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_rels/slideMaster1.xml.rels" ContentType="application/vnd.openxmlformats-package.relationships+xml"/>
  <Override PartName="/ppt/notesSlides/notesSlide17.xml" ContentType="application/vnd.openxmlformats-officedocument.presentationml.notesSlide+xml"/>
  <Override PartName="/ppt/notesSlides/_rels/notesSlide17.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png" ContentType="image/png"/>
  <Override PartName="/ppt/media/image2.jpeg" ContentType="image/jpe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sldImg"/>
          </p:nvPr>
        </p:nvSpPr>
        <p:spPr>
          <a:xfrm>
            <a:off x="533520" y="764280"/>
            <a:ext cx="6704640" cy="3771360"/>
          </a:xfrm>
          <a:prstGeom prst="rect">
            <a:avLst/>
          </a:prstGeom>
        </p:spPr>
        <p:txBody>
          <a:bodyPr lIns="0" rIns="0" tIns="0" bIns="0" anchor="ctr">
            <a:noAutofit/>
          </a:bodyPr>
          <a:p>
            <a:r>
              <a:rPr b="0" lang="en-US" sz="1800" spc="-1" strike="noStrike">
                <a:solidFill>
                  <a:srgbClr val="ffffff"/>
                </a:solidFill>
                <a:latin typeface="Corbel"/>
              </a:rPr>
              <a:t>Click to move the slide</a:t>
            </a:r>
            <a:endParaRPr b="0" lang="en-US" sz="1800" spc="-1" strike="noStrike">
              <a:solidFill>
                <a:srgbClr val="ffffff"/>
              </a:solidFill>
              <a:latin typeface="Corbel"/>
            </a:endParaRPr>
          </a:p>
        </p:txBody>
      </p:sp>
      <p:sp>
        <p:nvSpPr>
          <p:cNvPr id="42"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43"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44"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45"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46"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BE66EDD9-1C51-4127-9E1A-095B2CF00116}"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sldImg"/>
          </p:nvPr>
        </p:nvSpPr>
        <p:spPr>
          <a:xfrm>
            <a:off x="1143000" y="685800"/>
            <a:ext cx="4571640" cy="3428640"/>
          </a:xfrm>
          <a:prstGeom prst="rect">
            <a:avLst/>
          </a:prstGeom>
        </p:spPr>
      </p:sp>
      <p:sp>
        <p:nvSpPr>
          <p:cNvPr id="85" name="PlaceHolder 2"/>
          <p:cNvSpPr>
            <a:spLocks noGrp="1"/>
          </p:cNvSpPr>
          <p:nvPr>
            <p:ph type="body"/>
          </p:nvPr>
        </p:nvSpPr>
        <p:spPr>
          <a:xfrm>
            <a:off x="685800" y="4343400"/>
            <a:ext cx="5486040" cy="4114440"/>
          </a:xfrm>
          <a:prstGeom prst="rect">
            <a:avLst/>
          </a:prstGeom>
        </p:spPr>
        <p:txBody>
          <a:bodyPr>
            <a:noAutofit/>
          </a:bodyPr>
          <a:p>
            <a:endParaRPr b="0" lang="en-US" sz="2000" spc="-1" strike="noStrike">
              <a:latin typeface="Arial"/>
            </a:endParaRPr>
          </a:p>
        </p:txBody>
      </p:sp>
      <p:sp>
        <p:nvSpPr>
          <p:cNvPr id="86" name="TextShape 3"/>
          <p:cNvSpPr txBox="1"/>
          <p:nvPr/>
        </p:nvSpPr>
        <p:spPr>
          <a:xfrm>
            <a:off x="3884760" y="8685360"/>
            <a:ext cx="2971440" cy="456840"/>
          </a:xfrm>
          <a:prstGeom prst="rect">
            <a:avLst/>
          </a:prstGeom>
          <a:noFill/>
          <a:ln>
            <a:noFill/>
          </a:ln>
        </p:spPr>
        <p:txBody>
          <a:bodyPr anchor="b">
            <a:noAutofit/>
          </a:bodyPr>
          <a:p>
            <a:pPr algn="r">
              <a:lnSpc>
                <a:spcPct val="100000"/>
              </a:lnSpc>
            </a:pPr>
            <a:fld id="{6E4AD7A4-EE66-4216-AEA4-FE4BA9E43055}" type="slidenum">
              <a:rPr b="0" lang="en-US" sz="1200" spc="-1" strike="noStrike">
                <a:solidFill>
                  <a:srgbClr val="000000"/>
                </a:solidFill>
                <a:latin typeface="+mn-lt"/>
                <a:ea typeface="+mn-ea"/>
              </a:rPr>
              <a:t>&lt;number&gt;</a:t>
            </a:fld>
            <a:endParaRPr b="0" lang="en-US"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657440" y="4464000"/>
            <a:ext cx="6857640" cy="1194120"/>
          </a:xfrm>
          <a:prstGeom prst="rect">
            <a:avLst/>
          </a:prstGeom>
        </p:spPr>
        <p:txBody>
          <a:bodyPr lIns="0" rIns="0" tIns="0" bIns="0" anchor="ctr">
            <a:spAutoFit/>
          </a:bodyPr>
          <a:p>
            <a:endParaRPr b="0" lang="en-US" sz="1800" spc="-1" strike="noStrike">
              <a:solidFill>
                <a:srgbClr val="ffffff"/>
              </a:solidFill>
              <a:latin typeface="Corbel"/>
            </a:endParaRPr>
          </a:p>
        </p:txBody>
      </p:sp>
      <p:sp>
        <p:nvSpPr>
          <p:cNvPr id="27"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28"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2400" spc="-1" strike="noStrike">
              <a:solidFill>
                <a:srgbClr val="ededed"/>
              </a:solidFill>
              <a:latin typeface="Corbe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657440" y="4464000"/>
            <a:ext cx="6857640" cy="1194120"/>
          </a:xfrm>
          <a:prstGeom prst="rect">
            <a:avLst/>
          </a:prstGeom>
        </p:spPr>
        <p:txBody>
          <a:bodyPr lIns="0" rIns="0" tIns="0" bIns="0" anchor="ctr">
            <a:spAutoFit/>
          </a:bodyPr>
          <a:p>
            <a:endParaRPr b="0" lang="en-US" sz="1800" spc="-1" strike="noStrike">
              <a:solidFill>
                <a:srgbClr val="ffffff"/>
              </a:solidFill>
              <a:latin typeface="Corbel"/>
            </a:endParaRPr>
          </a:p>
        </p:txBody>
      </p:sp>
      <p:sp>
        <p:nvSpPr>
          <p:cNvPr id="3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3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3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33"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2400" spc="-1" strike="noStrike">
              <a:solidFill>
                <a:srgbClr val="ededed"/>
              </a:solidFill>
              <a:latin typeface="Corbe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657440" y="4464000"/>
            <a:ext cx="6857640" cy="1194120"/>
          </a:xfrm>
          <a:prstGeom prst="rect">
            <a:avLst/>
          </a:prstGeom>
        </p:spPr>
        <p:txBody>
          <a:bodyPr lIns="0" rIns="0" tIns="0" bIns="0" anchor="ctr">
            <a:spAutoFit/>
          </a:bodyPr>
          <a:p>
            <a:endParaRPr b="0" lang="en-US" sz="1800" spc="-1" strike="noStrike">
              <a:solidFill>
                <a:srgbClr val="ffffff"/>
              </a:solidFill>
              <a:latin typeface="Corbel"/>
            </a:endParaRPr>
          </a:p>
        </p:txBody>
      </p:sp>
      <p:sp>
        <p:nvSpPr>
          <p:cNvPr id="3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3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3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38"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3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40"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2400" spc="-1" strike="noStrike">
              <a:solidFill>
                <a:srgbClr val="ededed"/>
              </a:solidFill>
              <a:latin typeface="Corbe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657440" y="4464000"/>
            <a:ext cx="6857640" cy="1194120"/>
          </a:xfrm>
          <a:prstGeom prst="rect">
            <a:avLst/>
          </a:prstGeom>
        </p:spPr>
        <p:txBody>
          <a:bodyPr lIns="0" rIns="0" tIns="0" bIns="0" anchor="ctr">
            <a:spAutoFit/>
          </a:bodyPr>
          <a:p>
            <a:endParaRPr b="0" lang="en-US" sz="1800" spc="-1" strike="noStrike">
              <a:solidFill>
                <a:srgbClr val="ffffff"/>
              </a:solidFill>
              <a:latin typeface="Corbel"/>
            </a:endParaRPr>
          </a:p>
        </p:txBody>
      </p:sp>
      <p:sp>
        <p:nvSpPr>
          <p:cNvPr id="6"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657440" y="4464000"/>
            <a:ext cx="6857640" cy="1194120"/>
          </a:xfrm>
          <a:prstGeom prst="rect">
            <a:avLst/>
          </a:prstGeom>
        </p:spPr>
        <p:txBody>
          <a:bodyPr lIns="0" rIns="0" tIns="0" bIns="0" anchor="ctr">
            <a:spAutoFit/>
          </a:bodyPr>
          <a:p>
            <a:endParaRPr b="0" lang="en-US" sz="1800" spc="-1" strike="noStrike">
              <a:solidFill>
                <a:srgbClr val="ffffff"/>
              </a:solidFill>
              <a:latin typeface="Corbel"/>
            </a:endParaRPr>
          </a:p>
        </p:txBody>
      </p:sp>
      <p:sp>
        <p:nvSpPr>
          <p:cNvPr id="8"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2400" spc="-1" strike="noStrike">
              <a:solidFill>
                <a:srgbClr val="ededed"/>
              </a:solidFill>
              <a:latin typeface="Corbe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657440" y="4464000"/>
            <a:ext cx="6857640" cy="1194120"/>
          </a:xfrm>
          <a:prstGeom prst="rect">
            <a:avLst/>
          </a:prstGeom>
        </p:spPr>
        <p:txBody>
          <a:bodyPr lIns="0" rIns="0" tIns="0" bIns="0" anchor="ctr">
            <a:spAutoFit/>
          </a:bodyPr>
          <a:p>
            <a:endParaRPr b="0" lang="en-US" sz="1800" spc="-1" strike="noStrike">
              <a:solidFill>
                <a:srgbClr val="ffffff"/>
              </a:solidFill>
              <a:latin typeface="Corbel"/>
            </a:endParaRPr>
          </a:p>
        </p:txBody>
      </p:sp>
      <p:sp>
        <p:nvSpPr>
          <p:cNvPr id="1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2400" spc="-1" strike="noStrike">
              <a:solidFill>
                <a:srgbClr val="ededed"/>
              </a:solidFill>
              <a:latin typeface="Corbel"/>
            </a:endParaRPr>
          </a:p>
        </p:txBody>
      </p:sp>
      <p:sp>
        <p:nvSpPr>
          <p:cNvPr id="1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2400" spc="-1" strike="noStrike">
              <a:solidFill>
                <a:srgbClr val="ededed"/>
              </a:solidFill>
              <a:latin typeface="Corbe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657440" y="4464000"/>
            <a:ext cx="6857640" cy="1194120"/>
          </a:xfrm>
          <a:prstGeom prst="rect">
            <a:avLst/>
          </a:prstGeom>
        </p:spPr>
        <p:txBody>
          <a:bodyPr lIns="0" rIns="0" tIns="0" bIns="0" anchor="ctr">
            <a:spAutoFit/>
          </a:bodyPr>
          <a:p>
            <a:endParaRPr b="0" lang="en-US" sz="1800" spc="-1" strike="noStrike">
              <a:solidFill>
                <a:srgbClr val="ffffff"/>
              </a:solidFill>
              <a:latin typeface="Corbe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657440" y="4464000"/>
            <a:ext cx="6857640" cy="55364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657440" y="4464000"/>
            <a:ext cx="6857640" cy="1194120"/>
          </a:xfrm>
          <a:prstGeom prst="rect">
            <a:avLst/>
          </a:prstGeom>
        </p:spPr>
        <p:txBody>
          <a:bodyPr lIns="0" rIns="0" tIns="0" bIns="0" anchor="ctr">
            <a:spAutoFit/>
          </a:bodyPr>
          <a:p>
            <a:endParaRPr b="0" lang="en-US" sz="1800" spc="-1" strike="noStrike">
              <a:solidFill>
                <a:srgbClr val="ffffff"/>
              </a:solidFill>
              <a:latin typeface="Corbel"/>
            </a:endParaRPr>
          </a:p>
        </p:txBody>
      </p:sp>
      <p:sp>
        <p:nvSpPr>
          <p:cNvPr id="1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2400" spc="-1" strike="noStrike">
              <a:solidFill>
                <a:srgbClr val="ededed"/>
              </a:solidFill>
              <a:latin typeface="Corbel"/>
            </a:endParaRPr>
          </a:p>
        </p:txBody>
      </p:sp>
      <p:sp>
        <p:nvSpPr>
          <p:cNvPr id="1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2400" spc="-1" strike="noStrike">
              <a:solidFill>
                <a:srgbClr val="ededed"/>
              </a:solidFill>
              <a:latin typeface="Corbe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657440" y="4464000"/>
            <a:ext cx="6857640" cy="1194120"/>
          </a:xfrm>
          <a:prstGeom prst="rect">
            <a:avLst/>
          </a:prstGeom>
        </p:spPr>
        <p:txBody>
          <a:bodyPr lIns="0" rIns="0" tIns="0" bIns="0" anchor="ctr">
            <a:spAutoFit/>
          </a:bodyPr>
          <a:p>
            <a:endParaRPr b="0" lang="en-US" sz="1800" spc="-1" strike="noStrike">
              <a:solidFill>
                <a:srgbClr val="ffffff"/>
              </a:solidFill>
              <a:latin typeface="Corbel"/>
            </a:endParaRPr>
          </a:p>
        </p:txBody>
      </p:sp>
      <p:sp>
        <p:nvSpPr>
          <p:cNvPr id="1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2400" spc="-1" strike="noStrike">
              <a:solidFill>
                <a:srgbClr val="ededed"/>
              </a:solidFill>
              <a:latin typeface="Corbel"/>
            </a:endParaRPr>
          </a:p>
        </p:txBody>
      </p:sp>
      <p:sp>
        <p:nvSpPr>
          <p:cNvPr id="2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2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2400" spc="-1" strike="noStrike">
              <a:solidFill>
                <a:srgbClr val="ededed"/>
              </a:solidFill>
              <a:latin typeface="Corbe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657440" y="4464000"/>
            <a:ext cx="6857640" cy="1194120"/>
          </a:xfrm>
          <a:prstGeom prst="rect">
            <a:avLst/>
          </a:prstGeom>
        </p:spPr>
        <p:txBody>
          <a:bodyPr lIns="0" rIns="0" tIns="0" bIns="0" anchor="ctr">
            <a:spAutoFit/>
          </a:bodyPr>
          <a:p>
            <a:endParaRPr b="0" lang="en-US" sz="1800" spc="-1" strike="noStrike">
              <a:solidFill>
                <a:srgbClr val="ffffff"/>
              </a:solidFill>
              <a:latin typeface="Corbel"/>
            </a:endParaRPr>
          </a:p>
        </p:txBody>
      </p:sp>
      <p:sp>
        <p:nvSpPr>
          <p:cNvPr id="2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2400" spc="-1" strike="noStrike">
              <a:solidFill>
                <a:srgbClr val="ededed"/>
              </a:solidFill>
              <a:latin typeface="Corbel"/>
            </a:endParaRPr>
          </a:p>
        </p:txBody>
      </p:sp>
      <p:sp>
        <p:nvSpPr>
          <p:cNvPr id="25"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2400" spc="-1" strike="noStrike">
              <a:solidFill>
                <a:srgbClr val="ededed"/>
              </a:solidFill>
              <a:latin typeface="Corbe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657440" y="4464000"/>
            <a:ext cx="6857640" cy="1194120"/>
          </a:xfrm>
          <a:prstGeom prst="rect">
            <a:avLst/>
          </a:prstGeom>
        </p:spPr>
        <p:txBody>
          <a:bodyPr>
            <a:normAutofit fontScale="54000"/>
          </a:bodyPr>
          <a:p>
            <a:pPr algn="r">
              <a:lnSpc>
                <a:spcPct val="90000"/>
              </a:lnSpc>
            </a:pPr>
            <a:r>
              <a:rPr b="0" lang="en-US" sz="7200" spc="-225" strike="noStrike">
                <a:solidFill>
                  <a:srgbClr val="e3e3e3"/>
                </a:solidFill>
                <a:latin typeface="Corbel"/>
              </a:rPr>
              <a:t>Click to edit Master title style</a:t>
            </a:r>
            <a:endParaRPr b="0" lang="en-US" sz="7200" spc="-1" strike="noStrike">
              <a:solidFill>
                <a:srgbClr val="ffffff"/>
              </a:solidFill>
              <a:latin typeface="Corbel"/>
            </a:endParaRPr>
          </a:p>
        </p:txBody>
      </p:sp>
      <p:sp>
        <p:nvSpPr>
          <p:cNvPr id="1" name="PlaceHolder 2"/>
          <p:cNvSpPr>
            <a:spLocks noGrp="1"/>
          </p:cNvSpPr>
          <p:nvPr>
            <p:ph type="dt"/>
          </p:nvPr>
        </p:nvSpPr>
        <p:spPr>
          <a:xfrm>
            <a:off x="628560" y="6356520"/>
            <a:ext cx="2057040" cy="364680"/>
          </a:xfrm>
          <a:prstGeom prst="rect">
            <a:avLst/>
          </a:prstGeom>
        </p:spPr>
        <p:txBody>
          <a:bodyPr anchor="ctr">
            <a:noAutofit/>
          </a:bodyPr>
          <a:p>
            <a:pPr>
              <a:lnSpc>
                <a:spcPct val="100000"/>
              </a:lnSpc>
            </a:pPr>
            <a:fld id="{611D1CB1-27EF-4533-8B66-3610A7122A32}" type="datetime">
              <a:rPr b="0" lang="en-US" sz="900" spc="-1" strike="noStrike">
                <a:solidFill>
                  <a:srgbClr val="ededed"/>
                </a:solidFill>
                <a:latin typeface="Corbel"/>
              </a:rPr>
              <a:t>2/2/21</a:t>
            </a:fld>
            <a:endParaRPr b="0" lang="en-US" sz="900" spc="-1" strike="noStrike">
              <a:latin typeface="Times New Roman"/>
            </a:endParaRPr>
          </a:p>
        </p:txBody>
      </p:sp>
      <p:sp>
        <p:nvSpPr>
          <p:cNvPr id="2" name="PlaceHolder 3"/>
          <p:cNvSpPr>
            <a:spLocks noGrp="1"/>
          </p:cNvSpPr>
          <p:nvPr>
            <p:ph type="ftr"/>
          </p:nvPr>
        </p:nvSpPr>
        <p:spPr>
          <a:xfrm>
            <a:off x="3029040" y="6356520"/>
            <a:ext cx="3085920" cy="364680"/>
          </a:xfrm>
          <a:prstGeom prst="rect">
            <a:avLst/>
          </a:prstGeom>
        </p:spPr>
        <p:txBody>
          <a:bodyPr anchor="ctr">
            <a:noAutofit/>
          </a:bodyPr>
          <a:p>
            <a:endParaRPr b="0" lang="en-US" sz="2400" spc="-1" strike="noStrike">
              <a:latin typeface="Times New Roman"/>
            </a:endParaRPr>
          </a:p>
        </p:txBody>
      </p:sp>
      <p:sp>
        <p:nvSpPr>
          <p:cNvPr id="3" name="PlaceHolder 4"/>
          <p:cNvSpPr>
            <a:spLocks noGrp="1"/>
          </p:cNvSpPr>
          <p:nvPr>
            <p:ph type="sldNum"/>
          </p:nvPr>
        </p:nvSpPr>
        <p:spPr>
          <a:xfrm>
            <a:off x="6458040" y="6356520"/>
            <a:ext cx="2057040" cy="364680"/>
          </a:xfrm>
          <a:prstGeom prst="rect">
            <a:avLst/>
          </a:prstGeom>
        </p:spPr>
        <p:txBody>
          <a:bodyPr anchor="ctr">
            <a:noAutofit/>
          </a:bodyPr>
          <a:p>
            <a:pPr algn="r">
              <a:lnSpc>
                <a:spcPct val="100000"/>
              </a:lnSpc>
            </a:pPr>
            <a:fld id="{3517ABEB-F4E0-49E6-989A-32094299DDBA}" type="slidenum">
              <a:rPr b="0" lang="en-US" sz="900" spc="-1" strike="noStrike">
                <a:solidFill>
                  <a:srgbClr val="ededed"/>
                </a:solidFill>
                <a:latin typeface="Corbel"/>
              </a:rPr>
              <a:t>&lt;number&gt;</a:t>
            </a:fld>
            <a:endParaRPr b="0" lang="en-US" sz="900" spc="-1" strike="noStrike">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n-US" sz="2400" spc="-1" strike="noStrike">
                <a:solidFill>
                  <a:srgbClr val="ededed"/>
                </a:solidFill>
                <a:latin typeface="Corbel"/>
              </a:rPr>
              <a:t>Click to edit the outline text format</a:t>
            </a:r>
            <a:endParaRPr b="0" lang="en-US" sz="2400" spc="-1" strike="noStrike">
              <a:solidFill>
                <a:srgbClr val="ededed"/>
              </a:solidFill>
              <a:latin typeface="Corbel"/>
            </a:endParaRPr>
          </a:p>
          <a:p>
            <a:pPr lvl="1" marL="864000" indent="-324000">
              <a:spcBef>
                <a:spcPts val="1134"/>
              </a:spcBef>
              <a:buClr>
                <a:srgbClr val="ffffff"/>
              </a:buClr>
              <a:buSzPct val="75000"/>
              <a:buFont typeface="Symbol" charset="2"/>
              <a:buChar char=""/>
            </a:pPr>
            <a:r>
              <a:rPr b="0" lang="en-US" sz="1600" spc="-1" strike="noStrike">
                <a:solidFill>
                  <a:srgbClr val="ededed"/>
                </a:solidFill>
                <a:latin typeface="Corbel"/>
              </a:rPr>
              <a:t>Second Outline Level</a:t>
            </a:r>
            <a:endParaRPr b="0" lang="en-US" sz="1600" spc="-1" strike="noStrike">
              <a:solidFill>
                <a:srgbClr val="ededed"/>
              </a:solidFill>
              <a:latin typeface="Corbel"/>
            </a:endParaRPr>
          </a:p>
          <a:p>
            <a:pPr lvl="2" marL="1296000" indent="-288000">
              <a:spcBef>
                <a:spcPts val="850"/>
              </a:spcBef>
              <a:buClr>
                <a:srgbClr val="ffffff"/>
              </a:buClr>
              <a:buSzPct val="45000"/>
              <a:buFont typeface="Wingdings" charset="2"/>
              <a:buChar char=""/>
            </a:pPr>
            <a:r>
              <a:rPr b="0" lang="en-US" sz="1400" spc="-1" strike="noStrike">
                <a:solidFill>
                  <a:srgbClr val="ededed"/>
                </a:solidFill>
                <a:latin typeface="Corbel"/>
              </a:rPr>
              <a:t>Third Outline Level</a:t>
            </a:r>
            <a:endParaRPr b="0" lang="en-US" sz="1400" spc="-1" strike="noStrike">
              <a:solidFill>
                <a:srgbClr val="ededed"/>
              </a:solidFill>
              <a:latin typeface="Corbel"/>
            </a:endParaRPr>
          </a:p>
          <a:p>
            <a:pPr lvl="3" marL="1728000" indent="-216000">
              <a:spcBef>
                <a:spcPts val="567"/>
              </a:spcBef>
              <a:buClr>
                <a:srgbClr val="ffffff"/>
              </a:buClr>
              <a:buSzPct val="75000"/>
              <a:buFont typeface="Symbol" charset="2"/>
              <a:buChar char=""/>
            </a:pPr>
            <a:r>
              <a:rPr b="0" lang="en-US" sz="1400" spc="-1" strike="noStrike">
                <a:solidFill>
                  <a:srgbClr val="ededed"/>
                </a:solidFill>
                <a:latin typeface="Corbel"/>
              </a:rPr>
              <a:t>Fourth Outline Level</a:t>
            </a:r>
            <a:endParaRPr b="0" lang="en-US" sz="1400" spc="-1" strike="noStrike">
              <a:solidFill>
                <a:srgbClr val="ededed"/>
              </a:solidFill>
              <a:latin typeface="Corbel"/>
            </a:endParaRPr>
          </a:p>
          <a:p>
            <a:pPr lvl="4" marL="2160000" indent="-216000">
              <a:spcBef>
                <a:spcPts val="283"/>
              </a:spcBef>
              <a:buClr>
                <a:srgbClr val="ffffff"/>
              </a:buClr>
              <a:buSzPct val="45000"/>
              <a:buFont typeface="Wingdings" charset="2"/>
              <a:buChar char=""/>
            </a:pPr>
            <a:r>
              <a:rPr b="0" lang="en-US" sz="2000" spc="-1" strike="noStrike">
                <a:solidFill>
                  <a:srgbClr val="ededed"/>
                </a:solidFill>
                <a:latin typeface="Corbel"/>
              </a:rPr>
              <a:t>Fifth Outline Level</a:t>
            </a:r>
            <a:endParaRPr b="0" lang="en-US" sz="2000" spc="-1" strike="noStrike">
              <a:solidFill>
                <a:srgbClr val="ededed"/>
              </a:solidFill>
              <a:latin typeface="Corbel"/>
            </a:endParaRPr>
          </a:p>
          <a:p>
            <a:pPr lvl="5" marL="2592000" indent="-216000">
              <a:spcBef>
                <a:spcPts val="283"/>
              </a:spcBef>
              <a:buClr>
                <a:srgbClr val="ffffff"/>
              </a:buClr>
              <a:buSzPct val="45000"/>
              <a:buFont typeface="Wingdings" charset="2"/>
              <a:buChar char=""/>
            </a:pPr>
            <a:r>
              <a:rPr b="0" lang="en-US" sz="2000" spc="-1" strike="noStrike">
                <a:solidFill>
                  <a:srgbClr val="ededed"/>
                </a:solidFill>
                <a:latin typeface="Corbel"/>
              </a:rPr>
              <a:t>Sixth Outline Level</a:t>
            </a:r>
            <a:endParaRPr b="0" lang="en-US" sz="2000" spc="-1" strike="noStrike">
              <a:solidFill>
                <a:srgbClr val="ededed"/>
              </a:solidFill>
              <a:latin typeface="Corbel"/>
            </a:endParaRPr>
          </a:p>
          <a:p>
            <a:pPr lvl="6" marL="3024000" indent="-216000">
              <a:spcBef>
                <a:spcPts val="283"/>
              </a:spcBef>
              <a:buClr>
                <a:srgbClr val="ffffff"/>
              </a:buClr>
              <a:buSzPct val="45000"/>
              <a:buFont typeface="Wingdings" charset="2"/>
              <a:buChar char=""/>
            </a:pPr>
            <a:r>
              <a:rPr b="0" lang="en-US" sz="2000" spc="-1" strike="noStrike">
                <a:solidFill>
                  <a:srgbClr val="ededed"/>
                </a:solidFill>
                <a:latin typeface="Corbel"/>
              </a:rPr>
              <a:t>Seventh Outline Level</a:t>
            </a:r>
            <a:endParaRPr b="0" lang="en-US" sz="2000" spc="-1" strike="noStrike">
              <a:solidFill>
                <a:srgbClr val="ededed"/>
              </a:solidFill>
              <a:latin typeface="Corbe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TextShape 1"/>
          <p:cNvSpPr txBox="1"/>
          <p:nvPr/>
        </p:nvSpPr>
        <p:spPr>
          <a:xfrm>
            <a:off x="990720" y="76320"/>
            <a:ext cx="7772040" cy="1469520"/>
          </a:xfrm>
          <a:prstGeom prst="rect">
            <a:avLst/>
          </a:prstGeom>
          <a:noFill/>
          <a:ln>
            <a:noFill/>
          </a:ln>
        </p:spPr>
        <p:txBody>
          <a:bodyPr>
            <a:noAutofit/>
          </a:bodyPr>
          <a:p>
            <a:pPr algn="ctr">
              <a:lnSpc>
                <a:spcPct val="90000"/>
              </a:lnSpc>
            </a:pPr>
            <a:r>
              <a:rPr b="0" lang="en-US" sz="7200" spc="-225" strike="noStrike">
                <a:solidFill>
                  <a:srgbClr val="e3e3e3"/>
                </a:solidFill>
                <a:latin typeface="Corbel"/>
              </a:rPr>
              <a:t>EMBRYOLOGY</a:t>
            </a:r>
            <a:endParaRPr b="0" lang="en-US" sz="7200" spc="-1" strike="noStrike">
              <a:solidFill>
                <a:srgbClr val="ffffff"/>
              </a:solidFill>
              <a:latin typeface="Corbel"/>
            </a:endParaRPr>
          </a:p>
        </p:txBody>
      </p:sp>
      <p:sp>
        <p:nvSpPr>
          <p:cNvPr id="48" name="TextShape 2"/>
          <p:cNvSpPr txBox="1"/>
          <p:nvPr/>
        </p:nvSpPr>
        <p:spPr>
          <a:xfrm>
            <a:off x="914400" y="1097280"/>
            <a:ext cx="6675120" cy="4572000"/>
          </a:xfrm>
          <a:prstGeom prst="rect">
            <a:avLst/>
          </a:prstGeom>
          <a:noFill/>
          <a:ln>
            <a:noFill/>
          </a:ln>
        </p:spPr>
        <p:txBody>
          <a:bodyPr anchor="b">
            <a:normAutofit/>
          </a:bodyPr>
          <a:p>
            <a:pPr marL="457200" indent="-456840">
              <a:lnSpc>
                <a:spcPct val="90000"/>
              </a:lnSpc>
              <a:spcBef>
                <a:spcPts val="751"/>
              </a:spcBef>
              <a:buClr>
                <a:srgbClr val="ffffff"/>
              </a:buClr>
              <a:buFont typeface="Arial"/>
              <a:buChar char="•"/>
            </a:pPr>
            <a:r>
              <a:rPr b="0" lang="en-US" sz="2400" spc="-1" strike="noStrike">
                <a:solidFill>
                  <a:srgbClr val="ffffff"/>
                </a:solidFill>
                <a:latin typeface="Corbel"/>
              </a:rPr>
              <a:t>Embryology simply means the study of embryos.</a:t>
            </a:r>
            <a:endParaRPr b="0" lang="en-US" sz="2400" spc="-1" strike="noStrike">
              <a:latin typeface="Arial"/>
            </a:endParaRPr>
          </a:p>
          <a:p>
            <a:pPr marL="457200" indent="-456840">
              <a:lnSpc>
                <a:spcPct val="90000"/>
              </a:lnSpc>
              <a:spcBef>
                <a:spcPts val="751"/>
              </a:spcBef>
              <a:buClr>
                <a:srgbClr val="ffffff"/>
              </a:buClr>
              <a:buFont typeface="Arial"/>
              <a:buChar char="•"/>
            </a:pPr>
            <a:r>
              <a:rPr b="0" lang="en-US" sz="2400" spc="-1" strike="noStrike">
                <a:solidFill>
                  <a:srgbClr val="ffffff"/>
                </a:solidFill>
                <a:latin typeface="Corbel"/>
              </a:rPr>
              <a:t>It generally refers to prenatal development of embryos and  developmental anatomy is the field of embryology concerned with the changes that cells, tissues , organs and the body as  whole undergo from a germ cell of each parent to the resulting adult.</a:t>
            </a:r>
            <a:endParaRPr b="0" lang="en-US" sz="2400" spc="-1" strike="noStrike">
              <a:latin typeface="Arial"/>
            </a:endParaRPr>
          </a:p>
          <a:p>
            <a:pPr marL="457200" indent="-456840">
              <a:lnSpc>
                <a:spcPct val="90000"/>
              </a:lnSpc>
              <a:spcBef>
                <a:spcPts val="751"/>
              </a:spcBef>
              <a:buClr>
                <a:srgbClr val="ffffff"/>
              </a:buClr>
              <a:buFont typeface="Arial"/>
              <a:buChar char="•"/>
            </a:pPr>
            <a:r>
              <a:rPr b="0" lang="en-US" sz="2400" spc="-1" strike="noStrike">
                <a:solidFill>
                  <a:srgbClr val="ffffff"/>
                </a:solidFill>
                <a:latin typeface="Corbel"/>
              </a:rPr>
              <a:t>Pre-natal development is more rapid than posnatal development.</a:t>
            </a:r>
            <a:endParaRPr b="0" lang="en-US" sz="24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TextShape 1"/>
          <p:cNvSpPr txBox="1"/>
          <p:nvPr/>
        </p:nvSpPr>
        <p:spPr>
          <a:xfrm>
            <a:off x="1447920" y="304920"/>
            <a:ext cx="7406280" cy="4723920"/>
          </a:xfrm>
          <a:prstGeom prst="rect">
            <a:avLst/>
          </a:prstGeom>
          <a:noFill/>
          <a:ln>
            <a:noFill/>
          </a:ln>
        </p:spPr>
        <p:txBody>
          <a:bodyPr anchor="b">
            <a:normAutofit/>
          </a:bodyPr>
          <a:p>
            <a:pPr>
              <a:lnSpc>
                <a:spcPct val="90000"/>
              </a:lnSpc>
              <a:spcBef>
                <a:spcPts val="751"/>
              </a:spcBef>
            </a:pPr>
            <a:r>
              <a:rPr b="1" lang="en-US" sz="3200" spc="-1" strike="noStrike">
                <a:solidFill>
                  <a:srgbClr val="ffffff"/>
                </a:solidFill>
                <a:latin typeface="Corbel"/>
              </a:rPr>
              <a:t>13. Primodium- </a:t>
            </a:r>
            <a:endParaRPr b="0" lang="en-US" sz="3200" spc="-1" strike="noStrike">
              <a:latin typeface="Arial"/>
            </a:endParaRPr>
          </a:p>
          <a:p>
            <a:pPr>
              <a:lnSpc>
                <a:spcPct val="90000"/>
              </a:lnSpc>
              <a:spcBef>
                <a:spcPts val="751"/>
              </a:spcBef>
            </a:pPr>
            <a:r>
              <a:rPr b="1" lang="en-US" sz="3200" spc="-1" strike="noStrike">
                <a:solidFill>
                  <a:srgbClr val="ffffff"/>
                </a:solidFill>
                <a:latin typeface="Corbel"/>
              </a:rPr>
              <a:t>(L. Primus – first to begin) </a:t>
            </a:r>
            <a:endParaRPr b="0" lang="en-US" sz="3200" spc="-1" strike="noStrike">
              <a:latin typeface="Arial"/>
            </a:endParaRPr>
          </a:p>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The beginning or first indication of organ or structure. </a:t>
            </a:r>
            <a:endParaRPr b="0" lang="en-US" sz="3200" spc="-1" strike="noStrike">
              <a:latin typeface="Arial"/>
            </a:endParaRPr>
          </a:p>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The term enlarge or rudiment have similar meanings. The premodium of the upper limits appears as a bud on day 26.</a:t>
            </a:r>
            <a:endParaRPr b="0" lang="en-US" sz="32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TextShape 1"/>
          <p:cNvSpPr txBox="1"/>
          <p:nvPr/>
        </p:nvSpPr>
        <p:spPr>
          <a:xfrm>
            <a:off x="1295280" y="609480"/>
            <a:ext cx="7406280" cy="765000"/>
          </a:xfrm>
          <a:prstGeom prst="rect">
            <a:avLst/>
          </a:prstGeom>
          <a:noFill/>
          <a:ln>
            <a:noFill/>
          </a:ln>
        </p:spPr>
        <p:txBody>
          <a:bodyPr>
            <a:normAutofit fontScale="25000"/>
          </a:bodyPr>
          <a:p>
            <a:pPr algn="ctr">
              <a:lnSpc>
                <a:spcPct val="90000"/>
              </a:lnSpc>
            </a:pPr>
            <a:r>
              <a:rPr b="0" lang="en-US" sz="7200" spc="-225" strike="noStrike">
                <a:solidFill>
                  <a:srgbClr val="d7bf0c"/>
                </a:solidFill>
                <a:latin typeface="Corbel"/>
              </a:rPr>
              <a:t>Stages of Development</a:t>
            </a:r>
            <a:endParaRPr b="0" lang="en-US" sz="7200" spc="-1" strike="noStrike">
              <a:solidFill>
                <a:srgbClr val="ffffff"/>
              </a:solidFill>
              <a:latin typeface="Corbel"/>
            </a:endParaRPr>
          </a:p>
        </p:txBody>
      </p:sp>
      <p:sp>
        <p:nvSpPr>
          <p:cNvPr id="63" name="TextShape 2"/>
          <p:cNvSpPr txBox="1"/>
          <p:nvPr/>
        </p:nvSpPr>
        <p:spPr>
          <a:xfrm>
            <a:off x="990720" y="2438280"/>
            <a:ext cx="7406280" cy="2797920"/>
          </a:xfrm>
          <a:prstGeom prst="rect">
            <a:avLst/>
          </a:prstGeom>
          <a:noFill/>
          <a:ln>
            <a:noFill/>
          </a:ln>
        </p:spPr>
        <p:txBody>
          <a:bodyPr anchor="b">
            <a:normAutofit/>
          </a:bodyPr>
          <a:p>
            <a:pPr marL="484560" indent="-456840">
              <a:lnSpc>
                <a:spcPct val="90000"/>
              </a:lnSpc>
              <a:spcBef>
                <a:spcPts val="751"/>
              </a:spcBef>
              <a:buClr>
                <a:srgbClr val="ffffff"/>
              </a:buClr>
              <a:buFont typeface="Arial"/>
              <a:buChar char="•"/>
            </a:pPr>
            <a:r>
              <a:rPr b="0" lang="en-US" sz="3500" spc="-1" strike="noStrike">
                <a:solidFill>
                  <a:srgbClr val="ffffff"/>
                </a:solidFill>
                <a:latin typeface="Corbel"/>
              </a:rPr>
              <a:t>Early </a:t>
            </a:r>
            <a:r>
              <a:rPr b="0" i="1" lang="en-US" sz="3500" spc="-1" strike="noStrike">
                <a:solidFill>
                  <a:srgbClr val="ffffff"/>
                </a:solidFill>
                <a:latin typeface="Corbel"/>
              </a:rPr>
              <a:t>embryonic</a:t>
            </a:r>
            <a:r>
              <a:rPr b="0" lang="en-US" sz="3500" spc="-1" strike="noStrike">
                <a:solidFill>
                  <a:srgbClr val="ffffff"/>
                </a:solidFill>
                <a:latin typeface="Corbel"/>
              </a:rPr>
              <a:t> development is described in stages because of the variables period it takes for embryos to develop certain morphological characteristics.</a:t>
            </a:r>
            <a:endParaRPr b="0" lang="en-US" sz="3500" spc="-1" strike="noStrike">
              <a:latin typeface="Arial"/>
            </a:endParaRPr>
          </a:p>
          <a:p>
            <a:pPr algn="r">
              <a:lnSpc>
                <a:spcPct val="90000"/>
              </a:lnSpc>
              <a:spcBef>
                <a:spcPts val="751"/>
              </a:spcBef>
            </a:pPr>
            <a:endParaRPr b="0" lang="en-US" sz="35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TextShape 1"/>
          <p:cNvSpPr txBox="1"/>
          <p:nvPr/>
        </p:nvSpPr>
        <p:spPr>
          <a:xfrm>
            <a:off x="1143000" y="533520"/>
            <a:ext cx="7406280" cy="688680"/>
          </a:xfrm>
          <a:prstGeom prst="rect">
            <a:avLst/>
          </a:prstGeom>
          <a:noFill/>
          <a:ln>
            <a:noFill/>
          </a:ln>
        </p:spPr>
        <p:txBody>
          <a:bodyPr>
            <a:normAutofit fontScale="18000"/>
          </a:bodyPr>
          <a:p>
            <a:pPr algn="ctr">
              <a:lnSpc>
                <a:spcPct val="90000"/>
              </a:lnSpc>
            </a:pPr>
            <a:r>
              <a:rPr b="0" lang="en-US" sz="7200" spc="-225" strike="noStrike">
                <a:solidFill>
                  <a:srgbClr val="d7bf0c"/>
                </a:solidFill>
                <a:latin typeface="Corbel"/>
              </a:rPr>
              <a:t>Stage </a:t>
            </a:r>
            <a:r>
              <a:rPr b="0" lang="en-US" sz="7200" spc="-225" strike="noStrike">
                <a:solidFill>
                  <a:srgbClr val="d7bf0c"/>
                </a:solidFill>
                <a:latin typeface="Cambria"/>
              </a:rPr>
              <a:t>1</a:t>
            </a:r>
            <a:r>
              <a:rPr b="0" lang="en-US" sz="7200" spc="-225" strike="noStrike">
                <a:solidFill>
                  <a:srgbClr val="d7bf0c"/>
                </a:solidFill>
                <a:latin typeface="Corbel"/>
              </a:rPr>
              <a:t> of development </a:t>
            </a:r>
            <a:endParaRPr b="0" lang="en-US" sz="7200" spc="-1" strike="noStrike">
              <a:solidFill>
                <a:srgbClr val="ffffff"/>
              </a:solidFill>
              <a:latin typeface="Corbel"/>
            </a:endParaRPr>
          </a:p>
        </p:txBody>
      </p:sp>
      <p:sp>
        <p:nvSpPr>
          <p:cNvPr id="65" name="TextShape 2"/>
          <p:cNvSpPr txBox="1"/>
          <p:nvPr/>
        </p:nvSpPr>
        <p:spPr>
          <a:xfrm>
            <a:off x="868680" y="1752480"/>
            <a:ext cx="7406280" cy="3657240"/>
          </a:xfrm>
          <a:prstGeom prst="rect">
            <a:avLst/>
          </a:prstGeom>
          <a:noFill/>
          <a:ln>
            <a:noFill/>
          </a:ln>
        </p:spPr>
        <p:txBody>
          <a:bodyPr anchor="b">
            <a:normAutofit/>
          </a:bodyPr>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Begins at fertilization and embryonic development ends at stage 23 which occurs on day 56 . The fetal period begins on day 57 and ends when the fetus is completely outside the mother. The stages of embryonic development</a:t>
            </a:r>
            <a:endParaRPr b="0" lang="en-US" sz="3200" spc="-1" strike="noStrike">
              <a:latin typeface="Arial"/>
            </a:endParaRPr>
          </a:p>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Can be assessed by an ultrasound</a:t>
            </a:r>
            <a:endParaRPr b="0" lang="en-US" sz="3200" spc="-1" strike="noStrike">
              <a:latin typeface="Arial"/>
            </a:endParaRPr>
          </a:p>
          <a:p>
            <a:pPr algn="r">
              <a:lnSpc>
                <a:spcPct val="90000"/>
              </a:lnSpc>
              <a:spcBef>
                <a:spcPts val="751"/>
              </a:spcBef>
            </a:pPr>
            <a:endParaRPr b="0" lang="en-US" sz="32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TextShape 1"/>
          <p:cNvSpPr txBox="1"/>
          <p:nvPr/>
        </p:nvSpPr>
        <p:spPr>
          <a:xfrm>
            <a:off x="380880" y="457200"/>
            <a:ext cx="7406280" cy="630360"/>
          </a:xfrm>
          <a:prstGeom prst="rect">
            <a:avLst/>
          </a:prstGeom>
          <a:noFill/>
          <a:ln>
            <a:noFill/>
          </a:ln>
        </p:spPr>
        <p:txBody>
          <a:bodyPr anchor="b">
            <a:noAutofit/>
          </a:bodyPr>
          <a:p>
            <a:pPr>
              <a:lnSpc>
                <a:spcPct val="90000"/>
              </a:lnSpc>
            </a:pPr>
            <a:r>
              <a:rPr b="1" lang="en-US" sz="5400" spc="-225" strike="noStrike">
                <a:solidFill>
                  <a:srgbClr val="d7bf0c"/>
                </a:solidFill>
                <a:latin typeface="Corbel"/>
              </a:rPr>
              <a:t>Abortions </a:t>
            </a:r>
            <a:r>
              <a:rPr b="0" lang="en-US" sz="5400" spc="-225" strike="noStrike">
                <a:solidFill>
                  <a:srgbClr val="d7bf0c"/>
                </a:solidFill>
                <a:latin typeface="Corbel"/>
              </a:rPr>
              <a:t>(L. Aboriri, to miscarry) </a:t>
            </a:r>
            <a:endParaRPr b="0" lang="en-US" sz="5400" spc="-1" strike="noStrike">
              <a:solidFill>
                <a:srgbClr val="ffffff"/>
              </a:solidFill>
              <a:latin typeface="Corbel"/>
            </a:endParaRPr>
          </a:p>
        </p:txBody>
      </p:sp>
      <p:sp>
        <p:nvSpPr>
          <p:cNvPr id="67" name="TextShape 2"/>
          <p:cNvSpPr txBox="1"/>
          <p:nvPr/>
        </p:nvSpPr>
        <p:spPr>
          <a:xfrm>
            <a:off x="533520" y="1295280"/>
            <a:ext cx="7406280" cy="4800240"/>
          </a:xfrm>
          <a:prstGeom prst="rect">
            <a:avLst/>
          </a:prstGeom>
          <a:noFill/>
          <a:ln>
            <a:noFill/>
          </a:ln>
        </p:spPr>
        <p:txBody>
          <a:bodyPr anchor="b">
            <a:normAutofit/>
          </a:bodyPr>
          <a:p>
            <a:pPr marL="484560" indent="-456840">
              <a:lnSpc>
                <a:spcPct val="90000"/>
              </a:lnSpc>
              <a:spcBef>
                <a:spcPts val="751"/>
              </a:spcBef>
              <a:buClr>
                <a:srgbClr val="ffffff"/>
              </a:buClr>
              <a:buFont typeface="Arial"/>
              <a:buChar char="•"/>
            </a:pPr>
            <a:r>
              <a:rPr b="0" lang="en-US" sz="2400" spc="-1" strike="noStrike">
                <a:solidFill>
                  <a:srgbClr val="ffffff"/>
                </a:solidFill>
                <a:latin typeface="Corbel"/>
              </a:rPr>
              <a:t>A premature stoppage of development and expulsion of a conceptus from the uterus or expulsion of an embryo or fetus before it is viable- capable of living outside the uterus.</a:t>
            </a:r>
            <a:endParaRPr b="0" lang="en-US" sz="2400" spc="-1" strike="noStrike">
              <a:latin typeface="Arial"/>
            </a:endParaRPr>
          </a:p>
          <a:p>
            <a:pPr>
              <a:lnSpc>
                <a:spcPct val="90000"/>
              </a:lnSpc>
              <a:spcBef>
                <a:spcPts val="751"/>
              </a:spcBef>
            </a:pPr>
            <a:r>
              <a:rPr b="1" i="1" lang="en-US" sz="2400" spc="-1" strike="noStrike">
                <a:solidFill>
                  <a:srgbClr val="ffffff"/>
                </a:solidFill>
                <a:latin typeface="Corbel"/>
              </a:rPr>
              <a:t>There are different types of abortions:-</a:t>
            </a:r>
            <a:endParaRPr b="0" lang="en-US" sz="2400" spc="-1" strike="noStrike">
              <a:latin typeface="Arial"/>
            </a:endParaRPr>
          </a:p>
          <a:p>
            <a:pPr marL="541800" indent="-514080">
              <a:lnSpc>
                <a:spcPct val="90000"/>
              </a:lnSpc>
              <a:spcBef>
                <a:spcPts val="751"/>
              </a:spcBef>
              <a:buClr>
                <a:srgbClr val="ffffff"/>
              </a:buClr>
              <a:buFont typeface="Corbel"/>
              <a:buAutoNum type="arabicPeriod"/>
            </a:pPr>
            <a:r>
              <a:rPr b="1" lang="en-US" sz="2400" spc="-1" strike="noStrike">
                <a:solidFill>
                  <a:srgbClr val="ffffff"/>
                </a:solidFill>
                <a:latin typeface="Corbel"/>
              </a:rPr>
              <a:t>Threatened abortion</a:t>
            </a:r>
            <a:r>
              <a:rPr b="0" lang="en-US" sz="2400" spc="-1" strike="noStrike">
                <a:solidFill>
                  <a:srgbClr val="ffffff"/>
                </a:solidFill>
                <a:latin typeface="Corbel"/>
              </a:rPr>
              <a:t>: Bleeding with the possibility of abortion)</a:t>
            </a:r>
            <a:endParaRPr b="0" lang="en-US" sz="2400" spc="-1" strike="noStrike">
              <a:latin typeface="Arial"/>
            </a:endParaRPr>
          </a:p>
          <a:p>
            <a:pPr marL="541800" indent="-514080">
              <a:lnSpc>
                <a:spcPct val="90000"/>
              </a:lnSpc>
              <a:spcBef>
                <a:spcPts val="751"/>
              </a:spcBef>
              <a:buClr>
                <a:srgbClr val="ffffff"/>
              </a:buClr>
              <a:buFont typeface="Corbel"/>
              <a:buAutoNum type="arabicPeriod"/>
            </a:pPr>
            <a:r>
              <a:rPr b="1" lang="en-US" sz="2400" spc="-1" strike="noStrike">
                <a:solidFill>
                  <a:srgbClr val="ffffff"/>
                </a:solidFill>
                <a:latin typeface="Corbel"/>
              </a:rPr>
              <a:t>Accidental abortion</a:t>
            </a:r>
            <a:r>
              <a:rPr b="0" lang="en-US" sz="2400" spc="-1" strike="noStrike">
                <a:solidFill>
                  <a:srgbClr val="ffffff"/>
                </a:solidFill>
                <a:latin typeface="Corbel"/>
              </a:rPr>
              <a:t>: Occurs because of an accident e.g. fall, trauma etc.</a:t>
            </a:r>
            <a:endParaRPr b="0" lang="en-US" sz="2400" spc="-1" strike="noStrike">
              <a:latin typeface="Arial"/>
            </a:endParaRPr>
          </a:p>
          <a:p>
            <a:pPr marL="541800" indent="-514080">
              <a:lnSpc>
                <a:spcPct val="90000"/>
              </a:lnSpc>
              <a:spcBef>
                <a:spcPts val="751"/>
              </a:spcBef>
              <a:buClr>
                <a:srgbClr val="ffffff"/>
              </a:buClr>
              <a:buFont typeface="Corbel"/>
              <a:buAutoNum type="arabicPeriod"/>
            </a:pPr>
            <a:r>
              <a:rPr b="1" lang="en-US" sz="2400" spc="-1" strike="noStrike">
                <a:solidFill>
                  <a:srgbClr val="ffffff"/>
                </a:solidFill>
                <a:latin typeface="Corbel"/>
              </a:rPr>
              <a:t>Spontaneous abortion</a:t>
            </a:r>
            <a:r>
              <a:rPr b="0" lang="en-US" sz="2400" spc="-1" strike="noStrike">
                <a:solidFill>
                  <a:srgbClr val="ffffff"/>
                </a:solidFill>
                <a:latin typeface="Corbel"/>
              </a:rPr>
              <a:t>: Is the one that occur naturally and is most common during 3</a:t>
            </a:r>
            <a:r>
              <a:rPr b="0" lang="en-US" sz="2400" spc="-1" strike="noStrike" baseline="30000">
                <a:solidFill>
                  <a:srgbClr val="ffffff"/>
                </a:solidFill>
                <a:latin typeface="Corbel"/>
              </a:rPr>
              <a:t>rd</a:t>
            </a:r>
            <a:r>
              <a:rPr b="0" lang="en-US" sz="2400" spc="-1" strike="noStrike">
                <a:solidFill>
                  <a:srgbClr val="ffffff"/>
                </a:solidFill>
                <a:latin typeface="Corbel"/>
              </a:rPr>
              <a:t> wk after fertilization.</a:t>
            </a:r>
            <a:endParaRPr b="0" lang="en-US" sz="24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TextShape 1"/>
          <p:cNvSpPr txBox="1"/>
          <p:nvPr/>
        </p:nvSpPr>
        <p:spPr>
          <a:xfrm>
            <a:off x="609480" y="685800"/>
            <a:ext cx="7406280" cy="4647960"/>
          </a:xfrm>
          <a:prstGeom prst="rect">
            <a:avLst/>
          </a:prstGeom>
          <a:noFill/>
          <a:ln>
            <a:noFill/>
          </a:ln>
        </p:spPr>
        <p:txBody>
          <a:bodyPr anchor="b">
            <a:noAutofit/>
          </a:bodyPr>
          <a:p>
            <a:pPr>
              <a:lnSpc>
                <a:spcPct val="90000"/>
              </a:lnSpc>
              <a:spcBef>
                <a:spcPts val="751"/>
              </a:spcBef>
            </a:pPr>
            <a:r>
              <a:rPr b="1" lang="en-US" sz="2400" spc="-1" strike="noStrike">
                <a:solidFill>
                  <a:srgbClr val="41aebd"/>
                </a:solidFill>
                <a:latin typeface="Corbel"/>
              </a:rPr>
              <a:t>4. </a:t>
            </a:r>
            <a:r>
              <a:rPr b="1" lang="en-US" sz="2400" spc="-1" strike="noStrike">
                <a:solidFill>
                  <a:srgbClr val="ffffff"/>
                </a:solidFill>
                <a:latin typeface="Corbel"/>
              </a:rPr>
              <a:t>Habitual abortion:  </a:t>
            </a:r>
            <a:r>
              <a:rPr b="0" lang="en-US" sz="2400" spc="-1" strike="noStrike">
                <a:solidFill>
                  <a:srgbClr val="ffffff"/>
                </a:solidFill>
                <a:latin typeface="Corbel"/>
              </a:rPr>
              <a:t>spontaneous expulsive of a dead or non-viable embryo on fetus in three or more consecutive pregnancies.</a:t>
            </a:r>
            <a:endParaRPr b="0" lang="en-US" sz="2400" spc="-1" strike="noStrike">
              <a:latin typeface="Arial"/>
            </a:endParaRPr>
          </a:p>
          <a:p>
            <a:pPr algn="r">
              <a:lnSpc>
                <a:spcPct val="90000"/>
              </a:lnSpc>
              <a:spcBef>
                <a:spcPts val="751"/>
              </a:spcBef>
            </a:pPr>
            <a:endParaRPr b="0" lang="en-US" sz="2400" spc="-1" strike="noStrike">
              <a:latin typeface="Arial"/>
            </a:endParaRPr>
          </a:p>
          <a:p>
            <a:pPr>
              <a:lnSpc>
                <a:spcPct val="90000"/>
              </a:lnSpc>
              <a:spcBef>
                <a:spcPts val="751"/>
              </a:spcBef>
            </a:pPr>
            <a:r>
              <a:rPr b="1" lang="en-US" sz="2400" spc="-1" strike="noStrike">
                <a:solidFill>
                  <a:srgbClr val="41aebd"/>
                </a:solidFill>
                <a:latin typeface="Corbel"/>
              </a:rPr>
              <a:t>5. </a:t>
            </a:r>
            <a:r>
              <a:rPr b="1" lang="en-US" sz="2400" spc="-1" strike="noStrike">
                <a:solidFill>
                  <a:srgbClr val="ffffff"/>
                </a:solidFill>
                <a:latin typeface="Corbel"/>
              </a:rPr>
              <a:t>Induced abortion: </a:t>
            </a:r>
            <a:r>
              <a:rPr b="0" lang="en-US" sz="2400" spc="-1" strike="noStrike">
                <a:solidFill>
                  <a:srgbClr val="ffffff"/>
                </a:solidFill>
                <a:latin typeface="Corbel"/>
              </a:rPr>
              <a:t>Is a birth that is induced before 20 weeks (i.e. before the fetus is viable) . This type of abortion refers to the expulsion of an embryo or fetus that is brought on intentionally by drugs or mechanical means e.g. by vacuum curettage- removal of conceptus by a hollow curette introduced into the uterus through which sunction is applied.</a:t>
            </a:r>
            <a:endParaRPr b="0" lang="en-US" sz="24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TextShape 1"/>
          <p:cNvSpPr txBox="1"/>
          <p:nvPr/>
        </p:nvSpPr>
        <p:spPr>
          <a:xfrm>
            <a:off x="380880" y="914400"/>
            <a:ext cx="7406280" cy="4647960"/>
          </a:xfrm>
          <a:prstGeom prst="rect">
            <a:avLst/>
          </a:prstGeom>
          <a:noFill/>
          <a:ln>
            <a:noFill/>
          </a:ln>
        </p:spPr>
        <p:txBody>
          <a:bodyPr anchor="b">
            <a:normAutofit/>
          </a:bodyPr>
          <a:p>
            <a:pPr>
              <a:lnSpc>
                <a:spcPct val="90000"/>
              </a:lnSpc>
              <a:spcBef>
                <a:spcPts val="751"/>
              </a:spcBef>
            </a:pPr>
            <a:r>
              <a:rPr b="1" lang="en-US" sz="2400" spc="-1" strike="noStrike">
                <a:solidFill>
                  <a:srgbClr val="41aebd"/>
                </a:solidFill>
                <a:latin typeface="Corbel"/>
              </a:rPr>
              <a:t>6. </a:t>
            </a:r>
            <a:r>
              <a:rPr b="1" lang="en-US" sz="2400" spc="-1" strike="noStrike">
                <a:solidFill>
                  <a:srgbClr val="ffffff"/>
                </a:solidFill>
                <a:latin typeface="Corbel"/>
              </a:rPr>
              <a:t>Complete abortion: </a:t>
            </a:r>
            <a:r>
              <a:rPr b="0" lang="en-US" sz="2400" spc="-1" strike="noStrike">
                <a:solidFill>
                  <a:srgbClr val="ffffff"/>
                </a:solidFill>
                <a:latin typeface="Corbel"/>
              </a:rPr>
              <a:t>This is which all products of conception are expelled from the uterus.</a:t>
            </a:r>
            <a:endParaRPr b="0" lang="en-US" sz="2400" spc="-1" strike="noStrike">
              <a:latin typeface="Arial"/>
            </a:endParaRPr>
          </a:p>
          <a:p>
            <a:pPr algn="r">
              <a:lnSpc>
                <a:spcPct val="90000"/>
              </a:lnSpc>
              <a:spcBef>
                <a:spcPts val="751"/>
              </a:spcBef>
            </a:pPr>
            <a:endParaRPr b="0" lang="en-US" sz="2400" spc="-1" strike="noStrike">
              <a:latin typeface="Arial"/>
            </a:endParaRPr>
          </a:p>
          <a:p>
            <a:pPr>
              <a:lnSpc>
                <a:spcPct val="90000"/>
              </a:lnSpc>
              <a:spcBef>
                <a:spcPts val="751"/>
              </a:spcBef>
            </a:pPr>
            <a:r>
              <a:rPr b="1" lang="en-US" sz="2400" spc="-1" strike="noStrike">
                <a:solidFill>
                  <a:srgbClr val="41aebd"/>
                </a:solidFill>
                <a:latin typeface="Corbel"/>
              </a:rPr>
              <a:t>7. </a:t>
            </a:r>
            <a:r>
              <a:rPr b="1" lang="en-US" sz="2400" spc="-1" strike="noStrike">
                <a:solidFill>
                  <a:srgbClr val="ffffff"/>
                </a:solidFill>
                <a:latin typeface="Corbel"/>
              </a:rPr>
              <a:t>Criminal abortion: </a:t>
            </a:r>
            <a:r>
              <a:rPr b="0" lang="en-US" sz="2400" spc="-1" strike="noStrike">
                <a:solidFill>
                  <a:srgbClr val="ffffff"/>
                </a:solidFill>
                <a:latin typeface="Corbel"/>
              </a:rPr>
              <a:t>Is one that is produced illegally.</a:t>
            </a:r>
            <a:endParaRPr b="0" lang="en-US" sz="2400" spc="-1" strike="noStrike">
              <a:latin typeface="Arial"/>
            </a:endParaRPr>
          </a:p>
          <a:p>
            <a:pPr algn="r">
              <a:lnSpc>
                <a:spcPct val="90000"/>
              </a:lnSpc>
              <a:spcBef>
                <a:spcPts val="751"/>
              </a:spcBef>
            </a:pPr>
            <a:endParaRPr b="0" lang="en-US" sz="2400" spc="-1" strike="noStrike">
              <a:latin typeface="Arial"/>
            </a:endParaRPr>
          </a:p>
          <a:p>
            <a:pPr>
              <a:lnSpc>
                <a:spcPct val="90000"/>
              </a:lnSpc>
              <a:spcBef>
                <a:spcPts val="751"/>
              </a:spcBef>
            </a:pPr>
            <a:r>
              <a:rPr b="1" lang="en-US" sz="2400" spc="-1" strike="noStrike">
                <a:solidFill>
                  <a:srgbClr val="41aebd"/>
                </a:solidFill>
                <a:latin typeface="Corbel"/>
              </a:rPr>
              <a:t>8. </a:t>
            </a:r>
            <a:r>
              <a:rPr b="1" lang="en-US" sz="2400" spc="-1" strike="noStrike">
                <a:solidFill>
                  <a:srgbClr val="ffffff"/>
                </a:solidFill>
                <a:latin typeface="Corbel"/>
              </a:rPr>
              <a:t>Legally induced: </a:t>
            </a:r>
            <a:r>
              <a:rPr b="0" lang="en-US" sz="2400" spc="-1" strike="noStrike">
                <a:solidFill>
                  <a:srgbClr val="ffffff"/>
                </a:solidFill>
                <a:latin typeface="Corbel"/>
              </a:rPr>
              <a:t>(elective, justifiable or therapeutic abortions are usually produced by drugs curettage.</a:t>
            </a:r>
            <a:endParaRPr b="0" lang="en-US" sz="2400" spc="-1" strike="noStrike">
              <a:latin typeface="Arial"/>
            </a:endParaRPr>
          </a:p>
          <a:p>
            <a:pPr>
              <a:lnSpc>
                <a:spcPct val="90000"/>
              </a:lnSpc>
              <a:spcBef>
                <a:spcPts val="751"/>
              </a:spcBef>
            </a:pPr>
            <a:r>
              <a:rPr b="0" lang="en-US" sz="2400" spc="-1" strike="noStrike">
                <a:solidFill>
                  <a:srgbClr val="ffffff"/>
                </a:solidFill>
                <a:latin typeface="Corbel"/>
              </a:rPr>
              <a:t>These abortions are usually induced because of the mothers poor health (physical or mental) or to prevent the birth of a severely malformed child e.g. one without most of its brain.</a:t>
            </a:r>
            <a:endParaRPr b="0" lang="en-US" sz="24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TextShape 1"/>
          <p:cNvSpPr txBox="1"/>
          <p:nvPr/>
        </p:nvSpPr>
        <p:spPr>
          <a:xfrm>
            <a:off x="914400" y="244080"/>
            <a:ext cx="7406280" cy="6248160"/>
          </a:xfrm>
          <a:prstGeom prst="rect">
            <a:avLst/>
          </a:prstGeom>
          <a:noFill/>
          <a:ln>
            <a:noFill/>
          </a:ln>
        </p:spPr>
        <p:txBody>
          <a:bodyPr anchor="b">
            <a:normAutofit/>
          </a:bodyPr>
          <a:p>
            <a:pPr algn="r">
              <a:lnSpc>
                <a:spcPct val="90000"/>
              </a:lnSpc>
              <a:spcBef>
                <a:spcPts val="751"/>
              </a:spcBef>
            </a:pPr>
            <a:r>
              <a:rPr b="1" lang="en-US" sz="2400" spc="-1" strike="noStrike">
                <a:solidFill>
                  <a:srgbClr val="41aebd"/>
                </a:solidFill>
                <a:latin typeface="Corbel"/>
              </a:rPr>
              <a:t>9. </a:t>
            </a:r>
            <a:r>
              <a:rPr b="1" lang="en-US" sz="2400" spc="-1" strike="noStrike">
                <a:solidFill>
                  <a:srgbClr val="ffffff"/>
                </a:solidFill>
                <a:latin typeface="Corbel"/>
              </a:rPr>
              <a:t>Missed abortion: </a:t>
            </a:r>
            <a:r>
              <a:rPr b="0" lang="en-US" sz="2400" spc="-1" strike="noStrike">
                <a:solidFill>
                  <a:srgbClr val="ffffff"/>
                </a:solidFill>
                <a:latin typeface="Corbel"/>
              </a:rPr>
              <a:t>Is the retention of a conceptus in the uterus after death of the embryo or fetus.</a:t>
            </a:r>
            <a:endParaRPr b="0" lang="en-US" sz="2400" spc="-1" strike="noStrike">
              <a:latin typeface="Arial"/>
            </a:endParaRPr>
          </a:p>
          <a:p>
            <a:pPr algn="r">
              <a:lnSpc>
                <a:spcPct val="90000"/>
              </a:lnSpc>
              <a:spcBef>
                <a:spcPts val="751"/>
              </a:spcBef>
            </a:pPr>
            <a:endParaRPr b="0" lang="en-US" sz="2400" spc="-1" strike="noStrike">
              <a:latin typeface="Arial"/>
            </a:endParaRPr>
          </a:p>
          <a:p>
            <a:pPr algn="r">
              <a:lnSpc>
                <a:spcPct val="90000"/>
              </a:lnSpc>
              <a:spcBef>
                <a:spcPts val="751"/>
              </a:spcBef>
            </a:pPr>
            <a:r>
              <a:rPr b="1" lang="en-US" sz="2400" spc="-1" strike="noStrike">
                <a:solidFill>
                  <a:srgbClr val="41aebd"/>
                </a:solidFill>
                <a:latin typeface="Corbel"/>
              </a:rPr>
              <a:t>10. </a:t>
            </a:r>
            <a:r>
              <a:rPr b="1" lang="en-US" sz="2400" spc="-1" strike="noStrike">
                <a:solidFill>
                  <a:srgbClr val="ffffff"/>
                </a:solidFill>
                <a:latin typeface="Corbel"/>
              </a:rPr>
              <a:t>A miscarriage: </a:t>
            </a:r>
            <a:r>
              <a:rPr b="0" lang="en-US" sz="2400" spc="-1" strike="noStrike">
                <a:solidFill>
                  <a:srgbClr val="ffffff"/>
                </a:solidFill>
                <a:latin typeface="Corbel"/>
              </a:rPr>
              <a:t>Is the spontaneous abortion of the fetus and its membranes before the middle of the 2</a:t>
            </a:r>
            <a:r>
              <a:rPr b="0" lang="en-US" sz="2400" spc="-1" strike="noStrike" baseline="30000">
                <a:solidFill>
                  <a:srgbClr val="ffffff"/>
                </a:solidFill>
                <a:latin typeface="Corbel"/>
              </a:rPr>
              <a:t>nd</a:t>
            </a:r>
            <a:r>
              <a:rPr b="0" lang="en-US" sz="2400" spc="-1" strike="noStrike">
                <a:solidFill>
                  <a:srgbClr val="ffffff"/>
                </a:solidFill>
                <a:latin typeface="Corbel"/>
              </a:rPr>
              <a:t> trimester- about 135 days).</a:t>
            </a:r>
            <a:endParaRPr b="0" lang="en-US" sz="2400" spc="-1" strike="noStrike">
              <a:latin typeface="Arial"/>
            </a:endParaRPr>
          </a:p>
          <a:p>
            <a:pPr algn="r">
              <a:lnSpc>
                <a:spcPct val="90000"/>
              </a:lnSpc>
              <a:spcBef>
                <a:spcPts val="751"/>
              </a:spcBef>
            </a:pPr>
            <a:endParaRPr b="0" lang="en-US" sz="2400" spc="-1" strike="noStrike">
              <a:latin typeface="Arial"/>
            </a:endParaRPr>
          </a:p>
          <a:p>
            <a:pPr algn="r">
              <a:lnSpc>
                <a:spcPct val="90000"/>
              </a:lnSpc>
              <a:spcBef>
                <a:spcPts val="751"/>
              </a:spcBef>
            </a:pPr>
            <a:r>
              <a:rPr b="1" lang="en-US" sz="2400" spc="-1" strike="noStrike">
                <a:solidFill>
                  <a:srgbClr val="41aebd"/>
                </a:solidFill>
                <a:latin typeface="Corbel"/>
              </a:rPr>
              <a:t>11. </a:t>
            </a:r>
            <a:r>
              <a:rPr b="1" lang="en-US" sz="2400" spc="-1" strike="noStrike">
                <a:solidFill>
                  <a:srgbClr val="ffffff"/>
                </a:solidFill>
                <a:latin typeface="Corbel"/>
              </a:rPr>
              <a:t>An abortus: </a:t>
            </a:r>
            <a:r>
              <a:rPr b="0" lang="en-US" sz="2400" spc="-1" strike="noStrike">
                <a:solidFill>
                  <a:srgbClr val="ffffff"/>
                </a:solidFill>
                <a:latin typeface="Corbel"/>
              </a:rPr>
              <a:t>Is the product of an abortion . i.e. the embryo , fetus and its membranes.</a:t>
            </a:r>
            <a:endParaRPr b="0" lang="en-US" sz="24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TextShape 1"/>
          <p:cNvSpPr txBox="1"/>
          <p:nvPr/>
        </p:nvSpPr>
        <p:spPr>
          <a:xfrm>
            <a:off x="1143000" y="533520"/>
            <a:ext cx="7406280" cy="914040"/>
          </a:xfrm>
          <a:prstGeom prst="rect">
            <a:avLst/>
          </a:prstGeom>
          <a:noFill/>
          <a:ln>
            <a:noFill/>
          </a:ln>
        </p:spPr>
        <p:txBody>
          <a:bodyPr>
            <a:normAutofit/>
          </a:bodyPr>
          <a:p>
            <a:pPr algn="ctr">
              <a:lnSpc>
                <a:spcPct val="90000"/>
              </a:lnSpc>
            </a:pPr>
            <a:r>
              <a:rPr b="0" lang="en-US" sz="7200" spc="-225" strike="noStrike">
                <a:solidFill>
                  <a:srgbClr val="d7bf0c"/>
                </a:solidFill>
                <a:latin typeface="Corbel"/>
              </a:rPr>
              <a:t>Trimester</a:t>
            </a:r>
            <a:endParaRPr b="0" lang="en-US" sz="7200" spc="-1" strike="noStrike">
              <a:solidFill>
                <a:srgbClr val="ffffff"/>
              </a:solidFill>
              <a:latin typeface="Corbel"/>
            </a:endParaRPr>
          </a:p>
        </p:txBody>
      </p:sp>
      <p:sp>
        <p:nvSpPr>
          <p:cNvPr id="72" name="TextShape 2"/>
          <p:cNvSpPr txBox="1"/>
          <p:nvPr/>
        </p:nvSpPr>
        <p:spPr>
          <a:xfrm>
            <a:off x="762120" y="1486080"/>
            <a:ext cx="7406280" cy="4190760"/>
          </a:xfrm>
          <a:prstGeom prst="rect">
            <a:avLst/>
          </a:prstGeom>
          <a:noFill/>
          <a:ln>
            <a:noFill/>
          </a:ln>
        </p:spPr>
        <p:txBody>
          <a:bodyPr anchor="b">
            <a:normAutofit/>
          </a:bodyPr>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A period of three calendar months during a pregnancy. Obstetricians commonly divide the 9 months of gestation into three trimesters. The most critical stages of development occur during the first trimester (13wks) when embryonic and early fetal development is occurring.</a:t>
            </a:r>
            <a:endParaRPr b="0" lang="en-US" sz="32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TextShape 1"/>
          <p:cNvSpPr txBox="1"/>
          <p:nvPr/>
        </p:nvSpPr>
        <p:spPr>
          <a:xfrm>
            <a:off x="1143000" y="380880"/>
            <a:ext cx="6857640" cy="1194120"/>
          </a:xfrm>
          <a:prstGeom prst="rect">
            <a:avLst/>
          </a:prstGeom>
          <a:noFill/>
          <a:ln>
            <a:noFill/>
          </a:ln>
        </p:spPr>
        <p:txBody>
          <a:bodyPr>
            <a:normAutofit/>
          </a:bodyPr>
          <a:p>
            <a:pPr algn="ctr">
              <a:lnSpc>
                <a:spcPct val="90000"/>
              </a:lnSpc>
            </a:pPr>
            <a:r>
              <a:rPr b="1" lang="en-US" sz="4800" spc="-225" strike="noStrike">
                <a:solidFill>
                  <a:srgbClr val="d7bf0c"/>
                </a:solidFill>
                <a:latin typeface="Corbel"/>
              </a:rPr>
              <a:t>Congenital Anomalies or Birth defects</a:t>
            </a:r>
            <a:endParaRPr b="0" lang="en-US" sz="4800" spc="-1" strike="noStrike">
              <a:solidFill>
                <a:srgbClr val="ffffff"/>
              </a:solidFill>
              <a:latin typeface="Corbel"/>
            </a:endParaRPr>
          </a:p>
        </p:txBody>
      </p:sp>
      <p:sp>
        <p:nvSpPr>
          <p:cNvPr id="74" name="TextShape 2"/>
          <p:cNvSpPr txBox="1"/>
          <p:nvPr/>
        </p:nvSpPr>
        <p:spPr>
          <a:xfrm>
            <a:off x="304920" y="1763280"/>
            <a:ext cx="7406280" cy="3331080"/>
          </a:xfrm>
          <a:prstGeom prst="rect">
            <a:avLst/>
          </a:prstGeom>
          <a:noFill/>
          <a:ln>
            <a:noFill/>
          </a:ln>
        </p:spPr>
        <p:txBody>
          <a:bodyPr anchor="b">
            <a:noAutofit/>
          </a:bodyPr>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Abnormalities of development that are present at birth or born with e.g. a cleft lip or palate. In some cases the anomalies are not detected until childhood or even adulthood e.g. three kidneys instead of two.</a:t>
            </a:r>
            <a:endParaRPr b="0" lang="en-US" sz="32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TextShape 1"/>
          <p:cNvSpPr txBox="1"/>
          <p:nvPr/>
        </p:nvSpPr>
        <p:spPr>
          <a:xfrm>
            <a:off x="1066680" y="304920"/>
            <a:ext cx="6857640" cy="1194120"/>
          </a:xfrm>
          <a:prstGeom prst="rect">
            <a:avLst/>
          </a:prstGeom>
          <a:noFill/>
          <a:ln>
            <a:noFill/>
          </a:ln>
        </p:spPr>
        <p:txBody>
          <a:bodyPr>
            <a:noAutofit/>
          </a:bodyPr>
          <a:p>
            <a:pPr algn="ctr">
              <a:lnSpc>
                <a:spcPct val="90000"/>
              </a:lnSpc>
            </a:pPr>
            <a:r>
              <a:rPr b="1" lang="en-US" sz="7200" spc="-225" strike="noStrike">
                <a:solidFill>
                  <a:srgbClr val="d7bf0c"/>
                </a:solidFill>
                <a:latin typeface="Corbel"/>
              </a:rPr>
              <a:t>Postnatal Period </a:t>
            </a:r>
            <a:endParaRPr b="0" lang="en-US" sz="7200" spc="-1" strike="noStrike">
              <a:solidFill>
                <a:srgbClr val="ffffff"/>
              </a:solidFill>
              <a:latin typeface="Corbel"/>
            </a:endParaRPr>
          </a:p>
        </p:txBody>
      </p:sp>
      <p:sp>
        <p:nvSpPr>
          <p:cNvPr id="76" name="TextShape 2"/>
          <p:cNvSpPr txBox="1"/>
          <p:nvPr/>
        </p:nvSpPr>
        <p:spPr>
          <a:xfrm>
            <a:off x="-304920" y="457200"/>
            <a:ext cx="7406280" cy="3178800"/>
          </a:xfrm>
          <a:prstGeom prst="rect">
            <a:avLst/>
          </a:prstGeom>
          <a:noFill/>
          <a:ln>
            <a:noFill/>
          </a:ln>
        </p:spPr>
        <p:txBody>
          <a:bodyPr anchor="b">
            <a:normAutofit/>
          </a:bodyPr>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Changes occurring after birth </a:t>
            </a:r>
            <a:endParaRPr b="0" lang="en-US" sz="32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TextShape 1"/>
          <p:cNvSpPr txBox="1"/>
          <p:nvPr/>
        </p:nvSpPr>
        <p:spPr>
          <a:xfrm>
            <a:off x="1143000" y="228600"/>
            <a:ext cx="7772040" cy="783720"/>
          </a:xfrm>
          <a:prstGeom prst="rect">
            <a:avLst/>
          </a:prstGeom>
          <a:noFill/>
          <a:ln>
            <a:noFill/>
          </a:ln>
        </p:spPr>
        <p:txBody>
          <a:bodyPr>
            <a:normAutofit fontScale="26000"/>
          </a:bodyPr>
          <a:p>
            <a:pPr algn="r">
              <a:lnSpc>
                <a:spcPct val="90000"/>
              </a:lnSpc>
            </a:pPr>
            <a:r>
              <a:rPr b="1" lang="en-US" sz="7200" spc="-225" strike="noStrike">
                <a:solidFill>
                  <a:srgbClr val="d7bf0c"/>
                </a:solidFill>
                <a:latin typeface="Corbel"/>
              </a:rPr>
              <a:t>Why study embryology?</a:t>
            </a:r>
            <a:endParaRPr b="0" lang="en-US" sz="7200" spc="-1" strike="noStrike">
              <a:solidFill>
                <a:srgbClr val="ffffff"/>
              </a:solidFill>
              <a:latin typeface="Corbel"/>
            </a:endParaRPr>
          </a:p>
        </p:txBody>
      </p:sp>
      <p:sp>
        <p:nvSpPr>
          <p:cNvPr id="50" name="TextShape 2"/>
          <p:cNvSpPr txBox="1"/>
          <p:nvPr/>
        </p:nvSpPr>
        <p:spPr>
          <a:xfrm>
            <a:off x="685800" y="1371600"/>
            <a:ext cx="7467120" cy="5181120"/>
          </a:xfrm>
          <a:prstGeom prst="rect">
            <a:avLst/>
          </a:prstGeom>
          <a:noFill/>
          <a:ln>
            <a:noFill/>
          </a:ln>
        </p:spPr>
        <p:txBody>
          <a:bodyPr anchor="b">
            <a:normAutofit fontScale="55000"/>
          </a:bodyPr>
          <a:p>
            <a:pPr marL="514440" indent="-514080">
              <a:lnSpc>
                <a:spcPct val="90000"/>
              </a:lnSpc>
              <a:spcBef>
                <a:spcPts val="751"/>
              </a:spcBef>
              <a:buClr>
                <a:srgbClr val="ffffff"/>
              </a:buClr>
              <a:buFont typeface="Corbel"/>
              <a:buAutoNum type="arabicPeriod"/>
            </a:pPr>
            <a:r>
              <a:rPr b="0" lang="en-US" sz="2400" spc="-1" strike="noStrike">
                <a:solidFill>
                  <a:srgbClr val="ffffff"/>
                </a:solidFill>
                <a:latin typeface="Cambria"/>
              </a:rPr>
              <a:t>Interests in human development before birth is widespread, largely because of curiosity about our beginnings and the desire to improve quality of life.</a:t>
            </a:r>
            <a:endParaRPr b="0" lang="en-US" sz="2400" spc="-1" strike="noStrike">
              <a:latin typeface="Arial"/>
            </a:endParaRPr>
          </a:p>
          <a:p>
            <a:pPr>
              <a:lnSpc>
                <a:spcPct val="90000"/>
              </a:lnSpc>
              <a:spcBef>
                <a:spcPts val="751"/>
              </a:spcBef>
            </a:pPr>
            <a:endParaRPr b="0" lang="en-US" sz="2400" spc="-1" strike="noStrike">
              <a:latin typeface="Arial"/>
            </a:endParaRPr>
          </a:p>
          <a:p>
            <a:pPr marL="514440" indent="-514080">
              <a:lnSpc>
                <a:spcPct val="90000"/>
              </a:lnSpc>
              <a:spcBef>
                <a:spcPts val="751"/>
              </a:spcBef>
              <a:buClr>
                <a:srgbClr val="ffffff"/>
              </a:buClr>
              <a:buFont typeface="Corbel"/>
              <a:buAutoNum type="arabicPeriod"/>
            </a:pPr>
            <a:r>
              <a:rPr b="0" lang="en-US" sz="2400" spc="-1" strike="noStrike">
                <a:solidFill>
                  <a:srgbClr val="ffffff"/>
                </a:solidFill>
                <a:latin typeface="Cambria"/>
              </a:rPr>
              <a:t>Human development is a continuous process that begins when an oocyte (ovum) from a female is fertilized by a sperm (Spermatozoon) from a male. Cell division, cell migration, differentiation growth and cell rearrangement transform the fertilized oocyte a highly specialized potent cell a zygote into a multicellular human being. Although most development changes occur during the embryonic and fetal periods , important changes occur during later periods of development- infancy childhood adolescence and early childhood.</a:t>
            </a:r>
            <a:endParaRPr b="0" lang="en-US" sz="2400" spc="-1" strike="noStrike">
              <a:latin typeface="Arial"/>
            </a:endParaRPr>
          </a:p>
          <a:p>
            <a:pPr>
              <a:lnSpc>
                <a:spcPct val="90000"/>
              </a:lnSpc>
              <a:spcBef>
                <a:spcPts val="751"/>
              </a:spcBef>
            </a:pPr>
            <a:endParaRPr b="0" lang="en-US" sz="2400" spc="-1" strike="noStrike">
              <a:latin typeface="Arial"/>
            </a:endParaRPr>
          </a:p>
          <a:p>
            <a:pPr marL="514440" indent="-514080">
              <a:lnSpc>
                <a:spcPct val="90000"/>
              </a:lnSpc>
              <a:spcBef>
                <a:spcPts val="751"/>
              </a:spcBef>
              <a:buClr>
                <a:srgbClr val="ffffff"/>
              </a:buClr>
              <a:buFont typeface="Corbel"/>
              <a:buAutoNum type="arabicPeriod"/>
            </a:pPr>
            <a:r>
              <a:rPr b="0" lang="en-US" sz="2400" spc="-1" strike="noStrike">
                <a:solidFill>
                  <a:srgbClr val="ffffff"/>
                </a:solidFill>
                <a:latin typeface="Cambria"/>
              </a:rPr>
              <a:t>Development does not stop at birth important changes in addition to growth occur after birth e.g. development of teeth and female breasts. The brain triples in weight between birth and 16 years most development changes are complete by the age of 25 years.</a:t>
            </a:r>
            <a:endParaRPr b="0" lang="en-US" sz="2400" spc="-1" strike="noStrike">
              <a:latin typeface="Arial"/>
            </a:endParaRPr>
          </a:p>
          <a:p>
            <a:pPr>
              <a:lnSpc>
                <a:spcPct val="90000"/>
              </a:lnSpc>
              <a:spcBef>
                <a:spcPts val="751"/>
              </a:spcBef>
            </a:pPr>
            <a:endParaRPr b="0" lang="en-US" sz="24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TextShape 1"/>
          <p:cNvSpPr txBox="1"/>
          <p:nvPr/>
        </p:nvSpPr>
        <p:spPr>
          <a:xfrm>
            <a:off x="1371600" y="228600"/>
            <a:ext cx="7406280" cy="1254960"/>
          </a:xfrm>
          <a:prstGeom prst="rect">
            <a:avLst/>
          </a:prstGeom>
          <a:noFill/>
          <a:ln>
            <a:noFill/>
          </a:ln>
        </p:spPr>
        <p:txBody>
          <a:bodyPr>
            <a:noAutofit/>
          </a:bodyPr>
          <a:p>
            <a:pPr algn="ctr">
              <a:lnSpc>
                <a:spcPct val="90000"/>
              </a:lnSpc>
            </a:pPr>
            <a:r>
              <a:rPr b="1" lang="en-US" sz="7200" spc="-225" strike="noStrike">
                <a:solidFill>
                  <a:srgbClr val="d7bf0c"/>
                </a:solidFill>
                <a:latin typeface="Corbel"/>
              </a:rPr>
              <a:t>Infancy </a:t>
            </a:r>
            <a:endParaRPr b="0" lang="en-US" sz="7200" spc="-1" strike="noStrike">
              <a:solidFill>
                <a:srgbClr val="ffffff"/>
              </a:solidFill>
              <a:latin typeface="Corbel"/>
            </a:endParaRPr>
          </a:p>
        </p:txBody>
      </p:sp>
      <p:sp>
        <p:nvSpPr>
          <p:cNvPr id="78" name="TextShape 2"/>
          <p:cNvSpPr txBox="1"/>
          <p:nvPr/>
        </p:nvSpPr>
        <p:spPr>
          <a:xfrm>
            <a:off x="1295280" y="1523880"/>
            <a:ext cx="7695720" cy="4779000"/>
          </a:xfrm>
          <a:prstGeom prst="rect">
            <a:avLst/>
          </a:prstGeom>
          <a:noFill/>
          <a:ln>
            <a:noFill/>
          </a:ln>
        </p:spPr>
        <p:txBody>
          <a:bodyPr anchor="b">
            <a:noAutofit/>
          </a:bodyPr>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Infancy refers to the earliest period of extrauterine life roughly the first year after birth. An infant aged one month or less is called a newborn or neonate. </a:t>
            </a:r>
            <a:endParaRPr b="0" lang="en-US" sz="3200" spc="-1" strike="noStrike">
              <a:latin typeface="Arial"/>
            </a:endParaRPr>
          </a:p>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Transition from intrauterine to extrauterine existence requires many critical changes especially in the cardiovascular and respiratory systems. If a neonate survives the first crucial hours after.</a:t>
            </a:r>
            <a:endParaRPr b="0" lang="en-US" sz="32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TextShape 1"/>
          <p:cNvSpPr txBox="1"/>
          <p:nvPr/>
        </p:nvSpPr>
        <p:spPr>
          <a:xfrm>
            <a:off x="762120" y="228600"/>
            <a:ext cx="6857640" cy="1194120"/>
          </a:xfrm>
          <a:prstGeom prst="rect">
            <a:avLst/>
          </a:prstGeom>
          <a:noFill/>
          <a:ln>
            <a:noFill/>
          </a:ln>
        </p:spPr>
        <p:txBody>
          <a:bodyPr>
            <a:noAutofit/>
          </a:bodyPr>
          <a:p>
            <a:pPr algn="ctr">
              <a:lnSpc>
                <a:spcPct val="90000"/>
              </a:lnSpc>
            </a:pPr>
            <a:r>
              <a:rPr b="0" lang="en-US" sz="7200" spc="-225" strike="noStrike">
                <a:solidFill>
                  <a:srgbClr val="e3e3e3"/>
                </a:solidFill>
                <a:latin typeface="Corbel"/>
              </a:rPr>
              <a:t>Teratology</a:t>
            </a:r>
            <a:endParaRPr b="0" lang="en-US" sz="7200" spc="-1" strike="noStrike">
              <a:solidFill>
                <a:srgbClr val="ffffff"/>
              </a:solidFill>
              <a:latin typeface="Corbel"/>
            </a:endParaRPr>
          </a:p>
        </p:txBody>
      </p:sp>
      <p:sp>
        <p:nvSpPr>
          <p:cNvPr id="80" name="TextShape 2"/>
          <p:cNvSpPr txBox="1"/>
          <p:nvPr/>
        </p:nvSpPr>
        <p:spPr>
          <a:xfrm>
            <a:off x="868680" y="1676520"/>
            <a:ext cx="7406280" cy="3962160"/>
          </a:xfrm>
          <a:prstGeom prst="rect">
            <a:avLst/>
          </a:prstGeom>
          <a:noFill/>
          <a:ln>
            <a:noFill/>
          </a:ln>
        </p:spPr>
        <p:txBody>
          <a:bodyPr anchor="b">
            <a:normAutofit/>
          </a:bodyPr>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In Greek word means monster . It is the divisions of embryology and pathology that deals with abnormal development (or birth defects). This branch of embryology is concerned with various genetic and environmental factors that disturb normal development and produce birth defects.</a:t>
            </a:r>
            <a:endParaRPr b="0" lang="en-US" sz="32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TextShape 1"/>
          <p:cNvSpPr txBox="1"/>
          <p:nvPr/>
        </p:nvSpPr>
        <p:spPr>
          <a:xfrm>
            <a:off x="1295280" y="228600"/>
            <a:ext cx="7406280" cy="765000"/>
          </a:xfrm>
          <a:prstGeom prst="rect">
            <a:avLst/>
          </a:prstGeom>
          <a:noFill/>
          <a:ln>
            <a:noFill/>
          </a:ln>
        </p:spPr>
        <p:txBody>
          <a:bodyPr>
            <a:normAutofit fontScale="25000"/>
          </a:bodyPr>
          <a:p>
            <a:pPr algn="r">
              <a:lnSpc>
                <a:spcPct val="90000"/>
              </a:lnSpc>
            </a:pPr>
            <a:r>
              <a:rPr b="0" lang="en-US" sz="7200" spc="-225" strike="noStrike">
                <a:solidFill>
                  <a:srgbClr val="e3e3e3"/>
                </a:solidFill>
                <a:latin typeface="Corbel"/>
              </a:rPr>
              <a:t>Significance of Embryology </a:t>
            </a:r>
            <a:endParaRPr b="0" lang="en-US" sz="7200" spc="-1" strike="noStrike">
              <a:solidFill>
                <a:srgbClr val="ffffff"/>
              </a:solidFill>
              <a:latin typeface="Corbel"/>
            </a:endParaRPr>
          </a:p>
        </p:txBody>
      </p:sp>
      <p:sp>
        <p:nvSpPr>
          <p:cNvPr id="82" name="TextShape 2"/>
          <p:cNvSpPr txBox="1"/>
          <p:nvPr/>
        </p:nvSpPr>
        <p:spPr>
          <a:xfrm>
            <a:off x="1143000" y="990720"/>
            <a:ext cx="7695720" cy="5714640"/>
          </a:xfrm>
          <a:prstGeom prst="rect">
            <a:avLst/>
          </a:prstGeom>
          <a:noFill/>
          <a:ln>
            <a:noFill/>
          </a:ln>
        </p:spPr>
        <p:txBody>
          <a:bodyPr anchor="b">
            <a:noAutofit/>
          </a:bodyPr>
          <a:p>
            <a:pPr marL="541800" indent="-514080">
              <a:lnSpc>
                <a:spcPct val="90000"/>
              </a:lnSpc>
              <a:spcBef>
                <a:spcPts val="751"/>
              </a:spcBef>
              <a:buClr>
                <a:srgbClr val="ffffff"/>
              </a:buClr>
              <a:buFont typeface="Corbel"/>
              <a:buAutoNum type="arabicPeriod"/>
            </a:pPr>
            <a:r>
              <a:rPr b="0" lang="en-US" sz="3000" spc="-1" strike="noStrike">
                <a:solidFill>
                  <a:srgbClr val="ffffff"/>
                </a:solidFill>
                <a:latin typeface="Corbel"/>
              </a:rPr>
              <a:t>Bridges the gap between prenatal development and obstetrics , perinatal medicine, peadiatrics and clinical anatomy.</a:t>
            </a:r>
            <a:endParaRPr b="0" lang="en-US" sz="3000" spc="-1" strike="noStrike">
              <a:latin typeface="Arial"/>
            </a:endParaRPr>
          </a:p>
          <a:p>
            <a:pPr marL="541800" indent="-514080">
              <a:lnSpc>
                <a:spcPct val="90000"/>
              </a:lnSpc>
              <a:spcBef>
                <a:spcPts val="751"/>
              </a:spcBef>
              <a:buClr>
                <a:srgbClr val="ffffff"/>
              </a:buClr>
              <a:buFont typeface="Corbel"/>
              <a:buAutoNum type="arabicPeriod"/>
            </a:pPr>
            <a:r>
              <a:rPr b="0" lang="en-US" sz="3000" spc="-1" strike="noStrike">
                <a:solidFill>
                  <a:srgbClr val="ffffff"/>
                </a:solidFill>
                <a:latin typeface="Corbel"/>
              </a:rPr>
              <a:t>Develops knowledge concerning the beginning of human life and the changes occurring during prenatal development.</a:t>
            </a:r>
            <a:endParaRPr b="0" lang="en-US" sz="3000" spc="-1" strike="noStrike">
              <a:latin typeface="Arial"/>
            </a:endParaRPr>
          </a:p>
          <a:p>
            <a:pPr marL="541800" indent="-514080">
              <a:lnSpc>
                <a:spcPct val="90000"/>
              </a:lnSpc>
              <a:spcBef>
                <a:spcPts val="751"/>
              </a:spcBef>
              <a:buClr>
                <a:srgbClr val="ffffff"/>
              </a:buClr>
              <a:buFont typeface="Corbel"/>
              <a:buAutoNum type="arabicPeriod"/>
            </a:pPr>
            <a:r>
              <a:rPr b="0" lang="en-US" sz="3000" spc="-1" strike="noStrike">
                <a:solidFill>
                  <a:srgbClr val="ffffff"/>
                </a:solidFill>
                <a:latin typeface="Corbel"/>
              </a:rPr>
              <a:t>It is of practical value in helping to understand the causes of variations in human structure.</a:t>
            </a:r>
            <a:endParaRPr b="0" lang="en-US" sz="3000" spc="-1" strike="noStrike">
              <a:latin typeface="Arial"/>
            </a:endParaRPr>
          </a:p>
          <a:p>
            <a:pPr marL="541800" indent="-514080">
              <a:lnSpc>
                <a:spcPct val="90000"/>
              </a:lnSpc>
              <a:spcBef>
                <a:spcPts val="751"/>
              </a:spcBef>
              <a:buClr>
                <a:srgbClr val="ffffff"/>
              </a:buClr>
              <a:buFont typeface="Corbel"/>
              <a:buAutoNum type="arabicPeriod"/>
            </a:pPr>
            <a:r>
              <a:rPr b="0" lang="en-US" sz="3000" spc="-1" strike="noStrike">
                <a:solidFill>
                  <a:srgbClr val="ffffff"/>
                </a:solidFill>
                <a:latin typeface="Corbel"/>
              </a:rPr>
              <a:t>Explains how normal and abnormal relations develop.</a:t>
            </a:r>
            <a:endParaRPr b="0" lang="en-US" sz="30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TextShape 1"/>
          <p:cNvSpPr txBox="1"/>
          <p:nvPr/>
        </p:nvSpPr>
        <p:spPr>
          <a:xfrm>
            <a:off x="1432440" y="152280"/>
            <a:ext cx="7406280" cy="6476760"/>
          </a:xfrm>
          <a:prstGeom prst="rect">
            <a:avLst/>
          </a:prstGeom>
          <a:noFill/>
          <a:ln>
            <a:noFill/>
          </a:ln>
        </p:spPr>
        <p:txBody>
          <a:bodyPr anchor="b">
            <a:normAutofit/>
          </a:bodyPr>
          <a:p>
            <a:pPr algn="r">
              <a:lnSpc>
                <a:spcPct val="90000"/>
              </a:lnSpc>
              <a:spcBef>
                <a:spcPts val="751"/>
              </a:spcBef>
            </a:pPr>
            <a:r>
              <a:rPr b="0" lang="en-US" sz="3200" spc="-1" strike="noStrike" u="sng">
                <a:solidFill>
                  <a:srgbClr val="ffffff"/>
                </a:solidFill>
                <a:uFillTx/>
                <a:latin typeface="Corbel"/>
              </a:rPr>
              <a:t>NB: </a:t>
            </a:r>
            <a:endParaRPr b="0" lang="en-US" sz="3200" spc="-1" strike="noStrike">
              <a:latin typeface="Arial"/>
            </a:endParaRPr>
          </a:p>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Knowledge that physicians have of normal development and the causes of anomalies is necessary for giving embryo and fetus the greatest possible chance of developing normally.</a:t>
            </a:r>
            <a:endParaRPr b="0" lang="en-US" sz="3200" spc="-1" strike="noStrike">
              <a:latin typeface="Arial"/>
            </a:endParaRPr>
          </a:p>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Much of the modern practice of obstetrics involves applied embryology.</a:t>
            </a:r>
            <a:endParaRPr b="0" lang="en-US" sz="3200" spc="-1" strike="noStrike">
              <a:latin typeface="Arial"/>
            </a:endParaRPr>
          </a:p>
          <a:p>
            <a:pPr marL="484560" indent="-456840">
              <a:lnSpc>
                <a:spcPct val="90000"/>
              </a:lnSpc>
              <a:spcBef>
                <a:spcPts val="751"/>
              </a:spcBef>
              <a:buClr>
                <a:srgbClr val="ffffff"/>
              </a:buClr>
              <a:buFont typeface="Arial"/>
              <a:buChar char="•"/>
            </a:pPr>
            <a:r>
              <a:rPr b="0" lang="en-US" sz="3200" spc="-1" strike="noStrike">
                <a:solidFill>
                  <a:srgbClr val="ffffff"/>
                </a:solidFill>
                <a:latin typeface="Corbel"/>
              </a:rPr>
              <a:t>Embryological topics of special interest to obstetricians are :- </a:t>
            </a:r>
            <a:endParaRPr b="0" lang="en-US" sz="3200" spc="-1" strike="noStrike">
              <a:latin typeface="Arial"/>
            </a:endParaRPr>
          </a:p>
          <a:p>
            <a:pPr lvl="3" marL="1828800" indent="-456840">
              <a:lnSpc>
                <a:spcPct val="90000"/>
              </a:lnSpc>
              <a:spcBef>
                <a:spcPts val="374"/>
              </a:spcBef>
              <a:buClr>
                <a:srgbClr val="ffffff"/>
              </a:buClr>
              <a:buFont typeface="Wingdings" charset="2"/>
              <a:buChar char=""/>
            </a:pPr>
            <a:r>
              <a:rPr b="0" lang="en-US" sz="2200" spc="-1" strike="noStrike">
                <a:solidFill>
                  <a:srgbClr val="ffffff"/>
                </a:solidFill>
                <a:latin typeface="Corbel"/>
              </a:rPr>
              <a:t>Ovulation</a:t>
            </a:r>
            <a:endParaRPr b="0" lang="en-US" sz="2200" spc="-1" strike="noStrike">
              <a:latin typeface="Arial"/>
            </a:endParaRPr>
          </a:p>
          <a:p>
            <a:pPr lvl="3" marL="1828800" indent="-456840">
              <a:lnSpc>
                <a:spcPct val="90000"/>
              </a:lnSpc>
              <a:spcBef>
                <a:spcPts val="374"/>
              </a:spcBef>
              <a:buClr>
                <a:srgbClr val="ededed"/>
              </a:buClr>
              <a:buFont typeface="Wingdings" charset="2"/>
              <a:buChar char=""/>
            </a:pPr>
            <a:r>
              <a:rPr b="0" lang="en-US" sz="2200" spc="-1" strike="noStrike">
                <a:solidFill>
                  <a:srgbClr val="ededed"/>
                </a:solidFill>
                <a:latin typeface="Corbel"/>
              </a:rPr>
              <a:t>Oocyte and sperm transport</a:t>
            </a:r>
            <a:endParaRPr b="0" lang="en-US" sz="2200" spc="-1" strike="noStrike">
              <a:latin typeface="Arial"/>
            </a:endParaRPr>
          </a:p>
          <a:p>
            <a:pPr lvl="3" marL="1828800" indent="-456840">
              <a:lnSpc>
                <a:spcPct val="90000"/>
              </a:lnSpc>
              <a:spcBef>
                <a:spcPts val="374"/>
              </a:spcBef>
              <a:buClr>
                <a:srgbClr val="ffffff"/>
              </a:buClr>
              <a:buFont typeface="Wingdings" charset="2"/>
              <a:buChar char=""/>
            </a:pPr>
            <a:r>
              <a:rPr b="0" lang="en-US" sz="2200" spc="-1" strike="noStrike">
                <a:solidFill>
                  <a:srgbClr val="ffffff"/>
                </a:solidFill>
                <a:latin typeface="Corbel"/>
              </a:rPr>
              <a:t>Fertilization </a:t>
            </a:r>
            <a:endParaRPr b="0" lang="en-US" sz="2200" spc="-1" strike="noStrike">
              <a:latin typeface="Arial"/>
            </a:endParaRPr>
          </a:p>
          <a:p>
            <a:pPr lvl="3" marL="1828800" indent="-456840">
              <a:lnSpc>
                <a:spcPct val="90000"/>
              </a:lnSpc>
              <a:spcBef>
                <a:spcPts val="374"/>
              </a:spcBef>
              <a:buClr>
                <a:srgbClr val="ededed"/>
              </a:buClr>
              <a:buFont typeface="Wingdings" charset="2"/>
              <a:buChar char=""/>
            </a:pPr>
            <a:r>
              <a:rPr b="0" lang="en-US" sz="2200" spc="-1" strike="noStrike">
                <a:solidFill>
                  <a:srgbClr val="ededed"/>
                </a:solidFill>
                <a:latin typeface="Corbel"/>
              </a:rPr>
              <a:t>Implantation</a:t>
            </a:r>
            <a:endParaRPr b="0" lang="en-US" sz="2200" spc="-1" strike="noStrike">
              <a:latin typeface="Arial"/>
            </a:endParaRPr>
          </a:p>
          <a:p>
            <a:pPr lvl="3" marL="1828800" indent="-456840">
              <a:lnSpc>
                <a:spcPct val="90000"/>
              </a:lnSpc>
              <a:spcBef>
                <a:spcPts val="374"/>
              </a:spcBef>
              <a:buClr>
                <a:srgbClr val="ffffff"/>
              </a:buClr>
              <a:buFont typeface="Wingdings" charset="2"/>
              <a:buChar char=""/>
            </a:pPr>
            <a:r>
              <a:rPr b="0" lang="en-US" sz="2200" spc="-1" strike="noStrike">
                <a:solidFill>
                  <a:srgbClr val="ffffff"/>
                </a:solidFill>
                <a:latin typeface="Corbel"/>
              </a:rPr>
              <a:t>Fetal maternal relations</a:t>
            </a:r>
            <a:endParaRPr b="0" lang="en-US" sz="2200" spc="-1" strike="noStrike">
              <a:latin typeface="Arial"/>
            </a:endParaRPr>
          </a:p>
          <a:p>
            <a:pPr lvl="3" marL="1828800" indent="-456840">
              <a:lnSpc>
                <a:spcPct val="90000"/>
              </a:lnSpc>
              <a:spcBef>
                <a:spcPts val="374"/>
              </a:spcBef>
              <a:buClr>
                <a:srgbClr val="ededed"/>
              </a:buClr>
              <a:buFont typeface="Wingdings" charset="2"/>
              <a:buChar char=""/>
            </a:pPr>
            <a:r>
              <a:rPr b="0" lang="en-US" sz="2200" spc="-1" strike="noStrike">
                <a:solidFill>
                  <a:srgbClr val="ededed"/>
                </a:solidFill>
                <a:latin typeface="Corbel"/>
              </a:rPr>
              <a:t>Fetal circulation</a:t>
            </a:r>
            <a:endParaRPr b="0" lang="en-US" sz="2200" spc="-1" strike="noStrike">
              <a:latin typeface="Arial"/>
            </a:endParaRPr>
          </a:p>
          <a:p>
            <a:pPr lvl="3" marL="1828800" indent="-456840">
              <a:lnSpc>
                <a:spcPct val="90000"/>
              </a:lnSpc>
              <a:spcBef>
                <a:spcPts val="374"/>
              </a:spcBef>
              <a:buClr>
                <a:srgbClr val="ffffff"/>
              </a:buClr>
              <a:buFont typeface="Wingdings" charset="2"/>
              <a:buChar char=""/>
            </a:pPr>
            <a:r>
              <a:rPr b="0" lang="en-US" sz="2200" spc="-1" strike="noStrike">
                <a:solidFill>
                  <a:srgbClr val="ffffff"/>
                </a:solidFill>
                <a:latin typeface="Corbel"/>
              </a:rPr>
              <a:t>Critical periods of development and </a:t>
            </a:r>
            <a:endParaRPr b="0" lang="en-US" sz="2200" spc="-1" strike="noStrike">
              <a:latin typeface="Arial"/>
            </a:endParaRPr>
          </a:p>
          <a:p>
            <a:pPr lvl="3" marL="1828800" indent="-456840">
              <a:lnSpc>
                <a:spcPct val="90000"/>
              </a:lnSpc>
              <a:spcBef>
                <a:spcPts val="374"/>
              </a:spcBef>
              <a:buClr>
                <a:srgbClr val="ededed"/>
              </a:buClr>
              <a:buFont typeface="Wingdings" charset="2"/>
              <a:buChar char=""/>
            </a:pPr>
            <a:r>
              <a:rPr b="0" lang="en-US" sz="2200" spc="-1" strike="noStrike">
                <a:solidFill>
                  <a:srgbClr val="ededed"/>
                </a:solidFill>
                <a:latin typeface="Corbel"/>
              </a:rPr>
              <a:t>Causes of birth defects.</a:t>
            </a:r>
            <a:r>
              <a:rPr b="0" lang="en-US" sz="2200" spc="-1" strike="noStrike">
                <a:solidFill>
                  <a:srgbClr val="ffffff"/>
                </a:solidFill>
                <a:latin typeface="Corbel"/>
              </a:rPr>
              <a:t> </a:t>
            </a:r>
            <a:endParaRPr b="0" lang="en-US" sz="22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TextShape 1"/>
          <p:cNvSpPr txBox="1"/>
          <p:nvPr/>
        </p:nvSpPr>
        <p:spPr>
          <a:xfrm>
            <a:off x="1219320" y="380880"/>
            <a:ext cx="7772040" cy="783720"/>
          </a:xfrm>
          <a:prstGeom prst="rect">
            <a:avLst/>
          </a:prstGeom>
          <a:noFill/>
          <a:ln>
            <a:noFill/>
          </a:ln>
        </p:spPr>
        <p:txBody>
          <a:bodyPr>
            <a:noAutofit/>
          </a:bodyPr>
          <a:p>
            <a:pPr>
              <a:lnSpc>
                <a:spcPct val="90000"/>
              </a:lnSpc>
            </a:pPr>
            <a:r>
              <a:rPr b="1" lang="en-US" sz="5400" spc="-225" strike="noStrike">
                <a:solidFill>
                  <a:srgbClr val="e3e3e3"/>
                </a:solidFill>
                <a:latin typeface="Corbel"/>
              </a:rPr>
              <a:t>Embryological Terminologies</a:t>
            </a:r>
            <a:endParaRPr b="0" lang="en-US" sz="5400" spc="-1" strike="noStrike">
              <a:solidFill>
                <a:srgbClr val="ffffff"/>
              </a:solidFill>
              <a:latin typeface="Corbel"/>
            </a:endParaRPr>
          </a:p>
        </p:txBody>
      </p:sp>
      <p:sp>
        <p:nvSpPr>
          <p:cNvPr id="52" name="TextShape 2"/>
          <p:cNvSpPr txBox="1"/>
          <p:nvPr/>
        </p:nvSpPr>
        <p:spPr>
          <a:xfrm>
            <a:off x="762120" y="1905120"/>
            <a:ext cx="7543440" cy="4190760"/>
          </a:xfrm>
          <a:prstGeom prst="rect">
            <a:avLst/>
          </a:prstGeom>
          <a:noFill/>
          <a:ln>
            <a:noFill/>
          </a:ln>
        </p:spPr>
        <p:txBody>
          <a:bodyPr anchor="b">
            <a:normAutofit/>
          </a:bodyPr>
          <a:p>
            <a:pPr marL="457200" indent="-456840">
              <a:lnSpc>
                <a:spcPct val="90000"/>
              </a:lnSpc>
              <a:spcBef>
                <a:spcPts val="751"/>
              </a:spcBef>
              <a:buClr>
                <a:srgbClr val="ffffff"/>
              </a:buClr>
              <a:buFont typeface="Arial"/>
              <a:buChar char="•"/>
            </a:pPr>
            <a:r>
              <a:rPr b="0" lang="en-US" sz="2400" spc="-1" strike="noStrike">
                <a:solidFill>
                  <a:srgbClr val="ffffff"/>
                </a:solidFill>
                <a:latin typeface="Corbel"/>
              </a:rPr>
              <a:t>The following terms are commonly used in discussions of the developing humans.</a:t>
            </a:r>
            <a:endParaRPr b="0" lang="en-US" sz="2400" spc="-1" strike="noStrike">
              <a:latin typeface="Arial"/>
            </a:endParaRPr>
          </a:p>
          <a:p>
            <a:pPr marL="457200" indent="-456840">
              <a:lnSpc>
                <a:spcPct val="90000"/>
              </a:lnSpc>
              <a:spcBef>
                <a:spcPts val="751"/>
              </a:spcBef>
              <a:buClr>
                <a:srgbClr val="ffffff"/>
              </a:buClr>
              <a:buFont typeface="Arial"/>
              <a:buChar char="•"/>
            </a:pPr>
            <a:r>
              <a:rPr b="0" lang="en-US" sz="2400" spc="-1" strike="noStrike">
                <a:solidFill>
                  <a:srgbClr val="ffffff"/>
                </a:solidFill>
                <a:latin typeface="Corbel"/>
              </a:rPr>
              <a:t>Most terms have Latin (L.) Greek (Gr.) origins.</a:t>
            </a:r>
            <a:endParaRPr b="0" lang="en-US" sz="2400" spc="-1" strike="noStrike">
              <a:latin typeface="Arial"/>
            </a:endParaRPr>
          </a:p>
          <a:p>
            <a:pPr marL="457200" indent="-456840">
              <a:lnSpc>
                <a:spcPct val="90000"/>
              </a:lnSpc>
              <a:spcBef>
                <a:spcPts val="751"/>
              </a:spcBef>
              <a:buClr>
                <a:srgbClr val="ffffff"/>
              </a:buClr>
              <a:buFont typeface="Arial"/>
              <a:buChar char="•"/>
            </a:pPr>
            <a:r>
              <a:rPr b="0" lang="en-US" sz="2400" spc="-1" strike="noStrike">
                <a:solidFill>
                  <a:srgbClr val="ffffff"/>
                </a:solidFill>
                <a:latin typeface="Corbel"/>
              </a:rPr>
              <a:t>Understanding the origin of embryological terms adds clarity and often serves as a memory key. </a:t>
            </a:r>
            <a:endParaRPr b="0" lang="en-US" sz="2400" spc="-1" strike="noStrike">
              <a:latin typeface="Arial"/>
            </a:endParaRPr>
          </a:p>
          <a:p>
            <a:pPr marL="457200" indent="-456840">
              <a:lnSpc>
                <a:spcPct val="90000"/>
              </a:lnSpc>
              <a:spcBef>
                <a:spcPts val="751"/>
              </a:spcBef>
              <a:buClr>
                <a:srgbClr val="ffffff"/>
              </a:buClr>
              <a:buFont typeface="Arial"/>
              <a:buChar char="•"/>
            </a:pPr>
            <a:r>
              <a:rPr b="0" lang="en-US" sz="2400" spc="-1" strike="noStrike">
                <a:solidFill>
                  <a:srgbClr val="ffffff"/>
                </a:solidFill>
                <a:latin typeface="Corbel"/>
              </a:rPr>
              <a:t>For example the word Zygote is derived from a Greek word Zygotos meaning yoked or joined , which indicates that the sperm and oocyte unite to form a new cell the Zygote.</a:t>
            </a:r>
            <a:endParaRPr b="0" lang="en-US" sz="24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TextShape 1"/>
          <p:cNvSpPr txBox="1"/>
          <p:nvPr/>
        </p:nvSpPr>
        <p:spPr>
          <a:xfrm>
            <a:off x="1066680" y="762120"/>
            <a:ext cx="7924320" cy="5486040"/>
          </a:xfrm>
          <a:prstGeom prst="rect">
            <a:avLst/>
          </a:prstGeom>
          <a:noFill/>
          <a:ln>
            <a:noFill/>
          </a:ln>
        </p:spPr>
        <p:txBody>
          <a:bodyPr anchor="b">
            <a:normAutofit/>
          </a:bodyPr>
          <a:p>
            <a:pPr>
              <a:lnSpc>
                <a:spcPct val="90000"/>
              </a:lnSpc>
              <a:spcBef>
                <a:spcPts val="751"/>
              </a:spcBef>
            </a:pPr>
            <a:r>
              <a:rPr b="1" lang="en-US" sz="2800" spc="-1" strike="noStrike">
                <a:solidFill>
                  <a:srgbClr val="ffffff"/>
                </a:solidFill>
                <a:latin typeface="Corbel"/>
              </a:rPr>
              <a:t>4. Fertilization age:  </a:t>
            </a:r>
            <a:endParaRPr b="0" lang="en-US" sz="2800" spc="-1" strike="noStrike">
              <a:latin typeface="Arial"/>
            </a:endParaRPr>
          </a:p>
          <a:p>
            <a:pPr marL="457200" indent="-456840">
              <a:lnSpc>
                <a:spcPct val="90000"/>
              </a:lnSpc>
              <a:spcBef>
                <a:spcPts val="751"/>
              </a:spcBef>
              <a:buClr>
                <a:srgbClr val="ffffff"/>
              </a:buClr>
              <a:buFont typeface="Arial"/>
              <a:buChar char="•"/>
            </a:pPr>
            <a:r>
              <a:rPr b="0" lang="en-US" sz="2800" spc="-1" strike="noStrike">
                <a:solidFill>
                  <a:srgbClr val="ffffff"/>
                </a:solidFill>
                <a:latin typeface="Corbel"/>
              </a:rPr>
              <a:t>It is difficult to determine exactly when fertilization (conception) occurs because the process cannot be observed in vivo (within the living body). </a:t>
            </a:r>
            <a:endParaRPr b="0" lang="en-US" sz="2800" spc="-1" strike="noStrike">
              <a:latin typeface="Arial"/>
            </a:endParaRPr>
          </a:p>
          <a:p>
            <a:pPr marL="457200" indent="-456840">
              <a:lnSpc>
                <a:spcPct val="90000"/>
              </a:lnSpc>
              <a:spcBef>
                <a:spcPts val="751"/>
              </a:spcBef>
              <a:buClr>
                <a:srgbClr val="ffffff"/>
              </a:buClr>
              <a:buFont typeface="Arial"/>
              <a:buChar char="•"/>
            </a:pPr>
            <a:r>
              <a:rPr b="0" lang="en-US" sz="2800" spc="-1" strike="noStrike">
                <a:solidFill>
                  <a:srgbClr val="ffffff"/>
                </a:solidFill>
                <a:latin typeface="Corbel"/>
              </a:rPr>
              <a:t>Physicians calculate the age of the embryo or fetus from the presumed first day of the last normal menstrual period (LNMP). This is the gestational age, which is about two weeks longer than the fertilization age because, the oocyte is not fertilized until about two weeks after the proceeding menstruation consequently when a physician states the age of an embryo or fetus, two weeks must be deducted to determine the actual or fertilization age of the developing human</a:t>
            </a:r>
            <a:endParaRPr b="0" lang="en-US" sz="28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TextShape 1"/>
          <p:cNvSpPr txBox="1"/>
          <p:nvPr/>
        </p:nvSpPr>
        <p:spPr>
          <a:xfrm>
            <a:off x="533520" y="304920"/>
            <a:ext cx="7848360" cy="6642720"/>
          </a:xfrm>
          <a:prstGeom prst="rect">
            <a:avLst/>
          </a:prstGeom>
          <a:noFill/>
          <a:ln>
            <a:noFill/>
          </a:ln>
        </p:spPr>
        <p:txBody>
          <a:bodyPr anchor="b">
            <a:normAutofit/>
          </a:bodyPr>
          <a:p>
            <a:pPr>
              <a:lnSpc>
                <a:spcPct val="90000"/>
              </a:lnSpc>
              <a:spcBef>
                <a:spcPts val="751"/>
              </a:spcBef>
            </a:pPr>
            <a:r>
              <a:rPr b="1" lang="en-US" sz="2700" spc="-1" strike="noStrike">
                <a:solidFill>
                  <a:srgbClr val="ffffff"/>
                </a:solidFill>
                <a:latin typeface="Corbel"/>
              </a:rPr>
              <a:t>5. Cleavage: </a:t>
            </a:r>
            <a:endParaRPr b="0" lang="en-US" sz="2700" spc="-1" strike="noStrike">
              <a:latin typeface="Arial"/>
            </a:endParaRPr>
          </a:p>
          <a:p>
            <a:pPr>
              <a:lnSpc>
                <a:spcPct val="90000"/>
              </a:lnSpc>
              <a:spcBef>
                <a:spcPts val="751"/>
              </a:spcBef>
            </a:pPr>
            <a:r>
              <a:rPr b="0" lang="en-US" sz="2700" spc="-1" strike="noStrike">
                <a:solidFill>
                  <a:srgbClr val="ffffff"/>
                </a:solidFill>
                <a:latin typeface="Corbel"/>
              </a:rPr>
              <a:t>This  is the series of mitotic cell division of the zygote that results is the formation of the early embryonic cells- blastomeres. The size of the cleaving zygote remains unchanged because at each succeeding cleavage division, the blastomeres become smaller.</a:t>
            </a:r>
            <a:endParaRPr b="0" lang="en-US" sz="2700" spc="-1" strike="noStrike">
              <a:latin typeface="Arial"/>
            </a:endParaRPr>
          </a:p>
          <a:p>
            <a:pPr>
              <a:lnSpc>
                <a:spcPct val="90000"/>
              </a:lnSpc>
              <a:spcBef>
                <a:spcPts val="751"/>
              </a:spcBef>
            </a:pPr>
            <a:endParaRPr b="0" lang="en-US" sz="2700" spc="-1" strike="noStrike">
              <a:latin typeface="Arial"/>
            </a:endParaRPr>
          </a:p>
          <a:p>
            <a:pPr>
              <a:lnSpc>
                <a:spcPct val="90000"/>
              </a:lnSpc>
              <a:spcBef>
                <a:spcPts val="751"/>
              </a:spcBef>
            </a:pPr>
            <a:r>
              <a:rPr b="1" lang="en-US" sz="2700" spc="-1" strike="noStrike">
                <a:solidFill>
                  <a:srgbClr val="ffffff"/>
                </a:solidFill>
                <a:latin typeface="Corbel"/>
              </a:rPr>
              <a:t>6. Morula- </a:t>
            </a:r>
            <a:r>
              <a:rPr b="0" lang="en-US" sz="2700" spc="-1" strike="noStrike">
                <a:solidFill>
                  <a:srgbClr val="ffffff"/>
                </a:solidFill>
                <a:latin typeface="Corbel"/>
              </a:rPr>
              <a:t>(L. Morus Mulbery): This solid mass of about 12-32 blastomeres is formed by cleavage of a zygote. The blastomeres change their shape and fightly align themselves against each other to form a compact ball of cells this phenomenon- compaction is probably mediated by cell surface adhesion glycoproteins . The morula was  given this name because of its resemblance to the  fruit a mulberry or blackberry bush. The morula stage occurs 3-4 days after fertilization, just as the early embryo enters the uterus.</a:t>
            </a:r>
            <a:endParaRPr b="0" lang="en-US" sz="2700" spc="-1" strike="noStrike">
              <a:latin typeface="Arial"/>
            </a:endParaRPr>
          </a:p>
          <a:p>
            <a:pPr>
              <a:lnSpc>
                <a:spcPct val="90000"/>
              </a:lnSpc>
              <a:spcBef>
                <a:spcPts val="751"/>
              </a:spcBef>
            </a:pPr>
            <a:endParaRPr b="0" lang="en-US" sz="27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TextShape 1"/>
          <p:cNvSpPr txBox="1"/>
          <p:nvPr/>
        </p:nvSpPr>
        <p:spPr>
          <a:xfrm>
            <a:off x="685800" y="762120"/>
            <a:ext cx="7772040" cy="5752800"/>
          </a:xfrm>
          <a:prstGeom prst="rect">
            <a:avLst/>
          </a:prstGeom>
          <a:noFill/>
          <a:ln>
            <a:noFill/>
          </a:ln>
        </p:spPr>
        <p:txBody>
          <a:bodyPr anchor="b">
            <a:normAutofit/>
          </a:bodyPr>
          <a:p>
            <a:pPr>
              <a:lnSpc>
                <a:spcPct val="90000"/>
              </a:lnSpc>
              <a:spcBef>
                <a:spcPts val="751"/>
              </a:spcBef>
            </a:pPr>
            <a:r>
              <a:rPr b="1" lang="en-US" sz="2800" spc="-1" strike="noStrike">
                <a:solidFill>
                  <a:srgbClr val="ffffff"/>
                </a:solidFill>
                <a:latin typeface="Corbel"/>
              </a:rPr>
              <a:t>7.Blastocyst: </a:t>
            </a:r>
            <a:r>
              <a:rPr b="0" lang="en-US" sz="2800" spc="-1" strike="noStrike">
                <a:solidFill>
                  <a:srgbClr val="ffffff"/>
                </a:solidFill>
                <a:latin typeface="Corbel"/>
              </a:rPr>
              <a:t>(Gr. Blastos, germ +kystis)</a:t>
            </a:r>
            <a:endParaRPr b="0" lang="en-US" sz="2800" spc="-1" strike="noStrike">
              <a:latin typeface="Arial"/>
            </a:endParaRPr>
          </a:p>
          <a:p>
            <a:pPr>
              <a:lnSpc>
                <a:spcPct val="90000"/>
              </a:lnSpc>
              <a:spcBef>
                <a:spcPts val="751"/>
              </a:spcBef>
            </a:pPr>
            <a:r>
              <a:rPr b="0" lang="en-US" sz="2800" spc="-1" strike="noStrike">
                <a:solidFill>
                  <a:srgbClr val="ffffff"/>
                </a:solidFill>
                <a:latin typeface="Corbel"/>
              </a:rPr>
              <a:t>After the morula enters the uterus from the uterine tube – fallopian tube - a fluid filled cavity – the blastocystic cavity –develops inside it . This change converts the morula into a blatocyst. Its centrally located cells- the inner cell mass or embryoblast are the primodium or beginning of the embryo.</a:t>
            </a:r>
            <a:endParaRPr b="0" lang="en-US" sz="2800" spc="-1" strike="noStrike">
              <a:latin typeface="Arial"/>
            </a:endParaRPr>
          </a:p>
          <a:p>
            <a:pPr>
              <a:lnSpc>
                <a:spcPct val="90000"/>
              </a:lnSpc>
              <a:spcBef>
                <a:spcPts val="751"/>
              </a:spcBef>
            </a:pPr>
            <a:endParaRPr b="0" lang="en-US" sz="2800" spc="-1" strike="noStrike">
              <a:latin typeface="Arial"/>
            </a:endParaRPr>
          </a:p>
          <a:p>
            <a:pPr>
              <a:lnSpc>
                <a:spcPct val="90000"/>
              </a:lnSpc>
              <a:spcBef>
                <a:spcPts val="751"/>
              </a:spcBef>
            </a:pPr>
            <a:r>
              <a:rPr b="1" lang="en-US" sz="2800" spc="-1" strike="noStrike">
                <a:solidFill>
                  <a:srgbClr val="ffffff"/>
                </a:solidFill>
                <a:latin typeface="Corbel"/>
              </a:rPr>
              <a:t>8. Implantation: </a:t>
            </a:r>
            <a:r>
              <a:rPr b="0" lang="en-US" sz="2800" spc="-1" strike="noStrike">
                <a:solidFill>
                  <a:srgbClr val="ffffff"/>
                </a:solidFill>
                <a:latin typeface="Corbel"/>
              </a:rPr>
              <a:t>The process during which the blastocyst attaches to the endometrium – mucous memberane or lining of the uterus- and subsequently  embeds  in it. The pre-implantation period of embryonic development is the time between fertilization and the beginning of implantation takes 6days.</a:t>
            </a:r>
            <a:endParaRPr b="0" lang="en-US" sz="28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TextShape 1"/>
          <p:cNvSpPr txBox="1"/>
          <p:nvPr/>
        </p:nvSpPr>
        <p:spPr>
          <a:xfrm>
            <a:off x="533520" y="571680"/>
            <a:ext cx="7406280" cy="5714640"/>
          </a:xfrm>
          <a:prstGeom prst="rect">
            <a:avLst/>
          </a:prstGeom>
          <a:noFill/>
          <a:ln>
            <a:noFill/>
          </a:ln>
        </p:spPr>
        <p:txBody>
          <a:bodyPr anchor="b">
            <a:normAutofit/>
          </a:bodyPr>
          <a:p>
            <a:pPr>
              <a:lnSpc>
                <a:spcPct val="90000"/>
              </a:lnSpc>
              <a:spcBef>
                <a:spcPts val="751"/>
              </a:spcBef>
            </a:pPr>
            <a:r>
              <a:rPr b="1" lang="en-US" sz="2800" spc="-1" strike="noStrike">
                <a:solidFill>
                  <a:srgbClr val="ffffff"/>
                </a:solidFill>
                <a:latin typeface="Corbel"/>
              </a:rPr>
              <a:t>9. Gastrula- </a:t>
            </a:r>
            <a:r>
              <a:rPr b="0" lang="en-US" sz="2800" spc="-1" strike="noStrike">
                <a:solidFill>
                  <a:srgbClr val="ffffff"/>
                </a:solidFill>
                <a:latin typeface="Corbel"/>
              </a:rPr>
              <a:t>This is the period of transformation a blastocyst into a three layered or trilaminar embryonic disc. This takes place in the 3</a:t>
            </a:r>
            <a:r>
              <a:rPr b="0" lang="en-US" sz="2800" spc="-1" strike="noStrike" baseline="30000">
                <a:solidFill>
                  <a:srgbClr val="ffffff"/>
                </a:solidFill>
                <a:latin typeface="Corbel"/>
              </a:rPr>
              <a:t>rd</a:t>
            </a:r>
            <a:r>
              <a:rPr b="0" lang="en-US" sz="2800" spc="-1" strike="noStrike">
                <a:solidFill>
                  <a:srgbClr val="ffffff"/>
                </a:solidFill>
                <a:latin typeface="Corbel"/>
              </a:rPr>
              <a:t> week . The three germ layers of the gastrula – Ectoderm, mesoderm and Endoderm subsequently differentiate into the tissues and organs of the embryo e.g. Muscular tissue and stomach .</a:t>
            </a:r>
            <a:endParaRPr b="0" lang="en-US" sz="2800" spc="-1" strike="noStrike">
              <a:latin typeface="Arial"/>
            </a:endParaRPr>
          </a:p>
          <a:p>
            <a:pPr algn="r">
              <a:lnSpc>
                <a:spcPct val="90000"/>
              </a:lnSpc>
              <a:spcBef>
                <a:spcPts val="751"/>
              </a:spcBef>
            </a:pPr>
            <a:endParaRPr b="0" lang="en-US" sz="2800" spc="-1" strike="noStrike">
              <a:latin typeface="Arial"/>
            </a:endParaRPr>
          </a:p>
          <a:p>
            <a:pPr>
              <a:lnSpc>
                <a:spcPct val="90000"/>
              </a:lnSpc>
              <a:spcBef>
                <a:spcPts val="751"/>
              </a:spcBef>
            </a:pPr>
            <a:r>
              <a:rPr b="1" lang="en-US" sz="2800" spc="-1" strike="noStrike">
                <a:solidFill>
                  <a:srgbClr val="ffffff"/>
                </a:solidFill>
                <a:latin typeface="Corbel"/>
              </a:rPr>
              <a:t>10. Neurula- </a:t>
            </a:r>
            <a:r>
              <a:rPr b="0" lang="en-US" sz="2800" spc="-1" strike="noStrike">
                <a:solidFill>
                  <a:srgbClr val="ffffff"/>
                </a:solidFill>
                <a:latin typeface="Corbel"/>
              </a:rPr>
              <a:t>(Gr. Neuron, nerve- The early embryo during the third and fourth weeks when the neural tube is developing from the neural plate. It is the 1</a:t>
            </a:r>
            <a:r>
              <a:rPr b="0" lang="en-US" sz="2800" spc="-1" strike="noStrike" baseline="30000">
                <a:solidFill>
                  <a:srgbClr val="ffffff"/>
                </a:solidFill>
                <a:latin typeface="Corbel"/>
              </a:rPr>
              <a:t>st</a:t>
            </a:r>
            <a:r>
              <a:rPr b="0" lang="en-US" sz="2800" spc="-1" strike="noStrike">
                <a:solidFill>
                  <a:srgbClr val="ffffff"/>
                </a:solidFill>
                <a:latin typeface="Corbel"/>
              </a:rPr>
              <a:t> appearance of the nervous system , and the next stage after the gastrula.</a:t>
            </a:r>
            <a:endParaRPr b="0" lang="en-US" sz="28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TextShape 1"/>
          <p:cNvSpPr txBox="1"/>
          <p:nvPr/>
        </p:nvSpPr>
        <p:spPr>
          <a:xfrm>
            <a:off x="1219320" y="152280"/>
            <a:ext cx="7543440" cy="7086240"/>
          </a:xfrm>
          <a:prstGeom prst="rect">
            <a:avLst/>
          </a:prstGeom>
          <a:noFill/>
          <a:ln>
            <a:noFill/>
          </a:ln>
        </p:spPr>
        <p:txBody>
          <a:bodyPr anchor="b">
            <a:normAutofit fontScale="1000"/>
          </a:bodyPr>
          <a:p>
            <a:pPr>
              <a:lnSpc>
                <a:spcPct val="90000"/>
              </a:lnSpc>
              <a:spcBef>
                <a:spcPts val="751"/>
              </a:spcBef>
            </a:pPr>
            <a:r>
              <a:rPr b="1" lang="en-US" sz="9800" spc="-1" strike="noStrike">
                <a:solidFill>
                  <a:srgbClr val="ffffff"/>
                </a:solidFill>
                <a:latin typeface="Corbel"/>
              </a:rPr>
              <a:t>11. Conceptus -  </a:t>
            </a:r>
            <a:r>
              <a:rPr b="0" lang="en-US" sz="9800" spc="-1" strike="noStrike">
                <a:solidFill>
                  <a:srgbClr val="ffffff"/>
                </a:solidFill>
                <a:latin typeface="Corbel"/>
              </a:rPr>
              <a:t>(derivatives of Zygote). The embryo and its associated membranes ( the products of conception). The conceptus includes all structures that develop from the zygote, both embryonic and extra-embrayonic hence it includes the embryo as well as the embryonic part of the placenta and its associated memberanes</a:t>
            </a:r>
            <a:r>
              <a:rPr b="0" lang="en-US" sz="9800" spc="-1" strike="noStrike">
                <a:solidFill>
                  <a:srgbClr val="ffffff"/>
                </a:solidFill>
                <a:latin typeface="Corbel"/>
              </a:rPr>
              <a:t>	</a:t>
            </a:r>
            <a:r>
              <a:rPr b="0" lang="en-US" sz="9800" spc="-1" strike="noStrike">
                <a:solidFill>
                  <a:srgbClr val="ffffff"/>
                </a:solidFill>
                <a:latin typeface="Corbel"/>
              </a:rPr>
              <a:t>  - Amnions </a:t>
            </a:r>
            <a:endParaRPr b="0" lang="en-US" sz="9800" spc="-1" strike="noStrike">
              <a:latin typeface="Arial"/>
            </a:endParaRPr>
          </a:p>
          <a:p>
            <a:pPr>
              <a:lnSpc>
                <a:spcPct val="90000"/>
              </a:lnSpc>
              <a:spcBef>
                <a:spcPts val="751"/>
              </a:spcBef>
            </a:pPr>
            <a:r>
              <a:rPr b="0" lang="en-US" sz="9800" spc="-1" strike="noStrike">
                <a:solidFill>
                  <a:srgbClr val="ffffff"/>
                </a:solidFill>
                <a:latin typeface="Corbel"/>
              </a:rPr>
              <a:t>	</a:t>
            </a:r>
            <a:r>
              <a:rPr b="0" lang="en-US" sz="9800" spc="-1" strike="noStrike">
                <a:solidFill>
                  <a:srgbClr val="ffffff"/>
                </a:solidFill>
                <a:latin typeface="Corbel"/>
              </a:rPr>
              <a:t>	</a:t>
            </a:r>
            <a:r>
              <a:rPr b="0" lang="en-US" sz="9800" spc="-1" strike="noStrike">
                <a:solidFill>
                  <a:srgbClr val="ffffff"/>
                </a:solidFill>
                <a:latin typeface="Corbel"/>
              </a:rPr>
              <a:t>	</a:t>
            </a:r>
            <a:r>
              <a:rPr b="0" lang="en-US" sz="9800" spc="-1" strike="noStrike">
                <a:solidFill>
                  <a:srgbClr val="ffffff"/>
                </a:solidFill>
                <a:latin typeface="Corbel"/>
              </a:rPr>
              <a:t>   </a:t>
            </a:r>
            <a:r>
              <a:rPr b="0" lang="en-US" sz="9800" spc="-1" strike="noStrike">
                <a:solidFill>
                  <a:srgbClr val="ffffff"/>
                </a:solidFill>
                <a:latin typeface="Corbel"/>
              </a:rPr>
              <a:t>-Chorionic sac (gestational sac)</a:t>
            </a:r>
            <a:endParaRPr b="0" lang="en-US" sz="9800" spc="-1" strike="noStrike">
              <a:latin typeface="Arial"/>
            </a:endParaRPr>
          </a:p>
          <a:p>
            <a:pPr algn="r">
              <a:lnSpc>
                <a:spcPct val="90000"/>
              </a:lnSpc>
              <a:spcBef>
                <a:spcPts val="751"/>
              </a:spcBef>
            </a:pPr>
            <a:r>
              <a:rPr b="0" lang="en-US" sz="9800" spc="-1" strike="noStrike">
                <a:solidFill>
                  <a:srgbClr val="ffffff"/>
                </a:solidFill>
                <a:latin typeface="Corbel"/>
              </a:rPr>
              <a:t>	</a:t>
            </a:r>
            <a:r>
              <a:rPr b="0" lang="en-US" sz="9800" spc="-1" strike="noStrike">
                <a:solidFill>
                  <a:srgbClr val="ffffff"/>
                </a:solidFill>
                <a:latin typeface="Corbel"/>
              </a:rPr>
              <a:t>	</a:t>
            </a:r>
            <a:r>
              <a:rPr b="0" lang="en-US" sz="9800" spc="-1" strike="noStrike">
                <a:solidFill>
                  <a:srgbClr val="ffffff"/>
                </a:solidFill>
                <a:latin typeface="Corbel"/>
              </a:rPr>
              <a:t>	</a:t>
            </a:r>
            <a:r>
              <a:rPr b="0" lang="en-US" sz="9800" spc="-1" strike="noStrike">
                <a:solidFill>
                  <a:srgbClr val="ffffff"/>
                </a:solidFill>
                <a:latin typeface="Corbel"/>
              </a:rPr>
              <a:t> </a:t>
            </a:r>
            <a:r>
              <a:rPr b="0" lang="en-US" sz="9800" spc="-1" strike="noStrike">
                <a:solidFill>
                  <a:srgbClr val="ffffff"/>
                </a:solidFill>
                <a:latin typeface="Corbel"/>
              </a:rPr>
              <a:t>- and yolk sacs</a:t>
            </a:r>
            <a:endParaRPr b="0" lang="en-US" sz="9800" spc="-1" strike="noStrike">
              <a:latin typeface="Arial"/>
            </a:endParaRPr>
          </a:p>
          <a:p>
            <a:pPr>
              <a:lnSpc>
                <a:spcPct val="90000"/>
              </a:lnSpc>
              <a:spcBef>
                <a:spcPts val="751"/>
              </a:spcBef>
            </a:pPr>
            <a:r>
              <a:rPr b="1" lang="en-US" sz="9800" spc="-1" strike="noStrike">
                <a:solidFill>
                  <a:srgbClr val="ffffff"/>
                </a:solidFill>
                <a:latin typeface="Corbel"/>
              </a:rPr>
              <a:t>12. Fetus: </a:t>
            </a:r>
            <a:r>
              <a:rPr b="0" lang="en-US" sz="9800" spc="-1" strike="noStrike">
                <a:solidFill>
                  <a:srgbClr val="ffffff"/>
                </a:solidFill>
                <a:latin typeface="Corbel"/>
              </a:rPr>
              <a:t>(unborn off spring ). After the embryonic period 8weeks the developing human is called a fetus. During the fetal period -9</a:t>
            </a:r>
            <a:r>
              <a:rPr b="0" lang="en-US" sz="9800" spc="-1" strike="noStrike" baseline="30000">
                <a:solidFill>
                  <a:srgbClr val="ffffff"/>
                </a:solidFill>
                <a:latin typeface="Corbel"/>
              </a:rPr>
              <a:t>th</a:t>
            </a:r>
            <a:r>
              <a:rPr b="0" lang="en-US" sz="9800" spc="-1" strike="noStrike">
                <a:solidFill>
                  <a:srgbClr val="ffffff"/>
                </a:solidFill>
                <a:latin typeface="Corbel"/>
              </a:rPr>
              <a:t> week to birth differentiation and growth of the tissues and organs formed during the embryonic period occur.</a:t>
            </a:r>
            <a:endParaRPr b="0" lang="en-US" sz="9800" spc="-1" strike="noStrike">
              <a:latin typeface="Arial"/>
            </a:endParaRPr>
          </a:p>
          <a:p>
            <a:pPr>
              <a:lnSpc>
                <a:spcPct val="90000"/>
              </a:lnSpc>
              <a:spcBef>
                <a:spcPts val="751"/>
              </a:spcBef>
            </a:pPr>
            <a:r>
              <a:rPr b="0" lang="en-US" sz="9800" spc="-1" strike="noStrike">
                <a:solidFill>
                  <a:srgbClr val="ffffff"/>
                </a:solidFill>
                <a:latin typeface="Corbel"/>
              </a:rPr>
              <a:t>Although developmental changes are not so dramatic as those happening during the embryonic periods they are very important because they make it possible for the tissues and organs to function. </a:t>
            </a:r>
            <a:endParaRPr b="0" lang="en-US" sz="9800" spc="-1" strike="noStrike">
              <a:latin typeface="Arial"/>
            </a:endParaRPr>
          </a:p>
          <a:p>
            <a:pPr>
              <a:lnSpc>
                <a:spcPct val="90000"/>
              </a:lnSpc>
              <a:spcBef>
                <a:spcPts val="751"/>
              </a:spcBef>
            </a:pPr>
            <a:r>
              <a:rPr b="0" lang="en-US" sz="9800" spc="-1" strike="noStrike">
                <a:solidFill>
                  <a:srgbClr val="ffffff"/>
                </a:solidFill>
                <a:latin typeface="Corbel"/>
              </a:rPr>
              <a:t>The rate of body growth is remarkable, especially during the 3</a:t>
            </a:r>
            <a:r>
              <a:rPr b="0" lang="en-US" sz="9800" spc="-1" strike="noStrike" baseline="30000">
                <a:solidFill>
                  <a:srgbClr val="ffffff"/>
                </a:solidFill>
                <a:latin typeface="Corbel"/>
              </a:rPr>
              <a:t>rd</a:t>
            </a:r>
            <a:r>
              <a:rPr b="0" lang="en-US" sz="9800" spc="-1" strike="noStrike">
                <a:solidFill>
                  <a:srgbClr val="ffffff"/>
                </a:solidFill>
                <a:latin typeface="Corbel"/>
              </a:rPr>
              <a:t> and 4</a:t>
            </a:r>
            <a:r>
              <a:rPr b="0" lang="en-US" sz="9800" spc="-1" strike="noStrike" baseline="30000">
                <a:solidFill>
                  <a:srgbClr val="ffffff"/>
                </a:solidFill>
                <a:latin typeface="Corbel"/>
              </a:rPr>
              <a:t>th</a:t>
            </a:r>
            <a:r>
              <a:rPr b="0" lang="en-US" sz="9800" spc="-1" strike="noStrike">
                <a:solidFill>
                  <a:srgbClr val="ffffff"/>
                </a:solidFill>
                <a:latin typeface="Corbel"/>
              </a:rPr>
              <a:t> months, and weight gain is terminal during the terminal months.</a:t>
            </a:r>
            <a:endParaRPr b="0" lang="en-US" sz="9800" spc="-1" strike="noStrike">
              <a:latin typeface="Arial"/>
            </a:endParaRPr>
          </a:p>
          <a:p>
            <a:pPr algn="r">
              <a:lnSpc>
                <a:spcPct val="90000"/>
              </a:lnSpc>
              <a:spcBef>
                <a:spcPts val="751"/>
              </a:spcBef>
            </a:pPr>
            <a:r>
              <a:rPr b="0" lang="en-US" sz="2400" spc="-1" strike="noStrike">
                <a:solidFill>
                  <a:srgbClr val="ffffff"/>
                </a:solidFill>
                <a:latin typeface="Corbel"/>
              </a:rPr>
              <a:t>  </a:t>
            </a:r>
            <a:endParaRPr b="0" lang="en-US" sz="2400" spc="-1" strike="noStrike">
              <a:latin typeface="Arial"/>
            </a:endParaRPr>
          </a:p>
          <a:p>
            <a:pPr algn="r">
              <a:lnSpc>
                <a:spcPct val="90000"/>
              </a:lnSpc>
              <a:spcBef>
                <a:spcPts val="751"/>
              </a:spcBef>
            </a:pPr>
            <a:endParaRPr b="0" lang="en-US" sz="2400" spc="-1" strike="noStrike">
              <a:latin typeface="Arial"/>
            </a:endParaRPr>
          </a:p>
        </p:txBody>
      </p:sp>
    </p:spTree>
  </p:cSld>
  <mc:AlternateContent>
    <mc:Choice Requires="p14">
      <p:transition spd="slow" p14:dur="2000">
        <p14:vortex/>
      </p:transition>
    </mc:Choice>
    <mc:Fallback>
      <p:transition spd="slow">
        <p:fade/>
      </p:transition>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TextShape 1"/>
          <p:cNvSpPr txBox="1"/>
          <p:nvPr/>
        </p:nvSpPr>
        <p:spPr>
          <a:xfrm>
            <a:off x="1657440" y="4464000"/>
            <a:ext cx="6857640" cy="1194120"/>
          </a:xfrm>
          <a:prstGeom prst="rect">
            <a:avLst/>
          </a:prstGeom>
          <a:noFill/>
          <a:ln>
            <a:noFill/>
          </a:ln>
        </p:spPr>
        <p:txBody>
          <a:bodyPr lIns="0" rIns="0" tIns="0" bIns="0" anchor="ctr">
            <a:spAutoFit/>
          </a:bodyPr>
          <a:p>
            <a:endParaRPr b="0" lang="en-US" sz="1800" spc="-1" strike="noStrike">
              <a:solidFill>
                <a:srgbClr val="ffffff"/>
              </a:solidFill>
              <a:latin typeface="Corbel"/>
            </a:endParaRPr>
          </a:p>
        </p:txBody>
      </p:sp>
      <p:sp>
        <p:nvSpPr>
          <p:cNvPr id="59" name="TextShape 2"/>
          <p:cNvSpPr txBox="1"/>
          <p:nvPr/>
        </p:nvSpPr>
        <p:spPr>
          <a:xfrm>
            <a:off x="457200" y="1604520"/>
            <a:ext cx="8229240" cy="3977280"/>
          </a:xfrm>
          <a:prstGeom prst="rect">
            <a:avLst/>
          </a:prstGeom>
          <a:noFill/>
          <a:ln>
            <a:noFill/>
          </a:ln>
        </p:spPr>
        <p:txBody>
          <a:bodyPr lIns="0" rIns="0" tIns="0" bIns="0">
            <a:normAutofit/>
          </a:bodyPr>
          <a:p>
            <a:endParaRPr b="0" lang="en-US" sz="2400" spc="-1" strike="noStrike">
              <a:solidFill>
                <a:srgbClr val="ededed"/>
              </a:solidFill>
              <a:latin typeface="Corbel"/>
            </a:endParaRPr>
          </a:p>
        </p:txBody>
      </p:sp>
      <p:pic>
        <p:nvPicPr>
          <p:cNvPr id="60" name="" descr=""/>
          <p:cNvPicPr/>
          <p:nvPr/>
        </p:nvPicPr>
        <p:blipFill>
          <a:blip r:embed="rId1"/>
          <a:stretch/>
        </p:blipFill>
        <p:spPr>
          <a:xfrm>
            <a:off x="375480" y="4680"/>
            <a:ext cx="8397360" cy="6857640"/>
          </a:xfrm>
          <a:prstGeom prst="rect">
            <a:avLst/>
          </a:prstGeom>
          <a:ln>
            <a:noFill/>
          </a:ln>
        </p:spPr>
      </p:pic>
    </p:spTree>
  </p:cSld>
  <mc:AlternateContent>
    <mc:Choice Requires="p14">
      <p:transition spd="slow" p14:dur="2000">
        <p14:vortex/>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TM04033923[[fn=Depth]]</Template>
  <TotalTime>478</TotalTime>
  <Application>Trio_Office/6.2.8.2$Windows_x86 LibreOffice_project/</Application>
  <Words>1867</Words>
  <Paragraphs>97</Paragraphs>
  <Company>Ministry of Education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2020-09-28T07:36:13Z</dcterms:created>
  <dc:creator>Lukaone</dc:creator>
  <dc:description/>
  <dc:language>en-US</dc:language>
  <cp:lastModifiedBy/>
  <dcterms:modified xsi:type="dcterms:W3CDTF">2021-02-02T08:06:13Z</dcterms:modified>
  <cp:revision>3</cp:revision>
  <dc:subject/>
  <dc:title>EMBRYOLOGY</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Ministry of Education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1</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23</vt:i4>
  </property>
</Properties>
</file>