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9D75D7-9536-4BD4-B2C2-6EAD2DED6562}" type="datetimeFigureOut">
              <a:rPr lang="en-US" smtClean="0"/>
              <a:t>9/30/2020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454E5E-F7DF-45AB-941C-F76494B2975E}" type="slidenum">
              <a:rPr lang="en-US" smtClean="0"/>
              <a:t>‹#›</a:t>
            </a:fld>
            <a:endParaRPr lang="en-US"/>
          </a:p>
        </p:txBody>
      </p:sp>
    </p:spTree>
    <p:extLst>
      <p:ext uri="{BB962C8B-B14F-4D97-AF65-F5344CB8AC3E}">
        <p14:creationId xmlns:p14="http://schemas.microsoft.com/office/powerpoint/2010/main" val="3284399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454E5E-F7DF-45AB-941C-F76494B2975E}" type="slidenum">
              <a:rPr lang="en-US" smtClean="0"/>
              <a:t>17</a:t>
            </a:fld>
            <a:endParaRPr lang="en-US"/>
          </a:p>
        </p:txBody>
      </p:sp>
    </p:spTree>
    <p:extLst>
      <p:ext uri="{BB962C8B-B14F-4D97-AF65-F5344CB8AC3E}">
        <p14:creationId xmlns:p14="http://schemas.microsoft.com/office/powerpoint/2010/main" val="1423426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B34E276-A20F-4393-9520-5C39E86A1D63}"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34E276-A20F-4393-9520-5C39E86A1D63}"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B34E276-A20F-4393-9520-5C39E86A1D63}"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34E276-A20F-4393-9520-5C39E86A1D6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141CEDC-1814-4BBD-B626-798DC6F959C2}" type="datetimeFigureOut">
              <a:rPr lang="en-US" smtClean="0"/>
              <a:t>9/30/2020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34E276-A20F-4393-9520-5C39E86A1D63}"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141CEDC-1814-4BBD-B626-798DC6F959C2}" type="datetimeFigureOut">
              <a:rPr lang="en-US" smtClean="0"/>
              <a:t>9/30/2020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B34E276-A20F-4393-9520-5C39E86A1D63}"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76200"/>
            <a:ext cx="7772400" cy="1470025"/>
          </a:xfrm>
        </p:spPr>
        <p:txBody>
          <a:bodyPr/>
          <a:lstStyle/>
          <a:p>
            <a:pPr algn="ctr"/>
            <a:r>
              <a:rPr lang="en-US" dirty="0" smtClean="0"/>
              <a:t>EMBRYOLOGY</a:t>
            </a:r>
            <a:endParaRPr lang="en-US" dirty="0"/>
          </a:p>
        </p:txBody>
      </p:sp>
      <p:sp>
        <p:nvSpPr>
          <p:cNvPr id="3" name="Subtitle 2"/>
          <p:cNvSpPr>
            <a:spLocks noGrp="1"/>
          </p:cNvSpPr>
          <p:nvPr>
            <p:ph type="subTitle" idx="1"/>
          </p:nvPr>
        </p:nvSpPr>
        <p:spPr>
          <a:xfrm>
            <a:off x="1219200" y="1752600"/>
            <a:ext cx="6400800" cy="3810000"/>
          </a:xfrm>
        </p:spPr>
        <p:txBody>
          <a:bodyPr>
            <a:normAutofit lnSpcReduction="10000"/>
          </a:bodyPr>
          <a:lstStyle/>
          <a:p>
            <a:pPr marL="457200" indent="-457200" algn="l">
              <a:buFont typeface="Arial" pitchFamily="34" charset="0"/>
              <a:buChar char="•"/>
            </a:pPr>
            <a:r>
              <a:rPr lang="en-US" dirty="0" smtClean="0">
                <a:solidFill>
                  <a:schemeClr val="tx1"/>
                </a:solidFill>
              </a:rPr>
              <a:t>Embryology simply means the study of embryos.</a:t>
            </a:r>
          </a:p>
          <a:p>
            <a:pPr marL="457200" indent="-457200" algn="l">
              <a:buFont typeface="Arial" pitchFamily="34" charset="0"/>
              <a:buChar char="•"/>
            </a:pPr>
            <a:r>
              <a:rPr lang="en-US" dirty="0" smtClean="0">
                <a:solidFill>
                  <a:schemeClr val="tx1"/>
                </a:solidFill>
              </a:rPr>
              <a:t>It generally refers to prenatal development of embryos and  developmental anatomy is the field of embryology concerned with the changes that cells, tissues , organs and the body as </a:t>
            </a:r>
            <a:r>
              <a:rPr lang="en-US" dirty="0" smtClean="0">
                <a:solidFill>
                  <a:schemeClr val="tx1"/>
                </a:solidFill>
              </a:rPr>
              <a:t> </a:t>
            </a:r>
            <a:r>
              <a:rPr lang="en-US" dirty="0" smtClean="0">
                <a:solidFill>
                  <a:schemeClr val="tx1"/>
                </a:solidFill>
              </a:rPr>
              <a:t>whole undergo from a germ cell of each parent to the resulting adult.</a:t>
            </a:r>
          </a:p>
          <a:p>
            <a:pPr marL="457200" indent="-457200" algn="l">
              <a:buFont typeface="Arial" pitchFamily="34" charset="0"/>
              <a:buChar char="•"/>
            </a:pPr>
            <a:r>
              <a:rPr lang="en-US" dirty="0" smtClean="0">
                <a:solidFill>
                  <a:schemeClr val="tx1"/>
                </a:solidFill>
              </a:rPr>
              <a:t>Pre-natal development is </a:t>
            </a:r>
            <a:r>
              <a:rPr lang="en-US" dirty="0" smtClean="0">
                <a:solidFill>
                  <a:schemeClr val="tx1"/>
                </a:solidFill>
              </a:rPr>
              <a:t>more </a:t>
            </a:r>
            <a:r>
              <a:rPr lang="en-US" dirty="0" smtClean="0">
                <a:solidFill>
                  <a:schemeClr val="tx1"/>
                </a:solidFill>
              </a:rPr>
              <a:t>rapid than postnatal development.</a:t>
            </a:r>
            <a:endParaRPr lang="en-US" dirty="0">
              <a:solidFill>
                <a:schemeClr val="tx1"/>
              </a:solidFill>
            </a:endParaRPr>
          </a:p>
        </p:txBody>
      </p:sp>
    </p:spTree>
    <p:extLst>
      <p:ext uri="{BB962C8B-B14F-4D97-AF65-F5344CB8AC3E}">
        <p14:creationId xmlns:p14="http://schemas.microsoft.com/office/powerpoint/2010/main" val="1873433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04800"/>
            <a:ext cx="7406640" cy="4724400"/>
          </a:xfrm>
        </p:spPr>
        <p:txBody>
          <a:bodyPr>
            <a:normAutofit/>
          </a:bodyPr>
          <a:lstStyle/>
          <a:p>
            <a:r>
              <a:rPr lang="en-US" sz="3200" b="1" dirty="0" smtClean="0">
                <a:solidFill>
                  <a:schemeClr val="tx1"/>
                </a:solidFill>
              </a:rPr>
              <a:t>13. </a:t>
            </a:r>
            <a:r>
              <a:rPr lang="en-US" sz="3200" b="1" dirty="0" err="1" smtClean="0">
                <a:solidFill>
                  <a:schemeClr val="tx1"/>
                </a:solidFill>
              </a:rPr>
              <a:t>Primodium</a:t>
            </a:r>
            <a:r>
              <a:rPr lang="en-US" sz="3200" b="1" dirty="0">
                <a:solidFill>
                  <a:schemeClr val="tx1"/>
                </a:solidFill>
              </a:rPr>
              <a:t>-</a:t>
            </a:r>
            <a:r>
              <a:rPr lang="en-US" sz="3200" b="1" dirty="0" smtClean="0">
                <a:solidFill>
                  <a:schemeClr val="tx1"/>
                </a:solidFill>
              </a:rPr>
              <a:t> </a:t>
            </a:r>
          </a:p>
          <a:p>
            <a:r>
              <a:rPr lang="en-US" sz="3200" b="1" dirty="0" smtClean="0">
                <a:solidFill>
                  <a:schemeClr val="tx1"/>
                </a:solidFill>
              </a:rPr>
              <a:t>(L. Primus – first to begin) </a:t>
            </a:r>
          </a:p>
          <a:p>
            <a:pPr marL="484632" indent="-457200">
              <a:buFont typeface="Arial" pitchFamily="34" charset="0"/>
              <a:buChar char="•"/>
            </a:pPr>
            <a:r>
              <a:rPr lang="en-US" sz="3200" dirty="0" smtClean="0">
                <a:solidFill>
                  <a:schemeClr val="tx1"/>
                </a:solidFill>
              </a:rPr>
              <a:t>The beginning or first indication of organ or structure. </a:t>
            </a:r>
          </a:p>
          <a:p>
            <a:pPr marL="484632" indent="-457200">
              <a:buFont typeface="Arial" pitchFamily="34" charset="0"/>
              <a:buChar char="•"/>
            </a:pPr>
            <a:r>
              <a:rPr lang="en-US" sz="3200" dirty="0" smtClean="0">
                <a:solidFill>
                  <a:schemeClr val="tx1"/>
                </a:solidFill>
              </a:rPr>
              <a:t>The term enlarge or rudiment have similar meanings. The </a:t>
            </a:r>
            <a:r>
              <a:rPr lang="en-US" sz="3200" dirty="0" err="1" smtClean="0">
                <a:solidFill>
                  <a:schemeClr val="tx1"/>
                </a:solidFill>
              </a:rPr>
              <a:t>premodium</a:t>
            </a:r>
            <a:r>
              <a:rPr lang="en-US" sz="3200" dirty="0" smtClean="0">
                <a:solidFill>
                  <a:schemeClr val="tx1"/>
                </a:solidFill>
              </a:rPr>
              <a:t> of the upper limits appears as a bud on day 26.</a:t>
            </a:r>
            <a:endParaRPr lang="en-US" sz="3200" dirty="0">
              <a:solidFill>
                <a:schemeClr val="tx1"/>
              </a:solidFill>
            </a:endParaRPr>
          </a:p>
        </p:txBody>
      </p:sp>
    </p:spTree>
    <p:extLst>
      <p:ext uri="{BB962C8B-B14F-4D97-AF65-F5344CB8AC3E}">
        <p14:creationId xmlns:p14="http://schemas.microsoft.com/office/powerpoint/2010/main" val="420489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09600"/>
            <a:ext cx="7406640" cy="765282"/>
          </a:xfrm>
        </p:spPr>
        <p:txBody>
          <a:bodyPr/>
          <a:lstStyle/>
          <a:p>
            <a:pPr algn="ctr"/>
            <a:r>
              <a:rPr lang="en-US" dirty="0" smtClean="0">
                <a:solidFill>
                  <a:schemeClr val="accent5">
                    <a:lumMod val="75000"/>
                  </a:schemeClr>
                </a:solidFill>
              </a:rPr>
              <a:t>Stages of Development</a:t>
            </a:r>
            <a:endParaRPr lang="en-US" dirty="0">
              <a:solidFill>
                <a:schemeClr val="accent5">
                  <a:lumMod val="75000"/>
                </a:schemeClr>
              </a:solidFill>
            </a:endParaRPr>
          </a:p>
        </p:txBody>
      </p:sp>
      <p:sp>
        <p:nvSpPr>
          <p:cNvPr id="3" name="Subtitle 2"/>
          <p:cNvSpPr>
            <a:spLocks noGrp="1"/>
          </p:cNvSpPr>
          <p:nvPr>
            <p:ph type="subTitle" idx="1"/>
          </p:nvPr>
        </p:nvSpPr>
        <p:spPr>
          <a:xfrm>
            <a:off x="1432560" y="1850064"/>
            <a:ext cx="7406640" cy="2798136"/>
          </a:xfrm>
        </p:spPr>
        <p:txBody>
          <a:bodyPr>
            <a:normAutofit/>
          </a:bodyPr>
          <a:lstStyle/>
          <a:p>
            <a:pPr marL="484632" indent="-457200">
              <a:buFont typeface="Arial" pitchFamily="34" charset="0"/>
              <a:buChar char="•"/>
            </a:pPr>
            <a:r>
              <a:rPr lang="en-US" sz="3500" dirty="0" smtClean="0">
                <a:solidFill>
                  <a:schemeClr val="tx1"/>
                </a:solidFill>
              </a:rPr>
              <a:t>Early embryonic development is described in stages because of the variables period it takes for embryos to develop certain morphological characteristics.</a:t>
            </a:r>
          </a:p>
          <a:p>
            <a:endParaRPr lang="en-US" sz="3200" dirty="0">
              <a:solidFill>
                <a:schemeClr val="tx1"/>
              </a:solidFill>
            </a:endParaRPr>
          </a:p>
        </p:txBody>
      </p:sp>
    </p:spTree>
    <p:extLst>
      <p:ext uri="{BB962C8B-B14F-4D97-AF65-F5344CB8AC3E}">
        <p14:creationId xmlns:p14="http://schemas.microsoft.com/office/powerpoint/2010/main" val="828248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33400"/>
            <a:ext cx="7406640" cy="689082"/>
          </a:xfrm>
        </p:spPr>
        <p:txBody>
          <a:bodyPr>
            <a:normAutofit fontScale="90000"/>
          </a:bodyPr>
          <a:lstStyle/>
          <a:p>
            <a:pPr algn="ctr"/>
            <a:r>
              <a:rPr lang="en-US" dirty="0" smtClean="0">
                <a:solidFill>
                  <a:schemeClr val="accent5">
                    <a:lumMod val="75000"/>
                  </a:schemeClr>
                </a:solidFill>
              </a:rPr>
              <a:t>Stage </a:t>
            </a:r>
            <a:r>
              <a:rPr lang="en-US" dirty="0" smtClean="0">
                <a:solidFill>
                  <a:schemeClr val="accent5">
                    <a:lumMod val="75000"/>
                  </a:schemeClr>
                </a:solidFill>
                <a:latin typeface="Cambria" pitchFamily="18" charset="0"/>
              </a:rPr>
              <a:t>1</a:t>
            </a:r>
            <a:r>
              <a:rPr lang="en-US" dirty="0" smtClean="0">
                <a:solidFill>
                  <a:schemeClr val="accent5">
                    <a:lumMod val="75000"/>
                  </a:schemeClr>
                </a:solidFill>
              </a:rPr>
              <a:t> of development </a:t>
            </a:r>
            <a:endParaRPr lang="en-US" dirty="0">
              <a:solidFill>
                <a:schemeClr val="accent5">
                  <a:lumMod val="75000"/>
                </a:schemeClr>
              </a:solidFill>
            </a:endParaRPr>
          </a:p>
        </p:txBody>
      </p:sp>
      <p:sp>
        <p:nvSpPr>
          <p:cNvPr id="3" name="Subtitle 2"/>
          <p:cNvSpPr>
            <a:spLocks noGrp="1"/>
          </p:cNvSpPr>
          <p:nvPr>
            <p:ph type="subTitle" idx="1"/>
          </p:nvPr>
        </p:nvSpPr>
        <p:spPr>
          <a:xfrm>
            <a:off x="1432560" y="1371600"/>
            <a:ext cx="7406640" cy="3657600"/>
          </a:xfrm>
        </p:spPr>
        <p:txBody>
          <a:bodyPr>
            <a:normAutofit/>
          </a:bodyPr>
          <a:lstStyle/>
          <a:p>
            <a:pPr marL="484632" indent="-457200">
              <a:buFont typeface="Arial" pitchFamily="34" charset="0"/>
              <a:buChar char="•"/>
            </a:pPr>
            <a:r>
              <a:rPr lang="en-US" sz="3200" dirty="0" smtClean="0">
                <a:solidFill>
                  <a:schemeClr val="tx1"/>
                </a:solidFill>
              </a:rPr>
              <a:t>Begins at fertilization and embryonic development ends at stage 23 which occurs on day 56 . The fetal period begins on </a:t>
            </a:r>
            <a:r>
              <a:rPr lang="en-US" sz="3200" dirty="0" smtClean="0">
                <a:solidFill>
                  <a:schemeClr val="tx1"/>
                </a:solidFill>
              </a:rPr>
              <a:t>day </a:t>
            </a:r>
            <a:r>
              <a:rPr lang="en-US" sz="3200" dirty="0" smtClean="0">
                <a:solidFill>
                  <a:schemeClr val="tx1"/>
                </a:solidFill>
              </a:rPr>
              <a:t>57 and ends when the fetus is completely outside the </a:t>
            </a:r>
            <a:r>
              <a:rPr lang="en-US" sz="3200" dirty="0" smtClean="0">
                <a:solidFill>
                  <a:schemeClr val="tx1"/>
                </a:solidFill>
              </a:rPr>
              <a:t>mother. The stages of embryonic development</a:t>
            </a:r>
          </a:p>
          <a:p>
            <a:pPr marL="484632" indent="-457200">
              <a:buFont typeface="Arial" pitchFamily="34" charset="0"/>
              <a:buChar char="•"/>
            </a:pPr>
            <a:r>
              <a:rPr lang="en-US" sz="3200" dirty="0" smtClean="0">
                <a:solidFill>
                  <a:schemeClr val="tx1"/>
                </a:solidFill>
              </a:rPr>
              <a:t>Can be assessed by an ultrasound</a:t>
            </a:r>
            <a:endParaRPr lang="en-US" sz="3200" dirty="0" smtClean="0">
              <a:solidFill>
                <a:schemeClr val="tx1"/>
              </a:solidFill>
            </a:endParaRPr>
          </a:p>
          <a:p>
            <a:endParaRPr lang="en-US" sz="3200" dirty="0">
              <a:solidFill>
                <a:schemeClr val="tx1"/>
              </a:solidFill>
            </a:endParaRPr>
          </a:p>
        </p:txBody>
      </p:sp>
    </p:spTree>
    <p:extLst>
      <p:ext uri="{BB962C8B-B14F-4D97-AF65-F5344CB8AC3E}">
        <p14:creationId xmlns:p14="http://schemas.microsoft.com/office/powerpoint/2010/main" val="1131629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1219200"/>
            <a:ext cx="7406640" cy="6248400"/>
          </a:xfrm>
        </p:spPr>
        <p:txBody>
          <a:bodyPr>
            <a:normAutofit/>
          </a:bodyPr>
          <a:lstStyle/>
          <a:p>
            <a:pPr marL="484632" indent="-457200">
              <a:buFont typeface="Arial" pitchFamily="34" charset="0"/>
              <a:buChar char="•"/>
            </a:pPr>
            <a:r>
              <a:rPr lang="en-US" dirty="0" smtClean="0">
                <a:solidFill>
                  <a:schemeClr val="tx1"/>
                </a:solidFill>
              </a:rPr>
              <a:t>A premature stoppage of development and expulsion of a </a:t>
            </a:r>
            <a:r>
              <a:rPr lang="en-US" dirty="0" err="1" smtClean="0">
                <a:solidFill>
                  <a:schemeClr val="tx1"/>
                </a:solidFill>
              </a:rPr>
              <a:t>conceptus</a:t>
            </a:r>
            <a:r>
              <a:rPr lang="en-US" dirty="0" smtClean="0">
                <a:solidFill>
                  <a:schemeClr val="tx1"/>
                </a:solidFill>
              </a:rPr>
              <a:t> from the uterus or expulsion of an embryo or fetus before it is viable- capable of living outside the uterus.</a:t>
            </a:r>
          </a:p>
          <a:p>
            <a:r>
              <a:rPr lang="en-US" b="1" i="1" dirty="0" smtClean="0">
                <a:solidFill>
                  <a:schemeClr val="tx1"/>
                </a:solidFill>
              </a:rPr>
              <a:t>There are different types of abortions:-</a:t>
            </a:r>
          </a:p>
          <a:p>
            <a:pPr marL="541782" indent="-514350">
              <a:buFont typeface="+mj-lt"/>
              <a:buAutoNum type="arabicPeriod"/>
            </a:pPr>
            <a:r>
              <a:rPr lang="en-US" b="1" dirty="0" smtClean="0">
                <a:solidFill>
                  <a:schemeClr val="tx1"/>
                </a:solidFill>
              </a:rPr>
              <a:t>Threatened abortion</a:t>
            </a:r>
            <a:r>
              <a:rPr lang="en-US" dirty="0" smtClean="0">
                <a:solidFill>
                  <a:schemeClr val="tx1"/>
                </a:solidFill>
              </a:rPr>
              <a:t>: Bleeding with the possibility of abortion)</a:t>
            </a:r>
          </a:p>
          <a:p>
            <a:pPr marL="541782" indent="-514350">
              <a:buFont typeface="+mj-lt"/>
              <a:buAutoNum type="arabicPeriod"/>
            </a:pPr>
            <a:r>
              <a:rPr lang="en-US" b="1" dirty="0" smtClean="0">
                <a:solidFill>
                  <a:schemeClr val="tx1"/>
                </a:solidFill>
              </a:rPr>
              <a:t>Accidental abortion</a:t>
            </a:r>
            <a:r>
              <a:rPr lang="en-US" dirty="0" smtClean="0">
                <a:solidFill>
                  <a:schemeClr val="tx1"/>
                </a:solidFill>
              </a:rPr>
              <a:t>: Occurs because of an accident e.g. fall, trauma etc.</a:t>
            </a:r>
          </a:p>
          <a:p>
            <a:pPr marL="541782" indent="-514350">
              <a:buFont typeface="+mj-lt"/>
              <a:buAutoNum type="arabicPeriod"/>
            </a:pPr>
            <a:r>
              <a:rPr lang="en-US" b="1" dirty="0" smtClean="0">
                <a:solidFill>
                  <a:schemeClr val="tx1"/>
                </a:solidFill>
              </a:rPr>
              <a:t>Spontaneous abortion</a:t>
            </a:r>
            <a:r>
              <a:rPr lang="en-US" dirty="0" smtClean="0">
                <a:solidFill>
                  <a:schemeClr val="tx1"/>
                </a:solidFill>
              </a:rPr>
              <a:t>: Is the one that occur naturally and is most common during 3</a:t>
            </a:r>
            <a:r>
              <a:rPr lang="en-US" baseline="30000" dirty="0" smtClean="0">
                <a:solidFill>
                  <a:schemeClr val="tx1"/>
                </a:solidFill>
              </a:rPr>
              <a:t>rd</a:t>
            </a:r>
            <a:r>
              <a:rPr lang="en-US" dirty="0" smtClean="0">
                <a:solidFill>
                  <a:schemeClr val="tx1"/>
                </a:solidFill>
              </a:rPr>
              <a:t> </a:t>
            </a:r>
            <a:r>
              <a:rPr lang="en-US" dirty="0" err="1" smtClean="0">
                <a:solidFill>
                  <a:schemeClr val="tx1"/>
                </a:solidFill>
              </a:rPr>
              <a:t>wk</a:t>
            </a:r>
            <a:r>
              <a:rPr lang="en-US" dirty="0" smtClean="0">
                <a:solidFill>
                  <a:schemeClr val="tx1"/>
                </a:solidFill>
              </a:rPr>
              <a:t> after fertilization.</a:t>
            </a:r>
            <a:endParaRPr lang="en-US" dirty="0">
              <a:solidFill>
                <a:schemeClr val="tx1"/>
              </a:solidFill>
            </a:endParaRPr>
          </a:p>
        </p:txBody>
      </p:sp>
      <p:sp>
        <p:nvSpPr>
          <p:cNvPr id="4" name="Title 3"/>
          <p:cNvSpPr>
            <a:spLocks noGrp="1"/>
          </p:cNvSpPr>
          <p:nvPr>
            <p:ph type="ctrTitle"/>
          </p:nvPr>
        </p:nvSpPr>
        <p:spPr>
          <a:xfrm>
            <a:off x="1447800" y="304800"/>
            <a:ext cx="7406640" cy="630702"/>
          </a:xfrm>
        </p:spPr>
        <p:txBody>
          <a:bodyPr anchor="b">
            <a:normAutofit fontScale="90000"/>
          </a:bodyPr>
          <a:lstStyle/>
          <a:p>
            <a:r>
              <a:rPr lang="en-US" b="1" dirty="0" smtClean="0">
                <a:solidFill>
                  <a:schemeClr val="accent5">
                    <a:lumMod val="75000"/>
                  </a:schemeClr>
                </a:solidFill>
              </a:rPr>
              <a:t>Abortions </a:t>
            </a:r>
            <a:r>
              <a:rPr lang="en-US" dirty="0">
                <a:solidFill>
                  <a:schemeClr val="accent5">
                    <a:lumMod val="75000"/>
                  </a:schemeClr>
                </a:solidFill>
              </a:rPr>
              <a:t>(L. </a:t>
            </a:r>
            <a:r>
              <a:rPr lang="en-US" dirty="0" err="1">
                <a:solidFill>
                  <a:schemeClr val="accent5">
                    <a:lumMod val="75000"/>
                  </a:schemeClr>
                </a:solidFill>
              </a:rPr>
              <a:t>Aboriri</a:t>
            </a:r>
            <a:r>
              <a:rPr lang="en-US" dirty="0">
                <a:solidFill>
                  <a:schemeClr val="accent5">
                    <a:lumMod val="75000"/>
                  </a:schemeClr>
                </a:solidFill>
              </a:rPr>
              <a:t>, to miscarry) </a:t>
            </a:r>
          </a:p>
        </p:txBody>
      </p:sp>
    </p:spTree>
    <p:extLst>
      <p:ext uri="{BB962C8B-B14F-4D97-AF65-F5344CB8AC3E}">
        <p14:creationId xmlns:p14="http://schemas.microsoft.com/office/powerpoint/2010/main" val="16687760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04800"/>
            <a:ext cx="7406640" cy="6553200"/>
          </a:xfrm>
        </p:spPr>
        <p:txBody>
          <a:bodyPr>
            <a:noAutofit/>
          </a:bodyPr>
          <a:lstStyle/>
          <a:p>
            <a:r>
              <a:rPr lang="en-US" b="1" dirty="0" smtClean="0">
                <a:solidFill>
                  <a:schemeClr val="accent1"/>
                </a:solidFill>
              </a:rPr>
              <a:t>4. </a:t>
            </a:r>
            <a:r>
              <a:rPr lang="en-US" b="1" dirty="0" smtClean="0">
                <a:solidFill>
                  <a:schemeClr val="tx1"/>
                </a:solidFill>
              </a:rPr>
              <a:t>Habitual abortion:  </a:t>
            </a:r>
            <a:r>
              <a:rPr lang="en-US" dirty="0" smtClean="0">
                <a:solidFill>
                  <a:schemeClr val="tx1"/>
                </a:solidFill>
              </a:rPr>
              <a:t>spontaneous expulsive of a dead or non-viable embryo on fetus in three or more consecutive pregnancies.</a:t>
            </a:r>
          </a:p>
          <a:p>
            <a:endParaRPr lang="en-US" dirty="0" smtClean="0">
              <a:solidFill>
                <a:schemeClr val="tx1"/>
              </a:solidFill>
            </a:endParaRPr>
          </a:p>
          <a:p>
            <a:r>
              <a:rPr lang="en-US" b="1" dirty="0" smtClean="0">
                <a:solidFill>
                  <a:schemeClr val="accent1"/>
                </a:solidFill>
              </a:rPr>
              <a:t>5. </a:t>
            </a:r>
            <a:r>
              <a:rPr lang="en-US" b="1" dirty="0" smtClean="0">
                <a:solidFill>
                  <a:schemeClr val="tx1"/>
                </a:solidFill>
              </a:rPr>
              <a:t>Induced abortion: </a:t>
            </a:r>
            <a:r>
              <a:rPr lang="en-US" dirty="0" smtClean="0">
                <a:solidFill>
                  <a:schemeClr val="tx1"/>
                </a:solidFill>
              </a:rPr>
              <a:t>Is a birth that is induced before 20 weeks (i.e. before the fetus is viable) . This type of abortion refers to the expulsion of an embryo or fetus that is brought on intentionally by drugs or mechanical means e.g. by vacuum curettage- removal of </a:t>
            </a:r>
            <a:r>
              <a:rPr lang="en-US" dirty="0" err="1" smtClean="0">
                <a:solidFill>
                  <a:schemeClr val="tx1"/>
                </a:solidFill>
              </a:rPr>
              <a:t>conceptus</a:t>
            </a:r>
            <a:r>
              <a:rPr lang="en-US" dirty="0" smtClean="0">
                <a:solidFill>
                  <a:schemeClr val="tx1"/>
                </a:solidFill>
              </a:rPr>
              <a:t> by a hollow curette introduced into the uterus through which </a:t>
            </a:r>
            <a:r>
              <a:rPr lang="en-US" dirty="0" err="1" smtClean="0">
                <a:solidFill>
                  <a:schemeClr val="tx1"/>
                </a:solidFill>
              </a:rPr>
              <a:t>sunction</a:t>
            </a:r>
            <a:r>
              <a:rPr lang="en-US" dirty="0" smtClean="0">
                <a:solidFill>
                  <a:schemeClr val="tx1"/>
                </a:solidFill>
              </a:rPr>
              <a:t> is applied.</a:t>
            </a:r>
            <a:endParaRPr lang="en-US" dirty="0">
              <a:solidFill>
                <a:schemeClr val="tx1"/>
              </a:solidFill>
            </a:endParaRPr>
          </a:p>
        </p:txBody>
      </p:sp>
    </p:spTree>
    <p:extLst>
      <p:ext uri="{BB962C8B-B14F-4D97-AF65-F5344CB8AC3E}">
        <p14:creationId xmlns:p14="http://schemas.microsoft.com/office/powerpoint/2010/main" val="1359639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152400"/>
            <a:ext cx="7406640" cy="6705600"/>
          </a:xfrm>
        </p:spPr>
        <p:txBody>
          <a:bodyPr>
            <a:normAutofit/>
          </a:bodyPr>
          <a:lstStyle/>
          <a:p>
            <a:r>
              <a:rPr lang="en-US" b="1" dirty="0" smtClean="0">
                <a:solidFill>
                  <a:schemeClr val="accent1"/>
                </a:solidFill>
              </a:rPr>
              <a:t>6. </a:t>
            </a:r>
            <a:r>
              <a:rPr lang="en-US" b="1" dirty="0" smtClean="0">
                <a:solidFill>
                  <a:schemeClr val="tx1"/>
                </a:solidFill>
              </a:rPr>
              <a:t>Complete abortion: </a:t>
            </a:r>
            <a:r>
              <a:rPr lang="en-US" dirty="0" smtClean="0">
                <a:solidFill>
                  <a:schemeClr val="tx1"/>
                </a:solidFill>
              </a:rPr>
              <a:t>This is which all products of conception are expelled from the uterus</a:t>
            </a:r>
            <a:r>
              <a:rPr lang="en-US" dirty="0" smtClean="0">
                <a:solidFill>
                  <a:schemeClr val="tx1"/>
                </a:solidFill>
              </a:rPr>
              <a:t>.</a:t>
            </a:r>
          </a:p>
          <a:p>
            <a:endParaRPr lang="en-US" dirty="0" smtClean="0">
              <a:solidFill>
                <a:schemeClr val="tx1"/>
              </a:solidFill>
            </a:endParaRPr>
          </a:p>
          <a:p>
            <a:r>
              <a:rPr lang="en-US" b="1" dirty="0" smtClean="0">
                <a:solidFill>
                  <a:schemeClr val="accent1"/>
                </a:solidFill>
              </a:rPr>
              <a:t>7. </a:t>
            </a:r>
            <a:r>
              <a:rPr lang="en-US" b="1" dirty="0" smtClean="0">
                <a:solidFill>
                  <a:schemeClr val="tx1"/>
                </a:solidFill>
              </a:rPr>
              <a:t>Criminal abortion: </a:t>
            </a:r>
            <a:r>
              <a:rPr lang="en-US" dirty="0" smtClean="0">
                <a:solidFill>
                  <a:schemeClr val="tx1"/>
                </a:solidFill>
              </a:rPr>
              <a:t>Is one that is produced illegally</a:t>
            </a:r>
            <a:r>
              <a:rPr lang="en-US" dirty="0" smtClean="0">
                <a:solidFill>
                  <a:schemeClr val="tx1"/>
                </a:solidFill>
              </a:rPr>
              <a:t>.</a:t>
            </a:r>
          </a:p>
          <a:p>
            <a:endParaRPr lang="en-US" dirty="0" smtClean="0">
              <a:solidFill>
                <a:schemeClr val="tx1"/>
              </a:solidFill>
            </a:endParaRPr>
          </a:p>
          <a:p>
            <a:r>
              <a:rPr lang="en-US" b="1" dirty="0" smtClean="0">
                <a:solidFill>
                  <a:schemeClr val="accent1"/>
                </a:solidFill>
              </a:rPr>
              <a:t>8. </a:t>
            </a:r>
            <a:r>
              <a:rPr lang="en-US" b="1" dirty="0" smtClean="0">
                <a:solidFill>
                  <a:schemeClr val="tx1"/>
                </a:solidFill>
              </a:rPr>
              <a:t>Legally induced: </a:t>
            </a:r>
            <a:r>
              <a:rPr lang="en-US" dirty="0" smtClean="0">
                <a:solidFill>
                  <a:schemeClr val="tx1"/>
                </a:solidFill>
              </a:rPr>
              <a:t>(elective, justifiable or therapeutic abortions are usually produced by drugs curettage.</a:t>
            </a:r>
          </a:p>
          <a:p>
            <a:r>
              <a:rPr lang="en-US" dirty="0" smtClean="0">
                <a:solidFill>
                  <a:schemeClr val="tx1"/>
                </a:solidFill>
              </a:rPr>
              <a:t>These abortions are usually induced because of the mothers poor health (physical or mental) or to prevent the birth of a </a:t>
            </a:r>
            <a:r>
              <a:rPr lang="en-US" dirty="0" smtClean="0">
                <a:solidFill>
                  <a:schemeClr val="tx1"/>
                </a:solidFill>
              </a:rPr>
              <a:t>severely </a:t>
            </a:r>
            <a:r>
              <a:rPr lang="en-US" dirty="0" smtClean="0">
                <a:solidFill>
                  <a:schemeClr val="tx1"/>
                </a:solidFill>
              </a:rPr>
              <a:t>malformed child e.g. one without most of its brain.</a:t>
            </a:r>
            <a:endParaRPr lang="en-US" dirty="0">
              <a:solidFill>
                <a:schemeClr val="tx1"/>
              </a:solidFill>
            </a:endParaRPr>
          </a:p>
        </p:txBody>
      </p:sp>
    </p:spTree>
    <p:extLst>
      <p:ext uri="{BB962C8B-B14F-4D97-AF65-F5344CB8AC3E}">
        <p14:creationId xmlns:p14="http://schemas.microsoft.com/office/powerpoint/2010/main" val="1707511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609600"/>
            <a:ext cx="7406640" cy="6248400"/>
          </a:xfrm>
        </p:spPr>
        <p:txBody>
          <a:bodyPr>
            <a:normAutofit/>
          </a:bodyPr>
          <a:lstStyle/>
          <a:p>
            <a:r>
              <a:rPr lang="en-US" b="1" dirty="0" smtClean="0">
                <a:solidFill>
                  <a:schemeClr val="accent1"/>
                </a:solidFill>
              </a:rPr>
              <a:t>9. </a:t>
            </a:r>
            <a:r>
              <a:rPr lang="en-US" b="1" dirty="0" smtClean="0">
                <a:solidFill>
                  <a:schemeClr val="tx1"/>
                </a:solidFill>
              </a:rPr>
              <a:t>Missed abortion: </a:t>
            </a:r>
            <a:r>
              <a:rPr lang="en-US" dirty="0" smtClean="0">
                <a:solidFill>
                  <a:schemeClr val="tx1"/>
                </a:solidFill>
              </a:rPr>
              <a:t>Is the retention of a </a:t>
            </a:r>
            <a:r>
              <a:rPr lang="en-US" dirty="0" err="1" smtClean="0">
                <a:solidFill>
                  <a:schemeClr val="tx1"/>
                </a:solidFill>
              </a:rPr>
              <a:t>conceptus</a:t>
            </a:r>
            <a:r>
              <a:rPr lang="en-US" dirty="0" smtClean="0">
                <a:solidFill>
                  <a:schemeClr val="tx1"/>
                </a:solidFill>
              </a:rPr>
              <a:t> in the uterus after death of the embryo or fetus</a:t>
            </a:r>
            <a:r>
              <a:rPr lang="en-US" dirty="0" smtClean="0">
                <a:solidFill>
                  <a:schemeClr val="tx1"/>
                </a:solidFill>
              </a:rPr>
              <a:t>.</a:t>
            </a:r>
          </a:p>
          <a:p>
            <a:endParaRPr lang="en-US" dirty="0" smtClean="0">
              <a:solidFill>
                <a:schemeClr val="tx1"/>
              </a:solidFill>
            </a:endParaRPr>
          </a:p>
          <a:p>
            <a:r>
              <a:rPr lang="en-US" b="1" dirty="0" smtClean="0">
                <a:solidFill>
                  <a:schemeClr val="accent1"/>
                </a:solidFill>
              </a:rPr>
              <a:t>10. </a:t>
            </a:r>
            <a:r>
              <a:rPr lang="en-US" b="1" dirty="0" smtClean="0">
                <a:solidFill>
                  <a:schemeClr val="tx1"/>
                </a:solidFill>
              </a:rPr>
              <a:t>A miscarriage: </a:t>
            </a:r>
            <a:r>
              <a:rPr lang="en-US" dirty="0" smtClean="0">
                <a:solidFill>
                  <a:schemeClr val="tx1"/>
                </a:solidFill>
              </a:rPr>
              <a:t>Is the spontaneous abortion of the fetus and its membranes before the middle of the 2</a:t>
            </a:r>
            <a:r>
              <a:rPr lang="en-US" baseline="30000" dirty="0" smtClean="0">
                <a:solidFill>
                  <a:schemeClr val="tx1"/>
                </a:solidFill>
              </a:rPr>
              <a:t>nd</a:t>
            </a:r>
            <a:r>
              <a:rPr lang="en-US" dirty="0" smtClean="0">
                <a:solidFill>
                  <a:schemeClr val="tx1"/>
                </a:solidFill>
              </a:rPr>
              <a:t> trimester- about 135 days</a:t>
            </a:r>
            <a:r>
              <a:rPr lang="en-US" dirty="0" smtClean="0">
                <a:solidFill>
                  <a:schemeClr val="tx1"/>
                </a:solidFill>
              </a:rPr>
              <a:t>).</a:t>
            </a:r>
          </a:p>
          <a:p>
            <a:endParaRPr lang="en-US" dirty="0" smtClean="0">
              <a:solidFill>
                <a:schemeClr val="tx1"/>
              </a:solidFill>
            </a:endParaRPr>
          </a:p>
          <a:p>
            <a:r>
              <a:rPr lang="en-US" b="1" dirty="0" smtClean="0">
                <a:solidFill>
                  <a:schemeClr val="accent1"/>
                </a:solidFill>
              </a:rPr>
              <a:t>11. </a:t>
            </a:r>
            <a:r>
              <a:rPr lang="en-US" b="1" dirty="0" smtClean="0">
                <a:solidFill>
                  <a:schemeClr val="tx1"/>
                </a:solidFill>
              </a:rPr>
              <a:t>An </a:t>
            </a:r>
            <a:r>
              <a:rPr lang="en-US" b="1" dirty="0" err="1" smtClean="0">
                <a:solidFill>
                  <a:schemeClr val="tx1"/>
                </a:solidFill>
              </a:rPr>
              <a:t>abortus</a:t>
            </a:r>
            <a:r>
              <a:rPr lang="en-US" b="1" dirty="0" smtClean="0">
                <a:solidFill>
                  <a:schemeClr val="tx1"/>
                </a:solidFill>
              </a:rPr>
              <a:t>: </a:t>
            </a:r>
            <a:r>
              <a:rPr lang="en-US" dirty="0" smtClean="0">
                <a:solidFill>
                  <a:schemeClr val="tx1"/>
                </a:solidFill>
              </a:rPr>
              <a:t>Is the product of an abortion . i.e. the embryo , fetus and its membranes.</a:t>
            </a:r>
            <a:endParaRPr lang="en-US" dirty="0">
              <a:solidFill>
                <a:schemeClr val="tx1"/>
              </a:solidFill>
            </a:endParaRPr>
          </a:p>
        </p:txBody>
      </p:sp>
    </p:spTree>
    <p:extLst>
      <p:ext uri="{BB962C8B-B14F-4D97-AF65-F5344CB8AC3E}">
        <p14:creationId xmlns:p14="http://schemas.microsoft.com/office/powerpoint/2010/main" val="988946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33400"/>
            <a:ext cx="7406640" cy="914400"/>
          </a:xfrm>
        </p:spPr>
        <p:txBody>
          <a:bodyPr>
            <a:normAutofit/>
          </a:bodyPr>
          <a:lstStyle/>
          <a:p>
            <a:pPr algn="ctr"/>
            <a:r>
              <a:rPr lang="en-US" dirty="0" smtClean="0">
                <a:solidFill>
                  <a:schemeClr val="accent5">
                    <a:lumMod val="75000"/>
                  </a:schemeClr>
                </a:solidFill>
              </a:rPr>
              <a:t>Trimester</a:t>
            </a:r>
            <a:endParaRPr lang="en-US" dirty="0">
              <a:solidFill>
                <a:schemeClr val="accent5">
                  <a:lumMod val="75000"/>
                </a:schemeClr>
              </a:solidFill>
            </a:endParaRPr>
          </a:p>
        </p:txBody>
      </p:sp>
      <p:sp>
        <p:nvSpPr>
          <p:cNvPr id="3" name="Subtitle 2"/>
          <p:cNvSpPr>
            <a:spLocks noGrp="1"/>
          </p:cNvSpPr>
          <p:nvPr>
            <p:ph type="subTitle" idx="1"/>
          </p:nvPr>
        </p:nvSpPr>
        <p:spPr>
          <a:xfrm>
            <a:off x="1295400" y="1600200"/>
            <a:ext cx="7406640" cy="5257800"/>
          </a:xfrm>
        </p:spPr>
        <p:txBody>
          <a:bodyPr>
            <a:normAutofit/>
          </a:bodyPr>
          <a:lstStyle/>
          <a:p>
            <a:pPr marL="484632" indent="-457200">
              <a:buFont typeface="Arial" pitchFamily="34" charset="0"/>
              <a:buChar char="•"/>
            </a:pPr>
            <a:r>
              <a:rPr lang="en-US" sz="3200" dirty="0" smtClean="0">
                <a:solidFill>
                  <a:schemeClr val="tx1"/>
                </a:solidFill>
              </a:rPr>
              <a:t>A period of three calendar months during a pregnancy. </a:t>
            </a:r>
            <a:r>
              <a:rPr lang="en-US" sz="3200" dirty="0" smtClean="0">
                <a:solidFill>
                  <a:schemeClr val="tx1"/>
                </a:solidFill>
              </a:rPr>
              <a:t>Obstetricians </a:t>
            </a:r>
            <a:r>
              <a:rPr lang="en-US" sz="3200" dirty="0" smtClean="0">
                <a:solidFill>
                  <a:schemeClr val="tx1"/>
                </a:solidFill>
              </a:rPr>
              <a:t>commonly divide the 9 months of gestation into three trimesters. The most critical stages of development occur during the first trimester (13wks) when embryonic and early fetal development is occurring.</a:t>
            </a:r>
            <a:endParaRPr lang="en-US" sz="3200" dirty="0">
              <a:solidFill>
                <a:schemeClr val="tx1"/>
              </a:solidFill>
            </a:endParaRPr>
          </a:p>
        </p:txBody>
      </p:sp>
    </p:spTree>
    <p:extLst>
      <p:ext uri="{BB962C8B-B14F-4D97-AF65-F5344CB8AC3E}">
        <p14:creationId xmlns:p14="http://schemas.microsoft.com/office/powerpoint/2010/main" val="7487414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smtClean="0">
                <a:solidFill>
                  <a:schemeClr val="accent5">
                    <a:lumMod val="75000"/>
                  </a:schemeClr>
                </a:solidFill>
              </a:rPr>
              <a:t>Congenital Anomalies or Birth defects</a:t>
            </a:r>
            <a:endParaRPr lang="en-US" b="1" dirty="0">
              <a:solidFill>
                <a:schemeClr val="accent5">
                  <a:lumMod val="75000"/>
                </a:schemeClr>
              </a:solidFill>
            </a:endParaRPr>
          </a:p>
        </p:txBody>
      </p:sp>
      <p:sp>
        <p:nvSpPr>
          <p:cNvPr id="3" name="Subtitle 2"/>
          <p:cNvSpPr>
            <a:spLocks noGrp="1"/>
          </p:cNvSpPr>
          <p:nvPr>
            <p:ph type="subTitle" idx="1"/>
          </p:nvPr>
        </p:nvSpPr>
        <p:spPr>
          <a:xfrm>
            <a:off x="1432560" y="1850064"/>
            <a:ext cx="7406640" cy="4703136"/>
          </a:xfrm>
        </p:spPr>
        <p:txBody>
          <a:bodyPr>
            <a:noAutofit/>
          </a:bodyPr>
          <a:lstStyle/>
          <a:p>
            <a:pPr marL="484632" indent="-457200">
              <a:buFont typeface="Arial" pitchFamily="34" charset="0"/>
              <a:buChar char="•"/>
            </a:pPr>
            <a:r>
              <a:rPr lang="en-US" sz="3200" dirty="0" smtClean="0">
                <a:solidFill>
                  <a:schemeClr val="tx1"/>
                </a:solidFill>
              </a:rPr>
              <a:t>Abnormalities of development that are present at birth or born with e.g. a cleft lip or palate. In some cases the anomalies are not detected until childhood or even adulthood e.g. three </a:t>
            </a:r>
            <a:r>
              <a:rPr lang="en-US" sz="3200" dirty="0" smtClean="0">
                <a:solidFill>
                  <a:schemeClr val="tx1"/>
                </a:solidFill>
              </a:rPr>
              <a:t>kidneys </a:t>
            </a:r>
            <a:r>
              <a:rPr lang="en-US" sz="3200" dirty="0" smtClean="0">
                <a:solidFill>
                  <a:schemeClr val="tx1"/>
                </a:solidFill>
              </a:rPr>
              <a:t>instead of two.</a:t>
            </a:r>
            <a:endParaRPr lang="en-US" sz="3200" dirty="0">
              <a:solidFill>
                <a:schemeClr val="tx1"/>
              </a:solidFill>
            </a:endParaRPr>
          </a:p>
        </p:txBody>
      </p:sp>
    </p:spTree>
    <p:extLst>
      <p:ext uri="{BB962C8B-B14F-4D97-AF65-F5344CB8AC3E}">
        <p14:creationId xmlns:p14="http://schemas.microsoft.com/office/powerpoint/2010/main" val="35501911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smtClean="0">
                <a:solidFill>
                  <a:schemeClr val="accent5">
                    <a:lumMod val="75000"/>
                  </a:schemeClr>
                </a:solidFill>
              </a:rPr>
              <a:t>Postnatal Period </a:t>
            </a:r>
            <a:endParaRPr lang="en-US" b="1" dirty="0">
              <a:solidFill>
                <a:schemeClr val="accent5">
                  <a:lumMod val="75000"/>
                </a:schemeClr>
              </a:solidFill>
            </a:endParaRPr>
          </a:p>
        </p:txBody>
      </p:sp>
      <p:sp>
        <p:nvSpPr>
          <p:cNvPr id="3" name="Subtitle 2"/>
          <p:cNvSpPr>
            <a:spLocks noGrp="1"/>
          </p:cNvSpPr>
          <p:nvPr>
            <p:ph type="subTitle" idx="1"/>
          </p:nvPr>
        </p:nvSpPr>
        <p:spPr>
          <a:xfrm>
            <a:off x="1447800" y="1981200"/>
            <a:ext cx="7406640" cy="3179136"/>
          </a:xfrm>
        </p:spPr>
        <p:txBody>
          <a:bodyPr>
            <a:normAutofit/>
          </a:bodyPr>
          <a:lstStyle/>
          <a:p>
            <a:pPr marL="484632" indent="-457200">
              <a:buFont typeface="Arial" pitchFamily="34" charset="0"/>
              <a:buChar char="•"/>
            </a:pPr>
            <a:r>
              <a:rPr lang="en-US" sz="3200" dirty="0" smtClean="0">
                <a:solidFill>
                  <a:schemeClr val="tx1"/>
                </a:solidFill>
              </a:rPr>
              <a:t>Changes occurring after birth </a:t>
            </a:r>
            <a:endParaRPr lang="en-US" sz="3200" dirty="0">
              <a:solidFill>
                <a:schemeClr val="tx1"/>
              </a:solidFill>
            </a:endParaRPr>
          </a:p>
        </p:txBody>
      </p:sp>
    </p:spTree>
    <p:extLst>
      <p:ext uri="{BB962C8B-B14F-4D97-AF65-F5344CB8AC3E}">
        <p14:creationId xmlns:p14="http://schemas.microsoft.com/office/powerpoint/2010/main" val="4072106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28600"/>
            <a:ext cx="7772400" cy="784225"/>
          </a:xfrm>
        </p:spPr>
        <p:txBody>
          <a:bodyPr/>
          <a:lstStyle/>
          <a:p>
            <a:r>
              <a:rPr lang="en-US" b="1" dirty="0" smtClean="0">
                <a:solidFill>
                  <a:schemeClr val="accent5">
                    <a:lumMod val="75000"/>
                  </a:schemeClr>
                </a:solidFill>
              </a:rPr>
              <a:t>Why study embryology?</a:t>
            </a:r>
            <a:endParaRPr lang="en-US" b="1" dirty="0">
              <a:solidFill>
                <a:schemeClr val="accent5">
                  <a:lumMod val="75000"/>
                </a:schemeClr>
              </a:solidFill>
            </a:endParaRPr>
          </a:p>
        </p:txBody>
      </p:sp>
      <p:sp>
        <p:nvSpPr>
          <p:cNvPr id="5" name="Subtitle 4"/>
          <p:cNvSpPr>
            <a:spLocks noGrp="1"/>
          </p:cNvSpPr>
          <p:nvPr>
            <p:ph type="subTitle" idx="1"/>
          </p:nvPr>
        </p:nvSpPr>
        <p:spPr>
          <a:xfrm>
            <a:off x="685800" y="1371600"/>
            <a:ext cx="7467600" cy="5181600"/>
          </a:xfrm>
        </p:spPr>
        <p:txBody>
          <a:bodyPr>
            <a:normAutofit fontScale="77500" lnSpcReduction="20000"/>
          </a:bodyPr>
          <a:lstStyle/>
          <a:p>
            <a:pPr marL="514350" indent="-514350" algn="l">
              <a:buFont typeface="+mj-lt"/>
              <a:buAutoNum type="arabicPeriod"/>
            </a:pPr>
            <a:r>
              <a:rPr lang="en-US" dirty="0" smtClean="0">
                <a:solidFill>
                  <a:schemeClr val="tx1"/>
                </a:solidFill>
                <a:latin typeface="Cambria" pitchFamily="18" charset="0"/>
              </a:rPr>
              <a:t>Interests in human development before birth is widespread, largely because of curiosity about our beginnings and the desire to improve quality of life.</a:t>
            </a:r>
          </a:p>
          <a:p>
            <a:pPr marL="514350" indent="-514350" algn="l">
              <a:buFont typeface="+mj-lt"/>
              <a:buAutoNum type="arabicPeriod"/>
            </a:pPr>
            <a:endParaRPr lang="en-US" dirty="0" smtClean="0">
              <a:solidFill>
                <a:schemeClr val="tx1"/>
              </a:solidFill>
              <a:latin typeface="Cambria" pitchFamily="18" charset="0"/>
            </a:endParaRPr>
          </a:p>
          <a:p>
            <a:pPr marL="514350" indent="-514350" algn="l">
              <a:buFont typeface="+mj-lt"/>
              <a:buAutoNum type="arabicPeriod"/>
            </a:pPr>
            <a:r>
              <a:rPr lang="en-US" dirty="0" smtClean="0">
                <a:solidFill>
                  <a:schemeClr val="tx1"/>
                </a:solidFill>
                <a:latin typeface="Cambria" pitchFamily="18" charset="0"/>
              </a:rPr>
              <a:t>Human development is a continuous process that begins when an oocyte (ovum) from a female is fertilized by a sperm (Spermatozoon) from a male. Cell division, cell migration, differentiation growth and cell rearrangement transform the fertilized oocyte a highly specialized potent cell a zygote into a multicellular human being. Although most development changes occur during the embryonic and fetal periods , important changes occur during later periods of development- infancy childhood adolescence and early childhood.</a:t>
            </a:r>
          </a:p>
          <a:p>
            <a:pPr marL="514350" indent="-514350" algn="l">
              <a:buFont typeface="+mj-lt"/>
              <a:buAutoNum type="arabicPeriod"/>
            </a:pPr>
            <a:endParaRPr lang="en-US" dirty="0" smtClean="0">
              <a:solidFill>
                <a:schemeClr val="tx1"/>
              </a:solidFill>
              <a:latin typeface="Cambria" pitchFamily="18" charset="0"/>
            </a:endParaRPr>
          </a:p>
          <a:p>
            <a:pPr marL="514350" indent="-514350" algn="l">
              <a:buFont typeface="+mj-lt"/>
              <a:buAutoNum type="arabicPeriod"/>
            </a:pPr>
            <a:r>
              <a:rPr lang="en-US" dirty="0" smtClean="0">
                <a:solidFill>
                  <a:schemeClr val="tx1"/>
                </a:solidFill>
                <a:latin typeface="Cambria" pitchFamily="18" charset="0"/>
              </a:rPr>
              <a:t>Development does not stop at birth important changes in addition to growth occur after birth e.g. development of teeth and female breasts. The brain triples in weight between birth and 16 years most development changes are complete by the age of 25 years.</a:t>
            </a:r>
          </a:p>
          <a:p>
            <a:pPr marL="514350" indent="-514350" algn="l">
              <a:buFont typeface="+mj-lt"/>
              <a:buAutoNum type="arabicPeriod"/>
            </a:pPr>
            <a:endParaRPr lang="en-US" dirty="0">
              <a:solidFill>
                <a:schemeClr val="tx1"/>
              </a:solidFill>
            </a:endParaRPr>
          </a:p>
        </p:txBody>
      </p:sp>
    </p:spTree>
    <p:extLst>
      <p:ext uri="{BB962C8B-B14F-4D97-AF65-F5344CB8AC3E}">
        <p14:creationId xmlns:p14="http://schemas.microsoft.com/office/powerpoint/2010/main" val="3604199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8599"/>
            <a:ext cx="7406640" cy="1255159"/>
          </a:xfrm>
        </p:spPr>
        <p:txBody>
          <a:bodyPr/>
          <a:lstStyle/>
          <a:p>
            <a:pPr algn="ctr"/>
            <a:r>
              <a:rPr lang="en-US" b="1" dirty="0" smtClean="0">
                <a:solidFill>
                  <a:schemeClr val="accent5">
                    <a:lumMod val="75000"/>
                  </a:schemeClr>
                </a:solidFill>
              </a:rPr>
              <a:t>Infancy </a:t>
            </a:r>
            <a:endParaRPr lang="en-US" b="1" dirty="0">
              <a:solidFill>
                <a:schemeClr val="accent5">
                  <a:lumMod val="75000"/>
                </a:schemeClr>
              </a:solidFill>
            </a:endParaRPr>
          </a:p>
        </p:txBody>
      </p:sp>
      <p:sp>
        <p:nvSpPr>
          <p:cNvPr id="3" name="Subtitle 2"/>
          <p:cNvSpPr>
            <a:spLocks noGrp="1"/>
          </p:cNvSpPr>
          <p:nvPr>
            <p:ph type="subTitle" idx="1"/>
          </p:nvPr>
        </p:nvSpPr>
        <p:spPr>
          <a:xfrm>
            <a:off x="1295400" y="1524000"/>
            <a:ext cx="7696200" cy="4779336"/>
          </a:xfrm>
        </p:spPr>
        <p:txBody>
          <a:bodyPr>
            <a:noAutofit/>
          </a:bodyPr>
          <a:lstStyle/>
          <a:p>
            <a:pPr marL="484632" indent="-457200">
              <a:buFont typeface="Arial" pitchFamily="34" charset="0"/>
              <a:buChar char="•"/>
            </a:pPr>
            <a:r>
              <a:rPr lang="en-US" sz="3200" dirty="0" smtClean="0">
                <a:solidFill>
                  <a:schemeClr val="tx1"/>
                </a:solidFill>
              </a:rPr>
              <a:t>Infancy refers to the earliest period of </a:t>
            </a:r>
            <a:r>
              <a:rPr lang="en-US" sz="3200" dirty="0" err="1" smtClean="0">
                <a:solidFill>
                  <a:schemeClr val="tx1"/>
                </a:solidFill>
              </a:rPr>
              <a:t>extrauterine</a:t>
            </a:r>
            <a:r>
              <a:rPr lang="en-US" sz="3200" dirty="0" smtClean="0">
                <a:solidFill>
                  <a:schemeClr val="tx1"/>
                </a:solidFill>
              </a:rPr>
              <a:t> life roughly the first year after birth. An infant aged one month or less is called a newborn or neonate. </a:t>
            </a:r>
          </a:p>
          <a:p>
            <a:pPr marL="484632" indent="-457200">
              <a:buFont typeface="Arial" pitchFamily="34" charset="0"/>
              <a:buChar char="•"/>
            </a:pPr>
            <a:r>
              <a:rPr lang="en-US" sz="3200" dirty="0" smtClean="0">
                <a:solidFill>
                  <a:schemeClr val="tx1"/>
                </a:solidFill>
              </a:rPr>
              <a:t>Transition from intrauterine to </a:t>
            </a:r>
            <a:r>
              <a:rPr lang="en-US" sz="3200" dirty="0" err="1" smtClean="0">
                <a:solidFill>
                  <a:schemeClr val="tx1"/>
                </a:solidFill>
              </a:rPr>
              <a:t>extrauterine</a:t>
            </a:r>
            <a:r>
              <a:rPr lang="en-US" sz="3200" dirty="0" smtClean="0">
                <a:solidFill>
                  <a:schemeClr val="tx1"/>
                </a:solidFill>
              </a:rPr>
              <a:t> existence requires many critical changes especially in the cardiovascular and respiratory systems. If a neonate survives the first crucial hours after.</a:t>
            </a:r>
            <a:endParaRPr lang="en-US" sz="3200" dirty="0">
              <a:solidFill>
                <a:schemeClr val="tx1"/>
              </a:solidFill>
            </a:endParaRPr>
          </a:p>
        </p:txBody>
      </p:sp>
    </p:spTree>
    <p:extLst>
      <p:ext uri="{BB962C8B-B14F-4D97-AF65-F5344CB8AC3E}">
        <p14:creationId xmlns:p14="http://schemas.microsoft.com/office/powerpoint/2010/main" val="2345242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Teratology</a:t>
            </a:r>
            <a:endParaRPr lang="en-US" dirty="0"/>
          </a:p>
        </p:txBody>
      </p:sp>
      <p:sp>
        <p:nvSpPr>
          <p:cNvPr id="3" name="Subtitle 2"/>
          <p:cNvSpPr>
            <a:spLocks noGrp="1"/>
          </p:cNvSpPr>
          <p:nvPr>
            <p:ph type="subTitle" idx="1"/>
          </p:nvPr>
        </p:nvSpPr>
        <p:spPr>
          <a:xfrm>
            <a:off x="1432560" y="1850064"/>
            <a:ext cx="7406640" cy="4169736"/>
          </a:xfrm>
        </p:spPr>
        <p:txBody>
          <a:bodyPr>
            <a:normAutofit/>
          </a:bodyPr>
          <a:lstStyle/>
          <a:p>
            <a:pPr marL="484632" indent="-457200">
              <a:buFont typeface="Arial" pitchFamily="34" charset="0"/>
              <a:buChar char="•"/>
            </a:pPr>
            <a:r>
              <a:rPr lang="en-US" sz="3200" dirty="0" smtClean="0">
                <a:solidFill>
                  <a:schemeClr val="tx1"/>
                </a:solidFill>
              </a:rPr>
              <a:t>In Greek word means monster . It is the divisions of embryology and pathology that deals with abnormal development (or birth defects). This branch of embryology is concerned with various genetic and environmental factors that disturb normal development and produce birth defects.</a:t>
            </a:r>
            <a:endParaRPr lang="en-US" sz="3200" dirty="0">
              <a:solidFill>
                <a:schemeClr val="tx1"/>
              </a:solidFill>
            </a:endParaRPr>
          </a:p>
        </p:txBody>
      </p:sp>
    </p:spTree>
    <p:extLst>
      <p:ext uri="{BB962C8B-B14F-4D97-AF65-F5344CB8AC3E}">
        <p14:creationId xmlns:p14="http://schemas.microsoft.com/office/powerpoint/2010/main" val="4028094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28600"/>
            <a:ext cx="7406640" cy="765282"/>
          </a:xfrm>
        </p:spPr>
        <p:txBody>
          <a:bodyPr/>
          <a:lstStyle/>
          <a:p>
            <a:r>
              <a:rPr lang="en-US" dirty="0" smtClean="0"/>
              <a:t>Significance of Embryology </a:t>
            </a:r>
            <a:endParaRPr lang="en-US" dirty="0"/>
          </a:p>
        </p:txBody>
      </p:sp>
      <p:sp>
        <p:nvSpPr>
          <p:cNvPr id="3" name="Subtitle 2"/>
          <p:cNvSpPr>
            <a:spLocks noGrp="1"/>
          </p:cNvSpPr>
          <p:nvPr>
            <p:ph type="subTitle" idx="1"/>
          </p:nvPr>
        </p:nvSpPr>
        <p:spPr>
          <a:xfrm>
            <a:off x="1143000" y="990600"/>
            <a:ext cx="7696200" cy="5715000"/>
          </a:xfrm>
        </p:spPr>
        <p:txBody>
          <a:bodyPr>
            <a:noAutofit/>
          </a:bodyPr>
          <a:lstStyle/>
          <a:p>
            <a:pPr marL="541782" indent="-514350">
              <a:buFont typeface="+mj-lt"/>
              <a:buAutoNum type="arabicPeriod"/>
            </a:pPr>
            <a:r>
              <a:rPr lang="en-US" sz="3000" dirty="0" smtClean="0">
                <a:solidFill>
                  <a:schemeClr val="tx1"/>
                </a:solidFill>
              </a:rPr>
              <a:t>Bridges the gap between prenatal development and obstetrics , perinatal medicine, </a:t>
            </a:r>
            <a:r>
              <a:rPr lang="en-US" sz="3000" dirty="0" err="1" smtClean="0">
                <a:solidFill>
                  <a:schemeClr val="tx1"/>
                </a:solidFill>
              </a:rPr>
              <a:t>peadiatrics</a:t>
            </a:r>
            <a:r>
              <a:rPr lang="en-US" sz="3000" dirty="0" smtClean="0">
                <a:solidFill>
                  <a:schemeClr val="tx1"/>
                </a:solidFill>
              </a:rPr>
              <a:t> and clinical anatomy.</a:t>
            </a:r>
          </a:p>
          <a:p>
            <a:pPr marL="541782" indent="-514350">
              <a:buFont typeface="+mj-lt"/>
              <a:buAutoNum type="arabicPeriod"/>
            </a:pPr>
            <a:r>
              <a:rPr lang="en-US" sz="3000" dirty="0" smtClean="0">
                <a:solidFill>
                  <a:schemeClr val="tx1"/>
                </a:solidFill>
              </a:rPr>
              <a:t>Develops knowledge concerning the beginning of human life and the changes occurring during prenatal development.</a:t>
            </a:r>
          </a:p>
          <a:p>
            <a:pPr marL="541782" indent="-514350">
              <a:buFont typeface="+mj-lt"/>
              <a:buAutoNum type="arabicPeriod"/>
            </a:pPr>
            <a:r>
              <a:rPr lang="en-US" sz="3000" dirty="0" smtClean="0">
                <a:solidFill>
                  <a:schemeClr val="tx1"/>
                </a:solidFill>
              </a:rPr>
              <a:t>It is of practical value in helping to understand the causes of variations in human structure.</a:t>
            </a:r>
          </a:p>
          <a:p>
            <a:pPr marL="541782" indent="-514350">
              <a:buFont typeface="+mj-lt"/>
              <a:buAutoNum type="arabicPeriod"/>
            </a:pPr>
            <a:r>
              <a:rPr lang="en-US" sz="3000" dirty="0" smtClean="0">
                <a:solidFill>
                  <a:schemeClr val="tx1"/>
                </a:solidFill>
              </a:rPr>
              <a:t>Explains how normal and abnormal relations develop.</a:t>
            </a:r>
            <a:endParaRPr lang="en-US" sz="3000" dirty="0">
              <a:solidFill>
                <a:schemeClr val="tx1"/>
              </a:solidFill>
            </a:endParaRPr>
          </a:p>
        </p:txBody>
      </p:sp>
    </p:spTree>
    <p:extLst>
      <p:ext uri="{BB962C8B-B14F-4D97-AF65-F5344CB8AC3E}">
        <p14:creationId xmlns:p14="http://schemas.microsoft.com/office/powerpoint/2010/main" val="16014922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152400"/>
            <a:ext cx="7406640" cy="6477000"/>
          </a:xfrm>
        </p:spPr>
        <p:txBody>
          <a:bodyPr>
            <a:normAutofit fontScale="92500" lnSpcReduction="20000"/>
          </a:bodyPr>
          <a:lstStyle/>
          <a:p>
            <a:r>
              <a:rPr lang="en-US" sz="3200" u="sng" dirty="0" smtClean="0">
                <a:solidFill>
                  <a:schemeClr val="tx1"/>
                </a:solidFill>
              </a:rPr>
              <a:t>NB: </a:t>
            </a:r>
          </a:p>
          <a:p>
            <a:pPr marL="484632" indent="-457200">
              <a:buFont typeface="Arial" pitchFamily="34" charset="0"/>
              <a:buChar char="•"/>
            </a:pPr>
            <a:r>
              <a:rPr lang="en-US" sz="3200" dirty="0" smtClean="0">
                <a:solidFill>
                  <a:schemeClr val="tx1"/>
                </a:solidFill>
              </a:rPr>
              <a:t>Knowledge that physicians have of normal development and the causes of anomalies is necessary for giving embryo and fetus the greatest possible chance of developing normally.</a:t>
            </a:r>
          </a:p>
          <a:p>
            <a:pPr marL="484632" indent="-457200">
              <a:buFont typeface="Arial" pitchFamily="34" charset="0"/>
              <a:buChar char="•"/>
            </a:pPr>
            <a:r>
              <a:rPr lang="en-US" sz="3200" dirty="0" smtClean="0">
                <a:solidFill>
                  <a:schemeClr val="tx1"/>
                </a:solidFill>
              </a:rPr>
              <a:t>Much of the modern practice of obstetrics involves applied embryology.</a:t>
            </a:r>
          </a:p>
          <a:p>
            <a:pPr marL="484632" indent="-457200">
              <a:buFont typeface="Arial" pitchFamily="34" charset="0"/>
              <a:buChar char="•"/>
            </a:pPr>
            <a:r>
              <a:rPr lang="en-US" sz="3200" dirty="0" smtClean="0">
                <a:solidFill>
                  <a:schemeClr val="tx1"/>
                </a:solidFill>
              </a:rPr>
              <a:t>Embryological topics of special interest to obstetricians are :- </a:t>
            </a:r>
          </a:p>
          <a:p>
            <a:pPr marL="1828800" lvl="3" indent="-457200" algn="l">
              <a:buFont typeface="Wingdings" pitchFamily="2" charset="2"/>
              <a:buChar char="ü"/>
            </a:pPr>
            <a:r>
              <a:rPr lang="en-US" sz="2200" dirty="0" smtClean="0">
                <a:solidFill>
                  <a:schemeClr val="tx1"/>
                </a:solidFill>
              </a:rPr>
              <a:t>Ovulation</a:t>
            </a:r>
          </a:p>
          <a:p>
            <a:pPr marL="1828800" lvl="3" indent="-457200" algn="l">
              <a:buFont typeface="Wingdings" pitchFamily="2" charset="2"/>
              <a:buChar char="ü"/>
            </a:pPr>
            <a:r>
              <a:rPr lang="en-US" sz="2200" dirty="0" smtClean="0"/>
              <a:t>Oocyte and sperm transport</a:t>
            </a:r>
          </a:p>
          <a:p>
            <a:pPr marL="1828800" lvl="3" indent="-457200" algn="l">
              <a:buFont typeface="Wingdings" pitchFamily="2" charset="2"/>
              <a:buChar char="ü"/>
            </a:pPr>
            <a:r>
              <a:rPr lang="en-US" sz="2200" dirty="0" smtClean="0">
                <a:solidFill>
                  <a:schemeClr val="tx1"/>
                </a:solidFill>
              </a:rPr>
              <a:t>Fertilization </a:t>
            </a:r>
          </a:p>
          <a:p>
            <a:pPr marL="1828800" lvl="3" indent="-457200" algn="l">
              <a:buFont typeface="Wingdings" pitchFamily="2" charset="2"/>
              <a:buChar char="ü"/>
            </a:pPr>
            <a:r>
              <a:rPr lang="en-US" sz="2200" dirty="0" smtClean="0"/>
              <a:t>Implantation</a:t>
            </a:r>
          </a:p>
          <a:p>
            <a:pPr marL="1828800" lvl="3" indent="-457200" algn="l">
              <a:buFont typeface="Wingdings" pitchFamily="2" charset="2"/>
              <a:buChar char="ü"/>
            </a:pPr>
            <a:r>
              <a:rPr lang="en-US" sz="2200" dirty="0" smtClean="0">
                <a:solidFill>
                  <a:schemeClr val="tx1"/>
                </a:solidFill>
              </a:rPr>
              <a:t>Fetal maternal relations</a:t>
            </a:r>
          </a:p>
          <a:p>
            <a:pPr marL="1828800" lvl="3" indent="-457200" algn="l">
              <a:buFont typeface="Wingdings" pitchFamily="2" charset="2"/>
              <a:buChar char="ü"/>
            </a:pPr>
            <a:r>
              <a:rPr lang="en-US" sz="2200" dirty="0" smtClean="0"/>
              <a:t>Fetal circulation</a:t>
            </a:r>
          </a:p>
          <a:p>
            <a:pPr marL="1828800" lvl="3" indent="-457200" algn="l">
              <a:buFont typeface="Wingdings" pitchFamily="2" charset="2"/>
              <a:buChar char="ü"/>
            </a:pPr>
            <a:r>
              <a:rPr lang="en-US" sz="2200" dirty="0" smtClean="0">
                <a:solidFill>
                  <a:schemeClr val="tx1"/>
                </a:solidFill>
              </a:rPr>
              <a:t>Critical periods of development and </a:t>
            </a:r>
          </a:p>
          <a:p>
            <a:pPr marL="1828800" lvl="3" indent="-457200" algn="l">
              <a:buFont typeface="Wingdings" pitchFamily="2" charset="2"/>
              <a:buChar char="ü"/>
            </a:pPr>
            <a:r>
              <a:rPr lang="en-US" sz="2200" dirty="0" smtClean="0"/>
              <a:t>Causes of birth defects.</a:t>
            </a:r>
            <a:r>
              <a:rPr lang="en-US" sz="2200" dirty="0" smtClean="0">
                <a:solidFill>
                  <a:schemeClr val="tx1"/>
                </a:solidFill>
              </a:rPr>
              <a:t> </a:t>
            </a:r>
            <a:endParaRPr lang="en-US" sz="2200" dirty="0">
              <a:solidFill>
                <a:schemeClr val="tx1"/>
              </a:solidFill>
            </a:endParaRPr>
          </a:p>
        </p:txBody>
      </p:sp>
    </p:spTree>
    <p:extLst>
      <p:ext uri="{BB962C8B-B14F-4D97-AF65-F5344CB8AC3E}">
        <p14:creationId xmlns:p14="http://schemas.microsoft.com/office/powerpoint/2010/main" val="604916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19200" y="381000"/>
            <a:ext cx="7772400" cy="784225"/>
          </a:xfrm>
        </p:spPr>
        <p:txBody>
          <a:bodyPr>
            <a:normAutofit/>
          </a:bodyPr>
          <a:lstStyle/>
          <a:p>
            <a:r>
              <a:rPr lang="en-US" b="1" dirty="0" smtClean="0"/>
              <a:t>Embryological Terminologies</a:t>
            </a:r>
            <a:endParaRPr lang="en-US" b="1" dirty="0"/>
          </a:p>
        </p:txBody>
      </p:sp>
      <p:sp>
        <p:nvSpPr>
          <p:cNvPr id="5" name="Subtitle 4"/>
          <p:cNvSpPr>
            <a:spLocks noGrp="1"/>
          </p:cNvSpPr>
          <p:nvPr>
            <p:ph type="subTitle" idx="1"/>
          </p:nvPr>
        </p:nvSpPr>
        <p:spPr>
          <a:xfrm>
            <a:off x="762000" y="1905000"/>
            <a:ext cx="7543800" cy="4191000"/>
          </a:xfrm>
        </p:spPr>
        <p:txBody>
          <a:bodyPr>
            <a:normAutofit/>
          </a:bodyPr>
          <a:lstStyle/>
          <a:p>
            <a:pPr marL="457200" indent="-457200" algn="l">
              <a:buFont typeface="Arial" pitchFamily="34" charset="0"/>
              <a:buChar char="•"/>
            </a:pPr>
            <a:r>
              <a:rPr lang="en-US" dirty="0" smtClean="0">
                <a:solidFill>
                  <a:schemeClr val="tx1"/>
                </a:solidFill>
              </a:rPr>
              <a:t>The following terms are commonly used in discussions of the developing humans.</a:t>
            </a:r>
          </a:p>
          <a:p>
            <a:pPr marL="457200" indent="-457200" algn="l">
              <a:buFont typeface="Arial" pitchFamily="34" charset="0"/>
              <a:buChar char="•"/>
            </a:pPr>
            <a:r>
              <a:rPr lang="en-US" dirty="0" smtClean="0">
                <a:solidFill>
                  <a:schemeClr val="tx1"/>
                </a:solidFill>
              </a:rPr>
              <a:t>Most terms have Latin (L.) Greek (Gr.) origins.</a:t>
            </a:r>
          </a:p>
          <a:p>
            <a:pPr marL="457200" indent="-457200" algn="l">
              <a:buFont typeface="Arial" pitchFamily="34" charset="0"/>
              <a:buChar char="•"/>
            </a:pPr>
            <a:r>
              <a:rPr lang="en-US" dirty="0" smtClean="0">
                <a:solidFill>
                  <a:schemeClr val="tx1"/>
                </a:solidFill>
              </a:rPr>
              <a:t>Understanding the origin of embryological terms adds clarity and often serves as a memory key. </a:t>
            </a:r>
          </a:p>
          <a:p>
            <a:pPr marL="457200" indent="-457200" algn="l">
              <a:buFont typeface="Arial" pitchFamily="34" charset="0"/>
              <a:buChar char="•"/>
            </a:pPr>
            <a:r>
              <a:rPr lang="en-US" dirty="0" smtClean="0">
                <a:solidFill>
                  <a:schemeClr val="tx1"/>
                </a:solidFill>
              </a:rPr>
              <a:t>For example the word Zygote is derived from a </a:t>
            </a:r>
            <a:r>
              <a:rPr lang="en-US" dirty="0" smtClean="0">
                <a:solidFill>
                  <a:schemeClr val="tx1"/>
                </a:solidFill>
              </a:rPr>
              <a:t>Greek word</a:t>
            </a:r>
            <a:r>
              <a:rPr lang="en-US" dirty="0" smtClean="0">
                <a:solidFill>
                  <a:schemeClr val="tx1"/>
                </a:solidFill>
              </a:rPr>
              <a:t> </a:t>
            </a:r>
            <a:r>
              <a:rPr lang="en-US" dirty="0" err="1" smtClean="0">
                <a:solidFill>
                  <a:schemeClr val="tx1"/>
                </a:solidFill>
              </a:rPr>
              <a:t>Zygotos</a:t>
            </a:r>
            <a:r>
              <a:rPr lang="en-US" dirty="0" smtClean="0">
                <a:solidFill>
                  <a:schemeClr val="tx1"/>
                </a:solidFill>
              </a:rPr>
              <a:t> </a:t>
            </a:r>
            <a:r>
              <a:rPr lang="en-US" dirty="0" smtClean="0">
                <a:solidFill>
                  <a:schemeClr val="tx1"/>
                </a:solidFill>
              </a:rPr>
              <a:t>meaning yoked or joined , which indicates that the sperm and oocyte unite to form a new cell the Zygote.</a:t>
            </a:r>
            <a:endParaRPr lang="en-US" dirty="0">
              <a:solidFill>
                <a:schemeClr val="tx1"/>
              </a:solidFill>
            </a:endParaRPr>
          </a:p>
        </p:txBody>
      </p:sp>
    </p:spTree>
    <p:extLst>
      <p:ext uri="{BB962C8B-B14F-4D97-AF65-F5344CB8AC3E}">
        <p14:creationId xmlns:p14="http://schemas.microsoft.com/office/powerpoint/2010/main" val="3629133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04800"/>
            <a:ext cx="5334000" cy="838199"/>
          </a:xfrm>
        </p:spPr>
        <p:txBody>
          <a:bodyPr>
            <a:normAutofit/>
          </a:bodyPr>
          <a:lstStyle/>
          <a:p>
            <a:pPr algn="ctr"/>
            <a:endParaRPr lang="en-US" b="1" dirty="0"/>
          </a:p>
        </p:txBody>
      </p:sp>
      <p:sp>
        <p:nvSpPr>
          <p:cNvPr id="3" name="Subtitle 2"/>
          <p:cNvSpPr>
            <a:spLocks noGrp="1"/>
          </p:cNvSpPr>
          <p:nvPr>
            <p:ph type="subTitle" idx="1"/>
          </p:nvPr>
        </p:nvSpPr>
        <p:spPr>
          <a:xfrm>
            <a:off x="533400" y="1295400"/>
            <a:ext cx="7924800" cy="5257800"/>
          </a:xfrm>
        </p:spPr>
        <p:txBody>
          <a:bodyPr>
            <a:normAutofit/>
          </a:bodyPr>
          <a:lstStyle/>
          <a:p>
            <a:pPr marL="514350" indent="-514350" algn="l">
              <a:buFont typeface="+mj-lt"/>
              <a:buAutoNum type="arabicPeriod"/>
            </a:pPr>
            <a:r>
              <a:rPr lang="en-US" dirty="0" smtClean="0">
                <a:solidFill>
                  <a:schemeClr val="tx1"/>
                </a:solidFill>
              </a:rPr>
              <a:t>Oocyte: (Ovum, egg) the female germ or sex cell produced in the ovaries is called a secondary oocyte or mature oocyte.</a:t>
            </a:r>
          </a:p>
          <a:p>
            <a:pPr marL="514350" indent="-514350" algn="l">
              <a:buFont typeface="+mj-lt"/>
              <a:buAutoNum type="arabicPeriod"/>
            </a:pPr>
            <a:r>
              <a:rPr lang="en-US" dirty="0" smtClean="0">
                <a:solidFill>
                  <a:schemeClr val="tx1"/>
                </a:solidFill>
              </a:rPr>
              <a:t>Sperm: (Gr. </a:t>
            </a:r>
            <a:r>
              <a:rPr lang="en-US" dirty="0" err="1" smtClean="0">
                <a:solidFill>
                  <a:schemeClr val="tx1"/>
                </a:solidFill>
              </a:rPr>
              <a:t>Sperma</a:t>
            </a:r>
            <a:r>
              <a:rPr lang="en-US" dirty="0" smtClean="0">
                <a:solidFill>
                  <a:schemeClr val="tx1"/>
                </a:solidFill>
              </a:rPr>
              <a:t>, seed)  (Latin- Spermatozoon). The sperm or spermatozoon , refers to the male germ cell produced in the testes (testicles). Numerous sperms  (Spermatozoa) are expelled from the male urethra during ejaculation.</a:t>
            </a:r>
          </a:p>
          <a:p>
            <a:pPr marL="514350" indent="-514350" algn="l">
              <a:buFont typeface="+mj-lt"/>
              <a:buAutoNum type="arabicPeriod"/>
            </a:pPr>
            <a:r>
              <a:rPr lang="en-US" dirty="0" smtClean="0">
                <a:solidFill>
                  <a:schemeClr val="tx1"/>
                </a:solidFill>
              </a:rPr>
              <a:t>Zygote:- This cell result s from the union of an oocyte and a sperm during fertilization . A zygote is the beginning of a new human being (i.e. an embryo).</a:t>
            </a:r>
          </a:p>
          <a:p>
            <a:pPr marL="514350" indent="-514350" algn="l">
              <a:buFont typeface="+mj-lt"/>
              <a:buAutoNum type="arabicPeriod"/>
            </a:pPr>
            <a:endParaRPr lang="en-US" dirty="0">
              <a:solidFill>
                <a:schemeClr val="tx1"/>
              </a:solidFill>
            </a:endParaRPr>
          </a:p>
        </p:txBody>
      </p:sp>
    </p:spTree>
    <p:extLst>
      <p:ext uri="{BB962C8B-B14F-4D97-AF65-F5344CB8AC3E}">
        <p14:creationId xmlns:p14="http://schemas.microsoft.com/office/powerpoint/2010/main" val="588503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762000"/>
            <a:ext cx="7924800" cy="5486400"/>
          </a:xfrm>
        </p:spPr>
        <p:txBody>
          <a:bodyPr>
            <a:normAutofit fontScale="92500" lnSpcReduction="10000"/>
          </a:bodyPr>
          <a:lstStyle/>
          <a:p>
            <a:pPr algn="l"/>
            <a:r>
              <a:rPr lang="en-US" sz="2800" b="1" dirty="0" smtClean="0">
                <a:solidFill>
                  <a:schemeClr val="tx1"/>
                </a:solidFill>
              </a:rPr>
              <a:t>4. Fertilization age:  </a:t>
            </a:r>
          </a:p>
          <a:p>
            <a:pPr marL="457200" indent="-457200" algn="l">
              <a:buFont typeface="Arial" pitchFamily="34" charset="0"/>
              <a:buChar char="•"/>
            </a:pPr>
            <a:r>
              <a:rPr lang="en-US" sz="2800" dirty="0" smtClean="0">
                <a:solidFill>
                  <a:schemeClr val="tx1"/>
                </a:solidFill>
              </a:rPr>
              <a:t>It is difficult to determine exactly when fertilization (conception) occurs because the process cannot be observed in vivo (within the living body). </a:t>
            </a:r>
          </a:p>
          <a:p>
            <a:pPr marL="457200" indent="-457200" algn="l">
              <a:buFont typeface="Arial" pitchFamily="34" charset="0"/>
              <a:buChar char="•"/>
            </a:pPr>
            <a:r>
              <a:rPr lang="en-US" sz="2800" dirty="0" smtClean="0">
                <a:solidFill>
                  <a:schemeClr val="tx1"/>
                </a:solidFill>
              </a:rPr>
              <a:t>Physicians calculate the age of the embryo or fetus from the presumed first day of the last normal menstrual period (LNMP). This is the gestational age, which is about two weeks longer than the fertilization age because, the oocyte is not fertilized until about two weeks after the proceeding menstruation consequently when a physician states the age of an embryo or fetus, two weeks must be deducted to determine the actual or fertilization age of the developing human</a:t>
            </a:r>
          </a:p>
        </p:txBody>
      </p:sp>
    </p:spTree>
    <p:extLst>
      <p:ext uri="{BB962C8B-B14F-4D97-AF65-F5344CB8AC3E}">
        <p14:creationId xmlns:p14="http://schemas.microsoft.com/office/powerpoint/2010/main" val="1121404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165904"/>
            <a:ext cx="7848600" cy="6705600"/>
          </a:xfrm>
        </p:spPr>
        <p:txBody>
          <a:bodyPr>
            <a:normAutofit lnSpcReduction="10000"/>
          </a:bodyPr>
          <a:lstStyle/>
          <a:p>
            <a:pPr algn="l"/>
            <a:r>
              <a:rPr lang="en-US" sz="2700" b="1" dirty="0" smtClean="0">
                <a:solidFill>
                  <a:schemeClr val="tx1"/>
                </a:solidFill>
              </a:rPr>
              <a:t>5. Cleavage: </a:t>
            </a:r>
          </a:p>
          <a:p>
            <a:pPr algn="l"/>
            <a:r>
              <a:rPr lang="en-US" sz="2700" dirty="0" smtClean="0">
                <a:solidFill>
                  <a:schemeClr val="tx1"/>
                </a:solidFill>
              </a:rPr>
              <a:t>This  is the series of mitotic cell division of the zygote that results is the formation of the early embryonic cells- </a:t>
            </a:r>
            <a:r>
              <a:rPr lang="en-US" sz="2700" dirty="0" err="1" smtClean="0">
                <a:solidFill>
                  <a:schemeClr val="tx1"/>
                </a:solidFill>
              </a:rPr>
              <a:t>blastomeres</a:t>
            </a:r>
            <a:r>
              <a:rPr lang="en-US" sz="2700" dirty="0" smtClean="0">
                <a:solidFill>
                  <a:schemeClr val="tx1"/>
                </a:solidFill>
              </a:rPr>
              <a:t>. The size of the cleaving zygote remains unchanged because at each succeeding cleavage division, the </a:t>
            </a:r>
            <a:r>
              <a:rPr lang="en-US" sz="2700" dirty="0" err="1" smtClean="0">
                <a:solidFill>
                  <a:schemeClr val="tx1"/>
                </a:solidFill>
              </a:rPr>
              <a:t>blastomeres</a:t>
            </a:r>
            <a:r>
              <a:rPr lang="en-US" sz="2700" dirty="0" smtClean="0">
                <a:solidFill>
                  <a:schemeClr val="tx1"/>
                </a:solidFill>
              </a:rPr>
              <a:t> become smaller.</a:t>
            </a:r>
          </a:p>
          <a:p>
            <a:pPr algn="l"/>
            <a:endParaRPr lang="en-US" sz="1000" dirty="0">
              <a:solidFill>
                <a:schemeClr val="tx1"/>
              </a:solidFill>
            </a:endParaRPr>
          </a:p>
          <a:p>
            <a:pPr algn="l"/>
            <a:r>
              <a:rPr lang="en-US" sz="2700" b="1" dirty="0" smtClean="0">
                <a:solidFill>
                  <a:schemeClr val="tx1"/>
                </a:solidFill>
              </a:rPr>
              <a:t>6. </a:t>
            </a:r>
            <a:r>
              <a:rPr lang="en-US" sz="2700" b="1" dirty="0" err="1" smtClean="0">
                <a:solidFill>
                  <a:schemeClr val="tx1"/>
                </a:solidFill>
              </a:rPr>
              <a:t>Morula</a:t>
            </a:r>
            <a:r>
              <a:rPr lang="en-US" sz="2700" b="1" dirty="0" smtClean="0">
                <a:solidFill>
                  <a:schemeClr val="tx1"/>
                </a:solidFill>
              </a:rPr>
              <a:t>- </a:t>
            </a:r>
            <a:r>
              <a:rPr lang="en-US" sz="2700" dirty="0" smtClean="0">
                <a:solidFill>
                  <a:schemeClr val="tx1"/>
                </a:solidFill>
              </a:rPr>
              <a:t>(L. </a:t>
            </a:r>
            <a:r>
              <a:rPr lang="en-US" sz="2700" dirty="0" err="1" smtClean="0">
                <a:solidFill>
                  <a:schemeClr val="tx1"/>
                </a:solidFill>
              </a:rPr>
              <a:t>Morus</a:t>
            </a:r>
            <a:r>
              <a:rPr lang="en-US" sz="2700" dirty="0" smtClean="0">
                <a:solidFill>
                  <a:schemeClr val="tx1"/>
                </a:solidFill>
              </a:rPr>
              <a:t> </a:t>
            </a:r>
            <a:r>
              <a:rPr lang="en-US" sz="2700" dirty="0" err="1" smtClean="0">
                <a:solidFill>
                  <a:schemeClr val="tx1"/>
                </a:solidFill>
              </a:rPr>
              <a:t>Mulbery</a:t>
            </a:r>
            <a:r>
              <a:rPr lang="en-US" sz="2700" dirty="0" smtClean="0">
                <a:solidFill>
                  <a:schemeClr val="tx1"/>
                </a:solidFill>
              </a:rPr>
              <a:t>): This solid mass of about 12-32 </a:t>
            </a:r>
            <a:r>
              <a:rPr lang="en-US" sz="2700" dirty="0" err="1" smtClean="0">
                <a:solidFill>
                  <a:schemeClr val="tx1"/>
                </a:solidFill>
              </a:rPr>
              <a:t>blastomeres</a:t>
            </a:r>
            <a:r>
              <a:rPr lang="en-US" sz="2700" dirty="0" smtClean="0">
                <a:solidFill>
                  <a:schemeClr val="tx1"/>
                </a:solidFill>
              </a:rPr>
              <a:t> is formed by cleavage of a zygote. The </a:t>
            </a:r>
            <a:r>
              <a:rPr lang="en-US" sz="2700" dirty="0" err="1" smtClean="0">
                <a:solidFill>
                  <a:schemeClr val="tx1"/>
                </a:solidFill>
              </a:rPr>
              <a:t>blastomeres</a:t>
            </a:r>
            <a:r>
              <a:rPr lang="en-US" sz="2700" dirty="0" smtClean="0">
                <a:solidFill>
                  <a:schemeClr val="tx1"/>
                </a:solidFill>
              </a:rPr>
              <a:t> change their shape and </a:t>
            </a:r>
            <a:r>
              <a:rPr lang="en-US" sz="2700" dirty="0" err="1" smtClean="0">
                <a:solidFill>
                  <a:schemeClr val="tx1"/>
                </a:solidFill>
              </a:rPr>
              <a:t>fightly</a:t>
            </a:r>
            <a:r>
              <a:rPr lang="en-US" sz="2700" dirty="0" smtClean="0">
                <a:solidFill>
                  <a:schemeClr val="tx1"/>
                </a:solidFill>
              </a:rPr>
              <a:t> align themselves against each other to form a compact ball of cells this phenomenon- compaction is probably mediated by cell surface adhesion glycoproteins . The </a:t>
            </a:r>
            <a:r>
              <a:rPr lang="en-US" sz="2700" dirty="0" err="1" smtClean="0">
                <a:solidFill>
                  <a:schemeClr val="tx1"/>
                </a:solidFill>
              </a:rPr>
              <a:t>morula</a:t>
            </a:r>
            <a:r>
              <a:rPr lang="en-US" sz="2700" dirty="0" smtClean="0">
                <a:solidFill>
                  <a:schemeClr val="tx1"/>
                </a:solidFill>
              </a:rPr>
              <a:t> was </a:t>
            </a:r>
            <a:r>
              <a:rPr lang="en-US" sz="2700" dirty="0" smtClean="0">
                <a:solidFill>
                  <a:schemeClr val="tx1"/>
                </a:solidFill>
              </a:rPr>
              <a:t> given </a:t>
            </a:r>
            <a:r>
              <a:rPr lang="en-US" sz="2700" dirty="0" smtClean="0">
                <a:solidFill>
                  <a:schemeClr val="tx1"/>
                </a:solidFill>
              </a:rPr>
              <a:t>this name because of its resemblance to the  fruit a mulberry or blackberry bush. The </a:t>
            </a:r>
            <a:r>
              <a:rPr lang="en-US" sz="2700" dirty="0" err="1" smtClean="0">
                <a:solidFill>
                  <a:schemeClr val="tx1"/>
                </a:solidFill>
              </a:rPr>
              <a:t>morula</a:t>
            </a:r>
            <a:r>
              <a:rPr lang="en-US" sz="2700" dirty="0" smtClean="0">
                <a:solidFill>
                  <a:schemeClr val="tx1"/>
                </a:solidFill>
              </a:rPr>
              <a:t> stage occurs 3-4 days after fertilization, just as the early embryo enters the uterus.</a:t>
            </a:r>
          </a:p>
          <a:p>
            <a:pPr algn="l"/>
            <a:endParaRPr lang="en-US" sz="2700" dirty="0">
              <a:solidFill>
                <a:schemeClr val="tx1"/>
              </a:solidFill>
            </a:endParaRPr>
          </a:p>
        </p:txBody>
      </p:sp>
    </p:spTree>
    <p:extLst>
      <p:ext uri="{BB962C8B-B14F-4D97-AF65-F5344CB8AC3E}">
        <p14:creationId xmlns:p14="http://schemas.microsoft.com/office/powerpoint/2010/main" val="4146474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
            <a:ext cx="7772400" cy="6172200"/>
          </a:xfrm>
        </p:spPr>
        <p:txBody>
          <a:bodyPr>
            <a:normAutofit lnSpcReduction="10000"/>
          </a:bodyPr>
          <a:lstStyle/>
          <a:p>
            <a:pPr algn="l"/>
            <a:r>
              <a:rPr lang="en-US" sz="2800" b="1" dirty="0" smtClean="0">
                <a:solidFill>
                  <a:schemeClr val="tx1"/>
                </a:solidFill>
              </a:rPr>
              <a:t>7.Blastocyst: </a:t>
            </a:r>
            <a:r>
              <a:rPr lang="en-US" sz="2800" dirty="0" smtClean="0">
                <a:solidFill>
                  <a:schemeClr val="tx1"/>
                </a:solidFill>
              </a:rPr>
              <a:t>(Gr. </a:t>
            </a:r>
            <a:r>
              <a:rPr lang="en-US" sz="2800" dirty="0" err="1" smtClean="0">
                <a:solidFill>
                  <a:schemeClr val="tx1"/>
                </a:solidFill>
              </a:rPr>
              <a:t>Blastos</a:t>
            </a:r>
            <a:r>
              <a:rPr lang="en-US" sz="2800" dirty="0" smtClean="0">
                <a:solidFill>
                  <a:schemeClr val="tx1"/>
                </a:solidFill>
              </a:rPr>
              <a:t>, germ +</a:t>
            </a:r>
            <a:r>
              <a:rPr lang="en-US" sz="2800" dirty="0" err="1" smtClean="0">
                <a:solidFill>
                  <a:schemeClr val="tx1"/>
                </a:solidFill>
              </a:rPr>
              <a:t>kystis</a:t>
            </a:r>
            <a:r>
              <a:rPr lang="en-US" sz="2800" dirty="0" smtClean="0">
                <a:solidFill>
                  <a:schemeClr val="tx1"/>
                </a:solidFill>
              </a:rPr>
              <a:t>)</a:t>
            </a:r>
          </a:p>
          <a:p>
            <a:pPr algn="l"/>
            <a:r>
              <a:rPr lang="en-US" sz="2800" dirty="0" smtClean="0">
                <a:solidFill>
                  <a:schemeClr val="tx1"/>
                </a:solidFill>
              </a:rPr>
              <a:t>After the </a:t>
            </a:r>
            <a:r>
              <a:rPr lang="en-US" sz="2800" dirty="0" err="1" smtClean="0">
                <a:solidFill>
                  <a:schemeClr val="tx1"/>
                </a:solidFill>
              </a:rPr>
              <a:t>morula</a:t>
            </a:r>
            <a:r>
              <a:rPr lang="en-US" sz="2800" dirty="0" smtClean="0">
                <a:solidFill>
                  <a:schemeClr val="tx1"/>
                </a:solidFill>
              </a:rPr>
              <a:t> enters the uterus from the uterine tube – fallopian tube - a fluid filled cavity – the </a:t>
            </a:r>
            <a:r>
              <a:rPr lang="en-US" sz="2800" dirty="0" err="1" smtClean="0">
                <a:solidFill>
                  <a:schemeClr val="tx1"/>
                </a:solidFill>
              </a:rPr>
              <a:t>blastocystic</a:t>
            </a:r>
            <a:r>
              <a:rPr lang="en-US" sz="2800" dirty="0" smtClean="0">
                <a:solidFill>
                  <a:schemeClr val="tx1"/>
                </a:solidFill>
              </a:rPr>
              <a:t> cavity –develops inside it . This change converts the </a:t>
            </a:r>
            <a:r>
              <a:rPr lang="en-US" sz="2800" dirty="0" err="1" smtClean="0">
                <a:solidFill>
                  <a:schemeClr val="tx1"/>
                </a:solidFill>
              </a:rPr>
              <a:t>morula</a:t>
            </a:r>
            <a:r>
              <a:rPr lang="en-US" sz="2800" dirty="0" smtClean="0">
                <a:solidFill>
                  <a:schemeClr val="tx1"/>
                </a:solidFill>
              </a:rPr>
              <a:t> into a </a:t>
            </a:r>
            <a:r>
              <a:rPr lang="en-US" sz="2800" dirty="0" err="1" smtClean="0">
                <a:solidFill>
                  <a:schemeClr val="tx1"/>
                </a:solidFill>
              </a:rPr>
              <a:t>blatocyst</a:t>
            </a:r>
            <a:r>
              <a:rPr lang="en-US" sz="2800" dirty="0" smtClean="0">
                <a:solidFill>
                  <a:schemeClr val="tx1"/>
                </a:solidFill>
              </a:rPr>
              <a:t>. Its centrally located cells- the inner cell mass or </a:t>
            </a:r>
            <a:r>
              <a:rPr lang="en-US" sz="2800" dirty="0" err="1" smtClean="0">
                <a:solidFill>
                  <a:schemeClr val="tx1"/>
                </a:solidFill>
              </a:rPr>
              <a:t>embryoblast</a:t>
            </a:r>
            <a:r>
              <a:rPr lang="en-US" sz="2800" dirty="0" smtClean="0">
                <a:solidFill>
                  <a:schemeClr val="tx1"/>
                </a:solidFill>
              </a:rPr>
              <a:t> are the </a:t>
            </a:r>
            <a:r>
              <a:rPr lang="en-US" sz="2800" dirty="0" err="1" smtClean="0">
                <a:solidFill>
                  <a:schemeClr val="tx1"/>
                </a:solidFill>
              </a:rPr>
              <a:t>primodium</a:t>
            </a:r>
            <a:r>
              <a:rPr lang="en-US" sz="2800" dirty="0" smtClean="0">
                <a:solidFill>
                  <a:schemeClr val="tx1"/>
                </a:solidFill>
              </a:rPr>
              <a:t> </a:t>
            </a:r>
            <a:r>
              <a:rPr lang="en-US" sz="2800" dirty="0" smtClean="0">
                <a:solidFill>
                  <a:schemeClr val="tx1"/>
                </a:solidFill>
              </a:rPr>
              <a:t>or beginning of the embryo.</a:t>
            </a:r>
          </a:p>
          <a:p>
            <a:pPr algn="l"/>
            <a:endParaRPr lang="en-US" sz="1400" dirty="0" smtClean="0">
              <a:solidFill>
                <a:schemeClr val="tx1"/>
              </a:solidFill>
            </a:endParaRPr>
          </a:p>
          <a:p>
            <a:pPr algn="l"/>
            <a:r>
              <a:rPr lang="en-US" sz="2800" b="1" dirty="0" smtClean="0">
                <a:solidFill>
                  <a:schemeClr val="tx1"/>
                </a:solidFill>
              </a:rPr>
              <a:t>8. Implantation: </a:t>
            </a:r>
            <a:r>
              <a:rPr lang="en-US" sz="2800" dirty="0" smtClean="0">
                <a:solidFill>
                  <a:schemeClr val="tx1"/>
                </a:solidFill>
              </a:rPr>
              <a:t>The process during which the blastocyst attaches to the endometrium – mucous </a:t>
            </a:r>
            <a:r>
              <a:rPr lang="en-US" sz="2800" dirty="0" err="1" smtClean="0">
                <a:solidFill>
                  <a:schemeClr val="tx1"/>
                </a:solidFill>
              </a:rPr>
              <a:t>memberane</a:t>
            </a:r>
            <a:r>
              <a:rPr lang="en-US" sz="2800" dirty="0" smtClean="0">
                <a:solidFill>
                  <a:schemeClr val="tx1"/>
                </a:solidFill>
              </a:rPr>
              <a:t> or lining of the uterus- and subsequently  embeds  in it. The pre-implantation period of embryonic development is the time between fertilization and the beginning of implantation takes 6days.</a:t>
            </a:r>
            <a:endParaRPr lang="en-US" sz="2800" dirty="0">
              <a:solidFill>
                <a:schemeClr val="tx1"/>
              </a:solidFill>
            </a:endParaRPr>
          </a:p>
        </p:txBody>
      </p:sp>
    </p:spTree>
    <p:extLst>
      <p:ext uri="{BB962C8B-B14F-4D97-AF65-F5344CB8AC3E}">
        <p14:creationId xmlns:p14="http://schemas.microsoft.com/office/powerpoint/2010/main" val="3903501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57200"/>
            <a:ext cx="7406640" cy="6248400"/>
          </a:xfrm>
        </p:spPr>
        <p:txBody>
          <a:bodyPr>
            <a:normAutofit/>
          </a:bodyPr>
          <a:lstStyle/>
          <a:p>
            <a:r>
              <a:rPr lang="en-US" sz="2800" b="1" dirty="0" smtClean="0">
                <a:solidFill>
                  <a:schemeClr val="tx1"/>
                </a:solidFill>
              </a:rPr>
              <a:t>9. Gastrula- </a:t>
            </a:r>
            <a:r>
              <a:rPr lang="en-US" sz="2800" dirty="0" smtClean="0">
                <a:solidFill>
                  <a:schemeClr val="tx1"/>
                </a:solidFill>
              </a:rPr>
              <a:t>This is the period of transformation a blastocyst into a three layered or trilaminar embryonic disc. This takes place in the 3</a:t>
            </a:r>
            <a:r>
              <a:rPr lang="en-US" sz="2800" baseline="30000" dirty="0" smtClean="0">
                <a:solidFill>
                  <a:schemeClr val="tx1"/>
                </a:solidFill>
              </a:rPr>
              <a:t>rd</a:t>
            </a:r>
            <a:r>
              <a:rPr lang="en-US" sz="2800" dirty="0" smtClean="0">
                <a:solidFill>
                  <a:schemeClr val="tx1"/>
                </a:solidFill>
              </a:rPr>
              <a:t> week . The three germ layers of the gastrula – Ectoderm, mesoderm and Endoderm subsequently differentiate into the tissues and organs of the embryo e.g. Muscular tissue and stomach .</a:t>
            </a:r>
          </a:p>
          <a:p>
            <a:endParaRPr lang="en-US" sz="2800" dirty="0" smtClean="0">
              <a:solidFill>
                <a:schemeClr val="tx1"/>
              </a:solidFill>
            </a:endParaRPr>
          </a:p>
          <a:p>
            <a:r>
              <a:rPr lang="en-US" sz="2800" b="1" dirty="0" smtClean="0">
                <a:solidFill>
                  <a:schemeClr val="tx1"/>
                </a:solidFill>
              </a:rPr>
              <a:t>10. </a:t>
            </a:r>
            <a:r>
              <a:rPr lang="en-US" sz="2800" b="1" dirty="0" err="1" smtClean="0">
                <a:solidFill>
                  <a:schemeClr val="tx1"/>
                </a:solidFill>
              </a:rPr>
              <a:t>Neurula</a:t>
            </a:r>
            <a:r>
              <a:rPr lang="en-US" sz="2800" b="1" dirty="0" smtClean="0">
                <a:solidFill>
                  <a:schemeClr val="tx1"/>
                </a:solidFill>
              </a:rPr>
              <a:t>- </a:t>
            </a:r>
            <a:r>
              <a:rPr lang="en-US" sz="2800" dirty="0" smtClean="0">
                <a:solidFill>
                  <a:schemeClr val="tx1"/>
                </a:solidFill>
              </a:rPr>
              <a:t>(Gr. Neuron, nerve- The early embryo during the third and fourth weeks when the neural tube is developing from the neural plate. It is the 1</a:t>
            </a:r>
            <a:r>
              <a:rPr lang="en-US" sz="2800" baseline="30000" dirty="0" smtClean="0">
                <a:solidFill>
                  <a:schemeClr val="tx1"/>
                </a:solidFill>
              </a:rPr>
              <a:t>st</a:t>
            </a:r>
            <a:r>
              <a:rPr lang="en-US" sz="2800" dirty="0" smtClean="0">
                <a:solidFill>
                  <a:schemeClr val="tx1"/>
                </a:solidFill>
              </a:rPr>
              <a:t> appearance of the nervous system , and the next stage after the gastrula.</a:t>
            </a:r>
            <a:endParaRPr lang="en-US" sz="2800" dirty="0">
              <a:solidFill>
                <a:schemeClr val="tx1"/>
              </a:solidFill>
            </a:endParaRPr>
          </a:p>
        </p:txBody>
      </p:sp>
    </p:spTree>
    <p:extLst>
      <p:ext uri="{BB962C8B-B14F-4D97-AF65-F5344CB8AC3E}">
        <p14:creationId xmlns:p14="http://schemas.microsoft.com/office/powerpoint/2010/main" val="3208172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152400"/>
            <a:ext cx="7543800" cy="7086600"/>
          </a:xfrm>
        </p:spPr>
        <p:txBody>
          <a:bodyPr>
            <a:normAutofit fontScale="25000" lnSpcReduction="20000"/>
          </a:bodyPr>
          <a:lstStyle/>
          <a:p>
            <a:r>
              <a:rPr lang="en-US" sz="9800" b="1" dirty="0" smtClean="0">
                <a:solidFill>
                  <a:schemeClr val="tx1"/>
                </a:solidFill>
              </a:rPr>
              <a:t>11. </a:t>
            </a:r>
            <a:r>
              <a:rPr lang="en-US" sz="9800" b="1" dirty="0" err="1" smtClean="0">
                <a:solidFill>
                  <a:schemeClr val="tx1"/>
                </a:solidFill>
              </a:rPr>
              <a:t>Conceptus</a:t>
            </a:r>
            <a:r>
              <a:rPr lang="en-US" sz="9800" b="1" dirty="0" smtClean="0">
                <a:solidFill>
                  <a:schemeClr val="tx1"/>
                </a:solidFill>
              </a:rPr>
              <a:t> </a:t>
            </a:r>
            <a:r>
              <a:rPr lang="en-US" sz="9800" b="1" dirty="0" smtClean="0">
                <a:solidFill>
                  <a:schemeClr val="tx1"/>
                </a:solidFill>
              </a:rPr>
              <a:t>-  </a:t>
            </a:r>
            <a:r>
              <a:rPr lang="en-US" sz="9800" dirty="0" smtClean="0">
                <a:solidFill>
                  <a:schemeClr val="tx1"/>
                </a:solidFill>
              </a:rPr>
              <a:t>(</a:t>
            </a:r>
            <a:r>
              <a:rPr lang="en-US" sz="9800" dirty="0" smtClean="0">
                <a:solidFill>
                  <a:schemeClr val="tx1"/>
                </a:solidFill>
              </a:rPr>
              <a:t>derivatives </a:t>
            </a:r>
            <a:r>
              <a:rPr lang="en-US" sz="9800" dirty="0" smtClean="0">
                <a:solidFill>
                  <a:schemeClr val="tx1"/>
                </a:solidFill>
              </a:rPr>
              <a:t>of Zygote). The embryo and its associated membranes ( the products of conception). The </a:t>
            </a:r>
            <a:r>
              <a:rPr lang="en-US" sz="9800" dirty="0" err="1" smtClean="0">
                <a:solidFill>
                  <a:schemeClr val="tx1"/>
                </a:solidFill>
              </a:rPr>
              <a:t>conceptus</a:t>
            </a:r>
            <a:r>
              <a:rPr lang="en-US" sz="9800" dirty="0" smtClean="0">
                <a:solidFill>
                  <a:schemeClr val="tx1"/>
                </a:solidFill>
              </a:rPr>
              <a:t> includes all structures that develop from the </a:t>
            </a:r>
            <a:r>
              <a:rPr lang="en-US" sz="9800" dirty="0" smtClean="0">
                <a:solidFill>
                  <a:schemeClr val="tx1"/>
                </a:solidFill>
              </a:rPr>
              <a:t>zygote, </a:t>
            </a:r>
            <a:r>
              <a:rPr lang="en-US" sz="9800" dirty="0" smtClean="0">
                <a:solidFill>
                  <a:schemeClr val="tx1"/>
                </a:solidFill>
              </a:rPr>
              <a:t>both embryonic and extra-</a:t>
            </a:r>
            <a:r>
              <a:rPr lang="en-US" sz="9800" dirty="0" err="1" smtClean="0">
                <a:solidFill>
                  <a:schemeClr val="tx1"/>
                </a:solidFill>
              </a:rPr>
              <a:t>embrayonic</a:t>
            </a:r>
            <a:r>
              <a:rPr lang="en-US" sz="9800" dirty="0" smtClean="0">
                <a:solidFill>
                  <a:schemeClr val="tx1"/>
                </a:solidFill>
              </a:rPr>
              <a:t> hence it includes the embryo as well as the embryonic part of the placenta and its associated </a:t>
            </a:r>
            <a:r>
              <a:rPr lang="en-US" sz="9800" dirty="0" err="1" smtClean="0">
                <a:solidFill>
                  <a:schemeClr val="tx1"/>
                </a:solidFill>
              </a:rPr>
              <a:t>memberanes</a:t>
            </a:r>
            <a:r>
              <a:rPr lang="en-US" sz="9800" dirty="0" smtClean="0">
                <a:solidFill>
                  <a:schemeClr val="tx1"/>
                </a:solidFill>
              </a:rPr>
              <a:t>	  - </a:t>
            </a:r>
            <a:r>
              <a:rPr lang="en-US" sz="9800" dirty="0" smtClean="0">
                <a:solidFill>
                  <a:schemeClr val="tx1"/>
                </a:solidFill>
              </a:rPr>
              <a:t>Amnions </a:t>
            </a:r>
            <a:endParaRPr lang="en-US" sz="9800" dirty="0" smtClean="0">
              <a:solidFill>
                <a:schemeClr val="tx1"/>
              </a:solidFill>
            </a:endParaRPr>
          </a:p>
          <a:p>
            <a:r>
              <a:rPr lang="en-US" sz="9800" dirty="0">
                <a:solidFill>
                  <a:schemeClr val="tx1"/>
                </a:solidFill>
              </a:rPr>
              <a:t>	</a:t>
            </a:r>
            <a:r>
              <a:rPr lang="en-US" sz="9800" dirty="0" smtClean="0">
                <a:solidFill>
                  <a:schemeClr val="tx1"/>
                </a:solidFill>
              </a:rPr>
              <a:t>		   -Chorionic sac (gestational sac)</a:t>
            </a:r>
          </a:p>
          <a:p>
            <a:r>
              <a:rPr lang="en-US" sz="9800" dirty="0">
                <a:solidFill>
                  <a:schemeClr val="tx1"/>
                </a:solidFill>
              </a:rPr>
              <a:t>	</a:t>
            </a:r>
            <a:r>
              <a:rPr lang="en-US" sz="9800" dirty="0" smtClean="0">
                <a:solidFill>
                  <a:schemeClr val="tx1"/>
                </a:solidFill>
              </a:rPr>
              <a:t>		 - and yolk sacs</a:t>
            </a:r>
          </a:p>
          <a:p>
            <a:r>
              <a:rPr lang="en-US" sz="9800" b="1" dirty="0" smtClean="0">
                <a:solidFill>
                  <a:schemeClr val="tx1"/>
                </a:solidFill>
              </a:rPr>
              <a:t>12. Fetus: </a:t>
            </a:r>
            <a:r>
              <a:rPr lang="en-US" sz="9800" dirty="0" smtClean="0">
                <a:solidFill>
                  <a:schemeClr val="tx1"/>
                </a:solidFill>
              </a:rPr>
              <a:t>(unborn off spring ). After the embryonic period 8weeks the developing human is called a fetus. During the fetal period -9</a:t>
            </a:r>
            <a:r>
              <a:rPr lang="en-US" sz="9800" baseline="30000" dirty="0" smtClean="0">
                <a:solidFill>
                  <a:schemeClr val="tx1"/>
                </a:solidFill>
              </a:rPr>
              <a:t>th</a:t>
            </a:r>
            <a:r>
              <a:rPr lang="en-US" sz="9800" dirty="0" smtClean="0">
                <a:solidFill>
                  <a:schemeClr val="tx1"/>
                </a:solidFill>
              </a:rPr>
              <a:t> week to birth differentiation and growth of the tissues and organs formed during the embryonic period occur.</a:t>
            </a:r>
          </a:p>
          <a:p>
            <a:r>
              <a:rPr lang="en-US" sz="9800" dirty="0" smtClean="0">
                <a:solidFill>
                  <a:schemeClr val="tx1"/>
                </a:solidFill>
              </a:rPr>
              <a:t>Although developmental changes are not so dramatic as those happening during the embryonic periods they are very important because they make it possible for the tissues and organs to function. </a:t>
            </a:r>
          </a:p>
          <a:p>
            <a:r>
              <a:rPr lang="en-US" sz="9800" dirty="0" smtClean="0">
                <a:solidFill>
                  <a:schemeClr val="tx1"/>
                </a:solidFill>
              </a:rPr>
              <a:t>The rate of body growth is remarkable, especially during the 3</a:t>
            </a:r>
            <a:r>
              <a:rPr lang="en-US" sz="9800" baseline="30000" dirty="0" smtClean="0">
                <a:solidFill>
                  <a:schemeClr val="tx1"/>
                </a:solidFill>
              </a:rPr>
              <a:t>rd</a:t>
            </a:r>
            <a:r>
              <a:rPr lang="en-US" sz="9800" dirty="0" smtClean="0">
                <a:solidFill>
                  <a:schemeClr val="tx1"/>
                </a:solidFill>
              </a:rPr>
              <a:t> and 4</a:t>
            </a:r>
            <a:r>
              <a:rPr lang="en-US" sz="9800" baseline="30000" dirty="0" smtClean="0">
                <a:solidFill>
                  <a:schemeClr val="tx1"/>
                </a:solidFill>
              </a:rPr>
              <a:t>th</a:t>
            </a:r>
            <a:r>
              <a:rPr lang="en-US" sz="9800" dirty="0" smtClean="0">
                <a:solidFill>
                  <a:schemeClr val="tx1"/>
                </a:solidFill>
              </a:rPr>
              <a:t> months, and weight gain is terminal during the terminal months.</a:t>
            </a:r>
          </a:p>
          <a:p>
            <a:r>
              <a:rPr lang="en-US" dirty="0" smtClean="0">
                <a:solidFill>
                  <a:schemeClr val="tx1"/>
                </a:solidFill>
              </a:rPr>
              <a:t>  </a:t>
            </a:r>
          </a:p>
          <a:p>
            <a:endParaRPr lang="en-US" dirty="0">
              <a:solidFill>
                <a:schemeClr val="tx1"/>
              </a:solidFill>
            </a:endParaRPr>
          </a:p>
        </p:txBody>
      </p:sp>
    </p:spTree>
    <p:extLst>
      <p:ext uri="{BB962C8B-B14F-4D97-AF65-F5344CB8AC3E}">
        <p14:creationId xmlns:p14="http://schemas.microsoft.com/office/powerpoint/2010/main" val="3119409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232</TotalTime>
  <Words>1718</Words>
  <Application>Microsoft Office PowerPoint</Application>
  <PresentationFormat>On-screen Show (4:3)</PresentationFormat>
  <Paragraphs>97</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EMBRYOLOGY</vt:lpstr>
      <vt:lpstr>Why study embryology?</vt:lpstr>
      <vt:lpstr>Embryological Terminologies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Stages of Development</vt:lpstr>
      <vt:lpstr>Stage 1 of development </vt:lpstr>
      <vt:lpstr>Abortions (L. Aboriri, to miscarry) </vt:lpstr>
      <vt:lpstr>PowerPoint Presentation</vt:lpstr>
      <vt:lpstr>PowerPoint Presentation</vt:lpstr>
      <vt:lpstr>PowerPoint Presentation</vt:lpstr>
      <vt:lpstr>Trimester</vt:lpstr>
      <vt:lpstr>Congenital Anomalies or Birth defects</vt:lpstr>
      <vt:lpstr>Postnatal Period </vt:lpstr>
      <vt:lpstr>Infancy </vt:lpstr>
      <vt:lpstr>Teratology</vt:lpstr>
      <vt:lpstr>Significance of Embryology </vt:lpstr>
      <vt:lpstr>PowerPoint Presentation</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EMBRYOLOGY</dc:title>
  <dc:creator>Lukaone</dc:creator>
  <cp:lastModifiedBy>User</cp:lastModifiedBy>
  <cp:revision>67</cp:revision>
  <dcterms:created xsi:type="dcterms:W3CDTF">2020-09-28T13:36:13Z</dcterms:created>
  <dcterms:modified xsi:type="dcterms:W3CDTF">2020-09-30T14:02:47Z</dcterms:modified>
</cp:coreProperties>
</file>