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260" r:id="rId22"/>
    <p:sldId id="310" r:id="rId23"/>
    <p:sldId id="311" r:id="rId24"/>
    <p:sldId id="318" r:id="rId25"/>
    <p:sldId id="312" r:id="rId26"/>
    <p:sldId id="319" r:id="rId27"/>
    <p:sldId id="313" r:id="rId28"/>
    <p:sldId id="320" r:id="rId29"/>
    <p:sldId id="314" r:id="rId30"/>
    <p:sldId id="321" r:id="rId31"/>
    <p:sldId id="315" r:id="rId32"/>
    <p:sldId id="316" r:id="rId33"/>
    <p:sldId id="317" r:id="rId34"/>
    <p:sldId id="281" r:id="rId35"/>
    <p:sldId id="282" r:id="rId36"/>
    <p:sldId id="284" r:id="rId37"/>
    <p:sldId id="324" r:id="rId38"/>
    <p:sldId id="325" r:id="rId39"/>
    <p:sldId id="287" r:id="rId40"/>
    <p:sldId id="288" r:id="rId41"/>
    <p:sldId id="289" r:id="rId42"/>
    <p:sldId id="290" r:id="rId43"/>
    <p:sldId id="323" r:id="rId44"/>
    <p:sldId id="326" r:id="rId45"/>
    <p:sldId id="327" r:id="rId46"/>
    <p:sldId id="328" r:id="rId47"/>
    <p:sldId id="329" r:id="rId48"/>
    <p:sldId id="291" r:id="rId49"/>
    <p:sldId id="292" r:id="rId50"/>
    <p:sldId id="29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change</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16373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Temporal:</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Social </a:t>
            </a:r>
            <a:r>
              <a:rPr lang="en-US" dirty="0"/>
              <a:t>change is temporal. Change in anything or any object or in a situation takes place through time. Sometimes some social changes may bring about immediate results while some others may take years to produce results. Similarly, some social changes spread rapidly and also disappear rapidly. Movements, style, Fashion and Cults are the examples of this type.</a:t>
            </a:r>
          </a:p>
          <a:p>
            <a:endParaRPr lang="en-US" dirty="0"/>
          </a:p>
        </p:txBody>
      </p:sp>
    </p:spTree>
    <p:extLst>
      <p:ext uri="{BB962C8B-B14F-4D97-AF65-F5344CB8AC3E}">
        <p14:creationId xmlns:p14="http://schemas.microsoft.com/office/powerpoint/2010/main" val="1492669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Degree or rate of change is not uniform:</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Though </a:t>
            </a:r>
            <a:r>
              <a:rPr lang="en-US" dirty="0"/>
              <a:t>social change is an ever-present phenomenon, its degree or rate or what we call the speed is not uniform. It varies from society to society and even in the same society from time to time. Sometimes the degree of change is high and sometimes low depending upon the nature of society like open and close, rural and urban and traditional and modern etc. For example, in the rural social structure the rate of change is slower because the rate of change is not governed by any universal law, whereas it is quick in the urban societies.</a:t>
            </a:r>
          </a:p>
          <a:p>
            <a:endParaRPr lang="en-US" dirty="0"/>
          </a:p>
        </p:txBody>
      </p:sp>
    </p:spTree>
    <p:extLst>
      <p:ext uri="{BB962C8B-B14F-4D97-AF65-F5344CB8AC3E}">
        <p14:creationId xmlns:p14="http://schemas.microsoft.com/office/powerpoint/2010/main" val="238798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Social change may be planned or unplanned:</a:t>
            </a:r>
            <a:br>
              <a:rPr lang="en-US" b="1" dirty="0"/>
            </a:b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Social </a:t>
            </a:r>
            <a:r>
              <a:rPr lang="en-US" dirty="0"/>
              <a:t>change takes place sometimes with planning and sometimes without planning. Social change which occurs in the natural course is called the unplanned change. The unplanned changes are spontaneous, accidental, or the product of sudden decision. Usually the change resulting from natural calamities like flood, drought, famines, volcanic eruption, etc. are the instances of unplanned changes. Here in this unplanned change there is no control on the degree and direction of social change. It is the inborn tendency of human beings that they desire change.</a:t>
            </a:r>
          </a:p>
          <a:p>
            <a:pPr marL="0" indent="0" algn="just">
              <a:buNone/>
            </a:pPr>
            <a:r>
              <a:rPr lang="en-US" dirty="0"/>
              <a:t>So sometimes plans, programs and projects are made effective by them to bring change in the society. This is called planned change. As it is consciously and deliberately made, there is every possibility to have control on the speed and direction of change. For example, the five years plan made by the government</a:t>
            </a:r>
          </a:p>
        </p:txBody>
      </p:sp>
    </p:spTree>
    <p:extLst>
      <p:ext uri="{BB962C8B-B14F-4D97-AF65-F5344CB8AC3E}">
        <p14:creationId xmlns:p14="http://schemas.microsoft.com/office/powerpoint/2010/main" val="1193309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change is multi-casual:</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A </a:t>
            </a:r>
            <a:r>
              <a:rPr lang="en-US" dirty="0"/>
              <a:t>single factor may cause a particular change but it is always associated with a number of factors. The physical, biological, demographical, cultural, technological and many other factors interact to generate change. This is due to mutual interdependence of social phenomenon.</a:t>
            </a:r>
          </a:p>
          <a:p>
            <a:endParaRPr lang="en-US" dirty="0"/>
          </a:p>
        </p:txBody>
      </p:sp>
    </p:spTree>
    <p:extLst>
      <p:ext uri="{BB962C8B-B14F-4D97-AF65-F5344CB8AC3E}">
        <p14:creationId xmlns:p14="http://schemas.microsoft.com/office/powerpoint/2010/main" val="778761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Social change creates chain- </a:t>
            </a:r>
            <a:r>
              <a:rPr lang="en-US" b="1" dirty="0" smtClean="0"/>
              <a:t>reactions</a:t>
            </a:r>
            <a:r>
              <a:rPr lang="en-US" b="1" dirty="0"/>
              <a:t>:</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Social </a:t>
            </a:r>
            <a:r>
              <a:rPr lang="en-US" dirty="0"/>
              <a:t>change produces not a single reaction but chain-reactions as all the parts of the society are inter-related and interdependent. For example , the economic independence of women has brought changes not only in their status but also a series of changes in home, family relationships and marriages etc.</a:t>
            </a:r>
          </a:p>
          <a:p>
            <a:endParaRPr lang="en-US" dirty="0"/>
          </a:p>
        </p:txBody>
      </p:sp>
    </p:spTree>
    <p:extLst>
      <p:ext uri="{BB962C8B-B14F-4D97-AF65-F5344CB8AC3E}">
        <p14:creationId xmlns:p14="http://schemas.microsoft.com/office/powerpoint/2010/main" val="54644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Prediction is uncertain:</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We </a:t>
            </a:r>
            <a:r>
              <a:rPr lang="en-US" dirty="0"/>
              <a:t>can see some elements for prediction in social change. But the prediction we make is uncertain. It is because of three reasons –</a:t>
            </a:r>
          </a:p>
          <a:p>
            <a:pPr marL="0" indent="0" algn="just">
              <a:buNone/>
            </a:pPr>
            <a:endParaRPr lang="en-US" sz="1100" dirty="0"/>
          </a:p>
          <a:p>
            <a:pPr marL="514350" indent="-514350" algn="just">
              <a:buAutoNum type="alphaLcParenR"/>
            </a:pPr>
            <a:r>
              <a:rPr lang="en-US" dirty="0"/>
              <a:t>There is no inherent law of social change. </a:t>
            </a:r>
          </a:p>
          <a:p>
            <a:pPr marL="514350" indent="-514350" algn="just">
              <a:buAutoNum type="alphaLcParenR"/>
            </a:pPr>
            <a:r>
              <a:rPr lang="en-US" dirty="0"/>
              <a:t>The forces of social change may not remain on the scene for all times to come.</a:t>
            </a:r>
          </a:p>
          <a:p>
            <a:pPr marL="514350" indent="-514350" algn="just">
              <a:buAutoNum type="alphaLcParenR"/>
            </a:pPr>
            <a:r>
              <a:rPr lang="en-US" dirty="0"/>
              <a:t>The process of social change does not remain uniform.</a:t>
            </a:r>
          </a:p>
          <a:p>
            <a:endParaRPr lang="en-US" dirty="0"/>
          </a:p>
        </p:txBody>
      </p:sp>
    </p:spTree>
    <p:extLst>
      <p:ext uri="{BB962C8B-B14F-4D97-AF65-F5344CB8AC3E}">
        <p14:creationId xmlns:p14="http://schemas.microsoft.com/office/powerpoint/2010/main" val="1964546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SOCIAL CHANGE:</a:t>
            </a:r>
            <a:br>
              <a:rPr lang="en-US" b="1" dirty="0"/>
            </a:b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b="1" dirty="0" smtClean="0"/>
              <a:t>Alternative</a:t>
            </a:r>
            <a:endParaRPr lang="en-US" b="1" dirty="0"/>
          </a:p>
          <a:p>
            <a:pPr>
              <a:buFont typeface="Wingdings" pitchFamily="2" charset="2"/>
              <a:buChar char="Ø"/>
            </a:pPr>
            <a:r>
              <a:rPr lang="en-US" b="1" dirty="0"/>
              <a:t>Redemptive</a:t>
            </a:r>
          </a:p>
          <a:p>
            <a:pPr>
              <a:buFont typeface="Wingdings" pitchFamily="2" charset="2"/>
              <a:buChar char="Ø"/>
            </a:pPr>
            <a:r>
              <a:rPr lang="en-US" b="1" dirty="0"/>
              <a:t>Reformative</a:t>
            </a:r>
          </a:p>
          <a:p>
            <a:pPr>
              <a:buFont typeface="Wingdings" pitchFamily="2" charset="2"/>
              <a:buChar char="Ø"/>
            </a:pPr>
            <a:r>
              <a:rPr lang="en-US" b="1" dirty="0"/>
              <a:t>Revolutionary</a:t>
            </a:r>
          </a:p>
          <a:p>
            <a:pPr marL="0" indent="0" algn="just">
              <a:buNone/>
            </a:pPr>
            <a:r>
              <a:rPr lang="en-US" dirty="0"/>
              <a:t>These different movements are distinguished by how much change they advocate and whether they target individuals or the entirety of a society.</a:t>
            </a:r>
          </a:p>
          <a:p>
            <a:endParaRPr lang="en-US" dirty="0"/>
          </a:p>
        </p:txBody>
      </p:sp>
    </p:spTree>
    <p:extLst>
      <p:ext uri="{BB962C8B-B14F-4D97-AF65-F5344CB8AC3E}">
        <p14:creationId xmlns:p14="http://schemas.microsoft.com/office/powerpoint/2010/main" val="2712486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b="1" dirty="0"/>
              <a:t>Alternative social change: 	</a:t>
            </a:r>
            <a:r>
              <a:rPr lang="en-US" dirty="0"/>
              <a:t>Operates at the individual level and seeks to change minor aspects of behavior. Campaigns against texting and driving are an example of alternative social change in the sense that they advocate a small change in behavior and advocate this change on a fairly small scale.</a:t>
            </a:r>
          </a:p>
          <a:p>
            <a:endParaRPr lang="en-US" dirty="0"/>
          </a:p>
        </p:txBody>
      </p:sp>
    </p:spTree>
    <p:extLst>
      <p:ext uri="{BB962C8B-B14F-4D97-AF65-F5344CB8AC3E}">
        <p14:creationId xmlns:p14="http://schemas.microsoft.com/office/powerpoint/2010/main" val="3841486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b="1" dirty="0"/>
              <a:t>Redemptive change: 	  </a:t>
            </a:r>
            <a:r>
              <a:rPr lang="en-US" dirty="0"/>
              <a:t>Functions on the individual level but advocates a dramatic change within the individual. The spread of religion is an example of redemptive social change. Recovery programs like alcoholics Anonymous are also examples of redemptive social change as they advocate dramatic personal change for a specific portion of the population.</a:t>
            </a:r>
          </a:p>
          <a:p>
            <a:endParaRPr lang="en-US" dirty="0"/>
          </a:p>
        </p:txBody>
      </p:sp>
    </p:spTree>
    <p:extLst>
      <p:ext uri="{BB962C8B-B14F-4D97-AF65-F5344CB8AC3E}">
        <p14:creationId xmlns:p14="http://schemas.microsoft.com/office/powerpoint/2010/main" val="1955853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Reformative social change: </a:t>
            </a:r>
            <a:r>
              <a:rPr lang="en-US" dirty="0"/>
              <a:t>Seeks to enact a specific change on a broad scale. The movement to obtain marriage rights for same sex couples is an example of reformative social change. This movement seeks a very specific set of changes but desires these changes on a wide scale.</a:t>
            </a:r>
          </a:p>
          <a:p>
            <a:endParaRPr lang="en-US" dirty="0"/>
          </a:p>
        </p:txBody>
      </p:sp>
    </p:spTree>
    <p:extLst>
      <p:ext uri="{BB962C8B-B14F-4D97-AF65-F5344CB8AC3E}">
        <p14:creationId xmlns:p14="http://schemas.microsoft.com/office/powerpoint/2010/main" val="2332675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By </a:t>
            </a:r>
            <a:r>
              <a:rPr lang="en-US" dirty="0"/>
              <a:t>the end of the learning session, the learner will be able to:</a:t>
            </a:r>
          </a:p>
          <a:p>
            <a:pPr lvl="0"/>
            <a:r>
              <a:rPr lang="en-US" dirty="0"/>
              <a:t>Describe</a:t>
            </a:r>
            <a:r>
              <a:rPr lang="en-US" b="1" dirty="0"/>
              <a:t> </a:t>
            </a:r>
            <a:r>
              <a:rPr lang="en-US" dirty="0"/>
              <a:t>concept of social change</a:t>
            </a:r>
            <a:r>
              <a:rPr lang="en-US" dirty="0" smtClean="0"/>
              <a:t>.</a:t>
            </a:r>
          </a:p>
          <a:p>
            <a:pPr lvl="0"/>
            <a:r>
              <a:rPr lang="en-US" dirty="0" smtClean="0"/>
              <a:t>Describe characteristics of social change</a:t>
            </a:r>
            <a:endParaRPr lang="en-US" dirty="0"/>
          </a:p>
          <a:p>
            <a:pPr lvl="0"/>
            <a:r>
              <a:rPr lang="en-US" dirty="0"/>
              <a:t>Explain forms of social change as sociocultural, evolution, social revolution and reform.</a:t>
            </a:r>
          </a:p>
          <a:p>
            <a:pPr lvl="0"/>
            <a:r>
              <a:rPr lang="en-US" dirty="0"/>
              <a:t>Explain characteristics of social change.</a:t>
            </a:r>
          </a:p>
          <a:p>
            <a:pPr lvl="0"/>
            <a:r>
              <a:rPr lang="en-US" dirty="0"/>
              <a:t>Describe the process of social change.</a:t>
            </a:r>
          </a:p>
          <a:p>
            <a:pPr lvl="0"/>
            <a:r>
              <a:rPr lang="en-US" dirty="0"/>
              <a:t>Causes of global social change.</a:t>
            </a:r>
          </a:p>
          <a:p>
            <a:pPr lvl="0"/>
            <a:r>
              <a:rPr lang="en-US" dirty="0"/>
              <a:t>Discuss effects of social change.</a:t>
            </a:r>
          </a:p>
          <a:p>
            <a:endParaRPr lang="en-US" dirty="0"/>
          </a:p>
        </p:txBody>
      </p:sp>
    </p:spTree>
    <p:extLst>
      <p:ext uri="{BB962C8B-B14F-4D97-AF65-F5344CB8AC3E}">
        <p14:creationId xmlns:p14="http://schemas.microsoft.com/office/powerpoint/2010/main" val="1054173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Revolutionary social change: </a:t>
            </a:r>
            <a:r>
              <a:rPr lang="en-US" dirty="0"/>
              <a:t>Indicates dramatic change on a large scale. Revolutionary movements seek to fundamentally restructure society. Examples of revolutionary social change include the American Civil Rights Movement and the Russian Revolution of the early – 20</a:t>
            </a:r>
            <a:r>
              <a:rPr lang="en-US" baseline="30000" dirty="0"/>
              <a:t>th</a:t>
            </a:r>
            <a:r>
              <a:rPr lang="en-US" dirty="0"/>
              <a:t> century. </a:t>
            </a:r>
          </a:p>
          <a:p>
            <a:endParaRPr lang="en-US" dirty="0"/>
          </a:p>
        </p:txBody>
      </p:sp>
    </p:spTree>
    <p:extLst>
      <p:ext uri="{BB962C8B-B14F-4D97-AF65-F5344CB8AC3E}">
        <p14:creationId xmlns:p14="http://schemas.microsoft.com/office/powerpoint/2010/main" val="3604083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Causes of social change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 </a:t>
            </a:r>
            <a:r>
              <a:rPr lang="en-US" dirty="0"/>
              <a:t>causes of social change below affect or characterize every aspect of society across the world.  </a:t>
            </a:r>
          </a:p>
          <a:p>
            <a:r>
              <a:rPr lang="en-US" dirty="0"/>
              <a:t>On a macro scale, they shape all of our major social institutions (economics, politics, religion, family, education, science/technology, military, legal system, and so on. </a:t>
            </a:r>
          </a:p>
          <a:p>
            <a:r>
              <a:rPr lang="en-US" dirty="0"/>
              <a:t>On a micro scale, they shape our values, attitudes, beliefs and behaviors.  </a:t>
            </a:r>
          </a:p>
          <a:p>
            <a:r>
              <a:rPr lang="en-US" dirty="0"/>
              <a:t>In sum, they influence our ways of life. </a:t>
            </a:r>
            <a:br>
              <a:rPr lang="en-US" dirty="0"/>
            </a:br>
            <a:endParaRPr lang="en-US" dirty="0"/>
          </a:p>
        </p:txBody>
      </p:sp>
    </p:spTree>
    <p:extLst>
      <p:ext uri="{BB962C8B-B14F-4D97-AF65-F5344CB8AC3E}">
        <p14:creationId xmlns:p14="http://schemas.microsoft.com/office/powerpoint/2010/main" val="1889878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Demographic Factors</a:t>
            </a:r>
          </a:p>
          <a:p>
            <a:r>
              <a:rPr lang="en-US" b="1" dirty="0"/>
              <a:t>Biological Factors</a:t>
            </a:r>
          </a:p>
          <a:p>
            <a:r>
              <a:rPr lang="en-US" b="1" dirty="0"/>
              <a:t>Cultural Factors</a:t>
            </a:r>
          </a:p>
          <a:p>
            <a:r>
              <a:rPr lang="en-US" b="1" dirty="0"/>
              <a:t>Technological Factors</a:t>
            </a:r>
          </a:p>
          <a:p>
            <a:r>
              <a:rPr lang="en-US" b="1" dirty="0"/>
              <a:t>Environmental Factors</a:t>
            </a:r>
          </a:p>
          <a:p>
            <a:r>
              <a:rPr lang="en-US" b="1" dirty="0"/>
              <a:t>Psychological Factors</a:t>
            </a:r>
          </a:p>
          <a:p>
            <a:r>
              <a:rPr lang="en-US" b="1" dirty="0"/>
              <a:t>Other Factors</a:t>
            </a:r>
          </a:p>
          <a:p>
            <a:endParaRPr lang="en-US" dirty="0"/>
          </a:p>
        </p:txBody>
      </p:sp>
    </p:spTree>
    <p:extLst>
      <p:ext uri="{BB962C8B-B14F-4D97-AF65-F5344CB8AC3E}">
        <p14:creationId xmlns:p14="http://schemas.microsoft.com/office/powerpoint/2010/main" val="747213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Demographic Factors:</a:t>
            </a:r>
            <a:endParaRPr lang="en-US" dirty="0"/>
          </a:p>
        </p:txBody>
      </p:sp>
      <p:sp>
        <p:nvSpPr>
          <p:cNvPr id="3" name="Content Placeholder 2"/>
          <p:cNvSpPr>
            <a:spLocks noGrp="1"/>
          </p:cNvSpPr>
          <p:nvPr>
            <p:ph idx="1"/>
          </p:nvPr>
        </p:nvSpPr>
        <p:spPr/>
        <p:txBody>
          <a:bodyPr/>
          <a:lstStyle/>
          <a:p>
            <a:r>
              <a:rPr lang="en-US" sz="2400" b="1" dirty="0"/>
              <a:t>	</a:t>
            </a:r>
            <a:r>
              <a:rPr lang="en-US" dirty="0"/>
              <a:t>Demographic plays an important role in the process of social change. The term ‘Demography’ has been derived from two Greek words, ‘Demos and Graphs’ meaning the ‘People’ and to ‘Draw’ or ‘Write’ respectively which means scientific study of human population, primarily with respect to their size, structure and their development. </a:t>
            </a:r>
          </a:p>
          <a:p>
            <a:endParaRPr lang="en-US" dirty="0"/>
          </a:p>
        </p:txBody>
      </p:sp>
    </p:spTree>
    <p:extLst>
      <p:ext uri="{BB962C8B-B14F-4D97-AF65-F5344CB8AC3E}">
        <p14:creationId xmlns:p14="http://schemas.microsoft.com/office/powerpoint/2010/main" val="712647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In the study of social change demographic factors have been viewed from two different angles. They are the qualitative and quantitative. Qualitative speaking it refers to physical potentialities, mental abilities etc. that are determined by genetic order, though the hereditary quality of successive generation play some role in cultural determination, it cannot be ascribed the place of a deterministic cause of social change. But the demographic factor in its quantitative aspect has been playing the most decisive role in causing social change.</a:t>
            </a:r>
          </a:p>
        </p:txBody>
      </p:sp>
    </p:spTree>
    <p:extLst>
      <p:ext uri="{BB962C8B-B14F-4D97-AF65-F5344CB8AC3E}">
        <p14:creationId xmlns:p14="http://schemas.microsoft.com/office/powerpoint/2010/main" val="3286810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Biological Factors:</a:t>
            </a:r>
            <a:endParaRPr lang="en-US" dirty="0"/>
          </a:p>
        </p:txBody>
      </p:sp>
      <p:sp>
        <p:nvSpPr>
          <p:cNvPr id="3" name="Content Placeholder 2"/>
          <p:cNvSpPr>
            <a:spLocks noGrp="1"/>
          </p:cNvSpPr>
          <p:nvPr>
            <p:ph idx="1"/>
          </p:nvPr>
        </p:nvSpPr>
        <p:spPr/>
        <p:txBody>
          <a:bodyPr/>
          <a:lstStyle/>
          <a:p>
            <a:pPr marL="0" indent="0" algn="just">
              <a:buNone/>
            </a:pPr>
            <a:r>
              <a:rPr lang="en-US" dirty="0" smtClean="0"/>
              <a:t>Accordingly </a:t>
            </a:r>
            <a:r>
              <a:rPr lang="en-US" dirty="0"/>
              <a:t>biological factor plays an important role in causation of social change. An ordinarily biological factor refers to those which are concerned with the genetic constitution of the human beings. Human beings use animals, birds, plants and herbs according to the direction of his own culture. At the same time human beings protect themselves from different harmful elements. If there is increase or decrease of these animals, birds, plants etc. it will bring a number of changes in human society</a:t>
            </a:r>
            <a:r>
              <a:rPr lang="en-US" dirty="0" smtClean="0"/>
              <a:t>.</a:t>
            </a:r>
            <a:endParaRPr lang="en-US" dirty="0"/>
          </a:p>
        </p:txBody>
      </p:sp>
    </p:spTree>
    <p:extLst>
      <p:ext uri="{BB962C8B-B14F-4D97-AF65-F5344CB8AC3E}">
        <p14:creationId xmlns:p14="http://schemas.microsoft.com/office/powerpoint/2010/main" val="479482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Rapid population growth influences our environment causes poverty, food shortage and multiple health problems and thereby brings changes in society. Migration accelerates the process of urbanization. Urbanization creates multiple problems like slum, quality of health and lifestyle. Similarly the nature and quality of human beings in a society influences the rate of social change.</a:t>
            </a:r>
          </a:p>
          <a:p>
            <a:endParaRPr lang="en-US" dirty="0"/>
          </a:p>
        </p:txBody>
      </p:sp>
    </p:spTree>
    <p:extLst>
      <p:ext uri="{BB962C8B-B14F-4D97-AF65-F5344CB8AC3E}">
        <p14:creationId xmlns:p14="http://schemas.microsoft.com/office/powerpoint/2010/main" val="3138457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Factors:</a:t>
            </a:r>
            <a:br>
              <a:rPr lang="en-US" b="1" dirty="0"/>
            </a:b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In </a:t>
            </a:r>
            <a:r>
              <a:rPr lang="en-US" dirty="0"/>
              <a:t>sociology the word ‘Culture’ denotes acquired behavior which are shared by and transmitted among the members of the society. Man learns his behavior and behavior which is learnt is called culture. Singing, dancing, eating, playing belong to the category of culture. It includes all that man has acquired in the mental and intellectual sphere of his individual and social life. It is the expression of our nature, in our modes of living and thinking, in art, in literature, in recreation and enjoyment.</a:t>
            </a:r>
          </a:p>
          <a:p>
            <a:endParaRPr lang="en-US" dirty="0"/>
          </a:p>
        </p:txBody>
      </p:sp>
    </p:spTree>
    <p:extLst>
      <p:ext uri="{BB962C8B-B14F-4D97-AF65-F5344CB8AC3E}">
        <p14:creationId xmlns:p14="http://schemas.microsoft.com/office/powerpoint/2010/main" val="2572035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The basic elements of culture like language, religion, philosophy, literature, faith and values will take long time to change due the influence of another culture. The co-existence of two different cultures for a long period can cause </a:t>
            </a:r>
            <a:r>
              <a:rPr lang="en-US" b="1" i="1" u="sng" dirty="0"/>
              <a:t>Cultural diffusion </a:t>
            </a:r>
            <a:r>
              <a:rPr lang="en-US" dirty="0"/>
              <a:t>leading to changes in both. India for example discarded age long customs like Sati and Child marriage because of her contact with the Europeans.</a:t>
            </a:r>
            <a:endParaRPr lang="en-US" b="1" i="1" u="sng" dirty="0"/>
          </a:p>
          <a:p>
            <a:endParaRPr lang="en-US" dirty="0"/>
          </a:p>
        </p:txBody>
      </p:sp>
    </p:spTree>
    <p:extLst>
      <p:ext uri="{BB962C8B-B14F-4D97-AF65-F5344CB8AC3E}">
        <p14:creationId xmlns:p14="http://schemas.microsoft.com/office/powerpoint/2010/main" val="3152035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Technological Factors:</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The </a:t>
            </a:r>
            <a:r>
              <a:rPr lang="en-US" dirty="0"/>
              <a:t>technological factors also play important role in causing social change. It implies an appropriate organization and systematic application of scientific knowledge to meet the human requirements. Technology is a product of utilization. When the scientific knowledge is applied to the problems of life, it becomes technology</a:t>
            </a:r>
            <a:r>
              <a:rPr lang="en-US" dirty="0" smtClean="0"/>
              <a:t>..</a:t>
            </a:r>
            <a:endParaRPr lang="en-US" dirty="0"/>
          </a:p>
          <a:p>
            <a:endParaRPr lang="en-US" dirty="0"/>
          </a:p>
        </p:txBody>
      </p:sp>
    </p:spTree>
    <p:extLst>
      <p:ext uri="{BB962C8B-B14F-4D97-AF65-F5344CB8AC3E}">
        <p14:creationId xmlns:p14="http://schemas.microsoft.com/office/powerpoint/2010/main" val="2912693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Social </a:t>
            </a:r>
            <a:r>
              <a:rPr lang="en-US" dirty="0"/>
              <a:t>change refers to an alteration in the social order of a society.</a:t>
            </a:r>
          </a:p>
          <a:p>
            <a:r>
              <a:rPr lang="en-US" dirty="0"/>
              <a:t>It occurs in a society when existing cultural patterns are modified or when new ideas which may improve or damage the old system  are introduced</a:t>
            </a:r>
          </a:p>
          <a:p>
            <a:r>
              <a:rPr lang="en-US" dirty="0"/>
              <a:t>Social change in every society, whether primitive or civilized is bound to occur because</a:t>
            </a:r>
          </a:p>
        </p:txBody>
      </p:sp>
    </p:spTree>
    <p:extLst>
      <p:ext uri="{BB962C8B-B14F-4D97-AF65-F5344CB8AC3E}">
        <p14:creationId xmlns:p14="http://schemas.microsoft.com/office/powerpoint/2010/main" val="3765258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Technology is fast growing. Modern age is the ‘Age of Technology’. Technology changes society by changing our environments to which we in turn adopt. This change is usually in the material environment and the adjustment that we make with these changes often modifies customs and social institution initiates a corresponding social change. Developments in the field of transportation and communication reduced the social distance which gave momentum to cultural diffusion and thereby to social change</a:t>
            </a:r>
          </a:p>
        </p:txBody>
      </p:sp>
    </p:spTree>
    <p:extLst>
      <p:ext uri="{BB962C8B-B14F-4D97-AF65-F5344CB8AC3E}">
        <p14:creationId xmlns:p14="http://schemas.microsoft.com/office/powerpoint/2010/main" val="1849468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Environmental Factor:</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Due </a:t>
            </a:r>
            <a:r>
              <a:rPr lang="en-US" dirty="0"/>
              <a:t>to floods, earthquake, excessive rain, drought, change of season etc. We can find imbalance in population which directly affects the social relationship and these are modified by such natural occurrences. Variation in the availability of water resources and mineral resources can also affect social change.</a:t>
            </a:r>
          </a:p>
          <a:p>
            <a:pPr marL="0" indent="0" algn="just">
              <a:buNone/>
            </a:pPr>
            <a:r>
              <a:rPr lang="en-US" dirty="0"/>
              <a:t>If we think about a person or an individual who is growing under the roof of a particular society and he lives among different kinds of people. So, the environment of society affects himself and as we know that an individual is a part of society who brings social change. Thus environment factor bring social change.</a:t>
            </a:r>
          </a:p>
          <a:p>
            <a:endParaRPr lang="en-US" dirty="0"/>
          </a:p>
        </p:txBody>
      </p:sp>
    </p:spTree>
    <p:extLst>
      <p:ext uri="{BB962C8B-B14F-4D97-AF65-F5344CB8AC3E}">
        <p14:creationId xmlns:p14="http://schemas.microsoft.com/office/powerpoint/2010/main" val="3888948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Psychological Factors:</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Some </a:t>
            </a:r>
            <a:r>
              <a:rPr lang="en-US" dirty="0"/>
              <a:t>writers notice a psychological process in formation of society and, according to them, human relations based on the considerations of the individual mind and the group mind shape and </a:t>
            </a:r>
            <a:r>
              <a:rPr lang="en-US" dirty="0" err="1"/>
              <a:t>mould</a:t>
            </a:r>
            <a:r>
              <a:rPr lang="en-US" dirty="0"/>
              <a:t> social systems. Therefore, when physical forces like floods, earthquakes and epidemics are considered as factors causing social change, the importance of the psychological factor in that regard cannot be ignored. Change in attitude of society towards family planning, dowry, caste system, women's education etc. Which brought about radical changes in society are primarily psychological in nature.</a:t>
            </a:r>
          </a:p>
          <a:p>
            <a:endParaRPr lang="en-US" dirty="0"/>
          </a:p>
        </p:txBody>
      </p:sp>
    </p:spTree>
    <p:extLst>
      <p:ext uri="{BB962C8B-B14F-4D97-AF65-F5344CB8AC3E}">
        <p14:creationId xmlns:p14="http://schemas.microsoft.com/office/powerpoint/2010/main" val="204901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Factors:</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In </a:t>
            </a:r>
            <a:r>
              <a:rPr lang="en-US" dirty="0"/>
              <a:t>addition to above mentioned factors other elements such as wars, ethnic tensions, competition for resources, trade unionism, banking system, human rights movement, enhanced environmental awareness etc. have resulted in wide spread social variation and modification.</a:t>
            </a:r>
          </a:p>
          <a:p>
            <a:endParaRPr lang="en-US" dirty="0"/>
          </a:p>
        </p:txBody>
      </p:sp>
    </p:spTree>
    <p:extLst>
      <p:ext uri="{BB962C8B-B14F-4D97-AF65-F5344CB8AC3E}">
        <p14:creationId xmlns:p14="http://schemas.microsoft.com/office/powerpoint/2010/main" val="1129693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Patterns </a:t>
            </a:r>
            <a:r>
              <a:rPr lang="en-US" b="1" dirty="0"/>
              <a:t>of social change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There </a:t>
            </a:r>
            <a:r>
              <a:rPr lang="en-US" dirty="0"/>
              <a:t>are three </a:t>
            </a:r>
            <a:r>
              <a:rPr lang="en-US" dirty="0" smtClean="0"/>
              <a:t>basic patterns </a:t>
            </a:r>
            <a:r>
              <a:rPr lang="en-US" dirty="0"/>
              <a:t>of change:</a:t>
            </a:r>
          </a:p>
          <a:p>
            <a:pPr marL="0" indent="0">
              <a:buNone/>
            </a:pPr>
            <a:r>
              <a:rPr lang="en-US" b="1" dirty="0" smtClean="0"/>
              <a:t>   Sociocultural </a:t>
            </a:r>
            <a:r>
              <a:rPr lang="en-US" b="1" dirty="0"/>
              <a:t>evolution</a:t>
            </a:r>
            <a:endParaRPr lang="en-US" dirty="0"/>
          </a:p>
          <a:p>
            <a:r>
              <a:rPr lang="en-US" dirty="0"/>
              <a:t>This refers to slow or gradual change which takes place with minimal human intervention or effort e.g. language, marriage pattern, childrearing practice.</a:t>
            </a:r>
          </a:p>
          <a:p>
            <a:r>
              <a:rPr lang="en-US" dirty="0"/>
              <a:t>The slow nature of evolution makes it impossible to notice the change as it occurs.</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2359675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Social </a:t>
            </a:r>
            <a:r>
              <a:rPr lang="en-US" b="1" dirty="0"/>
              <a:t>revolution</a:t>
            </a:r>
            <a:endParaRPr lang="en-US" dirty="0"/>
          </a:p>
          <a:p>
            <a:r>
              <a:rPr lang="en-US" dirty="0"/>
              <a:t>A revolution (from, the Latin </a:t>
            </a:r>
            <a:r>
              <a:rPr lang="en-US" i="1" dirty="0" err="1"/>
              <a:t>revolutio</a:t>
            </a:r>
            <a:r>
              <a:rPr lang="en-US" i="1" dirty="0"/>
              <a:t> “</a:t>
            </a:r>
            <a:r>
              <a:rPr lang="en-US" dirty="0"/>
              <a:t>a turn around’’) is a rapid intentional change which can drastically alter a society’s existing ways of doing things.</a:t>
            </a:r>
          </a:p>
          <a:p>
            <a:r>
              <a:rPr lang="en-US" dirty="0"/>
              <a:t>A radical change that seeks to improve the system, but try to overthrow it.</a:t>
            </a:r>
          </a:p>
          <a:p>
            <a:r>
              <a:rPr lang="en-US" dirty="0"/>
              <a:t>Revolutions are purposive unlike evolution and are caused by direct human action.</a:t>
            </a:r>
          </a:p>
          <a:p>
            <a:r>
              <a:rPr lang="en-US" dirty="0"/>
              <a:t>Examples: change of government through military coup, drastic change of cultural practices in an attempt to deal with COVID 19 pandemic</a:t>
            </a:r>
          </a:p>
          <a:p>
            <a:endParaRPr lang="en-US" dirty="0"/>
          </a:p>
        </p:txBody>
      </p:sp>
    </p:spTree>
    <p:extLst>
      <p:ext uri="{BB962C8B-B14F-4D97-AF65-F5344CB8AC3E}">
        <p14:creationId xmlns:p14="http://schemas.microsoft.com/office/powerpoint/2010/main" val="1335495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Reform</a:t>
            </a:r>
            <a:endParaRPr lang="en-US" dirty="0"/>
          </a:p>
          <a:p>
            <a:r>
              <a:rPr lang="en-US" dirty="0"/>
              <a:t>Reform means the improvement or amendment of what is wrong, corrupt, unsatisfactory, </a:t>
            </a:r>
            <a:r>
              <a:rPr lang="en-US" dirty="0" err="1"/>
              <a:t>etc</a:t>
            </a:r>
            <a:endParaRPr lang="en-US" dirty="0"/>
          </a:p>
          <a:p>
            <a:r>
              <a:rPr lang="en-US" dirty="0"/>
              <a:t>Reform movements are less drastic and extensive.</a:t>
            </a:r>
          </a:p>
          <a:p>
            <a:r>
              <a:rPr lang="en-US" dirty="0"/>
              <a:t>It involves fine-tuning, or at most redressing serious wrongs without altering the fundamentals of the system.</a:t>
            </a:r>
          </a:p>
          <a:p>
            <a:r>
              <a:rPr lang="en-US" dirty="0"/>
              <a:t>Reform seeks to improve the system, but never to overthrow it wholesale</a:t>
            </a:r>
          </a:p>
          <a:p>
            <a:endParaRPr lang="en-US" dirty="0"/>
          </a:p>
        </p:txBody>
      </p:sp>
    </p:spTree>
    <p:extLst>
      <p:ext uri="{BB962C8B-B14F-4D97-AF65-F5344CB8AC3E}">
        <p14:creationId xmlns:p14="http://schemas.microsoft.com/office/powerpoint/2010/main" val="2075847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Consequences </a:t>
            </a:r>
            <a:r>
              <a:rPr lang="en-US" b="1" dirty="0"/>
              <a:t>of social change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Changes </a:t>
            </a:r>
            <a:r>
              <a:rPr lang="en-US" dirty="0"/>
              <a:t>can have manifest or latent consequences</a:t>
            </a:r>
          </a:p>
          <a:p>
            <a:pPr marL="0" indent="0">
              <a:buNone/>
            </a:pPr>
            <a:r>
              <a:rPr lang="en-US" b="1" dirty="0" smtClean="0"/>
              <a:t>      Manifest </a:t>
            </a:r>
            <a:r>
              <a:rPr lang="en-US" b="1" dirty="0"/>
              <a:t>consequences</a:t>
            </a:r>
            <a:endParaRPr lang="en-US" dirty="0"/>
          </a:p>
          <a:p>
            <a:r>
              <a:rPr lang="en-US" dirty="0"/>
              <a:t>The intended and recognized or observable results</a:t>
            </a:r>
          </a:p>
          <a:p>
            <a:r>
              <a:rPr lang="en-US" dirty="0"/>
              <a:t>Often occur immediately following the change, for example drugs like contraceptives may help women to prevent unwanted children and to plan their families.</a:t>
            </a:r>
          </a:p>
          <a:p>
            <a:endParaRPr lang="en-US" dirty="0"/>
          </a:p>
        </p:txBody>
      </p:sp>
    </p:spTree>
    <p:extLst>
      <p:ext uri="{BB962C8B-B14F-4D97-AF65-F5344CB8AC3E}">
        <p14:creationId xmlns:p14="http://schemas.microsoft.com/office/powerpoint/2010/main" val="1476309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Latent </a:t>
            </a:r>
            <a:r>
              <a:rPr lang="en-US" b="1" dirty="0"/>
              <a:t>consequences</a:t>
            </a:r>
            <a:endParaRPr lang="en-US" dirty="0"/>
          </a:p>
          <a:p>
            <a:r>
              <a:rPr lang="en-US" dirty="0"/>
              <a:t>Those that are unintended and unrecognized</a:t>
            </a:r>
          </a:p>
          <a:p>
            <a:r>
              <a:rPr lang="en-US" dirty="0"/>
              <a:t>May take years to be observed for example contraceptives drugs that help women to prevent unwanted children and to plan their families may in years to come cause changes in population growth- improved health of the people-increase life span and consequently this may increase the population of very old people</a:t>
            </a:r>
          </a:p>
          <a:p>
            <a:endParaRPr lang="en-US" dirty="0"/>
          </a:p>
        </p:txBody>
      </p:sp>
    </p:spTree>
    <p:extLst>
      <p:ext uri="{BB962C8B-B14F-4D97-AF65-F5344CB8AC3E}">
        <p14:creationId xmlns:p14="http://schemas.microsoft.com/office/powerpoint/2010/main" val="3957398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t>
            </a:r>
            <a:r>
              <a:rPr lang="en-US" b="1" dirty="0" smtClean="0"/>
              <a:t>process </a:t>
            </a:r>
            <a:r>
              <a:rPr lang="en-US" b="1" dirty="0"/>
              <a:t>of change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Diffusion </a:t>
            </a:r>
            <a:r>
              <a:rPr lang="en-US" dirty="0"/>
              <a:t>involves the process of adopting social changes either as a whole (diffusion) or in modified forms(acculturation).</a:t>
            </a:r>
          </a:p>
          <a:p>
            <a:r>
              <a:rPr lang="en-US" dirty="0"/>
              <a:t>Acculturation occurs when a social change occurs when groups of people having different cultures come into contact</a:t>
            </a:r>
          </a:p>
          <a:p>
            <a:endParaRPr lang="en-US" dirty="0"/>
          </a:p>
        </p:txBody>
      </p:sp>
    </p:spTree>
    <p:extLst>
      <p:ext uri="{BB962C8B-B14F-4D97-AF65-F5344CB8AC3E}">
        <p14:creationId xmlns:p14="http://schemas.microsoft.com/office/powerpoint/2010/main" val="3617846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Human beings normally prefer to modify the environment to suit their purposes rather than modifying their own state to satisfy the environment.</a:t>
            </a:r>
          </a:p>
          <a:p>
            <a:r>
              <a:rPr lang="en-US" dirty="0"/>
              <a:t>This desire to modify the environment has included such innovations as building permanent houses instead of thatched huts, new methods of cooking, use of sophisticated weapons instead of poisoned arrows and machetes</a:t>
            </a:r>
          </a:p>
        </p:txBody>
      </p:sp>
    </p:spTree>
    <p:extLst>
      <p:ext uri="{BB962C8B-B14F-4D97-AF65-F5344CB8AC3E}">
        <p14:creationId xmlns:p14="http://schemas.microsoft.com/office/powerpoint/2010/main" val="22768082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Diffusion</a:t>
            </a:r>
            <a:endParaRPr lang="en-US" dirty="0"/>
          </a:p>
          <a:p>
            <a:r>
              <a:rPr lang="en-US" dirty="0"/>
              <a:t>Diffusion involves the process of adopting social changes either as a whole (diffusion) or in modified forms (acculturation).</a:t>
            </a:r>
          </a:p>
          <a:p>
            <a:r>
              <a:rPr lang="en-US" dirty="0"/>
              <a:t>Acculturation occurs when a social change occurs when groups of people having different cultures come into contact</a:t>
            </a:r>
          </a:p>
          <a:p>
            <a:endParaRPr lang="en-US" dirty="0"/>
          </a:p>
        </p:txBody>
      </p:sp>
    </p:spTree>
    <p:extLst>
      <p:ext uri="{BB962C8B-B14F-4D97-AF65-F5344CB8AC3E}">
        <p14:creationId xmlns:p14="http://schemas.microsoft.com/office/powerpoint/2010/main" val="1046078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Innovation</a:t>
            </a:r>
            <a:endParaRPr lang="en-US" dirty="0"/>
          </a:p>
          <a:p>
            <a:r>
              <a:rPr lang="en-US" dirty="0"/>
              <a:t>The process of introducing something new.</a:t>
            </a:r>
          </a:p>
          <a:p>
            <a:r>
              <a:rPr lang="en-US" dirty="0"/>
              <a:t>As a social change, innovation can take two basic forms</a:t>
            </a:r>
          </a:p>
          <a:p>
            <a:pPr marL="0" indent="0">
              <a:buNone/>
            </a:pPr>
            <a:r>
              <a:rPr lang="en-US" b="1" dirty="0" smtClean="0"/>
              <a:t>                Invention</a:t>
            </a:r>
            <a:endParaRPr lang="en-US" dirty="0"/>
          </a:p>
          <a:p>
            <a:r>
              <a:rPr lang="en-US" dirty="0"/>
              <a:t>this results when  existing cultural items are recombined into new forms, creating something that did not exist before e.g. KRN-MHP curriculum </a:t>
            </a:r>
          </a:p>
          <a:p>
            <a:endParaRPr lang="en-US" dirty="0"/>
          </a:p>
        </p:txBody>
      </p:sp>
    </p:spTree>
    <p:extLst>
      <p:ext uri="{BB962C8B-B14F-4D97-AF65-F5344CB8AC3E}">
        <p14:creationId xmlns:p14="http://schemas.microsoft.com/office/powerpoint/2010/main" val="572951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Discovery</a:t>
            </a:r>
            <a:endParaRPr lang="en-US" dirty="0"/>
          </a:p>
          <a:p>
            <a:r>
              <a:rPr lang="en-US" dirty="0"/>
              <a:t>Involves finding something that already exists, for example medical advances offer a growing understanding of human body.</a:t>
            </a:r>
          </a:p>
          <a:p>
            <a:r>
              <a:rPr lang="en-US" dirty="0"/>
              <a:t>Human body has been there but humans did not know much about its functioning and </a:t>
            </a:r>
            <a:r>
              <a:rPr lang="en-US" dirty="0" err="1"/>
              <a:t>dysfunctioning</a:t>
            </a:r>
            <a:r>
              <a:rPr lang="en-US" dirty="0"/>
              <a:t>.</a:t>
            </a:r>
          </a:p>
          <a:p>
            <a:r>
              <a:rPr lang="en-US" dirty="0"/>
              <a:t>Discoveries about the functioning of the human body have added to the scientific knowledge</a:t>
            </a:r>
          </a:p>
          <a:p>
            <a:endParaRPr lang="en-US" dirty="0"/>
          </a:p>
        </p:txBody>
      </p:sp>
    </p:spTree>
    <p:extLst>
      <p:ext uri="{BB962C8B-B14F-4D97-AF65-F5344CB8AC3E}">
        <p14:creationId xmlns:p14="http://schemas.microsoft.com/office/powerpoint/2010/main" val="93177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social change</a:t>
            </a:r>
            <a:endParaRPr lang="en-US" dirty="0"/>
          </a:p>
        </p:txBody>
      </p:sp>
      <p:sp>
        <p:nvSpPr>
          <p:cNvPr id="3" name="Content Placeholder 2"/>
          <p:cNvSpPr>
            <a:spLocks noGrp="1"/>
          </p:cNvSpPr>
          <p:nvPr>
            <p:ph idx="1"/>
          </p:nvPr>
        </p:nvSpPr>
        <p:spPr/>
        <p:txBody>
          <a:bodyPr/>
          <a:lstStyle/>
          <a:p>
            <a:r>
              <a:rPr lang="en-US" dirty="0"/>
              <a:t> At a community level, mobility deprivation exacerbates social tensions.</a:t>
            </a:r>
          </a:p>
          <a:p>
            <a:r>
              <a:rPr lang="en-US" dirty="0" smtClean="0"/>
              <a:t> </a:t>
            </a:r>
            <a:r>
              <a:rPr lang="en-US" dirty="0"/>
              <a:t>Social and mobility futures will be inseparable, mixing physical and virtual environments in the new age of competition and success in the free market.</a:t>
            </a:r>
          </a:p>
          <a:p>
            <a:r>
              <a:rPr lang="en-US" dirty="0" smtClean="0"/>
              <a:t>The </a:t>
            </a:r>
            <a:r>
              <a:rPr lang="en-US" dirty="0"/>
              <a:t>gap between mobility rich and poor widened as society placed more emphasis on the individual.</a:t>
            </a:r>
          </a:p>
          <a:p>
            <a:r>
              <a:rPr lang="en-US" dirty="0" smtClean="0"/>
              <a:t> </a:t>
            </a:r>
            <a:r>
              <a:rPr lang="en-US" dirty="0"/>
              <a:t>Social forces play the major role in determining mobility patterns and the way people </a:t>
            </a:r>
            <a:r>
              <a:rPr lang="en-US" dirty="0" err="1"/>
              <a:t>mould</a:t>
            </a:r>
            <a:r>
              <a:rPr lang="en-US" dirty="0"/>
              <a:t> their identities and form</a:t>
            </a:r>
          </a:p>
          <a:p>
            <a:endParaRPr lang="en-US" dirty="0"/>
          </a:p>
        </p:txBody>
      </p:sp>
    </p:spTree>
    <p:extLst>
      <p:ext uri="{BB962C8B-B14F-4D97-AF65-F5344CB8AC3E}">
        <p14:creationId xmlns:p14="http://schemas.microsoft.com/office/powerpoint/2010/main" val="8503615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effects of social change</a:t>
            </a:r>
            <a:endParaRPr lang="en-US" dirty="0"/>
          </a:p>
        </p:txBody>
      </p:sp>
      <p:sp>
        <p:nvSpPr>
          <p:cNvPr id="3" name="Content Placeholder 2"/>
          <p:cNvSpPr>
            <a:spLocks noGrp="1"/>
          </p:cNvSpPr>
          <p:nvPr>
            <p:ph idx="1"/>
          </p:nvPr>
        </p:nvSpPr>
        <p:spPr/>
        <p:txBody>
          <a:bodyPr/>
          <a:lstStyle/>
          <a:p>
            <a:r>
              <a:rPr lang="en-US" dirty="0" smtClean="0"/>
              <a:t>It helps in changing from beliefs with no meaning to better beliefs </a:t>
            </a:r>
            <a:r>
              <a:rPr lang="en-US" dirty="0" err="1" smtClean="0"/>
              <a:t>eg</a:t>
            </a:r>
            <a:r>
              <a:rPr lang="en-US" dirty="0" smtClean="0"/>
              <a:t> female genital mutilation, wife inheritance etc.</a:t>
            </a:r>
          </a:p>
          <a:p>
            <a:r>
              <a:rPr lang="en-US" dirty="0" smtClean="0"/>
              <a:t>It makes people to be more stable mentally and psychologically because shared problems are half solved and this is achieved through social interactions.</a:t>
            </a:r>
          </a:p>
          <a:p>
            <a:r>
              <a:rPr lang="en-US" dirty="0" smtClean="0"/>
              <a:t>It helps in improvement of our lifestyle in that one is able change some cultures which could not be very pleasing e.g. being forced to marriage and if one is given a choice of choosing their spouses they may have a better lifestyle</a:t>
            </a:r>
          </a:p>
          <a:p>
            <a:endParaRPr lang="en-US" dirty="0"/>
          </a:p>
        </p:txBody>
      </p:sp>
    </p:spTree>
    <p:extLst>
      <p:ext uri="{BB962C8B-B14F-4D97-AF65-F5344CB8AC3E}">
        <p14:creationId xmlns:p14="http://schemas.microsoft.com/office/powerpoint/2010/main" val="18900665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It leads to better performance in overall both at work and in our day to day life since one is more comfortable and is able to share their views and other issues affecting them</a:t>
            </a:r>
          </a:p>
          <a:p>
            <a:r>
              <a:rPr lang="en-US" dirty="0" smtClean="0"/>
              <a:t>It helps in improvement of society by people being able to adopt new norms and leading to not a society stagnating at one place</a:t>
            </a:r>
          </a:p>
          <a:p>
            <a:endParaRPr lang="en-US" dirty="0"/>
          </a:p>
        </p:txBody>
      </p:sp>
    </p:spTree>
    <p:extLst>
      <p:ext uri="{BB962C8B-B14F-4D97-AF65-F5344CB8AC3E}">
        <p14:creationId xmlns:p14="http://schemas.microsoft.com/office/powerpoint/2010/main" val="34134363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impacts</a:t>
            </a:r>
            <a:endParaRPr lang="en-US" dirty="0"/>
          </a:p>
        </p:txBody>
      </p:sp>
      <p:sp>
        <p:nvSpPr>
          <p:cNvPr id="3" name="Content Placeholder 2"/>
          <p:cNvSpPr>
            <a:spLocks noGrp="1"/>
          </p:cNvSpPr>
          <p:nvPr>
            <p:ph idx="1"/>
          </p:nvPr>
        </p:nvSpPr>
        <p:spPr/>
        <p:txBody>
          <a:bodyPr/>
          <a:lstStyle/>
          <a:p>
            <a:r>
              <a:rPr lang="en-US" dirty="0" smtClean="0"/>
              <a:t>Technology may change our youths in a negative way as they may be watching pornographic materials leading to prostitution, spread of sexually transmitted diseases and H.I.V and aids</a:t>
            </a:r>
          </a:p>
          <a:p>
            <a:r>
              <a:rPr lang="en-US" dirty="0" smtClean="0"/>
              <a:t>People may gain bad behaviors as a way of interaction and borrowing from other cultures e.g. borrowing mode of dressing from the west(my dress my choice) ,lesbianism,gayism</a:t>
            </a:r>
          </a:p>
          <a:p>
            <a:r>
              <a:rPr lang="en-US" dirty="0" smtClean="0"/>
              <a:t>It may lead to urbanization where most people want to move to urban areas leading to increase in crime, prostitution etc.</a:t>
            </a:r>
          </a:p>
          <a:p>
            <a:endParaRPr lang="en-US" dirty="0" smtClean="0"/>
          </a:p>
        </p:txBody>
      </p:sp>
    </p:spTree>
    <p:extLst>
      <p:ext uri="{BB962C8B-B14F-4D97-AF65-F5344CB8AC3E}">
        <p14:creationId xmlns:p14="http://schemas.microsoft.com/office/powerpoint/2010/main" val="41347574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may lead to early marriages and unwanted pregnancies as people socialize they develop premature relationships which could lead to sex.</a:t>
            </a:r>
          </a:p>
          <a:p>
            <a:r>
              <a:rPr lang="en-US" dirty="0" smtClean="0"/>
              <a:t> it may lead to mental illnesses when one is exposed a new cultural group one may get culture shock and suffer mentally</a:t>
            </a:r>
          </a:p>
          <a:p>
            <a:endParaRPr lang="en-US" dirty="0"/>
          </a:p>
        </p:txBody>
      </p:sp>
    </p:spTree>
    <p:extLst>
      <p:ext uri="{BB962C8B-B14F-4D97-AF65-F5344CB8AC3E}">
        <p14:creationId xmlns:p14="http://schemas.microsoft.com/office/powerpoint/2010/main" val="36030990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br>
              <a:rPr lang="en-US" dirty="0"/>
            </a:br>
            <a:endParaRPr lang="en-US" dirty="0"/>
          </a:p>
        </p:txBody>
      </p:sp>
      <p:sp>
        <p:nvSpPr>
          <p:cNvPr id="3" name="Content Placeholder 2"/>
          <p:cNvSpPr>
            <a:spLocks noGrp="1"/>
          </p:cNvSpPr>
          <p:nvPr>
            <p:ph idx="1"/>
          </p:nvPr>
        </p:nvSpPr>
        <p:spPr/>
        <p:txBody>
          <a:bodyPr/>
          <a:lstStyle/>
          <a:p>
            <a:r>
              <a:rPr lang="en-US" dirty="0" smtClean="0"/>
              <a:t>In </a:t>
            </a:r>
            <a:r>
              <a:rPr lang="en-US" dirty="0"/>
              <a:t>this unit, we have covered the following contents:</a:t>
            </a:r>
            <a:endParaRPr lang="en-US" b="1" dirty="0"/>
          </a:p>
          <a:p>
            <a:r>
              <a:rPr lang="en-US" dirty="0"/>
              <a:t>Concept of social change.</a:t>
            </a:r>
          </a:p>
          <a:p>
            <a:r>
              <a:rPr lang="en-US" dirty="0"/>
              <a:t>Forms of social change as sociocultural evolution, social revolution and reform.</a:t>
            </a:r>
          </a:p>
          <a:p>
            <a:r>
              <a:rPr lang="en-US" dirty="0"/>
              <a:t>Causes of global social change</a:t>
            </a:r>
          </a:p>
          <a:p>
            <a:r>
              <a:rPr lang="en-US" dirty="0"/>
              <a:t>Characteristics of social change.</a:t>
            </a:r>
          </a:p>
          <a:p>
            <a:r>
              <a:rPr lang="en-US" dirty="0"/>
              <a:t>Manifest and latent consequences of social change.</a:t>
            </a:r>
          </a:p>
          <a:p>
            <a:r>
              <a:rPr lang="en-US" dirty="0"/>
              <a:t>The process of change as diffusion, innovation, invention and discovery</a:t>
            </a:r>
          </a:p>
          <a:p>
            <a:endParaRPr lang="en-US" dirty="0"/>
          </a:p>
        </p:txBody>
      </p:sp>
    </p:spTree>
    <p:extLst>
      <p:ext uri="{BB962C8B-B14F-4D97-AF65-F5344CB8AC3E}">
        <p14:creationId xmlns:p14="http://schemas.microsoft.com/office/powerpoint/2010/main" val="15246740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ACTIVITY</a:t>
            </a:r>
          </a:p>
          <a:p>
            <a:r>
              <a:rPr lang="en-US" dirty="0"/>
              <a:t>Consider the major global social change from COVID 19 pandemic. Discuss its good or bad associated consequences.</a:t>
            </a:r>
          </a:p>
          <a:p>
            <a:r>
              <a:rPr lang="en-US" dirty="0"/>
              <a:t>FOR YOUR REVIEW</a:t>
            </a:r>
            <a:endParaRPr lang="en-US" b="1" dirty="0"/>
          </a:p>
          <a:p>
            <a:r>
              <a:rPr lang="en-US" dirty="0"/>
              <a:t>Discuss how COVID-19 isolation measurers affected people’s mental health positively or negatively in Kenyan society? </a:t>
            </a:r>
            <a:endParaRPr lang="en-US" b="1" dirty="0"/>
          </a:p>
          <a:p>
            <a:endParaRPr lang="en-US" dirty="0"/>
          </a:p>
        </p:txBody>
      </p:sp>
    </p:spTree>
    <p:extLst>
      <p:ext uri="{BB962C8B-B14F-4D97-AF65-F5344CB8AC3E}">
        <p14:creationId xmlns:p14="http://schemas.microsoft.com/office/powerpoint/2010/main" val="460496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Characteristics of Social Change:</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endParaRPr lang="en-US" sz="2800" b="1" dirty="0"/>
          </a:p>
          <a:p>
            <a:pPr marL="514350" indent="-514350">
              <a:buFont typeface="+mj-lt"/>
              <a:buAutoNum type="arabicPeriod"/>
            </a:pPr>
            <a:r>
              <a:rPr lang="en-US" b="1" dirty="0"/>
              <a:t>Change is Social</a:t>
            </a:r>
          </a:p>
          <a:p>
            <a:pPr marL="514350" indent="-514350">
              <a:buFont typeface="+mj-lt"/>
              <a:buAutoNum type="arabicPeriod"/>
            </a:pPr>
            <a:r>
              <a:rPr lang="en-US" b="1" dirty="0"/>
              <a:t>Universal</a:t>
            </a:r>
          </a:p>
          <a:p>
            <a:pPr marL="514350" indent="-514350">
              <a:buFont typeface="+mj-lt"/>
              <a:buAutoNum type="arabicPeriod"/>
            </a:pPr>
            <a:r>
              <a:rPr lang="en-US" b="1" dirty="0"/>
              <a:t>Continuous</a:t>
            </a:r>
          </a:p>
          <a:p>
            <a:pPr marL="514350" indent="-514350">
              <a:buFont typeface="+mj-lt"/>
              <a:buAutoNum type="arabicPeriod"/>
            </a:pPr>
            <a:r>
              <a:rPr lang="en-US" b="1" dirty="0"/>
              <a:t>Inevitable</a:t>
            </a:r>
          </a:p>
          <a:p>
            <a:pPr marL="514350" indent="-514350">
              <a:buFont typeface="+mj-lt"/>
              <a:buAutoNum type="arabicPeriod"/>
            </a:pPr>
            <a:r>
              <a:rPr lang="en-US" b="1" dirty="0"/>
              <a:t>Temporal</a:t>
            </a:r>
          </a:p>
          <a:p>
            <a:pPr marL="514350" indent="-514350">
              <a:buFont typeface="+mj-lt"/>
              <a:buAutoNum type="arabicPeriod"/>
            </a:pPr>
            <a:r>
              <a:rPr lang="en-US" b="1" dirty="0"/>
              <a:t>Degree or rate of change is not uniform</a:t>
            </a:r>
          </a:p>
          <a:p>
            <a:pPr marL="514350" indent="-514350">
              <a:buFont typeface="+mj-lt"/>
              <a:buAutoNum type="arabicPeriod"/>
            </a:pPr>
            <a:r>
              <a:rPr lang="en-US" b="1" dirty="0"/>
              <a:t>Social change may be planned or unplanned</a:t>
            </a:r>
          </a:p>
          <a:p>
            <a:pPr marL="514350" indent="-514350">
              <a:buFont typeface="+mj-lt"/>
              <a:buAutoNum type="arabicPeriod"/>
            </a:pPr>
            <a:r>
              <a:rPr lang="en-US" b="1" dirty="0"/>
              <a:t>Social change is multi-casual</a:t>
            </a:r>
          </a:p>
          <a:p>
            <a:pPr marL="514350" indent="-514350">
              <a:buFont typeface="+mj-lt"/>
              <a:buAutoNum type="arabicPeriod"/>
            </a:pPr>
            <a:r>
              <a:rPr lang="en-US" b="1" dirty="0"/>
              <a:t>Social change creates chain-reactions</a:t>
            </a:r>
          </a:p>
          <a:p>
            <a:pPr marL="514350" indent="-514350">
              <a:buFont typeface="+mj-lt"/>
              <a:buAutoNum type="arabicPeriod"/>
            </a:pPr>
            <a:r>
              <a:rPr lang="en-US" b="1" dirty="0"/>
              <a:t>Prediction is uncertain</a:t>
            </a:r>
          </a:p>
          <a:p>
            <a:endParaRPr lang="en-US" dirty="0"/>
          </a:p>
        </p:txBody>
      </p:sp>
    </p:spTree>
    <p:extLst>
      <p:ext uri="{BB962C8B-B14F-4D97-AF65-F5344CB8AC3E}">
        <p14:creationId xmlns:p14="http://schemas.microsoft.com/office/powerpoint/2010/main" val="31956005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Abrams</a:t>
            </a:r>
            <a:r>
              <a:rPr lang="en-US" dirty="0"/>
              <a:t>, D., and </a:t>
            </a:r>
            <a:r>
              <a:rPr lang="en-US" dirty="0" err="1"/>
              <a:t>Vasiljevic</a:t>
            </a:r>
            <a:r>
              <a:rPr lang="en-US" dirty="0"/>
              <a:t>, M. (2014). How does macroeconomic change affect social identity (and vice versa?): </a:t>
            </a:r>
          </a:p>
          <a:p>
            <a:pPr lvl="0"/>
            <a:r>
              <a:rPr lang="en-US" dirty="0" err="1"/>
              <a:t>Andersson</a:t>
            </a:r>
            <a:r>
              <a:rPr lang="en-US" dirty="0"/>
              <a:t>, C., </a:t>
            </a:r>
            <a:r>
              <a:rPr lang="en-US" dirty="0" err="1"/>
              <a:t>Törnberg</a:t>
            </a:r>
            <a:r>
              <a:rPr lang="en-US" dirty="0"/>
              <a:t>, A., and </a:t>
            </a:r>
            <a:r>
              <a:rPr lang="en-US" dirty="0" err="1"/>
              <a:t>Törnberg</a:t>
            </a:r>
            <a:r>
              <a:rPr lang="en-US" dirty="0"/>
              <a:t>, P. (2014). An evolutionary developmental approach to cultural evolution. </a:t>
            </a:r>
          </a:p>
          <a:p>
            <a:pPr lvl="0"/>
            <a:r>
              <a:rPr lang="en-US" dirty="0" err="1"/>
              <a:t>Bernstrøm</a:t>
            </a:r>
            <a:r>
              <a:rPr lang="en-US" dirty="0"/>
              <a:t>, V. H., and </a:t>
            </a:r>
            <a:r>
              <a:rPr lang="en-US" dirty="0" err="1"/>
              <a:t>Kjekshus</a:t>
            </a:r>
            <a:r>
              <a:rPr lang="en-US" dirty="0"/>
              <a:t>, L. E. (2015). Effect of </a:t>
            </a:r>
            <a:r>
              <a:rPr lang="en-US" dirty="0" err="1"/>
              <a:t>organisational</a:t>
            </a:r>
            <a:r>
              <a:rPr lang="en-US" dirty="0"/>
              <a:t> change type and frequency on long-term sickness absence in hospitals. </a:t>
            </a:r>
          </a:p>
          <a:p>
            <a:pPr lvl="0"/>
            <a:r>
              <a:rPr lang="en-US" dirty="0"/>
              <a:t>Bess, K. D. (2015). The impact of everyday experiences on planned organizational change: applying schematic change theory to the study of narratives in community-based organizations. </a:t>
            </a:r>
          </a:p>
          <a:p>
            <a:pPr lvl="0"/>
            <a:r>
              <a:rPr lang="en-US" dirty="0" err="1"/>
              <a:t>Betsch</a:t>
            </a:r>
            <a:r>
              <a:rPr lang="en-US" dirty="0"/>
              <a:t>, T., </a:t>
            </a:r>
            <a:r>
              <a:rPr lang="en-US" dirty="0" err="1"/>
              <a:t>Lindow</a:t>
            </a:r>
            <a:r>
              <a:rPr lang="en-US" dirty="0"/>
              <a:t>, S., Engel, C., </a:t>
            </a:r>
            <a:r>
              <a:rPr lang="en-US" dirty="0" err="1"/>
              <a:t>Ulshöfer</a:t>
            </a:r>
            <a:r>
              <a:rPr lang="en-US" dirty="0"/>
              <a:t>, C., and </a:t>
            </a:r>
            <a:r>
              <a:rPr lang="en-US" dirty="0" err="1"/>
              <a:t>Kleber</a:t>
            </a:r>
            <a:r>
              <a:rPr lang="en-US" dirty="0"/>
              <a:t>, J. (2015). Has the world changed? </a:t>
            </a:r>
          </a:p>
          <a:p>
            <a:pPr lvl="0"/>
            <a:r>
              <a:rPr lang="en-US" dirty="0"/>
              <a:t>Caldwell, C. A., Atkinson, M., and Renner, E. (2016). Experimental approaches to studying cumulative cultural evolution. </a:t>
            </a:r>
          </a:p>
          <a:p>
            <a:endParaRPr lang="en-US" dirty="0"/>
          </a:p>
        </p:txBody>
      </p:sp>
    </p:spTree>
    <p:extLst>
      <p:ext uri="{BB962C8B-B14F-4D97-AF65-F5344CB8AC3E}">
        <p14:creationId xmlns:p14="http://schemas.microsoft.com/office/powerpoint/2010/main" val="4237282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Change is Social:</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Social </a:t>
            </a:r>
            <a:r>
              <a:rPr lang="en-US" dirty="0"/>
              <a:t>change means a change in the system of social relationship. Social relationship is understood in terms of social process, social interactions and social organizations. In any variations of social process, social interactions and social organizations social change-takes place. In another instance it is found that society is like an organization, which never dies. New civilizations and societies come up by replacing old societies and thereby retaining some of its elements in its change. Thus social change is different from individual change. Its cause and consequences are always social which make it social.</a:t>
            </a:r>
          </a:p>
          <a:p>
            <a:endParaRPr lang="en-US" dirty="0"/>
          </a:p>
        </p:txBody>
      </p:sp>
    </p:spTree>
    <p:extLst>
      <p:ext uri="{BB962C8B-B14F-4D97-AF65-F5344CB8AC3E}">
        <p14:creationId xmlns:p14="http://schemas.microsoft.com/office/powerpoint/2010/main" val="3972150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Universal:</a:t>
            </a:r>
            <a:br>
              <a:rPr lang="en-US" b="1" dirty="0"/>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lgn="just">
              <a:buNone/>
            </a:pPr>
            <a:r>
              <a:rPr lang="en-US" dirty="0"/>
              <a:t>Social change is universal. Because it is present in all societies and at all times. No society remains completely static. The society may be primitive or modern, rural or urban, simple or complex, agrarian or industrial, it is constantly undergoing change. The rate or the degree of change may vary from society to society from time to time but every society keeps on changing. A changeless society is an unreality.</a:t>
            </a:r>
          </a:p>
          <a:p>
            <a:endParaRPr lang="en-US" dirty="0"/>
          </a:p>
        </p:txBody>
      </p:sp>
    </p:spTree>
    <p:extLst>
      <p:ext uri="{BB962C8B-B14F-4D97-AF65-F5344CB8AC3E}">
        <p14:creationId xmlns:p14="http://schemas.microsoft.com/office/powerpoint/2010/main" val="46470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Continuous:</a:t>
            </a:r>
            <a:br>
              <a:rPr lang="en-US" b="1" dirty="0"/>
            </a:br>
            <a:endParaRPr lang="en-US" dirty="0"/>
          </a:p>
        </p:txBody>
      </p:sp>
      <p:sp>
        <p:nvSpPr>
          <p:cNvPr id="3" name="Content Placeholder 2"/>
          <p:cNvSpPr>
            <a:spLocks noGrp="1"/>
          </p:cNvSpPr>
          <p:nvPr>
            <p:ph idx="1"/>
          </p:nvPr>
        </p:nvSpPr>
        <p:spPr/>
        <p:txBody>
          <a:bodyPr/>
          <a:lstStyle/>
          <a:p>
            <a:pPr marL="0" indent="0" algn="just">
              <a:buNone/>
            </a:pPr>
            <a:r>
              <a:rPr lang="en-US" dirty="0" smtClean="0"/>
              <a:t>Social </a:t>
            </a:r>
            <a:r>
              <a:rPr lang="en-US" dirty="0"/>
              <a:t>change is a continuous process but not an intermittent process. Because the changes are neither stopped nor the societies are kept in museum to save them from change. It is an on going process without any break. In the process of change every society grows and decays, where it finds renewal and accommodates itself to various changing conditions. The sources, direction, rate and forms of change may vary time to time but it is always continuous.</a:t>
            </a:r>
          </a:p>
          <a:p>
            <a:endParaRPr lang="en-US" dirty="0"/>
          </a:p>
        </p:txBody>
      </p:sp>
    </p:spTree>
    <p:extLst>
      <p:ext uri="{BB962C8B-B14F-4D97-AF65-F5344CB8AC3E}">
        <p14:creationId xmlns:p14="http://schemas.microsoft.com/office/powerpoint/2010/main" val="2377186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Inevitable:</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Change </a:t>
            </a:r>
            <a:r>
              <a:rPr lang="en-US" dirty="0"/>
              <a:t>is inevitable. It is the human nature that desires change and also it is his tendency to bring change and to oppose or accept change. Human wants are unlimited which always keep on changing. To satisfy these wants social change has become a necessity not only to him but also to the society.</a:t>
            </a:r>
          </a:p>
          <a:p>
            <a:endParaRPr lang="en-US" dirty="0"/>
          </a:p>
        </p:txBody>
      </p:sp>
    </p:spTree>
    <p:extLst>
      <p:ext uri="{BB962C8B-B14F-4D97-AF65-F5344CB8AC3E}">
        <p14:creationId xmlns:p14="http://schemas.microsoft.com/office/powerpoint/2010/main" val="21637004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259</TotalTime>
  <Words>3163</Words>
  <Application>Microsoft Office PowerPoint</Application>
  <PresentationFormat>Widescreen</PresentationFormat>
  <Paragraphs>174</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Trebuchet MS</vt:lpstr>
      <vt:lpstr>Wingdings</vt:lpstr>
      <vt:lpstr>Wingdings 3</vt:lpstr>
      <vt:lpstr>Facet</vt:lpstr>
      <vt:lpstr>Social change</vt:lpstr>
      <vt:lpstr>Learning objectives </vt:lpstr>
      <vt:lpstr>Introduction </vt:lpstr>
      <vt:lpstr>PowerPoint Presentation</vt:lpstr>
      <vt:lpstr>Characteristics of Social Change: </vt:lpstr>
      <vt:lpstr>Change is Social: </vt:lpstr>
      <vt:lpstr>Universal: </vt:lpstr>
      <vt:lpstr>Continuous: </vt:lpstr>
      <vt:lpstr>Inevitable: </vt:lpstr>
      <vt:lpstr>Temporal: </vt:lpstr>
      <vt:lpstr>Degree or rate of change is not uniform: </vt:lpstr>
      <vt:lpstr>Social change may be planned or unplanned: </vt:lpstr>
      <vt:lpstr>Social change is multi-casual: </vt:lpstr>
      <vt:lpstr>Social change creates chain- reactions: </vt:lpstr>
      <vt:lpstr>Prediction is uncertain: </vt:lpstr>
      <vt:lpstr>TYPES OF SOCIAL CHANGE: </vt:lpstr>
      <vt:lpstr>PowerPoint Presentation</vt:lpstr>
      <vt:lpstr>PowerPoint Presentation</vt:lpstr>
      <vt:lpstr>PowerPoint Presentation</vt:lpstr>
      <vt:lpstr>PowerPoint Presentation</vt:lpstr>
      <vt:lpstr>Causes of social change </vt:lpstr>
      <vt:lpstr>PowerPoint Presentation</vt:lpstr>
      <vt:lpstr>Demographic Factors:</vt:lpstr>
      <vt:lpstr>Cont.</vt:lpstr>
      <vt:lpstr>Biological Factors:</vt:lpstr>
      <vt:lpstr>Cont.</vt:lpstr>
      <vt:lpstr>Cultural Factors: </vt:lpstr>
      <vt:lpstr>Cont.</vt:lpstr>
      <vt:lpstr>Technological Factors: </vt:lpstr>
      <vt:lpstr>PowerPoint Presentation</vt:lpstr>
      <vt:lpstr>Environmental Factor: </vt:lpstr>
      <vt:lpstr>Psychological Factors: </vt:lpstr>
      <vt:lpstr>Other Factors: </vt:lpstr>
      <vt:lpstr>Patterns of social change </vt:lpstr>
      <vt:lpstr>PowerPoint Presentation</vt:lpstr>
      <vt:lpstr>PowerPoint Presentation</vt:lpstr>
      <vt:lpstr>Consequences of social change </vt:lpstr>
      <vt:lpstr>PowerPoint Presentation</vt:lpstr>
      <vt:lpstr>The process of change </vt:lpstr>
      <vt:lpstr>PowerPoint Presentation</vt:lpstr>
      <vt:lpstr>PowerPoint Presentation</vt:lpstr>
      <vt:lpstr>PowerPoint Presentation</vt:lpstr>
      <vt:lpstr>Effects of social change</vt:lpstr>
      <vt:lpstr>Positive effects of social change</vt:lpstr>
      <vt:lpstr>Cont.</vt:lpstr>
      <vt:lpstr>Negative impacts</vt:lpstr>
      <vt:lpstr>PowerPoint Presentation</vt:lpstr>
      <vt:lpstr>SUMMARY </vt:lpstr>
      <vt:lpstr>PowerPoint Presentation</vt:lpstr>
      <vt:lpstr>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change</dc:title>
  <dc:creator>Microsoft account</dc:creator>
  <cp:lastModifiedBy>User</cp:lastModifiedBy>
  <cp:revision>18</cp:revision>
  <dcterms:created xsi:type="dcterms:W3CDTF">2020-12-05T09:50:14Z</dcterms:created>
  <dcterms:modified xsi:type="dcterms:W3CDTF">2021-03-07T19:47:54Z</dcterms:modified>
</cp:coreProperties>
</file>