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7" r:id="rId52"/>
    <p:sldId id="306"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9" r:id="rId94"/>
    <p:sldId id="348" r:id="rId95"/>
    <p:sldId id="350" r:id="rId96"/>
    <p:sldId id="367" r:id="rId97"/>
    <p:sldId id="368" r:id="rId98"/>
    <p:sldId id="369" r:id="rId99"/>
    <p:sldId id="370" r:id="rId100"/>
    <p:sldId id="371" r:id="rId101"/>
    <p:sldId id="372" r:id="rId102"/>
    <p:sldId id="373" r:id="rId103"/>
    <p:sldId id="374" r:id="rId104"/>
    <p:sldId id="375" r:id="rId105"/>
    <p:sldId id="376" r:id="rId106"/>
    <p:sldId id="377" r:id="rId107"/>
    <p:sldId id="378" r:id="rId108"/>
    <p:sldId id="379" r:id="rId109"/>
    <p:sldId id="390" r:id="rId110"/>
    <p:sldId id="391" r:id="rId111"/>
    <p:sldId id="392" r:id="rId112"/>
    <p:sldId id="393" r:id="rId113"/>
    <p:sldId id="394" r:id="rId114"/>
    <p:sldId id="380" r:id="rId115"/>
    <p:sldId id="381" r:id="rId116"/>
    <p:sldId id="382" r:id="rId117"/>
    <p:sldId id="383" r:id="rId118"/>
    <p:sldId id="384" r:id="rId119"/>
    <p:sldId id="385" r:id="rId120"/>
    <p:sldId id="386" r:id="rId121"/>
    <p:sldId id="387" r:id="rId122"/>
    <p:sldId id="389" r:id="rId123"/>
    <p:sldId id="355" r:id="rId124"/>
    <p:sldId id="356" r:id="rId125"/>
    <p:sldId id="357" r:id="rId126"/>
    <p:sldId id="358" r:id="rId127"/>
    <p:sldId id="359" r:id="rId128"/>
    <p:sldId id="360" r:id="rId129"/>
    <p:sldId id="361" r:id="rId130"/>
    <p:sldId id="362" r:id="rId131"/>
    <p:sldId id="363" r:id="rId132"/>
    <p:sldId id="364" r:id="rId133"/>
    <p:sldId id="365" r:id="rId134"/>
    <p:sldId id="395" r:id="rId135"/>
    <p:sldId id="366" r:id="rId1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www.britannica.com/topic/bridewealth"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t>
            </a:r>
            <a:r>
              <a:rPr lang="en-US" dirty="0" smtClean="0"/>
              <a:t>ocialization</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37482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Organization of family</a:t>
            </a:r>
            <a:endParaRPr lang="en-US" dirty="0"/>
          </a:p>
          <a:p>
            <a:r>
              <a:rPr lang="en-US" b="1" dirty="0"/>
              <a:t>Types</a:t>
            </a:r>
            <a:endParaRPr lang="en-US" dirty="0"/>
          </a:p>
          <a:p>
            <a:r>
              <a:rPr lang="en-US" dirty="0"/>
              <a:t>Nuclear-conjugal  </a:t>
            </a:r>
          </a:p>
          <a:p>
            <a:r>
              <a:rPr lang="en-US" dirty="0"/>
              <a:t>Extended-consanguine</a:t>
            </a:r>
            <a:r>
              <a:rPr lang="en-US" b="1" dirty="0"/>
              <a:t>   </a:t>
            </a:r>
            <a:endParaRPr lang="en-US" dirty="0"/>
          </a:p>
          <a:p>
            <a:pPr marL="0" indent="0">
              <a:buNone/>
            </a:pPr>
            <a:r>
              <a:rPr lang="en-US" b="1" dirty="0" smtClean="0"/>
              <a:t>   Structure </a:t>
            </a:r>
            <a:endParaRPr lang="en-US" dirty="0"/>
          </a:p>
          <a:p>
            <a:r>
              <a:rPr lang="en-US" dirty="0"/>
              <a:t>Power structure</a:t>
            </a:r>
          </a:p>
          <a:p>
            <a:r>
              <a:rPr lang="en-US" dirty="0" smtClean="0"/>
              <a:t>Family-subsystems</a:t>
            </a:r>
            <a:endParaRPr lang="en-US" dirty="0"/>
          </a:p>
          <a:p>
            <a:r>
              <a:rPr lang="en-US" dirty="0"/>
              <a:t>Descent structure</a:t>
            </a:r>
          </a:p>
          <a:p>
            <a:r>
              <a:rPr lang="en-US" dirty="0"/>
              <a:t>Residence structure</a:t>
            </a:r>
          </a:p>
          <a:p>
            <a:endParaRPr lang="en-US" dirty="0"/>
          </a:p>
        </p:txBody>
      </p:sp>
    </p:spTree>
    <p:extLst>
      <p:ext uri="{BB962C8B-B14F-4D97-AF65-F5344CB8AC3E}">
        <p14:creationId xmlns:p14="http://schemas.microsoft.com/office/powerpoint/2010/main" val="165664482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government</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   Oligarchy </a:t>
            </a:r>
            <a:endParaRPr lang="en-US" b="1" dirty="0"/>
          </a:p>
          <a:p>
            <a:r>
              <a:rPr lang="en-US" dirty="0"/>
              <a:t>Oligarchy is a form of power structure in which power effectively rests with a small number of people. </a:t>
            </a:r>
          </a:p>
          <a:p>
            <a:r>
              <a:rPr lang="en-US" dirty="0"/>
              <a:t>These people could be distinguished by royalty, wealth, family ties, education, corporate, or military control. </a:t>
            </a:r>
          </a:p>
          <a:p>
            <a:r>
              <a:rPr lang="en-US" dirty="0"/>
              <a:t>Such states are often controlled by a few prominent families who pass their influence from one generation to the next. </a:t>
            </a:r>
          </a:p>
          <a:p>
            <a:endParaRPr lang="en-US" dirty="0"/>
          </a:p>
        </p:txBody>
      </p:sp>
    </p:spTree>
    <p:extLst>
      <p:ext uri="{BB962C8B-B14F-4D97-AF65-F5344CB8AC3E}">
        <p14:creationId xmlns:p14="http://schemas.microsoft.com/office/powerpoint/2010/main" val="113822865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Theocracy</a:t>
            </a:r>
            <a:endParaRPr lang="en-US" dirty="0"/>
          </a:p>
        </p:txBody>
      </p:sp>
      <p:sp>
        <p:nvSpPr>
          <p:cNvPr id="3" name="Content Placeholder 2"/>
          <p:cNvSpPr>
            <a:spLocks noGrp="1"/>
          </p:cNvSpPr>
          <p:nvPr>
            <p:ph idx="1"/>
          </p:nvPr>
        </p:nvSpPr>
        <p:spPr/>
        <p:txBody>
          <a:bodyPr/>
          <a:lstStyle/>
          <a:p>
            <a:pPr marL="0" indent="0">
              <a:buNone/>
            </a:pPr>
            <a:r>
              <a:rPr lang="en-US" b="1" dirty="0"/>
              <a:t> </a:t>
            </a:r>
            <a:r>
              <a:rPr lang="en-US" b="1" dirty="0" smtClean="0"/>
              <a:t> </a:t>
            </a:r>
            <a:endParaRPr lang="en-US" b="1" dirty="0"/>
          </a:p>
          <a:p>
            <a:r>
              <a:rPr lang="en-US" dirty="0"/>
              <a:t>Theocracy refers to a form of government in which a specific religious ideology informs the leadership, laws, and customs of a nation. </a:t>
            </a:r>
          </a:p>
          <a:p>
            <a:r>
              <a:rPr lang="en-US" dirty="0"/>
              <a:t>It is a form of government in which official policy is governed by immediate divine guidance or by officials who are regarded as divinely guided, or is pursuant to the doctrine of a particular religion or religious group. </a:t>
            </a:r>
          </a:p>
          <a:p>
            <a:r>
              <a:rPr lang="en-US" dirty="0"/>
              <a:t>Theocracy essentially means rule by a church or analogous religious leadership; a state in which the goal is to direct the population towards God and in which God himself is the theoretical “head of the state</a:t>
            </a:r>
            <a:r>
              <a:rPr lang="en-US" dirty="0" smtClean="0"/>
              <a:t>”. </a:t>
            </a:r>
            <a:r>
              <a:rPr lang="en-US" dirty="0" err="1" smtClean="0"/>
              <a:t>Eg</a:t>
            </a:r>
            <a:r>
              <a:rPr lang="en-US" dirty="0" smtClean="0"/>
              <a:t> </a:t>
            </a:r>
            <a:r>
              <a:rPr lang="en-US" dirty="0" err="1" smtClean="0"/>
              <a:t>iran</a:t>
            </a:r>
            <a:endParaRPr lang="en-US" dirty="0"/>
          </a:p>
        </p:txBody>
      </p:sp>
    </p:spTree>
    <p:extLst>
      <p:ext uri="{BB962C8B-B14F-4D97-AF65-F5344CB8AC3E}">
        <p14:creationId xmlns:p14="http://schemas.microsoft.com/office/powerpoint/2010/main" val="82137674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Aristocracy </a:t>
            </a:r>
            <a:br>
              <a:rPr lang="en-US" b="1" dirty="0"/>
            </a:br>
            <a:endParaRPr lang="en-US" dirty="0"/>
          </a:p>
        </p:txBody>
      </p:sp>
      <p:sp>
        <p:nvSpPr>
          <p:cNvPr id="3" name="Content Placeholder 2"/>
          <p:cNvSpPr>
            <a:spLocks noGrp="1"/>
          </p:cNvSpPr>
          <p:nvPr>
            <p:ph idx="1"/>
          </p:nvPr>
        </p:nvSpPr>
        <p:spPr/>
        <p:txBody>
          <a:bodyPr/>
          <a:lstStyle/>
          <a:p>
            <a:r>
              <a:rPr lang="en-US" dirty="0" smtClean="0"/>
              <a:t>Aristocracy </a:t>
            </a:r>
            <a:r>
              <a:rPr lang="en-US" dirty="0"/>
              <a:t>refers to a form of government in which wealthy nobles are given power over those in lower socioeconomic strata. </a:t>
            </a:r>
          </a:p>
          <a:p>
            <a:r>
              <a:rPr lang="en-US" dirty="0"/>
              <a:t>Positions of leadership are reserved for those of an elite ruling class, a status which is typically hereditary. </a:t>
            </a:r>
          </a:p>
          <a:p>
            <a:r>
              <a:rPr lang="en-US" dirty="0"/>
              <a:t>Governments with </a:t>
            </a:r>
            <a:r>
              <a:rPr lang="en-US" dirty="0" err="1"/>
              <a:t>Aristarchy</a:t>
            </a:r>
            <a:r>
              <a:rPr lang="en-US" dirty="0"/>
              <a:t> attributes are traditionally ruled by the “best” people.</a:t>
            </a:r>
          </a:p>
          <a:p>
            <a:endParaRPr lang="en-US" dirty="0"/>
          </a:p>
        </p:txBody>
      </p:sp>
    </p:spTree>
    <p:extLst>
      <p:ext uri="{BB962C8B-B14F-4D97-AF65-F5344CB8AC3E}">
        <p14:creationId xmlns:p14="http://schemas.microsoft.com/office/powerpoint/2010/main" val="362329910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Meritocracy </a:t>
            </a:r>
            <a:br>
              <a:rPr lang="en-US" b="1" dirty="0"/>
            </a:br>
            <a:endParaRPr lang="en-US" dirty="0"/>
          </a:p>
        </p:txBody>
      </p:sp>
      <p:sp>
        <p:nvSpPr>
          <p:cNvPr id="3" name="Content Placeholder 2"/>
          <p:cNvSpPr>
            <a:spLocks noGrp="1"/>
          </p:cNvSpPr>
          <p:nvPr>
            <p:ph idx="1"/>
          </p:nvPr>
        </p:nvSpPr>
        <p:spPr/>
        <p:txBody>
          <a:bodyPr/>
          <a:lstStyle/>
          <a:p>
            <a:r>
              <a:rPr lang="en-US" dirty="0" smtClean="0"/>
              <a:t>Meritocracy </a:t>
            </a:r>
            <a:r>
              <a:rPr lang="en-US" dirty="0"/>
              <a:t>refers to a system in which authority is vested in those who have demonstrated the merits deemed pertinent to governing or public administration. </a:t>
            </a:r>
          </a:p>
          <a:p>
            <a:r>
              <a:rPr lang="en-US" dirty="0"/>
              <a:t>It offers a system of governance where groups are selected on the basis of people’s ability, knowledge in a given area, and contributions to society. </a:t>
            </a:r>
          </a:p>
          <a:p>
            <a:r>
              <a:rPr lang="en-US" dirty="0"/>
              <a:t>Often, these merits are conferred through testing and academic credentials and are meant to create an order in which talents, abilities, and intellect determines who should hold positions of leadership and economic stewardship. </a:t>
            </a:r>
          </a:p>
          <a:p>
            <a:r>
              <a:rPr lang="en-US" dirty="0"/>
              <a:t>The result is a social hierarchy based on achievement.</a:t>
            </a:r>
          </a:p>
          <a:p>
            <a:endParaRPr lang="en-US" dirty="0"/>
          </a:p>
        </p:txBody>
      </p:sp>
    </p:spTree>
    <p:extLst>
      <p:ext uri="{BB962C8B-B14F-4D97-AF65-F5344CB8AC3E}">
        <p14:creationId xmlns:p14="http://schemas.microsoft.com/office/powerpoint/2010/main" val="15987969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Technocracy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technocracy refers to rule by the educated; a system of governance where people who are skilled or proficient govern in their respective areas of expertise in technology would be in control of all decision making. </a:t>
            </a:r>
          </a:p>
          <a:p>
            <a:r>
              <a:rPr lang="en-US" dirty="0"/>
              <a:t>Doctors, engineers, scientists, professionals and technologists who have knowledge, expertise, or skills, would compose the governing body, instead of politicians, businessmen, and economists.</a:t>
            </a:r>
          </a:p>
          <a:p>
            <a:endParaRPr lang="en-US" dirty="0"/>
          </a:p>
        </p:txBody>
      </p:sp>
    </p:spTree>
    <p:extLst>
      <p:ext uri="{BB962C8B-B14F-4D97-AF65-F5344CB8AC3E}">
        <p14:creationId xmlns:p14="http://schemas.microsoft.com/office/powerpoint/2010/main" val="412621015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Plutocracy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Plutocracy </a:t>
            </a:r>
            <a:r>
              <a:rPr lang="en-US" dirty="0"/>
              <a:t>refers to a system of rule in which power is determined as a direct function of wealth. </a:t>
            </a:r>
          </a:p>
          <a:p>
            <a:r>
              <a:rPr lang="en-US" dirty="0"/>
              <a:t>Plutocracy mirrors the economic hierarchy of aristocratic systems but lacks the philosophical imperatives used to justify the latter. </a:t>
            </a:r>
          </a:p>
          <a:p>
            <a:r>
              <a:rPr lang="en-US" dirty="0"/>
              <a:t>Whereas aristocratic forms of governance justified economic hierarchy by presuming equivalence between wealth, heredity, and the qualification to lead, plutocracy refers in simpler terms to the ascendance of the wealthy to positions of power. </a:t>
            </a:r>
          </a:p>
          <a:p>
            <a:endParaRPr lang="en-US" dirty="0"/>
          </a:p>
        </p:txBody>
      </p:sp>
    </p:spTree>
    <p:extLst>
      <p:ext uri="{BB962C8B-B14F-4D97-AF65-F5344CB8AC3E}">
        <p14:creationId xmlns:p14="http://schemas.microsoft.com/office/powerpoint/2010/main" val="7916210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Military junta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military junta is a government led committee of military leaders </a:t>
            </a:r>
          </a:p>
          <a:p>
            <a:r>
              <a:rPr lang="en-US" dirty="0"/>
              <a:t>It is an authoritarian form of government characterized by oligarchic military dictatorship. </a:t>
            </a:r>
          </a:p>
          <a:p>
            <a:r>
              <a:rPr lang="en-US" dirty="0"/>
              <a:t>A junta often comes to power as a result of a coup d'état.</a:t>
            </a:r>
          </a:p>
          <a:p>
            <a:r>
              <a:rPr lang="en-US" dirty="0"/>
              <a:t>The junta may either formally take power as the nation's governing body, with the power to rule by decree, or may exercise power by exercising binding (but informal) control over a nominally civilian government</a:t>
            </a:r>
          </a:p>
          <a:p>
            <a:endParaRPr lang="en-US" dirty="0"/>
          </a:p>
        </p:txBody>
      </p:sp>
    </p:spTree>
    <p:extLst>
      <p:ext uri="{BB962C8B-B14F-4D97-AF65-F5344CB8AC3E}">
        <p14:creationId xmlns:p14="http://schemas.microsoft.com/office/powerpoint/2010/main" val="20155357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Monarchy </a:t>
            </a:r>
            <a:br>
              <a:rPr lang="en-US" b="1" dirty="0"/>
            </a:br>
            <a:endParaRPr lang="en-US" dirty="0"/>
          </a:p>
        </p:txBody>
      </p:sp>
      <p:sp>
        <p:nvSpPr>
          <p:cNvPr id="3" name="Content Placeholder 2"/>
          <p:cNvSpPr>
            <a:spLocks noGrp="1"/>
          </p:cNvSpPr>
          <p:nvPr>
            <p:ph idx="1"/>
          </p:nvPr>
        </p:nvSpPr>
        <p:spPr/>
        <p:txBody>
          <a:bodyPr/>
          <a:lstStyle/>
          <a:p>
            <a:r>
              <a:rPr lang="en-US" dirty="0" smtClean="0"/>
              <a:t>Monarchy </a:t>
            </a:r>
            <a:r>
              <a:rPr lang="en-US" dirty="0"/>
              <a:t>refers to a form of rule in which absolute power and authority are held by a single member of a royal bloodline. </a:t>
            </a:r>
          </a:p>
          <a:p>
            <a:r>
              <a:rPr lang="en-US" dirty="0"/>
              <a:t>In a monarchy, the individual in the seat of power is often believed to have been placed there by “divine right,” or the will of God. </a:t>
            </a:r>
          </a:p>
          <a:p>
            <a:r>
              <a:rPr lang="en-US" dirty="0"/>
              <a:t>In a monarchical society, power is inherited within a line of succession that relates to one’s bloodline and birth-order within the ruling royal family. </a:t>
            </a:r>
          </a:p>
          <a:p>
            <a:endParaRPr lang="en-US" dirty="0"/>
          </a:p>
        </p:txBody>
      </p:sp>
    </p:spTree>
    <p:extLst>
      <p:ext uri="{BB962C8B-B14F-4D97-AF65-F5344CB8AC3E}">
        <p14:creationId xmlns:p14="http://schemas.microsoft.com/office/powerpoint/2010/main" val="52732782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Democracy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Democracy </a:t>
            </a:r>
            <a:r>
              <a:rPr lang="en-US" dirty="0"/>
              <a:t>refers to a form of government in which the people are given a direct role in choosing their leadership. </a:t>
            </a:r>
          </a:p>
          <a:p>
            <a:r>
              <a:rPr lang="en-US" dirty="0"/>
              <a:t>Its primary goal is governance through fair representation, a system in which no single force or entity can exercise unchecked control or authority. </a:t>
            </a:r>
          </a:p>
          <a:p>
            <a:r>
              <a:rPr lang="en-US" dirty="0"/>
              <a:t>The result is a system which requires discourse, debate, and compromise to satisfy the broadest possible number of public interests. </a:t>
            </a:r>
          </a:p>
          <a:p>
            <a:r>
              <a:rPr lang="en-US" dirty="0"/>
              <a:t>Democracy is typified by fair and free elections, civic participation, protection of human rights, and the rule of law.</a:t>
            </a:r>
          </a:p>
          <a:p>
            <a:endParaRPr lang="en-US" dirty="0"/>
          </a:p>
        </p:txBody>
      </p:sp>
    </p:spTree>
    <p:extLst>
      <p:ext uri="{BB962C8B-B14F-4D97-AF65-F5344CB8AC3E}">
        <p14:creationId xmlns:p14="http://schemas.microsoft.com/office/powerpoint/2010/main" val="31259017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democracy</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smtClean="0"/>
              <a:t>Participatory</a:t>
            </a:r>
            <a:endParaRPr lang="en-US" dirty="0"/>
          </a:p>
          <a:p>
            <a:r>
              <a:rPr lang="en-US" dirty="0"/>
              <a:t>Appropriate in small groups where all people gather together somewhere to make participatory decisions.</a:t>
            </a:r>
          </a:p>
          <a:p>
            <a:r>
              <a:rPr lang="en-US" b="1" dirty="0"/>
              <a:t>Representative</a:t>
            </a:r>
            <a:endParaRPr lang="en-US" dirty="0"/>
          </a:p>
          <a:p>
            <a:r>
              <a:rPr lang="en-US" dirty="0"/>
              <a:t>People vote for their representatives’ e.g. parliamentarians.</a:t>
            </a:r>
          </a:p>
          <a:p>
            <a:r>
              <a:rPr lang="en-US" dirty="0"/>
              <a:t>These elected people are given power to form the government.</a:t>
            </a:r>
          </a:p>
          <a:p>
            <a:r>
              <a:rPr lang="en-US" dirty="0"/>
              <a:t>They are the mouthpiece of their people.</a:t>
            </a:r>
          </a:p>
          <a:p>
            <a:r>
              <a:rPr lang="en-US" dirty="0"/>
              <a:t>This does not mean that they are always doing things in favor of their subjects</a:t>
            </a:r>
          </a:p>
          <a:p>
            <a:endParaRPr lang="en-US" dirty="0"/>
          </a:p>
        </p:txBody>
      </p:sp>
    </p:spTree>
    <p:extLst>
      <p:ext uri="{BB962C8B-B14F-4D97-AF65-F5344CB8AC3E}">
        <p14:creationId xmlns:p14="http://schemas.microsoft.com/office/powerpoint/2010/main" val="1492133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Types</a:t>
            </a:r>
            <a:endParaRPr lang="en-US" dirty="0"/>
          </a:p>
          <a:p>
            <a:r>
              <a:rPr lang="en-US" b="1" dirty="0"/>
              <a:t>Nuclear family</a:t>
            </a:r>
            <a:endParaRPr lang="en-US" dirty="0"/>
          </a:p>
          <a:p>
            <a:r>
              <a:rPr lang="en-US" dirty="0"/>
              <a:t>Composed of husband, wife and children</a:t>
            </a:r>
          </a:p>
          <a:p>
            <a:r>
              <a:rPr lang="en-US" dirty="0"/>
              <a:t>These children may either be biological or adopted.</a:t>
            </a:r>
          </a:p>
          <a:p>
            <a:r>
              <a:rPr lang="en-US" b="1" dirty="0"/>
              <a:t>Extended family</a:t>
            </a:r>
            <a:endParaRPr lang="en-US" dirty="0"/>
          </a:p>
          <a:p>
            <a:r>
              <a:rPr lang="en-US" dirty="0"/>
              <a:t>Family including other family members i.e. cousins, uncles grandparents etc.  </a:t>
            </a:r>
          </a:p>
          <a:p>
            <a:r>
              <a:rPr lang="en-US" dirty="0"/>
              <a:t>This used to be common in African society but phasing out because of social changes and introduction of western culture.</a:t>
            </a:r>
          </a:p>
          <a:p>
            <a:endParaRPr lang="en-US" dirty="0"/>
          </a:p>
        </p:txBody>
      </p:sp>
    </p:spTree>
    <p:extLst>
      <p:ext uri="{BB962C8B-B14F-4D97-AF65-F5344CB8AC3E}">
        <p14:creationId xmlns:p14="http://schemas.microsoft.com/office/powerpoint/2010/main" val="192246273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Non-Democratic Governments</a:t>
            </a:r>
            <a:br>
              <a:rPr lang="en-US" b="1" dirty="0"/>
            </a:br>
            <a:endParaRPr lang="en-US" dirty="0"/>
          </a:p>
        </p:txBody>
      </p:sp>
      <p:sp>
        <p:nvSpPr>
          <p:cNvPr id="3" name="Content Placeholder 2"/>
          <p:cNvSpPr>
            <a:spLocks noGrp="1"/>
          </p:cNvSpPr>
          <p:nvPr>
            <p:ph idx="1"/>
          </p:nvPr>
        </p:nvSpPr>
        <p:spPr/>
        <p:txBody>
          <a:bodyPr/>
          <a:lstStyle/>
          <a:p>
            <a:r>
              <a:rPr lang="en-US" dirty="0" smtClean="0"/>
              <a:t>Non-Democratic </a:t>
            </a:r>
            <a:r>
              <a:rPr lang="en-US" dirty="0"/>
              <a:t>Governments are forms of government where an individual or a single-party concentrates all power. </a:t>
            </a:r>
            <a:endParaRPr lang="en-US" b="1" dirty="0"/>
          </a:p>
          <a:p>
            <a:r>
              <a:rPr lang="en-US" dirty="0"/>
              <a:t>They include</a:t>
            </a:r>
            <a:r>
              <a:rPr lang="en-US" b="1" dirty="0"/>
              <a:t>: Authoritarianism, Totalitarianism, and Dictatorship</a:t>
            </a:r>
          </a:p>
          <a:p>
            <a:endParaRPr lang="en-US" dirty="0"/>
          </a:p>
        </p:txBody>
      </p:sp>
    </p:spTree>
    <p:extLst>
      <p:ext uri="{BB962C8B-B14F-4D97-AF65-F5344CB8AC3E}">
        <p14:creationId xmlns:p14="http://schemas.microsoft.com/office/powerpoint/2010/main" val="27003290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Authoritarianism</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smtClean="0"/>
              <a:t>Authoritarianism </a:t>
            </a:r>
            <a:r>
              <a:rPr lang="en-US" dirty="0"/>
              <a:t>is a form of social organization characterized by submission to authority as well as the administration of said authority. </a:t>
            </a:r>
          </a:p>
          <a:p>
            <a:r>
              <a:rPr lang="en-US" dirty="0"/>
              <a:t>In politics, an authoritarian government is characterized by highly concentrated and centralized power maintained by political repression and the exclusion of potential challengers. </a:t>
            </a:r>
          </a:p>
          <a:p>
            <a:r>
              <a:rPr lang="en-US" dirty="0"/>
              <a:t>It uses political parties and mass organizations to mobilize people around the goals of the regime. </a:t>
            </a:r>
          </a:p>
          <a:p>
            <a:r>
              <a:rPr lang="en-US" dirty="0"/>
              <a:t>Authoritarianism emphasizes arbitrary law rather than the rule of law, including election rigging and political decisions being made by a select group of officials behind closed doors.</a:t>
            </a:r>
          </a:p>
          <a:p>
            <a:r>
              <a:rPr lang="en-US" dirty="0"/>
              <a:t>Authoritarianism is marked by “indefinite political tenure” of an autocratic state or a ruling-party state.</a:t>
            </a:r>
          </a:p>
          <a:p>
            <a:endParaRPr lang="en-US" dirty="0"/>
          </a:p>
        </p:txBody>
      </p:sp>
    </p:spTree>
    <p:extLst>
      <p:ext uri="{BB962C8B-B14F-4D97-AF65-F5344CB8AC3E}">
        <p14:creationId xmlns:p14="http://schemas.microsoft.com/office/powerpoint/2010/main" val="353447816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Totalitarianism</a:t>
            </a:r>
            <a:br>
              <a:rPr lang="en-US" b="1" dirty="0"/>
            </a:br>
            <a:endParaRPr lang="en-US" dirty="0"/>
          </a:p>
        </p:txBody>
      </p:sp>
      <p:sp>
        <p:nvSpPr>
          <p:cNvPr id="3" name="Content Placeholder 2"/>
          <p:cNvSpPr>
            <a:spLocks noGrp="1"/>
          </p:cNvSpPr>
          <p:nvPr>
            <p:ph idx="1"/>
          </p:nvPr>
        </p:nvSpPr>
        <p:spPr/>
        <p:txBody>
          <a:bodyPr/>
          <a:lstStyle/>
          <a:p>
            <a:r>
              <a:rPr lang="en-US" dirty="0" smtClean="0"/>
              <a:t>Totalitarianism </a:t>
            </a:r>
            <a:r>
              <a:rPr lang="en-US" dirty="0"/>
              <a:t>is an extreme version of authoritarianism. </a:t>
            </a:r>
          </a:p>
          <a:p>
            <a:r>
              <a:rPr lang="en-US" dirty="0"/>
              <a:t>It is an authoritarian form of government in which the ruling party recognizes no limitations whatsoever on its power, either in the public life or private rights of its citizens. </a:t>
            </a:r>
          </a:p>
          <a:p>
            <a:r>
              <a:rPr lang="en-US" dirty="0"/>
              <a:t>Power is often vested in the hands of a single figure, an authority around whom significant propaganda is built as a way of extending and retaining uncontested authority.</a:t>
            </a:r>
          </a:p>
          <a:p>
            <a:r>
              <a:rPr lang="en-US" dirty="0"/>
              <a:t>Totalitarian states often employ widespread surveillance, control over mass media, intimidating demonstrations of paramilitary or police power, and suppression — usually violent — of protest, activism, or political opposition</a:t>
            </a:r>
            <a:r>
              <a:rPr lang="en-US" dirty="0" smtClean="0"/>
              <a:t>.</a:t>
            </a:r>
          </a:p>
          <a:p>
            <a:r>
              <a:rPr lang="en-US" dirty="0" smtClean="0"/>
              <a:t>Example is </a:t>
            </a:r>
            <a:r>
              <a:rPr lang="en-US" dirty="0" err="1" smtClean="0"/>
              <a:t>korea</a:t>
            </a:r>
            <a:endParaRPr lang="en-US" dirty="0"/>
          </a:p>
          <a:p>
            <a:endParaRPr lang="en-US" dirty="0"/>
          </a:p>
        </p:txBody>
      </p:sp>
    </p:spTree>
    <p:extLst>
      <p:ext uri="{BB962C8B-B14F-4D97-AF65-F5344CB8AC3E}">
        <p14:creationId xmlns:p14="http://schemas.microsoft.com/office/powerpoint/2010/main" val="28084191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Dictatorship</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smtClean="0"/>
              <a:t>Dictatorship </a:t>
            </a:r>
            <a:r>
              <a:rPr lang="en-US" dirty="0"/>
              <a:t>refers to an autocratic form of absolute rule by leadership unrestricted by law, constitutions, or other social and political factors within the state.</a:t>
            </a:r>
          </a:p>
          <a:p>
            <a:r>
              <a:rPr lang="en-US" dirty="0"/>
              <a:t>It is a form of government that has the power to govern without consent of those being governed (similar to authoritarianism), while totalitarianism describes a state that regulates nearly every aspect of public and private behavior of the people. </a:t>
            </a:r>
          </a:p>
          <a:p>
            <a:r>
              <a:rPr lang="en-US" dirty="0"/>
              <a:t>Dictatorship concerns the source of the governing power and totalitarianism concerns the scope of the governing power.</a:t>
            </a:r>
          </a:p>
          <a:p>
            <a:r>
              <a:rPr lang="en-US" dirty="0"/>
              <a:t>In this sense, dictatorship (government without people’s consent) is a contrast to democracy (government whose power comes from people) and totalitarianism (government controls every aspect of people’s life) opposes pluralism (government allows multiple lifestyles and opinions).</a:t>
            </a:r>
          </a:p>
          <a:p>
            <a:endParaRPr lang="en-US" dirty="0"/>
          </a:p>
        </p:txBody>
      </p:sp>
    </p:spTree>
    <p:extLst>
      <p:ext uri="{BB962C8B-B14F-4D97-AF65-F5344CB8AC3E}">
        <p14:creationId xmlns:p14="http://schemas.microsoft.com/office/powerpoint/2010/main" val="22729922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the Government</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Every </a:t>
            </a:r>
            <a:r>
              <a:rPr lang="en-US" dirty="0"/>
              <a:t>government has specific roles and duties that it carries on a daily basis. </a:t>
            </a:r>
          </a:p>
          <a:p>
            <a:pPr marL="0" lvl="0" indent="0">
              <a:buNone/>
            </a:pPr>
            <a:r>
              <a:rPr lang="en-US" b="1" dirty="0" smtClean="0"/>
              <a:t>1.Social </a:t>
            </a:r>
            <a:r>
              <a:rPr lang="en-US" b="1" dirty="0"/>
              <a:t>Control</a:t>
            </a:r>
            <a:endParaRPr lang="en-US" dirty="0"/>
          </a:p>
          <a:p>
            <a:r>
              <a:rPr lang="en-US" dirty="0"/>
              <a:t>The government creates agents e.g. judiciary, police, health inspectors, immigration officers to enforce law and order. </a:t>
            </a:r>
          </a:p>
          <a:p>
            <a:r>
              <a:rPr lang="en-US" dirty="0"/>
              <a:t>Their function is to make and enforce laws and arbitrate conflicts.</a:t>
            </a:r>
          </a:p>
          <a:p>
            <a:pPr marL="0" lvl="0" indent="0">
              <a:buNone/>
            </a:pPr>
            <a:r>
              <a:rPr lang="en-US" b="1" dirty="0" smtClean="0"/>
              <a:t>2.Protection </a:t>
            </a:r>
            <a:r>
              <a:rPr lang="en-US" b="1" dirty="0"/>
              <a:t>of citizens</a:t>
            </a:r>
            <a:endParaRPr lang="en-US" dirty="0"/>
          </a:p>
          <a:p>
            <a:r>
              <a:rPr lang="en-US" dirty="0"/>
              <a:t>The government protects its citizens against enemies from outside or inside.</a:t>
            </a:r>
          </a:p>
          <a:p>
            <a:r>
              <a:rPr lang="en-US" dirty="0"/>
              <a:t>Every day, state and federal government work to ensure peace and stability in their jurisdictions. </a:t>
            </a:r>
          </a:p>
          <a:p>
            <a:endParaRPr lang="en-US" dirty="0"/>
          </a:p>
        </p:txBody>
      </p:sp>
    </p:spTree>
    <p:extLst>
      <p:ext uri="{BB962C8B-B14F-4D97-AF65-F5344CB8AC3E}">
        <p14:creationId xmlns:p14="http://schemas.microsoft.com/office/powerpoint/2010/main" val="419044586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3.Defend </a:t>
            </a:r>
            <a:r>
              <a:rPr lang="en-US" b="1" dirty="0"/>
              <a:t>Against External Enemies</a:t>
            </a:r>
            <a:endParaRPr lang="en-US" dirty="0"/>
          </a:p>
          <a:p>
            <a:r>
              <a:rPr lang="en-US" dirty="0"/>
              <a:t>War across nations has been a constant condition since the beginning of civilization. The government has a responsibility to ensure peace within its borders.</a:t>
            </a:r>
          </a:p>
          <a:p>
            <a:r>
              <a:rPr lang="en-US" dirty="0"/>
              <a:t>It should also keep external aggressors at bay.</a:t>
            </a:r>
          </a:p>
          <a:p>
            <a:pPr marL="0" lvl="0" indent="0">
              <a:buNone/>
            </a:pPr>
            <a:r>
              <a:rPr lang="en-US" b="1" dirty="0" smtClean="0"/>
              <a:t>4.Coordination </a:t>
            </a:r>
            <a:r>
              <a:rPr lang="en-US" b="1" dirty="0"/>
              <a:t>of activities</a:t>
            </a:r>
            <a:endParaRPr lang="en-US" dirty="0"/>
          </a:p>
          <a:p>
            <a:r>
              <a:rPr lang="en-US" dirty="0"/>
              <a:t>Coordination of society’s activities is done through various ministries which plan and organize certain activities.</a:t>
            </a:r>
          </a:p>
          <a:p>
            <a:endParaRPr lang="en-US" dirty="0"/>
          </a:p>
        </p:txBody>
      </p:sp>
    </p:spTree>
    <p:extLst>
      <p:ext uri="{BB962C8B-B14F-4D97-AF65-F5344CB8AC3E}">
        <p14:creationId xmlns:p14="http://schemas.microsoft.com/office/powerpoint/2010/main" val="405262932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5.Protect </a:t>
            </a:r>
            <a:r>
              <a:rPr lang="en-US" b="1" dirty="0"/>
              <a:t>the Natural Rights</a:t>
            </a:r>
          </a:p>
          <a:p>
            <a:r>
              <a:rPr lang="en-US" dirty="0"/>
              <a:t>The primary functions of government are to protect the basic human rights which include right to life, liberty and to possess property</a:t>
            </a:r>
          </a:p>
          <a:p>
            <a:r>
              <a:rPr lang="en-US" dirty="0"/>
              <a:t>The idea of natural rights is because every person deserves to enjoy these rights.</a:t>
            </a:r>
          </a:p>
          <a:p>
            <a:r>
              <a:rPr lang="en-US" dirty="0"/>
              <a:t>It is assumed that people are born with these rights and that they shouldn’t be taken away from them without their agreement.</a:t>
            </a:r>
          </a:p>
          <a:p>
            <a:r>
              <a:rPr lang="en-US" dirty="0"/>
              <a:t>If the government takes any of these rights, you have the liberty to take your complaints to court, Hire an attorney to improve your chances of winning the case.</a:t>
            </a:r>
          </a:p>
          <a:p>
            <a:endParaRPr lang="en-US" dirty="0"/>
          </a:p>
        </p:txBody>
      </p:sp>
    </p:spTree>
    <p:extLst>
      <p:ext uri="{BB962C8B-B14F-4D97-AF65-F5344CB8AC3E}">
        <p14:creationId xmlns:p14="http://schemas.microsoft.com/office/powerpoint/2010/main" val="14171918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6.Managing </a:t>
            </a:r>
            <a:r>
              <a:rPr lang="en-US" b="1" dirty="0"/>
              <a:t>Economic Conditions</a:t>
            </a:r>
          </a:p>
          <a:p>
            <a:r>
              <a:rPr lang="en-US" dirty="0"/>
              <a:t>The modern government has a duty to fight poverty and improve the quality of life of its citizens. </a:t>
            </a:r>
          </a:p>
          <a:p>
            <a:r>
              <a:rPr lang="en-US" dirty="0"/>
              <a:t>In order to achieve this, the government must create a conducive environment for material prosperity and economic growth.</a:t>
            </a:r>
          </a:p>
          <a:p>
            <a:endParaRPr lang="en-US" dirty="0"/>
          </a:p>
        </p:txBody>
      </p:sp>
    </p:spTree>
    <p:extLst>
      <p:ext uri="{BB962C8B-B14F-4D97-AF65-F5344CB8AC3E}">
        <p14:creationId xmlns:p14="http://schemas.microsoft.com/office/powerpoint/2010/main" val="39083471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7.Redistribution </a:t>
            </a:r>
            <a:r>
              <a:rPr lang="en-US" b="1" dirty="0"/>
              <a:t>of Income and Resources</a:t>
            </a:r>
          </a:p>
          <a:p>
            <a:r>
              <a:rPr lang="en-US" dirty="0"/>
              <a:t>Governments should ensure economic pie grows larger to redistribute fruits of prosperity.</a:t>
            </a:r>
          </a:p>
          <a:p>
            <a:r>
              <a:rPr lang="en-US" dirty="0"/>
              <a:t>The government does this by taxing wealthier people and transferring the income to different categories of people who are in need of these services.</a:t>
            </a:r>
          </a:p>
          <a:p>
            <a:r>
              <a:rPr lang="en-US" dirty="0"/>
              <a:t>Therefore, the modern government can be characterized as welfare states. </a:t>
            </a:r>
          </a:p>
          <a:p>
            <a:r>
              <a:rPr lang="en-US" dirty="0"/>
              <a:t>They also redistribute resources from the young to disabled, socially challenged and the aged. </a:t>
            </a:r>
          </a:p>
          <a:p>
            <a:r>
              <a:rPr lang="en-US" dirty="0"/>
              <a:t>Further, the wealthier governments subsidize food, housing, pension, and healthcare to the poor.</a:t>
            </a:r>
          </a:p>
          <a:p>
            <a:endParaRPr lang="en-US" dirty="0"/>
          </a:p>
        </p:txBody>
      </p:sp>
    </p:spTree>
    <p:extLst>
      <p:ext uri="{BB962C8B-B14F-4D97-AF65-F5344CB8AC3E}">
        <p14:creationId xmlns:p14="http://schemas.microsoft.com/office/powerpoint/2010/main" val="101179270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smtClean="0"/>
              <a:t>8.Provide </a:t>
            </a:r>
            <a:r>
              <a:rPr lang="en-US" b="1" dirty="0"/>
              <a:t>Public or Utility Goods</a:t>
            </a:r>
          </a:p>
          <a:p>
            <a:r>
              <a:rPr lang="en-US" dirty="0"/>
              <a:t>Among the many functions of government is to provide public goods. </a:t>
            </a:r>
          </a:p>
          <a:p>
            <a:r>
              <a:rPr lang="en-US" dirty="0"/>
              <a:t>In most cases, these are services that the private sector cannot provide or they can provide in an unfair or inefficient manner.</a:t>
            </a:r>
          </a:p>
          <a:p>
            <a:r>
              <a:rPr lang="en-US" dirty="0"/>
              <a:t>National security is one of these services. For example, can the private market offer security services? Yes, the government can outsource military security. </a:t>
            </a:r>
          </a:p>
          <a:p>
            <a:r>
              <a:rPr lang="en-US" dirty="0"/>
              <a:t>The government and wealthy individuals can hire private mercenaries to protect them.</a:t>
            </a:r>
          </a:p>
          <a:p>
            <a:endParaRPr lang="en-US" dirty="0"/>
          </a:p>
        </p:txBody>
      </p:sp>
    </p:spTree>
    <p:extLst>
      <p:ext uri="{BB962C8B-B14F-4D97-AF65-F5344CB8AC3E}">
        <p14:creationId xmlns:p14="http://schemas.microsoft.com/office/powerpoint/2010/main" val="2731372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Joint family </a:t>
            </a:r>
            <a:endParaRPr lang="en-US" dirty="0"/>
          </a:p>
          <a:p>
            <a:r>
              <a:rPr lang="en-US" dirty="0"/>
              <a:t>e.g. two brothers living together with their families</a:t>
            </a:r>
          </a:p>
          <a:p>
            <a:r>
              <a:rPr lang="en-US" b="1" dirty="0"/>
              <a:t>Single parent  </a:t>
            </a:r>
            <a:endParaRPr lang="en-US" dirty="0"/>
          </a:p>
          <a:p>
            <a:r>
              <a:rPr lang="en-US" dirty="0"/>
              <a:t>Mother or father with their children.  </a:t>
            </a:r>
          </a:p>
          <a:p>
            <a:r>
              <a:rPr lang="en-US" dirty="0"/>
              <a:t>This could be due to divorce, death, separation or own choice.</a:t>
            </a:r>
          </a:p>
          <a:p>
            <a:r>
              <a:rPr lang="en-US" b="1" dirty="0"/>
              <a:t>Blended family</a:t>
            </a:r>
            <a:endParaRPr lang="en-US" dirty="0"/>
          </a:p>
          <a:p>
            <a:r>
              <a:rPr lang="en-US" dirty="0"/>
              <a:t>Two people marry with previous marriages children due to either death, separation in previous marriage and then remarry.</a:t>
            </a:r>
          </a:p>
        </p:txBody>
      </p:sp>
    </p:spTree>
    <p:extLst>
      <p:ext uri="{BB962C8B-B14F-4D97-AF65-F5344CB8AC3E}">
        <p14:creationId xmlns:p14="http://schemas.microsoft.com/office/powerpoint/2010/main" val="128794814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lvl="0" indent="0">
              <a:buNone/>
            </a:pPr>
            <a:r>
              <a:rPr lang="en-US" b="1" dirty="0" smtClean="0"/>
              <a:t>9.Prevent </a:t>
            </a:r>
            <a:r>
              <a:rPr lang="en-US" b="1" dirty="0"/>
              <a:t>Any Externality</a:t>
            </a:r>
          </a:p>
          <a:p>
            <a:r>
              <a:rPr lang="en-US" dirty="0"/>
              <a:t>An externality is an indirect cost or benefit occurring from an activity that impacts your society. </a:t>
            </a:r>
          </a:p>
          <a:p>
            <a:r>
              <a:rPr lang="en-US" dirty="0"/>
              <a:t>In most cases, externalities affect people who are not participants in an event or activity.</a:t>
            </a:r>
          </a:p>
          <a:p>
            <a:r>
              <a:rPr lang="en-US" dirty="0"/>
              <a:t>The impact can either be negative or positive. For example, factories can produce air pollution that may contaminate city water’s supply or affect the quality of air that people breathe. </a:t>
            </a:r>
          </a:p>
          <a:p>
            <a:r>
              <a:rPr lang="en-US" dirty="0"/>
              <a:t>Positive externalities include where a society and not students benefit more from a learned population. </a:t>
            </a:r>
          </a:p>
          <a:p>
            <a:r>
              <a:rPr lang="en-US" dirty="0"/>
              <a:t>The government must develop and implement state laws and regulations on undesirable externalities. </a:t>
            </a:r>
          </a:p>
          <a:p>
            <a:r>
              <a:rPr lang="en-US" dirty="0"/>
              <a:t>Other than being physical as in the case of pollution, externalities can also be aesthetic or psychological. </a:t>
            </a:r>
          </a:p>
          <a:p>
            <a:r>
              <a:rPr lang="en-US" dirty="0"/>
              <a:t>For example, a liquor store located near a school is an externality. </a:t>
            </a:r>
          </a:p>
          <a:p>
            <a:r>
              <a:rPr lang="en-US" dirty="0"/>
              <a:t>The government strives to prevent them via zoning state laws.</a:t>
            </a:r>
          </a:p>
          <a:p>
            <a:endParaRPr lang="en-US" dirty="0"/>
          </a:p>
        </p:txBody>
      </p:sp>
    </p:spTree>
    <p:extLst>
      <p:ext uri="{BB962C8B-B14F-4D97-AF65-F5344CB8AC3E}">
        <p14:creationId xmlns:p14="http://schemas.microsoft.com/office/powerpoint/2010/main" val="199529125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this topic we have covered the following contents:</a:t>
            </a:r>
          </a:p>
          <a:p>
            <a:r>
              <a:rPr lang="en-US" dirty="0"/>
              <a:t>Concept of government </a:t>
            </a:r>
          </a:p>
          <a:p>
            <a:r>
              <a:rPr lang="en-US" dirty="0"/>
              <a:t>Different types of governments as: Oligarchy, Theocracy, Aristocracy, Meritocracy, Technocracy, Plutocracy, Military junta, Monarchy, Democracy</a:t>
            </a:r>
          </a:p>
          <a:p>
            <a:r>
              <a:rPr lang="en-US" dirty="0"/>
              <a:t>Types of democracy as Participatory as Representative.</a:t>
            </a:r>
          </a:p>
          <a:p>
            <a:r>
              <a:rPr lang="en-US" dirty="0"/>
              <a:t>Types </a:t>
            </a:r>
            <a:r>
              <a:rPr lang="en-US" dirty="0" smtClean="0"/>
              <a:t>of </a:t>
            </a:r>
            <a:r>
              <a:rPr lang="en-US" dirty="0"/>
              <a:t>Non-Democratic Governments as: Authoritarianism</a:t>
            </a:r>
            <a:r>
              <a:rPr lang="en-US" dirty="0" smtClean="0"/>
              <a:t>, </a:t>
            </a:r>
            <a:r>
              <a:rPr lang="en-US" dirty="0"/>
              <a:t>Totalitarianism, Dictatorship</a:t>
            </a:r>
          </a:p>
          <a:p>
            <a:r>
              <a:rPr lang="en-US" dirty="0"/>
              <a:t>Functions of the Government</a:t>
            </a:r>
          </a:p>
          <a:p>
            <a:endParaRPr lang="en-US" dirty="0"/>
          </a:p>
        </p:txBody>
      </p:sp>
    </p:spTree>
    <p:extLst>
      <p:ext uri="{BB962C8B-B14F-4D97-AF65-F5344CB8AC3E}">
        <p14:creationId xmlns:p14="http://schemas.microsoft.com/office/powerpoint/2010/main" val="106190766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endParaRPr lang="en-US" dirty="0"/>
          </a:p>
        </p:txBody>
      </p:sp>
      <p:sp>
        <p:nvSpPr>
          <p:cNvPr id="3" name="Content Placeholder 2"/>
          <p:cNvSpPr>
            <a:spLocks noGrp="1"/>
          </p:cNvSpPr>
          <p:nvPr>
            <p:ph idx="1"/>
          </p:nvPr>
        </p:nvSpPr>
        <p:spPr/>
        <p:txBody>
          <a:bodyPr/>
          <a:lstStyle/>
          <a:p>
            <a:pPr marL="0" indent="0">
              <a:buNone/>
            </a:pPr>
            <a:endParaRPr lang="en-US" b="1" dirty="0"/>
          </a:p>
          <a:p>
            <a:pPr lvl="0"/>
            <a:r>
              <a:rPr lang="en-US" dirty="0" err="1"/>
              <a:t>Haider</a:t>
            </a:r>
            <a:r>
              <a:rPr lang="en-US" dirty="0"/>
              <a:t>-Markel, Donald P.</a:t>
            </a:r>
            <a:r>
              <a:rPr lang="en-US" i="1" dirty="0"/>
              <a:t> (2014). The Oxford Handbook of State and Local Government. ISBN 978-0-19-957967-9.</a:t>
            </a:r>
            <a:endParaRPr lang="en-US" dirty="0"/>
          </a:p>
          <a:p>
            <a:pPr lvl="0"/>
            <a:r>
              <a:rPr lang="en-US" dirty="0"/>
              <a:t>William J. Dobson (2013).</a:t>
            </a:r>
            <a:r>
              <a:rPr lang="en-US" i="1" dirty="0"/>
              <a:t> The Dictator's Learning Curve: Inside the Global Battle for Democracy..</a:t>
            </a:r>
            <a:endParaRPr lang="en-US" dirty="0"/>
          </a:p>
          <a:p>
            <a:r>
              <a:rPr lang="en-US" dirty="0"/>
              <a:t> </a:t>
            </a:r>
          </a:p>
          <a:p>
            <a:endParaRPr lang="en-US" dirty="0"/>
          </a:p>
        </p:txBody>
      </p:sp>
    </p:spTree>
    <p:extLst>
      <p:ext uri="{BB962C8B-B14F-4D97-AF65-F5344CB8AC3E}">
        <p14:creationId xmlns:p14="http://schemas.microsoft.com/office/powerpoint/2010/main" val="34254260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peer group as socializing agent</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Introduction</a:t>
            </a:r>
            <a:endParaRPr lang="en-US" dirty="0"/>
          </a:p>
          <a:p>
            <a:r>
              <a:rPr lang="en-US" dirty="0"/>
              <a:t>Peer groups are social clusters distinguished by social status, shared interests of members and the age range of the individuals comprising each cluster. </a:t>
            </a:r>
          </a:p>
          <a:p>
            <a:r>
              <a:rPr lang="en-US" dirty="0"/>
              <a:t>They are secondary agents of socialization.</a:t>
            </a:r>
          </a:p>
          <a:p>
            <a:r>
              <a:rPr lang="en-US" dirty="0"/>
              <a:t>Age is an important determinant of one’s peer group</a:t>
            </a:r>
          </a:p>
          <a:p>
            <a:r>
              <a:rPr lang="en-US" dirty="0"/>
              <a:t>A person </a:t>
            </a:r>
            <a:r>
              <a:rPr lang="en-US" dirty="0" smtClean="0"/>
              <a:t>identifies </a:t>
            </a:r>
            <a:r>
              <a:rPr lang="en-US" dirty="0"/>
              <a:t>himself with people of his own age group because they have identical social problems.</a:t>
            </a:r>
          </a:p>
          <a:p>
            <a:endParaRPr lang="en-US" dirty="0"/>
          </a:p>
        </p:txBody>
      </p:sp>
    </p:spTree>
    <p:extLst>
      <p:ext uri="{BB962C8B-B14F-4D97-AF65-F5344CB8AC3E}">
        <p14:creationId xmlns:p14="http://schemas.microsoft.com/office/powerpoint/2010/main" val="73675049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Sports teams, school organizations, clubs, bands, classmates, or business associates are some examples of peer groups. </a:t>
            </a:r>
          </a:p>
          <a:p>
            <a:r>
              <a:rPr lang="en-US" dirty="0"/>
              <a:t>Every peer group maintains a set of rules, hierarchies and standards of behavior and expectations</a:t>
            </a:r>
          </a:p>
        </p:txBody>
      </p:sp>
    </p:spTree>
    <p:extLst>
      <p:ext uri="{BB962C8B-B14F-4D97-AF65-F5344CB8AC3E}">
        <p14:creationId xmlns:p14="http://schemas.microsoft.com/office/powerpoint/2010/main" val="369320865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Peer Group Identification</a:t>
            </a:r>
            <a:br>
              <a:rPr lang="en-US" b="1" dirty="0"/>
            </a:br>
            <a:endParaRPr lang="en-US" dirty="0"/>
          </a:p>
        </p:txBody>
      </p:sp>
      <p:sp>
        <p:nvSpPr>
          <p:cNvPr id="3" name="Content Placeholder 2"/>
          <p:cNvSpPr>
            <a:spLocks noGrp="1"/>
          </p:cNvSpPr>
          <p:nvPr>
            <p:ph idx="1"/>
          </p:nvPr>
        </p:nvSpPr>
        <p:spPr/>
        <p:txBody>
          <a:bodyPr/>
          <a:lstStyle/>
          <a:p>
            <a:r>
              <a:rPr lang="en-US" dirty="0" smtClean="0"/>
              <a:t>Identifying </a:t>
            </a:r>
            <a:r>
              <a:rPr lang="en-US" dirty="0"/>
              <a:t>with one or more peer groups is an important aspect of socialization</a:t>
            </a:r>
            <a:r>
              <a:rPr lang="en-US" b="1" dirty="0"/>
              <a:t>,</a:t>
            </a:r>
            <a:r>
              <a:rPr lang="en-US" dirty="0"/>
              <a:t> particularly during stages of childhood and adolescence. </a:t>
            </a:r>
          </a:p>
          <a:p>
            <a:r>
              <a:rPr lang="en-US" dirty="0"/>
              <a:t>A child’s peer group may be friends and contemporaries within the neighborhood, presumably of the same gender and age. </a:t>
            </a:r>
          </a:p>
          <a:p>
            <a:r>
              <a:rPr lang="en-US" dirty="0"/>
              <a:t>Ideally, belonging to one, provides a child with opportunities to take part in productive activities that benefit all members of the group.</a:t>
            </a:r>
          </a:p>
          <a:p>
            <a:r>
              <a:rPr lang="en-US" dirty="0"/>
              <a:t>More importantly, a child is able to form relationships and interact with others without parental or adult supervision.</a:t>
            </a:r>
          </a:p>
          <a:p>
            <a:endParaRPr lang="en-US" dirty="0"/>
          </a:p>
        </p:txBody>
      </p:sp>
    </p:spTree>
    <p:extLst>
      <p:ext uri="{BB962C8B-B14F-4D97-AF65-F5344CB8AC3E}">
        <p14:creationId xmlns:p14="http://schemas.microsoft.com/office/powerpoint/2010/main" val="30134899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Learning Aspects of Peer Group Socialization</a:t>
            </a:r>
            <a:br>
              <a:rPr lang="en-US" b="1" dirty="0"/>
            </a:br>
            <a:endParaRPr lang="en-US" dirty="0"/>
          </a:p>
        </p:txBody>
      </p:sp>
      <p:sp>
        <p:nvSpPr>
          <p:cNvPr id="3" name="Content Placeholder 2"/>
          <p:cNvSpPr>
            <a:spLocks noGrp="1"/>
          </p:cNvSpPr>
          <p:nvPr>
            <p:ph idx="1"/>
          </p:nvPr>
        </p:nvSpPr>
        <p:spPr/>
        <p:txBody>
          <a:bodyPr/>
          <a:lstStyle/>
          <a:p>
            <a:r>
              <a:rPr lang="en-US" dirty="0" smtClean="0"/>
              <a:t>Being </a:t>
            </a:r>
            <a:r>
              <a:rPr lang="en-US" dirty="0"/>
              <a:t>in the company of peers also enable children to experience conflicts as well as work out ways to solve them through cooperation.</a:t>
            </a:r>
          </a:p>
          <a:p>
            <a:r>
              <a:rPr lang="en-US" dirty="0"/>
              <a:t>Competition may also arise between peers, which members eventually learn to handle in order to stay part of the group..</a:t>
            </a:r>
          </a:p>
          <a:p>
            <a:r>
              <a:rPr lang="en-US" dirty="0"/>
              <a:t>As a child grows older, he or she becomes more selective of peer groups in which he or she wants to belong. </a:t>
            </a:r>
          </a:p>
          <a:p>
            <a:endParaRPr lang="en-US" dirty="0"/>
          </a:p>
        </p:txBody>
      </p:sp>
    </p:spTree>
    <p:extLst>
      <p:ext uri="{BB962C8B-B14F-4D97-AF65-F5344CB8AC3E}">
        <p14:creationId xmlns:p14="http://schemas.microsoft.com/office/powerpoint/2010/main" val="19374577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Selection is often based from values and some sets of standard imposed or acquired from his or her family.</a:t>
            </a:r>
          </a:p>
          <a:p>
            <a:r>
              <a:rPr lang="en-US" dirty="0"/>
              <a:t>In some cases, adolescents seek peers that are exactly the opposite of what their family regards as good influences; usually out of curiosity; or in problematic family relationships, as a form of rebellion or call for attention.</a:t>
            </a:r>
          </a:p>
          <a:p>
            <a:r>
              <a:rPr lang="en-US" dirty="0"/>
              <a:t>The quality of family interaction therefore plays an important role in shaping a child’s ability to identify with the right kind of peer groups. </a:t>
            </a:r>
          </a:p>
          <a:p>
            <a:endParaRPr lang="en-US" dirty="0"/>
          </a:p>
        </p:txBody>
      </p:sp>
    </p:spTree>
    <p:extLst>
      <p:ext uri="{BB962C8B-B14F-4D97-AF65-F5344CB8AC3E}">
        <p14:creationId xmlns:p14="http://schemas.microsoft.com/office/powerpoint/2010/main" val="40884718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family serves as the first source of information and examples of behavior that make a growing child choose to socialize with one peer group over another.</a:t>
            </a:r>
          </a:p>
          <a:p>
            <a:r>
              <a:rPr lang="en-US" dirty="0"/>
              <a:t>Peer groups help in socialization by methods of imitation and identification</a:t>
            </a:r>
          </a:p>
          <a:p>
            <a:r>
              <a:rPr lang="en-US" dirty="0"/>
              <a:t>A child imitates his friend's pattern of dress, speech, eating habits, play and so on.</a:t>
            </a:r>
          </a:p>
          <a:p>
            <a:r>
              <a:rPr lang="en-US" dirty="0"/>
              <a:t>At times parents have to buy new toy or a pair of shoes which their child’s friend in the next house has just bought.</a:t>
            </a:r>
          </a:p>
          <a:p>
            <a:endParaRPr lang="en-US" dirty="0"/>
          </a:p>
        </p:txBody>
      </p:sp>
    </p:spTree>
    <p:extLst>
      <p:ext uri="{BB962C8B-B14F-4D97-AF65-F5344CB8AC3E}">
        <p14:creationId xmlns:p14="http://schemas.microsoft.com/office/powerpoint/2010/main" val="13240454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 peer group provides a very important source of support to the child and his personality may be shaped by the pattern of behavior of his peer group,</a:t>
            </a:r>
          </a:p>
          <a:p>
            <a:r>
              <a:rPr lang="en-US" dirty="0"/>
              <a:t>E.g. if the group is friendly and law abiding, the child may grow up to be a responsible adult but if the group is violent, aggressive or destructive the child becomes a deviant.</a:t>
            </a:r>
          </a:p>
          <a:p>
            <a:endParaRPr lang="en-US" dirty="0"/>
          </a:p>
        </p:txBody>
      </p:sp>
    </p:spTree>
    <p:extLst>
      <p:ext uri="{BB962C8B-B14F-4D97-AF65-F5344CB8AC3E}">
        <p14:creationId xmlns:p14="http://schemas.microsoft.com/office/powerpoint/2010/main" val="1597764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Power structure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There </a:t>
            </a:r>
            <a:r>
              <a:rPr lang="en-US" dirty="0"/>
              <a:t>is power and authority exercised in a family. </a:t>
            </a:r>
          </a:p>
          <a:p>
            <a:r>
              <a:rPr lang="en-US" dirty="0"/>
              <a:t>In the nuclear family, power may be shared equally among the parents (egalitarian)</a:t>
            </a:r>
          </a:p>
          <a:p>
            <a:r>
              <a:rPr lang="en-US" dirty="0"/>
              <a:t>Others, power is usually exercised by one parent, either wife or husband e.g.in African society the (man) husband is the head of the family and exercises the powers over the family (patriarchal) </a:t>
            </a:r>
          </a:p>
          <a:p>
            <a:r>
              <a:rPr lang="en-US" dirty="0"/>
              <a:t>In other societies power is exercised by the woman (matriarchal)</a:t>
            </a:r>
          </a:p>
          <a:p>
            <a:endParaRPr lang="en-US" dirty="0"/>
          </a:p>
        </p:txBody>
      </p:sp>
    </p:spTree>
    <p:extLst>
      <p:ext uri="{BB962C8B-B14F-4D97-AF65-F5344CB8AC3E}">
        <p14:creationId xmlns:p14="http://schemas.microsoft.com/office/powerpoint/2010/main" val="1291067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Class and socialization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 </a:t>
            </a:r>
            <a:r>
              <a:rPr lang="en-US" dirty="0"/>
              <a:t>quality of socialization depends on the class to which one belongs.</a:t>
            </a:r>
          </a:p>
          <a:p>
            <a:r>
              <a:rPr lang="en-US" dirty="0"/>
              <a:t>Children of lower social strata tend to have limited social environments which may affect their ability to maximize their mental capabilities as opposed to children from upper social class homes with more stimulating environments.</a:t>
            </a:r>
          </a:p>
          <a:p>
            <a:endParaRPr lang="en-US" dirty="0"/>
          </a:p>
        </p:txBody>
      </p:sp>
    </p:spTree>
    <p:extLst>
      <p:ext uri="{BB962C8B-B14F-4D97-AF65-F5344CB8AC3E}">
        <p14:creationId xmlns:p14="http://schemas.microsoft.com/office/powerpoint/2010/main" val="150082696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Ethnicity and socialization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Ethnic </a:t>
            </a:r>
            <a:r>
              <a:rPr lang="en-US" dirty="0"/>
              <a:t>groups have certain characteristics that differentiate their members from members of other ethnic groups</a:t>
            </a:r>
          </a:p>
          <a:p>
            <a:r>
              <a:rPr lang="en-US" dirty="0"/>
              <a:t>These may be language, dress, arts, occupation etc.</a:t>
            </a:r>
          </a:p>
          <a:p>
            <a:r>
              <a:rPr lang="en-US" dirty="0"/>
              <a:t>The shared social norms in an ethnic group give the individual a sense of identity.</a:t>
            </a:r>
          </a:p>
          <a:p>
            <a:endParaRPr lang="en-US" dirty="0"/>
          </a:p>
        </p:txBody>
      </p:sp>
    </p:spTree>
    <p:extLst>
      <p:ext uri="{BB962C8B-B14F-4D97-AF65-F5344CB8AC3E}">
        <p14:creationId xmlns:p14="http://schemas.microsoft.com/office/powerpoint/2010/main" val="100839591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They recognize themselves as brothers and sisters and will do anything to protect each other’s interests.</a:t>
            </a:r>
          </a:p>
          <a:p>
            <a:r>
              <a:rPr lang="en-US" dirty="0"/>
              <a:t>Even when they move to towns away from their cultural rural homes, they may form ethnic associations in the towns where they live and organize social forums in which they can practice their own customs.</a:t>
            </a:r>
          </a:p>
          <a:p>
            <a:endParaRPr lang="en-US" dirty="0"/>
          </a:p>
        </p:txBody>
      </p:sp>
    </p:spTree>
    <p:extLst>
      <p:ext uri="{BB962C8B-B14F-4D97-AF65-F5344CB8AC3E}">
        <p14:creationId xmlns:p14="http://schemas.microsoft.com/office/powerpoint/2010/main" val="324104237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this topic, we have covered other socializing agents that include: health care institutions, the peer group as socializing agent, importance of peer groups and, peer group identification in relation to socialization, peer group identification, the learning aspects of peer group socialization, class and socialization, ethnicity and socialization</a:t>
            </a:r>
          </a:p>
          <a:p>
            <a:endParaRPr lang="en-US" dirty="0"/>
          </a:p>
        </p:txBody>
      </p:sp>
    </p:spTree>
    <p:extLst>
      <p:ext uri="{BB962C8B-B14F-4D97-AF65-F5344CB8AC3E}">
        <p14:creationId xmlns:p14="http://schemas.microsoft.com/office/powerpoint/2010/main" val="284401214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on political institutions</a:t>
            </a:r>
            <a:endParaRPr lang="en-US" dirty="0"/>
          </a:p>
        </p:txBody>
      </p:sp>
      <p:sp>
        <p:nvSpPr>
          <p:cNvPr id="3" name="Content Placeholder 2"/>
          <p:cNvSpPr>
            <a:spLocks noGrp="1"/>
          </p:cNvSpPr>
          <p:nvPr>
            <p:ph idx="1"/>
          </p:nvPr>
        </p:nvSpPr>
        <p:spPr/>
        <p:txBody>
          <a:bodyPr/>
          <a:lstStyle/>
          <a:p>
            <a:r>
              <a:rPr lang="en-US" b="1" dirty="0"/>
              <a:t>ACTIVITY</a:t>
            </a:r>
            <a:endParaRPr lang="en-US" dirty="0"/>
          </a:p>
          <a:p>
            <a:r>
              <a:rPr lang="en-US" dirty="0"/>
              <a:t>In your own opinion, the government of Kenya is an example of which type of governments? Give reasons.</a:t>
            </a:r>
          </a:p>
          <a:p>
            <a:r>
              <a:rPr lang="en-US" b="1" dirty="0"/>
              <a:t> </a:t>
            </a:r>
            <a:endParaRPr lang="en-US" dirty="0"/>
          </a:p>
          <a:p>
            <a:r>
              <a:rPr lang="en-US" b="1" dirty="0"/>
              <a:t>REFLECTION</a:t>
            </a:r>
            <a:endParaRPr lang="en-US" dirty="0"/>
          </a:p>
          <a:p>
            <a:r>
              <a:rPr lang="en-US" dirty="0"/>
              <a:t>Discuss how your community has </a:t>
            </a:r>
            <a:r>
              <a:rPr lang="en-US" dirty="0" err="1"/>
              <a:t>i</a:t>
            </a:r>
            <a:r>
              <a:rPr lang="en-US" dirty="0"/>
              <a:t>) benefited ii) suffered from the actions or inactions of successive Kenyan governments of your lifetime</a:t>
            </a:r>
          </a:p>
          <a:p>
            <a:endParaRPr lang="en-US" dirty="0"/>
          </a:p>
        </p:txBody>
      </p:sp>
    </p:spTree>
    <p:extLst>
      <p:ext uri="{BB962C8B-B14F-4D97-AF65-F5344CB8AC3E}">
        <p14:creationId xmlns:p14="http://schemas.microsoft.com/office/powerpoint/2010/main" val="35364610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br>
              <a:rPr lang="en-US" dirty="0"/>
            </a:br>
            <a:endParaRPr lang="en-US" dirty="0"/>
          </a:p>
        </p:txBody>
      </p:sp>
      <p:sp>
        <p:nvSpPr>
          <p:cNvPr id="3" name="Content Placeholder 2"/>
          <p:cNvSpPr>
            <a:spLocks noGrp="1"/>
          </p:cNvSpPr>
          <p:nvPr>
            <p:ph idx="1"/>
          </p:nvPr>
        </p:nvSpPr>
        <p:spPr/>
        <p:txBody>
          <a:bodyPr/>
          <a:lstStyle/>
          <a:p>
            <a:r>
              <a:rPr lang="en-US" dirty="0" smtClean="0"/>
              <a:t>Discuss </a:t>
            </a:r>
            <a:r>
              <a:rPr lang="en-US" dirty="0"/>
              <a:t>critically how the following institutions have positively and negatively impacted your life:</a:t>
            </a:r>
          </a:p>
          <a:p>
            <a:pPr lvl="0"/>
            <a:r>
              <a:rPr lang="en-US" dirty="0"/>
              <a:t>Health care institution</a:t>
            </a:r>
          </a:p>
          <a:p>
            <a:pPr lvl="0"/>
            <a:r>
              <a:rPr lang="en-US" dirty="0"/>
              <a:t>Peer groups</a:t>
            </a:r>
          </a:p>
          <a:p>
            <a:pPr lvl="0"/>
            <a:r>
              <a:rPr lang="en-US" dirty="0" smtClean="0"/>
              <a:t>Social Class</a:t>
            </a:r>
            <a:endParaRPr lang="en-US" dirty="0"/>
          </a:p>
          <a:p>
            <a:pPr lvl="0"/>
            <a:r>
              <a:rPr lang="en-US" dirty="0"/>
              <a:t>Ethnic group</a:t>
            </a:r>
          </a:p>
          <a:p>
            <a:r>
              <a:rPr lang="en-US" b="1" dirty="0"/>
              <a:t> </a:t>
            </a:r>
            <a:endParaRPr lang="en-US" dirty="0"/>
          </a:p>
          <a:p>
            <a:endParaRPr lang="en-US" dirty="0"/>
          </a:p>
        </p:txBody>
      </p:sp>
    </p:spTree>
    <p:extLst>
      <p:ext uri="{BB962C8B-B14F-4D97-AF65-F5344CB8AC3E}">
        <p14:creationId xmlns:p14="http://schemas.microsoft.com/office/powerpoint/2010/main" val="22197884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Family subsystem</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a:t>
            </a:r>
            <a:r>
              <a:rPr lang="en-US" dirty="0"/>
              <a:t>is where there are interdependent roles in the family.</a:t>
            </a:r>
          </a:p>
          <a:p>
            <a:r>
              <a:rPr lang="en-US" dirty="0"/>
              <a:t>      Nuclear family has three subsystems</a:t>
            </a:r>
          </a:p>
          <a:p>
            <a:r>
              <a:rPr lang="en-US" b="1" dirty="0"/>
              <a:t>Spouse subsystems</a:t>
            </a:r>
            <a:endParaRPr lang="en-US" dirty="0"/>
          </a:p>
          <a:p>
            <a:r>
              <a:rPr lang="en-US" dirty="0"/>
              <a:t>This involves 2 adults relating as marital partners (husband and wife)</a:t>
            </a:r>
          </a:p>
          <a:p>
            <a:r>
              <a:rPr lang="en-US" dirty="0"/>
              <a:t>They have different mutual roles (support and meet affection and sexual needs for each </a:t>
            </a:r>
            <a:r>
              <a:rPr lang="en-US" dirty="0" err="1"/>
              <a:t>eother</a:t>
            </a:r>
            <a:r>
              <a:rPr lang="en-US" dirty="0"/>
              <a:t>)</a:t>
            </a:r>
          </a:p>
          <a:p>
            <a:r>
              <a:rPr lang="en-US" b="1" dirty="0"/>
              <a:t>Parent-child subsystem</a:t>
            </a:r>
            <a:endParaRPr lang="en-US" dirty="0"/>
          </a:p>
          <a:p>
            <a:r>
              <a:rPr lang="en-US" dirty="0"/>
              <a:t>Composed of parents and their children where the former have parenting functions.</a:t>
            </a:r>
          </a:p>
          <a:p>
            <a:r>
              <a:rPr lang="en-US" b="1" dirty="0"/>
              <a:t>Sibling subsystems</a:t>
            </a:r>
            <a:endParaRPr lang="en-US" dirty="0"/>
          </a:p>
          <a:p>
            <a:r>
              <a:rPr lang="en-US" dirty="0"/>
              <a:t>Characterized by the relationship between siblings e.g. brother-sister </a:t>
            </a:r>
          </a:p>
          <a:p>
            <a:endParaRPr lang="en-US" dirty="0"/>
          </a:p>
        </p:txBody>
      </p:sp>
    </p:spTree>
    <p:extLst>
      <p:ext uri="{BB962C8B-B14F-4D97-AF65-F5344CB8AC3E}">
        <p14:creationId xmlns:p14="http://schemas.microsoft.com/office/powerpoint/2010/main" val="311187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Descent structure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Descent</a:t>
            </a:r>
            <a:r>
              <a:rPr lang="en-US" b="1" dirty="0" smtClean="0"/>
              <a:t> </a:t>
            </a:r>
            <a:r>
              <a:rPr lang="en-US" dirty="0"/>
              <a:t>refers to the socially recognized links between ancestors and descendants or one’s traceable ancestry and every family has an origin (lineage).</a:t>
            </a:r>
          </a:p>
          <a:p>
            <a:r>
              <a:rPr lang="en-US" dirty="0"/>
              <a:t>Clan originates from one ancestor.</a:t>
            </a:r>
          </a:p>
          <a:p>
            <a:r>
              <a:rPr lang="en-US" dirty="0"/>
              <a:t>Those societies that trace their origin through their male ancestor are </a:t>
            </a:r>
            <a:r>
              <a:rPr lang="en-US" b="1" dirty="0"/>
              <a:t>patrilineal</a:t>
            </a:r>
            <a:r>
              <a:rPr lang="en-US" dirty="0"/>
              <a:t> societies and those that trace their origin through their female ancestor are </a:t>
            </a:r>
            <a:r>
              <a:rPr lang="en-US" b="1" dirty="0"/>
              <a:t>matrilineal</a:t>
            </a:r>
            <a:r>
              <a:rPr lang="en-US" dirty="0"/>
              <a:t> societies</a:t>
            </a:r>
          </a:p>
          <a:p>
            <a:r>
              <a:rPr lang="en-US" dirty="0"/>
              <a:t>Can be</a:t>
            </a:r>
            <a:r>
              <a:rPr lang="en-US" b="1" dirty="0"/>
              <a:t> bilateral</a:t>
            </a:r>
            <a:r>
              <a:rPr lang="en-US" dirty="0"/>
              <a:t>, or traced through either parents, or </a:t>
            </a:r>
            <a:r>
              <a:rPr lang="en-US" b="1" dirty="0"/>
              <a:t>unilateral</a:t>
            </a:r>
            <a:r>
              <a:rPr lang="en-US" dirty="0"/>
              <a:t>, or traced through parents and ancestors of only one sex. </a:t>
            </a:r>
          </a:p>
          <a:p>
            <a:endParaRPr lang="en-US" dirty="0"/>
          </a:p>
        </p:txBody>
      </p:sp>
    </p:spTree>
    <p:extLst>
      <p:ext uri="{BB962C8B-B14F-4D97-AF65-F5344CB8AC3E}">
        <p14:creationId xmlns:p14="http://schemas.microsoft.com/office/powerpoint/2010/main" val="3172013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Residence structure</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b="1" dirty="0" err="1" smtClean="0"/>
              <a:t>Neolocal</a:t>
            </a:r>
            <a:endParaRPr lang="en-US" dirty="0"/>
          </a:p>
          <a:p>
            <a:r>
              <a:rPr lang="en-US" dirty="0"/>
              <a:t>This occurs when nuclear family decides to go and settle away from their </a:t>
            </a:r>
            <a:r>
              <a:rPr lang="en-US" dirty="0" err="1"/>
              <a:t>kins</a:t>
            </a:r>
            <a:r>
              <a:rPr lang="en-US" dirty="0"/>
              <a:t> in a new location.</a:t>
            </a:r>
          </a:p>
          <a:p>
            <a:r>
              <a:rPr lang="en-US" b="1" dirty="0"/>
              <a:t> </a:t>
            </a:r>
            <a:endParaRPr lang="en-US" dirty="0"/>
          </a:p>
          <a:p>
            <a:r>
              <a:rPr lang="en-US" b="1" dirty="0"/>
              <a:t>Patrilocal</a:t>
            </a:r>
            <a:endParaRPr lang="en-US" dirty="0"/>
          </a:p>
          <a:p>
            <a:r>
              <a:rPr lang="en-US" dirty="0"/>
              <a:t>This occurs when nuclear family decides to settle and live in the husband’s father residence. </a:t>
            </a:r>
          </a:p>
          <a:p>
            <a:r>
              <a:rPr lang="en-US" dirty="0"/>
              <a:t>Very common in African societies.</a:t>
            </a:r>
          </a:p>
          <a:p>
            <a:r>
              <a:rPr lang="en-US" b="1" dirty="0"/>
              <a:t>      </a:t>
            </a:r>
            <a:r>
              <a:rPr lang="en-US" b="1" dirty="0" err="1"/>
              <a:t>Matririlocal</a:t>
            </a:r>
            <a:endParaRPr lang="en-US" dirty="0"/>
          </a:p>
          <a:p>
            <a:r>
              <a:rPr lang="en-US" dirty="0"/>
              <a:t>This occurs when nuclear family decides to settle and live in the wife's father residence. </a:t>
            </a:r>
          </a:p>
          <a:p>
            <a:endParaRPr lang="en-US" dirty="0"/>
          </a:p>
        </p:txBody>
      </p:sp>
    </p:spTree>
    <p:extLst>
      <p:ext uri="{BB962C8B-B14F-4D97-AF65-F5344CB8AC3E}">
        <p14:creationId xmlns:p14="http://schemas.microsoft.com/office/powerpoint/2010/main" val="2328437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the family</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5 </a:t>
            </a:r>
            <a:r>
              <a:rPr lang="en-US" b="1" dirty="0"/>
              <a:t>most primary functions of family</a:t>
            </a:r>
            <a:endParaRPr lang="en-US" dirty="0"/>
          </a:p>
          <a:p>
            <a:r>
              <a:rPr lang="en-US" dirty="0"/>
              <a:t>The functions which are basic in nature and which cannot be performed successfully by any other institutions are called primary or essential functions of family. </a:t>
            </a:r>
          </a:p>
          <a:p>
            <a:r>
              <a:rPr lang="en-US" dirty="0"/>
              <a:t>Under this category the family performs the following function:</a:t>
            </a:r>
          </a:p>
          <a:p>
            <a:endParaRPr lang="en-US" dirty="0"/>
          </a:p>
        </p:txBody>
      </p:sp>
    </p:spTree>
    <p:extLst>
      <p:ext uri="{BB962C8B-B14F-4D97-AF65-F5344CB8AC3E}">
        <p14:creationId xmlns:p14="http://schemas.microsoft.com/office/powerpoint/2010/main" val="1611144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Stable Satisfaction of Sex need:</a:t>
            </a:r>
            <a:endParaRPr lang="en-US" dirty="0"/>
          </a:p>
          <a:p>
            <a:r>
              <a:rPr lang="en-US" dirty="0"/>
              <a:t>This is the Primary and essential function of family. </a:t>
            </a:r>
          </a:p>
          <a:p>
            <a:r>
              <a:rPr lang="en-US" dirty="0"/>
              <a:t>Sex instinct is the natural urge of human being. </a:t>
            </a:r>
          </a:p>
          <a:p>
            <a:r>
              <a:rPr lang="en-US" dirty="0"/>
              <a:t>The satisfaction of this need requires that both male and female should live together as life partners. </a:t>
            </a:r>
          </a:p>
          <a:p>
            <a:r>
              <a:rPr lang="en-US" dirty="0"/>
              <a:t>It is the family where the husband and wife can satisfy their sex instincts easily and comfortably.</a:t>
            </a:r>
          </a:p>
          <a:p>
            <a:r>
              <a:rPr lang="en-US" dirty="0"/>
              <a:t>Without family the satisfaction of sex need is almost socially quite impossible.</a:t>
            </a:r>
          </a:p>
          <a:p>
            <a:r>
              <a:rPr lang="en-US" dirty="0"/>
              <a:t>A family not only satisfies but also provides the appropriate mechanism through marriage to regulate sexual behavior of husband and wife.</a:t>
            </a:r>
          </a:p>
          <a:p>
            <a:endParaRPr lang="en-US" dirty="0"/>
          </a:p>
        </p:txBody>
      </p:sp>
    </p:spTree>
    <p:extLst>
      <p:ext uri="{BB962C8B-B14F-4D97-AF65-F5344CB8AC3E}">
        <p14:creationId xmlns:p14="http://schemas.microsoft.com/office/powerpoint/2010/main" val="973690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 Reproduction or procreation:</a:t>
            </a:r>
            <a:endParaRPr lang="en-US" dirty="0"/>
          </a:p>
          <a:p>
            <a:r>
              <a:rPr lang="en-US" dirty="0"/>
              <a:t>The family along with regulating the sexual behavior in relation to the satisfaction of sexual needs secures a legitimate basis for procreation.</a:t>
            </a:r>
          </a:p>
          <a:p>
            <a:r>
              <a:rPr lang="en-US" dirty="0"/>
              <a:t>Since the inception of family, it has been performing this fundamental function.</a:t>
            </a:r>
          </a:p>
          <a:p>
            <a:r>
              <a:rPr lang="en-US" dirty="0"/>
              <a:t>This function of family contributes to the continuity of family and ultimately maintains the human race as a whole.</a:t>
            </a:r>
          </a:p>
          <a:p>
            <a:endParaRPr lang="en-US" dirty="0"/>
          </a:p>
        </p:txBody>
      </p:sp>
    </p:spTree>
    <p:extLst>
      <p:ext uri="{BB962C8B-B14F-4D97-AF65-F5344CB8AC3E}">
        <p14:creationId xmlns:p14="http://schemas.microsoft.com/office/powerpoint/2010/main" val="1214506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Socialization </a:t>
            </a:r>
            <a:r>
              <a:rPr lang="en-US" b="1" dirty="0"/>
              <a:t>Process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Learning </a:t>
            </a:r>
            <a:r>
              <a:rPr lang="en-US" b="1" dirty="0"/>
              <a:t>objectives</a:t>
            </a:r>
            <a:endParaRPr lang="en-US" dirty="0"/>
          </a:p>
          <a:p>
            <a:r>
              <a:rPr lang="en-US" dirty="0"/>
              <a:t>By the end of the learning session, the learner will be able to:</a:t>
            </a:r>
          </a:p>
          <a:p>
            <a:pPr lvl="0"/>
            <a:r>
              <a:rPr lang="en-US" dirty="0"/>
              <a:t>Define the term socialization</a:t>
            </a:r>
          </a:p>
          <a:p>
            <a:pPr lvl="0"/>
            <a:r>
              <a:rPr lang="en-US" dirty="0"/>
              <a:t>Explain types of socialization</a:t>
            </a:r>
          </a:p>
          <a:p>
            <a:pPr lvl="0"/>
            <a:r>
              <a:rPr lang="en-US" dirty="0"/>
              <a:t>Define family as socialization agents.</a:t>
            </a:r>
          </a:p>
          <a:p>
            <a:pPr lvl="0"/>
            <a:r>
              <a:rPr lang="en-US" dirty="0"/>
              <a:t>Discuss family in relation to: type, power structure, family subsystem, descent structure and residence structure.</a:t>
            </a:r>
          </a:p>
          <a:p>
            <a:pPr lvl="0"/>
            <a:r>
              <a:rPr lang="en-US" dirty="0"/>
              <a:t>Describe functions of family as a social institution.</a:t>
            </a:r>
          </a:p>
          <a:p>
            <a:pPr lvl="0"/>
            <a:r>
              <a:rPr lang="en-US" dirty="0"/>
              <a:t>Discuss family crisis.</a:t>
            </a:r>
          </a:p>
          <a:p>
            <a:endParaRPr lang="en-US" dirty="0"/>
          </a:p>
        </p:txBody>
      </p:sp>
    </p:spTree>
    <p:extLst>
      <p:ext uri="{BB962C8B-B14F-4D97-AF65-F5344CB8AC3E}">
        <p14:creationId xmlns:p14="http://schemas.microsoft.com/office/powerpoint/2010/main" val="3302475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 Protection and care of the young</a:t>
            </a:r>
            <a:endParaRPr lang="en-US" dirty="0"/>
          </a:p>
          <a:p>
            <a:r>
              <a:rPr lang="en-US" dirty="0"/>
              <a:t>It is regarded as an institution par excellence for the production and rearing of children.</a:t>
            </a:r>
          </a:p>
          <a:p>
            <a:r>
              <a:rPr lang="en-US" dirty="0"/>
              <a:t>It is true that no other institution can take required care of the child like family.</a:t>
            </a:r>
          </a:p>
          <a:p>
            <a:r>
              <a:rPr lang="en-US" dirty="0"/>
              <a:t>The child at birth is completely helpless and cannot survive at all without the help of the family.</a:t>
            </a:r>
          </a:p>
          <a:p>
            <a:r>
              <a:rPr lang="en-US" dirty="0"/>
              <a:t>It is the family which provides care, protection, security (Physical, mental) and fulfills all other needs to make him fit in the society.</a:t>
            </a:r>
          </a:p>
          <a:p>
            <a:endParaRPr lang="en-US" dirty="0"/>
          </a:p>
        </p:txBody>
      </p:sp>
    </p:spTree>
    <p:extLst>
      <p:ext uri="{BB962C8B-B14F-4D97-AF65-F5344CB8AC3E}">
        <p14:creationId xmlns:p14="http://schemas.microsoft.com/office/powerpoint/2010/main" val="7365743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 Socializing Functions:</a:t>
            </a:r>
            <a:endParaRPr lang="en-US" dirty="0"/>
          </a:p>
          <a:p>
            <a:r>
              <a:rPr lang="en-US" dirty="0"/>
              <a:t>Family is one of the primary agents of socialization.</a:t>
            </a:r>
          </a:p>
          <a:p>
            <a:r>
              <a:rPr lang="en-US" dirty="0"/>
              <a:t>The nuclear family is the primary agent of socialization.</a:t>
            </a:r>
          </a:p>
          <a:p>
            <a:r>
              <a:rPr lang="en-US" dirty="0"/>
              <a:t>The parent’s role of socialization starts immediately after the child is born</a:t>
            </a:r>
          </a:p>
          <a:p>
            <a:r>
              <a:rPr lang="en-US" dirty="0"/>
              <a:t>They give her name and cloth her as according to her sex</a:t>
            </a:r>
          </a:p>
          <a:p>
            <a:r>
              <a:rPr lang="en-US" dirty="0"/>
              <a:t>Family members teach the child the norms, values, morals, beliefs and ideals of society.</a:t>
            </a:r>
          </a:p>
          <a:p>
            <a:r>
              <a:rPr lang="en-US" dirty="0"/>
              <a:t>In the family the children first learn what is good and bad, what is right and wrong.</a:t>
            </a:r>
          </a:p>
          <a:p>
            <a:r>
              <a:rPr lang="en-US" dirty="0"/>
              <a:t>They develop specific habits, traits of character, attitudes and values.</a:t>
            </a:r>
          </a:p>
          <a:p>
            <a:endParaRPr lang="en-US" dirty="0"/>
          </a:p>
        </p:txBody>
      </p:sp>
    </p:spTree>
    <p:extLst>
      <p:ext uri="{BB962C8B-B14F-4D97-AF65-F5344CB8AC3E}">
        <p14:creationId xmlns:p14="http://schemas.microsoft.com/office/powerpoint/2010/main" val="693596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As the child grows older she is made to socialize according to the culture of her society by watching and imitating her parents.  E.g. a boy is made to realize that he is different from his sisters and hence his roles are also different and vice versa; they dress according to their sex; play with toys appropriate to their sex </a:t>
            </a:r>
            <a:r>
              <a:rPr lang="en-US" dirty="0" err="1"/>
              <a:t>etc</a:t>
            </a:r>
            <a:endParaRPr lang="en-US" dirty="0"/>
          </a:p>
          <a:p>
            <a:r>
              <a:rPr lang="en-US" dirty="0"/>
              <a:t>The senior members of the family pass the family culture to the new generation through socialization process. Thus, family acts as an instrument of culture transmission.</a:t>
            </a:r>
          </a:p>
          <a:p>
            <a:endParaRPr lang="en-US" dirty="0"/>
          </a:p>
        </p:txBody>
      </p:sp>
    </p:spTree>
    <p:extLst>
      <p:ext uri="{BB962C8B-B14F-4D97-AF65-F5344CB8AC3E}">
        <p14:creationId xmlns:p14="http://schemas.microsoft.com/office/powerpoint/2010/main" val="2653968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5) Provision of a home:</a:t>
            </a:r>
            <a:endParaRPr lang="en-US" dirty="0"/>
          </a:p>
          <a:p>
            <a:r>
              <a:rPr lang="en-US" dirty="0"/>
              <a:t>Family makes provision for a home or a common habitation for its members.</a:t>
            </a:r>
          </a:p>
          <a:p>
            <a:r>
              <a:rPr lang="en-US" dirty="0"/>
              <a:t>Here both husband and wife live together for procreation, protection and care of the children.</a:t>
            </a:r>
          </a:p>
          <a:p>
            <a:r>
              <a:rPr lang="en-US" dirty="0"/>
              <a:t>All the members of the family depend on home for comfort, protection and peace. </a:t>
            </a:r>
          </a:p>
          <a:p>
            <a:r>
              <a:rPr lang="en-US" dirty="0"/>
              <a:t>It is that institution which provides the mental or the emotional satisfaction. Members of the family exchange their love, sympathy and affection among themselves.</a:t>
            </a:r>
          </a:p>
          <a:p>
            <a:endParaRPr lang="en-US" dirty="0"/>
          </a:p>
        </p:txBody>
      </p:sp>
    </p:spTree>
    <p:extLst>
      <p:ext uri="{BB962C8B-B14F-4D97-AF65-F5344CB8AC3E}">
        <p14:creationId xmlns:p14="http://schemas.microsoft.com/office/powerpoint/2010/main" val="2093839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Other Functions</a:t>
            </a:r>
            <a:endParaRPr lang="en-US" dirty="0"/>
          </a:p>
          <a:p>
            <a:pPr lvl="0"/>
            <a:r>
              <a:rPr lang="en-US" b="1" dirty="0"/>
              <a:t>Economic unit</a:t>
            </a:r>
            <a:endParaRPr lang="en-US" dirty="0"/>
          </a:p>
          <a:p>
            <a:r>
              <a:rPr lang="en-US" dirty="0"/>
              <a:t>Provision of all basic needs is the responsibility of the family.</a:t>
            </a:r>
          </a:p>
          <a:p>
            <a:pPr lvl="0"/>
            <a:r>
              <a:rPr lang="en-US" b="1" dirty="0"/>
              <a:t>Achievement of status</a:t>
            </a:r>
            <a:endParaRPr lang="en-US" dirty="0"/>
          </a:p>
          <a:p>
            <a:r>
              <a:rPr lang="en-US" dirty="0"/>
              <a:t>Marital status- somebody married is usually respected in the society</a:t>
            </a:r>
          </a:p>
          <a:p>
            <a:pPr lvl="0"/>
            <a:r>
              <a:rPr lang="en-US" b="1" dirty="0"/>
              <a:t>Affective function</a:t>
            </a:r>
            <a:endParaRPr lang="en-US" dirty="0"/>
          </a:p>
          <a:p>
            <a:r>
              <a:rPr lang="en-US" dirty="0"/>
              <a:t>Family offers emotional support in sadness and happiness. the family serves as a shock absorber (stress insulator) to its members</a:t>
            </a:r>
          </a:p>
          <a:p>
            <a:endParaRPr lang="en-US" dirty="0"/>
          </a:p>
        </p:txBody>
      </p:sp>
    </p:spTree>
    <p:extLst>
      <p:ext uri="{BB962C8B-B14F-4D97-AF65-F5344CB8AC3E}">
        <p14:creationId xmlns:p14="http://schemas.microsoft.com/office/powerpoint/2010/main" val="3689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Recreation opportunities</a:t>
            </a:r>
            <a:endParaRPr lang="en-US" dirty="0"/>
          </a:p>
          <a:p>
            <a:r>
              <a:rPr lang="en-US" dirty="0"/>
              <a:t>The family provides recreational facilities e.g. T.V, radio, video, trips especially in urban areas.</a:t>
            </a:r>
          </a:p>
          <a:p>
            <a:r>
              <a:rPr lang="en-US" dirty="0"/>
              <a:t>In rural communities it used to be storytelling, singing, interpretation of proverbs etc.</a:t>
            </a:r>
          </a:p>
          <a:p>
            <a:r>
              <a:rPr lang="en-US" dirty="0"/>
              <a:t>This generally has some impact on mental health status i.e. occupies family members and diverts their thoughts</a:t>
            </a:r>
          </a:p>
          <a:p>
            <a:endParaRPr lang="en-US" dirty="0"/>
          </a:p>
        </p:txBody>
      </p:sp>
    </p:spTree>
    <p:extLst>
      <p:ext uri="{BB962C8B-B14F-4D97-AF65-F5344CB8AC3E}">
        <p14:creationId xmlns:p14="http://schemas.microsoft.com/office/powerpoint/2010/main" val="2374252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Religious function</a:t>
            </a:r>
            <a:endParaRPr lang="en-US" dirty="0"/>
          </a:p>
          <a:p>
            <a:r>
              <a:rPr lang="en-US" dirty="0"/>
              <a:t>Family is a religious system.</a:t>
            </a:r>
          </a:p>
          <a:p>
            <a:r>
              <a:rPr lang="en-US" dirty="0"/>
              <a:t>Family members pray together and at times conduct services in their homes.</a:t>
            </a:r>
          </a:p>
          <a:p>
            <a:pPr lvl="0"/>
            <a:r>
              <a:rPr lang="en-US" b="1" dirty="0"/>
              <a:t>The legal function</a:t>
            </a:r>
            <a:endParaRPr lang="en-US" dirty="0"/>
          </a:p>
          <a:p>
            <a:r>
              <a:rPr lang="en-US" dirty="0"/>
              <a:t>The parents have legal obligation to support and care for their offspring.</a:t>
            </a:r>
          </a:p>
          <a:p>
            <a:r>
              <a:rPr lang="en-US" dirty="0"/>
              <a:t>If not given adequate care, children may become delinquent and the parents are liable to prosecution for any serious offence committed by their children.</a:t>
            </a:r>
          </a:p>
          <a:p>
            <a:endParaRPr lang="en-US" dirty="0"/>
          </a:p>
        </p:txBody>
      </p:sp>
    </p:spTree>
    <p:extLst>
      <p:ext uri="{BB962C8B-B14F-4D97-AF65-F5344CB8AC3E}">
        <p14:creationId xmlns:p14="http://schemas.microsoft.com/office/powerpoint/2010/main" val="1091033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Family Crisis</a:t>
            </a:r>
            <a:endParaRPr lang="en-US" dirty="0"/>
          </a:p>
          <a:p>
            <a:r>
              <a:rPr lang="en-US" dirty="0"/>
              <a:t>Family crisis is a disruptive period in a family’s life when an extremely stressful event or a series of events significantly taxes the family’s coping ability with no resolution in sight. </a:t>
            </a:r>
          </a:p>
          <a:p>
            <a:r>
              <a:rPr lang="en-US" b="1" dirty="0"/>
              <a:t>Types</a:t>
            </a:r>
            <a:endParaRPr lang="en-US" dirty="0"/>
          </a:p>
          <a:p>
            <a:r>
              <a:rPr lang="en-US" dirty="0"/>
              <a:t>There are two types:</a:t>
            </a:r>
          </a:p>
          <a:p>
            <a:pPr lvl="0"/>
            <a:r>
              <a:rPr lang="en-US" dirty="0"/>
              <a:t>Developmental crisis</a:t>
            </a:r>
          </a:p>
          <a:p>
            <a:pPr lvl="0"/>
            <a:r>
              <a:rPr lang="en-US" dirty="0"/>
              <a:t>Situational crisis</a:t>
            </a:r>
          </a:p>
          <a:p>
            <a:endParaRPr lang="en-US" dirty="0"/>
          </a:p>
        </p:txBody>
      </p:sp>
    </p:spTree>
    <p:extLst>
      <p:ext uri="{BB962C8B-B14F-4D97-AF65-F5344CB8AC3E}">
        <p14:creationId xmlns:p14="http://schemas.microsoft.com/office/powerpoint/2010/main" val="3715140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Developmental crisis</a:t>
            </a:r>
            <a:endParaRPr lang="en-US" dirty="0"/>
          </a:p>
          <a:p>
            <a:r>
              <a:rPr lang="en-US" dirty="0"/>
              <a:t>These crises are expected along the family growth (psychosocial) problems.</a:t>
            </a:r>
          </a:p>
          <a:p>
            <a:r>
              <a:rPr lang="en-US" dirty="0"/>
              <a:t>They are anticipated along as life continues e.g. arrival of a newborn, child entering adolescent stage, loss of spouse at old age.</a:t>
            </a:r>
          </a:p>
          <a:p>
            <a:r>
              <a:rPr lang="en-US" b="1" dirty="0"/>
              <a:t>Situational crisis</a:t>
            </a:r>
            <a:endParaRPr lang="en-US" dirty="0"/>
          </a:p>
          <a:p>
            <a:r>
              <a:rPr lang="en-US" dirty="0"/>
              <a:t>This originates from unexpected occurrence e.g. loss of a child in the family or mostly from natural calamities e.g. wars, floods, bomb blasts, famine etc.</a:t>
            </a:r>
          </a:p>
          <a:p>
            <a:endParaRPr lang="en-US" dirty="0"/>
          </a:p>
        </p:txBody>
      </p:sp>
    </p:spTree>
    <p:extLst>
      <p:ext uri="{BB962C8B-B14F-4D97-AF65-F5344CB8AC3E}">
        <p14:creationId xmlns:p14="http://schemas.microsoft.com/office/powerpoint/2010/main" val="3112725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Supporting systems for crisis intervention in the society</a:t>
            </a:r>
            <a:endParaRPr lang="en-US" dirty="0"/>
          </a:p>
          <a:p>
            <a:r>
              <a:rPr lang="en-US" b="1" dirty="0"/>
              <a:t>Religious organizations</a:t>
            </a:r>
            <a:endParaRPr lang="en-US" dirty="0"/>
          </a:p>
          <a:p>
            <a:r>
              <a:rPr lang="en-US" dirty="0"/>
              <a:t>Spiritual guidance &amp; basic needs like shelter, clothing.</a:t>
            </a:r>
          </a:p>
          <a:p>
            <a:r>
              <a:rPr lang="en-US" dirty="0"/>
              <a:t>They come in fast and give people financial support etc.</a:t>
            </a:r>
          </a:p>
          <a:p>
            <a:r>
              <a:rPr lang="en-US" b="1" dirty="0"/>
              <a:t>Health facilities</a:t>
            </a:r>
            <a:endParaRPr lang="en-US" dirty="0"/>
          </a:p>
          <a:p>
            <a:r>
              <a:rPr lang="en-US" dirty="0"/>
              <a:t>Offer expert and professional services </a:t>
            </a:r>
            <a:r>
              <a:rPr lang="en-US" dirty="0" err="1"/>
              <a:t>e.g</a:t>
            </a:r>
            <a:r>
              <a:rPr lang="en-US" dirty="0"/>
              <a:t> nurses, counselors, </a:t>
            </a:r>
            <a:r>
              <a:rPr lang="en-US" dirty="0" err="1"/>
              <a:t>Drs</a:t>
            </a:r>
            <a:r>
              <a:rPr lang="en-US" dirty="0"/>
              <a:t>, social workers. </a:t>
            </a:r>
          </a:p>
          <a:p>
            <a:r>
              <a:rPr lang="en-US" dirty="0"/>
              <a:t>They give health education and treatment</a:t>
            </a:r>
          </a:p>
          <a:p>
            <a:endParaRPr lang="en-US" dirty="0"/>
          </a:p>
        </p:txBody>
      </p:sp>
    </p:spTree>
    <p:extLst>
      <p:ext uri="{BB962C8B-B14F-4D97-AF65-F5344CB8AC3E}">
        <p14:creationId xmlns:p14="http://schemas.microsoft.com/office/powerpoint/2010/main" val="3396352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basic social process by which an individual becomes part of society into which he was born, by learning its culture</a:t>
            </a:r>
          </a:p>
          <a:p>
            <a:endParaRPr lang="en-US" dirty="0"/>
          </a:p>
        </p:txBody>
      </p:sp>
    </p:spTree>
    <p:extLst>
      <p:ext uri="{BB962C8B-B14F-4D97-AF65-F5344CB8AC3E}">
        <p14:creationId xmlns:p14="http://schemas.microsoft.com/office/powerpoint/2010/main" val="24078082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Non-governmental </a:t>
            </a:r>
            <a:r>
              <a:rPr lang="en-US" b="1" dirty="0"/>
              <a:t>organization</a:t>
            </a:r>
            <a:endParaRPr lang="en-US" dirty="0"/>
          </a:p>
          <a:p>
            <a:r>
              <a:rPr lang="en-US" dirty="0"/>
              <a:t>They equally offer similar assistance like religious institutions and hospitals.</a:t>
            </a:r>
          </a:p>
          <a:p>
            <a:r>
              <a:rPr lang="en-US" b="1" dirty="0"/>
              <a:t>Community groups</a:t>
            </a:r>
            <a:endParaRPr lang="en-US" dirty="0"/>
          </a:p>
          <a:p>
            <a:r>
              <a:rPr lang="en-US" dirty="0"/>
              <a:t>Welfare association e.g. council of elders, local social organs, women groups.</a:t>
            </a:r>
          </a:p>
          <a:p>
            <a:r>
              <a:rPr lang="en-US" b="1" dirty="0"/>
              <a:t>Extended families</a:t>
            </a:r>
            <a:endParaRPr lang="en-US" dirty="0"/>
          </a:p>
          <a:p>
            <a:r>
              <a:rPr lang="en-US" dirty="0"/>
              <a:t>These large groups of family members join in unity to console grief stricken family members.</a:t>
            </a:r>
          </a:p>
          <a:p>
            <a:r>
              <a:rPr lang="en-US" b="1" dirty="0"/>
              <a:t>      Mass media</a:t>
            </a:r>
            <a:endParaRPr lang="en-US" dirty="0"/>
          </a:p>
          <a:p>
            <a:r>
              <a:rPr lang="en-US" dirty="0"/>
              <a:t>Printed and electronic media show how to manage stress </a:t>
            </a:r>
          </a:p>
          <a:p>
            <a:r>
              <a:rPr lang="en-US" dirty="0"/>
              <a:t>They play an educative role.</a:t>
            </a:r>
          </a:p>
          <a:p>
            <a:endParaRPr lang="en-US" dirty="0"/>
          </a:p>
        </p:txBody>
      </p:sp>
    </p:spTree>
    <p:extLst>
      <p:ext uri="{BB962C8B-B14F-4D97-AF65-F5344CB8AC3E}">
        <p14:creationId xmlns:p14="http://schemas.microsoft.com/office/powerpoint/2010/main" val="3172762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Role of the </a:t>
            </a:r>
            <a:r>
              <a:rPr lang="en-US" b="1" dirty="0" smtClean="0"/>
              <a:t>clinician </a:t>
            </a:r>
            <a:r>
              <a:rPr lang="en-US" b="1" dirty="0"/>
              <a:t>in crisis intervention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Resolve </a:t>
            </a:r>
            <a:r>
              <a:rPr lang="en-US" dirty="0"/>
              <a:t>the crises and brings the family back to its’ pre-crisis functional level.</a:t>
            </a:r>
          </a:p>
          <a:p>
            <a:r>
              <a:rPr lang="en-US" dirty="0"/>
              <a:t>The </a:t>
            </a:r>
            <a:r>
              <a:rPr lang="en-US" dirty="0" smtClean="0"/>
              <a:t>clinician </a:t>
            </a:r>
            <a:r>
              <a:rPr lang="en-US" dirty="0"/>
              <a:t>and family should identify the precipitating factors and resolve them.</a:t>
            </a:r>
          </a:p>
          <a:p>
            <a:r>
              <a:rPr lang="en-US" dirty="0"/>
              <a:t>She should present herself when tension sets in to take history.</a:t>
            </a:r>
          </a:p>
          <a:p>
            <a:r>
              <a:rPr lang="en-US" dirty="0"/>
              <a:t>The </a:t>
            </a:r>
            <a:r>
              <a:rPr lang="en-US" dirty="0" smtClean="0"/>
              <a:t>clinician </a:t>
            </a:r>
            <a:r>
              <a:rPr lang="en-US" dirty="0"/>
              <a:t>should trace possibility of suicide, homicide and offer counseling.</a:t>
            </a:r>
          </a:p>
          <a:p>
            <a:r>
              <a:rPr lang="en-US" dirty="0"/>
              <a:t>The </a:t>
            </a:r>
            <a:r>
              <a:rPr lang="en-US" dirty="0" smtClean="0"/>
              <a:t>clinician </a:t>
            </a:r>
            <a:r>
              <a:rPr lang="en-US" dirty="0"/>
              <a:t>should assess family’s stress coping mechanism i.e. the past and work with the family to identify the new coping mechanism</a:t>
            </a:r>
          </a:p>
          <a:p>
            <a:r>
              <a:rPr lang="en-US" dirty="0"/>
              <a:t>She should assess the level of crisis (impact) in the family and do emotional management for both family and individual.</a:t>
            </a:r>
          </a:p>
          <a:p>
            <a:endParaRPr lang="en-US" dirty="0"/>
          </a:p>
        </p:txBody>
      </p:sp>
    </p:spTree>
    <p:extLst>
      <p:ext uri="{BB962C8B-B14F-4D97-AF65-F5344CB8AC3E}">
        <p14:creationId xmlns:p14="http://schemas.microsoft.com/office/powerpoint/2010/main" val="3639943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SUMMARY</a:t>
            </a:r>
            <a:endParaRPr lang="en-US" dirty="0"/>
          </a:p>
          <a:p>
            <a:r>
              <a:rPr lang="en-US" dirty="0"/>
              <a:t>In this topic we have covered the following topics:</a:t>
            </a:r>
          </a:p>
          <a:p>
            <a:r>
              <a:rPr lang="en-US" dirty="0"/>
              <a:t>Definition of the term Socialization as a basic social process by which an individual becomes part of society into which he was born, by learning its culture</a:t>
            </a:r>
          </a:p>
          <a:p>
            <a:r>
              <a:rPr lang="en-US" dirty="0"/>
              <a:t>Types of Socialization as Primary and Secondary socialization</a:t>
            </a:r>
          </a:p>
          <a:p>
            <a:r>
              <a:rPr lang="en-US" dirty="0"/>
              <a:t>Takes place in the school and other institutions in the society.</a:t>
            </a:r>
          </a:p>
          <a:p>
            <a:r>
              <a:rPr lang="en-US" dirty="0"/>
              <a:t>Functions of socialization</a:t>
            </a:r>
          </a:p>
          <a:p>
            <a:r>
              <a:rPr lang="en-US" dirty="0"/>
              <a:t>Agents of Socialization</a:t>
            </a:r>
          </a:p>
          <a:p>
            <a:r>
              <a:rPr lang="en-US" dirty="0"/>
              <a:t>Family as social institution defined as a group of 2 or more people tied together by blood, marriage or adoption.  </a:t>
            </a:r>
          </a:p>
          <a:p>
            <a:endParaRPr lang="en-US" dirty="0"/>
          </a:p>
        </p:txBody>
      </p:sp>
    </p:spTree>
    <p:extLst>
      <p:ext uri="{BB962C8B-B14F-4D97-AF65-F5344CB8AC3E}">
        <p14:creationId xmlns:p14="http://schemas.microsoft.com/office/powerpoint/2010/main" val="1610259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Under the family, we have covered:</a:t>
            </a:r>
          </a:p>
          <a:p>
            <a:r>
              <a:rPr lang="en-US" dirty="0"/>
              <a:t>Organization of family in relation to types and structure </a:t>
            </a:r>
          </a:p>
          <a:p>
            <a:r>
              <a:rPr lang="en-US" dirty="0"/>
              <a:t>Functions of the family</a:t>
            </a:r>
          </a:p>
          <a:p>
            <a:r>
              <a:rPr lang="en-US" dirty="0"/>
              <a:t>Family Crisis and types as developmental and situational crisis</a:t>
            </a:r>
          </a:p>
          <a:p>
            <a:r>
              <a:rPr lang="en-US" dirty="0"/>
              <a:t>Supporting systems for crisis intervention in the society that include:  religious organizations, non-governmental organization, community groups, extended families and mass </a:t>
            </a:r>
            <a:r>
              <a:rPr lang="en-US" dirty="0" smtClean="0"/>
              <a:t>media</a:t>
            </a:r>
          </a:p>
          <a:p>
            <a:r>
              <a:rPr lang="en-US" dirty="0" smtClean="0"/>
              <a:t>Role of clinician in times of crisis</a:t>
            </a:r>
            <a:endParaRPr lang="en-US" dirty="0"/>
          </a:p>
          <a:p>
            <a:endParaRPr lang="en-US" dirty="0"/>
          </a:p>
        </p:txBody>
      </p:sp>
    </p:spTree>
    <p:extLst>
      <p:ext uri="{BB962C8B-B14F-4D97-AF65-F5344CB8AC3E}">
        <p14:creationId xmlns:p14="http://schemas.microsoft.com/office/powerpoint/2010/main" val="15117420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ACTIVITY</a:t>
            </a:r>
            <a:endParaRPr lang="en-US" dirty="0"/>
          </a:p>
          <a:p>
            <a:pPr lvl="0"/>
            <a:r>
              <a:rPr lang="en-US" dirty="0"/>
              <a:t>Discuss the role of family as a social institution in your community.</a:t>
            </a:r>
          </a:p>
          <a:p>
            <a:pPr lvl="0"/>
            <a:r>
              <a:rPr lang="en-US" dirty="0"/>
              <a:t>Explain the difference between bilateral and unilateral descent. </a:t>
            </a:r>
          </a:p>
          <a:p>
            <a:pPr lvl="0"/>
            <a:r>
              <a:rPr lang="en-US" dirty="0"/>
              <a:t>Using your own association with kinship, explain which type of descent applies to you?</a:t>
            </a:r>
          </a:p>
          <a:p>
            <a:r>
              <a:rPr lang="en-US" b="1" dirty="0"/>
              <a:t>FOR YOUR REVIEW</a:t>
            </a:r>
            <a:endParaRPr lang="en-US" dirty="0"/>
          </a:p>
          <a:p>
            <a:r>
              <a:rPr lang="en-US" dirty="0"/>
              <a:t>Do you think the family continues to serve the social functions as we have already covered? Why or why not?</a:t>
            </a:r>
          </a:p>
          <a:p>
            <a:endParaRPr lang="en-US" dirty="0"/>
          </a:p>
        </p:txBody>
      </p:sp>
    </p:spTree>
    <p:extLst>
      <p:ext uri="{BB962C8B-B14F-4D97-AF65-F5344CB8AC3E}">
        <p14:creationId xmlns:p14="http://schemas.microsoft.com/office/powerpoint/2010/main" val="155293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Marriage </a:t>
            </a:r>
            <a:r>
              <a:rPr lang="en-US" b="1" dirty="0"/>
              <a:t>as a social institution</a:t>
            </a:r>
            <a:endParaRPr lang="en-US" dirty="0"/>
          </a:p>
        </p:txBody>
      </p:sp>
      <p:sp>
        <p:nvSpPr>
          <p:cNvPr id="3" name="Content Placeholder 2"/>
          <p:cNvSpPr>
            <a:spLocks noGrp="1"/>
          </p:cNvSpPr>
          <p:nvPr>
            <p:ph idx="1"/>
          </p:nvPr>
        </p:nvSpPr>
        <p:spPr/>
        <p:txBody>
          <a:bodyPr/>
          <a:lstStyle/>
          <a:p>
            <a:pPr marL="0" indent="0">
              <a:buNone/>
            </a:pPr>
            <a:r>
              <a:rPr lang="en-US" b="1" dirty="0" smtClean="0"/>
              <a:t>                                                                                                                                                                                                                                                                                                                                                                                                                                                                                                                                                                                                                                                                                                                                                                                                                                                                                                                                                                                                                                                                                                                                                                                                                                                                                                                                                                                                                                                                                                                                                                                                                                                                                                                                                                                                                                                                                                                                                                                                                                                                                                                                                                                                                                                                                                                                                                                                                                                                                                                                                                                                                                                                                                                                                                                                                                                                                                                                                                                                                                                                                                                                                                                                                                                                                                                                                                                                                                                                                                                                                                                                                                                                                                                                                                                                                                                                                                                                                                                                                                                                                                                                                                                                                                                                                                                                                                                                                                                                                                                                                                                                                                                                                                                                                                                                                                                                                                                                                                                                                                                                                                                                                                                                                                                                                                                                                                                                                                                                                                                                                                                                                                                                                                                                                                                                                                                                                                                                                                                                                                                                                                                                                                                                                                                                                                                                                                                                                                        </a:t>
            </a:r>
            <a:endParaRPr lang="en-US" dirty="0"/>
          </a:p>
          <a:p>
            <a:r>
              <a:rPr lang="en-US" b="1" dirty="0"/>
              <a:t>Learning objectives                                                                                                                                    </a:t>
            </a:r>
            <a:endParaRPr lang="en-US" dirty="0"/>
          </a:p>
          <a:p>
            <a:r>
              <a:rPr lang="en-US" dirty="0"/>
              <a:t>By the end of the learning session, the learner will be able to:</a:t>
            </a:r>
          </a:p>
          <a:p>
            <a:pPr lvl="0"/>
            <a:r>
              <a:rPr lang="en-US" dirty="0"/>
              <a:t>Define the term marriage</a:t>
            </a:r>
          </a:p>
          <a:p>
            <a:pPr lvl="0"/>
            <a:r>
              <a:rPr lang="en-US" dirty="0"/>
              <a:t>discuss different types of marriages</a:t>
            </a:r>
          </a:p>
          <a:p>
            <a:pPr lvl="0"/>
            <a:r>
              <a:rPr lang="en-US" dirty="0" smtClean="0"/>
              <a:t>Discuss dowry and  </a:t>
            </a:r>
            <a:r>
              <a:rPr lang="en-US" dirty="0"/>
              <a:t>bride price</a:t>
            </a:r>
          </a:p>
          <a:p>
            <a:endParaRPr lang="en-US" dirty="0"/>
          </a:p>
        </p:txBody>
      </p:sp>
    </p:spTree>
    <p:extLst>
      <p:ext uri="{BB962C8B-B14F-4D97-AF65-F5344CB8AC3E}">
        <p14:creationId xmlns:p14="http://schemas.microsoft.com/office/powerpoint/2010/main" val="26818741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Marriage </a:t>
            </a:r>
            <a:r>
              <a:rPr lang="en-US" dirty="0"/>
              <a:t>is one of the universal social institutions established to control and regulate the life of mankind. </a:t>
            </a:r>
          </a:p>
          <a:p>
            <a:r>
              <a:rPr lang="en-US" dirty="0"/>
              <a:t>It is an institution with different implications in different cultures. </a:t>
            </a:r>
          </a:p>
          <a:p>
            <a:r>
              <a:rPr lang="en-US" dirty="0"/>
              <a:t>Its purposes, functions and forms may differ from society to society but it is present everywhere as an institution.</a:t>
            </a:r>
          </a:p>
          <a:p>
            <a:endParaRPr lang="en-US" dirty="0"/>
          </a:p>
        </p:txBody>
      </p:sp>
    </p:spTree>
    <p:extLst>
      <p:ext uri="{BB962C8B-B14F-4D97-AF65-F5344CB8AC3E}">
        <p14:creationId xmlns:p14="http://schemas.microsoft.com/office/powerpoint/2010/main" val="27183263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Types of marriages</a:t>
            </a:r>
            <a:endParaRPr lang="en-US" dirty="0"/>
          </a:p>
          <a:p>
            <a:r>
              <a:rPr lang="en-US" b="1" dirty="0"/>
              <a:t>Polygamy</a:t>
            </a:r>
          </a:p>
          <a:p>
            <a:r>
              <a:rPr lang="en-US" dirty="0"/>
              <a:t>Polygamy is the practice of marrying multiple spouses.</a:t>
            </a:r>
            <a:endParaRPr lang="en-US" b="1" dirty="0"/>
          </a:p>
          <a:p>
            <a:r>
              <a:rPr lang="en-US" dirty="0"/>
              <a:t>When a man is married to more than one wife at the same time, sociologists call this polygyny.</a:t>
            </a:r>
            <a:endParaRPr lang="en-US" b="1" dirty="0"/>
          </a:p>
          <a:p>
            <a:r>
              <a:rPr lang="en-US" dirty="0"/>
              <a:t>When a woman is married to more than one husband at a time, it is called polyandry.</a:t>
            </a:r>
            <a:endParaRPr lang="en-US" b="1" dirty="0"/>
          </a:p>
          <a:p>
            <a:endParaRPr lang="en-US" dirty="0"/>
          </a:p>
        </p:txBody>
      </p:sp>
    </p:spTree>
    <p:extLst>
      <p:ext uri="{BB962C8B-B14F-4D97-AF65-F5344CB8AC3E}">
        <p14:creationId xmlns:p14="http://schemas.microsoft.com/office/powerpoint/2010/main" val="1184442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Polygyny</a:t>
            </a:r>
          </a:p>
          <a:p>
            <a:r>
              <a:rPr lang="en-US" dirty="0"/>
              <a:t>Polygyny is a type of marriage in which men can marry more than one woman at the same time. </a:t>
            </a:r>
          </a:p>
          <a:p>
            <a:r>
              <a:rPr lang="en-US" dirty="0"/>
              <a:t>Polygyny is more common than polyandry. </a:t>
            </a:r>
          </a:p>
          <a:p>
            <a:r>
              <a:rPr lang="en-US" dirty="0"/>
              <a:t>It is generally found in societies where rapid population growth is beneficial to the survival of the group or where the ratio of women to men is high. </a:t>
            </a:r>
          </a:p>
          <a:p>
            <a:r>
              <a:rPr lang="en-US" dirty="0"/>
              <a:t>Men with multiple wives and many children usually have higher status within the group because they have demonstrated that they can afford to support a large family. </a:t>
            </a:r>
          </a:p>
          <a:p>
            <a:endParaRPr lang="en-US" dirty="0"/>
          </a:p>
        </p:txBody>
      </p:sp>
    </p:spTree>
    <p:extLst>
      <p:ext uri="{BB962C8B-B14F-4D97-AF65-F5344CB8AC3E}">
        <p14:creationId xmlns:p14="http://schemas.microsoft.com/office/powerpoint/2010/main" val="2242943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Men may also marry several women to help increase his wealth as he will then have more hands helping to bring in resources to the family. </a:t>
            </a:r>
          </a:p>
          <a:p>
            <a:r>
              <a:rPr lang="en-US" dirty="0"/>
              <a:t>Many groups across the globe have or do practice polygyny, </a:t>
            </a:r>
          </a:p>
          <a:p>
            <a:r>
              <a:rPr lang="en-US" dirty="0"/>
              <a:t>polygyny still exists in many countries especially in Muslim countries. </a:t>
            </a:r>
          </a:p>
          <a:p>
            <a:r>
              <a:rPr lang="en-US" dirty="0"/>
              <a:t>Taking more than one wife is considered normal behavior in Muslim countries.</a:t>
            </a:r>
          </a:p>
          <a:p>
            <a:r>
              <a:rPr lang="en-US" dirty="0"/>
              <a:t>However, in other countries polygyny is considered as unlawful and unethical practice.</a:t>
            </a:r>
            <a:r>
              <a:rPr lang="en-US" b="1" dirty="0"/>
              <a:t>.</a:t>
            </a:r>
            <a:endParaRPr lang="en-US" dirty="0"/>
          </a:p>
          <a:p>
            <a:endParaRPr lang="en-US" dirty="0"/>
          </a:p>
        </p:txBody>
      </p:sp>
    </p:spTree>
    <p:extLst>
      <p:ext uri="{BB962C8B-B14F-4D97-AF65-F5344CB8AC3E}">
        <p14:creationId xmlns:p14="http://schemas.microsoft.com/office/powerpoint/2010/main" val="630474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Socialization</a:t>
            </a:r>
            <a:endParaRPr lang="en-US" dirty="0"/>
          </a:p>
        </p:txBody>
      </p:sp>
      <p:sp>
        <p:nvSpPr>
          <p:cNvPr id="3" name="Content Placeholder 2"/>
          <p:cNvSpPr>
            <a:spLocks noGrp="1"/>
          </p:cNvSpPr>
          <p:nvPr>
            <p:ph idx="1"/>
          </p:nvPr>
        </p:nvSpPr>
        <p:spPr/>
        <p:txBody>
          <a:bodyPr/>
          <a:lstStyle/>
          <a:p>
            <a:pPr marL="0" indent="0">
              <a:buNone/>
            </a:pPr>
            <a:r>
              <a:rPr lang="en-US" b="1" dirty="0" smtClean="0"/>
              <a:t>        Primary </a:t>
            </a:r>
            <a:r>
              <a:rPr lang="en-US" b="1" dirty="0"/>
              <a:t>socialization</a:t>
            </a:r>
            <a:endParaRPr lang="en-US" dirty="0"/>
          </a:p>
          <a:p>
            <a:r>
              <a:rPr lang="en-US" dirty="0"/>
              <a:t>Starts immediately after birth </a:t>
            </a:r>
            <a:r>
              <a:rPr lang="en-US" dirty="0" err="1"/>
              <a:t>e.g</a:t>
            </a:r>
            <a:r>
              <a:rPr lang="en-US" dirty="0"/>
              <a:t> (birth traditional ceremonies, naming the baby, mode of dressing in relation to its sex).</a:t>
            </a:r>
          </a:p>
          <a:p>
            <a:r>
              <a:rPr lang="en-US" dirty="0"/>
              <a:t>Takes place at home when the child is still very young.</a:t>
            </a:r>
          </a:p>
          <a:p>
            <a:r>
              <a:rPr lang="en-US" dirty="0"/>
              <a:t>Largely carried out by members of the nuclear family.</a:t>
            </a:r>
          </a:p>
          <a:p>
            <a:endParaRPr lang="en-US" dirty="0"/>
          </a:p>
        </p:txBody>
      </p:sp>
    </p:spTree>
    <p:extLst>
      <p:ext uri="{BB962C8B-B14F-4D97-AF65-F5344CB8AC3E}">
        <p14:creationId xmlns:p14="http://schemas.microsoft.com/office/powerpoint/2010/main" val="1630450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Sororal Polygyny</a:t>
            </a:r>
          </a:p>
          <a:p>
            <a:r>
              <a:rPr lang="en-US" dirty="0"/>
              <a:t>The word sororal is derived from Latin word “soror” which means sisters. </a:t>
            </a:r>
          </a:p>
          <a:p>
            <a:r>
              <a:rPr lang="en-US" dirty="0"/>
              <a:t>It is a type of polygyny where a man is married with two sisters simultaneously </a:t>
            </a:r>
          </a:p>
          <a:p>
            <a:r>
              <a:rPr lang="en-US" b="1" dirty="0"/>
              <a:t>Polyandry</a:t>
            </a:r>
          </a:p>
          <a:p>
            <a:r>
              <a:rPr lang="en-US" dirty="0"/>
              <a:t>Polyandry is a type of polygamy in which one woman is married to more than one man.</a:t>
            </a:r>
          </a:p>
          <a:p>
            <a:r>
              <a:rPr lang="en-US" dirty="0"/>
              <a:t>This type of marriage is still practiced in some African and Indian tribes. </a:t>
            </a:r>
          </a:p>
          <a:p>
            <a:r>
              <a:rPr lang="en-US" dirty="0"/>
              <a:t>Polyandry is further divided into two types, which are as follow, fraternal and non-fraternal polyandry.</a:t>
            </a:r>
          </a:p>
          <a:p>
            <a:endParaRPr lang="en-US" dirty="0"/>
          </a:p>
        </p:txBody>
      </p:sp>
    </p:spTree>
    <p:extLst>
      <p:ext uri="{BB962C8B-B14F-4D97-AF65-F5344CB8AC3E}">
        <p14:creationId xmlns:p14="http://schemas.microsoft.com/office/powerpoint/2010/main" val="2426802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Fraternal Polyandry</a:t>
            </a:r>
          </a:p>
          <a:p>
            <a:r>
              <a:rPr lang="en-US" dirty="0"/>
              <a:t>Fraternal polyandry is a type of polyandry in which two or more than two brothers take a single woman as their common wife. </a:t>
            </a:r>
          </a:p>
          <a:p>
            <a:r>
              <a:rPr lang="en-US" dirty="0"/>
              <a:t>This type of marriage is still practiced by the tribe of India namely </a:t>
            </a:r>
            <a:r>
              <a:rPr lang="en-US" dirty="0" err="1"/>
              <a:t>Todas</a:t>
            </a:r>
            <a:r>
              <a:rPr lang="en-US" dirty="0"/>
              <a:t> tribe.</a:t>
            </a:r>
          </a:p>
          <a:p>
            <a:r>
              <a:rPr lang="en-US" b="1" dirty="0"/>
              <a:t>Non Fraternal Polyandry</a:t>
            </a:r>
            <a:endParaRPr lang="en-US" dirty="0"/>
          </a:p>
          <a:p>
            <a:r>
              <a:rPr lang="en-US" dirty="0"/>
              <a:t>In non-fraternal polyandry multiple men take one women as their common wife,</a:t>
            </a:r>
          </a:p>
          <a:p>
            <a:r>
              <a:rPr lang="en-US" dirty="0"/>
              <a:t>In this type these men or husbands of a woman are not related with one another.</a:t>
            </a:r>
          </a:p>
          <a:p>
            <a:r>
              <a:rPr lang="en-US" dirty="0"/>
              <a:t>Moreover, it’s up to woman, which ever husband she chooses to live with.</a:t>
            </a:r>
          </a:p>
          <a:p>
            <a:endParaRPr lang="en-US" dirty="0"/>
          </a:p>
        </p:txBody>
      </p:sp>
    </p:spTree>
    <p:extLst>
      <p:ext uri="{BB962C8B-B14F-4D97-AF65-F5344CB8AC3E}">
        <p14:creationId xmlns:p14="http://schemas.microsoft.com/office/powerpoint/2010/main" val="3252629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Group Marriage</a:t>
            </a:r>
          </a:p>
          <a:p>
            <a:r>
              <a:rPr lang="en-US" dirty="0"/>
              <a:t>Group marriage refers to a type of marriage in which a group of women marry with a group of men and all of them have common wives and husbands.</a:t>
            </a:r>
          </a:p>
          <a:p>
            <a:r>
              <a:rPr lang="en-US" dirty="0"/>
              <a:t>In this type of marriage any member may have sexual relations with any other members of the group</a:t>
            </a:r>
          </a:p>
          <a:p>
            <a:endParaRPr lang="en-US" dirty="0"/>
          </a:p>
        </p:txBody>
      </p:sp>
    </p:spTree>
    <p:extLst>
      <p:ext uri="{BB962C8B-B14F-4D97-AF65-F5344CB8AC3E}">
        <p14:creationId xmlns:p14="http://schemas.microsoft.com/office/powerpoint/2010/main" val="3672640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Polygamous marriage</a:t>
            </a:r>
            <a:r>
              <a:rPr lang="en-US" dirty="0"/>
              <a:t> </a:t>
            </a:r>
            <a:r>
              <a:rPr lang="en-US" b="1" dirty="0"/>
              <a:t>pros and cons</a:t>
            </a:r>
            <a:r>
              <a:rPr lang="en-US" dirty="0"/>
              <a:t> </a:t>
            </a:r>
            <a:br>
              <a:rPr lang="en-US" dirty="0"/>
            </a:br>
            <a:endParaRPr lang="en-US" dirty="0"/>
          </a:p>
        </p:txBody>
      </p:sp>
      <p:sp>
        <p:nvSpPr>
          <p:cNvPr id="3" name="Content Placeholder 2"/>
          <p:cNvSpPr>
            <a:spLocks noGrp="1"/>
          </p:cNvSpPr>
          <p:nvPr>
            <p:ph idx="1"/>
          </p:nvPr>
        </p:nvSpPr>
        <p:spPr/>
        <p:txBody>
          <a:bodyPr>
            <a:normAutofit/>
          </a:bodyPr>
          <a:lstStyle/>
          <a:p>
            <a:r>
              <a:rPr lang="en-US" b="1" dirty="0" smtClean="0"/>
              <a:t>The </a:t>
            </a:r>
            <a:r>
              <a:rPr lang="en-US" b="1" dirty="0"/>
              <a:t>advantages of polygamy:</a:t>
            </a:r>
            <a:endParaRPr lang="en-US" dirty="0"/>
          </a:p>
          <a:p>
            <a:pPr lvl="0"/>
            <a:r>
              <a:rPr lang="en-US" dirty="0"/>
              <a:t>Care, warmth and affection provided by wives or mistresses. </a:t>
            </a:r>
          </a:p>
          <a:p>
            <a:pPr lvl="0"/>
            <a:r>
              <a:rPr lang="en-US" dirty="0"/>
              <a:t>The complexity of choice disappears, when you need to prefer only one companion for life. </a:t>
            </a:r>
          </a:p>
          <a:p>
            <a:pPr lvl="0"/>
            <a:r>
              <a:rPr lang="en-US" dirty="0"/>
              <a:t>The diversity of the gene pool. </a:t>
            </a:r>
          </a:p>
          <a:p>
            <a:pPr lvl="0"/>
            <a:r>
              <a:rPr lang="en-US" dirty="0"/>
              <a:t>When parting with one, there are still others. </a:t>
            </a:r>
          </a:p>
          <a:p>
            <a:r>
              <a:rPr lang="en-US" b="1" dirty="0"/>
              <a:t>Disadvantages of polygamy:	</a:t>
            </a:r>
            <a:endParaRPr lang="en-US" dirty="0"/>
          </a:p>
          <a:p>
            <a:pPr lvl="0"/>
            <a:r>
              <a:rPr lang="en-US" dirty="0"/>
              <a:t>increased financial responsibility</a:t>
            </a:r>
          </a:p>
          <a:p>
            <a:pPr lvl="0"/>
            <a:r>
              <a:rPr lang="en-US" dirty="0"/>
              <a:t>disputes about inheritance,</a:t>
            </a:r>
          </a:p>
          <a:p>
            <a:pPr lvl="0"/>
            <a:r>
              <a:rPr lang="en-US" dirty="0"/>
              <a:t>Less time and attention is given to children. </a:t>
            </a:r>
          </a:p>
          <a:p>
            <a:endParaRPr lang="en-US" dirty="0"/>
          </a:p>
        </p:txBody>
      </p:sp>
    </p:spTree>
    <p:extLst>
      <p:ext uri="{BB962C8B-B14F-4D97-AF65-F5344CB8AC3E}">
        <p14:creationId xmlns:p14="http://schemas.microsoft.com/office/powerpoint/2010/main" val="3757597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Monogamy</a:t>
            </a:r>
            <a:endParaRPr lang="en-US" dirty="0"/>
          </a:p>
          <a:p>
            <a:r>
              <a:rPr lang="en-US" dirty="0"/>
              <a:t>Monogamy is a universal type of marriage which almost exists in every society.</a:t>
            </a:r>
          </a:p>
          <a:p>
            <a:r>
              <a:rPr lang="en-US" dirty="0"/>
              <a:t>In such type of marriage one man marry with one woman. </a:t>
            </a:r>
          </a:p>
          <a:p>
            <a:r>
              <a:rPr lang="en-US" dirty="0"/>
              <a:t>Monogamy is further divided into two types including, straight monogamy and serial monogamy.</a:t>
            </a:r>
          </a:p>
          <a:p>
            <a:endParaRPr lang="en-US" dirty="0"/>
          </a:p>
        </p:txBody>
      </p:sp>
    </p:spTree>
    <p:extLst>
      <p:ext uri="{BB962C8B-B14F-4D97-AF65-F5344CB8AC3E}">
        <p14:creationId xmlns:p14="http://schemas.microsoft.com/office/powerpoint/2010/main" val="35387886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Straight Monogamy</a:t>
            </a:r>
          </a:p>
          <a:p>
            <a:r>
              <a:rPr lang="en-US" dirty="0"/>
              <a:t>Straight monogamy is the type of monogamy in which one man is married to one woman but in case of divorce or spouse death either of them cannot marry again.</a:t>
            </a:r>
          </a:p>
          <a:p>
            <a:r>
              <a:rPr lang="en-US" b="1" dirty="0"/>
              <a:t>Serial Monogamy</a:t>
            </a:r>
          </a:p>
          <a:p>
            <a:r>
              <a:rPr lang="en-US" dirty="0"/>
              <a:t>Serial monogamy refers to a type of monogamy in which one man is married to one woman but, in case of divorce or death of a spouse unlike straight monogamy they can marry another person.</a:t>
            </a:r>
          </a:p>
          <a:p>
            <a:endParaRPr lang="en-US" dirty="0"/>
          </a:p>
        </p:txBody>
      </p:sp>
    </p:spTree>
    <p:extLst>
      <p:ext uri="{BB962C8B-B14F-4D97-AF65-F5344CB8AC3E}">
        <p14:creationId xmlns:p14="http://schemas.microsoft.com/office/powerpoint/2010/main" val="346030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Woman-woman</a:t>
            </a:r>
          </a:p>
          <a:p>
            <a:r>
              <a:rPr lang="en-US" dirty="0"/>
              <a:t>Woman marries another woman to bear children on her behalf with a man from the same family.</a:t>
            </a:r>
            <a:endParaRPr lang="en-US" b="1" dirty="0"/>
          </a:p>
          <a:p>
            <a:r>
              <a:rPr lang="en-US" b="1" dirty="0"/>
              <a:t>Levirate marriage</a:t>
            </a:r>
            <a:endParaRPr lang="en-US" dirty="0"/>
          </a:p>
          <a:p>
            <a:r>
              <a:rPr lang="en-US" dirty="0"/>
              <a:t>Levirate marriage is a type of marriage in which the brother of a deceased man is obliged to marry his brother's widow. </a:t>
            </a:r>
          </a:p>
          <a:p>
            <a:r>
              <a:rPr lang="en-US" dirty="0"/>
              <a:t>The term levirate is a derivative of the Latin word </a:t>
            </a:r>
            <a:r>
              <a:rPr lang="en-US" dirty="0" err="1"/>
              <a:t>levir</a:t>
            </a:r>
            <a:r>
              <a:rPr lang="en-US" dirty="0"/>
              <a:t>, meaning "husband's brother".</a:t>
            </a:r>
          </a:p>
          <a:p>
            <a:endParaRPr lang="en-US" dirty="0"/>
          </a:p>
        </p:txBody>
      </p:sp>
    </p:spTree>
    <p:extLst>
      <p:ext uri="{BB962C8B-B14F-4D97-AF65-F5344CB8AC3E}">
        <p14:creationId xmlns:p14="http://schemas.microsoft.com/office/powerpoint/2010/main" val="15105734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Ghost marriage</a:t>
            </a:r>
            <a:endParaRPr lang="en-US" dirty="0"/>
          </a:p>
          <a:p>
            <a:r>
              <a:rPr lang="en-US" dirty="0"/>
              <a:t>The “ghost marriage” is a practice similar to the levirate, whereby a woman marries a man in the name of his deceased brother. </a:t>
            </a:r>
          </a:p>
          <a:p>
            <a:r>
              <a:rPr lang="en-US" dirty="0"/>
              <a:t>This rare form of alliance is found in very few cultures and aims at ensuring the legacy of a lineage. </a:t>
            </a:r>
          </a:p>
          <a:p>
            <a:r>
              <a:rPr lang="en-US" dirty="0"/>
              <a:t>Ghost marriages are nearly as common as marriage to a living man.</a:t>
            </a:r>
          </a:p>
          <a:p>
            <a:endParaRPr lang="en-US" dirty="0"/>
          </a:p>
        </p:txBody>
      </p:sp>
    </p:spTree>
    <p:extLst>
      <p:ext uri="{BB962C8B-B14F-4D97-AF65-F5344CB8AC3E}">
        <p14:creationId xmlns:p14="http://schemas.microsoft.com/office/powerpoint/2010/main" val="16161702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Pattern of marriage</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Endogamy</a:t>
            </a:r>
            <a:r>
              <a:rPr lang="en-US" dirty="0" smtClean="0"/>
              <a:t> </a:t>
            </a:r>
            <a:endParaRPr lang="en-US" dirty="0"/>
          </a:p>
          <a:p>
            <a:r>
              <a:rPr lang="en-US" dirty="0"/>
              <a:t>Restricting people to marry within their groups i.e. community</a:t>
            </a:r>
            <a:r>
              <a:rPr lang="en-US" b="1" dirty="0"/>
              <a:t> </a:t>
            </a:r>
            <a:endParaRPr lang="en-US" dirty="0"/>
          </a:p>
          <a:p>
            <a:r>
              <a:rPr lang="en-US" dirty="0"/>
              <a:t>Endogamy is the practice of marrying within a specific social group, caste, or ethnic group, rejecting those from others as unsuitable for marriage or other close personal relationships</a:t>
            </a:r>
          </a:p>
        </p:txBody>
      </p:sp>
    </p:spTree>
    <p:extLst>
      <p:ext uri="{BB962C8B-B14F-4D97-AF65-F5344CB8AC3E}">
        <p14:creationId xmlns:p14="http://schemas.microsoft.com/office/powerpoint/2010/main" val="1908167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Advantages of Endogamy Marriage</a:t>
            </a:r>
            <a:endParaRPr lang="en-US" dirty="0"/>
          </a:p>
          <a:p>
            <a:pPr lvl="0"/>
            <a:r>
              <a:rPr lang="en-US" dirty="0"/>
              <a:t>It maintains the unity within the group and crates we-feeling.</a:t>
            </a:r>
          </a:p>
          <a:p>
            <a:pPr lvl="0"/>
            <a:r>
              <a:rPr lang="en-US" dirty="0"/>
              <a:t>It maintains the purity of blood.</a:t>
            </a:r>
          </a:p>
          <a:p>
            <a:pPr lvl="0"/>
            <a:r>
              <a:rPr lang="en-US" dirty="0"/>
              <a:t>No superiority and inferiority of the two partners upon each other.</a:t>
            </a:r>
          </a:p>
          <a:p>
            <a:pPr lvl="0"/>
            <a:r>
              <a:rPr lang="en-US" dirty="0"/>
              <a:t>Do not leak out the economic secret.</a:t>
            </a:r>
          </a:p>
          <a:p>
            <a:r>
              <a:rPr lang="en-US" b="1" dirty="0"/>
              <a:t>Disadvantages of Endogamy</a:t>
            </a:r>
            <a:endParaRPr lang="en-US" dirty="0"/>
          </a:p>
          <a:p>
            <a:pPr lvl="0"/>
            <a:r>
              <a:rPr lang="en-US" dirty="0"/>
              <a:t>It breaks down national unity and creates jealousy.</a:t>
            </a:r>
          </a:p>
          <a:p>
            <a:pPr lvl="0"/>
            <a:r>
              <a:rPr lang="en-US" dirty="0"/>
              <a:t>The choice of partner selection is very limited in endogamy and even boys are compelled to marry with their abnormal relatives.</a:t>
            </a:r>
          </a:p>
          <a:p>
            <a:pPr lvl="0"/>
            <a:r>
              <a:rPr lang="en-US" dirty="0"/>
              <a:t>Number of relatives is limited.</a:t>
            </a:r>
          </a:p>
          <a:p>
            <a:pPr lvl="0"/>
            <a:r>
              <a:rPr lang="en-US" dirty="0"/>
              <a:t>It creates hatred and jealousy with other groups.</a:t>
            </a:r>
          </a:p>
          <a:p>
            <a:endParaRPr lang="en-US" dirty="0"/>
          </a:p>
        </p:txBody>
      </p:sp>
    </p:spTree>
    <p:extLst>
      <p:ext uri="{BB962C8B-B14F-4D97-AF65-F5344CB8AC3E}">
        <p14:creationId xmlns:p14="http://schemas.microsoft.com/office/powerpoint/2010/main" val="28496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Secondary </a:t>
            </a:r>
            <a:r>
              <a:rPr lang="en-US" b="1" dirty="0"/>
              <a:t>socialization</a:t>
            </a:r>
            <a:endParaRPr lang="en-US" dirty="0"/>
          </a:p>
          <a:p>
            <a:r>
              <a:rPr lang="en-US" dirty="0"/>
              <a:t>Takes place in the school and other institutions in the society.</a:t>
            </a:r>
          </a:p>
          <a:p>
            <a:r>
              <a:rPr lang="en-US" dirty="0"/>
              <a:t>The teacher teaches him how to behave in the society</a:t>
            </a:r>
          </a:p>
          <a:p>
            <a:r>
              <a:rPr lang="en-US" dirty="0"/>
              <a:t>His peer groups and neighbors influence his behavior through imitation.</a:t>
            </a:r>
          </a:p>
          <a:p>
            <a:r>
              <a:rPr lang="en-US" dirty="0"/>
              <a:t>Socialization then continues throughout life.</a:t>
            </a:r>
          </a:p>
          <a:p>
            <a:endParaRPr lang="en-US" dirty="0"/>
          </a:p>
        </p:txBody>
      </p:sp>
    </p:spTree>
    <p:extLst>
      <p:ext uri="{BB962C8B-B14F-4D97-AF65-F5344CB8AC3E}">
        <p14:creationId xmlns:p14="http://schemas.microsoft.com/office/powerpoint/2010/main" val="16079875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Exogamy</a:t>
            </a:r>
            <a:r>
              <a:rPr lang="en-US" dirty="0"/>
              <a:t> </a:t>
            </a:r>
          </a:p>
          <a:p>
            <a:r>
              <a:rPr lang="en-US" dirty="0"/>
              <a:t>Restricting people to marry outside their group (community)</a:t>
            </a:r>
            <a:r>
              <a:rPr lang="en-US" b="1" dirty="0"/>
              <a:t> </a:t>
            </a:r>
            <a:endParaRPr lang="en-US" dirty="0"/>
          </a:p>
          <a:p>
            <a:r>
              <a:rPr lang="en-US" dirty="0"/>
              <a:t>It</a:t>
            </a:r>
            <a:r>
              <a:rPr lang="en-US" b="1" dirty="0"/>
              <a:t> </a:t>
            </a:r>
            <a:r>
              <a:rPr lang="en-US" dirty="0"/>
              <a:t>is the custom of marrying outside a specified group of people to which a person belongs.</a:t>
            </a:r>
          </a:p>
          <a:p>
            <a:r>
              <a:rPr lang="en-US" dirty="0"/>
              <a:t>The opposite of exogamy is endogamy.</a:t>
            </a:r>
          </a:p>
          <a:p>
            <a:endParaRPr lang="en-US" dirty="0"/>
          </a:p>
        </p:txBody>
      </p:sp>
    </p:spTree>
    <p:extLst>
      <p:ext uri="{BB962C8B-B14F-4D97-AF65-F5344CB8AC3E}">
        <p14:creationId xmlns:p14="http://schemas.microsoft.com/office/powerpoint/2010/main" val="37959920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 of Exogamy Marriages</a:t>
            </a:r>
          </a:p>
          <a:p>
            <a:pPr lvl="0"/>
            <a:r>
              <a:rPr lang="en-US" b="1" dirty="0"/>
              <a:t>Increase in relatives. </a:t>
            </a:r>
            <a:r>
              <a:rPr lang="en-US" dirty="0"/>
              <a:t>Due to the practice of exogamy the number of relatives  increase and also manpower.</a:t>
            </a:r>
          </a:p>
          <a:p>
            <a:pPr lvl="0"/>
            <a:r>
              <a:rPr lang="en-US" b="1" dirty="0"/>
              <a:t>National unity. </a:t>
            </a:r>
            <a:r>
              <a:rPr lang="en-US" dirty="0"/>
              <a:t>Exogamy leads to national unity, solidarity and avoids ethnocentrism.</a:t>
            </a:r>
          </a:p>
          <a:p>
            <a:pPr lvl="0"/>
            <a:r>
              <a:rPr lang="en-US" b="1" dirty="0"/>
              <a:t>Selection in choice partner. </a:t>
            </a:r>
            <a:r>
              <a:rPr lang="en-US" dirty="0"/>
              <a:t>Exogamy gives the chance of the selection of choice partner because of the vast area.</a:t>
            </a:r>
          </a:p>
          <a:p>
            <a:pPr lvl="0"/>
            <a:r>
              <a:rPr lang="en-US" b="1" dirty="0"/>
              <a:t>Love and sympathy.</a:t>
            </a:r>
            <a:r>
              <a:rPr lang="en-US" dirty="0"/>
              <a:t> Exogamy leads to love and sympathy </a:t>
            </a:r>
            <a:r>
              <a:rPr lang="en-US" dirty="0" smtClean="0"/>
              <a:t>by </a:t>
            </a:r>
            <a:r>
              <a:rPr lang="en-US" dirty="0"/>
              <a:t>two opposite groups or tribes.</a:t>
            </a:r>
          </a:p>
          <a:p>
            <a:pPr lvl="0"/>
            <a:r>
              <a:rPr lang="en-US" b="1" dirty="0"/>
              <a:t>Avoidance of</a:t>
            </a:r>
            <a:r>
              <a:rPr lang="en-US" dirty="0"/>
              <a:t> </a:t>
            </a:r>
            <a:r>
              <a:rPr lang="en-US" b="1" dirty="0"/>
              <a:t>hereditary Diseases. </a:t>
            </a:r>
            <a:r>
              <a:rPr lang="en-US" dirty="0"/>
              <a:t>Due to exogamy hereditary diseases are restricted. </a:t>
            </a:r>
          </a:p>
          <a:p>
            <a:endParaRPr lang="en-US" dirty="0"/>
          </a:p>
        </p:txBody>
      </p:sp>
    </p:spTree>
    <p:extLst>
      <p:ext uri="{BB962C8B-B14F-4D97-AF65-F5344CB8AC3E}">
        <p14:creationId xmlns:p14="http://schemas.microsoft.com/office/powerpoint/2010/main" val="32894230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Disadvantages of Exogamy</a:t>
            </a:r>
            <a:endParaRPr lang="en-US" dirty="0"/>
          </a:p>
          <a:p>
            <a:pPr lvl="0"/>
            <a:r>
              <a:rPr lang="en-US" dirty="0"/>
              <a:t>It does not maintain the purity of blood and separation of groups.</a:t>
            </a:r>
          </a:p>
          <a:p>
            <a:pPr lvl="0"/>
            <a:r>
              <a:rPr lang="en-US" dirty="0"/>
              <a:t>It leaks out the business skills and other secrets of a family.</a:t>
            </a:r>
          </a:p>
          <a:p>
            <a:pPr lvl="0"/>
            <a:r>
              <a:rPr lang="en-US" dirty="0"/>
              <a:t>The wealth can be transmitted to outside family.</a:t>
            </a:r>
          </a:p>
          <a:p>
            <a:pPr lvl="0"/>
            <a:r>
              <a:rPr lang="en-US" dirty="0"/>
              <a:t>Women feel unhappy because of no prior understanding with the members of that family.</a:t>
            </a:r>
          </a:p>
          <a:p>
            <a:pPr lvl="0"/>
            <a:r>
              <a:rPr lang="en-US" dirty="0"/>
              <a:t>Cultural differences </a:t>
            </a:r>
            <a:r>
              <a:rPr lang="en-US" dirty="0" smtClean="0"/>
              <a:t>between </a:t>
            </a:r>
            <a:r>
              <a:rPr lang="en-US" dirty="0"/>
              <a:t>the spouses may lead to maladjustment and dissatisfaction.</a:t>
            </a:r>
          </a:p>
          <a:p>
            <a:endParaRPr lang="en-US" dirty="0"/>
          </a:p>
        </p:txBody>
      </p:sp>
    </p:spTree>
    <p:extLst>
      <p:ext uri="{BB962C8B-B14F-4D97-AF65-F5344CB8AC3E}">
        <p14:creationId xmlns:p14="http://schemas.microsoft.com/office/powerpoint/2010/main" val="115422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Customs Involved In Marriage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b="1" dirty="0" smtClean="0"/>
              <a:t>Dowry</a:t>
            </a:r>
            <a:r>
              <a:rPr lang="en-US" dirty="0"/>
              <a:t>, </a:t>
            </a:r>
          </a:p>
          <a:p>
            <a:r>
              <a:rPr lang="en-US" dirty="0"/>
              <a:t>Dowry is the money, goods, or estate that a woman brings to her husband or his family in marriage. </a:t>
            </a:r>
          </a:p>
          <a:p>
            <a:r>
              <a:rPr lang="en-US" dirty="0"/>
              <a:t>Most common in cultures that are strongly patrilineal and that expect women to reside with or near their husband’s family (</a:t>
            </a:r>
            <a:r>
              <a:rPr lang="en-US" dirty="0" err="1"/>
              <a:t>patrilocality</a:t>
            </a:r>
            <a:r>
              <a:rPr lang="en-US" dirty="0"/>
              <a:t>),</a:t>
            </a:r>
          </a:p>
          <a:p>
            <a:r>
              <a:rPr lang="en-US" dirty="0"/>
              <a:t>One of the basic functions of a dowry has been to serve as a form of protection for the wife against the very real possibility of ill treatment by her husband and his family. </a:t>
            </a:r>
          </a:p>
          <a:p>
            <a:r>
              <a:rPr lang="en-US" dirty="0"/>
              <a:t>A dowry used in this way is actually a conditional gift that is supposed to be restored to the wife or her family if the husband divorces, abuses, or commits other grave offenses against her. </a:t>
            </a:r>
          </a:p>
          <a:p>
            <a:endParaRPr lang="en-US" dirty="0"/>
          </a:p>
        </p:txBody>
      </p:sp>
    </p:spTree>
    <p:extLst>
      <p:ext uri="{BB962C8B-B14F-4D97-AF65-F5344CB8AC3E}">
        <p14:creationId xmlns:p14="http://schemas.microsoft.com/office/powerpoint/2010/main" val="29052113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Land and precious metals have often been used in this form of dowry and are frequently inalienable by the husband, though he might otherwise use and profit from them during the marriage.</a:t>
            </a:r>
          </a:p>
          <a:p>
            <a:r>
              <a:rPr lang="en-US" dirty="0"/>
              <a:t>A dowry sometimes serves to help a new husband discharge the responsibilities that go with marriage. </a:t>
            </a:r>
          </a:p>
          <a:p>
            <a:r>
              <a:rPr lang="en-US" dirty="0"/>
              <a:t>This function assumes special importance in societies where marriages have regularly been made between very young people; the dowry enables the new couple to establish a household, which they otherwise would not have been able to do. </a:t>
            </a:r>
          </a:p>
          <a:p>
            <a:endParaRPr lang="en-US" dirty="0"/>
          </a:p>
        </p:txBody>
      </p:sp>
    </p:spTree>
    <p:extLst>
      <p:ext uri="{BB962C8B-B14F-4D97-AF65-F5344CB8AC3E}">
        <p14:creationId xmlns:p14="http://schemas.microsoft.com/office/powerpoint/2010/main" val="27943354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some societies a dowry provides the wife with a means of support in case of her husband’s death. In this case the dowry may be seen as a substitute for her inheritance of all or part of her husband’s estate.</a:t>
            </a:r>
          </a:p>
          <a:p>
            <a:r>
              <a:rPr lang="en-US" dirty="0"/>
              <a:t>In many societies, dowries have served as a reciprocal gesture by the bride’s kin to the groom’s kin for the expenses incurred by the latter in payment of </a:t>
            </a:r>
            <a:r>
              <a:rPr lang="en-US" u="sng" dirty="0">
                <a:hlinkClick r:id="rId2"/>
              </a:rPr>
              <a:t>bride wealth</a:t>
            </a:r>
            <a:r>
              <a:rPr lang="en-US" dirty="0"/>
              <a:t>. </a:t>
            </a:r>
          </a:p>
          <a:p>
            <a:r>
              <a:rPr lang="en-US" dirty="0"/>
              <a:t>These exchanges are not purely economic but instead serve to ratify the marriage and consolidate friendship between the two families.</a:t>
            </a:r>
          </a:p>
          <a:p>
            <a:endParaRPr lang="en-US" dirty="0"/>
          </a:p>
        </p:txBody>
      </p:sp>
    </p:spTree>
    <p:extLst>
      <p:ext uri="{BB962C8B-B14F-4D97-AF65-F5344CB8AC3E}">
        <p14:creationId xmlns:p14="http://schemas.microsoft.com/office/powerpoint/2010/main" val="35374367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 of Dowry System 	</a:t>
            </a:r>
            <a:endParaRPr lang="en-US" b="1" i="1" dirty="0"/>
          </a:p>
          <a:p>
            <a:r>
              <a:rPr lang="en-US" dirty="0"/>
              <a:t>Supporters of dowry system argue that this practice has its advantages. </a:t>
            </a:r>
          </a:p>
          <a:p>
            <a:r>
              <a:rPr lang="en-US" dirty="0"/>
              <a:t>Some of the arguments in favor of dowry by the supporters of this system are discussed here under. </a:t>
            </a:r>
          </a:p>
          <a:p>
            <a:pPr lvl="0"/>
            <a:r>
              <a:rPr lang="en-US" b="1" dirty="0"/>
              <a:t>Dowry helps newly married couple to establish their family.</a:t>
            </a:r>
            <a:endParaRPr lang="en-US" dirty="0"/>
          </a:p>
          <a:p>
            <a:r>
              <a:rPr lang="en-US" dirty="0"/>
              <a:t>The advocates of the practice of dowry say that the dowry, money, utensils and other house hold articles that a bride brings at the time of marriage help the newly married couple to establish their new home and also enables them to furnish their home with necessary accessories. </a:t>
            </a:r>
          </a:p>
        </p:txBody>
      </p:sp>
    </p:spTree>
    <p:extLst>
      <p:ext uri="{BB962C8B-B14F-4D97-AF65-F5344CB8AC3E}">
        <p14:creationId xmlns:p14="http://schemas.microsoft.com/office/powerpoint/2010/main" val="30410110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It makes marriage of ugly looking girl easy.</a:t>
            </a:r>
            <a:endParaRPr lang="en-US" dirty="0"/>
          </a:p>
          <a:p>
            <a:r>
              <a:rPr lang="en-US" dirty="0"/>
              <a:t>Practice of dowry makes the marriage of ugly looking, uneducated and aged girl easy as huge amount of dowry acts as effective and useful method for luring suitable bride groom for the bride. </a:t>
            </a:r>
          </a:p>
          <a:p>
            <a:r>
              <a:rPr lang="en-US" dirty="0"/>
              <a:t> </a:t>
            </a:r>
          </a:p>
          <a:p>
            <a:pPr lvl="0"/>
            <a:r>
              <a:rPr lang="en-US" b="1" dirty="0"/>
              <a:t>Supports the Higher Education of poor boys.</a:t>
            </a:r>
            <a:endParaRPr lang="en-US" dirty="0"/>
          </a:p>
          <a:p>
            <a:r>
              <a:rPr lang="en-US" dirty="0"/>
              <a:t>The practice of dowry solves the financial problem of poor young bachelors and gives support for higher education to prospective bridegroom. </a:t>
            </a:r>
          </a:p>
          <a:p>
            <a:endParaRPr lang="en-US" dirty="0"/>
          </a:p>
        </p:txBody>
      </p:sp>
    </p:spTree>
    <p:extLst>
      <p:ext uri="{BB962C8B-B14F-4D97-AF65-F5344CB8AC3E}">
        <p14:creationId xmlns:p14="http://schemas.microsoft.com/office/powerpoint/2010/main" val="39899414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Raises the status of women in family.</a:t>
            </a:r>
            <a:endParaRPr lang="en-US" dirty="0"/>
          </a:p>
          <a:p>
            <a:r>
              <a:rPr lang="en-US" dirty="0"/>
              <a:t>Supporters of this system think that marriage is a girl’s life insurance and the dowry is the premium. </a:t>
            </a:r>
          </a:p>
          <a:p>
            <a:r>
              <a:rPr lang="en-US" dirty="0"/>
              <a:t>A girl with her huge amount of dowry feels confident while entering her in-laws house and is given greater attention and importance where as a girl without dowry feels uneasy and apprehensive. </a:t>
            </a:r>
          </a:p>
          <a:p>
            <a:endParaRPr lang="en-US" dirty="0"/>
          </a:p>
        </p:txBody>
      </p:sp>
    </p:spTree>
    <p:extLst>
      <p:ext uri="{BB962C8B-B14F-4D97-AF65-F5344CB8AC3E}">
        <p14:creationId xmlns:p14="http://schemas.microsoft.com/office/powerpoint/2010/main" val="41718173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Disadvantages of Dowry System </a:t>
            </a:r>
            <a:endParaRPr lang="en-US" b="1" i="1" dirty="0"/>
          </a:p>
          <a:p>
            <a:pPr lvl="0"/>
            <a:r>
              <a:rPr lang="en-US" dirty="0"/>
              <a:t>Dowry causes great economic burden on bride’s family.</a:t>
            </a:r>
          </a:p>
          <a:p>
            <a:r>
              <a:rPr lang="en-US" dirty="0"/>
              <a:t>Dowry has become a great economic burden to the middle and lower class families.</a:t>
            </a:r>
          </a:p>
          <a:p>
            <a:r>
              <a:rPr lang="en-US" dirty="0"/>
              <a:t>These people live hand to mouth. </a:t>
            </a:r>
          </a:p>
          <a:p>
            <a:r>
              <a:rPr lang="en-US" dirty="0"/>
              <a:t>They rarely save money. </a:t>
            </a:r>
          </a:p>
          <a:p>
            <a:r>
              <a:rPr lang="en-US" dirty="0"/>
              <a:t>They spend their resources to meet their necessary want, for children’s education and in meeting various social obligations. </a:t>
            </a:r>
          </a:p>
          <a:p>
            <a:r>
              <a:rPr lang="en-US" dirty="0"/>
              <a:t>Hence they have to borrow money or sell a piece of their property or mortgage valuable articles of the family to give dowry in daughter’s marriage which becomes ultimately a great economic burden for parents to repay the borrowed amounts after marriage. </a:t>
            </a:r>
          </a:p>
          <a:p>
            <a:endParaRPr lang="en-US" dirty="0"/>
          </a:p>
        </p:txBody>
      </p:sp>
    </p:spTree>
    <p:extLst>
      <p:ext uri="{BB962C8B-B14F-4D97-AF65-F5344CB8AC3E}">
        <p14:creationId xmlns:p14="http://schemas.microsoft.com/office/powerpoint/2010/main" val="3612078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socialization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Helps </a:t>
            </a:r>
            <a:r>
              <a:rPr lang="en-US" dirty="0"/>
              <a:t>in transmission of values, attitudes, language, customs, behavior and skills of the society from one generation to the next.</a:t>
            </a:r>
          </a:p>
          <a:p>
            <a:r>
              <a:rPr lang="en-US" dirty="0"/>
              <a:t>Serves as a means of social control by instilling a sense of morality in those growing up. This prevents society members from committing serious violations against society and each other.</a:t>
            </a:r>
          </a:p>
          <a:p>
            <a:r>
              <a:rPr lang="en-US" dirty="0"/>
              <a:t>Helps members to know where they fit into social structure.</a:t>
            </a:r>
          </a:p>
          <a:p>
            <a:r>
              <a:rPr lang="en-US" dirty="0"/>
              <a:t>Contributes in personality development e.g. how to perceive things, differentiate between good and bad</a:t>
            </a:r>
          </a:p>
          <a:p>
            <a:endParaRPr lang="en-US" dirty="0"/>
          </a:p>
        </p:txBody>
      </p:sp>
    </p:spTree>
    <p:extLst>
      <p:ext uri="{BB962C8B-B14F-4D97-AF65-F5344CB8AC3E}">
        <p14:creationId xmlns:p14="http://schemas.microsoft.com/office/powerpoint/2010/main" val="5733891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Lowers the standard of living.</a:t>
            </a:r>
            <a:endParaRPr lang="en-US" dirty="0"/>
          </a:p>
          <a:p>
            <a:r>
              <a:rPr lang="en-US" dirty="0"/>
              <a:t>Each marriage of daughters leads to the drainage of money from brides’ side due to dowry practice and breaks the backbone of the family by lowering the standard of living. </a:t>
            </a:r>
          </a:p>
          <a:p>
            <a:endParaRPr lang="en-US" dirty="0"/>
          </a:p>
        </p:txBody>
      </p:sp>
    </p:spTree>
    <p:extLst>
      <p:ext uri="{BB962C8B-B14F-4D97-AF65-F5344CB8AC3E}">
        <p14:creationId xmlns:p14="http://schemas.microsoft.com/office/powerpoint/2010/main" val="3083833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r>
              <a:rPr lang="en-US" b="1" dirty="0"/>
              <a:t>Dowry leads to some immoral practices.</a:t>
            </a:r>
            <a:endParaRPr lang="en-US" dirty="0"/>
          </a:p>
          <a:p>
            <a:r>
              <a:rPr lang="en-US" dirty="0"/>
              <a:t>In order to escape from the menace of dowry, some young girls prefer to undertake jobs to earn huge amount of money to meet the dowry expenses and thereby reduce the dowry tension of their parents.</a:t>
            </a:r>
          </a:p>
          <a:p>
            <a:r>
              <a:rPr lang="en-US" dirty="0"/>
              <a:t>At times girls are bound to commit suicide when their in-laws force them to bring more and more dowry form parents.</a:t>
            </a:r>
          </a:p>
          <a:p>
            <a:r>
              <a:rPr lang="en-US" dirty="0"/>
              <a:t>Even the husband along with his parents or other family members do not hesitate to take away the life of bride on dowry issue if the dowry is not up to their satisfaction. </a:t>
            </a:r>
          </a:p>
          <a:p>
            <a:r>
              <a:rPr lang="en-US" dirty="0"/>
              <a:t>Violence against women who bring less dowry or no dowry includes-physical battering, emotional neglect, torture, verbal abuse, refusal of sufficient food, imposition of heavy physical work and so on. </a:t>
            </a:r>
          </a:p>
        </p:txBody>
      </p:sp>
    </p:spTree>
    <p:extLst>
      <p:ext uri="{BB962C8B-B14F-4D97-AF65-F5344CB8AC3E}">
        <p14:creationId xmlns:p14="http://schemas.microsoft.com/office/powerpoint/2010/main" val="30990598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Dowry practice lowers the status of women.</a:t>
            </a:r>
            <a:endParaRPr lang="en-US" dirty="0"/>
          </a:p>
          <a:p>
            <a:r>
              <a:rPr lang="en-US" dirty="0"/>
              <a:t>A girl is considered a liability in her own home due to prevalence of the custom of dowry practice.</a:t>
            </a:r>
          </a:p>
          <a:p>
            <a:r>
              <a:rPr lang="en-US" dirty="0"/>
              <a:t>Some parents are unwilling to give higher education to their daughter as they have to search for highly educated boy for marriages and better educated boy will demand more dowries which creates unnecessary problem, for parents. </a:t>
            </a:r>
          </a:p>
          <a:p>
            <a:endParaRPr lang="en-US" dirty="0"/>
          </a:p>
        </p:txBody>
      </p:sp>
    </p:spTree>
    <p:extLst>
      <p:ext uri="{BB962C8B-B14F-4D97-AF65-F5344CB8AC3E}">
        <p14:creationId xmlns:p14="http://schemas.microsoft.com/office/powerpoint/2010/main" val="4882734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Dowry is thus a great impediment in the progress of education of girls and girls being deprived of higher education are unable to raise their status. In middle class family boy is always given more importance in respect of food, dresses, medical care and education only due to practice of dowry. </a:t>
            </a:r>
          </a:p>
          <a:p>
            <a:r>
              <a:rPr lang="en-US" dirty="0"/>
              <a:t>Besides, the boy who receives huge amount of dowry may think of himself as more dignified as having a higher status greater prestige and more respectful than the girl. Subsequently the girl develops inferiority complex.</a:t>
            </a:r>
          </a:p>
          <a:p>
            <a:r>
              <a:rPr lang="en-US" dirty="0"/>
              <a:t>Some greedy boys want to marry several women to get monetary’ benefit in the form of dowry. </a:t>
            </a:r>
          </a:p>
          <a:p>
            <a:r>
              <a:rPr lang="en-US" dirty="0"/>
              <a:t>This naturally affects the status of the women. </a:t>
            </a:r>
          </a:p>
          <a:p>
            <a:endParaRPr lang="en-US" dirty="0"/>
          </a:p>
        </p:txBody>
      </p:sp>
    </p:spTree>
    <p:extLst>
      <p:ext uri="{BB962C8B-B14F-4D97-AF65-F5344CB8AC3E}">
        <p14:creationId xmlns:p14="http://schemas.microsoft.com/office/powerpoint/2010/main" val="39689004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Dowry system makes imbalance in the sex ratio.</a:t>
            </a:r>
            <a:endParaRPr lang="en-US" dirty="0"/>
          </a:p>
          <a:p>
            <a:r>
              <a:rPr lang="en-US" dirty="0"/>
              <a:t>Parent of poor families kill their daughter from their very birth or at the stage of fetuses in their mother’s womb. </a:t>
            </a:r>
          </a:p>
          <a:p>
            <a:r>
              <a:rPr lang="en-US" dirty="0"/>
              <a:t>The practice of female infanticide has led to an imbalance in the sex ratio in our society. </a:t>
            </a:r>
          </a:p>
          <a:p>
            <a:endParaRPr lang="en-US" dirty="0"/>
          </a:p>
        </p:txBody>
      </p:sp>
    </p:spTree>
    <p:extLst>
      <p:ext uri="{BB962C8B-B14F-4D97-AF65-F5344CB8AC3E}">
        <p14:creationId xmlns:p14="http://schemas.microsoft.com/office/powerpoint/2010/main" val="4904607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Dowry practice enhances psychological tension.</a:t>
            </a:r>
            <a:endParaRPr lang="en-US" dirty="0"/>
          </a:p>
          <a:p>
            <a:r>
              <a:rPr lang="en-US" dirty="0"/>
              <a:t>Many marriages breakdown due to dowry practice and increases the tension of both parents and daughters. </a:t>
            </a:r>
          </a:p>
          <a:p>
            <a:r>
              <a:rPr lang="en-US" dirty="0"/>
              <a:t>In some cases girls with self dignity may refuse to marry a boy who demands dowry and may be forced to remain spinsters throughout their lives</a:t>
            </a:r>
          </a:p>
          <a:p>
            <a:r>
              <a:rPr lang="en-US" dirty="0"/>
              <a:t>Many times just for the sake of dowry parents fix up their son’s marriage without taking his consent which finally leads to misunderstanding and unhappiness between married couple. </a:t>
            </a:r>
          </a:p>
          <a:p>
            <a:endParaRPr lang="en-US" dirty="0"/>
          </a:p>
        </p:txBody>
      </p:sp>
    </p:spTree>
    <p:extLst>
      <p:ext uri="{BB962C8B-B14F-4D97-AF65-F5344CB8AC3E}">
        <p14:creationId xmlns:p14="http://schemas.microsoft.com/office/powerpoint/2010/main" val="40356694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Bride price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A </a:t>
            </a:r>
            <a:r>
              <a:rPr lang="en-US" dirty="0"/>
              <a:t>custom involved in marriage </a:t>
            </a:r>
          </a:p>
          <a:p>
            <a:r>
              <a:rPr lang="en-US" dirty="0"/>
              <a:t>Bride price, bride wealth,</a:t>
            </a:r>
            <a:r>
              <a:rPr lang="en-US" baseline="30000" dirty="0"/>
              <a:t> </a:t>
            </a:r>
            <a:r>
              <a:rPr lang="en-US" dirty="0"/>
              <a:t>or bride token, is money, property, or other form of wealth paid by a groom or his family to the family of the woman he will be married to or is just about to marry.</a:t>
            </a:r>
          </a:p>
          <a:p>
            <a:r>
              <a:rPr lang="en-US" dirty="0"/>
              <a:t>Some cultures may practice both dowry and bride price simultaneously. </a:t>
            </a:r>
          </a:p>
          <a:p>
            <a:endParaRPr lang="en-US" dirty="0"/>
          </a:p>
        </p:txBody>
      </p:sp>
    </p:spTree>
    <p:extLst>
      <p:ext uri="{BB962C8B-B14F-4D97-AF65-F5344CB8AC3E}">
        <p14:creationId xmlns:p14="http://schemas.microsoft.com/office/powerpoint/2010/main" val="13487813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a:t>
            </a:r>
            <a:endParaRPr lang="en-US" dirty="0"/>
          </a:p>
          <a:p>
            <a:pPr lvl="0"/>
            <a:r>
              <a:rPr lang="en-US" dirty="0"/>
              <a:t>It creates security in marriage</a:t>
            </a:r>
          </a:p>
          <a:p>
            <a:pPr lvl="0"/>
            <a:r>
              <a:rPr lang="en-US" dirty="0"/>
              <a:t>It cements marriage</a:t>
            </a:r>
          </a:p>
          <a:p>
            <a:pPr lvl="0"/>
            <a:r>
              <a:rPr lang="en-US" dirty="0"/>
              <a:t>It serves to create good relationship between the 2 families.</a:t>
            </a:r>
          </a:p>
          <a:p>
            <a:pPr lvl="0"/>
            <a:r>
              <a:rPr lang="en-US" dirty="0"/>
              <a:t>Gives the man right over his wife.</a:t>
            </a:r>
          </a:p>
          <a:p>
            <a:pPr lvl="0"/>
            <a:r>
              <a:rPr lang="en-US" dirty="0"/>
              <a:t>Gives the man the right to demand dowry when his daughter gets married.</a:t>
            </a:r>
          </a:p>
          <a:p>
            <a:pPr lvl="0"/>
            <a:r>
              <a:rPr lang="en-US" dirty="0"/>
              <a:t>Gives him right for his son to pay dowry when his son marries</a:t>
            </a:r>
          </a:p>
          <a:p>
            <a:endParaRPr lang="en-US" dirty="0"/>
          </a:p>
        </p:txBody>
      </p:sp>
    </p:spTree>
    <p:extLst>
      <p:ext uri="{BB962C8B-B14F-4D97-AF65-F5344CB8AC3E}">
        <p14:creationId xmlns:p14="http://schemas.microsoft.com/office/powerpoint/2010/main" val="5448032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SUMMARY</a:t>
            </a:r>
            <a:endParaRPr lang="en-US" dirty="0"/>
          </a:p>
          <a:p>
            <a:r>
              <a:rPr lang="en-US" dirty="0"/>
              <a:t>In this section, we have covered the following topics:</a:t>
            </a:r>
          </a:p>
          <a:p>
            <a:r>
              <a:rPr lang="en-US" dirty="0"/>
              <a:t>Definition of marriage as a universal institution which exist in every society. However, types of marriages differ from society to society. </a:t>
            </a:r>
          </a:p>
          <a:p>
            <a:r>
              <a:rPr lang="en-US" dirty="0"/>
              <a:t>They  include, polygamy, polyandry, fraternal polyandry, non fraternal polyandry, polygyny, Sororal polygyny, non sororal polygyny, monogamy, straight monogamy, serial monogamy, group marriages, woman-woman and ghost marriage</a:t>
            </a:r>
          </a:p>
          <a:p>
            <a:r>
              <a:rPr lang="en-US" dirty="0"/>
              <a:t>Pattern of marriage that include Endogamy and exogamy, their advantages and disadvantages</a:t>
            </a:r>
          </a:p>
          <a:p>
            <a:endParaRPr lang="en-US" dirty="0"/>
          </a:p>
        </p:txBody>
      </p:sp>
    </p:spTree>
    <p:extLst>
      <p:ext uri="{BB962C8B-B14F-4D97-AF65-F5344CB8AC3E}">
        <p14:creationId xmlns:p14="http://schemas.microsoft.com/office/powerpoint/2010/main" val="7020893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ACTIVITY</a:t>
            </a:r>
            <a:endParaRPr lang="en-US" dirty="0"/>
          </a:p>
          <a:p>
            <a:pPr lvl="0"/>
            <a:r>
              <a:rPr lang="en-US" dirty="0"/>
              <a:t>Discuss the types of marriage acceptable in Kenya society</a:t>
            </a:r>
          </a:p>
          <a:p>
            <a:pPr lvl="0"/>
            <a:r>
              <a:rPr lang="en-US" dirty="0" smtClean="0"/>
              <a:t>Dowry/bride price </a:t>
            </a:r>
            <a:r>
              <a:rPr lang="en-US" dirty="0"/>
              <a:t>has become the greatest social evil today. Critically Discuss this.</a:t>
            </a:r>
          </a:p>
          <a:p>
            <a:r>
              <a:rPr lang="en-US" b="1" dirty="0"/>
              <a:t>FOR YOUR REVIEW</a:t>
            </a:r>
            <a:endParaRPr lang="en-US" dirty="0"/>
          </a:p>
          <a:p>
            <a:pPr lvl="0"/>
            <a:r>
              <a:rPr lang="en-US" dirty="0"/>
              <a:t>Marriage is no longer a key social institution.' critically examine this proposition.</a:t>
            </a:r>
            <a:endParaRPr lang="en-US" b="1" dirty="0"/>
          </a:p>
          <a:p>
            <a:pPr lvl="0"/>
            <a:r>
              <a:rPr lang="en-US" dirty="0"/>
              <a:t>What is your take on the role of </a:t>
            </a:r>
            <a:r>
              <a:rPr lang="en-US" dirty="0" smtClean="0"/>
              <a:t>dowry/bride price </a:t>
            </a:r>
            <a:r>
              <a:rPr lang="en-US" dirty="0"/>
              <a:t>in our society today?</a:t>
            </a:r>
          </a:p>
          <a:p>
            <a:endParaRPr lang="en-US" dirty="0"/>
          </a:p>
        </p:txBody>
      </p:sp>
    </p:spTree>
    <p:extLst>
      <p:ext uri="{BB962C8B-B14F-4D97-AF65-F5344CB8AC3E}">
        <p14:creationId xmlns:p14="http://schemas.microsoft.com/office/powerpoint/2010/main" val="4234027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Agents of Socialization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They </a:t>
            </a:r>
            <a:r>
              <a:rPr lang="en-US" dirty="0"/>
              <a:t>influence individuals’ behavior, attitude during his socialization.</a:t>
            </a:r>
          </a:p>
          <a:p>
            <a:r>
              <a:rPr lang="en-US" dirty="0"/>
              <a:t>The two agents of socialization are social institutions and the peer groups.</a:t>
            </a:r>
          </a:p>
          <a:p>
            <a:endParaRPr lang="en-US" dirty="0"/>
          </a:p>
        </p:txBody>
      </p:sp>
    </p:spTree>
    <p:extLst>
      <p:ext uri="{BB962C8B-B14F-4D97-AF65-F5344CB8AC3E}">
        <p14:creationId xmlns:p14="http://schemas.microsoft.com/office/powerpoint/2010/main" val="2299914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a:t>Education as a social institution</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Learning </a:t>
            </a:r>
            <a:r>
              <a:rPr lang="en-US" b="1" dirty="0"/>
              <a:t>objectives</a:t>
            </a:r>
            <a:endParaRPr lang="en-US" dirty="0"/>
          </a:p>
          <a:p>
            <a:r>
              <a:rPr lang="en-US" dirty="0"/>
              <a:t>By the end of the learning session, the learner will be able to:</a:t>
            </a:r>
          </a:p>
          <a:p>
            <a:pPr lvl="0"/>
            <a:r>
              <a:rPr lang="en-US" dirty="0"/>
              <a:t>Define education.</a:t>
            </a:r>
          </a:p>
          <a:p>
            <a:pPr lvl="0"/>
            <a:r>
              <a:rPr lang="en-US" dirty="0"/>
              <a:t>Discuss functions of education as a social institution </a:t>
            </a:r>
          </a:p>
          <a:p>
            <a:endParaRPr lang="en-US" dirty="0"/>
          </a:p>
        </p:txBody>
      </p:sp>
    </p:spTree>
    <p:extLst>
      <p:ext uri="{BB962C8B-B14F-4D97-AF65-F5344CB8AC3E}">
        <p14:creationId xmlns:p14="http://schemas.microsoft.com/office/powerpoint/2010/main" val="3688814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Introduction</a:t>
            </a:r>
            <a:endParaRPr lang="en-US" dirty="0"/>
          </a:p>
          <a:p>
            <a:r>
              <a:rPr lang="en-US" dirty="0"/>
              <a:t>Education</a:t>
            </a:r>
            <a:r>
              <a:rPr lang="en-US" b="1" dirty="0"/>
              <a:t> </a:t>
            </a:r>
            <a:r>
              <a:rPr lang="en-US" dirty="0"/>
              <a:t>is a social institution through which a society’s children are taught basic academic knowledge, learning skills, and cultural norms. </a:t>
            </a:r>
          </a:p>
          <a:p>
            <a:r>
              <a:rPr lang="en-US" dirty="0"/>
              <a:t>It provides a large variety of learning environments and learning spaces where people of different ages gain an education, including preschools, childcare, primary-elementary schools, secondary-high schools, and universities. </a:t>
            </a:r>
          </a:p>
          <a:p>
            <a:r>
              <a:rPr lang="en-US" dirty="0"/>
              <a:t>Every nation in the world is equipped with some form of education system, though those systems vary greatly</a:t>
            </a:r>
          </a:p>
        </p:txBody>
      </p:sp>
    </p:spTree>
    <p:extLst>
      <p:ext uri="{BB962C8B-B14F-4D97-AF65-F5344CB8AC3E}">
        <p14:creationId xmlns:p14="http://schemas.microsoft.com/office/powerpoint/2010/main" val="36599426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Education is both </a:t>
            </a:r>
            <a:r>
              <a:rPr lang="en-US" i="1" dirty="0"/>
              <a:t>formal</a:t>
            </a:r>
            <a:r>
              <a:rPr lang="en-US" dirty="0"/>
              <a:t> and </a:t>
            </a:r>
            <a:r>
              <a:rPr lang="en-US" i="1" dirty="0"/>
              <a:t>informal</a:t>
            </a:r>
            <a:r>
              <a:rPr lang="en-US" dirty="0"/>
              <a:t>. </a:t>
            </a:r>
          </a:p>
          <a:p>
            <a:r>
              <a:rPr lang="en-US" dirty="0"/>
              <a:t>Formal education is often referred to as </a:t>
            </a:r>
            <a:r>
              <a:rPr lang="en-US" i="1" dirty="0"/>
              <a:t>schooling</a:t>
            </a:r>
            <a:r>
              <a:rPr lang="en-US" dirty="0"/>
              <a:t>, and as this term implies, it occurs in schools under teachers, principals, and other specially trained professionals.</a:t>
            </a:r>
          </a:p>
          <a:p>
            <a:r>
              <a:rPr lang="en-US" dirty="0"/>
              <a:t>Informal education may occur almost anywhere, but for young children it has traditionally occurred primarily in the home, with their parents as their instructors. </a:t>
            </a:r>
          </a:p>
          <a:p>
            <a:endParaRPr lang="en-US" dirty="0"/>
          </a:p>
        </p:txBody>
      </p:sp>
    </p:spTree>
    <p:extLst>
      <p:ext uri="{BB962C8B-B14F-4D97-AF65-F5344CB8AC3E}">
        <p14:creationId xmlns:p14="http://schemas.microsoft.com/office/powerpoint/2010/main" val="15181749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Functions of Education</a:t>
            </a:r>
            <a:endParaRPr lang="en-US" dirty="0"/>
          </a:p>
          <a:p>
            <a:pPr lvl="0"/>
            <a:r>
              <a:rPr lang="en-US" b="1" dirty="0"/>
              <a:t>Transmission of values, attitudes and behavior</a:t>
            </a:r>
            <a:endParaRPr lang="en-US" dirty="0"/>
          </a:p>
          <a:p>
            <a:r>
              <a:rPr lang="en-US" dirty="0"/>
              <a:t>Education as a social institution is charged with preservation and transmission of culture from one generation to another. </a:t>
            </a:r>
          </a:p>
          <a:p>
            <a:r>
              <a:rPr lang="en-US" dirty="0"/>
              <a:t>Secondary socialization takes place in this institution.</a:t>
            </a:r>
          </a:p>
          <a:p>
            <a:r>
              <a:rPr lang="en-US" dirty="0"/>
              <a:t>In schools student learn what is considered to be proper behavior, correct attitude and values through the interaction between students, teachers and peers. </a:t>
            </a:r>
          </a:p>
          <a:p>
            <a:r>
              <a:rPr lang="en-US" dirty="0"/>
              <a:t>A teacher as good role model has a direct impact on the mental health of the child. The cultures of different societies are reflected in the school syllabus and through formal learning thus the students have the culture inculcated in them.</a:t>
            </a:r>
          </a:p>
          <a:p>
            <a:r>
              <a:rPr lang="en-US" dirty="0"/>
              <a:t>Students learn history, civics, C.R.E, nature study all of which help students to learn their culture. </a:t>
            </a:r>
          </a:p>
          <a:p>
            <a:endParaRPr lang="en-US" dirty="0"/>
          </a:p>
          <a:p>
            <a:endParaRPr lang="en-US" dirty="0"/>
          </a:p>
        </p:txBody>
      </p:sp>
    </p:spTree>
    <p:extLst>
      <p:ext uri="{BB962C8B-B14F-4D97-AF65-F5344CB8AC3E}">
        <p14:creationId xmlns:p14="http://schemas.microsoft.com/office/powerpoint/2010/main" val="13637905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Transmission of knowledge and skills</a:t>
            </a:r>
            <a:endParaRPr lang="en-US" dirty="0"/>
          </a:p>
          <a:p>
            <a:r>
              <a:rPr lang="en-US" dirty="0"/>
              <a:t>Interaction between the teacher and the student imparts knowledge, attitude and skills to the student.</a:t>
            </a:r>
          </a:p>
          <a:p>
            <a:r>
              <a:rPr lang="en-US" dirty="0"/>
              <a:t>students can learn knowledge and skills to apply in serving the society so that they become responsible members of the society e.g. nurses, doctors, engineers, scientists </a:t>
            </a:r>
            <a:r>
              <a:rPr lang="en-US" dirty="0" err="1"/>
              <a:t>etc</a:t>
            </a:r>
            <a:r>
              <a:rPr lang="en-US" dirty="0"/>
              <a:t> . </a:t>
            </a:r>
          </a:p>
          <a:p>
            <a:endParaRPr lang="en-US" dirty="0"/>
          </a:p>
        </p:txBody>
      </p:sp>
    </p:spTree>
    <p:extLst>
      <p:ext uri="{BB962C8B-B14F-4D97-AF65-F5344CB8AC3E}">
        <p14:creationId xmlns:p14="http://schemas.microsoft.com/office/powerpoint/2010/main" val="22671868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Provision of jobs security</a:t>
            </a:r>
            <a:endParaRPr lang="en-US" dirty="0"/>
          </a:p>
          <a:p>
            <a:r>
              <a:rPr lang="en-US" dirty="0"/>
              <a:t>Every parent sends his child to school so that she or he can get a good job. </a:t>
            </a:r>
          </a:p>
          <a:p>
            <a:r>
              <a:rPr lang="en-US" dirty="0"/>
              <a:t>Other than money and job the parent would like his child to have high social status associated with education</a:t>
            </a:r>
          </a:p>
          <a:p>
            <a:endParaRPr lang="en-US" dirty="0"/>
          </a:p>
        </p:txBody>
      </p:sp>
    </p:spTree>
    <p:extLst>
      <p:ext uri="{BB962C8B-B14F-4D97-AF65-F5344CB8AC3E}">
        <p14:creationId xmlns:p14="http://schemas.microsoft.com/office/powerpoint/2010/main" val="22006293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Development of Personality</a:t>
            </a:r>
            <a:endParaRPr lang="en-US" b="1" i="1" dirty="0"/>
          </a:p>
          <a:p>
            <a:r>
              <a:rPr lang="en-US" dirty="0"/>
              <a:t>Education plays an important role in the development of personality. </a:t>
            </a:r>
          </a:p>
          <a:p>
            <a:r>
              <a:rPr lang="en-US" dirty="0"/>
              <a:t>The object of education, as said by Durkheim “is to awaken and develop in the child those physical, intellectual and moral states which are required of him both by his society as a whole and by the milieu for which he is specially designed”. </a:t>
            </a:r>
          </a:p>
          <a:p>
            <a:r>
              <a:rPr lang="en-US" dirty="0"/>
              <a:t>Education helps the development of the qualities of an individual, such as physical, mental and emotional make-up as well as his temperament and character.</a:t>
            </a:r>
          </a:p>
          <a:p>
            <a:endParaRPr lang="en-US" dirty="0"/>
          </a:p>
        </p:txBody>
      </p:sp>
    </p:spTree>
    <p:extLst>
      <p:ext uri="{BB962C8B-B14F-4D97-AF65-F5344CB8AC3E}">
        <p14:creationId xmlns:p14="http://schemas.microsoft.com/office/powerpoint/2010/main" val="35427995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self, the core of personality, develops out of the child’s interaction with others. Subsequently, the habits, traits, attitudes and ideals of an individual are patterned by the process of education. </a:t>
            </a:r>
          </a:p>
          <a:p>
            <a:r>
              <a:rPr lang="en-US" dirty="0"/>
              <a:t>A learner’s personality is also developed indirectly when he is encouraged to form his own attitudes and values by studying outstanding people in history and literature.</a:t>
            </a:r>
          </a:p>
          <a:p>
            <a:r>
              <a:rPr lang="en-US" dirty="0"/>
              <a:t>Moreover, a learner is also influenced by the outlook and attitudes of fellow students and teachers.</a:t>
            </a:r>
          </a:p>
          <a:p>
            <a:endParaRPr lang="en-US" dirty="0"/>
          </a:p>
        </p:txBody>
      </p:sp>
    </p:spTree>
    <p:extLst>
      <p:ext uri="{BB962C8B-B14F-4D97-AF65-F5344CB8AC3E}">
        <p14:creationId xmlns:p14="http://schemas.microsoft.com/office/powerpoint/2010/main" val="16225582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Social Control</a:t>
            </a:r>
            <a:endParaRPr lang="en-US" b="1" i="1" dirty="0"/>
          </a:p>
          <a:p>
            <a:r>
              <a:rPr lang="en-US" dirty="0"/>
              <a:t>Education plays a vital role in regulating individual behavior through transmitting a way of life and communicating ideas and values to the new generations.</a:t>
            </a:r>
          </a:p>
          <a:p>
            <a:r>
              <a:rPr lang="en-US" dirty="0"/>
              <a:t>In order to transmit its social heritage and survive as a social order all societies develop educational systems to train its younger generations. </a:t>
            </a:r>
          </a:p>
          <a:p>
            <a:r>
              <a:rPr lang="en-US" dirty="0"/>
              <a:t>The young must be consciously trained for their adult roles to maintain the society.</a:t>
            </a:r>
          </a:p>
          <a:p>
            <a:r>
              <a:rPr lang="en-US" dirty="0"/>
              <a:t>Through the process of education society regulates the behavior of its members and enforces conformity to its norms.</a:t>
            </a:r>
          </a:p>
          <a:p>
            <a:endParaRPr lang="en-US" dirty="0"/>
          </a:p>
        </p:txBody>
      </p:sp>
    </p:spTree>
    <p:extLst>
      <p:ext uri="{BB962C8B-B14F-4D97-AF65-F5344CB8AC3E}">
        <p14:creationId xmlns:p14="http://schemas.microsoft.com/office/powerpoint/2010/main" val="7019320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Social Integration:</a:t>
            </a:r>
            <a:endParaRPr lang="en-US" b="1" i="1" dirty="0"/>
          </a:p>
          <a:p>
            <a:r>
              <a:rPr lang="en-US" dirty="0"/>
              <a:t>Education, by imparting values, also integrates people into the broader society. </a:t>
            </a:r>
          </a:p>
          <a:p>
            <a:r>
              <a:rPr lang="en-US" dirty="0"/>
              <a:t>The curriculum of the school, its ‘extra-curricular’ activities and the informal relationship among students and teachers communicate certain values and social skills such as cooperation or team-spirit, obedience, fair play.</a:t>
            </a:r>
          </a:p>
          <a:p>
            <a:endParaRPr lang="en-US" dirty="0"/>
          </a:p>
        </p:txBody>
      </p:sp>
    </p:spTree>
    <p:extLst>
      <p:ext uri="{BB962C8B-B14F-4D97-AF65-F5344CB8AC3E}">
        <p14:creationId xmlns:p14="http://schemas.microsoft.com/office/powerpoint/2010/main" val="204400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Social institutions</a:t>
            </a:r>
            <a:endParaRPr lang="en-US" dirty="0"/>
          </a:p>
        </p:txBody>
      </p:sp>
      <p:sp>
        <p:nvSpPr>
          <p:cNvPr id="3" name="Content Placeholder 2"/>
          <p:cNvSpPr>
            <a:spLocks noGrp="1"/>
          </p:cNvSpPr>
          <p:nvPr>
            <p:ph idx="1"/>
          </p:nvPr>
        </p:nvSpPr>
        <p:spPr/>
        <p:txBody>
          <a:bodyPr/>
          <a:lstStyle/>
          <a:p>
            <a:r>
              <a:rPr lang="en-US" dirty="0" smtClean="0"/>
              <a:t>These </a:t>
            </a:r>
            <a:r>
              <a:rPr lang="en-US" dirty="0"/>
              <a:t>are establishments that carry out some functions for the benefit of society. </a:t>
            </a:r>
          </a:p>
          <a:p>
            <a:r>
              <a:rPr lang="en-US" dirty="0"/>
              <a:t>They include:</a:t>
            </a:r>
          </a:p>
          <a:p>
            <a:r>
              <a:rPr lang="en-US" dirty="0"/>
              <a:t>Family </a:t>
            </a:r>
          </a:p>
          <a:p>
            <a:r>
              <a:rPr lang="en-US" dirty="0"/>
              <a:t>Marriage </a:t>
            </a:r>
          </a:p>
          <a:p>
            <a:r>
              <a:rPr lang="en-US" dirty="0"/>
              <a:t>Health </a:t>
            </a:r>
          </a:p>
          <a:p>
            <a:r>
              <a:rPr lang="en-US" dirty="0"/>
              <a:t>Education </a:t>
            </a:r>
          </a:p>
          <a:p>
            <a:r>
              <a:rPr lang="en-US" dirty="0"/>
              <a:t>Religious </a:t>
            </a:r>
          </a:p>
          <a:p>
            <a:r>
              <a:rPr lang="en-US" dirty="0"/>
              <a:t>Political </a:t>
            </a:r>
          </a:p>
          <a:p>
            <a:endParaRPr lang="en-US" dirty="0"/>
          </a:p>
        </p:txBody>
      </p:sp>
    </p:spTree>
    <p:extLst>
      <p:ext uri="{BB962C8B-B14F-4D97-AF65-F5344CB8AC3E}">
        <p14:creationId xmlns:p14="http://schemas.microsoft.com/office/powerpoint/2010/main" val="36494444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Determination of Status</a:t>
            </a:r>
            <a:endParaRPr lang="en-US" b="1" i="1" dirty="0"/>
          </a:p>
          <a:p>
            <a:r>
              <a:rPr lang="en-US" dirty="0"/>
              <a:t>Determination of status of an individual is an important function of education. </a:t>
            </a:r>
          </a:p>
          <a:p>
            <a:r>
              <a:rPr lang="en-US" dirty="0"/>
              <a:t>Amount of education is a good indicator of socio-economic status, from lower working class to upper class, education leads to economic opportunity. </a:t>
            </a:r>
          </a:p>
          <a:p>
            <a:r>
              <a:rPr lang="en-US" dirty="0"/>
              <a:t>It is through education young people secure higher status jobs than their parents. </a:t>
            </a:r>
          </a:p>
          <a:p>
            <a:r>
              <a:rPr lang="en-US" dirty="0"/>
              <a:t>With higher incomes they come to associate with the persons of higher status.</a:t>
            </a:r>
          </a:p>
          <a:p>
            <a:r>
              <a:rPr lang="en-US" dirty="0"/>
              <a:t>Thus, education provides the channel to better socio-economic status.</a:t>
            </a:r>
          </a:p>
          <a:p>
            <a:endParaRPr lang="en-US" dirty="0"/>
          </a:p>
        </p:txBody>
      </p:sp>
    </p:spTree>
    <p:extLst>
      <p:ext uri="{BB962C8B-B14F-4D97-AF65-F5344CB8AC3E}">
        <p14:creationId xmlns:p14="http://schemas.microsoft.com/office/powerpoint/2010/main" val="13893716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b="1" dirty="0"/>
              <a:t>Provides Route for Social Mobility:</a:t>
            </a:r>
            <a:endParaRPr lang="en-US" b="1" i="1" dirty="0"/>
          </a:p>
          <a:p>
            <a:r>
              <a:rPr lang="en-US" dirty="0"/>
              <a:t>Educational qualifications increasingly form the basis for the allocation of individuals to social statuses and social mobility. </a:t>
            </a:r>
          </a:p>
          <a:p>
            <a:r>
              <a:rPr lang="en-US" dirty="0"/>
              <a:t>There has been steady move from one status to other due to educational attainment. </a:t>
            </a:r>
          </a:p>
          <a:p>
            <a:r>
              <a:rPr lang="en-US" dirty="0"/>
              <a:t>The educational system is expected to provide opportunity for social and economic mobility by selecting and training the most able and industrious youth for higher-status position in society.</a:t>
            </a:r>
          </a:p>
          <a:p>
            <a:r>
              <a:rPr lang="en-US" dirty="0"/>
              <a:t>The educational system places those with the greater abilities and training in higher positions and those with the lesser abilities and training in lower ones. </a:t>
            </a:r>
          </a:p>
          <a:p>
            <a:r>
              <a:rPr lang="en-US" dirty="0"/>
              <a:t>Thus, education tends to generate vertical social mobility by increasing their earning power and by preparing them for higher-status occupation than that of their parents.</a:t>
            </a:r>
          </a:p>
          <a:p>
            <a:endParaRPr lang="en-US" dirty="0"/>
          </a:p>
        </p:txBody>
      </p:sp>
    </p:spTree>
    <p:extLst>
      <p:ext uri="{BB962C8B-B14F-4D97-AF65-F5344CB8AC3E}">
        <p14:creationId xmlns:p14="http://schemas.microsoft.com/office/powerpoint/2010/main" val="2665414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Social Development:</a:t>
            </a:r>
            <a:endParaRPr lang="en-US" b="1" i="1" dirty="0"/>
          </a:p>
          <a:p>
            <a:r>
              <a:rPr lang="en-US" dirty="0"/>
              <a:t>Skills and values learned in education are directly related to the way to which the economy and the occupational structure operate.</a:t>
            </a:r>
          </a:p>
          <a:p>
            <a:r>
              <a:rPr lang="en-US" dirty="0"/>
              <a:t>Education trains the individuals in skills that are required by the economy</a:t>
            </a:r>
          </a:p>
          <a:p>
            <a:r>
              <a:rPr lang="en-US" dirty="0"/>
              <a:t>In modern planned economy the output of skilled people must be consciously geared to the economic and social priorities of the society. That explains the vital role of education in social development. Literacy, for example, stimulates economic and social development and that is why all developing countries have undertaken large-scale literacy </a:t>
            </a:r>
            <a:r>
              <a:rPr lang="en-US" dirty="0" err="1"/>
              <a:t>programmes</a:t>
            </a:r>
            <a:r>
              <a:rPr lang="en-US" dirty="0"/>
              <a:t>.</a:t>
            </a:r>
          </a:p>
          <a:p>
            <a:endParaRPr lang="en-US" dirty="0"/>
          </a:p>
        </p:txBody>
      </p:sp>
    </p:spTree>
    <p:extLst>
      <p:ext uri="{BB962C8B-B14F-4D97-AF65-F5344CB8AC3E}">
        <p14:creationId xmlns:p14="http://schemas.microsoft.com/office/powerpoint/2010/main" val="10097835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Custody function</a:t>
            </a:r>
            <a:endParaRPr lang="en-US" dirty="0"/>
          </a:p>
          <a:p>
            <a:r>
              <a:rPr lang="en-US" dirty="0"/>
              <a:t>Child spends most of the time in school hence reduces accidents that would otherwise occur if at home and unattended.</a:t>
            </a:r>
          </a:p>
          <a:p>
            <a:pPr lvl="0"/>
            <a:r>
              <a:rPr lang="en-US" b="1" dirty="0"/>
              <a:t>Innovative function</a:t>
            </a:r>
            <a:endParaRPr lang="en-US" dirty="0"/>
          </a:p>
          <a:p>
            <a:r>
              <a:rPr lang="en-US" dirty="0"/>
              <a:t>In higher learning institutions learners develop academically and bring about social changes especially through researches.</a:t>
            </a:r>
          </a:p>
          <a:p>
            <a:endParaRPr lang="en-US" dirty="0"/>
          </a:p>
        </p:txBody>
      </p:sp>
    </p:spTree>
    <p:extLst>
      <p:ext uri="{BB962C8B-B14F-4D97-AF65-F5344CB8AC3E}">
        <p14:creationId xmlns:p14="http://schemas.microsoft.com/office/powerpoint/2010/main" val="41739111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Political functions</a:t>
            </a:r>
            <a:endParaRPr lang="en-US" dirty="0"/>
          </a:p>
          <a:p>
            <a:r>
              <a:rPr lang="en-US" dirty="0"/>
              <a:t>Any country’s political stability can be maintained where there are good leaders.</a:t>
            </a:r>
          </a:p>
          <a:p>
            <a:r>
              <a:rPr lang="en-US" dirty="0"/>
              <a:t>Educated people can make good leaders because they can think </a:t>
            </a:r>
            <a:r>
              <a:rPr lang="en-US" dirty="0" err="1"/>
              <a:t>abstractively</a:t>
            </a:r>
            <a:r>
              <a:rPr lang="en-US" dirty="0"/>
              <a:t>. </a:t>
            </a:r>
          </a:p>
          <a:p>
            <a:pPr lvl="0"/>
            <a:r>
              <a:rPr lang="en-US" b="1" dirty="0"/>
              <a:t>Recruitment function</a:t>
            </a:r>
            <a:endParaRPr lang="en-US" dirty="0"/>
          </a:p>
          <a:p>
            <a:r>
              <a:rPr lang="en-US" dirty="0"/>
              <a:t>Education received from school provides opportunity for the learner to train in particular profession. He will then be recruited in the workforce according to his profession.</a:t>
            </a:r>
          </a:p>
          <a:p>
            <a:endParaRPr lang="en-US" dirty="0"/>
          </a:p>
        </p:txBody>
      </p:sp>
    </p:spTree>
    <p:extLst>
      <p:ext uri="{BB962C8B-B14F-4D97-AF65-F5344CB8AC3E}">
        <p14:creationId xmlns:p14="http://schemas.microsoft.com/office/powerpoint/2010/main" val="41132012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Promotion of national identity</a:t>
            </a:r>
            <a:r>
              <a:rPr lang="en-US" dirty="0"/>
              <a:t> </a:t>
            </a:r>
          </a:p>
          <a:p>
            <a:r>
              <a:rPr lang="en-US" dirty="0"/>
              <a:t>Results from intermingling of students during national sports, workshops, music and drama festivals where they meet as </a:t>
            </a:r>
            <a:r>
              <a:rPr lang="en-US" dirty="0" err="1"/>
              <a:t>Kenyans.It</a:t>
            </a:r>
            <a:r>
              <a:rPr lang="en-US" dirty="0"/>
              <a:t> teaches the students about the whole society </a:t>
            </a:r>
            <a:r>
              <a:rPr lang="en-US" dirty="0" err="1"/>
              <a:t>e.g</a:t>
            </a:r>
            <a:r>
              <a:rPr lang="en-US" dirty="0"/>
              <a:t> Kenya and </a:t>
            </a:r>
            <a:r>
              <a:rPr lang="en-US" b="1" u="sng" dirty="0"/>
              <a:t>Not</a:t>
            </a:r>
            <a:r>
              <a:rPr lang="en-US" dirty="0"/>
              <a:t> the village level only.</a:t>
            </a:r>
          </a:p>
          <a:p>
            <a:pPr lvl="0"/>
            <a:r>
              <a:rPr lang="en-US" b="1" dirty="0"/>
              <a:t>Professionalism</a:t>
            </a:r>
            <a:endParaRPr lang="en-US" dirty="0"/>
          </a:p>
          <a:p>
            <a:r>
              <a:rPr lang="en-US" dirty="0"/>
              <a:t>Enhances professionalism because it teaches about the work ethics concerning both private and public sectors</a:t>
            </a:r>
          </a:p>
          <a:p>
            <a:endParaRPr lang="en-US" dirty="0"/>
          </a:p>
        </p:txBody>
      </p:sp>
    </p:spTree>
    <p:extLst>
      <p:ext uri="{BB962C8B-B14F-4D97-AF65-F5344CB8AC3E}">
        <p14:creationId xmlns:p14="http://schemas.microsoft.com/office/powerpoint/2010/main" val="14712036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Socialization</a:t>
            </a:r>
            <a:endParaRPr lang="en-US" dirty="0"/>
          </a:p>
          <a:p>
            <a:r>
              <a:rPr lang="en-US" dirty="0"/>
              <a:t>Human beings are social animals, in order to learn social skills and social norms of society, one have to socialize. </a:t>
            </a:r>
          </a:p>
          <a:p>
            <a:r>
              <a:rPr lang="en-US" dirty="0"/>
              <a:t>Educational institution provides us the platform, to interact with different people of our own age and common interest. </a:t>
            </a:r>
          </a:p>
          <a:p>
            <a:r>
              <a:rPr lang="en-US" dirty="0"/>
              <a:t>It helps us to groom our personality and acquire quality personality traits. </a:t>
            </a:r>
          </a:p>
          <a:p>
            <a:endParaRPr lang="en-US" dirty="0"/>
          </a:p>
        </p:txBody>
      </p:sp>
    </p:spTree>
    <p:extLst>
      <p:ext uri="{BB962C8B-B14F-4D97-AF65-F5344CB8AC3E}">
        <p14:creationId xmlns:p14="http://schemas.microsoft.com/office/powerpoint/2010/main" val="287950405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Rational Thinking</a:t>
            </a:r>
          </a:p>
          <a:p>
            <a:r>
              <a:rPr lang="en-US" dirty="0"/>
              <a:t>Education helps us to think rationally and conclude any event, situation and issue with reasonable explanation. </a:t>
            </a:r>
          </a:p>
          <a:p>
            <a:pPr lvl="0"/>
            <a:r>
              <a:rPr lang="en-US" b="1" dirty="0"/>
              <a:t>Adjustment in Society</a:t>
            </a:r>
          </a:p>
          <a:p>
            <a:r>
              <a:rPr lang="en-US" dirty="0"/>
              <a:t>Education grooms the personality of individual which helps him/her to adjust in any environment, group, community and society</a:t>
            </a:r>
          </a:p>
        </p:txBody>
      </p:sp>
    </p:spTree>
    <p:extLst>
      <p:ext uri="{BB962C8B-B14F-4D97-AF65-F5344CB8AC3E}">
        <p14:creationId xmlns:p14="http://schemas.microsoft.com/office/powerpoint/2010/main" val="285970726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Patriotism</a:t>
            </a:r>
          </a:p>
          <a:p>
            <a:r>
              <a:rPr lang="en-US" dirty="0"/>
              <a:t>Love for nation and country are instilled in people from very young age through educational institution. They learn their duties and obligation towards nation and their country.   </a:t>
            </a:r>
          </a:p>
          <a:p>
            <a:endParaRPr lang="en-US" dirty="0"/>
          </a:p>
        </p:txBody>
      </p:sp>
    </p:spTree>
    <p:extLst>
      <p:ext uri="{BB962C8B-B14F-4D97-AF65-F5344CB8AC3E}">
        <p14:creationId xmlns:p14="http://schemas.microsoft.com/office/powerpoint/2010/main" val="31892987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Disadvantages of Education</a:t>
            </a:r>
          </a:p>
          <a:p>
            <a:pPr lvl="0"/>
            <a:r>
              <a:rPr lang="en-US" b="1" dirty="0"/>
              <a:t>Discrimination:</a:t>
            </a:r>
          </a:p>
          <a:p>
            <a:r>
              <a:rPr lang="en-US" dirty="0"/>
              <a:t>Education makes one of the ways for discrimination. </a:t>
            </a:r>
          </a:p>
          <a:p>
            <a:r>
              <a:rPr lang="en-US" dirty="0"/>
              <a:t>The people who have more degrees or experience have thoughts that they are ahead of everyone. </a:t>
            </a:r>
          </a:p>
          <a:p>
            <a:r>
              <a:rPr lang="en-US" dirty="0"/>
              <a:t>And also the marks or grade system will create a difference among students from small academic achievers to greater achievers. </a:t>
            </a:r>
          </a:p>
          <a:p>
            <a:r>
              <a:rPr lang="en-US" dirty="0"/>
              <a:t>So, it should be thought of as the subject matter and not as a competition.</a:t>
            </a:r>
          </a:p>
          <a:p>
            <a:endParaRPr lang="en-US" dirty="0"/>
          </a:p>
        </p:txBody>
      </p:sp>
    </p:spTree>
    <p:extLst>
      <p:ext uri="{BB962C8B-B14F-4D97-AF65-F5344CB8AC3E}">
        <p14:creationId xmlns:p14="http://schemas.microsoft.com/office/powerpoint/2010/main" val="51783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Family as social institution</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Definition </a:t>
            </a:r>
            <a:r>
              <a:rPr lang="en-US" b="1" dirty="0"/>
              <a:t>of a family</a:t>
            </a:r>
            <a:endParaRPr lang="en-US" dirty="0"/>
          </a:p>
          <a:p>
            <a:r>
              <a:rPr lang="en-US" dirty="0"/>
              <a:t>A group of 2 or more people tied together by blood, marriage or adoption.  </a:t>
            </a:r>
          </a:p>
          <a:p>
            <a:r>
              <a:rPr lang="en-US" dirty="0"/>
              <a:t>Family is the smallest social institution and the most enduring.</a:t>
            </a:r>
          </a:p>
          <a:p>
            <a:r>
              <a:rPr lang="en-US" dirty="0"/>
              <a:t>It is a universal institution and the most basic social institution.  </a:t>
            </a:r>
          </a:p>
          <a:p>
            <a:r>
              <a:rPr lang="en-US" dirty="0"/>
              <a:t>The family structure varies from society to society.</a:t>
            </a:r>
          </a:p>
          <a:p>
            <a:endParaRPr lang="en-US" dirty="0"/>
          </a:p>
        </p:txBody>
      </p:sp>
    </p:spTree>
    <p:extLst>
      <p:ext uri="{BB962C8B-B14F-4D97-AF65-F5344CB8AC3E}">
        <p14:creationId xmlns:p14="http://schemas.microsoft.com/office/powerpoint/2010/main" val="44267330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Restriction of personal thoughts</a:t>
            </a:r>
          </a:p>
          <a:p>
            <a:r>
              <a:rPr lang="en-US" dirty="0"/>
              <a:t>Education makes people to blindly accept some facts, which make people restrict their own ideas in the process of learning. Education should make us think bigger and smarter but bad educational knowledge might fail to do so.</a:t>
            </a:r>
          </a:p>
          <a:p>
            <a:endParaRPr lang="en-US" dirty="0"/>
          </a:p>
        </p:txBody>
      </p:sp>
    </p:spTree>
    <p:extLst>
      <p:ext uri="{BB962C8B-B14F-4D97-AF65-F5344CB8AC3E}">
        <p14:creationId xmlns:p14="http://schemas.microsoft.com/office/powerpoint/2010/main" val="95474814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Conclusion</a:t>
            </a:r>
            <a:endParaRPr lang="en-US" dirty="0"/>
          </a:p>
          <a:p>
            <a:r>
              <a:rPr lang="en-US" dirty="0"/>
              <a:t>As we can clearly see that education has only a few disadvantages which can also be overcome at one stage, people should start taking the educational process seriously and make themselves well possessed with knowledge.</a:t>
            </a:r>
          </a:p>
          <a:p>
            <a:endParaRPr lang="en-US" dirty="0"/>
          </a:p>
        </p:txBody>
      </p:sp>
    </p:spTree>
    <p:extLst>
      <p:ext uri="{BB962C8B-B14F-4D97-AF65-F5344CB8AC3E}">
        <p14:creationId xmlns:p14="http://schemas.microsoft.com/office/powerpoint/2010/main" val="178625131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SUMMARY</a:t>
            </a:r>
            <a:endParaRPr lang="en-US" dirty="0"/>
          </a:p>
          <a:p>
            <a:r>
              <a:rPr lang="en-US" dirty="0"/>
              <a:t>In this topic we have covered functions of education that include:</a:t>
            </a:r>
          </a:p>
          <a:p>
            <a:r>
              <a:rPr lang="en-US" dirty="0"/>
              <a:t>Transmission of values, attitudes and behavior</a:t>
            </a:r>
          </a:p>
          <a:p>
            <a:r>
              <a:rPr lang="en-US" dirty="0"/>
              <a:t>Transmission of knowledge and skills.</a:t>
            </a:r>
          </a:p>
          <a:p>
            <a:r>
              <a:rPr lang="en-US" dirty="0"/>
              <a:t>Provision of jobs security</a:t>
            </a:r>
          </a:p>
          <a:p>
            <a:r>
              <a:rPr lang="en-US" dirty="0"/>
              <a:t>Custody function</a:t>
            </a:r>
          </a:p>
          <a:p>
            <a:r>
              <a:rPr lang="en-US" dirty="0"/>
              <a:t>Innovative function</a:t>
            </a:r>
          </a:p>
          <a:p>
            <a:endParaRPr lang="en-US" dirty="0"/>
          </a:p>
        </p:txBody>
      </p:sp>
    </p:spTree>
    <p:extLst>
      <p:ext uri="{BB962C8B-B14F-4D97-AF65-F5344CB8AC3E}">
        <p14:creationId xmlns:p14="http://schemas.microsoft.com/office/powerpoint/2010/main" val="329587523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Political functions</a:t>
            </a:r>
          </a:p>
          <a:p>
            <a:r>
              <a:rPr lang="en-US" dirty="0"/>
              <a:t>Recruitment function</a:t>
            </a:r>
          </a:p>
          <a:p>
            <a:r>
              <a:rPr lang="en-US" dirty="0"/>
              <a:t>Promotion of national identity ``</a:t>
            </a:r>
          </a:p>
          <a:p>
            <a:r>
              <a:rPr lang="en-US" dirty="0"/>
              <a:t>Professionalism</a:t>
            </a:r>
          </a:p>
          <a:p>
            <a:r>
              <a:rPr lang="en-US" dirty="0"/>
              <a:t>Socialization</a:t>
            </a:r>
          </a:p>
          <a:p>
            <a:r>
              <a:rPr lang="en-US" dirty="0"/>
              <a:t>Rational Thinking</a:t>
            </a:r>
          </a:p>
          <a:p>
            <a:r>
              <a:rPr lang="en-US" dirty="0"/>
              <a:t>Adjustment in Society</a:t>
            </a:r>
          </a:p>
          <a:p>
            <a:r>
              <a:rPr lang="en-US" dirty="0"/>
              <a:t>Patriotism</a:t>
            </a:r>
          </a:p>
          <a:p>
            <a:endParaRPr lang="en-US" dirty="0"/>
          </a:p>
        </p:txBody>
      </p:sp>
    </p:spTree>
    <p:extLst>
      <p:ext uri="{BB962C8B-B14F-4D97-AF65-F5344CB8AC3E}">
        <p14:creationId xmlns:p14="http://schemas.microsoft.com/office/powerpoint/2010/main" val="387468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ACTIVITY</a:t>
            </a:r>
            <a:endParaRPr lang="en-US" dirty="0"/>
          </a:p>
          <a:p>
            <a:pPr lvl="0"/>
            <a:r>
              <a:rPr lang="en-US" dirty="0"/>
              <a:t>Discuss the reasons you would give people in your community as to why they should embrace education.</a:t>
            </a:r>
          </a:p>
          <a:p>
            <a:pPr lvl="0"/>
            <a:r>
              <a:rPr lang="en-US" dirty="0"/>
              <a:t>Reflect on your life and explain how it has been affected by education </a:t>
            </a:r>
          </a:p>
          <a:p>
            <a:r>
              <a:rPr lang="en-US" b="1" dirty="0"/>
              <a:t> </a:t>
            </a:r>
            <a:endParaRPr lang="en-US" dirty="0"/>
          </a:p>
          <a:p>
            <a:r>
              <a:rPr lang="en-US" b="1" dirty="0"/>
              <a:t> </a:t>
            </a:r>
            <a:endParaRPr lang="en-US" dirty="0"/>
          </a:p>
          <a:p>
            <a:r>
              <a:rPr lang="en-US" b="1" dirty="0"/>
              <a:t>FOR YOUR REVIEW</a:t>
            </a:r>
            <a:endParaRPr lang="en-US" dirty="0"/>
          </a:p>
          <a:p>
            <a:r>
              <a:rPr lang="en-US" dirty="0"/>
              <a:t>Education is a social institution. Justify this statement.</a:t>
            </a:r>
          </a:p>
          <a:p>
            <a:endParaRPr lang="en-US" dirty="0"/>
          </a:p>
        </p:txBody>
      </p:sp>
    </p:spTree>
    <p:extLst>
      <p:ext uri="{BB962C8B-B14F-4D97-AF65-F5344CB8AC3E}">
        <p14:creationId xmlns:p14="http://schemas.microsoft.com/office/powerpoint/2010/main" val="107208954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t>
            </a:r>
            <a:r>
              <a:rPr lang="en-US" dirty="0" smtClean="0"/>
              <a:t>ssignment</a:t>
            </a:r>
            <a:endParaRPr lang="en-US" dirty="0"/>
          </a:p>
        </p:txBody>
      </p:sp>
      <p:sp>
        <p:nvSpPr>
          <p:cNvPr id="3" name="Content Placeholder 2"/>
          <p:cNvSpPr>
            <a:spLocks noGrp="1"/>
          </p:cNvSpPr>
          <p:nvPr>
            <p:ph idx="1"/>
          </p:nvPr>
        </p:nvSpPr>
        <p:spPr/>
        <p:txBody>
          <a:bodyPr/>
          <a:lstStyle/>
          <a:p>
            <a:r>
              <a:rPr lang="en-US" dirty="0" smtClean="0"/>
              <a:t>Discuss religion as a social institution</a:t>
            </a:r>
            <a:endParaRPr lang="en-US" dirty="0"/>
          </a:p>
        </p:txBody>
      </p:sp>
    </p:spTree>
    <p:extLst>
      <p:ext uri="{BB962C8B-B14F-4D97-AF65-F5344CB8AC3E}">
        <p14:creationId xmlns:p14="http://schemas.microsoft.com/office/powerpoint/2010/main" val="267570477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Political </a:t>
            </a:r>
            <a:r>
              <a:rPr lang="en-US" b="1" dirty="0"/>
              <a:t>Institutions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Learning </a:t>
            </a:r>
            <a:r>
              <a:rPr lang="en-US" b="1" dirty="0"/>
              <a:t>objectives</a:t>
            </a:r>
            <a:endParaRPr lang="en-US" dirty="0"/>
          </a:p>
          <a:p>
            <a:r>
              <a:rPr lang="en-US" dirty="0"/>
              <a:t>By the end of the learning session, the learner will be able to:</a:t>
            </a:r>
          </a:p>
          <a:p>
            <a:pPr lvl="0"/>
            <a:r>
              <a:rPr lang="en-US" dirty="0"/>
              <a:t>Discuss concept of government.</a:t>
            </a:r>
          </a:p>
          <a:p>
            <a:pPr lvl="0"/>
            <a:r>
              <a:rPr lang="en-US" dirty="0"/>
              <a:t>Describe different types of governments as: oligarchy, theocracy, aristocracy, meritocracy, technocracy, plutocracy, military junta, monarchy, democracy.</a:t>
            </a:r>
          </a:p>
          <a:p>
            <a:pPr lvl="0"/>
            <a:r>
              <a:rPr lang="en-US" dirty="0"/>
              <a:t>Explain the types of democracy as participatory and representative.</a:t>
            </a:r>
          </a:p>
          <a:p>
            <a:pPr lvl="0"/>
            <a:r>
              <a:rPr lang="en-US" dirty="0"/>
              <a:t>Explain the types of non-democratic governments as: authoritarianism, autocracy, totalitarianism and dictatorship</a:t>
            </a:r>
            <a:r>
              <a:rPr lang="en-US" dirty="0" smtClean="0"/>
              <a:t>.</a:t>
            </a:r>
          </a:p>
          <a:p>
            <a:pPr lvl="0"/>
            <a:r>
              <a:rPr lang="en-US" dirty="0" smtClean="0"/>
              <a:t>Functions of government</a:t>
            </a:r>
            <a:endParaRPr lang="en-US" dirty="0"/>
          </a:p>
          <a:p>
            <a:endParaRPr lang="en-US" dirty="0"/>
          </a:p>
        </p:txBody>
      </p:sp>
    </p:spTree>
    <p:extLst>
      <p:ext uri="{BB962C8B-B14F-4D97-AF65-F5344CB8AC3E}">
        <p14:creationId xmlns:p14="http://schemas.microsoft.com/office/powerpoint/2010/main" val="181769338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Government </a:t>
            </a:r>
            <a:r>
              <a:rPr lang="en-US" dirty="0"/>
              <a:t>is the means by which state policy is determined as well as the mechanism for enforcing the policy of the state. </a:t>
            </a:r>
          </a:p>
          <a:p>
            <a:r>
              <a:rPr lang="en-US" dirty="0"/>
              <a:t>A form of government, or form of state governance, refers to the set of political institutions by which a government of a state is organized (synonyms include “regime type” and “system of government”). </a:t>
            </a:r>
          </a:p>
          <a:p>
            <a:endParaRPr lang="en-US" dirty="0"/>
          </a:p>
        </p:txBody>
      </p:sp>
    </p:spTree>
    <p:extLst>
      <p:ext uri="{BB962C8B-B14F-4D97-AF65-F5344CB8AC3E}">
        <p14:creationId xmlns:p14="http://schemas.microsoft.com/office/powerpoint/2010/main" val="6950543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Governments consist of two broad interplaying elements that generally determine how a government is coded: the power source and the power structure. </a:t>
            </a:r>
          </a:p>
          <a:p>
            <a:r>
              <a:rPr lang="en-US" dirty="0"/>
              <a:t>Power source refers to the individuals and institutions that exercise governing authority over a state and the means by which they obtain their power, while power structure refers to the system by which they are organized.</a:t>
            </a:r>
          </a:p>
          <a:p>
            <a:r>
              <a:rPr lang="en-US" dirty="0"/>
              <a:t>Government normally consists of legislators, administrators, and arbitrators. </a:t>
            </a:r>
          </a:p>
          <a:p>
            <a:endParaRPr lang="en-US" dirty="0"/>
          </a:p>
        </p:txBody>
      </p:sp>
    </p:spTree>
    <p:extLst>
      <p:ext uri="{BB962C8B-B14F-4D97-AF65-F5344CB8AC3E}">
        <p14:creationId xmlns:p14="http://schemas.microsoft.com/office/powerpoint/2010/main" val="36980090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States are served by a continuous succession of different governments. </a:t>
            </a:r>
          </a:p>
          <a:p>
            <a:r>
              <a:rPr lang="en-US" dirty="0"/>
              <a:t>Each successive government is composed of a body of individuals who control and exercise control over political decision-making.</a:t>
            </a:r>
          </a:p>
          <a:p>
            <a:r>
              <a:rPr lang="en-US" dirty="0"/>
              <a:t>In some societies, this group is often a self-perpetuating or hereditary class. </a:t>
            </a:r>
          </a:p>
          <a:p>
            <a:r>
              <a:rPr lang="en-US" dirty="0"/>
              <a:t>In other societies, such as democracies, the political roles remain, but there is frequent turnover of the people actually filling the positions.</a:t>
            </a:r>
          </a:p>
          <a:p>
            <a:endParaRPr lang="en-US" dirty="0"/>
          </a:p>
        </p:txBody>
      </p:sp>
    </p:spTree>
    <p:extLst>
      <p:ext uri="{BB962C8B-B14F-4D97-AF65-F5344CB8AC3E}">
        <p14:creationId xmlns:p14="http://schemas.microsoft.com/office/powerpoint/2010/main" val="32892944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3984</TotalTime>
  <Words>8761</Words>
  <Application>Microsoft Office PowerPoint</Application>
  <PresentationFormat>Widescreen</PresentationFormat>
  <Paragraphs>680</Paragraphs>
  <Slides>135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135</vt:i4>
      </vt:variant>
    </vt:vector>
  </HeadingPairs>
  <TitlesOfParts>
    <vt:vector size="139" baseType="lpstr">
      <vt:lpstr>Arial</vt:lpstr>
      <vt:lpstr>Trebuchet MS</vt:lpstr>
      <vt:lpstr>Wingdings 3</vt:lpstr>
      <vt:lpstr>Facet</vt:lpstr>
      <vt:lpstr>Socialization</vt:lpstr>
      <vt:lpstr>Socialization Process </vt:lpstr>
      <vt:lpstr>Introduction </vt:lpstr>
      <vt:lpstr>Types of Socialization</vt:lpstr>
      <vt:lpstr>PowerPoint Presentation</vt:lpstr>
      <vt:lpstr>Functions of socialization </vt:lpstr>
      <vt:lpstr>Agents of Socialization </vt:lpstr>
      <vt:lpstr>Social institutions</vt:lpstr>
      <vt:lpstr>Family as social institution </vt:lpstr>
      <vt:lpstr>PowerPoint Presentation</vt:lpstr>
      <vt:lpstr>PowerPoint Presentation</vt:lpstr>
      <vt:lpstr>PowerPoint Presentation</vt:lpstr>
      <vt:lpstr>Power structure </vt:lpstr>
      <vt:lpstr>Family subsystem </vt:lpstr>
      <vt:lpstr>Descent structure </vt:lpstr>
      <vt:lpstr>Residence structure </vt:lpstr>
      <vt:lpstr>Functions of the family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Role of the clinician in crisis intervention </vt:lpstr>
      <vt:lpstr>PowerPoint Presentation</vt:lpstr>
      <vt:lpstr>PowerPoint Presentation</vt:lpstr>
      <vt:lpstr>PowerPoint Presentation</vt:lpstr>
      <vt:lpstr>Marriage as a social institution</vt:lpstr>
      <vt:lpstr>Introduction </vt:lpstr>
      <vt:lpstr>PowerPoint Presentation</vt:lpstr>
      <vt:lpstr>PowerPoint Presentation</vt:lpstr>
      <vt:lpstr>PowerPoint Presentation</vt:lpstr>
      <vt:lpstr>PowerPoint Presentation</vt:lpstr>
      <vt:lpstr>PowerPoint Presentation</vt:lpstr>
      <vt:lpstr>PowerPoint Presentation</vt:lpstr>
      <vt:lpstr>Polygamous marriage pros and cons  </vt:lpstr>
      <vt:lpstr>PowerPoint Presentation</vt:lpstr>
      <vt:lpstr>PowerPoint Presentation</vt:lpstr>
      <vt:lpstr>PowerPoint Presentation</vt:lpstr>
      <vt:lpstr>PowerPoint Presentation</vt:lpstr>
      <vt:lpstr>Pattern of marriage </vt:lpstr>
      <vt:lpstr>PowerPoint Presentation</vt:lpstr>
      <vt:lpstr>PowerPoint Presentation</vt:lpstr>
      <vt:lpstr>PowerPoint Presentation</vt:lpstr>
      <vt:lpstr>PowerPoint Presentation</vt:lpstr>
      <vt:lpstr>Customs Involved In Marriage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Bride price </vt:lpstr>
      <vt:lpstr>PowerPoint Presentation</vt:lpstr>
      <vt:lpstr>PowerPoint Presentation</vt:lpstr>
      <vt:lpstr>PowerPoint Presentation</vt:lpstr>
      <vt:lpstr> Education as a social institution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vt:lpstr>
      <vt:lpstr>Political Institutions </vt:lpstr>
      <vt:lpstr>Introduction </vt:lpstr>
      <vt:lpstr>PowerPoint Presentation</vt:lpstr>
      <vt:lpstr>PowerPoint Presentation</vt:lpstr>
      <vt:lpstr>Types of government </vt:lpstr>
      <vt:lpstr>Theocracy</vt:lpstr>
      <vt:lpstr>Aristocracy  </vt:lpstr>
      <vt:lpstr>Meritocracy  </vt:lpstr>
      <vt:lpstr>Technocracy </vt:lpstr>
      <vt:lpstr>Plutocracy  </vt:lpstr>
      <vt:lpstr>Military junta </vt:lpstr>
      <vt:lpstr>Monarchy  </vt:lpstr>
      <vt:lpstr>Democracy </vt:lpstr>
      <vt:lpstr>Types of democracy </vt:lpstr>
      <vt:lpstr>Non-Democratic Governments </vt:lpstr>
      <vt:lpstr>Authoritarianism </vt:lpstr>
      <vt:lpstr>Totalitarianism </vt:lpstr>
      <vt:lpstr>Dictatorship </vt:lpstr>
      <vt:lpstr>Functions of the Government </vt:lpstr>
      <vt:lpstr>PowerPoint Presentation</vt:lpstr>
      <vt:lpstr>PowerPoint Presentation</vt:lpstr>
      <vt:lpstr>PowerPoint Presentation</vt:lpstr>
      <vt:lpstr>PowerPoint Presentation</vt:lpstr>
      <vt:lpstr>PowerPoint Presentation</vt:lpstr>
      <vt:lpstr>PowerPoint Presentation</vt:lpstr>
      <vt:lpstr>SUMMARY </vt:lpstr>
      <vt:lpstr>References</vt:lpstr>
      <vt:lpstr>The peer group as socializing agent </vt:lpstr>
      <vt:lpstr>PowerPoint Presentation</vt:lpstr>
      <vt:lpstr>Peer Group Identification </vt:lpstr>
      <vt:lpstr>The Learning Aspects of Peer Group Socialization </vt:lpstr>
      <vt:lpstr>PowerPoint Presentation</vt:lpstr>
      <vt:lpstr>PowerPoint Presentation</vt:lpstr>
      <vt:lpstr>PowerPoint Presentation</vt:lpstr>
      <vt:lpstr>Class and socialization </vt:lpstr>
      <vt:lpstr>Ethnicity and socialization </vt:lpstr>
      <vt:lpstr>PowerPoint Presentation</vt:lpstr>
      <vt:lpstr>SUMMARY </vt:lpstr>
      <vt:lpstr>Assignment on political institutions</vt:lpstr>
      <vt:lpstr>ACTIVITY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Socialization</dc:title>
  <dc:creator>Microsoft account</dc:creator>
  <cp:lastModifiedBy>User</cp:lastModifiedBy>
  <cp:revision>28</cp:revision>
  <dcterms:created xsi:type="dcterms:W3CDTF">2020-12-11T09:25:01Z</dcterms:created>
  <dcterms:modified xsi:type="dcterms:W3CDTF">2021-03-07T19:49:28Z</dcterms:modified>
</cp:coreProperties>
</file>