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9" r:id="rId44"/>
    <p:sldId id="298"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slide" Target="slides/slide8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Freeform 28"/>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5E6F0F2-1F49-45E2-8D03-67A27858F92B}" type="datetimeFigureOut">
              <a:rPr lang="en-US" smtClean="0"/>
              <a:pPr/>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6190FF-88E7-469E-AB9E-2718EBC2778C}" type="slidenum">
              <a:rPr lang="en-US" smtClean="0"/>
              <a:pPr/>
              <a:t>‹#›</a:t>
            </a:fld>
            <a:endParaRPr lang="en-US"/>
          </a:p>
        </p:txBody>
      </p:sp>
    </p:spTree>
    <p:extLst>
      <p:ext uri="{BB962C8B-B14F-4D97-AF65-F5344CB8AC3E}">
        <p14:creationId xmlns:p14="http://schemas.microsoft.com/office/powerpoint/2010/main" val="390383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E6F0F2-1F49-45E2-8D03-67A27858F92B}" type="datetimeFigureOut">
              <a:rPr lang="en-US" smtClean="0"/>
              <a:pPr/>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6190FF-88E7-469E-AB9E-2718EBC2778C}" type="slidenum">
              <a:rPr lang="en-US" smtClean="0"/>
              <a:pPr/>
              <a:t>‹#›</a:t>
            </a:fld>
            <a:endParaRPr lang="en-US"/>
          </a:p>
        </p:txBody>
      </p:sp>
    </p:spTree>
    <p:extLst>
      <p:ext uri="{BB962C8B-B14F-4D97-AF65-F5344CB8AC3E}">
        <p14:creationId xmlns:p14="http://schemas.microsoft.com/office/powerpoint/2010/main" val="1353102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E6F0F2-1F49-45E2-8D03-67A27858F92B}" type="datetimeFigureOut">
              <a:rPr lang="en-US" smtClean="0"/>
              <a:pPr/>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6190FF-88E7-469E-AB9E-2718EBC2778C}"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076212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E6F0F2-1F49-45E2-8D03-67A27858F92B}" type="datetimeFigureOut">
              <a:rPr lang="en-US" smtClean="0"/>
              <a:pPr/>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6190FF-88E7-469E-AB9E-2718EBC2778C}" type="slidenum">
              <a:rPr lang="en-US" smtClean="0"/>
              <a:pPr/>
              <a:t>‹#›</a:t>
            </a:fld>
            <a:endParaRPr lang="en-US"/>
          </a:p>
        </p:txBody>
      </p:sp>
    </p:spTree>
    <p:extLst>
      <p:ext uri="{BB962C8B-B14F-4D97-AF65-F5344CB8AC3E}">
        <p14:creationId xmlns:p14="http://schemas.microsoft.com/office/powerpoint/2010/main" val="17215781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E6F0F2-1F49-45E2-8D03-67A27858F92B}" type="datetimeFigureOut">
              <a:rPr lang="en-US" smtClean="0"/>
              <a:pPr/>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6190FF-88E7-469E-AB9E-2718EBC2778C}"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813744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E6F0F2-1F49-45E2-8D03-67A27858F92B}" type="datetimeFigureOut">
              <a:rPr lang="en-US" smtClean="0"/>
              <a:pPr/>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6190FF-88E7-469E-AB9E-2718EBC2778C}" type="slidenum">
              <a:rPr lang="en-US" smtClean="0"/>
              <a:pPr/>
              <a:t>‹#›</a:t>
            </a:fld>
            <a:endParaRPr lang="en-US"/>
          </a:p>
        </p:txBody>
      </p:sp>
    </p:spTree>
    <p:extLst>
      <p:ext uri="{BB962C8B-B14F-4D97-AF65-F5344CB8AC3E}">
        <p14:creationId xmlns:p14="http://schemas.microsoft.com/office/powerpoint/2010/main" val="6482006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E6F0F2-1F49-45E2-8D03-67A27858F92B}" type="datetimeFigureOut">
              <a:rPr lang="en-US" smtClean="0"/>
              <a:pPr/>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6190FF-88E7-469E-AB9E-2718EBC2778C}" type="slidenum">
              <a:rPr lang="en-US" smtClean="0"/>
              <a:pPr/>
              <a:t>‹#›</a:t>
            </a:fld>
            <a:endParaRPr lang="en-US"/>
          </a:p>
        </p:txBody>
      </p:sp>
    </p:spTree>
    <p:extLst>
      <p:ext uri="{BB962C8B-B14F-4D97-AF65-F5344CB8AC3E}">
        <p14:creationId xmlns:p14="http://schemas.microsoft.com/office/powerpoint/2010/main" val="13697596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E6F0F2-1F49-45E2-8D03-67A27858F92B}" type="datetimeFigureOut">
              <a:rPr lang="en-US" smtClean="0"/>
              <a:pPr/>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6190FF-88E7-469E-AB9E-2718EBC2778C}" type="slidenum">
              <a:rPr lang="en-US" smtClean="0"/>
              <a:pPr/>
              <a:t>‹#›</a:t>
            </a:fld>
            <a:endParaRPr lang="en-US"/>
          </a:p>
        </p:txBody>
      </p:sp>
    </p:spTree>
    <p:extLst>
      <p:ext uri="{BB962C8B-B14F-4D97-AF65-F5344CB8AC3E}">
        <p14:creationId xmlns:p14="http://schemas.microsoft.com/office/powerpoint/2010/main" val="3612294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E6F0F2-1F49-45E2-8D03-67A27858F92B}" type="datetimeFigureOut">
              <a:rPr lang="en-US" smtClean="0"/>
              <a:pPr/>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6190FF-88E7-469E-AB9E-2718EBC2778C}" type="slidenum">
              <a:rPr lang="en-US" smtClean="0"/>
              <a:pPr/>
              <a:t>‹#›</a:t>
            </a:fld>
            <a:endParaRPr lang="en-US"/>
          </a:p>
        </p:txBody>
      </p:sp>
    </p:spTree>
    <p:extLst>
      <p:ext uri="{BB962C8B-B14F-4D97-AF65-F5344CB8AC3E}">
        <p14:creationId xmlns:p14="http://schemas.microsoft.com/office/powerpoint/2010/main" val="3542501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E6F0F2-1F49-45E2-8D03-67A27858F92B}" type="datetimeFigureOut">
              <a:rPr lang="en-US" smtClean="0"/>
              <a:pPr/>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6190FF-88E7-469E-AB9E-2718EBC2778C}" type="slidenum">
              <a:rPr lang="en-US" smtClean="0"/>
              <a:pPr/>
              <a:t>‹#›</a:t>
            </a:fld>
            <a:endParaRPr lang="en-US"/>
          </a:p>
        </p:txBody>
      </p:sp>
    </p:spTree>
    <p:extLst>
      <p:ext uri="{BB962C8B-B14F-4D97-AF65-F5344CB8AC3E}">
        <p14:creationId xmlns:p14="http://schemas.microsoft.com/office/powerpoint/2010/main" val="3215052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5E6F0F2-1F49-45E2-8D03-67A27858F92B}" type="datetimeFigureOut">
              <a:rPr lang="en-US" smtClean="0"/>
              <a:pPr/>
              <a:t>4/6/2022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6190FF-88E7-469E-AB9E-2718EBC2778C}" type="slidenum">
              <a:rPr lang="en-US" smtClean="0"/>
              <a:pPr/>
              <a:t>‹#›</a:t>
            </a:fld>
            <a:endParaRPr lang="en-US"/>
          </a:p>
        </p:txBody>
      </p:sp>
    </p:spTree>
    <p:extLst>
      <p:ext uri="{BB962C8B-B14F-4D97-AF65-F5344CB8AC3E}">
        <p14:creationId xmlns:p14="http://schemas.microsoft.com/office/powerpoint/2010/main" val="342294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5E6F0F2-1F49-45E2-8D03-67A27858F92B}" type="datetimeFigureOut">
              <a:rPr lang="en-US" smtClean="0"/>
              <a:pPr/>
              <a:t>4/6/2022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6190FF-88E7-469E-AB9E-2718EBC2778C}" type="slidenum">
              <a:rPr lang="en-US" smtClean="0"/>
              <a:pPr/>
              <a:t>‹#›</a:t>
            </a:fld>
            <a:endParaRPr lang="en-US"/>
          </a:p>
        </p:txBody>
      </p:sp>
    </p:spTree>
    <p:extLst>
      <p:ext uri="{BB962C8B-B14F-4D97-AF65-F5344CB8AC3E}">
        <p14:creationId xmlns:p14="http://schemas.microsoft.com/office/powerpoint/2010/main" val="661417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5E6F0F2-1F49-45E2-8D03-67A27858F92B}" type="datetimeFigureOut">
              <a:rPr lang="en-US" smtClean="0"/>
              <a:pPr/>
              <a:t>4/6/2022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6190FF-88E7-469E-AB9E-2718EBC2778C}" type="slidenum">
              <a:rPr lang="en-US" smtClean="0"/>
              <a:pPr/>
              <a:t>‹#›</a:t>
            </a:fld>
            <a:endParaRPr lang="en-US"/>
          </a:p>
        </p:txBody>
      </p:sp>
    </p:spTree>
    <p:extLst>
      <p:ext uri="{BB962C8B-B14F-4D97-AF65-F5344CB8AC3E}">
        <p14:creationId xmlns:p14="http://schemas.microsoft.com/office/powerpoint/2010/main" val="604220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E6F0F2-1F49-45E2-8D03-67A27858F92B}" type="datetimeFigureOut">
              <a:rPr lang="en-US" smtClean="0"/>
              <a:pPr/>
              <a:t>4/6/2022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6190FF-88E7-469E-AB9E-2718EBC2778C}" type="slidenum">
              <a:rPr lang="en-US" smtClean="0"/>
              <a:pPr/>
              <a:t>‹#›</a:t>
            </a:fld>
            <a:endParaRPr lang="en-US"/>
          </a:p>
        </p:txBody>
      </p:sp>
    </p:spTree>
    <p:extLst>
      <p:ext uri="{BB962C8B-B14F-4D97-AF65-F5344CB8AC3E}">
        <p14:creationId xmlns:p14="http://schemas.microsoft.com/office/powerpoint/2010/main" val="415818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5E6F0F2-1F49-45E2-8D03-67A27858F92B}" type="datetimeFigureOut">
              <a:rPr lang="en-US" smtClean="0"/>
              <a:pPr/>
              <a:t>4/6/2022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6190FF-88E7-469E-AB9E-2718EBC2778C}" type="slidenum">
              <a:rPr lang="en-US" smtClean="0"/>
              <a:pPr/>
              <a:t>‹#›</a:t>
            </a:fld>
            <a:endParaRPr lang="en-US"/>
          </a:p>
        </p:txBody>
      </p:sp>
    </p:spTree>
    <p:extLst>
      <p:ext uri="{BB962C8B-B14F-4D97-AF65-F5344CB8AC3E}">
        <p14:creationId xmlns:p14="http://schemas.microsoft.com/office/powerpoint/2010/main" val="2665612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5E6F0F2-1F49-45E2-8D03-67A27858F92B}" type="datetimeFigureOut">
              <a:rPr lang="en-US" smtClean="0"/>
              <a:pPr/>
              <a:t>4/6/2022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6190FF-88E7-469E-AB9E-2718EBC2778C}" type="slidenum">
              <a:rPr lang="en-US" smtClean="0"/>
              <a:pPr/>
              <a:t>‹#›</a:t>
            </a:fld>
            <a:endParaRPr lang="en-US"/>
          </a:p>
        </p:txBody>
      </p:sp>
    </p:spTree>
    <p:extLst>
      <p:ext uri="{BB962C8B-B14F-4D97-AF65-F5344CB8AC3E}">
        <p14:creationId xmlns:p14="http://schemas.microsoft.com/office/powerpoint/2010/main" val="2122024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cxnSp>
          <p:nvCxnSpPr>
            <p:cNvPr id="7" name="Straight Connector 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E6F0F2-1F49-45E2-8D03-67A27858F92B}" type="datetimeFigureOut">
              <a:rPr lang="en-US" smtClean="0"/>
              <a:pPr/>
              <a:t>4/6/2022</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1D6190FF-88E7-469E-AB9E-2718EBC2778C}" type="slidenum">
              <a:rPr lang="en-US" smtClean="0"/>
              <a:pPr/>
              <a:t>‹#›</a:t>
            </a:fld>
            <a:endParaRPr lang="en-US"/>
          </a:p>
        </p:txBody>
      </p:sp>
    </p:spTree>
    <p:extLst>
      <p:ext uri="{BB962C8B-B14F-4D97-AF65-F5344CB8AC3E}">
        <p14:creationId xmlns:p14="http://schemas.microsoft.com/office/powerpoint/2010/main" val="3181506150"/>
      </p:ext>
    </p:extLst>
  </p:cSld>
  <p:clrMap bg1="dk1" tx1="lt1" bg2="dk2" tx2="lt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5400" dirty="0"/>
              <a:t>Sociology &amp;anthropology</a:t>
            </a:r>
          </a:p>
        </p:txBody>
      </p:sp>
      <p:sp>
        <p:nvSpPr>
          <p:cNvPr id="3" name="Subtitle 2"/>
          <p:cNvSpPr>
            <a:spLocks noGrp="1"/>
          </p:cNvSpPr>
          <p:nvPr>
            <p:ph type="subTitle" idx="1"/>
          </p:nvPr>
        </p:nvSpPr>
        <p:spPr/>
        <p:txBody>
          <a:bodyPr/>
          <a:lstStyle/>
          <a:p>
            <a:r>
              <a:rPr lang="en-US" dirty="0"/>
              <a:t>  				Gachuhi..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fontScale="90000"/>
          </a:bodyPr>
          <a:lstStyle/>
          <a:p>
            <a:r>
              <a:rPr lang="en-US" dirty="0">
                <a:solidFill>
                  <a:srgbClr val="C00000"/>
                </a:solidFill>
              </a:rPr>
              <a:t>Types of  families </a:t>
            </a:r>
            <a:br>
              <a:rPr lang="en-US" dirty="0">
                <a:solidFill>
                  <a:srgbClr val="C00000"/>
                </a:solidFill>
              </a:rPr>
            </a:br>
            <a:endParaRPr lang="en-US" dirty="0"/>
          </a:p>
        </p:txBody>
      </p:sp>
      <p:sp>
        <p:nvSpPr>
          <p:cNvPr id="3" name="Content Placeholder 2"/>
          <p:cNvSpPr>
            <a:spLocks noGrp="1"/>
          </p:cNvSpPr>
          <p:nvPr>
            <p:ph idx="1"/>
          </p:nvPr>
        </p:nvSpPr>
        <p:spPr>
          <a:xfrm>
            <a:off x="457200" y="762000"/>
            <a:ext cx="7467600" cy="5711952"/>
          </a:xfrm>
        </p:spPr>
        <p:txBody>
          <a:bodyPr>
            <a:normAutofit/>
          </a:bodyPr>
          <a:lstStyle/>
          <a:p>
            <a:pPr marL="457200" indent="-457200">
              <a:buAutoNum type="arabicPlain"/>
            </a:pPr>
            <a:r>
              <a:rPr lang="en-US" dirty="0">
                <a:solidFill>
                  <a:srgbClr val="C00000"/>
                </a:solidFill>
              </a:rPr>
              <a:t>Nuclear or conjugal </a:t>
            </a:r>
            <a:r>
              <a:rPr lang="en-US" dirty="0"/>
              <a:t>it is composed  of a husband, wife and their immediate off springs   - natural , adopted or both</a:t>
            </a:r>
          </a:p>
          <a:p>
            <a:pPr marL="457200" indent="-457200">
              <a:buAutoNum type="arabicPlain"/>
            </a:pPr>
            <a:r>
              <a:rPr lang="en-US" dirty="0">
                <a:solidFill>
                  <a:srgbClr val="C00000"/>
                </a:solidFill>
              </a:rPr>
              <a:t>Family of orientation-</a:t>
            </a:r>
            <a:r>
              <a:rPr lang="en-US" dirty="0"/>
              <a:t>family of origin or the family unit into which a person is born </a:t>
            </a:r>
          </a:p>
          <a:p>
            <a:pPr marL="457200" indent="-457200">
              <a:buAutoNum type="arabicPlain"/>
            </a:pPr>
            <a:r>
              <a:rPr lang="en-US" dirty="0">
                <a:solidFill>
                  <a:srgbClr val="C00000"/>
                </a:solidFill>
              </a:rPr>
              <a:t>Extended family or consanguine-</a:t>
            </a:r>
            <a:r>
              <a:rPr lang="en-US" dirty="0"/>
              <a:t> the nuclear family and other  related persons (by blood) . These are “kin “- grandparents, aunts, uncles and cousins </a:t>
            </a:r>
          </a:p>
          <a:p>
            <a:pPr marL="457200" indent="-457200">
              <a:buAutoNum type="arabicPlain"/>
            </a:pPr>
            <a:r>
              <a:rPr lang="en-US" dirty="0">
                <a:solidFill>
                  <a:srgbClr val="FF0000"/>
                </a:solidFill>
              </a:rPr>
              <a:t>Blended families </a:t>
            </a:r>
            <a:r>
              <a:rPr lang="en-US" dirty="0"/>
              <a:t>- Formed when parents bring unrelated children from prior marriages into a new, joint-living situation because of remarriage or </a:t>
            </a:r>
            <a:r>
              <a:rPr lang="en-US" b="1" i="1" dirty="0"/>
              <a:t>cohabitation</a:t>
            </a:r>
            <a:r>
              <a:rPr lang="en-US" dirty="0"/>
              <a:t> (refers to a man and woman living together without being married, or homosexual living together .</a:t>
            </a:r>
          </a:p>
          <a:p>
            <a:pPr marL="457200" indent="-457200">
              <a:buAutoNum type="arabicPlain"/>
            </a:pPr>
            <a:r>
              <a:rPr lang="en-US" dirty="0">
                <a:solidFill>
                  <a:srgbClr val="FF0000"/>
                </a:solidFill>
              </a:rPr>
              <a:t>Single parent families </a:t>
            </a:r>
            <a:r>
              <a:rPr lang="en-US" dirty="0"/>
              <a:t>-  formed when one parent leaves the nuclear family because of divorce, desertion(abandon), separation or death.</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normAutofit fontScale="90000"/>
          </a:bodyPr>
          <a:lstStyle/>
          <a:p>
            <a:r>
              <a:rPr lang="en-US" dirty="0"/>
              <a:t>Ct..</a:t>
            </a:r>
          </a:p>
        </p:txBody>
      </p:sp>
      <p:sp>
        <p:nvSpPr>
          <p:cNvPr id="3" name="Content Placeholder 2"/>
          <p:cNvSpPr>
            <a:spLocks noGrp="1"/>
          </p:cNvSpPr>
          <p:nvPr>
            <p:ph idx="1"/>
          </p:nvPr>
        </p:nvSpPr>
        <p:spPr>
          <a:xfrm>
            <a:off x="457200" y="1066800"/>
            <a:ext cx="7467600" cy="5407152"/>
          </a:xfrm>
        </p:spPr>
        <p:txBody>
          <a:bodyPr/>
          <a:lstStyle/>
          <a:p>
            <a:r>
              <a:rPr lang="en-US" dirty="0">
                <a:solidFill>
                  <a:schemeClr val="tx2"/>
                </a:solidFill>
              </a:rPr>
              <a:t>According to authority, family can be classified as matriarchal (mother in authority) or patriarchal(father in authorities) families.</a:t>
            </a:r>
          </a:p>
          <a:p>
            <a:r>
              <a:rPr lang="en-US" b="1" i="1" u="sng" dirty="0" err="1">
                <a:solidFill>
                  <a:schemeClr val="tx2"/>
                </a:solidFill>
              </a:rPr>
              <a:t>Xtics</a:t>
            </a:r>
            <a:r>
              <a:rPr lang="en-US" b="1" i="1" u="sng" dirty="0">
                <a:solidFill>
                  <a:schemeClr val="tx2"/>
                </a:solidFill>
              </a:rPr>
              <a:t> of a family</a:t>
            </a:r>
          </a:p>
          <a:p>
            <a:pPr marL="457200" indent="-457200">
              <a:buFont typeface="Wingdings" pitchFamily="2" charset="2"/>
              <a:buChar char="§"/>
            </a:pPr>
            <a:r>
              <a:rPr lang="en-US" dirty="0">
                <a:solidFill>
                  <a:schemeClr val="tx2"/>
                </a:solidFill>
              </a:rPr>
              <a:t>Every family is a small social system</a:t>
            </a:r>
          </a:p>
          <a:p>
            <a:pPr marL="457200" indent="-457200">
              <a:buFont typeface="Wingdings" pitchFamily="2" charset="2"/>
              <a:buChar char="§"/>
            </a:pPr>
            <a:r>
              <a:rPr lang="en-US" dirty="0">
                <a:solidFill>
                  <a:schemeClr val="tx2"/>
                </a:solidFill>
              </a:rPr>
              <a:t>Has its own cultural values and rules</a:t>
            </a:r>
          </a:p>
          <a:p>
            <a:pPr marL="457200" indent="-457200">
              <a:buFont typeface="Wingdings" pitchFamily="2" charset="2"/>
              <a:buChar char="§"/>
            </a:pPr>
            <a:r>
              <a:rPr lang="en-US" dirty="0">
                <a:solidFill>
                  <a:schemeClr val="tx2"/>
                </a:solidFill>
              </a:rPr>
              <a:t>Has its own structure</a:t>
            </a:r>
          </a:p>
          <a:p>
            <a:pPr marL="457200" indent="-457200">
              <a:buFont typeface="Wingdings" pitchFamily="2" charset="2"/>
              <a:buChar char="§"/>
            </a:pPr>
            <a:r>
              <a:rPr lang="en-US" dirty="0">
                <a:solidFill>
                  <a:schemeClr val="tx2"/>
                </a:solidFill>
              </a:rPr>
              <a:t>Performs basic certain functions.</a:t>
            </a:r>
          </a:p>
          <a:p>
            <a:pPr marL="457200" indent="-457200">
              <a:buFont typeface="Wingdings" pitchFamily="2" charset="2"/>
              <a:buChar char="§"/>
            </a:pPr>
            <a:r>
              <a:rPr lang="en-US" dirty="0">
                <a:solidFill>
                  <a:schemeClr val="tx2"/>
                </a:solidFill>
              </a:rPr>
              <a:t>Moves through stages of the life cycle</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rmAutofit fontScale="90000"/>
          </a:bodyPr>
          <a:lstStyle/>
          <a:p>
            <a:r>
              <a:rPr lang="en-US" b="1" u="sng" dirty="0">
                <a:solidFill>
                  <a:srgbClr val="FF0000"/>
                </a:solidFill>
              </a:rPr>
              <a:t>Functions of the family</a:t>
            </a:r>
            <a:br>
              <a:rPr lang="en-US" b="1" u="sng" dirty="0">
                <a:solidFill>
                  <a:srgbClr val="FF0000"/>
                </a:solidFill>
              </a:rPr>
            </a:br>
            <a:endParaRPr lang="en-US" dirty="0"/>
          </a:p>
        </p:txBody>
      </p:sp>
      <p:sp>
        <p:nvSpPr>
          <p:cNvPr id="3" name="Content Placeholder 2"/>
          <p:cNvSpPr>
            <a:spLocks noGrp="1"/>
          </p:cNvSpPr>
          <p:nvPr>
            <p:ph idx="1"/>
          </p:nvPr>
        </p:nvSpPr>
        <p:spPr>
          <a:xfrm>
            <a:off x="457200" y="762000"/>
            <a:ext cx="7467600" cy="5029200"/>
          </a:xfrm>
        </p:spPr>
        <p:txBody>
          <a:bodyPr/>
          <a:lstStyle/>
          <a:p>
            <a:pPr marL="457200" indent="-457200">
              <a:buAutoNum type="arabicPlain"/>
            </a:pPr>
            <a:r>
              <a:rPr lang="en-US" dirty="0"/>
              <a:t>The control of sexual behavior in the society</a:t>
            </a:r>
          </a:p>
          <a:p>
            <a:pPr marL="457200" indent="-457200">
              <a:buAutoNum type="arabicPlain"/>
            </a:pPr>
            <a:r>
              <a:rPr lang="en-US" dirty="0"/>
              <a:t>Procreation purposes to preserve the society</a:t>
            </a:r>
          </a:p>
          <a:p>
            <a:pPr marL="457200" indent="-457200">
              <a:buAutoNum type="arabicPlain"/>
            </a:pPr>
            <a:r>
              <a:rPr lang="en-US" dirty="0"/>
              <a:t>Provision of basic needs to all family members</a:t>
            </a:r>
          </a:p>
          <a:p>
            <a:pPr marL="457200" indent="-457200">
              <a:buAutoNum type="arabicPlain"/>
            </a:pPr>
            <a:r>
              <a:rPr lang="en-US" dirty="0"/>
              <a:t>Care of socio-emotional needs of its members</a:t>
            </a:r>
          </a:p>
          <a:p>
            <a:pPr marL="457200" indent="-457200">
              <a:buAutoNum type="arabicPlain"/>
            </a:pPr>
            <a:r>
              <a:rPr lang="en-US" dirty="0"/>
              <a:t>Primary socialization of the children aimed at making them responsible members of the society</a:t>
            </a:r>
          </a:p>
          <a:p>
            <a:pPr marL="457200" indent="-457200">
              <a:buFont typeface="Wingdings"/>
              <a:buAutoNum type="arabicPlain"/>
            </a:pPr>
            <a:r>
              <a:rPr lang="en-US" dirty="0"/>
              <a:t>The provision of leisure and recreation for family members e.g. cerebration of significant occasions</a:t>
            </a:r>
          </a:p>
          <a:p>
            <a:pPr marL="457200" indent="-457200">
              <a:buAutoNum type="arabicPlain"/>
            </a:pPr>
            <a:endParaRPr lang="en-US"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fontScale="90000"/>
          </a:bodyPr>
          <a:lstStyle/>
          <a:p>
            <a:r>
              <a:rPr lang="en-US" sz="2800" u="sng" dirty="0">
                <a:solidFill>
                  <a:srgbClr val="C00000"/>
                </a:solidFill>
              </a:rPr>
              <a:t>Kinship</a:t>
            </a:r>
            <a:br>
              <a:rPr lang="en-US" sz="2800" u="sng" dirty="0">
                <a:solidFill>
                  <a:srgbClr val="C00000"/>
                </a:solidFill>
              </a:rPr>
            </a:br>
            <a:endParaRPr lang="en-US" dirty="0"/>
          </a:p>
        </p:txBody>
      </p:sp>
      <p:sp>
        <p:nvSpPr>
          <p:cNvPr id="3" name="Content Placeholder 2"/>
          <p:cNvSpPr>
            <a:spLocks noGrp="1"/>
          </p:cNvSpPr>
          <p:nvPr>
            <p:ph idx="1"/>
          </p:nvPr>
        </p:nvSpPr>
        <p:spPr>
          <a:xfrm>
            <a:off x="457200" y="914400"/>
            <a:ext cx="7467600" cy="5559552"/>
          </a:xfrm>
        </p:spPr>
        <p:txBody>
          <a:bodyPr>
            <a:normAutofit/>
          </a:bodyPr>
          <a:lstStyle/>
          <a:p>
            <a:pPr marL="457200" indent="-457200"/>
            <a:r>
              <a:rPr lang="en-US" dirty="0"/>
              <a:t>A social relationship based on family ties. It is a system of defining and classifying one’s relatives.</a:t>
            </a:r>
          </a:p>
          <a:p>
            <a:pPr marL="457200" indent="-457200"/>
            <a:r>
              <a:rPr lang="en-US" dirty="0"/>
              <a:t>Kinship is a relationship between any entities that share a genealogical origin or lineage through either biological,(genetic or blood relation i.e. consanguine  relations )the descent of an individual is reckoned either from  the mothers  (matrilineal) or from father’s (</a:t>
            </a:r>
            <a:r>
              <a:rPr lang="en-US" dirty="0" err="1"/>
              <a:t>patrilineal</a:t>
            </a:r>
            <a:r>
              <a:rPr lang="en-US" dirty="0"/>
              <a:t>)descent group ,  cultural(related by marriage i.e. </a:t>
            </a:r>
            <a:r>
              <a:rPr lang="en-US" dirty="0" err="1"/>
              <a:t>affinal</a:t>
            </a:r>
            <a:r>
              <a:rPr lang="en-US" dirty="0"/>
              <a:t> relations)e.g. husband or wife, parents in law  etc</a:t>
            </a:r>
          </a:p>
          <a:p>
            <a:pPr marL="457200" indent="-457200"/>
            <a:r>
              <a:rPr lang="en-US" dirty="0"/>
              <a:t>A descent group - a social group whose members claim common ancestry</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Thus:</a:t>
            </a:r>
          </a:p>
        </p:txBody>
      </p:sp>
      <p:sp>
        <p:nvSpPr>
          <p:cNvPr id="3" name="Content Placeholder 2"/>
          <p:cNvSpPr>
            <a:spLocks noGrp="1"/>
          </p:cNvSpPr>
          <p:nvPr>
            <p:ph idx="1"/>
          </p:nvPr>
        </p:nvSpPr>
        <p:spPr/>
        <p:txBody>
          <a:bodyPr/>
          <a:lstStyle/>
          <a:p>
            <a:r>
              <a:rPr lang="en-GB" dirty="0"/>
              <a:t>Kinship implies ties of blood (biological kinship), descent (</a:t>
            </a:r>
            <a:r>
              <a:rPr lang="en-GB" dirty="0" err="1"/>
              <a:t>jural</a:t>
            </a:r>
            <a:r>
              <a:rPr lang="en-GB" dirty="0"/>
              <a:t> or legal kinship) and marriage (affiliation). People descended from a common ancestor are referred to as </a:t>
            </a:r>
            <a:r>
              <a:rPr lang="en-GB" dirty="0" err="1"/>
              <a:t>cognatic</a:t>
            </a:r>
            <a:r>
              <a:rPr lang="en-GB" dirty="0"/>
              <a:t> kin or cognates; those who become kin through marriage are </a:t>
            </a:r>
            <a:r>
              <a:rPr lang="en-GB" dirty="0" err="1"/>
              <a:t>affinal</a:t>
            </a:r>
            <a:r>
              <a:rPr lang="en-GB" dirty="0"/>
              <a:t> </a:t>
            </a:r>
            <a:r>
              <a:rPr lang="en-GB" dirty="0" err="1"/>
              <a:t>kins</a:t>
            </a:r>
            <a:r>
              <a:rPr lang="en-GB" dirty="0"/>
              <a:t> or </a:t>
            </a:r>
            <a:r>
              <a:rPr lang="en-GB" dirty="0" err="1"/>
              <a:t>affines</a:t>
            </a:r>
            <a:r>
              <a:rPr lang="en-GB" dirty="0"/>
              <a:t>. As a basic principle of social organisation, kinship gives a person his place in society;</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87362"/>
          </a:xfrm>
        </p:spPr>
        <p:txBody>
          <a:bodyPr>
            <a:normAutofit fontScale="90000"/>
          </a:bodyPr>
          <a:lstStyle/>
          <a:p>
            <a:r>
              <a:rPr lang="en-US" dirty="0"/>
              <a:t>Ct..</a:t>
            </a:r>
          </a:p>
        </p:txBody>
      </p:sp>
      <p:sp>
        <p:nvSpPr>
          <p:cNvPr id="3" name="Content Placeholder 2"/>
          <p:cNvSpPr>
            <a:spLocks noGrp="1"/>
          </p:cNvSpPr>
          <p:nvPr>
            <p:ph idx="1"/>
          </p:nvPr>
        </p:nvSpPr>
        <p:spPr>
          <a:xfrm>
            <a:off x="457200" y="762000"/>
            <a:ext cx="7467600" cy="5711952"/>
          </a:xfrm>
        </p:spPr>
        <p:txBody>
          <a:bodyPr>
            <a:normAutofit/>
          </a:bodyPr>
          <a:lstStyle/>
          <a:p>
            <a:pPr marL="457200" indent="-457200"/>
            <a:r>
              <a:rPr lang="en-US" b="1" dirty="0">
                <a:solidFill>
                  <a:srgbClr val="C00000"/>
                </a:solidFill>
              </a:rPr>
              <a:t>Marriage-</a:t>
            </a:r>
            <a:r>
              <a:rPr lang="en-US" dirty="0"/>
              <a:t>A universal  social institution which is the basis of the establishment of a family.</a:t>
            </a:r>
          </a:p>
          <a:p>
            <a:pPr marL="457200" indent="-457200">
              <a:buNone/>
            </a:pPr>
            <a:r>
              <a:rPr lang="en-US" dirty="0">
                <a:solidFill>
                  <a:srgbClr val="C00000"/>
                </a:solidFill>
              </a:rPr>
              <a:t>Types of marriage –</a:t>
            </a:r>
          </a:p>
          <a:p>
            <a:pPr marL="457200" indent="-457200"/>
            <a:r>
              <a:rPr lang="en-US" u="sng" dirty="0">
                <a:solidFill>
                  <a:srgbClr val="C00000"/>
                </a:solidFill>
              </a:rPr>
              <a:t>monogamy</a:t>
            </a:r>
            <a:r>
              <a:rPr lang="en-US" dirty="0">
                <a:solidFill>
                  <a:srgbClr val="C00000"/>
                </a:solidFill>
              </a:rPr>
              <a:t>-</a:t>
            </a:r>
            <a:r>
              <a:rPr lang="en-US" dirty="0"/>
              <a:t>one man to one woman</a:t>
            </a:r>
          </a:p>
          <a:p>
            <a:pPr marL="457200" indent="-457200"/>
            <a:r>
              <a:rPr lang="en-US" u="sng" dirty="0">
                <a:solidFill>
                  <a:srgbClr val="C00000"/>
                </a:solidFill>
              </a:rPr>
              <a:t>Polygamy</a:t>
            </a:r>
            <a:r>
              <a:rPr lang="en-US" dirty="0">
                <a:solidFill>
                  <a:srgbClr val="C00000"/>
                </a:solidFill>
              </a:rPr>
              <a:t>-</a:t>
            </a:r>
            <a:r>
              <a:rPr lang="en-US" dirty="0"/>
              <a:t>marriage of one person to two or more people </a:t>
            </a:r>
          </a:p>
          <a:p>
            <a:pPr marL="457200" indent="-457200"/>
            <a:r>
              <a:rPr lang="en-US" u="sng" dirty="0" err="1">
                <a:solidFill>
                  <a:srgbClr val="FF0000"/>
                </a:solidFill>
              </a:rPr>
              <a:t>polygyny</a:t>
            </a:r>
            <a:r>
              <a:rPr lang="en-US" dirty="0"/>
              <a:t>-marriage of two or more women to one man</a:t>
            </a:r>
          </a:p>
          <a:p>
            <a:pPr marL="457200" indent="-457200"/>
            <a:r>
              <a:rPr lang="en-US" u="sng" dirty="0">
                <a:solidFill>
                  <a:srgbClr val="FF0000"/>
                </a:solidFill>
              </a:rPr>
              <a:t>polyandry</a:t>
            </a:r>
            <a:r>
              <a:rPr lang="en-US" dirty="0"/>
              <a:t> -marriage of two or more men to one woman e.g. Ashanti in Ghana,  </a:t>
            </a:r>
            <a:r>
              <a:rPr lang="en-US" dirty="0" err="1"/>
              <a:t>kandyans</a:t>
            </a:r>
            <a:r>
              <a:rPr lang="en-US" dirty="0"/>
              <a:t> in Sri </a:t>
            </a:r>
            <a:r>
              <a:rPr lang="en-US" dirty="0" err="1"/>
              <a:t>lanka</a:t>
            </a:r>
            <a:r>
              <a:rPr lang="en-US" dirty="0"/>
              <a:t> </a:t>
            </a:r>
          </a:p>
          <a:p>
            <a:pPr marL="457200" indent="-457200"/>
            <a:r>
              <a:rPr lang="en-US" u="sng" dirty="0" err="1">
                <a:solidFill>
                  <a:srgbClr val="FF0000"/>
                </a:solidFill>
              </a:rPr>
              <a:t>cenogamy</a:t>
            </a:r>
            <a:r>
              <a:rPr lang="en-US" dirty="0"/>
              <a:t>- group marriage. Several men and several women are married to each other.</a:t>
            </a:r>
            <a:endParaRPr lang="sw-KE"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020762"/>
          </a:xfrm>
        </p:spPr>
        <p:txBody>
          <a:bodyPr>
            <a:normAutofit fontScale="90000"/>
          </a:bodyPr>
          <a:lstStyle/>
          <a:p>
            <a:r>
              <a:rPr lang="en-GB" b="1" dirty="0"/>
              <a:t>Educational Institutions</a:t>
            </a:r>
            <a:r>
              <a:rPr lang="en-GB" dirty="0"/>
              <a:t> </a:t>
            </a:r>
            <a:br>
              <a:rPr lang="en-US" dirty="0"/>
            </a:br>
            <a:endParaRPr lang="en-US" dirty="0"/>
          </a:p>
        </p:txBody>
      </p:sp>
      <p:sp>
        <p:nvSpPr>
          <p:cNvPr id="3" name="Content Placeholder 2"/>
          <p:cNvSpPr>
            <a:spLocks noGrp="1"/>
          </p:cNvSpPr>
          <p:nvPr>
            <p:ph idx="1"/>
          </p:nvPr>
        </p:nvSpPr>
        <p:spPr>
          <a:xfrm>
            <a:off x="457200" y="838200"/>
            <a:ext cx="7467600" cy="5635752"/>
          </a:xfrm>
        </p:spPr>
        <p:txBody>
          <a:bodyPr>
            <a:normAutofit/>
          </a:bodyPr>
          <a:lstStyle/>
          <a:p>
            <a:r>
              <a:rPr lang="en-GB" dirty="0"/>
              <a:t>Education is the deliberate instruction through which a society’s social and technical skills are acquired (Casper </a:t>
            </a:r>
            <a:r>
              <a:rPr lang="en-GB" dirty="0" err="1"/>
              <a:t>Odegi</a:t>
            </a:r>
            <a:r>
              <a:rPr lang="en-GB" dirty="0"/>
              <a:t> </a:t>
            </a:r>
            <a:r>
              <a:rPr lang="en-GB" dirty="0" err="1"/>
              <a:t>Awuondo</a:t>
            </a:r>
            <a:r>
              <a:rPr lang="en-GB" dirty="0"/>
              <a:t>, 1993). It is a lifelong process that begins as soon as a child is conceived. </a:t>
            </a:r>
          </a:p>
          <a:p>
            <a:r>
              <a:rPr lang="en-GB" dirty="0"/>
              <a:t>There are two aspects of education: formal and informal. </a:t>
            </a:r>
            <a:endParaRPr lang="en-US" dirty="0"/>
          </a:p>
          <a:p>
            <a:r>
              <a:rPr lang="en-GB" dirty="0"/>
              <a:t>Formal education is acquired through formally established institutions of learning</a:t>
            </a:r>
          </a:p>
          <a:p>
            <a:r>
              <a:rPr lang="en-GB" dirty="0"/>
              <a:t>Informal education takes place in informal places, for example, the work place, recreational place, among peer groups, in the church or other religious settings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normAutofit fontScale="90000"/>
          </a:bodyPr>
          <a:lstStyle/>
          <a:p>
            <a:r>
              <a:rPr lang="en-US" dirty="0">
                <a:solidFill>
                  <a:srgbClr val="C00000"/>
                </a:solidFill>
              </a:rPr>
              <a:t>functions</a:t>
            </a:r>
            <a:endParaRPr lang="en-US" dirty="0"/>
          </a:p>
        </p:txBody>
      </p:sp>
      <p:sp>
        <p:nvSpPr>
          <p:cNvPr id="3" name="Content Placeholder 2"/>
          <p:cNvSpPr>
            <a:spLocks noGrp="1"/>
          </p:cNvSpPr>
          <p:nvPr>
            <p:ph idx="1"/>
          </p:nvPr>
        </p:nvSpPr>
        <p:spPr>
          <a:xfrm>
            <a:off x="457200" y="762000"/>
            <a:ext cx="7467600" cy="5711952"/>
          </a:xfrm>
        </p:spPr>
        <p:txBody>
          <a:bodyPr>
            <a:normAutofit/>
          </a:bodyPr>
          <a:lstStyle/>
          <a:p>
            <a:pPr>
              <a:buNone/>
            </a:pPr>
            <a:endParaRPr lang="en-US" dirty="0">
              <a:solidFill>
                <a:srgbClr val="C00000"/>
              </a:solidFill>
            </a:endParaRPr>
          </a:p>
          <a:p>
            <a:pPr marL="457200" indent="-457200">
              <a:buAutoNum type="arabicPlain"/>
            </a:pPr>
            <a:r>
              <a:rPr lang="en-US" dirty="0">
                <a:solidFill>
                  <a:schemeClr val="tx2"/>
                </a:solidFill>
              </a:rPr>
              <a:t>Transmission   of values, attitudes, and behavior from one generation to another. (secondary socialisation)</a:t>
            </a:r>
          </a:p>
          <a:p>
            <a:pPr marL="457200" indent="-457200">
              <a:buAutoNum type="arabicPlain"/>
            </a:pPr>
            <a:r>
              <a:rPr lang="en-US" dirty="0">
                <a:solidFill>
                  <a:schemeClr val="tx2"/>
                </a:solidFill>
              </a:rPr>
              <a:t>Transmission of skills and knowledge </a:t>
            </a:r>
          </a:p>
          <a:p>
            <a:pPr marL="457200" indent="-457200">
              <a:buAutoNum type="arabicPlain"/>
            </a:pPr>
            <a:r>
              <a:rPr lang="en-US" dirty="0">
                <a:solidFill>
                  <a:schemeClr val="tx2"/>
                </a:solidFill>
              </a:rPr>
              <a:t>Provision of job security and economic stability</a:t>
            </a:r>
          </a:p>
          <a:p>
            <a:pPr marL="457200" indent="-457200">
              <a:buAutoNum type="arabicPlain"/>
            </a:pPr>
            <a:r>
              <a:rPr lang="en-US" dirty="0">
                <a:solidFill>
                  <a:schemeClr val="tx2"/>
                </a:solidFill>
              </a:rPr>
              <a:t>Provision of opportunity of talent exploitation i.e. social/psychological functions where one relates with other people outside his family set-up</a:t>
            </a:r>
          </a:p>
          <a:p>
            <a:pPr marL="457200" indent="-457200">
              <a:buAutoNum type="arabicPlain"/>
            </a:pPr>
            <a:r>
              <a:rPr lang="en-US" dirty="0">
                <a:solidFill>
                  <a:schemeClr val="tx2"/>
                </a:solidFill>
              </a:rPr>
              <a:t>Preparation of children for future responsibilities . E.g. careers, politics etc (personal development)</a:t>
            </a:r>
          </a:p>
          <a:p>
            <a:pPr marL="457200" indent="-457200">
              <a:buAutoNum type="arabicPlain"/>
            </a:pPr>
            <a:r>
              <a:rPr lang="en-US" dirty="0">
                <a:solidFill>
                  <a:schemeClr val="tx2"/>
                </a:solidFill>
              </a:rPr>
              <a:t>Custodial functions.    Care of youngsters or most time of the day</a:t>
            </a:r>
          </a:p>
          <a:p>
            <a:pPr marL="457200" indent="-457200">
              <a:buAutoNum type="arabicPlain"/>
            </a:pPr>
            <a:r>
              <a:rPr lang="en-US" dirty="0">
                <a:solidFill>
                  <a:schemeClr val="tx2"/>
                </a:solidFill>
              </a:rPr>
              <a:t>Social integration- binds community together</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normAutofit fontScale="90000"/>
          </a:bodyPr>
          <a:lstStyle/>
          <a:p>
            <a:r>
              <a:rPr lang="en-US" dirty="0">
                <a:solidFill>
                  <a:srgbClr val="FF0000"/>
                </a:solidFill>
              </a:rPr>
              <a:t>The religious institution </a:t>
            </a:r>
            <a:br>
              <a:rPr lang="en-US" dirty="0">
                <a:solidFill>
                  <a:srgbClr val="FF0000"/>
                </a:solidFill>
              </a:rPr>
            </a:br>
            <a:endParaRPr lang="en-US" dirty="0"/>
          </a:p>
        </p:txBody>
      </p:sp>
      <p:sp>
        <p:nvSpPr>
          <p:cNvPr id="3" name="Content Placeholder 2"/>
          <p:cNvSpPr>
            <a:spLocks noGrp="1"/>
          </p:cNvSpPr>
          <p:nvPr>
            <p:ph idx="1"/>
          </p:nvPr>
        </p:nvSpPr>
        <p:spPr>
          <a:xfrm>
            <a:off x="457200" y="838200"/>
            <a:ext cx="7467600" cy="5635752"/>
          </a:xfrm>
        </p:spPr>
        <p:txBody>
          <a:bodyPr/>
          <a:lstStyle/>
          <a:p>
            <a:pPr marL="457200" indent="-457200"/>
            <a:r>
              <a:rPr lang="en-US" dirty="0">
                <a:solidFill>
                  <a:schemeClr val="tx2"/>
                </a:solidFill>
              </a:rPr>
              <a:t> Religion is an emotional attitude towards the unknown and uncontrolled</a:t>
            </a:r>
          </a:p>
          <a:p>
            <a:pPr marL="457200" indent="-457200"/>
            <a:r>
              <a:rPr lang="en-US" dirty="0">
                <a:solidFill>
                  <a:schemeClr val="tx2"/>
                </a:solidFill>
              </a:rPr>
              <a:t> Religion include a belief in the supernatural or sacred. These are things that lie beyond our knowledge and control</a:t>
            </a:r>
          </a:p>
          <a:p>
            <a:pPr marL="457200" indent="-457200"/>
            <a:r>
              <a:rPr lang="en-US" dirty="0">
                <a:solidFill>
                  <a:schemeClr val="tx2"/>
                </a:solidFill>
              </a:rPr>
              <a:t>Religion is the shared beliefs and practices which make us recognize the existence of supernatural being and the sacred and man’s relationship to him</a:t>
            </a:r>
          </a:p>
          <a:p>
            <a:pPr marL="457200" indent="-457200"/>
            <a:r>
              <a:rPr lang="en-US" dirty="0"/>
              <a:t> </a:t>
            </a:r>
            <a:r>
              <a:rPr lang="en-US" dirty="0">
                <a:solidFill>
                  <a:schemeClr val="tx2"/>
                </a:solidFill>
              </a:rPr>
              <a:t>Religion provides us with moral definition as to what is  good or bad. it helps us  to come to terms with our environment especially those aspects we do not understand e.g. death, pain and suffering</a:t>
            </a:r>
          </a:p>
          <a:p>
            <a:pPr marL="457200" indent="-457200"/>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533400"/>
          </a:xfrm>
        </p:spPr>
        <p:txBody>
          <a:bodyPr>
            <a:normAutofit fontScale="90000"/>
          </a:bodyPr>
          <a:lstStyle/>
          <a:p>
            <a:br>
              <a:rPr lang="en-US" dirty="0">
                <a:solidFill>
                  <a:srgbClr val="C00000"/>
                </a:solidFill>
              </a:rPr>
            </a:br>
            <a:r>
              <a:rPr lang="en-US" dirty="0">
                <a:solidFill>
                  <a:srgbClr val="C00000"/>
                </a:solidFill>
              </a:rPr>
              <a:t> Functions of religion </a:t>
            </a:r>
            <a:endParaRPr lang="en-US" dirty="0"/>
          </a:p>
        </p:txBody>
      </p:sp>
      <p:sp>
        <p:nvSpPr>
          <p:cNvPr id="3" name="Content Placeholder 2"/>
          <p:cNvSpPr>
            <a:spLocks noGrp="1"/>
          </p:cNvSpPr>
          <p:nvPr>
            <p:ph idx="1"/>
          </p:nvPr>
        </p:nvSpPr>
        <p:spPr>
          <a:xfrm>
            <a:off x="457200" y="1752600"/>
            <a:ext cx="7467600" cy="4721352"/>
          </a:xfrm>
        </p:spPr>
        <p:txBody>
          <a:bodyPr>
            <a:normAutofit/>
          </a:bodyPr>
          <a:lstStyle/>
          <a:p>
            <a:pPr marL="457200" indent="-457200">
              <a:buAutoNum type="arabicPlain"/>
            </a:pPr>
            <a:r>
              <a:rPr lang="en-US" u="sng" dirty="0">
                <a:solidFill>
                  <a:schemeClr val="tx2"/>
                </a:solidFill>
              </a:rPr>
              <a:t>group integration </a:t>
            </a:r>
            <a:r>
              <a:rPr lang="en-US" dirty="0">
                <a:solidFill>
                  <a:schemeClr val="tx2"/>
                </a:solidFill>
              </a:rPr>
              <a:t>-religious beliefs provide a basis for people to unite together </a:t>
            </a:r>
          </a:p>
          <a:p>
            <a:pPr marL="457200" indent="-457200">
              <a:buAutoNum type="arabicPlain"/>
            </a:pPr>
            <a:r>
              <a:rPr lang="en-US" u="sng" dirty="0">
                <a:solidFill>
                  <a:schemeClr val="tx2"/>
                </a:solidFill>
              </a:rPr>
              <a:t>Social control- </a:t>
            </a:r>
            <a:r>
              <a:rPr lang="en-US" dirty="0">
                <a:solidFill>
                  <a:schemeClr val="tx2"/>
                </a:solidFill>
              </a:rPr>
              <a:t>religion clearly states what is right and what is wrong. Rules and regulations may be derived from the holy books e.g. the Bible for Christians, Quran for Muslims etc </a:t>
            </a:r>
          </a:p>
          <a:p>
            <a:pPr marL="457200" indent="-457200">
              <a:buAutoNum type="arabicPlain"/>
            </a:pPr>
            <a:r>
              <a:rPr lang="en-US" u="sng" dirty="0">
                <a:solidFill>
                  <a:schemeClr val="tx2"/>
                </a:solidFill>
              </a:rPr>
              <a:t>The control of stress </a:t>
            </a:r>
            <a:r>
              <a:rPr lang="en-US" dirty="0">
                <a:solidFill>
                  <a:schemeClr val="tx2"/>
                </a:solidFill>
              </a:rPr>
              <a:t>-religion help the believers to accept and bear pain or agony, sorrow or stress, because it offers them an explanation on  why a situation arises.</a:t>
            </a:r>
          </a:p>
          <a:p>
            <a:pPr marL="457200" indent="-457200">
              <a:buAutoNum type="arabicPlain"/>
            </a:pPr>
            <a:r>
              <a:rPr lang="en-US" u="sng" dirty="0">
                <a:solidFill>
                  <a:schemeClr val="tx2"/>
                </a:solidFill>
              </a:rPr>
              <a:t>Humanitarian function- </a:t>
            </a:r>
            <a:r>
              <a:rPr lang="en-US" dirty="0">
                <a:solidFill>
                  <a:schemeClr val="tx2"/>
                </a:solidFill>
              </a:rPr>
              <a:t>service for those  in need e.g. hospitals, orphanages, homes for the aged and the handicapped  schools The believers provide emergency care in cases of natural disasters such as floods, wars, drought etc</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066800"/>
          </a:xfrm>
        </p:spPr>
        <p:txBody>
          <a:bodyPr>
            <a:normAutofit fontScale="90000"/>
          </a:bodyPr>
          <a:lstStyle/>
          <a:p>
            <a:r>
              <a:rPr lang="en-US" dirty="0"/>
              <a:t>Introduction to sociology &amp; anthropology</a:t>
            </a:r>
          </a:p>
        </p:txBody>
      </p:sp>
      <p:sp>
        <p:nvSpPr>
          <p:cNvPr id="3" name="Content Placeholder 2"/>
          <p:cNvSpPr>
            <a:spLocks noGrp="1"/>
          </p:cNvSpPr>
          <p:nvPr>
            <p:ph idx="1"/>
          </p:nvPr>
        </p:nvSpPr>
        <p:spPr>
          <a:xfrm>
            <a:off x="457200" y="914400"/>
            <a:ext cx="7467600" cy="5715000"/>
          </a:xfrm>
        </p:spPr>
        <p:txBody>
          <a:bodyPr>
            <a:normAutofit/>
          </a:bodyPr>
          <a:lstStyle/>
          <a:p>
            <a:r>
              <a:rPr lang="en-US" b="1" dirty="0">
                <a:solidFill>
                  <a:srgbClr val="FF0000"/>
                </a:solidFill>
              </a:rPr>
              <a:t>Sociology</a:t>
            </a:r>
          </a:p>
          <a:p>
            <a:r>
              <a:rPr lang="en-GB" dirty="0">
                <a:latin typeface="Times New Roman" pitchFamily="18" charset="0"/>
                <a:cs typeface="Times New Roman" pitchFamily="18" charset="0"/>
              </a:rPr>
              <a:t>The term 'sociology' can be traced to </a:t>
            </a:r>
            <a:r>
              <a:rPr lang="en-GB" dirty="0" err="1">
                <a:latin typeface="Times New Roman" pitchFamily="18" charset="0"/>
                <a:cs typeface="Times New Roman" pitchFamily="18" charset="0"/>
              </a:rPr>
              <a:t>Auguste</a:t>
            </a:r>
            <a:r>
              <a:rPr lang="en-GB" dirty="0">
                <a:latin typeface="Times New Roman" pitchFamily="18" charset="0"/>
                <a:cs typeface="Times New Roman" pitchFamily="18" charset="0"/>
              </a:rPr>
              <a:t> Comte in 1837. He combined the Latin word for society (socio) with the Greek word for science (logy) thus identifying an area of study that pertained to the science of society. Sociology is the study of social life, social change, and the social causes and consequences of human behaviour.</a:t>
            </a:r>
          </a:p>
          <a:p>
            <a:r>
              <a:rPr lang="en-GB" dirty="0">
                <a:latin typeface="Times New Roman" pitchFamily="18" charset="0"/>
                <a:cs typeface="Times New Roman" pitchFamily="18" charset="0"/>
              </a:rPr>
              <a:t> Sociologists investigate the structure of groups, organisations, and societies, and how people interact within these contexts</a:t>
            </a:r>
            <a:endParaRPr lang="en-US" b="1" dirty="0">
              <a:latin typeface="Times New Roman" pitchFamily="18" charset="0"/>
              <a:cs typeface="Times New Roman" pitchFamily="18" charset="0"/>
            </a:endParaRPr>
          </a:p>
          <a:p>
            <a:r>
              <a:rPr lang="en-US" dirty="0">
                <a:latin typeface="Times New Roman" pitchFamily="18" charset="0"/>
                <a:cs typeface="Times New Roman" pitchFamily="18" charset="0"/>
              </a:rPr>
              <a:t> Sociology is asocial science concerned with social behavior, why people behave as they do, what factors in society affect their behavior , and how groups of people in the society organize themselves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normAutofit fontScale="90000"/>
          </a:bodyPr>
          <a:lstStyle/>
          <a:p>
            <a:br>
              <a:rPr lang="en-US" dirty="0">
                <a:solidFill>
                  <a:srgbClr val="C00000"/>
                </a:solidFill>
              </a:rPr>
            </a:br>
            <a:r>
              <a:rPr lang="en-US" dirty="0">
                <a:solidFill>
                  <a:srgbClr val="C00000"/>
                </a:solidFill>
              </a:rPr>
              <a:t> Political institution</a:t>
            </a:r>
            <a:endParaRPr lang="en-US" dirty="0"/>
          </a:p>
        </p:txBody>
      </p:sp>
      <p:sp>
        <p:nvSpPr>
          <p:cNvPr id="3" name="Content Placeholder 2"/>
          <p:cNvSpPr>
            <a:spLocks noGrp="1"/>
          </p:cNvSpPr>
          <p:nvPr>
            <p:ph idx="1"/>
          </p:nvPr>
        </p:nvSpPr>
        <p:spPr>
          <a:xfrm>
            <a:off x="457200" y="1371600"/>
            <a:ext cx="7467600" cy="5181600"/>
          </a:xfrm>
        </p:spPr>
        <p:txBody>
          <a:bodyPr>
            <a:normAutofit/>
          </a:bodyPr>
          <a:lstStyle/>
          <a:p>
            <a:pPr marL="457200" indent="-457200"/>
            <a:r>
              <a:rPr lang="en-US" dirty="0">
                <a:solidFill>
                  <a:schemeClr val="tx2"/>
                </a:solidFill>
              </a:rPr>
              <a:t>Major role is to provide social control and to protect the society from internal and external threats</a:t>
            </a:r>
            <a:endParaRPr lang="sw-KE" dirty="0">
              <a:solidFill>
                <a:schemeClr val="tx2"/>
              </a:solidFill>
            </a:endParaRPr>
          </a:p>
          <a:p>
            <a:pPr>
              <a:buNone/>
            </a:pPr>
            <a:r>
              <a:rPr lang="en-US" dirty="0"/>
              <a:t> </a:t>
            </a:r>
            <a:r>
              <a:rPr lang="en-US" dirty="0">
                <a:solidFill>
                  <a:srgbClr val="C00000"/>
                </a:solidFill>
              </a:rPr>
              <a:t>types  of   government </a:t>
            </a:r>
          </a:p>
          <a:p>
            <a:pPr marL="457200" indent="-457200">
              <a:buFont typeface="+mj-lt"/>
              <a:buAutoNum type="arabicPeriod"/>
            </a:pPr>
            <a:r>
              <a:rPr lang="en-US" dirty="0">
                <a:solidFill>
                  <a:srgbClr val="C00000"/>
                </a:solidFill>
              </a:rPr>
              <a:t>Oligarchy- </a:t>
            </a:r>
            <a:r>
              <a:rPr lang="en-US" dirty="0">
                <a:solidFill>
                  <a:schemeClr val="tx2"/>
                </a:solidFill>
              </a:rPr>
              <a:t>government by a small group of people. Power is concentrated in the hands of a few people at the top. This is most common where military elites have seized power from the government in power </a:t>
            </a:r>
          </a:p>
          <a:p>
            <a:pPr marL="457200" indent="-457200">
              <a:buFont typeface="+mj-lt"/>
              <a:buAutoNum type="arabicPeriod"/>
            </a:pPr>
            <a:r>
              <a:rPr lang="en-US" dirty="0">
                <a:solidFill>
                  <a:srgbClr val="C00000"/>
                </a:solidFill>
              </a:rPr>
              <a:t>Monarchy - </a:t>
            </a:r>
            <a:r>
              <a:rPr lang="en-US" dirty="0">
                <a:solidFill>
                  <a:schemeClr val="tx2"/>
                </a:solidFill>
              </a:rPr>
              <a:t>only one person rules, who comes to power through inheritance e.g. the king, emperor or the queen</a:t>
            </a:r>
          </a:p>
          <a:p>
            <a:pPr marL="457200" indent="-457200">
              <a:buFont typeface="+mj-lt"/>
              <a:buAutoNum type="arabicPeriod"/>
            </a:pPr>
            <a:r>
              <a:rPr lang="en-US" dirty="0">
                <a:solidFill>
                  <a:srgbClr val="C00000"/>
                </a:solidFill>
              </a:rPr>
              <a:t>Dictatorship-</a:t>
            </a:r>
            <a:r>
              <a:rPr lang="en-US" dirty="0">
                <a:solidFill>
                  <a:schemeClr val="tx2"/>
                </a:solidFill>
              </a:rPr>
              <a:t> one person controls all the power to make and enforce laws. Dictators usually seize power by force</a:t>
            </a:r>
          </a:p>
          <a:p>
            <a:pPr marL="457200" indent="-457200">
              <a:buFont typeface="+mj-lt"/>
              <a:buAutoNum type="arabicPeriod"/>
            </a:pPr>
            <a:r>
              <a:rPr lang="en-US" dirty="0">
                <a:solidFill>
                  <a:srgbClr val="C00000"/>
                </a:solidFill>
              </a:rPr>
              <a:t>Democracy- </a:t>
            </a:r>
            <a:r>
              <a:rPr lang="en-US" dirty="0">
                <a:solidFill>
                  <a:schemeClr val="tx2"/>
                </a:solidFill>
              </a:rPr>
              <a:t>the  government of the people by the people for the people. It is based on rule by the consent of the majority. The leader is  usually voted into power at a general election and his authority is therefore legitimate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Styles of leadership</a:t>
            </a:r>
          </a:p>
        </p:txBody>
      </p:sp>
      <p:sp>
        <p:nvSpPr>
          <p:cNvPr id="3" name="Content Placeholder 2"/>
          <p:cNvSpPr>
            <a:spLocks noGrp="1"/>
          </p:cNvSpPr>
          <p:nvPr>
            <p:ph idx="1"/>
          </p:nvPr>
        </p:nvSpPr>
        <p:spPr/>
        <p:txBody>
          <a:bodyPr/>
          <a:lstStyle/>
          <a:p>
            <a:r>
              <a:rPr lang="en-US" dirty="0"/>
              <a:t>Authoritarian</a:t>
            </a:r>
          </a:p>
          <a:p>
            <a:r>
              <a:rPr lang="en-US" dirty="0"/>
              <a:t>Democratic- parcipative</a:t>
            </a:r>
          </a:p>
          <a:p>
            <a:r>
              <a:rPr lang="en-US" dirty="0"/>
              <a:t>Laissez-faire- delegative, free reign</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normAutofit fontScale="90000"/>
          </a:bodyPr>
          <a:lstStyle/>
          <a:p>
            <a:r>
              <a:rPr lang="en-US" dirty="0">
                <a:solidFill>
                  <a:srgbClr val="C00000"/>
                </a:solidFill>
              </a:rPr>
              <a:t>Functions of the government</a:t>
            </a:r>
            <a:endParaRPr lang="en-US" dirty="0"/>
          </a:p>
        </p:txBody>
      </p:sp>
      <p:sp>
        <p:nvSpPr>
          <p:cNvPr id="3" name="Content Placeholder 2"/>
          <p:cNvSpPr>
            <a:spLocks noGrp="1"/>
          </p:cNvSpPr>
          <p:nvPr>
            <p:ph idx="1"/>
          </p:nvPr>
        </p:nvSpPr>
        <p:spPr>
          <a:xfrm>
            <a:off x="457200" y="838200"/>
            <a:ext cx="7467600" cy="5635752"/>
          </a:xfrm>
        </p:spPr>
        <p:txBody>
          <a:bodyPr>
            <a:normAutofit/>
          </a:bodyPr>
          <a:lstStyle/>
          <a:p>
            <a:pPr marL="342900" indent="-342900">
              <a:buNone/>
            </a:pPr>
            <a:r>
              <a:rPr lang="en-US" dirty="0">
                <a:solidFill>
                  <a:schemeClr val="tx2"/>
                </a:solidFill>
              </a:rPr>
              <a:t>1</a:t>
            </a:r>
            <a:r>
              <a:rPr lang="en-US" dirty="0">
                <a:solidFill>
                  <a:srgbClr val="C00000"/>
                </a:solidFill>
              </a:rPr>
              <a:t>   </a:t>
            </a:r>
            <a:r>
              <a:rPr lang="en-US" dirty="0">
                <a:solidFill>
                  <a:schemeClr val="tx2"/>
                </a:solidFill>
              </a:rPr>
              <a:t>Protecting</a:t>
            </a:r>
            <a:r>
              <a:rPr lang="en-US" dirty="0">
                <a:solidFill>
                  <a:srgbClr val="C00000"/>
                </a:solidFill>
              </a:rPr>
              <a:t> </a:t>
            </a:r>
            <a:r>
              <a:rPr lang="en-US" dirty="0">
                <a:solidFill>
                  <a:schemeClr val="tx2"/>
                </a:solidFill>
              </a:rPr>
              <a:t>the</a:t>
            </a:r>
            <a:r>
              <a:rPr lang="en-US" dirty="0">
                <a:solidFill>
                  <a:srgbClr val="C00000"/>
                </a:solidFill>
              </a:rPr>
              <a:t> </a:t>
            </a:r>
            <a:r>
              <a:rPr lang="en-US" dirty="0">
                <a:solidFill>
                  <a:schemeClr val="tx2"/>
                </a:solidFill>
              </a:rPr>
              <a:t>constitution</a:t>
            </a:r>
          </a:p>
          <a:p>
            <a:pPr marL="342900" indent="-342900">
              <a:buNone/>
            </a:pPr>
            <a:r>
              <a:rPr lang="en-US" dirty="0">
                <a:solidFill>
                  <a:schemeClr val="tx2"/>
                </a:solidFill>
              </a:rPr>
              <a:t>2    Maintenance of social order by enacting laws and enforcing them through authorized agents such as police force, court judges  etc</a:t>
            </a:r>
          </a:p>
          <a:p>
            <a:pPr marL="457200" indent="-457200">
              <a:buNone/>
            </a:pPr>
            <a:r>
              <a:rPr lang="en-US" dirty="0">
                <a:solidFill>
                  <a:schemeClr val="tx2"/>
                </a:solidFill>
              </a:rPr>
              <a:t>3   Co- ordination of essential services for the smooth functioning of the society. This is done through establishment of ministries.</a:t>
            </a:r>
          </a:p>
          <a:p>
            <a:pPr marL="457200" indent="-457200">
              <a:buNone/>
            </a:pPr>
            <a:r>
              <a:rPr lang="en-US" dirty="0">
                <a:solidFill>
                  <a:schemeClr val="tx2"/>
                </a:solidFill>
              </a:rPr>
              <a:t>4    Protecting citizens  from enemies either from other countries or rebels within the society . This is done by the army, Navy, and air force.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normAutofit fontScale="90000"/>
          </a:bodyPr>
          <a:lstStyle/>
          <a:p>
            <a:r>
              <a:rPr lang="en-US" dirty="0">
                <a:solidFill>
                  <a:srgbClr val="C00000"/>
                </a:solidFill>
              </a:rPr>
              <a:t>Heath care institution</a:t>
            </a:r>
            <a:endParaRPr lang="en-US" dirty="0"/>
          </a:p>
        </p:txBody>
      </p:sp>
      <p:sp>
        <p:nvSpPr>
          <p:cNvPr id="3" name="Content Placeholder 2"/>
          <p:cNvSpPr>
            <a:spLocks noGrp="1"/>
          </p:cNvSpPr>
          <p:nvPr>
            <p:ph idx="1"/>
          </p:nvPr>
        </p:nvSpPr>
        <p:spPr>
          <a:xfrm>
            <a:off x="457200" y="914400"/>
            <a:ext cx="7467600" cy="5559552"/>
          </a:xfrm>
        </p:spPr>
        <p:txBody>
          <a:bodyPr/>
          <a:lstStyle/>
          <a:p>
            <a:r>
              <a:rPr lang="en-US" dirty="0">
                <a:solidFill>
                  <a:schemeClr val="tx2"/>
                </a:solidFill>
              </a:rPr>
              <a:t>the  purpose of this social institution is to promote health, prevent occurrence of diseases and to cure diseases</a:t>
            </a:r>
          </a:p>
          <a:p>
            <a:r>
              <a:rPr lang="en-US" dirty="0">
                <a:solidFill>
                  <a:schemeClr val="tx2"/>
                </a:solidFill>
              </a:rPr>
              <a:t>Some of the institutions in the health care include</a:t>
            </a:r>
          </a:p>
          <a:p>
            <a:pPr marL="457200" indent="-457200">
              <a:buFont typeface="+mj-lt"/>
              <a:buAutoNum type="arabicPeriod"/>
            </a:pPr>
            <a:r>
              <a:rPr lang="en-US" dirty="0">
                <a:solidFill>
                  <a:schemeClr val="tx2"/>
                </a:solidFill>
              </a:rPr>
              <a:t>Traditional medicine</a:t>
            </a:r>
          </a:p>
          <a:p>
            <a:pPr marL="457200" indent="-457200">
              <a:buFont typeface="+mj-lt"/>
              <a:buAutoNum type="arabicPeriod"/>
            </a:pPr>
            <a:r>
              <a:rPr lang="en-US" dirty="0">
                <a:solidFill>
                  <a:schemeClr val="tx2"/>
                </a:solidFill>
              </a:rPr>
              <a:t>Private health facilities</a:t>
            </a:r>
          </a:p>
          <a:p>
            <a:pPr marL="457200" indent="-457200">
              <a:buFont typeface="+mj-lt"/>
              <a:buAutoNum type="arabicPeriod"/>
            </a:pPr>
            <a:r>
              <a:rPr lang="en-US" dirty="0">
                <a:solidFill>
                  <a:schemeClr val="tx2"/>
                </a:solidFill>
              </a:rPr>
              <a:t>Public health facilities</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Socialization process</a:t>
            </a:r>
          </a:p>
        </p:txBody>
      </p:sp>
      <p:sp>
        <p:nvSpPr>
          <p:cNvPr id="3" name="Content Placeholder 2"/>
          <p:cNvSpPr>
            <a:spLocks noGrp="1"/>
          </p:cNvSpPr>
          <p:nvPr>
            <p:ph idx="1"/>
          </p:nvPr>
        </p:nvSpPr>
        <p:spPr>
          <a:xfrm>
            <a:off x="457200" y="1447800"/>
            <a:ext cx="7467600" cy="5026152"/>
          </a:xfrm>
        </p:spPr>
        <p:txBody>
          <a:bodyPr>
            <a:normAutofit/>
          </a:bodyPr>
          <a:lstStyle/>
          <a:p>
            <a:r>
              <a:rPr lang="en-US" dirty="0"/>
              <a:t>According to </a:t>
            </a:r>
            <a:r>
              <a:rPr lang="en-US" dirty="0" err="1"/>
              <a:t>Peil</a:t>
            </a:r>
            <a:r>
              <a:rPr lang="en-US" dirty="0"/>
              <a:t> (1977) it refers to all the things</a:t>
            </a:r>
          </a:p>
          <a:p>
            <a:pPr>
              <a:buNone/>
            </a:pPr>
            <a:r>
              <a:rPr lang="en-US" dirty="0"/>
              <a:t>that a child needs to know in order to function as</a:t>
            </a:r>
          </a:p>
          <a:p>
            <a:pPr>
              <a:buNone/>
            </a:pPr>
            <a:r>
              <a:rPr lang="en-US" dirty="0"/>
              <a:t>a confirmed member of society.</a:t>
            </a:r>
          </a:p>
          <a:p>
            <a:r>
              <a:rPr lang="en-US" dirty="0" err="1"/>
              <a:t>Akinsola</a:t>
            </a:r>
            <a:r>
              <a:rPr lang="en-US" dirty="0"/>
              <a:t> (1983) defines socialisation as the</a:t>
            </a:r>
          </a:p>
          <a:p>
            <a:pPr>
              <a:buNone/>
            </a:pPr>
            <a:r>
              <a:rPr lang="en-US" dirty="0"/>
              <a:t>fundamental social process by which a person is</a:t>
            </a:r>
          </a:p>
          <a:p>
            <a:pPr>
              <a:buNone/>
            </a:pPr>
            <a:r>
              <a:rPr lang="en-US" dirty="0"/>
              <a:t>introduced to be part of society into which one</a:t>
            </a:r>
          </a:p>
          <a:p>
            <a:pPr>
              <a:buNone/>
            </a:pPr>
            <a:r>
              <a:rPr lang="en-US" dirty="0"/>
              <a:t>was born and learns its culture. </a:t>
            </a:r>
          </a:p>
          <a:p>
            <a:r>
              <a:rPr lang="en-US" dirty="0"/>
              <a:t>Although much of this learning takes place in the first two or three years  of life, </a:t>
            </a:r>
            <a:r>
              <a:rPr lang="en-US" dirty="0" err="1"/>
              <a:t>socialisation</a:t>
            </a:r>
            <a:r>
              <a:rPr lang="en-US" dirty="0"/>
              <a:t> continues throughout life.  </a:t>
            </a:r>
          </a:p>
          <a:p>
            <a:r>
              <a:rPr lang="en-US" dirty="0"/>
              <a:t>When we attend school, move to a new place, take a new job or whenever we are called to make changes in customs, norms or </a:t>
            </a:r>
            <a:r>
              <a:rPr lang="en-US" dirty="0" err="1"/>
              <a:t>behaviour</a:t>
            </a:r>
            <a:r>
              <a:rPr lang="en-US" dirty="0"/>
              <a:t>, additional socialisation is necessary.</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87362"/>
          </a:xfrm>
        </p:spPr>
        <p:txBody>
          <a:bodyPr>
            <a:normAutofit fontScale="90000"/>
          </a:bodyPr>
          <a:lstStyle/>
          <a:p>
            <a:r>
              <a:rPr lang="en-US" dirty="0"/>
              <a:t>Ct.. </a:t>
            </a:r>
          </a:p>
        </p:txBody>
      </p:sp>
      <p:sp>
        <p:nvSpPr>
          <p:cNvPr id="3" name="Content Placeholder 2"/>
          <p:cNvSpPr>
            <a:spLocks noGrp="1"/>
          </p:cNvSpPr>
          <p:nvPr>
            <p:ph idx="1"/>
          </p:nvPr>
        </p:nvSpPr>
        <p:spPr>
          <a:xfrm>
            <a:off x="457200" y="762000"/>
            <a:ext cx="7467600" cy="5711952"/>
          </a:xfrm>
        </p:spPr>
        <p:txBody>
          <a:bodyPr>
            <a:normAutofit/>
          </a:bodyPr>
          <a:lstStyle/>
          <a:p>
            <a:r>
              <a:rPr lang="en-US" dirty="0"/>
              <a:t>Socialisation integrates a child into the community by teaching them the disciplines, aspirations, social roles and skills necessary for group membership.</a:t>
            </a:r>
          </a:p>
          <a:p>
            <a:r>
              <a:rPr lang="en-US" dirty="0"/>
              <a:t>By comparing the two definitions it can be observed that socialisation is a process or adjustment and this adjustment starts from birth and continues throughout one's life (Myles1983).</a:t>
            </a:r>
          </a:p>
          <a:p>
            <a:r>
              <a:rPr lang="en-US" dirty="0"/>
              <a:t>Human infants are born without any culture .They must be transformed by their parents , teachers, and others into cultural and socially adept animals.</a:t>
            </a:r>
          </a:p>
          <a:p>
            <a:r>
              <a:rPr lang="en-US" dirty="0"/>
              <a:t>The general process of acquiring culture is referred to as socialisation</a:t>
            </a:r>
          </a:p>
          <a:p>
            <a:r>
              <a:rPr lang="en-US" dirty="0"/>
              <a:t>During </a:t>
            </a:r>
            <a:r>
              <a:rPr lang="en-US" dirty="0" err="1"/>
              <a:t>socialisation</a:t>
            </a:r>
            <a:r>
              <a:rPr lang="en-US" dirty="0"/>
              <a:t>, we learn the language of the culture we are born into as well as the roles we are to play in life.</a:t>
            </a:r>
          </a:p>
          <a:p>
            <a:endParaRPr lang="en-US" dirty="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normAutofit fontScale="90000"/>
          </a:bodyPr>
          <a:lstStyle/>
          <a:p>
            <a:r>
              <a:rPr lang="en-US" dirty="0"/>
              <a:t>Parts of the socialisation process</a:t>
            </a:r>
          </a:p>
        </p:txBody>
      </p:sp>
      <p:sp>
        <p:nvSpPr>
          <p:cNvPr id="3" name="Content Placeholder 2"/>
          <p:cNvSpPr>
            <a:spLocks noGrp="1"/>
          </p:cNvSpPr>
          <p:nvPr>
            <p:ph idx="1"/>
          </p:nvPr>
        </p:nvSpPr>
        <p:spPr>
          <a:xfrm>
            <a:off x="457200" y="762000"/>
            <a:ext cx="7467600" cy="5711952"/>
          </a:xfrm>
        </p:spPr>
        <p:txBody>
          <a:bodyPr>
            <a:normAutofit/>
          </a:bodyPr>
          <a:lstStyle/>
          <a:p>
            <a:r>
              <a:rPr lang="en-US" dirty="0"/>
              <a:t>Primary socialisation</a:t>
            </a:r>
          </a:p>
          <a:p>
            <a:r>
              <a:rPr lang="en-US" dirty="0"/>
              <a:t>Secondary socialisation</a:t>
            </a:r>
          </a:p>
          <a:p>
            <a:pPr>
              <a:buNone/>
            </a:pPr>
            <a:r>
              <a:rPr lang="en-US" b="1" u="sng" dirty="0"/>
              <a:t>Primary socialisation</a:t>
            </a:r>
          </a:p>
          <a:p>
            <a:r>
              <a:rPr lang="en-US" dirty="0"/>
              <a:t>This is the type of socialisation that starts from infancy with parents and other family members who are in close contact with the young one.</a:t>
            </a:r>
          </a:p>
          <a:p>
            <a:r>
              <a:rPr lang="en-US" dirty="0"/>
              <a:t>The mother plays an active role in bonding with her infant.</a:t>
            </a:r>
          </a:p>
          <a:p>
            <a:r>
              <a:rPr lang="en-US" dirty="0"/>
              <a:t>As the child advances in age, they are taught the expected roles according to age and sex.</a:t>
            </a:r>
          </a:p>
          <a:p>
            <a:r>
              <a:rPr lang="en-US" dirty="0"/>
              <a:t>Children also learn by observing and imitating others. </a:t>
            </a:r>
          </a:p>
          <a:p>
            <a:r>
              <a:rPr lang="en-US" dirty="0"/>
              <a:t>Therefore, parents should be role models if they expect their children to attain acceptable  </a:t>
            </a:r>
            <a:r>
              <a:rPr lang="en-US" dirty="0" err="1"/>
              <a:t>behaviour</a:t>
            </a:r>
            <a:endParaRPr lang="en-US" b="1" u="sng"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533400"/>
          </a:xfrm>
        </p:spPr>
        <p:txBody>
          <a:bodyPr>
            <a:normAutofit fontScale="90000"/>
          </a:bodyPr>
          <a:lstStyle/>
          <a:p>
            <a:r>
              <a:rPr lang="en-US" b="1" dirty="0"/>
              <a:t>Secondary Socialisation</a:t>
            </a:r>
            <a:endParaRPr lang="en-US" dirty="0"/>
          </a:p>
        </p:txBody>
      </p:sp>
      <p:sp>
        <p:nvSpPr>
          <p:cNvPr id="3" name="Content Placeholder 2"/>
          <p:cNvSpPr>
            <a:spLocks noGrp="1"/>
          </p:cNvSpPr>
          <p:nvPr>
            <p:ph idx="1"/>
          </p:nvPr>
        </p:nvSpPr>
        <p:spPr>
          <a:xfrm>
            <a:off x="457200" y="609600"/>
            <a:ext cx="7467600" cy="5864352"/>
          </a:xfrm>
        </p:spPr>
        <p:txBody>
          <a:bodyPr>
            <a:normAutofit/>
          </a:bodyPr>
          <a:lstStyle/>
          <a:p>
            <a:r>
              <a:rPr lang="en-US" dirty="0"/>
              <a:t>This takes us outside the home with playmates in the neighbor hood, at school and with other community agents, for example, religious forums.</a:t>
            </a:r>
          </a:p>
          <a:p>
            <a:r>
              <a:rPr lang="en-US" dirty="0"/>
              <a:t>In addition, children in various neighbor hoods play with their peers who also influence their </a:t>
            </a:r>
            <a:r>
              <a:rPr lang="en-US" dirty="0" err="1"/>
              <a:t>behaviour</a:t>
            </a:r>
            <a:r>
              <a:rPr lang="en-US" dirty="0"/>
              <a:t> and attitudes.</a:t>
            </a:r>
          </a:p>
          <a:p>
            <a:r>
              <a:rPr lang="en-US" dirty="0"/>
              <a:t>As these children continue their education through primary, secondary and college levels, they come into contact with several social groupings, all of which are in a position to influence their </a:t>
            </a:r>
            <a:r>
              <a:rPr lang="en-US" dirty="0" err="1"/>
              <a:t>behaviour</a:t>
            </a:r>
            <a:endParaRPr lang="en-US" dirty="0"/>
          </a:p>
          <a:p>
            <a:r>
              <a:rPr lang="en-US" dirty="0"/>
              <a:t>As a member of one group, the individual </a:t>
            </a:r>
            <a:r>
              <a:rPr lang="en-US" dirty="0" err="1"/>
              <a:t>recognise</a:t>
            </a:r>
            <a:r>
              <a:rPr lang="en-US" dirty="0"/>
              <a:t> that there are several roles one is expected to </a:t>
            </a:r>
            <a:r>
              <a:rPr lang="en-US" dirty="0" err="1"/>
              <a:t>fullfil</a:t>
            </a:r>
            <a:r>
              <a:rPr lang="en-US" dirty="0"/>
              <a:t>. This calls for emotional and physical maturity in order to </a:t>
            </a:r>
            <a:r>
              <a:rPr lang="en-US"/>
              <a:t>fullfil</a:t>
            </a:r>
            <a:r>
              <a:rPr lang="en-US" dirty="0"/>
              <a:t> all these roles without conflicts.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normAutofit fontScale="90000"/>
          </a:bodyPr>
          <a:lstStyle/>
          <a:p>
            <a:r>
              <a:rPr lang="en-US" dirty="0"/>
              <a:t>Agents of socialisation</a:t>
            </a:r>
          </a:p>
        </p:txBody>
      </p:sp>
      <p:sp>
        <p:nvSpPr>
          <p:cNvPr id="3" name="Content Placeholder 2"/>
          <p:cNvSpPr>
            <a:spLocks noGrp="1"/>
          </p:cNvSpPr>
          <p:nvPr>
            <p:ph idx="1"/>
          </p:nvPr>
        </p:nvSpPr>
        <p:spPr>
          <a:xfrm>
            <a:off x="457200" y="838200"/>
            <a:ext cx="7467600" cy="5635752"/>
          </a:xfrm>
        </p:spPr>
        <p:txBody>
          <a:bodyPr>
            <a:normAutofit/>
          </a:bodyPr>
          <a:lstStyle/>
          <a:p>
            <a:r>
              <a:rPr lang="en-US" b="1" u="sng" dirty="0"/>
              <a:t>The family </a:t>
            </a:r>
            <a:r>
              <a:rPr lang="en-US" dirty="0"/>
              <a:t>is made up of parents, children and close relatives. These are the primary agents of socialisation who influence the child’s  </a:t>
            </a:r>
            <a:r>
              <a:rPr lang="en-US" dirty="0" err="1"/>
              <a:t>behaviour</a:t>
            </a:r>
            <a:r>
              <a:rPr lang="en-US" dirty="0"/>
              <a:t>  and attitudes within the society</a:t>
            </a:r>
          </a:p>
          <a:p>
            <a:r>
              <a:rPr lang="en-US" dirty="0"/>
              <a:t>Examples of </a:t>
            </a:r>
            <a:r>
              <a:rPr lang="en-US" b="1" u="sng" dirty="0"/>
              <a:t>social institutions </a:t>
            </a:r>
            <a:r>
              <a:rPr lang="en-US" dirty="0"/>
              <a:t>are the schools, religious </a:t>
            </a:r>
            <a:r>
              <a:rPr lang="en-US" dirty="0" err="1"/>
              <a:t>organisations</a:t>
            </a:r>
            <a:r>
              <a:rPr lang="en-US" dirty="0"/>
              <a:t>, government and hospitals, helps children acquire secondary socialisation</a:t>
            </a:r>
          </a:p>
          <a:p>
            <a:r>
              <a:rPr lang="en-US" b="1" u="sng" dirty="0"/>
              <a:t>The peers, schoolmates and </a:t>
            </a:r>
            <a:r>
              <a:rPr lang="en-US" b="1" u="sng" dirty="0" err="1"/>
              <a:t>neighbours</a:t>
            </a:r>
            <a:r>
              <a:rPr lang="en-US" b="1" u="sng" dirty="0"/>
              <a:t> </a:t>
            </a:r>
            <a:r>
              <a:rPr lang="en-US" dirty="0"/>
              <a:t>that a child spends most of their waking hours with also become major agents. Children have friends whom they want to be similar to</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11162"/>
          </a:xfrm>
        </p:spPr>
        <p:txBody>
          <a:bodyPr>
            <a:normAutofit fontScale="90000"/>
          </a:bodyPr>
          <a:lstStyle/>
          <a:p>
            <a:r>
              <a:rPr lang="en-US" dirty="0"/>
              <a:t>Ct..</a:t>
            </a:r>
          </a:p>
        </p:txBody>
      </p:sp>
      <p:sp>
        <p:nvSpPr>
          <p:cNvPr id="3" name="Content Placeholder 2"/>
          <p:cNvSpPr>
            <a:spLocks noGrp="1"/>
          </p:cNvSpPr>
          <p:nvPr>
            <p:ph idx="1"/>
          </p:nvPr>
        </p:nvSpPr>
        <p:spPr>
          <a:xfrm>
            <a:off x="457200" y="533400"/>
            <a:ext cx="7467600" cy="5940552"/>
          </a:xfrm>
        </p:spPr>
        <p:txBody>
          <a:bodyPr>
            <a:normAutofit/>
          </a:bodyPr>
          <a:lstStyle/>
          <a:p>
            <a:pPr>
              <a:buNone/>
            </a:pPr>
            <a:r>
              <a:rPr lang="en-US" b="1" u="sng" dirty="0"/>
              <a:t>Electronic and printed media</a:t>
            </a:r>
          </a:p>
          <a:p>
            <a:r>
              <a:rPr lang="en-US" dirty="0"/>
              <a:t>These include books, magazines, journals, television, radio, computer (internet) and others.</a:t>
            </a:r>
          </a:p>
          <a:p>
            <a:r>
              <a:rPr lang="en-US" dirty="0"/>
              <a:t>A child may begin to emulate what they are seeing on television and may act negatively if they are not able to filter the good and the bad based on earlier teachings. </a:t>
            </a:r>
          </a:p>
          <a:p>
            <a:r>
              <a:rPr lang="en-US" dirty="0"/>
              <a:t>This can have both positive and negative influences on the child or even an adult.</a:t>
            </a:r>
          </a:p>
          <a:p>
            <a:r>
              <a:rPr lang="en-US" dirty="0"/>
              <a:t>Generally, it can be seen that various </a:t>
            </a:r>
            <a:r>
              <a:rPr lang="en-US" dirty="0" err="1"/>
              <a:t>socialising</a:t>
            </a:r>
            <a:r>
              <a:rPr lang="en-US" dirty="0"/>
              <a:t> agents encountered by an individual may support each other by promoting the same goals, or they may provide contradictory advice.</a:t>
            </a:r>
          </a:p>
          <a:p>
            <a:r>
              <a:rPr lang="en-US" dirty="0"/>
              <a:t>The child may be taught one thing at home and another at school. The influence of either the parents or the school thus becomes weakened and the child may not fully </a:t>
            </a:r>
            <a:r>
              <a:rPr lang="en-US" dirty="0" err="1"/>
              <a:t>internalise</a:t>
            </a:r>
            <a:r>
              <a:rPr lang="en-US" dirty="0"/>
              <a:t> any norms because they are not sure which ones are most valuable.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normAutofit fontScale="90000"/>
          </a:bodyPr>
          <a:lstStyle/>
          <a:p>
            <a:r>
              <a:rPr lang="en-US" dirty="0"/>
              <a:t>Ct..</a:t>
            </a:r>
          </a:p>
        </p:txBody>
      </p:sp>
      <p:sp>
        <p:nvSpPr>
          <p:cNvPr id="3" name="Content Placeholder 2"/>
          <p:cNvSpPr>
            <a:spLocks noGrp="1"/>
          </p:cNvSpPr>
          <p:nvPr>
            <p:ph idx="1"/>
          </p:nvPr>
        </p:nvSpPr>
        <p:spPr>
          <a:xfrm>
            <a:off x="457200" y="914400"/>
            <a:ext cx="7467600" cy="5559552"/>
          </a:xfrm>
        </p:spPr>
        <p:txBody>
          <a:bodyPr>
            <a:normAutofit/>
          </a:bodyPr>
          <a:lstStyle/>
          <a:p>
            <a:r>
              <a:rPr lang="en-US" dirty="0">
                <a:latin typeface="Times New Roman" pitchFamily="18" charset="0"/>
                <a:cs typeface="Times New Roman" pitchFamily="18" charset="0"/>
              </a:rPr>
              <a:t>Generally sociology is a scientific and systemic study of how societies operate.     Sociologists look for similarities and patterns that can be detected in the behavior of individuals who may be sharing same environment, or social class or nationality.   They try to make accurate generalizations about the characteristics of human social activity.</a:t>
            </a:r>
            <a:endParaRPr lang="en-US" b="1" dirty="0">
              <a:latin typeface="Times New Roman" pitchFamily="18" charset="0"/>
              <a:cs typeface="Times New Roman" pitchFamily="18" charset="0"/>
            </a:endParaRPr>
          </a:p>
          <a:p>
            <a:pPr>
              <a:buNone/>
            </a:pPr>
            <a:r>
              <a:rPr lang="en-US" dirty="0">
                <a:solidFill>
                  <a:srgbClr val="7030A0"/>
                </a:solidFill>
              </a:rPr>
              <a:t> </a:t>
            </a:r>
            <a:r>
              <a:rPr lang="en-US" b="1" u="sng" dirty="0">
                <a:solidFill>
                  <a:srgbClr val="7030A0"/>
                </a:solidFill>
              </a:rPr>
              <a:t>Anthropology</a:t>
            </a:r>
            <a:r>
              <a:rPr lang="en-US" dirty="0">
                <a:solidFill>
                  <a:srgbClr val="7030A0"/>
                </a:solidFill>
              </a:rPr>
              <a:t> </a:t>
            </a:r>
          </a:p>
          <a:p>
            <a:r>
              <a:rPr lang="en-US" dirty="0">
                <a:latin typeface="Times New Roman" pitchFamily="18" charset="0"/>
                <a:cs typeface="Times New Roman" pitchFamily="18" charset="0"/>
              </a:rPr>
              <a:t> is the scientific study of human culture i.e. human values, rules, and behavior or conduct in different types of societies .</a:t>
            </a:r>
          </a:p>
          <a:p>
            <a:r>
              <a:rPr lang="en-US" dirty="0">
                <a:latin typeface="Times New Roman" pitchFamily="18" charset="0"/>
                <a:cs typeface="Times New Roman" pitchFamily="18" charset="0"/>
              </a:rPr>
              <a:t> is the scientific study of people’s biological and cultural development. It is particularly concerned with non-industrialized societies. </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lstStyle/>
          <a:p>
            <a:r>
              <a:rPr lang="en-US" dirty="0"/>
              <a:t>Social stratification</a:t>
            </a:r>
          </a:p>
        </p:txBody>
      </p:sp>
      <p:sp>
        <p:nvSpPr>
          <p:cNvPr id="3" name="Content Placeholder 2"/>
          <p:cNvSpPr>
            <a:spLocks noGrp="1"/>
          </p:cNvSpPr>
          <p:nvPr>
            <p:ph idx="1"/>
          </p:nvPr>
        </p:nvSpPr>
        <p:spPr>
          <a:xfrm>
            <a:off x="457200" y="990600"/>
            <a:ext cx="7467600" cy="5483352"/>
          </a:xfrm>
        </p:spPr>
        <p:txBody>
          <a:bodyPr>
            <a:normAutofit/>
          </a:bodyPr>
          <a:lstStyle/>
          <a:p>
            <a:r>
              <a:rPr lang="en-US" dirty="0"/>
              <a:t>Stratification is the </a:t>
            </a:r>
            <a:r>
              <a:rPr lang="en-US" dirty="0" err="1"/>
              <a:t>organisation</a:t>
            </a:r>
            <a:r>
              <a:rPr lang="en-US" dirty="0"/>
              <a:t> of society resulting in some members having more and others having less. </a:t>
            </a:r>
          </a:p>
          <a:p>
            <a:r>
              <a:rPr lang="en-US" dirty="0"/>
              <a:t>Social stratification is thus defined as a process ranking members of society according to wealth, prestige and power. This definition mainly applies in European communities</a:t>
            </a:r>
          </a:p>
          <a:p>
            <a:r>
              <a:rPr lang="en-US" dirty="0"/>
              <a:t>In African societies, members are ranked according to sex, age, ethnic origin and occupation (</a:t>
            </a:r>
            <a:r>
              <a:rPr lang="en-US" dirty="0" err="1"/>
              <a:t>Peil</a:t>
            </a:r>
            <a:r>
              <a:rPr lang="en-US" dirty="0"/>
              <a:t> 1977)</a:t>
            </a:r>
          </a:p>
          <a:p>
            <a:r>
              <a:rPr lang="en-US" dirty="0"/>
              <a:t>Other definitions of social stratification include the arranging of members of a society into a pattern of superior and inferior ranks, which is perhaps determined by their birth, wealth, power, education, and so on.</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762000"/>
          </a:xfrm>
        </p:spPr>
        <p:txBody>
          <a:bodyPr>
            <a:normAutofit/>
          </a:bodyPr>
          <a:lstStyle/>
          <a:p>
            <a:r>
              <a:rPr lang="en-US" dirty="0"/>
              <a:t>Ct..</a:t>
            </a:r>
          </a:p>
        </p:txBody>
      </p:sp>
      <p:sp>
        <p:nvSpPr>
          <p:cNvPr id="3" name="Content Placeholder 2"/>
          <p:cNvSpPr>
            <a:spLocks noGrp="1"/>
          </p:cNvSpPr>
          <p:nvPr>
            <p:ph idx="1"/>
          </p:nvPr>
        </p:nvSpPr>
        <p:spPr>
          <a:xfrm>
            <a:off x="457200" y="838200"/>
            <a:ext cx="7467600" cy="6019800"/>
          </a:xfrm>
        </p:spPr>
        <p:txBody>
          <a:bodyPr>
            <a:normAutofit/>
          </a:bodyPr>
          <a:lstStyle/>
          <a:p>
            <a:r>
              <a:rPr lang="en-US" dirty="0"/>
              <a:t>A stratification system has both a moral/ cultural base and a structural base</a:t>
            </a:r>
            <a:endParaRPr lang="sw-KE" dirty="0">
              <a:solidFill>
                <a:schemeClr val="tx2"/>
              </a:solidFill>
            </a:endParaRPr>
          </a:p>
          <a:p>
            <a:r>
              <a:rPr lang="en-US" dirty="0"/>
              <a:t>Much more attention is usually paid to the structural aspect of stratification (the processes for allocating people to roles and the societal structure which results) than to the cultural aspect (beliefs about how and why people are allocated and the justice or injustice of the process).</a:t>
            </a:r>
          </a:p>
          <a:p>
            <a:r>
              <a:rPr lang="en-US" dirty="0"/>
              <a:t> Some roles are held to be important, but are in fact given to less able people or are poorly rewarded.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Theories of Stratification</a:t>
            </a:r>
            <a:endParaRPr lang="en-US" dirty="0"/>
          </a:p>
        </p:txBody>
      </p:sp>
      <p:sp>
        <p:nvSpPr>
          <p:cNvPr id="3" name="Content Placeholder 2"/>
          <p:cNvSpPr>
            <a:spLocks noGrp="1"/>
          </p:cNvSpPr>
          <p:nvPr>
            <p:ph idx="1"/>
          </p:nvPr>
        </p:nvSpPr>
        <p:spPr/>
        <p:txBody>
          <a:bodyPr>
            <a:normAutofit/>
          </a:bodyPr>
          <a:lstStyle/>
          <a:p>
            <a:pPr>
              <a:buNone/>
            </a:pPr>
            <a:r>
              <a:rPr lang="en-US" b="1" dirty="0"/>
              <a:t>The Functional Theory of Stratification</a:t>
            </a:r>
          </a:p>
          <a:p>
            <a:r>
              <a:rPr lang="en-US" dirty="0"/>
              <a:t>The functional theory of stratification holds that a society, through its members, makes certain decisions about the allocation of desirable roles. Choice is limited by the number of these roles and the number of people available to perform them.</a:t>
            </a:r>
          </a:p>
          <a:p>
            <a:r>
              <a:rPr lang="en-US" dirty="0"/>
              <a:t>The rewards attached to various roles (wealth, prestige or power) are justified by the service to society involved (especially to societal survival) and the rarity of the abilities needed to fill them.</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381000"/>
          </a:xfrm>
        </p:spPr>
        <p:txBody>
          <a:bodyPr>
            <a:normAutofit fontScale="90000"/>
          </a:bodyPr>
          <a:lstStyle/>
          <a:p>
            <a:r>
              <a:rPr lang="en-US" dirty="0"/>
              <a:t>Ct..</a:t>
            </a:r>
          </a:p>
        </p:txBody>
      </p:sp>
      <p:sp>
        <p:nvSpPr>
          <p:cNvPr id="3" name="Content Placeholder 2"/>
          <p:cNvSpPr>
            <a:spLocks noGrp="1"/>
          </p:cNvSpPr>
          <p:nvPr>
            <p:ph idx="1"/>
          </p:nvPr>
        </p:nvSpPr>
        <p:spPr>
          <a:xfrm>
            <a:off x="457200" y="381000"/>
            <a:ext cx="7467600" cy="6092952"/>
          </a:xfrm>
        </p:spPr>
        <p:txBody>
          <a:bodyPr>
            <a:normAutofit/>
          </a:bodyPr>
          <a:lstStyle/>
          <a:p>
            <a:r>
              <a:rPr lang="en-US" b="1" dirty="0"/>
              <a:t>The conflict theory of stratification </a:t>
            </a:r>
            <a:r>
              <a:rPr lang="en-US" dirty="0"/>
              <a:t>draws largely on the writings of Karl Marx, though adjustments have been necessary to adapt in the changing nature of twentieth century capitalism. Marx saw society as divided into two major groups (capitalists and proletarians or workers) who are inevitably in conflict</a:t>
            </a:r>
          </a:p>
          <a:p>
            <a:r>
              <a:rPr lang="en-US" dirty="0"/>
              <a:t>Whereas Marx was particularly concerned only with the economic or market hierarchy, which he termed class, Max Weber suggested that people are also stratified according to status (prestige or lifestyle) and power. These three hierarchies may be closely related, but this is not necessarily so.</a:t>
            </a:r>
          </a:p>
          <a:p>
            <a:r>
              <a:rPr lang="en-US" dirty="0"/>
              <a:t>Marx assumed that those with a high economic position would also have power, but rich businessmen often have less power than higher civil servants on moderate salaries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58762"/>
          </a:xfrm>
        </p:spPr>
        <p:txBody>
          <a:bodyPr>
            <a:normAutofit fontScale="90000"/>
          </a:bodyPr>
          <a:lstStyle/>
          <a:p>
            <a:r>
              <a:rPr lang="en-US" dirty="0"/>
              <a:t>Ct..</a:t>
            </a:r>
          </a:p>
        </p:txBody>
      </p:sp>
      <p:sp>
        <p:nvSpPr>
          <p:cNvPr id="3" name="Content Placeholder 2"/>
          <p:cNvSpPr>
            <a:spLocks noGrp="1"/>
          </p:cNvSpPr>
          <p:nvPr>
            <p:ph idx="1"/>
          </p:nvPr>
        </p:nvSpPr>
        <p:spPr>
          <a:xfrm>
            <a:off x="457200" y="685800"/>
            <a:ext cx="7467600" cy="5788152"/>
          </a:xfrm>
        </p:spPr>
        <p:txBody>
          <a:bodyPr/>
          <a:lstStyle/>
          <a:p>
            <a:pPr>
              <a:buNone/>
            </a:pPr>
            <a:r>
              <a:rPr lang="en-US" b="1" dirty="0"/>
              <a:t>status</a:t>
            </a:r>
          </a:p>
          <a:p>
            <a:r>
              <a:rPr lang="en-US" dirty="0"/>
              <a:t>Another way of ranking society members is according to their status. Status can be defined as any position within the stratification system</a:t>
            </a:r>
          </a:p>
          <a:p>
            <a:r>
              <a:rPr lang="en-US" dirty="0"/>
              <a:t>A particular status or position can be high or low on the basis of the property, prestige or power (or all three) associated with that position. </a:t>
            </a:r>
          </a:p>
          <a:p>
            <a:r>
              <a:rPr lang="en-US" dirty="0"/>
              <a:t>There are two types of status.</a:t>
            </a:r>
          </a:p>
          <a:p>
            <a:pPr marL="457200" indent="-457200">
              <a:buFont typeface="+mj-lt"/>
              <a:buAutoNum type="arabicPeriod"/>
            </a:pPr>
            <a:r>
              <a:rPr lang="en-US" dirty="0"/>
              <a:t>Ascribed</a:t>
            </a:r>
          </a:p>
          <a:p>
            <a:pPr marL="457200" indent="-457200">
              <a:buFont typeface="+mj-lt"/>
              <a:buAutoNum type="arabicPeriod"/>
            </a:pPr>
            <a:r>
              <a:rPr lang="en-US" dirty="0"/>
              <a:t>Achieved/acquired</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334962"/>
          </a:xfrm>
        </p:spPr>
        <p:txBody>
          <a:bodyPr>
            <a:normAutofit fontScale="90000"/>
          </a:bodyPr>
          <a:lstStyle/>
          <a:p>
            <a:r>
              <a:rPr lang="en-US" dirty="0"/>
              <a:t>Ct..</a:t>
            </a:r>
          </a:p>
        </p:txBody>
      </p:sp>
      <p:sp>
        <p:nvSpPr>
          <p:cNvPr id="3" name="Content Placeholder 2"/>
          <p:cNvSpPr>
            <a:spLocks noGrp="1"/>
          </p:cNvSpPr>
          <p:nvPr>
            <p:ph idx="1"/>
          </p:nvPr>
        </p:nvSpPr>
        <p:spPr>
          <a:xfrm>
            <a:off x="457200" y="685800"/>
            <a:ext cx="7467600" cy="5788152"/>
          </a:xfrm>
        </p:spPr>
        <p:txBody>
          <a:bodyPr>
            <a:normAutofit/>
          </a:bodyPr>
          <a:lstStyle/>
          <a:p>
            <a:pPr>
              <a:buNone/>
            </a:pPr>
            <a:r>
              <a:rPr lang="en-US" b="1" dirty="0"/>
              <a:t>Achieved/Acquired Status</a:t>
            </a:r>
          </a:p>
          <a:p>
            <a:r>
              <a:rPr lang="en-US" dirty="0"/>
              <a:t>Achieved status is a position gained on the basis of merit or achievement. This is defined as the position in society earned through the individual’s efforts or choice, for example, being a father, mother, nurse or a teacher</a:t>
            </a:r>
          </a:p>
          <a:p>
            <a:pPr>
              <a:buNone/>
            </a:pPr>
            <a:r>
              <a:rPr lang="en-US" b="1" dirty="0"/>
              <a:t>Ascribed Status</a:t>
            </a:r>
            <a:endParaRPr lang="en-US" dirty="0"/>
          </a:p>
          <a:p>
            <a:r>
              <a:rPr lang="en-US" dirty="0"/>
              <a:t>This is explained as grouping individuals according to their social position, for </a:t>
            </a:r>
            <a:r>
              <a:rPr lang="en-US" dirty="0" err="1"/>
              <a:t>example,by</a:t>
            </a:r>
            <a:r>
              <a:rPr lang="en-US" dirty="0"/>
              <a:t> virtue of one's age, sex or position of birth(indicates that the holder of this position was born within or inherited a given status in society).</a:t>
            </a:r>
          </a:p>
          <a:p>
            <a:r>
              <a:rPr lang="en-US" dirty="0"/>
              <a:t> Ascribed status is a position based on who you are not what you can do.</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Ct.. </a:t>
            </a:r>
          </a:p>
        </p:txBody>
      </p:sp>
      <p:sp>
        <p:nvSpPr>
          <p:cNvPr id="3" name="Content Placeholder 2"/>
          <p:cNvSpPr>
            <a:spLocks noGrp="1"/>
          </p:cNvSpPr>
          <p:nvPr>
            <p:ph idx="1"/>
          </p:nvPr>
        </p:nvSpPr>
        <p:spPr/>
        <p:txBody>
          <a:bodyPr/>
          <a:lstStyle/>
          <a:p>
            <a:pPr marL="457200" indent="-457200">
              <a:buNone/>
            </a:pPr>
            <a:r>
              <a:rPr lang="en-US" dirty="0">
                <a:solidFill>
                  <a:srgbClr val="C00000"/>
                </a:solidFill>
              </a:rPr>
              <a:t>Social classes /strata </a:t>
            </a:r>
          </a:p>
          <a:p>
            <a:pPr marL="457200" indent="-457200">
              <a:buFont typeface="+mj-lt"/>
              <a:buAutoNum type="arabicPeriod"/>
            </a:pPr>
            <a:r>
              <a:rPr lang="en-US" dirty="0">
                <a:solidFill>
                  <a:srgbClr val="C00000"/>
                </a:solidFill>
              </a:rPr>
              <a:t>upper class-</a:t>
            </a:r>
            <a:r>
              <a:rPr lang="en-US" dirty="0">
                <a:solidFill>
                  <a:schemeClr val="tx2"/>
                </a:solidFill>
              </a:rPr>
              <a:t>for  company directors , large scale farmers etc</a:t>
            </a:r>
          </a:p>
          <a:p>
            <a:pPr marL="457200" indent="-457200">
              <a:buAutoNum type="arabicPlain" startAt="2"/>
            </a:pPr>
            <a:r>
              <a:rPr lang="en-US" dirty="0">
                <a:solidFill>
                  <a:srgbClr val="C00000"/>
                </a:solidFill>
              </a:rPr>
              <a:t>Middle upper class-</a:t>
            </a:r>
            <a:r>
              <a:rPr lang="en-US" dirty="0">
                <a:solidFill>
                  <a:schemeClr val="tx2"/>
                </a:solidFill>
              </a:rPr>
              <a:t>middle  level professional occupations</a:t>
            </a:r>
          </a:p>
          <a:p>
            <a:pPr marL="457200" indent="-457200">
              <a:buAutoNum type="arabicPlain" startAt="2"/>
            </a:pPr>
            <a:r>
              <a:rPr lang="en-US" dirty="0">
                <a:solidFill>
                  <a:srgbClr val="C00000"/>
                </a:solidFill>
              </a:rPr>
              <a:t>Middle  class-</a:t>
            </a:r>
            <a:r>
              <a:rPr lang="en-US" dirty="0">
                <a:solidFill>
                  <a:schemeClr val="tx2"/>
                </a:solidFill>
              </a:rPr>
              <a:t>average  workers e.g. clerks</a:t>
            </a:r>
          </a:p>
          <a:p>
            <a:pPr marL="457200" indent="-457200">
              <a:buAutoNum type="arabicPlain" startAt="2"/>
            </a:pPr>
            <a:r>
              <a:rPr lang="en-US" dirty="0"/>
              <a:t> </a:t>
            </a:r>
            <a:r>
              <a:rPr lang="en-US" dirty="0">
                <a:solidFill>
                  <a:srgbClr val="C00000"/>
                </a:solidFill>
              </a:rPr>
              <a:t>middle lower</a:t>
            </a:r>
            <a:r>
              <a:rPr lang="en-US" dirty="0">
                <a:solidFill>
                  <a:schemeClr val="tx2"/>
                </a:solidFill>
              </a:rPr>
              <a:t>-low  class workers e.g. supportive staff (cleaners)</a:t>
            </a:r>
          </a:p>
          <a:p>
            <a:pPr marL="457200" indent="-457200">
              <a:buAutoNum type="arabicPlain" startAt="2"/>
            </a:pPr>
            <a:r>
              <a:rPr lang="en-US" dirty="0">
                <a:solidFill>
                  <a:srgbClr val="C00000"/>
                </a:solidFill>
              </a:rPr>
              <a:t>Lower class-</a:t>
            </a:r>
            <a:r>
              <a:rPr lang="en-US" dirty="0">
                <a:solidFill>
                  <a:schemeClr val="tx2"/>
                </a:solidFill>
              </a:rPr>
              <a:t>unskilled  workers and casual laborers</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mobility</a:t>
            </a:r>
          </a:p>
        </p:txBody>
      </p:sp>
      <p:sp>
        <p:nvSpPr>
          <p:cNvPr id="3" name="Content Placeholder 2"/>
          <p:cNvSpPr>
            <a:spLocks noGrp="1"/>
          </p:cNvSpPr>
          <p:nvPr>
            <p:ph idx="1"/>
          </p:nvPr>
        </p:nvSpPr>
        <p:spPr/>
        <p:txBody>
          <a:bodyPr>
            <a:normAutofit/>
          </a:bodyPr>
          <a:lstStyle/>
          <a:p>
            <a:r>
              <a:rPr lang="en-US" dirty="0"/>
              <a:t>The ability to move up or down the social level is referred to as social mobility. </a:t>
            </a:r>
          </a:p>
          <a:p>
            <a:r>
              <a:rPr lang="en-US" dirty="0"/>
              <a:t>The amount of mobility in a society depends on two factors.</a:t>
            </a:r>
          </a:p>
          <a:p>
            <a:pPr marL="457200" indent="-457200">
              <a:buFont typeface="+mj-lt"/>
              <a:buAutoNum type="arabicPeriod"/>
            </a:pPr>
            <a:r>
              <a:rPr lang="en-US" dirty="0"/>
              <a:t>the rules governing how people gain or keep their position may make mobility difficult or easy. </a:t>
            </a:r>
          </a:p>
          <a:p>
            <a:pPr marL="457200" indent="-457200">
              <a:buFont typeface="+mj-lt"/>
              <a:buAutoNum type="arabicPeriod"/>
            </a:pPr>
            <a:r>
              <a:rPr lang="en-US" dirty="0"/>
              <a:t>Secondly, whatever the rules, structural changes in society can influence mobility.</a:t>
            </a:r>
          </a:p>
          <a:p>
            <a:pPr marL="457200" indent="-457200"/>
            <a:r>
              <a:rPr lang="en-US" dirty="0"/>
              <a:t>Social mobility occurs in an open social system while closed systems offer no room for any movement.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social mobility</a:t>
            </a:r>
          </a:p>
        </p:txBody>
      </p:sp>
      <p:sp>
        <p:nvSpPr>
          <p:cNvPr id="3" name="Content Placeholder 2"/>
          <p:cNvSpPr>
            <a:spLocks noGrp="1"/>
          </p:cNvSpPr>
          <p:nvPr>
            <p:ph idx="1"/>
          </p:nvPr>
        </p:nvSpPr>
        <p:spPr/>
        <p:txBody>
          <a:bodyPr>
            <a:normAutofit lnSpcReduction="10000"/>
          </a:bodyPr>
          <a:lstStyle/>
          <a:p>
            <a:r>
              <a:rPr lang="en-US" dirty="0"/>
              <a:t>Vertical social mobility</a:t>
            </a:r>
          </a:p>
          <a:p>
            <a:r>
              <a:rPr lang="en-US" dirty="0"/>
              <a:t> Horizontal social mobility</a:t>
            </a:r>
          </a:p>
          <a:p>
            <a:pPr>
              <a:buNone/>
            </a:pPr>
            <a:r>
              <a:rPr lang="en-US" b="1" dirty="0"/>
              <a:t>Vertical Social Mobility</a:t>
            </a:r>
          </a:p>
          <a:p>
            <a:r>
              <a:rPr lang="en-US" dirty="0"/>
              <a:t>This refers to the ability of the individual to move up the social ladder, thereby raising their social status and role. It also refers to any upward or downward change in the absolute or relative rank of an individual or group. </a:t>
            </a:r>
          </a:p>
          <a:p>
            <a:r>
              <a:rPr lang="en-US" dirty="0"/>
              <a:t>An example of this would be the nurse, who joins the profession as a community nurse and, by increasing their knowledge through in-service education, acquires the new position of a professor in nursing.</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Ct.. </a:t>
            </a:r>
          </a:p>
        </p:txBody>
      </p:sp>
      <p:sp>
        <p:nvSpPr>
          <p:cNvPr id="3" name="Content Placeholder 2"/>
          <p:cNvSpPr>
            <a:spLocks noGrp="1"/>
          </p:cNvSpPr>
          <p:nvPr>
            <p:ph idx="1"/>
          </p:nvPr>
        </p:nvSpPr>
        <p:spPr/>
        <p:txBody>
          <a:bodyPr>
            <a:normAutofit/>
          </a:bodyPr>
          <a:lstStyle/>
          <a:p>
            <a:r>
              <a:rPr lang="en-US" dirty="0"/>
              <a:t>Vertical mobility is often inferred from occupational mobility, and the inference is generally justified because the position of the individual in a pattern of inequality largely depends on their occupation. </a:t>
            </a:r>
          </a:p>
          <a:p>
            <a:r>
              <a:rPr lang="en-US" dirty="0"/>
              <a:t>The change in status between father and son is called </a:t>
            </a:r>
            <a:r>
              <a:rPr lang="en-US" b="1" u="sng" dirty="0"/>
              <a:t>intergenerational</a:t>
            </a:r>
            <a:r>
              <a:rPr lang="en-US" dirty="0"/>
              <a:t> mobility whereas changes during the individual's work life are known as </a:t>
            </a:r>
            <a:r>
              <a:rPr lang="en-US" b="1" u="sng" dirty="0" err="1"/>
              <a:t>intragenerational</a:t>
            </a:r>
            <a:r>
              <a:rPr lang="en-US" dirty="0"/>
              <a:t> or career mobility. In </a:t>
            </a:r>
            <a:r>
              <a:rPr lang="en-US" dirty="0" err="1"/>
              <a:t>Africa,</a:t>
            </a:r>
            <a:r>
              <a:rPr lang="en-US" u="sng" dirty="0" err="1"/>
              <a:t>intergenerational</a:t>
            </a:r>
            <a:r>
              <a:rPr lang="en-US" dirty="0"/>
              <a:t> mobility of females is usually made by comparing the occupations of her father and her husband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rmAutofit fontScale="90000"/>
          </a:bodyPr>
          <a:lstStyle/>
          <a:p>
            <a:r>
              <a:rPr lang="en-GB" b="1" dirty="0"/>
              <a:t>What is Anthropology?</a:t>
            </a:r>
            <a:r>
              <a:rPr lang="en-GB" dirty="0"/>
              <a:t> </a:t>
            </a:r>
            <a:br>
              <a:rPr lang="en-US" dirty="0"/>
            </a:br>
            <a:endParaRPr lang="en-US" dirty="0"/>
          </a:p>
        </p:txBody>
      </p:sp>
      <p:sp>
        <p:nvSpPr>
          <p:cNvPr id="3" name="Content Placeholder 2"/>
          <p:cNvSpPr>
            <a:spLocks noGrp="1"/>
          </p:cNvSpPr>
          <p:nvPr>
            <p:ph idx="1"/>
          </p:nvPr>
        </p:nvSpPr>
        <p:spPr>
          <a:xfrm>
            <a:off x="457200" y="685800"/>
            <a:ext cx="7467600" cy="6172200"/>
          </a:xfrm>
        </p:spPr>
        <p:txBody>
          <a:bodyPr>
            <a:normAutofit/>
          </a:bodyPr>
          <a:lstStyle/>
          <a:p>
            <a:r>
              <a:rPr lang="en-GB" dirty="0"/>
              <a:t>Anthropology is divided primarily into physical anthropology and cultural anthropology.</a:t>
            </a:r>
          </a:p>
          <a:p>
            <a:pPr>
              <a:buNone/>
            </a:pPr>
            <a:r>
              <a:rPr lang="en-GB" u="sng" dirty="0"/>
              <a:t>Physical anthropology </a:t>
            </a:r>
            <a:r>
              <a:rPr lang="en-GB" dirty="0"/>
              <a:t>focuses on the problems of human evolution, including human palaeontology and the study of race and of body build features or constitution (</a:t>
            </a:r>
            <a:r>
              <a:rPr lang="en-GB" dirty="0" err="1"/>
              <a:t>somatology</a:t>
            </a:r>
            <a:r>
              <a:rPr lang="en-GB" dirty="0"/>
              <a:t>)</a:t>
            </a:r>
          </a:p>
          <a:p>
            <a:pPr>
              <a:buNone/>
            </a:pPr>
            <a:r>
              <a:rPr lang="en-GB" u="sng" dirty="0"/>
              <a:t>Cultural anthropology </a:t>
            </a:r>
            <a:r>
              <a:rPr lang="en-GB" dirty="0"/>
              <a:t>includes:</a:t>
            </a:r>
          </a:p>
          <a:p>
            <a:pPr lvl="0"/>
            <a:r>
              <a:rPr lang="en-GB" dirty="0"/>
              <a:t>Archaeology, which studies the material remains of prehistoric and extinct cultures. </a:t>
            </a:r>
            <a:endParaRPr lang="en-US" dirty="0"/>
          </a:p>
          <a:p>
            <a:pPr lvl="0"/>
            <a:r>
              <a:rPr lang="en-GB" dirty="0"/>
              <a:t>Ethnography, which is the descriptive study of </a:t>
            </a:r>
            <a:br>
              <a:rPr lang="en-GB" dirty="0"/>
            </a:br>
            <a:r>
              <a:rPr lang="en-GB" dirty="0"/>
              <a:t>living cultures. </a:t>
            </a:r>
            <a:endParaRPr lang="en-US" dirty="0"/>
          </a:p>
          <a:p>
            <a:pPr lvl="0"/>
            <a:r>
              <a:rPr lang="en-GB" dirty="0"/>
              <a:t>Ethnology, which utilises the data furnished by ethnography, the recording of living cultures, and archaeology, to analyse and compare the various cultures of humanity. </a:t>
            </a:r>
            <a:endParaRPr lang="en-US" dirty="0"/>
          </a:p>
          <a:p>
            <a:pPr lvl="0"/>
            <a:r>
              <a:rPr lang="en-GB" dirty="0"/>
              <a:t>Social anthropology, which deals with human culture and society. </a:t>
            </a:r>
            <a:endParaRPr lang="en-US" dirty="0"/>
          </a:p>
          <a:p>
            <a:r>
              <a:rPr lang="en-GB" dirty="0"/>
              <a:t>Linguistics, the science of language</a:t>
            </a:r>
          </a:p>
          <a:p>
            <a:endParaRPr lang="en-US" dirty="0"/>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Ct.. </a:t>
            </a:r>
          </a:p>
        </p:txBody>
      </p:sp>
      <p:sp>
        <p:nvSpPr>
          <p:cNvPr id="3" name="Content Placeholder 2"/>
          <p:cNvSpPr>
            <a:spLocks noGrp="1"/>
          </p:cNvSpPr>
          <p:nvPr>
            <p:ph idx="1"/>
          </p:nvPr>
        </p:nvSpPr>
        <p:spPr/>
        <p:txBody>
          <a:bodyPr>
            <a:normAutofit/>
          </a:bodyPr>
          <a:lstStyle/>
          <a:p>
            <a:pPr>
              <a:buNone/>
            </a:pPr>
            <a:r>
              <a:rPr lang="en-US" b="1" dirty="0"/>
              <a:t>Horizontal Social Mobility</a:t>
            </a:r>
          </a:p>
          <a:p>
            <a:r>
              <a:rPr lang="en-US" dirty="0"/>
              <a:t>This refers to the type of social mobility where the individual maintains the same status. It is also defined as an alteration of position with no significant movement up or down in the system of social stratification, for example a general nurse who trains as a midwife but has no change in salary. </a:t>
            </a:r>
          </a:p>
          <a:p>
            <a:r>
              <a:rPr lang="en-US" dirty="0"/>
              <a:t>This nurse maintains the same status although their role may have changed.</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228600"/>
          </a:xfrm>
        </p:spPr>
        <p:txBody>
          <a:bodyPr>
            <a:normAutofit fontScale="90000"/>
          </a:bodyPr>
          <a:lstStyle/>
          <a:p>
            <a:r>
              <a:rPr lang="en-US" dirty="0"/>
              <a:t>Ct..</a:t>
            </a:r>
          </a:p>
        </p:txBody>
      </p:sp>
      <p:sp>
        <p:nvSpPr>
          <p:cNvPr id="3" name="Content Placeholder 2"/>
          <p:cNvSpPr>
            <a:spLocks noGrp="1"/>
          </p:cNvSpPr>
          <p:nvPr>
            <p:ph idx="1"/>
          </p:nvPr>
        </p:nvSpPr>
        <p:spPr>
          <a:xfrm>
            <a:off x="457200" y="457200"/>
            <a:ext cx="7467600" cy="5867400"/>
          </a:xfrm>
        </p:spPr>
        <p:txBody>
          <a:bodyPr>
            <a:normAutofit/>
          </a:bodyPr>
          <a:lstStyle/>
          <a:p>
            <a:r>
              <a:rPr lang="en-US" dirty="0"/>
              <a:t>Certain characteristics can affect the individual's chances of moving up the social ladder.</a:t>
            </a:r>
          </a:p>
          <a:p>
            <a:pPr>
              <a:buNone/>
            </a:pPr>
            <a:r>
              <a:rPr lang="en-US" b="1" dirty="0"/>
              <a:t>Community Size </a:t>
            </a:r>
            <a:r>
              <a:rPr lang="en-US" dirty="0"/>
              <a:t>This is where a large community often results in greater economic differences. This is more apparent in larger cities and thus may be more likely to impart incentives to lower level children.</a:t>
            </a:r>
          </a:p>
          <a:p>
            <a:pPr>
              <a:buNone/>
            </a:pPr>
            <a:r>
              <a:rPr lang="en-US" b="1" dirty="0"/>
              <a:t>Number of Siblings </a:t>
            </a:r>
            <a:r>
              <a:rPr lang="en-US" dirty="0"/>
              <a:t>Number of siblings is where an only child or children having one sibling have the best chance of being upwardly mobile.</a:t>
            </a:r>
          </a:p>
          <a:p>
            <a:pPr>
              <a:buNone/>
            </a:pPr>
            <a:r>
              <a:rPr lang="en-US" b="1" dirty="0"/>
              <a:t>Mother Dominance </a:t>
            </a:r>
            <a:r>
              <a:rPr lang="en-US" dirty="0"/>
              <a:t>Mother dominance is where the strong mother family seems to be more conducive to upward mobility than the egalitarian or father-dominant family.</a:t>
            </a:r>
          </a:p>
          <a:p>
            <a:pPr>
              <a:buNone/>
            </a:pPr>
            <a:r>
              <a:rPr lang="en-US" b="1" dirty="0"/>
              <a:t>Late Marriage </a:t>
            </a:r>
            <a:r>
              <a:rPr lang="en-US" dirty="0"/>
              <a:t>Late marriage, as it has been argued that early marriages encourage downward mobility whereas late marriages encourage upward mobility.</a:t>
            </a:r>
          </a:p>
          <a:p>
            <a:pPr>
              <a:buNone/>
            </a:pPr>
            <a:r>
              <a:rPr lang="en-US" b="1" dirty="0"/>
              <a:t>Few Children </a:t>
            </a:r>
            <a:r>
              <a:rPr lang="en-US" dirty="0"/>
              <a:t>Few children, where upwardly mobile couples tend to have fewer children than immobile couples in the social levels into which they move.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533400"/>
          </a:xfrm>
        </p:spPr>
        <p:txBody>
          <a:bodyPr>
            <a:normAutofit fontScale="90000"/>
          </a:bodyPr>
          <a:lstStyle/>
          <a:p>
            <a:r>
              <a:rPr lang="en-US" dirty="0"/>
              <a:t>Ct..</a:t>
            </a:r>
          </a:p>
        </p:txBody>
      </p:sp>
      <p:sp>
        <p:nvSpPr>
          <p:cNvPr id="3" name="Content Placeholder 2"/>
          <p:cNvSpPr>
            <a:spLocks noGrp="1"/>
          </p:cNvSpPr>
          <p:nvPr>
            <p:ph idx="1"/>
          </p:nvPr>
        </p:nvSpPr>
        <p:spPr>
          <a:xfrm>
            <a:off x="457200" y="533400"/>
            <a:ext cx="7467600" cy="5940552"/>
          </a:xfrm>
        </p:spPr>
        <p:txBody>
          <a:bodyPr/>
          <a:lstStyle/>
          <a:p>
            <a:r>
              <a:rPr lang="en-GB" b="1" u="sng" dirty="0"/>
              <a:t>A society </a:t>
            </a:r>
            <a:r>
              <a:rPr lang="en-GB" dirty="0"/>
              <a:t>is defined as a group of people who interact together, within a specified territory and have a unique culture, for example, the Nubians living in the </a:t>
            </a:r>
            <a:r>
              <a:rPr lang="en-GB" dirty="0" err="1"/>
              <a:t>Kibera</a:t>
            </a:r>
            <a:r>
              <a:rPr lang="en-GB" dirty="0"/>
              <a:t> slums of Nairobi, the </a:t>
            </a:r>
            <a:r>
              <a:rPr lang="en-GB" dirty="0" err="1"/>
              <a:t>Maasai</a:t>
            </a:r>
            <a:r>
              <a:rPr lang="en-GB" dirty="0"/>
              <a:t> who live in parts of </a:t>
            </a:r>
            <a:r>
              <a:rPr lang="en-GB" dirty="0" err="1"/>
              <a:t>Loitokitok</a:t>
            </a:r>
            <a:endParaRPr lang="en-GB" dirty="0"/>
          </a:p>
          <a:p>
            <a:r>
              <a:rPr lang="en-GB" dirty="0"/>
              <a:t>The term </a:t>
            </a:r>
            <a:r>
              <a:rPr lang="en-GB" b="1" u="sng" dirty="0"/>
              <a:t>'community</a:t>
            </a:r>
            <a:r>
              <a:rPr lang="en-GB" dirty="0"/>
              <a:t>' refers to a small group of people who are part of a larger society. For example, the </a:t>
            </a:r>
            <a:r>
              <a:rPr lang="en-GB" dirty="0" err="1"/>
              <a:t>Masai</a:t>
            </a:r>
            <a:r>
              <a:rPr lang="en-GB" dirty="0"/>
              <a:t> community in Nairobi form part of a larger society that lives in </a:t>
            </a:r>
            <a:r>
              <a:rPr lang="en-GB" dirty="0" err="1"/>
              <a:t>Loitokitok</a:t>
            </a:r>
            <a:endParaRPr lang="en-GB" dirty="0"/>
          </a:p>
          <a:p>
            <a:r>
              <a:rPr lang="en-GB" b="1" u="sng" dirty="0"/>
              <a:t>Social mobilisation </a:t>
            </a:r>
            <a:r>
              <a:rPr lang="en-GB" dirty="0"/>
              <a:t>is an approach and tool that enables people to organise for collective action, by pooling resources and building solidarity required to resolve common problems and work towards community advancement</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Cultural </a:t>
            </a:r>
            <a:r>
              <a:rPr lang="en-US" dirty="0" err="1"/>
              <a:t>beliefs,practices,and</a:t>
            </a:r>
            <a:r>
              <a:rPr lang="en-US" dirty="0"/>
              <a:t> effects on health</a:t>
            </a:r>
          </a:p>
        </p:txBody>
      </p:sp>
      <p:sp>
        <p:nvSpPr>
          <p:cNvPr id="3" name="Content Placeholder 2"/>
          <p:cNvSpPr>
            <a:spLocks noGrp="1"/>
          </p:cNvSpPr>
          <p:nvPr>
            <p:ph idx="1"/>
          </p:nvPr>
        </p:nvSpPr>
        <p:spPr/>
        <p:txBody>
          <a:bodyPr/>
          <a:lstStyle/>
          <a:p>
            <a:pPr>
              <a:buNone/>
            </a:pPr>
            <a:r>
              <a:rPr lang="en-GB" dirty="0"/>
              <a:t>By the end of this section you will be able to: </a:t>
            </a:r>
            <a:endParaRPr lang="en-US" dirty="0"/>
          </a:p>
          <a:p>
            <a:pPr lvl="0"/>
            <a:r>
              <a:rPr lang="en-GB" dirty="0"/>
              <a:t>Define culture </a:t>
            </a:r>
            <a:endParaRPr lang="en-US" dirty="0"/>
          </a:p>
          <a:p>
            <a:pPr lvl="0"/>
            <a:r>
              <a:rPr lang="en-GB" dirty="0"/>
              <a:t>Identify the components of culture </a:t>
            </a:r>
            <a:endParaRPr lang="en-US" dirty="0"/>
          </a:p>
          <a:p>
            <a:pPr lvl="0"/>
            <a:r>
              <a:rPr lang="en-GB" dirty="0"/>
              <a:t>Describe the elements of culture </a:t>
            </a:r>
            <a:endParaRPr lang="en-US" dirty="0"/>
          </a:p>
          <a:p>
            <a:pPr lvl="0"/>
            <a:r>
              <a:rPr lang="en-GB" dirty="0"/>
              <a:t>List the characteristics of a culture </a:t>
            </a:r>
            <a:endParaRPr lang="en-US" dirty="0"/>
          </a:p>
          <a:p>
            <a:pPr lvl="0"/>
            <a:r>
              <a:rPr lang="en-GB" dirty="0"/>
              <a:t>Define cultural beliefs and practices </a:t>
            </a:r>
            <a:endParaRPr lang="en-US" dirty="0"/>
          </a:p>
          <a:p>
            <a:pPr lvl="0"/>
            <a:r>
              <a:rPr lang="en-GB" dirty="0"/>
              <a:t>Explain selected cultural beliefs and practices that affect health of mankind</a:t>
            </a:r>
            <a:endParaRPr lang="en-US" dirty="0"/>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fontScale="90000"/>
          </a:bodyPr>
          <a:lstStyle/>
          <a:p>
            <a:r>
              <a:rPr lang="en-GB" b="1" dirty="0"/>
              <a:t>What is Culture? </a:t>
            </a:r>
            <a:br>
              <a:rPr lang="en-US" dirty="0"/>
            </a:br>
            <a:endParaRPr lang="en-US" dirty="0"/>
          </a:p>
        </p:txBody>
      </p:sp>
      <p:sp>
        <p:nvSpPr>
          <p:cNvPr id="3" name="Content Placeholder 2"/>
          <p:cNvSpPr>
            <a:spLocks noGrp="1"/>
          </p:cNvSpPr>
          <p:nvPr>
            <p:ph idx="1"/>
          </p:nvPr>
        </p:nvSpPr>
        <p:spPr>
          <a:xfrm>
            <a:off x="457200" y="762000"/>
            <a:ext cx="7467600" cy="5711952"/>
          </a:xfrm>
        </p:spPr>
        <p:txBody>
          <a:bodyPr/>
          <a:lstStyle/>
          <a:p>
            <a:r>
              <a:rPr lang="en-GB" dirty="0"/>
              <a:t>Culture is defined as the totality of socially transmitted behaviour patterns, arts, beliefs, institutions, and all other products of human work and thought. </a:t>
            </a:r>
          </a:p>
          <a:p>
            <a:r>
              <a:rPr lang="en-US" dirty="0">
                <a:solidFill>
                  <a:srgbClr val="7030A0"/>
                </a:solidFill>
              </a:rPr>
              <a:t> </a:t>
            </a:r>
            <a:r>
              <a:rPr lang="en-US" dirty="0"/>
              <a:t>It is a body of learnt values, beliefs, and behavior expectations which individuals derive from those with whom they interact</a:t>
            </a:r>
          </a:p>
          <a:p>
            <a:r>
              <a:rPr lang="en-US" dirty="0"/>
              <a:t> culture is learnt by people as a result of belonging to some particular group. i.e. that part of learnt behavior which is shared with others </a:t>
            </a:r>
          </a:p>
          <a:p>
            <a:r>
              <a:rPr lang="en-US" dirty="0"/>
              <a:t> culture is the pattern of behavior acquired and transmitted from one generation to the other.</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44562"/>
          </a:xfrm>
        </p:spPr>
        <p:txBody>
          <a:bodyPr/>
          <a:lstStyle/>
          <a:p>
            <a:r>
              <a:rPr lang="en-GB" b="1" dirty="0"/>
              <a:t>Components of Culture </a:t>
            </a:r>
            <a:endParaRPr lang="en-US" dirty="0"/>
          </a:p>
        </p:txBody>
      </p:sp>
      <p:sp>
        <p:nvSpPr>
          <p:cNvPr id="3" name="Content Placeholder 2"/>
          <p:cNvSpPr>
            <a:spLocks noGrp="1"/>
          </p:cNvSpPr>
          <p:nvPr>
            <p:ph idx="1"/>
          </p:nvPr>
        </p:nvSpPr>
        <p:spPr>
          <a:xfrm>
            <a:off x="457200" y="1600200"/>
            <a:ext cx="7467600" cy="4114800"/>
          </a:xfrm>
        </p:spPr>
        <p:txBody>
          <a:bodyPr>
            <a:normAutofit/>
          </a:bodyPr>
          <a:lstStyle/>
          <a:p>
            <a:pPr>
              <a:buNone/>
            </a:pPr>
            <a:r>
              <a:rPr lang="en-GB" sz="2800" dirty="0"/>
              <a:t>The two components of culture are: </a:t>
            </a:r>
            <a:endParaRPr lang="en-US" sz="2800" dirty="0"/>
          </a:p>
          <a:p>
            <a:pPr lvl="0"/>
            <a:r>
              <a:rPr lang="en-GB" sz="2800" dirty="0"/>
              <a:t>Non-material culture - these are things that are observed through the behaviour of </a:t>
            </a:r>
            <a:br>
              <a:rPr lang="en-GB" sz="2800" dirty="0"/>
            </a:br>
            <a:r>
              <a:rPr lang="en-GB" sz="2800" dirty="0"/>
              <a:t>societal members. –language,norms,mores,laws</a:t>
            </a:r>
            <a:endParaRPr lang="en-US" sz="2800" dirty="0"/>
          </a:p>
          <a:p>
            <a:pPr lvl="0"/>
            <a:r>
              <a:rPr lang="en-GB" sz="2800" dirty="0"/>
              <a:t>Material culture - these are the physical things in society.-clothing &amp;ornaments</a:t>
            </a:r>
            <a:endParaRPr lang="en-US" sz="2800" dirty="0"/>
          </a:p>
          <a:p>
            <a:endParaRPr lang="en-US" sz="28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334962"/>
          </a:xfrm>
        </p:spPr>
        <p:txBody>
          <a:bodyPr>
            <a:normAutofit fontScale="90000"/>
          </a:bodyPr>
          <a:lstStyle/>
          <a:p>
            <a:r>
              <a:rPr lang="en-US" dirty="0"/>
              <a:t>Non- material culture..</a:t>
            </a:r>
          </a:p>
        </p:txBody>
      </p:sp>
      <p:sp>
        <p:nvSpPr>
          <p:cNvPr id="3" name="Content Placeholder 2"/>
          <p:cNvSpPr>
            <a:spLocks noGrp="1"/>
          </p:cNvSpPr>
          <p:nvPr>
            <p:ph idx="1"/>
          </p:nvPr>
        </p:nvSpPr>
        <p:spPr>
          <a:xfrm>
            <a:off x="457200" y="609600"/>
            <a:ext cx="7467600" cy="5864352"/>
          </a:xfrm>
        </p:spPr>
        <p:txBody>
          <a:bodyPr>
            <a:normAutofit/>
          </a:bodyPr>
          <a:lstStyle/>
          <a:p>
            <a:r>
              <a:rPr lang="en-GB" b="1" dirty="0"/>
              <a:t>Language</a:t>
            </a:r>
            <a:br>
              <a:rPr lang="en-GB" b="1" dirty="0"/>
            </a:br>
            <a:r>
              <a:rPr lang="en-GB" dirty="0"/>
              <a:t>Language refers to the pattern of spoken or written words used by a particular society in order to communicate. The mother tongue refers to the language of one's parents</a:t>
            </a:r>
          </a:p>
          <a:p>
            <a:r>
              <a:rPr lang="en-GB" b="1" dirty="0"/>
              <a:t>Norms</a:t>
            </a:r>
            <a:r>
              <a:rPr lang="en-GB" dirty="0"/>
              <a:t> are defined as socially accepted patterns of behaviour. You should note that norms differ from society to society. norms aim to maintain order. Norms can be further subdivided into two categories, that is, mores </a:t>
            </a:r>
            <a:br>
              <a:rPr lang="en-GB" dirty="0"/>
            </a:br>
            <a:r>
              <a:rPr lang="en-GB" dirty="0"/>
              <a:t>and laws.</a:t>
            </a:r>
          </a:p>
          <a:p>
            <a:r>
              <a:rPr lang="en-GB" b="1" dirty="0"/>
              <a:t>Mores </a:t>
            </a:r>
            <a:r>
              <a:rPr lang="en-GB" dirty="0"/>
              <a:t>are social norms, which emphasise the expected moral behaviour for societal members. If an individual breaks the mores, the individual receives severe punishments. Some examples of mores are: do not lie, do not steal. mores refer to all things that each one of us would like others to do to us. </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533400"/>
          </a:xfrm>
        </p:spPr>
        <p:txBody>
          <a:bodyPr>
            <a:normAutofit fontScale="90000"/>
          </a:bodyPr>
          <a:lstStyle/>
          <a:p>
            <a:r>
              <a:rPr lang="en-US" dirty="0"/>
              <a:t>Ct..</a:t>
            </a:r>
          </a:p>
        </p:txBody>
      </p:sp>
      <p:sp>
        <p:nvSpPr>
          <p:cNvPr id="3" name="Content Placeholder 2"/>
          <p:cNvSpPr>
            <a:spLocks noGrp="1"/>
          </p:cNvSpPr>
          <p:nvPr>
            <p:ph idx="1"/>
          </p:nvPr>
        </p:nvSpPr>
        <p:spPr>
          <a:xfrm>
            <a:off x="457200" y="762000"/>
            <a:ext cx="7467600" cy="5711952"/>
          </a:xfrm>
        </p:spPr>
        <p:txBody>
          <a:bodyPr>
            <a:normAutofit/>
          </a:bodyPr>
          <a:lstStyle/>
          <a:p>
            <a:r>
              <a:rPr lang="en-GB" dirty="0"/>
              <a:t> </a:t>
            </a:r>
            <a:r>
              <a:rPr lang="en-GB" b="1" dirty="0"/>
              <a:t>laws.</a:t>
            </a:r>
            <a:r>
              <a:rPr lang="en-GB" dirty="0"/>
              <a:t> Where mores are written down, they are referred to as laws</a:t>
            </a:r>
          </a:p>
          <a:p>
            <a:r>
              <a:rPr lang="en-GB" dirty="0"/>
              <a:t>Laws are written, socially confirmed rules and regulations of conduct, which if violated, are punishable. Laws are enforced by a socially identified agency. For an example of medically related laws</a:t>
            </a:r>
          </a:p>
          <a:p>
            <a:pPr>
              <a:buNone/>
            </a:pPr>
            <a:r>
              <a:rPr lang="en-GB" b="1" u="sng" dirty="0"/>
              <a:t>Material Culture</a:t>
            </a:r>
            <a:r>
              <a:rPr lang="en-GB" u="sng" dirty="0"/>
              <a:t> </a:t>
            </a:r>
            <a:endParaRPr lang="en-US" u="sng" dirty="0"/>
          </a:p>
          <a:p>
            <a:r>
              <a:rPr lang="en-GB" dirty="0"/>
              <a:t>According to </a:t>
            </a:r>
            <a:r>
              <a:rPr lang="en-GB" dirty="0" err="1"/>
              <a:t>Akinsola</a:t>
            </a:r>
            <a:r>
              <a:rPr lang="en-GB" dirty="0"/>
              <a:t> (1983) material culture is defined as the part of culture that includes physical things in any society. </a:t>
            </a:r>
          </a:p>
          <a:p>
            <a:r>
              <a:rPr lang="en-GB" dirty="0"/>
              <a:t>Examples of material culture include the type of clothing used, ornaments such as necklaces, bangles, and earrings, kitchenware, type of houses and many more</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normAutofit fontScale="90000"/>
          </a:bodyPr>
          <a:lstStyle/>
          <a:p>
            <a:r>
              <a:rPr lang="en-US" dirty="0"/>
              <a:t>Ct..</a:t>
            </a:r>
          </a:p>
        </p:txBody>
      </p:sp>
      <p:sp>
        <p:nvSpPr>
          <p:cNvPr id="3" name="Content Placeholder 2"/>
          <p:cNvSpPr>
            <a:spLocks noGrp="1"/>
          </p:cNvSpPr>
          <p:nvPr>
            <p:ph idx="1"/>
          </p:nvPr>
        </p:nvSpPr>
        <p:spPr>
          <a:xfrm>
            <a:off x="457200" y="838200"/>
            <a:ext cx="7467600" cy="5635752"/>
          </a:xfrm>
        </p:spPr>
        <p:txBody>
          <a:bodyPr>
            <a:normAutofit/>
          </a:bodyPr>
          <a:lstStyle/>
          <a:p>
            <a:r>
              <a:rPr lang="en-GB" dirty="0"/>
              <a:t>the importance of identifying material culture relates to how these items are used by individuals in the society For example, among the </a:t>
            </a:r>
            <a:r>
              <a:rPr lang="en-GB" dirty="0" err="1"/>
              <a:t>Agikuyu</a:t>
            </a:r>
            <a:r>
              <a:rPr lang="en-GB" dirty="0"/>
              <a:t> people, women and girls learnt to use pots for cooking and gourds for serving food and storing liquids such as milk..</a:t>
            </a:r>
          </a:p>
          <a:p>
            <a:r>
              <a:rPr lang="en-GB" dirty="0"/>
              <a:t>In modern days, nurses are expected to learn how to use computers, new types of blood pressure machines, digital thermometers and others in order to improve the health care they provide. In addition, they are expected to provide nursing care to persons of varying cultural ethnic background</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normAutofit fontScale="90000"/>
          </a:bodyPr>
          <a:lstStyle/>
          <a:p>
            <a:r>
              <a:rPr lang="en-GB" b="1" dirty="0"/>
              <a:t>Elements of Culture</a:t>
            </a:r>
            <a:r>
              <a:rPr lang="en-GB" dirty="0"/>
              <a:t> </a:t>
            </a:r>
            <a:endParaRPr lang="en-US" dirty="0"/>
          </a:p>
        </p:txBody>
      </p:sp>
      <p:sp>
        <p:nvSpPr>
          <p:cNvPr id="3" name="Content Placeholder 2"/>
          <p:cNvSpPr>
            <a:spLocks noGrp="1"/>
          </p:cNvSpPr>
          <p:nvPr>
            <p:ph idx="1"/>
          </p:nvPr>
        </p:nvSpPr>
        <p:spPr>
          <a:xfrm>
            <a:off x="457200" y="990600"/>
            <a:ext cx="7467600" cy="5483352"/>
          </a:xfrm>
        </p:spPr>
        <p:txBody>
          <a:bodyPr>
            <a:normAutofit/>
          </a:bodyPr>
          <a:lstStyle/>
          <a:p>
            <a:pPr>
              <a:buNone/>
            </a:pPr>
            <a:r>
              <a:rPr lang="en-GB" dirty="0"/>
              <a:t>The elements of culture include: </a:t>
            </a:r>
            <a:endParaRPr lang="en-US" dirty="0"/>
          </a:p>
          <a:p>
            <a:pPr lvl="0"/>
            <a:r>
              <a:rPr lang="en-GB" dirty="0"/>
              <a:t>Material life </a:t>
            </a:r>
            <a:endParaRPr lang="en-US" dirty="0"/>
          </a:p>
          <a:p>
            <a:pPr lvl="0"/>
            <a:r>
              <a:rPr lang="en-GB" dirty="0"/>
              <a:t>Language </a:t>
            </a:r>
            <a:endParaRPr lang="en-US" dirty="0"/>
          </a:p>
          <a:p>
            <a:pPr lvl="0"/>
            <a:r>
              <a:rPr lang="en-GB" dirty="0"/>
              <a:t>Social interactions </a:t>
            </a:r>
            <a:endParaRPr lang="en-US" dirty="0"/>
          </a:p>
          <a:p>
            <a:pPr lvl="0"/>
            <a:r>
              <a:rPr lang="en-GB" dirty="0"/>
              <a:t>Religion </a:t>
            </a:r>
            <a:endParaRPr lang="en-US" dirty="0"/>
          </a:p>
          <a:p>
            <a:pPr lvl="0"/>
            <a:r>
              <a:rPr lang="en-GB" dirty="0"/>
              <a:t>Education </a:t>
            </a:r>
            <a:endParaRPr lang="en-US" dirty="0"/>
          </a:p>
          <a:p>
            <a:pPr lvl="0"/>
            <a:r>
              <a:rPr lang="en-GB" dirty="0"/>
              <a:t>Values</a:t>
            </a:r>
            <a:endParaRPr lang="en-US" dirty="0"/>
          </a:p>
          <a:p>
            <a:pPr>
              <a:buNone/>
            </a:pPr>
            <a:r>
              <a:rPr lang="en-GB" b="1" u="sng" dirty="0"/>
              <a:t>The main characteristics of culture are that</a:t>
            </a:r>
            <a:r>
              <a:rPr lang="en-GB" b="1" dirty="0"/>
              <a:t>:</a:t>
            </a:r>
            <a:r>
              <a:rPr lang="en-GB" dirty="0"/>
              <a:t> </a:t>
            </a:r>
            <a:endParaRPr lang="en-US" dirty="0"/>
          </a:p>
          <a:p>
            <a:pPr lvl="0"/>
            <a:r>
              <a:rPr lang="en-GB" dirty="0"/>
              <a:t>It is learned </a:t>
            </a:r>
            <a:endParaRPr lang="en-US" dirty="0"/>
          </a:p>
          <a:p>
            <a:pPr lvl="0"/>
            <a:r>
              <a:rPr lang="en-GB" dirty="0"/>
              <a:t>It is shared </a:t>
            </a:r>
            <a:endParaRPr lang="en-US" dirty="0"/>
          </a:p>
          <a:p>
            <a:pPr lvl="0"/>
            <a:r>
              <a:rPr lang="en-GB" dirty="0"/>
              <a:t>It is an adaptation </a:t>
            </a:r>
            <a:endParaRPr lang="en-US" dirty="0"/>
          </a:p>
          <a:p>
            <a:r>
              <a:rPr lang="en-GB" dirty="0"/>
              <a:t>It is a dynamic system changing constantly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How Can You Differentiate Sociology from Anthropology?</a:t>
            </a:r>
            <a:br>
              <a:rPr lang="en-US" dirty="0"/>
            </a:br>
            <a:endParaRPr lang="en-US" dirty="0"/>
          </a:p>
        </p:txBody>
      </p:sp>
      <p:sp>
        <p:nvSpPr>
          <p:cNvPr id="3" name="Content Placeholder 2"/>
          <p:cNvSpPr>
            <a:spLocks noGrp="1"/>
          </p:cNvSpPr>
          <p:nvPr>
            <p:ph idx="1"/>
          </p:nvPr>
        </p:nvSpPr>
        <p:spPr>
          <a:xfrm>
            <a:off x="457200" y="1219200"/>
            <a:ext cx="7467600" cy="5254752"/>
          </a:xfrm>
        </p:spPr>
        <p:txBody>
          <a:bodyPr/>
          <a:lstStyle/>
          <a:p>
            <a:pPr>
              <a:buNone/>
            </a:pPr>
            <a:r>
              <a:rPr lang="en-US" dirty="0"/>
              <a:t> </a:t>
            </a:r>
          </a:p>
          <a:p>
            <a:endParaRPr lang="en-US" dirty="0"/>
          </a:p>
        </p:txBody>
      </p:sp>
      <p:graphicFrame>
        <p:nvGraphicFramePr>
          <p:cNvPr id="4" name="Table 3"/>
          <p:cNvGraphicFramePr>
            <a:graphicFrameLocks noGrp="1"/>
          </p:cNvGraphicFramePr>
          <p:nvPr/>
        </p:nvGraphicFramePr>
        <p:xfrm>
          <a:off x="838200" y="838200"/>
          <a:ext cx="7086600" cy="5029200"/>
        </p:xfrm>
        <a:graphic>
          <a:graphicData uri="http://schemas.openxmlformats.org/drawingml/2006/table">
            <a:tbl>
              <a:tblPr firstRow="1" bandRow="1">
                <a:tableStyleId>{5C22544A-7EE6-4342-B048-85BDC9FD1C3A}</a:tableStyleId>
              </a:tblPr>
              <a:tblGrid>
                <a:gridCol w="3543300">
                  <a:extLst>
                    <a:ext uri="{9D8B030D-6E8A-4147-A177-3AD203B41FA5}">
                      <a16:colId xmlns:a16="http://schemas.microsoft.com/office/drawing/2014/main" val="20000"/>
                    </a:ext>
                  </a:extLst>
                </a:gridCol>
                <a:gridCol w="3543300">
                  <a:extLst>
                    <a:ext uri="{9D8B030D-6E8A-4147-A177-3AD203B41FA5}">
                      <a16:colId xmlns:a16="http://schemas.microsoft.com/office/drawing/2014/main" val="20001"/>
                    </a:ext>
                  </a:extLst>
                </a:gridCol>
              </a:tblGrid>
              <a:tr h="1820466">
                <a:tc>
                  <a:txBody>
                    <a:bodyPr/>
                    <a:lstStyle/>
                    <a:p>
                      <a:r>
                        <a:rPr lang="en-US" b="1" dirty="0"/>
                        <a:t>Sociology</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t>Anthropology</a:t>
                      </a:r>
                      <a:endParaRPr lang="en-US" dirty="0"/>
                    </a:p>
                    <a:p>
                      <a:endParaRPr lang="en-US" dirty="0"/>
                    </a:p>
                  </a:txBody>
                  <a:tcPr/>
                </a:tc>
                <a:extLst>
                  <a:ext uri="{0D108BD9-81ED-4DB2-BD59-A6C34878D82A}">
                    <a16:rowId xmlns:a16="http://schemas.microsoft.com/office/drawing/2014/main" val="10000"/>
                  </a:ext>
                </a:extLst>
              </a:tr>
              <a:tr h="3208734">
                <a:tc>
                  <a:txBody>
                    <a:bodyPr/>
                    <a:lstStyle/>
                    <a:p>
                      <a:r>
                        <a:rPr lang="en-US" sz="2400" dirty="0"/>
                        <a:t>Deals with all aspects of human activities and relationships, their outcomes, rules and regulations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a:t>Deals with the classification and analysis of humans and their society, descriptively, culturally, historically and physically. </a:t>
                      </a:r>
                    </a:p>
                    <a:p>
                      <a:endParaRPr lang="en-US"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Cultural beliefs</a:t>
            </a:r>
          </a:p>
        </p:txBody>
      </p:sp>
      <p:sp>
        <p:nvSpPr>
          <p:cNvPr id="3" name="Content Placeholder 2"/>
          <p:cNvSpPr>
            <a:spLocks noGrp="1"/>
          </p:cNvSpPr>
          <p:nvPr>
            <p:ph idx="1"/>
          </p:nvPr>
        </p:nvSpPr>
        <p:spPr/>
        <p:txBody>
          <a:bodyPr/>
          <a:lstStyle/>
          <a:p>
            <a:pPr algn="just">
              <a:spcAft>
                <a:spcPts val="0"/>
              </a:spcAft>
            </a:pPr>
            <a:r>
              <a:rPr lang="en-GB" dirty="0">
                <a:solidFill>
                  <a:srgbClr val="000000"/>
                </a:solidFill>
                <a:latin typeface="Times New Roman"/>
                <a:ea typeface="Times New Roman"/>
              </a:rPr>
              <a:t>A cultural belief is a personal conviction and disposition to retain and abandon actions taking into account values of one's own culture. Cultural beliefs may pertain to child rearing or housing. </a:t>
            </a:r>
          </a:p>
          <a:p>
            <a:pPr algn="just">
              <a:spcAft>
                <a:spcPts val="0"/>
              </a:spcAft>
            </a:pPr>
            <a:r>
              <a:rPr lang="en-GB" dirty="0">
                <a:solidFill>
                  <a:srgbClr val="000000"/>
                </a:solidFill>
                <a:latin typeface="Times New Roman"/>
                <a:ea typeface="Times New Roman"/>
              </a:rPr>
              <a:t>certain disease specific and non-disease specific cultural beliefs may influence people's health seeking behaviour</a:t>
            </a:r>
            <a:r>
              <a:rPr lang="en-GB" sz="3600" dirty="0">
                <a:solidFill>
                  <a:srgbClr val="000000"/>
                </a:solidFill>
                <a:latin typeface="Times New Roman"/>
                <a:ea typeface="Times New Roman"/>
              </a:rPr>
              <a:t>.</a:t>
            </a:r>
            <a:endParaRPr lang="en-GB" sz="3600" dirty="0">
              <a:latin typeface="Times New Roman"/>
              <a:ea typeface="Times New Roman"/>
            </a:endParaRPr>
          </a:p>
          <a:p>
            <a:endParaRPr lang="en-GB" dirty="0"/>
          </a:p>
        </p:txBody>
      </p:sp>
    </p:spTree>
    <p:extLst>
      <p:ext uri="{BB962C8B-B14F-4D97-AF65-F5344CB8AC3E}">
        <p14:creationId xmlns:p14="http://schemas.microsoft.com/office/powerpoint/2010/main" val="23701988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0"/>
            <a:ext cx="7467600" cy="838200"/>
          </a:xfrm>
        </p:spPr>
        <p:txBody>
          <a:bodyPr>
            <a:normAutofit fontScale="90000"/>
          </a:bodyPr>
          <a:lstStyle/>
          <a:p>
            <a:pPr algn="just">
              <a:spcAft>
                <a:spcPts val="0"/>
              </a:spcAft>
            </a:pPr>
            <a:r>
              <a:rPr lang="en-GB" sz="3200" dirty="0">
                <a:solidFill>
                  <a:srgbClr val="000000"/>
                </a:solidFill>
                <a:latin typeface="Times New Roman"/>
                <a:ea typeface="Times New Roman"/>
              </a:rPr>
              <a:t>.</a:t>
            </a:r>
            <a:br>
              <a:rPr lang="en-GB" sz="4400" dirty="0">
                <a:latin typeface="Times New Roman"/>
                <a:ea typeface="Times New Roman"/>
              </a:rPr>
            </a:br>
            <a:r>
              <a:rPr lang="en-GB" sz="4400" dirty="0">
                <a:latin typeface="Times New Roman"/>
                <a:ea typeface="Times New Roman"/>
              </a:rPr>
              <a:t>Ct..</a:t>
            </a:r>
            <a:endParaRPr lang="en-GB" dirty="0"/>
          </a:p>
        </p:txBody>
      </p:sp>
      <p:sp>
        <p:nvSpPr>
          <p:cNvPr id="3" name="Content Placeholder 2"/>
          <p:cNvSpPr>
            <a:spLocks noGrp="1"/>
          </p:cNvSpPr>
          <p:nvPr>
            <p:ph idx="1"/>
          </p:nvPr>
        </p:nvSpPr>
        <p:spPr/>
        <p:txBody>
          <a:bodyPr/>
          <a:lstStyle/>
          <a:p>
            <a:pPr algn="just"/>
            <a:r>
              <a:rPr lang="en-GB" b="1" dirty="0">
                <a:solidFill>
                  <a:srgbClr val="000000"/>
                </a:solidFill>
                <a:latin typeface="Times New Roman"/>
                <a:ea typeface="Times New Roman"/>
              </a:rPr>
              <a:t>Food taboos- </a:t>
            </a:r>
            <a:r>
              <a:rPr lang="en-GB" dirty="0">
                <a:solidFill>
                  <a:srgbClr val="000000"/>
                </a:solidFill>
                <a:latin typeface="Times New Roman"/>
                <a:ea typeface="Times New Roman"/>
              </a:rPr>
              <a:t>Outbreaks of malnutrition among children in this country may not only be associated with lack of food but also with culture patterns affecting food</a:t>
            </a:r>
          </a:p>
          <a:p>
            <a:pPr algn="just"/>
            <a:r>
              <a:rPr lang="en-GB" dirty="0">
                <a:solidFill>
                  <a:srgbClr val="000000"/>
                </a:solidFill>
                <a:latin typeface="Times New Roman"/>
              </a:rPr>
              <a:t>Li</a:t>
            </a:r>
            <a:r>
              <a:rPr lang="en-GB" dirty="0">
                <a:solidFill>
                  <a:srgbClr val="FF0000"/>
                </a:solidFill>
                <a:latin typeface="Times New Roman"/>
              </a:rPr>
              <a:t>st some examples of food taboos in </a:t>
            </a:r>
            <a:r>
              <a:rPr lang="en-GB" dirty="0" err="1">
                <a:solidFill>
                  <a:srgbClr val="FF0000"/>
                </a:solidFill>
                <a:latin typeface="Times New Roman"/>
              </a:rPr>
              <a:t>kenya</a:t>
            </a:r>
            <a:r>
              <a:rPr lang="en-GB" dirty="0">
                <a:solidFill>
                  <a:srgbClr val="FF0000"/>
                </a:solidFill>
                <a:latin typeface="Times New Roman"/>
              </a:rPr>
              <a:t>.</a:t>
            </a:r>
            <a:endParaRPr lang="en-GB" dirty="0">
              <a:solidFill>
                <a:srgbClr val="FF0000"/>
              </a:solidFill>
            </a:endParaRPr>
          </a:p>
        </p:txBody>
      </p:sp>
    </p:spTree>
    <p:extLst>
      <p:ext uri="{BB962C8B-B14F-4D97-AF65-F5344CB8AC3E}">
        <p14:creationId xmlns:p14="http://schemas.microsoft.com/office/powerpoint/2010/main" val="189474566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assignment</a:t>
            </a:r>
          </a:p>
        </p:txBody>
      </p:sp>
      <p:sp>
        <p:nvSpPr>
          <p:cNvPr id="3" name="Content Placeholder 2"/>
          <p:cNvSpPr>
            <a:spLocks noGrp="1"/>
          </p:cNvSpPr>
          <p:nvPr>
            <p:ph idx="1"/>
          </p:nvPr>
        </p:nvSpPr>
        <p:spPr/>
        <p:txBody>
          <a:bodyPr/>
          <a:lstStyle/>
          <a:p>
            <a:r>
              <a:rPr lang="en-GB" b="1" dirty="0">
                <a:solidFill>
                  <a:srgbClr val="000000"/>
                </a:solidFill>
                <a:latin typeface="Times New Roman"/>
                <a:ea typeface="Times New Roman"/>
              </a:rPr>
              <a:t>Examples of the Effects of Cultural Beliefs on health of a community</a:t>
            </a:r>
          </a:p>
          <a:p>
            <a:r>
              <a:rPr lang="en-GB" b="1" dirty="0">
                <a:solidFill>
                  <a:srgbClr val="000000"/>
                </a:solidFill>
                <a:latin typeface="Times New Roman"/>
              </a:rPr>
              <a:t>Example </a:t>
            </a:r>
            <a:r>
              <a:rPr lang="en-GB" b="1" dirty="0" err="1">
                <a:solidFill>
                  <a:srgbClr val="000000"/>
                </a:solidFill>
                <a:latin typeface="Times New Roman"/>
              </a:rPr>
              <a:t>somalis</a:t>
            </a:r>
            <a:r>
              <a:rPr lang="en-GB" b="1" dirty="0">
                <a:solidFill>
                  <a:srgbClr val="000000"/>
                </a:solidFill>
                <a:latin typeface="Times New Roman"/>
              </a:rPr>
              <a:t> diet</a:t>
            </a:r>
          </a:p>
          <a:p>
            <a:pPr marL="514350" indent="-514350">
              <a:buFont typeface="+mj-lt"/>
              <a:buAutoNum type="romanLcPeriod"/>
            </a:pPr>
            <a:r>
              <a:rPr lang="en-GB" b="1" dirty="0">
                <a:solidFill>
                  <a:srgbClr val="000000"/>
                </a:solidFill>
                <a:latin typeface="Times New Roman"/>
              </a:rPr>
              <a:t>Somalis beliefs ‘fat is healthy’ thus feed their babies with high caloric food-obese</a:t>
            </a:r>
          </a:p>
          <a:p>
            <a:pPr marL="514350" indent="-514350">
              <a:buFont typeface="+mj-lt"/>
              <a:buAutoNum type="romanLcPeriod"/>
            </a:pPr>
            <a:r>
              <a:rPr lang="en-GB" b="1" dirty="0">
                <a:solidFill>
                  <a:srgbClr val="000000"/>
                </a:solidFill>
                <a:latin typeface="Times New Roman"/>
              </a:rPr>
              <a:t>They belief sweetened tea helps in milk productions thus mothers take tea with extra added sugar</a:t>
            </a:r>
            <a:endParaRPr lang="en-GB" dirty="0"/>
          </a:p>
        </p:txBody>
      </p:sp>
    </p:spTree>
    <p:extLst>
      <p:ext uri="{BB962C8B-B14F-4D97-AF65-F5344CB8AC3E}">
        <p14:creationId xmlns:p14="http://schemas.microsoft.com/office/powerpoint/2010/main" val="421134620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Social change</a:t>
            </a:r>
          </a:p>
        </p:txBody>
      </p:sp>
      <p:sp>
        <p:nvSpPr>
          <p:cNvPr id="3" name="Content Placeholder 2"/>
          <p:cNvSpPr>
            <a:spLocks noGrp="1"/>
          </p:cNvSpPr>
          <p:nvPr>
            <p:ph idx="1"/>
          </p:nvPr>
        </p:nvSpPr>
        <p:spPr/>
        <p:txBody>
          <a:bodyPr>
            <a:normAutofit/>
          </a:bodyPr>
          <a:lstStyle/>
          <a:p>
            <a:r>
              <a:rPr lang="en-GB" dirty="0">
                <a:solidFill>
                  <a:srgbClr val="000000"/>
                </a:solidFill>
                <a:latin typeface="Times New Roman"/>
                <a:ea typeface="Times New Roman"/>
              </a:rPr>
              <a:t>Social change is the transformation of culture and social institutions over time. All societies experience change in their social structure and culture over time</a:t>
            </a:r>
          </a:p>
          <a:p>
            <a:r>
              <a:rPr lang="en-GB" dirty="0">
                <a:solidFill>
                  <a:srgbClr val="000000"/>
                </a:solidFill>
                <a:latin typeface="Times New Roman"/>
                <a:ea typeface="Times New Roman"/>
              </a:rPr>
              <a:t>Societies change because they are in contact with other societies. As a result the ideas, norms and institutions spread from one society to another.</a:t>
            </a:r>
          </a:p>
          <a:p>
            <a:r>
              <a:rPr lang="en-GB" dirty="0">
                <a:solidFill>
                  <a:srgbClr val="000000"/>
                </a:solidFill>
                <a:latin typeface="Times New Roman"/>
                <a:ea typeface="Times New Roman"/>
              </a:rPr>
              <a:t>Even the most isolated society changes from time to time as its members adjust to varying environmental conditions (such as prolonged drought) or invent new ways of doing things.</a:t>
            </a:r>
          </a:p>
          <a:p>
            <a:r>
              <a:rPr lang="en-GB" dirty="0">
                <a:solidFill>
                  <a:srgbClr val="000000"/>
                </a:solidFill>
                <a:latin typeface="Times New Roman"/>
                <a:ea typeface="Times New Roman"/>
              </a:rPr>
              <a:t>In addition, social change takes place when the present cultural patterns are modified, or when new ideas are introduced</a:t>
            </a:r>
            <a:endParaRPr lang="en-GB" dirty="0"/>
          </a:p>
        </p:txBody>
      </p:sp>
    </p:spTree>
    <p:extLst>
      <p:ext uri="{BB962C8B-B14F-4D97-AF65-F5344CB8AC3E}">
        <p14:creationId xmlns:p14="http://schemas.microsoft.com/office/powerpoint/2010/main" val="34403304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Theories of change</a:t>
            </a:r>
          </a:p>
        </p:txBody>
      </p:sp>
      <p:sp>
        <p:nvSpPr>
          <p:cNvPr id="3" name="Content Placeholder 2"/>
          <p:cNvSpPr>
            <a:spLocks noGrp="1"/>
          </p:cNvSpPr>
          <p:nvPr>
            <p:ph idx="1"/>
          </p:nvPr>
        </p:nvSpPr>
        <p:spPr/>
        <p:txBody>
          <a:bodyPr/>
          <a:lstStyle/>
          <a:p>
            <a:pPr marL="0" indent="0" algn="just">
              <a:spcAft>
                <a:spcPts val="0"/>
              </a:spcAft>
              <a:buNone/>
            </a:pPr>
            <a:r>
              <a:rPr lang="en-GB" b="1" dirty="0">
                <a:solidFill>
                  <a:srgbClr val="000000"/>
                </a:solidFill>
                <a:latin typeface="Times New Roman"/>
                <a:ea typeface="Times New Roman"/>
              </a:rPr>
              <a:t>1. Evolution and Differentiation</a:t>
            </a:r>
            <a:r>
              <a:rPr lang="en-GB" dirty="0">
                <a:solidFill>
                  <a:srgbClr val="000000"/>
                </a:solidFill>
                <a:latin typeface="Times New Roman"/>
                <a:ea typeface="Times New Roman"/>
              </a:rPr>
              <a:t> </a:t>
            </a:r>
          </a:p>
          <a:p>
            <a:r>
              <a:rPr lang="en-GB" dirty="0">
                <a:solidFill>
                  <a:srgbClr val="000000"/>
                </a:solidFill>
                <a:latin typeface="Times New Roman"/>
                <a:ea typeface="Times New Roman"/>
              </a:rPr>
              <a:t>Since Darwin's ideas of biological evolution were gaining acceptance at this time, the theory of societal evolution also became popular. </a:t>
            </a:r>
          </a:p>
          <a:p>
            <a:r>
              <a:rPr lang="en-GB" dirty="0">
                <a:solidFill>
                  <a:srgbClr val="000000"/>
                </a:solidFill>
                <a:latin typeface="Times New Roman"/>
                <a:ea typeface="Times New Roman"/>
              </a:rPr>
              <a:t>Theories of structural differentiation take humankind somewhat further than the evolutionism from which they are derived. </a:t>
            </a:r>
          </a:p>
          <a:p>
            <a:r>
              <a:rPr lang="en-GB" dirty="0">
                <a:solidFill>
                  <a:srgbClr val="000000"/>
                </a:solidFill>
                <a:latin typeface="Times New Roman"/>
                <a:ea typeface="Times New Roman"/>
              </a:rPr>
              <a:t>The basic idea is that as societies develop, they become characterised by increased separation and specialisation.</a:t>
            </a:r>
            <a:endParaRPr lang="en-GB" dirty="0"/>
          </a:p>
        </p:txBody>
      </p:sp>
    </p:spTree>
    <p:extLst>
      <p:ext uri="{BB962C8B-B14F-4D97-AF65-F5344CB8AC3E}">
        <p14:creationId xmlns:p14="http://schemas.microsoft.com/office/powerpoint/2010/main" val="9433008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58762"/>
          </a:xfrm>
        </p:spPr>
        <p:txBody>
          <a:bodyPr>
            <a:normAutofit fontScale="90000"/>
          </a:bodyPr>
          <a:lstStyle/>
          <a:p>
            <a:r>
              <a:rPr lang="en-GB" dirty="0"/>
              <a:t>2.Equilibrium and conflict theory</a:t>
            </a:r>
          </a:p>
        </p:txBody>
      </p:sp>
      <p:sp>
        <p:nvSpPr>
          <p:cNvPr id="3" name="Content Placeholder 2"/>
          <p:cNvSpPr>
            <a:spLocks noGrp="1"/>
          </p:cNvSpPr>
          <p:nvPr>
            <p:ph idx="1"/>
          </p:nvPr>
        </p:nvSpPr>
        <p:spPr>
          <a:xfrm>
            <a:off x="457200" y="762000"/>
            <a:ext cx="7467600" cy="5711952"/>
          </a:xfrm>
        </p:spPr>
        <p:txBody>
          <a:bodyPr>
            <a:normAutofit/>
          </a:bodyPr>
          <a:lstStyle/>
          <a:p>
            <a:r>
              <a:rPr lang="en-GB" dirty="0">
                <a:solidFill>
                  <a:srgbClr val="000000"/>
                </a:solidFill>
                <a:latin typeface="Times New Roman"/>
                <a:ea typeface="Times New Roman"/>
              </a:rPr>
              <a:t>The equilibrium and conflict theory maintains that the basic function of any society is to maintain equilibrium (stability, order) and eliminate conflicts that may arise in the process of change.</a:t>
            </a:r>
          </a:p>
          <a:p>
            <a:r>
              <a:rPr lang="en-GB" dirty="0">
                <a:solidFill>
                  <a:srgbClr val="000000"/>
                </a:solidFill>
                <a:latin typeface="Times New Roman"/>
                <a:ea typeface="Times New Roman"/>
              </a:rPr>
              <a:t> Conflict may arise mainly during the process of adjustment to forced change, when consensus is imperfect or among people who were inadequately socialised so that they do not fully share the consensus of the majority. </a:t>
            </a:r>
          </a:p>
          <a:p>
            <a:r>
              <a:rPr lang="en-GB" dirty="0">
                <a:solidFill>
                  <a:srgbClr val="000000"/>
                </a:solidFill>
                <a:latin typeface="Times New Roman"/>
                <a:ea typeface="Times New Roman"/>
              </a:rPr>
              <a:t>The equilibrium theory is better for explaining gradual, long-term change such as the Industrial Revolution and changes applying to the society as a whole, than in accounting for the more sudden political revolution and smaller endogenous changes where conflict often plays an obvious part. </a:t>
            </a:r>
            <a:endParaRPr lang="en-GB" dirty="0"/>
          </a:p>
        </p:txBody>
      </p:sp>
    </p:spTree>
    <p:extLst>
      <p:ext uri="{BB962C8B-B14F-4D97-AF65-F5344CB8AC3E}">
        <p14:creationId xmlns:p14="http://schemas.microsoft.com/office/powerpoint/2010/main" val="222659856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cap="none" dirty="0">
                <a:solidFill>
                  <a:srgbClr val="000000"/>
                </a:solidFill>
                <a:latin typeface="Times New Roman"/>
                <a:ea typeface="Times New Roman"/>
                <a:cs typeface="+mn-cs"/>
              </a:rPr>
              <a:t>3. </a:t>
            </a:r>
            <a:r>
              <a:rPr lang="en-GB" sz="2400" b="1" cap="none" dirty="0">
                <a:solidFill>
                  <a:schemeClr val="tx1"/>
                </a:solidFill>
                <a:latin typeface="Times New Roman"/>
                <a:ea typeface="Times New Roman"/>
                <a:cs typeface="+mn-cs"/>
              </a:rPr>
              <a:t>modernisation theory</a:t>
            </a:r>
            <a:endParaRPr lang="en-GB" b="1" dirty="0">
              <a:solidFill>
                <a:schemeClr val="tx1"/>
              </a:solidFill>
            </a:endParaRPr>
          </a:p>
        </p:txBody>
      </p:sp>
      <p:sp>
        <p:nvSpPr>
          <p:cNvPr id="3" name="Content Placeholder 2"/>
          <p:cNvSpPr>
            <a:spLocks noGrp="1"/>
          </p:cNvSpPr>
          <p:nvPr>
            <p:ph idx="1"/>
          </p:nvPr>
        </p:nvSpPr>
        <p:spPr/>
        <p:txBody>
          <a:bodyPr/>
          <a:lstStyle/>
          <a:p>
            <a:r>
              <a:rPr lang="en-GB" dirty="0">
                <a:solidFill>
                  <a:srgbClr val="000000"/>
                </a:solidFill>
                <a:latin typeface="Times New Roman"/>
                <a:ea typeface="Times New Roman"/>
              </a:rPr>
              <a:t>The modernisation theory assumes that change is synonymous with improvement of social conditions, for the benefit of societies. Modernisation is the process by which agricultural societies were transformed into industrial societies. </a:t>
            </a:r>
          </a:p>
          <a:p>
            <a:r>
              <a:rPr lang="en-GB" dirty="0">
                <a:solidFill>
                  <a:srgbClr val="000000"/>
                </a:solidFill>
                <a:latin typeface="Times New Roman"/>
                <a:ea typeface="Times New Roman"/>
              </a:rPr>
              <a:t>Modernisation theorists tend to see only the front end of the process of social change (what the modern society should look like) and ignore the traditional end of the process.</a:t>
            </a:r>
            <a:endParaRPr lang="en-GB" dirty="0"/>
          </a:p>
        </p:txBody>
      </p:sp>
    </p:spTree>
    <p:extLst>
      <p:ext uri="{BB962C8B-B14F-4D97-AF65-F5344CB8AC3E}">
        <p14:creationId xmlns:p14="http://schemas.microsoft.com/office/powerpoint/2010/main" val="396480582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Types of social change</a:t>
            </a:r>
          </a:p>
        </p:txBody>
      </p:sp>
      <p:sp>
        <p:nvSpPr>
          <p:cNvPr id="3" name="Content Placeholder 2"/>
          <p:cNvSpPr>
            <a:spLocks noGrp="1"/>
          </p:cNvSpPr>
          <p:nvPr>
            <p:ph idx="1"/>
          </p:nvPr>
        </p:nvSpPr>
        <p:spPr/>
        <p:txBody>
          <a:bodyPr>
            <a:normAutofit/>
          </a:bodyPr>
          <a:lstStyle/>
          <a:p>
            <a:pPr algn="just">
              <a:spcAft>
                <a:spcPts val="0"/>
              </a:spcAft>
            </a:pPr>
            <a:r>
              <a:rPr lang="en-GB" b="1" dirty="0">
                <a:solidFill>
                  <a:srgbClr val="000000"/>
                </a:solidFill>
                <a:latin typeface="Times New Roman"/>
                <a:ea typeface="Times New Roman"/>
              </a:rPr>
              <a:t>Evolution</a:t>
            </a:r>
            <a:r>
              <a:rPr lang="en-GB" dirty="0">
                <a:solidFill>
                  <a:srgbClr val="000000"/>
                </a:solidFill>
                <a:latin typeface="Times New Roman"/>
                <a:ea typeface="Times New Roman"/>
              </a:rPr>
              <a:t>-The term evolution refers to slow or gradual change, which occurs with very low human effort, with almost unnoticeable changes in social structure. Examples are language, marriage patterns, child rearing practices and so on.</a:t>
            </a:r>
          </a:p>
          <a:p>
            <a:pPr algn="just">
              <a:spcAft>
                <a:spcPts val="0"/>
              </a:spcAft>
            </a:pPr>
            <a:r>
              <a:rPr lang="en-GB" b="1" dirty="0">
                <a:solidFill>
                  <a:srgbClr val="000000"/>
                </a:solidFill>
                <a:latin typeface="Times New Roman"/>
                <a:ea typeface="Times New Roman"/>
              </a:rPr>
              <a:t>Revolution</a:t>
            </a:r>
            <a:r>
              <a:rPr lang="en-GB" dirty="0">
                <a:solidFill>
                  <a:srgbClr val="000000"/>
                </a:solidFill>
                <a:latin typeface="Times New Roman"/>
                <a:ea typeface="Times New Roman"/>
              </a:rPr>
              <a:t>-This term refers to a rapid and deliberate change, which can radically change a society's way of doing things. Revolutions are planned for a specific purpose and are initiated by direct human action.</a:t>
            </a:r>
          </a:p>
          <a:p>
            <a:pPr algn="just">
              <a:spcAft>
                <a:spcPts val="0"/>
              </a:spcAft>
            </a:pPr>
            <a:r>
              <a:rPr lang="en-GB" b="1" dirty="0">
                <a:solidFill>
                  <a:srgbClr val="000000"/>
                </a:solidFill>
                <a:latin typeface="Times New Roman"/>
                <a:ea typeface="Times New Roman"/>
              </a:rPr>
              <a:t>Reform</a:t>
            </a:r>
            <a:r>
              <a:rPr lang="en-GB" dirty="0">
                <a:solidFill>
                  <a:srgbClr val="000000"/>
                </a:solidFill>
                <a:latin typeface="Times New Roman"/>
                <a:ea typeface="Times New Roman"/>
              </a:rPr>
              <a:t>-This term refers to a deliberate effort by humans to alter the society's way of doing things. Reforms apply lesser force than revolutions and their effects are much more extensive than revolution</a:t>
            </a:r>
            <a:endParaRPr lang="en-GB" dirty="0"/>
          </a:p>
        </p:txBody>
      </p:sp>
    </p:spTree>
    <p:extLst>
      <p:ext uri="{BB962C8B-B14F-4D97-AF65-F5344CB8AC3E}">
        <p14:creationId xmlns:p14="http://schemas.microsoft.com/office/powerpoint/2010/main" val="304690822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Ct..</a:t>
            </a:r>
          </a:p>
        </p:txBody>
      </p:sp>
      <p:sp>
        <p:nvSpPr>
          <p:cNvPr id="3" name="Content Placeholder 2"/>
          <p:cNvSpPr>
            <a:spLocks noGrp="1"/>
          </p:cNvSpPr>
          <p:nvPr>
            <p:ph idx="1"/>
          </p:nvPr>
        </p:nvSpPr>
        <p:spPr/>
        <p:txBody>
          <a:bodyPr>
            <a:normAutofit/>
          </a:bodyPr>
          <a:lstStyle/>
          <a:p>
            <a:pPr algn="just">
              <a:spcAft>
                <a:spcPts val="0"/>
              </a:spcAft>
            </a:pPr>
            <a:r>
              <a:rPr lang="en-GB" b="1" dirty="0">
                <a:solidFill>
                  <a:srgbClr val="000000"/>
                </a:solidFill>
                <a:latin typeface="Times New Roman"/>
                <a:ea typeface="Times New Roman"/>
              </a:rPr>
              <a:t>How Does Social Change Occur?</a:t>
            </a:r>
            <a:endParaRPr lang="en-GB" sz="3600" dirty="0">
              <a:latin typeface="Times New Roman"/>
              <a:ea typeface="Times New Roman"/>
            </a:endParaRPr>
          </a:p>
          <a:p>
            <a:pPr marL="0" indent="0" algn="just">
              <a:spcAft>
                <a:spcPts val="0"/>
              </a:spcAft>
              <a:buNone/>
            </a:pPr>
            <a:r>
              <a:rPr lang="en-GB" dirty="0">
                <a:solidFill>
                  <a:srgbClr val="000000"/>
                </a:solidFill>
                <a:latin typeface="Times New Roman"/>
                <a:ea typeface="Times New Roman"/>
              </a:rPr>
              <a:t>Social change takes place when people choose to modify their environment. The changes occur mainly when existing cultural patterns are altered either due to innovations or when new ideas are introduced into the society. </a:t>
            </a:r>
          </a:p>
          <a:p>
            <a:pPr algn="just">
              <a:spcAft>
                <a:spcPts val="0"/>
              </a:spcAft>
            </a:pPr>
            <a:r>
              <a:rPr lang="en-GB" sz="3600" b="1" dirty="0">
                <a:solidFill>
                  <a:srgbClr val="990000"/>
                </a:solidFill>
                <a:latin typeface="Times New Roman"/>
                <a:ea typeface="Times New Roman"/>
              </a:rPr>
              <a:t>Process of Change </a:t>
            </a:r>
            <a:endParaRPr lang="en-GB" sz="4800" dirty="0">
              <a:latin typeface="Times New Roman"/>
              <a:ea typeface="Times New Roman"/>
            </a:endParaRPr>
          </a:p>
          <a:p>
            <a:pPr algn="just">
              <a:spcAft>
                <a:spcPts val="0"/>
              </a:spcAft>
            </a:pPr>
            <a:r>
              <a:rPr lang="en-GB" dirty="0">
                <a:solidFill>
                  <a:srgbClr val="000000"/>
                </a:solidFill>
                <a:latin typeface="Times New Roman"/>
                <a:ea typeface="Times New Roman"/>
              </a:rPr>
              <a:t>There are two processes under which social change occurs. These are diffusion and innovation. You will cover each of these individually</a:t>
            </a:r>
            <a:r>
              <a:rPr lang="en-GB" sz="3600" dirty="0">
                <a:solidFill>
                  <a:srgbClr val="000000"/>
                </a:solidFill>
                <a:latin typeface="Times New Roman"/>
                <a:ea typeface="Times New Roman"/>
              </a:rPr>
              <a:t>. </a:t>
            </a:r>
            <a:endParaRPr lang="en-GB" sz="4800" dirty="0">
              <a:latin typeface="Times New Roman"/>
              <a:ea typeface="Times New Roman"/>
            </a:endParaRPr>
          </a:p>
          <a:p>
            <a:pPr marL="0" indent="0" algn="just">
              <a:spcAft>
                <a:spcPts val="0"/>
              </a:spcAft>
              <a:buNone/>
            </a:pPr>
            <a:endParaRPr lang="en-GB" sz="3600" dirty="0">
              <a:latin typeface="Times New Roman"/>
              <a:ea typeface="Times New Roman"/>
            </a:endParaRPr>
          </a:p>
          <a:p>
            <a:endParaRPr lang="en-GB" dirty="0"/>
          </a:p>
        </p:txBody>
      </p:sp>
    </p:spTree>
    <p:extLst>
      <p:ext uri="{BB962C8B-B14F-4D97-AF65-F5344CB8AC3E}">
        <p14:creationId xmlns:p14="http://schemas.microsoft.com/office/powerpoint/2010/main" val="240772033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Diffusion</a:t>
            </a:r>
            <a:endParaRPr lang="en-US" dirty="0"/>
          </a:p>
        </p:txBody>
      </p:sp>
      <p:sp>
        <p:nvSpPr>
          <p:cNvPr id="3" name="Content Placeholder 2"/>
          <p:cNvSpPr>
            <a:spLocks noGrp="1"/>
          </p:cNvSpPr>
          <p:nvPr>
            <p:ph idx="1"/>
          </p:nvPr>
        </p:nvSpPr>
        <p:spPr/>
        <p:txBody>
          <a:bodyPr/>
          <a:lstStyle/>
          <a:p>
            <a:r>
              <a:rPr lang="en-GB" dirty="0"/>
              <a:t>Diffusion is defined as a process of change involving the selection and adoption of cultural items from another society. The diffusion of culture can be a one-way or a two-way process. </a:t>
            </a:r>
          </a:p>
          <a:p>
            <a:r>
              <a:rPr lang="en-GB" dirty="0"/>
              <a:t>Example, westerners are expressing an interest in indigenous knowledge found in traditional medicine while Kenyans have accepted the western type of medicines in addition to our own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some terminologies used in sociology </a:t>
            </a:r>
            <a:endParaRPr lang="en-US" dirty="0"/>
          </a:p>
        </p:txBody>
      </p:sp>
      <p:sp>
        <p:nvSpPr>
          <p:cNvPr id="3" name="Content Placeholder 2"/>
          <p:cNvSpPr>
            <a:spLocks noGrp="1"/>
          </p:cNvSpPr>
          <p:nvPr>
            <p:ph idx="1"/>
          </p:nvPr>
        </p:nvSpPr>
        <p:spPr/>
        <p:txBody>
          <a:bodyPr/>
          <a:lstStyle/>
          <a:p>
            <a:pPr lvl="0"/>
            <a:r>
              <a:rPr lang="en-GB" dirty="0"/>
              <a:t>Group - this is a combination of more than two persons with common values and objectives, for example, a group of boys walking to the market, a family. </a:t>
            </a:r>
            <a:endParaRPr lang="en-US" dirty="0"/>
          </a:p>
          <a:p>
            <a:pPr lvl="0"/>
            <a:r>
              <a:rPr lang="en-GB" dirty="0"/>
              <a:t>Role - this is defined as an expected behaviour attached to social status. </a:t>
            </a:r>
            <a:endParaRPr lang="en-US" dirty="0"/>
          </a:p>
          <a:p>
            <a:pPr lvl="0"/>
            <a:r>
              <a:rPr lang="en-GB" dirty="0"/>
              <a:t>Status - this refers to one's position in a society or social group.</a:t>
            </a:r>
            <a:endParaRPr lang="en-US" dirty="0"/>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Innovation</a:t>
            </a:r>
            <a:br>
              <a:rPr lang="en-US" dirty="0"/>
            </a:br>
            <a:endParaRPr lang="en-US" dirty="0"/>
          </a:p>
        </p:txBody>
      </p:sp>
      <p:sp>
        <p:nvSpPr>
          <p:cNvPr id="3" name="Content Placeholder 2"/>
          <p:cNvSpPr>
            <a:spLocks noGrp="1"/>
          </p:cNvSpPr>
          <p:nvPr>
            <p:ph idx="1"/>
          </p:nvPr>
        </p:nvSpPr>
        <p:spPr>
          <a:xfrm>
            <a:off x="457200" y="1066800"/>
            <a:ext cx="7467600" cy="5407152"/>
          </a:xfrm>
        </p:spPr>
        <p:txBody>
          <a:bodyPr>
            <a:normAutofit/>
          </a:bodyPr>
          <a:lstStyle/>
          <a:p>
            <a:r>
              <a:rPr lang="en-GB" dirty="0"/>
              <a:t>Innovation is the second type of change process and is defined as the process of introducing new items to the society. The innovations come in two forms, known as </a:t>
            </a:r>
            <a:r>
              <a:rPr lang="en-GB" b="1" dirty="0"/>
              <a:t>inventions and discoveries.</a:t>
            </a:r>
          </a:p>
          <a:p>
            <a:pPr>
              <a:buNone/>
            </a:pPr>
            <a:r>
              <a:rPr lang="en-GB" b="1" dirty="0"/>
              <a:t>Inventions</a:t>
            </a:r>
            <a:r>
              <a:rPr lang="en-GB" dirty="0"/>
              <a:t> </a:t>
            </a:r>
            <a:r>
              <a:rPr lang="en-US" dirty="0"/>
              <a:t>–</a:t>
            </a:r>
          </a:p>
          <a:p>
            <a:r>
              <a:rPr lang="en-GB" dirty="0"/>
              <a:t>Inventions refer to existing culture items, which are recombined to form a new item that did not exist before, for example vaccines</a:t>
            </a:r>
          </a:p>
          <a:p>
            <a:pPr>
              <a:buNone/>
            </a:pPr>
            <a:r>
              <a:rPr lang="en-GB" b="1" dirty="0"/>
              <a:t>Discovery -</a:t>
            </a:r>
            <a:endParaRPr lang="en-US" dirty="0"/>
          </a:p>
          <a:p>
            <a:r>
              <a:rPr lang="en-GB" dirty="0"/>
              <a:t>A discovery involves finding things that already exist, for example, archaeological findings such as cooking wares and implements, which are then preserved in museums</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Basic Steps of Implementing Change</a:t>
            </a:r>
            <a:r>
              <a:rPr lang="en-GB" dirty="0"/>
              <a:t> </a:t>
            </a:r>
            <a:br>
              <a:rPr lang="en-US" dirty="0"/>
            </a:br>
            <a:endParaRPr lang="en-US" dirty="0"/>
          </a:p>
        </p:txBody>
      </p:sp>
      <p:sp>
        <p:nvSpPr>
          <p:cNvPr id="3" name="Content Placeholder 2"/>
          <p:cNvSpPr>
            <a:spLocks noGrp="1"/>
          </p:cNvSpPr>
          <p:nvPr>
            <p:ph idx="1"/>
          </p:nvPr>
        </p:nvSpPr>
        <p:spPr>
          <a:xfrm>
            <a:off x="457200" y="1930400"/>
            <a:ext cx="7467600" cy="4543552"/>
          </a:xfrm>
        </p:spPr>
        <p:txBody>
          <a:bodyPr/>
          <a:lstStyle/>
          <a:p>
            <a:r>
              <a:rPr lang="en-GB" dirty="0"/>
              <a:t>Situations may come up when you as a team leader need to implement some form of change at your place of work or even at home. Some of the basic steps that you will need to follow so as to attain your goal are </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457200"/>
          </a:xfrm>
        </p:spPr>
        <p:txBody>
          <a:bodyPr>
            <a:normAutofit fontScale="90000"/>
          </a:bodyPr>
          <a:lstStyle/>
          <a:p>
            <a:r>
              <a:rPr lang="en-US" dirty="0"/>
              <a:t>Seven steps of social change</a:t>
            </a:r>
          </a:p>
        </p:txBody>
      </p:sp>
      <p:pic>
        <p:nvPicPr>
          <p:cNvPr id="4" name="ia_el_5_innerEl" descr="The broken cycle diagram"/>
          <p:cNvPicPr>
            <a:picLocks noGrp="1"/>
          </p:cNvPicPr>
          <p:nvPr>
            <p:ph idx="1"/>
          </p:nvPr>
        </p:nvPicPr>
        <p:blipFill>
          <a:blip r:embed="rId2"/>
          <a:srcRect/>
          <a:stretch>
            <a:fillRect/>
          </a:stretch>
        </p:blipFill>
        <p:spPr bwMode="auto">
          <a:xfrm>
            <a:off x="609600" y="685800"/>
            <a:ext cx="8058150" cy="5943600"/>
          </a:xfrm>
          <a:prstGeom prst="rect">
            <a:avLst/>
          </a:prstGeom>
          <a:noFill/>
          <a:ln w="9525">
            <a:noFill/>
            <a:miter lim="800000"/>
            <a:headEnd/>
            <a:tailEnd/>
          </a:ln>
        </p:spPr>
      </p:pic>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304800"/>
          </a:xfrm>
        </p:spPr>
        <p:txBody>
          <a:bodyPr>
            <a:normAutofit fontScale="90000"/>
          </a:bodyPr>
          <a:lstStyle/>
          <a:p>
            <a:r>
              <a:rPr lang="en-US" dirty="0"/>
              <a:t>Ct..</a:t>
            </a:r>
          </a:p>
        </p:txBody>
      </p:sp>
      <p:sp>
        <p:nvSpPr>
          <p:cNvPr id="3" name="Content Placeholder 2"/>
          <p:cNvSpPr>
            <a:spLocks noGrp="1"/>
          </p:cNvSpPr>
          <p:nvPr>
            <p:ph idx="1"/>
          </p:nvPr>
        </p:nvSpPr>
        <p:spPr>
          <a:xfrm>
            <a:off x="457200" y="533400"/>
            <a:ext cx="7467600" cy="5940552"/>
          </a:xfrm>
        </p:spPr>
        <p:txBody>
          <a:bodyPr>
            <a:normAutofit/>
          </a:bodyPr>
          <a:lstStyle/>
          <a:p>
            <a:pPr>
              <a:buNone/>
            </a:pPr>
            <a:r>
              <a:rPr lang="en-GB" b="1" dirty="0"/>
              <a:t>Knowledge/Awareness</a:t>
            </a:r>
            <a:r>
              <a:rPr lang="en-GB" dirty="0"/>
              <a:t> </a:t>
            </a:r>
            <a:r>
              <a:rPr lang="en-US" dirty="0"/>
              <a:t>-</a:t>
            </a:r>
            <a:r>
              <a:rPr lang="en-GB" dirty="0"/>
              <a:t>An obvious first step is that people must:</a:t>
            </a:r>
            <a:endParaRPr lang="en-US" dirty="0"/>
          </a:p>
          <a:p>
            <a:pPr lvl="0"/>
            <a:r>
              <a:rPr lang="en-GB" dirty="0"/>
              <a:t>Know there is a problem. </a:t>
            </a:r>
            <a:endParaRPr lang="en-US" dirty="0"/>
          </a:p>
          <a:p>
            <a:r>
              <a:rPr lang="en-GB" dirty="0"/>
              <a:t>Know there is a practical, viable solution or alternative. </a:t>
            </a:r>
          </a:p>
          <a:p>
            <a:pPr>
              <a:buNone/>
            </a:pPr>
            <a:r>
              <a:rPr lang="en-GB" b="1" dirty="0"/>
              <a:t>Desire</a:t>
            </a:r>
            <a:r>
              <a:rPr lang="en-GB" dirty="0"/>
              <a:t> </a:t>
            </a:r>
            <a:endParaRPr lang="en-US" dirty="0"/>
          </a:p>
          <a:p>
            <a:r>
              <a:rPr lang="en-GB" dirty="0"/>
              <a:t>Change involves imagination. People need to be able to visualise a different, desirable future for themselves. Desire is an emotion, not a kind of knowledge. </a:t>
            </a:r>
          </a:p>
          <a:p>
            <a:pPr>
              <a:buNone/>
            </a:pPr>
            <a:r>
              <a:rPr lang="en-GB" b="1" dirty="0"/>
              <a:t>Skills</a:t>
            </a:r>
            <a:r>
              <a:rPr lang="en-GB" dirty="0"/>
              <a:t> </a:t>
            </a:r>
            <a:endParaRPr lang="en-US" dirty="0"/>
          </a:p>
          <a:p>
            <a:r>
              <a:rPr lang="en-GB" dirty="0"/>
              <a:t>Skills allow you to easily visualise the steps required to reach the goal. People often learn skills best by seeing someone else perform them</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11162"/>
          </a:xfrm>
        </p:spPr>
        <p:txBody>
          <a:bodyPr>
            <a:normAutofit fontScale="90000"/>
          </a:bodyPr>
          <a:lstStyle/>
          <a:p>
            <a:r>
              <a:rPr lang="en-US" dirty="0"/>
              <a:t>Ct..</a:t>
            </a:r>
          </a:p>
        </p:txBody>
      </p:sp>
      <p:sp>
        <p:nvSpPr>
          <p:cNvPr id="3" name="Content Placeholder 2"/>
          <p:cNvSpPr>
            <a:spLocks noGrp="1"/>
          </p:cNvSpPr>
          <p:nvPr>
            <p:ph idx="1"/>
          </p:nvPr>
        </p:nvSpPr>
        <p:spPr>
          <a:xfrm>
            <a:off x="457200" y="685800"/>
            <a:ext cx="7467600" cy="5788152"/>
          </a:xfrm>
        </p:spPr>
        <p:txBody>
          <a:bodyPr>
            <a:normAutofit/>
          </a:bodyPr>
          <a:lstStyle/>
          <a:p>
            <a:pPr>
              <a:buNone/>
            </a:pPr>
            <a:r>
              <a:rPr lang="en-GB" b="1" dirty="0"/>
              <a:t>Optimism (or Confidence)</a:t>
            </a:r>
            <a:r>
              <a:rPr lang="en-GB" dirty="0"/>
              <a:t> </a:t>
            </a:r>
            <a:endParaRPr lang="en-US" dirty="0"/>
          </a:p>
          <a:p>
            <a:r>
              <a:rPr lang="en-GB" dirty="0"/>
              <a:t>This is the belief that success is probable or inevitable. Strong political or community leadership is probably an important ingredient of optimism</a:t>
            </a:r>
          </a:p>
          <a:p>
            <a:pPr>
              <a:buNone/>
            </a:pPr>
            <a:r>
              <a:rPr lang="en-GB" b="1" dirty="0"/>
              <a:t>Facilitation</a:t>
            </a:r>
            <a:r>
              <a:rPr lang="en-GB" dirty="0"/>
              <a:t> </a:t>
            </a:r>
            <a:endParaRPr lang="en-US" dirty="0"/>
          </a:p>
          <a:p>
            <a:r>
              <a:rPr lang="en-GB" dirty="0"/>
              <a:t>People are busy with limited resources and few choices. They may need outside support </a:t>
            </a:r>
          </a:p>
          <a:p>
            <a:pPr>
              <a:buNone/>
            </a:pPr>
            <a:r>
              <a:rPr lang="en-GB" b="1" dirty="0"/>
              <a:t>Stimulation</a:t>
            </a:r>
            <a:r>
              <a:rPr lang="en-GB" dirty="0"/>
              <a:t> </a:t>
            </a:r>
            <a:endParaRPr lang="en-US" dirty="0"/>
          </a:p>
          <a:p>
            <a:r>
              <a:rPr lang="en-GB" dirty="0"/>
              <a:t>An inspiration to do something </a:t>
            </a:r>
          </a:p>
          <a:p>
            <a:pPr>
              <a:buNone/>
            </a:pPr>
            <a:r>
              <a:rPr lang="en-GB" b="1" dirty="0"/>
              <a:t>Feedback and Reinforcement</a:t>
            </a:r>
            <a:r>
              <a:rPr lang="en-GB" dirty="0"/>
              <a:t> </a:t>
            </a:r>
            <a:endParaRPr lang="en-US" dirty="0"/>
          </a:p>
          <a:p>
            <a:r>
              <a:rPr lang="en-GB" dirty="0"/>
              <a:t>It is always important to get feedback at the end of the day and know whether the change was approved or not and gain perceptions and views on the area of that change</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normAutofit fontScale="90000"/>
          </a:bodyPr>
          <a:lstStyle/>
          <a:p>
            <a:r>
              <a:rPr lang="en-US" dirty="0"/>
              <a:t>Effects of social change on health</a:t>
            </a:r>
          </a:p>
        </p:txBody>
      </p:sp>
      <p:sp>
        <p:nvSpPr>
          <p:cNvPr id="3" name="Content Placeholder 2"/>
          <p:cNvSpPr>
            <a:spLocks noGrp="1"/>
          </p:cNvSpPr>
          <p:nvPr>
            <p:ph idx="1"/>
          </p:nvPr>
        </p:nvSpPr>
        <p:spPr>
          <a:xfrm>
            <a:off x="457200" y="838200"/>
            <a:ext cx="7467600" cy="5635752"/>
          </a:xfrm>
        </p:spPr>
        <p:txBody>
          <a:bodyPr>
            <a:normAutofit/>
          </a:bodyPr>
          <a:lstStyle/>
          <a:p>
            <a:pPr>
              <a:buNone/>
            </a:pPr>
            <a:r>
              <a:rPr lang="en-GB" b="1" dirty="0"/>
              <a:t>1. Population</a:t>
            </a:r>
            <a:br>
              <a:rPr lang="en-GB" b="1" dirty="0"/>
            </a:br>
            <a:r>
              <a:rPr lang="en-GB" dirty="0"/>
              <a:t>Due to innovations in the provision of health care such as vaccines, availability of drugs, increase in the number of health workers and health care facilities, mortality rate has decreased compared to that of the early 20th century</a:t>
            </a:r>
          </a:p>
          <a:p>
            <a:pPr>
              <a:buNone/>
            </a:pPr>
            <a:r>
              <a:rPr lang="en-GB" dirty="0"/>
              <a:t>Also social change brought about by population increase leads to cumulative effects of: </a:t>
            </a:r>
            <a:endParaRPr lang="en-US" dirty="0"/>
          </a:p>
          <a:p>
            <a:pPr lvl="0"/>
            <a:r>
              <a:rPr lang="en-GB" dirty="0"/>
              <a:t>Inadequate and hazardous shelter </a:t>
            </a:r>
            <a:endParaRPr lang="en-US" dirty="0"/>
          </a:p>
          <a:p>
            <a:pPr lvl="0"/>
            <a:r>
              <a:rPr lang="en-GB" dirty="0"/>
              <a:t>Overcrowding </a:t>
            </a:r>
            <a:endParaRPr lang="en-US" dirty="0"/>
          </a:p>
          <a:p>
            <a:pPr lvl="0"/>
            <a:r>
              <a:rPr lang="en-GB" dirty="0"/>
              <a:t>Lack of water supply and sanitation </a:t>
            </a:r>
            <a:endParaRPr lang="en-US" dirty="0"/>
          </a:p>
          <a:p>
            <a:pPr lvl="0"/>
            <a:r>
              <a:rPr lang="en-GB" dirty="0"/>
              <a:t>Unsafe food </a:t>
            </a:r>
            <a:endParaRPr lang="en-US" dirty="0"/>
          </a:p>
          <a:p>
            <a:pPr lvl="0"/>
            <a:r>
              <a:rPr lang="en-GB" dirty="0"/>
              <a:t>Air and water pollution </a:t>
            </a:r>
            <a:endParaRPr lang="en-US" dirty="0"/>
          </a:p>
          <a:p>
            <a:pPr lvl="0"/>
            <a:r>
              <a:rPr lang="en-GB" dirty="0"/>
              <a:t>High accident rates</a:t>
            </a:r>
            <a:endParaRPr lang="en-US" dirty="0"/>
          </a:p>
          <a:p>
            <a:pPr>
              <a:buNone/>
            </a:pPr>
            <a:r>
              <a:rPr lang="en-GB" dirty="0"/>
              <a:t>All of these factors impact heavily on the health of a society. </a:t>
            </a:r>
            <a:endParaRPr lang="en-US" dirty="0"/>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11162"/>
          </a:xfrm>
        </p:spPr>
        <p:txBody>
          <a:bodyPr>
            <a:normAutofit fontScale="90000"/>
          </a:bodyPr>
          <a:lstStyle/>
          <a:p>
            <a:r>
              <a:rPr lang="en-US" dirty="0"/>
              <a:t>Ct..</a:t>
            </a:r>
          </a:p>
        </p:txBody>
      </p:sp>
      <p:sp>
        <p:nvSpPr>
          <p:cNvPr id="3" name="Content Placeholder 2"/>
          <p:cNvSpPr>
            <a:spLocks noGrp="1"/>
          </p:cNvSpPr>
          <p:nvPr>
            <p:ph idx="1"/>
          </p:nvPr>
        </p:nvSpPr>
        <p:spPr>
          <a:xfrm>
            <a:off x="457200" y="762000"/>
            <a:ext cx="7467600" cy="5711952"/>
          </a:xfrm>
        </p:spPr>
        <p:txBody>
          <a:bodyPr>
            <a:normAutofit/>
          </a:bodyPr>
          <a:lstStyle/>
          <a:p>
            <a:pPr>
              <a:buNone/>
            </a:pPr>
            <a:r>
              <a:rPr lang="en-US" dirty="0"/>
              <a:t>2. </a:t>
            </a:r>
            <a:r>
              <a:rPr lang="en-GB" b="1" dirty="0"/>
              <a:t>Education</a:t>
            </a:r>
            <a:br>
              <a:rPr lang="en-GB" b="1" dirty="0"/>
            </a:br>
            <a:r>
              <a:rPr lang="en-GB" dirty="0"/>
              <a:t>Today, many people in Kenya have had basic education. Further, due to easy access to the internet through cyber cafes, more and more Kenyans are becoming better informed about their health and the various treatment alternatives available. As a result, nurses and other health professionals have to strive to keep informed and up to date by achieving higher levels of education in order to meet professional needs and demands for quality care by an </a:t>
            </a:r>
            <a:br>
              <a:rPr lang="en-GB" dirty="0"/>
            </a:br>
            <a:r>
              <a:rPr lang="en-GB" dirty="0"/>
              <a:t>informed public.</a:t>
            </a:r>
            <a:endParaRPr lang="en-US" dirty="0"/>
          </a:p>
          <a:p>
            <a:pPr>
              <a:buNone/>
            </a:pP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ct..</a:t>
            </a:r>
          </a:p>
        </p:txBody>
      </p:sp>
      <p:sp>
        <p:nvSpPr>
          <p:cNvPr id="3" name="Content Placeholder 2"/>
          <p:cNvSpPr>
            <a:spLocks noGrp="1"/>
          </p:cNvSpPr>
          <p:nvPr>
            <p:ph idx="1"/>
          </p:nvPr>
        </p:nvSpPr>
        <p:spPr/>
        <p:txBody>
          <a:bodyPr/>
          <a:lstStyle/>
          <a:p>
            <a:pPr>
              <a:buNone/>
            </a:pPr>
            <a:r>
              <a:rPr lang="en-US" dirty="0"/>
              <a:t>3. </a:t>
            </a:r>
            <a:r>
              <a:rPr lang="en-GB" b="1" dirty="0"/>
              <a:t>Industrialisation</a:t>
            </a:r>
            <a:endParaRPr lang="en-US" dirty="0"/>
          </a:p>
          <a:p>
            <a:r>
              <a:rPr lang="en-GB" dirty="0"/>
              <a:t>Social change caused by industrialisation leads to mismanagement of natural resources, excessive waste production and associated environmental conditions that affect health</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Conflict resolution and negotiation</a:t>
            </a:r>
          </a:p>
        </p:txBody>
      </p:sp>
      <p:sp>
        <p:nvSpPr>
          <p:cNvPr id="3" name="Content Placeholder 2"/>
          <p:cNvSpPr>
            <a:spLocks noGrp="1"/>
          </p:cNvSpPr>
          <p:nvPr>
            <p:ph idx="1"/>
          </p:nvPr>
        </p:nvSpPr>
        <p:spPr/>
        <p:txBody>
          <a:bodyPr/>
          <a:lstStyle/>
          <a:p>
            <a:r>
              <a:rPr lang="en-GB" dirty="0"/>
              <a:t>As you have already noted, the society assigns different status to individuals according to their roles. </a:t>
            </a:r>
          </a:p>
          <a:p>
            <a:r>
              <a:rPr lang="en-GB" dirty="0"/>
              <a:t>Following these differences in status, there is bound to be tension between persons with high status and those with lower status</a:t>
            </a:r>
          </a:p>
          <a:p>
            <a:r>
              <a:rPr lang="en-GB" dirty="0"/>
              <a:t>For example, there may be a conflict between a matron in charge of a ward and a group of nurses over the allocation of various duties in the ward</a:t>
            </a: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lstStyle/>
          <a:p>
            <a:r>
              <a:rPr lang="en-GB" b="1" dirty="0"/>
              <a:t>Conflict</a:t>
            </a:r>
            <a:endParaRPr lang="en-US" dirty="0"/>
          </a:p>
        </p:txBody>
      </p:sp>
      <p:sp>
        <p:nvSpPr>
          <p:cNvPr id="3" name="Content Placeholder 2"/>
          <p:cNvSpPr>
            <a:spLocks noGrp="1"/>
          </p:cNvSpPr>
          <p:nvPr>
            <p:ph idx="1"/>
          </p:nvPr>
        </p:nvSpPr>
        <p:spPr>
          <a:xfrm>
            <a:off x="457200" y="1143000"/>
            <a:ext cx="7467600" cy="5330952"/>
          </a:xfrm>
        </p:spPr>
        <p:txBody>
          <a:bodyPr/>
          <a:lstStyle/>
          <a:p>
            <a:r>
              <a:rPr lang="en-GB" dirty="0"/>
              <a:t>Conflict is a person's struggle with him/herself, another person, or a thing. It is a problem or disagreement and results in a situation that needs resolution. </a:t>
            </a:r>
          </a:p>
          <a:p>
            <a:r>
              <a:rPr lang="en-GB" dirty="0"/>
              <a:t>Conflict is present in every person's life.</a:t>
            </a:r>
          </a:p>
          <a:p>
            <a:r>
              <a:rPr lang="en-GB" dirty="0"/>
              <a:t>According to </a:t>
            </a:r>
            <a:r>
              <a:rPr lang="en-GB" dirty="0" err="1"/>
              <a:t>Powler</a:t>
            </a:r>
            <a:r>
              <a:rPr lang="en-GB" dirty="0"/>
              <a:t>, conflict is defined as a fight, a struggle with others or groups, also as a collision or clashing of opposed principles.</a:t>
            </a:r>
          </a:p>
          <a:p>
            <a:r>
              <a:rPr lang="en-GB" dirty="0"/>
              <a:t> It is inescapable. </a:t>
            </a:r>
          </a:p>
          <a:p>
            <a:r>
              <a:rPr lang="en-GB" dirty="0"/>
              <a:t>However, conflict can be dealt with creatively, if a person has the right tools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Concepts in sociology</a:t>
            </a:r>
          </a:p>
        </p:txBody>
      </p:sp>
      <p:sp>
        <p:nvSpPr>
          <p:cNvPr id="3" name="Content Placeholder 2"/>
          <p:cNvSpPr>
            <a:spLocks noGrp="1"/>
          </p:cNvSpPr>
          <p:nvPr>
            <p:ph idx="1"/>
          </p:nvPr>
        </p:nvSpPr>
        <p:spPr/>
        <p:txBody>
          <a:bodyPr/>
          <a:lstStyle/>
          <a:p>
            <a:r>
              <a:rPr lang="en-GB" dirty="0"/>
              <a:t>Concepts are ideas, they are expressed through certain words, which are understood to have a particular meaning that defines an underlying reality:</a:t>
            </a:r>
          </a:p>
          <a:p>
            <a:r>
              <a:rPr lang="en-GB" dirty="0"/>
              <a:t>Culture &amp; civilisation</a:t>
            </a:r>
          </a:p>
          <a:p>
            <a:r>
              <a:rPr lang="en-GB" dirty="0"/>
              <a:t>Roles</a:t>
            </a:r>
          </a:p>
          <a:p>
            <a:r>
              <a:rPr lang="en-GB" dirty="0"/>
              <a:t>Mores</a:t>
            </a:r>
          </a:p>
          <a:p>
            <a:r>
              <a:rPr lang="en-GB" dirty="0"/>
              <a:t>Values</a:t>
            </a:r>
          </a:p>
          <a:p>
            <a:r>
              <a:rPr lang="en-GB" dirty="0"/>
              <a:t>Norms</a:t>
            </a:r>
          </a:p>
          <a:p>
            <a:r>
              <a:rPr lang="en-GB" dirty="0"/>
              <a:t>Folkways</a:t>
            </a:r>
          </a:p>
          <a:p>
            <a:r>
              <a:rPr lang="en-GB" dirty="0"/>
              <a:t>Laws or </a:t>
            </a:r>
            <a:r>
              <a:rPr lang="en-GB" dirty="0" err="1"/>
              <a:t>stateways</a:t>
            </a:r>
            <a:endParaRPr lang="en-GB" dirty="0"/>
          </a:p>
          <a:p>
            <a:endParaRPr lang="en-GB" dirty="0"/>
          </a:p>
          <a:p>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7467600" cy="715962"/>
          </a:xfrm>
        </p:spPr>
        <p:txBody>
          <a:bodyPr>
            <a:normAutofit fontScale="90000"/>
          </a:bodyPr>
          <a:lstStyle/>
          <a:p>
            <a:r>
              <a:rPr lang="en-GB" b="1" dirty="0"/>
              <a:t>What is Conflict Resolution?</a:t>
            </a:r>
            <a:br>
              <a:rPr lang="en-US" dirty="0"/>
            </a:br>
            <a:endParaRPr lang="en-US" dirty="0"/>
          </a:p>
        </p:txBody>
      </p:sp>
      <p:sp>
        <p:nvSpPr>
          <p:cNvPr id="3" name="Content Placeholder 2"/>
          <p:cNvSpPr>
            <a:spLocks noGrp="1"/>
          </p:cNvSpPr>
          <p:nvPr>
            <p:ph idx="1"/>
          </p:nvPr>
        </p:nvSpPr>
        <p:spPr>
          <a:xfrm>
            <a:off x="457200" y="838200"/>
            <a:ext cx="7467600" cy="5635752"/>
          </a:xfrm>
        </p:spPr>
        <p:txBody>
          <a:bodyPr/>
          <a:lstStyle/>
          <a:p>
            <a:r>
              <a:rPr lang="en-GB" dirty="0"/>
              <a:t>Conflict resolution is the process of finding a way to manage or solve a problem. There are several methods of conflict resolution. Some result in win-lose solutions, while others can be win-win</a:t>
            </a:r>
          </a:p>
          <a:p>
            <a:pPr>
              <a:buNone/>
            </a:pPr>
            <a:endParaRPr lang="en-GB" dirty="0"/>
          </a:p>
          <a:p>
            <a:pPr>
              <a:buNone/>
            </a:pPr>
            <a:r>
              <a:rPr lang="en-GB" b="1" dirty="0"/>
              <a:t>Situations That May Lead to Conflict</a:t>
            </a:r>
            <a:r>
              <a:rPr lang="en-GB" dirty="0"/>
              <a:t> </a:t>
            </a:r>
          </a:p>
          <a:p>
            <a:pPr>
              <a:buNone/>
            </a:pPr>
            <a:endParaRPr lang="en-GB" dirty="0"/>
          </a:p>
          <a:p>
            <a:pPr lvl="0"/>
            <a:r>
              <a:rPr lang="en-GB" dirty="0"/>
              <a:t>During the process of adjustment to forced change </a:t>
            </a:r>
            <a:endParaRPr lang="en-US" dirty="0"/>
          </a:p>
          <a:p>
            <a:pPr lvl="0"/>
            <a:r>
              <a:rPr lang="en-GB" dirty="0"/>
              <a:t>When various groups are not in agreement </a:t>
            </a:r>
            <a:endParaRPr lang="en-US" dirty="0"/>
          </a:p>
          <a:p>
            <a:pPr lvl="0"/>
            <a:r>
              <a:rPr lang="en-GB" dirty="0"/>
              <a:t>When some societal groups feel left out when new agreements are being implemented</a:t>
            </a:r>
            <a:endParaRPr lang="en-US" dirty="0"/>
          </a:p>
          <a:p>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11162"/>
          </a:xfrm>
        </p:spPr>
        <p:txBody>
          <a:bodyPr>
            <a:normAutofit fontScale="90000"/>
          </a:bodyPr>
          <a:lstStyle/>
          <a:p>
            <a:r>
              <a:rPr lang="en-GB" b="1" dirty="0"/>
              <a:t>Conflict Resolution Styles</a:t>
            </a:r>
            <a:r>
              <a:rPr lang="en-GB" dirty="0"/>
              <a:t> </a:t>
            </a:r>
            <a:endParaRPr lang="en-US" dirty="0"/>
          </a:p>
        </p:txBody>
      </p:sp>
      <p:sp>
        <p:nvSpPr>
          <p:cNvPr id="3" name="Content Placeholder 2"/>
          <p:cNvSpPr>
            <a:spLocks noGrp="1"/>
          </p:cNvSpPr>
          <p:nvPr>
            <p:ph idx="1"/>
          </p:nvPr>
        </p:nvSpPr>
        <p:spPr>
          <a:xfrm>
            <a:off x="457200" y="533400"/>
            <a:ext cx="7467600" cy="5940552"/>
          </a:xfrm>
        </p:spPr>
        <p:txBody>
          <a:bodyPr>
            <a:normAutofit/>
          </a:bodyPr>
          <a:lstStyle/>
          <a:p>
            <a:pPr>
              <a:buNone/>
            </a:pPr>
            <a:r>
              <a:rPr lang="en-GB" b="1" dirty="0"/>
              <a:t>Fight</a:t>
            </a:r>
            <a:endParaRPr lang="en-US" dirty="0"/>
          </a:p>
          <a:p>
            <a:r>
              <a:rPr lang="en-GB" dirty="0"/>
              <a:t>In a fight, two or more people are aggressive with one another. Fighting can be done with words, weapons or fists. Following a battle of some description there will be a winner and a loser, or both may lose.</a:t>
            </a:r>
            <a:endParaRPr lang="en-US" dirty="0"/>
          </a:p>
          <a:p>
            <a:pPr>
              <a:buNone/>
            </a:pPr>
            <a:r>
              <a:rPr lang="en-GB" b="1" dirty="0"/>
              <a:t>Flight</a:t>
            </a:r>
            <a:endParaRPr lang="en-US" dirty="0"/>
          </a:p>
          <a:p>
            <a:r>
              <a:rPr lang="en-GB" dirty="0"/>
              <a:t>In a flight situation, one party walks away from the conflict. The problem is left unresolved and there may be a winner and a loser. Common 'flight' language includes.....</a:t>
            </a:r>
          </a:p>
          <a:p>
            <a:pPr>
              <a:buNone/>
            </a:pPr>
            <a:r>
              <a:rPr lang="en-GB" b="1" dirty="0"/>
              <a:t>Flow</a:t>
            </a:r>
            <a:endParaRPr lang="en-US" dirty="0"/>
          </a:p>
          <a:p>
            <a:r>
              <a:rPr lang="en-GB" dirty="0"/>
              <a:t>In a flow situation both people walk away from the conflict satisfied with the solution which they have reached together. Conflict resolution encourages everyone to 'go with the flow' and </a:t>
            </a:r>
            <a:br>
              <a:rPr lang="en-GB" dirty="0"/>
            </a:br>
            <a:r>
              <a:rPr lang="en-GB" dirty="0"/>
              <a:t>create solutions</a:t>
            </a:r>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Skills to Resolve Conflict Peacefully</a:t>
            </a:r>
            <a:r>
              <a:rPr lang="en-GB" dirty="0"/>
              <a:t> </a:t>
            </a:r>
            <a:endParaRPr lang="en-US" dirty="0"/>
          </a:p>
        </p:txBody>
      </p:sp>
      <p:sp>
        <p:nvSpPr>
          <p:cNvPr id="3" name="Content Placeholder 2"/>
          <p:cNvSpPr>
            <a:spLocks noGrp="1"/>
          </p:cNvSpPr>
          <p:nvPr>
            <p:ph idx="1"/>
          </p:nvPr>
        </p:nvSpPr>
        <p:spPr/>
        <p:txBody>
          <a:bodyPr/>
          <a:lstStyle/>
          <a:p>
            <a:pPr lvl="0"/>
            <a:r>
              <a:rPr lang="en-GB" dirty="0"/>
              <a:t>Be an active listener </a:t>
            </a:r>
            <a:endParaRPr lang="en-US" dirty="0"/>
          </a:p>
          <a:p>
            <a:pPr lvl="0"/>
            <a:r>
              <a:rPr lang="en-GB" dirty="0"/>
              <a:t>Look and listen for the other person's feelings </a:t>
            </a:r>
            <a:endParaRPr lang="en-US" dirty="0"/>
          </a:p>
          <a:p>
            <a:pPr lvl="0"/>
            <a:r>
              <a:rPr lang="en-GB" dirty="0"/>
              <a:t>Look for anger cues and triggers </a:t>
            </a:r>
            <a:endParaRPr lang="en-US" dirty="0"/>
          </a:p>
          <a:p>
            <a:pPr lvl="0"/>
            <a:r>
              <a:rPr lang="en-GB" dirty="0"/>
              <a:t>Maintain good eye contact </a:t>
            </a:r>
            <a:endParaRPr lang="en-US" dirty="0"/>
          </a:p>
          <a:p>
            <a:pPr lvl="0"/>
            <a:r>
              <a:rPr lang="en-GB" dirty="0"/>
              <a:t>Use a calm voice </a:t>
            </a:r>
            <a:endParaRPr lang="en-US" dirty="0"/>
          </a:p>
          <a:p>
            <a:pPr lvl="0"/>
            <a:r>
              <a:rPr lang="en-GB" dirty="0"/>
              <a:t>Make sure you have ‘cooled down’ before trying to work things out</a:t>
            </a:r>
            <a:endParaRPr lang="en-US" dirty="0"/>
          </a:p>
          <a:p>
            <a:r>
              <a:rPr lang="en-GB" b="1" dirty="0"/>
              <a:t> </a:t>
            </a:r>
            <a:endParaRPr lang="en-US" dirty="0"/>
          </a:p>
          <a:p>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fontScale="90000"/>
          </a:bodyPr>
          <a:lstStyle/>
          <a:p>
            <a:r>
              <a:rPr lang="en-GB" b="1" dirty="0"/>
              <a:t>Resolving Conflicts at a Government Level</a:t>
            </a:r>
            <a:endParaRPr lang="en-US" dirty="0"/>
          </a:p>
        </p:txBody>
      </p:sp>
      <p:sp>
        <p:nvSpPr>
          <p:cNvPr id="3" name="Content Placeholder 2"/>
          <p:cNvSpPr>
            <a:spLocks noGrp="1"/>
          </p:cNvSpPr>
          <p:nvPr>
            <p:ph idx="1"/>
          </p:nvPr>
        </p:nvSpPr>
        <p:spPr>
          <a:xfrm>
            <a:off x="457200" y="1143000"/>
            <a:ext cx="7467600" cy="5330952"/>
          </a:xfrm>
        </p:spPr>
        <p:txBody>
          <a:bodyPr/>
          <a:lstStyle/>
          <a:p>
            <a:pPr>
              <a:buNone/>
            </a:pPr>
            <a:r>
              <a:rPr lang="en-GB" b="1" dirty="0"/>
              <a:t>1. Appointing a Commission</a:t>
            </a:r>
            <a:r>
              <a:rPr lang="en-GB" dirty="0"/>
              <a:t> </a:t>
            </a:r>
            <a:endParaRPr lang="en-US" dirty="0"/>
          </a:p>
          <a:p>
            <a:r>
              <a:rPr lang="en-GB" dirty="0"/>
              <a:t>A commission is a group of people, usually professionals in a certain field who are selected to look into a problem more keenly, so as to come up with a solution</a:t>
            </a:r>
          </a:p>
          <a:p>
            <a:pPr>
              <a:buNone/>
            </a:pPr>
            <a:r>
              <a:rPr lang="en-GB" b="1" dirty="0"/>
              <a:t>2. Elections to Change the Leaders</a:t>
            </a:r>
          </a:p>
          <a:p>
            <a:pPr>
              <a:buNone/>
            </a:pPr>
            <a:r>
              <a:rPr lang="en-GB" b="1" dirty="0"/>
              <a:t>3. Meeting with Concerned Persons</a:t>
            </a:r>
          </a:p>
          <a:p>
            <a:r>
              <a:rPr lang="en-GB" dirty="0"/>
              <a:t>This provides for an opportunity to speak out, discuss and agree on solutions to be effected by all. Mediators may also be chosen to represent one of the parties</a:t>
            </a:r>
            <a:endParaRPr lang="en-US" dirty="0"/>
          </a:p>
          <a:p>
            <a:pPr>
              <a:buNone/>
            </a:pPr>
            <a:endParaRPr lang="en-US" dirty="0"/>
          </a:p>
          <a:p>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fontScale="90000"/>
          </a:bodyPr>
          <a:lstStyle/>
          <a:p>
            <a:r>
              <a:rPr lang="en-GB" b="1" dirty="0"/>
              <a:t>The Negotiation Process</a:t>
            </a:r>
            <a:r>
              <a:rPr lang="en-GB" dirty="0"/>
              <a:t> </a:t>
            </a:r>
            <a:br>
              <a:rPr lang="en-US" dirty="0"/>
            </a:br>
            <a:endParaRPr lang="en-US" dirty="0"/>
          </a:p>
        </p:txBody>
      </p:sp>
      <p:sp>
        <p:nvSpPr>
          <p:cNvPr id="3" name="Content Placeholder 2"/>
          <p:cNvSpPr>
            <a:spLocks noGrp="1"/>
          </p:cNvSpPr>
          <p:nvPr>
            <p:ph idx="1"/>
          </p:nvPr>
        </p:nvSpPr>
        <p:spPr>
          <a:xfrm>
            <a:off x="457200" y="838200"/>
            <a:ext cx="7467600" cy="5635752"/>
          </a:xfrm>
        </p:spPr>
        <p:txBody>
          <a:bodyPr/>
          <a:lstStyle/>
          <a:p>
            <a:r>
              <a:rPr lang="en-GB" dirty="0"/>
              <a:t>The process of negotiation consists of three important phases.</a:t>
            </a:r>
            <a:endParaRPr lang="en-US" dirty="0"/>
          </a:p>
          <a:p>
            <a:pPr marL="457200" indent="-457200">
              <a:buFont typeface="+mj-lt"/>
              <a:buAutoNum type="arabicPeriod"/>
            </a:pPr>
            <a:r>
              <a:rPr lang="en-GB" b="1" dirty="0"/>
              <a:t>The Information Phase</a:t>
            </a:r>
            <a:r>
              <a:rPr lang="en-GB" dirty="0"/>
              <a:t> </a:t>
            </a:r>
            <a:endParaRPr lang="en-US" dirty="0"/>
          </a:p>
          <a:p>
            <a:pPr marL="457200" indent="-457200">
              <a:buNone/>
            </a:pPr>
            <a:r>
              <a:rPr lang="en-GB" dirty="0"/>
              <a:t>During this phase, you should collect and evaluate information on all factors that will have an effect on the negotiation.</a:t>
            </a:r>
          </a:p>
          <a:p>
            <a:pPr marL="457200" indent="-457200">
              <a:buNone/>
            </a:pPr>
            <a:r>
              <a:rPr lang="en-GB" dirty="0"/>
              <a:t> Work out a defensive plan to protect sensitive information that the opposition is likely to inquire about.</a:t>
            </a:r>
          </a:p>
          <a:p>
            <a:pPr marL="457200" indent="-457200">
              <a:buNone/>
            </a:pPr>
            <a:r>
              <a:rPr lang="en-GB" dirty="0"/>
              <a:t> Decide whether the negotiations will be carried out by yourself or an agent</a:t>
            </a:r>
          </a:p>
          <a:p>
            <a:pPr marL="457200" indent="-457200">
              <a:buNone/>
            </a:pPr>
            <a:endParaRPr lang="en-GB" dirty="0"/>
          </a:p>
          <a:p>
            <a:pPr marL="457200" indent="-457200">
              <a:buNone/>
            </a:pPr>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58762"/>
          </a:xfrm>
        </p:spPr>
        <p:txBody>
          <a:bodyPr>
            <a:normAutofit fontScale="90000"/>
          </a:bodyPr>
          <a:lstStyle/>
          <a:p>
            <a:r>
              <a:rPr lang="en-US" dirty="0"/>
              <a:t>Ct..</a:t>
            </a:r>
          </a:p>
        </p:txBody>
      </p:sp>
      <p:sp>
        <p:nvSpPr>
          <p:cNvPr id="3" name="Content Placeholder 2"/>
          <p:cNvSpPr>
            <a:spLocks noGrp="1"/>
          </p:cNvSpPr>
          <p:nvPr>
            <p:ph idx="1"/>
          </p:nvPr>
        </p:nvSpPr>
        <p:spPr>
          <a:xfrm>
            <a:off x="457200" y="533400"/>
            <a:ext cx="7467600" cy="5940552"/>
          </a:xfrm>
        </p:spPr>
        <p:txBody>
          <a:bodyPr>
            <a:normAutofit/>
          </a:bodyPr>
          <a:lstStyle/>
          <a:p>
            <a:pPr>
              <a:buNone/>
            </a:pPr>
            <a:r>
              <a:rPr lang="en-US" dirty="0"/>
              <a:t>2. </a:t>
            </a:r>
            <a:r>
              <a:rPr lang="en-GB" b="1" dirty="0"/>
              <a:t>The Competitive Phase</a:t>
            </a:r>
            <a:r>
              <a:rPr lang="en-GB" dirty="0"/>
              <a:t> </a:t>
            </a:r>
            <a:endParaRPr lang="en-US" dirty="0"/>
          </a:p>
          <a:p>
            <a:r>
              <a:rPr lang="en-GB" dirty="0"/>
              <a:t>The bargaining begins during this phase. You should decide who should go first on particular issues. Support your position on an appropriate rationale</a:t>
            </a:r>
          </a:p>
          <a:p>
            <a:pPr>
              <a:buNone/>
            </a:pPr>
            <a:r>
              <a:rPr lang="en-GB" dirty="0"/>
              <a:t>3. While acknowledging that negotiations are inherently competitive, it helps to remember the following:</a:t>
            </a:r>
            <a:endParaRPr lang="en-US" dirty="0"/>
          </a:p>
          <a:p>
            <a:pPr lvl="0"/>
            <a:r>
              <a:rPr lang="en-GB" dirty="0"/>
              <a:t>Be cooperative. </a:t>
            </a:r>
            <a:endParaRPr lang="en-US" dirty="0"/>
          </a:p>
          <a:p>
            <a:pPr lvl="0"/>
            <a:r>
              <a:rPr lang="en-GB" dirty="0"/>
              <a:t>Do not use threats. </a:t>
            </a:r>
            <a:endParaRPr lang="en-US" dirty="0"/>
          </a:p>
          <a:p>
            <a:pPr lvl="0"/>
            <a:r>
              <a:rPr lang="en-GB" dirty="0"/>
              <a:t>Assess the value of your position accurately. </a:t>
            </a:r>
            <a:endParaRPr lang="en-US" dirty="0"/>
          </a:p>
          <a:p>
            <a:pPr lvl="0"/>
            <a:r>
              <a:rPr lang="en-GB" dirty="0"/>
              <a:t>Be willing to share information. </a:t>
            </a:r>
          </a:p>
          <a:p>
            <a:pPr lvl="0"/>
            <a:r>
              <a:rPr lang="en-GB" dirty="0"/>
              <a:t>Approach negotiations in an objective, fair, trustworthy manner. </a:t>
            </a:r>
            <a:endParaRPr lang="en-US" dirty="0"/>
          </a:p>
          <a:p>
            <a:pPr lvl="0"/>
            <a:r>
              <a:rPr lang="en-GB" dirty="0"/>
              <a:t>Seek agreement in the open exchange </a:t>
            </a:r>
            <a:br>
              <a:rPr lang="en-GB" dirty="0"/>
            </a:br>
            <a:r>
              <a:rPr lang="en-GB" dirty="0"/>
              <a:t>of information. </a:t>
            </a:r>
            <a:endParaRPr lang="en-US" dirty="0"/>
          </a:p>
          <a:p>
            <a:pPr lvl="0"/>
            <a:r>
              <a:rPr lang="en-GB" dirty="0"/>
              <a:t>Get a settlement that is fair to both sides.</a:t>
            </a:r>
            <a:endParaRPr lang="en-US" dirty="0"/>
          </a:p>
          <a:p>
            <a:pPr>
              <a:buNone/>
            </a:pP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838200"/>
            <a:ext cx="7467600" cy="838200"/>
          </a:xfrm>
        </p:spPr>
        <p:txBody>
          <a:bodyPr>
            <a:normAutofit fontScale="90000"/>
          </a:bodyPr>
          <a:lstStyle/>
          <a:p>
            <a:r>
              <a:rPr lang="en-GB" b="1" dirty="0"/>
              <a:t>APPLICATION OF SOCIOLOGY AND</a:t>
            </a:r>
            <a:br>
              <a:rPr lang="en-US" dirty="0"/>
            </a:br>
            <a:r>
              <a:rPr lang="en-GB" b="1" dirty="0"/>
              <a:t> ANTHROPOLOGY IN NURSING</a:t>
            </a:r>
            <a:br>
              <a:rPr lang="en-US" dirty="0"/>
            </a:br>
            <a:r>
              <a:rPr lang="en-GB" b="1" dirty="0"/>
              <a:t> </a:t>
            </a:r>
            <a:br>
              <a:rPr lang="en-US" dirty="0"/>
            </a:br>
            <a:endParaRPr lang="en-US" dirty="0"/>
          </a:p>
        </p:txBody>
      </p:sp>
      <p:sp>
        <p:nvSpPr>
          <p:cNvPr id="3" name="Content Placeholder 2"/>
          <p:cNvSpPr>
            <a:spLocks noGrp="1"/>
          </p:cNvSpPr>
          <p:nvPr>
            <p:ph idx="1"/>
          </p:nvPr>
        </p:nvSpPr>
        <p:spPr>
          <a:xfrm>
            <a:off x="457200" y="1981200"/>
            <a:ext cx="7467600" cy="4492752"/>
          </a:xfrm>
        </p:spPr>
        <p:txBody>
          <a:bodyPr/>
          <a:lstStyle/>
          <a:p>
            <a:pPr>
              <a:buNone/>
            </a:pPr>
            <a:r>
              <a:rPr lang="en-GB" b="1" dirty="0"/>
              <a:t>The Relevance of Sociology and Anthropology to Nursing </a:t>
            </a:r>
            <a:endParaRPr lang="en-GB" dirty="0"/>
          </a:p>
          <a:p>
            <a:r>
              <a:rPr lang="en-GB" dirty="0"/>
              <a:t>The importance of social factors in the </a:t>
            </a:r>
            <a:r>
              <a:rPr lang="en-GB" dirty="0" err="1"/>
              <a:t>etiology</a:t>
            </a:r>
            <a:r>
              <a:rPr lang="en-GB" dirty="0"/>
              <a:t> of health cannot be over emphasised. Studies have directed attention on the importance of social science (including sociology and anthropology) concepts and methods in the study of health and illness. For example, the health status of an individual, including life expectancy and prevalence of chronic disease and disability, is related to marital status, social supports, as well as simple health habits such as hours of sleep and physical activities.</a:t>
            </a:r>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82562"/>
          </a:xfrm>
        </p:spPr>
        <p:txBody>
          <a:bodyPr>
            <a:normAutofit fontScale="90000"/>
          </a:bodyPr>
          <a:lstStyle/>
          <a:p>
            <a:r>
              <a:rPr lang="en-US" dirty="0"/>
              <a:t>Ct..</a:t>
            </a:r>
          </a:p>
        </p:txBody>
      </p:sp>
      <p:sp>
        <p:nvSpPr>
          <p:cNvPr id="3" name="Content Placeholder 2"/>
          <p:cNvSpPr>
            <a:spLocks noGrp="1"/>
          </p:cNvSpPr>
          <p:nvPr>
            <p:ph idx="1"/>
          </p:nvPr>
        </p:nvSpPr>
        <p:spPr>
          <a:xfrm>
            <a:off x="457200" y="457200"/>
            <a:ext cx="7467600" cy="6016752"/>
          </a:xfrm>
        </p:spPr>
        <p:txBody>
          <a:bodyPr>
            <a:normAutofit/>
          </a:bodyPr>
          <a:lstStyle/>
          <a:p>
            <a:r>
              <a:rPr lang="en-GB" dirty="0"/>
              <a:t>It is useful for nurses to study sociology and anthropology because it enables them to appreciate that individuals behave in a unique way. It is important to understand that every patient will react in a different manner when under stress. </a:t>
            </a:r>
          </a:p>
          <a:p>
            <a:r>
              <a:rPr lang="en-GB" dirty="0"/>
              <a:t>The nurse should recognise this and specifically tailor the nursing process to the individual patient, in order to assess, plan and implement nursing care that will suit the particular needs of the patient. </a:t>
            </a:r>
          </a:p>
          <a:p>
            <a:r>
              <a:rPr lang="en-GB" dirty="0"/>
              <a:t>Additionally, the nurse should always remember that individuals are part of a wider community, and try to involve all significant members of the family in the management of the patient</a:t>
            </a:r>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normAutofit fontScale="90000"/>
          </a:bodyPr>
          <a:lstStyle/>
          <a:p>
            <a:r>
              <a:rPr lang="en-GB" dirty="0"/>
              <a:t>application of sociology and anthropology in the nursing profession</a:t>
            </a:r>
            <a:endParaRPr lang="en-US" dirty="0"/>
          </a:p>
        </p:txBody>
      </p:sp>
      <p:sp>
        <p:nvSpPr>
          <p:cNvPr id="3" name="Content Placeholder 2"/>
          <p:cNvSpPr>
            <a:spLocks noGrp="1"/>
          </p:cNvSpPr>
          <p:nvPr>
            <p:ph idx="1"/>
          </p:nvPr>
        </p:nvSpPr>
        <p:spPr>
          <a:xfrm>
            <a:off x="457200" y="1219200"/>
            <a:ext cx="7467600" cy="5254752"/>
          </a:xfrm>
        </p:spPr>
        <p:txBody>
          <a:bodyPr/>
          <a:lstStyle/>
          <a:p>
            <a:r>
              <a:rPr lang="en-GB" dirty="0"/>
              <a:t>In the process of interacting with patients, the application of sociological concepts and knowledge facilitates delivery of professional skills of nurses, as they will acknowledge the influences and interactions of such variables as social background and cultural contexts. During this contact period, you should use your observation skills to assess the patient's style of dressing, use of language, age and accompanying relatives.</a:t>
            </a:r>
          </a:p>
          <a:p>
            <a:r>
              <a:rPr lang="en-GB" dirty="0"/>
              <a:t> All these observations will provide additional background information for the </a:t>
            </a:r>
            <a:br>
              <a:rPr lang="en-GB" dirty="0"/>
            </a:br>
            <a:r>
              <a:rPr lang="en-GB" dirty="0"/>
              <a:t>patient's history</a:t>
            </a:r>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11162"/>
          </a:xfrm>
        </p:spPr>
        <p:txBody>
          <a:bodyPr>
            <a:normAutofit fontScale="90000"/>
          </a:bodyPr>
          <a:lstStyle/>
          <a:p>
            <a:r>
              <a:rPr lang="en-US" dirty="0"/>
              <a:t>Ct..</a:t>
            </a:r>
          </a:p>
        </p:txBody>
      </p:sp>
      <p:sp>
        <p:nvSpPr>
          <p:cNvPr id="3" name="Content Placeholder 2"/>
          <p:cNvSpPr>
            <a:spLocks noGrp="1"/>
          </p:cNvSpPr>
          <p:nvPr>
            <p:ph idx="1"/>
          </p:nvPr>
        </p:nvSpPr>
        <p:spPr>
          <a:xfrm>
            <a:off x="457200" y="838200"/>
            <a:ext cx="7467600" cy="5635752"/>
          </a:xfrm>
        </p:spPr>
        <p:txBody>
          <a:bodyPr>
            <a:normAutofit/>
          </a:bodyPr>
          <a:lstStyle/>
          <a:p>
            <a:r>
              <a:rPr lang="en-GB" dirty="0"/>
              <a:t>Equipped with sociological and anthropological knowledge nurses should remember that humans are social beings whose physical environment plays an important role. </a:t>
            </a:r>
          </a:p>
          <a:p>
            <a:r>
              <a:rPr lang="en-GB" dirty="0"/>
              <a:t>Patient’s surroundings, type of housing, ventilation systems, the availability of water and sanitation is important.</a:t>
            </a:r>
          </a:p>
          <a:p>
            <a:r>
              <a:rPr lang="en-GB" dirty="0"/>
              <a:t>All these factors will influence the health of your patient</a:t>
            </a:r>
          </a:p>
          <a:p>
            <a:r>
              <a:rPr lang="en-GB" dirty="0"/>
              <a:t>The information you collect during this process will help the health team in planning immediate and follow-up care. In addition, it will enable you to provide care that centres on the patient and family members, and in so doing you will be in a position to positively influence the patient's health </a:t>
            </a:r>
            <a:br>
              <a:rPr lang="en-GB" dirty="0"/>
            </a:br>
            <a:r>
              <a:rPr lang="en-GB" dirty="0"/>
              <a:t>seeking behaviour.</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i="1" u="sng" dirty="0">
                <a:solidFill>
                  <a:srgbClr val="FF0000"/>
                </a:solidFill>
              </a:rPr>
              <a:t>Social institutions-</a:t>
            </a:r>
            <a:endParaRPr lang="en-US" dirty="0"/>
          </a:p>
        </p:txBody>
      </p:sp>
      <p:sp>
        <p:nvSpPr>
          <p:cNvPr id="3" name="Content Placeholder 2"/>
          <p:cNvSpPr>
            <a:spLocks noGrp="1"/>
          </p:cNvSpPr>
          <p:nvPr>
            <p:ph idx="1"/>
          </p:nvPr>
        </p:nvSpPr>
        <p:spPr/>
        <p:txBody>
          <a:bodyPr>
            <a:normAutofit lnSpcReduction="10000"/>
          </a:bodyPr>
          <a:lstStyle/>
          <a:p>
            <a:r>
              <a:rPr lang="en-US" dirty="0">
                <a:solidFill>
                  <a:srgbClr val="C00000"/>
                </a:solidFill>
              </a:rPr>
              <a:t> </a:t>
            </a:r>
            <a:r>
              <a:rPr lang="en-US" dirty="0"/>
              <a:t>a social institution is an establishment or an organ that carries out certain functions for the benefit of the society e.g. marriage,   family,  religion,  education,  politics etc</a:t>
            </a:r>
          </a:p>
          <a:p>
            <a:r>
              <a:rPr lang="en-US" b="1" dirty="0">
                <a:solidFill>
                  <a:srgbClr val="C00000"/>
                </a:solidFill>
              </a:rPr>
              <a:t>An </a:t>
            </a:r>
            <a:r>
              <a:rPr lang="en-US" b="1" dirty="0" err="1">
                <a:solidFill>
                  <a:srgbClr val="C00000"/>
                </a:solidFill>
              </a:rPr>
              <a:t>institution</a:t>
            </a:r>
            <a:r>
              <a:rPr lang="en-US" dirty="0" err="1"/>
              <a:t>an</a:t>
            </a:r>
            <a:r>
              <a:rPr lang="en-US" dirty="0"/>
              <a:t> organized , formal, recognized established way of doing something or of performing an activity in a society .</a:t>
            </a:r>
          </a:p>
          <a:p>
            <a:r>
              <a:rPr lang="en-US" b="1" dirty="0">
                <a:solidFill>
                  <a:srgbClr val="C00000"/>
                </a:solidFill>
              </a:rPr>
              <a:t>Association </a:t>
            </a:r>
            <a:r>
              <a:rPr lang="en-US" dirty="0"/>
              <a:t> a component of a social institution i.e. a formal group organized for a special purpose . Thus institution are for doing things (procedure or activities) while associations are  groups that do them</a:t>
            </a:r>
          </a:p>
          <a:p>
            <a:r>
              <a:rPr lang="en-US" dirty="0"/>
              <a:t>A social institution comprises of the institution (procedure)and the associations</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848600" cy="381000"/>
          </a:xfrm>
        </p:spPr>
        <p:txBody>
          <a:bodyPr>
            <a:normAutofit fontScale="90000"/>
          </a:bodyPr>
          <a:lstStyle/>
          <a:p>
            <a:r>
              <a:rPr lang="en-US" dirty="0"/>
              <a:t>Ct..</a:t>
            </a:r>
          </a:p>
        </p:txBody>
      </p:sp>
      <p:sp>
        <p:nvSpPr>
          <p:cNvPr id="3" name="Content Placeholder 2"/>
          <p:cNvSpPr>
            <a:spLocks noGrp="1"/>
          </p:cNvSpPr>
          <p:nvPr>
            <p:ph idx="1"/>
          </p:nvPr>
        </p:nvSpPr>
        <p:spPr>
          <a:xfrm>
            <a:off x="457200" y="304800"/>
            <a:ext cx="7467600" cy="6169152"/>
          </a:xfrm>
        </p:spPr>
        <p:txBody>
          <a:bodyPr>
            <a:normAutofit/>
          </a:bodyPr>
          <a:lstStyle/>
          <a:p>
            <a:pPr>
              <a:buNone/>
            </a:pPr>
            <a:r>
              <a:rPr lang="en-GB" b="1" dirty="0"/>
              <a:t>Professional Socialisation </a:t>
            </a:r>
            <a:endParaRPr lang="en-US" dirty="0"/>
          </a:p>
          <a:p>
            <a:r>
              <a:rPr lang="en-GB" dirty="0"/>
              <a:t>Sociology assists all nurses in the process of professional socialisation and adaptation. As a nurse you may have joined the profession straight from school.</a:t>
            </a:r>
          </a:p>
          <a:p>
            <a:r>
              <a:rPr lang="en-GB" dirty="0"/>
              <a:t>At that time, you were required to undergo a prescribed training process in order to learn the ways of the profession. </a:t>
            </a:r>
          </a:p>
          <a:p>
            <a:r>
              <a:rPr lang="en-GB" dirty="0"/>
              <a:t>Then you qualified and now you are a recognised nurse. This whole process is referred to as professional socialisation, that is, you learnt to behave and function as a nurse</a:t>
            </a:r>
          </a:p>
          <a:p>
            <a:r>
              <a:rPr lang="en-GB" dirty="0"/>
              <a:t>On your part you have had to adapt to the world of nursing, patients, shift duties. You joined the 'family' of the nursing profession. </a:t>
            </a:r>
          </a:p>
          <a:p>
            <a:r>
              <a:rPr lang="en-GB" dirty="0"/>
              <a:t>Studying sociology and anthropology helps you understand how to fit in with this family in order to meet the health needs of all humans.</a:t>
            </a:r>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447800"/>
            <a:ext cx="7467600" cy="2027238"/>
          </a:xfrm>
        </p:spPr>
        <p:txBody>
          <a:bodyPr/>
          <a:lstStyle/>
          <a:p>
            <a:r>
              <a:rPr lang="en-US" dirty="0"/>
              <a:t>THE END!</a:t>
            </a:r>
            <a:br>
              <a:rPr lang="en-US" dirty="0"/>
            </a:br>
            <a:r>
              <a:rPr lang="en-US" dirty="0"/>
              <a:t>THANKYOU</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87362"/>
          </a:xfrm>
        </p:spPr>
        <p:txBody>
          <a:bodyPr>
            <a:normAutofit fontScale="90000"/>
          </a:bodyPr>
          <a:lstStyle/>
          <a:p>
            <a:r>
              <a:rPr lang="en-US" dirty="0"/>
              <a:t>Ct.. </a:t>
            </a:r>
          </a:p>
        </p:txBody>
      </p:sp>
      <p:sp>
        <p:nvSpPr>
          <p:cNvPr id="3" name="Content Placeholder 2"/>
          <p:cNvSpPr>
            <a:spLocks noGrp="1"/>
          </p:cNvSpPr>
          <p:nvPr>
            <p:ph idx="1"/>
          </p:nvPr>
        </p:nvSpPr>
        <p:spPr>
          <a:xfrm>
            <a:off x="457200" y="838200"/>
            <a:ext cx="7467600" cy="5791200"/>
          </a:xfrm>
        </p:spPr>
        <p:txBody>
          <a:bodyPr>
            <a:normAutofit/>
          </a:bodyPr>
          <a:lstStyle/>
          <a:p>
            <a:r>
              <a:rPr lang="en-GB" dirty="0"/>
              <a:t>Institutions are organisations, or mechanisms of social structure, governing the behaviour of two or more individuals. Institutions are identified with a social purpose and permanence, transcending individual human lives and intentions, with the making and enforcing of rules governing human behaviour</a:t>
            </a:r>
          </a:p>
          <a:p>
            <a:pPr algn="ctr"/>
            <a:r>
              <a:rPr lang="en-US" b="1" u="sng" dirty="0">
                <a:solidFill>
                  <a:srgbClr val="C00000"/>
                </a:solidFill>
              </a:rPr>
              <a:t>The   family </a:t>
            </a:r>
          </a:p>
          <a:p>
            <a:r>
              <a:rPr lang="en-US" dirty="0"/>
              <a:t>A group of persons united by ties of marriage , blood, or adoption constituting a single household, interacting with each other in their respective social roles e.g. husband and wife, mother and father, brother and sister, creating a common culture</a:t>
            </a:r>
          </a:p>
          <a:p>
            <a:r>
              <a:rPr lang="en-US" dirty="0"/>
              <a:t>     -a family is a basic social unit made up of people related to each other by blood, adoption or marriage</a:t>
            </a:r>
          </a:p>
          <a:p>
            <a:r>
              <a:rPr lang="en-US" dirty="0"/>
              <a:t>      -a family is a universal institution whose most important functions are socializing, and nurturing the younger generation </a:t>
            </a:r>
          </a:p>
          <a:p>
            <a:endParaRPr lang="sw-KE" dirty="0"/>
          </a:p>
          <a:p>
            <a:endParaRPr lang="en-US" dirty="0"/>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1811</TotalTime>
  <Words>7022</Words>
  <Application>Microsoft Office PowerPoint</Application>
  <PresentationFormat>On-screen Show (4:3)</PresentationFormat>
  <Paragraphs>443</Paragraphs>
  <Slides>81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81</vt:i4>
      </vt:variant>
    </vt:vector>
  </HeadingPairs>
  <TitlesOfParts>
    <vt:vector size="87" baseType="lpstr">
      <vt:lpstr>Arial</vt:lpstr>
      <vt:lpstr>Times New Roman</vt:lpstr>
      <vt:lpstr>Trebuchet MS</vt:lpstr>
      <vt:lpstr>Wingdings</vt:lpstr>
      <vt:lpstr>Wingdings 3</vt:lpstr>
      <vt:lpstr>Facet</vt:lpstr>
      <vt:lpstr>Sociology &amp;anthropology</vt:lpstr>
      <vt:lpstr>Introduction to sociology &amp; anthropology</vt:lpstr>
      <vt:lpstr>Ct..</vt:lpstr>
      <vt:lpstr>What is Anthropology?  </vt:lpstr>
      <vt:lpstr>How Can You Differentiate Sociology from Anthropology? </vt:lpstr>
      <vt:lpstr>some terminologies used in sociology </vt:lpstr>
      <vt:lpstr>Concepts in sociology</vt:lpstr>
      <vt:lpstr>Social institutions-</vt:lpstr>
      <vt:lpstr>Ct.. </vt:lpstr>
      <vt:lpstr>Types of  families  </vt:lpstr>
      <vt:lpstr>Ct..</vt:lpstr>
      <vt:lpstr>Functions of the family </vt:lpstr>
      <vt:lpstr>Kinship </vt:lpstr>
      <vt:lpstr>Thus:</vt:lpstr>
      <vt:lpstr>Ct..</vt:lpstr>
      <vt:lpstr>Educational Institutions  </vt:lpstr>
      <vt:lpstr>functions</vt:lpstr>
      <vt:lpstr>The religious institution  </vt:lpstr>
      <vt:lpstr>  Functions of religion </vt:lpstr>
      <vt:lpstr>  Political institution</vt:lpstr>
      <vt:lpstr>Styles of leadership</vt:lpstr>
      <vt:lpstr>Functions of the government</vt:lpstr>
      <vt:lpstr>Heath care institution</vt:lpstr>
      <vt:lpstr>Socialization process</vt:lpstr>
      <vt:lpstr>Ct.. </vt:lpstr>
      <vt:lpstr>Parts of the socialisation process</vt:lpstr>
      <vt:lpstr>Secondary Socialisation</vt:lpstr>
      <vt:lpstr>Agents of socialisation</vt:lpstr>
      <vt:lpstr>Ct..</vt:lpstr>
      <vt:lpstr>Social stratification</vt:lpstr>
      <vt:lpstr>Ct..</vt:lpstr>
      <vt:lpstr>Theories of Stratification</vt:lpstr>
      <vt:lpstr>Ct..</vt:lpstr>
      <vt:lpstr>Ct..</vt:lpstr>
      <vt:lpstr>Ct..</vt:lpstr>
      <vt:lpstr>Ct.. </vt:lpstr>
      <vt:lpstr>Social mobility</vt:lpstr>
      <vt:lpstr>Types of social mobility</vt:lpstr>
      <vt:lpstr>Ct.. </vt:lpstr>
      <vt:lpstr>Ct.. </vt:lpstr>
      <vt:lpstr>Ct..</vt:lpstr>
      <vt:lpstr>Ct..</vt:lpstr>
      <vt:lpstr>Cultural beliefs,practices,and effects on health</vt:lpstr>
      <vt:lpstr>What is Culture?  </vt:lpstr>
      <vt:lpstr>Components of Culture </vt:lpstr>
      <vt:lpstr>Non- material culture..</vt:lpstr>
      <vt:lpstr>Ct..</vt:lpstr>
      <vt:lpstr>Ct..</vt:lpstr>
      <vt:lpstr>Elements of Culture </vt:lpstr>
      <vt:lpstr>Cultural beliefs</vt:lpstr>
      <vt:lpstr>. Ct..</vt:lpstr>
      <vt:lpstr>assignment</vt:lpstr>
      <vt:lpstr>Social change</vt:lpstr>
      <vt:lpstr>Theories of change</vt:lpstr>
      <vt:lpstr>2.Equilibrium and conflict theory</vt:lpstr>
      <vt:lpstr>3. modernisation theory</vt:lpstr>
      <vt:lpstr>Types of social change</vt:lpstr>
      <vt:lpstr>Ct..</vt:lpstr>
      <vt:lpstr>Diffusion</vt:lpstr>
      <vt:lpstr>Innovation </vt:lpstr>
      <vt:lpstr>Basic Steps of Implementing Change  </vt:lpstr>
      <vt:lpstr>Seven steps of social change</vt:lpstr>
      <vt:lpstr>Ct..</vt:lpstr>
      <vt:lpstr>Ct..</vt:lpstr>
      <vt:lpstr>Effects of social change on health</vt:lpstr>
      <vt:lpstr>Ct..</vt:lpstr>
      <vt:lpstr>ct..</vt:lpstr>
      <vt:lpstr>Conflict resolution and negotiation</vt:lpstr>
      <vt:lpstr>Conflict</vt:lpstr>
      <vt:lpstr>What is Conflict Resolution? </vt:lpstr>
      <vt:lpstr>Conflict Resolution Styles </vt:lpstr>
      <vt:lpstr>Skills to Resolve Conflict Peacefully </vt:lpstr>
      <vt:lpstr>Resolving Conflicts at a Government Level</vt:lpstr>
      <vt:lpstr>The Negotiation Process  </vt:lpstr>
      <vt:lpstr>Ct..</vt:lpstr>
      <vt:lpstr>APPLICATION OF SOCIOLOGY AND  ANTHROPOLOGY IN NURSING   </vt:lpstr>
      <vt:lpstr>Ct..</vt:lpstr>
      <vt:lpstr>application of sociology and anthropology in the nursing profession</vt:lpstr>
      <vt:lpstr>Ct..</vt:lpstr>
      <vt:lpstr>Ct..</vt:lpstr>
      <vt:lpstr>THE END! THANKYOU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Sociology &amp;anthropology</dc:title>
  <dc:creator>hp</dc:creator>
  <cp:lastModifiedBy>Fredrick</cp:lastModifiedBy>
  <cp:revision>36</cp:revision>
  <dcterms:created xsi:type="dcterms:W3CDTF">2016-10-06T08:53:09Z</dcterms:created>
  <dcterms:modified xsi:type="dcterms:W3CDTF">2022-04-06T07:20:20Z</dcterms:modified>
</cp:coreProperties>
</file>