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2" r:id="rId3"/>
    <p:sldId id="273" r:id="rId4"/>
    <p:sldId id="34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0" r:id="rId13"/>
    <p:sldId id="268" r:id="rId14"/>
    <p:sldId id="271" r:id="rId15"/>
    <p:sldId id="266" r:id="rId16"/>
    <p:sldId id="295" r:id="rId17"/>
    <p:sldId id="298" r:id="rId18"/>
    <p:sldId id="274" r:id="rId19"/>
    <p:sldId id="312" r:id="rId20"/>
    <p:sldId id="343" r:id="rId21"/>
    <p:sldId id="326" r:id="rId22"/>
    <p:sldId id="310" r:id="rId23"/>
    <p:sldId id="311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  <a:srgbClr val="33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706" autoAdjust="0"/>
  </p:normalViewPr>
  <p:slideViewPr>
    <p:cSldViewPr>
      <p:cViewPr varScale="1">
        <p:scale>
          <a:sx n="68" d="100"/>
          <a:sy n="68" d="100"/>
        </p:scale>
        <p:origin x="16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1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A9EDA-82C3-49A0-9071-770F715071A2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9EAC6-A168-4EFB-B1F0-B7C5DBB5E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BFDB-8068-43EA-8776-DC8B219A73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D5CFE3-9E31-40DF-A90E-D79EAE0DB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B26A1-D779-4573-9BF6-31ED406B92E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FCD49138-38D8-4375-8C23-D7B031198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EADE206-0B99-42BC-B129-1D6469662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87E-40EE-4EAF-ACA0-BE47927B41C4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8AC2-E565-4F6F-B9DB-ED7BE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87E-40EE-4EAF-ACA0-BE47927B41C4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8AC2-E565-4F6F-B9DB-ED7BE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87E-40EE-4EAF-ACA0-BE47927B41C4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8AC2-E565-4F6F-B9DB-ED7BE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87E-40EE-4EAF-ACA0-BE47927B41C4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8AC2-E565-4F6F-B9DB-ED7BE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87E-40EE-4EAF-ACA0-BE47927B41C4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8AC2-E565-4F6F-B9DB-ED7BE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87E-40EE-4EAF-ACA0-BE47927B41C4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8AC2-E565-4F6F-B9DB-ED7BE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87E-40EE-4EAF-ACA0-BE47927B41C4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8AC2-E565-4F6F-B9DB-ED7BE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87E-40EE-4EAF-ACA0-BE47927B41C4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8AC2-E565-4F6F-B9DB-ED7BE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87E-40EE-4EAF-ACA0-BE47927B41C4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8AC2-E565-4F6F-B9DB-ED7BE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87E-40EE-4EAF-ACA0-BE47927B41C4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8AC2-E565-4F6F-B9DB-ED7BE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87E-40EE-4EAF-ACA0-BE47927B41C4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8AC2-E565-4F6F-B9DB-ED7BE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387E-40EE-4EAF-ACA0-BE47927B41C4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8AC2-E565-4F6F-B9DB-ED7BE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SOCIOLOGY AND ANTHROPOLOGY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6065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DIPLOMA</a:t>
            </a:r>
          </a:p>
          <a:p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KRCHN MARCH 2019 CLASS</a:t>
            </a:r>
          </a:p>
          <a:p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BY;</a:t>
            </a:r>
          </a:p>
          <a:p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PETER NDIRANGU NGUNDI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4958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person</a:t>
            </a:r>
          </a:p>
          <a:p>
            <a:pPr marL="0" indent="0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Single adult living alone</a:t>
            </a:r>
          </a:p>
        </p:txBody>
      </p:sp>
      <p:pic>
        <p:nvPicPr>
          <p:cNvPr id="7172" name="Picture 4" descr="C:\Users\caricoll\AppData\Local\Microsoft\Windows\Temporary Internet Files\Content.IE5\XPSIAMHF\MP9004486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02" y="2648174"/>
            <a:ext cx="3273047" cy="2286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86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Types of Family Structures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629400"/>
            <a:ext cx="891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dirty="0"/>
              <a:t>Copyright © Notice: The materials are copyrighted © and trademarked ™ as the property of The Curriculum Center for Family and Consumer Sciences, Texas Tech University.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7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4958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Grandparents as parents</a:t>
            </a:r>
          </a:p>
          <a:p>
            <a:pPr marL="0" indent="0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Grandparents take the role of parents when parents are not able or willing to care for their children</a:t>
            </a:r>
          </a:p>
        </p:txBody>
      </p:sp>
      <p:pic>
        <p:nvPicPr>
          <p:cNvPr id="8194" name="Picture 2" descr="C:\Users\caricoll\AppData\Local\Microsoft\Windows\Temporary Internet Files\Content.IE5\O2DMKCRL\MP900446485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78249"/>
            <a:ext cx="3401997" cy="22679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86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Types of Family Structures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629400"/>
            <a:ext cx="891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dirty="0"/>
              <a:t>Copyright © Notice: The materials are copyrighted © and trademarked ™ as the property of The Curriculum Center for Family and Consumer Sciences, Texas Tech University.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CBC59B9-6464-471B-8B34-A8307C6D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u="sng"/>
              <a:t>Marriage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F4C7F-6F6D-43AC-B3B3-857F770D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6106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u="sng" dirty="0">
                <a:latin typeface="Candara" pitchFamily="34" charset="0"/>
              </a:rPr>
              <a:t>Two Basic Forms of Marriage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Monogamy</a:t>
            </a:r>
            <a:r>
              <a:rPr lang="en-US" sz="2400" dirty="0">
                <a:latin typeface="Candara" pitchFamily="34" charset="0"/>
              </a:rPr>
              <a:t>: marriage between one man &amp; one women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Polygamy</a:t>
            </a:r>
            <a:r>
              <a:rPr lang="en-US" sz="2400" dirty="0">
                <a:latin typeface="Candara" pitchFamily="34" charset="0"/>
              </a:rPr>
              <a:t>: marriage of man/women to more than one person</a:t>
            </a:r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5480FB22-B23A-4E44-8164-095796DE8FB0}"/>
              </a:ext>
            </a:extLst>
          </p:cNvPr>
          <p:cNvSpPr txBox="1">
            <a:spLocks/>
          </p:cNvSpPr>
          <p:nvPr/>
        </p:nvSpPr>
        <p:spPr bwMode="auto">
          <a:xfrm>
            <a:off x="2286000" y="4724400"/>
            <a:ext cx="6858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>
              <a:latin typeface="Candara" panose="020E0502030303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EF8D87-2393-4FE1-AB9A-D44B3689A0A8}"/>
              </a:ext>
            </a:extLst>
          </p:cNvPr>
          <p:cNvSpPr txBox="1">
            <a:spLocks/>
          </p:cNvSpPr>
          <p:nvPr/>
        </p:nvSpPr>
        <p:spPr>
          <a:xfrm>
            <a:off x="1828800" y="3810000"/>
            <a:ext cx="7315200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u="sng" dirty="0">
                <a:latin typeface="Candara" pitchFamily="34" charset="0"/>
                <a:cs typeface="+mn-cs"/>
              </a:rPr>
              <a:t>Two Types of Marriage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+mn-cs"/>
              </a:rPr>
              <a:t>Exogamy</a:t>
            </a:r>
            <a:r>
              <a:rPr lang="en-US" sz="2400" dirty="0">
                <a:latin typeface="Candara" pitchFamily="34" charset="0"/>
                <a:cs typeface="+mn-cs"/>
              </a:rPr>
              <a:t>: marriage to person outside kind or group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latin typeface="Candara" pitchFamily="34" charset="0"/>
                <a:cs typeface="+mn-cs"/>
              </a:rPr>
              <a:t>Result: Heterogamy (different)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latin typeface="Candara" pitchFamily="34" charset="0"/>
                <a:cs typeface="+mn-cs"/>
              </a:rPr>
              <a:t>Ex: outside blood line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+mn-cs"/>
              </a:rPr>
              <a:t>Endogamy</a:t>
            </a:r>
            <a:r>
              <a:rPr lang="en-US" sz="2400" dirty="0">
                <a:latin typeface="Candara" pitchFamily="34" charset="0"/>
                <a:cs typeface="+mn-cs"/>
              </a:rPr>
              <a:t>: marriage to person inside kind or group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latin typeface="Candara" pitchFamily="34" charset="0"/>
                <a:cs typeface="+mn-cs"/>
              </a:rPr>
              <a:t>Result: Homogamy (similar)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latin typeface="Candara" pitchFamily="34" charset="0"/>
                <a:cs typeface="+mn-cs"/>
              </a:rPr>
              <a:t>Ex: within race/age/caste</a:t>
            </a:r>
          </a:p>
        </p:txBody>
      </p:sp>
      <p:pic>
        <p:nvPicPr>
          <p:cNvPr id="11270" name="Picture 7" descr="marriage.jpg">
            <a:extLst>
              <a:ext uri="{FF2B5EF4-FFF2-40B4-BE49-F238E27FC236}">
                <a16:creationId xmlns:a16="http://schemas.microsoft.com/office/drawing/2014/main" id="{4CC4C07F-7A7C-4DA2-AC12-EAA770744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25146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4144F1-1CBC-43E3-9AB0-27CA4835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3581400"/>
            <a:ext cx="3505200" cy="3276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 b="1" u="sng" dirty="0">
                <a:latin typeface="Candara" panose="020E0502030303020204" pitchFamily="34" charset="0"/>
              </a:rPr>
              <a:t>Reasons for Marriage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ndara" panose="020E0502030303020204" pitchFamily="34" charset="0"/>
              </a:rPr>
              <a:t>Love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ndara" panose="020E0502030303020204" pitchFamily="34" charset="0"/>
              </a:rPr>
              <a:t>Arrangement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ndara" panose="020E0502030303020204" pitchFamily="34" charset="0"/>
              </a:rPr>
              <a:t>Economic Benefit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ndara" panose="020E0502030303020204" pitchFamily="34" charset="0"/>
              </a:rPr>
              <a:t>Social Class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ndara" panose="020E0502030303020204" pitchFamily="34" charset="0"/>
              </a:rPr>
              <a:t>Companionship</a:t>
            </a:r>
          </a:p>
        </p:txBody>
      </p:sp>
      <p:pic>
        <p:nvPicPr>
          <p:cNvPr id="12291" name="Picture 5" descr="marriage.jpg">
            <a:extLst>
              <a:ext uri="{FF2B5EF4-FFF2-40B4-BE49-F238E27FC236}">
                <a16:creationId xmlns:a16="http://schemas.microsoft.com/office/drawing/2014/main" id="{C16A2A48-2C8A-4C39-8C77-6FF098215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617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606FE497-457B-45E0-B254-E9908254F1F3}"/>
              </a:ext>
            </a:extLst>
          </p:cNvPr>
          <p:cNvSpPr txBox="1">
            <a:spLocks/>
          </p:cNvSpPr>
          <p:nvPr/>
        </p:nvSpPr>
        <p:spPr bwMode="auto">
          <a:xfrm>
            <a:off x="1219200" y="228600"/>
            <a:ext cx="320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400" b="1" u="sng" dirty="0">
                <a:latin typeface="Candara" panose="020E0502030303020204" pitchFamily="34" charset="0"/>
              </a:rPr>
              <a:t>Reasons for Divorce</a:t>
            </a:r>
          </a:p>
          <a:p>
            <a:pPr eaLnBrk="1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ndara" panose="020E0502030303020204" pitchFamily="34" charset="0"/>
              </a:rPr>
              <a:t>Personal Factors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latin typeface="Candara" panose="020E0502030303020204" pitchFamily="34" charset="0"/>
              </a:rPr>
              <a:t>	- age  - years  -quality</a:t>
            </a:r>
          </a:p>
          <a:p>
            <a:pPr eaLnBrk="1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Candara" panose="020E0502030303020204" pitchFamily="34" charset="0"/>
              </a:rPr>
              <a:t>Societal Factors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latin typeface="Candara" panose="020E0502030303020204" pitchFamily="34" charset="0"/>
              </a:rPr>
              <a:t>	- economic changes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latin typeface="Candara" panose="020E0502030303020204" pitchFamily="34" charset="0"/>
              </a:rPr>
              <a:t>	- generational change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latin typeface="Candara" panose="020E0502030303020204" pitchFamily="34" charset="0"/>
              </a:rPr>
              <a:t>	- independence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latin typeface="Candara" panose="020E0502030303020204" pitchFamily="34" charset="0"/>
              </a:rPr>
              <a:t>	- values/attitudes of society</a:t>
            </a:r>
          </a:p>
          <a:p>
            <a:pPr eaLnBrk="1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n-US" altLang="en-US" sz="2400" dirty="0">
              <a:latin typeface="Candara" panose="020E0502030303020204" pitchFamily="34" charset="0"/>
            </a:endParaRPr>
          </a:p>
        </p:txBody>
      </p:sp>
      <p:pic>
        <p:nvPicPr>
          <p:cNvPr id="13315" name="Picture 6" descr="divorce.jpg">
            <a:extLst>
              <a:ext uri="{FF2B5EF4-FFF2-40B4-BE49-F238E27FC236}">
                <a16:creationId xmlns:a16="http://schemas.microsoft.com/office/drawing/2014/main" id="{6051A1CE-4B34-414E-B2AD-C27FB4E9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24415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6">
            <a:extLst>
              <a:ext uri="{FF2B5EF4-FFF2-40B4-BE49-F238E27FC236}">
                <a16:creationId xmlns:a16="http://schemas.microsoft.com/office/drawing/2014/main" id="{D99C155F-58C8-4C80-9B53-AFD1283C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114800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of American adults over age 15 are divorced!</a:t>
            </a:r>
          </a:p>
        </p:txBody>
      </p:sp>
      <p:pic>
        <p:nvPicPr>
          <p:cNvPr id="13317" name="Picture 2" descr="http://t3.gstatic.com/images?q=tbn:ANd9GcSxNvjE-eGUfVF421lgN20dFC0xIzIoQ3vLtrKD2bMzQwLsaCGgd4qVsDhQCA">
            <a:extLst>
              <a:ext uri="{FF2B5EF4-FFF2-40B4-BE49-F238E27FC236}">
                <a16:creationId xmlns:a16="http://schemas.microsoft.com/office/drawing/2014/main" id="{61CA3C2F-F4BE-4B6B-92F3-C4BF8A59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480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0">
            <a:extLst>
              <a:ext uri="{FF2B5EF4-FFF2-40B4-BE49-F238E27FC236}">
                <a16:creationId xmlns:a16="http://schemas.microsoft.com/office/drawing/2014/main" id="{10F6E618-2B1F-4BE8-B3BA-FD99616C3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257800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Divorce rate is ten times what it was a century ago!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918D42D-2833-4F13-B41E-A519ED2D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u="sng"/>
              <a:t>Recent Family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2112-C34A-4B49-9827-AC4DBF53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8610600" cy="2514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u="sng" dirty="0">
                <a:latin typeface="Candara" pitchFamily="34" charset="0"/>
              </a:rPr>
              <a:t>Ways in which American families are changing:</a:t>
            </a:r>
          </a:p>
          <a:p>
            <a:pPr eaLnBrk="1" fontAlgn="auto" hangingPunct="1">
              <a:spcAft>
                <a:spcPts val="0"/>
              </a:spcAft>
              <a:buFont typeface="Candara" pitchFamily="34" charset="0"/>
              <a:buChar char="℗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Cohabitation</a:t>
            </a:r>
            <a:r>
              <a:rPr lang="en-US" sz="2400" dirty="0">
                <a:latin typeface="Candara" pitchFamily="34" charset="0"/>
              </a:rPr>
              <a:t>: people living together without marrying</a:t>
            </a:r>
          </a:p>
          <a:p>
            <a:pPr lvl="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500,000 in 1970 to 5.6 million in 2005 (U.S. Census Bureau, 2006)</a:t>
            </a:r>
          </a:p>
          <a:p>
            <a:pPr lvl="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9% of all couples (U.S. Census Bureau, 2005)</a:t>
            </a:r>
          </a:p>
          <a:p>
            <a:pPr eaLnBrk="1" fontAlgn="auto" hangingPunct="1">
              <a:spcAft>
                <a:spcPts val="0"/>
              </a:spcAft>
              <a:buFont typeface="Candara" pitchFamily="34" charset="0"/>
              <a:buChar char="℗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Postponing Marriage</a:t>
            </a:r>
            <a:r>
              <a:rPr lang="en-US" sz="2400" dirty="0">
                <a:latin typeface="Candara" pitchFamily="34" charset="0"/>
              </a:rPr>
              <a:t>: people are delaying marriage</a:t>
            </a:r>
          </a:p>
          <a:p>
            <a:pPr lvl="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1950 average median age for marriage was 20.3 (women) &amp; 22.8 (men)</a:t>
            </a:r>
          </a:p>
          <a:p>
            <a:pPr lvl="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2003 average median age jumped to 25.3 (women) &amp; 27.1 (men) (U.S. Census Bureau, 2004)</a:t>
            </a:r>
          </a:p>
          <a:p>
            <a:pPr eaLnBrk="1" fontAlgn="auto" hangingPunct="1">
              <a:spcAft>
                <a:spcPts val="0"/>
              </a:spcAft>
              <a:buFont typeface="Candara" pitchFamily="34" charset="0"/>
              <a:buChar char="℗"/>
              <a:defRPr/>
            </a:pPr>
            <a:endParaRPr lang="en-US" sz="2400" dirty="0">
              <a:latin typeface="Candara" pitchFamily="34" charset="0"/>
            </a:endParaRPr>
          </a:p>
        </p:txBody>
      </p:sp>
      <p:sp>
        <p:nvSpPr>
          <p:cNvPr id="14340" name="Content Placeholder 2">
            <a:extLst>
              <a:ext uri="{FF2B5EF4-FFF2-40B4-BE49-F238E27FC236}">
                <a16:creationId xmlns:a16="http://schemas.microsoft.com/office/drawing/2014/main" id="{3BB68A1A-980E-4CEA-BE68-A7197C6BF648}"/>
              </a:ext>
            </a:extLst>
          </p:cNvPr>
          <p:cNvSpPr txBox="1">
            <a:spLocks/>
          </p:cNvSpPr>
          <p:nvPr/>
        </p:nvSpPr>
        <p:spPr bwMode="auto">
          <a:xfrm>
            <a:off x="2286000" y="4724400"/>
            <a:ext cx="6858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400">
              <a:latin typeface="Candara" panose="020E0502030303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EC7F4-6370-438F-9586-A6F1960BC229}"/>
              </a:ext>
            </a:extLst>
          </p:cNvPr>
          <p:cNvSpPr txBox="1">
            <a:spLocks/>
          </p:cNvSpPr>
          <p:nvPr/>
        </p:nvSpPr>
        <p:spPr>
          <a:xfrm>
            <a:off x="1828800" y="3276600"/>
            <a:ext cx="7315200" cy="3581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Candara" pitchFamily="34" charset="0"/>
              <a:buChar char="℗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+mn-cs"/>
              </a:rPr>
              <a:t>Single Parents</a:t>
            </a:r>
            <a:r>
              <a:rPr lang="en-US" sz="2400" dirty="0">
                <a:latin typeface="Candara" pitchFamily="34" charset="0"/>
                <a:cs typeface="+mn-cs"/>
              </a:rPr>
              <a:t>: children being raised by just one parent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Candara" pitchFamily="34" charset="0"/>
              <a:buChar char="℗"/>
              <a:defRPr/>
            </a:pP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2005 1 in 3 families with children under 18 had just one parent in the household 9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(U.S. Census Bureau, 2006)</a:t>
            </a:r>
            <a:endParaRPr lang="en-US" sz="1900" i="1" dirty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Candara" pitchFamily="34" charset="0"/>
              <a:buChar char="℗"/>
              <a:defRPr/>
            </a:pP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Since 1970 the number has more than doubled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Candara" pitchFamily="34" charset="0"/>
              <a:buChar char="℗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+mn-cs"/>
              </a:rPr>
              <a:t>Same-Sex Families</a:t>
            </a:r>
            <a:r>
              <a:rPr lang="en-US" sz="2400" dirty="0">
                <a:latin typeface="Candara" pitchFamily="34" charset="0"/>
                <a:cs typeface="+mn-cs"/>
              </a:rPr>
              <a:t>: movement to win the right to marry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Candara" pitchFamily="34" charset="0"/>
              <a:buChar char="℗"/>
              <a:defRPr/>
            </a:pP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25% of same-sex couples are raising children (U.S. Census Bureau, 2002)</a:t>
            </a:r>
            <a:endParaRPr lang="en-US" sz="21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Candara" pitchFamily="34" charset="0"/>
              <a:buChar char="℗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+mn-cs"/>
              </a:rPr>
              <a:t>Mothers Joining the Workforce: 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Candara" pitchFamily="34" charset="0"/>
              <a:buChar char="℗"/>
              <a:defRPr/>
            </a:pP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18% of young children are spending time in child-care programs (Urban Institute,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341" name="Group 77">
            <a:extLst>
              <a:ext uri="{FF2B5EF4-FFF2-40B4-BE49-F238E27FC236}">
                <a16:creationId xmlns:a16="http://schemas.microsoft.com/office/drawing/2014/main" id="{962372E9-2332-4569-AAF7-DF22BCCA2F5B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15839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60680036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864076086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193440624"/>
                    </a:ext>
                  </a:extLst>
                </a:gridCol>
              </a:tblGrid>
              <a:tr h="1109663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Percent of Workforce That Is Female,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rPr>
                        <a:t>Selected Occupations, 1983 and 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093664"/>
                  </a:ext>
                </a:extLst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Occupation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32834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Secretaries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99.0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97.6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015979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Registered Nurses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95.8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92.5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179868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167177"/>
                  </a:ext>
                </a:extLst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Accountants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879553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Financial Managers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30379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College Faculty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874865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Physicians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017348"/>
                  </a:ext>
                </a:extLst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Lawyers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122950"/>
                  </a:ext>
                </a:extLst>
              </a:tr>
              <a:tr h="75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Clergy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6102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FCACE2F-E291-41BF-AC71-661E911D9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Studying the Family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B1FEBD5-67FB-4C1F-A41D-37E0EBD5A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altLang="en-US" b="1" dirty="0"/>
              <a:t>Functionalist View</a:t>
            </a:r>
          </a:p>
          <a:p>
            <a:pPr lvl="1"/>
            <a:r>
              <a:rPr lang="en-US" altLang="en-US" b="1" dirty="0"/>
              <a:t>The family serves six functions for society:</a:t>
            </a:r>
          </a:p>
          <a:p>
            <a:pPr lvl="2"/>
            <a:r>
              <a:rPr lang="en-US" altLang="en-US" dirty="0"/>
              <a:t>Reproduction</a:t>
            </a:r>
          </a:p>
          <a:p>
            <a:pPr lvl="2"/>
            <a:r>
              <a:rPr lang="en-US" altLang="en-US" dirty="0"/>
              <a:t>Protection</a:t>
            </a:r>
          </a:p>
          <a:p>
            <a:pPr lvl="2"/>
            <a:r>
              <a:rPr lang="en-US" altLang="en-US" dirty="0"/>
              <a:t>Socialization</a:t>
            </a:r>
          </a:p>
          <a:p>
            <a:pPr lvl="2"/>
            <a:r>
              <a:rPr lang="en-US" altLang="en-US" dirty="0"/>
              <a:t>Regulation of sexual behavior</a:t>
            </a:r>
          </a:p>
          <a:p>
            <a:pPr lvl="2"/>
            <a:r>
              <a:rPr lang="en-US" altLang="en-US" dirty="0"/>
              <a:t>Affection</a:t>
            </a:r>
          </a:p>
          <a:p>
            <a:pPr lvl="2"/>
            <a:r>
              <a:rPr lang="en-US" altLang="en-US" dirty="0"/>
              <a:t>Providing of social status</a:t>
            </a:r>
            <a:endParaRPr lang="en-US" altLang="en-US" b="1" dirty="0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846B2A6B-4060-4511-A248-29E249378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553200"/>
            <a:ext cx="521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endParaRPr lang="en-US" altLang="en-US" sz="1200" i="1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3BEF09A-F935-4421-A64D-EAE237F2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Healthy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E3AF-7506-45EE-89ED-BFBE0D89C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Spends time together</a:t>
            </a:r>
          </a:p>
          <a:p>
            <a:pPr eaLnBrk="1" hangingPunct="1"/>
            <a:r>
              <a:rPr lang="en-US" altLang="en-US"/>
              <a:t>Shows trust</a:t>
            </a:r>
          </a:p>
          <a:p>
            <a:pPr eaLnBrk="1" hangingPunct="1"/>
            <a:r>
              <a:rPr lang="en-US" altLang="en-US"/>
              <a:t>Shows respect</a:t>
            </a:r>
          </a:p>
          <a:p>
            <a:pPr eaLnBrk="1" hangingPunct="1"/>
            <a:r>
              <a:rPr lang="en-US" altLang="en-US"/>
              <a:t>Expresses Understanding and Love</a:t>
            </a:r>
          </a:p>
          <a:p>
            <a:pPr eaLnBrk="1" hangingPunct="1"/>
            <a:r>
              <a:rPr lang="en-US" altLang="en-US"/>
              <a:t>Establishes traditions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A74B-DB76-4F1F-8590-0BE8B467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ENERGIZER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710D-F4DD-4A1A-B708-3695EC8CC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else on the shoulder should a Scottish soldier show- * 3.</a:t>
            </a:r>
          </a:p>
        </p:txBody>
      </p:sp>
    </p:spTree>
    <p:extLst>
      <p:ext uri="{BB962C8B-B14F-4D97-AF65-F5344CB8AC3E}">
        <p14:creationId xmlns:p14="http://schemas.microsoft.com/office/powerpoint/2010/main" val="25129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494FC-62A3-472F-8C7C-FE280DE22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7010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1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91ED-5C2D-4B9B-BCFE-277D3D8A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ENERGIZER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CA90A-6DFC-4E3F-914F-CEAB399C1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800" dirty="0"/>
              <a:t>Energizer Activity - Ju Ger Jar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3168E-ADF3-4CD4-94BE-FD697E4C2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44763"/>
            <a:ext cx="2057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BC03-3C4B-4806-90F5-A70AA66A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6FA5F-ADE0-4947-8511-4CF0909B9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/>
              <a:t>Find out how the various types of family influence health.</a:t>
            </a:r>
          </a:p>
        </p:txBody>
      </p:sp>
    </p:spTree>
    <p:extLst>
      <p:ext uri="{BB962C8B-B14F-4D97-AF65-F5344CB8AC3E}">
        <p14:creationId xmlns:p14="http://schemas.microsoft.com/office/powerpoint/2010/main" val="13976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F0BBF-C5A3-4ED2-BE40-4915F037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E23FF2-1848-4750-8B91-23D54DCE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0" dirty="0">
                <a:latin typeface="Bernard MT Condensed" panose="020508060609050204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79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F0BBF-C5A3-4ED2-BE40-4915F037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E23FF2-1848-4750-8B91-23D54DCE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0" dirty="0">
                <a:latin typeface="Bernard MT Condensed" panose="02050806060905020404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0767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48681-85C1-4643-8B5D-B63434BC6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0"/>
            <a:ext cx="7156174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144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Family functions and types </a:t>
            </a:r>
          </a:p>
          <a:p>
            <a:pPr algn="just">
              <a:buNone/>
            </a:pPr>
            <a:r>
              <a:rPr lang="en-US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Learning objectives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At the end, learners should be able to;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Define the term family.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State the various types of family.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Explain the functions of a family.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Describe the influence of families of health.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0" y="1447800"/>
            <a:ext cx="4000500" cy="4678364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or Nuclear family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Married couple and  one or more children</a:t>
            </a:r>
          </a:p>
        </p:txBody>
      </p:sp>
      <p:pic>
        <p:nvPicPr>
          <p:cNvPr id="1028" name="Picture 4" descr="C:\Users\caricoll\AppData\Local\Microsoft\Windows\Temporary Internet Files\Content.IE5\XB0FINEQ\MP9004265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802610" cy="39227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286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Types of Family Structures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629400"/>
            <a:ext cx="891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dirty="0"/>
              <a:t>Copyright © Notice: The materials are copyrighted © and trademarked ™ as the property of The Curriculum Center for Family and Consumer Sciences, Texas Tech University.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icoll\AppData\Local\Microsoft\Windows\Temporary Internet Files\Content.IE5\1O9DSLC3\MP9004464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91061"/>
            <a:ext cx="2590800" cy="3886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419600" cy="4503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Single-parent family</a:t>
            </a:r>
          </a:p>
          <a:p>
            <a:r>
              <a:rPr lang="en-US" sz="3000" dirty="0">
                <a:solidFill>
                  <a:schemeClr val="bg1"/>
                </a:solidFill>
              </a:rPr>
              <a:t>One parent, either the </a:t>
            </a:r>
            <a:r>
              <a:rPr lang="en-US" sz="3000" dirty="0"/>
              <a:t>mother or the father, and one or more children who all reside together. </a:t>
            </a:r>
          </a:p>
          <a:p>
            <a:r>
              <a:rPr lang="en-US" sz="3000" dirty="0"/>
              <a:t>Single parents may be divorced, widowed, unmarried, or abandoned.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Types of Family Structures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629400"/>
            <a:ext cx="891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dirty="0"/>
              <a:t>Copyright © Notice: The materials are copyrighted © and trademarked ™ as the property of The Curriculum Center for Family and Consumer Sciences, Texas Tech University.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4648200" cy="466292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Blended family</a:t>
            </a:r>
          </a:p>
          <a:p>
            <a:pPr marL="0" indent="0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Married couple, their children and their children from previous marriages</a:t>
            </a:r>
          </a:p>
        </p:txBody>
      </p:sp>
      <p:pic>
        <p:nvPicPr>
          <p:cNvPr id="3079" name="Picture 7" descr="C:\Users\caricoll\AppData\Local\Microsoft\Windows\Temporary Internet Files\Content.IE5\KLCK503U\MP9004008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10649"/>
            <a:ext cx="3368040" cy="224448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86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Types of Family Structures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629400"/>
            <a:ext cx="891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dirty="0"/>
              <a:t>Copyright © Notice: The materials are copyrighted © and trademarked ™ as the property of The Curriculum Center for Family and Consumer Sciences, Texas Tech University.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495800" cy="474973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Childless couple</a:t>
            </a:r>
          </a:p>
          <a:p>
            <a:pPr marL="0" indent="0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Married couple without children</a:t>
            </a:r>
          </a:p>
        </p:txBody>
      </p:sp>
      <p:pic>
        <p:nvPicPr>
          <p:cNvPr id="4101" name="Picture 5" descr="C:\Users\caricoll\AppData\Local\Microsoft\Windows\Temporary Internet Files\Content.IE5\0XNPRZT5\MP9004227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064743" cy="30498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86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Types of Family Structures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629400"/>
            <a:ext cx="891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dirty="0"/>
              <a:t>Copyright © Notice: The materials are copyrighted © and trademarked ™ as the property of The Curriculum Center for Family and Consumer Sciences, Texas Tech University.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4958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Multigenerational household</a:t>
            </a:r>
          </a:p>
          <a:p>
            <a:r>
              <a:rPr lang="en-US" dirty="0">
                <a:solidFill>
                  <a:schemeClr val="bg1"/>
                </a:solidFill>
              </a:rPr>
              <a:t>Nuclear, single-parent, </a:t>
            </a:r>
            <a:r>
              <a:rPr lang="en-US" dirty="0"/>
              <a:t>blended, childless, or foster families, plus other relatives, such as grandparents, aunts, uncles, and cousins, who reside together</a:t>
            </a:r>
          </a:p>
        </p:txBody>
      </p:sp>
      <p:pic>
        <p:nvPicPr>
          <p:cNvPr id="5123" name="Picture 3" descr="C:\Users\caricoll\AppData\Local\Microsoft\Windows\Temporary Internet Files\Content.IE5\MVS32A0E\MP9004484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200400" cy="21336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86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Types of Family Structures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629400"/>
            <a:ext cx="891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dirty="0"/>
              <a:t>Copyright © Notice: The materials are copyrighted © and trademarked ™ as the property of The Curriculum Center for Family and Consumer Sciences, Texas Tech University.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0767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Foster family</a:t>
            </a:r>
          </a:p>
          <a:p>
            <a:pPr marL="0" indent="0">
              <a:buNone/>
            </a:pPr>
            <a:endParaRPr lang="en-US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Families who care for children when their parents are unable to care for them</a:t>
            </a:r>
          </a:p>
        </p:txBody>
      </p:sp>
      <p:pic>
        <p:nvPicPr>
          <p:cNvPr id="6159" name="Picture 15" descr="C:\Users\caricoll\AppData\Local\Microsoft\Windows\Temporary Internet Files\Content.IE5\C9CL9PNO\MP9003168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66" y="1981200"/>
            <a:ext cx="2590800" cy="39554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86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Types of Family Structures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629400"/>
            <a:ext cx="891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dirty="0"/>
              <a:t>Copyright © Notice: The materials are copyrighted © and trademarked ™ as the property of The Curriculum Center for Family and Consumer Sciences, Texas Tech University.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5404</TotalTime>
  <Words>848</Words>
  <Application>Microsoft Office PowerPoint</Application>
  <PresentationFormat>On-screen Show (4:3)</PresentationFormat>
  <Paragraphs>152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Bernard MT Condensed</vt:lpstr>
      <vt:lpstr>Book Antiqua</vt:lpstr>
      <vt:lpstr>Calibri</vt:lpstr>
      <vt:lpstr>Candara</vt:lpstr>
      <vt:lpstr>Courier New</vt:lpstr>
      <vt:lpstr>Tahoma</vt:lpstr>
      <vt:lpstr>Times New Roman</vt:lpstr>
      <vt:lpstr>Wingdings</vt:lpstr>
      <vt:lpstr>Office Theme</vt:lpstr>
      <vt:lpstr>SOCIOLOGY AND ANTHROPOLOGY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Marriage</vt:lpstr>
      <vt:lpstr>PowerPoint Presentation</vt:lpstr>
      <vt:lpstr>PowerPoint Presentation</vt:lpstr>
      <vt:lpstr>Recent Family Trends</vt:lpstr>
      <vt:lpstr>PowerPoint Presentation</vt:lpstr>
      <vt:lpstr>Studying the Family</vt:lpstr>
      <vt:lpstr>A Healthy Family</vt:lpstr>
      <vt:lpstr>ENERGIZER </vt:lpstr>
      <vt:lpstr>ENERGIZER </vt:lpstr>
      <vt:lpstr>Assignment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</dc:title>
  <dc:creator>PETER NDIRANGU NGUNDI</dc:creator>
  <cp:lastModifiedBy>NDIRANGU</cp:lastModifiedBy>
  <cp:revision>406</cp:revision>
  <dcterms:created xsi:type="dcterms:W3CDTF">2018-06-05T12:47:45Z</dcterms:created>
  <dcterms:modified xsi:type="dcterms:W3CDTF">2019-04-10T06:08:05Z</dcterms:modified>
</cp:coreProperties>
</file>