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302" r:id="rId3"/>
    <p:sldId id="273" r:id="rId4"/>
    <p:sldId id="260" r:id="rId5"/>
    <p:sldId id="344" r:id="rId6"/>
    <p:sldId id="345" r:id="rId7"/>
    <p:sldId id="346" r:id="rId8"/>
    <p:sldId id="347" r:id="rId9"/>
    <p:sldId id="348" r:id="rId10"/>
    <p:sldId id="349" r:id="rId11"/>
    <p:sldId id="352" r:id="rId12"/>
    <p:sldId id="350" r:id="rId13"/>
    <p:sldId id="351" r:id="rId14"/>
    <p:sldId id="353" r:id="rId15"/>
    <p:sldId id="354" r:id="rId16"/>
    <p:sldId id="357" r:id="rId17"/>
    <p:sldId id="355" r:id="rId18"/>
    <p:sldId id="356" r:id="rId19"/>
    <p:sldId id="312" r:id="rId20"/>
    <p:sldId id="358" r:id="rId21"/>
    <p:sldId id="359" r:id="rId22"/>
    <p:sldId id="360" r:id="rId23"/>
    <p:sldId id="361" r:id="rId24"/>
    <p:sldId id="362" r:id="rId25"/>
    <p:sldId id="363" r:id="rId26"/>
    <p:sldId id="326" r:id="rId27"/>
    <p:sldId id="364" r:id="rId28"/>
    <p:sldId id="365" r:id="rId29"/>
    <p:sldId id="366" r:id="rId30"/>
    <p:sldId id="367" r:id="rId31"/>
    <p:sldId id="368" r:id="rId32"/>
    <p:sldId id="369" r:id="rId33"/>
    <p:sldId id="370" r:id="rId34"/>
    <p:sldId id="371" r:id="rId35"/>
    <p:sldId id="372" r:id="rId36"/>
    <p:sldId id="373" r:id="rId37"/>
    <p:sldId id="374" r:id="rId38"/>
    <p:sldId id="375" r:id="rId39"/>
    <p:sldId id="376" r:id="rId40"/>
    <p:sldId id="377" r:id="rId41"/>
    <p:sldId id="378" r:id="rId42"/>
    <p:sldId id="379" r:id="rId43"/>
    <p:sldId id="380" r:id="rId44"/>
    <p:sldId id="381" r:id="rId45"/>
    <p:sldId id="382" r:id="rId46"/>
    <p:sldId id="383" r:id="rId47"/>
    <p:sldId id="384" r:id="rId48"/>
    <p:sldId id="385" r:id="rId49"/>
    <p:sldId id="386" r:id="rId50"/>
    <p:sldId id="387" r:id="rId51"/>
    <p:sldId id="388" r:id="rId52"/>
    <p:sldId id="389" r:id="rId53"/>
    <p:sldId id="391" r:id="rId54"/>
    <p:sldId id="343" r:id="rId55"/>
    <p:sldId id="310" r:id="rId56"/>
    <p:sldId id="311" r:id="rId57"/>
    <p:sldId id="291"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CC0000"/>
    <a:srgbClr val="333300"/>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65" autoAdjust="0"/>
    <p:restoredTop sz="94706" autoAdjust="0"/>
  </p:normalViewPr>
  <p:slideViewPr>
    <p:cSldViewPr>
      <p:cViewPr varScale="1">
        <p:scale>
          <a:sx n="68" d="100"/>
          <a:sy n="68" d="100"/>
        </p:scale>
        <p:origin x="1296" y="72"/>
      </p:cViewPr>
      <p:guideLst>
        <p:guide orient="horz" pos="2160"/>
        <p:guide pos="2880"/>
      </p:guideLst>
    </p:cSldViewPr>
  </p:slideViewPr>
  <p:outlineViewPr>
    <p:cViewPr>
      <p:scale>
        <a:sx n="33" d="100"/>
        <a:sy n="33" d="100"/>
      </p:scale>
      <p:origin x="0" y="3815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7A9EDA-82C3-49A0-9071-770F715071A2}" type="datetimeFigureOut">
              <a:rPr lang="en-US" smtClean="0"/>
              <a:pPr/>
              <a:t>4/10/2019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49EAC6-A168-4EFB-B1F0-B7C5DBB5E6C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49EAC6-A168-4EFB-B1F0-B7C5DBB5E6C5}" type="slidenum">
              <a:rPr lang="en-US" smtClean="0"/>
              <a:pPr/>
              <a:t>39</a:t>
            </a:fld>
            <a:endParaRPr lang="en-US"/>
          </a:p>
        </p:txBody>
      </p:sp>
    </p:spTree>
    <p:extLst>
      <p:ext uri="{BB962C8B-B14F-4D97-AF65-F5344CB8AC3E}">
        <p14:creationId xmlns:p14="http://schemas.microsoft.com/office/powerpoint/2010/main" val="3229642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A1387E-40EE-4EAF-ACA0-BE47927B41C4}" type="datetimeFigureOut">
              <a:rPr lang="en-US" smtClean="0"/>
              <a:pPr/>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A1387E-40EE-4EAF-ACA0-BE47927B41C4}" type="datetimeFigureOut">
              <a:rPr lang="en-US" smtClean="0"/>
              <a:pPr/>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A1387E-40EE-4EAF-ACA0-BE47927B41C4}" type="datetimeFigureOut">
              <a:rPr lang="en-US" smtClean="0"/>
              <a:pPr/>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A1387E-40EE-4EAF-ACA0-BE47927B41C4}" type="datetimeFigureOut">
              <a:rPr lang="en-US" smtClean="0"/>
              <a:pPr/>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A1387E-40EE-4EAF-ACA0-BE47927B41C4}" type="datetimeFigureOut">
              <a:rPr lang="en-US" smtClean="0"/>
              <a:pPr/>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A1387E-40EE-4EAF-ACA0-BE47927B41C4}" type="datetimeFigureOut">
              <a:rPr lang="en-US" smtClean="0"/>
              <a:pPr/>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A1387E-40EE-4EAF-ACA0-BE47927B41C4}" type="datetimeFigureOut">
              <a:rPr lang="en-US" smtClean="0"/>
              <a:pPr/>
              <a:t>4/10/2019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A1387E-40EE-4EAF-ACA0-BE47927B41C4}" type="datetimeFigureOut">
              <a:rPr lang="en-US" smtClean="0"/>
              <a:pPr/>
              <a:t>4/10/2019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A1387E-40EE-4EAF-ACA0-BE47927B41C4}" type="datetimeFigureOut">
              <a:rPr lang="en-US" smtClean="0"/>
              <a:pPr/>
              <a:t>4/10/2019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A1387E-40EE-4EAF-ACA0-BE47927B41C4}" type="datetimeFigureOut">
              <a:rPr lang="en-US" smtClean="0"/>
              <a:pPr/>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A1387E-40EE-4EAF-ACA0-BE47927B41C4}" type="datetimeFigureOut">
              <a:rPr lang="en-US" smtClean="0"/>
              <a:pPr/>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A1387E-40EE-4EAF-ACA0-BE47927B41C4}" type="datetimeFigureOut">
              <a:rPr lang="en-US" smtClean="0"/>
              <a:pPr/>
              <a:t>4/10/2019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D8AC2-E565-4F6F-B9DB-ED7BE8220E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rvo.nl/sites/default/files/2016/10/2016_Kenyan_Healthcare_Sector_Report_Compleet.pdf"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who.int/healthsystems/publications/Abuja10.pdf"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standardmedia.co.ke/health/article/2001231398/state-moves-to-reclassify-hospitals"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b="1" dirty="0">
                <a:solidFill>
                  <a:srgbClr val="FF0000"/>
                </a:solidFill>
                <a:latin typeface="Times New Roman" pitchFamily="18" charset="0"/>
                <a:cs typeface="Times New Roman" pitchFamily="18" charset="0"/>
              </a:rPr>
              <a:t>SOCIOLOGY AND ANTHROPOLOGY</a:t>
            </a:r>
          </a:p>
        </p:txBody>
      </p:sp>
      <p:sp>
        <p:nvSpPr>
          <p:cNvPr id="3" name="Subtitle 2"/>
          <p:cNvSpPr>
            <a:spLocks noGrp="1"/>
          </p:cNvSpPr>
          <p:nvPr>
            <p:ph type="subTitle" idx="1"/>
          </p:nvPr>
        </p:nvSpPr>
        <p:spPr>
          <a:xfrm>
            <a:off x="1371600" y="3460652"/>
            <a:ext cx="6400800" cy="1752600"/>
          </a:xfrm>
        </p:spPr>
        <p:txBody>
          <a:bodyPr>
            <a:normAutofit fontScale="85000" lnSpcReduction="20000"/>
          </a:bodyPr>
          <a:lstStyle/>
          <a:p>
            <a:r>
              <a:rPr lang="en-US" b="1" dirty="0">
                <a:solidFill>
                  <a:srgbClr val="7030A0"/>
                </a:solidFill>
                <a:latin typeface="Times New Roman" pitchFamily="18" charset="0"/>
                <a:cs typeface="Times New Roman" pitchFamily="18" charset="0"/>
              </a:rPr>
              <a:t>DIPLOMA</a:t>
            </a:r>
          </a:p>
          <a:p>
            <a:r>
              <a:rPr lang="en-US" b="1" dirty="0">
                <a:solidFill>
                  <a:srgbClr val="7030A0"/>
                </a:solidFill>
                <a:latin typeface="Times New Roman" pitchFamily="18" charset="0"/>
                <a:cs typeface="Times New Roman" pitchFamily="18" charset="0"/>
              </a:rPr>
              <a:t>KRCHN MARCH 2019 CLASS</a:t>
            </a:r>
          </a:p>
          <a:p>
            <a:r>
              <a:rPr lang="en-US" b="1" dirty="0">
                <a:solidFill>
                  <a:srgbClr val="7030A0"/>
                </a:solidFill>
                <a:latin typeface="Times New Roman" pitchFamily="18" charset="0"/>
                <a:cs typeface="Times New Roman" pitchFamily="18" charset="0"/>
              </a:rPr>
              <a:t>BY;</a:t>
            </a:r>
          </a:p>
          <a:p>
            <a:r>
              <a:rPr lang="en-US" b="1" dirty="0">
                <a:solidFill>
                  <a:srgbClr val="7030A0"/>
                </a:solidFill>
                <a:latin typeface="Times New Roman" pitchFamily="18" charset="0"/>
                <a:cs typeface="Times New Roman" pitchFamily="18" charset="0"/>
              </a:rPr>
              <a:t>PETER NDIRANGU NGUNDI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94203-F577-4312-8B89-CF738BE4FEDB}"/>
              </a:ext>
            </a:extLst>
          </p:cNvPr>
          <p:cNvSpPr>
            <a:spLocks noGrp="1"/>
          </p:cNvSpPr>
          <p:nvPr>
            <p:ph type="title"/>
          </p:nvPr>
        </p:nvSpPr>
        <p:spPr/>
        <p:txBody>
          <a:bodyPr>
            <a:normAutofit fontScale="90000"/>
          </a:bodyPr>
          <a:lstStyle/>
          <a:p>
            <a:r>
              <a:rPr lang="en-GB" b="1" dirty="0"/>
              <a:t>Agents of Socialisation</a:t>
            </a:r>
            <a:r>
              <a:rPr lang="en-GB" dirty="0"/>
              <a:t> </a:t>
            </a:r>
            <a:br>
              <a:rPr lang="en-US" dirty="0"/>
            </a:br>
            <a:endParaRPr lang="en-US" dirty="0"/>
          </a:p>
        </p:txBody>
      </p:sp>
      <p:sp>
        <p:nvSpPr>
          <p:cNvPr id="3" name="Content Placeholder 2">
            <a:extLst>
              <a:ext uri="{FF2B5EF4-FFF2-40B4-BE49-F238E27FC236}">
                <a16:creationId xmlns:a16="http://schemas.microsoft.com/office/drawing/2014/main" id="{EE2B35A6-9A6A-478A-B8E2-202ADA2D3962}"/>
              </a:ext>
            </a:extLst>
          </p:cNvPr>
          <p:cNvSpPr>
            <a:spLocks noGrp="1"/>
          </p:cNvSpPr>
          <p:nvPr>
            <p:ph idx="1"/>
          </p:nvPr>
        </p:nvSpPr>
        <p:spPr/>
        <p:txBody>
          <a:bodyPr/>
          <a:lstStyle/>
          <a:p>
            <a:pPr marL="514350" indent="-514350" algn="just">
              <a:buFont typeface="+mj-lt"/>
              <a:buAutoNum type="arabicPeriod"/>
            </a:pPr>
            <a:r>
              <a:rPr lang="en-GB" dirty="0"/>
              <a:t>Family - parents, children and close relatives.</a:t>
            </a:r>
          </a:p>
          <a:p>
            <a:pPr marL="514350" indent="-514350" algn="just">
              <a:buFont typeface="+mj-lt"/>
              <a:buAutoNum type="arabicPeriod"/>
            </a:pPr>
            <a:r>
              <a:rPr lang="en-GB" dirty="0"/>
              <a:t>Social Institutions - family, schools, religious organisations, government and hospitals. </a:t>
            </a:r>
            <a:endParaRPr lang="en-US" dirty="0"/>
          </a:p>
          <a:p>
            <a:pPr marL="514350" indent="-514350" algn="just">
              <a:buFont typeface="+mj-lt"/>
              <a:buAutoNum type="arabicPeriod"/>
            </a:pPr>
            <a:r>
              <a:rPr lang="en-GB" dirty="0"/>
              <a:t>Peers, School Friends and Neighbours.</a:t>
            </a:r>
            <a:endParaRPr lang="en-US" dirty="0"/>
          </a:p>
          <a:p>
            <a:pPr marL="514350" indent="-514350" algn="just">
              <a:buFont typeface="+mj-lt"/>
              <a:buAutoNum type="arabicPeriod"/>
            </a:pPr>
            <a:r>
              <a:rPr lang="en-GB" dirty="0"/>
              <a:t>Electronic and Printed Media - books, magazines, journals, television, radio, computer (internet) and others.  </a:t>
            </a:r>
            <a:endParaRPr lang="en-US" dirty="0"/>
          </a:p>
          <a:p>
            <a:endParaRPr lang="en-US" dirty="0"/>
          </a:p>
        </p:txBody>
      </p:sp>
    </p:spTree>
    <p:extLst>
      <p:ext uri="{BB962C8B-B14F-4D97-AF65-F5344CB8AC3E}">
        <p14:creationId xmlns:p14="http://schemas.microsoft.com/office/powerpoint/2010/main" val="2772344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BB057-B13C-4D29-AE3C-B495C5A196FA}"/>
              </a:ext>
            </a:extLst>
          </p:cNvPr>
          <p:cNvSpPr>
            <a:spLocks noGrp="1"/>
          </p:cNvSpPr>
          <p:nvPr>
            <p:ph type="title"/>
          </p:nvPr>
        </p:nvSpPr>
        <p:spPr/>
        <p:txBody>
          <a:bodyPr>
            <a:normAutofit fontScale="90000"/>
          </a:bodyPr>
          <a:lstStyle/>
          <a:p>
            <a:r>
              <a:rPr lang="en-GB" b="1" dirty="0"/>
              <a:t>Social Stratification </a:t>
            </a:r>
            <a:br>
              <a:rPr lang="en-US" dirty="0"/>
            </a:br>
            <a:endParaRPr lang="en-US" dirty="0"/>
          </a:p>
        </p:txBody>
      </p:sp>
      <p:sp>
        <p:nvSpPr>
          <p:cNvPr id="3" name="Content Placeholder 2">
            <a:extLst>
              <a:ext uri="{FF2B5EF4-FFF2-40B4-BE49-F238E27FC236}">
                <a16:creationId xmlns:a16="http://schemas.microsoft.com/office/drawing/2014/main" id="{8E051008-5A5B-4062-B4CA-1BBA1AA2C212}"/>
              </a:ext>
            </a:extLst>
          </p:cNvPr>
          <p:cNvSpPr>
            <a:spLocks noGrp="1"/>
          </p:cNvSpPr>
          <p:nvPr>
            <p:ph idx="1"/>
          </p:nvPr>
        </p:nvSpPr>
        <p:spPr/>
        <p:txBody>
          <a:bodyPr/>
          <a:lstStyle/>
          <a:p>
            <a:pPr algn="just"/>
            <a:r>
              <a:rPr lang="en-GB" dirty="0"/>
              <a:t>Social stratification is thus defined as a process ranking members of society according to wealth, prestige and power.</a:t>
            </a:r>
          </a:p>
          <a:p>
            <a:pPr algn="just"/>
            <a:r>
              <a:rPr lang="en-GB" dirty="0"/>
              <a:t>In African societies, members are ranked according to sex, age, ethnic origin and occupation (</a:t>
            </a:r>
            <a:r>
              <a:rPr lang="en-GB" dirty="0" err="1"/>
              <a:t>Peil</a:t>
            </a:r>
            <a:r>
              <a:rPr lang="en-GB" dirty="0"/>
              <a:t> 1977).</a:t>
            </a:r>
            <a:endParaRPr lang="en-US" dirty="0"/>
          </a:p>
          <a:p>
            <a:pPr algn="just"/>
            <a:r>
              <a:rPr lang="en-GB" dirty="0"/>
              <a:t> </a:t>
            </a:r>
            <a:endParaRPr lang="en-US" dirty="0"/>
          </a:p>
          <a:p>
            <a:pPr algn="just"/>
            <a:endParaRPr lang="en-US" dirty="0"/>
          </a:p>
        </p:txBody>
      </p:sp>
    </p:spTree>
    <p:extLst>
      <p:ext uri="{BB962C8B-B14F-4D97-AF65-F5344CB8AC3E}">
        <p14:creationId xmlns:p14="http://schemas.microsoft.com/office/powerpoint/2010/main" val="381911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ia_el_25_innerEl" descr="Social Stratification in African Society">
            <a:extLst>
              <a:ext uri="{FF2B5EF4-FFF2-40B4-BE49-F238E27FC236}">
                <a16:creationId xmlns:a16="http://schemas.microsoft.com/office/drawing/2014/main" id="{1F8DA285-DA21-4457-92A3-92D271FE29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81" y="116681"/>
            <a:ext cx="6624637" cy="662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203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83435-9B1C-453E-B5F1-A308212FC5C8}"/>
              </a:ext>
            </a:extLst>
          </p:cNvPr>
          <p:cNvSpPr>
            <a:spLocks noGrp="1"/>
          </p:cNvSpPr>
          <p:nvPr>
            <p:ph type="title"/>
          </p:nvPr>
        </p:nvSpPr>
        <p:spPr/>
        <p:txBody>
          <a:bodyPr>
            <a:normAutofit fontScale="90000"/>
          </a:bodyPr>
          <a:lstStyle/>
          <a:p>
            <a:br>
              <a:rPr lang="en-GB" b="1" dirty="0"/>
            </a:br>
            <a:br>
              <a:rPr lang="en-GB" b="1" dirty="0"/>
            </a:br>
            <a:r>
              <a:rPr lang="en-GB" b="1" dirty="0"/>
              <a:t>How an Individual is Rated in Different Roles</a:t>
            </a:r>
            <a:br>
              <a:rPr lang="en-US" dirty="0"/>
            </a:br>
            <a:r>
              <a:rPr lang="en-GB" b="1" dirty="0"/>
              <a:t> </a:t>
            </a:r>
            <a:br>
              <a:rPr lang="en-US" dirty="0"/>
            </a:br>
            <a:endParaRPr lang="en-US" dirty="0"/>
          </a:p>
        </p:txBody>
      </p:sp>
      <p:pic>
        <p:nvPicPr>
          <p:cNvPr id="2050" name="ia_el_25_innerEl" descr="Social stratification in African society">
            <a:extLst>
              <a:ext uri="{FF2B5EF4-FFF2-40B4-BE49-F238E27FC236}">
                <a16:creationId xmlns:a16="http://schemas.microsoft.com/office/drawing/2014/main" id="{B056CB22-0A2A-46A6-ADD8-80445AE995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3100" y="1752600"/>
            <a:ext cx="5257800" cy="4556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8447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9033A-86B5-49A0-A36F-F4199DFC1D7D}"/>
              </a:ext>
            </a:extLst>
          </p:cNvPr>
          <p:cNvSpPr>
            <a:spLocks noGrp="1"/>
          </p:cNvSpPr>
          <p:nvPr>
            <p:ph type="title"/>
          </p:nvPr>
        </p:nvSpPr>
        <p:spPr/>
        <p:txBody>
          <a:bodyPr/>
          <a:lstStyle/>
          <a:p>
            <a:r>
              <a:rPr lang="en-GB" b="1" dirty="0"/>
              <a:t>SOCIAL MOBILITY</a:t>
            </a:r>
            <a:endParaRPr lang="en-US" dirty="0"/>
          </a:p>
        </p:txBody>
      </p:sp>
      <p:sp>
        <p:nvSpPr>
          <p:cNvPr id="3" name="Content Placeholder 2">
            <a:extLst>
              <a:ext uri="{FF2B5EF4-FFF2-40B4-BE49-F238E27FC236}">
                <a16:creationId xmlns:a16="http://schemas.microsoft.com/office/drawing/2014/main" id="{966C305E-16EE-4FE8-AE56-5E9C898AF449}"/>
              </a:ext>
            </a:extLst>
          </p:cNvPr>
          <p:cNvSpPr>
            <a:spLocks noGrp="1"/>
          </p:cNvSpPr>
          <p:nvPr>
            <p:ph idx="1"/>
          </p:nvPr>
        </p:nvSpPr>
        <p:spPr/>
        <p:txBody>
          <a:bodyPr/>
          <a:lstStyle/>
          <a:p>
            <a:pPr marL="0" indent="0" algn="just">
              <a:buNone/>
            </a:pPr>
            <a:r>
              <a:rPr lang="en-GB" dirty="0"/>
              <a:t>DEFINITION </a:t>
            </a:r>
          </a:p>
          <a:p>
            <a:pPr algn="just"/>
            <a:r>
              <a:rPr lang="en-GB" dirty="0"/>
              <a:t>The ability to move up or down the social level is referred to as social mobility.</a:t>
            </a:r>
          </a:p>
          <a:p>
            <a:pPr marL="0" indent="0">
              <a:buNone/>
            </a:pPr>
            <a:r>
              <a:rPr lang="en-GB" b="1" dirty="0"/>
              <a:t>Types of Social Mobility </a:t>
            </a:r>
            <a:endParaRPr lang="en-US" dirty="0"/>
          </a:p>
          <a:p>
            <a:r>
              <a:rPr lang="en-GB" dirty="0"/>
              <a:t>There are two types of social mobility: </a:t>
            </a:r>
            <a:endParaRPr lang="en-US" dirty="0"/>
          </a:p>
          <a:p>
            <a:pPr lvl="0"/>
            <a:r>
              <a:rPr lang="en-GB" dirty="0"/>
              <a:t>Vertical social mobility </a:t>
            </a:r>
            <a:endParaRPr lang="en-US" dirty="0"/>
          </a:p>
          <a:p>
            <a:pPr lvl="0"/>
            <a:r>
              <a:rPr lang="en-GB" dirty="0"/>
              <a:t>Horizontal social mobility</a:t>
            </a:r>
            <a:endParaRPr lang="en-US" dirty="0"/>
          </a:p>
          <a:p>
            <a:pPr algn="just"/>
            <a:endParaRPr lang="en-GB" dirty="0"/>
          </a:p>
          <a:p>
            <a:pPr algn="just"/>
            <a:endParaRPr lang="en-US" dirty="0"/>
          </a:p>
        </p:txBody>
      </p:sp>
    </p:spTree>
    <p:extLst>
      <p:ext uri="{BB962C8B-B14F-4D97-AF65-F5344CB8AC3E}">
        <p14:creationId xmlns:p14="http://schemas.microsoft.com/office/powerpoint/2010/main" val="106428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CC083-8520-4999-A221-0B9E0D46B82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3E1FC17-DFB9-4157-BB41-465DC0CFD620}"/>
              </a:ext>
            </a:extLst>
          </p:cNvPr>
          <p:cNvSpPr>
            <a:spLocks noGrp="1"/>
          </p:cNvSpPr>
          <p:nvPr>
            <p:ph idx="1"/>
          </p:nvPr>
        </p:nvSpPr>
        <p:spPr/>
        <p:txBody>
          <a:bodyPr/>
          <a:lstStyle/>
          <a:p>
            <a:pPr marL="0" indent="0">
              <a:buNone/>
            </a:pPr>
            <a:r>
              <a:rPr lang="en-GB" b="1" dirty="0"/>
              <a:t>Vertical Social Mobility </a:t>
            </a:r>
            <a:endParaRPr lang="en-US" dirty="0"/>
          </a:p>
          <a:p>
            <a:pPr algn="just"/>
            <a:r>
              <a:rPr lang="en-GB" dirty="0"/>
              <a:t>This refers to the ability of the individual to move up the social ladder, thereby raising their social status and role. It also refers to any upward or downward change in the absolute or relative rank of an individual or group</a:t>
            </a:r>
            <a:endParaRPr lang="en-US" dirty="0"/>
          </a:p>
        </p:txBody>
      </p:sp>
    </p:spTree>
    <p:extLst>
      <p:ext uri="{BB962C8B-B14F-4D97-AF65-F5344CB8AC3E}">
        <p14:creationId xmlns:p14="http://schemas.microsoft.com/office/powerpoint/2010/main" val="2296132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a_el_19_innerEl" descr="Vertical social mobility">
            <a:extLst>
              <a:ext uri="{FF2B5EF4-FFF2-40B4-BE49-F238E27FC236}">
                <a16:creationId xmlns:a16="http://schemas.microsoft.com/office/drawing/2014/main" id="{DDD24103-CD01-4815-A0E7-336F78CD5F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4081" y="1031081"/>
            <a:ext cx="4795837" cy="479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722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944D3-CB92-49B1-BCA2-D06D826D0F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CFF8AB0-8BB9-4650-B438-665752D3C29D}"/>
              </a:ext>
            </a:extLst>
          </p:cNvPr>
          <p:cNvSpPr>
            <a:spLocks noGrp="1"/>
          </p:cNvSpPr>
          <p:nvPr>
            <p:ph idx="1"/>
          </p:nvPr>
        </p:nvSpPr>
        <p:spPr/>
        <p:txBody>
          <a:bodyPr/>
          <a:lstStyle/>
          <a:p>
            <a:pPr algn="just"/>
            <a:r>
              <a:rPr lang="en-GB" dirty="0"/>
              <a:t>An example of this would be the nurse, who joins the profession as a community nurse and, by increasing their knowledge through in-service education, acquires the new position of a professor in nursing.</a:t>
            </a:r>
            <a:endParaRPr lang="en-US" dirty="0"/>
          </a:p>
          <a:p>
            <a:pPr algn="just"/>
            <a:endParaRPr lang="en-US" dirty="0"/>
          </a:p>
        </p:txBody>
      </p:sp>
    </p:spTree>
    <p:extLst>
      <p:ext uri="{BB962C8B-B14F-4D97-AF65-F5344CB8AC3E}">
        <p14:creationId xmlns:p14="http://schemas.microsoft.com/office/powerpoint/2010/main" val="314022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F0F3D-30A2-48AC-9A8F-EC59DEF5467C}"/>
              </a:ext>
            </a:extLst>
          </p:cNvPr>
          <p:cNvSpPr>
            <a:spLocks noGrp="1"/>
          </p:cNvSpPr>
          <p:nvPr>
            <p:ph type="title"/>
          </p:nvPr>
        </p:nvSpPr>
        <p:spPr/>
        <p:txBody>
          <a:bodyPr>
            <a:normAutofit fontScale="90000"/>
          </a:bodyPr>
          <a:lstStyle/>
          <a:p>
            <a:r>
              <a:rPr lang="en-GB" b="1" dirty="0"/>
              <a:t>Horizontal Social Mobility</a:t>
            </a:r>
            <a:r>
              <a:rPr lang="en-GB" dirty="0"/>
              <a:t> </a:t>
            </a:r>
            <a:br>
              <a:rPr lang="en-US" dirty="0"/>
            </a:br>
            <a:endParaRPr lang="en-US" dirty="0"/>
          </a:p>
        </p:txBody>
      </p:sp>
      <p:sp>
        <p:nvSpPr>
          <p:cNvPr id="3" name="Content Placeholder 2">
            <a:extLst>
              <a:ext uri="{FF2B5EF4-FFF2-40B4-BE49-F238E27FC236}">
                <a16:creationId xmlns:a16="http://schemas.microsoft.com/office/drawing/2014/main" id="{9D918FDF-A190-4BBB-B35F-DB40A9E4E642}"/>
              </a:ext>
            </a:extLst>
          </p:cNvPr>
          <p:cNvSpPr>
            <a:spLocks noGrp="1"/>
          </p:cNvSpPr>
          <p:nvPr>
            <p:ph idx="1"/>
          </p:nvPr>
        </p:nvSpPr>
        <p:spPr/>
        <p:txBody>
          <a:bodyPr>
            <a:normAutofit lnSpcReduction="10000"/>
          </a:bodyPr>
          <a:lstStyle/>
          <a:p>
            <a:pPr algn="just"/>
            <a:r>
              <a:rPr lang="en-GB" dirty="0"/>
              <a:t>This refers to the type of social mobility where the individual maintains the same status. </a:t>
            </a:r>
          </a:p>
          <a:p>
            <a:pPr algn="just"/>
            <a:r>
              <a:rPr lang="en-GB" dirty="0"/>
              <a:t>It is also defined as an alteration of position with no significant movement up or down in the system of social stratification, for example a general nurse who trains as a midwife but has no change in salary. </a:t>
            </a:r>
          </a:p>
          <a:p>
            <a:pPr algn="just"/>
            <a:r>
              <a:rPr lang="en-GB" dirty="0"/>
              <a:t>This nurse maintains the same status although their role may have changed.</a:t>
            </a:r>
            <a:endParaRPr lang="en-US" dirty="0"/>
          </a:p>
        </p:txBody>
      </p:sp>
    </p:spTree>
    <p:extLst>
      <p:ext uri="{BB962C8B-B14F-4D97-AF65-F5344CB8AC3E}">
        <p14:creationId xmlns:p14="http://schemas.microsoft.com/office/powerpoint/2010/main" val="3707177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8A74B-DB76-4F1F-8590-0BE8B467BB9E}"/>
              </a:ext>
            </a:extLst>
          </p:cNvPr>
          <p:cNvSpPr>
            <a:spLocks noGrp="1"/>
          </p:cNvSpPr>
          <p:nvPr>
            <p:ph type="title"/>
          </p:nvPr>
        </p:nvSpPr>
        <p:spPr/>
        <p:txBody>
          <a:bodyPr/>
          <a:lstStyle/>
          <a:p>
            <a:r>
              <a:rPr lang="en-US" dirty="0"/>
              <a:t>ENERGIZER </a:t>
            </a:r>
          </a:p>
        </p:txBody>
      </p:sp>
      <p:sp>
        <p:nvSpPr>
          <p:cNvPr id="3" name="Content Placeholder 2">
            <a:extLst>
              <a:ext uri="{FF2B5EF4-FFF2-40B4-BE49-F238E27FC236}">
                <a16:creationId xmlns:a16="http://schemas.microsoft.com/office/drawing/2014/main" id="{8478710D-F4DD-4A1A-B708-3695EC8CCAD8}"/>
              </a:ext>
            </a:extLst>
          </p:cNvPr>
          <p:cNvSpPr>
            <a:spLocks noGrp="1"/>
          </p:cNvSpPr>
          <p:nvPr>
            <p:ph idx="1"/>
          </p:nvPr>
        </p:nvSpPr>
        <p:spPr/>
        <p:txBody>
          <a:bodyPr/>
          <a:lstStyle/>
          <a:p>
            <a:pPr marL="0" indent="0">
              <a:buNone/>
            </a:pPr>
            <a:r>
              <a:rPr lang="en-US" dirty="0"/>
              <a:t>Bush Said She is Shy  - * 3.</a:t>
            </a:r>
          </a:p>
        </p:txBody>
      </p:sp>
    </p:spTree>
    <p:extLst>
      <p:ext uri="{BB962C8B-B14F-4D97-AF65-F5344CB8AC3E}">
        <p14:creationId xmlns:p14="http://schemas.microsoft.com/office/powerpoint/2010/main" val="25129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EA494FC-62A3-472F-8C7C-FE280DE22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533400"/>
            <a:ext cx="7010400" cy="4876800"/>
          </a:xfrm>
          <a:prstGeom prst="rect">
            <a:avLst/>
          </a:prstGeom>
        </p:spPr>
      </p:pic>
    </p:spTree>
    <p:extLst>
      <p:ext uri="{BB962C8B-B14F-4D97-AF65-F5344CB8AC3E}">
        <p14:creationId xmlns:p14="http://schemas.microsoft.com/office/powerpoint/2010/main" val="17645180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01777-1327-43CA-87AA-2AD66C121EDF}"/>
              </a:ext>
            </a:extLst>
          </p:cNvPr>
          <p:cNvSpPr>
            <a:spLocks noGrp="1"/>
          </p:cNvSpPr>
          <p:nvPr>
            <p:ph type="title"/>
          </p:nvPr>
        </p:nvSpPr>
        <p:spPr/>
        <p:txBody>
          <a:bodyPr/>
          <a:lstStyle/>
          <a:p>
            <a:r>
              <a:rPr lang="en-GB" b="1" dirty="0"/>
              <a:t>SOCIAL CHANGE</a:t>
            </a:r>
            <a:endParaRPr lang="en-US" dirty="0"/>
          </a:p>
        </p:txBody>
      </p:sp>
      <p:sp>
        <p:nvSpPr>
          <p:cNvPr id="3" name="Content Placeholder 2">
            <a:extLst>
              <a:ext uri="{FF2B5EF4-FFF2-40B4-BE49-F238E27FC236}">
                <a16:creationId xmlns:a16="http://schemas.microsoft.com/office/drawing/2014/main" id="{3E001CFB-4F94-410B-B427-80E607B0E58D}"/>
              </a:ext>
            </a:extLst>
          </p:cNvPr>
          <p:cNvSpPr>
            <a:spLocks noGrp="1"/>
          </p:cNvSpPr>
          <p:nvPr>
            <p:ph idx="1"/>
          </p:nvPr>
        </p:nvSpPr>
        <p:spPr/>
        <p:txBody>
          <a:bodyPr>
            <a:normAutofit/>
          </a:bodyPr>
          <a:lstStyle/>
          <a:p>
            <a:pPr algn="just"/>
            <a:r>
              <a:rPr lang="en-GB" dirty="0"/>
              <a:t>Social change is the transformation of culture and social institutions over time. </a:t>
            </a:r>
          </a:p>
          <a:p>
            <a:pPr algn="just"/>
            <a:r>
              <a:rPr lang="en-GB" dirty="0"/>
              <a:t>All societies experience change in their social structure and culture over time.</a:t>
            </a:r>
          </a:p>
          <a:p>
            <a:pPr algn="just"/>
            <a:r>
              <a:rPr lang="en-GB" dirty="0"/>
              <a:t>Societies change because they are in contact with other societies.</a:t>
            </a:r>
          </a:p>
          <a:p>
            <a:pPr algn="just"/>
            <a:r>
              <a:rPr lang="en-GB" dirty="0"/>
              <a:t> As a result the ideas, norms and institutions spread from one society to another.</a:t>
            </a:r>
            <a:endParaRPr lang="en-US" dirty="0"/>
          </a:p>
        </p:txBody>
      </p:sp>
    </p:spTree>
    <p:extLst>
      <p:ext uri="{BB962C8B-B14F-4D97-AF65-F5344CB8AC3E}">
        <p14:creationId xmlns:p14="http://schemas.microsoft.com/office/powerpoint/2010/main" val="1735947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B323F-45CD-4E00-A3D8-AF148E9E56B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380C972-0380-4463-BD0D-EE47867B2F4D}"/>
              </a:ext>
            </a:extLst>
          </p:cNvPr>
          <p:cNvSpPr>
            <a:spLocks noGrp="1"/>
          </p:cNvSpPr>
          <p:nvPr>
            <p:ph idx="1"/>
          </p:nvPr>
        </p:nvSpPr>
        <p:spPr/>
        <p:txBody>
          <a:bodyPr>
            <a:normAutofit fontScale="92500" lnSpcReduction="20000"/>
          </a:bodyPr>
          <a:lstStyle/>
          <a:p>
            <a:pPr algn="just"/>
            <a:r>
              <a:rPr lang="en-GB" dirty="0"/>
              <a:t>Social change takes place in various aspects of the society, for example, cultural patterns (religious values, symbols of status), social structure (family adjustment to the absence of migrant fathers), aggregated attributes (the proportion of the population which is illiterate or engaged in farming), and rates of behaviour (increased crime, decreased self-employment). </a:t>
            </a:r>
            <a:endParaRPr lang="en-US" dirty="0"/>
          </a:p>
          <a:p>
            <a:pPr algn="just"/>
            <a:r>
              <a:rPr lang="en-GB" dirty="0"/>
              <a:t>Change may also be examined from the point of view of the social system, that is, the whole society or from the view of an individual. </a:t>
            </a:r>
            <a:endParaRPr lang="en-US" dirty="0"/>
          </a:p>
        </p:txBody>
      </p:sp>
    </p:spTree>
    <p:extLst>
      <p:ext uri="{BB962C8B-B14F-4D97-AF65-F5344CB8AC3E}">
        <p14:creationId xmlns:p14="http://schemas.microsoft.com/office/powerpoint/2010/main" val="371989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BAAAF-8347-4D49-8223-6627A3C0EDCB}"/>
              </a:ext>
            </a:extLst>
          </p:cNvPr>
          <p:cNvSpPr>
            <a:spLocks noGrp="1"/>
          </p:cNvSpPr>
          <p:nvPr>
            <p:ph type="title"/>
          </p:nvPr>
        </p:nvSpPr>
        <p:spPr/>
        <p:txBody>
          <a:bodyPr>
            <a:normAutofit fontScale="90000"/>
          </a:bodyPr>
          <a:lstStyle/>
          <a:p>
            <a:r>
              <a:rPr lang="en-GB" b="1" dirty="0"/>
              <a:t>Types of Social Change </a:t>
            </a:r>
            <a:br>
              <a:rPr lang="en-US" dirty="0"/>
            </a:br>
            <a:endParaRPr lang="en-US" dirty="0"/>
          </a:p>
        </p:txBody>
      </p:sp>
      <p:sp>
        <p:nvSpPr>
          <p:cNvPr id="3" name="Content Placeholder 2">
            <a:extLst>
              <a:ext uri="{FF2B5EF4-FFF2-40B4-BE49-F238E27FC236}">
                <a16:creationId xmlns:a16="http://schemas.microsoft.com/office/drawing/2014/main" id="{17E95BE2-28E0-47E6-A313-46A2B0D828B3}"/>
              </a:ext>
            </a:extLst>
          </p:cNvPr>
          <p:cNvSpPr>
            <a:spLocks noGrp="1"/>
          </p:cNvSpPr>
          <p:nvPr>
            <p:ph idx="1"/>
          </p:nvPr>
        </p:nvSpPr>
        <p:spPr/>
        <p:txBody>
          <a:bodyPr/>
          <a:lstStyle/>
          <a:p>
            <a:pPr marL="514350" indent="-514350" algn="just">
              <a:buFont typeface="+mj-lt"/>
              <a:buAutoNum type="arabicPeriod"/>
            </a:pPr>
            <a:r>
              <a:rPr lang="en-GB" dirty="0"/>
              <a:t>Evolution </a:t>
            </a:r>
            <a:endParaRPr lang="en-US" dirty="0"/>
          </a:p>
          <a:p>
            <a:pPr marL="514350" indent="-514350" algn="just">
              <a:buFont typeface="+mj-lt"/>
              <a:buAutoNum type="arabicPeriod"/>
            </a:pPr>
            <a:r>
              <a:rPr lang="en-GB" dirty="0"/>
              <a:t>Revolution </a:t>
            </a:r>
            <a:endParaRPr lang="en-US" dirty="0"/>
          </a:p>
          <a:p>
            <a:pPr marL="514350" indent="-514350" algn="just">
              <a:buFont typeface="+mj-lt"/>
              <a:buAutoNum type="arabicPeriod"/>
            </a:pPr>
            <a:r>
              <a:rPr lang="en-GB" dirty="0"/>
              <a:t>Reform </a:t>
            </a:r>
            <a:endParaRPr lang="en-US" dirty="0"/>
          </a:p>
          <a:p>
            <a:endParaRPr lang="en-US" dirty="0"/>
          </a:p>
        </p:txBody>
      </p:sp>
    </p:spTree>
    <p:extLst>
      <p:ext uri="{BB962C8B-B14F-4D97-AF65-F5344CB8AC3E}">
        <p14:creationId xmlns:p14="http://schemas.microsoft.com/office/powerpoint/2010/main" val="1204033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F1876-A0A2-48AF-9716-66F97C2FE612}"/>
              </a:ext>
            </a:extLst>
          </p:cNvPr>
          <p:cNvSpPr>
            <a:spLocks noGrp="1"/>
          </p:cNvSpPr>
          <p:nvPr>
            <p:ph type="title"/>
          </p:nvPr>
        </p:nvSpPr>
        <p:spPr/>
        <p:txBody>
          <a:bodyPr>
            <a:normAutofit fontScale="90000"/>
          </a:bodyPr>
          <a:lstStyle/>
          <a:p>
            <a:r>
              <a:rPr lang="en-GB" b="1" dirty="0"/>
              <a:t>Evolution</a:t>
            </a:r>
            <a:r>
              <a:rPr lang="en-GB" dirty="0"/>
              <a:t> </a:t>
            </a:r>
            <a:br>
              <a:rPr lang="en-US" dirty="0"/>
            </a:br>
            <a:endParaRPr lang="en-US" dirty="0"/>
          </a:p>
        </p:txBody>
      </p:sp>
      <p:sp>
        <p:nvSpPr>
          <p:cNvPr id="3" name="Content Placeholder 2">
            <a:extLst>
              <a:ext uri="{FF2B5EF4-FFF2-40B4-BE49-F238E27FC236}">
                <a16:creationId xmlns:a16="http://schemas.microsoft.com/office/drawing/2014/main" id="{44693A2B-336A-4D07-8210-B3F2D126589C}"/>
              </a:ext>
            </a:extLst>
          </p:cNvPr>
          <p:cNvSpPr>
            <a:spLocks noGrp="1"/>
          </p:cNvSpPr>
          <p:nvPr>
            <p:ph idx="1"/>
          </p:nvPr>
        </p:nvSpPr>
        <p:spPr/>
        <p:txBody>
          <a:bodyPr/>
          <a:lstStyle/>
          <a:p>
            <a:pPr algn="just"/>
            <a:r>
              <a:rPr lang="en-GB" dirty="0"/>
              <a:t>The term evolution refers to slow or gradual change, which occurs with very low human effort, with almost unnoticeable changes in social structure. </a:t>
            </a:r>
          </a:p>
          <a:p>
            <a:pPr algn="just"/>
            <a:r>
              <a:rPr lang="en-GB" dirty="0"/>
              <a:t>Examples are language, marriage patterns, child rearing practices and so on.</a:t>
            </a:r>
            <a:endParaRPr lang="en-US" dirty="0"/>
          </a:p>
          <a:p>
            <a:endParaRPr lang="en-US" dirty="0"/>
          </a:p>
        </p:txBody>
      </p:sp>
    </p:spTree>
    <p:extLst>
      <p:ext uri="{BB962C8B-B14F-4D97-AF65-F5344CB8AC3E}">
        <p14:creationId xmlns:p14="http://schemas.microsoft.com/office/powerpoint/2010/main" val="4074822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7723A-B020-4E6B-8FD4-D6CC3F1E8157}"/>
              </a:ext>
            </a:extLst>
          </p:cNvPr>
          <p:cNvSpPr>
            <a:spLocks noGrp="1"/>
          </p:cNvSpPr>
          <p:nvPr>
            <p:ph type="title"/>
          </p:nvPr>
        </p:nvSpPr>
        <p:spPr/>
        <p:txBody>
          <a:bodyPr>
            <a:normAutofit fontScale="90000"/>
          </a:bodyPr>
          <a:lstStyle/>
          <a:p>
            <a:r>
              <a:rPr lang="en-GB" b="1" dirty="0"/>
              <a:t>Revolution</a:t>
            </a:r>
            <a:r>
              <a:rPr lang="en-GB" dirty="0"/>
              <a:t> </a:t>
            </a:r>
            <a:br>
              <a:rPr lang="en-US" dirty="0"/>
            </a:br>
            <a:endParaRPr lang="en-US" dirty="0"/>
          </a:p>
        </p:txBody>
      </p:sp>
      <p:sp>
        <p:nvSpPr>
          <p:cNvPr id="3" name="Content Placeholder 2">
            <a:extLst>
              <a:ext uri="{FF2B5EF4-FFF2-40B4-BE49-F238E27FC236}">
                <a16:creationId xmlns:a16="http://schemas.microsoft.com/office/drawing/2014/main" id="{6ADFCA4E-EAFB-4C1E-8690-D12E1E920B88}"/>
              </a:ext>
            </a:extLst>
          </p:cNvPr>
          <p:cNvSpPr>
            <a:spLocks noGrp="1"/>
          </p:cNvSpPr>
          <p:nvPr>
            <p:ph idx="1"/>
          </p:nvPr>
        </p:nvSpPr>
        <p:spPr/>
        <p:txBody>
          <a:bodyPr>
            <a:normAutofit lnSpcReduction="10000"/>
          </a:bodyPr>
          <a:lstStyle/>
          <a:p>
            <a:pPr algn="just"/>
            <a:r>
              <a:rPr lang="en-GB" dirty="0"/>
              <a:t>This term refers to a rapid and deliberate change, which can radically change a society's way of doing things. </a:t>
            </a:r>
          </a:p>
          <a:p>
            <a:pPr algn="just"/>
            <a:r>
              <a:rPr lang="en-GB" dirty="0"/>
              <a:t>Revolutions are planned for a specific purpose and are initiated by direct human action. </a:t>
            </a:r>
          </a:p>
          <a:p>
            <a:pPr algn="just"/>
            <a:r>
              <a:rPr lang="en-GB" dirty="0"/>
              <a:t>For example, the Russian revolution and in East Africa, the Ugandan revolution that brought a new political system under President Idi Amin.</a:t>
            </a:r>
            <a:endParaRPr lang="en-US" dirty="0"/>
          </a:p>
          <a:p>
            <a:pPr algn="just"/>
            <a:endParaRPr lang="en-US" dirty="0"/>
          </a:p>
        </p:txBody>
      </p:sp>
    </p:spTree>
    <p:extLst>
      <p:ext uri="{BB962C8B-B14F-4D97-AF65-F5344CB8AC3E}">
        <p14:creationId xmlns:p14="http://schemas.microsoft.com/office/powerpoint/2010/main" val="2364253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94118-42BC-4568-8CE4-0C312C4207D3}"/>
              </a:ext>
            </a:extLst>
          </p:cNvPr>
          <p:cNvSpPr>
            <a:spLocks noGrp="1"/>
          </p:cNvSpPr>
          <p:nvPr>
            <p:ph type="title"/>
          </p:nvPr>
        </p:nvSpPr>
        <p:spPr/>
        <p:txBody>
          <a:bodyPr>
            <a:normAutofit fontScale="90000"/>
          </a:bodyPr>
          <a:lstStyle/>
          <a:p>
            <a:r>
              <a:rPr lang="en-GB" b="1" dirty="0"/>
              <a:t>Reform</a:t>
            </a:r>
            <a:r>
              <a:rPr lang="en-GB" dirty="0"/>
              <a:t> </a:t>
            </a:r>
            <a:br>
              <a:rPr lang="en-US" dirty="0"/>
            </a:br>
            <a:endParaRPr lang="en-US" dirty="0"/>
          </a:p>
        </p:txBody>
      </p:sp>
      <p:sp>
        <p:nvSpPr>
          <p:cNvPr id="3" name="Content Placeholder 2">
            <a:extLst>
              <a:ext uri="{FF2B5EF4-FFF2-40B4-BE49-F238E27FC236}">
                <a16:creationId xmlns:a16="http://schemas.microsoft.com/office/drawing/2014/main" id="{6DD13E3C-1C06-4245-BE6D-9242C03F59A2}"/>
              </a:ext>
            </a:extLst>
          </p:cNvPr>
          <p:cNvSpPr>
            <a:spLocks noGrp="1"/>
          </p:cNvSpPr>
          <p:nvPr>
            <p:ph idx="1"/>
          </p:nvPr>
        </p:nvSpPr>
        <p:spPr/>
        <p:txBody>
          <a:bodyPr>
            <a:normAutofit/>
          </a:bodyPr>
          <a:lstStyle/>
          <a:p>
            <a:pPr algn="just"/>
            <a:r>
              <a:rPr lang="en-GB" dirty="0"/>
              <a:t>This term refers to a deliberate effort by humans to alter the society's way of doing things. Reforms apply lesser force than revolutions and their effects are much more extensive than revolution. An example is the changes that will occur when Kenya's educational system fully switches  from the 8-4-4 to the 2-6-3-3-3 new  system of education.</a:t>
            </a:r>
            <a:endParaRPr lang="en-US" dirty="0"/>
          </a:p>
        </p:txBody>
      </p:sp>
    </p:spTree>
    <p:extLst>
      <p:ext uri="{BB962C8B-B14F-4D97-AF65-F5344CB8AC3E}">
        <p14:creationId xmlns:p14="http://schemas.microsoft.com/office/powerpoint/2010/main" val="56272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9BC03-3C4B-4806-90F5-A70AA66A1C10}"/>
              </a:ext>
            </a:extLst>
          </p:cNvPr>
          <p:cNvSpPr>
            <a:spLocks noGrp="1"/>
          </p:cNvSpPr>
          <p:nvPr>
            <p:ph type="title"/>
          </p:nvPr>
        </p:nvSpPr>
        <p:spPr/>
        <p:txBody>
          <a:bodyPr/>
          <a:lstStyle/>
          <a:p>
            <a:r>
              <a:rPr lang="en-US" dirty="0"/>
              <a:t>Assignment </a:t>
            </a:r>
          </a:p>
        </p:txBody>
      </p:sp>
      <p:sp>
        <p:nvSpPr>
          <p:cNvPr id="3" name="Content Placeholder 2">
            <a:extLst>
              <a:ext uri="{FF2B5EF4-FFF2-40B4-BE49-F238E27FC236}">
                <a16:creationId xmlns:a16="http://schemas.microsoft.com/office/drawing/2014/main" id="{CF46FA5F-ADE0-4947-8511-4CF0909B9BFF}"/>
              </a:ext>
            </a:extLst>
          </p:cNvPr>
          <p:cNvSpPr>
            <a:spLocks noGrp="1"/>
          </p:cNvSpPr>
          <p:nvPr>
            <p:ph idx="1"/>
          </p:nvPr>
        </p:nvSpPr>
        <p:spPr/>
        <p:txBody>
          <a:bodyPr>
            <a:normAutofit/>
          </a:bodyPr>
          <a:lstStyle/>
          <a:p>
            <a:pPr algn="just">
              <a:lnSpc>
                <a:spcPct val="150000"/>
              </a:lnSpc>
            </a:pPr>
            <a:r>
              <a:rPr lang="en-GB" dirty="0"/>
              <a:t>Read and make notes on the processes by which Social Change Occur</a:t>
            </a:r>
            <a:r>
              <a:rPr lang="en-US" sz="4000" dirty="0"/>
              <a:t>.</a:t>
            </a:r>
          </a:p>
          <a:p>
            <a:pPr algn="just">
              <a:lnSpc>
                <a:spcPct val="150000"/>
              </a:lnSpc>
            </a:pPr>
            <a:r>
              <a:rPr lang="en-GB" dirty="0"/>
              <a:t>The Seven Steps of Social Change (The Seven Doors)</a:t>
            </a:r>
            <a:endParaRPr lang="en-US" dirty="0"/>
          </a:p>
          <a:p>
            <a:pPr algn="just">
              <a:lnSpc>
                <a:spcPct val="150000"/>
              </a:lnSpc>
            </a:pPr>
            <a:endParaRPr lang="en-US" sz="4000" dirty="0"/>
          </a:p>
          <a:p>
            <a:pPr algn="just">
              <a:lnSpc>
                <a:spcPct val="150000"/>
              </a:lnSpc>
            </a:pPr>
            <a:endParaRPr lang="en-US" sz="4000" dirty="0"/>
          </a:p>
        </p:txBody>
      </p:sp>
    </p:spTree>
    <p:extLst>
      <p:ext uri="{BB962C8B-B14F-4D97-AF65-F5344CB8AC3E}">
        <p14:creationId xmlns:p14="http://schemas.microsoft.com/office/powerpoint/2010/main" val="139768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E289C-C750-46F6-A21F-74324B5AA932}"/>
              </a:ext>
            </a:extLst>
          </p:cNvPr>
          <p:cNvSpPr>
            <a:spLocks noGrp="1"/>
          </p:cNvSpPr>
          <p:nvPr>
            <p:ph type="title"/>
          </p:nvPr>
        </p:nvSpPr>
        <p:spPr/>
        <p:txBody>
          <a:bodyPr>
            <a:normAutofit fontScale="90000"/>
          </a:bodyPr>
          <a:lstStyle/>
          <a:p>
            <a:r>
              <a:rPr lang="en-GB" b="1" dirty="0"/>
              <a:t>SOCIAL INSTITUTIONS</a:t>
            </a:r>
            <a:br>
              <a:rPr lang="en-US" dirty="0"/>
            </a:br>
            <a:endParaRPr lang="en-US" dirty="0"/>
          </a:p>
        </p:txBody>
      </p:sp>
      <p:sp>
        <p:nvSpPr>
          <p:cNvPr id="3" name="Content Placeholder 2">
            <a:extLst>
              <a:ext uri="{FF2B5EF4-FFF2-40B4-BE49-F238E27FC236}">
                <a16:creationId xmlns:a16="http://schemas.microsoft.com/office/drawing/2014/main" id="{DD1933E3-05FF-455C-A7D6-5FE25521C04B}"/>
              </a:ext>
            </a:extLst>
          </p:cNvPr>
          <p:cNvSpPr>
            <a:spLocks noGrp="1"/>
          </p:cNvSpPr>
          <p:nvPr>
            <p:ph idx="1"/>
          </p:nvPr>
        </p:nvSpPr>
        <p:spPr/>
        <p:txBody>
          <a:bodyPr/>
          <a:lstStyle/>
          <a:p>
            <a:pPr algn="just"/>
            <a:r>
              <a:rPr lang="en-GB" dirty="0"/>
              <a:t>Definition.…Social institutions are organs, which perform some of the functions that benefit society, for example, the government and schools. </a:t>
            </a:r>
          </a:p>
          <a:p>
            <a:pPr algn="just"/>
            <a:r>
              <a:rPr lang="en-GB" dirty="0"/>
              <a:t>Each society should have social institutions for survival.</a:t>
            </a:r>
            <a:endParaRPr lang="en-US" dirty="0"/>
          </a:p>
        </p:txBody>
      </p:sp>
    </p:spTree>
    <p:extLst>
      <p:ext uri="{BB962C8B-B14F-4D97-AF65-F5344CB8AC3E}">
        <p14:creationId xmlns:p14="http://schemas.microsoft.com/office/powerpoint/2010/main" val="155681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8560F-E09E-4D0F-A8DA-8E10E86A68EA}"/>
              </a:ext>
            </a:extLst>
          </p:cNvPr>
          <p:cNvSpPr>
            <a:spLocks noGrp="1"/>
          </p:cNvSpPr>
          <p:nvPr>
            <p:ph type="title"/>
          </p:nvPr>
        </p:nvSpPr>
        <p:spPr/>
        <p:txBody>
          <a:bodyPr>
            <a:normAutofit fontScale="90000"/>
          </a:bodyPr>
          <a:lstStyle/>
          <a:p>
            <a:r>
              <a:rPr lang="en-GB" b="1" dirty="0"/>
              <a:t>1. The Family</a:t>
            </a:r>
            <a:r>
              <a:rPr lang="en-GB" dirty="0"/>
              <a:t> </a:t>
            </a:r>
            <a:br>
              <a:rPr lang="en-US" dirty="0"/>
            </a:br>
            <a:endParaRPr lang="en-US" dirty="0"/>
          </a:p>
        </p:txBody>
      </p:sp>
      <p:sp>
        <p:nvSpPr>
          <p:cNvPr id="3" name="Content Placeholder 2">
            <a:extLst>
              <a:ext uri="{FF2B5EF4-FFF2-40B4-BE49-F238E27FC236}">
                <a16:creationId xmlns:a16="http://schemas.microsoft.com/office/drawing/2014/main" id="{A61E89AF-174D-4D8F-8847-1010FBD52634}"/>
              </a:ext>
            </a:extLst>
          </p:cNvPr>
          <p:cNvSpPr>
            <a:spLocks noGrp="1"/>
          </p:cNvSpPr>
          <p:nvPr>
            <p:ph idx="1"/>
          </p:nvPr>
        </p:nvSpPr>
        <p:spPr/>
        <p:txBody>
          <a:bodyPr>
            <a:normAutofit/>
          </a:bodyPr>
          <a:lstStyle/>
          <a:p>
            <a:pPr algn="just"/>
            <a:r>
              <a:rPr lang="en-GB" dirty="0"/>
              <a:t>The definition of the family, which is the basic unit of social structure, can vary greatly from time to time and from culture to culture</a:t>
            </a:r>
            <a:endParaRPr lang="en-US" dirty="0"/>
          </a:p>
          <a:p>
            <a:pPr algn="just"/>
            <a:r>
              <a:rPr lang="en-GB" dirty="0"/>
              <a:t>However, for the purpose of this class you shall define the family as a universal human institution in a small kinship structured group with the key function of nurturing the socialisation of the new-born. </a:t>
            </a:r>
            <a:endParaRPr lang="en-US" dirty="0"/>
          </a:p>
          <a:p>
            <a:pPr algn="just"/>
            <a:endParaRPr lang="en-US" dirty="0"/>
          </a:p>
        </p:txBody>
      </p:sp>
    </p:spTree>
    <p:extLst>
      <p:ext uri="{BB962C8B-B14F-4D97-AF65-F5344CB8AC3E}">
        <p14:creationId xmlns:p14="http://schemas.microsoft.com/office/powerpoint/2010/main" val="252229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C48E0-7386-4D4D-A121-C7EF1F33E5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46C571F-5348-46EC-839E-AB31AA95455C}"/>
              </a:ext>
            </a:extLst>
          </p:cNvPr>
          <p:cNvSpPr>
            <a:spLocks noGrp="1"/>
          </p:cNvSpPr>
          <p:nvPr>
            <p:ph idx="1"/>
          </p:nvPr>
        </p:nvSpPr>
        <p:spPr/>
        <p:txBody>
          <a:bodyPr>
            <a:normAutofit fontScale="92500" lnSpcReduction="20000"/>
          </a:bodyPr>
          <a:lstStyle/>
          <a:p>
            <a:pPr algn="just"/>
            <a:r>
              <a:rPr lang="en-GB" dirty="0"/>
              <a:t>There has been much recent discussion of the nuclear family, which consists only of parents and children, but the nuclear family is by no means universal.</a:t>
            </a:r>
            <a:endParaRPr lang="en-US" dirty="0"/>
          </a:p>
          <a:p>
            <a:pPr algn="just"/>
            <a:r>
              <a:rPr lang="en-GB" dirty="0"/>
              <a:t>The nuclear family also may be extended through the acquisition of more than one spouse (polygamy), or through the common residence of two or more married couples and their children or of several generations connected in the male or female line. </a:t>
            </a:r>
          </a:p>
          <a:p>
            <a:pPr algn="just"/>
            <a:r>
              <a:rPr lang="en-GB" dirty="0"/>
              <a:t>This is called the extended family</a:t>
            </a:r>
            <a:endParaRPr lang="en-US" dirty="0"/>
          </a:p>
          <a:p>
            <a:pPr algn="just"/>
            <a:endParaRPr lang="en-US" dirty="0"/>
          </a:p>
        </p:txBody>
      </p:sp>
    </p:spTree>
    <p:extLst>
      <p:ext uri="{BB962C8B-B14F-4D97-AF65-F5344CB8AC3E}">
        <p14:creationId xmlns:p14="http://schemas.microsoft.com/office/powerpoint/2010/main" val="71747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atin typeface="Times New Roman" pitchFamily="18" charset="0"/>
                <a:cs typeface="Times New Roman" pitchFamily="18" charset="0"/>
              </a:rPr>
              <a:t>Introduction</a:t>
            </a:r>
          </a:p>
        </p:txBody>
      </p:sp>
      <p:sp>
        <p:nvSpPr>
          <p:cNvPr id="3" name="Content Placeholder 2"/>
          <p:cNvSpPr>
            <a:spLocks noGrp="1"/>
          </p:cNvSpPr>
          <p:nvPr>
            <p:ph idx="1"/>
          </p:nvPr>
        </p:nvSpPr>
        <p:spPr/>
        <p:txBody>
          <a:bodyPr>
            <a:normAutofit lnSpcReduction="10000"/>
          </a:bodyPr>
          <a:lstStyle/>
          <a:p>
            <a:pPr algn="just">
              <a:buNone/>
            </a:pPr>
            <a:r>
              <a:rPr lang="en-US" dirty="0">
                <a:latin typeface="Times New Roman" pitchFamily="18" charset="0"/>
                <a:cs typeface="Times New Roman" pitchFamily="18" charset="0"/>
              </a:rPr>
              <a:t>	Socialization process  </a:t>
            </a:r>
          </a:p>
          <a:p>
            <a:pPr algn="just">
              <a:buNone/>
            </a:pPr>
            <a:r>
              <a:rPr lang="en-US" b="1" u="sng" dirty="0">
                <a:solidFill>
                  <a:schemeClr val="tx2"/>
                </a:solidFill>
                <a:latin typeface="Times New Roman" pitchFamily="18" charset="0"/>
                <a:cs typeface="Times New Roman" pitchFamily="18" charset="0"/>
              </a:rPr>
              <a:t>Learning objectives</a:t>
            </a:r>
          </a:p>
          <a:p>
            <a:pPr algn="just">
              <a:buNone/>
            </a:pPr>
            <a:r>
              <a:rPr lang="en-US" dirty="0">
                <a:latin typeface="Times New Roman" pitchFamily="18" charset="0"/>
                <a:cs typeface="Times New Roman" pitchFamily="18" charset="0"/>
              </a:rPr>
              <a:t>At the end, learners should be able to;</a:t>
            </a:r>
          </a:p>
          <a:p>
            <a:pPr algn="just">
              <a:buFont typeface="Wingdings" pitchFamily="2" charset="2"/>
              <a:buChar char="Ø"/>
            </a:pPr>
            <a:r>
              <a:rPr lang="en-US" dirty="0">
                <a:latin typeface="Times New Roman" pitchFamily="18" charset="0"/>
                <a:cs typeface="Times New Roman" pitchFamily="18" charset="0"/>
              </a:rPr>
              <a:t>Define the term socialization.</a:t>
            </a:r>
          </a:p>
          <a:p>
            <a:pPr algn="just">
              <a:buFont typeface="Wingdings" pitchFamily="2" charset="2"/>
              <a:buChar char="Ø"/>
            </a:pPr>
            <a:r>
              <a:rPr lang="en-US" dirty="0">
                <a:latin typeface="Times New Roman" pitchFamily="18" charset="0"/>
                <a:cs typeface="Times New Roman" pitchFamily="18" charset="0"/>
              </a:rPr>
              <a:t>Explain social stratification.</a:t>
            </a:r>
          </a:p>
          <a:p>
            <a:pPr algn="just">
              <a:buFont typeface="Wingdings" pitchFamily="2" charset="2"/>
              <a:buChar char="Ø"/>
            </a:pPr>
            <a:r>
              <a:rPr lang="en-US" dirty="0">
                <a:latin typeface="Times New Roman" pitchFamily="18" charset="0"/>
                <a:cs typeface="Times New Roman" pitchFamily="18" charset="0"/>
              </a:rPr>
              <a:t>Describe social mobility.</a:t>
            </a:r>
          </a:p>
          <a:p>
            <a:pPr algn="just">
              <a:buFont typeface="Wingdings" pitchFamily="2" charset="2"/>
              <a:buChar char="Ø"/>
            </a:pPr>
            <a:r>
              <a:rPr lang="en-US" dirty="0">
                <a:latin typeface="Times New Roman" pitchFamily="18" charset="0"/>
                <a:cs typeface="Times New Roman" pitchFamily="18" charset="0"/>
              </a:rPr>
              <a:t>Describe the role of social institutions in the provision of healthcare.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D5F35-14B9-4EA2-BE23-0D51C4F240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1067AA0-C096-4F0A-9589-041265B4257F}"/>
              </a:ext>
            </a:extLst>
          </p:cNvPr>
          <p:cNvSpPr>
            <a:spLocks noGrp="1"/>
          </p:cNvSpPr>
          <p:nvPr>
            <p:ph idx="1"/>
          </p:nvPr>
        </p:nvSpPr>
        <p:spPr/>
        <p:txBody>
          <a:bodyPr/>
          <a:lstStyle/>
          <a:p>
            <a:pPr algn="just"/>
            <a:r>
              <a:rPr lang="en-GB" dirty="0"/>
              <a:t>The primary functions of the family are reproductive, economic, social and educational. </a:t>
            </a:r>
          </a:p>
          <a:p>
            <a:pPr algn="just"/>
            <a:r>
              <a:rPr lang="en-GB" dirty="0"/>
              <a:t>It is through their kin (also variously defined) that children first absorb the culture of their group. </a:t>
            </a:r>
          </a:p>
          <a:p>
            <a:pPr algn="just"/>
            <a:r>
              <a:rPr lang="en-GB" dirty="0"/>
              <a:t>Some family institutions include gender, marriage, parenthood and kinship</a:t>
            </a:r>
            <a:endParaRPr lang="en-US" dirty="0"/>
          </a:p>
        </p:txBody>
      </p:sp>
    </p:spTree>
    <p:extLst>
      <p:ext uri="{BB962C8B-B14F-4D97-AF65-F5344CB8AC3E}">
        <p14:creationId xmlns:p14="http://schemas.microsoft.com/office/powerpoint/2010/main" val="294901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3375C-5A84-4B60-BE71-B1D87C936D5D}"/>
              </a:ext>
            </a:extLst>
          </p:cNvPr>
          <p:cNvSpPr>
            <a:spLocks noGrp="1"/>
          </p:cNvSpPr>
          <p:nvPr>
            <p:ph type="title"/>
          </p:nvPr>
        </p:nvSpPr>
        <p:spPr/>
        <p:txBody>
          <a:bodyPr>
            <a:normAutofit fontScale="90000"/>
          </a:bodyPr>
          <a:lstStyle/>
          <a:p>
            <a:r>
              <a:rPr lang="en-GB" b="1" dirty="0"/>
              <a:t>Kinship Relationship</a:t>
            </a:r>
            <a:br>
              <a:rPr lang="en-US" dirty="0"/>
            </a:br>
            <a:endParaRPr lang="en-US" dirty="0"/>
          </a:p>
        </p:txBody>
      </p:sp>
      <p:sp>
        <p:nvSpPr>
          <p:cNvPr id="3" name="Content Placeholder 2">
            <a:extLst>
              <a:ext uri="{FF2B5EF4-FFF2-40B4-BE49-F238E27FC236}">
                <a16:creationId xmlns:a16="http://schemas.microsoft.com/office/drawing/2014/main" id="{D5E88EAA-859A-42A6-9F4D-1455565620F7}"/>
              </a:ext>
            </a:extLst>
          </p:cNvPr>
          <p:cNvSpPr>
            <a:spLocks noGrp="1"/>
          </p:cNvSpPr>
          <p:nvPr>
            <p:ph idx="1"/>
          </p:nvPr>
        </p:nvSpPr>
        <p:spPr/>
        <p:txBody>
          <a:bodyPr>
            <a:normAutofit/>
          </a:bodyPr>
          <a:lstStyle/>
          <a:p>
            <a:pPr algn="just"/>
            <a:r>
              <a:rPr lang="en-GB" dirty="0"/>
              <a:t>This consists of parents and children. </a:t>
            </a:r>
            <a:endParaRPr lang="en-US" dirty="0"/>
          </a:p>
          <a:p>
            <a:pPr algn="just"/>
            <a:r>
              <a:rPr lang="en-GB" dirty="0"/>
              <a:t>Kinship implies ties of blood (biological kinship), descent (</a:t>
            </a:r>
            <a:r>
              <a:rPr lang="en-GB" dirty="0" err="1"/>
              <a:t>jural</a:t>
            </a:r>
            <a:r>
              <a:rPr lang="en-GB" dirty="0"/>
              <a:t> or legal kinship) and marriage (affiliation).</a:t>
            </a:r>
            <a:endParaRPr lang="en-US" dirty="0"/>
          </a:p>
          <a:p>
            <a:pPr algn="just"/>
            <a:r>
              <a:rPr lang="en-GB" dirty="0"/>
              <a:t>As a basic principle of social organisation, kinship gives a person his place in society; he is the son of X and </a:t>
            </a:r>
            <a:br>
              <a:rPr lang="en-GB" dirty="0"/>
            </a:br>
            <a:r>
              <a:rPr lang="en-GB" dirty="0"/>
              <a:t>grandson of Y.</a:t>
            </a:r>
            <a:endParaRPr lang="en-US" dirty="0"/>
          </a:p>
          <a:p>
            <a:endParaRPr lang="en-US" dirty="0"/>
          </a:p>
        </p:txBody>
      </p:sp>
    </p:spTree>
    <p:extLst>
      <p:ext uri="{BB962C8B-B14F-4D97-AF65-F5344CB8AC3E}">
        <p14:creationId xmlns:p14="http://schemas.microsoft.com/office/powerpoint/2010/main" val="901315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6D193-3A0E-4C13-9DBE-77072C7D027A}"/>
              </a:ext>
            </a:extLst>
          </p:cNvPr>
          <p:cNvSpPr>
            <a:spLocks noGrp="1"/>
          </p:cNvSpPr>
          <p:nvPr>
            <p:ph type="title"/>
          </p:nvPr>
        </p:nvSpPr>
        <p:spPr/>
        <p:txBody>
          <a:bodyPr>
            <a:normAutofit fontScale="90000"/>
          </a:bodyPr>
          <a:lstStyle/>
          <a:p>
            <a:r>
              <a:rPr lang="en-GB" b="1" dirty="0"/>
              <a:t>Extended Family</a:t>
            </a:r>
            <a:r>
              <a:rPr lang="en-GB" dirty="0"/>
              <a:t> </a:t>
            </a:r>
            <a:br>
              <a:rPr lang="en-US" dirty="0"/>
            </a:br>
            <a:endParaRPr lang="en-US" dirty="0"/>
          </a:p>
        </p:txBody>
      </p:sp>
      <p:sp>
        <p:nvSpPr>
          <p:cNvPr id="3" name="Content Placeholder 2">
            <a:extLst>
              <a:ext uri="{FF2B5EF4-FFF2-40B4-BE49-F238E27FC236}">
                <a16:creationId xmlns:a16="http://schemas.microsoft.com/office/drawing/2014/main" id="{9C9B3E56-1D74-4210-BF19-3C607B7C2B49}"/>
              </a:ext>
            </a:extLst>
          </p:cNvPr>
          <p:cNvSpPr>
            <a:spLocks noGrp="1"/>
          </p:cNvSpPr>
          <p:nvPr>
            <p:ph idx="1"/>
          </p:nvPr>
        </p:nvSpPr>
        <p:spPr/>
        <p:txBody>
          <a:bodyPr/>
          <a:lstStyle/>
          <a:p>
            <a:pPr algn="just"/>
            <a:r>
              <a:rPr lang="en-GB" dirty="0"/>
              <a:t>This is the type of family that consists of several generations of relatives all living together or near each other. </a:t>
            </a:r>
          </a:p>
          <a:p>
            <a:pPr algn="just"/>
            <a:r>
              <a:rPr lang="en-GB" dirty="0"/>
              <a:t>The relationship is based on birth or marriage, for example, auntie, in-laws, grandparents and so on.</a:t>
            </a:r>
            <a:endParaRPr lang="en-US" dirty="0"/>
          </a:p>
          <a:p>
            <a:pPr algn="just"/>
            <a:endParaRPr lang="en-US" dirty="0"/>
          </a:p>
        </p:txBody>
      </p:sp>
    </p:spTree>
    <p:extLst>
      <p:ext uri="{BB962C8B-B14F-4D97-AF65-F5344CB8AC3E}">
        <p14:creationId xmlns:p14="http://schemas.microsoft.com/office/powerpoint/2010/main" val="4060655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6D89-7BA2-4A39-B782-87C7712900A8}"/>
              </a:ext>
            </a:extLst>
          </p:cNvPr>
          <p:cNvSpPr>
            <a:spLocks noGrp="1"/>
          </p:cNvSpPr>
          <p:nvPr>
            <p:ph type="title"/>
          </p:nvPr>
        </p:nvSpPr>
        <p:spPr/>
        <p:txBody>
          <a:bodyPr>
            <a:normAutofit fontScale="90000"/>
          </a:bodyPr>
          <a:lstStyle/>
          <a:p>
            <a:r>
              <a:rPr lang="en-GB" b="1" dirty="0"/>
              <a:t>Functions of the Family</a:t>
            </a:r>
            <a:r>
              <a:rPr lang="en-GB" dirty="0"/>
              <a:t> </a:t>
            </a:r>
            <a:br>
              <a:rPr lang="en-US" dirty="0"/>
            </a:br>
            <a:endParaRPr lang="en-US" dirty="0"/>
          </a:p>
        </p:txBody>
      </p:sp>
      <p:sp>
        <p:nvSpPr>
          <p:cNvPr id="3" name="Content Placeholder 2">
            <a:extLst>
              <a:ext uri="{FF2B5EF4-FFF2-40B4-BE49-F238E27FC236}">
                <a16:creationId xmlns:a16="http://schemas.microsoft.com/office/drawing/2014/main" id="{0EE105E7-26CB-45AB-B283-79F64A4BF6C4}"/>
              </a:ext>
            </a:extLst>
          </p:cNvPr>
          <p:cNvSpPr>
            <a:spLocks noGrp="1"/>
          </p:cNvSpPr>
          <p:nvPr>
            <p:ph idx="1"/>
          </p:nvPr>
        </p:nvSpPr>
        <p:spPr/>
        <p:txBody>
          <a:bodyPr>
            <a:normAutofit/>
          </a:bodyPr>
          <a:lstStyle/>
          <a:p>
            <a:pPr marL="514350" indent="-514350">
              <a:buFont typeface="+mj-lt"/>
              <a:buAutoNum type="arabicPeriod"/>
            </a:pPr>
            <a:r>
              <a:rPr lang="en-GB" dirty="0"/>
              <a:t>Control of Sexual Behaviour </a:t>
            </a:r>
            <a:endParaRPr lang="en-US" dirty="0"/>
          </a:p>
          <a:p>
            <a:pPr marL="514350" indent="-514350">
              <a:buFont typeface="+mj-lt"/>
              <a:buAutoNum type="arabicPeriod"/>
            </a:pPr>
            <a:r>
              <a:rPr lang="en-GB" dirty="0"/>
              <a:t>Nurturing Children </a:t>
            </a:r>
            <a:endParaRPr lang="en-US" dirty="0"/>
          </a:p>
          <a:p>
            <a:pPr marL="514350" indent="-514350">
              <a:buFont typeface="+mj-lt"/>
              <a:buAutoNum type="arabicPeriod"/>
            </a:pPr>
            <a:r>
              <a:rPr lang="en-GB" dirty="0"/>
              <a:t>Education</a:t>
            </a:r>
            <a:endParaRPr lang="en-US" dirty="0"/>
          </a:p>
          <a:p>
            <a:pPr marL="514350" indent="-514350">
              <a:buFont typeface="+mj-lt"/>
              <a:buAutoNum type="arabicPeriod"/>
            </a:pPr>
            <a:r>
              <a:rPr lang="en-GB" dirty="0"/>
              <a:t>Legal Function </a:t>
            </a:r>
            <a:endParaRPr lang="en-US" dirty="0"/>
          </a:p>
          <a:p>
            <a:pPr marL="514350" indent="-514350">
              <a:buFont typeface="+mj-lt"/>
              <a:buAutoNum type="arabicPeriod"/>
            </a:pPr>
            <a:r>
              <a:rPr lang="en-GB" dirty="0"/>
              <a:t>Spiritual Function </a:t>
            </a:r>
            <a:endParaRPr lang="en-US" dirty="0"/>
          </a:p>
          <a:p>
            <a:endParaRPr lang="en-US" dirty="0"/>
          </a:p>
        </p:txBody>
      </p:sp>
    </p:spTree>
    <p:extLst>
      <p:ext uri="{BB962C8B-B14F-4D97-AF65-F5344CB8AC3E}">
        <p14:creationId xmlns:p14="http://schemas.microsoft.com/office/powerpoint/2010/main" val="284124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FCA43-58B6-40CA-8B1D-BC303037268D}"/>
              </a:ext>
            </a:extLst>
          </p:cNvPr>
          <p:cNvSpPr>
            <a:spLocks noGrp="1"/>
          </p:cNvSpPr>
          <p:nvPr>
            <p:ph type="title"/>
          </p:nvPr>
        </p:nvSpPr>
        <p:spPr/>
        <p:txBody>
          <a:bodyPr>
            <a:normAutofit fontScale="90000"/>
          </a:bodyPr>
          <a:lstStyle/>
          <a:p>
            <a:r>
              <a:rPr lang="en-GB" b="1" dirty="0"/>
              <a:t>2. Educational Institutions</a:t>
            </a:r>
            <a:r>
              <a:rPr lang="en-GB" dirty="0"/>
              <a:t> </a:t>
            </a:r>
            <a:br>
              <a:rPr lang="en-US" dirty="0"/>
            </a:br>
            <a:endParaRPr lang="en-US" dirty="0"/>
          </a:p>
        </p:txBody>
      </p:sp>
      <p:sp>
        <p:nvSpPr>
          <p:cNvPr id="3" name="Content Placeholder 2">
            <a:extLst>
              <a:ext uri="{FF2B5EF4-FFF2-40B4-BE49-F238E27FC236}">
                <a16:creationId xmlns:a16="http://schemas.microsoft.com/office/drawing/2014/main" id="{C2F9F8DB-8295-4FE5-B877-A4B342EED7A5}"/>
              </a:ext>
            </a:extLst>
          </p:cNvPr>
          <p:cNvSpPr>
            <a:spLocks noGrp="1"/>
          </p:cNvSpPr>
          <p:nvPr>
            <p:ph idx="1"/>
          </p:nvPr>
        </p:nvSpPr>
        <p:spPr/>
        <p:txBody>
          <a:bodyPr>
            <a:normAutofit fontScale="92500" lnSpcReduction="10000"/>
          </a:bodyPr>
          <a:lstStyle/>
          <a:p>
            <a:pPr algn="just"/>
            <a:r>
              <a:rPr lang="en-GB" dirty="0"/>
              <a:t>Education is the deliberate instruction through which a society’s social and technical skills are acquired (Casper </a:t>
            </a:r>
            <a:r>
              <a:rPr lang="en-GB" dirty="0" err="1"/>
              <a:t>Odegi</a:t>
            </a:r>
            <a:r>
              <a:rPr lang="en-GB" dirty="0"/>
              <a:t> </a:t>
            </a:r>
            <a:r>
              <a:rPr lang="en-GB" dirty="0" err="1"/>
              <a:t>Awuondo</a:t>
            </a:r>
            <a:r>
              <a:rPr lang="en-GB" dirty="0"/>
              <a:t>, 1993). </a:t>
            </a:r>
          </a:p>
          <a:p>
            <a:pPr algn="just"/>
            <a:r>
              <a:rPr lang="en-GB" dirty="0"/>
              <a:t>It is a lifelong process that begins as soon as a child is conceived. </a:t>
            </a:r>
          </a:p>
          <a:p>
            <a:pPr algn="just"/>
            <a:r>
              <a:rPr lang="en-GB" dirty="0"/>
              <a:t>What happens to the mother during pregnancy affects the child’s personality development and learning process. </a:t>
            </a:r>
            <a:endParaRPr lang="en-US" dirty="0"/>
          </a:p>
          <a:p>
            <a:pPr algn="just"/>
            <a:r>
              <a:rPr lang="en-GB" dirty="0"/>
              <a:t>There are two aspects of education: formal and informal. </a:t>
            </a:r>
            <a:endParaRPr lang="en-US" dirty="0"/>
          </a:p>
          <a:p>
            <a:pPr algn="just"/>
            <a:endParaRPr lang="en-US" dirty="0"/>
          </a:p>
        </p:txBody>
      </p:sp>
    </p:spTree>
    <p:extLst>
      <p:ext uri="{BB962C8B-B14F-4D97-AF65-F5344CB8AC3E}">
        <p14:creationId xmlns:p14="http://schemas.microsoft.com/office/powerpoint/2010/main" val="370976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076BF-EB20-4B6F-B5F7-1E5F8FFDD2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B00B3F0-9CE2-4534-A51A-BA894C5E830F}"/>
              </a:ext>
            </a:extLst>
          </p:cNvPr>
          <p:cNvSpPr>
            <a:spLocks noGrp="1"/>
          </p:cNvSpPr>
          <p:nvPr>
            <p:ph idx="1"/>
          </p:nvPr>
        </p:nvSpPr>
        <p:spPr/>
        <p:txBody>
          <a:bodyPr/>
          <a:lstStyle/>
          <a:p>
            <a:pPr algn="just"/>
            <a:r>
              <a:rPr lang="en-GB" dirty="0"/>
              <a:t>Formal education is acquired through formally established institutions of learning.</a:t>
            </a:r>
            <a:endParaRPr lang="en-US" dirty="0"/>
          </a:p>
          <a:p>
            <a:pPr algn="just"/>
            <a:r>
              <a:rPr lang="en-GB" dirty="0"/>
              <a:t>Informal education takes place in informal places, for example, the work place, recreational place, among peer groups, in the church or other religious settings.</a:t>
            </a:r>
            <a:endParaRPr lang="en-US" dirty="0"/>
          </a:p>
          <a:p>
            <a:endParaRPr lang="en-US" dirty="0"/>
          </a:p>
        </p:txBody>
      </p:sp>
    </p:spTree>
    <p:extLst>
      <p:ext uri="{BB962C8B-B14F-4D97-AF65-F5344CB8AC3E}">
        <p14:creationId xmlns:p14="http://schemas.microsoft.com/office/powerpoint/2010/main" val="377754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B578F-4278-4DAF-AAD3-A0BA8793AD5E}"/>
              </a:ext>
            </a:extLst>
          </p:cNvPr>
          <p:cNvSpPr>
            <a:spLocks noGrp="1"/>
          </p:cNvSpPr>
          <p:nvPr>
            <p:ph type="title"/>
          </p:nvPr>
        </p:nvSpPr>
        <p:spPr/>
        <p:txBody>
          <a:bodyPr>
            <a:normAutofit fontScale="90000"/>
          </a:bodyPr>
          <a:lstStyle/>
          <a:p>
            <a:r>
              <a:rPr lang="en-GB" b="1" dirty="0"/>
              <a:t>What are the Functions of Education?</a:t>
            </a:r>
            <a:br>
              <a:rPr lang="en-US" dirty="0"/>
            </a:br>
            <a:endParaRPr lang="en-US" dirty="0"/>
          </a:p>
        </p:txBody>
      </p:sp>
      <p:sp>
        <p:nvSpPr>
          <p:cNvPr id="3" name="Content Placeholder 2">
            <a:extLst>
              <a:ext uri="{FF2B5EF4-FFF2-40B4-BE49-F238E27FC236}">
                <a16:creationId xmlns:a16="http://schemas.microsoft.com/office/drawing/2014/main" id="{91080245-CFD3-48B9-A55A-346F369594D5}"/>
              </a:ext>
            </a:extLst>
          </p:cNvPr>
          <p:cNvSpPr>
            <a:spLocks noGrp="1"/>
          </p:cNvSpPr>
          <p:nvPr>
            <p:ph idx="1"/>
          </p:nvPr>
        </p:nvSpPr>
        <p:spPr/>
        <p:txBody>
          <a:bodyPr>
            <a:normAutofit/>
          </a:bodyPr>
          <a:lstStyle/>
          <a:p>
            <a:pPr marL="514350" indent="-514350" algn="just">
              <a:buFont typeface="+mj-lt"/>
              <a:buAutoNum type="arabicPeriod"/>
            </a:pPr>
            <a:r>
              <a:rPr lang="en-GB" dirty="0"/>
              <a:t>Secondary Socialisation </a:t>
            </a:r>
            <a:endParaRPr lang="en-US" dirty="0"/>
          </a:p>
          <a:p>
            <a:pPr marL="514350" indent="-514350" algn="just">
              <a:buFont typeface="+mj-lt"/>
              <a:buAutoNum type="arabicPeriod"/>
            </a:pPr>
            <a:r>
              <a:rPr lang="en-GB" dirty="0"/>
              <a:t>Custodial Functions </a:t>
            </a:r>
            <a:endParaRPr lang="en-US" dirty="0"/>
          </a:p>
          <a:p>
            <a:pPr marL="514350" indent="-514350" algn="just">
              <a:buFont typeface="+mj-lt"/>
              <a:buAutoNum type="arabicPeriod"/>
            </a:pPr>
            <a:r>
              <a:rPr lang="en-GB" dirty="0"/>
              <a:t>Cultural Transmission </a:t>
            </a:r>
            <a:endParaRPr lang="en-US" dirty="0"/>
          </a:p>
          <a:p>
            <a:pPr marL="514350" indent="-514350" algn="just">
              <a:buFont typeface="+mj-lt"/>
              <a:buAutoNum type="arabicPeriod"/>
            </a:pPr>
            <a:r>
              <a:rPr lang="en-GB" dirty="0"/>
              <a:t>Social Integration </a:t>
            </a:r>
            <a:endParaRPr lang="en-US" dirty="0"/>
          </a:p>
          <a:p>
            <a:pPr marL="514350" indent="-514350" algn="just">
              <a:buFont typeface="+mj-lt"/>
              <a:buAutoNum type="arabicPeriod"/>
            </a:pPr>
            <a:r>
              <a:rPr lang="en-GB" dirty="0"/>
              <a:t>Innovation</a:t>
            </a:r>
            <a:endParaRPr lang="en-US" dirty="0"/>
          </a:p>
          <a:p>
            <a:pPr marL="514350" indent="-514350" algn="just">
              <a:buFont typeface="+mj-lt"/>
              <a:buAutoNum type="arabicPeriod"/>
            </a:pPr>
            <a:r>
              <a:rPr lang="en-GB" dirty="0"/>
              <a:t>Selection and Allocation </a:t>
            </a:r>
            <a:endParaRPr lang="en-US" dirty="0"/>
          </a:p>
          <a:p>
            <a:pPr marL="514350" indent="-514350" algn="just">
              <a:buFont typeface="+mj-lt"/>
              <a:buAutoNum type="arabicPeriod"/>
            </a:pPr>
            <a:r>
              <a:rPr lang="en-GB" dirty="0"/>
              <a:t>Personal Development </a:t>
            </a:r>
            <a:endParaRPr lang="en-US" dirty="0"/>
          </a:p>
          <a:p>
            <a:pPr algn="just"/>
            <a:endParaRPr lang="en-US" dirty="0"/>
          </a:p>
        </p:txBody>
      </p:sp>
    </p:spTree>
    <p:extLst>
      <p:ext uri="{BB962C8B-B14F-4D97-AF65-F5344CB8AC3E}">
        <p14:creationId xmlns:p14="http://schemas.microsoft.com/office/powerpoint/2010/main" val="67948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FB064-6289-40E3-A6ED-9B87910C32B8}"/>
              </a:ext>
            </a:extLst>
          </p:cNvPr>
          <p:cNvSpPr>
            <a:spLocks noGrp="1"/>
          </p:cNvSpPr>
          <p:nvPr>
            <p:ph type="title"/>
          </p:nvPr>
        </p:nvSpPr>
        <p:spPr/>
        <p:txBody>
          <a:bodyPr>
            <a:normAutofit fontScale="90000"/>
          </a:bodyPr>
          <a:lstStyle/>
          <a:p>
            <a:r>
              <a:rPr lang="en-GB" b="1" dirty="0"/>
              <a:t>Political Institutions </a:t>
            </a:r>
            <a:br>
              <a:rPr lang="en-US" dirty="0"/>
            </a:br>
            <a:endParaRPr lang="en-US" dirty="0"/>
          </a:p>
        </p:txBody>
      </p:sp>
      <p:sp>
        <p:nvSpPr>
          <p:cNvPr id="3" name="Content Placeholder 2">
            <a:extLst>
              <a:ext uri="{FF2B5EF4-FFF2-40B4-BE49-F238E27FC236}">
                <a16:creationId xmlns:a16="http://schemas.microsoft.com/office/drawing/2014/main" id="{00E2FD7B-0DFB-4A56-A481-113957518233}"/>
              </a:ext>
            </a:extLst>
          </p:cNvPr>
          <p:cNvSpPr>
            <a:spLocks noGrp="1"/>
          </p:cNvSpPr>
          <p:nvPr>
            <p:ph idx="1"/>
          </p:nvPr>
        </p:nvSpPr>
        <p:spPr/>
        <p:txBody>
          <a:bodyPr>
            <a:normAutofit fontScale="85000" lnSpcReduction="20000"/>
          </a:bodyPr>
          <a:lstStyle/>
          <a:p>
            <a:pPr algn="just"/>
            <a:r>
              <a:rPr lang="en-GB" dirty="0"/>
              <a:t>As you studied earlier, historically in African families the man took the leadership role.</a:t>
            </a:r>
          </a:p>
          <a:p>
            <a:pPr algn="just"/>
            <a:r>
              <a:rPr lang="en-GB" dirty="0"/>
              <a:t>However, as a result of population increase amongst other social changes, the family as an institution was unable to continue with its political/leadership functions.</a:t>
            </a:r>
          </a:p>
          <a:p>
            <a:pPr algn="just"/>
            <a:r>
              <a:rPr lang="en-GB" dirty="0">
                <a:solidFill>
                  <a:srgbClr val="000000"/>
                </a:solidFill>
                <a:latin typeface="Arial" panose="020B0604020202020204" pitchFamily="34" charset="0"/>
                <a:ea typeface="Times New Roman" panose="02020603050405020304" pitchFamily="18" charset="0"/>
              </a:rPr>
              <a:t>The control system of the family was weakened gradually. </a:t>
            </a:r>
          </a:p>
          <a:p>
            <a:pPr algn="just"/>
            <a:r>
              <a:rPr lang="en-GB" dirty="0">
                <a:solidFill>
                  <a:srgbClr val="000000"/>
                </a:solidFill>
                <a:latin typeface="Arial" panose="020B0604020202020204" pitchFamily="34" charset="0"/>
                <a:ea typeface="Times New Roman" panose="02020603050405020304" pitchFamily="18" charset="0"/>
              </a:rPr>
              <a:t>This led to the formation of political institutions such as governments in order to create and enforce laws so as to </a:t>
            </a:r>
            <a:br>
              <a:rPr lang="en-GB" dirty="0">
                <a:solidFill>
                  <a:srgbClr val="000000"/>
                </a:solidFill>
                <a:latin typeface="Arial" panose="020B0604020202020204" pitchFamily="34" charset="0"/>
                <a:ea typeface="Times New Roman" panose="02020603050405020304" pitchFamily="18" charset="0"/>
              </a:rPr>
            </a:br>
            <a:r>
              <a:rPr lang="en-GB" dirty="0">
                <a:solidFill>
                  <a:srgbClr val="000000"/>
                </a:solidFill>
                <a:latin typeface="Arial" panose="020B0604020202020204" pitchFamily="34" charset="0"/>
                <a:ea typeface="Times New Roman" panose="02020603050405020304" pitchFamily="18" charset="0"/>
              </a:rPr>
              <a:t>maintain functions.</a:t>
            </a:r>
            <a:endParaRPr lang="en-GB" dirty="0"/>
          </a:p>
          <a:p>
            <a:pPr algn="just"/>
            <a:endParaRPr lang="en-US" dirty="0"/>
          </a:p>
        </p:txBody>
      </p:sp>
    </p:spTree>
    <p:extLst>
      <p:ext uri="{BB962C8B-B14F-4D97-AF65-F5344CB8AC3E}">
        <p14:creationId xmlns:p14="http://schemas.microsoft.com/office/powerpoint/2010/main" val="16393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C6E71-F54D-43E9-B93E-47B42E25B6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DC3992-EEA2-43BB-AE54-0D5E6957B3D0}"/>
              </a:ext>
            </a:extLst>
          </p:cNvPr>
          <p:cNvSpPr>
            <a:spLocks noGrp="1"/>
          </p:cNvSpPr>
          <p:nvPr>
            <p:ph idx="1"/>
          </p:nvPr>
        </p:nvSpPr>
        <p:spPr/>
        <p:txBody>
          <a:bodyPr/>
          <a:lstStyle/>
          <a:p>
            <a:pPr algn="just"/>
            <a:r>
              <a:rPr lang="en-GB" dirty="0"/>
              <a:t>The government rules its people through various styles of leadership. </a:t>
            </a:r>
          </a:p>
          <a:p>
            <a:pPr algn="just"/>
            <a:r>
              <a:rPr lang="en-GB" dirty="0"/>
              <a:t>The three styles of leadership are:</a:t>
            </a:r>
            <a:r>
              <a:rPr lang="en-GB" b="1" dirty="0"/>
              <a:t> </a:t>
            </a:r>
            <a:endParaRPr lang="en-US" dirty="0"/>
          </a:p>
          <a:p>
            <a:pPr marL="514350" indent="-514350" algn="just">
              <a:buFont typeface="+mj-lt"/>
              <a:buAutoNum type="arabicParenR"/>
            </a:pPr>
            <a:r>
              <a:rPr lang="en-GB" dirty="0"/>
              <a:t>Autocratic (Authoritarian) </a:t>
            </a:r>
            <a:endParaRPr lang="en-US" dirty="0"/>
          </a:p>
          <a:p>
            <a:pPr marL="514350" indent="-514350" algn="just">
              <a:buFont typeface="+mj-lt"/>
              <a:buAutoNum type="arabicParenR"/>
            </a:pPr>
            <a:r>
              <a:rPr lang="en-GB" dirty="0"/>
              <a:t>Democratic (Participative) </a:t>
            </a:r>
            <a:endParaRPr lang="en-US" dirty="0"/>
          </a:p>
          <a:p>
            <a:pPr marL="514350" indent="-514350" algn="just">
              <a:buFont typeface="+mj-lt"/>
              <a:buAutoNum type="arabicParenR"/>
            </a:pPr>
            <a:r>
              <a:rPr lang="en-GB" dirty="0"/>
              <a:t>Laissez-faire (Delegative, Free-reign)</a:t>
            </a:r>
            <a:endParaRPr lang="en-US" dirty="0"/>
          </a:p>
          <a:p>
            <a:pPr algn="just"/>
            <a:endParaRPr lang="en-US" dirty="0"/>
          </a:p>
        </p:txBody>
      </p:sp>
    </p:spTree>
    <p:extLst>
      <p:ext uri="{BB962C8B-B14F-4D97-AF65-F5344CB8AC3E}">
        <p14:creationId xmlns:p14="http://schemas.microsoft.com/office/powerpoint/2010/main" val="289459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CA0BC-AFD1-4B87-8170-F7D2FFB4E7C3}"/>
              </a:ext>
            </a:extLst>
          </p:cNvPr>
          <p:cNvSpPr>
            <a:spLocks noGrp="1"/>
          </p:cNvSpPr>
          <p:nvPr>
            <p:ph type="title"/>
          </p:nvPr>
        </p:nvSpPr>
        <p:spPr/>
        <p:txBody>
          <a:bodyPr>
            <a:normAutofit fontScale="90000"/>
          </a:bodyPr>
          <a:lstStyle/>
          <a:p>
            <a:r>
              <a:rPr lang="en-GB" b="1" dirty="0"/>
              <a:t>1. Autocratic (Authoritarian)</a:t>
            </a:r>
            <a:r>
              <a:rPr lang="en-GB" dirty="0"/>
              <a:t> </a:t>
            </a:r>
            <a:br>
              <a:rPr lang="en-US" dirty="0"/>
            </a:br>
            <a:endParaRPr lang="en-US" dirty="0"/>
          </a:p>
        </p:txBody>
      </p:sp>
      <p:sp>
        <p:nvSpPr>
          <p:cNvPr id="3" name="Content Placeholder 2">
            <a:extLst>
              <a:ext uri="{FF2B5EF4-FFF2-40B4-BE49-F238E27FC236}">
                <a16:creationId xmlns:a16="http://schemas.microsoft.com/office/drawing/2014/main" id="{8535D4A5-CED9-4CB2-8AF3-5CF6D9A60474}"/>
              </a:ext>
            </a:extLst>
          </p:cNvPr>
          <p:cNvSpPr>
            <a:spLocks noGrp="1"/>
          </p:cNvSpPr>
          <p:nvPr>
            <p:ph idx="1"/>
          </p:nvPr>
        </p:nvSpPr>
        <p:spPr/>
        <p:txBody>
          <a:bodyPr>
            <a:normAutofit fontScale="92500" lnSpcReduction="10000"/>
          </a:bodyPr>
          <a:lstStyle/>
          <a:p>
            <a:pPr algn="just"/>
            <a:r>
              <a:rPr lang="en-GB" dirty="0"/>
              <a:t>This type of leader controls all the power to make and enforce laws and they assume all responsibility for the actions. </a:t>
            </a:r>
          </a:p>
          <a:p>
            <a:pPr algn="just"/>
            <a:r>
              <a:rPr lang="en-GB" dirty="0"/>
              <a:t>This method is used when the leader tells their employees what they want done and how they want it done, without allowing them to participate in the decision making process. </a:t>
            </a:r>
          </a:p>
          <a:p>
            <a:pPr algn="just"/>
            <a:r>
              <a:rPr lang="en-GB" dirty="0"/>
              <a:t>They elect themselves into a leadership position. Examples include leaders like Babangida of Nigeria and Adolf Hitler in Germany.</a:t>
            </a:r>
            <a:endParaRPr lang="en-US" dirty="0"/>
          </a:p>
        </p:txBody>
      </p:sp>
    </p:spTree>
    <p:extLst>
      <p:ext uri="{BB962C8B-B14F-4D97-AF65-F5344CB8AC3E}">
        <p14:creationId xmlns:p14="http://schemas.microsoft.com/office/powerpoint/2010/main" val="3124087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49B5E626-59E1-4E39-A6B5-9A0F6EE6F841}"/>
              </a:ext>
            </a:extLst>
          </p:cNvPr>
          <p:cNvSpPr>
            <a:spLocks noGrp="1" noChangeArrowheads="1"/>
          </p:cNvSpPr>
          <p:nvPr>
            <p:ph type="title"/>
          </p:nvPr>
        </p:nvSpPr>
        <p:spPr/>
        <p:txBody>
          <a:bodyPr/>
          <a:lstStyle/>
          <a:p>
            <a:pPr eaLnBrk="1" hangingPunct="1">
              <a:defRPr/>
            </a:pPr>
            <a:r>
              <a:rPr lang="en-US" altLang="en-US" b="0" dirty="0"/>
              <a:t>What is Socialization?</a:t>
            </a:r>
          </a:p>
        </p:txBody>
      </p:sp>
      <p:pic>
        <p:nvPicPr>
          <p:cNvPr id="5124" name="Picture 6" descr="socializ">
            <a:extLst>
              <a:ext uri="{FF2B5EF4-FFF2-40B4-BE49-F238E27FC236}">
                <a16:creationId xmlns:a16="http://schemas.microsoft.com/office/drawing/2014/main" id="{F0575ABE-26D1-4EB5-9BA7-12552F4798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514600"/>
            <a:ext cx="32004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DB57-21EC-4B87-A54E-F06C07232CD8}"/>
              </a:ext>
            </a:extLst>
          </p:cNvPr>
          <p:cNvSpPr>
            <a:spLocks noGrp="1"/>
          </p:cNvSpPr>
          <p:nvPr>
            <p:ph type="title"/>
          </p:nvPr>
        </p:nvSpPr>
        <p:spPr/>
        <p:txBody>
          <a:bodyPr>
            <a:normAutofit fontScale="90000"/>
          </a:bodyPr>
          <a:lstStyle/>
          <a:p>
            <a:r>
              <a:rPr lang="en-GB" b="1" dirty="0"/>
              <a:t>2.Democratic (Participative)</a:t>
            </a:r>
            <a:r>
              <a:rPr lang="en-GB" dirty="0"/>
              <a:t> </a:t>
            </a:r>
            <a:br>
              <a:rPr lang="en-US" dirty="0"/>
            </a:br>
            <a:endParaRPr lang="en-US" dirty="0"/>
          </a:p>
        </p:txBody>
      </p:sp>
      <p:sp>
        <p:nvSpPr>
          <p:cNvPr id="3" name="Content Placeholder 2">
            <a:extLst>
              <a:ext uri="{FF2B5EF4-FFF2-40B4-BE49-F238E27FC236}">
                <a16:creationId xmlns:a16="http://schemas.microsoft.com/office/drawing/2014/main" id="{36ED2370-9A1C-40E6-8108-0641B8FDB7AC}"/>
              </a:ext>
            </a:extLst>
          </p:cNvPr>
          <p:cNvSpPr>
            <a:spLocks noGrp="1"/>
          </p:cNvSpPr>
          <p:nvPr>
            <p:ph idx="1"/>
          </p:nvPr>
        </p:nvSpPr>
        <p:spPr/>
        <p:txBody>
          <a:bodyPr>
            <a:normAutofit lnSpcReduction="10000"/>
          </a:bodyPr>
          <a:lstStyle/>
          <a:p>
            <a:pPr algn="just"/>
            <a:r>
              <a:rPr lang="en-GB" dirty="0"/>
              <a:t>This style involves the leader, including one or more employees in the decision making process (determining what to do and how to do it). </a:t>
            </a:r>
          </a:p>
          <a:p>
            <a:pPr algn="just"/>
            <a:r>
              <a:rPr lang="en-GB" dirty="0"/>
              <a:t>However, the leader is the final decision making authority. </a:t>
            </a:r>
          </a:p>
          <a:p>
            <a:pPr algn="just"/>
            <a:r>
              <a:rPr lang="en-GB" dirty="0"/>
              <a:t>Using this style is not a sign of weakness. </a:t>
            </a:r>
          </a:p>
          <a:p>
            <a:pPr algn="just"/>
            <a:r>
              <a:rPr lang="en-GB" dirty="0"/>
              <a:t>It is a sign of strength that your employees will respect. </a:t>
            </a:r>
            <a:endParaRPr lang="en-US" dirty="0"/>
          </a:p>
        </p:txBody>
      </p:sp>
    </p:spTree>
    <p:extLst>
      <p:ext uri="{BB962C8B-B14F-4D97-AF65-F5344CB8AC3E}">
        <p14:creationId xmlns:p14="http://schemas.microsoft.com/office/powerpoint/2010/main" val="250478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606E7-2A32-4715-8070-6630C0081774}"/>
              </a:ext>
            </a:extLst>
          </p:cNvPr>
          <p:cNvSpPr>
            <a:spLocks noGrp="1"/>
          </p:cNvSpPr>
          <p:nvPr>
            <p:ph type="title"/>
          </p:nvPr>
        </p:nvSpPr>
        <p:spPr/>
        <p:txBody>
          <a:bodyPr>
            <a:normAutofit fontScale="90000"/>
          </a:bodyPr>
          <a:lstStyle/>
          <a:p>
            <a:r>
              <a:rPr lang="en-GB" b="1" dirty="0"/>
              <a:t>3.Laissez-faire (Delegative, Free-reign)</a:t>
            </a:r>
            <a:r>
              <a:rPr lang="en-GB" dirty="0"/>
              <a:t> </a:t>
            </a:r>
            <a:br>
              <a:rPr lang="en-US" dirty="0"/>
            </a:br>
            <a:endParaRPr lang="en-US" dirty="0"/>
          </a:p>
        </p:txBody>
      </p:sp>
      <p:sp>
        <p:nvSpPr>
          <p:cNvPr id="3" name="Content Placeholder 2">
            <a:extLst>
              <a:ext uri="{FF2B5EF4-FFF2-40B4-BE49-F238E27FC236}">
                <a16:creationId xmlns:a16="http://schemas.microsoft.com/office/drawing/2014/main" id="{41D2CD4A-B49E-4D9D-9A53-CAEC3B30ACE3}"/>
              </a:ext>
            </a:extLst>
          </p:cNvPr>
          <p:cNvSpPr>
            <a:spLocks noGrp="1"/>
          </p:cNvSpPr>
          <p:nvPr>
            <p:ph idx="1"/>
          </p:nvPr>
        </p:nvSpPr>
        <p:spPr/>
        <p:txBody>
          <a:bodyPr/>
          <a:lstStyle/>
          <a:p>
            <a:pPr algn="just"/>
            <a:r>
              <a:rPr lang="en-GB" dirty="0"/>
              <a:t>In this style, the leader allows the employees to make the decision. </a:t>
            </a:r>
          </a:p>
          <a:p>
            <a:pPr algn="just"/>
            <a:r>
              <a:rPr lang="en-GB" dirty="0"/>
              <a:t>However, the leader is still responsible for the decisions that are made. </a:t>
            </a:r>
          </a:p>
          <a:p>
            <a:pPr algn="just"/>
            <a:r>
              <a:rPr lang="en-GB" dirty="0"/>
              <a:t>This is used when employees are able to analyse the situation and determine what needs to be done and how to do it.</a:t>
            </a:r>
            <a:endParaRPr lang="en-US" dirty="0"/>
          </a:p>
        </p:txBody>
      </p:sp>
    </p:spTree>
    <p:extLst>
      <p:ext uri="{BB962C8B-B14F-4D97-AF65-F5344CB8AC3E}">
        <p14:creationId xmlns:p14="http://schemas.microsoft.com/office/powerpoint/2010/main" val="5188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BBF56-1558-4B65-8178-9F08D420706A}"/>
              </a:ext>
            </a:extLst>
          </p:cNvPr>
          <p:cNvSpPr>
            <a:spLocks noGrp="1"/>
          </p:cNvSpPr>
          <p:nvPr>
            <p:ph type="title"/>
          </p:nvPr>
        </p:nvSpPr>
        <p:spPr/>
        <p:txBody>
          <a:bodyPr>
            <a:normAutofit fontScale="90000"/>
          </a:bodyPr>
          <a:lstStyle/>
          <a:p>
            <a:r>
              <a:rPr lang="en-GB" b="1" dirty="0"/>
              <a:t>Health Care Institutions</a:t>
            </a:r>
            <a:r>
              <a:rPr lang="en-GB" dirty="0"/>
              <a:t> </a:t>
            </a:r>
            <a:br>
              <a:rPr lang="en-US" dirty="0"/>
            </a:br>
            <a:endParaRPr lang="en-US" dirty="0"/>
          </a:p>
        </p:txBody>
      </p:sp>
      <p:sp>
        <p:nvSpPr>
          <p:cNvPr id="3" name="Content Placeholder 2">
            <a:extLst>
              <a:ext uri="{FF2B5EF4-FFF2-40B4-BE49-F238E27FC236}">
                <a16:creationId xmlns:a16="http://schemas.microsoft.com/office/drawing/2014/main" id="{6D7573A7-A54F-42D4-A336-E024CD902965}"/>
              </a:ext>
            </a:extLst>
          </p:cNvPr>
          <p:cNvSpPr>
            <a:spLocks noGrp="1"/>
          </p:cNvSpPr>
          <p:nvPr>
            <p:ph idx="1"/>
          </p:nvPr>
        </p:nvSpPr>
        <p:spPr/>
        <p:txBody>
          <a:bodyPr/>
          <a:lstStyle/>
          <a:p>
            <a:pPr algn="just"/>
            <a:r>
              <a:rPr lang="en-GB" dirty="0"/>
              <a:t>In order for the society to meet its health needs, various health care institutions are established. </a:t>
            </a:r>
          </a:p>
          <a:p>
            <a:pPr algn="just"/>
            <a:r>
              <a:rPr lang="en-GB" dirty="0"/>
              <a:t>In Kenya there are several types of health care institutions with different functions, </a:t>
            </a:r>
            <a:endParaRPr lang="en-US" dirty="0"/>
          </a:p>
        </p:txBody>
      </p:sp>
    </p:spTree>
    <p:extLst>
      <p:ext uri="{BB962C8B-B14F-4D97-AF65-F5344CB8AC3E}">
        <p14:creationId xmlns:p14="http://schemas.microsoft.com/office/powerpoint/2010/main" val="516932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A5C0F-DEA9-426D-9804-1A657113BD83}"/>
              </a:ext>
            </a:extLst>
          </p:cNvPr>
          <p:cNvSpPr>
            <a:spLocks noGrp="1"/>
          </p:cNvSpPr>
          <p:nvPr>
            <p:ph type="title"/>
          </p:nvPr>
        </p:nvSpPr>
        <p:spPr/>
        <p:txBody>
          <a:bodyPr>
            <a:normAutofit fontScale="90000"/>
          </a:bodyPr>
          <a:lstStyle/>
          <a:p>
            <a:r>
              <a:rPr lang="en-GB" b="1" dirty="0"/>
              <a:t>Traditional Medicine</a:t>
            </a:r>
            <a:br>
              <a:rPr lang="en-US" dirty="0"/>
            </a:br>
            <a:endParaRPr lang="en-US" dirty="0"/>
          </a:p>
        </p:txBody>
      </p:sp>
      <p:sp>
        <p:nvSpPr>
          <p:cNvPr id="3" name="Content Placeholder 2">
            <a:extLst>
              <a:ext uri="{FF2B5EF4-FFF2-40B4-BE49-F238E27FC236}">
                <a16:creationId xmlns:a16="http://schemas.microsoft.com/office/drawing/2014/main" id="{D3C84BCA-8088-4ABF-8F8E-6C9BEA4FD675}"/>
              </a:ext>
            </a:extLst>
          </p:cNvPr>
          <p:cNvSpPr>
            <a:spLocks noGrp="1"/>
          </p:cNvSpPr>
          <p:nvPr>
            <p:ph idx="1"/>
          </p:nvPr>
        </p:nvSpPr>
        <p:spPr/>
        <p:txBody>
          <a:bodyPr/>
          <a:lstStyle/>
          <a:p>
            <a:pPr algn="just"/>
            <a:r>
              <a:rPr lang="en-GB" dirty="0"/>
              <a:t>Many African societies had traditional healers, whose indigenous knowledge of folk medicine was respected. </a:t>
            </a:r>
          </a:p>
          <a:p>
            <a:pPr algn="just"/>
            <a:r>
              <a:rPr lang="en-GB" dirty="0"/>
              <a:t>They used herbs and some practised magic and divination as they strived to meet the health needs of their clients. </a:t>
            </a:r>
          </a:p>
          <a:p>
            <a:pPr algn="just"/>
            <a:r>
              <a:rPr lang="en-GB" dirty="0"/>
              <a:t>Today, fewer people subscribe to services of traditional healers.</a:t>
            </a:r>
            <a:endParaRPr lang="en-US" dirty="0"/>
          </a:p>
        </p:txBody>
      </p:sp>
    </p:spTree>
    <p:extLst>
      <p:ext uri="{BB962C8B-B14F-4D97-AF65-F5344CB8AC3E}">
        <p14:creationId xmlns:p14="http://schemas.microsoft.com/office/powerpoint/2010/main" val="344024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1CDCE-678E-40DB-BF66-667346491774}"/>
              </a:ext>
            </a:extLst>
          </p:cNvPr>
          <p:cNvSpPr>
            <a:spLocks noGrp="1"/>
          </p:cNvSpPr>
          <p:nvPr>
            <p:ph type="title"/>
          </p:nvPr>
        </p:nvSpPr>
        <p:spPr/>
        <p:txBody>
          <a:bodyPr>
            <a:normAutofit fontScale="90000"/>
          </a:bodyPr>
          <a:lstStyle/>
          <a:p>
            <a:r>
              <a:rPr lang="en-GB" b="1" dirty="0"/>
              <a:t>Public Health Facilities</a:t>
            </a:r>
            <a:r>
              <a:rPr lang="en-GB" dirty="0"/>
              <a:t> </a:t>
            </a:r>
            <a:br>
              <a:rPr lang="en-US" dirty="0"/>
            </a:br>
            <a:endParaRPr lang="en-US" dirty="0"/>
          </a:p>
        </p:txBody>
      </p:sp>
      <p:sp>
        <p:nvSpPr>
          <p:cNvPr id="3" name="Content Placeholder 2">
            <a:extLst>
              <a:ext uri="{FF2B5EF4-FFF2-40B4-BE49-F238E27FC236}">
                <a16:creationId xmlns:a16="http://schemas.microsoft.com/office/drawing/2014/main" id="{785843E3-DFFF-400D-AD09-29A2AB2FBC14}"/>
              </a:ext>
            </a:extLst>
          </p:cNvPr>
          <p:cNvSpPr>
            <a:spLocks noGrp="1"/>
          </p:cNvSpPr>
          <p:nvPr>
            <p:ph idx="1"/>
          </p:nvPr>
        </p:nvSpPr>
        <p:spPr/>
        <p:txBody>
          <a:bodyPr>
            <a:normAutofit fontScale="85000" lnSpcReduction="20000"/>
          </a:bodyPr>
          <a:lstStyle/>
          <a:p>
            <a:pPr algn="just"/>
            <a:r>
              <a:rPr lang="en-GB" dirty="0"/>
              <a:t>These are government-run health facilities and are present in most parts of the country. </a:t>
            </a:r>
          </a:p>
          <a:p>
            <a:pPr algn="just"/>
            <a:r>
              <a:rPr lang="en-GB" dirty="0"/>
              <a:t>In Kenya, health facilities are classified according to their structure (mainly size and catchment population) and by extension, their functions. </a:t>
            </a:r>
          </a:p>
          <a:p>
            <a:pPr algn="just"/>
            <a:r>
              <a:rPr lang="en-GB" dirty="0"/>
              <a:t>The largest hospital in Kenya is the Kenyatta National Hospital. </a:t>
            </a:r>
          </a:p>
          <a:p>
            <a:pPr algn="just"/>
            <a:r>
              <a:rPr lang="en-GB" dirty="0"/>
              <a:t>It serves as a teaching, research and national referral hospital. </a:t>
            </a:r>
          </a:p>
          <a:p>
            <a:pPr algn="just"/>
            <a:r>
              <a:rPr lang="en-GB" dirty="0"/>
              <a:t>Many nurses, doctors, pharmacists, laboratory technologists and other health professionals have trained here.</a:t>
            </a:r>
            <a:endParaRPr lang="en-US" dirty="0"/>
          </a:p>
          <a:p>
            <a:pPr algn="just"/>
            <a:endParaRPr lang="en-US" dirty="0"/>
          </a:p>
        </p:txBody>
      </p:sp>
    </p:spTree>
    <p:extLst>
      <p:ext uri="{BB962C8B-B14F-4D97-AF65-F5344CB8AC3E}">
        <p14:creationId xmlns:p14="http://schemas.microsoft.com/office/powerpoint/2010/main" val="3720768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194302F-63D2-4A99-A403-0B0F029707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381000"/>
            <a:ext cx="7315199" cy="6096000"/>
          </a:xfrm>
          <a:prstGeom prst="rect">
            <a:avLst/>
          </a:prstGeom>
        </p:spPr>
      </p:pic>
    </p:spTree>
    <p:extLst>
      <p:ext uri="{BB962C8B-B14F-4D97-AF65-F5344CB8AC3E}">
        <p14:creationId xmlns:p14="http://schemas.microsoft.com/office/powerpoint/2010/main" val="27523268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D1A58-9222-4EFF-95F6-AB0193AB96E6}"/>
              </a:ext>
            </a:extLst>
          </p:cNvPr>
          <p:cNvSpPr>
            <a:spLocks noGrp="1"/>
          </p:cNvSpPr>
          <p:nvPr>
            <p:ph type="title"/>
          </p:nvPr>
        </p:nvSpPr>
        <p:spPr/>
        <p:txBody>
          <a:bodyPr>
            <a:normAutofit fontScale="90000"/>
          </a:bodyPr>
          <a:lstStyle/>
          <a:p>
            <a:r>
              <a:rPr lang="en-GB" b="1" dirty="0"/>
              <a:t>Private Health Facilities</a:t>
            </a:r>
            <a:br>
              <a:rPr lang="en-US" dirty="0"/>
            </a:br>
            <a:endParaRPr lang="en-US" dirty="0"/>
          </a:p>
        </p:txBody>
      </p:sp>
      <p:sp>
        <p:nvSpPr>
          <p:cNvPr id="3" name="Content Placeholder 2">
            <a:extLst>
              <a:ext uri="{FF2B5EF4-FFF2-40B4-BE49-F238E27FC236}">
                <a16:creationId xmlns:a16="http://schemas.microsoft.com/office/drawing/2014/main" id="{20A0C755-DB36-46EB-A078-7E663E8E7A0C}"/>
              </a:ext>
            </a:extLst>
          </p:cNvPr>
          <p:cNvSpPr>
            <a:spLocks noGrp="1"/>
          </p:cNvSpPr>
          <p:nvPr>
            <p:ph idx="1"/>
          </p:nvPr>
        </p:nvSpPr>
        <p:spPr/>
        <p:txBody>
          <a:bodyPr/>
          <a:lstStyle/>
          <a:p>
            <a:pPr algn="just"/>
            <a:r>
              <a:rPr lang="en-GB" dirty="0"/>
              <a:t>These are health facilities owned and/or run by religious and private organisations. </a:t>
            </a:r>
          </a:p>
          <a:p>
            <a:pPr algn="just"/>
            <a:r>
              <a:rPr lang="en-GB" dirty="0"/>
              <a:t>They are popular in areas without government </a:t>
            </a:r>
            <a:br>
              <a:rPr lang="en-GB" dirty="0"/>
            </a:br>
            <a:r>
              <a:rPr lang="en-GB" dirty="0"/>
              <a:t>health facilities.</a:t>
            </a:r>
          </a:p>
          <a:p>
            <a:pPr algn="just"/>
            <a:r>
              <a:rPr lang="en-GB" dirty="0"/>
              <a:t>CHAK</a:t>
            </a:r>
          </a:p>
          <a:p>
            <a:pPr algn="just"/>
            <a:r>
              <a:rPr lang="en-GB" dirty="0"/>
              <a:t>KCCB</a:t>
            </a:r>
          </a:p>
          <a:p>
            <a:pPr algn="just"/>
            <a:r>
              <a:rPr lang="en-GB" dirty="0"/>
              <a:t>NGO</a:t>
            </a:r>
          </a:p>
          <a:p>
            <a:pPr algn="just"/>
            <a:endParaRPr lang="en-US" dirty="0"/>
          </a:p>
          <a:p>
            <a:pPr algn="just"/>
            <a:endParaRPr lang="en-US" dirty="0"/>
          </a:p>
        </p:txBody>
      </p:sp>
    </p:spTree>
    <p:extLst>
      <p:ext uri="{BB962C8B-B14F-4D97-AF65-F5344CB8AC3E}">
        <p14:creationId xmlns:p14="http://schemas.microsoft.com/office/powerpoint/2010/main" val="192183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AF5D68-4FCE-43CB-81EE-29933D905AA6}"/>
              </a:ext>
            </a:extLst>
          </p:cNvPr>
          <p:cNvSpPr>
            <a:spLocks noGrp="1"/>
          </p:cNvSpPr>
          <p:nvPr>
            <p:ph idx="1"/>
          </p:nvPr>
        </p:nvSpPr>
        <p:spPr/>
        <p:txBody>
          <a:bodyPr>
            <a:normAutofit fontScale="92500"/>
          </a:bodyPr>
          <a:lstStyle/>
          <a:p>
            <a:pPr algn="just"/>
            <a:r>
              <a:rPr lang="en-US" dirty="0"/>
              <a:t>CHAK is a leading national Faith Based Organization (FBO) of Protestant churches' health facilities and programs from all over Kenya. </a:t>
            </a:r>
          </a:p>
          <a:p>
            <a:pPr algn="just"/>
            <a:r>
              <a:rPr lang="en-US" dirty="0"/>
              <a:t>Established in 1946, CHAK has the goal of promoting access to quality health care.</a:t>
            </a:r>
          </a:p>
          <a:p>
            <a:pPr algn="just"/>
            <a:r>
              <a:rPr lang="en-US" dirty="0"/>
              <a:t> The organization's structure includes member health facilities and member </a:t>
            </a:r>
            <a:r>
              <a:rPr lang="en-US" dirty="0" err="1"/>
              <a:t>programmes</a:t>
            </a:r>
            <a:r>
              <a:rPr lang="en-US" dirty="0"/>
              <a:t>, governance organs which include a regional structure and the Secretariat based in Nairobi. </a:t>
            </a:r>
          </a:p>
        </p:txBody>
      </p:sp>
      <p:pic>
        <p:nvPicPr>
          <p:cNvPr id="5" name="Picture 4">
            <a:extLst>
              <a:ext uri="{FF2B5EF4-FFF2-40B4-BE49-F238E27FC236}">
                <a16:creationId xmlns:a16="http://schemas.microsoft.com/office/drawing/2014/main" id="{425B3815-9305-4D19-BC61-668E749F37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2414"/>
            <a:ext cx="9144000" cy="1318846"/>
          </a:xfrm>
          <a:prstGeom prst="rect">
            <a:avLst/>
          </a:prstGeom>
        </p:spPr>
      </p:pic>
    </p:spTree>
    <p:extLst>
      <p:ext uri="{BB962C8B-B14F-4D97-AF65-F5344CB8AC3E}">
        <p14:creationId xmlns:p14="http://schemas.microsoft.com/office/powerpoint/2010/main" val="1459319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0448E-771E-4142-9EF4-5B8CF4791C66}"/>
              </a:ext>
            </a:extLst>
          </p:cNvPr>
          <p:cNvSpPr>
            <a:spLocks noGrp="1"/>
          </p:cNvSpPr>
          <p:nvPr>
            <p:ph type="title"/>
          </p:nvPr>
        </p:nvSpPr>
        <p:spPr/>
        <p:txBody>
          <a:bodyPr>
            <a:normAutofit fontScale="90000"/>
          </a:bodyPr>
          <a:lstStyle/>
          <a:p>
            <a:r>
              <a:rPr lang="en-US" b="1" dirty="0"/>
              <a:t>Faith-based health care in Kenya</a:t>
            </a:r>
            <a:br>
              <a:rPr lang="en-US" b="1" dirty="0"/>
            </a:br>
            <a:endParaRPr lang="en-US" dirty="0"/>
          </a:p>
        </p:txBody>
      </p:sp>
      <p:sp>
        <p:nvSpPr>
          <p:cNvPr id="7" name="Content Placeholder 6">
            <a:extLst>
              <a:ext uri="{FF2B5EF4-FFF2-40B4-BE49-F238E27FC236}">
                <a16:creationId xmlns:a16="http://schemas.microsoft.com/office/drawing/2014/main" id="{91B263E3-7261-4467-91BE-23EC1E2414E6}"/>
              </a:ext>
            </a:extLst>
          </p:cNvPr>
          <p:cNvSpPr>
            <a:spLocks noGrp="1"/>
          </p:cNvSpPr>
          <p:nvPr>
            <p:ph idx="1"/>
          </p:nvPr>
        </p:nvSpPr>
        <p:spPr/>
        <p:txBody>
          <a:bodyPr/>
          <a:lstStyle/>
          <a:p>
            <a:pPr algn="just"/>
            <a:r>
              <a:rPr lang="en-US" dirty="0"/>
              <a:t>Faith based organizations provide 30-70 percent of the health care in many countries throughout Africa.</a:t>
            </a:r>
          </a:p>
          <a:p>
            <a:pPr algn="just"/>
            <a:r>
              <a:rPr lang="en-US" dirty="0"/>
              <a:t>For many other people, however, faith-based organizations are the only health care providers available.</a:t>
            </a:r>
          </a:p>
        </p:txBody>
      </p:sp>
    </p:spTree>
    <p:extLst>
      <p:ext uri="{BB962C8B-B14F-4D97-AF65-F5344CB8AC3E}">
        <p14:creationId xmlns:p14="http://schemas.microsoft.com/office/powerpoint/2010/main" val="330860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389F1-4BC9-4A76-9ABC-C0D460F464BE}"/>
              </a:ext>
            </a:extLst>
          </p:cNvPr>
          <p:cNvSpPr>
            <a:spLocks noGrp="1"/>
          </p:cNvSpPr>
          <p:nvPr>
            <p:ph type="title"/>
          </p:nvPr>
        </p:nvSpPr>
        <p:spPr/>
        <p:txBody>
          <a:bodyPr/>
          <a:lstStyle/>
          <a:p>
            <a:r>
              <a:rPr lang="en-US" dirty="0"/>
              <a:t>Policies on NGO </a:t>
            </a:r>
          </a:p>
        </p:txBody>
      </p:sp>
      <p:sp>
        <p:nvSpPr>
          <p:cNvPr id="3" name="Content Placeholder 2">
            <a:extLst>
              <a:ext uri="{FF2B5EF4-FFF2-40B4-BE49-F238E27FC236}">
                <a16:creationId xmlns:a16="http://schemas.microsoft.com/office/drawing/2014/main" id="{1F10CFB8-7DCE-45CC-A534-A89337156368}"/>
              </a:ext>
            </a:extLst>
          </p:cNvPr>
          <p:cNvSpPr>
            <a:spLocks noGrp="1"/>
          </p:cNvSpPr>
          <p:nvPr>
            <p:ph idx="1"/>
          </p:nvPr>
        </p:nvSpPr>
        <p:spPr/>
        <p:txBody>
          <a:bodyPr>
            <a:normAutofit fontScale="92500"/>
          </a:bodyPr>
          <a:lstStyle/>
          <a:p>
            <a:pPr algn="just"/>
            <a:r>
              <a:rPr lang="en-US" dirty="0"/>
              <a:t>Non-Governmental </a:t>
            </a:r>
            <a:r>
              <a:rPr lang="en-US" dirty="0" err="1"/>
              <a:t>Organisations</a:t>
            </a:r>
            <a:r>
              <a:rPr lang="en-US" dirty="0"/>
              <a:t> (“</a:t>
            </a:r>
            <a:r>
              <a:rPr lang="en-US" b="1" dirty="0"/>
              <a:t>NGOs</a:t>
            </a:r>
            <a:r>
              <a:rPr lang="en-US" dirty="0"/>
              <a:t>”) in Kenya are governed by the provisions of the Non-Governmental Organizations Co-ordination Act, 1990 (the “</a:t>
            </a:r>
            <a:r>
              <a:rPr lang="en-US" b="1" dirty="0"/>
              <a:t>NGO Act</a:t>
            </a:r>
            <a:r>
              <a:rPr lang="en-US" dirty="0"/>
              <a:t>”) and the Non-Governmental </a:t>
            </a:r>
            <a:r>
              <a:rPr lang="en-US" dirty="0" err="1"/>
              <a:t>Organisations</a:t>
            </a:r>
            <a:r>
              <a:rPr lang="en-US" dirty="0"/>
              <a:t> Co-ordination Regulations, 1992 (the “</a:t>
            </a:r>
            <a:r>
              <a:rPr lang="en-US" b="1" dirty="0"/>
              <a:t>NGO Regulations</a:t>
            </a:r>
            <a:r>
              <a:rPr lang="en-US" dirty="0"/>
              <a:t>”). </a:t>
            </a:r>
          </a:p>
          <a:p>
            <a:pPr algn="just"/>
            <a:r>
              <a:rPr lang="en-US" dirty="0"/>
              <a:t>The Public Benefit </a:t>
            </a:r>
            <a:r>
              <a:rPr lang="en-US" dirty="0" err="1"/>
              <a:t>Organisations</a:t>
            </a:r>
            <a:r>
              <a:rPr lang="en-US" dirty="0"/>
              <a:t> Act, No. 18 of 2013 (the “</a:t>
            </a:r>
            <a:r>
              <a:rPr lang="en-US" b="1" dirty="0"/>
              <a:t>PBO Act</a:t>
            </a:r>
            <a:r>
              <a:rPr lang="en-US" dirty="0"/>
              <a:t>”) passed in 2013 is not yet in force and therefore has no force of law.</a:t>
            </a:r>
          </a:p>
        </p:txBody>
      </p:sp>
    </p:spTree>
    <p:extLst>
      <p:ext uri="{BB962C8B-B14F-4D97-AF65-F5344CB8AC3E}">
        <p14:creationId xmlns:p14="http://schemas.microsoft.com/office/powerpoint/2010/main" val="2756062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B1305-6EC7-4EE3-8242-0E028248D0F9}"/>
              </a:ext>
            </a:extLst>
          </p:cNvPr>
          <p:cNvSpPr>
            <a:spLocks noGrp="1"/>
          </p:cNvSpPr>
          <p:nvPr>
            <p:ph type="title"/>
          </p:nvPr>
        </p:nvSpPr>
        <p:spPr/>
        <p:txBody>
          <a:bodyPr>
            <a:normAutofit fontScale="90000"/>
          </a:bodyPr>
          <a:lstStyle/>
          <a:p>
            <a:r>
              <a:rPr lang="en-GB" b="1" dirty="0"/>
              <a:t>The Socialisation Process</a:t>
            </a:r>
            <a:br>
              <a:rPr lang="en-US" dirty="0"/>
            </a:br>
            <a:endParaRPr lang="en-US" dirty="0"/>
          </a:p>
        </p:txBody>
      </p:sp>
      <p:sp>
        <p:nvSpPr>
          <p:cNvPr id="3" name="Content Placeholder 2">
            <a:extLst>
              <a:ext uri="{FF2B5EF4-FFF2-40B4-BE49-F238E27FC236}">
                <a16:creationId xmlns:a16="http://schemas.microsoft.com/office/drawing/2014/main" id="{66FA2D01-1677-4280-8812-C1A0581CCA18}"/>
              </a:ext>
            </a:extLst>
          </p:cNvPr>
          <p:cNvSpPr>
            <a:spLocks noGrp="1"/>
          </p:cNvSpPr>
          <p:nvPr>
            <p:ph idx="1"/>
          </p:nvPr>
        </p:nvSpPr>
        <p:spPr/>
        <p:txBody>
          <a:bodyPr>
            <a:normAutofit/>
          </a:bodyPr>
          <a:lstStyle/>
          <a:p>
            <a:pPr algn="just"/>
            <a:r>
              <a:rPr lang="en-GB" dirty="0"/>
              <a:t>According to </a:t>
            </a:r>
            <a:r>
              <a:rPr lang="en-GB" dirty="0" err="1"/>
              <a:t>Peil</a:t>
            </a:r>
            <a:r>
              <a:rPr lang="en-GB" dirty="0"/>
              <a:t> (1977) it refers to all the things that a child needs to know in order to function as a confirmed member of society. </a:t>
            </a:r>
            <a:endParaRPr lang="en-US" dirty="0"/>
          </a:p>
          <a:p>
            <a:pPr algn="just"/>
            <a:r>
              <a:rPr lang="en-GB" dirty="0" err="1"/>
              <a:t>Akinsola</a:t>
            </a:r>
            <a:r>
              <a:rPr lang="en-GB" dirty="0"/>
              <a:t> (1983) defines socialisation as the fundamental social process by which a person is introduced to be part of society into which one was born and learns its culture. </a:t>
            </a:r>
            <a:endParaRPr lang="en-US" dirty="0"/>
          </a:p>
        </p:txBody>
      </p:sp>
    </p:spTree>
    <p:extLst>
      <p:ext uri="{BB962C8B-B14F-4D97-AF65-F5344CB8AC3E}">
        <p14:creationId xmlns:p14="http://schemas.microsoft.com/office/powerpoint/2010/main" val="1345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73723-4F44-46C9-B934-E3F9B4242660}"/>
              </a:ext>
            </a:extLst>
          </p:cNvPr>
          <p:cNvSpPr>
            <a:spLocks noGrp="1"/>
          </p:cNvSpPr>
          <p:nvPr>
            <p:ph type="title"/>
          </p:nvPr>
        </p:nvSpPr>
        <p:spPr/>
        <p:txBody>
          <a:bodyPr/>
          <a:lstStyle/>
          <a:p>
            <a:r>
              <a:rPr lang="en-US" dirty="0"/>
              <a:t>National Budget for Health </a:t>
            </a:r>
          </a:p>
        </p:txBody>
      </p:sp>
      <p:sp>
        <p:nvSpPr>
          <p:cNvPr id="3" name="Content Placeholder 2">
            <a:extLst>
              <a:ext uri="{FF2B5EF4-FFF2-40B4-BE49-F238E27FC236}">
                <a16:creationId xmlns:a16="http://schemas.microsoft.com/office/drawing/2014/main" id="{81BDD9CC-DF90-4FC5-A30C-BBF23A0A9537}"/>
              </a:ext>
            </a:extLst>
          </p:cNvPr>
          <p:cNvSpPr>
            <a:spLocks noGrp="1"/>
          </p:cNvSpPr>
          <p:nvPr>
            <p:ph idx="1"/>
          </p:nvPr>
        </p:nvSpPr>
        <p:spPr/>
        <p:txBody>
          <a:bodyPr>
            <a:normAutofit fontScale="92500"/>
          </a:bodyPr>
          <a:lstStyle/>
          <a:p>
            <a:pPr algn="just"/>
            <a:r>
              <a:rPr lang="en-US" dirty="0"/>
              <a:t>The Government is the largest of the </a:t>
            </a:r>
            <a:r>
              <a:rPr lang="en-US" dirty="0">
                <a:hlinkClick r:id="rId2"/>
              </a:rPr>
              <a:t>three main medical service providers</a:t>
            </a:r>
            <a:r>
              <a:rPr lang="en-US" dirty="0"/>
              <a:t> operating in Kenya, the other two being the Commercial Private Sector and Faith Based </a:t>
            </a:r>
            <a:r>
              <a:rPr lang="en-US" dirty="0" err="1"/>
              <a:t>Organisations</a:t>
            </a:r>
            <a:r>
              <a:rPr lang="en-US" dirty="0"/>
              <a:t> (FBOs).</a:t>
            </a:r>
          </a:p>
          <a:p>
            <a:pPr algn="just"/>
            <a:r>
              <a:rPr lang="en-US" dirty="0"/>
              <a:t>Therefore, the need for quality healthcare raises the question of government spending on the health sector.</a:t>
            </a:r>
          </a:p>
          <a:p>
            <a:pPr algn="just"/>
            <a:r>
              <a:rPr lang="en-US" b="1" dirty="0"/>
              <a:t>So the question is, how much of Kenya’s total budget is going towards financing healthcare?</a:t>
            </a:r>
            <a:endParaRPr lang="en-US" dirty="0"/>
          </a:p>
          <a:p>
            <a:pPr algn="just"/>
            <a:endParaRPr lang="en-US" dirty="0"/>
          </a:p>
        </p:txBody>
      </p:sp>
    </p:spTree>
    <p:extLst>
      <p:ext uri="{BB962C8B-B14F-4D97-AF65-F5344CB8AC3E}">
        <p14:creationId xmlns:p14="http://schemas.microsoft.com/office/powerpoint/2010/main" val="241375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B8902-34D1-4D8B-B5A9-0479594BB76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B95F3B4-5461-4C82-8344-89FFFC265F29}"/>
              </a:ext>
            </a:extLst>
          </p:cNvPr>
          <p:cNvSpPr>
            <a:spLocks noGrp="1"/>
          </p:cNvSpPr>
          <p:nvPr>
            <p:ph idx="1"/>
          </p:nvPr>
        </p:nvSpPr>
        <p:spPr/>
        <p:txBody>
          <a:bodyPr>
            <a:normAutofit lnSpcReduction="10000"/>
          </a:bodyPr>
          <a:lstStyle/>
          <a:p>
            <a:pPr algn="just"/>
            <a:r>
              <a:rPr lang="en-US" dirty="0"/>
              <a:t>Kenya Siddharth Chatterjee argues that while Kenya’s health financing is progressing gradually, only about 4% of the national budget is going towards healthcare.</a:t>
            </a:r>
          </a:p>
          <a:p>
            <a:pPr algn="just"/>
            <a:r>
              <a:rPr lang="en-US" dirty="0"/>
              <a:t>In April 2001, heads of state of African Union countries met and pledged to set a target of allocating at least 15% of their annual budget to improve the health sector, which became a component of </a:t>
            </a:r>
            <a:r>
              <a:rPr lang="en-US" dirty="0">
                <a:hlinkClick r:id="rId2"/>
              </a:rPr>
              <a:t>the Abuja Declaration of 2001</a:t>
            </a:r>
            <a:r>
              <a:rPr lang="en-US" dirty="0"/>
              <a:t>.</a:t>
            </a:r>
          </a:p>
          <a:p>
            <a:pPr algn="just"/>
            <a:endParaRPr lang="en-US" dirty="0"/>
          </a:p>
        </p:txBody>
      </p:sp>
    </p:spTree>
    <p:extLst>
      <p:ext uri="{BB962C8B-B14F-4D97-AF65-F5344CB8AC3E}">
        <p14:creationId xmlns:p14="http://schemas.microsoft.com/office/powerpoint/2010/main" val="4274388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DD662-E656-4151-8F3A-B66BCB53668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1A51DDF-E453-488A-939C-7C92D62F198A}"/>
              </a:ext>
            </a:extLst>
          </p:cNvPr>
          <p:cNvSpPr>
            <a:spLocks noGrp="1"/>
          </p:cNvSpPr>
          <p:nvPr>
            <p:ph idx="1"/>
          </p:nvPr>
        </p:nvSpPr>
        <p:spPr/>
        <p:txBody>
          <a:bodyPr>
            <a:normAutofit fontScale="85000" lnSpcReduction="10000"/>
          </a:bodyPr>
          <a:lstStyle/>
          <a:p>
            <a:pPr algn="just"/>
            <a:r>
              <a:rPr lang="en-US" dirty="0"/>
              <a:t>The New Constitution devolved health services to the 47 counties leaving the national government with the function of policy, research and regulation of the sector. </a:t>
            </a:r>
          </a:p>
          <a:p>
            <a:pPr algn="just"/>
            <a:r>
              <a:rPr lang="en-US" dirty="0"/>
              <a:t>Additionally, </a:t>
            </a:r>
            <a:r>
              <a:rPr lang="en-US" dirty="0">
                <a:hlinkClick r:id="rId2"/>
              </a:rPr>
              <a:t>the national government is responsible for Level Six hospitals</a:t>
            </a:r>
            <a:r>
              <a:rPr lang="en-US" dirty="0"/>
              <a:t>, which are mainly referral facilities — the National Spinal Injury Hospital in Nairobi, Eldoret’s Moi Teaching and Referral Hospital and the Kenyatta National Hospital. </a:t>
            </a:r>
          </a:p>
          <a:p>
            <a:pPr algn="just"/>
            <a:r>
              <a:rPr lang="en-US" dirty="0"/>
              <a:t>The counties are responsible for facilities classified between level 1 and level 5.</a:t>
            </a:r>
          </a:p>
        </p:txBody>
      </p:sp>
    </p:spTree>
    <p:extLst>
      <p:ext uri="{BB962C8B-B14F-4D97-AF65-F5344CB8AC3E}">
        <p14:creationId xmlns:p14="http://schemas.microsoft.com/office/powerpoint/2010/main" val="975582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9BC03-3C4B-4806-90F5-A70AA66A1C10}"/>
              </a:ext>
            </a:extLst>
          </p:cNvPr>
          <p:cNvSpPr>
            <a:spLocks noGrp="1"/>
          </p:cNvSpPr>
          <p:nvPr>
            <p:ph type="title"/>
          </p:nvPr>
        </p:nvSpPr>
        <p:spPr/>
        <p:txBody>
          <a:bodyPr/>
          <a:lstStyle/>
          <a:p>
            <a:r>
              <a:rPr lang="en-US" dirty="0"/>
              <a:t>Assignment </a:t>
            </a:r>
          </a:p>
        </p:txBody>
      </p:sp>
      <p:sp>
        <p:nvSpPr>
          <p:cNvPr id="3" name="Content Placeholder 2">
            <a:extLst>
              <a:ext uri="{FF2B5EF4-FFF2-40B4-BE49-F238E27FC236}">
                <a16:creationId xmlns:a16="http://schemas.microsoft.com/office/drawing/2014/main" id="{CF46FA5F-ADE0-4947-8511-4CF0909B9BFF}"/>
              </a:ext>
            </a:extLst>
          </p:cNvPr>
          <p:cNvSpPr>
            <a:spLocks noGrp="1"/>
          </p:cNvSpPr>
          <p:nvPr>
            <p:ph idx="1"/>
          </p:nvPr>
        </p:nvSpPr>
        <p:spPr/>
        <p:txBody>
          <a:bodyPr>
            <a:normAutofit/>
          </a:bodyPr>
          <a:lstStyle/>
          <a:p>
            <a:pPr algn="just">
              <a:lnSpc>
                <a:spcPct val="150000"/>
              </a:lnSpc>
            </a:pPr>
            <a:r>
              <a:rPr lang="en-GB" dirty="0"/>
              <a:t>Read and make notes on :-</a:t>
            </a:r>
          </a:p>
          <a:p>
            <a:pPr marL="514350" indent="-514350" algn="just">
              <a:lnSpc>
                <a:spcPct val="150000"/>
              </a:lnSpc>
              <a:buFont typeface="+mj-lt"/>
              <a:buAutoNum type="arabicPeriod"/>
            </a:pPr>
            <a:r>
              <a:rPr lang="en-GB" dirty="0"/>
              <a:t>Sessional  paper no 10 of 1965</a:t>
            </a:r>
            <a:r>
              <a:rPr lang="en-US" sz="4000" dirty="0"/>
              <a:t>.</a:t>
            </a:r>
          </a:p>
          <a:p>
            <a:pPr marL="514350" indent="-514350" algn="just">
              <a:lnSpc>
                <a:spcPct val="150000"/>
              </a:lnSpc>
              <a:buFont typeface="+mj-lt"/>
              <a:buAutoNum type="arabicPeriod"/>
            </a:pPr>
            <a:r>
              <a:rPr lang="en-US" dirty="0"/>
              <a:t>Universal health coverage </a:t>
            </a:r>
          </a:p>
          <a:p>
            <a:pPr algn="just">
              <a:lnSpc>
                <a:spcPct val="150000"/>
              </a:lnSpc>
            </a:pPr>
            <a:endParaRPr lang="en-US" sz="4000" dirty="0"/>
          </a:p>
          <a:p>
            <a:pPr algn="just">
              <a:lnSpc>
                <a:spcPct val="150000"/>
              </a:lnSpc>
            </a:pPr>
            <a:endParaRPr lang="en-US" sz="4000" dirty="0"/>
          </a:p>
        </p:txBody>
      </p:sp>
    </p:spTree>
    <p:extLst>
      <p:ext uri="{BB962C8B-B14F-4D97-AF65-F5344CB8AC3E}">
        <p14:creationId xmlns:p14="http://schemas.microsoft.com/office/powerpoint/2010/main" val="3863829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F91ED-5C2D-4B9B-BCFE-277D3D8A0F7C}"/>
              </a:ext>
            </a:extLst>
          </p:cNvPr>
          <p:cNvSpPr>
            <a:spLocks noGrp="1"/>
          </p:cNvSpPr>
          <p:nvPr>
            <p:ph type="title"/>
          </p:nvPr>
        </p:nvSpPr>
        <p:spPr/>
        <p:txBody>
          <a:bodyPr/>
          <a:lstStyle/>
          <a:p>
            <a:r>
              <a:rPr lang="en-US" dirty="0"/>
              <a:t>ENERGIZER </a:t>
            </a:r>
          </a:p>
        </p:txBody>
      </p:sp>
      <p:sp>
        <p:nvSpPr>
          <p:cNvPr id="3" name="Content Placeholder 2">
            <a:extLst>
              <a:ext uri="{FF2B5EF4-FFF2-40B4-BE49-F238E27FC236}">
                <a16:creationId xmlns:a16="http://schemas.microsoft.com/office/drawing/2014/main" id="{381CA90A-6DFC-4E3F-914F-CEAB399C18BB}"/>
              </a:ext>
            </a:extLst>
          </p:cNvPr>
          <p:cNvSpPr>
            <a:spLocks noGrp="1"/>
          </p:cNvSpPr>
          <p:nvPr>
            <p:ph idx="1"/>
          </p:nvPr>
        </p:nvSpPr>
        <p:spPr/>
        <p:txBody>
          <a:bodyPr>
            <a:normAutofit/>
          </a:bodyPr>
          <a:lstStyle/>
          <a:p>
            <a:pPr marL="0" indent="0" algn="ctr">
              <a:buNone/>
            </a:pPr>
            <a:r>
              <a:rPr lang="sv-SE" sz="4800" dirty="0"/>
              <a:t>Energizer Activity – Eric says </a:t>
            </a:r>
            <a:endParaRPr lang="en-US" sz="4800" dirty="0"/>
          </a:p>
        </p:txBody>
      </p:sp>
      <p:pic>
        <p:nvPicPr>
          <p:cNvPr id="5" name="Picture 4">
            <a:extLst>
              <a:ext uri="{FF2B5EF4-FFF2-40B4-BE49-F238E27FC236}">
                <a16:creationId xmlns:a16="http://schemas.microsoft.com/office/drawing/2014/main" id="{5133168E-ADF3-4CD4-94BE-FD697E4C2E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9600" y="2544763"/>
            <a:ext cx="2057400" cy="3581400"/>
          </a:xfrm>
          <a:prstGeom prst="rect">
            <a:avLst/>
          </a:prstGeom>
        </p:spPr>
      </p:pic>
    </p:spTree>
    <p:extLst>
      <p:ext uri="{BB962C8B-B14F-4D97-AF65-F5344CB8AC3E}">
        <p14:creationId xmlns:p14="http://schemas.microsoft.com/office/powerpoint/2010/main" val="1645218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3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EF0BBF-C5A3-4ED2-BE40-4915F0370908}"/>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4BE23FF2-1848-4750-8B91-23D54DCE1CF5}"/>
              </a:ext>
            </a:extLst>
          </p:cNvPr>
          <p:cNvSpPr>
            <a:spLocks noGrp="1"/>
          </p:cNvSpPr>
          <p:nvPr>
            <p:ph idx="1"/>
          </p:nvPr>
        </p:nvSpPr>
        <p:spPr/>
        <p:txBody>
          <a:bodyPr>
            <a:normAutofit/>
          </a:bodyPr>
          <a:lstStyle/>
          <a:p>
            <a:pPr marL="0" indent="0" algn="ctr">
              <a:buNone/>
            </a:pPr>
            <a:r>
              <a:rPr lang="en-US" sz="16000" dirty="0">
                <a:latin typeface="Bernard MT Condensed" panose="02050806060905020404" pitchFamily="18" charset="0"/>
              </a:rPr>
              <a:t>END</a:t>
            </a:r>
          </a:p>
        </p:txBody>
      </p:sp>
    </p:spTree>
    <p:extLst>
      <p:ext uri="{BB962C8B-B14F-4D97-AF65-F5344CB8AC3E}">
        <p14:creationId xmlns:p14="http://schemas.microsoft.com/office/powerpoint/2010/main" val="794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EF0BBF-C5A3-4ED2-BE40-4915F0370908}"/>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4BE23FF2-1848-4750-8B91-23D54DCE1CF5}"/>
              </a:ext>
            </a:extLst>
          </p:cNvPr>
          <p:cNvSpPr>
            <a:spLocks noGrp="1"/>
          </p:cNvSpPr>
          <p:nvPr>
            <p:ph idx="1"/>
          </p:nvPr>
        </p:nvSpPr>
        <p:spPr/>
        <p:txBody>
          <a:bodyPr>
            <a:normAutofit/>
          </a:bodyPr>
          <a:lstStyle/>
          <a:p>
            <a:pPr marL="0" indent="0" algn="ctr">
              <a:buNone/>
            </a:pPr>
            <a:r>
              <a:rPr lang="en-US" sz="16000" dirty="0">
                <a:latin typeface="Bernard MT Condensed" panose="02050806060905020404" pitchFamily="18" charset="0"/>
              </a:rPr>
              <a:t>QUESTIONS</a:t>
            </a:r>
          </a:p>
        </p:txBody>
      </p:sp>
    </p:spTree>
    <p:extLst>
      <p:ext uri="{BB962C8B-B14F-4D97-AF65-F5344CB8AC3E}">
        <p14:creationId xmlns:p14="http://schemas.microsoft.com/office/powerpoint/2010/main" val="160767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C3DEC9-8BD7-4B1E-BF01-D4C53891CE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81000"/>
            <a:ext cx="9144000" cy="6096000"/>
          </a:xfrm>
          <a:prstGeom prst="rect">
            <a:avLst/>
          </a:prstGeom>
        </p:spPr>
      </p:pic>
    </p:spTree>
    <p:extLst>
      <p:ext uri="{BB962C8B-B14F-4D97-AF65-F5344CB8AC3E}">
        <p14:creationId xmlns:p14="http://schemas.microsoft.com/office/powerpoint/2010/main" val="611445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F0F8D-C06F-4726-AD64-31A6C92736E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E604056-74FE-4591-8677-1D301D74AA1A}"/>
              </a:ext>
            </a:extLst>
          </p:cNvPr>
          <p:cNvSpPr>
            <a:spLocks noGrp="1"/>
          </p:cNvSpPr>
          <p:nvPr>
            <p:ph idx="1"/>
          </p:nvPr>
        </p:nvSpPr>
        <p:spPr/>
        <p:txBody>
          <a:bodyPr>
            <a:normAutofit fontScale="92500" lnSpcReduction="20000"/>
          </a:bodyPr>
          <a:lstStyle/>
          <a:p>
            <a:pPr algn="just"/>
            <a:r>
              <a:rPr lang="en-GB" dirty="0"/>
              <a:t>Although much of this learning takes place in the first two or three years of life, socialisation continues throughout life. When we attend school, move to </a:t>
            </a:r>
            <a:endParaRPr lang="en-US" dirty="0"/>
          </a:p>
          <a:p>
            <a:pPr algn="just"/>
            <a:r>
              <a:rPr lang="en-GB" dirty="0"/>
              <a:t>a new place, take a new job or whenever we are called to make changes in customs, norms or behaviour, additional socialisation is necessary. Socialisation integrates a child into the community by teaching them the disciplines, aspirations, social roles and skills necessary for group membership. </a:t>
            </a:r>
            <a:endParaRPr lang="en-US" dirty="0"/>
          </a:p>
          <a:p>
            <a:pPr algn="just"/>
            <a:endParaRPr lang="en-US" dirty="0"/>
          </a:p>
        </p:txBody>
      </p:sp>
    </p:spTree>
    <p:extLst>
      <p:ext uri="{BB962C8B-B14F-4D97-AF65-F5344CB8AC3E}">
        <p14:creationId xmlns:p14="http://schemas.microsoft.com/office/powerpoint/2010/main" val="379965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5FC42-5DD5-4500-855A-8C0E70A861F4}"/>
              </a:ext>
            </a:extLst>
          </p:cNvPr>
          <p:cNvSpPr>
            <a:spLocks noGrp="1"/>
          </p:cNvSpPr>
          <p:nvPr>
            <p:ph type="title"/>
          </p:nvPr>
        </p:nvSpPr>
        <p:spPr/>
        <p:txBody>
          <a:bodyPr>
            <a:normAutofit fontScale="90000"/>
          </a:bodyPr>
          <a:lstStyle/>
          <a:p>
            <a:r>
              <a:rPr lang="en-GB" b="1" dirty="0"/>
              <a:t>Parts of the Socialisation Process </a:t>
            </a:r>
            <a:br>
              <a:rPr lang="en-US" dirty="0"/>
            </a:br>
            <a:endParaRPr lang="en-US" dirty="0"/>
          </a:p>
        </p:txBody>
      </p:sp>
      <p:sp>
        <p:nvSpPr>
          <p:cNvPr id="3" name="Content Placeholder 2">
            <a:extLst>
              <a:ext uri="{FF2B5EF4-FFF2-40B4-BE49-F238E27FC236}">
                <a16:creationId xmlns:a16="http://schemas.microsoft.com/office/drawing/2014/main" id="{46F50AAE-A8D0-49B4-8330-A68414590EA0}"/>
              </a:ext>
            </a:extLst>
          </p:cNvPr>
          <p:cNvSpPr>
            <a:spLocks noGrp="1"/>
          </p:cNvSpPr>
          <p:nvPr>
            <p:ph idx="1"/>
          </p:nvPr>
        </p:nvSpPr>
        <p:spPr/>
        <p:txBody>
          <a:bodyPr/>
          <a:lstStyle/>
          <a:p>
            <a:pPr marL="0" indent="0" algn="just">
              <a:buNone/>
            </a:pPr>
            <a:r>
              <a:rPr lang="en-GB" dirty="0"/>
              <a:t>The socialisation process is made up of two parts:</a:t>
            </a:r>
            <a:endParaRPr lang="en-US" dirty="0"/>
          </a:p>
          <a:p>
            <a:pPr lvl="0" algn="just"/>
            <a:r>
              <a:rPr lang="en-GB" dirty="0"/>
              <a:t>Primary socialisation </a:t>
            </a:r>
            <a:endParaRPr lang="en-US" dirty="0"/>
          </a:p>
          <a:p>
            <a:pPr lvl="0" algn="just"/>
            <a:r>
              <a:rPr lang="en-GB" dirty="0"/>
              <a:t>Secondary socialisation</a:t>
            </a:r>
            <a:endParaRPr lang="en-US" dirty="0"/>
          </a:p>
          <a:p>
            <a:pPr algn="just"/>
            <a:endParaRPr lang="en-US" dirty="0"/>
          </a:p>
        </p:txBody>
      </p:sp>
    </p:spTree>
    <p:extLst>
      <p:ext uri="{BB962C8B-B14F-4D97-AF65-F5344CB8AC3E}">
        <p14:creationId xmlns:p14="http://schemas.microsoft.com/office/powerpoint/2010/main" val="359875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D033D-CBAB-43C5-9F9E-AB8704256E86}"/>
              </a:ext>
            </a:extLst>
          </p:cNvPr>
          <p:cNvSpPr>
            <a:spLocks noGrp="1"/>
          </p:cNvSpPr>
          <p:nvPr>
            <p:ph type="title"/>
          </p:nvPr>
        </p:nvSpPr>
        <p:spPr/>
        <p:txBody>
          <a:bodyPr>
            <a:normAutofit fontScale="90000"/>
          </a:bodyPr>
          <a:lstStyle/>
          <a:p>
            <a:r>
              <a:rPr lang="en-GB" b="1" dirty="0"/>
              <a:t>Primary Socialisation</a:t>
            </a:r>
            <a:r>
              <a:rPr lang="en-GB" dirty="0"/>
              <a:t> </a:t>
            </a:r>
            <a:br>
              <a:rPr lang="en-US" dirty="0"/>
            </a:br>
            <a:endParaRPr lang="en-US" dirty="0"/>
          </a:p>
        </p:txBody>
      </p:sp>
      <p:sp>
        <p:nvSpPr>
          <p:cNvPr id="3" name="Content Placeholder 2">
            <a:extLst>
              <a:ext uri="{FF2B5EF4-FFF2-40B4-BE49-F238E27FC236}">
                <a16:creationId xmlns:a16="http://schemas.microsoft.com/office/drawing/2014/main" id="{14CCDC38-7CA8-4A0C-BE97-7C820543346E}"/>
              </a:ext>
            </a:extLst>
          </p:cNvPr>
          <p:cNvSpPr>
            <a:spLocks noGrp="1"/>
          </p:cNvSpPr>
          <p:nvPr>
            <p:ph idx="1"/>
          </p:nvPr>
        </p:nvSpPr>
        <p:spPr/>
        <p:txBody>
          <a:bodyPr>
            <a:normAutofit fontScale="85000" lnSpcReduction="20000"/>
          </a:bodyPr>
          <a:lstStyle/>
          <a:p>
            <a:pPr algn="just"/>
            <a:r>
              <a:rPr lang="en-GB" dirty="0"/>
              <a:t>This is the type of socialisation that starts from infancy with parents and other family members who are in close contact with the young one. </a:t>
            </a:r>
          </a:p>
          <a:p>
            <a:pPr algn="just"/>
            <a:r>
              <a:rPr lang="en-GB" dirty="0"/>
              <a:t>The mother plays an active role in bonding with her infant. </a:t>
            </a:r>
          </a:p>
          <a:p>
            <a:pPr algn="just"/>
            <a:r>
              <a:rPr lang="en-GB" dirty="0"/>
              <a:t>As the child advances in age, they are taught the expected roles according to age and sex. </a:t>
            </a:r>
          </a:p>
          <a:p>
            <a:pPr algn="just"/>
            <a:r>
              <a:rPr lang="en-GB" dirty="0"/>
              <a:t>For example, children are taught to be obedient to parents and other older persons in the neighbourhood.</a:t>
            </a:r>
          </a:p>
          <a:p>
            <a:pPr algn="just"/>
            <a:r>
              <a:rPr lang="en-GB" dirty="0"/>
              <a:t>Children also learn by observing and imitating others.</a:t>
            </a:r>
          </a:p>
          <a:p>
            <a:pPr algn="just"/>
            <a:r>
              <a:rPr lang="en-GB" dirty="0"/>
              <a:t>Therefore, parents should be role models if they expect their children to attain acceptable behaviour</a:t>
            </a:r>
            <a:endParaRPr lang="en-US" dirty="0"/>
          </a:p>
        </p:txBody>
      </p:sp>
    </p:spTree>
    <p:extLst>
      <p:ext uri="{BB962C8B-B14F-4D97-AF65-F5344CB8AC3E}">
        <p14:creationId xmlns:p14="http://schemas.microsoft.com/office/powerpoint/2010/main" val="195930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CA811-21D1-4902-9A02-2C7FC5E082DD}"/>
              </a:ext>
            </a:extLst>
          </p:cNvPr>
          <p:cNvSpPr>
            <a:spLocks noGrp="1"/>
          </p:cNvSpPr>
          <p:nvPr>
            <p:ph type="title"/>
          </p:nvPr>
        </p:nvSpPr>
        <p:spPr/>
        <p:txBody>
          <a:bodyPr>
            <a:normAutofit fontScale="90000"/>
          </a:bodyPr>
          <a:lstStyle/>
          <a:p>
            <a:r>
              <a:rPr lang="en-GB" b="1" dirty="0"/>
              <a:t>Secondary Socialisation</a:t>
            </a:r>
            <a:r>
              <a:rPr lang="en-GB" dirty="0"/>
              <a:t> </a:t>
            </a:r>
            <a:br>
              <a:rPr lang="en-US" dirty="0"/>
            </a:br>
            <a:endParaRPr lang="en-US" dirty="0"/>
          </a:p>
        </p:txBody>
      </p:sp>
      <p:sp>
        <p:nvSpPr>
          <p:cNvPr id="3" name="Content Placeholder 2">
            <a:extLst>
              <a:ext uri="{FF2B5EF4-FFF2-40B4-BE49-F238E27FC236}">
                <a16:creationId xmlns:a16="http://schemas.microsoft.com/office/drawing/2014/main" id="{E1645340-54EE-4CF9-AE15-F7D519BCA6AD}"/>
              </a:ext>
            </a:extLst>
          </p:cNvPr>
          <p:cNvSpPr>
            <a:spLocks noGrp="1"/>
          </p:cNvSpPr>
          <p:nvPr>
            <p:ph idx="1"/>
          </p:nvPr>
        </p:nvSpPr>
        <p:spPr/>
        <p:txBody>
          <a:bodyPr/>
          <a:lstStyle/>
          <a:p>
            <a:pPr algn="just"/>
            <a:r>
              <a:rPr lang="en-GB" dirty="0"/>
              <a:t>This takes us outside the home with playmates in the neighbourhood, at school and with other community agents, for example, religious forums.</a:t>
            </a:r>
            <a:endParaRPr lang="en-US" dirty="0"/>
          </a:p>
        </p:txBody>
      </p:sp>
    </p:spTree>
    <p:extLst>
      <p:ext uri="{BB962C8B-B14F-4D97-AF65-F5344CB8AC3E}">
        <p14:creationId xmlns:p14="http://schemas.microsoft.com/office/powerpoint/2010/main" val="263860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6129</TotalTime>
  <Words>2236</Words>
  <Application>Microsoft Office PowerPoint</Application>
  <PresentationFormat>On-screen Show (4:3)</PresentationFormat>
  <Paragraphs>190</Paragraphs>
  <Slides>57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Bernard MT Condensed</vt:lpstr>
      <vt:lpstr>Calibri</vt:lpstr>
      <vt:lpstr>Times New Roman</vt:lpstr>
      <vt:lpstr>Wingdings</vt:lpstr>
      <vt:lpstr>Office Theme</vt:lpstr>
      <vt:lpstr>SOCIOLOGY AND ANTHROPOLOGY</vt:lpstr>
      <vt:lpstr>PowerPoint Presentation</vt:lpstr>
      <vt:lpstr>Introduction</vt:lpstr>
      <vt:lpstr>What is Socialization?</vt:lpstr>
      <vt:lpstr>The Socialisation Process </vt:lpstr>
      <vt:lpstr>PowerPoint Presentation</vt:lpstr>
      <vt:lpstr>Parts of the Socialisation Process  </vt:lpstr>
      <vt:lpstr>Primary Socialisation  </vt:lpstr>
      <vt:lpstr>Secondary Socialisation  </vt:lpstr>
      <vt:lpstr>Agents of Socialisation  </vt:lpstr>
      <vt:lpstr>Social Stratification  </vt:lpstr>
      <vt:lpstr>PowerPoint Presentation</vt:lpstr>
      <vt:lpstr>  How an Individual is Rated in Different Roles   </vt:lpstr>
      <vt:lpstr>SOCIAL MOBILITY</vt:lpstr>
      <vt:lpstr>PowerPoint Presentation</vt:lpstr>
      <vt:lpstr>PowerPoint Presentation</vt:lpstr>
      <vt:lpstr>PowerPoint Presentation</vt:lpstr>
      <vt:lpstr>Horizontal Social Mobility  </vt:lpstr>
      <vt:lpstr>ENERGIZER </vt:lpstr>
      <vt:lpstr>SOCIAL CHANGE</vt:lpstr>
      <vt:lpstr>PowerPoint Presentation</vt:lpstr>
      <vt:lpstr>Types of Social Change  </vt:lpstr>
      <vt:lpstr>Evolution  </vt:lpstr>
      <vt:lpstr>Revolution  </vt:lpstr>
      <vt:lpstr>Reform  </vt:lpstr>
      <vt:lpstr>Assignment </vt:lpstr>
      <vt:lpstr>SOCIAL INSTITUTIONS </vt:lpstr>
      <vt:lpstr>1. The Family  </vt:lpstr>
      <vt:lpstr>PowerPoint Presentation</vt:lpstr>
      <vt:lpstr>PowerPoint Presentation</vt:lpstr>
      <vt:lpstr>Kinship Relationship </vt:lpstr>
      <vt:lpstr>Extended Family  </vt:lpstr>
      <vt:lpstr>Functions of the Family  </vt:lpstr>
      <vt:lpstr>2. Educational Institutions  </vt:lpstr>
      <vt:lpstr>PowerPoint Presentation</vt:lpstr>
      <vt:lpstr>What are the Functions of Education? </vt:lpstr>
      <vt:lpstr>Political Institutions  </vt:lpstr>
      <vt:lpstr>PowerPoint Presentation</vt:lpstr>
      <vt:lpstr>1. Autocratic (Authoritarian)  </vt:lpstr>
      <vt:lpstr>2.Democratic (Participative)  </vt:lpstr>
      <vt:lpstr>3.Laissez-faire (Delegative, Free-reign)  </vt:lpstr>
      <vt:lpstr>Health Care Institutions  </vt:lpstr>
      <vt:lpstr>Traditional Medicine </vt:lpstr>
      <vt:lpstr>Public Health Facilities  </vt:lpstr>
      <vt:lpstr>PowerPoint Presentation</vt:lpstr>
      <vt:lpstr>Private Health Facilities </vt:lpstr>
      <vt:lpstr>PowerPoint Presentation</vt:lpstr>
      <vt:lpstr>Faith-based health care in Kenya </vt:lpstr>
      <vt:lpstr>Policies on NGO </vt:lpstr>
      <vt:lpstr>National Budget for Health </vt:lpstr>
      <vt:lpstr>PowerPoint Presentation</vt:lpstr>
      <vt:lpstr>PowerPoint Presentation</vt:lpstr>
      <vt:lpstr>Assignment </vt:lpstr>
      <vt:lpstr>ENERGIZER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PATHOLOGY</dc:title>
  <dc:creator>PETER NDIRANGU NGUNDI</dc:creator>
  <cp:lastModifiedBy>NDIRANGU</cp:lastModifiedBy>
  <cp:revision>437</cp:revision>
  <dcterms:created xsi:type="dcterms:W3CDTF">2018-06-05T12:47:45Z</dcterms:created>
  <dcterms:modified xsi:type="dcterms:W3CDTF">2019-04-10T05:59:41Z</dcterms:modified>
</cp:coreProperties>
</file>