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56" r:id="rId2"/>
    <p:sldId id="302" r:id="rId3"/>
    <p:sldId id="273" r:id="rId4"/>
    <p:sldId id="274" r:id="rId5"/>
    <p:sldId id="275" r:id="rId6"/>
    <p:sldId id="292" r:id="rId7"/>
    <p:sldId id="293" r:id="rId8"/>
    <p:sldId id="294" r:id="rId9"/>
    <p:sldId id="298" r:id="rId10"/>
    <p:sldId id="299" r:id="rId11"/>
    <p:sldId id="300" r:id="rId12"/>
    <p:sldId id="295" r:id="rId13"/>
    <p:sldId id="296" r:id="rId14"/>
    <p:sldId id="297" r:id="rId15"/>
    <p:sldId id="301" r:id="rId16"/>
    <p:sldId id="312" r:id="rId17"/>
    <p:sldId id="276" r:id="rId18"/>
    <p:sldId id="277" r:id="rId19"/>
    <p:sldId id="278" r:id="rId20"/>
    <p:sldId id="279" r:id="rId21"/>
    <p:sldId id="280" r:id="rId22"/>
    <p:sldId id="281" r:id="rId23"/>
    <p:sldId id="282" r:id="rId24"/>
    <p:sldId id="283" r:id="rId25"/>
    <p:sldId id="304" r:id="rId26"/>
    <p:sldId id="284" r:id="rId27"/>
    <p:sldId id="306" r:id="rId28"/>
    <p:sldId id="285" r:id="rId29"/>
    <p:sldId id="286" r:id="rId30"/>
    <p:sldId id="287" r:id="rId31"/>
    <p:sldId id="307" r:id="rId32"/>
    <p:sldId id="288" r:id="rId33"/>
    <p:sldId id="308" r:id="rId34"/>
    <p:sldId id="289" r:id="rId35"/>
    <p:sldId id="309" r:id="rId36"/>
    <p:sldId id="290" r:id="rId37"/>
    <p:sldId id="313" r:id="rId38"/>
    <p:sldId id="343" r:id="rId39"/>
    <p:sldId id="314" r:id="rId40"/>
    <p:sldId id="316" r:id="rId41"/>
    <p:sldId id="317" r:id="rId42"/>
    <p:sldId id="319" r:id="rId43"/>
    <p:sldId id="318" r:id="rId44"/>
    <p:sldId id="320" r:id="rId45"/>
    <p:sldId id="315" r:id="rId46"/>
    <p:sldId id="321" r:id="rId47"/>
    <p:sldId id="322" r:id="rId48"/>
    <p:sldId id="323" r:id="rId49"/>
    <p:sldId id="324" r:id="rId50"/>
    <p:sldId id="326" r:id="rId51"/>
    <p:sldId id="325" r:id="rId52"/>
    <p:sldId id="344" r:id="rId53"/>
    <p:sldId id="327" r:id="rId54"/>
    <p:sldId id="328" r:id="rId55"/>
    <p:sldId id="329" r:id="rId56"/>
    <p:sldId id="330" r:id="rId57"/>
    <p:sldId id="332" r:id="rId58"/>
    <p:sldId id="331" r:id="rId59"/>
    <p:sldId id="333" r:id="rId60"/>
    <p:sldId id="334" r:id="rId61"/>
    <p:sldId id="335" r:id="rId62"/>
    <p:sldId id="336" r:id="rId63"/>
    <p:sldId id="337" r:id="rId64"/>
    <p:sldId id="345" r:id="rId65"/>
    <p:sldId id="338" r:id="rId66"/>
    <p:sldId id="339" r:id="rId67"/>
    <p:sldId id="340" r:id="rId68"/>
    <p:sldId id="341" r:id="rId69"/>
    <p:sldId id="342" r:id="rId70"/>
    <p:sldId id="310" r:id="rId71"/>
    <p:sldId id="311" r:id="rId72"/>
    <p:sldId id="291"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C0000"/>
    <a:srgbClr val="3333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4706" autoAdjust="0"/>
  </p:normalViewPr>
  <p:slideViewPr>
    <p:cSldViewPr>
      <p:cViewPr varScale="1">
        <p:scale>
          <a:sx n="19" d="100"/>
          <a:sy n="19" d="100"/>
        </p:scale>
        <p:origin x="1680" y="30"/>
      </p:cViewPr>
      <p:guideLst>
        <p:guide orient="horz" pos="2160"/>
        <p:guide pos="2880"/>
      </p:guideLst>
    </p:cSldViewPr>
  </p:slideViewPr>
  <p:outlineViewPr>
    <p:cViewPr>
      <p:scale>
        <a:sx n="33" d="100"/>
        <a:sy n="33" d="100"/>
      </p:scale>
      <p:origin x="0" y="3815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7A9EDA-82C3-49A0-9071-770F715071A2}" type="datetimeFigureOut">
              <a:rPr lang="en-US" smtClean="0"/>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49EAC6-A168-4EFB-B1F0-B7C5DBB5E6C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A1387E-40EE-4EAF-ACA0-BE47927B41C4}"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A1387E-40EE-4EAF-ACA0-BE47927B41C4}"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A1387E-40EE-4EAF-ACA0-BE47927B41C4}"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A1387E-40EE-4EAF-ACA0-BE47927B41C4}"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A1387E-40EE-4EAF-ACA0-BE47927B41C4}" type="datetimeFigureOut">
              <a:rPr lang="en-US" smtClean="0"/>
              <a:pPr/>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A1387E-40EE-4EAF-ACA0-BE47927B41C4}" type="datetimeFigureOut">
              <a:rPr lang="en-US" smtClean="0"/>
              <a:pPr/>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1387E-40EE-4EAF-ACA0-BE47927B41C4}" type="datetimeFigureOut">
              <a:rPr lang="en-US" smtClean="0"/>
              <a:pPr/>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1387E-40EE-4EAF-ACA0-BE47927B41C4}"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1387E-40EE-4EAF-ACA0-BE47927B41C4}"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D8AC2-E565-4F6F-B9DB-ED7BE8220E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1387E-40EE-4EAF-ACA0-BE47927B41C4}" type="datetimeFigureOut">
              <a:rPr lang="en-US" smtClean="0"/>
              <a:pPr/>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D8AC2-E565-4F6F-B9DB-ED7BE8220E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ncbi.nlm.nih.gov/pmc/articles/PMC3184021/#R1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Economics" TargetMode="External"/><Relationship Id="rId2" Type="http://schemas.openxmlformats.org/officeDocument/2006/relationships/hyperlink" Target="https://en.wikipedia.org/wiki/Traditional_medicine" TargetMode="External"/><Relationship Id="rId1" Type="http://schemas.openxmlformats.org/officeDocument/2006/relationships/slideLayout" Target="../slideLayouts/slideLayout2.xml"/><Relationship Id="rId5" Type="http://schemas.openxmlformats.org/officeDocument/2006/relationships/hyperlink" Target="https://en.wikipedia.org/wiki/Culture" TargetMode="External"/><Relationship Id="rId4" Type="http://schemas.openxmlformats.org/officeDocument/2006/relationships/hyperlink" Target="https://en.wikipedia.org/wiki/Religion"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b="1" dirty="0">
                <a:solidFill>
                  <a:srgbClr val="FF0000"/>
                </a:solidFill>
                <a:latin typeface="Times New Roman" pitchFamily="18" charset="0"/>
                <a:cs typeface="Times New Roman" pitchFamily="18" charset="0"/>
              </a:rPr>
              <a:t>SOCIOLOGY AND ANTHROPOLOGY</a:t>
            </a:r>
          </a:p>
        </p:txBody>
      </p:sp>
      <p:sp>
        <p:nvSpPr>
          <p:cNvPr id="3" name="Subtitle 2"/>
          <p:cNvSpPr>
            <a:spLocks noGrp="1"/>
          </p:cNvSpPr>
          <p:nvPr>
            <p:ph type="subTitle" idx="1"/>
          </p:nvPr>
        </p:nvSpPr>
        <p:spPr>
          <a:xfrm>
            <a:off x="1371600" y="3460652"/>
            <a:ext cx="6400800" cy="1752600"/>
          </a:xfrm>
        </p:spPr>
        <p:txBody>
          <a:bodyPr>
            <a:normAutofit fontScale="85000" lnSpcReduction="20000"/>
          </a:bodyPr>
          <a:lstStyle/>
          <a:p>
            <a:r>
              <a:rPr lang="en-US" b="1" dirty="0">
                <a:solidFill>
                  <a:srgbClr val="7030A0"/>
                </a:solidFill>
                <a:latin typeface="Times New Roman" pitchFamily="18" charset="0"/>
                <a:cs typeface="Times New Roman" pitchFamily="18" charset="0"/>
              </a:rPr>
              <a:t>DIPLOMA</a:t>
            </a:r>
          </a:p>
          <a:p>
            <a:r>
              <a:rPr lang="en-US" b="1" dirty="0">
                <a:solidFill>
                  <a:srgbClr val="7030A0"/>
                </a:solidFill>
                <a:latin typeface="Times New Roman" pitchFamily="18" charset="0"/>
                <a:cs typeface="Times New Roman" pitchFamily="18" charset="0"/>
              </a:rPr>
              <a:t>KRCHN CLASS</a:t>
            </a:r>
          </a:p>
          <a:p>
            <a:r>
              <a:rPr lang="en-US" b="1" dirty="0">
                <a:solidFill>
                  <a:srgbClr val="7030A0"/>
                </a:solidFill>
                <a:latin typeface="Times New Roman" pitchFamily="18" charset="0"/>
                <a:cs typeface="Times New Roman" pitchFamily="18" charset="0"/>
              </a:rPr>
              <a:t>BY;</a:t>
            </a:r>
          </a:p>
          <a:p>
            <a:r>
              <a:rPr lang="en-US" b="1" dirty="0">
                <a:solidFill>
                  <a:srgbClr val="7030A0"/>
                </a:solidFill>
                <a:latin typeface="Times New Roman" pitchFamily="18" charset="0"/>
                <a:cs typeface="Times New Roman" pitchFamily="18" charset="0"/>
              </a:rPr>
              <a:t>PETER NDIRANGU NGUNDI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9F9F4-82AB-4F89-8E86-97B4ABBF6838}"/>
              </a:ext>
            </a:extLst>
          </p:cNvPr>
          <p:cNvSpPr>
            <a:spLocks noGrp="1"/>
          </p:cNvSpPr>
          <p:nvPr>
            <p:ph type="title"/>
          </p:nvPr>
        </p:nvSpPr>
        <p:spPr/>
        <p:txBody>
          <a:bodyPr/>
          <a:lstStyle/>
          <a:p>
            <a:r>
              <a:rPr lang="en-US" dirty="0"/>
              <a:t>Mores </a:t>
            </a:r>
          </a:p>
        </p:txBody>
      </p:sp>
      <p:sp>
        <p:nvSpPr>
          <p:cNvPr id="3" name="Content Placeholder 2">
            <a:extLst>
              <a:ext uri="{FF2B5EF4-FFF2-40B4-BE49-F238E27FC236}">
                <a16:creationId xmlns:a16="http://schemas.microsoft.com/office/drawing/2014/main" id="{5C636F6D-72B5-4D5B-BEE1-9348EE1BDFFC}"/>
              </a:ext>
            </a:extLst>
          </p:cNvPr>
          <p:cNvSpPr>
            <a:spLocks noGrp="1"/>
          </p:cNvSpPr>
          <p:nvPr>
            <p:ph idx="1"/>
          </p:nvPr>
        </p:nvSpPr>
        <p:spPr/>
        <p:txBody>
          <a:bodyPr/>
          <a:lstStyle/>
          <a:p>
            <a:pPr algn="just"/>
            <a:r>
              <a:rPr lang="en-US" dirty="0">
                <a:solidFill>
                  <a:srgbClr val="00B0F0"/>
                </a:solidFill>
              </a:rPr>
              <a:t>Mores</a:t>
            </a:r>
            <a:r>
              <a:rPr lang="en-US" dirty="0"/>
              <a:t> are subject to strong sanctions because they are considered much more important to the welfare of the society. For instance, wives should be faithful to their husbands and not commit adultery. Mores also include taboos, for example, certain communities are not allowed to eat certain animals</a:t>
            </a:r>
          </a:p>
        </p:txBody>
      </p:sp>
    </p:spTree>
    <p:extLst>
      <p:ext uri="{BB962C8B-B14F-4D97-AF65-F5344CB8AC3E}">
        <p14:creationId xmlns:p14="http://schemas.microsoft.com/office/powerpoint/2010/main" val="254586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693EE-1FD4-4D87-AEDD-6A45B9D51EBD}"/>
              </a:ext>
            </a:extLst>
          </p:cNvPr>
          <p:cNvSpPr>
            <a:spLocks noGrp="1"/>
          </p:cNvSpPr>
          <p:nvPr>
            <p:ph type="title"/>
          </p:nvPr>
        </p:nvSpPr>
        <p:spPr/>
        <p:txBody>
          <a:bodyPr/>
          <a:lstStyle/>
          <a:p>
            <a:r>
              <a:rPr lang="en-US" dirty="0"/>
              <a:t>Values</a:t>
            </a:r>
          </a:p>
        </p:txBody>
      </p:sp>
      <p:sp>
        <p:nvSpPr>
          <p:cNvPr id="3" name="Content Placeholder 2">
            <a:extLst>
              <a:ext uri="{FF2B5EF4-FFF2-40B4-BE49-F238E27FC236}">
                <a16:creationId xmlns:a16="http://schemas.microsoft.com/office/drawing/2014/main" id="{7132B196-D367-46C7-B022-BDE0E365CDA9}"/>
              </a:ext>
            </a:extLst>
          </p:cNvPr>
          <p:cNvSpPr>
            <a:spLocks noGrp="1"/>
          </p:cNvSpPr>
          <p:nvPr>
            <p:ph idx="1"/>
          </p:nvPr>
        </p:nvSpPr>
        <p:spPr/>
        <p:txBody>
          <a:bodyPr/>
          <a:lstStyle/>
          <a:p>
            <a:pPr marL="0" indent="0" algn="just">
              <a:buNone/>
            </a:pPr>
            <a:r>
              <a:rPr lang="en-US" dirty="0"/>
              <a:t> </a:t>
            </a:r>
          </a:p>
          <a:p>
            <a:pPr algn="just"/>
            <a:r>
              <a:rPr lang="en-US" dirty="0">
                <a:solidFill>
                  <a:srgbClr val="00B0F0"/>
                </a:solidFill>
              </a:rPr>
              <a:t>Values</a:t>
            </a:r>
            <a:r>
              <a:rPr lang="en-US" dirty="0"/>
              <a:t> are usually inferred from observed behavior. If a person regularly associates with certain people, it can be assumed that they value this relationship.</a:t>
            </a:r>
          </a:p>
        </p:txBody>
      </p:sp>
      <p:pic>
        <p:nvPicPr>
          <p:cNvPr id="5" name="Picture 4">
            <a:extLst>
              <a:ext uri="{FF2B5EF4-FFF2-40B4-BE49-F238E27FC236}">
                <a16:creationId xmlns:a16="http://schemas.microsoft.com/office/drawing/2014/main" id="{04D87A2E-F184-43F4-86B2-7747CDD691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4356125"/>
            <a:ext cx="2619375" cy="1743075"/>
          </a:xfrm>
          <a:prstGeom prst="ellipse">
            <a:avLst/>
          </a:prstGeom>
          <a:ln>
            <a:noFill/>
          </a:ln>
          <a:effectLst>
            <a:softEdge rad="112500"/>
          </a:effectLst>
        </p:spPr>
      </p:pic>
    </p:spTree>
    <p:extLst>
      <p:ext uri="{BB962C8B-B14F-4D97-AF65-F5344CB8AC3E}">
        <p14:creationId xmlns:p14="http://schemas.microsoft.com/office/powerpoint/2010/main" val="40373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955F-8104-4682-B461-DA8356807485}"/>
              </a:ext>
            </a:extLst>
          </p:cNvPr>
          <p:cNvSpPr>
            <a:spLocks noGrp="1"/>
          </p:cNvSpPr>
          <p:nvPr>
            <p:ph type="title"/>
          </p:nvPr>
        </p:nvSpPr>
        <p:spPr/>
        <p:txBody>
          <a:bodyPr/>
          <a:lstStyle/>
          <a:p>
            <a:r>
              <a:rPr lang="en-US" dirty="0"/>
              <a:t>Culture </a:t>
            </a:r>
          </a:p>
        </p:txBody>
      </p:sp>
      <p:sp>
        <p:nvSpPr>
          <p:cNvPr id="3" name="Content Placeholder 2">
            <a:extLst>
              <a:ext uri="{FF2B5EF4-FFF2-40B4-BE49-F238E27FC236}">
                <a16:creationId xmlns:a16="http://schemas.microsoft.com/office/drawing/2014/main" id="{9B24A774-4FA9-4AF5-8719-FADC5BEAD844}"/>
              </a:ext>
            </a:extLst>
          </p:cNvPr>
          <p:cNvSpPr>
            <a:spLocks noGrp="1"/>
          </p:cNvSpPr>
          <p:nvPr>
            <p:ph idx="1"/>
          </p:nvPr>
        </p:nvSpPr>
        <p:spPr/>
        <p:txBody>
          <a:bodyPr>
            <a:normAutofit fontScale="92500" lnSpcReduction="10000"/>
          </a:bodyPr>
          <a:lstStyle/>
          <a:p>
            <a:pPr algn="just"/>
            <a:r>
              <a:rPr lang="en-US" dirty="0"/>
              <a:t>The general public often thinks of culture as the aesthetic code of society: art, music, drama and literature.</a:t>
            </a:r>
          </a:p>
          <a:p>
            <a:pPr algn="just"/>
            <a:r>
              <a:rPr lang="en-US" dirty="0"/>
              <a:t> In their definition of culture, social scientists include everything passed down by human society except its biology. </a:t>
            </a:r>
          </a:p>
          <a:p>
            <a:pPr algn="just"/>
            <a:r>
              <a:rPr lang="en-US" dirty="0"/>
              <a:t>This consists of language and technology, laws and customs, beliefs and moral standards. </a:t>
            </a:r>
          </a:p>
          <a:p>
            <a:pPr algn="just"/>
            <a:r>
              <a:rPr lang="en-US" dirty="0"/>
              <a:t>The child is born into a society and learns its culture in the process of growing up.</a:t>
            </a:r>
          </a:p>
        </p:txBody>
      </p:sp>
      <p:pic>
        <p:nvPicPr>
          <p:cNvPr id="5" name="Picture 4">
            <a:extLst>
              <a:ext uri="{FF2B5EF4-FFF2-40B4-BE49-F238E27FC236}">
                <a16:creationId xmlns:a16="http://schemas.microsoft.com/office/drawing/2014/main" id="{D96877D8-D834-4026-B5BF-E451DB6BC8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60325"/>
            <a:ext cx="1752600" cy="1571625"/>
          </a:xfrm>
          <a:prstGeom prst="rect">
            <a:avLst/>
          </a:prstGeom>
        </p:spPr>
      </p:pic>
    </p:spTree>
    <p:extLst>
      <p:ext uri="{BB962C8B-B14F-4D97-AF65-F5344CB8AC3E}">
        <p14:creationId xmlns:p14="http://schemas.microsoft.com/office/powerpoint/2010/main" val="364326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3F877-E6EE-40BD-B5C4-CC5FD382C08A}"/>
              </a:ext>
            </a:extLst>
          </p:cNvPr>
          <p:cNvSpPr>
            <a:spLocks noGrp="1"/>
          </p:cNvSpPr>
          <p:nvPr>
            <p:ph type="title"/>
          </p:nvPr>
        </p:nvSpPr>
        <p:spPr/>
        <p:txBody>
          <a:bodyPr/>
          <a:lstStyle/>
          <a:p>
            <a:r>
              <a:rPr lang="en-US" dirty="0"/>
              <a:t>Social group </a:t>
            </a:r>
          </a:p>
        </p:txBody>
      </p:sp>
      <p:sp>
        <p:nvSpPr>
          <p:cNvPr id="3" name="Content Placeholder 2">
            <a:extLst>
              <a:ext uri="{FF2B5EF4-FFF2-40B4-BE49-F238E27FC236}">
                <a16:creationId xmlns:a16="http://schemas.microsoft.com/office/drawing/2014/main" id="{45013FD9-AEB1-4EF9-97B0-80FD068D142A}"/>
              </a:ext>
            </a:extLst>
          </p:cNvPr>
          <p:cNvSpPr>
            <a:spLocks noGrp="1"/>
          </p:cNvSpPr>
          <p:nvPr>
            <p:ph idx="1"/>
          </p:nvPr>
        </p:nvSpPr>
        <p:spPr/>
        <p:txBody>
          <a:bodyPr>
            <a:normAutofit lnSpcReduction="10000"/>
          </a:bodyPr>
          <a:lstStyle/>
          <a:p>
            <a:pPr algn="just"/>
            <a:r>
              <a:rPr lang="en-US" dirty="0"/>
              <a:t>The word </a:t>
            </a:r>
            <a:r>
              <a:rPr lang="en-US" dirty="0">
                <a:solidFill>
                  <a:srgbClr val="00B0F0"/>
                </a:solidFill>
              </a:rPr>
              <a:t>group</a:t>
            </a:r>
            <a:r>
              <a:rPr lang="en-US" dirty="0"/>
              <a:t> may refer to a categorical group, that is, any set of people that the speaker wants to treat as a unit. </a:t>
            </a:r>
          </a:p>
          <a:p>
            <a:pPr algn="just"/>
            <a:r>
              <a:rPr lang="en-US" dirty="0"/>
              <a:t>On the other hand, it is also used for corporate groups, that is, people who interact over a period of time and who have some form of </a:t>
            </a:r>
            <a:r>
              <a:rPr lang="en-US" dirty="0" err="1"/>
              <a:t>organisation</a:t>
            </a:r>
            <a:r>
              <a:rPr lang="en-US" dirty="0"/>
              <a:t>, a sense of solidarity and common values, norms and goals which allow them to undertake joint action. </a:t>
            </a:r>
          </a:p>
        </p:txBody>
      </p:sp>
      <p:pic>
        <p:nvPicPr>
          <p:cNvPr id="5" name="Picture 4">
            <a:extLst>
              <a:ext uri="{FF2B5EF4-FFF2-40B4-BE49-F238E27FC236}">
                <a16:creationId xmlns:a16="http://schemas.microsoft.com/office/drawing/2014/main" id="{D724672F-8884-40CE-B38A-F203BE8ECF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6424" y="5240215"/>
            <a:ext cx="2867025" cy="1590675"/>
          </a:xfrm>
          <a:prstGeom prst="rect">
            <a:avLst/>
          </a:prstGeom>
        </p:spPr>
      </p:pic>
    </p:spTree>
    <p:extLst>
      <p:ext uri="{BB962C8B-B14F-4D97-AF65-F5344CB8AC3E}">
        <p14:creationId xmlns:p14="http://schemas.microsoft.com/office/powerpoint/2010/main" val="252781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D3796-83E1-4ECA-8958-E79A660ABBAE}"/>
              </a:ext>
            </a:extLst>
          </p:cNvPr>
          <p:cNvSpPr>
            <a:spLocks noGrp="1"/>
          </p:cNvSpPr>
          <p:nvPr>
            <p:ph type="title"/>
          </p:nvPr>
        </p:nvSpPr>
        <p:spPr/>
        <p:txBody>
          <a:bodyPr/>
          <a:lstStyle/>
          <a:p>
            <a:r>
              <a:rPr lang="en-US" dirty="0"/>
              <a:t>Institution</a:t>
            </a:r>
          </a:p>
        </p:txBody>
      </p:sp>
      <p:sp>
        <p:nvSpPr>
          <p:cNvPr id="3" name="Content Placeholder 2">
            <a:extLst>
              <a:ext uri="{FF2B5EF4-FFF2-40B4-BE49-F238E27FC236}">
                <a16:creationId xmlns:a16="http://schemas.microsoft.com/office/drawing/2014/main" id="{3C04B319-F617-4E1F-AA09-C520AE8C5601}"/>
              </a:ext>
            </a:extLst>
          </p:cNvPr>
          <p:cNvSpPr>
            <a:spLocks noGrp="1"/>
          </p:cNvSpPr>
          <p:nvPr>
            <p:ph idx="1"/>
          </p:nvPr>
        </p:nvSpPr>
        <p:spPr/>
        <p:txBody>
          <a:bodyPr/>
          <a:lstStyle/>
          <a:p>
            <a:pPr algn="just"/>
            <a:r>
              <a:rPr lang="en-US" dirty="0"/>
              <a:t>An </a:t>
            </a:r>
            <a:r>
              <a:rPr lang="en-US" dirty="0">
                <a:solidFill>
                  <a:srgbClr val="00B0F0"/>
                </a:solidFill>
              </a:rPr>
              <a:t>institution</a:t>
            </a:r>
            <a:r>
              <a:rPr lang="en-US" dirty="0"/>
              <a:t> may be defined as an enduring complex of norms, roles, values and sanctions embracing a distinct segment of human life.</a:t>
            </a:r>
          </a:p>
          <a:p>
            <a:pPr algn="just"/>
            <a:r>
              <a:rPr lang="en-US" dirty="0"/>
              <a:t>The family and kinship institutions are basic to social relations as they give every member of the society a place at birth and are essential for the continuance of the society..</a:t>
            </a:r>
          </a:p>
          <a:p>
            <a:pPr algn="just"/>
            <a:endParaRPr lang="en-US" dirty="0"/>
          </a:p>
        </p:txBody>
      </p:sp>
    </p:spTree>
    <p:extLst>
      <p:ext uri="{BB962C8B-B14F-4D97-AF65-F5344CB8AC3E}">
        <p14:creationId xmlns:p14="http://schemas.microsoft.com/office/powerpoint/2010/main" val="114414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BE636-BC49-4AA3-8AD1-DFF9B1EB0BDA}"/>
              </a:ext>
            </a:extLst>
          </p:cNvPr>
          <p:cNvSpPr>
            <a:spLocks noGrp="1"/>
          </p:cNvSpPr>
          <p:nvPr>
            <p:ph type="title"/>
          </p:nvPr>
        </p:nvSpPr>
        <p:spPr/>
        <p:txBody>
          <a:bodyPr/>
          <a:lstStyle/>
          <a:p>
            <a:r>
              <a:rPr lang="en-US" dirty="0"/>
              <a:t>Function and Dysfunction </a:t>
            </a:r>
          </a:p>
        </p:txBody>
      </p:sp>
      <p:sp>
        <p:nvSpPr>
          <p:cNvPr id="3" name="Content Placeholder 2">
            <a:extLst>
              <a:ext uri="{FF2B5EF4-FFF2-40B4-BE49-F238E27FC236}">
                <a16:creationId xmlns:a16="http://schemas.microsoft.com/office/drawing/2014/main" id="{89DF2FE5-ABFE-4B9A-B384-51B94D489407}"/>
              </a:ext>
            </a:extLst>
          </p:cNvPr>
          <p:cNvSpPr>
            <a:spLocks noGrp="1"/>
          </p:cNvSpPr>
          <p:nvPr>
            <p:ph idx="1"/>
          </p:nvPr>
        </p:nvSpPr>
        <p:spPr/>
        <p:txBody>
          <a:bodyPr/>
          <a:lstStyle/>
          <a:p>
            <a:pPr algn="just"/>
            <a:r>
              <a:rPr lang="en-US" dirty="0"/>
              <a:t>Sociologists are concerned with how a society works as a whole and with how each of the parts fit together.</a:t>
            </a:r>
          </a:p>
          <a:p>
            <a:pPr algn="just"/>
            <a:r>
              <a:rPr lang="en-US" dirty="0"/>
              <a:t>Activities that are detrimental to the system are termed </a:t>
            </a:r>
            <a:r>
              <a:rPr lang="en-US" dirty="0">
                <a:solidFill>
                  <a:srgbClr val="00B0F0"/>
                </a:solidFill>
              </a:rPr>
              <a:t>dysfunctions</a:t>
            </a:r>
            <a:r>
              <a:rPr lang="en-US" dirty="0"/>
              <a:t>. </a:t>
            </a:r>
          </a:p>
        </p:txBody>
      </p:sp>
    </p:spTree>
    <p:extLst>
      <p:ext uri="{BB962C8B-B14F-4D97-AF65-F5344CB8AC3E}">
        <p14:creationId xmlns:p14="http://schemas.microsoft.com/office/powerpoint/2010/main" val="190966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8A74B-DB76-4F1F-8590-0BE8B467BB9E}"/>
              </a:ext>
            </a:extLst>
          </p:cNvPr>
          <p:cNvSpPr>
            <a:spLocks noGrp="1"/>
          </p:cNvSpPr>
          <p:nvPr>
            <p:ph type="title"/>
          </p:nvPr>
        </p:nvSpPr>
        <p:spPr/>
        <p:txBody>
          <a:bodyPr/>
          <a:lstStyle/>
          <a:p>
            <a:r>
              <a:rPr lang="en-US" dirty="0"/>
              <a:t>ENERGIZER </a:t>
            </a:r>
          </a:p>
        </p:txBody>
      </p:sp>
      <p:sp>
        <p:nvSpPr>
          <p:cNvPr id="3" name="Content Placeholder 2">
            <a:extLst>
              <a:ext uri="{FF2B5EF4-FFF2-40B4-BE49-F238E27FC236}">
                <a16:creationId xmlns:a16="http://schemas.microsoft.com/office/drawing/2014/main" id="{8478710D-F4DD-4A1A-B708-3695EC8CCAD8}"/>
              </a:ext>
            </a:extLst>
          </p:cNvPr>
          <p:cNvSpPr>
            <a:spLocks noGrp="1"/>
          </p:cNvSpPr>
          <p:nvPr>
            <p:ph idx="1"/>
          </p:nvPr>
        </p:nvSpPr>
        <p:spPr/>
        <p:txBody>
          <a:bodyPr/>
          <a:lstStyle/>
          <a:p>
            <a:pPr marL="0" indent="0">
              <a:buNone/>
            </a:pPr>
            <a:r>
              <a:rPr lang="en-US" dirty="0" err="1"/>
              <a:t>Nduthi</a:t>
            </a:r>
            <a:r>
              <a:rPr lang="en-US" dirty="0"/>
              <a:t> za </a:t>
            </a:r>
            <a:r>
              <a:rPr lang="en-US" dirty="0" err="1"/>
              <a:t>thika</a:t>
            </a:r>
            <a:r>
              <a:rPr lang="en-US" dirty="0"/>
              <a:t> </a:t>
            </a:r>
            <a:r>
              <a:rPr lang="en-US" dirty="0" err="1"/>
              <a:t>na</a:t>
            </a:r>
            <a:r>
              <a:rPr lang="en-US" dirty="0"/>
              <a:t> za Zambia - * 3.</a:t>
            </a:r>
          </a:p>
        </p:txBody>
      </p:sp>
    </p:spTree>
    <p:extLst>
      <p:ext uri="{BB962C8B-B14F-4D97-AF65-F5344CB8AC3E}">
        <p14:creationId xmlns:p14="http://schemas.microsoft.com/office/powerpoint/2010/main" val="25129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7F058-65BD-4F99-AEDC-5F34532B0461}"/>
              </a:ext>
            </a:extLst>
          </p:cNvPr>
          <p:cNvSpPr>
            <a:spLocks noGrp="1"/>
          </p:cNvSpPr>
          <p:nvPr>
            <p:ph type="title"/>
          </p:nvPr>
        </p:nvSpPr>
        <p:spPr/>
        <p:txBody>
          <a:bodyPr/>
          <a:lstStyle/>
          <a:p>
            <a:r>
              <a:rPr lang="en-US" dirty="0"/>
              <a:t>Importance of Sociology in Nursing</a:t>
            </a:r>
          </a:p>
        </p:txBody>
      </p:sp>
      <p:sp>
        <p:nvSpPr>
          <p:cNvPr id="3" name="Content Placeholder 2">
            <a:extLst>
              <a:ext uri="{FF2B5EF4-FFF2-40B4-BE49-F238E27FC236}">
                <a16:creationId xmlns:a16="http://schemas.microsoft.com/office/drawing/2014/main" id="{4B7DF9C3-171B-4E4A-A860-45194FEABD6A}"/>
              </a:ext>
            </a:extLst>
          </p:cNvPr>
          <p:cNvSpPr>
            <a:spLocks noGrp="1"/>
          </p:cNvSpPr>
          <p:nvPr>
            <p:ph idx="1"/>
          </p:nvPr>
        </p:nvSpPr>
        <p:spPr/>
        <p:txBody>
          <a:bodyPr>
            <a:normAutofit fontScale="92500"/>
          </a:bodyPr>
          <a:lstStyle/>
          <a:p>
            <a:pPr algn="just"/>
            <a:r>
              <a:rPr lang="en-US" dirty="0"/>
              <a:t>Sociology is included in the curriculum of nursing because health is included as a social component. </a:t>
            </a:r>
          </a:p>
          <a:p>
            <a:pPr algn="just"/>
            <a:r>
              <a:rPr lang="en-US" dirty="0"/>
              <a:t>Most of the illness have social causes and social consequences. </a:t>
            </a:r>
          </a:p>
          <a:p>
            <a:pPr algn="just"/>
            <a:r>
              <a:rPr lang="en-US" dirty="0"/>
              <a:t>Sociology gives knowledge to deal with patient and to understand this habits norms, culture and behavior etc.. </a:t>
            </a:r>
          </a:p>
          <a:p>
            <a:pPr algn="just"/>
            <a:r>
              <a:rPr lang="en-US" dirty="0"/>
              <a:t>The nurse has to understand the necessity of changing the environment or surrounding. </a:t>
            </a:r>
          </a:p>
        </p:txBody>
      </p:sp>
    </p:spTree>
    <p:extLst>
      <p:ext uri="{BB962C8B-B14F-4D97-AF65-F5344CB8AC3E}">
        <p14:creationId xmlns:p14="http://schemas.microsoft.com/office/powerpoint/2010/main" val="58796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0AA82-4B9C-48E9-8466-EB497BC82A5F}"/>
              </a:ext>
            </a:extLst>
          </p:cNvPr>
          <p:cNvSpPr>
            <a:spLocks noGrp="1"/>
          </p:cNvSpPr>
          <p:nvPr>
            <p:ph type="title"/>
          </p:nvPr>
        </p:nvSpPr>
        <p:spPr/>
        <p:txBody>
          <a:bodyPr/>
          <a:lstStyle/>
          <a:p>
            <a:r>
              <a:rPr lang="en-US" dirty="0"/>
              <a:t>Importance of Sociology in Nursing</a:t>
            </a:r>
          </a:p>
        </p:txBody>
      </p:sp>
      <p:sp>
        <p:nvSpPr>
          <p:cNvPr id="3" name="Content Placeholder 2">
            <a:extLst>
              <a:ext uri="{FF2B5EF4-FFF2-40B4-BE49-F238E27FC236}">
                <a16:creationId xmlns:a16="http://schemas.microsoft.com/office/drawing/2014/main" id="{73997DA3-E589-4837-A001-E186AD2A8B00}"/>
              </a:ext>
            </a:extLst>
          </p:cNvPr>
          <p:cNvSpPr>
            <a:spLocks noGrp="1"/>
          </p:cNvSpPr>
          <p:nvPr>
            <p:ph idx="1"/>
          </p:nvPr>
        </p:nvSpPr>
        <p:spPr/>
        <p:txBody>
          <a:bodyPr>
            <a:normAutofit fontScale="92500" lnSpcReduction="20000"/>
          </a:bodyPr>
          <a:lstStyle/>
          <a:p>
            <a:pPr algn="just"/>
            <a:r>
              <a:rPr lang="en-US" dirty="0"/>
              <a:t>So this knowledge helps her to avoid prejudices and discrimination. </a:t>
            </a:r>
          </a:p>
          <a:p>
            <a:pPr algn="just"/>
            <a:r>
              <a:rPr lang="en-US" dirty="0"/>
              <a:t>As well as a nurse should understand the social position, status and social responsibilities with regard to health field by studying sociology. </a:t>
            </a:r>
          </a:p>
          <a:p>
            <a:pPr algn="just"/>
            <a:r>
              <a:rPr lang="en-US" dirty="0"/>
              <a:t>She as to work is accordance with rules and norms of it by removing egoistic and impulse based behavior. </a:t>
            </a:r>
          </a:p>
          <a:p>
            <a:pPr algn="just"/>
            <a:r>
              <a:rPr lang="en-US" dirty="0"/>
              <a:t>The nurse to understand the necessity to changing the environment for making recovery better. </a:t>
            </a:r>
          </a:p>
        </p:txBody>
      </p:sp>
    </p:spTree>
    <p:extLst>
      <p:ext uri="{BB962C8B-B14F-4D97-AF65-F5344CB8AC3E}">
        <p14:creationId xmlns:p14="http://schemas.microsoft.com/office/powerpoint/2010/main" val="223677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A7D6B-4EC1-4D21-88F3-FD1D77B3D578}"/>
              </a:ext>
            </a:extLst>
          </p:cNvPr>
          <p:cNvSpPr>
            <a:spLocks noGrp="1"/>
          </p:cNvSpPr>
          <p:nvPr>
            <p:ph type="title"/>
          </p:nvPr>
        </p:nvSpPr>
        <p:spPr/>
        <p:txBody>
          <a:bodyPr/>
          <a:lstStyle/>
          <a:p>
            <a:r>
              <a:rPr lang="en-US" dirty="0"/>
              <a:t>Medicine as a social science</a:t>
            </a:r>
          </a:p>
        </p:txBody>
      </p:sp>
      <p:sp>
        <p:nvSpPr>
          <p:cNvPr id="3" name="Content Placeholder 2">
            <a:extLst>
              <a:ext uri="{FF2B5EF4-FFF2-40B4-BE49-F238E27FC236}">
                <a16:creationId xmlns:a16="http://schemas.microsoft.com/office/drawing/2014/main" id="{0F27AFDA-6DC2-4EAE-8C60-810C26ED9158}"/>
              </a:ext>
            </a:extLst>
          </p:cNvPr>
          <p:cNvSpPr>
            <a:spLocks noGrp="1"/>
          </p:cNvSpPr>
          <p:nvPr>
            <p:ph idx="1"/>
          </p:nvPr>
        </p:nvSpPr>
        <p:spPr/>
        <p:txBody>
          <a:bodyPr>
            <a:normAutofit lnSpcReduction="10000"/>
          </a:bodyPr>
          <a:lstStyle/>
          <a:p>
            <a:pPr algn="just"/>
            <a:r>
              <a:rPr lang="en-US" dirty="0"/>
              <a:t>“‘</a:t>
            </a:r>
            <a:r>
              <a:rPr lang="en-US" dirty="0">
                <a:solidFill>
                  <a:srgbClr val="00B0F0"/>
                </a:solidFill>
              </a:rPr>
              <a:t>Medicine is a social science in its very bone and marrow</a:t>
            </a:r>
            <a:r>
              <a:rPr lang="en-US" dirty="0"/>
              <a:t>’....” Salomon Neumann 1847. </a:t>
            </a:r>
          </a:p>
          <a:p>
            <a:pPr algn="just"/>
            <a:r>
              <a:rPr lang="en-US" dirty="0"/>
              <a:t>The tools of 21st century medicine include anatomy, physiology, pharmacology, and the related sciences, but it is only when social science is added to the tool box that medicine gains the ability to understand and respond to the wants and needs of individual patients, social networks, and whole communities. </a:t>
            </a:r>
          </a:p>
        </p:txBody>
      </p:sp>
    </p:spTree>
    <p:extLst>
      <p:ext uri="{BB962C8B-B14F-4D97-AF65-F5344CB8AC3E}">
        <p14:creationId xmlns:p14="http://schemas.microsoft.com/office/powerpoint/2010/main" val="255496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A494FC-62A3-472F-8C7C-FE280DE228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533400"/>
            <a:ext cx="7010400" cy="4876800"/>
          </a:xfrm>
          <a:prstGeom prst="rect">
            <a:avLst/>
          </a:prstGeom>
        </p:spPr>
      </p:pic>
    </p:spTree>
    <p:extLst>
      <p:ext uri="{BB962C8B-B14F-4D97-AF65-F5344CB8AC3E}">
        <p14:creationId xmlns:p14="http://schemas.microsoft.com/office/powerpoint/2010/main" val="1764518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57A63-0C28-4849-A6DD-8B3C2943B3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7A256B-C4FB-4324-AB73-B32698CAA203}"/>
              </a:ext>
            </a:extLst>
          </p:cNvPr>
          <p:cNvSpPr>
            <a:spLocks noGrp="1"/>
          </p:cNvSpPr>
          <p:nvPr>
            <p:ph idx="1"/>
          </p:nvPr>
        </p:nvSpPr>
        <p:spPr/>
        <p:txBody>
          <a:bodyPr/>
          <a:lstStyle/>
          <a:p>
            <a:pPr algn="just"/>
            <a:r>
              <a:rPr lang="en-US" dirty="0"/>
              <a:t>Anthropological inquiry may be strange and foreign to biological scientists because, to quote Geertz</a:t>
            </a:r>
            <a:r>
              <a:rPr lang="en-US" baseline="30000" dirty="0">
                <a:hlinkClick r:id="rId2"/>
              </a:rPr>
              <a:t>10</a:t>
            </a:r>
            <a:r>
              <a:rPr lang="en-US" dirty="0"/>
              <a:t> again, anthropology is “not an experimental science in search of law but an interpretive one in search of meaning.”</a:t>
            </a:r>
          </a:p>
          <a:p>
            <a:endParaRPr lang="en-US" dirty="0"/>
          </a:p>
        </p:txBody>
      </p:sp>
    </p:spTree>
    <p:extLst>
      <p:ext uri="{BB962C8B-B14F-4D97-AF65-F5344CB8AC3E}">
        <p14:creationId xmlns:p14="http://schemas.microsoft.com/office/powerpoint/2010/main" val="259320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35F6-9A4D-4BE4-92BA-7907DAABEC4E}"/>
              </a:ext>
            </a:extLst>
          </p:cNvPr>
          <p:cNvSpPr>
            <a:spLocks noGrp="1"/>
          </p:cNvSpPr>
          <p:nvPr>
            <p:ph type="title"/>
          </p:nvPr>
        </p:nvSpPr>
        <p:spPr/>
        <p:txBody>
          <a:bodyPr>
            <a:normAutofit/>
          </a:bodyPr>
          <a:lstStyle/>
          <a:p>
            <a:r>
              <a:rPr lang="en-US" dirty="0"/>
              <a:t>Sociology in modern health </a:t>
            </a:r>
          </a:p>
        </p:txBody>
      </p:sp>
      <p:sp>
        <p:nvSpPr>
          <p:cNvPr id="3" name="Content Placeholder 2">
            <a:extLst>
              <a:ext uri="{FF2B5EF4-FFF2-40B4-BE49-F238E27FC236}">
                <a16:creationId xmlns:a16="http://schemas.microsoft.com/office/drawing/2014/main" id="{448D457F-769B-4C8C-8370-00659BD57D7E}"/>
              </a:ext>
            </a:extLst>
          </p:cNvPr>
          <p:cNvSpPr>
            <a:spLocks noGrp="1"/>
          </p:cNvSpPr>
          <p:nvPr>
            <p:ph idx="1"/>
          </p:nvPr>
        </p:nvSpPr>
        <p:spPr/>
        <p:txBody>
          <a:bodyPr/>
          <a:lstStyle/>
          <a:p>
            <a:pPr algn="just"/>
            <a:r>
              <a:rPr lang="en-US" dirty="0"/>
              <a:t>Sociologists have demonstrated that the spread of diseases is heavily influenced by the socioeconomic status of individuals, ethnic traditions or beliefs, and other cultural factors.</a:t>
            </a:r>
          </a:p>
          <a:p>
            <a:pPr algn="just"/>
            <a:endParaRPr lang="en-US" dirty="0"/>
          </a:p>
        </p:txBody>
      </p:sp>
    </p:spTree>
    <p:extLst>
      <p:ext uri="{BB962C8B-B14F-4D97-AF65-F5344CB8AC3E}">
        <p14:creationId xmlns:p14="http://schemas.microsoft.com/office/powerpoint/2010/main" val="35765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26B4F-8691-4AD4-8E68-4C476F4E6B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FF98C4-F25C-4804-A4C5-E5D660314F05}"/>
              </a:ext>
            </a:extLst>
          </p:cNvPr>
          <p:cNvSpPr>
            <a:spLocks noGrp="1"/>
          </p:cNvSpPr>
          <p:nvPr>
            <p:ph idx="1"/>
          </p:nvPr>
        </p:nvSpPr>
        <p:spPr/>
        <p:txBody>
          <a:bodyPr/>
          <a:lstStyle/>
          <a:p>
            <a:pPr algn="just"/>
            <a:r>
              <a:rPr lang="en-US" dirty="0"/>
              <a:t>Where medical research might gather statistics on a disease, a sociological perspective on an illness would provide insight on what external factors caused the demographics who contracted the disease to become ill.</a:t>
            </a:r>
          </a:p>
        </p:txBody>
      </p:sp>
    </p:spTree>
    <p:extLst>
      <p:ext uri="{BB962C8B-B14F-4D97-AF65-F5344CB8AC3E}">
        <p14:creationId xmlns:p14="http://schemas.microsoft.com/office/powerpoint/2010/main" val="85970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28293-FF42-4C7B-BC59-D3338F37B6D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B08A35-BE20-4757-966E-78B575774F8C}"/>
              </a:ext>
            </a:extLst>
          </p:cNvPr>
          <p:cNvSpPr>
            <a:spLocks noGrp="1"/>
          </p:cNvSpPr>
          <p:nvPr>
            <p:ph idx="1"/>
          </p:nvPr>
        </p:nvSpPr>
        <p:spPr/>
        <p:txBody>
          <a:bodyPr/>
          <a:lstStyle/>
          <a:p>
            <a:pPr algn="just"/>
            <a:r>
              <a:rPr lang="en-US" dirty="0"/>
              <a:t>diseases are sociologically examined and compared based on the </a:t>
            </a:r>
            <a:r>
              <a:rPr lang="en-US" dirty="0">
                <a:solidFill>
                  <a:srgbClr val="00B0F0"/>
                </a:solidFill>
                <a:hlinkClick r:id="rId2" tooltip="Traditional medicine">
                  <a:extLst>
                    <a:ext uri="{A12FA001-AC4F-418D-AE19-62706E023703}">
                      <ahyp:hlinkClr xmlns:ahyp="http://schemas.microsoft.com/office/drawing/2018/hyperlinkcolor" val="tx"/>
                    </a:ext>
                  </a:extLst>
                </a:hlinkClick>
              </a:rPr>
              <a:t>traditional medicine</a:t>
            </a:r>
            <a:r>
              <a:rPr lang="en-US" dirty="0"/>
              <a:t>, </a:t>
            </a:r>
            <a:r>
              <a:rPr lang="en-US" dirty="0">
                <a:solidFill>
                  <a:srgbClr val="00B0F0"/>
                </a:solidFill>
                <a:hlinkClick r:id="rId3" tooltip="Economics">
                  <a:extLst>
                    <a:ext uri="{A12FA001-AC4F-418D-AE19-62706E023703}">
                      <ahyp:hlinkClr xmlns:ahyp="http://schemas.microsoft.com/office/drawing/2018/hyperlinkcolor" val="tx"/>
                    </a:ext>
                  </a:extLst>
                </a:hlinkClick>
              </a:rPr>
              <a:t>economics</a:t>
            </a:r>
            <a:r>
              <a:rPr lang="en-US" dirty="0">
                <a:solidFill>
                  <a:srgbClr val="00B0F0"/>
                </a:solidFill>
              </a:rPr>
              <a:t>, </a:t>
            </a:r>
            <a:r>
              <a:rPr lang="en-US" dirty="0">
                <a:solidFill>
                  <a:srgbClr val="00B0F0"/>
                </a:solidFill>
                <a:hlinkClick r:id="rId4" tooltip="Religion">
                  <a:extLst>
                    <a:ext uri="{A12FA001-AC4F-418D-AE19-62706E023703}">
                      <ahyp:hlinkClr xmlns:ahyp="http://schemas.microsoft.com/office/drawing/2018/hyperlinkcolor" val="tx"/>
                    </a:ext>
                  </a:extLst>
                </a:hlinkClick>
              </a:rPr>
              <a:t>religion</a:t>
            </a:r>
            <a:r>
              <a:rPr lang="en-US" dirty="0">
                <a:solidFill>
                  <a:srgbClr val="00B0F0"/>
                </a:solidFill>
              </a:rPr>
              <a:t>, </a:t>
            </a:r>
            <a:r>
              <a:rPr lang="en-US" dirty="0"/>
              <a:t>and </a:t>
            </a:r>
            <a:r>
              <a:rPr lang="en-US" dirty="0">
                <a:solidFill>
                  <a:srgbClr val="00B0F0"/>
                </a:solidFill>
                <a:hlinkClick r:id="rId5" tooltip="Culture">
                  <a:extLst>
                    <a:ext uri="{A12FA001-AC4F-418D-AE19-62706E023703}">
                      <ahyp:hlinkClr xmlns:ahyp="http://schemas.microsoft.com/office/drawing/2018/hyperlinkcolor" val="tx"/>
                    </a:ext>
                  </a:extLst>
                </a:hlinkClick>
              </a:rPr>
              <a:t>culture</a:t>
            </a:r>
            <a:r>
              <a:rPr lang="en-US" dirty="0"/>
              <a:t> that is specific to each region. </a:t>
            </a:r>
          </a:p>
        </p:txBody>
      </p:sp>
    </p:spTree>
    <p:extLst>
      <p:ext uri="{BB962C8B-B14F-4D97-AF65-F5344CB8AC3E}">
        <p14:creationId xmlns:p14="http://schemas.microsoft.com/office/powerpoint/2010/main" val="202558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50BE8-E2CF-4621-B2E6-D5403F292BD6}"/>
              </a:ext>
            </a:extLst>
          </p:cNvPr>
          <p:cNvSpPr>
            <a:spLocks noGrp="1"/>
          </p:cNvSpPr>
          <p:nvPr>
            <p:ph type="title"/>
          </p:nvPr>
        </p:nvSpPr>
        <p:spPr/>
        <p:txBody>
          <a:bodyPr/>
          <a:lstStyle/>
          <a:p>
            <a:r>
              <a:rPr lang="en-US" dirty="0"/>
              <a:t>Conflict</a:t>
            </a:r>
          </a:p>
        </p:txBody>
      </p:sp>
      <p:sp>
        <p:nvSpPr>
          <p:cNvPr id="3" name="Content Placeholder 2">
            <a:extLst>
              <a:ext uri="{FF2B5EF4-FFF2-40B4-BE49-F238E27FC236}">
                <a16:creationId xmlns:a16="http://schemas.microsoft.com/office/drawing/2014/main" id="{E6AFD61B-A86D-4AE3-9FF8-4063D8C7F67A}"/>
              </a:ext>
            </a:extLst>
          </p:cNvPr>
          <p:cNvSpPr>
            <a:spLocks noGrp="1"/>
          </p:cNvSpPr>
          <p:nvPr>
            <p:ph idx="1"/>
          </p:nvPr>
        </p:nvSpPr>
        <p:spPr/>
        <p:txBody>
          <a:bodyPr>
            <a:normAutofit fontScale="92500" lnSpcReduction="20000"/>
          </a:bodyPr>
          <a:lstStyle/>
          <a:p>
            <a:pPr algn="just"/>
            <a:r>
              <a:rPr lang="en-US" dirty="0"/>
              <a:t>Conflict is a person's struggle with him/herself, another person, or a thing. </a:t>
            </a:r>
          </a:p>
          <a:p>
            <a:pPr algn="just"/>
            <a:r>
              <a:rPr lang="en-US" dirty="0"/>
              <a:t>It is a problem or disagreement and results in a situation that needs resolution. </a:t>
            </a:r>
          </a:p>
          <a:p>
            <a:pPr algn="just"/>
            <a:r>
              <a:rPr lang="en-US" dirty="0"/>
              <a:t>Conflict is present in every person's life.</a:t>
            </a:r>
          </a:p>
          <a:p>
            <a:pPr algn="just"/>
            <a:r>
              <a:rPr lang="en-US" dirty="0"/>
              <a:t>According to </a:t>
            </a:r>
            <a:r>
              <a:rPr lang="en-US" dirty="0" err="1"/>
              <a:t>Powler</a:t>
            </a:r>
            <a:r>
              <a:rPr lang="en-US" dirty="0"/>
              <a:t>, conflict is defined as a fight, a struggle with others or groups, also as a collision or clashing of opposed principles. It is inescapable. </a:t>
            </a:r>
          </a:p>
          <a:p>
            <a:pPr algn="just"/>
            <a:r>
              <a:rPr lang="en-US" dirty="0"/>
              <a:t>However, conflict can be dealt with creatively, if a person has the right tools.  </a:t>
            </a:r>
          </a:p>
          <a:p>
            <a:pPr marL="0" indent="0" algn="just">
              <a:buNone/>
            </a:pPr>
            <a:endParaRPr lang="en-US" dirty="0"/>
          </a:p>
        </p:txBody>
      </p:sp>
    </p:spTree>
    <p:extLst>
      <p:ext uri="{BB962C8B-B14F-4D97-AF65-F5344CB8AC3E}">
        <p14:creationId xmlns:p14="http://schemas.microsoft.com/office/powerpoint/2010/main" val="184563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E61B55-62C8-4B53-ACC4-67DA3A2D55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19175"/>
            <a:ext cx="9144000" cy="4819650"/>
          </a:xfrm>
          <a:prstGeom prst="rect">
            <a:avLst/>
          </a:prstGeom>
        </p:spPr>
      </p:pic>
    </p:spTree>
    <p:extLst>
      <p:ext uri="{BB962C8B-B14F-4D97-AF65-F5344CB8AC3E}">
        <p14:creationId xmlns:p14="http://schemas.microsoft.com/office/powerpoint/2010/main" val="1258119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BD6A-6FB2-4094-8FDD-28A9D66B6F9A}"/>
              </a:ext>
            </a:extLst>
          </p:cNvPr>
          <p:cNvSpPr>
            <a:spLocks noGrp="1"/>
          </p:cNvSpPr>
          <p:nvPr>
            <p:ph type="title"/>
          </p:nvPr>
        </p:nvSpPr>
        <p:spPr/>
        <p:txBody>
          <a:bodyPr/>
          <a:lstStyle/>
          <a:p>
            <a:r>
              <a:rPr lang="en-US" dirty="0"/>
              <a:t>What is Conflict Resolution? </a:t>
            </a:r>
          </a:p>
        </p:txBody>
      </p:sp>
      <p:sp>
        <p:nvSpPr>
          <p:cNvPr id="3" name="Content Placeholder 2">
            <a:extLst>
              <a:ext uri="{FF2B5EF4-FFF2-40B4-BE49-F238E27FC236}">
                <a16:creationId xmlns:a16="http://schemas.microsoft.com/office/drawing/2014/main" id="{0DFC7F92-C94F-4B97-9127-566F4182BBFA}"/>
              </a:ext>
            </a:extLst>
          </p:cNvPr>
          <p:cNvSpPr>
            <a:spLocks noGrp="1"/>
          </p:cNvSpPr>
          <p:nvPr>
            <p:ph idx="1"/>
          </p:nvPr>
        </p:nvSpPr>
        <p:spPr/>
        <p:txBody>
          <a:bodyPr/>
          <a:lstStyle/>
          <a:p>
            <a:pPr algn="just"/>
            <a:r>
              <a:rPr lang="en-US" dirty="0"/>
              <a:t>Conflict resolution is the process of finding a way to manage or solve a problem. </a:t>
            </a:r>
          </a:p>
          <a:p>
            <a:pPr algn="just"/>
            <a:r>
              <a:rPr lang="en-US" dirty="0"/>
              <a:t>There are several methods of conflict resolution. </a:t>
            </a:r>
          </a:p>
          <a:p>
            <a:pPr algn="just"/>
            <a:r>
              <a:rPr lang="en-US" dirty="0"/>
              <a:t>Some result in win-lose solutions, while others can be win-win. </a:t>
            </a:r>
          </a:p>
          <a:p>
            <a:pPr algn="just"/>
            <a:r>
              <a:rPr lang="en-US" dirty="0"/>
              <a:t>Through programs like peer mediation, children learn to go for the win-win solution! </a:t>
            </a:r>
          </a:p>
        </p:txBody>
      </p:sp>
    </p:spTree>
    <p:extLst>
      <p:ext uri="{BB962C8B-B14F-4D97-AF65-F5344CB8AC3E}">
        <p14:creationId xmlns:p14="http://schemas.microsoft.com/office/powerpoint/2010/main" val="13927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047FA15-ACF8-4BA1-A816-583CA9725B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3525" y="1147762"/>
            <a:ext cx="6076950" cy="4562475"/>
          </a:xfrm>
          <a:prstGeom prst="rect">
            <a:avLst/>
          </a:prstGeom>
        </p:spPr>
      </p:pic>
    </p:spTree>
    <p:extLst>
      <p:ext uri="{BB962C8B-B14F-4D97-AF65-F5344CB8AC3E}">
        <p14:creationId xmlns:p14="http://schemas.microsoft.com/office/powerpoint/2010/main" val="1842829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7A7D-B7F8-49C6-9FD7-6A078CDFB88D}"/>
              </a:ext>
            </a:extLst>
          </p:cNvPr>
          <p:cNvSpPr>
            <a:spLocks noGrp="1"/>
          </p:cNvSpPr>
          <p:nvPr>
            <p:ph type="title"/>
          </p:nvPr>
        </p:nvSpPr>
        <p:spPr/>
        <p:txBody>
          <a:bodyPr>
            <a:normAutofit fontScale="90000"/>
          </a:bodyPr>
          <a:lstStyle/>
          <a:p>
            <a:r>
              <a:rPr lang="en-US" dirty="0"/>
              <a:t>Situations That May Lead to Conflict </a:t>
            </a:r>
          </a:p>
        </p:txBody>
      </p:sp>
      <p:sp>
        <p:nvSpPr>
          <p:cNvPr id="3" name="Content Placeholder 2">
            <a:extLst>
              <a:ext uri="{FF2B5EF4-FFF2-40B4-BE49-F238E27FC236}">
                <a16:creationId xmlns:a16="http://schemas.microsoft.com/office/drawing/2014/main" id="{C8D1419F-4EDA-4CBF-8DE1-D6B812D61B18}"/>
              </a:ext>
            </a:extLst>
          </p:cNvPr>
          <p:cNvSpPr>
            <a:spLocks noGrp="1"/>
          </p:cNvSpPr>
          <p:nvPr>
            <p:ph idx="1"/>
          </p:nvPr>
        </p:nvSpPr>
        <p:spPr/>
        <p:txBody>
          <a:bodyPr>
            <a:normAutofit lnSpcReduction="10000"/>
          </a:bodyPr>
          <a:lstStyle/>
          <a:p>
            <a:pPr algn="just"/>
            <a:r>
              <a:rPr lang="en-US" dirty="0"/>
              <a:t>Factors that may contribute to conflict are varied. </a:t>
            </a:r>
          </a:p>
          <a:p>
            <a:pPr algn="just"/>
            <a:r>
              <a:rPr lang="en-US" dirty="0"/>
              <a:t>Here are some examples of the situations where conflict may arise: </a:t>
            </a:r>
          </a:p>
          <a:p>
            <a:pPr lvl="1" algn="just"/>
            <a:r>
              <a:rPr lang="en-US" dirty="0"/>
              <a:t> During the process of adjustment to forced change  </a:t>
            </a:r>
          </a:p>
          <a:p>
            <a:pPr lvl="1" algn="just"/>
            <a:r>
              <a:rPr lang="en-US" dirty="0"/>
              <a:t>When various groups are not in agreement  </a:t>
            </a:r>
          </a:p>
          <a:p>
            <a:pPr lvl="1" algn="just"/>
            <a:r>
              <a:rPr lang="en-US" dirty="0"/>
              <a:t>When some societal groups feel left out when new agreements are being implemented</a:t>
            </a:r>
          </a:p>
        </p:txBody>
      </p:sp>
    </p:spTree>
    <p:extLst>
      <p:ext uri="{BB962C8B-B14F-4D97-AF65-F5344CB8AC3E}">
        <p14:creationId xmlns:p14="http://schemas.microsoft.com/office/powerpoint/2010/main" val="270292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A3287-D3B7-4B9E-84EA-B4E4333433F1}"/>
              </a:ext>
            </a:extLst>
          </p:cNvPr>
          <p:cNvSpPr>
            <a:spLocks noGrp="1"/>
          </p:cNvSpPr>
          <p:nvPr>
            <p:ph type="title"/>
          </p:nvPr>
        </p:nvSpPr>
        <p:spPr/>
        <p:txBody>
          <a:bodyPr/>
          <a:lstStyle/>
          <a:p>
            <a:r>
              <a:rPr lang="en-US" dirty="0"/>
              <a:t>Conflict Resolution Styles </a:t>
            </a:r>
          </a:p>
        </p:txBody>
      </p:sp>
      <p:sp>
        <p:nvSpPr>
          <p:cNvPr id="3" name="Content Placeholder 2">
            <a:extLst>
              <a:ext uri="{FF2B5EF4-FFF2-40B4-BE49-F238E27FC236}">
                <a16:creationId xmlns:a16="http://schemas.microsoft.com/office/drawing/2014/main" id="{4449DA5A-5EA5-4546-8B5C-420C1DE090D5}"/>
              </a:ext>
            </a:extLst>
          </p:cNvPr>
          <p:cNvSpPr>
            <a:spLocks noGrp="1"/>
          </p:cNvSpPr>
          <p:nvPr>
            <p:ph idx="1"/>
          </p:nvPr>
        </p:nvSpPr>
        <p:spPr/>
        <p:txBody>
          <a:bodyPr/>
          <a:lstStyle/>
          <a:p>
            <a:pPr algn="just"/>
            <a:r>
              <a:rPr lang="en-US" dirty="0"/>
              <a:t>There are many different ways of resolving conflict. </a:t>
            </a:r>
          </a:p>
          <a:p>
            <a:pPr algn="just"/>
            <a:r>
              <a:rPr lang="en-US" dirty="0"/>
              <a:t>The three most common ways are:</a:t>
            </a:r>
          </a:p>
          <a:p>
            <a:pPr algn="just">
              <a:buFont typeface="Wingdings" panose="05000000000000000000" pitchFamily="2" charset="2"/>
              <a:buChar char="Ø"/>
            </a:pPr>
            <a:r>
              <a:rPr lang="en-US" dirty="0"/>
              <a:t>fight, </a:t>
            </a:r>
          </a:p>
          <a:p>
            <a:pPr algn="just">
              <a:buFont typeface="Wingdings" panose="05000000000000000000" pitchFamily="2" charset="2"/>
              <a:buChar char="Ø"/>
            </a:pPr>
            <a:r>
              <a:rPr lang="en-US" dirty="0"/>
              <a:t>flight  </a:t>
            </a:r>
          </a:p>
          <a:p>
            <a:pPr algn="just">
              <a:buFont typeface="Wingdings" panose="05000000000000000000" pitchFamily="2" charset="2"/>
              <a:buChar char="Ø"/>
            </a:pPr>
            <a:r>
              <a:rPr lang="en-US" dirty="0"/>
              <a:t>flow. </a:t>
            </a:r>
          </a:p>
        </p:txBody>
      </p:sp>
    </p:spTree>
    <p:extLst>
      <p:ext uri="{BB962C8B-B14F-4D97-AF65-F5344CB8AC3E}">
        <p14:creationId xmlns:p14="http://schemas.microsoft.com/office/powerpoint/2010/main" val="111140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atin typeface="Times New Roman" pitchFamily="18" charset="0"/>
                <a:cs typeface="Times New Roman" pitchFamily="18" charset="0"/>
              </a:rPr>
              <a:t>Introduction</a:t>
            </a:r>
          </a:p>
        </p:txBody>
      </p:sp>
      <p:sp>
        <p:nvSpPr>
          <p:cNvPr id="3" name="Content Placeholder 2"/>
          <p:cNvSpPr>
            <a:spLocks noGrp="1"/>
          </p:cNvSpPr>
          <p:nvPr>
            <p:ph idx="1"/>
          </p:nvPr>
        </p:nvSpPr>
        <p:spPr/>
        <p:txBody>
          <a:bodyPr>
            <a:normAutofit fontScale="92500" lnSpcReduction="20000"/>
          </a:bodyPr>
          <a:lstStyle/>
          <a:p>
            <a:pPr algn="just">
              <a:buNone/>
            </a:pPr>
            <a:r>
              <a:rPr lang="en-US" dirty="0">
                <a:latin typeface="Times New Roman" pitchFamily="18" charset="0"/>
                <a:cs typeface="Times New Roman" pitchFamily="18" charset="0"/>
              </a:rPr>
              <a:t>	Concepts of Sociology and Anthropology  </a:t>
            </a:r>
          </a:p>
          <a:p>
            <a:pPr algn="just">
              <a:buNone/>
            </a:pPr>
            <a:r>
              <a:rPr lang="en-US" b="1" u="sng" dirty="0">
                <a:solidFill>
                  <a:schemeClr val="tx2"/>
                </a:solidFill>
                <a:latin typeface="Times New Roman" pitchFamily="18" charset="0"/>
                <a:cs typeface="Times New Roman" pitchFamily="18" charset="0"/>
              </a:rPr>
              <a:t>Learning objectives</a:t>
            </a:r>
          </a:p>
          <a:p>
            <a:pPr algn="just">
              <a:buNone/>
            </a:pPr>
            <a:r>
              <a:rPr lang="en-US" dirty="0">
                <a:latin typeface="Times New Roman" pitchFamily="18" charset="0"/>
                <a:cs typeface="Times New Roman" pitchFamily="18" charset="0"/>
              </a:rPr>
              <a:t>At the end, learners should be able to;</a:t>
            </a:r>
          </a:p>
          <a:p>
            <a:pPr algn="just">
              <a:buFont typeface="Wingdings" pitchFamily="2" charset="2"/>
              <a:buChar char="Ø"/>
            </a:pPr>
            <a:r>
              <a:rPr lang="en-US" dirty="0">
                <a:latin typeface="Times New Roman" pitchFamily="18" charset="0"/>
                <a:cs typeface="Times New Roman" pitchFamily="18" charset="0"/>
              </a:rPr>
              <a:t>Define terms in sociology and anthropology.</a:t>
            </a:r>
          </a:p>
          <a:p>
            <a:pPr algn="just">
              <a:buFont typeface="Wingdings" pitchFamily="2" charset="2"/>
              <a:buChar char="Ø"/>
            </a:pPr>
            <a:r>
              <a:rPr lang="en-US" dirty="0">
                <a:latin typeface="Times New Roman" pitchFamily="18" charset="0"/>
                <a:cs typeface="Times New Roman" pitchFamily="18" charset="0"/>
              </a:rPr>
              <a:t>Describe the relationship between social anthropology and health.</a:t>
            </a:r>
          </a:p>
          <a:p>
            <a:pPr algn="just">
              <a:buFont typeface="Wingdings" pitchFamily="2" charset="2"/>
              <a:buChar char="Ø"/>
            </a:pPr>
            <a:r>
              <a:rPr lang="en-US" dirty="0">
                <a:latin typeface="Times New Roman" pitchFamily="18" charset="0"/>
                <a:cs typeface="Times New Roman" pitchFamily="18" charset="0"/>
              </a:rPr>
              <a:t>Explain social cultural beliefs and practices that affect health.</a:t>
            </a:r>
          </a:p>
          <a:p>
            <a:pPr algn="just">
              <a:buFont typeface="Wingdings" pitchFamily="2" charset="2"/>
              <a:buChar char="Ø"/>
            </a:pPr>
            <a:r>
              <a:rPr lang="en-US" dirty="0">
                <a:latin typeface="Times New Roman" pitchFamily="18" charset="0"/>
                <a:cs typeface="Times New Roman" pitchFamily="18" charset="0"/>
              </a:rPr>
              <a:t>Explain social change and factors that influence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3B76A-8605-4E42-BB8B-DFCE84099AB6}"/>
              </a:ext>
            </a:extLst>
          </p:cNvPr>
          <p:cNvSpPr>
            <a:spLocks noGrp="1"/>
          </p:cNvSpPr>
          <p:nvPr>
            <p:ph type="title"/>
          </p:nvPr>
        </p:nvSpPr>
        <p:spPr/>
        <p:txBody>
          <a:bodyPr>
            <a:normAutofit fontScale="90000"/>
          </a:bodyPr>
          <a:lstStyle/>
          <a:p>
            <a:r>
              <a:rPr lang="en-US"/>
              <a:t>Fight </a:t>
            </a:r>
            <a:br>
              <a:rPr lang="en-US"/>
            </a:br>
            <a:endParaRPr lang="en-US"/>
          </a:p>
        </p:txBody>
      </p:sp>
      <p:sp>
        <p:nvSpPr>
          <p:cNvPr id="3" name="Content Placeholder 2">
            <a:extLst>
              <a:ext uri="{FF2B5EF4-FFF2-40B4-BE49-F238E27FC236}">
                <a16:creationId xmlns:a16="http://schemas.microsoft.com/office/drawing/2014/main" id="{441A7F42-CB09-4278-AA78-03D8BEDEBD22}"/>
              </a:ext>
            </a:extLst>
          </p:cNvPr>
          <p:cNvSpPr>
            <a:spLocks noGrp="1"/>
          </p:cNvSpPr>
          <p:nvPr>
            <p:ph idx="1"/>
          </p:nvPr>
        </p:nvSpPr>
        <p:spPr/>
        <p:txBody>
          <a:bodyPr/>
          <a:lstStyle/>
          <a:p>
            <a:pPr marL="0" indent="0" algn="just">
              <a:buNone/>
            </a:pPr>
            <a:r>
              <a:rPr lang="en-US" dirty="0"/>
              <a:t> </a:t>
            </a:r>
          </a:p>
          <a:p>
            <a:pPr algn="just"/>
            <a:r>
              <a:rPr lang="en-US" dirty="0"/>
              <a:t>In a fight, two or more people are aggressive with one another. Fighting can be done with words, weapons or fists. Following a battle of some description there will be a winner and a loser, or both may lose. </a:t>
            </a:r>
          </a:p>
        </p:txBody>
      </p:sp>
    </p:spTree>
    <p:extLst>
      <p:ext uri="{BB962C8B-B14F-4D97-AF65-F5344CB8AC3E}">
        <p14:creationId xmlns:p14="http://schemas.microsoft.com/office/powerpoint/2010/main" val="263313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551351E-8AC4-449C-8E25-1442AAD13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000" y="965200"/>
            <a:ext cx="5080000" cy="4927600"/>
          </a:xfrm>
          <a:prstGeom prst="rect">
            <a:avLst/>
          </a:prstGeom>
        </p:spPr>
      </p:pic>
    </p:spTree>
    <p:extLst>
      <p:ext uri="{BB962C8B-B14F-4D97-AF65-F5344CB8AC3E}">
        <p14:creationId xmlns:p14="http://schemas.microsoft.com/office/powerpoint/2010/main" val="806061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FB95-5535-4272-B907-3560ACE162CF}"/>
              </a:ext>
            </a:extLst>
          </p:cNvPr>
          <p:cNvSpPr>
            <a:spLocks noGrp="1"/>
          </p:cNvSpPr>
          <p:nvPr>
            <p:ph type="title"/>
          </p:nvPr>
        </p:nvSpPr>
        <p:spPr/>
        <p:txBody>
          <a:bodyPr/>
          <a:lstStyle/>
          <a:p>
            <a:r>
              <a:rPr lang="en-US" dirty="0"/>
              <a:t>Flight</a:t>
            </a:r>
          </a:p>
        </p:txBody>
      </p:sp>
      <p:sp>
        <p:nvSpPr>
          <p:cNvPr id="3" name="Content Placeholder 2">
            <a:extLst>
              <a:ext uri="{FF2B5EF4-FFF2-40B4-BE49-F238E27FC236}">
                <a16:creationId xmlns:a16="http://schemas.microsoft.com/office/drawing/2014/main" id="{06B11C39-5A04-4738-A218-E69775676048}"/>
              </a:ext>
            </a:extLst>
          </p:cNvPr>
          <p:cNvSpPr>
            <a:spLocks noGrp="1"/>
          </p:cNvSpPr>
          <p:nvPr>
            <p:ph idx="1"/>
          </p:nvPr>
        </p:nvSpPr>
        <p:spPr/>
        <p:txBody>
          <a:bodyPr/>
          <a:lstStyle/>
          <a:p>
            <a:pPr algn="just"/>
            <a:r>
              <a:rPr lang="en-US" dirty="0"/>
              <a:t>In a flight situation, one party walks away from the conflict. The problem is left unresolved and there may be a winner and a loser. Common 'flight' language includes 'never mind', 'just forget it' and 'whatever'.</a:t>
            </a:r>
          </a:p>
        </p:txBody>
      </p:sp>
    </p:spTree>
    <p:extLst>
      <p:ext uri="{BB962C8B-B14F-4D97-AF65-F5344CB8AC3E}">
        <p14:creationId xmlns:p14="http://schemas.microsoft.com/office/powerpoint/2010/main" val="118619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35E5BC-BA80-4123-8906-6922F51934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21" y="0"/>
            <a:ext cx="9114157" cy="6858000"/>
          </a:xfrm>
          <a:prstGeom prst="rect">
            <a:avLst/>
          </a:prstGeom>
        </p:spPr>
      </p:pic>
    </p:spTree>
    <p:extLst>
      <p:ext uri="{BB962C8B-B14F-4D97-AF65-F5344CB8AC3E}">
        <p14:creationId xmlns:p14="http://schemas.microsoft.com/office/powerpoint/2010/main" val="1473537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6B29E-4368-4873-B096-BCF4BA74692A}"/>
              </a:ext>
            </a:extLst>
          </p:cNvPr>
          <p:cNvSpPr>
            <a:spLocks noGrp="1"/>
          </p:cNvSpPr>
          <p:nvPr>
            <p:ph type="title"/>
          </p:nvPr>
        </p:nvSpPr>
        <p:spPr/>
        <p:txBody>
          <a:bodyPr>
            <a:normAutofit fontScale="90000"/>
          </a:bodyPr>
          <a:lstStyle/>
          <a:p>
            <a:r>
              <a:rPr lang="en-US" dirty="0"/>
              <a:t>Flow </a:t>
            </a:r>
            <a:br>
              <a:rPr lang="en-US" dirty="0"/>
            </a:br>
            <a:endParaRPr lang="en-US" dirty="0"/>
          </a:p>
        </p:txBody>
      </p:sp>
      <p:sp>
        <p:nvSpPr>
          <p:cNvPr id="3" name="Content Placeholder 2">
            <a:extLst>
              <a:ext uri="{FF2B5EF4-FFF2-40B4-BE49-F238E27FC236}">
                <a16:creationId xmlns:a16="http://schemas.microsoft.com/office/drawing/2014/main" id="{D4193A0C-2423-49DA-A633-B106AB4EB1D1}"/>
              </a:ext>
            </a:extLst>
          </p:cNvPr>
          <p:cNvSpPr>
            <a:spLocks noGrp="1"/>
          </p:cNvSpPr>
          <p:nvPr>
            <p:ph idx="1"/>
          </p:nvPr>
        </p:nvSpPr>
        <p:spPr/>
        <p:txBody>
          <a:bodyPr/>
          <a:lstStyle/>
          <a:p>
            <a:pPr algn="just"/>
            <a:r>
              <a:rPr lang="en-US" dirty="0"/>
              <a:t>In a flow situation both people walk away from the conflict satisfied with the solution which they have reached together. Conflict resolution encourages everyone to 'go with the flow' and  create solutions!</a:t>
            </a:r>
          </a:p>
        </p:txBody>
      </p:sp>
    </p:spTree>
    <p:extLst>
      <p:ext uri="{BB962C8B-B14F-4D97-AF65-F5344CB8AC3E}">
        <p14:creationId xmlns:p14="http://schemas.microsoft.com/office/powerpoint/2010/main" val="13251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78D6A8-EF41-40A5-86F3-5AB2B11D2A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500" y="1847850"/>
            <a:ext cx="4445000" cy="3162300"/>
          </a:xfrm>
          <a:prstGeom prst="rect">
            <a:avLst/>
          </a:prstGeom>
        </p:spPr>
      </p:pic>
    </p:spTree>
    <p:extLst>
      <p:ext uri="{BB962C8B-B14F-4D97-AF65-F5344CB8AC3E}">
        <p14:creationId xmlns:p14="http://schemas.microsoft.com/office/powerpoint/2010/main" val="2238966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B6A-2CF4-4CA3-9147-D4B843C5E24D}"/>
              </a:ext>
            </a:extLst>
          </p:cNvPr>
          <p:cNvSpPr>
            <a:spLocks noGrp="1"/>
          </p:cNvSpPr>
          <p:nvPr>
            <p:ph type="title"/>
          </p:nvPr>
        </p:nvSpPr>
        <p:spPr/>
        <p:txBody>
          <a:bodyPr/>
          <a:lstStyle/>
          <a:p>
            <a:r>
              <a:rPr lang="en-US" dirty="0"/>
              <a:t>Skills to Resolve Conflict Peacefully </a:t>
            </a:r>
          </a:p>
        </p:txBody>
      </p:sp>
      <p:sp>
        <p:nvSpPr>
          <p:cNvPr id="3" name="Content Placeholder 2">
            <a:extLst>
              <a:ext uri="{FF2B5EF4-FFF2-40B4-BE49-F238E27FC236}">
                <a16:creationId xmlns:a16="http://schemas.microsoft.com/office/drawing/2014/main" id="{26763477-FF46-456A-96DC-3494C976DC3D}"/>
              </a:ext>
            </a:extLst>
          </p:cNvPr>
          <p:cNvSpPr>
            <a:spLocks noGrp="1"/>
          </p:cNvSpPr>
          <p:nvPr>
            <p:ph idx="1"/>
          </p:nvPr>
        </p:nvSpPr>
        <p:spPr/>
        <p:txBody>
          <a:bodyPr>
            <a:normAutofit/>
          </a:bodyPr>
          <a:lstStyle/>
          <a:p>
            <a:pPr marL="514350" indent="-514350" algn="just">
              <a:buFont typeface="+mj-lt"/>
              <a:buAutoNum type="arabicPeriod"/>
            </a:pPr>
            <a:r>
              <a:rPr lang="en-US" dirty="0"/>
              <a:t>Be an active listener  </a:t>
            </a:r>
          </a:p>
          <a:p>
            <a:pPr marL="514350" indent="-514350" algn="just">
              <a:buFont typeface="+mj-lt"/>
              <a:buAutoNum type="arabicPeriod"/>
            </a:pPr>
            <a:r>
              <a:rPr lang="en-US" dirty="0"/>
              <a:t> Look and listen for the other person's feelings</a:t>
            </a:r>
          </a:p>
          <a:p>
            <a:pPr marL="514350" indent="-514350" algn="just">
              <a:buFont typeface="+mj-lt"/>
              <a:buAutoNum type="arabicPeriod"/>
            </a:pPr>
            <a:r>
              <a:rPr lang="en-US" dirty="0"/>
              <a:t>Look for anger cues and triggers  </a:t>
            </a:r>
          </a:p>
          <a:p>
            <a:pPr marL="514350" indent="-514350" algn="just">
              <a:buFont typeface="+mj-lt"/>
              <a:buAutoNum type="arabicPeriod"/>
            </a:pPr>
            <a:r>
              <a:rPr lang="en-US" dirty="0"/>
              <a:t> Maintain good eye contact   </a:t>
            </a:r>
          </a:p>
          <a:p>
            <a:pPr marL="514350" indent="-514350" algn="just">
              <a:buFont typeface="+mj-lt"/>
              <a:buAutoNum type="arabicPeriod"/>
            </a:pPr>
            <a:r>
              <a:rPr lang="en-US" dirty="0"/>
              <a:t>Use a calm voice</a:t>
            </a:r>
          </a:p>
          <a:p>
            <a:pPr marL="514350" indent="-514350" algn="just">
              <a:buFont typeface="+mj-lt"/>
              <a:buAutoNum type="arabicPeriod"/>
            </a:pPr>
            <a:r>
              <a:rPr lang="en-US" dirty="0"/>
              <a:t>Make sure you have ‘cooled down’ before trying to work things out  </a:t>
            </a:r>
          </a:p>
        </p:txBody>
      </p:sp>
    </p:spTree>
    <p:extLst>
      <p:ext uri="{BB962C8B-B14F-4D97-AF65-F5344CB8AC3E}">
        <p14:creationId xmlns:p14="http://schemas.microsoft.com/office/powerpoint/2010/main" val="278191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82FC-4BFD-4227-BC0D-CF3B348ACA45}"/>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The Negotiation Process</a:t>
            </a:r>
            <a:r>
              <a:rPr lang="en-GB" dirty="0">
                <a:solidFill>
                  <a:srgbClr val="000000"/>
                </a:solidFill>
                <a:latin typeface="Arial" panose="020B0604020202020204" pitchFamily="34" charset="0"/>
                <a:ea typeface="Times New Roman" panose="02020603050405020304" pitchFamily="18" charset="0"/>
              </a:rPr>
              <a:t> </a:t>
            </a:r>
            <a:br>
              <a:rPr lang="en-US" sz="6000"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6F86426-CD9C-4A27-A671-F46AAB12F1CD}"/>
              </a:ext>
            </a:extLst>
          </p:cNvPr>
          <p:cNvSpPr>
            <a:spLocks noGrp="1"/>
          </p:cNvSpPr>
          <p:nvPr>
            <p:ph idx="1"/>
          </p:nvPr>
        </p:nvSpPr>
        <p:spPr/>
        <p:txBody>
          <a:bodyPr/>
          <a:lstStyle/>
          <a:p>
            <a:pPr marL="0" marR="0" indent="0" algn="just">
              <a:spcBef>
                <a:spcPts val="0"/>
              </a:spcBef>
              <a:spcAft>
                <a:spcPts val="0"/>
              </a:spcAft>
              <a:buNone/>
            </a:pPr>
            <a:r>
              <a:rPr lang="en-GB" dirty="0">
                <a:solidFill>
                  <a:srgbClr val="000000"/>
                </a:solidFill>
                <a:latin typeface="Arial" panose="020B0604020202020204" pitchFamily="34" charset="0"/>
                <a:ea typeface="Times New Roman" panose="02020603050405020304" pitchFamily="18" charset="0"/>
              </a:rPr>
              <a:t>The process of negotiation consists of three important phases.</a:t>
            </a:r>
          </a:p>
          <a:p>
            <a:pPr marL="0" marR="0" indent="0" algn="just">
              <a:spcBef>
                <a:spcPts val="0"/>
              </a:spcBef>
              <a:spcAft>
                <a:spcPts val="0"/>
              </a:spcAft>
              <a:buNone/>
            </a:pPr>
            <a:endParaRPr lang="en-GB" dirty="0">
              <a:solidFill>
                <a:srgbClr val="000000"/>
              </a:solidFill>
              <a:latin typeface="Arial" panose="020B0604020202020204" pitchFamily="34" charset="0"/>
              <a:ea typeface="Times New Roman" panose="02020603050405020304" pitchFamily="18" charset="0"/>
            </a:endParaRPr>
          </a:p>
          <a:p>
            <a:pPr marL="514350" indent="-514350">
              <a:buFont typeface="+mj-lt"/>
              <a:buAutoNum type="arabicPeriod"/>
            </a:pPr>
            <a:r>
              <a:rPr lang="en-GB" dirty="0"/>
              <a:t>The Information Phase </a:t>
            </a:r>
            <a:endParaRPr lang="en-US" dirty="0"/>
          </a:p>
          <a:p>
            <a:pPr marL="514350" indent="-514350">
              <a:buFont typeface="+mj-lt"/>
              <a:buAutoNum type="arabicPeriod"/>
            </a:pPr>
            <a:r>
              <a:rPr lang="en-GB" dirty="0"/>
              <a:t>The Competitive Phase </a:t>
            </a:r>
            <a:endParaRPr lang="en-US" dirty="0"/>
          </a:p>
          <a:p>
            <a:pPr marL="514350" indent="-514350">
              <a:buFont typeface="+mj-lt"/>
              <a:buAutoNum type="arabicPeriod"/>
            </a:pPr>
            <a:r>
              <a:rPr lang="en-GB" dirty="0"/>
              <a:t>The Cooperative Phase</a:t>
            </a:r>
            <a:endParaRPr lang="en-US" dirty="0"/>
          </a:p>
          <a:p>
            <a:pPr marL="0" marR="0" indent="0" algn="just">
              <a:spcBef>
                <a:spcPts val="0"/>
              </a:spcBef>
              <a:spcAft>
                <a:spcPts val="0"/>
              </a:spcAft>
              <a:buNone/>
            </a:pPr>
            <a:endParaRPr lang="en-US" sz="4400" dirty="0">
              <a:latin typeface="Times New Roman" panose="02020603050405020304" pitchFamily="18" charset="0"/>
              <a:ea typeface="Times New Roman" panose="02020603050405020304" pitchFamily="18" charset="0"/>
            </a:endParaRPr>
          </a:p>
          <a:p>
            <a:pPr algn="just"/>
            <a:endParaRPr lang="en-US" dirty="0"/>
          </a:p>
        </p:txBody>
      </p:sp>
      <p:pic>
        <p:nvPicPr>
          <p:cNvPr id="5" name="Picture 4">
            <a:extLst>
              <a:ext uri="{FF2B5EF4-FFF2-40B4-BE49-F238E27FC236}">
                <a16:creationId xmlns:a16="http://schemas.microsoft.com/office/drawing/2014/main" id="{8C2667B5-5DBC-4A58-BCF3-C35A6D7396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3124200"/>
            <a:ext cx="4267200" cy="3543901"/>
          </a:xfrm>
          <a:prstGeom prst="ellipse">
            <a:avLst/>
          </a:prstGeom>
          <a:ln>
            <a:noFill/>
          </a:ln>
          <a:effectLst>
            <a:softEdge rad="112500"/>
          </a:effectLst>
        </p:spPr>
      </p:pic>
    </p:spTree>
    <p:extLst>
      <p:ext uri="{BB962C8B-B14F-4D97-AF65-F5344CB8AC3E}">
        <p14:creationId xmlns:p14="http://schemas.microsoft.com/office/powerpoint/2010/main" val="209951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91ED-5C2D-4B9B-BCFE-277D3D8A0F7C}"/>
              </a:ext>
            </a:extLst>
          </p:cNvPr>
          <p:cNvSpPr>
            <a:spLocks noGrp="1"/>
          </p:cNvSpPr>
          <p:nvPr>
            <p:ph type="title"/>
          </p:nvPr>
        </p:nvSpPr>
        <p:spPr/>
        <p:txBody>
          <a:bodyPr/>
          <a:lstStyle/>
          <a:p>
            <a:r>
              <a:rPr lang="en-US" dirty="0"/>
              <a:t>ENERGIZER </a:t>
            </a:r>
          </a:p>
        </p:txBody>
      </p:sp>
      <p:sp>
        <p:nvSpPr>
          <p:cNvPr id="3" name="Content Placeholder 2">
            <a:extLst>
              <a:ext uri="{FF2B5EF4-FFF2-40B4-BE49-F238E27FC236}">
                <a16:creationId xmlns:a16="http://schemas.microsoft.com/office/drawing/2014/main" id="{381CA90A-6DFC-4E3F-914F-CEAB399C18BB}"/>
              </a:ext>
            </a:extLst>
          </p:cNvPr>
          <p:cNvSpPr>
            <a:spLocks noGrp="1"/>
          </p:cNvSpPr>
          <p:nvPr>
            <p:ph idx="1"/>
          </p:nvPr>
        </p:nvSpPr>
        <p:spPr/>
        <p:txBody>
          <a:bodyPr>
            <a:normAutofit/>
          </a:bodyPr>
          <a:lstStyle/>
          <a:p>
            <a:pPr marL="0" indent="0" algn="ctr">
              <a:buNone/>
            </a:pPr>
            <a:r>
              <a:rPr lang="sv-SE" sz="4800" dirty="0"/>
              <a:t>Energizer Activity - Ju Ger Jar</a:t>
            </a:r>
            <a:endParaRPr lang="en-US" sz="4800" dirty="0"/>
          </a:p>
        </p:txBody>
      </p:sp>
      <p:pic>
        <p:nvPicPr>
          <p:cNvPr id="5" name="Picture 4">
            <a:extLst>
              <a:ext uri="{FF2B5EF4-FFF2-40B4-BE49-F238E27FC236}">
                <a16:creationId xmlns:a16="http://schemas.microsoft.com/office/drawing/2014/main" id="{5133168E-ADF3-4CD4-94BE-FD697E4C2E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2544763"/>
            <a:ext cx="2057400" cy="3581400"/>
          </a:xfrm>
          <a:prstGeom prst="rect">
            <a:avLst/>
          </a:prstGeom>
        </p:spPr>
      </p:pic>
    </p:spTree>
    <p:extLst>
      <p:ext uri="{BB962C8B-B14F-4D97-AF65-F5344CB8AC3E}">
        <p14:creationId xmlns:p14="http://schemas.microsoft.com/office/powerpoint/2010/main" val="164521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3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0C5F-427B-467E-9BCB-11A11CA4F8FF}"/>
              </a:ext>
            </a:extLst>
          </p:cNvPr>
          <p:cNvSpPr>
            <a:spLocks noGrp="1"/>
          </p:cNvSpPr>
          <p:nvPr>
            <p:ph type="title"/>
          </p:nvPr>
        </p:nvSpPr>
        <p:spPr/>
        <p:txBody>
          <a:bodyPr>
            <a:normAutofit fontScale="90000"/>
          </a:bodyPr>
          <a:lstStyle/>
          <a:p>
            <a:r>
              <a:rPr lang="en-GB" b="1" dirty="0"/>
              <a:t>The Information Phase</a:t>
            </a:r>
            <a:r>
              <a:rPr lang="en-GB" dirty="0"/>
              <a:t> </a:t>
            </a:r>
            <a:br>
              <a:rPr lang="en-US" dirty="0"/>
            </a:br>
            <a:endParaRPr lang="en-US" dirty="0"/>
          </a:p>
        </p:txBody>
      </p:sp>
      <p:sp>
        <p:nvSpPr>
          <p:cNvPr id="3" name="Content Placeholder 2">
            <a:extLst>
              <a:ext uri="{FF2B5EF4-FFF2-40B4-BE49-F238E27FC236}">
                <a16:creationId xmlns:a16="http://schemas.microsoft.com/office/drawing/2014/main" id="{CDCFB4AB-0F40-4590-BBCD-56EB935C658B}"/>
              </a:ext>
            </a:extLst>
          </p:cNvPr>
          <p:cNvSpPr>
            <a:spLocks noGrp="1"/>
          </p:cNvSpPr>
          <p:nvPr>
            <p:ph idx="1"/>
          </p:nvPr>
        </p:nvSpPr>
        <p:spPr/>
        <p:txBody>
          <a:bodyPr/>
          <a:lstStyle/>
          <a:p>
            <a:pPr algn="just"/>
            <a:r>
              <a:rPr lang="en-GB" dirty="0"/>
              <a:t>During this phase, you should collect and evaluate information on all factors that will have an effect on the negotiation. </a:t>
            </a:r>
          </a:p>
          <a:p>
            <a:pPr algn="just"/>
            <a:r>
              <a:rPr lang="en-GB" dirty="0"/>
              <a:t>Work out a defensive plan to protect sensitive information that the opposition is likely to inquire about. </a:t>
            </a:r>
          </a:p>
          <a:p>
            <a:pPr algn="just"/>
            <a:r>
              <a:rPr lang="en-GB" dirty="0"/>
              <a:t>Decide whether the negotiations will be carried out by yourself or an agent. </a:t>
            </a:r>
            <a:endParaRPr lang="en-US" dirty="0"/>
          </a:p>
          <a:p>
            <a:endParaRPr lang="en-US" dirty="0"/>
          </a:p>
        </p:txBody>
      </p:sp>
    </p:spTree>
    <p:extLst>
      <p:ext uri="{BB962C8B-B14F-4D97-AF65-F5344CB8AC3E}">
        <p14:creationId xmlns:p14="http://schemas.microsoft.com/office/powerpoint/2010/main" val="201906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F1CD-8A5E-4E0F-AB9D-F43DA712681E}"/>
              </a:ext>
            </a:extLst>
          </p:cNvPr>
          <p:cNvSpPr>
            <a:spLocks noGrp="1"/>
          </p:cNvSpPr>
          <p:nvPr>
            <p:ph type="title"/>
          </p:nvPr>
        </p:nvSpPr>
        <p:spPr/>
        <p:txBody>
          <a:bodyPr/>
          <a:lstStyle/>
          <a:p>
            <a:r>
              <a:rPr lang="en-US" dirty="0"/>
              <a:t>Definitions of Sociology</a:t>
            </a:r>
          </a:p>
        </p:txBody>
      </p:sp>
      <p:sp>
        <p:nvSpPr>
          <p:cNvPr id="3" name="Content Placeholder 2">
            <a:extLst>
              <a:ext uri="{FF2B5EF4-FFF2-40B4-BE49-F238E27FC236}">
                <a16:creationId xmlns:a16="http://schemas.microsoft.com/office/drawing/2014/main" id="{1440D560-E74E-41CC-9A08-1E1765D87272}"/>
              </a:ext>
            </a:extLst>
          </p:cNvPr>
          <p:cNvSpPr>
            <a:spLocks noGrp="1"/>
          </p:cNvSpPr>
          <p:nvPr>
            <p:ph idx="1"/>
          </p:nvPr>
        </p:nvSpPr>
        <p:spPr/>
        <p:txBody>
          <a:bodyPr>
            <a:normAutofit fontScale="92500" lnSpcReduction="20000"/>
          </a:bodyPr>
          <a:lstStyle/>
          <a:p>
            <a:pPr algn="just"/>
            <a:r>
              <a:rPr lang="en-US" dirty="0"/>
              <a:t> </a:t>
            </a:r>
            <a:r>
              <a:rPr lang="en-US" dirty="0">
                <a:solidFill>
                  <a:srgbClr val="00B0F0"/>
                </a:solidFill>
              </a:rPr>
              <a:t>L.F. Ward defines</a:t>
            </a:r>
            <a:r>
              <a:rPr lang="en-US" dirty="0"/>
              <a:t>, “Sociology is the science of society or of social phenomena”. </a:t>
            </a:r>
          </a:p>
          <a:p>
            <a:pPr algn="just"/>
            <a:r>
              <a:rPr lang="en-US" dirty="0">
                <a:solidFill>
                  <a:srgbClr val="00B0F0"/>
                </a:solidFill>
              </a:rPr>
              <a:t>Ginsberg says</a:t>
            </a:r>
            <a:r>
              <a:rPr lang="en-US" dirty="0"/>
              <a:t>, “Sociology is the study of human interaction and interrelation of their conditions and consequences”. </a:t>
            </a:r>
          </a:p>
          <a:p>
            <a:pPr algn="just"/>
            <a:r>
              <a:rPr lang="en-US" dirty="0">
                <a:solidFill>
                  <a:srgbClr val="00B0F0"/>
                </a:solidFill>
              </a:rPr>
              <a:t>Emile Durkheim defines</a:t>
            </a:r>
            <a:r>
              <a:rPr lang="en-US" dirty="0"/>
              <a:t>, “ Sociology as a science of social institutions”. </a:t>
            </a:r>
          </a:p>
          <a:p>
            <a:pPr algn="just"/>
            <a:r>
              <a:rPr lang="en-US" dirty="0">
                <a:solidFill>
                  <a:srgbClr val="00B0F0"/>
                </a:solidFill>
              </a:rPr>
              <a:t>Ogburn and Nimkoff defines</a:t>
            </a:r>
            <a:r>
              <a:rPr lang="en-US" dirty="0"/>
              <a:t>, “Sociology as the study of social life”. </a:t>
            </a:r>
          </a:p>
          <a:p>
            <a:pPr algn="just"/>
            <a:r>
              <a:rPr lang="en-US" dirty="0">
                <a:solidFill>
                  <a:srgbClr val="00B0F0"/>
                </a:solidFill>
              </a:rPr>
              <a:t>Kimball Young defines</a:t>
            </a:r>
            <a:r>
              <a:rPr lang="en-US" dirty="0"/>
              <a:t>, “Sociology deals with the behavior of men in groups”.</a:t>
            </a:r>
          </a:p>
        </p:txBody>
      </p:sp>
    </p:spTree>
    <p:extLst>
      <p:ext uri="{BB962C8B-B14F-4D97-AF65-F5344CB8AC3E}">
        <p14:creationId xmlns:p14="http://schemas.microsoft.com/office/powerpoint/2010/main" val="424227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CDC72-29A7-4168-A3C1-446935295F6E}"/>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The Competitive Phase</a:t>
            </a:r>
            <a:r>
              <a:rPr lang="en-GB" dirty="0">
                <a:solidFill>
                  <a:srgbClr val="000000"/>
                </a:solidFill>
                <a:latin typeface="Arial" panose="020B0604020202020204" pitchFamily="34" charset="0"/>
                <a:ea typeface="Times New Roman" panose="02020603050405020304" pitchFamily="18" charset="0"/>
              </a:rPr>
              <a:t> </a:t>
            </a:r>
            <a:br>
              <a:rPr lang="en-US" sz="6000"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E921E10-BBA1-4095-98F3-046E4B3E2D39}"/>
              </a:ext>
            </a:extLst>
          </p:cNvPr>
          <p:cNvSpPr>
            <a:spLocks noGrp="1"/>
          </p:cNvSpPr>
          <p:nvPr>
            <p:ph idx="1"/>
          </p:nvPr>
        </p:nvSpPr>
        <p:spPr/>
        <p:txBody>
          <a:bodyPr/>
          <a:lstStyle/>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The bargaining begins during this phase. You should decide who should go first on particular issues. </a:t>
            </a:r>
          </a:p>
          <a:p>
            <a:pPr marL="0" marR="0" indent="0" algn="just">
              <a:spcBef>
                <a:spcPts val="0"/>
              </a:spcBef>
              <a:spcAft>
                <a:spcPts val="0"/>
              </a:spcAft>
              <a:buNone/>
            </a:pPr>
            <a:endParaRPr lang="en-GB" dirty="0">
              <a:solidFill>
                <a:srgbClr val="000000"/>
              </a:solidFill>
              <a:latin typeface="Arial" panose="020B0604020202020204" pitchFamily="34" charset="0"/>
              <a:ea typeface="Times New Roman" panose="02020603050405020304" pitchFamily="18" charset="0"/>
            </a:endParaRPr>
          </a:p>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Support your position on an appropriate rationale and actively manage the concession process.</a:t>
            </a:r>
            <a:endParaRPr lang="en-US" sz="4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4803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0ED96-17F8-44E2-A345-D6C4BC9E0F20}"/>
              </a:ext>
            </a:extLst>
          </p:cNvPr>
          <p:cNvSpPr>
            <a:spLocks noGrp="1"/>
          </p:cNvSpPr>
          <p:nvPr>
            <p:ph type="title"/>
          </p:nvPr>
        </p:nvSpPr>
        <p:spPr/>
        <p:txBody>
          <a:bodyPr>
            <a:normAutofit fontScale="90000"/>
          </a:bodyPr>
          <a:lstStyle/>
          <a:p>
            <a:r>
              <a:rPr lang="en-GB" b="1" dirty="0"/>
              <a:t>The Cooperative Phase</a:t>
            </a:r>
            <a:br>
              <a:rPr lang="en-US" dirty="0"/>
            </a:br>
            <a:endParaRPr lang="en-US" dirty="0"/>
          </a:p>
        </p:txBody>
      </p:sp>
      <p:sp>
        <p:nvSpPr>
          <p:cNvPr id="3" name="Content Placeholder 2">
            <a:extLst>
              <a:ext uri="{FF2B5EF4-FFF2-40B4-BE49-F238E27FC236}">
                <a16:creationId xmlns:a16="http://schemas.microsoft.com/office/drawing/2014/main" id="{84415239-6207-4C5D-B459-19153634D222}"/>
              </a:ext>
            </a:extLst>
          </p:cNvPr>
          <p:cNvSpPr>
            <a:spLocks noGrp="1"/>
          </p:cNvSpPr>
          <p:nvPr>
            <p:ph idx="1"/>
          </p:nvPr>
        </p:nvSpPr>
        <p:spPr/>
        <p:txBody>
          <a:bodyPr/>
          <a:lstStyle/>
          <a:p>
            <a:pPr algn="just"/>
            <a:r>
              <a:rPr lang="en-GB" dirty="0"/>
              <a:t>It is important to understand that, ultimately, cooperation is a worthy and necessary stage in the negotiation process. </a:t>
            </a:r>
            <a:endParaRPr lang="en-US" dirty="0"/>
          </a:p>
        </p:txBody>
      </p:sp>
    </p:spTree>
    <p:extLst>
      <p:ext uri="{BB962C8B-B14F-4D97-AF65-F5344CB8AC3E}">
        <p14:creationId xmlns:p14="http://schemas.microsoft.com/office/powerpoint/2010/main" val="6526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CA901-8F89-4747-A9D1-1BA153C7FD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A39EB0-3B0A-4CF1-8347-2680B6B63BDD}"/>
              </a:ext>
            </a:extLst>
          </p:cNvPr>
          <p:cNvSpPr>
            <a:spLocks noGrp="1"/>
          </p:cNvSpPr>
          <p:nvPr>
            <p:ph idx="1"/>
          </p:nvPr>
        </p:nvSpPr>
        <p:spPr/>
        <p:txBody>
          <a:bodyPr/>
          <a:lstStyle/>
          <a:p>
            <a:pPr algn="just"/>
            <a:r>
              <a:rPr lang="en-GB" dirty="0">
                <a:solidFill>
                  <a:srgbClr val="000000"/>
                </a:solidFill>
                <a:latin typeface="Arial" panose="020B0604020202020204" pitchFamily="34" charset="0"/>
                <a:ea typeface="Times New Roman" panose="02020603050405020304" pitchFamily="18" charset="0"/>
              </a:rPr>
              <a:t>While acknowledging that negotiations are inherently competitive, it helps to remember the following:</a:t>
            </a:r>
            <a:endParaRPr lang="en-US" dirty="0"/>
          </a:p>
        </p:txBody>
      </p:sp>
    </p:spTree>
    <p:extLst>
      <p:ext uri="{BB962C8B-B14F-4D97-AF65-F5344CB8AC3E}">
        <p14:creationId xmlns:p14="http://schemas.microsoft.com/office/powerpoint/2010/main" val="157121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C498D-7849-45EC-B7E1-1653E72530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7EABE1-AD0B-4066-AD9A-1A2A7DEC0F0A}"/>
              </a:ext>
            </a:extLst>
          </p:cNvPr>
          <p:cNvSpPr>
            <a:spLocks noGrp="1"/>
          </p:cNvSpPr>
          <p:nvPr>
            <p:ph idx="1"/>
          </p:nvPr>
        </p:nvSpPr>
        <p:spPr/>
        <p:txBody>
          <a:bodyPr>
            <a:normAutofit fontScale="92500" lnSpcReduction="10000"/>
          </a:bodyPr>
          <a:lstStyle/>
          <a:p>
            <a:pPr marL="514350" lvl="0" indent="-514350">
              <a:buFont typeface="+mj-lt"/>
              <a:buAutoNum type="arabicPeriod"/>
            </a:pPr>
            <a:r>
              <a:rPr lang="en-GB" dirty="0"/>
              <a:t>Be cooperative. </a:t>
            </a:r>
            <a:endParaRPr lang="en-US" dirty="0"/>
          </a:p>
          <a:p>
            <a:pPr marL="514350" lvl="0" indent="-514350">
              <a:buFont typeface="+mj-lt"/>
              <a:buAutoNum type="arabicPeriod"/>
            </a:pPr>
            <a:r>
              <a:rPr lang="en-GB" dirty="0"/>
              <a:t>Do not use threats. </a:t>
            </a:r>
            <a:endParaRPr lang="en-US" dirty="0"/>
          </a:p>
          <a:p>
            <a:pPr marL="514350" lvl="0" indent="-514350">
              <a:buFont typeface="+mj-lt"/>
              <a:buAutoNum type="arabicPeriod"/>
            </a:pPr>
            <a:r>
              <a:rPr lang="en-GB" dirty="0"/>
              <a:t>Assess the value of your position accurately. </a:t>
            </a:r>
            <a:endParaRPr lang="en-US" dirty="0"/>
          </a:p>
          <a:p>
            <a:pPr marL="514350" lvl="0" indent="-514350">
              <a:buFont typeface="+mj-lt"/>
              <a:buAutoNum type="arabicPeriod"/>
            </a:pPr>
            <a:r>
              <a:rPr lang="en-GB" dirty="0"/>
              <a:t>Be willing to share information. </a:t>
            </a:r>
            <a:endParaRPr lang="en-US" dirty="0"/>
          </a:p>
          <a:p>
            <a:pPr marL="514350" lvl="0" indent="-514350">
              <a:buFont typeface="+mj-lt"/>
              <a:buAutoNum type="arabicPeriod"/>
            </a:pPr>
            <a:r>
              <a:rPr lang="en-GB" dirty="0"/>
              <a:t>Approach negotiations in an objective, fair, trustworthy manner. </a:t>
            </a:r>
            <a:endParaRPr lang="en-US" dirty="0"/>
          </a:p>
          <a:p>
            <a:pPr marL="514350" lvl="0" indent="-514350">
              <a:buFont typeface="+mj-lt"/>
              <a:buAutoNum type="arabicPeriod"/>
            </a:pPr>
            <a:r>
              <a:rPr lang="en-GB" dirty="0"/>
              <a:t>Seek agreement in the open exchange </a:t>
            </a:r>
            <a:br>
              <a:rPr lang="en-GB" dirty="0"/>
            </a:br>
            <a:r>
              <a:rPr lang="en-GB" dirty="0"/>
              <a:t>of information. </a:t>
            </a:r>
            <a:endParaRPr lang="en-US" dirty="0"/>
          </a:p>
          <a:p>
            <a:pPr marL="514350" lvl="0" indent="-514350">
              <a:buFont typeface="+mj-lt"/>
              <a:buAutoNum type="arabicPeriod"/>
            </a:pPr>
            <a:r>
              <a:rPr lang="en-GB" dirty="0"/>
              <a:t>Get a settlement that is fair to both sides.</a:t>
            </a:r>
            <a:endParaRPr lang="en-US" dirty="0"/>
          </a:p>
          <a:p>
            <a:endParaRPr lang="en-US" dirty="0"/>
          </a:p>
        </p:txBody>
      </p:sp>
    </p:spTree>
    <p:extLst>
      <p:ext uri="{BB962C8B-B14F-4D97-AF65-F5344CB8AC3E}">
        <p14:creationId xmlns:p14="http://schemas.microsoft.com/office/powerpoint/2010/main" val="364654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B39B-BF7D-4342-960F-8465C013A6F2}"/>
              </a:ext>
            </a:extLst>
          </p:cNvPr>
          <p:cNvSpPr>
            <a:spLocks noGrp="1"/>
          </p:cNvSpPr>
          <p:nvPr>
            <p:ph type="title"/>
          </p:nvPr>
        </p:nvSpPr>
        <p:spPr/>
        <p:txBody>
          <a:bodyPr>
            <a:normAutofit fontScale="90000"/>
          </a:bodyPr>
          <a:lstStyle/>
          <a:p>
            <a:r>
              <a:rPr lang="en-GB" b="1" dirty="0"/>
              <a:t>Elements of Culture</a:t>
            </a:r>
            <a:r>
              <a:rPr lang="en-GB" dirty="0"/>
              <a:t> </a:t>
            </a:r>
            <a:br>
              <a:rPr lang="en-US" dirty="0"/>
            </a:br>
            <a:endParaRPr lang="en-US" dirty="0"/>
          </a:p>
        </p:txBody>
      </p:sp>
      <p:sp>
        <p:nvSpPr>
          <p:cNvPr id="3" name="Content Placeholder 2">
            <a:extLst>
              <a:ext uri="{FF2B5EF4-FFF2-40B4-BE49-F238E27FC236}">
                <a16:creationId xmlns:a16="http://schemas.microsoft.com/office/drawing/2014/main" id="{358D054D-42F7-4AB9-8ABD-3BC6782F0A42}"/>
              </a:ext>
            </a:extLst>
          </p:cNvPr>
          <p:cNvSpPr>
            <a:spLocks noGrp="1"/>
          </p:cNvSpPr>
          <p:nvPr>
            <p:ph idx="1"/>
          </p:nvPr>
        </p:nvSpPr>
        <p:spPr/>
        <p:txBody>
          <a:bodyPr>
            <a:normAutofit/>
          </a:bodyPr>
          <a:lstStyle/>
          <a:p>
            <a:r>
              <a:rPr lang="en-GB" dirty="0"/>
              <a:t>The elements of culture include: </a:t>
            </a:r>
            <a:endParaRPr lang="en-US" dirty="0"/>
          </a:p>
          <a:p>
            <a:pPr marL="914400" lvl="1" indent="-514350">
              <a:buFont typeface="+mj-lt"/>
              <a:buAutoNum type="alphaLcPeriod"/>
            </a:pPr>
            <a:r>
              <a:rPr lang="en-GB" dirty="0"/>
              <a:t>Material life </a:t>
            </a:r>
            <a:endParaRPr lang="en-US" dirty="0"/>
          </a:p>
          <a:p>
            <a:pPr marL="914400" lvl="1" indent="-514350">
              <a:buFont typeface="+mj-lt"/>
              <a:buAutoNum type="alphaLcPeriod"/>
            </a:pPr>
            <a:r>
              <a:rPr lang="en-GB" dirty="0"/>
              <a:t>Language </a:t>
            </a:r>
            <a:endParaRPr lang="en-US" dirty="0"/>
          </a:p>
          <a:p>
            <a:pPr marL="914400" lvl="1" indent="-514350">
              <a:buFont typeface="+mj-lt"/>
              <a:buAutoNum type="alphaLcPeriod"/>
            </a:pPr>
            <a:r>
              <a:rPr lang="en-GB" dirty="0"/>
              <a:t>Social interactions </a:t>
            </a:r>
            <a:endParaRPr lang="en-US" dirty="0"/>
          </a:p>
          <a:p>
            <a:pPr marL="914400" lvl="1" indent="-514350">
              <a:buFont typeface="+mj-lt"/>
              <a:buAutoNum type="alphaLcPeriod"/>
            </a:pPr>
            <a:r>
              <a:rPr lang="en-GB" dirty="0"/>
              <a:t>Religion </a:t>
            </a:r>
            <a:endParaRPr lang="en-US" dirty="0"/>
          </a:p>
          <a:p>
            <a:pPr marL="914400" lvl="1" indent="-514350">
              <a:buFont typeface="+mj-lt"/>
              <a:buAutoNum type="alphaLcPeriod"/>
            </a:pPr>
            <a:r>
              <a:rPr lang="en-GB" dirty="0"/>
              <a:t>Education </a:t>
            </a:r>
            <a:endParaRPr lang="en-US" dirty="0"/>
          </a:p>
          <a:p>
            <a:pPr marL="914400" lvl="1" indent="-514350">
              <a:buFont typeface="+mj-lt"/>
              <a:buAutoNum type="alphaLcPeriod"/>
            </a:pPr>
            <a:r>
              <a:rPr lang="en-GB" dirty="0"/>
              <a:t>Values</a:t>
            </a:r>
            <a:endParaRPr lang="en-US" dirty="0"/>
          </a:p>
          <a:p>
            <a:endParaRPr lang="en-US" dirty="0"/>
          </a:p>
        </p:txBody>
      </p:sp>
      <p:pic>
        <p:nvPicPr>
          <p:cNvPr id="5" name="Picture 4">
            <a:extLst>
              <a:ext uri="{FF2B5EF4-FFF2-40B4-BE49-F238E27FC236}">
                <a16:creationId xmlns:a16="http://schemas.microsoft.com/office/drawing/2014/main" id="{25F83FEF-26EA-4B81-B017-81C38263C9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3581400"/>
            <a:ext cx="2524125" cy="1809750"/>
          </a:xfrm>
          <a:prstGeom prst="rect">
            <a:avLst/>
          </a:prstGeom>
        </p:spPr>
      </p:pic>
    </p:spTree>
    <p:extLst>
      <p:ext uri="{BB962C8B-B14F-4D97-AF65-F5344CB8AC3E}">
        <p14:creationId xmlns:p14="http://schemas.microsoft.com/office/powerpoint/2010/main" val="198658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5C747-F98E-467F-BBAC-C99DD5A3D7BA}"/>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characteristics of culture are that:</a:t>
            </a:r>
            <a:r>
              <a:rPr lang="en-GB" dirty="0">
                <a:solidFill>
                  <a:srgbClr val="000000"/>
                </a:solidFill>
                <a:latin typeface="Arial" panose="020B0604020202020204" pitchFamily="34"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2D4B59E6-42B9-46EF-903E-2FB4FC182EFC}"/>
              </a:ext>
            </a:extLst>
          </p:cNvPr>
          <p:cNvSpPr>
            <a:spLocks noGrp="1"/>
          </p:cNvSpPr>
          <p:nvPr>
            <p:ph idx="1"/>
          </p:nvPr>
        </p:nvSpPr>
        <p:spPr/>
        <p:txBody>
          <a:bodyPr/>
          <a:lstStyle/>
          <a:p>
            <a:pPr lvl="0" algn="just">
              <a:lnSpc>
                <a:spcPct val="200000"/>
              </a:lnSpc>
              <a:spcBef>
                <a:spcPts val="0"/>
              </a:spcBef>
              <a:buSzPts val="1000"/>
              <a:buFont typeface="Wingdings" panose="05000000000000000000" pitchFamily="2" charset="2"/>
              <a:buChar char="v"/>
              <a:tabLst>
                <a:tab pos="457200" algn="l"/>
              </a:tabLst>
            </a:pPr>
            <a:r>
              <a:rPr lang="en-GB" dirty="0">
                <a:solidFill>
                  <a:srgbClr val="000000"/>
                </a:solidFill>
                <a:latin typeface="Arial" panose="020B0604020202020204" pitchFamily="34" charset="0"/>
                <a:ea typeface="Times New Roman" panose="02020603050405020304" pitchFamily="18" charset="0"/>
              </a:rPr>
              <a:t>It is learned </a:t>
            </a:r>
            <a:endParaRPr lang="en-US" sz="4400" dirty="0">
              <a:solidFill>
                <a:srgbClr val="000000"/>
              </a:solidFill>
              <a:latin typeface="Times New Roman" panose="02020603050405020304" pitchFamily="18" charset="0"/>
              <a:ea typeface="Times New Roman" panose="02020603050405020304" pitchFamily="18" charset="0"/>
            </a:endParaRPr>
          </a:p>
          <a:p>
            <a:pPr lvl="0" algn="just">
              <a:lnSpc>
                <a:spcPct val="200000"/>
              </a:lnSpc>
              <a:spcBef>
                <a:spcPts val="0"/>
              </a:spcBef>
              <a:buSzPts val="1000"/>
              <a:buFont typeface="Wingdings" panose="05000000000000000000" pitchFamily="2" charset="2"/>
              <a:buChar char="v"/>
              <a:tabLst>
                <a:tab pos="457200" algn="l"/>
              </a:tabLst>
            </a:pPr>
            <a:r>
              <a:rPr lang="en-GB" dirty="0">
                <a:solidFill>
                  <a:srgbClr val="000000"/>
                </a:solidFill>
                <a:latin typeface="Arial" panose="020B0604020202020204" pitchFamily="34" charset="0"/>
                <a:ea typeface="Times New Roman" panose="02020603050405020304" pitchFamily="18" charset="0"/>
              </a:rPr>
              <a:t>It is shared </a:t>
            </a:r>
            <a:endParaRPr lang="en-US" sz="4400" dirty="0">
              <a:solidFill>
                <a:srgbClr val="000000"/>
              </a:solidFill>
              <a:latin typeface="Times New Roman" panose="02020603050405020304" pitchFamily="18" charset="0"/>
              <a:ea typeface="Times New Roman" panose="02020603050405020304" pitchFamily="18" charset="0"/>
            </a:endParaRPr>
          </a:p>
          <a:p>
            <a:pPr lvl="0" algn="just">
              <a:lnSpc>
                <a:spcPct val="200000"/>
              </a:lnSpc>
              <a:spcBef>
                <a:spcPts val="0"/>
              </a:spcBef>
              <a:buSzPts val="1000"/>
              <a:buFont typeface="Wingdings" panose="05000000000000000000" pitchFamily="2" charset="2"/>
              <a:buChar char="v"/>
              <a:tabLst>
                <a:tab pos="457200" algn="l"/>
              </a:tabLst>
            </a:pPr>
            <a:r>
              <a:rPr lang="en-GB" dirty="0">
                <a:solidFill>
                  <a:srgbClr val="000000"/>
                </a:solidFill>
                <a:latin typeface="Arial" panose="020B0604020202020204" pitchFamily="34" charset="0"/>
                <a:ea typeface="Times New Roman" panose="02020603050405020304" pitchFamily="18" charset="0"/>
              </a:rPr>
              <a:t>It is an adaptation </a:t>
            </a:r>
            <a:endParaRPr lang="en-US" sz="4400" dirty="0">
              <a:solidFill>
                <a:srgbClr val="000000"/>
              </a:solidFill>
              <a:latin typeface="Times New Roman" panose="02020603050405020304" pitchFamily="18" charset="0"/>
              <a:ea typeface="Times New Roman" panose="02020603050405020304" pitchFamily="18" charset="0"/>
            </a:endParaRPr>
          </a:p>
          <a:p>
            <a:pPr lvl="0" algn="just">
              <a:lnSpc>
                <a:spcPct val="200000"/>
              </a:lnSpc>
              <a:spcBef>
                <a:spcPts val="0"/>
              </a:spcBef>
              <a:buSzPts val="1000"/>
              <a:buFont typeface="Wingdings" panose="05000000000000000000" pitchFamily="2" charset="2"/>
              <a:buChar char="v"/>
              <a:tabLst>
                <a:tab pos="457200" algn="l"/>
              </a:tabLst>
            </a:pPr>
            <a:r>
              <a:rPr lang="en-GB" dirty="0">
                <a:solidFill>
                  <a:srgbClr val="000000"/>
                </a:solidFill>
                <a:latin typeface="Arial" panose="020B0604020202020204" pitchFamily="34" charset="0"/>
                <a:ea typeface="Times New Roman" panose="02020603050405020304" pitchFamily="18" charset="0"/>
              </a:rPr>
              <a:t>It is a dynamic system changing constantly</a:t>
            </a:r>
            <a:endParaRPr lang="en-US" sz="4400" dirty="0">
              <a:solidFill>
                <a:srgbClr val="000000"/>
              </a:solidFill>
              <a:latin typeface="Times New Roman" panose="02020603050405020304" pitchFamily="18" charset="0"/>
              <a:ea typeface="Times New Roman" panose="02020603050405020304" pitchFamily="18" charset="0"/>
            </a:endParaRPr>
          </a:p>
          <a:p>
            <a:pPr>
              <a:lnSpc>
                <a:spcPct val="200000"/>
              </a:lnSpc>
              <a:buFont typeface="Wingdings" panose="05000000000000000000" pitchFamily="2" charset="2"/>
              <a:buChar char="v"/>
            </a:pPr>
            <a:endParaRPr lang="en-US" dirty="0"/>
          </a:p>
        </p:txBody>
      </p:sp>
    </p:spTree>
    <p:extLst>
      <p:ext uri="{BB962C8B-B14F-4D97-AF65-F5344CB8AC3E}">
        <p14:creationId xmlns:p14="http://schemas.microsoft.com/office/powerpoint/2010/main" val="5996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F154-6988-4529-851B-FAB4D69A8A6D}"/>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Cultural Beliefs</a:t>
            </a:r>
            <a:br>
              <a:rPr lang="en-US" sz="6000"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87002DB-8E07-4CB4-85A1-507ED804AE97}"/>
              </a:ext>
            </a:extLst>
          </p:cNvPr>
          <p:cNvSpPr>
            <a:spLocks noGrp="1"/>
          </p:cNvSpPr>
          <p:nvPr>
            <p:ph idx="1"/>
          </p:nvPr>
        </p:nvSpPr>
        <p:spPr/>
        <p:txBody>
          <a:bodyPr>
            <a:normAutofit/>
          </a:bodyPr>
          <a:lstStyle/>
          <a:p>
            <a:pPr marL="0" marR="0" algn="just">
              <a:spcBef>
                <a:spcPts val="0"/>
              </a:spcBef>
              <a:spcAft>
                <a:spcPts val="0"/>
              </a:spcAft>
            </a:pPr>
            <a:r>
              <a:rPr lang="en-GB"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A cultural belief is a personal conviction and disposition to retain and abandon actions taking into account values of one's own culture. </a:t>
            </a:r>
          </a:p>
          <a:p>
            <a:pPr marL="0" marR="0" algn="just">
              <a:spcBef>
                <a:spcPts val="0"/>
              </a:spcBef>
              <a:spcAft>
                <a:spcPts val="0"/>
              </a:spcAft>
            </a:pPr>
            <a:r>
              <a:rPr lang="en-GB" sz="2600" dirty="0">
                <a:solidFill>
                  <a:srgbClr val="000000"/>
                </a:solidFill>
                <a:latin typeface="Arial" panose="020B0604020202020204" pitchFamily="34" charset="0"/>
                <a:ea typeface="Times New Roman" panose="02020603050405020304" pitchFamily="18" charset="0"/>
                <a:cs typeface="Arial" panose="020B0604020202020204" pitchFamily="34" charset="0"/>
              </a:rPr>
              <a:t>Cultural beliefs may pertain to child rearing or housing. </a:t>
            </a:r>
          </a:p>
          <a:p>
            <a:pPr marL="0" marR="0" algn="just">
              <a:spcBef>
                <a:spcPts val="0"/>
              </a:spcBef>
              <a:spcAft>
                <a:spcPts val="0"/>
              </a:spcAft>
            </a:pPr>
            <a:r>
              <a:rPr lang="en-GB" sz="2600" dirty="0">
                <a:latin typeface="Arial" panose="020B0604020202020204" pitchFamily="34" charset="0"/>
                <a:cs typeface="Arial" panose="020B0604020202020204" pitchFamily="34" charset="0"/>
              </a:rPr>
              <a:t>Several studies have noted that, besides inadequate availability of health care services in many areas, especially the less developed countries, certain disease specific and non-disease specific cultural beliefs may influence people's health seeking behaviour. </a:t>
            </a:r>
            <a:endParaRPr lang="en-US" sz="2600"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363459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6980-1BF5-4B56-ADB2-C8B6A0B0A504}"/>
              </a:ext>
            </a:extLst>
          </p:cNvPr>
          <p:cNvSpPr>
            <a:spLocks noGrp="1"/>
          </p:cNvSpPr>
          <p:nvPr>
            <p:ph type="title"/>
          </p:nvPr>
        </p:nvSpPr>
        <p:spPr/>
        <p:txBody>
          <a:bodyPr>
            <a:normAutofit fontScale="90000"/>
          </a:bodyPr>
          <a:lstStyle/>
          <a:p>
            <a:r>
              <a:rPr lang="en-US" dirty="0"/>
              <a:t>Social cultural beliefs and practices that affect health </a:t>
            </a:r>
          </a:p>
        </p:txBody>
      </p:sp>
      <p:sp>
        <p:nvSpPr>
          <p:cNvPr id="3" name="Content Placeholder 2">
            <a:extLst>
              <a:ext uri="{FF2B5EF4-FFF2-40B4-BE49-F238E27FC236}">
                <a16:creationId xmlns:a16="http://schemas.microsoft.com/office/drawing/2014/main" id="{63D4787C-9D9E-4C54-AD93-559196625A5F}"/>
              </a:ext>
            </a:extLst>
          </p:cNvPr>
          <p:cNvSpPr>
            <a:spLocks noGrp="1"/>
          </p:cNvSpPr>
          <p:nvPr>
            <p:ph idx="1"/>
          </p:nvPr>
        </p:nvSpPr>
        <p:spPr/>
        <p:txBody>
          <a:bodyPr>
            <a:normAutofit/>
          </a:bodyPr>
          <a:lstStyle/>
          <a:p>
            <a:pPr marL="0" marR="0" algn="just">
              <a:spcBef>
                <a:spcPts val="0"/>
              </a:spcBef>
              <a:spcAft>
                <a:spcPts val="0"/>
              </a:spcAft>
            </a:pPr>
            <a:r>
              <a:rPr lang="en-GB" b="1" dirty="0">
                <a:solidFill>
                  <a:srgbClr val="000000"/>
                </a:solidFill>
                <a:latin typeface="Arial" panose="020B0604020202020204" pitchFamily="34" charset="0"/>
                <a:ea typeface="Times New Roman" panose="02020603050405020304" pitchFamily="18" charset="0"/>
              </a:rPr>
              <a:t>Food Taboos</a:t>
            </a:r>
          </a:p>
          <a:p>
            <a:pPr marL="0" marR="0" algn="just">
              <a:spcBef>
                <a:spcPts val="0"/>
              </a:spcBef>
              <a:spcAft>
                <a:spcPts val="0"/>
              </a:spcAft>
            </a:pPr>
            <a:r>
              <a:rPr lang="en-GB" b="1" dirty="0">
                <a:solidFill>
                  <a:srgbClr val="000000"/>
                </a:solidFill>
                <a:latin typeface="Arial" panose="020B0604020202020204" pitchFamily="34" charset="0"/>
                <a:ea typeface="Times New Roman" panose="02020603050405020304" pitchFamily="18" charset="0"/>
              </a:rPr>
              <a:t>Overcrowding </a:t>
            </a:r>
          </a:p>
          <a:p>
            <a:pPr marL="0" marR="0" algn="just">
              <a:spcBef>
                <a:spcPts val="0"/>
              </a:spcBef>
              <a:spcAft>
                <a:spcPts val="0"/>
              </a:spcAft>
            </a:pPr>
            <a:endParaRPr lang="en-GB" b="1" dirty="0">
              <a:solidFill>
                <a:srgbClr val="000000"/>
              </a:solidFill>
              <a:latin typeface="Arial" panose="020B0604020202020204" pitchFamily="34" charset="0"/>
              <a:ea typeface="Times New Roman" panose="02020603050405020304" pitchFamily="18" charset="0"/>
            </a:endParaRPr>
          </a:p>
          <a:p>
            <a:pPr marL="0" marR="0" algn="just">
              <a:spcBef>
                <a:spcPts val="0"/>
              </a:spcBef>
              <a:spcAft>
                <a:spcPts val="0"/>
              </a:spcAft>
            </a:pPr>
            <a:endParaRPr lang="en-US" sz="4400" dirty="0">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br>
              <a:rPr lang="en-GB" b="1" dirty="0">
                <a:solidFill>
                  <a:srgbClr val="000000"/>
                </a:solidFill>
                <a:latin typeface="Arial" panose="020B0604020202020204" pitchFamily="34" charset="0"/>
                <a:ea typeface="Times New Roman" panose="02020603050405020304" pitchFamily="18" charset="0"/>
              </a:rPr>
            </a:br>
            <a:endParaRPr lang="en-US" sz="4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578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11D7C-77EC-41E7-ACA7-5738E7CDED00}"/>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Food Taboos</a:t>
            </a:r>
            <a:br>
              <a:rPr lang="en-US" sz="6000"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94AD48B-8555-424F-9ACB-149B254B0A10}"/>
              </a:ext>
            </a:extLst>
          </p:cNvPr>
          <p:cNvSpPr>
            <a:spLocks noGrp="1"/>
          </p:cNvSpPr>
          <p:nvPr>
            <p:ph idx="1"/>
          </p:nvPr>
        </p:nvSpPr>
        <p:spPr/>
        <p:txBody>
          <a:bodyPr>
            <a:normAutofit fontScale="85000" lnSpcReduction="20000"/>
          </a:bodyPr>
          <a:lstStyle/>
          <a:p>
            <a:pPr marL="0" marR="0" algn="just">
              <a:spcBef>
                <a:spcPts val="0"/>
              </a:spcBef>
              <a:spcAft>
                <a:spcPts val="0"/>
              </a:spcAft>
            </a:pPr>
            <a:br>
              <a:rPr lang="en-GB" b="1" dirty="0">
                <a:solidFill>
                  <a:srgbClr val="000000"/>
                </a:solidFill>
                <a:latin typeface="Arial" panose="020B0604020202020204" pitchFamily="34" charset="0"/>
                <a:ea typeface="Times New Roman" panose="02020603050405020304" pitchFamily="18" charset="0"/>
              </a:rPr>
            </a:br>
            <a:r>
              <a:rPr lang="en-GB" dirty="0">
                <a:solidFill>
                  <a:srgbClr val="000000"/>
                </a:solidFill>
                <a:latin typeface="Arial" panose="020B0604020202020204" pitchFamily="34" charset="0"/>
                <a:ea typeface="Times New Roman" panose="02020603050405020304" pitchFamily="18" charset="0"/>
              </a:rPr>
              <a:t>Outbreaks of malnutrition among children in this country may not only be associated with lack of food but also with culture patterns affecting food.</a:t>
            </a:r>
          </a:p>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 For example, in some parts of Kenya, children and women are not given eggs in the belief that the child will learn to be a thief when grown up or that a mother feeding on eggs may harm her unborn baby. Instead, the eggs are reserved for the men to eat or to be sold at the market.</a:t>
            </a:r>
          </a:p>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 In many homes that keep poultry, these eggs could serve as source of protein for young ones, were it not for these cultural beliefs.</a:t>
            </a:r>
            <a:endParaRPr lang="en-US" sz="4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62537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A4E6B-2E11-4BA3-BF7B-25177059BDFC}"/>
              </a:ext>
            </a:extLst>
          </p:cNvPr>
          <p:cNvSpPr>
            <a:spLocks noGrp="1"/>
          </p:cNvSpPr>
          <p:nvPr>
            <p:ph type="title"/>
          </p:nvPr>
        </p:nvSpPr>
        <p:spPr/>
        <p:txBody>
          <a:bodyPr>
            <a:normAutofit fontScale="90000"/>
          </a:bodyPr>
          <a:lstStyle/>
          <a:p>
            <a:r>
              <a:rPr lang="en-GB" b="1" dirty="0">
                <a:solidFill>
                  <a:srgbClr val="000000"/>
                </a:solidFill>
                <a:latin typeface="Arial" panose="020B0604020202020204" pitchFamily="34" charset="0"/>
                <a:ea typeface="Times New Roman" panose="02020603050405020304" pitchFamily="18" charset="0"/>
              </a:rPr>
              <a:t>Overcrowding</a:t>
            </a:r>
            <a:r>
              <a:rPr lang="en-GB" dirty="0">
                <a:solidFill>
                  <a:srgbClr val="000000"/>
                </a:solidFill>
                <a:latin typeface="Arial" panose="020B0604020202020204" pitchFamily="34" charset="0"/>
                <a:ea typeface="Times New Roman" panose="02020603050405020304" pitchFamily="18" charset="0"/>
              </a:rPr>
              <a:t> </a:t>
            </a:r>
            <a:br>
              <a:rPr lang="en-US" sz="6000"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4FB5B5B-7F5E-46F5-A87D-CB068516AAF6}"/>
              </a:ext>
            </a:extLst>
          </p:cNvPr>
          <p:cNvSpPr>
            <a:spLocks noGrp="1"/>
          </p:cNvSpPr>
          <p:nvPr>
            <p:ph idx="1"/>
          </p:nvPr>
        </p:nvSpPr>
        <p:spPr/>
        <p:txBody>
          <a:bodyPr>
            <a:normAutofit fontScale="92500" lnSpcReduction="20000"/>
          </a:bodyPr>
          <a:lstStyle/>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When several family members live in congested homes with a low standard of hygiene, this may contribute to poor health. This mainly occurs in urban centres, where a family may rent one room, which serves as the kitchen, bedroom and dining room. </a:t>
            </a:r>
          </a:p>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There may be communal water but often there is none, and in such cases the family has to buy water or fetch it from a stream. </a:t>
            </a:r>
          </a:p>
          <a:p>
            <a:pPr marL="0" marR="0" algn="just">
              <a:spcBef>
                <a:spcPts val="0"/>
              </a:spcBef>
              <a:spcAft>
                <a:spcPts val="0"/>
              </a:spcAft>
            </a:pPr>
            <a:r>
              <a:rPr lang="en-GB" dirty="0">
                <a:solidFill>
                  <a:srgbClr val="000000"/>
                </a:solidFill>
                <a:latin typeface="Arial" panose="020B0604020202020204" pitchFamily="34" charset="0"/>
                <a:ea typeface="Times New Roman" panose="02020603050405020304" pitchFamily="18" charset="0"/>
              </a:rPr>
              <a:t>Under such living conditions children suffer from diarrhoea, intestinal worms and sometimes malnutrition. </a:t>
            </a:r>
            <a:endParaRPr lang="en-US" sz="4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2722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98D14-8C16-4F73-A08A-C72D66C37E48}"/>
              </a:ext>
            </a:extLst>
          </p:cNvPr>
          <p:cNvSpPr>
            <a:spLocks noGrp="1"/>
          </p:cNvSpPr>
          <p:nvPr>
            <p:ph type="title"/>
          </p:nvPr>
        </p:nvSpPr>
        <p:spPr/>
        <p:txBody>
          <a:bodyPr/>
          <a:lstStyle/>
          <a:p>
            <a:r>
              <a:rPr lang="en-US" dirty="0"/>
              <a:t>Sociology is</a:t>
            </a:r>
          </a:p>
        </p:txBody>
      </p:sp>
      <p:sp>
        <p:nvSpPr>
          <p:cNvPr id="3" name="Content Placeholder 2">
            <a:extLst>
              <a:ext uri="{FF2B5EF4-FFF2-40B4-BE49-F238E27FC236}">
                <a16:creationId xmlns:a16="http://schemas.microsoft.com/office/drawing/2014/main" id="{691C7EC9-C363-4BA4-AF16-0A4E32EE85C8}"/>
              </a:ext>
            </a:extLst>
          </p:cNvPr>
          <p:cNvSpPr>
            <a:spLocks noGrp="1"/>
          </p:cNvSpPr>
          <p:nvPr>
            <p:ph idx="1"/>
          </p:nvPr>
        </p:nvSpPr>
        <p:spPr/>
        <p:txBody>
          <a:bodyPr/>
          <a:lstStyle/>
          <a:p>
            <a:pPr algn="just">
              <a:buFont typeface="Wingdings" panose="05000000000000000000" pitchFamily="2" charset="2"/>
              <a:buChar char="v"/>
            </a:pPr>
            <a:r>
              <a:rPr lang="en-US" dirty="0"/>
              <a:t>the study of society </a:t>
            </a:r>
          </a:p>
          <a:p>
            <a:pPr algn="just">
              <a:buFont typeface="Wingdings" panose="05000000000000000000" pitchFamily="2" charset="2"/>
              <a:buChar char="v"/>
            </a:pPr>
            <a:r>
              <a:rPr lang="en-US" dirty="0"/>
              <a:t>the science of social life.</a:t>
            </a:r>
          </a:p>
          <a:p>
            <a:pPr algn="just">
              <a:buFont typeface="Wingdings" panose="05000000000000000000" pitchFamily="2" charset="2"/>
              <a:buChar char="v"/>
            </a:pPr>
            <a:r>
              <a:rPr lang="en-US" dirty="0"/>
              <a:t>the study of social relationships. </a:t>
            </a:r>
          </a:p>
          <a:p>
            <a:pPr algn="just">
              <a:buFont typeface="Wingdings" panose="05000000000000000000" pitchFamily="2" charset="2"/>
              <a:buChar char="v"/>
            </a:pPr>
            <a:r>
              <a:rPr lang="en-US" dirty="0"/>
              <a:t>the study of human behavior in groups. </a:t>
            </a:r>
          </a:p>
          <a:p>
            <a:pPr algn="just">
              <a:buFont typeface="Wingdings" panose="05000000000000000000" pitchFamily="2" charset="2"/>
              <a:buChar char="v"/>
            </a:pPr>
            <a:r>
              <a:rPr lang="en-US" dirty="0"/>
              <a:t>the study of forms of social relationships. </a:t>
            </a:r>
          </a:p>
          <a:p>
            <a:pPr algn="just">
              <a:buFont typeface="Wingdings" panose="05000000000000000000" pitchFamily="2" charset="2"/>
              <a:buChar char="v"/>
            </a:pPr>
            <a:r>
              <a:rPr lang="en-US" dirty="0"/>
              <a:t>the study of social action. </a:t>
            </a:r>
          </a:p>
          <a:p>
            <a:pPr algn="just">
              <a:buFont typeface="Wingdings" panose="05000000000000000000" pitchFamily="2" charset="2"/>
              <a:buChar char="v"/>
            </a:pPr>
            <a:r>
              <a:rPr lang="en-US" dirty="0"/>
              <a:t>the study of social groups and social systems. </a:t>
            </a:r>
          </a:p>
        </p:txBody>
      </p:sp>
    </p:spTree>
    <p:extLst>
      <p:ext uri="{BB962C8B-B14F-4D97-AF65-F5344CB8AC3E}">
        <p14:creationId xmlns:p14="http://schemas.microsoft.com/office/powerpoint/2010/main" val="409786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9BC03-3C4B-4806-90F5-A70AA66A1C10}"/>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CF46FA5F-ADE0-4947-8511-4CF0909B9BFF}"/>
              </a:ext>
            </a:extLst>
          </p:cNvPr>
          <p:cNvSpPr>
            <a:spLocks noGrp="1"/>
          </p:cNvSpPr>
          <p:nvPr>
            <p:ph idx="1"/>
          </p:nvPr>
        </p:nvSpPr>
        <p:spPr/>
        <p:txBody>
          <a:bodyPr>
            <a:normAutofit/>
          </a:bodyPr>
          <a:lstStyle/>
          <a:p>
            <a:pPr algn="just">
              <a:lnSpc>
                <a:spcPct val="150000"/>
              </a:lnSpc>
            </a:pPr>
            <a:r>
              <a:rPr lang="en-US" sz="4000" dirty="0"/>
              <a:t>Find out more social cultural beliefs and practices that affect health.</a:t>
            </a:r>
          </a:p>
        </p:txBody>
      </p:sp>
    </p:spTree>
    <p:extLst>
      <p:ext uri="{BB962C8B-B14F-4D97-AF65-F5344CB8AC3E}">
        <p14:creationId xmlns:p14="http://schemas.microsoft.com/office/powerpoint/2010/main" val="139768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8F918-3F49-4E12-A8D7-09F2596A35E1}"/>
              </a:ext>
            </a:extLst>
          </p:cNvPr>
          <p:cNvSpPr>
            <a:spLocks noGrp="1"/>
          </p:cNvSpPr>
          <p:nvPr>
            <p:ph type="title"/>
          </p:nvPr>
        </p:nvSpPr>
        <p:spPr/>
        <p:txBody>
          <a:bodyPr/>
          <a:lstStyle/>
          <a:p>
            <a:r>
              <a:rPr lang="en-US" dirty="0"/>
              <a:t>Social change </a:t>
            </a:r>
          </a:p>
        </p:txBody>
      </p:sp>
      <p:sp>
        <p:nvSpPr>
          <p:cNvPr id="3" name="Content Placeholder 2">
            <a:extLst>
              <a:ext uri="{FF2B5EF4-FFF2-40B4-BE49-F238E27FC236}">
                <a16:creationId xmlns:a16="http://schemas.microsoft.com/office/drawing/2014/main" id="{27CE9127-CB90-4857-A5F3-4D98E7FE427D}"/>
              </a:ext>
            </a:extLst>
          </p:cNvPr>
          <p:cNvSpPr>
            <a:spLocks noGrp="1"/>
          </p:cNvSpPr>
          <p:nvPr>
            <p:ph idx="1"/>
          </p:nvPr>
        </p:nvSpPr>
        <p:spPr/>
        <p:txBody>
          <a:bodyPr>
            <a:normAutofit fontScale="92500"/>
          </a:bodyPr>
          <a:lstStyle/>
          <a:p>
            <a:pPr algn="just"/>
            <a:endParaRPr lang="en-GB" b="1" dirty="0">
              <a:solidFill>
                <a:srgbClr val="000000"/>
              </a:solidFill>
              <a:latin typeface="Arial" panose="020B0604020202020204" pitchFamily="34" charset="0"/>
              <a:ea typeface="Times New Roman" panose="02020603050405020304" pitchFamily="18" charset="0"/>
            </a:endParaRPr>
          </a:p>
          <a:p>
            <a:pPr algn="just"/>
            <a:r>
              <a:rPr lang="en-GB" b="1" dirty="0">
                <a:solidFill>
                  <a:srgbClr val="000000"/>
                </a:solidFill>
                <a:latin typeface="Arial" panose="020B0604020202020204" pitchFamily="34" charset="0"/>
                <a:ea typeface="Times New Roman" panose="02020603050405020304" pitchFamily="18" charset="0"/>
              </a:rPr>
              <a:t>Definition</a:t>
            </a:r>
            <a:r>
              <a:rPr lang="en-GB" dirty="0">
                <a:solidFill>
                  <a:srgbClr val="000000"/>
                </a:solidFill>
                <a:latin typeface="Arial" panose="020B0604020202020204" pitchFamily="34" charset="0"/>
                <a:ea typeface="Times New Roman" panose="02020603050405020304" pitchFamily="18" charset="0"/>
              </a:rPr>
              <a:t>….Social change is the transformation of culture and social institutions over time. </a:t>
            </a:r>
          </a:p>
          <a:p>
            <a:pPr algn="just"/>
            <a:r>
              <a:rPr lang="en-GB" dirty="0">
                <a:solidFill>
                  <a:srgbClr val="000000"/>
                </a:solidFill>
                <a:latin typeface="Arial" panose="020B0604020202020204" pitchFamily="34" charset="0"/>
                <a:ea typeface="Times New Roman" panose="02020603050405020304" pitchFamily="18" charset="0"/>
              </a:rPr>
              <a:t>All societies experience change in their social structure and culture over time, explanations of the causes and nature of this change have been part of the sociologist's task from the beginning of this discipline. </a:t>
            </a:r>
          </a:p>
        </p:txBody>
      </p:sp>
      <p:pic>
        <p:nvPicPr>
          <p:cNvPr id="5" name="Picture 4">
            <a:extLst>
              <a:ext uri="{FF2B5EF4-FFF2-40B4-BE49-F238E27FC236}">
                <a16:creationId xmlns:a16="http://schemas.microsoft.com/office/drawing/2014/main" id="{53A03DFA-6212-46DD-9757-C96CF908C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1518" y="192308"/>
            <a:ext cx="2419350" cy="1885950"/>
          </a:xfrm>
          <a:prstGeom prst="rect">
            <a:avLst/>
          </a:prstGeom>
        </p:spPr>
      </p:pic>
    </p:spTree>
    <p:extLst>
      <p:ext uri="{BB962C8B-B14F-4D97-AF65-F5344CB8AC3E}">
        <p14:creationId xmlns:p14="http://schemas.microsoft.com/office/powerpoint/2010/main" val="189735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A1143-EA9E-485B-BD2E-A42E3A2B91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FBA319-2E99-4EB4-80BA-8BF95FF42872}"/>
              </a:ext>
            </a:extLst>
          </p:cNvPr>
          <p:cNvSpPr>
            <a:spLocks noGrp="1"/>
          </p:cNvSpPr>
          <p:nvPr>
            <p:ph idx="1"/>
          </p:nvPr>
        </p:nvSpPr>
        <p:spPr/>
        <p:txBody>
          <a:bodyPr>
            <a:normAutofit fontScale="92500"/>
          </a:bodyPr>
          <a:lstStyle/>
          <a:p>
            <a:pPr algn="just"/>
            <a:r>
              <a:rPr lang="en-GB" dirty="0">
                <a:solidFill>
                  <a:srgbClr val="000000"/>
                </a:solidFill>
                <a:latin typeface="Arial" panose="020B0604020202020204" pitchFamily="34" charset="0"/>
                <a:ea typeface="Times New Roman" panose="02020603050405020304" pitchFamily="18" charset="0"/>
              </a:rPr>
              <a:t>Societies change because they are in contact with other societies.</a:t>
            </a:r>
          </a:p>
          <a:p>
            <a:pPr algn="just"/>
            <a:r>
              <a:rPr lang="en-GB" dirty="0">
                <a:solidFill>
                  <a:srgbClr val="000000"/>
                </a:solidFill>
                <a:latin typeface="Arial" panose="020B0604020202020204" pitchFamily="34" charset="0"/>
                <a:ea typeface="Times New Roman" panose="02020603050405020304" pitchFamily="18" charset="0"/>
              </a:rPr>
              <a:t> As a result the ideas, norms and institutions spread from one society to another. </a:t>
            </a:r>
          </a:p>
          <a:p>
            <a:pPr algn="just"/>
            <a:r>
              <a:rPr lang="en-GB" dirty="0">
                <a:solidFill>
                  <a:srgbClr val="000000"/>
                </a:solidFill>
                <a:latin typeface="Arial" panose="020B0604020202020204" pitchFamily="34" charset="0"/>
                <a:ea typeface="Times New Roman" panose="02020603050405020304" pitchFamily="18" charset="0"/>
              </a:rPr>
              <a:t>Even the most isolated society changes from time to time as its members adjust to varying environmental conditions (such as prolonged drought) or invent new ways of doing things. </a:t>
            </a:r>
            <a:endParaRPr lang="en-US" dirty="0"/>
          </a:p>
          <a:p>
            <a:endParaRPr lang="en-US" dirty="0"/>
          </a:p>
        </p:txBody>
      </p:sp>
    </p:spTree>
    <p:extLst>
      <p:ext uri="{BB962C8B-B14F-4D97-AF65-F5344CB8AC3E}">
        <p14:creationId xmlns:p14="http://schemas.microsoft.com/office/powerpoint/2010/main" val="340475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ECD24-8090-4E3A-8EB5-238793746E85}"/>
              </a:ext>
            </a:extLst>
          </p:cNvPr>
          <p:cNvSpPr>
            <a:spLocks noGrp="1"/>
          </p:cNvSpPr>
          <p:nvPr>
            <p:ph type="title"/>
          </p:nvPr>
        </p:nvSpPr>
        <p:spPr/>
        <p:txBody>
          <a:bodyPr>
            <a:normAutofit fontScale="90000"/>
          </a:bodyPr>
          <a:lstStyle/>
          <a:p>
            <a:r>
              <a:rPr lang="en-GB" b="1" dirty="0"/>
              <a:t>Theories of Change</a:t>
            </a:r>
            <a:br>
              <a:rPr lang="en-US" dirty="0"/>
            </a:br>
            <a:endParaRPr lang="en-US" dirty="0"/>
          </a:p>
        </p:txBody>
      </p:sp>
      <p:sp>
        <p:nvSpPr>
          <p:cNvPr id="3" name="Content Placeholder 2">
            <a:extLst>
              <a:ext uri="{FF2B5EF4-FFF2-40B4-BE49-F238E27FC236}">
                <a16:creationId xmlns:a16="http://schemas.microsoft.com/office/drawing/2014/main" id="{97EA6631-ABF5-48D1-8C9D-FA095A70A222}"/>
              </a:ext>
            </a:extLst>
          </p:cNvPr>
          <p:cNvSpPr>
            <a:spLocks noGrp="1"/>
          </p:cNvSpPr>
          <p:nvPr>
            <p:ph idx="1"/>
          </p:nvPr>
        </p:nvSpPr>
        <p:spPr/>
        <p:txBody>
          <a:bodyPr/>
          <a:lstStyle/>
          <a:p>
            <a:pPr algn="just"/>
            <a:r>
              <a:rPr lang="en-GB" dirty="0"/>
              <a:t>Before looking at the types of social change, you will briefly take a look at the theories of change. Three major theories have been advanced to explain social change. </a:t>
            </a:r>
            <a:endParaRPr lang="en-US" dirty="0"/>
          </a:p>
          <a:p>
            <a:pPr marL="514350" indent="-514350" algn="ctr">
              <a:buFont typeface="+mj-lt"/>
              <a:buAutoNum type="arabicPeriod"/>
            </a:pPr>
            <a:r>
              <a:rPr lang="en-GB" b="1" dirty="0"/>
              <a:t>Evolution and Differentiation</a:t>
            </a:r>
            <a:r>
              <a:rPr lang="en-GB" dirty="0"/>
              <a:t> </a:t>
            </a:r>
            <a:endParaRPr lang="en-US" dirty="0"/>
          </a:p>
          <a:p>
            <a:pPr marL="514350" indent="-514350" algn="ctr">
              <a:buFont typeface="+mj-lt"/>
              <a:buAutoNum type="arabicPeriod"/>
            </a:pPr>
            <a:r>
              <a:rPr lang="en-GB" b="1" dirty="0"/>
              <a:t>Equilibrium and Conflict</a:t>
            </a:r>
            <a:r>
              <a:rPr lang="en-GB" dirty="0"/>
              <a:t> </a:t>
            </a:r>
            <a:endParaRPr lang="en-US" dirty="0"/>
          </a:p>
          <a:p>
            <a:pPr marL="514350" indent="-514350" algn="ctr">
              <a:buFont typeface="+mj-lt"/>
              <a:buAutoNum type="arabicPeriod"/>
            </a:pPr>
            <a:r>
              <a:rPr lang="en-GB" b="1" dirty="0"/>
              <a:t>Modernisation</a:t>
            </a:r>
            <a:endParaRPr lang="en-US" dirty="0"/>
          </a:p>
          <a:p>
            <a:endParaRPr lang="en-US" dirty="0"/>
          </a:p>
        </p:txBody>
      </p:sp>
    </p:spTree>
    <p:extLst>
      <p:ext uri="{BB962C8B-B14F-4D97-AF65-F5344CB8AC3E}">
        <p14:creationId xmlns:p14="http://schemas.microsoft.com/office/powerpoint/2010/main" val="425777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D969-10B7-4283-93DB-8CA21114E8C1}"/>
              </a:ext>
            </a:extLst>
          </p:cNvPr>
          <p:cNvSpPr>
            <a:spLocks noGrp="1"/>
          </p:cNvSpPr>
          <p:nvPr>
            <p:ph type="title"/>
          </p:nvPr>
        </p:nvSpPr>
        <p:spPr/>
        <p:txBody>
          <a:bodyPr>
            <a:normAutofit fontScale="90000"/>
          </a:bodyPr>
          <a:lstStyle/>
          <a:p>
            <a:r>
              <a:rPr lang="en-GB" b="1" dirty="0"/>
              <a:t>Evolution and Differentiation</a:t>
            </a:r>
            <a:r>
              <a:rPr lang="en-GB" dirty="0"/>
              <a:t> </a:t>
            </a:r>
            <a:br>
              <a:rPr lang="en-US" dirty="0"/>
            </a:br>
            <a:endParaRPr lang="en-US" dirty="0"/>
          </a:p>
        </p:txBody>
      </p:sp>
      <p:sp>
        <p:nvSpPr>
          <p:cNvPr id="3" name="Content Placeholder 2">
            <a:extLst>
              <a:ext uri="{FF2B5EF4-FFF2-40B4-BE49-F238E27FC236}">
                <a16:creationId xmlns:a16="http://schemas.microsoft.com/office/drawing/2014/main" id="{3314C661-8D35-47CE-9219-492B5BB45A90}"/>
              </a:ext>
            </a:extLst>
          </p:cNvPr>
          <p:cNvSpPr>
            <a:spLocks noGrp="1"/>
          </p:cNvSpPr>
          <p:nvPr>
            <p:ph idx="1"/>
          </p:nvPr>
        </p:nvSpPr>
        <p:spPr/>
        <p:txBody>
          <a:bodyPr>
            <a:normAutofit fontScale="85000" lnSpcReduction="20000"/>
          </a:bodyPr>
          <a:lstStyle/>
          <a:p>
            <a:pPr algn="just"/>
            <a:r>
              <a:rPr lang="en-GB" dirty="0"/>
              <a:t>Early sociologists were concerned chiefly with the origins of society and the transformations necessary to reach the type of society that people are now experiencing. </a:t>
            </a:r>
          </a:p>
          <a:p>
            <a:pPr algn="just"/>
            <a:r>
              <a:rPr lang="en-GB" dirty="0"/>
              <a:t>Since Darwin's ideas of biological evolution were gaining acceptance at this time, the theory of societal evolution also became popular. </a:t>
            </a:r>
          </a:p>
          <a:p>
            <a:pPr algn="just"/>
            <a:r>
              <a:rPr lang="en-GB" dirty="0"/>
              <a:t>Theories of structural differentiation take humankind somewhat further than the evolutionism from which they are derived. The basic idea is that as societies develop, they become characterised by increased separation and specialisation.</a:t>
            </a:r>
            <a:endParaRPr lang="en-US" dirty="0"/>
          </a:p>
          <a:p>
            <a:pPr algn="just"/>
            <a:endParaRPr lang="en-US" dirty="0"/>
          </a:p>
        </p:txBody>
      </p:sp>
    </p:spTree>
    <p:extLst>
      <p:ext uri="{BB962C8B-B14F-4D97-AF65-F5344CB8AC3E}">
        <p14:creationId xmlns:p14="http://schemas.microsoft.com/office/powerpoint/2010/main" val="137761126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D5425-531F-494C-84EC-06D46A0F5DA7}"/>
              </a:ext>
            </a:extLst>
          </p:cNvPr>
          <p:cNvSpPr>
            <a:spLocks noGrp="1"/>
          </p:cNvSpPr>
          <p:nvPr>
            <p:ph type="title"/>
          </p:nvPr>
        </p:nvSpPr>
        <p:spPr/>
        <p:txBody>
          <a:bodyPr>
            <a:normAutofit fontScale="90000"/>
          </a:bodyPr>
          <a:lstStyle/>
          <a:p>
            <a:r>
              <a:rPr lang="en-GB" b="1" dirty="0"/>
              <a:t>Equilibrium and Conflict</a:t>
            </a:r>
            <a:r>
              <a:rPr lang="en-GB" dirty="0"/>
              <a:t> </a:t>
            </a:r>
            <a:br>
              <a:rPr lang="en-US" dirty="0"/>
            </a:br>
            <a:endParaRPr lang="en-US" dirty="0"/>
          </a:p>
        </p:txBody>
      </p:sp>
      <p:sp>
        <p:nvSpPr>
          <p:cNvPr id="3" name="Content Placeholder 2">
            <a:extLst>
              <a:ext uri="{FF2B5EF4-FFF2-40B4-BE49-F238E27FC236}">
                <a16:creationId xmlns:a16="http://schemas.microsoft.com/office/drawing/2014/main" id="{B0B57457-0118-4EAC-9853-CC9FF5B47251}"/>
              </a:ext>
            </a:extLst>
          </p:cNvPr>
          <p:cNvSpPr>
            <a:spLocks noGrp="1"/>
          </p:cNvSpPr>
          <p:nvPr>
            <p:ph idx="1"/>
          </p:nvPr>
        </p:nvSpPr>
        <p:spPr/>
        <p:txBody>
          <a:bodyPr>
            <a:normAutofit fontScale="77500" lnSpcReduction="20000"/>
          </a:bodyPr>
          <a:lstStyle/>
          <a:p>
            <a:pPr algn="just"/>
            <a:r>
              <a:rPr lang="en-GB" dirty="0"/>
              <a:t>The equilibrium and conflict theory maintains that the basic function of any society is to maintain equilibrium (stability, order) and eliminate conflicts that may arise in the process of change. </a:t>
            </a:r>
          </a:p>
          <a:p>
            <a:pPr algn="just"/>
            <a:r>
              <a:rPr lang="en-GB" dirty="0"/>
              <a:t>Conflict may arise mainly during the process of adjustment to forced change, when consensus is imperfect or among people who were inadequately socialised so that they do not fully share the consensus of the majority. </a:t>
            </a:r>
          </a:p>
          <a:p>
            <a:pPr algn="just"/>
            <a:r>
              <a:rPr lang="en-GB" dirty="0"/>
              <a:t>The equilibrium theory is better for explaining gradual, long-term change such as the Industrial Revolution and changes applying to the society as a whole, than in accounting for the more sudden political revolution and smaller endogenous changes where conflict often plays an obvious part. </a:t>
            </a:r>
            <a:endParaRPr lang="en-US" dirty="0"/>
          </a:p>
          <a:p>
            <a:pPr algn="just"/>
            <a:endParaRPr lang="en-US" dirty="0"/>
          </a:p>
        </p:txBody>
      </p:sp>
    </p:spTree>
    <p:extLst>
      <p:ext uri="{BB962C8B-B14F-4D97-AF65-F5344CB8AC3E}">
        <p14:creationId xmlns:p14="http://schemas.microsoft.com/office/powerpoint/2010/main" val="26607163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EAC66-7E46-4FEE-9941-73D692FA663A}"/>
              </a:ext>
            </a:extLst>
          </p:cNvPr>
          <p:cNvSpPr>
            <a:spLocks noGrp="1"/>
          </p:cNvSpPr>
          <p:nvPr>
            <p:ph type="title"/>
          </p:nvPr>
        </p:nvSpPr>
        <p:spPr/>
        <p:txBody>
          <a:bodyPr/>
          <a:lstStyle/>
          <a:p>
            <a:r>
              <a:rPr lang="en-GB" b="1" dirty="0"/>
              <a:t>Modernisation</a:t>
            </a:r>
            <a:endParaRPr lang="en-US" dirty="0"/>
          </a:p>
        </p:txBody>
      </p:sp>
      <p:sp>
        <p:nvSpPr>
          <p:cNvPr id="3" name="Content Placeholder 2">
            <a:extLst>
              <a:ext uri="{FF2B5EF4-FFF2-40B4-BE49-F238E27FC236}">
                <a16:creationId xmlns:a16="http://schemas.microsoft.com/office/drawing/2014/main" id="{42527B19-9284-4129-8E83-C17A7F335614}"/>
              </a:ext>
            </a:extLst>
          </p:cNvPr>
          <p:cNvSpPr>
            <a:spLocks noGrp="1"/>
          </p:cNvSpPr>
          <p:nvPr>
            <p:ph idx="1"/>
          </p:nvPr>
        </p:nvSpPr>
        <p:spPr/>
        <p:txBody>
          <a:bodyPr>
            <a:normAutofit fontScale="77500" lnSpcReduction="20000"/>
          </a:bodyPr>
          <a:lstStyle/>
          <a:p>
            <a:pPr algn="just"/>
            <a:r>
              <a:rPr lang="en-GB" dirty="0"/>
              <a:t>The modernisation theory assumes that change is synonymous with improvement of social conditions, for the benefit of societies. </a:t>
            </a:r>
          </a:p>
          <a:p>
            <a:pPr algn="just"/>
            <a:r>
              <a:rPr lang="en-GB" dirty="0"/>
              <a:t>Modernisation is the process by which agricultural societies were transformed into industrial societies.</a:t>
            </a:r>
          </a:p>
          <a:p>
            <a:pPr algn="just"/>
            <a:r>
              <a:rPr lang="en-GB" dirty="0"/>
              <a:t>Modernisation theorists tend to see only the front end of the process of social change (what the modern society should look like) and ignore the traditional end of the process.</a:t>
            </a:r>
          </a:p>
          <a:p>
            <a:pPr algn="just"/>
            <a:r>
              <a:rPr lang="en-GB" dirty="0"/>
              <a:t> Nevertheless, some attention must be given to modernisation theories because they are so prevalent and because they alert us to ways of examining long-term change. </a:t>
            </a:r>
            <a:endParaRPr lang="en-US" dirty="0"/>
          </a:p>
          <a:p>
            <a:endParaRPr lang="en-US" dirty="0"/>
          </a:p>
        </p:txBody>
      </p:sp>
    </p:spTree>
    <p:extLst>
      <p:ext uri="{BB962C8B-B14F-4D97-AF65-F5344CB8AC3E}">
        <p14:creationId xmlns:p14="http://schemas.microsoft.com/office/powerpoint/2010/main" val="18008451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A0039-187E-48E4-A4E9-E0BB36440D19}"/>
              </a:ext>
            </a:extLst>
          </p:cNvPr>
          <p:cNvSpPr>
            <a:spLocks noGrp="1"/>
          </p:cNvSpPr>
          <p:nvPr>
            <p:ph type="title"/>
          </p:nvPr>
        </p:nvSpPr>
        <p:spPr/>
        <p:txBody>
          <a:bodyPr>
            <a:normAutofit fontScale="90000"/>
          </a:bodyPr>
          <a:lstStyle/>
          <a:p>
            <a:r>
              <a:rPr lang="en-US" b="1" dirty="0"/>
              <a:t>Factors that influence social change</a:t>
            </a:r>
          </a:p>
        </p:txBody>
      </p:sp>
      <p:sp>
        <p:nvSpPr>
          <p:cNvPr id="3" name="Content Placeholder 2">
            <a:extLst>
              <a:ext uri="{FF2B5EF4-FFF2-40B4-BE49-F238E27FC236}">
                <a16:creationId xmlns:a16="http://schemas.microsoft.com/office/drawing/2014/main" id="{13498857-06A3-4100-9094-5052C9E018F9}"/>
              </a:ext>
            </a:extLst>
          </p:cNvPr>
          <p:cNvSpPr>
            <a:spLocks noGrp="1"/>
          </p:cNvSpPr>
          <p:nvPr>
            <p:ph idx="1"/>
          </p:nvPr>
        </p:nvSpPr>
        <p:spPr/>
        <p:txBody>
          <a:bodyPr/>
          <a:lstStyle/>
          <a:p>
            <a:pPr marL="0" indent="0" algn="just">
              <a:buNone/>
            </a:pPr>
            <a:r>
              <a:rPr lang="en-US" b="1" dirty="0"/>
              <a:t>1.Physical Environment: </a:t>
            </a:r>
          </a:p>
          <a:p>
            <a:pPr algn="just"/>
            <a:r>
              <a:rPr lang="en-US" dirty="0"/>
              <a:t>Certain geographic changes sometimes produce great social change. Climate, storms, social erosion, earthquakes, floods, droughts etc., definitely affect social life and induce social change. Human life is closely bound up with the geographical conditions of the earth. </a:t>
            </a:r>
          </a:p>
          <a:p>
            <a:pPr algn="just"/>
            <a:endParaRPr lang="en-US" dirty="0"/>
          </a:p>
        </p:txBody>
      </p:sp>
    </p:spTree>
    <p:extLst>
      <p:ext uri="{BB962C8B-B14F-4D97-AF65-F5344CB8AC3E}">
        <p14:creationId xmlns:p14="http://schemas.microsoft.com/office/powerpoint/2010/main" val="37093881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2F51-0FC3-4F4D-9DD3-B9B82929DF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147D98-7A87-4790-AD3D-FB1315FF80F8}"/>
              </a:ext>
            </a:extLst>
          </p:cNvPr>
          <p:cNvSpPr>
            <a:spLocks noGrp="1"/>
          </p:cNvSpPr>
          <p:nvPr>
            <p:ph idx="1"/>
          </p:nvPr>
        </p:nvSpPr>
        <p:spPr/>
        <p:txBody>
          <a:bodyPr>
            <a:normAutofit lnSpcReduction="10000"/>
          </a:bodyPr>
          <a:lstStyle/>
          <a:p>
            <a:pPr marL="0" indent="0" algn="just">
              <a:buNone/>
            </a:pPr>
            <a:r>
              <a:rPr lang="en-US" b="1" dirty="0"/>
              <a:t>2. Demographic (biological) Factor: </a:t>
            </a:r>
          </a:p>
          <a:p>
            <a:pPr algn="just"/>
            <a:r>
              <a:rPr lang="en-US" dirty="0"/>
              <a:t>Broadly speaking, demography is concerned with the size and structure of human population. The social structure of a society is closely related with the changes in the size, composition and distri­bution of population. The size of the population is based mainly upon three factors—birth rate, death rate and migration (immigration and emigration). </a:t>
            </a:r>
          </a:p>
          <a:p>
            <a:pPr algn="just"/>
            <a:endParaRPr lang="en-US" dirty="0"/>
          </a:p>
        </p:txBody>
      </p:sp>
    </p:spTree>
    <p:extLst>
      <p:ext uri="{BB962C8B-B14F-4D97-AF65-F5344CB8AC3E}">
        <p14:creationId xmlns:p14="http://schemas.microsoft.com/office/powerpoint/2010/main" val="4005156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DF3F4-01CB-4C93-868A-31CDC52337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405242A-DCCC-46E3-BC9E-B78DA8E7D8E6}"/>
              </a:ext>
            </a:extLst>
          </p:cNvPr>
          <p:cNvSpPr>
            <a:spLocks noGrp="1"/>
          </p:cNvSpPr>
          <p:nvPr>
            <p:ph idx="1"/>
          </p:nvPr>
        </p:nvSpPr>
        <p:spPr/>
        <p:txBody>
          <a:bodyPr>
            <a:normAutofit fontScale="92500" lnSpcReduction="20000"/>
          </a:bodyPr>
          <a:lstStyle/>
          <a:p>
            <a:pPr marL="0" indent="0" algn="just">
              <a:buNone/>
            </a:pPr>
            <a:r>
              <a:rPr lang="en-US" b="1" dirty="0"/>
              <a:t>3. Cultural Factor: </a:t>
            </a:r>
          </a:p>
          <a:p>
            <a:pPr algn="just"/>
            <a:r>
              <a:rPr lang="en-US" dirty="0"/>
              <a:t>It is an established fact that there is an intimate connection between our beliefs and social institutions, our values and social relationships. Values, beliefs, ideas, institutions are the basic elements of a culture. Certainly, all cultural changes involve social change. </a:t>
            </a:r>
          </a:p>
          <a:p>
            <a:pPr algn="just"/>
            <a:r>
              <a:rPr lang="en-US" dirty="0"/>
              <a:t>Social and the cultural aspects are closely interwoven. Thus, any change in the culture (ideas, values, beliefs etc.) brings a corresponding change in the whole social order.</a:t>
            </a:r>
          </a:p>
          <a:p>
            <a:pPr algn="just"/>
            <a:endParaRPr lang="en-US" dirty="0"/>
          </a:p>
        </p:txBody>
      </p:sp>
    </p:spTree>
    <p:extLst>
      <p:ext uri="{BB962C8B-B14F-4D97-AF65-F5344CB8AC3E}">
        <p14:creationId xmlns:p14="http://schemas.microsoft.com/office/powerpoint/2010/main" val="14867245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55F0-A37E-4A07-993B-CA8F58368436}"/>
              </a:ext>
            </a:extLst>
          </p:cNvPr>
          <p:cNvSpPr>
            <a:spLocks noGrp="1"/>
          </p:cNvSpPr>
          <p:nvPr>
            <p:ph type="title"/>
          </p:nvPr>
        </p:nvSpPr>
        <p:spPr/>
        <p:txBody>
          <a:bodyPr/>
          <a:lstStyle/>
          <a:p>
            <a:r>
              <a:rPr lang="en-US" dirty="0"/>
              <a:t>Anthropology is </a:t>
            </a:r>
          </a:p>
        </p:txBody>
      </p:sp>
      <p:sp>
        <p:nvSpPr>
          <p:cNvPr id="3" name="Content Placeholder 2">
            <a:extLst>
              <a:ext uri="{FF2B5EF4-FFF2-40B4-BE49-F238E27FC236}">
                <a16:creationId xmlns:a16="http://schemas.microsoft.com/office/drawing/2014/main" id="{6991A411-267D-4D55-83C7-725F1210C3E7}"/>
              </a:ext>
            </a:extLst>
          </p:cNvPr>
          <p:cNvSpPr>
            <a:spLocks noGrp="1"/>
          </p:cNvSpPr>
          <p:nvPr>
            <p:ph idx="1"/>
          </p:nvPr>
        </p:nvSpPr>
        <p:spPr/>
        <p:txBody>
          <a:bodyPr/>
          <a:lstStyle/>
          <a:p>
            <a:pPr algn="just"/>
            <a:r>
              <a:rPr lang="en-US" i="1" dirty="0"/>
              <a:t>Anthropology</a:t>
            </a:r>
            <a:r>
              <a:rPr lang="en-US" dirty="0"/>
              <a:t> is the scientific study of the origins of humans, how we have changed over the years, and how we relate to each other, both within our own culture and with people from other cultures. </a:t>
            </a:r>
          </a:p>
        </p:txBody>
      </p:sp>
    </p:spTree>
    <p:extLst>
      <p:ext uri="{BB962C8B-B14F-4D97-AF65-F5344CB8AC3E}">
        <p14:creationId xmlns:p14="http://schemas.microsoft.com/office/powerpoint/2010/main" val="264962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F2CC5-C998-4304-8660-9ECD5BBC85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4AA7DB-8A7F-4FFD-A371-B0960F750DA7}"/>
              </a:ext>
            </a:extLst>
          </p:cNvPr>
          <p:cNvSpPr>
            <a:spLocks noGrp="1"/>
          </p:cNvSpPr>
          <p:nvPr>
            <p:ph idx="1"/>
          </p:nvPr>
        </p:nvSpPr>
        <p:spPr/>
        <p:txBody>
          <a:bodyPr>
            <a:normAutofit fontScale="92500" lnSpcReduction="10000"/>
          </a:bodyPr>
          <a:lstStyle/>
          <a:p>
            <a:pPr marL="0" indent="0" algn="just">
              <a:buNone/>
            </a:pPr>
            <a:r>
              <a:rPr lang="en-US" b="1" dirty="0"/>
              <a:t>4. Ideational Factor: </a:t>
            </a:r>
          </a:p>
          <a:p>
            <a:pPr algn="just"/>
            <a:r>
              <a:rPr lang="en-US" dirty="0"/>
              <a:t>Among the cultural factors affecting social change in modern times, the development of science and </a:t>
            </a:r>
            <a:r>
              <a:rPr lang="en-US" dirty="0" err="1"/>
              <a:t>secularisation</a:t>
            </a:r>
            <a:r>
              <a:rPr lang="en-US" dirty="0"/>
              <a:t> of thought have contributed a lot to the development of the critical and innovative character of the modern outlook. We no longer follow many customs or habits merely because they have the age-old authority of tradition. On the contrary, our ways of life have increasingly become on the basis of rationality. </a:t>
            </a:r>
          </a:p>
          <a:p>
            <a:pPr algn="just"/>
            <a:endParaRPr lang="en-US" dirty="0"/>
          </a:p>
        </p:txBody>
      </p:sp>
    </p:spTree>
    <p:extLst>
      <p:ext uri="{BB962C8B-B14F-4D97-AF65-F5344CB8AC3E}">
        <p14:creationId xmlns:p14="http://schemas.microsoft.com/office/powerpoint/2010/main" val="402551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05A8-D776-400C-AB99-A0F6040C75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FA8E93-0CA3-482A-BC20-28FD4E6654D4}"/>
              </a:ext>
            </a:extLst>
          </p:cNvPr>
          <p:cNvSpPr>
            <a:spLocks noGrp="1"/>
          </p:cNvSpPr>
          <p:nvPr>
            <p:ph idx="1"/>
          </p:nvPr>
        </p:nvSpPr>
        <p:spPr/>
        <p:txBody>
          <a:bodyPr>
            <a:normAutofit fontScale="92500" lnSpcReduction="20000"/>
          </a:bodyPr>
          <a:lstStyle/>
          <a:p>
            <a:pPr marL="0" indent="0" algn="just">
              <a:buNone/>
            </a:pPr>
            <a:r>
              <a:rPr lang="en-US" b="1" dirty="0"/>
              <a:t>5. Economic Factor: </a:t>
            </a:r>
          </a:p>
          <a:p>
            <a:pPr algn="just"/>
            <a:r>
              <a:rPr lang="en-US" dirty="0"/>
              <a:t>Of economic influences, the most far-reaching is the impact of </a:t>
            </a:r>
            <a:r>
              <a:rPr lang="en-US" dirty="0" err="1"/>
              <a:t>indus­trialisation</a:t>
            </a:r>
            <a:r>
              <a:rPr lang="en-US" dirty="0"/>
              <a:t>. It has </a:t>
            </a:r>
            <a:r>
              <a:rPr lang="en-US" dirty="0" err="1"/>
              <a:t>revolutionised</a:t>
            </a:r>
            <a:r>
              <a:rPr lang="en-US" dirty="0"/>
              <a:t> the whole way of life, institutions, </a:t>
            </a:r>
            <a:r>
              <a:rPr lang="en-US" dirty="0" err="1"/>
              <a:t>organisations</a:t>
            </a:r>
            <a:r>
              <a:rPr lang="en-US" dirty="0"/>
              <a:t> and community life. In traditional production systems, levels of production were fairly static since they were geared to habitual, customary needs. Modern industrial capitalism promotes the constant revision of the technology of production, a process into which science is increasingly drawn. </a:t>
            </a:r>
          </a:p>
          <a:p>
            <a:pPr algn="just"/>
            <a:endParaRPr lang="en-US" dirty="0"/>
          </a:p>
        </p:txBody>
      </p:sp>
    </p:spTree>
    <p:extLst>
      <p:ext uri="{BB962C8B-B14F-4D97-AF65-F5344CB8AC3E}">
        <p14:creationId xmlns:p14="http://schemas.microsoft.com/office/powerpoint/2010/main" val="229731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3031-9E89-4A9B-AB04-5B5E3DBB94E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C05FB6-895B-43F8-A4DF-AC3DB59B6752}"/>
              </a:ext>
            </a:extLst>
          </p:cNvPr>
          <p:cNvSpPr>
            <a:spLocks noGrp="1"/>
          </p:cNvSpPr>
          <p:nvPr>
            <p:ph idx="1"/>
          </p:nvPr>
        </p:nvSpPr>
        <p:spPr/>
        <p:txBody>
          <a:bodyPr>
            <a:normAutofit fontScale="92500"/>
          </a:bodyPr>
          <a:lstStyle/>
          <a:p>
            <a:pPr marL="0" indent="0" algn="just">
              <a:buNone/>
            </a:pPr>
            <a:r>
              <a:rPr lang="en-US" b="1" dirty="0"/>
              <a:t>6. Political Factor: </a:t>
            </a:r>
          </a:p>
          <a:p>
            <a:pPr algn="just"/>
            <a:r>
              <a:rPr lang="en-US" dirty="0"/>
              <a:t>State is the most powerful </a:t>
            </a:r>
            <a:r>
              <a:rPr lang="en-US" dirty="0" err="1"/>
              <a:t>organisation</a:t>
            </a:r>
            <a:r>
              <a:rPr lang="en-US" dirty="0"/>
              <a:t> which regulates the social relationships. It has the power to legislate new laws, repeal old ones to bring social change in the society. Laws regarding child marriage, widow remarriage, divorce, inheritance and succession, untouch­ability are some of the examples which have brought many changes in the social structure of Indian society. </a:t>
            </a:r>
          </a:p>
          <a:p>
            <a:pPr algn="just"/>
            <a:endParaRPr lang="en-US" dirty="0"/>
          </a:p>
        </p:txBody>
      </p:sp>
    </p:spTree>
    <p:extLst>
      <p:ext uri="{BB962C8B-B14F-4D97-AF65-F5344CB8AC3E}">
        <p14:creationId xmlns:p14="http://schemas.microsoft.com/office/powerpoint/2010/main" val="300721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AF806-64C0-4CA4-A03F-2C01C832277A}"/>
              </a:ext>
            </a:extLst>
          </p:cNvPr>
          <p:cNvSpPr>
            <a:spLocks noGrp="1"/>
          </p:cNvSpPr>
          <p:nvPr>
            <p:ph type="title"/>
          </p:nvPr>
        </p:nvSpPr>
        <p:spPr/>
        <p:txBody>
          <a:bodyPr/>
          <a:lstStyle/>
          <a:p>
            <a:r>
              <a:rPr lang="en-US" dirty="0"/>
              <a:t>Religion </a:t>
            </a:r>
          </a:p>
        </p:txBody>
      </p:sp>
      <p:sp>
        <p:nvSpPr>
          <p:cNvPr id="3" name="Content Placeholder 2">
            <a:extLst>
              <a:ext uri="{FF2B5EF4-FFF2-40B4-BE49-F238E27FC236}">
                <a16:creationId xmlns:a16="http://schemas.microsoft.com/office/drawing/2014/main" id="{EB28E6F7-5C3D-4127-BD31-DD1A3E73F9E3}"/>
              </a:ext>
            </a:extLst>
          </p:cNvPr>
          <p:cNvSpPr>
            <a:spLocks noGrp="1"/>
          </p:cNvSpPr>
          <p:nvPr>
            <p:ph idx="1"/>
          </p:nvPr>
        </p:nvSpPr>
        <p:spPr/>
        <p:txBody>
          <a:bodyPr>
            <a:normAutofit/>
          </a:bodyPr>
          <a:lstStyle/>
          <a:p>
            <a:pPr algn="just"/>
            <a:r>
              <a:rPr lang="en-GB" dirty="0"/>
              <a:t>Paul Taylor (1996) presents a minimal definition of religion as a belief. </a:t>
            </a:r>
          </a:p>
          <a:p>
            <a:pPr algn="just"/>
            <a:r>
              <a:rPr lang="en-GB" dirty="0"/>
              <a:t>Durkheim (1912) defines religion as ‘a unified system of beliefs and practices relative to sacred things, that is to say, things set apart and forbidden – beliefs and practices which unite into one single moral community …all those who adhere to them.’ </a:t>
            </a:r>
          </a:p>
          <a:p>
            <a:pPr algn="just"/>
            <a:endParaRPr lang="en-US" dirty="0"/>
          </a:p>
        </p:txBody>
      </p:sp>
      <p:pic>
        <p:nvPicPr>
          <p:cNvPr id="5" name="Picture 4">
            <a:extLst>
              <a:ext uri="{FF2B5EF4-FFF2-40B4-BE49-F238E27FC236}">
                <a16:creationId xmlns:a16="http://schemas.microsoft.com/office/drawing/2014/main" id="{200C2CFD-7662-4BA9-9F4D-653794EBE1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5057775"/>
            <a:ext cx="2543175" cy="1800225"/>
          </a:xfrm>
          <a:prstGeom prst="rect">
            <a:avLst/>
          </a:prstGeom>
        </p:spPr>
      </p:pic>
    </p:spTree>
    <p:extLst>
      <p:ext uri="{BB962C8B-B14F-4D97-AF65-F5344CB8AC3E}">
        <p14:creationId xmlns:p14="http://schemas.microsoft.com/office/powerpoint/2010/main" val="8083972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1C3F-C934-4715-89C1-8E828CE21A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1EBDAC-9256-466A-BC92-701B388E68EF}"/>
              </a:ext>
            </a:extLst>
          </p:cNvPr>
          <p:cNvSpPr>
            <a:spLocks noGrp="1"/>
          </p:cNvSpPr>
          <p:nvPr>
            <p:ph idx="1"/>
          </p:nvPr>
        </p:nvSpPr>
        <p:spPr/>
        <p:txBody>
          <a:bodyPr/>
          <a:lstStyle/>
          <a:p>
            <a:pPr algn="just"/>
            <a:r>
              <a:rPr lang="en-GB" dirty="0"/>
              <a:t>Religion is as old as humankind. </a:t>
            </a:r>
          </a:p>
          <a:p>
            <a:pPr algn="just"/>
            <a:r>
              <a:rPr lang="en-GB" dirty="0"/>
              <a:t>Sociologists have noted that in different societies religious beliefs and practices are different. </a:t>
            </a:r>
          </a:p>
          <a:p>
            <a:pPr algn="just"/>
            <a:r>
              <a:rPr lang="en-GB" dirty="0"/>
              <a:t>As important as the universality of religion is, it has remarkable diversity. </a:t>
            </a:r>
            <a:endParaRPr lang="en-US" dirty="0"/>
          </a:p>
          <a:p>
            <a:pPr algn="just"/>
            <a:endParaRPr lang="en-US" dirty="0"/>
          </a:p>
        </p:txBody>
      </p:sp>
    </p:spTree>
    <p:extLst>
      <p:ext uri="{BB962C8B-B14F-4D97-AF65-F5344CB8AC3E}">
        <p14:creationId xmlns:p14="http://schemas.microsoft.com/office/powerpoint/2010/main" val="111352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60597-D1DE-4836-8046-BD6F37ED53E5}"/>
              </a:ext>
            </a:extLst>
          </p:cNvPr>
          <p:cNvSpPr>
            <a:spLocks noGrp="1"/>
          </p:cNvSpPr>
          <p:nvPr>
            <p:ph type="title"/>
          </p:nvPr>
        </p:nvSpPr>
        <p:spPr/>
        <p:txBody>
          <a:bodyPr/>
          <a:lstStyle/>
          <a:p>
            <a:r>
              <a:rPr lang="en-US" dirty="0"/>
              <a:t>Functions of Religion</a:t>
            </a:r>
          </a:p>
        </p:txBody>
      </p:sp>
      <p:sp>
        <p:nvSpPr>
          <p:cNvPr id="3" name="Content Placeholder 2">
            <a:extLst>
              <a:ext uri="{FF2B5EF4-FFF2-40B4-BE49-F238E27FC236}">
                <a16:creationId xmlns:a16="http://schemas.microsoft.com/office/drawing/2014/main" id="{9CD2F776-5CD2-47C7-9BDE-34A426FF3659}"/>
              </a:ext>
            </a:extLst>
          </p:cNvPr>
          <p:cNvSpPr>
            <a:spLocks noGrp="1"/>
          </p:cNvSpPr>
          <p:nvPr>
            <p:ph idx="1"/>
          </p:nvPr>
        </p:nvSpPr>
        <p:spPr/>
        <p:txBody>
          <a:bodyPr/>
          <a:lstStyle/>
          <a:p>
            <a:pPr marL="0" indent="0" algn="just">
              <a:buNone/>
            </a:pPr>
            <a:r>
              <a:rPr lang="en-US" b="1" dirty="0"/>
              <a:t>1. Religion provides mental peace:</a:t>
            </a:r>
            <a:endParaRPr lang="en-US" dirty="0"/>
          </a:p>
          <a:p>
            <a:pPr algn="just"/>
            <a:r>
              <a:rPr lang="en-US" dirty="0"/>
              <a:t>Human life is uncertain. </a:t>
            </a:r>
          </a:p>
          <a:p>
            <a:pPr algn="just"/>
            <a:r>
              <a:rPr lang="en-US" dirty="0"/>
              <a:t>He struggles for his survival amidst the uncertainties, insecurities and dangers, Some-times he feels helplessness. </a:t>
            </a:r>
          </a:p>
          <a:p>
            <a:pPr algn="just"/>
            <a:r>
              <a:rPr lang="en-US" dirty="0"/>
              <a:t>It is the religion which consoles and encourages him in all such time of crisis.</a:t>
            </a:r>
          </a:p>
          <a:p>
            <a:pPr algn="just"/>
            <a:endParaRPr lang="en-US" dirty="0"/>
          </a:p>
        </p:txBody>
      </p:sp>
    </p:spTree>
    <p:extLst>
      <p:ext uri="{BB962C8B-B14F-4D97-AF65-F5344CB8AC3E}">
        <p14:creationId xmlns:p14="http://schemas.microsoft.com/office/powerpoint/2010/main" val="231032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368F1-17D9-4674-AA8E-D7D2202C30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8EC5A0-5735-4349-BEC0-22E34D44793B}"/>
              </a:ext>
            </a:extLst>
          </p:cNvPr>
          <p:cNvSpPr>
            <a:spLocks noGrp="1"/>
          </p:cNvSpPr>
          <p:nvPr>
            <p:ph idx="1"/>
          </p:nvPr>
        </p:nvSpPr>
        <p:spPr/>
        <p:txBody>
          <a:bodyPr/>
          <a:lstStyle/>
          <a:p>
            <a:pPr marL="0" indent="0" algn="just">
              <a:buNone/>
            </a:pPr>
            <a:r>
              <a:rPr lang="en-US" b="1" dirty="0"/>
              <a:t>2. It inculcates social virtues:</a:t>
            </a:r>
            <a:endParaRPr lang="en-US" dirty="0"/>
          </a:p>
          <a:p>
            <a:pPr algn="just"/>
            <a:r>
              <a:rPr lang="en-US" dirty="0"/>
              <a:t>Religion promotes the major social virtues like truth, honesty, non-violence, service, love, discipline etc. </a:t>
            </a:r>
          </a:p>
          <a:p>
            <a:pPr algn="just"/>
            <a:r>
              <a:rPr lang="en-US" dirty="0"/>
              <a:t>A follower of the religions internalizes these virtues and becomes disciplined citizen of the society.</a:t>
            </a:r>
          </a:p>
          <a:p>
            <a:pPr algn="just"/>
            <a:endParaRPr lang="en-US" dirty="0"/>
          </a:p>
        </p:txBody>
      </p:sp>
    </p:spTree>
    <p:extLst>
      <p:ext uri="{BB962C8B-B14F-4D97-AF65-F5344CB8AC3E}">
        <p14:creationId xmlns:p14="http://schemas.microsoft.com/office/powerpoint/2010/main" val="77355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FB54-31D4-4BC2-93F9-E456A3953CE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B63568-4ECD-43D0-8238-347AB494F2F6}"/>
              </a:ext>
            </a:extLst>
          </p:cNvPr>
          <p:cNvSpPr>
            <a:spLocks noGrp="1"/>
          </p:cNvSpPr>
          <p:nvPr>
            <p:ph idx="1"/>
          </p:nvPr>
        </p:nvSpPr>
        <p:spPr/>
        <p:txBody>
          <a:bodyPr/>
          <a:lstStyle/>
          <a:p>
            <a:pPr marL="0" indent="0" algn="just">
              <a:buNone/>
            </a:pPr>
            <a:r>
              <a:rPr lang="en-US" b="1" dirty="0"/>
              <a:t>3. Religion promotes social solidarity:</a:t>
            </a:r>
            <a:endParaRPr lang="en-US" dirty="0"/>
          </a:p>
          <a:p>
            <a:pPr algn="just"/>
            <a:r>
              <a:rPr lang="en-US" dirty="0"/>
              <a:t>Religion gives rise to the spirit of brotherhood. Durkheim viewed that religion strengthens social solidarity. </a:t>
            </a:r>
          </a:p>
          <a:p>
            <a:pPr algn="just"/>
            <a:r>
              <a:rPr lang="en-US" dirty="0"/>
              <a:t>A.W. </a:t>
            </a:r>
            <a:r>
              <a:rPr lang="en-US" dirty="0" err="1"/>
              <a:t>Geen</a:t>
            </a:r>
            <a:r>
              <a:rPr lang="en-US" dirty="0"/>
              <a:t> also pointed out that religion has the supremely integration and verifying force in human society.</a:t>
            </a:r>
          </a:p>
          <a:p>
            <a:pPr algn="just"/>
            <a:endParaRPr lang="en-US" dirty="0"/>
          </a:p>
        </p:txBody>
      </p:sp>
    </p:spTree>
    <p:extLst>
      <p:ext uri="{BB962C8B-B14F-4D97-AF65-F5344CB8AC3E}">
        <p14:creationId xmlns:p14="http://schemas.microsoft.com/office/powerpoint/2010/main" val="369924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941C8-F4AE-47C4-9B97-25A691A3FD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48B20E-1B4F-4EAB-8902-F7E513805444}"/>
              </a:ext>
            </a:extLst>
          </p:cNvPr>
          <p:cNvSpPr>
            <a:spLocks noGrp="1"/>
          </p:cNvSpPr>
          <p:nvPr>
            <p:ph idx="1"/>
          </p:nvPr>
        </p:nvSpPr>
        <p:spPr/>
        <p:txBody>
          <a:bodyPr/>
          <a:lstStyle/>
          <a:p>
            <a:pPr marL="0" indent="0" algn="just">
              <a:buNone/>
            </a:pPr>
            <a:r>
              <a:rPr lang="en-US" b="1" dirty="0"/>
              <a:t>4. Religion converts the animal qualities to human qualities:</a:t>
            </a:r>
            <a:endParaRPr lang="en-US" dirty="0"/>
          </a:p>
          <a:p>
            <a:pPr algn="just"/>
            <a:r>
              <a:rPr lang="en-US" dirty="0"/>
              <a:t>Religion inculcates the spirit of self-service.</a:t>
            </a:r>
          </a:p>
          <a:p>
            <a:pPr algn="just"/>
            <a:r>
              <a:rPr lang="en-US" dirty="0"/>
              <a:t> It demands that people should be charitable and benevolent.</a:t>
            </a:r>
          </a:p>
          <a:p>
            <a:pPr algn="just"/>
            <a:endParaRPr lang="en-US" dirty="0"/>
          </a:p>
        </p:txBody>
      </p:sp>
    </p:spTree>
    <p:extLst>
      <p:ext uri="{BB962C8B-B14F-4D97-AF65-F5344CB8AC3E}">
        <p14:creationId xmlns:p14="http://schemas.microsoft.com/office/powerpoint/2010/main" val="370459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1F45A-257F-4840-8935-FACCE985EA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0E4CCB-1C9C-455F-8CC0-483246C2039C}"/>
              </a:ext>
            </a:extLst>
          </p:cNvPr>
          <p:cNvSpPr>
            <a:spLocks noGrp="1"/>
          </p:cNvSpPr>
          <p:nvPr>
            <p:ph idx="1"/>
          </p:nvPr>
        </p:nvSpPr>
        <p:spPr/>
        <p:txBody>
          <a:bodyPr>
            <a:normAutofit lnSpcReduction="10000"/>
          </a:bodyPr>
          <a:lstStyle/>
          <a:p>
            <a:pPr marL="0" indent="0" algn="just">
              <a:buNone/>
            </a:pPr>
            <a:r>
              <a:rPr lang="en-US" b="1" dirty="0"/>
              <a:t>5. Religion is an agent of socialization and social control:</a:t>
            </a:r>
            <a:endParaRPr lang="en-US" dirty="0"/>
          </a:p>
          <a:p>
            <a:pPr algn="just"/>
            <a:r>
              <a:rPr lang="en-US" dirty="0"/>
              <a:t>Parsons viewed that religion is one of the most important agents of socialization and social control. </a:t>
            </a:r>
          </a:p>
          <a:p>
            <a:pPr algn="just"/>
            <a:r>
              <a:rPr lang="en-US" dirty="0"/>
              <a:t>It has significant role in organizing and directing social life. </a:t>
            </a:r>
          </a:p>
          <a:p>
            <a:pPr algn="just"/>
            <a:r>
              <a:rPr lang="en-US" dirty="0"/>
              <a:t>It helps in preserving social norms and strengthening social control.</a:t>
            </a:r>
          </a:p>
          <a:p>
            <a:pPr algn="just"/>
            <a:endParaRPr lang="en-US" dirty="0"/>
          </a:p>
        </p:txBody>
      </p:sp>
    </p:spTree>
    <p:extLst>
      <p:ext uri="{BB962C8B-B14F-4D97-AF65-F5344CB8AC3E}">
        <p14:creationId xmlns:p14="http://schemas.microsoft.com/office/powerpoint/2010/main" val="97473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666F6-5B99-47EF-B903-3D3A62563D0E}"/>
              </a:ext>
            </a:extLst>
          </p:cNvPr>
          <p:cNvSpPr>
            <a:spLocks noGrp="1"/>
          </p:cNvSpPr>
          <p:nvPr>
            <p:ph type="title"/>
          </p:nvPr>
        </p:nvSpPr>
        <p:spPr/>
        <p:txBody>
          <a:bodyPr/>
          <a:lstStyle/>
          <a:p>
            <a:r>
              <a:rPr lang="en-US" dirty="0"/>
              <a:t>Sociology and anthropology</a:t>
            </a:r>
          </a:p>
        </p:txBody>
      </p:sp>
      <p:sp>
        <p:nvSpPr>
          <p:cNvPr id="3" name="Content Placeholder 2">
            <a:extLst>
              <a:ext uri="{FF2B5EF4-FFF2-40B4-BE49-F238E27FC236}">
                <a16:creationId xmlns:a16="http://schemas.microsoft.com/office/drawing/2014/main" id="{F31A1048-0FED-4ACA-8A5A-1C3E64D7CCE0}"/>
              </a:ext>
            </a:extLst>
          </p:cNvPr>
          <p:cNvSpPr>
            <a:spLocks noGrp="1"/>
          </p:cNvSpPr>
          <p:nvPr>
            <p:ph idx="1"/>
          </p:nvPr>
        </p:nvSpPr>
        <p:spPr/>
        <p:txBody>
          <a:bodyPr/>
          <a:lstStyle/>
          <a:p>
            <a:pPr algn="just"/>
            <a:r>
              <a:rPr lang="en-US" dirty="0"/>
              <a:t>The key </a:t>
            </a:r>
            <a:r>
              <a:rPr lang="en-US" b="1" dirty="0"/>
              <a:t>difference between</a:t>
            </a:r>
            <a:r>
              <a:rPr lang="en-US" dirty="0"/>
              <a:t> the two </a:t>
            </a:r>
            <a:r>
              <a:rPr lang="en-US" b="1" dirty="0"/>
              <a:t>social sciences</a:t>
            </a:r>
            <a:r>
              <a:rPr lang="en-US" dirty="0"/>
              <a:t> is that </a:t>
            </a:r>
            <a:r>
              <a:rPr lang="en-US" b="1" dirty="0"/>
              <a:t>sociology</a:t>
            </a:r>
            <a:r>
              <a:rPr lang="en-US" dirty="0"/>
              <a:t> concentrates on society while </a:t>
            </a:r>
            <a:r>
              <a:rPr lang="en-US" b="1" dirty="0"/>
              <a:t>anthropology</a:t>
            </a:r>
            <a:r>
              <a:rPr lang="en-US" dirty="0"/>
              <a:t> focuses on culture.</a:t>
            </a:r>
          </a:p>
        </p:txBody>
      </p:sp>
    </p:spTree>
    <p:extLst>
      <p:ext uri="{BB962C8B-B14F-4D97-AF65-F5344CB8AC3E}">
        <p14:creationId xmlns:p14="http://schemas.microsoft.com/office/powerpoint/2010/main" val="100775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EF0BBF-C5A3-4ED2-BE40-4915F0370908}"/>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4BE23FF2-1848-4750-8B91-23D54DCE1CF5}"/>
              </a:ext>
            </a:extLst>
          </p:cNvPr>
          <p:cNvSpPr>
            <a:spLocks noGrp="1"/>
          </p:cNvSpPr>
          <p:nvPr>
            <p:ph idx="1"/>
          </p:nvPr>
        </p:nvSpPr>
        <p:spPr/>
        <p:txBody>
          <a:bodyPr>
            <a:normAutofit/>
          </a:bodyPr>
          <a:lstStyle/>
          <a:p>
            <a:pPr marL="0" indent="0" algn="ctr">
              <a:buNone/>
            </a:pPr>
            <a:r>
              <a:rPr lang="en-US" sz="16000" dirty="0">
                <a:latin typeface="Bernard MT Condensed" panose="02050806060905020404" pitchFamily="18" charset="0"/>
              </a:rPr>
              <a:t>END</a:t>
            </a:r>
          </a:p>
        </p:txBody>
      </p:sp>
    </p:spTree>
    <p:extLst>
      <p:ext uri="{BB962C8B-B14F-4D97-AF65-F5344CB8AC3E}">
        <p14:creationId xmlns:p14="http://schemas.microsoft.com/office/powerpoint/2010/main" val="794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EF0BBF-C5A3-4ED2-BE40-4915F0370908}"/>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4BE23FF2-1848-4750-8B91-23D54DCE1CF5}"/>
              </a:ext>
            </a:extLst>
          </p:cNvPr>
          <p:cNvSpPr>
            <a:spLocks noGrp="1"/>
          </p:cNvSpPr>
          <p:nvPr>
            <p:ph idx="1"/>
          </p:nvPr>
        </p:nvSpPr>
        <p:spPr/>
        <p:txBody>
          <a:bodyPr>
            <a:normAutofit/>
          </a:bodyPr>
          <a:lstStyle/>
          <a:p>
            <a:pPr marL="0" indent="0" algn="ctr">
              <a:buNone/>
            </a:pPr>
            <a:r>
              <a:rPr lang="en-US" sz="16000" dirty="0">
                <a:latin typeface="Bernard MT Condensed" panose="02050806060905020404" pitchFamily="18" charset="0"/>
              </a:rPr>
              <a:t>QUESTIONS</a:t>
            </a:r>
          </a:p>
        </p:txBody>
      </p:sp>
    </p:spTree>
    <p:extLst>
      <p:ext uri="{BB962C8B-B14F-4D97-AF65-F5344CB8AC3E}">
        <p14:creationId xmlns:p14="http://schemas.microsoft.com/office/powerpoint/2010/main" val="160767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C3DEC9-8BD7-4B1E-BF01-D4C53891CE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0"/>
            <a:ext cx="9144000" cy="6096000"/>
          </a:xfrm>
          <a:prstGeom prst="rect">
            <a:avLst/>
          </a:prstGeom>
        </p:spPr>
      </p:pic>
    </p:spTree>
    <p:extLst>
      <p:ext uri="{BB962C8B-B14F-4D97-AF65-F5344CB8AC3E}">
        <p14:creationId xmlns:p14="http://schemas.microsoft.com/office/powerpoint/2010/main" val="61144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32FB7-9F57-4487-9FF0-F7C0801017D5}"/>
              </a:ext>
            </a:extLst>
          </p:cNvPr>
          <p:cNvSpPr>
            <a:spLocks noGrp="1"/>
          </p:cNvSpPr>
          <p:nvPr>
            <p:ph type="title"/>
          </p:nvPr>
        </p:nvSpPr>
        <p:spPr/>
        <p:txBody>
          <a:bodyPr/>
          <a:lstStyle/>
          <a:p>
            <a:r>
              <a:rPr lang="en-US" dirty="0"/>
              <a:t>Terminologies used in sociology </a:t>
            </a:r>
          </a:p>
        </p:txBody>
      </p:sp>
      <p:sp>
        <p:nvSpPr>
          <p:cNvPr id="3" name="Content Placeholder 2">
            <a:extLst>
              <a:ext uri="{FF2B5EF4-FFF2-40B4-BE49-F238E27FC236}">
                <a16:creationId xmlns:a16="http://schemas.microsoft.com/office/drawing/2014/main" id="{D9EB9FE3-79D3-4B39-820A-C4483DEA5E98}"/>
              </a:ext>
            </a:extLst>
          </p:cNvPr>
          <p:cNvSpPr>
            <a:spLocks noGrp="1"/>
          </p:cNvSpPr>
          <p:nvPr>
            <p:ph idx="1"/>
          </p:nvPr>
        </p:nvSpPr>
        <p:spPr/>
        <p:txBody>
          <a:bodyPr/>
          <a:lstStyle/>
          <a:p>
            <a:pPr algn="just"/>
            <a:r>
              <a:rPr lang="en-US" dirty="0">
                <a:solidFill>
                  <a:srgbClr val="00B0F0"/>
                </a:solidFill>
              </a:rPr>
              <a:t>Group</a:t>
            </a:r>
            <a:r>
              <a:rPr lang="en-US" dirty="0"/>
              <a:t> - this is a combination of more than two persons with common values and objectives, for example, a group of boys walking to the market, a family.  </a:t>
            </a:r>
          </a:p>
          <a:p>
            <a:pPr algn="just"/>
            <a:r>
              <a:rPr lang="en-US" dirty="0"/>
              <a:t> </a:t>
            </a:r>
            <a:r>
              <a:rPr lang="en-US" dirty="0">
                <a:solidFill>
                  <a:srgbClr val="00B0F0"/>
                </a:solidFill>
              </a:rPr>
              <a:t>Role</a:t>
            </a:r>
            <a:r>
              <a:rPr lang="en-US" dirty="0"/>
              <a:t> - this is defined as an expected behavior attached to social status. </a:t>
            </a:r>
          </a:p>
          <a:p>
            <a:pPr algn="just"/>
            <a:r>
              <a:rPr lang="en-US" dirty="0">
                <a:solidFill>
                  <a:srgbClr val="00B0F0"/>
                </a:solidFill>
              </a:rPr>
              <a:t>Status </a:t>
            </a:r>
            <a:r>
              <a:rPr lang="en-US" dirty="0"/>
              <a:t>- this refers to one's position in a society or  social group. </a:t>
            </a:r>
          </a:p>
        </p:txBody>
      </p:sp>
    </p:spTree>
    <p:extLst>
      <p:ext uri="{BB962C8B-B14F-4D97-AF65-F5344CB8AC3E}">
        <p14:creationId xmlns:p14="http://schemas.microsoft.com/office/powerpoint/2010/main" val="195357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7402F-FC86-465B-8672-6F013825BA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AF2A85-5B39-4624-AE70-C78FC90CDD19}"/>
              </a:ext>
            </a:extLst>
          </p:cNvPr>
          <p:cNvSpPr>
            <a:spLocks noGrp="1"/>
          </p:cNvSpPr>
          <p:nvPr>
            <p:ph idx="1"/>
          </p:nvPr>
        </p:nvSpPr>
        <p:spPr/>
        <p:txBody>
          <a:bodyPr>
            <a:normAutofit lnSpcReduction="10000"/>
          </a:bodyPr>
          <a:lstStyle/>
          <a:p>
            <a:pPr algn="just"/>
            <a:r>
              <a:rPr lang="en-US" dirty="0">
                <a:solidFill>
                  <a:srgbClr val="00B0F0"/>
                </a:solidFill>
              </a:rPr>
              <a:t>Norms</a:t>
            </a:r>
            <a:r>
              <a:rPr lang="en-US" dirty="0"/>
              <a:t> are the standards that govern behavior in roles. </a:t>
            </a:r>
          </a:p>
          <a:p>
            <a:pPr algn="just"/>
            <a:r>
              <a:rPr lang="en-US" dirty="0">
                <a:solidFill>
                  <a:srgbClr val="00B0F0"/>
                </a:solidFill>
              </a:rPr>
              <a:t>Folkways</a:t>
            </a:r>
            <a:r>
              <a:rPr lang="en-US" dirty="0"/>
              <a:t> are customary practices that are considered appropriate behavior but are not rigidly enforced. For example, if one builds their house in a somewhat different shape from the others, they may be considered eccentric or an individualist but people will not be particularly bothered by their behavior. </a:t>
            </a:r>
          </a:p>
        </p:txBody>
      </p:sp>
    </p:spTree>
    <p:extLst>
      <p:ext uri="{BB962C8B-B14F-4D97-AF65-F5344CB8AC3E}">
        <p14:creationId xmlns:p14="http://schemas.microsoft.com/office/powerpoint/2010/main" val="114459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5488</TotalTime>
  <Words>3273</Words>
  <Application>Microsoft Office PowerPoint</Application>
  <PresentationFormat>On-screen Show (4:3)</PresentationFormat>
  <Paragraphs>237</Paragraphs>
  <Slides>72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72</vt:i4>
      </vt:variant>
    </vt:vector>
  </HeadingPairs>
  <TitlesOfParts>
    <vt:vector size="78" baseType="lpstr">
      <vt:lpstr>Arial</vt:lpstr>
      <vt:lpstr>Bernard MT Condensed</vt:lpstr>
      <vt:lpstr>Calibri</vt:lpstr>
      <vt:lpstr>Times New Roman</vt:lpstr>
      <vt:lpstr>Wingdings</vt:lpstr>
      <vt:lpstr>Office Theme</vt:lpstr>
      <vt:lpstr>SOCIOLOGY AND ANTHROPOLOGY</vt:lpstr>
      <vt:lpstr>PowerPoint Presentation</vt:lpstr>
      <vt:lpstr>Introduction</vt:lpstr>
      <vt:lpstr>Definitions of Sociology</vt:lpstr>
      <vt:lpstr>Sociology is</vt:lpstr>
      <vt:lpstr>Anthropology is </vt:lpstr>
      <vt:lpstr>Sociology and anthropology</vt:lpstr>
      <vt:lpstr>Terminologies used in sociology </vt:lpstr>
      <vt:lpstr>PowerPoint Presentation</vt:lpstr>
      <vt:lpstr>Mores </vt:lpstr>
      <vt:lpstr>Values</vt:lpstr>
      <vt:lpstr>Culture </vt:lpstr>
      <vt:lpstr>Social group </vt:lpstr>
      <vt:lpstr>Institution</vt:lpstr>
      <vt:lpstr>Function and Dysfunction </vt:lpstr>
      <vt:lpstr>ENERGIZER </vt:lpstr>
      <vt:lpstr>Importance of Sociology in Nursing</vt:lpstr>
      <vt:lpstr>Importance of Sociology in Nursing</vt:lpstr>
      <vt:lpstr>Medicine as a social science</vt:lpstr>
      <vt:lpstr>PowerPoint Presentation</vt:lpstr>
      <vt:lpstr>Sociology in modern health </vt:lpstr>
      <vt:lpstr>PowerPoint Presentation</vt:lpstr>
      <vt:lpstr>PowerPoint Presentation</vt:lpstr>
      <vt:lpstr>Conflict</vt:lpstr>
      <vt:lpstr>PowerPoint Presentation</vt:lpstr>
      <vt:lpstr>What is Conflict Resolution? </vt:lpstr>
      <vt:lpstr>PowerPoint Presentation</vt:lpstr>
      <vt:lpstr>Situations That May Lead to Conflict </vt:lpstr>
      <vt:lpstr>Conflict Resolution Styles </vt:lpstr>
      <vt:lpstr>Fight  </vt:lpstr>
      <vt:lpstr>PowerPoint Presentation</vt:lpstr>
      <vt:lpstr>Flight</vt:lpstr>
      <vt:lpstr>PowerPoint Presentation</vt:lpstr>
      <vt:lpstr>Flow  </vt:lpstr>
      <vt:lpstr>PowerPoint Presentation</vt:lpstr>
      <vt:lpstr>Skills to Resolve Conflict Peacefully </vt:lpstr>
      <vt:lpstr>The Negotiation Process  </vt:lpstr>
      <vt:lpstr>ENERGIZER </vt:lpstr>
      <vt:lpstr>The Information Phase  </vt:lpstr>
      <vt:lpstr>The Competitive Phase  </vt:lpstr>
      <vt:lpstr>The Cooperative Phase </vt:lpstr>
      <vt:lpstr>PowerPoint Presentation</vt:lpstr>
      <vt:lpstr>PowerPoint Presentation</vt:lpstr>
      <vt:lpstr>Elements of Culture  </vt:lpstr>
      <vt:lpstr>characteristics of culture are that: </vt:lpstr>
      <vt:lpstr>Cultural Beliefs </vt:lpstr>
      <vt:lpstr>Social cultural beliefs and practices that affect health </vt:lpstr>
      <vt:lpstr>Food Taboos </vt:lpstr>
      <vt:lpstr>Overcrowding  </vt:lpstr>
      <vt:lpstr>Assignment </vt:lpstr>
      <vt:lpstr>Social change </vt:lpstr>
      <vt:lpstr>PowerPoint Presentation</vt:lpstr>
      <vt:lpstr>Theories of Change </vt:lpstr>
      <vt:lpstr>Evolution and Differentiation  </vt:lpstr>
      <vt:lpstr>Equilibrium and Conflict  </vt:lpstr>
      <vt:lpstr>Modernisation</vt:lpstr>
      <vt:lpstr>Factors that influence social change</vt:lpstr>
      <vt:lpstr>PowerPoint Presentation</vt:lpstr>
      <vt:lpstr>PowerPoint Presentation</vt:lpstr>
      <vt:lpstr>PowerPoint Presentation</vt:lpstr>
      <vt:lpstr>PowerPoint Presentation</vt:lpstr>
      <vt:lpstr>PowerPoint Presentation</vt:lpstr>
      <vt:lpstr>Religion </vt:lpstr>
      <vt:lpstr>PowerPoint Presentation</vt:lpstr>
      <vt:lpstr>Functions of Religion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PATHOLOGY</dc:title>
  <dc:creator>PETER NDIRANGU NGUNDI</dc:creator>
  <cp:lastModifiedBy>NDIRANGU</cp:lastModifiedBy>
  <cp:revision>404</cp:revision>
  <dcterms:created xsi:type="dcterms:W3CDTF">2018-06-05T12:47:45Z</dcterms:created>
  <dcterms:modified xsi:type="dcterms:W3CDTF">2021-01-25T16:07:27Z</dcterms:modified>
</cp:coreProperties>
</file>