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1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10/12/2020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SOURCES OF MICROORGANISMS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61349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b="1" dirty="0"/>
              <a:t>Direct mucous membrane –to mucous membrane </a:t>
            </a:r>
            <a:r>
              <a:rPr lang="en-GB" sz="3200" b="1" dirty="0" smtClean="0"/>
              <a:t>contact by </a:t>
            </a:r>
            <a:r>
              <a:rPr lang="en-GB" sz="3200" b="1" dirty="0"/>
              <a:t>kissing or sexual intercourse. </a:t>
            </a:r>
            <a:endParaRPr lang="en-GB" sz="3200" b="1" dirty="0" smtClean="0"/>
          </a:p>
          <a:p>
            <a:r>
              <a:rPr lang="en-GB" sz="3200" b="1" dirty="0" smtClean="0"/>
              <a:t>Most </a:t>
            </a:r>
            <a:r>
              <a:rPr lang="en-GB" sz="3200" b="1" dirty="0"/>
              <a:t>STDs are </a:t>
            </a:r>
            <a:r>
              <a:rPr lang="en-GB" sz="3200" b="1" dirty="0" smtClean="0"/>
              <a:t>transmitted that </a:t>
            </a:r>
            <a:r>
              <a:rPr lang="en-GB" sz="3200" b="1" dirty="0"/>
              <a:t>way </a:t>
            </a:r>
            <a:r>
              <a:rPr lang="en-GB" sz="3200" b="1" dirty="0" smtClean="0"/>
              <a:t>i.e. </a:t>
            </a:r>
            <a:r>
              <a:rPr lang="en-GB" sz="3200" b="1" dirty="0"/>
              <a:t>syphilis, </a:t>
            </a:r>
            <a:r>
              <a:rPr lang="en-GB" sz="3200" b="1" dirty="0" smtClean="0"/>
              <a:t>gonorrhoea, </a:t>
            </a:r>
            <a:r>
              <a:rPr lang="en-GB" sz="3200" b="1" dirty="0"/>
              <a:t>and infections caused </a:t>
            </a:r>
            <a:r>
              <a:rPr lang="en-GB" sz="3200" b="1" dirty="0" smtClean="0"/>
              <a:t>by Chlamydia</a:t>
            </a:r>
            <a:r>
              <a:rPr lang="en-GB" sz="3200" b="1" dirty="0"/>
              <a:t>, herpes and HIV.</a:t>
            </a:r>
          </a:p>
        </p:txBody>
      </p:sp>
    </p:spTree>
    <p:extLst>
      <p:ext uri="{BB962C8B-B14F-4D97-AF65-F5344CB8AC3E}">
        <p14:creationId xmlns:p14="http://schemas.microsoft.com/office/powerpoint/2010/main" val="8096688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b="1" dirty="0"/>
              <a:t>Indirectly via </a:t>
            </a:r>
            <a:r>
              <a:rPr lang="en-GB" sz="3200" b="1" dirty="0" smtClean="0"/>
              <a:t>fomites </a:t>
            </a:r>
            <a:r>
              <a:rPr lang="en-GB" sz="3200" b="1" dirty="0"/>
              <a:t>that become contaminated </a:t>
            </a:r>
            <a:r>
              <a:rPr lang="en-GB" sz="3200" b="1" dirty="0" smtClean="0"/>
              <a:t>by respiratory </a:t>
            </a:r>
            <a:r>
              <a:rPr lang="en-GB" sz="3200" b="1" dirty="0"/>
              <a:t>secretions, blood, </a:t>
            </a:r>
            <a:r>
              <a:rPr lang="en-GB" sz="3200" b="1" dirty="0" smtClean="0"/>
              <a:t>faeces, </a:t>
            </a:r>
            <a:r>
              <a:rPr lang="en-GB" sz="3200" b="1" dirty="0"/>
              <a:t>vomitus, or </a:t>
            </a:r>
            <a:r>
              <a:rPr lang="en-GB" sz="3200" b="1" dirty="0" smtClean="0"/>
              <a:t>exudates from </a:t>
            </a:r>
            <a:r>
              <a:rPr lang="en-GB" sz="3200" b="1" dirty="0"/>
              <a:t>hospitalized patients.</a:t>
            </a:r>
          </a:p>
        </p:txBody>
      </p:sp>
    </p:spTree>
    <p:extLst>
      <p:ext uri="{BB962C8B-B14F-4D97-AF65-F5344CB8AC3E}">
        <p14:creationId xmlns:p14="http://schemas.microsoft.com/office/powerpoint/2010/main" val="4474981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b="1" dirty="0">
                <a:solidFill>
                  <a:srgbClr val="FF0000"/>
                </a:solidFill>
              </a:rPr>
              <a:t>2.Inhalation (breathing</a:t>
            </a:r>
            <a:r>
              <a:rPr lang="en-GB" b="1" dirty="0" smtClean="0">
                <a:solidFill>
                  <a:srgbClr val="FF0000"/>
                </a:solidFill>
              </a:rPr>
              <a:t>)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9186" y="2441022"/>
            <a:ext cx="10269827" cy="3318936"/>
          </a:xfrm>
        </p:spPr>
        <p:txBody>
          <a:bodyPr>
            <a:noAutofit/>
          </a:bodyPr>
          <a:lstStyle/>
          <a:p>
            <a:r>
              <a:rPr lang="en-GB" sz="3200" b="1" dirty="0"/>
              <a:t>Indirectly via airborne droplets of </a:t>
            </a:r>
            <a:r>
              <a:rPr lang="en-GB" sz="3200" b="1" dirty="0" smtClean="0"/>
              <a:t>respiratory secretions </a:t>
            </a:r>
            <a:r>
              <a:rPr lang="en-GB" sz="3200" b="1" dirty="0"/>
              <a:t>usually produced as a result </a:t>
            </a:r>
            <a:r>
              <a:rPr lang="en-GB" sz="3200" b="1" dirty="0" smtClean="0"/>
              <a:t>of sneezing </a:t>
            </a:r>
            <a:r>
              <a:rPr lang="en-GB" sz="3200" b="1" dirty="0"/>
              <a:t>or coughing </a:t>
            </a:r>
            <a:r>
              <a:rPr lang="en-GB" sz="3200" b="1" dirty="0" smtClean="0"/>
              <a:t>e.g. </a:t>
            </a:r>
            <a:r>
              <a:rPr lang="en-GB" sz="3200" b="1" dirty="0"/>
              <a:t>improperly </a:t>
            </a:r>
            <a:r>
              <a:rPr lang="en-GB" sz="3200" b="1" dirty="0" smtClean="0"/>
              <a:t>cleaned inhalation </a:t>
            </a:r>
            <a:r>
              <a:rPr lang="en-GB" sz="3200" b="1" dirty="0"/>
              <a:t>therapy equipment can easily </a:t>
            </a:r>
            <a:r>
              <a:rPr lang="en-GB" sz="3200" b="1" dirty="0" smtClean="0"/>
              <a:t>transfer these </a:t>
            </a:r>
            <a:r>
              <a:rPr lang="en-GB" sz="3200" b="1" dirty="0"/>
              <a:t>pathogens from one patient to another.</a:t>
            </a:r>
          </a:p>
          <a:p>
            <a:r>
              <a:rPr lang="en-GB" sz="3200" b="1" dirty="0"/>
              <a:t>Diseases such as mumps, colds, </a:t>
            </a:r>
            <a:r>
              <a:rPr lang="en-GB" sz="3200" b="1" dirty="0" smtClean="0"/>
              <a:t>influenza, measles</a:t>
            </a:r>
            <a:r>
              <a:rPr lang="en-GB" sz="3200" b="1" dirty="0"/>
              <a:t>, chicken pox, and pneumonia </a:t>
            </a:r>
            <a:r>
              <a:rPr lang="en-GB" sz="3200" b="1" dirty="0" smtClean="0"/>
              <a:t>spread this </a:t>
            </a:r>
            <a:r>
              <a:rPr lang="en-GB" sz="3200" b="1" dirty="0"/>
              <a:t>way.</a:t>
            </a:r>
          </a:p>
        </p:txBody>
      </p:sp>
    </p:spTree>
    <p:extLst>
      <p:ext uri="{BB962C8B-B14F-4D97-AF65-F5344CB8AC3E}">
        <p14:creationId xmlns:p14="http://schemas.microsoft.com/office/powerpoint/2010/main" val="31837716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b="1" dirty="0">
                <a:solidFill>
                  <a:srgbClr val="FF0000"/>
                </a:solidFill>
              </a:rPr>
              <a:t>3.Ingestion (swallowing)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b="1" dirty="0"/>
              <a:t>Indirectly via contamination of food </a:t>
            </a:r>
            <a:r>
              <a:rPr lang="en-GB" sz="3200" b="1" dirty="0" smtClean="0"/>
              <a:t>and water </a:t>
            </a:r>
            <a:r>
              <a:rPr lang="en-GB" sz="3200" b="1" dirty="0"/>
              <a:t>by </a:t>
            </a:r>
            <a:r>
              <a:rPr lang="en-GB" sz="3200" b="1" dirty="0" smtClean="0"/>
              <a:t>faecal </a:t>
            </a:r>
            <a:r>
              <a:rPr lang="en-GB" sz="3200" b="1" dirty="0"/>
              <a:t>material</a:t>
            </a:r>
          </a:p>
        </p:txBody>
      </p:sp>
    </p:spTree>
    <p:extLst>
      <p:ext uri="{BB962C8B-B14F-4D97-AF65-F5344CB8AC3E}">
        <p14:creationId xmlns:p14="http://schemas.microsoft.com/office/powerpoint/2010/main" val="5794731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b="1" dirty="0">
                <a:solidFill>
                  <a:srgbClr val="FF0000"/>
                </a:solidFill>
              </a:rPr>
              <a:t>4.Mother to </a:t>
            </a:r>
            <a:r>
              <a:rPr lang="en-GB" b="1" dirty="0" smtClean="0">
                <a:solidFill>
                  <a:srgbClr val="FF0000"/>
                </a:solidFill>
              </a:rPr>
              <a:t>child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Before</a:t>
            </a:r>
            <a:r>
              <a:rPr lang="en-GB" dirty="0"/>
              <a:t>, During and after </a:t>
            </a:r>
            <a:r>
              <a:rPr lang="en-GB" dirty="0" smtClean="0"/>
              <a:t>birth e.g. HIV, </a:t>
            </a:r>
            <a:r>
              <a:rPr lang="en-GB" dirty="0" err="1" smtClean="0"/>
              <a:t>syphillis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29592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b="1" dirty="0" smtClean="0">
                <a:solidFill>
                  <a:srgbClr val="FF0000"/>
                </a:solidFill>
              </a:rPr>
              <a:t>5. Medical </a:t>
            </a:r>
            <a:r>
              <a:rPr lang="en-GB" b="1" dirty="0">
                <a:solidFill>
                  <a:srgbClr val="FF0000"/>
                </a:solidFill>
              </a:rPr>
              <a:t>or surgical procedures:-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b="1" dirty="0"/>
              <a:t>Indirectly via transfusion of contaminated </a:t>
            </a:r>
            <a:r>
              <a:rPr lang="en-GB" sz="3200" b="1" dirty="0" smtClean="0"/>
              <a:t>blood or </a:t>
            </a:r>
            <a:r>
              <a:rPr lang="en-GB" sz="3200" b="1" dirty="0"/>
              <a:t>blood products from an ill person or </a:t>
            </a:r>
            <a:r>
              <a:rPr lang="en-GB" sz="3200" b="1" dirty="0" smtClean="0"/>
              <a:t>by parenteral </a:t>
            </a:r>
            <a:r>
              <a:rPr lang="en-GB" sz="3200" b="1" dirty="0"/>
              <a:t>injection.</a:t>
            </a:r>
          </a:p>
          <a:p>
            <a:r>
              <a:rPr lang="en-GB" sz="3200" b="1" dirty="0"/>
              <a:t>Invasive procedures</a:t>
            </a:r>
          </a:p>
        </p:txBody>
      </p:sp>
    </p:spTree>
    <p:extLst>
      <p:ext uri="{BB962C8B-B14F-4D97-AF65-F5344CB8AC3E}">
        <p14:creationId xmlns:p14="http://schemas.microsoft.com/office/powerpoint/2010/main" val="38246016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7200" b="1" dirty="0" smtClean="0">
                <a:solidFill>
                  <a:srgbClr val="0070C0"/>
                </a:solidFill>
              </a:rPr>
              <a:t>QUESTIONS?</a:t>
            </a:r>
            <a:endParaRPr lang="en-GB" sz="7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72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b="1" dirty="0" smtClean="0">
                <a:solidFill>
                  <a:srgbClr val="FF0000"/>
                </a:solidFill>
              </a:rPr>
              <a:t>OBJECTIVES</a:t>
            </a:r>
            <a:endParaRPr lang="en-GB" sz="5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b="1" dirty="0" smtClean="0"/>
              <a:t>By the end of this topic the learner will be able to:</a:t>
            </a:r>
          </a:p>
          <a:p>
            <a:r>
              <a:rPr lang="en-GB" sz="3200" b="1" dirty="0" smtClean="0"/>
              <a:t>1. Identify the different sources of microorganisms</a:t>
            </a:r>
          </a:p>
          <a:p>
            <a:r>
              <a:rPr lang="en-GB" sz="3200" b="1" dirty="0" smtClean="0"/>
              <a:t>2. </a:t>
            </a:r>
            <a:r>
              <a:rPr lang="en-US" sz="3200" b="1" dirty="0" smtClean="0">
                <a:cs typeface="Times New Roman" panose="02020603050405020304" pitchFamily="18" charset="0"/>
              </a:rPr>
              <a:t>To promote </a:t>
            </a:r>
            <a:r>
              <a:rPr lang="en-US" sz="3200" b="1" dirty="0">
                <a:cs typeface="Times New Roman" panose="02020603050405020304" pitchFamily="18" charset="0"/>
              </a:rPr>
              <a:t>health, prevent illness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2113456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65915"/>
            <a:ext cx="9601196" cy="1320084"/>
          </a:xfrm>
        </p:spPr>
        <p:txBody>
          <a:bodyPr>
            <a:no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SOURCES  </a:t>
            </a:r>
            <a:r>
              <a:rPr lang="en-GB" b="1" dirty="0" smtClean="0">
                <a:solidFill>
                  <a:srgbClr val="FF0000"/>
                </a:solidFill>
              </a:rPr>
              <a:t>OF MICROORGANISMS</a:t>
            </a:r>
            <a:r>
              <a:rPr lang="en-GB" b="1" dirty="0">
                <a:solidFill>
                  <a:srgbClr val="FF0000"/>
                </a:solidFill>
              </a:rPr>
              <a:t/>
            </a:r>
            <a:br>
              <a:rPr lang="en-GB" b="1" dirty="0">
                <a:solidFill>
                  <a:srgbClr val="FF0000"/>
                </a:solidFill>
              </a:rPr>
            </a:b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1825" y="2505417"/>
            <a:ext cx="10058400" cy="3318936"/>
          </a:xfrm>
        </p:spPr>
        <p:txBody>
          <a:bodyPr>
            <a:no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Man</a:t>
            </a:r>
            <a:r>
              <a:rPr lang="en-GB" sz="3200" b="1" dirty="0"/>
              <a:t>:- Man can be a </a:t>
            </a:r>
            <a:r>
              <a:rPr lang="en-GB" sz="3200" b="1" dirty="0" smtClean="0"/>
              <a:t>patient </a:t>
            </a:r>
            <a:r>
              <a:rPr lang="en-GB" sz="3200" b="1" dirty="0"/>
              <a:t>or a carrier of the infection.</a:t>
            </a:r>
          </a:p>
          <a:p>
            <a:r>
              <a:rPr lang="en-GB" sz="3200" b="1" dirty="0">
                <a:solidFill>
                  <a:srgbClr val="FF0000"/>
                </a:solidFill>
              </a:rPr>
              <a:t>Animal</a:t>
            </a:r>
            <a:r>
              <a:rPr lang="en-GB" sz="3200" b="1" dirty="0"/>
              <a:t>:- e.g. Plague can be transmitted by rats,</a:t>
            </a:r>
          </a:p>
          <a:p>
            <a:r>
              <a:rPr lang="en-GB" sz="3200" b="1" dirty="0">
                <a:solidFill>
                  <a:srgbClr val="FF0000"/>
                </a:solidFill>
              </a:rPr>
              <a:t>Insects</a:t>
            </a:r>
            <a:r>
              <a:rPr lang="en-GB" sz="3200" b="1" dirty="0"/>
              <a:t>: - e.g. Mosquitoes are biological vectors which transmit malaria while House flies are mechanical transmitters of cholera.</a:t>
            </a:r>
          </a:p>
          <a:p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2323668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6068" y="2556932"/>
            <a:ext cx="10367493" cy="3318936"/>
          </a:xfrm>
        </p:spPr>
        <p:txBody>
          <a:bodyPr>
            <a:no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Soil</a:t>
            </a:r>
            <a:r>
              <a:rPr lang="en-GB" sz="3200" b="1" dirty="0"/>
              <a:t>: - Soil is a source of infections with Hookworms, Round worms and also spores of tetanus.</a:t>
            </a:r>
          </a:p>
          <a:p>
            <a:r>
              <a:rPr lang="en-GB" sz="3200" b="1" dirty="0">
                <a:solidFill>
                  <a:srgbClr val="FF0000"/>
                </a:solidFill>
              </a:rPr>
              <a:t>Water</a:t>
            </a:r>
            <a:r>
              <a:rPr lang="en-GB" sz="3200" b="1" dirty="0"/>
              <a:t>:-Contaminated water can cause Cholera, schistosomiasis in stagnant water.</a:t>
            </a:r>
          </a:p>
          <a:p>
            <a:r>
              <a:rPr lang="en-GB" sz="3200" b="1" dirty="0">
                <a:solidFill>
                  <a:srgbClr val="FF0000"/>
                </a:solidFill>
              </a:rPr>
              <a:t>Foods</a:t>
            </a:r>
            <a:r>
              <a:rPr lang="en-GB" sz="3200" b="1" dirty="0"/>
              <a:t>:-Contaminated foods e.g. food poisoning organisms e.g. Salmonella may cause infections.</a:t>
            </a:r>
          </a:p>
          <a:p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4194501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434108" y="1871131"/>
            <a:ext cx="7073960" cy="1515533"/>
          </a:xfrm>
        </p:spPr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MODES OF TRANSMISSION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9775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b="1" dirty="0" smtClean="0">
                <a:solidFill>
                  <a:srgbClr val="FF0000"/>
                </a:solidFill>
              </a:rPr>
              <a:t>OBJECTIVES</a:t>
            </a:r>
            <a:endParaRPr lang="en-GB" sz="5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b="1" dirty="0" smtClean="0"/>
              <a:t>By the end of this topic the learner will be able to:</a:t>
            </a:r>
          </a:p>
          <a:p>
            <a:r>
              <a:rPr lang="en-GB" sz="3200" b="1" dirty="0" smtClean="0"/>
              <a:t>1. </a:t>
            </a:r>
            <a:r>
              <a:rPr lang="en-GB" sz="3200" b="1" dirty="0" smtClean="0"/>
              <a:t>Learn the different modes of acquiring disease</a:t>
            </a:r>
            <a:endParaRPr lang="en-GB" sz="3200" b="1" dirty="0" smtClean="0"/>
          </a:p>
          <a:p>
            <a:r>
              <a:rPr lang="en-GB" sz="3200" b="1" dirty="0" smtClean="0"/>
              <a:t>2. </a:t>
            </a:r>
            <a:r>
              <a:rPr lang="en-US" sz="3200" b="1" dirty="0" smtClean="0">
                <a:cs typeface="Times New Roman" panose="02020603050405020304" pitchFamily="18" charset="0"/>
              </a:rPr>
              <a:t>To promote </a:t>
            </a:r>
            <a:r>
              <a:rPr lang="en-US" sz="3200" b="1" dirty="0">
                <a:cs typeface="Times New Roman" panose="02020603050405020304" pitchFamily="18" charset="0"/>
              </a:rPr>
              <a:t>health, prevent illness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3725476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490" y="1197735"/>
            <a:ext cx="10444766" cy="1088264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MECHANISMS (MODE )OF DISEASE TRANSMISSION</a:t>
            </a:r>
            <a:br>
              <a:rPr lang="en-GB" b="1" dirty="0">
                <a:solidFill>
                  <a:srgbClr val="FF0000"/>
                </a:solidFill>
              </a:rPr>
            </a:b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285999"/>
            <a:ext cx="9601196" cy="3589869"/>
          </a:xfrm>
        </p:spPr>
        <p:txBody>
          <a:bodyPr>
            <a:noAutofit/>
          </a:bodyPr>
          <a:lstStyle/>
          <a:p>
            <a:r>
              <a:rPr lang="en-GB" sz="3200" b="1" dirty="0"/>
              <a:t>The site at which microorganisms enters the body is referred to </a:t>
            </a:r>
            <a:r>
              <a:rPr lang="en-GB" sz="3200" b="1" dirty="0" smtClean="0"/>
              <a:t>as </a:t>
            </a:r>
            <a:r>
              <a:rPr lang="en-GB" sz="3200" b="1" dirty="0"/>
              <a:t>the </a:t>
            </a:r>
            <a:r>
              <a:rPr lang="en-GB" sz="3200" b="1" dirty="0">
                <a:solidFill>
                  <a:srgbClr val="FF0000"/>
                </a:solidFill>
              </a:rPr>
              <a:t>portal of entry</a:t>
            </a:r>
            <a:r>
              <a:rPr lang="en-GB" sz="3200" b="1" dirty="0"/>
              <a:t>. These include:</a:t>
            </a:r>
          </a:p>
          <a:p>
            <a:pPr lvl="1"/>
            <a:r>
              <a:rPr lang="en-GB" sz="2600" b="1" dirty="0"/>
              <a:t>Respiratory tract, </a:t>
            </a:r>
          </a:p>
          <a:p>
            <a:pPr lvl="1"/>
            <a:r>
              <a:rPr lang="en-GB" sz="2600" b="1" dirty="0"/>
              <a:t>Gastro intestinal tract, </a:t>
            </a:r>
          </a:p>
          <a:p>
            <a:pPr lvl="1"/>
            <a:r>
              <a:rPr lang="en-GB" sz="2600" b="1" dirty="0"/>
              <a:t>Genitourinary tract,</a:t>
            </a:r>
          </a:p>
          <a:p>
            <a:pPr lvl="1"/>
            <a:r>
              <a:rPr lang="en-GB" sz="2600" b="1" dirty="0"/>
              <a:t> Skin, </a:t>
            </a:r>
          </a:p>
          <a:p>
            <a:pPr lvl="1"/>
            <a:r>
              <a:rPr lang="en-GB" sz="2600" b="1" dirty="0"/>
              <a:t> Mucus membrane</a:t>
            </a:r>
          </a:p>
        </p:txBody>
      </p:sp>
    </p:spTree>
    <p:extLst>
      <p:ext uri="{BB962C8B-B14F-4D97-AF65-F5344CB8AC3E}">
        <p14:creationId xmlns:p14="http://schemas.microsoft.com/office/powerpoint/2010/main" val="457038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b="1" dirty="0"/>
              <a:t>Most microbial diseases are transmitted through</a:t>
            </a:r>
            <a:r>
              <a:rPr lang="en-GB" sz="3200" b="1" dirty="0" smtClean="0"/>
              <a:t>: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206783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b="1" dirty="0" smtClean="0">
                <a:solidFill>
                  <a:srgbClr val="FF0000"/>
                </a:solidFill>
              </a:rPr>
              <a:t>1.Contact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5916" y="2466780"/>
            <a:ext cx="10393250" cy="3318936"/>
          </a:xfrm>
        </p:spPr>
        <p:txBody>
          <a:bodyPr>
            <a:noAutofit/>
          </a:bodyPr>
          <a:lstStyle/>
          <a:p>
            <a:r>
              <a:rPr lang="en-GB" sz="3200" b="1" dirty="0"/>
              <a:t>Direct skin-to-skin contact </a:t>
            </a:r>
            <a:r>
              <a:rPr lang="en-GB" sz="3200" b="1" dirty="0" smtClean="0"/>
              <a:t>e.g. </a:t>
            </a:r>
            <a:r>
              <a:rPr lang="en-GB" sz="3200" b="1" dirty="0"/>
              <a:t>common cold virus </a:t>
            </a:r>
            <a:r>
              <a:rPr lang="en-GB" sz="3200" b="1" dirty="0" smtClean="0"/>
              <a:t>is frequently </a:t>
            </a:r>
            <a:r>
              <a:rPr lang="en-GB" sz="3200" b="1" dirty="0"/>
              <a:t>transmitted from the hand of someone who </a:t>
            </a:r>
            <a:r>
              <a:rPr lang="en-GB" sz="3200" b="1" dirty="0" smtClean="0"/>
              <a:t>has just </a:t>
            </a:r>
            <a:r>
              <a:rPr lang="en-GB" sz="3200" b="1" dirty="0"/>
              <a:t>blown his nose to another person by hand shaking.</a:t>
            </a:r>
          </a:p>
          <a:p>
            <a:r>
              <a:rPr lang="en-GB" sz="3200" b="1" dirty="0"/>
              <a:t>Within the hospital this mode of transmission is </a:t>
            </a:r>
            <a:r>
              <a:rPr lang="en-GB" sz="3200" b="1" dirty="0" smtClean="0"/>
              <a:t>common and </a:t>
            </a:r>
            <a:r>
              <a:rPr lang="en-GB" sz="3200" b="1" dirty="0"/>
              <a:t>that why it is important to wash hands after </a:t>
            </a:r>
            <a:r>
              <a:rPr lang="en-GB" sz="3200" b="1" dirty="0" smtClean="0"/>
              <a:t>every patient </a:t>
            </a:r>
            <a:r>
              <a:rPr lang="en-GB" sz="3200" b="1" dirty="0"/>
              <a:t>contact.</a:t>
            </a:r>
          </a:p>
        </p:txBody>
      </p:sp>
    </p:spTree>
    <p:extLst>
      <p:ext uri="{BB962C8B-B14F-4D97-AF65-F5344CB8AC3E}">
        <p14:creationId xmlns:p14="http://schemas.microsoft.com/office/powerpoint/2010/main" val="10895093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39</TotalTime>
  <Words>441</Words>
  <Application>Microsoft Office PowerPoint</Application>
  <PresentationFormat>Widescreen</PresentationFormat>
  <Paragraphs>42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Garamond</vt:lpstr>
      <vt:lpstr>Times New Roman</vt:lpstr>
      <vt:lpstr>Organic</vt:lpstr>
      <vt:lpstr>SOURCES OF MICROORGANISMS</vt:lpstr>
      <vt:lpstr>OBJECTIVES</vt:lpstr>
      <vt:lpstr>SOURCES  OF MICROORGANISMS </vt:lpstr>
      <vt:lpstr>PowerPoint Presentation</vt:lpstr>
      <vt:lpstr>MODES OF TRANSMISSION</vt:lpstr>
      <vt:lpstr>OBJECTIVES</vt:lpstr>
      <vt:lpstr>MECHANISMS (MODE )OF DISEASE TRANSMISSION </vt:lpstr>
      <vt:lpstr>PowerPoint Presentation</vt:lpstr>
      <vt:lpstr>1.Contact</vt:lpstr>
      <vt:lpstr>PowerPoint Presentation</vt:lpstr>
      <vt:lpstr>PowerPoint Presentation</vt:lpstr>
      <vt:lpstr>2.Inhalation (breathing)</vt:lpstr>
      <vt:lpstr>3.Ingestion (swallowing)</vt:lpstr>
      <vt:lpstr>4.Mother to child</vt:lpstr>
      <vt:lpstr>5. Medical or surgical procedures:-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SOURCES OF MICROORGANISMS</dc:title>
  <dc:creator>Mwikali</dc:creator>
  <cp:lastModifiedBy>Mwikali</cp:lastModifiedBy>
  <cp:revision>5</cp:revision>
  <dcterms:created xsi:type="dcterms:W3CDTF">2020-10-12T18:23:04Z</dcterms:created>
  <dcterms:modified xsi:type="dcterms:W3CDTF">2020-10-12T19:59:52Z</dcterms:modified>
</cp:coreProperties>
</file>