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70" r:id="rId11"/>
    <p:sldId id="265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Sources of drugs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29BF44-838B-4D21-82AC-8FDCE41E4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3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65AE02-0B9C-417F-AF30-F6AAE0523F7F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9DEA1F-8CF8-46E8-9000-A3643836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AE2B-2A9B-4D62-8292-D2EB68554110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7968-54A6-4E57-867D-C92FFC6CBFE2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26F1-2F16-4D90-BDFF-9517BE72CECC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AB31-3806-4575-B063-358329A4EBEC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54BE-7CAF-49C0-A676-0FA6E5228959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5F56-187C-4070-BC64-F10CFFDF8C4C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2B9A2-94FB-4D2D-994F-8ABAE330258D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7BB1-11D8-432A-9CA6-D3FF937362EB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DEEE-92CB-401C-8194-C11AFC4788E4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D0C0-7544-4F34-B129-1F8E6A24DF7D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D39052B-F76E-4263-B2F0-88DA9A188FBD}" type="datetime1">
              <a:rPr lang="en-US" smtClean="0"/>
              <a:t>11/10/2017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2F51AF-84E8-467F-A832-E7F48C986CE1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36D0DD-A7B2-4741-86AC-18DA94C70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Sources of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P.J. Okoth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Alkaloids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basic substances containing cyclic nitrogen, which are insoluble in water but combine with acids to form well-defined, water-soluble salts, e.g. morphine, atropine, emetine.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Glycosides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dirty="0" smtClean="0"/>
              <a:t>Are ether-like combinations of sugars with other organic structures. </a:t>
            </a:r>
          </a:p>
          <a:p>
            <a:r>
              <a:rPr lang="en-US" dirty="0" smtClean="0"/>
              <a:t>A glycoside does not form salts with acids but when heated with mineral acids it is </a:t>
            </a:r>
            <a:r>
              <a:rPr lang="en-US" dirty="0" err="1" smtClean="0"/>
              <a:t>hydrolysed</a:t>
            </a:r>
            <a:r>
              <a:rPr lang="en-US" dirty="0" smtClean="0"/>
              <a:t> to a sugar and a non-sugar component called </a:t>
            </a:r>
            <a:r>
              <a:rPr lang="en-US" dirty="0" err="1" smtClean="0"/>
              <a:t>aglycone</a:t>
            </a:r>
            <a:r>
              <a:rPr lang="en-US" dirty="0" smtClean="0"/>
              <a:t> or </a:t>
            </a:r>
            <a:r>
              <a:rPr lang="en-US" dirty="0" err="1" smtClean="0"/>
              <a:t>genin</a:t>
            </a:r>
            <a:r>
              <a:rPr lang="en-US" dirty="0" smtClean="0"/>
              <a:t> e.g. </a:t>
            </a:r>
            <a:r>
              <a:rPr lang="en-US" dirty="0" err="1" smtClean="0"/>
              <a:t>digoxigenin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glycoside which yields glucose on acid hydrolysis is called a </a:t>
            </a:r>
            <a:r>
              <a:rPr lang="en-US" dirty="0" err="1" smtClean="0"/>
              <a:t>glucoside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Fixed oils</a:t>
            </a:r>
            <a:r>
              <a:rPr lang="en-US" dirty="0" smtClean="0"/>
              <a:t> are </a:t>
            </a:r>
            <a:r>
              <a:rPr lang="en-US" dirty="0" err="1" smtClean="0"/>
              <a:t>glycerides</a:t>
            </a:r>
            <a:r>
              <a:rPr lang="en-US" dirty="0" smtClean="0"/>
              <a:t> of oleic, </a:t>
            </a:r>
            <a:r>
              <a:rPr lang="en-US" dirty="0" err="1" smtClean="0"/>
              <a:t>palmitic</a:t>
            </a:r>
            <a:r>
              <a:rPr lang="en-US" dirty="0" smtClean="0"/>
              <a:t> and </a:t>
            </a:r>
            <a:r>
              <a:rPr lang="en-US" dirty="0" err="1" smtClean="0"/>
              <a:t>stearic</a:t>
            </a:r>
            <a:r>
              <a:rPr lang="en-US" dirty="0" smtClean="0"/>
              <a:t> acids. They are fats and may have food value, e.g. peanut oil, coconut oil, and olive oil. Castor oil acts as a purgative.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Volatile oils</a:t>
            </a:r>
            <a:r>
              <a:rPr lang="en-US" dirty="0" smtClean="0"/>
              <a:t> are volatilized by heat and possess aromas. Chemically, they are not fats and have no caloric value. They contain the hydrocarbon </a:t>
            </a:r>
            <a:r>
              <a:rPr lang="en-US" dirty="0" err="1" smtClean="0"/>
              <a:t>terpene</a:t>
            </a:r>
            <a:r>
              <a:rPr lang="en-US" dirty="0" smtClean="0"/>
              <a:t> or some polymer of it, which serves as a </a:t>
            </a:r>
            <a:r>
              <a:rPr lang="en-US" dirty="0" err="1" smtClean="0"/>
              <a:t>diluent</a:t>
            </a:r>
            <a:r>
              <a:rPr lang="en-US" dirty="0" smtClean="0"/>
              <a:t> or solvent for a more active compound, e.g. menthol in peppermint oil.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sz="3600" dirty="0" smtClean="0"/>
              <a:t>Volatile oils are used as:</a:t>
            </a:r>
          </a:p>
          <a:p>
            <a:pPr lvl="1"/>
            <a:r>
              <a:rPr lang="en-US" sz="3200" dirty="0" smtClean="0"/>
              <a:t>Carminatives – for expulsion of gas from the stomach e.g. oil of eucalyptus, ginger.</a:t>
            </a:r>
          </a:p>
          <a:p>
            <a:pPr lvl="1"/>
            <a:r>
              <a:rPr lang="en-US" sz="3200" dirty="0" smtClean="0"/>
              <a:t>Antiseptics – in mouth wash, pastes.</a:t>
            </a:r>
          </a:p>
          <a:p>
            <a:pPr lvl="1"/>
            <a:r>
              <a:rPr lang="en-US" sz="3200" dirty="0" smtClean="0"/>
              <a:t>Counter-irritants – e.g. turpentine oil</a:t>
            </a:r>
          </a:p>
          <a:p>
            <a:pPr lvl="1"/>
            <a:r>
              <a:rPr lang="en-US" sz="3200" dirty="0" smtClean="0"/>
              <a:t>Flavoring agents – e.g. oil of peppermint</a:t>
            </a:r>
          </a:p>
          <a:p>
            <a:pPr lvl="1"/>
            <a:r>
              <a:rPr lang="en-US" sz="3200" dirty="0" smtClean="0"/>
              <a:t>Pain relieving agents – e.g. oil of clove in toothache.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8006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500" dirty="0" smtClean="0"/>
              <a:t>Pancreas is a source of Insulin, used in treatment of Diabetes.</a:t>
            </a:r>
          </a:p>
          <a:p>
            <a:pPr lvl="0"/>
            <a:r>
              <a:rPr lang="en-US" sz="3500" dirty="0" smtClean="0"/>
              <a:t>Urine of pregnant women gives human chorionic gonadotropin (hCG) used for the treatment of infertility.</a:t>
            </a:r>
          </a:p>
          <a:p>
            <a:pPr lvl="0"/>
            <a:r>
              <a:rPr lang="en-US" sz="3500" dirty="0" smtClean="0"/>
              <a:t>Sheep thyroid is a source of thyroxin.</a:t>
            </a:r>
          </a:p>
          <a:p>
            <a:pPr lvl="0"/>
            <a:r>
              <a:rPr lang="en-US" sz="3500" dirty="0" smtClean="0"/>
              <a:t>Cod liver is used as a source of vitamin A and D.</a:t>
            </a:r>
          </a:p>
          <a:p>
            <a:r>
              <a:rPr lang="en-US" sz="3500" dirty="0" smtClean="0"/>
              <a:t>Blood of animals is used in preparation of vaccines.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Metallic and Non metallic sources:</a:t>
            </a:r>
            <a:endParaRPr lang="en-US" dirty="0" smtClean="0"/>
          </a:p>
          <a:p>
            <a:pPr lvl="0"/>
            <a:r>
              <a:rPr lang="en-US" dirty="0" smtClean="0"/>
              <a:t>Iron is used in treatment of iron deficiency anemia.</a:t>
            </a:r>
          </a:p>
          <a:p>
            <a:pPr lvl="0"/>
            <a:r>
              <a:rPr lang="en-US" dirty="0" smtClean="0"/>
              <a:t>Zinc is used as zinc supplement. Zinc oxide paste is used in wounds and in eczema.</a:t>
            </a:r>
          </a:p>
          <a:p>
            <a:pPr lvl="0"/>
            <a:r>
              <a:rPr lang="en-US" dirty="0" smtClean="0"/>
              <a:t>Iodine is antiseptic. Iodine supplements are also used.</a:t>
            </a:r>
          </a:p>
          <a:p>
            <a:r>
              <a:rPr lang="en-US" dirty="0" smtClean="0"/>
              <a:t>Gold salts are used in the treatment of rheumatoid arthritis.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Miscellaneous Sources:</a:t>
            </a:r>
            <a:endParaRPr lang="en-US" dirty="0" smtClean="0"/>
          </a:p>
          <a:p>
            <a:pPr lvl="0"/>
            <a:r>
              <a:rPr lang="en-US" dirty="0" smtClean="0"/>
              <a:t>Fluorine has antiseptic properties.</a:t>
            </a:r>
          </a:p>
          <a:p>
            <a:pPr lvl="0"/>
            <a:r>
              <a:rPr lang="en-US" dirty="0" smtClean="0"/>
              <a:t>Borax has antiseptic properties as well.</a:t>
            </a:r>
          </a:p>
          <a:p>
            <a:pPr lvl="0"/>
            <a:r>
              <a:rPr lang="en-US" dirty="0" smtClean="0"/>
              <a:t>Selenium as selenium sulphide is used in anti dandruff shampoos.</a:t>
            </a:r>
          </a:p>
          <a:p>
            <a:pPr lvl="0"/>
            <a:r>
              <a:rPr lang="en-US" dirty="0" smtClean="0"/>
              <a:t>Petroleum is used in preparation of liquid paraffin.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Synthetic/ Semi synthetic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Synthetic Sources:</a:t>
            </a:r>
            <a:endParaRPr lang="en-US" dirty="0" smtClean="0"/>
          </a:p>
          <a:p>
            <a:r>
              <a:rPr lang="en-US" dirty="0" smtClean="0"/>
              <a:t>When the nucleus of the drug from natural source as well as its chemical structure is altered, we call it synthetic.</a:t>
            </a:r>
          </a:p>
          <a:p>
            <a:r>
              <a:rPr lang="en-US" dirty="0" smtClean="0"/>
              <a:t>Examples include Aspirin, Sulphonamides, Procaine, and Corticosteroids.</a:t>
            </a:r>
          </a:p>
          <a:p>
            <a:r>
              <a:rPr lang="en-US" dirty="0" smtClean="0"/>
              <a:t>Most of the drugs used nowadays are synthetic forms.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and semi-synthetic…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Semi Synthetic Source: </a:t>
            </a:r>
            <a:endParaRPr lang="en-US" dirty="0" smtClean="0"/>
          </a:p>
          <a:p>
            <a:r>
              <a:rPr lang="en-US" dirty="0" smtClean="0"/>
              <a:t>When the nucleus of a drug obtained from natural source is retained but the chemical structure is altered, we call it semi-synthetic.</a:t>
            </a:r>
          </a:p>
          <a:p>
            <a:r>
              <a:rPr lang="en-US" dirty="0" smtClean="0"/>
              <a:t>Examples include </a:t>
            </a:r>
            <a:r>
              <a:rPr lang="en-US" dirty="0" err="1" smtClean="0"/>
              <a:t>Apomorphine</a:t>
            </a:r>
            <a:r>
              <a:rPr lang="en-US" dirty="0" smtClean="0"/>
              <a:t>, </a:t>
            </a:r>
            <a:r>
              <a:rPr lang="en-US" dirty="0" err="1" smtClean="0"/>
              <a:t>Diacetyl</a:t>
            </a:r>
            <a:r>
              <a:rPr lang="en-US" dirty="0" smtClean="0"/>
              <a:t> morphine, </a:t>
            </a:r>
            <a:r>
              <a:rPr lang="en-US" dirty="0" err="1" smtClean="0"/>
              <a:t>Ethinyl</a:t>
            </a:r>
            <a:r>
              <a:rPr lang="en-US" dirty="0" smtClean="0"/>
              <a:t> </a:t>
            </a:r>
            <a:r>
              <a:rPr lang="en-US" dirty="0" err="1" smtClean="0"/>
              <a:t>Estradiol</a:t>
            </a:r>
            <a:r>
              <a:rPr lang="en-US" dirty="0" smtClean="0"/>
              <a:t>, </a:t>
            </a:r>
            <a:r>
              <a:rPr lang="en-US" dirty="0" err="1" smtClean="0"/>
              <a:t>Homatropine</a:t>
            </a:r>
            <a:r>
              <a:rPr lang="en-US" dirty="0" smtClean="0"/>
              <a:t>, </a:t>
            </a:r>
            <a:r>
              <a:rPr lang="en-US" dirty="0" err="1" smtClean="0"/>
              <a:t>Ampicillin</a:t>
            </a:r>
            <a:r>
              <a:rPr lang="en-US" dirty="0" smtClean="0"/>
              <a:t> and Methyl testosterone.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Microbiological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 and fungi isolated from the soil are important sources of antibacterial substances (antibiotics)</a:t>
            </a:r>
          </a:p>
          <a:p>
            <a:pPr lvl="0"/>
            <a:r>
              <a:rPr lang="en-US" i="1" dirty="0" err="1" smtClean="0"/>
              <a:t>Penicillium</a:t>
            </a:r>
            <a:r>
              <a:rPr lang="en-US" i="1" dirty="0" smtClean="0"/>
              <a:t> </a:t>
            </a:r>
            <a:r>
              <a:rPr lang="en-US" i="1" dirty="0" err="1" smtClean="0"/>
              <a:t>notatum</a:t>
            </a:r>
            <a:r>
              <a:rPr lang="en-US" dirty="0" smtClean="0"/>
              <a:t> is a fungus which gives penicillin. (Also </a:t>
            </a:r>
            <a:r>
              <a:rPr lang="en-US" i="1" dirty="0" err="1" smtClean="0"/>
              <a:t>Penicillium</a:t>
            </a:r>
            <a:r>
              <a:rPr lang="en-US" i="1" dirty="0" smtClean="0"/>
              <a:t> </a:t>
            </a:r>
            <a:r>
              <a:rPr lang="en-US" i="1" dirty="0" err="1" smtClean="0"/>
              <a:t>chrysogenum</a:t>
            </a:r>
            <a:r>
              <a:rPr lang="en-US" dirty="0" smtClean="0"/>
              <a:t>)</a:t>
            </a:r>
          </a:p>
          <a:p>
            <a:pPr lvl="0"/>
            <a:r>
              <a:rPr lang="en-US" i="1" dirty="0" err="1" smtClean="0"/>
              <a:t>Streptomyces</a:t>
            </a:r>
            <a:r>
              <a:rPr lang="en-US" i="1" dirty="0" smtClean="0"/>
              <a:t> </a:t>
            </a:r>
            <a:r>
              <a:rPr lang="en-US" i="1" dirty="0" err="1" smtClean="0"/>
              <a:t>griseus</a:t>
            </a:r>
            <a:r>
              <a:rPr lang="en-US" dirty="0" smtClean="0"/>
              <a:t> gives Streptomycin.</a:t>
            </a:r>
          </a:p>
          <a:p>
            <a:r>
              <a:rPr lang="en-US" dirty="0" err="1" smtClean="0"/>
              <a:t>Aminoglycosides</a:t>
            </a:r>
            <a:r>
              <a:rPr lang="en-US" dirty="0" smtClean="0"/>
              <a:t> such as </a:t>
            </a:r>
            <a:r>
              <a:rPr lang="en-US" dirty="0" err="1" smtClean="0"/>
              <a:t>tobramycin</a:t>
            </a:r>
            <a:r>
              <a:rPr lang="en-US" dirty="0" smtClean="0"/>
              <a:t> and </a:t>
            </a:r>
            <a:r>
              <a:rPr lang="en-US" dirty="0" err="1" smtClean="0"/>
              <a:t>gentamicin</a:t>
            </a:r>
            <a:r>
              <a:rPr lang="en-US" dirty="0" smtClean="0"/>
              <a:t> are obtained from </a:t>
            </a:r>
            <a:r>
              <a:rPr lang="en-US" i="1" dirty="0" err="1" smtClean="0"/>
              <a:t>Streptomyces</a:t>
            </a:r>
            <a:r>
              <a:rPr lang="en-US" dirty="0" smtClean="0"/>
              <a:t> and </a:t>
            </a:r>
            <a:r>
              <a:rPr lang="en-US" i="1" dirty="0" err="1" smtClean="0"/>
              <a:t>Micromonosporas</a:t>
            </a:r>
            <a:r>
              <a:rPr lang="en-US" i="1" dirty="0" smtClean="0"/>
              <a:t> </a:t>
            </a:r>
            <a:r>
              <a:rPr lang="en-US" dirty="0" smtClean="0"/>
              <a:t>respectively.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Drugs are obtained from six major sources: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Plant sources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Animal sources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Mineral sources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Microbiological sources (microorganisms)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Semi synthetic sources/ Synthetic sources</a:t>
            </a:r>
          </a:p>
          <a:p>
            <a:pPr marL="633222" lvl="0" indent="-514350">
              <a:buFont typeface="+mj-lt"/>
              <a:buAutoNum type="arabicPeriod"/>
            </a:pPr>
            <a:r>
              <a:rPr lang="en-US" dirty="0" smtClean="0"/>
              <a:t>Recombinant DNA technology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Recombinant DNA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Recombinant DNA technology involves cleavage of DNA by enzyme restriction endonucleases. </a:t>
            </a:r>
          </a:p>
          <a:p>
            <a:r>
              <a:rPr lang="en-US" sz="2800" dirty="0" smtClean="0"/>
              <a:t>The desired gene is coupled to rapidly replicating DNA (viral, bacterial or plasmid)</a:t>
            </a:r>
          </a:p>
          <a:p>
            <a:r>
              <a:rPr lang="en-US" sz="2800" dirty="0" smtClean="0"/>
              <a:t>The new genetic combination is inserted into the bacterial cultures which allow production of vast amount of genetic material.</a:t>
            </a:r>
          </a:p>
          <a:p>
            <a:r>
              <a:rPr lang="en-US" sz="2800" dirty="0" smtClean="0"/>
              <a:t>E.g. human chorionic gonadotropin (usually got from urine of pregnant women or pregnant mares) can be extracted from cultures of genetically modified microbes with recombinant DNA.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Recombinant DNA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Advantages:</a:t>
            </a:r>
            <a:endParaRPr lang="en-US" dirty="0" smtClean="0"/>
          </a:p>
          <a:p>
            <a:pPr lvl="0"/>
            <a:r>
              <a:rPr lang="en-US" dirty="0" smtClean="0"/>
              <a:t>Huge amounts of drugs can be produced.</a:t>
            </a:r>
          </a:p>
          <a:p>
            <a:pPr lvl="0"/>
            <a:r>
              <a:rPr lang="en-US" dirty="0" smtClean="0"/>
              <a:t>Drug can be obtained in pure form.</a:t>
            </a:r>
          </a:p>
          <a:p>
            <a:pPr lvl="0"/>
            <a:r>
              <a:rPr lang="en-US" dirty="0" smtClean="0"/>
              <a:t>It is less antigenic.</a:t>
            </a:r>
          </a:p>
          <a:p>
            <a:pPr>
              <a:buNone/>
            </a:pPr>
            <a:r>
              <a:rPr lang="en-US" b="1" dirty="0" smtClean="0"/>
              <a:t>Disadvantages:</a:t>
            </a:r>
            <a:endParaRPr lang="en-US" dirty="0" smtClean="0"/>
          </a:p>
          <a:p>
            <a:pPr lvl="0"/>
            <a:r>
              <a:rPr lang="en-US" dirty="0" smtClean="0"/>
              <a:t>Well equipped lab is required.</a:t>
            </a:r>
          </a:p>
          <a:p>
            <a:pPr lvl="0"/>
            <a:r>
              <a:rPr lang="en-US" dirty="0" smtClean="0"/>
              <a:t>Highly trained staff is required.</a:t>
            </a:r>
          </a:p>
          <a:p>
            <a:pPr lvl="0"/>
            <a:r>
              <a:rPr lang="en-US" dirty="0" smtClean="0"/>
              <a:t>It is a complex and complicated technique.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Plant Sources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Plant source is the oldest source of drugs.</a:t>
            </a:r>
          </a:p>
          <a:p>
            <a:r>
              <a:rPr lang="en-US" dirty="0" smtClean="0"/>
              <a:t> Most of the drugs in ancient times were derived from plants. </a:t>
            </a:r>
          </a:p>
          <a:p>
            <a:r>
              <a:rPr lang="en-US" dirty="0" smtClean="0"/>
              <a:t>Almost all parts of the plants are used i.e. </a:t>
            </a:r>
          </a:p>
          <a:p>
            <a:pPr lvl="1"/>
            <a:r>
              <a:rPr lang="en-US" dirty="0" smtClean="0"/>
              <a:t>leaves, </a:t>
            </a:r>
          </a:p>
          <a:p>
            <a:pPr lvl="1"/>
            <a:r>
              <a:rPr lang="en-US" dirty="0" smtClean="0"/>
              <a:t>stem, </a:t>
            </a:r>
          </a:p>
          <a:p>
            <a:pPr lvl="1"/>
            <a:r>
              <a:rPr lang="en-US" dirty="0" smtClean="0"/>
              <a:t>bark, </a:t>
            </a:r>
          </a:p>
          <a:p>
            <a:pPr lvl="1"/>
            <a:r>
              <a:rPr lang="en-US" dirty="0" smtClean="0"/>
              <a:t>fruits and </a:t>
            </a:r>
          </a:p>
          <a:p>
            <a:pPr lvl="1"/>
            <a:r>
              <a:rPr lang="en-US" dirty="0" smtClean="0"/>
              <a:t>roots.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Leaves:</a:t>
            </a:r>
            <a:endParaRPr lang="en-US" dirty="0" smtClean="0"/>
          </a:p>
          <a:p>
            <a:r>
              <a:rPr lang="en-US" dirty="0" smtClean="0"/>
              <a:t>a. The leaves of </a:t>
            </a:r>
            <a:r>
              <a:rPr lang="en-US" i="1" dirty="0" smtClean="0"/>
              <a:t>Digitalis </a:t>
            </a:r>
            <a:r>
              <a:rPr lang="en-US" i="1" dirty="0" err="1" smtClean="0"/>
              <a:t>Purpurea</a:t>
            </a:r>
            <a:r>
              <a:rPr lang="en-US" dirty="0" smtClean="0"/>
              <a:t> are the source of </a:t>
            </a:r>
            <a:r>
              <a:rPr lang="en-US" b="1" dirty="0" err="1" smtClean="0"/>
              <a:t>Digitoxin</a:t>
            </a:r>
            <a:r>
              <a:rPr lang="en-US" dirty="0" smtClean="0"/>
              <a:t> and </a:t>
            </a:r>
            <a:r>
              <a:rPr lang="en-US" b="1" dirty="0" err="1" smtClean="0"/>
              <a:t>Digoxin</a:t>
            </a:r>
            <a:r>
              <a:rPr lang="en-US" dirty="0" smtClean="0"/>
              <a:t>, which are cardiac glycosides.</a:t>
            </a:r>
          </a:p>
          <a:p>
            <a:r>
              <a:rPr lang="en-US" dirty="0" smtClean="0"/>
              <a:t>b. Leaves of Eucalyptus give oil of Eucalyptus, which is important component of cough syrup.</a:t>
            </a:r>
          </a:p>
          <a:p>
            <a:r>
              <a:rPr lang="en-US" dirty="0" smtClean="0"/>
              <a:t>c. Tobacco leaves give nicotine.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Atropa</a:t>
            </a:r>
            <a:r>
              <a:rPr lang="en-US" dirty="0" smtClean="0"/>
              <a:t> belladonna gives </a:t>
            </a:r>
            <a:r>
              <a:rPr lang="en-US" b="1" dirty="0" smtClean="0"/>
              <a:t>atropine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Flowers:</a:t>
            </a:r>
            <a:endParaRPr lang="en-US" dirty="0" smtClean="0"/>
          </a:p>
          <a:p>
            <a:pPr lvl="0"/>
            <a:r>
              <a:rPr lang="en-US" dirty="0" smtClean="0"/>
              <a:t>Poppy </a:t>
            </a:r>
            <a:r>
              <a:rPr lang="en-US" dirty="0" err="1" smtClean="0"/>
              <a:t>papaver</a:t>
            </a:r>
            <a:r>
              <a:rPr lang="en-US" dirty="0" smtClean="0"/>
              <a:t> </a:t>
            </a:r>
            <a:r>
              <a:rPr lang="en-US" dirty="0" err="1" smtClean="0"/>
              <a:t>somniferum</a:t>
            </a:r>
            <a:r>
              <a:rPr lang="en-US" dirty="0" smtClean="0"/>
              <a:t> gives </a:t>
            </a:r>
            <a:r>
              <a:rPr lang="en-US" b="1" dirty="0" smtClean="0"/>
              <a:t>morphine</a:t>
            </a:r>
            <a:r>
              <a:rPr lang="en-US" dirty="0" smtClean="0"/>
              <a:t> (</a:t>
            </a:r>
            <a:r>
              <a:rPr lang="en-US" dirty="0" err="1" smtClean="0"/>
              <a:t>opioid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Vinca</a:t>
            </a:r>
            <a:r>
              <a:rPr lang="en-US" dirty="0" smtClean="0"/>
              <a:t> </a:t>
            </a:r>
            <a:r>
              <a:rPr lang="en-US" dirty="0" err="1" smtClean="0"/>
              <a:t>rosea</a:t>
            </a:r>
            <a:r>
              <a:rPr lang="en-US" dirty="0" smtClean="0"/>
              <a:t> gives </a:t>
            </a:r>
            <a:r>
              <a:rPr lang="en-US" b="1" dirty="0" err="1" smtClean="0"/>
              <a:t>vincristine</a:t>
            </a:r>
            <a:r>
              <a:rPr lang="en-US" dirty="0" smtClean="0"/>
              <a:t> and </a:t>
            </a:r>
            <a:r>
              <a:rPr lang="en-US" b="1" dirty="0" err="1" smtClean="0"/>
              <a:t>vinblastine</a:t>
            </a:r>
            <a:endParaRPr lang="en-US" dirty="0" smtClean="0"/>
          </a:p>
          <a:p>
            <a:pPr lvl="0"/>
            <a:r>
              <a:rPr lang="en-US" dirty="0" smtClean="0"/>
              <a:t>Rose gives rose water used as tonic.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Fruits:</a:t>
            </a:r>
            <a:endParaRPr lang="en-US" dirty="0" smtClean="0"/>
          </a:p>
          <a:p>
            <a:pPr lvl="0"/>
            <a:r>
              <a:rPr lang="en-US" dirty="0" err="1" smtClean="0"/>
              <a:t>Senna</a:t>
            </a:r>
            <a:r>
              <a:rPr lang="en-US" dirty="0" smtClean="0"/>
              <a:t> pod gives </a:t>
            </a:r>
            <a:r>
              <a:rPr lang="en-US" b="1" dirty="0" err="1" smtClean="0"/>
              <a:t>anthracine</a:t>
            </a:r>
            <a:r>
              <a:rPr lang="en-US" dirty="0" smtClean="0"/>
              <a:t>, which is a </a:t>
            </a:r>
            <a:r>
              <a:rPr lang="en-US" b="1" dirty="0" smtClean="0"/>
              <a:t>purgative</a:t>
            </a:r>
            <a:r>
              <a:rPr lang="en-US" dirty="0" smtClean="0"/>
              <a:t> (used in constipation)</a:t>
            </a:r>
          </a:p>
          <a:p>
            <a:pPr lvl="0"/>
            <a:r>
              <a:rPr lang="en-US" dirty="0" err="1" smtClean="0"/>
              <a:t>Calabar</a:t>
            </a:r>
            <a:r>
              <a:rPr lang="en-US" dirty="0" smtClean="0"/>
              <a:t> beans give </a:t>
            </a:r>
            <a:r>
              <a:rPr lang="en-US" b="1" dirty="0" err="1" smtClean="0"/>
              <a:t>physostigmine</a:t>
            </a:r>
            <a:r>
              <a:rPr lang="en-US" dirty="0" smtClean="0"/>
              <a:t>, which is </a:t>
            </a:r>
            <a:r>
              <a:rPr lang="en-US" b="1" dirty="0" err="1" smtClean="0"/>
              <a:t>cholinomimetic</a:t>
            </a:r>
            <a:r>
              <a:rPr lang="en-US" dirty="0" smtClean="0"/>
              <a:t> agent.</a:t>
            </a:r>
          </a:p>
          <a:p>
            <a:pPr>
              <a:buNone/>
            </a:pPr>
            <a:r>
              <a:rPr lang="en-US" b="1" dirty="0" smtClean="0"/>
              <a:t>Seeds:</a:t>
            </a:r>
            <a:endParaRPr lang="en-US" dirty="0" smtClean="0"/>
          </a:p>
          <a:p>
            <a:pPr lvl="0"/>
            <a:r>
              <a:rPr lang="en-US" dirty="0" smtClean="0"/>
              <a:t>Seeds of </a:t>
            </a:r>
            <a:r>
              <a:rPr lang="en-US" dirty="0" err="1" smtClean="0"/>
              <a:t>Nux</a:t>
            </a:r>
            <a:r>
              <a:rPr lang="en-US" dirty="0" smtClean="0"/>
              <a:t> </a:t>
            </a:r>
            <a:r>
              <a:rPr lang="en-US" dirty="0" err="1" smtClean="0"/>
              <a:t>Vomica</a:t>
            </a:r>
            <a:r>
              <a:rPr lang="en-US" dirty="0" smtClean="0"/>
              <a:t> give </a:t>
            </a:r>
            <a:r>
              <a:rPr lang="en-US" b="1" dirty="0" smtClean="0"/>
              <a:t>strychnine</a:t>
            </a:r>
            <a:r>
              <a:rPr lang="en-US" dirty="0" smtClean="0"/>
              <a:t>, which is a CNS stimulant.</a:t>
            </a:r>
          </a:p>
          <a:p>
            <a:pPr lvl="0"/>
            <a:r>
              <a:rPr lang="en-US" dirty="0" smtClean="0"/>
              <a:t>Castor oil seeds give castor oil.</a:t>
            </a:r>
          </a:p>
          <a:p>
            <a:pPr lvl="0"/>
            <a:r>
              <a:rPr lang="en-US" dirty="0" err="1" smtClean="0"/>
              <a:t>Calabar</a:t>
            </a:r>
            <a:r>
              <a:rPr lang="en-US" dirty="0" smtClean="0"/>
              <a:t> beans give </a:t>
            </a:r>
            <a:r>
              <a:rPr lang="en-US" dirty="0" err="1" smtClean="0"/>
              <a:t>Physostigmine</a:t>
            </a:r>
            <a:r>
              <a:rPr lang="en-US" dirty="0" smtClean="0"/>
              <a:t>, which is a </a:t>
            </a:r>
            <a:r>
              <a:rPr lang="en-US" dirty="0" err="1" smtClean="0"/>
              <a:t>cholinomimetic</a:t>
            </a:r>
            <a:r>
              <a:rPr lang="en-US" dirty="0" smtClean="0"/>
              <a:t> drug.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Roots:</a:t>
            </a:r>
            <a:endParaRPr lang="en-US" dirty="0" smtClean="0"/>
          </a:p>
          <a:p>
            <a:pPr lvl="0"/>
            <a:r>
              <a:rPr lang="en-US" b="1" dirty="0" err="1" smtClean="0"/>
              <a:t>Ipecacuanha</a:t>
            </a:r>
            <a:r>
              <a:rPr lang="en-US" dirty="0" smtClean="0"/>
              <a:t> root gives </a:t>
            </a:r>
            <a:r>
              <a:rPr lang="en-US" b="1" dirty="0" smtClean="0"/>
              <a:t>Emetine</a:t>
            </a:r>
            <a:r>
              <a:rPr lang="en-US" dirty="0" smtClean="0"/>
              <a:t>, used to induce vomiting as in accidental poisoning. It also has </a:t>
            </a:r>
            <a:r>
              <a:rPr lang="en-US" b="1" dirty="0" err="1" smtClean="0"/>
              <a:t>amoebicidal</a:t>
            </a:r>
            <a:r>
              <a:rPr lang="en-US" dirty="0" smtClean="0"/>
              <a:t> properties.</a:t>
            </a:r>
          </a:p>
          <a:p>
            <a:pPr lvl="0"/>
            <a:r>
              <a:rPr lang="en-US" dirty="0" err="1" smtClean="0"/>
              <a:t>Rauwolfia</a:t>
            </a:r>
            <a:r>
              <a:rPr lang="en-US" dirty="0" smtClean="0"/>
              <a:t> </a:t>
            </a:r>
            <a:r>
              <a:rPr lang="en-US" dirty="0" err="1" smtClean="0"/>
              <a:t>serpentina</a:t>
            </a:r>
            <a:r>
              <a:rPr lang="en-US" dirty="0" smtClean="0"/>
              <a:t> gives </a:t>
            </a:r>
            <a:r>
              <a:rPr lang="en-US" b="1" dirty="0" err="1" smtClean="0"/>
              <a:t>reserpine</a:t>
            </a:r>
            <a:r>
              <a:rPr lang="en-US" dirty="0" smtClean="0"/>
              <a:t>, a </a:t>
            </a:r>
            <a:r>
              <a:rPr lang="en-US" dirty="0" err="1" smtClean="0"/>
              <a:t>hypotensive</a:t>
            </a:r>
            <a:r>
              <a:rPr lang="en-US" dirty="0" smtClean="0"/>
              <a:t> agent. </a:t>
            </a:r>
            <a:r>
              <a:rPr lang="en-US" dirty="0" err="1" smtClean="0"/>
              <a:t>Reserpine</a:t>
            </a:r>
            <a:r>
              <a:rPr lang="en-US" dirty="0" smtClean="0"/>
              <a:t> was used for hypertension treatment.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1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Bark:</a:t>
            </a:r>
            <a:endParaRPr lang="en-US" dirty="0" smtClean="0"/>
          </a:p>
          <a:p>
            <a:pPr lvl="0"/>
            <a:r>
              <a:rPr lang="en-US" b="1" dirty="0" smtClean="0"/>
              <a:t>Cinchona</a:t>
            </a:r>
            <a:r>
              <a:rPr lang="en-US" dirty="0" smtClean="0"/>
              <a:t> bark gives </a:t>
            </a:r>
            <a:r>
              <a:rPr lang="en-US" b="1" dirty="0" smtClean="0"/>
              <a:t>quinine</a:t>
            </a:r>
            <a:r>
              <a:rPr lang="en-US" dirty="0" smtClean="0"/>
              <a:t> and </a:t>
            </a:r>
            <a:r>
              <a:rPr lang="en-US" b="1" dirty="0" err="1" smtClean="0"/>
              <a:t>quinidine</a:t>
            </a:r>
            <a:r>
              <a:rPr lang="en-US" dirty="0" smtClean="0"/>
              <a:t>, which are </a:t>
            </a:r>
            <a:r>
              <a:rPr lang="en-US" b="1" dirty="0" err="1" smtClean="0"/>
              <a:t>antimalarial</a:t>
            </a:r>
            <a:r>
              <a:rPr lang="en-US" dirty="0" smtClean="0"/>
              <a:t> drugs. </a:t>
            </a:r>
            <a:r>
              <a:rPr lang="en-US" dirty="0" err="1" smtClean="0"/>
              <a:t>Quinidine</a:t>
            </a:r>
            <a:r>
              <a:rPr lang="en-US" dirty="0" smtClean="0"/>
              <a:t> also has </a:t>
            </a:r>
            <a:r>
              <a:rPr lang="en-US" dirty="0" err="1" smtClean="0"/>
              <a:t>antiarrythmic</a:t>
            </a:r>
            <a:r>
              <a:rPr lang="en-US" dirty="0" smtClean="0"/>
              <a:t> properties.</a:t>
            </a:r>
          </a:p>
          <a:p>
            <a:pPr lvl="0"/>
            <a:r>
              <a:rPr lang="en-US" dirty="0" err="1" smtClean="0"/>
              <a:t>Atropa</a:t>
            </a:r>
            <a:r>
              <a:rPr lang="en-US" dirty="0" smtClean="0"/>
              <a:t> belladonna gives </a:t>
            </a:r>
            <a:r>
              <a:rPr lang="en-US" b="1" dirty="0" smtClean="0"/>
              <a:t>atropine</a:t>
            </a:r>
            <a:r>
              <a:rPr lang="en-US" dirty="0" smtClean="0"/>
              <a:t>, which is </a:t>
            </a:r>
            <a:r>
              <a:rPr lang="en-US" dirty="0" err="1" smtClean="0"/>
              <a:t>anticholinergic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Hyoscyamus</a:t>
            </a:r>
            <a:r>
              <a:rPr lang="en-US" dirty="0" smtClean="0"/>
              <a:t> Niger gives </a:t>
            </a:r>
            <a:r>
              <a:rPr lang="en-US" b="1" dirty="0" err="1" smtClean="0"/>
              <a:t>Hyosine</a:t>
            </a:r>
            <a:r>
              <a:rPr lang="en-US" dirty="0" smtClean="0"/>
              <a:t>, which is also </a:t>
            </a:r>
            <a:r>
              <a:rPr lang="en-US" dirty="0" err="1" smtClean="0"/>
              <a:t>anticholinergic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Stem:</a:t>
            </a:r>
            <a:endParaRPr lang="en-US" dirty="0" smtClean="0"/>
          </a:p>
          <a:p>
            <a:r>
              <a:rPr lang="en-US" dirty="0" err="1" smtClean="0"/>
              <a:t>Chondrodendron</a:t>
            </a:r>
            <a:r>
              <a:rPr lang="en-US" dirty="0" smtClean="0"/>
              <a:t> </a:t>
            </a:r>
            <a:r>
              <a:rPr lang="en-US" dirty="0" err="1" smtClean="0"/>
              <a:t>tomentosum</a:t>
            </a:r>
            <a:r>
              <a:rPr lang="en-US" dirty="0" smtClean="0"/>
              <a:t> gives </a:t>
            </a:r>
            <a:r>
              <a:rPr lang="en-US" b="1" dirty="0" err="1" smtClean="0"/>
              <a:t>tubocurarine</a:t>
            </a:r>
            <a:r>
              <a:rPr lang="en-US" dirty="0" smtClean="0"/>
              <a:t>, which is skeletal muscle relaxant used in general anesthesia.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Pharmacologically active principles in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pharmacologically active principles in plants include:</a:t>
            </a:r>
          </a:p>
          <a:p>
            <a:pPr lvl="1"/>
            <a:r>
              <a:rPr lang="en-US" dirty="0" smtClean="0"/>
              <a:t>Alkaloids</a:t>
            </a:r>
          </a:p>
          <a:p>
            <a:pPr lvl="1"/>
            <a:r>
              <a:rPr lang="en-US" dirty="0" smtClean="0"/>
              <a:t>Glycosides</a:t>
            </a:r>
          </a:p>
          <a:p>
            <a:pPr lvl="1"/>
            <a:r>
              <a:rPr lang="en-US" dirty="0" smtClean="0"/>
              <a:t>Oils</a:t>
            </a:r>
          </a:p>
          <a:p>
            <a:pPr lvl="1"/>
            <a:r>
              <a:rPr lang="en-US" dirty="0" smtClean="0"/>
              <a:t>Resins</a:t>
            </a:r>
          </a:p>
          <a:p>
            <a:pPr lvl="1"/>
            <a:r>
              <a:rPr lang="en-US" dirty="0" smtClean="0"/>
              <a:t>Oleoresins</a:t>
            </a:r>
          </a:p>
          <a:p>
            <a:pPr lvl="1"/>
            <a:r>
              <a:rPr lang="en-US" dirty="0" smtClean="0"/>
              <a:t>Gums</a:t>
            </a:r>
          </a:p>
          <a:p>
            <a:pPr lvl="1"/>
            <a:r>
              <a:rPr lang="en-US" dirty="0" smtClean="0"/>
              <a:t>Tannins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D0DD-A7B2-4741-86AC-18DA94C709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304</TotalTime>
  <Words>1045</Words>
  <Application>Microsoft Office PowerPoint</Application>
  <PresentationFormat>On-screen Show (4:3)</PresentationFormat>
  <Paragraphs>145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Sources of Drugs</vt:lpstr>
      <vt:lpstr>Sources of drugs</vt:lpstr>
      <vt:lpstr> Plant Sources </vt:lpstr>
      <vt:lpstr>Plant sources</vt:lpstr>
      <vt:lpstr>Plant sources</vt:lpstr>
      <vt:lpstr>Plant sources</vt:lpstr>
      <vt:lpstr>Plant sources</vt:lpstr>
      <vt:lpstr>Plant sources</vt:lpstr>
      <vt:lpstr>Pharmacologically active principles in plants</vt:lpstr>
      <vt:lpstr>Alkaloids </vt:lpstr>
      <vt:lpstr>Glycosides </vt:lpstr>
      <vt:lpstr>Oils </vt:lpstr>
      <vt:lpstr>Oils </vt:lpstr>
      <vt:lpstr>Animal Sources</vt:lpstr>
      <vt:lpstr>Mineral Sources</vt:lpstr>
      <vt:lpstr>Mineral sources</vt:lpstr>
      <vt:lpstr>Synthetic/ Semi synthetic Sources</vt:lpstr>
      <vt:lpstr>Synthetic and semi-synthetic…</vt:lpstr>
      <vt:lpstr>Microbiological Sources</vt:lpstr>
      <vt:lpstr>Recombinant DNA technology</vt:lpstr>
      <vt:lpstr>Recombinant DNA technology</vt:lpstr>
      <vt:lpstr>The end.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Drugs</dc:title>
  <dc:creator>peter juma</dc:creator>
  <cp:lastModifiedBy>ADMIN</cp:lastModifiedBy>
  <cp:revision>12</cp:revision>
  <cp:lastPrinted>2017-11-10T05:00:39Z</cp:lastPrinted>
  <dcterms:created xsi:type="dcterms:W3CDTF">2014-10-10T04:35:47Z</dcterms:created>
  <dcterms:modified xsi:type="dcterms:W3CDTF">2017-11-10T05:05:38Z</dcterms:modified>
</cp:coreProperties>
</file>