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Slides/notesSlide1.xml" ContentType="application/vnd.openxmlformats-officedocument.presentationml.notes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Slides/notesSlide2.xml" ContentType="application/vnd.openxmlformats-officedocument.presentationml.notes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482"/>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tableStyles" Target="tableStyles.xml"/><Relationship Id="rId131" Type="http://schemas.openxmlformats.org/officeDocument/2006/relationships/presProps" Target="presProps.xml"/><Relationship Id="rId132" Type="http://schemas.openxmlformats.org/officeDocument/2006/relationships/viewProps" Target="viewProps.xml"/><Relationship Id="rId13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83" name=""/>
        <p:cNvGrpSpPr/>
        <p:nvPr/>
      </p:nvGrpSpPr>
      <p:grpSpPr>
        <a:xfrm>
          <a:off x="0" y="0"/>
          <a:ext cx="0" cy="0"/>
          <a:chOff x="0" y="0"/>
          <a:chExt cx="0" cy="0"/>
        </a:xfrm>
      </p:grpSpPr>
      <p:sp>
        <p:nvSpPr>
          <p:cNvPr id="1048903"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904"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EF610141-0CB4-47AA-9C39-B5A155B75C15}" type="datetimeFigureOut">
              <a:rPr lang="en-US" smtClean="0"/>
              <a:t>9/18/2018</a:t>
            </a:fld>
            <a:endParaRPr lang="en-US"/>
          </a:p>
        </p:txBody>
      </p:sp>
      <p:sp>
        <p:nvSpPr>
          <p:cNvPr id="1048905"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906"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7"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908"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773607EF-6124-4904-916C-0747B5CDE1B2}"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684" name="Slide Image Placeholder 1"/>
          <p:cNvSpPr>
            <a:spLocks noChangeAspect="1" noRot="1" noGrp="1"/>
          </p:cNvSpPr>
          <p:nvPr>
            <p:ph type="sldImg"/>
          </p:nvPr>
        </p:nvSpPr>
        <p:spPr/>
      </p:sp>
      <p:sp>
        <p:nvSpPr>
          <p:cNvPr id="1048685" name="Notes Placeholder 2"/>
          <p:cNvSpPr>
            <a:spLocks noGrp="1"/>
          </p:cNvSpPr>
          <p:nvPr>
            <p:ph type="body" idx="1"/>
          </p:nvPr>
        </p:nvSpPr>
        <p:spPr/>
        <p:txBody>
          <a:bodyPr>
            <a:normAutofit/>
          </a:bodyPr>
          <a:p>
            <a:endParaRPr b="0" dirty="0" lang="en-US" smtClean="0"/>
          </a:p>
          <a:p>
            <a:endParaRPr b="1" dirty="0" lang="en-US"/>
          </a:p>
        </p:txBody>
      </p:sp>
      <p:sp>
        <p:nvSpPr>
          <p:cNvPr id="1048686" name="Slide Number Placeholder 3"/>
          <p:cNvSpPr>
            <a:spLocks noGrp="1"/>
          </p:cNvSpPr>
          <p:nvPr>
            <p:ph type="sldNum" sz="quarter" idx="10"/>
          </p:nvPr>
        </p:nvSpPr>
        <p:spPr/>
        <p:txBody>
          <a:bodyPr/>
          <a:p>
            <a:fld id="{773607EF-6124-4904-916C-0747B5CDE1B2}" type="slidenum">
              <a:rPr lang="en-US" smtClean="0"/>
              <a:t>50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699" name="Slide Image Placeholder 1"/>
          <p:cNvSpPr>
            <a:spLocks noChangeAspect="1" noRot="1" noGrp="1"/>
          </p:cNvSpPr>
          <p:nvPr>
            <p:ph type="sldImg"/>
          </p:nvPr>
        </p:nvSpPr>
        <p:spPr/>
      </p:sp>
      <p:sp>
        <p:nvSpPr>
          <p:cNvPr id="1048700" name="Notes Placeholder 2"/>
          <p:cNvSpPr>
            <a:spLocks noGrp="1"/>
          </p:cNvSpPr>
          <p:nvPr>
            <p:ph type="body" idx="1"/>
          </p:nvPr>
        </p:nvSpPr>
        <p:spPr/>
        <p:txBody>
          <a:bodyPr>
            <a:normAutofit/>
          </a:bodyPr>
          <a:p>
            <a:endParaRPr dirty="0" lang="en-US"/>
          </a:p>
        </p:txBody>
      </p:sp>
      <p:sp>
        <p:nvSpPr>
          <p:cNvPr id="1048701" name="Slide Number Placeholder 3"/>
          <p:cNvSpPr>
            <a:spLocks noGrp="1"/>
          </p:cNvSpPr>
          <p:nvPr>
            <p:ph type="sldNum" sz="quarter" idx="10"/>
          </p:nvPr>
        </p:nvSpPr>
        <p:spPr/>
        <p:txBody>
          <a:bodyPr/>
          <a:p>
            <a:fld id="{773607EF-6124-4904-916C-0747B5CDE1B2}" type="slidenum">
              <a:rPr lang="en-US" smtClean="0"/>
              <a:t>56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78" name=""/>
        <p:cNvGrpSpPr/>
        <p:nvPr/>
      </p:nvGrpSpPr>
      <p:grpSpPr>
        <a:xfrm>
          <a:off x="0" y="0"/>
          <a:ext cx="0" cy="0"/>
          <a:chOff x="0" y="0"/>
          <a:chExt cx="0" cy="0"/>
        </a:xfrm>
      </p:grpSpPr>
      <p:sp>
        <p:nvSpPr>
          <p:cNvPr id="1048872" name="Rectangle 8"/>
          <p:cNvSpPr/>
          <p:nvPr/>
        </p:nvSpPr>
        <p:spPr>
          <a:xfrm>
            <a:off x="0" y="0"/>
            <a:ext cx="9144000" cy="4572001"/>
          </a:xfrm>
          <a:prstGeom prst="rect"/>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73" name="Freeform 9"/>
          <p:cNvSpPr/>
          <p:nvPr/>
        </p:nvSpPr>
        <p:spPr>
          <a:xfrm>
            <a:off x="4762" y="0"/>
            <a:ext cx="9139239" cy="4572001"/>
          </a:xfrm>
          <a:custGeom>
            <a:avLst/>
            <a:ah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74" name="Title 1"/>
          <p:cNvSpPr>
            <a:spLocks noGrp="1"/>
          </p:cNvSpPr>
          <p:nvPr>
            <p:ph type="ctrTitle"/>
          </p:nvPr>
        </p:nvSpPr>
        <p:spPr>
          <a:xfrm>
            <a:off x="342900" y="4960137"/>
            <a:ext cx="5829300" cy="1463040"/>
          </a:xfrm>
        </p:spPr>
        <p:txBody>
          <a:bodyPr anchor="ctr">
            <a:normAutofit/>
          </a:bodyPr>
          <a:lstStyle>
            <a:lvl1pPr algn="r">
              <a:defRPr baseline="0" sz="4400" spc="200"/>
            </a:lvl1pPr>
          </a:lstStyle>
          <a:p>
            <a:r>
              <a:rPr lang="en-US" smtClean="0"/>
              <a:t>Click to edit Master title style</a:t>
            </a:r>
            <a:endParaRPr dirty="0" lang="en-US"/>
          </a:p>
        </p:txBody>
      </p:sp>
      <p:sp>
        <p:nvSpPr>
          <p:cNvPr id="1048875" name="Subtitle 2"/>
          <p:cNvSpPr>
            <a:spLocks noGrp="1"/>
          </p:cNvSpPr>
          <p:nvPr>
            <p:ph type="subTitle" idx="1"/>
          </p:nvPr>
        </p:nvSpPr>
        <p:spPr>
          <a:xfrm>
            <a:off x="6457950" y="4960137"/>
            <a:ext cx="2400300" cy="1463040"/>
          </a:xfrm>
        </p:spPr>
        <p:txBody>
          <a:bodyPr anchor="ctr" lIns="91440" rIns="91440">
            <a:normAutofit/>
          </a:bodyPr>
          <a:lstStyle>
            <a:lvl1pPr algn="l" indent="0" marL="0">
              <a:lnSpc>
                <a:spcPct val="100000"/>
              </a:lnSpc>
              <a:spcBef>
                <a:spcPts val="0"/>
              </a:spcBef>
              <a:buNone/>
              <a:defRPr sz="1600">
                <a:solidFill>
                  <a:schemeClr val="tx1">
                    <a:lumMod val="95000"/>
                    <a:lumOff val="5000"/>
                  </a:schemeClr>
                </a:solidFill>
              </a:defRPr>
            </a:lvl1pPr>
            <a:lvl2pPr algn="ctr" indent="0" marL="457200">
              <a:buNone/>
              <a:defRPr sz="1600"/>
            </a:lvl2pPr>
            <a:lvl3pPr algn="ctr" indent="0" marL="914400">
              <a:buNone/>
              <a:defRPr sz="16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dirty="0" lang="en-US"/>
          </a:p>
        </p:txBody>
      </p:sp>
      <p:sp>
        <p:nvSpPr>
          <p:cNvPr id="1048876" name="Date Placeholder 3"/>
          <p:cNvSpPr>
            <a:spLocks noGrp="1"/>
          </p:cNvSpPr>
          <p:nvPr>
            <p:ph type="dt" sz="half" idx="10"/>
          </p:nvPr>
        </p:nvSpPr>
        <p:spPr/>
        <p:txBody>
          <a:bodyPr/>
          <a:lstStyle>
            <a:lvl1pPr algn="l"/>
          </a:lstStyle>
          <a:p>
            <a:fld id="{785F3C57-5651-4AD4-89E9-628A2BBD4660}" type="datetimeFigureOut">
              <a:rPr lang="en-US" smtClean="0"/>
              <a:t>9/18/2018</a:t>
            </a:fld>
            <a:endParaRPr lang="en-US"/>
          </a:p>
        </p:txBody>
      </p:sp>
      <p:sp>
        <p:nvSpPr>
          <p:cNvPr id="1048877" name="Footer Placeholder 4"/>
          <p:cNvSpPr>
            <a:spLocks noGrp="1"/>
          </p:cNvSpPr>
          <p:nvPr>
            <p:ph type="ftr" sz="quarter" idx="11"/>
          </p:nvPr>
        </p:nvSpPr>
        <p:spPr/>
        <p:txBody>
          <a:bodyPr/>
          <a:p>
            <a:endParaRPr lang="en-US"/>
          </a:p>
        </p:txBody>
      </p:sp>
      <p:sp>
        <p:nvSpPr>
          <p:cNvPr id="1048878" name="Slide Number Placeholder 5"/>
          <p:cNvSpPr>
            <a:spLocks noGrp="1"/>
          </p:cNvSpPr>
          <p:nvPr>
            <p:ph type="sldNum" sz="quarter" idx="12"/>
          </p:nvPr>
        </p:nvSpPr>
        <p:spPr/>
        <p:txBody>
          <a:bodyPr/>
          <a:p>
            <a:fld id="{E2439BCC-E378-4641-8C42-A25EE3B9F194}" type="slidenum">
              <a:rPr lang="en-US" smtClean="0"/>
              <a:t>‹#›</a:t>
            </a:fld>
            <a:endParaRPr lang="en-US"/>
          </a:p>
        </p:txBody>
      </p:sp>
      <p:cxnSp>
        <p:nvCxnSpPr>
          <p:cNvPr id="3145730" name="Straight Connector 7"/>
          <p:cNvCxnSpPr>
            <a:cxnSpLocks/>
          </p:cNvCxnSpPr>
          <p:nvPr/>
        </p:nvCxnSpPr>
        <p:spPr>
          <a:xfrm flipV="1">
            <a:off x="6290132" y="5264106"/>
            <a:ext cx="0" cy="914400"/>
          </a:xfrm>
          <a:prstGeom prst="line"/>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81" name=""/>
        <p:cNvGrpSpPr/>
        <p:nvPr/>
      </p:nvGrpSpPr>
      <p:grpSpPr>
        <a:xfrm>
          <a:off x="0" y="0"/>
          <a:ext cx="0" cy="0"/>
          <a:chOff x="0" y="0"/>
          <a:chExt cx="0" cy="0"/>
        </a:xfrm>
      </p:grpSpPr>
      <p:sp>
        <p:nvSpPr>
          <p:cNvPr id="1048892" name="Title 1"/>
          <p:cNvSpPr>
            <a:spLocks noGrp="1"/>
          </p:cNvSpPr>
          <p:nvPr>
            <p:ph type="title"/>
          </p:nvPr>
        </p:nvSpPr>
        <p:spPr/>
        <p:txBody>
          <a:bodyPr/>
          <a:p>
            <a:r>
              <a:rPr lang="en-US" smtClean="0"/>
              <a:t>Click to edit Master title style</a:t>
            </a:r>
            <a:endParaRPr dirty="0" lang="en-US"/>
          </a:p>
        </p:txBody>
      </p:sp>
      <p:sp>
        <p:nvSpPr>
          <p:cNvPr id="1048893"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94" name="Date Placeholder 3"/>
          <p:cNvSpPr>
            <a:spLocks noGrp="1"/>
          </p:cNvSpPr>
          <p:nvPr>
            <p:ph type="dt" sz="half" idx="10"/>
          </p:nvPr>
        </p:nvSpPr>
        <p:spPr/>
        <p:txBody>
          <a:bodyPr/>
          <a:p>
            <a:fld id="{785F3C57-5651-4AD4-89E9-628A2BBD4660}" type="datetimeFigureOut">
              <a:rPr lang="en-US" smtClean="0"/>
              <a:t>9/18/2018</a:t>
            </a:fld>
            <a:endParaRPr lang="en-US"/>
          </a:p>
        </p:txBody>
      </p:sp>
      <p:sp>
        <p:nvSpPr>
          <p:cNvPr id="1048895" name="Footer Placeholder 4"/>
          <p:cNvSpPr>
            <a:spLocks noGrp="1"/>
          </p:cNvSpPr>
          <p:nvPr>
            <p:ph type="ftr" sz="quarter" idx="11"/>
          </p:nvPr>
        </p:nvSpPr>
        <p:spPr/>
        <p:txBody>
          <a:bodyPr/>
          <a:p>
            <a:endParaRPr lang="en-US"/>
          </a:p>
        </p:txBody>
      </p:sp>
      <p:sp>
        <p:nvSpPr>
          <p:cNvPr id="1048896" name="Slide Number Placeholder 5"/>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276" name=""/>
        <p:cNvGrpSpPr/>
        <p:nvPr/>
      </p:nvGrpSpPr>
      <p:grpSpPr>
        <a:xfrm>
          <a:off x="0" y="0"/>
          <a:ext cx="0" cy="0"/>
          <a:chOff x="0" y="0"/>
          <a:chExt cx="0" cy="0"/>
        </a:xfrm>
      </p:grpSpPr>
      <p:sp>
        <p:nvSpPr>
          <p:cNvPr id="1048864" name="Vertical Title 1"/>
          <p:cNvSpPr>
            <a:spLocks noGrp="1"/>
          </p:cNvSpPr>
          <p:nvPr>
            <p:ph type="title" orient="vert"/>
          </p:nvPr>
        </p:nvSpPr>
        <p:spPr>
          <a:xfrm>
            <a:off x="6543676" y="762000"/>
            <a:ext cx="1971675" cy="5410200"/>
          </a:xfrm>
        </p:spPr>
        <p:txBody>
          <a:bodyPr bIns="91440" lIns="45720" rIns="45720" tIns="91440" vert="eaVert"/>
          <a:p>
            <a:r>
              <a:rPr lang="en-US" smtClean="0"/>
              <a:t>Click to edit Master title style</a:t>
            </a:r>
            <a:endParaRPr dirty="0" lang="en-US"/>
          </a:p>
        </p:txBody>
      </p:sp>
      <p:sp>
        <p:nvSpPr>
          <p:cNvPr id="1048865" name="Vertical Text Placeholder 2"/>
          <p:cNvSpPr>
            <a:spLocks noGrp="1"/>
          </p:cNvSpPr>
          <p:nvPr>
            <p:ph type="body" orient="vert" idx="1"/>
          </p:nvPr>
        </p:nvSpPr>
        <p:spPr>
          <a:xfrm>
            <a:off x="742951" y="762000"/>
            <a:ext cx="5686425" cy="541020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66" name="Date Placeholder 3"/>
          <p:cNvSpPr>
            <a:spLocks noGrp="1"/>
          </p:cNvSpPr>
          <p:nvPr>
            <p:ph type="dt" sz="half" idx="10"/>
          </p:nvPr>
        </p:nvSpPr>
        <p:spPr/>
        <p:txBody>
          <a:bodyPr/>
          <a:p>
            <a:fld id="{785F3C57-5651-4AD4-89E9-628A2BBD4660}" type="datetimeFigureOut">
              <a:rPr lang="en-US" smtClean="0"/>
              <a:t>9/18/2018</a:t>
            </a:fld>
            <a:endParaRPr lang="en-US"/>
          </a:p>
        </p:txBody>
      </p:sp>
      <p:sp>
        <p:nvSpPr>
          <p:cNvPr id="1048867" name="Footer Placeholder 4"/>
          <p:cNvSpPr>
            <a:spLocks noGrp="1"/>
          </p:cNvSpPr>
          <p:nvPr>
            <p:ph type="ftr" sz="quarter" idx="11"/>
          </p:nvPr>
        </p:nvSpPr>
        <p:spPr/>
        <p:txBody>
          <a:bodyPr/>
          <a:p>
            <a:endParaRPr lang="en-US"/>
          </a:p>
        </p:txBody>
      </p:sp>
      <p:sp>
        <p:nvSpPr>
          <p:cNvPr id="1048868" name="Slide Number Placeholder 5"/>
          <p:cNvSpPr>
            <a:spLocks noGrp="1"/>
          </p:cNvSpPr>
          <p:nvPr>
            <p:ph type="sldNum" sz="quarter" idx="12"/>
          </p:nvPr>
        </p:nvSpPr>
        <p:spPr/>
        <p:txBody>
          <a:bodyPr/>
          <a:p>
            <a:fld id="{E2439BCC-E378-4641-8C42-A25EE3B9F194}" type="slidenum">
              <a:rPr lang="en-US" smtClean="0"/>
              <a:t>‹#›</a:t>
            </a:fld>
            <a:endParaRPr lang="en-US"/>
          </a:p>
        </p:txBody>
      </p:sp>
      <p:cxnSp>
        <p:nvCxnSpPr>
          <p:cNvPr id="3145729" name="Straight Connector 6"/>
          <p:cNvCxnSpPr>
            <a:cxnSpLocks/>
          </p:cNvCxnSpPr>
          <p:nvPr/>
        </p:nvCxnSpPr>
        <p:spPr>
          <a:xfrm rot="5400000" flipV="1">
            <a:off x="7543800" y="173563"/>
            <a:ext cx="0" cy="685800"/>
          </a:xfrm>
          <a:prstGeom prst="line"/>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dirty="0"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83" name="Date Placeholder 3"/>
          <p:cNvSpPr>
            <a:spLocks noGrp="1"/>
          </p:cNvSpPr>
          <p:nvPr>
            <p:ph type="dt" sz="half" idx="10"/>
          </p:nvPr>
        </p:nvSpPr>
        <p:spPr/>
        <p:txBody>
          <a:bodyPr/>
          <a:p>
            <a:fld id="{785F3C57-5651-4AD4-89E9-628A2BBD4660}" type="datetimeFigureOut">
              <a:rPr lang="en-US" smtClean="0"/>
              <a:t>9/18/2018</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280" name=""/>
        <p:cNvGrpSpPr/>
        <p:nvPr/>
      </p:nvGrpSpPr>
      <p:grpSpPr>
        <a:xfrm>
          <a:off x="0" y="0"/>
          <a:ext cx="0" cy="0"/>
          <a:chOff x="0" y="0"/>
          <a:chExt cx="0" cy="0"/>
        </a:xfrm>
      </p:grpSpPr>
      <p:sp>
        <p:nvSpPr>
          <p:cNvPr id="1048885" name="Rectangle 8"/>
          <p:cNvSpPr/>
          <p:nvPr/>
        </p:nvSpPr>
        <p:spPr>
          <a:xfrm>
            <a:off x="0" y="0"/>
            <a:ext cx="9144000" cy="4572001"/>
          </a:xfrm>
          <a:prstGeom prst="rect"/>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6" name="Freeform 10"/>
          <p:cNvSpPr/>
          <p:nvPr/>
        </p:nvSpPr>
        <p:spPr>
          <a:xfrm>
            <a:off x="4762" y="0"/>
            <a:ext cx="9139239" cy="4572001"/>
          </a:xfrm>
          <a:custGeom>
            <a:avLst/>
            <a:ah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7" name="Title 1"/>
          <p:cNvSpPr>
            <a:spLocks noGrp="1"/>
          </p:cNvSpPr>
          <p:nvPr>
            <p:ph type="title"/>
          </p:nvPr>
        </p:nvSpPr>
        <p:spPr>
          <a:xfrm>
            <a:off x="342900" y="4960137"/>
            <a:ext cx="5829300" cy="1463040"/>
          </a:xfrm>
        </p:spPr>
        <p:txBody>
          <a:bodyPr anchor="ctr">
            <a:normAutofit/>
          </a:bodyPr>
          <a:lstStyle>
            <a:lvl1pPr algn="r">
              <a:defRPr baseline="0" b="0" sz="4400" spc="200"/>
            </a:lvl1pPr>
          </a:lstStyle>
          <a:p>
            <a:r>
              <a:rPr lang="en-US" smtClean="0"/>
              <a:t>Click to edit Master title style</a:t>
            </a:r>
            <a:endParaRPr dirty="0" lang="en-US"/>
          </a:p>
        </p:txBody>
      </p:sp>
      <p:sp>
        <p:nvSpPr>
          <p:cNvPr id="1048888" name="Text Placeholder 2"/>
          <p:cNvSpPr>
            <a:spLocks noGrp="1"/>
          </p:cNvSpPr>
          <p:nvPr>
            <p:ph type="body" idx="1"/>
          </p:nvPr>
        </p:nvSpPr>
        <p:spPr>
          <a:xfrm>
            <a:off x="6457950" y="4960137"/>
            <a:ext cx="2400300" cy="1463040"/>
          </a:xfrm>
        </p:spPr>
        <p:txBody>
          <a:bodyPr anchor="ctr" lIns="91440" rIns="91440">
            <a:normAutofit/>
          </a:bodyPr>
          <a:lstStyle>
            <a:lvl1pPr indent="0" marL="0">
              <a:lnSpc>
                <a:spcPct val="100000"/>
              </a:lnSpc>
              <a:spcBef>
                <a:spcPts val="0"/>
              </a:spcBef>
              <a:buNone/>
              <a:defRPr sz="1600">
                <a:solidFill>
                  <a:schemeClr val="tx1">
                    <a:lumMod val="95000"/>
                    <a:lumOff val="5000"/>
                  </a:schemeClr>
                </a:solidFill>
              </a:defRPr>
            </a:lvl1pPr>
            <a:lvl2pPr indent="0" marL="457200">
              <a:buNone/>
              <a:defRPr sz="16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89" name="Date Placeholder 3"/>
          <p:cNvSpPr>
            <a:spLocks noGrp="1"/>
          </p:cNvSpPr>
          <p:nvPr>
            <p:ph type="dt" sz="half" idx="10"/>
          </p:nvPr>
        </p:nvSpPr>
        <p:spPr/>
        <p:txBody>
          <a:bodyPr/>
          <a:p>
            <a:fld id="{785F3C57-5651-4AD4-89E9-628A2BBD4660}" type="datetimeFigureOut">
              <a:rPr lang="en-US" smtClean="0"/>
              <a:t>9/18/2018</a:t>
            </a:fld>
            <a:endParaRPr lang="en-US"/>
          </a:p>
        </p:txBody>
      </p:sp>
      <p:sp>
        <p:nvSpPr>
          <p:cNvPr id="1048890" name="Footer Placeholder 4"/>
          <p:cNvSpPr>
            <a:spLocks noGrp="1"/>
          </p:cNvSpPr>
          <p:nvPr>
            <p:ph type="ftr" sz="quarter" idx="11"/>
          </p:nvPr>
        </p:nvSpPr>
        <p:spPr/>
        <p:txBody>
          <a:bodyPr/>
          <a:p>
            <a:endParaRPr lang="en-US"/>
          </a:p>
        </p:txBody>
      </p:sp>
      <p:sp>
        <p:nvSpPr>
          <p:cNvPr id="1048891" name="Slide Number Placeholder 5"/>
          <p:cNvSpPr>
            <a:spLocks noGrp="1"/>
          </p:cNvSpPr>
          <p:nvPr>
            <p:ph type="sldNum" sz="quarter" idx="12"/>
          </p:nvPr>
        </p:nvSpPr>
        <p:spPr/>
        <p:txBody>
          <a:bodyPr/>
          <a:p>
            <a:fld id="{E2439BCC-E378-4641-8C42-A25EE3B9F194}" type="slidenum">
              <a:rPr lang="en-US" smtClean="0"/>
              <a:t>‹#›</a:t>
            </a:fld>
            <a:endParaRPr lang="en-US"/>
          </a:p>
        </p:txBody>
      </p:sp>
      <p:cxnSp>
        <p:nvCxnSpPr>
          <p:cNvPr id="3145732" name="Straight Connector 7"/>
          <p:cNvCxnSpPr>
            <a:cxnSpLocks/>
          </p:cNvCxnSpPr>
          <p:nvPr/>
        </p:nvCxnSpPr>
        <p:spPr>
          <a:xfrm flipV="1">
            <a:off x="6290132" y="5264106"/>
            <a:ext cx="0" cy="914400"/>
          </a:xfrm>
          <a:prstGeom prst="line"/>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73" name=""/>
        <p:cNvGrpSpPr/>
        <p:nvPr/>
      </p:nvGrpSpPr>
      <p:grpSpPr>
        <a:xfrm>
          <a:off x="0" y="0"/>
          <a:ext cx="0" cy="0"/>
          <a:chOff x="0" y="0"/>
          <a:chExt cx="0" cy="0"/>
        </a:xfrm>
      </p:grpSpPr>
      <p:sp>
        <p:nvSpPr>
          <p:cNvPr id="1048846" name="Title 1"/>
          <p:cNvSpPr>
            <a:spLocks noGrp="1"/>
          </p:cNvSpPr>
          <p:nvPr>
            <p:ph type="title"/>
          </p:nvPr>
        </p:nvSpPr>
        <p:spPr>
          <a:xfrm>
            <a:off x="768096" y="585216"/>
            <a:ext cx="7290054" cy="1499616"/>
          </a:xfrm>
        </p:spPr>
        <p:txBody>
          <a:bodyPr/>
          <a:p>
            <a:r>
              <a:rPr lang="en-US" smtClean="0"/>
              <a:t>Click to edit Master title style</a:t>
            </a:r>
            <a:endParaRPr dirty="0" lang="en-US"/>
          </a:p>
        </p:txBody>
      </p:sp>
      <p:sp>
        <p:nvSpPr>
          <p:cNvPr id="1048847" name="Content Placeholder 2"/>
          <p:cNvSpPr>
            <a:spLocks noGrp="1"/>
          </p:cNvSpPr>
          <p:nvPr>
            <p:ph sz="half" idx="1"/>
          </p:nvPr>
        </p:nvSpPr>
        <p:spPr>
          <a:xfrm>
            <a:off x="768096" y="2286000"/>
            <a:ext cx="3566160" cy="402336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48" name="Content Placeholder 3"/>
          <p:cNvSpPr>
            <a:spLocks noGrp="1"/>
          </p:cNvSpPr>
          <p:nvPr>
            <p:ph sz="half" idx="2"/>
          </p:nvPr>
        </p:nvSpPr>
        <p:spPr>
          <a:xfrm>
            <a:off x="4491990" y="2286000"/>
            <a:ext cx="3566160" cy="402336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49" name="Date Placeholder 4"/>
          <p:cNvSpPr>
            <a:spLocks noGrp="1"/>
          </p:cNvSpPr>
          <p:nvPr>
            <p:ph type="dt" sz="half" idx="10"/>
          </p:nvPr>
        </p:nvSpPr>
        <p:spPr/>
        <p:txBody>
          <a:bodyPr/>
          <a:p>
            <a:fld id="{785F3C57-5651-4AD4-89E9-628A2BBD4660}" type="datetimeFigureOut">
              <a:rPr lang="en-US" smtClean="0"/>
              <a:t>9/18/2018</a:t>
            </a:fld>
            <a:endParaRPr lang="en-US"/>
          </a:p>
        </p:txBody>
      </p:sp>
      <p:sp>
        <p:nvSpPr>
          <p:cNvPr id="1048850" name="Footer Placeholder 5"/>
          <p:cNvSpPr>
            <a:spLocks noGrp="1"/>
          </p:cNvSpPr>
          <p:nvPr>
            <p:ph type="ftr" sz="quarter" idx="11"/>
          </p:nvPr>
        </p:nvSpPr>
        <p:spPr/>
        <p:txBody>
          <a:bodyPr/>
          <a:p>
            <a:endParaRPr lang="en-US"/>
          </a:p>
        </p:txBody>
      </p:sp>
      <p:sp>
        <p:nvSpPr>
          <p:cNvPr id="1048851" name="Slide Number Placeholder 6"/>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74" name=""/>
        <p:cNvGrpSpPr/>
        <p:nvPr/>
      </p:nvGrpSpPr>
      <p:grpSpPr>
        <a:xfrm>
          <a:off x="0" y="0"/>
          <a:ext cx="0" cy="0"/>
          <a:chOff x="0" y="0"/>
          <a:chExt cx="0" cy="0"/>
        </a:xfrm>
      </p:grpSpPr>
      <p:sp>
        <p:nvSpPr>
          <p:cNvPr id="1048852" name="Title 9"/>
          <p:cNvSpPr>
            <a:spLocks noGrp="1"/>
          </p:cNvSpPr>
          <p:nvPr>
            <p:ph type="title"/>
          </p:nvPr>
        </p:nvSpPr>
        <p:spPr>
          <a:xfrm>
            <a:off x="768096" y="585216"/>
            <a:ext cx="7290054" cy="1499616"/>
          </a:xfrm>
        </p:spPr>
        <p:txBody>
          <a:bodyPr/>
          <a:p>
            <a:r>
              <a:rPr lang="en-US" smtClean="0"/>
              <a:t>Click to edit Master title style</a:t>
            </a:r>
            <a:endParaRPr dirty="0" lang="en-US"/>
          </a:p>
        </p:txBody>
      </p:sp>
      <p:sp>
        <p:nvSpPr>
          <p:cNvPr id="1048853" name="Text Placeholder 2"/>
          <p:cNvSpPr>
            <a:spLocks noGrp="1"/>
          </p:cNvSpPr>
          <p:nvPr>
            <p:ph type="body" idx="1"/>
          </p:nvPr>
        </p:nvSpPr>
        <p:spPr>
          <a:xfrm>
            <a:off x="768096" y="2179636"/>
            <a:ext cx="3566160" cy="822960"/>
          </a:xfrm>
        </p:spPr>
        <p:txBody>
          <a:bodyPr anchor="ctr" lIns="137160" rIns="137160">
            <a:normAutofit/>
          </a:bodyPr>
          <a:lstStyle>
            <a:lvl1pPr indent="0" marL="0">
              <a:spcBef>
                <a:spcPts val="0"/>
              </a:spcBef>
              <a:spcAft>
                <a:spcPts val="0"/>
              </a:spcAft>
              <a:buNone/>
              <a:defRPr baseline="0" b="0" cap="none" sz="2200">
                <a:solidFill>
                  <a:schemeClr val="accent1"/>
                </a:solidFill>
                <a:latin typeface="+mn-lt"/>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854" name="Content Placeholder 3"/>
          <p:cNvSpPr>
            <a:spLocks noGrp="1"/>
          </p:cNvSpPr>
          <p:nvPr>
            <p:ph sz="half" idx="2"/>
          </p:nvPr>
        </p:nvSpPr>
        <p:spPr>
          <a:xfrm>
            <a:off x="768096" y="2967788"/>
            <a:ext cx="3566160" cy="3341572"/>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55" name="Text Placeholder 4"/>
          <p:cNvSpPr>
            <a:spLocks noGrp="1"/>
          </p:cNvSpPr>
          <p:nvPr>
            <p:ph type="body" sz="quarter" idx="3"/>
          </p:nvPr>
        </p:nvSpPr>
        <p:spPr>
          <a:xfrm>
            <a:off x="4491990" y="2179636"/>
            <a:ext cx="3566160" cy="822960"/>
          </a:xfrm>
        </p:spPr>
        <p:txBody>
          <a:bodyPr anchor="ctr" lIns="137160" rIns="137160">
            <a:normAutofit/>
          </a:bodyPr>
          <a:lstStyle>
            <a:lvl1pPr indent="0" marL="0">
              <a:spcBef>
                <a:spcPts val="0"/>
              </a:spcBef>
              <a:spcAft>
                <a:spcPts val="0"/>
              </a:spcAft>
              <a:buNone/>
              <a:defRPr baseline="0" b="0" cap="none" dirty="0" sz="2200" kern="1200" lang="en-US">
                <a:solidFill>
                  <a:schemeClr val="accent1"/>
                </a:solidFill>
                <a:latin typeface="+mn-lt"/>
                <a:ea typeface="+mn-ea"/>
                <a:cs typeface="+mn-cs"/>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algn="l" defTabSz="914400" eaLnBrk="1" hangingPunct="1" indent="0" latinLnBrk="0" lvl="0" marL="0" rtl="0">
              <a:lnSpc>
                <a:spcPct val="90000"/>
              </a:lnSpc>
              <a:spcBef>
                <a:spcPts val="1800"/>
              </a:spcBef>
              <a:buNone/>
            </a:pPr>
            <a:r>
              <a:rPr lang="en-US" smtClean="0"/>
              <a:t>Click to edit Master text styles</a:t>
            </a:r>
          </a:p>
        </p:txBody>
      </p:sp>
      <p:sp>
        <p:nvSpPr>
          <p:cNvPr id="1048856" name="Content Placeholder 5"/>
          <p:cNvSpPr>
            <a:spLocks noGrp="1"/>
          </p:cNvSpPr>
          <p:nvPr>
            <p:ph sz="quarter" idx="4"/>
          </p:nvPr>
        </p:nvSpPr>
        <p:spPr>
          <a:xfrm>
            <a:off x="4491990" y="2967788"/>
            <a:ext cx="3566160" cy="3341572"/>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57" name="Date Placeholder 6"/>
          <p:cNvSpPr>
            <a:spLocks noGrp="1"/>
          </p:cNvSpPr>
          <p:nvPr>
            <p:ph type="dt" sz="half" idx="10"/>
          </p:nvPr>
        </p:nvSpPr>
        <p:spPr/>
        <p:txBody>
          <a:bodyPr/>
          <a:p>
            <a:fld id="{785F3C57-5651-4AD4-89E9-628A2BBD4660}" type="datetimeFigureOut">
              <a:rPr lang="en-US" smtClean="0"/>
              <a:t>9/18/2018</a:t>
            </a:fld>
            <a:endParaRPr lang="en-US"/>
          </a:p>
        </p:txBody>
      </p:sp>
      <p:sp>
        <p:nvSpPr>
          <p:cNvPr id="1048858" name="Footer Placeholder 7"/>
          <p:cNvSpPr>
            <a:spLocks noGrp="1"/>
          </p:cNvSpPr>
          <p:nvPr>
            <p:ph type="ftr" sz="quarter" idx="11"/>
          </p:nvPr>
        </p:nvSpPr>
        <p:spPr/>
        <p:txBody>
          <a:bodyPr/>
          <a:p>
            <a:endParaRPr lang="en-US"/>
          </a:p>
        </p:txBody>
      </p:sp>
      <p:sp>
        <p:nvSpPr>
          <p:cNvPr id="1048859" name="Slide Number Placeholder 8"/>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75" name=""/>
        <p:cNvGrpSpPr/>
        <p:nvPr/>
      </p:nvGrpSpPr>
      <p:grpSpPr>
        <a:xfrm>
          <a:off x="0" y="0"/>
          <a:ext cx="0" cy="0"/>
          <a:chOff x="0" y="0"/>
          <a:chExt cx="0" cy="0"/>
        </a:xfrm>
      </p:grpSpPr>
      <p:sp>
        <p:nvSpPr>
          <p:cNvPr id="1048860" name="Title 1"/>
          <p:cNvSpPr>
            <a:spLocks noGrp="1"/>
          </p:cNvSpPr>
          <p:nvPr>
            <p:ph type="title"/>
          </p:nvPr>
        </p:nvSpPr>
        <p:spPr/>
        <p:txBody>
          <a:bodyPr/>
          <a:p>
            <a:r>
              <a:rPr lang="en-US" smtClean="0"/>
              <a:t>Click to edit Master title style</a:t>
            </a:r>
            <a:endParaRPr dirty="0" lang="en-US"/>
          </a:p>
        </p:txBody>
      </p:sp>
      <p:sp>
        <p:nvSpPr>
          <p:cNvPr id="1048861" name="Date Placeholder 2"/>
          <p:cNvSpPr>
            <a:spLocks noGrp="1"/>
          </p:cNvSpPr>
          <p:nvPr>
            <p:ph type="dt" sz="half" idx="10"/>
          </p:nvPr>
        </p:nvSpPr>
        <p:spPr/>
        <p:txBody>
          <a:bodyPr/>
          <a:p>
            <a:fld id="{785F3C57-5651-4AD4-89E9-628A2BBD4660}" type="datetimeFigureOut">
              <a:rPr lang="en-US" smtClean="0"/>
              <a:t>9/18/2018</a:t>
            </a:fld>
            <a:endParaRPr lang="en-US"/>
          </a:p>
        </p:txBody>
      </p:sp>
      <p:sp>
        <p:nvSpPr>
          <p:cNvPr id="1048862" name="Footer Placeholder 3"/>
          <p:cNvSpPr>
            <a:spLocks noGrp="1"/>
          </p:cNvSpPr>
          <p:nvPr>
            <p:ph type="ftr" sz="quarter" idx="11"/>
          </p:nvPr>
        </p:nvSpPr>
        <p:spPr/>
        <p:txBody>
          <a:bodyPr/>
          <a:p>
            <a:endParaRPr lang="en-US"/>
          </a:p>
        </p:txBody>
      </p:sp>
      <p:sp>
        <p:nvSpPr>
          <p:cNvPr id="1048863" name="Slide Number Placeholder 4"/>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277" name=""/>
        <p:cNvGrpSpPr/>
        <p:nvPr/>
      </p:nvGrpSpPr>
      <p:grpSpPr>
        <a:xfrm>
          <a:off x="0" y="0"/>
          <a:ext cx="0" cy="0"/>
          <a:chOff x="0" y="0"/>
          <a:chExt cx="0" cy="0"/>
        </a:xfrm>
      </p:grpSpPr>
      <p:sp>
        <p:nvSpPr>
          <p:cNvPr id="1048869" name="Date Placeholder 1"/>
          <p:cNvSpPr>
            <a:spLocks noGrp="1"/>
          </p:cNvSpPr>
          <p:nvPr>
            <p:ph type="dt" sz="half" idx="10"/>
          </p:nvPr>
        </p:nvSpPr>
        <p:spPr/>
        <p:txBody>
          <a:bodyPr/>
          <a:p>
            <a:fld id="{785F3C57-5651-4AD4-89E9-628A2BBD4660}" type="datetimeFigureOut">
              <a:rPr lang="en-US" smtClean="0"/>
              <a:t>9/18/2018</a:t>
            </a:fld>
            <a:endParaRPr lang="en-US"/>
          </a:p>
        </p:txBody>
      </p:sp>
      <p:sp>
        <p:nvSpPr>
          <p:cNvPr id="1048870" name="Footer Placeholder 2"/>
          <p:cNvSpPr>
            <a:spLocks noGrp="1"/>
          </p:cNvSpPr>
          <p:nvPr>
            <p:ph type="ftr" sz="quarter" idx="11"/>
          </p:nvPr>
        </p:nvSpPr>
        <p:spPr/>
        <p:txBody>
          <a:bodyPr/>
          <a:p>
            <a:endParaRPr lang="en-US"/>
          </a:p>
        </p:txBody>
      </p:sp>
      <p:sp>
        <p:nvSpPr>
          <p:cNvPr id="1048871" name="Slide Number Placeholder 3"/>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82" name=""/>
        <p:cNvGrpSpPr/>
        <p:nvPr/>
      </p:nvGrpSpPr>
      <p:grpSpPr>
        <a:xfrm>
          <a:off x="0" y="0"/>
          <a:ext cx="0" cy="0"/>
          <a:chOff x="0" y="0"/>
          <a:chExt cx="0" cy="0"/>
        </a:xfrm>
      </p:grpSpPr>
      <p:sp>
        <p:nvSpPr>
          <p:cNvPr id="1048897"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dirty="0" lang="en-US"/>
          </a:p>
        </p:txBody>
      </p:sp>
      <p:sp>
        <p:nvSpPr>
          <p:cNvPr id="1048898"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99" name="Text Placeholder 3"/>
          <p:cNvSpPr>
            <a:spLocks noGrp="1"/>
          </p:cNvSpPr>
          <p:nvPr>
            <p:ph type="body" sz="half" idx="2"/>
          </p:nvPr>
        </p:nvSpPr>
        <p:spPr>
          <a:xfrm>
            <a:off x="768096" y="2257506"/>
            <a:ext cx="3291840" cy="3762294"/>
          </a:xfrm>
        </p:spPr>
        <p:txBody>
          <a:bodyPr lIns="91440" rIns="91440">
            <a:normAutofit/>
          </a:bodyPr>
          <a:lstStyle>
            <a:lvl1pPr indent="0" marL="0">
              <a:lnSpc>
                <a:spcPct val="108000"/>
              </a:lnSpc>
              <a:spcBef>
                <a:spcPts val="600"/>
              </a:spcBef>
              <a:buNone/>
              <a:defRPr sz="16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900" name="Date Placeholder 4"/>
          <p:cNvSpPr>
            <a:spLocks noGrp="1"/>
          </p:cNvSpPr>
          <p:nvPr>
            <p:ph type="dt" sz="half" idx="10"/>
          </p:nvPr>
        </p:nvSpPr>
        <p:spPr/>
        <p:txBody>
          <a:bodyPr/>
          <a:p>
            <a:fld id="{785F3C57-5651-4AD4-89E9-628A2BBD4660}" type="datetimeFigureOut">
              <a:rPr lang="en-US" smtClean="0"/>
              <a:t>9/18/2018</a:t>
            </a:fld>
            <a:endParaRPr lang="en-US"/>
          </a:p>
        </p:txBody>
      </p:sp>
      <p:sp>
        <p:nvSpPr>
          <p:cNvPr id="1048901" name="Footer Placeholder 5"/>
          <p:cNvSpPr>
            <a:spLocks noGrp="1"/>
          </p:cNvSpPr>
          <p:nvPr>
            <p:ph type="ftr" sz="quarter" idx="11"/>
          </p:nvPr>
        </p:nvSpPr>
        <p:spPr/>
        <p:txBody>
          <a:bodyPr/>
          <a:p>
            <a:endParaRPr lang="en-US"/>
          </a:p>
        </p:txBody>
      </p:sp>
      <p:sp>
        <p:nvSpPr>
          <p:cNvPr id="1048902" name="Slide Number Placeholder 6"/>
          <p:cNvSpPr>
            <a:spLocks noGrp="1"/>
          </p:cNvSpPr>
          <p:nvPr>
            <p:ph type="sldNum" sz="quarter" idx="12"/>
          </p:nvPr>
        </p:nvSpPr>
        <p:spPr/>
        <p:txBody>
          <a:bodyPr/>
          <a:p>
            <a:fld id="{E2439BCC-E378-4641-8C42-A25EE3B9F1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279" name=""/>
        <p:cNvGrpSpPr/>
        <p:nvPr/>
      </p:nvGrpSpPr>
      <p:grpSpPr>
        <a:xfrm>
          <a:off x="0" y="0"/>
          <a:ext cx="0" cy="0"/>
          <a:chOff x="0" y="0"/>
          <a:chExt cx="0" cy="0"/>
        </a:xfrm>
      </p:grpSpPr>
      <p:sp>
        <p:nvSpPr>
          <p:cNvPr id="1048879" name="Title 1"/>
          <p:cNvSpPr>
            <a:spLocks noGrp="1"/>
          </p:cNvSpPr>
          <p:nvPr>
            <p:ph type="title"/>
          </p:nvPr>
        </p:nvSpPr>
        <p:spPr>
          <a:xfrm>
            <a:off x="342900" y="4960138"/>
            <a:ext cx="5829300" cy="1463040"/>
          </a:xfrm>
        </p:spPr>
        <p:txBody>
          <a:bodyPr anchor="ctr">
            <a:normAutofit/>
          </a:bodyPr>
          <a:lstStyle>
            <a:lvl1pPr algn="r">
              <a:defRPr baseline="0" sz="4400" spc="200"/>
            </a:lvl1pPr>
          </a:lstStyle>
          <a:p>
            <a:r>
              <a:rPr lang="en-US" smtClean="0"/>
              <a:t>Click to edit Master title style</a:t>
            </a:r>
            <a:endParaRPr dirty="0" lang="en-US"/>
          </a:p>
        </p:txBody>
      </p:sp>
      <p:sp>
        <p:nvSpPr>
          <p:cNvPr id="1048880" name="Picture Placeholder 2"/>
          <p:cNvSpPr>
            <a:spLocks noChangeAspect="1" noGrp="1"/>
          </p:cNvSpPr>
          <p:nvPr>
            <p:ph type="pic" idx="1"/>
          </p:nvPr>
        </p:nvSpPr>
        <p:spPr>
          <a:xfrm>
            <a:off x="0" y="-1"/>
            <a:ext cx="9141714" cy="4572000"/>
          </a:xfrm>
          <a:solidFill>
            <a:schemeClr val="accent1">
              <a:lumMod val="60000"/>
              <a:lumOff val="40000"/>
            </a:schemeClr>
          </a:solidFill>
        </p:spPr>
        <p:txBody>
          <a:bodyPr anchor="t" lIns="457200" tIns="365760"/>
          <a:lstStyle>
            <a:lvl1pPr indent="0" marL="0">
              <a:buNone/>
              <a:defRPr sz="2400"/>
            </a:lvl1pPr>
            <a:lvl2pPr indent="0" marL="342900">
              <a:buNone/>
              <a:defRPr sz="2100"/>
            </a:lvl2pPr>
            <a:lvl3pPr indent="0" marL="685800">
              <a:buNone/>
              <a:defRPr sz="1800"/>
            </a:lvl3pPr>
            <a:lvl4pPr indent="0" marL="1028700">
              <a:buNone/>
              <a:defRPr sz="1500"/>
            </a:lvl4pPr>
            <a:lvl5pPr indent="0" marL="1371600">
              <a:buNone/>
              <a:defRPr sz="1500"/>
            </a:lvl5pPr>
            <a:lvl6pPr indent="0" marL="1714500">
              <a:buNone/>
              <a:defRPr sz="1500"/>
            </a:lvl6pPr>
            <a:lvl7pPr indent="0" marL="2057400">
              <a:buNone/>
              <a:defRPr sz="1500"/>
            </a:lvl7pPr>
            <a:lvl8pPr indent="0" marL="2400300">
              <a:buNone/>
              <a:defRPr sz="1500"/>
            </a:lvl8pPr>
            <a:lvl9pPr indent="0" marL="2743200">
              <a:buNone/>
              <a:defRPr sz="1500"/>
            </a:lvl9pPr>
          </a:lstStyle>
          <a:p>
            <a:r>
              <a:rPr lang="en-US" smtClean="0"/>
              <a:t>Click icon to add picture</a:t>
            </a:r>
            <a:endParaRPr dirty="0" lang="en-US"/>
          </a:p>
        </p:txBody>
      </p:sp>
      <p:sp>
        <p:nvSpPr>
          <p:cNvPr id="1048881" name="Text Placeholder 3"/>
          <p:cNvSpPr>
            <a:spLocks noGrp="1"/>
          </p:cNvSpPr>
          <p:nvPr>
            <p:ph type="body" sz="half" idx="2"/>
          </p:nvPr>
        </p:nvSpPr>
        <p:spPr>
          <a:xfrm>
            <a:off x="6457950" y="4960138"/>
            <a:ext cx="2400300" cy="1463040"/>
          </a:xfrm>
        </p:spPr>
        <p:txBody>
          <a:bodyPr anchor="ctr" lIns="91440" rIns="91440">
            <a:normAutofit/>
          </a:bodyPr>
          <a:lstStyle>
            <a:lvl1pPr indent="0" marL="0">
              <a:lnSpc>
                <a:spcPct val="100000"/>
              </a:lnSpc>
              <a:spcBef>
                <a:spcPts val="0"/>
              </a:spcBef>
              <a:buNone/>
              <a:defRPr sz="1600">
                <a:solidFill>
                  <a:schemeClr val="tx1">
                    <a:lumMod val="95000"/>
                    <a:lumOff val="5000"/>
                  </a:schemeClr>
                </a:solidFill>
              </a:defRPr>
            </a:lvl1pPr>
            <a:lvl2pPr indent="0" marL="342900">
              <a:buNone/>
              <a:defRPr sz="1050"/>
            </a:lvl2pPr>
            <a:lvl3pPr indent="0" marL="685800">
              <a:buNone/>
              <a:defRPr sz="900"/>
            </a:lvl3pPr>
            <a:lvl4pPr indent="0" marL="1028700">
              <a:buNone/>
              <a:defRPr sz="750"/>
            </a:lvl4pPr>
            <a:lvl5pPr indent="0" marL="1371600">
              <a:buNone/>
              <a:defRPr sz="750"/>
            </a:lvl5pPr>
            <a:lvl6pPr indent="0" marL="1714500">
              <a:buNone/>
              <a:defRPr sz="750"/>
            </a:lvl6pPr>
            <a:lvl7pPr indent="0" marL="2057400">
              <a:buNone/>
              <a:defRPr sz="750"/>
            </a:lvl7pPr>
            <a:lvl8pPr indent="0" marL="2400300">
              <a:buNone/>
              <a:defRPr sz="750"/>
            </a:lvl8pPr>
            <a:lvl9pPr indent="0" marL="2743200">
              <a:buNone/>
              <a:defRPr sz="750"/>
            </a:lvl9pPr>
          </a:lstStyle>
          <a:p>
            <a:pPr lvl="0"/>
            <a:r>
              <a:rPr lang="en-US" smtClean="0"/>
              <a:t>Click to edit Master text styles</a:t>
            </a:r>
          </a:p>
        </p:txBody>
      </p:sp>
      <p:sp>
        <p:nvSpPr>
          <p:cNvPr id="1048882" name="Date Placeholder 4"/>
          <p:cNvSpPr>
            <a:spLocks noGrp="1"/>
          </p:cNvSpPr>
          <p:nvPr>
            <p:ph type="dt" sz="half" idx="10"/>
          </p:nvPr>
        </p:nvSpPr>
        <p:spPr/>
        <p:txBody>
          <a:bodyPr/>
          <a:p>
            <a:fld id="{785F3C57-5651-4AD4-89E9-628A2BBD4660}" type="datetimeFigureOut">
              <a:rPr lang="en-US" smtClean="0"/>
              <a:t>9/18/2018</a:t>
            </a:fld>
            <a:endParaRPr lang="en-US"/>
          </a:p>
        </p:txBody>
      </p:sp>
      <p:sp>
        <p:nvSpPr>
          <p:cNvPr id="1048883" name="Footer Placeholder 5"/>
          <p:cNvSpPr>
            <a:spLocks noGrp="1"/>
          </p:cNvSpPr>
          <p:nvPr>
            <p:ph type="ftr" sz="quarter" idx="11"/>
          </p:nvPr>
        </p:nvSpPr>
        <p:spPr/>
        <p:txBody>
          <a:bodyPr/>
          <a:p>
            <a:endParaRPr lang="en-US"/>
          </a:p>
        </p:txBody>
      </p:sp>
      <p:sp>
        <p:nvSpPr>
          <p:cNvPr id="1048884" name="Slide Number Placeholder 6"/>
          <p:cNvSpPr>
            <a:spLocks noGrp="1"/>
          </p:cNvSpPr>
          <p:nvPr>
            <p:ph type="sldNum" sz="quarter" idx="12"/>
          </p:nvPr>
        </p:nvSpPr>
        <p:spPr/>
        <p:txBody>
          <a:bodyPr/>
          <a:p>
            <a:fld id="{E2439BCC-E378-4641-8C42-A25EE3B9F194}" type="slidenum">
              <a:rPr lang="en-US" smtClean="0"/>
              <a:t>‹#›</a:t>
            </a:fld>
            <a:endParaRPr lang="en-US"/>
          </a:p>
        </p:txBody>
      </p:sp>
      <p:cxnSp>
        <p:nvCxnSpPr>
          <p:cNvPr id="3145731" name="Straight Connector 7"/>
          <p:cNvCxnSpPr>
            <a:cxnSpLocks/>
          </p:cNvCxnSpPr>
          <p:nvPr/>
        </p:nvCxnSpPr>
        <p:spPr>
          <a:xfrm flipV="1">
            <a:off x="6290132" y="5264106"/>
            <a:ext cx="0" cy="914400"/>
          </a:xfrm>
          <a:prstGeom prst="line"/>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768096" y="585216"/>
            <a:ext cx="7290054" cy="1499616"/>
          </a:xfrm>
          <a:prstGeom prst="rect"/>
        </p:spPr>
        <p:txBody>
          <a:bodyPr anchor="ctr" bIns="45720" lIns="91440" rIns="91440" rtlCol="0" tIns="45720" vert="horz">
            <a:normAutofit/>
          </a:bodyPr>
          <a:p>
            <a:r>
              <a:rPr lang="en-US" smtClean="0"/>
              <a:t>Click to edit Master title style</a:t>
            </a:r>
            <a:endParaRPr dirty="0" lang="en-US"/>
          </a:p>
        </p:txBody>
      </p:sp>
      <p:sp>
        <p:nvSpPr>
          <p:cNvPr id="1048577" name="Text Placeholder 2"/>
          <p:cNvSpPr>
            <a:spLocks noGrp="1"/>
          </p:cNvSpPr>
          <p:nvPr>
            <p:ph type="body" idx="1"/>
          </p:nvPr>
        </p:nvSpPr>
        <p:spPr>
          <a:xfrm>
            <a:off x="768096" y="2286000"/>
            <a:ext cx="7290055" cy="4023360"/>
          </a:xfrm>
          <a:prstGeom prst="rect"/>
        </p:spPr>
        <p:txBody>
          <a:bodyPr bIns="45720" lIns="45720" rIns="4572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78" name="Date Placeholder 3"/>
          <p:cNvSpPr>
            <a:spLocks noGrp="1"/>
          </p:cNvSpPr>
          <p:nvPr>
            <p:ph type="dt" sz="half" idx="2"/>
          </p:nvPr>
        </p:nvSpPr>
        <p:spPr>
          <a:xfrm>
            <a:off x="768097" y="6470704"/>
            <a:ext cx="1615607" cy="274320"/>
          </a:xfrm>
          <a:prstGeom prst="rect"/>
        </p:spPr>
        <p:txBody>
          <a:bodyPr anchor="ctr" bIns="45720" lIns="91440" rIns="91440" rtlCol="0" tIns="45720" vert="horz"/>
          <a:lstStyle>
            <a:lvl1pPr algn="l">
              <a:defRPr sz="1000">
                <a:solidFill>
                  <a:schemeClr val="tx1">
                    <a:lumMod val="95000"/>
                    <a:lumOff val="5000"/>
                  </a:schemeClr>
                </a:solidFill>
                <a:latin typeface="+mj-lt"/>
              </a:defRPr>
            </a:lvl1pPr>
          </a:lstStyle>
          <a:p>
            <a:fld id="{785F3C57-5651-4AD4-89E9-628A2BBD4660}" type="datetimeFigureOut">
              <a:rPr lang="en-US" smtClean="0"/>
              <a:t>9/18/2018</a:t>
            </a:fld>
            <a:endParaRPr lang="en-US"/>
          </a:p>
        </p:txBody>
      </p:sp>
      <p:sp>
        <p:nvSpPr>
          <p:cNvPr id="1048579" name="Footer Placeholder 4"/>
          <p:cNvSpPr>
            <a:spLocks noGrp="1"/>
          </p:cNvSpPr>
          <p:nvPr>
            <p:ph type="ftr" sz="quarter" idx="3"/>
          </p:nvPr>
        </p:nvSpPr>
        <p:spPr>
          <a:xfrm>
            <a:off x="3632200" y="6470704"/>
            <a:ext cx="4426094" cy="274320"/>
          </a:xfrm>
          <a:prstGeom prst="rect"/>
        </p:spPr>
        <p:txBody>
          <a:bodyPr anchor="ctr" bIns="45720" lIns="91440" rIns="91440" rtlCol="0" tIns="45720" vert="horz"/>
          <a:lstStyle>
            <a:lvl1pPr algn="r">
              <a:defRPr baseline="0" cap="all" sz="1000">
                <a:solidFill>
                  <a:schemeClr val="tx1">
                    <a:lumMod val="95000"/>
                    <a:lumOff val="5000"/>
                  </a:schemeClr>
                </a:solidFill>
                <a:latin typeface="+mj-lt"/>
              </a:defRPr>
            </a:lvl1pPr>
          </a:lstStyle>
          <a:p>
            <a:endParaRPr lang="en-US"/>
          </a:p>
        </p:txBody>
      </p:sp>
      <p:sp>
        <p:nvSpPr>
          <p:cNvPr id="1048580" name="Slide Number Placeholder 5"/>
          <p:cNvSpPr>
            <a:spLocks noGrp="1"/>
          </p:cNvSpPr>
          <p:nvPr>
            <p:ph type="sldNum" sz="quarter" idx="4"/>
          </p:nvPr>
        </p:nvSpPr>
        <p:spPr>
          <a:xfrm>
            <a:off x="8128000" y="6470704"/>
            <a:ext cx="730250" cy="274320"/>
          </a:xfrm>
          <a:prstGeom prst="rect"/>
        </p:spPr>
        <p:txBody>
          <a:bodyPr anchor="ctr" bIns="45720" lIns="91440" rIns="91440" rtlCol="0" tIns="45720" vert="horz"/>
          <a:lstStyle>
            <a:lvl1pPr algn="l">
              <a:defRPr sz="1000">
                <a:solidFill>
                  <a:schemeClr val="tx1">
                    <a:lumMod val="95000"/>
                    <a:lumOff val="5000"/>
                  </a:schemeClr>
                </a:solidFill>
                <a:latin typeface="+mj-lt"/>
              </a:defRPr>
            </a:lvl1pPr>
          </a:lstStyle>
          <a:p>
            <a:fld id="{E2439BCC-E378-4641-8C42-A25EE3B9F194}" type="slidenum">
              <a:rPr lang="en-US" smtClean="0"/>
              <a:t>‹#›</a:t>
            </a:fld>
            <a:endParaRPr lang="en-US"/>
          </a:p>
        </p:txBody>
      </p:sp>
      <p:cxnSp>
        <p:nvCxnSpPr>
          <p:cNvPr id="3145728" name="Straight Connector 6"/>
          <p:cNvCxnSpPr>
            <a:cxnSpLocks/>
          </p:cNvCxnSpPr>
          <p:nvPr/>
        </p:nvCxnSpPr>
        <p:spPr>
          <a:xfrm flipV="1">
            <a:off x="571500" y="826324"/>
            <a:ext cx="0" cy="914400"/>
          </a:xfrm>
          <a:prstGeom prst="line"/>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80000"/>
        </a:lnSpc>
        <a:spcBef>
          <a:spcPct val="0"/>
        </a:spcBef>
        <a:buNone/>
        <a:defRPr baseline="0" cap="all" sz="4400" kern="1200" spc="100">
          <a:solidFill>
            <a:schemeClr val="tx1">
              <a:lumMod val="95000"/>
              <a:lumOff val="5000"/>
            </a:schemeClr>
          </a:solidFill>
          <a:latin typeface="+mj-lt"/>
          <a:ea typeface="+mj-ea"/>
          <a:cs typeface="+mj-cs"/>
        </a:defRPr>
      </a:lvl1pPr>
    </p:titleStyle>
    <p:bodyStyle>
      <a:lvl1pPr algn="l" defTabSz="914400" eaLnBrk="1" hangingPunct="1" indent="-91440" latinLnBrk="0" marL="91440" rtl="0">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algn="l" defTabSz="914400" eaLnBrk="1" hangingPunct="1" indent="-137160" latinLnBrk="0" marL="265176" rtl="0">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algn="l" defTabSz="914400" eaLnBrk="1" hangingPunct="1" indent="-137160" latinLnBrk="0" marL="448056"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algn="l" defTabSz="914400" eaLnBrk="1" hangingPunct="1" indent="-137160" latinLnBrk="0" marL="594360"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algn="l" defTabSz="914400" eaLnBrk="1" hangingPunct="1" indent="-137160" latinLnBrk="0" marL="777240"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algn="l" defTabSz="914400" eaLnBrk="1" hangingPunct="1" indent="-137160" latinLnBrk="0" marL="914400"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algn="l" defTabSz="914400" eaLnBrk="1" hangingPunct="1" indent="-137160" latinLnBrk="0" marL="1060704"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algn="l" defTabSz="914400" eaLnBrk="1" hangingPunct="1" indent="-137160" latinLnBrk="0" marL="1216152"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algn="l" defTabSz="914400" eaLnBrk="1" hangingPunct="1" indent="-137160" latinLnBrk="0" marL="1362456" rtl="0">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598" name="Title 1"/>
          <p:cNvSpPr>
            <a:spLocks noGrp="1"/>
          </p:cNvSpPr>
          <p:nvPr>
            <p:ph type="title"/>
          </p:nvPr>
        </p:nvSpPr>
        <p:spPr>
          <a:xfrm>
            <a:off x="317352" y="-2175660"/>
            <a:ext cx="7290054" cy="1499616"/>
          </a:xfrm>
          <a:solidFill>
            <a:srgbClr val="00B0F0"/>
          </a:solidFill>
        </p:spPr>
        <p:txBody>
          <a:bodyPr/>
          <a:p>
            <a:r>
              <a:rPr dirty="0" lang="en-US" smtClean="0"/>
              <a:t>COURSE </a:t>
            </a:r>
            <a:r>
              <a:rPr dirty="0" lang="en-US" smtClean="0"/>
              <a:t>outs</a:t>
            </a:r>
            <a:r>
              <a:rPr dirty="0" lang="en-US" smtClean="0"/>
              <a:t>tan</a:t>
            </a:r>
            <a:endParaRPr dirty="0" lang="en-US"/>
          </a:p>
        </p:txBody>
      </p:sp>
      <p:sp>
        <p:nvSpPr>
          <p:cNvPr id="1048599" name="Content Placeholder 2"/>
          <p:cNvSpPr>
            <a:spLocks noGrp="1"/>
          </p:cNvSpPr>
          <p:nvPr>
            <p:ph idx="1"/>
          </p:nvPr>
        </p:nvSpPr>
        <p:spPr/>
        <p:txBody>
          <a:bodyPr>
            <a:normAutofit/>
          </a:bodyPr>
          <a:p>
            <a:r>
              <a:rPr b="1" dirty="0" lang="en-US" smtClean="0"/>
              <a:t>Aseptic technique:</a:t>
            </a:r>
          </a:p>
          <a:p>
            <a:pPr>
              <a:buFont typeface="Wingdings" pitchFamily="2" charset="2"/>
              <a:buChar char="§"/>
            </a:pPr>
            <a:r>
              <a:rPr dirty="0" lang="en-US" err="1" smtClean="0"/>
              <a:t>Tracheostomy</a:t>
            </a:r>
            <a:endParaRPr dirty="0" lang="en-US" smtClean="0"/>
          </a:p>
          <a:p>
            <a:pPr>
              <a:buFont typeface="Wingdings" pitchFamily="2" charset="2"/>
              <a:buChar char="§"/>
            </a:pPr>
            <a:r>
              <a:rPr dirty="0" lang="en-US" smtClean="0"/>
              <a:t>Abdominal </a:t>
            </a:r>
            <a:r>
              <a:rPr dirty="0" lang="en-US" err="1" smtClean="0"/>
              <a:t>parecentesis</a:t>
            </a:r>
            <a:endParaRPr dirty="0" lang="en-US" smtClean="0"/>
          </a:p>
          <a:p>
            <a:pPr>
              <a:buFont typeface="Wingdings" pitchFamily="2" charset="2"/>
              <a:buChar char="§"/>
            </a:pPr>
            <a:r>
              <a:rPr dirty="0" lang="en-US" smtClean="0"/>
              <a:t>Lumbar puncture</a:t>
            </a:r>
          </a:p>
          <a:p>
            <a:pPr>
              <a:buFont typeface="Wingdings" pitchFamily="2" charset="2"/>
              <a:buChar char="§"/>
            </a:pPr>
            <a:r>
              <a:rPr dirty="0" lang="en-US" smtClean="0"/>
              <a:t>Bone marrow puncture</a:t>
            </a:r>
          </a:p>
          <a:p>
            <a:pPr>
              <a:buFont typeface="Wingdings" pitchFamily="2" charset="2"/>
              <a:buChar char="§"/>
            </a:pPr>
            <a:r>
              <a:rPr dirty="0" lang="en-US" smtClean="0"/>
              <a:t>Liver biopsy</a:t>
            </a:r>
          </a:p>
          <a:p>
            <a:pPr>
              <a:buFont typeface="Wingdings" pitchFamily="2" charset="2"/>
              <a:buChar char="§"/>
            </a:pPr>
            <a:r>
              <a:rPr dirty="0" lang="en-US" smtClean="0"/>
              <a:t>Renal biopsy</a:t>
            </a:r>
          </a:p>
          <a:p>
            <a:pPr>
              <a:buFont typeface="Wingdings" pitchFamily="2" charset="2"/>
              <a:buChar char="§"/>
            </a:pPr>
            <a:r>
              <a:rPr dirty="0" lang="en-US" smtClean="0"/>
              <a:t>Venous </a:t>
            </a:r>
            <a:r>
              <a:rPr dirty="0" lang="en-US" err="1" smtClean="0"/>
              <a:t>cutdown</a:t>
            </a:r>
            <a:endParaRPr dirty="0" lang="en-US" smtClean="0"/>
          </a:p>
          <a:p>
            <a:pPr>
              <a:buFont typeface="Wingdings" pitchFamily="2" charset="2"/>
              <a:buChar char="§"/>
            </a:pPr>
            <a:r>
              <a:rPr dirty="0" lang="en-US" smtClean="0"/>
              <a:t>Incision and drainage</a:t>
            </a:r>
          </a:p>
          <a:p>
            <a:pPr>
              <a:buFont typeface="Wingdings" pitchFamily="2" charset="2"/>
              <a:buChar char="§"/>
            </a:pP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04" name="Title 1"/>
          <p:cNvSpPr>
            <a:spLocks noGrp="1"/>
          </p:cNvSpPr>
          <p:nvPr>
            <p:ph type="title"/>
          </p:nvPr>
        </p:nvSpPr>
        <p:spPr>
          <a:xfrm rot="10800000" flipV="1">
            <a:off x="598081" y="152400"/>
            <a:ext cx="7290054" cy="381001"/>
          </a:xfrm>
        </p:spPr>
        <p:txBody>
          <a:bodyPr>
            <a:normAutofit fontScale="90000"/>
          </a:bodyPr>
          <a:p>
            <a:r>
              <a:rPr dirty="0" lang="en-US" smtClean="0"/>
              <a:t> </a:t>
            </a:r>
            <a:endParaRPr dirty="0" lang="en-US"/>
          </a:p>
        </p:txBody>
      </p:sp>
      <p:sp>
        <p:nvSpPr>
          <p:cNvPr id="1048605" name="Content Placeholder 2"/>
          <p:cNvSpPr>
            <a:spLocks noGrp="1"/>
          </p:cNvSpPr>
          <p:nvPr>
            <p:ph idx="1"/>
          </p:nvPr>
        </p:nvSpPr>
        <p:spPr>
          <a:xfrm>
            <a:off x="457200" y="1066800"/>
            <a:ext cx="8229600" cy="5059363"/>
          </a:xfrm>
        </p:spPr>
        <p:txBody>
          <a:bodyPr>
            <a:normAutofit/>
          </a:bodyPr>
          <a:p>
            <a:r>
              <a:rPr dirty="0" lang="en-US" smtClean="0"/>
              <a:t>Soak inner </a:t>
            </a:r>
            <a:r>
              <a:rPr dirty="0" lang="en-US" err="1" smtClean="0"/>
              <a:t>cannula</a:t>
            </a:r>
            <a:r>
              <a:rPr dirty="0" lang="en-US" smtClean="0"/>
              <a:t> in peroxide or sterile saline per manufacturers instructions, rinse with saline solution and ensure all dried secretions have been removed</a:t>
            </a:r>
          </a:p>
          <a:p>
            <a:r>
              <a:rPr dirty="0" lang="en-US" smtClean="0"/>
              <a:t>Dry and re-insert inner </a:t>
            </a:r>
            <a:r>
              <a:rPr dirty="0" lang="en-US" err="1" smtClean="0"/>
              <a:t>cannula</a:t>
            </a:r>
            <a:r>
              <a:rPr dirty="0" lang="en-US" smtClean="0"/>
              <a:t> or replace with new disposable inner </a:t>
            </a:r>
            <a:r>
              <a:rPr dirty="0" lang="en-US" err="1" smtClean="0"/>
              <a:t>cannula</a:t>
            </a:r>
            <a:r>
              <a:rPr dirty="0" lang="en-US" smtClean="0"/>
              <a:t>.</a:t>
            </a:r>
          </a:p>
          <a:p>
            <a:r>
              <a:rPr dirty="0" lang="en-US" smtClean="0"/>
              <a:t>Place clean twill tape in position to secure the </a:t>
            </a:r>
            <a:r>
              <a:rPr dirty="0" lang="en-US" err="1" smtClean="0"/>
              <a:t>tracheostomy</a:t>
            </a:r>
            <a:r>
              <a:rPr dirty="0" lang="en-US" smtClean="0"/>
              <a:t> tube by inserting one end of the tape through the other side opening of the outer </a:t>
            </a:r>
            <a:r>
              <a:rPr dirty="0" lang="en-US" err="1" smtClean="0"/>
              <a:t>cannula</a:t>
            </a:r>
            <a:r>
              <a:rPr dirty="0" lang="en-US" smtClean="0"/>
              <a:t>.</a:t>
            </a:r>
          </a:p>
          <a:p>
            <a:r>
              <a:rPr dirty="0" lang="en-US" smtClean="0"/>
              <a:t>Take the tape around the back of patient’s neck and thread it through the opposite opening of the outer </a:t>
            </a:r>
            <a:r>
              <a:rPr dirty="0" lang="en-US" err="1" smtClean="0"/>
              <a:t>cannula</a:t>
            </a:r>
            <a:r>
              <a:rPr dirty="0" lang="en-US" smtClean="0"/>
              <a:t>. Bring both ends around so that they meet on one side of the neck. Tighten the tape until only 2 fingers can be comfortably inserted under it. Secure with a knot.</a:t>
            </a:r>
          </a:p>
          <a:p>
            <a:r>
              <a:rPr dirty="0" lang="en-US" smtClean="0"/>
              <a:t>Remove soiled twill tape after a new tape is in place.</a:t>
            </a:r>
            <a:endParaRPr dirty="0"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790" name="Title 1"/>
          <p:cNvSpPr>
            <a:spLocks noGrp="1"/>
          </p:cNvSpPr>
          <p:nvPr>
            <p:ph type="title"/>
          </p:nvPr>
        </p:nvSpPr>
        <p:spPr/>
        <p:txBody>
          <a:bodyPr/>
          <a:p>
            <a:endParaRPr dirty="0" lang="en-US"/>
          </a:p>
        </p:txBody>
      </p:sp>
      <p:sp>
        <p:nvSpPr>
          <p:cNvPr id="1048791" name="Content Placeholder 2"/>
          <p:cNvSpPr>
            <a:spLocks noGrp="1"/>
          </p:cNvSpPr>
          <p:nvPr>
            <p:ph idx="1"/>
          </p:nvPr>
        </p:nvSpPr>
        <p:spPr/>
        <p:txBody>
          <a:bodyPr>
            <a:normAutofit/>
          </a:bodyPr>
          <a:p>
            <a:r>
              <a:rPr dirty="0" lang="en-US" smtClean="0"/>
              <a:t>The procedure starts with patient lying on the x-ray table, with assistance of fluoroscopy, local </a:t>
            </a:r>
            <a:r>
              <a:rPr dirty="0" lang="en-US" err="1" smtClean="0"/>
              <a:t>anaesthesia</a:t>
            </a:r>
            <a:r>
              <a:rPr dirty="0" lang="en-US" smtClean="0"/>
              <a:t> is infiltrated, a catheter is threaded into the body , usually through the femoral artery and directed to the area of interest</a:t>
            </a:r>
          </a:p>
          <a:p>
            <a:r>
              <a:rPr dirty="0" lang="en-US" smtClean="0"/>
              <a:t>Once in place, contrast dye is injected and a series of x-rays taken</a:t>
            </a:r>
          </a:p>
          <a:p>
            <a:pPr>
              <a:buNone/>
            </a:pPr>
            <a:r>
              <a:rPr b="1" dirty="0" i="1" lang="en-US" smtClean="0"/>
              <a:t>Patient preparation</a:t>
            </a:r>
          </a:p>
          <a:p>
            <a:r>
              <a:rPr dirty="0" lang="en-US" smtClean="0"/>
              <a:t>Admit the patient a day before or done in OPD or radiology department</a:t>
            </a:r>
          </a:p>
          <a:p>
            <a:r>
              <a:rPr dirty="0" lang="en-US" smtClean="0"/>
              <a:t>Keep nil per oral for 2 hours </a:t>
            </a:r>
            <a:endParaRPr dirty="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792" name="Title 1"/>
          <p:cNvSpPr>
            <a:spLocks noGrp="1"/>
          </p:cNvSpPr>
          <p:nvPr>
            <p:ph type="title"/>
          </p:nvPr>
        </p:nvSpPr>
        <p:spPr>
          <a:xfrm>
            <a:off x="457200" y="704088"/>
            <a:ext cx="8229600" cy="57912"/>
          </a:xfrm>
        </p:spPr>
        <p:txBody>
          <a:bodyPr>
            <a:normAutofit fontScale="90000"/>
          </a:bodyPr>
          <a:p>
            <a:endParaRPr dirty="0" lang="en-US"/>
          </a:p>
        </p:txBody>
      </p:sp>
      <p:sp>
        <p:nvSpPr>
          <p:cNvPr id="1048793" name="Content Placeholder 2"/>
          <p:cNvSpPr>
            <a:spLocks noGrp="1"/>
          </p:cNvSpPr>
          <p:nvPr>
            <p:ph idx="1"/>
          </p:nvPr>
        </p:nvSpPr>
        <p:spPr>
          <a:xfrm>
            <a:off x="457200" y="914400"/>
            <a:ext cx="8229600" cy="5410200"/>
          </a:xfrm>
        </p:spPr>
        <p:txBody>
          <a:bodyPr>
            <a:normAutofit/>
          </a:bodyPr>
          <a:p>
            <a:r>
              <a:rPr dirty="0" lang="en-US" smtClean="0"/>
              <a:t>Explain the procedure to the patient and that he/she may experience feeling of warmth when the dye is injected. Local irritation at the site of injection may occur</a:t>
            </a:r>
          </a:p>
          <a:p>
            <a:r>
              <a:rPr dirty="0" lang="en-US" smtClean="0"/>
              <a:t>Possibility of reaction to the dye is assessed before</a:t>
            </a:r>
          </a:p>
          <a:p>
            <a:r>
              <a:rPr dirty="0" lang="en-US" smtClean="0"/>
              <a:t>The signs of reaction include:</a:t>
            </a:r>
          </a:p>
          <a:p>
            <a:pPr indent="-514350" marL="514350">
              <a:buFont typeface="+mj-lt"/>
              <a:buAutoNum type="arabicPeriod"/>
            </a:pPr>
            <a:r>
              <a:rPr dirty="0" lang="en-US" smtClean="0"/>
              <a:t>Dyspnea</a:t>
            </a:r>
          </a:p>
          <a:p>
            <a:pPr indent="-514350" marL="514350">
              <a:buFont typeface="+mj-lt"/>
              <a:buAutoNum type="arabicPeriod"/>
            </a:pPr>
            <a:r>
              <a:rPr dirty="0" lang="en-US" smtClean="0"/>
              <a:t>Tachycardia</a:t>
            </a:r>
          </a:p>
          <a:p>
            <a:pPr indent="-514350" marL="514350">
              <a:buFont typeface="+mj-lt"/>
              <a:buAutoNum type="arabicPeriod"/>
            </a:pPr>
            <a:r>
              <a:rPr dirty="0" lang="en-US" smtClean="0"/>
              <a:t>Nausea </a:t>
            </a:r>
          </a:p>
          <a:p>
            <a:pPr indent="-514350" marL="514350">
              <a:buFont typeface="+mj-lt"/>
              <a:buAutoNum type="arabicPeriod"/>
            </a:pPr>
            <a:r>
              <a:rPr dirty="0" lang="en-US" smtClean="0"/>
              <a:t>Vomiting</a:t>
            </a:r>
          </a:p>
          <a:p>
            <a:pPr indent="-514350" marL="514350">
              <a:buFont typeface="+mj-lt"/>
              <a:buAutoNum type="arabicPeriod"/>
            </a:pPr>
            <a:r>
              <a:rPr dirty="0" lang="en-US" smtClean="0"/>
              <a:t>Sweating</a:t>
            </a:r>
          </a:p>
          <a:p>
            <a:pPr indent="-514350" marL="514350">
              <a:buFont typeface="+mj-lt"/>
              <a:buAutoNum type="arabicPeriod"/>
            </a:pPr>
            <a:r>
              <a:rPr dirty="0" lang="en-US" smtClean="0"/>
              <a:t>Numbness of extremities</a:t>
            </a:r>
            <a:endParaRPr dirty="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794" name="Title 1"/>
          <p:cNvSpPr>
            <a:spLocks noGrp="1"/>
          </p:cNvSpPr>
          <p:nvPr>
            <p:ph type="title"/>
          </p:nvPr>
        </p:nvSpPr>
        <p:spPr>
          <a:xfrm>
            <a:off x="457200" y="704088"/>
            <a:ext cx="8229600" cy="134112"/>
          </a:xfrm>
        </p:spPr>
        <p:txBody>
          <a:bodyPr>
            <a:normAutofit fontScale="90000"/>
          </a:bodyPr>
          <a:p>
            <a:endParaRPr dirty="0" lang="en-US"/>
          </a:p>
        </p:txBody>
      </p:sp>
      <p:sp>
        <p:nvSpPr>
          <p:cNvPr id="1048795" name="Content Placeholder 2"/>
          <p:cNvSpPr>
            <a:spLocks noGrp="1"/>
          </p:cNvSpPr>
          <p:nvPr>
            <p:ph idx="1"/>
          </p:nvPr>
        </p:nvSpPr>
        <p:spPr>
          <a:xfrm>
            <a:off x="457200" y="990600"/>
            <a:ext cx="8229600" cy="5334000"/>
          </a:xfrm>
        </p:spPr>
        <p:txBody>
          <a:bodyPr/>
          <a:p>
            <a:pPr>
              <a:buNone/>
            </a:pPr>
            <a:r>
              <a:rPr b="1" dirty="0" i="1" lang="en-US" smtClean="0"/>
              <a:t>After care</a:t>
            </a:r>
          </a:p>
          <a:p>
            <a:pPr>
              <a:buFont typeface="Wingdings" pitchFamily="2" charset="2"/>
              <a:buChar char="ü"/>
            </a:pPr>
            <a:r>
              <a:rPr dirty="0" lang="en-US" smtClean="0"/>
              <a:t>Advise the patient to take lots of fluids for the next 2hrs to aid in the excretion of the dye</a:t>
            </a:r>
          </a:p>
          <a:p>
            <a:pPr>
              <a:buFont typeface="Wingdings" pitchFamily="2" charset="2"/>
              <a:buChar char="ü"/>
            </a:pPr>
            <a:r>
              <a:rPr dirty="0" lang="en-US" smtClean="0"/>
              <a:t>Keep the patient under observation for 24hrs </a:t>
            </a:r>
          </a:p>
          <a:p>
            <a:pPr>
              <a:buFont typeface="Wingdings" pitchFamily="2" charset="2"/>
              <a:buChar char="ü"/>
            </a:pPr>
            <a:r>
              <a:rPr dirty="0" lang="en-US" smtClean="0"/>
              <a:t>Observe the catheter site for bleeding</a:t>
            </a:r>
          </a:p>
          <a:p>
            <a:pPr>
              <a:buFont typeface="Wingdings" pitchFamily="2" charset="2"/>
              <a:buChar char="ü"/>
            </a:pPr>
            <a:r>
              <a:rPr dirty="0" lang="en-US" smtClean="0"/>
              <a:t>Vital signs taken frequently to note any change incase of reaction</a:t>
            </a:r>
            <a:endParaRPr dirty="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796" name="Title 1"/>
          <p:cNvSpPr>
            <a:spLocks noGrp="1"/>
          </p:cNvSpPr>
          <p:nvPr>
            <p:ph type="title"/>
          </p:nvPr>
        </p:nvSpPr>
        <p:spPr/>
        <p:txBody>
          <a:bodyPr/>
          <a:p>
            <a:r>
              <a:rPr dirty="0" lang="en-US" err="1" smtClean="0">
                <a:solidFill>
                  <a:srgbClr val="FF0000"/>
                </a:solidFill>
              </a:rPr>
              <a:t>Venography</a:t>
            </a:r>
            <a:r>
              <a:rPr dirty="0" lang="en-US" smtClean="0">
                <a:solidFill>
                  <a:srgbClr val="FF0000"/>
                </a:solidFill>
              </a:rPr>
              <a:t>/</a:t>
            </a:r>
            <a:r>
              <a:rPr dirty="0" lang="en-US" err="1" smtClean="0">
                <a:solidFill>
                  <a:srgbClr val="FF0000"/>
                </a:solidFill>
              </a:rPr>
              <a:t>phlebography</a:t>
            </a:r>
            <a:endParaRPr dirty="0" lang="en-US">
              <a:solidFill>
                <a:srgbClr val="FF0000"/>
              </a:solidFill>
            </a:endParaRPr>
          </a:p>
        </p:txBody>
      </p:sp>
      <p:sp>
        <p:nvSpPr>
          <p:cNvPr id="1048797" name="Content Placeholder 2"/>
          <p:cNvSpPr>
            <a:spLocks noGrp="1"/>
          </p:cNvSpPr>
          <p:nvPr>
            <p:ph idx="1"/>
          </p:nvPr>
        </p:nvSpPr>
        <p:spPr/>
        <p:txBody>
          <a:bodyPr/>
          <a:p>
            <a:r>
              <a:rPr dirty="0" lang="en-US" smtClean="0"/>
              <a:t>Is a procedure in which radiograph of the veins is taken after special dye is injected into the veins.</a:t>
            </a:r>
          </a:p>
          <a:p>
            <a:r>
              <a:rPr dirty="0" lang="en-US" err="1" smtClean="0"/>
              <a:t>Venogram</a:t>
            </a:r>
            <a:r>
              <a:rPr dirty="0" lang="en-US" smtClean="0"/>
              <a:t> examines the condition of veins and the valves.</a:t>
            </a:r>
          </a:p>
          <a:p>
            <a:r>
              <a:rPr dirty="0" lang="en-US" err="1" smtClean="0"/>
              <a:t>Venogram</a:t>
            </a:r>
            <a:r>
              <a:rPr dirty="0" lang="en-US" smtClean="0"/>
              <a:t> can show the veins in the legs, pelvis, arms, veins leading to the heart and veins leaving kidneys.</a:t>
            </a:r>
          </a:p>
          <a:p>
            <a:pPr>
              <a:buNone/>
            </a:pPr>
            <a:r>
              <a:rPr b="1" dirty="0" i="1" lang="en-US" smtClean="0"/>
              <a:t>Sites</a:t>
            </a:r>
          </a:p>
          <a:p>
            <a:pPr indent="-514350" marL="514350">
              <a:buFont typeface="+mj-lt"/>
              <a:buAutoNum type="arabicPeriod"/>
            </a:pPr>
            <a:r>
              <a:rPr dirty="0" lang="en-US" smtClean="0"/>
              <a:t>Dorsal vein of the foot into deep veins</a:t>
            </a:r>
          </a:p>
          <a:p>
            <a:pPr indent="-514350" marL="514350">
              <a:buFont typeface="+mj-lt"/>
              <a:buAutoNum type="arabicPeriod"/>
            </a:pPr>
            <a:r>
              <a:rPr dirty="0" lang="en-US" smtClean="0"/>
              <a:t>Femoral vein to the pelvis</a:t>
            </a:r>
            <a:endParaRPr dirty="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798" name="Title 1"/>
          <p:cNvSpPr>
            <a:spLocks noGrp="1"/>
          </p:cNvSpPr>
          <p:nvPr>
            <p:ph type="title"/>
          </p:nvPr>
        </p:nvSpPr>
        <p:spPr>
          <a:xfrm>
            <a:off x="457200" y="704088"/>
            <a:ext cx="8229600" cy="286512"/>
          </a:xfrm>
        </p:spPr>
        <p:txBody>
          <a:bodyPr>
            <a:normAutofit fontScale="90000"/>
          </a:bodyPr>
          <a:p>
            <a:endParaRPr dirty="0" lang="en-US"/>
          </a:p>
        </p:txBody>
      </p:sp>
      <p:sp>
        <p:nvSpPr>
          <p:cNvPr id="1048799" name="Content Placeholder 2"/>
          <p:cNvSpPr>
            <a:spLocks noGrp="1"/>
          </p:cNvSpPr>
          <p:nvPr>
            <p:ph idx="1"/>
          </p:nvPr>
        </p:nvSpPr>
        <p:spPr>
          <a:xfrm>
            <a:off x="457200" y="1066800"/>
            <a:ext cx="8229600" cy="5257800"/>
          </a:xfrm>
        </p:spPr>
        <p:txBody>
          <a:bodyPr/>
          <a:p>
            <a:pPr>
              <a:buNone/>
            </a:pPr>
            <a:r>
              <a:rPr b="1" dirty="0" i="1" lang="en-US" smtClean="0"/>
              <a:t>Purpose</a:t>
            </a:r>
          </a:p>
          <a:p>
            <a:pPr>
              <a:buFont typeface="Wingdings" pitchFamily="2" charset="2"/>
              <a:buChar char="ü"/>
            </a:pPr>
            <a:r>
              <a:rPr dirty="0" lang="en-US" smtClean="0"/>
              <a:t>Check blood clots in the veins</a:t>
            </a:r>
          </a:p>
          <a:p>
            <a:pPr>
              <a:buFont typeface="Wingdings" pitchFamily="2" charset="2"/>
              <a:buChar char="ü"/>
            </a:pPr>
            <a:r>
              <a:rPr dirty="0" lang="en-US" smtClean="0"/>
              <a:t>Assess varicose veins before surgery</a:t>
            </a:r>
          </a:p>
          <a:p>
            <a:pPr>
              <a:buFont typeface="Wingdings" pitchFamily="2" charset="2"/>
              <a:buChar char="ü"/>
            </a:pPr>
            <a:r>
              <a:rPr dirty="0" lang="en-US" smtClean="0"/>
              <a:t>Help physician insert medical device such as stent in a vein</a:t>
            </a:r>
          </a:p>
          <a:p>
            <a:pPr>
              <a:buFont typeface="Wingdings" pitchFamily="2" charset="2"/>
              <a:buChar char="ü"/>
            </a:pPr>
            <a:r>
              <a:rPr dirty="0" lang="en-US" smtClean="0"/>
              <a:t>Guide in treatment of diseased veins</a:t>
            </a:r>
          </a:p>
          <a:p>
            <a:pPr>
              <a:buFont typeface="Wingdings" pitchFamily="2" charset="2"/>
              <a:buChar char="ü"/>
            </a:pPr>
            <a:r>
              <a:rPr dirty="0" lang="en-US" smtClean="0"/>
              <a:t>Complete or partial obstruction of veins</a:t>
            </a:r>
            <a:endParaRPr dirty="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800" name="Title 1"/>
          <p:cNvSpPr>
            <a:spLocks noGrp="1"/>
          </p:cNvSpPr>
          <p:nvPr>
            <p:ph type="title"/>
          </p:nvPr>
        </p:nvSpPr>
        <p:spPr/>
        <p:txBody>
          <a:bodyPr>
            <a:normAutofit fontScale="90000"/>
          </a:bodyPr>
          <a:p>
            <a:r>
              <a:rPr dirty="0" lang="en-US" smtClean="0">
                <a:solidFill>
                  <a:srgbClr val="FF0000"/>
                </a:solidFill>
              </a:rPr>
              <a:t>Intravenous </a:t>
            </a:r>
            <a:r>
              <a:rPr dirty="0" lang="en-US" err="1" smtClean="0">
                <a:solidFill>
                  <a:srgbClr val="FF0000"/>
                </a:solidFill>
              </a:rPr>
              <a:t>pyelography</a:t>
            </a:r>
            <a:r>
              <a:rPr dirty="0" lang="en-US" smtClean="0">
                <a:solidFill>
                  <a:srgbClr val="FF0000"/>
                </a:solidFill>
              </a:rPr>
              <a:t>(</a:t>
            </a:r>
            <a:r>
              <a:rPr dirty="0" lang="en-US" err="1" smtClean="0">
                <a:solidFill>
                  <a:srgbClr val="FF0000"/>
                </a:solidFill>
              </a:rPr>
              <a:t>ivp</a:t>
            </a:r>
            <a:r>
              <a:rPr dirty="0" lang="en-US" smtClean="0">
                <a:solidFill>
                  <a:srgbClr val="FF0000"/>
                </a:solidFill>
              </a:rPr>
              <a:t>)/excretory </a:t>
            </a:r>
            <a:r>
              <a:rPr dirty="0" lang="en-US" err="1" smtClean="0">
                <a:solidFill>
                  <a:srgbClr val="FF0000"/>
                </a:solidFill>
              </a:rPr>
              <a:t>urogram</a:t>
            </a:r>
            <a:r>
              <a:rPr dirty="0" lang="en-US" smtClean="0">
                <a:solidFill>
                  <a:srgbClr val="FF0000"/>
                </a:solidFill>
              </a:rPr>
              <a:t>/</a:t>
            </a:r>
            <a:r>
              <a:rPr dirty="0" lang="en-US" err="1" smtClean="0">
                <a:solidFill>
                  <a:srgbClr val="FF0000"/>
                </a:solidFill>
              </a:rPr>
              <a:t>pyelography</a:t>
            </a:r>
            <a:r>
              <a:rPr dirty="0" lang="en-US" smtClean="0">
                <a:solidFill>
                  <a:srgbClr val="FF0000"/>
                </a:solidFill>
              </a:rPr>
              <a:t>/</a:t>
            </a:r>
            <a:r>
              <a:rPr dirty="0" lang="en-US" err="1" smtClean="0">
                <a:solidFill>
                  <a:srgbClr val="FF0000"/>
                </a:solidFill>
              </a:rPr>
              <a:t>urography</a:t>
            </a:r>
            <a:endParaRPr dirty="0" lang="en-US">
              <a:solidFill>
                <a:srgbClr val="FF0000"/>
              </a:solidFill>
            </a:endParaRPr>
          </a:p>
        </p:txBody>
      </p:sp>
      <p:sp>
        <p:nvSpPr>
          <p:cNvPr id="1048801" name="Content Placeholder 2"/>
          <p:cNvSpPr>
            <a:spLocks noGrp="1"/>
          </p:cNvSpPr>
          <p:nvPr>
            <p:ph idx="1"/>
          </p:nvPr>
        </p:nvSpPr>
        <p:spPr/>
        <p:txBody>
          <a:bodyPr/>
          <a:p>
            <a:r>
              <a:rPr dirty="0" lang="en-US" smtClean="0"/>
              <a:t>Is a special x-ray </a:t>
            </a:r>
            <a:r>
              <a:rPr dirty="0" lang="en-US" err="1" smtClean="0"/>
              <a:t>examinaton</a:t>
            </a:r>
            <a:r>
              <a:rPr dirty="0" lang="en-US" smtClean="0"/>
              <a:t> of the kidneys, bladder, and </a:t>
            </a:r>
            <a:r>
              <a:rPr dirty="0" lang="en-US" err="1" smtClean="0"/>
              <a:t>ureters</a:t>
            </a:r>
            <a:r>
              <a:rPr dirty="0" lang="en-US" smtClean="0"/>
              <a:t>.</a:t>
            </a:r>
          </a:p>
          <a:p>
            <a:r>
              <a:rPr dirty="0" lang="en-US" smtClean="0"/>
              <a:t>A radio opaque contrast agent(sodium </a:t>
            </a:r>
            <a:r>
              <a:rPr dirty="0" lang="en-US" err="1" smtClean="0"/>
              <a:t>diatrizoate</a:t>
            </a:r>
            <a:r>
              <a:rPr dirty="0" lang="en-US" smtClean="0"/>
              <a:t> or </a:t>
            </a:r>
            <a:r>
              <a:rPr dirty="0" lang="en-US" err="1" smtClean="0"/>
              <a:t>meglumine</a:t>
            </a:r>
            <a:r>
              <a:rPr dirty="0" lang="en-US" smtClean="0"/>
              <a:t> </a:t>
            </a:r>
            <a:r>
              <a:rPr dirty="0" lang="en-US" err="1" smtClean="0"/>
              <a:t>diatrizoate</a:t>
            </a:r>
            <a:r>
              <a:rPr dirty="0" lang="en-US" smtClean="0"/>
              <a:t>) is administered intravenously through the vein in the arm to show the kidneys, </a:t>
            </a:r>
            <a:r>
              <a:rPr dirty="0" lang="en-US" err="1" smtClean="0"/>
              <a:t>ureters</a:t>
            </a:r>
            <a:r>
              <a:rPr dirty="0" lang="en-US" smtClean="0"/>
              <a:t> and bladder through x-ray imaging as dye moves through upper and lower urinary system </a:t>
            </a:r>
            <a:endParaRPr dirty="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802" name="Title 1"/>
          <p:cNvSpPr>
            <a:spLocks noGrp="1"/>
          </p:cNvSpPr>
          <p:nvPr>
            <p:ph type="title"/>
          </p:nvPr>
        </p:nvSpPr>
        <p:spPr>
          <a:xfrm>
            <a:off x="457200" y="704088"/>
            <a:ext cx="8229600" cy="134112"/>
          </a:xfrm>
        </p:spPr>
        <p:txBody>
          <a:bodyPr>
            <a:normAutofit fontScale="90000"/>
          </a:bodyPr>
          <a:p>
            <a:endParaRPr dirty="0" lang="en-US"/>
          </a:p>
        </p:txBody>
      </p:sp>
      <p:sp>
        <p:nvSpPr>
          <p:cNvPr id="1048803" name="Content Placeholder 2"/>
          <p:cNvSpPr>
            <a:spLocks noGrp="1"/>
          </p:cNvSpPr>
          <p:nvPr>
            <p:ph idx="1"/>
          </p:nvPr>
        </p:nvSpPr>
        <p:spPr>
          <a:xfrm>
            <a:off x="457200" y="914400"/>
            <a:ext cx="8229600" cy="5410200"/>
          </a:xfrm>
        </p:spPr>
        <p:txBody>
          <a:bodyPr/>
          <a:p>
            <a:pPr>
              <a:buNone/>
            </a:pPr>
            <a:r>
              <a:rPr b="1" dirty="0" i="1" lang="en-US" smtClean="0"/>
              <a:t>Purpose</a:t>
            </a:r>
          </a:p>
          <a:p>
            <a:pPr>
              <a:buFont typeface="Wingdings" pitchFamily="2" charset="2"/>
              <a:buChar char="Ø"/>
            </a:pPr>
            <a:r>
              <a:rPr dirty="0" lang="en-US" smtClean="0"/>
              <a:t>Providing rough estimate of renal function</a:t>
            </a:r>
          </a:p>
          <a:p>
            <a:pPr>
              <a:buFont typeface="Wingdings" pitchFamily="2" charset="2"/>
              <a:buChar char="Ø"/>
            </a:pPr>
            <a:r>
              <a:rPr dirty="0" lang="en-US" smtClean="0"/>
              <a:t>To detect problems of kidneys, </a:t>
            </a:r>
            <a:r>
              <a:rPr dirty="0" lang="en-US" err="1" smtClean="0"/>
              <a:t>ureters</a:t>
            </a:r>
            <a:r>
              <a:rPr dirty="0" lang="en-US" smtClean="0"/>
              <a:t> and bladder especially obstruction to urine flow through the collecting system, most common cause of kidney stone and also detect bladder and kidney infection</a:t>
            </a:r>
          </a:p>
          <a:p>
            <a:pPr>
              <a:buFont typeface="Wingdings" pitchFamily="2" charset="2"/>
              <a:buChar char="Ø"/>
            </a:pPr>
            <a:r>
              <a:rPr dirty="0" lang="en-US" smtClean="0"/>
              <a:t>Incase of </a:t>
            </a:r>
            <a:r>
              <a:rPr dirty="0" lang="en-US" err="1" smtClean="0"/>
              <a:t>haematuria</a:t>
            </a:r>
            <a:endParaRPr dirty="0" lang="en-US" smtClean="0"/>
          </a:p>
          <a:p>
            <a:pPr>
              <a:buFont typeface="Wingdings" pitchFamily="2" charset="2"/>
              <a:buChar char="Ø"/>
            </a:pPr>
            <a:r>
              <a:rPr dirty="0" lang="en-US" smtClean="0"/>
              <a:t>tumors</a:t>
            </a:r>
            <a:endParaRPr dirty="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804" name="Title 1"/>
          <p:cNvSpPr>
            <a:spLocks noGrp="1"/>
          </p:cNvSpPr>
          <p:nvPr>
            <p:ph type="title"/>
          </p:nvPr>
        </p:nvSpPr>
        <p:spPr>
          <a:xfrm>
            <a:off x="457200" y="704088"/>
            <a:ext cx="8229600" cy="134112"/>
          </a:xfrm>
        </p:spPr>
        <p:txBody>
          <a:bodyPr>
            <a:normAutofit fontScale="90000"/>
          </a:bodyPr>
          <a:p>
            <a:endParaRPr dirty="0" lang="en-US"/>
          </a:p>
        </p:txBody>
      </p:sp>
      <p:sp>
        <p:nvSpPr>
          <p:cNvPr id="1048805" name="Content Placeholder 2"/>
          <p:cNvSpPr>
            <a:spLocks noGrp="1"/>
          </p:cNvSpPr>
          <p:nvPr>
            <p:ph idx="1"/>
          </p:nvPr>
        </p:nvSpPr>
        <p:spPr>
          <a:xfrm>
            <a:off x="457200" y="914400"/>
            <a:ext cx="8229600" cy="5410200"/>
          </a:xfrm>
        </p:spPr>
        <p:txBody>
          <a:bodyPr/>
          <a:p>
            <a:pPr>
              <a:buNone/>
            </a:pPr>
            <a:r>
              <a:rPr b="1" dirty="0" i="1" lang="en-US" smtClean="0"/>
              <a:t>Procedure</a:t>
            </a:r>
          </a:p>
          <a:p>
            <a:r>
              <a:rPr dirty="0" lang="en-US" smtClean="0"/>
              <a:t>Patient preparation</a:t>
            </a:r>
          </a:p>
          <a:p>
            <a:r>
              <a:rPr dirty="0" lang="en-US" smtClean="0"/>
              <a:t>Contrast media is given to the patient through needle or </a:t>
            </a:r>
            <a:r>
              <a:rPr dirty="0" lang="en-US" err="1" smtClean="0"/>
              <a:t>cannula</a:t>
            </a:r>
            <a:r>
              <a:rPr dirty="0" lang="en-US" smtClean="0"/>
              <a:t> into vein, the contrast media is excreted via kidneys and it becomes visible on x-rays almost immediately after injection.</a:t>
            </a:r>
          </a:p>
          <a:p>
            <a:r>
              <a:rPr dirty="0" lang="en-US" smtClean="0"/>
              <a:t>X-rays are taken at specific time intervals to capture the contrast as it travels through the different parts of the urinary system</a:t>
            </a:r>
          </a:p>
          <a:p>
            <a:r>
              <a:rPr dirty="0" lang="en-US" smtClean="0"/>
              <a:t>This gives a comprehensive view of the patient anatomy and some information on functioning of the renal system</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806" name="Title 1"/>
          <p:cNvSpPr>
            <a:spLocks noGrp="1"/>
          </p:cNvSpPr>
          <p:nvPr>
            <p:ph type="title"/>
          </p:nvPr>
        </p:nvSpPr>
        <p:spPr>
          <a:xfrm>
            <a:off x="457200" y="704088"/>
            <a:ext cx="8229600" cy="57912"/>
          </a:xfrm>
        </p:spPr>
        <p:txBody>
          <a:bodyPr>
            <a:normAutofit fontScale="90000"/>
          </a:bodyPr>
          <a:p>
            <a:endParaRPr dirty="0" lang="en-US"/>
          </a:p>
        </p:txBody>
      </p:sp>
      <p:sp>
        <p:nvSpPr>
          <p:cNvPr id="1048807" name="Content Placeholder 2"/>
          <p:cNvSpPr>
            <a:spLocks noGrp="1"/>
          </p:cNvSpPr>
          <p:nvPr>
            <p:ph idx="1"/>
          </p:nvPr>
        </p:nvSpPr>
        <p:spPr>
          <a:xfrm>
            <a:off x="457200" y="838200"/>
            <a:ext cx="8229600" cy="5486400"/>
          </a:xfrm>
        </p:spPr>
        <p:txBody>
          <a:bodyPr/>
          <a:p>
            <a:pPr>
              <a:buNone/>
            </a:pPr>
            <a:r>
              <a:rPr b="1" dirty="0" lang="en-US" smtClean="0"/>
              <a:t>Note</a:t>
            </a:r>
          </a:p>
          <a:p>
            <a:r>
              <a:rPr dirty="0" lang="en-US" smtClean="0"/>
              <a:t>The patient may feel burning or flushing sensation in the arm as the dye is injected, they also feel metallic taste in the mouth but these are normal and disappear quickly </a:t>
            </a:r>
          </a:p>
          <a:p>
            <a:pPr>
              <a:buNone/>
            </a:pPr>
            <a:r>
              <a:rPr b="1" dirty="0" lang="en-US" u="sng" smtClean="0">
                <a:solidFill>
                  <a:srgbClr val="7030A0"/>
                </a:solidFill>
              </a:rPr>
              <a:t>Patient preparation for IVP and infusion drip </a:t>
            </a:r>
            <a:r>
              <a:rPr b="1" dirty="0" lang="en-US" err="1" u="sng" smtClean="0">
                <a:solidFill>
                  <a:srgbClr val="7030A0"/>
                </a:solidFill>
              </a:rPr>
              <a:t>pyelography</a:t>
            </a:r>
            <a:endParaRPr b="1" dirty="0" lang="en-US" u="sng" smtClean="0">
              <a:solidFill>
                <a:srgbClr val="7030A0"/>
              </a:solidFill>
            </a:endParaRPr>
          </a:p>
          <a:p>
            <a:r>
              <a:rPr dirty="0" lang="en-US" smtClean="0"/>
              <a:t>Take history of any allergies to the dye, especially iodine or shellfish or other sea food and notify the doctor or radiologist</a:t>
            </a:r>
          </a:p>
          <a:p>
            <a:r>
              <a:rPr dirty="0" lang="en-US" smtClean="0"/>
              <a:t>Note conditions such as diabetes, multiple myeloma, renal insufficiency or dehydration</a:t>
            </a:r>
            <a:endParaRPr dirty="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808" name="Title 1"/>
          <p:cNvSpPr>
            <a:spLocks noGrp="1"/>
          </p:cNvSpPr>
          <p:nvPr>
            <p:ph type="title"/>
          </p:nvPr>
        </p:nvSpPr>
        <p:spPr>
          <a:xfrm>
            <a:off x="457200" y="704088"/>
            <a:ext cx="8229600" cy="134112"/>
          </a:xfrm>
        </p:spPr>
        <p:txBody>
          <a:bodyPr>
            <a:normAutofit fontScale="90000"/>
          </a:bodyPr>
          <a:p>
            <a:endParaRPr dirty="0" lang="en-US"/>
          </a:p>
        </p:txBody>
      </p:sp>
      <p:sp>
        <p:nvSpPr>
          <p:cNvPr id="1048809" name="Content Placeholder 2"/>
          <p:cNvSpPr>
            <a:spLocks noGrp="1"/>
          </p:cNvSpPr>
          <p:nvPr>
            <p:ph idx="1"/>
          </p:nvPr>
        </p:nvSpPr>
        <p:spPr>
          <a:xfrm>
            <a:off x="457200" y="838200"/>
            <a:ext cx="8229600" cy="5486400"/>
          </a:xfrm>
        </p:spPr>
        <p:txBody>
          <a:bodyPr>
            <a:normAutofit/>
          </a:bodyPr>
          <a:p>
            <a:r>
              <a:rPr dirty="0" lang="en-US" smtClean="0"/>
              <a:t>Age , specially the elderly</a:t>
            </a:r>
          </a:p>
          <a:p>
            <a:r>
              <a:rPr dirty="0" lang="en-US" smtClean="0"/>
              <a:t>A laxative is given the night before to eliminate </a:t>
            </a:r>
            <a:r>
              <a:rPr dirty="0" lang="en-US" err="1" smtClean="0"/>
              <a:t>faeces</a:t>
            </a:r>
            <a:r>
              <a:rPr dirty="0" lang="en-US" smtClean="0"/>
              <a:t> and gas</a:t>
            </a:r>
          </a:p>
          <a:p>
            <a:r>
              <a:rPr dirty="0" lang="en-US" smtClean="0"/>
              <a:t>Restriction of fluids 8-10hrs to promote concentrated urine, except for those with other noted problems E.g. DM who may not withstand dehydration, special instructions are given</a:t>
            </a:r>
          </a:p>
          <a:p>
            <a:r>
              <a:rPr dirty="0" lang="en-US" smtClean="0"/>
              <a:t>Explain the procedure to the patient and the sensations it may produce  i.e. feeling of warmth and flushing of the face which is temporary</a:t>
            </a:r>
          </a:p>
          <a:p>
            <a:r>
              <a:rPr dirty="0" lang="en-US" smtClean="0"/>
              <a:t>If patient is allergic a test dose of the dye is given intra-</a:t>
            </a:r>
            <a:r>
              <a:rPr dirty="0" lang="en-US" err="1" smtClean="0"/>
              <a:t>dermally</a:t>
            </a:r>
            <a:r>
              <a:rPr dirty="0" lang="en-US" smtClean="0"/>
              <a:t>; if no reaction occurs within 15 minutes the regular test dose is given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06" name="Title 1"/>
          <p:cNvSpPr>
            <a:spLocks noGrp="1"/>
          </p:cNvSpPr>
          <p:nvPr>
            <p:ph type="title"/>
          </p:nvPr>
        </p:nvSpPr>
        <p:spPr>
          <a:xfrm>
            <a:off x="685800" y="152400"/>
            <a:ext cx="7290054" cy="329184"/>
          </a:xfrm>
        </p:spPr>
        <p:txBody>
          <a:bodyPr>
            <a:normAutofit fontScale="90000"/>
          </a:bodyPr>
          <a:p>
            <a:endParaRPr dirty="0" lang="en-US"/>
          </a:p>
        </p:txBody>
      </p:sp>
      <p:sp>
        <p:nvSpPr>
          <p:cNvPr id="1048607" name="Content Placeholder 2"/>
          <p:cNvSpPr>
            <a:spLocks noGrp="1"/>
          </p:cNvSpPr>
          <p:nvPr>
            <p:ph idx="1"/>
          </p:nvPr>
        </p:nvSpPr>
        <p:spPr>
          <a:xfrm>
            <a:off x="457200" y="1219200"/>
            <a:ext cx="8229600" cy="4906963"/>
          </a:xfrm>
        </p:spPr>
        <p:txBody>
          <a:bodyPr>
            <a:normAutofit fontScale="90000" lnSpcReduction="10000"/>
          </a:bodyPr>
          <a:p>
            <a:r>
              <a:rPr dirty="0" lang="en-US" smtClean="0"/>
              <a:t>NOTE:</a:t>
            </a:r>
          </a:p>
          <a:p>
            <a:r>
              <a:rPr dirty="0" lang="en-US" smtClean="0"/>
              <a:t>Some long term </a:t>
            </a:r>
            <a:r>
              <a:rPr dirty="0" lang="en-US" err="1" smtClean="0"/>
              <a:t>tracheostomies</a:t>
            </a:r>
            <a:r>
              <a:rPr dirty="0" lang="en-US" smtClean="0"/>
              <a:t> with healed stomas may not require a dressing, other </a:t>
            </a:r>
            <a:r>
              <a:rPr dirty="0" lang="en-US" err="1" smtClean="0"/>
              <a:t>tracheostomies</a:t>
            </a:r>
            <a:r>
              <a:rPr dirty="0" lang="en-US" smtClean="0"/>
              <a:t> do. In such cases, use of sterile </a:t>
            </a:r>
            <a:r>
              <a:rPr dirty="0" lang="en-US" err="1" smtClean="0"/>
              <a:t>tracheostomy</a:t>
            </a:r>
            <a:r>
              <a:rPr dirty="0" lang="en-US" smtClean="0"/>
              <a:t> dressing, fitting it securely under the twill tapes and flange of </a:t>
            </a:r>
            <a:r>
              <a:rPr dirty="0" lang="en-US" err="1" smtClean="0"/>
              <a:t>tracheostomy</a:t>
            </a:r>
            <a:r>
              <a:rPr dirty="0" lang="en-US" smtClean="0"/>
              <a:t> tube so that the incision is covered</a:t>
            </a:r>
          </a:p>
          <a:p>
            <a:pPr>
              <a:buNone/>
            </a:pPr>
            <a:r>
              <a:rPr b="1" dirty="0" i="1" lang="en-US" err="1" smtClean="0"/>
              <a:t>Tracheostomy</a:t>
            </a:r>
            <a:r>
              <a:rPr b="1" dirty="0" i="1" lang="en-US" smtClean="0"/>
              <a:t> </a:t>
            </a:r>
            <a:r>
              <a:rPr b="1" dirty="0" i="1" lang="en-US" err="1" smtClean="0"/>
              <a:t>sunctioning</a:t>
            </a:r>
            <a:endParaRPr b="1" dirty="0" i="1" lang="en-US" smtClean="0"/>
          </a:p>
          <a:p>
            <a:r>
              <a:rPr dirty="0" lang="en-US" smtClean="0"/>
              <a:t>It’s done to maintain a clear airway since patient’s own cough mechanism is deficient</a:t>
            </a:r>
          </a:p>
          <a:p>
            <a:pPr>
              <a:buNone/>
            </a:pPr>
            <a:r>
              <a:rPr b="1" dirty="0" lang="en-US" u="sng" smtClean="0"/>
              <a:t>Indications </a:t>
            </a:r>
          </a:p>
          <a:p>
            <a:r>
              <a:rPr dirty="0" lang="en-US" smtClean="0"/>
              <a:t>Accumulation of secretions  in the lungs</a:t>
            </a:r>
          </a:p>
          <a:p>
            <a:r>
              <a:rPr dirty="0" lang="en-US" smtClean="0"/>
              <a:t>Increased production of secretions</a:t>
            </a:r>
          </a:p>
          <a:p>
            <a:r>
              <a:rPr dirty="0" lang="en-US" smtClean="0"/>
              <a:t>Mechanically ventilated patients</a:t>
            </a:r>
          </a:p>
          <a:p>
            <a:pPr>
              <a:buNone/>
            </a:pPr>
            <a:endParaRPr dirty="0" lang="en-US" smtClean="0"/>
          </a:p>
          <a:p>
            <a:pPr>
              <a:buFont typeface="Wingdings" pitchFamily="2" charset="2"/>
              <a:buChar char="Ø"/>
            </a:pPr>
            <a:r>
              <a:rPr dirty="0" lang="en-US" smtClean="0"/>
              <a:t>Procedure and requirements pg 190-191  green NCK manual</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810" name="Title 1"/>
          <p:cNvSpPr>
            <a:spLocks noGrp="1"/>
          </p:cNvSpPr>
          <p:nvPr>
            <p:ph type="title"/>
          </p:nvPr>
        </p:nvSpPr>
        <p:spPr>
          <a:xfrm>
            <a:off x="457200" y="704088"/>
            <a:ext cx="8229600" cy="57912"/>
          </a:xfrm>
        </p:spPr>
        <p:txBody>
          <a:bodyPr>
            <a:normAutofit fontScale="90000"/>
          </a:bodyPr>
          <a:p>
            <a:endParaRPr dirty="0" lang="en-US"/>
          </a:p>
        </p:txBody>
      </p:sp>
      <p:sp>
        <p:nvSpPr>
          <p:cNvPr id="1048811" name="Content Placeholder 2"/>
          <p:cNvSpPr>
            <a:spLocks noGrp="1"/>
          </p:cNvSpPr>
          <p:nvPr>
            <p:ph idx="1"/>
          </p:nvPr>
        </p:nvSpPr>
        <p:spPr>
          <a:xfrm>
            <a:off x="457200" y="838200"/>
            <a:ext cx="8229600" cy="5486400"/>
          </a:xfrm>
        </p:spPr>
        <p:txBody>
          <a:bodyPr>
            <a:normAutofit/>
          </a:bodyPr>
          <a:p>
            <a:pPr>
              <a:buNone/>
            </a:pPr>
            <a:r>
              <a:rPr b="1" dirty="0" lang="en-US" smtClean="0"/>
              <a:t>NOTE </a:t>
            </a:r>
          </a:p>
          <a:p>
            <a:r>
              <a:rPr dirty="0" lang="en-US" smtClean="0"/>
              <a:t>Anaphylactic reaction(</a:t>
            </a:r>
            <a:r>
              <a:rPr dirty="0" lang="en-US" err="1" smtClean="0"/>
              <a:t>nephrotoxicity</a:t>
            </a:r>
            <a:r>
              <a:rPr dirty="0" lang="en-US" smtClean="0"/>
              <a:t>) may occur, though rare, even when the skin test is negative hence monitor the patient for reaction and urinary output</a:t>
            </a:r>
          </a:p>
          <a:p>
            <a:r>
              <a:rPr dirty="0" lang="en-US" smtClean="0"/>
              <a:t>Emergency drugs and emergency must always be ready E.g. adrenaline, corticosteroids, </a:t>
            </a:r>
            <a:r>
              <a:rPr dirty="0" lang="en-US" err="1" smtClean="0"/>
              <a:t>vasopressors</a:t>
            </a:r>
            <a:r>
              <a:rPr dirty="0" lang="en-US" smtClean="0"/>
              <a:t>, O2, </a:t>
            </a:r>
            <a:r>
              <a:rPr dirty="0" lang="en-US" err="1" smtClean="0"/>
              <a:t>tracheostomy</a:t>
            </a:r>
            <a:r>
              <a:rPr dirty="0" lang="en-US" smtClean="0"/>
              <a:t> set, airway and </a:t>
            </a:r>
            <a:r>
              <a:rPr dirty="0" lang="en-US" err="1" smtClean="0"/>
              <a:t>sunction</a:t>
            </a:r>
            <a:endParaRPr dirty="0" lang="en-US" smtClean="0"/>
          </a:p>
          <a:p>
            <a:pPr>
              <a:buNone/>
            </a:pPr>
            <a:r>
              <a:rPr b="1" dirty="0" i="1" lang="en-US" smtClean="0"/>
              <a:t>Post procedure care</a:t>
            </a:r>
          </a:p>
          <a:p>
            <a:pPr>
              <a:buFont typeface="Wingdings" pitchFamily="2" charset="2"/>
              <a:buChar char="ü"/>
            </a:pPr>
            <a:r>
              <a:rPr dirty="0" lang="en-US" smtClean="0"/>
              <a:t>Advise the patient to take lots of fluids to clear the dye  as it may cause headache, nausea, or vomiting</a:t>
            </a:r>
          </a:p>
          <a:p>
            <a:pPr>
              <a:buFont typeface="Wingdings" pitchFamily="2" charset="2"/>
              <a:buChar char="ü"/>
            </a:pPr>
            <a:r>
              <a:rPr dirty="0" lang="en-US" smtClean="0"/>
              <a:t>Anti-emetics incase of vomiting</a:t>
            </a:r>
          </a:p>
          <a:p>
            <a:pPr>
              <a:buFont typeface="Wingdings" pitchFamily="2" charset="2"/>
              <a:buChar char="ü"/>
            </a:pPr>
            <a:r>
              <a:rPr dirty="0" lang="en-US" smtClean="0"/>
              <a:t>Analgesics for the headache</a:t>
            </a:r>
          </a:p>
          <a:p>
            <a:pPr>
              <a:buFont typeface="Wingdings" pitchFamily="2" charset="2"/>
              <a:buChar char="ü"/>
            </a:pPr>
            <a:r>
              <a:rPr dirty="0" lang="en-US" smtClean="0"/>
              <a:t>Vital signs monitoring</a:t>
            </a:r>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812" name="Title 1"/>
          <p:cNvSpPr>
            <a:spLocks noGrp="1"/>
          </p:cNvSpPr>
          <p:nvPr>
            <p:ph type="title"/>
          </p:nvPr>
        </p:nvSpPr>
        <p:spPr/>
        <p:txBody>
          <a:bodyPr/>
          <a:p>
            <a:r>
              <a:rPr b="1" dirty="0" lang="en-US" smtClean="0">
                <a:solidFill>
                  <a:srgbClr val="FF0000"/>
                </a:solidFill>
              </a:rPr>
              <a:t>Infusion drip </a:t>
            </a:r>
            <a:r>
              <a:rPr b="1" dirty="0" lang="en-US" err="1" smtClean="0">
                <a:solidFill>
                  <a:srgbClr val="FF0000"/>
                </a:solidFill>
              </a:rPr>
              <a:t>pyelography</a:t>
            </a:r>
            <a:endParaRPr b="1" dirty="0" lang="en-US">
              <a:solidFill>
                <a:srgbClr val="FF0000"/>
              </a:solidFill>
            </a:endParaRPr>
          </a:p>
        </p:txBody>
      </p:sp>
      <p:sp>
        <p:nvSpPr>
          <p:cNvPr id="1048813" name="Content Placeholder 2"/>
          <p:cNvSpPr>
            <a:spLocks noGrp="1"/>
          </p:cNvSpPr>
          <p:nvPr>
            <p:ph idx="1"/>
          </p:nvPr>
        </p:nvSpPr>
        <p:spPr/>
        <p:txBody>
          <a:bodyPr>
            <a:normAutofit/>
          </a:bodyPr>
          <a:p>
            <a:r>
              <a:rPr dirty="0" lang="en-US" smtClean="0"/>
              <a:t>Is IV infusion of a large volume of dilute contrast agent to </a:t>
            </a:r>
            <a:r>
              <a:rPr dirty="0" lang="en-US" err="1" smtClean="0"/>
              <a:t>opacify</a:t>
            </a:r>
            <a:r>
              <a:rPr dirty="0" lang="en-US" smtClean="0"/>
              <a:t> the renal </a:t>
            </a:r>
            <a:r>
              <a:rPr dirty="0" lang="en-US" err="1" smtClean="0"/>
              <a:t>parencyma</a:t>
            </a:r>
            <a:r>
              <a:rPr dirty="0" lang="en-US" smtClean="0"/>
              <a:t> and fill the urinary tract, when prolonged </a:t>
            </a:r>
            <a:r>
              <a:rPr dirty="0" lang="en-US" err="1" smtClean="0"/>
              <a:t>opacification</a:t>
            </a:r>
            <a:r>
              <a:rPr dirty="0" lang="en-US" smtClean="0"/>
              <a:t> of the drainage is required, so that tomograms(body section radiography) can be made at specified intervals  after the start of the infusion to show the filled and distended connection system</a:t>
            </a:r>
          </a:p>
          <a:p>
            <a:r>
              <a:rPr dirty="0" lang="en-US" smtClean="0"/>
              <a:t>The IV infusion is allowed to drip rapidly(unrestricted) through an 18 gauge needle. It takes 6-10mins, in older patients and those with cardiac disease slower infusion is prudent</a:t>
            </a:r>
          </a:p>
          <a:p>
            <a:r>
              <a:rPr dirty="0" lang="en-US" smtClean="0"/>
              <a:t>It shows delays in excretion in cases of </a:t>
            </a:r>
            <a:r>
              <a:rPr dirty="0" lang="en-US" err="1" smtClean="0"/>
              <a:t>ureteral</a:t>
            </a:r>
            <a:r>
              <a:rPr dirty="0" lang="en-US" smtClean="0"/>
              <a:t> obstruction or renal failure.</a:t>
            </a:r>
            <a:endParaRPr dirty="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814" name="Title 1"/>
          <p:cNvSpPr>
            <a:spLocks noGrp="1"/>
          </p:cNvSpPr>
          <p:nvPr>
            <p:ph type="title"/>
          </p:nvPr>
        </p:nvSpPr>
        <p:spPr/>
        <p:txBody>
          <a:bodyPr/>
          <a:p>
            <a:r>
              <a:rPr b="1" dirty="0" lang="en-US" smtClean="0">
                <a:solidFill>
                  <a:srgbClr val="FF0000"/>
                </a:solidFill>
              </a:rPr>
              <a:t>Retrograde </a:t>
            </a:r>
            <a:r>
              <a:rPr b="1" dirty="0" lang="en-US" err="1" smtClean="0">
                <a:solidFill>
                  <a:srgbClr val="FF0000"/>
                </a:solidFill>
              </a:rPr>
              <a:t>pyelograghy</a:t>
            </a:r>
            <a:endParaRPr b="1" dirty="0" lang="en-US">
              <a:solidFill>
                <a:srgbClr val="FF0000"/>
              </a:solidFill>
            </a:endParaRPr>
          </a:p>
        </p:txBody>
      </p:sp>
      <p:sp>
        <p:nvSpPr>
          <p:cNvPr id="1048815" name="Content Placeholder 2"/>
          <p:cNvSpPr>
            <a:spLocks noGrp="1"/>
          </p:cNvSpPr>
          <p:nvPr>
            <p:ph idx="1"/>
          </p:nvPr>
        </p:nvSpPr>
        <p:spPr/>
        <p:txBody>
          <a:bodyPr>
            <a:normAutofit fontScale="95000" lnSpcReduction="20000"/>
          </a:bodyPr>
          <a:p>
            <a:pPr>
              <a:buFont typeface="Wingdings" pitchFamily="2" charset="2"/>
              <a:buChar char="Ø"/>
            </a:pPr>
            <a:r>
              <a:rPr dirty="0" lang="en-US" smtClean="0"/>
              <a:t>Is a radiologic technique of examining strictures of the collecting system of the kidney</a:t>
            </a:r>
          </a:p>
          <a:p>
            <a:pPr>
              <a:buFont typeface="Wingdings" pitchFamily="2" charset="2"/>
              <a:buChar char="Ø"/>
            </a:pPr>
            <a:r>
              <a:rPr dirty="0" lang="en-US" smtClean="0"/>
              <a:t>A radio opaque contrast medium is injected through a urinary catheter into the </a:t>
            </a:r>
            <a:r>
              <a:rPr dirty="0" lang="en-US" err="1" smtClean="0"/>
              <a:t>ureter</a:t>
            </a:r>
            <a:r>
              <a:rPr dirty="0" lang="en-US" smtClean="0"/>
              <a:t> and the calyces of the pelvis of the kidney using </a:t>
            </a:r>
            <a:r>
              <a:rPr dirty="0" lang="en-US" err="1" smtClean="0"/>
              <a:t>cytoscope</a:t>
            </a:r>
            <a:endParaRPr dirty="0" lang="en-US" smtClean="0"/>
          </a:p>
          <a:p>
            <a:pPr>
              <a:buNone/>
            </a:pPr>
            <a:r>
              <a:rPr b="1" dirty="0" i="1" lang="en-US" smtClean="0"/>
              <a:t>Indications</a:t>
            </a:r>
          </a:p>
          <a:p>
            <a:r>
              <a:rPr dirty="0" lang="en-US" smtClean="0"/>
              <a:t>Incases where IVP provides inadequate visualization</a:t>
            </a:r>
          </a:p>
          <a:p>
            <a:r>
              <a:rPr dirty="0" lang="en-US" smtClean="0"/>
              <a:t>Before extracorporeal shock-wave lithotripsy(to break kidney stones)</a:t>
            </a:r>
          </a:p>
          <a:p>
            <a:r>
              <a:rPr dirty="0" lang="en-US" smtClean="0"/>
              <a:t>Identification of filling defects E.g. kidney stones and tumors</a:t>
            </a:r>
          </a:p>
          <a:p>
            <a:r>
              <a:rPr dirty="0" lang="en-US" smtClean="0"/>
              <a:t>During replacement of </a:t>
            </a:r>
            <a:r>
              <a:rPr dirty="0" lang="en-US" err="1" smtClean="0"/>
              <a:t>ureteral</a:t>
            </a:r>
            <a:r>
              <a:rPr dirty="0" lang="en-US" smtClean="0"/>
              <a:t> stents</a:t>
            </a:r>
            <a:endParaRPr dirty="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816" name="Title 1"/>
          <p:cNvSpPr>
            <a:spLocks noGrp="1"/>
          </p:cNvSpPr>
          <p:nvPr>
            <p:ph type="title"/>
          </p:nvPr>
        </p:nvSpPr>
        <p:spPr>
          <a:xfrm>
            <a:off x="457200" y="704088"/>
            <a:ext cx="8229600" cy="57912"/>
          </a:xfrm>
        </p:spPr>
        <p:txBody>
          <a:bodyPr>
            <a:normAutofit fontScale="90000"/>
          </a:bodyPr>
          <a:p>
            <a:endParaRPr dirty="0" lang="en-US"/>
          </a:p>
        </p:txBody>
      </p:sp>
      <p:sp>
        <p:nvSpPr>
          <p:cNvPr id="1048817" name="Content Placeholder 2"/>
          <p:cNvSpPr>
            <a:spLocks noGrp="1"/>
          </p:cNvSpPr>
          <p:nvPr>
            <p:ph idx="1"/>
          </p:nvPr>
        </p:nvSpPr>
        <p:spPr>
          <a:xfrm>
            <a:off x="457200" y="762000"/>
            <a:ext cx="8229600" cy="5562600"/>
          </a:xfrm>
        </p:spPr>
        <p:txBody>
          <a:bodyPr/>
          <a:p>
            <a:pPr>
              <a:buNone/>
            </a:pPr>
            <a:r>
              <a:rPr b="1" dirty="0" i="1" lang="en-US" smtClean="0"/>
              <a:t>Contraindication</a:t>
            </a:r>
          </a:p>
          <a:p>
            <a:r>
              <a:rPr dirty="0" lang="en-US" smtClean="0"/>
              <a:t>Presence of infected urine</a:t>
            </a:r>
          </a:p>
          <a:p>
            <a:r>
              <a:rPr dirty="0" lang="en-US" smtClean="0"/>
              <a:t>Pregnancy</a:t>
            </a:r>
          </a:p>
          <a:p>
            <a:r>
              <a:rPr dirty="0" lang="en-US" smtClean="0"/>
              <a:t>Allergy to contrast media</a:t>
            </a:r>
          </a:p>
          <a:p>
            <a:pPr>
              <a:buNone/>
            </a:pPr>
            <a:r>
              <a:rPr b="1" dirty="0" i="1" lang="en-US" smtClean="0"/>
              <a:t>Complications</a:t>
            </a:r>
          </a:p>
          <a:p>
            <a:r>
              <a:rPr dirty="0" lang="en-US" smtClean="0"/>
              <a:t>Infection</a:t>
            </a:r>
          </a:p>
          <a:p>
            <a:r>
              <a:rPr dirty="0" lang="en-US" smtClean="0"/>
              <a:t>Perforation of </a:t>
            </a:r>
            <a:r>
              <a:rPr dirty="0" lang="en-US" err="1" smtClean="0"/>
              <a:t>ureter</a:t>
            </a:r>
            <a:endParaRPr dirty="0" lang="en-US" smtClean="0"/>
          </a:p>
          <a:p>
            <a:r>
              <a:rPr dirty="0" lang="en-US" err="1" smtClean="0"/>
              <a:t>haematuria</a:t>
            </a:r>
            <a:endParaRPr dirty="0" lang="en-US" smtClean="0"/>
          </a:p>
          <a:p>
            <a:pPr>
              <a:buNone/>
            </a:pPr>
            <a:endParaRPr b="1" dirty="0" i="1"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818" name="Title 1"/>
          <p:cNvSpPr>
            <a:spLocks noGrp="1"/>
          </p:cNvSpPr>
          <p:nvPr>
            <p:ph type="title"/>
          </p:nvPr>
        </p:nvSpPr>
        <p:spPr/>
        <p:txBody>
          <a:bodyPr/>
          <a:p>
            <a:r>
              <a:rPr b="1" dirty="0" lang="en-US" err="1" smtClean="0">
                <a:solidFill>
                  <a:srgbClr val="FF0000"/>
                </a:solidFill>
              </a:rPr>
              <a:t>Myelogram</a:t>
            </a:r>
            <a:r>
              <a:rPr b="1" dirty="0" lang="en-US" smtClean="0">
                <a:solidFill>
                  <a:srgbClr val="FF0000"/>
                </a:solidFill>
              </a:rPr>
              <a:t>/</a:t>
            </a:r>
            <a:r>
              <a:rPr b="1" dirty="0" lang="en-US" err="1" smtClean="0">
                <a:solidFill>
                  <a:srgbClr val="FF0000"/>
                </a:solidFill>
              </a:rPr>
              <a:t>myelography</a:t>
            </a:r>
            <a:endParaRPr b="1" dirty="0" lang="en-US">
              <a:solidFill>
                <a:srgbClr val="FF0000"/>
              </a:solidFill>
            </a:endParaRPr>
          </a:p>
        </p:txBody>
      </p:sp>
      <p:sp>
        <p:nvSpPr>
          <p:cNvPr id="1048819" name="Content Placeholder 2"/>
          <p:cNvSpPr>
            <a:spLocks noGrp="1"/>
          </p:cNvSpPr>
          <p:nvPr>
            <p:ph idx="1"/>
          </p:nvPr>
        </p:nvSpPr>
        <p:spPr/>
        <p:txBody>
          <a:bodyPr/>
          <a:p>
            <a:r>
              <a:rPr dirty="0" lang="en-US" smtClean="0"/>
              <a:t>This is a radiologic examination that uses contrast medium to detect pathology of the spinal cord, including location of spinal cord injury, cysts and tumors</a:t>
            </a:r>
          </a:p>
          <a:p>
            <a:r>
              <a:rPr dirty="0" lang="en-US" smtClean="0"/>
              <a:t>The procedure involves injection of radio opaque dye into cervical or lumbar spine followed by several x-ray projection</a:t>
            </a:r>
          </a:p>
          <a:p>
            <a:r>
              <a:rPr dirty="0" lang="en-US" smtClean="0"/>
              <a:t>A </a:t>
            </a:r>
            <a:r>
              <a:rPr dirty="0" lang="en-US" err="1" smtClean="0"/>
              <a:t>myelogram</a:t>
            </a:r>
            <a:r>
              <a:rPr dirty="0" lang="en-US" smtClean="0"/>
              <a:t> may help find the cause of pain not found by an MRI or CT scan</a:t>
            </a:r>
            <a:endParaRPr dirty="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820" name="Title 1"/>
          <p:cNvSpPr>
            <a:spLocks noGrp="1"/>
          </p:cNvSpPr>
          <p:nvPr>
            <p:ph type="title"/>
          </p:nvPr>
        </p:nvSpPr>
        <p:spPr>
          <a:xfrm>
            <a:off x="457200" y="704088"/>
            <a:ext cx="8229600" cy="57912"/>
          </a:xfrm>
        </p:spPr>
        <p:txBody>
          <a:bodyPr>
            <a:normAutofit fontScale="90000"/>
          </a:bodyPr>
          <a:p>
            <a:endParaRPr dirty="0" lang="en-US"/>
          </a:p>
        </p:txBody>
      </p:sp>
      <p:sp>
        <p:nvSpPr>
          <p:cNvPr id="1048821" name="Content Placeholder 2"/>
          <p:cNvSpPr>
            <a:spLocks noGrp="1"/>
          </p:cNvSpPr>
          <p:nvPr>
            <p:ph idx="1"/>
          </p:nvPr>
        </p:nvSpPr>
        <p:spPr>
          <a:xfrm>
            <a:off x="457200" y="838200"/>
            <a:ext cx="8229600" cy="5486400"/>
          </a:xfrm>
        </p:spPr>
        <p:txBody>
          <a:bodyPr/>
          <a:p>
            <a:pPr>
              <a:buNone/>
            </a:pPr>
            <a:r>
              <a:rPr b="1" dirty="0" i="1" lang="en-US" smtClean="0"/>
              <a:t>Indications</a:t>
            </a:r>
          </a:p>
          <a:p>
            <a:pPr>
              <a:buFont typeface="Wingdings" pitchFamily="2" charset="2"/>
              <a:buChar char="Ø"/>
            </a:pPr>
            <a:r>
              <a:rPr dirty="0" lang="en-US" smtClean="0"/>
              <a:t>The cause of leg or arm numbness, weakness or pain</a:t>
            </a:r>
          </a:p>
          <a:p>
            <a:pPr>
              <a:buFont typeface="Wingdings" pitchFamily="2" charset="2"/>
              <a:buChar char="Ø"/>
            </a:pPr>
            <a:r>
              <a:rPr dirty="0" lang="en-US" smtClean="0"/>
              <a:t>Narrowing of the spinal canal(spinal </a:t>
            </a:r>
            <a:r>
              <a:rPr dirty="0" lang="en-US" err="1" smtClean="0"/>
              <a:t>stenosis</a:t>
            </a:r>
            <a:r>
              <a:rPr dirty="0" lang="en-US" smtClean="0"/>
              <a:t>)</a:t>
            </a:r>
          </a:p>
          <a:p>
            <a:pPr>
              <a:buFont typeface="Wingdings" pitchFamily="2" charset="2"/>
              <a:buChar char="Ø"/>
            </a:pPr>
            <a:r>
              <a:rPr dirty="0" lang="en-US" smtClean="0"/>
              <a:t>Tumor or infection causing problems with the spinal cord or nerve roots</a:t>
            </a:r>
          </a:p>
          <a:p>
            <a:pPr>
              <a:buFont typeface="Wingdings" pitchFamily="2" charset="2"/>
              <a:buChar char="Ø"/>
            </a:pPr>
            <a:r>
              <a:rPr dirty="0" lang="en-US" smtClean="0"/>
              <a:t>A spinal disc that has ruptured (herniated disc)</a:t>
            </a:r>
          </a:p>
          <a:p>
            <a:pPr>
              <a:buFont typeface="Wingdings" pitchFamily="2" charset="2"/>
              <a:buChar char="Ø"/>
            </a:pPr>
            <a:r>
              <a:rPr dirty="0" lang="en-US" smtClean="0"/>
              <a:t>Inflammation of the membrane covering the brain and spinal cord</a:t>
            </a:r>
          </a:p>
          <a:p>
            <a:pPr>
              <a:buFont typeface="Wingdings" pitchFamily="2" charset="2"/>
              <a:buChar char="Ø"/>
            </a:pPr>
            <a:r>
              <a:rPr dirty="0" lang="en-US" smtClean="0"/>
              <a:t>Problems with blood vessels to the spine</a:t>
            </a:r>
            <a:endParaRPr dirty="0"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822" name="Title 1"/>
          <p:cNvSpPr>
            <a:spLocks noGrp="1"/>
          </p:cNvSpPr>
          <p:nvPr>
            <p:ph type="title"/>
          </p:nvPr>
        </p:nvSpPr>
        <p:spPr>
          <a:xfrm>
            <a:off x="457200" y="704088"/>
            <a:ext cx="8229600" cy="134112"/>
          </a:xfrm>
        </p:spPr>
        <p:txBody>
          <a:bodyPr>
            <a:normAutofit fontScale="90000"/>
          </a:bodyPr>
          <a:p>
            <a:endParaRPr dirty="0" lang="en-US"/>
          </a:p>
        </p:txBody>
      </p:sp>
      <p:sp>
        <p:nvSpPr>
          <p:cNvPr id="1048823" name="Content Placeholder 2"/>
          <p:cNvSpPr>
            <a:spLocks noGrp="1"/>
          </p:cNvSpPr>
          <p:nvPr>
            <p:ph idx="1"/>
          </p:nvPr>
        </p:nvSpPr>
        <p:spPr>
          <a:xfrm>
            <a:off x="457200" y="990600"/>
            <a:ext cx="8229600" cy="5334000"/>
          </a:xfrm>
        </p:spPr>
        <p:txBody>
          <a:bodyPr>
            <a:normAutofit/>
          </a:bodyPr>
          <a:p>
            <a:pPr>
              <a:buNone/>
            </a:pPr>
            <a:r>
              <a:rPr b="1" dirty="0" i="1" lang="en-US" smtClean="0"/>
              <a:t>Pre procedure care</a:t>
            </a:r>
          </a:p>
          <a:p>
            <a:r>
              <a:rPr dirty="0" lang="en-US" smtClean="0"/>
              <a:t>Explain the procedure to the patient</a:t>
            </a:r>
          </a:p>
          <a:p>
            <a:r>
              <a:rPr dirty="0" lang="en-US" smtClean="0"/>
              <a:t>Obtain a signed consent</a:t>
            </a:r>
          </a:p>
          <a:p>
            <a:r>
              <a:rPr dirty="0" lang="en-US" smtClean="0"/>
              <a:t>Starve the patient before the procedure for the prescribed time</a:t>
            </a:r>
          </a:p>
          <a:p>
            <a:r>
              <a:rPr dirty="0" lang="en-US" smtClean="0"/>
              <a:t>Remove dentures and metal ornaments or objects</a:t>
            </a:r>
          </a:p>
          <a:p>
            <a:pPr>
              <a:buNone/>
            </a:pPr>
            <a:r>
              <a:rPr b="1" dirty="0" i="1" lang="en-US" smtClean="0"/>
              <a:t>Procedure</a:t>
            </a:r>
          </a:p>
          <a:p>
            <a:pPr>
              <a:buFont typeface="Wingdings" pitchFamily="2" charset="2"/>
              <a:buChar char="v"/>
            </a:pPr>
            <a:r>
              <a:rPr dirty="0" lang="en-US" smtClean="0"/>
              <a:t>Patient lies prone on the x-ray table with lower extremities tightly secured with straps to the table</a:t>
            </a:r>
          </a:p>
          <a:p>
            <a:pPr>
              <a:buFont typeface="Wingdings" pitchFamily="2" charset="2"/>
              <a:buChar char="v"/>
            </a:pPr>
            <a:r>
              <a:rPr dirty="0" lang="en-US" smtClean="0"/>
              <a:t>Skin area is infiltrated with local </a:t>
            </a:r>
            <a:r>
              <a:rPr dirty="0" lang="en-US" err="1" smtClean="0"/>
              <a:t>anaesthesia</a:t>
            </a:r>
            <a:r>
              <a:rPr dirty="0" lang="en-US" smtClean="0"/>
              <a:t>, dye is then injected into the spinal sac, then the table is slowly rotated into circular motion</a:t>
            </a:r>
          </a:p>
          <a:p>
            <a:pPr>
              <a:buFont typeface="Wingdings" pitchFamily="2" charset="2"/>
              <a:buChar char="v"/>
            </a:pPr>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824" name="Title 1"/>
          <p:cNvSpPr>
            <a:spLocks noGrp="1"/>
          </p:cNvSpPr>
          <p:nvPr>
            <p:ph type="title"/>
          </p:nvPr>
        </p:nvSpPr>
        <p:spPr>
          <a:xfrm>
            <a:off x="457200" y="704088"/>
            <a:ext cx="8229600" cy="57912"/>
          </a:xfrm>
        </p:spPr>
        <p:txBody>
          <a:bodyPr>
            <a:normAutofit fontScale="90000"/>
          </a:bodyPr>
          <a:p>
            <a:endParaRPr dirty="0" lang="en-US"/>
          </a:p>
        </p:txBody>
      </p:sp>
      <p:sp>
        <p:nvSpPr>
          <p:cNvPr id="1048825" name="Content Placeholder 2"/>
          <p:cNvSpPr>
            <a:spLocks noGrp="1"/>
          </p:cNvSpPr>
          <p:nvPr>
            <p:ph idx="1"/>
          </p:nvPr>
        </p:nvSpPr>
        <p:spPr>
          <a:xfrm>
            <a:off x="457200" y="762000"/>
            <a:ext cx="8229600" cy="5562600"/>
          </a:xfrm>
        </p:spPr>
        <p:txBody>
          <a:bodyPr/>
          <a:p>
            <a:pPr>
              <a:buFont typeface="Wingdings" pitchFamily="2" charset="2"/>
              <a:buChar char="v"/>
            </a:pPr>
            <a:r>
              <a:rPr dirty="0" lang="en-US" smtClean="0"/>
              <a:t>First down at the head end for 4-6 minutes then rotated up at the head end for the same duration</a:t>
            </a:r>
          </a:p>
          <a:p>
            <a:pPr>
              <a:buFont typeface="Wingdings" pitchFamily="2" charset="2"/>
              <a:buChar char="v"/>
            </a:pPr>
            <a:r>
              <a:rPr dirty="0" lang="en-US" smtClean="0"/>
              <a:t>Several more minutes the process is completed. This movement ensures the contrast has sufficiently worked it’s way through the spinal cord, followed by x-rays, CT or MRI scans</a:t>
            </a:r>
          </a:p>
          <a:p>
            <a:pPr>
              <a:buFont typeface="Wingdings" pitchFamily="2" charset="2"/>
              <a:buChar char="v"/>
            </a:pPr>
            <a:r>
              <a:rPr dirty="0" lang="en-US" smtClean="0"/>
              <a:t>If the dye introduced in spinal tap was oil based, the physician conducting the procedure will remove it after the procedure. If water based dye is used it’s not removed as it is eventually absorbed by the body</a:t>
            </a:r>
            <a:endParaRPr dirty="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826" name="Title 1"/>
          <p:cNvSpPr>
            <a:spLocks noGrp="1"/>
          </p:cNvSpPr>
          <p:nvPr>
            <p:ph type="title"/>
          </p:nvPr>
        </p:nvSpPr>
        <p:spPr>
          <a:xfrm>
            <a:off x="457200" y="704088"/>
            <a:ext cx="8229600" cy="57912"/>
          </a:xfrm>
        </p:spPr>
        <p:txBody>
          <a:bodyPr>
            <a:normAutofit fontScale="90000"/>
          </a:bodyPr>
          <a:p>
            <a:endParaRPr dirty="0" lang="en-US"/>
          </a:p>
        </p:txBody>
      </p:sp>
      <p:sp>
        <p:nvSpPr>
          <p:cNvPr id="1048827" name="Content Placeholder 2"/>
          <p:cNvSpPr>
            <a:spLocks noGrp="1"/>
          </p:cNvSpPr>
          <p:nvPr>
            <p:ph idx="1"/>
          </p:nvPr>
        </p:nvSpPr>
        <p:spPr>
          <a:xfrm>
            <a:off x="457200" y="838200"/>
            <a:ext cx="8229600" cy="5486400"/>
          </a:xfrm>
        </p:spPr>
        <p:txBody>
          <a:bodyPr/>
          <a:p>
            <a:pPr>
              <a:buNone/>
            </a:pPr>
            <a:r>
              <a:rPr b="1" dirty="0" i="1" lang="en-US" smtClean="0"/>
              <a:t>Post procedure care</a:t>
            </a:r>
          </a:p>
          <a:p>
            <a:r>
              <a:rPr dirty="0" lang="en-US" smtClean="0"/>
              <a:t>Patient should be in recumbent position for 24hrs with head raised</a:t>
            </a:r>
          </a:p>
          <a:p>
            <a:r>
              <a:rPr dirty="0" lang="en-US" smtClean="0"/>
              <a:t>Observe for neurologic signs especially headache as a result of CSF leakage </a:t>
            </a:r>
          </a:p>
          <a:p>
            <a:r>
              <a:rPr dirty="0" lang="en-US" smtClean="0"/>
              <a:t>Encourage the patient to increase fluid intake to enhance dye excretion</a:t>
            </a:r>
          </a:p>
          <a:p>
            <a:r>
              <a:rPr dirty="0" lang="en-US" smtClean="0"/>
              <a:t>Instruct the patient to avoid </a:t>
            </a:r>
            <a:r>
              <a:rPr dirty="0" lang="en-US" err="1" smtClean="0"/>
              <a:t>strenous</a:t>
            </a:r>
            <a:r>
              <a:rPr dirty="0" lang="en-US" smtClean="0"/>
              <a:t> activities and heavy lifting at least a day after test</a:t>
            </a:r>
            <a:endParaRPr dirty="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828" name="Title 1"/>
          <p:cNvSpPr>
            <a:spLocks noGrp="1"/>
          </p:cNvSpPr>
          <p:nvPr>
            <p:ph type="title"/>
          </p:nvPr>
        </p:nvSpPr>
        <p:spPr/>
        <p:txBody>
          <a:bodyPr/>
          <a:p>
            <a:r>
              <a:rPr b="1" dirty="0" lang="en-US" smtClean="0">
                <a:solidFill>
                  <a:srgbClr val="FF0000"/>
                </a:solidFill>
              </a:rPr>
              <a:t>Electro-encephalogram(EEG)</a:t>
            </a:r>
            <a:endParaRPr b="1" dirty="0" lang="en-US">
              <a:solidFill>
                <a:srgbClr val="FF0000"/>
              </a:solidFill>
            </a:endParaRPr>
          </a:p>
        </p:txBody>
      </p:sp>
      <p:sp>
        <p:nvSpPr>
          <p:cNvPr id="1048829" name="Content Placeholder 2"/>
          <p:cNvSpPr>
            <a:spLocks noGrp="1"/>
          </p:cNvSpPr>
          <p:nvPr>
            <p:ph idx="1"/>
          </p:nvPr>
        </p:nvSpPr>
        <p:spPr/>
        <p:txBody>
          <a:bodyPr/>
          <a:p>
            <a:r>
              <a:rPr dirty="0" lang="en-US" smtClean="0"/>
              <a:t>Is recording of electrical activity along the scalp</a:t>
            </a:r>
          </a:p>
          <a:p>
            <a:r>
              <a:rPr dirty="0" lang="en-US" smtClean="0"/>
              <a:t>The brain’s spontaneous electrical activity is recorded over a short period of time, 20-40 minutes from multiple electrodes placed on the scalp</a:t>
            </a:r>
          </a:p>
          <a:p>
            <a:r>
              <a:rPr dirty="0" lang="en-US" smtClean="0"/>
              <a:t>The electrodes are connected to wires then a machine which records electrical impulses, the results are printed out or displayed on a computer monitor </a:t>
            </a:r>
          </a:p>
          <a:p>
            <a:r>
              <a:rPr dirty="0" lang="en-US" smtClean="0"/>
              <a:t>Different patterns of electrical impulses can denote various form of neurological problems E.g. epilepsy</a:t>
            </a: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08" name="Title 1"/>
          <p:cNvSpPr>
            <a:spLocks noGrp="1"/>
          </p:cNvSpPr>
          <p:nvPr>
            <p:ph type="title"/>
          </p:nvPr>
        </p:nvSpPr>
        <p:spPr>
          <a:xfrm>
            <a:off x="457200" y="274638"/>
            <a:ext cx="8229600" cy="563562"/>
          </a:xfrm>
        </p:spPr>
        <p:txBody>
          <a:bodyPr>
            <a:normAutofit fontScale="90000"/>
          </a:bodyPr>
          <a:p>
            <a:r>
              <a:rPr b="1" dirty="0" i="1" lang="en-US" smtClean="0"/>
              <a:t>Humidifying and filtering the air</a:t>
            </a:r>
            <a:endParaRPr b="1" dirty="0" i="1" lang="en-US"/>
          </a:p>
        </p:txBody>
      </p:sp>
      <p:sp>
        <p:nvSpPr>
          <p:cNvPr id="1048609" name="Content Placeholder 2"/>
          <p:cNvSpPr>
            <a:spLocks noGrp="1"/>
          </p:cNvSpPr>
          <p:nvPr>
            <p:ph idx="1"/>
          </p:nvPr>
        </p:nvSpPr>
        <p:spPr>
          <a:xfrm>
            <a:off x="457200" y="1143000"/>
            <a:ext cx="8229600" cy="4983163"/>
          </a:xfrm>
        </p:spPr>
        <p:txBody>
          <a:bodyPr>
            <a:normAutofit/>
          </a:bodyPr>
          <a:p>
            <a:r>
              <a:rPr dirty="0" lang="en-US" smtClean="0"/>
              <a:t>Soak a thin piece of gauze in sterile normal saline and place it across the opening</a:t>
            </a:r>
          </a:p>
          <a:p>
            <a:r>
              <a:rPr dirty="0" lang="en-US" smtClean="0"/>
              <a:t>Tape the gauze in position</a:t>
            </a:r>
          </a:p>
          <a:p>
            <a:r>
              <a:rPr dirty="0" lang="en-US" smtClean="0"/>
              <a:t>Change the gauze regularly as it will quickly dry out</a:t>
            </a:r>
          </a:p>
          <a:p>
            <a:pPr>
              <a:buNone/>
            </a:pPr>
            <a:r>
              <a:rPr b="1" dirty="0" i="1" lang="en-US" smtClean="0"/>
              <a:t>Diet</a:t>
            </a:r>
          </a:p>
          <a:p>
            <a:r>
              <a:rPr dirty="0" lang="en-US" smtClean="0"/>
              <a:t>Give the patient fluid or soft diet initially until he/she is </a:t>
            </a:r>
            <a:r>
              <a:rPr dirty="0" lang="en-US" err="1" smtClean="0"/>
              <a:t>accustomized</a:t>
            </a:r>
            <a:r>
              <a:rPr dirty="0" lang="en-US" smtClean="0"/>
              <a:t> to the tube, then they can have normal diet.</a:t>
            </a:r>
          </a:p>
          <a:p>
            <a:pPr>
              <a:buNone/>
            </a:pPr>
            <a:r>
              <a:rPr b="1" dirty="0" i="1" lang="en-US" smtClean="0"/>
              <a:t>Removal of </a:t>
            </a:r>
            <a:r>
              <a:rPr b="1" dirty="0" i="1" lang="en-US" err="1" smtClean="0"/>
              <a:t>tracheostomy</a:t>
            </a:r>
            <a:r>
              <a:rPr b="1" dirty="0" i="1" lang="en-US" smtClean="0"/>
              <a:t> sutures</a:t>
            </a:r>
          </a:p>
          <a:p>
            <a:r>
              <a:rPr dirty="0" lang="en-US" smtClean="0"/>
              <a:t>They are removed on the 7</a:t>
            </a:r>
            <a:r>
              <a:rPr baseline="30000" dirty="0" lang="en-US" smtClean="0"/>
              <a:t>th</a:t>
            </a:r>
            <a:r>
              <a:rPr dirty="0" lang="en-US" smtClean="0"/>
              <a:t> day post operatively</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830" name="Title 1"/>
          <p:cNvSpPr>
            <a:spLocks noGrp="1"/>
          </p:cNvSpPr>
          <p:nvPr>
            <p:ph type="title"/>
          </p:nvPr>
        </p:nvSpPr>
        <p:spPr>
          <a:xfrm>
            <a:off x="457200" y="932688"/>
            <a:ext cx="8229600" cy="57912"/>
          </a:xfrm>
        </p:spPr>
        <p:txBody>
          <a:bodyPr>
            <a:normAutofit fontScale="90000"/>
          </a:bodyPr>
          <a:p>
            <a:endParaRPr dirty="0" lang="en-US"/>
          </a:p>
        </p:txBody>
      </p:sp>
      <p:sp>
        <p:nvSpPr>
          <p:cNvPr id="1048831" name="Content Placeholder 2"/>
          <p:cNvSpPr>
            <a:spLocks noGrp="1"/>
          </p:cNvSpPr>
          <p:nvPr>
            <p:ph idx="1"/>
          </p:nvPr>
        </p:nvSpPr>
        <p:spPr>
          <a:xfrm>
            <a:off x="457200" y="838200"/>
            <a:ext cx="8229600" cy="5486400"/>
          </a:xfrm>
        </p:spPr>
        <p:txBody>
          <a:bodyPr/>
          <a:p>
            <a:pPr>
              <a:buNone/>
            </a:pPr>
            <a:r>
              <a:rPr b="1" dirty="0" i="1" lang="en-US" smtClean="0"/>
              <a:t>Indications</a:t>
            </a:r>
          </a:p>
          <a:p>
            <a:pPr>
              <a:buFont typeface="Wingdings" pitchFamily="2" charset="2"/>
              <a:buChar char="ü"/>
            </a:pPr>
            <a:r>
              <a:rPr dirty="0" lang="en-US" smtClean="0"/>
              <a:t>Evaluation of brain disorders</a:t>
            </a:r>
          </a:p>
          <a:p>
            <a:pPr>
              <a:buFont typeface="Wingdings" pitchFamily="2" charset="2"/>
              <a:buChar char="ü"/>
            </a:pPr>
            <a:r>
              <a:rPr dirty="0" lang="en-US" smtClean="0"/>
              <a:t>Determine brain death</a:t>
            </a:r>
          </a:p>
          <a:p>
            <a:pPr>
              <a:buFont typeface="Wingdings" pitchFamily="2" charset="2"/>
              <a:buChar char="ü"/>
            </a:pPr>
            <a:r>
              <a:rPr dirty="0" lang="en-US" smtClean="0"/>
              <a:t>To determine whether to wean off anti-epileptic medications</a:t>
            </a:r>
          </a:p>
          <a:p>
            <a:pPr>
              <a:buNone/>
            </a:pPr>
            <a:r>
              <a:rPr b="1" dirty="0" lang="en-US" u="sng" smtClean="0"/>
              <a:t>NOTE</a:t>
            </a:r>
          </a:p>
          <a:p>
            <a:r>
              <a:rPr dirty="0" lang="en-US" smtClean="0"/>
              <a:t> most EEG show the type and location of the activity in the brain during a seizure thus evaluates people with problems associated with brain function E.g. confusion, coma, tumors, long term difficulties with thinking or memory, or weakness of specific parts of the body like in coma</a:t>
            </a:r>
          </a:p>
          <a:p>
            <a:endParaRPr dirty="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832" name="Title 1"/>
          <p:cNvSpPr>
            <a:spLocks noGrp="1"/>
          </p:cNvSpPr>
          <p:nvPr>
            <p:ph type="title"/>
          </p:nvPr>
        </p:nvSpPr>
        <p:spPr>
          <a:xfrm>
            <a:off x="457200" y="704088"/>
            <a:ext cx="8229600" cy="57912"/>
          </a:xfrm>
        </p:spPr>
        <p:txBody>
          <a:bodyPr>
            <a:normAutofit fontScale="90000"/>
          </a:bodyPr>
          <a:p>
            <a:endParaRPr dirty="0" lang="en-US"/>
          </a:p>
        </p:txBody>
      </p:sp>
      <p:sp>
        <p:nvSpPr>
          <p:cNvPr id="1048833" name="Content Placeholder 2"/>
          <p:cNvSpPr>
            <a:spLocks noGrp="1"/>
          </p:cNvSpPr>
          <p:nvPr>
            <p:ph idx="1"/>
          </p:nvPr>
        </p:nvSpPr>
        <p:spPr>
          <a:xfrm>
            <a:off x="457200" y="838200"/>
            <a:ext cx="8229600" cy="5486400"/>
          </a:xfrm>
        </p:spPr>
        <p:txBody>
          <a:bodyPr/>
          <a:p>
            <a:r>
              <a:rPr dirty="0" lang="en-US" smtClean="0"/>
              <a:t>Used to prove if some one on life support machine has no chance of recovery</a:t>
            </a:r>
          </a:p>
          <a:p>
            <a:pPr>
              <a:buNone/>
            </a:pPr>
            <a:r>
              <a:rPr b="1" dirty="0" i="1" lang="en-US" smtClean="0"/>
              <a:t>Patient preparation</a:t>
            </a:r>
          </a:p>
          <a:p>
            <a:pPr>
              <a:buFont typeface="Wingdings" pitchFamily="2" charset="2"/>
              <a:buChar char="Ø"/>
            </a:pPr>
            <a:r>
              <a:rPr dirty="0" lang="en-US" smtClean="0"/>
              <a:t>Head is shaved or patient avoids hair styling products on the day of exam</a:t>
            </a:r>
          </a:p>
          <a:p>
            <a:pPr>
              <a:buFont typeface="Wingdings" pitchFamily="2" charset="2"/>
              <a:buChar char="Ø"/>
            </a:pPr>
            <a:r>
              <a:rPr dirty="0" lang="en-US" smtClean="0"/>
              <a:t>Tranquilizers and stimulants are with held for 24-48 hours</a:t>
            </a:r>
          </a:p>
          <a:p>
            <a:pPr>
              <a:buFont typeface="Wingdings" pitchFamily="2" charset="2"/>
              <a:buChar char="Ø"/>
            </a:pPr>
            <a:r>
              <a:rPr dirty="0" lang="en-US" smtClean="0"/>
              <a:t>Drinks that are stimulants are also withheld E.g. coffee, tea, cola etc.</a:t>
            </a:r>
          </a:p>
          <a:p>
            <a:pPr>
              <a:buFont typeface="Wingdings" pitchFamily="2" charset="2"/>
              <a:buChar char="Ø"/>
            </a:pPr>
            <a:r>
              <a:rPr dirty="0" lang="en-US" smtClean="0"/>
              <a:t>Explain the procedure to the patient i.e. takes 45-60 minutes, doesn’t cause electric shock, it’s a test not a form </a:t>
            </a:r>
            <a:r>
              <a:rPr lang="en-US" smtClean="0"/>
              <a:t>of treatment</a:t>
            </a:r>
            <a:endParaRPr dirty="0"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834" name="Title 1"/>
          <p:cNvSpPr>
            <a:spLocks noGrp="1"/>
          </p:cNvSpPr>
          <p:nvPr>
            <p:ph type="title"/>
          </p:nvPr>
        </p:nvSpPr>
        <p:spPr>
          <a:xfrm>
            <a:off x="457200" y="704088"/>
            <a:ext cx="8229600" cy="57912"/>
          </a:xfrm>
        </p:spPr>
        <p:txBody>
          <a:bodyPr>
            <a:normAutofit fontScale="90000"/>
          </a:bodyPr>
          <a:p>
            <a:endParaRPr dirty="0" lang="en-US"/>
          </a:p>
        </p:txBody>
      </p:sp>
      <p:sp>
        <p:nvSpPr>
          <p:cNvPr id="1048835" name="Content Placeholder 2"/>
          <p:cNvSpPr>
            <a:spLocks noGrp="1"/>
          </p:cNvSpPr>
          <p:nvPr>
            <p:ph idx="1"/>
          </p:nvPr>
        </p:nvSpPr>
        <p:spPr>
          <a:xfrm>
            <a:off x="457200" y="838200"/>
            <a:ext cx="8229600" cy="5486400"/>
          </a:xfrm>
        </p:spPr>
        <p:txBody>
          <a:bodyPr>
            <a:normAutofit/>
          </a:bodyPr>
          <a:p>
            <a:pPr>
              <a:buNone/>
            </a:pPr>
            <a:r>
              <a:rPr b="1" dirty="0" i="1" lang="en-US" smtClean="0"/>
              <a:t>Procedure</a:t>
            </a:r>
          </a:p>
          <a:p>
            <a:r>
              <a:rPr dirty="0" lang="en-US" smtClean="0"/>
              <a:t>Patient lies on the table, about 16-20 electrodes are attached to the scalp with a conductive gel or paste</a:t>
            </a:r>
          </a:p>
          <a:p>
            <a:r>
              <a:rPr dirty="0" lang="en-US" smtClean="0"/>
              <a:t>Each electrode is attached to an individual wire </a:t>
            </a:r>
          </a:p>
          <a:p>
            <a:r>
              <a:rPr dirty="0" lang="en-US" smtClean="0"/>
              <a:t>Electrode location and names are specified by the international 10-20 system</a:t>
            </a:r>
          </a:p>
          <a:p>
            <a:r>
              <a:rPr dirty="0" lang="en-US" smtClean="0"/>
              <a:t>The patient is asked to relax, lies with eyes open, then later with eyes closed </a:t>
            </a:r>
          </a:p>
          <a:p>
            <a:r>
              <a:rPr dirty="0" lang="en-US" smtClean="0"/>
              <a:t>The patient may be asked to breath deeply and rapidly or stare at a flashing light, these activities produces changes in the brain wave patterns.</a:t>
            </a:r>
          </a:p>
          <a:p>
            <a:r>
              <a:rPr dirty="0" lang="en-US" smtClean="0"/>
              <a:t>If being evaluated for sleep disorder, EEG may be performed </a:t>
            </a:r>
            <a:r>
              <a:rPr dirty="0" lang="en-US" err="1" smtClean="0"/>
              <a:t>continouosly</a:t>
            </a:r>
            <a:r>
              <a:rPr dirty="0" lang="en-US" smtClean="0"/>
              <a:t> through out the night when the patent is sleeping.</a:t>
            </a:r>
          </a:p>
          <a:p>
            <a:endParaRPr dirty="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836" name="Title 1"/>
          <p:cNvSpPr>
            <a:spLocks noGrp="1"/>
          </p:cNvSpPr>
          <p:nvPr>
            <p:ph type="title"/>
          </p:nvPr>
        </p:nvSpPr>
        <p:spPr>
          <a:xfrm>
            <a:off x="457200" y="704088"/>
            <a:ext cx="8229600" cy="57912"/>
          </a:xfrm>
        </p:spPr>
        <p:txBody>
          <a:bodyPr>
            <a:normAutofit fontScale="90000"/>
          </a:bodyPr>
          <a:p>
            <a:endParaRPr dirty="0" lang="en-US"/>
          </a:p>
        </p:txBody>
      </p:sp>
      <p:sp>
        <p:nvSpPr>
          <p:cNvPr id="1048837" name="Content Placeholder 2"/>
          <p:cNvSpPr>
            <a:spLocks noGrp="1"/>
          </p:cNvSpPr>
          <p:nvPr>
            <p:ph idx="1"/>
          </p:nvPr>
        </p:nvSpPr>
        <p:spPr>
          <a:xfrm>
            <a:off x="457200" y="838200"/>
            <a:ext cx="8229600" cy="5486400"/>
          </a:xfrm>
        </p:spPr>
        <p:txBody>
          <a:bodyPr/>
          <a:p>
            <a:r>
              <a:rPr dirty="0" lang="en-US" smtClean="0"/>
              <a:t>The brain’s electrical activity is recorded </a:t>
            </a:r>
            <a:r>
              <a:rPr dirty="0" lang="en-US" err="1" smtClean="0"/>
              <a:t>continously</a:t>
            </a:r>
            <a:r>
              <a:rPr dirty="0" lang="en-US" smtClean="0"/>
              <a:t> through out the exam on special EEG paper.</a:t>
            </a:r>
          </a:p>
          <a:p>
            <a:r>
              <a:rPr dirty="0" lang="en-US" smtClean="0"/>
              <a:t>EEG results are interpreted by a neurologist</a:t>
            </a:r>
          </a:p>
          <a:p>
            <a:pPr>
              <a:buNone/>
            </a:pPr>
            <a:r>
              <a:rPr b="1" dirty="0" i="1" lang="en-US" smtClean="0"/>
              <a:t>After procedure care</a:t>
            </a:r>
          </a:p>
          <a:p>
            <a:r>
              <a:rPr dirty="0" lang="en-US" smtClean="0"/>
              <a:t>Instruct the patient when to resume medications especially anti-seizure medications that had been with held</a:t>
            </a:r>
          </a:p>
          <a:p>
            <a:r>
              <a:rPr dirty="0" lang="en-US" smtClean="0"/>
              <a:t>Patient doesn’t require recovery time but instruct them to report to hospital if;</a:t>
            </a:r>
          </a:p>
          <a:p>
            <a:pPr indent="-571500" marL="571500">
              <a:buFont typeface="+mj-lt"/>
              <a:buAutoNum type="romanUcPeriod"/>
            </a:pPr>
            <a:r>
              <a:rPr dirty="0" lang="en-US" smtClean="0"/>
              <a:t>Number of seizures increase</a:t>
            </a:r>
          </a:p>
          <a:p>
            <a:pPr indent="-571500" marL="571500">
              <a:buFont typeface="+mj-lt"/>
              <a:buAutoNum type="romanUcPeriod"/>
            </a:pPr>
            <a:r>
              <a:rPr dirty="0" lang="en-US" smtClean="0"/>
              <a:t>An altered mental status</a:t>
            </a:r>
          </a:p>
          <a:p>
            <a:pPr indent="-571500" marL="571500">
              <a:buFont typeface="+mj-lt"/>
              <a:buAutoNum type="romanUcPeriod"/>
            </a:pPr>
            <a:r>
              <a:rPr dirty="0" lang="en-US" smtClean="0"/>
              <a:t>Having new loss of function</a:t>
            </a:r>
            <a:endParaRPr dirty="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838" name="Title 1"/>
          <p:cNvSpPr>
            <a:spLocks noGrp="1"/>
          </p:cNvSpPr>
          <p:nvPr>
            <p:ph type="title"/>
          </p:nvPr>
        </p:nvSpPr>
        <p:spPr/>
        <p:txBody>
          <a:bodyPr>
            <a:normAutofit fontScale="90000"/>
          </a:bodyPr>
          <a:p>
            <a:r>
              <a:rPr b="1" dirty="0" lang="en-US" smtClean="0">
                <a:solidFill>
                  <a:srgbClr val="FF0000"/>
                </a:solidFill>
              </a:rPr>
              <a:t>Others: </a:t>
            </a:r>
            <a:r>
              <a:rPr b="1" dirty="0" lang="en-US" smtClean="0"/>
              <a:t>ELECTROCARDIOGRAPHY(ECG)</a:t>
            </a:r>
            <a:endParaRPr b="1" dirty="0" lang="en-US">
              <a:solidFill>
                <a:srgbClr val="FF0000"/>
              </a:solidFill>
            </a:endParaRPr>
          </a:p>
        </p:txBody>
      </p:sp>
      <p:sp>
        <p:nvSpPr>
          <p:cNvPr id="1048839" name="Content Placeholder 2"/>
          <p:cNvSpPr>
            <a:spLocks noGrp="1"/>
          </p:cNvSpPr>
          <p:nvPr>
            <p:ph idx="1"/>
          </p:nvPr>
        </p:nvSpPr>
        <p:spPr/>
        <p:txBody>
          <a:bodyPr>
            <a:normAutofit fontScale="95000" lnSpcReduction="20000"/>
          </a:bodyPr>
          <a:p>
            <a:r>
              <a:rPr dirty="0" lang="en-US" smtClean="0"/>
              <a:t>Is a test that records the electrical activity of the heart, it’s used to detect and locate the source of heart problems</a:t>
            </a:r>
          </a:p>
          <a:p>
            <a:r>
              <a:rPr dirty="0" lang="en-US" smtClean="0"/>
              <a:t>It shows the heart rate, rhythm and records the strength and timing of the electrical signals as they pass through each part of the heart</a:t>
            </a:r>
          </a:p>
          <a:p>
            <a:pPr>
              <a:buNone/>
            </a:pPr>
            <a:r>
              <a:rPr b="1" dirty="0" i="1" lang="en-US" smtClean="0"/>
              <a:t>Purpose</a:t>
            </a:r>
          </a:p>
          <a:p>
            <a:r>
              <a:rPr dirty="0" lang="en-US" smtClean="0"/>
              <a:t>Measure the rate and regularity of the heart beats</a:t>
            </a:r>
          </a:p>
          <a:p>
            <a:r>
              <a:rPr dirty="0" lang="en-US" smtClean="0"/>
              <a:t>Size and position of the heart chambers</a:t>
            </a:r>
          </a:p>
          <a:p>
            <a:r>
              <a:rPr dirty="0" lang="en-US" smtClean="0"/>
              <a:t>Presence of any damage to the heart </a:t>
            </a:r>
          </a:p>
          <a:p>
            <a:r>
              <a:rPr dirty="0" lang="en-US" smtClean="0"/>
              <a:t>Effects of drugs or devices used to regulate the heart </a:t>
            </a:r>
            <a:r>
              <a:rPr dirty="0" lang="en-US" err="1" smtClean="0"/>
              <a:t>E.g</a:t>
            </a:r>
            <a:r>
              <a:rPr dirty="0" lang="en-US" smtClean="0"/>
              <a:t> pacemaker</a:t>
            </a:r>
            <a:endParaRPr dirty="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840" name="Title 1"/>
          <p:cNvSpPr>
            <a:spLocks noGrp="1"/>
          </p:cNvSpPr>
          <p:nvPr>
            <p:ph type="title"/>
          </p:nvPr>
        </p:nvSpPr>
        <p:spPr>
          <a:xfrm>
            <a:off x="457200" y="704088"/>
            <a:ext cx="8229600" cy="57912"/>
          </a:xfrm>
        </p:spPr>
        <p:txBody>
          <a:bodyPr>
            <a:normAutofit fontScale="90000"/>
          </a:bodyPr>
          <a:p>
            <a:endParaRPr dirty="0" lang="en-US"/>
          </a:p>
        </p:txBody>
      </p:sp>
      <p:sp>
        <p:nvSpPr>
          <p:cNvPr id="1048841" name="Content Placeholder 2"/>
          <p:cNvSpPr>
            <a:spLocks noGrp="1"/>
          </p:cNvSpPr>
          <p:nvPr>
            <p:ph idx="1"/>
          </p:nvPr>
        </p:nvSpPr>
        <p:spPr>
          <a:xfrm>
            <a:off x="457200" y="838200"/>
            <a:ext cx="8229600" cy="5486400"/>
          </a:xfrm>
        </p:spPr>
        <p:txBody>
          <a:bodyPr/>
          <a:p>
            <a:pPr>
              <a:buNone/>
            </a:pPr>
            <a:r>
              <a:rPr b="1" dirty="0" i="1" lang="en-US" smtClean="0"/>
              <a:t>Indications</a:t>
            </a:r>
          </a:p>
          <a:p>
            <a:r>
              <a:rPr dirty="0" lang="en-US" smtClean="0"/>
              <a:t>Symptoms of myocardial infarction</a:t>
            </a:r>
          </a:p>
          <a:p>
            <a:r>
              <a:rPr dirty="0" lang="en-US" smtClean="0"/>
              <a:t>Symptoms of pulmonary embolism</a:t>
            </a:r>
          </a:p>
          <a:p>
            <a:r>
              <a:rPr dirty="0" lang="en-US" smtClean="0"/>
              <a:t>Cardiac murmurs</a:t>
            </a:r>
          </a:p>
          <a:p>
            <a:r>
              <a:rPr dirty="0" lang="en-US" smtClean="0"/>
              <a:t>Syncope or collapse</a:t>
            </a:r>
          </a:p>
          <a:p>
            <a:r>
              <a:rPr dirty="0" lang="en-US" smtClean="0"/>
              <a:t>Seizures</a:t>
            </a:r>
          </a:p>
          <a:p>
            <a:r>
              <a:rPr dirty="0" lang="en-US" smtClean="0"/>
              <a:t>Perceived cardiac </a:t>
            </a:r>
            <a:r>
              <a:rPr dirty="0" lang="en-US" err="1" smtClean="0"/>
              <a:t>dysrhythmias</a:t>
            </a:r>
            <a:endParaRPr dirty="0" lang="en-US" smtClean="0"/>
          </a:p>
          <a:p>
            <a:r>
              <a:rPr dirty="0" lang="en-US" smtClean="0"/>
              <a:t>Assessing patients with systemic diseases</a:t>
            </a:r>
          </a:p>
          <a:p>
            <a:r>
              <a:rPr dirty="0" lang="en-US" smtClean="0"/>
              <a:t>Monitoring during </a:t>
            </a:r>
            <a:r>
              <a:rPr dirty="0" lang="en-US" err="1" smtClean="0"/>
              <a:t>anaesthesia</a:t>
            </a:r>
            <a:r>
              <a:rPr dirty="0" lang="en-US" smtClean="0"/>
              <a:t> and critically ill patients</a:t>
            </a: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842" name="Title 1"/>
          <p:cNvSpPr>
            <a:spLocks noGrp="1"/>
          </p:cNvSpPr>
          <p:nvPr>
            <p:ph type="title"/>
          </p:nvPr>
        </p:nvSpPr>
        <p:spPr>
          <a:xfrm>
            <a:off x="457200" y="704088"/>
            <a:ext cx="8229600" cy="57912"/>
          </a:xfrm>
        </p:spPr>
        <p:txBody>
          <a:bodyPr>
            <a:normAutofit fontScale="90000"/>
          </a:bodyPr>
          <a:p>
            <a:endParaRPr dirty="0" lang="en-US"/>
          </a:p>
        </p:txBody>
      </p:sp>
      <p:sp>
        <p:nvSpPr>
          <p:cNvPr id="1048843" name="Content Placeholder 2"/>
          <p:cNvSpPr>
            <a:spLocks noGrp="1"/>
          </p:cNvSpPr>
          <p:nvPr>
            <p:ph idx="1"/>
          </p:nvPr>
        </p:nvSpPr>
        <p:spPr>
          <a:xfrm>
            <a:off x="457200" y="838200"/>
            <a:ext cx="8229600" cy="5486400"/>
          </a:xfrm>
        </p:spPr>
        <p:txBody>
          <a:bodyPr>
            <a:normAutofit/>
          </a:bodyPr>
          <a:p>
            <a:pPr>
              <a:buNone/>
            </a:pPr>
            <a:r>
              <a:rPr b="1" dirty="0" i="1" lang="en-US" smtClean="0"/>
              <a:t>Patient preparation</a:t>
            </a:r>
          </a:p>
          <a:p>
            <a:r>
              <a:rPr dirty="0" lang="en-US" smtClean="0"/>
              <a:t>Explain the procedure to the patient </a:t>
            </a:r>
          </a:p>
          <a:p>
            <a:r>
              <a:rPr dirty="0" lang="en-US" smtClean="0"/>
              <a:t>Patient should avoid exercising or taking cold water immediately before ECG as this may give false results </a:t>
            </a:r>
          </a:p>
          <a:p>
            <a:r>
              <a:rPr dirty="0" lang="en-US" smtClean="0"/>
              <a:t>Shaving hair where electrode will attach</a:t>
            </a:r>
          </a:p>
          <a:p>
            <a:pPr>
              <a:buNone/>
            </a:pPr>
            <a:r>
              <a:rPr b="1" dirty="0" i="1" lang="en-US" smtClean="0"/>
              <a:t>Procedure</a:t>
            </a:r>
          </a:p>
          <a:p>
            <a:r>
              <a:rPr dirty="0" lang="en-US" smtClean="0"/>
              <a:t>The technician attaches 12 soft patches called electrodes to the skin on the chest arms and legs</a:t>
            </a:r>
          </a:p>
          <a:p>
            <a:r>
              <a:rPr dirty="0" lang="en-US" smtClean="0"/>
              <a:t>The patient lies still on the table in supine position while electrodes detect the electrical signals of the heart</a:t>
            </a:r>
          </a:p>
          <a:p>
            <a:r>
              <a:rPr dirty="0" lang="en-US" smtClean="0"/>
              <a:t>A machine then records these signals on graph paper or displays them on the monitor</a:t>
            </a:r>
          </a:p>
          <a:p>
            <a:r>
              <a:rPr lang="en-US" smtClean="0"/>
              <a:t>Entire test </a:t>
            </a:r>
            <a:r>
              <a:rPr dirty="0" lang="en-US" smtClean="0"/>
              <a:t>takes about 10 minutes , after the test the electrodes are removed from the skin </a:t>
            </a:r>
            <a:r>
              <a:rPr lang="en-US" smtClean="0"/>
              <a:t>and discarded</a:t>
            </a:r>
            <a:endParaRPr dirty="0" lang="en-US" smtClean="0"/>
          </a:p>
          <a:p>
            <a:pPr>
              <a:buNone/>
            </a:pPr>
            <a:endParaRPr b="1" dirty="0" i="1"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844" name="Title 1"/>
          <p:cNvSpPr>
            <a:spLocks noGrp="1"/>
          </p:cNvSpPr>
          <p:nvPr>
            <p:ph type="title"/>
          </p:nvPr>
        </p:nvSpPr>
        <p:spPr/>
        <p:txBody>
          <a:bodyPr/>
          <a:p>
            <a:endParaRPr lang="fr-FR"/>
          </a:p>
        </p:txBody>
      </p:sp>
      <p:sp>
        <p:nvSpPr>
          <p:cNvPr id="1048845" name="Content Placeholder 2"/>
          <p:cNvSpPr>
            <a:spLocks noGrp="1"/>
          </p:cNvSpPr>
          <p:nvPr>
            <p:ph idx="1"/>
          </p:nvPr>
        </p:nvSpPr>
        <p:spPr/>
        <p:txBody>
          <a:bodyPr/>
          <a:p>
            <a:endParaRPr dirty="0" lang="en-GB" smtClean="0"/>
          </a:p>
          <a:p>
            <a:endParaRPr dirty="0" lang="en-GB" smtClean="0"/>
          </a:p>
          <a:p>
            <a:endParaRPr dirty="0" lang="en-GB" smtClean="0"/>
          </a:p>
          <a:p>
            <a:endParaRPr dirty="0" lang="en-GB" smtClean="0"/>
          </a:p>
          <a:p>
            <a:r>
              <a:rPr dirty="0" sz="4400" lang="en-GB" smtClean="0"/>
              <a:t>                  </a:t>
            </a:r>
            <a:r>
              <a:rPr dirty="0" sz="4400" lang="en-GB" smtClean="0">
                <a:solidFill>
                  <a:srgbClr val="0070C0"/>
                </a:solidFill>
                <a:latin typeface="Algerian" pitchFamily="82" charset="0"/>
              </a:rPr>
              <a:t>END</a:t>
            </a:r>
            <a:endParaRPr dirty="0" sz="4400" lang="fr-FR">
              <a:solidFill>
                <a:srgbClr val="0070C0"/>
              </a:solidFill>
              <a:latin typeface="Algerian" pitchFamily="8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10" name="Title 1"/>
          <p:cNvSpPr>
            <a:spLocks noGrp="1"/>
          </p:cNvSpPr>
          <p:nvPr>
            <p:ph type="title"/>
          </p:nvPr>
        </p:nvSpPr>
        <p:spPr>
          <a:xfrm>
            <a:off x="457200" y="274638"/>
            <a:ext cx="8229600" cy="563562"/>
          </a:xfrm>
        </p:spPr>
        <p:txBody>
          <a:bodyPr>
            <a:normAutofit fontScale="90000"/>
          </a:bodyPr>
          <a:p>
            <a:r>
              <a:rPr b="1" dirty="0" i="1" lang="en-US" smtClean="0"/>
              <a:t>Removal of </a:t>
            </a:r>
            <a:r>
              <a:rPr b="1" dirty="0" i="1" lang="en-US" err="1" smtClean="0"/>
              <a:t>tracheostomy</a:t>
            </a:r>
            <a:r>
              <a:rPr b="1" dirty="0" i="1" lang="en-US" smtClean="0"/>
              <a:t> tube</a:t>
            </a:r>
            <a:endParaRPr b="1" dirty="0" i="1" lang="en-US"/>
          </a:p>
        </p:txBody>
      </p:sp>
      <p:sp>
        <p:nvSpPr>
          <p:cNvPr id="1048611" name="Content Placeholder 2"/>
          <p:cNvSpPr>
            <a:spLocks noGrp="1"/>
          </p:cNvSpPr>
          <p:nvPr>
            <p:ph idx="1"/>
          </p:nvPr>
        </p:nvSpPr>
        <p:spPr>
          <a:xfrm>
            <a:off x="457200" y="990600"/>
            <a:ext cx="8229600" cy="5135563"/>
          </a:xfrm>
        </p:spPr>
        <p:txBody>
          <a:bodyPr>
            <a:normAutofit/>
          </a:bodyPr>
          <a:p>
            <a:r>
              <a:rPr dirty="0" lang="en-US" smtClean="0"/>
              <a:t>Before removal, the patient is weaned from the tube by;</a:t>
            </a:r>
          </a:p>
          <a:p>
            <a:pPr indent="-514350" marL="514350">
              <a:buFont typeface="+mj-lt"/>
              <a:buAutoNum type="alphaLcParenR"/>
            </a:pPr>
            <a:r>
              <a:rPr dirty="0" lang="en-US" smtClean="0"/>
              <a:t>The tube is covered with a dressing for increased periods of time to monitor how the patient breaths and tolerates</a:t>
            </a:r>
          </a:p>
          <a:p>
            <a:pPr indent="-514350" marL="514350">
              <a:buFont typeface="+mj-lt"/>
              <a:buAutoNum type="alphaLcParenR"/>
            </a:pPr>
            <a:r>
              <a:rPr dirty="0" lang="en-US" smtClean="0"/>
              <a:t>Corking(use of corks) with wide holes and reducing to ones with smaller holes instead of application of </a:t>
            </a:r>
            <a:r>
              <a:rPr dirty="0" lang="en-US" err="1" smtClean="0"/>
              <a:t>dressings.then</a:t>
            </a:r>
            <a:r>
              <a:rPr dirty="0" lang="en-US" smtClean="0"/>
              <a:t> the tube is eventually removed, the hole closes over and  a dressing is applied.</a:t>
            </a:r>
          </a:p>
          <a:p>
            <a:pPr indent="-514350" marL="514350">
              <a:buFont typeface="Wingdings" pitchFamily="2" charset="2"/>
              <a:buChar char="Ø"/>
            </a:pPr>
            <a:r>
              <a:rPr dirty="0" lang="en-US" smtClean="0"/>
              <a:t>Observe patient carefully for signs of respiratory distress.</a:t>
            </a:r>
          </a:p>
          <a:p>
            <a:pPr indent="-514350" marL="514350">
              <a:buNone/>
            </a:pPr>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12" name="Title 1"/>
          <p:cNvSpPr>
            <a:spLocks noGrp="1"/>
          </p:cNvSpPr>
          <p:nvPr>
            <p:ph type="title"/>
          </p:nvPr>
        </p:nvSpPr>
        <p:spPr>
          <a:xfrm>
            <a:off x="457200" y="274638"/>
            <a:ext cx="8229600" cy="487362"/>
          </a:xfrm>
        </p:spPr>
        <p:txBody>
          <a:bodyPr>
            <a:normAutofit fontScale="90000"/>
          </a:bodyPr>
          <a:p>
            <a:r>
              <a:rPr b="1" dirty="0" i="1" lang="en-US" smtClean="0"/>
              <a:t>On discharge</a:t>
            </a:r>
            <a:endParaRPr b="1" dirty="0" i="1" lang="en-US"/>
          </a:p>
        </p:txBody>
      </p:sp>
      <p:sp>
        <p:nvSpPr>
          <p:cNvPr id="1048613" name="Content Placeholder 2"/>
          <p:cNvSpPr>
            <a:spLocks noGrp="1"/>
          </p:cNvSpPr>
          <p:nvPr>
            <p:ph idx="1"/>
          </p:nvPr>
        </p:nvSpPr>
        <p:spPr>
          <a:xfrm>
            <a:off x="457200" y="990600"/>
            <a:ext cx="8229600" cy="5135563"/>
          </a:xfrm>
        </p:spPr>
        <p:txBody>
          <a:bodyPr>
            <a:normAutofit fontScale="25000" lnSpcReduction="20000"/>
          </a:bodyPr>
          <a:p>
            <a:r>
              <a:rPr dirty="0" sz="8000" lang="en-US" smtClean="0"/>
              <a:t>If permanent, teach patient how to remove the </a:t>
            </a:r>
            <a:r>
              <a:rPr dirty="0" sz="8000" lang="en-US" err="1" smtClean="0"/>
              <a:t>tracheostomy</a:t>
            </a:r>
            <a:r>
              <a:rPr dirty="0" sz="8000" lang="en-US" smtClean="0"/>
              <a:t> tube, how to clean it and how to replace it.</a:t>
            </a:r>
          </a:p>
          <a:p>
            <a:r>
              <a:rPr dirty="0" sz="8000" lang="en-US" smtClean="0"/>
              <a:t>When outside, advise patient to wear loose covering E.g. scarf for protection over the stoma.</a:t>
            </a:r>
          </a:p>
          <a:p>
            <a:pPr>
              <a:buNone/>
            </a:pPr>
            <a:r>
              <a:rPr b="1" dirty="0" sz="8000" i="1" lang="en-US" u="sng" smtClean="0"/>
              <a:t>Complications of </a:t>
            </a:r>
            <a:r>
              <a:rPr b="1" dirty="0" sz="8000" i="1" lang="en-US" err="1" u="sng" smtClean="0"/>
              <a:t>tracheostomy</a:t>
            </a:r>
            <a:endParaRPr b="1" dirty="0" sz="8000" i="1" lang="en-US" u="sng" smtClean="0"/>
          </a:p>
          <a:p>
            <a:pPr>
              <a:buFont typeface="Wingdings" pitchFamily="2" charset="2"/>
              <a:buChar char="Ø"/>
            </a:pPr>
            <a:r>
              <a:rPr dirty="0" sz="8000" lang="en-US" smtClean="0"/>
              <a:t>May occur early or late in </a:t>
            </a:r>
            <a:r>
              <a:rPr dirty="0" sz="8000" lang="en-US" err="1" smtClean="0"/>
              <a:t>tracheostomy</a:t>
            </a:r>
            <a:r>
              <a:rPr dirty="0" sz="8000" lang="en-US" smtClean="0"/>
              <a:t> tube management. They include:</a:t>
            </a:r>
          </a:p>
          <a:p>
            <a:r>
              <a:rPr dirty="0" sz="8000" lang="en-US" smtClean="0"/>
              <a:t>Bleeding</a:t>
            </a:r>
          </a:p>
          <a:p>
            <a:r>
              <a:rPr dirty="0" sz="8000" lang="en-US" err="1" smtClean="0"/>
              <a:t>Pneumothorax</a:t>
            </a:r>
            <a:endParaRPr dirty="0" sz="8000" lang="en-US" smtClean="0"/>
          </a:p>
          <a:p>
            <a:r>
              <a:rPr dirty="0" sz="8000" lang="en-US" smtClean="0"/>
              <a:t>Air embolism</a:t>
            </a:r>
          </a:p>
          <a:p>
            <a:r>
              <a:rPr dirty="0" sz="8000" lang="en-US" smtClean="0"/>
              <a:t>Recurrent laryngeal nerve damage</a:t>
            </a:r>
          </a:p>
          <a:p>
            <a:r>
              <a:rPr dirty="0" sz="8000" lang="en-US" smtClean="0"/>
              <a:t>Posterior tracheal wall penetration</a:t>
            </a:r>
          </a:p>
          <a:p>
            <a:pPr>
              <a:buFont typeface="Wingdings" pitchFamily="2" charset="2"/>
              <a:buChar char="Ø"/>
            </a:pPr>
            <a:r>
              <a:rPr dirty="0" sz="8000" lang="en-US" smtClean="0"/>
              <a:t>Long term:</a:t>
            </a:r>
          </a:p>
          <a:p>
            <a:r>
              <a:rPr dirty="0" sz="8000" lang="en-US" smtClean="0"/>
              <a:t>Airway obstruction from obstructions by secretions</a:t>
            </a:r>
          </a:p>
          <a:p>
            <a:r>
              <a:rPr dirty="0" sz="8000" lang="en-US" smtClean="0"/>
              <a:t>Protrusion of the cuff over the opening of the tube</a:t>
            </a:r>
          </a:p>
          <a:p>
            <a:r>
              <a:rPr dirty="0" sz="8000" lang="en-US" smtClean="0"/>
              <a:t>Infection</a:t>
            </a:r>
          </a:p>
          <a:p>
            <a:r>
              <a:rPr dirty="0" sz="8000" lang="en-US" err="1" smtClean="0"/>
              <a:t>Dysphagia</a:t>
            </a:r>
            <a:endParaRPr dirty="0" sz="8000" lang="en-US" smtClean="0"/>
          </a:p>
          <a:p>
            <a:r>
              <a:rPr dirty="0" sz="8000" lang="en-US" smtClean="0"/>
              <a:t>Tracheal dilatation, </a:t>
            </a:r>
            <a:r>
              <a:rPr dirty="0" sz="8000" lang="en-US" err="1" smtClean="0"/>
              <a:t>ischaemia</a:t>
            </a:r>
            <a:r>
              <a:rPr dirty="0" sz="8000" lang="en-US" smtClean="0"/>
              <a:t>, and necrosis</a:t>
            </a:r>
          </a:p>
          <a:p>
            <a:r>
              <a:rPr dirty="0" sz="8000" lang="en-US" err="1" smtClean="0"/>
              <a:t>Tracheoesophageal</a:t>
            </a:r>
            <a:r>
              <a:rPr dirty="0" sz="8000" lang="en-US" smtClean="0"/>
              <a:t> fistula</a:t>
            </a:r>
          </a:p>
          <a:p>
            <a:pPr>
              <a:buFont typeface="Wingdings" pitchFamily="2" charset="2"/>
              <a:buChar char="Ø"/>
            </a:pP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14" name="Title 1"/>
          <p:cNvSpPr>
            <a:spLocks noGrp="1"/>
          </p:cNvSpPr>
          <p:nvPr>
            <p:ph type="title"/>
          </p:nvPr>
        </p:nvSpPr>
        <p:spPr/>
        <p:txBody>
          <a:bodyPr>
            <a:normAutofit fontScale="90000"/>
          </a:bodyPr>
          <a:p>
            <a:r>
              <a:rPr b="1" dirty="0" i="1" lang="en-US" smtClean="0">
                <a:solidFill>
                  <a:srgbClr val="FF0000"/>
                </a:solidFill>
              </a:rPr>
              <a:t>ABDOMINAL PARACENTESIS/ ABDOMINAL TAPPING</a:t>
            </a:r>
            <a:endParaRPr b="1" dirty="0" i="1" lang="en-US">
              <a:solidFill>
                <a:srgbClr val="FF0000"/>
              </a:solidFill>
            </a:endParaRPr>
          </a:p>
        </p:txBody>
      </p:sp>
      <p:sp>
        <p:nvSpPr>
          <p:cNvPr id="1048615" name="Content Placeholder 2"/>
          <p:cNvSpPr>
            <a:spLocks noGrp="1"/>
          </p:cNvSpPr>
          <p:nvPr>
            <p:ph idx="1"/>
          </p:nvPr>
        </p:nvSpPr>
        <p:spPr/>
        <p:txBody>
          <a:bodyPr>
            <a:normAutofit fontScale="80000" lnSpcReduction="20000"/>
          </a:bodyPr>
          <a:p>
            <a:r>
              <a:rPr dirty="0" lang="en-US" smtClean="0"/>
              <a:t>This is the puncture of the abdomen and the withdrawal of fluid that has collected in the peritoneal cavity. </a:t>
            </a:r>
          </a:p>
          <a:p>
            <a:r>
              <a:rPr dirty="0" lang="en-US" smtClean="0"/>
              <a:t>The fluid build up is called </a:t>
            </a:r>
            <a:r>
              <a:rPr dirty="0" lang="en-US" err="1" smtClean="0">
                <a:solidFill>
                  <a:srgbClr val="00B0F0"/>
                </a:solidFill>
              </a:rPr>
              <a:t>ascites</a:t>
            </a:r>
            <a:endParaRPr dirty="0" lang="en-US" smtClean="0">
              <a:solidFill>
                <a:srgbClr val="00B0F0"/>
              </a:solidFill>
            </a:endParaRPr>
          </a:p>
          <a:p>
            <a:r>
              <a:rPr dirty="0" lang="en-US" smtClean="0"/>
              <a:t>It relieves abdominal pressure and obtains specimen for laboratory analysis.</a:t>
            </a:r>
          </a:p>
          <a:p>
            <a:pPr>
              <a:buNone/>
            </a:pPr>
            <a:r>
              <a:rPr b="1" dirty="0" i="1" lang="en-US" smtClean="0"/>
              <a:t>Indications </a:t>
            </a:r>
          </a:p>
          <a:p>
            <a:pPr indent="-571500" marL="571500">
              <a:buFont typeface="+mj-lt"/>
              <a:buAutoNum type="romanLcPeriod"/>
            </a:pPr>
            <a:r>
              <a:rPr dirty="0" lang="en-US" smtClean="0"/>
              <a:t>To find the cause of </a:t>
            </a:r>
            <a:r>
              <a:rPr dirty="0" lang="en-US" err="1" smtClean="0"/>
              <a:t>ascites</a:t>
            </a:r>
            <a:endParaRPr dirty="0" lang="en-US" smtClean="0"/>
          </a:p>
          <a:p>
            <a:pPr indent="-571500" marL="571500">
              <a:buFont typeface="+mj-lt"/>
              <a:buAutoNum type="romanLcPeriod"/>
            </a:pPr>
            <a:r>
              <a:rPr dirty="0" lang="en-US" smtClean="0"/>
              <a:t>To diagnose infection in peritoneal fluid</a:t>
            </a:r>
          </a:p>
          <a:p>
            <a:pPr indent="-571500" marL="571500">
              <a:buFont typeface="+mj-lt"/>
              <a:buAutoNum type="romanLcPeriod"/>
            </a:pPr>
            <a:r>
              <a:rPr dirty="0" lang="en-US" smtClean="0"/>
              <a:t>To check for certain types of cancer </a:t>
            </a:r>
            <a:r>
              <a:rPr dirty="0" lang="en-US" err="1" smtClean="0"/>
              <a:t>E.g</a:t>
            </a:r>
            <a:r>
              <a:rPr dirty="0" lang="en-US" smtClean="0"/>
              <a:t> liver cancer</a:t>
            </a:r>
          </a:p>
          <a:p>
            <a:pPr indent="-571500" marL="571500">
              <a:buFont typeface="+mj-lt"/>
              <a:buAutoNum type="romanLcPeriod"/>
            </a:pPr>
            <a:r>
              <a:rPr dirty="0" lang="en-US" smtClean="0"/>
              <a:t>To remove large amounts of fluid that causes pain or difficulty in breathing or that affects kidney or bowel(intestine) functioning.</a:t>
            </a:r>
          </a:p>
          <a:p>
            <a:pPr indent="-571500" marL="571500">
              <a:buNone/>
            </a:pPr>
            <a:endParaRPr dirty="0" lang="en-US" smtClean="0"/>
          </a:p>
          <a:p>
            <a:pPr indent="-571500" marL="571500">
              <a:buFont typeface="Wingdings" pitchFamily="2" charset="2"/>
              <a:buChar char="Ø"/>
            </a:pPr>
            <a:r>
              <a:rPr dirty="0" lang="en-US" smtClean="0"/>
              <a:t>Procedure: page 4 NCK procedure manual</a:t>
            </a: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16" name="Title 1"/>
          <p:cNvSpPr>
            <a:spLocks noGrp="1"/>
          </p:cNvSpPr>
          <p:nvPr>
            <p:ph type="title"/>
          </p:nvPr>
        </p:nvSpPr>
        <p:spPr>
          <a:xfrm>
            <a:off x="457200" y="274638"/>
            <a:ext cx="8229600" cy="411162"/>
          </a:xfrm>
        </p:spPr>
        <p:txBody>
          <a:bodyPr>
            <a:normAutofit fontScale="90000"/>
          </a:bodyPr>
          <a:p>
            <a:r>
              <a:rPr b="1" dirty="0" i="1" lang="en-US" smtClean="0"/>
              <a:t>preparation</a:t>
            </a:r>
            <a:endParaRPr b="1" dirty="0" i="1" lang="en-US"/>
          </a:p>
        </p:txBody>
      </p:sp>
      <p:sp>
        <p:nvSpPr>
          <p:cNvPr id="1048617" name="Content Placeholder 2"/>
          <p:cNvSpPr>
            <a:spLocks noGrp="1"/>
          </p:cNvSpPr>
          <p:nvPr>
            <p:ph idx="1"/>
          </p:nvPr>
        </p:nvSpPr>
        <p:spPr>
          <a:xfrm>
            <a:off x="457200" y="838200"/>
            <a:ext cx="8229600" cy="5287963"/>
          </a:xfrm>
        </p:spPr>
        <p:txBody>
          <a:bodyPr>
            <a:normAutofit/>
          </a:bodyPr>
          <a:p>
            <a:r>
              <a:rPr dirty="0" lang="en-US" smtClean="0"/>
              <a:t>Signed consent form</a:t>
            </a:r>
          </a:p>
          <a:p>
            <a:r>
              <a:rPr dirty="0" lang="en-US" smtClean="0"/>
              <a:t>Prepare patient by providing the necessary information and instructions by offering re-assurance.</a:t>
            </a:r>
          </a:p>
          <a:p>
            <a:r>
              <a:rPr dirty="0" lang="en-US" smtClean="0"/>
              <a:t>Instruct the patient to void.</a:t>
            </a:r>
          </a:p>
          <a:p>
            <a:r>
              <a:rPr dirty="0" lang="en-US" smtClean="0"/>
              <a:t>Gather appropriate sterile equipment and collection of receptacles.</a:t>
            </a:r>
          </a:p>
          <a:p>
            <a:r>
              <a:rPr dirty="0" lang="en-US" smtClean="0"/>
              <a:t>Place the patient in upright position on the edge of the bed or in a chair with feet supported on a stool.</a:t>
            </a:r>
          </a:p>
          <a:p>
            <a:r>
              <a:rPr dirty="0" lang="en-US" smtClean="0"/>
              <a:t>If the patient is confined in bed use fowlers position.</a:t>
            </a:r>
          </a:p>
          <a:p>
            <a:r>
              <a:rPr dirty="0" lang="en-US" smtClean="0"/>
              <a:t>Place sphygmomanometer cuff around patients arm</a:t>
            </a:r>
          </a:p>
          <a:p>
            <a:pPr>
              <a:buNone/>
            </a:pPr>
            <a:endParaRPr dirty="0"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18" name="Title 1"/>
          <p:cNvSpPr>
            <a:spLocks noGrp="1"/>
          </p:cNvSpPr>
          <p:nvPr>
            <p:ph type="title"/>
          </p:nvPr>
        </p:nvSpPr>
        <p:spPr>
          <a:xfrm>
            <a:off x="457200" y="274638"/>
            <a:ext cx="8229600" cy="487362"/>
          </a:xfrm>
        </p:spPr>
        <p:txBody>
          <a:bodyPr>
            <a:normAutofit fontScale="90000"/>
          </a:bodyPr>
          <a:p>
            <a:r>
              <a:rPr b="1" dirty="0" lang="en-US" smtClean="0"/>
              <a:t>Nursing action post procedure</a:t>
            </a:r>
            <a:endParaRPr b="1" dirty="0" lang="en-US"/>
          </a:p>
        </p:txBody>
      </p:sp>
      <p:sp>
        <p:nvSpPr>
          <p:cNvPr id="1048619" name="Content Placeholder 2"/>
          <p:cNvSpPr>
            <a:spLocks noGrp="1"/>
          </p:cNvSpPr>
          <p:nvPr>
            <p:ph idx="1"/>
          </p:nvPr>
        </p:nvSpPr>
        <p:spPr>
          <a:xfrm>
            <a:off x="457200" y="990600"/>
            <a:ext cx="8229600" cy="5135563"/>
          </a:xfrm>
        </p:spPr>
        <p:txBody>
          <a:bodyPr>
            <a:normAutofit fontScale="75000" lnSpcReduction="20000"/>
          </a:bodyPr>
          <a:p>
            <a:r>
              <a:rPr dirty="0" lang="en-US" smtClean="0"/>
              <a:t>Check rate of drainage and adjust to the required rate of flow</a:t>
            </a:r>
          </a:p>
          <a:p>
            <a:r>
              <a:rPr dirty="0" lang="en-US" smtClean="0"/>
              <a:t>Return patient to bed or to a comfortable sitting position</a:t>
            </a:r>
          </a:p>
          <a:p>
            <a:r>
              <a:rPr dirty="0" lang="en-US" smtClean="0"/>
              <a:t>Measure, describe and record the fluid collected</a:t>
            </a:r>
          </a:p>
          <a:p>
            <a:r>
              <a:rPr dirty="0" lang="en-US" smtClean="0"/>
              <a:t>Label samples of fluid and send them to lab</a:t>
            </a:r>
          </a:p>
          <a:p>
            <a:r>
              <a:rPr dirty="0" lang="en-US" smtClean="0"/>
              <a:t>Monitor vital signs every 25 minutes for 1hr, every 30 minutes for 2hrs, every hour for 2hrs and then every 4hrs</a:t>
            </a:r>
          </a:p>
          <a:p>
            <a:pPr>
              <a:buNone/>
            </a:pPr>
            <a:r>
              <a:rPr dirty="0" lang="en-US" smtClean="0"/>
              <a:t> </a:t>
            </a:r>
            <a:r>
              <a:rPr dirty="0" sz="4600" lang="en-US" smtClean="0"/>
              <a:t>NOTE</a:t>
            </a:r>
            <a:r>
              <a:rPr dirty="0" lang="en-US" smtClean="0"/>
              <a:t>: </a:t>
            </a:r>
          </a:p>
          <a:p>
            <a:pPr>
              <a:buFont typeface="Wingdings" pitchFamily="2" charset="2"/>
              <a:buChar char="Ø"/>
            </a:pPr>
            <a:r>
              <a:rPr dirty="0" lang="en-US" smtClean="0"/>
              <a:t>BP and pulse may change as fluid shift occurs after removal of fluid.</a:t>
            </a:r>
          </a:p>
          <a:p>
            <a:pPr>
              <a:buFont typeface="Wingdings" pitchFamily="2" charset="2"/>
              <a:buChar char="Ø"/>
            </a:pPr>
            <a:r>
              <a:rPr dirty="0" lang="en-US" smtClean="0"/>
              <a:t>An elevated temperature is a sign of infection</a:t>
            </a:r>
          </a:p>
          <a:p>
            <a:pPr>
              <a:buFont typeface="Wingdings" pitchFamily="2" charset="2"/>
              <a:buChar char="Ø"/>
            </a:pPr>
            <a:r>
              <a:rPr dirty="0" lang="en-US" smtClean="0"/>
              <a:t>Assess for </a:t>
            </a:r>
            <a:r>
              <a:rPr dirty="0" lang="en-US" err="1" smtClean="0"/>
              <a:t>hypovolemia</a:t>
            </a:r>
            <a:r>
              <a:rPr dirty="0" lang="en-US" smtClean="0"/>
              <a:t>, electrolyte shifts, changes in mental status and encephalopathy which may occur with removal of fluid and fluid shifts and should be reported.</a:t>
            </a:r>
          </a:p>
          <a:p>
            <a:pPr>
              <a:buFont typeface="Wingdings" pitchFamily="2" charset="2"/>
              <a:buChar char="Ø"/>
            </a:pPr>
            <a:r>
              <a:rPr dirty="0" lang="en-US" smtClean="0"/>
              <a:t>Check puncture site for leakage or bleeding , leakage of fluid may occur because of changes in abdominal pressure and may contribute to further loss of fluid if undetected</a:t>
            </a:r>
          </a:p>
          <a:p>
            <a:pPr>
              <a:buFont typeface="Wingdings" pitchFamily="2" charset="2"/>
              <a:buChar char="Ø"/>
            </a:pPr>
            <a:r>
              <a:rPr dirty="0" lang="en-US" smtClean="0"/>
              <a:t>Leakage suggest a possible site of infection and bleeding may occur in patients with altered clotting secondary to liver disease.</a:t>
            </a:r>
          </a:p>
          <a:p>
            <a:pPr>
              <a:buFont typeface="Wingdings" pitchFamily="2" charset="2"/>
              <a:buChar char="Ø"/>
            </a:pP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20" name="Title 4"/>
          <p:cNvSpPr>
            <a:spLocks noGrp="1"/>
          </p:cNvSpPr>
          <p:nvPr>
            <p:ph type="title"/>
          </p:nvPr>
        </p:nvSpPr>
        <p:spPr/>
        <p:txBody>
          <a:bodyPr/>
          <a:p>
            <a:endParaRPr lang="en-US"/>
          </a:p>
        </p:txBody>
      </p:sp>
      <p:sp>
        <p:nvSpPr>
          <p:cNvPr id="1048621" name="Content Placeholder 2"/>
          <p:cNvSpPr>
            <a:spLocks noGrp="1"/>
          </p:cNvSpPr>
          <p:nvPr>
            <p:ph idx="1"/>
          </p:nvPr>
        </p:nvSpPr>
        <p:spPr/>
        <p:txBody>
          <a:bodyPr/>
          <a:p>
            <a:pPr>
              <a:buNone/>
            </a:pPr>
            <a:r>
              <a:rPr dirty="0" lang="en-US" smtClean="0"/>
              <a:t>Provide patient teaching regarding:</a:t>
            </a:r>
          </a:p>
          <a:p>
            <a:r>
              <a:rPr dirty="0" lang="en-US" smtClean="0"/>
              <a:t> need to monitor for bleeding or excessive drainage from puncture site.</a:t>
            </a:r>
          </a:p>
          <a:p>
            <a:r>
              <a:rPr dirty="0" lang="en-US" smtClean="0"/>
              <a:t>Importance of avoiding heavy lifting or straining.</a:t>
            </a:r>
          </a:p>
          <a:p>
            <a:r>
              <a:rPr dirty="0" lang="en-US" smtClean="0"/>
              <a:t>Need to change position slowly </a:t>
            </a:r>
          </a:p>
          <a:p>
            <a:r>
              <a:rPr dirty="0" lang="en-US" smtClean="0"/>
              <a:t>Frequency of monitoring for fever </a:t>
            </a: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22" name="Title 1"/>
          <p:cNvSpPr>
            <a:spLocks noGrp="1"/>
          </p:cNvSpPr>
          <p:nvPr>
            <p:ph type="title"/>
          </p:nvPr>
        </p:nvSpPr>
        <p:spPr/>
        <p:txBody>
          <a:bodyPr>
            <a:normAutofit/>
          </a:bodyPr>
          <a:p>
            <a:r>
              <a:rPr b="1" dirty="0" lang="en-US" smtClean="0">
                <a:solidFill>
                  <a:srgbClr val="FF0000"/>
                </a:solidFill>
              </a:rPr>
              <a:t>LUMBAR PUNCTURE(SPINAL TAP)</a:t>
            </a:r>
            <a:endParaRPr b="1" dirty="0" lang="en-US">
              <a:solidFill>
                <a:srgbClr val="FF0000"/>
              </a:solidFill>
            </a:endParaRPr>
          </a:p>
        </p:txBody>
      </p:sp>
      <p:sp>
        <p:nvSpPr>
          <p:cNvPr id="1048623" name="Content Placeholder 2"/>
          <p:cNvSpPr>
            <a:spLocks noGrp="1"/>
          </p:cNvSpPr>
          <p:nvPr>
            <p:ph idx="1"/>
          </p:nvPr>
        </p:nvSpPr>
        <p:spPr/>
        <p:txBody>
          <a:bodyPr>
            <a:normAutofit fontScale="95000" lnSpcReduction="20000"/>
          </a:bodyPr>
          <a:p>
            <a:r>
              <a:rPr dirty="0" lang="en-US" smtClean="0">
                <a:solidFill>
                  <a:srgbClr val="002060"/>
                </a:solidFill>
              </a:rPr>
              <a:t>Procedure performed to obtain information about cerebrospinal fluid(CSF).</a:t>
            </a:r>
          </a:p>
          <a:p>
            <a:r>
              <a:rPr dirty="0" lang="en-US" smtClean="0">
                <a:solidFill>
                  <a:srgbClr val="002060"/>
                </a:solidFill>
              </a:rPr>
              <a:t>It can be diagnostic (to rule out bacterial meningitis or subarachnoid hemorrhage) or therapeutic(E.g. treatment of pseudo tumor </a:t>
            </a:r>
            <a:r>
              <a:rPr dirty="0" lang="en-US" err="1" smtClean="0">
                <a:solidFill>
                  <a:srgbClr val="002060"/>
                </a:solidFill>
              </a:rPr>
              <a:t>cerebri</a:t>
            </a:r>
            <a:r>
              <a:rPr dirty="0" lang="en-US" smtClean="0">
                <a:solidFill>
                  <a:srgbClr val="002060"/>
                </a:solidFill>
              </a:rPr>
              <a:t> by relieving increased intracranial pressure)</a:t>
            </a:r>
          </a:p>
          <a:p>
            <a:r>
              <a:rPr dirty="0" lang="en-US" smtClean="0">
                <a:solidFill>
                  <a:srgbClr val="002060"/>
                </a:solidFill>
              </a:rPr>
              <a:t>The needle is inserted into the subarachnoid space between L3 and L4 or L4 and L5</a:t>
            </a:r>
          </a:p>
          <a:p>
            <a:r>
              <a:rPr lang="en-US" smtClean="0">
                <a:solidFill>
                  <a:srgbClr val="002060"/>
                </a:solidFill>
              </a:rPr>
              <a:t>Administer </a:t>
            </a:r>
            <a:r>
              <a:rPr dirty="0" lang="en-US" smtClean="0">
                <a:solidFill>
                  <a:srgbClr val="002060"/>
                </a:solidFill>
              </a:rPr>
              <a:t>drugs</a:t>
            </a:r>
          </a:p>
          <a:p>
            <a:pPr>
              <a:buNone/>
            </a:pPr>
            <a:endParaRPr dirty="0" lang="en-US" smtClean="0">
              <a:solidFill>
                <a:srgbClr val="002060"/>
              </a:solidFill>
            </a:endParaRPr>
          </a:p>
          <a:p>
            <a:pPr>
              <a:buFont typeface="Wingdings" pitchFamily="2" charset="2"/>
              <a:buChar char="Ø"/>
            </a:pPr>
            <a:r>
              <a:rPr dirty="0" lang="en-US" smtClean="0">
                <a:solidFill>
                  <a:srgbClr val="002060"/>
                </a:solidFill>
              </a:rPr>
              <a:t>Procedure: page 98 </a:t>
            </a:r>
            <a:r>
              <a:rPr dirty="0" lang="en-US" err="1" smtClean="0">
                <a:solidFill>
                  <a:srgbClr val="002060"/>
                </a:solidFill>
              </a:rPr>
              <a:t>nck</a:t>
            </a:r>
            <a:r>
              <a:rPr dirty="0" lang="en-US" smtClean="0">
                <a:solidFill>
                  <a:srgbClr val="002060"/>
                </a:solidFill>
              </a:rPr>
              <a:t> manual</a:t>
            </a:r>
            <a:endParaRPr dirty="0" lang="en-US">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594" name="Title 1"/>
          <p:cNvSpPr>
            <a:spLocks noGrp="1"/>
          </p:cNvSpPr>
          <p:nvPr>
            <p:ph type="title"/>
          </p:nvPr>
        </p:nvSpPr>
        <p:spPr/>
        <p:txBody>
          <a:bodyPr/>
          <a:p>
            <a:endParaRPr lang="en-US"/>
          </a:p>
        </p:txBody>
      </p:sp>
      <p:sp>
        <p:nvSpPr>
          <p:cNvPr id="1048595" name="Content Placeholder 2"/>
          <p:cNvSpPr>
            <a:spLocks noGrp="1"/>
          </p:cNvSpPr>
          <p:nvPr>
            <p:ph idx="1"/>
          </p:nvPr>
        </p:nvSpPr>
        <p:spPr>
          <a:xfrm>
            <a:off x="457200" y="762000"/>
            <a:ext cx="8229600" cy="5364163"/>
          </a:xfrm>
        </p:spPr>
        <p:txBody>
          <a:bodyPr/>
          <a:p>
            <a:r>
              <a:rPr b="1" dirty="0" lang="en-US" smtClean="0"/>
              <a:t>Endoscopy </a:t>
            </a:r>
          </a:p>
          <a:p>
            <a:pPr>
              <a:buFont typeface="Wingdings" pitchFamily="2" charset="2"/>
              <a:buChar char="§"/>
            </a:pPr>
            <a:r>
              <a:rPr dirty="0" lang="en-US" err="1" smtClean="0"/>
              <a:t>bronchoscopy</a:t>
            </a:r>
            <a:endParaRPr dirty="0" lang="en-US" smtClean="0"/>
          </a:p>
          <a:p>
            <a:pPr>
              <a:buFont typeface="Wingdings" pitchFamily="2" charset="2"/>
              <a:buChar char="§"/>
            </a:pPr>
            <a:r>
              <a:rPr dirty="0" lang="en-US" smtClean="0"/>
              <a:t>Upper GIT: </a:t>
            </a:r>
            <a:r>
              <a:rPr dirty="0" lang="en-US" err="1" smtClean="0"/>
              <a:t>oesophagoscopy</a:t>
            </a:r>
            <a:endParaRPr dirty="0" lang="en-US" smtClean="0"/>
          </a:p>
          <a:p>
            <a:pPr>
              <a:buNone/>
            </a:pPr>
            <a:r>
              <a:rPr dirty="0" lang="en-US"/>
              <a:t> </a:t>
            </a:r>
            <a:r>
              <a:rPr dirty="0" lang="en-US" smtClean="0"/>
              <a:t>                       </a:t>
            </a:r>
            <a:r>
              <a:rPr dirty="0" lang="en-US" err="1" smtClean="0"/>
              <a:t>gastroscopy</a:t>
            </a:r>
            <a:endParaRPr dirty="0" lang="en-US" smtClean="0"/>
          </a:p>
          <a:p>
            <a:pPr>
              <a:buFont typeface="Wingdings" pitchFamily="2" charset="2"/>
              <a:buChar char="§"/>
            </a:pPr>
            <a:r>
              <a:rPr dirty="0" lang="en-US" smtClean="0"/>
              <a:t>Lower GIT:</a:t>
            </a:r>
            <a:r>
              <a:rPr dirty="0" lang="en-US"/>
              <a:t> </a:t>
            </a:r>
            <a:r>
              <a:rPr dirty="0" lang="en-US" err="1" smtClean="0"/>
              <a:t>anoscopy</a:t>
            </a:r>
            <a:endParaRPr dirty="0" lang="en-US" smtClean="0"/>
          </a:p>
          <a:p>
            <a:pPr>
              <a:buNone/>
            </a:pPr>
            <a:r>
              <a:rPr dirty="0" lang="en-US" smtClean="0"/>
              <a:t>                        </a:t>
            </a:r>
            <a:r>
              <a:rPr dirty="0" lang="en-US" err="1" smtClean="0"/>
              <a:t>Proctoscopy</a:t>
            </a:r>
            <a:endParaRPr dirty="0" lang="en-US" smtClean="0"/>
          </a:p>
          <a:p>
            <a:pPr>
              <a:buNone/>
            </a:pPr>
            <a:r>
              <a:rPr dirty="0" lang="en-US" smtClean="0"/>
              <a:t>                        Colonoscopy/</a:t>
            </a:r>
            <a:r>
              <a:rPr dirty="0" lang="en-US" err="1" smtClean="0"/>
              <a:t>sigmoidoscopy</a:t>
            </a:r>
            <a:endParaRPr dirty="0" lang="en-US" smtClean="0"/>
          </a:p>
          <a:p>
            <a:pPr>
              <a:buFont typeface="Wingdings" pitchFamily="2" charset="2"/>
              <a:buChar char="§"/>
            </a:pPr>
            <a:r>
              <a:rPr dirty="0" lang="en-US" err="1" smtClean="0"/>
              <a:t>cytoscopy</a:t>
            </a:r>
            <a:endParaRPr dirty="0"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624" name="Title 1"/>
          <p:cNvSpPr>
            <a:spLocks noGrp="1"/>
          </p:cNvSpPr>
          <p:nvPr>
            <p:ph type="title"/>
          </p:nvPr>
        </p:nvSpPr>
        <p:spPr/>
        <p:txBody>
          <a:bodyPr>
            <a:normAutofit fontScale="90000"/>
          </a:bodyPr>
          <a:p>
            <a:r>
              <a:rPr b="1" dirty="0" i="1" lang="en-US" smtClean="0"/>
              <a:t>Nursing care of the patient after the procedure</a:t>
            </a:r>
            <a:endParaRPr b="1" dirty="0" i="1" lang="en-US"/>
          </a:p>
        </p:txBody>
      </p:sp>
      <p:sp>
        <p:nvSpPr>
          <p:cNvPr id="1048625" name="Content Placeholder 2"/>
          <p:cNvSpPr>
            <a:spLocks noGrp="1"/>
          </p:cNvSpPr>
          <p:nvPr>
            <p:ph idx="1"/>
          </p:nvPr>
        </p:nvSpPr>
        <p:spPr/>
        <p:txBody>
          <a:bodyPr/>
          <a:p>
            <a:r>
              <a:rPr dirty="0" lang="en-US" smtClean="0"/>
              <a:t>Patient should remain in prone position for 3hrs after the procedure to allow tissue surfaces along needle track to come back together to prevent CSF leakage</a:t>
            </a:r>
          </a:p>
          <a:p>
            <a:r>
              <a:rPr dirty="0" lang="en-US" smtClean="0"/>
              <a:t>Encourage liberal fluid intake</a:t>
            </a:r>
          </a:p>
          <a:p>
            <a:r>
              <a:rPr dirty="0" lang="en-US" smtClean="0"/>
              <a:t>The specimen should be </a:t>
            </a:r>
            <a:r>
              <a:rPr dirty="0" lang="en-US" err="1" smtClean="0"/>
              <a:t>labelled</a:t>
            </a:r>
            <a:r>
              <a:rPr dirty="0" lang="en-US" smtClean="0"/>
              <a:t> and sent to the lab with the request form.</a:t>
            </a: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626" name="Title 1"/>
          <p:cNvSpPr>
            <a:spLocks noGrp="1"/>
          </p:cNvSpPr>
          <p:nvPr>
            <p:ph type="title"/>
          </p:nvPr>
        </p:nvSpPr>
        <p:spPr>
          <a:xfrm>
            <a:off x="457200" y="274638"/>
            <a:ext cx="8229600" cy="563562"/>
          </a:xfrm>
        </p:spPr>
        <p:txBody>
          <a:bodyPr>
            <a:normAutofit fontScale="90000"/>
          </a:bodyPr>
          <a:p>
            <a:r>
              <a:rPr b="1" dirty="0" i="1" lang="en-US" smtClean="0"/>
              <a:t>complications</a:t>
            </a:r>
            <a:endParaRPr b="1" dirty="0" i="1" lang="en-US"/>
          </a:p>
        </p:txBody>
      </p:sp>
      <p:sp>
        <p:nvSpPr>
          <p:cNvPr id="1048627" name="Content Placeholder 2"/>
          <p:cNvSpPr>
            <a:spLocks noGrp="1"/>
          </p:cNvSpPr>
          <p:nvPr>
            <p:ph idx="1"/>
          </p:nvPr>
        </p:nvSpPr>
        <p:spPr>
          <a:xfrm>
            <a:off x="457200" y="1143000"/>
            <a:ext cx="8229600" cy="4983163"/>
          </a:xfrm>
        </p:spPr>
        <p:txBody>
          <a:bodyPr>
            <a:normAutofit/>
          </a:bodyPr>
          <a:p>
            <a:pPr indent="-514350" marL="514350">
              <a:buFont typeface="+mj-lt"/>
              <a:buAutoNum type="alphaUcPeriod"/>
            </a:pPr>
            <a:r>
              <a:rPr dirty="0" lang="en-US" smtClean="0"/>
              <a:t>Post lumbar puncture headache:</a:t>
            </a:r>
          </a:p>
          <a:p>
            <a:r>
              <a:rPr dirty="0" lang="en-US" smtClean="0"/>
              <a:t>Due to leakage of CSF and reduction in the brain, it’s the most frequent complication in 11-25% of patients.</a:t>
            </a:r>
          </a:p>
          <a:p>
            <a:r>
              <a:rPr dirty="0" lang="en-US" smtClean="0"/>
              <a:t>It may be mild or severe(throbbing frontal or occipital).</a:t>
            </a:r>
          </a:p>
          <a:p>
            <a:r>
              <a:rPr dirty="0" lang="en-US" smtClean="0"/>
              <a:t>It may occur a few hours later or after several days.</a:t>
            </a:r>
          </a:p>
          <a:p>
            <a:r>
              <a:rPr dirty="0" lang="en-US" smtClean="0"/>
              <a:t>It’s severe when the patient stands and reduces when they lie down.</a:t>
            </a:r>
          </a:p>
          <a:p>
            <a:pPr>
              <a:buFont typeface="Wingdings" pitchFamily="2" charset="2"/>
              <a:buChar char="v"/>
            </a:pPr>
            <a:r>
              <a:rPr dirty="0" lang="en-US" smtClean="0"/>
              <a:t>Management:</a:t>
            </a:r>
          </a:p>
          <a:p>
            <a:pPr>
              <a:buFont typeface="Wingdings" pitchFamily="2" charset="2"/>
              <a:buChar char="ü"/>
            </a:pPr>
            <a:r>
              <a:rPr dirty="0" lang="en-US" smtClean="0"/>
              <a:t>Bed rest</a:t>
            </a:r>
          </a:p>
          <a:p>
            <a:pPr>
              <a:buFont typeface="Wingdings" pitchFamily="2" charset="2"/>
              <a:buChar char="ü"/>
            </a:pPr>
            <a:r>
              <a:rPr dirty="0" lang="en-US" smtClean="0"/>
              <a:t>Analgesics</a:t>
            </a:r>
          </a:p>
          <a:p>
            <a:pPr>
              <a:buFont typeface="Wingdings" pitchFamily="2" charset="2"/>
              <a:buChar char="ü"/>
            </a:pPr>
            <a:r>
              <a:rPr dirty="0" lang="en-US" smtClean="0"/>
              <a:t>Hydration with liberal administration of fluids especially those that contain caffeine </a:t>
            </a:r>
            <a:r>
              <a:rPr dirty="0" lang="en-US" err="1" smtClean="0"/>
              <a:t>E.g</a:t>
            </a:r>
            <a:r>
              <a:rPr dirty="0" lang="en-US" smtClean="0"/>
              <a:t> coffee, tea, some sodas</a:t>
            </a: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628" name="Title 1"/>
          <p:cNvSpPr>
            <a:spLocks noGrp="1"/>
          </p:cNvSpPr>
          <p:nvPr>
            <p:ph type="title"/>
          </p:nvPr>
        </p:nvSpPr>
        <p:spPr>
          <a:xfrm>
            <a:off x="457200" y="274638"/>
            <a:ext cx="8229600" cy="487362"/>
          </a:xfrm>
        </p:spPr>
        <p:txBody>
          <a:bodyPr>
            <a:normAutofit fontScale="90000"/>
          </a:bodyPr>
          <a:p>
            <a:r>
              <a:rPr b="1" dirty="0" i="1" lang="en-US" smtClean="0"/>
              <a:t>Prevention of leakage</a:t>
            </a:r>
            <a:endParaRPr b="1" dirty="0" i="1" lang="en-US"/>
          </a:p>
        </p:txBody>
      </p:sp>
      <p:sp>
        <p:nvSpPr>
          <p:cNvPr id="1048629" name="Content Placeholder 2"/>
          <p:cNvSpPr>
            <a:spLocks noGrp="1"/>
          </p:cNvSpPr>
          <p:nvPr>
            <p:ph idx="1"/>
          </p:nvPr>
        </p:nvSpPr>
        <p:spPr>
          <a:xfrm>
            <a:off x="457200" y="990600"/>
            <a:ext cx="8229600" cy="5135563"/>
          </a:xfrm>
        </p:spPr>
        <p:txBody>
          <a:bodyPr/>
          <a:p>
            <a:r>
              <a:rPr dirty="0" lang="en-US" smtClean="0"/>
              <a:t>Needle with a small gauge should be used for puncture</a:t>
            </a:r>
          </a:p>
          <a:p>
            <a:r>
              <a:rPr dirty="0" lang="en-US" smtClean="0"/>
              <a:t>Patient should remain prone for 3hrs</a:t>
            </a:r>
          </a:p>
          <a:p>
            <a:r>
              <a:rPr dirty="0" lang="en-US" smtClean="0"/>
              <a:t>If larger amounts of CSF has been withdrawn(more than 20mls) then the patient should lie:</a:t>
            </a:r>
          </a:p>
          <a:p>
            <a:pPr>
              <a:buFont typeface="Wingdings" pitchFamily="2" charset="2"/>
              <a:buChar char="ü"/>
            </a:pPr>
            <a:r>
              <a:rPr dirty="0" lang="en-US" smtClean="0"/>
              <a:t>Prone for 2hrs</a:t>
            </a:r>
          </a:p>
          <a:p>
            <a:pPr>
              <a:buFont typeface="Wingdings" pitchFamily="2" charset="2"/>
              <a:buChar char="ü"/>
            </a:pPr>
            <a:r>
              <a:rPr dirty="0" lang="en-US" smtClean="0"/>
              <a:t> Lateral for 2hrs</a:t>
            </a:r>
          </a:p>
          <a:p>
            <a:pPr>
              <a:buFont typeface="Wingdings" pitchFamily="2" charset="2"/>
              <a:buChar char="ü"/>
            </a:pPr>
            <a:r>
              <a:rPr dirty="0" lang="en-US" smtClean="0"/>
              <a:t>Prone or supine for 6hrs</a:t>
            </a: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630" name="Title 1"/>
          <p:cNvSpPr>
            <a:spLocks noGrp="1"/>
          </p:cNvSpPr>
          <p:nvPr>
            <p:ph type="title"/>
          </p:nvPr>
        </p:nvSpPr>
        <p:spPr/>
        <p:txBody>
          <a:bodyPr/>
          <a:p>
            <a:endParaRPr lang="en-US"/>
          </a:p>
        </p:txBody>
      </p:sp>
      <p:sp>
        <p:nvSpPr>
          <p:cNvPr id="1048631" name="Content Placeholder 2"/>
          <p:cNvSpPr>
            <a:spLocks noGrp="1"/>
          </p:cNvSpPr>
          <p:nvPr>
            <p:ph idx="1"/>
          </p:nvPr>
        </p:nvSpPr>
        <p:spPr>
          <a:xfrm>
            <a:off x="457200" y="2514600"/>
            <a:ext cx="8229600" cy="3611563"/>
          </a:xfrm>
        </p:spPr>
        <p:txBody>
          <a:bodyPr>
            <a:normAutofit/>
          </a:bodyPr>
          <a:p>
            <a:pPr>
              <a:buNone/>
            </a:pPr>
            <a:r>
              <a:rPr dirty="0" lang="en-US" smtClean="0">
                <a:solidFill>
                  <a:srgbClr val="00B0F0"/>
                </a:solidFill>
              </a:rPr>
              <a:t>B)</a:t>
            </a:r>
            <a:r>
              <a:rPr dirty="0" lang="en-US" smtClean="0"/>
              <a:t> </a:t>
            </a:r>
            <a:r>
              <a:rPr dirty="0" lang="en-US" err="1" smtClean="0"/>
              <a:t>Herniation</a:t>
            </a:r>
            <a:r>
              <a:rPr dirty="0" lang="en-US" smtClean="0"/>
              <a:t> of cranial contents</a:t>
            </a:r>
          </a:p>
          <a:p>
            <a:pPr>
              <a:buNone/>
            </a:pPr>
            <a:r>
              <a:rPr dirty="0" lang="en-US" smtClean="0">
                <a:solidFill>
                  <a:srgbClr val="00B0F0"/>
                </a:solidFill>
              </a:rPr>
              <a:t>C)</a:t>
            </a:r>
            <a:r>
              <a:rPr dirty="0" lang="en-US" smtClean="0"/>
              <a:t>Abscesses : collection of pus in tissues causing swelling and inflammation around it.</a:t>
            </a:r>
          </a:p>
          <a:p>
            <a:pPr>
              <a:buNone/>
            </a:pPr>
            <a:r>
              <a:rPr dirty="0" lang="en-US" smtClean="0">
                <a:solidFill>
                  <a:srgbClr val="00B0F0"/>
                </a:solidFill>
              </a:rPr>
              <a:t>D)</a:t>
            </a:r>
            <a:r>
              <a:rPr dirty="0" lang="en-US" smtClean="0"/>
              <a:t> </a:t>
            </a:r>
            <a:r>
              <a:rPr dirty="0" lang="en-US" err="1" smtClean="0"/>
              <a:t>Haematomas</a:t>
            </a:r>
            <a:r>
              <a:rPr dirty="0" lang="en-US" smtClean="0"/>
              <a:t> : localized collection of blood within tissues</a:t>
            </a:r>
          </a:p>
          <a:p>
            <a:pPr>
              <a:buNone/>
            </a:pPr>
            <a:r>
              <a:rPr dirty="0" lang="en-US" smtClean="0">
                <a:solidFill>
                  <a:srgbClr val="00B0F0"/>
                </a:solidFill>
              </a:rPr>
              <a:t>E)</a:t>
            </a:r>
            <a:r>
              <a:rPr dirty="0" lang="en-US" smtClean="0"/>
              <a:t> meningitis</a:t>
            </a: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632" name="Title 1"/>
          <p:cNvSpPr>
            <a:spLocks noGrp="1"/>
          </p:cNvSpPr>
          <p:nvPr>
            <p:ph type="title"/>
          </p:nvPr>
        </p:nvSpPr>
        <p:spPr/>
        <p:txBody>
          <a:bodyPr>
            <a:normAutofit/>
          </a:bodyPr>
          <a:p>
            <a:r>
              <a:rPr dirty="0" lang="en-US" smtClean="0">
                <a:solidFill>
                  <a:srgbClr val="FF0000"/>
                </a:solidFill>
              </a:rPr>
              <a:t>Bone marrow puncture(aspiration)</a:t>
            </a:r>
            <a:endParaRPr dirty="0" lang="en-US">
              <a:solidFill>
                <a:srgbClr val="FF0000"/>
              </a:solidFill>
            </a:endParaRPr>
          </a:p>
        </p:txBody>
      </p:sp>
      <p:sp>
        <p:nvSpPr>
          <p:cNvPr id="1048633" name="Content Placeholder 2"/>
          <p:cNvSpPr>
            <a:spLocks noGrp="1"/>
          </p:cNvSpPr>
          <p:nvPr>
            <p:ph idx="1"/>
          </p:nvPr>
        </p:nvSpPr>
        <p:spPr/>
        <p:txBody>
          <a:bodyPr>
            <a:normAutofit/>
          </a:bodyPr>
          <a:p>
            <a:r>
              <a:rPr dirty="0" lang="en-US" smtClean="0"/>
              <a:t>Bone marrow is the soft tissue inside bones that helps form blood cells, it’s found in the hollow part of most bones.</a:t>
            </a:r>
          </a:p>
          <a:p>
            <a:pPr>
              <a:buFont typeface="Wingdings" pitchFamily="2" charset="2"/>
              <a:buChar char="Ø"/>
            </a:pPr>
            <a:r>
              <a:rPr dirty="0" lang="en-US" smtClean="0"/>
              <a:t>Bone marrow aspiration is the removal of a small amount of this tissue in liquid form for examination.</a:t>
            </a:r>
          </a:p>
          <a:p>
            <a:pPr>
              <a:buNone/>
            </a:pPr>
            <a:r>
              <a:rPr b="1" dirty="0" i="1" lang="en-US" smtClean="0"/>
              <a:t>Sites </a:t>
            </a:r>
          </a:p>
          <a:p>
            <a:pPr>
              <a:buFont typeface="Wingdings" pitchFamily="2" charset="2"/>
              <a:buChar char="v"/>
            </a:pPr>
            <a:r>
              <a:rPr dirty="0" lang="en-US" smtClean="0"/>
              <a:t>Pelvic bone</a:t>
            </a:r>
          </a:p>
          <a:p>
            <a:pPr>
              <a:buFont typeface="Wingdings" pitchFamily="2" charset="2"/>
              <a:buChar char="v"/>
            </a:pPr>
            <a:r>
              <a:rPr dirty="0" lang="en-US" smtClean="0"/>
              <a:t>Breast bone i.e. over the sternum</a:t>
            </a:r>
          </a:p>
          <a:p>
            <a:pPr>
              <a:buNone/>
            </a:pPr>
            <a:endParaRPr dirty="0" lang="en-US" smtClean="0"/>
          </a:p>
          <a:p>
            <a:pPr>
              <a:buNone/>
            </a:pPr>
            <a:r>
              <a:rPr dirty="0" i="1" lang="en-US" smtClean="0"/>
              <a:t>Procedure: </a:t>
            </a:r>
            <a:r>
              <a:rPr dirty="0" lang="en-US" smtClean="0"/>
              <a:t>NCK manual pg 197-198</a:t>
            </a:r>
          </a:p>
          <a:p>
            <a:pPr>
              <a:buNone/>
            </a:pPr>
            <a:endParaRPr dirty="0" i="1"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634" name="Title 1"/>
          <p:cNvSpPr>
            <a:spLocks noGrp="1"/>
          </p:cNvSpPr>
          <p:nvPr>
            <p:ph type="title"/>
          </p:nvPr>
        </p:nvSpPr>
        <p:spPr>
          <a:xfrm>
            <a:off x="457200" y="704088"/>
            <a:ext cx="8229600" cy="286512"/>
          </a:xfrm>
        </p:spPr>
        <p:txBody>
          <a:bodyPr>
            <a:normAutofit fontScale="90000"/>
          </a:bodyPr>
          <a:p>
            <a:endParaRPr dirty="0" lang="en-US"/>
          </a:p>
        </p:txBody>
      </p:sp>
      <p:sp>
        <p:nvSpPr>
          <p:cNvPr id="1048635" name="Content Placeholder 2"/>
          <p:cNvSpPr>
            <a:spLocks noGrp="1"/>
          </p:cNvSpPr>
          <p:nvPr>
            <p:ph idx="1"/>
          </p:nvPr>
        </p:nvSpPr>
        <p:spPr>
          <a:xfrm>
            <a:off x="457200" y="1295400"/>
            <a:ext cx="8229600" cy="5029200"/>
          </a:xfrm>
        </p:spPr>
        <p:txBody>
          <a:bodyPr/>
          <a:p>
            <a:pPr>
              <a:buNone/>
            </a:pPr>
            <a:r>
              <a:rPr b="1" dirty="0" i="1" lang="en-US" smtClean="0"/>
              <a:t>Indications </a:t>
            </a:r>
          </a:p>
          <a:p>
            <a:pPr>
              <a:buNone/>
            </a:pPr>
            <a:r>
              <a:rPr dirty="0" lang="en-US" smtClean="0"/>
              <a:t>Patients in which the following conditions are suspected;</a:t>
            </a:r>
          </a:p>
          <a:p>
            <a:pPr>
              <a:buFont typeface="Arial" pitchFamily="34" charset="0"/>
              <a:buChar char="•"/>
            </a:pPr>
            <a:r>
              <a:rPr dirty="0" lang="en-US" err="1" smtClean="0"/>
              <a:t>Leukaemia</a:t>
            </a:r>
            <a:endParaRPr dirty="0" lang="en-US" smtClean="0"/>
          </a:p>
          <a:p>
            <a:pPr>
              <a:buFont typeface="Arial" pitchFamily="34" charset="0"/>
              <a:buChar char="•"/>
            </a:pPr>
            <a:r>
              <a:rPr dirty="0" lang="en-US" err="1" smtClean="0"/>
              <a:t>Anaemia</a:t>
            </a:r>
            <a:endParaRPr dirty="0" lang="en-US" smtClean="0"/>
          </a:p>
          <a:p>
            <a:pPr>
              <a:buFont typeface="Arial" pitchFamily="34" charset="0"/>
              <a:buChar char="•"/>
            </a:pPr>
            <a:r>
              <a:rPr dirty="0" lang="en-US" smtClean="0"/>
              <a:t>Thrombocytopenia</a:t>
            </a:r>
          </a:p>
          <a:p>
            <a:pPr>
              <a:buFont typeface="Arial" pitchFamily="34" charset="0"/>
              <a:buChar char="•"/>
            </a:pPr>
            <a:r>
              <a:rPr dirty="0" lang="en-US" smtClean="0"/>
              <a:t>Hodgkin lymphoma</a:t>
            </a:r>
          </a:p>
          <a:p>
            <a:pPr>
              <a:buFont typeface="Arial" pitchFamily="34" charset="0"/>
              <a:buChar char="•"/>
            </a:pPr>
            <a:r>
              <a:rPr dirty="0" lang="en-US" smtClean="0"/>
              <a:t>Multiple myeloma and non-</a:t>
            </a:r>
            <a:r>
              <a:rPr dirty="0" lang="en-US" err="1" smtClean="0"/>
              <a:t>hodgkin</a:t>
            </a:r>
            <a:r>
              <a:rPr dirty="0" lang="en-US" smtClean="0"/>
              <a:t> lymphoma</a:t>
            </a: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636" name="Title 1"/>
          <p:cNvSpPr>
            <a:spLocks noGrp="1"/>
          </p:cNvSpPr>
          <p:nvPr>
            <p:ph type="title"/>
          </p:nvPr>
        </p:nvSpPr>
        <p:spPr>
          <a:xfrm>
            <a:off x="457200" y="704088"/>
            <a:ext cx="8229600" cy="57912"/>
          </a:xfrm>
        </p:spPr>
        <p:txBody>
          <a:bodyPr>
            <a:normAutofit fontScale="90000"/>
          </a:bodyPr>
          <a:p>
            <a:endParaRPr dirty="0" lang="en-US"/>
          </a:p>
        </p:txBody>
      </p:sp>
      <p:sp>
        <p:nvSpPr>
          <p:cNvPr id="1048637" name="Content Placeholder 2"/>
          <p:cNvSpPr>
            <a:spLocks noGrp="1"/>
          </p:cNvSpPr>
          <p:nvPr>
            <p:ph idx="1"/>
          </p:nvPr>
        </p:nvSpPr>
        <p:spPr>
          <a:xfrm>
            <a:off x="457200" y="990600"/>
            <a:ext cx="8229600" cy="5334000"/>
          </a:xfrm>
        </p:spPr>
        <p:txBody>
          <a:bodyPr>
            <a:normAutofit/>
          </a:bodyPr>
          <a:p>
            <a:pPr>
              <a:buNone/>
            </a:pPr>
            <a:r>
              <a:rPr b="1" dirty="0" i="1" lang="en-US" smtClean="0"/>
              <a:t>      After care:</a:t>
            </a:r>
          </a:p>
          <a:p>
            <a:pPr>
              <a:buFont typeface="Arial" pitchFamily="34" charset="0"/>
              <a:buChar char="•"/>
            </a:pPr>
            <a:r>
              <a:rPr dirty="0" lang="en-US" smtClean="0"/>
              <a:t>Confine the patient in bed for an hour or longer  as ordered by the doctor</a:t>
            </a:r>
          </a:p>
          <a:p>
            <a:pPr>
              <a:buFont typeface="Arial" pitchFamily="34" charset="0"/>
              <a:buChar char="•"/>
            </a:pPr>
            <a:r>
              <a:rPr dirty="0" lang="en-US" smtClean="0"/>
              <a:t>Observe the puncture site for bleeding, if present apply pressure and bandage</a:t>
            </a:r>
          </a:p>
          <a:p>
            <a:pPr>
              <a:buFont typeface="Arial" pitchFamily="34" charset="0"/>
              <a:buChar char="•"/>
            </a:pPr>
            <a:r>
              <a:rPr dirty="0" lang="en-US" smtClean="0"/>
              <a:t>Record the procedure in the patient’s </a:t>
            </a:r>
            <a:r>
              <a:rPr dirty="0" lang="en-US" err="1" smtClean="0"/>
              <a:t>cardex</a:t>
            </a:r>
            <a:endParaRPr dirty="0" lang="en-US" smtClean="0"/>
          </a:p>
          <a:p>
            <a:pPr>
              <a:buFont typeface="Arial" pitchFamily="34" charset="0"/>
              <a:buChar char="•"/>
            </a:pPr>
            <a:r>
              <a:rPr dirty="0" lang="en-US" smtClean="0"/>
              <a:t>Label the specimen and take them to lab with request form</a:t>
            </a:r>
          </a:p>
          <a:p>
            <a:pPr>
              <a:buFont typeface="Arial" pitchFamily="34" charset="0"/>
              <a:buChar char="•"/>
            </a:pPr>
            <a:r>
              <a:rPr dirty="0" lang="en-US" smtClean="0"/>
              <a:t>Advise the patient not to make the biopsy site wet by showering until 24 hrs are over</a:t>
            </a:r>
          </a:p>
          <a:p>
            <a:pPr>
              <a:buFont typeface="Arial" pitchFamily="34" charset="0"/>
              <a:buChar char="•"/>
            </a:pPr>
            <a:r>
              <a:rPr dirty="0" lang="en-US" smtClean="0"/>
              <a:t>If the bleeding soaks through the dressing, the patient should report to hospital</a:t>
            </a:r>
          </a:p>
          <a:p>
            <a:pPr>
              <a:buFont typeface="Arial" pitchFamily="34" charset="0"/>
              <a:buChar char="•"/>
            </a:pPr>
            <a:r>
              <a:rPr dirty="0" lang="en-US" smtClean="0"/>
              <a:t>They should avoid vigorous activity or exercises for a day or two- this helps minimize bleeding and discomfort</a:t>
            </a:r>
          </a:p>
          <a:p>
            <a:endParaRPr b="1" dirty="0" i="1"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638" name="Title 1"/>
          <p:cNvSpPr>
            <a:spLocks noGrp="1"/>
          </p:cNvSpPr>
          <p:nvPr>
            <p:ph type="title"/>
          </p:nvPr>
        </p:nvSpPr>
        <p:spPr/>
        <p:txBody>
          <a:bodyPr/>
          <a:p>
            <a:r>
              <a:rPr b="1" dirty="0" lang="en-US" smtClean="0">
                <a:solidFill>
                  <a:srgbClr val="FF0000"/>
                </a:solidFill>
              </a:rPr>
              <a:t>Liver biopsy</a:t>
            </a:r>
            <a:endParaRPr b="1" dirty="0" lang="en-US">
              <a:solidFill>
                <a:srgbClr val="FF0000"/>
              </a:solidFill>
            </a:endParaRPr>
          </a:p>
        </p:txBody>
      </p:sp>
      <p:sp>
        <p:nvSpPr>
          <p:cNvPr id="1048639" name="Content Placeholder 2"/>
          <p:cNvSpPr>
            <a:spLocks noGrp="1"/>
          </p:cNvSpPr>
          <p:nvPr>
            <p:ph idx="1"/>
          </p:nvPr>
        </p:nvSpPr>
        <p:spPr/>
        <p:txBody>
          <a:bodyPr>
            <a:normAutofit/>
          </a:bodyPr>
          <a:p>
            <a:pPr>
              <a:buFont typeface="Wingdings" pitchFamily="2" charset="2"/>
              <a:buChar char="Ø"/>
            </a:pPr>
            <a:r>
              <a:rPr dirty="0" lang="en-US" smtClean="0"/>
              <a:t>Is a procedure where small pieces of liver tissue are removed in order to be sent to lab for examination</a:t>
            </a:r>
          </a:p>
          <a:p>
            <a:pPr>
              <a:buFont typeface="Wingdings" pitchFamily="2" charset="2"/>
              <a:buChar char="Ø"/>
            </a:pPr>
            <a:r>
              <a:rPr dirty="0" lang="en-US" smtClean="0"/>
              <a:t>It’s helpful in the diagnosis of diseases that affect the liver </a:t>
            </a:r>
            <a:r>
              <a:rPr dirty="0" lang="en-US" err="1" smtClean="0"/>
              <a:t>E.g</a:t>
            </a:r>
            <a:r>
              <a:rPr dirty="0" lang="en-US" smtClean="0"/>
              <a:t> liver cirrhosis</a:t>
            </a:r>
          </a:p>
          <a:p>
            <a:pPr>
              <a:buNone/>
            </a:pPr>
            <a:r>
              <a:rPr b="1" dirty="0" i="1" lang="en-US" smtClean="0"/>
              <a:t>Purpose</a:t>
            </a:r>
          </a:p>
          <a:p>
            <a:pPr indent="-571500" marL="571500">
              <a:buFont typeface="+mj-lt"/>
              <a:buAutoNum type="romanLcPeriod"/>
            </a:pPr>
            <a:r>
              <a:rPr dirty="0" i="1" lang="en-US" smtClean="0"/>
              <a:t>Diagnosis: </a:t>
            </a:r>
            <a:r>
              <a:rPr dirty="0" lang="en-US" smtClean="0"/>
              <a:t>this allows establishment of very specific diagnosis</a:t>
            </a:r>
          </a:p>
          <a:p>
            <a:pPr indent="-571500" marL="571500">
              <a:buFont typeface="+mj-lt"/>
              <a:buAutoNum type="romanLcPeriod"/>
            </a:pPr>
            <a:r>
              <a:rPr dirty="0" i="1" lang="en-US" smtClean="0"/>
              <a:t>Monitoring:</a:t>
            </a:r>
            <a:r>
              <a:rPr dirty="0" lang="en-US" smtClean="0"/>
              <a:t> monitoring effectiveness of therapy that the patient is receiving for a liver disease. It can also provide warning if certain therapies the patients are receiving are damaging to the liver</a:t>
            </a:r>
            <a:endParaRPr dirty="0" i="1"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640" name="Title 1"/>
          <p:cNvSpPr>
            <a:spLocks noGrp="1"/>
          </p:cNvSpPr>
          <p:nvPr>
            <p:ph type="title"/>
          </p:nvPr>
        </p:nvSpPr>
        <p:spPr>
          <a:xfrm>
            <a:off x="457200" y="704088"/>
            <a:ext cx="8229600" cy="57912"/>
          </a:xfrm>
        </p:spPr>
        <p:txBody>
          <a:bodyPr>
            <a:normAutofit fontScale="90000"/>
          </a:bodyPr>
          <a:p>
            <a:endParaRPr dirty="0" lang="en-US"/>
          </a:p>
        </p:txBody>
      </p:sp>
      <p:sp>
        <p:nvSpPr>
          <p:cNvPr id="1048641" name="Content Placeholder 2"/>
          <p:cNvSpPr>
            <a:spLocks noGrp="1"/>
          </p:cNvSpPr>
          <p:nvPr>
            <p:ph idx="1"/>
          </p:nvPr>
        </p:nvSpPr>
        <p:spPr>
          <a:xfrm>
            <a:off x="457200" y="990600"/>
            <a:ext cx="8229600" cy="5334000"/>
          </a:xfrm>
        </p:spPr>
        <p:txBody>
          <a:bodyPr/>
          <a:p>
            <a:pPr>
              <a:buNone/>
            </a:pPr>
            <a:r>
              <a:rPr b="1" dirty="0" i="1" lang="en-US" smtClean="0"/>
              <a:t>Indications</a:t>
            </a:r>
          </a:p>
          <a:p>
            <a:pPr>
              <a:buFont typeface="Wingdings" pitchFamily="2" charset="2"/>
              <a:buChar char="§"/>
            </a:pPr>
            <a:r>
              <a:rPr dirty="0" lang="en-US" smtClean="0"/>
              <a:t>Alcoholic liver</a:t>
            </a:r>
          </a:p>
          <a:p>
            <a:pPr>
              <a:buFont typeface="Wingdings" pitchFamily="2" charset="2"/>
              <a:buChar char="§"/>
            </a:pPr>
            <a:r>
              <a:rPr dirty="0" lang="en-US" smtClean="0"/>
              <a:t>Elevated liver enzymes of unknown origin</a:t>
            </a:r>
          </a:p>
          <a:p>
            <a:pPr>
              <a:buFont typeface="Wingdings" pitchFamily="2" charset="2"/>
              <a:buChar char="§"/>
            </a:pPr>
            <a:r>
              <a:rPr dirty="0" lang="en-US" smtClean="0"/>
              <a:t>Jaundice and </a:t>
            </a:r>
            <a:r>
              <a:rPr dirty="0" lang="en-US" err="1" smtClean="0"/>
              <a:t>billiary</a:t>
            </a:r>
            <a:r>
              <a:rPr dirty="0" lang="en-US" smtClean="0"/>
              <a:t> tract obstruction</a:t>
            </a:r>
          </a:p>
          <a:p>
            <a:pPr>
              <a:buFont typeface="Wingdings" pitchFamily="2" charset="2"/>
              <a:buChar char="§"/>
            </a:pPr>
            <a:r>
              <a:rPr dirty="0" lang="en-US" err="1" smtClean="0"/>
              <a:t>Hemochromatosis</a:t>
            </a:r>
            <a:endParaRPr dirty="0" lang="en-US" smtClean="0"/>
          </a:p>
          <a:p>
            <a:pPr>
              <a:buFont typeface="Wingdings" pitchFamily="2" charset="2"/>
              <a:buChar char="§"/>
            </a:pPr>
            <a:r>
              <a:rPr dirty="0" lang="en-US" err="1" smtClean="0"/>
              <a:t>Hepatomegally</a:t>
            </a:r>
            <a:r>
              <a:rPr dirty="0" lang="en-US" smtClean="0"/>
              <a:t> of undetermined cause</a:t>
            </a:r>
          </a:p>
          <a:p>
            <a:pPr>
              <a:buFont typeface="Wingdings" pitchFamily="2" charset="2"/>
              <a:buChar char="§"/>
            </a:pPr>
            <a:r>
              <a:rPr dirty="0" lang="en-US" smtClean="0"/>
              <a:t>Autoimmune liver disease</a:t>
            </a:r>
          </a:p>
          <a:p>
            <a:pPr>
              <a:buFont typeface="Wingdings" pitchFamily="2" charset="2"/>
              <a:buChar char="§"/>
            </a:pPr>
            <a:r>
              <a:rPr dirty="0" lang="en-US" smtClean="0"/>
              <a:t>Cancers of the liver and non cancerous tumor</a:t>
            </a:r>
          </a:p>
          <a:p>
            <a:pPr>
              <a:buFont typeface="Wingdings" pitchFamily="2" charset="2"/>
              <a:buChar char="§"/>
            </a:pPr>
            <a:r>
              <a:rPr dirty="0" lang="en-US" smtClean="0"/>
              <a:t>Chronic viral hepatitis</a:t>
            </a:r>
          </a:p>
          <a:p>
            <a:pPr>
              <a:buFont typeface="Wingdings" pitchFamily="2" charset="2"/>
              <a:buChar char="§"/>
            </a:pPr>
            <a:r>
              <a:rPr dirty="0" lang="en-US" smtClean="0"/>
              <a:t>Liver transplantation- to rule out rejection</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42" name="Title 1"/>
          <p:cNvSpPr>
            <a:spLocks noGrp="1"/>
          </p:cNvSpPr>
          <p:nvPr>
            <p:ph type="title"/>
          </p:nvPr>
        </p:nvSpPr>
        <p:spPr>
          <a:xfrm>
            <a:off x="457200" y="704088"/>
            <a:ext cx="8229600" cy="134112"/>
          </a:xfrm>
        </p:spPr>
        <p:txBody>
          <a:bodyPr>
            <a:normAutofit fontScale="90000"/>
          </a:bodyPr>
          <a:p>
            <a:endParaRPr dirty="0" lang="en-US"/>
          </a:p>
        </p:txBody>
      </p:sp>
      <p:sp>
        <p:nvSpPr>
          <p:cNvPr id="1048643" name="Content Placeholder 2"/>
          <p:cNvSpPr>
            <a:spLocks noGrp="1"/>
          </p:cNvSpPr>
          <p:nvPr>
            <p:ph idx="1"/>
          </p:nvPr>
        </p:nvSpPr>
        <p:spPr>
          <a:xfrm>
            <a:off x="457200" y="914400"/>
            <a:ext cx="8229600" cy="5410200"/>
          </a:xfrm>
        </p:spPr>
        <p:txBody>
          <a:bodyPr>
            <a:normAutofit/>
          </a:bodyPr>
          <a:p>
            <a:pPr>
              <a:buNone/>
            </a:pPr>
            <a:r>
              <a:rPr b="1" dirty="0" i="1" lang="en-US" u="sng" smtClean="0"/>
              <a:t>Procedure</a:t>
            </a:r>
          </a:p>
          <a:p>
            <a:pPr>
              <a:buNone/>
            </a:pPr>
            <a:r>
              <a:rPr b="1" dirty="0" i="1" lang="en-US" smtClean="0"/>
              <a:t>Requirements on trolley:</a:t>
            </a:r>
          </a:p>
          <a:p>
            <a:pPr>
              <a:buNone/>
            </a:pPr>
            <a:r>
              <a:rPr dirty="0" lang="en-US" smtClean="0"/>
              <a:t>As for bone marrow biopsy with addition of the following</a:t>
            </a:r>
          </a:p>
          <a:p>
            <a:pPr>
              <a:buFont typeface="Arial" pitchFamily="34" charset="0"/>
              <a:buChar char="•"/>
            </a:pPr>
            <a:r>
              <a:rPr dirty="0" lang="en-US" err="1" smtClean="0"/>
              <a:t>Scapel</a:t>
            </a:r>
            <a:r>
              <a:rPr dirty="0" lang="en-US" smtClean="0"/>
              <a:t> or blade</a:t>
            </a:r>
          </a:p>
          <a:p>
            <a:pPr>
              <a:buFont typeface="Arial" pitchFamily="34" charset="0"/>
              <a:buChar char="•"/>
            </a:pPr>
            <a:r>
              <a:rPr dirty="0" lang="en-US" smtClean="0"/>
              <a:t>Specimen jar</a:t>
            </a:r>
          </a:p>
          <a:p>
            <a:pPr>
              <a:buFont typeface="Arial" pitchFamily="34" charset="0"/>
              <a:buChar char="•"/>
            </a:pPr>
            <a:r>
              <a:rPr dirty="0" lang="en-US" err="1" smtClean="0"/>
              <a:t>Menghini</a:t>
            </a:r>
            <a:r>
              <a:rPr dirty="0" lang="en-US" smtClean="0"/>
              <a:t> liver biopsy needle</a:t>
            </a:r>
          </a:p>
          <a:p>
            <a:pPr>
              <a:buNone/>
            </a:pPr>
            <a:r>
              <a:rPr b="1" dirty="0" i="1" lang="en-US" smtClean="0"/>
              <a:t>Preparation</a:t>
            </a:r>
          </a:p>
          <a:p>
            <a:pPr indent="-514350" marL="514350">
              <a:buFont typeface="+mj-lt"/>
              <a:buAutoNum type="alphaLcParenR"/>
            </a:pPr>
            <a:r>
              <a:rPr dirty="0" lang="en-US" smtClean="0"/>
              <a:t>Ascertain the results of coagulation tests- </a:t>
            </a:r>
            <a:r>
              <a:rPr dirty="0" lang="en-US" err="1" smtClean="0"/>
              <a:t>prothrombin</a:t>
            </a:r>
            <a:r>
              <a:rPr dirty="0" lang="en-US" smtClean="0"/>
              <a:t> time, partial </a:t>
            </a:r>
            <a:r>
              <a:rPr dirty="0" lang="en-US" err="1" smtClean="0"/>
              <a:t>thromboplastin</a:t>
            </a:r>
            <a:r>
              <a:rPr dirty="0" lang="en-US" smtClean="0"/>
              <a:t> time, and platelet count</a:t>
            </a:r>
          </a:p>
          <a:p>
            <a:pPr indent="-514350" marL="514350">
              <a:buFont typeface="+mj-lt"/>
              <a:buAutoNum type="alphaLcParenR"/>
            </a:pPr>
            <a:r>
              <a:rPr dirty="0" lang="en-US" smtClean="0"/>
              <a:t>Check for signed consent- confirm that informed consent has been provided</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590" name="Title 1"/>
          <p:cNvSpPr>
            <a:spLocks noGrp="1"/>
          </p:cNvSpPr>
          <p:nvPr>
            <p:ph type="title"/>
          </p:nvPr>
        </p:nvSpPr>
        <p:spPr/>
        <p:txBody>
          <a:bodyPr/>
          <a:p>
            <a:endParaRPr lang="en-US"/>
          </a:p>
        </p:txBody>
      </p:sp>
      <p:sp>
        <p:nvSpPr>
          <p:cNvPr id="1048591" name="Content Placeholder 2"/>
          <p:cNvSpPr>
            <a:spLocks noGrp="1"/>
          </p:cNvSpPr>
          <p:nvPr>
            <p:ph idx="1"/>
          </p:nvPr>
        </p:nvSpPr>
        <p:spPr>
          <a:xfrm>
            <a:off x="457200" y="838200"/>
            <a:ext cx="8229600" cy="5287963"/>
          </a:xfrm>
        </p:spPr>
        <p:txBody>
          <a:bodyPr>
            <a:normAutofit/>
          </a:bodyPr>
          <a:p>
            <a:pPr>
              <a:buNone/>
            </a:pPr>
            <a:r>
              <a:rPr b="1" dirty="0" lang="en-US" smtClean="0"/>
              <a:t>Examination with radio opaque dyes and x-rays</a:t>
            </a:r>
          </a:p>
          <a:p>
            <a:pPr>
              <a:buNone/>
            </a:pPr>
            <a:endParaRPr dirty="0" lang="en-US" smtClean="0"/>
          </a:p>
          <a:p>
            <a:pPr>
              <a:buFont typeface="Wingdings" pitchFamily="2" charset="2"/>
              <a:buChar char="§"/>
            </a:pPr>
            <a:r>
              <a:rPr dirty="0" lang="en-US" err="1" smtClean="0"/>
              <a:t>Barrium</a:t>
            </a:r>
            <a:r>
              <a:rPr dirty="0" lang="en-US" smtClean="0"/>
              <a:t> swallow/</a:t>
            </a:r>
            <a:r>
              <a:rPr dirty="0" lang="en-US" err="1" smtClean="0"/>
              <a:t>barrium</a:t>
            </a:r>
            <a:r>
              <a:rPr dirty="0" lang="en-US" smtClean="0"/>
              <a:t> meal</a:t>
            </a:r>
          </a:p>
          <a:p>
            <a:pPr>
              <a:buFont typeface="Wingdings" pitchFamily="2" charset="2"/>
              <a:buChar char="§"/>
            </a:pPr>
            <a:r>
              <a:rPr dirty="0" lang="en-US" smtClean="0"/>
              <a:t>Barium enema</a:t>
            </a:r>
          </a:p>
          <a:p>
            <a:pPr>
              <a:buFont typeface="Wingdings" pitchFamily="2" charset="2"/>
              <a:buChar char="§"/>
            </a:pPr>
            <a:r>
              <a:rPr dirty="0" lang="en-US" err="1" smtClean="0"/>
              <a:t>Cholecystogram</a:t>
            </a:r>
            <a:r>
              <a:rPr dirty="0" lang="en-US" smtClean="0"/>
              <a:t>/ </a:t>
            </a:r>
            <a:r>
              <a:rPr dirty="0" lang="en-US" err="1" smtClean="0"/>
              <a:t>cholangiogram</a:t>
            </a:r>
            <a:endParaRPr dirty="0" lang="en-US" smtClean="0"/>
          </a:p>
          <a:p>
            <a:pPr>
              <a:buFont typeface="Wingdings" pitchFamily="2" charset="2"/>
              <a:buChar char="§"/>
            </a:pPr>
            <a:r>
              <a:rPr dirty="0" lang="en-US" smtClean="0"/>
              <a:t>Angiography/ </a:t>
            </a:r>
            <a:r>
              <a:rPr dirty="0" lang="en-US" err="1" smtClean="0"/>
              <a:t>venogram</a:t>
            </a:r>
            <a:endParaRPr dirty="0" lang="en-US" smtClean="0"/>
          </a:p>
          <a:p>
            <a:pPr>
              <a:buFont typeface="Wingdings" pitchFamily="2" charset="2"/>
              <a:buChar char="§"/>
            </a:pPr>
            <a:r>
              <a:rPr dirty="0" lang="en-US" smtClean="0"/>
              <a:t>Electroencephalogram (EEG)</a:t>
            </a:r>
          </a:p>
          <a:p>
            <a:pPr>
              <a:buFont typeface="Wingdings" pitchFamily="2" charset="2"/>
              <a:buChar char="§"/>
            </a:pPr>
            <a:r>
              <a:rPr dirty="0" lang="en-US" err="1" smtClean="0"/>
              <a:t>Myelogram</a:t>
            </a:r>
            <a:endParaRPr dirty="0" lang="en-US" smtClean="0"/>
          </a:p>
          <a:p>
            <a:r>
              <a:rPr b="1" dirty="0" lang="en-US" smtClean="0"/>
              <a:t>Others</a:t>
            </a:r>
          </a:p>
          <a:p>
            <a:pPr>
              <a:buFont typeface="Wingdings" pitchFamily="2" charset="2"/>
              <a:buChar char="§"/>
            </a:pPr>
            <a:r>
              <a:rPr dirty="0" lang="en-US" smtClean="0"/>
              <a:t>electrocardiography</a:t>
            </a:r>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44" name="Title 1"/>
          <p:cNvSpPr>
            <a:spLocks noGrp="1"/>
          </p:cNvSpPr>
          <p:nvPr>
            <p:ph type="title"/>
          </p:nvPr>
        </p:nvSpPr>
        <p:spPr>
          <a:xfrm>
            <a:off x="457200" y="704088"/>
            <a:ext cx="8229600" cy="57912"/>
          </a:xfrm>
        </p:spPr>
        <p:txBody>
          <a:bodyPr>
            <a:normAutofit fontScale="90000"/>
          </a:bodyPr>
          <a:p>
            <a:endParaRPr dirty="0" lang="en-US"/>
          </a:p>
        </p:txBody>
      </p:sp>
      <p:sp>
        <p:nvSpPr>
          <p:cNvPr id="1048645" name="Content Placeholder 2"/>
          <p:cNvSpPr>
            <a:spLocks noGrp="1"/>
          </p:cNvSpPr>
          <p:nvPr>
            <p:ph idx="1"/>
          </p:nvPr>
        </p:nvSpPr>
        <p:spPr>
          <a:xfrm>
            <a:off x="457200" y="838200"/>
            <a:ext cx="8229600" cy="5486400"/>
          </a:xfrm>
        </p:spPr>
        <p:txBody>
          <a:bodyPr>
            <a:normAutofit fontScale="90000" lnSpcReduction="20000"/>
          </a:bodyPr>
          <a:p>
            <a:pPr indent="-514350" marL="514350">
              <a:buNone/>
            </a:pPr>
            <a:r>
              <a:rPr dirty="0" lang="en-US" smtClean="0"/>
              <a:t>c) Take and record patient’s vital signs immediately before biopsy</a:t>
            </a:r>
          </a:p>
          <a:p>
            <a:pPr indent="-514350" marL="514350">
              <a:buNone/>
            </a:pPr>
            <a:r>
              <a:rPr dirty="0" lang="en-US" smtClean="0"/>
              <a:t>d)Explain the procedure to the patient- steps of the procedure, sensations expected, after-effects expected, restrictions of activity and monitoring procedures to follow</a:t>
            </a:r>
          </a:p>
          <a:p>
            <a:pPr indent="-514350" marL="514350">
              <a:buNone/>
            </a:pPr>
            <a:r>
              <a:rPr b="1" dirty="0" i="1" lang="en-US" smtClean="0"/>
              <a:t>Steps</a:t>
            </a:r>
          </a:p>
          <a:p>
            <a:pPr indent="-514350" marL="514350">
              <a:buFont typeface="Arial" pitchFamily="34" charset="0"/>
              <a:buChar char="•"/>
            </a:pPr>
            <a:r>
              <a:rPr dirty="0" lang="en-US" smtClean="0"/>
              <a:t>Support the patient during the procedure</a:t>
            </a:r>
          </a:p>
          <a:p>
            <a:pPr indent="-514350" marL="514350">
              <a:buFont typeface="Arial" pitchFamily="34" charset="0"/>
              <a:buChar char="•"/>
            </a:pPr>
            <a:r>
              <a:rPr dirty="0" lang="en-US" smtClean="0"/>
              <a:t>Expose the right side of the patients upper abdomen(right hypochondriac)</a:t>
            </a:r>
          </a:p>
          <a:p>
            <a:pPr indent="-514350" marL="514350">
              <a:buFont typeface="Arial" pitchFamily="34" charset="0"/>
              <a:buChar char="•"/>
            </a:pPr>
            <a:r>
              <a:rPr dirty="0" lang="en-US" smtClean="0"/>
              <a:t>Instruct the patient to inhale and exhale deeply several times finally to exhale and to hold breath at the end of expiration(prevents puncturing of the diaphragm and risk of lacerating the liver is minimized)</a:t>
            </a:r>
          </a:p>
          <a:p>
            <a:pPr indent="-514350" marL="514350">
              <a:buFont typeface="Arial" pitchFamily="34" charset="0"/>
              <a:buChar char="•"/>
            </a:pPr>
            <a:r>
              <a:rPr dirty="0" lang="en-US" smtClean="0"/>
              <a:t>The physician promptly introduces the biopsy needle by way of the trans thoracic (inter costal) or trans abdominal (sub costal) route, penetrates the liver, aspirates and withdraws. The entire procedure is completed within 5-10 seconds.</a:t>
            </a:r>
          </a:p>
          <a:p>
            <a:pPr indent="-514350" marL="514350">
              <a:buFont typeface="Arial" pitchFamily="34" charset="0"/>
              <a:buChar char="•"/>
            </a:pPr>
            <a:r>
              <a:rPr dirty="0" lang="en-US" smtClean="0"/>
              <a:t>Instruct the patient to resume breathing</a:t>
            </a:r>
          </a:p>
          <a:p>
            <a:pPr>
              <a:buNone/>
            </a:pP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46" name="Title 1"/>
          <p:cNvSpPr>
            <a:spLocks noGrp="1"/>
          </p:cNvSpPr>
          <p:nvPr>
            <p:ph type="title"/>
          </p:nvPr>
        </p:nvSpPr>
        <p:spPr>
          <a:xfrm flipV="1">
            <a:off x="457200" y="658369"/>
            <a:ext cx="8229600" cy="45719"/>
          </a:xfrm>
        </p:spPr>
        <p:txBody>
          <a:bodyPr>
            <a:normAutofit fontScale="90000"/>
          </a:bodyPr>
          <a:p>
            <a:endParaRPr dirty="0" lang="en-US"/>
          </a:p>
        </p:txBody>
      </p:sp>
      <p:sp>
        <p:nvSpPr>
          <p:cNvPr id="1048647" name="Content Placeholder 2"/>
          <p:cNvSpPr>
            <a:spLocks noGrp="1"/>
          </p:cNvSpPr>
          <p:nvPr>
            <p:ph idx="1"/>
          </p:nvPr>
        </p:nvSpPr>
        <p:spPr>
          <a:xfrm>
            <a:off x="457200" y="914400"/>
            <a:ext cx="8229600" cy="5410200"/>
          </a:xfrm>
        </p:spPr>
        <p:txBody>
          <a:bodyPr>
            <a:normAutofit fontScale="89286" lnSpcReduction="20000"/>
          </a:bodyPr>
          <a:p>
            <a:pPr>
              <a:buNone/>
            </a:pPr>
            <a:r>
              <a:rPr b="1" dirty="0" sz="3200" i="1" lang="en-US" smtClean="0"/>
              <a:t>Nursing care post procedure</a:t>
            </a:r>
          </a:p>
          <a:p>
            <a:pPr>
              <a:buNone/>
            </a:pPr>
            <a:r>
              <a:rPr dirty="0" sz="2800" lang="en-US" smtClean="0"/>
              <a:t>1)Immediately after biopsy, assist the patient to turn onto the right side; place a pillow under costal margin, and caution the patient to remain in this position, recumbent and immobile, for several hours.</a:t>
            </a:r>
          </a:p>
          <a:p>
            <a:pPr>
              <a:buFont typeface="Arial" pitchFamily="34" charset="0"/>
              <a:buChar char="•"/>
            </a:pPr>
            <a:r>
              <a:rPr dirty="0" sz="2800" lang="en-US" smtClean="0"/>
              <a:t>Instruct the patient to avoid coughing or straining.</a:t>
            </a:r>
          </a:p>
          <a:p>
            <a:pPr>
              <a:buFont typeface="Arial" pitchFamily="34" charset="0"/>
              <a:buChar char="•"/>
            </a:pPr>
            <a:r>
              <a:rPr dirty="0" sz="2800" lang="en-US" smtClean="0"/>
              <a:t>In this position, the liver capsule at the site of penetration is compressed against the chest wall, and the escape of blood or bile through the perforation is prevented.</a:t>
            </a:r>
          </a:p>
          <a:p>
            <a:pPr>
              <a:buNone/>
            </a:pPr>
            <a:r>
              <a:rPr dirty="0" sz="2800" lang="en-US" smtClean="0"/>
              <a:t>2) Measure and record patients pulse, respiratory rate and BP at 10-15 minutes  intervals for the first hour , then 30 minutes for the next 2hrs, or until the patient stabilizes.</a:t>
            </a:r>
            <a:endParaRPr dirty="0" sz="280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48" name="Title 1"/>
          <p:cNvSpPr>
            <a:spLocks noGrp="1"/>
          </p:cNvSpPr>
          <p:nvPr>
            <p:ph type="title"/>
          </p:nvPr>
        </p:nvSpPr>
        <p:spPr>
          <a:xfrm flipV="1">
            <a:off x="457200" y="658369"/>
            <a:ext cx="8229600" cy="45719"/>
          </a:xfrm>
        </p:spPr>
        <p:txBody>
          <a:bodyPr>
            <a:normAutofit fontScale="90000"/>
          </a:bodyPr>
          <a:p>
            <a:endParaRPr dirty="0" lang="en-US"/>
          </a:p>
        </p:txBody>
      </p:sp>
      <p:sp>
        <p:nvSpPr>
          <p:cNvPr id="1048649" name="Content Placeholder 2"/>
          <p:cNvSpPr>
            <a:spLocks noGrp="1"/>
          </p:cNvSpPr>
          <p:nvPr>
            <p:ph idx="1"/>
          </p:nvPr>
        </p:nvSpPr>
        <p:spPr>
          <a:xfrm>
            <a:off x="457200" y="914400"/>
            <a:ext cx="8229600" cy="5410200"/>
          </a:xfrm>
        </p:spPr>
        <p:txBody>
          <a:bodyPr>
            <a:normAutofit/>
          </a:bodyPr>
          <a:p>
            <a:r>
              <a:rPr dirty="0" lang="en-US" smtClean="0"/>
              <a:t>Changes in vital signs may indicate; bleeding, severe </a:t>
            </a:r>
            <a:r>
              <a:rPr dirty="0" lang="en-US" err="1" smtClean="0"/>
              <a:t>haemorrhage</a:t>
            </a:r>
            <a:r>
              <a:rPr dirty="0" lang="en-US" smtClean="0"/>
              <a:t> or bile peritonitis, most frequent complications of liver biopsy.</a:t>
            </a:r>
          </a:p>
          <a:p>
            <a:pPr>
              <a:buNone/>
            </a:pPr>
            <a:r>
              <a:rPr dirty="0" lang="en-US" smtClean="0"/>
              <a:t>3)If the patient is discharged after the procedure, instruct the patient to avoid heavy lifting and strenuous activity for one week.</a:t>
            </a:r>
          </a:p>
          <a:p>
            <a:pPr>
              <a:buNone/>
            </a:pPr>
            <a:r>
              <a:rPr b="1" dirty="0" lang="en-US" u="sng" smtClean="0"/>
              <a:t>Complication</a:t>
            </a:r>
          </a:p>
          <a:p>
            <a:r>
              <a:rPr dirty="0" lang="en-US" smtClean="0"/>
              <a:t>Fever</a:t>
            </a:r>
          </a:p>
          <a:p>
            <a:r>
              <a:rPr dirty="0" lang="en-US" smtClean="0"/>
              <a:t>Pain, swelling, redness or discharge around needle insertion site</a:t>
            </a:r>
          </a:p>
          <a:p>
            <a:r>
              <a:rPr dirty="0" lang="en-US" smtClean="0"/>
              <a:t>Chest pains</a:t>
            </a:r>
          </a:p>
          <a:p>
            <a:r>
              <a:rPr dirty="0" lang="en-US" smtClean="0"/>
              <a:t>Shortness of breathing</a:t>
            </a:r>
          </a:p>
          <a:p>
            <a:r>
              <a:rPr dirty="0" lang="en-US" smtClean="0"/>
              <a:t>Fainting or dizziness- sign of possible blood loss</a:t>
            </a:r>
          </a:p>
          <a:p>
            <a:r>
              <a:rPr dirty="0" lang="en-US" smtClean="0"/>
              <a:t>Nausea and vomiting</a:t>
            </a:r>
          </a:p>
          <a:p>
            <a:r>
              <a:rPr dirty="0" lang="en-US" smtClean="0"/>
              <a:t>Worsening abdominal pains – bleeding, leakage of bile</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650" name="Title 1"/>
          <p:cNvSpPr>
            <a:spLocks noGrp="1"/>
          </p:cNvSpPr>
          <p:nvPr>
            <p:ph type="title"/>
          </p:nvPr>
        </p:nvSpPr>
        <p:spPr/>
        <p:txBody>
          <a:bodyPr>
            <a:normAutofit/>
          </a:bodyPr>
          <a:p>
            <a:r>
              <a:rPr dirty="0" lang="en-US" smtClean="0">
                <a:solidFill>
                  <a:srgbClr val="FF0000"/>
                </a:solidFill>
              </a:rPr>
              <a:t>Renal biopsy(needle biopsy of the  kidney)</a:t>
            </a:r>
            <a:endParaRPr dirty="0" lang="en-US">
              <a:solidFill>
                <a:srgbClr val="FF0000"/>
              </a:solidFill>
            </a:endParaRPr>
          </a:p>
        </p:txBody>
      </p:sp>
      <p:sp>
        <p:nvSpPr>
          <p:cNvPr id="1048651" name="Content Placeholder 2"/>
          <p:cNvSpPr>
            <a:spLocks noGrp="1"/>
          </p:cNvSpPr>
          <p:nvPr>
            <p:ph idx="1"/>
          </p:nvPr>
        </p:nvSpPr>
        <p:spPr/>
        <p:txBody>
          <a:bodyPr>
            <a:normAutofit fontScale="90000" lnSpcReduction="10000"/>
          </a:bodyPr>
          <a:p>
            <a:pPr>
              <a:buFont typeface="Wingdings" pitchFamily="2" charset="2"/>
              <a:buChar char="Ø"/>
            </a:pPr>
            <a:r>
              <a:rPr dirty="0" lang="en-US" smtClean="0"/>
              <a:t>This is removal of a small piece of kidney tissue for examination. It can be done through;</a:t>
            </a:r>
          </a:p>
          <a:p>
            <a:pPr>
              <a:buFont typeface="Arial" pitchFamily="34" charset="0"/>
              <a:buChar char="•"/>
            </a:pPr>
            <a:r>
              <a:rPr dirty="0" lang="en-US" smtClean="0"/>
              <a:t>Ultra sound guided kidney biopsy</a:t>
            </a:r>
          </a:p>
          <a:p>
            <a:pPr>
              <a:buFont typeface="Arial" pitchFamily="34" charset="0"/>
              <a:buChar char="•"/>
            </a:pPr>
            <a:r>
              <a:rPr dirty="0" lang="en-US" smtClean="0"/>
              <a:t>CT-guided kidney biopsy</a:t>
            </a:r>
          </a:p>
          <a:p>
            <a:pPr>
              <a:buFont typeface="Arial" pitchFamily="34" charset="0"/>
              <a:buChar char="•"/>
            </a:pPr>
            <a:r>
              <a:rPr dirty="0" lang="en-US" smtClean="0"/>
              <a:t>Or surgical biopsy</a:t>
            </a:r>
          </a:p>
          <a:p>
            <a:pPr>
              <a:buNone/>
            </a:pPr>
            <a:r>
              <a:rPr b="1" dirty="0" lang="en-US" u="sng" smtClean="0">
                <a:solidFill>
                  <a:srgbClr val="002060"/>
                </a:solidFill>
              </a:rPr>
              <a:t>Indications</a:t>
            </a:r>
          </a:p>
          <a:p>
            <a:pPr indent="-514350" marL="514350">
              <a:buAutoNum type="arabicParenR"/>
            </a:pPr>
            <a:r>
              <a:rPr dirty="0" lang="en-US" smtClean="0"/>
              <a:t>Protein in urine</a:t>
            </a:r>
          </a:p>
          <a:p>
            <a:pPr indent="-514350" marL="514350">
              <a:buAutoNum type="arabicParenR"/>
            </a:pPr>
            <a:r>
              <a:rPr dirty="0" lang="en-US" smtClean="0"/>
              <a:t>Unexplained acute renal failure</a:t>
            </a:r>
          </a:p>
          <a:p>
            <a:pPr indent="-514350" marL="514350">
              <a:buAutoNum type="arabicParenR"/>
            </a:pPr>
            <a:r>
              <a:rPr dirty="0" lang="en-US" err="1" smtClean="0"/>
              <a:t>Glomerulopathies</a:t>
            </a:r>
            <a:endParaRPr dirty="0" lang="en-US" smtClean="0"/>
          </a:p>
          <a:p>
            <a:pPr indent="-514350" marL="514350">
              <a:buAutoNum type="arabicParenR"/>
            </a:pPr>
            <a:r>
              <a:rPr dirty="0" lang="en-US" smtClean="0"/>
              <a:t>Transplant rejection</a:t>
            </a:r>
          </a:p>
          <a:p>
            <a:pPr>
              <a:buFont typeface="Arial" pitchFamily="34" charset="0"/>
              <a:buChar char="•"/>
            </a:pP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652" name="Title 1"/>
          <p:cNvSpPr>
            <a:spLocks noGrp="1"/>
          </p:cNvSpPr>
          <p:nvPr>
            <p:ph type="title"/>
          </p:nvPr>
        </p:nvSpPr>
        <p:spPr>
          <a:xfrm>
            <a:off x="457200" y="704088"/>
            <a:ext cx="8229600" cy="57912"/>
          </a:xfrm>
        </p:spPr>
        <p:txBody>
          <a:bodyPr>
            <a:normAutofit fontScale="90000"/>
          </a:bodyPr>
          <a:p>
            <a:endParaRPr dirty="0" lang="en-US"/>
          </a:p>
        </p:txBody>
      </p:sp>
      <p:sp>
        <p:nvSpPr>
          <p:cNvPr id="1048653" name="Content Placeholder 2"/>
          <p:cNvSpPr>
            <a:spLocks noGrp="1"/>
          </p:cNvSpPr>
          <p:nvPr>
            <p:ph idx="1"/>
          </p:nvPr>
        </p:nvSpPr>
        <p:spPr>
          <a:xfrm>
            <a:off x="457200" y="838200"/>
            <a:ext cx="8229600" cy="5486400"/>
          </a:xfrm>
        </p:spPr>
        <p:txBody>
          <a:bodyPr/>
          <a:p>
            <a:pPr>
              <a:buNone/>
            </a:pPr>
            <a:r>
              <a:rPr b="1" dirty="0" i="1" lang="en-US" smtClean="0"/>
              <a:t>Contraindications</a:t>
            </a:r>
          </a:p>
          <a:p>
            <a:r>
              <a:rPr dirty="0" lang="en-US" smtClean="0"/>
              <a:t>Bleeding tendencies</a:t>
            </a:r>
          </a:p>
          <a:p>
            <a:r>
              <a:rPr dirty="0" lang="en-US" smtClean="0"/>
              <a:t>Uncontrolled hypertension</a:t>
            </a:r>
          </a:p>
          <a:p>
            <a:r>
              <a:rPr dirty="0" lang="en-US" smtClean="0"/>
              <a:t>Solitary kidney</a:t>
            </a:r>
          </a:p>
          <a:p>
            <a:r>
              <a:rPr dirty="0" lang="en-US" smtClean="0"/>
              <a:t>Morbid obesity</a:t>
            </a: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654" name="Title 1"/>
          <p:cNvSpPr>
            <a:spLocks noGrp="1"/>
          </p:cNvSpPr>
          <p:nvPr>
            <p:ph type="title"/>
          </p:nvPr>
        </p:nvSpPr>
        <p:spPr>
          <a:xfrm>
            <a:off x="457200" y="704088"/>
            <a:ext cx="8229600" cy="438912"/>
          </a:xfrm>
        </p:spPr>
        <p:txBody>
          <a:bodyPr>
            <a:normAutofit fontScale="90000"/>
          </a:bodyPr>
          <a:p>
            <a:r>
              <a:rPr dirty="0" lang="en-US" smtClean="0"/>
              <a:t>procedure</a:t>
            </a:r>
            <a:endParaRPr dirty="0" lang="en-US"/>
          </a:p>
        </p:txBody>
      </p:sp>
      <p:sp>
        <p:nvSpPr>
          <p:cNvPr id="1048655" name="Content Placeholder 2"/>
          <p:cNvSpPr>
            <a:spLocks noGrp="1"/>
          </p:cNvSpPr>
          <p:nvPr>
            <p:ph idx="1"/>
          </p:nvPr>
        </p:nvSpPr>
        <p:spPr>
          <a:xfrm>
            <a:off x="457200" y="1524000"/>
            <a:ext cx="8229600" cy="4800600"/>
          </a:xfrm>
        </p:spPr>
        <p:txBody>
          <a:bodyPr>
            <a:normAutofit/>
          </a:bodyPr>
          <a:p>
            <a:pPr>
              <a:buFont typeface="Wingdings" pitchFamily="2" charset="2"/>
              <a:buChar char="Ø"/>
            </a:pPr>
            <a:r>
              <a:rPr dirty="0" lang="en-US" smtClean="0"/>
              <a:t>Patient preparation</a:t>
            </a:r>
          </a:p>
          <a:p>
            <a:pPr>
              <a:buFont typeface="Arial" pitchFamily="34" charset="0"/>
              <a:buChar char="•"/>
            </a:pPr>
            <a:r>
              <a:rPr dirty="0" lang="en-US" smtClean="0"/>
              <a:t>Coagulation tests to identify patients at risk of post biopsy bleeding</a:t>
            </a:r>
          </a:p>
          <a:p>
            <a:pPr>
              <a:buFont typeface="Arial" pitchFamily="34" charset="0"/>
              <a:buChar char="•"/>
            </a:pPr>
            <a:r>
              <a:rPr dirty="0" lang="en-US" smtClean="0"/>
              <a:t>Starve the patient for 6-8hrs(incase of </a:t>
            </a:r>
            <a:r>
              <a:rPr dirty="0" lang="en-US" err="1" smtClean="0"/>
              <a:t>nephrectomy</a:t>
            </a:r>
            <a:r>
              <a:rPr dirty="0" lang="en-US" smtClean="0"/>
              <a:t>)</a:t>
            </a:r>
          </a:p>
          <a:p>
            <a:pPr>
              <a:buFont typeface="Arial" pitchFamily="34" charset="0"/>
              <a:buChar char="•"/>
            </a:pPr>
            <a:r>
              <a:rPr dirty="0" lang="en-US" smtClean="0"/>
              <a:t>Establish an intravenous line</a:t>
            </a:r>
          </a:p>
          <a:p>
            <a:pPr>
              <a:buFont typeface="Arial" pitchFamily="34" charset="0"/>
              <a:buChar char="•"/>
            </a:pPr>
            <a:r>
              <a:rPr dirty="0" lang="en-US" smtClean="0"/>
              <a:t>Urine specimen is taken before biopsy for baseline data </a:t>
            </a:r>
          </a:p>
          <a:p>
            <a:pPr>
              <a:buFont typeface="Arial" pitchFamily="34" charset="0"/>
              <a:buChar char="•"/>
            </a:pPr>
            <a:r>
              <a:rPr dirty="0" lang="en-US" smtClean="0"/>
              <a:t>Sedation, if ordered is given</a:t>
            </a:r>
          </a:p>
          <a:p>
            <a:pPr>
              <a:buFont typeface="Arial" pitchFamily="34" charset="0"/>
              <a:buChar char="•"/>
            </a:pPr>
            <a:r>
              <a:rPr dirty="0" lang="en-US" smtClean="0"/>
              <a:t>Instruct the patient to hold his breath(to stop movement of the kidney)</a:t>
            </a:r>
            <a:r>
              <a:rPr dirty="0" lang="en-US"/>
              <a:t> </a:t>
            </a:r>
            <a:r>
              <a:rPr dirty="0" lang="en-US" smtClean="0"/>
              <a:t>during the insertion of biopsy needle. If sedated place in prone with a sandbag under the abdomen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656" name="Title 1"/>
          <p:cNvSpPr>
            <a:spLocks noGrp="1"/>
          </p:cNvSpPr>
          <p:nvPr>
            <p:ph type="title"/>
          </p:nvPr>
        </p:nvSpPr>
        <p:spPr>
          <a:xfrm>
            <a:off x="457200" y="704088"/>
            <a:ext cx="8229600" cy="57912"/>
          </a:xfrm>
        </p:spPr>
        <p:txBody>
          <a:bodyPr>
            <a:normAutofit fontScale="90000"/>
          </a:bodyPr>
          <a:p>
            <a:endParaRPr dirty="0" lang="en-US"/>
          </a:p>
        </p:txBody>
      </p:sp>
      <p:sp>
        <p:nvSpPr>
          <p:cNvPr id="1048657" name="Content Placeholder 2"/>
          <p:cNvSpPr>
            <a:spLocks noGrp="1"/>
          </p:cNvSpPr>
          <p:nvPr>
            <p:ph idx="1"/>
          </p:nvPr>
        </p:nvSpPr>
        <p:spPr>
          <a:xfrm>
            <a:off x="457200" y="990600"/>
            <a:ext cx="8229600" cy="5334000"/>
          </a:xfrm>
        </p:spPr>
        <p:txBody>
          <a:bodyPr>
            <a:normAutofit fontScale="95000" lnSpcReduction="10000"/>
          </a:bodyPr>
          <a:p>
            <a:pPr>
              <a:buFont typeface="Wingdings" pitchFamily="2" charset="2"/>
              <a:buChar char="Ø"/>
            </a:pPr>
            <a:r>
              <a:rPr dirty="0" lang="en-US" smtClean="0"/>
              <a:t>Requirements</a:t>
            </a:r>
          </a:p>
          <a:p>
            <a:pPr>
              <a:buFont typeface="Arial" pitchFamily="34" charset="0"/>
              <a:buChar char="•"/>
            </a:pPr>
            <a:r>
              <a:rPr dirty="0" lang="en-US" smtClean="0"/>
              <a:t>Top shelf: sterile renal biopsy set containing;</a:t>
            </a:r>
          </a:p>
          <a:p>
            <a:pPr>
              <a:buFont typeface="Arial" pitchFamily="34" charset="0"/>
              <a:buChar char="•"/>
            </a:pPr>
            <a:r>
              <a:rPr dirty="0" lang="en-US" smtClean="0"/>
              <a:t>Towel and gloves</a:t>
            </a:r>
          </a:p>
          <a:p>
            <a:pPr>
              <a:buFont typeface="Arial" pitchFamily="34" charset="0"/>
              <a:buChar char="•"/>
            </a:pPr>
            <a:r>
              <a:rPr dirty="0" lang="en-US" smtClean="0"/>
              <a:t>Towel with a hole for draping</a:t>
            </a:r>
          </a:p>
          <a:p>
            <a:pPr>
              <a:buFont typeface="Arial" pitchFamily="34" charset="0"/>
              <a:buChar char="•"/>
            </a:pPr>
            <a:r>
              <a:rPr dirty="0" lang="en-US" smtClean="0"/>
              <a:t>Gauze and cotton wool swabs </a:t>
            </a:r>
          </a:p>
          <a:p>
            <a:pPr>
              <a:buFont typeface="Arial" pitchFamily="34" charset="0"/>
              <a:buChar char="•"/>
            </a:pPr>
            <a:r>
              <a:rPr dirty="0" lang="en-US" smtClean="0"/>
              <a:t>Sponge holding forceps</a:t>
            </a:r>
          </a:p>
          <a:p>
            <a:pPr>
              <a:buFont typeface="Arial" pitchFamily="34" charset="0"/>
              <a:buChar char="•"/>
            </a:pPr>
            <a:r>
              <a:rPr dirty="0" lang="en-US" smtClean="0"/>
              <a:t>Dissecting  forceps</a:t>
            </a:r>
          </a:p>
          <a:p>
            <a:pPr>
              <a:buFont typeface="Arial" pitchFamily="34" charset="0"/>
              <a:buChar char="•"/>
            </a:pPr>
            <a:r>
              <a:rPr dirty="0" lang="en-US" smtClean="0"/>
              <a:t>Small curved scissors </a:t>
            </a:r>
            <a:r>
              <a:rPr dirty="0" lang="en-US" err="1" smtClean="0"/>
              <a:t>trocar</a:t>
            </a:r>
            <a:r>
              <a:rPr dirty="0" lang="en-US" smtClean="0"/>
              <a:t> and </a:t>
            </a:r>
            <a:r>
              <a:rPr dirty="0" lang="en-US" err="1" smtClean="0"/>
              <a:t>cannula</a:t>
            </a:r>
            <a:endParaRPr dirty="0" lang="en-US" smtClean="0"/>
          </a:p>
          <a:p>
            <a:pPr>
              <a:buFont typeface="Arial" pitchFamily="34" charset="0"/>
              <a:buChar char="•"/>
            </a:pPr>
            <a:r>
              <a:rPr dirty="0" lang="en-US" smtClean="0"/>
              <a:t>Renal biopsy needle</a:t>
            </a:r>
          </a:p>
          <a:p>
            <a:pPr>
              <a:buFont typeface="Arial" pitchFamily="34" charset="0"/>
              <a:buChar char="•"/>
            </a:pPr>
            <a:r>
              <a:rPr dirty="0" lang="en-US" smtClean="0"/>
              <a:t>Glass slides</a:t>
            </a:r>
          </a:p>
          <a:p>
            <a:pPr>
              <a:buFont typeface="Arial" pitchFamily="34" charset="0"/>
              <a:buChar char="•"/>
            </a:pPr>
            <a:r>
              <a:rPr dirty="0" lang="en-US" smtClean="0"/>
              <a:t>Specimen jar gallipots</a:t>
            </a:r>
          </a:p>
          <a:p>
            <a:pPr>
              <a:buFont typeface="Arial" pitchFamily="34" charset="0"/>
              <a:buChar char="•"/>
            </a:pPr>
            <a:r>
              <a:rPr dirty="0" lang="en-US" smtClean="0"/>
              <a:t>receiver</a:t>
            </a: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658" name="Title 1"/>
          <p:cNvSpPr>
            <a:spLocks noGrp="1"/>
          </p:cNvSpPr>
          <p:nvPr>
            <p:ph type="title"/>
          </p:nvPr>
        </p:nvSpPr>
        <p:spPr>
          <a:xfrm>
            <a:off x="457200" y="704088"/>
            <a:ext cx="8229600" cy="57912"/>
          </a:xfrm>
        </p:spPr>
        <p:txBody>
          <a:bodyPr>
            <a:normAutofit fontScale="90000"/>
          </a:bodyPr>
          <a:p>
            <a:endParaRPr dirty="0" lang="en-US"/>
          </a:p>
        </p:txBody>
      </p:sp>
      <p:sp>
        <p:nvSpPr>
          <p:cNvPr id="1048659" name="Content Placeholder 2"/>
          <p:cNvSpPr>
            <a:spLocks noGrp="1"/>
          </p:cNvSpPr>
          <p:nvPr>
            <p:ph idx="1"/>
          </p:nvPr>
        </p:nvSpPr>
        <p:spPr>
          <a:xfrm>
            <a:off x="457200" y="914400"/>
            <a:ext cx="8229600" cy="5410200"/>
          </a:xfrm>
        </p:spPr>
        <p:txBody>
          <a:bodyPr>
            <a:normAutofit fontScale="90000" lnSpcReduction="10000"/>
          </a:bodyPr>
          <a:p>
            <a:r>
              <a:rPr dirty="0" lang="en-US" smtClean="0"/>
              <a:t>20mls and 5mls syringes and needles</a:t>
            </a:r>
          </a:p>
          <a:p>
            <a:r>
              <a:rPr dirty="0" lang="en-US" err="1" smtClean="0"/>
              <a:t>Scapel</a:t>
            </a:r>
            <a:endParaRPr dirty="0" lang="en-US" smtClean="0"/>
          </a:p>
          <a:p>
            <a:pPr>
              <a:buNone/>
            </a:pPr>
            <a:r>
              <a:rPr dirty="0" lang="en-US" smtClean="0"/>
              <a:t>Bottom shelf:</a:t>
            </a:r>
          </a:p>
          <a:p>
            <a:pPr>
              <a:buFont typeface="Arial" pitchFamily="34" charset="0"/>
              <a:buChar char="•"/>
            </a:pPr>
            <a:r>
              <a:rPr dirty="0" lang="en-US" smtClean="0"/>
              <a:t>2% </a:t>
            </a:r>
            <a:r>
              <a:rPr dirty="0" lang="en-US" err="1" smtClean="0"/>
              <a:t>lignocaine</a:t>
            </a:r>
            <a:endParaRPr dirty="0" lang="en-US" smtClean="0"/>
          </a:p>
          <a:p>
            <a:pPr>
              <a:buFont typeface="Arial" pitchFamily="34" charset="0"/>
              <a:buChar char="•"/>
            </a:pPr>
            <a:r>
              <a:rPr dirty="0" lang="en-US" smtClean="0"/>
              <a:t>Antiseptic lotions; </a:t>
            </a:r>
            <a:r>
              <a:rPr dirty="0" lang="en-US" err="1" smtClean="0"/>
              <a:t>methylated</a:t>
            </a:r>
            <a:r>
              <a:rPr dirty="0" lang="en-US" smtClean="0"/>
              <a:t> spirit, </a:t>
            </a:r>
            <a:r>
              <a:rPr dirty="0" lang="en-US" err="1" smtClean="0"/>
              <a:t>savlon</a:t>
            </a:r>
            <a:r>
              <a:rPr dirty="0" lang="en-US" smtClean="0"/>
              <a:t>, and iodine</a:t>
            </a:r>
          </a:p>
          <a:p>
            <a:pPr>
              <a:buFont typeface="Arial" pitchFamily="34" charset="0"/>
              <a:buChar char="•"/>
            </a:pPr>
            <a:r>
              <a:rPr dirty="0" lang="en-US" smtClean="0"/>
              <a:t>Assorted sizes of syringes and needles</a:t>
            </a:r>
          </a:p>
          <a:p>
            <a:pPr>
              <a:buFont typeface="Arial" pitchFamily="34" charset="0"/>
              <a:buChar char="•"/>
            </a:pPr>
            <a:r>
              <a:rPr dirty="0" lang="en-US" smtClean="0"/>
              <a:t>Receiver</a:t>
            </a:r>
          </a:p>
          <a:p>
            <a:pPr>
              <a:buFont typeface="Arial" pitchFamily="34" charset="0"/>
              <a:buChar char="•"/>
            </a:pPr>
            <a:r>
              <a:rPr dirty="0" lang="en-US" smtClean="0"/>
              <a:t>Mackintosh and towel</a:t>
            </a:r>
          </a:p>
          <a:p>
            <a:pPr>
              <a:buFont typeface="Arial" pitchFamily="34" charset="0"/>
              <a:buChar char="•"/>
            </a:pPr>
            <a:r>
              <a:rPr dirty="0" lang="en-US" smtClean="0"/>
              <a:t>Shoulder blanket</a:t>
            </a:r>
          </a:p>
          <a:p>
            <a:pPr>
              <a:buFont typeface="Arial" pitchFamily="34" charset="0"/>
              <a:buChar char="•"/>
            </a:pPr>
            <a:r>
              <a:rPr dirty="0" lang="en-US" smtClean="0"/>
              <a:t>Sandbag</a:t>
            </a:r>
          </a:p>
          <a:p>
            <a:pPr>
              <a:buFont typeface="Arial" pitchFamily="34" charset="0"/>
              <a:buChar char="•"/>
            </a:pPr>
            <a:r>
              <a:rPr dirty="0" lang="en-US" smtClean="0"/>
              <a:t>Strapping </a:t>
            </a:r>
          </a:p>
          <a:p>
            <a:pPr>
              <a:buFont typeface="Arial" pitchFamily="34" charset="0"/>
              <a:buChar char="•"/>
            </a:pPr>
            <a:r>
              <a:rPr dirty="0" lang="en-US" smtClean="0"/>
              <a:t>Shaving tray</a:t>
            </a:r>
          </a:p>
          <a:p>
            <a:pPr>
              <a:buFont typeface="Arial" pitchFamily="34" charset="0"/>
              <a:buChar char="•"/>
            </a:pPr>
            <a:r>
              <a:rPr dirty="0" lang="en-US" err="1" smtClean="0"/>
              <a:t>collodion</a:t>
            </a:r>
            <a:endParaRPr dirty="0"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660" name="Title 1"/>
          <p:cNvSpPr>
            <a:spLocks noGrp="1"/>
          </p:cNvSpPr>
          <p:nvPr>
            <p:ph type="title"/>
          </p:nvPr>
        </p:nvSpPr>
        <p:spPr>
          <a:xfrm>
            <a:off x="457200" y="704088"/>
            <a:ext cx="8229600" cy="286512"/>
          </a:xfrm>
        </p:spPr>
        <p:txBody>
          <a:bodyPr>
            <a:normAutofit fontScale="90000"/>
          </a:bodyPr>
          <a:p>
            <a:endParaRPr dirty="0" lang="en-US"/>
          </a:p>
        </p:txBody>
      </p:sp>
      <p:sp>
        <p:nvSpPr>
          <p:cNvPr id="1048661" name="Content Placeholder 2"/>
          <p:cNvSpPr>
            <a:spLocks noGrp="1"/>
          </p:cNvSpPr>
          <p:nvPr>
            <p:ph idx="1"/>
          </p:nvPr>
        </p:nvSpPr>
        <p:spPr>
          <a:xfrm>
            <a:off x="457200" y="1219200"/>
            <a:ext cx="8229600" cy="5105400"/>
          </a:xfrm>
        </p:spPr>
        <p:txBody>
          <a:bodyPr/>
          <a:p>
            <a:pPr>
              <a:buNone/>
            </a:pPr>
            <a:r>
              <a:rPr b="1" dirty="0" i="1" lang="en-US" smtClean="0"/>
              <a:t>Steps</a:t>
            </a:r>
          </a:p>
          <a:p>
            <a:pPr>
              <a:buFont typeface="Wingdings" pitchFamily="2" charset="2"/>
              <a:buChar char="§"/>
            </a:pPr>
            <a:r>
              <a:rPr dirty="0" lang="en-US" smtClean="0"/>
              <a:t>Explain the procedure to the patient</a:t>
            </a:r>
          </a:p>
          <a:p>
            <a:pPr>
              <a:buFont typeface="Wingdings" pitchFamily="2" charset="2"/>
              <a:buChar char="§"/>
            </a:pPr>
            <a:r>
              <a:rPr dirty="0" lang="en-US" smtClean="0"/>
              <a:t>Place the patient in prone position and place a sandbag under the abdomen</a:t>
            </a:r>
          </a:p>
          <a:p>
            <a:pPr>
              <a:buFont typeface="Wingdings" pitchFamily="2" charset="2"/>
              <a:buChar char="§"/>
            </a:pPr>
            <a:r>
              <a:rPr dirty="0" lang="en-US" smtClean="0"/>
              <a:t>Fold down the bed clothes and expose the lumbar region</a:t>
            </a:r>
          </a:p>
          <a:p>
            <a:pPr>
              <a:buFont typeface="Wingdings" pitchFamily="2" charset="2"/>
              <a:buChar char="§"/>
            </a:pPr>
            <a:r>
              <a:rPr dirty="0" lang="en-US" smtClean="0"/>
              <a:t>Cover patient with shoulder blanket</a:t>
            </a:r>
          </a:p>
          <a:p>
            <a:pPr>
              <a:buFont typeface="Wingdings" pitchFamily="2" charset="2"/>
              <a:buChar char="§"/>
            </a:pPr>
            <a:r>
              <a:rPr dirty="0" lang="en-US" smtClean="0"/>
              <a:t>Protect the bed clothes with mackintosh and towel</a:t>
            </a:r>
          </a:p>
          <a:p>
            <a:pPr>
              <a:buFont typeface="Wingdings" pitchFamily="2" charset="2"/>
              <a:buChar char="§"/>
            </a:pPr>
            <a:r>
              <a:rPr dirty="0" lang="en-US" smtClean="0"/>
              <a:t>Wash hands</a:t>
            </a:r>
          </a:p>
          <a:p>
            <a:pPr>
              <a:buFont typeface="Wingdings" pitchFamily="2" charset="2"/>
              <a:buChar char="§"/>
            </a:pPr>
            <a:r>
              <a:rPr dirty="0" lang="en-US" smtClean="0"/>
              <a:t>Assist as required</a:t>
            </a:r>
          </a:p>
          <a:p>
            <a:pPr>
              <a:buFont typeface="Wingdings" pitchFamily="2" charset="2"/>
              <a:buChar char="§"/>
            </a:pPr>
            <a:r>
              <a:rPr dirty="0" lang="en-US" smtClean="0"/>
              <a:t>Skin is cleaned with antiseptic </a:t>
            </a:r>
          </a:p>
          <a:p>
            <a:pPr>
              <a:buNone/>
            </a:pPr>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662" name="Title 1"/>
          <p:cNvSpPr>
            <a:spLocks noGrp="1"/>
          </p:cNvSpPr>
          <p:nvPr>
            <p:ph type="title"/>
          </p:nvPr>
        </p:nvSpPr>
        <p:spPr>
          <a:xfrm>
            <a:off x="457200" y="704088"/>
            <a:ext cx="8229600" cy="286512"/>
          </a:xfrm>
        </p:spPr>
        <p:txBody>
          <a:bodyPr>
            <a:normAutofit fontScale="90000"/>
          </a:bodyPr>
          <a:p>
            <a:endParaRPr dirty="0" lang="en-US"/>
          </a:p>
        </p:txBody>
      </p:sp>
      <p:sp>
        <p:nvSpPr>
          <p:cNvPr id="1048663" name="Content Placeholder 2"/>
          <p:cNvSpPr>
            <a:spLocks noGrp="1"/>
          </p:cNvSpPr>
          <p:nvPr>
            <p:ph idx="1"/>
          </p:nvPr>
        </p:nvSpPr>
        <p:spPr>
          <a:xfrm>
            <a:off x="457200" y="1219200"/>
            <a:ext cx="8229600" cy="5105400"/>
          </a:xfrm>
        </p:spPr>
        <p:txBody>
          <a:bodyPr>
            <a:normAutofit/>
          </a:bodyPr>
          <a:p>
            <a:r>
              <a:rPr dirty="0" lang="en-US" smtClean="0"/>
              <a:t>The skin at the biopsy site is infiltrated with a local </a:t>
            </a:r>
            <a:r>
              <a:rPr dirty="0" lang="en-US" err="1" smtClean="0"/>
              <a:t>anaesthetic</a:t>
            </a:r>
            <a:endParaRPr dirty="0" lang="en-US" smtClean="0"/>
          </a:p>
          <a:p>
            <a:r>
              <a:rPr dirty="0" lang="en-US" smtClean="0"/>
              <a:t>The biopsy needle is introduced just inside the renal capsule of the outer quadrant of the kidney</a:t>
            </a:r>
          </a:p>
          <a:p>
            <a:r>
              <a:rPr dirty="0" lang="en-US" smtClean="0"/>
              <a:t>The location of the needle may be confirmed by fluoroscopy or by ultra sound, in which case a special probe is used</a:t>
            </a:r>
          </a:p>
          <a:p>
            <a:r>
              <a:rPr dirty="0" lang="en-US" smtClean="0"/>
              <a:t>With open biopsy, a small incision is made over the kidney allowing direct visualization .</a:t>
            </a:r>
          </a:p>
          <a:p>
            <a:r>
              <a:rPr dirty="0" lang="en-US" smtClean="0"/>
              <a:t>Preparation of open biopsy is similar to that of any major abdominal surgery</a:t>
            </a:r>
          </a:p>
          <a:p>
            <a:r>
              <a:rPr dirty="0" lang="en-US" smtClean="0"/>
              <a:t>The doctor withdraws the biopsy needle and the specimen is placed in the jar</a:t>
            </a:r>
          </a:p>
          <a:p>
            <a:r>
              <a:rPr dirty="0" lang="en-US" smtClean="0"/>
              <a:t>A very firm dressing is then applied over the puncture site</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title"/>
          </p:nvPr>
        </p:nvSpPr>
        <p:spPr>
          <a:xfrm>
            <a:off x="457200" y="704088"/>
            <a:ext cx="8229600" cy="362712"/>
          </a:xfrm>
        </p:spPr>
        <p:txBody>
          <a:bodyPr>
            <a:normAutofit fontScale="90000"/>
          </a:bodyPr>
          <a:p>
            <a:r>
              <a:rPr dirty="0" lang="en-US" smtClean="0"/>
              <a:t>Specific objectives</a:t>
            </a:r>
            <a:endParaRPr dirty="0" lang="en-US"/>
          </a:p>
        </p:txBody>
      </p:sp>
      <p:sp>
        <p:nvSpPr>
          <p:cNvPr id="1048587" name="Content Placeholder 2"/>
          <p:cNvSpPr>
            <a:spLocks noGrp="1"/>
          </p:cNvSpPr>
          <p:nvPr>
            <p:ph idx="1"/>
          </p:nvPr>
        </p:nvSpPr>
        <p:spPr>
          <a:xfrm>
            <a:off x="457200" y="1143000"/>
            <a:ext cx="8229600" cy="5181600"/>
          </a:xfrm>
        </p:spPr>
        <p:txBody>
          <a:bodyPr/>
          <a:p>
            <a:pPr>
              <a:buNone/>
            </a:pPr>
            <a:r>
              <a:rPr dirty="0" lang="en-US" smtClean="0"/>
              <a:t>By the end of the course the student will be able to:</a:t>
            </a:r>
          </a:p>
          <a:p>
            <a:r>
              <a:rPr dirty="0" lang="en-US" smtClean="0"/>
              <a:t>Describe the various aseptic nursing procedures</a:t>
            </a:r>
          </a:p>
          <a:p>
            <a:pPr>
              <a:buNone/>
            </a:pPr>
            <a:endParaRPr dirty="0" lang="en-US" smtClean="0"/>
          </a:p>
          <a:p>
            <a:r>
              <a:rPr dirty="0" lang="en-US" smtClean="0"/>
              <a:t>Describe the nursing management before, during and after the procedure</a:t>
            </a:r>
          </a:p>
          <a:p>
            <a:pPr>
              <a:buNone/>
            </a:pPr>
            <a:endParaRPr dirty="0" lang="en-US" smtClean="0"/>
          </a:p>
          <a:p>
            <a:r>
              <a:rPr dirty="0" lang="en-US" smtClean="0"/>
              <a:t>Demonstrate ideal nursing skills involved in the care of the patient during and after the procedures</a:t>
            </a:r>
          </a:p>
          <a:p>
            <a:pPr>
              <a:buNone/>
            </a:pPr>
            <a:r>
              <a:rPr dirty="0" lang="en-US" smtClean="0"/>
              <a:t> </a:t>
            </a: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664" name="Title 1"/>
          <p:cNvSpPr>
            <a:spLocks noGrp="1"/>
          </p:cNvSpPr>
          <p:nvPr>
            <p:ph type="title"/>
          </p:nvPr>
        </p:nvSpPr>
        <p:spPr>
          <a:xfrm>
            <a:off x="457200" y="704088"/>
            <a:ext cx="8229600" cy="134112"/>
          </a:xfrm>
        </p:spPr>
        <p:txBody>
          <a:bodyPr>
            <a:normAutofit fontScale="90000"/>
          </a:bodyPr>
          <a:p>
            <a:endParaRPr dirty="0" lang="en-US"/>
          </a:p>
        </p:txBody>
      </p:sp>
      <p:sp>
        <p:nvSpPr>
          <p:cNvPr id="1048665" name="Content Placeholder 2"/>
          <p:cNvSpPr>
            <a:spLocks noGrp="1"/>
          </p:cNvSpPr>
          <p:nvPr>
            <p:ph idx="1"/>
          </p:nvPr>
        </p:nvSpPr>
        <p:spPr>
          <a:xfrm>
            <a:off x="457200" y="990600"/>
            <a:ext cx="8229600" cy="5334000"/>
          </a:xfrm>
        </p:spPr>
        <p:txBody>
          <a:bodyPr/>
          <a:p>
            <a:pPr>
              <a:buNone/>
            </a:pPr>
            <a:r>
              <a:rPr b="1" dirty="0" i="1" lang="en-US" smtClean="0"/>
              <a:t>Post biopsy nursing care</a:t>
            </a:r>
          </a:p>
          <a:p>
            <a:pPr>
              <a:buFont typeface="Wingdings" pitchFamily="2" charset="2"/>
              <a:buChar char="Ø"/>
            </a:pPr>
            <a:r>
              <a:rPr dirty="0" lang="en-US" smtClean="0"/>
              <a:t>Ask patient to remain in prone position for 1hr and remain on bed rest for 24hrs to minimize the risk of bleeding</a:t>
            </a:r>
          </a:p>
          <a:p>
            <a:pPr>
              <a:buFont typeface="Wingdings" pitchFamily="2" charset="2"/>
              <a:buChar char="Ø"/>
            </a:pPr>
            <a:r>
              <a:rPr dirty="0" lang="en-US" smtClean="0"/>
              <a:t>Vital signs are taken every 5-15 minutes for the first 1hr, and then with decreased frequency as indicated.</a:t>
            </a:r>
          </a:p>
          <a:p>
            <a:pPr>
              <a:buNone/>
            </a:pPr>
            <a:r>
              <a:rPr b="1" dirty="0" lang="en-US" smtClean="0"/>
              <a:t>Note;</a:t>
            </a:r>
          </a:p>
          <a:p>
            <a:r>
              <a:rPr dirty="0" lang="en-US" smtClean="0"/>
              <a:t>Kidney is a highly </a:t>
            </a:r>
            <a:r>
              <a:rPr dirty="0" lang="en-US" err="1" smtClean="0"/>
              <a:t>vascularised</a:t>
            </a:r>
            <a:r>
              <a:rPr dirty="0" lang="en-US" smtClean="0"/>
              <a:t> organ, bleeding can occur through the puncture site and collect in </a:t>
            </a:r>
            <a:r>
              <a:rPr dirty="0" lang="en-US" err="1" smtClean="0"/>
              <a:t>peri</a:t>
            </a:r>
            <a:r>
              <a:rPr dirty="0" lang="en-US" smtClean="0"/>
              <a:t>-renal space without being noticed and can lead to shock.</a:t>
            </a:r>
          </a:p>
          <a:p>
            <a:pPr>
              <a:buFont typeface="Wingdings" pitchFamily="2" charset="2"/>
              <a:buChar char="Ø"/>
            </a:pPr>
            <a:r>
              <a:rPr dirty="0" lang="en-US" smtClean="0"/>
              <a:t>A clot can form in </a:t>
            </a:r>
            <a:r>
              <a:rPr dirty="0" lang="en-US" err="1" smtClean="0"/>
              <a:t>ureters</a:t>
            </a:r>
            <a:r>
              <a:rPr dirty="0" lang="en-US" smtClean="0"/>
              <a:t> causing severe pain</a:t>
            </a:r>
          </a:p>
          <a:p>
            <a:endParaRPr dirty="0"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666" name="Title 1"/>
          <p:cNvSpPr>
            <a:spLocks noGrp="1"/>
          </p:cNvSpPr>
          <p:nvPr>
            <p:ph type="title"/>
          </p:nvPr>
        </p:nvSpPr>
        <p:spPr>
          <a:xfrm>
            <a:off x="457200" y="704088"/>
            <a:ext cx="8229600" cy="210312"/>
          </a:xfrm>
        </p:spPr>
        <p:txBody>
          <a:bodyPr>
            <a:normAutofit fontScale="90000"/>
          </a:bodyPr>
          <a:p>
            <a:r>
              <a:rPr lang="en-US" smtClean="0"/>
              <a:t> </a:t>
            </a:r>
            <a:endParaRPr dirty="0" lang="en-US"/>
          </a:p>
        </p:txBody>
      </p:sp>
      <p:sp>
        <p:nvSpPr>
          <p:cNvPr id="1048667" name="Content Placeholder 2"/>
          <p:cNvSpPr>
            <a:spLocks noGrp="1"/>
          </p:cNvSpPr>
          <p:nvPr>
            <p:ph idx="1"/>
          </p:nvPr>
        </p:nvSpPr>
        <p:spPr>
          <a:xfrm>
            <a:off x="457200" y="1143000"/>
            <a:ext cx="8229600" cy="5181600"/>
          </a:xfrm>
        </p:spPr>
        <p:txBody>
          <a:bodyPr>
            <a:normAutofit/>
          </a:bodyPr>
          <a:p>
            <a:pPr>
              <a:buFont typeface="Wingdings" pitchFamily="2" charset="2"/>
              <a:buChar char="Ø"/>
            </a:pPr>
            <a:r>
              <a:rPr dirty="0" lang="en-US" smtClean="0"/>
              <a:t>Observe for any signs of shock</a:t>
            </a:r>
          </a:p>
          <a:p>
            <a:pPr>
              <a:buFont typeface="Wingdings" pitchFamily="2" charset="2"/>
              <a:buChar char="Ø"/>
            </a:pPr>
            <a:r>
              <a:rPr dirty="0" lang="en-US" smtClean="0"/>
              <a:t>Take post biopsy urine specimen for comparison with baseline</a:t>
            </a:r>
          </a:p>
          <a:p>
            <a:pPr>
              <a:buFont typeface="Wingdings" pitchFamily="2" charset="2"/>
              <a:buChar char="Ø"/>
            </a:pPr>
            <a:r>
              <a:rPr dirty="0" lang="en-US" err="1" smtClean="0"/>
              <a:t>Hb</a:t>
            </a:r>
            <a:r>
              <a:rPr dirty="0" lang="en-US" smtClean="0"/>
              <a:t> is assessed within 8hrs</a:t>
            </a:r>
          </a:p>
          <a:p>
            <a:pPr>
              <a:buFont typeface="Wingdings" pitchFamily="2" charset="2"/>
              <a:buChar char="Ø"/>
            </a:pPr>
            <a:r>
              <a:rPr dirty="0" lang="en-US" smtClean="0"/>
              <a:t>Incase of excessive bleeding;</a:t>
            </a:r>
          </a:p>
          <a:p>
            <a:pPr>
              <a:buFont typeface="Arial" pitchFamily="34" charset="0"/>
              <a:buChar char="•"/>
            </a:pPr>
            <a:r>
              <a:rPr dirty="0" lang="en-US" smtClean="0"/>
              <a:t>Blood transfusion is commenced</a:t>
            </a:r>
          </a:p>
          <a:p>
            <a:pPr>
              <a:buFont typeface="Arial" pitchFamily="34" charset="0"/>
              <a:buChar char="•"/>
            </a:pPr>
            <a:r>
              <a:rPr dirty="0" lang="en-US" smtClean="0"/>
              <a:t>Surgical intervention to control </a:t>
            </a:r>
            <a:r>
              <a:rPr dirty="0" lang="en-US" err="1" smtClean="0"/>
              <a:t>haemorrhage</a:t>
            </a:r>
            <a:r>
              <a:rPr dirty="0" lang="en-US" smtClean="0"/>
              <a:t> and drainage or’</a:t>
            </a:r>
          </a:p>
          <a:p>
            <a:pPr>
              <a:buFont typeface="Arial" pitchFamily="34" charset="0"/>
              <a:buChar char="•"/>
            </a:pPr>
            <a:r>
              <a:rPr dirty="0" lang="en-US" err="1" smtClean="0"/>
              <a:t>Nephrectomy</a:t>
            </a:r>
            <a:r>
              <a:rPr dirty="0" lang="en-US" smtClean="0"/>
              <a:t> is done</a:t>
            </a:r>
          </a:p>
          <a:p>
            <a:pPr>
              <a:buFont typeface="Wingdings" pitchFamily="2" charset="2"/>
              <a:buChar char="Ø"/>
            </a:pPr>
            <a:r>
              <a:rPr dirty="0" lang="en-US" smtClean="0"/>
              <a:t>Advise patient to avoid strenuous activity and heavy lifting for two weeks to prevent trigger of delayed hemorrhage</a:t>
            </a:r>
          </a:p>
          <a:p>
            <a:pPr>
              <a:buFont typeface="Wingdings" pitchFamily="2" charset="2"/>
              <a:buChar char="Ø"/>
            </a:pPr>
            <a:r>
              <a:rPr dirty="0" lang="en-US" smtClean="0"/>
              <a:t>Patient should report back incase of any signs or symptoms of bleeding(</a:t>
            </a:r>
            <a:r>
              <a:rPr dirty="0" lang="en-US" err="1" smtClean="0"/>
              <a:t>haematuria</a:t>
            </a:r>
            <a:r>
              <a:rPr dirty="0" lang="en-US" smtClean="0"/>
              <a:t>, fainting, </a:t>
            </a:r>
            <a:r>
              <a:rPr dirty="0" lang="en-US" err="1" smtClean="0"/>
              <a:t>dizzyness</a:t>
            </a:r>
            <a:r>
              <a:rPr dirty="0" lang="en-US" smtClean="0"/>
              <a:t>) </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668" name="Title 1"/>
          <p:cNvSpPr>
            <a:spLocks noGrp="1"/>
          </p:cNvSpPr>
          <p:nvPr>
            <p:ph type="title"/>
          </p:nvPr>
        </p:nvSpPr>
        <p:spPr/>
        <p:txBody>
          <a:bodyPr/>
          <a:p>
            <a:r>
              <a:rPr b="1" dirty="0" lang="en-US" smtClean="0">
                <a:solidFill>
                  <a:srgbClr val="FF0000"/>
                </a:solidFill>
              </a:rPr>
              <a:t>Intravenous </a:t>
            </a:r>
            <a:r>
              <a:rPr b="1" dirty="0" lang="en-US" err="1" smtClean="0">
                <a:solidFill>
                  <a:srgbClr val="FF0000"/>
                </a:solidFill>
              </a:rPr>
              <a:t>cutdown</a:t>
            </a:r>
            <a:endParaRPr b="1" dirty="0" lang="en-US">
              <a:solidFill>
                <a:srgbClr val="FF0000"/>
              </a:solidFill>
            </a:endParaRPr>
          </a:p>
        </p:txBody>
      </p:sp>
      <p:sp>
        <p:nvSpPr>
          <p:cNvPr id="1048669" name="Content Placeholder 2"/>
          <p:cNvSpPr>
            <a:spLocks noGrp="1"/>
          </p:cNvSpPr>
          <p:nvPr>
            <p:ph idx="1"/>
          </p:nvPr>
        </p:nvSpPr>
        <p:spPr/>
        <p:txBody>
          <a:bodyPr>
            <a:normAutofit fontScale="90000" lnSpcReduction="10000"/>
          </a:bodyPr>
          <a:p>
            <a:pPr>
              <a:buNone/>
            </a:pPr>
            <a:r>
              <a:rPr b="1" dirty="0" lang="en-US" smtClean="0"/>
              <a:t>Purpose</a:t>
            </a:r>
          </a:p>
          <a:p>
            <a:r>
              <a:rPr dirty="0" lang="en-US" smtClean="0"/>
              <a:t>To create access for infusion or blood transfusion when it’s difficult to get access into superficial veins</a:t>
            </a:r>
          </a:p>
          <a:p>
            <a:pPr>
              <a:buNone/>
            </a:pPr>
            <a:r>
              <a:rPr b="1" dirty="0" lang="en-US" smtClean="0"/>
              <a:t>Indications</a:t>
            </a:r>
          </a:p>
          <a:p>
            <a:pPr indent="-514350" marL="514350">
              <a:buFont typeface="+mj-lt"/>
              <a:buAutoNum type="arabicParenR"/>
            </a:pPr>
            <a:r>
              <a:rPr dirty="0" lang="en-US" smtClean="0"/>
              <a:t>Inaccessible blood vessels for resuscitation.</a:t>
            </a:r>
          </a:p>
          <a:p>
            <a:pPr indent="-514350" marL="514350">
              <a:buFont typeface="+mj-lt"/>
              <a:buAutoNum type="arabicParenR"/>
            </a:pPr>
            <a:r>
              <a:rPr dirty="0" lang="en-US" smtClean="0"/>
              <a:t>Severe dehydration especially in infants.</a:t>
            </a:r>
          </a:p>
          <a:p>
            <a:pPr indent="-514350" marL="514350">
              <a:buFont typeface="+mj-lt"/>
              <a:buAutoNum type="arabicParenR"/>
            </a:pPr>
            <a:r>
              <a:rPr dirty="0" lang="en-US" smtClean="0"/>
              <a:t>Patient in collapsed state</a:t>
            </a:r>
          </a:p>
          <a:p>
            <a:pPr indent="-514350" marL="514350">
              <a:buNone/>
            </a:pPr>
            <a:r>
              <a:rPr b="1" dirty="0" i="1" lang="en-US" smtClean="0"/>
              <a:t>Procedure</a:t>
            </a:r>
          </a:p>
          <a:p>
            <a:pPr indent="-514350" marL="514350">
              <a:buNone/>
            </a:pPr>
            <a:r>
              <a:rPr dirty="0" lang="en-US" smtClean="0"/>
              <a:t>Requirements:</a:t>
            </a:r>
          </a:p>
          <a:p>
            <a:pPr indent="-514350" marL="514350">
              <a:buNone/>
            </a:pPr>
            <a:r>
              <a:rPr dirty="0" lang="en-US" smtClean="0"/>
              <a:t>Clean trolley with;</a:t>
            </a: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670" name="Title 1"/>
          <p:cNvSpPr>
            <a:spLocks noGrp="1"/>
          </p:cNvSpPr>
          <p:nvPr>
            <p:ph type="title"/>
          </p:nvPr>
        </p:nvSpPr>
        <p:spPr>
          <a:xfrm>
            <a:off x="457200" y="704088"/>
            <a:ext cx="8229600" cy="57912"/>
          </a:xfrm>
        </p:spPr>
        <p:txBody>
          <a:bodyPr>
            <a:normAutofit fontScale="90000"/>
          </a:bodyPr>
          <a:p>
            <a:endParaRPr dirty="0" lang="en-US"/>
          </a:p>
        </p:txBody>
      </p:sp>
      <p:sp>
        <p:nvSpPr>
          <p:cNvPr id="1048671" name="Content Placeholder 2"/>
          <p:cNvSpPr>
            <a:spLocks noGrp="1"/>
          </p:cNvSpPr>
          <p:nvPr>
            <p:ph idx="1"/>
          </p:nvPr>
        </p:nvSpPr>
        <p:spPr>
          <a:xfrm>
            <a:off x="457200" y="990600"/>
            <a:ext cx="8229600" cy="5334000"/>
          </a:xfrm>
        </p:spPr>
        <p:txBody>
          <a:bodyPr>
            <a:normAutofit fontScale="90000" lnSpcReduction="10000"/>
          </a:bodyPr>
          <a:p>
            <a:r>
              <a:rPr dirty="0" lang="en-US" smtClean="0"/>
              <a:t>Sterile pack with;</a:t>
            </a:r>
          </a:p>
          <a:p>
            <a:pPr>
              <a:buFont typeface="Wingdings" pitchFamily="2" charset="2"/>
              <a:buChar char="ü"/>
            </a:pPr>
            <a:r>
              <a:rPr dirty="0" lang="en-US" smtClean="0"/>
              <a:t>Bowl with cotton wool</a:t>
            </a:r>
          </a:p>
          <a:p>
            <a:pPr>
              <a:buFont typeface="Wingdings" pitchFamily="2" charset="2"/>
              <a:buChar char="ü"/>
            </a:pPr>
            <a:r>
              <a:rPr dirty="0" lang="en-US" smtClean="0"/>
              <a:t>Gauze swabs</a:t>
            </a:r>
          </a:p>
          <a:p>
            <a:pPr>
              <a:buFont typeface="Wingdings" pitchFamily="2" charset="2"/>
              <a:buChar char="ü"/>
            </a:pPr>
            <a:r>
              <a:rPr dirty="0" lang="en-US" smtClean="0"/>
              <a:t>Hand towel</a:t>
            </a:r>
          </a:p>
          <a:p>
            <a:pPr>
              <a:buFont typeface="Wingdings" pitchFamily="2" charset="2"/>
              <a:buChar char="ü"/>
            </a:pPr>
            <a:r>
              <a:rPr dirty="0" lang="en-US" smtClean="0"/>
              <a:t>‘O’ towel</a:t>
            </a:r>
          </a:p>
          <a:p>
            <a:pPr>
              <a:buFont typeface="Wingdings" pitchFamily="2" charset="2"/>
              <a:buChar char="ü"/>
            </a:pPr>
            <a:r>
              <a:rPr dirty="0" lang="en-US" err="1" smtClean="0"/>
              <a:t>Scapel</a:t>
            </a:r>
            <a:r>
              <a:rPr dirty="0" lang="en-US" smtClean="0"/>
              <a:t> handle</a:t>
            </a:r>
          </a:p>
          <a:p>
            <a:pPr>
              <a:buFont typeface="Wingdings" pitchFamily="2" charset="2"/>
              <a:buChar char="ü"/>
            </a:pPr>
            <a:r>
              <a:rPr dirty="0" lang="en-US" smtClean="0"/>
              <a:t>2 mosquito forceps</a:t>
            </a:r>
          </a:p>
          <a:p>
            <a:pPr>
              <a:buFont typeface="Wingdings" pitchFamily="2" charset="2"/>
              <a:buChar char="ü"/>
            </a:pPr>
            <a:r>
              <a:rPr dirty="0" lang="en-US" smtClean="0"/>
              <a:t>2 blunt hooks</a:t>
            </a:r>
          </a:p>
          <a:p>
            <a:pPr>
              <a:buFont typeface="Wingdings" pitchFamily="2" charset="2"/>
              <a:buChar char="ü"/>
            </a:pPr>
            <a:r>
              <a:rPr dirty="0" lang="en-US" smtClean="0"/>
              <a:t>1 toothed dissecting forceps </a:t>
            </a:r>
          </a:p>
          <a:p>
            <a:pPr>
              <a:buFont typeface="Wingdings" pitchFamily="2" charset="2"/>
              <a:buChar char="ü"/>
            </a:pPr>
            <a:r>
              <a:rPr dirty="0" lang="en-US" smtClean="0"/>
              <a:t>Gloves</a:t>
            </a:r>
          </a:p>
          <a:p>
            <a:r>
              <a:rPr dirty="0" lang="en-US" smtClean="0"/>
              <a:t>Bottom shelve;</a:t>
            </a:r>
          </a:p>
          <a:p>
            <a:pPr>
              <a:buFont typeface="Wingdings" pitchFamily="2" charset="2"/>
              <a:buChar char="ü"/>
            </a:pPr>
            <a:r>
              <a:rPr dirty="0" lang="en-US" smtClean="0"/>
              <a:t>Strapping</a:t>
            </a:r>
          </a:p>
          <a:p>
            <a:pPr>
              <a:buFont typeface="Wingdings" pitchFamily="2" charset="2"/>
              <a:buChar char="ü"/>
            </a:pPr>
            <a:r>
              <a:rPr dirty="0" lang="en-US" smtClean="0"/>
              <a:t>bandage</a:t>
            </a: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672" name="Title 1"/>
          <p:cNvSpPr>
            <a:spLocks noGrp="1"/>
          </p:cNvSpPr>
          <p:nvPr>
            <p:ph type="title"/>
          </p:nvPr>
        </p:nvSpPr>
        <p:spPr>
          <a:xfrm>
            <a:off x="457200" y="704088"/>
            <a:ext cx="8229600" cy="210312"/>
          </a:xfrm>
        </p:spPr>
        <p:txBody>
          <a:bodyPr>
            <a:normAutofit fontScale="90000"/>
          </a:bodyPr>
          <a:p>
            <a:endParaRPr dirty="0" lang="en-US"/>
          </a:p>
        </p:txBody>
      </p:sp>
      <p:sp>
        <p:nvSpPr>
          <p:cNvPr id="1048673" name="Content Placeholder 2"/>
          <p:cNvSpPr>
            <a:spLocks noGrp="1"/>
          </p:cNvSpPr>
          <p:nvPr>
            <p:ph idx="1"/>
          </p:nvPr>
        </p:nvSpPr>
        <p:spPr>
          <a:xfrm>
            <a:off x="457200" y="1066800"/>
            <a:ext cx="8229600" cy="5257800"/>
          </a:xfrm>
        </p:spPr>
        <p:txBody>
          <a:bodyPr>
            <a:normAutofit fontScale="90000" lnSpcReduction="10000"/>
          </a:bodyPr>
          <a:p>
            <a:pPr>
              <a:buFont typeface="Wingdings" pitchFamily="2" charset="2"/>
              <a:buChar char="ü"/>
            </a:pPr>
            <a:r>
              <a:rPr dirty="0" lang="en-US" smtClean="0"/>
              <a:t>Splint</a:t>
            </a:r>
          </a:p>
          <a:p>
            <a:pPr>
              <a:buFont typeface="Wingdings" pitchFamily="2" charset="2"/>
              <a:buChar char="ü"/>
            </a:pPr>
            <a:r>
              <a:rPr dirty="0" lang="en-US" smtClean="0"/>
              <a:t> scissors </a:t>
            </a:r>
          </a:p>
          <a:p>
            <a:pPr>
              <a:buFont typeface="Wingdings" pitchFamily="2" charset="2"/>
              <a:buChar char="ü"/>
            </a:pPr>
            <a:r>
              <a:rPr dirty="0" lang="en-US" smtClean="0"/>
              <a:t>Antiseptic lotion</a:t>
            </a:r>
          </a:p>
          <a:p>
            <a:pPr>
              <a:buFont typeface="Wingdings" pitchFamily="2" charset="2"/>
              <a:buChar char="ü"/>
            </a:pPr>
            <a:r>
              <a:rPr dirty="0" lang="en-US" smtClean="0"/>
              <a:t>Small mackintosh and draw sheet</a:t>
            </a:r>
          </a:p>
          <a:p>
            <a:pPr>
              <a:buFont typeface="Wingdings" pitchFamily="2" charset="2"/>
              <a:buChar char="ü"/>
            </a:pPr>
            <a:r>
              <a:rPr dirty="0" lang="en-US" smtClean="0"/>
              <a:t>Pair of sterile and non sterile gloves</a:t>
            </a:r>
          </a:p>
          <a:p>
            <a:pPr>
              <a:buFont typeface="Wingdings" pitchFamily="2" charset="2"/>
              <a:buChar char="ü"/>
            </a:pPr>
            <a:r>
              <a:rPr dirty="0" lang="en-US" smtClean="0"/>
              <a:t>Local </a:t>
            </a:r>
            <a:r>
              <a:rPr dirty="0" lang="en-US" err="1" smtClean="0"/>
              <a:t>anaesthetics</a:t>
            </a:r>
            <a:endParaRPr dirty="0" lang="en-US" smtClean="0"/>
          </a:p>
          <a:p>
            <a:pPr>
              <a:buFont typeface="Wingdings" pitchFamily="2" charset="2"/>
              <a:buChar char="ü"/>
            </a:pPr>
            <a:r>
              <a:rPr dirty="0" lang="en-US" smtClean="0"/>
              <a:t>Blood giving set/ infusion set</a:t>
            </a:r>
          </a:p>
          <a:p>
            <a:r>
              <a:rPr dirty="0" lang="en-US" smtClean="0"/>
              <a:t>In addition have;</a:t>
            </a:r>
          </a:p>
          <a:p>
            <a:pPr>
              <a:buFont typeface="Wingdings" pitchFamily="2" charset="2"/>
              <a:buChar char="ü"/>
            </a:pPr>
            <a:r>
              <a:rPr dirty="0" lang="en-US" smtClean="0"/>
              <a:t>Sterile syringes and needles</a:t>
            </a:r>
          </a:p>
          <a:p>
            <a:pPr>
              <a:buFont typeface="Wingdings" pitchFamily="2" charset="2"/>
              <a:buChar char="ü"/>
            </a:pPr>
            <a:r>
              <a:rPr dirty="0" lang="en-US" err="1" smtClean="0"/>
              <a:t>Scapel</a:t>
            </a:r>
            <a:r>
              <a:rPr dirty="0" lang="en-US" smtClean="0"/>
              <a:t> blades</a:t>
            </a:r>
          </a:p>
          <a:p>
            <a:pPr>
              <a:buFont typeface="Wingdings" pitchFamily="2" charset="2"/>
              <a:buChar char="ü"/>
            </a:pPr>
            <a:r>
              <a:rPr dirty="0" lang="en-US" smtClean="0"/>
              <a:t>Sutures and needles</a:t>
            </a:r>
          </a:p>
          <a:p>
            <a:pPr>
              <a:buFont typeface="Wingdings" pitchFamily="2" charset="2"/>
              <a:buChar char="ü"/>
            </a:pPr>
            <a:r>
              <a:rPr dirty="0" lang="en-US" smtClean="0"/>
              <a:t>IV </a:t>
            </a:r>
            <a:r>
              <a:rPr dirty="0" lang="en-US" err="1" smtClean="0"/>
              <a:t>cannulas</a:t>
            </a:r>
            <a:r>
              <a:rPr dirty="0" lang="en-US" smtClean="0"/>
              <a:t>(appropriate sizes)</a:t>
            </a:r>
          </a:p>
          <a:p>
            <a:pPr>
              <a:buFont typeface="Wingdings" pitchFamily="2" charset="2"/>
              <a:buChar char="ü"/>
            </a:pPr>
            <a:r>
              <a:rPr dirty="0" lang="en-US" err="1" smtClean="0"/>
              <a:t>Dripstand</a:t>
            </a:r>
            <a:r>
              <a:rPr dirty="0" lang="en-US" smtClean="0"/>
              <a:t>, and fluid charts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674" name="Title 1"/>
          <p:cNvSpPr>
            <a:spLocks noGrp="1"/>
          </p:cNvSpPr>
          <p:nvPr>
            <p:ph type="title"/>
          </p:nvPr>
        </p:nvSpPr>
        <p:spPr>
          <a:xfrm>
            <a:off x="457200" y="704088"/>
            <a:ext cx="8229600" cy="210312"/>
          </a:xfrm>
        </p:spPr>
        <p:txBody>
          <a:bodyPr>
            <a:normAutofit fontScale="90000"/>
          </a:bodyPr>
          <a:p>
            <a:endParaRPr dirty="0" lang="en-US"/>
          </a:p>
        </p:txBody>
      </p:sp>
      <p:sp>
        <p:nvSpPr>
          <p:cNvPr id="1048675" name="Content Placeholder 2"/>
          <p:cNvSpPr>
            <a:spLocks noGrp="1"/>
          </p:cNvSpPr>
          <p:nvPr>
            <p:ph idx="1"/>
          </p:nvPr>
        </p:nvSpPr>
        <p:spPr>
          <a:xfrm>
            <a:off x="457200" y="1066800"/>
            <a:ext cx="8229600" cy="5257800"/>
          </a:xfrm>
        </p:spPr>
        <p:txBody>
          <a:bodyPr>
            <a:normAutofit fontScale="95000" lnSpcReduction="20000"/>
          </a:bodyPr>
          <a:p>
            <a:pPr>
              <a:buNone/>
            </a:pPr>
            <a:r>
              <a:rPr b="1" dirty="0" i="1" lang="en-US" smtClean="0"/>
              <a:t>Steps:</a:t>
            </a:r>
          </a:p>
          <a:p>
            <a:r>
              <a:rPr dirty="0" lang="en-US" smtClean="0"/>
              <a:t>Wheel the equipment to the bedside</a:t>
            </a:r>
          </a:p>
          <a:p>
            <a:r>
              <a:rPr dirty="0" lang="en-US" smtClean="0"/>
              <a:t>Explain the procedure to the patient</a:t>
            </a:r>
          </a:p>
          <a:p>
            <a:r>
              <a:rPr dirty="0" lang="en-US" smtClean="0"/>
              <a:t>Assist doctor or clinician as appropriate</a:t>
            </a:r>
          </a:p>
          <a:p>
            <a:r>
              <a:rPr dirty="0" lang="en-US" smtClean="0"/>
              <a:t>Support client during procedure(positioning and reassuring)</a:t>
            </a:r>
          </a:p>
          <a:p>
            <a:r>
              <a:rPr dirty="0" lang="en-US" smtClean="0"/>
              <a:t>Regulate fluids accordingly</a:t>
            </a:r>
          </a:p>
          <a:p>
            <a:r>
              <a:rPr dirty="0" lang="en-US" smtClean="0"/>
              <a:t>After the procedure clear equipment and dispose waste according to the institutions policy of waste management</a:t>
            </a:r>
          </a:p>
          <a:p>
            <a:pPr>
              <a:buNone/>
            </a:pPr>
            <a:r>
              <a:rPr b="1" dirty="0" i="1" lang="en-US" smtClean="0"/>
              <a:t>Post procedure</a:t>
            </a:r>
          </a:p>
          <a:p>
            <a:r>
              <a:rPr dirty="0" lang="en-US" smtClean="0"/>
              <a:t>Immobilize the limb by splinting and advise the patient to immobilize it as well</a:t>
            </a:r>
          </a:p>
          <a:p>
            <a:r>
              <a:rPr dirty="0" lang="en-US" smtClean="0"/>
              <a:t>Evaluate patient’s condition and tolerance to procedure</a:t>
            </a:r>
          </a:p>
          <a:p>
            <a:r>
              <a:rPr dirty="0" lang="en-US" smtClean="0"/>
              <a:t>Document the procedure</a:t>
            </a:r>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676" name="Title 1"/>
          <p:cNvSpPr>
            <a:spLocks noGrp="1"/>
          </p:cNvSpPr>
          <p:nvPr>
            <p:ph type="title"/>
          </p:nvPr>
        </p:nvSpPr>
        <p:spPr/>
        <p:txBody>
          <a:bodyPr/>
          <a:p>
            <a:r>
              <a:rPr b="1" dirty="0" lang="en-US" smtClean="0">
                <a:solidFill>
                  <a:srgbClr val="FF0000"/>
                </a:solidFill>
              </a:rPr>
              <a:t>Incision and drainage</a:t>
            </a:r>
            <a:endParaRPr b="1" dirty="0" lang="en-US">
              <a:solidFill>
                <a:srgbClr val="FF0000"/>
              </a:solidFill>
            </a:endParaRPr>
          </a:p>
        </p:txBody>
      </p:sp>
      <p:sp>
        <p:nvSpPr>
          <p:cNvPr id="1048677" name="Content Placeholder 2"/>
          <p:cNvSpPr>
            <a:spLocks noGrp="1"/>
          </p:cNvSpPr>
          <p:nvPr>
            <p:ph idx="1"/>
          </p:nvPr>
        </p:nvSpPr>
        <p:spPr/>
        <p:txBody>
          <a:bodyPr>
            <a:normAutofit fontScale="85000" lnSpcReduction="20000"/>
          </a:bodyPr>
          <a:p>
            <a:r>
              <a:rPr dirty="0" lang="en-US" smtClean="0"/>
              <a:t>This is a minor surgical procedure for treating abscesses and boils</a:t>
            </a:r>
          </a:p>
          <a:p>
            <a:r>
              <a:rPr dirty="0" lang="en-US" smtClean="0"/>
              <a:t>They can form in any loose tissue or subcutaneous tissue</a:t>
            </a:r>
          </a:p>
          <a:p>
            <a:r>
              <a:rPr dirty="0" lang="en-US" smtClean="0"/>
              <a:t>They release pus or pressure built up under the skin from abscesses, boils or infected </a:t>
            </a:r>
            <a:r>
              <a:rPr dirty="0" lang="en-US" err="1" smtClean="0"/>
              <a:t>paranasal</a:t>
            </a:r>
            <a:r>
              <a:rPr dirty="0" lang="en-US" smtClean="0"/>
              <a:t> sinus</a:t>
            </a:r>
          </a:p>
          <a:p>
            <a:pPr>
              <a:buNone/>
            </a:pPr>
            <a:r>
              <a:rPr b="1" dirty="0" i="1" lang="en-US" smtClean="0"/>
              <a:t>Incision </a:t>
            </a:r>
          </a:p>
          <a:p>
            <a:r>
              <a:rPr dirty="0" lang="en-US" smtClean="0"/>
              <a:t>This is the surgical cutting of soft tissues </a:t>
            </a:r>
            <a:r>
              <a:rPr dirty="0" lang="en-US" err="1" smtClean="0"/>
              <a:t>E.g</a:t>
            </a:r>
            <a:r>
              <a:rPr dirty="0" lang="en-US" smtClean="0"/>
              <a:t> skin or muscle with a </a:t>
            </a:r>
            <a:r>
              <a:rPr dirty="0" lang="en-US" err="1" smtClean="0"/>
              <a:t>scapel</a:t>
            </a:r>
            <a:r>
              <a:rPr dirty="0" lang="en-US" smtClean="0"/>
              <a:t> and blade</a:t>
            </a:r>
          </a:p>
          <a:p>
            <a:r>
              <a:rPr dirty="0" lang="en-US" smtClean="0"/>
              <a:t>It should be large enough to allow free drainage </a:t>
            </a:r>
          </a:p>
          <a:p>
            <a:r>
              <a:rPr dirty="0" lang="en-US" smtClean="0"/>
              <a:t>The skin has to be cleaned first with antiseptic before an incision is made</a:t>
            </a:r>
          </a:p>
          <a:p>
            <a:r>
              <a:rPr dirty="0" lang="en-US" smtClean="0"/>
              <a:t>A drainage tube is stitched to the skin after incision and </a:t>
            </a:r>
            <a:r>
              <a:rPr dirty="0" lang="en-US" err="1" smtClean="0"/>
              <a:t>and</a:t>
            </a:r>
            <a:r>
              <a:rPr dirty="0" lang="en-US" smtClean="0"/>
              <a:t> instructions given when to shorten or remove</a:t>
            </a:r>
          </a:p>
          <a:p>
            <a:r>
              <a:rPr dirty="0" lang="en-US" smtClean="0"/>
              <a:t>Skin around the wound is dressed with antiseptic</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678" name="Title 1"/>
          <p:cNvSpPr>
            <a:spLocks noGrp="1"/>
          </p:cNvSpPr>
          <p:nvPr>
            <p:ph type="title"/>
          </p:nvPr>
        </p:nvSpPr>
        <p:spPr>
          <a:xfrm>
            <a:off x="457200" y="704088"/>
            <a:ext cx="8229600" cy="134112"/>
          </a:xfrm>
        </p:spPr>
        <p:txBody>
          <a:bodyPr>
            <a:normAutofit fontScale="90000"/>
          </a:bodyPr>
          <a:p>
            <a:endParaRPr dirty="0" lang="en-US"/>
          </a:p>
        </p:txBody>
      </p:sp>
      <p:sp>
        <p:nvSpPr>
          <p:cNvPr id="1048679" name="Content Placeholder 2"/>
          <p:cNvSpPr>
            <a:spLocks noGrp="1"/>
          </p:cNvSpPr>
          <p:nvPr>
            <p:ph idx="1"/>
          </p:nvPr>
        </p:nvSpPr>
        <p:spPr>
          <a:xfrm>
            <a:off x="457200" y="1066800"/>
            <a:ext cx="8229600" cy="5257800"/>
          </a:xfrm>
        </p:spPr>
        <p:txBody>
          <a:bodyPr>
            <a:normAutofit/>
          </a:bodyPr>
          <a:p>
            <a:pPr>
              <a:buNone/>
            </a:pPr>
            <a:r>
              <a:rPr b="1" dirty="0" i="1" lang="en-US" smtClean="0"/>
              <a:t>Drainage </a:t>
            </a:r>
          </a:p>
          <a:p>
            <a:r>
              <a:rPr dirty="0" lang="en-US" smtClean="0"/>
              <a:t>This is removal of fluid that has accumulated abnormally from a cavity in the body E.g. serous fluid from a swollen joint, pus from an internal abscess.</a:t>
            </a:r>
          </a:p>
          <a:p>
            <a:pPr>
              <a:buNone/>
            </a:pPr>
            <a:r>
              <a:rPr b="1" dirty="0" i="1" lang="en-US" smtClean="0"/>
              <a:t>A drain </a:t>
            </a:r>
          </a:p>
          <a:p>
            <a:r>
              <a:rPr dirty="0" lang="en-US" smtClean="0"/>
              <a:t>This is a device which is rubber, tube or wick used to draw fluid or pus from internal cavity to the surface</a:t>
            </a:r>
          </a:p>
          <a:p>
            <a:r>
              <a:rPr dirty="0" lang="en-US" smtClean="0"/>
              <a:t>It can also be inserted during an operation to ensure any fluid formed passes to the surface preventing accumulation and infection or pressure in the operation site</a:t>
            </a:r>
          </a:p>
          <a:p>
            <a:pPr>
              <a:buNone/>
            </a:pPr>
            <a:r>
              <a:rPr b="1" dirty="0" lang="en-US" smtClean="0"/>
              <a:t>Indications</a:t>
            </a:r>
          </a:p>
          <a:p>
            <a:r>
              <a:rPr dirty="0" lang="en-US" smtClean="0"/>
              <a:t>Soft tissue abscesses</a:t>
            </a:r>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680" name="Title 1"/>
          <p:cNvSpPr>
            <a:spLocks noGrp="1"/>
          </p:cNvSpPr>
          <p:nvPr>
            <p:ph type="title"/>
          </p:nvPr>
        </p:nvSpPr>
        <p:spPr>
          <a:xfrm>
            <a:off x="457200" y="704088"/>
            <a:ext cx="8229600" cy="134112"/>
          </a:xfrm>
        </p:spPr>
        <p:txBody>
          <a:bodyPr>
            <a:normAutofit fontScale="90000"/>
          </a:bodyPr>
          <a:p>
            <a:endParaRPr dirty="0" lang="en-US"/>
          </a:p>
        </p:txBody>
      </p:sp>
      <p:sp>
        <p:nvSpPr>
          <p:cNvPr id="1048681" name="Content Placeholder 2"/>
          <p:cNvSpPr>
            <a:spLocks noGrp="1"/>
          </p:cNvSpPr>
          <p:nvPr>
            <p:ph idx="1"/>
          </p:nvPr>
        </p:nvSpPr>
        <p:spPr>
          <a:xfrm>
            <a:off x="457200" y="990600"/>
            <a:ext cx="8229600" cy="5334000"/>
          </a:xfrm>
        </p:spPr>
        <p:txBody>
          <a:bodyPr>
            <a:normAutofit/>
          </a:bodyPr>
          <a:p>
            <a:pPr>
              <a:buNone/>
            </a:pPr>
            <a:r>
              <a:rPr b="1" dirty="0" i="1" lang="en-US" smtClean="0"/>
              <a:t>Contraindications </a:t>
            </a:r>
          </a:p>
          <a:p>
            <a:r>
              <a:rPr dirty="0" lang="en-US" smtClean="0"/>
              <a:t>Infections without abscess formation</a:t>
            </a:r>
          </a:p>
          <a:p>
            <a:r>
              <a:rPr dirty="0" lang="en-US" smtClean="0"/>
              <a:t>Premature incision before localization of pus will not be curative and </a:t>
            </a:r>
            <a:r>
              <a:rPr dirty="0" lang="en-US" err="1" smtClean="0"/>
              <a:t>bacteremia</a:t>
            </a:r>
            <a:r>
              <a:rPr dirty="0" lang="en-US" smtClean="0"/>
              <a:t> from manipulation may result</a:t>
            </a:r>
          </a:p>
          <a:p>
            <a:pPr>
              <a:buNone/>
            </a:pPr>
            <a:r>
              <a:rPr b="1" dirty="0" i="1" lang="en-US" smtClean="0"/>
              <a:t>Requirements </a:t>
            </a:r>
          </a:p>
          <a:p>
            <a:pPr>
              <a:buFont typeface="Wingdings" pitchFamily="2" charset="2"/>
              <a:buChar char="ü"/>
            </a:pPr>
            <a:r>
              <a:rPr dirty="0" lang="en-US" smtClean="0"/>
              <a:t>A standard suture tray with a </a:t>
            </a:r>
            <a:r>
              <a:rPr dirty="0" lang="en-US" err="1" smtClean="0"/>
              <a:t>scapel</a:t>
            </a:r>
            <a:r>
              <a:rPr dirty="0" lang="en-US" smtClean="0"/>
              <a:t> and packing gauzes added</a:t>
            </a:r>
          </a:p>
          <a:p>
            <a:pPr>
              <a:buFont typeface="Wingdings" pitchFamily="2" charset="2"/>
              <a:buChar char="ü"/>
            </a:pPr>
            <a:r>
              <a:rPr dirty="0" lang="en-US" smtClean="0"/>
              <a:t>Sterile gauzes </a:t>
            </a:r>
          </a:p>
          <a:p>
            <a:pPr>
              <a:buFont typeface="Wingdings" pitchFamily="2" charset="2"/>
              <a:buChar char="ü"/>
            </a:pPr>
            <a:r>
              <a:rPr dirty="0" lang="en-US" smtClean="0"/>
              <a:t>Antiseptic solution</a:t>
            </a:r>
          </a:p>
          <a:p>
            <a:pPr>
              <a:buFont typeface="Wingdings" pitchFamily="2" charset="2"/>
              <a:buChar char="ü"/>
            </a:pPr>
            <a:r>
              <a:rPr dirty="0" lang="en-US" smtClean="0"/>
              <a:t>Local </a:t>
            </a:r>
            <a:r>
              <a:rPr dirty="0" lang="en-US" err="1" smtClean="0"/>
              <a:t>anaesthesia</a:t>
            </a:r>
            <a:endParaRPr dirty="0" lang="en-US" smtClean="0"/>
          </a:p>
          <a:p>
            <a:pPr>
              <a:buFont typeface="Wingdings" pitchFamily="2" charset="2"/>
              <a:buChar char="ü"/>
            </a:pPr>
            <a:r>
              <a:rPr dirty="0" lang="en-US" smtClean="0"/>
              <a:t>Syringe and needles for </a:t>
            </a:r>
            <a:r>
              <a:rPr dirty="0" lang="en-US" err="1" smtClean="0"/>
              <a:t>anaesthesia</a:t>
            </a:r>
            <a:r>
              <a:rPr dirty="0" lang="en-US" smtClean="0"/>
              <a:t> infiltration</a:t>
            </a:r>
          </a:p>
          <a:p>
            <a:pPr>
              <a:buFont typeface="Wingdings" pitchFamily="2" charset="2"/>
              <a:buChar char="ü"/>
            </a:pPr>
            <a:r>
              <a:rPr dirty="0" lang="en-US" smtClean="0"/>
              <a:t>Blade/ </a:t>
            </a:r>
            <a:r>
              <a:rPr dirty="0" lang="en-US" err="1" smtClean="0"/>
              <a:t>scapel</a:t>
            </a:r>
            <a:endParaRPr dirty="0" lang="en-US" smtClean="0"/>
          </a:p>
          <a:p>
            <a:pPr>
              <a:buFont typeface="Wingdings" pitchFamily="2" charset="2"/>
              <a:buChar char="ü"/>
            </a:pPr>
            <a:r>
              <a:rPr dirty="0" lang="en-US" smtClean="0"/>
              <a:t>Dressing supplies</a:t>
            </a: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682" name="Title 1"/>
          <p:cNvSpPr>
            <a:spLocks noGrp="1"/>
          </p:cNvSpPr>
          <p:nvPr>
            <p:ph type="title"/>
          </p:nvPr>
        </p:nvSpPr>
        <p:spPr>
          <a:xfrm>
            <a:off x="457200" y="704088"/>
            <a:ext cx="8229600" cy="57912"/>
          </a:xfrm>
        </p:spPr>
        <p:txBody>
          <a:bodyPr>
            <a:normAutofit fontScale="90000"/>
          </a:bodyPr>
          <a:p>
            <a:endParaRPr dirty="0" lang="en-US"/>
          </a:p>
        </p:txBody>
      </p:sp>
      <p:sp>
        <p:nvSpPr>
          <p:cNvPr id="1048683" name="Content Placeholder 2"/>
          <p:cNvSpPr>
            <a:spLocks noGrp="1"/>
          </p:cNvSpPr>
          <p:nvPr>
            <p:ph idx="1"/>
          </p:nvPr>
        </p:nvSpPr>
        <p:spPr>
          <a:xfrm>
            <a:off x="457200" y="990600"/>
            <a:ext cx="8229600" cy="5334000"/>
          </a:xfrm>
        </p:spPr>
        <p:txBody>
          <a:bodyPr/>
          <a:p>
            <a:pPr>
              <a:buNone/>
            </a:pPr>
            <a:r>
              <a:rPr b="1" dirty="0" i="1" lang="en-US" smtClean="0"/>
              <a:t>Steps </a:t>
            </a:r>
          </a:p>
          <a:p>
            <a:r>
              <a:rPr dirty="0" lang="en-US" smtClean="0"/>
              <a:t>The area around the abscess or swelling is cleaned with antiseptic.</a:t>
            </a:r>
          </a:p>
          <a:p>
            <a:r>
              <a:rPr dirty="0" lang="en-US" smtClean="0"/>
              <a:t>The abscess is then incised so that the pus or fluid can drain away</a:t>
            </a:r>
          </a:p>
          <a:p>
            <a:r>
              <a:rPr dirty="0" lang="en-US" smtClean="0"/>
              <a:t>A rubber tube or wick or ribbon gauge is placed in the incision to assist in the drainage to allow healing to take place. suturing is done ( depending). The wound is then cleaned with antiseptic and sterile dressing of the right size applied. If too deep and doesn’t need a tube, its packed, then dressed.</a:t>
            </a:r>
          </a:p>
          <a:p>
            <a:endParaRPr dirty="0"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588" name="Title 1"/>
          <p:cNvSpPr>
            <a:spLocks noGrp="1"/>
          </p:cNvSpPr>
          <p:nvPr>
            <p:ph type="title"/>
          </p:nvPr>
        </p:nvSpPr>
        <p:spPr/>
        <p:txBody>
          <a:bodyPr/>
          <a:p>
            <a:r>
              <a:rPr b="1" dirty="0" lang="en-US" smtClean="0"/>
              <a:t>TRACHEOSTOMY</a:t>
            </a:r>
            <a:endParaRPr b="1" dirty="0" lang="en-US"/>
          </a:p>
        </p:txBody>
      </p:sp>
      <p:sp>
        <p:nvSpPr>
          <p:cNvPr id="1048589" name="Content Placeholder 2"/>
          <p:cNvSpPr>
            <a:spLocks noGrp="1"/>
          </p:cNvSpPr>
          <p:nvPr>
            <p:ph idx="1"/>
          </p:nvPr>
        </p:nvSpPr>
        <p:spPr/>
        <p:txBody>
          <a:bodyPr>
            <a:normAutofit/>
          </a:bodyPr>
          <a:p>
            <a:r>
              <a:rPr dirty="0" lang="en-US" smtClean="0"/>
              <a:t>A surgical</a:t>
            </a:r>
            <a:r>
              <a:rPr dirty="0" sz="1400" lang="en-US" smtClean="0"/>
              <a:t> </a:t>
            </a:r>
            <a:r>
              <a:rPr dirty="0" lang="en-US" smtClean="0"/>
              <a:t> procedure in which an opening is made into the trachea. </a:t>
            </a:r>
          </a:p>
          <a:p>
            <a:r>
              <a:rPr dirty="0" lang="en-US" smtClean="0"/>
              <a:t>An indwelling tube is inserted into the trachea, called a </a:t>
            </a:r>
            <a:r>
              <a:rPr b="1" dirty="0" lang="en-US" err="1" smtClean="0">
                <a:solidFill>
                  <a:srgbClr val="FF0000"/>
                </a:solidFill>
              </a:rPr>
              <a:t>tracheostomy</a:t>
            </a:r>
            <a:r>
              <a:rPr b="1" dirty="0" lang="en-US" smtClean="0">
                <a:solidFill>
                  <a:srgbClr val="FF0000"/>
                </a:solidFill>
              </a:rPr>
              <a:t> tube.</a:t>
            </a:r>
            <a:endParaRPr b="1" dirty="0" lang="en-US" smtClean="0"/>
          </a:p>
          <a:p>
            <a:r>
              <a:rPr dirty="0" lang="en-US" smtClean="0"/>
              <a:t>Can be either permanent or temporary</a:t>
            </a:r>
          </a:p>
          <a:p>
            <a:r>
              <a:rPr dirty="0" lang="en-US" smtClean="0"/>
              <a:t>It provides an airway and to remove secretions from the lungs</a:t>
            </a:r>
          </a:p>
          <a:p>
            <a:r>
              <a:rPr dirty="0" lang="en-US" smtClean="0"/>
              <a:t>GA is used unless the patient is critical, or local </a:t>
            </a:r>
            <a:r>
              <a:rPr dirty="0" lang="en-US" err="1" smtClean="0"/>
              <a:t>anaesthesia</a:t>
            </a:r>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687" name="Title 1"/>
          <p:cNvSpPr>
            <a:spLocks noGrp="1"/>
          </p:cNvSpPr>
          <p:nvPr>
            <p:ph type="title"/>
          </p:nvPr>
        </p:nvSpPr>
        <p:spPr>
          <a:xfrm>
            <a:off x="457200" y="838200"/>
            <a:ext cx="8229600" cy="45719"/>
          </a:xfrm>
        </p:spPr>
        <p:style>
          <a:lnRef idx="2">
            <a:schemeClr val="accent2"/>
          </a:lnRef>
          <a:fillRef idx="1">
            <a:schemeClr val="lt1"/>
          </a:fillRef>
          <a:effectRef idx="0">
            <a:schemeClr val="accent2"/>
          </a:effectRef>
          <a:fontRef idx="minor">
            <a:schemeClr val="dk1"/>
          </a:fontRef>
        </p:style>
        <p:txBody>
          <a:bodyPr>
            <a:normAutofit fontScale="90000"/>
          </a:bodyPr>
          <a:p>
            <a:r>
              <a:rPr dirty="0" lang="en-US" smtClean="0"/>
              <a:t/>
            </a:r>
            <a:br>
              <a:rPr dirty="0" lang="en-US" smtClean="0"/>
            </a:br>
            <a:endParaRPr dirty="0" lang="en-US"/>
          </a:p>
        </p:txBody>
      </p:sp>
      <p:sp>
        <p:nvSpPr>
          <p:cNvPr id="1048688" name="Content Placeholder 2"/>
          <p:cNvSpPr>
            <a:spLocks noGrp="1"/>
          </p:cNvSpPr>
          <p:nvPr>
            <p:ph idx="1"/>
          </p:nvPr>
        </p:nvSpPr>
        <p:spPr>
          <a:xfrm>
            <a:off x="457200" y="1295400"/>
            <a:ext cx="8229600" cy="5029200"/>
          </a:xfrm>
        </p:spPr>
        <p:txBody>
          <a:bodyPr/>
          <a:p>
            <a:pPr>
              <a:buNone/>
            </a:pPr>
            <a:r>
              <a:rPr b="1" dirty="0" i="1" lang="en-US" smtClean="0"/>
              <a:t>AFTER CARE</a:t>
            </a:r>
          </a:p>
          <a:p>
            <a:endParaRPr dirty="0" lang="en-US" smtClean="0"/>
          </a:p>
          <a:p>
            <a:r>
              <a:rPr dirty="0" lang="en-US" smtClean="0"/>
              <a:t>Advice the patient to keep the area elevated</a:t>
            </a:r>
          </a:p>
          <a:p>
            <a:r>
              <a:rPr dirty="0" lang="en-US" smtClean="0"/>
              <a:t>Instruct patient not to disturb the dressing or splint(to immobilize arm or leg)until the first follow up visit</a:t>
            </a:r>
          </a:p>
          <a:p>
            <a:r>
              <a:rPr dirty="0" lang="en-US" smtClean="0"/>
              <a:t>Provide appropriate analgesia especially immediately post-operatively though drainage relieves most of the pain of an abscess</a:t>
            </a:r>
          </a:p>
          <a:p>
            <a:r>
              <a:rPr dirty="0" lang="en-US" smtClean="0"/>
              <a:t>Therapeutic antibiotics are administered</a:t>
            </a:r>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689" name="Title 1"/>
          <p:cNvSpPr>
            <a:spLocks noGrp="1"/>
          </p:cNvSpPr>
          <p:nvPr>
            <p:ph type="title"/>
          </p:nvPr>
        </p:nvSpPr>
        <p:spPr/>
        <p:txBody>
          <a:bodyPr>
            <a:normAutofit/>
          </a:bodyPr>
          <a:p>
            <a:r>
              <a:rPr dirty="0" lang="en-US" smtClean="0"/>
              <a:t>Complications</a:t>
            </a:r>
            <a:br>
              <a:rPr dirty="0" lang="en-US" smtClean="0"/>
            </a:br>
            <a:endParaRPr dirty="0" lang="en-US"/>
          </a:p>
        </p:txBody>
      </p:sp>
      <p:sp>
        <p:nvSpPr>
          <p:cNvPr id="1048690" name="Content Placeholder 2"/>
          <p:cNvSpPr>
            <a:spLocks noGrp="1"/>
          </p:cNvSpPr>
          <p:nvPr>
            <p:ph idx="1"/>
          </p:nvPr>
        </p:nvSpPr>
        <p:spPr/>
        <p:txBody>
          <a:bodyPr/>
          <a:p>
            <a:r>
              <a:rPr dirty="0" lang="en-US" smtClean="0"/>
              <a:t>Transient </a:t>
            </a:r>
            <a:r>
              <a:rPr dirty="0" lang="en-US" err="1" smtClean="0"/>
              <a:t>bacteremia</a:t>
            </a:r>
            <a:endParaRPr dirty="0" lang="en-US" smtClean="0"/>
          </a:p>
          <a:p>
            <a:r>
              <a:rPr dirty="0" lang="en-US" smtClean="0"/>
              <a:t>Scar formation</a:t>
            </a:r>
          </a:p>
          <a:p>
            <a:r>
              <a:rPr dirty="0" lang="en-US" smtClean="0"/>
              <a:t>Recurrence of infection</a:t>
            </a:r>
          </a:p>
          <a:p>
            <a:r>
              <a:rPr dirty="0" lang="en-US" smtClean="0"/>
              <a:t>Neurovascular injury</a:t>
            </a:r>
          </a:p>
          <a:p>
            <a:endParaRPr dirty="0" lang="en-US" smtClean="0"/>
          </a:p>
          <a:p>
            <a:endParaRPr dirty="0" lang="en-US" smtClean="0"/>
          </a:p>
          <a:p>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691" name="Title 1"/>
          <p:cNvSpPr>
            <a:spLocks noGrp="1"/>
          </p:cNvSpPr>
          <p:nvPr>
            <p:ph type="title"/>
          </p:nvPr>
        </p:nvSpPr>
        <p:spPr/>
        <p:txBody>
          <a:bodyPr>
            <a:normAutofit/>
          </a:bodyPr>
          <a:p>
            <a:r>
              <a:rPr dirty="0" lang="en-US" smtClean="0">
                <a:solidFill>
                  <a:srgbClr val="FF0000"/>
                </a:solidFill>
              </a:rPr>
              <a:t>ENDOSCOPY</a:t>
            </a:r>
            <a:r>
              <a:rPr dirty="0" lang="en-US" smtClean="0"/>
              <a:t/>
            </a:r>
            <a:br>
              <a:rPr dirty="0" lang="en-US" smtClean="0"/>
            </a:br>
            <a:endParaRPr dirty="0" lang="en-US"/>
          </a:p>
        </p:txBody>
      </p:sp>
      <p:sp>
        <p:nvSpPr>
          <p:cNvPr id="1048692" name="Content Placeholder 2"/>
          <p:cNvSpPr>
            <a:spLocks noGrp="1"/>
          </p:cNvSpPr>
          <p:nvPr>
            <p:ph idx="1"/>
          </p:nvPr>
        </p:nvSpPr>
        <p:spPr/>
        <p:txBody>
          <a:bodyPr/>
          <a:p>
            <a:r>
              <a:rPr dirty="0" lang="en-US" smtClean="0"/>
              <a:t>This is the use of a hollow instrument to look inside the body cavities or organs . It uses flexible tube that has a small (camera)on the end of it.</a:t>
            </a:r>
          </a:p>
          <a:p>
            <a:r>
              <a:rPr dirty="0" lang="en-US" smtClean="0"/>
              <a:t>The instrument is referred to as an endoscope</a:t>
            </a:r>
          </a:p>
          <a:p>
            <a:r>
              <a:rPr dirty="0" lang="en-US" smtClean="0"/>
              <a:t>An endoscope is passed thru a natural body opening or via a small incision. For example a </a:t>
            </a:r>
            <a:r>
              <a:rPr dirty="0" lang="en-US" err="1" smtClean="0"/>
              <a:t>laparascope</a:t>
            </a:r>
            <a:r>
              <a:rPr dirty="0" lang="en-US" smtClean="0"/>
              <a:t> is inserted thru  small surgical incision in the pelvic or abdominal area</a:t>
            </a:r>
          </a:p>
          <a:p>
            <a:r>
              <a:rPr dirty="0" lang="en-US" smtClean="0"/>
              <a:t>If an ultra-sound probe is added to endoscope E.g. GIT endoscope this is called endoscopic ultrasound</a:t>
            </a:r>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693" name="Title 1"/>
          <p:cNvSpPr>
            <a:spLocks noGrp="1"/>
          </p:cNvSpPr>
          <p:nvPr>
            <p:ph type="title"/>
          </p:nvPr>
        </p:nvSpPr>
        <p:spPr>
          <a:xfrm>
            <a:off x="457200" y="704088"/>
            <a:ext cx="8229600" cy="667512"/>
          </a:xfrm>
        </p:spPr>
        <p:txBody>
          <a:bodyPr>
            <a:normAutofit/>
          </a:bodyPr>
          <a:p>
            <a:r>
              <a:rPr dirty="0" lang="en-US" smtClean="0">
                <a:solidFill>
                  <a:srgbClr val="FF0000"/>
                </a:solidFill>
              </a:rPr>
              <a:t>BRONCHOSCOPY</a:t>
            </a:r>
            <a:endParaRPr dirty="0" lang="en-US">
              <a:solidFill>
                <a:srgbClr val="FF0000"/>
              </a:solidFill>
            </a:endParaRPr>
          </a:p>
        </p:txBody>
      </p:sp>
      <p:sp>
        <p:nvSpPr>
          <p:cNvPr id="1048694" name="Content Placeholder 2"/>
          <p:cNvSpPr>
            <a:spLocks noGrp="1"/>
          </p:cNvSpPr>
          <p:nvPr>
            <p:ph idx="1"/>
          </p:nvPr>
        </p:nvSpPr>
        <p:spPr>
          <a:xfrm>
            <a:off x="457200" y="1295400"/>
            <a:ext cx="8229600" cy="5029200"/>
          </a:xfrm>
        </p:spPr>
        <p:txBody>
          <a:bodyPr>
            <a:noAutofit/>
          </a:bodyPr>
          <a:p>
            <a:pPr>
              <a:buNone/>
            </a:pPr>
            <a:r>
              <a:rPr dirty="0" sz="2000" lang="en-US" smtClean="0"/>
              <a:t>This is the direct inspection and examination of larynx(</a:t>
            </a:r>
            <a:r>
              <a:rPr dirty="0" sz="2000" lang="en-US" err="1" smtClean="0"/>
              <a:t>laryngoscopy</a:t>
            </a:r>
            <a:r>
              <a:rPr dirty="0" sz="2000" lang="en-US" smtClean="0"/>
              <a:t>), trachea and bronchi through a flexible or rigid bronchoscope</a:t>
            </a:r>
          </a:p>
          <a:p>
            <a:pPr>
              <a:buNone/>
            </a:pPr>
            <a:r>
              <a:rPr b="1" dirty="0" sz="2000" lang="en-US" smtClean="0"/>
              <a:t>PURPOSES </a:t>
            </a:r>
          </a:p>
          <a:p>
            <a:pPr indent="-571500" marL="571500">
              <a:buFont typeface="Wingdings" pitchFamily="2" charset="2"/>
              <a:buChar char="v"/>
            </a:pPr>
            <a:r>
              <a:rPr b="1" dirty="0" sz="2000" lang="en-US" smtClean="0"/>
              <a:t> DIAGONISTIC</a:t>
            </a:r>
          </a:p>
          <a:p>
            <a:pPr indent="-571500" marL="571500"/>
            <a:r>
              <a:rPr dirty="0" sz="2000" lang="en-US" smtClean="0"/>
              <a:t>Lung growth, </a:t>
            </a:r>
            <a:r>
              <a:rPr dirty="0" sz="2000" lang="en-US" err="1" smtClean="0"/>
              <a:t>lymphnodes</a:t>
            </a:r>
            <a:r>
              <a:rPr dirty="0" sz="2000" lang="en-US" smtClean="0"/>
              <a:t> ,</a:t>
            </a:r>
            <a:r>
              <a:rPr dirty="0" sz="2000" lang="en-US" err="1" smtClean="0"/>
              <a:t>atelectasis</a:t>
            </a:r>
            <a:r>
              <a:rPr dirty="0" sz="2000" lang="en-US" smtClean="0"/>
              <a:t> or  other changes seen on x-ray or imaging tests</a:t>
            </a:r>
          </a:p>
          <a:p>
            <a:pPr indent="-571500" marL="571500"/>
            <a:r>
              <a:rPr dirty="0" sz="2000" lang="en-US" smtClean="0"/>
              <a:t>Coughing up blood(</a:t>
            </a:r>
            <a:r>
              <a:rPr dirty="0" sz="2000" lang="en-US" err="1" smtClean="0"/>
              <a:t>haemoptysis</a:t>
            </a:r>
            <a:r>
              <a:rPr dirty="0" sz="2000" lang="en-US" smtClean="0"/>
              <a:t>)</a:t>
            </a:r>
          </a:p>
          <a:p>
            <a:pPr indent="-571500" marL="571500"/>
            <a:r>
              <a:rPr dirty="0" sz="2000" lang="en-US" smtClean="0"/>
              <a:t>Suspected interstitial lung disease</a:t>
            </a:r>
          </a:p>
          <a:p>
            <a:pPr indent="-571500" marL="571500"/>
            <a:r>
              <a:rPr dirty="0" sz="2000" lang="en-US" smtClean="0"/>
              <a:t>Cough that has lasted for more than 3months without any other explanation</a:t>
            </a:r>
          </a:p>
          <a:p>
            <a:pPr indent="-571500" marL="571500"/>
            <a:r>
              <a:rPr dirty="0" sz="2000" lang="en-US" smtClean="0"/>
              <a:t>To determine if a tumor can be removed surgically ( </a:t>
            </a:r>
            <a:r>
              <a:rPr dirty="0" sz="2000" lang="en-US" err="1" smtClean="0"/>
              <a:t>resected</a:t>
            </a:r>
            <a:r>
              <a:rPr dirty="0" sz="2000" lang="en-US" smtClean="0"/>
              <a:t>)</a:t>
            </a:r>
          </a:p>
          <a:p>
            <a:pPr indent="-571500" marL="571500"/>
            <a:r>
              <a:rPr dirty="0" sz="2000" lang="en-US" smtClean="0"/>
              <a:t>To obtain a tissue for biopsy</a:t>
            </a:r>
          </a:p>
          <a:p>
            <a:pPr indent="-571500" marL="571500"/>
            <a:r>
              <a:rPr dirty="0" sz="2000" lang="en-US" smtClean="0"/>
              <a:t>To diagnose lung rejection after lung transplant</a:t>
            </a:r>
          </a:p>
          <a:p>
            <a:pPr indent="-571500" marL="571500">
              <a:buFont typeface="+mj-lt"/>
              <a:buAutoNum type="romanUcPeriod"/>
            </a:pPr>
            <a:endParaRPr dirty="0" sz="2000" lang="en-US"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695" name="Title 1"/>
          <p:cNvSpPr>
            <a:spLocks noGrp="1"/>
          </p:cNvSpPr>
          <p:nvPr>
            <p:ph type="title"/>
          </p:nvPr>
        </p:nvSpPr>
        <p:spPr/>
        <p:txBody>
          <a:bodyPr/>
          <a:p>
            <a:endParaRPr lang="en-US"/>
          </a:p>
        </p:txBody>
      </p:sp>
      <p:sp>
        <p:nvSpPr>
          <p:cNvPr id="1048696" name="Content Placeholder 2"/>
          <p:cNvSpPr>
            <a:spLocks noGrp="1"/>
          </p:cNvSpPr>
          <p:nvPr>
            <p:ph idx="1"/>
          </p:nvPr>
        </p:nvSpPr>
        <p:spPr/>
        <p:txBody>
          <a:bodyPr>
            <a:normAutofit fontScale="85000" lnSpcReduction="20000"/>
          </a:bodyPr>
          <a:p>
            <a:pPr indent="-571500" marL="571500">
              <a:buFont typeface="Wingdings" pitchFamily="2" charset="2"/>
              <a:buChar char="v"/>
            </a:pPr>
            <a:r>
              <a:rPr b="1" dirty="0" sz="2800" lang="en-US" smtClean="0">
                <a:solidFill>
                  <a:srgbClr val="FF0000"/>
                </a:solidFill>
              </a:rPr>
              <a:t> </a:t>
            </a:r>
            <a:r>
              <a:rPr b="1" dirty="0" sz="2800" lang="en-US" smtClean="0"/>
              <a:t>THERAPEUTIC</a:t>
            </a:r>
          </a:p>
          <a:p>
            <a:pPr indent="-571500" marL="571500">
              <a:buNone/>
            </a:pPr>
            <a:endParaRPr dirty="0" sz="2800" lang="en-US" smtClean="0"/>
          </a:p>
          <a:p>
            <a:pPr indent="-571500" marL="571500">
              <a:buFont typeface="Wingdings" pitchFamily="2" charset="2"/>
              <a:buChar char="§"/>
            </a:pPr>
            <a:r>
              <a:rPr dirty="0" sz="2800" lang="en-US" smtClean="0"/>
              <a:t>To remove foreign bodies from the trachea</a:t>
            </a:r>
          </a:p>
          <a:p>
            <a:pPr indent="-571500" marL="571500">
              <a:buFont typeface="Wingdings" pitchFamily="2" charset="2"/>
              <a:buChar char="§"/>
            </a:pPr>
            <a:r>
              <a:rPr dirty="0" sz="2800" lang="en-US" smtClean="0"/>
              <a:t>Remove fluid or mucus plugs from airways</a:t>
            </a:r>
          </a:p>
          <a:p>
            <a:pPr indent="-571500" marL="571500">
              <a:buFont typeface="Wingdings" pitchFamily="2" charset="2"/>
              <a:buChar char="§"/>
            </a:pPr>
            <a:r>
              <a:rPr dirty="0" sz="2800" lang="en-US" smtClean="0"/>
              <a:t>Widen (dilate)blocked or narrowed airway</a:t>
            </a:r>
          </a:p>
          <a:p>
            <a:pPr indent="-571500" marL="571500">
              <a:buFont typeface="Wingdings" pitchFamily="2" charset="2"/>
              <a:buChar char="§"/>
            </a:pPr>
            <a:r>
              <a:rPr dirty="0" sz="2800" lang="en-US" smtClean="0"/>
              <a:t>Drain and abscess</a:t>
            </a:r>
          </a:p>
          <a:p>
            <a:pPr indent="-571500" marL="571500">
              <a:buFont typeface="Wingdings" pitchFamily="2" charset="2"/>
              <a:buChar char="§"/>
            </a:pPr>
            <a:r>
              <a:rPr dirty="0" sz="2800" lang="en-US" smtClean="0"/>
              <a:t>Treat cancer using a number of different techniques</a:t>
            </a:r>
          </a:p>
          <a:p>
            <a:pPr indent="-571500" marL="571500">
              <a:buFont typeface="Wingdings" pitchFamily="2" charset="2"/>
              <a:buChar char="§"/>
            </a:pPr>
            <a:r>
              <a:rPr dirty="0" sz="2800" lang="en-US" smtClean="0"/>
              <a:t>Wash out an airway (therapeutic </a:t>
            </a:r>
            <a:r>
              <a:rPr dirty="0" sz="2800" lang="en-US" err="1" smtClean="0"/>
              <a:t>lavage</a:t>
            </a:r>
            <a:r>
              <a:rPr dirty="0" sz="2800" lang="en-US" smtClean="0"/>
              <a:t>)</a:t>
            </a:r>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697" name="Title 1"/>
          <p:cNvSpPr>
            <a:spLocks noGrp="1"/>
          </p:cNvSpPr>
          <p:nvPr>
            <p:ph type="title"/>
          </p:nvPr>
        </p:nvSpPr>
        <p:spPr>
          <a:xfrm>
            <a:off x="457200" y="762000"/>
            <a:ext cx="8229600" cy="1143000"/>
          </a:xfrm>
        </p:spPr>
        <p:txBody>
          <a:bodyPr>
            <a:normAutofit/>
          </a:bodyPr>
          <a:p>
            <a:r>
              <a:rPr dirty="0" lang="en-US" smtClean="0">
                <a:solidFill>
                  <a:srgbClr val="00B0F0"/>
                </a:solidFill>
              </a:rPr>
              <a:t>PREPARING FOR THE PROCEDURE</a:t>
            </a:r>
            <a:endParaRPr dirty="0" lang="en-US">
              <a:solidFill>
                <a:srgbClr val="00B0F0"/>
              </a:solidFill>
            </a:endParaRPr>
          </a:p>
        </p:txBody>
      </p:sp>
      <p:sp>
        <p:nvSpPr>
          <p:cNvPr id="1048698" name="Content Placeholder 2"/>
          <p:cNvSpPr>
            <a:spLocks noGrp="1"/>
          </p:cNvSpPr>
          <p:nvPr>
            <p:ph idx="1"/>
          </p:nvPr>
        </p:nvSpPr>
        <p:spPr/>
        <p:txBody>
          <a:bodyPr>
            <a:normAutofit fontScale="80000" lnSpcReduction="20000"/>
          </a:bodyPr>
          <a:p>
            <a:pPr>
              <a:buFont typeface="Wingdings" pitchFamily="2" charset="2"/>
              <a:buChar char="v"/>
            </a:pPr>
            <a:r>
              <a:rPr dirty="0" lang="en-US" smtClean="0"/>
              <a:t>Informed consent to be signed by the patient</a:t>
            </a:r>
          </a:p>
          <a:p>
            <a:pPr>
              <a:buFont typeface="Wingdings" pitchFamily="2" charset="2"/>
              <a:buChar char="v"/>
            </a:pPr>
            <a:r>
              <a:rPr dirty="0" lang="en-US" smtClean="0"/>
              <a:t>Starve patient 6-12hrs</a:t>
            </a:r>
          </a:p>
          <a:p>
            <a:pPr>
              <a:buFont typeface="Wingdings" pitchFamily="2" charset="2"/>
              <a:buChar char="v"/>
            </a:pPr>
            <a:r>
              <a:rPr dirty="0" lang="en-US" smtClean="0"/>
              <a:t>Explain procedure to patient to allay anxiety</a:t>
            </a:r>
          </a:p>
          <a:p>
            <a:pPr>
              <a:buFont typeface="Wingdings" pitchFamily="2" charset="2"/>
              <a:buChar char="v"/>
            </a:pPr>
            <a:r>
              <a:rPr dirty="0" lang="en-US" smtClean="0"/>
              <a:t>Advise patient to avoid </a:t>
            </a:r>
            <a:r>
              <a:rPr dirty="0" lang="en-US" err="1" smtClean="0"/>
              <a:t>asprin</a:t>
            </a:r>
            <a:r>
              <a:rPr dirty="0" lang="en-US" smtClean="0"/>
              <a:t>,  </a:t>
            </a:r>
            <a:r>
              <a:rPr dirty="0" lang="en-US" err="1" smtClean="0"/>
              <a:t>brufen</a:t>
            </a:r>
            <a:r>
              <a:rPr dirty="0" lang="en-US" smtClean="0"/>
              <a:t> and other anticoagulants before the procedure</a:t>
            </a:r>
          </a:p>
          <a:p>
            <a:pPr>
              <a:buFont typeface="Wingdings" pitchFamily="2" charset="2"/>
              <a:buChar char="v"/>
            </a:pPr>
            <a:r>
              <a:rPr dirty="0" lang="en-US" smtClean="0"/>
              <a:t>Give pre-medication :                             </a:t>
            </a:r>
          </a:p>
          <a:p>
            <a:pPr>
              <a:buFont typeface="Arial" pitchFamily="34" charset="0"/>
              <a:buChar char="•"/>
            </a:pPr>
            <a:r>
              <a:rPr dirty="0" lang="en-US" smtClean="0"/>
              <a:t>    atropine 0.6mg-1mg(</a:t>
            </a:r>
            <a:r>
              <a:rPr dirty="0" lang="en-US" err="1" smtClean="0"/>
              <a:t>iv,sc,im</a:t>
            </a:r>
            <a:r>
              <a:rPr dirty="0" lang="en-US" smtClean="0"/>
              <a:t>)  </a:t>
            </a:r>
          </a:p>
          <a:p>
            <a:pPr>
              <a:buFont typeface="Arial" pitchFamily="34" charset="0"/>
              <a:buChar char="•"/>
            </a:pPr>
            <a:r>
              <a:rPr dirty="0" lang="en-US" smtClean="0"/>
              <a:t>    sedative(diazepam 5-10mg) or narcotic to  inhibit stimulation of the </a:t>
            </a:r>
            <a:r>
              <a:rPr dirty="0" lang="en-US" err="1" smtClean="0"/>
              <a:t>vagus</a:t>
            </a:r>
            <a:r>
              <a:rPr dirty="0" lang="en-US" smtClean="0"/>
              <a:t> nerve and prevent vomiting , suppress cough reflex ,sedate &amp; relieve anxiety.</a:t>
            </a:r>
          </a:p>
          <a:p>
            <a:pPr>
              <a:buFont typeface="Wingdings" pitchFamily="2" charset="2"/>
              <a:buChar char="v"/>
            </a:pPr>
            <a:r>
              <a:rPr dirty="0" lang="en-US" smtClean="0"/>
              <a:t> dentures  are removed and all artificial </a:t>
            </a:r>
            <a:r>
              <a:rPr dirty="0" lang="en-US" err="1" smtClean="0"/>
              <a:t>prothesis</a:t>
            </a:r>
            <a:r>
              <a:rPr dirty="0" lang="en-US" smtClean="0"/>
              <a:t> </a:t>
            </a:r>
          </a:p>
          <a:p>
            <a:pPr>
              <a:buFont typeface="Wingdings" pitchFamily="2" charset="2"/>
              <a:buChar char="v"/>
            </a:pPr>
            <a:r>
              <a:rPr dirty="0" lang="en-US" smtClean="0"/>
              <a:t>Assist in spraying local </a:t>
            </a:r>
            <a:r>
              <a:rPr dirty="0" lang="en-US" err="1" smtClean="0"/>
              <a:t>anaesthesia</a:t>
            </a:r>
            <a:r>
              <a:rPr dirty="0" lang="en-US" smtClean="0"/>
              <a:t> if its to be used</a:t>
            </a:r>
          </a:p>
          <a:p>
            <a:pPr>
              <a:buFont typeface="Wingdings" pitchFamily="2" charset="2"/>
              <a:buChar char="v"/>
            </a:pPr>
            <a:r>
              <a:rPr dirty="0" lang="en-US" smtClean="0"/>
              <a:t>If a rigid bronchoscope is used general </a:t>
            </a:r>
            <a:r>
              <a:rPr dirty="0" lang="en-US" err="1" smtClean="0"/>
              <a:t>anaesthesia</a:t>
            </a:r>
            <a:r>
              <a:rPr dirty="0" lang="en-US" smtClean="0"/>
              <a:t> is given                                                                                                                </a:t>
            </a:r>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702" name="Title 1"/>
          <p:cNvSpPr>
            <a:spLocks noGrp="1"/>
          </p:cNvSpPr>
          <p:nvPr>
            <p:ph type="title"/>
          </p:nvPr>
        </p:nvSpPr>
        <p:spPr>
          <a:xfrm>
            <a:off x="228600" y="762000"/>
            <a:ext cx="8229600" cy="1143000"/>
          </a:xfrm>
        </p:spPr>
        <p:txBody>
          <a:bodyPr/>
          <a:p>
            <a:r>
              <a:rPr dirty="0" lang="en-US" smtClean="0">
                <a:solidFill>
                  <a:srgbClr val="00B0F0"/>
                </a:solidFill>
              </a:rPr>
              <a:t>POST PROCEDURE CARE</a:t>
            </a:r>
            <a:endParaRPr dirty="0" lang="en-US">
              <a:solidFill>
                <a:srgbClr val="00B0F0"/>
              </a:solidFill>
            </a:endParaRPr>
          </a:p>
        </p:txBody>
      </p:sp>
      <p:sp>
        <p:nvSpPr>
          <p:cNvPr id="1048703" name="Content Placeholder 2"/>
          <p:cNvSpPr>
            <a:spLocks noGrp="1"/>
          </p:cNvSpPr>
          <p:nvPr>
            <p:ph idx="1"/>
          </p:nvPr>
        </p:nvSpPr>
        <p:spPr/>
        <p:txBody>
          <a:bodyPr>
            <a:normAutofit/>
          </a:bodyPr>
          <a:p>
            <a:r>
              <a:rPr dirty="0" lang="en-US" smtClean="0"/>
              <a:t>For an hour after the procedure observe patients vital signs</a:t>
            </a:r>
          </a:p>
          <a:p>
            <a:r>
              <a:rPr dirty="0" lang="en-US" smtClean="0"/>
              <a:t>Monitor and report changes in breathing , chest pain or oxygen saturation levels ,hypertension , tachycardia,  </a:t>
            </a:r>
            <a:r>
              <a:rPr dirty="0" lang="en-US" err="1" smtClean="0"/>
              <a:t>hemoptysis</a:t>
            </a:r>
            <a:endParaRPr dirty="0" lang="en-US" smtClean="0"/>
          </a:p>
          <a:p>
            <a:r>
              <a:rPr dirty="0" lang="en-US" smtClean="0"/>
              <a:t>Patient should be nil per oral until cough reflex and effects of local </a:t>
            </a:r>
            <a:r>
              <a:rPr dirty="0" lang="en-US" err="1" smtClean="0"/>
              <a:t>anaesthesia</a:t>
            </a:r>
            <a:r>
              <a:rPr dirty="0" lang="en-US" smtClean="0"/>
              <a:t> have worn off. Cracked ice is given to suck,  later fluid.</a:t>
            </a:r>
          </a:p>
          <a:p>
            <a:r>
              <a:rPr dirty="0" lang="en-US" smtClean="0"/>
              <a:t>Observe for confusion and lethargy in elderly</a:t>
            </a:r>
          </a:p>
          <a:p>
            <a:r>
              <a:rPr dirty="0" lang="en-US" smtClean="0"/>
              <a:t>When the patient is no longer experiencing effects off sedation they can be allowed to sit up</a:t>
            </a:r>
          </a:p>
          <a:p>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704" name="Title 1"/>
          <p:cNvSpPr>
            <a:spLocks noGrp="1"/>
          </p:cNvSpPr>
          <p:nvPr>
            <p:ph type="title"/>
          </p:nvPr>
        </p:nvSpPr>
        <p:spPr/>
        <p:txBody>
          <a:bodyPr/>
          <a:p>
            <a:r>
              <a:rPr dirty="0" lang="en-US" smtClean="0">
                <a:solidFill>
                  <a:srgbClr val="00B0F0"/>
                </a:solidFill>
              </a:rPr>
              <a:t>complications</a:t>
            </a:r>
            <a:endParaRPr dirty="0" lang="en-US">
              <a:solidFill>
                <a:srgbClr val="00B0F0"/>
              </a:solidFill>
            </a:endParaRPr>
          </a:p>
        </p:txBody>
      </p:sp>
      <p:sp>
        <p:nvSpPr>
          <p:cNvPr id="1048705" name="Content Placeholder 2"/>
          <p:cNvSpPr>
            <a:spLocks noGrp="1"/>
          </p:cNvSpPr>
          <p:nvPr>
            <p:ph idx="1"/>
          </p:nvPr>
        </p:nvSpPr>
        <p:spPr/>
        <p:txBody>
          <a:bodyPr/>
          <a:p>
            <a:r>
              <a:rPr dirty="0" lang="en-US" smtClean="0"/>
              <a:t>Aspiration</a:t>
            </a:r>
          </a:p>
          <a:p>
            <a:r>
              <a:rPr dirty="0" lang="en-US" err="1" smtClean="0"/>
              <a:t>Bronchospasm</a:t>
            </a:r>
            <a:endParaRPr dirty="0" lang="en-US" smtClean="0"/>
          </a:p>
          <a:p>
            <a:r>
              <a:rPr dirty="0" lang="en-US" err="1" smtClean="0"/>
              <a:t>Hypoxaemia</a:t>
            </a:r>
            <a:endParaRPr dirty="0" lang="en-US" smtClean="0"/>
          </a:p>
          <a:p>
            <a:r>
              <a:rPr dirty="0" lang="en-US" err="1" smtClean="0"/>
              <a:t>Pneumothorax</a:t>
            </a:r>
            <a:endParaRPr dirty="0" lang="en-US" smtClean="0"/>
          </a:p>
          <a:p>
            <a:r>
              <a:rPr dirty="0" lang="en-US" smtClean="0"/>
              <a:t>Bleeding</a:t>
            </a:r>
          </a:p>
          <a:p>
            <a:r>
              <a:rPr dirty="0" lang="en-US" smtClean="0"/>
              <a:t>Abrasion of lining of airways leading to swelling, inflammation and infection</a:t>
            </a:r>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706" name="Title 1"/>
          <p:cNvSpPr>
            <a:spLocks noGrp="1"/>
          </p:cNvSpPr>
          <p:nvPr>
            <p:ph type="title"/>
          </p:nvPr>
        </p:nvSpPr>
        <p:spPr/>
        <p:txBody>
          <a:bodyPr/>
          <a:p>
            <a:r>
              <a:rPr dirty="0" lang="en-US" smtClean="0">
                <a:solidFill>
                  <a:srgbClr val="FF0000"/>
                </a:solidFill>
              </a:rPr>
              <a:t>UPPER GIT FIBRE (ENDOSCOPY)</a:t>
            </a:r>
            <a:endParaRPr dirty="0" lang="en-US">
              <a:solidFill>
                <a:srgbClr val="FF0000"/>
              </a:solidFill>
            </a:endParaRPr>
          </a:p>
        </p:txBody>
      </p:sp>
      <p:sp>
        <p:nvSpPr>
          <p:cNvPr id="1048707" name="Content Placeholder 2"/>
          <p:cNvSpPr>
            <a:spLocks noGrp="1"/>
          </p:cNvSpPr>
          <p:nvPr>
            <p:ph idx="1"/>
          </p:nvPr>
        </p:nvSpPr>
        <p:spPr/>
        <p:txBody>
          <a:bodyPr>
            <a:normAutofit/>
          </a:bodyPr>
          <a:p>
            <a:r>
              <a:rPr dirty="0" lang="en-US" smtClean="0"/>
              <a:t>Also called </a:t>
            </a:r>
            <a:r>
              <a:rPr dirty="0" lang="en-US" err="1" smtClean="0"/>
              <a:t>esophagogastroduodenoscopy</a:t>
            </a:r>
            <a:r>
              <a:rPr dirty="0" lang="en-US" smtClean="0"/>
              <a:t>. It visualizes the upper part of the GI tract up to duodenum</a:t>
            </a:r>
          </a:p>
          <a:p>
            <a:r>
              <a:rPr dirty="0" lang="en-US" smtClean="0"/>
              <a:t>It’s a minimally invasive procedure since it doesn’t require an incision into one of the major body cavities and doesn’t require significant recovery after procedure (unless sedation or </a:t>
            </a:r>
            <a:r>
              <a:rPr dirty="0" lang="en-US" err="1" smtClean="0"/>
              <a:t>anaesthesia</a:t>
            </a:r>
            <a:r>
              <a:rPr dirty="0" lang="en-US" smtClean="0"/>
              <a:t> have been used)</a:t>
            </a:r>
          </a:p>
          <a:p>
            <a:r>
              <a:rPr dirty="0" lang="en-US" smtClean="0"/>
              <a:t>It allows direct visualization of gastric mucosa thru a lighted endoscope for suspected gastric tumors and diseases , colored  photos or motion pictures can also be taken</a:t>
            </a:r>
          </a:p>
          <a:p>
            <a:r>
              <a:rPr dirty="0" lang="en-US" smtClean="0"/>
              <a:t>Mouth guard are used during the procedure to prevent the patient from biting the scope</a:t>
            </a:r>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708" name="Title 1"/>
          <p:cNvSpPr>
            <a:spLocks noGrp="1"/>
          </p:cNvSpPr>
          <p:nvPr>
            <p:ph type="title"/>
          </p:nvPr>
        </p:nvSpPr>
        <p:spPr/>
        <p:txBody>
          <a:bodyPr>
            <a:normAutofit/>
          </a:bodyPr>
          <a:p>
            <a:r>
              <a:rPr dirty="0" lang="en-US" smtClean="0">
                <a:solidFill>
                  <a:srgbClr val="FF0000"/>
                </a:solidFill>
              </a:rPr>
              <a:t>OESOPHAGOSCOPY AND GASTROSCOPY</a:t>
            </a:r>
            <a:endParaRPr dirty="0" lang="en-US">
              <a:solidFill>
                <a:srgbClr val="FF0000"/>
              </a:solidFill>
            </a:endParaRPr>
          </a:p>
        </p:txBody>
      </p:sp>
      <p:sp>
        <p:nvSpPr>
          <p:cNvPr id="1048709" name="Content Placeholder 2"/>
          <p:cNvSpPr>
            <a:spLocks noGrp="1"/>
          </p:cNvSpPr>
          <p:nvPr>
            <p:ph idx="1"/>
          </p:nvPr>
        </p:nvSpPr>
        <p:spPr/>
        <p:txBody>
          <a:bodyPr/>
          <a:p>
            <a:r>
              <a:rPr dirty="0" lang="en-US" smtClean="0"/>
              <a:t>An </a:t>
            </a:r>
            <a:r>
              <a:rPr dirty="0" lang="en-US" err="1" smtClean="0"/>
              <a:t>esophagoscopy</a:t>
            </a:r>
            <a:r>
              <a:rPr dirty="0" lang="en-US" smtClean="0"/>
              <a:t> is a procedure to view the inside of the esophagus</a:t>
            </a:r>
          </a:p>
          <a:p>
            <a:r>
              <a:rPr dirty="0" lang="en-US" smtClean="0"/>
              <a:t> </a:t>
            </a:r>
            <a:r>
              <a:rPr dirty="0" lang="en-US" err="1" smtClean="0"/>
              <a:t>Gastroscopy</a:t>
            </a:r>
            <a:r>
              <a:rPr dirty="0" lang="en-US" smtClean="0"/>
              <a:t> is a procedure to view inside of stomach</a:t>
            </a:r>
          </a:p>
          <a:p>
            <a:r>
              <a:rPr dirty="0" lang="en-US" smtClean="0"/>
              <a:t> </a:t>
            </a:r>
            <a:r>
              <a:rPr dirty="0" lang="en-US" err="1" smtClean="0"/>
              <a:t>Duodenoscopy</a:t>
            </a:r>
            <a:r>
              <a:rPr dirty="0" lang="en-US" smtClean="0"/>
              <a:t> is a procedure to view duodenum .</a:t>
            </a:r>
          </a:p>
          <a:p>
            <a:r>
              <a:rPr dirty="0" lang="en-US" smtClean="0"/>
              <a:t>These procedures are performed as a single procedure and are collectively referred to as an upper endoscopy or </a:t>
            </a:r>
            <a:r>
              <a:rPr dirty="0" lang="en-US" err="1" smtClean="0"/>
              <a:t>oesophagogastroduodenoscopy</a:t>
            </a:r>
            <a:r>
              <a:rPr dirty="0" lang="en-US" smtClean="0"/>
              <a:t>(OGD)</a:t>
            </a:r>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592" name="Title 1"/>
          <p:cNvSpPr>
            <a:spLocks noGrp="1"/>
          </p:cNvSpPr>
          <p:nvPr>
            <p:ph type="title"/>
          </p:nvPr>
        </p:nvSpPr>
        <p:spPr>
          <a:xfrm>
            <a:off x="457200" y="274638"/>
            <a:ext cx="8229600" cy="792162"/>
          </a:xfrm>
        </p:spPr>
        <p:txBody>
          <a:bodyPr>
            <a:normAutofit/>
          </a:bodyPr>
          <a:p>
            <a:r>
              <a:rPr b="1" dirty="0" i="1" lang="en-US" smtClean="0"/>
              <a:t>indications</a:t>
            </a:r>
            <a:endParaRPr b="1" dirty="0" i="1" lang="en-US"/>
          </a:p>
        </p:txBody>
      </p:sp>
      <p:sp>
        <p:nvSpPr>
          <p:cNvPr id="1048593" name="Content Placeholder 2"/>
          <p:cNvSpPr>
            <a:spLocks noGrp="1"/>
          </p:cNvSpPr>
          <p:nvPr>
            <p:ph idx="1"/>
          </p:nvPr>
        </p:nvSpPr>
        <p:spPr>
          <a:xfrm>
            <a:off x="457200" y="1371600"/>
            <a:ext cx="8229600" cy="4754563"/>
          </a:xfrm>
        </p:spPr>
        <p:txBody>
          <a:bodyPr>
            <a:normAutofit/>
          </a:bodyPr>
          <a:p>
            <a:r>
              <a:rPr dirty="0" lang="en-US" smtClean="0"/>
              <a:t>Patient’s inability to breath on his own </a:t>
            </a:r>
            <a:r>
              <a:rPr dirty="0" lang="en-US" err="1" smtClean="0"/>
              <a:t>E.g</a:t>
            </a:r>
            <a:r>
              <a:rPr dirty="0" lang="en-US" smtClean="0"/>
              <a:t> in pulmonary failure</a:t>
            </a:r>
          </a:p>
          <a:p>
            <a:r>
              <a:rPr dirty="0" lang="en-US" smtClean="0"/>
              <a:t>A large object blocking the airway</a:t>
            </a:r>
          </a:p>
          <a:p>
            <a:r>
              <a:rPr dirty="0" lang="en-US" smtClean="0"/>
              <a:t>Inherited abnormality of the larynx or trachea</a:t>
            </a:r>
          </a:p>
          <a:p>
            <a:r>
              <a:rPr dirty="0" lang="en-US" smtClean="0"/>
              <a:t>Breathing in smoke, or other toxic gases that swell and block and block the airway</a:t>
            </a:r>
          </a:p>
          <a:p>
            <a:r>
              <a:rPr dirty="0" lang="en-US" smtClean="0"/>
              <a:t>A tumor or cancer of the neck that presses the airway</a:t>
            </a:r>
          </a:p>
          <a:p>
            <a:r>
              <a:rPr dirty="0" lang="en-US" smtClean="0"/>
              <a:t>Severe neck or mouth injuries</a:t>
            </a: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710" name="Title 3"/>
          <p:cNvSpPr>
            <a:spLocks noGrp="1"/>
          </p:cNvSpPr>
          <p:nvPr>
            <p:ph type="title"/>
          </p:nvPr>
        </p:nvSpPr>
        <p:spPr>
          <a:xfrm>
            <a:off x="457200" y="704088"/>
            <a:ext cx="8229600" cy="57912"/>
          </a:xfrm>
        </p:spPr>
        <p:txBody>
          <a:bodyPr>
            <a:normAutofit fontScale="90000"/>
          </a:bodyPr>
          <a:p>
            <a:endParaRPr dirty="0" lang="en-US"/>
          </a:p>
        </p:txBody>
      </p:sp>
      <p:sp>
        <p:nvSpPr>
          <p:cNvPr id="1048711" name="Content Placeholder 2"/>
          <p:cNvSpPr>
            <a:spLocks noGrp="1"/>
          </p:cNvSpPr>
          <p:nvPr>
            <p:ph idx="1"/>
          </p:nvPr>
        </p:nvSpPr>
        <p:spPr>
          <a:xfrm>
            <a:off x="457200" y="838200"/>
            <a:ext cx="8229600" cy="5486400"/>
          </a:xfrm>
        </p:spPr>
        <p:txBody>
          <a:bodyPr>
            <a:normAutofit/>
          </a:bodyPr>
          <a:p>
            <a:pPr>
              <a:buNone/>
            </a:pPr>
            <a:r>
              <a:rPr b="1" dirty="0" i="1" lang="en-US" smtClean="0"/>
              <a:t>Purposes</a:t>
            </a:r>
          </a:p>
          <a:p>
            <a:r>
              <a:rPr dirty="0" lang="en-US" smtClean="0"/>
              <a:t>Examine esophagus for ulcers and tumors</a:t>
            </a:r>
          </a:p>
          <a:p>
            <a:r>
              <a:rPr dirty="0" lang="en-US" smtClean="0"/>
              <a:t>Taking biopsy</a:t>
            </a:r>
          </a:p>
          <a:p>
            <a:r>
              <a:rPr dirty="0" lang="en-US" smtClean="0"/>
              <a:t>Removal of foreign bodies</a:t>
            </a:r>
          </a:p>
          <a:p>
            <a:r>
              <a:rPr dirty="0" lang="en-US" err="1" smtClean="0"/>
              <a:t>Dysphagia</a:t>
            </a:r>
            <a:r>
              <a:rPr dirty="0" lang="en-US" smtClean="0"/>
              <a:t> or </a:t>
            </a:r>
            <a:r>
              <a:rPr dirty="0" lang="en-US" err="1" smtClean="0"/>
              <a:t>odynophagia</a:t>
            </a:r>
            <a:endParaRPr dirty="0" lang="en-US" smtClean="0"/>
          </a:p>
          <a:p>
            <a:r>
              <a:rPr dirty="0" lang="en-US" smtClean="0"/>
              <a:t>Persistent nausea and vomiting</a:t>
            </a:r>
          </a:p>
          <a:p>
            <a:r>
              <a:rPr dirty="0" lang="en-US" smtClean="0"/>
              <a:t>Dyspepsia</a:t>
            </a:r>
          </a:p>
          <a:p>
            <a:r>
              <a:rPr dirty="0" lang="en-US" smtClean="0"/>
              <a:t>Acute upper GIT bleeding</a:t>
            </a:r>
          </a:p>
          <a:p>
            <a:r>
              <a:rPr dirty="0" lang="en-US" smtClean="0"/>
              <a:t>Chronic </a:t>
            </a:r>
            <a:r>
              <a:rPr dirty="0" lang="en-US" err="1" smtClean="0"/>
              <a:t>anaemia</a:t>
            </a:r>
            <a:r>
              <a:rPr dirty="0" lang="en-US" smtClean="0"/>
              <a:t>/or iron deficiency </a:t>
            </a:r>
            <a:r>
              <a:rPr dirty="0" lang="en-US" err="1" smtClean="0"/>
              <a:t>anaemia</a:t>
            </a:r>
            <a:r>
              <a:rPr dirty="0" lang="en-US" smtClean="0"/>
              <a:t> after non gastro-intestinal origin has been eliminated.</a:t>
            </a:r>
          </a:p>
          <a:p>
            <a:r>
              <a:rPr dirty="0" lang="en-US" smtClean="0"/>
              <a:t>Gastro-esophageal reflux with warning signs i.e. weight loss, </a:t>
            </a:r>
            <a:r>
              <a:rPr dirty="0" lang="en-US" err="1" smtClean="0"/>
              <a:t>dysphagia</a:t>
            </a:r>
            <a:r>
              <a:rPr dirty="0" lang="en-US" smtClean="0"/>
              <a:t>, bleeding and </a:t>
            </a:r>
            <a:r>
              <a:rPr dirty="0" lang="en-US" err="1" smtClean="0"/>
              <a:t>anaemia</a:t>
            </a:r>
            <a:endParaRPr dirty="0" lang="en-US" smtClean="0"/>
          </a:p>
          <a:p>
            <a:pPr>
              <a:buNone/>
            </a:pPr>
            <a:endParaRPr dirty="0" lang="en-US" smtClean="0"/>
          </a:p>
          <a:p>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712" name="Title 1"/>
          <p:cNvSpPr>
            <a:spLocks noGrp="1"/>
          </p:cNvSpPr>
          <p:nvPr>
            <p:ph type="title"/>
          </p:nvPr>
        </p:nvSpPr>
        <p:spPr>
          <a:xfrm>
            <a:off x="457200" y="704088"/>
            <a:ext cx="8229600" cy="134112"/>
          </a:xfrm>
        </p:spPr>
        <p:txBody>
          <a:bodyPr>
            <a:normAutofit fontScale="90000"/>
          </a:bodyPr>
          <a:p>
            <a:endParaRPr dirty="0" lang="en-US"/>
          </a:p>
        </p:txBody>
      </p:sp>
      <p:sp>
        <p:nvSpPr>
          <p:cNvPr id="1048713" name="Content Placeholder 2"/>
          <p:cNvSpPr>
            <a:spLocks noGrp="1"/>
          </p:cNvSpPr>
          <p:nvPr>
            <p:ph idx="1"/>
          </p:nvPr>
        </p:nvSpPr>
        <p:spPr>
          <a:xfrm>
            <a:off x="457200" y="990600"/>
            <a:ext cx="8229600" cy="5334000"/>
          </a:xfrm>
        </p:spPr>
        <p:txBody>
          <a:bodyPr>
            <a:normAutofit/>
          </a:bodyPr>
          <a:p>
            <a:r>
              <a:rPr dirty="0" lang="en-US" smtClean="0"/>
              <a:t>Peptic ulcer disease</a:t>
            </a:r>
          </a:p>
          <a:p>
            <a:pPr>
              <a:buNone/>
            </a:pPr>
            <a:r>
              <a:rPr b="1" dirty="0" i="1" lang="en-US" smtClean="0"/>
              <a:t>Preparation of the patient</a:t>
            </a:r>
          </a:p>
          <a:p>
            <a:r>
              <a:rPr dirty="0" lang="en-US" smtClean="0"/>
              <a:t>Starve 6-8hrs(stomach must be empty for clear view)</a:t>
            </a:r>
          </a:p>
          <a:p>
            <a:r>
              <a:rPr dirty="0" lang="en-US" smtClean="0"/>
              <a:t>Narcotic analgesia is given 30minutes before </a:t>
            </a:r>
          </a:p>
          <a:p>
            <a:r>
              <a:rPr dirty="0" lang="en-US" smtClean="0"/>
              <a:t>Patients throat maybe sprayed with local </a:t>
            </a:r>
            <a:r>
              <a:rPr dirty="0" lang="en-US" err="1" smtClean="0"/>
              <a:t>anaesthesia</a:t>
            </a:r>
            <a:r>
              <a:rPr dirty="0" lang="en-US" smtClean="0"/>
              <a:t> to help prevent discomfort, or they gargle local </a:t>
            </a:r>
            <a:r>
              <a:rPr dirty="0" lang="en-US" err="1" smtClean="0"/>
              <a:t>anaesthetic</a:t>
            </a:r>
            <a:r>
              <a:rPr dirty="0" lang="en-US" smtClean="0"/>
              <a:t> agent for mouth and throat or</a:t>
            </a:r>
          </a:p>
          <a:p>
            <a:r>
              <a:rPr dirty="0" lang="en-US" smtClean="0"/>
              <a:t>IV diazepam 5-10mg is given just before the procedure</a:t>
            </a:r>
          </a:p>
          <a:p>
            <a:r>
              <a:rPr dirty="0" lang="en-US" smtClean="0"/>
              <a:t>Atropine 0.6-1.0mg IM/IV is also given to reduce secretions</a:t>
            </a:r>
          </a:p>
          <a:p>
            <a:r>
              <a:rPr dirty="0" lang="en-US" err="1" smtClean="0"/>
              <a:t>Organon</a:t>
            </a:r>
            <a:r>
              <a:rPr dirty="0" lang="en-US" smtClean="0"/>
              <a:t>  0.5-1.0mg IM is given to relax smooth muscles</a:t>
            </a: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714" name="Title 1"/>
          <p:cNvSpPr>
            <a:spLocks noGrp="1"/>
          </p:cNvSpPr>
          <p:nvPr>
            <p:ph type="title"/>
          </p:nvPr>
        </p:nvSpPr>
        <p:spPr>
          <a:xfrm>
            <a:off x="457200" y="704088"/>
            <a:ext cx="8229600" cy="210312"/>
          </a:xfrm>
        </p:spPr>
        <p:txBody>
          <a:bodyPr>
            <a:normAutofit fontScale="90000"/>
          </a:bodyPr>
          <a:p>
            <a:endParaRPr dirty="0" lang="en-US"/>
          </a:p>
        </p:txBody>
      </p:sp>
      <p:sp>
        <p:nvSpPr>
          <p:cNvPr id="1048715" name="Content Placeholder 2"/>
          <p:cNvSpPr>
            <a:spLocks noGrp="1"/>
          </p:cNvSpPr>
          <p:nvPr>
            <p:ph idx="1"/>
          </p:nvPr>
        </p:nvSpPr>
        <p:spPr>
          <a:xfrm>
            <a:off x="457200" y="1066800"/>
            <a:ext cx="8229600" cy="5257800"/>
          </a:xfrm>
        </p:spPr>
        <p:txBody>
          <a:bodyPr/>
          <a:p>
            <a:pPr>
              <a:buNone/>
            </a:pPr>
            <a:r>
              <a:rPr b="1" dirty="0" i="1" lang="en-US" smtClean="0"/>
              <a:t>Procedure</a:t>
            </a:r>
          </a:p>
          <a:p>
            <a:r>
              <a:rPr dirty="0" lang="en-US" smtClean="0"/>
              <a:t>Local </a:t>
            </a:r>
            <a:r>
              <a:rPr dirty="0" lang="en-US" err="1" smtClean="0"/>
              <a:t>anaesthesia</a:t>
            </a:r>
            <a:r>
              <a:rPr dirty="0" lang="en-US" smtClean="0"/>
              <a:t> is sprayed in mouth or throat or sedation is done</a:t>
            </a:r>
          </a:p>
          <a:p>
            <a:r>
              <a:rPr dirty="0" lang="en-US" smtClean="0"/>
              <a:t>Endoscope is then passed smoothly and slowly in the areas being examined </a:t>
            </a:r>
          </a:p>
          <a:p>
            <a:r>
              <a:rPr dirty="0" lang="en-US" smtClean="0"/>
              <a:t>The procedure takes 10-20minutes </a:t>
            </a:r>
          </a:p>
          <a:p>
            <a:r>
              <a:rPr dirty="0" lang="en-US" smtClean="0"/>
              <a:t>The doctor may inject moderate amount of air to expand the stomach allowing better </a:t>
            </a:r>
            <a:r>
              <a:rPr dirty="0" lang="en-US" err="1" smtClean="0"/>
              <a:t>visualizaton</a:t>
            </a:r>
            <a:endParaRPr dirty="0" lang="en-US" smtClean="0"/>
          </a:p>
          <a:p>
            <a:r>
              <a:rPr dirty="0" lang="en-US" smtClean="0"/>
              <a:t>Biopsy is taken for examination or images of the digestive tract are taken for documentation of any abnormality; esophageal </a:t>
            </a:r>
            <a:r>
              <a:rPr dirty="0" lang="en-US" err="1" smtClean="0"/>
              <a:t>varices</a:t>
            </a:r>
            <a:r>
              <a:rPr dirty="0" lang="en-US" smtClean="0"/>
              <a:t> can be banded, </a:t>
            </a:r>
            <a:r>
              <a:rPr dirty="0" lang="en-US" err="1" smtClean="0"/>
              <a:t>resecting</a:t>
            </a:r>
            <a:r>
              <a:rPr dirty="0" lang="en-US" smtClean="0"/>
              <a:t> or ablating mucosal tissue</a:t>
            </a:r>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716" name="Title 1"/>
          <p:cNvSpPr>
            <a:spLocks noGrp="1"/>
          </p:cNvSpPr>
          <p:nvPr>
            <p:ph type="title"/>
          </p:nvPr>
        </p:nvSpPr>
        <p:spPr>
          <a:xfrm>
            <a:off x="457200" y="704088"/>
            <a:ext cx="8229600" cy="362712"/>
          </a:xfrm>
        </p:spPr>
        <p:txBody>
          <a:bodyPr>
            <a:normAutofit fontScale="90000"/>
          </a:bodyPr>
          <a:p>
            <a:r>
              <a:rPr dirty="0" lang="en-US" smtClean="0">
                <a:solidFill>
                  <a:srgbClr val="0070C0"/>
                </a:solidFill>
              </a:rPr>
              <a:t>After procedure care</a:t>
            </a:r>
            <a:endParaRPr dirty="0" lang="en-US">
              <a:solidFill>
                <a:srgbClr val="0070C0"/>
              </a:solidFill>
            </a:endParaRPr>
          </a:p>
        </p:txBody>
      </p:sp>
      <p:sp>
        <p:nvSpPr>
          <p:cNvPr id="1048717" name="Content Placeholder 2"/>
          <p:cNvSpPr>
            <a:spLocks noGrp="1"/>
          </p:cNvSpPr>
          <p:nvPr>
            <p:ph idx="1"/>
          </p:nvPr>
        </p:nvSpPr>
        <p:spPr>
          <a:xfrm>
            <a:off x="457200" y="1066800"/>
            <a:ext cx="8229600" cy="5257800"/>
          </a:xfrm>
        </p:spPr>
        <p:txBody>
          <a:bodyPr/>
          <a:p>
            <a:r>
              <a:rPr dirty="0" lang="en-US" smtClean="0"/>
              <a:t>Patient should not eat 3-4hrs after procedure until gag reflex returns to prevent aspiration</a:t>
            </a:r>
          </a:p>
          <a:p>
            <a:r>
              <a:rPr dirty="0" lang="en-US" smtClean="0"/>
              <a:t>Observe for vital signs post procedure</a:t>
            </a:r>
          </a:p>
          <a:p>
            <a:r>
              <a:rPr dirty="0" lang="en-US" smtClean="0"/>
              <a:t>Observe for signs of perforation E.g. pain, </a:t>
            </a:r>
            <a:r>
              <a:rPr dirty="0" lang="en-US" err="1" smtClean="0"/>
              <a:t>hematemesis</a:t>
            </a:r>
            <a:endParaRPr dirty="0" lang="en-US" smtClean="0"/>
          </a:p>
          <a:p>
            <a:r>
              <a:rPr dirty="0" lang="en-US" smtClean="0"/>
              <a:t>Minor throat discomfort may occur after procedure and last </a:t>
            </a:r>
            <a:r>
              <a:rPr dirty="0" lang="en-US" err="1" smtClean="0"/>
              <a:t>upto</a:t>
            </a:r>
            <a:r>
              <a:rPr dirty="0" lang="en-US" smtClean="0"/>
              <a:t> 24hrs, it can be relieved with lozenges, cool saline gargle or analgesics</a:t>
            </a:r>
          </a:p>
          <a:p>
            <a:r>
              <a:rPr dirty="0" lang="en-US" smtClean="0"/>
              <a:t>Advise the patient to report any unusual or severe abdominal pain or bleeding following the procedure</a:t>
            </a:r>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718" name="Title 1"/>
          <p:cNvSpPr>
            <a:spLocks noGrp="1"/>
          </p:cNvSpPr>
          <p:nvPr>
            <p:ph type="title"/>
          </p:nvPr>
        </p:nvSpPr>
        <p:spPr>
          <a:xfrm>
            <a:off x="457200" y="704088"/>
            <a:ext cx="8229600" cy="57912"/>
          </a:xfrm>
        </p:spPr>
        <p:txBody>
          <a:bodyPr>
            <a:normAutofit fontScale="90000"/>
          </a:bodyPr>
          <a:p>
            <a:endParaRPr dirty="0" lang="en-US"/>
          </a:p>
        </p:txBody>
      </p:sp>
      <p:sp>
        <p:nvSpPr>
          <p:cNvPr id="1048719" name="Content Placeholder 2"/>
          <p:cNvSpPr>
            <a:spLocks noGrp="1"/>
          </p:cNvSpPr>
          <p:nvPr>
            <p:ph idx="1"/>
          </p:nvPr>
        </p:nvSpPr>
        <p:spPr>
          <a:xfrm>
            <a:off x="457200" y="838200"/>
            <a:ext cx="8229600" cy="5486400"/>
          </a:xfrm>
        </p:spPr>
        <p:txBody>
          <a:bodyPr/>
          <a:p>
            <a:pPr>
              <a:buNone/>
            </a:pPr>
            <a:r>
              <a:rPr b="1" dirty="0" i="1" lang="en-US" smtClean="0"/>
              <a:t>Complications</a:t>
            </a:r>
          </a:p>
          <a:p>
            <a:r>
              <a:rPr dirty="0" lang="en-US" smtClean="0"/>
              <a:t>Bleeding</a:t>
            </a:r>
          </a:p>
          <a:p>
            <a:r>
              <a:rPr dirty="0" lang="en-US" smtClean="0"/>
              <a:t>Infection</a:t>
            </a:r>
          </a:p>
          <a:p>
            <a:r>
              <a:rPr dirty="0" lang="en-US" smtClean="0"/>
              <a:t>Perforation</a:t>
            </a:r>
          </a:p>
          <a:p>
            <a:r>
              <a:rPr dirty="0" lang="en-US" smtClean="0"/>
              <a:t>Cardiopulmonary problems</a:t>
            </a:r>
          </a:p>
          <a:p>
            <a:r>
              <a:rPr dirty="0" lang="en-US" smtClean="0"/>
              <a:t>Adverse reactions to medications</a:t>
            </a:r>
          </a:p>
          <a:p>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720" name="Title 1"/>
          <p:cNvSpPr>
            <a:spLocks noGrp="1"/>
          </p:cNvSpPr>
          <p:nvPr>
            <p:ph type="title"/>
          </p:nvPr>
        </p:nvSpPr>
        <p:spPr/>
        <p:txBody>
          <a:bodyPr/>
          <a:p>
            <a:r>
              <a:rPr dirty="0" lang="en-US" smtClean="0">
                <a:solidFill>
                  <a:srgbClr val="FF0000"/>
                </a:solidFill>
              </a:rPr>
              <a:t>LOWER GIT ENDOSCOPY</a:t>
            </a:r>
            <a:endParaRPr dirty="0" lang="en-US">
              <a:solidFill>
                <a:srgbClr val="FF0000"/>
              </a:solidFill>
            </a:endParaRPr>
          </a:p>
        </p:txBody>
      </p:sp>
      <p:sp>
        <p:nvSpPr>
          <p:cNvPr id="1048721" name="Content Placeholder 2"/>
          <p:cNvSpPr>
            <a:spLocks noGrp="1"/>
          </p:cNvSpPr>
          <p:nvPr>
            <p:ph idx="1"/>
          </p:nvPr>
        </p:nvSpPr>
        <p:spPr/>
        <p:txBody>
          <a:bodyPr>
            <a:normAutofit/>
          </a:bodyPr>
          <a:p>
            <a:pPr>
              <a:buFont typeface="Wingdings" pitchFamily="2" charset="2"/>
              <a:buChar char="Ø"/>
            </a:pPr>
            <a:r>
              <a:rPr dirty="0" lang="en-US" smtClean="0"/>
              <a:t>These are procedures for direct viewing of the lumen of the lower bowel using;</a:t>
            </a:r>
          </a:p>
          <a:p>
            <a:r>
              <a:rPr dirty="0" lang="en-US" err="1" smtClean="0"/>
              <a:t>Anoscope</a:t>
            </a:r>
            <a:r>
              <a:rPr dirty="0" lang="en-US" smtClean="0"/>
              <a:t> ;- to examine the anal canal</a:t>
            </a:r>
          </a:p>
          <a:p>
            <a:r>
              <a:rPr dirty="0" lang="en-US" err="1" smtClean="0"/>
              <a:t>Proctoscope</a:t>
            </a:r>
            <a:r>
              <a:rPr dirty="0" lang="en-US" smtClean="0"/>
              <a:t> ;- for the rectum</a:t>
            </a:r>
          </a:p>
          <a:p>
            <a:r>
              <a:rPr dirty="0" lang="en-US" err="1" smtClean="0"/>
              <a:t>Sigmoidoscope</a:t>
            </a:r>
            <a:r>
              <a:rPr dirty="0" lang="en-US" smtClean="0"/>
              <a:t> ;- for the colon</a:t>
            </a:r>
          </a:p>
          <a:p>
            <a:pPr>
              <a:buNone/>
            </a:pPr>
            <a:r>
              <a:rPr b="1" dirty="0" i="1" lang="en-US" smtClean="0"/>
              <a:t>Purpose</a:t>
            </a:r>
          </a:p>
          <a:p>
            <a:r>
              <a:rPr dirty="0" lang="en-US" smtClean="0"/>
              <a:t>To check presence of ulceration, tumors, polyps, and lesions</a:t>
            </a:r>
          </a:p>
          <a:p>
            <a:r>
              <a:rPr dirty="0" lang="en-US" smtClean="0"/>
              <a:t>To take a biopsy</a:t>
            </a:r>
          </a:p>
          <a:p>
            <a:r>
              <a:rPr dirty="0" lang="en-US" smtClean="0"/>
              <a:t>Removal of polyps</a:t>
            </a: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722" name="Title 1"/>
          <p:cNvSpPr>
            <a:spLocks noGrp="1"/>
          </p:cNvSpPr>
          <p:nvPr>
            <p:ph type="title"/>
          </p:nvPr>
        </p:nvSpPr>
        <p:spPr>
          <a:xfrm>
            <a:off x="457200" y="704088"/>
            <a:ext cx="8229600" cy="210312"/>
          </a:xfrm>
        </p:spPr>
        <p:txBody>
          <a:bodyPr>
            <a:normAutofit fontScale="90000"/>
          </a:bodyPr>
          <a:p>
            <a:endParaRPr dirty="0" lang="en-US"/>
          </a:p>
        </p:txBody>
      </p:sp>
      <p:sp>
        <p:nvSpPr>
          <p:cNvPr id="1048723" name="Content Placeholder 2"/>
          <p:cNvSpPr>
            <a:spLocks noGrp="1"/>
          </p:cNvSpPr>
          <p:nvPr>
            <p:ph idx="1"/>
          </p:nvPr>
        </p:nvSpPr>
        <p:spPr>
          <a:xfrm>
            <a:off x="457200" y="990600"/>
            <a:ext cx="8229600" cy="5334000"/>
          </a:xfrm>
        </p:spPr>
        <p:txBody>
          <a:bodyPr>
            <a:normAutofit/>
          </a:bodyPr>
          <a:p>
            <a:pPr>
              <a:buNone/>
            </a:pPr>
            <a:r>
              <a:rPr b="1" dirty="0" i="1" lang="en-US" smtClean="0"/>
              <a:t>Indications</a:t>
            </a:r>
          </a:p>
          <a:p>
            <a:r>
              <a:rPr dirty="0" lang="en-US" smtClean="0"/>
              <a:t>Gastrointestinal problems such as unexplained bleeding</a:t>
            </a:r>
          </a:p>
          <a:p>
            <a:r>
              <a:rPr dirty="0" lang="en-US" smtClean="0"/>
              <a:t>Persistent changes in bowel habits</a:t>
            </a:r>
          </a:p>
          <a:p>
            <a:r>
              <a:rPr dirty="0" lang="en-US" err="1" smtClean="0"/>
              <a:t>Anaemia</a:t>
            </a:r>
            <a:endParaRPr dirty="0" lang="en-US" smtClean="0"/>
          </a:p>
          <a:p>
            <a:r>
              <a:rPr dirty="0" lang="en-US" smtClean="0"/>
              <a:t>Age 50yrs; 5yearly then 3 yearly</a:t>
            </a:r>
          </a:p>
          <a:p>
            <a:r>
              <a:rPr dirty="0" lang="en-US" smtClean="0"/>
              <a:t>To diagnose colitis or colon/rectal cancer</a:t>
            </a:r>
          </a:p>
          <a:p>
            <a:pPr>
              <a:buNone/>
            </a:pPr>
            <a:r>
              <a:rPr b="1" dirty="0" i="1" lang="en-US" smtClean="0"/>
              <a:t>Preparation</a:t>
            </a:r>
          </a:p>
          <a:p>
            <a:r>
              <a:rPr dirty="0" lang="en-US" smtClean="0"/>
              <a:t>The patient should take only clear oral fluids and not to consume any food for at least 24hrs before the exam</a:t>
            </a:r>
          </a:p>
          <a:p>
            <a:r>
              <a:rPr dirty="0" lang="en-US" smtClean="0"/>
              <a:t>Laxatives and enemas may be required before the start of exam to clear the  lower bowel</a:t>
            </a:r>
          </a:p>
          <a:p>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724" name="Title 1"/>
          <p:cNvSpPr>
            <a:spLocks noGrp="1"/>
          </p:cNvSpPr>
          <p:nvPr>
            <p:ph type="title"/>
          </p:nvPr>
        </p:nvSpPr>
        <p:spPr/>
        <p:txBody>
          <a:bodyPr/>
          <a:p>
            <a:r>
              <a:rPr dirty="0" lang="en-US" err="1" smtClean="0">
                <a:solidFill>
                  <a:srgbClr val="FF0000"/>
                </a:solidFill>
              </a:rPr>
              <a:t>Anoscopy</a:t>
            </a:r>
            <a:r>
              <a:rPr dirty="0" lang="en-US" smtClean="0">
                <a:solidFill>
                  <a:srgbClr val="FF0000"/>
                </a:solidFill>
              </a:rPr>
              <a:t>/</a:t>
            </a:r>
            <a:r>
              <a:rPr dirty="0" lang="en-US" err="1" smtClean="0">
                <a:solidFill>
                  <a:srgbClr val="FF0000"/>
                </a:solidFill>
              </a:rPr>
              <a:t>proctoscopy</a:t>
            </a:r>
            <a:endParaRPr dirty="0" lang="en-US">
              <a:solidFill>
                <a:srgbClr val="FF0000"/>
              </a:solidFill>
            </a:endParaRPr>
          </a:p>
        </p:txBody>
      </p:sp>
      <p:sp>
        <p:nvSpPr>
          <p:cNvPr id="1048725" name="Content Placeholder 2"/>
          <p:cNvSpPr>
            <a:spLocks noGrp="1"/>
          </p:cNvSpPr>
          <p:nvPr>
            <p:ph idx="1"/>
          </p:nvPr>
        </p:nvSpPr>
        <p:spPr/>
        <p:txBody>
          <a:bodyPr/>
          <a:p>
            <a:pPr>
              <a:buNone/>
            </a:pPr>
            <a:r>
              <a:rPr b="1" dirty="0" i="1" lang="en-US" u="sng" smtClean="0"/>
              <a:t>Procedure</a:t>
            </a:r>
          </a:p>
          <a:p>
            <a:r>
              <a:rPr dirty="0" lang="en-US" smtClean="0"/>
              <a:t>Explain the procedure to the patient</a:t>
            </a:r>
          </a:p>
          <a:p>
            <a:r>
              <a:rPr dirty="0" lang="en-US" smtClean="0"/>
              <a:t>Put the patient in knee chest position with feet beyond the edge of the bed, knees apart to give support, head resting on the couch, fore arms on either side of the head and hands placed one on top of the other above the head</a:t>
            </a:r>
          </a:p>
          <a:p>
            <a:r>
              <a:rPr dirty="0" lang="en-US" smtClean="0"/>
              <a:t>The patient is told of the progress, the possibility he might feel like moving his bowel and thanked for co-operation</a:t>
            </a: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726" name="Title 1"/>
          <p:cNvSpPr>
            <a:spLocks noGrp="1"/>
          </p:cNvSpPr>
          <p:nvPr>
            <p:ph type="title"/>
          </p:nvPr>
        </p:nvSpPr>
        <p:spPr>
          <a:xfrm>
            <a:off x="457200" y="704088"/>
            <a:ext cx="8229600" cy="57912"/>
          </a:xfrm>
        </p:spPr>
        <p:txBody>
          <a:bodyPr>
            <a:normAutofit fontScale="90000"/>
          </a:bodyPr>
          <a:p>
            <a:endParaRPr dirty="0" lang="en-US"/>
          </a:p>
        </p:txBody>
      </p:sp>
      <p:sp>
        <p:nvSpPr>
          <p:cNvPr id="1048727" name="Content Placeholder 2"/>
          <p:cNvSpPr>
            <a:spLocks noGrp="1"/>
          </p:cNvSpPr>
          <p:nvPr>
            <p:ph idx="1"/>
          </p:nvPr>
        </p:nvSpPr>
        <p:spPr>
          <a:xfrm>
            <a:off x="457200" y="838200"/>
            <a:ext cx="8229600" cy="5486400"/>
          </a:xfrm>
        </p:spPr>
        <p:txBody>
          <a:bodyPr/>
          <a:p>
            <a:r>
              <a:rPr dirty="0" lang="en-US" smtClean="0"/>
              <a:t>Suction may be done to remove secretions</a:t>
            </a:r>
          </a:p>
          <a:p>
            <a:r>
              <a:rPr dirty="0" lang="en-US" smtClean="0"/>
              <a:t>Biopsy may be taken</a:t>
            </a:r>
          </a:p>
          <a:p>
            <a:r>
              <a:rPr dirty="0" lang="en-US" smtClean="0"/>
              <a:t>Polyps may be removed and the area cauterized to prevent bleeding</a:t>
            </a:r>
          </a:p>
          <a:p>
            <a:r>
              <a:rPr dirty="0" lang="en-US" smtClean="0"/>
              <a:t>The tissue removed is placed on moist gauze and then in the appropriate container, </a:t>
            </a:r>
            <a:r>
              <a:rPr dirty="0" lang="en-US" err="1" smtClean="0"/>
              <a:t>labelled</a:t>
            </a:r>
            <a:r>
              <a:rPr dirty="0" lang="en-US" smtClean="0"/>
              <a:t> , and sent to the pathology lab with the request form.</a:t>
            </a:r>
          </a:p>
          <a:p>
            <a:r>
              <a:rPr dirty="0" lang="en-US" smtClean="0"/>
              <a:t>After each use the tubes are washed thoroughly</a:t>
            </a:r>
          </a:p>
          <a:p>
            <a:r>
              <a:rPr dirty="0" lang="en-US" smtClean="0"/>
              <a:t>Disposable tubes should be disposed safely</a:t>
            </a:r>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728" name="Title 1"/>
          <p:cNvSpPr>
            <a:spLocks noGrp="1"/>
          </p:cNvSpPr>
          <p:nvPr>
            <p:ph type="title"/>
          </p:nvPr>
        </p:nvSpPr>
        <p:spPr/>
        <p:txBody>
          <a:bodyPr/>
          <a:p>
            <a:r>
              <a:rPr dirty="0" lang="en-US" smtClean="0">
                <a:solidFill>
                  <a:srgbClr val="FF0000"/>
                </a:solidFill>
              </a:rPr>
              <a:t>Colonoscopy/</a:t>
            </a:r>
            <a:r>
              <a:rPr dirty="0" lang="en-US" err="1" smtClean="0">
                <a:solidFill>
                  <a:srgbClr val="FF0000"/>
                </a:solidFill>
              </a:rPr>
              <a:t>sigmoidoscopy</a:t>
            </a:r>
            <a:endParaRPr dirty="0" lang="en-US">
              <a:solidFill>
                <a:srgbClr val="FF0000"/>
              </a:solidFill>
            </a:endParaRPr>
          </a:p>
        </p:txBody>
      </p:sp>
      <p:sp>
        <p:nvSpPr>
          <p:cNvPr id="1048729" name="Content Placeholder 2"/>
          <p:cNvSpPr>
            <a:spLocks noGrp="1"/>
          </p:cNvSpPr>
          <p:nvPr>
            <p:ph idx="1"/>
          </p:nvPr>
        </p:nvSpPr>
        <p:spPr/>
        <p:txBody>
          <a:bodyPr>
            <a:normAutofit/>
          </a:bodyPr>
          <a:p>
            <a:r>
              <a:rPr dirty="0" lang="en-US" smtClean="0"/>
              <a:t>This is endoscopic examination of the large bowel and distal part of the small bowel with an endoscope passed through the anus.(</a:t>
            </a:r>
            <a:r>
              <a:rPr dirty="0" lang="en-US" err="1" smtClean="0"/>
              <a:t>colonoscope</a:t>
            </a:r>
            <a:r>
              <a:rPr dirty="0" lang="en-US" smtClean="0"/>
              <a:t>)</a:t>
            </a:r>
          </a:p>
          <a:p>
            <a:r>
              <a:rPr dirty="0" lang="en-US" smtClean="0"/>
              <a:t>The </a:t>
            </a:r>
            <a:r>
              <a:rPr dirty="0" lang="en-US" err="1" smtClean="0"/>
              <a:t>colonoscope</a:t>
            </a:r>
            <a:r>
              <a:rPr dirty="0" lang="en-US" smtClean="0"/>
              <a:t> has a small camera attached to a flexible tube that can reach and examine the entire length of the colon.</a:t>
            </a:r>
          </a:p>
          <a:p>
            <a:pPr>
              <a:buNone/>
            </a:pPr>
            <a:r>
              <a:rPr b="1" dirty="0" i="1" lang="en-US" smtClean="0"/>
              <a:t>Indications</a:t>
            </a:r>
          </a:p>
          <a:p>
            <a:pPr>
              <a:buFont typeface="Wingdings" pitchFamily="2" charset="2"/>
              <a:buChar char="Ø"/>
            </a:pPr>
            <a:r>
              <a:rPr dirty="0" lang="en-US" smtClean="0"/>
              <a:t>Diagnostic: </a:t>
            </a:r>
          </a:p>
          <a:p>
            <a:r>
              <a:rPr dirty="0" lang="en-US" smtClean="0"/>
              <a:t>Colon cancer, inflammatory bowel disease, GIT </a:t>
            </a:r>
            <a:r>
              <a:rPr dirty="0" lang="en-US" err="1" smtClean="0"/>
              <a:t>haemorrhage</a:t>
            </a:r>
            <a:r>
              <a:rPr dirty="0" lang="en-US" smtClean="0"/>
              <a:t>, ulceration, polyps, and removal of biopsy; changes in bowel habit(unexplained).</a:t>
            </a: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596" name="Title 1"/>
          <p:cNvSpPr>
            <a:spLocks noGrp="1"/>
          </p:cNvSpPr>
          <p:nvPr>
            <p:ph type="title"/>
          </p:nvPr>
        </p:nvSpPr>
        <p:spPr>
          <a:xfrm>
            <a:off x="457200" y="274638"/>
            <a:ext cx="8229600" cy="639762"/>
          </a:xfrm>
        </p:spPr>
        <p:txBody>
          <a:bodyPr>
            <a:normAutofit/>
          </a:bodyPr>
          <a:p>
            <a:r>
              <a:rPr b="1" dirty="0" i="1" lang="en-US" smtClean="0"/>
              <a:t>procedure</a:t>
            </a:r>
            <a:endParaRPr b="1" dirty="0" i="1" lang="en-US"/>
          </a:p>
        </p:txBody>
      </p:sp>
      <p:sp>
        <p:nvSpPr>
          <p:cNvPr id="1048597" name="Content Placeholder 2"/>
          <p:cNvSpPr>
            <a:spLocks noGrp="1"/>
          </p:cNvSpPr>
          <p:nvPr>
            <p:ph idx="1"/>
          </p:nvPr>
        </p:nvSpPr>
        <p:spPr>
          <a:xfrm>
            <a:off x="457200" y="1066800"/>
            <a:ext cx="8229600" cy="5059363"/>
          </a:xfrm>
        </p:spPr>
        <p:txBody>
          <a:bodyPr>
            <a:normAutofit/>
          </a:bodyPr>
          <a:p>
            <a:r>
              <a:rPr dirty="0" lang="en-US" smtClean="0"/>
              <a:t>Surgical procedure performed in operating room or I.C.U. where patient’s ventilation can be well controlled and optimal </a:t>
            </a:r>
            <a:r>
              <a:rPr dirty="0" lang="en-US" err="1" smtClean="0"/>
              <a:t>asceptic</a:t>
            </a:r>
            <a:r>
              <a:rPr dirty="0" lang="en-US" smtClean="0"/>
              <a:t> technique can be maintained</a:t>
            </a:r>
          </a:p>
          <a:p>
            <a:r>
              <a:rPr dirty="0" lang="en-US" smtClean="0"/>
              <a:t>A surgical opening is made between 2</a:t>
            </a:r>
            <a:r>
              <a:rPr baseline="30000" dirty="0" lang="en-US" smtClean="0"/>
              <a:t>nd</a:t>
            </a:r>
            <a:r>
              <a:rPr dirty="0" lang="en-US" smtClean="0"/>
              <a:t> and 3</a:t>
            </a:r>
            <a:r>
              <a:rPr baseline="30000" dirty="0" lang="en-US" smtClean="0"/>
              <a:t>rd</a:t>
            </a:r>
            <a:r>
              <a:rPr dirty="0" lang="en-US" smtClean="0"/>
              <a:t> tracheal rings,</a:t>
            </a:r>
          </a:p>
          <a:p>
            <a:r>
              <a:rPr dirty="0" lang="en-US" smtClean="0"/>
              <a:t>After trachea is exposed, a cuffed </a:t>
            </a:r>
            <a:r>
              <a:rPr dirty="0" lang="en-US" err="1" smtClean="0"/>
              <a:t>tracheostomy</a:t>
            </a:r>
            <a:r>
              <a:rPr dirty="0" lang="en-US" smtClean="0"/>
              <a:t> tube of an appropriate size is inserted</a:t>
            </a:r>
          </a:p>
          <a:p>
            <a:r>
              <a:rPr dirty="0" lang="en-US" smtClean="0"/>
              <a:t>Cuff is an inflatable attachment to the </a:t>
            </a:r>
            <a:r>
              <a:rPr dirty="0" lang="en-US" err="1" smtClean="0"/>
              <a:t>tracheostomy</a:t>
            </a:r>
            <a:r>
              <a:rPr dirty="0" lang="en-US" smtClean="0"/>
              <a:t> tube that is designed to occlude the space between the trachea walls and the tube, to permit mechanical ventilation and minimize risk of aspiration.</a:t>
            </a:r>
          </a:p>
          <a:p>
            <a:r>
              <a:rPr dirty="0" lang="en-US" err="1" smtClean="0"/>
              <a:t>Tracheostomy</a:t>
            </a:r>
            <a:r>
              <a:rPr dirty="0" lang="en-US" smtClean="0"/>
              <a:t> tube is held in place by tapes fastened around the patient’s neck</a:t>
            </a:r>
          </a:p>
          <a:p>
            <a:r>
              <a:rPr dirty="0" lang="en-US" smtClean="0"/>
              <a:t>Sterile gauze is usually placed between the tube and the skin to absorb drainage and reduce the risk of infection.</a:t>
            </a:r>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730" name="Title 1"/>
          <p:cNvSpPr>
            <a:spLocks noGrp="1"/>
          </p:cNvSpPr>
          <p:nvPr>
            <p:ph type="title"/>
          </p:nvPr>
        </p:nvSpPr>
        <p:spPr>
          <a:xfrm>
            <a:off x="457200" y="704088"/>
            <a:ext cx="8229600" cy="57912"/>
          </a:xfrm>
        </p:spPr>
        <p:txBody>
          <a:bodyPr>
            <a:normAutofit fontScale="90000"/>
          </a:bodyPr>
          <a:p>
            <a:endParaRPr dirty="0" lang="en-US"/>
          </a:p>
        </p:txBody>
      </p:sp>
      <p:sp>
        <p:nvSpPr>
          <p:cNvPr id="1048731" name="Content Placeholder 2"/>
          <p:cNvSpPr>
            <a:spLocks noGrp="1"/>
          </p:cNvSpPr>
          <p:nvPr>
            <p:ph idx="1"/>
          </p:nvPr>
        </p:nvSpPr>
        <p:spPr>
          <a:xfrm>
            <a:off x="457200" y="762000"/>
            <a:ext cx="8229600" cy="5562600"/>
          </a:xfrm>
        </p:spPr>
        <p:txBody>
          <a:bodyPr>
            <a:normAutofit/>
          </a:bodyPr>
          <a:p>
            <a:pPr>
              <a:buFont typeface="Wingdings" pitchFamily="2" charset="2"/>
              <a:buChar char="Ø"/>
            </a:pPr>
            <a:r>
              <a:rPr dirty="0" lang="en-US" smtClean="0"/>
              <a:t>Prophylactic:</a:t>
            </a:r>
          </a:p>
          <a:p>
            <a:r>
              <a:rPr dirty="0" lang="en-US" smtClean="0"/>
              <a:t>Removal of polyps</a:t>
            </a:r>
          </a:p>
          <a:p>
            <a:pPr>
              <a:buFont typeface="Wingdings" pitchFamily="2" charset="2"/>
              <a:buChar char="Ø"/>
            </a:pPr>
            <a:r>
              <a:rPr dirty="0" lang="en-US" smtClean="0"/>
              <a:t>Therapeutic:</a:t>
            </a:r>
          </a:p>
          <a:p>
            <a:r>
              <a:rPr dirty="0" lang="en-US" smtClean="0"/>
              <a:t>Removal of foreign bodies</a:t>
            </a:r>
          </a:p>
          <a:p>
            <a:pPr>
              <a:buFont typeface="Wingdings" pitchFamily="2" charset="2"/>
              <a:buChar char="Ø"/>
            </a:pPr>
            <a:r>
              <a:rPr dirty="0" lang="en-US" smtClean="0"/>
              <a:t>Screening every 10yrs from 50yrs for colorectal cancer</a:t>
            </a:r>
          </a:p>
          <a:p>
            <a:pPr>
              <a:buNone/>
            </a:pPr>
            <a:r>
              <a:rPr b="1" dirty="0" i="1" lang="en-US" smtClean="0"/>
              <a:t>Patient preparation</a:t>
            </a:r>
          </a:p>
          <a:p>
            <a:r>
              <a:rPr dirty="0" lang="en-US" smtClean="0"/>
              <a:t>Explain the procedure to the patient</a:t>
            </a:r>
          </a:p>
          <a:p>
            <a:r>
              <a:rPr dirty="0" lang="en-US" smtClean="0"/>
              <a:t>Starve the patient of solid foods for 3 days to empty the GIT</a:t>
            </a:r>
          </a:p>
          <a:p>
            <a:r>
              <a:rPr dirty="0" lang="en-US" smtClean="0"/>
              <a:t>Laxatives are given for two days</a:t>
            </a:r>
          </a:p>
          <a:p>
            <a:r>
              <a:rPr dirty="0" lang="en-US" smtClean="0"/>
              <a:t>On day of examination an enema is given until rectum is clear</a:t>
            </a:r>
          </a:p>
          <a:p>
            <a:r>
              <a:rPr dirty="0" lang="en-US" smtClean="0"/>
              <a:t>Narcotic analgesic may be ordered and administered</a:t>
            </a:r>
          </a:p>
          <a:p>
            <a:r>
              <a:rPr dirty="0" lang="en-US" smtClean="0"/>
              <a:t>Diazepam is given to sedate the patient</a:t>
            </a:r>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732" name="Title 1"/>
          <p:cNvSpPr>
            <a:spLocks noGrp="1"/>
          </p:cNvSpPr>
          <p:nvPr>
            <p:ph type="title"/>
          </p:nvPr>
        </p:nvSpPr>
        <p:spPr>
          <a:xfrm>
            <a:off x="457200" y="704088"/>
            <a:ext cx="8229600" cy="57912"/>
          </a:xfrm>
        </p:spPr>
        <p:txBody>
          <a:bodyPr>
            <a:normAutofit fontScale="90000"/>
          </a:bodyPr>
          <a:p>
            <a:endParaRPr dirty="0" lang="en-US"/>
          </a:p>
        </p:txBody>
      </p:sp>
      <p:sp>
        <p:nvSpPr>
          <p:cNvPr id="1048733" name="Content Placeholder 2"/>
          <p:cNvSpPr>
            <a:spLocks noGrp="1"/>
          </p:cNvSpPr>
          <p:nvPr>
            <p:ph idx="1"/>
          </p:nvPr>
        </p:nvSpPr>
        <p:spPr>
          <a:xfrm>
            <a:off x="457200" y="838200"/>
            <a:ext cx="8229600" cy="5486400"/>
          </a:xfrm>
        </p:spPr>
        <p:txBody>
          <a:bodyPr/>
          <a:p>
            <a:pPr>
              <a:buNone/>
            </a:pPr>
            <a:r>
              <a:rPr b="1" dirty="0" i="1" lang="en-US" smtClean="0"/>
              <a:t>Procedure</a:t>
            </a:r>
          </a:p>
          <a:p>
            <a:r>
              <a:rPr dirty="0" lang="en-US" err="1" smtClean="0"/>
              <a:t>Sigmoidoscopy</a:t>
            </a:r>
            <a:r>
              <a:rPr dirty="0" lang="en-US" smtClean="0"/>
              <a:t>; position the patient in knee chest</a:t>
            </a:r>
          </a:p>
          <a:p>
            <a:r>
              <a:rPr dirty="0" lang="en-US" smtClean="0"/>
              <a:t>colonoscopy;  the patient lies on left side with legs drawn up</a:t>
            </a:r>
          </a:p>
          <a:p>
            <a:r>
              <a:rPr dirty="0" lang="en-US" smtClean="0"/>
              <a:t>The first step is usually a digital rectal examination to examine the tone of the anal sphincter and to determine if the preparation is adequate</a:t>
            </a:r>
          </a:p>
          <a:p>
            <a:r>
              <a:rPr dirty="0" lang="en-US" smtClean="0"/>
              <a:t>Patient is sedated, the endoscope is then passed through the anus up the rectum and colon(sigmoid, descending, transverse, and ascending colon, the </a:t>
            </a:r>
            <a:r>
              <a:rPr dirty="0" lang="en-US" err="1" smtClean="0"/>
              <a:t>caecum</a:t>
            </a:r>
            <a:r>
              <a:rPr dirty="0" lang="en-US" smtClean="0"/>
              <a:t>) and ultimately the terminal ileum</a:t>
            </a: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734" name="Title 1"/>
          <p:cNvSpPr>
            <a:spLocks noGrp="1"/>
          </p:cNvSpPr>
          <p:nvPr>
            <p:ph type="title"/>
          </p:nvPr>
        </p:nvSpPr>
        <p:spPr>
          <a:xfrm>
            <a:off x="457200" y="704088"/>
            <a:ext cx="8229600" cy="57912"/>
          </a:xfrm>
        </p:spPr>
        <p:txBody>
          <a:bodyPr>
            <a:normAutofit fontScale="90000"/>
          </a:bodyPr>
          <a:p>
            <a:endParaRPr dirty="0" lang="en-US"/>
          </a:p>
        </p:txBody>
      </p:sp>
      <p:sp>
        <p:nvSpPr>
          <p:cNvPr id="1048735" name="Content Placeholder 2"/>
          <p:cNvSpPr>
            <a:spLocks noGrp="1"/>
          </p:cNvSpPr>
          <p:nvPr>
            <p:ph idx="1"/>
          </p:nvPr>
        </p:nvSpPr>
        <p:spPr>
          <a:xfrm>
            <a:off x="457200" y="838200"/>
            <a:ext cx="8229600" cy="5486400"/>
          </a:xfrm>
        </p:spPr>
        <p:txBody>
          <a:bodyPr>
            <a:normAutofit/>
          </a:bodyPr>
          <a:p>
            <a:r>
              <a:rPr dirty="0" lang="en-US" smtClean="0"/>
              <a:t>The bowel is </a:t>
            </a:r>
            <a:r>
              <a:rPr dirty="0" lang="en-US" err="1" smtClean="0"/>
              <a:t>ocassionally</a:t>
            </a:r>
            <a:r>
              <a:rPr dirty="0" lang="en-US" smtClean="0"/>
              <a:t> inflated with air to maximize visibility(procedure that may give false sensation of need to have a bowel movement)</a:t>
            </a:r>
          </a:p>
          <a:p>
            <a:r>
              <a:rPr dirty="0" lang="en-US" smtClean="0"/>
              <a:t>Biopsies are then taken for histology or examination and diagnostic evaluation of colon is done.</a:t>
            </a:r>
          </a:p>
          <a:p>
            <a:pPr>
              <a:buNone/>
            </a:pPr>
            <a:r>
              <a:rPr b="1" dirty="0" i="1" lang="en-US" smtClean="0"/>
              <a:t>Post procedure care</a:t>
            </a:r>
          </a:p>
          <a:p>
            <a:r>
              <a:rPr dirty="0" lang="en-US" smtClean="0"/>
              <a:t>Advise the patient to refrain from operating heavy machinery until a day after the procedure</a:t>
            </a:r>
          </a:p>
          <a:p>
            <a:r>
              <a:rPr dirty="0" lang="en-US" smtClean="0"/>
              <a:t>The patient resumes other normal activities after effects of sedation wear off E.g. eating and drinking normally</a:t>
            </a:r>
          </a:p>
          <a:p>
            <a:r>
              <a:rPr dirty="0" lang="en-US" smtClean="0"/>
              <a:t>Advise patient to report signs of, chills, fever, rectal bleeding(more than a tablespoon) swelling or redness at IV site or severe abdominal pain or bloating</a:t>
            </a: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736" name="Title 1"/>
          <p:cNvSpPr>
            <a:spLocks noGrp="1"/>
          </p:cNvSpPr>
          <p:nvPr>
            <p:ph type="title"/>
          </p:nvPr>
        </p:nvSpPr>
        <p:spPr>
          <a:xfrm>
            <a:off x="457200" y="704088"/>
            <a:ext cx="8229600" cy="210312"/>
          </a:xfrm>
        </p:spPr>
        <p:txBody>
          <a:bodyPr>
            <a:normAutofit fontScale="90000"/>
          </a:bodyPr>
          <a:p>
            <a:endParaRPr dirty="0" lang="en-US"/>
          </a:p>
        </p:txBody>
      </p:sp>
      <p:sp>
        <p:nvSpPr>
          <p:cNvPr id="1048737" name="Content Placeholder 2"/>
          <p:cNvSpPr>
            <a:spLocks noGrp="1"/>
          </p:cNvSpPr>
          <p:nvPr>
            <p:ph idx="1"/>
          </p:nvPr>
        </p:nvSpPr>
        <p:spPr>
          <a:xfrm>
            <a:off x="457200" y="1143000"/>
            <a:ext cx="8229600" cy="5181600"/>
          </a:xfrm>
        </p:spPr>
        <p:txBody>
          <a:bodyPr/>
          <a:p>
            <a:r>
              <a:rPr dirty="0" lang="en-US" smtClean="0"/>
              <a:t>Mild abdominal pain and bloating is expected after the procedure</a:t>
            </a:r>
          </a:p>
          <a:p>
            <a:pPr>
              <a:buNone/>
            </a:pPr>
            <a:r>
              <a:rPr b="1" dirty="0" i="1" lang="en-US" u="sng" smtClean="0"/>
              <a:t>Complications</a:t>
            </a:r>
          </a:p>
          <a:p>
            <a:pPr>
              <a:buFont typeface="Wingdings" pitchFamily="2" charset="2"/>
              <a:buChar char="v"/>
            </a:pPr>
            <a:r>
              <a:rPr dirty="0" lang="en-US" smtClean="0"/>
              <a:t>Perforation</a:t>
            </a:r>
          </a:p>
          <a:p>
            <a:pPr>
              <a:buFont typeface="Wingdings" pitchFamily="2" charset="2"/>
              <a:buChar char="v"/>
            </a:pPr>
            <a:r>
              <a:rPr dirty="0" lang="en-US" err="1" smtClean="0"/>
              <a:t>Haemorrhage</a:t>
            </a:r>
            <a:endParaRPr dirty="0" lang="en-US" smtClean="0"/>
          </a:p>
          <a:p>
            <a:pPr>
              <a:buFont typeface="Wingdings" pitchFamily="2" charset="2"/>
              <a:buChar char="v"/>
            </a:pPr>
            <a:r>
              <a:rPr dirty="0" lang="en-US" smtClean="0"/>
              <a:t>Inflammation of the bowel</a:t>
            </a: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738" name="Title 1"/>
          <p:cNvSpPr>
            <a:spLocks noGrp="1"/>
          </p:cNvSpPr>
          <p:nvPr>
            <p:ph type="title"/>
          </p:nvPr>
        </p:nvSpPr>
        <p:spPr/>
        <p:txBody>
          <a:bodyPr/>
          <a:p>
            <a:r>
              <a:rPr dirty="0" lang="en-US" err="1" smtClean="0">
                <a:solidFill>
                  <a:srgbClr val="FF0000"/>
                </a:solidFill>
              </a:rPr>
              <a:t>cystoscopy</a:t>
            </a:r>
            <a:endParaRPr dirty="0" lang="en-US">
              <a:solidFill>
                <a:srgbClr val="FF0000"/>
              </a:solidFill>
            </a:endParaRPr>
          </a:p>
        </p:txBody>
      </p:sp>
      <p:sp>
        <p:nvSpPr>
          <p:cNvPr id="1048739" name="Content Placeholder 2"/>
          <p:cNvSpPr>
            <a:spLocks noGrp="1"/>
          </p:cNvSpPr>
          <p:nvPr>
            <p:ph idx="1"/>
          </p:nvPr>
        </p:nvSpPr>
        <p:spPr/>
        <p:txBody>
          <a:bodyPr/>
          <a:p>
            <a:r>
              <a:rPr dirty="0" lang="en-US" smtClean="0"/>
              <a:t>This is endoscopy of the urinary bladder via the urethra</a:t>
            </a:r>
          </a:p>
          <a:p>
            <a:r>
              <a:rPr dirty="0" lang="en-US" smtClean="0"/>
              <a:t>A </a:t>
            </a:r>
            <a:r>
              <a:rPr dirty="0" lang="en-US" err="1" smtClean="0"/>
              <a:t>cytoscope</a:t>
            </a:r>
            <a:r>
              <a:rPr dirty="0" lang="en-US" smtClean="0"/>
              <a:t> is used</a:t>
            </a:r>
          </a:p>
          <a:p>
            <a:r>
              <a:rPr dirty="0" lang="en-US" smtClean="0"/>
              <a:t>Diagnostic </a:t>
            </a:r>
            <a:r>
              <a:rPr dirty="0" lang="en-US" err="1" smtClean="0"/>
              <a:t>cytoscopy</a:t>
            </a:r>
            <a:r>
              <a:rPr dirty="0" lang="en-US" smtClean="0"/>
              <a:t> is carried out using local </a:t>
            </a:r>
            <a:r>
              <a:rPr dirty="0" lang="en-US" err="1" smtClean="0"/>
              <a:t>anaesthesia</a:t>
            </a:r>
            <a:r>
              <a:rPr dirty="0" lang="en-US" smtClean="0"/>
              <a:t>, GA is sometimes used for operative </a:t>
            </a:r>
            <a:r>
              <a:rPr dirty="0" lang="en-US" err="1" smtClean="0"/>
              <a:t>cytoscopic</a:t>
            </a:r>
            <a:r>
              <a:rPr dirty="0" lang="en-US" smtClean="0"/>
              <a:t> procedures.</a:t>
            </a:r>
          </a:p>
          <a:p>
            <a:r>
              <a:rPr dirty="0" lang="en-US" smtClean="0"/>
              <a:t>To enable clear visualization, sterile irrigation solution is instilled to distend the bladder and wash away any clots.</a:t>
            </a:r>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740" name="Title 1"/>
          <p:cNvSpPr>
            <a:spLocks noGrp="1"/>
          </p:cNvSpPr>
          <p:nvPr>
            <p:ph type="title"/>
          </p:nvPr>
        </p:nvSpPr>
        <p:spPr>
          <a:xfrm>
            <a:off x="457200" y="704088"/>
            <a:ext cx="8229600" cy="57912"/>
          </a:xfrm>
        </p:spPr>
        <p:txBody>
          <a:bodyPr>
            <a:normAutofit fontScale="90000"/>
          </a:bodyPr>
          <a:p>
            <a:endParaRPr dirty="0" lang="en-US"/>
          </a:p>
        </p:txBody>
      </p:sp>
      <p:sp>
        <p:nvSpPr>
          <p:cNvPr id="1048741" name="Content Placeholder 2"/>
          <p:cNvSpPr>
            <a:spLocks noGrp="1"/>
          </p:cNvSpPr>
          <p:nvPr>
            <p:ph idx="1"/>
          </p:nvPr>
        </p:nvSpPr>
        <p:spPr>
          <a:xfrm>
            <a:off x="457200" y="838200"/>
            <a:ext cx="8229600" cy="5486400"/>
          </a:xfrm>
        </p:spPr>
        <p:txBody>
          <a:bodyPr/>
          <a:p>
            <a:pPr>
              <a:buNone/>
            </a:pPr>
            <a:r>
              <a:rPr b="1" dirty="0" i="1" lang="en-US" smtClean="0"/>
              <a:t>Indications</a:t>
            </a:r>
          </a:p>
          <a:p>
            <a:pPr>
              <a:buFont typeface="Wingdings" pitchFamily="2" charset="2"/>
              <a:buChar char="ü"/>
            </a:pPr>
            <a:r>
              <a:rPr dirty="0" lang="en-US" smtClean="0"/>
              <a:t>Urinary tract infections</a:t>
            </a:r>
          </a:p>
          <a:p>
            <a:pPr>
              <a:buFont typeface="Wingdings" pitchFamily="2" charset="2"/>
              <a:buChar char="ü"/>
            </a:pPr>
            <a:r>
              <a:rPr dirty="0" lang="en-US" smtClean="0"/>
              <a:t>To assess the </a:t>
            </a:r>
            <a:r>
              <a:rPr dirty="0" lang="en-US" err="1" smtClean="0"/>
              <a:t>ureter</a:t>
            </a:r>
            <a:r>
              <a:rPr dirty="0" lang="en-US" smtClean="0"/>
              <a:t> and kidney </a:t>
            </a:r>
            <a:r>
              <a:rPr dirty="0" lang="en-US" err="1" smtClean="0"/>
              <a:t>pelves</a:t>
            </a:r>
            <a:endParaRPr dirty="0" lang="en-US" smtClean="0"/>
          </a:p>
          <a:p>
            <a:pPr>
              <a:buFont typeface="Wingdings" pitchFamily="2" charset="2"/>
              <a:buChar char="ü"/>
            </a:pPr>
            <a:r>
              <a:rPr dirty="0" lang="en-US" err="1" smtClean="0"/>
              <a:t>Haematuria</a:t>
            </a:r>
            <a:r>
              <a:rPr dirty="0" lang="en-US" smtClean="0"/>
              <a:t> </a:t>
            </a:r>
          </a:p>
          <a:p>
            <a:pPr>
              <a:buFont typeface="Wingdings" pitchFamily="2" charset="2"/>
              <a:buChar char="ü"/>
            </a:pPr>
            <a:r>
              <a:rPr dirty="0" lang="en-US" smtClean="0"/>
              <a:t>Incontinence( loss of bladder control)</a:t>
            </a:r>
          </a:p>
          <a:p>
            <a:pPr>
              <a:buFont typeface="Wingdings" pitchFamily="2" charset="2"/>
              <a:buChar char="ü"/>
            </a:pPr>
            <a:r>
              <a:rPr dirty="0" lang="en-US" smtClean="0"/>
              <a:t>Unusual cells found in urine sample</a:t>
            </a:r>
          </a:p>
          <a:p>
            <a:pPr>
              <a:buFont typeface="Wingdings" pitchFamily="2" charset="2"/>
              <a:buChar char="ü"/>
            </a:pPr>
            <a:r>
              <a:rPr dirty="0" lang="en-US" smtClean="0"/>
              <a:t>To remove renal calculi(kidney stones)</a:t>
            </a:r>
          </a:p>
          <a:p>
            <a:pPr>
              <a:buFont typeface="Wingdings" pitchFamily="2" charset="2"/>
              <a:buChar char="ü"/>
            </a:pPr>
            <a:r>
              <a:rPr dirty="0" lang="en-US" smtClean="0"/>
              <a:t>Urinary blockage E.g. prostate enlargement and stricture</a:t>
            </a:r>
          </a:p>
          <a:p>
            <a:pPr>
              <a:buFont typeface="Wingdings" pitchFamily="2" charset="2"/>
              <a:buChar char="ü"/>
            </a:pPr>
            <a:r>
              <a:rPr dirty="0" lang="en-US" smtClean="0"/>
              <a:t>Unusual growth, polyp, tumor or cancer and obtain biopsy</a:t>
            </a:r>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742" name="Title 1"/>
          <p:cNvSpPr>
            <a:spLocks noGrp="1"/>
          </p:cNvSpPr>
          <p:nvPr>
            <p:ph type="title"/>
          </p:nvPr>
        </p:nvSpPr>
        <p:spPr>
          <a:xfrm>
            <a:off x="457200" y="704088"/>
            <a:ext cx="8229600" cy="134112"/>
          </a:xfrm>
        </p:spPr>
        <p:txBody>
          <a:bodyPr>
            <a:normAutofit fontScale="90000"/>
          </a:bodyPr>
          <a:p>
            <a:endParaRPr dirty="0" lang="en-US"/>
          </a:p>
        </p:txBody>
      </p:sp>
      <p:sp>
        <p:nvSpPr>
          <p:cNvPr id="1048743" name="Content Placeholder 2"/>
          <p:cNvSpPr>
            <a:spLocks noGrp="1"/>
          </p:cNvSpPr>
          <p:nvPr>
            <p:ph idx="1"/>
          </p:nvPr>
        </p:nvSpPr>
        <p:spPr>
          <a:xfrm>
            <a:off x="457200" y="914400"/>
            <a:ext cx="8229600" cy="5410200"/>
          </a:xfrm>
        </p:spPr>
        <p:txBody>
          <a:bodyPr>
            <a:normAutofit/>
          </a:bodyPr>
          <a:p>
            <a:pPr>
              <a:buNone/>
            </a:pPr>
            <a:r>
              <a:rPr b="1" dirty="0" i="1" lang="en-US" smtClean="0"/>
              <a:t>Patient preparation</a:t>
            </a:r>
          </a:p>
          <a:p>
            <a:r>
              <a:rPr dirty="0" lang="en-US" smtClean="0"/>
              <a:t>Explain the procedure to the patient</a:t>
            </a:r>
          </a:p>
          <a:p>
            <a:r>
              <a:rPr dirty="0" lang="en-US" smtClean="0"/>
              <a:t>Patient may take 1-2 glasses of water (or as instructed) before going for the examination</a:t>
            </a:r>
          </a:p>
          <a:p>
            <a:r>
              <a:rPr dirty="0" lang="en-US" smtClean="0"/>
              <a:t>They should not urinate for a sufficient period of time, such that they are able to urinate prior to the procedure</a:t>
            </a:r>
          </a:p>
          <a:p>
            <a:pPr>
              <a:buNone/>
            </a:pPr>
            <a:r>
              <a:rPr b="1" dirty="0" i="1" lang="en-US" u="sng" smtClean="0"/>
              <a:t>Procedure</a:t>
            </a:r>
          </a:p>
          <a:p>
            <a:pPr>
              <a:buFont typeface="Wingdings" pitchFamily="2" charset="2"/>
              <a:buChar char="ü"/>
            </a:pPr>
            <a:r>
              <a:rPr dirty="0" lang="en-US" smtClean="0"/>
              <a:t>Patient lies on their back(supine) with their knees slightly apart, they may also need to flex their knees  especially when doing rigid </a:t>
            </a:r>
            <a:r>
              <a:rPr dirty="0" lang="en-US" err="1" smtClean="0"/>
              <a:t>cytoscopy</a:t>
            </a:r>
            <a:r>
              <a:rPr dirty="0" lang="en-US" smtClean="0"/>
              <a:t> examination.</a:t>
            </a:r>
          </a:p>
          <a:p>
            <a:pPr>
              <a:buFont typeface="Wingdings" pitchFamily="2" charset="2"/>
              <a:buChar char="ü"/>
            </a:pPr>
            <a:r>
              <a:rPr dirty="0" lang="en-US" smtClean="0"/>
              <a:t>For flexible </a:t>
            </a:r>
            <a:r>
              <a:rPr dirty="0" lang="en-US" err="1" smtClean="0"/>
              <a:t>cytoscopy</a:t>
            </a:r>
            <a:r>
              <a:rPr dirty="0" lang="en-US" smtClean="0"/>
              <a:t> , local </a:t>
            </a:r>
            <a:r>
              <a:rPr dirty="0" lang="en-US" err="1" smtClean="0"/>
              <a:t>anaesthesia</a:t>
            </a:r>
            <a:r>
              <a:rPr dirty="0" lang="en-US" smtClean="0"/>
              <a:t> is used </a:t>
            </a:r>
          </a:p>
          <a:p>
            <a:pPr>
              <a:buFont typeface="Wingdings" pitchFamily="2" charset="2"/>
              <a:buChar char="ü"/>
            </a:pPr>
            <a:r>
              <a:rPr dirty="0" lang="en-US" smtClean="0"/>
              <a:t>Local </a:t>
            </a:r>
            <a:r>
              <a:rPr dirty="0" lang="en-US" err="1" smtClean="0"/>
              <a:t>anaesthesia</a:t>
            </a:r>
            <a:r>
              <a:rPr dirty="0" lang="en-US" smtClean="0"/>
              <a:t> is applied directly from a tube or needleless syringe into the urinary tract</a:t>
            </a:r>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744" name="Title 1"/>
          <p:cNvSpPr>
            <a:spLocks noGrp="1"/>
          </p:cNvSpPr>
          <p:nvPr>
            <p:ph type="title"/>
          </p:nvPr>
        </p:nvSpPr>
        <p:spPr>
          <a:xfrm>
            <a:off x="457200" y="704088"/>
            <a:ext cx="8229600" cy="57912"/>
          </a:xfrm>
        </p:spPr>
        <p:txBody>
          <a:bodyPr>
            <a:normAutofit fontScale="90000"/>
          </a:bodyPr>
          <a:p>
            <a:endParaRPr dirty="0" lang="en-US"/>
          </a:p>
        </p:txBody>
      </p:sp>
      <p:sp>
        <p:nvSpPr>
          <p:cNvPr id="1048745" name="Content Placeholder 2"/>
          <p:cNvSpPr>
            <a:spLocks noGrp="1"/>
          </p:cNvSpPr>
          <p:nvPr>
            <p:ph idx="1"/>
          </p:nvPr>
        </p:nvSpPr>
        <p:spPr>
          <a:xfrm>
            <a:off x="457200" y="838200"/>
            <a:ext cx="8229600" cy="5486400"/>
          </a:xfrm>
        </p:spPr>
        <p:txBody>
          <a:bodyPr/>
          <a:p>
            <a:r>
              <a:rPr dirty="0" lang="en-US" smtClean="0"/>
              <a:t>The doctor gently inserts the tip of the </a:t>
            </a:r>
            <a:r>
              <a:rPr dirty="0" lang="en-US" err="1" smtClean="0"/>
              <a:t>cytoscope</a:t>
            </a:r>
            <a:r>
              <a:rPr dirty="0" lang="en-US" smtClean="0"/>
              <a:t> into the urethra and slowly guide it up the bladder</a:t>
            </a:r>
          </a:p>
          <a:p>
            <a:r>
              <a:rPr dirty="0" lang="en-US" smtClean="0"/>
              <a:t>The procedure is more </a:t>
            </a:r>
            <a:r>
              <a:rPr dirty="0" lang="en-US" err="1" smtClean="0"/>
              <a:t>painfull</a:t>
            </a:r>
            <a:r>
              <a:rPr dirty="0" lang="en-US" smtClean="0"/>
              <a:t> for men than women due to length and narrow diameter of the male urethra, relaxing pelvic muscles helps ease this pain </a:t>
            </a:r>
          </a:p>
          <a:p>
            <a:r>
              <a:rPr dirty="0" lang="en-US" smtClean="0"/>
              <a:t>A sterile liquid(water, saline, </a:t>
            </a:r>
            <a:r>
              <a:rPr dirty="0" lang="en-US" err="1" smtClean="0"/>
              <a:t>glycine</a:t>
            </a:r>
            <a:r>
              <a:rPr dirty="0" lang="en-US" smtClean="0"/>
              <a:t> solution) will flow through the </a:t>
            </a:r>
            <a:r>
              <a:rPr dirty="0" lang="en-US" err="1" smtClean="0"/>
              <a:t>cytoscope</a:t>
            </a:r>
            <a:r>
              <a:rPr dirty="0" lang="en-US" smtClean="0"/>
              <a:t> to slowly fill the bladder and stretch it so that there is a better and clear view of the bladder wall</a:t>
            </a:r>
          </a:p>
          <a:p>
            <a:r>
              <a:rPr dirty="0" lang="en-US" smtClean="0"/>
              <a:t>The procedure takes 15-20 minutes</a:t>
            </a:r>
          </a:p>
          <a:p>
            <a:pPr>
              <a:buNone/>
            </a:pPr>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746" name="Title 1"/>
          <p:cNvSpPr>
            <a:spLocks noGrp="1"/>
          </p:cNvSpPr>
          <p:nvPr>
            <p:ph type="title"/>
          </p:nvPr>
        </p:nvSpPr>
        <p:spPr>
          <a:xfrm>
            <a:off x="457200" y="704088"/>
            <a:ext cx="8229600" cy="57912"/>
          </a:xfrm>
        </p:spPr>
        <p:txBody>
          <a:bodyPr>
            <a:normAutofit fontScale="90000"/>
          </a:bodyPr>
          <a:p>
            <a:endParaRPr dirty="0" lang="en-US"/>
          </a:p>
        </p:txBody>
      </p:sp>
      <p:sp>
        <p:nvSpPr>
          <p:cNvPr id="1048747" name="Content Placeholder 2"/>
          <p:cNvSpPr>
            <a:spLocks noGrp="1"/>
          </p:cNvSpPr>
          <p:nvPr>
            <p:ph idx="1"/>
          </p:nvPr>
        </p:nvSpPr>
        <p:spPr>
          <a:xfrm>
            <a:off x="457200" y="838200"/>
            <a:ext cx="8229600" cy="5486400"/>
          </a:xfrm>
        </p:spPr>
        <p:txBody>
          <a:bodyPr/>
          <a:p>
            <a:pPr>
              <a:buNone/>
            </a:pPr>
            <a:r>
              <a:rPr b="1" dirty="0" i="1" lang="en-US" smtClean="0"/>
              <a:t>After procedure care</a:t>
            </a:r>
          </a:p>
          <a:p>
            <a:r>
              <a:rPr dirty="0" lang="en-US" smtClean="0"/>
              <a:t>Relief of expected discomfort </a:t>
            </a:r>
            <a:r>
              <a:rPr dirty="0" lang="en-US" err="1" smtClean="0"/>
              <a:t>i.e</a:t>
            </a:r>
            <a:r>
              <a:rPr dirty="0" lang="en-US" smtClean="0"/>
              <a:t> burning and frequency of </a:t>
            </a:r>
            <a:r>
              <a:rPr dirty="0" lang="en-US" err="1" smtClean="0"/>
              <a:t>micturation</a:t>
            </a:r>
            <a:r>
              <a:rPr dirty="0" lang="en-US" smtClean="0"/>
              <a:t> by encouraging patient to increase oral fluid intake</a:t>
            </a:r>
          </a:p>
          <a:p>
            <a:r>
              <a:rPr dirty="0" lang="en-US" smtClean="0"/>
              <a:t>Warm bath or compresses also relieves the  burning feeling</a:t>
            </a:r>
          </a:p>
          <a:p>
            <a:r>
              <a:rPr dirty="0" lang="en-US" smtClean="0"/>
              <a:t>Incase of blood tinged urine –relieve this by application of moist heat to the lower  abdomen</a:t>
            </a:r>
          </a:p>
          <a:p>
            <a:r>
              <a:rPr dirty="0" lang="en-US" smtClean="0"/>
              <a:t>Warm </a:t>
            </a:r>
            <a:r>
              <a:rPr dirty="0" lang="en-US" err="1" smtClean="0"/>
              <a:t>sitz</a:t>
            </a:r>
            <a:r>
              <a:rPr dirty="0" lang="en-US" smtClean="0"/>
              <a:t> bath are also recommended for urinary retention from edema</a:t>
            </a:r>
          </a:p>
          <a:p>
            <a:r>
              <a:rPr dirty="0" lang="en-US" smtClean="0"/>
              <a:t>An indwelling catheter may have to be inserted</a:t>
            </a:r>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748" name="Title 1"/>
          <p:cNvSpPr>
            <a:spLocks noGrp="1"/>
          </p:cNvSpPr>
          <p:nvPr>
            <p:ph type="title"/>
          </p:nvPr>
        </p:nvSpPr>
        <p:spPr/>
        <p:txBody>
          <a:bodyPr>
            <a:normAutofit fontScale="90000"/>
          </a:bodyPr>
          <a:p>
            <a:r>
              <a:rPr dirty="0" lang="en-US" smtClean="0">
                <a:solidFill>
                  <a:srgbClr val="00B050"/>
                </a:solidFill>
              </a:rPr>
              <a:t>Examination using radio opaque dyes(contrast media) and </a:t>
            </a:r>
            <a:r>
              <a:rPr dirty="0" lang="en-US" err="1" smtClean="0">
                <a:solidFill>
                  <a:srgbClr val="00B050"/>
                </a:solidFill>
              </a:rPr>
              <a:t>xrays</a:t>
            </a:r>
            <a:r>
              <a:rPr dirty="0" lang="en-US" smtClean="0">
                <a:solidFill>
                  <a:srgbClr val="7030A0"/>
                </a:solidFill>
              </a:rPr>
              <a:t>.</a:t>
            </a:r>
            <a:endParaRPr dirty="0" lang="en-US">
              <a:solidFill>
                <a:srgbClr val="7030A0"/>
              </a:solidFill>
            </a:endParaRPr>
          </a:p>
        </p:txBody>
      </p:sp>
      <p:sp>
        <p:nvSpPr>
          <p:cNvPr id="1048749" name="Content Placeholder 2"/>
          <p:cNvSpPr>
            <a:spLocks noGrp="1"/>
          </p:cNvSpPr>
          <p:nvPr>
            <p:ph idx="1"/>
          </p:nvPr>
        </p:nvSpPr>
        <p:spPr/>
        <p:txBody>
          <a:bodyPr/>
          <a:p>
            <a:pPr>
              <a:buNone/>
            </a:pPr>
            <a:r>
              <a:rPr b="1" dirty="0" lang="en-US" smtClean="0">
                <a:solidFill>
                  <a:srgbClr val="FF0000"/>
                </a:solidFill>
              </a:rPr>
              <a:t>Gastro intestinal tract:</a:t>
            </a:r>
          </a:p>
          <a:p>
            <a:r>
              <a:rPr dirty="0" lang="en-US" smtClean="0"/>
              <a:t>The entire GIT can be examined by x-rays following introduction of barium </a:t>
            </a:r>
            <a:r>
              <a:rPr dirty="0" lang="en-US" err="1" smtClean="0"/>
              <a:t>sulphate</a:t>
            </a:r>
            <a:r>
              <a:rPr dirty="0" lang="en-US" smtClean="0"/>
              <a:t> , a </a:t>
            </a:r>
            <a:r>
              <a:rPr dirty="0" lang="en-US" err="1" smtClean="0"/>
              <a:t>tasteless,odourless</a:t>
            </a:r>
            <a:r>
              <a:rPr dirty="0" lang="en-US" smtClean="0"/>
              <a:t>, non-</a:t>
            </a:r>
            <a:r>
              <a:rPr dirty="0" lang="en-US" err="1" smtClean="0"/>
              <a:t>grannular</a:t>
            </a:r>
            <a:r>
              <a:rPr dirty="0" lang="en-US" smtClean="0"/>
              <a:t> absolutely insoluble and non-absorbable powder opaque to x-rays, ingested in form of a thin aqueous suspension</a:t>
            </a:r>
          </a:p>
          <a:p>
            <a:r>
              <a:rPr dirty="0" lang="en-US" smtClean="0"/>
              <a:t>The dyes take the shape of the organ</a:t>
            </a:r>
          </a:p>
          <a:p>
            <a:r>
              <a:rPr dirty="0" lang="en-US" smtClean="0"/>
              <a:t>Barium </a:t>
            </a:r>
            <a:r>
              <a:rPr dirty="0" lang="en-US" err="1" smtClean="0"/>
              <a:t>sulphate</a:t>
            </a:r>
            <a:r>
              <a:rPr dirty="0" lang="en-US" smtClean="0"/>
              <a:t> is used as a contrast media </a:t>
            </a:r>
          </a:p>
          <a:p>
            <a:pPr>
              <a:buNone/>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00" name="Title 1"/>
          <p:cNvSpPr>
            <a:spLocks noGrp="1"/>
          </p:cNvSpPr>
          <p:nvPr>
            <p:ph type="title"/>
          </p:nvPr>
        </p:nvSpPr>
        <p:spPr>
          <a:xfrm>
            <a:off x="457200" y="274638"/>
            <a:ext cx="8229600" cy="639762"/>
          </a:xfrm>
        </p:spPr>
        <p:txBody>
          <a:bodyPr>
            <a:normAutofit/>
          </a:bodyPr>
          <a:p>
            <a:r>
              <a:rPr b="1" dirty="0" i="1" lang="en-US" smtClean="0"/>
              <a:t>Nursing care</a:t>
            </a:r>
            <a:endParaRPr b="1" dirty="0" i="1" lang="en-US"/>
          </a:p>
        </p:txBody>
      </p:sp>
      <p:sp>
        <p:nvSpPr>
          <p:cNvPr id="1048601" name="Content Placeholder 2"/>
          <p:cNvSpPr>
            <a:spLocks noGrp="1"/>
          </p:cNvSpPr>
          <p:nvPr>
            <p:ph idx="1"/>
          </p:nvPr>
        </p:nvSpPr>
        <p:spPr>
          <a:xfrm>
            <a:off x="457200" y="1143000"/>
            <a:ext cx="8229600" cy="4983163"/>
          </a:xfrm>
        </p:spPr>
        <p:txBody>
          <a:bodyPr>
            <a:normAutofit/>
          </a:bodyPr>
          <a:p>
            <a:r>
              <a:rPr dirty="0" lang="en-US" smtClean="0"/>
              <a:t>Patient requires </a:t>
            </a:r>
            <a:r>
              <a:rPr dirty="0" lang="en-US" err="1" smtClean="0"/>
              <a:t>continous</a:t>
            </a:r>
            <a:r>
              <a:rPr dirty="0" lang="en-US" smtClean="0"/>
              <a:t>  monitoring and assessment</a:t>
            </a:r>
          </a:p>
          <a:p>
            <a:r>
              <a:rPr dirty="0" lang="en-US" smtClean="0"/>
              <a:t>Opening(stoma) must be kept patent by proper </a:t>
            </a:r>
            <a:r>
              <a:rPr dirty="0" lang="en-US" err="1" smtClean="0"/>
              <a:t>sunctioning</a:t>
            </a:r>
            <a:r>
              <a:rPr dirty="0" lang="en-US" smtClean="0"/>
              <a:t> of secretions</a:t>
            </a:r>
          </a:p>
          <a:p>
            <a:r>
              <a:rPr dirty="0" lang="en-US" smtClean="0"/>
              <a:t>After vital signs stabilize, put patient in semi-fowlers position to facilitate ventilation, promote drainage, minimize edema, and prevent strain on the suture lines.</a:t>
            </a:r>
          </a:p>
          <a:p>
            <a:r>
              <a:rPr dirty="0" lang="en-US" smtClean="0"/>
              <a:t>Analgesia  and sedative should be administered with caution due to the risk of suppressing the cough reflex</a:t>
            </a:r>
          </a:p>
          <a:p>
            <a:r>
              <a:rPr dirty="0" lang="en-US" smtClean="0"/>
              <a:t>Alleviate patients apprehension and provide effective means of communication. Place a paper and pen or functional call light at all times near the patient’s bed to ensure communication</a:t>
            </a:r>
          </a:p>
          <a:p>
            <a:r>
              <a:rPr dirty="0" lang="en-US" smtClean="0"/>
              <a:t>The nurse can also </a:t>
            </a:r>
            <a:r>
              <a:rPr dirty="0" lang="en-US"/>
              <a:t>a</a:t>
            </a:r>
            <a:r>
              <a:rPr dirty="0" lang="en-US" smtClean="0"/>
              <a:t>dvise patient to occlude stoma when they want to speak</a:t>
            </a:r>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750" name="Title 1"/>
          <p:cNvSpPr>
            <a:spLocks noGrp="1"/>
          </p:cNvSpPr>
          <p:nvPr>
            <p:ph type="title"/>
          </p:nvPr>
        </p:nvSpPr>
        <p:spPr/>
        <p:txBody>
          <a:bodyPr/>
          <a:p>
            <a:r>
              <a:rPr dirty="0" lang="en-US" smtClean="0"/>
              <a:t>Upper GIT</a:t>
            </a:r>
            <a:endParaRPr dirty="0" lang="en-US"/>
          </a:p>
        </p:txBody>
      </p:sp>
      <p:sp>
        <p:nvSpPr>
          <p:cNvPr id="1048751" name="Content Placeholder 2"/>
          <p:cNvSpPr>
            <a:spLocks noGrp="1"/>
          </p:cNvSpPr>
          <p:nvPr>
            <p:ph idx="1"/>
          </p:nvPr>
        </p:nvSpPr>
        <p:spPr/>
        <p:txBody>
          <a:bodyPr/>
          <a:p>
            <a:pPr>
              <a:buNone/>
            </a:pPr>
            <a:r>
              <a:rPr b="1" dirty="0" lang="en-US" u="sng" smtClean="0">
                <a:solidFill>
                  <a:srgbClr val="FF0000"/>
                </a:solidFill>
              </a:rPr>
              <a:t>BARIUM SWALLOW/MEAL:</a:t>
            </a:r>
          </a:p>
          <a:p>
            <a:pPr>
              <a:buFont typeface="Wingdings" pitchFamily="2" charset="2"/>
              <a:buChar char="Ø"/>
            </a:pPr>
            <a:r>
              <a:rPr dirty="0" lang="en-US" smtClean="0"/>
              <a:t>Barium swallow or upper GIT series is an x-ray used to examine the upper digestive tract(esophagus, stomach, and small intestines). Because these organs are normally not visible on x-rays, barium should be swallowed, a liquid that does show up on the x-ray</a:t>
            </a:r>
          </a:p>
          <a:p>
            <a:pPr>
              <a:buFont typeface="Wingdings" pitchFamily="2" charset="2"/>
              <a:buChar char="Ø"/>
            </a:pPr>
            <a:r>
              <a:rPr dirty="0" lang="en-US" smtClean="0"/>
              <a:t>The barium temporarily coats the lining of the esophagus, stomach, and intestines making the outline of these organs visible on x-ray</a:t>
            </a:r>
          </a:p>
          <a:p>
            <a:pPr>
              <a:buNone/>
            </a:pPr>
            <a:endParaRPr dirty="0" lang="en-US" smtClean="0"/>
          </a:p>
          <a:p>
            <a:pPr>
              <a:buNone/>
            </a:pPr>
            <a:endParaRPr b="1" dirty="0" lang="en-US" u="sng">
              <a:solidFill>
                <a:srgbClr val="FF0000"/>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752" name="Title 1"/>
          <p:cNvSpPr>
            <a:spLocks noGrp="1"/>
          </p:cNvSpPr>
          <p:nvPr>
            <p:ph type="title"/>
          </p:nvPr>
        </p:nvSpPr>
        <p:spPr>
          <a:xfrm>
            <a:off x="457200" y="704088"/>
            <a:ext cx="8229600" cy="57912"/>
          </a:xfrm>
        </p:spPr>
        <p:txBody>
          <a:bodyPr>
            <a:normAutofit fontScale="90000"/>
          </a:bodyPr>
          <a:p>
            <a:endParaRPr dirty="0" lang="en-US"/>
          </a:p>
        </p:txBody>
      </p:sp>
      <p:sp>
        <p:nvSpPr>
          <p:cNvPr id="1048753" name="Content Placeholder 2"/>
          <p:cNvSpPr>
            <a:spLocks noGrp="1"/>
          </p:cNvSpPr>
          <p:nvPr>
            <p:ph idx="1"/>
          </p:nvPr>
        </p:nvSpPr>
        <p:spPr>
          <a:xfrm>
            <a:off x="457200" y="838200"/>
            <a:ext cx="8229600" cy="5486400"/>
          </a:xfrm>
        </p:spPr>
        <p:txBody>
          <a:bodyPr/>
          <a:p>
            <a:pPr>
              <a:buNone/>
            </a:pPr>
            <a:r>
              <a:rPr b="1" dirty="0" i="1" lang="en-US" smtClean="0"/>
              <a:t> Indications</a:t>
            </a:r>
          </a:p>
          <a:p>
            <a:pPr>
              <a:buFont typeface="Wingdings" pitchFamily="2" charset="2"/>
              <a:buChar char="Ø"/>
            </a:pPr>
            <a:r>
              <a:rPr dirty="0" lang="en-US" smtClean="0"/>
              <a:t>To check position, patency, and </a:t>
            </a:r>
            <a:r>
              <a:rPr dirty="0" lang="en-US" err="1" smtClean="0"/>
              <a:t>calibre</a:t>
            </a:r>
            <a:r>
              <a:rPr dirty="0" lang="en-US" smtClean="0"/>
              <a:t> of the esophagus</a:t>
            </a:r>
          </a:p>
          <a:p>
            <a:pPr>
              <a:buFont typeface="Wingdings" pitchFamily="2" charset="2"/>
              <a:buChar char="Ø"/>
            </a:pPr>
            <a:r>
              <a:rPr dirty="0" lang="en-US" smtClean="0"/>
              <a:t>Presence or absence of right </a:t>
            </a:r>
            <a:r>
              <a:rPr dirty="0" lang="en-US" err="1" smtClean="0"/>
              <a:t>atrial</a:t>
            </a:r>
            <a:r>
              <a:rPr dirty="0" lang="en-US" smtClean="0"/>
              <a:t> enlargement causing pressure on the esophagus</a:t>
            </a:r>
          </a:p>
          <a:p>
            <a:pPr>
              <a:buFont typeface="Wingdings" pitchFamily="2" charset="2"/>
              <a:buChar char="Ø"/>
            </a:pPr>
            <a:r>
              <a:rPr dirty="0" lang="en-US" smtClean="0"/>
              <a:t>Esophageal </a:t>
            </a:r>
            <a:r>
              <a:rPr dirty="0" lang="en-US" err="1" smtClean="0"/>
              <a:t>varices</a:t>
            </a:r>
            <a:endParaRPr dirty="0" lang="en-US" smtClean="0"/>
          </a:p>
          <a:p>
            <a:pPr>
              <a:buFont typeface="Wingdings" pitchFamily="2" charset="2"/>
              <a:buChar char="Ø"/>
            </a:pPr>
            <a:r>
              <a:rPr dirty="0" lang="en-US" smtClean="0"/>
              <a:t>Ulcers, tumors, and abnormalities in the stomach</a:t>
            </a:r>
          </a:p>
          <a:p>
            <a:pPr>
              <a:buFont typeface="Wingdings" pitchFamily="2" charset="2"/>
              <a:buChar char="Ø"/>
            </a:pPr>
            <a:r>
              <a:rPr dirty="0" lang="en-US" smtClean="0"/>
              <a:t>Patency of the pylorus and duodenum</a:t>
            </a:r>
          </a:p>
          <a:p>
            <a:pPr>
              <a:buFont typeface="Wingdings" pitchFamily="2" charset="2"/>
              <a:buChar char="Ø"/>
            </a:pPr>
            <a:r>
              <a:rPr dirty="0" lang="en-US" smtClean="0"/>
              <a:t>To assess the rate of gastric emptying and activity of small intestines</a:t>
            </a:r>
          </a:p>
          <a:p>
            <a:pPr>
              <a:buFont typeface="Wingdings" pitchFamily="2" charset="2"/>
              <a:buChar char="Ø"/>
            </a:pPr>
            <a:r>
              <a:rPr dirty="0" lang="en-US" smtClean="0"/>
              <a:t>Check for causes of inflammation of intestines and swallowing problems</a:t>
            </a:r>
          </a:p>
          <a:p>
            <a:pPr>
              <a:buNone/>
            </a:pPr>
            <a:endParaRPr b="1" dirty="0" i="1"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754" name="Title 1"/>
          <p:cNvSpPr>
            <a:spLocks noGrp="1"/>
          </p:cNvSpPr>
          <p:nvPr>
            <p:ph type="title"/>
          </p:nvPr>
        </p:nvSpPr>
        <p:spPr>
          <a:xfrm>
            <a:off x="457200" y="704088"/>
            <a:ext cx="8229600" cy="57912"/>
          </a:xfrm>
        </p:spPr>
        <p:txBody>
          <a:bodyPr>
            <a:normAutofit fontScale="90000"/>
          </a:bodyPr>
          <a:p>
            <a:endParaRPr dirty="0" lang="en-US"/>
          </a:p>
        </p:txBody>
      </p:sp>
      <p:sp>
        <p:nvSpPr>
          <p:cNvPr id="1048755" name="Content Placeholder 2"/>
          <p:cNvSpPr>
            <a:spLocks noGrp="1"/>
          </p:cNvSpPr>
          <p:nvPr>
            <p:ph idx="1"/>
          </p:nvPr>
        </p:nvSpPr>
        <p:spPr>
          <a:xfrm>
            <a:off x="457200" y="838200"/>
            <a:ext cx="8229600" cy="5486400"/>
          </a:xfrm>
        </p:spPr>
        <p:txBody>
          <a:bodyPr>
            <a:normAutofit fontScale="95000" lnSpcReduction="20000"/>
          </a:bodyPr>
          <a:p>
            <a:pPr>
              <a:buNone/>
            </a:pPr>
            <a:r>
              <a:rPr b="1" dirty="0" i="1" lang="en-US" smtClean="0"/>
              <a:t>Patient preparation</a:t>
            </a:r>
          </a:p>
          <a:p>
            <a:r>
              <a:rPr dirty="0" lang="en-US" smtClean="0"/>
              <a:t>Starve the patient from midnight</a:t>
            </a:r>
          </a:p>
          <a:p>
            <a:r>
              <a:rPr dirty="0" lang="en-US" smtClean="0"/>
              <a:t>A laxative is given to clear the intestinal tract</a:t>
            </a:r>
          </a:p>
          <a:p>
            <a:r>
              <a:rPr dirty="0" lang="en-US" smtClean="0"/>
              <a:t>Smoking is discouraged the morning of the examination because it stimulates gastric motility</a:t>
            </a:r>
          </a:p>
          <a:p>
            <a:pPr>
              <a:buNone/>
            </a:pPr>
            <a:r>
              <a:rPr b="1" dirty="0" i="1" lang="en-US" smtClean="0"/>
              <a:t>Procedure</a:t>
            </a:r>
          </a:p>
          <a:p>
            <a:pPr>
              <a:buFont typeface="Wingdings" pitchFamily="2" charset="2"/>
              <a:buChar char="ü"/>
            </a:pPr>
            <a:r>
              <a:rPr dirty="0" lang="en-US" smtClean="0"/>
              <a:t>The patient is given barium meal to swallow. He may also be asked to swallow some tablets that ‘fizz’(cause air bubbles to be released in the stomach)</a:t>
            </a:r>
          </a:p>
          <a:p>
            <a:pPr>
              <a:buFont typeface="Wingdings" pitchFamily="2" charset="2"/>
              <a:buChar char="ü"/>
            </a:pPr>
            <a:r>
              <a:rPr dirty="0" lang="en-US" smtClean="0"/>
              <a:t>The x-ray technician asks the patient to stand or lie in different positions over the next few minutes, to help spread around the barium </a:t>
            </a:r>
            <a:r>
              <a:rPr dirty="0" lang="en-US" err="1" smtClean="0"/>
              <a:t>sulphate</a:t>
            </a:r>
            <a:r>
              <a:rPr dirty="0" lang="en-US" smtClean="0"/>
              <a:t>.</a:t>
            </a:r>
          </a:p>
          <a:p>
            <a:pPr>
              <a:buFont typeface="Wingdings" pitchFamily="2" charset="2"/>
              <a:buChar char="ü"/>
            </a:pPr>
            <a:r>
              <a:rPr dirty="0" lang="en-US" smtClean="0"/>
              <a:t>Most x-ray pictures are taken when the patient lies on the back  on the table, the x-ray machine or table is moved few times so it  can take pictures of all internal structures</a:t>
            </a:r>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756" name="Title 1"/>
          <p:cNvSpPr>
            <a:spLocks noGrp="1"/>
          </p:cNvSpPr>
          <p:nvPr>
            <p:ph type="title"/>
          </p:nvPr>
        </p:nvSpPr>
        <p:spPr>
          <a:xfrm>
            <a:off x="457200" y="704088"/>
            <a:ext cx="8229600" cy="57912"/>
          </a:xfrm>
        </p:spPr>
        <p:txBody>
          <a:bodyPr>
            <a:normAutofit fontScale="90000"/>
          </a:bodyPr>
          <a:p>
            <a:endParaRPr dirty="0" lang="en-US"/>
          </a:p>
        </p:txBody>
      </p:sp>
      <p:sp>
        <p:nvSpPr>
          <p:cNvPr id="1048757" name="Content Placeholder 2"/>
          <p:cNvSpPr>
            <a:spLocks noGrp="1"/>
          </p:cNvSpPr>
          <p:nvPr>
            <p:ph idx="1"/>
          </p:nvPr>
        </p:nvSpPr>
        <p:spPr>
          <a:xfrm>
            <a:off x="457200" y="838200"/>
            <a:ext cx="8229600" cy="5486400"/>
          </a:xfrm>
        </p:spPr>
        <p:txBody>
          <a:bodyPr/>
          <a:p>
            <a:pPr>
              <a:buFont typeface="Wingdings" pitchFamily="2" charset="2"/>
              <a:buChar char="ü"/>
            </a:pPr>
            <a:r>
              <a:rPr dirty="0" lang="en-US" smtClean="0"/>
              <a:t>The radiologist observes the passage of barium through the esophagus and stomach and notes abnormalities of the outline and in filling and emptying of the stomach.</a:t>
            </a:r>
          </a:p>
          <a:p>
            <a:pPr>
              <a:buFont typeface="Wingdings" pitchFamily="2" charset="2"/>
              <a:buChar char="ü"/>
            </a:pPr>
            <a:r>
              <a:rPr dirty="0" lang="en-US" smtClean="0"/>
              <a:t>As the barium passes through the small intestine a further x-ray examination is made to assess the rate of gastric emptying and the activity of the small intestines</a:t>
            </a:r>
          </a:p>
          <a:p>
            <a:pPr>
              <a:buFont typeface="Wingdings" pitchFamily="2" charset="2"/>
              <a:buChar char="ü"/>
            </a:pPr>
            <a:r>
              <a:rPr dirty="0" lang="en-US" smtClean="0"/>
              <a:t>Advice the patient to hold breath during x-ray</a:t>
            </a:r>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758" name="Title 1"/>
          <p:cNvSpPr>
            <a:spLocks noGrp="1"/>
          </p:cNvSpPr>
          <p:nvPr>
            <p:ph type="title"/>
          </p:nvPr>
        </p:nvSpPr>
        <p:spPr>
          <a:xfrm>
            <a:off x="457200" y="704088"/>
            <a:ext cx="8229600" cy="134112"/>
          </a:xfrm>
        </p:spPr>
        <p:txBody>
          <a:bodyPr>
            <a:normAutofit fontScale="90000"/>
          </a:bodyPr>
          <a:p>
            <a:endParaRPr dirty="0" lang="en-US"/>
          </a:p>
        </p:txBody>
      </p:sp>
      <p:sp>
        <p:nvSpPr>
          <p:cNvPr id="1048759" name="Content Placeholder 2"/>
          <p:cNvSpPr>
            <a:spLocks noGrp="1"/>
          </p:cNvSpPr>
          <p:nvPr>
            <p:ph idx="1"/>
          </p:nvPr>
        </p:nvSpPr>
        <p:spPr>
          <a:xfrm>
            <a:off x="457200" y="914400"/>
            <a:ext cx="8229600" cy="5410200"/>
          </a:xfrm>
        </p:spPr>
        <p:txBody>
          <a:bodyPr/>
          <a:p>
            <a:pPr>
              <a:buNone/>
            </a:pPr>
            <a:r>
              <a:rPr b="1" dirty="0" i="1" lang="en-US" smtClean="0"/>
              <a:t>After care</a:t>
            </a:r>
          </a:p>
          <a:p>
            <a:r>
              <a:rPr dirty="0" lang="en-US" smtClean="0"/>
              <a:t>Advice the patient to drink more water than usual to help clear out the barium and to prevent constipation, which may be a side effect of the test</a:t>
            </a:r>
          </a:p>
          <a:p>
            <a:r>
              <a:rPr dirty="0" lang="en-US" smtClean="0"/>
              <a:t>Tell the patient that their stool may appear light in color for a couple of days but it clears off spontaneously.</a:t>
            </a:r>
          </a:p>
          <a:p>
            <a:r>
              <a:rPr dirty="0" lang="en-US" smtClean="0"/>
              <a:t>After the test, the patient should eat normally and resume their normal activities</a:t>
            </a:r>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760" name="Title 1"/>
          <p:cNvSpPr>
            <a:spLocks noGrp="1"/>
          </p:cNvSpPr>
          <p:nvPr>
            <p:ph type="title"/>
          </p:nvPr>
        </p:nvSpPr>
        <p:spPr/>
        <p:txBody>
          <a:bodyPr>
            <a:normAutofit/>
          </a:bodyPr>
          <a:p>
            <a:r>
              <a:rPr dirty="0" lang="en-US" smtClean="0">
                <a:solidFill>
                  <a:srgbClr val="00B0F0"/>
                </a:solidFill>
              </a:rPr>
              <a:t>Lower GIT:</a:t>
            </a:r>
            <a:br>
              <a:rPr dirty="0" lang="en-US" smtClean="0">
                <a:solidFill>
                  <a:srgbClr val="00B0F0"/>
                </a:solidFill>
              </a:rPr>
            </a:br>
            <a:r>
              <a:rPr b="1" dirty="0" lang="en-US" smtClean="0">
                <a:solidFill>
                  <a:srgbClr val="FF0000"/>
                </a:solidFill>
              </a:rPr>
              <a:t>Barium enema </a:t>
            </a:r>
            <a:endParaRPr dirty="0" lang="en-US">
              <a:solidFill>
                <a:srgbClr val="00B0F0"/>
              </a:solidFill>
            </a:endParaRPr>
          </a:p>
        </p:txBody>
      </p:sp>
      <p:sp>
        <p:nvSpPr>
          <p:cNvPr id="1048761" name="Content Placeholder 2"/>
          <p:cNvSpPr>
            <a:spLocks noGrp="1"/>
          </p:cNvSpPr>
          <p:nvPr>
            <p:ph idx="1"/>
          </p:nvPr>
        </p:nvSpPr>
        <p:spPr/>
        <p:txBody>
          <a:bodyPr/>
          <a:p>
            <a:r>
              <a:rPr dirty="0" lang="en-US" smtClean="0"/>
              <a:t>This is a special x-ray of the large intestine which includes colon and rectum.(barium enema-white chalky material)</a:t>
            </a:r>
          </a:p>
          <a:p>
            <a:pPr>
              <a:buNone/>
            </a:pPr>
            <a:r>
              <a:rPr b="1" dirty="0" i="1" lang="en-US" smtClean="0"/>
              <a:t>Indications </a:t>
            </a:r>
          </a:p>
          <a:p>
            <a:pPr>
              <a:buFont typeface="Wingdings" pitchFamily="2" charset="2"/>
              <a:buChar char="Ø"/>
            </a:pPr>
            <a:r>
              <a:rPr dirty="0" lang="en-US" smtClean="0"/>
              <a:t>Diagnose and evaluate the extent of inflammatory bowel disease such as ulcerative colitis and </a:t>
            </a:r>
            <a:r>
              <a:rPr dirty="0" lang="en-US" err="1" smtClean="0"/>
              <a:t>crohn’s</a:t>
            </a:r>
            <a:r>
              <a:rPr dirty="0" lang="en-US" smtClean="0"/>
              <a:t> disease</a:t>
            </a:r>
          </a:p>
          <a:p>
            <a:pPr>
              <a:buFont typeface="Wingdings" pitchFamily="2" charset="2"/>
              <a:buChar char="Ø"/>
            </a:pPr>
            <a:r>
              <a:rPr dirty="0" lang="en-US" smtClean="0"/>
              <a:t>Polyps can be diagnosed though can’t be removed like in colonoscopy.</a:t>
            </a:r>
          </a:p>
          <a:p>
            <a:pPr>
              <a:buFont typeface="Wingdings" pitchFamily="2" charset="2"/>
              <a:buChar char="Ø"/>
            </a:pPr>
            <a:r>
              <a:rPr dirty="0" lang="en-US" smtClean="0"/>
              <a:t>Other bowel problems diagnosed are:</a:t>
            </a:r>
          </a:p>
          <a:p>
            <a:pPr>
              <a:buNone/>
            </a:pPr>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762" name="Title 1"/>
          <p:cNvSpPr>
            <a:spLocks noGrp="1"/>
          </p:cNvSpPr>
          <p:nvPr>
            <p:ph type="title"/>
          </p:nvPr>
        </p:nvSpPr>
        <p:spPr>
          <a:xfrm>
            <a:off x="457200" y="704088"/>
            <a:ext cx="8229600" cy="57912"/>
          </a:xfrm>
        </p:spPr>
        <p:txBody>
          <a:bodyPr>
            <a:normAutofit fontScale="90000"/>
          </a:bodyPr>
          <a:p>
            <a:endParaRPr dirty="0" lang="en-US"/>
          </a:p>
        </p:txBody>
      </p:sp>
      <p:sp>
        <p:nvSpPr>
          <p:cNvPr id="1048763" name="Content Placeholder 2"/>
          <p:cNvSpPr>
            <a:spLocks noGrp="1"/>
          </p:cNvSpPr>
          <p:nvPr>
            <p:ph idx="1"/>
          </p:nvPr>
        </p:nvSpPr>
        <p:spPr>
          <a:xfrm>
            <a:off x="457200" y="838200"/>
            <a:ext cx="8229600" cy="5486400"/>
          </a:xfrm>
        </p:spPr>
        <p:txBody>
          <a:bodyPr/>
          <a:p>
            <a:r>
              <a:rPr dirty="0" lang="en-US" err="1" smtClean="0"/>
              <a:t>Diverticulosis</a:t>
            </a:r>
            <a:r>
              <a:rPr dirty="0" lang="en-US" smtClean="0"/>
              <a:t>(small pouches formed on colon wall that can get </a:t>
            </a:r>
            <a:r>
              <a:rPr dirty="0" lang="en-US" err="1" smtClean="0"/>
              <a:t>inflammed</a:t>
            </a:r>
            <a:r>
              <a:rPr dirty="0" lang="en-US" smtClean="0"/>
              <a:t>)</a:t>
            </a:r>
          </a:p>
          <a:p>
            <a:r>
              <a:rPr dirty="0" lang="en-US" err="1" smtClean="0"/>
              <a:t>Intussusception</a:t>
            </a:r>
            <a:endParaRPr dirty="0" lang="en-US" smtClean="0"/>
          </a:p>
          <a:p>
            <a:r>
              <a:rPr dirty="0" lang="en-US" smtClean="0"/>
              <a:t>Acute appendicitis or twisted loop of bowel(</a:t>
            </a:r>
            <a:r>
              <a:rPr dirty="0" lang="en-US" err="1" smtClean="0"/>
              <a:t>volvulus</a:t>
            </a:r>
            <a:r>
              <a:rPr dirty="0" lang="en-US" smtClean="0"/>
              <a:t>)</a:t>
            </a:r>
          </a:p>
          <a:p>
            <a:r>
              <a:rPr dirty="0" lang="en-US" smtClean="0"/>
              <a:t>Intestinal obstruction</a:t>
            </a:r>
          </a:p>
          <a:p>
            <a:r>
              <a:rPr dirty="0" lang="en-US" smtClean="0"/>
              <a:t>Colon cancer</a:t>
            </a:r>
          </a:p>
          <a:p>
            <a:pPr>
              <a:buNone/>
            </a:pPr>
            <a:r>
              <a:rPr b="1" dirty="0" i="1" lang="en-US" smtClean="0"/>
              <a:t>Patient preparation</a:t>
            </a:r>
          </a:p>
          <a:p>
            <a:pPr>
              <a:buFont typeface="Wingdings" pitchFamily="2" charset="2"/>
              <a:buChar char="ü"/>
            </a:pPr>
            <a:r>
              <a:rPr dirty="0" lang="en-US" smtClean="0"/>
              <a:t>Clear fluids are given the day before operation or keep the patient nil per oral after midnight</a:t>
            </a:r>
          </a:p>
          <a:p>
            <a:pPr>
              <a:buFont typeface="Wingdings" pitchFamily="2" charset="2"/>
              <a:buChar char="ü"/>
            </a:pPr>
            <a:r>
              <a:rPr dirty="0" lang="en-US" smtClean="0"/>
              <a:t>A laxative is given E.g. magnesium citrate and warm water enemas to clear the bowels</a:t>
            </a:r>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764" name="Title 1"/>
          <p:cNvSpPr>
            <a:spLocks noGrp="1"/>
          </p:cNvSpPr>
          <p:nvPr>
            <p:ph type="title"/>
          </p:nvPr>
        </p:nvSpPr>
        <p:spPr>
          <a:xfrm>
            <a:off x="457200" y="704088"/>
            <a:ext cx="8229600" cy="134112"/>
          </a:xfrm>
        </p:spPr>
        <p:txBody>
          <a:bodyPr>
            <a:normAutofit fontScale="90000"/>
          </a:bodyPr>
          <a:p>
            <a:endParaRPr dirty="0" lang="en-US"/>
          </a:p>
        </p:txBody>
      </p:sp>
      <p:sp>
        <p:nvSpPr>
          <p:cNvPr id="1048765" name="Content Placeholder 2"/>
          <p:cNvSpPr>
            <a:spLocks noGrp="1"/>
          </p:cNvSpPr>
          <p:nvPr>
            <p:ph idx="1"/>
          </p:nvPr>
        </p:nvSpPr>
        <p:spPr>
          <a:xfrm>
            <a:off x="457200" y="914400"/>
            <a:ext cx="8229600" cy="5410200"/>
          </a:xfrm>
        </p:spPr>
        <p:txBody>
          <a:bodyPr>
            <a:normAutofit/>
          </a:bodyPr>
          <a:p>
            <a:pPr>
              <a:buNone/>
            </a:pPr>
            <a:r>
              <a:rPr b="1" dirty="0" i="1" lang="en-US" smtClean="0"/>
              <a:t>Procedure</a:t>
            </a:r>
          </a:p>
          <a:p>
            <a:r>
              <a:rPr dirty="0" lang="en-US" smtClean="0"/>
              <a:t>Explain the procedure to the patient</a:t>
            </a:r>
          </a:p>
          <a:p>
            <a:r>
              <a:rPr dirty="0" lang="en-US" smtClean="0"/>
              <a:t>The patient lies on x-ray table and preliminary x-ray is taken, the pt is asked to lie on the side while a well lubricated enema tube is inserted into the rectum </a:t>
            </a:r>
          </a:p>
          <a:p>
            <a:r>
              <a:rPr dirty="0" lang="en-US" smtClean="0"/>
              <a:t>As the enema enters the body, pt might have the sensation that they have to have a bowel movement</a:t>
            </a:r>
          </a:p>
          <a:p>
            <a:r>
              <a:rPr dirty="0" lang="en-US" smtClean="0"/>
              <a:t>The barium sulfate enema is then allowed to flow into the colon</a:t>
            </a:r>
          </a:p>
          <a:p>
            <a:r>
              <a:rPr dirty="0" lang="en-US" smtClean="0"/>
              <a:t>A small balloon at the tip of the enema tube may be inflated to the help keep the barium sulfate inside.</a:t>
            </a:r>
          </a:p>
          <a:p>
            <a:r>
              <a:rPr dirty="0" lang="en-US" smtClean="0"/>
              <a:t>The flow of the barium sulfate is monitored by radiologist on x-ray fluoroscope screen(like </a:t>
            </a:r>
            <a:r>
              <a:rPr dirty="0" lang="en-US" err="1" smtClean="0"/>
              <a:t>TVmonitor</a:t>
            </a:r>
            <a:r>
              <a:rPr dirty="0" lang="en-US" smtClean="0"/>
              <a:t>) </a:t>
            </a:r>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766" name="Title 1"/>
          <p:cNvSpPr>
            <a:spLocks noGrp="1"/>
          </p:cNvSpPr>
          <p:nvPr>
            <p:ph type="title"/>
          </p:nvPr>
        </p:nvSpPr>
        <p:spPr>
          <a:xfrm>
            <a:off x="457200" y="704088"/>
            <a:ext cx="8229600" cy="57912"/>
          </a:xfrm>
        </p:spPr>
        <p:txBody>
          <a:bodyPr>
            <a:normAutofit fontScale="90000"/>
          </a:bodyPr>
          <a:p>
            <a:endParaRPr dirty="0" lang="en-US"/>
          </a:p>
        </p:txBody>
      </p:sp>
      <p:sp>
        <p:nvSpPr>
          <p:cNvPr id="1048767" name="Content Placeholder 2"/>
          <p:cNvSpPr>
            <a:spLocks noGrp="1"/>
          </p:cNvSpPr>
          <p:nvPr>
            <p:ph idx="1"/>
          </p:nvPr>
        </p:nvSpPr>
        <p:spPr>
          <a:xfrm>
            <a:off x="457200" y="838200"/>
            <a:ext cx="8229600" cy="5486400"/>
          </a:xfrm>
        </p:spPr>
        <p:txBody>
          <a:bodyPr/>
          <a:p>
            <a:r>
              <a:rPr dirty="0" lang="en-US" smtClean="0"/>
              <a:t>Air may be  puffed into the colon to distend it and provide better images (known as double contrast exam)</a:t>
            </a:r>
          </a:p>
          <a:p>
            <a:r>
              <a:rPr dirty="0" lang="en-US" smtClean="0"/>
              <a:t>The patient is asked to move to different positions and table is slightly tipped to get different views </a:t>
            </a:r>
          </a:p>
          <a:p>
            <a:pPr>
              <a:buNone/>
            </a:pPr>
            <a:r>
              <a:rPr b="1" dirty="0" i="1" lang="en-US" smtClean="0"/>
              <a:t>Note</a:t>
            </a:r>
          </a:p>
          <a:p>
            <a:r>
              <a:rPr dirty="0" lang="en-US" smtClean="0"/>
              <a:t>If there is suspected bowel perforation, a water soluble contrast is used instead of barium. This is because contrast may leak to the peritoneal cavity and water soluble material, compared to barium is less obscuring at </a:t>
            </a:r>
            <a:r>
              <a:rPr dirty="0" lang="en-US" err="1" smtClean="0"/>
              <a:t>laparatomy</a:t>
            </a:r>
            <a:endParaRPr dirty="0" lang="en-US" smtClean="0"/>
          </a:p>
          <a:p>
            <a:pPr>
              <a:buNone/>
            </a:pPr>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768" name="Title 1"/>
          <p:cNvSpPr>
            <a:spLocks noGrp="1"/>
          </p:cNvSpPr>
          <p:nvPr>
            <p:ph type="title"/>
          </p:nvPr>
        </p:nvSpPr>
        <p:spPr>
          <a:xfrm>
            <a:off x="457200" y="704088"/>
            <a:ext cx="8229600" cy="134112"/>
          </a:xfrm>
        </p:spPr>
        <p:txBody>
          <a:bodyPr>
            <a:normAutofit fontScale="90000"/>
          </a:bodyPr>
          <a:p>
            <a:endParaRPr dirty="0" lang="en-US"/>
          </a:p>
        </p:txBody>
      </p:sp>
      <p:sp>
        <p:nvSpPr>
          <p:cNvPr id="1048769" name="Content Placeholder 2"/>
          <p:cNvSpPr>
            <a:spLocks noGrp="1"/>
          </p:cNvSpPr>
          <p:nvPr>
            <p:ph idx="1"/>
          </p:nvPr>
        </p:nvSpPr>
        <p:spPr>
          <a:xfrm>
            <a:off x="457200" y="990600"/>
            <a:ext cx="8229600" cy="5334000"/>
          </a:xfrm>
        </p:spPr>
        <p:txBody>
          <a:bodyPr/>
          <a:p>
            <a:pPr>
              <a:buNone/>
            </a:pPr>
            <a:r>
              <a:rPr b="1" dirty="0" i="1" lang="en-US" smtClean="0"/>
              <a:t>After care</a:t>
            </a:r>
          </a:p>
          <a:p>
            <a:r>
              <a:rPr dirty="0" lang="en-US" smtClean="0"/>
              <a:t>An evacuating enema or laxative is given to facilitate barium removal</a:t>
            </a:r>
          </a:p>
          <a:p>
            <a:r>
              <a:rPr dirty="0" lang="en-US" smtClean="0"/>
              <a:t>Stool softeners may be given incase of constipation</a:t>
            </a:r>
          </a:p>
          <a:p>
            <a:pPr>
              <a:buNone/>
            </a:pPr>
            <a:r>
              <a:rPr b="1" dirty="0" i="1" lang="en-US" smtClean="0"/>
              <a:t>Complications</a:t>
            </a:r>
          </a:p>
          <a:p>
            <a:r>
              <a:rPr dirty="0" lang="en-US" smtClean="0"/>
              <a:t>Bowel perforation(rare)</a:t>
            </a:r>
          </a:p>
          <a:p>
            <a:r>
              <a:rPr lang="en-US" smtClean="0"/>
              <a:t>constipation</a:t>
            </a:r>
          </a:p>
          <a:p>
            <a:pPr>
              <a:buNone/>
            </a:pP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02" name="Title 1"/>
          <p:cNvSpPr>
            <a:spLocks noGrp="1"/>
          </p:cNvSpPr>
          <p:nvPr>
            <p:ph type="title"/>
          </p:nvPr>
        </p:nvSpPr>
        <p:spPr>
          <a:xfrm>
            <a:off x="457200" y="274638"/>
            <a:ext cx="8229600" cy="487362"/>
          </a:xfrm>
        </p:spPr>
        <p:txBody>
          <a:bodyPr>
            <a:normAutofit fontScale="90000"/>
          </a:bodyPr>
          <a:p>
            <a:r>
              <a:rPr b="1" dirty="0" i="1" lang="en-US" smtClean="0"/>
              <a:t>Changing the dressing</a:t>
            </a:r>
            <a:endParaRPr b="1" dirty="0" i="1" lang="en-US"/>
          </a:p>
        </p:txBody>
      </p:sp>
      <p:sp>
        <p:nvSpPr>
          <p:cNvPr id="1048603" name="Content Placeholder 2"/>
          <p:cNvSpPr>
            <a:spLocks noGrp="1"/>
          </p:cNvSpPr>
          <p:nvPr>
            <p:ph idx="1"/>
          </p:nvPr>
        </p:nvSpPr>
        <p:spPr>
          <a:xfrm>
            <a:off x="457200" y="838200"/>
            <a:ext cx="8229600" cy="5287963"/>
          </a:xfrm>
        </p:spPr>
        <p:txBody>
          <a:bodyPr>
            <a:normAutofit fontScale="70000" lnSpcReduction="20000"/>
          </a:bodyPr>
          <a:p>
            <a:r>
              <a:rPr dirty="0" i="1" lang="en-US" smtClean="0"/>
              <a:t>Requirements:</a:t>
            </a:r>
          </a:p>
          <a:p>
            <a:pPr>
              <a:buFont typeface="Wingdings" pitchFamily="2" charset="2"/>
              <a:buChar char="Ø"/>
            </a:pPr>
            <a:r>
              <a:rPr dirty="0" lang="en-US" smtClean="0"/>
              <a:t>Sterile gloves and clean gloves</a:t>
            </a:r>
          </a:p>
          <a:p>
            <a:pPr>
              <a:buFont typeface="Wingdings" pitchFamily="2" charset="2"/>
              <a:buChar char="Ø"/>
            </a:pPr>
            <a:r>
              <a:rPr dirty="0" lang="en-US" smtClean="0"/>
              <a:t>Hydrogen peroxide</a:t>
            </a:r>
          </a:p>
          <a:p>
            <a:pPr>
              <a:buFont typeface="Wingdings" pitchFamily="2" charset="2"/>
              <a:buChar char="Ø"/>
            </a:pPr>
            <a:r>
              <a:rPr dirty="0" lang="en-US" smtClean="0"/>
              <a:t>Normal saline solution/ sterile water</a:t>
            </a:r>
          </a:p>
          <a:p>
            <a:pPr>
              <a:buFont typeface="Wingdings" pitchFamily="2" charset="2"/>
              <a:buChar char="Ø"/>
            </a:pPr>
            <a:r>
              <a:rPr dirty="0" lang="en-US" smtClean="0"/>
              <a:t>Cotton-tipped applicators</a:t>
            </a:r>
          </a:p>
          <a:p>
            <a:pPr>
              <a:buFont typeface="Wingdings" pitchFamily="2" charset="2"/>
              <a:buChar char="Ø"/>
            </a:pPr>
            <a:r>
              <a:rPr dirty="0" lang="en-US" smtClean="0"/>
              <a:t>Twill tape(and type of tube prescribe if it’s to be changed)</a:t>
            </a:r>
          </a:p>
          <a:p>
            <a:pPr>
              <a:buNone/>
            </a:pPr>
            <a:r>
              <a:rPr b="1" dirty="0" sz="4600" lang="en-US" smtClean="0"/>
              <a:t>Procedure</a:t>
            </a:r>
          </a:p>
          <a:p>
            <a:r>
              <a:rPr dirty="0" lang="en-US" smtClean="0"/>
              <a:t>Wash hands.</a:t>
            </a:r>
          </a:p>
          <a:p>
            <a:r>
              <a:rPr dirty="0" lang="en-US" smtClean="0"/>
              <a:t>Explain procedure to the patient.</a:t>
            </a:r>
          </a:p>
          <a:p>
            <a:r>
              <a:rPr dirty="0" lang="en-US" smtClean="0"/>
              <a:t>Put on clean gloves, remove and discard soiled dressings.</a:t>
            </a:r>
          </a:p>
          <a:p>
            <a:r>
              <a:rPr dirty="0" lang="en-US" smtClean="0"/>
              <a:t>Prepare sterile supplies: H2O2, normal saline solution, or sterile water, cotton tipped applicators, dressing and tape.</a:t>
            </a:r>
          </a:p>
          <a:p>
            <a:r>
              <a:rPr dirty="0" lang="en-US" smtClean="0"/>
              <a:t>Don sterile gloves.</a:t>
            </a:r>
          </a:p>
          <a:p>
            <a:r>
              <a:rPr dirty="0" lang="en-US" smtClean="0"/>
              <a:t>Cleanse the wound and plate of the </a:t>
            </a:r>
            <a:r>
              <a:rPr dirty="0" lang="en-US" err="1" smtClean="0"/>
              <a:t>tracheostomy</a:t>
            </a:r>
            <a:r>
              <a:rPr dirty="0" lang="en-US" smtClean="0"/>
              <a:t> tube with sterile cotton tipped applicators moistened with H2O2.</a:t>
            </a:r>
          </a:p>
          <a:p>
            <a:r>
              <a:rPr dirty="0" lang="en-US" smtClean="0"/>
              <a:t>Rinse with sterile saline solution</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770" name="Title 1"/>
          <p:cNvSpPr>
            <a:spLocks noGrp="1"/>
          </p:cNvSpPr>
          <p:nvPr>
            <p:ph type="title"/>
          </p:nvPr>
        </p:nvSpPr>
        <p:spPr/>
        <p:txBody>
          <a:bodyPr>
            <a:normAutofit/>
          </a:bodyPr>
          <a:p>
            <a:r>
              <a:rPr dirty="0" lang="en-US" smtClean="0">
                <a:solidFill>
                  <a:srgbClr val="FF0000"/>
                </a:solidFill>
              </a:rPr>
              <a:t>Investigations of the gall bladder</a:t>
            </a:r>
            <a:endParaRPr dirty="0" lang="en-US">
              <a:solidFill>
                <a:srgbClr val="FF0000"/>
              </a:solidFill>
            </a:endParaRPr>
          </a:p>
        </p:txBody>
      </p:sp>
      <p:sp>
        <p:nvSpPr>
          <p:cNvPr id="1048771" name="Content Placeholder 2"/>
          <p:cNvSpPr>
            <a:spLocks noGrp="1"/>
          </p:cNvSpPr>
          <p:nvPr>
            <p:ph idx="1"/>
          </p:nvPr>
        </p:nvSpPr>
        <p:spPr/>
        <p:txBody>
          <a:bodyPr>
            <a:normAutofit fontScale="85000" lnSpcReduction="20000"/>
          </a:bodyPr>
          <a:p>
            <a:pPr>
              <a:buNone/>
            </a:pPr>
            <a:r>
              <a:rPr b="1" dirty="0" lang="en-US" smtClean="0">
                <a:solidFill>
                  <a:srgbClr val="0070C0"/>
                </a:solidFill>
              </a:rPr>
              <a:t>CHOLECYSTOGRAM/CHOLECTOGRAPHY</a:t>
            </a:r>
          </a:p>
          <a:p>
            <a:r>
              <a:rPr dirty="0" lang="en-US" smtClean="0"/>
              <a:t>This is an x-ray procedure used to help evaluate gall bladder, for the procedure, a special contrast media is given in form of tablets which are swallowed to help visualize the gall bladder on x-ray.</a:t>
            </a:r>
          </a:p>
          <a:p>
            <a:r>
              <a:rPr dirty="0" lang="en-US" smtClean="0"/>
              <a:t>The test helps diagnose disorders of the liver and gall bladder including tumors  and gall stones</a:t>
            </a:r>
          </a:p>
          <a:p>
            <a:pPr>
              <a:buNone/>
            </a:pPr>
            <a:r>
              <a:rPr b="1" dirty="0" i="1" lang="en-US" smtClean="0"/>
              <a:t>Contrast media used:</a:t>
            </a:r>
          </a:p>
          <a:p>
            <a:pPr>
              <a:buFont typeface="Wingdings" pitchFamily="2" charset="2"/>
              <a:buChar char="Ø"/>
            </a:pPr>
            <a:r>
              <a:rPr dirty="0" lang="en-US" smtClean="0"/>
              <a:t>It’s oral and it’s given according to the manufacturer’s instructions. They include:</a:t>
            </a:r>
          </a:p>
          <a:p>
            <a:r>
              <a:rPr dirty="0" lang="en-US" err="1" smtClean="0"/>
              <a:t>Orablix</a:t>
            </a:r>
            <a:endParaRPr dirty="0" lang="en-US" smtClean="0"/>
          </a:p>
          <a:p>
            <a:r>
              <a:rPr dirty="0" lang="en-US" err="1" smtClean="0"/>
              <a:t>Telepaque</a:t>
            </a:r>
            <a:endParaRPr dirty="0" lang="en-US" smtClean="0"/>
          </a:p>
          <a:p>
            <a:r>
              <a:rPr dirty="0" lang="en-US" err="1" smtClean="0"/>
              <a:t>biloptin</a:t>
            </a: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772" name="Title 1"/>
          <p:cNvSpPr>
            <a:spLocks noGrp="1"/>
          </p:cNvSpPr>
          <p:nvPr>
            <p:ph type="title"/>
          </p:nvPr>
        </p:nvSpPr>
        <p:spPr>
          <a:xfrm>
            <a:off x="457200" y="704088"/>
            <a:ext cx="8229600" cy="57912"/>
          </a:xfrm>
        </p:spPr>
        <p:txBody>
          <a:bodyPr>
            <a:normAutofit fontScale="90000"/>
          </a:bodyPr>
          <a:p>
            <a:endParaRPr dirty="0" lang="en-US"/>
          </a:p>
        </p:txBody>
      </p:sp>
      <p:sp>
        <p:nvSpPr>
          <p:cNvPr id="1048773" name="Content Placeholder 2"/>
          <p:cNvSpPr>
            <a:spLocks noGrp="1"/>
          </p:cNvSpPr>
          <p:nvPr>
            <p:ph idx="1"/>
          </p:nvPr>
        </p:nvSpPr>
        <p:spPr>
          <a:xfrm>
            <a:off x="457200" y="914400"/>
            <a:ext cx="8229600" cy="5410200"/>
          </a:xfrm>
        </p:spPr>
        <p:txBody>
          <a:bodyPr>
            <a:normAutofit/>
          </a:bodyPr>
          <a:p>
            <a:pPr>
              <a:buNone/>
            </a:pPr>
            <a:r>
              <a:rPr b="1" dirty="0" i="1" lang="en-US" smtClean="0"/>
              <a:t>Procedure preparation</a:t>
            </a:r>
          </a:p>
          <a:p>
            <a:r>
              <a:rPr dirty="0" lang="en-US" smtClean="0"/>
              <a:t>Contrast media is given the evening before, ensure it’s not vomited(usually 6 tablets and shouldn’t drink anything there after)</a:t>
            </a:r>
          </a:p>
          <a:p>
            <a:r>
              <a:rPr dirty="0" lang="en-US" smtClean="0"/>
              <a:t>An enema is given the night before to clear gas and </a:t>
            </a:r>
            <a:r>
              <a:rPr dirty="0" lang="en-US" err="1" smtClean="0"/>
              <a:t>feaces</a:t>
            </a:r>
            <a:endParaRPr dirty="0" lang="en-US" smtClean="0"/>
          </a:p>
          <a:p>
            <a:r>
              <a:rPr dirty="0" lang="en-US" smtClean="0"/>
              <a:t>A day before test give fatty meal, evening give low fat meals</a:t>
            </a:r>
          </a:p>
          <a:p>
            <a:pPr>
              <a:buNone/>
            </a:pPr>
            <a:r>
              <a:rPr b="1" dirty="0" i="1" lang="en-US" smtClean="0"/>
              <a:t>Procedure</a:t>
            </a:r>
          </a:p>
          <a:p>
            <a:r>
              <a:rPr dirty="0" lang="en-US" smtClean="0"/>
              <a:t>When contrast media tablets are given they are absorbed from intestines into the blood stream, removed from blood by liver, and excreted by liver into the bile.</a:t>
            </a: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774" name="Title 1"/>
          <p:cNvSpPr>
            <a:spLocks noGrp="1"/>
          </p:cNvSpPr>
          <p:nvPr>
            <p:ph type="title"/>
          </p:nvPr>
        </p:nvSpPr>
        <p:spPr>
          <a:xfrm>
            <a:off x="457200" y="704088"/>
            <a:ext cx="8229600" cy="134112"/>
          </a:xfrm>
        </p:spPr>
        <p:txBody>
          <a:bodyPr>
            <a:normAutofit fontScale="90000"/>
          </a:bodyPr>
          <a:p>
            <a:endParaRPr dirty="0" lang="en-US"/>
          </a:p>
        </p:txBody>
      </p:sp>
      <p:sp>
        <p:nvSpPr>
          <p:cNvPr id="1048775" name="Content Placeholder 2"/>
          <p:cNvSpPr>
            <a:spLocks noGrp="1"/>
          </p:cNvSpPr>
          <p:nvPr>
            <p:ph idx="1"/>
          </p:nvPr>
        </p:nvSpPr>
        <p:spPr>
          <a:xfrm>
            <a:off x="457200" y="990600"/>
            <a:ext cx="8229600" cy="5334000"/>
          </a:xfrm>
        </p:spPr>
        <p:txBody>
          <a:bodyPr/>
          <a:p>
            <a:r>
              <a:rPr dirty="0" lang="en-US" smtClean="0"/>
              <a:t>The contrast media together with the bile is highly concentrated in the gall bladder, contrast media outlines the gall stones that are radiolucent(x-ray pass through them), and that are usually invisible on standard x-ray</a:t>
            </a:r>
          </a:p>
          <a:p>
            <a:r>
              <a:rPr dirty="0" lang="en-US" smtClean="0"/>
              <a:t>Bile ducts themselves can not be seen on the x-ray in oral </a:t>
            </a:r>
            <a:r>
              <a:rPr dirty="0" lang="en-US" err="1" smtClean="0"/>
              <a:t>cholecystogram</a:t>
            </a:r>
            <a:r>
              <a:rPr dirty="0" lang="en-US" smtClean="0"/>
              <a:t>(OCG) because the contrast media is not concentrated on the ducts, therefore , any gallstones lodged in the ducts will go undetected on OCG</a:t>
            </a:r>
          </a:p>
          <a:p>
            <a:r>
              <a:rPr dirty="0" lang="en-US" smtClean="0"/>
              <a:t>Depending on how well the contrast dye is absorbed, polyps and tumors may also be visible on x-ray film.</a:t>
            </a:r>
            <a:endParaRPr dirty="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776" name="Title 1"/>
          <p:cNvSpPr>
            <a:spLocks noGrp="1"/>
          </p:cNvSpPr>
          <p:nvPr>
            <p:ph type="title"/>
          </p:nvPr>
        </p:nvSpPr>
        <p:spPr>
          <a:xfrm>
            <a:off x="457200" y="704088"/>
            <a:ext cx="8229600" cy="57912"/>
          </a:xfrm>
        </p:spPr>
        <p:txBody>
          <a:bodyPr>
            <a:normAutofit fontScale="90000"/>
          </a:bodyPr>
          <a:p>
            <a:endParaRPr dirty="0" lang="en-US"/>
          </a:p>
        </p:txBody>
      </p:sp>
      <p:sp>
        <p:nvSpPr>
          <p:cNvPr id="1048777" name="Content Placeholder 2"/>
          <p:cNvSpPr>
            <a:spLocks noGrp="1"/>
          </p:cNvSpPr>
          <p:nvPr>
            <p:ph idx="1"/>
          </p:nvPr>
        </p:nvSpPr>
        <p:spPr>
          <a:xfrm>
            <a:off x="457200" y="838200"/>
            <a:ext cx="8229600" cy="5486400"/>
          </a:xfrm>
        </p:spPr>
        <p:txBody>
          <a:bodyPr/>
          <a:p>
            <a:pPr>
              <a:buNone/>
            </a:pPr>
            <a:r>
              <a:rPr b="1" dirty="0" i="1" lang="en-US" u="sng" smtClean="0"/>
              <a:t>Note</a:t>
            </a:r>
          </a:p>
          <a:p>
            <a:pPr>
              <a:buFont typeface="Wingdings" pitchFamily="2" charset="2"/>
              <a:buChar char="ü"/>
            </a:pPr>
            <a:r>
              <a:rPr dirty="0" lang="en-US" smtClean="0"/>
              <a:t>Due to development of improved technology, </a:t>
            </a:r>
            <a:r>
              <a:rPr dirty="0" lang="en-US" err="1" smtClean="0"/>
              <a:t>cholecystogram</a:t>
            </a:r>
            <a:r>
              <a:rPr dirty="0" lang="en-US" smtClean="0"/>
              <a:t> is no longer performed routinely, ultrasound and CT scan are faster and often more accurate in diagnosing conditions of the gall bladder </a:t>
            </a:r>
          </a:p>
          <a:p>
            <a:pPr>
              <a:buFont typeface="Wingdings" pitchFamily="2" charset="2"/>
              <a:buChar char="ü"/>
            </a:pPr>
            <a:r>
              <a:rPr dirty="0" lang="en-US" smtClean="0"/>
              <a:t>Gall stones are usually seen as dark spots on x-ray films</a:t>
            </a:r>
          </a:p>
          <a:p>
            <a:pPr>
              <a:buNone/>
            </a:pPr>
            <a:r>
              <a:rPr b="1" dirty="0" i="1" lang="en-US" smtClean="0"/>
              <a:t>After procedure care</a:t>
            </a:r>
          </a:p>
          <a:p>
            <a:r>
              <a:rPr dirty="0" lang="en-US" smtClean="0"/>
              <a:t>Advise patient to drink a lot of water to flush out the dye from their system</a:t>
            </a:r>
            <a:endParaRPr dirty="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778" name="Title 1"/>
          <p:cNvSpPr>
            <a:spLocks noGrp="1"/>
          </p:cNvSpPr>
          <p:nvPr>
            <p:ph type="title"/>
          </p:nvPr>
        </p:nvSpPr>
        <p:spPr/>
        <p:txBody>
          <a:bodyPr/>
          <a:p>
            <a:r>
              <a:rPr dirty="0" lang="en-US" err="1" smtClean="0">
                <a:solidFill>
                  <a:srgbClr val="0070C0"/>
                </a:solidFill>
              </a:rPr>
              <a:t>cholangiogram</a:t>
            </a:r>
            <a:endParaRPr dirty="0" lang="en-US">
              <a:solidFill>
                <a:srgbClr val="0070C0"/>
              </a:solidFill>
            </a:endParaRPr>
          </a:p>
        </p:txBody>
      </p:sp>
      <p:sp>
        <p:nvSpPr>
          <p:cNvPr id="1048779" name="Content Placeholder 2"/>
          <p:cNvSpPr>
            <a:spLocks noGrp="1"/>
          </p:cNvSpPr>
          <p:nvPr>
            <p:ph idx="1"/>
          </p:nvPr>
        </p:nvSpPr>
        <p:spPr/>
        <p:txBody>
          <a:bodyPr/>
          <a:p>
            <a:r>
              <a:rPr dirty="0" lang="en-US" smtClean="0"/>
              <a:t>This is a radiologic procedure that is primarily to examine the larger bile ducts within the liver and the bile ducts outside the liver</a:t>
            </a:r>
          </a:p>
          <a:p>
            <a:r>
              <a:rPr dirty="0" lang="en-US" smtClean="0"/>
              <a:t>The contrast media is given intravenously</a:t>
            </a:r>
          </a:p>
          <a:p>
            <a:r>
              <a:rPr dirty="0" lang="en-US" smtClean="0"/>
              <a:t>The procedure is used is to locate gall stones within the bile ducts and identify other causes of obstruction to the flow of bile. </a:t>
            </a:r>
            <a:r>
              <a:rPr dirty="0" lang="en-US" err="1" smtClean="0"/>
              <a:t>E.g</a:t>
            </a:r>
            <a:r>
              <a:rPr dirty="0" lang="en-US" smtClean="0"/>
              <a:t> strictures of bile ducts and cancers that may impair normal flow of bile</a:t>
            </a:r>
            <a:endParaRPr dirty="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780" name="Title 1"/>
          <p:cNvSpPr>
            <a:spLocks noGrp="1"/>
          </p:cNvSpPr>
          <p:nvPr>
            <p:ph type="title"/>
          </p:nvPr>
        </p:nvSpPr>
        <p:spPr>
          <a:xfrm>
            <a:off x="457200" y="704088"/>
            <a:ext cx="8229600" cy="57912"/>
          </a:xfrm>
        </p:spPr>
        <p:txBody>
          <a:bodyPr>
            <a:normAutofit fontScale="90000"/>
          </a:bodyPr>
          <a:p>
            <a:endParaRPr dirty="0" lang="en-US"/>
          </a:p>
        </p:txBody>
      </p:sp>
      <p:sp>
        <p:nvSpPr>
          <p:cNvPr id="1048781" name="Content Placeholder 2"/>
          <p:cNvSpPr>
            <a:spLocks noGrp="1"/>
          </p:cNvSpPr>
          <p:nvPr>
            <p:ph idx="1"/>
          </p:nvPr>
        </p:nvSpPr>
        <p:spPr>
          <a:xfrm>
            <a:off x="457200" y="838200"/>
            <a:ext cx="8229600" cy="5486400"/>
          </a:xfrm>
        </p:spPr>
        <p:txBody>
          <a:bodyPr/>
          <a:p>
            <a:pPr>
              <a:buNone/>
            </a:pPr>
            <a:r>
              <a:rPr b="1" dirty="0" i="1" lang="en-US" smtClean="0"/>
              <a:t>Procedure</a:t>
            </a:r>
          </a:p>
          <a:p>
            <a:r>
              <a:rPr dirty="0" lang="en-US" smtClean="0"/>
              <a:t>To do an intravenous </a:t>
            </a:r>
            <a:r>
              <a:rPr dirty="0" lang="en-US" err="1" smtClean="0"/>
              <a:t>cholangiogram</a:t>
            </a:r>
            <a:r>
              <a:rPr dirty="0" lang="en-US" smtClean="0"/>
              <a:t>, an iodine containing dye is injected intravenously into the blood </a:t>
            </a:r>
          </a:p>
          <a:p>
            <a:r>
              <a:rPr dirty="0" lang="en-US" smtClean="0"/>
              <a:t>The dye is removed from the blood by the liver which excretes it into bile.</a:t>
            </a:r>
          </a:p>
          <a:p>
            <a:r>
              <a:rPr dirty="0" lang="en-US" smtClean="0"/>
              <a:t> The dye is concentrated enough just as it’s secreted into the bile that it does not need to be further concentrated by the gall bladder in order to outline bile ducts and any gall stones that may form within them.</a:t>
            </a:r>
          </a:p>
          <a:p>
            <a:r>
              <a:rPr dirty="0" lang="en-US" smtClean="0"/>
              <a:t>several x-rays (radiographs) are taken as the liver excretes the dye</a:t>
            </a:r>
            <a:endParaRPr dirty="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782" name="Title 1"/>
          <p:cNvSpPr>
            <a:spLocks noGrp="1"/>
          </p:cNvSpPr>
          <p:nvPr>
            <p:ph type="title"/>
          </p:nvPr>
        </p:nvSpPr>
        <p:spPr/>
        <p:txBody>
          <a:bodyPr/>
          <a:p>
            <a:r>
              <a:rPr dirty="0" lang="en-US" smtClean="0">
                <a:solidFill>
                  <a:srgbClr val="FF0000"/>
                </a:solidFill>
              </a:rPr>
              <a:t>angiography</a:t>
            </a:r>
            <a:endParaRPr dirty="0" lang="en-US">
              <a:solidFill>
                <a:srgbClr val="FF0000"/>
              </a:solidFill>
            </a:endParaRPr>
          </a:p>
        </p:txBody>
      </p:sp>
      <p:sp>
        <p:nvSpPr>
          <p:cNvPr id="1048783" name="Content Placeholder 2"/>
          <p:cNvSpPr>
            <a:spLocks noGrp="1"/>
          </p:cNvSpPr>
          <p:nvPr>
            <p:ph idx="1"/>
          </p:nvPr>
        </p:nvSpPr>
        <p:spPr/>
        <p:txBody>
          <a:bodyPr/>
          <a:p>
            <a:r>
              <a:rPr dirty="0" lang="en-US" smtClean="0"/>
              <a:t>This is the radiographic study of the blood vessels</a:t>
            </a:r>
          </a:p>
          <a:p>
            <a:r>
              <a:rPr dirty="0" lang="en-US" smtClean="0"/>
              <a:t>An angiogram uses a radio-opaque substance or contrast medium to make the blood vessels visible under x-ray</a:t>
            </a:r>
          </a:p>
          <a:p>
            <a:r>
              <a:rPr dirty="0" lang="en-US" smtClean="0"/>
              <a:t>The key ingredient in most radiographic contrast media is iodine</a:t>
            </a:r>
          </a:p>
          <a:p>
            <a:pPr>
              <a:buNone/>
            </a:pPr>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784" name="Title 1"/>
          <p:cNvSpPr>
            <a:spLocks noGrp="1"/>
          </p:cNvSpPr>
          <p:nvPr>
            <p:ph type="title"/>
          </p:nvPr>
        </p:nvSpPr>
        <p:spPr>
          <a:xfrm>
            <a:off x="457200" y="704088"/>
            <a:ext cx="8229600" cy="57912"/>
          </a:xfrm>
        </p:spPr>
        <p:txBody>
          <a:bodyPr>
            <a:normAutofit fontScale="90000"/>
          </a:bodyPr>
          <a:p>
            <a:endParaRPr dirty="0" lang="en-US"/>
          </a:p>
        </p:txBody>
      </p:sp>
      <p:sp>
        <p:nvSpPr>
          <p:cNvPr id="1048785" name="Content Placeholder 2"/>
          <p:cNvSpPr>
            <a:spLocks noGrp="1"/>
          </p:cNvSpPr>
          <p:nvPr>
            <p:ph idx="1"/>
          </p:nvPr>
        </p:nvSpPr>
        <p:spPr>
          <a:xfrm>
            <a:off x="457200" y="914400"/>
            <a:ext cx="8229600" cy="5410200"/>
          </a:xfrm>
        </p:spPr>
        <p:txBody>
          <a:bodyPr>
            <a:normAutofit/>
          </a:bodyPr>
          <a:p>
            <a:pPr>
              <a:buNone/>
            </a:pPr>
            <a:r>
              <a:rPr b="1" dirty="0" i="1" lang="en-US" smtClean="0"/>
              <a:t>Purpose</a:t>
            </a:r>
          </a:p>
          <a:p>
            <a:pPr>
              <a:buFont typeface="Wingdings" pitchFamily="2" charset="2"/>
              <a:buChar char="v"/>
            </a:pPr>
            <a:r>
              <a:rPr dirty="0" lang="en-US" smtClean="0"/>
              <a:t>Detect narrowing (</a:t>
            </a:r>
            <a:r>
              <a:rPr dirty="0" lang="en-US" err="1" smtClean="0"/>
              <a:t>stenosis</a:t>
            </a:r>
            <a:r>
              <a:rPr dirty="0" lang="en-US" smtClean="0"/>
              <a:t>) or blockages in  blood vessels(occlusions)</a:t>
            </a:r>
          </a:p>
          <a:p>
            <a:pPr>
              <a:buFont typeface="Wingdings" pitchFamily="2" charset="2"/>
              <a:buChar char="v"/>
            </a:pPr>
            <a:r>
              <a:rPr dirty="0" lang="en-US" smtClean="0"/>
              <a:t>Diagnose atherosclerosis</a:t>
            </a:r>
          </a:p>
          <a:p>
            <a:pPr>
              <a:buFont typeface="Wingdings" pitchFamily="2" charset="2"/>
              <a:buChar char="v"/>
            </a:pPr>
            <a:r>
              <a:rPr dirty="0" lang="en-US" smtClean="0"/>
              <a:t>To reveal site of aneurysm, cerebral tumors, </a:t>
            </a:r>
            <a:r>
              <a:rPr dirty="0" lang="en-US" err="1" smtClean="0"/>
              <a:t>valvular</a:t>
            </a:r>
            <a:r>
              <a:rPr dirty="0" lang="en-US" smtClean="0"/>
              <a:t> defects etc.</a:t>
            </a:r>
          </a:p>
          <a:p>
            <a:pPr>
              <a:buFont typeface="Wingdings" pitchFamily="2" charset="2"/>
              <a:buChar char="v"/>
            </a:pPr>
            <a:r>
              <a:rPr dirty="0" lang="en-US" smtClean="0"/>
              <a:t>To map renal anatomy in transplant donors</a:t>
            </a:r>
          </a:p>
          <a:p>
            <a:pPr>
              <a:buFont typeface="Wingdings" pitchFamily="2" charset="2"/>
              <a:buChar char="v"/>
            </a:pPr>
            <a:r>
              <a:rPr dirty="0" lang="en-US" smtClean="0"/>
              <a:t>Tumor, blood clot or </a:t>
            </a:r>
            <a:r>
              <a:rPr dirty="0" lang="en-US" err="1" smtClean="0"/>
              <a:t>arterio</a:t>
            </a:r>
            <a:r>
              <a:rPr dirty="0" lang="en-US" smtClean="0"/>
              <a:t>-venous malformations(abnormal tangles of arteries and veins) in the brain</a:t>
            </a:r>
          </a:p>
          <a:p>
            <a:pPr>
              <a:buFont typeface="Wingdings" pitchFamily="2" charset="2"/>
              <a:buChar char="v"/>
            </a:pPr>
            <a:r>
              <a:rPr dirty="0" lang="en-US" smtClean="0"/>
              <a:t>After penetrating trauma E.g. stab wound an gunshots to detect blood vessels injury.</a:t>
            </a:r>
          </a:p>
          <a:p>
            <a:pPr>
              <a:buFont typeface="Wingdings" pitchFamily="2" charset="2"/>
              <a:buChar char="v"/>
            </a:pPr>
            <a:r>
              <a:rPr dirty="0" lang="en-US" smtClean="0"/>
              <a:t>To check position of shunts and stents placed by physicians into blood vessels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786" name="Title 1"/>
          <p:cNvSpPr>
            <a:spLocks noGrp="1"/>
          </p:cNvSpPr>
          <p:nvPr>
            <p:ph type="title"/>
          </p:nvPr>
        </p:nvSpPr>
        <p:spPr>
          <a:xfrm>
            <a:off x="457200" y="704088"/>
            <a:ext cx="8229600" cy="134112"/>
          </a:xfrm>
        </p:spPr>
        <p:txBody>
          <a:bodyPr>
            <a:normAutofit fontScale="90000"/>
          </a:bodyPr>
          <a:p>
            <a:endParaRPr dirty="0" lang="en-US"/>
          </a:p>
        </p:txBody>
      </p:sp>
      <p:sp>
        <p:nvSpPr>
          <p:cNvPr id="1048787" name="Content Placeholder 2"/>
          <p:cNvSpPr>
            <a:spLocks noGrp="1"/>
          </p:cNvSpPr>
          <p:nvPr>
            <p:ph idx="1"/>
          </p:nvPr>
        </p:nvSpPr>
        <p:spPr>
          <a:xfrm>
            <a:off x="457200" y="914400"/>
            <a:ext cx="8229600" cy="5410200"/>
          </a:xfrm>
        </p:spPr>
        <p:txBody>
          <a:bodyPr/>
          <a:p>
            <a:pPr>
              <a:buNone/>
            </a:pPr>
            <a:r>
              <a:rPr b="1" dirty="0" i="1" lang="en-US" smtClean="0"/>
              <a:t>Precautions</a:t>
            </a:r>
          </a:p>
          <a:p>
            <a:r>
              <a:rPr dirty="0" lang="en-US" smtClean="0"/>
              <a:t>Patient’s with kidney disease  or injury may suffer further kidney damage from the  contrast media for angiography</a:t>
            </a:r>
          </a:p>
          <a:p>
            <a:r>
              <a:rPr dirty="0" lang="en-US" smtClean="0"/>
              <a:t>Patient who have blood clotting problems</a:t>
            </a:r>
          </a:p>
          <a:p>
            <a:r>
              <a:rPr dirty="0" lang="en-US" smtClean="0"/>
              <a:t>Known allergy to contrast media</a:t>
            </a:r>
          </a:p>
          <a:p>
            <a:r>
              <a:rPr dirty="0" lang="en-US" smtClean="0"/>
              <a:t>Pregnant woman to avoid procedure</a:t>
            </a:r>
            <a:endParaRPr dirty="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788" name="Title 1"/>
          <p:cNvSpPr>
            <a:spLocks noGrp="1"/>
          </p:cNvSpPr>
          <p:nvPr>
            <p:ph type="title"/>
          </p:nvPr>
        </p:nvSpPr>
        <p:spPr/>
        <p:txBody>
          <a:bodyPr/>
          <a:p>
            <a:r>
              <a:rPr dirty="0" lang="en-US" err="1" smtClean="0">
                <a:solidFill>
                  <a:srgbClr val="FF0000"/>
                </a:solidFill>
              </a:rPr>
              <a:t>arteriography</a:t>
            </a:r>
            <a:endParaRPr dirty="0" lang="en-US">
              <a:solidFill>
                <a:srgbClr val="FF0000"/>
              </a:solidFill>
            </a:endParaRPr>
          </a:p>
        </p:txBody>
      </p:sp>
      <p:sp>
        <p:nvSpPr>
          <p:cNvPr id="1048789" name="Content Placeholder 2"/>
          <p:cNvSpPr>
            <a:spLocks noGrp="1"/>
          </p:cNvSpPr>
          <p:nvPr>
            <p:ph idx="1"/>
          </p:nvPr>
        </p:nvSpPr>
        <p:spPr/>
        <p:txBody>
          <a:bodyPr/>
          <a:p>
            <a:pPr>
              <a:buFont typeface="Wingdings" pitchFamily="2" charset="2"/>
              <a:buChar char="Ø"/>
            </a:pPr>
            <a:r>
              <a:rPr dirty="0" lang="en-US" smtClean="0"/>
              <a:t>This is a procedure used to create an image of the inside of the arteries using radio opaque contrast media</a:t>
            </a:r>
          </a:p>
          <a:p>
            <a:pPr>
              <a:buFont typeface="Wingdings" pitchFamily="2" charset="2"/>
              <a:buChar char="Ø"/>
            </a:pPr>
            <a:r>
              <a:rPr dirty="0" lang="en-US" smtClean="0"/>
              <a:t>It involves injection of a contrast dye into the artery of interest. The dye shows up clearly on x-ray films allowing the radiologist to follow the movement of the dye through the arteries </a:t>
            </a:r>
          </a:p>
          <a:p>
            <a:pPr>
              <a:buFont typeface="Wingdings" pitchFamily="2" charset="2"/>
              <a:buChar char="Ø"/>
            </a:pPr>
            <a:r>
              <a:rPr dirty="0" lang="en-US" smtClean="0"/>
              <a:t>The path of the dye reveals occlusions blockages narrowing of arteries and other problems such as malformations in arteries </a:t>
            </a:r>
            <a:endParaRPr dirty="0"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lastClr="000000" val="windowText"/>
      </a:dk1>
      <a:lt1>
        <a:sysClr lastClr="FFFFFF" val="window"/>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algn="ctr" blurRad="50800" dir="5400000" dist="12700" rotWithShape="0">
              <a:srgbClr val="000000">
                <a:alpha val="50000"/>
              </a:srgbClr>
            </a:outerShdw>
          </a:effectLst>
        </a:effectStyle>
        <a:effectStyle>
          <a:effectLst>
            <a:outerShdw algn="ctr" blurRad="76200" dir="5400000" dist="25400" rotWithShape="0">
              <a:srgbClr val="000000">
                <a:alpha val="60000"/>
              </a:srgbClr>
            </a:outerShdw>
          </a:effectLst>
          <a:scene3d>
            <a:camera prst="orthographicFront">
              <a:rot lat="0" lon="0" rev="0"/>
            </a:camera>
            <a:lightRig dir="t" rig="fla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algn="tl" flip="none" sx="40000" sy="4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ADVANCED NURSING PROCEDURES</dc:title>
  <dc:creator>New User</dc:creator>
  <cp:lastModifiedBy>Serah Mwangi</cp:lastModifiedBy>
  <dcterms:created xsi:type="dcterms:W3CDTF">2013-04-29T00:27:09Z</dcterms:created>
  <dcterms:modified xsi:type="dcterms:W3CDTF">2020-01-28T13:35:00Z</dcterms:modified>
</cp:coreProperties>
</file>