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422" r:id="rId4"/>
    <p:sldId id="428" r:id="rId5"/>
    <p:sldId id="429" r:id="rId6"/>
    <p:sldId id="258" r:id="rId7"/>
    <p:sldId id="259" r:id="rId8"/>
    <p:sldId id="260" r:id="rId9"/>
    <p:sldId id="261" r:id="rId10"/>
    <p:sldId id="262" r:id="rId11"/>
    <p:sldId id="423" r:id="rId12"/>
    <p:sldId id="263" r:id="rId13"/>
    <p:sldId id="424" r:id="rId14"/>
    <p:sldId id="264" r:id="rId15"/>
    <p:sldId id="265" r:id="rId16"/>
    <p:sldId id="266" r:id="rId17"/>
    <p:sldId id="267" r:id="rId18"/>
    <p:sldId id="268" r:id="rId19"/>
    <p:sldId id="269" r:id="rId20"/>
    <p:sldId id="270" r:id="rId21"/>
    <p:sldId id="271" r:id="rId22"/>
    <p:sldId id="272" r:id="rId23"/>
    <p:sldId id="273" r:id="rId24"/>
    <p:sldId id="274" r:id="rId25"/>
    <p:sldId id="425" r:id="rId26"/>
    <p:sldId id="426" r:id="rId27"/>
    <p:sldId id="427" r:id="rId28"/>
    <p:sldId id="275" r:id="rId29"/>
    <p:sldId id="356" r:id="rId30"/>
    <p:sldId id="357" r:id="rId31"/>
    <p:sldId id="358" r:id="rId32"/>
    <p:sldId id="276" r:id="rId33"/>
    <p:sldId id="430" r:id="rId34"/>
    <p:sldId id="431" r:id="rId35"/>
    <p:sldId id="432" r:id="rId36"/>
    <p:sldId id="433"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8" r:id="rId88"/>
    <p:sldId id="329" r:id="rId89"/>
    <p:sldId id="330" r:id="rId90"/>
    <p:sldId id="331" r:id="rId91"/>
    <p:sldId id="332" r:id="rId92"/>
    <p:sldId id="333" r:id="rId93"/>
    <p:sldId id="334" r:id="rId94"/>
    <p:sldId id="335" r:id="rId95"/>
    <p:sldId id="336" r:id="rId96"/>
    <p:sldId id="337" r:id="rId97"/>
    <p:sldId id="359"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352" r:id="rId113"/>
    <p:sldId id="353" r:id="rId114"/>
    <p:sldId id="354" r:id="rId115"/>
    <p:sldId id="355"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97" r:id="rId132"/>
    <p:sldId id="375" r:id="rId133"/>
    <p:sldId id="376" r:id="rId134"/>
    <p:sldId id="377" r:id="rId135"/>
    <p:sldId id="378" r:id="rId136"/>
    <p:sldId id="379" r:id="rId137"/>
    <p:sldId id="380" r:id="rId138"/>
    <p:sldId id="398" r:id="rId139"/>
    <p:sldId id="381" r:id="rId140"/>
    <p:sldId id="382" r:id="rId141"/>
    <p:sldId id="383" r:id="rId142"/>
    <p:sldId id="434" r:id="rId143"/>
    <p:sldId id="416" r:id="rId144"/>
    <p:sldId id="417" r:id="rId145"/>
    <p:sldId id="418" r:id="rId146"/>
    <p:sldId id="419" r:id="rId147"/>
    <p:sldId id="420" r:id="rId148"/>
    <p:sldId id="435" r:id="rId149"/>
    <p:sldId id="436" r:id="rId150"/>
    <p:sldId id="437" r:id="rId151"/>
    <p:sldId id="438" r:id="rId152"/>
    <p:sldId id="440" r:id="rId153"/>
    <p:sldId id="441" r:id="rId154"/>
    <p:sldId id="446" r:id="rId155"/>
    <p:sldId id="447" r:id="rId156"/>
    <p:sldId id="442" r:id="rId157"/>
    <p:sldId id="443" r:id="rId158"/>
    <p:sldId id="399" r:id="rId159"/>
    <p:sldId id="400" r:id="rId160"/>
    <p:sldId id="401" r:id="rId161"/>
    <p:sldId id="402" r:id="rId162"/>
    <p:sldId id="403" r:id="rId163"/>
    <p:sldId id="404" r:id="rId164"/>
    <p:sldId id="405" r:id="rId165"/>
    <p:sldId id="408" r:id="rId166"/>
    <p:sldId id="409" r:id="rId167"/>
    <p:sldId id="410" r:id="rId168"/>
    <p:sldId id="411" r:id="rId169"/>
    <p:sldId id="412" r:id="rId170"/>
    <p:sldId id="413" r:id="rId171"/>
    <p:sldId id="414" r:id="rId172"/>
    <p:sldId id="415" r:id="rId173"/>
    <p:sldId id="387" r:id="rId174"/>
    <p:sldId id="388" r:id="rId175"/>
    <p:sldId id="389" r:id="rId176"/>
    <p:sldId id="390" r:id="rId177"/>
    <p:sldId id="391" r:id="rId178"/>
    <p:sldId id="392" r:id="rId179"/>
    <p:sldId id="393" r:id="rId1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2" d="100"/>
          <a:sy n="72"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113462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84BBEA-AE00-4A60-A443-0D737087473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55738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102179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109370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67557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21178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151532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28290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99417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252809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84BBEA-AE00-4A60-A443-0D737087473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296554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84BBEA-AE00-4A60-A443-0D737087473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299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84BBEA-AE00-4A60-A443-0D7370874736}"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92195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84BBEA-AE00-4A60-A443-0D7370874736}"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284394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4BBEA-AE00-4A60-A443-0D7370874736}"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351217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84BBEA-AE00-4A60-A443-0D737087473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270616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84BBEA-AE00-4A60-A443-0D737087473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2E482-3DC5-4D5B-B2AC-BDDF574C0A78}" type="slidenum">
              <a:rPr lang="en-US" smtClean="0"/>
              <a:t>‹#›</a:t>
            </a:fld>
            <a:endParaRPr lang="en-US"/>
          </a:p>
        </p:txBody>
      </p:sp>
    </p:spTree>
    <p:extLst>
      <p:ext uri="{BB962C8B-B14F-4D97-AF65-F5344CB8AC3E}">
        <p14:creationId xmlns:p14="http://schemas.microsoft.com/office/powerpoint/2010/main" val="416155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84BBEA-AE00-4A60-A443-0D7370874736}" type="datetimeFigureOut">
              <a:rPr lang="en-US" smtClean="0"/>
              <a:t>12/3/2019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82E482-3DC5-4D5B-B2AC-BDDF574C0A78}" type="slidenum">
              <a:rPr lang="en-US" smtClean="0"/>
              <a:t>‹#›</a:t>
            </a:fld>
            <a:endParaRPr lang="en-US"/>
          </a:p>
        </p:txBody>
      </p:sp>
    </p:spTree>
    <p:extLst>
      <p:ext uri="{BB962C8B-B14F-4D97-AF65-F5344CB8AC3E}">
        <p14:creationId xmlns:p14="http://schemas.microsoft.com/office/powerpoint/2010/main" val="26210620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medlineplus.gov/ency/article/003337.htm"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X-rays" TargetMode="External"/><Relationship Id="rId1" Type="http://schemas.openxmlformats.org/officeDocument/2006/relationships/slideLayout" Target="../slideLayouts/slideLayout2.xml"/><Relationship Id="rId5" Type="http://schemas.openxmlformats.org/officeDocument/2006/relationships/hyperlink" Target="https://en.wikipedia.org/wiki/PET_scans" TargetMode="External"/><Relationship Id="rId4" Type="http://schemas.openxmlformats.org/officeDocument/2006/relationships/hyperlink" Target="https://en.wikipedia.org/wiki/CT_scan"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urseslabs.com/nausea/" TargetMode="External"/><Relationship Id="rId2" Type="http://schemas.openxmlformats.org/officeDocument/2006/relationships/hyperlink" Target="https://nurseslabs.com/blood-anatomy-physiology/"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pontaneous_bacterial_peritonitis" TargetMode="External"/><Relationship Id="rId7" Type="http://schemas.openxmlformats.org/officeDocument/2006/relationships/hyperlink" Target="https://en.wikipedia.org/wiki/Peritoneal" TargetMode="External"/><Relationship Id="rId2" Type="http://schemas.openxmlformats.org/officeDocument/2006/relationships/hyperlink" Target="https://en.wikipedia.org/wiki/Ascites" TargetMode="External"/><Relationship Id="rId1" Type="http://schemas.openxmlformats.org/officeDocument/2006/relationships/slideLayout" Target="../slideLayouts/slideLayout2.xml"/><Relationship Id="rId6" Type="http://schemas.openxmlformats.org/officeDocument/2006/relationships/hyperlink" Target="https://en.wikipedia.org/wiki/Blood"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Metastati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Pneumothorax" TargetMode="External"/><Relationship Id="rId2" Type="http://schemas.openxmlformats.org/officeDocument/2006/relationships/hyperlink" Target="https://en.wikipedia.org/wiki/Pleural_effusion" TargetMode="External"/><Relationship Id="rId1" Type="http://schemas.openxmlformats.org/officeDocument/2006/relationships/slideLayout" Target="../slideLayouts/slideLayout2.xml"/><Relationship Id="rId6" Type="http://schemas.openxmlformats.org/officeDocument/2006/relationships/hyperlink" Target="https://en.wikipedia.org/wiki/Local_anesthesia" TargetMode="External"/><Relationship Id="rId5" Type="http://schemas.openxmlformats.org/officeDocument/2006/relationships/hyperlink" Target="https://en.wikipedia.org/wiki/Cannula" TargetMode="External"/><Relationship Id="rId4" Type="http://schemas.openxmlformats.org/officeDocument/2006/relationships/hyperlink" Target="https://en.wikipedia.org/wiki/Pleural_cavity"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healthline.com/health/enema-administration" TargetMode="External"/><Relationship Id="rId2" Type="http://schemas.openxmlformats.org/officeDocument/2006/relationships/hyperlink" Target="https://www.healthline.com/health/constipation/stool-softeners-laxatives" TargetMode="External"/><Relationship Id="rId1" Type="http://schemas.openxmlformats.org/officeDocument/2006/relationships/slideLayout" Target="../slideLayouts/slideLayout2.xml"/><Relationship Id="rId4" Type="http://schemas.openxmlformats.org/officeDocument/2006/relationships/hyperlink" Target="https://www.healthline.com/health/digestive-healt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healthline.com/health/gallbladder-removal-open" TargetMode="External"/><Relationship Id="rId2" Type="http://schemas.openxmlformats.org/officeDocument/2006/relationships/hyperlink" Target="https://www.healthline.com/health/x-ray" TargetMode="External"/><Relationship Id="rId1" Type="http://schemas.openxmlformats.org/officeDocument/2006/relationships/slideLayout" Target="../slideLayouts/slideLayout2.xml"/><Relationship Id="rId4" Type="http://schemas.openxmlformats.org/officeDocument/2006/relationships/hyperlink" Target="https://www.healthline.com/health/gallstones"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www.healthline.com/health/bile-duct-obstructio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Specialized procedures </a:t>
            </a:r>
            <a:r>
              <a:rPr lang="en-US" dirty="0"/>
              <a:t>I</a:t>
            </a:r>
          </a:p>
        </p:txBody>
      </p:sp>
      <p:sp>
        <p:nvSpPr>
          <p:cNvPr id="3" name="Subtitle 2"/>
          <p:cNvSpPr>
            <a:spLocks noGrp="1"/>
          </p:cNvSpPr>
          <p:nvPr>
            <p:ph type="subTitle" idx="1"/>
          </p:nvPr>
        </p:nvSpPr>
        <p:spPr/>
        <p:txBody>
          <a:bodyPr/>
          <a:lstStyle/>
          <a:p>
            <a:r>
              <a:rPr lang="en-US" dirty="0" smtClean="0"/>
              <a:t>A. SAMBU</a:t>
            </a:r>
            <a:endParaRPr lang="en-US" dirty="0"/>
          </a:p>
        </p:txBody>
      </p:sp>
    </p:spTree>
    <p:extLst>
      <p:ext uri="{BB962C8B-B14F-4D97-AF65-F5344CB8AC3E}">
        <p14:creationId xmlns:p14="http://schemas.microsoft.com/office/powerpoint/2010/main" val="215996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70722"/>
          </a:xfrm>
        </p:spPr>
        <p:txBody>
          <a:bodyPr/>
          <a:lstStyle/>
          <a:p>
            <a:r>
              <a:rPr lang="en-US" dirty="0" smtClean="0"/>
              <a:t>Cont.</a:t>
            </a:r>
            <a:endParaRPr lang="en-US" dirty="0"/>
          </a:p>
        </p:txBody>
      </p:sp>
      <p:sp>
        <p:nvSpPr>
          <p:cNvPr id="3" name="Content Placeholder 2"/>
          <p:cNvSpPr>
            <a:spLocks noGrp="1"/>
          </p:cNvSpPr>
          <p:nvPr>
            <p:ph idx="1"/>
          </p:nvPr>
        </p:nvSpPr>
        <p:spPr>
          <a:xfrm>
            <a:off x="1484310" y="1789043"/>
            <a:ext cx="10018713" cy="4002157"/>
          </a:xfrm>
        </p:spPr>
        <p:txBody>
          <a:bodyPr>
            <a:normAutofit/>
          </a:bodyPr>
          <a:lstStyle/>
          <a:p>
            <a:r>
              <a:rPr lang="en-US" sz="3200" dirty="0"/>
              <a:t>Place the client in a lateral decubitus position. Assist the client to assume a lateral decubitus (fetal) position, near the side of the bed with the neck, hips, and knees drawn up to the chest. An alternative position is to have the patient sit on the edge of the bed while leaning over a bedside table</a:t>
            </a:r>
            <a:r>
              <a:rPr lang="en-US" sz="3200" dirty="0" smtClean="0"/>
              <a:t>.</a:t>
            </a:r>
            <a:endParaRPr lang="en-US" sz="3200" dirty="0"/>
          </a:p>
        </p:txBody>
      </p:sp>
    </p:spTree>
    <p:extLst>
      <p:ext uri="{BB962C8B-B14F-4D97-AF65-F5344CB8AC3E}">
        <p14:creationId xmlns:p14="http://schemas.microsoft.com/office/powerpoint/2010/main" val="2022455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introduce dye into the urinary system</a:t>
            </a:r>
          </a:p>
          <a:p>
            <a:r>
              <a:rPr lang="en-US" sz="3200" dirty="0"/>
              <a:t>use a process called dynamic fluoroscopy to take X-rays that can be viewed in real time</a:t>
            </a:r>
          </a:p>
          <a:p>
            <a:r>
              <a:rPr lang="en-US" sz="3200" dirty="0"/>
              <a:t>remove the endoscope (and catheter, if used) from your body</a:t>
            </a:r>
          </a:p>
        </p:txBody>
      </p:sp>
    </p:spTree>
    <p:extLst>
      <p:ext uri="{BB962C8B-B14F-4D97-AF65-F5344CB8AC3E}">
        <p14:creationId xmlns:p14="http://schemas.microsoft.com/office/powerpoint/2010/main" val="32764678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ENDOSCOPIC RETROGRADE CHOLANGIOPANCREATOGRAPHY (ERCP)</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3200" dirty="0"/>
              <a:t>Endoscopic retrograde </a:t>
            </a:r>
            <a:r>
              <a:rPr lang="en-US" sz="3200" dirty="0" err="1"/>
              <a:t>cholangiopancreatography</a:t>
            </a:r>
            <a:r>
              <a:rPr lang="en-US" sz="3200" dirty="0"/>
              <a:t>, or ERCP, is a procedure to diagnose and treat problems in the liver, gallbladder, bile ducts, and pancreas. It combines X-ray and the use of an endoscope—a long, flexible, lighted tube. Your healthcare provider guides the scope through your mouth and throat, then down the esophagus, stomach, and the first part of the small intestine (duodenum).</a:t>
            </a:r>
          </a:p>
        </p:txBody>
      </p:sp>
    </p:spTree>
    <p:extLst>
      <p:ext uri="{BB962C8B-B14F-4D97-AF65-F5344CB8AC3E}">
        <p14:creationId xmlns:p14="http://schemas.microsoft.com/office/powerpoint/2010/main" val="41135831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Your healthcare provider can view the inside of these organs and check for problems. Next, he or she will pass a tube through the scope and inject a dye. This highlights the organs on X-ray.</a:t>
            </a:r>
          </a:p>
        </p:txBody>
      </p:sp>
    </p:spTree>
    <p:extLst>
      <p:ext uri="{BB962C8B-B14F-4D97-AF65-F5344CB8AC3E}">
        <p14:creationId xmlns:p14="http://schemas.microsoft.com/office/powerpoint/2010/main" val="2002343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77957"/>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marL="0" indent="0">
              <a:buNone/>
            </a:pPr>
            <a:r>
              <a:rPr lang="en-US" sz="3200" dirty="0"/>
              <a:t>Recommendations for ERCP preparation include the following</a:t>
            </a:r>
            <a:r>
              <a:rPr lang="en-US" sz="3200" dirty="0" smtClean="0"/>
              <a:t>:</a:t>
            </a:r>
            <a:endParaRPr lang="en-US" sz="3200" dirty="0"/>
          </a:p>
          <a:p>
            <a:r>
              <a:rPr lang="en-US" sz="3200" dirty="0"/>
              <a:t>    Your healthcare provider will explain the procedure and you can ask questions.</a:t>
            </a:r>
          </a:p>
          <a:p>
            <a:r>
              <a:rPr lang="en-US" sz="3200" dirty="0"/>
              <a:t>    You may be asked to sign a consent form that gives your permission to do the test. Read the form carefully and ask questions if something is not clear.</a:t>
            </a:r>
          </a:p>
          <a:p>
            <a:r>
              <a:rPr lang="en-US" sz="3200" dirty="0"/>
              <a:t>    Tell your healthcare provider if you have ever had a reaction to any contrast dye, or if you are allergic to iodine.</a:t>
            </a:r>
          </a:p>
        </p:txBody>
      </p:sp>
    </p:spTree>
    <p:extLst>
      <p:ext uri="{BB962C8B-B14F-4D97-AF65-F5344CB8AC3E}">
        <p14:creationId xmlns:p14="http://schemas.microsoft.com/office/powerpoint/2010/main" val="14332043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Do not </a:t>
            </a:r>
            <a:r>
              <a:rPr lang="en-US" sz="3200" dirty="0" smtClean="0"/>
              <a:t> </a:t>
            </a:r>
            <a:r>
              <a:rPr lang="en-US" sz="3200" dirty="0"/>
              <a:t>eat or drink liquids for 8 hours before the procedure. You may be given other instructions about a special diet for 1 to 2 days before the procedure.</a:t>
            </a:r>
          </a:p>
          <a:p>
            <a:r>
              <a:rPr lang="en-US" sz="3200" dirty="0"/>
              <a:t>If you are pregnant or think you could be, tell your healthcare provider.</a:t>
            </a:r>
          </a:p>
        </p:txBody>
      </p:sp>
    </p:spTree>
    <p:extLst>
      <p:ext uri="{BB962C8B-B14F-4D97-AF65-F5344CB8AC3E}">
        <p14:creationId xmlns:p14="http://schemas.microsoft.com/office/powerpoint/2010/main" val="4000748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49017"/>
          </a:xfrm>
        </p:spPr>
        <p:txBody>
          <a:bodyPr/>
          <a:lstStyle/>
          <a:p>
            <a:r>
              <a:rPr lang="en-US" dirty="0" smtClean="0"/>
              <a:t>Cont.</a:t>
            </a:r>
            <a:endParaRPr lang="en-US" dirty="0"/>
          </a:p>
        </p:txBody>
      </p:sp>
      <p:sp>
        <p:nvSpPr>
          <p:cNvPr id="3" name="Content Placeholder 2"/>
          <p:cNvSpPr>
            <a:spLocks noGrp="1"/>
          </p:cNvSpPr>
          <p:nvPr>
            <p:ph idx="1"/>
          </p:nvPr>
        </p:nvSpPr>
        <p:spPr>
          <a:xfrm>
            <a:off x="1484310" y="1709531"/>
            <a:ext cx="10018713" cy="4081670"/>
          </a:xfrm>
        </p:spPr>
        <p:txBody>
          <a:bodyPr>
            <a:noAutofit/>
          </a:bodyPr>
          <a:lstStyle/>
          <a:p>
            <a:r>
              <a:rPr lang="en-US" sz="3200" dirty="0"/>
              <a:t>Tell your healthcare provider if you have a history of bleeding disorders or if you are taking any blood-thinning medicines (anticoagulants), aspirin, ibuprofen, naproxen, or other medicines that affect blood clotting. You may be told to stop these medicines before the procedure.</a:t>
            </a:r>
          </a:p>
          <a:p>
            <a:r>
              <a:rPr lang="en-US" sz="3200" dirty="0"/>
              <a:t>If you have heart valve disease, your healthcare provider may give you antibiotics before the procedure.</a:t>
            </a:r>
          </a:p>
        </p:txBody>
      </p:sp>
    </p:spTree>
    <p:extLst>
      <p:ext uri="{BB962C8B-B14F-4D97-AF65-F5344CB8AC3E}">
        <p14:creationId xmlns:p14="http://schemas.microsoft.com/office/powerpoint/2010/main" val="4028050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24948"/>
          </a:xfrm>
        </p:spPr>
        <p:txBody>
          <a:bodyPr/>
          <a:lstStyle/>
          <a:p>
            <a:r>
              <a:rPr lang="en-US" b="1" dirty="0" smtClean="0"/>
              <a:t>Procedure.</a:t>
            </a:r>
            <a:endParaRPr lang="en-US" b="1" dirty="0"/>
          </a:p>
        </p:txBody>
      </p:sp>
      <p:sp>
        <p:nvSpPr>
          <p:cNvPr id="3" name="Content Placeholder 2"/>
          <p:cNvSpPr>
            <a:spLocks noGrp="1"/>
          </p:cNvSpPr>
          <p:nvPr>
            <p:ph idx="1"/>
          </p:nvPr>
        </p:nvSpPr>
        <p:spPr>
          <a:xfrm>
            <a:off x="1484310" y="1868557"/>
            <a:ext cx="10018713" cy="3922643"/>
          </a:xfrm>
        </p:spPr>
        <p:txBody>
          <a:bodyPr>
            <a:noAutofit/>
          </a:bodyPr>
          <a:lstStyle/>
          <a:p>
            <a:pPr marL="0" indent="0">
              <a:buNone/>
            </a:pPr>
            <a:r>
              <a:rPr lang="en-US" sz="3200" dirty="0"/>
              <a:t>Generally, an ERCP follows this process</a:t>
            </a:r>
            <a:r>
              <a:rPr lang="en-US" sz="3200" dirty="0" smtClean="0"/>
              <a:t>:</a:t>
            </a:r>
            <a:endParaRPr lang="en-US" sz="3200" dirty="0"/>
          </a:p>
          <a:p>
            <a:r>
              <a:rPr lang="en-US" sz="3200" dirty="0"/>
              <a:t>    You will need to remove any clothing, jewelry, or other objects that may interfere with the procedure.</a:t>
            </a:r>
          </a:p>
          <a:p>
            <a:r>
              <a:rPr lang="en-US" sz="3200" dirty="0"/>
              <a:t>    You will need to remove clothes and put on a hospital gown.</a:t>
            </a:r>
          </a:p>
          <a:p>
            <a:r>
              <a:rPr lang="en-US" sz="3200" dirty="0"/>
              <a:t>    An intravenous (IV) line will be put in your arm or hand.</a:t>
            </a:r>
          </a:p>
          <a:p>
            <a:r>
              <a:rPr lang="en-US" sz="3200" dirty="0"/>
              <a:t>    You may get oxygen through a tube in your nose during the procedure.</a:t>
            </a:r>
          </a:p>
        </p:txBody>
      </p:sp>
    </p:spTree>
    <p:extLst>
      <p:ext uri="{BB962C8B-B14F-4D97-AF65-F5344CB8AC3E}">
        <p14:creationId xmlns:p14="http://schemas.microsoft.com/office/powerpoint/2010/main" val="29991027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45435"/>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You will be positioned on your left side or, more often, on your belly, on the X-ray table.</a:t>
            </a:r>
          </a:p>
          <a:p>
            <a:r>
              <a:rPr lang="en-US" sz="3200" dirty="0"/>
              <a:t>Numbing medicine may be sprayed into the back of your throat. This helps prevent gagging as the endoscope is passed down your throat. You will not be able to swallow the saliva that collects in your mouth during the procedure. It will be suctioned from your mouth as needed.</a:t>
            </a:r>
          </a:p>
          <a:p>
            <a:r>
              <a:rPr lang="en-US" sz="3200" dirty="0"/>
              <a:t>A mouth guard will be put in your mouth to keep you from biting down on the endoscope and to protect your teeth.</a:t>
            </a:r>
          </a:p>
        </p:txBody>
      </p:sp>
    </p:spTree>
    <p:extLst>
      <p:ext uri="{BB962C8B-B14F-4D97-AF65-F5344CB8AC3E}">
        <p14:creationId xmlns:p14="http://schemas.microsoft.com/office/powerpoint/2010/main" val="2934361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smtClean="0"/>
              <a:t>Cont.</a:t>
            </a:r>
            <a:endParaRPr lang="en-US" dirty="0"/>
          </a:p>
        </p:txBody>
      </p:sp>
      <p:sp>
        <p:nvSpPr>
          <p:cNvPr id="3" name="Content Placeholder 2"/>
          <p:cNvSpPr>
            <a:spLocks noGrp="1"/>
          </p:cNvSpPr>
          <p:nvPr>
            <p:ph idx="1"/>
          </p:nvPr>
        </p:nvSpPr>
        <p:spPr>
          <a:xfrm>
            <a:off x="1484310" y="1709531"/>
            <a:ext cx="10018713" cy="4081670"/>
          </a:xfrm>
        </p:spPr>
        <p:txBody>
          <a:bodyPr>
            <a:noAutofit/>
          </a:bodyPr>
          <a:lstStyle/>
          <a:p>
            <a:r>
              <a:rPr lang="en-US" sz="3200" dirty="0"/>
              <a:t>Once your throat is numbed and you are relaxed from the sedative. Your provider will guide the endoscope down the esophagus into the stomach and through the duodenum until it reaches the ducts of the biliary tree.</a:t>
            </a:r>
          </a:p>
          <a:p>
            <a:r>
              <a:rPr lang="en-US" sz="3200" dirty="0"/>
              <a:t>A small tube will be passed through the endoscope to the biliary tree, and contrast dye will be injected into the ducts. Air may be injected before the contrast dye. This may cause you to feel fullness in your abdomen.</a:t>
            </a:r>
          </a:p>
        </p:txBody>
      </p:sp>
    </p:spTree>
    <p:extLst>
      <p:ext uri="{BB962C8B-B14F-4D97-AF65-F5344CB8AC3E}">
        <p14:creationId xmlns:p14="http://schemas.microsoft.com/office/powerpoint/2010/main" val="15672911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36983"/>
          </a:xfrm>
        </p:spPr>
        <p:txBody>
          <a:bodyPr/>
          <a:lstStyle/>
          <a:p>
            <a:r>
              <a:rPr lang="en-US" dirty="0" smtClean="0"/>
              <a:t>Cont.</a:t>
            </a:r>
            <a:endParaRPr lang="en-US" dirty="0"/>
          </a:p>
        </p:txBody>
      </p:sp>
      <p:sp>
        <p:nvSpPr>
          <p:cNvPr id="3" name="Content Placeholder 2"/>
          <p:cNvSpPr>
            <a:spLocks noGrp="1"/>
          </p:cNvSpPr>
          <p:nvPr>
            <p:ph idx="1"/>
          </p:nvPr>
        </p:nvSpPr>
        <p:spPr>
          <a:xfrm>
            <a:off x="1484310" y="1722783"/>
            <a:ext cx="10018713" cy="4068417"/>
          </a:xfrm>
        </p:spPr>
        <p:txBody>
          <a:bodyPr>
            <a:noAutofit/>
          </a:bodyPr>
          <a:lstStyle/>
          <a:p>
            <a:r>
              <a:rPr lang="en-US" sz="3200" dirty="0"/>
              <a:t>Various X-ray views will be taken. You may be asked to change positions during this time.</a:t>
            </a:r>
          </a:p>
          <a:p>
            <a:r>
              <a:rPr lang="en-US" sz="3200" dirty="0"/>
              <a:t>After X-rays of the biliary tree are taken, the small tube for dye injection will be repositioned to the pancreatic duct. Contrast dye will be injected into the pancreatic duct, and X-rays will be taken. Again, you may be asked to change positions while the X-rays are taken.</a:t>
            </a:r>
          </a:p>
        </p:txBody>
      </p:sp>
    </p:spTree>
    <p:extLst>
      <p:ext uri="{BB962C8B-B14F-4D97-AF65-F5344CB8AC3E}">
        <p14:creationId xmlns:p14="http://schemas.microsoft.com/office/powerpoint/2010/main" val="285552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Instruct to remain still. Explain that he or she must lie very still throughout the procedure. Any unnecessary movement may cause traumatic injury.</a:t>
            </a:r>
          </a:p>
          <a:p>
            <a:pPr marL="0" indent="0">
              <a:buNone/>
            </a:pPr>
            <a:endParaRPr lang="en-US" sz="3200" dirty="0"/>
          </a:p>
        </p:txBody>
      </p:sp>
    </p:spTree>
    <p:extLst>
      <p:ext uri="{BB962C8B-B14F-4D97-AF65-F5344CB8AC3E}">
        <p14:creationId xmlns:p14="http://schemas.microsoft.com/office/powerpoint/2010/main" val="22913486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35765"/>
          </a:xfrm>
        </p:spPr>
        <p:txBody>
          <a:bodyPr/>
          <a:lstStyle/>
          <a:p>
            <a:r>
              <a:rPr lang="en-US" dirty="0" smtClean="0"/>
              <a:t>Cont.</a:t>
            </a:r>
            <a:endParaRPr lang="en-US" dirty="0"/>
          </a:p>
        </p:txBody>
      </p:sp>
      <p:sp>
        <p:nvSpPr>
          <p:cNvPr id="3" name="Content Placeholder 2"/>
          <p:cNvSpPr>
            <a:spLocks noGrp="1"/>
          </p:cNvSpPr>
          <p:nvPr>
            <p:ph idx="1"/>
          </p:nvPr>
        </p:nvSpPr>
        <p:spPr>
          <a:xfrm>
            <a:off x="1484310" y="2040835"/>
            <a:ext cx="10018713" cy="3750365"/>
          </a:xfrm>
        </p:spPr>
        <p:txBody>
          <a:bodyPr>
            <a:noAutofit/>
          </a:bodyPr>
          <a:lstStyle/>
          <a:p>
            <a:r>
              <a:rPr lang="en-US" sz="3200" dirty="0"/>
              <a:t>If needed, your provider will take samples of fluid or tissue. He or she may do other procedures, such as the removal of gallstones or other blockages, while the endoscope is in place.</a:t>
            </a:r>
          </a:p>
          <a:p>
            <a:r>
              <a:rPr lang="en-US" sz="3200" dirty="0"/>
              <a:t>After the X-rays and any other procedures are done, the endoscope will be withdrawn.</a:t>
            </a:r>
          </a:p>
        </p:txBody>
      </p:sp>
    </p:spTree>
    <p:extLst>
      <p:ext uri="{BB962C8B-B14F-4D97-AF65-F5344CB8AC3E}">
        <p14:creationId xmlns:p14="http://schemas.microsoft.com/office/powerpoint/2010/main" val="26914978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895061"/>
            <a:ext cx="10018713" cy="3896139"/>
          </a:xfrm>
        </p:spPr>
        <p:txBody>
          <a:bodyPr>
            <a:normAutofit/>
          </a:bodyPr>
          <a:lstStyle/>
          <a:p>
            <a:r>
              <a:rPr lang="en-US" sz="3200" dirty="0"/>
              <a:t>You will not be allowed to eat or drink anything until your gag reflex has returned. You may have a sore throat and pain with swallowing for a few days. This is normal.</a:t>
            </a:r>
          </a:p>
        </p:txBody>
      </p:sp>
    </p:spTree>
    <p:extLst>
      <p:ext uri="{BB962C8B-B14F-4D97-AF65-F5344CB8AC3E}">
        <p14:creationId xmlns:p14="http://schemas.microsoft.com/office/powerpoint/2010/main" val="18876763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887896"/>
          </a:xfrm>
        </p:spPr>
        <p:txBody>
          <a:bodyPr>
            <a:noAutofit/>
          </a:bodyPr>
          <a:lstStyle/>
          <a:p>
            <a:r>
              <a:rPr lang="en-US" sz="5400" b="1" dirty="0" smtClean="0">
                <a:solidFill>
                  <a:srgbClr val="FF0000"/>
                </a:solidFill>
              </a:rPr>
              <a:t>STOMA CARE.</a:t>
            </a:r>
            <a:endParaRPr lang="en-US" sz="54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338470" y="702365"/>
            <a:ext cx="10548730" cy="6155635"/>
          </a:xfrm>
          <a:prstGeom prst="rect">
            <a:avLst/>
          </a:prstGeom>
        </p:spPr>
      </p:pic>
    </p:spTree>
    <p:extLst>
      <p:ext uri="{BB962C8B-B14F-4D97-AF65-F5344CB8AC3E}">
        <p14:creationId xmlns:p14="http://schemas.microsoft.com/office/powerpoint/2010/main" val="7286373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50235"/>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 stoma is an opening in your belly's wall that a surgeon makes in order for waste to leave your body if you can't have a bowel movement through your rectum. </a:t>
            </a:r>
            <a:endParaRPr lang="en-US" sz="3200" dirty="0" smtClean="0"/>
          </a:p>
          <a:p>
            <a:r>
              <a:rPr lang="en-US" sz="3200" dirty="0"/>
              <a:t>An </a:t>
            </a:r>
            <a:r>
              <a:rPr lang="en-US" sz="3200" b="1" dirty="0"/>
              <a:t>ostomy</a:t>
            </a:r>
            <a:r>
              <a:rPr lang="en-US" sz="3200" dirty="0"/>
              <a:t> refers to the actual opening in your abdomen.</a:t>
            </a:r>
          </a:p>
          <a:p>
            <a:r>
              <a:rPr lang="en-US" sz="3200" dirty="0"/>
              <a:t>A </a:t>
            </a:r>
            <a:r>
              <a:rPr lang="en-US" sz="3200" b="1" dirty="0"/>
              <a:t>stoma</a:t>
            </a:r>
            <a:r>
              <a:rPr lang="en-US" sz="3200" dirty="0"/>
              <a:t> refers to the end of the intestine that’s sewn into the ostomy. </a:t>
            </a:r>
          </a:p>
          <a:p>
            <a:endParaRPr lang="en-US" sz="3200" dirty="0"/>
          </a:p>
        </p:txBody>
      </p:sp>
    </p:spTree>
    <p:extLst>
      <p:ext uri="{BB962C8B-B14F-4D97-AF65-F5344CB8AC3E}">
        <p14:creationId xmlns:p14="http://schemas.microsoft.com/office/powerpoint/2010/main" val="1027366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91209"/>
          </a:xfrm>
        </p:spPr>
        <p:txBody>
          <a:bodyPr/>
          <a:lstStyle/>
          <a:p>
            <a:r>
              <a:rPr lang="en-US" dirty="0" smtClean="0"/>
              <a:t>Cont.</a:t>
            </a:r>
            <a:endParaRPr lang="en-US" dirty="0"/>
          </a:p>
        </p:txBody>
      </p:sp>
      <p:sp>
        <p:nvSpPr>
          <p:cNvPr id="3" name="Content Placeholder 2"/>
          <p:cNvSpPr>
            <a:spLocks noGrp="1"/>
          </p:cNvSpPr>
          <p:nvPr>
            <p:ph idx="1"/>
          </p:nvPr>
        </p:nvSpPr>
        <p:spPr>
          <a:xfrm>
            <a:off x="1484310" y="1775791"/>
            <a:ext cx="10018713" cy="4015409"/>
          </a:xfrm>
        </p:spPr>
        <p:txBody>
          <a:bodyPr>
            <a:noAutofit/>
          </a:bodyPr>
          <a:lstStyle/>
          <a:p>
            <a:r>
              <a:rPr lang="en-US" sz="3200" dirty="0"/>
              <a:t>To create a stoma, your doctor will pull part of your small or large intestine onto the surface of your skin and sewn it onto an opening in your abdomen. The intestine end empties waste into an ostomy appliance, which is a pouch attached to your stoma. Stomas are usually round, red, and moist, and they measure about 1 or 2 inches wide.</a:t>
            </a:r>
          </a:p>
        </p:txBody>
      </p:sp>
    </p:spTree>
    <p:extLst>
      <p:ext uri="{BB962C8B-B14F-4D97-AF65-F5344CB8AC3E}">
        <p14:creationId xmlns:p14="http://schemas.microsoft.com/office/powerpoint/2010/main" val="18059939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a:t>
            </a:r>
            <a:endParaRPr lang="en-US" b="1" dirty="0"/>
          </a:p>
        </p:txBody>
      </p:sp>
      <p:sp>
        <p:nvSpPr>
          <p:cNvPr id="3" name="Content Placeholder 2"/>
          <p:cNvSpPr>
            <a:spLocks noGrp="1"/>
          </p:cNvSpPr>
          <p:nvPr>
            <p:ph idx="1"/>
          </p:nvPr>
        </p:nvSpPr>
        <p:spPr/>
        <p:txBody>
          <a:bodyPr>
            <a:noAutofit/>
          </a:bodyPr>
          <a:lstStyle/>
          <a:p>
            <a:r>
              <a:rPr lang="en-US" sz="3200" b="1" dirty="0"/>
              <a:t>Colostomy</a:t>
            </a:r>
            <a:r>
              <a:rPr lang="en-US" sz="3200" dirty="0"/>
              <a:t>. A stoma is created with part of your </a:t>
            </a:r>
            <a:r>
              <a:rPr lang="en-US" sz="3200" dirty="0" smtClean="0"/>
              <a:t>colon</a:t>
            </a:r>
          </a:p>
          <a:p>
            <a:r>
              <a:rPr lang="en-US" sz="3200" b="1" dirty="0" err="1" smtClean="0"/>
              <a:t>Urostomy</a:t>
            </a:r>
            <a:r>
              <a:rPr lang="en-US" sz="3200" b="1" dirty="0"/>
              <a:t>.</a:t>
            </a:r>
            <a:r>
              <a:rPr lang="en-US" sz="3200" dirty="0"/>
              <a:t> </a:t>
            </a:r>
            <a:r>
              <a:rPr lang="en-US" sz="3200" dirty="0" smtClean="0"/>
              <a:t>They’ll </a:t>
            </a:r>
            <a:r>
              <a:rPr lang="en-US" sz="3200" dirty="0"/>
              <a:t>connect your ureters to </a:t>
            </a:r>
            <a:r>
              <a:rPr lang="en-US" sz="3200" dirty="0" smtClean="0"/>
              <a:t>the pouch </a:t>
            </a:r>
            <a:r>
              <a:rPr lang="en-US" sz="3200" dirty="0"/>
              <a:t>so that urine can drain outside of your body without passing through your bladder. </a:t>
            </a:r>
            <a:endParaRPr lang="en-US" sz="3200" dirty="0" smtClean="0"/>
          </a:p>
          <a:p>
            <a:r>
              <a:rPr lang="en-US" sz="3200" b="1" dirty="0" smtClean="0"/>
              <a:t>Ileostomy</a:t>
            </a:r>
            <a:r>
              <a:rPr lang="en-US" sz="3200" dirty="0"/>
              <a:t>. A stoma is created using your small intestine so waste can bypass your colon and rectum.</a:t>
            </a:r>
          </a:p>
        </p:txBody>
      </p:sp>
    </p:spTree>
    <p:extLst>
      <p:ext uri="{BB962C8B-B14F-4D97-AF65-F5344CB8AC3E}">
        <p14:creationId xmlns:p14="http://schemas.microsoft.com/office/powerpoint/2010/main" val="8112094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b="1" dirty="0"/>
          </a:p>
        </p:txBody>
      </p:sp>
      <p:sp>
        <p:nvSpPr>
          <p:cNvPr id="3" name="Content Placeholder 2"/>
          <p:cNvSpPr>
            <a:spLocks noGrp="1"/>
          </p:cNvSpPr>
          <p:nvPr>
            <p:ph idx="1"/>
          </p:nvPr>
        </p:nvSpPr>
        <p:spPr>
          <a:xfrm>
            <a:off x="1484310" y="1762539"/>
            <a:ext cx="10018713" cy="4028661"/>
          </a:xfrm>
        </p:spPr>
        <p:txBody>
          <a:bodyPr>
            <a:noAutofit/>
          </a:bodyPr>
          <a:lstStyle/>
          <a:p>
            <a:r>
              <a:rPr lang="en-US" sz="3200" dirty="0"/>
              <a:t>Your ostomy appliance includes a pouch that your stoma drains into. Depending on the type of pouch you have, you’ll need to change it every three to seven days. When you change the pouch, clean the skin around your stoma with warm water and let it dry completely. You don’t need to use soap, but if you do, make sure it’s very mild and </a:t>
            </a:r>
            <a:r>
              <a:rPr lang="en-US" sz="3200" dirty="0" smtClean="0"/>
              <a:t>unscented</a:t>
            </a:r>
            <a:r>
              <a:rPr lang="en-US" sz="3200" dirty="0"/>
              <a:t>.</a:t>
            </a:r>
          </a:p>
        </p:txBody>
      </p:sp>
    </p:spTree>
    <p:extLst>
      <p:ext uri="{BB962C8B-B14F-4D97-AF65-F5344CB8AC3E}">
        <p14:creationId xmlns:p14="http://schemas.microsoft.com/office/powerpoint/2010/main" val="27704133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62270"/>
          </a:xfrm>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While the pouch is removed, look for any signs of irritation, blood, or changes in the size and color of your stoma. </a:t>
            </a:r>
            <a:r>
              <a:rPr lang="en-US" sz="3200" dirty="0" smtClean="0"/>
              <a:t>Seek medical attention if </a:t>
            </a:r>
            <a:r>
              <a:rPr lang="en-US" sz="3200" dirty="0"/>
              <a:t>you notice any of these. While some changes are normal as your stoma heals, it’s best to be safe and check with your doctor. </a:t>
            </a:r>
          </a:p>
        </p:txBody>
      </p:sp>
    </p:spTree>
    <p:extLst>
      <p:ext uri="{BB962C8B-B14F-4D97-AF65-F5344CB8AC3E}">
        <p14:creationId xmlns:p14="http://schemas.microsoft.com/office/powerpoint/2010/main" val="6571095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Aside from changing out the pouch every few days, you should also empty your pouch several times a day. Try to empty it when it’s about one-third full to avoid any leaks. </a:t>
            </a:r>
          </a:p>
          <a:p>
            <a:r>
              <a:rPr lang="en-US" sz="3200" dirty="0"/>
              <a:t>As you recover, you can start reintroducing different foods back into your diet. Try to do this slowly so you can note if you have a hard time digesting a certain food. </a:t>
            </a:r>
          </a:p>
          <a:p>
            <a:endParaRPr lang="en-US" sz="3200" dirty="0"/>
          </a:p>
        </p:txBody>
      </p:sp>
    </p:spTree>
    <p:extLst>
      <p:ext uri="{BB962C8B-B14F-4D97-AF65-F5344CB8AC3E}">
        <p14:creationId xmlns:p14="http://schemas.microsoft.com/office/powerpoint/2010/main" val="29484555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2279"/>
            <a:ext cx="10018713" cy="874644"/>
          </a:xfrm>
        </p:spPr>
        <p:txBody>
          <a:bodyPr>
            <a:normAutofit/>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Keep in mind that you may have trouble digesting some of the foods you used to eat. You can also monitor the consistency and amount of the waste in your pouch to check for signs of dehydration or other issues. </a:t>
            </a:r>
          </a:p>
          <a:p>
            <a:r>
              <a:rPr lang="en-US" sz="3200" dirty="0"/>
              <a:t>Make sure you fully understand how to care for your stoma before leaving the hospital. Your doctor should provide you with a full set of instructions that you can take home as well. Depending on your underlying condition, your stoma can be either permanent or temporary.</a:t>
            </a:r>
          </a:p>
          <a:p>
            <a:endParaRPr lang="en-US" sz="3200" dirty="0"/>
          </a:p>
        </p:txBody>
      </p:sp>
    </p:spTree>
    <p:extLst>
      <p:ext uri="{BB962C8B-B14F-4D97-AF65-F5344CB8AC3E}">
        <p14:creationId xmlns:p14="http://schemas.microsoft.com/office/powerpoint/2010/main" val="123175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36983"/>
          </a:xfrm>
        </p:spPr>
        <p:txBody>
          <a:bodyPr>
            <a:normAutofit/>
          </a:bodyPr>
          <a:lstStyle/>
          <a:p>
            <a:r>
              <a:rPr lang="en-US" dirty="0"/>
              <a:t>After the </a:t>
            </a:r>
            <a:r>
              <a:rPr lang="en-US" dirty="0" smtClean="0"/>
              <a:t>procedure</a:t>
            </a:r>
            <a:endParaRPr lang="en-US" dirty="0"/>
          </a:p>
        </p:txBody>
      </p:sp>
      <p:sp>
        <p:nvSpPr>
          <p:cNvPr id="3" name="Content Placeholder 2"/>
          <p:cNvSpPr>
            <a:spLocks noGrp="1"/>
          </p:cNvSpPr>
          <p:nvPr>
            <p:ph idx="1"/>
          </p:nvPr>
        </p:nvSpPr>
        <p:spPr>
          <a:xfrm>
            <a:off x="1484310" y="1722783"/>
            <a:ext cx="10018713" cy="4068417"/>
          </a:xfrm>
        </p:spPr>
        <p:txBody>
          <a:bodyPr>
            <a:noAutofit/>
          </a:bodyPr>
          <a:lstStyle/>
          <a:p>
            <a:pPr marL="0" indent="0">
              <a:buNone/>
            </a:pPr>
            <a:r>
              <a:rPr lang="en-US" sz="3200" dirty="0" smtClean="0"/>
              <a:t>The </a:t>
            </a:r>
            <a:r>
              <a:rPr lang="en-US" sz="3200" dirty="0"/>
              <a:t>nurse should note of the following nursing interventions post-lumbar puncture</a:t>
            </a:r>
            <a:r>
              <a:rPr lang="en-US" sz="3200" dirty="0" smtClean="0"/>
              <a:t>:</a:t>
            </a:r>
            <a:endParaRPr lang="en-US" sz="3200" dirty="0"/>
          </a:p>
          <a:p>
            <a:r>
              <a:rPr lang="en-US" sz="3200" dirty="0"/>
              <a:t>    Apply brief pressure to the puncture site. Pressure will be applied to avoid bleeding, and the site is covered by a small occlusive dressing or </a:t>
            </a:r>
            <a:r>
              <a:rPr lang="en-US" sz="3200" dirty="0" err="1"/>
              <a:t>band-aid</a:t>
            </a:r>
            <a:r>
              <a:rPr lang="en-US" sz="3200" dirty="0" smtClean="0"/>
              <a:t>.</a:t>
            </a:r>
            <a:endParaRPr lang="en-US" sz="3200" dirty="0"/>
          </a:p>
        </p:txBody>
      </p:sp>
    </p:spTree>
    <p:extLst>
      <p:ext uri="{BB962C8B-B14F-4D97-AF65-F5344CB8AC3E}">
        <p14:creationId xmlns:p14="http://schemas.microsoft.com/office/powerpoint/2010/main" val="10718007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577009"/>
          </a:xfrm>
        </p:spPr>
        <p:txBody>
          <a:bodyPr/>
          <a:lstStyle/>
          <a:p>
            <a:r>
              <a:rPr lang="en-US" b="1" dirty="0" smtClean="0">
                <a:solidFill>
                  <a:srgbClr val="FF0000"/>
                </a:solidFill>
              </a:rPr>
              <a:t>RADIOLOGICAL EXAMINATIONS.</a:t>
            </a:r>
            <a:endParaRPr lang="en-US" b="1" dirty="0">
              <a:solidFill>
                <a:srgbClr val="FF0000"/>
              </a:solidFill>
            </a:endParaRPr>
          </a:p>
        </p:txBody>
      </p:sp>
      <p:sp>
        <p:nvSpPr>
          <p:cNvPr id="3" name="Content Placeholder 2"/>
          <p:cNvSpPr>
            <a:spLocks noGrp="1"/>
          </p:cNvSpPr>
          <p:nvPr>
            <p:ph idx="1"/>
          </p:nvPr>
        </p:nvSpPr>
        <p:spPr>
          <a:xfrm>
            <a:off x="1484310" y="1099931"/>
            <a:ext cx="10018713" cy="4691270"/>
          </a:xfrm>
        </p:spPr>
        <p:txBody>
          <a:bodyPr>
            <a:normAutofit/>
          </a:bodyPr>
          <a:lstStyle/>
          <a:p>
            <a:r>
              <a:rPr lang="en-US" sz="3600" dirty="0"/>
              <a:t>Examination by various means of visualizing body spaces and organs and their functions, e.g., by computed tomography, fluoroscopy, magnetic resonance imaging, ultrasonography, or related techniques.</a:t>
            </a:r>
          </a:p>
          <a:p>
            <a:endParaRPr lang="en-US" sz="3600" dirty="0"/>
          </a:p>
        </p:txBody>
      </p:sp>
    </p:spTree>
    <p:extLst>
      <p:ext uri="{BB962C8B-B14F-4D97-AF65-F5344CB8AC3E}">
        <p14:creationId xmlns:p14="http://schemas.microsoft.com/office/powerpoint/2010/main" val="1190002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25288"/>
            <a:ext cx="10018713" cy="1060174"/>
          </a:xfrm>
        </p:spPr>
        <p:txBody>
          <a:bodyPr>
            <a:normAutofit/>
          </a:bodyPr>
          <a:lstStyle/>
          <a:p>
            <a:r>
              <a:rPr lang="en-US" b="1" dirty="0"/>
              <a:t>Nursing Responsibilities for Chest X-ray</a:t>
            </a:r>
          </a:p>
        </p:txBody>
      </p:sp>
      <p:sp>
        <p:nvSpPr>
          <p:cNvPr id="3" name="Content Placeholder 2"/>
          <p:cNvSpPr>
            <a:spLocks noGrp="1"/>
          </p:cNvSpPr>
          <p:nvPr>
            <p:ph idx="1"/>
          </p:nvPr>
        </p:nvSpPr>
        <p:spPr>
          <a:xfrm>
            <a:off x="1484310" y="1749287"/>
            <a:ext cx="10018713" cy="4041913"/>
          </a:xfrm>
        </p:spPr>
        <p:txBody>
          <a:bodyPr>
            <a:noAutofit/>
          </a:bodyPr>
          <a:lstStyle/>
          <a:p>
            <a:r>
              <a:rPr lang="en-US" sz="3200" dirty="0"/>
              <a:t>Remove all metallic objects. Items such as jewelry, pins, buttons </a:t>
            </a:r>
            <a:r>
              <a:rPr lang="en-US" sz="3200" dirty="0" err="1"/>
              <a:t>etc</a:t>
            </a:r>
            <a:r>
              <a:rPr lang="en-US" sz="3200" dirty="0"/>
              <a:t> can hinder the visualization of the chest.</a:t>
            </a:r>
          </a:p>
          <a:p>
            <a:r>
              <a:rPr lang="en-US" sz="3200" dirty="0"/>
              <a:t>No preparation is required. Fasting or medication restriction is not needed unless directed by the health care provider.</a:t>
            </a:r>
          </a:p>
          <a:p>
            <a:r>
              <a:rPr lang="en-US" sz="3200" dirty="0"/>
              <a:t>Ensure the patient is not pregnant or suspected to be pregnant. X-rays are usually not recommended for pregnant women unless the benefit outweighs the risk of damage to the mother and fetus.</a:t>
            </a:r>
          </a:p>
        </p:txBody>
      </p:sp>
    </p:spTree>
    <p:extLst>
      <p:ext uri="{BB962C8B-B14F-4D97-AF65-F5344CB8AC3E}">
        <p14:creationId xmlns:p14="http://schemas.microsoft.com/office/powerpoint/2010/main" val="18154193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0478"/>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Assess the patient’s ability to hold his or her breath. Holding one’s breath after inhaling enables the lungs and heart to be seen more clearly in the x-ray.</a:t>
            </a:r>
          </a:p>
          <a:p>
            <a:r>
              <a:rPr lang="en-US" sz="3200" dirty="0"/>
              <a:t>Provide appropriate clothing. Patients are instructed to remove clothing from the waist up and put on an X-ray gown to wear during the procedure.</a:t>
            </a:r>
          </a:p>
          <a:p>
            <a:r>
              <a:rPr lang="en-US" sz="3200" dirty="0"/>
              <a:t>Instruct patient to cooperate during the procedure. The patient is asked to remain still because any movement will affect the clarity of the image.</a:t>
            </a:r>
          </a:p>
        </p:txBody>
      </p:sp>
    </p:spTree>
    <p:extLst>
      <p:ext uri="{BB962C8B-B14F-4D97-AF65-F5344CB8AC3E}">
        <p14:creationId xmlns:p14="http://schemas.microsoft.com/office/powerpoint/2010/main" val="18934436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36982"/>
          </a:xfrm>
        </p:spPr>
        <p:txBody>
          <a:bodyPr>
            <a:normAutofit/>
          </a:bodyPr>
          <a:lstStyle/>
          <a:p>
            <a:r>
              <a:rPr lang="en-US" b="1" dirty="0"/>
              <a:t>After Chest </a:t>
            </a:r>
            <a:r>
              <a:rPr lang="en-US" b="1" dirty="0" smtClean="0"/>
              <a:t>X-ray</a:t>
            </a:r>
            <a:endParaRPr lang="en-US" dirty="0"/>
          </a:p>
        </p:txBody>
      </p:sp>
      <p:sp>
        <p:nvSpPr>
          <p:cNvPr id="3" name="Content Placeholder 2"/>
          <p:cNvSpPr>
            <a:spLocks noGrp="1"/>
          </p:cNvSpPr>
          <p:nvPr>
            <p:ph idx="1"/>
          </p:nvPr>
        </p:nvSpPr>
        <p:spPr/>
        <p:txBody>
          <a:bodyPr>
            <a:noAutofit/>
          </a:bodyPr>
          <a:lstStyle/>
          <a:p>
            <a:r>
              <a:rPr lang="en-US" sz="3200" dirty="0" smtClean="0"/>
              <a:t>The </a:t>
            </a:r>
            <a:r>
              <a:rPr lang="en-US" sz="3200" dirty="0"/>
              <a:t>nurse should note of the following nursing interventions after chest x-ray</a:t>
            </a:r>
            <a:r>
              <a:rPr lang="en-US" sz="3200" dirty="0" smtClean="0"/>
              <a:t>:</a:t>
            </a:r>
            <a:endParaRPr lang="en-US" sz="3200" dirty="0"/>
          </a:p>
          <a:p>
            <a:r>
              <a:rPr lang="en-US" sz="3200" dirty="0"/>
              <a:t>    No special care. Note that no special care is required following the procedure</a:t>
            </a:r>
          </a:p>
          <a:p>
            <a:r>
              <a:rPr lang="en-US" sz="3200" dirty="0"/>
              <a:t>    Provide comfort. If the test is facilitated at the bedside, reposition the patient properly.</a:t>
            </a:r>
          </a:p>
        </p:txBody>
      </p:sp>
    </p:spTree>
    <p:extLst>
      <p:ext uri="{BB962C8B-B14F-4D97-AF65-F5344CB8AC3E}">
        <p14:creationId xmlns:p14="http://schemas.microsoft.com/office/powerpoint/2010/main" val="20731122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73426"/>
            <a:ext cx="10018713" cy="1364973"/>
          </a:xfrm>
        </p:spPr>
        <p:txBody>
          <a:bodyPr/>
          <a:lstStyle/>
          <a:p>
            <a:r>
              <a:rPr lang="en-US" b="1" dirty="0" smtClean="0">
                <a:solidFill>
                  <a:srgbClr val="FF0000"/>
                </a:solidFill>
              </a:rPr>
              <a:t>SKULL X-RAY</a:t>
            </a:r>
            <a:endParaRPr lang="en-US" b="1" dirty="0">
              <a:solidFill>
                <a:srgbClr val="FF0000"/>
              </a:solidFill>
            </a:endParaRPr>
          </a:p>
        </p:txBody>
      </p:sp>
      <p:sp>
        <p:nvSpPr>
          <p:cNvPr id="3" name="Content Placeholder 2"/>
          <p:cNvSpPr>
            <a:spLocks noGrp="1"/>
          </p:cNvSpPr>
          <p:nvPr>
            <p:ph idx="1"/>
          </p:nvPr>
        </p:nvSpPr>
        <p:spPr>
          <a:xfrm>
            <a:off x="1484310" y="1749287"/>
            <a:ext cx="10018713" cy="4041913"/>
          </a:xfrm>
        </p:spPr>
        <p:txBody>
          <a:bodyPr>
            <a:normAutofit/>
          </a:bodyPr>
          <a:lstStyle/>
          <a:p>
            <a:r>
              <a:rPr lang="en-US" sz="3200" dirty="0"/>
              <a:t>A skull </a:t>
            </a:r>
            <a:r>
              <a:rPr lang="en-US" sz="3200" dirty="0">
                <a:hlinkClick r:id="rId2"/>
              </a:rPr>
              <a:t>x-ray</a:t>
            </a:r>
            <a:r>
              <a:rPr lang="en-US" sz="3200" dirty="0"/>
              <a:t> is a picture of the bones surrounding the brain, including the facial bones, the nose, and the sinuses.</a:t>
            </a:r>
          </a:p>
        </p:txBody>
      </p:sp>
    </p:spTree>
    <p:extLst>
      <p:ext uri="{BB962C8B-B14F-4D97-AF65-F5344CB8AC3E}">
        <p14:creationId xmlns:p14="http://schemas.microsoft.com/office/powerpoint/2010/main" val="9718190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060174"/>
          </a:xfrm>
        </p:spPr>
        <p:txBody>
          <a:bodyPr/>
          <a:lstStyle/>
          <a:p>
            <a:r>
              <a:rPr lang="en-US" b="1" dirty="0" smtClean="0"/>
              <a:t>Preparation and procedure.</a:t>
            </a:r>
            <a:endParaRPr lang="en-US" b="1" dirty="0"/>
          </a:p>
        </p:txBody>
      </p:sp>
      <p:sp>
        <p:nvSpPr>
          <p:cNvPr id="3" name="Content Placeholder 2"/>
          <p:cNvSpPr>
            <a:spLocks noGrp="1"/>
          </p:cNvSpPr>
          <p:nvPr>
            <p:ph idx="1"/>
          </p:nvPr>
        </p:nvSpPr>
        <p:spPr/>
        <p:txBody>
          <a:bodyPr>
            <a:noAutofit/>
          </a:bodyPr>
          <a:lstStyle/>
          <a:p>
            <a:r>
              <a:rPr lang="en-US" sz="3200" dirty="0"/>
              <a:t> You will be asked to remove any clothing, jewelry, hairpins, eyeglasses, hearing aids, or other metal objects that might interfere with the procedure.</a:t>
            </a:r>
          </a:p>
          <a:p>
            <a:r>
              <a:rPr lang="en-US" sz="3200" dirty="0"/>
              <a:t>If you are asked to remove clothing, you will be given a gown to wear.</a:t>
            </a:r>
          </a:p>
          <a:p>
            <a:r>
              <a:rPr lang="en-US" sz="3200" dirty="0"/>
              <a:t>You will be positioned on an X-ray table that carefully places the part of the skull that is to be x-rayed between the X-ray machine and a cassette containing the X-ray film. </a:t>
            </a:r>
          </a:p>
        </p:txBody>
      </p:sp>
    </p:spTree>
    <p:extLst>
      <p:ext uri="{BB962C8B-B14F-4D97-AF65-F5344CB8AC3E}">
        <p14:creationId xmlns:p14="http://schemas.microsoft.com/office/powerpoint/2010/main" val="226281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 Body parts not being imaged are covered with a lead apron (shield) to avoid exposure to the X-rays.</a:t>
            </a:r>
          </a:p>
          <a:p>
            <a:r>
              <a:rPr lang="en-US" sz="3200" dirty="0"/>
              <a:t>The radiologic technologist will ask you to hold still in a certain position for a few moments while the X-ray exposure is made. </a:t>
            </a:r>
          </a:p>
        </p:txBody>
      </p:sp>
    </p:spTree>
    <p:extLst>
      <p:ext uri="{BB962C8B-B14F-4D97-AF65-F5344CB8AC3E}">
        <p14:creationId xmlns:p14="http://schemas.microsoft.com/office/powerpoint/2010/main" val="22428664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If the X-ray is being done to find an injury, special care will be taken to prevent further injury. For example, a neck brace may be applied if a cervical spine fracture is suspected.</a:t>
            </a:r>
          </a:p>
        </p:txBody>
      </p:sp>
    </p:spTree>
    <p:extLst>
      <p:ext uri="{BB962C8B-B14F-4D97-AF65-F5344CB8AC3E}">
        <p14:creationId xmlns:p14="http://schemas.microsoft.com/office/powerpoint/2010/main" val="20522358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 The X-ray beam will be focused on the area to be photographed.</a:t>
            </a:r>
          </a:p>
          <a:p>
            <a:r>
              <a:rPr lang="en-US" sz="3200" dirty="0"/>
              <a:t>The radiologic technologist will step behind a protective window while the image is taken. </a:t>
            </a:r>
          </a:p>
        </p:txBody>
      </p:sp>
    </p:spTree>
    <p:extLst>
      <p:ext uri="{BB962C8B-B14F-4D97-AF65-F5344CB8AC3E}">
        <p14:creationId xmlns:p14="http://schemas.microsoft.com/office/powerpoint/2010/main" val="37961080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BONE X-RAYS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Bone x-ray uses a very small dose of ionizing radiation to produce pictures of any bone in the body. It is commonly used to diagnose fractured bones or joint dislocation. Bone x-rays are the fastest and easiest way for your doctor to view and assess bone fractures, injuries and joint abnormalities.</a:t>
            </a:r>
          </a:p>
        </p:txBody>
      </p:sp>
    </p:spTree>
    <p:extLst>
      <p:ext uri="{BB962C8B-B14F-4D97-AF65-F5344CB8AC3E}">
        <p14:creationId xmlns:p14="http://schemas.microsoft.com/office/powerpoint/2010/main" val="210460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36983"/>
          </a:xfrm>
        </p:spPr>
        <p:txBody>
          <a:bodyPr/>
          <a:lstStyle/>
          <a:p>
            <a:r>
              <a:rPr lang="en-US" dirty="0" smtClean="0"/>
              <a:t>Cont.</a:t>
            </a:r>
            <a:endParaRPr lang="en-US" dirty="0"/>
          </a:p>
        </p:txBody>
      </p:sp>
      <p:sp>
        <p:nvSpPr>
          <p:cNvPr id="3" name="Content Placeholder 2"/>
          <p:cNvSpPr>
            <a:spLocks noGrp="1"/>
          </p:cNvSpPr>
          <p:nvPr>
            <p:ph idx="1"/>
          </p:nvPr>
        </p:nvSpPr>
        <p:spPr>
          <a:xfrm>
            <a:off x="1484310" y="1828801"/>
            <a:ext cx="10018713" cy="3962400"/>
          </a:xfrm>
        </p:spPr>
        <p:txBody>
          <a:bodyPr>
            <a:normAutofit/>
          </a:bodyPr>
          <a:lstStyle/>
          <a:p>
            <a:r>
              <a:rPr lang="en-US" sz="3200" dirty="0"/>
              <a:t> Place the patient flat on bed. The patient remains flat on bed for 4 to 6 hours depending on the physician. He or she may turn from side to side as long as the head is not elevated.</a:t>
            </a:r>
          </a:p>
        </p:txBody>
      </p:sp>
    </p:spTree>
    <p:extLst>
      <p:ext uri="{BB962C8B-B14F-4D97-AF65-F5344CB8AC3E}">
        <p14:creationId xmlns:p14="http://schemas.microsoft.com/office/powerpoint/2010/main" val="13494634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This exam requires little to no special preparation. Tell your doctor and the technologist if there is any possibility you are pregnant. Leave jewelry at home and wear loose, comfortable clothing. You may be asked to wear a gown.</a:t>
            </a:r>
          </a:p>
        </p:txBody>
      </p:sp>
    </p:spTree>
    <p:extLst>
      <p:ext uri="{BB962C8B-B14F-4D97-AF65-F5344CB8AC3E}">
        <p14:creationId xmlns:p14="http://schemas.microsoft.com/office/powerpoint/2010/main" val="8167969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371060"/>
          </a:xfrm>
        </p:spPr>
        <p:txBody>
          <a:bodyPr>
            <a:normAutofit fontScale="90000"/>
          </a:bodyPr>
          <a:lstStyle/>
          <a:p>
            <a:r>
              <a:rPr lang="en-US" b="1" dirty="0" smtClean="0">
                <a:solidFill>
                  <a:srgbClr val="FF0000"/>
                </a:solidFill>
              </a:rPr>
              <a:t>CT SCAN</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59026" y="371062"/>
            <a:ext cx="10296939" cy="6387548"/>
          </a:xfrm>
          <a:prstGeom prst="rect">
            <a:avLst/>
          </a:prstGeom>
        </p:spPr>
      </p:pic>
    </p:spTree>
    <p:extLst>
      <p:ext uri="{BB962C8B-B14F-4D97-AF65-F5344CB8AC3E}">
        <p14:creationId xmlns:p14="http://schemas.microsoft.com/office/powerpoint/2010/main" val="24631746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59027"/>
            <a:ext cx="10018713" cy="1338470"/>
          </a:xfrm>
        </p:spPr>
        <p:txBody>
          <a:bodyPr/>
          <a:lstStyle/>
          <a:p>
            <a:r>
              <a:rPr lang="en-US" dirty="0" smtClean="0"/>
              <a:t>CT SCANS</a:t>
            </a:r>
            <a:endParaRPr lang="en-US" dirty="0"/>
          </a:p>
        </p:txBody>
      </p:sp>
      <p:sp>
        <p:nvSpPr>
          <p:cNvPr id="3" name="Content Placeholder 2"/>
          <p:cNvSpPr>
            <a:spLocks noGrp="1"/>
          </p:cNvSpPr>
          <p:nvPr>
            <p:ph idx="1"/>
          </p:nvPr>
        </p:nvSpPr>
        <p:spPr>
          <a:xfrm>
            <a:off x="1484310" y="1285461"/>
            <a:ext cx="10018713" cy="4505739"/>
          </a:xfrm>
        </p:spPr>
        <p:txBody>
          <a:bodyPr>
            <a:normAutofit/>
          </a:bodyPr>
          <a:lstStyle/>
          <a:p>
            <a:r>
              <a:rPr lang="en-US" sz="3600" dirty="0"/>
              <a:t>A CT scan or computed tomography scan makes use of computer-processed combinations of many X-ray measurements taken from different angles to produce cross-sectional images of specific areas of a scanned object, allowing the user to see inside the object without cutting. </a:t>
            </a:r>
          </a:p>
        </p:txBody>
      </p:sp>
    </p:spTree>
    <p:extLst>
      <p:ext uri="{BB962C8B-B14F-4D97-AF65-F5344CB8AC3E}">
        <p14:creationId xmlns:p14="http://schemas.microsoft.com/office/powerpoint/2010/main" val="18109212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789043"/>
            <a:ext cx="10018713" cy="4002157"/>
          </a:xfrm>
        </p:spPr>
        <p:txBody>
          <a:bodyPr>
            <a:normAutofit/>
          </a:bodyPr>
          <a:lstStyle/>
          <a:p>
            <a:r>
              <a:rPr lang="en-US" sz="3200" dirty="0"/>
              <a:t>A special dye called contrast material is needed for some CT scans to help highlight the areas of your body being examined. The contrast material blocks X-rays and appears white on images, which can help emphasize blood vessels, intestines or other structures</a:t>
            </a:r>
          </a:p>
        </p:txBody>
      </p:sp>
    </p:spTree>
    <p:extLst>
      <p:ext uri="{BB962C8B-B14F-4D97-AF65-F5344CB8AC3E}">
        <p14:creationId xmlns:p14="http://schemas.microsoft.com/office/powerpoint/2010/main" val="22974183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45774"/>
            <a:ext cx="10018713" cy="516835"/>
          </a:xfrm>
        </p:spPr>
        <p:txBody>
          <a:bodyPr>
            <a:normAutofit fontScale="90000"/>
          </a:bodyPr>
          <a:lstStyle/>
          <a:p>
            <a:r>
              <a:rPr lang="en-US" dirty="0" smtClean="0"/>
              <a:t>CT SCAN</a:t>
            </a:r>
            <a:endParaRPr lang="en-US" dirty="0"/>
          </a:p>
        </p:txBody>
      </p:sp>
      <p:sp>
        <p:nvSpPr>
          <p:cNvPr id="3" name="Content Placeholder 2"/>
          <p:cNvSpPr>
            <a:spLocks noGrp="1"/>
          </p:cNvSpPr>
          <p:nvPr>
            <p:ph idx="1"/>
          </p:nvPr>
        </p:nvSpPr>
        <p:spPr>
          <a:xfrm>
            <a:off x="1484310" y="1696278"/>
            <a:ext cx="10018713" cy="4094922"/>
          </a:xfrm>
        </p:spPr>
        <p:txBody>
          <a:bodyPr>
            <a:noAutofit/>
          </a:bodyPr>
          <a:lstStyle/>
          <a:p>
            <a:pPr marL="0" indent="0">
              <a:buNone/>
            </a:pPr>
            <a:r>
              <a:rPr lang="en-US" sz="3200" dirty="0"/>
              <a:t>A CT scan may be used to visualize the:</a:t>
            </a:r>
          </a:p>
          <a:p>
            <a:r>
              <a:rPr lang="en-US" sz="3200" dirty="0"/>
              <a:t>head</a:t>
            </a:r>
          </a:p>
          <a:p>
            <a:r>
              <a:rPr lang="en-US" sz="3200" dirty="0"/>
              <a:t>shoulders </a:t>
            </a:r>
          </a:p>
          <a:p>
            <a:r>
              <a:rPr lang="en-US" sz="3200" dirty="0"/>
              <a:t>spine </a:t>
            </a:r>
          </a:p>
          <a:p>
            <a:r>
              <a:rPr lang="en-US" sz="3200" dirty="0"/>
              <a:t>heart </a:t>
            </a:r>
          </a:p>
          <a:p>
            <a:r>
              <a:rPr lang="en-US" sz="3200" dirty="0"/>
              <a:t>abdomen </a:t>
            </a:r>
          </a:p>
          <a:p>
            <a:r>
              <a:rPr lang="en-US" sz="3200" dirty="0"/>
              <a:t>knee</a:t>
            </a:r>
          </a:p>
          <a:p>
            <a:r>
              <a:rPr lang="en-US" sz="3200" dirty="0"/>
              <a:t>chest </a:t>
            </a:r>
          </a:p>
          <a:p>
            <a:endParaRPr lang="en-US" sz="3200" dirty="0"/>
          </a:p>
        </p:txBody>
      </p:sp>
    </p:spTree>
    <p:extLst>
      <p:ext uri="{BB962C8B-B14F-4D97-AF65-F5344CB8AC3E}">
        <p14:creationId xmlns:p14="http://schemas.microsoft.com/office/powerpoint/2010/main" val="7838591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smtClean="0"/>
              <a:t>Cont.</a:t>
            </a:r>
            <a:endParaRPr lang="en-US" dirty="0"/>
          </a:p>
        </p:txBody>
      </p:sp>
      <p:sp>
        <p:nvSpPr>
          <p:cNvPr id="3" name="Content Placeholder 2"/>
          <p:cNvSpPr>
            <a:spLocks noGrp="1"/>
          </p:cNvSpPr>
          <p:nvPr>
            <p:ph idx="1"/>
          </p:nvPr>
        </p:nvSpPr>
        <p:spPr>
          <a:xfrm>
            <a:off x="1484310" y="1590261"/>
            <a:ext cx="10018713" cy="4200939"/>
          </a:xfrm>
        </p:spPr>
        <p:txBody>
          <a:bodyPr>
            <a:noAutofit/>
          </a:bodyPr>
          <a:lstStyle/>
          <a:p>
            <a:r>
              <a:rPr lang="en-US" sz="3200" dirty="0"/>
              <a:t>During a CT scan, you lie in a tunnel-like machine while the inside of the machine rotates and takes a series of X-rays from different angles. These pictures are then sent to a computer, where they’re combined to create images of slices, or cross-sections, of the body. They may also be combined to produce a 3-D image of a particular area of the body.</a:t>
            </a:r>
          </a:p>
        </p:txBody>
      </p:sp>
    </p:spTree>
    <p:extLst>
      <p:ext uri="{BB962C8B-B14F-4D97-AF65-F5344CB8AC3E}">
        <p14:creationId xmlns:p14="http://schemas.microsoft.com/office/powerpoint/2010/main" val="36598747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609600"/>
          </a:xfrm>
        </p:spPr>
        <p:txBody>
          <a:bodyPr>
            <a:normAutofit fontScale="90000"/>
          </a:bodyPr>
          <a:lstStyle/>
          <a:p>
            <a:r>
              <a:rPr lang="en-US" dirty="0" smtClean="0"/>
              <a:t>USES</a:t>
            </a:r>
            <a:endParaRPr lang="en-US" dirty="0"/>
          </a:p>
        </p:txBody>
      </p:sp>
      <p:sp>
        <p:nvSpPr>
          <p:cNvPr id="3" name="Content Placeholder 2"/>
          <p:cNvSpPr>
            <a:spLocks noGrp="1"/>
          </p:cNvSpPr>
          <p:nvPr>
            <p:ph idx="1"/>
          </p:nvPr>
        </p:nvSpPr>
        <p:spPr>
          <a:xfrm>
            <a:off x="1484310" y="609601"/>
            <a:ext cx="10018713" cy="5181599"/>
          </a:xfrm>
        </p:spPr>
        <p:txBody>
          <a:bodyPr>
            <a:noAutofit/>
          </a:bodyPr>
          <a:lstStyle/>
          <a:p>
            <a:pPr marL="0" indent="0">
              <a:buNone/>
            </a:pPr>
            <a:endParaRPr lang="en-US" sz="3200" dirty="0"/>
          </a:p>
          <a:p>
            <a:r>
              <a:rPr lang="en-US" sz="3200" dirty="0"/>
              <a:t>    diagnose infections, muscle disorders, and bone fractures</a:t>
            </a:r>
          </a:p>
          <a:p>
            <a:r>
              <a:rPr lang="en-US" sz="3200" dirty="0"/>
              <a:t>    pinpoint the location of masses and tumors (including cancer)</a:t>
            </a:r>
          </a:p>
          <a:p>
            <a:r>
              <a:rPr lang="en-US" sz="3200" dirty="0"/>
              <a:t> </a:t>
            </a:r>
            <a:r>
              <a:rPr lang="en-US" sz="3200" dirty="0" smtClean="0"/>
              <a:t>   study </a:t>
            </a:r>
            <a:r>
              <a:rPr lang="en-US" sz="3200" dirty="0"/>
              <a:t>the blood vessels and other internal structures</a:t>
            </a:r>
          </a:p>
          <a:p>
            <a:r>
              <a:rPr lang="en-US" sz="3200" dirty="0"/>
              <a:t>    assess the extent of internal injuries and internal bleeding</a:t>
            </a:r>
          </a:p>
          <a:p>
            <a:r>
              <a:rPr lang="en-US" sz="3200" dirty="0"/>
              <a:t>    guide procedures, such as surgeries and biopsies</a:t>
            </a:r>
          </a:p>
          <a:p>
            <a:r>
              <a:rPr lang="en-US" sz="3200" dirty="0"/>
              <a:t>    monitor the effectiveness of treatments for certain medical conditions, including cancer and heart disease</a:t>
            </a:r>
          </a:p>
        </p:txBody>
      </p:sp>
    </p:spTree>
    <p:extLst>
      <p:ext uri="{BB962C8B-B14F-4D97-AF65-F5344CB8AC3E}">
        <p14:creationId xmlns:p14="http://schemas.microsoft.com/office/powerpoint/2010/main" val="29609792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45775"/>
            <a:ext cx="10018713" cy="1046922"/>
          </a:xfrm>
        </p:spPr>
        <p:txBody>
          <a:bodyPr/>
          <a:lstStyle/>
          <a:p>
            <a:r>
              <a:rPr lang="en-US" b="1" dirty="0" smtClean="0">
                <a:solidFill>
                  <a:srgbClr val="FF0000"/>
                </a:solidFill>
              </a:rPr>
              <a:t>MRI</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252870" y="861392"/>
            <a:ext cx="8905460" cy="5844208"/>
          </a:xfrm>
          <a:prstGeom prst="rect">
            <a:avLst/>
          </a:prstGeom>
        </p:spPr>
      </p:pic>
    </p:spTree>
    <p:extLst>
      <p:ext uri="{BB962C8B-B14F-4D97-AF65-F5344CB8AC3E}">
        <p14:creationId xmlns:p14="http://schemas.microsoft.com/office/powerpoint/2010/main" val="39398426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4311" y="357810"/>
            <a:ext cx="10137846" cy="6500190"/>
          </a:xfrm>
          <a:prstGeom prst="rect">
            <a:avLst/>
          </a:prstGeom>
        </p:spPr>
      </p:pic>
    </p:spTree>
    <p:extLst>
      <p:ext uri="{BB962C8B-B14F-4D97-AF65-F5344CB8AC3E}">
        <p14:creationId xmlns:p14="http://schemas.microsoft.com/office/powerpoint/2010/main" val="10638509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a:t>
            </a:r>
            <a:endParaRPr lang="en-US" dirty="0"/>
          </a:p>
        </p:txBody>
      </p:sp>
      <p:sp>
        <p:nvSpPr>
          <p:cNvPr id="3" name="Content Placeholder 2"/>
          <p:cNvSpPr>
            <a:spLocks noGrp="1"/>
          </p:cNvSpPr>
          <p:nvPr>
            <p:ph idx="1"/>
          </p:nvPr>
        </p:nvSpPr>
        <p:spPr>
          <a:xfrm>
            <a:off x="1484310" y="1749287"/>
            <a:ext cx="10018713" cy="4041913"/>
          </a:xfrm>
        </p:spPr>
        <p:txBody>
          <a:bodyPr>
            <a:normAutofit/>
          </a:bodyPr>
          <a:lstStyle/>
          <a:p>
            <a:r>
              <a:rPr lang="en-US" sz="3200" dirty="0"/>
              <a:t>Magnetic resonance imaging (MRI) is a medical imaging technique used in radiology to form pictures of the anatomy and the physiological processes of the body. MRI scanners use strong magnetic fields, magnetic field gradients, and radio waves to generate images of the organs in the body.</a:t>
            </a:r>
          </a:p>
        </p:txBody>
      </p:sp>
    </p:spTree>
    <p:extLst>
      <p:ext uri="{BB962C8B-B14F-4D97-AF65-F5344CB8AC3E}">
        <p14:creationId xmlns:p14="http://schemas.microsoft.com/office/powerpoint/2010/main" val="50629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Monitor vital signs, neurologic status, and intake and output. Take vital signs, measure intake and output, and assess neurologic status at least every 4 hours for 24 hours to allow further evaluation of the patient’s condition.</a:t>
            </a:r>
          </a:p>
        </p:txBody>
      </p:sp>
    </p:spTree>
    <p:extLst>
      <p:ext uri="{BB962C8B-B14F-4D97-AF65-F5344CB8AC3E}">
        <p14:creationId xmlns:p14="http://schemas.microsoft.com/office/powerpoint/2010/main" val="40135451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51452"/>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MRI does not involve </a:t>
            </a:r>
            <a:r>
              <a:rPr lang="en-US" sz="3200" dirty="0">
                <a:hlinkClick r:id="rId2" tooltip="X-rays"/>
              </a:rPr>
              <a:t>X-rays</a:t>
            </a:r>
            <a:r>
              <a:rPr lang="en-US" sz="3200" dirty="0"/>
              <a:t> or the use of </a:t>
            </a:r>
            <a:r>
              <a:rPr lang="en-US" sz="3200" dirty="0">
                <a:hlinkClick r:id="rId3" tooltip="Ionizing radiation"/>
              </a:rPr>
              <a:t>ionizing radiation</a:t>
            </a:r>
            <a:r>
              <a:rPr lang="en-US" sz="3200" dirty="0"/>
              <a:t>, which distinguishes it from </a:t>
            </a:r>
            <a:r>
              <a:rPr lang="en-US" sz="3200" dirty="0">
                <a:hlinkClick r:id="rId4" tooltip="CT scan"/>
              </a:rPr>
              <a:t>CT or CAT scans</a:t>
            </a:r>
            <a:r>
              <a:rPr lang="en-US" sz="3200" dirty="0"/>
              <a:t> and </a:t>
            </a:r>
            <a:r>
              <a:rPr lang="en-US" sz="3200" dirty="0">
                <a:hlinkClick r:id="rId5" tooltip="PET scans"/>
              </a:rPr>
              <a:t>PET scans</a:t>
            </a:r>
            <a:r>
              <a:rPr lang="en-US" sz="3200" dirty="0"/>
              <a:t>. Compared with CT scans, MRI scans typically take longer and are louder, and they usually need the subject to enter a narrow, confining tube. In addition, people with some medical implants or other non-removable metal inside the body may be unable to undergo an MRI examination safely. </a:t>
            </a:r>
          </a:p>
        </p:txBody>
      </p:sp>
    </p:spTree>
    <p:extLst>
      <p:ext uri="{BB962C8B-B14F-4D97-AF65-F5344CB8AC3E}">
        <p14:creationId xmlns:p14="http://schemas.microsoft.com/office/powerpoint/2010/main" val="32746936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2766"/>
            <a:ext cx="10018713" cy="1179443"/>
          </a:xfrm>
        </p:spPr>
        <p:txBody>
          <a:bodyPr/>
          <a:lstStyle/>
          <a:p>
            <a:r>
              <a:rPr lang="en-US" dirty="0" smtClean="0"/>
              <a:t>USES.</a:t>
            </a:r>
            <a:endParaRPr lang="en-US" dirty="0"/>
          </a:p>
        </p:txBody>
      </p:sp>
      <p:sp>
        <p:nvSpPr>
          <p:cNvPr id="3" name="Content Placeholder 2"/>
          <p:cNvSpPr>
            <a:spLocks noGrp="1"/>
          </p:cNvSpPr>
          <p:nvPr>
            <p:ph idx="1"/>
          </p:nvPr>
        </p:nvSpPr>
        <p:spPr>
          <a:xfrm>
            <a:off x="1484310" y="967409"/>
            <a:ext cx="10018713" cy="4823791"/>
          </a:xfrm>
        </p:spPr>
        <p:txBody>
          <a:bodyPr>
            <a:noAutofit/>
          </a:bodyPr>
          <a:lstStyle/>
          <a:p>
            <a:pPr marL="0" indent="0">
              <a:buNone/>
            </a:pPr>
            <a:r>
              <a:rPr lang="en-US" sz="3200" dirty="0"/>
              <a:t>The following are examples in which an MRI scanner would be used</a:t>
            </a:r>
            <a:r>
              <a:rPr lang="en-US" sz="3200" dirty="0" smtClean="0"/>
              <a:t>:</a:t>
            </a:r>
            <a:endParaRPr lang="en-US" sz="3200" dirty="0"/>
          </a:p>
          <a:p>
            <a:r>
              <a:rPr lang="en-US" sz="3200" dirty="0"/>
              <a:t>    anomalies of the brain and spinal cord</a:t>
            </a:r>
          </a:p>
          <a:p>
            <a:r>
              <a:rPr lang="en-US" sz="3200" dirty="0"/>
              <a:t>    tumors, cysts, and other anomalies in various parts of the body</a:t>
            </a:r>
          </a:p>
          <a:p>
            <a:r>
              <a:rPr lang="en-US" sz="3200" dirty="0"/>
              <a:t>    breast cancer screening for women who face a high risk of breast cancer</a:t>
            </a:r>
          </a:p>
          <a:p>
            <a:r>
              <a:rPr lang="en-US" sz="3200" dirty="0"/>
              <a:t>    injuries or abnormalities of the joints, such as the back and knee</a:t>
            </a:r>
          </a:p>
        </p:txBody>
      </p:sp>
    </p:spTree>
    <p:extLst>
      <p:ext uri="{BB962C8B-B14F-4D97-AF65-F5344CB8AC3E}">
        <p14:creationId xmlns:p14="http://schemas.microsoft.com/office/powerpoint/2010/main" val="25161956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755374"/>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1484310" y="1179443"/>
            <a:ext cx="10018713" cy="4611757"/>
          </a:xfrm>
        </p:spPr>
        <p:txBody>
          <a:bodyPr>
            <a:noAutofit/>
          </a:bodyPr>
          <a:lstStyle/>
          <a:p>
            <a:r>
              <a:rPr lang="en-US" sz="3200" dirty="0"/>
              <a:t> certain types of heart problems</a:t>
            </a:r>
          </a:p>
          <a:p>
            <a:r>
              <a:rPr lang="en-US" sz="3200" dirty="0"/>
              <a:t>    diseases of the liver and other abdominal organs</a:t>
            </a:r>
          </a:p>
          <a:p>
            <a:r>
              <a:rPr lang="en-US" sz="3200" dirty="0"/>
              <a:t>    the evaluation of pelvic pain in women, with causes including fibroids and endometriosis</a:t>
            </a:r>
          </a:p>
          <a:p>
            <a:r>
              <a:rPr lang="en-US" sz="3200" dirty="0"/>
              <a:t>    suspected uterine anomalies in women undergoing evaluation for </a:t>
            </a:r>
            <a:r>
              <a:rPr lang="en-US" sz="3200" dirty="0" smtClean="0"/>
              <a:t>infertility</a:t>
            </a:r>
            <a:endParaRPr lang="en-US" sz="3200" dirty="0"/>
          </a:p>
          <a:p>
            <a:r>
              <a:rPr lang="en-US" sz="3200" dirty="0"/>
              <a:t>This list is by no means exhaustive. The use of MRI technology is always expanding in scope and use.</a:t>
            </a:r>
          </a:p>
        </p:txBody>
      </p:sp>
    </p:spTree>
    <p:extLst>
      <p:ext uri="{BB962C8B-B14F-4D97-AF65-F5344CB8AC3E}">
        <p14:creationId xmlns:p14="http://schemas.microsoft.com/office/powerpoint/2010/main" val="32584675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ULTRA SOUND</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Ultrasound is a type of imaging. It uses high-frequency sound waves to look at organs and structures inside the body. Health care professionals use it to view the heart, blood vessels, kidneys, liver, and other organs. During pregnancy, doctors use ultrasound to view the fetus. Unlike x-rays, ultrasound does not expose you to radiation.</a:t>
            </a:r>
          </a:p>
        </p:txBody>
      </p:sp>
    </p:spTree>
    <p:extLst>
      <p:ext uri="{BB962C8B-B14F-4D97-AF65-F5344CB8AC3E}">
        <p14:creationId xmlns:p14="http://schemas.microsoft.com/office/powerpoint/2010/main" val="35999197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During an ultrasound test, you lie on a table. A special technician or doctor moves a device called a transducer over part of your body. The transducer sends out sound waves, which bounce off the tissues inside your body. The transducer also captures the waves that bounce back. The ultrasound machine creates images from the sound waves. </a:t>
            </a:r>
          </a:p>
        </p:txBody>
      </p:sp>
    </p:spTree>
    <p:extLst>
      <p:ext uri="{BB962C8B-B14F-4D97-AF65-F5344CB8AC3E}">
        <p14:creationId xmlns:p14="http://schemas.microsoft.com/office/powerpoint/2010/main" val="38557270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4974" y="685799"/>
            <a:ext cx="10138049" cy="5980043"/>
          </a:xfrm>
          <a:prstGeom prst="rect">
            <a:avLst/>
          </a:prstGeom>
        </p:spPr>
      </p:pic>
    </p:spTree>
    <p:extLst>
      <p:ext uri="{BB962C8B-B14F-4D97-AF65-F5344CB8AC3E}">
        <p14:creationId xmlns:p14="http://schemas.microsoft.com/office/powerpoint/2010/main" val="26997167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4311" y="251791"/>
            <a:ext cx="10071585" cy="6228521"/>
          </a:xfrm>
          <a:prstGeom prst="rect">
            <a:avLst/>
          </a:prstGeom>
        </p:spPr>
      </p:pic>
    </p:spTree>
    <p:extLst>
      <p:ext uri="{BB962C8B-B14F-4D97-AF65-F5344CB8AC3E}">
        <p14:creationId xmlns:p14="http://schemas.microsoft.com/office/powerpoint/2010/main" val="2125403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65" y="685800"/>
            <a:ext cx="6149009" cy="1752599"/>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650436" y="132522"/>
            <a:ext cx="6997148" cy="6725478"/>
          </a:xfrm>
          <a:prstGeom prst="rect">
            <a:avLst/>
          </a:prstGeom>
        </p:spPr>
      </p:pic>
    </p:spTree>
    <p:extLst>
      <p:ext uri="{BB962C8B-B14F-4D97-AF65-F5344CB8AC3E}">
        <p14:creationId xmlns:p14="http://schemas.microsoft.com/office/powerpoint/2010/main" val="2909915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10818"/>
            <a:ext cx="10018713" cy="1060173"/>
          </a:xfrm>
        </p:spPr>
        <p:txBody>
          <a:bodyPr>
            <a:normAutofit/>
          </a:bodyPr>
          <a:lstStyle/>
          <a:p>
            <a:r>
              <a:rPr lang="en-US" sz="5400" b="1" dirty="0"/>
              <a:t>How you </a:t>
            </a:r>
            <a:r>
              <a:rPr lang="en-US" sz="5400" b="1" dirty="0" smtClean="0"/>
              <a:t>prepare</a:t>
            </a:r>
            <a:endParaRPr lang="en-US" sz="5400" dirty="0"/>
          </a:p>
        </p:txBody>
      </p:sp>
      <p:sp>
        <p:nvSpPr>
          <p:cNvPr id="3" name="Content Placeholder 2"/>
          <p:cNvSpPr>
            <a:spLocks noGrp="1"/>
          </p:cNvSpPr>
          <p:nvPr>
            <p:ph idx="1"/>
          </p:nvPr>
        </p:nvSpPr>
        <p:spPr>
          <a:xfrm>
            <a:off x="1484310" y="2252871"/>
            <a:ext cx="10018713" cy="3538330"/>
          </a:xfrm>
        </p:spPr>
        <p:txBody>
          <a:bodyPr>
            <a:noAutofit/>
          </a:bodyPr>
          <a:lstStyle/>
          <a:p>
            <a:pPr marL="0" indent="0">
              <a:buNone/>
            </a:pPr>
            <a:r>
              <a:rPr lang="en-US" sz="3200" dirty="0"/>
              <a:t>Most ultrasound exams require no preparation. However, there are a few exceptions:</a:t>
            </a:r>
          </a:p>
          <a:p>
            <a:endParaRPr lang="en-US" sz="3200" dirty="0"/>
          </a:p>
          <a:p>
            <a:r>
              <a:rPr lang="en-US" sz="3200" dirty="0"/>
              <a:t>    For some scans, such as a gallbladder ultrasound, your doctor may ask that you not eat or drink for up to six hours before the exam.</a:t>
            </a:r>
          </a:p>
          <a:p>
            <a:r>
              <a:rPr lang="en-US" sz="3200" dirty="0"/>
              <a:t>    Others, such as a pelvic ultrasound, may require a full bladder. You may need to drink up to six glasses of water two hours before the exam and not urinate until the exam is completed.</a:t>
            </a:r>
          </a:p>
        </p:txBody>
      </p:sp>
    </p:spTree>
    <p:extLst>
      <p:ext uri="{BB962C8B-B14F-4D97-AF65-F5344CB8AC3E}">
        <p14:creationId xmlns:p14="http://schemas.microsoft.com/office/powerpoint/2010/main" val="8203420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600" dirty="0"/>
              <a:t>Young children may need additional preparation. When scheduling an ultrasound for yourself or your child, ask your doctor if there are any specific instructions you'll need to follow.</a:t>
            </a:r>
          </a:p>
        </p:txBody>
      </p:sp>
    </p:spTree>
    <p:extLst>
      <p:ext uri="{BB962C8B-B14F-4D97-AF65-F5344CB8AC3E}">
        <p14:creationId xmlns:p14="http://schemas.microsoft.com/office/powerpoint/2010/main" val="180176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49017"/>
          </a:xfrm>
        </p:spPr>
        <p:txBody>
          <a:bodyPr/>
          <a:lstStyle/>
          <a:p>
            <a:r>
              <a:rPr lang="en-US" dirty="0" smtClean="0"/>
              <a:t>Cont.</a:t>
            </a:r>
            <a:endParaRPr lang="en-US" dirty="0"/>
          </a:p>
        </p:txBody>
      </p:sp>
      <p:sp>
        <p:nvSpPr>
          <p:cNvPr id="3" name="Content Placeholder 2"/>
          <p:cNvSpPr>
            <a:spLocks noGrp="1"/>
          </p:cNvSpPr>
          <p:nvPr>
            <p:ph idx="1"/>
          </p:nvPr>
        </p:nvSpPr>
        <p:spPr>
          <a:xfrm>
            <a:off x="1484310" y="1749287"/>
            <a:ext cx="10018713" cy="4041913"/>
          </a:xfrm>
        </p:spPr>
        <p:txBody>
          <a:bodyPr>
            <a:normAutofit/>
          </a:bodyPr>
          <a:lstStyle/>
          <a:p>
            <a:r>
              <a:rPr lang="en-US" sz="3200" b="1" dirty="0"/>
              <a:t>Monitor the puncture site for signs of CSF leakage and drainage of </a:t>
            </a:r>
            <a:r>
              <a:rPr lang="en-US" sz="3200" b="1" dirty="0">
                <a:hlinkClick r:id="rId2" tooltip="Blood Anatomy and Physiology"/>
              </a:rPr>
              <a:t>blood</a:t>
            </a:r>
            <a:r>
              <a:rPr lang="en-US" sz="3200" b="1" dirty="0"/>
              <a:t>. </a:t>
            </a:r>
            <a:r>
              <a:rPr lang="en-US" sz="3200" dirty="0"/>
              <a:t>Signs of CSF leakage includes positional headaches, </a:t>
            </a:r>
            <a:r>
              <a:rPr lang="en-US" sz="3200" dirty="0">
                <a:hlinkClick r:id="rId3" tooltip="Nausea Nursing Diagnosis and Care Plans"/>
              </a:rPr>
              <a:t>nausea</a:t>
            </a:r>
            <a:r>
              <a:rPr lang="en-US" sz="3200" dirty="0"/>
              <a:t> and vomiting, neck stiffness, photophobia (sensitivity to light), sense of imbalance, tinnitus (ringing in the ear), and </a:t>
            </a:r>
            <a:r>
              <a:rPr lang="en-US" sz="3200" dirty="0" err="1"/>
              <a:t>phonophobia</a:t>
            </a:r>
            <a:r>
              <a:rPr lang="en-US" sz="3200" dirty="0"/>
              <a:t> (sensitivity to sound).</a:t>
            </a:r>
          </a:p>
        </p:txBody>
      </p:sp>
    </p:spTree>
    <p:extLst>
      <p:ext uri="{BB962C8B-B14F-4D97-AF65-F5344CB8AC3E}">
        <p14:creationId xmlns:p14="http://schemas.microsoft.com/office/powerpoint/2010/main" val="9682155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669774"/>
          </a:xfrm>
        </p:spPr>
        <p:txBody>
          <a:bodyPr/>
          <a:lstStyle/>
          <a:p>
            <a:r>
              <a:rPr lang="en-US" b="1" dirty="0" smtClean="0"/>
              <a:t>Before the procedure.</a:t>
            </a:r>
            <a:endParaRPr lang="en-US" b="1" dirty="0"/>
          </a:p>
        </p:txBody>
      </p:sp>
      <p:sp>
        <p:nvSpPr>
          <p:cNvPr id="3" name="Content Placeholder 2"/>
          <p:cNvSpPr>
            <a:spLocks noGrp="1"/>
          </p:cNvSpPr>
          <p:nvPr>
            <p:ph idx="1"/>
          </p:nvPr>
        </p:nvSpPr>
        <p:spPr>
          <a:xfrm>
            <a:off x="1484310" y="1232453"/>
            <a:ext cx="10018713" cy="4558748"/>
          </a:xfrm>
        </p:spPr>
        <p:txBody>
          <a:bodyPr>
            <a:noAutofit/>
          </a:bodyPr>
          <a:lstStyle/>
          <a:p>
            <a:pPr marL="0" indent="0">
              <a:buNone/>
            </a:pPr>
            <a:r>
              <a:rPr lang="en-US" sz="3200" dirty="0"/>
              <a:t>Before your ultrasound begins, you may be asked to do the following:</a:t>
            </a:r>
          </a:p>
          <a:p>
            <a:endParaRPr lang="en-US" sz="3200" dirty="0"/>
          </a:p>
          <a:p>
            <a:r>
              <a:rPr lang="en-US" sz="3200" dirty="0"/>
              <a:t>    Remove any jewelry from the area being examined.</a:t>
            </a:r>
          </a:p>
          <a:p>
            <a:r>
              <a:rPr lang="en-US" sz="3200" dirty="0"/>
              <a:t>    Remove some or all of your clothing.</a:t>
            </a:r>
          </a:p>
          <a:p>
            <a:r>
              <a:rPr lang="en-US" sz="3200" dirty="0"/>
              <a:t>    Change into a gown</a:t>
            </a:r>
            <a:r>
              <a:rPr lang="en-US" sz="3200" dirty="0" smtClean="0"/>
              <a:t>.</a:t>
            </a:r>
            <a:endParaRPr lang="en-US" sz="3200" dirty="0"/>
          </a:p>
          <a:p>
            <a:r>
              <a:rPr lang="en-US" sz="3200" dirty="0"/>
              <a:t>You'll be asked to lie on an examination table</a:t>
            </a:r>
          </a:p>
        </p:txBody>
      </p:sp>
    </p:spTree>
    <p:extLst>
      <p:ext uri="{BB962C8B-B14F-4D97-AF65-F5344CB8AC3E}">
        <p14:creationId xmlns:p14="http://schemas.microsoft.com/office/powerpoint/2010/main" val="9343394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During the procedure</a:t>
            </a:r>
            <a:br>
              <a:rPr lang="en-US" b="1" dirty="0"/>
            </a:br>
            <a:endParaRPr lang="en-US" dirty="0"/>
          </a:p>
        </p:txBody>
      </p:sp>
      <p:sp>
        <p:nvSpPr>
          <p:cNvPr id="3" name="Content Placeholder 2"/>
          <p:cNvSpPr>
            <a:spLocks noGrp="1"/>
          </p:cNvSpPr>
          <p:nvPr>
            <p:ph idx="1"/>
          </p:nvPr>
        </p:nvSpPr>
        <p:spPr>
          <a:xfrm>
            <a:off x="1484310" y="132523"/>
            <a:ext cx="10018713" cy="5658678"/>
          </a:xfrm>
        </p:spPr>
        <p:txBody>
          <a:bodyPr>
            <a:normAutofit/>
          </a:bodyPr>
          <a:lstStyle/>
          <a:p>
            <a:r>
              <a:rPr lang="en-US" sz="3200" dirty="0"/>
              <a:t>Gel is applied to your skin over the area being examined. It helps prevent air pockets, which can block the sound waves that create the images. This water-based gel is easy to remove from skin and, if needed, clothing.</a:t>
            </a:r>
          </a:p>
        </p:txBody>
      </p:sp>
    </p:spTree>
    <p:extLst>
      <p:ext uri="{BB962C8B-B14F-4D97-AF65-F5344CB8AC3E}">
        <p14:creationId xmlns:p14="http://schemas.microsoft.com/office/powerpoint/2010/main" val="33290213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During the procedure</a:t>
            </a:r>
            <a:br>
              <a:rPr lang="en-US" b="1" dirty="0"/>
            </a:br>
            <a:endParaRPr lang="en-US" dirty="0"/>
          </a:p>
        </p:txBody>
      </p:sp>
      <p:sp>
        <p:nvSpPr>
          <p:cNvPr id="3" name="Content Placeholder 2"/>
          <p:cNvSpPr>
            <a:spLocks noGrp="1"/>
          </p:cNvSpPr>
          <p:nvPr>
            <p:ph idx="1"/>
          </p:nvPr>
        </p:nvSpPr>
        <p:spPr>
          <a:xfrm>
            <a:off x="1484310" y="1417983"/>
            <a:ext cx="10018713" cy="4373217"/>
          </a:xfrm>
        </p:spPr>
        <p:txBody>
          <a:bodyPr>
            <a:normAutofit/>
          </a:bodyPr>
          <a:lstStyle/>
          <a:p>
            <a:r>
              <a:rPr lang="en-US" sz="3200" dirty="0"/>
              <a:t>A trained ultrasound imaging professional (sonographer) presses a small, hand-held device (transducer) against the area being studied and moves it as needed to capture the images. The transducer sends sound waves into your body, collects the ones that bounce back and sends them to a computer, which creates the images.</a:t>
            </a:r>
          </a:p>
        </p:txBody>
      </p:sp>
    </p:spTree>
    <p:extLst>
      <p:ext uri="{BB962C8B-B14F-4D97-AF65-F5344CB8AC3E}">
        <p14:creationId xmlns:p14="http://schemas.microsoft.com/office/powerpoint/2010/main" val="7192901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a:xfrm>
            <a:off x="1484310" y="1179443"/>
            <a:ext cx="10018713" cy="4611757"/>
          </a:xfrm>
        </p:spPr>
        <p:txBody>
          <a:bodyPr>
            <a:normAutofit/>
          </a:bodyPr>
          <a:lstStyle/>
          <a:p>
            <a:r>
              <a:rPr lang="en-US" sz="3200" dirty="0"/>
              <a:t>Ultrasou­nd has been used in a variety of clinical settings, including obstetrics and gynecology, cardiology and cancer detection.</a:t>
            </a:r>
          </a:p>
        </p:txBody>
      </p:sp>
    </p:spTree>
    <p:extLst>
      <p:ext uri="{BB962C8B-B14F-4D97-AF65-F5344CB8AC3E}">
        <p14:creationId xmlns:p14="http://schemas.microsoft.com/office/powerpoint/2010/main" val="1055824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9270"/>
            <a:ext cx="10018713" cy="834887"/>
          </a:xfrm>
        </p:spPr>
        <p:txBody>
          <a:bodyPr>
            <a:normAutofit fontScale="90000"/>
          </a:bodyPr>
          <a:lstStyle/>
          <a:p>
            <a:r>
              <a:rPr lang="en-US" b="1" dirty="0"/>
              <a:t>Obstetrics and Gynecology</a:t>
            </a:r>
            <a:br>
              <a:rPr lang="en-US" b="1" dirty="0"/>
            </a:br>
            <a:endParaRPr lang="en-US" dirty="0"/>
          </a:p>
        </p:txBody>
      </p:sp>
      <p:sp>
        <p:nvSpPr>
          <p:cNvPr id="3" name="Content Placeholder 2"/>
          <p:cNvSpPr>
            <a:spLocks noGrp="1"/>
          </p:cNvSpPr>
          <p:nvPr>
            <p:ph idx="1"/>
          </p:nvPr>
        </p:nvSpPr>
        <p:spPr>
          <a:xfrm>
            <a:off x="1484310" y="1444487"/>
            <a:ext cx="10018713" cy="4346713"/>
          </a:xfrm>
        </p:spPr>
        <p:txBody>
          <a:bodyPr>
            <a:noAutofit/>
          </a:bodyPr>
          <a:lstStyle/>
          <a:p>
            <a:r>
              <a:rPr lang="en-US" sz="3200" dirty="0"/>
              <a:t>measuring the size of the fetus to determine the due date</a:t>
            </a:r>
          </a:p>
          <a:p>
            <a:r>
              <a:rPr lang="en-US" sz="3200" dirty="0"/>
              <a:t>determining the position of the fetus to see if it is in the normal head down position or breech</a:t>
            </a:r>
          </a:p>
          <a:p>
            <a:r>
              <a:rPr lang="en-US" sz="3200" dirty="0"/>
              <a:t>checking the position of the placenta to see if it is improperly developing over the opening to the uterus (cervix)</a:t>
            </a:r>
          </a:p>
          <a:p>
            <a:r>
              <a:rPr lang="en-US" sz="3200" dirty="0"/>
              <a:t>seeing the number of fetuses in the uterus</a:t>
            </a:r>
          </a:p>
          <a:p>
            <a:r>
              <a:rPr lang="en-US" sz="3200" dirty="0"/>
              <a:t>checking the sex of the baby (if the genital area can be clearly seen)</a:t>
            </a:r>
          </a:p>
        </p:txBody>
      </p:sp>
    </p:spTree>
    <p:extLst>
      <p:ext uri="{BB962C8B-B14F-4D97-AF65-F5344CB8AC3E}">
        <p14:creationId xmlns:p14="http://schemas.microsoft.com/office/powerpoint/2010/main" val="14810759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51452"/>
          </a:xfrm>
        </p:spPr>
        <p:txBody>
          <a:bodyPr/>
          <a:lstStyle/>
          <a:p>
            <a:r>
              <a:rPr lang="en-US" dirty="0" smtClean="0"/>
              <a:t>Cont.</a:t>
            </a:r>
            <a:endParaRPr lang="en-US" dirty="0"/>
          </a:p>
        </p:txBody>
      </p:sp>
      <p:sp>
        <p:nvSpPr>
          <p:cNvPr id="3" name="Content Placeholder 2"/>
          <p:cNvSpPr>
            <a:spLocks noGrp="1"/>
          </p:cNvSpPr>
          <p:nvPr>
            <p:ph idx="1"/>
          </p:nvPr>
        </p:nvSpPr>
        <p:spPr>
          <a:xfrm>
            <a:off x="1484310" y="1537253"/>
            <a:ext cx="10018713" cy="4253947"/>
          </a:xfrm>
        </p:spPr>
        <p:txBody>
          <a:bodyPr>
            <a:normAutofit/>
          </a:bodyPr>
          <a:lstStyle/>
          <a:p>
            <a:r>
              <a:rPr lang="en-US" sz="3200" dirty="0"/>
              <a:t>checking the fetus's growth rate by making many measurements over time</a:t>
            </a:r>
          </a:p>
          <a:p>
            <a:r>
              <a:rPr lang="en-US" sz="3200" dirty="0"/>
              <a:t>detecting ectopic </a:t>
            </a:r>
            <a:r>
              <a:rPr lang="en-US" sz="3200" dirty="0" smtClean="0"/>
              <a:t>pregnancy.</a:t>
            </a:r>
          </a:p>
          <a:p>
            <a:r>
              <a:rPr lang="en-US" sz="3200" dirty="0"/>
              <a:t>determining whether there is an appropriate amount of amniotic fluid cushioning the baby</a:t>
            </a:r>
          </a:p>
          <a:p>
            <a:r>
              <a:rPr lang="en-US" sz="3200" dirty="0"/>
              <a:t>monitoring the baby during specialized procedures </a:t>
            </a:r>
            <a:endParaRPr lang="en-US" sz="3200" dirty="0" smtClean="0"/>
          </a:p>
          <a:p>
            <a:r>
              <a:rPr lang="en-US" sz="3200" dirty="0"/>
              <a:t>seeing tumors of the ovary and breast</a:t>
            </a:r>
          </a:p>
        </p:txBody>
      </p:sp>
    </p:spTree>
    <p:extLst>
      <p:ext uri="{BB962C8B-B14F-4D97-AF65-F5344CB8AC3E}">
        <p14:creationId xmlns:p14="http://schemas.microsoft.com/office/powerpoint/2010/main" val="1443290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Cardiology</a:t>
            </a:r>
            <a:br>
              <a:rPr lang="en-US" b="1" dirty="0"/>
            </a:br>
            <a:endParaRPr lang="en-US" dirty="0"/>
          </a:p>
        </p:txBody>
      </p:sp>
      <p:sp>
        <p:nvSpPr>
          <p:cNvPr id="3" name="Content Placeholder 2"/>
          <p:cNvSpPr>
            <a:spLocks noGrp="1"/>
          </p:cNvSpPr>
          <p:nvPr>
            <p:ph idx="1"/>
          </p:nvPr>
        </p:nvSpPr>
        <p:spPr/>
        <p:txBody>
          <a:bodyPr>
            <a:normAutofit/>
          </a:bodyPr>
          <a:lstStyle/>
          <a:p>
            <a:r>
              <a:rPr lang="en-US" sz="3200" dirty="0" smtClean="0"/>
              <a:t>seeing </a:t>
            </a:r>
            <a:r>
              <a:rPr lang="en-US" sz="3200" dirty="0"/>
              <a:t>the inside of the heart to identify abnormal structures or functions</a:t>
            </a:r>
          </a:p>
          <a:p>
            <a:r>
              <a:rPr lang="en-US" sz="3200" dirty="0"/>
              <a:t>measuring blood flow through the heart and major blood vessels</a:t>
            </a:r>
          </a:p>
          <a:p>
            <a:endParaRPr lang="en-US" sz="3200" dirty="0"/>
          </a:p>
        </p:txBody>
      </p:sp>
    </p:spTree>
    <p:extLst>
      <p:ext uri="{BB962C8B-B14F-4D97-AF65-F5344CB8AC3E}">
        <p14:creationId xmlns:p14="http://schemas.microsoft.com/office/powerpoint/2010/main" val="32556035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64704"/>
          </a:xfrm>
        </p:spPr>
        <p:txBody>
          <a:bodyPr>
            <a:normAutofit fontScale="90000"/>
          </a:bodyPr>
          <a:lstStyle/>
          <a:p>
            <a:r>
              <a:rPr lang="en-US" b="1" dirty="0"/>
              <a:t>Urology</a:t>
            </a:r>
            <a:br>
              <a:rPr lang="en-US" b="1" dirty="0"/>
            </a:br>
            <a:endParaRPr lang="en-US" dirty="0"/>
          </a:p>
        </p:txBody>
      </p:sp>
      <p:sp>
        <p:nvSpPr>
          <p:cNvPr id="3" name="Content Placeholder 2"/>
          <p:cNvSpPr>
            <a:spLocks noGrp="1"/>
          </p:cNvSpPr>
          <p:nvPr>
            <p:ph idx="1"/>
          </p:nvPr>
        </p:nvSpPr>
        <p:spPr/>
        <p:txBody>
          <a:bodyPr>
            <a:noAutofit/>
          </a:bodyPr>
          <a:lstStyle/>
          <a:p>
            <a:r>
              <a:rPr lang="en-US" sz="3200" dirty="0" smtClean="0"/>
              <a:t>measuring </a:t>
            </a:r>
            <a:r>
              <a:rPr lang="en-US" sz="3200" dirty="0"/>
              <a:t>blood flow through the kidney</a:t>
            </a:r>
          </a:p>
          <a:p>
            <a:r>
              <a:rPr lang="en-US" sz="3200" dirty="0"/>
              <a:t>seeing kidney stones</a:t>
            </a:r>
          </a:p>
          <a:p>
            <a:r>
              <a:rPr lang="en-US" sz="3200" dirty="0"/>
              <a:t>detecting prostate cancer early</a:t>
            </a:r>
          </a:p>
          <a:p>
            <a:pPr marL="0" indent="0">
              <a:buNone/>
            </a:pPr>
            <a:r>
              <a:rPr lang="en-US" sz="3200" dirty="0"/>
              <a:t>In addition to these areas, there is a growing use for ultrasound as a rapid imaging tool for diagnosis in emergency rooms.</a:t>
            </a:r>
          </a:p>
          <a:p>
            <a:endParaRPr lang="en-US" sz="3200" dirty="0"/>
          </a:p>
        </p:txBody>
      </p:sp>
    </p:spTree>
    <p:extLst>
      <p:ext uri="{BB962C8B-B14F-4D97-AF65-F5344CB8AC3E}">
        <p14:creationId xmlns:p14="http://schemas.microsoft.com/office/powerpoint/2010/main" val="32836840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9270"/>
            <a:ext cx="8911687" cy="2024270"/>
          </a:xfrm>
        </p:spPr>
        <p:txBody>
          <a:bodyPr>
            <a:normAutofit/>
          </a:bodyPr>
          <a:lstStyle/>
          <a:p>
            <a:r>
              <a:rPr lang="en-US" sz="4800" b="1" u="sng" dirty="0" smtClean="0">
                <a:solidFill>
                  <a:srgbClr val="FF0000"/>
                </a:solidFill>
              </a:rPr>
              <a:t>ENDOSCOPIC EXAMINATIONS</a:t>
            </a:r>
            <a:endParaRPr lang="en-US" sz="4800" b="1" u="sng"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2080591" y="1179442"/>
            <a:ext cx="9727096" cy="5539409"/>
          </a:xfrm>
          <a:prstGeom prst="rect">
            <a:avLst/>
          </a:prstGeom>
        </p:spPr>
      </p:pic>
    </p:spTree>
    <p:extLst>
      <p:ext uri="{BB962C8B-B14F-4D97-AF65-F5344CB8AC3E}">
        <p14:creationId xmlns:p14="http://schemas.microsoft.com/office/powerpoint/2010/main" val="5406551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2925" y="624109"/>
            <a:ext cx="8911687" cy="6028481"/>
          </a:xfrm>
          <a:prstGeom prst="rect">
            <a:avLst/>
          </a:prstGeom>
        </p:spPr>
      </p:pic>
    </p:spTree>
    <p:extLst>
      <p:ext uri="{BB962C8B-B14F-4D97-AF65-F5344CB8AC3E}">
        <p14:creationId xmlns:p14="http://schemas.microsoft.com/office/powerpoint/2010/main" val="3767296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Encourage increased fluid intake. An increased amount of fluid intake (up to 3,000 ml in 24 hours) will replace CSF removed during the lumbar puncture.</a:t>
            </a:r>
          </a:p>
          <a:p>
            <a:r>
              <a:rPr lang="en-US" sz="3200" dirty="0"/>
              <a:t>Label and number the specimen tube correctly. Ensure all samples are properly labeled and sent to the laboratory immediately for further evaluations.</a:t>
            </a:r>
          </a:p>
        </p:txBody>
      </p:sp>
    </p:spTree>
    <p:extLst>
      <p:ext uri="{BB962C8B-B14F-4D97-AF65-F5344CB8AC3E}">
        <p14:creationId xmlns:p14="http://schemas.microsoft.com/office/powerpoint/2010/main" val="210156352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46852" y="530086"/>
            <a:ext cx="9357760" cy="6327913"/>
          </a:xfrm>
          <a:prstGeom prst="rect">
            <a:avLst/>
          </a:prstGeom>
        </p:spPr>
      </p:pic>
    </p:spTree>
    <p:extLst>
      <p:ext uri="{BB962C8B-B14F-4D97-AF65-F5344CB8AC3E}">
        <p14:creationId xmlns:p14="http://schemas.microsoft.com/office/powerpoint/2010/main" val="334117927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4" y="624110"/>
            <a:ext cx="9015979" cy="5299612"/>
          </a:xfrm>
        </p:spPr>
      </p:pic>
    </p:spTree>
    <p:extLst>
      <p:ext uri="{BB962C8B-B14F-4D97-AF65-F5344CB8AC3E}">
        <p14:creationId xmlns:p14="http://schemas.microsoft.com/office/powerpoint/2010/main" val="33100355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592925" y="624110"/>
            <a:ext cx="9042483" cy="6081490"/>
          </a:xfrm>
          <a:prstGeom prst="rect">
            <a:avLst/>
          </a:prstGeom>
        </p:spPr>
      </p:pic>
    </p:spTree>
    <p:extLst>
      <p:ext uri="{BB962C8B-B14F-4D97-AF65-F5344CB8AC3E}">
        <p14:creationId xmlns:p14="http://schemas.microsoft.com/office/powerpoint/2010/main" val="28463830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Endoscopy.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a:t>Endoscopy is a procedure that allows a doctor to view the inside of a person's body. Doctors use it to diagnose diseases in the following parts of the body:</a:t>
            </a:r>
          </a:p>
          <a:p>
            <a:r>
              <a:rPr lang="en-US" sz="2800" dirty="0" smtClean="0"/>
              <a:t>Esophagus, Stomach, Colon, Ears , Nose, Throat, Heart, Urinary tract, Joints, Abdomen</a:t>
            </a:r>
          </a:p>
          <a:p>
            <a:pPr marL="0" indent="0">
              <a:buNone/>
            </a:pPr>
            <a:endParaRPr lang="en-US" sz="2800" dirty="0"/>
          </a:p>
        </p:txBody>
      </p:sp>
    </p:spTree>
    <p:extLst>
      <p:ext uri="{BB962C8B-B14F-4D97-AF65-F5344CB8AC3E}">
        <p14:creationId xmlns:p14="http://schemas.microsoft.com/office/powerpoint/2010/main" val="31152511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dirty="0"/>
              <a:t>During an endoscopy, the doctor inserts a tool called an endoscope into a person’s body. Most endoscopes are thin tubes with a powerful light and tiny camera at the end.</a:t>
            </a:r>
          </a:p>
          <a:p>
            <a:r>
              <a:rPr lang="en-US" sz="2800" dirty="0"/>
              <a:t>The endoscope's length and flexibility depend on the part of the body the doctor needs to see.</a:t>
            </a:r>
          </a:p>
          <a:p>
            <a:r>
              <a:rPr lang="en-US" sz="2800" dirty="0"/>
              <a:t>For example, a straight endoscope helps a doctor look at joints. Meanwhile, a flexible one helps a doctor view the inside of the colon.</a:t>
            </a:r>
          </a:p>
          <a:p>
            <a:endParaRPr lang="en-US" sz="2800" dirty="0"/>
          </a:p>
        </p:txBody>
      </p:sp>
    </p:spTree>
    <p:extLst>
      <p:ext uri="{BB962C8B-B14F-4D97-AF65-F5344CB8AC3E}">
        <p14:creationId xmlns:p14="http://schemas.microsoft.com/office/powerpoint/2010/main" val="445767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589212" y="2319130"/>
            <a:ext cx="8915400" cy="3777622"/>
          </a:xfrm>
        </p:spPr>
        <p:txBody>
          <a:bodyPr>
            <a:normAutofit/>
          </a:bodyPr>
          <a:lstStyle/>
          <a:p>
            <a:r>
              <a:rPr lang="en-US" sz="2800" dirty="0"/>
              <a:t>Your doctor may recommend an endoscopy for various reasons:</a:t>
            </a:r>
          </a:p>
          <a:p>
            <a:r>
              <a:rPr lang="en-US" sz="2800" b="1" dirty="0"/>
              <a:t>To screen for and prevent cancer. </a:t>
            </a:r>
            <a:r>
              <a:rPr lang="en-US" sz="2800" dirty="0"/>
              <a:t>For example,</a:t>
            </a:r>
            <a:r>
              <a:rPr lang="en-US" sz="2800" b="1" dirty="0"/>
              <a:t> </a:t>
            </a:r>
            <a:r>
              <a:rPr lang="en-US" sz="2800" dirty="0"/>
              <a:t>doctors use a type of endoscopy called a colonoscopy to screen for colorectal cancer. During a colonoscopy, your doctor may remove growths called polyps. Without removal, polyps could develop into cancer.</a:t>
            </a:r>
          </a:p>
          <a:p>
            <a:endParaRPr lang="en-US" sz="2800" dirty="0"/>
          </a:p>
        </p:txBody>
      </p:sp>
    </p:spTree>
    <p:extLst>
      <p:ext uri="{BB962C8B-B14F-4D97-AF65-F5344CB8AC3E}">
        <p14:creationId xmlns:p14="http://schemas.microsoft.com/office/powerpoint/2010/main" val="381753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b="1" dirty="0"/>
              <a:t>To diagnose a disease or find out the cause of symptoms. </a:t>
            </a:r>
            <a:r>
              <a:rPr lang="en-US" sz="2800" dirty="0"/>
              <a:t>The type of endoscopy your doctor will recommend depends on the part of the body under examination.</a:t>
            </a:r>
          </a:p>
          <a:p>
            <a:r>
              <a:rPr lang="en-US" sz="2800" b="1" dirty="0"/>
              <a:t>To give treatment.</a:t>
            </a:r>
            <a:r>
              <a:rPr lang="en-US" sz="2800" dirty="0"/>
              <a:t> Doctors use endoscopes for certain treatments: Medication delivery, Laser therapy, which uses a powerful beam of light to destroy cancer cells </a:t>
            </a:r>
            <a:r>
              <a:rPr lang="en-US" sz="2800" dirty="0" err="1"/>
              <a:t>etc</a:t>
            </a:r>
            <a:endParaRPr lang="en-US" sz="2800" dirty="0"/>
          </a:p>
          <a:p>
            <a:endParaRPr lang="en-US" sz="2800" dirty="0"/>
          </a:p>
        </p:txBody>
      </p:sp>
    </p:spTree>
    <p:extLst>
      <p:ext uri="{BB962C8B-B14F-4D97-AF65-F5344CB8AC3E}">
        <p14:creationId xmlns:p14="http://schemas.microsoft.com/office/powerpoint/2010/main" val="17664486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endoscopy.</a:t>
            </a:r>
            <a:endParaRPr lang="en-US" dirty="0"/>
          </a:p>
        </p:txBody>
      </p:sp>
      <p:sp>
        <p:nvSpPr>
          <p:cNvPr id="3" name="Content Placeholder 2"/>
          <p:cNvSpPr>
            <a:spLocks noGrp="1"/>
          </p:cNvSpPr>
          <p:nvPr>
            <p:ph idx="1"/>
          </p:nvPr>
        </p:nvSpPr>
        <p:spPr/>
        <p:txBody>
          <a:bodyPr>
            <a:normAutofit/>
          </a:bodyPr>
          <a:lstStyle/>
          <a:p>
            <a:r>
              <a:rPr lang="en-US" sz="2800" b="1" dirty="0"/>
              <a:t>Arthroscopy</a:t>
            </a:r>
            <a:r>
              <a:rPr lang="en-US" sz="2800" dirty="0"/>
              <a:t>: examination of joints for diagnosis and treatment (arthroscopic surgery)</a:t>
            </a:r>
          </a:p>
          <a:p>
            <a:r>
              <a:rPr lang="en-US" sz="2800" b="1" dirty="0"/>
              <a:t>Bronchoscopy</a:t>
            </a:r>
            <a:r>
              <a:rPr lang="en-US" sz="2800" dirty="0"/>
              <a:t>: examination of the trachea and lung's bronchial trees to reveal abscesses, bronchitis, carcinoma, tumors, tuberculosis, </a:t>
            </a:r>
            <a:r>
              <a:rPr lang="en-US" sz="2800" dirty="0" err="1"/>
              <a:t>alveolitis</a:t>
            </a:r>
            <a:r>
              <a:rPr lang="en-US" sz="2800" dirty="0"/>
              <a:t>, infection, inflammation </a:t>
            </a:r>
          </a:p>
        </p:txBody>
      </p:sp>
    </p:spTree>
    <p:extLst>
      <p:ext uri="{BB962C8B-B14F-4D97-AF65-F5344CB8AC3E}">
        <p14:creationId xmlns:p14="http://schemas.microsoft.com/office/powerpoint/2010/main" val="45673923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b="1" dirty="0"/>
              <a:t>Colonoscopy</a:t>
            </a:r>
            <a:r>
              <a:rPr lang="en-US" sz="2800" dirty="0"/>
              <a:t>: examination of the inside of the colon and large intestine to detect polyps, tumors, ulceration, inflammation, colitis diverticula, </a:t>
            </a:r>
            <a:r>
              <a:rPr lang="en-US" sz="2800" dirty="0" err="1"/>
              <a:t>Chrohn's</a:t>
            </a:r>
            <a:r>
              <a:rPr lang="en-US" sz="2800" dirty="0"/>
              <a:t> disease, and discovery and removal of foreign bodies.</a:t>
            </a:r>
          </a:p>
          <a:p>
            <a:r>
              <a:rPr lang="en-US" sz="2800" b="1" dirty="0"/>
              <a:t>Colposcopy</a:t>
            </a:r>
            <a:r>
              <a:rPr lang="en-US" sz="2800" dirty="0"/>
              <a:t>: direct visualization of the vagina and cervix to detect cancer, inflammation, and other conditions.</a:t>
            </a:r>
          </a:p>
        </p:txBody>
      </p:sp>
    </p:spTree>
    <p:extLst>
      <p:ext uri="{BB962C8B-B14F-4D97-AF65-F5344CB8AC3E}">
        <p14:creationId xmlns:p14="http://schemas.microsoft.com/office/powerpoint/2010/main" val="199308166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b="1" dirty="0"/>
              <a:t>Cystoscopy:</a:t>
            </a:r>
            <a:r>
              <a:rPr lang="en-US" sz="2800" dirty="0"/>
              <a:t> examination of the bladder, urethra, urinary tract, </a:t>
            </a:r>
            <a:r>
              <a:rPr lang="en-US" sz="2800" dirty="0" err="1"/>
              <a:t>uteral</a:t>
            </a:r>
            <a:r>
              <a:rPr lang="en-US" sz="2800" dirty="0"/>
              <a:t> orifices, and prostate (men) with insertion of the endoscope through the urethra</a:t>
            </a:r>
            <a:r>
              <a:rPr lang="en-US" sz="2800" dirty="0" smtClean="0"/>
              <a:t>.</a:t>
            </a:r>
          </a:p>
          <a:p>
            <a:r>
              <a:rPr lang="en-US" sz="2800" b="1" dirty="0"/>
              <a:t>EGD (</a:t>
            </a:r>
            <a:r>
              <a:rPr lang="en-US" sz="2800" b="1" dirty="0" err="1"/>
              <a:t>Esophogealgastroduodensoscopy</a:t>
            </a:r>
            <a:r>
              <a:rPr lang="en-US" sz="2800" dirty="0"/>
              <a:t>): visual examination of the upper gastro-intestinal (GI) tract. (also referred to as gastroscopy) to reveal hemorrhage, hiatal hernia, inflammation of the esophagus, gastric ulcers</a:t>
            </a:r>
            <a:r>
              <a:rPr lang="en-US" sz="2800" dirty="0" smtClean="0"/>
              <a:t>.</a:t>
            </a:r>
            <a:endParaRPr lang="en-US" sz="2800" dirty="0"/>
          </a:p>
        </p:txBody>
      </p:sp>
    </p:spTree>
    <p:extLst>
      <p:ext uri="{BB962C8B-B14F-4D97-AF65-F5344CB8AC3E}">
        <p14:creationId xmlns:p14="http://schemas.microsoft.com/office/powerpoint/2010/main" val="10753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8052"/>
            <a:ext cx="10018713" cy="1431235"/>
          </a:xfrm>
        </p:spPr>
        <p:txBody>
          <a:bodyPr/>
          <a:lstStyle/>
          <a:p>
            <a:r>
              <a:rPr lang="en-US" dirty="0" smtClean="0"/>
              <a:t>Cont.</a:t>
            </a:r>
            <a:endParaRPr lang="en-US" dirty="0"/>
          </a:p>
        </p:txBody>
      </p:sp>
      <p:sp>
        <p:nvSpPr>
          <p:cNvPr id="3" name="Content Placeholder 2"/>
          <p:cNvSpPr>
            <a:spLocks noGrp="1"/>
          </p:cNvSpPr>
          <p:nvPr>
            <p:ph idx="1"/>
          </p:nvPr>
        </p:nvSpPr>
        <p:spPr>
          <a:xfrm>
            <a:off x="1484310" y="1749287"/>
            <a:ext cx="10018713" cy="4041913"/>
          </a:xfrm>
        </p:spPr>
        <p:txBody>
          <a:bodyPr>
            <a:normAutofit/>
          </a:bodyPr>
          <a:lstStyle/>
          <a:p>
            <a:r>
              <a:rPr lang="en-US" sz="3200" dirty="0"/>
              <a:t>Administer analgesia as ordered. Headaches after the procedure can last for a few hours or days and is usually treated with analgesics.</a:t>
            </a:r>
          </a:p>
        </p:txBody>
      </p:sp>
    </p:spTree>
    <p:extLst>
      <p:ext uri="{BB962C8B-B14F-4D97-AF65-F5344CB8AC3E}">
        <p14:creationId xmlns:p14="http://schemas.microsoft.com/office/powerpoint/2010/main" val="4763546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Endoscopic biopsy is the removal of tissue specimens for pathologic examination and analysis.</a:t>
            </a:r>
          </a:p>
          <a:p>
            <a:endParaRPr lang="en-US" sz="3200" dirty="0"/>
          </a:p>
        </p:txBody>
      </p:sp>
    </p:spTree>
    <p:extLst>
      <p:ext uri="{BB962C8B-B14F-4D97-AF65-F5344CB8AC3E}">
        <p14:creationId xmlns:p14="http://schemas.microsoft.com/office/powerpoint/2010/main" val="37719417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800" b="1" dirty="0"/>
              <a:t>Gastroscopy</a:t>
            </a:r>
            <a:r>
              <a:rPr lang="en-US" sz="2800" dirty="0"/>
              <a:t>: examination of the lining of the esophagus, stomach, and duodenum. Gastroscopy is often used to diagnose ulcers and other sources of bleeding and to guide biopsy of suspect GI cancers.</a:t>
            </a:r>
          </a:p>
          <a:p>
            <a:r>
              <a:rPr lang="en-US" sz="2800" b="1" dirty="0"/>
              <a:t>Laparoscopy</a:t>
            </a:r>
            <a:r>
              <a:rPr lang="en-US" sz="2800" dirty="0"/>
              <a:t>: visualization of the stomach, liver and other abdominal organs including the female reproductive organs, for example, the fallopian tubes.</a:t>
            </a:r>
          </a:p>
        </p:txBody>
      </p:sp>
    </p:spTree>
    <p:extLst>
      <p:ext uri="{BB962C8B-B14F-4D97-AF65-F5344CB8AC3E}">
        <p14:creationId xmlns:p14="http://schemas.microsoft.com/office/powerpoint/2010/main" val="18216248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a:t> </a:t>
            </a:r>
            <a:r>
              <a:rPr lang="en-US" sz="2800" b="1" dirty="0"/>
              <a:t>Laryngoscopy</a:t>
            </a:r>
            <a:r>
              <a:rPr lang="en-US" sz="2800" dirty="0"/>
              <a:t>: examination of the larynx (voice box).</a:t>
            </a:r>
          </a:p>
          <a:p>
            <a:r>
              <a:rPr lang="en-US" sz="2800" dirty="0"/>
              <a:t> </a:t>
            </a:r>
            <a:r>
              <a:rPr lang="en-US" sz="2800" b="1" dirty="0" smtClean="0"/>
              <a:t>Proctoscopy</a:t>
            </a:r>
            <a:r>
              <a:rPr lang="en-US" sz="2800" b="1" dirty="0"/>
              <a:t>, sigmoidoscopy, </a:t>
            </a:r>
            <a:r>
              <a:rPr lang="en-US" sz="2800" b="1" dirty="0" err="1"/>
              <a:t>proctosigmoidoscopy</a:t>
            </a:r>
            <a:r>
              <a:rPr lang="en-US" sz="2800" dirty="0"/>
              <a:t>: examination of the rectum and sigmoid colon.</a:t>
            </a:r>
          </a:p>
          <a:p>
            <a:r>
              <a:rPr lang="en-US" sz="2800" b="1" dirty="0" err="1" smtClean="0"/>
              <a:t>Thoracoscopy</a:t>
            </a:r>
            <a:r>
              <a:rPr lang="en-US" sz="2800" dirty="0"/>
              <a:t>: examination of the pleura (sac that covers the lungs), pleural spaces, mediastinum, and pericardium.</a:t>
            </a:r>
          </a:p>
        </p:txBody>
      </p:sp>
    </p:spTree>
    <p:extLst>
      <p:ext uri="{BB962C8B-B14F-4D97-AF65-F5344CB8AC3E}">
        <p14:creationId xmlns:p14="http://schemas.microsoft.com/office/powerpoint/2010/main" val="11480673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152939"/>
          </a:xfrm>
        </p:spPr>
        <p:txBody>
          <a:bodyPr/>
          <a:lstStyle/>
          <a:p>
            <a:r>
              <a:rPr lang="en-US" b="1" dirty="0" smtClean="0">
                <a:solidFill>
                  <a:srgbClr val="FF0000"/>
                </a:solidFill>
              </a:rPr>
              <a:t>EEG and ECG</a:t>
            </a:r>
            <a:endParaRPr lang="en-US" b="1" dirty="0">
              <a:solidFill>
                <a:srgbClr val="FF0000"/>
              </a:solidFill>
            </a:endParaRPr>
          </a:p>
        </p:txBody>
      </p:sp>
      <p:sp>
        <p:nvSpPr>
          <p:cNvPr id="3" name="Content Placeholder 2"/>
          <p:cNvSpPr>
            <a:spLocks noGrp="1"/>
          </p:cNvSpPr>
          <p:nvPr>
            <p:ph idx="1"/>
          </p:nvPr>
        </p:nvSpPr>
        <p:spPr>
          <a:xfrm>
            <a:off x="1484310" y="2319130"/>
            <a:ext cx="10018713" cy="3472070"/>
          </a:xfrm>
        </p:spPr>
        <p:txBody>
          <a:bodyPr>
            <a:normAutofit/>
          </a:bodyPr>
          <a:lstStyle/>
          <a:p>
            <a:r>
              <a:rPr lang="en-US" sz="3600" dirty="0"/>
              <a:t>Electroencephalogram or EEG is related to the brain and electrocardiogram or ECG is related to the heart. EEG is the equipment used for measuring electrical activities of the brain. On the other hand, ECG is used for measuring activities of heart.</a:t>
            </a:r>
          </a:p>
          <a:p>
            <a:endParaRPr lang="en-US" sz="3600" dirty="0"/>
          </a:p>
          <a:p>
            <a:pPr marL="0" indent="0">
              <a:buNone/>
            </a:pPr>
            <a:endParaRPr lang="en-US" sz="3600" dirty="0"/>
          </a:p>
        </p:txBody>
      </p:sp>
    </p:spTree>
    <p:extLst>
      <p:ext uri="{BB962C8B-B14F-4D97-AF65-F5344CB8AC3E}">
        <p14:creationId xmlns:p14="http://schemas.microsoft.com/office/powerpoint/2010/main" val="24537023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77957"/>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EEG is mainly used for diagnosing seizure disorders, infections, tumors, degenerative disorders and metabolic disturbances that could affect the brain. On the contrary, ECG is used to determine the rate of heartbeats, heart chamber positions and if there is any damage to heart. The ECG helps in determining if a person has any problems of the heart.</a:t>
            </a:r>
          </a:p>
          <a:p>
            <a:endParaRPr lang="en-US" sz="3200" dirty="0"/>
          </a:p>
          <a:p>
            <a:endParaRPr lang="en-US" sz="3200" dirty="0"/>
          </a:p>
        </p:txBody>
      </p:sp>
    </p:spTree>
    <p:extLst>
      <p:ext uri="{BB962C8B-B14F-4D97-AF65-F5344CB8AC3E}">
        <p14:creationId xmlns:p14="http://schemas.microsoft.com/office/powerpoint/2010/main" val="20539918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4974" y="685800"/>
            <a:ext cx="10270435" cy="5860774"/>
          </a:xfrm>
          <a:prstGeom prst="rect">
            <a:avLst/>
          </a:prstGeom>
        </p:spPr>
      </p:pic>
    </p:spTree>
    <p:extLst>
      <p:ext uri="{BB962C8B-B14F-4D97-AF65-F5344CB8AC3E}">
        <p14:creationId xmlns:p14="http://schemas.microsoft.com/office/powerpoint/2010/main" val="31905721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79442" y="583095"/>
            <a:ext cx="10323581" cy="5857461"/>
          </a:xfrm>
          <a:prstGeom prst="rect">
            <a:avLst/>
          </a:prstGeom>
        </p:spPr>
      </p:pic>
    </p:spTree>
    <p:extLst>
      <p:ext uri="{BB962C8B-B14F-4D97-AF65-F5344CB8AC3E}">
        <p14:creationId xmlns:p14="http://schemas.microsoft.com/office/powerpoint/2010/main" val="714416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05949"/>
          </a:xfrm>
        </p:spPr>
        <p:txBody>
          <a:bodyPr>
            <a:normAutofit/>
          </a:bodyPr>
          <a:lstStyle/>
          <a:p>
            <a:r>
              <a:rPr lang="en-US" dirty="0" smtClean="0"/>
              <a:t>USES OF ECG</a:t>
            </a:r>
            <a:endParaRPr lang="en-US" dirty="0"/>
          </a:p>
        </p:txBody>
      </p:sp>
      <p:sp>
        <p:nvSpPr>
          <p:cNvPr id="3" name="Content Placeholder 2"/>
          <p:cNvSpPr>
            <a:spLocks noGrp="1"/>
          </p:cNvSpPr>
          <p:nvPr>
            <p:ph idx="1"/>
          </p:nvPr>
        </p:nvSpPr>
        <p:spPr>
          <a:xfrm>
            <a:off x="1484310" y="2438399"/>
            <a:ext cx="10018713" cy="3352802"/>
          </a:xfrm>
        </p:spPr>
        <p:txBody>
          <a:bodyPr>
            <a:noAutofit/>
          </a:bodyPr>
          <a:lstStyle/>
          <a:p>
            <a:endParaRPr lang="en-US" sz="3600" dirty="0"/>
          </a:p>
          <a:p>
            <a:r>
              <a:rPr lang="en-US" sz="3600" dirty="0"/>
              <a:t>    assess your heart rhythm</a:t>
            </a:r>
          </a:p>
          <a:p>
            <a:r>
              <a:rPr lang="en-US" sz="3600" dirty="0"/>
              <a:t>    diagnose poor blood flow to the heart muscle (ischemia)</a:t>
            </a:r>
          </a:p>
          <a:p>
            <a:r>
              <a:rPr lang="en-US" sz="3600" dirty="0"/>
              <a:t>    diagnose a heart attack</a:t>
            </a:r>
          </a:p>
          <a:p>
            <a:r>
              <a:rPr lang="en-US" sz="3600" dirty="0"/>
              <a:t>    diagnose abnormalities of your heart, such as heart chamber enlargement and abnormal</a:t>
            </a:r>
          </a:p>
          <a:p>
            <a:r>
              <a:rPr lang="en-US" sz="3600" dirty="0"/>
              <a:t>    electrical conduction</a:t>
            </a:r>
          </a:p>
          <a:p>
            <a:endParaRPr lang="en-US" sz="3600" dirty="0"/>
          </a:p>
        </p:txBody>
      </p:sp>
    </p:spTree>
    <p:extLst>
      <p:ext uri="{BB962C8B-B14F-4D97-AF65-F5344CB8AC3E}">
        <p14:creationId xmlns:p14="http://schemas.microsoft.com/office/powerpoint/2010/main" val="19765870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EEG</a:t>
            </a:r>
            <a:endParaRPr lang="en-US" dirty="0"/>
          </a:p>
        </p:txBody>
      </p:sp>
      <p:sp>
        <p:nvSpPr>
          <p:cNvPr id="3" name="Content Placeholder 2"/>
          <p:cNvSpPr>
            <a:spLocks noGrp="1"/>
          </p:cNvSpPr>
          <p:nvPr>
            <p:ph idx="1"/>
          </p:nvPr>
        </p:nvSpPr>
        <p:spPr>
          <a:xfrm>
            <a:off x="1484310" y="1802296"/>
            <a:ext cx="10018713" cy="5055703"/>
          </a:xfrm>
        </p:spPr>
        <p:txBody>
          <a:bodyPr>
            <a:normAutofit/>
          </a:bodyPr>
          <a:lstStyle/>
          <a:p>
            <a:r>
              <a:rPr lang="en-US" sz="3200" dirty="0"/>
              <a:t>The measurements given by an EEG are used to confirm or rule out various conditions, including</a:t>
            </a:r>
            <a:r>
              <a:rPr lang="en-US" sz="3200" dirty="0" smtClean="0"/>
              <a:t>:</a:t>
            </a:r>
            <a:endParaRPr lang="en-US" sz="3200" dirty="0"/>
          </a:p>
          <a:p>
            <a:r>
              <a:rPr lang="en-US" sz="3200" dirty="0"/>
              <a:t>    seizure disorders (such as </a:t>
            </a:r>
            <a:r>
              <a:rPr lang="en-US" sz="3200" dirty="0" smtClean="0"/>
              <a:t>epilepsy)</a:t>
            </a:r>
          </a:p>
          <a:p>
            <a:r>
              <a:rPr lang="en-US" sz="3200" dirty="0" smtClean="0"/>
              <a:t>    head </a:t>
            </a:r>
            <a:r>
              <a:rPr lang="en-US" sz="3200" dirty="0"/>
              <a:t>injury</a:t>
            </a:r>
          </a:p>
          <a:p>
            <a:r>
              <a:rPr lang="en-US" sz="3200" dirty="0" smtClean="0"/>
              <a:t>    </a:t>
            </a:r>
            <a:r>
              <a:rPr lang="en-US" sz="3200" dirty="0"/>
              <a:t>encephalitis (inflammation of the brain</a:t>
            </a:r>
            <a:r>
              <a:rPr lang="en-US" sz="3200" dirty="0" smtClean="0"/>
              <a:t>)</a:t>
            </a:r>
            <a:endParaRPr lang="en-US" sz="3200" dirty="0"/>
          </a:p>
        </p:txBody>
      </p:sp>
    </p:spTree>
    <p:extLst>
      <p:ext uri="{BB962C8B-B14F-4D97-AF65-F5344CB8AC3E}">
        <p14:creationId xmlns:p14="http://schemas.microsoft.com/office/powerpoint/2010/main" val="252475208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17713"/>
          </a:xfrm>
        </p:spPr>
        <p:txBody>
          <a:bodyPr/>
          <a:lstStyle/>
          <a:p>
            <a:r>
              <a:rPr lang="en-US" dirty="0" smtClean="0"/>
              <a:t>USES.</a:t>
            </a:r>
            <a:endParaRPr lang="en-US" dirty="0"/>
          </a:p>
        </p:txBody>
      </p:sp>
      <p:sp>
        <p:nvSpPr>
          <p:cNvPr id="3" name="Content Placeholder 2"/>
          <p:cNvSpPr>
            <a:spLocks noGrp="1"/>
          </p:cNvSpPr>
          <p:nvPr>
            <p:ph idx="1"/>
          </p:nvPr>
        </p:nvSpPr>
        <p:spPr/>
        <p:txBody>
          <a:bodyPr>
            <a:noAutofit/>
          </a:bodyPr>
          <a:lstStyle/>
          <a:p>
            <a:r>
              <a:rPr lang="en-US" sz="3200" dirty="0"/>
              <a:t> brain tumor</a:t>
            </a:r>
          </a:p>
          <a:p>
            <a:r>
              <a:rPr lang="en-US" sz="3200" dirty="0"/>
              <a:t>    encephalopathy (disease that causes brain dysfunction)</a:t>
            </a:r>
          </a:p>
          <a:p>
            <a:r>
              <a:rPr lang="en-US" sz="3200" dirty="0"/>
              <a:t>    memory problems</a:t>
            </a:r>
          </a:p>
          <a:p>
            <a:r>
              <a:rPr lang="en-US" sz="3200" dirty="0"/>
              <a:t>    sleep disorders</a:t>
            </a:r>
          </a:p>
          <a:p>
            <a:r>
              <a:rPr lang="en-US" sz="3200" dirty="0"/>
              <a:t>    stroke</a:t>
            </a:r>
          </a:p>
          <a:p>
            <a:r>
              <a:rPr lang="en-US" sz="3200" dirty="0"/>
              <a:t>    dementia</a:t>
            </a:r>
          </a:p>
        </p:txBody>
      </p:sp>
    </p:spTree>
    <p:extLst>
      <p:ext uri="{BB962C8B-B14F-4D97-AF65-F5344CB8AC3E}">
        <p14:creationId xmlns:p14="http://schemas.microsoft.com/office/powerpoint/2010/main" val="380382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BIOPSIES.</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The removal of tissue or cells for analysis is called a biopsy</a:t>
            </a:r>
            <a:r>
              <a:rPr lang="en-US" sz="3200" dirty="0" smtClean="0"/>
              <a:t>.</a:t>
            </a:r>
            <a:endParaRPr lang="en-US" sz="3200" dirty="0"/>
          </a:p>
          <a:p>
            <a:r>
              <a:rPr lang="en-US" sz="3200" dirty="0"/>
              <a:t>While a biopsy may sound scary, it’s important to remember that most are entirely pain-free and low-risk procedures. Depending on your situation, a piece of skin, tissue, organ, or suspected tumor will be surgically removed and sent to a lab for testing.</a:t>
            </a:r>
          </a:p>
        </p:txBody>
      </p:sp>
    </p:spTree>
    <p:extLst>
      <p:ext uri="{BB962C8B-B14F-4D97-AF65-F5344CB8AC3E}">
        <p14:creationId xmlns:p14="http://schemas.microsoft.com/office/powerpoint/2010/main" val="412295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059" y="699052"/>
            <a:ext cx="10018713" cy="877957"/>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Biopsies may require some preparation on the part of the patient such as bowel prep, clear liquid diet, or nothing by mouth</a:t>
            </a:r>
            <a:r>
              <a:rPr lang="en-US" sz="3200" dirty="0" smtClean="0"/>
              <a:t>.</a:t>
            </a:r>
            <a:endParaRPr lang="en-US" sz="3200" dirty="0"/>
          </a:p>
          <a:p>
            <a:r>
              <a:rPr lang="en-US" sz="3200" dirty="0"/>
              <a:t>As always before a medical procedure, </a:t>
            </a:r>
            <a:r>
              <a:rPr lang="en-US" sz="3200" dirty="0" smtClean="0"/>
              <a:t>client will explain </a:t>
            </a:r>
            <a:r>
              <a:rPr lang="en-US" sz="3200" dirty="0"/>
              <a:t>what medications and supplements </a:t>
            </a:r>
            <a:r>
              <a:rPr lang="en-US" sz="3200" dirty="0" smtClean="0"/>
              <a:t>being taken. client </a:t>
            </a:r>
            <a:r>
              <a:rPr lang="en-US" sz="3200" dirty="0"/>
              <a:t>may need to stop taking certain drugs before a biopsy, such as aspirin or nonsteroidal anti-inflammatory medications.</a:t>
            </a:r>
          </a:p>
        </p:txBody>
      </p:sp>
    </p:spTree>
    <p:extLst>
      <p:ext uri="{BB962C8B-B14F-4D97-AF65-F5344CB8AC3E}">
        <p14:creationId xmlns:p14="http://schemas.microsoft.com/office/powerpoint/2010/main" val="48576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9270"/>
            <a:ext cx="10018713" cy="1444487"/>
          </a:xfrm>
        </p:spPr>
        <p:txBody>
          <a:bodyPr/>
          <a:lstStyle/>
          <a:p>
            <a:r>
              <a:rPr lang="en-US" b="1" dirty="0" smtClean="0">
                <a:solidFill>
                  <a:srgbClr val="FF0000"/>
                </a:solidFill>
              </a:rPr>
              <a:t>MODULE OUTCOMES.</a:t>
            </a:r>
            <a:endParaRPr lang="en-US" b="1" dirty="0">
              <a:solidFill>
                <a:srgbClr val="FF0000"/>
              </a:solidFill>
            </a:endParaRPr>
          </a:p>
        </p:txBody>
      </p:sp>
      <p:sp>
        <p:nvSpPr>
          <p:cNvPr id="3" name="Content Placeholder 2"/>
          <p:cNvSpPr>
            <a:spLocks noGrp="1"/>
          </p:cNvSpPr>
          <p:nvPr>
            <p:ph idx="1"/>
          </p:nvPr>
        </p:nvSpPr>
        <p:spPr>
          <a:xfrm>
            <a:off x="1484310" y="1722783"/>
            <a:ext cx="10018713" cy="4068417"/>
          </a:xfrm>
        </p:spPr>
        <p:txBody>
          <a:bodyPr>
            <a:normAutofit/>
          </a:bodyPr>
          <a:lstStyle/>
          <a:p>
            <a:r>
              <a:rPr lang="en-US" sz="4000" dirty="0" smtClean="0"/>
              <a:t>By the end of the module the learner should:</a:t>
            </a:r>
          </a:p>
          <a:p>
            <a:pPr marL="514350" indent="-514350">
              <a:buFont typeface="+mj-lt"/>
              <a:buAutoNum type="romanUcPeriod"/>
            </a:pPr>
            <a:r>
              <a:rPr lang="en-US" sz="4000" dirty="0" smtClean="0"/>
              <a:t>Provide care to patients undergoing specialized diagnostic procedures.</a:t>
            </a:r>
          </a:p>
          <a:p>
            <a:pPr marL="514350" indent="-514350">
              <a:buFont typeface="+mj-lt"/>
              <a:buAutoNum type="romanUcPeriod"/>
            </a:pPr>
            <a:r>
              <a:rPr lang="en-US" sz="4000" dirty="0" smtClean="0"/>
              <a:t>Manage patients scheduled for radiological examinations.</a:t>
            </a:r>
            <a:endParaRPr lang="en-US" sz="4000" dirty="0"/>
          </a:p>
        </p:txBody>
      </p:sp>
    </p:spTree>
    <p:extLst>
      <p:ext uri="{BB962C8B-B14F-4D97-AF65-F5344CB8AC3E}">
        <p14:creationId xmlns:p14="http://schemas.microsoft.com/office/powerpoint/2010/main" val="282377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364975"/>
            <a:ext cx="10018713" cy="4426226"/>
          </a:xfrm>
        </p:spPr>
        <p:txBody>
          <a:bodyPr>
            <a:noAutofit/>
          </a:bodyPr>
          <a:lstStyle/>
          <a:p>
            <a:endParaRPr lang="en-US" sz="3200" dirty="0"/>
          </a:p>
          <a:p>
            <a:endParaRPr lang="en-US" sz="3200" dirty="0"/>
          </a:p>
          <a:p>
            <a:r>
              <a:rPr lang="en-US" sz="3200" dirty="0"/>
              <a:t>A member </a:t>
            </a:r>
            <a:r>
              <a:rPr lang="en-US" sz="3200" dirty="0" smtClean="0"/>
              <a:t>of </a:t>
            </a:r>
            <a:r>
              <a:rPr lang="en-US" sz="3200" dirty="0"/>
              <a:t>health care team will explain the </a:t>
            </a:r>
            <a:r>
              <a:rPr lang="en-US" sz="3200" dirty="0" smtClean="0"/>
              <a:t>procedure.</a:t>
            </a:r>
            <a:endParaRPr lang="en-US" sz="3200" dirty="0"/>
          </a:p>
          <a:p>
            <a:r>
              <a:rPr lang="en-US" sz="3200" dirty="0" smtClean="0"/>
              <a:t>Client will be asked </a:t>
            </a:r>
            <a:r>
              <a:rPr lang="en-US" sz="3200" dirty="0"/>
              <a:t>to sign a consent form that states </a:t>
            </a:r>
            <a:r>
              <a:rPr lang="en-US" sz="3200" dirty="0" smtClean="0"/>
              <a:t>understanding  </a:t>
            </a:r>
            <a:r>
              <a:rPr lang="en-US" sz="3200" dirty="0"/>
              <a:t>the benefits and risks of the biopsy and agree to have the test </a:t>
            </a:r>
            <a:r>
              <a:rPr lang="en-US" sz="3200" dirty="0" smtClean="0"/>
              <a:t>done.</a:t>
            </a:r>
            <a:endParaRPr lang="en-US" sz="3200" dirty="0"/>
          </a:p>
          <a:p>
            <a:endParaRPr lang="en-US" sz="3200" dirty="0"/>
          </a:p>
        </p:txBody>
      </p:sp>
    </p:spTree>
    <p:extLst>
      <p:ext uri="{BB962C8B-B14F-4D97-AF65-F5344CB8AC3E}">
        <p14:creationId xmlns:p14="http://schemas.microsoft.com/office/powerpoint/2010/main" val="418985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3200" dirty="0"/>
              <a:t>Immediately after the biopsy</a:t>
            </a:r>
          </a:p>
          <a:p>
            <a:r>
              <a:rPr lang="en-US" sz="3200" dirty="0"/>
              <a:t>How you feel after the biopsy depends on what sort of procedure was performed. Generally, you can expect after a biopsy: </a:t>
            </a:r>
          </a:p>
        </p:txBody>
      </p:sp>
    </p:spTree>
    <p:extLst>
      <p:ext uri="{BB962C8B-B14F-4D97-AF65-F5344CB8AC3E}">
        <p14:creationId xmlns:p14="http://schemas.microsoft.com/office/powerpoint/2010/main" val="72673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Autofit/>
          </a:bodyPr>
          <a:lstStyle/>
          <a:p>
            <a:r>
              <a:rPr lang="en-US" sz="3200" dirty="0"/>
              <a:t>Some pain around the biopsy site. This should resolve, or at least ease over the next two or three days.</a:t>
            </a:r>
          </a:p>
          <a:p>
            <a:r>
              <a:rPr lang="en-US" sz="3200" dirty="0" smtClean="0"/>
              <a:t>doctor </a:t>
            </a:r>
            <a:r>
              <a:rPr lang="en-US" sz="3200" dirty="0"/>
              <a:t>will prescribe appropriate pain relieving medication.</a:t>
            </a:r>
          </a:p>
          <a:p>
            <a:r>
              <a:rPr lang="en-US" sz="3200" dirty="0" smtClean="0"/>
              <a:t>Nurses </a:t>
            </a:r>
            <a:r>
              <a:rPr lang="en-US" sz="3200" dirty="0"/>
              <a:t>monitor your condition for some hours and check for bleeding from the biopsy site. </a:t>
            </a:r>
          </a:p>
        </p:txBody>
      </p:sp>
    </p:spTree>
    <p:extLst>
      <p:ext uri="{BB962C8B-B14F-4D97-AF65-F5344CB8AC3E}">
        <p14:creationId xmlns:p14="http://schemas.microsoft.com/office/powerpoint/2010/main" val="271202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Autofit/>
          </a:bodyPr>
          <a:lstStyle/>
          <a:p>
            <a:r>
              <a:rPr lang="en-US" sz="3200" dirty="0"/>
              <a:t>You may have a blood count test to double-check that you are not bleeding internally from the biopsy site.</a:t>
            </a:r>
          </a:p>
          <a:p>
            <a:r>
              <a:rPr lang="en-US" sz="3200" dirty="0" smtClean="0"/>
              <a:t>You </a:t>
            </a:r>
            <a:r>
              <a:rPr lang="en-US" sz="3200" dirty="0"/>
              <a:t>may undergo other tests to make sure all is well, for example, a chest x-ray (or two) if you had a lung biopsy.</a:t>
            </a:r>
          </a:p>
          <a:p>
            <a:r>
              <a:rPr lang="en-US" sz="3200" dirty="0" smtClean="0"/>
              <a:t>Surgical </a:t>
            </a:r>
            <a:r>
              <a:rPr lang="en-US" sz="3200" dirty="0"/>
              <a:t>medications can sometimes make you drowsy so you should not drive yourself home</a:t>
            </a:r>
          </a:p>
        </p:txBody>
      </p:sp>
    </p:spTree>
    <p:extLst>
      <p:ext uri="{BB962C8B-B14F-4D97-AF65-F5344CB8AC3E}">
        <p14:creationId xmlns:p14="http://schemas.microsoft.com/office/powerpoint/2010/main" val="234980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PARACENTESIS</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Paracentesis is a procedure in which a needle or catheter is inserted into the peritoneal cavity to obtain </a:t>
            </a:r>
            <a:r>
              <a:rPr lang="en-US" sz="3200" dirty="0" err="1"/>
              <a:t>ascitic</a:t>
            </a:r>
            <a:r>
              <a:rPr lang="en-US" sz="3200" dirty="0"/>
              <a:t> fluid for diagnostic or therapeutic purposes. </a:t>
            </a:r>
            <a:r>
              <a:rPr lang="en-US" sz="3200" dirty="0" err="1" smtClean="0"/>
              <a:t>Ascitic</a:t>
            </a:r>
            <a:r>
              <a:rPr lang="en-US" sz="3200" dirty="0" smtClean="0"/>
              <a:t> </a:t>
            </a:r>
            <a:r>
              <a:rPr lang="en-US" sz="3200" dirty="0"/>
              <a:t>fluid may be used to help determine the etiology of ascites, as well as to evaluate for infection or presence of cancer. </a:t>
            </a:r>
          </a:p>
        </p:txBody>
      </p:sp>
    </p:spTree>
    <p:extLst>
      <p:ext uri="{BB962C8B-B14F-4D97-AF65-F5344CB8AC3E}">
        <p14:creationId xmlns:p14="http://schemas.microsoft.com/office/powerpoint/2010/main" val="345020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2278" y="92765"/>
            <a:ext cx="11542643" cy="6665844"/>
          </a:xfrm>
          <a:prstGeom prst="rect">
            <a:avLst/>
          </a:prstGeom>
        </p:spPr>
      </p:pic>
    </p:spTree>
    <p:extLst>
      <p:ext uri="{BB962C8B-B14F-4D97-AF65-F5344CB8AC3E}">
        <p14:creationId xmlns:p14="http://schemas.microsoft.com/office/powerpoint/2010/main" val="269394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8" y="685800"/>
            <a:ext cx="5963478" cy="1752599"/>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080592" y="106017"/>
            <a:ext cx="9806608" cy="6639339"/>
          </a:xfrm>
          <a:prstGeom prst="rect">
            <a:avLst/>
          </a:prstGeom>
        </p:spPr>
      </p:pic>
    </p:spTree>
    <p:extLst>
      <p:ext uri="{BB962C8B-B14F-4D97-AF65-F5344CB8AC3E}">
        <p14:creationId xmlns:p14="http://schemas.microsoft.com/office/powerpoint/2010/main" val="113591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5461" y="543339"/>
            <a:ext cx="10389704" cy="6314661"/>
          </a:xfrm>
          <a:prstGeom prst="rect">
            <a:avLst/>
          </a:prstGeom>
        </p:spPr>
      </p:pic>
    </p:spTree>
    <p:extLst>
      <p:ext uri="{BB962C8B-B14F-4D97-AF65-F5344CB8AC3E}">
        <p14:creationId xmlns:p14="http://schemas.microsoft.com/office/powerpoint/2010/main" val="253372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50235"/>
          </a:xfrm>
        </p:spPr>
        <p:txBody>
          <a:bodyPr/>
          <a:lstStyle/>
          <a:p>
            <a:r>
              <a:rPr lang="en-US" dirty="0" smtClean="0"/>
              <a:t>Indications.</a:t>
            </a:r>
            <a:endParaRPr lang="en-US" dirty="0"/>
          </a:p>
        </p:txBody>
      </p:sp>
      <p:sp>
        <p:nvSpPr>
          <p:cNvPr id="3" name="Content Placeholder 2"/>
          <p:cNvSpPr>
            <a:spLocks noGrp="1"/>
          </p:cNvSpPr>
          <p:nvPr>
            <p:ph idx="1"/>
          </p:nvPr>
        </p:nvSpPr>
        <p:spPr>
          <a:xfrm>
            <a:off x="1484310" y="1736035"/>
            <a:ext cx="10018713" cy="4055165"/>
          </a:xfrm>
        </p:spPr>
        <p:txBody>
          <a:bodyPr>
            <a:normAutofit/>
          </a:bodyPr>
          <a:lstStyle/>
          <a:p>
            <a:r>
              <a:rPr lang="en-US" sz="3200" dirty="0"/>
              <a:t>It is used for a number of reasons: </a:t>
            </a:r>
          </a:p>
          <a:p>
            <a:pPr>
              <a:buFont typeface="Arial" panose="020B0604020202020204" pitchFamily="34" charset="0"/>
              <a:buChar char="•"/>
            </a:pPr>
            <a:r>
              <a:rPr lang="en-US" sz="3200" dirty="0"/>
              <a:t>to relieve abdominal pressure from </a:t>
            </a:r>
            <a:r>
              <a:rPr lang="en-US" sz="3200" dirty="0">
                <a:hlinkClick r:id="rId2" tooltip="Ascites"/>
              </a:rPr>
              <a:t>ascites</a:t>
            </a:r>
            <a:endParaRPr lang="en-US" sz="3200" dirty="0"/>
          </a:p>
          <a:p>
            <a:pPr>
              <a:buFont typeface="Arial" panose="020B0604020202020204" pitchFamily="34" charset="0"/>
              <a:buChar char="•"/>
            </a:pPr>
            <a:r>
              <a:rPr lang="en-US" sz="3200" dirty="0"/>
              <a:t>to diagnose </a:t>
            </a:r>
            <a:r>
              <a:rPr lang="en-US" sz="3200" dirty="0">
                <a:hlinkClick r:id="rId3" tooltip="Spontaneous bacterial peritonitis"/>
              </a:rPr>
              <a:t>spontaneous bacterial peritonitis</a:t>
            </a:r>
            <a:r>
              <a:rPr lang="en-US" sz="3200" dirty="0"/>
              <a:t> and other infections (e.g. abdominal TB)</a:t>
            </a:r>
          </a:p>
          <a:p>
            <a:pPr>
              <a:buFont typeface="Arial" panose="020B0604020202020204" pitchFamily="34" charset="0"/>
              <a:buChar char="•"/>
            </a:pPr>
            <a:r>
              <a:rPr lang="en-US" sz="3200" dirty="0"/>
              <a:t>to diagnose </a:t>
            </a:r>
            <a:r>
              <a:rPr lang="en-US" sz="3200" dirty="0">
                <a:hlinkClick r:id="rId4" tooltip="Metastatic"/>
              </a:rPr>
              <a:t>metastatic</a:t>
            </a:r>
            <a:r>
              <a:rPr lang="en-US" sz="3200" dirty="0"/>
              <a:t> </a:t>
            </a:r>
            <a:r>
              <a:rPr lang="en-US" sz="3200" dirty="0">
                <a:hlinkClick r:id="rId5" tooltip="Cancer"/>
              </a:rPr>
              <a:t>cancer</a:t>
            </a:r>
            <a:endParaRPr lang="en-US" sz="3200" dirty="0"/>
          </a:p>
          <a:p>
            <a:pPr>
              <a:buFont typeface="Arial" panose="020B0604020202020204" pitchFamily="34" charset="0"/>
              <a:buChar char="•"/>
            </a:pPr>
            <a:r>
              <a:rPr lang="en-US" sz="3200" dirty="0"/>
              <a:t>to diagnose </a:t>
            </a:r>
            <a:r>
              <a:rPr lang="en-US" sz="3200" dirty="0">
                <a:hlinkClick r:id="rId6" tooltip="Blood"/>
              </a:rPr>
              <a:t>blood</a:t>
            </a:r>
            <a:r>
              <a:rPr lang="en-US" sz="3200" dirty="0"/>
              <a:t> in </a:t>
            </a:r>
            <a:r>
              <a:rPr lang="en-US" sz="3200" dirty="0">
                <a:hlinkClick r:id="rId7" tooltip="Peritoneal"/>
              </a:rPr>
              <a:t>peritoneal</a:t>
            </a:r>
            <a:r>
              <a:rPr lang="en-US" sz="3200" dirty="0"/>
              <a:t> space in trauma</a:t>
            </a:r>
          </a:p>
          <a:p>
            <a:endParaRPr lang="en-US" sz="3200" dirty="0"/>
          </a:p>
        </p:txBody>
      </p:sp>
    </p:spTree>
    <p:extLst>
      <p:ext uri="{BB962C8B-B14F-4D97-AF65-F5344CB8AC3E}">
        <p14:creationId xmlns:p14="http://schemas.microsoft.com/office/powerpoint/2010/main" val="421384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Before the procedure the patient is instructed to empty the bladder to reduce the danger of accidental puncture of the bladder. The skin below the umbilicus and overlying the rectus muscle is cleansed with an antiseptic. A local anesthetic is used to anesthetize the skin and underlying tissues at the site of insertion of the trocar.</a:t>
            </a:r>
          </a:p>
        </p:txBody>
      </p:sp>
    </p:spTree>
    <p:extLst>
      <p:ext uri="{BB962C8B-B14F-4D97-AF65-F5344CB8AC3E}">
        <p14:creationId xmlns:p14="http://schemas.microsoft.com/office/powerpoint/2010/main" val="331170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643" y="696403"/>
            <a:ext cx="7580381"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13253"/>
            <a:ext cx="12192000" cy="6679096"/>
          </a:xfrm>
          <a:prstGeom prst="rect">
            <a:avLst/>
          </a:prstGeom>
        </p:spPr>
      </p:pic>
    </p:spTree>
    <p:extLst>
      <p:ext uri="{BB962C8B-B14F-4D97-AF65-F5344CB8AC3E}">
        <p14:creationId xmlns:p14="http://schemas.microsoft.com/office/powerpoint/2010/main" val="3241491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 During the procedure the patient may be placed in a sitting position with the feet resting on a foot stool or on the floor. The back and arms should be well supported. The container for collecting the drainage is placed at the patient's feet. As the fluid is being withdrawn the patient is observed for symptoms of fainting or shock.</a:t>
            </a:r>
          </a:p>
        </p:txBody>
      </p:sp>
    </p:spTree>
    <p:extLst>
      <p:ext uri="{BB962C8B-B14F-4D97-AF65-F5344CB8AC3E}">
        <p14:creationId xmlns:p14="http://schemas.microsoft.com/office/powerpoint/2010/main" val="413355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The amount and character of the fluid obtained are recorded and a specimen is saved if the physician requests laboratory examination of the fluid. After the trocar is removed a sterile dressing is applied to the site. A more permanent procedure for relief of accumulations of excess fluid in the peritoneal cavity is insertion of a </a:t>
            </a:r>
            <a:r>
              <a:rPr lang="en-US" sz="3200" dirty="0" err="1"/>
              <a:t>peritoneovenous</a:t>
            </a:r>
            <a:r>
              <a:rPr lang="en-US" sz="3200" dirty="0"/>
              <a:t> shunt.</a:t>
            </a:r>
          </a:p>
        </p:txBody>
      </p:sp>
    </p:spTree>
    <p:extLst>
      <p:ext uri="{BB962C8B-B14F-4D97-AF65-F5344CB8AC3E}">
        <p14:creationId xmlns:p14="http://schemas.microsoft.com/office/powerpoint/2010/main" val="263182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THORACENTESIS</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484310" y="1470991"/>
            <a:ext cx="10018713" cy="4320209"/>
          </a:xfrm>
        </p:spPr>
        <p:txBody>
          <a:bodyPr>
            <a:normAutofit/>
          </a:bodyPr>
          <a:lstStyle/>
          <a:p>
            <a:r>
              <a:rPr lang="en-US" sz="3200" dirty="0"/>
              <a:t>is an invasive procedure to remove </a:t>
            </a:r>
            <a:r>
              <a:rPr lang="en-US" sz="3200" dirty="0">
                <a:hlinkClick r:id="rId2" tooltip="Pleural effusion"/>
              </a:rPr>
              <a:t>fluid</a:t>
            </a:r>
            <a:r>
              <a:rPr lang="en-US" sz="3200" dirty="0"/>
              <a:t> or </a:t>
            </a:r>
            <a:r>
              <a:rPr lang="en-US" sz="3200" dirty="0">
                <a:hlinkClick r:id="rId3" tooltip="Pneumothorax"/>
              </a:rPr>
              <a:t>air</a:t>
            </a:r>
            <a:r>
              <a:rPr lang="en-US" sz="3200" dirty="0"/>
              <a:t> from the </a:t>
            </a:r>
            <a:r>
              <a:rPr lang="en-US" sz="3200" dirty="0">
                <a:hlinkClick r:id="rId4" tooltip="Pleural cavity"/>
              </a:rPr>
              <a:t>pleural space</a:t>
            </a:r>
            <a:r>
              <a:rPr lang="en-US" sz="3200" dirty="0"/>
              <a:t> for diagnostic or therapeutic purposes. A </a:t>
            </a:r>
            <a:r>
              <a:rPr lang="en-US" sz="3200" dirty="0">
                <a:hlinkClick r:id="rId5" tooltip="Cannula"/>
              </a:rPr>
              <a:t>cannula</a:t>
            </a:r>
            <a:r>
              <a:rPr lang="en-US" sz="3200" dirty="0"/>
              <a:t>, or hollow needle, is carefully introduced into the </a:t>
            </a:r>
            <a:r>
              <a:rPr lang="en-US" sz="3200" dirty="0" smtClean="0"/>
              <a:t>thorax</a:t>
            </a:r>
            <a:r>
              <a:rPr lang="en-US" sz="3200" dirty="0"/>
              <a:t>, generally after administration of </a:t>
            </a:r>
            <a:r>
              <a:rPr lang="en-US" sz="3200" dirty="0">
                <a:hlinkClick r:id="rId6" tooltip="Local anesthesia"/>
              </a:rPr>
              <a:t>local anesthesia</a:t>
            </a:r>
            <a:r>
              <a:rPr lang="en-US" sz="3200" dirty="0" smtClean="0"/>
              <a:t>.</a:t>
            </a:r>
          </a:p>
          <a:p>
            <a:r>
              <a:rPr lang="en-US" sz="3200" dirty="0"/>
              <a:t> A thoracentesis is a procedure that is done to remove excess fluid from the pleural space.</a:t>
            </a:r>
          </a:p>
        </p:txBody>
      </p:sp>
    </p:spTree>
    <p:extLst>
      <p:ext uri="{BB962C8B-B14F-4D97-AF65-F5344CB8AC3E}">
        <p14:creationId xmlns:p14="http://schemas.microsoft.com/office/powerpoint/2010/main" val="1111666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5462" y="503583"/>
            <a:ext cx="10349947" cy="6215269"/>
          </a:xfrm>
          <a:prstGeom prst="rect">
            <a:avLst/>
          </a:prstGeom>
        </p:spPr>
      </p:pic>
    </p:spTree>
    <p:extLst>
      <p:ext uri="{BB962C8B-B14F-4D97-AF65-F5344CB8AC3E}">
        <p14:creationId xmlns:p14="http://schemas.microsoft.com/office/powerpoint/2010/main" val="410558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27652" y="251792"/>
            <a:ext cx="10840278" cy="6414052"/>
          </a:xfrm>
          <a:prstGeom prst="rect">
            <a:avLst/>
          </a:prstGeom>
        </p:spPr>
      </p:pic>
    </p:spTree>
    <p:extLst>
      <p:ext uri="{BB962C8B-B14F-4D97-AF65-F5344CB8AC3E}">
        <p14:creationId xmlns:p14="http://schemas.microsoft.com/office/powerpoint/2010/main" val="2641688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9201" y="318052"/>
            <a:ext cx="10734260" cy="6539948"/>
          </a:xfrm>
          <a:prstGeom prst="rect">
            <a:avLst/>
          </a:prstGeom>
        </p:spPr>
      </p:pic>
    </p:spTree>
    <p:extLst>
      <p:ext uri="{BB962C8B-B14F-4D97-AF65-F5344CB8AC3E}">
        <p14:creationId xmlns:p14="http://schemas.microsoft.com/office/powerpoint/2010/main" val="83115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25217" y="516835"/>
            <a:ext cx="10336696" cy="6069495"/>
          </a:xfrm>
          <a:prstGeom prst="rect">
            <a:avLst/>
          </a:prstGeom>
        </p:spPr>
      </p:pic>
    </p:spTree>
    <p:extLst>
      <p:ext uri="{BB962C8B-B14F-4D97-AF65-F5344CB8AC3E}">
        <p14:creationId xmlns:p14="http://schemas.microsoft.com/office/powerpoint/2010/main" val="231365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2765"/>
            <a:ext cx="10018713" cy="1126436"/>
          </a:xfrm>
        </p:spPr>
        <p:txBody>
          <a:bodyPr>
            <a:normAutofit/>
          </a:bodyPr>
          <a:lstStyle/>
          <a:p>
            <a:r>
              <a:rPr lang="en-US" b="1" dirty="0" smtClean="0"/>
              <a:t>Nursing responsibility.</a:t>
            </a:r>
            <a:endParaRPr lang="en-US" b="1" dirty="0"/>
          </a:p>
        </p:txBody>
      </p:sp>
      <p:sp>
        <p:nvSpPr>
          <p:cNvPr id="3" name="Content Placeholder 2"/>
          <p:cNvSpPr>
            <a:spLocks noGrp="1"/>
          </p:cNvSpPr>
          <p:nvPr>
            <p:ph idx="1"/>
          </p:nvPr>
        </p:nvSpPr>
        <p:spPr>
          <a:xfrm>
            <a:off x="1484311" y="1868557"/>
            <a:ext cx="10018713" cy="3922643"/>
          </a:xfrm>
        </p:spPr>
        <p:txBody>
          <a:bodyPr>
            <a:noAutofit/>
          </a:bodyPr>
          <a:lstStyle/>
          <a:p>
            <a:pPr marL="0" indent="0">
              <a:buNone/>
            </a:pPr>
            <a:r>
              <a:rPr lang="en-US" sz="2800" b="1" dirty="0"/>
              <a:t>B</a:t>
            </a:r>
            <a:r>
              <a:rPr lang="en-US" sz="2800" b="1" dirty="0" smtClean="0"/>
              <a:t>efore the procedure</a:t>
            </a:r>
          </a:p>
          <a:p>
            <a:endParaRPr lang="en-US" sz="2800" dirty="0"/>
          </a:p>
          <a:p>
            <a:r>
              <a:rPr lang="en-US" sz="2800" dirty="0"/>
              <a:t>    Check if the consent form has been completed and signed.</a:t>
            </a:r>
          </a:p>
          <a:p>
            <a:r>
              <a:rPr lang="en-US" sz="2800" dirty="0"/>
              <a:t>    Assess client for known allergies, especially to local anesthetic.</a:t>
            </a:r>
          </a:p>
          <a:p>
            <a:r>
              <a:rPr lang="en-US" sz="2800" dirty="0"/>
              <a:t>    Place patient on the proper position. Proper positioning stretches the chest or back and allows easier access to the intercostal spaces. The nurse can position the client in one either of the following:</a:t>
            </a:r>
          </a:p>
          <a:p>
            <a:endParaRPr lang="en-US" sz="2800" dirty="0"/>
          </a:p>
        </p:txBody>
      </p:sp>
    </p:spTree>
    <p:extLst>
      <p:ext uri="{BB962C8B-B14F-4D97-AF65-F5344CB8AC3E}">
        <p14:creationId xmlns:p14="http://schemas.microsoft.com/office/powerpoint/2010/main" val="136002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17713"/>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Assist the client to sit on the edge of the bed with the feet supported and arms and head on a padded over-the-bed table</a:t>
            </a:r>
          </a:p>
          <a:p>
            <a:r>
              <a:rPr lang="en-US" sz="3200" dirty="0"/>
              <a:t>Assist the patient to straddle on a chair with his or her arms and head resting on the back of the chair</a:t>
            </a:r>
          </a:p>
          <a:p>
            <a:r>
              <a:rPr lang="en-US" sz="3200" dirty="0"/>
              <a:t>If the client is unable to assume a sitting position, assist him or her to lie on the unaffected side. Then elevate the head of bed to 30 to 45 degrees</a:t>
            </a:r>
          </a:p>
          <a:p>
            <a:endParaRPr lang="en-US" sz="3200" dirty="0"/>
          </a:p>
        </p:txBody>
      </p:sp>
    </p:spTree>
    <p:extLst>
      <p:ext uri="{BB962C8B-B14F-4D97-AF65-F5344CB8AC3E}">
        <p14:creationId xmlns:p14="http://schemas.microsoft.com/office/powerpoint/2010/main" val="3984761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37322"/>
            <a:ext cx="10018713" cy="768627"/>
          </a:xfrm>
        </p:spPr>
        <p:txBody>
          <a:bodyPr>
            <a:normAutofit/>
          </a:bodyPr>
          <a:lstStyle/>
          <a:p>
            <a:r>
              <a:rPr lang="en-US" b="1" dirty="0" smtClean="0"/>
              <a:t>During the procedure</a:t>
            </a:r>
            <a:endParaRPr lang="en-US" dirty="0"/>
          </a:p>
        </p:txBody>
      </p:sp>
      <p:sp>
        <p:nvSpPr>
          <p:cNvPr id="3" name="Content Placeholder 2"/>
          <p:cNvSpPr>
            <a:spLocks noGrp="1"/>
          </p:cNvSpPr>
          <p:nvPr>
            <p:ph idx="1"/>
          </p:nvPr>
        </p:nvSpPr>
        <p:spPr>
          <a:xfrm>
            <a:off x="1484310" y="1404730"/>
            <a:ext cx="10018713" cy="4810539"/>
          </a:xfrm>
        </p:spPr>
        <p:txBody>
          <a:bodyPr>
            <a:normAutofit/>
          </a:bodyPr>
          <a:lstStyle/>
          <a:p>
            <a:r>
              <a:rPr lang="en-US" sz="3200" dirty="0" smtClean="0"/>
              <a:t>Inform </a:t>
            </a:r>
            <a:r>
              <a:rPr lang="en-US" sz="3200" dirty="0"/>
              <a:t>the client of the cold sensation to be felt when antiseptic skin solution is applied to the puncture site. A stinging sensation is also felt during the injection of the local anesthesia.</a:t>
            </a:r>
          </a:p>
          <a:p>
            <a:r>
              <a:rPr lang="en-US" sz="3200" dirty="0"/>
              <a:t>Instruct the client to refrain from coughing, breathing deeply or moving during the procedure to avoid injury to the lung.</a:t>
            </a:r>
          </a:p>
          <a:p>
            <a:endParaRPr lang="en-US" sz="3200" dirty="0"/>
          </a:p>
        </p:txBody>
      </p:sp>
    </p:spTree>
    <p:extLst>
      <p:ext uri="{BB962C8B-B14F-4D97-AF65-F5344CB8AC3E}">
        <p14:creationId xmlns:p14="http://schemas.microsoft.com/office/powerpoint/2010/main" val="267174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758610"/>
          </a:xfrm>
          <a:prstGeom prst="rect">
            <a:avLst/>
          </a:prstGeom>
        </p:spPr>
      </p:pic>
    </p:spTree>
    <p:extLst>
      <p:ext uri="{BB962C8B-B14F-4D97-AF65-F5344CB8AC3E}">
        <p14:creationId xmlns:p14="http://schemas.microsoft.com/office/powerpoint/2010/main" val="745066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514060"/>
          </a:xfrm>
        </p:spPr>
        <p:txBody>
          <a:bodyPr>
            <a:normAutofit/>
          </a:bodyPr>
          <a:lstStyle/>
          <a:p>
            <a:r>
              <a:rPr lang="en-US" b="1" dirty="0"/>
              <a:t>A</a:t>
            </a:r>
            <a:r>
              <a:rPr lang="en-US" b="1" dirty="0" smtClean="0"/>
              <a:t>fter the procedure</a:t>
            </a:r>
            <a:br>
              <a:rPr lang="en-US" b="1" dirty="0" smtClean="0"/>
            </a:br>
            <a:endParaRPr lang="en-US" b="1" dirty="0"/>
          </a:p>
        </p:txBody>
      </p:sp>
      <p:sp>
        <p:nvSpPr>
          <p:cNvPr id="3" name="Content Placeholder 2"/>
          <p:cNvSpPr>
            <a:spLocks noGrp="1"/>
          </p:cNvSpPr>
          <p:nvPr>
            <p:ph idx="1"/>
          </p:nvPr>
        </p:nvSpPr>
        <p:spPr>
          <a:xfrm>
            <a:off x="1484310" y="1590261"/>
            <a:ext cx="10018713" cy="4200939"/>
          </a:xfrm>
        </p:spPr>
        <p:txBody>
          <a:bodyPr>
            <a:normAutofit/>
          </a:bodyPr>
          <a:lstStyle/>
          <a:p>
            <a:pPr marL="0" indent="0">
              <a:buNone/>
            </a:pPr>
            <a:r>
              <a:rPr lang="en-US" sz="3200" dirty="0" smtClean="0"/>
              <a:t>After </a:t>
            </a:r>
            <a:r>
              <a:rPr lang="en-US" sz="3200" dirty="0"/>
              <a:t>the needle is withdrawn, apply pressure over the puncture site and a small, sterile dressing is fixed in place.</a:t>
            </a:r>
          </a:p>
          <a:p>
            <a:r>
              <a:rPr lang="en-US" sz="3200" dirty="0"/>
              <a:t>    Place the client on bed rest.</a:t>
            </a:r>
          </a:p>
          <a:p>
            <a:r>
              <a:rPr lang="en-US" sz="3200" dirty="0"/>
              <a:t>    Obtain post-procedure chest x-ray results. The x-ray verifies that there is no pneumothorax.</a:t>
            </a:r>
          </a:p>
        </p:txBody>
      </p:sp>
    </p:spTree>
    <p:extLst>
      <p:ext uri="{BB962C8B-B14F-4D97-AF65-F5344CB8AC3E}">
        <p14:creationId xmlns:p14="http://schemas.microsoft.com/office/powerpoint/2010/main" val="88679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24948"/>
          </a:xfrm>
        </p:spPr>
        <p:txBody>
          <a:bodyPr/>
          <a:lstStyle/>
          <a:p>
            <a:r>
              <a:rPr lang="en-US" dirty="0" smtClean="0"/>
              <a:t>Cont.</a:t>
            </a:r>
            <a:endParaRPr lang="en-US" dirty="0"/>
          </a:p>
        </p:txBody>
      </p:sp>
      <p:sp>
        <p:nvSpPr>
          <p:cNvPr id="3" name="Content Placeholder 2"/>
          <p:cNvSpPr>
            <a:spLocks noGrp="1"/>
          </p:cNvSpPr>
          <p:nvPr>
            <p:ph idx="1"/>
          </p:nvPr>
        </p:nvSpPr>
        <p:spPr>
          <a:xfrm>
            <a:off x="1484310" y="1616765"/>
            <a:ext cx="10018713" cy="4174435"/>
          </a:xfrm>
        </p:spPr>
        <p:txBody>
          <a:bodyPr>
            <a:normAutofit/>
          </a:bodyPr>
          <a:lstStyle/>
          <a:p>
            <a:r>
              <a:rPr lang="en-US" sz="3200" dirty="0"/>
              <a:t>Record total amount of fluid withdrawn, nature of fluid and its color and viscosity.</a:t>
            </a:r>
          </a:p>
          <a:p>
            <a:r>
              <a:rPr lang="en-US" sz="3200" dirty="0"/>
              <a:t>If ordered, prepare samples for laboratory evaluation. A specimen container with formalin may be needed if a pleural biopsy is to be obtained.</a:t>
            </a:r>
          </a:p>
        </p:txBody>
      </p:sp>
    </p:spTree>
    <p:extLst>
      <p:ext uri="{BB962C8B-B14F-4D97-AF65-F5344CB8AC3E}">
        <p14:creationId xmlns:p14="http://schemas.microsoft.com/office/powerpoint/2010/main" val="967423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Evaluate the patient at intervals for increased respiration rate, asymmetric lung movement, vertigo, tightness in the chest area, uncontrolled cough with blood-tinged mucus, rapid pulse and signs of hypoxemia.</a:t>
            </a:r>
          </a:p>
        </p:txBody>
      </p:sp>
    </p:spTree>
    <p:extLst>
      <p:ext uri="{BB962C8B-B14F-4D97-AF65-F5344CB8AC3E}">
        <p14:creationId xmlns:p14="http://schemas.microsoft.com/office/powerpoint/2010/main" val="228320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To prevent pulmonary edema and hypovolemic shock after the procedure, fluid is removed slowly and no more than 1000 ml of fluid is removed during the first 30 minutes. Also, it is vital to check the client for complications post-thoracentesis to provide timely interventions.</a:t>
            </a:r>
          </a:p>
        </p:txBody>
      </p:sp>
    </p:spTree>
    <p:extLst>
      <p:ext uri="{BB962C8B-B14F-4D97-AF65-F5344CB8AC3E}">
        <p14:creationId xmlns:p14="http://schemas.microsoft.com/office/powerpoint/2010/main" val="2365344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BLADDER IRRIGATION.</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Irrigation is a procedure used to wash out your bladder. The bladder will be irrigated (flushed) with saline (salt water) to keep the urine draining freely through the catheter and to keep the catheter from getting plugged. As you are healing, it may be necessary to irrigate the bladder five times a day, but eventually will be needed to be done only once a day.</a:t>
            </a:r>
          </a:p>
          <a:p>
            <a:endParaRPr lang="en-US" sz="3200" dirty="0"/>
          </a:p>
        </p:txBody>
      </p:sp>
    </p:spTree>
    <p:extLst>
      <p:ext uri="{BB962C8B-B14F-4D97-AF65-F5344CB8AC3E}">
        <p14:creationId xmlns:p14="http://schemas.microsoft.com/office/powerpoint/2010/main" val="1219053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83974"/>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a:t>Supplies</a:t>
            </a:r>
          </a:p>
          <a:p>
            <a:r>
              <a:rPr lang="en-US" sz="3200" dirty="0"/>
              <a:t>A 60 cc catheter-tipped syringe</a:t>
            </a:r>
          </a:p>
          <a:p>
            <a:r>
              <a:rPr lang="en-US" sz="3200" dirty="0"/>
              <a:t>Plastic container for liquid</a:t>
            </a:r>
          </a:p>
          <a:p>
            <a:r>
              <a:rPr lang="en-US" sz="3200" dirty="0"/>
              <a:t>Saline</a:t>
            </a:r>
          </a:p>
          <a:p>
            <a:r>
              <a:rPr lang="en-US" sz="3200" dirty="0"/>
              <a:t>Basin for collecting urine</a:t>
            </a:r>
          </a:p>
          <a:p>
            <a:r>
              <a:rPr lang="en-US" sz="3200" dirty="0"/>
              <a:t>Catheter plug or plastic clamp</a:t>
            </a:r>
          </a:p>
          <a:p>
            <a:endParaRPr lang="en-US" sz="3200" dirty="0"/>
          </a:p>
        </p:txBody>
      </p:sp>
    </p:spTree>
    <p:extLst>
      <p:ext uri="{BB962C8B-B14F-4D97-AF65-F5344CB8AC3E}">
        <p14:creationId xmlns:p14="http://schemas.microsoft.com/office/powerpoint/2010/main" val="3245978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63487"/>
          </a:xfrm>
        </p:spPr>
        <p:txBody>
          <a:bodyPr>
            <a:normAutofit fontScale="90000"/>
          </a:bodyPr>
          <a:lstStyle/>
          <a:p>
            <a:r>
              <a:rPr lang="en-US" dirty="0"/>
              <a:t/>
            </a:r>
            <a:br>
              <a:rPr lang="en-US" dirty="0"/>
            </a:br>
            <a:r>
              <a:rPr lang="en-US" b="1" dirty="0"/>
              <a:t>Procedure</a:t>
            </a:r>
            <a:br>
              <a:rPr lang="en-US" b="1" dirty="0"/>
            </a:br>
            <a:endParaRPr lang="en-US" dirty="0"/>
          </a:p>
        </p:txBody>
      </p:sp>
      <p:sp>
        <p:nvSpPr>
          <p:cNvPr id="3" name="Content Placeholder 2"/>
          <p:cNvSpPr>
            <a:spLocks noGrp="1"/>
          </p:cNvSpPr>
          <p:nvPr>
            <p:ph idx="1"/>
          </p:nvPr>
        </p:nvSpPr>
        <p:spPr>
          <a:xfrm>
            <a:off x="1484310" y="1484243"/>
            <a:ext cx="10018713" cy="4306957"/>
          </a:xfrm>
        </p:spPr>
        <p:txBody>
          <a:bodyPr>
            <a:noAutofit/>
          </a:bodyPr>
          <a:lstStyle/>
          <a:p>
            <a:r>
              <a:rPr lang="en-US" sz="3200" dirty="0"/>
              <a:t>Wash your hands </a:t>
            </a:r>
            <a:endParaRPr lang="en-US" sz="3200" dirty="0" smtClean="0"/>
          </a:p>
          <a:p>
            <a:r>
              <a:rPr lang="en-US" sz="3200" dirty="0" smtClean="0"/>
              <a:t>Pour </a:t>
            </a:r>
            <a:r>
              <a:rPr lang="en-US" sz="3200" dirty="0"/>
              <a:t>saline into the </a:t>
            </a:r>
            <a:r>
              <a:rPr lang="en-US" sz="3200" dirty="0" smtClean="0"/>
              <a:t>container</a:t>
            </a:r>
          </a:p>
          <a:p>
            <a:r>
              <a:rPr lang="en-US" sz="3200" dirty="0" smtClean="0"/>
              <a:t>Put </a:t>
            </a:r>
            <a:r>
              <a:rPr lang="en-US" sz="3200" dirty="0"/>
              <a:t>about 50 to 60 cc of saline into the syringe. (Note: The amount of saline needed will be different for each person</a:t>
            </a:r>
            <a:r>
              <a:rPr lang="en-US" sz="3200" dirty="0" smtClean="0"/>
              <a:t>.)</a:t>
            </a:r>
          </a:p>
          <a:p>
            <a:r>
              <a:rPr lang="en-US" sz="3200" dirty="0" smtClean="0"/>
              <a:t>Attach </a:t>
            </a:r>
            <a:r>
              <a:rPr lang="en-US" sz="3200" dirty="0"/>
              <a:t>the syringe to the catheter and gently push the saline into the bladder. Do not force fluid into the bladder.</a:t>
            </a:r>
          </a:p>
        </p:txBody>
      </p:sp>
    </p:spTree>
    <p:extLst>
      <p:ext uri="{BB962C8B-B14F-4D97-AF65-F5344CB8AC3E}">
        <p14:creationId xmlns:p14="http://schemas.microsoft.com/office/powerpoint/2010/main" val="2337226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868557"/>
            <a:ext cx="10018713" cy="3922643"/>
          </a:xfrm>
        </p:spPr>
        <p:txBody>
          <a:bodyPr>
            <a:normAutofit/>
          </a:bodyPr>
          <a:lstStyle/>
          <a:p>
            <a:r>
              <a:rPr lang="en-US" sz="3200" dirty="0"/>
              <a:t>Remove the saline by pulling back on the syringe. Do not pull back forcefully. Do not attempt to pull back more than you pushed in</a:t>
            </a:r>
            <a:r>
              <a:rPr lang="en-US" sz="3200" dirty="0" smtClean="0"/>
              <a:t>.</a:t>
            </a:r>
          </a:p>
          <a:p>
            <a:r>
              <a:rPr lang="en-US" sz="3200" dirty="0" smtClean="0"/>
              <a:t>If </a:t>
            </a:r>
            <a:r>
              <a:rPr lang="en-US" sz="3200" dirty="0"/>
              <a:t>the saline contains a lot of mucous, continue to irrigate the bladder until most of the mucous has been removed.</a:t>
            </a:r>
          </a:p>
        </p:txBody>
      </p:sp>
    </p:spTree>
    <p:extLst>
      <p:ext uri="{BB962C8B-B14F-4D97-AF65-F5344CB8AC3E}">
        <p14:creationId xmlns:p14="http://schemas.microsoft.com/office/powerpoint/2010/main" val="3430301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805609"/>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Let the saline drain out into the basin or toilet. You may remove it with the syringe</a:t>
            </a:r>
            <a:r>
              <a:rPr lang="en-US" sz="3200" dirty="0" smtClean="0"/>
              <a:t>. Wash </a:t>
            </a:r>
            <a:r>
              <a:rPr lang="en-US" sz="3200" dirty="0"/>
              <a:t>your hands and supplies. </a:t>
            </a:r>
            <a:endParaRPr lang="en-US" sz="3200" dirty="0" smtClean="0"/>
          </a:p>
          <a:p>
            <a:r>
              <a:rPr lang="en-US" sz="3200" dirty="0" smtClean="0"/>
              <a:t>Your </a:t>
            </a:r>
            <a:r>
              <a:rPr lang="en-US" sz="3200" dirty="0"/>
              <a:t>nurse will make sure that you are comfortable irrigating your bladder before you’re discharged. You’ll be given instructions and a schedule for doing the irrigations.</a:t>
            </a:r>
          </a:p>
        </p:txBody>
      </p:sp>
    </p:spTree>
    <p:extLst>
      <p:ext uri="{BB962C8B-B14F-4D97-AF65-F5344CB8AC3E}">
        <p14:creationId xmlns:p14="http://schemas.microsoft.com/office/powerpoint/2010/main" val="2967879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9113"/>
            <a:ext cx="10018713" cy="1537252"/>
          </a:xfrm>
        </p:spPr>
        <p:txBody>
          <a:bodyPr>
            <a:normAutofit/>
          </a:bodyPr>
          <a:lstStyle/>
          <a:p>
            <a:r>
              <a:rPr lang="en-US" b="1" dirty="0">
                <a:solidFill>
                  <a:srgbClr val="FF0000"/>
                </a:solidFill>
              </a:rPr>
              <a:t>C</a:t>
            </a:r>
            <a:r>
              <a:rPr lang="en-US" b="1" dirty="0" smtClean="0">
                <a:solidFill>
                  <a:srgbClr val="FF0000"/>
                </a:solidFill>
              </a:rPr>
              <a:t>ontinuous </a:t>
            </a:r>
            <a:r>
              <a:rPr lang="en-US" b="1" dirty="0">
                <a:solidFill>
                  <a:srgbClr val="FF0000"/>
                </a:solidFill>
              </a:rPr>
              <a:t>bladder irrigation</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484310" y="1537252"/>
            <a:ext cx="10018713" cy="4253948"/>
          </a:xfrm>
        </p:spPr>
        <p:txBody>
          <a:bodyPr>
            <a:normAutofit/>
          </a:bodyPr>
          <a:lstStyle/>
          <a:p>
            <a:r>
              <a:rPr lang="en-US" sz="3200" dirty="0"/>
              <a:t>A catheter (thin tube) will be placed in your bladder. The catheter will have holes that are large enough to allow clots to pass. It will have 3 tubes coming from the end. The first will be attached to your drainage bag. The second will be used to inflate the balloon that keeps the catheter in place. </a:t>
            </a:r>
          </a:p>
        </p:txBody>
      </p:sp>
    </p:spTree>
    <p:extLst>
      <p:ext uri="{BB962C8B-B14F-4D97-AF65-F5344CB8AC3E}">
        <p14:creationId xmlns:p14="http://schemas.microsoft.com/office/powerpoint/2010/main" val="174836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58485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third will be attached to tubing that goes into 2 bags of saline (salt water). The fluids will hang from an IV pole. The tubing may be put through a pump so that the speed of the fluid can be controlled.</a:t>
            </a:r>
          </a:p>
        </p:txBody>
      </p:sp>
    </p:spTree>
    <p:extLst>
      <p:ext uri="{BB962C8B-B14F-4D97-AF65-F5344CB8AC3E}">
        <p14:creationId xmlns:p14="http://schemas.microsoft.com/office/powerpoint/2010/main" val="520905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clamp for the first bag will be open until the bag is empty. Then your healthcare provider will close that clamp and open the clamp on the second bag. While the second bag is flowing, your healthcare provider will replace the first bag.</a:t>
            </a:r>
          </a:p>
        </p:txBody>
      </p:sp>
    </p:spTree>
    <p:extLst>
      <p:ext uri="{BB962C8B-B14F-4D97-AF65-F5344CB8AC3E}">
        <p14:creationId xmlns:p14="http://schemas.microsoft.com/office/powerpoint/2010/main" val="447638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CHOLECYSTOGRAM.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A </a:t>
            </a:r>
            <a:r>
              <a:rPr lang="en-US" sz="3200" dirty="0" err="1"/>
              <a:t>cholecystogram</a:t>
            </a:r>
            <a:r>
              <a:rPr lang="en-US" sz="3200" dirty="0"/>
              <a:t> is an x-ray procedure used to help evaluate the gallbladder. For the procedure, a special diet is consumed prior to the test and contrast tablets are also swallowed to help visualize the gallbladder on x-ray. The test is used to help in diagnosing disorders of the liver and gallbladder, including gallstones and tumors.</a:t>
            </a:r>
          </a:p>
        </p:txBody>
      </p:sp>
    </p:spTree>
    <p:extLst>
      <p:ext uri="{BB962C8B-B14F-4D97-AF65-F5344CB8AC3E}">
        <p14:creationId xmlns:p14="http://schemas.microsoft.com/office/powerpoint/2010/main" val="3200485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An oral </a:t>
            </a:r>
            <a:r>
              <a:rPr lang="en-US" sz="3200" dirty="0" err="1"/>
              <a:t>cholecystogram</a:t>
            </a:r>
            <a:r>
              <a:rPr lang="en-US" sz="3200" dirty="0"/>
              <a:t> is an X-ray examination of your gallbladder. Your gallbladder is an organ located in the upper right-hand side of your abdominal cavity, just underneath your liver. It stores bile, a fluid produced by your liver that aids in digestion and absorption of fats from your diet.</a:t>
            </a:r>
          </a:p>
        </p:txBody>
      </p:sp>
    </p:spTree>
    <p:extLst>
      <p:ext uri="{BB962C8B-B14F-4D97-AF65-F5344CB8AC3E}">
        <p14:creationId xmlns:p14="http://schemas.microsoft.com/office/powerpoint/2010/main" val="3344998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Oral refers to the oral medication you take before the test. The medication is an iodine-based contrast agent that makes your gallbladder more clearly visible on the X-ray.</a:t>
            </a:r>
          </a:p>
        </p:txBody>
      </p:sp>
    </p:spTree>
    <p:extLst>
      <p:ext uri="{BB962C8B-B14F-4D97-AF65-F5344CB8AC3E}">
        <p14:creationId xmlns:p14="http://schemas.microsoft.com/office/powerpoint/2010/main" val="33654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This procedure is now rarely performed since the first-line method for imaging of your gallbladder is an abdominal ultrasound or CT scan typically followed by a hepatobiliary scan or endoscopic retrograde </a:t>
            </a:r>
            <a:r>
              <a:rPr lang="en-US" sz="3200" dirty="0" err="1"/>
              <a:t>cholangiopancreatography</a:t>
            </a:r>
            <a:r>
              <a:rPr lang="en-US" sz="3200" dirty="0"/>
              <a:t>. These tend to be more accurate when it comes to diagnosis of gallbladder conditions.</a:t>
            </a:r>
          </a:p>
        </p:txBody>
      </p:sp>
    </p:spTree>
    <p:extLst>
      <p:ext uri="{BB962C8B-B14F-4D97-AF65-F5344CB8AC3E}">
        <p14:creationId xmlns:p14="http://schemas.microsoft.com/office/powerpoint/2010/main" val="293115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Advice client to follow </a:t>
            </a:r>
            <a:r>
              <a:rPr lang="en-US" sz="3200" dirty="0"/>
              <a:t>a low-fat or fat-free diet the day before the procedure. Ideal choices include:</a:t>
            </a:r>
          </a:p>
          <a:p>
            <a:r>
              <a:rPr lang="en-US" sz="3200" dirty="0" smtClean="0"/>
              <a:t>Chicken, fish, vegetables, fruits, bread, skim </a:t>
            </a:r>
            <a:r>
              <a:rPr lang="en-US" sz="3200" dirty="0"/>
              <a:t>milk</a:t>
            </a:r>
          </a:p>
          <a:p>
            <a:endParaRPr lang="en-US" sz="3200" dirty="0"/>
          </a:p>
        </p:txBody>
      </p:sp>
    </p:spTree>
    <p:extLst>
      <p:ext uri="{BB962C8B-B14F-4D97-AF65-F5344CB8AC3E}">
        <p14:creationId xmlns:p14="http://schemas.microsoft.com/office/powerpoint/2010/main" val="2652063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evening of the day before the test, you’ll take the contrast agent medication. The medication is available in pill form. You’ll take a total of six pills, one each hour.</a:t>
            </a:r>
          </a:p>
        </p:txBody>
      </p:sp>
    </p:spTree>
    <p:extLst>
      <p:ext uri="{BB962C8B-B14F-4D97-AF65-F5344CB8AC3E}">
        <p14:creationId xmlns:p14="http://schemas.microsoft.com/office/powerpoint/2010/main" val="1460372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Take each dose of medication with a full glass of water. On the evening before the test, don’t eat any solid foods after you’ve started taking the contrast agent. Drinking water is fine until midnight. By then, you should be fully fasting. You should also refrain from smoking cigarettes or chewing gum.</a:t>
            </a:r>
          </a:p>
        </p:txBody>
      </p:sp>
    </p:spTree>
    <p:extLst>
      <p:ext uri="{BB962C8B-B14F-4D97-AF65-F5344CB8AC3E}">
        <p14:creationId xmlns:p14="http://schemas.microsoft.com/office/powerpoint/2010/main" val="2351673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Don’t eat or drink anything the morning of your procedure. If you’ve completed certain types of gastrointestinal imaging in the few days before your oral </a:t>
            </a:r>
            <a:r>
              <a:rPr lang="en-US" sz="3200" dirty="0" err="1"/>
              <a:t>cholecystogram</a:t>
            </a:r>
            <a:r>
              <a:rPr lang="en-US" sz="3200" dirty="0"/>
              <a:t>, your doctor may recommend a rectal </a:t>
            </a:r>
            <a:r>
              <a:rPr lang="en-US" sz="3200" dirty="0">
                <a:hlinkClick r:id="rId2"/>
              </a:rPr>
              <a:t>laxative</a:t>
            </a:r>
            <a:r>
              <a:rPr lang="en-US" sz="3200" dirty="0"/>
              <a:t>, or </a:t>
            </a:r>
            <a:r>
              <a:rPr lang="en-US" sz="3200" dirty="0">
                <a:hlinkClick r:id="rId3"/>
              </a:rPr>
              <a:t>enema</a:t>
            </a:r>
            <a:r>
              <a:rPr lang="en-US" sz="3200" dirty="0"/>
              <a:t>, to clear your </a:t>
            </a:r>
            <a:r>
              <a:rPr lang="en-US" sz="3200" dirty="0">
                <a:hlinkClick r:id="rId4"/>
              </a:rPr>
              <a:t>bowels</a:t>
            </a:r>
            <a:r>
              <a:rPr lang="en-US" sz="3200" dirty="0"/>
              <a:t>. Clearing your bowels makes your gallbladder more visible.</a:t>
            </a:r>
          </a:p>
          <a:p>
            <a:pPr marL="0" indent="0">
              <a:buNone/>
            </a:pPr>
            <a:endParaRPr lang="en-US" sz="3200" dirty="0"/>
          </a:p>
        </p:txBody>
      </p:sp>
    </p:spTree>
    <p:extLst>
      <p:ext uri="{BB962C8B-B14F-4D97-AF65-F5344CB8AC3E}">
        <p14:creationId xmlns:p14="http://schemas.microsoft.com/office/powerpoint/2010/main" val="3343997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0478"/>
          </a:xfrm>
        </p:spPr>
        <p:txBody>
          <a:bodyPr/>
          <a:lstStyle/>
          <a:p>
            <a:r>
              <a:rPr lang="en-US" b="1" dirty="0" smtClean="0">
                <a:solidFill>
                  <a:srgbClr val="FF0000"/>
                </a:solidFill>
              </a:rPr>
              <a:t>LUMBAR PUNCTURE.</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600" dirty="0" smtClean="0"/>
              <a:t>A lumbar puncture (spinal tap) is performed at the lower back, in the lumbar region. During a lumbar puncture, a needle is inserted between two lumbar bones (vertebrae) to remove a sample of cerebrospinal fluid. This is the fluid that surrounds your brain and spinal cord to protect them from injury.</a:t>
            </a:r>
            <a:endParaRPr lang="en-US" sz="3600" dirty="0"/>
          </a:p>
        </p:txBody>
      </p:sp>
    </p:spTree>
    <p:extLst>
      <p:ext uri="{BB962C8B-B14F-4D97-AF65-F5344CB8AC3E}">
        <p14:creationId xmlns:p14="http://schemas.microsoft.com/office/powerpoint/2010/main" val="3782676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Oral </a:t>
            </a:r>
            <a:r>
              <a:rPr lang="en-US" sz="3200" dirty="0" err="1"/>
              <a:t>cholecystogram</a:t>
            </a:r>
            <a:r>
              <a:rPr lang="en-US" sz="3200" dirty="0"/>
              <a:t> is painless. However, you might experience diarrhea, nausea, or stomach cramping due to the contrast agent. If done as an outpatient imaging study, typically you can go home after the procedure, as long as no complications arise.</a:t>
            </a:r>
          </a:p>
        </p:txBody>
      </p:sp>
    </p:spTree>
    <p:extLst>
      <p:ext uri="{BB962C8B-B14F-4D97-AF65-F5344CB8AC3E}">
        <p14:creationId xmlns:p14="http://schemas.microsoft.com/office/powerpoint/2010/main" val="731986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CHOLANGIOGRAM.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An intraoperative </a:t>
            </a:r>
            <a:r>
              <a:rPr lang="en-US" sz="3200" dirty="0" err="1"/>
              <a:t>cholangiogram</a:t>
            </a:r>
            <a:r>
              <a:rPr lang="en-US" sz="3200" dirty="0"/>
              <a:t> (IOC) is an </a:t>
            </a:r>
            <a:r>
              <a:rPr lang="en-US" sz="3200" dirty="0">
                <a:hlinkClick r:id="rId2"/>
              </a:rPr>
              <a:t>X-ray</a:t>
            </a:r>
            <a:r>
              <a:rPr lang="en-US" sz="3200" dirty="0"/>
              <a:t> of your bile ducts. It’s usually done during surgery to </a:t>
            </a:r>
            <a:r>
              <a:rPr lang="en-US" sz="3200" dirty="0">
                <a:hlinkClick r:id="rId3"/>
              </a:rPr>
              <a:t>remove your gall bladder</a:t>
            </a:r>
            <a:r>
              <a:rPr lang="en-US" sz="3200" dirty="0"/>
              <a:t>. Having a view of your bile duct during surgery involving your gallbladder helps your surgeon check for </a:t>
            </a:r>
            <a:r>
              <a:rPr lang="en-US" sz="3200" dirty="0">
                <a:hlinkClick r:id="rId4"/>
              </a:rPr>
              <a:t>gallstones</a:t>
            </a:r>
            <a:r>
              <a:rPr lang="en-US" sz="3200" dirty="0"/>
              <a:t> and avoid damaging your bile duct.</a:t>
            </a:r>
          </a:p>
        </p:txBody>
      </p:sp>
    </p:spTree>
    <p:extLst>
      <p:ext uri="{BB962C8B-B14F-4D97-AF65-F5344CB8AC3E}">
        <p14:creationId xmlns:p14="http://schemas.microsoft.com/office/powerpoint/2010/main" val="3669512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Gallstones are made of hardened substances, usually cholesterol, that have collected inside your gallbladder. In addition to causing pain and inflammation in your bile ducts, gallstones can also cause a </a:t>
            </a:r>
            <a:r>
              <a:rPr lang="en-US" sz="3200" dirty="0">
                <a:hlinkClick r:id="rId2"/>
              </a:rPr>
              <a:t>blockage</a:t>
            </a:r>
            <a:r>
              <a:rPr lang="en-US" sz="3200" dirty="0"/>
              <a:t> in those ducts, even if you’ve had your gallbladder removed.</a:t>
            </a:r>
          </a:p>
        </p:txBody>
      </p:sp>
    </p:spTree>
    <p:extLst>
      <p:ext uri="{BB962C8B-B14F-4D97-AF65-F5344CB8AC3E}">
        <p14:creationId xmlns:p14="http://schemas.microsoft.com/office/powerpoint/2010/main" val="3404489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993913"/>
          </a:xfrm>
        </p:spPr>
        <p:txBody>
          <a:bodyPr>
            <a:normAutofit fontScale="90000"/>
          </a:bodyPr>
          <a:lstStyle/>
          <a:p>
            <a:r>
              <a:rPr lang="en-US" b="1" dirty="0"/>
              <a:t>How It's Done</a:t>
            </a:r>
            <a:br>
              <a:rPr lang="en-US" b="1" dirty="0"/>
            </a:br>
            <a:endParaRPr lang="en-US" dirty="0"/>
          </a:p>
        </p:txBody>
      </p:sp>
      <p:sp>
        <p:nvSpPr>
          <p:cNvPr id="3" name="Content Placeholder 2"/>
          <p:cNvSpPr>
            <a:spLocks noGrp="1"/>
          </p:cNvSpPr>
          <p:nvPr>
            <p:ph idx="1"/>
          </p:nvPr>
        </p:nvSpPr>
        <p:spPr>
          <a:xfrm>
            <a:off x="1484310" y="993913"/>
            <a:ext cx="10018713" cy="4797287"/>
          </a:xfrm>
        </p:spPr>
        <p:txBody>
          <a:bodyPr>
            <a:noAutofit/>
          </a:bodyPr>
          <a:lstStyle/>
          <a:p>
            <a:pPr marL="0" indent="0">
              <a:buNone/>
            </a:pPr>
            <a:r>
              <a:rPr lang="en-US" sz="3200" dirty="0" smtClean="0"/>
              <a:t>When </a:t>
            </a:r>
            <a:r>
              <a:rPr lang="en-US" sz="3200" dirty="0"/>
              <a:t>it's time to get imaging during surgery, your doctor will:</a:t>
            </a:r>
          </a:p>
          <a:p>
            <a:r>
              <a:rPr lang="en-US" sz="3200" dirty="0"/>
              <a:t>Put a clip on the cystic duct, which runs right into your gallbladder. This stops anything from flowing in or flowing out.</a:t>
            </a:r>
          </a:p>
          <a:p>
            <a:r>
              <a:rPr lang="en-US" sz="3200" dirty="0"/>
              <a:t>Put a thin tube into the cystic duct.</a:t>
            </a:r>
          </a:p>
          <a:p>
            <a:r>
              <a:rPr lang="en-US" sz="3200" dirty="0"/>
              <a:t>Push a contrast dye into the tube, which helps highlight the bile ducts.</a:t>
            </a:r>
          </a:p>
          <a:p>
            <a:r>
              <a:rPr lang="en-US" sz="3200" dirty="0"/>
              <a:t>Take live X-rays with a tool called a fluoroscope</a:t>
            </a:r>
          </a:p>
        </p:txBody>
      </p:sp>
    </p:spTree>
    <p:extLst>
      <p:ext uri="{BB962C8B-B14F-4D97-AF65-F5344CB8AC3E}">
        <p14:creationId xmlns:p14="http://schemas.microsoft.com/office/powerpoint/2010/main" val="2616492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5267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484310" y="1338471"/>
            <a:ext cx="10018713" cy="4452729"/>
          </a:xfrm>
        </p:spPr>
        <p:txBody>
          <a:bodyPr>
            <a:noAutofit/>
          </a:bodyPr>
          <a:lstStyle/>
          <a:p>
            <a:r>
              <a:rPr lang="en-US" sz="3200" dirty="0"/>
              <a:t>You don’t need to do anything to prepare for an IOC. However, you can prepare for gallbladder surgery by</a:t>
            </a:r>
            <a:r>
              <a:rPr lang="en-US" sz="3200" dirty="0" smtClean="0"/>
              <a:t>:</a:t>
            </a:r>
            <a:endParaRPr lang="en-US" sz="3200" dirty="0"/>
          </a:p>
          <a:p>
            <a:r>
              <a:rPr lang="en-US" sz="3200" dirty="0"/>
              <a:t>    getting a physical exam to check your overall health</a:t>
            </a:r>
          </a:p>
          <a:p>
            <a:r>
              <a:rPr lang="en-US" sz="3200" dirty="0"/>
              <a:t>    letting your doctor know about any allergies you have, especially to contrast dye</a:t>
            </a:r>
          </a:p>
          <a:p>
            <a:r>
              <a:rPr lang="en-US" sz="3200" dirty="0"/>
              <a:t>    not eating for at least 12 hours before the surgery</a:t>
            </a:r>
          </a:p>
          <a:p>
            <a:r>
              <a:rPr lang="en-US" sz="3200" dirty="0"/>
              <a:t>    avoiding blood thinners, aspirin, or nonsteroidal anti-inflammatory drugs (NSAIDs), such as ibuprofen</a:t>
            </a:r>
          </a:p>
        </p:txBody>
      </p:sp>
    </p:spTree>
    <p:extLst>
      <p:ext uri="{BB962C8B-B14F-4D97-AF65-F5344CB8AC3E}">
        <p14:creationId xmlns:p14="http://schemas.microsoft.com/office/powerpoint/2010/main" val="3255695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67139"/>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484310" y="1152939"/>
            <a:ext cx="10018713" cy="4638261"/>
          </a:xfrm>
        </p:spPr>
        <p:txBody>
          <a:bodyPr>
            <a:normAutofit/>
          </a:bodyPr>
          <a:lstStyle/>
          <a:p>
            <a:r>
              <a:rPr lang="en-US" sz="3600" dirty="0" smtClean="0"/>
              <a:t>So generally you prepare patient using the preoperative check list since this involves surgical procedure in theatre.</a:t>
            </a:r>
            <a:endParaRPr lang="en-US" sz="3600" dirty="0"/>
          </a:p>
        </p:txBody>
      </p:sp>
    </p:spTree>
    <p:extLst>
      <p:ext uri="{BB962C8B-B14F-4D97-AF65-F5344CB8AC3E}">
        <p14:creationId xmlns:p14="http://schemas.microsoft.com/office/powerpoint/2010/main" val="1978055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VENOGRAM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A </a:t>
            </a:r>
            <a:r>
              <a:rPr lang="en-US" sz="3200" dirty="0" err="1"/>
              <a:t>venogram</a:t>
            </a:r>
            <a:r>
              <a:rPr lang="en-US" sz="3200" dirty="0"/>
              <a:t> is a test that lets your healthcare provider see the veins in your body, especially in your legs. A special dye is injected that can be seen on an X-ray. The dye lets your healthcare provider see your veins and how healthy they are.</a:t>
            </a:r>
          </a:p>
        </p:txBody>
      </p:sp>
    </p:spTree>
    <p:extLst>
      <p:ext uri="{BB962C8B-B14F-4D97-AF65-F5344CB8AC3E}">
        <p14:creationId xmlns:p14="http://schemas.microsoft.com/office/powerpoint/2010/main" val="1908335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A </a:t>
            </a:r>
            <a:r>
              <a:rPr lang="en-US" sz="3200" dirty="0" err="1"/>
              <a:t>venogram</a:t>
            </a:r>
            <a:r>
              <a:rPr lang="en-US" sz="3200" dirty="0"/>
              <a:t> is used to diagnose deep vein thrombosis (DVT) or other abnormalities of your veins. This test can also help your healthcare provider diagnose other health problems.</a:t>
            </a:r>
          </a:p>
          <a:p>
            <a:r>
              <a:rPr lang="en-US" sz="3200" dirty="0"/>
              <a:t>A </a:t>
            </a:r>
            <a:r>
              <a:rPr lang="en-US" sz="3200" dirty="0" err="1"/>
              <a:t>venogram</a:t>
            </a:r>
            <a:r>
              <a:rPr lang="en-US" sz="3200" dirty="0"/>
              <a:t> can be done in several ways</a:t>
            </a:r>
            <a:r>
              <a:rPr lang="en-US" sz="3200" dirty="0" smtClean="0"/>
              <a:t>:</a:t>
            </a:r>
            <a:endParaRPr lang="en-US" sz="3200" dirty="0"/>
          </a:p>
        </p:txBody>
      </p:sp>
    </p:spTree>
    <p:extLst>
      <p:ext uri="{BB962C8B-B14F-4D97-AF65-F5344CB8AC3E}">
        <p14:creationId xmlns:p14="http://schemas.microsoft.com/office/powerpoint/2010/main" val="585064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Ascending venography. This looks for a DVT and finds out where it is in your vein.</a:t>
            </a:r>
          </a:p>
          <a:p>
            <a:r>
              <a:rPr lang="en-US" sz="3200" dirty="0"/>
              <a:t>Descending venography. This looks at how well your deep vein valves are working.</a:t>
            </a:r>
          </a:p>
          <a:p>
            <a:r>
              <a:rPr lang="en-US" sz="3200" dirty="0"/>
              <a:t>Venography of the upper extremities. This looks for blockages, blood clots, or other vascular problems in your neck and armpits.</a:t>
            </a:r>
          </a:p>
        </p:txBody>
      </p:sp>
    </p:spTree>
    <p:extLst>
      <p:ext uri="{BB962C8B-B14F-4D97-AF65-F5344CB8AC3E}">
        <p14:creationId xmlns:p14="http://schemas.microsoft.com/office/powerpoint/2010/main" val="2246893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normAutofit/>
          </a:bodyPr>
          <a:lstStyle/>
          <a:p>
            <a:r>
              <a:rPr lang="en-US" sz="3200" b="1" dirty="0" err="1"/>
              <a:t>Venacavography</a:t>
            </a:r>
            <a:r>
              <a:rPr lang="en-US" sz="3200" b="1" dirty="0"/>
              <a:t>. </a:t>
            </a:r>
            <a:r>
              <a:rPr lang="en-US" sz="3200" dirty="0"/>
              <a:t>This looks at your inferior or superior vena cava. The vena cava is the vein that brings blood to your heart. The healthcare provider looks for blockages or other problems.</a:t>
            </a:r>
          </a:p>
        </p:txBody>
      </p:sp>
    </p:spTree>
    <p:extLst>
      <p:ext uri="{BB962C8B-B14F-4D97-AF65-F5344CB8AC3E}">
        <p14:creationId xmlns:p14="http://schemas.microsoft.com/office/powerpoint/2010/main" val="390970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04800"/>
            <a:ext cx="10018713" cy="954157"/>
          </a:xfrm>
        </p:spPr>
        <p:txBody>
          <a:bodyPr/>
          <a:lstStyle/>
          <a:p>
            <a:r>
              <a:rPr lang="en-US" dirty="0" smtClean="0"/>
              <a:t>Cont.</a:t>
            </a:r>
            <a:endParaRPr lang="en-US" dirty="0"/>
          </a:p>
        </p:txBody>
      </p:sp>
      <p:sp>
        <p:nvSpPr>
          <p:cNvPr id="3" name="Content Placeholder 2"/>
          <p:cNvSpPr>
            <a:spLocks noGrp="1"/>
          </p:cNvSpPr>
          <p:nvPr>
            <p:ph idx="1"/>
          </p:nvPr>
        </p:nvSpPr>
        <p:spPr>
          <a:xfrm>
            <a:off x="1484310" y="1417983"/>
            <a:ext cx="10018713" cy="4373217"/>
          </a:xfrm>
        </p:spPr>
        <p:txBody>
          <a:bodyPr>
            <a:noAutofit/>
          </a:bodyPr>
          <a:lstStyle/>
          <a:p>
            <a:r>
              <a:rPr lang="en-US" sz="3600" dirty="0" smtClean="0"/>
              <a:t>A lumbar puncture can help diagnose serious infections, such as meningitis; other disorders of the central nervous system, such as Guillain-Barre syndrome and multiple sclerosis; or cancers of the brain or spinal cord. Sometimes doctors use lumbar punctures to inject anesthetic medications or chemotherapy drugs into the cerebrospinal fluid.</a:t>
            </a:r>
            <a:endParaRPr lang="en-US" sz="3600" dirty="0"/>
          </a:p>
        </p:txBody>
      </p:sp>
    </p:spTree>
    <p:extLst>
      <p:ext uri="{BB962C8B-B14F-4D97-AF65-F5344CB8AC3E}">
        <p14:creationId xmlns:p14="http://schemas.microsoft.com/office/powerpoint/2010/main" val="2132834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2278"/>
            <a:ext cx="10018713" cy="795131"/>
          </a:xfrm>
        </p:spPr>
        <p:txBody>
          <a:bodyPr>
            <a:normAutofit/>
          </a:bodyPr>
          <a:lstStyle/>
          <a:p>
            <a:r>
              <a:rPr lang="en-US" b="1" dirty="0" smtClean="0"/>
              <a:t>Procedure.</a:t>
            </a:r>
            <a:endParaRPr lang="en-US" b="1" dirty="0"/>
          </a:p>
        </p:txBody>
      </p:sp>
      <p:sp>
        <p:nvSpPr>
          <p:cNvPr id="3" name="Content Placeholder 2"/>
          <p:cNvSpPr>
            <a:spLocks noGrp="1"/>
          </p:cNvSpPr>
          <p:nvPr>
            <p:ph idx="1"/>
          </p:nvPr>
        </p:nvSpPr>
        <p:spPr>
          <a:xfrm>
            <a:off x="1484310" y="1272209"/>
            <a:ext cx="10018713" cy="4518991"/>
          </a:xfrm>
        </p:spPr>
        <p:txBody>
          <a:bodyPr>
            <a:noAutofit/>
          </a:bodyPr>
          <a:lstStyle/>
          <a:p>
            <a:pPr marL="0" indent="0">
              <a:buNone/>
            </a:pPr>
            <a:r>
              <a:rPr lang="en-US" sz="3200" dirty="0"/>
              <a:t>Generally, a lower leg </a:t>
            </a:r>
            <a:r>
              <a:rPr lang="en-US" sz="3200" dirty="0" err="1"/>
              <a:t>venogram</a:t>
            </a:r>
            <a:r>
              <a:rPr lang="en-US" sz="3200" dirty="0"/>
              <a:t> follows this process</a:t>
            </a:r>
            <a:r>
              <a:rPr lang="en-US" sz="3200" dirty="0" smtClean="0"/>
              <a:t>:</a:t>
            </a:r>
            <a:endParaRPr lang="en-US" sz="3200" dirty="0"/>
          </a:p>
          <a:p>
            <a:r>
              <a:rPr lang="en-US" sz="3200" dirty="0"/>
              <a:t>    You will be asked to remove your jewelry or other objects that might get in the way of the test.</a:t>
            </a:r>
          </a:p>
          <a:p>
            <a:r>
              <a:rPr lang="en-US" sz="3200" dirty="0"/>
              <a:t>    You will be asked to remove clothing. You will be given a gown to wear.</a:t>
            </a:r>
          </a:p>
          <a:p>
            <a:r>
              <a:rPr lang="en-US" sz="3200" dirty="0"/>
              <a:t>    The healthcare provider may use a pen to mark places on your leg where pulses are before the test. This will make it easier for the medical team to check the pulses after the test.</a:t>
            </a:r>
          </a:p>
        </p:txBody>
      </p:sp>
    </p:spTree>
    <p:extLst>
      <p:ext uri="{BB962C8B-B14F-4D97-AF65-F5344CB8AC3E}">
        <p14:creationId xmlns:p14="http://schemas.microsoft.com/office/powerpoint/2010/main" val="2883579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You will lie on your back on the X-ray table.</a:t>
            </a:r>
          </a:p>
          <a:p>
            <a:r>
              <a:rPr lang="en-US" sz="3200" dirty="0"/>
              <a:t>The healthcare provider will clean an area on your foot. Then he or she will put an intravenous (IV) line into a vein in your foot.</a:t>
            </a:r>
          </a:p>
        </p:txBody>
      </p:sp>
    </p:spTree>
    <p:extLst>
      <p:ext uri="{BB962C8B-B14F-4D97-AF65-F5344CB8AC3E}">
        <p14:creationId xmlns:p14="http://schemas.microsoft.com/office/powerpoint/2010/main" val="1296813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healthcare provider will inject the contrast dye. You may feel some effects when the dye is added to the IV line. These effects include a flushing sensation, a brief headache, nausea, or vomiting. These effects usually last for a few moments. Let the healthcare provider know if you are having problems breathing, itchy skin, or hives.</a:t>
            </a:r>
          </a:p>
        </p:txBody>
      </p:sp>
    </p:spTree>
    <p:extLst>
      <p:ext uri="{BB962C8B-B14F-4D97-AF65-F5344CB8AC3E}">
        <p14:creationId xmlns:p14="http://schemas.microsoft.com/office/powerpoint/2010/main" val="4198185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healthcare provider will take X-rays at timed intervals as the dye moves through your legs.</a:t>
            </a:r>
          </a:p>
          <a:p>
            <a:r>
              <a:rPr lang="en-US" sz="3200" dirty="0"/>
              <a:t>The healthcare provider may use a tourniquet on your leg to control how fast the blood flows.</a:t>
            </a:r>
          </a:p>
        </p:txBody>
      </p:sp>
    </p:spTree>
    <p:extLst>
      <p:ext uri="{BB962C8B-B14F-4D97-AF65-F5344CB8AC3E}">
        <p14:creationId xmlns:p14="http://schemas.microsoft.com/office/powerpoint/2010/main" val="714095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When the test is done, the healthcare provider will flush the IV site, and remove the needle from the vein.</a:t>
            </a:r>
          </a:p>
          <a:p>
            <a:r>
              <a:rPr lang="en-US" sz="3200" dirty="0"/>
              <a:t>The healthcare provider will put a pressure dressing over the puncture site.</a:t>
            </a:r>
          </a:p>
        </p:txBody>
      </p:sp>
    </p:spTree>
    <p:extLst>
      <p:ext uri="{BB962C8B-B14F-4D97-AF65-F5344CB8AC3E}">
        <p14:creationId xmlns:p14="http://schemas.microsoft.com/office/powerpoint/2010/main" val="594355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After the procedure, the medical team will watch your heart rate, breathing rate, and blood pressure. They will also check the pulses in your feet, as well as the temperature, color, and sensation in your legs. They will watch the injection site for redness, warmth, swelling, and tenderness.</a:t>
            </a:r>
          </a:p>
        </p:txBody>
      </p:sp>
    </p:spTree>
    <p:extLst>
      <p:ext uri="{BB962C8B-B14F-4D97-AF65-F5344CB8AC3E}">
        <p14:creationId xmlns:p14="http://schemas.microsoft.com/office/powerpoint/2010/main" val="213501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MYELOGRAM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A myelogram is a diagnostic imaging test generally done by a radiologist. It uses a contrast dye and X-rays or computed tomography (CT) to look for problems in the spinal canal. Problems can develop in the spinal cord, nerve roots, and other tissues. This test is also called </a:t>
            </a:r>
            <a:r>
              <a:rPr lang="en-US" sz="3200" dirty="0" err="1"/>
              <a:t>myelography</a:t>
            </a:r>
            <a:r>
              <a:rPr lang="en-US" sz="3200" dirty="0"/>
              <a:t>.</a:t>
            </a:r>
          </a:p>
        </p:txBody>
      </p:sp>
    </p:spTree>
    <p:extLst>
      <p:ext uri="{BB962C8B-B14F-4D97-AF65-F5344CB8AC3E}">
        <p14:creationId xmlns:p14="http://schemas.microsoft.com/office/powerpoint/2010/main" val="2932367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contrast dye is injected into the spinal column before the procedure. The contrast dye appears on an X-ray screen allowing the radiologist to see the spinal cord, subarachnoid space, and other nearby structures more clearly than with standard X-rays of the spine.</a:t>
            </a:r>
          </a:p>
        </p:txBody>
      </p:sp>
    </p:spTree>
    <p:extLst>
      <p:ext uri="{BB962C8B-B14F-4D97-AF65-F5344CB8AC3E}">
        <p14:creationId xmlns:p14="http://schemas.microsoft.com/office/powerpoint/2010/main" val="262382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18053"/>
            <a:ext cx="10018713" cy="1404730"/>
          </a:xfrm>
        </p:spPr>
        <p:txBody>
          <a:bodyPr/>
          <a:lstStyle/>
          <a:p>
            <a:r>
              <a:rPr lang="en-US" dirty="0" smtClean="0"/>
              <a:t>Cont.</a:t>
            </a:r>
            <a:endParaRPr lang="en-US" dirty="0"/>
          </a:p>
        </p:txBody>
      </p:sp>
      <p:sp>
        <p:nvSpPr>
          <p:cNvPr id="3" name="Content Placeholder 2"/>
          <p:cNvSpPr>
            <a:spLocks noGrp="1"/>
          </p:cNvSpPr>
          <p:nvPr>
            <p:ph idx="1"/>
          </p:nvPr>
        </p:nvSpPr>
        <p:spPr>
          <a:xfrm>
            <a:off x="1484310" y="1484243"/>
            <a:ext cx="10018713" cy="4306957"/>
          </a:xfrm>
        </p:spPr>
        <p:txBody>
          <a:bodyPr>
            <a:normAutofit/>
          </a:bodyPr>
          <a:lstStyle/>
          <a:p>
            <a:r>
              <a:rPr lang="en-US" sz="3200" dirty="0"/>
              <a:t>The radiologist will also use a CT scan when doing a myelogram. A CT or CAT scan is an imaging test that uses X-rays and a computer to make detailed images of the body. A CT scan shows details images of the spinal canal. CT scans show more details than standard X-rays.</a:t>
            </a:r>
          </a:p>
        </p:txBody>
      </p:sp>
    </p:spTree>
    <p:extLst>
      <p:ext uri="{BB962C8B-B14F-4D97-AF65-F5344CB8AC3E}">
        <p14:creationId xmlns:p14="http://schemas.microsoft.com/office/powerpoint/2010/main" val="3764203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2766"/>
            <a:ext cx="10018713" cy="914399"/>
          </a:xfrm>
        </p:spPr>
        <p:txBody>
          <a:bodyPr>
            <a:normAutofit/>
          </a:bodyPr>
          <a:lstStyle/>
          <a:p>
            <a:r>
              <a:rPr lang="en-US" b="1" dirty="0" smtClean="0"/>
              <a:t>Procedure.</a:t>
            </a:r>
            <a:endParaRPr lang="en-US" b="1" dirty="0"/>
          </a:p>
        </p:txBody>
      </p:sp>
      <p:sp>
        <p:nvSpPr>
          <p:cNvPr id="3" name="Content Placeholder 2"/>
          <p:cNvSpPr>
            <a:spLocks noGrp="1"/>
          </p:cNvSpPr>
          <p:nvPr>
            <p:ph idx="1"/>
          </p:nvPr>
        </p:nvSpPr>
        <p:spPr>
          <a:xfrm>
            <a:off x="1484310" y="821635"/>
            <a:ext cx="10018713" cy="4969565"/>
          </a:xfrm>
        </p:spPr>
        <p:txBody>
          <a:bodyPr>
            <a:noAutofit/>
          </a:bodyPr>
          <a:lstStyle/>
          <a:p>
            <a:pPr marL="0" indent="0">
              <a:buNone/>
            </a:pPr>
            <a:r>
              <a:rPr lang="en-US" sz="3200" dirty="0"/>
              <a:t>Generally, a myelogram follows this process</a:t>
            </a:r>
            <a:r>
              <a:rPr lang="en-US" sz="3200" dirty="0" smtClean="0"/>
              <a:t>:</a:t>
            </a:r>
            <a:endParaRPr lang="en-US" sz="3200" dirty="0"/>
          </a:p>
          <a:p>
            <a:r>
              <a:rPr lang="en-US" sz="3200" dirty="0"/>
              <a:t>    Your healthcare provider will explain the procedure to you and ask if you have any questions.</a:t>
            </a:r>
          </a:p>
          <a:p>
            <a:r>
              <a:rPr lang="en-US" sz="3200" dirty="0"/>
              <a:t>    You will be asked to sign a consent form that gives your permission to do the procedure. Read the form carefully and ask questions if anything is not clear</a:t>
            </a:r>
            <a:r>
              <a:rPr lang="en-US" sz="3200" dirty="0" smtClean="0"/>
              <a:t>.</a:t>
            </a:r>
            <a:endParaRPr lang="en-US" sz="3200" dirty="0"/>
          </a:p>
          <a:p>
            <a:r>
              <a:rPr lang="en-US" sz="3200" dirty="0"/>
              <a:t>    You may be asked to remove any clothing, jewelry, or other objects that may interfere with the procedure.</a:t>
            </a:r>
          </a:p>
        </p:txBody>
      </p:sp>
    </p:spTree>
    <p:extLst>
      <p:ext uri="{BB962C8B-B14F-4D97-AF65-F5344CB8AC3E}">
        <p14:creationId xmlns:p14="http://schemas.microsoft.com/office/powerpoint/2010/main" val="175250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993913"/>
          </a:xfrm>
        </p:spPr>
        <p:txBody>
          <a:bodyPr/>
          <a:lstStyle/>
          <a:p>
            <a:r>
              <a:rPr lang="en-US" dirty="0" smtClean="0"/>
              <a:t>Role of the nurse</a:t>
            </a:r>
            <a:endParaRPr lang="en-US" dirty="0"/>
          </a:p>
        </p:txBody>
      </p:sp>
      <p:sp>
        <p:nvSpPr>
          <p:cNvPr id="3" name="Content Placeholder 2"/>
          <p:cNvSpPr>
            <a:spLocks noGrp="1"/>
          </p:cNvSpPr>
          <p:nvPr>
            <p:ph idx="1"/>
          </p:nvPr>
        </p:nvSpPr>
        <p:spPr>
          <a:xfrm>
            <a:off x="1484310" y="728870"/>
            <a:ext cx="10018713" cy="5698433"/>
          </a:xfrm>
        </p:spPr>
        <p:txBody>
          <a:bodyPr>
            <a:noAutofit/>
          </a:bodyPr>
          <a:lstStyle/>
          <a:p>
            <a:r>
              <a:rPr lang="en-US" sz="3200" b="1" dirty="0">
                <a:solidFill>
                  <a:srgbClr val="FF0000"/>
                </a:solidFill>
              </a:rPr>
              <a:t>Before the procedure</a:t>
            </a:r>
          </a:p>
          <a:p>
            <a:pPr marL="0" indent="0">
              <a:buNone/>
            </a:pPr>
            <a:r>
              <a:rPr lang="en-US" sz="3200" dirty="0"/>
              <a:t>The following are the nursing interventions prior to a lumbar puncture</a:t>
            </a:r>
            <a:r>
              <a:rPr lang="en-US" sz="3200" dirty="0" smtClean="0"/>
              <a:t>:</a:t>
            </a:r>
          </a:p>
          <a:p>
            <a:r>
              <a:rPr lang="en-US" sz="3200" dirty="0" smtClean="0"/>
              <a:t>Explain </a:t>
            </a:r>
            <a:r>
              <a:rPr lang="en-US" sz="3200" dirty="0"/>
              <a:t>the procedure to the patient. Explain to the patient the purpose of lumbar puncture, how and where it’s done, and who will perform the procedure.</a:t>
            </a:r>
          </a:p>
          <a:p>
            <a:r>
              <a:rPr lang="en-US" sz="3200" dirty="0"/>
              <a:t>Obtain informed consent. Make sure the patient has signed a consent form if required by the institution.</a:t>
            </a:r>
          </a:p>
          <a:p>
            <a:r>
              <a:rPr lang="en-US" sz="3200" dirty="0"/>
              <a:t>Reinforce diet. Advise the patient that fasting is not required.</a:t>
            </a:r>
          </a:p>
        </p:txBody>
      </p:sp>
    </p:spTree>
    <p:extLst>
      <p:ext uri="{BB962C8B-B14F-4D97-AF65-F5344CB8AC3E}">
        <p14:creationId xmlns:p14="http://schemas.microsoft.com/office/powerpoint/2010/main" val="1994732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28530"/>
          </a:xfrm>
        </p:spPr>
        <p:txBody>
          <a:bodyPr/>
          <a:lstStyle/>
          <a:p>
            <a:r>
              <a:rPr lang="en-US" dirty="0" smtClean="0"/>
              <a:t>Cont.</a:t>
            </a:r>
            <a:endParaRPr lang="en-US" dirty="0"/>
          </a:p>
        </p:txBody>
      </p:sp>
      <p:sp>
        <p:nvSpPr>
          <p:cNvPr id="3" name="Content Placeholder 2"/>
          <p:cNvSpPr>
            <a:spLocks noGrp="1"/>
          </p:cNvSpPr>
          <p:nvPr>
            <p:ph idx="1"/>
          </p:nvPr>
        </p:nvSpPr>
        <p:spPr>
          <a:xfrm>
            <a:off x="1484310" y="1669775"/>
            <a:ext cx="10018713" cy="4121426"/>
          </a:xfrm>
        </p:spPr>
        <p:txBody>
          <a:bodyPr>
            <a:normAutofit/>
          </a:bodyPr>
          <a:lstStyle/>
          <a:p>
            <a:r>
              <a:rPr lang="en-US" sz="3200" dirty="0"/>
              <a:t>You may be asked to wear a gown. However, the procedure may also be done while you remain in your clothes from home. For this reason, please try to wear non-restrictive, comfortable clothing and slip on shoes if possible.</a:t>
            </a:r>
          </a:p>
          <a:p>
            <a:r>
              <a:rPr lang="en-US" sz="3200" dirty="0"/>
              <a:t>You will be reminded to empty your bladder prior to the start of the procedure.</a:t>
            </a:r>
          </a:p>
        </p:txBody>
      </p:sp>
    </p:spTree>
    <p:extLst>
      <p:ext uri="{BB962C8B-B14F-4D97-AF65-F5344CB8AC3E}">
        <p14:creationId xmlns:p14="http://schemas.microsoft.com/office/powerpoint/2010/main" val="3002820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03243"/>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 During the procedure, you will lie on your stomach on a padded table</a:t>
            </a:r>
            <a:r>
              <a:rPr lang="en-US" sz="3200" dirty="0" smtClean="0"/>
              <a:t>.</a:t>
            </a:r>
            <a:endParaRPr lang="en-US" sz="3200" dirty="0"/>
          </a:p>
          <a:p>
            <a:r>
              <a:rPr lang="en-US" sz="3200" dirty="0"/>
              <a:t>    Your back will be cleaned with an antiseptic solution and draped with sterile towels.</a:t>
            </a:r>
          </a:p>
          <a:p>
            <a:r>
              <a:rPr lang="en-US" sz="3200" dirty="0"/>
              <a:t>    The radiologist will numb the skin by injecting a local anesthetic (numbing) drug using a thin needle. This injection may sting for a few seconds, but it makes the procedure less painful.</a:t>
            </a:r>
          </a:p>
        </p:txBody>
      </p:sp>
    </p:spTree>
    <p:extLst>
      <p:ext uri="{BB962C8B-B14F-4D97-AF65-F5344CB8AC3E}">
        <p14:creationId xmlns:p14="http://schemas.microsoft.com/office/powerpoint/2010/main" val="2177067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 needle will be inserted through the numbed skin and into the space where the spinal fluid is located. You will feel some pressure while the needle goes in, but you must remain still.</a:t>
            </a:r>
          </a:p>
          <a:p>
            <a:r>
              <a:rPr lang="en-US" sz="3200" dirty="0"/>
              <a:t>The radiologist will remove some of the spinal fluid from the spinal canal. Next, a small amount of contrast dye will be injected into the spinal canal through the needle. You may feel a warming sensation when the contrast dye is injected.</a:t>
            </a:r>
          </a:p>
        </p:txBody>
      </p:sp>
    </p:spTree>
    <p:extLst>
      <p:ext uri="{BB962C8B-B14F-4D97-AF65-F5344CB8AC3E}">
        <p14:creationId xmlns:p14="http://schemas.microsoft.com/office/powerpoint/2010/main" val="3780342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50234"/>
          </a:xfrm>
        </p:spPr>
        <p:txBody>
          <a:bodyPr/>
          <a:lstStyle/>
          <a:p>
            <a:r>
              <a:rPr lang="en-US" dirty="0" smtClean="0"/>
              <a:t>Cont.</a:t>
            </a:r>
            <a:endParaRPr lang="en-US" dirty="0"/>
          </a:p>
        </p:txBody>
      </p:sp>
      <p:sp>
        <p:nvSpPr>
          <p:cNvPr id="3" name="Content Placeholder 2"/>
          <p:cNvSpPr>
            <a:spLocks noGrp="1"/>
          </p:cNvSpPr>
          <p:nvPr>
            <p:ph idx="1"/>
          </p:nvPr>
        </p:nvSpPr>
        <p:spPr>
          <a:xfrm>
            <a:off x="1484310" y="1736035"/>
            <a:ext cx="10018713" cy="4055165"/>
          </a:xfrm>
        </p:spPr>
        <p:txBody>
          <a:bodyPr>
            <a:normAutofit/>
          </a:bodyPr>
          <a:lstStyle/>
          <a:p>
            <a:r>
              <a:rPr lang="en-US" sz="3200" dirty="0"/>
              <a:t>The X-ray table will be tilted in various directions to allow gravity to help move the contrast dye to different areas of your spinal cord. You will be held in place by a special brace or harness. More contrast dye may be given during this process through the secured lumbar puncture needle.</a:t>
            </a:r>
          </a:p>
        </p:txBody>
      </p:sp>
    </p:spTree>
    <p:extLst>
      <p:ext uri="{BB962C8B-B14F-4D97-AF65-F5344CB8AC3E}">
        <p14:creationId xmlns:p14="http://schemas.microsoft.com/office/powerpoint/2010/main" val="474164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03243"/>
          </a:xfrm>
        </p:spPr>
        <p:txBody>
          <a:bodyPr/>
          <a:lstStyle/>
          <a:p>
            <a:r>
              <a:rPr lang="en-US" dirty="0" smtClean="0"/>
              <a:t>Cont.</a:t>
            </a:r>
            <a:endParaRPr lang="en-US" dirty="0"/>
          </a:p>
        </p:txBody>
      </p:sp>
      <p:sp>
        <p:nvSpPr>
          <p:cNvPr id="3" name="Content Placeholder 2"/>
          <p:cNvSpPr>
            <a:spLocks noGrp="1"/>
          </p:cNvSpPr>
          <p:nvPr>
            <p:ph idx="1"/>
          </p:nvPr>
        </p:nvSpPr>
        <p:spPr>
          <a:xfrm>
            <a:off x="1484310" y="1789043"/>
            <a:ext cx="10018713" cy="4002157"/>
          </a:xfrm>
        </p:spPr>
        <p:txBody>
          <a:bodyPr>
            <a:normAutofit/>
          </a:bodyPr>
          <a:lstStyle/>
          <a:p>
            <a:r>
              <a:rPr lang="en-US" sz="3200" dirty="0"/>
              <a:t>The needle is then removed and the X-rays and/or CT scan pictures are taken.</a:t>
            </a:r>
          </a:p>
          <a:p>
            <a:r>
              <a:rPr lang="en-US" sz="3200" dirty="0"/>
              <a:t>You should tell the radiologist right away if you feel any numbness, tingling, headache, or lightheadedness during the procedure.</a:t>
            </a:r>
          </a:p>
        </p:txBody>
      </p:sp>
    </p:spTree>
    <p:extLst>
      <p:ext uri="{BB962C8B-B14F-4D97-AF65-F5344CB8AC3E}">
        <p14:creationId xmlns:p14="http://schemas.microsoft.com/office/powerpoint/2010/main" val="427628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You need to sit or lay down for several hours after the procedure to reduce your risk of developing a CSF (cerebral spinal fluid) leak. Most patients are asked to lie down for two hours after the procedure. If you need to urinate, you may need to do so in a bedpan or urinal during the time that you need to stay flat.</a:t>
            </a:r>
          </a:p>
        </p:txBody>
      </p:sp>
    </p:spTree>
    <p:extLst>
      <p:ext uri="{BB962C8B-B14F-4D97-AF65-F5344CB8AC3E}">
        <p14:creationId xmlns:p14="http://schemas.microsoft.com/office/powerpoint/2010/main" val="1215703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3730"/>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You will be asked to drink extra fluids to rehydrate after the procedure. This helps to wash out the contrast dye and it helps your body replace the spinal fluid that was removed. It also reduces the chance of developing a headache</a:t>
            </a:r>
            <a:r>
              <a:rPr lang="en-US" sz="3200" dirty="0" smtClean="0"/>
              <a:t>.</a:t>
            </a:r>
          </a:p>
          <a:p>
            <a:r>
              <a:rPr lang="en-US" sz="3200" dirty="0"/>
              <a:t>If the headaches persist for more than 24 hours after the procedure, or are worse when you change positions</a:t>
            </a:r>
            <a:r>
              <a:rPr lang="en-US" sz="3200" dirty="0" smtClean="0"/>
              <a:t>, seek medical attention.</a:t>
            </a:r>
            <a:endParaRPr lang="en-US" sz="3200" dirty="0"/>
          </a:p>
        </p:txBody>
      </p:sp>
    </p:spTree>
    <p:extLst>
      <p:ext uri="{BB962C8B-B14F-4D97-AF65-F5344CB8AC3E}">
        <p14:creationId xmlns:p14="http://schemas.microsoft.com/office/powerpoint/2010/main" val="951469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HYSTEROSALPINGOGRAPHY.</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A </a:t>
            </a:r>
            <a:r>
              <a:rPr lang="en-US" sz="3200" dirty="0" err="1"/>
              <a:t>hysterosalpingography</a:t>
            </a:r>
            <a:r>
              <a:rPr lang="en-US" sz="3200" dirty="0"/>
              <a:t> is a type of X-ray that looks at a woman’s uterus (womb) and fallopian tubes (structures that transport eggs from the ovaries to the uterus). This type of X-ray uses a contrast material so that the uterus and fallopian tubes show up clearly on the X-ray images. The type of X-ray used is called a fluoroscopy, which creates a video image rather than a still picture.</a:t>
            </a:r>
          </a:p>
        </p:txBody>
      </p:sp>
    </p:spTree>
    <p:extLst>
      <p:ext uri="{BB962C8B-B14F-4D97-AF65-F5344CB8AC3E}">
        <p14:creationId xmlns:p14="http://schemas.microsoft.com/office/powerpoint/2010/main" val="4025711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The radiologist can watch the dye as it moves through your reproductive system. They will then be able to see if you have a blockage in your fallopian tubes or other structural abnormalities in your uterus. </a:t>
            </a:r>
            <a:r>
              <a:rPr lang="en-US" sz="3200" dirty="0" err="1"/>
              <a:t>Hysterosalpingography</a:t>
            </a:r>
            <a:r>
              <a:rPr lang="en-US" sz="3200" dirty="0"/>
              <a:t> may be also referred to as </a:t>
            </a:r>
            <a:r>
              <a:rPr lang="en-US" sz="3200" dirty="0" err="1"/>
              <a:t>uterosalpingography</a:t>
            </a:r>
            <a:r>
              <a:rPr lang="en-US" sz="3200" dirty="0"/>
              <a:t>.</a:t>
            </a:r>
          </a:p>
        </p:txBody>
      </p:sp>
    </p:spTree>
    <p:extLst>
      <p:ext uri="{BB962C8B-B14F-4D97-AF65-F5344CB8AC3E}">
        <p14:creationId xmlns:p14="http://schemas.microsoft.com/office/powerpoint/2010/main" val="14399262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 and procedure</a:t>
            </a:r>
            <a:endParaRPr lang="en-US" b="1" dirty="0"/>
          </a:p>
        </p:txBody>
      </p:sp>
      <p:sp>
        <p:nvSpPr>
          <p:cNvPr id="3" name="Content Placeholder 2"/>
          <p:cNvSpPr>
            <a:spLocks noGrp="1"/>
          </p:cNvSpPr>
          <p:nvPr>
            <p:ph idx="1"/>
          </p:nvPr>
        </p:nvSpPr>
        <p:spPr/>
        <p:txBody>
          <a:bodyPr>
            <a:normAutofit/>
          </a:bodyPr>
          <a:lstStyle/>
          <a:p>
            <a:r>
              <a:rPr lang="en-US" sz="3200" dirty="0"/>
              <a:t>They may prescribe an antibiotic to take before or after the test to help prevent infection. Your doctor may also prescribe a sedative to help you relax if you’re nervous about the procedure. They may prescribe an antibiotic to take before or after the test to help prevent infection.</a:t>
            </a:r>
          </a:p>
        </p:txBody>
      </p:sp>
    </p:spTree>
    <p:extLst>
      <p:ext uri="{BB962C8B-B14F-4D97-AF65-F5344CB8AC3E}">
        <p14:creationId xmlns:p14="http://schemas.microsoft.com/office/powerpoint/2010/main" val="88010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2766"/>
            <a:ext cx="10018713" cy="954156"/>
          </a:xfrm>
        </p:spPr>
        <p:txBody>
          <a:bodyPr/>
          <a:lstStyle/>
          <a:p>
            <a:r>
              <a:rPr lang="en-US" dirty="0"/>
              <a:t>Cont.</a:t>
            </a:r>
          </a:p>
        </p:txBody>
      </p:sp>
      <p:sp>
        <p:nvSpPr>
          <p:cNvPr id="3" name="Content Placeholder 2"/>
          <p:cNvSpPr>
            <a:spLocks noGrp="1"/>
          </p:cNvSpPr>
          <p:nvPr>
            <p:ph idx="1"/>
          </p:nvPr>
        </p:nvSpPr>
        <p:spPr>
          <a:xfrm>
            <a:off x="1484310" y="821635"/>
            <a:ext cx="10018713" cy="4969565"/>
          </a:xfrm>
        </p:spPr>
        <p:txBody>
          <a:bodyPr>
            <a:noAutofit/>
          </a:bodyPr>
          <a:lstStyle/>
          <a:p>
            <a:r>
              <a:rPr lang="en-US" sz="3200" dirty="0"/>
              <a:t>Promote comfort. Instruct the patient to empty the bladder and bowel before the procedure.</a:t>
            </a:r>
          </a:p>
          <a:p>
            <a:r>
              <a:rPr lang="en-US" sz="3200" dirty="0"/>
              <a:t>Establish a baseline assessment data. Do vital signs monitoring and neurologic assessment of the legs by assessing the patient’s movement, strength, and sensation.</a:t>
            </a:r>
          </a:p>
        </p:txBody>
      </p:sp>
    </p:spTree>
    <p:extLst>
      <p:ext uri="{BB962C8B-B14F-4D97-AF65-F5344CB8AC3E}">
        <p14:creationId xmlns:p14="http://schemas.microsoft.com/office/powerpoint/2010/main" val="3517600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64704"/>
          </a:xfrm>
        </p:spPr>
        <p:txBody>
          <a:bodyPr/>
          <a:lstStyle/>
          <a:p>
            <a:r>
              <a:rPr lang="en-US" sz="3200" dirty="0" smtClean="0"/>
              <a:t>Cont.</a:t>
            </a:r>
            <a:endParaRPr lang="en-US" sz="3200" dirty="0"/>
          </a:p>
        </p:txBody>
      </p:sp>
      <p:sp>
        <p:nvSpPr>
          <p:cNvPr id="3" name="Content Placeholder 2"/>
          <p:cNvSpPr>
            <a:spLocks noGrp="1"/>
          </p:cNvSpPr>
          <p:nvPr>
            <p:ph idx="1"/>
          </p:nvPr>
        </p:nvSpPr>
        <p:spPr/>
        <p:txBody>
          <a:bodyPr>
            <a:noAutofit/>
          </a:bodyPr>
          <a:lstStyle/>
          <a:p>
            <a:pPr algn="ctr"/>
            <a:r>
              <a:rPr lang="en-US" sz="3200" dirty="0"/>
              <a:t>The test will be scheduled a few days to a week after you’ve had your menstrual period. This is done to ensure that you’re not pregnant. It also helps lower your risk of infection. It’s important to let your doctor know if you might be pregnant because this test can be hazardous to the fetus. Also, you should not have this test if you have pelvic inflammatory disease (</a:t>
            </a:r>
            <a:r>
              <a:rPr lang="en-US" sz="3200" dirty="0" smtClean="0"/>
              <a:t>PID) or </a:t>
            </a:r>
            <a:r>
              <a:rPr lang="en-US" sz="3200" dirty="0"/>
              <a:t>unexplained vaginal bleeding.</a:t>
            </a:r>
          </a:p>
        </p:txBody>
      </p:sp>
    </p:spTree>
    <p:extLst>
      <p:ext uri="{BB962C8B-B14F-4D97-AF65-F5344CB8AC3E}">
        <p14:creationId xmlns:p14="http://schemas.microsoft.com/office/powerpoint/2010/main" val="889969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934817"/>
            <a:ext cx="10018713" cy="3856383"/>
          </a:xfrm>
        </p:spPr>
        <p:txBody>
          <a:bodyPr>
            <a:normAutofit/>
          </a:bodyPr>
          <a:lstStyle/>
          <a:p>
            <a:r>
              <a:rPr lang="en-US" sz="3200" dirty="0"/>
              <a:t>Metal can interfere with the X-ray machine. You’ll be asked to remove any metal on your body, such as jewelry, before the procedure. There will be an area to store your belongings, but you may wish to leave your jewelry at home.</a:t>
            </a:r>
          </a:p>
        </p:txBody>
      </p:sp>
    </p:spTree>
    <p:extLst>
      <p:ext uri="{BB962C8B-B14F-4D97-AF65-F5344CB8AC3E}">
        <p14:creationId xmlns:p14="http://schemas.microsoft.com/office/powerpoint/2010/main" val="1626047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02026"/>
          </a:xfrm>
        </p:spPr>
        <p:txBody>
          <a:bodyPr/>
          <a:lstStyle/>
          <a:p>
            <a:r>
              <a:rPr lang="en-US" dirty="0" smtClean="0"/>
              <a:t>Cont.</a:t>
            </a:r>
            <a:endParaRPr lang="en-US" dirty="0"/>
          </a:p>
        </p:txBody>
      </p:sp>
      <p:sp>
        <p:nvSpPr>
          <p:cNvPr id="3" name="Content Placeholder 2"/>
          <p:cNvSpPr>
            <a:spLocks noGrp="1"/>
          </p:cNvSpPr>
          <p:nvPr>
            <p:ph idx="1"/>
          </p:nvPr>
        </p:nvSpPr>
        <p:spPr>
          <a:xfrm>
            <a:off x="1484310" y="1736035"/>
            <a:ext cx="10018713" cy="4055165"/>
          </a:xfrm>
        </p:spPr>
        <p:txBody>
          <a:bodyPr>
            <a:normAutofit/>
          </a:bodyPr>
          <a:lstStyle/>
          <a:p>
            <a:r>
              <a:rPr lang="en-US" sz="3200" dirty="0"/>
              <a:t>This test requires that you put on a hospital gown and lie on your back with your knees bent and your feet spread, as you would during a pelvic examination. The radiologist will then insert a speculum into your vagina. This is done so that the cervix, which is located at the back of the vagina, can be seen. You may feel some discomfort.</a:t>
            </a:r>
          </a:p>
        </p:txBody>
      </p:sp>
    </p:spTree>
    <p:extLst>
      <p:ext uri="{BB962C8B-B14F-4D97-AF65-F5344CB8AC3E}">
        <p14:creationId xmlns:p14="http://schemas.microsoft.com/office/powerpoint/2010/main" val="33777888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908313"/>
            <a:ext cx="10018713" cy="3882887"/>
          </a:xfrm>
        </p:spPr>
        <p:txBody>
          <a:bodyPr>
            <a:normAutofit/>
          </a:bodyPr>
          <a:lstStyle/>
          <a:p>
            <a:r>
              <a:rPr lang="en-US" sz="3200" dirty="0"/>
              <a:t>The radiologist will then clean the cervix and may inject a local anesthetic into the cervix to reduce discomfort. The injection may feel like a pinch. Next, an instrument called a cannula will be inserted into the cervix and the speculum will be removed. The radiologist will insert dye through the cannula, which will flow into your uterus and fallopian tubes.</a:t>
            </a:r>
          </a:p>
        </p:txBody>
      </p:sp>
    </p:spTree>
    <p:extLst>
      <p:ext uri="{BB962C8B-B14F-4D97-AF65-F5344CB8AC3E}">
        <p14:creationId xmlns:p14="http://schemas.microsoft.com/office/powerpoint/2010/main" val="6572266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484310" y="1709531"/>
            <a:ext cx="10018713" cy="4081670"/>
          </a:xfrm>
        </p:spPr>
        <p:txBody>
          <a:bodyPr>
            <a:normAutofit/>
          </a:bodyPr>
          <a:lstStyle/>
          <a:p>
            <a:r>
              <a:rPr lang="en-US" sz="3200" dirty="0"/>
              <a:t>You’ll then be placed under the X-ray machine, and the radiologist will begin taking X-rays. You may be asked to change positions several times so that the radiologist can capture different angles. You may feel some pain and cramping as the dye moves through your fallopian tubes. When the X-rays have been taken, the radiologist will remove the cannula.</a:t>
            </a:r>
          </a:p>
        </p:txBody>
      </p:sp>
    </p:spTree>
    <p:extLst>
      <p:ext uri="{BB962C8B-B14F-4D97-AF65-F5344CB8AC3E}">
        <p14:creationId xmlns:p14="http://schemas.microsoft.com/office/powerpoint/2010/main" val="1883194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03243"/>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After the test, you may continue to have cramps similar to those experienced during a menstrual cycle. You may also experience vaginal discharge or slight vaginal bleeding. You should use a pad instead of a tampon to avoid infection during this time</a:t>
            </a:r>
            <a:r>
              <a:rPr lang="en-US" sz="3200" dirty="0" smtClean="0"/>
              <a:t>.</a:t>
            </a:r>
            <a:endParaRPr lang="en-US" sz="3200" dirty="0"/>
          </a:p>
          <a:p>
            <a:r>
              <a:rPr lang="en-US" sz="3200" dirty="0"/>
              <a:t>Some women also experience dizziness and nausea after the test. These side effects are normal and will eventually go away.</a:t>
            </a:r>
          </a:p>
        </p:txBody>
      </p:sp>
    </p:spTree>
    <p:extLst>
      <p:ext uri="{BB962C8B-B14F-4D97-AF65-F5344CB8AC3E}">
        <p14:creationId xmlns:p14="http://schemas.microsoft.com/office/powerpoint/2010/main" val="13641494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7226"/>
          </a:xfrm>
        </p:spPr>
        <p:txBody>
          <a:bodyPr/>
          <a:lstStyle/>
          <a:p>
            <a:r>
              <a:rPr lang="en-US" b="1" dirty="0" smtClean="0">
                <a:solidFill>
                  <a:srgbClr val="FF0000"/>
                </a:solidFill>
              </a:rPr>
              <a:t>RETROGRADE PYELOGRAM</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A retrograde pyelogram is an imaging test that uses X-rays to look at your bladder, ureters, and </a:t>
            </a:r>
            <a:r>
              <a:rPr lang="en-US" sz="3200" dirty="0" smtClean="0"/>
              <a:t>kidneys. </a:t>
            </a:r>
            <a:r>
              <a:rPr lang="en-US" sz="3200" dirty="0"/>
              <a:t>This test is usually done during a test called cystoscopy. It uses an endoscope, which is a long, flexible, lighted tube. During a cystoscopy, the healthcare provider can inject contrast dye directly into the ureters. The contrast helps parts of the body show up more clearly on an X-ray. The exam is done using anesthesia. </a:t>
            </a:r>
          </a:p>
        </p:txBody>
      </p:sp>
    </p:spTree>
    <p:extLst>
      <p:ext uri="{BB962C8B-B14F-4D97-AF65-F5344CB8AC3E}">
        <p14:creationId xmlns:p14="http://schemas.microsoft.com/office/powerpoint/2010/main" val="893872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2278"/>
            <a:ext cx="10018713" cy="993913"/>
          </a:xfrm>
        </p:spPr>
        <p:txBody>
          <a:bodyPr>
            <a:normAutofit/>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Before having an RPG done, there are a few things you should do in preparation:</a:t>
            </a:r>
          </a:p>
          <a:p>
            <a:r>
              <a:rPr lang="en-US" sz="3200" b="1" dirty="0"/>
              <a:t>Fast for a few hours before the procedure.</a:t>
            </a:r>
            <a:r>
              <a:rPr lang="en-US" sz="3200" dirty="0"/>
              <a:t> </a:t>
            </a:r>
            <a:endParaRPr lang="en-US" sz="3200" dirty="0" smtClean="0"/>
          </a:p>
          <a:p>
            <a:r>
              <a:rPr lang="en-US" sz="3200" b="1" dirty="0" smtClean="0"/>
              <a:t>Take </a:t>
            </a:r>
            <a:r>
              <a:rPr lang="en-US" sz="3200" b="1" dirty="0"/>
              <a:t>a laxative.</a:t>
            </a:r>
            <a:r>
              <a:rPr lang="en-US" sz="3200" dirty="0"/>
              <a:t> You may be given an oral laxative or an enema to make sure your digestive system is cleaned out.</a:t>
            </a:r>
          </a:p>
          <a:p>
            <a:r>
              <a:rPr lang="en-US" sz="3200" b="1" dirty="0"/>
              <a:t>Take some time off work.</a:t>
            </a:r>
            <a:r>
              <a:rPr lang="en-US" sz="3200" dirty="0"/>
              <a:t> </a:t>
            </a:r>
            <a:endParaRPr lang="en-US" sz="3200" dirty="0" smtClean="0"/>
          </a:p>
          <a:p>
            <a:r>
              <a:rPr lang="en-US" sz="3200" b="1" dirty="0" smtClean="0"/>
              <a:t>Stop </a:t>
            </a:r>
            <a:r>
              <a:rPr lang="en-US" sz="3200" b="1" dirty="0"/>
              <a:t>taking certain medications.</a:t>
            </a:r>
            <a:r>
              <a:rPr lang="en-US" sz="3200" dirty="0"/>
              <a:t> Your doctor may tell you to stop taking blood thinners or certain herbal supplements before the test.</a:t>
            </a:r>
          </a:p>
          <a:p>
            <a:endParaRPr lang="en-US" sz="3200" dirty="0"/>
          </a:p>
        </p:txBody>
      </p:sp>
    </p:spTree>
    <p:extLst>
      <p:ext uri="{BB962C8B-B14F-4D97-AF65-F5344CB8AC3E}">
        <p14:creationId xmlns:p14="http://schemas.microsoft.com/office/powerpoint/2010/main" val="598032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Before this procedure, you’ll be asked to</a:t>
            </a:r>
            <a:r>
              <a:rPr lang="en-US" sz="3200" dirty="0" smtClean="0"/>
              <a:t>:</a:t>
            </a:r>
            <a:endParaRPr lang="en-US" sz="3200" dirty="0"/>
          </a:p>
          <a:p>
            <a:r>
              <a:rPr lang="en-US" sz="3200" dirty="0"/>
              <a:t>    remove all jewelry and, in some cases, your clothing</a:t>
            </a:r>
          </a:p>
          <a:p>
            <a:r>
              <a:rPr lang="en-US" sz="3200" dirty="0"/>
              <a:t>    put on a hospital gown (if you’re asked to remove your clothing)</a:t>
            </a:r>
          </a:p>
          <a:p>
            <a:r>
              <a:rPr lang="en-US" sz="3200" dirty="0"/>
              <a:t>    lie flat on a table with your legs up.</a:t>
            </a:r>
          </a:p>
        </p:txBody>
      </p:sp>
    </p:spTree>
    <p:extLst>
      <p:ext uri="{BB962C8B-B14F-4D97-AF65-F5344CB8AC3E}">
        <p14:creationId xmlns:p14="http://schemas.microsoft.com/office/powerpoint/2010/main" val="3419715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30965"/>
          </a:xfrm>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3200" dirty="0"/>
              <a:t>Then, an intravenous (IV) tube will be inserted in a vein in your arm to give you anesthesia.</a:t>
            </a:r>
          </a:p>
          <a:p>
            <a:endParaRPr lang="en-US" sz="3200" dirty="0"/>
          </a:p>
          <a:p>
            <a:r>
              <a:rPr lang="en-US" sz="3200" dirty="0"/>
              <a:t>During the RPG, your doctor or urologist will</a:t>
            </a:r>
            <a:r>
              <a:rPr lang="en-US" sz="3200" dirty="0" smtClean="0"/>
              <a:t>:</a:t>
            </a:r>
            <a:endParaRPr lang="en-US" sz="3200" dirty="0"/>
          </a:p>
          <a:p>
            <a:r>
              <a:rPr lang="en-US" sz="3200" dirty="0"/>
              <a:t>I</a:t>
            </a:r>
            <a:r>
              <a:rPr lang="en-US" sz="3200" dirty="0" smtClean="0"/>
              <a:t>nsert </a:t>
            </a:r>
            <a:r>
              <a:rPr lang="en-US" sz="3200" dirty="0"/>
              <a:t>an endoscope into your urethra</a:t>
            </a:r>
          </a:p>
          <a:p>
            <a:r>
              <a:rPr lang="en-US" sz="3200" dirty="0" smtClean="0"/>
              <a:t>Push </a:t>
            </a:r>
            <a:r>
              <a:rPr lang="en-US" sz="3200" dirty="0"/>
              <a:t>the endoscope slowly and carefully through your urethra until it reaches your bladder, at this point, your doctor may also insert a catheter into your bladder</a:t>
            </a:r>
          </a:p>
        </p:txBody>
      </p:sp>
    </p:spTree>
    <p:extLst>
      <p:ext uri="{BB962C8B-B14F-4D97-AF65-F5344CB8AC3E}">
        <p14:creationId xmlns:p14="http://schemas.microsoft.com/office/powerpoint/2010/main" val="143459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960</TotalTime>
  <Words>8663</Words>
  <Application>Microsoft Office PowerPoint</Application>
  <PresentationFormat>Widescreen</PresentationFormat>
  <Paragraphs>494</Paragraphs>
  <Slides>179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179</vt:i4>
      </vt:variant>
    </vt:vector>
  </HeadingPairs>
  <TitlesOfParts>
    <vt:vector size="182" baseType="lpstr">
      <vt:lpstr>Arial</vt:lpstr>
      <vt:lpstr>Corbel</vt:lpstr>
      <vt:lpstr>Parallax</vt:lpstr>
      <vt:lpstr>Specialized procedures I</vt:lpstr>
      <vt:lpstr>MODULE OUTCOMES.</vt:lpstr>
      <vt:lpstr>PowerPoint Presentation</vt:lpstr>
      <vt:lpstr>PowerPoint Presentation</vt:lpstr>
      <vt:lpstr>PowerPoint Presentation</vt:lpstr>
      <vt:lpstr>LUMBAR PUNCTURE.</vt:lpstr>
      <vt:lpstr>Cont.</vt:lpstr>
      <vt:lpstr>Role of the nurse</vt:lpstr>
      <vt:lpstr>Cont.</vt:lpstr>
      <vt:lpstr>Cont.</vt:lpstr>
      <vt:lpstr>Cont.</vt:lpstr>
      <vt:lpstr>After the procedure</vt:lpstr>
      <vt:lpstr>Cont.</vt:lpstr>
      <vt:lpstr>Cont.</vt:lpstr>
      <vt:lpstr>Cont.</vt:lpstr>
      <vt:lpstr>Cont.</vt:lpstr>
      <vt:lpstr>Cont.</vt:lpstr>
      <vt:lpstr>BIOPSIES.</vt:lpstr>
      <vt:lpstr>Cont.</vt:lpstr>
      <vt:lpstr>Cont.</vt:lpstr>
      <vt:lpstr>Cont.</vt:lpstr>
      <vt:lpstr>Cont.</vt:lpstr>
      <vt:lpstr>Cont.</vt:lpstr>
      <vt:lpstr>PARACENTESIS </vt:lpstr>
      <vt:lpstr>PowerPoint Presentation</vt:lpstr>
      <vt:lpstr>PowerPoint Presentation</vt:lpstr>
      <vt:lpstr>PowerPoint Presentation</vt:lpstr>
      <vt:lpstr>Indications.</vt:lpstr>
      <vt:lpstr>Cont.</vt:lpstr>
      <vt:lpstr>Cont.</vt:lpstr>
      <vt:lpstr>Cont.</vt:lpstr>
      <vt:lpstr>THORACENTESIS </vt:lpstr>
      <vt:lpstr>PowerPoint Presentation</vt:lpstr>
      <vt:lpstr>PowerPoint Presentation</vt:lpstr>
      <vt:lpstr>PowerPoint Presentation</vt:lpstr>
      <vt:lpstr>PowerPoint Presentation</vt:lpstr>
      <vt:lpstr>Nursing responsibility.</vt:lpstr>
      <vt:lpstr>Cont.</vt:lpstr>
      <vt:lpstr>During the procedure</vt:lpstr>
      <vt:lpstr>After the procedure </vt:lpstr>
      <vt:lpstr>Cont.</vt:lpstr>
      <vt:lpstr>Cont.</vt:lpstr>
      <vt:lpstr>Cont.</vt:lpstr>
      <vt:lpstr>BLADDER IRRIGATION.</vt:lpstr>
      <vt:lpstr>Cont.</vt:lpstr>
      <vt:lpstr> Procedure </vt:lpstr>
      <vt:lpstr>Cont.</vt:lpstr>
      <vt:lpstr>Cont.</vt:lpstr>
      <vt:lpstr>Continuous bladder irrigation </vt:lpstr>
      <vt:lpstr>Cont.</vt:lpstr>
      <vt:lpstr>Cont.</vt:lpstr>
      <vt:lpstr>CHOLECYSTOGRAM.</vt:lpstr>
      <vt:lpstr>Cont.</vt:lpstr>
      <vt:lpstr>Cont.</vt:lpstr>
      <vt:lpstr>Cont.</vt:lpstr>
      <vt:lpstr>Preparation.</vt:lpstr>
      <vt:lpstr>Cont.</vt:lpstr>
      <vt:lpstr>Cont.</vt:lpstr>
      <vt:lpstr>Cont.</vt:lpstr>
      <vt:lpstr>Cont.</vt:lpstr>
      <vt:lpstr>CHOLANGIOGRAM.</vt:lpstr>
      <vt:lpstr>Cont.</vt:lpstr>
      <vt:lpstr>How It's Done </vt:lpstr>
      <vt:lpstr>Cont.</vt:lpstr>
      <vt:lpstr>Cont.</vt:lpstr>
      <vt:lpstr>VENOGRAM</vt:lpstr>
      <vt:lpstr>Cont.</vt:lpstr>
      <vt:lpstr>Cont.</vt:lpstr>
      <vt:lpstr>cont</vt:lpstr>
      <vt:lpstr>Procedure.</vt:lpstr>
      <vt:lpstr>Cont.</vt:lpstr>
      <vt:lpstr>Cont.</vt:lpstr>
      <vt:lpstr>Cont.</vt:lpstr>
      <vt:lpstr>Cont.</vt:lpstr>
      <vt:lpstr>Cont.</vt:lpstr>
      <vt:lpstr>MYELOGRAM</vt:lpstr>
      <vt:lpstr>Cont.</vt:lpstr>
      <vt:lpstr>Cont.</vt:lpstr>
      <vt:lpstr>Procedure.</vt:lpstr>
      <vt:lpstr>Cont.</vt:lpstr>
      <vt:lpstr>Cont.</vt:lpstr>
      <vt:lpstr>Cont.</vt:lpstr>
      <vt:lpstr>Cont.</vt:lpstr>
      <vt:lpstr>Cont.</vt:lpstr>
      <vt:lpstr>Cont.</vt:lpstr>
      <vt:lpstr>Cont.</vt:lpstr>
      <vt:lpstr>HYSTEROSALPINGOGRAPHY.</vt:lpstr>
      <vt:lpstr>Cont.</vt:lpstr>
      <vt:lpstr>Preparation and procedure</vt:lpstr>
      <vt:lpstr>Cont.</vt:lpstr>
      <vt:lpstr>Cont.</vt:lpstr>
      <vt:lpstr>Cont.</vt:lpstr>
      <vt:lpstr>Cont.</vt:lpstr>
      <vt:lpstr>Cont.</vt:lpstr>
      <vt:lpstr>Cont.</vt:lpstr>
      <vt:lpstr>RETROGRADE PYELOGRAM</vt:lpstr>
      <vt:lpstr>Cont.</vt:lpstr>
      <vt:lpstr>Cont.</vt:lpstr>
      <vt:lpstr>Cont.</vt:lpstr>
      <vt:lpstr>Cont.</vt:lpstr>
      <vt:lpstr>ENDOSCOPIC RETROGRADE CHOLANGIOPANCREATOGRAPHY (ERCP) </vt:lpstr>
      <vt:lpstr>Cont.</vt:lpstr>
      <vt:lpstr>Cont.</vt:lpstr>
      <vt:lpstr>Cont.</vt:lpstr>
      <vt:lpstr>Cont.</vt:lpstr>
      <vt:lpstr>Procedure.</vt:lpstr>
      <vt:lpstr>Cont.</vt:lpstr>
      <vt:lpstr>Cont.</vt:lpstr>
      <vt:lpstr>Cont.</vt:lpstr>
      <vt:lpstr>Cont.</vt:lpstr>
      <vt:lpstr>Cont.</vt:lpstr>
      <vt:lpstr>STOMA CARE.</vt:lpstr>
      <vt:lpstr>Cont.</vt:lpstr>
      <vt:lpstr>Cont.</vt:lpstr>
      <vt:lpstr>Types.</vt:lpstr>
      <vt:lpstr>Management.</vt:lpstr>
      <vt:lpstr>Cont.</vt:lpstr>
      <vt:lpstr>Cont.</vt:lpstr>
      <vt:lpstr>Cont.</vt:lpstr>
      <vt:lpstr>RADIOLOGICAL EXAMINATIONS.</vt:lpstr>
      <vt:lpstr>Nursing Responsibilities for Chest X-ray</vt:lpstr>
      <vt:lpstr>Cont.</vt:lpstr>
      <vt:lpstr>After Chest X-ray</vt:lpstr>
      <vt:lpstr>SKULL X-RAY</vt:lpstr>
      <vt:lpstr>Preparation and procedure.</vt:lpstr>
      <vt:lpstr>Cont.</vt:lpstr>
      <vt:lpstr>Cont.</vt:lpstr>
      <vt:lpstr>Cont.</vt:lpstr>
      <vt:lpstr>BONE X-RAYS</vt:lpstr>
      <vt:lpstr>Cont.</vt:lpstr>
      <vt:lpstr>CT SCAN</vt:lpstr>
      <vt:lpstr>CT SCANS</vt:lpstr>
      <vt:lpstr>Cont.</vt:lpstr>
      <vt:lpstr>CT SCAN</vt:lpstr>
      <vt:lpstr>Cont.</vt:lpstr>
      <vt:lpstr>USES</vt:lpstr>
      <vt:lpstr>MRI</vt:lpstr>
      <vt:lpstr>PowerPoint Presentation</vt:lpstr>
      <vt:lpstr>MRI</vt:lpstr>
      <vt:lpstr>Cont.</vt:lpstr>
      <vt:lpstr>USES.</vt:lpstr>
      <vt:lpstr>CONT.</vt:lpstr>
      <vt:lpstr>ULTRA SOUND</vt:lpstr>
      <vt:lpstr>Cont.</vt:lpstr>
      <vt:lpstr>PowerPoint Presentation</vt:lpstr>
      <vt:lpstr>PowerPoint Presentation</vt:lpstr>
      <vt:lpstr>PowerPoint Presentation</vt:lpstr>
      <vt:lpstr>How you prepare</vt:lpstr>
      <vt:lpstr>Cont.</vt:lpstr>
      <vt:lpstr>Before the procedure.</vt:lpstr>
      <vt:lpstr>During the procedure </vt:lpstr>
      <vt:lpstr>During the procedure </vt:lpstr>
      <vt:lpstr>Uses.</vt:lpstr>
      <vt:lpstr>Obstetrics and Gynecology </vt:lpstr>
      <vt:lpstr>Cont.</vt:lpstr>
      <vt:lpstr>Cardiology </vt:lpstr>
      <vt:lpstr>Urology </vt:lpstr>
      <vt:lpstr>ENDOSCOPIC EXAMINATIONS</vt:lpstr>
      <vt:lpstr>PowerPoint Presentation</vt:lpstr>
      <vt:lpstr>PowerPoint Presentation</vt:lpstr>
      <vt:lpstr>PowerPoint Presentation</vt:lpstr>
      <vt:lpstr>PowerPoint Presentation</vt:lpstr>
      <vt:lpstr>Endoscopy.</vt:lpstr>
      <vt:lpstr>Cont.</vt:lpstr>
      <vt:lpstr>Cont.</vt:lpstr>
      <vt:lpstr>Cont.</vt:lpstr>
      <vt:lpstr>Types of endoscopy.</vt:lpstr>
      <vt:lpstr>Cont.</vt:lpstr>
      <vt:lpstr>Cont.</vt:lpstr>
      <vt:lpstr>Cont.</vt:lpstr>
      <vt:lpstr>Cont.</vt:lpstr>
      <vt:lpstr>Cont.</vt:lpstr>
      <vt:lpstr>EEG and ECG</vt:lpstr>
      <vt:lpstr>Cont.</vt:lpstr>
      <vt:lpstr>PowerPoint Presentation</vt:lpstr>
      <vt:lpstr>PowerPoint Presentation</vt:lpstr>
      <vt:lpstr>USES OF ECG</vt:lpstr>
      <vt:lpstr>USES OF EEG</vt:lpstr>
      <vt:lpstr>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procedures I</dc:title>
  <dc:creator>Windows User</dc:creator>
  <cp:lastModifiedBy>Windows User</cp:lastModifiedBy>
  <cp:revision>75</cp:revision>
  <dcterms:created xsi:type="dcterms:W3CDTF">2019-11-16T16:32:31Z</dcterms:created>
  <dcterms:modified xsi:type="dcterms:W3CDTF">2019-12-03T12:47:02Z</dcterms:modified>
</cp:coreProperties>
</file>