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28" r:id="rId6"/>
    <p:sldId id="329" r:id="rId7"/>
    <p:sldId id="330" r:id="rId8"/>
    <p:sldId id="331" r:id="rId9"/>
    <p:sldId id="332" r:id="rId10"/>
    <p:sldId id="260" r:id="rId11"/>
    <p:sldId id="261" r:id="rId12"/>
    <p:sldId id="308" r:id="rId13"/>
    <p:sldId id="309" r:id="rId14"/>
    <p:sldId id="310" r:id="rId15"/>
    <p:sldId id="262" r:id="rId16"/>
    <p:sldId id="263" r:id="rId17"/>
    <p:sldId id="264" r:id="rId18"/>
    <p:sldId id="337" r:id="rId19"/>
    <p:sldId id="338" r:id="rId20"/>
    <p:sldId id="339" r:id="rId21"/>
    <p:sldId id="340" r:id="rId22"/>
    <p:sldId id="341" r:id="rId23"/>
    <p:sldId id="342" r:id="rId24"/>
    <p:sldId id="265" r:id="rId25"/>
    <p:sldId id="266" r:id="rId26"/>
    <p:sldId id="344" r:id="rId27"/>
    <p:sldId id="345" r:id="rId28"/>
    <p:sldId id="346" r:id="rId29"/>
    <p:sldId id="347" r:id="rId30"/>
    <p:sldId id="348" r:id="rId31"/>
    <p:sldId id="349" r:id="rId32"/>
    <p:sldId id="350" r:id="rId33"/>
    <p:sldId id="351" r:id="rId34"/>
    <p:sldId id="352" r:id="rId35"/>
    <p:sldId id="343" r:id="rId36"/>
    <p:sldId id="267"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268" r:id="rId51"/>
    <p:sldId id="269" r:id="rId52"/>
    <p:sldId id="270" r:id="rId53"/>
    <p:sldId id="307" r:id="rId54"/>
    <p:sldId id="271" r:id="rId55"/>
    <p:sldId id="306" r:id="rId56"/>
    <p:sldId id="272" r:id="rId57"/>
    <p:sldId id="273" r:id="rId58"/>
    <p:sldId id="274" r:id="rId59"/>
    <p:sldId id="275" r:id="rId60"/>
    <p:sldId id="276" r:id="rId61"/>
    <p:sldId id="333"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334" r:id="rId76"/>
    <p:sldId id="290" r:id="rId77"/>
    <p:sldId id="291" r:id="rId78"/>
    <p:sldId id="292" r:id="rId79"/>
    <p:sldId id="293" r:id="rId80"/>
    <p:sldId id="294" r:id="rId81"/>
    <p:sldId id="295" r:id="rId82"/>
    <p:sldId id="296" r:id="rId83"/>
    <p:sldId id="297" r:id="rId84"/>
    <p:sldId id="298" r:id="rId85"/>
    <p:sldId id="299" r:id="rId86"/>
    <p:sldId id="300" r:id="rId87"/>
    <p:sldId id="301" r:id="rId88"/>
    <p:sldId id="302" r:id="rId89"/>
    <p:sldId id="303" r:id="rId90"/>
    <p:sldId id="304" r:id="rId91"/>
    <p:sldId id="305" r:id="rId92"/>
    <p:sldId id="311" r:id="rId93"/>
    <p:sldId id="312" r:id="rId94"/>
    <p:sldId id="313" r:id="rId95"/>
    <p:sldId id="314" r:id="rId96"/>
    <p:sldId id="315" r:id="rId97"/>
    <p:sldId id="316" r:id="rId98"/>
    <p:sldId id="335" r:id="rId99"/>
    <p:sldId id="317" r:id="rId100"/>
    <p:sldId id="318" r:id="rId101"/>
    <p:sldId id="319" r:id="rId102"/>
    <p:sldId id="336" r:id="rId103"/>
    <p:sldId id="320" r:id="rId104"/>
    <p:sldId id="321"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426" r:id="rId118"/>
    <p:sldId id="427" r:id="rId119"/>
    <p:sldId id="378" r:id="rId120"/>
    <p:sldId id="379" r:id="rId121"/>
    <p:sldId id="380" r:id="rId122"/>
    <p:sldId id="381" r:id="rId123"/>
    <p:sldId id="382" r:id="rId124"/>
    <p:sldId id="383" r:id="rId125"/>
    <p:sldId id="384" r:id="rId126"/>
    <p:sldId id="385" r:id="rId127"/>
    <p:sldId id="428" r:id="rId128"/>
    <p:sldId id="429" r:id="rId129"/>
    <p:sldId id="430" r:id="rId130"/>
    <p:sldId id="431" r:id="rId131"/>
    <p:sldId id="386" r:id="rId132"/>
    <p:sldId id="387" r:id="rId133"/>
    <p:sldId id="388" r:id="rId134"/>
    <p:sldId id="389" r:id="rId135"/>
    <p:sldId id="390" r:id="rId136"/>
    <p:sldId id="432" r:id="rId137"/>
    <p:sldId id="433" r:id="rId138"/>
    <p:sldId id="434" r:id="rId139"/>
    <p:sldId id="435" r:id="rId140"/>
    <p:sldId id="436" r:id="rId141"/>
    <p:sldId id="437" r:id="rId142"/>
    <p:sldId id="391" r:id="rId143"/>
    <p:sldId id="392" r:id="rId144"/>
    <p:sldId id="393" r:id="rId145"/>
    <p:sldId id="394" r:id="rId146"/>
    <p:sldId id="395" r:id="rId147"/>
    <p:sldId id="396" r:id="rId148"/>
    <p:sldId id="397" r:id="rId149"/>
    <p:sldId id="398" r:id="rId150"/>
    <p:sldId id="438" r:id="rId151"/>
    <p:sldId id="439" r:id="rId152"/>
    <p:sldId id="399" r:id="rId153"/>
    <p:sldId id="400" r:id="rId154"/>
    <p:sldId id="401" r:id="rId155"/>
    <p:sldId id="402" r:id="rId156"/>
    <p:sldId id="403" r:id="rId157"/>
    <p:sldId id="404" r:id="rId158"/>
    <p:sldId id="405" r:id="rId159"/>
    <p:sldId id="440" r:id="rId160"/>
    <p:sldId id="406" r:id="rId161"/>
    <p:sldId id="407" r:id="rId162"/>
    <p:sldId id="408" r:id="rId163"/>
    <p:sldId id="409" r:id="rId164"/>
    <p:sldId id="410" r:id="rId165"/>
    <p:sldId id="411" r:id="rId166"/>
    <p:sldId id="412" r:id="rId167"/>
    <p:sldId id="413" r:id="rId168"/>
    <p:sldId id="414" r:id="rId169"/>
    <p:sldId id="415" r:id="rId170"/>
    <p:sldId id="416" r:id="rId171"/>
    <p:sldId id="441" r:id="rId172"/>
    <p:sldId id="442" r:id="rId173"/>
    <p:sldId id="443" r:id="rId174"/>
    <p:sldId id="444" r:id="rId175"/>
    <p:sldId id="417" r:id="rId176"/>
    <p:sldId id="418" r:id="rId177"/>
    <p:sldId id="419" r:id="rId178"/>
    <p:sldId id="420" r:id="rId179"/>
    <p:sldId id="421" r:id="rId180"/>
    <p:sldId id="422" r:id="rId181"/>
    <p:sldId id="423" r:id="rId182"/>
    <p:sldId id="424" r:id="rId183"/>
    <p:sldId id="425" r:id="rId184"/>
    <p:sldId id="445" r:id="rId185"/>
    <p:sldId id="446" r:id="rId186"/>
    <p:sldId id="447" r:id="rId187"/>
    <p:sldId id="322" r:id="rId188"/>
    <p:sldId id="323" r:id="rId189"/>
    <p:sldId id="324" r:id="rId1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319440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3039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F1711-4591-4852-B289-AEFBB13DEFB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715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151572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F1711-4591-4852-B289-AEFBB13DEFB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505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62856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221267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200579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278957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4A014-BEC5-4DC3-B1A3-78321D6E691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35706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121490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14A014-BEC5-4DC3-B1A3-78321D6E691B}"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41060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14A014-BEC5-4DC3-B1A3-78321D6E691B}"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100073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4A014-BEC5-4DC3-B1A3-78321D6E691B}"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188580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189726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A014-BEC5-4DC3-B1A3-78321D6E691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F1711-4591-4852-B289-AEFBB13DEFB0}" type="slidenum">
              <a:rPr lang="en-US" smtClean="0"/>
              <a:t>‹#›</a:t>
            </a:fld>
            <a:endParaRPr lang="en-US"/>
          </a:p>
        </p:txBody>
      </p:sp>
    </p:spTree>
    <p:extLst>
      <p:ext uri="{BB962C8B-B14F-4D97-AF65-F5344CB8AC3E}">
        <p14:creationId xmlns:p14="http://schemas.microsoft.com/office/powerpoint/2010/main" val="425735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614A014-BEC5-4DC3-B1A3-78321D6E691B}" type="datetimeFigureOut">
              <a:rPr lang="en-US" smtClean="0"/>
              <a:t>10/29/2020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0F1711-4591-4852-B289-AEFBB13DEFB0}" type="slidenum">
              <a:rPr lang="en-US" smtClean="0"/>
              <a:t>‹#›</a:t>
            </a:fld>
            <a:endParaRPr lang="en-US"/>
          </a:p>
        </p:txBody>
      </p:sp>
    </p:spTree>
    <p:extLst>
      <p:ext uri="{BB962C8B-B14F-4D97-AF65-F5344CB8AC3E}">
        <p14:creationId xmlns:p14="http://schemas.microsoft.com/office/powerpoint/2010/main" val="85558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alnewstoday.com/articles/249141.php" TargetMode="External"/><Relationship Id="rId2" Type="http://schemas.openxmlformats.org/officeDocument/2006/relationships/hyperlink" Target="https://www.medicalnewstoday.com/info/cancer-oncology/"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medicalnewstoday.com/articles/249141.php"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www.medicalnewstoday.com/info/cancer-oncology/"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dicalnewstoday.com/articles/158401.php"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webmd.com/lung/understanding-pneumonia-basics"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emedicine.medscape.com/article/171002-overview" TargetMode="External"/><Relationship Id="rId2" Type="http://schemas.openxmlformats.org/officeDocument/2006/relationships/hyperlink" Target="http://emedicine.medscape.com/article/176595-overview"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docdoc.com/info/condition/nosebleed"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www.bupa.co.uk/health-information/digestive-gut-health/coeliac-disease" TargetMode="External"/><Relationship Id="rId2" Type="http://schemas.openxmlformats.org/officeDocument/2006/relationships/hyperlink" Target="https://www.bupa.co.uk/health-information/digestive-gut-health/peptic-ulcers" TargetMode="External"/><Relationship Id="rId1" Type="http://schemas.openxmlformats.org/officeDocument/2006/relationships/slideLayout" Target="../slideLayouts/slideLayout2.xml"/><Relationship Id="rId6" Type="http://schemas.openxmlformats.org/officeDocument/2006/relationships/hyperlink" Target="https://www.bupa.co.uk/health-information/cancer/stomach-cancer" TargetMode="External"/><Relationship Id="rId5" Type="http://schemas.openxmlformats.org/officeDocument/2006/relationships/hyperlink" Target="https://www.bupa.co.uk/health-information/cancer/oesophageal-cancer" TargetMode="External"/><Relationship Id="rId4" Type="http://schemas.openxmlformats.org/officeDocument/2006/relationships/hyperlink" Target="https://www.bupa.co.uk/health-information/digestive-gut-health/barretts-oesophagus"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www.cancer.net/node/31317"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hyperlink" Target="https://www.saintlukeskc.org/health-library/proctoscop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s://www.healthline.com/health/bladder-biopsy"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raining.seer.cancer.gov/treatment/radiation/types.html"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s://www.healthline.com/health/obstructive-uropathy" TargetMode="External"/><Relationship Id="rId2" Type="http://schemas.openxmlformats.org/officeDocument/2006/relationships/hyperlink" Target="https://www.healthline.com/health/symptoms-and-complications-blood-clots"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www.healthline.com/health/urethritis"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hyperlink" Target="https://www.healthline.com/symptom/abnormal-urine-odor" TargetMode="External"/><Relationship Id="rId2" Type="http://schemas.openxmlformats.org/officeDocument/2006/relationships/hyperlink" Target="https://www.healthline.com/symptom/fever" TargetMode="External"/><Relationship Id="rId1" Type="http://schemas.openxmlformats.org/officeDocument/2006/relationships/slideLayout" Target="../slideLayouts/slideLayout2.xml"/><Relationship Id="rId5" Type="http://schemas.openxmlformats.org/officeDocument/2006/relationships/hyperlink" Target="https://www.healthline.com/symptom/low-back-pain" TargetMode="External"/><Relationship Id="rId4" Type="http://schemas.openxmlformats.org/officeDocument/2006/relationships/hyperlink" Target="https://www.healthline.com/symptom/nausea"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pi.seer.cancer.gov/rest/glossary/latest/id/546f5738e4b0d965832bad87" TargetMode="External"/><Relationship Id="rId3" Type="http://schemas.openxmlformats.org/officeDocument/2006/relationships/hyperlink" Target="https://api.seer.cancer.gov/rest/glossary/latest/id/546cedfae4b0d965832a8c22" TargetMode="External"/><Relationship Id="rId7" Type="http://schemas.openxmlformats.org/officeDocument/2006/relationships/hyperlink" Target="https://api.seer.cancer.gov/rest/glossary/latest/id/546f5e77e4b0d965832bb5ca" TargetMode="External"/><Relationship Id="rId2" Type="http://schemas.openxmlformats.org/officeDocument/2006/relationships/hyperlink" Target="https://api.seer.cancer.gov/rest/glossary/latest/id/542eeea0102c1d14697ef83c"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0b60d1e4b0c48f31d9b593" TargetMode="External"/><Relationship Id="rId5" Type="http://schemas.openxmlformats.org/officeDocument/2006/relationships/hyperlink" Target="https://api.seer.cancer.gov/rest/glossary/latest/id/552e6a17e4b055789cab8499" TargetMode="External"/><Relationship Id="rId4" Type="http://schemas.openxmlformats.org/officeDocument/2006/relationships/hyperlink" Target="https://api.seer.cancer.gov/rest/glossary/latest/id/55417cc2e4b0426fced21fda" TargetMode="Externa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www.healthline.com/symptom/hemorrhage"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www.healthline.com/health/how-to-tell-if-you-have-a-blood-clot"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api.seer.cancer.gov/rest/glossary/latest/id/5508c7b3e4b0c48f31d85d00" TargetMode="External"/><Relationship Id="rId3" Type="http://schemas.openxmlformats.org/officeDocument/2006/relationships/hyperlink" Target="https://api.seer.cancer.gov/rest/glossary/latest/id/55590de9e4b031c70bba2fb2" TargetMode="External"/><Relationship Id="rId7" Type="http://schemas.openxmlformats.org/officeDocument/2006/relationships/hyperlink" Target="https://api.seer.cancer.gov/rest/glossary/latest/id/550b5441e4b0c48f31d9addf" TargetMode="External"/><Relationship Id="rId2" Type="http://schemas.openxmlformats.org/officeDocument/2006/relationships/hyperlink" Target="https://api.seer.cancer.gov/rest/glossary/latest/id/546a11d5e4b0d96583292afd"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a8cd1ee4b05cd0cddbedc9" TargetMode="External"/><Relationship Id="rId5" Type="http://schemas.openxmlformats.org/officeDocument/2006/relationships/hyperlink" Target="https://api.seer.cancer.gov/rest/glossary/latest/id/55a23c34e4b05cd0cdd92126" TargetMode="External"/><Relationship Id="rId10" Type="http://schemas.openxmlformats.org/officeDocument/2006/relationships/hyperlink" Target="https://api.seer.cancer.gov/rest/glossary/latest/id/55042013e4b0c48f31d6bef3" TargetMode="External"/><Relationship Id="rId4" Type="http://schemas.openxmlformats.org/officeDocument/2006/relationships/hyperlink" Target="https://api.seer.cancer.gov/rest/glossary/latest/id/552e6a17e4b055789cab8499" TargetMode="External"/><Relationship Id="rId9" Type="http://schemas.openxmlformats.org/officeDocument/2006/relationships/hyperlink" Target="https://api.seer.cancer.gov/rest/glossary/latest/id/5522db5de4b0bc5c16c067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i.seer.cancer.gov/rest/glossary/latest/id/55a1a9d8e4b05cd0cdd90974" TargetMode="External"/><Relationship Id="rId2" Type="http://schemas.openxmlformats.org/officeDocument/2006/relationships/hyperlink" Target="https://api.seer.cancer.gov/rest/glossary/latest/id/546f54d3e4b0d965832bab52" TargetMode="External"/><Relationship Id="rId1" Type="http://schemas.openxmlformats.org/officeDocument/2006/relationships/slideLayout" Target="../slideLayouts/slideLayout2.xml"/><Relationship Id="rId4" Type="http://schemas.openxmlformats.org/officeDocument/2006/relationships/hyperlink" Target="https://api.seer.cancer.gov/rest/glossary/latest/id/54fb9160e4b0c48f31d32790"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api.seer.cancer.gov/rest/glossary/latest/id/546ba1c4e4b0d9658329f6c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pi.seer.cancer.gov/rest/glossary/latest/id/55089d70e4b0c48f31d849a0" TargetMode="External"/><Relationship Id="rId2" Type="http://schemas.openxmlformats.org/officeDocument/2006/relationships/hyperlink" Target="https://api.seer.cancer.gov/rest/glossary/latest/id/5544f0f1e4b0426fced410b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ncerresearchuk.org/about-cancer/cancer-in-general/treatment/radiotherapy/internal/abou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edicalnewstoday.com/articles/159675.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pi.seer.cancer.gov/rest/glossary/latest/id/559ebea2e4b084b72ee29a6c" TargetMode="External"/><Relationship Id="rId2" Type="http://schemas.openxmlformats.org/officeDocument/2006/relationships/hyperlink" Target="https://api.seer.cancer.gov/rest/glossary/latest/id/555233cde4b0426fced8c89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api.seer.cancer.gov/rest/glossary/latest/id/550593a5e4b0c48f31d6f951" TargetMode="External"/><Relationship Id="rId3" Type="http://schemas.openxmlformats.org/officeDocument/2006/relationships/hyperlink" Target="https://api.seer.cancer.gov/rest/glossary/latest/id/55035691e4b0c48f31d6a438" TargetMode="External"/><Relationship Id="rId7" Type="http://schemas.openxmlformats.org/officeDocument/2006/relationships/hyperlink" Target="https://api.seer.cancer.gov/rest/glossary/latest/id/550594a5e4b0c48f31d6f9d0" TargetMode="External"/><Relationship Id="rId2" Type="http://schemas.openxmlformats.org/officeDocument/2006/relationships/hyperlink" Target="https://api.seer.cancer.gov/rest/glossary/latest/id/55035ab7e4b0c48f31d6a676"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0571b7e4b0c48f31d6f3cd" TargetMode="External"/><Relationship Id="rId5" Type="http://schemas.openxmlformats.org/officeDocument/2006/relationships/hyperlink" Target="https://api.seer.cancer.gov/rest/glossary/latest/id/5505a55fe4b0c48f31d6fd77" TargetMode="External"/><Relationship Id="rId4" Type="http://schemas.openxmlformats.org/officeDocument/2006/relationships/hyperlink" Target="https://api.seer.cancer.gov/rest/glossary/latest/id/54fb800ee4b0c48f31d32344" TargetMode="External"/><Relationship Id="rId9" Type="http://schemas.openxmlformats.org/officeDocument/2006/relationships/hyperlink" Target="https://api.seer.cancer.gov/rest/glossary/latest/id/5523106ae4b0bc5c16c0989b"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api.seer.cancer.gov/rest/glossary/latest/id/5520eecfe4b0bc5c16bfb7b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i.seer.cancer.gov/rest/glossary/latest/id/552192c5e4b0bc5c16bfddc7" TargetMode="External"/><Relationship Id="rId2" Type="http://schemas.openxmlformats.org/officeDocument/2006/relationships/hyperlink" Target="https://api.seer.cancer.gov/rest/glossary/latest/id/559d69a7e4b084b72ee1ee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pi.seer.cancer.gov/rest/glossary/latest/id/5522c2dfe4b0bc5c16c04c7c" TargetMode="External"/><Relationship Id="rId2" Type="http://schemas.openxmlformats.org/officeDocument/2006/relationships/hyperlink" Target="https://api.seer.cancer.gov/rest/glossary/latest/id/5503441de4b0c48f31d69b6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pi.seer.cancer.gov/rest/glossary/latest/id/546f5eeee4b0d965832bb68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pi.seer.cancer.gov/rest/glossary/latest/id/546e323de4b0d965832b2e50" TargetMode="External"/><Relationship Id="rId2" Type="http://schemas.openxmlformats.org/officeDocument/2006/relationships/hyperlink" Target="https://api.seer.cancer.gov/rest/glossary/latest/id/5551f9bde4b0426fced88f8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pi.seer.cancer.gov/rest/glossary/latest/id/5520f7e5e4b0bc5c16bfbb4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hs.uk/conditions/sunbur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hs.uk/conditions/chemotherapy/" TargetMode="External"/><Relationship Id="rId2" Type="http://schemas.openxmlformats.org/officeDocument/2006/relationships/hyperlink" Target="https://www.nhs.uk/conditions/hair-los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hs.uk/conditions/diarrhoe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nhs.uk/conditions/clinical-depress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nhs.uk/conditions/lymphoedem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hs.uk/conditions/lymphoedema/preven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bfs.de/EN/topics/ion/medicine/radiotherapy/planning/planning.html;jsessionid=5C3D8A552153A74AA7D4E9B8AF66BC6C.1_cid365" TargetMode="External"/><Relationship Id="rId2" Type="http://schemas.openxmlformats.org/officeDocument/2006/relationships/hyperlink" Target="http://www.bfs.de/SharedDocs/Glossareintraege/EN/D/dose.html;jsessionid=5C3D8A552153A74AA7D4E9B8AF66BC6C.1_cid365?view=renderHel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bfs.de/SharedDocs/Glossareintraege/EN/D/dose.html;jsessionid=5C3D8A552153A74AA7D4E9B8AF66BC6C.1_cid365?view=renderHelp" TargetMode="External"/><Relationship Id="rId2" Type="http://schemas.openxmlformats.org/officeDocument/2006/relationships/hyperlink" Target="http://www.bfs.de/EN/topics/ion/medicine/radiotherapy/introduction/introduction.html;jsessionid=5C3D8A552153A74AA7D4E9B8AF66BC6C.1_cid365"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Specialized procedures II</a:t>
            </a:r>
            <a:endParaRPr lang="en-US" dirty="0"/>
          </a:p>
        </p:txBody>
      </p:sp>
      <p:sp>
        <p:nvSpPr>
          <p:cNvPr id="3" name="Subtitle 2"/>
          <p:cNvSpPr>
            <a:spLocks noGrp="1"/>
          </p:cNvSpPr>
          <p:nvPr>
            <p:ph type="subTitle" idx="1"/>
          </p:nvPr>
        </p:nvSpPr>
        <p:spPr/>
        <p:txBody>
          <a:bodyPr/>
          <a:lstStyle/>
          <a:p>
            <a:r>
              <a:rPr lang="en-US" dirty="0" smtClean="0"/>
              <a:t>A. SAMBU</a:t>
            </a:r>
            <a:endParaRPr lang="en-US" dirty="0"/>
          </a:p>
        </p:txBody>
      </p:sp>
    </p:spTree>
    <p:extLst>
      <p:ext uri="{BB962C8B-B14F-4D97-AF65-F5344CB8AC3E}">
        <p14:creationId xmlns:p14="http://schemas.microsoft.com/office/powerpoint/2010/main" val="49144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Radiotherapy.</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2800" dirty="0"/>
              <a:t>Radiation therapy is a treatment for cancer and, less commonly, thyroid disease, blood disorders, and noncancerous growths.</a:t>
            </a:r>
          </a:p>
          <a:p>
            <a:r>
              <a:rPr lang="en-US" sz="2800" dirty="0"/>
              <a:t>A doctor may recommend radiation for </a:t>
            </a:r>
            <a:r>
              <a:rPr lang="en-US" sz="2800" dirty="0">
                <a:hlinkClick r:id="rId2" tooltip="What is Cancer?"/>
              </a:rPr>
              <a:t>cancer</a:t>
            </a:r>
            <a:r>
              <a:rPr lang="en-US" sz="2800" dirty="0"/>
              <a:t> at different stages. In the early stages, radiation therapy can help reduce the size of a </a:t>
            </a:r>
            <a:r>
              <a:rPr lang="en-US" sz="2800" dirty="0">
                <a:hlinkClick r:id="rId3" tooltip="What are the different types of tumor?"/>
              </a:rPr>
              <a:t>tumor</a:t>
            </a:r>
            <a:r>
              <a:rPr lang="en-US" sz="2800" dirty="0"/>
              <a:t> before surgery or kill remaining cancer cells afterward. In the later stages, it may help relieve pain as part of palliative care</a:t>
            </a:r>
          </a:p>
          <a:p>
            <a:endParaRPr lang="en-US" sz="2800" dirty="0"/>
          </a:p>
        </p:txBody>
      </p:sp>
    </p:spTree>
    <p:extLst>
      <p:ext uri="{BB962C8B-B14F-4D97-AF65-F5344CB8AC3E}">
        <p14:creationId xmlns:p14="http://schemas.microsoft.com/office/powerpoint/2010/main" val="2573134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b="1" dirty="0"/>
              <a:t>Colonoscopy</a:t>
            </a:r>
            <a:r>
              <a:rPr lang="en-US" sz="2800" dirty="0"/>
              <a:t>: examination of the inside of the </a:t>
            </a:r>
            <a:r>
              <a:rPr lang="en-US" sz="2800" dirty="0">
                <a:solidFill>
                  <a:srgbClr val="FF0000"/>
                </a:solidFill>
              </a:rPr>
              <a:t>colon and large intestine </a:t>
            </a:r>
            <a:r>
              <a:rPr lang="en-US" sz="2800" dirty="0"/>
              <a:t>to detect polyps, tumors, ulceration, inflammation, colitis diverticula, </a:t>
            </a:r>
            <a:r>
              <a:rPr lang="en-US" sz="2800" dirty="0" err="1"/>
              <a:t>Chrohn's</a:t>
            </a:r>
            <a:r>
              <a:rPr lang="en-US" sz="2800" dirty="0"/>
              <a:t> disease, and discovery and removal of foreign bodies.</a:t>
            </a:r>
          </a:p>
          <a:p>
            <a:r>
              <a:rPr lang="en-US" sz="2800" b="1" dirty="0"/>
              <a:t>Colposcopy</a:t>
            </a:r>
            <a:r>
              <a:rPr lang="en-US" sz="2800" dirty="0"/>
              <a:t>: direct visualization of the </a:t>
            </a:r>
            <a:r>
              <a:rPr lang="en-US" sz="2800" dirty="0">
                <a:solidFill>
                  <a:srgbClr val="FF0000"/>
                </a:solidFill>
              </a:rPr>
              <a:t>vagina and cervix </a:t>
            </a:r>
            <a:r>
              <a:rPr lang="en-US" sz="2800" dirty="0"/>
              <a:t>to detect cancer, inflammation, and other conditions.</a:t>
            </a:r>
          </a:p>
        </p:txBody>
      </p:sp>
    </p:spTree>
    <p:extLst>
      <p:ext uri="{BB962C8B-B14F-4D97-AF65-F5344CB8AC3E}">
        <p14:creationId xmlns:p14="http://schemas.microsoft.com/office/powerpoint/2010/main" val="2365597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b="1" dirty="0"/>
              <a:t>Cystoscopy:</a:t>
            </a:r>
            <a:r>
              <a:rPr lang="en-US" sz="2800" dirty="0"/>
              <a:t> examination of </a:t>
            </a:r>
            <a:r>
              <a:rPr lang="en-US" sz="2800" dirty="0">
                <a:solidFill>
                  <a:srgbClr val="FF0000"/>
                </a:solidFill>
              </a:rPr>
              <a:t>the bladder, urethra, urinary tract, </a:t>
            </a:r>
            <a:r>
              <a:rPr lang="en-US" sz="2800" dirty="0" err="1">
                <a:solidFill>
                  <a:srgbClr val="FF0000"/>
                </a:solidFill>
              </a:rPr>
              <a:t>uteral</a:t>
            </a:r>
            <a:r>
              <a:rPr lang="en-US" sz="2800" dirty="0">
                <a:solidFill>
                  <a:srgbClr val="FF0000"/>
                </a:solidFill>
              </a:rPr>
              <a:t> orifices, and prostate (men)</a:t>
            </a:r>
            <a:r>
              <a:rPr lang="en-US" sz="2800" dirty="0"/>
              <a:t> with insertion of the endoscope through the urethra</a:t>
            </a:r>
            <a:r>
              <a:rPr lang="en-US" sz="2800" dirty="0" smtClean="0"/>
              <a:t>.</a:t>
            </a:r>
          </a:p>
          <a:p>
            <a:r>
              <a:rPr lang="en-US" sz="2800" b="1" dirty="0"/>
              <a:t>EGD (</a:t>
            </a:r>
            <a:r>
              <a:rPr lang="en-US" sz="2800" b="1" dirty="0" err="1"/>
              <a:t>Esophogealgastroduodensoscopy</a:t>
            </a:r>
            <a:r>
              <a:rPr lang="en-US" sz="2800" dirty="0"/>
              <a:t>): visual examination of the </a:t>
            </a:r>
            <a:r>
              <a:rPr lang="en-US" sz="2800" dirty="0">
                <a:solidFill>
                  <a:srgbClr val="FF0000"/>
                </a:solidFill>
              </a:rPr>
              <a:t>upper gastro-intestinal (GI) tract. (</a:t>
            </a:r>
            <a:r>
              <a:rPr lang="en-US" sz="2800" dirty="0"/>
              <a:t>also referred to as gastroscopy) to reveal hemorrhage, hiatal hernia, inflammation of the esophagus, gastric ulcers</a:t>
            </a:r>
            <a:r>
              <a:rPr lang="en-US" sz="2800" dirty="0" smtClean="0"/>
              <a:t>.</a:t>
            </a:r>
            <a:endParaRPr lang="en-US" sz="2800" dirty="0"/>
          </a:p>
        </p:txBody>
      </p:sp>
    </p:spTree>
    <p:extLst>
      <p:ext uri="{BB962C8B-B14F-4D97-AF65-F5344CB8AC3E}">
        <p14:creationId xmlns:p14="http://schemas.microsoft.com/office/powerpoint/2010/main" val="695508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Endoscopic biopsy is the removal of tissue specimens for pathologic examination and analysis.</a:t>
            </a:r>
          </a:p>
          <a:p>
            <a:endParaRPr lang="en-US" sz="3200" dirty="0"/>
          </a:p>
        </p:txBody>
      </p:sp>
    </p:spTree>
    <p:extLst>
      <p:ext uri="{BB962C8B-B14F-4D97-AF65-F5344CB8AC3E}">
        <p14:creationId xmlns:p14="http://schemas.microsoft.com/office/powerpoint/2010/main" val="20566516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b="1" dirty="0"/>
              <a:t>Gastroscopy</a:t>
            </a:r>
            <a:r>
              <a:rPr lang="en-US" sz="2800" dirty="0"/>
              <a:t>: examination of the </a:t>
            </a:r>
            <a:r>
              <a:rPr lang="en-US" sz="2800" dirty="0">
                <a:solidFill>
                  <a:srgbClr val="FF0000"/>
                </a:solidFill>
              </a:rPr>
              <a:t>lining of the esophagus, stomach, and duodenum</a:t>
            </a:r>
            <a:r>
              <a:rPr lang="en-US" sz="2800" dirty="0"/>
              <a:t>. Gastroscopy is often used to diagnose ulcers and other sources of bleeding and to guide biopsy of suspect GI cancers.</a:t>
            </a:r>
          </a:p>
          <a:p>
            <a:r>
              <a:rPr lang="en-US" sz="2800" b="1" dirty="0"/>
              <a:t>Laparoscopy</a:t>
            </a:r>
            <a:r>
              <a:rPr lang="en-US" sz="2800" dirty="0"/>
              <a:t>: visualization of the s</a:t>
            </a:r>
            <a:r>
              <a:rPr lang="en-US" sz="2800" dirty="0">
                <a:solidFill>
                  <a:srgbClr val="FF0000"/>
                </a:solidFill>
              </a:rPr>
              <a:t>tomach, liver and other abdominal organs including the female reproductive organs, for example, the fallopian tubes.</a:t>
            </a:r>
          </a:p>
        </p:txBody>
      </p:sp>
    </p:spTree>
    <p:extLst>
      <p:ext uri="{BB962C8B-B14F-4D97-AF65-F5344CB8AC3E}">
        <p14:creationId xmlns:p14="http://schemas.microsoft.com/office/powerpoint/2010/main" val="3367554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 </a:t>
            </a:r>
            <a:r>
              <a:rPr lang="en-US" sz="2800" b="1" dirty="0"/>
              <a:t>Laryngoscopy</a:t>
            </a:r>
            <a:r>
              <a:rPr lang="en-US" sz="2800" dirty="0"/>
              <a:t>: examination of the </a:t>
            </a:r>
            <a:r>
              <a:rPr lang="en-US" sz="2800" dirty="0">
                <a:solidFill>
                  <a:srgbClr val="FF0000"/>
                </a:solidFill>
              </a:rPr>
              <a:t>larynx</a:t>
            </a:r>
            <a:r>
              <a:rPr lang="en-US" sz="2800" dirty="0"/>
              <a:t> (voice box).</a:t>
            </a:r>
          </a:p>
          <a:p>
            <a:r>
              <a:rPr lang="en-US" sz="2800" dirty="0"/>
              <a:t> </a:t>
            </a:r>
            <a:r>
              <a:rPr lang="en-US" sz="2800" b="1" dirty="0" smtClean="0"/>
              <a:t>Proctoscopy</a:t>
            </a:r>
            <a:r>
              <a:rPr lang="en-US" sz="2800" b="1" dirty="0"/>
              <a:t>, sigmoidoscopy, </a:t>
            </a:r>
            <a:r>
              <a:rPr lang="en-US" sz="2800" b="1" dirty="0" err="1"/>
              <a:t>proctosigmoidoscopy</a:t>
            </a:r>
            <a:r>
              <a:rPr lang="en-US" sz="2800" dirty="0"/>
              <a:t>: examination of the </a:t>
            </a:r>
            <a:r>
              <a:rPr lang="en-US" sz="2800" dirty="0">
                <a:solidFill>
                  <a:srgbClr val="FF0000"/>
                </a:solidFill>
              </a:rPr>
              <a:t>rectum and sigmoid colon</a:t>
            </a:r>
            <a:r>
              <a:rPr lang="en-US" sz="2800" dirty="0"/>
              <a:t>.</a:t>
            </a:r>
          </a:p>
          <a:p>
            <a:r>
              <a:rPr lang="en-US" sz="2800" b="1" dirty="0" err="1" smtClean="0"/>
              <a:t>Thoracoscopy</a:t>
            </a:r>
            <a:r>
              <a:rPr lang="en-US" sz="2800" dirty="0"/>
              <a:t>: examination of the </a:t>
            </a:r>
            <a:r>
              <a:rPr lang="en-US" sz="2800" dirty="0">
                <a:solidFill>
                  <a:srgbClr val="FF0000"/>
                </a:solidFill>
              </a:rPr>
              <a:t>pleura </a:t>
            </a:r>
            <a:r>
              <a:rPr lang="en-US" sz="2800" dirty="0"/>
              <a:t>(sac that covers the lungs), pleural spaces, mediastinum, and pericardium.</a:t>
            </a:r>
          </a:p>
        </p:txBody>
      </p:sp>
    </p:spTree>
    <p:extLst>
      <p:ext uri="{BB962C8B-B14F-4D97-AF65-F5344CB8AC3E}">
        <p14:creationId xmlns:p14="http://schemas.microsoft.com/office/powerpoint/2010/main" val="14952149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a:t>
            </a:r>
            <a:r>
              <a:rPr lang="en-US" b="1" dirty="0" smtClean="0">
                <a:solidFill>
                  <a:srgbClr val="FF0000"/>
                </a:solidFill>
              </a:rPr>
              <a:t>1.Bronchoscopy.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A bronchoscopy is a procedure that allows a doctor to examine the inside of the lungs, including the bronchi, which are the main pathways into the lungs.</a:t>
            </a:r>
          </a:p>
        </p:txBody>
      </p:sp>
    </p:spTree>
    <p:extLst>
      <p:ext uri="{BB962C8B-B14F-4D97-AF65-F5344CB8AC3E}">
        <p14:creationId xmlns:p14="http://schemas.microsoft.com/office/powerpoint/2010/main" val="37262814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A doctor may recommend a bronchoscopy to:</a:t>
            </a:r>
          </a:p>
          <a:p>
            <a:r>
              <a:rPr lang="en-US" sz="2800" dirty="0"/>
              <a:t>follow up on a scan that has indicated a lung infection or </a:t>
            </a:r>
            <a:r>
              <a:rPr lang="en-US" sz="2800" dirty="0">
                <a:hlinkClick r:id="rId2" tooltip="What are the different types of tumor?"/>
              </a:rPr>
              <a:t>tumor</a:t>
            </a:r>
            <a:r>
              <a:rPr lang="en-US" sz="2800" dirty="0"/>
              <a:t>, or a collapsed lung</a:t>
            </a:r>
          </a:p>
          <a:p>
            <a:r>
              <a:rPr lang="en-US" sz="2800" dirty="0"/>
              <a:t>determine why someone is coughing up blood</a:t>
            </a:r>
          </a:p>
          <a:p>
            <a:r>
              <a:rPr lang="en-US" sz="2800" dirty="0"/>
              <a:t>find the cause of a chronic cough</a:t>
            </a:r>
          </a:p>
          <a:p>
            <a:r>
              <a:rPr lang="en-US" sz="2800" dirty="0"/>
              <a:t>discover the reason for shortness of breath</a:t>
            </a:r>
          </a:p>
          <a:p>
            <a:endParaRPr lang="en-US" sz="2800" dirty="0"/>
          </a:p>
        </p:txBody>
      </p:sp>
    </p:spTree>
    <p:extLst>
      <p:ext uri="{BB962C8B-B14F-4D97-AF65-F5344CB8AC3E}">
        <p14:creationId xmlns:p14="http://schemas.microsoft.com/office/powerpoint/2010/main" val="227043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normAutofit/>
          </a:bodyPr>
          <a:lstStyle/>
          <a:p>
            <a:r>
              <a:rPr lang="en-US" sz="2800" dirty="0"/>
              <a:t>look for blockages in the airways</a:t>
            </a:r>
          </a:p>
          <a:p>
            <a:r>
              <a:rPr lang="en-US" sz="2800" dirty="0"/>
              <a:t>check for lung rejection, following a transplant</a:t>
            </a:r>
          </a:p>
          <a:p>
            <a:r>
              <a:rPr lang="en-US" sz="2800" dirty="0"/>
              <a:t>assess damage after someone has inhaled chemicals or toxic gases</a:t>
            </a:r>
          </a:p>
          <a:p>
            <a:r>
              <a:rPr lang="en-US" sz="2800" dirty="0"/>
              <a:t>take a biopsy</a:t>
            </a:r>
          </a:p>
        </p:txBody>
      </p:sp>
    </p:spTree>
    <p:extLst>
      <p:ext uri="{BB962C8B-B14F-4D97-AF65-F5344CB8AC3E}">
        <p14:creationId xmlns:p14="http://schemas.microsoft.com/office/powerpoint/2010/main" val="17612692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a:t>
            </a:r>
          </a:p>
        </p:txBody>
      </p:sp>
      <p:sp>
        <p:nvSpPr>
          <p:cNvPr id="3" name="Content Placeholder 2"/>
          <p:cNvSpPr>
            <a:spLocks noGrp="1"/>
          </p:cNvSpPr>
          <p:nvPr>
            <p:ph idx="1"/>
          </p:nvPr>
        </p:nvSpPr>
        <p:spPr/>
        <p:txBody>
          <a:bodyPr>
            <a:normAutofit/>
          </a:bodyPr>
          <a:lstStyle/>
          <a:p>
            <a:pPr marL="0" indent="0">
              <a:buNone/>
            </a:pPr>
            <a:r>
              <a:rPr lang="en-US" sz="2800" dirty="0"/>
              <a:t>Doctors also use bronchoscopies to treat certain conditions, for example, by:</a:t>
            </a:r>
          </a:p>
          <a:p>
            <a:r>
              <a:rPr lang="en-US" sz="2800" dirty="0"/>
              <a:t>removing fluid, mucus plugs, or foreign objects in the airways</a:t>
            </a:r>
          </a:p>
          <a:p>
            <a:r>
              <a:rPr lang="en-US" sz="2800" dirty="0"/>
              <a:t>widening a blocked or narrowed airway</a:t>
            </a:r>
          </a:p>
          <a:p>
            <a:r>
              <a:rPr lang="en-US" sz="2800" dirty="0"/>
              <a:t>treating </a:t>
            </a:r>
            <a:r>
              <a:rPr lang="en-US" sz="2800" dirty="0">
                <a:hlinkClick r:id="rId2" tooltip="What is Cancer?"/>
              </a:rPr>
              <a:t>cancer</a:t>
            </a:r>
            <a:endParaRPr lang="en-US" sz="2800" dirty="0"/>
          </a:p>
          <a:p>
            <a:r>
              <a:rPr lang="en-US" sz="2800" dirty="0"/>
              <a:t>draining an abscess</a:t>
            </a:r>
          </a:p>
          <a:p>
            <a:endParaRPr lang="en-US" sz="2800" dirty="0"/>
          </a:p>
        </p:txBody>
      </p:sp>
    </p:spTree>
    <p:extLst>
      <p:ext uri="{BB962C8B-B14F-4D97-AF65-F5344CB8AC3E}">
        <p14:creationId xmlns:p14="http://schemas.microsoft.com/office/powerpoint/2010/main" val="4795085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Procedure.</a:t>
            </a:r>
            <a:endParaRPr lang="en-US" b="1" dirty="0">
              <a:solidFill>
                <a:srgbClr val="FF0000"/>
              </a:solidFill>
            </a:endParaRPr>
          </a:p>
        </p:txBody>
      </p:sp>
      <p:sp>
        <p:nvSpPr>
          <p:cNvPr id="3" name="Content Placeholder 2"/>
          <p:cNvSpPr>
            <a:spLocks noGrp="1"/>
          </p:cNvSpPr>
          <p:nvPr>
            <p:ph idx="1"/>
          </p:nvPr>
        </p:nvSpPr>
        <p:spPr/>
        <p:txBody>
          <a:bodyPr>
            <a:noAutofit/>
          </a:bodyPr>
          <a:lstStyle/>
          <a:p>
            <a:pPr marL="0" indent="0">
              <a:buNone/>
            </a:pPr>
            <a:r>
              <a:rPr lang="en-US" sz="2800" dirty="0"/>
              <a:t>In most cases, a bronchoscopy will follow this process: </a:t>
            </a:r>
          </a:p>
          <a:p>
            <a:r>
              <a:rPr lang="en-US" sz="2800" dirty="0"/>
              <a:t>You may be asked to remove your clothes. If so, you will be given a hospital gown to wear. </a:t>
            </a:r>
            <a:endParaRPr lang="en-US" sz="2800" dirty="0" smtClean="0"/>
          </a:p>
          <a:p>
            <a:r>
              <a:rPr lang="en-US" sz="2800" dirty="0" smtClean="0"/>
              <a:t>You </a:t>
            </a:r>
            <a:r>
              <a:rPr lang="en-US" sz="2800" dirty="0"/>
              <a:t>may be asked to remove jewelry or other objects. </a:t>
            </a:r>
          </a:p>
          <a:p>
            <a:r>
              <a:rPr lang="en-US" sz="2800" dirty="0"/>
              <a:t>You will sit on a procedure table with the head raised like a chair. </a:t>
            </a:r>
          </a:p>
          <a:p>
            <a:r>
              <a:rPr lang="en-US" sz="2800" dirty="0"/>
              <a:t>An IV (intravenous) line may be put into your arm or hand. </a:t>
            </a:r>
          </a:p>
          <a:p>
            <a:r>
              <a:rPr lang="en-US" sz="2800" dirty="0"/>
              <a:t>You may be given antibiotics before and after the procedure. </a:t>
            </a:r>
          </a:p>
          <a:p>
            <a:endParaRPr lang="en-US" sz="2800" dirty="0"/>
          </a:p>
        </p:txBody>
      </p:sp>
    </p:spTree>
    <p:extLst>
      <p:ext uri="{BB962C8B-B14F-4D97-AF65-F5344CB8AC3E}">
        <p14:creationId xmlns:p14="http://schemas.microsoft.com/office/powerpoint/2010/main" val="1745333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normAutofit/>
          </a:bodyPr>
          <a:lstStyle/>
          <a:p>
            <a:r>
              <a:rPr lang="en-US" sz="2800" dirty="0"/>
              <a:t>Radiation breaks up the DNA of cancer cells in a way that disrupts their growth and division. In this way, radiation can kill cancer cells, preventing or slowing the spread of the disease</a:t>
            </a:r>
            <a:r>
              <a:rPr lang="en-US" sz="2800" dirty="0" smtClean="0"/>
              <a:t>.</a:t>
            </a:r>
          </a:p>
          <a:p>
            <a:r>
              <a:rPr lang="en-US" sz="2800" dirty="0"/>
              <a:t>Sometimes a doctor prescribes radiation therapy alone, but usually, they recommend it in combination with other treatments, such as </a:t>
            </a:r>
            <a:r>
              <a:rPr lang="en-US" sz="2800" dirty="0">
                <a:hlinkClick r:id="rId2" tooltip="What you need to know about chemotherapy"/>
              </a:rPr>
              <a:t>chemotherapy</a:t>
            </a:r>
            <a:r>
              <a:rPr lang="en-US" sz="2800" dirty="0"/>
              <a:t>, surgery, or both.</a:t>
            </a:r>
          </a:p>
        </p:txBody>
      </p:sp>
    </p:spTree>
    <p:extLst>
      <p:ext uri="{BB962C8B-B14F-4D97-AF65-F5344CB8AC3E}">
        <p14:creationId xmlns:p14="http://schemas.microsoft.com/office/powerpoint/2010/main" val="11053193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1838"/>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589212" y="1205948"/>
            <a:ext cx="8915400" cy="4705274"/>
          </a:xfrm>
        </p:spPr>
        <p:txBody>
          <a:bodyPr>
            <a:noAutofit/>
          </a:bodyPr>
          <a:lstStyle/>
          <a:p>
            <a:pPr marL="0" indent="0">
              <a:buNone/>
            </a:pPr>
            <a:endParaRPr lang="en-US" sz="2800" dirty="0" smtClean="0"/>
          </a:p>
          <a:p>
            <a:r>
              <a:rPr lang="en-US" sz="2800" dirty="0"/>
              <a:t>You will be awake during the procedure. You will be given medicine to help you relax (sedative). You will also be given a liquid medicine to numb your nose and throat. For a rigid bronchoscopy, you will be given general anesthesia. This is medicine that prevents pain and lets you sleep through the procedure</a:t>
            </a:r>
            <a:r>
              <a:rPr lang="en-US" sz="2800" dirty="0" smtClean="0"/>
              <a:t>.</a:t>
            </a:r>
            <a:endParaRPr lang="en-US" sz="2800" dirty="0"/>
          </a:p>
          <a:p>
            <a:r>
              <a:rPr lang="en-US" sz="2800" dirty="0"/>
              <a:t>You may be given oxygen through a nasal tube or face mask. Your heart rate, blood pressure, and breathing will be watched during the procedure.</a:t>
            </a:r>
          </a:p>
          <a:p>
            <a:endParaRPr lang="en-US" sz="2800" dirty="0"/>
          </a:p>
        </p:txBody>
      </p:sp>
    </p:spTree>
    <p:extLst>
      <p:ext uri="{BB962C8B-B14F-4D97-AF65-F5344CB8AC3E}">
        <p14:creationId xmlns:p14="http://schemas.microsoft.com/office/powerpoint/2010/main" val="26559329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42081"/>
          </a:xfrm>
        </p:spPr>
        <p:txBody>
          <a:bodyPr>
            <a:normAutofit fontScale="90000"/>
          </a:bodyPr>
          <a:lstStyle/>
          <a:p>
            <a:r>
              <a:rPr lang="en-US" dirty="0"/>
              <a:t>Cont.</a:t>
            </a:r>
          </a:p>
        </p:txBody>
      </p:sp>
      <p:sp>
        <p:nvSpPr>
          <p:cNvPr id="3" name="Content Placeholder 2"/>
          <p:cNvSpPr>
            <a:spLocks noGrp="1"/>
          </p:cNvSpPr>
          <p:nvPr>
            <p:ph idx="1"/>
          </p:nvPr>
        </p:nvSpPr>
        <p:spPr>
          <a:xfrm>
            <a:off x="2589212" y="1166191"/>
            <a:ext cx="8915400" cy="4745031"/>
          </a:xfrm>
        </p:spPr>
        <p:txBody>
          <a:bodyPr>
            <a:noAutofit/>
          </a:bodyPr>
          <a:lstStyle/>
          <a:p>
            <a:pPr marL="0" indent="0">
              <a:buNone/>
            </a:pPr>
            <a:endParaRPr lang="en-US" sz="2800" dirty="0"/>
          </a:p>
          <a:p>
            <a:r>
              <a:rPr lang="en-US" sz="2800" dirty="0"/>
              <a:t>Numbing medicine will be sprayed into the back of your throat. This is to prevent gagging as the bronchoscope is passed down your throat. The spray may have a bitter taste to it. Once the tube passes down your throat the gagging feeling will go away</a:t>
            </a:r>
            <a:r>
              <a:rPr lang="en-US" sz="2800" dirty="0" smtClean="0"/>
              <a:t>.</a:t>
            </a:r>
            <a:endParaRPr lang="en-US" sz="2800" dirty="0"/>
          </a:p>
          <a:p>
            <a:r>
              <a:rPr lang="en-US" sz="2800" dirty="0"/>
              <a:t>You won’t be able to talk or swallow saliva during the procedure. Saliva will be suctioned from your mouth as needed.</a:t>
            </a:r>
          </a:p>
          <a:p>
            <a:endParaRPr lang="en-US" sz="2800" dirty="0"/>
          </a:p>
        </p:txBody>
      </p:sp>
    </p:spTree>
    <p:extLst>
      <p:ext uri="{BB962C8B-B14F-4D97-AF65-F5344CB8AC3E}">
        <p14:creationId xmlns:p14="http://schemas.microsoft.com/office/powerpoint/2010/main" val="39140783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 healthcare provider will move the bronchoscope down your throat and into the airways. You may have some mild pain. Your airway will not be blocked. You can breathe around the bronchoscope. You will be given extra oxygen if needed. </a:t>
            </a:r>
          </a:p>
        </p:txBody>
      </p:sp>
    </p:spTree>
    <p:extLst>
      <p:ext uri="{BB962C8B-B14F-4D97-AF65-F5344CB8AC3E}">
        <p14:creationId xmlns:p14="http://schemas.microsoft.com/office/powerpoint/2010/main" val="33388711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Autofit/>
          </a:bodyPr>
          <a:lstStyle/>
          <a:p>
            <a:pPr marL="0" indent="0">
              <a:buNone/>
            </a:pPr>
            <a:endParaRPr lang="en-US" sz="2800" dirty="0"/>
          </a:p>
          <a:p>
            <a:r>
              <a:rPr lang="en-US" sz="2800" dirty="0"/>
              <a:t>As the bronchoscope is moved down, the lungs will be examined. Tissue samples or mucus may be taken for testing. Other procedures may be done as needed. This may include giving medicine or stopping bleeding.</a:t>
            </a:r>
          </a:p>
          <a:p>
            <a:endParaRPr lang="en-US" sz="2800" dirty="0"/>
          </a:p>
          <a:p>
            <a:r>
              <a:rPr lang="en-US" sz="2800" dirty="0"/>
              <a:t>When the exam and other procedures are done, the bronchoscope will be taken out.</a:t>
            </a:r>
          </a:p>
          <a:p>
            <a:endParaRPr lang="en-US" sz="2800" dirty="0"/>
          </a:p>
        </p:txBody>
      </p:sp>
    </p:spTree>
    <p:extLst>
      <p:ext uri="{BB962C8B-B14F-4D97-AF65-F5344CB8AC3E}">
        <p14:creationId xmlns:p14="http://schemas.microsoft.com/office/powerpoint/2010/main" val="42634726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the procedure.</a:t>
            </a:r>
            <a:endParaRPr lang="en-US" b="1" dirty="0"/>
          </a:p>
        </p:txBody>
      </p:sp>
      <p:sp>
        <p:nvSpPr>
          <p:cNvPr id="3" name="Content Placeholder 2"/>
          <p:cNvSpPr>
            <a:spLocks noGrp="1"/>
          </p:cNvSpPr>
          <p:nvPr>
            <p:ph idx="1"/>
          </p:nvPr>
        </p:nvSpPr>
        <p:spPr/>
        <p:txBody>
          <a:bodyPr>
            <a:normAutofit/>
          </a:bodyPr>
          <a:lstStyle/>
          <a:p>
            <a:r>
              <a:rPr lang="en-US" sz="2800" dirty="0"/>
              <a:t>After the procedure, you will spend some time in a recovery room. You may be sleepy and confused when you wake up from general anesthesia or sedation. Your healthcare team will watch your vital signs, such as your heart rate and breathing. </a:t>
            </a:r>
          </a:p>
        </p:txBody>
      </p:sp>
    </p:spTree>
    <p:extLst>
      <p:ext uri="{BB962C8B-B14F-4D97-AF65-F5344CB8AC3E}">
        <p14:creationId xmlns:p14="http://schemas.microsoft.com/office/powerpoint/2010/main" val="16490992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 chest X-ray may be done right after the procedure. This is to make sure your lungs are okay. You may be told to gently cough up and spit your saliva into a basin. This is so a nurse can check your secretions for blood. </a:t>
            </a:r>
          </a:p>
        </p:txBody>
      </p:sp>
    </p:spTree>
    <p:extLst>
      <p:ext uri="{BB962C8B-B14F-4D97-AF65-F5344CB8AC3E}">
        <p14:creationId xmlns:p14="http://schemas.microsoft.com/office/powerpoint/2010/main" val="30293603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You may have some mild pain in your throat. You will not be allowed to eat or drink until your gag reflex has returned. You may notice some throat soreness and pain with swallowing for a few days. This is normal. Using throat lozenges or gargle may help. </a:t>
            </a:r>
          </a:p>
        </p:txBody>
      </p:sp>
    </p:spTree>
    <p:extLst>
      <p:ext uri="{BB962C8B-B14F-4D97-AF65-F5344CB8AC3E}">
        <p14:creationId xmlns:p14="http://schemas.microsoft.com/office/powerpoint/2010/main" val="22680040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Risks and Side Effects</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A bronchoscopy is usually safe, but there are a few risks. If your oxygen levels drop during the procedure, the doctor may give you oxygen.</a:t>
            </a:r>
          </a:p>
          <a:p>
            <a:r>
              <a:rPr lang="en-US" sz="2800" dirty="0"/>
              <a:t>Afterward, you could get a fever or </a:t>
            </a:r>
            <a:r>
              <a:rPr lang="en-US" sz="2800" dirty="0">
                <a:hlinkClick r:id="rId2"/>
              </a:rPr>
              <a:t>pneumonia</a:t>
            </a:r>
            <a:r>
              <a:rPr lang="en-US" sz="2800" dirty="0"/>
              <a:t>. Or you might notice some bleeding. </a:t>
            </a:r>
          </a:p>
          <a:p>
            <a:endParaRPr lang="en-US" sz="2800" dirty="0"/>
          </a:p>
        </p:txBody>
      </p:sp>
    </p:spTree>
    <p:extLst>
      <p:ext uri="{BB962C8B-B14F-4D97-AF65-F5344CB8AC3E}">
        <p14:creationId xmlns:p14="http://schemas.microsoft.com/office/powerpoint/2010/main" val="7370129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a:t>
            </a:r>
            <a:endParaRPr lang="en-US" b="1" dirty="0"/>
          </a:p>
        </p:txBody>
      </p:sp>
      <p:sp>
        <p:nvSpPr>
          <p:cNvPr id="3" name="Content Placeholder 2"/>
          <p:cNvSpPr>
            <a:spLocks noGrp="1"/>
          </p:cNvSpPr>
          <p:nvPr>
            <p:ph idx="1"/>
          </p:nvPr>
        </p:nvSpPr>
        <p:spPr/>
        <p:txBody>
          <a:bodyPr>
            <a:normAutofit/>
          </a:bodyPr>
          <a:lstStyle/>
          <a:p>
            <a:r>
              <a:rPr lang="en-US" sz="2800" dirty="0"/>
              <a:t>It’s rare, but a bronchoscopy can cause a collapsed lung. </a:t>
            </a:r>
            <a:r>
              <a:rPr lang="en-US" sz="2800" dirty="0" smtClean="0"/>
              <a:t> </a:t>
            </a:r>
            <a:r>
              <a:rPr lang="en-US" sz="2800" dirty="0"/>
              <a:t>D</a:t>
            </a:r>
            <a:r>
              <a:rPr lang="en-US" sz="2800" dirty="0" smtClean="0"/>
              <a:t>octor </a:t>
            </a:r>
            <a:r>
              <a:rPr lang="en-US" sz="2800" dirty="0"/>
              <a:t>may order a chest X-ray after a bronchoscopy to check for any problems.</a:t>
            </a:r>
          </a:p>
        </p:txBody>
      </p:sp>
    </p:spTree>
    <p:extLst>
      <p:ext uri="{BB962C8B-B14F-4D97-AF65-F5344CB8AC3E}">
        <p14:creationId xmlns:p14="http://schemas.microsoft.com/office/powerpoint/2010/main" val="4007131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2.Oesophagoscopy.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Oesophagoscopy is the procedure of inserting an endoscope through the mouth or the nostrils and guiding it into the </a:t>
            </a:r>
            <a:r>
              <a:rPr lang="en-US" sz="2800" dirty="0" err="1"/>
              <a:t>oesophagus</a:t>
            </a:r>
            <a:r>
              <a:rPr lang="en-US" sz="2800" dirty="0"/>
              <a:t>. </a:t>
            </a:r>
          </a:p>
        </p:txBody>
      </p:sp>
    </p:spTree>
    <p:extLst>
      <p:ext uri="{BB962C8B-B14F-4D97-AF65-F5344CB8AC3E}">
        <p14:creationId xmlns:p14="http://schemas.microsoft.com/office/powerpoint/2010/main" val="124549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Radiotherapy is completely painless and is targeted directly at the </a:t>
            </a:r>
            <a:r>
              <a:rPr lang="en-US" sz="2800" dirty="0" err="1"/>
              <a:t>tumour</a:t>
            </a:r>
            <a:r>
              <a:rPr lang="en-US" sz="2800" dirty="0"/>
              <a:t> or metastases. Radiotherapy is usually divided over a 2 – 8 week period. It is generally provided in small single daily doses five days a week.</a:t>
            </a:r>
          </a:p>
        </p:txBody>
      </p:sp>
    </p:spTree>
    <p:extLst>
      <p:ext uri="{BB962C8B-B14F-4D97-AF65-F5344CB8AC3E}">
        <p14:creationId xmlns:p14="http://schemas.microsoft.com/office/powerpoint/2010/main" val="25010642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a:t>
            </a:r>
            <a:endParaRPr lang="en-US" b="1" dirty="0"/>
          </a:p>
        </p:txBody>
      </p:sp>
      <p:sp>
        <p:nvSpPr>
          <p:cNvPr id="3" name="Content Placeholder 2"/>
          <p:cNvSpPr>
            <a:spLocks noGrp="1"/>
          </p:cNvSpPr>
          <p:nvPr>
            <p:ph idx="1"/>
          </p:nvPr>
        </p:nvSpPr>
        <p:spPr>
          <a:xfrm>
            <a:off x="2589212" y="1457739"/>
            <a:ext cx="8915400" cy="4453483"/>
          </a:xfrm>
        </p:spPr>
        <p:txBody>
          <a:bodyPr>
            <a:normAutofit/>
          </a:bodyPr>
          <a:lstStyle/>
          <a:p>
            <a:pPr marL="0" indent="0">
              <a:buNone/>
            </a:pPr>
            <a:r>
              <a:rPr lang="en-US" sz="2800" dirty="0"/>
              <a:t>The indications for </a:t>
            </a:r>
            <a:r>
              <a:rPr lang="en-US" sz="2800" dirty="0" err="1"/>
              <a:t>esophagoscopy</a:t>
            </a:r>
            <a:r>
              <a:rPr lang="en-US" sz="2800" dirty="0"/>
              <a:t> are as follows:</a:t>
            </a:r>
          </a:p>
          <a:p>
            <a:r>
              <a:rPr lang="en-US" sz="2800" dirty="0"/>
              <a:t>Food bolus or foreign object impaction </a:t>
            </a:r>
          </a:p>
          <a:p>
            <a:r>
              <a:rPr lang="en-US" sz="2800" dirty="0"/>
              <a:t>Evaluation and management of  </a:t>
            </a:r>
            <a:r>
              <a:rPr lang="en-US" sz="2800" dirty="0">
                <a:hlinkClick r:id="rId2"/>
              </a:rPr>
              <a:t>gastroesophageal reflux disease</a:t>
            </a:r>
            <a:r>
              <a:rPr lang="en-US" sz="2800" dirty="0"/>
              <a:t> (GERD</a:t>
            </a:r>
            <a:r>
              <a:rPr lang="en-US" sz="2800" dirty="0" smtClean="0"/>
              <a:t>), including </a:t>
            </a:r>
            <a:r>
              <a:rPr lang="en-US" sz="2800" dirty="0" err="1"/>
              <a:t>noncardiac</a:t>
            </a:r>
            <a:r>
              <a:rPr lang="en-US" sz="2800" dirty="0"/>
              <a:t> chest pain. </a:t>
            </a:r>
          </a:p>
          <a:p>
            <a:r>
              <a:rPr lang="en-US" sz="2800" dirty="0"/>
              <a:t>Screening and surveillance of  </a:t>
            </a:r>
            <a:r>
              <a:rPr lang="en-US" sz="2800" dirty="0">
                <a:hlinkClick r:id="rId3"/>
              </a:rPr>
              <a:t>Barrett esophagus</a:t>
            </a:r>
            <a:endParaRPr lang="en-US" sz="2800" dirty="0"/>
          </a:p>
          <a:p>
            <a:endParaRPr lang="en-US" sz="2800" dirty="0"/>
          </a:p>
        </p:txBody>
      </p:sp>
    </p:spTree>
    <p:extLst>
      <p:ext uri="{BB962C8B-B14F-4D97-AF65-F5344CB8AC3E}">
        <p14:creationId xmlns:p14="http://schemas.microsoft.com/office/powerpoint/2010/main" val="21938693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a:t>
            </a:r>
            <a:endParaRPr lang="en-US" b="1" dirty="0"/>
          </a:p>
        </p:txBody>
      </p:sp>
      <p:sp>
        <p:nvSpPr>
          <p:cNvPr id="3" name="Content Placeholder 2"/>
          <p:cNvSpPr>
            <a:spLocks noGrp="1"/>
          </p:cNvSpPr>
          <p:nvPr>
            <p:ph idx="1"/>
          </p:nvPr>
        </p:nvSpPr>
        <p:spPr/>
        <p:txBody>
          <a:bodyPr>
            <a:normAutofit/>
          </a:bodyPr>
          <a:lstStyle/>
          <a:p>
            <a:endParaRPr lang="en-US" sz="2800" dirty="0"/>
          </a:p>
          <a:p>
            <a:r>
              <a:rPr lang="en-US" sz="2800" dirty="0"/>
              <a:t>Treatment and surveillance of  esophageal </a:t>
            </a:r>
            <a:r>
              <a:rPr lang="en-US" sz="2800" dirty="0" smtClean="0"/>
              <a:t>varices.</a:t>
            </a:r>
            <a:endParaRPr lang="en-US" sz="2800" dirty="0"/>
          </a:p>
          <a:p>
            <a:r>
              <a:rPr lang="en-US" sz="2800" dirty="0"/>
              <a:t>Evaluation and management of  </a:t>
            </a:r>
            <a:r>
              <a:rPr lang="en-US" sz="2800" dirty="0" smtClean="0"/>
              <a:t>dysphagia</a:t>
            </a:r>
            <a:r>
              <a:rPr lang="en-US" sz="2800" dirty="0"/>
              <a:t>,</a:t>
            </a:r>
            <a:r>
              <a:rPr lang="en-US" sz="2800" dirty="0" smtClean="0"/>
              <a:t>  </a:t>
            </a:r>
            <a:r>
              <a:rPr lang="en-US" sz="2800" dirty="0"/>
              <a:t>including dilation of esophageal strictures</a:t>
            </a:r>
          </a:p>
          <a:p>
            <a:r>
              <a:rPr lang="en-US" sz="2800" dirty="0"/>
              <a:t>Evaluation and management of odynophagia </a:t>
            </a:r>
          </a:p>
        </p:txBody>
      </p:sp>
    </p:spTree>
    <p:extLst>
      <p:ext uri="{BB962C8B-B14F-4D97-AF65-F5344CB8AC3E}">
        <p14:creationId xmlns:p14="http://schemas.microsoft.com/office/powerpoint/2010/main" val="24227208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a:t>
            </a:r>
          </a:p>
        </p:txBody>
      </p:sp>
      <p:sp>
        <p:nvSpPr>
          <p:cNvPr id="3" name="Content Placeholder 2"/>
          <p:cNvSpPr>
            <a:spLocks noGrp="1"/>
          </p:cNvSpPr>
          <p:nvPr>
            <p:ph idx="1"/>
          </p:nvPr>
        </p:nvSpPr>
        <p:spPr/>
        <p:txBody>
          <a:bodyPr>
            <a:normAutofit/>
          </a:bodyPr>
          <a:lstStyle/>
          <a:p>
            <a:endParaRPr lang="en-US" sz="2800" dirty="0"/>
          </a:p>
          <a:p>
            <a:r>
              <a:rPr lang="en-US" sz="2800" dirty="0"/>
              <a:t>Evaluation and management of esophageal cancer</a:t>
            </a:r>
            <a:r>
              <a:rPr lang="en-US" sz="2800" dirty="0" smtClean="0"/>
              <a:t>, including </a:t>
            </a:r>
            <a:r>
              <a:rPr lang="en-US" sz="2800" dirty="0"/>
              <a:t>placement of esophageal stents</a:t>
            </a:r>
          </a:p>
          <a:p>
            <a:r>
              <a:rPr lang="en-US" sz="2800" dirty="0"/>
              <a:t>Evaluation of the esophagus after abnormal imaging studies </a:t>
            </a:r>
          </a:p>
        </p:txBody>
      </p:sp>
    </p:spTree>
    <p:extLst>
      <p:ext uri="{BB962C8B-B14F-4D97-AF65-F5344CB8AC3E}">
        <p14:creationId xmlns:p14="http://schemas.microsoft.com/office/powerpoint/2010/main" val="36041411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the Procedure Performed?</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The patient is sedated before the physician inserts the endoscope between the teeth. The tube is gently guided over the tongue and into the </a:t>
            </a:r>
            <a:r>
              <a:rPr lang="en-US" sz="2800" dirty="0" err="1"/>
              <a:t>oesophagus</a:t>
            </a:r>
            <a:r>
              <a:rPr lang="en-US" sz="2800" dirty="0"/>
              <a:t>. The epiglottis and vocal cords are properly </a:t>
            </a:r>
            <a:r>
              <a:rPr lang="en-US" sz="2800" dirty="0" err="1"/>
              <a:t>visualised</a:t>
            </a:r>
            <a:r>
              <a:rPr lang="en-US" sz="2800" dirty="0"/>
              <a:t> before advancing the endoscope into the </a:t>
            </a:r>
            <a:r>
              <a:rPr lang="en-US" sz="2800" dirty="0" err="1"/>
              <a:t>oesophageal</a:t>
            </a:r>
            <a:r>
              <a:rPr lang="en-US" sz="2800" dirty="0"/>
              <a:t> lumen. To inflate the lumen, gas is gently blown into the </a:t>
            </a:r>
            <a:r>
              <a:rPr lang="en-US" sz="2800" dirty="0" err="1"/>
              <a:t>oesophagus</a:t>
            </a:r>
            <a:r>
              <a:rPr lang="en-US" sz="2800" dirty="0"/>
              <a:t>.</a:t>
            </a:r>
          </a:p>
        </p:txBody>
      </p:sp>
    </p:spTree>
    <p:extLst>
      <p:ext uri="{BB962C8B-B14F-4D97-AF65-F5344CB8AC3E}">
        <p14:creationId xmlns:p14="http://schemas.microsoft.com/office/powerpoint/2010/main" val="19076832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sz="2800" dirty="0"/>
              <a:t>The physician then proceeds to carefully examine the internal part of the </a:t>
            </a:r>
            <a:r>
              <a:rPr lang="en-US" sz="2800" dirty="0" err="1"/>
              <a:t>oesophagus</a:t>
            </a:r>
            <a:r>
              <a:rPr lang="en-US" sz="2800" dirty="0"/>
              <a:t>, taking note of the state of the mucosal lining. Any abnormal growth can also be detected, as well as any lesion or inflamed part of the </a:t>
            </a:r>
            <a:r>
              <a:rPr lang="en-US" sz="2800" dirty="0" err="1"/>
              <a:t>oesophagus</a:t>
            </a:r>
            <a:r>
              <a:rPr lang="en-US" sz="2800" dirty="0"/>
              <a:t>. </a:t>
            </a:r>
          </a:p>
        </p:txBody>
      </p:sp>
    </p:spTree>
    <p:extLst>
      <p:ext uri="{BB962C8B-B14F-4D97-AF65-F5344CB8AC3E}">
        <p14:creationId xmlns:p14="http://schemas.microsoft.com/office/powerpoint/2010/main" val="18583472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sz="2800" dirty="0"/>
              <a:t>Oesophagoscopy can also be accomplished by inserting the endoscope into the nostrils. The patient is applied with local </a:t>
            </a:r>
            <a:r>
              <a:rPr lang="en-US" sz="2800" dirty="0" err="1"/>
              <a:t>anaesthesia</a:t>
            </a:r>
            <a:r>
              <a:rPr lang="en-US" sz="2800" dirty="0"/>
              <a:t> and the tube is gently inserted. When the tube reaches the nasopharynx, it is turned downwards to observe the surrounding structures. </a:t>
            </a:r>
          </a:p>
        </p:txBody>
      </p:sp>
    </p:spTree>
    <p:extLst>
      <p:ext uri="{BB962C8B-B14F-4D97-AF65-F5344CB8AC3E}">
        <p14:creationId xmlns:p14="http://schemas.microsoft.com/office/powerpoint/2010/main" val="12981555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sz="2800" dirty="0"/>
              <a:t>The endoscope is advanced through the neck, with the patient asked to lean the head toward the chest. The tube is guided until it reaches the </a:t>
            </a:r>
            <a:r>
              <a:rPr lang="en-US" sz="2800" dirty="0" err="1"/>
              <a:t>oesophagogastric</a:t>
            </a:r>
            <a:r>
              <a:rPr lang="en-US" sz="2800" dirty="0"/>
              <a:t> junction. The scope is then rotated and gently pulled back while the physician examines the </a:t>
            </a:r>
            <a:r>
              <a:rPr lang="en-US" sz="2800" dirty="0" err="1"/>
              <a:t>oesophageal</a:t>
            </a:r>
            <a:r>
              <a:rPr lang="en-US" sz="2800" dirty="0"/>
              <a:t> </a:t>
            </a:r>
            <a:r>
              <a:rPr lang="en-US" sz="2800" dirty="0" smtClean="0"/>
              <a:t>lumen.</a:t>
            </a:r>
            <a:endParaRPr lang="en-US" sz="2800" dirty="0"/>
          </a:p>
        </p:txBody>
      </p:sp>
    </p:spTree>
    <p:extLst>
      <p:ext uri="{BB962C8B-B14F-4D97-AF65-F5344CB8AC3E}">
        <p14:creationId xmlns:p14="http://schemas.microsoft.com/office/powerpoint/2010/main" val="32053032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Risks and Complications</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smtClean="0"/>
              <a:t>Pain </a:t>
            </a:r>
            <a:r>
              <a:rPr lang="en-US" sz="2800" dirty="0"/>
              <a:t>and discomfort in the throat is a common complaint after this procedure. The patient faces the risk of bleeding, especially if the wall of the </a:t>
            </a:r>
            <a:r>
              <a:rPr lang="en-US" sz="2800" dirty="0" err="1"/>
              <a:t>oesophagus</a:t>
            </a:r>
            <a:r>
              <a:rPr lang="en-US" sz="2800" dirty="0"/>
              <a:t> is injured. In some cases, infections can develop in the mucosa. This is often the result when the </a:t>
            </a:r>
            <a:r>
              <a:rPr lang="en-US" sz="2800" dirty="0" err="1"/>
              <a:t>oesophageal</a:t>
            </a:r>
            <a:r>
              <a:rPr lang="en-US" sz="2800" dirty="0"/>
              <a:t> wall is injured.</a:t>
            </a:r>
          </a:p>
          <a:p>
            <a:endParaRPr lang="en-US" sz="2800" dirty="0"/>
          </a:p>
        </p:txBody>
      </p:sp>
    </p:spTree>
    <p:extLst>
      <p:ext uri="{BB962C8B-B14F-4D97-AF65-F5344CB8AC3E}">
        <p14:creationId xmlns:p14="http://schemas.microsoft.com/office/powerpoint/2010/main" val="29279380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a:bodyPr>
          <a:lstStyle/>
          <a:p>
            <a:r>
              <a:rPr lang="en-US" sz="2800" dirty="0">
                <a:hlinkClick r:id="rId2"/>
              </a:rPr>
              <a:t>Nosebleed</a:t>
            </a:r>
            <a:r>
              <a:rPr lang="en-US" sz="2800" dirty="0"/>
              <a:t> can occur for those undergoing nasal </a:t>
            </a:r>
            <a:r>
              <a:rPr lang="en-US" sz="2800" dirty="0" err="1"/>
              <a:t>oesophagoscopy</a:t>
            </a:r>
            <a:r>
              <a:rPr lang="en-US" sz="2800" dirty="0"/>
              <a:t>. Though happening only rarely, a patient might experience perforation of the </a:t>
            </a:r>
            <a:r>
              <a:rPr lang="en-US" sz="2800" dirty="0" err="1"/>
              <a:t>oesophageal</a:t>
            </a:r>
            <a:r>
              <a:rPr lang="en-US" sz="2800" dirty="0"/>
              <a:t> wall.</a:t>
            </a:r>
          </a:p>
        </p:txBody>
      </p:sp>
    </p:spTree>
    <p:extLst>
      <p:ext uri="{BB962C8B-B14F-4D97-AF65-F5344CB8AC3E}">
        <p14:creationId xmlns:p14="http://schemas.microsoft.com/office/powerpoint/2010/main" val="3451636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normAutofit/>
          </a:bodyPr>
          <a:lstStyle/>
          <a:p>
            <a:r>
              <a:rPr lang="en-US" sz="2800" dirty="0"/>
              <a:t>Also, vasovagal syncope might occur in which the patient faints due to stress and discomfort. Vomiting and gagging can also happen. Laryngospasm is another possible complication. This condition is </a:t>
            </a:r>
            <a:r>
              <a:rPr lang="en-US" sz="2800" dirty="0" err="1"/>
              <a:t>characterised</a:t>
            </a:r>
            <a:r>
              <a:rPr lang="en-US" sz="2800" dirty="0"/>
              <a:t> by brief spasms of the vocal cords that can sometimes lead to difficulty in breathing.</a:t>
            </a:r>
          </a:p>
        </p:txBody>
      </p:sp>
    </p:spTree>
    <p:extLst>
      <p:ext uri="{BB962C8B-B14F-4D97-AF65-F5344CB8AC3E}">
        <p14:creationId xmlns:p14="http://schemas.microsoft.com/office/powerpoint/2010/main" val="271634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Each treatment takes a few minutes. Dividing radiotherapy into several small parts reduces the harm caused to healthy tissue and improves the effectiveness of the therapy</a:t>
            </a:r>
            <a:r>
              <a:rPr lang="en-US" sz="2800" dirty="0" smtClean="0"/>
              <a:t>.</a:t>
            </a:r>
            <a:endParaRPr lang="en-US" sz="2800" dirty="0"/>
          </a:p>
        </p:txBody>
      </p:sp>
    </p:spTree>
    <p:extLst>
      <p:ext uri="{BB962C8B-B14F-4D97-AF65-F5344CB8AC3E}">
        <p14:creationId xmlns:p14="http://schemas.microsoft.com/office/powerpoint/2010/main" val="11255829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normAutofit/>
          </a:bodyPr>
          <a:lstStyle/>
          <a:p>
            <a:r>
              <a:rPr lang="en-US" sz="2800" dirty="0"/>
              <a:t> In some cases, the patient is unable to speak for a short period. Some patients might have their teeth injured after undergoing </a:t>
            </a:r>
            <a:r>
              <a:rPr lang="en-US" sz="2800" dirty="0" err="1"/>
              <a:t>oesophagoscopy</a:t>
            </a:r>
            <a:r>
              <a:rPr lang="en-US" sz="2800" dirty="0"/>
              <a:t>. </a:t>
            </a:r>
          </a:p>
        </p:txBody>
      </p:sp>
    </p:spTree>
    <p:extLst>
      <p:ext uri="{BB962C8B-B14F-4D97-AF65-F5344CB8AC3E}">
        <p14:creationId xmlns:p14="http://schemas.microsoft.com/office/powerpoint/2010/main" val="42354194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a:t>
            </a:r>
            <a:r>
              <a:rPr lang="en-US" b="1" dirty="0" smtClean="0">
                <a:solidFill>
                  <a:srgbClr val="FF0000"/>
                </a:solidFill>
              </a:rPr>
              <a:t>3.Gastroscopy.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t>A gastroscopy is a procedure where a thin, flexible tube called an endoscope is used to look inside the </a:t>
            </a:r>
            <a:r>
              <a:rPr lang="en-US" sz="2800" dirty="0" err="1"/>
              <a:t>oesophagus</a:t>
            </a:r>
            <a:r>
              <a:rPr lang="en-US" sz="2800" dirty="0"/>
              <a:t> (gullet), stomach and first part of the small intestine (duodenum).</a:t>
            </a:r>
          </a:p>
        </p:txBody>
      </p:sp>
    </p:spTree>
    <p:extLst>
      <p:ext uri="{BB962C8B-B14F-4D97-AF65-F5344CB8AC3E}">
        <p14:creationId xmlns:p14="http://schemas.microsoft.com/office/powerpoint/2010/main" val="22493491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Indications</a:t>
            </a:r>
            <a:r>
              <a:rPr lang="en-US" b="1" dirty="0">
                <a:solidFill>
                  <a:srgbClr val="FF0000"/>
                </a:solidFill>
              </a:rPr>
              <a:t>.</a:t>
            </a:r>
          </a:p>
        </p:txBody>
      </p:sp>
      <p:sp>
        <p:nvSpPr>
          <p:cNvPr id="3" name="Content Placeholder 2"/>
          <p:cNvSpPr>
            <a:spLocks noGrp="1"/>
          </p:cNvSpPr>
          <p:nvPr>
            <p:ph idx="1"/>
          </p:nvPr>
        </p:nvSpPr>
        <p:spPr>
          <a:xfrm>
            <a:off x="2496447" y="1762539"/>
            <a:ext cx="8915400" cy="3777622"/>
          </a:xfrm>
        </p:spPr>
        <p:txBody>
          <a:bodyPr>
            <a:normAutofit/>
          </a:bodyPr>
          <a:lstStyle/>
          <a:p>
            <a:pPr marL="0" indent="0">
              <a:buNone/>
            </a:pPr>
            <a:r>
              <a:rPr lang="en-US" sz="2800" dirty="0"/>
              <a:t>D</a:t>
            </a:r>
            <a:r>
              <a:rPr lang="en-US" sz="2800" dirty="0" smtClean="0"/>
              <a:t>octor </a:t>
            </a:r>
            <a:r>
              <a:rPr lang="en-US" sz="2800" dirty="0"/>
              <a:t>may recommend you have a gastroscopy to find out why you’re having certain symptoms. These include:</a:t>
            </a:r>
          </a:p>
          <a:p>
            <a:r>
              <a:rPr lang="en-US" sz="2800" dirty="0"/>
              <a:t>indigestion (acid reflux or discomfort in your upper tummy) that doesn’t go away with treatment</a:t>
            </a:r>
          </a:p>
          <a:p>
            <a:r>
              <a:rPr lang="en-US" sz="2800" dirty="0"/>
              <a:t>difficulty or pain when you swallow (dysphagia)</a:t>
            </a:r>
          </a:p>
          <a:p>
            <a:endParaRPr lang="en-US" sz="2800" dirty="0"/>
          </a:p>
        </p:txBody>
      </p:sp>
    </p:spTree>
    <p:extLst>
      <p:ext uri="{BB962C8B-B14F-4D97-AF65-F5344CB8AC3E}">
        <p14:creationId xmlns:p14="http://schemas.microsoft.com/office/powerpoint/2010/main" val="56763585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pain in your upper abdomen (tummy)</a:t>
            </a:r>
          </a:p>
          <a:p>
            <a:r>
              <a:rPr lang="en-US" sz="2800" dirty="0"/>
              <a:t>being sick (vomiting) repeatedly</a:t>
            </a:r>
          </a:p>
          <a:p>
            <a:r>
              <a:rPr lang="en-US" sz="2800" dirty="0"/>
              <a:t>vomiting blood or having very dark tar-like blood in your </a:t>
            </a:r>
            <a:r>
              <a:rPr lang="en-US" sz="2800" dirty="0" err="1"/>
              <a:t>faeces</a:t>
            </a:r>
            <a:r>
              <a:rPr lang="en-US" sz="2800" dirty="0"/>
              <a:t> (</a:t>
            </a:r>
            <a:r>
              <a:rPr lang="en-US" sz="2800" dirty="0" err="1"/>
              <a:t>melaena</a:t>
            </a:r>
            <a:r>
              <a:rPr lang="en-US" sz="2800" dirty="0"/>
              <a:t>)</a:t>
            </a:r>
          </a:p>
          <a:p>
            <a:endParaRPr lang="en-US" sz="2800" dirty="0"/>
          </a:p>
        </p:txBody>
      </p:sp>
    </p:spTree>
    <p:extLst>
      <p:ext uri="{BB962C8B-B14F-4D97-AF65-F5344CB8AC3E}">
        <p14:creationId xmlns:p14="http://schemas.microsoft.com/office/powerpoint/2010/main" val="21245745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 gastroscopy </a:t>
            </a:r>
            <a:r>
              <a:rPr lang="en-US" sz="2800" dirty="0" smtClean="0"/>
              <a:t>helps doctor </a:t>
            </a:r>
            <a:r>
              <a:rPr lang="en-US" sz="2800" dirty="0"/>
              <a:t>to confirm or rule out suspected medical conditions such as </a:t>
            </a:r>
            <a:r>
              <a:rPr lang="en-US" sz="2800" dirty="0">
                <a:hlinkClick r:id="rId2"/>
              </a:rPr>
              <a:t>peptic ulcers</a:t>
            </a:r>
            <a:r>
              <a:rPr lang="en-US" sz="2800" dirty="0"/>
              <a:t>, </a:t>
            </a:r>
            <a:r>
              <a:rPr lang="en-US" sz="2800" dirty="0">
                <a:hlinkClick r:id="rId3"/>
              </a:rPr>
              <a:t>coeliac disease</a:t>
            </a:r>
            <a:r>
              <a:rPr lang="en-US" sz="2800" dirty="0"/>
              <a:t>, </a:t>
            </a:r>
            <a:r>
              <a:rPr lang="en-US" sz="2800" dirty="0">
                <a:hlinkClick r:id="rId4"/>
              </a:rPr>
              <a:t>Barrett’s </a:t>
            </a:r>
            <a:r>
              <a:rPr lang="en-US" sz="2800" dirty="0" err="1">
                <a:hlinkClick r:id="rId4"/>
              </a:rPr>
              <a:t>oesophagus</a:t>
            </a:r>
            <a:r>
              <a:rPr lang="en-US" sz="2800" dirty="0"/>
              <a:t>, and </a:t>
            </a:r>
            <a:r>
              <a:rPr lang="en-US" sz="2800" dirty="0">
                <a:hlinkClick r:id="rId5"/>
              </a:rPr>
              <a:t>cancer of the </a:t>
            </a:r>
            <a:r>
              <a:rPr lang="en-US" sz="2800" dirty="0" err="1">
                <a:hlinkClick r:id="rId5"/>
              </a:rPr>
              <a:t>oesophagus</a:t>
            </a:r>
            <a:r>
              <a:rPr lang="en-US" sz="2800" dirty="0"/>
              <a:t> or </a:t>
            </a:r>
            <a:r>
              <a:rPr lang="en-US" sz="2800" dirty="0">
                <a:hlinkClick r:id="rId6"/>
              </a:rPr>
              <a:t>stomach cancer</a:t>
            </a:r>
            <a:r>
              <a:rPr lang="en-US" sz="2800" dirty="0"/>
              <a:t>. In some cases, </a:t>
            </a:r>
            <a:r>
              <a:rPr lang="en-US" sz="2800" dirty="0" smtClean="0"/>
              <a:t>doctor </a:t>
            </a:r>
            <a:r>
              <a:rPr lang="en-US" sz="2800" dirty="0"/>
              <a:t>may take small samples of tissue (a biopsy) during the endoscopy.</a:t>
            </a:r>
          </a:p>
        </p:txBody>
      </p:sp>
    </p:spTree>
    <p:extLst>
      <p:ext uri="{BB962C8B-B14F-4D97-AF65-F5344CB8AC3E}">
        <p14:creationId xmlns:p14="http://schemas.microsoft.com/office/powerpoint/2010/main" val="190944658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Although a gastroscopy is usually done to diagnose the cause of </a:t>
            </a:r>
            <a:r>
              <a:rPr lang="en-US" sz="2800" dirty="0" smtClean="0"/>
              <a:t>symptoms</a:t>
            </a:r>
            <a:r>
              <a:rPr lang="en-US" sz="2800" dirty="0"/>
              <a:t>, </a:t>
            </a:r>
            <a:r>
              <a:rPr lang="en-US" sz="2800" dirty="0" smtClean="0"/>
              <a:t>doctor </a:t>
            </a:r>
            <a:r>
              <a:rPr lang="en-US" sz="2800" dirty="0"/>
              <a:t>can also use a gastroscopy to carry out certain treatments. These include stopping bleeding, removing small growths and </a:t>
            </a:r>
            <a:r>
              <a:rPr lang="en-US" sz="2800" dirty="0" smtClean="0"/>
              <a:t>widening </a:t>
            </a:r>
            <a:r>
              <a:rPr lang="en-US" sz="2800" dirty="0" err="1"/>
              <a:t>oesophagus</a:t>
            </a:r>
            <a:r>
              <a:rPr lang="en-US" sz="2800" dirty="0"/>
              <a:t> if it has become narrowed. </a:t>
            </a:r>
          </a:p>
        </p:txBody>
      </p:sp>
    </p:spTree>
    <p:extLst>
      <p:ext uri="{BB962C8B-B14F-4D97-AF65-F5344CB8AC3E}">
        <p14:creationId xmlns:p14="http://schemas.microsoft.com/office/powerpoint/2010/main" val="9938282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Procedure.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Shortly before the gastroscopy, your mouth and throat will be anesthetized using a spray. Any removable dentures need to be taken out before the procedure. You may be given a sedative. </a:t>
            </a:r>
          </a:p>
        </p:txBody>
      </p:sp>
    </p:spTree>
    <p:extLst>
      <p:ext uri="{BB962C8B-B14F-4D97-AF65-F5344CB8AC3E}">
        <p14:creationId xmlns:p14="http://schemas.microsoft.com/office/powerpoint/2010/main" val="15199340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589212" y="2040835"/>
            <a:ext cx="8915400" cy="3777622"/>
          </a:xfrm>
        </p:spPr>
        <p:txBody>
          <a:bodyPr>
            <a:noAutofit/>
          </a:bodyPr>
          <a:lstStyle/>
          <a:p>
            <a:r>
              <a:rPr lang="en-US" sz="2800" dirty="0"/>
              <a:t>Gastroscopy generally lasts about 5 to 10 minutes. You will usually lie on your left side. A small tube or a protective ring is put between your teeth so your mouth stays open and you do not bite the </a:t>
            </a:r>
            <a:r>
              <a:rPr lang="en-US" sz="2800" dirty="0" err="1"/>
              <a:t>gastroscope</a:t>
            </a:r>
            <a:r>
              <a:rPr lang="en-US" sz="2800" dirty="0"/>
              <a:t>. First you have to swallow so the </a:t>
            </a:r>
            <a:r>
              <a:rPr lang="en-US" sz="2800" dirty="0" err="1"/>
              <a:t>gastroscope</a:t>
            </a:r>
            <a:r>
              <a:rPr lang="en-US" sz="2800" dirty="0"/>
              <a:t> can enter your esophagus (food pipe). Then it is slowly pushed into </a:t>
            </a:r>
            <a:r>
              <a:rPr lang="en-US" sz="2800" dirty="0" smtClean="0"/>
              <a:t>the stomach </a:t>
            </a:r>
            <a:r>
              <a:rPr lang="en-US" sz="2800" dirty="0"/>
              <a:t>and down to the entrance of </a:t>
            </a:r>
            <a:r>
              <a:rPr lang="en-US" sz="2800" dirty="0" smtClean="0"/>
              <a:t>the </a:t>
            </a:r>
            <a:r>
              <a:rPr lang="en-US" sz="2800" dirty="0"/>
              <a:t>duodenum</a:t>
            </a:r>
          </a:p>
        </p:txBody>
      </p:sp>
    </p:spTree>
    <p:extLst>
      <p:ext uri="{BB962C8B-B14F-4D97-AF65-F5344CB8AC3E}">
        <p14:creationId xmlns:p14="http://schemas.microsoft.com/office/powerpoint/2010/main" val="34894956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2414"/>
          </a:xfrm>
        </p:spPr>
        <p:txBody>
          <a:bodyPr/>
          <a:lstStyle/>
          <a:p>
            <a:r>
              <a:rPr lang="en-US" dirty="0"/>
              <a:t>Cont.</a:t>
            </a:r>
          </a:p>
        </p:txBody>
      </p:sp>
      <p:sp>
        <p:nvSpPr>
          <p:cNvPr id="3" name="Content Placeholder 2"/>
          <p:cNvSpPr>
            <a:spLocks noGrp="1"/>
          </p:cNvSpPr>
          <p:nvPr>
            <p:ph idx="1"/>
          </p:nvPr>
        </p:nvSpPr>
        <p:spPr>
          <a:xfrm>
            <a:off x="2589212" y="1519707"/>
            <a:ext cx="8915400" cy="4391515"/>
          </a:xfrm>
        </p:spPr>
        <p:txBody>
          <a:bodyPr>
            <a:noAutofit/>
          </a:bodyPr>
          <a:lstStyle/>
          <a:p>
            <a:r>
              <a:rPr lang="en-US" sz="2800" dirty="0"/>
              <a:t>Using the video images, your doctor can examine your food pipe and stomach lining to look for redness or inflammations. Things like bleeding, varicose veins, unusually narrow passages and stomach ulcers can also be seen on the screen. If necessary, a tissue sample will be taken. This is not painful</a:t>
            </a:r>
            <a:r>
              <a:rPr lang="en-US" sz="2800" dirty="0" smtClean="0"/>
              <a:t>.</a:t>
            </a:r>
            <a:endParaRPr lang="en-US" sz="2800" dirty="0"/>
          </a:p>
          <a:p>
            <a:r>
              <a:rPr lang="en-US" sz="2800" dirty="0"/>
              <a:t>Bleeding, unusually narrow passages, and certain medical conditions can be treated directly during the procedure.</a:t>
            </a:r>
          </a:p>
        </p:txBody>
      </p:sp>
    </p:spTree>
    <p:extLst>
      <p:ext uri="{BB962C8B-B14F-4D97-AF65-F5344CB8AC3E}">
        <p14:creationId xmlns:p14="http://schemas.microsoft.com/office/powerpoint/2010/main" val="389608657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risks or </a:t>
            </a:r>
            <a:r>
              <a:rPr lang="en-US" b="1" dirty="0" smtClean="0"/>
              <a:t>complications. </a:t>
            </a:r>
            <a:endParaRPr lang="en-US" b="1" dirty="0"/>
          </a:p>
        </p:txBody>
      </p:sp>
      <p:sp>
        <p:nvSpPr>
          <p:cNvPr id="3" name="Content Placeholder 2"/>
          <p:cNvSpPr>
            <a:spLocks noGrp="1"/>
          </p:cNvSpPr>
          <p:nvPr>
            <p:ph idx="1"/>
          </p:nvPr>
        </p:nvSpPr>
        <p:spPr/>
        <p:txBody>
          <a:bodyPr>
            <a:normAutofit/>
          </a:bodyPr>
          <a:lstStyle/>
          <a:p>
            <a:r>
              <a:rPr lang="en-US" sz="2800" dirty="0"/>
              <a:t>You may have a sore throat or a numb feeling in your mouth after a gastroscopy, caused by the anesthetic spray. Because the doctor may have pumped some air into your stomach in order to see more, you may feel full for a short while.</a:t>
            </a:r>
          </a:p>
        </p:txBody>
      </p:sp>
    </p:spTree>
    <p:extLst>
      <p:ext uri="{BB962C8B-B14F-4D97-AF65-F5344CB8AC3E}">
        <p14:creationId xmlns:p14="http://schemas.microsoft.com/office/powerpoint/2010/main" val="303459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Patients usually go about their lives as normal during the period of treatment. In some cases accelerated radiotherapy may be given instead of phased radiotherapy. Radiotherapy is often a well-tolerated form of treatment, but it does have side effects.</a:t>
            </a:r>
          </a:p>
          <a:p>
            <a:endParaRPr lang="en-US" sz="2800" dirty="0"/>
          </a:p>
          <a:p>
            <a:endParaRPr lang="en-US" sz="2800" dirty="0"/>
          </a:p>
        </p:txBody>
      </p:sp>
    </p:spTree>
    <p:extLst>
      <p:ext uri="{BB962C8B-B14F-4D97-AF65-F5344CB8AC3E}">
        <p14:creationId xmlns:p14="http://schemas.microsoft.com/office/powerpoint/2010/main" val="22045081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a:bodyPr>
          <a:lstStyle/>
          <a:p>
            <a:r>
              <a:rPr lang="en-US" sz="2800" dirty="0"/>
              <a:t>Complications like bleeding and injury to organs are very rare. If your teeth are not firmly attached, the </a:t>
            </a:r>
            <a:r>
              <a:rPr lang="en-US" sz="2800" dirty="0" err="1"/>
              <a:t>gastroscope</a:t>
            </a:r>
            <a:r>
              <a:rPr lang="en-US" sz="2800" dirty="0"/>
              <a:t> may cause damage to your teeth when it is put into your mouth. Only in very rare cases do sedatives lead to complications such as breathing problems or cardiovascular problems.</a:t>
            </a:r>
          </a:p>
        </p:txBody>
      </p:sp>
    </p:spTree>
    <p:extLst>
      <p:ext uri="{BB962C8B-B14F-4D97-AF65-F5344CB8AC3E}">
        <p14:creationId xmlns:p14="http://schemas.microsoft.com/office/powerpoint/2010/main" val="309724438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normAutofit/>
          </a:bodyPr>
          <a:lstStyle/>
          <a:p>
            <a:r>
              <a:rPr lang="en-US" sz="2800" dirty="0"/>
              <a:t>Although the sedatives only cause you to sleep for a short while, you may still have trouble concentrating and feel tired for several hours afterwards.</a:t>
            </a:r>
          </a:p>
        </p:txBody>
      </p:sp>
    </p:spTree>
    <p:extLst>
      <p:ext uri="{BB962C8B-B14F-4D97-AF65-F5344CB8AC3E}">
        <p14:creationId xmlns:p14="http://schemas.microsoft.com/office/powerpoint/2010/main" val="16671262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4.Sigmoidoscopy</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t>A sigmoidoscopy is a way to view the lower 20 inches of a person's sigmoid colon and rectum. It is one way to screen for </a:t>
            </a:r>
            <a:r>
              <a:rPr lang="en-US" sz="2800" dirty="0">
                <a:hlinkClick r:id="rId2"/>
              </a:rPr>
              <a:t>colorectal cancer</a:t>
            </a:r>
            <a:r>
              <a:rPr lang="en-US" sz="2800" dirty="0"/>
              <a:t> or intestinal polyps. Polyps are small abnormal growths that may become cancerous. Sigmoidoscopy is also a diagnostic test for people who have rectal bleeding, a change in bowel habits, or other symptoms.</a:t>
            </a:r>
          </a:p>
        </p:txBody>
      </p:sp>
    </p:spTree>
    <p:extLst>
      <p:ext uri="{BB962C8B-B14F-4D97-AF65-F5344CB8AC3E}">
        <p14:creationId xmlns:p14="http://schemas.microsoft.com/office/powerpoint/2010/main" val="28022819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it's </a:t>
            </a:r>
            <a:r>
              <a:rPr lang="en-US" b="1" dirty="0" smtClean="0"/>
              <a:t>done.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2800" dirty="0"/>
              <a:t>D</a:t>
            </a:r>
            <a:r>
              <a:rPr lang="en-US" sz="2800" dirty="0" smtClean="0"/>
              <a:t>octor </a:t>
            </a:r>
            <a:r>
              <a:rPr lang="en-US" sz="2800" dirty="0"/>
              <a:t>may recommend a flexible sigmoidoscopy exam to:</a:t>
            </a:r>
          </a:p>
          <a:p>
            <a:r>
              <a:rPr lang="en-US" sz="2800" b="1" dirty="0"/>
              <a:t>Investigate intestinal signs and symptoms.</a:t>
            </a:r>
            <a:r>
              <a:rPr lang="en-US" sz="2800" dirty="0"/>
              <a:t> A flexible sigmoidoscopy exam can help your doctor explore possible causes of abdominal pain, rectal bleeding, changes in bowel habits, chronic diarrhea and other intestinal problems. </a:t>
            </a:r>
          </a:p>
          <a:p>
            <a:endParaRPr lang="en-US" sz="2800" dirty="0"/>
          </a:p>
        </p:txBody>
      </p:sp>
    </p:spTree>
    <p:extLst>
      <p:ext uri="{BB962C8B-B14F-4D97-AF65-F5344CB8AC3E}">
        <p14:creationId xmlns:p14="http://schemas.microsoft.com/office/powerpoint/2010/main" val="362820881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b="1" dirty="0"/>
              <a:t>Screen for colon cancer.</a:t>
            </a:r>
            <a:r>
              <a:rPr lang="en-US" sz="2800" dirty="0"/>
              <a:t> If you're age 50 or older and you have no colon cancer risk factors other than age — which puts you at average risk — your doctor may recommend a flexible sigmoidoscopy exam every five years to screen for colon cancer.</a:t>
            </a:r>
          </a:p>
          <a:p>
            <a:r>
              <a:rPr lang="en-US" sz="2800" dirty="0"/>
              <a:t>Sigmoidoscopy is one option for colon cancer screening, but there are other options that allow visualization of the whole colon.</a:t>
            </a:r>
          </a:p>
          <a:p>
            <a:endParaRPr lang="en-US" sz="2800" dirty="0"/>
          </a:p>
        </p:txBody>
      </p:sp>
    </p:spTree>
    <p:extLst>
      <p:ext uri="{BB962C8B-B14F-4D97-AF65-F5344CB8AC3E}">
        <p14:creationId xmlns:p14="http://schemas.microsoft.com/office/powerpoint/2010/main" val="12062622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Sigmoidoscopy may occasionally be preferred over colonoscopy because the preparation for sigmoidoscopy and the test itself may take less time. In addition, anesthetic is often not required. There is a lower risk of direct harm such as perforation with sigmoidoscopy compared with colonoscopy.</a:t>
            </a:r>
          </a:p>
        </p:txBody>
      </p:sp>
    </p:spTree>
    <p:extLst>
      <p:ext uri="{BB962C8B-B14F-4D97-AF65-F5344CB8AC3E}">
        <p14:creationId xmlns:p14="http://schemas.microsoft.com/office/powerpoint/2010/main" val="278316396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p:txBody>
          <a:bodyPr>
            <a:noAutofit/>
          </a:bodyPr>
          <a:lstStyle/>
          <a:p>
            <a:pPr marL="0" indent="0">
              <a:buNone/>
            </a:pPr>
            <a:r>
              <a:rPr lang="en-US" sz="2800" dirty="0"/>
              <a:t>Generally, a sigmoidoscopy follows this process:</a:t>
            </a:r>
          </a:p>
          <a:p>
            <a:r>
              <a:rPr lang="en-US" sz="2800" dirty="0"/>
              <a:t>Your provider will do a rectal exam to check for any blood, mucus or stool. He or she will also gently dilate (enlarge) your anus.</a:t>
            </a:r>
          </a:p>
          <a:p>
            <a:r>
              <a:rPr lang="en-US" sz="2800" dirty="0"/>
              <a:t>Your provider will slowly insert a lubricated tube into your anus and move it into your rectum and the lower part of your colon. After the lower part of your colon is checked, the tube will be removed.</a:t>
            </a:r>
          </a:p>
          <a:p>
            <a:endParaRPr lang="en-US" sz="2800" dirty="0"/>
          </a:p>
        </p:txBody>
      </p:sp>
    </p:spTree>
    <p:extLst>
      <p:ext uri="{BB962C8B-B14F-4D97-AF65-F5344CB8AC3E}">
        <p14:creationId xmlns:p14="http://schemas.microsoft.com/office/powerpoint/2010/main" val="160126196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1594"/>
          </a:xfrm>
        </p:spPr>
        <p:txBody>
          <a:bodyPr>
            <a:normAutofit fontScale="90000"/>
          </a:bodyPr>
          <a:lstStyle/>
          <a:p>
            <a:r>
              <a:rPr lang="en-US" dirty="0"/>
              <a:t>Cont.</a:t>
            </a:r>
          </a:p>
        </p:txBody>
      </p:sp>
      <p:sp>
        <p:nvSpPr>
          <p:cNvPr id="3" name="Content Placeholder 2"/>
          <p:cNvSpPr>
            <a:spLocks noGrp="1"/>
          </p:cNvSpPr>
          <p:nvPr>
            <p:ph idx="1"/>
          </p:nvPr>
        </p:nvSpPr>
        <p:spPr>
          <a:xfrm>
            <a:off x="2589212" y="1245704"/>
            <a:ext cx="8915400" cy="4665518"/>
          </a:xfrm>
        </p:spPr>
        <p:txBody>
          <a:bodyPr>
            <a:noAutofit/>
          </a:bodyPr>
          <a:lstStyle/>
          <a:p>
            <a:pPr marL="0" indent="0">
              <a:buNone/>
            </a:pPr>
            <a:endParaRPr lang="en-US" sz="2800" dirty="0"/>
          </a:p>
          <a:p>
            <a:r>
              <a:rPr lang="en-US" sz="2800" dirty="0"/>
              <a:t>Air may be injected into your bowel to improve visibility. A suction device may be used to remove liquid stool.</a:t>
            </a:r>
          </a:p>
          <a:p>
            <a:endParaRPr lang="en-US" sz="2800" dirty="0"/>
          </a:p>
          <a:p>
            <a:r>
              <a:rPr lang="en-US" sz="2800" dirty="0"/>
              <a:t>A sigmoidoscopy may be done together with an </a:t>
            </a:r>
            <a:r>
              <a:rPr lang="en-US" sz="2800" dirty="0" err="1"/>
              <a:t>anoscopy</a:t>
            </a:r>
            <a:r>
              <a:rPr lang="en-US" sz="2800" dirty="0"/>
              <a:t> (a test to check your anus) or a proctoscopy (a test to check your anus and rectum). If another test is done, a special tube will be inserted to check your lower rectum or anal canal.</a:t>
            </a:r>
          </a:p>
          <a:p>
            <a:endParaRPr lang="en-US" sz="2800" dirty="0"/>
          </a:p>
        </p:txBody>
      </p:sp>
    </p:spTree>
    <p:extLst>
      <p:ext uri="{BB962C8B-B14F-4D97-AF65-F5344CB8AC3E}">
        <p14:creationId xmlns:p14="http://schemas.microsoft.com/office/powerpoint/2010/main" val="298771582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 sigmoidoscopy can cause mild discomfort. You may feel a strong urge to have a bowel movement when the tube is inserted. You may also have brief muscle spasms or lower belly pain during the test. Taking deep breaths while the tube is being inserted may help decrease any pain.</a:t>
            </a:r>
          </a:p>
        </p:txBody>
      </p:sp>
    </p:spTree>
    <p:extLst>
      <p:ext uri="{BB962C8B-B14F-4D97-AF65-F5344CB8AC3E}">
        <p14:creationId xmlns:p14="http://schemas.microsoft.com/office/powerpoint/2010/main" val="7188130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During the test, biopsies (tissue samples) may be taken from the lining of your large intestine. This will be done using a special brush, forceps or a swab. If a polyp is seen, it may be removed, biopsied or left alone until a future surgery is performed.</a:t>
            </a:r>
          </a:p>
        </p:txBody>
      </p:sp>
    </p:spTree>
    <p:extLst>
      <p:ext uri="{BB962C8B-B14F-4D97-AF65-F5344CB8AC3E}">
        <p14:creationId xmlns:p14="http://schemas.microsoft.com/office/powerpoint/2010/main" val="2936984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radiotherapy is used</a:t>
            </a:r>
            <a:br>
              <a:rPr lang="en-US" b="1" dirty="0"/>
            </a:br>
            <a:endParaRPr lang="en-US" dirty="0"/>
          </a:p>
        </p:txBody>
      </p:sp>
      <p:sp>
        <p:nvSpPr>
          <p:cNvPr id="3" name="Content Placeholder 2"/>
          <p:cNvSpPr>
            <a:spLocks noGrp="1"/>
          </p:cNvSpPr>
          <p:nvPr>
            <p:ph idx="1"/>
          </p:nvPr>
        </p:nvSpPr>
        <p:spPr/>
        <p:txBody>
          <a:bodyPr>
            <a:noAutofit/>
          </a:bodyPr>
          <a:lstStyle/>
          <a:p>
            <a:r>
              <a:rPr lang="en-US" sz="2800" dirty="0"/>
              <a:t>Radiotherapy may be used in the early stages of cancer or after it has started to spread.</a:t>
            </a:r>
          </a:p>
          <a:p>
            <a:r>
              <a:rPr lang="en-US" sz="2800" dirty="0"/>
              <a:t>It can be used to</a:t>
            </a:r>
            <a:r>
              <a:rPr lang="en-US" sz="2800" dirty="0" smtClean="0"/>
              <a:t>:</a:t>
            </a:r>
            <a:endParaRPr lang="en-US" sz="2800" dirty="0"/>
          </a:p>
          <a:p>
            <a:pPr>
              <a:buFont typeface="Wingdings" panose="05000000000000000000" pitchFamily="2" charset="2"/>
              <a:buChar char="v"/>
            </a:pPr>
            <a:r>
              <a:rPr lang="en-US" sz="2800" dirty="0"/>
              <a:t>try to cure the cancer completely (curative radiotherapy)</a:t>
            </a:r>
          </a:p>
          <a:p>
            <a:pPr>
              <a:buFont typeface="Wingdings" panose="05000000000000000000" pitchFamily="2" charset="2"/>
              <a:buChar char="v"/>
            </a:pPr>
            <a:r>
              <a:rPr lang="en-US" sz="2800" dirty="0"/>
              <a:t>make other treatments more effective – for example, it can be combined with chemotherapy (</a:t>
            </a:r>
            <a:r>
              <a:rPr lang="en-US" sz="2800" dirty="0" err="1"/>
              <a:t>chemoradiation</a:t>
            </a:r>
            <a:r>
              <a:rPr lang="en-US" sz="2800" dirty="0"/>
              <a:t>) or used before surgery (neo-adjuvant radiotherapy) </a:t>
            </a:r>
          </a:p>
          <a:p>
            <a:endParaRPr lang="en-US" sz="2800" dirty="0"/>
          </a:p>
        </p:txBody>
      </p:sp>
    </p:spTree>
    <p:extLst>
      <p:ext uri="{BB962C8B-B14F-4D97-AF65-F5344CB8AC3E}">
        <p14:creationId xmlns:p14="http://schemas.microsoft.com/office/powerpoint/2010/main" val="51440185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a:t>
            </a:r>
            <a:r>
              <a:rPr lang="en-US" b="1" dirty="0"/>
              <a:t>of a flexible sigmoidoscopy?</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Bleeding and perforation are the most common complications from flexible sigmoidoscopy. Most cases of bleeding occur in patients who have polyps removed. The doctor can treat bleeding that occurs during the flexible sigmoidoscopy right away. </a:t>
            </a:r>
          </a:p>
        </p:txBody>
      </p:sp>
    </p:spTree>
    <p:extLst>
      <p:ext uri="{BB962C8B-B14F-4D97-AF65-F5344CB8AC3E}">
        <p14:creationId xmlns:p14="http://schemas.microsoft.com/office/powerpoint/2010/main" val="19266607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However, you may have delayed bleeding up to 2 weeks after the procedure. The doctor diagnoses and treats delayed bleeding with a colonoscopy or repeat flexible sigmoidoscopy. The doctor may need to treat perforation with surgery.</a:t>
            </a:r>
          </a:p>
          <a:p>
            <a:endParaRPr lang="en-US" sz="2800" dirty="0"/>
          </a:p>
        </p:txBody>
      </p:sp>
    </p:spTree>
    <p:extLst>
      <p:ext uri="{BB962C8B-B14F-4D97-AF65-F5344CB8AC3E}">
        <p14:creationId xmlns:p14="http://schemas.microsoft.com/office/powerpoint/2010/main" val="426940424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5.proctoscopy (rigid </a:t>
            </a:r>
            <a:r>
              <a:rPr lang="en-US" b="1" dirty="0">
                <a:solidFill>
                  <a:srgbClr val="FF0000"/>
                </a:solidFill>
              </a:rPr>
              <a:t>sigmoidoscopy)</a:t>
            </a:r>
          </a:p>
        </p:txBody>
      </p:sp>
      <p:sp>
        <p:nvSpPr>
          <p:cNvPr id="3" name="Content Placeholder 2"/>
          <p:cNvSpPr>
            <a:spLocks noGrp="1"/>
          </p:cNvSpPr>
          <p:nvPr>
            <p:ph idx="1"/>
          </p:nvPr>
        </p:nvSpPr>
        <p:spPr/>
        <p:txBody>
          <a:bodyPr>
            <a:normAutofit/>
          </a:bodyPr>
          <a:lstStyle/>
          <a:p>
            <a:r>
              <a:rPr lang="en-US" sz="2800" dirty="0"/>
              <a:t>A proctoscopy (also called rigid sigmoidoscopy) is a procedure to examine the inside of the rectum and the anus. It is usually done to look for tumors, polyps, inflammation, bleeding, or hemorrhoids.</a:t>
            </a:r>
          </a:p>
        </p:txBody>
      </p:sp>
    </p:spTree>
    <p:extLst>
      <p:ext uri="{BB962C8B-B14F-4D97-AF65-F5344CB8AC3E}">
        <p14:creationId xmlns:p14="http://schemas.microsoft.com/office/powerpoint/2010/main" val="25442132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A </a:t>
            </a:r>
            <a:r>
              <a:rPr lang="en-US" sz="2800" dirty="0" err="1"/>
              <a:t>proctoscope</a:t>
            </a:r>
            <a:r>
              <a:rPr lang="en-US" sz="2800" dirty="0"/>
              <a:t> is a straight, hollow metal or plastic tube, sometimes with a tiny light at the end, that allows the gastroenterologist to make a detailed examination of the rectum. An instrument that can take tissue samples for biopsy may be inserted through the hollow tube.</a:t>
            </a:r>
          </a:p>
        </p:txBody>
      </p:sp>
    </p:spTree>
    <p:extLst>
      <p:ext uri="{BB962C8B-B14F-4D97-AF65-F5344CB8AC3E}">
        <p14:creationId xmlns:p14="http://schemas.microsoft.com/office/powerpoint/2010/main" val="5677142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a proctoscopy done?</a:t>
            </a:r>
            <a:br>
              <a:rPr lang="en-US" b="1" dirty="0"/>
            </a:br>
            <a:endParaRPr lang="en-US" dirty="0"/>
          </a:p>
        </p:txBody>
      </p:sp>
      <p:sp>
        <p:nvSpPr>
          <p:cNvPr id="3" name="Content Placeholder 2"/>
          <p:cNvSpPr>
            <a:spLocks noGrp="1"/>
          </p:cNvSpPr>
          <p:nvPr>
            <p:ph idx="1"/>
          </p:nvPr>
        </p:nvSpPr>
        <p:spPr/>
        <p:txBody>
          <a:bodyPr>
            <a:noAutofit/>
          </a:bodyPr>
          <a:lstStyle/>
          <a:p>
            <a:pPr marL="0" indent="0">
              <a:buNone/>
            </a:pPr>
            <a:r>
              <a:rPr lang="en-US" sz="2800" dirty="0"/>
              <a:t>A proctoscopy is done to:</a:t>
            </a:r>
          </a:p>
          <a:p>
            <a:r>
              <a:rPr lang="en-US" sz="2800" dirty="0"/>
              <a:t>Detect disease in the rectum or anus.</a:t>
            </a:r>
          </a:p>
          <a:p>
            <a:r>
              <a:rPr lang="en-US" sz="2800" dirty="0"/>
              <a:t>Find the source of anal bleeding.</a:t>
            </a:r>
          </a:p>
          <a:p>
            <a:r>
              <a:rPr lang="en-US" sz="2800" dirty="0"/>
              <a:t>Find the cause of diarrhea or constipation.</a:t>
            </a:r>
          </a:p>
          <a:p>
            <a:r>
              <a:rPr lang="en-US" sz="2800" dirty="0"/>
              <a:t>Remove or monitor the development of existing polyps or growths.</a:t>
            </a:r>
          </a:p>
          <a:p>
            <a:r>
              <a:rPr lang="en-US" sz="2800" dirty="0"/>
              <a:t>Screen for colon cancer or monitor rectal cancer that has already been treated.</a:t>
            </a:r>
          </a:p>
          <a:p>
            <a:endParaRPr lang="en-US" sz="2800" dirty="0"/>
          </a:p>
        </p:txBody>
      </p:sp>
    </p:spTree>
    <p:extLst>
      <p:ext uri="{BB962C8B-B14F-4D97-AF65-F5344CB8AC3E}">
        <p14:creationId xmlns:p14="http://schemas.microsoft.com/office/powerpoint/2010/main" val="78596759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Procedure.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A proctoscopy can be done at a hospital or outpatient clinic. You shouldn’t need any anesthesia, unless you want it to feel more comfortable.</a:t>
            </a:r>
          </a:p>
          <a:p>
            <a:r>
              <a:rPr lang="en-US" sz="2800" dirty="0"/>
              <a:t>You’ll lie on your side with your knees bent.</a:t>
            </a:r>
          </a:p>
          <a:p>
            <a:endParaRPr lang="en-US" sz="2800" dirty="0"/>
          </a:p>
        </p:txBody>
      </p:sp>
    </p:spTree>
    <p:extLst>
      <p:ext uri="{BB962C8B-B14F-4D97-AF65-F5344CB8AC3E}">
        <p14:creationId xmlns:p14="http://schemas.microsoft.com/office/powerpoint/2010/main" val="5306657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First, </a:t>
            </a:r>
            <a:r>
              <a:rPr lang="en-US" sz="2800" dirty="0" smtClean="0"/>
              <a:t>doctor </a:t>
            </a:r>
            <a:r>
              <a:rPr lang="en-US" sz="2800" dirty="0"/>
              <a:t>will insert a gloved, lubricated finger into </a:t>
            </a:r>
            <a:r>
              <a:rPr lang="en-US" sz="2800" dirty="0" smtClean="0"/>
              <a:t>the </a:t>
            </a:r>
            <a:r>
              <a:rPr lang="en-US" sz="2800" dirty="0"/>
              <a:t>rectum. This is called a digital exam. It’s done to check for any blockages or sore areas.</a:t>
            </a:r>
          </a:p>
          <a:p>
            <a:r>
              <a:rPr lang="en-US" sz="2800" dirty="0"/>
              <a:t>Then the doctor will insert the </a:t>
            </a:r>
            <a:r>
              <a:rPr lang="en-US" sz="2800" dirty="0" err="1"/>
              <a:t>proctoscope</a:t>
            </a:r>
            <a:r>
              <a:rPr lang="en-US" sz="2800" dirty="0"/>
              <a:t> into your anus. Air will be pushed into your colon to help your doctor view the area.</a:t>
            </a:r>
          </a:p>
          <a:p>
            <a:endParaRPr lang="en-US" sz="2800" dirty="0"/>
          </a:p>
        </p:txBody>
      </p:sp>
    </p:spTree>
    <p:extLst>
      <p:ext uri="{BB962C8B-B14F-4D97-AF65-F5344CB8AC3E}">
        <p14:creationId xmlns:p14="http://schemas.microsoft.com/office/powerpoint/2010/main" val="56687536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3200" dirty="0"/>
              <a:t>The doctor might remove a sample of tissue during the procedure. This is called a biopsy. It’s done using very small tools passed up through the </a:t>
            </a:r>
            <a:r>
              <a:rPr lang="en-US" sz="3200" dirty="0" err="1"/>
              <a:t>proctoscope</a:t>
            </a:r>
            <a:r>
              <a:rPr lang="en-US" sz="3200" dirty="0"/>
              <a:t>.</a:t>
            </a:r>
          </a:p>
        </p:txBody>
      </p:sp>
    </p:spTree>
    <p:extLst>
      <p:ext uri="{BB962C8B-B14F-4D97-AF65-F5344CB8AC3E}">
        <p14:creationId xmlns:p14="http://schemas.microsoft.com/office/powerpoint/2010/main" val="5436130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You may feel some cramping and fullness during this test, along with an urge to empty your bowels. But the procedure shouldn’t be painful.</a:t>
            </a:r>
          </a:p>
          <a:p>
            <a:r>
              <a:rPr lang="en-US" sz="2800" dirty="0"/>
              <a:t>The whole test takes about 10 minutes. Afterward, the doctor will remove the </a:t>
            </a:r>
            <a:r>
              <a:rPr lang="en-US" sz="2800" dirty="0" err="1"/>
              <a:t>proctoscope</a:t>
            </a:r>
            <a:r>
              <a:rPr lang="en-US" sz="2800" dirty="0"/>
              <a:t>. </a:t>
            </a:r>
          </a:p>
        </p:txBody>
      </p:sp>
    </p:spTree>
    <p:extLst>
      <p:ext uri="{BB962C8B-B14F-4D97-AF65-F5344CB8AC3E}">
        <p14:creationId xmlns:p14="http://schemas.microsoft.com/office/powerpoint/2010/main" val="335192050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Risks.</a:t>
            </a:r>
            <a:endParaRPr lang="en-US"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800" dirty="0"/>
              <a:t>There are few risks from a proctoscopy. You may bleed a little bit for a few days after the procedure.</a:t>
            </a:r>
          </a:p>
          <a:p>
            <a:pPr marL="0" indent="0">
              <a:buNone/>
            </a:pPr>
            <a:r>
              <a:rPr lang="en-US" sz="2800" dirty="0"/>
              <a:t>Other, less common risks include:</a:t>
            </a:r>
          </a:p>
          <a:p>
            <a:r>
              <a:rPr lang="en-US" sz="2800" dirty="0"/>
              <a:t>infection</a:t>
            </a:r>
          </a:p>
          <a:p>
            <a:r>
              <a:rPr lang="en-US" sz="2800" dirty="0"/>
              <a:t>belly pain</a:t>
            </a:r>
          </a:p>
          <a:p>
            <a:r>
              <a:rPr lang="en-US" sz="2800" dirty="0"/>
              <a:t>a tear in the rectum (this is </a:t>
            </a:r>
            <a:r>
              <a:rPr lang="en-US" sz="2800" dirty="0">
                <a:hlinkClick r:id="rId2"/>
              </a:rPr>
              <a:t>rare</a:t>
            </a:r>
            <a:r>
              <a:rPr lang="en-US" sz="2800" dirty="0"/>
              <a:t>)</a:t>
            </a:r>
          </a:p>
          <a:p>
            <a:endParaRPr lang="en-US" sz="2800" dirty="0"/>
          </a:p>
        </p:txBody>
      </p:sp>
    </p:spTree>
    <p:extLst>
      <p:ext uri="{BB962C8B-B14F-4D97-AF65-F5344CB8AC3E}">
        <p14:creationId xmlns:p14="http://schemas.microsoft.com/office/powerpoint/2010/main" val="300561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reduce the risk of the cancer coming back after surgery (adjuvant radiotherapy) </a:t>
            </a:r>
          </a:p>
          <a:p>
            <a:pPr>
              <a:buFont typeface="Wingdings" panose="05000000000000000000" pitchFamily="2" charset="2"/>
              <a:buChar char="v"/>
            </a:pPr>
            <a:r>
              <a:rPr lang="en-US" sz="2800" dirty="0"/>
              <a:t>relieve symptoms if a cure isn't possible (palliative radiotherapy) </a:t>
            </a:r>
          </a:p>
          <a:p>
            <a:pPr marL="0" indent="0">
              <a:buNone/>
            </a:pPr>
            <a:r>
              <a:rPr lang="en-US" sz="2800" dirty="0"/>
              <a:t>Radiotherapy is generally considered the most effective cancer treatment after surgery, but how well it works varies from person to person.</a:t>
            </a:r>
          </a:p>
          <a:p>
            <a:pPr>
              <a:buFont typeface="Wingdings" panose="05000000000000000000" pitchFamily="2" charset="2"/>
              <a:buChar char="v"/>
            </a:pPr>
            <a:endParaRPr lang="en-US" sz="2800" dirty="0"/>
          </a:p>
        </p:txBody>
      </p:sp>
    </p:spTree>
    <p:extLst>
      <p:ext uri="{BB962C8B-B14F-4D97-AF65-F5344CB8AC3E}">
        <p14:creationId xmlns:p14="http://schemas.microsoft.com/office/powerpoint/2010/main" val="41583650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6.Cystoscopy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t>Cystoscopy is </a:t>
            </a:r>
            <a:r>
              <a:rPr lang="en-US" sz="2800" dirty="0"/>
              <a:t>a procedure that allows your doctor to examine the lining of your bladder and the tube that carries urine out of your body (urethra). A hollow tube (</a:t>
            </a:r>
            <a:r>
              <a:rPr lang="en-US" sz="2800" dirty="0" err="1"/>
              <a:t>cystoscope</a:t>
            </a:r>
            <a:r>
              <a:rPr lang="en-US" sz="2800" dirty="0"/>
              <a:t>) equipped with a lens is inserted into your urethra and slowly advanced into your bladder.</a:t>
            </a:r>
          </a:p>
        </p:txBody>
      </p:sp>
    </p:spTree>
    <p:extLst>
      <p:ext uri="{BB962C8B-B14F-4D97-AF65-F5344CB8AC3E}">
        <p14:creationId xmlns:p14="http://schemas.microsoft.com/office/powerpoint/2010/main" val="9092851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it's done</a:t>
            </a:r>
            <a:br>
              <a:rPr lang="en-US" b="1" dirty="0"/>
            </a:br>
            <a:endParaRPr lang="en-US" dirty="0"/>
          </a:p>
        </p:txBody>
      </p:sp>
      <p:sp>
        <p:nvSpPr>
          <p:cNvPr id="3" name="Content Placeholder 2"/>
          <p:cNvSpPr>
            <a:spLocks noGrp="1"/>
          </p:cNvSpPr>
          <p:nvPr>
            <p:ph idx="1"/>
          </p:nvPr>
        </p:nvSpPr>
        <p:spPr/>
        <p:txBody>
          <a:bodyPr>
            <a:normAutofit/>
          </a:bodyPr>
          <a:lstStyle/>
          <a:p>
            <a:r>
              <a:rPr lang="en-US" sz="3200" dirty="0" smtClean="0"/>
              <a:t>Cystoscopy </a:t>
            </a:r>
            <a:r>
              <a:rPr lang="en-US" sz="3200" dirty="0"/>
              <a:t>is used to diagnose, monitor and treat conditions affecting the bladder and urethra. Your doctor might recommend cystoscopy to:</a:t>
            </a:r>
          </a:p>
          <a:p>
            <a:endParaRPr lang="en-US" sz="3200" dirty="0"/>
          </a:p>
        </p:txBody>
      </p:sp>
    </p:spTree>
    <p:extLst>
      <p:ext uri="{BB962C8B-B14F-4D97-AF65-F5344CB8AC3E}">
        <p14:creationId xmlns:p14="http://schemas.microsoft.com/office/powerpoint/2010/main" val="124891837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Investigate causes of signs and symptoms.</a:t>
            </a:r>
            <a:r>
              <a:rPr lang="en-US" sz="2800" dirty="0"/>
              <a:t> Those signs and symptoms can include blood in the urine, incontinence, overactive bladder and painful urination. Cystoscopy can also help determine the cause of frequent urinary tract infections. However, cystoscopy generally isn't done while you have an active urinary tract infection.</a:t>
            </a:r>
          </a:p>
        </p:txBody>
      </p:sp>
    </p:spTree>
    <p:extLst>
      <p:ext uri="{BB962C8B-B14F-4D97-AF65-F5344CB8AC3E}">
        <p14:creationId xmlns:p14="http://schemas.microsoft.com/office/powerpoint/2010/main" val="336695715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solidFill>
                  <a:srgbClr val="FF0000"/>
                </a:solidFill>
              </a:rPr>
              <a:t>Diagnose</a:t>
            </a:r>
            <a:r>
              <a:rPr lang="en-US" sz="2800" dirty="0"/>
              <a:t> bladder diseases and conditions. Examples include bladder cancer, bladder stones and bladder inflammation (cystitis).</a:t>
            </a:r>
          </a:p>
          <a:p>
            <a:r>
              <a:rPr lang="en-US" sz="2800" b="1" dirty="0">
                <a:solidFill>
                  <a:srgbClr val="FF0000"/>
                </a:solidFill>
              </a:rPr>
              <a:t>Treat</a:t>
            </a:r>
            <a:r>
              <a:rPr lang="en-US" sz="2800" dirty="0"/>
              <a:t> bladder diseases and conditions. Special tools can be passed through the </a:t>
            </a:r>
            <a:r>
              <a:rPr lang="en-US" sz="2800" dirty="0" err="1"/>
              <a:t>cystoscope</a:t>
            </a:r>
            <a:r>
              <a:rPr lang="en-US" sz="2800" dirty="0"/>
              <a:t> to treat certain conditions. For example, very small bladder tumors might be removed during cystoscopy.</a:t>
            </a:r>
          </a:p>
        </p:txBody>
      </p:sp>
    </p:spTree>
    <p:extLst>
      <p:ext uri="{BB962C8B-B14F-4D97-AF65-F5344CB8AC3E}">
        <p14:creationId xmlns:p14="http://schemas.microsoft.com/office/powerpoint/2010/main" val="161630485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Diagnose an enlarged prostate.</a:t>
            </a:r>
            <a:r>
              <a:rPr lang="en-US" sz="2800" dirty="0"/>
              <a:t> Cystoscopy can reveal a narrowing of the urethra where it passes through the prostate gland, indicating an enlarged prostate (benign prostatic hyperplasia).</a:t>
            </a:r>
          </a:p>
        </p:txBody>
      </p:sp>
    </p:spTree>
    <p:extLst>
      <p:ext uri="{BB962C8B-B14F-4D97-AF65-F5344CB8AC3E}">
        <p14:creationId xmlns:p14="http://schemas.microsoft.com/office/powerpoint/2010/main" val="25986587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Procedure.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Just before the cystoscopy, you </a:t>
            </a:r>
            <a:r>
              <a:rPr lang="en-US" sz="2800" dirty="0" smtClean="0"/>
              <a:t>need to </a:t>
            </a:r>
            <a:r>
              <a:rPr lang="en-US" sz="2800" dirty="0"/>
              <a:t>go to the bathroom to empty your bladder. Then, you change into a surgical gown and lie down on your back on a treatment table. Your feet may be positioned in stirrups. The nurse may provide you with antibiotics to help prevent a bladder infection.</a:t>
            </a:r>
          </a:p>
        </p:txBody>
      </p:sp>
    </p:spTree>
    <p:extLst>
      <p:ext uri="{BB962C8B-B14F-4D97-AF65-F5344CB8AC3E}">
        <p14:creationId xmlns:p14="http://schemas.microsoft.com/office/powerpoint/2010/main" val="42166988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At this point, you’ll be given anesthesia. If you get general anesthesia, this will be all that you are conscious of until you wake up. If you get a local or regional anesthetic, you may also be given a sedative to relax you. Your urethra will be numbed with an anesthetic spray or gel. </a:t>
            </a:r>
          </a:p>
        </p:txBody>
      </p:sp>
    </p:spTree>
    <p:extLst>
      <p:ext uri="{BB962C8B-B14F-4D97-AF65-F5344CB8AC3E}">
        <p14:creationId xmlns:p14="http://schemas.microsoft.com/office/powerpoint/2010/main" val="33559862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You’ll still feel some sensations, but the gel makes the procedure less painful. The doctor will lubricate the scope with gel and carefully insert it into the urethra. This may burn slightly, and it may feel like urinating.</a:t>
            </a:r>
          </a:p>
        </p:txBody>
      </p:sp>
    </p:spTree>
    <p:extLst>
      <p:ext uri="{BB962C8B-B14F-4D97-AF65-F5344CB8AC3E}">
        <p14:creationId xmlns:p14="http://schemas.microsoft.com/office/powerpoint/2010/main" val="249730116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If the procedure is investigatory, your doctor will use a flexible scope. </a:t>
            </a:r>
            <a:r>
              <a:rPr lang="en-US" sz="2800" dirty="0">
                <a:hlinkClick r:id="rId2"/>
              </a:rPr>
              <a:t>Biopsies</a:t>
            </a:r>
            <a:r>
              <a:rPr lang="en-US" sz="2800" dirty="0"/>
              <a:t> or other surgical procedures require a slightly thicker, rigid scope. The bigger scope allows surgical instruments to pass through it.</a:t>
            </a:r>
          </a:p>
        </p:txBody>
      </p:sp>
    </p:spTree>
    <p:extLst>
      <p:ext uri="{BB962C8B-B14F-4D97-AF65-F5344CB8AC3E}">
        <p14:creationId xmlns:p14="http://schemas.microsoft.com/office/powerpoint/2010/main" val="36705510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Your doctor looks through a lens as the scope enters your bladder. A sterile solution also flows through to flood your bladder. This makes it easier for your doctor to see what’s going on. The fluid might give you an uncomfortable feeling of needing to urinate.</a:t>
            </a:r>
          </a:p>
        </p:txBody>
      </p:sp>
    </p:spTree>
    <p:extLst>
      <p:ext uri="{BB962C8B-B14F-4D97-AF65-F5344CB8AC3E}">
        <p14:creationId xmlns:p14="http://schemas.microsoft.com/office/powerpoint/2010/main" val="187390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radiotherapy.</a:t>
            </a:r>
            <a:endParaRPr lang="en-US" dirty="0"/>
          </a:p>
        </p:txBody>
      </p:sp>
      <p:sp>
        <p:nvSpPr>
          <p:cNvPr id="3" name="Content Placeholder 2"/>
          <p:cNvSpPr>
            <a:spLocks noGrp="1"/>
          </p:cNvSpPr>
          <p:nvPr>
            <p:ph idx="1"/>
          </p:nvPr>
        </p:nvSpPr>
        <p:spPr/>
        <p:txBody>
          <a:bodyPr>
            <a:noAutofit/>
          </a:bodyPr>
          <a:lstStyle/>
          <a:p>
            <a:r>
              <a:rPr lang="en-US" sz="2800" dirty="0"/>
              <a:t>There are </a:t>
            </a:r>
            <a:r>
              <a:rPr lang="en-US" sz="2800" dirty="0">
                <a:hlinkClick r:id="rId2"/>
              </a:rPr>
              <a:t>two forms</a:t>
            </a:r>
            <a:r>
              <a:rPr lang="en-US" sz="2800" dirty="0"/>
              <a:t> of radiation therapy.</a:t>
            </a:r>
          </a:p>
          <a:p>
            <a:pPr marL="0" indent="0">
              <a:buNone/>
            </a:pPr>
            <a:r>
              <a:rPr lang="en-US" sz="2800" b="1" dirty="0" err="1" smtClean="0"/>
              <a:t>i</a:t>
            </a:r>
            <a:r>
              <a:rPr lang="en-US" sz="2800" b="1" dirty="0" smtClean="0"/>
              <a:t>) External </a:t>
            </a:r>
            <a:r>
              <a:rPr lang="en-US" sz="2800" b="1" dirty="0"/>
              <a:t>beam radiation therapy</a:t>
            </a:r>
          </a:p>
          <a:p>
            <a:r>
              <a:rPr lang="en-US" sz="2800" dirty="0"/>
              <a:t>This is the most common type. It involves an external machine emitting a beam of radiation that targets the treatment area.</a:t>
            </a:r>
          </a:p>
          <a:p>
            <a:r>
              <a:rPr lang="en-US" sz="2800" dirty="0"/>
              <a:t>Different forms are available, depending on the need. High-energy beams, for example, can target cancer that is deeper within the body.</a:t>
            </a:r>
          </a:p>
          <a:p>
            <a:endParaRPr lang="en-US" sz="2800" dirty="0"/>
          </a:p>
        </p:txBody>
      </p:sp>
    </p:spTree>
    <p:extLst>
      <p:ext uri="{BB962C8B-B14F-4D97-AF65-F5344CB8AC3E}">
        <p14:creationId xmlns:p14="http://schemas.microsoft.com/office/powerpoint/2010/main" val="65555969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With local anesthesia, your cystoscopy may take less than five minutes. If you’re sedated or given general anesthesia, the entire procedure may take 15 to 30 minutes.</a:t>
            </a:r>
          </a:p>
        </p:txBody>
      </p:sp>
    </p:spTree>
    <p:extLst>
      <p:ext uri="{BB962C8B-B14F-4D97-AF65-F5344CB8AC3E}">
        <p14:creationId xmlns:p14="http://schemas.microsoft.com/office/powerpoint/2010/main" val="425996693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Potential risks of a </a:t>
            </a:r>
            <a:r>
              <a:rPr lang="en-US" b="1" dirty="0" smtClean="0"/>
              <a:t>cystoscopy</a:t>
            </a:r>
            <a:endParaRPr lang="en-US" dirty="0"/>
          </a:p>
        </p:txBody>
      </p:sp>
      <p:sp>
        <p:nvSpPr>
          <p:cNvPr id="3" name="Content Placeholder 2"/>
          <p:cNvSpPr>
            <a:spLocks noGrp="1"/>
          </p:cNvSpPr>
          <p:nvPr>
            <p:ph idx="1"/>
          </p:nvPr>
        </p:nvSpPr>
        <p:spPr/>
        <p:txBody>
          <a:bodyPr>
            <a:normAutofit/>
          </a:bodyPr>
          <a:lstStyle/>
          <a:p>
            <a:r>
              <a:rPr lang="en-US" sz="2800" dirty="0"/>
              <a:t>It’s normal to have a burning sensation while urinating for two to three days after the procedure. You may need to urinate more frequently than usual. Don’t try to hold it, as the blood in your bladder could </a:t>
            </a:r>
            <a:r>
              <a:rPr lang="en-US" sz="2800" dirty="0">
                <a:hlinkClick r:id="rId2"/>
              </a:rPr>
              <a:t>clot</a:t>
            </a:r>
            <a:r>
              <a:rPr lang="en-US" sz="2800" dirty="0"/>
              <a:t> and create a </a:t>
            </a:r>
            <a:r>
              <a:rPr lang="en-US" sz="2800" dirty="0">
                <a:hlinkClick r:id="rId3"/>
              </a:rPr>
              <a:t>blockage</a:t>
            </a:r>
            <a:r>
              <a:rPr lang="en-US" sz="2800" dirty="0"/>
              <a:t>.</a:t>
            </a:r>
          </a:p>
        </p:txBody>
      </p:sp>
    </p:spTree>
    <p:extLst>
      <p:ext uri="{BB962C8B-B14F-4D97-AF65-F5344CB8AC3E}">
        <p14:creationId xmlns:p14="http://schemas.microsoft.com/office/powerpoint/2010/main" val="185968822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Blood in the urine is also common after the procedure, especially if you had a biopsy. Drinking lots of water helps ease the burning and bleeding.</a:t>
            </a:r>
          </a:p>
        </p:txBody>
      </p:sp>
    </p:spTree>
    <p:extLst>
      <p:ext uri="{BB962C8B-B14F-4D97-AF65-F5344CB8AC3E}">
        <p14:creationId xmlns:p14="http://schemas.microsoft.com/office/powerpoint/2010/main" val="115449917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Some people develop more serious complications, including:</a:t>
            </a:r>
          </a:p>
          <a:p>
            <a:r>
              <a:rPr lang="en-US" sz="2800" b="1" dirty="0"/>
              <a:t>Swollen urethra (</a:t>
            </a:r>
            <a:r>
              <a:rPr lang="en-US" sz="2800" b="1" dirty="0">
                <a:hlinkClick r:id="rId2"/>
              </a:rPr>
              <a:t>urethritis</a:t>
            </a:r>
            <a:r>
              <a:rPr lang="en-US" sz="2800" b="1" dirty="0"/>
              <a:t>):</a:t>
            </a:r>
            <a:r>
              <a:rPr lang="en-US" sz="2800" dirty="0"/>
              <a:t> This is the most common complication. It makes urination difficult. If you can’t urinate for more than eight hours after the procedure, </a:t>
            </a:r>
            <a:r>
              <a:rPr lang="en-US" sz="2800" dirty="0" smtClean="0"/>
              <a:t>seek medical attention.</a:t>
            </a:r>
            <a:endParaRPr lang="en-US" sz="2800" dirty="0"/>
          </a:p>
          <a:p>
            <a:endParaRPr lang="en-US" sz="2800" dirty="0"/>
          </a:p>
        </p:txBody>
      </p:sp>
    </p:spTree>
    <p:extLst>
      <p:ext uri="{BB962C8B-B14F-4D97-AF65-F5344CB8AC3E}">
        <p14:creationId xmlns:p14="http://schemas.microsoft.com/office/powerpoint/2010/main" val="310218954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Infection:</a:t>
            </a:r>
            <a:r>
              <a:rPr lang="en-US" sz="2800" dirty="0"/>
              <a:t> In rare cases, germs enter your urinary tract and cause infection. </a:t>
            </a:r>
            <a:r>
              <a:rPr lang="en-US" sz="2800" dirty="0">
                <a:hlinkClick r:id="rId2"/>
              </a:rPr>
              <a:t>Fever</a:t>
            </a:r>
            <a:r>
              <a:rPr lang="en-US" sz="2800" dirty="0"/>
              <a:t>, </a:t>
            </a:r>
            <a:r>
              <a:rPr lang="en-US" sz="2800" dirty="0">
                <a:hlinkClick r:id="rId3"/>
              </a:rPr>
              <a:t>strange smelling urine</a:t>
            </a:r>
            <a:r>
              <a:rPr lang="en-US" sz="2800" dirty="0"/>
              <a:t>, </a:t>
            </a:r>
            <a:r>
              <a:rPr lang="en-US" sz="2800" dirty="0">
                <a:hlinkClick r:id="rId4"/>
              </a:rPr>
              <a:t>nausea</a:t>
            </a:r>
            <a:r>
              <a:rPr lang="en-US" sz="2800" dirty="0"/>
              <a:t>, and </a:t>
            </a:r>
            <a:r>
              <a:rPr lang="en-US" sz="2800" dirty="0">
                <a:hlinkClick r:id="rId5"/>
              </a:rPr>
              <a:t>lower back pain</a:t>
            </a:r>
            <a:r>
              <a:rPr lang="en-US" sz="2800" dirty="0"/>
              <a:t> are all symptoms of infection. You might need antibiotics.</a:t>
            </a:r>
          </a:p>
          <a:p>
            <a:r>
              <a:rPr lang="en-US" sz="2800" b="1" dirty="0"/>
              <a:t>Bleeding:</a:t>
            </a:r>
            <a:r>
              <a:rPr lang="en-US" sz="2800" dirty="0"/>
              <a:t> A few people suffer from more serious bleeding. </a:t>
            </a:r>
          </a:p>
          <a:p>
            <a:endParaRPr lang="en-US" sz="2800" dirty="0"/>
          </a:p>
        </p:txBody>
      </p:sp>
    </p:spTree>
    <p:extLst>
      <p:ext uri="{BB962C8B-B14F-4D97-AF65-F5344CB8AC3E}">
        <p14:creationId xmlns:p14="http://schemas.microsoft.com/office/powerpoint/2010/main" val="371532185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7.Laparascopy.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Keyhole surgery is a type of surgery in which the surgeon uses only small cuts to get through the skin. It requires special training. People who have keyhole surgery usually recover quite quickly.</a:t>
            </a:r>
          </a:p>
        </p:txBody>
      </p:sp>
    </p:spTree>
    <p:extLst>
      <p:ext uri="{BB962C8B-B14F-4D97-AF65-F5344CB8AC3E}">
        <p14:creationId xmlns:p14="http://schemas.microsoft.com/office/powerpoint/2010/main" val="262833786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Laparoscopy is keyhole surgery used to examine or operate on the interior of the abdominal or pelvic cavities. It is performed under general </a:t>
            </a:r>
            <a:r>
              <a:rPr lang="en-US" sz="2800" dirty="0" err="1"/>
              <a:t>anaesthesia</a:t>
            </a:r>
            <a:r>
              <a:rPr lang="en-US" sz="2800" dirty="0"/>
              <a:t>, usually by a surgeon or </a:t>
            </a:r>
            <a:r>
              <a:rPr lang="en-US" sz="2800" dirty="0" err="1"/>
              <a:t>gynaecologist</a:t>
            </a:r>
            <a:r>
              <a:rPr lang="en-US" sz="2800" dirty="0"/>
              <a:t> (women’s health specialist).</a:t>
            </a:r>
          </a:p>
        </p:txBody>
      </p:sp>
    </p:spTree>
    <p:extLst>
      <p:ext uri="{BB962C8B-B14F-4D97-AF65-F5344CB8AC3E}">
        <p14:creationId xmlns:p14="http://schemas.microsoft.com/office/powerpoint/2010/main" val="101735579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During laparoscopy a small cut is made in the abdomen. A thin tube containing a light and camera, known as a laparoscope, is then inserted to look inside the abdomen and pelvis. Gas is used to inflate the belly so the surgeon can see the organs properly.</a:t>
            </a:r>
          </a:p>
          <a:p>
            <a:r>
              <a:rPr lang="en-US" sz="2800" dirty="0"/>
              <a:t>One or more other small cuts may be made for other small instruments if needed.</a:t>
            </a:r>
          </a:p>
          <a:p>
            <a:endParaRPr lang="en-US" sz="2800" dirty="0"/>
          </a:p>
        </p:txBody>
      </p:sp>
    </p:spTree>
    <p:extLst>
      <p:ext uri="{BB962C8B-B14F-4D97-AF65-F5344CB8AC3E}">
        <p14:creationId xmlns:p14="http://schemas.microsoft.com/office/powerpoint/2010/main" val="332441863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is laparoscopy used?</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assess painful or heavy periods</a:t>
            </a:r>
          </a:p>
          <a:p>
            <a:r>
              <a:rPr lang="en-US" sz="2800" dirty="0"/>
              <a:t>remove the uterus, fallopian tubes or ovaries</a:t>
            </a:r>
          </a:p>
          <a:p>
            <a:r>
              <a:rPr lang="en-US" sz="2800" dirty="0"/>
              <a:t>diagnose or treat endometriosis</a:t>
            </a:r>
          </a:p>
          <a:p>
            <a:r>
              <a:rPr lang="en-US" sz="2800" dirty="0"/>
              <a:t>diagnose or remove ovarian cysts and </a:t>
            </a:r>
            <a:r>
              <a:rPr lang="en-US" sz="2800" dirty="0" err="1"/>
              <a:t>tumours</a:t>
            </a:r>
            <a:endParaRPr lang="en-US" sz="2800" dirty="0"/>
          </a:p>
          <a:p>
            <a:r>
              <a:rPr lang="en-US" sz="2800" dirty="0"/>
              <a:t>assess female infertility </a:t>
            </a:r>
          </a:p>
        </p:txBody>
      </p:sp>
    </p:spTree>
    <p:extLst>
      <p:ext uri="{BB962C8B-B14F-4D97-AF65-F5344CB8AC3E}">
        <p14:creationId xmlns:p14="http://schemas.microsoft.com/office/powerpoint/2010/main" val="44804171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treat ectopic pregnancy</a:t>
            </a:r>
          </a:p>
          <a:p>
            <a:r>
              <a:rPr lang="en-US" sz="2800" dirty="0"/>
              <a:t>remove the gall bladder or parts of the intestine</a:t>
            </a:r>
          </a:p>
          <a:p>
            <a:r>
              <a:rPr lang="en-US" sz="2800" dirty="0"/>
              <a:t>take a biopsy (a small tissue sample) for testing</a:t>
            </a:r>
          </a:p>
          <a:p>
            <a:r>
              <a:rPr lang="en-US" sz="2800" dirty="0"/>
              <a:t>search for the causes of abdominal or pelvic pain</a:t>
            </a:r>
          </a:p>
        </p:txBody>
      </p:sp>
    </p:spTree>
    <p:extLst>
      <p:ext uri="{BB962C8B-B14F-4D97-AF65-F5344CB8AC3E}">
        <p14:creationId xmlns:p14="http://schemas.microsoft.com/office/powerpoint/2010/main" val="386764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hlinkClick r:id="rId2"/>
              </a:rPr>
              <a:t>External beam radiation therapy</a:t>
            </a:r>
            <a:r>
              <a:rPr lang="en-US" sz="2800" dirty="0"/>
              <a:t> is radiation delivered from a distant source, from outside the body and directed at the patient's </a:t>
            </a:r>
            <a:r>
              <a:rPr lang="en-US" sz="2800" dirty="0">
                <a:hlinkClick r:id="rId3"/>
              </a:rPr>
              <a:t>cancer</a:t>
            </a:r>
            <a:r>
              <a:rPr lang="en-US" sz="2800" dirty="0"/>
              <a:t> </a:t>
            </a:r>
            <a:r>
              <a:rPr lang="en-US" sz="2800" dirty="0">
                <a:hlinkClick r:id="rId4"/>
              </a:rPr>
              <a:t>site</a:t>
            </a:r>
            <a:r>
              <a:rPr lang="en-US" sz="2800" dirty="0"/>
              <a:t>. Systems which produce different types of radiation for external beam </a:t>
            </a:r>
            <a:r>
              <a:rPr lang="en-US" sz="2800" dirty="0">
                <a:hlinkClick r:id="rId5"/>
              </a:rPr>
              <a:t>therapy</a:t>
            </a:r>
            <a:r>
              <a:rPr lang="en-US" sz="2800" dirty="0"/>
              <a:t> include </a:t>
            </a:r>
            <a:r>
              <a:rPr lang="en-US" sz="2800" dirty="0" err="1"/>
              <a:t>orthovoltage</a:t>
            </a:r>
            <a:r>
              <a:rPr lang="en-US" sz="2800" dirty="0"/>
              <a:t> </a:t>
            </a:r>
            <a:r>
              <a:rPr lang="en-US" sz="2800" dirty="0">
                <a:hlinkClick r:id="rId6"/>
              </a:rPr>
              <a:t>x-ray</a:t>
            </a:r>
            <a:r>
              <a:rPr lang="en-US" sz="2800" dirty="0"/>
              <a:t> machines, Cobalt-60 machines, linear accelerators, </a:t>
            </a:r>
            <a:r>
              <a:rPr lang="en-US" sz="2800" dirty="0">
                <a:hlinkClick r:id="rId7"/>
              </a:rPr>
              <a:t>proton</a:t>
            </a:r>
            <a:r>
              <a:rPr lang="en-US" sz="2800" dirty="0"/>
              <a:t> beam machines, and </a:t>
            </a:r>
            <a:r>
              <a:rPr lang="en-US" sz="2800" dirty="0">
                <a:hlinkClick r:id="rId8"/>
              </a:rPr>
              <a:t>neutron</a:t>
            </a:r>
            <a:r>
              <a:rPr lang="en-US" sz="2800" dirty="0"/>
              <a:t> beam machines. </a:t>
            </a:r>
          </a:p>
        </p:txBody>
      </p:sp>
    </p:spTree>
    <p:extLst>
      <p:ext uri="{BB962C8B-B14F-4D97-AF65-F5344CB8AC3E}">
        <p14:creationId xmlns:p14="http://schemas.microsoft.com/office/powerpoint/2010/main" val="293398515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Procedure.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You will remove your clothing and put on a hospital gown.</a:t>
            </a:r>
          </a:p>
          <a:p>
            <a:r>
              <a:rPr lang="en-US" sz="2800" dirty="0"/>
              <a:t>You will lay on an operating table.</a:t>
            </a:r>
          </a:p>
          <a:p>
            <a:r>
              <a:rPr lang="en-US" sz="2800" dirty="0"/>
              <a:t>Most laparoscopies are done while you are under general </a:t>
            </a:r>
            <a:r>
              <a:rPr lang="en-US" sz="2800" dirty="0" smtClean="0"/>
              <a:t>anesthesia. You </a:t>
            </a:r>
            <a:r>
              <a:rPr lang="en-US" sz="2800" dirty="0"/>
              <a:t>will be given the medicine through an intravenous (IV) line or by inhaling gases from a mask. </a:t>
            </a:r>
            <a:r>
              <a:rPr lang="en-US" sz="2800" dirty="0" smtClean="0"/>
              <a:t>An </a:t>
            </a:r>
            <a:r>
              <a:rPr lang="en-US" sz="2800" dirty="0"/>
              <a:t>anesthesiologist will give you this </a:t>
            </a:r>
            <a:r>
              <a:rPr lang="en-US" sz="2800" dirty="0" smtClean="0"/>
              <a:t>medicine.</a:t>
            </a:r>
            <a:endParaRPr lang="en-US" sz="2800" dirty="0"/>
          </a:p>
        </p:txBody>
      </p:sp>
    </p:spTree>
    <p:extLst>
      <p:ext uri="{BB962C8B-B14F-4D97-AF65-F5344CB8AC3E}">
        <p14:creationId xmlns:p14="http://schemas.microsoft.com/office/powerpoint/2010/main" val="334648981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Autofit/>
          </a:bodyPr>
          <a:lstStyle/>
          <a:p>
            <a:r>
              <a:rPr lang="en-US" sz="2800" dirty="0"/>
              <a:t>If you are not given general anesthesia, a medicine will be injected in your abdomen to numb the area so you won't feel any pain.</a:t>
            </a:r>
          </a:p>
          <a:p>
            <a:r>
              <a:rPr lang="en-US" sz="2800" dirty="0"/>
              <a:t>Once you are unconscious or your abdomen is completely numb, your surgeon will make a small incision just below your belly button, or near that area.</a:t>
            </a:r>
          </a:p>
          <a:p>
            <a:r>
              <a:rPr lang="en-US" sz="2800" dirty="0"/>
              <a:t>The laparoscope, a thin tube with a camera attached, will be inserted through the incision</a:t>
            </a:r>
            <a:r>
              <a:rPr lang="en-US" sz="2800" dirty="0" smtClean="0"/>
              <a:t>.</a:t>
            </a:r>
            <a:endParaRPr lang="en-US" sz="2800" dirty="0"/>
          </a:p>
        </p:txBody>
      </p:sp>
    </p:spTree>
    <p:extLst>
      <p:ext uri="{BB962C8B-B14F-4D97-AF65-F5344CB8AC3E}">
        <p14:creationId xmlns:p14="http://schemas.microsoft.com/office/powerpoint/2010/main" val="383858789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342"/>
          </a:xfrm>
        </p:spPr>
        <p:txBody>
          <a:bodyPr>
            <a:normAutofit fontScale="90000"/>
          </a:bodyPr>
          <a:lstStyle/>
          <a:p>
            <a:r>
              <a:rPr lang="en-US" dirty="0"/>
              <a:t>Cont.</a:t>
            </a:r>
          </a:p>
        </p:txBody>
      </p:sp>
      <p:sp>
        <p:nvSpPr>
          <p:cNvPr id="3" name="Content Placeholder 2"/>
          <p:cNvSpPr>
            <a:spLocks noGrp="1"/>
          </p:cNvSpPr>
          <p:nvPr>
            <p:ph idx="1"/>
          </p:nvPr>
        </p:nvSpPr>
        <p:spPr>
          <a:xfrm>
            <a:off x="2589212" y="1457739"/>
            <a:ext cx="8915400" cy="4453483"/>
          </a:xfrm>
        </p:spPr>
        <p:txBody>
          <a:bodyPr>
            <a:noAutofit/>
          </a:bodyPr>
          <a:lstStyle/>
          <a:p>
            <a:r>
              <a:rPr lang="en-US" sz="2800" dirty="0"/>
              <a:t>More small incisions may be made if a probe or other surgical tools are needed. A probe is a surgical instrument used to explore internal areas of the body.</a:t>
            </a:r>
          </a:p>
          <a:p>
            <a:r>
              <a:rPr lang="en-US" sz="2800" dirty="0"/>
              <a:t>During the procedure, a type of gas will be put into your abdomen. This expands the area, making it easier for the surgeon to see inside your body.</a:t>
            </a:r>
          </a:p>
          <a:p>
            <a:r>
              <a:rPr lang="en-US" sz="2800" dirty="0"/>
              <a:t>The surgeon will move the laparoscope around the area. He or she will view the images of the abdomen and pelvic organs on a computer screen.</a:t>
            </a:r>
          </a:p>
        </p:txBody>
      </p:sp>
    </p:spTree>
    <p:extLst>
      <p:ext uri="{BB962C8B-B14F-4D97-AF65-F5344CB8AC3E}">
        <p14:creationId xmlns:p14="http://schemas.microsoft.com/office/powerpoint/2010/main" val="1246770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After the procedure is done, the surgical tools and most of the gas will be removed. The small incisions will be closed up.</a:t>
            </a:r>
          </a:p>
          <a:p>
            <a:r>
              <a:rPr lang="en-US" sz="2800" dirty="0"/>
              <a:t>You will be moved to a recovery room.</a:t>
            </a:r>
          </a:p>
          <a:p>
            <a:r>
              <a:rPr lang="en-US" sz="2800" dirty="0"/>
              <a:t>You may feel sleepy and/or nauseous for a few hours after the laparoscopy.</a:t>
            </a:r>
          </a:p>
        </p:txBody>
      </p:sp>
    </p:spTree>
    <p:extLst>
      <p:ext uri="{BB962C8B-B14F-4D97-AF65-F5344CB8AC3E}">
        <p14:creationId xmlns:p14="http://schemas.microsoft.com/office/powerpoint/2010/main" val="31375336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risks of laparoscopy?</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The most common risks associated with laparoscopy are </a:t>
            </a:r>
            <a:r>
              <a:rPr lang="en-US" sz="2800" dirty="0">
                <a:hlinkClick r:id="rId2"/>
              </a:rPr>
              <a:t>bleeding</a:t>
            </a:r>
            <a:r>
              <a:rPr lang="en-US" sz="2800" dirty="0"/>
              <a:t>, infection, and damage to organs in your abdomen. However, these are rare occurrences</a:t>
            </a:r>
            <a:r>
              <a:rPr lang="en-US" sz="2800" dirty="0" smtClean="0"/>
              <a:t>.</a:t>
            </a:r>
          </a:p>
          <a:p>
            <a:endParaRPr lang="en-US" sz="2800" dirty="0"/>
          </a:p>
        </p:txBody>
      </p:sp>
    </p:spTree>
    <p:extLst>
      <p:ext uri="{BB962C8B-B14F-4D97-AF65-F5344CB8AC3E}">
        <p14:creationId xmlns:p14="http://schemas.microsoft.com/office/powerpoint/2010/main" val="119258065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There is a small risk of damage to the organs being examined during laparoscopy. Blood and other fluids may leak out into your body if an organ is punctured. In this case, you’ll need other surgery to repair the damage.</a:t>
            </a:r>
          </a:p>
        </p:txBody>
      </p:sp>
    </p:spTree>
    <p:extLst>
      <p:ext uri="{BB962C8B-B14F-4D97-AF65-F5344CB8AC3E}">
        <p14:creationId xmlns:p14="http://schemas.microsoft.com/office/powerpoint/2010/main" val="127647452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pPr marL="0" indent="0">
              <a:buNone/>
            </a:pPr>
            <a:r>
              <a:rPr lang="en-US" sz="2800" dirty="0"/>
              <a:t>Less common risks include:</a:t>
            </a:r>
          </a:p>
          <a:p>
            <a:r>
              <a:rPr lang="en-US" sz="2800" dirty="0"/>
              <a:t>complications from general anesthesia</a:t>
            </a:r>
          </a:p>
          <a:p>
            <a:r>
              <a:rPr lang="en-US" sz="2800" dirty="0"/>
              <a:t>inflammation of the abdominal wall</a:t>
            </a:r>
          </a:p>
          <a:p>
            <a:r>
              <a:rPr lang="en-US" sz="2800" dirty="0">
                <a:hlinkClick r:id="rId2"/>
              </a:rPr>
              <a:t>a blood clot</a:t>
            </a:r>
            <a:r>
              <a:rPr lang="en-US" sz="2800" dirty="0"/>
              <a:t>, which could travel to your pelvis, legs, or lungs</a:t>
            </a:r>
          </a:p>
          <a:p>
            <a:endParaRPr lang="en-US" sz="2800" dirty="0"/>
          </a:p>
        </p:txBody>
      </p:sp>
    </p:spTree>
    <p:extLst>
      <p:ext uri="{BB962C8B-B14F-4D97-AF65-F5344CB8AC3E}">
        <p14:creationId xmlns:p14="http://schemas.microsoft.com/office/powerpoint/2010/main" val="17021836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Endoscopy Nurse Responsibilities:</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2589212" y="1709530"/>
            <a:ext cx="8915400" cy="4201692"/>
          </a:xfrm>
        </p:spPr>
        <p:txBody>
          <a:bodyPr>
            <a:normAutofit/>
          </a:bodyPr>
          <a:lstStyle/>
          <a:p>
            <a:r>
              <a:rPr lang="en-US" sz="2800" dirty="0"/>
              <a:t>Answering patient questions and addressing their concerns.</a:t>
            </a:r>
          </a:p>
          <a:p>
            <a:r>
              <a:rPr lang="en-US" sz="2800" dirty="0"/>
              <a:t>Observing patient vital signs.</a:t>
            </a:r>
          </a:p>
          <a:p>
            <a:r>
              <a:rPr lang="en-US" sz="2800" dirty="0"/>
              <a:t>Sedating patients before procedures.</a:t>
            </a:r>
          </a:p>
          <a:p>
            <a:r>
              <a:rPr lang="en-US" sz="2800" dirty="0"/>
              <a:t>Recovering patients after procedures.</a:t>
            </a:r>
          </a:p>
          <a:p>
            <a:r>
              <a:rPr lang="en-US" sz="2800" dirty="0"/>
              <a:t>Administering the necessary medication to patients.</a:t>
            </a:r>
          </a:p>
        </p:txBody>
      </p:sp>
    </p:spTree>
    <p:extLst>
      <p:ext uri="{BB962C8B-B14F-4D97-AF65-F5344CB8AC3E}">
        <p14:creationId xmlns:p14="http://schemas.microsoft.com/office/powerpoint/2010/main" val="34250850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normAutofit/>
          </a:bodyPr>
          <a:lstStyle/>
          <a:p>
            <a:r>
              <a:rPr lang="en-US" sz="2800" dirty="0"/>
              <a:t>Keeping the patient informed throughout the duration of the procedure.</a:t>
            </a:r>
          </a:p>
          <a:p>
            <a:r>
              <a:rPr lang="en-US" sz="2800" dirty="0"/>
              <a:t>Completing all necessary documentation including patient notes and discharge documents.</a:t>
            </a:r>
          </a:p>
          <a:p>
            <a:r>
              <a:rPr lang="en-US" sz="2800" dirty="0"/>
              <a:t>Preparing the instruments, equipment and supplies for the procedure.</a:t>
            </a:r>
          </a:p>
        </p:txBody>
      </p:sp>
    </p:spTree>
    <p:extLst>
      <p:ext uri="{BB962C8B-B14F-4D97-AF65-F5344CB8AC3E}">
        <p14:creationId xmlns:p14="http://schemas.microsoft.com/office/powerpoint/2010/main" val="277866485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normAutofit/>
          </a:bodyPr>
          <a:lstStyle/>
          <a:p>
            <a:r>
              <a:rPr lang="en-US" sz="2800" dirty="0"/>
              <a:t>Cleaning and sterilizing equipment before use.</a:t>
            </a:r>
          </a:p>
          <a:p>
            <a:r>
              <a:rPr lang="en-US" sz="2800" dirty="0"/>
              <a:t>Providing assistance to Doctors throughout the procedure.</a:t>
            </a:r>
          </a:p>
          <a:p>
            <a:r>
              <a:rPr lang="en-US" sz="2800" dirty="0"/>
              <a:t>Administering IV drips.</a:t>
            </a:r>
          </a:p>
        </p:txBody>
      </p:sp>
    </p:spTree>
    <p:extLst>
      <p:ext uri="{BB962C8B-B14F-4D97-AF65-F5344CB8AC3E}">
        <p14:creationId xmlns:p14="http://schemas.microsoft.com/office/powerpoint/2010/main" val="742250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 </a:t>
            </a:r>
            <a:r>
              <a:rPr lang="en-US" sz="2800" dirty="0">
                <a:hlinkClick r:id="rId2"/>
              </a:rPr>
              <a:t>radiation oncologist</a:t>
            </a:r>
            <a:r>
              <a:rPr lang="en-US" sz="2800" dirty="0"/>
              <a:t> makes decisions regarding the type of </a:t>
            </a:r>
            <a:r>
              <a:rPr lang="en-US" sz="2800" dirty="0">
                <a:hlinkClick r:id="rId3"/>
              </a:rPr>
              <a:t>system</a:t>
            </a:r>
            <a:r>
              <a:rPr lang="en-US" sz="2800" dirty="0"/>
              <a:t> that is best suited to treat a specific cancer patient. External beam therapy is the radiation therapy </a:t>
            </a:r>
            <a:r>
              <a:rPr lang="en-US" sz="2800" dirty="0">
                <a:hlinkClick r:id="rId4"/>
              </a:rPr>
              <a:t>treatment</a:t>
            </a:r>
            <a:r>
              <a:rPr lang="en-US" sz="2800" dirty="0"/>
              <a:t> option used for most cancer patients. It is used to treat many types of tumors including cancers of the </a:t>
            </a:r>
            <a:r>
              <a:rPr lang="en-US" sz="2800" dirty="0">
                <a:hlinkClick r:id="rId5"/>
              </a:rPr>
              <a:t>head</a:t>
            </a:r>
            <a:r>
              <a:rPr lang="en-US" sz="2800" dirty="0"/>
              <a:t> and </a:t>
            </a:r>
            <a:r>
              <a:rPr lang="en-US" sz="2800" dirty="0">
                <a:hlinkClick r:id="rId6"/>
              </a:rPr>
              <a:t>neck</a:t>
            </a:r>
            <a:r>
              <a:rPr lang="en-US" sz="2800" dirty="0"/>
              <a:t> area, </a:t>
            </a:r>
            <a:r>
              <a:rPr lang="en-US" sz="2800" dirty="0">
                <a:hlinkClick r:id="rId7"/>
              </a:rPr>
              <a:t>breast</a:t>
            </a:r>
            <a:r>
              <a:rPr lang="en-US" sz="2800" dirty="0"/>
              <a:t>, </a:t>
            </a:r>
            <a:r>
              <a:rPr lang="en-US" sz="2800" dirty="0">
                <a:hlinkClick r:id="rId8"/>
              </a:rPr>
              <a:t>lung</a:t>
            </a:r>
            <a:r>
              <a:rPr lang="en-US" sz="2800" dirty="0"/>
              <a:t>, </a:t>
            </a:r>
            <a:r>
              <a:rPr lang="en-US" sz="2800" dirty="0">
                <a:hlinkClick r:id="rId9"/>
              </a:rPr>
              <a:t>colon</a:t>
            </a:r>
            <a:r>
              <a:rPr lang="en-US" sz="2800" dirty="0"/>
              <a:t>, and </a:t>
            </a:r>
            <a:r>
              <a:rPr lang="en-US" sz="2800" dirty="0">
                <a:hlinkClick r:id="rId10"/>
              </a:rPr>
              <a:t>prostate</a:t>
            </a:r>
            <a:r>
              <a:rPr lang="en-US" sz="2800" dirty="0"/>
              <a:t>.</a:t>
            </a:r>
          </a:p>
        </p:txBody>
      </p:sp>
    </p:spTree>
    <p:extLst>
      <p:ext uri="{BB962C8B-B14F-4D97-AF65-F5344CB8AC3E}">
        <p14:creationId xmlns:p14="http://schemas.microsoft.com/office/powerpoint/2010/main" val="302805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OUTCOMES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a:t>T</a:t>
            </a:r>
            <a:r>
              <a:rPr lang="en-US" sz="3200" dirty="0" smtClean="0"/>
              <a:t>o provide care to patients undergoing radiotherapy.</a:t>
            </a:r>
          </a:p>
          <a:p>
            <a:r>
              <a:rPr lang="en-US" sz="3200" dirty="0" smtClean="0"/>
              <a:t>To provide care to patients undergoing endoscopic examination.</a:t>
            </a:r>
            <a:endParaRPr lang="en-US" sz="3200" dirty="0"/>
          </a:p>
        </p:txBody>
      </p:sp>
    </p:spTree>
    <p:extLst>
      <p:ext uri="{BB962C8B-B14F-4D97-AF65-F5344CB8AC3E}">
        <p14:creationId xmlns:p14="http://schemas.microsoft.com/office/powerpoint/2010/main" val="69862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Depending upon </a:t>
            </a:r>
            <a:r>
              <a:rPr lang="en-US" sz="2800" dirty="0">
                <a:hlinkClick r:id="rId2"/>
              </a:rPr>
              <a:t>tumor</a:t>
            </a:r>
            <a:r>
              <a:rPr lang="en-US" sz="2800" dirty="0"/>
              <a:t> location, different levels of radiation are used for external beam therapy. Low-</a:t>
            </a:r>
            <a:r>
              <a:rPr lang="en-US" sz="2800" dirty="0">
                <a:hlinkClick r:id="rId3"/>
              </a:rPr>
              <a:t>energy</a:t>
            </a:r>
            <a:r>
              <a:rPr lang="en-US" sz="2800" dirty="0"/>
              <a:t> radiation does not penetrate very deeply into the body and is used mainly to treat surface tumors such as </a:t>
            </a:r>
            <a:r>
              <a:rPr lang="en-US" sz="2800" dirty="0">
                <a:hlinkClick r:id="rId4"/>
              </a:rPr>
              <a:t>skin cancer</a:t>
            </a:r>
            <a:r>
              <a:rPr lang="en-US" sz="2800" dirty="0"/>
              <a:t>. High-energy radiation is used to treat other deeper cancers.</a:t>
            </a:r>
          </a:p>
        </p:txBody>
      </p:sp>
    </p:spTree>
    <p:extLst>
      <p:ext uri="{BB962C8B-B14F-4D97-AF65-F5344CB8AC3E}">
        <p14:creationId xmlns:p14="http://schemas.microsoft.com/office/powerpoint/2010/main" val="858506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hlinkClick r:id="rId2"/>
              </a:rPr>
              <a:t>Stereotactic radiation therapy</a:t>
            </a:r>
            <a:r>
              <a:rPr lang="en-US" sz="2800" dirty="0"/>
              <a:t> involves focusing the radiation beam on a small area and delivering very high doses. The therapy targets a tumor from many different directions so the beams of radiation converge on the tumor. </a:t>
            </a:r>
          </a:p>
        </p:txBody>
      </p:sp>
    </p:spTree>
    <p:extLst>
      <p:ext uri="{BB962C8B-B14F-4D97-AF65-F5344CB8AC3E}">
        <p14:creationId xmlns:p14="http://schemas.microsoft.com/office/powerpoint/2010/main" val="633724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This way, the ideal amount of radiation needed to destroy tumor cells is delivered directly to the tumor growth, while the amount of </a:t>
            </a:r>
            <a:r>
              <a:rPr lang="en-US" sz="2800" dirty="0">
                <a:hlinkClick r:id="rId2"/>
              </a:rPr>
              <a:t>exposure</a:t>
            </a:r>
            <a:r>
              <a:rPr lang="en-US" sz="2800" dirty="0"/>
              <a:t> to the area surrounding the tumor is minimized. Stereotactic radiation therapy is very effective in treating small tumors such as those in the head and </a:t>
            </a:r>
            <a:r>
              <a:rPr lang="en-US" sz="2800" dirty="0">
                <a:hlinkClick r:id="rId3"/>
              </a:rPr>
              <a:t>brain</a:t>
            </a:r>
            <a:r>
              <a:rPr lang="en-US" sz="2800" dirty="0"/>
              <a:t>.</a:t>
            </a:r>
          </a:p>
        </p:txBody>
      </p:sp>
    </p:spTree>
    <p:extLst>
      <p:ext uri="{BB962C8B-B14F-4D97-AF65-F5344CB8AC3E}">
        <p14:creationId xmlns:p14="http://schemas.microsoft.com/office/powerpoint/2010/main" val="2220221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External beam therapy is painless. Most patients do not need to stay in the hospital while they are having external beam therapy. Patients do not see or feel the actual treatment. Many patients can go home following each treatment, and most patients can even continue with their normal daily activities. </a:t>
            </a:r>
          </a:p>
        </p:txBody>
      </p:sp>
    </p:spTree>
    <p:extLst>
      <p:ext uri="{BB962C8B-B14F-4D97-AF65-F5344CB8AC3E}">
        <p14:creationId xmlns:p14="http://schemas.microsoft.com/office/powerpoint/2010/main" val="381047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 Internal </a:t>
            </a:r>
            <a:r>
              <a:rPr lang="en-US" b="1" dirty="0"/>
              <a:t>radiation therapy</a:t>
            </a:r>
            <a:br>
              <a:rPr lang="en-US" b="1" dirty="0"/>
            </a:br>
            <a:endParaRPr lang="en-US" dirty="0"/>
          </a:p>
        </p:txBody>
      </p:sp>
      <p:sp>
        <p:nvSpPr>
          <p:cNvPr id="3" name="Content Placeholder 2"/>
          <p:cNvSpPr>
            <a:spLocks noGrp="1"/>
          </p:cNvSpPr>
          <p:nvPr>
            <p:ph idx="1"/>
          </p:nvPr>
        </p:nvSpPr>
        <p:spPr>
          <a:xfrm>
            <a:off x="2589212" y="1564105"/>
            <a:ext cx="8915400" cy="4347117"/>
          </a:xfrm>
        </p:spPr>
        <p:txBody>
          <a:bodyPr>
            <a:normAutofit/>
          </a:bodyPr>
          <a:lstStyle/>
          <a:p>
            <a:r>
              <a:rPr lang="en-US" sz="2800" dirty="0"/>
              <a:t>There are </a:t>
            </a:r>
            <a:r>
              <a:rPr lang="en-US" sz="2800" dirty="0">
                <a:hlinkClick r:id="rId2"/>
              </a:rPr>
              <a:t>different types</a:t>
            </a:r>
            <a:r>
              <a:rPr lang="en-US" sz="2800" dirty="0"/>
              <a:t> of internal radiation therapy. Both involve implanting or introducing a radioactive substance into the body.</a:t>
            </a:r>
          </a:p>
          <a:p>
            <a:r>
              <a:rPr lang="en-US" sz="2800" dirty="0"/>
              <a:t>Brachytherapy involves inserting a radioactive implant in or close to the cancerous tissue. The implant may be temporary or permanent. Another type of internal radiation therapy involves drinking or receiving an injection of radioactive liquid.</a:t>
            </a:r>
          </a:p>
          <a:p>
            <a:endParaRPr lang="en-US" sz="2800" dirty="0"/>
          </a:p>
        </p:txBody>
      </p:sp>
    </p:spTree>
    <p:extLst>
      <p:ext uri="{BB962C8B-B14F-4D97-AF65-F5344CB8AC3E}">
        <p14:creationId xmlns:p14="http://schemas.microsoft.com/office/powerpoint/2010/main" val="2667108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 goal is to limit the extent to which healthy tissue around the cancer is exposed to the radiation. Doctors may recommend this treatment for prostate or </a:t>
            </a:r>
            <a:r>
              <a:rPr lang="en-US" sz="2800" dirty="0">
                <a:hlinkClick r:id="rId2" tooltip="What is ovarian cancer?"/>
              </a:rPr>
              <a:t>ovarian cancer</a:t>
            </a:r>
            <a:r>
              <a:rPr lang="en-US" sz="2800" dirty="0"/>
              <a:t>, for example.</a:t>
            </a:r>
          </a:p>
          <a:p>
            <a:endParaRPr lang="en-US" sz="2800" dirty="0"/>
          </a:p>
        </p:txBody>
      </p:sp>
    </p:spTree>
    <p:extLst>
      <p:ext uri="{BB962C8B-B14F-4D97-AF65-F5344CB8AC3E}">
        <p14:creationId xmlns:p14="http://schemas.microsoft.com/office/powerpoint/2010/main" val="2690634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a:t>
            </a:r>
            <a:endParaRPr lang="en-US" dirty="0"/>
          </a:p>
        </p:txBody>
      </p:sp>
      <p:sp>
        <p:nvSpPr>
          <p:cNvPr id="3" name="Content Placeholder 2"/>
          <p:cNvSpPr>
            <a:spLocks noGrp="1"/>
          </p:cNvSpPr>
          <p:nvPr>
            <p:ph idx="1"/>
          </p:nvPr>
        </p:nvSpPr>
        <p:spPr/>
        <p:txBody>
          <a:bodyPr>
            <a:normAutofit/>
          </a:bodyPr>
          <a:lstStyle/>
          <a:p>
            <a:r>
              <a:rPr lang="en-US" sz="2800" dirty="0"/>
              <a:t>Brachytherapy involves placing radiation sources as close as possible to the tumor site. Sometimes, they may be inserted directly into the tumor. The </a:t>
            </a:r>
            <a:r>
              <a:rPr lang="en-US" sz="2800" dirty="0">
                <a:hlinkClick r:id="rId2"/>
              </a:rPr>
              <a:t>radioactive</a:t>
            </a:r>
            <a:r>
              <a:rPr lang="en-US" sz="2800" dirty="0"/>
              <a:t> sources or isotopes are in the form of wires, </a:t>
            </a:r>
            <a:r>
              <a:rPr lang="en-US" sz="2800" dirty="0">
                <a:hlinkClick r:id="rId3"/>
              </a:rPr>
              <a:t>seeds</a:t>
            </a:r>
            <a:r>
              <a:rPr lang="en-US" sz="2800" dirty="0"/>
              <a:t> (or molds), or rods. </a:t>
            </a:r>
          </a:p>
        </p:txBody>
      </p:sp>
    </p:spTree>
    <p:extLst>
      <p:ext uri="{BB962C8B-B14F-4D97-AF65-F5344CB8AC3E}">
        <p14:creationId xmlns:p14="http://schemas.microsoft.com/office/powerpoint/2010/main" val="975000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This technique is particularly effective in treating cancers of the </a:t>
            </a:r>
            <a:r>
              <a:rPr lang="en-US" sz="2800" dirty="0">
                <a:hlinkClick r:id="rId2"/>
              </a:rPr>
              <a:t>cervix</a:t>
            </a:r>
            <a:r>
              <a:rPr lang="en-US" sz="2800" dirty="0"/>
              <a:t>, </a:t>
            </a:r>
            <a:r>
              <a:rPr lang="en-US" sz="2800" dirty="0">
                <a:hlinkClick r:id="rId3"/>
              </a:rPr>
              <a:t>uterus</a:t>
            </a:r>
            <a:r>
              <a:rPr lang="en-US" sz="2800" dirty="0"/>
              <a:t>, </a:t>
            </a:r>
            <a:r>
              <a:rPr lang="en-US" sz="2800" dirty="0">
                <a:hlinkClick r:id="rId4"/>
              </a:rPr>
              <a:t>vagina</a:t>
            </a:r>
            <a:r>
              <a:rPr lang="en-US" sz="2800" dirty="0"/>
              <a:t>, </a:t>
            </a:r>
            <a:r>
              <a:rPr lang="en-US" sz="2800" dirty="0">
                <a:hlinkClick r:id="rId5"/>
              </a:rPr>
              <a:t>rectum</a:t>
            </a:r>
            <a:r>
              <a:rPr lang="en-US" sz="2800" dirty="0"/>
              <a:t>, </a:t>
            </a:r>
            <a:r>
              <a:rPr lang="en-US" sz="2800" dirty="0">
                <a:hlinkClick r:id="rId6"/>
              </a:rPr>
              <a:t>eye</a:t>
            </a:r>
            <a:r>
              <a:rPr lang="en-US" sz="2800" dirty="0"/>
              <a:t>, and certain head and neck cancers. It is also occasionally used to treat cancers of the breast, brain, skin, </a:t>
            </a:r>
            <a:r>
              <a:rPr lang="en-US" sz="2800" dirty="0">
                <a:hlinkClick r:id="rId7"/>
              </a:rPr>
              <a:t>anus</a:t>
            </a:r>
            <a:r>
              <a:rPr lang="en-US" sz="2800" dirty="0"/>
              <a:t>, </a:t>
            </a:r>
            <a:r>
              <a:rPr lang="en-US" sz="2800" dirty="0">
                <a:hlinkClick r:id="rId8"/>
              </a:rPr>
              <a:t>esophagus</a:t>
            </a:r>
            <a:r>
              <a:rPr lang="en-US" sz="2800" dirty="0"/>
              <a:t>, lung, </a:t>
            </a:r>
            <a:r>
              <a:rPr lang="en-US" sz="2800" dirty="0">
                <a:hlinkClick r:id="rId9"/>
              </a:rPr>
              <a:t>bladder</a:t>
            </a:r>
            <a:r>
              <a:rPr lang="en-US" sz="2800" dirty="0"/>
              <a:t>, and prostate.</a:t>
            </a:r>
          </a:p>
        </p:txBody>
      </p:sp>
    </p:spTree>
    <p:extLst>
      <p:ext uri="{BB962C8B-B14F-4D97-AF65-F5344CB8AC3E}">
        <p14:creationId xmlns:p14="http://schemas.microsoft.com/office/powerpoint/2010/main" val="1400792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In some instances, brachytherapy may be used in conjunction with external beam therapy. When both forms are employed, the external beam radiation is intended to destroy cancerous cells in a large area surrounding the tumor, while the brachytherapy delivers a boost, or higher dose of radiation, to help destroy the main concentrated </a:t>
            </a:r>
            <a:r>
              <a:rPr lang="en-US" sz="2800" dirty="0">
                <a:hlinkClick r:id="rId2"/>
              </a:rPr>
              <a:t>mass</a:t>
            </a:r>
            <a:r>
              <a:rPr lang="en-US" sz="2800" dirty="0"/>
              <a:t> of tumor cells.</a:t>
            </a:r>
          </a:p>
        </p:txBody>
      </p:sp>
    </p:spTree>
    <p:extLst>
      <p:ext uri="{BB962C8B-B14F-4D97-AF65-F5344CB8AC3E}">
        <p14:creationId xmlns:p14="http://schemas.microsoft.com/office/powerpoint/2010/main" val="84629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There are several types of brachytherapy characterized by different methods of placing radiation inside the body: </a:t>
            </a:r>
            <a:r>
              <a:rPr lang="en-US" sz="2800" dirty="0">
                <a:hlinkClick r:id="rId2"/>
              </a:rPr>
              <a:t>interstitial</a:t>
            </a:r>
            <a:r>
              <a:rPr lang="en-US" sz="2800" dirty="0"/>
              <a:t> brachytherapy, </a:t>
            </a:r>
            <a:r>
              <a:rPr lang="en-US" sz="2800" dirty="0" err="1">
                <a:hlinkClick r:id="rId3"/>
              </a:rPr>
              <a:t>intracavitary</a:t>
            </a:r>
            <a:r>
              <a:rPr lang="en-US" sz="2800" dirty="0"/>
              <a:t> brachytherapy, intraluminal radiation therapy, and radioactively tagged molecules given intravenously.</a:t>
            </a:r>
          </a:p>
        </p:txBody>
      </p:sp>
    </p:spTree>
    <p:extLst>
      <p:ext uri="{BB962C8B-B14F-4D97-AF65-F5344CB8AC3E}">
        <p14:creationId xmlns:p14="http://schemas.microsoft.com/office/powerpoint/2010/main" val="141112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547" y="624110"/>
            <a:ext cx="9889958" cy="6137637"/>
          </a:xfrm>
        </p:spPr>
      </p:pic>
    </p:spTree>
    <p:extLst>
      <p:ext uri="{BB962C8B-B14F-4D97-AF65-F5344CB8AC3E}">
        <p14:creationId xmlns:p14="http://schemas.microsoft.com/office/powerpoint/2010/main" val="317973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Interstitial brachytherapy involves implanting radioactive needles or wires in the tumor area. The radioactive sources may be put in and taken out on the same day; removed from the body after several days; or may stay in the patient permanently. </a:t>
            </a:r>
          </a:p>
        </p:txBody>
      </p:sp>
    </p:spTree>
    <p:extLst>
      <p:ext uri="{BB962C8B-B14F-4D97-AF65-F5344CB8AC3E}">
        <p14:creationId xmlns:p14="http://schemas.microsoft.com/office/powerpoint/2010/main" val="1285217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With </a:t>
            </a:r>
            <a:r>
              <a:rPr lang="en-US" sz="2800" dirty="0" err="1"/>
              <a:t>intracavitary</a:t>
            </a:r>
            <a:r>
              <a:rPr lang="en-US" sz="2800" dirty="0"/>
              <a:t> brachytherapy, a radiation oncologist places radioactive sources, using a metal or plastic device (applicator), in body cavities such as the vagina, uterus, or </a:t>
            </a:r>
            <a:r>
              <a:rPr lang="en-US" sz="2800" dirty="0">
                <a:hlinkClick r:id="rId2"/>
              </a:rPr>
              <a:t>larynx</a:t>
            </a:r>
            <a:r>
              <a:rPr lang="en-US" sz="2800" dirty="0"/>
              <a:t> to irradiate the walls of the </a:t>
            </a:r>
            <a:r>
              <a:rPr lang="en-US" sz="2800" dirty="0">
                <a:hlinkClick r:id="rId3"/>
              </a:rPr>
              <a:t>cavity</a:t>
            </a:r>
            <a:r>
              <a:rPr lang="en-US" sz="2800" dirty="0"/>
              <a:t> or nearby tissues.</a:t>
            </a:r>
          </a:p>
        </p:txBody>
      </p:sp>
    </p:spTree>
    <p:extLst>
      <p:ext uri="{BB962C8B-B14F-4D97-AF65-F5344CB8AC3E}">
        <p14:creationId xmlns:p14="http://schemas.microsoft.com/office/powerpoint/2010/main" val="1511776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Usually the radioactive source is </a:t>
            </a:r>
            <a:r>
              <a:rPr lang="en-US" sz="2800" dirty="0" smtClean="0"/>
              <a:t>after loaded </a:t>
            </a:r>
            <a:r>
              <a:rPr lang="en-US" sz="2800" dirty="0"/>
              <a:t>into the applicator. When the specified dose of radiation has been delivered to the tumor, the physician removes the applicator containing the </a:t>
            </a:r>
            <a:r>
              <a:rPr lang="en-US" sz="2800" dirty="0">
                <a:hlinkClick r:id="rId2"/>
              </a:rPr>
              <a:t>radioactive isotope</a:t>
            </a:r>
            <a:r>
              <a:rPr lang="en-US" sz="2800" dirty="0"/>
              <a:t>.</a:t>
            </a:r>
          </a:p>
        </p:txBody>
      </p:sp>
    </p:spTree>
    <p:extLst>
      <p:ext uri="{BB962C8B-B14F-4D97-AF65-F5344CB8AC3E}">
        <p14:creationId xmlns:p14="http://schemas.microsoft.com/office/powerpoint/2010/main" val="228130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2800" dirty="0"/>
              <a:t>Intraluminal radiation therapy delivers radiation to hollow organs. For example, a </a:t>
            </a:r>
            <a:r>
              <a:rPr lang="en-US" sz="2800" dirty="0">
                <a:hlinkClick r:id="rId2"/>
              </a:rPr>
              <a:t>surgeon</a:t>
            </a:r>
            <a:r>
              <a:rPr lang="en-US" sz="2800" dirty="0"/>
              <a:t> or a radiation oncologist inserts a specially designed tube or applicator into the </a:t>
            </a:r>
            <a:r>
              <a:rPr lang="en-US" sz="2800" dirty="0">
                <a:hlinkClick r:id="rId3"/>
              </a:rPr>
              <a:t>lumen</a:t>
            </a:r>
            <a:r>
              <a:rPr lang="en-US" sz="2800" dirty="0"/>
              <a:t>, or opening, of the esophagus to treat cancer.</a:t>
            </a:r>
          </a:p>
        </p:txBody>
      </p:sp>
    </p:spTree>
    <p:extLst>
      <p:ext uri="{BB962C8B-B14F-4D97-AF65-F5344CB8AC3E}">
        <p14:creationId xmlns:p14="http://schemas.microsoft.com/office/powerpoint/2010/main" val="72881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a:t>
            </a:r>
          </a:p>
        </p:txBody>
      </p:sp>
      <p:sp>
        <p:nvSpPr>
          <p:cNvPr id="3" name="Content Placeholder 2"/>
          <p:cNvSpPr>
            <a:spLocks noGrp="1"/>
          </p:cNvSpPr>
          <p:nvPr>
            <p:ph idx="1"/>
          </p:nvPr>
        </p:nvSpPr>
        <p:spPr/>
        <p:txBody>
          <a:bodyPr>
            <a:normAutofit/>
          </a:bodyPr>
          <a:lstStyle/>
          <a:p>
            <a:r>
              <a:rPr lang="en-US" sz="3200" dirty="0"/>
              <a:t>Finally, radioactive particles can be attached to small molecules and given intravenously. For example, I-131 is used intravenously to treat bony </a:t>
            </a:r>
            <a:r>
              <a:rPr lang="en-US" sz="3200" dirty="0">
                <a:hlinkClick r:id="rId2"/>
              </a:rPr>
              <a:t>metastases</a:t>
            </a:r>
            <a:r>
              <a:rPr lang="en-US" sz="3200" dirty="0"/>
              <a:t>.</a:t>
            </a:r>
          </a:p>
        </p:txBody>
      </p:sp>
    </p:spTree>
    <p:extLst>
      <p:ext uri="{BB962C8B-B14F-4D97-AF65-F5344CB8AC3E}">
        <p14:creationId xmlns:p14="http://schemas.microsoft.com/office/powerpoint/2010/main" val="202443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a:t>
            </a:r>
            <a:endParaRPr lang="en-US" dirty="0"/>
          </a:p>
        </p:txBody>
      </p:sp>
      <p:sp>
        <p:nvSpPr>
          <p:cNvPr id="3" name="Content Placeholder 2"/>
          <p:cNvSpPr>
            <a:spLocks noGrp="1"/>
          </p:cNvSpPr>
          <p:nvPr>
            <p:ph idx="1"/>
          </p:nvPr>
        </p:nvSpPr>
        <p:spPr/>
        <p:txBody>
          <a:bodyPr>
            <a:normAutofit/>
          </a:bodyPr>
          <a:lstStyle/>
          <a:p>
            <a:r>
              <a:rPr lang="en-US" sz="3200" dirty="0"/>
              <a:t>A doctor may recommend undergoing both main types of radiation therapy. The decision will depend on:</a:t>
            </a:r>
          </a:p>
          <a:p>
            <a:endParaRPr lang="en-US" sz="3200" dirty="0"/>
          </a:p>
        </p:txBody>
      </p:sp>
    </p:spTree>
    <p:extLst>
      <p:ext uri="{BB962C8B-B14F-4D97-AF65-F5344CB8AC3E}">
        <p14:creationId xmlns:p14="http://schemas.microsoft.com/office/powerpoint/2010/main" val="210593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 type of cancer</a:t>
            </a:r>
          </a:p>
          <a:p>
            <a:r>
              <a:rPr lang="en-US" sz="2800" dirty="0"/>
              <a:t>the size of the tumor</a:t>
            </a:r>
          </a:p>
          <a:p>
            <a:r>
              <a:rPr lang="en-US" sz="2800" dirty="0"/>
              <a:t>the tumor's location, including the types of tissue nearby</a:t>
            </a:r>
          </a:p>
          <a:p>
            <a:r>
              <a:rPr lang="en-US" sz="2800" dirty="0"/>
              <a:t>the person's age and overall health</a:t>
            </a:r>
          </a:p>
          <a:p>
            <a:r>
              <a:rPr lang="en-US" sz="2800" dirty="0"/>
              <a:t>other treatments</a:t>
            </a:r>
          </a:p>
          <a:p>
            <a:endParaRPr lang="en-US" sz="2800" dirty="0"/>
          </a:p>
        </p:txBody>
      </p:sp>
    </p:spTree>
    <p:extLst>
      <p:ext uri="{BB962C8B-B14F-4D97-AF65-F5344CB8AC3E}">
        <p14:creationId xmlns:p14="http://schemas.microsoft.com/office/powerpoint/2010/main" val="2255081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Common side effects of radiotherapy.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Radiotherapy can cause side effects, although many of these can be treated or prevented and most will pass once treatment stops.</a:t>
            </a:r>
          </a:p>
        </p:txBody>
      </p:sp>
    </p:spTree>
    <p:extLst>
      <p:ext uri="{BB962C8B-B14F-4D97-AF65-F5344CB8AC3E}">
        <p14:creationId xmlns:p14="http://schemas.microsoft.com/office/powerpoint/2010/main" val="1243733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It's difficult to predict what side effects you'll get.</a:t>
            </a:r>
          </a:p>
          <a:p>
            <a:r>
              <a:rPr lang="en-US" sz="2800" dirty="0"/>
              <a:t>It varies from person to person and depends on things such as the part of your body being treated and the type of radiotherapy you </a:t>
            </a:r>
            <a:r>
              <a:rPr lang="en-US" sz="2800" dirty="0" smtClean="0"/>
              <a:t>have.</a:t>
            </a:r>
            <a:endParaRPr lang="en-US" sz="2800" dirty="0"/>
          </a:p>
          <a:p>
            <a:endParaRPr lang="en-US" sz="2800" dirty="0"/>
          </a:p>
        </p:txBody>
      </p:sp>
    </p:spTree>
    <p:extLst>
      <p:ext uri="{BB962C8B-B14F-4D97-AF65-F5344CB8AC3E}">
        <p14:creationId xmlns:p14="http://schemas.microsoft.com/office/powerpoint/2010/main" val="1137176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62747"/>
            <a:ext cx="8911687" cy="1280890"/>
          </a:xfrm>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a:bodyPr>
          <a:lstStyle/>
          <a:p>
            <a:r>
              <a:rPr lang="en-US" sz="2800" dirty="0"/>
              <a:t>Some of the main side effects are listed below, but it's unlikely you'll have all of these.</a:t>
            </a:r>
          </a:p>
        </p:txBody>
      </p:sp>
    </p:spTree>
    <p:extLst>
      <p:ext uri="{BB962C8B-B14F-4D97-AF65-F5344CB8AC3E}">
        <p14:creationId xmlns:p14="http://schemas.microsoft.com/office/powerpoint/2010/main" val="120328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474" y="372979"/>
            <a:ext cx="9180094" cy="6112041"/>
          </a:xfrm>
        </p:spPr>
      </p:pic>
    </p:spTree>
    <p:extLst>
      <p:ext uri="{BB962C8B-B14F-4D97-AF65-F5344CB8AC3E}">
        <p14:creationId xmlns:p14="http://schemas.microsoft.com/office/powerpoint/2010/main" val="632993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Autofit/>
          </a:bodyPr>
          <a:lstStyle/>
          <a:p>
            <a:r>
              <a:rPr lang="en-US" sz="2800" dirty="0"/>
              <a:t>In some people, radiotherapy can make the skin sore and red (similar to </a:t>
            </a:r>
            <a:r>
              <a:rPr lang="en-US" sz="2800" dirty="0">
                <a:hlinkClick r:id="rId2"/>
              </a:rPr>
              <a:t>sunburn</a:t>
            </a:r>
            <a:r>
              <a:rPr lang="en-US" sz="2800" dirty="0"/>
              <a:t>), darker than normal or dry and </a:t>
            </a:r>
            <a:r>
              <a:rPr lang="en-US" sz="2800" dirty="0" smtClean="0"/>
              <a:t>itchy. This </a:t>
            </a:r>
            <a:r>
              <a:rPr lang="en-US" sz="2800" dirty="0"/>
              <a:t>tends to start a week or two after treatment begins.</a:t>
            </a:r>
          </a:p>
          <a:p>
            <a:r>
              <a:rPr lang="en-US" sz="2800" dirty="0"/>
              <a:t>Many people having radiotherapy </a:t>
            </a:r>
            <a:r>
              <a:rPr lang="en-US" sz="2800" dirty="0">
                <a:solidFill>
                  <a:srgbClr val="FF0000"/>
                </a:solidFill>
              </a:rPr>
              <a:t>feel tired</a:t>
            </a:r>
            <a:r>
              <a:rPr lang="en-US" sz="2800" dirty="0"/>
              <a:t> a lot of the time or tire very easily doing everyday </a:t>
            </a:r>
            <a:r>
              <a:rPr lang="en-US" sz="2800" dirty="0" smtClean="0"/>
              <a:t>activities. This </a:t>
            </a:r>
            <a:r>
              <a:rPr lang="en-US" sz="2800" dirty="0"/>
              <a:t>usually starts during treatment and can continue for several weeks or months after treatment finishes.</a:t>
            </a:r>
          </a:p>
          <a:p>
            <a:endParaRPr lang="en-US" sz="2800" dirty="0"/>
          </a:p>
        </p:txBody>
      </p:sp>
    </p:spTree>
    <p:extLst>
      <p:ext uri="{BB962C8B-B14F-4D97-AF65-F5344CB8AC3E}">
        <p14:creationId xmlns:p14="http://schemas.microsoft.com/office/powerpoint/2010/main" val="3538843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Autofit/>
          </a:bodyPr>
          <a:lstStyle/>
          <a:p>
            <a:r>
              <a:rPr lang="en-US" sz="2800" dirty="0">
                <a:hlinkClick r:id="rId2"/>
              </a:rPr>
              <a:t>Hair loss</a:t>
            </a:r>
            <a:r>
              <a:rPr lang="en-US" sz="2800" dirty="0"/>
              <a:t> is a common side effect of radiotherapy. But unlike </a:t>
            </a:r>
            <a:r>
              <a:rPr lang="en-US" sz="2800" dirty="0">
                <a:hlinkClick r:id="rId3"/>
              </a:rPr>
              <a:t>chemotherapy</a:t>
            </a:r>
            <a:r>
              <a:rPr lang="en-US" sz="2800" dirty="0"/>
              <a:t>, it only causes hair loss in the area being </a:t>
            </a:r>
            <a:r>
              <a:rPr lang="en-US" sz="2800" dirty="0" smtClean="0"/>
              <a:t>treated. Your </a:t>
            </a:r>
            <a:r>
              <a:rPr lang="en-US" sz="2800" dirty="0"/>
              <a:t>hair will usually start to fall out 2 to 3 weeks after treatment starts</a:t>
            </a:r>
            <a:r>
              <a:rPr lang="en-US" sz="2800" dirty="0" smtClean="0"/>
              <a:t>.</a:t>
            </a:r>
          </a:p>
          <a:p>
            <a:r>
              <a:rPr lang="en-US" sz="2800" dirty="0"/>
              <a:t>It should start to grow back a few weeks after treatment finishes, although sometimes it may be a slightly different texture or </a:t>
            </a:r>
            <a:r>
              <a:rPr lang="en-US" sz="2800" dirty="0" err="1"/>
              <a:t>colour</a:t>
            </a:r>
            <a:r>
              <a:rPr lang="en-US" sz="2800" dirty="0"/>
              <a:t> than it was before.</a:t>
            </a:r>
          </a:p>
          <a:p>
            <a:endParaRPr lang="en-US" sz="2800" dirty="0"/>
          </a:p>
        </p:txBody>
      </p:sp>
    </p:spTree>
    <p:extLst>
      <p:ext uri="{BB962C8B-B14F-4D97-AF65-F5344CB8AC3E}">
        <p14:creationId xmlns:p14="http://schemas.microsoft.com/office/powerpoint/2010/main" val="1807388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Occasionally, </a:t>
            </a:r>
            <a:r>
              <a:rPr lang="en-US" sz="2800" dirty="0">
                <a:solidFill>
                  <a:srgbClr val="FF0000"/>
                </a:solidFill>
              </a:rPr>
              <a:t>hair loss </a:t>
            </a:r>
            <a:r>
              <a:rPr lang="en-US" sz="2800" dirty="0"/>
              <a:t>can be permanent if you have a high dose of </a:t>
            </a:r>
            <a:r>
              <a:rPr lang="en-US" sz="2800" dirty="0" smtClean="0"/>
              <a:t>radiotherapy.</a:t>
            </a:r>
          </a:p>
          <a:p>
            <a:r>
              <a:rPr lang="en-US" sz="2800" dirty="0"/>
              <a:t>Some people </a:t>
            </a:r>
            <a:r>
              <a:rPr lang="en-US" sz="2800" dirty="0">
                <a:solidFill>
                  <a:srgbClr val="FF0000"/>
                </a:solidFill>
              </a:rPr>
              <a:t>feel sick</a:t>
            </a:r>
            <a:r>
              <a:rPr lang="en-US" sz="2800" dirty="0"/>
              <a:t> during, or for a short time after, radiotherapy treatment </a:t>
            </a:r>
            <a:r>
              <a:rPr lang="en-US" sz="2800" dirty="0" smtClean="0"/>
              <a:t>sessions. This </a:t>
            </a:r>
            <a:r>
              <a:rPr lang="en-US" sz="2800" dirty="0"/>
              <a:t>is more likely to happen if the treatment area is near your </a:t>
            </a:r>
            <a:r>
              <a:rPr lang="en-US" sz="2800" dirty="0">
                <a:solidFill>
                  <a:srgbClr val="FF0000"/>
                </a:solidFill>
              </a:rPr>
              <a:t>stomach</a:t>
            </a:r>
            <a:r>
              <a:rPr lang="en-US" sz="2800" dirty="0"/>
              <a:t>, or if your </a:t>
            </a:r>
            <a:r>
              <a:rPr lang="en-US" sz="2800" dirty="0">
                <a:solidFill>
                  <a:srgbClr val="FF0000"/>
                </a:solidFill>
              </a:rPr>
              <a:t>brain</a:t>
            </a:r>
            <a:r>
              <a:rPr lang="en-US" sz="2800" dirty="0"/>
              <a:t> is being treated.</a:t>
            </a:r>
          </a:p>
          <a:p>
            <a:endParaRPr lang="en-US" sz="2800" dirty="0"/>
          </a:p>
        </p:txBody>
      </p:sp>
    </p:spTree>
    <p:extLst>
      <p:ext uri="{BB962C8B-B14F-4D97-AF65-F5344CB8AC3E}">
        <p14:creationId xmlns:p14="http://schemas.microsoft.com/office/powerpoint/2010/main" val="516264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Radiotherapy can sometimes cause:</a:t>
            </a:r>
          </a:p>
          <a:p>
            <a:pPr>
              <a:buFont typeface="Wingdings" panose="05000000000000000000" pitchFamily="2" charset="2"/>
              <a:buChar char="v"/>
            </a:pPr>
            <a:r>
              <a:rPr lang="en-US" sz="2800" dirty="0"/>
              <a:t>a sore mouth </a:t>
            </a:r>
          </a:p>
          <a:p>
            <a:pPr>
              <a:buFont typeface="Wingdings" panose="05000000000000000000" pitchFamily="2" charset="2"/>
              <a:buChar char="v"/>
            </a:pPr>
            <a:r>
              <a:rPr lang="en-US" sz="2800" dirty="0"/>
              <a:t>loss of appetite and weight loss </a:t>
            </a:r>
          </a:p>
          <a:p>
            <a:pPr>
              <a:buFont typeface="Wingdings" panose="05000000000000000000" pitchFamily="2" charset="2"/>
              <a:buChar char="v"/>
            </a:pPr>
            <a:r>
              <a:rPr lang="en-US" sz="2800" dirty="0"/>
              <a:t>discomfort when swallowing </a:t>
            </a:r>
          </a:p>
          <a:p>
            <a:endParaRPr lang="en-US" sz="2800" dirty="0"/>
          </a:p>
        </p:txBody>
      </p:sp>
    </p:spTree>
    <p:extLst>
      <p:ext uri="{BB962C8B-B14F-4D97-AF65-F5344CB8AC3E}">
        <p14:creationId xmlns:p14="http://schemas.microsoft.com/office/powerpoint/2010/main" val="1795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err="1">
                <a:hlinkClick r:id="rId2"/>
              </a:rPr>
              <a:t>Diarrhoea</a:t>
            </a:r>
            <a:r>
              <a:rPr lang="en-US" sz="2800" dirty="0"/>
              <a:t> is a common side effect of radiotherapy to the tummy or pelvic area.</a:t>
            </a:r>
          </a:p>
          <a:p>
            <a:r>
              <a:rPr lang="en-US" sz="2800" dirty="0"/>
              <a:t>It usually starts a few days after treatment begins and may get a bit worse as treatment continues. </a:t>
            </a:r>
          </a:p>
          <a:p>
            <a:r>
              <a:rPr lang="en-US" sz="2800" dirty="0" err="1" smtClean="0"/>
              <a:t>Diarrhoea</a:t>
            </a:r>
            <a:r>
              <a:rPr lang="en-US" sz="2800" dirty="0" smtClean="0"/>
              <a:t> </a:t>
            </a:r>
            <a:r>
              <a:rPr lang="en-US" sz="2800" dirty="0"/>
              <a:t>should disappear within a few weeks of treatment finishing. </a:t>
            </a:r>
          </a:p>
        </p:txBody>
      </p:sp>
    </p:spTree>
    <p:extLst>
      <p:ext uri="{BB962C8B-B14F-4D97-AF65-F5344CB8AC3E}">
        <p14:creationId xmlns:p14="http://schemas.microsoft.com/office/powerpoint/2010/main" val="831793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Radiotherapy can sometimes makes the </a:t>
            </a:r>
            <a:r>
              <a:rPr lang="en-US" sz="2800" dirty="0">
                <a:solidFill>
                  <a:srgbClr val="FF0000"/>
                </a:solidFill>
              </a:rPr>
              <a:t>joints and muscles in the area being treated stiff,</a:t>
            </a:r>
            <a:r>
              <a:rPr lang="en-US" sz="2800" dirty="0"/>
              <a:t> swollen and uncomfortable.</a:t>
            </a:r>
          </a:p>
          <a:p>
            <a:r>
              <a:rPr lang="en-US" sz="2800" dirty="0"/>
              <a:t>Exercising and stretching regularly can help to prevent stiffness.</a:t>
            </a:r>
          </a:p>
          <a:p>
            <a:endParaRPr lang="en-US" sz="2800" dirty="0"/>
          </a:p>
        </p:txBody>
      </p:sp>
    </p:spTree>
    <p:extLst>
      <p:ext uri="{BB962C8B-B14F-4D97-AF65-F5344CB8AC3E}">
        <p14:creationId xmlns:p14="http://schemas.microsoft.com/office/powerpoint/2010/main" val="3407369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Radiotherapy can have an </a:t>
            </a:r>
            <a:r>
              <a:rPr lang="en-US" sz="2800" dirty="0">
                <a:solidFill>
                  <a:srgbClr val="FF0000"/>
                </a:solidFill>
              </a:rPr>
              <a:t>effect on your sex life and fertility</a:t>
            </a:r>
            <a:r>
              <a:rPr lang="en-US" sz="2800" dirty="0"/>
              <a:t>, especially if your lower tummy, pelvic area or groin is </a:t>
            </a:r>
            <a:r>
              <a:rPr lang="en-US" sz="2800" dirty="0" smtClean="0"/>
              <a:t>treated </a:t>
            </a:r>
            <a:r>
              <a:rPr lang="en-US" sz="2800" dirty="0" err="1" smtClean="0"/>
              <a:t>i.e</a:t>
            </a:r>
            <a:r>
              <a:rPr lang="en-US" sz="2800" dirty="0" smtClean="0"/>
              <a:t> loss </a:t>
            </a:r>
            <a:r>
              <a:rPr lang="en-US" sz="2800" dirty="0"/>
              <a:t>of interest in sex – this tends to gradually improve after treatment stops </a:t>
            </a:r>
            <a:r>
              <a:rPr lang="en-US" sz="2800" dirty="0" smtClean="0"/>
              <a:t>and infertility</a:t>
            </a:r>
            <a:endParaRPr lang="en-US" sz="2800" dirty="0"/>
          </a:p>
        </p:txBody>
      </p:sp>
    </p:spTree>
    <p:extLst>
      <p:ext uri="{BB962C8B-B14F-4D97-AF65-F5344CB8AC3E}">
        <p14:creationId xmlns:p14="http://schemas.microsoft.com/office/powerpoint/2010/main" val="1699661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Having radiotherapy can be a frustrating, stressful and traumatic experience. It's natural to </a:t>
            </a:r>
            <a:r>
              <a:rPr lang="en-US" sz="2800" dirty="0">
                <a:solidFill>
                  <a:srgbClr val="FF0000"/>
                </a:solidFill>
              </a:rPr>
              <a:t>feel anxious </a:t>
            </a:r>
            <a:r>
              <a:rPr lang="en-US" sz="2800" dirty="0"/>
              <a:t>and to wonder if your treatment will be successful.</a:t>
            </a:r>
          </a:p>
          <a:p>
            <a:r>
              <a:rPr lang="en-US" sz="2800" dirty="0"/>
              <a:t>Stress and anxiety can also increase your risk of getting </a:t>
            </a:r>
            <a:r>
              <a:rPr lang="en-US" sz="2800" dirty="0">
                <a:hlinkClick r:id="rId2"/>
              </a:rPr>
              <a:t>depression</a:t>
            </a:r>
            <a:r>
              <a:rPr lang="en-US" sz="2800" dirty="0"/>
              <a:t>. </a:t>
            </a:r>
          </a:p>
          <a:p>
            <a:endParaRPr lang="en-US" sz="2800" dirty="0"/>
          </a:p>
        </p:txBody>
      </p:sp>
    </p:spTree>
    <p:extLst>
      <p:ext uri="{BB962C8B-B14F-4D97-AF65-F5344CB8AC3E}">
        <p14:creationId xmlns:p14="http://schemas.microsoft.com/office/powerpoint/2010/main" val="449245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a:bodyPr>
          <a:lstStyle/>
          <a:p>
            <a:r>
              <a:rPr lang="en-US" sz="2800" dirty="0"/>
              <a:t>Radiotherapy </a:t>
            </a:r>
            <a:r>
              <a:rPr lang="en-US" sz="2800" dirty="0">
                <a:solidFill>
                  <a:srgbClr val="FF0000"/>
                </a:solidFill>
              </a:rPr>
              <a:t>can </a:t>
            </a:r>
            <a:r>
              <a:rPr lang="en-US" sz="2800" dirty="0" smtClean="0">
                <a:solidFill>
                  <a:srgbClr val="FF0000"/>
                </a:solidFill>
              </a:rPr>
              <a:t>damage </a:t>
            </a:r>
            <a:r>
              <a:rPr lang="en-US" sz="2800" dirty="0">
                <a:solidFill>
                  <a:srgbClr val="FF0000"/>
                </a:solidFill>
              </a:rPr>
              <a:t>body's lymphatic system</a:t>
            </a:r>
            <a:r>
              <a:rPr lang="en-US" sz="2800" dirty="0"/>
              <a:t>, a network of channels and glands that form part </a:t>
            </a:r>
            <a:r>
              <a:rPr lang="en-US" sz="2800" dirty="0" smtClean="0"/>
              <a:t>of the immune </a:t>
            </a:r>
            <a:r>
              <a:rPr lang="en-US" sz="2800" dirty="0"/>
              <a:t>system (the body's </a:t>
            </a:r>
            <a:r>
              <a:rPr lang="en-US" sz="2800" dirty="0" smtClean="0"/>
              <a:t>defense </a:t>
            </a:r>
            <a:r>
              <a:rPr lang="en-US" sz="2800" dirty="0"/>
              <a:t>against illness).</a:t>
            </a:r>
          </a:p>
          <a:p>
            <a:r>
              <a:rPr lang="en-US" sz="2800" dirty="0"/>
              <a:t>One of the jobs of the lymphatic system is to stop fluid building up in your body. If it becomes damaged, you may experience pain and swelling. This is known as </a:t>
            </a:r>
            <a:r>
              <a:rPr lang="en-US" sz="2800" dirty="0" err="1">
                <a:hlinkClick r:id="rId2"/>
              </a:rPr>
              <a:t>lymphoedema</a:t>
            </a:r>
            <a:r>
              <a:rPr lang="en-US" sz="2800" dirty="0"/>
              <a:t>.</a:t>
            </a:r>
          </a:p>
          <a:p>
            <a:endParaRPr lang="en-US" sz="2800" dirty="0"/>
          </a:p>
        </p:txBody>
      </p:sp>
    </p:spTree>
    <p:extLst>
      <p:ext uri="{BB962C8B-B14F-4D97-AF65-F5344CB8AC3E}">
        <p14:creationId xmlns:p14="http://schemas.microsoft.com/office/powerpoint/2010/main" val="2332269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a:bodyPr>
          <a:lstStyle/>
          <a:p>
            <a:r>
              <a:rPr lang="en-US" sz="2800" dirty="0" smtClean="0"/>
              <a:t>it's </a:t>
            </a:r>
            <a:r>
              <a:rPr lang="en-US" sz="2800" dirty="0"/>
              <a:t>most common in the arms or legs, but it can affect other areas, depending on the part of </a:t>
            </a:r>
            <a:r>
              <a:rPr lang="en-US" sz="2800" dirty="0" smtClean="0"/>
              <a:t>the body </a:t>
            </a:r>
            <a:r>
              <a:rPr lang="en-US" sz="2800" dirty="0"/>
              <a:t>that was treated. </a:t>
            </a:r>
          </a:p>
          <a:p>
            <a:r>
              <a:rPr lang="en-US" sz="2800" dirty="0"/>
              <a:t>It may be possible to </a:t>
            </a:r>
            <a:r>
              <a:rPr lang="en-US" sz="2800" dirty="0" smtClean="0">
                <a:hlinkClick r:id="rId2"/>
              </a:rPr>
              <a:t>reduce risk </a:t>
            </a:r>
            <a:r>
              <a:rPr lang="en-US" sz="2800" dirty="0">
                <a:hlinkClick r:id="rId2"/>
              </a:rPr>
              <a:t>of </a:t>
            </a:r>
            <a:r>
              <a:rPr lang="en-US" sz="2800" dirty="0" err="1" smtClean="0">
                <a:hlinkClick r:id="rId2"/>
              </a:rPr>
              <a:t>lymphoedema</a:t>
            </a:r>
            <a:r>
              <a:rPr lang="en-US" sz="2800" dirty="0" smtClean="0"/>
              <a:t> </a:t>
            </a:r>
            <a:r>
              <a:rPr lang="en-US" sz="2800" dirty="0"/>
              <a:t>by looking after </a:t>
            </a:r>
            <a:r>
              <a:rPr lang="en-US" sz="2800" dirty="0" smtClean="0"/>
              <a:t>the skin </a:t>
            </a:r>
            <a:r>
              <a:rPr lang="en-US" sz="2800" dirty="0"/>
              <a:t>and doing regular exercises. </a:t>
            </a:r>
          </a:p>
          <a:p>
            <a:endParaRPr lang="en-US" sz="2800" dirty="0"/>
          </a:p>
        </p:txBody>
      </p:sp>
    </p:spTree>
    <p:extLst>
      <p:ext uri="{BB962C8B-B14F-4D97-AF65-F5344CB8AC3E}">
        <p14:creationId xmlns:p14="http://schemas.microsoft.com/office/powerpoint/2010/main" val="226387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a:t>Cancer is the second leading cause of death globally, and is responsible for an estimated 9.6 million deaths in 2018. Globally, about 1 in 6 deaths is due to cancer.</a:t>
            </a:r>
          </a:p>
          <a:p>
            <a:r>
              <a:rPr lang="en-US" sz="2800" dirty="0"/>
              <a:t>Approximately 70% of deaths from cancer occur in low- and middle-income countries.</a:t>
            </a:r>
          </a:p>
        </p:txBody>
      </p:sp>
    </p:spTree>
    <p:extLst>
      <p:ext uri="{BB962C8B-B14F-4D97-AF65-F5344CB8AC3E}">
        <p14:creationId xmlns:p14="http://schemas.microsoft.com/office/powerpoint/2010/main" val="4106034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6017"/>
            <a:ext cx="8911687" cy="781879"/>
          </a:xfrm>
        </p:spPr>
        <p:txBody>
          <a:bodyPr/>
          <a:lstStyle/>
          <a:p>
            <a:r>
              <a:rPr lang="en-US" b="1" dirty="0" smtClean="0">
                <a:solidFill>
                  <a:srgbClr val="FF0000"/>
                </a:solidFill>
              </a:rPr>
              <a:t>Basic principles of radiotherapy.</a:t>
            </a:r>
            <a:endParaRPr lang="en-US" b="1" dirty="0">
              <a:solidFill>
                <a:srgbClr val="FF0000"/>
              </a:solidFill>
            </a:endParaRPr>
          </a:p>
        </p:txBody>
      </p:sp>
      <p:sp>
        <p:nvSpPr>
          <p:cNvPr id="3" name="Content Placeholder 2"/>
          <p:cNvSpPr>
            <a:spLocks noGrp="1"/>
          </p:cNvSpPr>
          <p:nvPr>
            <p:ph idx="1"/>
          </p:nvPr>
        </p:nvSpPr>
        <p:spPr>
          <a:xfrm>
            <a:off x="1205948" y="1272209"/>
            <a:ext cx="10298664" cy="4639013"/>
          </a:xfrm>
        </p:spPr>
        <p:txBody>
          <a:bodyPr>
            <a:noAutofit/>
          </a:bodyPr>
          <a:lstStyle/>
          <a:p>
            <a:r>
              <a:rPr lang="en-US" sz="2800" dirty="0"/>
              <a:t> Radiotherapy </a:t>
            </a:r>
            <a:r>
              <a:rPr lang="en-US" sz="2800" b="1" dirty="0" err="1"/>
              <a:t>ionises</a:t>
            </a:r>
            <a:r>
              <a:rPr lang="en-US" sz="2800" b="1" dirty="0"/>
              <a:t> chemicals within cells</a:t>
            </a:r>
            <a:r>
              <a:rPr lang="en-US" sz="2800" dirty="0"/>
              <a:t>. The crucial lesion is DNA strand breakage which may be repaired or fixed and lead to apoptotic or mitotic cell death.</a:t>
            </a:r>
          </a:p>
          <a:p>
            <a:r>
              <a:rPr lang="en-US" sz="2800" b="1" dirty="0"/>
              <a:t>Different types of normal and malignant cells vary in their susceptibility to </a:t>
            </a:r>
            <a:r>
              <a:rPr lang="en-US" sz="2800" b="1" dirty="0" err="1"/>
              <a:t>ionising</a:t>
            </a:r>
            <a:r>
              <a:rPr lang="en-US" sz="2800" b="1" dirty="0"/>
              <a:t> radiation</a:t>
            </a:r>
            <a:r>
              <a:rPr lang="en-US" sz="2800" dirty="0" smtClean="0"/>
              <a:t>. </a:t>
            </a:r>
            <a:r>
              <a:rPr lang="en-US" sz="2800" dirty="0"/>
              <a:t>In radical curative treatments, total radiation doses are close to the </a:t>
            </a:r>
            <a:r>
              <a:rPr lang="en-US" sz="2800" b="1" dirty="0"/>
              <a:t>tolerance</a:t>
            </a:r>
            <a:r>
              <a:rPr lang="en-US" sz="2800" dirty="0"/>
              <a:t> of normal tissues. In palliative treatments, usually low doses are used. </a:t>
            </a:r>
          </a:p>
        </p:txBody>
      </p:sp>
    </p:spTree>
    <p:extLst>
      <p:ext uri="{BB962C8B-B14F-4D97-AF65-F5344CB8AC3E}">
        <p14:creationId xmlns:p14="http://schemas.microsoft.com/office/powerpoint/2010/main" val="1468047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0377"/>
          </a:xfrm>
        </p:spPr>
        <p:txBody>
          <a:bodyPr/>
          <a:lstStyle/>
          <a:p>
            <a:r>
              <a:rPr lang="en-US" dirty="0"/>
              <a:t>Cont.</a:t>
            </a:r>
          </a:p>
        </p:txBody>
      </p:sp>
      <p:sp>
        <p:nvSpPr>
          <p:cNvPr id="3" name="Content Placeholder 2"/>
          <p:cNvSpPr>
            <a:spLocks noGrp="1"/>
          </p:cNvSpPr>
          <p:nvPr>
            <p:ph idx="1"/>
          </p:nvPr>
        </p:nvSpPr>
        <p:spPr>
          <a:xfrm>
            <a:off x="2589212" y="1444487"/>
            <a:ext cx="8915400" cy="4466735"/>
          </a:xfrm>
        </p:spPr>
        <p:txBody>
          <a:bodyPr>
            <a:noAutofit/>
          </a:bodyPr>
          <a:lstStyle/>
          <a:p>
            <a:r>
              <a:rPr lang="en-US" sz="2800" dirty="0"/>
              <a:t> Some </a:t>
            </a:r>
            <a:r>
              <a:rPr lang="en-US" sz="2800" dirty="0" err="1"/>
              <a:t>tumours</a:t>
            </a:r>
            <a:r>
              <a:rPr lang="en-US" sz="2800" dirty="0"/>
              <a:t>, such as seminoma of the testis and lymphoma, </a:t>
            </a:r>
            <a:r>
              <a:rPr lang="en-US" sz="2800" b="1" dirty="0"/>
              <a:t>are very sensitive to radiotherapy and can be treated with relatively low doses</a:t>
            </a:r>
            <a:r>
              <a:rPr lang="en-US" sz="2800" dirty="0"/>
              <a:t>, with an expectation of cure. Other </a:t>
            </a:r>
            <a:r>
              <a:rPr lang="en-US" sz="2800" dirty="0" err="1"/>
              <a:t>tumours</a:t>
            </a:r>
            <a:r>
              <a:rPr lang="en-US" sz="2800" dirty="0"/>
              <a:t>, such as melanoma of the skin and glioblastoma </a:t>
            </a:r>
            <a:r>
              <a:rPr lang="en-US" sz="2800" dirty="0" err="1"/>
              <a:t>multiforme</a:t>
            </a:r>
            <a:r>
              <a:rPr lang="en-US" sz="2800" dirty="0"/>
              <a:t> in the brain, are notoriously resistant, even to </a:t>
            </a:r>
            <a:r>
              <a:rPr lang="en-US" sz="2800" b="1" dirty="0"/>
              <a:t>large doses</a:t>
            </a:r>
            <a:r>
              <a:rPr lang="en-US" sz="2800" dirty="0"/>
              <a:t>.</a:t>
            </a:r>
          </a:p>
          <a:p>
            <a:r>
              <a:rPr lang="en-US" sz="2800" dirty="0"/>
              <a:t>A course of radiotherapy may be </a:t>
            </a:r>
            <a:r>
              <a:rPr lang="en-US" sz="2800" b="1" dirty="0"/>
              <a:t>spread over days or weeks</a:t>
            </a:r>
            <a:r>
              <a:rPr lang="en-US" sz="2800" dirty="0"/>
              <a:t>. This is known as </a:t>
            </a:r>
            <a:r>
              <a:rPr lang="en-US" sz="2800" b="1" dirty="0"/>
              <a:t>fractionating,</a:t>
            </a:r>
            <a:r>
              <a:rPr lang="en-US" sz="2800" dirty="0"/>
              <a:t> and the radiation delivered to a patient in a single treatment session is called a fraction. </a:t>
            </a:r>
          </a:p>
        </p:txBody>
      </p:sp>
    </p:spTree>
    <p:extLst>
      <p:ext uri="{BB962C8B-B14F-4D97-AF65-F5344CB8AC3E}">
        <p14:creationId xmlns:p14="http://schemas.microsoft.com/office/powerpoint/2010/main" val="401243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368" y="583095"/>
            <a:ext cx="8911687" cy="887895"/>
          </a:xfrm>
        </p:spPr>
        <p:txBody>
          <a:bodyPr>
            <a:normAutofit/>
          </a:bodyPr>
          <a:lstStyle/>
          <a:p>
            <a:r>
              <a:rPr lang="en-US" dirty="0"/>
              <a:t>Cont.</a:t>
            </a:r>
          </a:p>
        </p:txBody>
      </p:sp>
      <p:sp>
        <p:nvSpPr>
          <p:cNvPr id="3" name="Content Placeholder 2"/>
          <p:cNvSpPr>
            <a:spLocks noGrp="1"/>
          </p:cNvSpPr>
          <p:nvPr>
            <p:ph idx="1"/>
          </p:nvPr>
        </p:nvSpPr>
        <p:spPr>
          <a:xfrm>
            <a:off x="2589212" y="2067339"/>
            <a:ext cx="8915400" cy="3843883"/>
          </a:xfrm>
        </p:spPr>
        <p:txBody>
          <a:bodyPr>
            <a:noAutofit/>
          </a:bodyPr>
          <a:lstStyle/>
          <a:p>
            <a:r>
              <a:rPr lang="en-US" sz="2800" dirty="0"/>
              <a:t>Fractionating allows normal tissues to repair much of the radiation damage, while </a:t>
            </a:r>
            <a:r>
              <a:rPr lang="en-US" sz="2800" dirty="0" err="1"/>
              <a:t>tumour</a:t>
            </a:r>
            <a:r>
              <a:rPr lang="en-US" sz="2800" dirty="0"/>
              <a:t> cells, which are less efficient at repair, do not recover. A beam of radiation is called a field. A fraction consists of one or more fields delivered sequentially</a:t>
            </a:r>
            <a:r>
              <a:rPr lang="en-US" sz="2800" dirty="0" smtClean="0"/>
              <a:t>.</a:t>
            </a:r>
          </a:p>
        </p:txBody>
      </p:sp>
    </p:spTree>
    <p:extLst>
      <p:ext uri="{BB962C8B-B14F-4D97-AF65-F5344CB8AC3E}">
        <p14:creationId xmlns:p14="http://schemas.microsoft.com/office/powerpoint/2010/main" val="3949850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In general, most modern radiotherapy is delivered with </a:t>
            </a:r>
            <a:r>
              <a:rPr lang="en-US" sz="2800" b="1" dirty="0"/>
              <a:t>very high-energy, highly-focused beams, </a:t>
            </a:r>
            <a:r>
              <a:rPr lang="en-US" sz="2800" dirty="0"/>
              <a:t>which can reach deeper </a:t>
            </a:r>
            <a:r>
              <a:rPr lang="en-US" sz="2800" dirty="0" err="1"/>
              <a:t>tumour</a:t>
            </a:r>
            <a:r>
              <a:rPr lang="en-US" sz="2800" dirty="0"/>
              <a:t> tissues while depositing relatively small doses in the normal tissues through which they pass. External-beam radiotherapy can be delivered by cobalt machines or linear accelerators, collectively known as megavoltage machines.</a:t>
            </a:r>
          </a:p>
          <a:p>
            <a:endParaRPr lang="en-US" sz="2800" dirty="0"/>
          </a:p>
          <a:p>
            <a:endParaRPr lang="en-US" sz="2800" dirty="0"/>
          </a:p>
        </p:txBody>
      </p:sp>
    </p:spTree>
    <p:extLst>
      <p:ext uri="{BB962C8B-B14F-4D97-AF65-F5344CB8AC3E}">
        <p14:creationId xmlns:p14="http://schemas.microsoft.com/office/powerpoint/2010/main" val="1621537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2589212" y="2146300"/>
            <a:ext cx="8915400" cy="3777622"/>
          </a:xfrm>
        </p:spPr>
        <p:txBody>
          <a:bodyPr>
            <a:normAutofit/>
          </a:bodyPr>
          <a:lstStyle/>
          <a:p>
            <a:r>
              <a:rPr lang="en-US" sz="2800" dirty="0"/>
              <a:t> However, both acute (early) and late (chronic) side effects do occur. The side effects depend on several factors, including the body site being treated, the volume of normal tissue irradiated (</a:t>
            </a:r>
            <a:r>
              <a:rPr lang="en-US" sz="2800" b="1" dirty="0"/>
              <a:t>the larger the volume, the higher the risk and severity of side effects</a:t>
            </a:r>
            <a:r>
              <a:rPr lang="en-US" sz="2800" dirty="0"/>
              <a:t>), the total dose, and the rate of dose accumulation (the amount per week</a:t>
            </a:r>
            <a:r>
              <a:rPr lang="en-US" sz="2800" dirty="0" smtClean="0"/>
              <a:t>).</a:t>
            </a:r>
            <a:endParaRPr lang="en-US" sz="2800" dirty="0"/>
          </a:p>
        </p:txBody>
      </p:sp>
    </p:spTree>
    <p:extLst>
      <p:ext uri="{BB962C8B-B14F-4D97-AF65-F5344CB8AC3E}">
        <p14:creationId xmlns:p14="http://schemas.microsoft.com/office/powerpoint/2010/main" val="3926985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Early side effects </a:t>
            </a:r>
            <a:r>
              <a:rPr lang="en-US" sz="2800" dirty="0"/>
              <a:t>result from damage to proliferating tissues, such as the mucosa (lining) of the gastro-intestinal tract or the skin. For example, radiotherapy to an abdominal </a:t>
            </a:r>
            <a:r>
              <a:rPr lang="en-US" sz="2800" dirty="0" err="1"/>
              <a:t>tumour</a:t>
            </a:r>
            <a:r>
              <a:rPr lang="en-US" sz="2800" dirty="0"/>
              <a:t> may damage the mucosa of the small bowel, causing malabsorption and </a:t>
            </a:r>
            <a:r>
              <a:rPr lang="en-US" sz="2800" dirty="0" err="1"/>
              <a:t>diarrhoea</a:t>
            </a:r>
            <a:r>
              <a:rPr lang="en-US" sz="2800" dirty="0"/>
              <a:t>. </a:t>
            </a:r>
            <a:r>
              <a:rPr lang="en-US" sz="2800" b="1" dirty="0"/>
              <a:t>Most patients recover completely. </a:t>
            </a:r>
          </a:p>
          <a:p>
            <a:endParaRPr lang="en-US" sz="2800" dirty="0"/>
          </a:p>
        </p:txBody>
      </p:sp>
    </p:spTree>
    <p:extLst>
      <p:ext uri="{BB962C8B-B14F-4D97-AF65-F5344CB8AC3E}">
        <p14:creationId xmlns:p14="http://schemas.microsoft.com/office/powerpoint/2010/main" val="3702258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Late reactions </a:t>
            </a:r>
            <a:r>
              <a:rPr lang="en-US" sz="2800" dirty="0"/>
              <a:t>occur at least three months after a treatment course has ended, and are usually </a:t>
            </a:r>
            <a:r>
              <a:rPr lang="en-US" sz="2800" b="1" dirty="0"/>
              <a:t>permanent or progressive</a:t>
            </a:r>
            <a:r>
              <a:rPr lang="en-US" sz="2800" dirty="0"/>
              <a:t>. They usually result from damage to non-proliferating differentiated tissues, which cannot compensate for cell death by dividing to replace lost cells. </a:t>
            </a:r>
            <a:r>
              <a:rPr lang="en-US" sz="2800" b="1" dirty="0"/>
              <a:t>Once late effects occur, it is very difficult to reverse them, but they are very uncommon.</a:t>
            </a:r>
          </a:p>
        </p:txBody>
      </p:sp>
    </p:spTree>
    <p:extLst>
      <p:ext uri="{BB962C8B-B14F-4D97-AF65-F5344CB8AC3E}">
        <p14:creationId xmlns:p14="http://schemas.microsoft.com/office/powerpoint/2010/main" val="967783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Late effects, such as second cancers, may occur many years after treatment.</a:t>
            </a:r>
            <a:r>
              <a:rPr lang="en-US" sz="2800" dirty="0"/>
              <a:t> Even relatively low doses of radiation may increase the risk of developing a malignancy. There is a long latent period after exposure. </a:t>
            </a:r>
            <a:r>
              <a:rPr lang="en-US" sz="2800" dirty="0" err="1"/>
              <a:t>Leukaemia</a:t>
            </a:r>
            <a:r>
              <a:rPr lang="en-US" sz="2800" dirty="0"/>
              <a:t> may appear up to 7 years after exposure and solid </a:t>
            </a:r>
            <a:r>
              <a:rPr lang="en-US" sz="2800" dirty="0" err="1"/>
              <a:t>tumours</a:t>
            </a:r>
            <a:r>
              <a:rPr lang="en-US" sz="2800" dirty="0"/>
              <a:t> may develop 10 or 20 years later. </a:t>
            </a:r>
          </a:p>
        </p:txBody>
      </p:sp>
    </p:spTree>
    <p:extLst>
      <p:ext uri="{BB962C8B-B14F-4D97-AF65-F5344CB8AC3E}">
        <p14:creationId xmlns:p14="http://schemas.microsoft.com/office/powerpoint/2010/main" val="3496283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b="1" dirty="0"/>
              <a:t>Side effects of radiation can be </a:t>
            </a:r>
            <a:r>
              <a:rPr lang="en-US" sz="2800" b="1" dirty="0" err="1"/>
              <a:t>minimised</a:t>
            </a:r>
            <a:r>
              <a:rPr lang="en-US" sz="2800" b="1" dirty="0"/>
              <a:t> by meticulous planning and delivery of a course of radiotherapy</a:t>
            </a:r>
            <a:r>
              <a:rPr lang="en-US" sz="2800" dirty="0"/>
              <a:t>. Late-reacting tissues are particularly sensitive to the size of each radiation dose, so they can be protected to a large extent by giving small fractions of radiation, provided the total dose is not too high.</a:t>
            </a:r>
          </a:p>
        </p:txBody>
      </p:sp>
    </p:spTree>
    <p:extLst>
      <p:ext uri="{BB962C8B-B14F-4D97-AF65-F5344CB8AC3E}">
        <p14:creationId xmlns:p14="http://schemas.microsoft.com/office/powerpoint/2010/main" val="1519616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Importance of radiotherapy.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While radiotherapy has been around since the early 1900s, advances in medical technology starting in the 1960s — such as linear accelerators, imaging technologies, diagnostic devices and sophisticated hardware and software — have made this form of treatment extremely targeted and highly effective. </a:t>
            </a:r>
          </a:p>
        </p:txBody>
      </p:sp>
    </p:spTree>
    <p:extLst>
      <p:ext uri="{BB962C8B-B14F-4D97-AF65-F5344CB8AC3E}">
        <p14:creationId xmlns:p14="http://schemas.microsoft.com/office/powerpoint/2010/main" val="416978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sz="2800" dirty="0"/>
              <a:t>Late-stage presentation and inaccessible diagnosis and treatment are common. In 2017, only 26% of low-income countries reported having pathology services generally available in the public sector. More than 90% of high-income countries reported treatment services are available compared to less than 30% of low-income countries.</a:t>
            </a:r>
          </a:p>
        </p:txBody>
      </p:sp>
    </p:spTree>
    <p:extLst>
      <p:ext uri="{BB962C8B-B14F-4D97-AF65-F5344CB8AC3E}">
        <p14:creationId xmlns:p14="http://schemas.microsoft.com/office/powerpoint/2010/main" val="1343259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All of this means that doctors can carefully measure and precisely deliver radiation to the tumor while minimizing healthy tissue exposure and side-effects</a:t>
            </a:r>
            <a:r>
              <a:rPr lang="en-US" sz="2800" dirty="0" smtClean="0"/>
              <a:t>.</a:t>
            </a:r>
          </a:p>
        </p:txBody>
      </p:sp>
    </p:spTree>
    <p:extLst>
      <p:ext uri="{BB962C8B-B14F-4D97-AF65-F5344CB8AC3E}">
        <p14:creationId xmlns:p14="http://schemas.microsoft.com/office/powerpoint/2010/main" val="25015633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Today, radiation therapy is well tolerated by most patients, and it isn’t typically associated with the side effects of chemotherapy or surgery. While side effects such as fatigue, the most common one, can occur, their severity and frequency are lessened greatly by the precision of advanced, image-guided approaches to radiation delivery.</a:t>
            </a:r>
          </a:p>
          <a:p>
            <a:endParaRPr lang="en-US" sz="2800" dirty="0"/>
          </a:p>
        </p:txBody>
      </p:sp>
    </p:spTree>
    <p:extLst>
      <p:ext uri="{BB962C8B-B14F-4D97-AF65-F5344CB8AC3E}">
        <p14:creationId xmlns:p14="http://schemas.microsoft.com/office/powerpoint/2010/main" val="1015175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Radiotherapy can be an effective part of a patient’s cancer treatment regimen. It can be used as a front-line cancer treatment, although it is not always thought of that way. That’s because doctors often wait to refer their patients to a radiation oncologist as a last resort or as part of end-of-life cancer treatment. </a:t>
            </a:r>
          </a:p>
        </p:txBody>
      </p:sp>
    </p:spTree>
    <p:extLst>
      <p:ext uri="{BB962C8B-B14F-4D97-AF65-F5344CB8AC3E}">
        <p14:creationId xmlns:p14="http://schemas.microsoft.com/office/powerpoint/2010/main" val="655877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Radiation therapy can actually be used as a curative treatment in place of or in combination with surgery or chemotherapy, or to shrink a tumor before surgery so it’s safer to remove.</a:t>
            </a:r>
          </a:p>
        </p:txBody>
      </p:sp>
    </p:spTree>
    <p:extLst>
      <p:ext uri="{BB962C8B-B14F-4D97-AF65-F5344CB8AC3E}">
        <p14:creationId xmlns:p14="http://schemas.microsoft.com/office/powerpoint/2010/main" val="253899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Also, after surgery, radiotherapy can target remaining cancer cells to prevent cancer from returning. Additionally, radiotherapy is frequently employed in the treatment of metastatic and recurrent cancer, and in many cases it can provide months and even years of high-quality life.</a:t>
            </a:r>
          </a:p>
        </p:txBody>
      </p:sp>
    </p:spTree>
    <p:extLst>
      <p:ext uri="{BB962C8B-B14F-4D97-AF65-F5344CB8AC3E}">
        <p14:creationId xmlns:p14="http://schemas.microsoft.com/office/powerpoint/2010/main" val="4260373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3200" dirty="0"/>
              <a:t>When it is used near the end of life it is an effective and efficient means of managing the pain which may accompany progressive cancer.</a:t>
            </a:r>
          </a:p>
        </p:txBody>
      </p:sp>
    </p:spTree>
    <p:extLst>
      <p:ext uri="{BB962C8B-B14F-4D97-AF65-F5344CB8AC3E}">
        <p14:creationId xmlns:p14="http://schemas.microsoft.com/office/powerpoint/2010/main" val="12312366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Today, as patients live longer with cancer and because of the recurring nature of many forms of the disease, some advanced radiation technologies can also be used to retreat patients who have been previously treated. This is a result of the extreme precision of some of these advanced radiation therapy treatments.</a:t>
            </a:r>
          </a:p>
        </p:txBody>
      </p:sp>
    </p:spTree>
    <p:extLst>
      <p:ext uri="{BB962C8B-B14F-4D97-AF65-F5344CB8AC3E}">
        <p14:creationId xmlns:p14="http://schemas.microsoft.com/office/powerpoint/2010/main" val="523487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 main goals of radiation therapy are to shrink tumors and kill cancer cells. While the therapy also will likely injure healthy cells, the damage isn’t permanent. Your normal, noncancerous cells have the ability to recover from radiation therapy. </a:t>
            </a:r>
          </a:p>
        </p:txBody>
      </p:sp>
    </p:spTree>
    <p:extLst>
      <p:ext uri="{BB962C8B-B14F-4D97-AF65-F5344CB8AC3E}">
        <p14:creationId xmlns:p14="http://schemas.microsoft.com/office/powerpoint/2010/main" val="34641851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To minimize the effect radiation has on the body, the radiation is targeted only to specific points in your body. </a:t>
            </a:r>
          </a:p>
          <a:p>
            <a:r>
              <a:rPr lang="en-US" sz="2800" dirty="0"/>
              <a:t>Radiation therapy can be used during different stages of cancer treatment and for different outcomes. Radiation therapy can be used:</a:t>
            </a:r>
          </a:p>
          <a:p>
            <a:endParaRPr lang="en-US" sz="2800" dirty="0"/>
          </a:p>
        </p:txBody>
      </p:sp>
    </p:spTree>
    <p:extLst>
      <p:ext uri="{BB962C8B-B14F-4D97-AF65-F5344CB8AC3E}">
        <p14:creationId xmlns:p14="http://schemas.microsoft.com/office/powerpoint/2010/main" val="4054878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to alleviate symptoms in advanced, late-stage cancer</a:t>
            </a:r>
          </a:p>
          <a:p>
            <a:r>
              <a:rPr lang="en-US" sz="2800" dirty="0"/>
              <a:t>as the primary treatment for cancer </a:t>
            </a:r>
          </a:p>
          <a:p>
            <a:r>
              <a:rPr lang="en-US" sz="2800" dirty="0"/>
              <a:t>in conjunction with other cancer treatments</a:t>
            </a:r>
          </a:p>
          <a:p>
            <a:r>
              <a:rPr lang="en-US" sz="2800" dirty="0"/>
              <a:t>to shrink a tumor before surgery</a:t>
            </a:r>
          </a:p>
          <a:p>
            <a:r>
              <a:rPr lang="en-US" sz="2800" dirty="0"/>
              <a:t>to kill any remaining cancer cells after surgery</a:t>
            </a:r>
          </a:p>
          <a:p>
            <a:endParaRPr lang="en-US" sz="2800" dirty="0"/>
          </a:p>
        </p:txBody>
      </p:sp>
    </p:spTree>
    <p:extLst>
      <p:ext uri="{BB962C8B-B14F-4D97-AF65-F5344CB8AC3E}">
        <p14:creationId xmlns:p14="http://schemas.microsoft.com/office/powerpoint/2010/main" val="96891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sz="2800" dirty="0"/>
              <a:t>A correct cancer diagnosis is essential for adequate and effective treatment because every cancer type requires a specific treatment regimen that encompasses one or more modalities such as surgery, radiotherapy, and chemotherapy. </a:t>
            </a:r>
          </a:p>
        </p:txBody>
      </p:sp>
    </p:spTree>
    <p:extLst>
      <p:ext uri="{BB962C8B-B14F-4D97-AF65-F5344CB8AC3E}">
        <p14:creationId xmlns:p14="http://schemas.microsoft.com/office/powerpoint/2010/main" val="39250013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radiotherapy</a:t>
            </a:r>
            <a:br>
              <a:rPr lang="en-US" b="1" dirty="0"/>
            </a:b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If </a:t>
            </a:r>
            <a:r>
              <a:rPr lang="en-US" sz="2800" dirty="0"/>
              <a:t>radiation therapy is recommended as part of your treatment, potential benefits may include:</a:t>
            </a:r>
          </a:p>
          <a:p>
            <a:r>
              <a:rPr lang="en-US" sz="2800" dirty="0"/>
              <a:t>many patients find that their radiation therapy sessions have a minimal effect on their daily schedules.</a:t>
            </a:r>
          </a:p>
          <a:p>
            <a:r>
              <a:rPr lang="en-US" sz="2800" dirty="0"/>
              <a:t>treatment sessions are typically given on an outpatient basis, meaning no hospital stay is required</a:t>
            </a:r>
            <a:r>
              <a:rPr lang="en-US" sz="2800" dirty="0" smtClean="0"/>
              <a:t>.</a:t>
            </a:r>
            <a:endParaRPr lang="en-US" sz="2800" dirty="0"/>
          </a:p>
        </p:txBody>
      </p:sp>
    </p:spTree>
    <p:extLst>
      <p:ext uri="{BB962C8B-B14F-4D97-AF65-F5344CB8AC3E}">
        <p14:creationId xmlns:p14="http://schemas.microsoft.com/office/powerpoint/2010/main" val="3366543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3200" dirty="0"/>
              <a:t>sessions typically takes less than an hour, and sometimes as little as 15 minutes—from entering the waiting room to leaving the hospital or clinic</a:t>
            </a:r>
          </a:p>
          <a:p>
            <a:endParaRPr lang="en-US" sz="3200" dirty="0"/>
          </a:p>
          <a:p>
            <a:endParaRPr lang="en-US" sz="3200" dirty="0"/>
          </a:p>
        </p:txBody>
      </p:sp>
    </p:spTree>
    <p:extLst>
      <p:ext uri="{BB962C8B-B14F-4D97-AF65-F5344CB8AC3E}">
        <p14:creationId xmlns:p14="http://schemas.microsoft.com/office/powerpoint/2010/main" val="1677830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Protecting the patient during radiotherapy.</a:t>
            </a:r>
            <a:endParaRPr lang="en-US" b="1" dirty="0"/>
          </a:p>
        </p:txBody>
      </p:sp>
      <p:sp>
        <p:nvSpPr>
          <p:cNvPr id="3" name="Content Placeholder 2"/>
          <p:cNvSpPr>
            <a:spLocks noGrp="1"/>
          </p:cNvSpPr>
          <p:nvPr>
            <p:ph idx="1"/>
          </p:nvPr>
        </p:nvSpPr>
        <p:spPr>
          <a:xfrm>
            <a:off x="2589212" y="1709530"/>
            <a:ext cx="8915400" cy="4201692"/>
          </a:xfrm>
        </p:spPr>
        <p:txBody>
          <a:bodyPr>
            <a:noAutofit/>
          </a:bodyPr>
          <a:lstStyle/>
          <a:p>
            <a:pPr marL="0" indent="0">
              <a:buNone/>
            </a:pPr>
            <a:r>
              <a:rPr lang="en-US" sz="2800" dirty="0"/>
              <a:t>A large number of measures before and during radiation treatment protect the patient from too high a </a:t>
            </a:r>
            <a:r>
              <a:rPr lang="en-US" sz="2800" dirty="0">
                <a:hlinkClick r:id="rId2" tooltip="Dose (Opens new window)"/>
              </a:rPr>
              <a:t>dose</a:t>
            </a:r>
            <a:r>
              <a:rPr lang="en-US" sz="2800" dirty="0"/>
              <a:t> of radiation. These include</a:t>
            </a:r>
          </a:p>
          <a:p>
            <a:r>
              <a:rPr lang="en-US" sz="2800" dirty="0"/>
              <a:t>an individual </a:t>
            </a:r>
            <a:r>
              <a:rPr lang="en-US" sz="2800" dirty="0">
                <a:hlinkClick r:id="rId3" tooltip="Radiotherapy treatment planning"/>
              </a:rPr>
              <a:t>radiotherapy treatment plan</a:t>
            </a:r>
            <a:endParaRPr lang="en-US" sz="2800" dirty="0"/>
          </a:p>
          <a:p>
            <a:r>
              <a:rPr lang="en-US" sz="2800" dirty="0"/>
              <a:t>the </a:t>
            </a:r>
            <a:r>
              <a:rPr lang="en-US" sz="2800" dirty="0" err="1"/>
              <a:t>immobilisation</a:t>
            </a:r>
            <a:r>
              <a:rPr lang="en-US" sz="2800" dirty="0"/>
              <a:t> of the irradiated area of the body using positioning aids</a:t>
            </a:r>
          </a:p>
          <a:p>
            <a:r>
              <a:rPr lang="en-US" sz="2800" dirty="0"/>
              <a:t>regular verification of the radiation field</a:t>
            </a:r>
          </a:p>
          <a:p>
            <a:r>
              <a:rPr lang="en-US" sz="2800" dirty="0"/>
              <a:t>a dose distribution which is optimally adapted to the </a:t>
            </a:r>
            <a:r>
              <a:rPr lang="en-US" sz="2800" dirty="0" err="1"/>
              <a:t>tumour</a:t>
            </a:r>
            <a:r>
              <a:rPr lang="en-US" sz="2800" dirty="0"/>
              <a:t> and the surrounding healthy organs</a:t>
            </a:r>
          </a:p>
        </p:txBody>
      </p:sp>
    </p:spTree>
    <p:extLst>
      <p:ext uri="{BB962C8B-B14F-4D97-AF65-F5344CB8AC3E}">
        <p14:creationId xmlns:p14="http://schemas.microsoft.com/office/powerpoint/2010/main" val="16712153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The basic principle of </a:t>
            </a:r>
            <a:r>
              <a:rPr lang="en-US" sz="2800" dirty="0">
                <a:hlinkClick r:id="rId2" tooltip="What is radiation therapy?"/>
              </a:rPr>
              <a:t>fractionation</a:t>
            </a:r>
            <a:r>
              <a:rPr lang="en-US" sz="2800" dirty="0"/>
              <a:t> (dividing the total radiation </a:t>
            </a:r>
            <a:r>
              <a:rPr lang="en-US" sz="2800" dirty="0">
                <a:hlinkClick r:id="rId3" tooltip="Dose (Opens new window)"/>
              </a:rPr>
              <a:t>dose</a:t>
            </a:r>
            <a:r>
              <a:rPr lang="en-US" sz="2800" dirty="0"/>
              <a:t> into many small individual doses, so-called fractions) is aimed at preventing </a:t>
            </a:r>
            <a:r>
              <a:rPr lang="en-US" sz="2800" dirty="0">
                <a:hlinkClick r:id="rId2" tooltip="What is radiation therapy?"/>
              </a:rPr>
              <a:t>side effects</a:t>
            </a:r>
            <a:r>
              <a:rPr lang="en-US" sz="2800" dirty="0"/>
              <a:t> in healthy tissue and thus at protecting the patient.</a:t>
            </a:r>
          </a:p>
        </p:txBody>
      </p:sp>
    </p:spTree>
    <p:extLst>
      <p:ext uri="{BB962C8B-B14F-4D97-AF65-F5344CB8AC3E}">
        <p14:creationId xmlns:p14="http://schemas.microsoft.com/office/powerpoint/2010/main" val="14763569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954157"/>
          </a:xfrm>
        </p:spPr>
        <p:txBody>
          <a:bodyPr/>
          <a:lstStyle/>
          <a:p>
            <a:r>
              <a:rPr lang="en-US" dirty="0" smtClean="0">
                <a:solidFill>
                  <a:srgbClr val="FF0000"/>
                </a:solidFill>
              </a:rPr>
              <a:t>OCCUPATIONAL PROTECTION.</a:t>
            </a:r>
            <a:endParaRPr lang="en-US" dirty="0">
              <a:solidFill>
                <a:srgbClr val="FF0000"/>
              </a:solidFill>
            </a:endParaRPr>
          </a:p>
        </p:txBody>
      </p:sp>
      <p:sp>
        <p:nvSpPr>
          <p:cNvPr id="3" name="Content Placeholder 2"/>
          <p:cNvSpPr>
            <a:spLocks noGrp="1"/>
          </p:cNvSpPr>
          <p:nvPr>
            <p:ph idx="1"/>
          </p:nvPr>
        </p:nvSpPr>
        <p:spPr>
          <a:xfrm>
            <a:off x="2589212" y="1126435"/>
            <a:ext cx="8915400" cy="4784787"/>
          </a:xfrm>
        </p:spPr>
        <p:txBody>
          <a:bodyPr>
            <a:noAutofit/>
          </a:bodyPr>
          <a:lstStyle/>
          <a:p>
            <a:pPr marL="0" indent="0">
              <a:buNone/>
            </a:pPr>
            <a:r>
              <a:rPr lang="en-US" sz="2800" dirty="0"/>
              <a:t>You can work safely around radiation and/or contamination by following a few simple precautions:</a:t>
            </a:r>
          </a:p>
          <a:p>
            <a:r>
              <a:rPr lang="en-US" sz="2800" dirty="0"/>
              <a:t>Use time, distance, shielding, and containment to reduce exposure. </a:t>
            </a:r>
            <a:br>
              <a:rPr lang="en-US" sz="2800" dirty="0"/>
            </a:br>
            <a:endParaRPr lang="en-US" sz="2800" dirty="0"/>
          </a:p>
          <a:p>
            <a:r>
              <a:rPr lang="en-US" sz="2800" dirty="0"/>
              <a:t>Wear dosimeters (e.g., film or TLD badges) if issued. </a:t>
            </a:r>
            <a:br>
              <a:rPr lang="en-US" sz="2800" dirty="0"/>
            </a:br>
            <a:endParaRPr lang="en-US" sz="2800" dirty="0"/>
          </a:p>
        </p:txBody>
      </p:sp>
    </p:spTree>
    <p:extLst>
      <p:ext uri="{BB962C8B-B14F-4D97-AF65-F5344CB8AC3E}">
        <p14:creationId xmlns:p14="http://schemas.microsoft.com/office/powerpoint/2010/main" val="21728058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Avoid contact with the contamination. </a:t>
            </a:r>
            <a:br>
              <a:rPr lang="en-US" sz="3200" dirty="0"/>
            </a:br>
            <a:endParaRPr lang="en-US" sz="3200" dirty="0"/>
          </a:p>
          <a:p>
            <a:r>
              <a:rPr lang="en-US" sz="3200" dirty="0"/>
              <a:t>Wear protective clothing that, if contaminated, can be removed. </a:t>
            </a:r>
          </a:p>
          <a:p>
            <a:endParaRPr lang="en-US" sz="3200" dirty="0"/>
          </a:p>
          <a:p>
            <a:endParaRPr lang="en-US" sz="3200" dirty="0"/>
          </a:p>
        </p:txBody>
      </p:sp>
    </p:spTree>
    <p:extLst>
      <p:ext uri="{BB962C8B-B14F-4D97-AF65-F5344CB8AC3E}">
        <p14:creationId xmlns:p14="http://schemas.microsoft.com/office/powerpoint/2010/main" val="20716757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Wash with nonabrasive soap and water any part of the body that may have come in contact with the contamination.</a:t>
            </a:r>
          </a:p>
          <a:p>
            <a:r>
              <a:rPr lang="en-US" sz="2800" dirty="0"/>
              <a:t>Assume that all materials, equipment, and personnel that came in contact with the contamination are contaminated. Radiological monitoring is recommended before leaving the scene. </a:t>
            </a:r>
          </a:p>
        </p:txBody>
      </p:sp>
    </p:spTree>
    <p:extLst>
      <p:ext uri="{BB962C8B-B14F-4D97-AF65-F5344CB8AC3E}">
        <p14:creationId xmlns:p14="http://schemas.microsoft.com/office/powerpoint/2010/main" val="13491758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Stages in radiotherapy process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t>Overall, there are five basic steps of radiation therapy that we can share to give patients an idea of what to expect. These steps include initial consul­tation, simulation, treatment planning, treatment delivery and post treatment follow-up.</a:t>
            </a:r>
          </a:p>
        </p:txBody>
      </p:sp>
    </p:spTree>
    <p:extLst>
      <p:ext uri="{BB962C8B-B14F-4D97-AF65-F5344CB8AC3E}">
        <p14:creationId xmlns:p14="http://schemas.microsoft.com/office/powerpoint/2010/main" val="845766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1.Initial </a:t>
            </a:r>
            <a:r>
              <a:rPr lang="en-US" b="1" dirty="0"/>
              <a:t>consultation</a:t>
            </a:r>
            <a:endParaRPr lang="en-US" dirty="0"/>
          </a:p>
        </p:txBody>
      </p:sp>
      <p:sp>
        <p:nvSpPr>
          <p:cNvPr id="3" name="Content Placeholder 2"/>
          <p:cNvSpPr>
            <a:spLocks noGrp="1"/>
          </p:cNvSpPr>
          <p:nvPr>
            <p:ph idx="1"/>
          </p:nvPr>
        </p:nvSpPr>
        <p:spPr/>
        <p:txBody>
          <a:bodyPr>
            <a:noAutofit/>
          </a:bodyPr>
          <a:lstStyle/>
          <a:p>
            <a:pPr marL="0" indent="0">
              <a:buNone/>
            </a:pPr>
            <a:r>
              <a:rPr lang="en-US" sz="2800" b="1" dirty="0"/>
              <a:t/>
            </a:r>
            <a:br>
              <a:rPr lang="en-US" sz="2800" b="1" dirty="0"/>
            </a:br>
            <a:r>
              <a:rPr lang="en-US" sz="2800" dirty="0" err="1"/>
              <a:t>Consul­tation</a:t>
            </a:r>
            <a:r>
              <a:rPr lang="en-US" sz="2800" dirty="0"/>
              <a:t> is the first step of the radiation therapy process. This involves an appointment with a radiation oncologist, who reviews a patient’s medical records, pathology reports and radiology images and performs a physical exami­nation. If, based on this review, treatment by radiation therapy is chosen, the patient will be offered an appointment for simulation.</a:t>
            </a:r>
          </a:p>
        </p:txBody>
      </p:sp>
    </p:spTree>
    <p:extLst>
      <p:ext uri="{BB962C8B-B14F-4D97-AF65-F5344CB8AC3E}">
        <p14:creationId xmlns:p14="http://schemas.microsoft.com/office/powerpoint/2010/main" val="33753487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2.Simulation</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
            </a:r>
            <a:br>
              <a:rPr lang="en-US" sz="2800" b="1" dirty="0"/>
            </a:br>
            <a:r>
              <a:rPr lang="en-US" sz="2800" dirty="0"/>
              <a:t>Following your initial consultation, you will undergo a “simulation” process. The simulation allows the radiation oncologist to define the exact location and configuration of the treatment for your cancer or tumor. In order to accomplish this, x-rays or CT scans will be taken in the radiation oncology department.</a:t>
            </a:r>
          </a:p>
        </p:txBody>
      </p:sp>
    </p:spTree>
    <p:extLst>
      <p:ext uri="{BB962C8B-B14F-4D97-AF65-F5344CB8AC3E}">
        <p14:creationId xmlns:p14="http://schemas.microsoft.com/office/powerpoint/2010/main" val="3685972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sz="2800" b="1" dirty="0"/>
              <a:t>Radiotherapy </a:t>
            </a:r>
            <a:r>
              <a:rPr lang="en-US" sz="2800" dirty="0"/>
              <a:t>constitutes for 60% of cancer treatments and currently used as a targeted treatment method. The area with tumor is identified and only the cancer cells are irradiated with high dose radiation during radiotherapy. Since radiotherapy is a regional treatment method, patients can go on with their daily lives after daily sessions of 15 to 20 minutes.</a:t>
            </a:r>
          </a:p>
        </p:txBody>
      </p:sp>
    </p:spTree>
    <p:extLst>
      <p:ext uri="{BB962C8B-B14F-4D97-AF65-F5344CB8AC3E}">
        <p14:creationId xmlns:p14="http://schemas.microsoft.com/office/powerpoint/2010/main" val="3723315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Sometimes, the area on your body that requires treatment will be marked with a tiny tattoo “dot”. </a:t>
            </a:r>
          </a:p>
        </p:txBody>
      </p:sp>
    </p:spTree>
    <p:extLst>
      <p:ext uri="{BB962C8B-B14F-4D97-AF65-F5344CB8AC3E}">
        <p14:creationId xmlns:p14="http://schemas.microsoft.com/office/powerpoint/2010/main" val="32284594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3.Treatment </a:t>
            </a:r>
            <a:r>
              <a:rPr lang="en-US" b="1" dirty="0"/>
              <a:t>planning</a:t>
            </a:r>
            <a:endParaRPr lang="en-US" dirty="0"/>
          </a:p>
        </p:txBody>
      </p:sp>
      <p:sp>
        <p:nvSpPr>
          <p:cNvPr id="3" name="Content Placeholder 2"/>
          <p:cNvSpPr>
            <a:spLocks noGrp="1"/>
          </p:cNvSpPr>
          <p:nvPr>
            <p:ph idx="1"/>
          </p:nvPr>
        </p:nvSpPr>
        <p:spPr/>
        <p:txBody>
          <a:bodyPr>
            <a:noAutofit/>
          </a:bodyPr>
          <a:lstStyle/>
          <a:p>
            <a:pPr marL="0" indent="0">
              <a:buNone/>
            </a:pPr>
            <a:r>
              <a:rPr lang="en-US" sz="2800" b="1" dirty="0"/>
              <a:t/>
            </a:r>
            <a:br>
              <a:rPr lang="en-US" sz="2800" b="1" dirty="0"/>
            </a:br>
            <a:r>
              <a:rPr lang="en-US" sz="2800" dirty="0"/>
              <a:t>This step of the radiation process involves the radiation oncologist, the physicist and dosimetrist. Using the CT scan images (and a MRI </a:t>
            </a:r>
            <a:r>
              <a:rPr lang="en-US" sz="2800" dirty="0" smtClean="0"/>
              <a:t>, </a:t>
            </a:r>
            <a:r>
              <a:rPr lang="en-US" sz="2800" dirty="0"/>
              <a:t>if needed), they work together to design the field of radiation therapy treatment. The focus of treatment planning is to deliver a high dose of radiation to the tumor while limiting the dose received by surrounding tissue that is normal.</a:t>
            </a:r>
          </a:p>
        </p:txBody>
      </p:sp>
    </p:spTree>
    <p:extLst>
      <p:ext uri="{BB962C8B-B14F-4D97-AF65-F5344CB8AC3E}">
        <p14:creationId xmlns:p14="http://schemas.microsoft.com/office/powerpoint/2010/main" val="6290927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Treatment </a:t>
            </a:r>
            <a:r>
              <a:rPr lang="en-US" b="1" dirty="0"/>
              <a:t>Delivery</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
            </a:r>
            <a:br>
              <a:rPr lang="en-US" sz="2800" b="1" dirty="0"/>
            </a:br>
            <a:r>
              <a:rPr lang="en-US" sz="2800" dirty="0"/>
              <a:t>On the first day of treatment, the patient is placed in the position for treatment using immobi­lization devices that might be necessary for them. Radiation therapists are responsible for positioning the patient and for delivering the radiation dose prescribed by the radiation oncologist.</a:t>
            </a:r>
          </a:p>
        </p:txBody>
      </p:sp>
    </p:spTree>
    <p:extLst>
      <p:ext uri="{BB962C8B-B14F-4D97-AF65-F5344CB8AC3E}">
        <p14:creationId xmlns:p14="http://schemas.microsoft.com/office/powerpoint/2010/main" val="39504721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.Post </a:t>
            </a:r>
            <a:r>
              <a:rPr lang="en-US" b="1" dirty="0"/>
              <a:t>Treatment Follow-up</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
            </a:r>
            <a:br>
              <a:rPr lang="en-US" sz="2800" b="1" dirty="0"/>
            </a:br>
            <a:r>
              <a:rPr lang="en-US" sz="2800" dirty="0"/>
              <a:t>Upon completion of your treatment, a follow-up appointment will be scheduled to monitor the recovery and overall health of our patients. Additional diagnostic tests may be ordered. Reports on the status of our patients are sent to all physicians involved in patient care.</a:t>
            </a:r>
          </a:p>
        </p:txBody>
      </p:sp>
    </p:spTree>
    <p:extLst>
      <p:ext uri="{BB962C8B-B14F-4D97-AF65-F5344CB8AC3E}">
        <p14:creationId xmlns:p14="http://schemas.microsoft.com/office/powerpoint/2010/main" val="22525867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Role of nurse in radiotherapy.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The radiation oncology nursing role is multifaceted. Role components include patient assessment, patient education, support and counseling, physical care, continuity of care, research, and administrative and leadership activities.</a:t>
            </a:r>
          </a:p>
        </p:txBody>
      </p:sp>
    </p:spTree>
    <p:extLst>
      <p:ext uri="{BB962C8B-B14F-4D97-AF65-F5344CB8AC3E}">
        <p14:creationId xmlns:p14="http://schemas.microsoft.com/office/powerpoint/2010/main" val="39288571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a:t>
            </a:r>
            <a:endParaRPr lang="en-US" dirty="0"/>
          </a:p>
        </p:txBody>
      </p:sp>
      <p:sp>
        <p:nvSpPr>
          <p:cNvPr id="3" name="Content Placeholder 2"/>
          <p:cNvSpPr>
            <a:spLocks noGrp="1"/>
          </p:cNvSpPr>
          <p:nvPr>
            <p:ph idx="1"/>
          </p:nvPr>
        </p:nvSpPr>
        <p:spPr/>
        <p:txBody>
          <a:bodyPr>
            <a:normAutofit/>
          </a:bodyPr>
          <a:lstStyle/>
          <a:p>
            <a:r>
              <a:rPr lang="en-US" sz="2800" dirty="0"/>
              <a:t>A </a:t>
            </a:r>
            <a:r>
              <a:rPr lang="en-US" sz="2800" b="1" dirty="0"/>
              <a:t>Radiation</a:t>
            </a:r>
            <a:r>
              <a:rPr lang="en-US" sz="2800" dirty="0"/>
              <a:t> Oncology </a:t>
            </a:r>
            <a:r>
              <a:rPr lang="en-US" sz="2800" b="1" dirty="0"/>
              <a:t>Nurse</a:t>
            </a:r>
            <a:r>
              <a:rPr lang="en-US" sz="2800" dirty="0"/>
              <a:t> has special training in the care and treatment of patients with cancer. They educate patients about </a:t>
            </a:r>
            <a:r>
              <a:rPr lang="en-US" sz="2800" b="1" dirty="0"/>
              <a:t>radiation</a:t>
            </a:r>
            <a:r>
              <a:rPr lang="en-US" sz="2800" dirty="0"/>
              <a:t> treatment and help manage any symptoms or side effects.</a:t>
            </a:r>
          </a:p>
        </p:txBody>
      </p:sp>
    </p:spTree>
    <p:extLst>
      <p:ext uri="{BB962C8B-B14F-4D97-AF65-F5344CB8AC3E}">
        <p14:creationId xmlns:p14="http://schemas.microsoft.com/office/powerpoint/2010/main" val="17864476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In some countries, oncology nurses are </a:t>
            </a:r>
            <a:r>
              <a:rPr lang="en-US" sz="2800" dirty="0" err="1"/>
              <a:t>specialised</a:t>
            </a:r>
            <a:r>
              <a:rPr lang="en-US" sz="2800" dirty="0"/>
              <a:t> in radiation technology and are responsible for the treatment delivery, which includes direct patient care, positioning and the actual application of the radiation treatment. In other countries, this responsibility is taken by radiation therapists.</a:t>
            </a:r>
          </a:p>
        </p:txBody>
      </p:sp>
    </p:spTree>
    <p:extLst>
      <p:ext uri="{BB962C8B-B14F-4D97-AF65-F5344CB8AC3E}">
        <p14:creationId xmlns:p14="http://schemas.microsoft.com/office/powerpoint/2010/main" val="4591106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Under such circumstances, oncology nurses are </a:t>
            </a:r>
            <a:r>
              <a:rPr lang="en-US" sz="2800" dirty="0" err="1"/>
              <a:t>specialised</a:t>
            </a:r>
            <a:r>
              <a:rPr lang="en-US" sz="2800" dirty="0"/>
              <a:t> to provide care to radiation oncology patients – for example, when they receive chemotherapy during radiotherapy, or to provide a special service to patients to cope with side effects of radiotherapy, for example, inflammation of the skin within the radiation field.</a:t>
            </a:r>
          </a:p>
        </p:txBody>
      </p:sp>
    </p:spTree>
    <p:extLst>
      <p:ext uri="{BB962C8B-B14F-4D97-AF65-F5344CB8AC3E}">
        <p14:creationId xmlns:p14="http://schemas.microsoft.com/office/powerpoint/2010/main" val="20784611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9270"/>
            <a:ext cx="8911687" cy="2024270"/>
          </a:xfrm>
        </p:spPr>
        <p:txBody>
          <a:bodyPr>
            <a:normAutofit/>
          </a:bodyPr>
          <a:lstStyle/>
          <a:p>
            <a:r>
              <a:rPr lang="en-US" sz="4800" b="1" u="sng" dirty="0" smtClean="0">
                <a:solidFill>
                  <a:srgbClr val="FF0000"/>
                </a:solidFill>
              </a:rPr>
              <a:t>ENDOSCOPIC EXAMINATIONS</a:t>
            </a:r>
            <a:endParaRPr lang="en-US" sz="4800" b="1" u="sng"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2080591" y="1179442"/>
            <a:ext cx="9727096" cy="5539409"/>
          </a:xfrm>
          <a:prstGeom prst="rect">
            <a:avLst/>
          </a:prstGeom>
        </p:spPr>
      </p:pic>
    </p:spTree>
    <p:extLst>
      <p:ext uri="{BB962C8B-B14F-4D97-AF65-F5344CB8AC3E}">
        <p14:creationId xmlns:p14="http://schemas.microsoft.com/office/powerpoint/2010/main" val="37775619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2925" y="624109"/>
            <a:ext cx="8911687" cy="6028481"/>
          </a:xfrm>
          <a:prstGeom prst="rect">
            <a:avLst/>
          </a:prstGeom>
        </p:spPr>
      </p:pic>
    </p:spTree>
    <p:extLst>
      <p:ext uri="{BB962C8B-B14F-4D97-AF65-F5344CB8AC3E}">
        <p14:creationId xmlns:p14="http://schemas.microsoft.com/office/powerpoint/2010/main" val="287617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Autofit/>
          </a:bodyPr>
          <a:lstStyle/>
          <a:p>
            <a:r>
              <a:rPr lang="en-US" sz="2800" dirty="0"/>
              <a:t>Radiotherapy can be used for almost all types of cancer while it is the only treatment method for certain cancer types. Radiotherapy can sometimes be preoperatively used to reduce the tumor size. It may also be used to eliminate possible postoperative residual cancer cells for certain tumors. Radiotherapy is given to more than half of cancer patients in addition to treatments such as surgery and medical treatment.</a:t>
            </a:r>
          </a:p>
        </p:txBody>
      </p:sp>
    </p:spTree>
    <p:extLst>
      <p:ext uri="{BB962C8B-B14F-4D97-AF65-F5344CB8AC3E}">
        <p14:creationId xmlns:p14="http://schemas.microsoft.com/office/powerpoint/2010/main" val="28373109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46852" y="530086"/>
            <a:ext cx="9357760" cy="6327913"/>
          </a:xfrm>
          <a:prstGeom prst="rect">
            <a:avLst/>
          </a:prstGeom>
        </p:spPr>
      </p:pic>
    </p:spTree>
    <p:extLst>
      <p:ext uri="{BB962C8B-B14F-4D97-AF65-F5344CB8AC3E}">
        <p14:creationId xmlns:p14="http://schemas.microsoft.com/office/powerpoint/2010/main" val="21776590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4" y="624110"/>
            <a:ext cx="9015979" cy="5299612"/>
          </a:xfrm>
        </p:spPr>
      </p:pic>
    </p:spTree>
    <p:extLst>
      <p:ext uri="{BB962C8B-B14F-4D97-AF65-F5344CB8AC3E}">
        <p14:creationId xmlns:p14="http://schemas.microsoft.com/office/powerpoint/2010/main" val="22092611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592925" y="624110"/>
            <a:ext cx="9042483" cy="6081490"/>
          </a:xfrm>
          <a:prstGeom prst="rect">
            <a:avLst/>
          </a:prstGeom>
        </p:spPr>
      </p:pic>
    </p:spTree>
    <p:extLst>
      <p:ext uri="{BB962C8B-B14F-4D97-AF65-F5344CB8AC3E}">
        <p14:creationId xmlns:p14="http://schemas.microsoft.com/office/powerpoint/2010/main" val="26111884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Endoscopy.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Endoscopy is a procedure that allows a doctor to view the inside of a person's body. Doctors use it to diagnose diseases in the following parts of the body:</a:t>
            </a:r>
          </a:p>
          <a:p>
            <a:r>
              <a:rPr lang="en-US" sz="2800" dirty="0" smtClean="0"/>
              <a:t>Esophagus, Stomach, Colon, Ears , Nose, Throat, Heart, Urinary tract, Joints, Abdomen</a:t>
            </a:r>
          </a:p>
          <a:p>
            <a:pPr marL="0" indent="0">
              <a:buNone/>
            </a:pPr>
            <a:endParaRPr lang="en-US" sz="2800" dirty="0"/>
          </a:p>
        </p:txBody>
      </p:sp>
    </p:spTree>
    <p:extLst>
      <p:ext uri="{BB962C8B-B14F-4D97-AF65-F5344CB8AC3E}">
        <p14:creationId xmlns:p14="http://schemas.microsoft.com/office/powerpoint/2010/main" val="9295330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dirty="0"/>
              <a:t>During an endoscopy, the doctor inserts a tool called an endoscope into a person’s body. Most endoscopes are thin tubes with a powerful light and tiny camera at the end.</a:t>
            </a:r>
          </a:p>
          <a:p>
            <a:r>
              <a:rPr lang="en-US" sz="2800" dirty="0"/>
              <a:t>The endoscope's length and flexibility depend on the part of the body the doctor needs to see.</a:t>
            </a:r>
          </a:p>
          <a:p>
            <a:r>
              <a:rPr lang="en-US" sz="2800" dirty="0"/>
              <a:t>For example, a straight endoscope helps a doctor look at joints. Meanwhile, a flexible one helps a doctor view the inside of the colon.</a:t>
            </a:r>
          </a:p>
          <a:p>
            <a:endParaRPr lang="en-US" sz="2800" dirty="0"/>
          </a:p>
        </p:txBody>
      </p:sp>
    </p:spTree>
    <p:extLst>
      <p:ext uri="{BB962C8B-B14F-4D97-AF65-F5344CB8AC3E}">
        <p14:creationId xmlns:p14="http://schemas.microsoft.com/office/powerpoint/2010/main" val="20724467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dirty="0"/>
              <a:t>.</a:t>
            </a:r>
          </a:p>
        </p:txBody>
      </p:sp>
      <p:sp>
        <p:nvSpPr>
          <p:cNvPr id="3" name="Content Placeholder 2"/>
          <p:cNvSpPr>
            <a:spLocks noGrp="1"/>
          </p:cNvSpPr>
          <p:nvPr>
            <p:ph idx="1"/>
          </p:nvPr>
        </p:nvSpPr>
        <p:spPr/>
        <p:txBody>
          <a:bodyPr>
            <a:normAutofit/>
          </a:bodyPr>
          <a:lstStyle/>
          <a:p>
            <a:r>
              <a:rPr lang="en-US" sz="2800" dirty="0"/>
              <a:t>Typically, an endoscope has a channel through which the doctor can insert tools. These tools collect tissue or provide treatment.</a:t>
            </a:r>
          </a:p>
          <a:p>
            <a:r>
              <a:rPr lang="en-US" sz="2800" dirty="0"/>
              <a:t>Types of tools include:</a:t>
            </a:r>
          </a:p>
          <a:p>
            <a:endParaRPr lang="en-US" sz="2800" dirty="0"/>
          </a:p>
        </p:txBody>
      </p:sp>
    </p:spTree>
    <p:extLst>
      <p:ext uri="{BB962C8B-B14F-4D97-AF65-F5344CB8AC3E}">
        <p14:creationId xmlns:p14="http://schemas.microsoft.com/office/powerpoint/2010/main" val="14558346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589212" y="1656522"/>
            <a:ext cx="8915400" cy="4254700"/>
          </a:xfrm>
        </p:spPr>
        <p:txBody>
          <a:bodyPr>
            <a:normAutofit/>
          </a:bodyPr>
          <a:lstStyle/>
          <a:p>
            <a:r>
              <a:rPr lang="en-US" sz="2800" b="1" dirty="0"/>
              <a:t>Flexible forceps. </a:t>
            </a:r>
            <a:r>
              <a:rPr lang="en-US" sz="2800" dirty="0"/>
              <a:t>These tong-like tools take a tissue sample.</a:t>
            </a:r>
          </a:p>
          <a:p>
            <a:r>
              <a:rPr lang="en-US" sz="2800" b="1" dirty="0"/>
              <a:t>Biopsy forceps.</a:t>
            </a:r>
            <a:r>
              <a:rPr lang="en-US" sz="2800" dirty="0"/>
              <a:t> These remove a tissue sample or a suspicious growth.</a:t>
            </a:r>
          </a:p>
          <a:p>
            <a:r>
              <a:rPr lang="en-US" sz="2800" b="1" dirty="0"/>
              <a:t>Cytology brushes.</a:t>
            </a:r>
            <a:r>
              <a:rPr lang="en-US" sz="2800" dirty="0"/>
              <a:t> These take cell samples.</a:t>
            </a:r>
          </a:p>
          <a:p>
            <a:r>
              <a:rPr lang="en-US" sz="2800" b="1" dirty="0"/>
              <a:t>Suture removal forceps. </a:t>
            </a:r>
            <a:r>
              <a:rPr lang="en-US" sz="2800" dirty="0"/>
              <a:t>These remove stitches inside the body</a:t>
            </a:r>
          </a:p>
          <a:p>
            <a:endParaRPr lang="en-US" sz="2800" dirty="0"/>
          </a:p>
        </p:txBody>
      </p:sp>
    </p:spTree>
    <p:extLst>
      <p:ext uri="{BB962C8B-B14F-4D97-AF65-F5344CB8AC3E}">
        <p14:creationId xmlns:p14="http://schemas.microsoft.com/office/powerpoint/2010/main" val="41420991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589212" y="2319130"/>
            <a:ext cx="8915400" cy="3777622"/>
          </a:xfrm>
        </p:spPr>
        <p:txBody>
          <a:bodyPr>
            <a:normAutofit/>
          </a:bodyPr>
          <a:lstStyle/>
          <a:p>
            <a:r>
              <a:rPr lang="en-US" sz="2800" dirty="0"/>
              <a:t>Your doctor may recommend an endoscopy for various reasons:</a:t>
            </a:r>
          </a:p>
          <a:p>
            <a:r>
              <a:rPr lang="en-US" sz="2800" b="1" dirty="0"/>
              <a:t>To screen for and prevent cancer. </a:t>
            </a:r>
            <a:r>
              <a:rPr lang="en-US" sz="2800" dirty="0"/>
              <a:t>For example,</a:t>
            </a:r>
            <a:r>
              <a:rPr lang="en-US" sz="2800" b="1" dirty="0"/>
              <a:t> </a:t>
            </a:r>
            <a:r>
              <a:rPr lang="en-US" sz="2800" dirty="0"/>
              <a:t>doctors use a type of endoscopy called a colonoscopy to screen for colorectal cancer. During a colonoscopy, your doctor may remove growths called polyps. Without removal, polyps could develop into cancer.</a:t>
            </a:r>
          </a:p>
          <a:p>
            <a:endParaRPr lang="en-US" sz="2800" dirty="0"/>
          </a:p>
        </p:txBody>
      </p:sp>
    </p:spTree>
    <p:extLst>
      <p:ext uri="{BB962C8B-B14F-4D97-AF65-F5344CB8AC3E}">
        <p14:creationId xmlns:p14="http://schemas.microsoft.com/office/powerpoint/2010/main" val="20459907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b="1" dirty="0"/>
              <a:t>To diagnose a disease or find out the cause of symptoms. </a:t>
            </a:r>
            <a:r>
              <a:rPr lang="en-US" sz="2800" dirty="0"/>
              <a:t>The type of endoscopy your doctor will recommend depends on the part of the body under examination.</a:t>
            </a:r>
          </a:p>
          <a:p>
            <a:r>
              <a:rPr lang="en-US" sz="2800" b="1" dirty="0"/>
              <a:t>To give treatment.</a:t>
            </a:r>
            <a:r>
              <a:rPr lang="en-US" sz="2800" dirty="0"/>
              <a:t> Doctors use endoscopes for certain treatments: Medication delivery, Laser therapy, which uses a powerful beam of light to destroy cancer cells </a:t>
            </a:r>
            <a:r>
              <a:rPr lang="en-US" sz="2800" dirty="0" err="1"/>
              <a:t>etc</a:t>
            </a:r>
            <a:endParaRPr lang="en-US" sz="2800" dirty="0"/>
          </a:p>
          <a:p>
            <a:endParaRPr lang="en-US" sz="2800" dirty="0"/>
          </a:p>
        </p:txBody>
      </p:sp>
    </p:spTree>
    <p:extLst>
      <p:ext uri="{BB962C8B-B14F-4D97-AF65-F5344CB8AC3E}">
        <p14:creationId xmlns:p14="http://schemas.microsoft.com/office/powerpoint/2010/main" val="40996118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endoscopy.</a:t>
            </a:r>
            <a:endParaRPr lang="en-US" dirty="0"/>
          </a:p>
        </p:txBody>
      </p:sp>
      <p:sp>
        <p:nvSpPr>
          <p:cNvPr id="3" name="Content Placeholder 2"/>
          <p:cNvSpPr>
            <a:spLocks noGrp="1"/>
          </p:cNvSpPr>
          <p:nvPr>
            <p:ph idx="1"/>
          </p:nvPr>
        </p:nvSpPr>
        <p:spPr/>
        <p:txBody>
          <a:bodyPr>
            <a:normAutofit/>
          </a:bodyPr>
          <a:lstStyle/>
          <a:p>
            <a:r>
              <a:rPr lang="en-US" sz="2800" b="1" dirty="0"/>
              <a:t>Arthroscopy</a:t>
            </a:r>
            <a:r>
              <a:rPr lang="en-US" sz="2800" dirty="0"/>
              <a:t>: examination of </a:t>
            </a:r>
            <a:r>
              <a:rPr lang="en-US" sz="2800" dirty="0">
                <a:solidFill>
                  <a:srgbClr val="FF0000"/>
                </a:solidFill>
              </a:rPr>
              <a:t>joints </a:t>
            </a:r>
            <a:r>
              <a:rPr lang="en-US" sz="2800" dirty="0"/>
              <a:t>for diagnosis and treatment (arthroscopic surgery)</a:t>
            </a:r>
          </a:p>
          <a:p>
            <a:r>
              <a:rPr lang="en-US" sz="2800" b="1" dirty="0"/>
              <a:t>Bronchoscopy</a:t>
            </a:r>
            <a:r>
              <a:rPr lang="en-US" sz="2800" dirty="0"/>
              <a:t>: examination of the </a:t>
            </a:r>
            <a:r>
              <a:rPr lang="en-US" sz="2800" dirty="0">
                <a:solidFill>
                  <a:srgbClr val="FF0000"/>
                </a:solidFill>
              </a:rPr>
              <a:t>trachea and lung's </a:t>
            </a:r>
            <a:r>
              <a:rPr lang="en-US" sz="2800" dirty="0"/>
              <a:t>bronchial trees to reveal abscesses, bronchitis, carcinoma, tumors, tuberculosis, </a:t>
            </a:r>
            <a:r>
              <a:rPr lang="en-US" sz="2800" dirty="0" err="1"/>
              <a:t>alveolitis</a:t>
            </a:r>
            <a:r>
              <a:rPr lang="en-US" sz="2800" dirty="0"/>
              <a:t>, infection, inflammation </a:t>
            </a:r>
          </a:p>
        </p:txBody>
      </p:sp>
    </p:spTree>
    <p:extLst>
      <p:ext uri="{BB962C8B-B14F-4D97-AF65-F5344CB8AC3E}">
        <p14:creationId xmlns:p14="http://schemas.microsoft.com/office/powerpoint/2010/main" val="2304483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1501</TotalTime>
  <Words>8233</Words>
  <Application>Microsoft Office PowerPoint</Application>
  <PresentationFormat>Widescreen</PresentationFormat>
  <Paragraphs>513</Paragraphs>
  <Slides>189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189</vt:i4>
      </vt:variant>
    </vt:vector>
  </HeadingPairs>
  <TitlesOfParts>
    <vt:vector size="194" baseType="lpstr">
      <vt:lpstr>Arial</vt:lpstr>
      <vt:lpstr>Century Gothic</vt:lpstr>
      <vt:lpstr>Wingdings</vt:lpstr>
      <vt:lpstr>Wingdings 3</vt:lpstr>
      <vt:lpstr>Wisp</vt:lpstr>
      <vt:lpstr>Specialized procedures II</vt:lpstr>
      <vt:lpstr>MODULE OUTCOMES </vt:lpstr>
      <vt:lpstr>PowerPoint Presentation</vt:lpstr>
      <vt:lpstr>PowerPoint Presentation</vt:lpstr>
      <vt:lpstr>overview</vt:lpstr>
      <vt:lpstr>overview</vt:lpstr>
      <vt:lpstr>overview</vt:lpstr>
      <vt:lpstr>overview</vt:lpstr>
      <vt:lpstr>overview</vt:lpstr>
      <vt:lpstr>Radiotherapy.</vt:lpstr>
      <vt:lpstr>Radiation.</vt:lpstr>
      <vt:lpstr>Cont.</vt:lpstr>
      <vt:lpstr>Cont.</vt:lpstr>
      <vt:lpstr>Cont.</vt:lpstr>
      <vt:lpstr>When radiotherapy is used </vt:lpstr>
      <vt:lpstr>Cont.</vt:lpstr>
      <vt:lpstr>Approaches to radiotherapy.</vt:lpstr>
      <vt:lpstr>Cont.</vt:lpstr>
      <vt:lpstr>Cont.</vt:lpstr>
      <vt:lpstr>Cont.</vt:lpstr>
      <vt:lpstr>Cont.</vt:lpstr>
      <vt:lpstr>Cont.</vt:lpstr>
      <vt:lpstr>Cont.</vt:lpstr>
      <vt:lpstr>ii) Internal radiation therapy </vt:lpstr>
      <vt:lpstr>Cont.</vt:lpstr>
      <vt:lpstr>Internal.</vt:lpstr>
      <vt:lpstr>Internal.</vt:lpstr>
      <vt:lpstr>Internal.</vt:lpstr>
      <vt:lpstr>Internal.</vt:lpstr>
      <vt:lpstr>Internal.</vt:lpstr>
      <vt:lpstr>Internal.</vt:lpstr>
      <vt:lpstr>Internal.</vt:lpstr>
      <vt:lpstr>Internal.</vt:lpstr>
      <vt:lpstr>Internal.</vt:lpstr>
      <vt:lpstr>Combination.</vt:lpstr>
      <vt:lpstr>Cont.</vt:lpstr>
      <vt:lpstr>Common side effects of radiotherapy.</vt:lpstr>
      <vt:lpstr>Cont.</vt:lpstr>
      <vt:lpstr>side effects</vt:lpstr>
      <vt:lpstr>Side effects.</vt:lpstr>
      <vt:lpstr>Side effects.</vt:lpstr>
      <vt:lpstr>Side effects.</vt:lpstr>
      <vt:lpstr>Side effects.</vt:lpstr>
      <vt:lpstr>Side effects.</vt:lpstr>
      <vt:lpstr>Side effects.</vt:lpstr>
      <vt:lpstr>Side effects.</vt:lpstr>
      <vt:lpstr>Side effects.</vt:lpstr>
      <vt:lpstr>Side effects.</vt:lpstr>
      <vt:lpstr>Side effects.</vt:lpstr>
      <vt:lpstr>Basic principles of radiotherapy.</vt:lpstr>
      <vt:lpstr>Cont.</vt:lpstr>
      <vt:lpstr>Cont.</vt:lpstr>
      <vt:lpstr>Cont.</vt:lpstr>
      <vt:lpstr>Cont.</vt:lpstr>
      <vt:lpstr>Cont.</vt:lpstr>
      <vt:lpstr>Cont.</vt:lpstr>
      <vt:lpstr>Cont.</vt:lpstr>
      <vt:lpstr>Cont.</vt:lpstr>
      <vt:lpstr>Importance of radiotherapy.</vt:lpstr>
      <vt:lpstr>Cont.</vt:lpstr>
      <vt:lpstr>Cont.</vt:lpstr>
      <vt:lpstr>Cont.</vt:lpstr>
      <vt:lpstr>Cont.</vt:lpstr>
      <vt:lpstr>Cont.</vt:lpstr>
      <vt:lpstr>Cont.</vt:lpstr>
      <vt:lpstr>Cont.</vt:lpstr>
      <vt:lpstr>Cont.</vt:lpstr>
      <vt:lpstr>Cont.</vt:lpstr>
      <vt:lpstr>Cont.</vt:lpstr>
      <vt:lpstr>Benefits of radiotherapy </vt:lpstr>
      <vt:lpstr>Cont.</vt:lpstr>
      <vt:lpstr>Protecting the patient during radiotherapy.</vt:lpstr>
      <vt:lpstr>Cont.</vt:lpstr>
      <vt:lpstr>OCCUPATIONAL PROTECTION.</vt:lpstr>
      <vt:lpstr>Cont.</vt:lpstr>
      <vt:lpstr>Cont.</vt:lpstr>
      <vt:lpstr>Stages in radiotherapy process</vt:lpstr>
      <vt:lpstr>1.Initial consultation</vt:lpstr>
      <vt:lpstr>2.Simulation</vt:lpstr>
      <vt:lpstr>Cont.</vt:lpstr>
      <vt:lpstr>3.Treatment planning</vt:lpstr>
      <vt:lpstr>4. Treatment Delivery</vt:lpstr>
      <vt:lpstr>5.Post Treatment Follow-up</vt:lpstr>
      <vt:lpstr>Role of nurse in radiotherapy.</vt:lpstr>
      <vt:lpstr>Role.</vt:lpstr>
      <vt:lpstr>Cont.</vt:lpstr>
      <vt:lpstr>Cont.</vt:lpstr>
      <vt:lpstr>ENDOSCOPIC EXAMINATIONS</vt:lpstr>
      <vt:lpstr>PowerPoint Presentation</vt:lpstr>
      <vt:lpstr>PowerPoint Presentation</vt:lpstr>
      <vt:lpstr>PowerPoint Presentation</vt:lpstr>
      <vt:lpstr>PowerPoint Presentation</vt:lpstr>
      <vt:lpstr>Endoscopy.</vt:lpstr>
      <vt:lpstr>Cont.</vt:lpstr>
      <vt:lpstr>cont.</vt:lpstr>
      <vt:lpstr>Cont.</vt:lpstr>
      <vt:lpstr>Cont.</vt:lpstr>
      <vt:lpstr>Cont.</vt:lpstr>
      <vt:lpstr>Types of endoscopy.</vt:lpstr>
      <vt:lpstr>Cont.</vt:lpstr>
      <vt:lpstr>Cont.</vt:lpstr>
      <vt:lpstr>Cont.</vt:lpstr>
      <vt:lpstr>Cont.</vt:lpstr>
      <vt:lpstr>Cont.</vt:lpstr>
      <vt:lpstr> 1.Bronchoscopy.</vt:lpstr>
      <vt:lpstr>Uses.</vt:lpstr>
      <vt:lpstr>Uses.</vt:lpstr>
      <vt:lpstr>Uses.</vt:lpstr>
      <vt:lpstr>Procedure.</vt:lpstr>
      <vt:lpstr>Cont.</vt:lpstr>
      <vt:lpstr>Cont.</vt:lpstr>
      <vt:lpstr>Cont.</vt:lpstr>
      <vt:lpstr>Cont.</vt:lpstr>
      <vt:lpstr>After the procedure.</vt:lpstr>
      <vt:lpstr>Cont.</vt:lpstr>
      <vt:lpstr>Cont.</vt:lpstr>
      <vt:lpstr>Risks and Side Effects </vt:lpstr>
      <vt:lpstr>Risks.</vt:lpstr>
      <vt:lpstr>2.Oesophagoscopy.</vt:lpstr>
      <vt:lpstr>Indications.</vt:lpstr>
      <vt:lpstr>Indications.</vt:lpstr>
      <vt:lpstr>Indications</vt:lpstr>
      <vt:lpstr>How is the Procedure Performed? </vt:lpstr>
      <vt:lpstr>Procedure.</vt:lpstr>
      <vt:lpstr>Procedure.</vt:lpstr>
      <vt:lpstr>Procedure.</vt:lpstr>
      <vt:lpstr>Possible Risks and Complications </vt:lpstr>
      <vt:lpstr>Risks.</vt:lpstr>
      <vt:lpstr>Risks.</vt:lpstr>
      <vt:lpstr>Risks.</vt:lpstr>
      <vt:lpstr> 3.Gastroscopy.</vt:lpstr>
      <vt:lpstr>Indications.</vt:lpstr>
      <vt:lpstr>Cont.</vt:lpstr>
      <vt:lpstr>Cont.</vt:lpstr>
      <vt:lpstr>Cont.</vt:lpstr>
      <vt:lpstr>Procedure.</vt:lpstr>
      <vt:lpstr>Cont.</vt:lpstr>
      <vt:lpstr>Cont.</vt:lpstr>
      <vt:lpstr>possible risks or complications. </vt:lpstr>
      <vt:lpstr>Risks.</vt:lpstr>
      <vt:lpstr>Risks.</vt:lpstr>
      <vt:lpstr>4.Sigmoidoscopy </vt:lpstr>
      <vt:lpstr>Why it's done. </vt:lpstr>
      <vt:lpstr>Cont.</vt:lpstr>
      <vt:lpstr>Cont.</vt:lpstr>
      <vt:lpstr>Procedure.</vt:lpstr>
      <vt:lpstr>Cont.</vt:lpstr>
      <vt:lpstr>Cont.</vt:lpstr>
      <vt:lpstr>Cont.</vt:lpstr>
      <vt:lpstr>Risks of a flexible sigmoidoscopy? </vt:lpstr>
      <vt:lpstr>Cont.</vt:lpstr>
      <vt:lpstr>5.proctoscopy (rigid sigmoidoscopy)</vt:lpstr>
      <vt:lpstr>Cont.</vt:lpstr>
      <vt:lpstr>Why is a proctoscopy done? </vt:lpstr>
      <vt:lpstr>Procedure.</vt:lpstr>
      <vt:lpstr>Cont.</vt:lpstr>
      <vt:lpstr>Cont.</vt:lpstr>
      <vt:lpstr>Cont.</vt:lpstr>
      <vt:lpstr>Risks.</vt:lpstr>
      <vt:lpstr>6.Cystoscopy</vt:lpstr>
      <vt:lpstr>Why it's done </vt:lpstr>
      <vt:lpstr>Cont.</vt:lpstr>
      <vt:lpstr>Cont.</vt:lpstr>
      <vt:lpstr>Cont.</vt:lpstr>
      <vt:lpstr>Procedure.</vt:lpstr>
      <vt:lpstr>Cont.</vt:lpstr>
      <vt:lpstr>Cont.</vt:lpstr>
      <vt:lpstr>Cont.</vt:lpstr>
      <vt:lpstr>Cont.</vt:lpstr>
      <vt:lpstr>Cont.</vt:lpstr>
      <vt:lpstr>Potential risks of a cystoscopy</vt:lpstr>
      <vt:lpstr>Cont.</vt:lpstr>
      <vt:lpstr>Cont.</vt:lpstr>
      <vt:lpstr>Cont.</vt:lpstr>
      <vt:lpstr>7.Laparascopy.</vt:lpstr>
      <vt:lpstr>Cont.</vt:lpstr>
      <vt:lpstr>Cont.</vt:lpstr>
      <vt:lpstr>When is laparoscopy used? </vt:lpstr>
      <vt:lpstr>Cont.</vt:lpstr>
      <vt:lpstr>Procedure.</vt:lpstr>
      <vt:lpstr>Cont.</vt:lpstr>
      <vt:lpstr>Cont.</vt:lpstr>
      <vt:lpstr>Cont.</vt:lpstr>
      <vt:lpstr>What are the risks of laparoscopy? </vt:lpstr>
      <vt:lpstr>Cont.</vt:lpstr>
      <vt:lpstr>Cont.</vt:lpstr>
      <vt:lpstr>Endoscopy Nurse Responsibilities: </vt:lpstr>
      <vt:lpstr>Responsibility.</vt:lpstr>
      <vt:lpstr>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procedures II</dc:title>
  <dc:creator>Windows User</dc:creator>
  <cp:lastModifiedBy>Windows User</cp:lastModifiedBy>
  <cp:revision>92</cp:revision>
  <dcterms:created xsi:type="dcterms:W3CDTF">2019-11-06T11:38:31Z</dcterms:created>
  <dcterms:modified xsi:type="dcterms:W3CDTF">2020-10-29T04:55:13Z</dcterms:modified>
</cp:coreProperties>
</file>