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31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17" r:id="rId48"/>
    <p:sldId id="301" r:id="rId49"/>
    <p:sldId id="302" r:id="rId50"/>
    <p:sldId id="303" r:id="rId51"/>
    <p:sldId id="304" r:id="rId52"/>
    <p:sldId id="305" r:id="rId53"/>
    <p:sldId id="306" r:id="rId54"/>
    <p:sldId id="307" r:id="rId55"/>
    <p:sldId id="308" r:id="rId56"/>
    <p:sldId id="309" r:id="rId57"/>
    <p:sldId id="312" r:id="rId58"/>
    <p:sldId id="310" r:id="rId59"/>
    <p:sldId id="311" r:id="rId60"/>
    <p:sldId id="313" r:id="rId61"/>
    <p:sldId id="314" r:id="rId62"/>
    <p:sldId id="315" r:id="rId63"/>
    <p:sldId id="318" r:id="rId64"/>
    <p:sldId id="320" r:id="rId65"/>
    <p:sldId id="321" r:id="rId66"/>
    <p:sldId id="322" r:id="rId67"/>
    <p:sldId id="323" r:id="rId68"/>
    <p:sldId id="324" r:id="rId69"/>
    <p:sldId id="325" r:id="rId70"/>
    <p:sldId id="326" r:id="rId71"/>
    <p:sldId id="327" r:id="rId72"/>
    <p:sldId id="328" r:id="rId73"/>
    <p:sldId id="329" r:id="rId74"/>
    <p:sldId id="330" r:id="rId75"/>
    <p:sldId id="319"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12/3/2020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12/3/2020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Stages of human development.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988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smtClean="0"/>
              <a:t>6 </a:t>
            </a:r>
            <a:r>
              <a:rPr lang="en-US" dirty="0"/>
              <a:t>months after conception –Eyes and eyelids are completely formed; fine layer of head   </a:t>
            </a:r>
            <a:r>
              <a:rPr lang="en-US" dirty="0" smtClean="0"/>
              <a:t>    </a:t>
            </a:r>
            <a:r>
              <a:rPr lang="en-US" dirty="0"/>
              <a:t>covers the head; grasping reflex is present and irregular movements occur.</a:t>
            </a:r>
          </a:p>
          <a:p>
            <a:r>
              <a:rPr lang="en-US" dirty="0" smtClean="0"/>
              <a:t> </a:t>
            </a:r>
            <a:r>
              <a:rPr lang="en-US" dirty="0"/>
              <a:t>7 months after conception – fetus is about 16 long and weighs 3 pounds.</a:t>
            </a:r>
          </a:p>
          <a:p>
            <a:r>
              <a:rPr lang="en-US" dirty="0" smtClean="0"/>
              <a:t>8 </a:t>
            </a:r>
            <a:r>
              <a:rPr lang="en-US" dirty="0"/>
              <a:t>and 9 months after conception – fetus grows longer and gains substantial weight, about </a:t>
            </a:r>
            <a:r>
              <a:rPr lang="en-US" dirty="0" smtClean="0"/>
              <a:t>5  </a:t>
            </a:r>
            <a:r>
              <a:rPr lang="en-US" dirty="0"/>
              <a:t>pounds.</a:t>
            </a:r>
          </a:p>
          <a:p>
            <a:endParaRPr lang="en-US" dirty="0"/>
          </a:p>
        </p:txBody>
      </p:sp>
    </p:spTree>
    <p:extLst>
      <p:ext uri="{BB962C8B-B14F-4D97-AF65-F5344CB8AC3E}">
        <p14:creationId xmlns:p14="http://schemas.microsoft.com/office/powerpoint/2010/main" val="107333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pPr marL="0" indent="0">
              <a:buNone/>
            </a:pPr>
            <a:r>
              <a:rPr lang="en-US" b="1" dirty="0" smtClean="0"/>
              <a:t>Neonatal </a:t>
            </a:r>
            <a:r>
              <a:rPr lang="en-US" b="1" dirty="0"/>
              <a:t>Period (birth -28 days)</a:t>
            </a:r>
            <a:endParaRPr lang="en-US" dirty="0"/>
          </a:p>
          <a:p>
            <a:r>
              <a:rPr lang="en-US" b="1" dirty="0"/>
              <a:t>Survival reflexes:</a:t>
            </a:r>
            <a:endParaRPr lang="en-US" sz="1800" dirty="0"/>
          </a:p>
          <a:p>
            <a:pPr lvl="1"/>
            <a:r>
              <a:rPr lang="en-US" dirty="0"/>
              <a:t>Breathing-repetitive inhalation and expiration </a:t>
            </a:r>
          </a:p>
          <a:p>
            <a:pPr lvl="1"/>
            <a:r>
              <a:rPr lang="en-US" dirty="0"/>
              <a:t>Eye blink-closing and blinking the eyes</a:t>
            </a:r>
          </a:p>
          <a:p>
            <a:pPr lvl="1"/>
            <a:r>
              <a:rPr lang="en-US" dirty="0"/>
              <a:t>Papillary reflex-constriction of pupils to bright light and dilation to dark surroundings</a:t>
            </a:r>
          </a:p>
          <a:p>
            <a:pPr lvl="1"/>
            <a:r>
              <a:rPr lang="en-US" dirty="0"/>
              <a:t>Rooting-turning the head in the direction of touch</a:t>
            </a:r>
          </a:p>
          <a:p>
            <a:pPr lvl="1"/>
            <a:r>
              <a:rPr lang="en-US" dirty="0"/>
              <a:t>Sucking-sucking on objects placed into the mouth</a:t>
            </a:r>
          </a:p>
          <a:p>
            <a:pPr lvl="1"/>
            <a:r>
              <a:rPr lang="en-US" dirty="0"/>
              <a:t>Swallowing-stimulation of the palate causes swallowing</a:t>
            </a:r>
          </a:p>
          <a:p>
            <a:endParaRPr lang="en-US" dirty="0"/>
          </a:p>
        </p:txBody>
      </p:sp>
    </p:spTree>
    <p:extLst>
      <p:ext uri="{BB962C8B-B14F-4D97-AF65-F5344CB8AC3E}">
        <p14:creationId xmlns:p14="http://schemas.microsoft.com/office/powerpoint/2010/main" val="330314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lnSpcReduction="10000"/>
          </a:bodyPr>
          <a:lstStyle/>
          <a:p>
            <a:r>
              <a:rPr lang="en-GB" b="1" dirty="0" smtClean="0"/>
              <a:t>Primitive </a:t>
            </a:r>
            <a:r>
              <a:rPr lang="en-GB" b="1" dirty="0"/>
              <a:t>Reflex</a:t>
            </a:r>
            <a:endParaRPr lang="en-US" dirty="0"/>
          </a:p>
          <a:p>
            <a:pPr lvl="1"/>
            <a:r>
              <a:rPr lang="en-US" dirty="0"/>
              <a:t>Babinski-fanning and then curling the toes when the bottom of the foot it stroked</a:t>
            </a:r>
          </a:p>
          <a:p>
            <a:pPr lvl="1"/>
            <a:r>
              <a:rPr lang="en-US" dirty="0"/>
              <a:t>Palmer grasping-curling the fingers around the objects that touch the baby’s palm</a:t>
            </a:r>
          </a:p>
          <a:p>
            <a:pPr lvl="1"/>
            <a:r>
              <a:rPr lang="en-US" dirty="0"/>
              <a:t>Moro-loud noise will cause the baby to throw his arms outwards, arch the back and the bring the arms towards each other as if to hold on something.</a:t>
            </a:r>
            <a:r>
              <a:rPr lang="en-US" sz="4000" dirty="0"/>
              <a:t> </a:t>
            </a:r>
            <a:endParaRPr lang="en-US" dirty="0"/>
          </a:p>
          <a:p>
            <a:pPr lvl="1"/>
            <a:r>
              <a:rPr lang="en-US" dirty="0"/>
              <a:t>Swimming- when immersed in water, will display movements of arms and legs and involuntarily hold its breath</a:t>
            </a:r>
          </a:p>
          <a:p>
            <a:pPr lvl="1"/>
            <a:r>
              <a:rPr lang="en-US" dirty="0"/>
              <a:t>Stepping- when held upright with their feet touching on flat surface, will step as if to walk</a:t>
            </a:r>
          </a:p>
        </p:txBody>
      </p:sp>
    </p:spTree>
    <p:extLst>
      <p:ext uri="{BB962C8B-B14F-4D97-AF65-F5344CB8AC3E}">
        <p14:creationId xmlns:p14="http://schemas.microsoft.com/office/powerpoint/2010/main" val="42071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lvl="0"/>
            <a:r>
              <a:rPr lang="en-US" dirty="0"/>
              <a:t>Birth weight: 2.5-3.5 </a:t>
            </a:r>
            <a:r>
              <a:rPr lang="en-US" dirty="0" err="1"/>
              <a:t>kgs</a:t>
            </a:r>
            <a:endParaRPr lang="en-US" dirty="0"/>
          </a:p>
          <a:p>
            <a:pPr lvl="0"/>
            <a:r>
              <a:rPr lang="en-US" dirty="0"/>
              <a:t>Height: 45-50 cm</a:t>
            </a:r>
          </a:p>
          <a:p>
            <a:pPr lvl="0"/>
            <a:r>
              <a:rPr lang="en-US" dirty="0"/>
              <a:t>Head circumference: 35-38 cm</a:t>
            </a:r>
          </a:p>
          <a:p>
            <a:pPr lvl="0"/>
            <a:r>
              <a:rPr lang="en-US" dirty="0"/>
              <a:t>Communicates by crying</a:t>
            </a:r>
          </a:p>
          <a:p>
            <a:pPr lvl="0"/>
            <a:r>
              <a:rPr lang="en-US" dirty="0"/>
              <a:t>Develops preference to certain sounds</a:t>
            </a:r>
          </a:p>
          <a:p>
            <a:pPr marL="0" indent="0">
              <a:buNone/>
            </a:pPr>
            <a:endParaRPr lang="en-US" dirty="0"/>
          </a:p>
        </p:txBody>
      </p:sp>
    </p:spTree>
    <p:extLst>
      <p:ext uri="{BB962C8B-B14F-4D97-AF65-F5344CB8AC3E}">
        <p14:creationId xmlns:p14="http://schemas.microsoft.com/office/powerpoint/2010/main" val="407517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dirty="0"/>
              <a:t>3. Infant (1month -1 year.)</a:t>
            </a:r>
            <a:endParaRPr lang="en-US" dirty="0"/>
          </a:p>
          <a:p>
            <a:pPr marL="0" lvl="0" indent="0">
              <a:buNone/>
            </a:pPr>
            <a:r>
              <a:rPr lang="en-US" b="1" u="sng" dirty="0"/>
              <a:t>At 1 month </a:t>
            </a:r>
            <a:endParaRPr lang="en-US" u="sng" dirty="0"/>
          </a:p>
          <a:p>
            <a:pPr lvl="0"/>
            <a:r>
              <a:rPr lang="en-US" dirty="0"/>
              <a:t>Tries to lift head while lying</a:t>
            </a:r>
          </a:p>
          <a:p>
            <a:pPr lvl="0"/>
            <a:r>
              <a:rPr lang="en-US" dirty="0"/>
              <a:t>Responds to sound by stopping all </a:t>
            </a:r>
          </a:p>
          <a:p>
            <a:pPr marL="0" indent="0">
              <a:buNone/>
            </a:pPr>
            <a:endParaRPr lang="en-US" dirty="0"/>
          </a:p>
        </p:txBody>
      </p:sp>
    </p:spTree>
    <p:extLst>
      <p:ext uri="{BB962C8B-B14F-4D97-AF65-F5344CB8AC3E}">
        <p14:creationId xmlns:p14="http://schemas.microsoft.com/office/powerpoint/2010/main" val="170487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lnSpcReduction="10000"/>
          </a:bodyPr>
          <a:lstStyle/>
          <a:p>
            <a:pPr marL="0" indent="0">
              <a:buNone/>
            </a:pPr>
            <a:r>
              <a:rPr lang="en-GB" b="1" u="sng" dirty="0"/>
              <a:t>At 2 </a:t>
            </a:r>
            <a:r>
              <a:rPr lang="en-GB" b="1" u="sng" dirty="0" smtClean="0"/>
              <a:t>months</a:t>
            </a:r>
          </a:p>
          <a:p>
            <a:pPr marL="0" lvl="0" indent="0">
              <a:buNone/>
            </a:pPr>
            <a:r>
              <a:rPr lang="en-US" dirty="0" smtClean="0"/>
              <a:t>Activities</a:t>
            </a:r>
          </a:p>
          <a:p>
            <a:pPr lvl="0"/>
            <a:r>
              <a:rPr lang="en-US" dirty="0" smtClean="0"/>
              <a:t>Turns </a:t>
            </a:r>
            <a:r>
              <a:rPr lang="en-US" dirty="0"/>
              <a:t>head and eyes towards sound</a:t>
            </a:r>
          </a:p>
          <a:p>
            <a:pPr lvl="0"/>
            <a:r>
              <a:rPr lang="en-US" dirty="0"/>
              <a:t>Eyes follow a moving person</a:t>
            </a:r>
          </a:p>
          <a:p>
            <a:pPr lvl="0"/>
            <a:r>
              <a:rPr lang="en-US" dirty="0"/>
              <a:t>Appearance of a social smile</a:t>
            </a:r>
          </a:p>
          <a:p>
            <a:pPr lvl="0"/>
            <a:r>
              <a:rPr lang="en-US" dirty="0"/>
              <a:t>Lifts head at short distance while in prone position</a:t>
            </a:r>
          </a:p>
          <a:p>
            <a:pPr lvl="0"/>
            <a:r>
              <a:rPr lang="en-US" dirty="0"/>
              <a:t>Posterior fontanel closes</a:t>
            </a:r>
          </a:p>
          <a:p>
            <a:pPr marL="0" indent="0">
              <a:buNone/>
            </a:pPr>
            <a:endParaRPr lang="en-US" u="sng" dirty="0"/>
          </a:p>
        </p:txBody>
      </p:sp>
    </p:spTree>
    <p:extLst>
      <p:ext uri="{BB962C8B-B14F-4D97-AF65-F5344CB8AC3E}">
        <p14:creationId xmlns:p14="http://schemas.microsoft.com/office/powerpoint/2010/main" val="266186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lnSpcReduction="10000"/>
          </a:bodyPr>
          <a:lstStyle/>
          <a:p>
            <a:pPr marL="0" indent="0">
              <a:buNone/>
            </a:pPr>
            <a:r>
              <a:rPr lang="en-GB" b="1" u="sng" dirty="0"/>
              <a:t>At 6 months</a:t>
            </a:r>
            <a:endParaRPr lang="en-US" u="sng" dirty="0"/>
          </a:p>
          <a:p>
            <a:pPr lvl="0"/>
            <a:r>
              <a:rPr lang="en-US" dirty="0"/>
              <a:t>Weight is double birth weight-7kgs</a:t>
            </a:r>
          </a:p>
          <a:p>
            <a:pPr lvl="0"/>
            <a:r>
              <a:rPr lang="en-US" b="1" dirty="0"/>
              <a:t>Height-70cm</a:t>
            </a:r>
            <a:endParaRPr lang="en-US" dirty="0"/>
          </a:p>
          <a:p>
            <a:pPr lvl="0"/>
            <a:r>
              <a:rPr lang="en-US" dirty="0"/>
              <a:t>Has full head control</a:t>
            </a:r>
          </a:p>
          <a:p>
            <a:pPr lvl="0"/>
            <a:r>
              <a:rPr lang="en-US" dirty="0"/>
              <a:t>Can sit without support</a:t>
            </a:r>
          </a:p>
          <a:p>
            <a:pPr lvl="0"/>
            <a:r>
              <a:rPr lang="en-US" dirty="0"/>
              <a:t>Imitate/try to speak by making sounds</a:t>
            </a:r>
          </a:p>
          <a:p>
            <a:r>
              <a:rPr lang="en-US" dirty="0"/>
              <a:t>Irruption/cutting of 1</a:t>
            </a:r>
            <a:r>
              <a:rPr lang="en-US" baseline="30000" dirty="0"/>
              <a:t>st</a:t>
            </a:r>
            <a:r>
              <a:rPr lang="en-US" dirty="0"/>
              <a:t> tooth</a:t>
            </a:r>
          </a:p>
          <a:p>
            <a:pPr marL="0" indent="0">
              <a:buNone/>
            </a:pPr>
            <a:endParaRPr lang="en-US" dirty="0"/>
          </a:p>
          <a:p>
            <a:endParaRPr lang="en-US" dirty="0"/>
          </a:p>
        </p:txBody>
      </p:sp>
    </p:spTree>
    <p:extLst>
      <p:ext uri="{BB962C8B-B14F-4D97-AF65-F5344CB8AC3E}">
        <p14:creationId xmlns:p14="http://schemas.microsoft.com/office/powerpoint/2010/main" val="3040307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dirty="0"/>
              <a:t>A</a:t>
            </a:r>
            <a:r>
              <a:rPr lang="en-GB" b="1" u="sng" dirty="0"/>
              <a:t>t 9 months</a:t>
            </a:r>
            <a:endParaRPr lang="en-US" u="sng" dirty="0"/>
          </a:p>
          <a:p>
            <a:pPr lvl="0"/>
            <a:r>
              <a:rPr lang="en-US" dirty="0"/>
              <a:t>Crawls when laid on his abdomen</a:t>
            </a:r>
          </a:p>
          <a:p>
            <a:pPr lvl="0"/>
            <a:r>
              <a:rPr lang="en-US" dirty="0"/>
              <a:t>Can stand  with minimal support </a:t>
            </a:r>
            <a:r>
              <a:rPr lang="en-US" dirty="0" err="1"/>
              <a:t>e.g</a:t>
            </a:r>
            <a:r>
              <a:rPr lang="en-US" dirty="0"/>
              <a:t> with support of furniture</a:t>
            </a:r>
          </a:p>
          <a:p>
            <a:pPr lvl="0"/>
            <a:r>
              <a:rPr lang="en-US" dirty="0"/>
              <a:t>Recognizes between strangers and familiar faces of family members</a:t>
            </a:r>
          </a:p>
          <a:p>
            <a:pPr marL="0" indent="0">
              <a:buNone/>
            </a:pPr>
            <a:endParaRPr lang="en-US" dirty="0"/>
          </a:p>
        </p:txBody>
      </p:sp>
    </p:spTree>
    <p:extLst>
      <p:ext uri="{BB962C8B-B14F-4D97-AF65-F5344CB8AC3E}">
        <p14:creationId xmlns:p14="http://schemas.microsoft.com/office/powerpoint/2010/main" val="128521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u="sng" dirty="0"/>
              <a:t>At 12 months</a:t>
            </a:r>
            <a:endParaRPr lang="en-US" u="sng" dirty="0"/>
          </a:p>
          <a:p>
            <a:pPr lvl="0"/>
            <a:r>
              <a:rPr lang="en-US" dirty="0"/>
              <a:t>Weight is about 3x birth weight</a:t>
            </a:r>
          </a:p>
          <a:p>
            <a:pPr lvl="0"/>
            <a:r>
              <a:rPr lang="en-US" dirty="0"/>
              <a:t>Stands without support</a:t>
            </a:r>
          </a:p>
          <a:p>
            <a:pPr lvl="0"/>
            <a:r>
              <a:rPr lang="en-US" dirty="0"/>
              <a:t>Walks with some support</a:t>
            </a:r>
          </a:p>
          <a:p>
            <a:pPr lvl="0"/>
            <a:r>
              <a:rPr lang="en-US" dirty="0"/>
              <a:t>Responds to his name</a:t>
            </a:r>
          </a:p>
          <a:p>
            <a:pPr lvl="0"/>
            <a:r>
              <a:rPr lang="en-US" dirty="0"/>
              <a:t>Begins to acknowledge authority by listening to his mother forbidding him from doing certain things</a:t>
            </a:r>
          </a:p>
          <a:p>
            <a:endParaRPr lang="en-US" dirty="0"/>
          </a:p>
        </p:txBody>
      </p:sp>
    </p:spTree>
    <p:extLst>
      <p:ext uri="{BB962C8B-B14F-4D97-AF65-F5344CB8AC3E}">
        <p14:creationId xmlns:p14="http://schemas.microsoft.com/office/powerpoint/2010/main" val="185849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lnSpcReduction="10000"/>
          </a:bodyPr>
          <a:lstStyle/>
          <a:p>
            <a:pPr marL="0" indent="0">
              <a:buNone/>
            </a:pPr>
            <a:r>
              <a:rPr lang="en-GB" b="1" u="sng" dirty="0"/>
              <a:t>4. Toddler (1-3 years)</a:t>
            </a:r>
            <a:endParaRPr lang="en-US" u="sng" dirty="0"/>
          </a:p>
          <a:p>
            <a:r>
              <a:rPr lang="aa-ET" dirty="0"/>
              <a:t>This is such an exciting time in the growth of your child! </a:t>
            </a:r>
            <a:r>
              <a:rPr lang="en-GB" dirty="0"/>
              <a:t>T</a:t>
            </a:r>
            <a:r>
              <a:rPr lang="aa-ET" dirty="0"/>
              <a:t>heir first smile, first word, learning to roll over, reaching out to explore their world and many more!</a:t>
            </a:r>
            <a:endParaRPr lang="en-US" dirty="0"/>
          </a:p>
          <a:p>
            <a:pPr marL="0" indent="0">
              <a:buNone/>
            </a:pPr>
            <a:r>
              <a:rPr lang="aa-ET" b="1" dirty="0"/>
              <a:t>Language </a:t>
            </a:r>
            <a:r>
              <a:rPr lang="aa-ET" b="1" dirty="0" smtClean="0"/>
              <a:t>Development</a:t>
            </a:r>
            <a:endParaRPr lang="en-US" b="1" dirty="0" smtClean="0"/>
          </a:p>
          <a:p>
            <a:pPr marL="0" indent="0">
              <a:buNone/>
            </a:pPr>
            <a:r>
              <a:rPr lang="aa-ET" dirty="0"/>
              <a:t>In our section on </a:t>
            </a:r>
            <a:r>
              <a:rPr lang="en-GB" dirty="0"/>
              <a:t>0 -12 months</a:t>
            </a:r>
            <a:r>
              <a:rPr lang="aa-ET" dirty="0"/>
              <a:t> we explored the readiness skills your child was born with to learn language. They have spent a considerable amount of time listening to language all around them and are beginning to experiment with their own attempts to see how </a:t>
            </a:r>
            <a:r>
              <a:rPr lang="aa-ET" i="1" dirty="0"/>
              <a:t>they</a:t>
            </a:r>
            <a:r>
              <a:rPr lang="aa-ET" dirty="0"/>
              <a:t> can control the world around them. </a:t>
            </a:r>
            <a:endParaRPr lang="en-US" dirty="0"/>
          </a:p>
          <a:p>
            <a:endParaRPr lang="en-US" dirty="0"/>
          </a:p>
        </p:txBody>
      </p:sp>
    </p:spTree>
    <p:extLst>
      <p:ext uri="{BB962C8B-B14F-4D97-AF65-F5344CB8AC3E}">
        <p14:creationId xmlns:p14="http://schemas.microsoft.com/office/powerpoint/2010/main" val="337923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Pre-natal development</a:t>
            </a:r>
            <a:endParaRPr lang="en-US" dirty="0"/>
          </a:p>
        </p:txBody>
      </p:sp>
      <p:sp>
        <p:nvSpPr>
          <p:cNvPr id="3" name="Content Placeholder 2"/>
          <p:cNvSpPr>
            <a:spLocks noGrp="1"/>
          </p:cNvSpPr>
          <p:nvPr>
            <p:ph sz="quarter" idx="13"/>
          </p:nvPr>
        </p:nvSpPr>
        <p:spPr/>
        <p:txBody>
          <a:bodyPr/>
          <a:lstStyle/>
          <a:p>
            <a:r>
              <a:rPr lang="en-US" dirty="0"/>
              <a:t>This is the period from conception to birth</a:t>
            </a:r>
          </a:p>
          <a:p>
            <a:r>
              <a:rPr lang="en-US" dirty="0"/>
              <a:t>Life begins with the meeting of two cells, a sperm and an egg (ovum) in the fallopian tube forming a zygote.</a:t>
            </a:r>
          </a:p>
          <a:p>
            <a:r>
              <a:rPr lang="en-US" dirty="0"/>
              <a:t>It takes approximately 266 days for zygote to become a fetus ready to be born.</a:t>
            </a:r>
          </a:p>
          <a:p>
            <a:endParaRPr lang="en-US" dirty="0"/>
          </a:p>
        </p:txBody>
      </p:sp>
    </p:spTree>
    <p:extLst>
      <p:ext uri="{BB962C8B-B14F-4D97-AF65-F5344CB8AC3E}">
        <p14:creationId xmlns:p14="http://schemas.microsoft.com/office/powerpoint/2010/main" val="212678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r>
              <a:rPr lang="aa-ET" dirty="0"/>
              <a:t>Development happens at different rates for each child, however there are expected ranges and patterns of development that we know children begin to exhibit as language emerges</a:t>
            </a:r>
            <a:r>
              <a:rPr lang="aa-ET" dirty="0" smtClean="0"/>
              <a:t>.</a:t>
            </a:r>
            <a:endParaRPr lang="en-US" dirty="0" smtClean="0"/>
          </a:p>
          <a:p>
            <a:pPr marL="0" indent="0">
              <a:buNone/>
            </a:pPr>
            <a:r>
              <a:rPr lang="en-GB" b="1" dirty="0"/>
              <a:t>At </a:t>
            </a:r>
            <a:r>
              <a:rPr lang="aa-ET" b="1" dirty="0"/>
              <a:t>18 months</a:t>
            </a:r>
            <a:r>
              <a:rPr lang="aa-ET" dirty="0" smtClean="0"/>
              <a:t>:</a:t>
            </a:r>
            <a:endParaRPr lang="en-US" dirty="0"/>
          </a:p>
          <a:p>
            <a:pPr lvl="0"/>
            <a:r>
              <a:rPr lang="aa-ET" dirty="0"/>
              <a:t>Has about 8-10 meaningful words</a:t>
            </a:r>
            <a:endParaRPr lang="en-US" dirty="0"/>
          </a:p>
          <a:p>
            <a:pPr lvl="0"/>
            <a:r>
              <a:rPr lang="aa-ET" dirty="0"/>
              <a:t>Follows simple commands such as “give me” or “come here”</a:t>
            </a:r>
            <a:endParaRPr lang="en-US" dirty="0"/>
          </a:p>
          <a:p>
            <a:pPr lvl="0"/>
            <a:r>
              <a:rPr lang="aa-ET" dirty="0"/>
              <a:t>Recognizes words for common objects or people</a:t>
            </a:r>
            <a:endParaRPr lang="en-US" dirty="0"/>
          </a:p>
          <a:p>
            <a:pPr lvl="0"/>
            <a:r>
              <a:rPr lang="aa-ET" dirty="0"/>
              <a:t>Is using a variety of sounds when babbling or when imitating words</a:t>
            </a:r>
            <a:endParaRPr lang="en-US" dirty="0"/>
          </a:p>
          <a:p>
            <a:endParaRPr lang="en-US" dirty="0"/>
          </a:p>
        </p:txBody>
      </p:sp>
    </p:spTree>
    <p:extLst>
      <p:ext uri="{BB962C8B-B14F-4D97-AF65-F5344CB8AC3E}">
        <p14:creationId xmlns:p14="http://schemas.microsoft.com/office/powerpoint/2010/main" val="3082536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dirty="0"/>
              <a:t>At</a:t>
            </a:r>
            <a:r>
              <a:rPr lang="aa-ET" b="1" dirty="0"/>
              <a:t> 24 </a:t>
            </a:r>
            <a:r>
              <a:rPr lang="aa-ET" b="1" dirty="0" smtClean="0"/>
              <a:t>months</a:t>
            </a:r>
            <a:endParaRPr lang="en-US" b="1" dirty="0" smtClean="0"/>
          </a:p>
          <a:p>
            <a:pPr marL="0" indent="0">
              <a:buNone/>
            </a:pPr>
            <a:endParaRPr lang="en-US" dirty="0"/>
          </a:p>
          <a:p>
            <a:pPr lvl="0"/>
            <a:r>
              <a:rPr lang="aa-ET" dirty="0"/>
              <a:t>Is combining 2 words together into meaningful phrases</a:t>
            </a:r>
            <a:endParaRPr lang="en-US" dirty="0"/>
          </a:p>
          <a:p>
            <a:pPr lvl="0"/>
            <a:r>
              <a:rPr lang="aa-ET" dirty="0"/>
              <a:t>Points to pictures when named in familiar books</a:t>
            </a:r>
            <a:endParaRPr lang="en-US" dirty="0"/>
          </a:p>
          <a:p>
            <a:pPr lvl="0"/>
            <a:r>
              <a:rPr lang="aa-ET" dirty="0"/>
              <a:t>Is acquiring new vocabulary every month</a:t>
            </a:r>
            <a:endParaRPr lang="en-US" dirty="0"/>
          </a:p>
          <a:p>
            <a:pPr lvl="0"/>
            <a:r>
              <a:rPr lang="aa-ET" dirty="0"/>
              <a:t>Is able to identify basic body parts when named</a:t>
            </a:r>
            <a:endParaRPr lang="en-US" dirty="0"/>
          </a:p>
          <a:p>
            <a:pPr marL="0" indent="0">
              <a:buNone/>
            </a:pPr>
            <a:endParaRPr lang="en-US" dirty="0"/>
          </a:p>
        </p:txBody>
      </p:sp>
    </p:spTree>
    <p:extLst>
      <p:ext uri="{BB962C8B-B14F-4D97-AF65-F5344CB8AC3E}">
        <p14:creationId xmlns:p14="http://schemas.microsoft.com/office/powerpoint/2010/main" val="569070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dirty="0"/>
              <a:t>At</a:t>
            </a:r>
            <a:r>
              <a:rPr lang="aa-ET" b="1" dirty="0"/>
              <a:t> 36 months</a:t>
            </a:r>
            <a:r>
              <a:rPr lang="aa-ET" b="1" dirty="0" smtClean="0"/>
              <a:t>:</a:t>
            </a:r>
            <a:endParaRPr lang="en-US" b="1" dirty="0" smtClean="0"/>
          </a:p>
          <a:p>
            <a:pPr lvl="0"/>
            <a:r>
              <a:rPr lang="aa-ET" dirty="0"/>
              <a:t>Has a word for almost everything in their environment</a:t>
            </a:r>
            <a:r>
              <a:rPr lang="en-GB" dirty="0"/>
              <a:t>.</a:t>
            </a:r>
            <a:endParaRPr lang="en-US" dirty="0"/>
          </a:p>
          <a:p>
            <a:pPr lvl="0"/>
            <a:r>
              <a:rPr lang="aa-ET" dirty="0"/>
              <a:t>Uses most sounds correctly in words and phrases</a:t>
            </a:r>
            <a:endParaRPr lang="en-US" dirty="0"/>
          </a:p>
          <a:p>
            <a:pPr lvl="0"/>
            <a:r>
              <a:rPr lang="aa-ET" dirty="0"/>
              <a:t>Plays with other children, takes turns, engage in back and forth dialogue</a:t>
            </a:r>
            <a:endParaRPr lang="en-US" dirty="0"/>
          </a:p>
          <a:p>
            <a:pPr lvl="0"/>
            <a:r>
              <a:rPr lang="aa-ET" dirty="0"/>
              <a:t>Answers simple wh-questions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596593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aa-ET" b="1" u="sng" dirty="0" smtClean="0"/>
              <a:t>Play </a:t>
            </a:r>
            <a:r>
              <a:rPr lang="aa-ET" b="1" u="sng" dirty="0"/>
              <a:t>Skills</a:t>
            </a:r>
            <a:endParaRPr lang="en-US" u="sng" dirty="0"/>
          </a:p>
          <a:p>
            <a:r>
              <a:rPr lang="aa-ET" dirty="0"/>
              <a:t>Play is the avenue through which children learn to use both verbal and nonverbal language, explore social interactions and learn the skills needed to engage with others. Play builds the foundation for a lifetime of learning. A child struggling with play can be a sign of underlying issues including language development, sensory regulation, social-emotional development and even fine and gross motor development! Play is your child’s work and the avenue through which we need to teach.</a:t>
            </a:r>
            <a:endParaRPr lang="en-US" dirty="0"/>
          </a:p>
          <a:p>
            <a:endParaRPr lang="en-US" dirty="0"/>
          </a:p>
        </p:txBody>
      </p:sp>
    </p:spTree>
    <p:extLst>
      <p:ext uri="{BB962C8B-B14F-4D97-AF65-F5344CB8AC3E}">
        <p14:creationId xmlns:p14="http://schemas.microsoft.com/office/powerpoint/2010/main" val="2006581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u="sng" dirty="0"/>
              <a:t>At</a:t>
            </a:r>
            <a:r>
              <a:rPr lang="aa-ET" b="1" u="sng" dirty="0"/>
              <a:t> 18 months:</a:t>
            </a:r>
            <a:endParaRPr lang="en-US" u="sng" dirty="0"/>
          </a:p>
          <a:p>
            <a:pPr lvl="0"/>
            <a:r>
              <a:rPr lang="aa-ET" dirty="0"/>
              <a:t>Imitates adult behavior and routines</a:t>
            </a:r>
            <a:endParaRPr lang="en-US" dirty="0"/>
          </a:p>
          <a:p>
            <a:pPr lvl="0"/>
            <a:r>
              <a:rPr lang="aa-ET" dirty="0"/>
              <a:t>Engages in greetings and salutations (good bye, hello)</a:t>
            </a:r>
            <a:endParaRPr lang="en-US" dirty="0"/>
          </a:p>
          <a:p>
            <a:pPr lvl="0"/>
            <a:r>
              <a:rPr lang="aa-ET" dirty="0"/>
              <a:t>Beginning to engage in pretend play (hugs doll, gives doll a drink)</a:t>
            </a:r>
            <a:endParaRPr lang="en-US" dirty="0"/>
          </a:p>
          <a:p>
            <a:pPr lvl="0"/>
            <a:r>
              <a:rPr lang="aa-ET" dirty="0"/>
              <a:t>Has toy preferences</a:t>
            </a:r>
            <a:endParaRPr lang="en-US" dirty="0"/>
          </a:p>
          <a:p>
            <a:endParaRPr lang="en-US" dirty="0"/>
          </a:p>
        </p:txBody>
      </p:sp>
    </p:spTree>
    <p:extLst>
      <p:ext uri="{BB962C8B-B14F-4D97-AF65-F5344CB8AC3E}">
        <p14:creationId xmlns:p14="http://schemas.microsoft.com/office/powerpoint/2010/main" val="507327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u="sng" dirty="0"/>
              <a:t>At</a:t>
            </a:r>
            <a:r>
              <a:rPr lang="aa-ET" b="1" u="sng" dirty="0"/>
              <a:t> 24 months</a:t>
            </a:r>
            <a:r>
              <a:rPr lang="aa-ET" u="sng" dirty="0"/>
              <a:t>:</a:t>
            </a:r>
            <a:endParaRPr lang="en-US" u="sng" dirty="0"/>
          </a:p>
          <a:p>
            <a:pPr lvl="0"/>
            <a:r>
              <a:rPr lang="aa-ET" dirty="0"/>
              <a:t>Plays alongside other children, actively observes other children playing</a:t>
            </a:r>
            <a:endParaRPr lang="en-US" dirty="0"/>
          </a:p>
          <a:p>
            <a:pPr lvl="0"/>
            <a:r>
              <a:rPr lang="aa-ET" dirty="0"/>
              <a:t>Uses similar looking objects for object needed</a:t>
            </a:r>
            <a:endParaRPr lang="en-US" dirty="0"/>
          </a:p>
          <a:p>
            <a:pPr lvl="0"/>
            <a:r>
              <a:rPr lang="aa-ET" dirty="0"/>
              <a:t>Actively engages in imaginative play with familiar objects</a:t>
            </a:r>
            <a:endParaRPr lang="en-US" dirty="0"/>
          </a:p>
          <a:p>
            <a:pPr lvl="0"/>
            <a:r>
              <a:rPr lang="aa-ET" dirty="0"/>
              <a:t>Shows interest in others and attempts to interact in play</a:t>
            </a:r>
            <a:endParaRPr lang="en-US" dirty="0"/>
          </a:p>
          <a:p>
            <a:endParaRPr lang="en-US" dirty="0"/>
          </a:p>
        </p:txBody>
      </p:sp>
    </p:spTree>
    <p:extLst>
      <p:ext uri="{BB962C8B-B14F-4D97-AF65-F5344CB8AC3E}">
        <p14:creationId xmlns:p14="http://schemas.microsoft.com/office/powerpoint/2010/main" val="3887041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u="sng" dirty="0"/>
              <a:t>At</a:t>
            </a:r>
            <a:r>
              <a:rPr lang="aa-ET" b="1" u="sng" dirty="0"/>
              <a:t> 36 </a:t>
            </a:r>
            <a:r>
              <a:rPr lang="aa-ET" b="1" u="sng" dirty="0" smtClean="0"/>
              <a:t>months:</a:t>
            </a:r>
            <a:endParaRPr lang="en-US" b="1" u="sng" dirty="0"/>
          </a:p>
          <a:p>
            <a:pPr lvl="0"/>
            <a:r>
              <a:rPr lang="aa-ET" dirty="0"/>
              <a:t>Understands basic social rules for turn taking, sharing with support</a:t>
            </a:r>
            <a:endParaRPr lang="en-US" dirty="0"/>
          </a:p>
          <a:p>
            <a:pPr lvl="0"/>
            <a:r>
              <a:rPr lang="aa-ET" dirty="0"/>
              <a:t>Actively engages in and initiates pretend play</a:t>
            </a:r>
            <a:endParaRPr lang="en-US" dirty="0"/>
          </a:p>
          <a:p>
            <a:pPr lvl="0"/>
            <a:r>
              <a:rPr lang="aa-ET" dirty="0"/>
              <a:t>Understands and expresses emotions</a:t>
            </a:r>
            <a:endParaRPr lang="en-US" dirty="0"/>
          </a:p>
          <a:p>
            <a:pPr marL="0" indent="0">
              <a:buNone/>
            </a:pPr>
            <a:endParaRPr lang="en-US" u="sng" dirty="0"/>
          </a:p>
        </p:txBody>
      </p:sp>
    </p:spTree>
    <p:extLst>
      <p:ext uri="{BB962C8B-B14F-4D97-AF65-F5344CB8AC3E}">
        <p14:creationId xmlns:p14="http://schemas.microsoft.com/office/powerpoint/2010/main" val="1509158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aa-ET" b="1" u="sng" dirty="0"/>
              <a:t>Gross Motor Development</a:t>
            </a:r>
            <a:endParaRPr lang="en-US" b="1" u="sng" dirty="0"/>
          </a:p>
          <a:p>
            <a:r>
              <a:rPr lang="aa-ET" dirty="0"/>
              <a:t>Along with language and play, your child now has access to their world through more independent movement</a:t>
            </a:r>
            <a:r>
              <a:rPr lang="aa-ET" dirty="0" smtClean="0"/>
              <a:t>.</a:t>
            </a:r>
            <a:endParaRPr lang="en-US" dirty="0" smtClean="0"/>
          </a:p>
          <a:p>
            <a:r>
              <a:rPr lang="aa-ET" dirty="0" smtClean="0"/>
              <a:t>The </a:t>
            </a:r>
            <a:r>
              <a:rPr lang="aa-ET" dirty="0"/>
              <a:t>development of Gross Motor skills are movements that require whole body movement and are the foundation for their participation in daily play activities. </a:t>
            </a:r>
            <a:endParaRPr lang="en-US" dirty="0" smtClean="0"/>
          </a:p>
          <a:p>
            <a:r>
              <a:rPr lang="aa-ET" dirty="0" smtClean="0"/>
              <a:t>The </a:t>
            </a:r>
            <a:r>
              <a:rPr lang="aa-ET" dirty="0"/>
              <a:t>development of eye-hand coordination skills such as ball skills (throwing, catching, kicking) are important foundational skills to educational tasks as well.</a:t>
            </a:r>
            <a:endParaRPr lang="en-US" dirty="0"/>
          </a:p>
        </p:txBody>
      </p:sp>
    </p:spTree>
    <p:extLst>
      <p:ext uri="{BB962C8B-B14F-4D97-AF65-F5344CB8AC3E}">
        <p14:creationId xmlns:p14="http://schemas.microsoft.com/office/powerpoint/2010/main" val="3757285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u="sng" dirty="0"/>
              <a:t>At</a:t>
            </a:r>
            <a:r>
              <a:rPr lang="aa-ET" b="1" u="sng" dirty="0"/>
              <a:t> 18 </a:t>
            </a:r>
            <a:r>
              <a:rPr lang="aa-ET" b="1" u="sng" dirty="0" smtClean="0"/>
              <a:t>months</a:t>
            </a:r>
            <a:endParaRPr lang="en-US" b="1" u="sng" dirty="0" smtClean="0"/>
          </a:p>
          <a:p>
            <a:pPr lvl="0"/>
            <a:r>
              <a:rPr lang="aa-ET" dirty="0"/>
              <a:t>Climb and stand on a chair</a:t>
            </a:r>
            <a:endParaRPr lang="en-US" dirty="0"/>
          </a:p>
          <a:p>
            <a:pPr lvl="0"/>
            <a:r>
              <a:rPr lang="aa-ET" dirty="0"/>
              <a:t>Walk alone.</a:t>
            </a:r>
            <a:endParaRPr lang="en-US" dirty="0"/>
          </a:p>
          <a:p>
            <a:pPr lvl="0"/>
            <a:r>
              <a:rPr lang="aa-ET" dirty="0"/>
              <a:t>Walk down stairs holding rail or your hand, one step at a time.</a:t>
            </a:r>
            <a:endParaRPr lang="en-US" dirty="0"/>
          </a:p>
          <a:p>
            <a:pPr lvl="0"/>
            <a:r>
              <a:rPr lang="aa-ET" dirty="0"/>
              <a:t>Walk into a large ball as if to kick it</a:t>
            </a:r>
            <a:endParaRPr lang="en-US" dirty="0"/>
          </a:p>
          <a:p>
            <a:pPr marL="0" indent="0">
              <a:buNone/>
            </a:pPr>
            <a:endParaRPr lang="en-US" u="sng" dirty="0"/>
          </a:p>
        </p:txBody>
      </p:sp>
    </p:spTree>
    <p:extLst>
      <p:ext uri="{BB962C8B-B14F-4D97-AF65-F5344CB8AC3E}">
        <p14:creationId xmlns:p14="http://schemas.microsoft.com/office/powerpoint/2010/main" val="3285141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u="sng" dirty="0"/>
              <a:t>At</a:t>
            </a:r>
            <a:r>
              <a:rPr lang="aa-ET" b="1" u="sng" dirty="0"/>
              <a:t> 24 </a:t>
            </a:r>
            <a:r>
              <a:rPr lang="aa-ET" b="1" u="sng" dirty="0" smtClean="0"/>
              <a:t>months</a:t>
            </a:r>
            <a:endParaRPr lang="en-US" b="1" u="sng" dirty="0" smtClean="0"/>
          </a:p>
          <a:p>
            <a:pPr lvl="0"/>
            <a:r>
              <a:rPr lang="aa-ET" dirty="0"/>
              <a:t>Walk with more direction to their movements</a:t>
            </a:r>
            <a:endParaRPr lang="en-US" dirty="0"/>
          </a:p>
          <a:p>
            <a:pPr lvl="0"/>
            <a:r>
              <a:rPr lang="aa-ET" dirty="0"/>
              <a:t>Kick a ball forward without losing his/her balance</a:t>
            </a:r>
            <a:endParaRPr lang="en-US" dirty="0"/>
          </a:p>
          <a:p>
            <a:pPr lvl="0"/>
            <a:r>
              <a:rPr lang="aa-ET" dirty="0"/>
              <a:t>Walk up and down stairs alone while holding onto a railing</a:t>
            </a:r>
            <a:endParaRPr lang="en-US" dirty="0"/>
          </a:p>
          <a:p>
            <a:pPr lvl="0"/>
            <a:r>
              <a:rPr lang="aa-ET" dirty="0"/>
              <a:t>Jump and stand on tiptoes</a:t>
            </a:r>
            <a:endParaRPr lang="en-US" dirty="0"/>
          </a:p>
          <a:p>
            <a:pPr marL="0" indent="0">
              <a:buNone/>
            </a:pPr>
            <a:endParaRPr lang="en-US" u="sng" dirty="0"/>
          </a:p>
        </p:txBody>
      </p:sp>
    </p:spTree>
    <p:extLst>
      <p:ext uri="{BB962C8B-B14F-4D97-AF65-F5344CB8AC3E}">
        <p14:creationId xmlns:p14="http://schemas.microsoft.com/office/powerpoint/2010/main" val="105317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Phases of prenatal period</a:t>
            </a:r>
            <a:r>
              <a:rPr lang="en-US" dirty="0"/>
              <a:t/>
            </a:r>
            <a:br>
              <a:rPr lang="en-US" dirty="0"/>
            </a:br>
            <a:endParaRPr lang="en-US" dirty="0"/>
          </a:p>
        </p:txBody>
      </p:sp>
      <p:sp>
        <p:nvSpPr>
          <p:cNvPr id="3" name="Content Placeholder 2"/>
          <p:cNvSpPr>
            <a:spLocks noGrp="1"/>
          </p:cNvSpPr>
          <p:nvPr>
            <p:ph sz="quarter" idx="13"/>
          </p:nvPr>
        </p:nvSpPr>
        <p:spPr/>
        <p:txBody>
          <a:bodyPr/>
          <a:lstStyle/>
          <a:p>
            <a:pPr marL="457200" lvl="1" indent="0">
              <a:buNone/>
            </a:pPr>
            <a:r>
              <a:rPr lang="en-US" sz="2400" dirty="0" smtClean="0"/>
              <a:t>Pre-natal </a:t>
            </a:r>
            <a:r>
              <a:rPr lang="en-US" sz="2400" dirty="0"/>
              <a:t>development is divided into 3 </a:t>
            </a:r>
          </a:p>
          <a:p>
            <a:pPr marL="0" indent="0">
              <a:buNone/>
            </a:pPr>
            <a:r>
              <a:rPr lang="en-US" sz="1800" dirty="0" smtClean="0"/>
              <a:t>           </a:t>
            </a:r>
            <a:r>
              <a:rPr lang="en-US" sz="1800" dirty="0"/>
              <a:t>The period of the zygote (Germinal period)</a:t>
            </a:r>
          </a:p>
          <a:p>
            <a:pPr marL="457200" lvl="1" indent="0">
              <a:buNone/>
            </a:pPr>
            <a:r>
              <a:rPr lang="en-US" dirty="0" smtClean="0"/>
              <a:t> The </a:t>
            </a:r>
            <a:r>
              <a:rPr lang="en-US" dirty="0"/>
              <a:t>period of the embryo</a:t>
            </a:r>
          </a:p>
          <a:p>
            <a:pPr marL="457200" lvl="1" indent="0">
              <a:buNone/>
            </a:pPr>
            <a:r>
              <a:rPr lang="en-US" dirty="0"/>
              <a:t>The period of the fetus</a:t>
            </a:r>
          </a:p>
          <a:p>
            <a:endParaRPr lang="en-US" sz="1800" dirty="0"/>
          </a:p>
        </p:txBody>
      </p:sp>
    </p:spTree>
    <p:extLst>
      <p:ext uri="{BB962C8B-B14F-4D97-AF65-F5344CB8AC3E}">
        <p14:creationId xmlns:p14="http://schemas.microsoft.com/office/powerpoint/2010/main" val="2182865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u="sng" dirty="0"/>
              <a:t>At</a:t>
            </a:r>
            <a:r>
              <a:rPr lang="aa-ET" b="1" u="sng" dirty="0"/>
              <a:t> 36 </a:t>
            </a:r>
            <a:r>
              <a:rPr lang="aa-ET" b="1" u="sng" dirty="0" smtClean="0"/>
              <a:t>months</a:t>
            </a:r>
            <a:endParaRPr lang="en-US" b="1" u="sng" dirty="0" smtClean="0"/>
          </a:p>
          <a:p>
            <a:pPr lvl="0"/>
            <a:r>
              <a:rPr lang="aa-ET" dirty="0"/>
              <a:t>Jump and/or walk backward</a:t>
            </a:r>
            <a:endParaRPr lang="en-US" dirty="0"/>
          </a:p>
          <a:p>
            <a:pPr lvl="0"/>
            <a:r>
              <a:rPr lang="aa-ET" dirty="0"/>
              <a:t>Begin to pedal a tricycle</a:t>
            </a:r>
            <a:endParaRPr lang="en-US" dirty="0"/>
          </a:p>
          <a:p>
            <a:pPr lvl="0"/>
            <a:r>
              <a:rPr lang="aa-ET" dirty="0"/>
              <a:t>Run without falling</a:t>
            </a:r>
            <a:endParaRPr lang="en-US" dirty="0"/>
          </a:p>
          <a:p>
            <a:pPr lvl="0"/>
            <a:r>
              <a:rPr lang="aa-ET" dirty="0"/>
              <a:t>Play on swings, ladders and other playground equipment with a fair amount of ease</a:t>
            </a:r>
            <a:endParaRPr lang="en-US" dirty="0"/>
          </a:p>
          <a:p>
            <a:pPr marL="0" indent="0">
              <a:buNone/>
            </a:pPr>
            <a:endParaRPr lang="en-US" u="sng" dirty="0"/>
          </a:p>
        </p:txBody>
      </p:sp>
    </p:spTree>
    <p:extLst>
      <p:ext uri="{BB962C8B-B14F-4D97-AF65-F5344CB8AC3E}">
        <p14:creationId xmlns:p14="http://schemas.microsoft.com/office/powerpoint/2010/main" val="3694172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aa-ET" b="1" u="sng" dirty="0"/>
              <a:t>Fine Motor </a:t>
            </a:r>
            <a:r>
              <a:rPr lang="aa-ET" b="1" u="sng" dirty="0" smtClean="0"/>
              <a:t>Development</a:t>
            </a:r>
            <a:endParaRPr lang="en-US" b="1" u="sng" dirty="0" smtClean="0"/>
          </a:p>
          <a:p>
            <a:pPr marL="0" indent="0">
              <a:buNone/>
            </a:pPr>
            <a:r>
              <a:rPr lang="aa-ET" dirty="0"/>
              <a:t>As your child begins to dress themselves these skills will impact their ability to open and close buttons, snaps and zippers. </a:t>
            </a:r>
            <a:endParaRPr lang="en-US" dirty="0" smtClean="0"/>
          </a:p>
          <a:p>
            <a:pPr marL="0" indent="0">
              <a:buNone/>
            </a:pPr>
            <a:r>
              <a:rPr lang="aa-ET" dirty="0" smtClean="0"/>
              <a:t>Coordination </a:t>
            </a:r>
            <a:r>
              <a:rPr lang="aa-ET" dirty="0"/>
              <a:t>to tie their shoes is built in the early years while they are developing hand-eye coordination and the use of their hands together.</a:t>
            </a:r>
            <a:endParaRPr lang="en-US" dirty="0"/>
          </a:p>
          <a:p>
            <a:pPr marL="0" indent="0">
              <a:buNone/>
            </a:pPr>
            <a:endParaRPr lang="en-US" u="sng" dirty="0" smtClean="0"/>
          </a:p>
          <a:p>
            <a:endParaRPr lang="en-US" dirty="0"/>
          </a:p>
        </p:txBody>
      </p:sp>
    </p:spTree>
    <p:extLst>
      <p:ext uri="{BB962C8B-B14F-4D97-AF65-F5344CB8AC3E}">
        <p14:creationId xmlns:p14="http://schemas.microsoft.com/office/powerpoint/2010/main" val="1961518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u="sng" dirty="0"/>
              <a:t>At</a:t>
            </a:r>
            <a:r>
              <a:rPr lang="aa-ET" b="1" u="sng" dirty="0"/>
              <a:t> 18 </a:t>
            </a:r>
            <a:r>
              <a:rPr lang="aa-ET" b="1" u="sng" dirty="0" smtClean="0"/>
              <a:t>months</a:t>
            </a:r>
            <a:endParaRPr lang="en-US" b="1" u="sng" dirty="0" smtClean="0"/>
          </a:p>
          <a:p>
            <a:pPr lvl="0"/>
            <a:r>
              <a:rPr lang="aa-ET" dirty="0"/>
              <a:t>Point to pictures in books by isolating his/her index finger</a:t>
            </a:r>
            <a:endParaRPr lang="en-US" dirty="0"/>
          </a:p>
          <a:p>
            <a:pPr lvl="0"/>
            <a:r>
              <a:rPr lang="aa-ET" dirty="0"/>
              <a:t>Build a tower using 2 blocks</a:t>
            </a:r>
            <a:endParaRPr lang="en-US" dirty="0"/>
          </a:p>
          <a:p>
            <a:pPr lvl="0"/>
            <a:r>
              <a:rPr lang="aa-ET" dirty="0"/>
              <a:t>Hold a crayon with a full fist and scribble</a:t>
            </a:r>
            <a:endParaRPr lang="en-US" dirty="0"/>
          </a:p>
          <a:p>
            <a:pPr lvl="0"/>
            <a:r>
              <a:rPr lang="aa-ET" dirty="0"/>
              <a:t>Use both hands together to put in/take out/stack objects</a:t>
            </a:r>
            <a:endParaRPr lang="en-US" dirty="0"/>
          </a:p>
          <a:p>
            <a:pPr marL="0" indent="0">
              <a:buNone/>
            </a:pPr>
            <a:endParaRPr lang="en-US" u="sng" dirty="0"/>
          </a:p>
        </p:txBody>
      </p:sp>
    </p:spTree>
    <p:extLst>
      <p:ext uri="{BB962C8B-B14F-4D97-AF65-F5344CB8AC3E}">
        <p14:creationId xmlns:p14="http://schemas.microsoft.com/office/powerpoint/2010/main" val="2732720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u="sng" dirty="0"/>
              <a:t>At</a:t>
            </a:r>
            <a:r>
              <a:rPr lang="aa-ET" b="1" u="sng" dirty="0"/>
              <a:t> 24 </a:t>
            </a:r>
            <a:r>
              <a:rPr lang="aa-ET" b="1" u="sng" dirty="0" smtClean="0"/>
              <a:t>months</a:t>
            </a:r>
            <a:endParaRPr lang="en-US" b="1" u="sng" dirty="0" smtClean="0"/>
          </a:p>
          <a:p>
            <a:pPr lvl="0"/>
            <a:r>
              <a:rPr lang="aa-ET" dirty="0"/>
              <a:t>Turn single pages in a book</a:t>
            </a:r>
            <a:endParaRPr lang="en-US" dirty="0"/>
          </a:p>
          <a:p>
            <a:pPr lvl="0"/>
            <a:r>
              <a:rPr lang="aa-ET" dirty="0"/>
              <a:t>Begin to hold crayons using the thumb and fingers</a:t>
            </a:r>
            <a:endParaRPr lang="en-US" dirty="0"/>
          </a:p>
          <a:p>
            <a:pPr lvl="0"/>
            <a:r>
              <a:rPr lang="aa-ET" dirty="0"/>
              <a:t>Use one hand more often than the other for most activities</a:t>
            </a:r>
            <a:endParaRPr lang="en-US" dirty="0"/>
          </a:p>
          <a:p>
            <a:pPr lvl="0"/>
            <a:r>
              <a:rPr lang="aa-ET" dirty="0"/>
              <a:t>Stringing ½” size beads and begin putting large blocks/legos together</a:t>
            </a:r>
            <a:endParaRPr lang="en-US" dirty="0"/>
          </a:p>
          <a:p>
            <a:pPr lvl="0"/>
            <a:r>
              <a:rPr lang="aa-ET" dirty="0"/>
              <a:t>Put on some items of clothing with supervision</a:t>
            </a:r>
            <a:endParaRPr lang="en-US" dirty="0"/>
          </a:p>
          <a:p>
            <a:pPr marL="0" indent="0">
              <a:buNone/>
            </a:pPr>
            <a:endParaRPr lang="en-US" u="sng" dirty="0"/>
          </a:p>
        </p:txBody>
      </p:sp>
    </p:spTree>
    <p:extLst>
      <p:ext uri="{BB962C8B-B14F-4D97-AF65-F5344CB8AC3E}">
        <p14:creationId xmlns:p14="http://schemas.microsoft.com/office/powerpoint/2010/main" val="557151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u="sng" dirty="0"/>
              <a:t>At</a:t>
            </a:r>
            <a:r>
              <a:rPr lang="aa-ET" b="1" u="sng" dirty="0"/>
              <a:t> 36 </a:t>
            </a:r>
            <a:r>
              <a:rPr lang="aa-ET" b="1" u="sng" dirty="0" smtClean="0"/>
              <a:t>months</a:t>
            </a:r>
            <a:endParaRPr lang="en-US" b="1" u="sng" dirty="0" smtClean="0"/>
          </a:p>
          <a:p>
            <a:pPr lvl="0"/>
            <a:r>
              <a:rPr lang="aa-ET" dirty="0"/>
              <a:t>Snip with scissors and start to cut along a line</a:t>
            </a:r>
            <a:endParaRPr lang="en-US" dirty="0"/>
          </a:p>
          <a:p>
            <a:pPr lvl="0"/>
            <a:r>
              <a:rPr lang="aa-ET" dirty="0"/>
              <a:t>Hold crayons with thumb and finger (not fist)</a:t>
            </a:r>
            <a:endParaRPr lang="en-US" dirty="0"/>
          </a:p>
          <a:p>
            <a:pPr lvl="0"/>
            <a:r>
              <a:rPr lang="aa-ET" dirty="0"/>
              <a:t>Paint with movement in the wrist, imitating circular, vertical and horizontal strokes</a:t>
            </a:r>
            <a:endParaRPr lang="en-US" dirty="0"/>
          </a:p>
          <a:p>
            <a:pPr lvl="0"/>
            <a:r>
              <a:rPr lang="aa-ET" dirty="0"/>
              <a:t>Roll, pound, squeeze, and pull clay</a:t>
            </a:r>
            <a:endParaRPr lang="en-US" dirty="0"/>
          </a:p>
          <a:p>
            <a:pPr lvl="0"/>
            <a:r>
              <a:rPr lang="aa-ET" dirty="0"/>
              <a:t>Dress self with supervision</a:t>
            </a:r>
            <a:endParaRPr lang="en-US" dirty="0"/>
          </a:p>
          <a:p>
            <a:pPr marL="0" indent="0">
              <a:buNone/>
            </a:pPr>
            <a:endParaRPr lang="en-US" u="sng" dirty="0"/>
          </a:p>
        </p:txBody>
      </p:sp>
    </p:spTree>
    <p:extLst>
      <p:ext uri="{BB962C8B-B14F-4D97-AF65-F5344CB8AC3E}">
        <p14:creationId xmlns:p14="http://schemas.microsoft.com/office/powerpoint/2010/main" val="1170775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lnSpcReduction="10000"/>
          </a:bodyPr>
          <a:lstStyle/>
          <a:p>
            <a:pPr marL="0" indent="0">
              <a:buNone/>
            </a:pPr>
            <a:r>
              <a:rPr lang="aa-ET" b="1" u="sng" dirty="0"/>
              <a:t>Feeding Skills</a:t>
            </a:r>
            <a:endParaRPr lang="en-US" u="sng" dirty="0"/>
          </a:p>
          <a:p>
            <a:pPr marL="0" indent="0">
              <a:buNone/>
            </a:pPr>
            <a:r>
              <a:rPr lang="aa-ET" dirty="0"/>
              <a:t>During this stage your child is beginning to develop likes and dislikes, learning to try new things and is refining their ability to orally handle different types of foods. The term “picky eater” is often heard during this stage of development. </a:t>
            </a:r>
            <a:endParaRPr lang="en-US" dirty="0" smtClean="0"/>
          </a:p>
          <a:p>
            <a:pPr marL="0" indent="0">
              <a:buNone/>
            </a:pPr>
            <a:r>
              <a:rPr lang="aa-ET" dirty="0" smtClean="0"/>
              <a:t>There </a:t>
            </a:r>
            <a:r>
              <a:rPr lang="aa-ET" dirty="0"/>
              <a:t>are many reasons why a child may develop a limited repertoire of food they will eat and determining the underlying reason is key in developing an effective therapy program. </a:t>
            </a:r>
            <a:endParaRPr lang="en-US" dirty="0" smtClean="0"/>
          </a:p>
          <a:p>
            <a:pPr marL="0" indent="0">
              <a:buNone/>
            </a:pPr>
            <a:r>
              <a:rPr lang="aa-ET" dirty="0" smtClean="0"/>
              <a:t>Oral </a:t>
            </a:r>
            <a:r>
              <a:rPr lang="aa-ET" dirty="0"/>
              <a:t>weakness, sensory integration, oral motor coordination, and anxiety are all possible underlying reasons a child may develop an aversion to feeding. </a:t>
            </a:r>
            <a:endParaRPr lang="en-US" dirty="0"/>
          </a:p>
          <a:p>
            <a:pPr marL="0" indent="0">
              <a:buNone/>
            </a:pPr>
            <a:endParaRPr lang="en-US" dirty="0"/>
          </a:p>
        </p:txBody>
      </p:sp>
    </p:spTree>
    <p:extLst>
      <p:ext uri="{BB962C8B-B14F-4D97-AF65-F5344CB8AC3E}">
        <p14:creationId xmlns:p14="http://schemas.microsoft.com/office/powerpoint/2010/main" val="4251741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u="sng" dirty="0"/>
              <a:t>At</a:t>
            </a:r>
            <a:r>
              <a:rPr lang="aa-ET" u="sng" dirty="0"/>
              <a:t> 18 </a:t>
            </a:r>
            <a:r>
              <a:rPr lang="aa-ET" u="sng" dirty="0" smtClean="0"/>
              <a:t>months</a:t>
            </a:r>
            <a:endParaRPr lang="en-US" u="sng" dirty="0" smtClean="0"/>
          </a:p>
          <a:p>
            <a:pPr lvl="0"/>
            <a:r>
              <a:rPr lang="aa-ET" dirty="0"/>
              <a:t>Hold her own cup and drink, with some spilling</a:t>
            </a:r>
            <a:endParaRPr lang="en-US" dirty="0"/>
          </a:p>
          <a:p>
            <a:pPr lvl="0"/>
            <a:r>
              <a:rPr lang="aa-ET" dirty="0"/>
              <a:t>Feed himself using a spoon, with some spilling</a:t>
            </a:r>
            <a:endParaRPr lang="en-US" dirty="0"/>
          </a:p>
          <a:p>
            <a:pPr lvl="0"/>
            <a:r>
              <a:rPr lang="aa-ET" dirty="0"/>
              <a:t>Lips closed during chewing</a:t>
            </a:r>
            <a:endParaRPr lang="en-US" dirty="0"/>
          </a:p>
          <a:p>
            <a:pPr lvl="0"/>
            <a:r>
              <a:rPr lang="aa-ET" dirty="0"/>
              <a:t>Eats a variety of foods from most of the major food groups</a:t>
            </a:r>
            <a:endParaRPr lang="en-US" dirty="0"/>
          </a:p>
          <a:p>
            <a:pPr marL="0" indent="0">
              <a:buNone/>
            </a:pPr>
            <a:endParaRPr lang="en-US" u="sng" dirty="0"/>
          </a:p>
        </p:txBody>
      </p:sp>
    </p:spTree>
    <p:extLst>
      <p:ext uri="{BB962C8B-B14F-4D97-AF65-F5344CB8AC3E}">
        <p14:creationId xmlns:p14="http://schemas.microsoft.com/office/powerpoint/2010/main" val="2228103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u="sng" dirty="0"/>
              <a:t>At </a:t>
            </a:r>
            <a:r>
              <a:rPr lang="aa-ET" u="sng" dirty="0"/>
              <a:t>24 </a:t>
            </a:r>
            <a:r>
              <a:rPr lang="aa-ET" u="sng" dirty="0" smtClean="0"/>
              <a:t>months</a:t>
            </a:r>
            <a:endParaRPr lang="en-US" u="sng" dirty="0" smtClean="0"/>
          </a:p>
          <a:p>
            <a:pPr lvl="0"/>
            <a:r>
              <a:rPr lang="aa-ET" dirty="0"/>
              <a:t>Chewing with rotary jaw movements</a:t>
            </a:r>
            <a:endParaRPr lang="en-US" dirty="0"/>
          </a:p>
          <a:p>
            <a:pPr lvl="0"/>
            <a:r>
              <a:rPr lang="aa-ET" dirty="0"/>
              <a:t>Transitions from bottle to cup drinking; is in the process of giving up the bottle</a:t>
            </a:r>
            <a:endParaRPr lang="en-US" dirty="0"/>
          </a:p>
          <a:p>
            <a:pPr lvl="0"/>
            <a:r>
              <a:rPr lang="aa-ET" dirty="0"/>
              <a:t>Scooping foods to feed self, with some spills</a:t>
            </a:r>
            <a:endParaRPr lang="en-US" dirty="0"/>
          </a:p>
          <a:p>
            <a:pPr lvl="0"/>
            <a:r>
              <a:rPr lang="aa-ET" dirty="0"/>
              <a:t>Plays and explores foods of varying textures with hands</a:t>
            </a:r>
            <a:endParaRPr lang="en-US" dirty="0"/>
          </a:p>
          <a:p>
            <a:pPr lvl="0"/>
            <a:r>
              <a:rPr lang="aa-ET" dirty="0"/>
              <a:t>Use a fork to eat</a:t>
            </a:r>
            <a:endParaRPr lang="en-US" dirty="0"/>
          </a:p>
          <a:p>
            <a:pPr marL="0" indent="0">
              <a:buNone/>
            </a:pPr>
            <a:endParaRPr lang="en-US" u="sng" dirty="0"/>
          </a:p>
        </p:txBody>
      </p:sp>
    </p:spTree>
    <p:extLst>
      <p:ext uri="{BB962C8B-B14F-4D97-AF65-F5344CB8AC3E}">
        <p14:creationId xmlns:p14="http://schemas.microsoft.com/office/powerpoint/2010/main" val="2356614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u="sng" dirty="0"/>
              <a:t>At</a:t>
            </a:r>
            <a:r>
              <a:rPr lang="aa-ET" u="sng" dirty="0"/>
              <a:t> 36 </a:t>
            </a:r>
            <a:r>
              <a:rPr lang="aa-ET" u="sng" dirty="0" smtClean="0"/>
              <a:t>months</a:t>
            </a:r>
            <a:endParaRPr lang="en-US" u="sng" dirty="0" smtClean="0"/>
          </a:p>
          <a:p>
            <a:pPr lvl="0"/>
            <a:r>
              <a:rPr lang="aa-ET" dirty="0"/>
              <a:t>Will use a fork to feed self</a:t>
            </a:r>
            <a:endParaRPr lang="en-US" dirty="0"/>
          </a:p>
          <a:p>
            <a:pPr lvl="0"/>
            <a:r>
              <a:rPr lang="aa-ET" dirty="0"/>
              <a:t>Wipes mouth with napkin</a:t>
            </a:r>
            <a:endParaRPr lang="en-US" dirty="0"/>
          </a:p>
          <a:p>
            <a:pPr lvl="0"/>
            <a:r>
              <a:rPr lang="aa-ET" dirty="0"/>
              <a:t>Attempts to serve self at table with spills</a:t>
            </a:r>
            <a:endParaRPr lang="en-US" dirty="0"/>
          </a:p>
          <a:p>
            <a:pPr lvl="0"/>
            <a:r>
              <a:rPr lang="aa-ET" dirty="0"/>
              <a:t>Is able to pour liquids from small containers</a:t>
            </a:r>
            <a:endParaRPr lang="en-US" dirty="0"/>
          </a:p>
          <a:p>
            <a:pPr marL="0" indent="0">
              <a:buNone/>
            </a:pPr>
            <a:endParaRPr lang="en-US" u="sng" dirty="0"/>
          </a:p>
        </p:txBody>
      </p:sp>
    </p:spTree>
    <p:extLst>
      <p:ext uri="{BB962C8B-B14F-4D97-AF65-F5344CB8AC3E}">
        <p14:creationId xmlns:p14="http://schemas.microsoft.com/office/powerpoint/2010/main" val="65900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20000"/>
          </a:bodyPr>
          <a:lstStyle/>
          <a:p>
            <a:pPr marL="0" indent="0">
              <a:buNone/>
            </a:pPr>
            <a:r>
              <a:rPr lang="en-GB" b="1" u="sng" dirty="0"/>
              <a:t>5.Pre- school Age </a:t>
            </a:r>
            <a:r>
              <a:rPr lang="en-GB" b="1" u="sng" dirty="0" smtClean="0"/>
              <a:t>(3-6 </a:t>
            </a:r>
            <a:r>
              <a:rPr lang="en-GB" b="1" u="sng" dirty="0"/>
              <a:t>years</a:t>
            </a:r>
            <a:r>
              <a:rPr lang="en-GB" b="1" u="sng" dirty="0" smtClean="0"/>
              <a:t>)</a:t>
            </a:r>
            <a:endParaRPr lang="en-US" b="1" u="sng" dirty="0"/>
          </a:p>
          <a:p>
            <a:pPr marL="0" indent="0">
              <a:buNone/>
            </a:pPr>
            <a:r>
              <a:rPr lang="aa-ET" dirty="0"/>
              <a:t>Usually around the age of 3, your child becomes much more coordinated with running or going up and down the stairs. </a:t>
            </a:r>
            <a:endParaRPr lang="en-US" dirty="0" smtClean="0"/>
          </a:p>
          <a:p>
            <a:pPr marL="0" indent="0">
              <a:buNone/>
            </a:pPr>
            <a:r>
              <a:rPr lang="aa-ET" dirty="0" smtClean="0"/>
              <a:t>By </a:t>
            </a:r>
            <a:r>
              <a:rPr lang="aa-ET" dirty="0"/>
              <a:t>the end of their preschool years, your child should be able to catch a bounced ball easily, kick a ball forward, and stand on one foot or hop. </a:t>
            </a:r>
            <a:endParaRPr lang="en-US" dirty="0" smtClean="0"/>
          </a:p>
          <a:p>
            <a:pPr marL="0" indent="0">
              <a:buNone/>
            </a:pPr>
            <a:r>
              <a:rPr lang="aa-ET" dirty="0" smtClean="0"/>
              <a:t>Three-year-olds </a:t>
            </a:r>
            <a:r>
              <a:rPr lang="aa-ET" dirty="0"/>
              <a:t>are so active that sometimes they find it easier to substitute a movement for a word</a:t>
            </a:r>
            <a:r>
              <a:rPr lang="aa-ET" dirty="0" smtClean="0"/>
              <a:t>.</a:t>
            </a:r>
            <a:endParaRPr lang="en-US" dirty="0" smtClean="0"/>
          </a:p>
          <a:p>
            <a:pPr marL="0" indent="0">
              <a:buNone/>
            </a:pPr>
            <a:r>
              <a:rPr lang="aa-ET" dirty="0" smtClean="0"/>
              <a:t> </a:t>
            </a:r>
            <a:r>
              <a:rPr lang="aa-ET" dirty="0"/>
              <a:t>They may run around the room with their arms spread out to indicate flying instead of talking about flying. </a:t>
            </a:r>
            <a:endParaRPr lang="en-US" dirty="0"/>
          </a:p>
          <a:p>
            <a:pPr marL="0" indent="0">
              <a:buNone/>
            </a:pPr>
            <a:endParaRPr lang="en-US" u="sng" dirty="0"/>
          </a:p>
        </p:txBody>
      </p:sp>
    </p:spTree>
    <p:extLst>
      <p:ext uri="{BB962C8B-B14F-4D97-AF65-F5344CB8AC3E}">
        <p14:creationId xmlns:p14="http://schemas.microsoft.com/office/powerpoint/2010/main" val="330264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0" indent="0">
              <a:buNone/>
            </a:pPr>
            <a:r>
              <a:rPr lang="en-GB" b="1" dirty="0"/>
              <a:t>Period of the zygote (Germinal Period)</a:t>
            </a:r>
            <a:r>
              <a:rPr lang="en-GB" dirty="0"/>
              <a:t> </a:t>
            </a:r>
            <a:endParaRPr lang="en-GB" dirty="0" smtClean="0"/>
          </a:p>
          <a:p>
            <a:r>
              <a:rPr lang="en-US" dirty="0"/>
              <a:t>First 2 weeks after conception – This includes  </a:t>
            </a:r>
          </a:p>
          <a:p>
            <a:pPr lvl="2"/>
            <a:r>
              <a:rPr lang="en-US" dirty="0"/>
              <a:t>The creation of zygote</a:t>
            </a:r>
          </a:p>
          <a:p>
            <a:pPr lvl="2"/>
            <a:r>
              <a:rPr lang="en-US" dirty="0"/>
              <a:t>The continued cell division and</a:t>
            </a:r>
          </a:p>
          <a:p>
            <a:pPr lvl="2"/>
            <a:r>
              <a:rPr lang="en-US" dirty="0"/>
              <a:t>The attachment of the zygote to the uterine wall.</a:t>
            </a:r>
          </a:p>
          <a:p>
            <a:pPr marL="914400" lvl="2" indent="0">
              <a:buNone/>
            </a:pPr>
            <a:r>
              <a:rPr lang="en-US" dirty="0"/>
              <a:t>24 to 36 hours after fertilization-the male (sperm) and the female (egg) </a:t>
            </a:r>
            <a:r>
              <a:rPr lang="en-US" dirty="0" smtClean="0"/>
              <a:t>chromosomes </a:t>
            </a:r>
            <a:r>
              <a:rPr lang="en-US" dirty="0"/>
              <a:t>unite.</a:t>
            </a:r>
          </a:p>
          <a:p>
            <a:pPr marL="914400" lvl="2" indent="0">
              <a:buNone/>
            </a:pPr>
            <a:r>
              <a:rPr lang="en-US" dirty="0" smtClean="0"/>
              <a:t>          </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692358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lvl="0"/>
            <a:r>
              <a:rPr lang="en-US" dirty="0"/>
              <a:t>Rapid physical development</a:t>
            </a:r>
          </a:p>
          <a:p>
            <a:pPr lvl="0"/>
            <a:r>
              <a:rPr lang="en-US" dirty="0"/>
              <a:t>From 3 </a:t>
            </a:r>
            <a:r>
              <a:rPr lang="en-US" dirty="0" err="1" smtClean="0"/>
              <a:t>yrs</a:t>
            </a:r>
            <a:r>
              <a:rPr lang="en-US" dirty="0" smtClean="0"/>
              <a:t>, </a:t>
            </a:r>
            <a:r>
              <a:rPr lang="en-US" dirty="0"/>
              <a:t>child can dress or undress</a:t>
            </a:r>
          </a:p>
          <a:p>
            <a:pPr lvl="0"/>
            <a:r>
              <a:rPr lang="en-US" dirty="0"/>
              <a:t>Can give his name when asked for it</a:t>
            </a:r>
          </a:p>
          <a:p>
            <a:pPr lvl="0"/>
            <a:r>
              <a:rPr lang="en-US" dirty="0"/>
              <a:t>Start going to pre school</a:t>
            </a:r>
          </a:p>
          <a:p>
            <a:pPr lvl="0"/>
            <a:r>
              <a:rPr lang="en-US" dirty="0"/>
              <a:t>Can learn another language</a:t>
            </a:r>
          </a:p>
          <a:p>
            <a:endParaRPr lang="en-US" dirty="0"/>
          </a:p>
        </p:txBody>
      </p:sp>
    </p:spTree>
    <p:extLst>
      <p:ext uri="{BB962C8B-B14F-4D97-AF65-F5344CB8AC3E}">
        <p14:creationId xmlns:p14="http://schemas.microsoft.com/office/powerpoint/2010/main" val="4238961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lvl="0"/>
            <a:r>
              <a:rPr lang="en-US" b="1" dirty="0"/>
              <a:t>4 years-</a:t>
            </a:r>
            <a:r>
              <a:rPr lang="en-US" dirty="0"/>
              <a:t> can wash face &amp; clean teeth Develops realism and begins to realize he is separate from the family</a:t>
            </a:r>
          </a:p>
          <a:p>
            <a:pPr lvl="0"/>
            <a:r>
              <a:rPr lang="en-US" b="1" dirty="0"/>
              <a:t>5 years</a:t>
            </a:r>
            <a:r>
              <a:rPr lang="en-US" dirty="0"/>
              <a:t>- has a strong imagination &amp; can tell fantastic stories because his idea of truth or falsehood is very mixed </a:t>
            </a:r>
            <a:r>
              <a:rPr lang="en-US" dirty="0" smtClean="0"/>
              <a:t>up</a:t>
            </a:r>
          </a:p>
          <a:p>
            <a:pPr lvl="0"/>
            <a:r>
              <a:rPr lang="en-US" dirty="0"/>
              <a:t>Is alert. Realizes dangers of motor cars and strange animals</a:t>
            </a:r>
          </a:p>
          <a:p>
            <a:pPr lvl="0"/>
            <a:endParaRPr lang="en-US" dirty="0"/>
          </a:p>
          <a:p>
            <a:pPr marL="0" indent="0">
              <a:buNone/>
            </a:pPr>
            <a:endParaRPr lang="en-US" dirty="0"/>
          </a:p>
        </p:txBody>
      </p:sp>
    </p:spTree>
    <p:extLst>
      <p:ext uri="{BB962C8B-B14F-4D97-AF65-F5344CB8AC3E}">
        <p14:creationId xmlns:p14="http://schemas.microsoft.com/office/powerpoint/2010/main" val="190669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lvl="0"/>
            <a:r>
              <a:rPr lang="en-US" b="1" dirty="0"/>
              <a:t>6- years</a:t>
            </a:r>
            <a:r>
              <a:rPr lang="en-US" dirty="0"/>
              <a:t>-has 20 temporary teeth</a:t>
            </a:r>
          </a:p>
          <a:p>
            <a:pPr lvl="0"/>
            <a:r>
              <a:rPr lang="en-US" dirty="0"/>
              <a:t>Permanent teeth start to replace temporary teeth</a:t>
            </a:r>
          </a:p>
          <a:p>
            <a:pPr lvl="0"/>
            <a:r>
              <a:rPr lang="en-US" dirty="0"/>
              <a:t>Start primary school</a:t>
            </a:r>
          </a:p>
          <a:p>
            <a:pPr lvl="0"/>
            <a:r>
              <a:rPr lang="en-US" dirty="0"/>
              <a:t>Formal learning at school will teach him concentration &amp; how to adapt to environment outside the home.</a:t>
            </a:r>
          </a:p>
        </p:txBody>
      </p:sp>
    </p:spTree>
    <p:extLst>
      <p:ext uri="{BB962C8B-B14F-4D97-AF65-F5344CB8AC3E}">
        <p14:creationId xmlns:p14="http://schemas.microsoft.com/office/powerpoint/2010/main" val="444166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US" sz="2400" b="1" dirty="0"/>
              <a:t>Cognitive development</a:t>
            </a:r>
            <a:endParaRPr lang="en-US" sz="2400" dirty="0"/>
          </a:p>
          <a:p>
            <a:pPr lvl="0"/>
            <a:r>
              <a:rPr lang="aa-ET" dirty="0"/>
              <a:t>Preschoolers are not logical thinkers. </a:t>
            </a:r>
            <a:endParaRPr lang="en-US" dirty="0"/>
          </a:p>
          <a:p>
            <a:pPr lvl="0"/>
            <a:r>
              <a:rPr lang="aa-ET" dirty="0"/>
              <a:t>They believe what their eyes tell them even if it makes no sense. </a:t>
            </a:r>
            <a:endParaRPr lang="en-US" dirty="0"/>
          </a:p>
          <a:p>
            <a:pPr lvl="0"/>
            <a:r>
              <a:rPr lang="aa-ET" dirty="0"/>
              <a:t>This is called prelogical thinking and is absolutely normal and charming.</a:t>
            </a:r>
            <a:endParaRPr lang="en-US" dirty="0"/>
          </a:p>
          <a:p>
            <a:pPr marL="0" indent="0">
              <a:buNone/>
            </a:pPr>
            <a:endParaRPr lang="en-US" dirty="0"/>
          </a:p>
        </p:txBody>
      </p:sp>
    </p:spTree>
    <p:extLst>
      <p:ext uri="{BB962C8B-B14F-4D97-AF65-F5344CB8AC3E}">
        <p14:creationId xmlns:p14="http://schemas.microsoft.com/office/powerpoint/2010/main" val="988632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20000"/>
          </a:bodyPr>
          <a:lstStyle/>
          <a:p>
            <a:pPr marL="0" indent="0">
              <a:buNone/>
            </a:pPr>
            <a:r>
              <a:rPr lang="en-GB" b="1" u="sng" dirty="0"/>
              <a:t>School Age 6-12 </a:t>
            </a:r>
            <a:r>
              <a:rPr lang="en-GB" b="1" u="sng" dirty="0" smtClean="0"/>
              <a:t>years</a:t>
            </a:r>
          </a:p>
          <a:p>
            <a:pPr lvl="0"/>
            <a:r>
              <a:rPr lang="en-US" dirty="0"/>
              <a:t>Physical development is slow but steady</a:t>
            </a:r>
          </a:p>
          <a:p>
            <a:pPr lvl="0"/>
            <a:r>
              <a:rPr lang="en-US" dirty="0"/>
              <a:t>Overall co-ordination, balance &amp; refinement in physical activities increase at this time</a:t>
            </a:r>
          </a:p>
          <a:p>
            <a:pPr lvl="0"/>
            <a:r>
              <a:rPr lang="en-US" dirty="0"/>
              <a:t>Boys re taller than girls between ages 6 &amp; 8</a:t>
            </a:r>
          </a:p>
          <a:p>
            <a:pPr lvl="0"/>
            <a:r>
              <a:rPr lang="en-US" dirty="0"/>
              <a:t>They advance in their mental abilities</a:t>
            </a:r>
          </a:p>
          <a:p>
            <a:pPr lvl="0"/>
            <a:r>
              <a:rPr lang="en-US" dirty="0"/>
              <a:t>Improvement in problem solving abilities</a:t>
            </a:r>
          </a:p>
          <a:p>
            <a:pPr lvl="0"/>
            <a:r>
              <a:rPr lang="en-US" dirty="0"/>
              <a:t>There is greater emotional maturity</a:t>
            </a:r>
          </a:p>
          <a:p>
            <a:pPr lvl="0"/>
            <a:r>
              <a:rPr lang="en-US" dirty="0"/>
              <a:t>Teachers exert a lot of influence on a child &amp; they serve as role models</a:t>
            </a:r>
          </a:p>
          <a:p>
            <a:pPr marL="0" indent="0">
              <a:buNone/>
            </a:pPr>
            <a:endParaRPr lang="en-US" u="sng" dirty="0"/>
          </a:p>
        </p:txBody>
      </p:sp>
    </p:spTree>
    <p:extLst>
      <p:ext uri="{BB962C8B-B14F-4D97-AF65-F5344CB8AC3E}">
        <p14:creationId xmlns:p14="http://schemas.microsoft.com/office/powerpoint/2010/main" val="3808413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u="sng" dirty="0"/>
              <a:t>Adolescence</a:t>
            </a:r>
            <a:endParaRPr lang="en-US" u="sng" dirty="0"/>
          </a:p>
          <a:p>
            <a:pPr lvl="0"/>
            <a:r>
              <a:rPr lang="en-US" dirty="0"/>
              <a:t>The developmental period of transition from childhood to early adulthood—entered at 13 years, ending at 20 years</a:t>
            </a:r>
          </a:p>
          <a:p>
            <a:pPr lvl="0"/>
            <a:r>
              <a:rPr lang="en-US" dirty="0"/>
              <a:t>Begins with rapid physical changes.</a:t>
            </a:r>
          </a:p>
          <a:p>
            <a:pPr lvl="0"/>
            <a:r>
              <a:rPr lang="en-US" dirty="0"/>
              <a:t>Pursuit of independence and identity are prominent</a:t>
            </a:r>
          </a:p>
          <a:p>
            <a:pPr lvl="0"/>
            <a:r>
              <a:rPr lang="en-US" dirty="0"/>
              <a:t>Thought is now more logical, abstract, and idealistic</a:t>
            </a:r>
          </a:p>
          <a:p>
            <a:endParaRPr lang="en-US" dirty="0"/>
          </a:p>
        </p:txBody>
      </p:sp>
    </p:spTree>
    <p:extLst>
      <p:ext uri="{BB962C8B-B14F-4D97-AF65-F5344CB8AC3E}">
        <p14:creationId xmlns:p14="http://schemas.microsoft.com/office/powerpoint/2010/main" val="220774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0" indent="0">
              <a:buNone/>
            </a:pPr>
            <a:r>
              <a:rPr lang="en-GB" b="1" dirty="0"/>
              <a:t>Stages of Adolescence</a:t>
            </a:r>
            <a:endParaRPr lang="en-US" dirty="0"/>
          </a:p>
          <a:p>
            <a:pPr lvl="0"/>
            <a:r>
              <a:rPr lang="en-GB" b="1" dirty="0"/>
              <a:t>Early Adolescence stage (10- 13 years)</a:t>
            </a:r>
            <a:endParaRPr lang="en-US" dirty="0"/>
          </a:p>
          <a:p>
            <a:r>
              <a:rPr lang="aa-ET" dirty="0"/>
              <a:t>During this stage, children often start to grow more quickly. They also begin notice other body changes, including hair growth under the arms and near the genitals, breast development in </a:t>
            </a:r>
            <a:r>
              <a:rPr lang="en-GB" dirty="0"/>
              <a:t>female</a:t>
            </a:r>
            <a:r>
              <a:rPr lang="aa-ET" dirty="0"/>
              <a:t> and enlargement of the testicles in </a:t>
            </a:r>
            <a:r>
              <a:rPr lang="en-GB" dirty="0"/>
              <a:t>male</a:t>
            </a:r>
            <a:r>
              <a:rPr lang="aa-ET" dirty="0" smtClean="0"/>
              <a:t>.</a:t>
            </a:r>
            <a:endParaRPr lang="en-US" dirty="0" smtClean="0"/>
          </a:p>
          <a:p>
            <a:pPr marL="0" indent="0">
              <a:buNone/>
            </a:pPr>
            <a:endParaRPr lang="en-US" dirty="0"/>
          </a:p>
        </p:txBody>
      </p:sp>
    </p:spTree>
    <p:extLst>
      <p:ext uri="{BB962C8B-B14F-4D97-AF65-F5344CB8AC3E}">
        <p14:creationId xmlns:p14="http://schemas.microsoft.com/office/powerpoint/2010/main" val="4203542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aa-ET" dirty="0"/>
              <a:t> They usually start a year or two earlier in girls than boys, and it can be normal for some changes to start as early as age 8 for females and age 9 for males. </a:t>
            </a:r>
            <a:endParaRPr lang="en-US" dirty="0"/>
          </a:p>
          <a:p>
            <a:r>
              <a:rPr lang="aa-ET" dirty="0"/>
              <a:t>Many girls may start their period at around age 12, on average 2-3 years after the onset of breast development</a:t>
            </a:r>
            <a:endParaRPr lang="en-US" dirty="0"/>
          </a:p>
        </p:txBody>
      </p:sp>
    </p:spTree>
    <p:extLst>
      <p:ext uri="{BB962C8B-B14F-4D97-AF65-F5344CB8AC3E}">
        <p14:creationId xmlns:p14="http://schemas.microsoft.com/office/powerpoint/2010/main" val="17747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aa-ET" dirty="0"/>
              <a:t>Early adolescents have concrete, black-and-white thinking. Things are either right or wrong, great or terrible, without much room in between.  </a:t>
            </a:r>
            <a:endParaRPr lang="en-US" dirty="0" smtClean="0"/>
          </a:p>
          <a:p>
            <a:r>
              <a:rPr lang="aa-ET" dirty="0" smtClean="0"/>
              <a:t>It </a:t>
            </a:r>
            <a:r>
              <a:rPr lang="aa-ET" dirty="0"/>
              <a:t>is normal at this stage for young people to center their thinking on themselves (called "egocentrism"). </a:t>
            </a:r>
            <a:endParaRPr lang="en-US" dirty="0" smtClean="0"/>
          </a:p>
          <a:p>
            <a:r>
              <a:rPr lang="aa-ET" dirty="0" smtClean="0"/>
              <a:t> </a:t>
            </a:r>
            <a:r>
              <a:rPr lang="aa-ET" dirty="0"/>
              <a:t>As part of this, preteens and early teens are often self-conscious about their appearance and feel as though they are always being judged by their </a:t>
            </a:r>
            <a:r>
              <a:rPr lang="en-GB" dirty="0"/>
              <a:t>peers.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282314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0" indent="0">
              <a:buNone/>
            </a:pPr>
            <a:r>
              <a:rPr lang="en-GB" b="1" dirty="0"/>
              <a:t>Middle Adolescence Stage (14-17</a:t>
            </a:r>
            <a:r>
              <a:rPr lang="en-GB" b="1" dirty="0" smtClean="0"/>
              <a:t>)</a:t>
            </a:r>
          </a:p>
          <a:p>
            <a:pPr marL="0" indent="0">
              <a:buNone/>
            </a:pPr>
            <a:endParaRPr lang="en-US" dirty="0"/>
          </a:p>
          <a:p>
            <a:r>
              <a:rPr lang="aa-ET" b="1" dirty="0"/>
              <a:t>Physical changes from puberty continue during middle adolescence.  </a:t>
            </a:r>
            <a:r>
              <a:rPr lang="aa-ET" dirty="0"/>
              <a:t>Most males will have started their growth spurt, and puberty-related changes continue. </a:t>
            </a:r>
            <a:endParaRPr lang="en-US" dirty="0" smtClean="0"/>
          </a:p>
          <a:p>
            <a:r>
              <a:rPr lang="aa-ET" dirty="0" smtClean="0"/>
              <a:t>They </a:t>
            </a:r>
            <a:r>
              <a:rPr lang="aa-ET" dirty="0"/>
              <a:t>may have some voice cracking, for example, as their</a:t>
            </a:r>
            <a:r>
              <a:rPr lang="en-GB" dirty="0"/>
              <a:t> voices lower.</a:t>
            </a:r>
            <a:r>
              <a:rPr lang="aa-ET" dirty="0"/>
              <a:t>  </a:t>
            </a:r>
            <a:endParaRPr lang="en-US" dirty="0" smtClean="0"/>
          </a:p>
          <a:p>
            <a:r>
              <a:rPr lang="aa-ET" dirty="0" smtClean="0"/>
              <a:t>Some </a:t>
            </a:r>
            <a:r>
              <a:rPr lang="aa-ET" dirty="0"/>
              <a:t>develop acne. Physical changes may be nearly complete for females, and most girls now have regular periods.</a:t>
            </a:r>
            <a:endParaRPr lang="en-US" dirty="0"/>
          </a:p>
          <a:p>
            <a:endParaRPr lang="en-US" dirty="0"/>
          </a:p>
        </p:txBody>
      </p:sp>
    </p:spTree>
    <p:extLst>
      <p:ext uri="{BB962C8B-B14F-4D97-AF65-F5344CB8AC3E}">
        <p14:creationId xmlns:p14="http://schemas.microsoft.com/office/powerpoint/2010/main" val="246699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lvl="2"/>
            <a:r>
              <a:rPr lang="en-US" dirty="0" smtClean="0"/>
              <a:t>The </a:t>
            </a:r>
            <a:r>
              <a:rPr lang="en-US" dirty="0"/>
              <a:t>fertilized ovum, zygote divides into two (2) cells.</a:t>
            </a:r>
          </a:p>
          <a:p>
            <a:pPr lvl="2"/>
            <a:r>
              <a:rPr lang="en-US" dirty="0"/>
              <a:t>Cell multiplication continues</a:t>
            </a:r>
          </a:p>
          <a:p>
            <a:pPr lvl="2"/>
            <a:r>
              <a:rPr lang="en-US" dirty="0"/>
              <a:t>6-7 days – blastocyst attaches to the wall of uterus</a:t>
            </a:r>
          </a:p>
          <a:p>
            <a:pPr lvl="2"/>
            <a:r>
              <a:rPr lang="en-US" dirty="0"/>
              <a:t>11-14 days – blastocyst invades into uterine wall and becomes      implanted in it (implantation</a:t>
            </a:r>
            <a:r>
              <a:rPr lang="en-GB" dirty="0"/>
              <a:t>)</a:t>
            </a:r>
            <a:endParaRPr lang="en-US" dirty="0"/>
          </a:p>
          <a:p>
            <a:endParaRPr lang="en-US" dirty="0"/>
          </a:p>
        </p:txBody>
      </p:sp>
    </p:spTree>
    <p:extLst>
      <p:ext uri="{BB962C8B-B14F-4D97-AF65-F5344CB8AC3E}">
        <p14:creationId xmlns:p14="http://schemas.microsoft.com/office/powerpoint/2010/main" val="1698969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aa-ET" b="1" dirty="0"/>
              <a:t>At this age, many teens become interested in</a:t>
            </a:r>
            <a:r>
              <a:rPr lang="en-GB" b="1" dirty="0"/>
              <a:t> romantic</a:t>
            </a:r>
            <a:r>
              <a:rPr lang="aa-ET" b="1" dirty="0"/>
              <a:t> and sexual relationships</a:t>
            </a:r>
            <a:r>
              <a:rPr lang="aa-ET" dirty="0"/>
              <a:t>. They may question and explore their sexual identity</a:t>
            </a:r>
            <a:r>
              <a:rPr lang="en-GB" dirty="0"/>
              <a:t>, </a:t>
            </a:r>
            <a:r>
              <a:rPr lang="aa-ET" dirty="0"/>
              <a:t>which may be stressful if they do not have support from peers, family, or community.  </a:t>
            </a:r>
            <a:endParaRPr lang="en-US" dirty="0"/>
          </a:p>
          <a:p>
            <a:endParaRPr lang="en-US" dirty="0"/>
          </a:p>
        </p:txBody>
      </p:sp>
    </p:spTree>
    <p:extLst>
      <p:ext uri="{BB962C8B-B14F-4D97-AF65-F5344CB8AC3E}">
        <p14:creationId xmlns:p14="http://schemas.microsoft.com/office/powerpoint/2010/main" val="1214076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dirty="0"/>
              <a:t>Late adolescence (18-21… and beyond</a:t>
            </a:r>
            <a:r>
              <a:rPr lang="en-GB" dirty="0" smtClean="0"/>
              <a:t>)</a:t>
            </a:r>
            <a:endParaRPr lang="en-US" dirty="0" smtClean="0"/>
          </a:p>
          <a:p>
            <a:r>
              <a:rPr lang="aa-ET" dirty="0"/>
              <a:t>Late adolescents generally have completed physical development and grown to their full adult height. </a:t>
            </a:r>
            <a:endParaRPr lang="en-US" dirty="0" smtClean="0"/>
          </a:p>
          <a:p>
            <a:r>
              <a:rPr lang="aa-ET" dirty="0" smtClean="0"/>
              <a:t>They </a:t>
            </a:r>
            <a:r>
              <a:rPr lang="aa-ET" dirty="0"/>
              <a:t>usually have more impulse control by now and </a:t>
            </a:r>
            <a:r>
              <a:rPr lang="aa-ET" b="1" dirty="0"/>
              <a:t>may</a:t>
            </a:r>
            <a:r>
              <a:rPr lang="aa-ET" dirty="0"/>
              <a:t> be better able to gauge risks and rewards accurately</a:t>
            </a:r>
            <a:r>
              <a:rPr lang="aa-ET" dirty="0" smtClean="0"/>
              <a:t>.</a:t>
            </a:r>
            <a:endParaRPr lang="en-US" dirty="0" smtClean="0"/>
          </a:p>
          <a:p>
            <a:r>
              <a:rPr lang="aa-ET" dirty="0" smtClean="0"/>
              <a:t> </a:t>
            </a:r>
            <a:r>
              <a:rPr lang="aa-ET" dirty="0"/>
              <a:t>In comparison to middle adolescents, youth in late adolescence might find themselves thinking</a:t>
            </a:r>
            <a:endParaRPr lang="en-US" dirty="0"/>
          </a:p>
        </p:txBody>
      </p:sp>
    </p:spTree>
    <p:extLst>
      <p:ext uri="{BB962C8B-B14F-4D97-AF65-F5344CB8AC3E}">
        <p14:creationId xmlns:p14="http://schemas.microsoft.com/office/powerpoint/2010/main" val="2262230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10000"/>
          </a:bodyPr>
          <a:lstStyle/>
          <a:p>
            <a:pPr marL="0" indent="0">
              <a:buNone/>
            </a:pPr>
            <a:r>
              <a:rPr lang="en-GB" b="1" dirty="0"/>
              <a:t>Appearance of secondary sex characteristics</a:t>
            </a:r>
            <a:endParaRPr lang="en-US" dirty="0"/>
          </a:p>
          <a:p>
            <a:pPr marL="0" indent="0">
              <a:buNone/>
            </a:pPr>
            <a:r>
              <a:rPr lang="en-US" sz="2800" b="1" dirty="0"/>
              <a:t>Secondary sex characteristics in girls</a:t>
            </a:r>
            <a:endParaRPr lang="en-US" sz="2800" dirty="0"/>
          </a:p>
          <a:p>
            <a:pPr lvl="0"/>
            <a:r>
              <a:rPr lang="en-US" dirty="0"/>
              <a:t>Increase in transverse diameter of the pelvis.</a:t>
            </a:r>
          </a:p>
          <a:p>
            <a:pPr lvl="0"/>
            <a:r>
              <a:rPr lang="en-US" dirty="0"/>
              <a:t>Development of the breasts.</a:t>
            </a:r>
          </a:p>
          <a:p>
            <a:pPr lvl="0"/>
            <a:r>
              <a:rPr lang="en-US" dirty="0"/>
              <a:t>Change in the vaginal secretions.</a:t>
            </a:r>
          </a:p>
          <a:p>
            <a:pPr lvl="0"/>
            <a:r>
              <a:rPr lang="en-US" dirty="0"/>
              <a:t>Growth of pubic and axillary hair.</a:t>
            </a:r>
          </a:p>
          <a:p>
            <a:r>
              <a:rPr lang="en-US" dirty="0"/>
              <a:t>Menstruation begins </a:t>
            </a:r>
          </a:p>
        </p:txBody>
      </p:sp>
    </p:spTree>
    <p:extLst>
      <p:ext uri="{BB962C8B-B14F-4D97-AF65-F5344CB8AC3E}">
        <p14:creationId xmlns:p14="http://schemas.microsoft.com/office/powerpoint/2010/main" val="3698430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0" indent="0">
              <a:buNone/>
            </a:pPr>
            <a:r>
              <a:rPr lang="en-GB" b="1" dirty="0"/>
              <a:t>Psychological and social development</a:t>
            </a:r>
            <a:endParaRPr lang="en-US" dirty="0"/>
          </a:p>
          <a:p>
            <a:pPr lvl="0"/>
            <a:r>
              <a:rPr lang="en-US" dirty="0"/>
              <a:t>Tend to become shy</a:t>
            </a:r>
          </a:p>
          <a:p>
            <a:pPr lvl="0"/>
            <a:r>
              <a:rPr lang="en-US" dirty="0"/>
              <a:t>They are concerned with their appearances</a:t>
            </a:r>
          </a:p>
          <a:p>
            <a:pPr lvl="0"/>
            <a:r>
              <a:rPr lang="en-US" dirty="0"/>
              <a:t>Swinging moods</a:t>
            </a:r>
          </a:p>
          <a:p>
            <a:pPr lvl="0"/>
            <a:r>
              <a:rPr lang="en-US" dirty="0"/>
              <a:t>Develop interest in household </a:t>
            </a:r>
            <a:r>
              <a:rPr lang="en-US" dirty="0" smtClean="0"/>
              <a:t>chores</a:t>
            </a:r>
            <a:endParaRPr lang="en-US" dirty="0"/>
          </a:p>
          <a:p>
            <a:pPr lvl="0"/>
            <a:r>
              <a:rPr lang="en-US" dirty="0"/>
              <a:t>Develop interest in a particular boy</a:t>
            </a:r>
          </a:p>
          <a:p>
            <a:endParaRPr lang="en-US" dirty="0"/>
          </a:p>
        </p:txBody>
      </p:sp>
    </p:spTree>
    <p:extLst>
      <p:ext uri="{BB962C8B-B14F-4D97-AF65-F5344CB8AC3E}">
        <p14:creationId xmlns:p14="http://schemas.microsoft.com/office/powerpoint/2010/main" val="1836666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20000"/>
          </a:bodyPr>
          <a:lstStyle/>
          <a:p>
            <a:pPr marL="0" indent="0">
              <a:buNone/>
            </a:pPr>
            <a:r>
              <a:rPr lang="en-US" b="1" dirty="0"/>
              <a:t>Secondary sex characteristics in boys</a:t>
            </a:r>
            <a:endParaRPr lang="en-US" dirty="0"/>
          </a:p>
          <a:p>
            <a:pPr lvl="0"/>
            <a:r>
              <a:rPr lang="en-US" dirty="0"/>
              <a:t>Increase in size of genitalia.</a:t>
            </a:r>
          </a:p>
          <a:p>
            <a:pPr lvl="0"/>
            <a:r>
              <a:rPr lang="en-US" dirty="0"/>
              <a:t>Swelling of the breast.</a:t>
            </a:r>
          </a:p>
          <a:p>
            <a:pPr lvl="0"/>
            <a:r>
              <a:rPr lang="en-US" dirty="0"/>
              <a:t>Growth of pubic, axillary, facial and chest hair.</a:t>
            </a:r>
          </a:p>
          <a:p>
            <a:pPr lvl="0"/>
            <a:r>
              <a:rPr lang="en-US" dirty="0"/>
              <a:t>Change in voice-voice deepens.</a:t>
            </a:r>
          </a:p>
          <a:p>
            <a:pPr lvl="0"/>
            <a:r>
              <a:rPr lang="en-US" dirty="0"/>
              <a:t>Rapid growth of shoulder breadth-shoulders broaden.</a:t>
            </a:r>
          </a:p>
          <a:p>
            <a:pPr lvl="0"/>
            <a:r>
              <a:rPr lang="en-US" dirty="0"/>
              <a:t>Production of spermatozoa (which is sign of puberty).</a:t>
            </a:r>
          </a:p>
          <a:p>
            <a:pPr lvl="0"/>
            <a:r>
              <a:rPr lang="en-US" dirty="0"/>
              <a:t>Wet dreaming</a:t>
            </a:r>
          </a:p>
          <a:p>
            <a:endParaRPr lang="en-US" dirty="0"/>
          </a:p>
        </p:txBody>
      </p:sp>
    </p:spTree>
    <p:extLst>
      <p:ext uri="{BB962C8B-B14F-4D97-AF65-F5344CB8AC3E}">
        <p14:creationId xmlns:p14="http://schemas.microsoft.com/office/powerpoint/2010/main" val="2828230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lnSpcReduction="10000"/>
          </a:bodyPr>
          <a:lstStyle/>
          <a:p>
            <a:pPr marL="0" indent="0">
              <a:buNone/>
            </a:pPr>
            <a:r>
              <a:rPr lang="en-GB" b="1" dirty="0"/>
              <a:t>Psychological and social development in</a:t>
            </a:r>
            <a:r>
              <a:rPr lang="en-GB" dirty="0"/>
              <a:t> </a:t>
            </a:r>
            <a:r>
              <a:rPr lang="en-GB" b="1" dirty="0"/>
              <a:t>boys</a:t>
            </a:r>
            <a:endParaRPr lang="en-US" dirty="0"/>
          </a:p>
          <a:p>
            <a:pPr lvl="0"/>
            <a:r>
              <a:rPr lang="en-US" dirty="0"/>
              <a:t>Change in walking styles</a:t>
            </a:r>
          </a:p>
          <a:p>
            <a:pPr lvl="0"/>
            <a:r>
              <a:rPr lang="en-US" dirty="0"/>
              <a:t>Interest in making themselves smart and to attract girls</a:t>
            </a:r>
          </a:p>
          <a:p>
            <a:pPr lvl="0"/>
            <a:r>
              <a:rPr lang="en-US" dirty="0"/>
              <a:t>Great desire in showing off their physical ability </a:t>
            </a:r>
            <a:r>
              <a:rPr lang="en-US" dirty="0" err="1"/>
              <a:t>e.g</a:t>
            </a:r>
            <a:r>
              <a:rPr lang="en-US" dirty="0"/>
              <a:t> in football, rugby, boxing </a:t>
            </a:r>
            <a:r>
              <a:rPr lang="en-US" dirty="0" err="1"/>
              <a:t>etc</a:t>
            </a:r>
            <a:endParaRPr lang="en-US" dirty="0"/>
          </a:p>
          <a:p>
            <a:pPr lvl="0"/>
            <a:r>
              <a:rPr lang="en-US" dirty="0" smtClean="0"/>
              <a:t>Their need </a:t>
            </a:r>
            <a:r>
              <a:rPr lang="en-US" dirty="0"/>
              <a:t>of independence from parents</a:t>
            </a:r>
          </a:p>
          <a:p>
            <a:pPr lvl="0"/>
            <a:r>
              <a:rPr lang="en-US" dirty="0"/>
              <a:t>If the boy comes from an insecure home, he will tend to join criminal gang</a:t>
            </a:r>
          </a:p>
          <a:p>
            <a:pPr lvl="0"/>
            <a:r>
              <a:rPr lang="en-US" dirty="0"/>
              <a:t>The boy tends to reject parental advice</a:t>
            </a:r>
          </a:p>
          <a:p>
            <a:endParaRPr lang="en-US" dirty="0"/>
          </a:p>
        </p:txBody>
      </p:sp>
    </p:spTree>
    <p:extLst>
      <p:ext uri="{BB962C8B-B14F-4D97-AF65-F5344CB8AC3E}">
        <p14:creationId xmlns:p14="http://schemas.microsoft.com/office/powerpoint/2010/main" val="1518260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rmAutofit/>
          </a:bodyPr>
          <a:lstStyle/>
          <a:p>
            <a:pPr marL="0" indent="0">
              <a:buNone/>
            </a:pPr>
            <a:r>
              <a:rPr lang="en-GB" b="1" dirty="0"/>
              <a:t>Early Adulthood (20-40 years)</a:t>
            </a:r>
            <a:endParaRPr lang="en-US" dirty="0"/>
          </a:p>
          <a:p>
            <a:pPr lvl="0"/>
            <a:r>
              <a:rPr lang="en-US" dirty="0"/>
              <a:t>Physical growth continues-may grow taller</a:t>
            </a:r>
          </a:p>
          <a:p>
            <a:pPr lvl="0"/>
            <a:r>
              <a:rPr lang="en-US" dirty="0"/>
              <a:t>Men develop beards</a:t>
            </a:r>
          </a:p>
          <a:p>
            <a:pPr lvl="0"/>
            <a:r>
              <a:rPr lang="en-US" dirty="0"/>
              <a:t>Both sexes are concerned about their physical appearances</a:t>
            </a:r>
          </a:p>
          <a:p>
            <a:pPr lvl="0"/>
            <a:r>
              <a:rPr lang="en-US" dirty="0"/>
              <a:t>Sexual interest will begin to be focused on opposite sex and the choice of life partner will be made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78210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lvl="0"/>
            <a:r>
              <a:rPr lang="en-US" dirty="0"/>
              <a:t>Both are working very hard at school/colleges to equip themselves for their life</a:t>
            </a:r>
          </a:p>
          <a:p>
            <a:pPr lvl="0"/>
            <a:r>
              <a:rPr lang="en-US" dirty="0"/>
              <a:t>Both men &amp; women take on responsibilities of adult life</a:t>
            </a:r>
          </a:p>
          <a:p>
            <a:pPr lvl="0"/>
            <a:r>
              <a:rPr lang="en-US" dirty="0"/>
              <a:t>Women go through physical changes of pregnancy, child birth and lactating period</a:t>
            </a:r>
          </a:p>
          <a:p>
            <a:endParaRPr lang="en-US" dirty="0"/>
          </a:p>
        </p:txBody>
      </p:sp>
    </p:spTree>
    <p:extLst>
      <p:ext uri="{BB962C8B-B14F-4D97-AF65-F5344CB8AC3E}">
        <p14:creationId xmlns:p14="http://schemas.microsoft.com/office/powerpoint/2010/main" val="548021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lvl="0"/>
            <a:r>
              <a:rPr lang="en-US" dirty="0"/>
              <a:t>Men are expected to provide for the family and to contribute to the general good of the society where he lives</a:t>
            </a:r>
          </a:p>
          <a:p>
            <a:pPr lvl="0"/>
            <a:r>
              <a:rPr lang="en-US" dirty="0"/>
              <a:t>Both men and women learn to adapt to a marriage partner and new responsibilities which marriage has brought</a:t>
            </a:r>
          </a:p>
          <a:p>
            <a:pPr lvl="0"/>
            <a:r>
              <a:rPr lang="en-US" dirty="0"/>
              <a:t>The men may feel neglected since the wife is so busy with the children </a:t>
            </a:r>
          </a:p>
          <a:p>
            <a:pPr lvl="0"/>
            <a:r>
              <a:rPr lang="en-US" dirty="0"/>
              <a:t>Women feel emotionally satisfied as they care for their growing family</a:t>
            </a:r>
          </a:p>
          <a:p>
            <a:endParaRPr lang="en-US" dirty="0"/>
          </a:p>
        </p:txBody>
      </p:sp>
    </p:spTree>
    <p:extLst>
      <p:ext uri="{BB962C8B-B14F-4D97-AF65-F5344CB8AC3E}">
        <p14:creationId xmlns:p14="http://schemas.microsoft.com/office/powerpoint/2010/main" val="1824861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GB" b="1" dirty="0"/>
              <a:t>Middle adult hood (40-60 years</a:t>
            </a:r>
            <a:r>
              <a:rPr lang="en-GB" b="1" dirty="0" smtClean="0"/>
              <a:t>)</a:t>
            </a:r>
          </a:p>
          <a:p>
            <a:pPr marL="0" indent="0">
              <a:buNone/>
            </a:pPr>
            <a:r>
              <a:rPr lang="en-GB" b="1" dirty="0"/>
              <a:t>Physical changes</a:t>
            </a:r>
            <a:endParaRPr lang="en-US" dirty="0"/>
          </a:p>
          <a:p>
            <a:pPr lvl="0"/>
            <a:r>
              <a:rPr lang="en-US" dirty="0"/>
              <a:t>Changes in appearance e.g. wrinkles</a:t>
            </a:r>
          </a:p>
          <a:p>
            <a:pPr lvl="0"/>
            <a:r>
              <a:rPr lang="en-US" dirty="0" smtClean="0"/>
              <a:t>Loss </a:t>
            </a:r>
            <a:r>
              <a:rPr lang="en-US" dirty="0"/>
              <a:t>of speed and adaptability</a:t>
            </a:r>
          </a:p>
          <a:p>
            <a:pPr lvl="0"/>
            <a:r>
              <a:rPr lang="en-US" dirty="0"/>
              <a:t>There is decreased capability to adjust quickly to new situations </a:t>
            </a:r>
          </a:p>
          <a:p>
            <a:pPr lvl="0"/>
            <a:r>
              <a:rPr lang="en-US" dirty="0"/>
              <a:t>They suffer from many physical pains</a:t>
            </a:r>
          </a:p>
          <a:p>
            <a:pPr lvl="0"/>
            <a:r>
              <a:rPr lang="en-US" dirty="0"/>
              <a:t>In women there cessation of menses by about 50</a:t>
            </a:r>
          </a:p>
          <a:p>
            <a:pPr marL="0" indent="0">
              <a:buNone/>
            </a:pPr>
            <a:endParaRPr lang="en-US" dirty="0"/>
          </a:p>
          <a:p>
            <a:endParaRPr lang="en-US" dirty="0"/>
          </a:p>
        </p:txBody>
      </p:sp>
    </p:spTree>
    <p:extLst>
      <p:ext uri="{BB962C8B-B14F-4D97-AF65-F5344CB8AC3E}">
        <p14:creationId xmlns:p14="http://schemas.microsoft.com/office/powerpoint/2010/main" val="345100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rmAutofit lnSpcReduction="10000"/>
          </a:bodyPr>
          <a:lstStyle/>
          <a:p>
            <a:r>
              <a:rPr lang="en-GB" b="1" dirty="0"/>
              <a:t>b). Embryonic </a:t>
            </a:r>
            <a:r>
              <a:rPr lang="en-GB" b="1" dirty="0" smtClean="0"/>
              <a:t>Stage</a:t>
            </a:r>
          </a:p>
          <a:p>
            <a:pPr lvl="0"/>
            <a:r>
              <a:rPr lang="en-US" dirty="0"/>
              <a:t>2-8 weeks after conception</a:t>
            </a:r>
          </a:p>
          <a:p>
            <a:pPr lvl="0"/>
            <a:r>
              <a:rPr lang="en-US" dirty="0"/>
              <a:t>In this stage, the </a:t>
            </a:r>
            <a:r>
              <a:rPr lang="en-US" b="1" dirty="0"/>
              <a:t>Zygote, </a:t>
            </a:r>
            <a:r>
              <a:rPr lang="en-US" dirty="0" smtClean="0"/>
              <a:t>becomes </a:t>
            </a:r>
            <a:r>
              <a:rPr lang="en-US" dirty="0"/>
              <a:t>embryo. </a:t>
            </a:r>
          </a:p>
          <a:p>
            <a:pPr lvl="0"/>
            <a:r>
              <a:rPr lang="en-US" dirty="0"/>
              <a:t>The following developments take place:</a:t>
            </a:r>
          </a:p>
          <a:p>
            <a:pPr lvl="1"/>
            <a:r>
              <a:rPr lang="en-US" dirty="0"/>
              <a:t>Cell differentiation intensifies</a:t>
            </a:r>
          </a:p>
          <a:p>
            <a:pPr lvl="1"/>
            <a:r>
              <a:rPr lang="en-US" dirty="0"/>
              <a:t>Life-support system for the embryo develop and </a:t>
            </a:r>
          </a:p>
          <a:p>
            <a:pPr lvl="1"/>
            <a:r>
              <a:rPr lang="en-US" dirty="0"/>
              <a:t>Organs appear</a:t>
            </a:r>
          </a:p>
          <a:p>
            <a:pPr lvl="1"/>
            <a:r>
              <a:rPr lang="en-US" dirty="0"/>
              <a:t>Body structures and internal organs develop</a:t>
            </a:r>
          </a:p>
          <a:p>
            <a:pPr marL="0" indent="0">
              <a:buNone/>
            </a:pPr>
            <a:endParaRPr lang="en-US" dirty="0"/>
          </a:p>
        </p:txBody>
      </p:sp>
    </p:spTree>
    <p:extLst>
      <p:ext uri="{BB962C8B-B14F-4D97-AF65-F5344CB8AC3E}">
        <p14:creationId xmlns:p14="http://schemas.microsoft.com/office/powerpoint/2010/main" val="1586262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GB" b="1" dirty="0"/>
              <a:t>Psychological and social </a:t>
            </a:r>
            <a:r>
              <a:rPr lang="en-GB" b="1" dirty="0" smtClean="0"/>
              <a:t>changes</a:t>
            </a:r>
          </a:p>
          <a:p>
            <a:pPr lvl="0"/>
            <a:r>
              <a:rPr lang="en-US" dirty="0"/>
              <a:t>Often feeling of disconnect especially if the marriage has not been a good one</a:t>
            </a:r>
          </a:p>
          <a:p>
            <a:pPr lvl="0"/>
            <a:r>
              <a:rPr lang="en-US" dirty="0"/>
              <a:t>The children start leaving, and the mother feels that her usefulness in the house is finished</a:t>
            </a:r>
          </a:p>
          <a:p>
            <a:pPr lvl="0"/>
            <a:r>
              <a:rPr lang="en-US" dirty="0"/>
              <a:t>In men, there is anxiety due to fear of retirement</a:t>
            </a:r>
          </a:p>
          <a:p>
            <a:pPr marL="0" indent="0">
              <a:buNone/>
            </a:pPr>
            <a:endParaRPr lang="en-US" dirty="0"/>
          </a:p>
        </p:txBody>
      </p:sp>
    </p:spTree>
    <p:extLst>
      <p:ext uri="{BB962C8B-B14F-4D97-AF65-F5344CB8AC3E}">
        <p14:creationId xmlns:p14="http://schemas.microsoft.com/office/powerpoint/2010/main" val="2535719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85000" lnSpcReduction="20000"/>
          </a:bodyPr>
          <a:lstStyle/>
          <a:p>
            <a:pPr marL="0" indent="0">
              <a:buNone/>
            </a:pPr>
            <a:r>
              <a:rPr lang="en-GB" sz="2800" b="1" dirty="0"/>
              <a:t>Old Age (60 years and above</a:t>
            </a:r>
            <a:r>
              <a:rPr lang="en-GB" sz="2800" b="1" dirty="0" smtClean="0"/>
              <a:t>)</a:t>
            </a:r>
            <a:endParaRPr lang="en-US" sz="2800" dirty="0" smtClean="0"/>
          </a:p>
          <a:p>
            <a:pPr marL="0" indent="0">
              <a:buNone/>
            </a:pPr>
            <a:r>
              <a:rPr lang="en-US" sz="2200" b="1" dirty="0"/>
              <a:t>Physical changes</a:t>
            </a:r>
            <a:endParaRPr lang="en-US" sz="2200" dirty="0"/>
          </a:p>
          <a:p>
            <a:pPr lvl="0"/>
            <a:r>
              <a:rPr lang="en-US" dirty="0"/>
              <a:t>There is great decline in body functions </a:t>
            </a:r>
            <a:r>
              <a:rPr lang="en-US" dirty="0" err="1"/>
              <a:t>i.e</a:t>
            </a:r>
            <a:r>
              <a:rPr lang="en-US" dirty="0"/>
              <a:t> CVS, vision &amp; hearing</a:t>
            </a:r>
          </a:p>
          <a:p>
            <a:pPr lvl="0"/>
            <a:r>
              <a:rPr lang="en-US" dirty="0"/>
              <a:t>Loss of strength &amp; energy</a:t>
            </a:r>
          </a:p>
          <a:p>
            <a:pPr lvl="0"/>
            <a:r>
              <a:rPr lang="en-US" dirty="0"/>
              <a:t>Illness are common</a:t>
            </a:r>
          </a:p>
          <a:p>
            <a:pPr lvl="0"/>
            <a:r>
              <a:rPr lang="en-US" dirty="0"/>
              <a:t>Sexuality declines</a:t>
            </a:r>
          </a:p>
          <a:p>
            <a:pPr lvl="0"/>
            <a:r>
              <a:rPr lang="en-US" dirty="0"/>
              <a:t>Memory is usually interfered with especially new information is poorly retained</a:t>
            </a:r>
          </a:p>
          <a:p>
            <a:pPr lvl="0"/>
            <a:r>
              <a:rPr lang="en-US" dirty="0"/>
              <a:t>Loss of balance &amp; fragile bones</a:t>
            </a:r>
          </a:p>
          <a:p>
            <a:pPr marL="0" indent="0">
              <a:buNone/>
            </a:pPr>
            <a:endParaRPr lang="en-US" dirty="0"/>
          </a:p>
        </p:txBody>
      </p:sp>
    </p:spTree>
    <p:extLst>
      <p:ext uri="{BB962C8B-B14F-4D97-AF65-F5344CB8AC3E}">
        <p14:creationId xmlns:p14="http://schemas.microsoft.com/office/powerpoint/2010/main" val="33090538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0" indent="0">
              <a:buNone/>
            </a:pPr>
            <a:r>
              <a:rPr lang="en-GB" sz="2600" b="1" dirty="0"/>
              <a:t>Psychological and Social </a:t>
            </a:r>
            <a:r>
              <a:rPr lang="en-GB" sz="2600" b="1" dirty="0" smtClean="0"/>
              <a:t>changes</a:t>
            </a:r>
          </a:p>
          <a:p>
            <a:pPr marL="0" indent="0">
              <a:buNone/>
            </a:pPr>
            <a:endParaRPr lang="en-US" dirty="0"/>
          </a:p>
          <a:p>
            <a:pPr lvl="0"/>
            <a:r>
              <a:rPr lang="en-US" dirty="0"/>
              <a:t>They find difficult to adjust to new ideas</a:t>
            </a:r>
          </a:p>
          <a:p>
            <a:pPr lvl="0"/>
            <a:r>
              <a:rPr lang="en-US" dirty="0"/>
              <a:t>They need to feel accepted &amp; loved</a:t>
            </a:r>
          </a:p>
          <a:p>
            <a:pPr lvl="0"/>
            <a:r>
              <a:rPr lang="en-US" dirty="0"/>
              <a:t>They become easily irritated</a:t>
            </a:r>
          </a:p>
          <a:p>
            <a:r>
              <a:rPr lang="en-GB" dirty="0"/>
              <a:t> </a:t>
            </a:r>
            <a:endParaRPr lang="en-US" dirty="0"/>
          </a:p>
          <a:p>
            <a:endParaRPr lang="en-US" dirty="0"/>
          </a:p>
        </p:txBody>
      </p:sp>
    </p:spTree>
    <p:extLst>
      <p:ext uri="{BB962C8B-B14F-4D97-AF65-F5344CB8AC3E}">
        <p14:creationId xmlns:p14="http://schemas.microsoft.com/office/powerpoint/2010/main" val="2509772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lvl="0"/>
            <a:r>
              <a:rPr lang="en-US" dirty="0"/>
              <a:t>Retirement may result in a sense of loss</a:t>
            </a:r>
          </a:p>
          <a:p>
            <a:pPr lvl="0"/>
            <a:r>
              <a:rPr lang="en-US" dirty="0"/>
              <a:t>They tend to become progressively more dependent on their children for satisfaction of their needs</a:t>
            </a:r>
          </a:p>
          <a:p>
            <a:pPr lvl="0"/>
            <a:r>
              <a:rPr lang="en-US" dirty="0"/>
              <a:t>They enjoy the company of children, especially grand children</a:t>
            </a:r>
          </a:p>
          <a:p>
            <a:pPr marL="0" indent="0">
              <a:buNone/>
            </a:pPr>
            <a:endParaRPr lang="en-US" dirty="0"/>
          </a:p>
        </p:txBody>
      </p:sp>
    </p:spTree>
    <p:extLst>
      <p:ext uri="{BB962C8B-B14F-4D97-AF65-F5344CB8AC3E}">
        <p14:creationId xmlns:p14="http://schemas.microsoft.com/office/powerpoint/2010/main" val="2341668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t>
            </a:r>
            <a:r>
              <a:rPr lang="en-US" dirty="0"/>
              <a:t/>
            </a:r>
            <a:br>
              <a:rPr lang="en-US" dirty="0"/>
            </a:br>
            <a:r>
              <a:rPr lang="en-GB" b="1" dirty="0"/>
              <a:t>Death and dying</a:t>
            </a:r>
            <a:r>
              <a:rPr lang="en-US" dirty="0"/>
              <a:t/>
            </a:r>
            <a:br>
              <a:rPr lang="en-US" dirty="0"/>
            </a:br>
            <a:endParaRPr lang="en-US" dirty="0"/>
          </a:p>
        </p:txBody>
      </p:sp>
      <p:sp>
        <p:nvSpPr>
          <p:cNvPr id="3" name="Content Placeholder 2"/>
          <p:cNvSpPr>
            <a:spLocks noGrp="1"/>
          </p:cNvSpPr>
          <p:nvPr>
            <p:ph sz="quarter" idx="13"/>
          </p:nvPr>
        </p:nvSpPr>
        <p:spPr/>
        <p:txBody>
          <a:bodyPr>
            <a:normAutofit/>
          </a:bodyPr>
          <a:lstStyle/>
          <a:p>
            <a:pPr marL="0" indent="0">
              <a:buNone/>
            </a:pPr>
            <a:r>
              <a:rPr lang="en-GB" b="1" dirty="0"/>
              <a:t>Introduction</a:t>
            </a:r>
            <a:endParaRPr lang="en-US" dirty="0"/>
          </a:p>
          <a:p>
            <a:pPr lvl="0"/>
            <a:r>
              <a:rPr lang="en-US" dirty="0"/>
              <a:t>Death does occur at any stage </a:t>
            </a:r>
          </a:p>
          <a:p>
            <a:pPr lvl="0"/>
            <a:r>
              <a:rPr lang="en-US" dirty="0"/>
              <a:t>However, old people are more aware of its eminence</a:t>
            </a:r>
          </a:p>
          <a:p>
            <a:pPr lvl="0"/>
            <a:r>
              <a:rPr lang="en-US" dirty="0"/>
              <a:t>They are less afraid of death than others</a:t>
            </a:r>
          </a:p>
          <a:p>
            <a:pPr lvl="0"/>
            <a:r>
              <a:rPr lang="en-US" dirty="0"/>
              <a:t>Cultural beliefs influence the way people perceive death and react to dying &amp; death</a:t>
            </a:r>
          </a:p>
          <a:p>
            <a:endParaRPr lang="en-US" dirty="0"/>
          </a:p>
        </p:txBody>
      </p:sp>
    </p:spTree>
    <p:extLst>
      <p:ext uri="{BB962C8B-B14F-4D97-AF65-F5344CB8AC3E}">
        <p14:creationId xmlns:p14="http://schemas.microsoft.com/office/powerpoint/2010/main" val="1583706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a:t>Elizabeth </a:t>
            </a:r>
            <a:r>
              <a:rPr lang="en-US" dirty="0" err="1"/>
              <a:t>Kubler</a:t>
            </a:r>
            <a:r>
              <a:rPr lang="en-US" dirty="0"/>
              <a:t>-Ross (1969) organized her theory after interviewing dying </a:t>
            </a:r>
            <a:r>
              <a:rPr lang="en-US" dirty="0" smtClean="0"/>
              <a:t>patients. According </a:t>
            </a:r>
            <a:r>
              <a:rPr lang="en-US" dirty="0"/>
              <a:t>to her, the dying process consists of five interrelated stages</a:t>
            </a:r>
          </a:p>
          <a:p>
            <a:r>
              <a:rPr lang="en-US" dirty="0"/>
              <a:t>NB: some people may skip a stage &amp; other may not go through a given order while others may get </a:t>
            </a:r>
            <a:r>
              <a:rPr lang="en-US" dirty="0" smtClean="0"/>
              <a:t>stuck </a:t>
            </a:r>
            <a:r>
              <a:rPr lang="en-US" dirty="0"/>
              <a:t>at a particular stage. </a:t>
            </a:r>
            <a:r>
              <a:rPr lang="en-US" dirty="0" smtClean="0"/>
              <a:t> For </a:t>
            </a:r>
            <a:r>
              <a:rPr lang="en-US" dirty="0"/>
              <a:t>others, the five stages may overlap </a:t>
            </a:r>
          </a:p>
          <a:p>
            <a:endParaRPr lang="en-US" dirty="0"/>
          </a:p>
        </p:txBody>
      </p:sp>
    </p:spTree>
    <p:extLst>
      <p:ext uri="{BB962C8B-B14F-4D97-AF65-F5344CB8AC3E}">
        <p14:creationId xmlns:p14="http://schemas.microsoft.com/office/powerpoint/2010/main" val="2608851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0" indent="0">
              <a:buNone/>
            </a:pPr>
            <a:r>
              <a:rPr lang="en-US" b="1" dirty="0" smtClean="0"/>
              <a:t>Definition of terms</a:t>
            </a:r>
          </a:p>
          <a:p>
            <a:pPr lvl="0"/>
            <a:r>
              <a:rPr lang="en-US" dirty="0"/>
              <a:t>Loss</a:t>
            </a:r>
          </a:p>
          <a:p>
            <a:r>
              <a:rPr lang="en-US" dirty="0"/>
              <a:t>This is when the other person, possession, body part, familiar environment or sense of self is no longer present?</a:t>
            </a:r>
          </a:p>
          <a:p>
            <a:pPr lvl="0"/>
            <a:r>
              <a:rPr lang="en-US" dirty="0"/>
              <a:t>Grief</a:t>
            </a:r>
          </a:p>
          <a:p>
            <a:r>
              <a:rPr lang="en-US" dirty="0"/>
              <a:t>It is when emotional response to a loss manifest in ways unique to an individual, based on personal experiences, cultural expectation and spiritual beliefs</a:t>
            </a:r>
            <a:r>
              <a:rPr lang="en-US" dirty="0" smtClean="0"/>
              <a:t>.</a:t>
            </a:r>
            <a:endParaRPr lang="en-US" dirty="0"/>
          </a:p>
        </p:txBody>
      </p:sp>
    </p:spTree>
    <p:extLst>
      <p:ext uri="{BB962C8B-B14F-4D97-AF65-F5344CB8AC3E}">
        <p14:creationId xmlns:p14="http://schemas.microsoft.com/office/powerpoint/2010/main" val="1606080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10000"/>
          </a:bodyPr>
          <a:lstStyle/>
          <a:p>
            <a:pPr marL="0" lvl="0" indent="0">
              <a:buNone/>
            </a:pPr>
            <a:endParaRPr lang="en-US" dirty="0" smtClean="0"/>
          </a:p>
          <a:p>
            <a:pPr lvl="0"/>
            <a:r>
              <a:rPr lang="en-US" sz="2600" dirty="0"/>
              <a:t>Mourning</a:t>
            </a:r>
          </a:p>
          <a:p>
            <a:r>
              <a:rPr lang="en-US" dirty="0"/>
              <a:t>            It is the social expression of grief and the behaviors associate with loss</a:t>
            </a:r>
            <a:r>
              <a:rPr lang="en-US" dirty="0" smtClean="0"/>
              <a:t>.</a:t>
            </a:r>
            <a:endParaRPr lang="en-US" dirty="0"/>
          </a:p>
          <a:p>
            <a:pPr marL="0" lvl="0" indent="0">
              <a:buNone/>
            </a:pPr>
            <a:r>
              <a:rPr lang="en-US" sz="2300" dirty="0" smtClean="0"/>
              <a:t>Bereavement</a:t>
            </a:r>
            <a:endParaRPr lang="en-US" sz="2300" dirty="0"/>
          </a:p>
          <a:p>
            <a:r>
              <a:rPr lang="en-US" dirty="0"/>
              <a:t>            It captures both grief and mourning and includes the emotional response and         </a:t>
            </a:r>
          </a:p>
          <a:p>
            <a:r>
              <a:rPr lang="en-US" dirty="0"/>
              <a:t>           outward behavior of a person experiencing loss.</a:t>
            </a:r>
          </a:p>
          <a:p>
            <a:pPr marL="0" lvl="0" indent="0">
              <a:buNone/>
            </a:pPr>
            <a:r>
              <a:rPr lang="en-US" dirty="0"/>
              <a:t>Death is loss of life. </a:t>
            </a:r>
          </a:p>
          <a:p>
            <a:pPr marL="0" indent="0">
              <a:buNone/>
            </a:pPr>
            <a:endParaRPr lang="en-US" dirty="0"/>
          </a:p>
          <a:p>
            <a:endParaRPr lang="en-US" dirty="0"/>
          </a:p>
        </p:txBody>
      </p:sp>
    </p:spTree>
    <p:extLst>
      <p:ext uri="{BB962C8B-B14F-4D97-AF65-F5344CB8AC3E}">
        <p14:creationId xmlns:p14="http://schemas.microsoft.com/office/powerpoint/2010/main" val="4329635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77500" lnSpcReduction="20000"/>
          </a:bodyPr>
          <a:lstStyle/>
          <a:p>
            <a:pPr marL="0" indent="0">
              <a:buNone/>
            </a:pPr>
            <a:r>
              <a:rPr lang="en-US" dirty="0"/>
              <a:t> </a:t>
            </a:r>
          </a:p>
          <a:p>
            <a:pPr marL="0" indent="0">
              <a:buNone/>
            </a:pPr>
            <a:r>
              <a:rPr lang="en-US" b="1" dirty="0"/>
              <a:t>Stages of death or grieving</a:t>
            </a:r>
            <a:endParaRPr lang="en-US" dirty="0"/>
          </a:p>
          <a:p>
            <a:r>
              <a:rPr lang="en-US" dirty="0"/>
              <a:t>There are five stages that are in an orderly manner but some people do not experience them in that order or length of time. They sometimes move back and forth between the stages.</a:t>
            </a:r>
          </a:p>
          <a:p>
            <a:pPr marL="0" indent="0">
              <a:buNone/>
            </a:pPr>
            <a:r>
              <a:rPr lang="en-US" dirty="0" smtClean="0"/>
              <a:t>1) </a:t>
            </a:r>
            <a:r>
              <a:rPr lang="en-US" b="1" dirty="0" smtClean="0"/>
              <a:t>Denial </a:t>
            </a:r>
            <a:endParaRPr lang="en-US" dirty="0"/>
          </a:p>
          <a:p>
            <a:endParaRPr lang="en-US" dirty="0"/>
          </a:p>
          <a:p>
            <a:pPr lvl="0"/>
            <a:r>
              <a:rPr lang="en-US" dirty="0"/>
              <a:t>Acceptance of facing death is difficult.</a:t>
            </a:r>
          </a:p>
          <a:p>
            <a:pPr lvl="0"/>
            <a:r>
              <a:rPr lang="en-US" dirty="0"/>
              <a:t>People may react with shock and disbelief</a:t>
            </a:r>
          </a:p>
          <a:p>
            <a:pPr marL="0" indent="0">
              <a:buNone/>
            </a:pPr>
            <a:r>
              <a:rPr lang="aa-ET" dirty="0"/>
              <a:t> </a:t>
            </a:r>
            <a:endParaRPr lang="en-US" dirty="0"/>
          </a:p>
          <a:p>
            <a:endParaRPr lang="en-US" dirty="0"/>
          </a:p>
        </p:txBody>
      </p:sp>
    </p:spTree>
    <p:extLst>
      <p:ext uri="{BB962C8B-B14F-4D97-AF65-F5344CB8AC3E}">
        <p14:creationId xmlns:p14="http://schemas.microsoft.com/office/powerpoint/2010/main" val="31554942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lvl="0"/>
            <a:r>
              <a:rPr lang="en-US" dirty="0"/>
              <a:t> A person acts as if nothing has happened and refuses to accept the reality</a:t>
            </a:r>
          </a:p>
          <a:p>
            <a:pPr lvl="0"/>
            <a:r>
              <a:rPr lang="en-US" dirty="0"/>
              <a:t>Shows no understanding of what is happening</a:t>
            </a:r>
          </a:p>
          <a:p>
            <a:pPr lvl="0"/>
            <a:r>
              <a:rPr lang="en-US" dirty="0"/>
              <a:t>Denial permits hope to exist and it is short lived.</a:t>
            </a:r>
          </a:p>
          <a:p>
            <a:endParaRPr lang="en-US" dirty="0"/>
          </a:p>
        </p:txBody>
      </p:sp>
    </p:spTree>
    <p:extLst>
      <p:ext uri="{BB962C8B-B14F-4D97-AF65-F5344CB8AC3E}">
        <p14:creationId xmlns:p14="http://schemas.microsoft.com/office/powerpoint/2010/main" val="4091533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lvl="1"/>
            <a:r>
              <a:rPr lang="en-US" dirty="0"/>
              <a:t>Three (3) layers begin to form in the embryo:</a:t>
            </a:r>
          </a:p>
          <a:p>
            <a:pPr lvl="0"/>
            <a:r>
              <a:rPr lang="en-US" dirty="0"/>
              <a:t>Ectoderm: Outermost layer becomes the nervous system, sensory receptors (eyes, ears, nose) and skin parts (nails, hair). </a:t>
            </a:r>
          </a:p>
          <a:p>
            <a:pPr lvl="0"/>
            <a:r>
              <a:rPr lang="en-US" dirty="0"/>
              <a:t>Mesoderm: Middle layer becomes circulatory, skeletal, muscular, excretory and reproductive systems).</a:t>
            </a:r>
            <a:r>
              <a:rPr lang="en-US" sz="4400" dirty="0"/>
              <a:t> </a:t>
            </a:r>
            <a:endParaRPr lang="en-US" dirty="0"/>
          </a:p>
          <a:p>
            <a:pPr lvl="0"/>
            <a:r>
              <a:rPr lang="en-US"/>
              <a:t>Endoderm: Inner layer develops into the digestive and respiratory systems-lungs</a:t>
            </a:r>
          </a:p>
          <a:p>
            <a:endParaRPr lang="en-US"/>
          </a:p>
        </p:txBody>
      </p:sp>
    </p:spTree>
    <p:extLst>
      <p:ext uri="{BB962C8B-B14F-4D97-AF65-F5344CB8AC3E}">
        <p14:creationId xmlns:p14="http://schemas.microsoft.com/office/powerpoint/2010/main" val="3457975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0" indent="0">
              <a:buNone/>
            </a:pPr>
            <a:r>
              <a:rPr lang="en-US" b="1" dirty="0" smtClean="0"/>
              <a:t>2) Anger</a:t>
            </a:r>
            <a:endParaRPr lang="en-US" dirty="0"/>
          </a:p>
          <a:p>
            <a:pPr lvl="0"/>
            <a:r>
              <a:rPr lang="en-US" dirty="0"/>
              <a:t>When denial is no longer successful, the patients experience feelings of anger, rage and envy or resentment</a:t>
            </a:r>
          </a:p>
          <a:p>
            <a:pPr lvl="0"/>
            <a:r>
              <a:rPr lang="en-US" dirty="0"/>
              <a:t>The person asks the “Why me” question, expresses resistance and sometimes feels intense anger at God, other people or the situation.</a:t>
            </a:r>
          </a:p>
          <a:p>
            <a:pPr lvl="0"/>
            <a:r>
              <a:rPr lang="en-US" dirty="0"/>
              <a:t>The person is hostile to people assisting him and anything done does not please him.</a:t>
            </a:r>
          </a:p>
          <a:p>
            <a:endParaRPr lang="en-US" dirty="0"/>
          </a:p>
        </p:txBody>
      </p:sp>
    </p:spTree>
    <p:extLst>
      <p:ext uri="{BB962C8B-B14F-4D97-AF65-F5344CB8AC3E}">
        <p14:creationId xmlns:p14="http://schemas.microsoft.com/office/powerpoint/2010/main" val="17310564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77500" lnSpcReduction="20000"/>
          </a:bodyPr>
          <a:lstStyle/>
          <a:p>
            <a:pPr marL="0" indent="0">
              <a:buNone/>
            </a:pPr>
            <a:r>
              <a:rPr lang="en-US" b="1" dirty="0" smtClean="0"/>
              <a:t>3) Bargaining</a:t>
            </a:r>
          </a:p>
          <a:p>
            <a:pPr marL="0" indent="0">
              <a:buNone/>
            </a:pPr>
            <a:endParaRPr lang="en-US" dirty="0"/>
          </a:p>
          <a:p>
            <a:pPr lvl="0"/>
            <a:r>
              <a:rPr lang="en-US" dirty="0"/>
              <a:t>The patient hopes that death can be delayed</a:t>
            </a:r>
          </a:p>
          <a:p>
            <a:pPr lvl="0"/>
            <a:r>
              <a:rPr lang="en-US" dirty="0"/>
              <a:t>He may promise God to do many things if allowed to live </a:t>
            </a:r>
          </a:p>
          <a:p>
            <a:pPr lvl="0"/>
            <a:r>
              <a:rPr lang="en-US" dirty="0"/>
              <a:t>The dying person attempts to negotiate not to die at that time</a:t>
            </a:r>
          </a:p>
          <a:p>
            <a:pPr lvl="0"/>
            <a:r>
              <a:rPr lang="en-US" dirty="0"/>
              <a:t>This cushions and postpones awareness of the loss by trying to prevent it from happening.</a:t>
            </a:r>
          </a:p>
          <a:p>
            <a:pPr lvl="0"/>
            <a:r>
              <a:rPr lang="en-US" dirty="0"/>
              <a:t>It involves a deal with God, doctors, nurses.</a:t>
            </a:r>
          </a:p>
          <a:p>
            <a:pPr lvl="0"/>
            <a:r>
              <a:rPr lang="en-US" dirty="0"/>
              <a:t>The dying or grieving person make promises to self, god or loved ones that they will live or believe differently if they are spared.</a:t>
            </a:r>
          </a:p>
          <a:p>
            <a:pPr marL="0" indent="0">
              <a:buNone/>
            </a:pPr>
            <a:endParaRPr lang="en-US" dirty="0"/>
          </a:p>
        </p:txBody>
      </p:sp>
    </p:spTree>
    <p:extLst>
      <p:ext uri="{BB962C8B-B14F-4D97-AF65-F5344CB8AC3E}">
        <p14:creationId xmlns:p14="http://schemas.microsoft.com/office/powerpoint/2010/main" val="3995752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85000" lnSpcReduction="20000"/>
          </a:bodyPr>
          <a:lstStyle/>
          <a:p>
            <a:pPr marL="0" indent="0">
              <a:buNone/>
            </a:pPr>
            <a:r>
              <a:rPr lang="en-US" b="1" dirty="0" smtClean="0"/>
              <a:t>4) Depression</a:t>
            </a:r>
            <a:endParaRPr lang="en-US" dirty="0"/>
          </a:p>
          <a:p>
            <a:pPr lvl="0"/>
            <a:r>
              <a:rPr lang="en-US" dirty="0"/>
              <a:t>This happen when the person realizes the full impact of the loss</a:t>
            </a:r>
          </a:p>
          <a:p>
            <a:pPr lvl="0"/>
            <a:r>
              <a:rPr lang="en-US" dirty="0"/>
              <a:t>The defensive mechanism are no longer effective</a:t>
            </a:r>
          </a:p>
          <a:p>
            <a:pPr lvl="0"/>
            <a:r>
              <a:rPr lang="en-US" dirty="0"/>
              <a:t>The person expresses sadness and anguish and some individuals are overwhelmingly sad, hopeless and lonely.</a:t>
            </a:r>
          </a:p>
          <a:p>
            <a:r>
              <a:rPr lang="en-US" dirty="0"/>
              <a:t>Crying elicit support of the loved ones and the mental health caregiver, so they should be available for the patient</a:t>
            </a:r>
          </a:p>
          <a:p>
            <a:pPr lvl="0"/>
            <a:r>
              <a:rPr lang="en-US" dirty="0"/>
              <a:t>They sometimes withdraw from relationships and life and may have suicide attempts.</a:t>
            </a:r>
          </a:p>
          <a:p>
            <a:r>
              <a:rPr lang="en-US" dirty="0"/>
              <a:t>Resolution leads to acceptance.</a:t>
            </a:r>
          </a:p>
          <a:p>
            <a:pPr marL="0" indent="0">
              <a:buNone/>
            </a:pPr>
            <a:endParaRPr lang="en-US" dirty="0"/>
          </a:p>
        </p:txBody>
      </p:sp>
    </p:spTree>
    <p:extLst>
      <p:ext uri="{BB962C8B-B14F-4D97-AF65-F5344CB8AC3E}">
        <p14:creationId xmlns:p14="http://schemas.microsoft.com/office/powerpoint/2010/main" val="2286674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US" b="1" dirty="0" smtClean="0"/>
              <a:t>5) Acceptance </a:t>
            </a:r>
          </a:p>
          <a:p>
            <a:pPr lvl="0"/>
            <a:r>
              <a:rPr lang="en-US" dirty="0"/>
              <a:t>This stage allows the dying to express their feelings, settle and wait for their death</a:t>
            </a:r>
          </a:p>
          <a:p>
            <a:pPr lvl="0"/>
            <a:r>
              <a:rPr lang="en-US" dirty="0"/>
              <a:t>The person incorporates the loss into life and finds ways to move forward</a:t>
            </a:r>
          </a:p>
          <a:p>
            <a:pPr lvl="0"/>
            <a:r>
              <a:rPr lang="en-US" dirty="0"/>
              <a:t>This time the person finds peace and contentment.</a:t>
            </a:r>
          </a:p>
          <a:p>
            <a:pPr lvl="0"/>
            <a:r>
              <a:rPr lang="en-US" dirty="0"/>
              <a:t>The patient may desire time alone with his thoughts</a:t>
            </a:r>
          </a:p>
          <a:p>
            <a:r>
              <a:rPr lang="aa-ET" dirty="0"/>
              <a:t> </a:t>
            </a:r>
            <a:endParaRPr lang="en-US" dirty="0"/>
          </a:p>
          <a:p>
            <a:r>
              <a:rPr lang="aa-ET" dirty="0"/>
              <a:t> </a:t>
            </a:r>
            <a:endParaRPr lang="en-US" dirty="0"/>
          </a:p>
          <a:p>
            <a:pPr marL="0" indent="0">
              <a:buNone/>
            </a:pPr>
            <a:endParaRPr lang="en-US" dirty="0"/>
          </a:p>
          <a:p>
            <a:endParaRPr lang="en-US" dirty="0"/>
          </a:p>
        </p:txBody>
      </p:sp>
    </p:spTree>
    <p:extLst>
      <p:ext uri="{BB962C8B-B14F-4D97-AF65-F5344CB8AC3E}">
        <p14:creationId xmlns:p14="http://schemas.microsoft.com/office/powerpoint/2010/main" val="748620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a:t>NB: these stages may also apply to the bereaved</a:t>
            </a:r>
          </a:p>
          <a:p>
            <a:r>
              <a:rPr lang="en-US" dirty="0"/>
              <a:t>Some patients may ask to get outside the room This time the patient reviews his past and thinks of the unknown future. Patient need quietness with minimal verbalization.</a:t>
            </a:r>
          </a:p>
          <a:p>
            <a:r>
              <a:rPr lang="en-US" dirty="0"/>
              <a:t>The patient may now talk about his funeral plans. Writing of the will</a:t>
            </a:r>
            <a:r>
              <a:rPr lang="en-US" dirty="0" smtClean="0"/>
              <a:t>.</a:t>
            </a:r>
            <a:endParaRPr lang="en-US" dirty="0"/>
          </a:p>
        </p:txBody>
      </p:sp>
    </p:spTree>
    <p:extLst>
      <p:ext uri="{BB962C8B-B14F-4D97-AF65-F5344CB8AC3E}">
        <p14:creationId xmlns:p14="http://schemas.microsoft.com/office/powerpoint/2010/main" val="32915203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0" indent="0" algn="ctr">
              <a:buNone/>
            </a:pPr>
            <a:r>
              <a:rPr lang="en-US" sz="6000" dirty="0" smtClean="0"/>
              <a:t>END</a:t>
            </a:r>
            <a:endParaRPr lang="en-US" sz="6000" dirty="0"/>
          </a:p>
        </p:txBody>
      </p:sp>
    </p:spTree>
    <p:extLst>
      <p:ext uri="{BB962C8B-B14F-4D97-AF65-F5344CB8AC3E}">
        <p14:creationId xmlns:p14="http://schemas.microsoft.com/office/powerpoint/2010/main" val="156037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a:t> NB: Most of the organs found in a mature human are in place</a:t>
            </a:r>
          </a:p>
          <a:p>
            <a:r>
              <a:rPr lang="en-US" dirty="0"/>
              <a:t>This process of organ formation during the first two months of pre-natal development is called </a:t>
            </a:r>
            <a:r>
              <a:rPr lang="en-US" b="1" i="1" dirty="0"/>
              <a:t>organogenesis.</a:t>
            </a:r>
            <a:endParaRPr lang="en-US" dirty="0"/>
          </a:p>
          <a:p>
            <a:endParaRPr lang="en-US" dirty="0"/>
          </a:p>
        </p:txBody>
      </p:sp>
    </p:spTree>
    <p:extLst>
      <p:ext uri="{BB962C8B-B14F-4D97-AF65-F5344CB8AC3E}">
        <p14:creationId xmlns:p14="http://schemas.microsoft.com/office/powerpoint/2010/main" val="53400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10000"/>
          </a:bodyPr>
          <a:lstStyle/>
          <a:p>
            <a:pPr marL="0" indent="0">
              <a:buNone/>
            </a:pPr>
            <a:r>
              <a:rPr lang="en-US" dirty="0" smtClean="0"/>
              <a:t>C) Fetal Stage</a:t>
            </a:r>
          </a:p>
          <a:p>
            <a:r>
              <a:rPr lang="en-US" dirty="0"/>
              <a:t>From  the 9</a:t>
            </a:r>
            <a:r>
              <a:rPr lang="en-US" baseline="30000" dirty="0"/>
              <a:t>th</a:t>
            </a:r>
            <a:r>
              <a:rPr lang="en-US" dirty="0"/>
              <a:t> </a:t>
            </a:r>
            <a:r>
              <a:rPr lang="en-US" dirty="0" err="1"/>
              <a:t>wk</a:t>
            </a:r>
            <a:r>
              <a:rPr lang="en-US" dirty="0"/>
              <a:t> to 9 months after conception</a:t>
            </a:r>
          </a:p>
          <a:p>
            <a:r>
              <a:rPr lang="en-US" dirty="0"/>
              <a:t>Growth and development continue dramatically during this period. The details of the developmental process are as </a:t>
            </a:r>
            <a:r>
              <a:rPr lang="en-US" dirty="0" smtClean="0"/>
              <a:t>follows.</a:t>
            </a:r>
            <a:endParaRPr lang="en-US" dirty="0"/>
          </a:p>
          <a:p>
            <a:r>
              <a:rPr lang="en-US" dirty="0"/>
              <a:t>3 months after conception –fetus has become active, moves its arms, legs and head. The genital can now be identified as male or female. </a:t>
            </a:r>
          </a:p>
          <a:p>
            <a:r>
              <a:rPr lang="en-US" dirty="0" smtClean="0"/>
              <a:t> </a:t>
            </a:r>
            <a:r>
              <a:rPr lang="en-US" dirty="0"/>
              <a:t>4 months –Growth spurt occurs in the body’s lower parts; pre-natal reflexes are stronger</a:t>
            </a:r>
          </a:p>
          <a:p>
            <a:r>
              <a:rPr lang="en-US" dirty="0" smtClean="0"/>
              <a:t> </a:t>
            </a:r>
            <a:r>
              <a:rPr lang="en-US" dirty="0"/>
              <a:t>5 months-structures of the skin (finger nails, toe nails) have formed; fetus is more active.</a:t>
            </a:r>
          </a:p>
          <a:p>
            <a:endParaRPr lang="en-US" dirty="0"/>
          </a:p>
        </p:txBody>
      </p:sp>
    </p:spTree>
    <p:extLst>
      <p:ext uri="{BB962C8B-B14F-4D97-AF65-F5344CB8AC3E}">
        <p14:creationId xmlns:p14="http://schemas.microsoft.com/office/powerpoint/2010/main" val="11795126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258</TotalTime>
  <Words>3395</Words>
  <Application>Microsoft Office PowerPoint</Application>
  <PresentationFormat>Widescreen</PresentationFormat>
  <Paragraphs>369</Paragraphs>
  <Slides>75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75</vt:i4>
      </vt:variant>
    </vt:vector>
  </HeadingPairs>
  <TitlesOfParts>
    <vt:vector size="78" baseType="lpstr">
      <vt:lpstr>Arial</vt:lpstr>
      <vt:lpstr>Impact</vt:lpstr>
      <vt:lpstr>Main Event</vt:lpstr>
      <vt:lpstr>Stages of human development.</vt:lpstr>
      <vt:lpstr>Pre-natal development</vt:lpstr>
      <vt:lpstr>Phases of prenatal period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Death and dying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Stages of human development.</dc:title>
  <dc:creator>User</dc:creator>
  <cp:lastModifiedBy>User</cp:lastModifiedBy>
  <cp:revision>23</cp:revision>
  <dcterms:created xsi:type="dcterms:W3CDTF">2020-11-23T10:13:14Z</dcterms:created>
  <dcterms:modified xsi:type="dcterms:W3CDTF">2020-12-03T09:54:21Z</dcterms:modified>
</cp:coreProperties>
</file>