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handoutMasterIdLst>
    <p:handoutMasterId r:id="rId61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7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8" r:id="rId26"/>
    <p:sldId id="289" r:id="rId27"/>
    <p:sldId id="291" r:id="rId28"/>
    <p:sldId id="317" r:id="rId29"/>
    <p:sldId id="292" r:id="rId30"/>
    <p:sldId id="280" r:id="rId31"/>
    <p:sldId id="282" r:id="rId32"/>
    <p:sldId id="281" r:id="rId33"/>
    <p:sldId id="283" r:id="rId34"/>
    <p:sldId id="315" r:id="rId35"/>
    <p:sldId id="316" r:id="rId36"/>
    <p:sldId id="293" r:id="rId37"/>
    <p:sldId id="312" r:id="rId38"/>
    <p:sldId id="313" r:id="rId39"/>
    <p:sldId id="314" r:id="rId40"/>
    <p:sldId id="284" r:id="rId41"/>
    <p:sldId id="285" r:id="rId42"/>
    <p:sldId id="294" r:id="rId43"/>
    <p:sldId id="286" r:id="rId44"/>
    <p:sldId id="287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3" d="100"/>
          <a:sy n="33" d="100"/>
        </p:scale>
        <p:origin x="-23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E912E-C157-474D-AB53-77814DD56584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D83AB-985E-4DF1-B101-2D9F9E595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11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B0A094-67C4-4840-ACBF-D58B98BD261D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9DD491-6873-436A-9877-F93C7E61D25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A094-67C4-4840-ACBF-D58B98BD261D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DD491-6873-436A-9877-F93C7E61D254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A094-67C4-4840-ACBF-D58B98BD261D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DD491-6873-436A-9877-F93C7E61D254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A094-67C4-4840-ACBF-D58B98BD261D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DD491-6873-436A-9877-F93C7E61D25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A094-67C4-4840-ACBF-D58B98BD261D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DD491-6873-436A-9877-F93C7E61D25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A094-67C4-4840-ACBF-D58B98BD261D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DD491-6873-436A-9877-F93C7E61D25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A094-67C4-4840-ACBF-D58B98BD261D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DD491-6873-436A-9877-F93C7E61D254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A094-67C4-4840-ACBF-D58B98BD261D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DD491-6873-436A-9877-F93C7E61D254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A094-67C4-4840-ACBF-D58B98BD261D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DD491-6873-436A-9877-F93C7E61D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A094-67C4-4840-ACBF-D58B98BD261D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DD491-6873-436A-9877-F93C7E61D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A094-67C4-4840-ACBF-D58B98BD261D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DD491-6873-436A-9877-F93C7E61D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9B0A094-67C4-4840-ACBF-D58B98BD261D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99DD491-6873-436A-9877-F93C7E61D2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Substance use mental disorders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BKEA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61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altLang="en-US" sz="3200" dirty="0">
                <a:sym typeface="Arial" charset="0"/>
              </a:rPr>
              <a:t>Drug use causes euphoric experience perceived as rewarding, thereby motivating user to keep taking the drug </a:t>
            </a:r>
            <a:endParaRPr lang="en-US" altLang="en-US" sz="3200" dirty="0"/>
          </a:p>
          <a:p>
            <a:pPr>
              <a:buFont typeface="Arial" charset="0"/>
              <a:buAutoNum type="alphaLcParenR" startAt="3"/>
            </a:pPr>
            <a:r>
              <a:rPr lang="en-US" altLang="en-US" sz="3200" dirty="0">
                <a:solidFill>
                  <a:srgbClr val="000099"/>
                </a:solidFill>
                <a:sym typeface="Arial" charset="0"/>
              </a:rPr>
              <a:t>Psychological factors</a:t>
            </a:r>
            <a:endParaRPr lang="en-US" altLang="en-US" sz="3200" dirty="0"/>
          </a:p>
          <a:p>
            <a:pPr>
              <a:buFont typeface="Wingdings" pitchFamily="2" charset="2"/>
              <a:buChar char="Ø"/>
            </a:pPr>
            <a:r>
              <a:rPr lang="en-US" altLang="en-US" sz="3200" dirty="0">
                <a:sym typeface="Arial" charset="0"/>
              </a:rPr>
              <a:t>General rebellious</a:t>
            </a:r>
            <a:endParaRPr lang="en-US" altLang="en-US" sz="3200" dirty="0"/>
          </a:p>
          <a:p>
            <a:pPr>
              <a:buFont typeface="Wingdings" pitchFamily="2" charset="2"/>
              <a:buChar char="Ø"/>
            </a:pPr>
            <a:r>
              <a:rPr lang="en-US" altLang="en-US" sz="3200" dirty="0">
                <a:sym typeface="Arial" charset="0"/>
              </a:rPr>
              <a:t>Sense of inferiority</a:t>
            </a:r>
            <a:endParaRPr lang="en-US" altLang="en-US" sz="3200" dirty="0"/>
          </a:p>
          <a:p>
            <a:pPr>
              <a:buFont typeface="Wingdings" pitchFamily="2" charset="2"/>
              <a:buChar char="Ø"/>
            </a:pPr>
            <a:r>
              <a:rPr lang="en-US" altLang="en-US" sz="3200" dirty="0">
                <a:sym typeface="Arial" charset="0"/>
              </a:rPr>
              <a:t>Low self esteem</a:t>
            </a:r>
            <a:endParaRPr lang="en-US" altLang="en-US" sz="3200" dirty="0"/>
          </a:p>
          <a:p>
            <a:pPr>
              <a:buFont typeface="Wingdings" pitchFamily="2" charset="2"/>
              <a:buChar char="Ø"/>
            </a:pPr>
            <a:r>
              <a:rPr lang="en-US" altLang="en-US" sz="3200" dirty="0">
                <a:sym typeface="Arial" charset="0"/>
              </a:rPr>
              <a:t>Inability to cope with the pressure of living &amp; society</a:t>
            </a:r>
            <a:endParaRPr lang="en-US" altLang="en-US" sz="3200" dirty="0"/>
          </a:p>
          <a:p>
            <a:pPr>
              <a:buFont typeface="Wingdings" pitchFamily="2" charset="2"/>
              <a:buChar char="Ø"/>
            </a:pPr>
            <a:r>
              <a:rPr lang="en-US" altLang="en-US" sz="3200" dirty="0">
                <a:sym typeface="Arial" charset="0"/>
              </a:rPr>
              <a:t>Desire to escape from reality </a:t>
            </a:r>
            <a:r>
              <a:rPr lang="en-US" altLang="en-US" sz="3200" dirty="0" err="1">
                <a:sym typeface="Arial" charset="0"/>
              </a:rPr>
              <a:t>etc</a:t>
            </a:r>
            <a:endParaRPr lang="en-US" altLang="en-US" sz="3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098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Arial" charset="0"/>
              <a:buAutoNum type="alphaLcPeriod" startAt="4"/>
            </a:pPr>
            <a:r>
              <a:rPr lang="en-US" altLang="en-US" sz="3600" dirty="0">
                <a:solidFill>
                  <a:srgbClr val="FF0000"/>
                </a:solidFill>
                <a:sym typeface="Arial" charset="0"/>
              </a:rPr>
              <a:t>Social factors</a:t>
            </a:r>
            <a:endParaRPr lang="en-US" altLang="en-US" sz="3600" dirty="0"/>
          </a:p>
          <a:p>
            <a:pPr marL="514350" indent="-514350">
              <a:buFont typeface="Wingdings" pitchFamily="2" charset="2"/>
              <a:buChar char="ü"/>
            </a:pPr>
            <a:r>
              <a:rPr lang="en-US" altLang="en-US" sz="3600" dirty="0">
                <a:sym typeface="Arial" charset="0"/>
              </a:rPr>
              <a:t>Religious reasons</a:t>
            </a:r>
            <a:endParaRPr lang="en-US" altLang="en-US" sz="3600" dirty="0"/>
          </a:p>
          <a:p>
            <a:pPr marL="514350" indent="-514350">
              <a:buFont typeface="Wingdings" pitchFamily="2" charset="2"/>
              <a:buChar char="ü"/>
            </a:pPr>
            <a:r>
              <a:rPr lang="en-US" altLang="en-US" sz="3600" dirty="0">
                <a:sym typeface="Arial" charset="0"/>
              </a:rPr>
              <a:t>Peer pressure</a:t>
            </a:r>
            <a:endParaRPr lang="en-US" altLang="en-US" sz="3600" dirty="0"/>
          </a:p>
          <a:p>
            <a:pPr marL="514350" indent="-514350">
              <a:buFont typeface="Wingdings" pitchFamily="2" charset="2"/>
              <a:buChar char="ü"/>
            </a:pPr>
            <a:r>
              <a:rPr lang="en-US" altLang="en-US" sz="3600" dirty="0">
                <a:sym typeface="Arial" charset="0"/>
              </a:rPr>
              <a:t>Urbanization</a:t>
            </a:r>
            <a:endParaRPr lang="en-US" altLang="en-US" sz="3600" dirty="0"/>
          </a:p>
          <a:p>
            <a:pPr marL="514350" indent="-514350">
              <a:buFont typeface="Wingdings" pitchFamily="2" charset="2"/>
              <a:buChar char="ü"/>
            </a:pPr>
            <a:r>
              <a:rPr lang="en-US" altLang="en-US" sz="3600" dirty="0">
                <a:sym typeface="Arial" charset="0"/>
              </a:rPr>
              <a:t>Extended periods of education</a:t>
            </a:r>
            <a:endParaRPr lang="en-US" altLang="en-US" sz="3600" dirty="0"/>
          </a:p>
          <a:p>
            <a:pPr marL="514350" indent="-514350">
              <a:buFont typeface="Wingdings" pitchFamily="2" charset="2"/>
              <a:buChar char="ü"/>
            </a:pPr>
            <a:r>
              <a:rPr lang="en-US" altLang="en-US" sz="3600" dirty="0">
                <a:sym typeface="Arial" charset="0"/>
              </a:rPr>
              <a:t>Unemployment</a:t>
            </a:r>
            <a:endParaRPr lang="en-US" altLang="en-US" sz="3600" dirty="0"/>
          </a:p>
          <a:p>
            <a:pPr marL="514350" indent="-514350">
              <a:buFont typeface="Arial" charset="0"/>
              <a:buAutoNum type="alphaLcParenR" startAt="5"/>
            </a:pPr>
            <a:r>
              <a:rPr lang="en-US" altLang="en-US" sz="3600" dirty="0">
                <a:solidFill>
                  <a:srgbClr val="FF0000"/>
                </a:solidFill>
                <a:sym typeface="Arial" charset="0"/>
              </a:rPr>
              <a:t>Easy availability of drugs</a:t>
            </a:r>
            <a:endParaRPr lang="en-US" altLang="en-US" sz="36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286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71500" indent="-571500">
              <a:buFont typeface="Arial" charset="0"/>
              <a:buAutoNum type="romanLcPeriod"/>
            </a:pPr>
            <a:r>
              <a:rPr lang="en-US" altLang="en-US" sz="3200" dirty="0">
                <a:sym typeface="Arial" charset="0"/>
              </a:rPr>
              <a:t>Leads to physical dependence, psychological,  dependence, or both</a:t>
            </a:r>
            <a:endParaRPr lang="en-US" altLang="en-US" sz="3200" dirty="0"/>
          </a:p>
          <a:p>
            <a:pPr marL="571500" indent="-571500">
              <a:buFont typeface="Arial" charset="0"/>
              <a:buAutoNum type="romanLcPeriod"/>
            </a:pPr>
            <a:r>
              <a:rPr lang="en-US" altLang="en-US" sz="3200" dirty="0">
                <a:sym typeface="Arial" charset="0"/>
              </a:rPr>
              <a:t>Unhealthy lifestyle and behaviors such as poor diet</a:t>
            </a:r>
            <a:endParaRPr lang="en-US" altLang="en-US" sz="3200" dirty="0"/>
          </a:p>
          <a:p>
            <a:pPr marL="571500" indent="-571500">
              <a:buFont typeface="Arial" charset="0"/>
              <a:buAutoNum type="romanLcPeriod"/>
            </a:pPr>
            <a:r>
              <a:rPr lang="en-US" altLang="en-US" sz="3200" dirty="0">
                <a:sym typeface="Arial" charset="0"/>
              </a:rPr>
              <a:t>It impairs social &amp; occupational functioning, creating personal, professional, financial and legal problems.</a:t>
            </a:r>
            <a:endParaRPr lang="en-US" altLang="en-US" sz="3200" dirty="0"/>
          </a:p>
          <a:p>
            <a:pPr marL="571500" indent="-571500">
              <a:buFont typeface="Arial" charset="0"/>
              <a:buAutoNum type="romanLcPeriod"/>
            </a:pPr>
            <a:r>
              <a:rPr lang="en-US" altLang="en-US" sz="3200" dirty="0">
                <a:sym typeface="Arial" charset="0"/>
              </a:rPr>
              <a:t>Drug use beginning in early adolescence may lead to emotional and behavioral problems (depression),problems with family r/ship </a:t>
            </a:r>
            <a:r>
              <a:rPr lang="en-US" altLang="en-US" sz="3200" dirty="0" err="1">
                <a:sym typeface="Arial" charset="0"/>
              </a:rPr>
              <a:t>etc</a:t>
            </a:r>
            <a:endParaRPr lang="en-US" altLang="en-US" sz="3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latin typeface="Calibri" pitchFamily="34" charset="0"/>
                <a:sym typeface="Arial" charset="0"/>
              </a:rPr>
              <a:t>Consequence of substance abuse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671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1500" indent="-571500">
              <a:buFont typeface="Arial" charset="0"/>
              <a:buAutoNum type="romanLcPeriod" startAt="5"/>
            </a:pPr>
            <a:r>
              <a:rPr lang="en-US" altLang="en-US" sz="3600" dirty="0">
                <a:sym typeface="Arial" charset="0"/>
              </a:rPr>
              <a:t>In pregnancy , substance abuse jeopardizes fetal well-being</a:t>
            </a:r>
            <a:endParaRPr lang="en-US" altLang="en-US" sz="3600" dirty="0"/>
          </a:p>
          <a:p>
            <a:pPr marL="571500" indent="-571500">
              <a:buFont typeface="Arial" charset="0"/>
              <a:buAutoNum type="romanLcPeriod" startAt="5"/>
            </a:pPr>
            <a:r>
              <a:rPr lang="en-US" altLang="en-US" sz="3600" dirty="0">
                <a:sym typeface="Arial" charset="0"/>
              </a:rPr>
              <a:t>It may lead to life threatening complications</a:t>
            </a:r>
            <a:endParaRPr lang="en-US" altLang="en-US" sz="3600" dirty="0"/>
          </a:p>
          <a:p>
            <a:pPr marL="571500" indent="-571500">
              <a:buFont typeface="Arial" charset="0"/>
              <a:buAutoNum type="romanLcPeriod" startAt="5"/>
            </a:pPr>
            <a:r>
              <a:rPr lang="en-US" altLang="en-US" sz="3600" dirty="0">
                <a:sym typeface="Arial" charset="0"/>
              </a:rPr>
              <a:t>Illicit street drugs pose added dangers; material used to dilute them can cause toxic or allergic reactions</a:t>
            </a:r>
            <a:endParaRPr lang="en-US" alt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995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z="3600" dirty="0">
                <a:sym typeface="Arial" charset="0"/>
              </a:rPr>
              <a:t>Is a chronic disease manifested by repeated drinking that produces injury to the drinkers health to his social or economic functioning</a:t>
            </a:r>
            <a:endParaRPr lang="en-US" altLang="en-US" sz="3600" dirty="0"/>
          </a:p>
          <a:p>
            <a:r>
              <a:rPr lang="en-US" altLang="en-US" sz="3600" dirty="0">
                <a:sym typeface="Arial" charset="0"/>
              </a:rPr>
              <a:t>Low and moderate consumption produces a feeling of well being &amp; reduces inhibitions</a:t>
            </a:r>
            <a:endParaRPr lang="en-US" altLang="en-US" sz="3600" dirty="0"/>
          </a:p>
          <a:p>
            <a:r>
              <a:rPr lang="en-US" altLang="en-US" sz="3600" dirty="0">
                <a:sym typeface="Arial" charset="0"/>
              </a:rPr>
              <a:t>Mostly commonly abused alcohol preparation are ; </a:t>
            </a:r>
            <a:r>
              <a:rPr lang="en-US" altLang="en-US" sz="3600" dirty="0" err="1">
                <a:sym typeface="Arial" charset="0"/>
              </a:rPr>
              <a:t>Beer,wine,brandy,whisky,rum</a:t>
            </a:r>
            <a:r>
              <a:rPr lang="en-US" altLang="en-US" sz="3600" dirty="0">
                <a:sym typeface="Arial" charset="0"/>
              </a:rPr>
              <a:t>,&amp; gin.</a:t>
            </a:r>
            <a:endParaRPr lang="en-US" altLang="en-US" sz="3600" dirty="0"/>
          </a:p>
          <a:p>
            <a:r>
              <a:rPr lang="en-US" altLang="en-US" sz="3600" dirty="0">
                <a:sym typeface="Arial" charset="0"/>
              </a:rPr>
              <a:t>Alcoholism is the most common psychiatric disorder.</a:t>
            </a:r>
            <a:endParaRPr lang="en-US" altLang="en-US" sz="36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bri" pitchFamily="34" charset="0"/>
                <a:sym typeface="Arial" charset="0"/>
              </a:rPr>
              <a:t>Alcoholism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27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Availability and affordability of alcohol</a:t>
            </a:r>
          </a:p>
          <a:p>
            <a:r>
              <a:rPr lang="en-US" sz="3200" dirty="0" smtClean="0"/>
              <a:t>Genetic factors-</a:t>
            </a:r>
          </a:p>
          <a:p>
            <a:r>
              <a:rPr lang="en-US" sz="3200" dirty="0" smtClean="0"/>
              <a:t>Biochemical factors.</a:t>
            </a:r>
          </a:p>
          <a:p>
            <a:r>
              <a:rPr lang="en-US" sz="3200" dirty="0" smtClean="0"/>
              <a:t>Learned </a:t>
            </a:r>
            <a:r>
              <a:rPr lang="en-US" sz="3200" dirty="0" err="1" smtClean="0"/>
              <a:t>behavoiurs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Personality factors.</a:t>
            </a:r>
          </a:p>
          <a:p>
            <a:r>
              <a:rPr lang="en-US" sz="3200" dirty="0" smtClean="0"/>
              <a:t>Psychiatric disorders.</a:t>
            </a:r>
          </a:p>
          <a:p>
            <a:r>
              <a:rPr lang="en-US" sz="3200" dirty="0" smtClean="0"/>
              <a:t>Social factors.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alcoholism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29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71500" indent="-571500">
              <a:buFont typeface="Arial" charset="0"/>
              <a:buAutoNum type="romanLcPeriod"/>
            </a:pPr>
            <a:r>
              <a:rPr lang="en-US" altLang="en-US" sz="3200" dirty="0">
                <a:solidFill>
                  <a:srgbClr val="C00000"/>
                </a:solidFill>
                <a:sym typeface="Arial" charset="0"/>
              </a:rPr>
              <a:t>Experimental</a:t>
            </a:r>
            <a:r>
              <a:rPr lang="en-US" altLang="en-US" sz="3200" dirty="0">
                <a:sym typeface="Arial" charset="0"/>
              </a:rPr>
              <a:t> – due to peer pressure &amp; curiosity</a:t>
            </a:r>
            <a:endParaRPr lang="en-US" altLang="en-US" sz="3200" dirty="0"/>
          </a:p>
          <a:p>
            <a:pPr marL="571500" indent="-571500">
              <a:buFont typeface="Arial" charset="0"/>
              <a:buAutoNum type="romanLcPeriod"/>
            </a:pPr>
            <a:r>
              <a:rPr lang="en-US" altLang="en-US" sz="3200" dirty="0">
                <a:solidFill>
                  <a:srgbClr val="31859C"/>
                </a:solidFill>
                <a:sym typeface="Arial" charset="0"/>
              </a:rPr>
              <a:t>Recreational</a:t>
            </a:r>
            <a:r>
              <a:rPr lang="en-US" altLang="en-US" sz="3200" dirty="0">
                <a:sym typeface="Arial" charset="0"/>
              </a:rPr>
              <a:t> – Gradually, during a function (weeding),</a:t>
            </a:r>
            <a:r>
              <a:rPr lang="en-US" altLang="en-US" sz="3200" dirty="0" err="1">
                <a:sym typeface="Arial" charset="0"/>
              </a:rPr>
              <a:t>parties,confrences</a:t>
            </a:r>
            <a:endParaRPr lang="en-US" altLang="en-US" sz="3200" dirty="0"/>
          </a:p>
          <a:p>
            <a:pPr marL="571500" indent="-571500">
              <a:buFont typeface="Arial" charset="0"/>
              <a:buAutoNum type="romanLcPeriod"/>
            </a:pPr>
            <a:r>
              <a:rPr lang="en-US" altLang="en-US" sz="3200" dirty="0">
                <a:solidFill>
                  <a:srgbClr val="00B050"/>
                </a:solidFill>
                <a:sym typeface="Arial" charset="0"/>
              </a:rPr>
              <a:t>Relaxation</a:t>
            </a:r>
            <a:r>
              <a:rPr lang="en-US" altLang="en-US" sz="3200" dirty="0">
                <a:sym typeface="Arial" charset="0"/>
              </a:rPr>
              <a:t> – holidays &amp; weekends, hence frequency gradually increases.</a:t>
            </a:r>
            <a:endParaRPr lang="en-US" altLang="en-US" sz="3200" dirty="0"/>
          </a:p>
          <a:p>
            <a:pPr marL="571500" indent="-571500">
              <a:buFont typeface="Arial" charset="0"/>
              <a:buAutoNum type="romanLcPeriod"/>
            </a:pPr>
            <a:r>
              <a:rPr lang="en-US" altLang="en-US" sz="3200" dirty="0">
                <a:solidFill>
                  <a:srgbClr val="7030A0"/>
                </a:solidFill>
                <a:sym typeface="Arial" charset="0"/>
              </a:rPr>
              <a:t>Compulsive</a:t>
            </a:r>
            <a:r>
              <a:rPr lang="en-US" altLang="en-US" sz="3200" dirty="0">
                <a:sym typeface="Arial" charset="0"/>
              </a:rPr>
              <a:t> – drinking most or drinking heavily for a period of time pleasure or to avoid the discomfort of withdrawal symptoms</a:t>
            </a:r>
            <a:endParaRPr lang="en-US" altLang="en-US" sz="3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latin typeface="Calibri" pitchFamily="34" charset="0"/>
                <a:sym typeface="Arial" charset="0"/>
              </a:rPr>
              <a:t>The process of development of alcoholism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850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altLang="en-US" sz="4000" dirty="0" smtClean="0">
                <a:latin typeface="Calibri" pitchFamily="34" charset="0"/>
                <a:sym typeface="Arial" charset="0"/>
              </a:rPr>
              <a:t>Alcoholism develops through three </a:t>
            </a:r>
            <a:r>
              <a:rPr lang="en-US" altLang="en-US" sz="4000" dirty="0" err="1" smtClean="0">
                <a:latin typeface="Calibri" pitchFamily="34" charset="0"/>
                <a:sym typeface="Arial" charset="0"/>
              </a:rPr>
              <a:t>distintive</a:t>
            </a:r>
            <a:r>
              <a:rPr lang="en-US" altLang="en-US" sz="4000" dirty="0" smtClean="0">
                <a:latin typeface="Calibri" pitchFamily="34" charset="0"/>
                <a:sym typeface="Arial" charset="0"/>
              </a:rPr>
              <a:t>  stages namely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4000" dirty="0" smtClean="0">
                <a:latin typeface="Calibri" pitchFamily="34" charset="0"/>
                <a:sym typeface="Arial" charset="0"/>
              </a:rPr>
              <a:t>Early stage. 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>
                <a:latin typeface="Calibri" pitchFamily="34" charset="0"/>
                <a:sym typeface="Arial" charset="0"/>
              </a:rPr>
              <a:t>Middle stage 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>
                <a:latin typeface="Calibri" pitchFamily="34" charset="0"/>
                <a:sym typeface="Arial" charset="0"/>
              </a:rPr>
              <a:t>Chronic stage.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Distinct stages of the disease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61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3200" dirty="0">
                <a:solidFill>
                  <a:srgbClr val="C00000"/>
                </a:solidFill>
                <a:sym typeface="Arial" charset="0"/>
              </a:rPr>
              <a:t>Increased tolerance </a:t>
            </a:r>
            <a:r>
              <a:rPr lang="en-US" altLang="en-US" sz="3200" dirty="0">
                <a:sym typeface="Arial" charset="0"/>
              </a:rPr>
              <a:t>– needing more &amp; more of alcohol to experience the same pleasure as experience earlier</a:t>
            </a:r>
            <a:endParaRPr lang="en-US" altLang="en-US" sz="3200" dirty="0"/>
          </a:p>
          <a:p>
            <a:r>
              <a:rPr lang="en-US" altLang="en-US" sz="3200" dirty="0">
                <a:solidFill>
                  <a:srgbClr val="FFC000"/>
                </a:solidFill>
                <a:sym typeface="Arial" charset="0"/>
              </a:rPr>
              <a:t>Blackouts</a:t>
            </a:r>
            <a:r>
              <a:rPr lang="en-US" altLang="en-US" sz="3200" dirty="0">
                <a:sym typeface="Arial" charset="0"/>
              </a:rPr>
              <a:t> – inability to recollect incidents which happened under the influence of alcohol</a:t>
            </a:r>
            <a:endParaRPr lang="en-US" altLang="en-US" sz="3200" dirty="0"/>
          </a:p>
          <a:p>
            <a:r>
              <a:rPr lang="en-US" altLang="en-US" sz="3200" dirty="0">
                <a:solidFill>
                  <a:srgbClr val="FF00FF"/>
                </a:solidFill>
                <a:sym typeface="Arial" charset="0"/>
              </a:rPr>
              <a:t>Preoccupation</a:t>
            </a:r>
            <a:r>
              <a:rPr lang="en-US" altLang="en-US" sz="3200" dirty="0">
                <a:sym typeface="Arial" charset="0"/>
              </a:rPr>
              <a:t> – always thinking about and where to drink</a:t>
            </a:r>
            <a:r>
              <a:rPr lang="en-US" altLang="en-US" dirty="0">
                <a:sym typeface="Arial" charset="0"/>
              </a:rPr>
              <a:t>.</a:t>
            </a: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Early stage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37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>
                <a:sym typeface="Arial" charset="0"/>
              </a:rPr>
              <a:t>Loss of control over amount ,time &amp; occasion of drinking.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Keeping away from alcohol for sometime ,but going back to obsessive drinking after each such abstinent period</a:t>
            </a:r>
            <a:endParaRPr lang="en-US" altLang="en-US" sz="40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 stage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269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Drug use is abnormal </a:t>
            </a:r>
          </a:p>
          <a:p>
            <a:pPr marL="914400" lvl="1" indent="-514350">
              <a:buAutoNum type="arabicPeriod"/>
            </a:pPr>
            <a:r>
              <a:rPr lang="en-US" sz="4000" dirty="0" smtClean="0"/>
              <a:t>If it interferes with normal activities.</a:t>
            </a:r>
          </a:p>
          <a:p>
            <a:pPr marL="914400" lvl="1" indent="-514350">
              <a:buAutoNum type="arabicPeriod"/>
            </a:pPr>
            <a:r>
              <a:rPr lang="en-US" sz="4000" dirty="0" smtClean="0"/>
              <a:t>If it cause Physical damages</a:t>
            </a:r>
          </a:p>
          <a:p>
            <a:pPr marL="914400" lvl="1" indent="-514350">
              <a:buAutoNum type="arabicPeriod"/>
            </a:pPr>
            <a:r>
              <a:rPr lang="en-US" sz="4000" dirty="0" smtClean="0"/>
              <a:t>If it is not socially approved  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SUBSTANCE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69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>
                <a:sym typeface="Arial" charset="0"/>
              </a:rPr>
              <a:t>Getting drunk even on small amounts of alcohol. Willing to </a:t>
            </a:r>
            <a:r>
              <a:rPr lang="en-US" altLang="en-US" sz="4000" dirty="0" err="1">
                <a:sym typeface="Arial" charset="0"/>
              </a:rPr>
              <a:t>lie,beg,borrow</a:t>
            </a:r>
            <a:r>
              <a:rPr lang="en-US" altLang="en-US" sz="4000" dirty="0">
                <a:sym typeface="Arial" charset="0"/>
              </a:rPr>
              <a:t> or steal to maintain supply of alcohol. 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Living to drink – alcohol takes priority over family or job</a:t>
            </a:r>
            <a:endParaRPr lang="en-US" altLang="en-US" sz="40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stage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695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2800" dirty="0">
                <a:sym typeface="Arial" charset="0"/>
              </a:rPr>
              <a:t>Minor complaints – </a:t>
            </a:r>
            <a:r>
              <a:rPr lang="en-US" altLang="en-US" sz="2800" dirty="0" err="1">
                <a:sym typeface="Arial" charset="0"/>
              </a:rPr>
              <a:t>malaise,dyspepsia,mood</a:t>
            </a:r>
            <a:r>
              <a:rPr lang="en-US" altLang="en-US" sz="2800" dirty="0">
                <a:sym typeface="Arial" charset="0"/>
              </a:rPr>
              <a:t> swings, or </a:t>
            </a:r>
            <a:r>
              <a:rPr lang="en-US" altLang="en-US" sz="2800" dirty="0" err="1">
                <a:sym typeface="Arial" charset="0"/>
              </a:rPr>
              <a:t>depression,increased</a:t>
            </a:r>
            <a:r>
              <a:rPr lang="en-US" altLang="en-US" sz="2800" dirty="0">
                <a:sym typeface="Arial" charset="0"/>
              </a:rPr>
              <a:t> incidence of infection.</a:t>
            </a:r>
            <a:endParaRPr lang="en-US" altLang="en-US" sz="2800" dirty="0"/>
          </a:p>
          <a:p>
            <a:r>
              <a:rPr lang="en-US" altLang="en-US" sz="2800" dirty="0">
                <a:sym typeface="Arial" charset="0"/>
              </a:rPr>
              <a:t>Poor personal hygiene – </a:t>
            </a:r>
            <a:r>
              <a:rPr lang="en-US" altLang="en-US" sz="2800" dirty="0" err="1">
                <a:sym typeface="Arial" charset="0"/>
              </a:rPr>
              <a:t>unrx</a:t>
            </a:r>
            <a:r>
              <a:rPr lang="en-US" altLang="en-US" sz="2800" dirty="0">
                <a:sym typeface="Arial" charset="0"/>
              </a:rPr>
              <a:t> injuries (cigarette </a:t>
            </a:r>
            <a:r>
              <a:rPr lang="en-US" altLang="en-US" sz="2800" dirty="0" err="1">
                <a:sym typeface="Arial" charset="0"/>
              </a:rPr>
              <a:t>smoking,fractures,bruises</a:t>
            </a:r>
            <a:r>
              <a:rPr lang="en-US" altLang="en-US" sz="2800" dirty="0">
                <a:sym typeface="Arial" charset="0"/>
              </a:rPr>
              <a:t>)</a:t>
            </a:r>
            <a:endParaRPr lang="en-US" altLang="en-US" sz="2800" dirty="0"/>
          </a:p>
          <a:p>
            <a:r>
              <a:rPr lang="en-US" altLang="en-US" sz="2800" dirty="0">
                <a:sym typeface="Arial" charset="0"/>
              </a:rPr>
              <a:t>Unusually high tolerance for sedatives, and opioids</a:t>
            </a:r>
            <a:endParaRPr lang="en-US" altLang="en-US" sz="2800" dirty="0"/>
          </a:p>
          <a:p>
            <a:r>
              <a:rPr lang="en-US" altLang="en-US" sz="2800" dirty="0">
                <a:sym typeface="Arial" charset="0"/>
              </a:rPr>
              <a:t>Nutritional deficiencies (vitamins, minerals)</a:t>
            </a:r>
            <a:endParaRPr lang="en-US" altLang="en-US" sz="2800" dirty="0"/>
          </a:p>
          <a:p>
            <a:r>
              <a:rPr lang="en-US" altLang="en-US" sz="2800" dirty="0">
                <a:sym typeface="Arial" charset="0"/>
              </a:rPr>
              <a:t>Secretive </a:t>
            </a:r>
            <a:r>
              <a:rPr lang="en-US" altLang="en-US" sz="2800" dirty="0" err="1">
                <a:sym typeface="Arial" charset="0"/>
              </a:rPr>
              <a:t>behaviour</a:t>
            </a:r>
            <a:r>
              <a:rPr lang="en-US" altLang="en-US" sz="2800" dirty="0">
                <a:sym typeface="Arial" charset="0"/>
              </a:rPr>
              <a:t> (may attempt to hide disorder or alcohol supply)</a:t>
            </a:r>
            <a:endParaRPr lang="en-US" altLang="en-US" sz="28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latin typeface="Calibri" pitchFamily="34" charset="0"/>
                <a:sym typeface="Arial" charset="0"/>
              </a:rPr>
              <a:t>Signs and symptoms of alcoholism dependence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597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4000" dirty="0">
                <a:sym typeface="Arial" charset="0"/>
              </a:rPr>
              <a:t>Consumption of alcohol-containing products (mouthwash, aftershave lotion, hair spray)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Denial of problem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Tendency to blame others and rationalize problems e.g. inadequacy, displacement</a:t>
            </a:r>
            <a:endParaRPr lang="en-US" altLang="en-US" sz="40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82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en-US" sz="4000" dirty="0" smtClean="0"/>
              <a:t>1. Assessment of the patient., drinking patterns, family &amp; environment.</a:t>
            </a:r>
          </a:p>
          <a:p>
            <a:pPr marL="114300" indent="0">
              <a:buNone/>
            </a:pPr>
            <a:r>
              <a:rPr lang="en-US" sz="4000" dirty="0" smtClean="0"/>
              <a:t>2. Physical methods- </a:t>
            </a:r>
          </a:p>
          <a:p>
            <a:pPr>
              <a:buFont typeface="Wingdings" pitchFamily="2" charset="2"/>
              <a:buChar char="q"/>
            </a:pPr>
            <a:r>
              <a:rPr lang="en-US" sz="4000" dirty="0" smtClean="0"/>
              <a:t>Detoxification </a:t>
            </a:r>
          </a:p>
          <a:p>
            <a:pPr>
              <a:buFont typeface="Wingdings" pitchFamily="2" charset="2"/>
              <a:buChar char="q"/>
            </a:pPr>
            <a:r>
              <a:rPr lang="en-US" sz="4000" dirty="0" err="1" smtClean="0"/>
              <a:t>Disulfiram</a:t>
            </a:r>
            <a:r>
              <a:rPr lang="en-US" sz="4000" dirty="0" smtClean="0"/>
              <a:t> therapy</a:t>
            </a:r>
          </a:p>
          <a:p>
            <a:pPr>
              <a:buFont typeface="Wingdings" pitchFamily="2" charset="2"/>
              <a:buChar char="q"/>
            </a:pPr>
            <a:r>
              <a:rPr lang="en-US" sz="4000" dirty="0" smtClean="0"/>
              <a:t>Aversion therapy</a:t>
            </a:r>
          </a:p>
          <a:p>
            <a:pPr marL="114300" indent="0">
              <a:buNone/>
            </a:pPr>
            <a:r>
              <a:rPr lang="en-US" sz="4000" dirty="0" smtClean="0"/>
              <a:t>3 psychological </a:t>
            </a:r>
            <a:r>
              <a:rPr lang="en-US" sz="4000" dirty="0" err="1" smtClean="0"/>
              <a:t>methosd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of alcoholism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240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sz="4000" dirty="0"/>
              <a:t> </a:t>
            </a:r>
            <a:r>
              <a:rPr lang="en-US" sz="4000" dirty="0" smtClean="0"/>
              <a:t>It </a:t>
            </a:r>
            <a:r>
              <a:rPr lang="en-US" sz="4000" dirty="0"/>
              <a:t>involves abrupt cessation of alcohol intake coupled with substitution of drugs that have similar  effects like alcohol, examples of such drug  is diazepam.</a:t>
            </a:r>
          </a:p>
          <a:p>
            <a:pPr>
              <a:buFont typeface="Wingdings" pitchFamily="2" charset="2"/>
              <a:buChar char="ü"/>
            </a:pPr>
            <a:r>
              <a:rPr lang="en-US" sz="4000" dirty="0" smtClean="0"/>
              <a:t>Assessment of fluid and electrolyte balance for dehydration.</a:t>
            </a:r>
          </a:p>
          <a:p>
            <a:pPr>
              <a:buFont typeface="Wingdings" pitchFamily="2" charset="2"/>
              <a:buChar char="ü"/>
            </a:pPr>
            <a:r>
              <a:rPr lang="en-US" sz="4000" dirty="0" smtClean="0"/>
              <a:t>Re-establishment of nutrition by giving high protein diet, </a:t>
            </a:r>
            <a:r>
              <a:rPr lang="en-US" sz="4000" dirty="0" err="1" smtClean="0"/>
              <a:t>vit</a:t>
            </a:r>
            <a:r>
              <a:rPr lang="en-US" sz="4000" dirty="0" smtClean="0"/>
              <a:t> c. B1, B6&amp;B12</a:t>
            </a:r>
          </a:p>
          <a:p>
            <a:pPr>
              <a:buFont typeface="Wingdings" pitchFamily="2" charset="2"/>
              <a:buChar char="ü"/>
            </a:pPr>
            <a:r>
              <a:rPr lang="en-US" sz="4000" dirty="0" smtClean="0"/>
              <a:t>Provide safe environment.</a:t>
            </a:r>
          </a:p>
          <a:p>
            <a:pPr>
              <a:buFont typeface="Wingdings" pitchFamily="2" charset="2"/>
              <a:buChar char="ü"/>
            </a:pPr>
            <a:r>
              <a:rPr lang="en-US" sz="4000" dirty="0" smtClean="0"/>
              <a:t>Control nausea and vomiting.</a:t>
            </a:r>
          </a:p>
          <a:p>
            <a:pPr>
              <a:buFont typeface="Wingdings" pitchFamily="2" charset="2"/>
              <a:buChar char="ü"/>
            </a:pPr>
            <a:r>
              <a:rPr lang="en-US" sz="4000" dirty="0" smtClean="0"/>
              <a:t>Administer anti-</a:t>
            </a:r>
            <a:r>
              <a:rPr lang="en-US" sz="4000" dirty="0" err="1" smtClean="0"/>
              <a:t>convulsants</a:t>
            </a:r>
            <a:r>
              <a:rPr lang="en-US" sz="4000" dirty="0" smtClean="0"/>
              <a:t> if there are withdrawal symptoms.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Detoxification process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915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sz="3200" dirty="0">
                <a:sym typeface="Arial" charset="0"/>
              </a:rPr>
              <a:t>Admit in quiet environment – excessive stimuli increases agitation, well lit room to reduce fears &amp; illusions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Safety precaution – observe </a:t>
            </a:r>
            <a:r>
              <a:rPr lang="en-US" altLang="en-US" sz="3200" dirty="0" err="1">
                <a:sym typeface="Arial" charset="0"/>
              </a:rPr>
              <a:t>pts</a:t>
            </a:r>
            <a:r>
              <a:rPr lang="en-US" altLang="en-US" sz="3200" dirty="0">
                <a:sym typeface="Arial" charset="0"/>
              </a:rPr>
              <a:t> </a:t>
            </a:r>
            <a:r>
              <a:rPr lang="en-US" altLang="en-US" sz="3200" dirty="0" err="1">
                <a:sym typeface="Arial" charset="0"/>
              </a:rPr>
              <a:t>behaviour</a:t>
            </a:r>
            <a:r>
              <a:rPr lang="en-US" altLang="en-US" sz="3200" dirty="0">
                <a:sym typeface="Arial" charset="0"/>
              </a:rPr>
              <a:t> (DT)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Make sure the side rails are in bed when the </a:t>
            </a:r>
            <a:r>
              <a:rPr lang="en-US" altLang="en-US" sz="3200" dirty="0" err="1">
                <a:sym typeface="Arial" charset="0"/>
              </a:rPr>
              <a:t>pts</a:t>
            </a:r>
            <a:r>
              <a:rPr lang="en-US" altLang="en-US" sz="3200" dirty="0">
                <a:sym typeface="Arial" charset="0"/>
              </a:rPr>
              <a:t> are sleeping 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Physical restraint may be necessary if the </a:t>
            </a:r>
            <a:r>
              <a:rPr lang="en-US" altLang="en-US" sz="3200" dirty="0" err="1">
                <a:sym typeface="Arial" charset="0"/>
              </a:rPr>
              <a:t>pt</a:t>
            </a:r>
            <a:r>
              <a:rPr lang="en-US" altLang="en-US" sz="3200" dirty="0">
                <a:sym typeface="Arial" charset="0"/>
              </a:rPr>
              <a:t> is disturbed or hyperactive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Keep potentially harmful objects from the room to reduce self harm</a:t>
            </a:r>
            <a:endParaRPr lang="en-US" altLang="en-US" sz="3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Nursing care of patient during detoxification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3839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3600" dirty="0">
                <a:sym typeface="Arial" charset="0"/>
              </a:rPr>
              <a:t>Keep the bed clean, dry &amp; warm coz some </a:t>
            </a:r>
            <a:r>
              <a:rPr lang="en-US" altLang="en-US" sz="3600" dirty="0" err="1">
                <a:sym typeface="Arial" charset="0"/>
              </a:rPr>
              <a:t>pt</a:t>
            </a:r>
            <a:r>
              <a:rPr lang="en-US" altLang="en-US" sz="3600" dirty="0">
                <a:sym typeface="Arial" charset="0"/>
              </a:rPr>
              <a:t> may be incontinent.</a:t>
            </a:r>
            <a:endParaRPr lang="en-US" altLang="en-US" sz="3600" dirty="0"/>
          </a:p>
          <a:p>
            <a:r>
              <a:rPr lang="en-US" altLang="en-US" sz="3600" dirty="0">
                <a:sym typeface="Arial" charset="0"/>
              </a:rPr>
              <a:t>Monitor vital signs every 15 </a:t>
            </a:r>
            <a:r>
              <a:rPr lang="en-US" altLang="en-US" sz="3600" dirty="0" err="1">
                <a:sym typeface="Arial" charset="0"/>
              </a:rPr>
              <a:t>mins</a:t>
            </a:r>
            <a:r>
              <a:rPr lang="en-US" altLang="en-US" sz="3600" dirty="0">
                <a:sym typeface="Arial" charset="0"/>
              </a:rPr>
              <a:t> initially</a:t>
            </a:r>
            <a:endParaRPr lang="en-US" altLang="en-US" sz="3600" dirty="0"/>
          </a:p>
          <a:p>
            <a:r>
              <a:rPr lang="en-US" altLang="en-US" sz="3600" dirty="0">
                <a:sym typeface="Arial" charset="0"/>
              </a:rPr>
              <a:t>Frequently orient the </a:t>
            </a:r>
            <a:r>
              <a:rPr lang="en-US" altLang="en-US" sz="3600" dirty="0" err="1">
                <a:sym typeface="Arial" charset="0"/>
              </a:rPr>
              <a:t>pt</a:t>
            </a:r>
            <a:r>
              <a:rPr lang="en-US" altLang="en-US" sz="3600" dirty="0">
                <a:sym typeface="Arial" charset="0"/>
              </a:rPr>
              <a:t> to reality &amp; surrounding</a:t>
            </a:r>
            <a:r>
              <a:rPr lang="en-US" altLang="en-US" sz="3600" dirty="0" smtClean="0">
                <a:sym typeface="Arial" charset="0"/>
              </a:rPr>
              <a:t>.</a:t>
            </a:r>
            <a:endParaRPr lang="en-US" alt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Contid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7959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4400" dirty="0">
                <a:sym typeface="Arial" charset="0"/>
              </a:rPr>
              <a:t>Nutrition – input- output, calorie intake, weigh daily, </a:t>
            </a:r>
            <a:endParaRPr lang="en-US" altLang="en-US" sz="4400" dirty="0"/>
          </a:p>
          <a:p>
            <a:r>
              <a:rPr lang="en-US" altLang="en-US" sz="4400" dirty="0">
                <a:sym typeface="Arial" charset="0"/>
              </a:rPr>
              <a:t>Medication – follow as advised by the </a:t>
            </a:r>
            <a:r>
              <a:rPr lang="en-US" altLang="en-US" sz="4400" dirty="0" err="1">
                <a:sym typeface="Arial" charset="0"/>
              </a:rPr>
              <a:t>Dr</a:t>
            </a:r>
            <a:r>
              <a:rPr lang="en-US" altLang="en-US" sz="4400" dirty="0">
                <a:sym typeface="Arial" charset="0"/>
              </a:rPr>
              <a:t>, anti-anxiety drugs (valium,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Contid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9469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Continued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contid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3105835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3600" dirty="0">
                <a:sym typeface="Arial" charset="0"/>
              </a:rPr>
              <a:t>Librium), vitamins (B1,6,&amp;12), antacids, correct fluid and electrolyte imbalance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239143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>
                <a:sym typeface="Arial" charset="0"/>
              </a:rPr>
              <a:t>Its vital to look beyond the symptoms and learn about the person</a:t>
            </a:r>
            <a:endParaRPr lang="en-US" altLang="en-US" sz="2800" dirty="0"/>
          </a:p>
          <a:p>
            <a:r>
              <a:rPr lang="en-US" altLang="en-US" sz="2800" dirty="0">
                <a:sym typeface="Arial" charset="0"/>
              </a:rPr>
              <a:t>These persons are in need of physical as well as social rehabilitation</a:t>
            </a:r>
            <a:endParaRPr lang="en-US" altLang="en-US" sz="2800" dirty="0"/>
          </a:p>
          <a:p>
            <a:r>
              <a:rPr lang="en-US" altLang="en-US" sz="2800" dirty="0">
                <a:sym typeface="Arial" charset="0"/>
              </a:rPr>
              <a:t>Attention to rest, diet, personal hygiene &amp; appearance is vital</a:t>
            </a:r>
            <a:endParaRPr lang="en-US" altLang="en-US" sz="2800" dirty="0"/>
          </a:p>
          <a:p>
            <a:r>
              <a:rPr lang="en-US" altLang="en-US" sz="2800" dirty="0">
                <a:sym typeface="Arial" charset="0"/>
              </a:rPr>
              <a:t>Acceptance by the nurse during the recovery &amp; rehabilitation is essential – encourage the </a:t>
            </a:r>
            <a:r>
              <a:rPr lang="en-US" altLang="en-US" sz="2800" dirty="0" err="1">
                <a:sym typeface="Arial" charset="0"/>
              </a:rPr>
              <a:t>pt</a:t>
            </a:r>
            <a:r>
              <a:rPr lang="en-US" altLang="en-US" sz="2800" dirty="0">
                <a:sym typeface="Arial" charset="0"/>
              </a:rPr>
              <a:t> to socialize &amp; participate in planned ward activities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latin typeface="Calibri" pitchFamily="34" charset="0"/>
                <a:sym typeface="Arial" charset="0"/>
              </a:rPr>
              <a:t>Nursing care after detoxification is over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973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 smtClean="0"/>
              <a:t>Drug abuse:-persistent or sporadic drug use that is inconsistent with acceptable medical practice.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Drug addiction:- disease process characterized by the continued use of specific psychoactive substance despite physical, psychological or social harm.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terminologies in substance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0801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It a  drug that is  used for treatment of  alcoholism. It is </a:t>
            </a:r>
            <a:r>
              <a:rPr lang="en-US" sz="3600" dirty="0" err="1" smtClean="0"/>
              <a:t>classsified</a:t>
            </a:r>
            <a:r>
              <a:rPr lang="en-US" sz="3600" dirty="0" smtClean="0"/>
              <a:t> under </a:t>
            </a:r>
            <a:r>
              <a:rPr lang="en-US" sz="3600" dirty="0" err="1" smtClean="0"/>
              <a:t>chlordiazepoxide</a:t>
            </a:r>
            <a:r>
              <a:rPr lang="en-US" sz="3600" dirty="0" smtClean="0"/>
              <a:t> .</a:t>
            </a:r>
          </a:p>
          <a:p>
            <a:r>
              <a:rPr lang="en-US" sz="3600" dirty="0" smtClean="0"/>
              <a:t>It blocks oxidation of </a:t>
            </a:r>
            <a:r>
              <a:rPr lang="en-US" sz="3600" dirty="0" err="1" smtClean="0"/>
              <a:t>alcholic</a:t>
            </a:r>
            <a:r>
              <a:rPr lang="en-US" sz="3600" dirty="0" smtClean="0"/>
              <a:t> in the blood causing an accumulation of acetaldehyde  which produces unpleasant feeling </a:t>
            </a:r>
            <a:r>
              <a:rPr lang="en-US" sz="3600" dirty="0" err="1" smtClean="0"/>
              <a:t>e.g</a:t>
            </a:r>
            <a:r>
              <a:rPr lang="en-US" sz="3600" dirty="0" smtClean="0"/>
              <a:t> </a:t>
            </a:r>
            <a:r>
              <a:rPr lang="en-US" sz="3600" dirty="0" err="1" smtClean="0"/>
              <a:t>palpitation,headache</a:t>
            </a:r>
            <a:r>
              <a:rPr lang="en-US" sz="3600" dirty="0" smtClean="0"/>
              <a:t>, diarrhea when alcohol is </a:t>
            </a:r>
            <a:r>
              <a:rPr lang="en-US" sz="3600" dirty="0" err="1" smtClean="0"/>
              <a:t>consummed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Disulfiram</a:t>
            </a:r>
            <a:r>
              <a:rPr lang="en-US" dirty="0" smtClean="0"/>
              <a:t> therapy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7595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Patient is conditioned to stop or avoid using alcohol. Pain  or un unpleasant stimuli is induced at the time of drinking the alcohol to establish alcohol </a:t>
            </a:r>
            <a:r>
              <a:rPr lang="en-US" sz="4000" dirty="0"/>
              <a:t> </a:t>
            </a:r>
            <a:r>
              <a:rPr lang="en-US" sz="4000" dirty="0" smtClean="0"/>
              <a:t>rejection </a:t>
            </a:r>
            <a:r>
              <a:rPr lang="en-US" sz="4000" dirty="0" err="1" smtClean="0"/>
              <a:t>behaviour</a:t>
            </a:r>
            <a:r>
              <a:rPr lang="en-US" sz="4000" dirty="0" smtClean="0"/>
              <a:t>. </a:t>
            </a:r>
            <a:r>
              <a:rPr lang="en-US" sz="4000" dirty="0" err="1" smtClean="0"/>
              <a:t>Eg</a:t>
            </a:r>
            <a:r>
              <a:rPr lang="en-US" sz="4000" dirty="0" smtClean="0"/>
              <a:t> use of an emetic with the experience of alcohol.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version therapy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8673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US" sz="11200" dirty="0" smtClean="0"/>
              <a:t>Counseling </a:t>
            </a:r>
          </a:p>
          <a:p>
            <a:pPr>
              <a:lnSpc>
                <a:spcPct val="170000"/>
              </a:lnSpc>
            </a:pPr>
            <a:r>
              <a:rPr lang="en-US" sz="11200" dirty="0" smtClean="0"/>
              <a:t>Family therapy.</a:t>
            </a:r>
          </a:p>
          <a:p>
            <a:pPr>
              <a:lnSpc>
                <a:spcPct val="170000"/>
              </a:lnSpc>
            </a:pPr>
            <a:r>
              <a:rPr lang="en-US" sz="11200" dirty="0" smtClean="0"/>
              <a:t>Rehabilitation.</a:t>
            </a:r>
          </a:p>
          <a:p>
            <a:pPr>
              <a:lnSpc>
                <a:spcPct val="170000"/>
              </a:lnSpc>
            </a:pPr>
            <a:r>
              <a:rPr lang="en-US" sz="11200" dirty="0" smtClean="0"/>
              <a:t>Alcoholic anonymous- </a:t>
            </a:r>
            <a:r>
              <a:rPr lang="en-US" altLang="en-US" sz="11200" dirty="0" smtClean="0">
                <a:sym typeface="Arial" charset="0"/>
              </a:rPr>
              <a:t>A </a:t>
            </a:r>
            <a:r>
              <a:rPr lang="en-US" altLang="en-US" sz="11200" dirty="0">
                <a:sym typeface="Arial" charset="0"/>
              </a:rPr>
              <a:t>self group of ex- addicts who confront, instruct, and support fellow drinkers in their efforts to stay sober one day at a time through fellowship &amp; acceptance</a:t>
            </a:r>
            <a:endParaRPr lang="en-US" altLang="en-US" sz="11200" dirty="0"/>
          </a:p>
          <a:p>
            <a:r>
              <a:rPr lang="en-US" sz="4400" dirty="0" smtClean="0"/>
              <a:t>-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Psychological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0441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Nursing care interventions for an alcoholic should consider that alcohol is </a:t>
            </a:r>
          </a:p>
          <a:p>
            <a:r>
              <a:rPr lang="en-US" sz="3600" dirty="0"/>
              <a:t>A</a:t>
            </a:r>
            <a:r>
              <a:rPr lang="en-US" sz="3600" dirty="0" smtClean="0"/>
              <a:t> chronic disorder, tends to </a:t>
            </a:r>
            <a:r>
              <a:rPr lang="en-US" sz="3600" dirty="0" err="1" smtClean="0"/>
              <a:t>relarpse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A</a:t>
            </a:r>
            <a:r>
              <a:rPr lang="en-US" sz="3600" dirty="0" smtClean="0"/>
              <a:t>ffects physical, social and mental well being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Nursing care of an alcoholic patient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314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Admit patient , keep him/her in a quiet environment.</a:t>
            </a:r>
          </a:p>
          <a:p>
            <a:r>
              <a:rPr lang="en-US" sz="2800" dirty="0" smtClean="0"/>
              <a:t>Observe for signs of delirium tremens.</a:t>
            </a:r>
          </a:p>
          <a:p>
            <a:r>
              <a:rPr lang="en-US" sz="2800" dirty="0" smtClean="0"/>
              <a:t>Ensure their environment is safe and clean.</a:t>
            </a:r>
          </a:p>
          <a:p>
            <a:r>
              <a:rPr lang="en-US" sz="2800" dirty="0" smtClean="0"/>
              <a:t>Monitor their vital signs.</a:t>
            </a:r>
          </a:p>
          <a:p>
            <a:r>
              <a:rPr lang="en-US" sz="2800" dirty="0" smtClean="0"/>
              <a:t>Take care of their nutrition.</a:t>
            </a:r>
          </a:p>
          <a:p>
            <a:r>
              <a:rPr lang="en-US" sz="2800" dirty="0" smtClean="0"/>
              <a:t>Document input and output </a:t>
            </a:r>
            <a:r>
              <a:rPr lang="en-US" sz="2800" dirty="0" err="1" smtClean="0"/>
              <a:t>fliud</a:t>
            </a:r>
            <a:r>
              <a:rPr lang="en-US" sz="2800" dirty="0" smtClean="0"/>
              <a:t> chart.</a:t>
            </a:r>
          </a:p>
          <a:p>
            <a:r>
              <a:rPr lang="en-US" sz="2800" dirty="0" smtClean="0"/>
              <a:t>Take their Weight daily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during the cute stage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063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Counseling.</a:t>
            </a:r>
          </a:p>
          <a:p>
            <a:r>
              <a:rPr lang="en-US" sz="4000" dirty="0" smtClean="0"/>
              <a:t>Introduction of the client to the alcoholic anonymous organization for continued support 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Followup</a:t>
            </a:r>
            <a:r>
              <a:rPr lang="en-US" dirty="0" smtClean="0"/>
              <a:t> management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5833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en-US" sz="9600" dirty="0">
                <a:solidFill>
                  <a:srgbClr val="FF0000"/>
                </a:solidFill>
                <a:sym typeface="Arial" charset="0"/>
              </a:rPr>
              <a:t>Primary</a:t>
            </a:r>
            <a:r>
              <a:rPr lang="en-US" altLang="en-US" sz="9600" dirty="0">
                <a:sym typeface="Arial" charset="0"/>
              </a:rPr>
              <a:t> – reduce new cases by health promotion &amp; health education</a:t>
            </a:r>
            <a:endParaRPr lang="en-US" altLang="en-US" sz="9600" dirty="0"/>
          </a:p>
          <a:p>
            <a:pPr>
              <a:lnSpc>
                <a:spcPct val="170000"/>
              </a:lnSpc>
            </a:pPr>
            <a:r>
              <a:rPr lang="en-US" altLang="en-US" sz="9600" dirty="0">
                <a:solidFill>
                  <a:srgbClr val="FF0000"/>
                </a:solidFill>
                <a:sym typeface="Arial" charset="0"/>
              </a:rPr>
              <a:t>Secondary</a:t>
            </a:r>
            <a:r>
              <a:rPr lang="en-US" altLang="en-US" sz="9600" dirty="0">
                <a:sym typeface="Arial" charset="0"/>
              </a:rPr>
              <a:t> – attempt to detect cases early ,</a:t>
            </a:r>
            <a:r>
              <a:rPr lang="en-US" altLang="en-US" sz="9600" dirty="0" err="1">
                <a:sym typeface="Arial" charset="0"/>
              </a:rPr>
              <a:t>rx</a:t>
            </a:r>
            <a:r>
              <a:rPr lang="en-US" altLang="en-US" sz="9600" dirty="0">
                <a:sym typeface="Arial" charset="0"/>
              </a:rPr>
              <a:t>, before serious complication cause disability.</a:t>
            </a:r>
            <a:endParaRPr lang="en-US" altLang="en-US" sz="9600" dirty="0"/>
          </a:p>
          <a:p>
            <a:pPr>
              <a:lnSpc>
                <a:spcPct val="170000"/>
              </a:lnSpc>
            </a:pPr>
            <a:r>
              <a:rPr lang="en-US" altLang="en-US" sz="9600" dirty="0">
                <a:solidFill>
                  <a:srgbClr val="FF0000"/>
                </a:solidFill>
                <a:sym typeface="Arial" charset="0"/>
              </a:rPr>
              <a:t>Tertiary</a:t>
            </a:r>
            <a:r>
              <a:rPr lang="en-US" altLang="en-US" sz="9600" dirty="0">
                <a:sym typeface="Arial" charset="0"/>
              </a:rPr>
              <a:t> – avoid further disabilities &amp; to integrate individuals into society who have been harmed by severe alcohol related problems</a:t>
            </a:r>
            <a:endParaRPr lang="en-US" altLang="en-US" sz="96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latin typeface="Calibri" pitchFamily="34" charset="0"/>
                <a:sym typeface="Arial" charset="0"/>
              </a:rPr>
              <a:t>Nurses role in prevention of alcohol abuse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3655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 physical complications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Dyspepsia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Vomiting.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Acute or chronic gastritis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Peptic ulcers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Cancer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Liver cirrhosis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Pancreatitis.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Folic acid </a:t>
            </a:r>
            <a:r>
              <a:rPr lang="en-US" dirty="0" err="1" smtClean="0"/>
              <a:t>anaemia</a:t>
            </a:r>
            <a:endParaRPr lang="en-US" dirty="0" smtClean="0"/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Acne.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Complications of alcohol abuse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2436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Pathological intoxication</a:t>
            </a:r>
          </a:p>
          <a:p>
            <a:r>
              <a:rPr lang="en-US" sz="4000" dirty="0" smtClean="0"/>
              <a:t>Withdrawal phenomenon</a:t>
            </a:r>
          </a:p>
          <a:p>
            <a:r>
              <a:rPr lang="en-US" sz="4000" dirty="0" smtClean="0"/>
              <a:t>Delirium tremens.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 Psychiatric </a:t>
            </a:r>
            <a:r>
              <a:rPr lang="en-US" dirty="0" err="1" smtClean="0"/>
              <a:t>complicatiojns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8162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 Decreased work performance leading to loss of job</a:t>
            </a:r>
          </a:p>
          <a:p>
            <a:r>
              <a:rPr lang="en-US" sz="4000" dirty="0" smtClean="0"/>
              <a:t>Family problem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Social complications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462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/>
              <a:t>Drug dependence:- </a:t>
            </a:r>
            <a:r>
              <a:rPr lang="en-US" sz="4400" dirty="0"/>
              <a:t>A</a:t>
            </a:r>
            <a:r>
              <a:rPr lang="en-US" sz="4400" dirty="0" smtClean="0"/>
              <a:t> maladaptive patterns of substance use, leading to significant impairment or distress.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1810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It is a major cause and precipitating factor of mental disorders among  youths. It is estimated that 10-25% of students  abuse  psycho active drugs globally.</a:t>
            </a:r>
          </a:p>
          <a:p>
            <a:r>
              <a:rPr lang="en-US" sz="3600" dirty="0" smtClean="0"/>
              <a:t>Drug abuse is more common in urban slum dwellers,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Drug abuse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7959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 To be euphoric. </a:t>
            </a:r>
          </a:p>
          <a:p>
            <a:r>
              <a:rPr lang="en-US" sz="4400" dirty="0" smtClean="0"/>
              <a:t>To relieve themselves of psychological pains.</a:t>
            </a:r>
          </a:p>
          <a:p>
            <a:r>
              <a:rPr lang="en-US" sz="4400" dirty="0"/>
              <a:t> T</a:t>
            </a:r>
            <a:r>
              <a:rPr lang="en-US" sz="4400" dirty="0" smtClean="0"/>
              <a:t>o avoid withdrawal symptoms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Why people  take 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729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745505" cy="3877815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altLang="en-US" sz="11200" dirty="0">
                <a:sym typeface="Arial" charset="0"/>
              </a:rPr>
              <a:t>Alcohol</a:t>
            </a:r>
            <a:endParaRPr lang="en-US" altLang="en-US" sz="11200" dirty="0"/>
          </a:p>
          <a:p>
            <a:pPr>
              <a:buFont typeface="Wingdings" pitchFamily="2" charset="2"/>
              <a:buChar char="Ø"/>
            </a:pPr>
            <a:r>
              <a:rPr lang="en-US" altLang="en-US" sz="11200" dirty="0">
                <a:sym typeface="Arial" charset="0"/>
              </a:rPr>
              <a:t>Cannabis sativa</a:t>
            </a:r>
            <a:endParaRPr lang="en-US" altLang="en-US" sz="11200" dirty="0"/>
          </a:p>
          <a:p>
            <a:pPr>
              <a:buFont typeface="Wingdings" pitchFamily="2" charset="2"/>
              <a:buChar char="Ø"/>
            </a:pPr>
            <a:r>
              <a:rPr lang="en-US" altLang="en-US" sz="11200" dirty="0">
                <a:sym typeface="Arial" charset="0"/>
              </a:rPr>
              <a:t>Opioids (opium)</a:t>
            </a:r>
            <a:endParaRPr lang="en-US" altLang="en-US" sz="11200" dirty="0"/>
          </a:p>
          <a:p>
            <a:pPr>
              <a:buFont typeface="Wingdings" pitchFamily="2" charset="2"/>
              <a:buChar char="Ø"/>
            </a:pPr>
            <a:r>
              <a:rPr lang="en-US" altLang="en-US" sz="11200" dirty="0">
                <a:sym typeface="Arial" charset="0"/>
              </a:rPr>
              <a:t>Hypnotic &amp; minor tranquilizers (</a:t>
            </a:r>
            <a:r>
              <a:rPr lang="en-US" altLang="en-US" sz="11200" dirty="0" err="1">
                <a:sym typeface="Arial" charset="0"/>
              </a:rPr>
              <a:t>valium,nitrzepam</a:t>
            </a:r>
            <a:r>
              <a:rPr lang="en-US" altLang="en-US" sz="11200" dirty="0">
                <a:sym typeface="Arial" charset="0"/>
              </a:rPr>
              <a:t>)</a:t>
            </a:r>
            <a:endParaRPr lang="en-US" altLang="en-US" sz="11200" dirty="0"/>
          </a:p>
          <a:p>
            <a:r>
              <a:rPr lang="en-US" altLang="en-US" sz="11200" dirty="0">
                <a:sym typeface="Arial" charset="0"/>
              </a:rPr>
              <a:t>In Kenya;</a:t>
            </a:r>
            <a:endParaRPr lang="en-US" altLang="en-US" sz="11200" dirty="0"/>
          </a:p>
          <a:p>
            <a:pPr>
              <a:buFont typeface="Wingdings" pitchFamily="2" charset="2"/>
              <a:buChar char="ü"/>
            </a:pPr>
            <a:r>
              <a:rPr lang="en-US" altLang="en-US" sz="11200" dirty="0">
                <a:sym typeface="Arial" charset="0"/>
              </a:rPr>
              <a:t>Alcohol</a:t>
            </a:r>
            <a:endParaRPr lang="en-US" altLang="en-US" sz="11200" dirty="0"/>
          </a:p>
          <a:p>
            <a:pPr>
              <a:buFont typeface="Wingdings" pitchFamily="2" charset="2"/>
              <a:buChar char="ü"/>
            </a:pPr>
            <a:r>
              <a:rPr lang="en-US" altLang="en-US" sz="11200" dirty="0">
                <a:sym typeface="Arial" charset="0"/>
              </a:rPr>
              <a:t>Amphetamines</a:t>
            </a:r>
            <a:endParaRPr lang="en-US" altLang="en-US" sz="11200" dirty="0"/>
          </a:p>
          <a:p>
            <a:pPr>
              <a:buFont typeface="Wingdings" pitchFamily="2" charset="2"/>
              <a:buChar char="ü"/>
            </a:pPr>
            <a:r>
              <a:rPr lang="en-US" altLang="en-US" sz="11200" dirty="0">
                <a:sym typeface="Arial" charset="0"/>
              </a:rPr>
              <a:t>Cocaine (from coca plant)</a:t>
            </a:r>
            <a:endParaRPr lang="en-US" altLang="en-US" sz="11200" dirty="0"/>
          </a:p>
          <a:p>
            <a:pPr>
              <a:buFont typeface="Wingdings" pitchFamily="2" charset="2"/>
              <a:buChar char="ü"/>
            </a:pPr>
            <a:r>
              <a:rPr lang="en-US" altLang="en-US" sz="11200" dirty="0">
                <a:sym typeface="Arial" charset="0"/>
              </a:rPr>
              <a:t>Heroin (from opium poppy plant)</a:t>
            </a:r>
            <a:endParaRPr lang="en-US" altLang="en-US" sz="11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itchFamily="34" charset="0"/>
                <a:sym typeface="Arial" charset="0"/>
              </a:rPr>
              <a:t>Common drugs abused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7873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500" dirty="0" smtClean="0"/>
              <a:t>Early signs</a:t>
            </a:r>
          </a:p>
          <a:p>
            <a:r>
              <a:rPr lang="en-US" sz="3500" dirty="0" err="1" smtClean="0"/>
              <a:t>Trauncy</a:t>
            </a:r>
            <a:r>
              <a:rPr lang="en-US" sz="3500" dirty="0" smtClean="0"/>
              <a:t> and lack of interest in studies or poor academic performance.</a:t>
            </a:r>
          </a:p>
          <a:p>
            <a:r>
              <a:rPr lang="en-US" sz="3500" dirty="0" smtClean="0"/>
              <a:t>Loss of interest in hobbies games and sports.</a:t>
            </a:r>
          </a:p>
          <a:p>
            <a:r>
              <a:rPr lang="en-US" sz="3500" dirty="0" smtClean="0"/>
              <a:t>Social isolation </a:t>
            </a:r>
          </a:p>
          <a:p>
            <a:r>
              <a:rPr lang="en-US" sz="3500" dirty="0" smtClean="0"/>
              <a:t>Withdrawal from family.</a:t>
            </a:r>
          </a:p>
          <a:p>
            <a:r>
              <a:rPr lang="en-US" sz="3500" dirty="0" smtClean="0"/>
              <a:t>Blank expression, </a:t>
            </a:r>
            <a:r>
              <a:rPr lang="en-US" sz="3500" dirty="0" err="1" smtClean="0"/>
              <a:t>irrresponsibility</a:t>
            </a:r>
            <a:r>
              <a:rPr lang="en-US" sz="3500" dirty="0" smtClean="0"/>
              <a:t> and aggressive </a:t>
            </a:r>
            <a:r>
              <a:rPr lang="en-US" sz="3500" dirty="0" err="1" smtClean="0"/>
              <a:t>behavoiur</a:t>
            </a:r>
            <a:endParaRPr lang="en-US" sz="3500" dirty="0" smtClean="0"/>
          </a:p>
          <a:p>
            <a:r>
              <a:rPr lang="en-US" sz="3500" dirty="0" smtClean="0"/>
              <a:t>Irregular sleeping and eating patterns.</a:t>
            </a:r>
          </a:p>
          <a:p>
            <a:r>
              <a:rPr lang="en-US" sz="3500" dirty="0" smtClean="0"/>
              <a:t>Persistent lying and stealing.</a:t>
            </a:r>
          </a:p>
          <a:p>
            <a:r>
              <a:rPr lang="en-US" sz="3500" dirty="0" smtClean="0"/>
              <a:t>Impaired </a:t>
            </a:r>
            <a:r>
              <a:rPr lang="en-US" sz="3500" dirty="0" err="1" smtClean="0"/>
              <a:t>judgement</a:t>
            </a:r>
            <a:endParaRPr lang="en-US" sz="35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S</a:t>
            </a:r>
            <a:r>
              <a:rPr lang="en-US" dirty="0" smtClean="0"/>
              <a:t>igns of drug addiction or abuse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8484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4400" dirty="0" smtClean="0">
                <a:sym typeface="Arial" charset="0"/>
              </a:rPr>
              <a:t>Marijuana (cannabis)</a:t>
            </a:r>
            <a:endParaRPr lang="en-US" altLang="en-US" sz="4400" dirty="0" smtClean="0"/>
          </a:p>
          <a:p>
            <a:r>
              <a:rPr lang="en-US" altLang="en-US" sz="4400" dirty="0" smtClean="0">
                <a:sym typeface="Arial" charset="0"/>
              </a:rPr>
              <a:t>Inhalants (Glue, nail polish remover, hair spray, petrol)</a:t>
            </a:r>
            <a:endParaRPr lang="en-US" altLang="en-US" sz="44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Contid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4150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z="3200" dirty="0">
                <a:sym typeface="Arial" charset="0"/>
              </a:rPr>
              <a:t>Sometimes called marijuana or ganja, grass," "pot," "reefer," "joint," "hashish, "weed," and "Mary Jane.“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Is generic name given to the drug containing plant products of Indian hemp.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It contains psychoactive chemicals </a:t>
            </a:r>
            <a:r>
              <a:rPr lang="en-US" altLang="en-US" sz="3200" dirty="0" err="1">
                <a:sym typeface="Arial" charset="0"/>
              </a:rPr>
              <a:t>tetrahyrocannabinol</a:t>
            </a:r>
            <a:r>
              <a:rPr lang="en-US" altLang="en-US" sz="3200" dirty="0">
                <a:sym typeface="Arial" charset="0"/>
              </a:rPr>
              <a:t> (THC)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Dried leaves or flowering top is marijuana or ganja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Resin is </a:t>
            </a:r>
            <a:r>
              <a:rPr lang="en-US" altLang="en-US" sz="3200" dirty="0" err="1">
                <a:sym typeface="Arial" charset="0"/>
              </a:rPr>
              <a:t>hasish</a:t>
            </a:r>
            <a:r>
              <a:rPr lang="en-US" altLang="en-US" sz="3200" dirty="0">
                <a:sym typeface="Arial" charset="0"/>
              </a:rPr>
              <a:t> while bhang is a drink made from cannabis sativa.</a:t>
            </a:r>
            <a:endParaRPr lang="en-US" altLang="en-US" sz="3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bri" pitchFamily="34" charset="0"/>
                <a:sym typeface="Arial" charset="0"/>
              </a:rPr>
              <a:t>Cannabis sativa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3662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3600" dirty="0">
                <a:sym typeface="Arial" charset="0"/>
              </a:rPr>
              <a:t>Mild – mild impairment of consciousness &amp; orientation, tachycardia, euphoria, flashback, tremors, photophobia, </a:t>
            </a:r>
            <a:endParaRPr lang="en-US" altLang="en-US" sz="3600" dirty="0"/>
          </a:p>
          <a:p>
            <a:r>
              <a:rPr lang="en-US" altLang="en-US" sz="3600" dirty="0">
                <a:sym typeface="Arial" charset="0"/>
              </a:rPr>
              <a:t>Severe – perceptual disorders (depersonalization), </a:t>
            </a:r>
            <a:r>
              <a:rPr lang="en-US" altLang="en-US" sz="3600" dirty="0" err="1">
                <a:sym typeface="Arial" charset="0"/>
              </a:rPr>
              <a:t>derealisation</a:t>
            </a:r>
            <a:r>
              <a:rPr lang="en-US" altLang="en-US" sz="3600" dirty="0">
                <a:sym typeface="Arial" charset="0"/>
              </a:rPr>
              <a:t>, hallucination.</a:t>
            </a:r>
            <a:endParaRPr lang="en-US" altLang="en-US" sz="36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bri" pitchFamily="34" charset="0"/>
                <a:sym typeface="Arial" charset="0"/>
              </a:rPr>
              <a:t>Acute intoxication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6114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4000" dirty="0">
                <a:sym typeface="Arial" charset="0"/>
              </a:rPr>
              <a:t>Occurs within 72-96hrs of withdrawal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Increased salivation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Hyperthermia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Insomnia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Deceased appetite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Loss of weight</a:t>
            </a:r>
            <a:endParaRPr lang="en-US" alt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bri" pitchFamily="34" charset="0"/>
                <a:sym typeface="Arial" charset="0"/>
              </a:rPr>
              <a:t>Withdrawal symptoms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2595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sz="4000" dirty="0">
                <a:sym typeface="Arial" charset="0"/>
              </a:rPr>
              <a:t>Acute anxiety 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Paranoid psychosis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Hysterical fugue-like states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Hypomania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Schizophrenia like state</a:t>
            </a:r>
            <a:endParaRPr lang="en-US" altLang="en-US" sz="4000" dirty="0"/>
          </a:p>
          <a:p>
            <a:r>
              <a:rPr lang="en-US" altLang="en-US" sz="4000" dirty="0" err="1">
                <a:sym typeface="Arial" charset="0"/>
              </a:rPr>
              <a:t>Amotivational</a:t>
            </a:r>
            <a:r>
              <a:rPr lang="en-US" altLang="en-US" sz="4000" dirty="0">
                <a:sym typeface="Arial" charset="0"/>
              </a:rPr>
              <a:t> syndrome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Memory impairment</a:t>
            </a:r>
            <a:endParaRPr lang="en-US" altLang="en-US" sz="40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Complications of abusing cannabis sativa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0507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3200" dirty="0">
                <a:sym typeface="Arial" charset="0"/>
              </a:rPr>
              <a:t>Rest in a quiet place.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Ant-anxiety drugs </a:t>
            </a:r>
            <a:r>
              <a:rPr lang="en-US" altLang="en-US" sz="3200" dirty="0" err="1">
                <a:sym typeface="Arial" charset="0"/>
              </a:rPr>
              <a:t>chlordiazepozide</a:t>
            </a:r>
            <a:r>
              <a:rPr lang="en-US" altLang="en-US" sz="3200" dirty="0">
                <a:sym typeface="Arial" charset="0"/>
              </a:rPr>
              <a:t>) to reduce agitation, craving and to induce good sleep.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Good nutritious food.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Antidepressant or antipsychotic to treat any associated psychiatry complication.</a:t>
            </a:r>
            <a:endParaRPr lang="en-US" alt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508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q"/>
            </a:pPr>
            <a:r>
              <a:rPr lang="en-US" sz="4000" dirty="0"/>
              <a:t> The need for increased amounts of the drug( tolerance) </a:t>
            </a:r>
          </a:p>
          <a:p>
            <a:pPr lvl="1">
              <a:buFont typeface="Wingdings" pitchFamily="2" charset="2"/>
              <a:buChar char="q"/>
            </a:pPr>
            <a:r>
              <a:rPr lang="en-US" sz="4000" dirty="0" smtClean="0"/>
              <a:t>Occurrence of withdrawal </a:t>
            </a:r>
            <a:r>
              <a:rPr lang="en-US" sz="4000" dirty="0"/>
              <a:t>symptoms with sudden withdrawing or stop</a:t>
            </a:r>
            <a:r>
              <a:rPr lang="en-US" sz="4000" dirty="0" smtClean="0"/>
              <a:t>.</a:t>
            </a:r>
          </a:p>
          <a:p>
            <a:pPr lvl="1">
              <a:buFont typeface="Wingdings" pitchFamily="2" charset="2"/>
              <a:buChar char="q"/>
            </a:pPr>
            <a:r>
              <a:rPr lang="en-US" sz="4000" dirty="0" smtClean="0"/>
              <a:t>Much time is spent to obtain the drug </a:t>
            </a:r>
          </a:p>
          <a:p>
            <a:pPr lvl="1">
              <a:buFont typeface="Wingdings" pitchFamily="2" charset="2"/>
              <a:buChar char="q"/>
            </a:pPr>
            <a:endParaRPr lang="en-US" sz="4000" dirty="0" smtClean="0"/>
          </a:p>
          <a:p>
            <a:pPr lvl="1">
              <a:buFont typeface="Wingdings" pitchFamily="2" charset="2"/>
              <a:buChar char="q"/>
            </a:pPr>
            <a:endParaRPr lang="en-US" sz="40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Signs an symptoms of  drug dependence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2497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3200" dirty="0">
                <a:sym typeface="Arial" charset="0"/>
              </a:rPr>
              <a:t>Commonly abused are ;</a:t>
            </a:r>
            <a:r>
              <a:rPr lang="en-US" altLang="en-US" sz="3200" dirty="0" err="1">
                <a:sym typeface="Arial" charset="0"/>
              </a:rPr>
              <a:t>heroin,pethidine</a:t>
            </a:r>
            <a:r>
              <a:rPr lang="en-US" altLang="en-US" sz="3200" dirty="0">
                <a:sym typeface="Arial" charset="0"/>
              </a:rPr>
              <a:t> (synthetic preps),</a:t>
            </a:r>
            <a:r>
              <a:rPr lang="en-US" altLang="en-US" sz="3200" dirty="0" err="1">
                <a:sym typeface="Arial" charset="0"/>
              </a:rPr>
              <a:t>fortwin</a:t>
            </a:r>
            <a:r>
              <a:rPr lang="en-US" altLang="en-US" sz="3200" dirty="0">
                <a:sym typeface="Arial" charset="0"/>
              </a:rPr>
              <a:t>, </a:t>
            </a:r>
            <a:r>
              <a:rPr lang="en-US" altLang="en-US" sz="3200" dirty="0" err="1">
                <a:sym typeface="Arial" charset="0"/>
              </a:rPr>
              <a:t>tidigesic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Unrefined heroin has spread rapidly in recent years among city-based slum youth .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Opium is a resin obtained from poppy &amp; contains psychoactive substance like morphine, heroin</a:t>
            </a:r>
            <a:r>
              <a:rPr lang="en-US" altLang="en-US" dirty="0">
                <a:sym typeface="Arial" charset="0"/>
              </a:rPr>
              <a:t>, &amp; codeine, used for relieving pain and cough.</a:t>
            </a: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bri" pitchFamily="34" charset="0"/>
                <a:sym typeface="Arial" charset="0"/>
              </a:rPr>
              <a:t>Opioids (Narcotics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6158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3200" dirty="0">
                <a:sym typeface="Arial" charset="0"/>
              </a:rPr>
              <a:t>Pupillary dilatation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Tachycardia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Hypertension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Sweating &amp; nausea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Hypomania features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Euphoria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Slurred vision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Apathy</a:t>
            </a:r>
            <a:endParaRPr lang="en-US" altLang="en-US" sz="3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bri" pitchFamily="34" charset="0"/>
                <a:sym typeface="Arial" charset="0"/>
              </a:rPr>
              <a:t>Acute intoxication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5270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sz="3200" dirty="0">
                <a:sym typeface="Arial" charset="0"/>
              </a:rPr>
              <a:t>Narcotics withdrawal rarely produces a life threatening situation e.g.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Agitation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Depression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Anorexia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Fatigue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Sleepiness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Begin within 12hrs,peak in 24-36hrs,subsides in 72hrs &amp; disappears in 5-6 days</a:t>
            </a:r>
            <a:endParaRPr lang="en-US" altLang="en-US" sz="3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bri" pitchFamily="34" charset="0"/>
                <a:sym typeface="Arial" charset="0"/>
              </a:rPr>
              <a:t>Withdrawal syndrome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0618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4000" dirty="0">
                <a:sym typeface="Arial" charset="0"/>
              </a:rPr>
              <a:t>Acute anxiety reaction,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Uncontrolled compulsive </a:t>
            </a:r>
            <a:r>
              <a:rPr lang="en-US" altLang="en-US" sz="4000" dirty="0" err="1">
                <a:sym typeface="Arial" charset="0"/>
              </a:rPr>
              <a:t>behaviour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Seizures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Respiratory depression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Cardiac arrhythmias</a:t>
            </a:r>
            <a:endParaRPr lang="en-US" altLang="en-US" sz="40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bri" pitchFamily="34" charset="0"/>
                <a:sym typeface="Arial" charset="0"/>
              </a:rPr>
              <a:t>complications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0864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4000" dirty="0">
                <a:sym typeface="Arial" charset="0"/>
              </a:rPr>
              <a:t>Management of intoxication; Amyl nitrite is an antidote, valium or </a:t>
            </a:r>
            <a:r>
              <a:rPr lang="en-US" altLang="en-US" sz="4000" dirty="0" err="1">
                <a:sym typeface="Arial" charset="0"/>
              </a:rPr>
              <a:t>propanolol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Withdrawal syndrome – antidepressants (</a:t>
            </a:r>
            <a:r>
              <a:rPr lang="en-US" altLang="en-US" sz="4000" dirty="0" err="1">
                <a:sym typeface="Arial" charset="0"/>
              </a:rPr>
              <a:t>laroyl</a:t>
            </a:r>
            <a:r>
              <a:rPr lang="en-US" altLang="en-US" sz="4000" dirty="0">
                <a:sym typeface="Arial" charset="0"/>
              </a:rPr>
              <a:t> or </a:t>
            </a:r>
            <a:r>
              <a:rPr lang="en-US" altLang="en-US" sz="4000" dirty="0" err="1">
                <a:sym typeface="Arial" charset="0"/>
              </a:rPr>
              <a:t>tofranil</a:t>
            </a:r>
            <a:r>
              <a:rPr lang="en-US" altLang="en-US" sz="4000" dirty="0">
                <a:sym typeface="Arial" charset="0"/>
              </a:rPr>
              <a:t> ) </a:t>
            </a:r>
            <a:endParaRPr lang="en-US" altLang="en-US" sz="4000" dirty="0"/>
          </a:p>
          <a:p>
            <a:r>
              <a:rPr lang="en-US" altLang="en-US" sz="4000" dirty="0">
                <a:sym typeface="Arial" charset="0"/>
              </a:rPr>
              <a:t>psychotherapy</a:t>
            </a:r>
            <a:endParaRPr lang="en-US" alt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substance intoxication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4317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z="3200" dirty="0">
                <a:sym typeface="Arial" charset="0"/>
              </a:rPr>
              <a:t>Knowledge of </a:t>
            </a:r>
            <a:r>
              <a:rPr lang="en-US" altLang="en-US" sz="3200" dirty="0" err="1">
                <a:sym typeface="Arial" charset="0"/>
              </a:rPr>
              <a:t>pts</a:t>
            </a:r>
            <a:r>
              <a:rPr lang="en-US" altLang="en-US" sz="3200" dirty="0">
                <a:sym typeface="Arial" charset="0"/>
              </a:rPr>
              <a:t> level of functioning is vital (care plan)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Obtain drug </a:t>
            </a:r>
            <a:r>
              <a:rPr lang="en-US" altLang="en-US" sz="3200" dirty="0" err="1">
                <a:sym typeface="Arial" charset="0"/>
              </a:rPr>
              <a:t>hx</a:t>
            </a:r>
            <a:r>
              <a:rPr lang="en-US" altLang="en-US" sz="3200" dirty="0">
                <a:sym typeface="Arial" charset="0"/>
              </a:rPr>
              <a:t> – type of substance, time and amount of last abuse, duration &amp; frequency of consumption, amount consumed on daily basis.</a:t>
            </a:r>
            <a:endParaRPr lang="en-US" altLang="en-US" sz="3200" dirty="0"/>
          </a:p>
          <a:p>
            <a:r>
              <a:rPr lang="en-US" altLang="en-US" sz="3200" dirty="0" err="1">
                <a:sym typeface="Arial" charset="0"/>
              </a:rPr>
              <a:t>Hx</a:t>
            </a:r>
            <a:r>
              <a:rPr lang="en-US" altLang="en-US" sz="3200" dirty="0">
                <a:sym typeface="Arial" charset="0"/>
              </a:rPr>
              <a:t> from relatives &amp; friends and lab investigation – often </a:t>
            </a:r>
            <a:r>
              <a:rPr lang="en-US" altLang="en-US" sz="3200" dirty="0" err="1">
                <a:sym typeface="Arial" charset="0"/>
              </a:rPr>
              <a:t>pts</a:t>
            </a:r>
            <a:r>
              <a:rPr lang="en-US" altLang="en-US" sz="3200" dirty="0">
                <a:sym typeface="Arial" charset="0"/>
              </a:rPr>
              <a:t> may not tell the facts required.</a:t>
            </a:r>
            <a:endParaRPr lang="en-US" altLang="en-US" sz="3200" dirty="0"/>
          </a:p>
          <a:p>
            <a:r>
              <a:rPr lang="en-US" altLang="en-US" sz="3200" dirty="0">
                <a:sym typeface="Arial" charset="0"/>
              </a:rPr>
              <a:t>Place the </a:t>
            </a:r>
            <a:r>
              <a:rPr lang="en-US" altLang="en-US" sz="3200" dirty="0" err="1">
                <a:sym typeface="Arial" charset="0"/>
              </a:rPr>
              <a:t>pt</a:t>
            </a:r>
            <a:r>
              <a:rPr lang="en-US" altLang="en-US" sz="3200" dirty="0">
                <a:sym typeface="Arial" charset="0"/>
              </a:rPr>
              <a:t> in a quiet room as excessive stimulation increases </a:t>
            </a:r>
            <a:r>
              <a:rPr lang="en-US" altLang="en-US" sz="3200" dirty="0" err="1">
                <a:sym typeface="Arial" charset="0"/>
              </a:rPr>
              <a:t>pts</a:t>
            </a:r>
            <a:r>
              <a:rPr lang="en-US" altLang="en-US" sz="3200" dirty="0">
                <a:sym typeface="Arial" charset="0"/>
              </a:rPr>
              <a:t> agitation </a:t>
            </a:r>
            <a:endParaRPr lang="en-US" altLang="en-US" sz="3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bri" pitchFamily="34" charset="0"/>
                <a:sym typeface="Arial" charset="0"/>
              </a:rPr>
              <a:t>Nursing care of drug dependents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13537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altLang="en-US" sz="12800" dirty="0">
                <a:latin typeface="Arial Narrow" pitchFamily="34" charset="0"/>
                <a:sym typeface="Arial" charset="0"/>
              </a:rPr>
              <a:t>Safety precautions – avoid getting drugs from outside source, prevent deliberate self harm (attempted suicide), medication as prescribed</a:t>
            </a:r>
            <a:endParaRPr lang="en-US" altLang="en-US" sz="12800" dirty="0">
              <a:latin typeface="Arial Narrow" pitchFamily="34" charset="0"/>
            </a:endParaRPr>
          </a:p>
          <a:p>
            <a:r>
              <a:rPr lang="en-US" altLang="en-US" sz="12800" dirty="0">
                <a:latin typeface="Arial Narrow" pitchFamily="34" charset="0"/>
                <a:sym typeface="Arial" charset="0"/>
              </a:rPr>
              <a:t>Monitor vital signs &amp; urine output for possible complication of over dose (acute stage)</a:t>
            </a:r>
            <a:endParaRPr lang="en-US" altLang="en-US" sz="12800" dirty="0">
              <a:latin typeface="Arial Narrow" pitchFamily="34" charset="0"/>
            </a:endParaRPr>
          </a:p>
          <a:p>
            <a:r>
              <a:rPr lang="en-US" altLang="en-US" sz="12800" dirty="0">
                <a:latin typeface="Arial Narrow" pitchFamily="34" charset="0"/>
                <a:sym typeface="Arial" charset="0"/>
              </a:rPr>
              <a:t>Administer drugs carefully to prevent hoarding</a:t>
            </a:r>
            <a:endParaRPr lang="en-US" altLang="en-US" sz="12800" dirty="0">
              <a:latin typeface="Arial Narrow" pitchFamily="34" charset="0"/>
            </a:endParaRPr>
          </a:p>
          <a:p>
            <a:r>
              <a:rPr lang="en-US" altLang="en-US" sz="12800" dirty="0">
                <a:latin typeface="Arial Narrow" pitchFamily="34" charset="0"/>
                <a:sym typeface="Arial" charset="0"/>
              </a:rPr>
              <a:t>Encourage family members to seek help where they wish.</a:t>
            </a:r>
            <a:endParaRPr lang="en-US" altLang="en-US" sz="12800" dirty="0">
              <a:latin typeface="Arial Narrow" pitchFamily="34" charset="0"/>
            </a:endParaRPr>
          </a:p>
          <a:p>
            <a:r>
              <a:rPr lang="en-US" altLang="en-US" sz="12800" dirty="0">
                <a:latin typeface="Arial Narrow" pitchFamily="34" charset="0"/>
                <a:sym typeface="Arial" charset="0"/>
              </a:rPr>
              <a:t>Refer the </a:t>
            </a:r>
            <a:r>
              <a:rPr lang="en-US" altLang="en-US" sz="12800" dirty="0" err="1">
                <a:latin typeface="Arial Narrow" pitchFamily="34" charset="0"/>
                <a:sym typeface="Arial" charset="0"/>
              </a:rPr>
              <a:t>pt</a:t>
            </a:r>
            <a:r>
              <a:rPr lang="en-US" altLang="en-US" sz="12800" dirty="0">
                <a:latin typeface="Arial Narrow" pitchFamily="34" charset="0"/>
                <a:sym typeface="Arial" charset="0"/>
              </a:rPr>
              <a:t> for </a:t>
            </a:r>
            <a:r>
              <a:rPr lang="en-US" altLang="en-US" sz="12800" dirty="0" smtClean="0">
                <a:latin typeface="Arial Narrow" pitchFamily="34" charset="0"/>
                <a:sym typeface="Arial" charset="0"/>
              </a:rPr>
              <a:t>rehabilitation .</a:t>
            </a:r>
            <a:endParaRPr lang="en-US" altLang="en-US" sz="12800" dirty="0">
              <a:latin typeface="Arial Narrow" pitchFamily="34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8131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Arial" charset="0"/>
              <a:buAutoNum type="alphaUcPeriod"/>
            </a:pPr>
            <a:r>
              <a:rPr lang="en-US" altLang="en-US" dirty="0">
                <a:sym typeface="Arial" charset="0"/>
              </a:rPr>
              <a:t>Primary prevention</a:t>
            </a:r>
            <a:endParaRPr lang="en-US" altLang="en-US" dirty="0"/>
          </a:p>
          <a:p>
            <a:pPr marL="514350" indent="-514350">
              <a:buFont typeface="Wingdings" pitchFamily="2" charset="2"/>
              <a:buChar char="v"/>
            </a:pPr>
            <a:r>
              <a:rPr lang="en-US" altLang="en-US" dirty="0">
                <a:sym typeface="Arial" charset="0"/>
              </a:rPr>
              <a:t>Reduction of over prescribing by </a:t>
            </a:r>
            <a:r>
              <a:rPr lang="en-US" altLang="en-US" dirty="0" err="1">
                <a:sym typeface="Arial" charset="0"/>
              </a:rPr>
              <a:t>Drs</a:t>
            </a:r>
            <a:r>
              <a:rPr lang="en-US" altLang="en-US" dirty="0">
                <a:sym typeface="Arial" charset="0"/>
              </a:rPr>
              <a:t> (</a:t>
            </a:r>
            <a:r>
              <a:rPr lang="en-US" altLang="en-US" dirty="0" err="1">
                <a:sym typeface="Arial" charset="0"/>
              </a:rPr>
              <a:t>benzodiazipines,anxiolytic</a:t>
            </a:r>
            <a:r>
              <a:rPr lang="en-US" altLang="en-US" dirty="0">
                <a:sym typeface="Arial" charset="0"/>
              </a:rPr>
              <a:t>)</a:t>
            </a:r>
            <a:endParaRPr lang="en-US" altLang="en-US" dirty="0"/>
          </a:p>
          <a:p>
            <a:pPr marL="514350" indent="-514350">
              <a:buFont typeface="Wingdings" pitchFamily="2" charset="2"/>
              <a:buChar char="v"/>
            </a:pPr>
            <a:r>
              <a:rPr lang="en-US" altLang="en-US" dirty="0">
                <a:sym typeface="Arial" charset="0"/>
              </a:rPr>
              <a:t>Identification &amp; RX of families who may be contributing to drug abuse</a:t>
            </a:r>
            <a:endParaRPr lang="en-US" altLang="en-US" dirty="0"/>
          </a:p>
          <a:p>
            <a:pPr marL="514350" indent="-514350">
              <a:buFont typeface="Wingdings" pitchFamily="2" charset="2"/>
              <a:buChar char="v"/>
            </a:pPr>
            <a:r>
              <a:rPr lang="en-US" altLang="en-US" dirty="0">
                <a:sym typeface="Arial" charset="0"/>
              </a:rPr>
              <a:t>Introducing social changes ; pricing of alcohol, controlling advertising, control sale times </a:t>
            </a:r>
            <a:endParaRPr lang="en-US" altLang="en-US" dirty="0"/>
          </a:p>
          <a:p>
            <a:pPr marL="514350" indent="-514350">
              <a:buFont typeface="Wingdings" pitchFamily="2" charset="2"/>
              <a:buChar char="v"/>
            </a:pPr>
            <a:r>
              <a:rPr lang="en-US" altLang="en-US" dirty="0">
                <a:sym typeface="Arial" charset="0"/>
              </a:rPr>
              <a:t>Health education (college students &amp; youths)</a:t>
            </a:r>
            <a:endParaRPr lang="en-US" altLang="en-US" dirty="0"/>
          </a:p>
          <a:p>
            <a:pPr marL="514350" indent="-514350">
              <a:buFont typeface="Wingdings" pitchFamily="2" charset="2"/>
              <a:buChar char="v"/>
            </a:pPr>
            <a:r>
              <a:rPr lang="en-US" altLang="en-US" dirty="0">
                <a:sym typeface="Arial" charset="0"/>
              </a:rPr>
              <a:t>Overall improvement of socio-economic conditions of the population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Prevention of </a:t>
            </a:r>
            <a:r>
              <a:rPr lang="en-US" dirty="0" err="1" smtClean="0"/>
              <a:t>substnce</a:t>
            </a:r>
            <a:r>
              <a:rPr lang="en-US" dirty="0" smtClean="0"/>
              <a:t> use disorders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0487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lphaUcPeriod" startAt="2"/>
            </a:pPr>
            <a:r>
              <a:rPr lang="en-US" altLang="en-US" dirty="0">
                <a:sym typeface="Arial" charset="0"/>
              </a:rPr>
              <a:t>Secondary prevention</a:t>
            </a:r>
            <a:endParaRPr lang="en-US" altLang="en-US" dirty="0"/>
          </a:p>
          <a:p>
            <a:pPr marL="514350" indent="-514350">
              <a:buFont typeface="Wingdings" pitchFamily="2" charset="2"/>
              <a:buChar char="ü"/>
            </a:pPr>
            <a:r>
              <a:rPr lang="en-US" altLang="en-US" dirty="0">
                <a:sym typeface="Arial" charset="0"/>
              </a:rPr>
              <a:t>Early detection &amp; </a:t>
            </a:r>
            <a:r>
              <a:rPr lang="en-US" altLang="en-US" dirty="0" err="1">
                <a:sym typeface="Arial" charset="0"/>
              </a:rPr>
              <a:t>counselling</a:t>
            </a:r>
            <a:endParaRPr lang="en-US" altLang="en-US" dirty="0"/>
          </a:p>
          <a:p>
            <a:pPr marL="514350" indent="-514350">
              <a:buFont typeface="Wingdings" pitchFamily="2" charset="2"/>
              <a:buChar char="ü"/>
            </a:pPr>
            <a:r>
              <a:rPr lang="en-US" altLang="en-US" dirty="0">
                <a:sym typeface="Arial" charset="0"/>
              </a:rPr>
              <a:t>Motivational interviewing which involves providing feedback to the </a:t>
            </a:r>
            <a:r>
              <a:rPr lang="en-US" altLang="en-US" dirty="0" err="1">
                <a:sym typeface="Arial" charset="0"/>
              </a:rPr>
              <a:t>pt</a:t>
            </a:r>
            <a:r>
              <a:rPr lang="en-US" altLang="en-US" dirty="0">
                <a:sym typeface="Arial" charset="0"/>
              </a:rPr>
              <a:t> on the personal risks that alcohol poses with a no of options for change.</a:t>
            </a:r>
            <a:endParaRPr lang="en-US" altLang="en-US" dirty="0"/>
          </a:p>
          <a:p>
            <a:pPr marL="514350" indent="-514350">
              <a:buFont typeface="Wingdings" pitchFamily="2" charset="2"/>
              <a:buChar char="ü"/>
            </a:pPr>
            <a:r>
              <a:rPr lang="en-US" altLang="en-US" dirty="0">
                <a:sym typeface="Arial" charset="0"/>
              </a:rPr>
              <a:t>A full assessment including an appraisal of current medical, psychological,&amp; social problems i.e. whether alcoholism is the primary or secondary cause.</a:t>
            </a: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Contid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93387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altLang="en-US" dirty="0">
                <a:sym typeface="Arial" charset="0"/>
              </a:rPr>
              <a:t>Specific measures include:</a:t>
            </a:r>
            <a:endParaRPr lang="en-US" altLang="en-US" dirty="0"/>
          </a:p>
          <a:p>
            <a:pPr>
              <a:buFont typeface="Wingdings" pitchFamily="2" charset="2"/>
              <a:buChar char="Ø"/>
            </a:pPr>
            <a:r>
              <a:rPr lang="en-US" altLang="en-US" dirty="0">
                <a:sym typeface="Arial" charset="0"/>
              </a:rPr>
              <a:t>Alcohol deterrent therapy (</a:t>
            </a:r>
            <a:r>
              <a:rPr lang="en-US" altLang="en-US" dirty="0" err="1">
                <a:sym typeface="Arial" charset="0"/>
              </a:rPr>
              <a:t>antabuse</a:t>
            </a:r>
            <a:r>
              <a:rPr lang="en-US" altLang="en-US" dirty="0">
                <a:sym typeface="Arial" charset="0"/>
              </a:rPr>
              <a:t> or </a:t>
            </a:r>
            <a:r>
              <a:rPr lang="en-US" altLang="en-US" dirty="0" err="1">
                <a:sym typeface="Arial" charset="0"/>
              </a:rPr>
              <a:t>disulfiram</a:t>
            </a:r>
            <a:r>
              <a:rPr lang="en-US" altLang="en-US" dirty="0">
                <a:sym typeface="Arial" charset="0"/>
              </a:rPr>
              <a:t>)</a:t>
            </a:r>
            <a:endParaRPr lang="en-US" altLang="en-US" dirty="0"/>
          </a:p>
          <a:p>
            <a:pPr>
              <a:buFont typeface="Wingdings" pitchFamily="2" charset="2"/>
              <a:buChar char="Ø"/>
            </a:pPr>
            <a:r>
              <a:rPr lang="en-US" altLang="en-US" dirty="0">
                <a:sym typeface="Arial" charset="0"/>
              </a:rPr>
              <a:t>Other therapies e.g. </a:t>
            </a:r>
            <a:r>
              <a:rPr lang="en-US" altLang="en-US" dirty="0" err="1">
                <a:sym typeface="Arial" charset="0"/>
              </a:rPr>
              <a:t>assertivness,training,coping</a:t>
            </a:r>
            <a:r>
              <a:rPr lang="en-US" altLang="en-US" dirty="0">
                <a:sym typeface="Arial" charset="0"/>
              </a:rPr>
              <a:t> </a:t>
            </a:r>
            <a:r>
              <a:rPr lang="en-US" altLang="en-US" dirty="0" err="1">
                <a:sym typeface="Arial" charset="0"/>
              </a:rPr>
              <a:t>mechanism,behavour</a:t>
            </a:r>
            <a:r>
              <a:rPr lang="en-US" altLang="en-US" dirty="0">
                <a:sym typeface="Arial" charset="0"/>
              </a:rPr>
              <a:t> </a:t>
            </a:r>
            <a:r>
              <a:rPr lang="en-US" altLang="en-US" dirty="0" err="1">
                <a:sym typeface="Arial" charset="0"/>
              </a:rPr>
              <a:t>counselling,surportive</a:t>
            </a:r>
            <a:r>
              <a:rPr lang="en-US" altLang="en-US" dirty="0">
                <a:sym typeface="Arial" charset="0"/>
              </a:rPr>
              <a:t> psychotherapy &amp; individual</a:t>
            </a:r>
            <a:endParaRPr lang="en-US" altLang="en-US" dirty="0"/>
          </a:p>
          <a:p>
            <a:pPr>
              <a:buFont typeface="Wingdings" pitchFamily="2" charset="2"/>
              <a:buChar char="Ø"/>
            </a:pPr>
            <a:r>
              <a:rPr lang="en-US" altLang="en-US" dirty="0">
                <a:sym typeface="Arial" charset="0"/>
              </a:rPr>
              <a:t>Alcoholic anonymous (AA)</a:t>
            </a:r>
            <a:endParaRPr lang="en-US" altLang="en-US" dirty="0"/>
          </a:p>
          <a:p>
            <a:pPr>
              <a:buFont typeface="Wingdings" pitchFamily="2" charset="2"/>
              <a:buChar char="Ø"/>
            </a:pPr>
            <a:r>
              <a:rPr lang="en-US" altLang="en-US" dirty="0">
                <a:sym typeface="Arial" charset="0"/>
              </a:rPr>
              <a:t>Relapse prevention e.g. motivation enhancement, risk situation (craving </a:t>
            </a:r>
            <a:r>
              <a:rPr lang="en-US" altLang="en-US" dirty="0" err="1">
                <a:sym typeface="Arial" charset="0"/>
              </a:rPr>
              <a:t>mnx</a:t>
            </a:r>
            <a:r>
              <a:rPr lang="en-US" altLang="en-US" dirty="0">
                <a:sym typeface="Arial" charset="0"/>
              </a:rPr>
              <a:t>),drinking refusal skill(assertiveness),stress </a:t>
            </a:r>
            <a:r>
              <a:rPr lang="en-US" altLang="en-US" dirty="0" err="1">
                <a:sym typeface="Arial" charset="0"/>
              </a:rPr>
              <a:t>mnx</a:t>
            </a:r>
            <a:r>
              <a:rPr lang="en-US" altLang="en-US" dirty="0">
                <a:sym typeface="Arial" charset="0"/>
              </a:rPr>
              <a:t>, recreation &amp; spirituality, time </a:t>
            </a:r>
            <a:r>
              <a:rPr lang="en-US" altLang="en-US" dirty="0" err="1">
                <a:sym typeface="Arial" charset="0"/>
              </a:rPr>
              <a:t>mnx</a:t>
            </a:r>
            <a:r>
              <a:rPr lang="en-US" altLang="en-US" dirty="0">
                <a:sym typeface="Arial" charset="0"/>
              </a:rPr>
              <a:t>, financial </a:t>
            </a:r>
            <a:r>
              <a:rPr lang="en-US" altLang="en-US" dirty="0" err="1">
                <a:sym typeface="Arial" charset="0"/>
              </a:rPr>
              <a:t>mnx</a:t>
            </a:r>
            <a:r>
              <a:rPr lang="en-US" altLang="en-US" dirty="0">
                <a:sym typeface="Arial" charset="0"/>
              </a:rPr>
              <a:t>, handling negative mood states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Tertiary prevention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68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lvl="1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4000" dirty="0" smtClean="0"/>
              <a:t>Frequent preoccupation with seeking or taking the substance.</a:t>
            </a:r>
          </a:p>
          <a:p>
            <a:pPr marL="571500" lvl="1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4000" dirty="0" smtClean="0"/>
              <a:t> unsuccessful efforts to cut down or stop using the drug.</a:t>
            </a:r>
          </a:p>
          <a:p>
            <a:pPr marL="571500" lvl="1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4000" dirty="0" smtClean="0"/>
              <a:t>Compulsivity to take the drug to avoid or relieve withdrawal symptoms.</a:t>
            </a:r>
          </a:p>
          <a:p>
            <a:pPr marL="571500" lvl="1" indent="-457200">
              <a:buClr>
                <a:schemeClr val="accent1"/>
              </a:buClr>
              <a:buFont typeface="Wingdings" pitchFamily="2" charset="2"/>
              <a:buChar char="q"/>
            </a:pPr>
            <a:endParaRPr lang="en-US" sz="3400" dirty="0" smtClean="0"/>
          </a:p>
          <a:p>
            <a:pPr marL="571500" lvl="1" indent="-457200">
              <a:buClr>
                <a:schemeClr val="accent1"/>
              </a:buClr>
              <a:buFont typeface="Wingdings" pitchFamily="2" charset="2"/>
              <a:buChar char="q"/>
            </a:pPr>
            <a:endParaRPr lang="en-US" sz="3400" dirty="0" smtClean="0"/>
          </a:p>
          <a:p>
            <a:pPr marL="571500" lvl="1" indent="-457200">
              <a:buClr>
                <a:schemeClr val="accent1"/>
              </a:buClr>
              <a:buFont typeface="Wingdings" pitchFamily="2" charset="2"/>
              <a:buChar char="q"/>
            </a:pPr>
            <a:endParaRPr lang="en-US" sz="3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Contid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389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4000" dirty="0" smtClean="0"/>
              <a:t>Continue use if the drug despite significant occupational , social or legal problem or physical disorder.</a:t>
            </a:r>
          </a:p>
          <a:p>
            <a:pPr>
              <a:buFont typeface="Wingdings" pitchFamily="2" charset="2"/>
              <a:buChar char="q"/>
            </a:pPr>
            <a:r>
              <a:rPr lang="en-US" sz="4000" dirty="0" smtClean="0"/>
              <a:t>In ability to tender one’s social, occupational  or recreational responsibilities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423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05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Depressants-alcohol, </a:t>
            </a:r>
            <a:r>
              <a:rPr lang="en-US" sz="3200" dirty="0" err="1" smtClean="0"/>
              <a:t>barbiturates,sedatives</a:t>
            </a:r>
            <a:r>
              <a:rPr lang="en-US" sz="32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Opiates – morphine, methadone, heroine.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Stimulants- cocaine, amphetamines.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Hallucinogens –LSD, Mescaline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err="1" smtClean="0"/>
              <a:t>Cannubis</a:t>
            </a:r>
            <a:r>
              <a:rPr lang="en-US" sz="3200" dirty="0" smtClean="0"/>
              <a:t> – marijuana.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Nicotine—tobacco.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err="1" smtClean="0"/>
              <a:t>Volatine</a:t>
            </a:r>
            <a:r>
              <a:rPr lang="en-US" sz="3200" dirty="0" smtClean="0"/>
              <a:t> inhalants- shisha, glue paint thinners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dirty="0" smtClean="0"/>
              <a:t>common substances that are abused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437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Font typeface="Arial" charset="0"/>
              <a:buAutoNum type="alphaLcParenR"/>
            </a:pPr>
            <a:r>
              <a:rPr lang="en-US" altLang="en-US" sz="5800" dirty="0">
                <a:solidFill>
                  <a:srgbClr val="FF00FF"/>
                </a:solidFill>
                <a:sym typeface="Arial" charset="0"/>
              </a:rPr>
              <a:t>Biological factors </a:t>
            </a:r>
            <a:r>
              <a:rPr lang="en-US" altLang="en-US" sz="5800" dirty="0" smtClean="0">
                <a:sym typeface="Arial" charset="0"/>
              </a:rPr>
              <a:t>– </a:t>
            </a:r>
            <a:r>
              <a:rPr lang="en-US" altLang="en-US" sz="5800" dirty="0" err="1" smtClean="0">
                <a:sym typeface="Arial" charset="0"/>
              </a:rPr>
              <a:t>fchildren</a:t>
            </a:r>
            <a:r>
              <a:rPr lang="en-US" altLang="en-US" sz="5800" dirty="0" smtClean="0">
                <a:sym typeface="Arial" charset="0"/>
              </a:rPr>
              <a:t> from family of alcoholic are  at higher risk of developing  alcoholism. and drug dependence.</a:t>
            </a:r>
            <a:endParaRPr lang="en-US" altLang="en-US" sz="5800" dirty="0"/>
          </a:p>
          <a:p>
            <a:pPr marL="514350" indent="-514350" algn="ctr">
              <a:buFont typeface="Arial" charset="0"/>
              <a:buAutoNum type="romanUcPeriod"/>
            </a:pPr>
            <a:r>
              <a:rPr lang="en-US" altLang="en-US" sz="5800" dirty="0">
                <a:sym typeface="Arial" charset="0"/>
              </a:rPr>
              <a:t>Biochemical factors </a:t>
            </a:r>
            <a:r>
              <a:rPr lang="en-US" altLang="en-US" sz="5800" dirty="0" err="1">
                <a:sym typeface="Arial" charset="0"/>
              </a:rPr>
              <a:t>e.g</a:t>
            </a:r>
            <a:r>
              <a:rPr lang="en-US" altLang="en-US" sz="5800" dirty="0">
                <a:sym typeface="Arial" charset="0"/>
              </a:rPr>
              <a:t> dopamine &amp; norepinephrine </a:t>
            </a:r>
            <a:r>
              <a:rPr lang="en-US" altLang="en-US" sz="5800" dirty="0" err="1">
                <a:sym typeface="Arial" charset="0"/>
              </a:rPr>
              <a:t>av</a:t>
            </a:r>
            <a:r>
              <a:rPr lang="en-US" altLang="en-US" sz="5800" dirty="0">
                <a:sym typeface="Arial" charset="0"/>
              </a:rPr>
              <a:t> been implicated in cocaine, ethanol &amp; opioid dependence</a:t>
            </a:r>
            <a:endParaRPr lang="en-US" altLang="en-US" sz="5800" dirty="0"/>
          </a:p>
          <a:p>
            <a:pPr marL="514350" indent="-514350" algn="ctr">
              <a:buFont typeface="Arial" charset="0"/>
              <a:buAutoNum type="romanUcPeriod"/>
            </a:pPr>
            <a:r>
              <a:rPr lang="en-US" altLang="en-US" sz="5800" dirty="0">
                <a:sym typeface="Arial" charset="0"/>
              </a:rPr>
              <a:t>Neurobiological theories</a:t>
            </a:r>
            <a:endParaRPr lang="en-US" altLang="en-US" sz="5800" dirty="0"/>
          </a:p>
          <a:p>
            <a:pPr marL="514350" indent="-514350" algn="ctr">
              <a:buFont typeface="Arial" charset="0"/>
              <a:buAutoNum type="romanUcPeriod"/>
            </a:pPr>
            <a:r>
              <a:rPr lang="en-US" altLang="en-US" sz="5800" dirty="0">
                <a:sym typeface="Arial" charset="0"/>
              </a:rPr>
              <a:t>Withdrawal and reinforcing effects of drugs</a:t>
            </a:r>
            <a:endParaRPr lang="en-US" altLang="en-US" sz="58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dirty="0">
                <a:latin typeface="Calibri" pitchFamily="34" charset="0"/>
                <a:sym typeface="Arial" charset="0"/>
              </a:rPr>
              <a:t>Etiology factors in psychoactive substance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8717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269</TotalTime>
  <Words>2233</Words>
  <Application>Microsoft Office PowerPoint</Application>
  <PresentationFormat>On-screen Show (4:3)</PresentationFormat>
  <Paragraphs>309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Hardcover</vt:lpstr>
      <vt:lpstr>Substance use mental disorders </vt:lpstr>
      <vt:lpstr>SUBSTANCE USE</vt:lpstr>
      <vt:lpstr>Common terminologies in substance use</vt:lpstr>
      <vt:lpstr>contid</vt:lpstr>
      <vt:lpstr>Signs an symptoms of  drug dependence  </vt:lpstr>
      <vt:lpstr>Contid </vt:lpstr>
      <vt:lpstr>contid</vt:lpstr>
      <vt:lpstr> common substances that are abused </vt:lpstr>
      <vt:lpstr>Etiology factors in psychoactive substance use.</vt:lpstr>
      <vt:lpstr>CONTID</vt:lpstr>
      <vt:lpstr>CONTID </vt:lpstr>
      <vt:lpstr>Consequence of substance abuse </vt:lpstr>
      <vt:lpstr>CONTID </vt:lpstr>
      <vt:lpstr>Alcoholism </vt:lpstr>
      <vt:lpstr>Causes of alcoholism </vt:lpstr>
      <vt:lpstr>The process of development of alcoholism</vt:lpstr>
      <vt:lpstr>Distinct stages of the disease </vt:lpstr>
      <vt:lpstr>Early stage </vt:lpstr>
      <vt:lpstr>Middle stage</vt:lpstr>
      <vt:lpstr>Chronic stage</vt:lpstr>
      <vt:lpstr>Signs and symptoms of alcoholism dependence</vt:lpstr>
      <vt:lpstr>contid</vt:lpstr>
      <vt:lpstr>Management of alcoholism</vt:lpstr>
      <vt:lpstr> Detoxification process </vt:lpstr>
      <vt:lpstr>Nursing care of patient during detoxification </vt:lpstr>
      <vt:lpstr>Contid </vt:lpstr>
      <vt:lpstr>Contid</vt:lpstr>
      <vt:lpstr>contid </vt:lpstr>
      <vt:lpstr>Nursing care after detoxification is over </vt:lpstr>
      <vt:lpstr> Disulfiram therapy </vt:lpstr>
      <vt:lpstr> Aversion therapy </vt:lpstr>
      <vt:lpstr>3. Psychological method</vt:lpstr>
      <vt:lpstr>Nursing care of an alcoholic patient </vt:lpstr>
      <vt:lpstr>Management during the cute stage </vt:lpstr>
      <vt:lpstr>Followup management </vt:lpstr>
      <vt:lpstr>Nurses role in prevention of alcohol abuse</vt:lpstr>
      <vt:lpstr>Complications of alcohol abuse</vt:lpstr>
      <vt:lpstr>2.  Psychiatric complicatiojns</vt:lpstr>
      <vt:lpstr>3. Social complications </vt:lpstr>
      <vt:lpstr>Drug abuse </vt:lpstr>
      <vt:lpstr> Why people  take drugs</vt:lpstr>
      <vt:lpstr>Common drugs abused</vt:lpstr>
      <vt:lpstr> Signs of drug addiction or abuse</vt:lpstr>
      <vt:lpstr>Contid </vt:lpstr>
      <vt:lpstr>Cannabis sativa</vt:lpstr>
      <vt:lpstr>Acute intoxication</vt:lpstr>
      <vt:lpstr>Withdrawal symptoms</vt:lpstr>
      <vt:lpstr>Complications of abusing cannabis sativa </vt:lpstr>
      <vt:lpstr>Treatment </vt:lpstr>
      <vt:lpstr>Opioids (Narcotics</vt:lpstr>
      <vt:lpstr>Acute intoxication</vt:lpstr>
      <vt:lpstr>Withdrawal syndrome </vt:lpstr>
      <vt:lpstr>complications</vt:lpstr>
      <vt:lpstr>Treatment of substance intoxication </vt:lpstr>
      <vt:lpstr>Nursing care of drug dependents</vt:lpstr>
      <vt:lpstr>CONTID </vt:lpstr>
      <vt:lpstr>Prevention of substnce use disorders</vt:lpstr>
      <vt:lpstr>Contid </vt:lpstr>
      <vt:lpstr>Tertiary prevention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Substance use mental disorders</dc:title>
  <dc:creator>Hp</dc:creator>
  <cp:lastModifiedBy>Hp</cp:lastModifiedBy>
  <cp:revision>27</cp:revision>
  <dcterms:created xsi:type="dcterms:W3CDTF">2020-09-01T15:07:47Z</dcterms:created>
  <dcterms:modified xsi:type="dcterms:W3CDTF">2020-09-07T05:40:34Z</dcterms:modified>
</cp:coreProperties>
</file>