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3" autoAdjust="0"/>
    <p:restoredTop sz="94660"/>
  </p:normalViewPr>
  <p:slideViewPr>
    <p:cSldViewPr snapToGrid="0">
      <p:cViewPr varScale="1">
        <p:scale>
          <a:sx n="72" d="100"/>
          <a:sy n="72" d="100"/>
        </p:scale>
        <p:origin x="7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10/28/2021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10/28/2021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10/28/2021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10/28/2021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10/28/2021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10/28/2021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Systemic review</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5668743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Systemic review</a:t>
            </a:r>
            <a:endParaRPr lang="en-GB" dirty="0"/>
          </a:p>
        </p:txBody>
      </p:sp>
      <p:sp>
        <p:nvSpPr>
          <p:cNvPr id="3" name="Content Placeholder 2"/>
          <p:cNvSpPr>
            <a:spLocks noGrp="1"/>
          </p:cNvSpPr>
          <p:nvPr>
            <p:ph idx="1"/>
          </p:nvPr>
        </p:nvSpPr>
        <p:spPr/>
        <p:txBody>
          <a:bodyPr>
            <a:normAutofit/>
          </a:bodyPr>
          <a:lstStyle/>
          <a:p>
            <a:r>
              <a:rPr lang="en-GB" dirty="0"/>
              <a:t>General: Usual weight, recent weight change, any clothes that fit more tightly or loosely than before. Weakness, fatigue, or fever.</a:t>
            </a:r>
          </a:p>
          <a:p>
            <a:r>
              <a:rPr lang="en-GB" dirty="0"/>
              <a:t>Skin: Rashes, lumps, sores, itching, dryness, changes in </a:t>
            </a:r>
            <a:r>
              <a:rPr lang="en-GB" dirty="0" smtClean="0"/>
              <a:t>colour; </a:t>
            </a:r>
            <a:r>
              <a:rPr lang="en-GB" dirty="0"/>
              <a:t>changes in hair or nails; changes in size or </a:t>
            </a:r>
            <a:r>
              <a:rPr lang="en-GB" dirty="0" smtClean="0"/>
              <a:t>colour </a:t>
            </a:r>
            <a:r>
              <a:rPr lang="en-GB" dirty="0"/>
              <a:t>of moles</a:t>
            </a:r>
          </a:p>
          <a:p>
            <a:r>
              <a:rPr lang="en-GB" dirty="0"/>
              <a:t>Head, Eyes, Ears, Nose, Throat (HEENT):</a:t>
            </a:r>
          </a:p>
          <a:p>
            <a:pPr>
              <a:buFont typeface="Wingdings" panose="05000000000000000000" pitchFamily="2" charset="2"/>
              <a:buChar char="Ø"/>
            </a:pPr>
            <a:r>
              <a:rPr lang="en-GB" dirty="0"/>
              <a:t>Head: Headache, head injury, dizziness, </a:t>
            </a:r>
            <a:r>
              <a:rPr lang="en-GB" dirty="0" smtClean="0"/>
              <a:t>light-headedness. </a:t>
            </a:r>
            <a:endParaRPr lang="en-GB" dirty="0"/>
          </a:p>
          <a:p>
            <a:pPr>
              <a:buFont typeface="Wingdings" panose="05000000000000000000" pitchFamily="2" charset="2"/>
              <a:buChar char="Ø"/>
            </a:pPr>
            <a:r>
              <a:rPr lang="en-GB" dirty="0"/>
              <a:t>Eyes: Vision, glasses or contact lenses, last examination, pain, redness, excessive tearing, double or blurred vision, spots, specks, flashing lights, glaucoma, cataracts.</a:t>
            </a:r>
          </a:p>
          <a:p>
            <a:pPr>
              <a:buFont typeface="Wingdings" panose="05000000000000000000" pitchFamily="2" charset="2"/>
              <a:buChar char="Ø"/>
            </a:pPr>
            <a:r>
              <a:rPr lang="en-GB" dirty="0"/>
              <a:t>Ears: Hearing, tinnitus, vertigo, earaches, infection, discharge. If hearing is decreased, use or </a:t>
            </a:r>
            <a:r>
              <a:rPr lang="en-GB" dirty="0" smtClean="0"/>
              <a:t>non-use </a:t>
            </a:r>
            <a:r>
              <a:rPr lang="en-GB" dirty="0"/>
              <a:t>of hearing aids. </a:t>
            </a:r>
          </a:p>
          <a:p>
            <a:pPr marL="0" indent="0">
              <a:buNone/>
            </a:pPr>
            <a:endParaRPr lang="en-GB" sz="3200" dirty="0"/>
          </a:p>
        </p:txBody>
      </p:sp>
    </p:spTree>
    <p:extLst>
      <p:ext uri="{BB962C8B-B14F-4D97-AF65-F5344CB8AC3E}">
        <p14:creationId xmlns:p14="http://schemas.microsoft.com/office/powerpoint/2010/main" val="33677815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Systemic </a:t>
            </a:r>
            <a:r>
              <a:rPr lang="en-US" dirty="0" smtClean="0"/>
              <a:t>review…</a:t>
            </a:r>
            <a:endParaRPr lang="en-GB" dirty="0"/>
          </a:p>
        </p:txBody>
      </p:sp>
      <p:sp>
        <p:nvSpPr>
          <p:cNvPr id="3" name="Content Placeholder 2"/>
          <p:cNvSpPr>
            <a:spLocks noGrp="1"/>
          </p:cNvSpPr>
          <p:nvPr>
            <p:ph idx="1"/>
          </p:nvPr>
        </p:nvSpPr>
        <p:spPr/>
        <p:txBody>
          <a:bodyPr>
            <a:normAutofit lnSpcReduction="10000"/>
          </a:bodyPr>
          <a:lstStyle/>
          <a:p>
            <a:pPr>
              <a:buFont typeface="Wingdings" panose="05000000000000000000" pitchFamily="2" charset="2"/>
              <a:buChar char="Ø"/>
            </a:pPr>
            <a:r>
              <a:rPr lang="en-GB" sz="2000" dirty="0" smtClean="0"/>
              <a:t>Nose and sinuses: Frequent colds; nasal stuffiness, discharge, or itching; hay fever; nosebleeds; sinus trouble. </a:t>
            </a:r>
          </a:p>
          <a:p>
            <a:pPr>
              <a:buFont typeface="Wingdings" panose="05000000000000000000" pitchFamily="2" charset="2"/>
              <a:buChar char="Ø"/>
            </a:pPr>
            <a:r>
              <a:rPr lang="en-GB" sz="2000" dirty="0" smtClean="0"/>
              <a:t>Throat (or mouth and pharynx): Condition of teeth and gums; bleeding gums; dentures, if any, and how they fit; last dental examination; sore tongue; dry mouth; frequent sore throats; hoarseness</a:t>
            </a:r>
          </a:p>
          <a:p>
            <a:r>
              <a:rPr lang="en-GB" sz="2000" dirty="0" smtClean="0"/>
              <a:t>Nose and sinuses: Frequent colds; nasal stuffiness, discharge, or itching; hay fever; nosebleeds; sinus trouble. </a:t>
            </a:r>
          </a:p>
          <a:p>
            <a:r>
              <a:rPr lang="en-GB" sz="2000" dirty="0" smtClean="0"/>
              <a:t>Throat (or mouth and pharynx): Condition of teeth and gums; bleeding gums; dentures, if any, and how they fit; last dental examination; sore tongue; dry mouth; frequent sore throats; hoarseness</a:t>
            </a:r>
          </a:p>
          <a:p>
            <a:pPr marL="0" indent="0">
              <a:buNone/>
            </a:pPr>
            <a:endParaRPr lang="en-GB" dirty="0"/>
          </a:p>
        </p:txBody>
      </p:sp>
    </p:spTree>
    <p:extLst>
      <p:ext uri="{BB962C8B-B14F-4D97-AF65-F5344CB8AC3E}">
        <p14:creationId xmlns:p14="http://schemas.microsoft.com/office/powerpoint/2010/main" val="1451349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Systemic review…</a:t>
            </a:r>
            <a:endParaRPr lang="en-GB" dirty="0"/>
          </a:p>
        </p:txBody>
      </p:sp>
      <p:sp>
        <p:nvSpPr>
          <p:cNvPr id="3" name="Content Placeholder 2"/>
          <p:cNvSpPr>
            <a:spLocks noGrp="1"/>
          </p:cNvSpPr>
          <p:nvPr>
            <p:ph idx="1"/>
          </p:nvPr>
        </p:nvSpPr>
        <p:spPr/>
        <p:txBody>
          <a:bodyPr/>
          <a:lstStyle/>
          <a:p>
            <a:r>
              <a:rPr lang="en-GB" dirty="0"/>
              <a:t>Neck: “Swollen glands”; </a:t>
            </a:r>
            <a:r>
              <a:rPr lang="en-GB" dirty="0" err="1"/>
              <a:t>goiter</a:t>
            </a:r>
            <a:r>
              <a:rPr lang="en-GB" dirty="0"/>
              <a:t>; lumps, pain, or stiffness in the neck. </a:t>
            </a:r>
            <a:endParaRPr lang="en-GB" dirty="0" smtClean="0"/>
          </a:p>
          <a:p>
            <a:r>
              <a:rPr lang="en-GB" dirty="0"/>
              <a:t>Breasts: Lumps, pain, or discomfort; nipple discharge; </a:t>
            </a:r>
            <a:r>
              <a:rPr lang="en-GB" dirty="0" err="1"/>
              <a:t>self-examination</a:t>
            </a:r>
            <a:r>
              <a:rPr lang="en-GB" dirty="0"/>
              <a:t> practices; last mammogram. </a:t>
            </a:r>
            <a:endParaRPr lang="en-GB" dirty="0" smtClean="0"/>
          </a:p>
          <a:p>
            <a:r>
              <a:rPr lang="en-GB" dirty="0"/>
              <a:t>Respiratory: Cough, sputum (</a:t>
            </a:r>
            <a:r>
              <a:rPr lang="en-GB" dirty="0" err="1"/>
              <a:t>color</a:t>
            </a:r>
            <a:r>
              <a:rPr lang="en-GB" dirty="0"/>
              <a:t>, quantity), </a:t>
            </a:r>
            <a:r>
              <a:rPr lang="en-GB" dirty="0" err="1"/>
              <a:t>hemoptysis</a:t>
            </a:r>
            <a:r>
              <a:rPr lang="en-GB" dirty="0"/>
              <a:t>, </a:t>
            </a:r>
            <a:r>
              <a:rPr lang="en-GB" dirty="0" err="1"/>
              <a:t>dyspnea</a:t>
            </a:r>
            <a:r>
              <a:rPr lang="en-GB" dirty="0"/>
              <a:t>, wheezing, pleurisy, last chest x-ray. You may include asthma, </a:t>
            </a:r>
            <a:r>
              <a:rPr lang="en-GB" dirty="0" err="1"/>
              <a:t>bronchitis</a:t>
            </a:r>
            <a:r>
              <a:rPr lang="en-GB" dirty="0"/>
              <a:t>, emphysema, pneumonia, and tuberculosis</a:t>
            </a:r>
            <a:r>
              <a:rPr lang="en-GB" dirty="0" smtClean="0"/>
              <a:t>.</a:t>
            </a:r>
          </a:p>
          <a:p>
            <a:r>
              <a:rPr lang="en-GB" dirty="0"/>
              <a:t>Cardiovascular: Heart trouble, high blood pressure, rheumatic fever, heart murmurs; chest pain or discomfort; palpitations, </a:t>
            </a:r>
            <a:r>
              <a:rPr lang="en-GB" dirty="0" err="1"/>
              <a:t>dyspnea</a:t>
            </a:r>
            <a:r>
              <a:rPr lang="en-GB" dirty="0"/>
              <a:t>, </a:t>
            </a:r>
            <a:r>
              <a:rPr lang="en-GB" dirty="0" err="1" smtClean="0"/>
              <a:t>orthopnea</a:t>
            </a:r>
            <a:r>
              <a:rPr lang="en-GB" dirty="0"/>
              <a:t>, paroxysmal nocturnal </a:t>
            </a:r>
            <a:r>
              <a:rPr lang="en-GB" dirty="0" err="1"/>
              <a:t>dyspnea</a:t>
            </a:r>
            <a:r>
              <a:rPr lang="en-GB" dirty="0"/>
              <a:t>, edema; results of past </a:t>
            </a:r>
            <a:r>
              <a:rPr lang="en-GB" dirty="0" smtClean="0"/>
              <a:t>electrocardiograms </a:t>
            </a:r>
            <a:r>
              <a:rPr lang="en-GB" dirty="0"/>
              <a:t>or other cardiovascular tests</a:t>
            </a:r>
          </a:p>
        </p:txBody>
      </p:sp>
    </p:spTree>
    <p:extLst>
      <p:ext uri="{BB962C8B-B14F-4D97-AF65-F5344CB8AC3E}">
        <p14:creationId xmlns:p14="http://schemas.microsoft.com/office/powerpoint/2010/main" val="23300458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Systemic review…</a:t>
            </a:r>
            <a:endParaRPr lang="en-GB" dirty="0"/>
          </a:p>
        </p:txBody>
      </p:sp>
      <p:sp>
        <p:nvSpPr>
          <p:cNvPr id="3" name="Content Placeholder 2"/>
          <p:cNvSpPr>
            <a:spLocks noGrp="1"/>
          </p:cNvSpPr>
          <p:nvPr>
            <p:ph idx="1"/>
          </p:nvPr>
        </p:nvSpPr>
        <p:spPr/>
        <p:txBody>
          <a:bodyPr/>
          <a:lstStyle/>
          <a:p>
            <a:r>
              <a:rPr lang="en-GB" dirty="0"/>
              <a:t>Gastrointestinal: Trouble swallowing, heartburn, appetite, nausea. Bowel movements, stool </a:t>
            </a:r>
            <a:r>
              <a:rPr lang="en-GB" dirty="0" smtClean="0"/>
              <a:t>colour </a:t>
            </a:r>
            <a:r>
              <a:rPr lang="en-GB" dirty="0"/>
              <a:t>and size, change in bowel habits, pain with defecation, rectal bleeding, black or tarry stools, </a:t>
            </a:r>
            <a:r>
              <a:rPr lang="en-GB" dirty="0" smtClean="0"/>
              <a:t>haemorrhoids, </a:t>
            </a:r>
            <a:r>
              <a:rPr lang="en-GB" dirty="0"/>
              <a:t>constipation, </a:t>
            </a:r>
            <a:r>
              <a:rPr lang="en-GB" dirty="0" smtClean="0"/>
              <a:t>diarrhoea. </a:t>
            </a:r>
            <a:r>
              <a:rPr lang="en-GB" dirty="0"/>
              <a:t>Abdominal pain, food intolerance, excessive belching or passing of gas. Jaundice, liver, or gallbladder trouble; hepatitis</a:t>
            </a:r>
            <a:r>
              <a:rPr lang="en-GB" dirty="0" smtClean="0"/>
              <a:t>.</a:t>
            </a:r>
          </a:p>
          <a:p>
            <a:r>
              <a:rPr lang="en-GB" dirty="0"/>
              <a:t>Peripheral vascular: Intermittent claudication; leg cramps; varicose veins; past clots in the veins; swelling in calves, legs, or feet; </a:t>
            </a:r>
            <a:r>
              <a:rPr lang="en-GB" dirty="0" smtClean="0"/>
              <a:t>colour </a:t>
            </a:r>
            <a:r>
              <a:rPr lang="en-GB" dirty="0"/>
              <a:t>change in fingertips or toes during cold weather; swelling with </a:t>
            </a:r>
            <a:r>
              <a:rPr lang="en-GB" dirty="0" smtClean="0"/>
              <a:t>redness </a:t>
            </a:r>
            <a:r>
              <a:rPr lang="en-GB" dirty="0"/>
              <a:t>or </a:t>
            </a:r>
            <a:r>
              <a:rPr lang="en-GB" dirty="0" smtClean="0"/>
              <a:t>tenderness</a:t>
            </a:r>
          </a:p>
          <a:p>
            <a:r>
              <a:rPr lang="en-GB" dirty="0"/>
              <a:t>Urinary: Frequency of urination, polyuria, </a:t>
            </a:r>
            <a:r>
              <a:rPr lang="en-GB" dirty="0" err="1"/>
              <a:t>nocturia</a:t>
            </a:r>
            <a:r>
              <a:rPr lang="en-GB" dirty="0"/>
              <a:t>, urgency, burning or pain during urination, </a:t>
            </a:r>
            <a:r>
              <a:rPr lang="en-GB" dirty="0" err="1"/>
              <a:t>hematuria</a:t>
            </a:r>
            <a:r>
              <a:rPr lang="en-GB" dirty="0"/>
              <a:t>, urinary infections, kidney or flank pain, kidney stones, ureteral colic, suprapubic pain, </a:t>
            </a:r>
            <a:r>
              <a:rPr lang="en-GB" dirty="0" smtClean="0"/>
              <a:t>incontinence</a:t>
            </a:r>
            <a:r>
              <a:rPr lang="en-GB" dirty="0"/>
              <a:t>; in males, reduced </a:t>
            </a:r>
            <a:r>
              <a:rPr lang="en-GB" dirty="0" err="1"/>
              <a:t>caliber</a:t>
            </a:r>
            <a:r>
              <a:rPr lang="en-GB" dirty="0"/>
              <a:t> or force of the urinary stream, </a:t>
            </a:r>
            <a:r>
              <a:rPr lang="en-GB" dirty="0" smtClean="0"/>
              <a:t>hesitancy</a:t>
            </a:r>
            <a:r>
              <a:rPr lang="en-GB" dirty="0"/>
              <a:t>, dribbling.</a:t>
            </a:r>
          </a:p>
        </p:txBody>
      </p:sp>
    </p:spTree>
    <p:extLst>
      <p:ext uri="{BB962C8B-B14F-4D97-AF65-F5344CB8AC3E}">
        <p14:creationId xmlns:p14="http://schemas.microsoft.com/office/powerpoint/2010/main" val="2541524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Systemic review…</a:t>
            </a:r>
            <a:endParaRPr lang="en-GB" dirty="0"/>
          </a:p>
        </p:txBody>
      </p:sp>
      <p:sp>
        <p:nvSpPr>
          <p:cNvPr id="3" name="Content Placeholder 2"/>
          <p:cNvSpPr>
            <a:spLocks noGrp="1"/>
          </p:cNvSpPr>
          <p:nvPr>
            <p:ph idx="1"/>
          </p:nvPr>
        </p:nvSpPr>
        <p:spPr/>
        <p:txBody>
          <a:bodyPr>
            <a:normAutofit lnSpcReduction="10000"/>
          </a:bodyPr>
          <a:lstStyle/>
          <a:p>
            <a:r>
              <a:rPr lang="en-GB" dirty="0" smtClean="0"/>
              <a:t>Reproductive:</a:t>
            </a:r>
          </a:p>
          <a:p>
            <a:pPr>
              <a:buFont typeface="Wingdings" panose="05000000000000000000" pitchFamily="2" charset="2"/>
              <a:buChar char="Ø"/>
            </a:pPr>
            <a:r>
              <a:rPr lang="en-GB" sz="2000" dirty="0" smtClean="0"/>
              <a:t>Male</a:t>
            </a:r>
            <a:r>
              <a:rPr lang="en-GB" sz="2000" dirty="0"/>
              <a:t>: Hernias, discharge from or sores on the penis, testicular pain or masses, scrotal pain or swelling, history of sexually transmitted diseases and their treatments. </a:t>
            </a:r>
            <a:endParaRPr lang="en-GB" sz="2000" dirty="0" smtClean="0"/>
          </a:p>
          <a:p>
            <a:pPr>
              <a:buFont typeface="Wingdings" panose="05000000000000000000" pitchFamily="2" charset="2"/>
              <a:buChar char="Ø"/>
            </a:pPr>
            <a:r>
              <a:rPr lang="en-GB" sz="2000" dirty="0"/>
              <a:t>Sexual habits, interest, function, satisfaction, birth control methods, condom use, and problems. Concerns about HIV infection. Human Papillomavirus infection or vaccine (HPV). </a:t>
            </a:r>
            <a:endParaRPr lang="en-GB" sz="2000" dirty="0" smtClean="0"/>
          </a:p>
          <a:p>
            <a:pPr>
              <a:buFont typeface="Wingdings" panose="05000000000000000000" pitchFamily="2" charset="2"/>
              <a:buChar char="Ø"/>
            </a:pPr>
            <a:r>
              <a:rPr lang="en-GB" sz="2000" dirty="0"/>
              <a:t>Female: Age at menarche; regularity, frequency, and duration of periods; amount of bleeding; bleeding between periods or after intercourse; date of last menstrual period; dysmenorrhea; </a:t>
            </a:r>
            <a:r>
              <a:rPr lang="en-GB" sz="2000" dirty="0" smtClean="0"/>
              <a:t>premenstrual </a:t>
            </a:r>
            <a:r>
              <a:rPr lang="en-GB" sz="2000" dirty="0"/>
              <a:t>tension</a:t>
            </a:r>
          </a:p>
        </p:txBody>
      </p:sp>
    </p:spTree>
    <p:extLst>
      <p:ext uri="{BB962C8B-B14F-4D97-AF65-F5344CB8AC3E}">
        <p14:creationId xmlns:p14="http://schemas.microsoft.com/office/powerpoint/2010/main" val="4556572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Systemic review…</a:t>
            </a:r>
            <a:endParaRPr lang="en-GB" dirty="0"/>
          </a:p>
        </p:txBody>
      </p:sp>
      <p:sp>
        <p:nvSpPr>
          <p:cNvPr id="3" name="Content Placeholder 2"/>
          <p:cNvSpPr>
            <a:spLocks noGrp="1"/>
          </p:cNvSpPr>
          <p:nvPr>
            <p:ph idx="1"/>
          </p:nvPr>
        </p:nvSpPr>
        <p:spPr/>
        <p:txBody>
          <a:bodyPr>
            <a:normAutofit lnSpcReduction="10000"/>
          </a:bodyPr>
          <a:lstStyle/>
          <a:p>
            <a:r>
              <a:rPr lang="en-GB" dirty="0"/>
              <a:t>Age at menopause, menopausal symptoms, postmenopausal </a:t>
            </a:r>
            <a:r>
              <a:rPr lang="en-GB" dirty="0" smtClean="0"/>
              <a:t>bleeding</a:t>
            </a:r>
          </a:p>
          <a:p>
            <a:r>
              <a:rPr lang="en-GB" dirty="0"/>
              <a:t>Vaginal discharge, itching, sores, lumps, sexually transmitted diseases and treatments. Number of pregnancies, number and type of </a:t>
            </a:r>
            <a:r>
              <a:rPr lang="en-GB" dirty="0" smtClean="0"/>
              <a:t>deliveries</a:t>
            </a:r>
            <a:r>
              <a:rPr lang="en-GB" dirty="0"/>
              <a:t>, number of abortions (spontaneous and induced), complications of pregnancy, birth control methods. Sexual preference, interest, function, satisfaction, any problems, including dyspareunia. </a:t>
            </a:r>
            <a:r>
              <a:rPr lang="en-GB" dirty="0" smtClean="0"/>
              <a:t>Concerns </a:t>
            </a:r>
            <a:r>
              <a:rPr lang="en-GB" dirty="0"/>
              <a:t>about HIV infection. Human papillomavirus infection or vaccine (HPV</a:t>
            </a:r>
            <a:r>
              <a:rPr lang="en-GB" dirty="0" smtClean="0"/>
              <a:t>).</a:t>
            </a:r>
          </a:p>
          <a:p>
            <a:r>
              <a:rPr lang="en-GB" dirty="0"/>
              <a:t>Musculoskeletal: Muscle or joint pain, stiffness, arthritis, gout, </a:t>
            </a:r>
            <a:r>
              <a:rPr lang="en-GB" dirty="0" err="1"/>
              <a:t>backache</a:t>
            </a:r>
            <a:r>
              <a:rPr lang="en-GB" dirty="0"/>
              <a:t>. If present, describe location of affected joints or muscles, any swelling, redness, pain, tenderness, stiffness, weakness, or limitation of motion or activity; include timing of symptoms (e.g., morning or evening), duration, and any history of trauma. Neck or low back pain. Joint pain with systemic features such as fever, chills, rash, anorexia, weight loss, or weakness.</a:t>
            </a:r>
          </a:p>
        </p:txBody>
      </p:sp>
    </p:spTree>
    <p:extLst>
      <p:ext uri="{BB962C8B-B14F-4D97-AF65-F5344CB8AC3E}">
        <p14:creationId xmlns:p14="http://schemas.microsoft.com/office/powerpoint/2010/main" val="4153758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Systemic review…</a:t>
            </a:r>
            <a:endParaRPr lang="en-GB" dirty="0"/>
          </a:p>
        </p:txBody>
      </p:sp>
      <p:sp>
        <p:nvSpPr>
          <p:cNvPr id="3" name="Content Placeholder 2"/>
          <p:cNvSpPr>
            <a:spLocks noGrp="1"/>
          </p:cNvSpPr>
          <p:nvPr>
            <p:ph idx="1"/>
          </p:nvPr>
        </p:nvSpPr>
        <p:spPr/>
        <p:txBody>
          <a:bodyPr/>
          <a:lstStyle/>
          <a:p>
            <a:r>
              <a:rPr lang="en-GB" dirty="0"/>
              <a:t>Psychiatric: Nervousness; tension; mood, including depression</a:t>
            </a:r>
            <a:r>
              <a:rPr lang="en-GB"/>
              <a:t>, </a:t>
            </a:r>
            <a:r>
              <a:rPr lang="en-GB" smtClean="0"/>
              <a:t>memory </a:t>
            </a:r>
            <a:r>
              <a:rPr lang="en-GB" dirty="0"/>
              <a:t>change, suicide </a:t>
            </a:r>
            <a:r>
              <a:rPr lang="en-GB" dirty="0" smtClean="0"/>
              <a:t>attempts</a:t>
            </a:r>
          </a:p>
          <a:p>
            <a:r>
              <a:rPr lang="en-GB" dirty="0"/>
              <a:t>Neurologic: Headache, dizziness, vertigo; fainting, blackouts, seizures, weakness, paralysis, numbness or loss of sensation, tingling or “pins and needles,” tremors or other involuntary movements; seizures. Changes in mood, attention, or speech; changes in orientation, </a:t>
            </a:r>
            <a:r>
              <a:rPr lang="en-GB" dirty="0" smtClean="0"/>
              <a:t>memory</a:t>
            </a:r>
            <a:r>
              <a:rPr lang="en-GB" dirty="0"/>
              <a:t>, insight, or </a:t>
            </a:r>
            <a:r>
              <a:rPr lang="en-GB" dirty="0" smtClean="0"/>
              <a:t>judgment</a:t>
            </a:r>
          </a:p>
          <a:p>
            <a:r>
              <a:rPr lang="en-GB" dirty="0"/>
              <a:t>Hematologic: </a:t>
            </a:r>
            <a:r>
              <a:rPr lang="en-GB" dirty="0" smtClean="0"/>
              <a:t>Anaemia, </a:t>
            </a:r>
            <a:r>
              <a:rPr lang="en-GB" dirty="0"/>
              <a:t>easy bruising or bleeding, past transfusions, transfusion reactions</a:t>
            </a:r>
            <a:r>
              <a:rPr lang="en-GB" dirty="0" smtClean="0"/>
              <a:t>.</a:t>
            </a:r>
          </a:p>
          <a:p>
            <a:r>
              <a:rPr lang="en-GB" dirty="0"/>
              <a:t>Endocrine: Thyroid issues, heat or cold intolerance, excessive sweating, excessive thirst or hunger, polyuria, change in glove or shoe size.</a:t>
            </a:r>
          </a:p>
        </p:txBody>
      </p:sp>
    </p:spTree>
    <p:extLst>
      <p:ext uri="{BB962C8B-B14F-4D97-AF65-F5344CB8AC3E}">
        <p14:creationId xmlns:p14="http://schemas.microsoft.com/office/powerpoint/2010/main" val="178594556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101</TotalTime>
  <Words>957</Words>
  <Application>Microsoft Office PowerPoint</Application>
  <PresentationFormat>Widescreen</PresentationFormat>
  <Paragraphs>36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Wingdings</vt:lpstr>
      <vt:lpstr>Wingdings 3</vt:lpstr>
      <vt:lpstr>Wisp</vt:lpstr>
      <vt:lpstr>Systemic review</vt:lpstr>
      <vt:lpstr>Systemic review</vt:lpstr>
      <vt:lpstr>Systemic review…</vt:lpstr>
      <vt:lpstr>Systemic review…</vt:lpstr>
      <vt:lpstr>Systemic review…</vt:lpstr>
      <vt:lpstr>Systemic review…</vt:lpstr>
      <vt:lpstr>Systemic review…</vt:lpstr>
      <vt:lpstr>Systemic review…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Systemic review</dc:title>
  <dc:creator>Windows User</dc:creator>
  <cp:lastModifiedBy>Windows User</cp:lastModifiedBy>
  <cp:revision>6</cp:revision>
  <dcterms:created xsi:type="dcterms:W3CDTF">2021-10-28T12:19:35Z</dcterms:created>
  <dcterms:modified xsi:type="dcterms:W3CDTF">2021-10-28T14:01:08Z</dcterms:modified>
</cp:coreProperties>
</file>