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sldIdLst>
    <p:sldId id="256" r:id="rId2"/>
    <p:sldId id="259" r:id="rId3"/>
    <p:sldId id="260" r:id="rId4"/>
    <p:sldId id="261" r:id="rId5"/>
    <p:sldId id="257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85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6" r:id="rId25"/>
    <p:sldId id="281" r:id="rId26"/>
    <p:sldId id="258" r:id="rId27"/>
    <p:sldId id="282" r:id="rId28"/>
    <p:sldId id="283" r:id="rId29"/>
    <p:sldId id="284" r:id="rId30"/>
    <p:sldId id="287" r:id="rId31"/>
    <p:sldId id="288" r:id="rId32"/>
    <p:sldId id="272" r:id="rId33"/>
    <p:sldId id="305" r:id="rId34"/>
    <p:sldId id="290" r:id="rId35"/>
    <p:sldId id="291" r:id="rId36"/>
    <p:sldId id="297" r:id="rId37"/>
    <p:sldId id="316" r:id="rId38"/>
    <p:sldId id="292" r:id="rId39"/>
    <p:sldId id="304" r:id="rId40"/>
    <p:sldId id="293" r:id="rId41"/>
    <p:sldId id="295" r:id="rId42"/>
    <p:sldId id="294" r:id="rId43"/>
    <p:sldId id="296" r:id="rId44"/>
    <p:sldId id="298" r:id="rId45"/>
    <p:sldId id="299" r:id="rId46"/>
    <p:sldId id="300" r:id="rId47"/>
    <p:sldId id="301" r:id="rId48"/>
    <p:sldId id="302" r:id="rId49"/>
    <p:sldId id="303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3871F8-141D-407E-AB04-87C08611B64F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EE95A5-24C5-4A80-94B1-4350CAFCBE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267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E95A5-24C5-4A80-94B1-4350CAFCBEEA}" type="slidenum">
              <a:rPr lang="en-GB" smtClean="0"/>
              <a:t>51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0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A3E82-0A09-49C3-874D-5E7CF6704B31}" type="datetimeFigureOut">
              <a:rPr lang="en-US" smtClean="0"/>
              <a:pPr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09E0F-6B7F-45FB-9D6B-28E2C31855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A3E82-0A09-49C3-874D-5E7CF6704B31}" type="datetimeFigureOut">
              <a:rPr lang="en-US" smtClean="0"/>
              <a:pPr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09E0F-6B7F-45FB-9D6B-28E2C31855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A3E82-0A09-49C3-874D-5E7CF6704B31}" type="datetimeFigureOut">
              <a:rPr lang="en-US" smtClean="0"/>
              <a:pPr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09E0F-6B7F-45FB-9D6B-28E2C31855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A3E82-0A09-49C3-874D-5E7CF6704B31}" type="datetimeFigureOut">
              <a:rPr lang="en-US" smtClean="0"/>
              <a:pPr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09E0F-6B7F-45FB-9D6B-28E2C31855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A3E82-0A09-49C3-874D-5E7CF6704B31}" type="datetimeFigureOut">
              <a:rPr lang="en-US" smtClean="0"/>
              <a:pPr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09E0F-6B7F-45FB-9D6B-28E2C31855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A3E82-0A09-49C3-874D-5E7CF6704B31}" type="datetimeFigureOut">
              <a:rPr lang="en-US" smtClean="0"/>
              <a:pPr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09E0F-6B7F-45FB-9D6B-28E2C31855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A3E82-0A09-49C3-874D-5E7CF6704B31}" type="datetimeFigureOut">
              <a:rPr lang="en-US" smtClean="0"/>
              <a:pPr/>
              <a:t>7/18/2019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09E0F-6B7F-45FB-9D6B-28E2C31855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A3E82-0A09-49C3-874D-5E7CF6704B31}" type="datetimeFigureOut">
              <a:rPr lang="en-US" smtClean="0"/>
              <a:pPr/>
              <a:t>7/18/2019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09E0F-6B7F-45FB-9D6B-28E2C31855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A3E82-0A09-49C3-874D-5E7CF6704B31}" type="datetimeFigureOut">
              <a:rPr lang="en-US" smtClean="0"/>
              <a:pPr/>
              <a:t>7/18/2019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09E0F-6B7F-45FB-9D6B-28E2C31855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A3E82-0A09-49C3-874D-5E7CF6704B31}" type="datetimeFigureOut">
              <a:rPr lang="en-US" smtClean="0"/>
              <a:pPr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09E0F-6B7F-45FB-9D6B-28E2C31855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A3E82-0A09-49C3-874D-5E7CF6704B31}" type="datetimeFigureOut">
              <a:rPr lang="en-US" smtClean="0"/>
              <a:pPr/>
              <a:t>7/18/2019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09E0F-6B7F-45FB-9D6B-28E2C31855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A3E82-0A09-49C3-874D-5E7CF6704B31}" type="datetimeFigureOut">
              <a:rPr lang="en-US" smtClean="0"/>
              <a:pPr/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09E0F-6B7F-45FB-9D6B-28E2C31855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images.google.ch/imgres?imgurl=http://www.macmillan.org.uk/whybother/lifestyle/images/skippy.gif&amp;imgrefurl=http://www.macmillan.org.uk/whybother/lifestyle/exercise.html&amp;h=244&amp;w=266&amp;sz=6&amp;hl=en&amp;start=14&amp;tbnid=b_K_aOLQT75-9M:&amp;tbnh=104&amp;tbnw=113&amp;prev=/images?q=Exercise+Cartoon&amp;svnum=10&amp;hl=en&amp;lr=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lgerian" pitchFamily="82" charset="0"/>
              </a:rPr>
              <a:t>PART THREE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26" name="AutoShape 2" descr="Image of students being taught in a small grou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Tips on use of board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915400" cy="5943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Keep the board clean.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Use chalk or pens that contrast with the background of the board.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Make text and drawings large enough to be seen in the back of the room.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Underline headings and important or unfamiliar words for emphasis.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 not talk while facing the board.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 not block the students’ view of the board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Allow sufficient time for students to copy the information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Summarize the main points at the end of the presentation.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Flip charts</a:t>
            </a:r>
            <a:endParaRPr lang="en-US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7239000" cy="5715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a large tablet or pad of paper, usually on a tripod or stand.</a:t>
            </a:r>
          </a:p>
          <a:p>
            <a:pPr>
              <a:buNone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Uses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Note objectives or outcomes before or after clinical practice sessions.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Create flowcharts to work through clinical decision-making in different situations. Such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Record discussions or ideas during small group exercises.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1600200"/>
            <a:ext cx="1743075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Advantages..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61722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 small enough that several may be used simultaneously.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 suitable for use by both teachers and students.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Pages of information can be prepared in advance and revealed at appropriate points in the presentation.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Flipchart stands and paper are relatively inexpensive, easy to move from room to room, and do not require electricity.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Offer permanent record.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Disadvantages,……….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Flannel boards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249363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USE</a:t>
            </a:r>
            <a:r>
              <a:rPr lang="en-GB" sz="2800" dirty="0" err="1" smtClean="0">
                <a:latin typeface="Times New Roman" pitchFamily="18" charset="0"/>
                <a:cs typeface="Times New Roman" pitchFamily="18" charset="0"/>
              </a:rPr>
              <a:t>:Aid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for teaching people in the community. </a:t>
            </a:r>
          </a:p>
          <a:p>
            <a:pPr lvl="0"/>
            <a:endParaRPr lang="en-US" dirty="0"/>
          </a:p>
        </p:txBody>
      </p:sp>
      <p:sp>
        <p:nvSpPr>
          <p:cNvPr id="16386" name="AutoShape 2" descr="Image result for flannel boar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8" name="AutoShape 4" descr="Image result for flannel boar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AutoShape 6" descr="Image result for flannel boar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394" name="Picture 10" descr="Related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295400"/>
            <a:ext cx="6781800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198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Advantages </a:t>
            </a:r>
          </a:p>
          <a:p>
            <a:pPr lvl="0">
              <a:buFont typeface="Wingdings" pitchFamily="2" charset="2"/>
              <a:buChar char="ü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It tells a story in which you can see things happen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It has strong colours that please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The pictures are large enough and can be seen from a distance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The pictures are mostly things that people are familiar with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It arouses interest and questions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Disadvantages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>
            <a:normAutofit/>
          </a:bodyPr>
          <a:lstStyle/>
          <a:p>
            <a:pPr lvl="0">
              <a:buBlip>
                <a:blip r:embed="rId2"/>
              </a:buBlip>
            </a:pP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Barazas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are usually too big for flannel pictures to be seen from the back.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Blip>
                <a:blip r:embed="rId2"/>
              </a:buBlip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When flannels are used in open air, the wind may blow the flannel graphs away.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Blip>
                <a:blip r:embed="rId2"/>
              </a:buBlip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The apparently miraculous way in which the picture sticks to the board is a distracting novelty.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Blip>
                <a:blip r:embed="rId2"/>
              </a:buBlip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Even the best designed teaching aid cannot replace practical work with patients and the community</a:t>
            </a:r>
            <a:r>
              <a:rPr lang="en-GB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Assignments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Read and write notes on: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Real objects(things)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Posters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Templates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Hand outs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Bounce patterns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sz="3200" u="sng" dirty="0" smtClean="0">
                <a:latin typeface="Aharoni" pitchFamily="2" charset="-79"/>
                <a:cs typeface="Aharoni" pitchFamily="2" charset="-79"/>
              </a:rPr>
              <a:t>PROJECTED AIDS</a:t>
            </a:r>
            <a:endParaRPr lang="en-US" sz="3200" u="sng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6096000" cy="50593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Transparencies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visual aid projects images onto a screen using transparency film.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4191000"/>
            <a:ext cx="210502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0" name="Picture 2" descr="Image result for overhead project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3352800"/>
            <a:ext cx="4648200" cy="32766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172200" y="3733800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Transparency</a:t>
            </a:r>
            <a:endParaRPr lang="en-US" b="1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800" y="4267200"/>
            <a:ext cx="2335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Overhead projector</a:t>
            </a:r>
            <a:endParaRPr lang="en-US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Uses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638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Provide an outline for the teacher to follow in discussing the main points of a presentation.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Show images, illustrations, charts, or diagrams to support a topic.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Provide visual support to students as they make their own presentations and oral reports.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Learning materials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are leaning materials?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are they found?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are they used?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all learning materials useful?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Advantages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715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When they are handwritten, they can be prepared quickly and easily.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They can be stored and reused in the future.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projector is easy to use, and can be used in almost any room that has electricity.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When prepared in advance, they save the teacher time and allow more time for discussion with students.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Points gathered from a discussion can be immediately written on a transparency.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Disadv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transparency sheet is required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Teacher can block students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Special marker pens required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Acetate sheets are expensive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Takes time preparing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81800" cy="1143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Video cassettes  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743200"/>
            <a:ext cx="8305800" cy="3916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Uses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Provide an overview or introduction to a topic to stimulate interest and discussion.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Allow the teacher to model a technique or procedure in a clear, step-by-step manner.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Allow students to practice identifying clinical signs.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228600"/>
            <a:ext cx="362902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Advantages.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610600" cy="57912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Videos capture events that the eye alone would not see.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Individual steps of a clinical procedure or technique can be shown by slowing down the video or stopping (pausing) to analyze a single frame. Use of these techniques allows students to watch and emulate a step-by-step demonstration of a technique at their own pace.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Commercially developed videos can be purchased or borrowed.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pPr algn="l"/>
            <a:r>
              <a:rPr lang="en-US" sz="2000" dirty="0" err="1" smtClean="0"/>
              <a:t>Adva</a:t>
            </a:r>
            <a:r>
              <a:rPr lang="en-US" sz="2000" dirty="0" smtClean="0"/>
              <a:t> cont’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Videos can show rare signs or symptoms.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They can be used as a demonstration tool at any time.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Students do not always have to travel to a clinical setting for a demonstration.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By showing interactions with patients, videos can demonstrate communication skills such as history taking, counseling, or educating patients.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pPr algn="l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Disadv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60000"/>
              </a:lnSpc>
              <a:buBlip>
                <a:blip r:embed="rId2"/>
              </a:buBlip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Commercially prepared videos are often outdated and may show techniques that are inconsistent with currently approved practices.</a:t>
            </a:r>
          </a:p>
          <a:p>
            <a:pPr>
              <a:lnSpc>
                <a:spcPct val="160000"/>
              </a:lnSpc>
              <a:buBlip>
                <a:blip r:embed="rId2"/>
              </a:buBlip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Videos may have been edited and therefore omit or rearrange key training steps in a procedure.</a:t>
            </a:r>
          </a:p>
          <a:p>
            <a:pPr>
              <a:lnSpc>
                <a:spcPct val="160000"/>
              </a:lnSpc>
              <a:buBlip>
                <a:blip r:embed="rId2"/>
              </a:buBlip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Students may be distracted by cultural differences such as accents, appearance, or communication customs.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Computer generated presentations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Slides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Transparencies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Power point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Videos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Pictures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etc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" name="AutoShape 2" descr="Image result for images of computer and projecto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Image result for images of computer and projecto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6" name="Picture 6" descr="Related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1371600"/>
            <a:ext cx="5486400" cy="510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Advantages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867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Presentation files can be saved and updated the easily.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possible to add material during a lecture as new points are raised during interaction.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Cheaper than producing 35 mm slides and faster (and more versatile) than preparing printed overhead transparencies.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Most graphics software is easy to use and creates attractive, interesting presentation materials.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You can prepare a presentation and create transparencies, a projected presentation, and related handout or note sheets easily.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Disadv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Computers are expensive and may require some maintenance.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need electrical outlets, extension cords, and voltage surge protectors.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Sometimes computers “crash” or “freeze” and information can be lost if not saved.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Example: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Power point presentation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686800" cy="58674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a visual presentation tool designed to support teaching and learning.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Used with other appropriate learning methods, activities, media and materials.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Should be used to 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complement presentation not to carry it.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Should 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not have a leading role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because this belongs to the teacher.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Teachers 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should avoid handing out copies of slides to students. A hand-out or reference material can be made for students.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Selecting-factors to consider</a:t>
            </a: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the materials appropriate for meeting the learning objectives?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the information contained in the materials up-to-date, unbiased, factual, consistent, and technically correct?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Will visual aids work with the equipment that is already available?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the format and quality of the materials consistent with those of the other course materials?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the materials relevant and culturally sensitive?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 reading level of the materials appropriate for the students?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 cost of the materials reasonable?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haroni" pitchFamily="2" charset="-79"/>
                <a:cs typeface="Aharoni" pitchFamily="2" charset="-79"/>
              </a:rPr>
              <a:t>How to use teaching Aids</a:t>
            </a:r>
            <a:endParaRPr lang="en-US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60960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@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Select the teaching aids to suit the lesson.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@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Preview the teaching aids to ensure they convey the message you want.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@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Plan how and in what order you intend to use your teaching aids, you could number them in pencil.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@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Present your teaching aids appropriately and give </a:t>
            </a:r>
            <a:br>
              <a:rPr lang="en-GB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adequate explanation.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@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Evaluate your teaching aids with the same class.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@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 Black" pitchFamily="34" charset="0"/>
              </a:rPr>
              <a:t>TEACHING PLAN(LESSON PLAN)</a:t>
            </a:r>
            <a:endParaRPr lang="en-US" sz="28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lesson plan is a written description used in a teaching and learning situation to guide the teacher to systematically present the subject matter in a logical, interrelated and integrated way such that learning is reinforced and enhanced.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haroni" pitchFamily="2" charset="-79"/>
                <a:cs typeface="Aharoni" pitchFamily="2" charset="-79"/>
              </a:rPr>
              <a:t>Summary </a:t>
            </a:r>
            <a:endParaRPr lang="en-US" sz="36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25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Always keep your visual aids</a:t>
            </a:r>
          </a:p>
          <a:p>
            <a:pPr>
              <a:lnSpc>
                <a:spcPct val="2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Simple.</a:t>
            </a:r>
          </a:p>
          <a:p>
            <a:pPr>
              <a:lnSpc>
                <a:spcPct val="2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Relevant. </a:t>
            </a:r>
          </a:p>
          <a:p>
            <a:pPr>
              <a:lnSpc>
                <a:spcPct val="2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Focused.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askerville Old Face" pitchFamily="18" charset="0"/>
              </a:rPr>
              <a:t>QUESTIONS</a:t>
            </a:r>
            <a:endParaRPr lang="en-US" b="1" dirty="0">
              <a:latin typeface="Baskerville Old Face" pitchFamily="18" charset="0"/>
            </a:endParaRPr>
          </a:p>
        </p:txBody>
      </p:sp>
      <p:pic>
        <p:nvPicPr>
          <p:cNvPr id="4" name="Picture 5" descr="C:\Users\rmulindi\AppData\Local\Microsoft\Windows\Temporary Internet Files\Content.IE5\PNACHQ3J\MM900282748[1]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1676400"/>
            <a:ext cx="5486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latin typeface="Algerian" pitchFamily="82" charset="0"/>
              </a:rPr>
              <a:t>PART FOUR</a:t>
            </a:r>
          </a:p>
          <a:p>
            <a:pPr algn="ctr">
              <a:buNone/>
            </a:pPr>
            <a:r>
              <a:rPr lang="en-US" dirty="0" smtClean="0">
                <a:latin typeface="Algerian" pitchFamily="82" charset="0"/>
              </a:rPr>
              <a:t>EVALUATION OF LEARNING</a:t>
            </a:r>
            <a:endParaRPr lang="en-US" dirty="0">
              <a:latin typeface="Algerian" pitchFamily="82" charset="0"/>
            </a:endParaRPr>
          </a:p>
        </p:txBody>
      </p:sp>
      <p:pic>
        <p:nvPicPr>
          <p:cNvPr id="4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 rot="5400000">
            <a:off x="2171700" y="1638300"/>
            <a:ext cx="4495800" cy="518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Definitions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Evaluation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involves placing a value on the learner’s performance in order to make a decision about the learner and the subject that was taught.</a:t>
            </a:r>
          </a:p>
          <a:p>
            <a:pPr>
              <a:lnSpc>
                <a:spcPct val="150000"/>
              </a:lnSpc>
            </a:pP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Assessment-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the process of finding to what extent the learner has achieved the set objectives.</a:t>
            </a:r>
          </a:p>
          <a:p>
            <a:pPr>
              <a:lnSpc>
                <a:spcPct val="150000"/>
              </a:lnSpc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NB: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main purpose of student assessment is to improve students’ learning.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Autofit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Reasons for evaluating learners</a:t>
            </a: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6019800"/>
          </a:xfrm>
        </p:spPr>
        <p:txBody>
          <a:bodyPr>
            <a:normAutofit/>
          </a:bodyPr>
          <a:lstStyle/>
          <a:p>
            <a:pPr marL="571500" lvl="0" indent="-571500">
              <a:lnSpc>
                <a:spcPct val="150000"/>
              </a:lnSpc>
              <a:buFont typeface="+mj-lt"/>
              <a:buAutoNum type="romanLcPeriod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Help the learner to understand themselves.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lvl="0" indent="-571500">
              <a:lnSpc>
                <a:spcPct val="150000"/>
              </a:lnSpc>
              <a:buFont typeface="+mj-lt"/>
              <a:buAutoNum type="romanLcPeriod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Help in the retention and transfer of learning.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lvl="0" indent="-571500">
              <a:lnSpc>
                <a:spcPct val="150000"/>
              </a:lnSpc>
              <a:buFont typeface="+mj-lt"/>
              <a:buAutoNum type="romanLcPeriod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Motivate the learner.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lvl="0" indent="-571500">
              <a:lnSpc>
                <a:spcPct val="150000"/>
              </a:lnSpc>
              <a:buFont typeface="+mj-lt"/>
              <a:buAutoNum type="romanLcPeriod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Predict the level of the learner's future performance.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lvl="0" indent="-571500">
              <a:lnSpc>
                <a:spcPct val="150000"/>
              </a:lnSpc>
              <a:buFont typeface="+mj-lt"/>
              <a:buAutoNum type="romanLcPeriod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Judge the learner’s achievements.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lvl="0" indent="-571500">
              <a:lnSpc>
                <a:spcPct val="150000"/>
              </a:lnSpc>
              <a:buFont typeface="+mj-lt"/>
              <a:buAutoNum type="romanLcPeriod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Monitor the learner’s progress for the purpose of providing feedback.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lvl="0" indent="-571500">
              <a:lnSpc>
                <a:spcPct val="150000"/>
              </a:lnSpc>
              <a:buFont typeface="+mj-lt"/>
              <a:buAutoNum type="romanLcPeriod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Determine teaching effectiveness.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lnSpc>
                <a:spcPct val="150000"/>
              </a:lnSpc>
              <a:buFont typeface="+mj-lt"/>
              <a:buAutoNum type="romanLcPeriod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pPr algn="l"/>
            <a:r>
              <a:rPr lang="en-US" sz="1600" b="1" dirty="0" smtClean="0"/>
              <a:t>Reasons cont’</a:t>
            </a:r>
            <a:endParaRPr lang="en-US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/>
          </a:bodyPr>
          <a:lstStyle/>
          <a:p>
            <a:pPr marL="571500" lvl="0" indent="-571500">
              <a:lnSpc>
                <a:spcPct val="150000"/>
              </a:lnSpc>
              <a:buNone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viii. License the practice of a profession.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lvl="0" indent="-571500">
              <a:lnSpc>
                <a:spcPct val="150000"/>
              </a:lnSpc>
              <a:buNone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ix. Identify the weak and strong areas of a course.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lvl="0" indent="-571500">
              <a:lnSpc>
                <a:spcPct val="150000"/>
              </a:lnSpc>
              <a:buNone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x. Grade and rank students.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lvl="0" indent="-571500">
              <a:lnSpc>
                <a:spcPct val="150000"/>
              </a:lnSpc>
              <a:buNone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xi. Gauge the reputation of school performance.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lvl="0" indent="-571500">
              <a:lnSpc>
                <a:spcPct val="150000"/>
              </a:lnSpc>
              <a:buNone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xii. Protect society, that is, inform the community of the extent to which graduates constitute a potential danger.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86800" cy="411162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REQUIREMENTS FOR EFFECTIVE ASSESSMENT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6172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Clear definition of learning objectives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Use of a variety of appropriate assessment procedures or methods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Close agreement among the learning objectives, assessment tasks, and assessment methods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 adequate sample of students’ performance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Procedures that are fair to everyone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Clear criteria for judging successful performance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Feedback to students that emphasizes strengths of performance and areas to be improved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Support of a comprehensive grading and reporting system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 main characteristics of a well-designed assessment or test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5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Validity</a:t>
            </a:r>
          </a:p>
          <a:p>
            <a:pPr marL="514350" indent="-514350">
              <a:lnSpc>
                <a:spcPct val="25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Reliability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905000"/>
            <a:ext cx="5410200" cy="39624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r>
              <a:rPr lang="en-US" sz="1200" dirty="0" smtClean="0"/>
              <a:t>Materials cont’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are four general classifications of learning materials. </a:t>
            </a:r>
          </a:p>
          <a:p>
            <a:pPr marL="971550" lvl="1" indent="-571500">
              <a:lnSpc>
                <a:spcPct val="150000"/>
              </a:lnSpc>
              <a:buFont typeface="+mj-lt"/>
              <a:buAutoNum type="romanL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Handouts</a:t>
            </a:r>
          </a:p>
          <a:p>
            <a:pPr marL="971550" lvl="1" indent="-571500">
              <a:lnSpc>
                <a:spcPct val="150000"/>
              </a:lnSpc>
              <a:buFont typeface="+mj-lt"/>
              <a:buAutoNum type="romanL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Printed materials</a:t>
            </a:r>
          </a:p>
          <a:p>
            <a:pPr marL="971550" lvl="1" indent="-571500">
              <a:lnSpc>
                <a:spcPct val="150000"/>
              </a:lnSpc>
              <a:buFont typeface="+mj-lt"/>
              <a:buAutoNum type="romanL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Visual aids</a:t>
            </a:r>
          </a:p>
          <a:p>
            <a:pPr marL="971550" lvl="1" indent="-571500">
              <a:lnSpc>
                <a:spcPct val="150000"/>
              </a:lnSpc>
              <a:buFont typeface="+mj-lt"/>
              <a:buAutoNum type="romanL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Computer-based materials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86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Desirable Features of Valid and Reliable Assessments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is a clearly specified set of learning outcomes.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Assessment tasks are matched to the stated learning outcomes.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Assessment tasks are a representative sample of the stated learning outcomes.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Assessment tasks are the appropriate level of difficulty.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Assessment tasks effectively distinguish between achievers and non-achievers.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are a sufficient number of assessment tasks (or opportunities for assessment) to produce an adequate sample of achievement, provide dependable results, and allow for meaningful interpretation of results.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Clear instructions are given for the administration, scoring, and interpretation of the assessment results.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FORMS OF ASSESSMENT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Formative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Summative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19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Formative evaluation—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Formative evaluation measures students 'progress throughout the course. </a:t>
            </a:r>
          </a:p>
          <a:p>
            <a:pPr>
              <a:lnSpc>
                <a:spcPct val="150000"/>
              </a:lnSpc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Purpose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@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help students improve their performance.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@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 gives students an opportunity to apply new knowledge, skills, and attitudes and to receive feedback from teachers.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@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reinforces important or difficult content areas.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19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Summative evaluation—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Summative is the formal assessment of a student’s achievement at scheduled points during the course.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@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assign a grade or mark to the student’s level of competence in key learning objectives.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@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decide whether a student can complete a course, move on to another course in the academic program, or graduate.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Assessing knowledge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Methods: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Drills, quizzes, and practice tests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Written exercises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Case studies, clinical scenarios, and patient management problems.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Project reports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Essay examinations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Objective written examinations: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MCQs,T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/F, matching, SAQs.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Oral examination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Clinical rounds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Assessing skills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15000"/>
          </a:xfrm>
        </p:spPr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Direct observation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Logbooks (casebooks),learning journals, and care plans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Structured practical examinations e.g. OSCE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Assessing attitude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33400" indent="-533400"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Areas of attitude assessment:</a:t>
            </a:r>
          </a:p>
          <a:p>
            <a:pPr marL="914400" lvl="1" indent="-457200"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Cognitive component of attitude</a:t>
            </a:r>
          </a:p>
          <a:p>
            <a:pPr marL="914400" lvl="1" indent="-457200"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Behavioral component of attitude</a:t>
            </a:r>
          </a:p>
          <a:p>
            <a:pPr marL="914400" lvl="1" indent="-457200"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Informal assessment</a:t>
            </a:r>
          </a:p>
          <a:p>
            <a:pPr marL="914400" lvl="1" indent="-457200">
              <a:lnSpc>
                <a:spcPct val="20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NB: XY FORMS (YELLOW)</a:t>
            </a:r>
          </a:p>
          <a:p>
            <a:pPr>
              <a:lnSpc>
                <a:spcPct val="20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GRADING IN EVALUATION</a:t>
            </a: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198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This refers to the awarding of marks, score or a value to the assignment performed. </a:t>
            </a:r>
          </a:p>
          <a:p>
            <a:pPr>
              <a:lnSpc>
                <a:spcPct val="150000"/>
              </a:lnSpc>
              <a:buNone/>
            </a:pP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Importance: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Gauges the extent to which educational objectives have been achieved 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Guides the teacher in deciding what steps need to be planned next to facilitate learning for the students.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15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Common forms of grading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Blip>
                <a:blip r:embed="rId2"/>
              </a:buBlip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Percentage of 0-100%.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Blip>
                <a:blip r:embed="rId2"/>
              </a:buBlip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Pass(with credit or distinction) or fail</a:t>
            </a:r>
          </a:p>
          <a:p>
            <a:pPr lvl="1">
              <a:lnSpc>
                <a:spcPct val="150000"/>
              </a:lnSpc>
              <a:buBlip>
                <a:blip r:embed="rId2"/>
              </a:buBlip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Good, average, excellent.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Blip>
                <a:blip r:embed="rId2"/>
              </a:buBlip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Percentiles.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Blip>
                <a:blip r:embed="rId2"/>
              </a:buBlip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Letter grades, that is, A, B, C, D, E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SUMMARY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5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evaluation important?</a:t>
            </a:r>
          </a:p>
          <a:p>
            <a:pPr marL="514350" indent="-514350">
              <a:lnSpc>
                <a:spcPct val="25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Who should evaluate learners?</a:t>
            </a:r>
          </a:p>
          <a:p>
            <a:pPr marL="514350" indent="-514350">
              <a:lnSpc>
                <a:spcPct val="250000"/>
              </a:lnSpc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is evaluation done?</a:t>
            </a:r>
          </a:p>
          <a:p>
            <a:pPr marL="514350" indent="-514350">
              <a:lnSpc>
                <a:spcPct val="250000"/>
              </a:lnSpc>
              <a:buFont typeface="+mj-lt"/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250000"/>
              </a:lnSpc>
              <a:buFont typeface="+mj-lt"/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250000"/>
              </a:lnSpc>
              <a:buFont typeface="+mj-lt"/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skippy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990600"/>
            <a:ext cx="28956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latin typeface="Arial Black" pitchFamily="34" charset="0"/>
              </a:rPr>
              <a:t>TEACHING AIDS</a:t>
            </a:r>
          </a:p>
          <a:p>
            <a:pPr>
              <a:buFontTx/>
              <a:buNone/>
            </a:pPr>
            <a:r>
              <a:rPr lang="en-US" dirty="0" smtClean="0">
                <a:latin typeface="Arial Black" pitchFamily="34" charset="0"/>
              </a:rPr>
              <a:t>       (audio-visual aids)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Visual aids supplement learning activities by highlighting important points or key steps or tasks. 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also maintain students’ interest.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latin typeface="Algerian" pitchFamily="82" charset="0"/>
              </a:rPr>
              <a:t>Part four</a:t>
            </a:r>
          </a:p>
          <a:p>
            <a:pPr algn="ctr"/>
            <a:endParaRPr lang="en-US" dirty="0" smtClean="0">
              <a:latin typeface="Algerian" pitchFamily="82" charset="0"/>
            </a:endParaRPr>
          </a:p>
          <a:p>
            <a:pPr algn="ctr">
              <a:buNone/>
            </a:pPr>
            <a:r>
              <a:rPr lang="en-US" dirty="0" smtClean="0">
                <a:latin typeface="Algerian" pitchFamily="82" charset="0"/>
              </a:rPr>
              <a:t>Curriculum development</a:t>
            </a:r>
            <a:endParaRPr lang="en-US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What is a curriculum? 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totality of learning activities that are designed to achieve specific educational outcomes (Bevis 1982).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description of all that takes place in an educational institution from the first to the last day of training.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Def cont’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534400" cy="56388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Curriculum design:-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 organization and sequencing of course requirements and learning experiences that make up the total academic program.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Curriculum development and :-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a systematic, logical, and dynamic process of making/coming up with a curriculum for achieving organized learning.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Curriculum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revision/review:-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time to time re-evaluation of a curriculum so as to institute desired changes.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COMPONENTS 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92500" lnSpcReduction="10000"/>
          </a:bodyPr>
          <a:lstStyle/>
          <a:p>
            <a:pPr marL="571500" indent="-571500">
              <a:buFont typeface="+mj-lt"/>
              <a:buAutoNum type="romanL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Statement of justification 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Resources 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Entry requirements  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Educational goals and objectives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Content to be covered     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Learning experiences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Teaching approaches 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Programme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    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Duration  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Assessment methods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Course descriptions </a:t>
            </a:r>
          </a:p>
          <a:p>
            <a:pPr marL="571500" indent="-571500">
              <a:buFont typeface="+mj-lt"/>
              <a:buAutoNum type="romanL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 typeface="+mj-lt"/>
              <a:buAutoNum type="romanL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411162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Factors that influence curriculum development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1500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Academic factors:-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content to be taught</a:t>
            </a:r>
          </a:p>
          <a:p>
            <a:pPr>
              <a:lnSpc>
                <a:spcPct val="20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Social factors:-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relevance to the society</a:t>
            </a:r>
          </a:p>
          <a:p>
            <a:pPr>
              <a:lnSpc>
                <a:spcPct val="20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Economic factors:-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cost of implementation</a:t>
            </a:r>
          </a:p>
          <a:p>
            <a:pPr>
              <a:lnSpc>
                <a:spcPct val="20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Political factors:-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internal and external participants</a:t>
            </a:r>
          </a:p>
          <a:p>
            <a:pPr>
              <a:lnSpc>
                <a:spcPct val="20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Approaches to curriculum development</a:t>
            </a: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763000" cy="579120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Subject-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centred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Approach:-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subject specialists determine the subdivision of content and the methods and timing of instruction.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Integrated Approach:-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combine disciplined knowledge to impact wholesome learning for student application.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Competency-based Approach:-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identifies professional competencies required and the teaching required to achieve these competencies.</a:t>
            </a:r>
          </a:p>
          <a:p>
            <a:pPr>
              <a:lnSpc>
                <a:spcPct val="150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Development of Competency based curriculum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8991600" cy="6172200"/>
          </a:xfrm>
        </p:spPr>
        <p:txBody>
          <a:bodyPr>
            <a:normAutofit fontScale="92500" lnSpcReduction="10000"/>
          </a:bodyPr>
          <a:lstStyle/>
          <a:p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10-step process(</a:t>
            </a:r>
            <a:r>
              <a:rPr lang="en-US" i="1" u="sng" dirty="0" err="1" smtClean="0">
                <a:latin typeface="Times New Roman" pitchFamily="18" charset="0"/>
                <a:cs typeface="Times New Roman" pitchFamily="18" charset="0"/>
              </a:rPr>
              <a:t>Mutema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u="sng" dirty="0" err="1" smtClean="0">
                <a:latin typeface="Times New Roman" pitchFamily="18" charset="0"/>
                <a:cs typeface="Times New Roman" pitchFamily="18" charset="0"/>
              </a:rPr>
              <a:t>Kangethe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i="1" u="sng" dirty="0" err="1" smtClean="0">
                <a:latin typeface="Times New Roman" pitchFamily="18" charset="0"/>
                <a:cs typeface="Times New Roman" pitchFamily="18" charset="0"/>
              </a:rPr>
              <a:t>Naweya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 (1999)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Identification of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health problems or needs.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Identification of professional roles and functions.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Performing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task analysis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on professional roles and functions.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Development of educational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goals and objectives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on the basis of professional functions and task analysis.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Identification and selection of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subject matter or content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to be learnt.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Steps cont’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943600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6. Identification of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teaching and learning methods.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Identification or selection of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learning resources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8. Identification of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assessment tools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determine learner performance.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9. Curriculum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implementation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10. Curriculum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review and change.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haroni" pitchFamily="2" charset="-79"/>
                <a:cs typeface="Aharoni" pitchFamily="2" charset="-79"/>
              </a:rPr>
              <a:t>SUMMARY </a:t>
            </a:r>
            <a:endParaRPr lang="en-US" sz="32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>
          <a:xfrm>
            <a:off x="3276600" y="3657600"/>
            <a:ext cx="2209800" cy="523220"/>
          </a:xfrm>
          <a:prstGeom prst="rect">
            <a:avLst/>
          </a:prstGeom>
          <a:solidFill>
            <a:srgbClr val="00B050"/>
          </a:solidFill>
          <a:ln>
            <a:solidFill>
              <a:schemeClr val="tx1">
                <a:lumMod val="50000"/>
              </a:schemeClr>
            </a:solidFill>
          </a:ln>
        </p:spPr>
        <p:txBody>
          <a:bodyPr wrap="square" anchor="ctr">
            <a:spAutoFit/>
          </a:bodyPr>
          <a:lstStyle/>
          <a:p>
            <a:pPr algn="ctr">
              <a:buNone/>
              <a:defRPr/>
            </a:pPr>
            <a:r>
              <a:rPr lang="en-US" sz="28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Curriculum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3200400" y="1676400"/>
            <a:ext cx="2209800" cy="523220"/>
          </a:xfrm>
          <a:prstGeom prst="rect">
            <a:avLst/>
          </a:prstGeom>
          <a:solidFill>
            <a:schemeClr val="accent1"/>
          </a:solidFill>
          <a:ln>
            <a:solidFill>
              <a:schemeClr val="tx1">
                <a:lumMod val="50000"/>
              </a:schemeClr>
            </a:solidFill>
          </a:ln>
        </p:spPr>
        <p:txBody>
          <a:bodyPr vert="horz" wrap="square" lIns="91440" tIns="45720" rIns="91440" bIns="45720" rtlCol="0" anchor="ctr">
            <a:sp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Students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3200400" y="5638800"/>
            <a:ext cx="2209800" cy="646331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txBody>
          <a:bodyPr vert="horz" wrap="square" lIns="91440" tIns="45720" rIns="91440" bIns="45720" rtlCol="0" anchor="ctr">
            <a:sp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Teacher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3771900" y="2933700"/>
            <a:ext cx="12954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7" idx="0"/>
          </p:cNvCxnSpPr>
          <p:nvPr/>
        </p:nvCxnSpPr>
        <p:spPr>
          <a:xfrm rot="5400000">
            <a:off x="3638550" y="4933950"/>
            <a:ext cx="1371600" cy="381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Curved Up Arrow 21"/>
          <p:cNvSpPr/>
          <p:nvPr/>
        </p:nvSpPr>
        <p:spPr>
          <a:xfrm rot="16487535">
            <a:off x="4978348" y="4698971"/>
            <a:ext cx="2017197" cy="68679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Curved Up Arrow 22"/>
          <p:cNvSpPr/>
          <p:nvPr/>
        </p:nvSpPr>
        <p:spPr>
          <a:xfrm rot="15847392">
            <a:off x="4980458" y="2595364"/>
            <a:ext cx="2017197" cy="68679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Curved Up Arrow 23"/>
          <p:cNvSpPr/>
          <p:nvPr/>
        </p:nvSpPr>
        <p:spPr>
          <a:xfrm rot="5400000">
            <a:off x="1722263" y="2752461"/>
            <a:ext cx="2017197" cy="68679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Curved Up Arrow 24"/>
          <p:cNvSpPr/>
          <p:nvPr/>
        </p:nvSpPr>
        <p:spPr>
          <a:xfrm rot="5400000">
            <a:off x="1696998" y="4856202"/>
            <a:ext cx="2017197" cy="68679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Let us come up with a curriculum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15240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943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 categories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Non-projected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aids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-writing boards, flip charts, flannel boards etc 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Projected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aids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-transparencies, slides, films, video cassettes, computer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powerpoint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presentations etc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200" b="1" u="sng" dirty="0" smtClean="0">
                <a:latin typeface="Aharoni" pitchFamily="2" charset="-79"/>
                <a:cs typeface="Aharoni" pitchFamily="2" charset="-79"/>
              </a:rPr>
              <a:t>NON-PROJECTED AIDS</a:t>
            </a:r>
            <a:endParaRPr lang="en-US" sz="3200" b="1" u="sng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Writing board(black/white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Uses: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Document ideas during discussions or brainstorming exercises.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Draw a sketch of anatomy or a physiological response.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Note points you wish to emphasize.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Diagram a sequence of activities for working through the process of making a clinical decision.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1143000"/>
            <a:ext cx="18288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Advantages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Writing boards are available in most classrooms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 not require electricity.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are inexpensive and easy to use.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are excellent for brainstorming, problem solving, making sketches, diagrams, charts, and lists, and other participatory activities.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Disadv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3046"/>
            <a:ext cx="8382000" cy="602255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board cannot hold a large amount of material.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Writing on the board is time-consuming.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Difficult to write on the board and talk to students at the same time.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large classrooms, it is difficult to write large enough so that students in the back of the room can easily read what is written.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 permanent record of the information presented.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etc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2307</Words>
  <Application>Microsoft Office PowerPoint</Application>
  <PresentationFormat>On-screen Show (4:3)</PresentationFormat>
  <Paragraphs>304</Paragraphs>
  <Slides>59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Office Theme</vt:lpstr>
      <vt:lpstr>PART THREE</vt:lpstr>
      <vt:lpstr>Learning materials </vt:lpstr>
      <vt:lpstr>Selecting-factors to consider</vt:lpstr>
      <vt:lpstr>Materials cont’</vt:lpstr>
      <vt:lpstr>PowerPoint Presentation</vt:lpstr>
      <vt:lpstr>PowerPoint Presentation</vt:lpstr>
      <vt:lpstr>NON-PROJECTED AIDS</vt:lpstr>
      <vt:lpstr>Advantages </vt:lpstr>
      <vt:lpstr>Disadv..</vt:lpstr>
      <vt:lpstr>Tips on use of board</vt:lpstr>
      <vt:lpstr>Flip charts</vt:lpstr>
      <vt:lpstr>Advantages..</vt:lpstr>
      <vt:lpstr>Disadvantages,……….</vt:lpstr>
      <vt:lpstr>Flannel boards</vt:lpstr>
      <vt:lpstr>PowerPoint Presentation</vt:lpstr>
      <vt:lpstr>Disadvantages </vt:lpstr>
      <vt:lpstr>Assignments </vt:lpstr>
      <vt:lpstr>PROJECTED AIDS</vt:lpstr>
      <vt:lpstr>Uses </vt:lpstr>
      <vt:lpstr>Advantages</vt:lpstr>
      <vt:lpstr>Disadv..</vt:lpstr>
      <vt:lpstr>Video cassettes  </vt:lpstr>
      <vt:lpstr>Advantages.</vt:lpstr>
      <vt:lpstr>Adva cont’</vt:lpstr>
      <vt:lpstr>Disadv..</vt:lpstr>
      <vt:lpstr>Computer generated presentations</vt:lpstr>
      <vt:lpstr>Advantages </vt:lpstr>
      <vt:lpstr>Disadv..</vt:lpstr>
      <vt:lpstr>Example: Power point presentation.</vt:lpstr>
      <vt:lpstr>How to use teaching Aids</vt:lpstr>
      <vt:lpstr>TEACHING PLAN(LESSON PLAN)</vt:lpstr>
      <vt:lpstr>Summary </vt:lpstr>
      <vt:lpstr>QUESTIONS</vt:lpstr>
      <vt:lpstr>PowerPoint Presentation</vt:lpstr>
      <vt:lpstr>Definitions </vt:lpstr>
      <vt:lpstr>Reasons for evaluating learners</vt:lpstr>
      <vt:lpstr>Reasons cont’</vt:lpstr>
      <vt:lpstr>REQUIREMENTS FOR EFFECTIVE ASSESSMENT</vt:lpstr>
      <vt:lpstr>2 main characteristics of a well-designed assessment or test</vt:lpstr>
      <vt:lpstr>PowerPoint Presentation</vt:lpstr>
      <vt:lpstr>PowerPoint Presentation</vt:lpstr>
      <vt:lpstr>PowerPoint Presentation</vt:lpstr>
      <vt:lpstr>PowerPoint Presentation</vt:lpstr>
      <vt:lpstr>Assessing knowledge</vt:lpstr>
      <vt:lpstr>Assessing skills</vt:lpstr>
      <vt:lpstr>Assessing attitude </vt:lpstr>
      <vt:lpstr>GRADING IN EVALUATION</vt:lpstr>
      <vt:lpstr>PowerPoint Presentation</vt:lpstr>
      <vt:lpstr>SUMMARY</vt:lpstr>
      <vt:lpstr>PowerPoint Presentation</vt:lpstr>
      <vt:lpstr>What is a curriculum? </vt:lpstr>
      <vt:lpstr>Def cont’</vt:lpstr>
      <vt:lpstr>COMPONENTS </vt:lpstr>
      <vt:lpstr>Factors that influence curriculum development</vt:lpstr>
      <vt:lpstr>Approaches to curriculum development</vt:lpstr>
      <vt:lpstr>Development of Competency based curriculum</vt:lpstr>
      <vt:lpstr>Steps cont’</vt:lpstr>
      <vt:lpstr>SUMMARY </vt:lpstr>
      <vt:lpstr>Let us come up with a curriculum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ismail - [2010]</cp:lastModifiedBy>
  <cp:revision>72</cp:revision>
  <dcterms:created xsi:type="dcterms:W3CDTF">2017-02-13T08:42:46Z</dcterms:created>
  <dcterms:modified xsi:type="dcterms:W3CDTF">2019-07-18T06:00:20Z</dcterms:modified>
</cp:coreProperties>
</file>