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9" r:id="rId3"/>
    <p:sldId id="260" r:id="rId4"/>
    <p:sldId id="261" r:id="rId5"/>
    <p:sldId id="257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5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6" r:id="rId25"/>
    <p:sldId id="281" r:id="rId26"/>
    <p:sldId id="258" r:id="rId27"/>
    <p:sldId id="282" r:id="rId28"/>
    <p:sldId id="283" r:id="rId29"/>
    <p:sldId id="284" r:id="rId30"/>
    <p:sldId id="287" r:id="rId31"/>
    <p:sldId id="288" r:id="rId32"/>
    <p:sldId id="272" r:id="rId33"/>
    <p:sldId id="305" r:id="rId34"/>
    <p:sldId id="290" r:id="rId35"/>
    <p:sldId id="291" r:id="rId36"/>
    <p:sldId id="297" r:id="rId37"/>
    <p:sldId id="316" r:id="rId38"/>
    <p:sldId id="292" r:id="rId39"/>
    <p:sldId id="304" r:id="rId40"/>
    <p:sldId id="293" r:id="rId41"/>
    <p:sldId id="295" r:id="rId42"/>
    <p:sldId id="294" r:id="rId43"/>
    <p:sldId id="296" r:id="rId44"/>
    <p:sldId id="298" r:id="rId45"/>
    <p:sldId id="299" r:id="rId46"/>
    <p:sldId id="300" r:id="rId47"/>
    <p:sldId id="301" r:id="rId48"/>
    <p:sldId id="302" r:id="rId49"/>
    <p:sldId id="303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871F8-141D-407E-AB04-87C08611B64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E95A5-24C5-4A80-94B1-4350CAFCB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26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95A5-24C5-4A80-94B1-4350CAFCBEEA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82-0A09-49C3-874D-5E7CF6704B31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9E0F-6B7F-45FB-9D6B-28E2C318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82-0A09-49C3-874D-5E7CF6704B31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9E0F-6B7F-45FB-9D6B-28E2C318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82-0A09-49C3-874D-5E7CF6704B31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9E0F-6B7F-45FB-9D6B-28E2C318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82-0A09-49C3-874D-5E7CF6704B31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9E0F-6B7F-45FB-9D6B-28E2C318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82-0A09-49C3-874D-5E7CF6704B31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9E0F-6B7F-45FB-9D6B-28E2C318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82-0A09-49C3-874D-5E7CF6704B31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9E0F-6B7F-45FB-9D6B-28E2C318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82-0A09-49C3-874D-5E7CF6704B31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9E0F-6B7F-45FB-9D6B-28E2C318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82-0A09-49C3-874D-5E7CF6704B31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9E0F-6B7F-45FB-9D6B-28E2C318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82-0A09-49C3-874D-5E7CF6704B31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9E0F-6B7F-45FB-9D6B-28E2C318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82-0A09-49C3-874D-5E7CF6704B31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9E0F-6B7F-45FB-9D6B-28E2C318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82-0A09-49C3-874D-5E7CF6704B31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9E0F-6B7F-45FB-9D6B-28E2C318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A3E82-0A09-49C3-874D-5E7CF6704B31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09E0F-6B7F-45FB-9D6B-28E2C318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google.ch/imgres?imgurl=http://www.macmillan.org.uk/whybother/lifestyle/images/skippy.gif&amp;imgrefurl=http://www.macmillan.org.uk/whybother/lifestyle/exercise.html&amp;h=244&amp;w=266&amp;sz=6&amp;hl=en&amp;start=14&amp;tbnid=b_K_aOLQT75-9M:&amp;tbnh=104&amp;tbnw=113&amp;prev=/images?q=Exercise+Cartoon&amp;svnum=10&amp;hl=en&amp;lr=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PART THREE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Image of students being taught in a small grou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Tips on use of board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943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Keep the board clean.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chalk or pens that contrast with the background of the board.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Make text and drawings large enough to be seen in the back of the room.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Underline headings and important or unfamiliar words for emphasis.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not talk while facing the board.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not block the students’ view of the board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Allow sufficient time for students to copy the information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Summarize the main points at the end of the presentation.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Flip charts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239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large tablet or pad of paper, usually on a tripod or stand.</a:t>
            </a:r>
          </a:p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Uses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 objectives or outcomes before or after clinical practice sessions.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flowcharts to work through clinical decision-making in different situations. Such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Record discussions or ideas during small group exercises.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600200"/>
            <a:ext cx="174307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Advantages..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172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small enough that several may be used simultaneously.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suitable for use by both teachers and students.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Pages of information can be prepared in advance and revealed at appropriate points in the presentation.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Flipchart stands and paper are relatively inexpensive, easy to move from room to room, and do not require electricity.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Offer permanent record.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Disadvantages,……….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Flannel boards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:Aid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for teaching people in the community. </a:t>
            </a:r>
          </a:p>
          <a:p>
            <a:pPr lvl="0"/>
            <a:endParaRPr lang="en-US" dirty="0"/>
          </a:p>
        </p:txBody>
      </p:sp>
      <p:sp>
        <p:nvSpPr>
          <p:cNvPr id="16386" name="AutoShape 2" descr="Image result for flannel bo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Image result for flannel bo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Image result for flannel bo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4" name="Picture 10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95400"/>
            <a:ext cx="6781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Advantages </a:t>
            </a:r>
          </a:p>
          <a:p>
            <a:pPr lvl="0">
              <a:buFont typeface="Wingdings" pitchFamily="2" charset="2"/>
              <a:buChar char="ü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 tells a story in which you can see things happen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 has strong colours that please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pictures are large enough and can be seen from a distance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pictures are mostly things that people are familiar with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 arouses interest and 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Disadvantages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Barazas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are usually too big for flannel pictures to be seen from the back.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When flannels are used in open air, the wind may blow the flannel graphs away.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apparently miraculous way in which the picture sticks to the board is a distracting novelty.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Even the best designed teaching aid cannot replace practical work with patients and the community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Assignments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 and write notes on: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 objects(things)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Posters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Templates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 outs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Bounce patterns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u="sng" dirty="0" smtClean="0">
                <a:latin typeface="Aharoni" pitchFamily="2" charset="-79"/>
                <a:cs typeface="Aharoni" pitchFamily="2" charset="-79"/>
              </a:rPr>
              <a:t>PROJECTED AIDS</a:t>
            </a:r>
            <a:endParaRPr lang="en-US" sz="3200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6096000" cy="5059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Transparencies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visual aid projects images onto a screen using transparency film.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191000"/>
            <a:ext cx="21050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 descr="Image result for overhead proj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352800"/>
            <a:ext cx="4648200" cy="3276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72200" y="37338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Transparency</a:t>
            </a:r>
            <a:endParaRPr lang="en-US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4267200"/>
            <a:ext cx="2335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Overhead projector</a:t>
            </a:r>
            <a:endParaRPr lang="en-U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Uses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an outline for the teacher to follow in discussing the main points of a presentation.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Show images, illustrations, charts, or diagrams to support a topic.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visual support to students as they make their own presentations and oral reports.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materials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are leaning materials?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are they found?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are they used?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all learning materials useful?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Advantages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715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they are handwritten, they can be prepared quickly and easily.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can be stored and reused in the future.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projector is easy to use, and can be used in almost any room that has electricity.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prepared in advance, they save the teacher time and allow more time for discussion with students.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Points gathered from a discussion can be immediately written on a transparency.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Disadv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transparency sheet is required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Teacher can block students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 marker pens required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Acetate sheets are expensive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Takes time preparing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Video cassettes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305800" cy="3916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an overview or introduction to a topic to stimulate interest and discussion.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Allow the teacher to model a technique or procedure in a clear, step-by-step manner.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Allow students to practice identifying clinical signs.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28600"/>
            <a:ext cx="36290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Advantages.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10600" cy="5791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Videos capture events that the eye alone would not see.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Individual steps of a clinical procedure or technique can be shown by slowing down the video or stopping (pausing) to analyze a single frame. Use of these techniques allows students to watch and emulate a step-by-step demonstration of a technique at their own pace.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Commercially developed videos can be purchased or borrowed.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000" dirty="0" err="1" smtClean="0"/>
              <a:t>Adva</a:t>
            </a:r>
            <a:r>
              <a:rPr lang="en-US" sz="2000" dirty="0" smtClean="0"/>
              <a:t> cont’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Videos can show rare signs or symptoms.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can be used as a demonstration tool at any time.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Students do not always have to travel to a clinical setting for a demonstration.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showing interactions with patients, videos can demonstrate communication skills such as history taking, counseling, or educating patients.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Disadv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Commercially prepared videos are often outdated and may show techniques that are inconsistent with currently approved practices.</a:t>
            </a:r>
          </a:p>
          <a:p>
            <a:pPr>
              <a:lnSpc>
                <a:spcPct val="160000"/>
              </a:lnSpc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Videos may have been edited and therefore omit or rearrange key training steps in a procedure.</a:t>
            </a:r>
          </a:p>
          <a:p>
            <a:pPr>
              <a:lnSpc>
                <a:spcPct val="160000"/>
              </a:lnSpc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may be distracted by cultural differences such as accents, appearance, or communication customs.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Computer generated presentations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Slides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Transparencies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point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Videos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Pictures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AutoShape 2" descr="Image result for images of computer and proj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Image result for images of computer and proj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371600"/>
            <a:ext cx="54864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Advantages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867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Presentation files can be saved and updated the easily.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possible to add material during a lecture as new points are raised during interaction.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Cheaper than producing 35 mm slides and faster (and more versatile) than preparing printed overhead transparencies.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graphics software is easy to use and creates attractive, interesting presentation materials.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can prepare a presentation and create transparencies, a projected presentation, and related handout or note sheets easily.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Disadv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Computers are expensive and may require some maintenance.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need electrical outlets, extension cords, and voltage surge protectors.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Sometimes computers “crash” or “freeze” and information can be lost if not saved.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Power point presentation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5867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a visual presentation tool designed to support teaching and learning.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Used with other appropriate learning methods, activities, media and materials.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Should be used to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complement presentation not to carry it.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not have a leading role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because this belongs to the teacher.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Teachers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should avoid handing out copies of slides to students. A hand-out or reference material can be made for students.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Selecting-factors to consider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the materials appropriate for meeting the learning objectives?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information contained in the materials up-to-date, unbiased, factual, consistent, and technically correct?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Will visual aids work with the equipment that is already available?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the format and quality of the materials consistent with those of the other course materials?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the materials relevant and culturally sensitive?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reading level of the materials appropriate for the students?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cost of the materials reasonable?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How to use teaching Aids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960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@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Select the teaching aids to suit the lesson.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@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Preview the teaching aids to ensure they convey the message you want.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@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Plan how and in what order you intend to use your teaching aids, you could number them in pencil.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@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Present your teaching aids appropriately and give 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adequate explanation.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@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Evaluate your teaching aids with the same class.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@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itchFamily="34" charset="0"/>
              </a:rPr>
              <a:t>TEACHING PLAN(LESSON PLAN)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lesson plan is a written description used in a teaching and learning situation to guide the teacher to systematically present the subject matter in a logical, interrelated and integrated way such that learning is reinforced and enhanced.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Summary 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Always keep your visual aids</a:t>
            </a:r>
          </a:p>
          <a:p>
            <a:pPr>
              <a:lnSpc>
                <a:spcPct val="2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Simple.</a:t>
            </a:r>
          </a:p>
          <a:p>
            <a:pPr>
              <a:lnSpc>
                <a:spcPct val="2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Relevant. </a:t>
            </a:r>
          </a:p>
          <a:p>
            <a:pPr>
              <a:lnSpc>
                <a:spcPct val="2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Focused.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QUESTIONS</a:t>
            </a:r>
            <a:endParaRPr lang="en-US" b="1" dirty="0">
              <a:latin typeface="Baskerville Old Face" pitchFamily="18" charset="0"/>
            </a:endParaRPr>
          </a:p>
        </p:txBody>
      </p:sp>
      <p:pic>
        <p:nvPicPr>
          <p:cNvPr id="4" name="Picture 5" descr="C:\Users\rmulindi\AppData\Local\Microsoft\Windows\Temporary Internet Files\Content.IE5\PNACHQ3J\MM900282748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548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Algerian" pitchFamily="82" charset="0"/>
              </a:rPr>
              <a:t>PART FOUR</a:t>
            </a:r>
          </a:p>
          <a:p>
            <a:pPr algn="ctr">
              <a:buNone/>
            </a:pPr>
            <a:r>
              <a:rPr lang="en-US" dirty="0" smtClean="0">
                <a:latin typeface="Algerian" pitchFamily="82" charset="0"/>
              </a:rPr>
              <a:t>EVALUATION OF LEARNING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5400000">
            <a:off x="2171700" y="1638300"/>
            <a:ext cx="44958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involves placing a value on the learner’s performance in order to make a decision about the learner and the subject that was taught.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Assessment-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process of finding to what extent the learner has achieved the set objectives.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NB: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 purpose of student assessment is to improve students’ learning.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Reasons for evaluating learners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/>
          </a:bodyPr>
          <a:lstStyle/>
          <a:p>
            <a:pPr marL="571500" lvl="0" indent="-571500">
              <a:lnSpc>
                <a:spcPct val="150000"/>
              </a:lnSpc>
              <a:buFont typeface="+mj-lt"/>
              <a:buAutoNum type="romanLcPeriod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Help the learner to understand themselves.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lnSpc>
                <a:spcPct val="150000"/>
              </a:lnSpc>
              <a:buFont typeface="+mj-lt"/>
              <a:buAutoNum type="romanLcPeriod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Help in the retention and transfer of learning.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lnSpc>
                <a:spcPct val="150000"/>
              </a:lnSpc>
              <a:buFont typeface="+mj-lt"/>
              <a:buAutoNum type="romanLcPeriod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Motivate the learner.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lnSpc>
                <a:spcPct val="150000"/>
              </a:lnSpc>
              <a:buFont typeface="+mj-lt"/>
              <a:buAutoNum type="romanLcPeriod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Predict the level of the learner's future performance.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lnSpc>
                <a:spcPct val="150000"/>
              </a:lnSpc>
              <a:buFont typeface="+mj-lt"/>
              <a:buAutoNum type="romanLcPeriod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Judge the learner’s achievements.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lnSpc>
                <a:spcPct val="150000"/>
              </a:lnSpc>
              <a:buFont typeface="+mj-lt"/>
              <a:buAutoNum type="romanLcPeriod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Monitor the learner’s progress for the purpose of providing feedback.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lnSpc>
                <a:spcPct val="150000"/>
              </a:lnSpc>
              <a:buFont typeface="+mj-lt"/>
              <a:buAutoNum type="romanLcPeriod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Determine teaching effectiveness.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150000"/>
              </a:lnSpc>
              <a:buFont typeface="+mj-lt"/>
              <a:buAutoNum type="romanLcPeriod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pPr algn="l"/>
            <a:r>
              <a:rPr lang="en-US" sz="1600" b="1" dirty="0" smtClean="0"/>
              <a:t>Reasons cont’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 marL="571500" lvl="0" indent="-57150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viii. License the practice of a profession.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ix. Identify the weak and strong areas of a course.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x. Grade and rank students.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xi. Gauge the reputation of school performance.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xii. Protect society, that is, inform the community of the extent to which graduates constitute a potential danger.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4111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REQUIREMENTS FOR EFFECTIVE ASSESSMENT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172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Clear definition of learning objectives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 of a variety of appropriate assessment procedures or methods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agreement among the learning objectives, assessment tasks, and assessment methods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adequate sample of students’ performance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Procedures that are fair to everyone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Clear criteria for judging successful performance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Feedback to students that emphasizes strengths of performance and areas to be improved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Support of a comprehensive grading and reporting system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 main characteristics of a well-designed assessment or test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Validity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Reliability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05000"/>
            <a:ext cx="5410200" cy="39624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1200" dirty="0" smtClean="0"/>
              <a:t>Materials cont’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four general classifications of learning materials. </a:t>
            </a:r>
          </a:p>
          <a:p>
            <a:pPr marL="971550" lvl="1" indent="-57150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Handouts</a:t>
            </a:r>
          </a:p>
          <a:p>
            <a:pPr marL="971550" lvl="1" indent="-57150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Printed materials</a:t>
            </a:r>
          </a:p>
          <a:p>
            <a:pPr marL="971550" lvl="1" indent="-57150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Visual aids</a:t>
            </a:r>
          </a:p>
          <a:p>
            <a:pPr marL="971550" lvl="1" indent="-57150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Computer-based materials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Desirable Features of Valid and Reliable Assessments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a clearly specified set of learning outcomes.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Assessment tasks are matched to the stated learning outcomes.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Assessment tasks are a representative sample of the stated learning outcomes.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Assessment tasks are the appropriate level of difficulty.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Assessment tasks effectively distinguish between achievers and non-achievers.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a sufficient number of assessment tasks (or opportunities for assessment) to produce an adequate sample of achievement, provide dependable results, and allow for meaningful interpretation of results.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Clear instructions are given for the administration, scoring, and interpretation of the assessment results.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FORMS OF ASSESSMENT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Formative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Summative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Formative evaluation—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Formative evaluation measures students 'progress throughout the course. </a:t>
            </a:r>
          </a:p>
          <a:p>
            <a:pPr>
              <a:lnSpc>
                <a:spcPct val="150000"/>
              </a:lnSpc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@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help students improve their performance.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@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 gives students an opportunity to apply new knowledge, skills, and attitudes and to receive feedback from teachers.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@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reinforces important or difficult content areas.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Summative evaluation—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Summative is the formal assessment of a student’s achievement at scheduled points during the course.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@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assign a grade or mark to the student’s level of competence in key learning objectives.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@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decide whether a student can complete a course, move on to another course in the academic program, or graduate.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Assessing knowledge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Methods: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Drills, quizzes, and practice tests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Written exercises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studies, clinical scenarios, and patient management problems.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reports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Essay examinations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 written examinations: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MCQs,T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/F, matching, SAQs.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Oral examination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rounds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Assessing skills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observation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Logbooks (casebooks),learning journals, and care plans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Structured practical examinations e.g. OSCE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Assessing attitude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33400" indent="-533400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Areas of attitude assessment:</a:t>
            </a:r>
          </a:p>
          <a:p>
            <a:pPr marL="914400" lvl="1" indent="-457200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Cognitive component of attitude</a:t>
            </a:r>
          </a:p>
          <a:p>
            <a:pPr marL="914400" lvl="1" indent="-457200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Behavioral component of attitude</a:t>
            </a:r>
          </a:p>
          <a:p>
            <a:pPr marL="914400" lvl="1" indent="-457200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Informal assessment</a:t>
            </a:r>
          </a:p>
          <a:p>
            <a:pPr marL="914400" lvl="1" indent="-457200">
              <a:lnSpc>
                <a:spcPct val="20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NB: XY FORMS (YELLOW)</a:t>
            </a:r>
          </a:p>
          <a:p>
            <a:pPr>
              <a:lnSpc>
                <a:spcPct val="20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GRADING IN EVALUATION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This refers to the awarding of marks, score or a value to the assignment performed. </a:t>
            </a:r>
          </a:p>
          <a:p>
            <a:pPr>
              <a:lnSpc>
                <a:spcPct val="150000"/>
              </a:lnSpc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Importance: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Gauges the extent to which educational objectives have been achieved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Guides the teacher in deciding what steps need to be planned next to facilitate learning for the students.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Common forms of grading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Percentage of 0-100%.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Pass(with credit or distinction) or fail</a:t>
            </a: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Good, average, excellent.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Percentiles.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Letter grades, that is, A, B, C, D, 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SUMMARY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evaluation important?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 should evaluate learners?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is evaluation done?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skipp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990600"/>
            <a:ext cx="28956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 Black" pitchFamily="34" charset="0"/>
              </a:rPr>
              <a:t>TEACHING AIDS</a:t>
            </a:r>
          </a:p>
          <a:p>
            <a:pPr>
              <a:buFontTx/>
              <a:buNone/>
            </a:pPr>
            <a:r>
              <a:rPr lang="en-US" dirty="0" smtClean="0">
                <a:latin typeface="Arial Black" pitchFamily="34" charset="0"/>
              </a:rPr>
              <a:t>       (audio-visual aids)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Visual aids supplement learning activities by highlighting important points or key steps or tasks.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also maintain students’ interest.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Algerian" pitchFamily="82" charset="0"/>
              </a:rPr>
              <a:t>Part four</a:t>
            </a:r>
          </a:p>
          <a:p>
            <a:pPr algn="ctr"/>
            <a:endParaRPr lang="en-US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dirty="0" smtClean="0">
                <a:latin typeface="Algerian" pitchFamily="82" charset="0"/>
              </a:rPr>
              <a:t>Curriculum development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a curriculum?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totality of learning activities that are designed to achieve specific educational outcomes (Bevis 1982).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description of all that takes place in an educational institution from the first to the last day of training.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Def cont’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Curriculum design:-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organization and sequencing of course requirements and learning experiences that make up the total academic program.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Curriculum development and :-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systematic, logical, and dynamic process of making/coming up with a curriculum for achieving organized learning.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Curriculum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revision/review:-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to time re-evaluation of a curriculum so as to institute desired changes.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COMPONENTS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Statement of justification 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Resources 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Entry requirements  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Educational goals and objectives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 to be covered     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experiences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Teaching approaches 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    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Duration  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Assessment methods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Course descriptions </a:t>
            </a:r>
          </a:p>
          <a:p>
            <a:pPr marL="571500" indent="-571500">
              <a:buFont typeface="+mj-lt"/>
              <a:buAutoNum type="romanL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L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4111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Factors that influence curriculum development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Academic factors:-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 to be taught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Social factors:-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relevance to the society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Economic factors:-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cost of implementation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Political factors:-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internal and external participants</a:t>
            </a:r>
          </a:p>
          <a:p>
            <a:pPr>
              <a:lnSpc>
                <a:spcPct val="20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Approaches to curriculum development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7912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Subject-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centred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Approach:-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subject specialists determine the subdivision of content and the methods and timing of instruction.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Integrated Approach:-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combine disciplined knowledge to impact wholesome learning for student application.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Competency-based Approach:-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identifies professional competencies required and the teaching required to achieve these competencies.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Development of Competency based curriculum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10-step process(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Mutema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Kangethe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Naweya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(1999)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Identification of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health problems or needs.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Identification of professional roles and functions.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Performing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task analysis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on professional roles and functions.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Development of educational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goals and objectives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on the basis of professional functions and task analysis.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Identification and selection of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subject matter or content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to be learnt.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Steps cont’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Identification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teaching and learning methods.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Identification or selection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learning resources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Identification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assessment tools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determine learner performance.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Curriculum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implementation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Curriculum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review and change.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SUMMARY 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3276600" y="3657600"/>
            <a:ext cx="2209800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>
              <a:buNone/>
              <a:defRPr/>
            </a:pPr>
            <a:r>
              <a:rPr lang="en-US" sz="28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Curriculum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200400" y="1676400"/>
            <a:ext cx="2209800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Students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200400" y="5638800"/>
            <a:ext cx="2209800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Teacher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3771900" y="2933700"/>
            <a:ext cx="129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0"/>
          </p:cNvCxnSpPr>
          <p:nvPr/>
        </p:nvCxnSpPr>
        <p:spPr>
          <a:xfrm rot="5400000">
            <a:off x="3638550" y="4933950"/>
            <a:ext cx="1371600" cy="38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Curved Up Arrow 21"/>
          <p:cNvSpPr/>
          <p:nvPr/>
        </p:nvSpPr>
        <p:spPr>
          <a:xfrm rot="16487535">
            <a:off x="4978348" y="4698971"/>
            <a:ext cx="2017197" cy="6867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 rot="15847392">
            <a:off x="4980458" y="2595364"/>
            <a:ext cx="2017197" cy="6867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Up Arrow 23"/>
          <p:cNvSpPr/>
          <p:nvPr/>
        </p:nvSpPr>
        <p:spPr>
          <a:xfrm rot="5400000">
            <a:off x="1722263" y="2752461"/>
            <a:ext cx="2017197" cy="6867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Up Arrow 24"/>
          <p:cNvSpPr/>
          <p:nvPr/>
        </p:nvSpPr>
        <p:spPr>
          <a:xfrm rot="5400000">
            <a:off x="1696998" y="4856202"/>
            <a:ext cx="2017197" cy="6867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Let us come up with a curriculum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categories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Non-projected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aids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-writing boards, flip charts, flannel boards etc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-transparencies, slides, films, video cassettes, computer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presentations etc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latin typeface="Aharoni" pitchFamily="2" charset="-79"/>
                <a:cs typeface="Aharoni" pitchFamily="2" charset="-79"/>
              </a:rPr>
              <a:t>NON-PROJECTED AIDS</a:t>
            </a:r>
            <a:endParaRPr lang="en-US" sz="3200" b="1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Writing board(black/white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Document ideas during discussions or brainstorming exercises.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Draw a sketch of anatomy or a physiological response.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 points you wish to emphasize.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Diagram a sequence of activities for working through the process of making a clinical decision.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143000"/>
            <a:ext cx="18288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Advantages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Writing boards are available in most classrooms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not require electricity.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inexpensive and easy to use.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excellent for brainstorming, problem solving, making sketches, diagrams, charts, and lists, and other participatory activities.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Disadv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3046"/>
            <a:ext cx="8382000" cy="60225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board cannot hold a large amount of material.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Writing on the board is time-consuming.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Difficult to write on the board and talk to students at the same time.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large classrooms, it is difficult to write large enough so that students in the back of the room can easily read what is written.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permanent record of the information presented.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2307</Words>
  <Application>Microsoft Office PowerPoint</Application>
  <PresentationFormat>On-screen Show (4:3)</PresentationFormat>
  <Paragraphs>304</Paragraphs>
  <Slides>59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PART THREE</vt:lpstr>
      <vt:lpstr>Learning materials </vt:lpstr>
      <vt:lpstr>Selecting-factors to consider</vt:lpstr>
      <vt:lpstr>Materials cont’</vt:lpstr>
      <vt:lpstr>PowerPoint Presentation</vt:lpstr>
      <vt:lpstr>PowerPoint Presentation</vt:lpstr>
      <vt:lpstr>NON-PROJECTED AIDS</vt:lpstr>
      <vt:lpstr>Advantages </vt:lpstr>
      <vt:lpstr>Disadv..</vt:lpstr>
      <vt:lpstr>Tips on use of board</vt:lpstr>
      <vt:lpstr>Flip charts</vt:lpstr>
      <vt:lpstr>Advantages..</vt:lpstr>
      <vt:lpstr>Disadvantages,……….</vt:lpstr>
      <vt:lpstr>Flannel boards</vt:lpstr>
      <vt:lpstr>PowerPoint Presentation</vt:lpstr>
      <vt:lpstr>Disadvantages </vt:lpstr>
      <vt:lpstr>Assignments </vt:lpstr>
      <vt:lpstr>PROJECTED AIDS</vt:lpstr>
      <vt:lpstr>Uses </vt:lpstr>
      <vt:lpstr>Advantages</vt:lpstr>
      <vt:lpstr>Disadv..</vt:lpstr>
      <vt:lpstr>Video cassettes  </vt:lpstr>
      <vt:lpstr>Advantages.</vt:lpstr>
      <vt:lpstr>Adva cont’</vt:lpstr>
      <vt:lpstr>Disadv..</vt:lpstr>
      <vt:lpstr>Computer generated presentations</vt:lpstr>
      <vt:lpstr>Advantages </vt:lpstr>
      <vt:lpstr>Disadv..</vt:lpstr>
      <vt:lpstr>Example: Power point presentation.</vt:lpstr>
      <vt:lpstr>How to use teaching Aids</vt:lpstr>
      <vt:lpstr>TEACHING PLAN(LESSON PLAN)</vt:lpstr>
      <vt:lpstr>Summary </vt:lpstr>
      <vt:lpstr>QUESTIONS</vt:lpstr>
      <vt:lpstr>PowerPoint Presentation</vt:lpstr>
      <vt:lpstr>Definitions </vt:lpstr>
      <vt:lpstr>Reasons for evaluating learners</vt:lpstr>
      <vt:lpstr>Reasons cont’</vt:lpstr>
      <vt:lpstr>REQUIREMENTS FOR EFFECTIVE ASSESSMENT</vt:lpstr>
      <vt:lpstr>2 main characteristics of a well-designed assessment or test</vt:lpstr>
      <vt:lpstr>PowerPoint Presentation</vt:lpstr>
      <vt:lpstr>PowerPoint Presentation</vt:lpstr>
      <vt:lpstr>PowerPoint Presentation</vt:lpstr>
      <vt:lpstr>PowerPoint Presentation</vt:lpstr>
      <vt:lpstr>Assessing knowledge</vt:lpstr>
      <vt:lpstr>Assessing skills</vt:lpstr>
      <vt:lpstr>Assessing attitude </vt:lpstr>
      <vt:lpstr>GRADING IN EVALUATION</vt:lpstr>
      <vt:lpstr>PowerPoint Presentation</vt:lpstr>
      <vt:lpstr>SUMMARY</vt:lpstr>
      <vt:lpstr>PowerPoint Presentation</vt:lpstr>
      <vt:lpstr>What is a curriculum? </vt:lpstr>
      <vt:lpstr>Def cont’</vt:lpstr>
      <vt:lpstr>COMPONENTS </vt:lpstr>
      <vt:lpstr>Factors that influence curriculum development</vt:lpstr>
      <vt:lpstr>Approaches to curriculum development</vt:lpstr>
      <vt:lpstr>Development of Competency based curriculum</vt:lpstr>
      <vt:lpstr>Steps cont’</vt:lpstr>
      <vt:lpstr>SUMMARY </vt:lpstr>
      <vt:lpstr>Let us come up with a curriculum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ismail - [2010]</cp:lastModifiedBy>
  <cp:revision>72</cp:revision>
  <dcterms:created xsi:type="dcterms:W3CDTF">2017-02-13T08:42:46Z</dcterms:created>
  <dcterms:modified xsi:type="dcterms:W3CDTF">2019-07-18T06:00:20Z</dcterms:modified>
</cp:coreProperties>
</file>