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4"/>
  </p:notesMasterIdLst>
  <p:sldIdLst>
    <p:sldId id="256" r:id="rId2"/>
    <p:sldId id="258" r:id="rId3"/>
    <p:sldId id="270" r:id="rId4"/>
    <p:sldId id="271" r:id="rId5"/>
    <p:sldId id="272" r:id="rId6"/>
    <p:sldId id="257" r:id="rId7"/>
    <p:sldId id="259" r:id="rId8"/>
    <p:sldId id="260" r:id="rId9"/>
    <p:sldId id="261" r:id="rId10"/>
    <p:sldId id="262" r:id="rId11"/>
    <p:sldId id="263" r:id="rId12"/>
    <p:sldId id="266" r:id="rId13"/>
    <p:sldId id="267" r:id="rId14"/>
    <p:sldId id="264" r:id="rId15"/>
    <p:sldId id="265" r:id="rId16"/>
    <p:sldId id="268" r:id="rId17"/>
    <p:sldId id="269"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30"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8"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varScale="1">
        <p:scale>
          <a:sx n="50" d="100"/>
          <a:sy n="50" d="100"/>
        </p:scale>
        <p:origin x="-571"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50E5E2-095C-4B51-A0B6-CCCF42428E32}" type="datetimeFigureOut">
              <a:rPr lang="en-US" smtClean="0"/>
              <a:t>1/10/2019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0E448D-86D0-478F-9ACD-913D0CB45AEA}" type="slidenum">
              <a:rPr lang="en-US" smtClean="0"/>
              <a:t>‹#›</a:t>
            </a:fld>
            <a:endParaRPr lang="en-US"/>
          </a:p>
        </p:txBody>
      </p:sp>
    </p:spTree>
    <p:extLst>
      <p:ext uri="{BB962C8B-B14F-4D97-AF65-F5344CB8AC3E}">
        <p14:creationId xmlns:p14="http://schemas.microsoft.com/office/powerpoint/2010/main" val="1387393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0E448D-86D0-478F-9ACD-913D0CB45AEA}" type="slidenum">
              <a:rPr lang="en-US" smtClean="0"/>
              <a:t>17</a:t>
            </a:fld>
            <a:endParaRPr lang="en-US"/>
          </a:p>
        </p:txBody>
      </p:sp>
    </p:spTree>
    <p:extLst>
      <p:ext uri="{BB962C8B-B14F-4D97-AF65-F5344CB8AC3E}">
        <p14:creationId xmlns:p14="http://schemas.microsoft.com/office/powerpoint/2010/main" val="1673717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ADF496-D8E6-41EA-974E-977DB74CA181}" type="datetimeFigureOut">
              <a:rPr lang="en-US" smtClean="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9C9C81-7149-4858-9802-3AB22231CDB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DF496-D8E6-41EA-974E-977DB74CA181}" type="datetimeFigureOut">
              <a:rPr lang="en-US" smtClean="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9C9C81-7149-4858-9802-3AB22231CDB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DF496-D8E6-41EA-974E-977DB74CA181}" type="datetimeFigureOut">
              <a:rPr lang="en-US" smtClean="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9C9C81-7149-4858-9802-3AB22231CDB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DF496-D8E6-41EA-974E-977DB74CA181}" type="datetimeFigureOut">
              <a:rPr lang="en-US" smtClean="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9C9C81-7149-4858-9802-3AB22231CDB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ADF496-D8E6-41EA-974E-977DB74CA181}" type="datetimeFigureOut">
              <a:rPr lang="en-US" smtClean="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9C9C81-7149-4858-9802-3AB22231CDB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ADF496-D8E6-41EA-974E-977DB74CA181}" type="datetimeFigureOut">
              <a:rPr lang="en-US" smtClean="0"/>
              <a:t>1/10/2019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9C9C81-7149-4858-9802-3AB22231CDB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ADF496-D8E6-41EA-974E-977DB74CA181}" type="datetimeFigureOut">
              <a:rPr lang="en-US" smtClean="0"/>
              <a:t>1/10/2019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9C9C81-7149-4858-9802-3AB22231CDB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ADF496-D8E6-41EA-974E-977DB74CA181}" type="datetimeFigureOut">
              <a:rPr lang="en-US" smtClean="0"/>
              <a:t>1/10/2019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9C9C81-7149-4858-9802-3AB22231CDB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DF496-D8E6-41EA-974E-977DB74CA181}" type="datetimeFigureOut">
              <a:rPr lang="en-US" smtClean="0"/>
              <a:t>1/10/2019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9C9C81-7149-4858-9802-3AB22231CDB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ADF496-D8E6-41EA-974E-977DB74CA181}" type="datetimeFigureOut">
              <a:rPr lang="en-US" smtClean="0"/>
              <a:t>1/10/2019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9C9C81-7149-4858-9802-3AB22231CDB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0ADF496-D8E6-41EA-974E-977DB74CA181}" type="datetimeFigureOut">
              <a:rPr lang="en-US" smtClean="0"/>
              <a:t>1/10/2019</a:t>
            </a:fld>
            <a:endParaRPr lang="en-US" dirty="0"/>
          </a:p>
        </p:txBody>
      </p:sp>
      <p:sp>
        <p:nvSpPr>
          <p:cNvPr id="9" name="Slide Number Placeholder 8"/>
          <p:cNvSpPr>
            <a:spLocks noGrp="1"/>
          </p:cNvSpPr>
          <p:nvPr>
            <p:ph type="sldNum" sz="quarter" idx="11"/>
          </p:nvPr>
        </p:nvSpPr>
        <p:spPr/>
        <p:txBody>
          <a:bodyPr/>
          <a:lstStyle/>
          <a:p>
            <a:fld id="{C79C9C81-7149-4858-9802-3AB22231CDB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79C9C81-7149-4858-9802-3AB22231CDB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0ADF496-D8E6-41EA-974E-977DB74CA181}" type="datetimeFigureOut">
              <a:rPr lang="en-US" smtClean="0"/>
              <a:t>1/10/2019</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TEACHING AND LEARNING METHODOLOGY </a:t>
            </a:r>
            <a:endParaRPr lang="en-US" dirty="0"/>
          </a:p>
        </p:txBody>
      </p:sp>
      <p:sp>
        <p:nvSpPr>
          <p:cNvPr id="3" name="Subtitle 2"/>
          <p:cNvSpPr>
            <a:spLocks noGrp="1"/>
          </p:cNvSpPr>
          <p:nvPr>
            <p:ph type="subTitle" idx="1"/>
          </p:nvPr>
        </p:nvSpPr>
        <p:spPr/>
        <p:txBody>
          <a:bodyPr/>
          <a:lstStyle/>
          <a:p>
            <a:endParaRPr lang="en-US" dirty="0" smtClean="0"/>
          </a:p>
          <a:p>
            <a:r>
              <a:rPr lang="en-US" dirty="0" smtClean="0"/>
              <a:t>By. </a:t>
            </a:r>
            <a:r>
              <a:rPr lang="en-US" dirty="0" err="1" smtClean="0"/>
              <a:t>Loice</a:t>
            </a:r>
            <a:r>
              <a:rPr lang="en-US" dirty="0" smtClean="0"/>
              <a:t> </a:t>
            </a:r>
            <a:r>
              <a:rPr lang="en-US" dirty="0" err="1" smtClean="0"/>
              <a:t>Matelong</a:t>
            </a:r>
            <a:r>
              <a:rPr lang="en-US" dirty="0" smtClean="0"/>
              <a:t> </a:t>
            </a:r>
            <a:endParaRPr lang="en-US" dirty="0"/>
          </a:p>
        </p:txBody>
      </p:sp>
    </p:spTree>
    <p:extLst>
      <p:ext uri="{BB962C8B-B14F-4D97-AF65-F5344CB8AC3E}">
        <p14:creationId xmlns:p14="http://schemas.microsoft.com/office/powerpoint/2010/main" val="262626329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r>
              <a:rPr lang="en-US" dirty="0" smtClean="0"/>
              <a:t>5.Providing learning guidance (provide alternative approaches that illustrate the information that you are trying to convey)</a:t>
            </a:r>
          </a:p>
          <a:p>
            <a:pPr lvl="1"/>
            <a:r>
              <a:rPr lang="en-US" dirty="0" smtClean="0"/>
              <a:t>6.Eliciting performance  (demonstrate their knowledge of what you’ve taught them )</a:t>
            </a:r>
          </a:p>
          <a:p>
            <a:pPr lvl="1"/>
            <a:r>
              <a:rPr lang="en-US" dirty="0" smtClean="0"/>
              <a:t>7. Providing feedback (reinforce any points as necessary)</a:t>
            </a:r>
          </a:p>
          <a:p>
            <a:pPr lvl="1"/>
            <a:r>
              <a:rPr lang="en-US" dirty="0" smtClean="0"/>
              <a:t>8. Assessing performance (test)</a:t>
            </a:r>
          </a:p>
          <a:p>
            <a:pPr lvl="1"/>
            <a:r>
              <a:rPr lang="en-US" dirty="0" smtClean="0"/>
              <a:t>9. Enhancing retention and transfer </a:t>
            </a:r>
            <a:endParaRPr lang="en-US" dirty="0"/>
          </a:p>
        </p:txBody>
      </p:sp>
    </p:spTree>
    <p:extLst>
      <p:ext uri="{BB962C8B-B14F-4D97-AF65-F5344CB8AC3E}">
        <p14:creationId xmlns:p14="http://schemas.microsoft.com/office/powerpoint/2010/main" val="24326897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nSpc>
                <a:spcPct val="115000"/>
              </a:lnSpc>
              <a:spcBef>
                <a:spcPts val="0"/>
              </a:spcBef>
            </a:pPr>
            <a:r>
              <a:rPr lang="en-US" sz="4000" dirty="0">
                <a:ln>
                  <a:noFill/>
                </a:ln>
                <a:solidFill>
                  <a:prstClr val="white"/>
                </a:solidFill>
                <a:effectLst/>
                <a:latin typeface="Times New Roman"/>
                <a:ea typeface="Times New Roman"/>
                <a:cs typeface="Times New Roman"/>
              </a:rPr>
              <a:t>Cognitive Theories</a:t>
            </a:r>
            <a:r>
              <a:rPr lang="en-US" sz="4000" b="0" dirty="0">
                <a:ln>
                  <a:noFill/>
                </a:ln>
                <a:solidFill>
                  <a:prstClr val="white"/>
                </a:solidFill>
                <a:effectLst/>
                <a:latin typeface="Times New Roman"/>
                <a:ea typeface="Times New Roman"/>
                <a:cs typeface="Times New Roman"/>
              </a:rPr>
              <a:t> </a:t>
            </a:r>
            <a:r>
              <a:rPr lang="en-US" sz="2400" b="0" dirty="0">
                <a:ln>
                  <a:noFill/>
                </a:ln>
                <a:solidFill>
                  <a:prstClr val="white"/>
                </a:solidFill>
                <a:effectLst/>
                <a:latin typeface="Calibri"/>
                <a:ea typeface="Calibri"/>
                <a:cs typeface="Times New Roman"/>
              </a:rPr>
              <a:t/>
            </a:r>
            <a:br>
              <a:rPr lang="en-US" sz="2400" b="0" dirty="0">
                <a:ln>
                  <a:noFill/>
                </a:ln>
                <a:solidFill>
                  <a:prstClr val="white"/>
                </a:solidFill>
                <a:effectLst/>
                <a:latin typeface="Calibri"/>
                <a:ea typeface="Calibri"/>
                <a:cs typeface="Times New Roman"/>
              </a:rPr>
            </a:br>
            <a:endParaRPr lang="en-US" dirty="0"/>
          </a:p>
        </p:txBody>
      </p:sp>
      <p:sp>
        <p:nvSpPr>
          <p:cNvPr id="3" name="Content Placeholder 2"/>
          <p:cNvSpPr>
            <a:spLocks noGrp="1"/>
          </p:cNvSpPr>
          <p:nvPr>
            <p:ph idx="1"/>
          </p:nvPr>
        </p:nvSpPr>
        <p:spPr/>
        <p:txBody>
          <a:bodyPr>
            <a:normAutofit/>
          </a:bodyPr>
          <a:lstStyle/>
          <a:p>
            <a:pPr marL="457200" marR="0">
              <a:lnSpc>
                <a:spcPct val="115000"/>
              </a:lnSpc>
              <a:spcBef>
                <a:spcPts val="0"/>
              </a:spcBef>
              <a:spcAft>
                <a:spcPts val="0"/>
              </a:spcAft>
            </a:pPr>
            <a:r>
              <a:rPr lang="en-US" dirty="0" smtClean="0">
                <a:latin typeface="Times New Roman"/>
                <a:ea typeface="Times New Roman"/>
                <a:cs typeface="Times New Roman"/>
              </a:rPr>
              <a:t>Cognition is our thinking process describes the very act of acquiring knowledge through perception, thinking, imagination, remembering, judging, problem- solving and selective attention.</a:t>
            </a:r>
          </a:p>
          <a:p>
            <a:r>
              <a:rPr lang="en-US" dirty="0" smtClean="0"/>
              <a:t>The study of cognitive theory is the study of the information processing of the mind. When the mind receives new information, it does two things ; codes it as “new” information or retrieves it from memory as “not new” information</a:t>
            </a:r>
          </a:p>
          <a:p>
            <a:endParaRPr lang="en-US" dirty="0"/>
          </a:p>
        </p:txBody>
      </p:sp>
    </p:spTree>
    <p:extLst>
      <p:ext uri="{BB962C8B-B14F-4D97-AF65-F5344CB8AC3E}">
        <p14:creationId xmlns:p14="http://schemas.microsoft.com/office/powerpoint/2010/main" val="102809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are 4 basic steps to the cognition or thinking process</a:t>
            </a:r>
          </a:p>
          <a:p>
            <a:pPr lvl="1"/>
            <a:r>
              <a:rPr lang="en-US" dirty="0" smtClean="0"/>
              <a:t>Perception </a:t>
            </a:r>
          </a:p>
          <a:p>
            <a:pPr lvl="1"/>
            <a:r>
              <a:rPr lang="en-US" dirty="0" smtClean="0"/>
              <a:t>Selective</a:t>
            </a:r>
          </a:p>
          <a:p>
            <a:pPr lvl="1"/>
            <a:r>
              <a:rPr lang="en-US" dirty="0" smtClean="0"/>
              <a:t>Attention </a:t>
            </a:r>
          </a:p>
          <a:p>
            <a:pPr lvl="1"/>
            <a:r>
              <a:rPr lang="en-US" dirty="0" smtClean="0"/>
              <a:t>Memory </a:t>
            </a:r>
            <a:endParaRPr lang="en-US" dirty="0"/>
          </a:p>
        </p:txBody>
      </p:sp>
    </p:spTree>
    <p:extLst>
      <p:ext uri="{BB962C8B-B14F-4D97-AF65-F5344CB8AC3E}">
        <p14:creationId xmlns:p14="http://schemas.microsoft.com/office/powerpoint/2010/main" val="7826048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aspects of  Cognition </a:t>
            </a:r>
            <a:endParaRPr lang="en-US" dirty="0"/>
          </a:p>
        </p:txBody>
      </p:sp>
      <p:sp>
        <p:nvSpPr>
          <p:cNvPr id="3" name="Content Placeholder 2"/>
          <p:cNvSpPr>
            <a:spLocks noGrp="1"/>
          </p:cNvSpPr>
          <p:nvPr>
            <p:ph idx="1"/>
          </p:nvPr>
        </p:nvSpPr>
        <p:spPr/>
        <p:txBody>
          <a:bodyPr/>
          <a:lstStyle/>
          <a:p>
            <a:r>
              <a:rPr lang="en-US" dirty="0" smtClean="0"/>
              <a:t>Perception: is the process of selecting, organizing and interpreting stimuli. Stimuli is a thing or event that evokes a response. </a:t>
            </a:r>
          </a:p>
          <a:p>
            <a:r>
              <a:rPr lang="en-US" dirty="0" smtClean="0"/>
              <a:t>Attention: refers to how we actively process specific information present in our environment </a:t>
            </a:r>
          </a:p>
          <a:p>
            <a:r>
              <a:rPr lang="en-US" dirty="0" smtClean="0"/>
              <a:t>Memory: involves the process of acquiring, storing and recalling information</a:t>
            </a:r>
            <a:endParaRPr lang="en-US" dirty="0"/>
          </a:p>
        </p:txBody>
      </p:sp>
    </p:spTree>
    <p:extLst>
      <p:ext uri="{BB962C8B-B14F-4D97-AF65-F5344CB8AC3E}">
        <p14:creationId xmlns:p14="http://schemas.microsoft.com/office/powerpoint/2010/main" val="42166867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742950" lvl="1" indent="-285750">
              <a:lnSpc>
                <a:spcPct val="115000"/>
              </a:lnSpc>
              <a:spcBef>
                <a:spcPts val="0"/>
              </a:spcBef>
              <a:buClr>
                <a:prstClr val="white"/>
              </a:buClr>
              <a:buFont typeface="+mj-lt"/>
              <a:buAutoNum type="alphaLcPeriod"/>
            </a:pPr>
            <a:r>
              <a:rPr lang="en-US" sz="2800" b="1" dirty="0" smtClean="0">
                <a:solidFill>
                  <a:prstClr val="white"/>
                </a:solidFill>
                <a:latin typeface="Times New Roman"/>
                <a:ea typeface="Times New Roman"/>
                <a:cs typeface="Times New Roman"/>
              </a:rPr>
              <a:t>Benjamin </a:t>
            </a:r>
            <a:r>
              <a:rPr lang="en-US" sz="2800" b="1" dirty="0">
                <a:solidFill>
                  <a:prstClr val="white"/>
                </a:solidFill>
                <a:latin typeface="Times New Roman"/>
                <a:ea typeface="Times New Roman"/>
                <a:cs typeface="Times New Roman"/>
              </a:rPr>
              <a:t>Bloom</a:t>
            </a:r>
            <a:r>
              <a:rPr lang="en-US" sz="2800" dirty="0">
                <a:solidFill>
                  <a:prstClr val="white"/>
                </a:solidFill>
                <a:latin typeface="Times New Roman"/>
                <a:ea typeface="Times New Roman"/>
                <a:cs typeface="Times New Roman"/>
              </a:rPr>
              <a:t/>
            </a:r>
            <a:br>
              <a:rPr lang="en-US" sz="2800" dirty="0">
                <a:solidFill>
                  <a:prstClr val="white"/>
                </a:solidFill>
                <a:latin typeface="Times New Roman"/>
                <a:ea typeface="Times New Roman"/>
                <a:cs typeface="Times New Roman"/>
              </a:rPr>
            </a:br>
            <a:r>
              <a:rPr lang="en-US" sz="2800" dirty="0">
                <a:solidFill>
                  <a:prstClr val="white"/>
                </a:solidFill>
                <a:latin typeface="Times New Roman"/>
                <a:ea typeface="Times New Roman"/>
                <a:cs typeface="Times New Roman"/>
              </a:rPr>
              <a:t>He proposed three domains of learning. These were: </a:t>
            </a:r>
            <a:endParaRPr lang="en-US" sz="2800" dirty="0">
              <a:solidFill>
                <a:prstClr val="white"/>
              </a:solidFill>
              <a:latin typeface="Calibri"/>
              <a:ea typeface="Calibri"/>
              <a:cs typeface="Times New Roman"/>
            </a:endParaRPr>
          </a:p>
          <a:p>
            <a:pPr marL="1143000" lvl="2">
              <a:lnSpc>
                <a:spcPct val="115000"/>
              </a:lnSpc>
              <a:spcBef>
                <a:spcPts val="0"/>
              </a:spcBef>
              <a:buClr>
                <a:prstClr val="white"/>
              </a:buClr>
              <a:buFont typeface="+mj-lt"/>
              <a:buAutoNum type="romanLcPeriod"/>
            </a:pPr>
            <a:r>
              <a:rPr lang="en-US" sz="2800" dirty="0">
                <a:solidFill>
                  <a:prstClr val="white"/>
                </a:solidFill>
                <a:latin typeface="Times New Roman"/>
                <a:ea typeface="Times New Roman"/>
                <a:cs typeface="Times New Roman"/>
              </a:rPr>
              <a:t>Affective domain </a:t>
            </a:r>
            <a:r>
              <a:rPr lang="en-US" sz="2800" dirty="0" smtClean="0">
                <a:solidFill>
                  <a:prstClr val="white"/>
                </a:solidFill>
                <a:latin typeface="Times New Roman"/>
                <a:ea typeface="Times New Roman"/>
                <a:cs typeface="Times New Roman"/>
              </a:rPr>
              <a:t>– attitudes, emotions.</a:t>
            </a:r>
            <a:endParaRPr lang="en-US" sz="2800" dirty="0">
              <a:solidFill>
                <a:prstClr val="white"/>
              </a:solidFill>
              <a:latin typeface="Calibri"/>
              <a:ea typeface="Calibri"/>
              <a:cs typeface="Times New Roman"/>
            </a:endParaRPr>
          </a:p>
          <a:p>
            <a:pPr marL="1143000" lvl="2">
              <a:lnSpc>
                <a:spcPct val="115000"/>
              </a:lnSpc>
              <a:spcBef>
                <a:spcPts val="0"/>
              </a:spcBef>
              <a:buClr>
                <a:prstClr val="white"/>
              </a:buClr>
              <a:buFont typeface="+mj-lt"/>
              <a:buAutoNum type="romanLcPeriod"/>
            </a:pPr>
            <a:r>
              <a:rPr lang="en-US" sz="2800" dirty="0">
                <a:solidFill>
                  <a:prstClr val="white"/>
                </a:solidFill>
                <a:latin typeface="Times New Roman"/>
                <a:ea typeface="Times New Roman"/>
                <a:cs typeface="Times New Roman"/>
              </a:rPr>
              <a:t>Cognitive domain </a:t>
            </a:r>
            <a:r>
              <a:rPr lang="en-US" sz="2800" dirty="0" smtClean="0">
                <a:solidFill>
                  <a:prstClr val="white"/>
                </a:solidFill>
                <a:latin typeface="Times New Roman"/>
                <a:ea typeface="Times New Roman"/>
                <a:cs typeface="Times New Roman"/>
              </a:rPr>
              <a:t>– knowledge, thinking.</a:t>
            </a:r>
            <a:endParaRPr lang="en-US" sz="2800" dirty="0">
              <a:solidFill>
                <a:prstClr val="white"/>
              </a:solidFill>
              <a:latin typeface="Calibri"/>
              <a:ea typeface="Calibri"/>
              <a:cs typeface="Times New Roman"/>
            </a:endParaRPr>
          </a:p>
          <a:p>
            <a:pPr marL="1143000" lvl="2">
              <a:lnSpc>
                <a:spcPct val="115000"/>
              </a:lnSpc>
              <a:spcBef>
                <a:spcPts val="0"/>
              </a:spcBef>
              <a:buClr>
                <a:prstClr val="white"/>
              </a:buClr>
              <a:buFont typeface="+mj-lt"/>
              <a:buAutoNum type="romanLcPeriod"/>
            </a:pPr>
            <a:r>
              <a:rPr lang="en-US" sz="2800" dirty="0">
                <a:solidFill>
                  <a:prstClr val="white"/>
                </a:solidFill>
                <a:latin typeface="Times New Roman"/>
                <a:ea typeface="Times New Roman"/>
                <a:cs typeface="Times New Roman"/>
              </a:rPr>
              <a:t>Psychomotor domain – skills.</a:t>
            </a:r>
            <a:endParaRPr lang="en-US" sz="2800" dirty="0">
              <a:solidFill>
                <a:prstClr val="white"/>
              </a:solidFill>
              <a:latin typeface="Calibri"/>
              <a:ea typeface="Calibri"/>
              <a:cs typeface="Times New Roman"/>
            </a:endParaRPr>
          </a:p>
          <a:p>
            <a:endParaRPr lang="en-US" dirty="0"/>
          </a:p>
        </p:txBody>
      </p:sp>
    </p:spTree>
    <p:extLst>
      <p:ext uri="{BB962C8B-B14F-4D97-AF65-F5344CB8AC3E}">
        <p14:creationId xmlns:p14="http://schemas.microsoft.com/office/powerpoint/2010/main" val="9713305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lvl="0">
              <a:lnSpc>
                <a:spcPct val="115000"/>
              </a:lnSpc>
              <a:spcBef>
                <a:spcPts val="0"/>
              </a:spcBef>
              <a:spcAft>
                <a:spcPts val="0"/>
              </a:spcAft>
            </a:pPr>
            <a:r>
              <a:rPr lang="en-US" sz="4400" dirty="0" smtClean="0">
                <a:latin typeface="Times New Roman"/>
                <a:ea typeface="Times New Roman"/>
                <a:cs typeface="Times New Roman"/>
              </a:rPr>
              <a:t>2. </a:t>
            </a:r>
            <a:r>
              <a:rPr lang="en-US" sz="4400">
                <a:latin typeface="Times New Roman"/>
                <a:ea typeface="Times New Roman"/>
                <a:cs typeface="Times New Roman"/>
              </a:rPr>
              <a:t>H</a:t>
            </a:r>
            <a:r>
              <a:rPr lang="en-US" sz="4400" smtClean="0">
                <a:effectLst/>
                <a:latin typeface="Times New Roman"/>
                <a:ea typeface="Times New Roman"/>
                <a:cs typeface="Times New Roman"/>
              </a:rPr>
              <a:t>umanistic </a:t>
            </a:r>
            <a:r>
              <a:rPr lang="en-US" sz="4400" dirty="0">
                <a:effectLst/>
                <a:latin typeface="Times New Roman"/>
                <a:ea typeface="Times New Roman"/>
                <a:cs typeface="Times New Roman"/>
              </a:rPr>
              <a:t>and Social Psychologists </a:t>
            </a:r>
            <a:r>
              <a:rPr lang="en-US" sz="4000" dirty="0">
                <a:effectLst/>
                <a:latin typeface="Calibri"/>
                <a:ea typeface="Calibri"/>
                <a:cs typeface="Times New Roman"/>
              </a:rPr>
              <a:t/>
            </a:r>
            <a:br>
              <a:rPr lang="en-US" sz="4000" dirty="0">
                <a:effectLst/>
                <a:latin typeface="Calibri"/>
                <a:ea typeface="Calibri"/>
                <a:cs typeface="Times New Roman"/>
              </a:rPr>
            </a:br>
            <a:endParaRPr lang="en-US" dirty="0"/>
          </a:p>
        </p:txBody>
      </p:sp>
      <p:sp>
        <p:nvSpPr>
          <p:cNvPr id="3" name="Content Placeholder 2"/>
          <p:cNvSpPr>
            <a:spLocks noGrp="1"/>
          </p:cNvSpPr>
          <p:nvPr>
            <p:ph idx="1"/>
          </p:nvPr>
        </p:nvSpPr>
        <p:spPr/>
        <p:txBody>
          <a:bodyPr>
            <a:normAutofit/>
          </a:bodyPr>
          <a:lstStyle/>
          <a:p>
            <a:pPr marL="457200" marR="0" lvl="1" indent="0">
              <a:lnSpc>
                <a:spcPct val="115000"/>
              </a:lnSpc>
              <a:spcBef>
                <a:spcPts val="0"/>
              </a:spcBef>
              <a:spcAft>
                <a:spcPts val="0"/>
              </a:spcAft>
              <a:buNone/>
            </a:pPr>
            <a:r>
              <a:rPr lang="en-US" sz="3200" b="1" i="1" dirty="0" smtClean="0">
                <a:latin typeface="Times New Roman"/>
                <a:ea typeface="Times New Roman"/>
                <a:cs typeface="Times New Roman"/>
              </a:rPr>
              <a:t>Carl </a:t>
            </a:r>
            <a:r>
              <a:rPr lang="en-US" sz="3200" b="1" i="1" dirty="0">
                <a:latin typeface="Times New Roman"/>
                <a:ea typeface="Times New Roman"/>
                <a:cs typeface="Times New Roman"/>
              </a:rPr>
              <a:t>Rogers </a:t>
            </a:r>
            <a:endParaRPr lang="en-US" sz="3200" b="1" i="1" dirty="0">
              <a:latin typeface="Calibri"/>
              <a:ea typeface="Calibri"/>
              <a:cs typeface="Times New Roman"/>
            </a:endParaRPr>
          </a:p>
          <a:p>
            <a:pPr marL="685800" marR="0">
              <a:lnSpc>
                <a:spcPct val="115000"/>
              </a:lnSpc>
              <a:spcBef>
                <a:spcPts val="0"/>
              </a:spcBef>
              <a:spcAft>
                <a:spcPts val="0"/>
              </a:spcAft>
            </a:pPr>
            <a:r>
              <a:rPr lang="en-US" dirty="0">
                <a:latin typeface="Times New Roman"/>
                <a:ea typeface="Times New Roman"/>
                <a:cs typeface="Times New Roman"/>
              </a:rPr>
              <a:t>Rogers provided a learner-</a:t>
            </a:r>
            <a:r>
              <a:rPr lang="en-US" dirty="0" err="1">
                <a:latin typeface="Times New Roman"/>
                <a:ea typeface="Times New Roman"/>
                <a:cs typeface="Times New Roman"/>
              </a:rPr>
              <a:t>centred</a:t>
            </a:r>
            <a:r>
              <a:rPr lang="en-US" dirty="0">
                <a:latin typeface="Times New Roman"/>
                <a:ea typeface="Times New Roman"/>
                <a:cs typeface="Times New Roman"/>
              </a:rPr>
              <a:t> view of learning. His main propositions were that:</a:t>
            </a:r>
            <a:endParaRPr lang="en-US" sz="2400" dirty="0">
              <a:latin typeface="Calibri"/>
              <a:ea typeface="Calibri"/>
              <a:cs typeface="Times New Roman"/>
            </a:endParaRPr>
          </a:p>
          <a:p>
            <a:pPr marL="342900" marR="0" lvl="0" indent="-342900">
              <a:lnSpc>
                <a:spcPct val="115000"/>
              </a:lnSpc>
              <a:spcBef>
                <a:spcPts val="0"/>
              </a:spcBef>
              <a:spcAft>
                <a:spcPts val="0"/>
              </a:spcAft>
              <a:buFont typeface="Symbol"/>
              <a:buChar char=""/>
            </a:pPr>
            <a:r>
              <a:rPr lang="en-US" dirty="0">
                <a:latin typeface="Times New Roman"/>
                <a:ea typeface="Times New Roman"/>
                <a:cs typeface="Times New Roman"/>
              </a:rPr>
              <a:t>All humans have a natural potential and desire to learn.</a:t>
            </a:r>
            <a:endParaRPr lang="en-US" sz="2400" dirty="0">
              <a:latin typeface="Calibri"/>
              <a:ea typeface="Calibri"/>
              <a:cs typeface="Times New Roman"/>
            </a:endParaRPr>
          </a:p>
          <a:p>
            <a:pPr marL="342900" marR="0" lvl="0" indent="-342900">
              <a:lnSpc>
                <a:spcPct val="115000"/>
              </a:lnSpc>
              <a:spcBef>
                <a:spcPts val="0"/>
              </a:spcBef>
              <a:spcAft>
                <a:spcPts val="0"/>
              </a:spcAft>
              <a:buFont typeface="Symbol"/>
              <a:buChar char=""/>
            </a:pPr>
            <a:r>
              <a:rPr lang="en-US" dirty="0">
                <a:latin typeface="Times New Roman"/>
                <a:ea typeface="Times New Roman"/>
                <a:cs typeface="Times New Roman"/>
              </a:rPr>
              <a:t>Learning occurs when the student perceives relevance related to their own purposes.</a:t>
            </a:r>
            <a:endParaRPr lang="en-US" sz="2400" dirty="0">
              <a:latin typeface="Calibri"/>
              <a:ea typeface="Calibri"/>
              <a:cs typeface="Times New Roman"/>
            </a:endParaRPr>
          </a:p>
          <a:p>
            <a:pPr marL="342900" marR="0" lvl="0" indent="-342900">
              <a:lnSpc>
                <a:spcPct val="115000"/>
              </a:lnSpc>
              <a:spcBef>
                <a:spcPts val="0"/>
              </a:spcBef>
              <a:spcAft>
                <a:spcPts val="0"/>
              </a:spcAft>
              <a:buFont typeface="Symbol"/>
              <a:buChar char=""/>
            </a:pPr>
            <a:r>
              <a:rPr lang="en-US" dirty="0">
                <a:latin typeface="Times New Roman"/>
                <a:ea typeface="Times New Roman"/>
                <a:cs typeface="Times New Roman"/>
              </a:rPr>
              <a:t>Significant learning is acquired through doing</a:t>
            </a:r>
            <a:r>
              <a:rPr lang="en-US" dirty="0" smtClean="0">
                <a:latin typeface="Times New Roman"/>
                <a:ea typeface="Times New Roman"/>
                <a:cs typeface="Times New Roman"/>
              </a:rPr>
              <a:t>.</a:t>
            </a:r>
            <a:endParaRPr lang="en-US" sz="2400" dirty="0">
              <a:latin typeface="Calibri"/>
              <a:ea typeface="Calibri"/>
              <a:cs typeface="Times New Roman"/>
            </a:endParaRPr>
          </a:p>
        </p:txBody>
      </p:sp>
    </p:spTree>
    <p:extLst>
      <p:ext uri="{BB962C8B-B14F-4D97-AF65-F5344CB8AC3E}">
        <p14:creationId xmlns:p14="http://schemas.microsoft.com/office/powerpoint/2010/main" val="22321827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219200"/>
            <a:ext cx="8229600" cy="5090160"/>
          </a:xfrm>
        </p:spPr>
        <p:txBody>
          <a:bodyPr>
            <a:noAutofit/>
          </a:bodyPr>
          <a:lstStyle/>
          <a:p>
            <a:pPr marL="342900" lvl="0" indent="-342900">
              <a:lnSpc>
                <a:spcPct val="115000"/>
              </a:lnSpc>
              <a:spcBef>
                <a:spcPts val="0"/>
              </a:spcBef>
              <a:buClr>
                <a:prstClr val="white">
                  <a:shade val="95000"/>
                </a:prstClr>
              </a:buClr>
              <a:buFont typeface="Symbol"/>
              <a:buChar char=""/>
            </a:pPr>
            <a:r>
              <a:rPr lang="en-US" dirty="0">
                <a:solidFill>
                  <a:prstClr val="white"/>
                </a:solidFill>
                <a:latin typeface="Times New Roman"/>
                <a:ea typeface="Times New Roman"/>
                <a:cs typeface="Times New Roman"/>
              </a:rPr>
              <a:t>Learning is more effective when the learner is responsible for choosing their direction, discovering resources and formulating problems.</a:t>
            </a:r>
            <a:endParaRPr lang="en-US" dirty="0">
              <a:solidFill>
                <a:prstClr val="white"/>
              </a:solidFill>
              <a:latin typeface="Calibri"/>
              <a:ea typeface="Calibri"/>
              <a:cs typeface="Times New Roman"/>
            </a:endParaRPr>
          </a:p>
          <a:p>
            <a:pPr marL="342900" lvl="0" indent="-342900">
              <a:lnSpc>
                <a:spcPct val="115000"/>
              </a:lnSpc>
              <a:spcBef>
                <a:spcPts val="0"/>
              </a:spcBef>
              <a:buClr>
                <a:prstClr val="white">
                  <a:shade val="95000"/>
                </a:prstClr>
              </a:buClr>
              <a:buFont typeface="Symbol"/>
              <a:buChar char=""/>
            </a:pPr>
            <a:r>
              <a:rPr lang="en-US" dirty="0">
                <a:solidFill>
                  <a:prstClr val="white"/>
                </a:solidFill>
                <a:latin typeface="Times New Roman"/>
                <a:ea typeface="Times New Roman"/>
                <a:cs typeface="Times New Roman"/>
              </a:rPr>
              <a:t>Most learning is self-initiated and involves the whole person, including their feelings as well as intellect.</a:t>
            </a:r>
            <a:endParaRPr lang="en-US" dirty="0">
              <a:solidFill>
                <a:prstClr val="white"/>
              </a:solidFill>
              <a:latin typeface="Calibri"/>
              <a:ea typeface="Calibri"/>
              <a:cs typeface="Times New Roman"/>
            </a:endParaRPr>
          </a:p>
          <a:p>
            <a:pPr marL="342900" lvl="0" indent="-342900">
              <a:lnSpc>
                <a:spcPct val="115000"/>
              </a:lnSpc>
              <a:spcBef>
                <a:spcPts val="0"/>
              </a:spcBef>
              <a:buClr>
                <a:prstClr val="white">
                  <a:shade val="95000"/>
                </a:prstClr>
              </a:buClr>
              <a:buFont typeface="Symbol"/>
              <a:buChar char=""/>
            </a:pPr>
            <a:r>
              <a:rPr lang="en-US" dirty="0">
                <a:solidFill>
                  <a:prstClr val="white"/>
                </a:solidFill>
                <a:latin typeface="Times New Roman"/>
                <a:ea typeface="Times New Roman"/>
                <a:cs typeface="Times New Roman"/>
              </a:rPr>
              <a:t>Self-evaluation is a basic skill that is necessary for effective mature learning.</a:t>
            </a:r>
            <a:endParaRPr lang="en-US" dirty="0">
              <a:solidFill>
                <a:prstClr val="white"/>
              </a:solidFill>
              <a:latin typeface="Calibri"/>
              <a:ea typeface="Calibri"/>
              <a:cs typeface="Times New Roman"/>
            </a:endParaRPr>
          </a:p>
          <a:p>
            <a:pPr marL="342900" lvl="0" indent="-342900">
              <a:lnSpc>
                <a:spcPct val="115000"/>
              </a:lnSpc>
              <a:spcBef>
                <a:spcPts val="0"/>
              </a:spcBef>
              <a:buClr>
                <a:prstClr val="white">
                  <a:shade val="95000"/>
                </a:prstClr>
              </a:buClr>
              <a:buFont typeface="Symbol"/>
              <a:buChar char=""/>
            </a:pPr>
            <a:r>
              <a:rPr lang="en-US" dirty="0">
                <a:solidFill>
                  <a:prstClr val="white"/>
                </a:solidFill>
                <a:latin typeface="Times New Roman"/>
                <a:ea typeface="Times New Roman"/>
                <a:cs typeface="Times New Roman"/>
              </a:rPr>
              <a:t>Learners should retain a continuing openness to </a:t>
            </a:r>
            <a:r>
              <a:rPr lang="en-US" dirty="0" smtClean="0">
                <a:solidFill>
                  <a:prstClr val="white"/>
                </a:solidFill>
                <a:latin typeface="Times New Roman"/>
                <a:ea typeface="Times New Roman"/>
                <a:cs typeface="Times New Roman"/>
              </a:rPr>
              <a:t>change</a:t>
            </a:r>
          </a:p>
          <a:p>
            <a:pPr marL="342900" lvl="0" indent="-342900">
              <a:lnSpc>
                <a:spcPct val="115000"/>
              </a:lnSpc>
              <a:spcBef>
                <a:spcPts val="0"/>
              </a:spcBef>
              <a:buClr>
                <a:prstClr val="white">
                  <a:shade val="95000"/>
                </a:prstClr>
              </a:buClr>
              <a:buFont typeface="Symbol"/>
              <a:buChar char=""/>
            </a:pPr>
            <a:r>
              <a:rPr lang="en-US" dirty="0" smtClean="0">
                <a:solidFill>
                  <a:prstClr val="white"/>
                </a:solidFill>
                <a:latin typeface="Times New Roman"/>
                <a:ea typeface="Times New Roman"/>
                <a:cs typeface="Times New Roman"/>
              </a:rPr>
              <a:t>Rogers</a:t>
            </a:r>
            <a:r>
              <a:rPr lang="en-US" dirty="0">
                <a:solidFill>
                  <a:prstClr val="white"/>
                </a:solidFill>
                <a:latin typeface="Times New Roman"/>
                <a:ea typeface="Times New Roman"/>
                <a:cs typeface="Times New Roman"/>
              </a:rPr>
              <a:t>’ approach significantly contributed to adult learning principles. </a:t>
            </a:r>
            <a:endParaRPr lang="en-US" dirty="0">
              <a:solidFill>
                <a:prstClr val="white"/>
              </a:solidFill>
              <a:latin typeface="Calibri"/>
              <a:ea typeface="Calibri"/>
              <a:cs typeface="Times New Roman"/>
            </a:endParaRPr>
          </a:p>
        </p:txBody>
      </p:sp>
    </p:spTree>
    <p:extLst>
      <p:ext uri="{BB962C8B-B14F-4D97-AF65-F5344CB8AC3E}">
        <p14:creationId xmlns:p14="http://schemas.microsoft.com/office/powerpoint/2010/main" val="40752650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0"/>
              </a:spcBef>
              <a:spcAft>
                <a:spcPts val="0"/>
              </a:spcAft>
            </a:pPr>
            <a:r>
              <a:rPr lang="en-US" dirty="0">
                <a:effectLst/>
              </a:rPr>
              <a:t/>
            </a:r>
            <a:br>
              <a:rPr lang="en-US" dirty="0">
                <a:effectLst/>
              </a:rPr>
            </a:br>
            <a:r>
              <a:rPr lang="en-US" sz="4400" dirty="0">
                <a:effectLst/>
                <a:latin typeface="Times New Roman"/>
                <a:ea typeface="Times New Roman"/>
                <a:cs typeface="Times New Roman"/>
              </a:rPr>
              <a:t>Abraham Maslow </a:t>
            </a:r>
            <a:r>
              <a:rPr lang="en-US" sz="4000" dirty="0">
                <a:effectLst/>
                <a:latin typeface="Calibri"/>
                <a:ea typeface="Calibri"/>
                <a:cs typeface="Times New Roman"/>
              </a:rPr>
              <a:t/>
            </a:r>
            <a:br>
              <a:rPr lang="en-US" sz="4000" dirty="0">
                <a:effectLst/>
                <a:latin typeface="Calibri"/>
                <a:ea typeface="Calibri"/>
                <a:cs typeface="Times New Roman"/>
              </a:rPr>
            </a:br>
            <a:endParaRPr lang="en-US" dirty="0"/>
          </a:p>
        </p:txBody>
      </p:sp>
      <p:sp>
        <p:nvSpPr>
          <p:cNvPr id="3" name="Content Placeholder 2"/>
          <p:cNvSpPr>
            <a:spLocks noGrp="1"/>
          </p:cNvSpPr>
          <p:nvPr>
            <p:ph idx="1"/>
          </p:nvPr>
        </p:nvSpPr>
        <p:spPr>
          <a:xfrm>
            <a:off x="1066800" y="1371600"/>
            <a:ext cx="7924800" cy="4709160"/>
          </a:xfrm>
        </p:spPr>
        <p:txBody>
          <a:bodyPr>
            <a:normAutofit lnSpcReduction="10000"/>
          </a:bodyPr>
          <a:lstStyle/>
          <a:p>
            <a:pPr marL="502920" marR="0" indent="0">
              <a:lnSpc>
                <a:spcPct val="115000"/>
              </a:lnSpc>
              <a:spcBef>
                <a:spcPts val="0"/>
              </a:spcBef>
              <a:spcAft>
                <a:spcPts val="0"/>
              </a:spcAft>
              <a:buNone/>
            </a:pPr>
            <a:r>
              <a:rPr lang="en-US" dirty="0">
                <a:latin typeface="Times New Roman"/>
                <a:ea typeface="Times New Roman"/>
                <a:cs typeface="Times New Roman"/>
              </a:rPr>
              <a:t>Traditional teaching and learning has concentrated on force-feeding prescribed knowledge and has neglected to encourage the development of the student as a person with a role in society. According to Maslow, education should help students to look within themselves, and from this self-knowledge, develop a set of values which will guide them in their working life.</a:t>
            </a:r>
            <a:endParaRPr lang="en-US" sz="2400" dirty="0">
              <a:latin typeface="Calibri"/>
              <a:ea typeface="Calibri"/>
              <a:cs typeface="Times New Roman"/>
            </a:endParaRPr>
          </a:p>
          <a:p>
            <a:pPr marL="502920" marR="0" indent="0">
              <a:lnSpc>
                <a:spcPct val="115000"/>
              </a:lnSpc>
              <a:spcBef>
                <a:spcPts val="0"/>
              </a:spcBef>
              <a:spcAft>
                <a:spcPts val="0"/>
              </a:spcAft>
              <a:buNone/>
            </a:pPr>
            <a:r>
              <a:rPr lang="en-US" dirty="0">
                <a:latin typeface="Times New Roman"/>
                <a:ea typeface="Times New Roman"/>
                <a:cs typeface="Times New Roman"/>
              </a:rPr>
              <a:t>Maslow </a:t>
            </a:r>
            <a:r>
              <a:rPr lang="en-US" dirty="0" err="1">
                <a:latin typeface="Times New Roman"/>
                <a:ea typeface="Times New Roman"/>
                <a:cs typeface="Times New Roman"/>
              </a:rPr>
              <a:t>emphasises</a:t>
            </a:r>
            <a:r>
              <a:rPr lang="en-US" dirty="0">
                <a:latin typeface="Times New Roman"/>
                <a:ea typeface="Times New Roman"/>
                <a:cs typeface="Times New Roman"/>
              </a:rPr>
              <a:t> the importance of learning for self enhancement rather than simply for utility. This view is relevant to adult learners who decide to continue with their education out of interest, rather than in order to gain extra degrees or qualifications.</a:t>
            </a:r>
            <a:endParaRPr lang="en-US" sz="2400" dirty="0">
              <a:latin typeface="Calibri"/>
              <a:ea typeface="Calibri"/>
              <a:cs typeface="Times New Roman"/>
            </a:endParaRPr>
          </a:p>
          <a:p>
            <a:pPr marL="0" marR="0">
              <a:lnSpc>
                <a:spcPct val="115000"/>
              </a:lnSpc>
              <a:spcBef>
                <a:spcPts val="0"/>
              </a:spcBef>
              <a:spcAft>
                <a:spcPts val="1000"/>
              </a:spcAft>
            </a:pPr>
            <a:r>
              <a:rPr lang="en-US" dirty="0">
                <a:latin typeface="Times New Roman"/>
                <a:ea typeface="Calibri"/>
                <a:cs typeface="Times New Roman"/>
              </a:rPr>
              <a:t> </a:t>
            </a:r>
            <a:endParaRPr lang="en-US" sz="2400" dirty="0">
              <a:effectLst/>
              <a:latin typeface="Calibri"/>
              <a:ea typeface="Calibri"/>
              <a:cs typeface="Times New Roman"/>
            </a:endParaRPr>
          </a:p>
        </p:txBody>
      </p:sp>
    </p:spTree>
    <p:extLst>
      <p:ext uri="{BB962C8B-B14F-4D97-AF65-F5344CB8AC3E}">
        <p14:creationId xmlns:p14="http://schemas.microsoft.com/office/powerpoint/2010/main" val="126787671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Hierarchy </a:t>
            </a:r>
            <a:r>
              <a:rPr lang="en-US" dirty="0"/>
              <a:t>of needs</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8901" y="-439738"/>
            <a:ext cx="9065099" cy="729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2969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spcBef>
                <a:spcPct val="20000"/>
              </a:spcBef>
            </a:pPr>
            <a:r>
              <a:rPr lang="en-US" sz="3200" b="0" dirty="0">
                <a:ln>
                  <a:noFill/>
                </a:ln>
                <a:solidFill>
                  <a:srgbClr val="00B0F0"/>
                </a:solidFill>
                <a:effectLst/>
                <a:latin typeface="Calibri"/>
                <a:ea typeface="+mn-ea"/>
                <a:cs typeface="+mn-cs"/>
              </a:rPr>
              <a:t/>
            </a:r>
            <a:br>
              <a:rPr lang="en-US" sz="3200" b="0" dirty="0">
                <a:ln>
                  <a:noFill/>
                </a:ln>
                <a:solidFill>
                  <a:srgbClr val="00B0F0"/>
                </a:solidFill>
                <a:effectLst/>
                <a:latin typeface="Calibri"/>
                <a:ea typeface="+mn-ea"/>
                <a:cs typeface="+mn-cs"/>
              </a:rPr>
            </a:br>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lvl="0" indent="0" algn="ctr">
              <a:buClrTx/>
              <a:buSzTx/>
              <a:buNone/>
            </a:pPr>
            <a:r>
              <a:rPr lang="en-US" sz="3200" dirty="0">
                <a:solidFill>
                  <a:srgbClr val="00B0F0"/>
                </a:solidFill>
                <a:latin typeface="Calibri"/>
              </a:rPr>
              <a:t>CHARACTERISTICS OF A GOOD TEACHER</a:t>
            </a:r>
          </a:p>
        </p:txBody>
      </p:sp>
    </p:spTree>
    <p:extLst>
      <p:ext uri="{BB962C8B-B14F-4D97-AF65-F5344CB8AC3E}">
        <p14:creationId xmlns:p14="http://schemas.microsoft.com/office/powerpoint/2010/main" val="2745612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lstStyle/>
          <a:p>
            <a:r>
              <a:rPr lang="en-US" dirty="0" smtClean="0"/>
              <a:t>By the end of this module, the learner should be able to:</a:t>
            </a:r>
          </a:p>
          <a:p>
            <a:pPr lvl="1"/>
            <a:r>
              <a:rPr lang="en-US" dirty="0" smtClean="0"/>
              <a:t>Explain the basic concept and theories of learning.</a:t>
            </a:r>
          </a:p>
          <a:p>
            <a:pPr lvl="1"/>
            <a:r>
              <a:rPr lang="en-US" dirty="0" smtClean="0"/>
              <a:t>Development of instructional media for learning and teaching.</a:t>
            </a:r>
          </a:p>
          <a:p>
            <a:pPr lvl="1"/>
            <a:r>
              <a:rPr lang="en-US" dirty="0" smtClean="0"/>
              <a:t>Plan, implement and evaluate learning/teaching situation.</a:t>
            </a:r>
          </a:p>
          <a:p>
            <a:pPr lvl="1"/>
            <a:r>
              <a:rPr lang="en-US" dirty="0" smtClean="0"/>
              <a:t>Describe the process of curriculum development.</a:t>
            </a:r>
            <a:endParaRPr lang="en-US" dirty="0"/>
          </a:p>
        </p:txBody>
      </p:sp>
    </p:spTree>
    <p:extLst>
      <p:ext uri="{BB962C8B-B14F-4D97-AF65-F5344CB8AC3E}">
        <p14:creationId xmlns:p14="http://schemas.microsoft.com/office/powerpoint/2010/main" val="315977554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b="0" dirty="0">
                <a:ln>
                  <a:noFill/>
                </a:ln>
                <a:solidFill>
                  <a:prstClr val="black"/>
                </a:solidFill>
                <a:effectLst/>
                <a:latin typeface="Calibri"/>
              </a:rPr>
              <a:t>Definition of teaching</a:t>
            </a:r>
            <a:endParaRPr lang="en-US" dirty="0"/>
          </a:p>
        </p:txBody>
      </p:sp>
      <p:sp>
        <p:nvSpPr>
          <p:cNvPr id="3" name="Content Placeholder 2"/>
          <p:cNvSpPr>
            <a:spLocks noGrp="1"/>
          </p:cNvSpPr>
          <p:nvPr>
            <p:ph idx="1"/>
          </p:nvPr>
        </p:nvSpPr>
        <p:spPr/>
        <p:txBody>
          <a:bodyPr/>
          <a:lstStyle/>
          <a:p>
            <a:pPr marL="342900" lvl="0" indent="-342900">
              <a:buClrTx/>
              <a:buSzTx/>
              <a:buNone/>
            </a:pPr>
            <a:r>
              <a:rPr lang="en-US" sz="3600" b="1" dirty="0">
                <a:solidFill>
                  <a:prstClr val="black"/>
                </a:solidFill>
                <a:latin typeface="Calibri"/>
              </a:rPr>
              <a:t>Definition:</a:t>
            </a:r>
            <a:r>
              <a:rPr lang="en-US" sz="3600" dirty="0">
                <a:solidFill>
                  <a:prstClr val="black"/>
                </a:solidFill>
                <a:latin typeface="Calibri"/>
              </a:rPr>
              <a:t>-  </a:t>
            </a:r>
            <a:r>
              <a:rPr lang="en-US" sz="3200" dirty="0">
                <a:solidFill>
                  <a:prstClr val="black"/>
                </a:solidFill>
                <a:latin typeface="Calibri"/>
              </a:rPr>
              <a:t>Teaching refers to helping, guiding and enabling a person to learn.</a:t>
            </a:r>
          </a:p>
          <a:p>
            <a:pPr marL="342900" lvl="0" indent="-342900">
              <a:buClrTx/>
              <a:buSzTx/>
              <a:buFont typeface="Arial" pitchFamily="34" charset="0"/>
              <a:buChar char="•"/>
            </a:pPr>
            <a:r>
              <a:rPr lang="en-US" sz="3200" dirty="0">
                <a:solidFill>
                  <a:prstClr val="black"/>
                </a:solidFill>
                <a:latin typeface="Calibri"/>
              </a:rPr>
              <a:t>Facilitating learning is a social activity between two or more human beings. It involves conscious activity in planned teaching or unconscious activity in role modeling.</a:t>
            </a:r>
          </a:p>
          <a:p>
            <a:endParaRPr lang="en-US" dirty="0"/>
          </a:p>
        </p:txBody>
      </p:sp>
    </p:spTree>
    <p:extLst>
      <p:ext uri="{BB962C8B-B14F-4D97-AF65-F5344CB8AC3E}">
        <p14:creationId xmlns:p14="http://schemas.microsoft.com/office/powerpoint/2010/main" val="18279876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0" dirty="0">
                <a:ln>
                  <a:noFill/>
                </a:ln>
                <a:solidFill>
                  <a:prstClr val="black"/>
                </a:solidFill>
                <a:effectLst/>
                <a:latin typeface="Calibri"/>
              </a:rPr>
              <a:t>Characteristics of a good teacher</a:t>
            </a:r>
            <a:endParaRPr lang="en-US" dirty="0"/>
          </a:p>
        </p:txBody>
      </p:sp>
      <p:sp>
        <p:nvSpPr>
          <p:cNvPr id="3" name="Content Placeholder 2"/>
          <p:cNvSpPr>
            <a:spLocks noGrp="1"/>
          </p:cNvSpPr>
          <p:nvPr>
            <p:ph idx="1"/>
          </p:nvPr>
        </p:nvSpPr>
        <p:spPr/>
        <p:txBody>
          <a:bodyPr>
            <a:normAutofit fontScale="92500" lnSpcReduction="20000"/>
          </a:bodyPr>
          <a:lstStyle/>
          <a:p>
            <a:pPr marL="457200" lvl="1" indent="0">
              <a:buClrTx/>
              <a:buSzTx/>
              <a:buFont typeface="Wingdings" pitchFamily="2" charset="2"/>
              <a:buChar char="§"/>
            </a:pPr>
            <a:r>
              <a:rPr lang="en-US" sz="2800" dirty="0">
                <a:solidFill>
                  <a:prstClr val="black"/>
                </a:solidFill>
                <a:latin typeface="Calibri"/>
              </a:rPr>
              <a:t>Good communication skills </a:t>
            </a:r>
          </a:p>
          <a:p>
            <a:pPr marL="457200" lvl="1" indent="0">
              <a:buClrTx/>
              <a:buSzTx/>
              <a:buFont typeface="Wingdings" pitchFamily="2" charset="2"/>
              <a:buChar char="§"/>
            </a:pPr>
            <a:r>
              <a:rPr lang="en-US" sz="2800" dirty="0">
                <a:solidFill>
                  <a:prstClr val="black"/>
                </a:solidFill>
                <a:latin typeface="Calibri"/>
              </a:rPr>
              <a:t>Good planning skills in content delivery</a:t>
            </a:r>
          </a:p>
          <a:p>
            <a:pPr marL="457200" lvl="1" indent="0">
              <a:buClrTx/>
              <a:buSzTx/>
              <a:buFont typeface="Wingdings" pitchFamily="2" charset="2"/>
              <a:buChar char="§"/>
            </a:pPr>
            <a:r>
              <a:rPr lang="en-US" sz="2800" dirty="0">
                <a:solidFill>
                  <a:prstClr val="black"/>
                </a:solidFill>
                <a:latin typeface="Calibri"/>
              </a:rPr>
              <a:t>Organize learning materials well</a:t>
            </a:r>
          </a:p>
          <a:p>
            <a:pPr marL="457200" lvl="1" indent="0">
              <a:buClrTx/>
              <a:buSzTx/>
              <a:buFont typeface="Wingdings" pitchFamily="2" charset="2"/>
              <a:buChar char="§"/>
            </a:pPr>
            <a:r>
              <a:rPr lang="en-US" sz="2800" dirty="0">
                <a:solidFill>
                  <a:prstClr val="black"/>
                </a:solidFill>
                <a:latin typeface="Calibri"/>
              </a:rPr>
              <a:t>Provide advice and information</a:t>
            </a:r>
          </a:p>
          <a:p>
            <a:pPr marL="457200" lvl="1" indent="0">
              <a:buClrTx/>
              <a:buSzTx/>
              <a:buFont typeface="Wingdings" pitchFamily="2" charset="2"/>
              <a:buChar char="§"/>
            </a:pPr>
            <a:r>
              <a:rPr lang="en-US" sz="2800" dirty="0">
                <a:solidFill>
                  <a:prstClr val="black"/>
                </a:solidFill>
                <a:latin typeface="Calibri"/>
              </a:rPr>
              <a:t>Enthusiastic</a:t>
            </a:r>
          </a:p>
          <a:p>
            <a:pPr marL="457200" lvl="1" indent="0">
              <a:buClrTx/>
              <a:buSzTx/>
              <a:buFont typeface="Wingdings" pitchFamily="2" charset="2"/>
              <a:buChar char="§"/>
            </a:pPr>
            <a:r>
              <a:rPr lang="en-US" sz="2800" dirty="0">
                <a:solidFill>
                  <a:prstClr val="black"/>
                </a:solidFill>
                <a:latin typeface="Calibri"/>
              </a:rPr>
              <a:t>Use assessment to give feedback that modifies learning</a:t>
            </a:r>
          </a:p>
          <a:p>
            <a:pPr marL="457200" lvl="1" indent="0">
              <a:buClrTx/>
              <a:buSzTx/>
              <a:buFont typeface="Wingdings" pitchFamily="2" charset="2"/>
              <a:buChar char="§"/>
            </a:pPr>
            <a:r>
              <a:rPr lang="en-US" sz="2800" dirty="0">
                <a:solidFill>
                  <a:prstClr val="black"/>
                </a:solidFill>
                <a:latin typeface="Calibri"/>
              </a:rPr>
              <a:t>Should be confident in delivery of the subject matter</a:t>
            </a:r>
          </a:p>
          <a:p>
            <a:pPr marL="457200" lvl="1" indent="0">
              <a:buClrTx/>
              <a:buSzTx/>
              <a:buFont typeface="Wingdings" pitchFamily="2" charset="2"/>
              <a:buChar char="§"/>
            </a:pPr>
            <a:r>
              <a:rPr lang="en-US" sz="2800" dirty="0">
                <a:solidFill>
                  <a:prstClr val="black"/>
                </a:solidFill>
                <a:latin typeface="Calibri"/>
              </a:rPr>
              <a:t>Use of variety of teaching methods</a:t>
            </a:r>
          </a:p>
          <a:p>
            <a:pPr marL="457200" lvl="1" indent="0">
              <a:buClrTx/>
              <a:buSzTx/>
              <a:buFont typeface="Wingdings" pitchFamily="2" charset="2"/>
              <a:buChar char="§"/>
            </a:pPr>
            <a:r>
              <a:rPr lang="en-US" sz="2800" dirty="0">
                <a:solidFill>
                  <a:prstClr val="black"/>
                </a:solidFill>
                <a:latin typeface="Calibri"/>
              </a:rPr>
              <a:t>Should be able to relate teaching with students’    experiences</a:t>
            </a:r>
          </a:p>
        </p:txBody>
      </p:sp>
    </p:spTree>
    <p:extLst>
      <p:ext uri="{BB962C8B-B14F-4D97-AF65-F5344CB8AC3E}">
        <p14:creationId xmlns:p14="http://schemas.microsoft.com/office/powerpoint/2010/main" val="11498209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0" dirty="0">
                <a:ln>
                  <a:noFill/>
                </a:ln>
                <a:solidFill>
                  <a:prstClr val="black"/>
                </a:solidFill>
                <a:effectLst/>
                <a:latin typeface="Calibri"/>
              </a:rPr>
              <a:t>Tasks of a teacher</a:t>
            </a:r>
            <a:endParaRPr lang="en-US" dirty="0"/>
          </a:p>
        </p:txBody>
      </p:sp>
      <p:sp>
        <p:nvSpPr>
          <p:cNvPr id="3" name="Content Placeholder 2"/>
          <p:cNvSpPr>
            <a:spLocks noGrp="1"/>
          </p:cNvSpPr>
          <p:nvPr>
            <p:ph idx="1"/>
          </p:nvPr>
        </p:nvSpPr>
        <p:spPr/>
        <p:txBody>
          <a:bodyPr>
            <a:normAutofit fontScale="92500" lnSpcReduction="10000"/>
          </a:bodyPr>
          <a:lstStyle/>
          <a:p>
            <a:pPr marL="342900" lvl="0" indent="-342900">
              <a:buClrTx/>
              <a:buSzTx/>
              <a:buNone/>
            </a:pPr>
            <a:r>
              <a:rPr lang="en-US" sz="2700" dirty="0">
                <a:solidFill>
                  <a:prstClr val="black"/>
                </a:solidFill>
                <a:latin typeface="Calibri"/>
              </a:rPr>
              <a:t>There are six major tasks or roles of a teacher</a:t>
            </a:r>
          </a:p>
          <a:p>
            <a:pPr marL="342900" lvl="0" indent="-342900">
              <a:buClrTx/>
              <a:buSzTx/>
              <a:buNone/>
            </a:pPr>
            <a:r>
              <a:rPr lang="en-US" sz="2700" dirty="0">
                <a:solidFill>
                  <a:prstClr val="black"/>
                </a:solidFill>
                <a:latin typeface="Calibri"/>
              </a:rPr>
              <a:t>They include the following:</a:t>
            </a:r>
          </a:p>
          <a:p>
            <a:pPr marL="342900" lvl="0" indent="-342900">
              <a:buClrTx/>
              <a:buSzTx/>
              <a:buNone/>
            </a:pPr>
            <a:endParaRPr lang="en-US" sz="2700" dirty="0">
              <a:solidFill>
                <a:srgbClr val="0070C0"/>
              </a:solidFill>
              <a:latin typeface="Calibri"/>
            </a:endParaRPr>
          </a:p>
          <a:p>
            <a:pPr marL="342900" lvl="0" indent="-342900">
              <a:buClrTx/>
              <a:buSzTx/>
              <a:buNone/>
            </a:pPr>
            <a:r>
              <a:rPr lang="en-US" sz="2700" dirty="0">
                <a:solidFill>
                  <a:srgbClr val="0070C0"/>
                </a:solidFill>
                <a:latin typeface="Calibri"/>
              </a:rPr>
              <a:t>PLANNING</a:t>
            </a:r>
          </a:p>
          <a:p>
            <a:pPr marL="342900" lvl="0" indent="-342900">
              <a:buClrTx/>
              <a:buSzTx/>
              <a:buNone/>
            </a:pPr>
            <a:r>
              <a:rPr lang="en-US" sz="2700" dirty="0">
                <a:solidFill>
                  <a:prstClr val="black"/>
                </a:solidFill>
                <a:latin typeface="Calibri"/>
              </a:rPr>
              <a:t>The teacher should ensure the following:</a:t>
            </a:r>
          </a:p>
          <a:p>
            <a:pPr marL="342900" lvl="0" indent="-342900">
              <a:buClrTx/>
              <a:buSzTx/>
              <a:buFont typeface="Wingdings" pitchFamily="2" charset="2"/>
              <a:buChar char="ü"/>
            </a:pPr>
            <a:r>
              <a:rPr lang="en-US" sz="2700" dirty="0">
                <a:solidFill>
                  <a:prstClr val="black"/>
                </a:solidFill>
                <a:latin typeface="Calibri"/>
              </a:rPr>
              <a:t>Decide what the learner should learn(prepare objectives /tasks) </a:t>
            </a:r>
          </a:p>
          <a:p>
            <a:pPr marL="342900" lvl="0" indent="-342900">
              <a:buClrTx/>
              <a:buSzTx/>
              <a:buFont typeface="Wingdings" pitchFamily="2" charset="2"/>
              <a:buChar char="ü"/>
            </a:pPr>
            <a:r>
              <a:rPr lang="en-US" sz="2700" dirty="0">
                <a:solidFill>
                  <a:prstClr val="black"/>
                </a:solidFill>
                <a:latin typeface="Calibri"/>
              </a:rPr>
              <a:t>Put content in suitable sequence</a:t>
            </a:r>
          </a:p>
          <a:p>
            <a:pPr marL="342900" lvl="0" indent="-342900">
              <a:buClrTx/>
              <a:buSzTx/>
              <a:buFont typeface="Wingdings" pitchFamily="2" charset="2"/>
              <a:buChar char="ü"/>
            </a:pPr>
            <a:r>
              <a:rPr lang="en-US" sz="2700" dirty="0">
                <a:solidFill>
                  <a:prstClr val="black"/>
                </a:solidFill>
                <a:latin typeface="Calibri"/>
              </a:rPr>
              <a:t>Allocate adequate time to each learning activity</a:t>
            </a:r>
          </a:p>
          <a:p>
            <a:pPr marL="342900" lvl="0" indent="-342900">
              <a:buClrTx/>
              <a:buSzTx/>
              <a:buFont typeface="Wingdings" pitchFamily="2" charset="2"/>
              <a:buChar char="ü"/>
            </a:pPr>
            <a:r>
              <a:rPr lang="en-US" sz="2700" dirty="0">
                <a:solidFill>
                  <a:prstClr val="black"/>
                </a:solidFill>
                <a:latin typeface="Calibri"/>
              </a:rPr>
              <a:t>Select appropriate learning activities and teaching methods</a:t>
            </a:r>
          </a:p>
          <a:p>
            <a:endParaRPr lang="en-US" dirty="0"/>
          </a:p>
        </p:txBody>
      </p:sp>
    </p:spTree>
    <p:extLst>
      <p:ext uri="{BB962C8B-B14F-4D97-AF65-F5344CB8AC3E}">
        <p14:creationId xmlns:p14="http://schemas.microsoft.com/office/powerpoint/2010/main" val="33029579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0" indent="-342900">
              <a:buClrTx/>
              <a:buSzTx/>
              <a:buFont typeface="Wingdings" pitchFamily="2" charset="2"/>
              <a:buChar char="ü"/>
            </a:pPr>
            <a:r>
              <a:rPr lang="en-US" sz="2700" dirty="0">
                <a:solidFill>
                  <a:prstClr val="black"/>
                </a:solidFill>
                <a:latin typeface="Calibri"/>
              </a:rPr>
              <a:t>Choose appropriate assessment procedures( including methods and timing)</a:t>
            </a:r>
          </a:p>
          <a:p>
            <a:pPr marL="342900" lvl="0" indent="-342900">
              <a:buClrTx/>
              <a:buSzTx/>
              <a:buFont typeface="Wingdings" pitchFamily="2" charset="2"/>
              <a:buChar char="ü"/>
            </a:pPr>
            <a:r>
              <a:rPr lang="en-US" sz="2700" dirty="0">
                <a:solidFill>
                  <a:prstClr val="black"/>
                </a:solidFill>
                <a:latin typeface="Calibri"/>
              </a:rPr>
              <a:t>Identify resources needed</a:t>
            </a:r>
          </a:p>
          <a:p>
            <a:pPr marL="342900" lvl="0" indent="-342900">
              <a:buClrTx/>
              <a:buSzTx/>
              <a:buFont typeface="Wingdings" pitchFamily="2" charset="2"/>
              <a:buChar char="ü"/>
            </a:pPr>
            <a:r>
              <a:rPr lang="en-US" sz="2700" dirty="0">
                <a:solidFill>
                  <a:prstClr val="black"/>
                </a:solidFill>
                <a:latin typeface="Calibri"/>
              </a:rPr>
              <a:t>Inform students about the intended learning  process.</a:t>
            </a:r>
          </a:p>
          <a:p>
            <a:endParaRPr lang="en-US" dirty="0"/>
          </a:p>
        </p:txBody>
      </p:sp>
    </p:spTree>
    <p:extLst>
      <p:ext uri="{BB962C8B-B14F-4D97-AF65-F5344CB8AC3E}">
        <p14:creationId xmlns:p14="http://schemas.microsoft.com/office/powerpoint/2010/main" val="16173952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0" indent="-342900">
              <a:buClrTx/>
              <a:buSzTx/>
              <a:buNone/>
            </a:pPr>
            <a:r>
              <a:rPr lang="en-US" sz="2700" dirty="0">
                <a:solidFill>
                  <a:srgbClr val="0070C0"/>
                </a:solidFill>
                <a:latin typeface="Calibri"/>
              </a:rPr>
              <a:t>COMMUNICATION</a:t>
            </a:r>
          </a:p>
          <a:p>
            <a:pPr marL="342900" lvl="0" indent="-342900">
              <a:buClrTx/>
              <a:buSzTx/>
              <a:buNone/>
            </a:pPr>
            <a:r>
              <a:rPr lang="en-US" sz="2700" dirty="0">
                <a:solidFill>
                  <a:prstClr val="black"/>
                </a:solidFill>
                <a:latin typeface="Calibri"/>
              </a:rPr>
              <a:t>Teacher’s roles in communication includes:</a:t>
            </a:r>
          </a:p>
          <a:p>
            <a:pPr marL="342900" lvl="0" indent="-342900">
              <a:buClrTx/>
              <a:buSzTx/>
              <a:buFont typeface="Wingdings" pitchFamily="2" charset="2"/>
              <a:buChar char="ü"/>
            </a:pPr>
            <a:r>
              <a:rPr lang="en-US" sz="2700" dirty="0">
                <a:solidFill>
                  <a:prstClr val="black"/>
                </a:solidFill>
                <a:latin typeface="Calibri"/>
              </a:rPr>
              <a:t>Tell, explain ,advice</a:t>
            </a:r>
          </a:p>
          <a:p>
            <a:pPr marL="342900" lvl="0" indent="-342900">
              <a:buClrTx/>
              <a:buSzTx/>
              <a:buFont typeface="Wingdings" pitchFamily="2" charset="2"/>
              <a:buChar char="ü"/>
            </a:pPr>
            <a:r>
              <a:rPr lang="en-US" sz="2700" dirty="0">
                <a:solidFill>
                  <a:prstClr val="black"/>
                </a:solidFill>
                <a:latin typeface="Calibri"/>
              </a:rPr>
              <a:t>Helping students to exchange ideas</a:t>
            </a:r>
          </a:p>
          <a:p>
            <a:pPr marL="342900" lvl="0" indent="-342900">
              <a:buClrTx/>
              <a:buSzTx/>
              <a:buFont typeface="Wingdings" pitchFamily="2" charset="2"/>
              <a:buChar char="ü"/>
            </a:pPr>
            <a:r>
              <a:rPr lang="en-US" sz="2700" dirty="0">
                <a:solidFill>
                  <a:prstClr val="black"/>
                </a:solidFill>
                <a:latin typeface="Calibri"/>
              </a:rPr>
              <a:t>Stimulate/provoke students’ thinking</a:t>
            </a:r>
          </a:p>
          <a:p>
            <a:pPr marL="342900" lvl="0" indent="-342900">
              <a:buClrTx/>
              <a:buSzTx/>
              <a:buFont typeface="Wingdings" pitchFamily="2" charset="2"/>
              <a:buChar char="ü"/>
            </a:pPr>
            <a:r>
              <a:rPr lang="en-US" sz="2700" dirty="0">
                <a:solidFill>
                  <a:prstClr val="black"/>
                </a:solidFill>
                <a:latin typeface="Calibri"/>
              </a:rPr>
              <a:t>Use of varying teaching techniques</a:t>
            </a:r>
          </a:p>
          <a:p>
            <a:pPr marL="342900" lvl="0" indent="-342900">
              <a:buClrTx/>
              <a:buSzTx/>
              <a:buFont typeface="Wingdings" pitchFamily="2" charset="2"/>
              <a:buChar char="ü"/>
            </a:pPr>
            <a:r>
              <a:rPr lang="en-US" sz="2700" dirty="0">
                <a:solidFill>
                  <a:prstClr val="black"/>
                </a:solidFill>
                <a:latin typeface="Calibri"/>
              </a:rPr>
              <a:t>Assessing whether students are understanding the concept being taught</a:t>
            </a:r>
          </a:p>
          <a:p>
            <a:endParaRPr lang="en-US" dirty="0"/>
          </a:p>
        </p:txBody>
      </p:sp>
    </p:spTree>
    <p:extLst>
      <p:ext uri="{BB962C8B-B14F-4D97-AF65-F5344CB8AC3E}">
        <p14:creationId xmlns:p14="http://schemas.microsoft.com/office/powerpoint/2010/main" val="8626143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0" indent="-342900">
              <a:buClrTx/>
              <a:buSzTx/>
              <a:buFont typeface="Wingdings" pitchFamily="2" charset="2"/>
              <a:buChar char="ü"/>
            </a:pPr>
            <a:r>
              <a:rPr lang="en-US" sz="2700" dirty="0">
                <a:solidFill>
                  <a:prstClr val="black"/>
                </a:solidFill>
                <a:latin typeface="Calibri"/>
              </a:rPr>
              <a:t>Giving specific and timely feedback to students.</a:t>
            </a:r>
          </a:p>
          <a:p>
            <a:pPr marL="342900" lvl="0" indent="-342900">
              <a:buClrTx/>
              <a:buSzTx/>
              <a:buFont typeface="Wingdings" pitchFamily="2" charset="2"/>
              <a:buChar char="ü"/>
            </a:pPr>
            <a:r>
              <a:rPr lang="en-US" sz="2700" dirty="0">
                <a:solidFill>
                  <a:prstClr val="black"/>
                </a:solidFill>
                <a:latin typeface="Calibri"/>
              </a:rPr>
              <a:t>Providing the learner with the expected learning outcome(objectives)</a:t>
            </a:r>
          </a:p>
          <a:p>
            <a:pPr marL="342900" lvl="0" indent="-342900">
              <a:buClrTx/>
              <a:buSzTx/>
              <a:buFont typeface="Wingdings" pitchFamily="2" charset="2"/>
              <a:buChar char="ü"/>
            </a:pPr>
            <a:r>
              <a:rPr lang="en-US" sz="2700" dirty="0">
                <a:solidFill>
                  <a:prstClr val="black"/>
                </a:solidFill>
                <a:latin typeface="Calibri"/>
              </a:rPr>
              <a:t> displaying enthusiasm about the topic and its important</a:t>
            </a:r>
          </a:p>
          <a:p>
            <a:pPr marL="342900" lvl="0" indent="-342900">
              <a:buClrTx/>
              <a:buSzTx/>
              <a:buFont typeface="Wingdings" pitchFamily="2" charset="2"/>
              <a:buChar char="ü"/>
            </a:pPr>
            <a:endParaRPr lang="en-US" sz="2700" dirty="0">
              <a:solidFill>
                <a:prstClr val="black"/>
              </a:solidFill>
              <a:latin typeface="Calibri"/>
            </a:endParaRPr>
          </a:p>
        </p:txBody>
      </p:sp>
    </p:spTree>
    <p:extLst>
      <p:ext uri="{BB962C8B-B14F-4D97-AF65-F5344CB8AC3E}">
        <p14:creationId xmlns:p14="http://schemas.microsoft.com/office/powerpoint/2010/main" val="11573898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spcBef>
                <a:spcPts val="0"/>
              </a:spcBef>
              <a:buClrTx/>
              <a:buSzTx/>
              <a:buNone/>
            </a:pPr>
            <a:r>
              <a:rPr lang="en-US" sz="3200" dirty="0">
                <a:solidFill>
                  <a:srgbClr val="0070C0"/>
                </a:solidFill>
                <a:latin typeface="Calibri"/>
              </a:rPr>
              <a:t>PROVIDING RESOURCES</a:t>
            </a:r>
          </a:p>
          <a:p>
            <a:pPr marL="0" lvl="0" indent="0">
              <a:spcBef>
                <a:spcPts val="0"/>
              </a:spcBef>
              <a:buClrTx/>
              <a:buSzTx/>
              <a:buNone/>
            </a:pPr>
            <a:r>
              <a:rPr lang="en-US" sz="3200" dirty="0">
                <a:solidFill>
                  <a:prstClr val="black"/>
                </a:solidFill>
                <a:latin typeface="Calibri"/>
              </a:rPr>
              <a:t>In providing resources needed in the learning process the teacher needs to:</a:t>
            </a:r>
          </a:p>
          <a:p>
            <a:pPr marL="0" lvl="0" indent="0">
              <a:spcBef>
                <a:spcPts val="0"/>
              </a:spcBef>
              <a:buClrTx/>
              <a:buSzTx/>
              <a:buFont typeface="Wingdings" pitchFamily="2" charset="2"/>
              <a:buChar char="ü"/>
            </a:pPr>
            <a:r>
              <a:rPr lang="en-US" sz="3200" dirty="0">
                <a:solidFill>
                  <a:prstClr val="black"/>
                </a:solidFill>
                <a:latin typeface="Calibri"/>
              </a:rPr>
              <a:t>Prepare ,select or adapt relevant educational                                               materials(handouts ,exercises ,books </a:t>
            </a:r>
            <a:r>
              <a:rPr lang="en-US" sz="3200" dirty="0" err="1">
                <a:solidFill>
                  <a:prstClr val="black"/>
                </a:solidFill>
                <a:latin typeface="Calibri"/>
              </a:rPr>
              <a:t>etc</a:t>
            </a:r>
            <a:r>
              <a:rPr lang="en-US" sz="3200" dirty="0">
                <a:solidFill>
                  <a:prstClr val="black"/>
                </a:solidFill>
                <a:latin typeface="Calibri"/>
              </a:rPr>
              <a:t>)</a:t>
            </a:r>
          </a:p>
          <a:p>
            <a:pPr marL="0" lvl="0" indent="0">
              <a:spcBef>
                <a:spcPts val="0"/>
              </a:spcBef>
              <a:buClrTx/>
              <a:buSzTx/>
              <a:buFont typeface="Wingdings" pitchFamily="2" charset="2"/>
              <a:buChar char="ü"/>
            </a:pPr>
            <a:r>
              <a:rPr lang="en-US" sz="3200" dirty="0">
                <a:solidFill>
                  <a:prstClr val="black"/>
                </a:solidFill>
                <a:latin typeface="Calibri"/>
              </a:rPr>
              <a:t>Arrange learning experiences ,especially opportunities to practice skills(field excursions ,attachments ,and projects)</a:t>
            </a:r>
          </a:p>
          <a:p>
            <a:pPr marL="0" lvl="0" indent="0">
              <a:spcBef>
                <a:spcPts val="0"/>
              </a:spcBef>
              <a:buClrTx/>
              <a:buSzTx/>
              <a:buFont typeface="Wingdings" pitchFamily="2" charset="2"/>
              <a:buChar char="ü"/>
            </a:pPr>
            <a:r>
              <a:rPr lang="en-US" sz="3200" dirty="0">
                <a:solidFill>
                  <a:prstClr val="black"/>
                </a:solidFill>
                <a:latin typeface="Calibri"/>
              </a:rPr>
              <a:t>Involve health personnel in teaching</a:t>
            </a:r>
          </a:p>
          <a:p>
            <a:pPr marL="0" lvl="0" indent="0">
              <a:spcBef>
                <a:spcPts val="0"/>
              </a:spcBef>
              <a:buClrTx/>
              <a:buSzTx/>
              <a:buFont typeface="Wingdings" pitchFamily="2" charset="2"/>
              <a:buChar char="ü"/>
            </a:pPr>
            <a:r>
              <a:rPr lang="en-US" sz="3200" dirty="0">
                <a:solidFill>
                  <a:prstClr val="black"/>
                </a:solidFill>
                <a:latin typeface="Calibri"/>
              </a:rPr>
              <a:t>Arrange access to learning materials such as library ,audio-visual </a:t>
            </a:r>
            <a:r>
              <a:rPr lang="en-US" sz="3200" dirty="0" err="1">
                <a:solidFill>
                  <a:prstClr val="black"/>
                </a:solidFill>
                <a:latin typeface="Calibri"/>
              </a:rPr>
              <a:t>programmes</a:t>
            </a:r>
            <a:r>
              <a:rPr lang="en-US" sz="3200" dirty="0">
                <a:solidFill>
                  <a:prstClr val="black"/>
                </a:solidFill>
                <a:latin typeface="Calibri"/>
              </a:rPr>
              <a:t> and microscopes</a:t>
            </a:r>
          </a:p>
        </p:txBody>
      </p:sp>
    </p:spTree>
    <p:extLst>
      <p:ext uri="{BB962C8B-B14F-4D97-AF65-F5344CB8AC3E}">
        <p14:creationId xmlns:p14="http://schemas.microsoft.com/office/powerpoint/2010/main" val="30957162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0" indent="-342900">
              <a:buClrTx/>
              <a:buSzTx/>
              <a:buNone/>
            </a:pPr>
            <a:r>
              <a:rPr lang="en-US" sz="3200" dirty="0">
                <a:solidFill>
                  <a:srgbClr val="0070C0"/>
                </a:solidFill>
                <a:latin typeface="Calibri"/>
              </a:rPr>
              <a:t>COUNSELLING</a:t>
            </a:r>
          </a:p>
          <a:p>
            <a:pPr marL="342900" lvl="0" indent="-342900">
              <a:buClrTx/>
              <a:buSzTx/>
              <a:buNone/>
            </a:pPr>
            <a:r>
              <a:rPr lang="en-US" sz="3200" dirty="0">
                <a:solidFill>
                  <a:prstClr val="black"/>
                </a:solidFill>
                <a:latin typeface="Calibri"/>
              </a:rPr>
              <a:t>The teacher should ensure:</a:t>
            </a:r>
          </a:p>
          <a:p>
            <a:pPr marL="742950" lvl="1" indent="-285750">
              <a:buClrTx/>
              <a:buSzTx/>
              <a:buFont typeface="Wingdings" pitchFamily="2" charset="2"/>
              <a:buChar char="ü"/>
            </a:pPr>
            <a:r>
              <a:rPr lang="en-US" sz="3200" dirty="0">
                <a:solidFill>
                  <a:prstClr val="black"/>
                </a:solidFill>
                <a:latin typeface="Calibri"/>
              </a:rPr>
              <a:t>Show students that you care</a:t>
            </a:r>
          </a:p>
          <a:p>
            <a:pPr marL="742950" lvl="1" indent="-285750">
              <a:buClrTx/>
              <a:buSzTx/>
              <a:buFont typeface="Wingdings" pitchFamily="2" charset="2"/>
              <a:buChar char="ü"/>
            </a:pPr>
            <a:r>
              <a:rPr lang="en-US" sz="3200" dirty="0">
                <a:solidFill>
                  <a:prstClr val="black"/>
                </a:solidFill>
                <a:latin typeface="Calibri"/>
              </a:rPr>
              <a:t>Help students identify their options and make their decisions</a:t>
            </a:r>
          </a:p>
          <a:p>
            <a:pPr marL="742950" lvl="1" indent="-285750">
              <a:buClrTx/>
              <a:buSzTx/>
              <a:buFont typeface="Wingdings" pitchFamily="2" charset="2"/>
              <a:buChar char="ü"/>
            </a:pPr>
            <a:r>
              <a:rPr lang="en-US" sz="3200" dirty="0">
                <a:solidFill>
                  <a:prstClr val="black"/>
                </a:solidFill>
                <a:latin typeface="Calibri"/>
              </a:rPr>
              <a:t>Provide advice and information that help students</a:t>
            </a:r>
          </a:p>
          <a:p>
            <a:endParaRPr lang="en-US" dirty="0"/>
          </a:p>
        </p:txBody>
      </p:sp>
    </p:spTree>
    <p:extLst>
      <p:ext uri="{BB962C8B-B14F-4D97-AF65-F5344CB8AC3E}">
        <p14:creationId xmlns:p14="http://schemas.microsoft.com/office/powerpoint/2010/main" val="25680714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342900" lvl="0" indent="-342900">
              <a:buClrTx/>
              <a:buSzTx/>
              <a:buNone/>
            </a:pPr>
            <a:r>
              <a:rPr lang="en-US" sz="3200" dirty="0">
                <a:solidFill>
                  <a:srgbClr val="0070C0"/>
                </a:solidFill>
                <a:latin typeface="Calibri"/>
              </a:rPr>
              <a:t>ASSESSMENT</a:t>
            </a:r>
          </a:p>
          <a:p>
            <a:pPr marL="342900" lvl="0" indent="-342900">
              <a:buClrTx/>
              <a:buSzTx/>
              <a:buNone/>
            </a:pPr>
            <a:r>
              <a:rPr lang="en-US" sz="3200" dirty="0">
                <a:solidFill>
                  <a:prstClr val="black"/>
                </a:solidFill>
                <a:latin typeface="Calibri"/>
              </a:rPr>
              <a:t>In assessment ,the teacher should:</a:t>
            </a:r>
          </a:p>
          <a:p>
            <a:pPr marL="742950" lvl="1" indent="-285750">
              <a:buClrTx/>
              <a:buSzTx/>
              <a:buFont typeface="Wingdings" pitchFamily="2" charset="2"/>
              <a:buChar char="ü"/>
            </a:pPr>
            <a:r>
              <a:rPr lang="en-US" sz="2800" dirty="0">
                <a:solidFill>
                  <a:prstClr val="black"/>
                </a:solidFill>
                <a:latin typeface="Calibri"/>
              </a:rPr>
              <a:t>Design an assessment that measures how much the students have learnt</a:t>
            </a:r>
          </a:p>
          <a:p>
            <a:pPr marL="742950" lvl="1" indent="-285750">
              <a:buClrTx/>
              <a:buSzTx/>
              <a:buFont typeface="Wingdings" pitchFamily="2" charset="2"/>
              <a:buChar char="ü"/>
            </a:pPr>
            <a:r>
              <a:rPr lang="en-US" sz="2800" dirty="0">
                <a:solidFill>
                  <a:prstClr val="black"/>
                </a:solidFill>
                <a:latin typeface="Calibri"/>
              </a:rPr>
              <a:t>Use the assessment to guide students learning</a:t>
            </a:r>
          </a:p>
          <a:p>
            <a:pPr marL="742950" lvl="1" indent="-285750">
              <a:buClrTx/>
              <a:buSzTx/>
              <a:buFont typeface="Wingdings" pitchFamily="2" charset="2"/>
              <a:buChar char="ü"/>
            </a:pPr>
            <a:r>
              <a:rPr lang="en-US" sz="2800" dirty="0">
                <a:solidFill>
                  <a:prstClr val="black"/>
                </a:solidFill>
                <a:latin typeface="Calibri"/>
              </a:rPr>
              <a:t>Use the assessment to give feedback that modifies teaching </a:t>
            </a:r>
          </a:p>
          <a:p>
            <a:pPr marL="742950" lvl="1" indent="-285750">
              <a:buClrTx/>
              <a:buSzTx/>
              <a:buFont typeface="Wingdings" pitchFamily="2" charset="2"/>
              <a:buChar char="ü"/>
            </a:pPr>
            <a:r>
              <a:rPr lang="en-US" sz="2800" dirty="0">
                <a:solidFill>
                  <a:prstClr val="black"/>
                </a:solidFill>
                <a:latin typeface="Calibri"/>
              </a:rPr>
              <a:t>Use the assessment to decide whether students are competent to provide health care.</a:t>
            </a:r>
          </a:p>
          <a:p>
            <a:pPr marL="742950" lvl="1" indent="-285750">
              <a:buClrTx/>
              <a:buSzTx/>
              <a:buFont typeface="Wingdings" pitchFamily="2" charset="2"/>
              <a:buChar char="ü"/>
            </a:pPr>
            <a:r>
              <a:rPr lang="en-US" sz="2800" dirty="0">
                <a:solidFill>
                  <a:prstClr val="black"/>
                </a:solidFill>
                <a:latin typeface="Calibri"/>
              </a:rPr>
              <a:t>Encourage students to use self-assessment and peer assessment </a:t>
            </a:r>
          </a:p>
          <a:p>
            <a:endParaRPr lang="en-US" dirty="0"/>
          </a:p>
        </p:txBody>
      </p:sp>
    </p:spTree>
    <p:extLst>
      <p:ext uri="{BB962C8B-B14F-4D97-AF65-F5344CB8AC3E}">
        <p14:creationId xmlns:p14="http://schemas.microsoft.com/office/powerpoint/2010/main" val="38006733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0" indent="-342900">
              <a:buClrTx/>
              <a:buSzTx/>
              <a:buNone/>
            </a:pPr>
            <a:r>
              <a:rPr lang="en-US" sz="3200" dirty="0">
                <a:solidFill>
                  <a:srgbClr val="0070C0"/>
                </a:solidFill>
                <a:latin typeface="Calibri"/>
              </a:rPr>
              <a:t>CONTINUING SELF-EDUCATION</a:t>
            </a:r>
          </a:p>
          <a:p>
            <a:pPr marL="342900" lvl="0" indent="-342900">
              <a:buClrTx/>
              <a:buSzTx/>
              <a:buNone/>
            </a:pPr>
            <a:r>
              <a:rPr lang="en-US" sz="3200" dirty="0">
                <a:solidFill>
                  <a:prstClr val="black"/>
                </a:solidFill>
                <a:latin typeface="Calibri"/>
              </a:rPr>
              <a:t>For effective learning ,the teacher should:</a:t>
            </a:r>
          </a:p>
          <a:p>
            <a:pPr marL="742950" lvl="1" indent="-285750">
              <a:buClrTx/>
              <a:buSzTx/>
              <a:buFont typeface="Wingdings" pitchFamily="2" charset="2"/>
              <a:buChar char="ü"/>
            </a:pPr>
            <a:r>
              <a:rPr lang="en-US" sz="2800" dirty="0">
                <a:solidFill>
                  <a:prstClr val="black"/>
                </a:solidFill>
                <a:latin typeface="Calibri"/>
              </a:rPr>
              <a:t>Know the subject matter that is taught and where to find relevant information</a:t>
            </a:r>
          </a:p>
          <a:p>
            <a:pPr marL="742950" lvl="1" indent="-285750">
              <a:buClrTx/>
              <a:buSzTx/>
              <a:buFont typeface="Wingdings" pitchFamily="2" charset="2"/>
              <a:buChar char="ü"/>
            </a:pPr>
            <a:r>
              <a:rPr lang="en-US" sz="2800" dirty="0">
                <a:solidFill>
                  <a:prstClr val="black"/>
                </a:solidFill>
                <a:latin typeface="Calibri"/>
              </a:rPr>
              <a:t>Know the way in which the healthcare is provided locally</a:t>
            </a:r>
          </a:p>
          <a:p>
            <a:pPr marL="742950" lvl="1" indent="-285750">
              <a:buClrTx/>
              <a:buSzTx/>
              <a:buFont typeface="Wingdings" pitchFamily="2" charset="2"/>
              <a:buChar char="ü"/>
            </a:pPr>
            <a:r>
              <a:rPr lang="en-US" sz="2800" dirty="0">
                <a:solidFill>
                  <a:prstClr val="black"/>
                </a:solidFill>
                <a:latin typeface="Calibri"/>
              </a:rPr>
              <a:t>Set an example as a continuous learner</a:t>
            </a:r>
          </a:p>
          <a:p>
            <a:endParaRPr lang="en-US" dirty="0"/>
          </a:p>
        </p:txBody>
      </p:sp>
    </p:spTree>
    <p:extLst>
      <p:ext uri="{BB962C8B-B14F-4D97-AF65-F5344CB8AC3E}">
        <p14:creationId xmlns:p14="http://schemas.microsoft.com/office/powerpoint/2010/main" val="2454098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of learning </a:t>
            </a:r>
            <a:endParaRPr lang="en-US" dirty="0"/>
          </a:p>
        </p:txBody>
      </p:sp>
      <p:sp>
        <p:nvSpPr>
          <p:cNvPr id="3" name="Content Placeholder 2"/>
          <p:cNvSpPr>
            <a:spLocks noGrp="1"/>
          </p:cNvSpPr>
          <p:nvPr>
            <p:ph idx="1"/>
          </p:nvPr>
        </p:nvSpPr>
        <p:spPr/>
        <p:txBody>
          <a:bodyPr/>
          <a:lstStyle/>
          <a:p>
            <a:r>
              <a:rPr lang="en-US" dirty="0" smtClean="0"/>
              <a:t>Learning is about change: the change brought about by developing a new skill, understanding a scientific law, changing attitude.</a:t>
            </a:r>
            <a:endParaRPr lang="en-US" dirty="0"/>
          </a:p>
        </p:txBody>
      </p:sp>
    </p:spTree>
    <p:extLst>
      <p:ext uri="{BB962C8B-B14F-4D97-AF65-F5344CB8AC3E}">
        <p14:creationId xmlns:p14="http://schemas.microsoft.com/office/powerpoint/2010/main" val="121569024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4100" b="1" dirty="0">
                <a:solidFill>
                  <a:srgbClr val="464646"/>
                </a:solidFill>
                <a:effectLst>
                  <a:outerShdw blurRad="31750" dist="25400" dir="5400000" algn="tl" rotWithShape="0">
                    <a:srgbClr val="000000">
                      <a:alpha val="25000"/>
                    </a:srgbClr>
                  </a:outerShdw>
                </a:effectLst>
                <a:latin typeface="Lucida Sans Unicode"/>
                <a:ea typeface="+mj-ea"/>
                <a:cs typeface="+mj-cs"/>
              </a:rPr>
              <a:t>Teaching and learning methods</a:t>
            </a:r>
            <a:endParaRPr lang="en-US" dirty="0"/>
          </a:p>
        </p:txBody>
      </p:sp>
    </p:spTree>
    <p:extLst>
      <p:ext uri="{BB962C8B-B14F-4D97-AF65-F5344CB8AC3E}">
        <p14:creationId xmlns:p14="http://schemas.microsoft.com/office/powerpoint/2010/main" val="12828803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5760" lvl="0" indent="-256032">
              <a:spcBef>
                <a:spcPts val="400"/>
              </a:spcBef>
            </a:pPr>
            <a:r>
              <a:rPr lang="sw-KE" sz="2800" b="0" dirty="0" smtClean="0">
                <a:ln>
                  <a:noFill/>
                </a:ln>
                <a:solidFill>
                  <a:prstClr val="black"/>
                </a:solidFill>
                <a:effectLst/>
                <a:latin typeface="Times New Roman" pitchFamily="18" charset="0"/>
                <a:ea typeface="+mn-ea"/>
                <a:cs typeface="Times New Roman" pitchFamily="18" charset="0"/>
              </a:rPr>
              <a:t>GENERAL PRINCIPLES IN TEACHING </a:t>
            </a:r>
            <a:r>
              <a:rPr lang="sw-KE" sz="2100" b="0" dirty="0">
                <a:ln>
                  <a:noFill/>
                </a:ln>
                <a:solidFill>
                  <a:prstClr val="black"/>
                </a:solidFill>
                <a:effectLst/>
                <a:latin typeface="Lucida Sans Unicode"/>
                <a:ea typeface="+mn-ea"/>
                <a:cs typeface="+mn-cs"/>
              </a:rPr>
              <a:t/>
            </a:r>
            <a:br>
              <a:rPr lang="sw-KE" sz="2100" b="0" dirty="0">
                <a:ln>
                  <a:noFill/>
                </a:ln>
                <a:solidFill>
                  <a:prstClr val="black"/>
                </a:solidFill>
                <a:effectLst/>
                <a:latin typeface="Lucida Sans Unicode"/>
                <a:ea typeface="+mn-ea"/>
                <a:cs typeface="+mn-cs"/>
              </a:rPr>
            </a:br>
            <a:endParaRPr lang="en-US" dirty="0"/>
          </a:p>
        </p:txBody>
      </p:sp>
      <p:sp>
        <p:nvSpPr>
          <p:cNvPr id="3" name="Content Placeholder 2"/>
          <p:cNvSpPr>
            <a:spLocks noGrp="1"/>
          </p:cNvSpPr>
          <p:nvPr>
            <p:ph idx="1"/>
          </p:nvPr>
        </p:nvSpPr>
        <p:spPr/>
        <p:txBody>
          <a:bodyPr>
            <a:normAutofit fontScale="85000" lnSpcReduction="10000"/>
          </a:bodyPr>
          <a:lstStyle/>
          <a:p>
            <a:pPr marL="365760" lvl="0" indent="-256032">
              <a:spcBef>
                <a:spcPts val="400"/>
              </a:spcBef>
              <a:buClr>
                <a:srgbClr val="2DA2BF"/>
              </a:buClr>
              <a:buSzPct val="68000"/>
              <a:buFont typeface="Franklin Gothic Book" pitchFamily="34" charset="0"/>
              <a:buChar char="☻"/>
            </a:pPr>
            <a:r>
              <a:rPr lang="en-US" sz="2900" dirty="0">
                <a:solidFill>
                  <a:prstClr val="black"/>
                </a:solidFill>
                <a:latin typeface="Lucida Sans Unicode"/>
              </a:rPr>
              <a:t>Teaching has to be organized and the following principles in teaching should be considered:</a:t>
            </a:r>
            <a:endParaRPr lang="sw-KE" sz="2900" dirty="0">
              <a:solidFill>
                <a:prstClr val="black"/>
              </a:solidFill>
              <a:latin typeface="Lucida Sans Unicode"/>
            </a:endParaRPr>
          </a:p>
          <a:p>
            <a:pPr marL="742950" lvl="0" indent="-742950">
              <a:spcBef>
                <a:spcPts val="400"/>
              </a:spcBef>
              <a:buClr>
                <a:srgbClr val="2DA2BF"/>
              </a:buClr>
              <a:buSzPct val="68000"/>
              <a:buFont typeface="+mj-lt"/>
              <a:buAutoNum type="alphaLcParenR"/>
            </a:pPr>
            <a:r>
              <a:rPr lang="en-US" sz="2900" dirty="0">
                <a:solidFill>
                  <a:prstClr val="black"/>
                </a:solidFill>
                <a:latin typeface="Lucida Sans Unicode"/>
              </a:rPr>
              <a:t>Active listening: give students some activity to do e.g. asking questions.</a:t>
            </a:r>
            <a:endParaRPr lang="sw-KE" sz="2900" dirty="0">
              <a:solidFill>
                <a:prstClr val="black"/>
              </a:solidFill>
              <a:latin typeface="Lucida Sans Unicode"/>
            </a:endParaRPr>
          </a:p>
          <a:p>
            <a:pPr marL="742950" lvl="0" indent="-742950">
              <a:spcBef>
                <a:spcPts val="400"/>
              </a:spcBef>
              <a:buClr>
                <a:srgbClr val="2DA2BF"/>
              </a:buClr>
              <a:buSzPct val="68000"/>
              <a:buFont typeface="+mj-lt"/>
              <a:buAutoNum type="alphaLcParenR"/>
            </a:pPr>
            <a:r>
              <a:rPr lang="en-US" sz="2900" dirty="0">
                <a:solidFill>
                  <a:prstClr val="black"/>
                </a:solidFill>
                <a:latin typeface="Lucida Sans Unicode"/>
              </a:rPr>
              <a:t>Clarity: make your teaching clear, speak loudly ,write neatly ,make your teaching meaningful </a:t>
            </a:r>
            <a:endParaRPr lang="sw-KE" sz="2900" dirty="0">
              <a:solidFill>
                <a:prstClr val="black"/>
              </a:solidFill>
              <a:latin typeface="Lucida Sans Unicode"/>
            </a:endParaRPr>
          </a:p>
          <a:p>
            <a:pPr marL="742950" lvl="0" indent="-742950">
              <a:spcBef>
                <a:spcPts val="400"/>
              </a:spcBef>
              <a:buClr>
                <a:srgbClr val="2DA2BF"/>
              </a:buClr>
              <a:buSzPct val="68000"/>
              <a:buFont typeface="+mj-lt"/>
              <a:buAutoNum type="alphaLcParenR"/>
            </a:pPr>
            <a:r>
              <a:rPr lang="en-US" sz="2900" dirty="0">
                <a:solidFill>
                  <a:prstClr val="black"/>
                </a:solidFill>
                <a:latin typeface="Lucida Sans Unicode"/>
              </a:rPr>
              <a:t>Ensure mastery: check that all students know/and can do it.</a:t>
            </a:r>
            <a:endParaRPr lang="sw-KE" sz="2900" dirty="0">
              <a:solidFill>
                <a:prstClr val="black"/>
              </a:solidFill>
              <a:latin typeface="Lucida Sans Unicode"/>
            </a:endParaRPr>
          </a:p>
          <a:p>
            <a:pPr marL="742950" lvl="0" indent="-742950">
              <a:spcBef>
                <a:spcPts val="400"/>
              </a:spcBef>
              <a:buClr>
                <a:srgbClr val="2DA2BF"/>
              </a:buClr>
              <a:buSzPct val="68000"/>
              <a:buFont typeface="+mj-lt"/>
              <a:buAutoNum type="alphaLcParenR"/>
            </a:pPr>
            <a:r>
              <a:rPr lang="en-US" sz="2900" dirty="0">
                <a:solidFill>
                  <a:prstClr val="black"/>
                </a:solidFill>
                <a:latin typeface="Lucida Sans Unicode"/>
              </a:rPr>
              <a:t>Individualize: allow for individual differences and abilities.</a:t>
            </a:r>
            <a:endParaRPr lang="sw-KE" sz="2900" dirty="0">
              <a:solidFill>
                <a:prstClr val="black"/>
              </a:solidFill>
              <a:latin typeface="Lucida Sans Unicode"/>
            </a:endParaRPr>
          </a:p>
          <a:p>
            <a:pPr marL="742950" lvl="0" indent="-742950">
              <a:spcBef>
                <a:spcPts val="400"/>
              </a:spcBef>
              <a:buClr>
                <a:srgbClr val="2DA2BF"/>
              </a:buClr>
              <a:buSzPct val="68000"/>
              <a:buFont typeface="+mj-lt"/>
              <a:buAutoNum type="alphaLcParenR"/>
            </a:pPr>
            <a:r>
              <a:rPr lang="en-US" sz="2900" dirty="0">
                <a:solidFill>
                  <a:prstClr val="black"/>
                </a:solidFill>
                <a:latin typeface="Lucida Sans Unicode"/>
              </a:rPr>
              <a:t>Motivation: make your teaching interesting, relevant and rewarding.</a:t>
            </a:r>
            <a:endParaRPr lang="sw-KE" sz="2900" dirty="0">
              <a:solidFill>
                <a:prstClr val="black"/>
              </a:solidFill>
              <a:latin typeface="Lucida Sans Unicode"/>
            </a:endParaRPr>
          </a:p>
        </p:txBody>
      </p:sp>
    </p:spTree>
    <p:extLst>
      <p:ext uri="{BB962C8B-B14F-4D97-AF65-F5344CB8AC3E}">
        <p14:creationId xmlns:p14="http://schemas.microsoft.com/office/powerpoint/2010/main" val="19870754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a:t>
            </a:r>
            <a:endParaRPr lang="en-US" dirty="0"/>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Font typeface="Wingdings" pitchFamily="2" charset="2"/>
              <a:buChar char="q"/>
            </a:pPr>
            <a:r>
              <a:rPr lang="en-US" sz="2700" dirty="0">
                <a:solidFill>
                  <a:prstClr val="black"/>
                </a:solidFill>
                <a:latin typeface="Lucida Sans Unicode"/>
              </a:rPr>
              <a:t>A lecture is a lesson given orally by a teacher, with virtually no student’s participation.</a:t>
            </a:r>
            <a:endParaRPr lang="sw-KE" sz="2700" dirty="0">
              <a:solidFill>
                <a:prstClr val="black"/>
              </a:solidFill>
              <a:latin typeface="Lucida Sans Unicode"/>
            </a:endParaRPr>
          </a:p>
          <a:p>
            <a:pPr marL="365760" lvl="0" indent="-256032">
              <a:spcBef>
                <a:spcPts val="400"/>
              </a:spcBef>
              <a:buClr>
                <a:srgbClr val="2DA2BF"/>
              </a:buClr>
              <a:buSzPct val="68000"/>
              <a:buFont typeface="Wingdings" pitchFamily="2" charset="2"/>
              <a:buChar char="q"/>
            </a:pPr>
            <a:r>
              <a:rPr lang="en-US" sz="2700" dirty="0">
                <a:solidFill>
                  <a:prstClr val="black"/>
                </a:solidFill>
                <a:latin typeface="Lucida Sans Unicode"/>
              </a:rPr>
              <a:t>It can be given in printed form.</a:t>
            </a:r>
            <a:endParaRPr lang="sw-KE" sz="2700" dirty="0">
              <a:solidFill>
                <a:prstClr val="black"/>
              </a:solidFill>
              <a:latin typeface="Lucida Sans Unicode"/>
            </a:endParaRPr>
          </a:p>
          <a:p>
            <a:pPr marL="365760" lvl="0" indent="-256032">
              <a:spcBef>
                <a:spcPts val="400"/>
              </a:spcBef>
              <a:buClr>
                <a:srgbClr val="2DA2BF"/>
              </a:buClr>
              <a:buSzPct val="68000"/>
              <a:buFont typeface="Wingdings" pitchFamily="2" charset="2"/>
              <a:buChar char="q"/>
            </a:pPr>
            <a:r>
              <a:rPr lang="en-US" sz="2700" dirty="0">
                <a:solidFill>
                  <a:prstClr val="black"/>
                </a:solidFill>
                <a:latin typeface="Lucida Sans Unicode"/>
              </a:rPr>
              <a:t>Lack of student participation is the main characteristics of the lecture in its traditional form.</a:t>
            </a:r>
            <a:endParaRPr lang="sw-KE" sz="2700" dirty="0">
              <a:solidFill>
                <a:prstClr val="black"/>
              </a:solidFill>
              <a:latin typeface="Lucida Sans Unicode"/>
            </a:endParaRPr>
          </a:p>
          <a:p>
            <a:pPr marL="365760" lvl="0" indent="-256032">
              <a:spcBef>
                <a:spcPts val="400"/>
              </a:spcBef>
              <a:buClr>
                <a:srgbClr val="2DA2BF"/>
              </a:buClr>
              <a:buSzPct val="68000"/>
              <a:buNone/>
            </a:pPr>
            <a:r>
              <a:rPr lang="en-US" sz="2700" b="1" dirty="0">
                <a:solidFill>
                  <a:prstClr val="black"/>
                </a:solidFill>
                <a:latin typeface="Lucida Sans Unicode"/>
              </a:rPr>
              <a:t>Advantages:</a:t>
            </a:r>
            <a:endParaRPr lang="sw-KE" sz="2700" b="1"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economical way of using staff time.</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provides a wide field of knowledge in a limited time</a:t>
            </a:r>
            <a:endParaRPr lang="sw-KE" sz="2700" dirty="0">
              <a:solidFill>
                <a:prstClr val="black"/>
              </a:solidFill>
              <a:latin typeface="Lucida Sans Unicode"/>
            </a:endParaRPr>
          </a:p>
        </p:txBody>
      </p:sp>
    </p:spTree>
    <p:extLst>
      <p:ext uri="{BB962C8B-B14F-4D97-AF65-F5344CB8AC3E}">
        <p14:creationId xmlns:p14="http://schemas.microsoft.com/office/powerpoint/2010/main" val="11134147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a:noFill/>
                </a:ln>
                <a:solidFill>
                  <a:srgbClr val="464646"/>
                </a:solidFill>
                <a:effectLst>
                  <a:outerShdw blurRad="31750" dist="25400" dir="5400000" algn="tl" rotWithShape="0">
                    <a:srgbClr val="000000">
                      <a:alpha val="25000"/>
                    </a:srgbClr>
                  </a:outerShdw>
                </a:effectLst>
                <a:latin typeface="Lucida Sans Unicode"/>
              </a:rPr>
              <a:t>Qualities of a good lecture </a:t>
            </a:r>
            <a:endParaRPr lang="en-US" dirty="0"/>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Font typeface="Wingdings 3"/>
              <a:buChar char=""/>
            </a:pPr>
            <a:r>
              <a:rPr lang="en-US" sz="2700" dirty="0">
                <a:solidFill>
                  <a:prstClr val="black"/>
                </a:solidFill>
                <a:latin typeface="Lucida Sans Unicode"/>
              </a:rPr>
              <a:t>Relevant to learner</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Deal with single topic</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Clear </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Not too long / short and precise</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Audible </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Systematic / well organized</a:t>
            </a:r>
          </a:p>
        </p:txBody>
      </p:sp>
    </p:spTree>
    <p:extLst>
      <p:ext uri="{BB962C8B-B14F-4D97-AF65-F5344CB8AC3E}">
        <p14:creationId xmlns:p14="http://schemas.microsoft.com/office/powerpoint/2010/main" val="31271215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up to date view of the subject and the latest results.</a:t>
            </a:r>
          </a:p>
          <a:p>
            <a:pPr marL="365760" lvl="0" indent="-256032">
              <a:spcBef>
                <a:spcPts val="400"/>
              </a:spcBef>
              <a:buClr>
                <a:srgbClr val="2DA2BF"/>
              </a:buClr>
              <a:buSzPct val="68000"/>
              <a:buBlip>
                <a:blip r:embed="rId2"/>
              </a:buBlip>
            </a:pPr>
            <a:r>
              <a:rPr lang="en-US" sz="2700" dirty="0">
                <a:solidFill>
                  <a:prstClr val="black"/>
                </a:solidFill>
                <a:latin typeface="Lucida Sans Unicode"/>
              </a:rPr>
              <a:t>It is an alternative method of teaching when books are in short supply.</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can include materials that are not readily accessible in text books.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can save students time by summarizing a field of study.</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is a good means of introducing a subject.</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The lecturer can inspire with his/her enthusiasm.</a:t>
            </a:r>
            <a:endParaRPr lang="sw-KE" sz="2700" dirty="0">
              <a:solidFill>
                <a:prstClr val="black"/>
              </a:solidFill>
              <a:latin typeface="Lucida Sans Unicode"/>
            </a:endParaRPr>
          </a:p>
          <a:p>
            <a:endParaRPr lang="en-US" dirty="0"/>
          </a:p>
        </p:txBody>
      </p:sp>
    </p:spTree>
    <p:extLst>
      <p:ext uri="{BB962C8B-B14F-4D97-AF65-F5344CB8AC3E}">
        <p14:creationId xmlns:p14="http://schemas.microsoft.com/office/powerpoint/2010/main" val="14199150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Blip>
                <a:blip r:embed="rId2"/>
              </a:buBlip>
            </a:pPr>
            <a:r>
              <a:rPr lang="en-US" dirty="0">
                <a:solidFill>
                  <a:prstClr val="black"/>
                </a:solidFill>
                <a:latin typeface="Lucida Sans Unicode"/>
              </a:rPr>
              <a:t>It is as effective as other methods for imparting information but not more.</a:t>
            </a:r>
          </a:p>
          <a:p>
            <a:pPr marL="365760" lvl="0" indent="-256032">
              <a:spcBef>
                <a:spcPts val="400"/>
              </a:spcBef>
              <a:buClr>
                <a:srgbClr val="2DA2BF"/>
              </a:buClr>
              <a:buSzPct val="68000"/>
              <a:buBlip>
                <a:blip r:embed="rId2"/>
              </a:buBlip>
            </a:pPr>
            <a:r>
              <a:rPr lang="en-US" dirty="0">
                <a:solidFill>
                  <a:prstClr val="black"/>
                </a:solidFill>
                <a:latin typeface="Lucida Sans Unicode"/>
              </a:rPr>
              <a:t>Where the lecturer has not provided a syllabus, lecturers will indicate to students the subject matter that is likely to be examined.</a:t>
            </a:r>
            <a:endParaRPr lang="sw-KE" dirty="0">
              <a:solidFill>
                <a:prstClr val="black"/>
              </a:solidFill>
              <a:latin typeface="Lucida Sans Unicode"/>
            </a:endParaRPr>
          </a:p>
          <a:p>
            <a:endParaRPr lang="en-US" dirty="0"/>
          </a:p>
        </p:txBody>
      </p:sp>
    </p:spTree>
    <p:extLst>
      <p:ext uri="{BB962C8B-B14F-4D97-AF65-F5344CB8AC3E}">
        <p14:creationId xmlns:p14="http://schemas.microsoft.com/office/powerpoint/2010/main" val="31150373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5760" lvl="0" indent="-256032">
              <a:spcBef>
                <a:spcPts val="400"/>
              </a:spcBef>
            </a:pPr>
            <a:r>
              <a:rPr lang="en-US" sz="2800" dirty="0">
                <a:ln>
                  <a:noFill/>
                </a:ln>
                <a:solidFill>
                  <a:prstClr val="black"/>
                </a:solidFill>
                <a:effectLst/>
                <a:latin typeface="Lucida Sans Unicode"/>
                <a:ea typeface="+mn-ea"/>
                <a:cs typeface="+mn-cs"/>
              </a:rPr>
              <a:t>Disadvantages </a:t>
            </a:r>
            <a:r>
              <a:rPr lang="sw-KE" sz="2800" dirty="0">
                <a:ln>
                  <a:noFill/>
                </a:ln>
                <a:solidFill>
                  <a:prstClr val="black"/>
                </a:solidFill>
                <a:effectLst/>
                <a:latin typeface="Lucida Sans Unicode"/>
                <a:ea typeface="+mn-ea"/>
                <a:cs typeface="+mn-cs"/>
              </a:rPr>
              <a:t/>
            </a:r>
            <a:br>
              <a:rPr lang="sw-KE" sz="2800" dirty="0">
                <a:ln>
                  <a:noFill/>
                </a:ln>
                <a:solidFill>
                  <a:prstClr val="black"/>
                </a:solidFill>
                <a:effectLst/>
                <a:latin typeface="Lucida Sans Unicode"/>
                <a:ea typeface="+mn-ea"/>
                <a:cs typeface="+mn-cs"/>
              </a:rPr>
            </a:br>
            <a:endParaRPr lang="en-US" dirty="0"/>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Blip>
                <a:blip r:embed="rId2"/>
              </a:buBlip>
            </a:pPr>
            <a:r>
              <a:rPr lang="en-US" dirty="0">
                <a:solidFill>
                  <a:prstClr val="black"/>
                </a:solidFill>
                <a:latin typeface="Lucida Sans Unicode"/>
              </a:rPr>
              <a:t>It is one way learning process. Students are just listeners.</a:t>
            </a:r>
            <a:endParaRPr lang="sw-KE" dirty="0">
              <a:solidFill>
                <a:prstClr val="black"/>
              </a:solidFill>
              <a:latin typeface="Lucida Sans Unicode"/>
            </a:endParaRPr>
          </a:p>
          <a:p>
            <a:pPr marL="365760" lvl="0" indent="-256032">
              <a:spcBef>
                <a:spcPts val="400"/>
              </a:spcBef>
              <a:buClr>
                <a:srgbClr val="2DA2BF"/>
              </a:buClr>
              <a:buSzPct val="68000"/>
              <a:buBlip>
                <a:blip r:embed="rId2"/>
              </a:buBlip>
            </a:pPr>
            <a:r>
              <a:rPr lang="en-US" dirty="0">
                <a:solidFill>
                  <a:prstClr val="black"/>
                </a:solidFill>
                <a:latin typeface="Lucida Sans Unicode"/>
              </a:rPr>
              <a:t>It is ineffective for changing attitudes.</a:t>
            </a:r>
            <a:endParaRPr lang="sw-KE" dirty="0">
              <a:solidFill>
                <a:prstClr val="black"/>
              </a:solidFill>
              <a:latin typeface="Lucida Sans Unicode"/>
            </a:endParaRPr>
          </a:p>
          <a:p>
            <a:pPr marL="365760" lvl="0" indent="-256032">
              <a:spcBef>
                <a:spcPts val="400"/>
              </a:spcBef>
              <a:buClr>
                <a:srgbClr val="2DA2BF"/>
              </a:buClr>
              <a:buSzPct val="68000"/>
              <a:buBlip>
                <a:blip r:embed="rId2"/>
              </a:buBlip>
            </a:pPr>
            <a:r>
              <a:rPr lang="en-US" dirty="0">
                <a:solidFill>
                  <a:prstClr val="black"/>
                </a:solidFill>
                <a:latin typeface="Lucida Sans Unicode"/>
              </a:rPr>
              <a:t>It pays little regards to individuals </a:t>
            </a:r>
            <a:endParaRPr lang="sw-KE" dirty="0">
              <a:solidFill>
                <a:prstClr val="black"/>
              </a:solidFill>
              <a:latin typeface="Lucida Sans Unicode"/>
            </a:endParaRPr>
          </a:p>
          <a:p>
            <a:pPr marL="365760" lvl="0" indent="-256032">
              <a:spcBef>
                <a:spcPts val="400"/>
              </a:spcBef>
              <a:buClr>
                <a:srgbClr val="2DA2BF"/>
              </a:buClr>
              <a:buSzPct val="68000"/>
              <a:buBlip>
                <a:blip r:embed="rId2"/>
              </a:buBlip>
            </a:pPr>
            <a:r>
              <a:rPr lang="en-US" dirty="0">
                <a:solidFill>
                  <a:prstClr val="black"/>
                </a:solidFill>
                <a:latin typeface="Lucida Sans Unicode"/>
              </a:rPr>
              <a:t>It doesn’t provide immediate feedback to lecturer.</a:t>
            </a:r>
            <a:endParaRPr lang="sw-KE" dirty="0">
              <a:solidFill>
                <a:prstClr val="black"/>
              </a:solidFill>
              <a:latin typeface="Lucida Sans Unicode"/>
            </a:endParaRPr>
          </a:p>
          <a:p>
            <a:pPr marL="365760" lvl="0" indent="-256032">
              <a:spcBef>
                <a:spcPts val="400"/>
              </a:spcBef>
              <a:buClr>
                <a:srgbClr val="2DA2BF"/>
              </a:buClr>
              <a:buSzPct val="68000"/>
              <a:buBlip>
                <a:blip r:embed="rId2"/>
              </a:buBlip>
            </a:pPr>
            <a:r>
              <a:rPr lang="en-US" dirty="0">
                <a:solidFill>
                  <a:prstClr val="black"/>
                </a:solidFill>
                <a:latin typeface="Lucida Sans Unicode"/>
              </a:rPr>
              <a:t>It doesn’t encourage creative activity on part of students.</a:t>
            </a:r>
            <a:endParaRPr lang="sw-KE" dirty="0">
              <a:solidFill>
                <a:prstClr val="black"/>
              </a:solidFill>
              <a:latin typeface="Lucida Sans Unicode"/>
            </a:endParaRPr>
          </a:p>
          <a:p>
            <a:endParaRPr lang="en-US" dirty="0"/>
          </a:p>
        </p:txBody>
      </p:sp>
    </p:spTree>
    <p:extLst>
      <p:ext uri="{BB962C8B-B14F-4D97-AF65-F5344CB8AC3E}">
        <p14:creationId xmlns:p14="http://schemas.microsoft.com/office/powerpoint/2010/main" val="39707446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365760" lvl="0" indent="-256032">
              <a:spcBef>
                <a:spcPts val="400"/>
              </a:spcBef>
              <a:buClr>
                <a:srgbClr val="2DA2BF"/>
              </a:buClr>
              <a:buSzPct val="68000"/>
              <a:buBlip>
                <a:blip r:embed="rId2"/>
              </a:buBlip>
            </a:pPr>
            <a:r>
              <a:rPr lang="en-US" sz="2700" dirty="0">
                <a:solidFill>
                  <a:prstClr val="black"/>
                </a:solidFill>
                <a:latin typeface="Lucida Sans Unicode"/>
              </a:rPr>
              <a:t>It is not capable of helping to achieve all educational objectives.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The student tends to regard knowledge as a closed system.</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cannot provide necessary repetition.</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cannot teach the skills to be acquired by the students.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Students rate of learning declines as the lecture proceeds.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Information comes from a single source.</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usually provides little time for question.</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does not provide for team work.</a:t>
            </a:r>
            <a:endParaRPr lang="sw-KE" sz="2700" dirty="0">
              <a:solidFill>
                <a:prstClr val="black"/>
              </a:solidFill>
              <a:latin typeface="Lucida Sans Unicode"/>
            </a:endParaRPr>
          </a:p>
          <a:p>
            <a:endParaRPr lang="en-US" dirty="0"/>
          </a:p>
        </p:txBody>
      </p:sp>
    </p:spTree>
    <p:extLst>
      <p:ext uri="{BB962C8B-B14F-4D97-AF65-F5344CB8AC3E}">
        <p14:creationId xmlns:p14="http://schemas.microsoft.com/office/powerpoint/2010/main" val="15102943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365760" lvl="0" indent="-256032">
              <a:spcBef>
                <a:spcPts val="400"/>
              </a:spcBef>
              <a:buClr>
                <a:srgbClr val="2DA2BF"/>
              </a:buClr>
              <a:buSzPct val="68000"/>
              <a:buBlip>
                <a:blip r:embed="rId2"/>
              </a:buBlip>
            </a:pPr>
            <a:r>
              <a:rPr lang="en-US" sz="3000" dirty="0">
                <a:solidFill>
                  <a:prstClr val="black"/>
                </a:solidFill>
                <a:latin typeface="Lucida Sans Unicode"/>
              </a:rPr>
              <a:t>It doesn’t help develop interpersonal relationships between students and teachers.</a:t>
            </a:r>
            <a:endParaRPr lang="sw-KE" sz="3000" dirty="0">
              <a:solidFill>
                <a:prstClr val="black"/>
              </a:solidFill>
              <a:latin typeface="Lucida Sans Unicode"/>
            </a:endParaRPr>
          </a:p>
          <a:p>
            <a:pPr marL="365760" lvl="0" indent="-256032">
              <a:spcBef>
                <a:spcPts val="400"/>
              </a:spcBef>
              <a:buClr>
                <a:srgbClr val="2DA2BF"/>
              </a:buClr>
              <a:buSzPct val="68000"/>
              <a:buBlip>
                <a:blip r:embed="rId2"/>
              </a:buBlip>
            </a:pPr>
            <a:r>
              <a:rPr lang="en-US" sz="3000" dirty="0">
                <a:solidFill>
                  <a:prstClr val="black"/>
                </a:solidFill>
                <a:latin typeface="Lucida Sans Unicode"/>
              </a:rPr>
              <a:t>It is less popular with students than other methods when there are many lecturers.</a:t>
            </a:r>
            <a:endParaRPr lang="sw-KE" sz="3000" dirty="0">
              <a:solidFill>
                <a:prstClr val="black"/>
              </a:solidFill>
              <a:latin typeface="Lucida Sans Unicode"/>
            </a:endParaRPr>
          </a:p>
          <a:p>
            <a:pPr marL="365760" lvl="0" indent="-256032">
              <a:spcBef>
                <a:spcPts val="400"/>
              </a:spcBef>
              <a:buClr>
                <a:srgbClr val="2DA2BF"/>
              </a:buClr>
              <a:buSzPct val="68000"/>
              <a:buBlip>
                <a:blip r:embed="rId2"/>
              </a:buBlip>
            </a:pPr>
            <a:r>
              <a:rPr lang="en-US" sz="3000" dirty="0">
                <a:solidFill>
                  <a:prstClr val="black"/>
                </a:solidFill>
                <a:latin typeface="Lucida Sans Unicode"/>
              </a:rPr>
              <a:t>Students of lower ability are probably helped more in their acquisition of knowledge by discussion.</a:t>
            </a:r>
            <a:endParaRPr lang="sw-KE" sz="3000" dirty="0">
              <a:solidFill>
                <a:prstClr val="black"/>
              </a:solidFill>
              <a:latin typeface="Lucida Sans Unicode"/>
            </a:endParaRPr>
          </a:p>
          <a:p>
            <a:pPr marL="365760" lvl="0" indent="-256032">
              <a:spcBef>
                <a:spcPts val="400"/>
              </a:spcBef>
              <a:buClr>
                <a:srgbClr val="2DA2BF"/>
              </a:buClr>
              <a:buSzPct val="68000"/>
              <a:buBlip>
                <a:blip r:embed="rId2"/>
              </a:buBlip>
            </a:pPr>
            <a:r>
              <a:rPr lang="en-US" sz="3000" dirty="0">
                <a:solidFill>
                  <a:prstClr val="black"/>
                </a:solidFill>
                <a:latin typeface="Lucida Sans Unicode"/>
              </a:rPr>
              <a:t>For the interpretation of knowledge and problem solving, discussion is probably more effective than lectures.</a:t>
            </a:r>
            <a:endParaRPr lang="sw-KE" sz="3000" dirty="0">
              <a:solidFill>
                <a:prstClr val="black"/>
              </a:solidFill>
              <a:latin typeface="Lucida Sans Unicode"/>
            </a:endParaRPr>
          </a:p>
          <a:p>
            <a:pPr marL="365760" lvl="0" indent="-256032">
              <a:spcBef>
                <a:spcPts val="400"/>
              </a:spcBef>
              <a:buClr>
                <a:srgbClr val="2DA2BF"/>
              </a:buClr>
              <a:buSzPct val="68000"/>
              <a:buBlip>
                <a:blip r:embed="rId2"/>
              </a:buBlip>
            </a:pPr>
            <a:r>
              <a:rPr lang="en-US" sz="3000" dirty="0">
                <a:solidFill>
                  <a:prstClr val="black"/>
                </a:solidFill>
                <a:latin typeface="Lucida Sans Unicode"/>
              </a:rPr>
              <a:t>To achieve the required standards of clinical performance other forms of learning and actual practice area should be included. </a:t>
            </a:r>
            <a:endParaRPr lang="sw-KE" sz="3000" dirty="0">
              <a:solidFill>
                <a:prstClr val="black"/>
              </a:solidFill>
              <a:latin typeface="Lucida Sans Unicode"/>
            </a:endParaRPr>
          </a:p>
          <a:p>
            <a:endParaRPr lang="en-US" dirty="0"/>
          </a:p>
        </p:txBody>
      </p:sp>
    </p:spTree>
    <p:extLst>
      <p:ext uri="{BB962C8B-B14F-4D97-AF65-F5344CB8AC3E}">
        <p14:creationId xmlns:p14="http://schemas.microsoft.com/office/powerpoint/2010/main" val="31566325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700" dirty="0">
                <a:ln>
                  <a:noFill/>
                </a:ln>
                <a:solidFill>
                  <a:srgbClr val="464646"/>
                </a:solidFill>
                <a:effectLst>
                  <a:outerShdw blurRad="31750" dist="25400" dir="5400000" algn="tl" rotWithShape="0">
                    <a:srgbClr val="000000">
                      <a:alpha val="25000"/>
                    </a:srgbClr>
                  </a:outerShdw>
                </a:effectLst>
                <a:latin typeface="Lucida Sans Unicode"/>
              </a:rPr>
              <a:t>Practical</a:t>
            </a:r>
            <a:endParaRPr lang="en-US" dirty="0"/>
          </a:p>
        </p:txBody>
      </p:sp>
      <p:sp>
        <p:nvSpPr>
          <p:cNvPr id="3" name="Content Placeholder 2"/>
          <p:cNvSpPr>
            <a:spLocks noGrp="1"/>
          </p:cNvSpPr>
          <p:nvPr>
            <p:ph idx="1"/>
          </p:nvPr>
        </p:nvSpPr>
        <p:spPr/>
        <p:txBody>
          <a:bodyPr>
            <a:normAutofit fontScale="92500" lnSpcReduction="10000"/>
          </a:bodyPr>
          <a:lstStyle/>
          <a:p>
            <a:pPr marL="365760" lvl="0" indent="-256032">
              <a:spcBef>
                <a:spcPts val="400"/>
              </a:spcBef>
              <a:buClr>
                <a:srgbClr val="2DA2BF"/>
              </a:buClr>
              <a:buSzPct val="68000"/>
              <a:buNone/>
            </a:pPr>
            <a:r>
              <a:rPr lang="en-US" sz="2700" dirty="0">
                <a:solidFill>
                  <a:prstClr val="black"/>
                </a:solidFill>
                <a:latin typeface="Lucida Sans Unicode"/>
              </a:rPr>
              <a:t>Practical is where students learn in their future working areas.</a:t>
            </a:r>
            <a:endParaRPr lang="sw-KE" sz="2700" dirty="0">
              <a:solidFill>
                <a:prstClr val="black"/>
              </a:solidFill>
              <a:latin typeface="Lucida Sans Unicode"/>
            </a:endParaRPr>
          </a:p>
          <a:p>
            <a:pPr marL="365760" lvl="0" indent="-256032">
              <a:spcBef>
                <a:spcPts val="400"/>
              </a:spcBef>
              <a:buClr>
                <a:srgbClr val="2DA2BF"/>
              </a:buClr>
              <a:buSzPct val="68000"/>
              <a:buFont typeface="Wingdings 3"/>
              <a:buChar char=""/>
            </a:pPr>
            <a:endParaRPr lang="sw-KE" sz="2700" dirty="0">
              <a:solidFill>
                <a:prstClr val="black"/>
              </a:solidFill>
              <a:latin typeface="Lucida Sans Unicode"/>
            </a:endParaRPr>
          </a:p>
          <a:p>
            <a:pPr marL="365760" lvl="0" indent="-256032">
              <a:spcBef>
                <a:spcPts val="400"/>
              </a:spcBef>
              <a:buClr>
                <a:srgbClr val="2DA2BF"/>
              </a:buClr>
              <a:buSzPct val="68000"/>
              <a:buNone/>
            </a:pPr>
            <a:r>
              <a:rPr lang="en-US" sz="2700" b="1" dirty="0">
                <a:solidFill>
                  <a:prstClr val="black"/>
                </a:solidFill>
                <a:latin typeface="Lucida Sans Unicode"/>
              </a:rPr>
              <a:t>Advantages</a:t>
            </a:r>
            <a:endParaRPr lang="sw-KE" sz="2700" b="1"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a better understanding of lecture and demonstration presentation.</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provides activities and leads to creativity on the part of the students.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is effective for stimulating independent thought and changing attitudes.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is good way of achieving a desired competence for the student.</a:t>
            </a:r>
            <a:endParaRPr lang="sw-KE" sz="2700" dirty="0">
              <a:solidFill>
                <a:prstClr val="black"/>
              </a:solidFill>
              <a:latin typeface="Lucida Sans Unicode"/>
            </a:endParaRPr>
          </a:p>
          <a:p>
            <a:endParaRPr lang="en-US" dirty="0"/>
          </a:p>
        </p:txBody>
      </p:sp>
    </p:spTree>
    <p:extLst>
      <p:ext uri="{BB962C8B-B14F-4D97-AF65-F5344CB8AC3E}">
        <p14:creationId xmlns:p14="http://schemas.microsoft.com/office/powerpoint/2010/main" val="4013571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of teaching </a:t>
            </a:r>
            <a:endParaRPr lang="en-US" dirty="0"/>
          </a:p>
        </p:txBody>
      </p:sp>
      <p:sp>
        <p:nvSpPr>
          <p:cNvPr id="3" name="Content Placeholder 2"/>
          <p:cNvSpPr>
            <a:spLocks noGrp="1"/>
          </p:cNvSpPr>
          <p:nvPr>
            <p:ph idx="1"/>
          </p:nvPr>
        </p:nvSpPr>
        <p:spPr/>
        <p:txBody>
          <a:bodyPr/>
          <a:lstStyle/>
          <a:p>
            <a:r>
              <a:rPr lang="en-US" dirty="0" smtClean="0"/>
              <a:t>Teaching is a set of events outside the learners which are designed to support internal process of learning </a:t>
            </a:r>
            <a:endParaRPr lang="en-US" dirty="0"/>
          </a:p>
        </p:txBody>
      </p:sp>
    </p:spTree>
    <p:extLst>
      <p:ext uri="{BB962C8B-B14F-4D97-AF65-F5344CB8AC3E}">
        <p14:creationId xmlns:p14="http://schemas.microsoft.com/office/powerpoint/2010/main" val="15411714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Blip>
                <a:blip r:embed="rId2"/>
              </a:buBlip>
            </a:pPr>
            <a:r>
              <a:rPr lang="en-US" sz="2700" dirty="0">
                <a:solidFill>
                  <a:prstClr val="black"/>
                </a:solidFill>
                <a:latin typeface="Lucida Sans Unicode"/>
              </a:rPr>
              <a:t>It provides immediate feedback on performance of the teacher</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an opportunity for developing interpersonal relationships between teachers and students.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an opportunity for detailed opportunity discussion of the students work.</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is a two way learning process.</a:t>
            </a:r>
            <a:endParaRPr lang="sw-KE" sz="2700" dirty="0">
              <a:solidFill>
                <a:prstClr val="black"/>
              </a:solidFill>
              <a:latin typeface="Lucida Sans Unicode"/>
            </a:endParaRPr>
          </a:p>
        </p:txBody>
      </p:sp>
    </p:spTree>
    <p:extLst>
      <p:ext uri="{BB962C8B-B14F-4D97-AF65-F5344CB8AC3E}">
        <p14:creationId xmlns:p14="http://schemas.microsoft.com/office/powerpoint/2010/main" val="28258597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None/>
            </a:pPr>
            <a:r>
              <a:rPr lang="en-US" sz="2700" b="1" dirty="0">
                <a:solidFill>
                  <a:prstClr val="black"/>
                </a:solidFill>
                <a:latin typeface="Lucida Sans Unicode"/>
              </a:rPr>
              <a:t>Disadvantages </a:t>
            </a:r>
            <a:endParaRPr lang="sw-KE" sz="2700" b="1"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is not economical way of using manpower and resources</a:t>
            </a:r>
            <a:r>
              <a:rPr lang="en-US" sz="2700" dirty="0" smtClean="0">
                <a:solidFill>
                  <a:prstClr val="black"/>
                </a:solidFill>
                <a:latin typeface="Lucida Sans Unicode"/>
              </a:rPr>
              <a:t>.</a:t>
            </a:r>
          </a:p>
          <a:p>
            <a:pPr marL="365760" lvl="0" indent="-256032">
              <a:spcBef>
                <a:spcPts val="400"/>
              </a:spcBef>
              <a:buClr>
                <a:srgbClr val="2DA2BF"/>
              </a:buClr>
              <a:buSzPct val="68000"/>
              <a:buBlip>
                <a:blip r:embed="rId2"/>
              </a:buBlip>
            </a:pPr>
            <a:r>
              <a:rPr lang="en-US" sz="2700" dirty="0">
                <a:solidFill>
                  <a:prstClr val="black"/>
                </a:solidFill>
                <a:latin typeface="Lucida Sans Unicode"/>
              </a:rPr>
              <a:t>It takes time to carry out practical work.</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needs administrative staff for preparation and maintenance of material.</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needs  special accommodation</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endParaRPr lang="sw-KE" sz="2700" dirty="0">
              <a:solidFill>
                <a:prstClr val="black"/>
              </a:solidFill>
              <a:latin typeface="Lucida Sans Unicode"/>
            </a:endParaRPr>
          </a:p>
        </p:txBody>
      </p:sp>
    </p:spTree>
    <p:extLst>
      <p:ext uri="{BB962C8B-B14F-4D97-AF65-F5344CB8AC3E}">
        <p14:creationId xmlns:p14="http://schemas.microsoft.com/office/powerpoint/2010/main" val="3811868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 EXCURSIONS</a:t>
            </a:r>
            <a:endParaRPr lang="en-US" dirty="0"/>
          </a:p>
        </p:txBody>
      </p:sp>
      <p:sp>
        <p:nvSpPr>
          <p:cNvPr id="3" name="Content Placeholder 2"/>
          <p:cNvSpPr>
            <a:spLocks noGrp="1"/>
          </p:cNvSpPr>
          <p:nvPr>
            <p:ph idx="1"/>
          </p:nvPr>
        </p:nvSpPr>
        <p:spPr/>
        <p:txBody>
          <a:bodyPr>
            <a:normAutofit lnSpcReduction="10000"/>
          </a:bodyPr>
          <a:lstStyle/>
          <a:p>
            <a:pPr marL="365760" lvl="0" indent="-256032">
              <a:spcBef>
                <a:spcPts val="400"/>
              </a:spcBef>
              <a:buClr>
                <a:srgbClr val="2DA2BF"/>
              </a:buClr>
              <a:buSzPct val="68000"/>
              <a:buFont typeface="Wingdings" pitchFamily="2" charset="2"/>
              <a:buChar char="q"/>
            </a:pPr>
            <a:r>
              <a:rPr lang="en-US" sz="2700" dirty="0">
                <a:solidFill>
                  <a:prstClr val="black"/>
                </a:solidFill>
                <a:latin typeface="Lucida Sans Unicode"/>
              </a:rPr>
              <a:t>In this students go away from the training school to do the work they are being trained.</a:t>
            </a:r>
          </a:p>
          <a:p>
            <a:pPr marL="365760" lvl="0" indent="-256032">
              <a:spcBef>
                <a:spcPts val="400"/>
              </a:spcBef>
              <a:buClr>
                <a:srgbClr val="2DA2BF"/>
              </a:buClr>
              <a:buSzPct val="68000"/>
              <a:buNone/>
            </a:pPr>
            <a:r>
              <a:rPr lang="en-US" sz="2700" b="1" dirty="0">
                <a:solidFill>
                  <a:prstClr val="black"/>
                </a:solidFill>
                <a:latin typeface="Lucida Sans Unicode"/>
              </a:rPr>
              <a:t>Advantages.</a:t>
            </a:r>
            <a:endParaRPr lang="sw-KE" sz="2700" b="1"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actual situation in the field.</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Students are able to   observe or participate in the use of theory through experience in the actual situation.</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situation for creative and independent thoughts by the student.</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opportunity for developing interpersonal relationships between</a:t>
            </a:r>
            <a:endParaRPr lang="sw-KE" sz="2700" dirty="0">
              <a:solidFill>
                <a:prstClr val="black"/>
              </a:solidFill>
              <a:latin typeface="Lucida Sans Unicode"/>
            </a:endParaRPr>
          </a:p>
        </p:txBody>
      </p:sp>
    </p:spTree>
    <p:extLst>
      <p:ext uri="{BB962C8B-B14F-4D97-AF65-F5344CB8AC3E}">
        <p14:creationId xmlns:p14="http://schemas.microsoft.com/office/powerpoint/2010/main" val="7590726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365760" lvl="0" indent="-256032">
              <a:spcBef>
                <a:spcPts val="400"/>
              </a:spcBef>
              <a:buClr>
                <a:srgbClr val="2DA2BF"/>
              </a:buClr>
              <a:buSzPct val="68000"/>
              <a:buNone/>
            </a:pPr>
            <a:r>
              <a:rPr lang="en-US" sz="3000" dirty="0">
                <a:solidFill>
                  <a:prstClr val="black"/>
                </a:solidFill>
                <a:latin typeface="Lucida Sans Unicode"/>
              </a:rPr>
              <a:t>students, teachers and field staffs</a:t>
            </a:r>
          </a:p>
          <a:p>
            <a:pPr marL="365760" lvl="0" indent="-256032">
              <a:spcBef>
                <a:spcPts val="400"/>
              </a:spcBef>
              <a:buClr>
                <a:srgbClr val="2DA2BF"/>
              </a:buClr>
              <a:buSzPct val="68000"/>
              <a:buBlip>
                <a:blip r:embed="rId2"/>
              </a:buBlip>
            </a:pPr>
            <a:r>
              <a:rPr lang="en-US" sz="3000" dirty="0">
                <a:solidFill>
                  <a:prstClr val="black"/>
                </a:solidFill>
                <a:latin typeface="Lucida Sans Unicode"/>
              </a:rPr>
              <a:t>Help promote the desired competence and attitudes.</a:t>
            </a:r>
            <a:endParaRPr lang="sw-KE" sz="3000" dirty="0">
              <a:solidFill>
                <a:prstClr val="black"/>
              </a:solidFill>
              <a:latin typeface="Lucida Sans Unicode"/>
            </a:endParaRPr>
          </a:p>
          <a:p>
            <a:pPr marL="365760" lvl="0" indent="-256032">
              <a:spcBef>
                <a:spcPts val="400"/>
              </a:spcBef>
              <a:buClr>
                <a:srgbClr val="2DA2BF"/>
              </a:buClr>
              <a:buSzPct val="68000"/>
              <a:buBlip>
                <a:blip r:embed="rId2"/>
              </a:buBlip>
            </a:pPr>
            <a:r>
              <a:rPr lang="en-US" sz="3000" dirty="0">
                <a:solidFill>
                  <a:prstClr val="black"/>
                </a:solidFill>
                <a:latin typeface="Lucida Sans Unicode"/>
              </a:rPr>
              <a:t>Provides time for questions and discussion.</a:t>
            </a:r>
            <a:endParaRPr lang="sw-KE" sz="3000" dirty="0">
              <a:solidFill>
                <a:prstClr val="black"/>
              </a:solidFill>
              <a:latin typeface="Lucida Sans Unicode"/>
            </a:endParaRPr>
          </a:p>
          <a:p>
            <a:pPr marL="365760" lvl="0" indent="-256032">
              <a:spcBef>
                <a:spcPts val="400"/>
              </a:spcBef>
              <a:buClr>
                <a:srgbClr val="2DA2BF"/>
              </a:buClr>
              <a:buSzPct val="68000"/>
              <a:buBlip>
                <a:blip r:embed="rId2"/>
              </a:buBlip>
            </a:pPr>
            <a:r>
              <a:rPr lang="en-US" sz="3000" dirty="0">
                <a:solidFill>
                  <a:prstClr val="black"/>
                </a:solidFill>
                <a:latin typeface="Lucida Sans Unicode"/>
              </a:rPr>
              <a:t>Information comes from multiple sources.</a:t>
            </a:r>
            <a:endParaRPr lang="sw-KE" sz="3000" dirty="0">
              <a:solidFill>
                <a:prstClr val="black"/>
              </a:solidFill>
              <a:latin typeface="Lucida Sans Unicode"/>
            </a:endParaRPr>
          </a:p>
          <a:p>
            <a:pPr marL="365760" lvl="0" indent="-256032">
              <a:spcBef>
                <a:spcPts val="400"/>
              </a:spcBef>
              <a:buClr>
                <a:srgbClr val="2DA2BF"/>
              </a:buClr>
              <a:buSzPct val="68000"/>
              <a:buNone/>
            </a:pPr>
            <a:r>
              <a:rPr lang="en-US" sz="3000" dirty="0">
                <a:solidFill>
                  <a:prstClr val="black"/>
                </a:solidFill>
                <a:latin typeface="Lucida Sans Unicode"/>
              </a:rPr>
              <a:t>Disadvantages</a:t>
            </a:r>
            <a:endParaRPr lang="sw-KE" sz="3000" dirty="0">
              <a:solidFill>
                <a:prstClr val="black"/>
              </a:solidFill>
              <a:latin typeface="Lucida Sans Unicode"/>
            </a:endParaRPr>
          </a:p>
          <a:p>
            <a:pPr marL="365760" lvl="0" indent="-256032">
              <a:spcBef>
                <a:spcPts val="400"/>
              </a:spcBef>
              <a:buClr>
                <a:srgbClr val="2DA2BF"/>
              </a:buClr>
              <a:buSzPct val="68000"/>
              <a:buBlip>
                <a:blip r:embed="rId2"/>
              </a:buBlip>
            </a:pPr>
            <a:r>
              <a:rPr lang="en-US" sz="3000" dirty="0">
                <a:solidFill>
                  <a:prstClr val="black"/>
                </a:solidFill>
                <a:latin typeface="Lucida Sans Unicode"/>
              </a:rPr>
              <a:t>Not economical in terms of </a:t>
            </a:r>
            <a:r>
              <a:rPr lang="en-US" sz="3000" dirty="0" smtClean="0">
                <a:solidFill>
                  <a:prstClr val="black"/>
                </a:solidFill>
                <a:latin typeface="Lucida Sans Unicode"/>
              </a:rPr>
              <a:t>resources</a:t>
            </a:r>
            <a:r>
              <a:rPr lang="en-US" sz="3000" dirty="0">
                <a:solidFill>
                  <a:prstClr val="black"/>
                </a:solidFill>
                <a:latin typeface="Lucida Sans Unicode"/>
              </a:rPr>
              <a:t>.</a:t>
            </a:r>
            <a:endParaRPr lang="sw-KE" sz="3000" dirty="0">
              <a:solidFill>
                <a:prstClr val="black"/>
              </a:solidFill>
              <a:latin typeface="Lucida Sans Unicode"/>
            </a:endParaRPr>
          </a:p>
          <a:p>
            <a:pPr marL="365760" lvl="0" indent="-256032">
              <a:spcBef>
                <a:spcPts val="400"/>
              </a:spcBef>
              <a:buClr>
                <a:srgbClr val="2DA2BF"/>
              </a:buClr>
              <a:buSzPct val="68000"/>
              <a:buBlip>
                <a:blip r:embed="rId2"/>
              </a:buBlip>
            </a:pPr>
            <a:r>
              <a:rPr lang="en-US" sz="3000" dirty="0">
                <a:solidFill>
                  <a:prstClr val="black"/>
                </a:solidFill>
                <a:latin typeface="Lucida Sans Unicode"/>
              </a:rPr>
              <a:t>Creates administrative problems in arranging </a:t>
            </a:r>
            <a:r>
              <a:rPr lang="en-US" sz="3000" dirty="0" err="1">
                <a:solidFill>
                  <a:prstClr val="black"/>
                </a:solidFill>
                <a:latin typeface="Lucida Sans Unicode"/>
              </a:rPr>
              <a:t>programmes</a:t>
            </a:r>
            <a:endParaRPr lang="sw-KE" sz="3000" dirty="0">
              <a:solidFill>
                <a:prstClr val="black"/>
              </a:solidFill>
              <a:latin typeface="Lucida Sans Unicode"/>
            </a:endParaRPr>
          </a:p>
          <a:p>
            <a:pPr marL="365760" lvl="0" indent="-256032">
              <a:spcBef>
                <a:spcPts val="400"/>
              </a:spcBef>
              <a:buClr>
                <a:srgbClr val="2DA2BF"/>
              </a:buClr>
              <a:buSzPct val="68000"/>
              <a:buBlip>
                <a:blip r:embed="rId2"/>
              </a:buBlip>
            </a:pPr>
            <a:r>
              <a:rPr lang="en-US" sz="3000" dirty="0">
                <a:solidFill>
                  <a:prstClr val="black"/>
                </a:solidFill>
                <a:latin typeface="Lucida Sans Unicode"/>
              </a:rPr>
              <a:t>May confuse students as there is usually a wide gap between field practice and academic theory.</a:t>
            </a:r>
            <a:endParaRPr lang="sw-KE" sz="3000" dirty="0">
              <a:solidFill>
                <a:prstClr val="black"/>
              </a:solidFill>
              <a:latin typeface="Lucida Sans Unicode"/>
            </a:endParaRPr>
          </a:p>
          <a:p>
            <a:pPr marL="365760" lvl="0" indent="-256032">
              <a:spcBef>
                <a:spcPts val="400"/>
              </a:spcBef>
              <a:buClr>
                <a:srgbClr val="2DA2BF"/>
              </a:buClr>
              <a:buSzPct val="68000"/>
              <a:buBlip>
                <a:blip r:embed="rId2"/>
              </a:buBlip>
            </a:pPr>
            <a:r>
              <a:rPr lang="en-US" sz="3000" dirty="0">
                <a:solidFill>
                  <a:prstClr val="black"/>
                </a:solidFill>
                <a:latin typeface="Lucida Sans Unicode"/>
              </a:rPr>
              <a:t>If not </a:t>
            </a:r>
            <a:r>
              <a:rPr lang="en-US" sz="3000" dirty="0" smtClean="0">
                <a:solidFill>
                  <a:prstClr val="black"/>
                </a:solidFill>
                <a:latin typeface="Lucida Sans Unicode"/>
              </a:rPr>
              <a:t>well </a:t>
            </a:r>
            <a:r>
              <a:rPr lang="en-US" sz="3000" dirty="0">
                <a:solidFill>
                  <a:prstClr val="black"/>
                </a:solidFill>
                <a:latin typeface="Lucida Sans Unicode"/>
              </a:rPr>
              <a:t>supervised it might become just like an outing.</a:t>
            </a:r>
            <a:endParaRPr lang="sw-KE" sz="3000" dirty="0">
              <a:solidFill>
                <a:prstClr val="black"/>
              </a:solidFill>
              <a:latin typeface="Lucida Sans Unicode"/>
            </a:endParaRPr>
          </a:p>
        </p:txBody>
      </p:sp>
    </p:spTree>
    <p:extLst>
      <p:ext uri="{BB962C8B-B14F-4D97-AF65-F5344CB8AC3E}">
        <p14:creationId xmlns:p14="http://schemas.microsoft.com/office/powerpoint/2010/main" val="250003710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a:noFill/>
                </a:ln>
                <a:solidFill>
                  <a:srgbClr val="464646"/>
                </a:solidFill>
                <a:effectLst>
                  <a:outerShdw blurRad="31750" dist="25400" dir="5400000" algn="tl" rotWithShape="0">
                    <a:srgbClr val="000000">
                      <a:alpha val="25000"/>
                    </a:srgbClr>
                  </a:outerShdw>
                </a:effectLst>
                <a:latin typeface="Lucida Sans Unicode"/>
              </a:rPr>
              <a:t>Steps in field trips</a:t>
            </a:r>
            <a:endParaRPr lang="en-US" dirty="0"/>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Font typeface="Wingdings 3"/>
              <a:buChar char=""/>
            </a:pPr>
            <a:r>
              <a:rPr lang="en-US" sz="2700" dirty="0">
                <a:solidFill>
                  <a:prstClr val="black"/>
                </a:solidFill>
                <a:latin typeface="Lucida Sans Unicode"/>
              </a:rPr>
              <a:t>Selection of site</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Logistic planning – permission, arrangement for meals and schedule of events.</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Field trip preparation-</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Field trip</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Post field trip</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Evaluation </a:t>
            </a:r>
          </a:p>
        </p:txBody>
      </p:sp>
    </p:spTree>
    <p:extLst>
      <p:ext uri="{BB962C8B-B14F-4D97-AF65-F5344CB8AC3E}">
        <p14:creationId xmlns:p14="http://schemas.microsoft.com/office/powerpoint/2010/main" val="20726714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700" dirty="0">
                <a:ln>
                  <a:noFill/>
                </a:ln>
                <a:solidFill>
                  <a:srgbClr val="464646"/>
                </a:solidFill>
                <a:effectLst>
                  <a:outerShdw blurRad="31750" dist="25400" dir="5400000" algn="tl" rotWithShape="0">
                    <a:srgbClr val="000000">
                      <a:alpha val="25000"/>
                    </a:srgbClr>
                  </a:outerShdw>
                </a:effectLst>
                <a:latin typeface="Lucida Sans Unicode"/>
              </a:rPr>
              <a:t>Demonstration</a:t>
            </a:r>
            <a:endParaRPr lang="en-US" dirty="0"/>
          </a:p>
        </p:txBody>
      </p:sp>
      <p:sp>
        <p:nvSpPr>
          <p:cNvPr id="3" name="Content Placeholder 2"/>
          <p:cNvSpPr>
            <a:spLocks noGrp="1"/>
          </p:cNvSpPr>
          <p:nvPr>
            <p:ph idx="1"/>
          </p:nvPr>
        </p:nvSpPr>
        <p:spPr/>
        <p:txBody>
          <a:bodyPr>
            <a:normAutofit fontScale="77500" lnSpcReduction="20000"/>
          </a:bodyPr>
          <a:lstStyle/>
          <a:p>
            <a:pPr marL="365760" lvl="0" indent="-256032">
              <a:spcBef>
                <a:spcPts val="400"/>
              </a:spcBef>
              <a:buClr>
                <a:srgbClr val="2DA2BF"/>
              </a:buClr>
              <a:buSzPct val="68000"/>
              <a:buNone/>
            </a:pPr>
            <a:r>
              <a:rPr lang="en-US" sz="3500" dirty="0" smtClean="0">
                <a:solidFill>
                  <a:prstClr val="black"/>
                </a:solidFill>
                <a:latin typeface="Lucida Sans Unicode"/>
              </a:rPr>
              <a:t>It is the act of showing that something exists or is true by giving proof or evidence</a:t>
            </a:r>
          </a:p>
          <a:p>
            <a:pPr marL="365760" lvl="0" indent="-256032">
              <a:spcBef>
                <a:spcPts val="400"/>
              </a:spcBef>
              <a:buClr>
                <a:srgbClr val="2DA2BF"/>
              </a:buClr>
              <a:buSzPct val="68000"/>
              <a:buNone/>
            </a:pPr>
            <a:r>
              <a:rPr lang="en-US" sz="3500" dirty="0" smtClean="0">
                <a:solidFill>
                  <a:prstClr val="black"/>
                </a:solidFill>
                <a:latin typeface="Lucida Sans Unicode"/>
              </a:rPr>
              <a:t>Advantages</a:t>
            </a:r>
            <a:endParaRPr lang="sw-KE" sz="3500" dirty="0">
              <a:solidFill>
                <a:prstClr val="black"/>
              </a:solidFill>
              <a:latin typeface="Lucida Sans Unicode"/>
            </a:endParaRPr>
          </a:p>
          <a:p>
            <a:pPr marL="365760" lvl="0" indent="-256032">
              <a:spcBef>
                <a:spcPts val="400"/>
              </a:spcBef>
              <a:buClr>
                <a:srgbClr val="2DA2BF"/>
              </a:buClr>
              <a:buSzPct val="68000"/>
              <a:buBlip>
                <a:blip r:embed="rId2"/>
              </a:buBlip>
            </a:pPr>
            <a:r>
              <a:rPr lang="en-US" sz="3500" dirty="0">
                <a:solidFill>
                  <a:prstClr val="black"/>
                </a:solidFill>
                <a:latin typeface="Lucida Sans Unicode"/>
              </a:rPr>
              <a:t>Provides economical way of using manpower and resources.</a:t>
            </a:r>
            <a:endParaRPr lang="sw-KE" sz="3500" dirty="0">
              <a:solidFill>
                <a:prstClr val="black"/>
              </a:solidFill>
              <a:latin typeface="Lucida Sans Unicode"/>
            </a:endParaRPr>
          </a:p>
          <a:p>
            <a:pPr marL="365760" lvl="0" indent="-256032">
              <a:spcBef>
                <a:spcPts val="400"/>
              </a:spcBef>
              <a:buClr>
                <a:srgbClr val="2DA2BF"/>
              </a:buClr>
              <a:buSzPct val="68000"/>
              <a:buBlip>
                <a:blip r:embed="rId2"/>
              </a:buBlip>
            </a:pPr>
            <a:r>
              <a:rPr lang="en-US" sz="3500" dirty="0">
                <a:solidFill>
                  <a:prstClr val="black"/>
                </a:solidFill>
                <a:latin typeface="Lucida Sans Unicode"/>
              </a:rPr>
              <a:t>Provides audio-visual observation of the subject.</a:t>
            </a:r>
            <a:endParaRPr lang="sw-KE" sz="3500" dirty="0">
              <a:solidFill>
                <a:prstClr val="black"/>
              </a:solidFill>
              <a:latin typeface="Lucida Sans Unicode"/>
            </a:endParaRPr>
          </a:p>
          <a:p>
            <a:pPr marL="365760" lvl="0" indent="-256032">
              <a:spcBef>
                <a:spcPts val="400"/>
              </a:spcBef>
              <a:buClr>
                <a:srgbClr val="2DA2BF"/>
              </a:buClr>
              <a:buSzPct val="68000"/>
              <a:buBlip>
                <a:blip r:embed="rId2"/>
              </a:buBlip>
            </a:pPr>
            <a:r>
              <a:rPr lang="en-US" sz="3500" dirty="0">
                <a:solidFill>
                  <a:prstClr val="black"/>
                </a:solidFill>
                <a:latin typeface="Lucida Sans Unicode"/>
              </a:rPr>
              <a:t>Students will understand better when they see a demonstration of a lecture.</a:t>
            </a:r>
            <a:endParaRPr lang="sw-KE" sz="3500" dirty="0">
              <a:solidFill>
                <a:prstClr val="black"/>
              </a:solidFill>
              <a:latin typeface="Lucida Sans Unicode"/>
            </a:endParaRPr>
          </a:p>
          <a:p>
            <a:pPr marL="365760" lvl="0" indent="-256032">
              <a:spcBef>
                <a:spcPts val="400"/>
              </a:spcBef>
              <a:buClr>
                <a:srgbClr val="2DA2BF"/>
              </a:buClr>
              <a:buSzPct val="68000"/>
              <a:buBlip>
                <a:blip r:embed="rId2"/>
              </a:buBlip>
            </a:pPr>
            <a:r>
              <a:rPr lang="en-US" sz="3500" dirty="0">
                <a:solidFill>
                  <a:prstClr val="black"/>
                </a:solidFill>
                <a:latin typeface="Lucida Sans Unicode"/>
              </a:rPr>
              <a:t>It may be a good means of teaching where the resources are in a supply</a:t>
            </a:r>
            <a:endParaRPr lang="sw-KE" sz="3500" dirty="0">
              <a:solidFill>
                <a:prstClr val="black"/>
              </a:solidFill>
              <a:latin typeface="Lucida Sans Unicode"/>
            </a:endParaRPr>
          </a:p>
          <a:p>
            <a:pPr marL="365760" lvl="0" indent="-256032">
              <a:spcBef>
                <a:spcPts val="400"/>
              </a:spcBef>
              <a:buClr>
                <a:srgbClr val="2DA2BF"/>
              </a:buClr>
              <a:buSzPct val="68000"/>
              <a:buBlip>
                <a:blip r:embed="rId2"/>
              </a:buBlip>
            </a:pPr>
            <a:r>
              <a:rPr lang="en-US" sz="3500" dirty="0">
                <a:solidFill>
                  <a:prstClr val="black"/>
                </a:solidFill>
                <a:latin typeface="Lucida Sans Unicode"/>
              </a:rPr>
              <a:t>It provides a way of pacing a student rate of working.</a:t>
            </a:r>
            <a:endParaRPr lang="sw-KE" sz="3500" dirty="0">
              <a:solidFill>
                <a:prstClr val="black"/>
              </a:solidFill>
              <a:latin typeface="Lucida Sans Unicode"/>
            </a:endParaRPr>
          </a:p>
          <a:p>
            <a:endParaRPr lang="en-US" dirty="0"/>
          </a:p>
        </p:txBody>
      </p:sp>
    </p:spTree>
    <p:extLst>
      <p:ext uri="{BB962C8B-B14F-4D97-AF65-F5344CB8AC3E}">
        <p14:creationId xmlns:p14="http://schemas.microsoft.com/office/powerpoint/2010/main" val="18728400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opportunities for learning how to do something well as what was done.</a:t>
            </a:r>
          </a:p>
          <a:p>
            <a:pPr marL="365760" lvl="0" indent="-256032">
              <a:spcBef>
                <a:spcPts val="400"/>
              </a:spcBef>
              <a:buClr>
                <a:srgbClr val="2DA2BF"/>
              </a:buClr>
              <a:buSzPct val="68000"/>
              <a:buBlip>
                <a:blip r:embed="rId2"/>
              </a:buBlip>
            </a:pPr>
            <a:r>
              <a:rPr lang="en-US" sz="2700" dirty="0">
                <a:solidFill>
                  <a:prstClr val="black"/>
                </a:solidFill>
                <a:latin typeface="Lucida Sans Unicode"/>
              </a:rPr>
              <a:t>It can provide a wide field of knowledge in a limited time.</a:t>
            </a:r>
          </a:p>
          <a:p>
            <a:pPr marL="365760" lvl="0" indent="-256032">
              <a:spcBef>
                <a:spcPts val="400"/>
              </a:spcBef>
              <a:buClr>
                <a:srgbClr val="2DA2BF"/>
              </a:buClr>
              <a:buSzPct val="68000"/>
              <a:buBlip>
                <a:blip r:embed="rId2"/>
              </a:buBlip>
            </a:pPr>
            <a:r>
              <a:rPr lang="en-US" sz="2700" dirty="0">
                <a:solidFill>
                  <a:prstClr val="black"/>
                </a:solidFill>
                <a:latin typeface="Lucida Sans Unicode"/>
              </a:rPr>
              <a:t>Utilizes several senses</a:t>
            </a:r>
            <a:endParaRPr lang="sw-KE" sz="2700" dirty="0">
              <a:solidFill>
                <a:prstClr val="black"/>
              </a:solidFill>
              <a:latin typeface="Lucida Sans Unicode"/>
            </a:endParaRPr>
          </a:p>
          <a:p>
            <a:pPr marL="365760" lvl="0" indent="-256032">
              <a:spcBef>
                <a:spcPts val="400"/>
              </a:spcBef>
              <a:buClr>
                <a:srgbClr val="2DA2BF"/>
              </a:buClr>
              <a:buSzPct val="68000"/>
              <a:buNone/>
            </a:pPr>
            <a:r>
              <a:rPr lang="en-US" sz="2700" dirty="0">
                <a:solidFill>
                  <a:prstClr val="black"/>
                </a:solidFill>
                <a:latin typeface="Lucida Sans Unicode"/>
              </a:rPr>
              <a:t>Disadvantages.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is one way learning process from instructor to the learner.</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Students are just passive</a:t>
            </a:r>
            <a:r>
              <a:rPr lang="sw-KE" sz="2700" dirty="0">
                <a:solidFill>
                  <a:prstClr val="black"/>
                </a:solidFill>
                <a:latin typeface="Lucida Sans Unicode"/>
              </a:rPr>
              <a:t>. </a:t>
            </a:r>
            <a:r>
              <a:rPr lang="en-US" sz="2700" dirty="0">
                <a:solidFill>
                  <a:prstClr val="black"/>
                </a:solidFill>
                <a:latin typeface="Lucida Sans Unicode"/>
              </a:rPr>
              <a:t>May not provide for the activity on the part of students.</a:t>
            </a:r>
            <a:endParaRPr lang="sw-KE" sz="2700" dirty="0">
              <a:solidFill>
                <a:prstClr val="black"/>
              </a:solidFill>
              <a:latin typeface="Lucida Sans Unicode"/>
            </a:endParaRPr>
          </a:p>
        </p:txBody>
      </p:sp>
    </p:spTree>
    <p:extLst>
      <p:ext uri="{BB962C8B-B14F-4D97-AF65-F5344CB8AC3E}">
        <p14:creationId xmlns:p14="http://schemas.microsoft.com/office/powerpoint/2010/main" val="4207467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365760" lvl="0" indent="-256032">
              <a:spcBef>
                <a:spcPts val="400"/>
              </a:spcBef>
              <a:buClr>
                <a:srgbClr val="2DA2BF"/>
              </a:buClr>
              <a:buSzPct val="68000"/>
              <a:buBlip>
                <a:blip r:embed="rId2"/>
              </a:buBlip>
            </a:pPr>
            <a:r>
              <a:rPr lang="en-US" sz="4000" dirty="0">
                <a:solidFill>
                  <a:prstClr val="black"/>
                </a:solidFill>
                <a:latin typeface="Lucida Sans Unicode"/>
              </a:rPr>
              <a:t>It has little regard for students’ individual differences.</a:t>
            </a:r>
            <a:endParaRPr lang="sw-KE" sz="4000" dirty="0">
              <a:solidFill>
                <a:prstClr val="black"/>
              </a:solidFill>
              <a:latin typeface="Lucida Sans Unicode"/>
            </a:endParaRPr>
          </a:p>
          <a:p>
            <a:pPr marL="365760" lvl="0" indent="-256032">
              <a:spcBef>
                <a:spcPts val="400"/>
              </a:spcBef>
              <a:buClr>
                <a:srgbClr val="2DA2BF"/>
              </a:buClr>
              <a:buSzPct val="68000"/>
              <a:buBlip>
                <a:blip r:embed="rId2"/>
              </a:buBlip>
            </a:pPr>
            <a:r>
              <a:rPr lang="en-US" sz="4000" dirty="0">
                <a:solidFill>
                  <a:prstClr val="black"/>
                </a:solidFill>
                <a:latin typeface="Lucida Sans Unicode"/>
              </a:rPr>
              <a:t>No immediate feedback to instructor on what has been learnt.</a:t>
            </a:r>
            <a:endParaRPr lang="sw-KE" sz="4000" dirty="0">
              <a:solidFill>
                <a:prstClr val="black"/>
              </a:solidFill>
              <a:latin typeface="Lucida Sans Unicode"/>
            </a:endParaRPr>
          </a:p>
          <a:p>
            <a:pPr marL="365760" lvl="0" indent="-256032">
              <a:spcBef>
                <a:spcPts val="400"/>
              </a:spcBef>
              <a:buClr>
                <a:srgbClr val="2DA2BF"/>
              </a:buClr>
              <a:buSzPct val="68000"/>
              <a:buBlip>
                <a:blip r:embed="rId2"/>
              </a:buBlip>
            </a:pPr>
            <a:r>
              <a:rPr lang="en-US" sz="4000" dirty="0">
                <a:solidFill>
                  <a:prstClr val="black"/>
                </a:solidFill>
                <a:latin typeface="Lucida Sans Unicode"/>
              </a:rPr>
              <a:t>It is ineffective for achieving competence unless students are given opportunities for practice</a:t>
            </a:r>
            <a:endParaRPr lang="sw-KE" sz="4000" dirty="0">
              <a:solidFill>
                <a:prstClr val="black"/>
              </a:solidFill>
              <a:latin typeface="Lucida Sans Unicode"/>
            </a:endParaRPr>
          </a:p>
          <a:p>
            <a:endParaRPr lang="en-US" dirty="0"/>
          </a:p>
        </p:txBody>
      </p:sp>
    </p:spTree>
    <p:extLst>
      <p:ext uri="{BB962C8B-B14F-4D97-AF65-F5344CB8AC3E}">
        <p14:creationId xmlns:p14="http://schemas.microsoft.com/office/powerpoint/2010/main" val="27674561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365760" lvl="0" indent="-256032">
              <a:spcBef>
                <a:spcPts val="400"/>
              </a:spcBef>
              <a:buClr>
                <a:srgbClr val="2DA2BF"/>
              </a:buClr>
              <a:buSzPct val="68000"/>
              <a:buBlip>
                <a:blip r:embed="rId2"/>
              </a:buBlip>
            </a:pPr>
            <a:r>
              <a:rPr lang="en-US" sz="4000" dirty="0">
                <a:solidFill>
                  <a:prstClr val="black"/>
                </a:solidFill>
                <a:latin typeface="Lucida Sans Unicode"/>
              </a:rPr>
              <a:t>It has little regard for students’ individual differences.</a:t>
            </a:r>
            <a:endParaRPr lang="sw-KE" sz="4000" dirty="0">
              <a:solidFill>
                <a:prstClr val="black"/>
              </a:solidFill>
              <a:latin typeface="Lucida Sans Unicode"/>
            </a:endParaRPr>
          </a:p>
          <a:p>
            <a:pPr marL="365760" lvl="0" indent="-256032">
              <a:spcBef>
                <a:spcPts val="400"/>
              </a:spcBef>
              <a:buClr>
                <a:srgbClr val="2DA2BF"/>
              </a:buClr>
              <a:buSzPct val="68000"/>
              <a:buBlip>
                <a:blip r:embed="rId2"/>
              </a:buBlip>
            </a:pPr>
            <a:r>
              <a:rPr lang="en-US" sz="4000" dirty="0">
                <a:solidFill>
                  <a:prstClr val="black"/>
                </a:solidFill>
                <a:latin typeface="Lucida Sans Unicode"/>
              </a:rPr>
              <a:t>No immediate feedback to instructor on what has been learnt.</a:t>
            </a:r>
            <a:endParaRPr lang="sw-KE" sz="4000" dirty="0">
              <a:solidFill>
                <a:prstClr val="black"/>
              </a:solidFill>
              <a:latin typeface="Lucida Sans Unicode"/>
            </a:endParaRPr>
          </a:p>
          <a:p>
            <a:pPr marL="365760" lvl="0" indent="-256032">
              <a:spcBef>
                <a:spcPts val="400"/>
              </a:spcBef>
              <a:buClr>
                <a:srgbClr val="2DA2BF"/>
              </a:buClr>
              <a:buSzPct val="68000"/>
              <a:buBlip>
                <a:blip r:embed="rId2"/>
              </a:buBlip>
            </a:pPr>
            <a:r>
              <a:rPr lang="en-US" sz="4000" dirty="0">
                <a:solidFill>
                  <a:prstClr val="black"/>
                </a:solidFill>
                <a:latin typeface="Lucida Sans Unicode"/>
              </a:rPr>
              <a:t>It is ineffective for achieving competence unless students are given opportunities for practice</a:t>
            </a:r>
            <a:endParaRPr lang="sw-KE" sz="4000" dirty="0">
              <a:solidFill>
                <a:prstClr val="black"/>
              </a:solidFill>
              <a:latin typeface="Lucida Sans Unicode"/>
            </a:endParaRPr>
          </a:p>
          <a:p>
            <a:endParaRPr lang="en-US" dirty="0"/>
          </a:p>
        </p:txBody>
      </p:sp>
    </p:spTree>
    <p:extLst>
      <p:ext uri="{BB962C8B-B14F-4D97-AF65-F5344CB8AC3E}">
        <p14:creationId xmlns:p14="http://schemas.microsoft.com/office/powerpoint/2010/main" val="344696138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learning </a:t>
            </a:r>
            <a:endParaRPr lang="en-US" dirty="0"/>
          </a:p>
        </p:txBody>
      </p:sp>
      <p:sp>
        <p:nvSpPr>
          <p:cNvPr id="3" name="Content Placeholder 2"/>
          <p:cNvSpPr>
            <a:spLocks noGrp="1"/>
          </p:cNvSpPr>
          <p:nvPr>
            <p:ph idx="1"/>
          </p:nvPr>
        </p:nvSpPr>
        <p:spPr/>
        <p:txBody>
          <a:bodyPr>
            <a:normAutofit fontScale="77500" lnSpcReduction="20000"/>
          </a:bodyPr>
          <a:lstStyle/>
          <a:p>
            <a:pPr marL="365760" lvl="0" indent="-256032">
              <a:spcBef>
                <a:spcPts val="400"/>
              </a:spcBef>
              <a:buClr>
                <a:srgbClr val="2DA2BF"/>
              </a:buClr>
              <a:buSzPct val="68000"/>
              <a:buNone/>
            </a:pPr>
            <a:r>
              <a:rPr lang="en-US" sz="3200" dirty="0">
                <a:solidFill>
                  <a:prstClr val="black"/>
                </a:solidFill>
                <a:latin typeface="Lucida Sans Unicode"/>
              </a:rPr>
              <a:t>Advantages.</a:t>
            </a:r>
            <a:endParaRPr lang="sw-KE" sz="3200" dirty="0">
              <a:solidFill>
                <a:prstClr val="black"/>
              </a:solidFill>
              <a:latin typeface="Lucida Sans Unicode"/>
            </a:endParaRPr>
          </a:p>
          <a:p>
            <a:pPr marL="365760" lvl="0" indent="-256032">
              <a:spcBef>
                <a:spcPts val="400"/>
              </a:spcBef>
              <a:buClr>
                <a:srgbClr val="2DA2BF"/>
              </a:buClr>
              <a:buSzPct val="68000"/>
              <a:buBlip>
                <a:blip r:embed="rId2"/>
              </a:buBlip>
            </a:pPr>
            <a:r>
              <a:rPr lang="en-US" sz="3200" dirty="0">
                <a:solidFill>
                  <a:prstClr val="black"/>
                </a:solidFill>
                <a:latin typeface="Lucida Sans Unicode"/>
              </a:rPr>
              <a:t>Students can work at their own individual pace.</a:t>
            </a:r>
            <a:endParaRPr lang="sw-KE" sz="3200" dirty="0">
              <a:solidFill>
                <a:prstClr val="black"/>
              </a:solidFill>
              <a:latin typeface="Lucida Sans Unicode"/>
            </a:endParaRPr>
          </a:p>
          <a:p>
            <a:pPr marL="365760" lvl="0" indent="-256032">
              <a:spcBef>
                <a:spcPts val="400"/>
              </a:spcBef>
              <a:buClr>
                <a:srgbClr val="2DA2BF"/>
              </a:buClr>
              <a:buSzPct val="68000"/>
              <a:buBlip>
                <a:blip r:embed="rId2"/>
              </a:buBlip>
            </a:pPr>
            <a:r>
              <a:rPr lang="en-US" sz="3200" dirty="0">
                <a:solidFill>
                  <a:prstClr val="black"/>
                </a:solidFill>
                <a:latin typeface="Lucida Sans Unicode"/>
              </a:rPr>
              <a:t>Students can learn at their own time and place of their choice.</a:t>
            </a:r>
            <a:endParaRPr lang="sw-KE" sz="3200" dirty="0">
              <a:solidFill>
                <a:prstClr val="black"/>
              </a:solidFill>
              <a:latin typeface="Lucida Sans Unicode"/>
            </a:endParaRPr>
          </a:p>
          <a:p>
            <a:pPr marL="365760" lvl="0" indent="-256032">
              <a:spcBef>
                <a:spcPts val="400"/>
              </a:spcBef>
              <a:buClr>
                <a:srgbClr val="2DA2BF"/>
              </a:buClr>
              <a:buSzPct val="68000"/>
              <a:buBlip>
                <a:blip r:embed="rId2"/>
              </a:buBlip>
            </a:pPr>
            <a:r>
              <a:rPr lang="en-US" sz="3200" dirty="0">
                <a:solidFill>
                  <a:prstClr val="black"/>
                </a:solidFill>
                <a:latin typeface="Lucida Sans Unicode"/>
              </a:rPr>
              <a:t>Students can request for teaching whenever necessary.</a:t>
            </a:r>
            <a:endParaRPr lang="sw-KE" sz="3200" dirty="0">
              <a:solidFill>
                <a:prstClr val="black"/>
              </a:solidFill>
              <a:latin typeface="Lucida Sans Unicode"/>
            </a:endParaRPr>
          </a:p>
          <a:p>
            <a:pPr marL="365760" lvl="0" indent="-256032">
              <a:spcBef>
                <a:spcPts val="400"/>
              </a:spcBef>
              <a:buClr>
                <a:srgbClr val="2DA2BF"/>
              </a:buClr>
              <a:buSzPct val="68000"/>
              <a:buBlip>
                <a:blip r:embed="rId2"/>
              </a:buBlip>
            </a:pPr>
            <a:r>
              <a:rPr lang="en-US" sz="3200" dirty="0">
                <a:solidFill>
                  <a:prstClr val="black"/>
                </a:solidFill>
                <a:latin typeface="Lucida Sans Unicode"/>
              </a:rPr>
              <a:t>Teachers can prepare a standardized body of information before hand.</a:t>
            </a:r>
            <a:endParaRPr lang="sw-KE" sz="3200" dirty="0">
              <a:solidFill>
                <a:prstClr val="black"/>
              </a:solidFill>
              <a:latin typeface="Lucida Sans Unicode"/>
            </a:endParaRPr>
          </a:p>
          <a:p>
            <a:pPr marL="365760" lvl="0" indent="-256032">
              <a:spcBef>
                <a:spcPts val="400"/>
              </a:spcBef>
              <a:buClr>
                <a:srgbClr val="2DA2BF"/>
              </a:buClr>
              <a:buSzPct val="68000"/>
              <a:buBlip>
                <a:blip r:embed="rId2"/>
              </a:buBlip>
            </a:pPr>
            <a:r>
              <a:rPr lang="en-US" sz="3200" dirty="0">
                <a:solidFill>
                  <a:prstClr val="black"/>
                </a:solidFill>
                <a:latin typeface="Lucida Sans Unicode"/>
              </a:rPr>
              <a:t>Students can omit parts they already know.</a:t>
            </a:r>
            <a:endParaRPr lang="sw-KE" sz="3200" dirty="0">
              <a:solidFill>
                <a:prstClr val="black"/>
              </a:solidFill>
              <a:latin typeface="Lucida Sans Unicode"/>
            </a:endParaRPr>
          </a:p>
          <a:p>
            <a:pPr marL="365760" lvl="0" indent="-256032">
              <a:spcBef>
                <a:spcPts val="400"/>
              </a:spcBef>
              <a:buClr>
                <a:srgbClr val="2DA2BF"/>
              </a:buClr>
              <a:buSzPct val="68000"/>
              <a:buBlip>
                <a:blip r:embed="rId2"/>
              </a:buBlip>
            </a:pPr>
            <a:r>
              <a:rPr lang="en-US" sz="3200" dirty="0">
                <a:solidFill>
                  <a:prstClr val="black"/>
                </a:solidFill>
                <a:latin typeface="Lucida Sans Unicode"/>
              </a:rPr>
              <a:t>Students can be exposed to a standardized body of information.</a:t>
            </a:r>
            <a:endParaRPr lang="sw-KE" sz="3200" dirty="0">
              <a:solidFill>
                <a:prstClr val="black"/>
              </a:solidFill>
              <a:latin typeface="Lucida Sans Unicode"/>
            </a:endParaRPr>
          </a:p>
          <a:p>
            <a:pPr marL="365760" lvl="0" indent="-256032">
              <a:spcBef>
                <a:spcPts val="400"/>
              </a:spcBef>
              <a:buClr>
                <a:srgbClr val="2DA2BF"/>
              </a:buClr>
              <a:buSzPct val="68000"/>
              <a:buBlip>
                <a:blip r:embed="rId2"/>
              </a:buBlip>
            </a:pPr>
            <a:r>
              <a:rPr lang="en-US" sz="3200" dirty="0">
                <a:solidFill>
                  <a:prstClr val="black"/>
                </a:solidFill>
                <a:latin typeface="Lucida Sans Unicode"/>
              </a:rPr>
              <a:t>Provides creativity and independent thought on the part of the students.</a:t>
            </a:r>
            <a:endParaRPr lang="sw-KE" sz="3200" dirty="0">
              <a:solidFill>
                <a:prstClr val="black"/>
              </a:solidFill>
              <a:latin typeface="Lucida Sans Unicode"/>
            </a:endParaRPr>
          </a:p>
          <a:p>
            <a:endParaRPr lang="en-US" dirty="0"/>
          </a:p>
        </p:txBody>
      </p:sp>
    </p:spTree>
    <p:extLst>
      <p:ext uri="{BB962C8B-B14F-4D97-AF65-F5344CB8AC3E}">
        <p14:creationId xmlns:p14="http://schemas.microsoft.com/office/powerpoint/2010/main" val="2655011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the teacher </a:t>
            </a:r>
            <a:endParaRPr lang="en-US" dirty="0"/>
          </a:p>
        </p:txBody>
      </p:sp>
      <p:sp>
        <p:nvSpPr>
          <p:cNvPr id="3" name="Content Placeholder 2"/>
          <p:cNvSpPr>
            <a:spLocks noGrp="1"/>
          </p:cNvSpPr>
          <p:nvPr>
            <p:ph idx="1"/>
          </p:nvPr>
        </p:nvSpPr>
        <p:spPr/>
        <p:txBody>
          <a:bodyPr/>
          <a:lstStyle/>
          <a:p>
            <a:r>
              <a:rPr lang="en-US" dirty="0" smtClean="0"/>
              <a:t>General the role of teacher can be categorized into</a:t>
            </a:r>
          </a:p>
          <a:p>
            <a:pPr lvl="1"/>
            <a:r>
              <a:rPr lang="en-US" dirty="0" smtClean="0"/>
              <a:t>Traditional role- teacher centered </a:t>
            </a:r>
          </a:p>
          <a:p>
            <a:pPr lvl="1"/>
            <a:r>
              <a:rPr lang="en-US" dirty="0" smtClean="0"/>
              <a:t>Modern role- facilitator ( student centered)</a:t>
            </a:r>
            <a:endParaRPr lang="en-US" dirty="0"/>
          </a:p>
        </p:txBody>
      </p:sp>
    </p:spTree>
    <p:extLst>
      <p:ext uri="{BB962C8B-B14F-4D97-AF65-F5344CB8AC3E}">
        <p14:creationId xmlns:p14="http://schemas.microsoft.com/office/powerpoint/2010/main" val="39324898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365760" lvl="0" indent="-256032">
              <a:spcBef>
                <a:spcPts val="400"/>
              </a:spcBef>
              <a:buClr>
                <a:srgbClr val="2DA2BF"/>
              </a:buClr>
              <a:buSzPct val="68000"/>
              <a:buBlip>
                <a:blip r:embed="rId2"/>
              </a:buBlip>
            </a:pPr>
            <a:r>
              <a:rPr lang="en-US" sz="2700" dirty="0">
                <a:solidFill>
                  <a:prstClr val="black"/>
                </a:solidFill>
                <a:latin typeface="Lucida Sans Unicode"/>
              </a:rPr>
              <a:t>It allows regard for students’ individual differences.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Can help achieve the desired competence.</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immediate feedback to the teacher.                 </a:t>
            </a:r>
            <a:endParaRPr lang="sw-KE" sz="2700" dirty="0">
              <a:solidFill>
                <a:prstClr val="black"/>
              </a:solidFill>
              <a:latin typeface="Lucida Sans Unicode"/>
            </a:endParaRPr>
          </a:p>
          <a:p>
            <a:pPr marL="365760" lvl="0" indent="-256032">
              <a:spcBef>
                <a:spcPts val="400"/>
              </a:spcBef>
              <a:buClr>
                <a:srgbClr val="2DA2BF"/>
              </a:buClr>
              <a:buSzPct val="68000"/>
              <a:buNone/>
            </a:pPr>
            <a:r>
              <a:rPr lang="en-US" sz="2700" dirty="0">
                <a:solidFill>
                  <a:prstClr val="black"/>
                </a:solidFill>
                <a:latin typeface="Lucida Sans Unicode"/>
              </a:rPr>
              <a:t>Disadvantages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is uneconomical way of using resources.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The programmed materials have been maintained.</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needs administrative staff.</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Information usually come from a single source and may be one way learning process.</a:t>
            </a:r>
            <a:endParaRPr lang="sw-KE" sz="2700" dirty="0">
              <a:solidFill>
                <a:prstClr val="black"/>
              </a:solidFill>
              <a:latin typeface="Lucida Sans Unicode"/>
            </a:endParaRPr>
          </a:p>
        </p:txBody>
      </p:sp>
    </p:spTree>
    <p:extLst>
      <p:ext uri="{BB962C8B-B14F-4D97-AF65-F5344CB8AC3E}">
        <p14:creationId xmlns:p14="http://schemas.microsoft.com/office/powerpoint/2010/main" val="42337112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Blip>
                <a:blip r:embed="rId2"/>
              </a:buBlip>
            </a:pPr>
            <a:r>
              <a:rPr lang="en-US" sz="4000" dirty="0">
                <a:solidFill>
                  <a:prstClr val="black"/>
                </a:solidFill>
                <a:latin typeface="Lucida Sans Unicode"/>
              </a:rPr>
              <a:t>No team work and no interpersonal relationships between students.</a:t>
            </a:r>
            <a:endParaRPr lang="sw-KE" sz="4000" dirty="0">
              <a:solidFill>
                <a:prstClr val="black"/>
              </a:solidFill>
              <a:latin typeface="Lucida Sans Unicode"/>
            </a:endParaRPr>
          </a:p>
          <a:p>
            <a:pPr marL="365760" lvl="0" indent="-256032">
              <a:spcBef>
                <a:spcPts val="400"/>
              </a:spcBef>
              <a:buClr>
                <a:srgbClr val="2DA2BF"/>
              </a:buClr>
              <a:buSzPct val="68000"/>
              <a:buBlip>
                <a:blip r:embed="rId2"/>
              </a:buBlip>
            </a:pPr>
            <a:r>
              <a:rPr lang="en-US" sz="4000" dirty="0">
                <a:solidFill>
                  <a:prstClr val="black"/>
                </a:solidFill>
                <a:latin typeface="Lucida Sans Unicode"/>
              </a:rPr>
              <a:t>It takes time to prepare materials for individual learning.</a:t>
            </a:r>
            <a:endParaRPr lang="sw-KE" sz="4000" dirty="0">
              <a:solidFill>
                <a:prstClr val="black"/>
              </a:solidFill>
              <a:latin typeface="Lucida Sans Unicode"/>
            </a:endParaRPr>
          </a:p>
        </p:txBody>
      </p:sp>
    </p:spTree>
    <p:extLst>
      <p:ext uri="{BB962C8B-B14F-4D97-AF65-F5344CB8AC3E}">
        <p14:creationId xmlns:p14="http://schemas.microsoft.com/office/powerpoint/2010/main" val="35812790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Seminar </a:t>
            </a:r>
            <a:endParaRPr lang="en-US" dirty="0"/>
          </a:p>
        </p:txBody>
      </p:sp>
      <p:sp>
        <p:nvSpPr>
          <p:cNvPr id="3" name="Content Placeholder 2"/>
          <p:cNvSpPr>
            <a:spLocks noGrp="1"/>
          </p:cNvSpPr>
          <p:nvPr>
            <p:ph idx="1"/>
          </p:nvPr>
        </p:nvSpPr>
        <p:spPr/>
        <p:txBody>
          <a:bodyPr>
            <a:normAutofit fontScale="92500"/>
          </a:bodyPr>
          <a:lstStyle/>
          <a:p>
            <a:pPr marL="365760" lvl="0" indent="-256032">
              <a:spcBef>
                <a:spcPts val="400"/>
              </a:spcBef>
              <a:buClr>
                <a:srgbClr val="2DA2BF"/>
              </a:buClr>
              <a:buSzPct val="68000"/>
              <a:buNone/>
            </a:pPr>
            <a:r>
              <a:rPr lang="en-US" sz="2700" dirty="0" smtClean="0">
                <a:solidFill>
                  <a:prstClr val="black"/>
                </a:solidFill>
                <a:latin typeface="Lucida Sans Unicode"/>
              </a:rPr>
              <a:t>A conference or meeting for discussion or training.</a:t>
            </a:r>
          </a:p>
          <a:p>
            <a:pPr marL="365760" lvl="0" indent="-256032">
              <a:spcBef>
                <a:spcPts val="400"/>
              </a:spcBef>
              <a:buClr>
                <a:srgbClr val="2DA2BF"/>
              </a:buClr>
              <a:buSzPct val="68000"/>
              <a:buNone/>
            </a:pPr>
            <a:r>
              <a:rPr lang="en-US" sz="2700" dirty="0" smtClean="0">
                <a:solidFill>
                  <a:prstClr val="black"/>
                </a:solidFill>
                <a:latin typeface="Lucida Sans Unicode"/>
              </a:rPr>
              <a:t>Advantages</a:t>
            </a:r>
            <a:r>
              <a:rPr lang="en-US" sz="2700" dirty="0">
                <a:solidFill>
                  <a:prstClr val="black"/>
                </a:solidFill>
                <a:latin typeface="Lucida Sans Unicode"/>
              </a:rPr>
              <a:t>.</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Promote interpersonal relationships.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Students can learn a lot from each other.</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allows for team work and personal flexibility.</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provides a method of learning in the future.</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Teacher can encourage full participation by all students.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provides immediate feedback of knowledge gained.</a:t>
            </a:r>
            <a:endParaRPr lang="sw-KE" sz="2700" dirty="0">
              <a:solidFill>
                <a:prstClr val="black"/>
              </a:solidFill>
              <a:latin typeface="Lucida Sans Unicode"/>
            </a:endParaRPr>
          </a:p>
          <a:p>
            <a:endParaRPr lang="en-US" dirty="0"/>
          </a:p>
        </p:txBody>
      </p:sp>
    </p:spTree>
    <p:extLst>
      <p:ext uri="{BB962C8B-B14F-4D97-AF65-F5344CB8AC3E}">
        <p14:creationId xmlns:p14="http://schemas.microsoft.com/office/powerpoint/2010/main" val="200008247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creativity and independent thought on the part of the students.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Facilitate exchange of ideas.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trains students to work independently in preparing paper for presentation.</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greater control of communication between students and teachers.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Students’ performance doesn’t decline with time.</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Students learn how to express themselves clearly.</a:t>
            </a:r>
            <a:endParaRPr lang="sw-KE" sz="2700" dirty="0">
              <a:solidFill>
                <a:prstClr val="black"/>
              </a:solidFill>
              <a:latin typeface="Lucida Sans Unicode"/>
            </a:endParaRPr>
          </a:p>
        </p:txBody>
      </p:sp>
    </p:spTree>
    <p:extLst>
      <p:ext uri="{BB962C8B-B14F-4D97-AF65-F5344CB8AC3E}">
        <p14:creationId xmlns:p14="http://schemas.microsoft.com/office/powerpoint/2010/main" val="260032996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None/>
            </a:pPr>
            <a:r>
              <a:rPr lang="en-US" sz="2700" dirty="0">
                <a:solidFill>
                  <a:prstClr val="black"/>
                </a:solidFill>
                <a:latin typeface="Lucida Sans Unicode"/>
              </a:rPr>
              <a:t>Disadvantages.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Not economical way of using manpower.</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is too slow to be able to cover more than a limited amount of subject matter.</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may suffer from interruptions.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Cannot provide the repetition necessary for individual needs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Some active student might become dominant.</a:t>
            </a:r>
            <a:endParaRPr lang="sw-KE" sz="2700" dirty="0">
              <a:solidFill>
                <a:prstClr val="black"/>
              </a:solidFill>
              <a:latin typeface="Lucida Sans Unicode"/>
            </a:endParaRPr>
          </a:p>
          <a:p>
            <a:endParaRPr lang="en-US" dirty="0"/>
          </a:p>
        </p:txBody>
      </p:sp>
    </p:spTree>
    <p:extLst>
      <p:ext uri="{BB962C8B-B14F-4D97-AF65-F5344CB8AC3E}">
        <p14:creationId xmlns:p14="http://schemas.microsoft.com/office/powerpoint/2010/main" val="42857618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 </a:t>
            </a:r>
            <a:endParaRPr lang="en-US" dirty="0"/>
          </a:p>
        </p:txBody>
      </p:sp>
      <p:sp>
        <p:nvSpPr>
          <p:cNvPr id="3" name="Content Placeholder 2"/>
          <p:cNvSpPr>
            <a:spLocks noGrp="1"/>
          </p:cNvSpPr>
          <p:nvPr>
            <p:ph idx="1"/>
          </p:nvPr>
        </p:nvSpPr>
        <p:spPr/>
        <p:txBody>
          <a:bodyPr>
            <a:normAutofit fontScale="85000" lnSpcReduction="10000"/>
          </a:bodyPr>
          <a:lstStyle/>
          <a:p>
            <a:pPr marL="365760" lvl="0" indent="-256032">
              <a:spcBef>
                <a:spcPts val="400"/>
              </a:spcBef>
              <a:buClr>
                <a:srgbClr val="2DA2BF"/>
              </a:buClr>
              <a:buSzPct val="68000"/>
              <a:buNone/>
            </a:pPr>
            <a:r>
              <a:rPr lang="en-US" sz="2700" dirty="0" smtClean="0">
                <a:solidFill>
                  <a:prstClr val="black"/>
                </a:solidFill>
                <a:latin typeface="Lucida Sans Unicode"/>
              </a:rPr>
              <a:t>It is a more interactive and specific than a book or lecture, it teach by example and supply information.</a:t>
            </a:r>
          </a:p>
          <a:p>
            <a:pPr marL="365760" lvl="0" indent="-256032">
              <a:spcBef>
                <a:spcPts val="400"/>
              </a:spcBef>
              <a:buClr>
                <a:srgbClr val="2DA2BF"/>
              </a:buClr>
              <a:buSzPct val="68000"/>
              <a:buNone/>
            </a:pPr>
            <a:r>
              <a:rPr lang="en-US" sz="2700" dirty="0" smtClean="0">
                <a:solidFill>
                  <a:prstClr val="black"/>
                </a:solidFill>
                <a:latin typeface="Lucida Sans Unicode"/>
              </a:rPr>
              <a:t>Advantages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Communication is two way</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contact between student and teacher.</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Students are involved.</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Teachers give full attention to individual differences between students.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opportunity for detailed discussion of students prepared materials.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immediate feedback for both teacher and student.</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Less able students can be helped by the teacher.</a:t>
            </a:r>
            <a:endParaRPr lang="sw-KE" sz="2700" dirty="0">
              <a:solidFill>
                <a:prstClr val="black"/>
              </a:solidFill>
              <a:latin typeface="Lucida Sans Unicode"/>
            </a:endParaRPr>
          </a:p>
          <a:p>
            <a:endParaRPr lang="en-US" dirty="0"/>
          </a:p>
        </p:txBody>
      </p:sp>
    </p:spTree>
    <p:extLst>
      <p:ext uri="{BB962C8B-B14F-4D97-AF65-F5344CB8AC3E}">
        <p14:creationId xmlns:p14="http://schemas.microsoft.com/office/powerpoint/2010/main" val="35513358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Blip>
                <a:blip r:embed="rId2"/>
              </a:buBlip>
            </a:pPr>
            <a:r>
              <a:rPr lang="en-US" sz="2700" dirty="0">
                <a:solidFill>
                  <a:prstClr val="black"/>
                </a:solidFill>
                <a:latin typeface="Lucida Sans Unicode"/>
              </a:rPr>
              <a:t>Students’ performance doesn’t decline as time progress.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Encourages creativity.</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Students tend to regard knowledge as an open system.</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Effective in changing attitudes.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more time for questions.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more understanding of the lectures.</a:t>
            </a:r>
            <a:endParaRPr lang="sw-KE" sz="2700" dirty="0">
              <a:solidFill>
                <a:prstClr val="black"/>
              </a:solidFill>
              <a:latin typeface="Lucida Sans Unicode"/>
            </a:endParaRPr>
          </a:p>
          <a:p>
            <a:pPr marL="365760" lvl="0" indent="-256032">
              <a:spcBef>
                <a:spcPts val="400"/>
              </a:spcBef>
              <a:buClr>
                <a:srgbClr val="2DA2BF"/>
              </a:buClr>
              <a:buSzPct val="68000"/>
              <a:buNone/>
            </a:pPr>
            <a:r>
              <a:rPr lang="en-US" sz="2700" dirty="0">
                <a:solidFill>
                  <a:prstClr val="black"/>
                </a:solidFill>
                <a:latin typeface="Lucida Sans Unicode"/>
              </a:rPr>
              <a:t>Disadvantages.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is not economical in terms of manpower.</a:t>
            </a:r>
            <a:endParaRPr lang="sw-KE" sz="2700" dirty="0">
              <a:solidFill>
                <a:prstClr val="black"/>
              </a:solidFill>
              <a:latin typeface="Lucida Sans Unicode"/>
            </a:endParaRPr>
          </a:p>
        </p:txBody>
      </p:sp>
    </p:spTree>
    <p:extLst>
      <p:ext uri="{BB962C8B-B14F-4D97-AF65-F5344CB8AC3E}">
        <p14:creationId xmlns:p14="http://schemas.microsoft.com/office/powerpoint/2010/main" val="18586469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Blip>
                <a:blip r:embed="rId2"/>
              </a:buBlip>
            </a:pPr>
            <a:r>
              <a:rPr lang="en-US" sz="2700" dirty="0">
                <a:solidFill>
                  <a:prstClr val="black"/>
                </a:solidFill>
                <a:latin typeface="Lucida Sans Unicode"/>
              </a:rPr>
              <a:t>It is too slow to be able to cover more than a limited amount of subject matter.</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may suffer from interruptions.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Cannot provide the repetition necessary for individual needs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It may be dominated by the instructor or active students.</a:t>
            </a:r>
            <a:endParaRPr lang="sw-KE" sz="2700" dirty="0">
              <a:solidFill>
                <a:prstClr val="black"/>
              </a:solidFill>
              <a:latin typeface="Lucida Sans Unicode"/>
            </a:endParaRPr>
          </a:p>
          <a:p>
            <a:endParaRPr lang="en-US" dirty="0"/>
          </a:p>
        </p:txBody>
      </p:sp>
    </p:spTree>
    <p:extLst>
      <p:ext uri="{BB962C8B-B14F-4D97-AF65-F5344CB8AC3E}">
        <p14:creationId xmlns:p14="http://schemas.microsoft.com/office/powerpoint/2010/main" val="39422652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 </a:t>
            </a:r>
            <a:endParaRPr lang="en-US" dirty="0"/>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Font typeface="Wingdings 3"/>
              <a:buChar char=""/>
            </a:pPr>
            <a:r>
              <a:rPr lang="en-US" sz="2700" dirty="0">
                <a:solidFill>
                  <a:prstClr val="black"/>
                </a:solidFill>
                <a:latin typeface="Lucida Sans Unicode"/>
              </a:rPr>
              <a:t>Based on principle of individual difference</a:t>
            </a:r>
          </a:p>
          <a:p>
            <a:pPr marL="365760" lvl="0" indent="-256032">
              <a:spcBef>
                <a:spcPts val="400"/>
              </a:spcBef>
              <a:buClr>
                <a:srgbClr val="2DA2BF"/>
              </a:buClr>
              <a:buSzPct val="68000"/>
              <a:buFont typeface="Wingdings 3"/>
              <a:buChar char=""/>
            </a:pPr>
            <a:endParaRPr lang="en-US" sz="2700" dirty="0">
              <a:solidFill>
                <a:prstClr val="black"/>
              </a:solidFill>
              <a:latin typeface="Lucida Sans Unicode"/>
            </a:endParaRPr>
          </a:p>
          <a:p>
            <a:pPr marL="109728" lvl="0" indent="0">
              <a:spcBef>
                <a:spcPts val="400"/>
              </a:spcBef>
              <a:buClr>
                <a:srgbClr val="2DA2BF"/>
              </a:buClr>
              <a:buSzPct val="68000"/>
              <a:buNone/>
            </a:pPr>
            <a:r>
              <a:rPr lang="en-US" sz="2700" dirty="0">
                <a:solidFill>
                  <a:prstClr val="black"/>
                </a:solidFill>
                <a:latin typeface="Lucida Sans Unicode"/>
              </a:rPr>
              <a:t>Steps</a:t>
            </a:r>
          </a:p>
          <a:p>
            <a:pPr marL="109728" lvl="0" indent="0">
              <a:spcBef>
                <a:spcPts val="400"/>
              </a:spcBef>
              <a:buClr>
                <a:srgbClr val="2DA2BF"/>
              </a:buClr>
              <a:buSzPct val="68000"/>
              <a:buNone/>
            </a:pPr>
            <a:r>
              <a:rPr lang="en-US" sz="2700" dirty="0">
                <a:solidFill>
                  <a:prstClr val="black"/>
                </a:solidFill>
                <a:latin typeface="Lucida Sans Unicode"/>
              </a:rPr>
              <a:t>1, diagnosis – after a lecture, the teacher identifies those with similar problem</a:t>
            </a:r>
          </a:p>
          <a:p>
            <a:pPr marL="109728" lvl="0" indent="0">
              <a:spcBef>
                <a:spcPts val="400"/>
              </a:spcBef>
              <a:buClr>
                <a:srgbClr val="2DA2BF"/>
              </a:buClr>
              <a:buSzPct val="68000"/>
              <a:buNone/>
            </a:pPr>
            <a:r>
              <a:rPr lang="en-US" sz="2700" dirty="0">
                <a:solidFill>
                  <a:prstClr val="black"/>
                </a:solidFill>
                <a:latin typeface="Lucida Sans Unicode"/>
              </a:rPr>
              <a:t>2. Prescription</a:t>
            </a:r>
          </a:p>
          <a:p>
            <a:pPr marL="109728" lvl="0" indent="0">
              <a:spcBef>
                <a:spcPts val="400"/>
              </a:spcBef>
              <a:buClr>
                <a:srgbClr val="2DA2BF"/>
              </a:buClr>
              <a:buSzPct val="68000"/>
              <a:buNone/>
            </a:pPr>
            <a:r>
              <a:rPr lang="en-US" sz="2700" dirty="0">
                <a:solidFill>
                  <a:prstClr val="black"/>
                </a:solidFill>
                <a:latin typeface="Lucida Sans Unicode"/>
              </a:rPr>
              <a:t>3. Follow up</a:t>
            </a:r>
          </a:p>
        </p:txBody>
      </p:sp>
    </p:spTree>
    <p:extLst>
      <p:ext uri="{BB962C8B-B14F-4D97-AF65-F5344CB8AC3E}">
        <p14:creationId xmlns:p14="http://schemas.microsoft.com/office/powerpoint/2010/main" val="8750781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a:noFill/>
                </a:ln>
                <a:solidFill>
                  <a:srgbClr val="464646"/>
                </a:solidFill>
                <a:effectLst>
                  <a:outerShdw blurRad="31750" dist="25400" dir="5400000" algn="tl" rotWithShape="0">
                    <a:srgbClr val="000000">
                      <a:alpha val="25000"/>
                    </a:srgbClr>
                  </a:outerShdw>
                </a:effectLst>
                <a:latin typeface="Lucida Sans Unicode"/>
              </a:rPr>
              <a:t>Types of tutorials</a:t>
            </a:r>
            <a:endParaRPr lang="en-US" dirty="0"/>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Font typeface="Wingdings 3"/>
              <a:buChar char=""/>
            </a:pPr>
            <a:r>
              <a:rPr lang="en-US" sz="2700" dirty="0">
                <a:solidFill>
                  <a:prstClr val="black"/>
                </a:solidFill>
                <a:latin typeface="Lucida Sans Unicode"/>
              </a:rPr>
              <a:t>Supervision tutorial – for above average</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Group tutorial</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Practice tutorial – for skills</a:t>
            </a:r>
          </a:p>
        </p:txBody>
      </p:sp>
    </p:spTree>
    <p:extLst>
      <p:ext uri="{BB962C8B-B14F-4D97-AF65-F5344CB8AC3E}">
        <p14:creationId xmlns:p14="http://schemas.microsoft.com/office/powerpoint/2010/main" val="3449414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Theories of Learning </a:t>
            </a:r>
            <a:endParaRPr lang="en-US" dirty="0"/>
          </a:p>
        </p:txBody>
      </p:sp>
      <p:sp>
        <p:nvSpPr>
          <p:cNvPr id="3" name="Content Placeholder 2"/>
          <p:cNvSpPr>
            <a:spLocks noGrp="1"/>
          </p:cNvSpPr>
          <p:nvPr>
            <p:ph idx="1"/>
          </p:nvPr>
        </p:nvSpPr>
        <p:spPr/>
        <p:txBody>
          <a:bodyPr>
            <a:normAutofit/>
          </a:bodyPr>
          <a:lstStyle/>
          <a:p>
            <a:pPr marL="342900" marR="0" lvl="0" indent="-342900">
              <a:lnSpc>
                <a:spcPct val="115000"/>
              </a:lnSpc>
              <a:spcBef>
                <a:spcPts val="0"/>
              </a:spcBef>
              <a:spcAft>
                <a:spcPts val="0"/>
              </a:spcAft>
              <a:buFont typeface="+mj-lt"/>
              <a:buAutoNum type="arabicPeriod"/>
            </a:pPr>
            <a:r>
              <a:rPr lang="en-US" sz="3200" b="1" dirty="0" err="1">
                <a:latin typeface="Times New Roman"/>
                <a:ea typeface="Times New Roman"/>
                <a:cs typeface="Times New Roman"/>
              </a:rPr>
              <a:t>Behaviourist</a:t>
            </a:r>
            <a:r>
              <a:rPr lang="en-US" sz="3200" b="1" dirty="0">
                <a:latin typeface="Times New Roman"/>
                <a:ea typeface="Times New Roman"/>
                <a:cs typeface="Times New Roman"/>
              </a:rPr>
              <a:t> </a:t>
            </a:r>
            <a:r>
              <a:rPr lang="en-US" sz="3200" b="1" dirty="0" smtClean="0">
                <a:latin typeface="Times New Roman"/>
                <a:ea typeface="Times New Roman"/>
                <a:cs typeface="Times New Roman"/>
              </a:rPr>
              <a:t>Theories</a:t>
            </a:r>
            <a:r>
              <a:rPr lang="en-US" sz="3200" dirty="0" smtClean="0">
                <a:latin typeface="Times New Roman"/>
                <a:ea typeface="Times New Roman"/>
                <a:cs typeface="Times New Roman"/>
              </a:rPr>
              <a:t>: </a:t>
            </a:r>
          </a:p>
          <a:p>
            <a:pPr marL="0" marR="0" lvl="0" indent="0">
              <a:lnSpc>
                <a:spcPct val="115000"/>
              </a:lnSpc>
              <a:spcBef>
                <a:spcPts val="0"/>
              </a:spcBef>
              <a:spcAft>
                <a:spcPts val="0"/>
              </a:spcAft>
              <a:buNone/>
            </a:pPr>
            <a:r>
              <a:rPr lang="en-US" sz="2400" b="1" dirty="0">
                <a:latin typeface="Times New Roman"/>
                <a:ea typeface="Times New Roman"/>
                <a:cs typeface="Times New Roman"/>
              </a:rPr>
              <a:t>	</a:t>
            </a:r>
            <a:r>
              <a:rPr lang="en-US" sz="3200" b="1" i="1" dirty="0" smtClean="0">
                <a:latin typeface="Times New Roman"/>
                <a:ea typeface="Times New Roman"/>
              </a:rPr>
              <a:t>B.F</a:t>
            </a:r>
            <a:r>
              <a:rPr lang="en-US" sz="3200" b="1" i="1" dirty="0">
                <a:latin typeface="Times New Roman"/>
                <a:ea typeface="Times New Roman"/>
              </a:rPr>
              <a:t>. Skinner </a:t>
            </a:r>
            <a:r>
              <a:rPr lang="en-US" sz="3200" b="1" i="1" dirty="0" smtClean="0">
                <a:latin typeface="Times New Roman"/>
                <a:ea typeface="Times New Roman"/>
              </a:rPr>
              <a:t>	instrumental/operant conditioning</a:t>
            </a:r>
          </a:p>
          <a:p>
            <a:pPr marL="0" marR="0" lvl="0" indent="0">
              <a:lnSpc>
                <a:spcPct val="115000"/>
              </a:lnSpc>
              <a:spcBef>
                <a:spcPts val="0"/>
              </a:spcBef>
              <a:spcAft>
                <a:spcPts val="0"/>
              </a:spcAft>
              <a:buNone/>
            </a:pPr>
            <a:r>
              <a:rPr lang="en-US" dirty="0">
                <a:latin typeface="Times New Roman"/>
                <a:ea typeface="Times New Roman"/>
              </a:rPr>
              <a:t>According to Skinner's theory, it is possible to increase the probability that learning will occur and </a:t>
            </a:r>
            <a:r>
              <a:rPr lang="en-US" dirty="0" smtClean="0">
                <a:latin typeface="Times New Roman"/>
                <a:ea typeface="Times New Roman"/>
              </a:rPr>
              <a:t>behavior </a:t>
            </a:r>
            <a:r>
              <a:rPr lang="en-US" dirty="0">
                <a:latin typeface="Times New Roman"/>
                <a:ea typeface="Times New Roman"/>
              </a:rPr>
              <a:t>will be shaped in the direction the teacher wants, if the </a:t>
            </a:r>
            <a:r>
              <a:rPr lang="en-US" dirty="0" smtClean="0">
                <a:latin typeface="Times New Roman"/>
                <a:ea typeface="Times New Roman"/>
              </a:rPr>
              <a:t>behavior </a:t>
            </a:r>
            <a:r>
              <a:rPr lang="en-US" dirty="0">
                <a:latin typeface="Times New Roman"/>
                <a:ea typeface="Times New Roman"/>
              </a:rPr>
              <a:t>is rewarded</a:t>
            </a:r>
            <a:r>
              <a:rPr lang="en-US" dirty="0" smtClean="0">
                <a:latin typeface="Times New Roman"/>
                <a:ea typeface="Times New Roman"/>
              </a:rPr>
              <a:t>.</a:t>
            </a:r>
          </a:p>
          <a:p>
            <a:pPr marL="0" marR="0" lvl="0" indent="0">
              <a:lnSpc>
                <a:spcPct val="115000"/>
              </a:lnSpc>
              <a:spcBef>
                <a:spcPts val="0"/>
              </a:spcBef>
              <a:spcAft>
                <a:spcPts val="0"/>
              </a:spcAft>
              <a:buNone/>
            </a:pPr>
            <a:endParaRPr lang="en-US" sz="2400" dirty="0">
              <a:effectLst/>
              <a:latin typeface="Times New Roman"/>
              <a:ea typeface="Calibri"/>
              <a:cs typeface="Times New Roman"/>
            </a:endParaRPr>
          </a:p>
          <a:p>
            <a:pPr>
              <a:spcBef>
                <a:spcPts val="0"/>
              </a:spcBef>
              <a:spcAft>
                <a:spcPts val="0"/>
              </a:spcAft>
            </a:pPr>
            <a:endParaRPr lang="en-US" dirty="0"/>
          </a:p>
          <a:p>
            <a:pPr marL="457200" marR="0" lvl="1" indent="0">
              <a:lnSpc>
                <a:spcPct val="115000"/>
              </a:lnSpc>
              <a:spcBef>
                <a:spcPts val="0"/>
              </a:spcBef>
              <a:spcAft>
                <a:spcPts val="0"/>
              </a:spcAft>
              <a:buNone/>
            </a:pPr>
            <a:endParaRPr lang="en-US" sz="2000" dirty="0">
              <a:latin typeface="Calibri"/>
              <a:ea typeface="Calibri"/>
              <a:cs typeface="Times New Roman"/>
            </a:endParaRPr>
          </a:p>
          <a:p>
            <a:pPr marL="0" marR="0" lvl="0" indent="0">
              <a:lnSpc>
                <a:spcPct val="115000"/>
              </a:lnSpc>
              <a:spcBef>
                <a:spcPts val="0"/>
              </a:spcBef>
              <a:spcAft>
                <a:spcPts val="0"/>
              </a:spcAft>
              <a:buNone/>
            </a:pPr>
            <a:endParaRPr lang="en-US" sz="2400" dirty="0">
              <a:effectLst/>
              <a:latin typeface="Calibri"/>
              <a:ea typeface="Calibri"/>
              <a:cs typeface="Times New Roman"/>
            </a:endParaRPr>
          </a:p>
        </p:txBody>
      </p:sp>
    </p:spTree>
    <p:extLst>
      <p:ext uri="{BB962C8B-B14F-4D97-AF65-F5344CB8AC3E}">
        <p14:creationId xmlns:p14="http://schemas.microsoft.com/office/powerpoint/2010/main" val="34260766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700" dirty="0">
                <a:ln>
                  <a:noFill/>
                </a:ln>
                <a:solidFill>
                  <a:srgbClr val="464646"/>
                </a:solidFill>
                <a:effectLst>
                  <a:outerShdw blurRad="31750" dist="25400" dir="5400000" algn="tl" rotWithShape="0">
                    <a:srgbClr val="000000">
                      <a:alpha val="25000"/>
                    </a:srgbClr>
                  </a:outerShdw>
                </a:effectLst>
                <a:latin typeface="Lucida Sans Unicode"/>
              </a:rPr>
              <a:t> Project</a:t>
            </a:r>
            <a:r>
              <a:rPr lang="sw-KE" sz="3700" dirty="0">
                <a:ln>
                  <a:noFill/>
                </a:ln>
                <a:solidFill>
                  <a:srgbClr val="464646"/>
                </a:solidFill>
                <a:effectLst>
                  <a:outerShdw blurRad="31750" dist="25400" dir="5400000" algn="tl" rotWithShape="0">
                    <a:srgbClr val="000000">
                      <a:alpha val="25000"/>
                    </a:srgbClr>
                  </a:outerShdw>
                </a:effectLst>
                <a:latin typeface="Lucida Sans Unicode"/>
              </a:rPr>
              <a:t/>
            </a:r>
            <a:br>
              <a:rPr lang="sw-KE" sz="3700" dirty="0">
                <a:ln>
                  <a:noFill/>
                </a:ln>
                <a:solidFill>
                  <a:srgbClr val="464646"/>
                </a:solidFill>
                <a:effectLst>
                  <a:outerShdw blurRad="31750" dist="25400" dir="5400000" algn="tl" rotWithShape="0">
                    <a:srgbClr val="000000">
                      <a:alpha val="25000"/>
                    </a:srgbClr>
                  </a:outerShdw>
                </a:effectLst>
                <a:latin typeface="Lucida Sans Unicode"/>
              </a:rPr>
            </a:br>
            <a:endParaRPr lang="en-US" dirty="0"/>
          </a:p>
        </p:txBody>
      </p:sp>
      <p:sp>
        <p:nvSpPr>
          <p:cNvPr id="3" name="Content Placeholder 2"/>
          <p:cNvSpPr>
            <a:spLocks noGrp="1"/>
          </p:cNvSpPr>
          <p:nvPr>
            <p:ph idx="1"/>
          </p:nvPr>
        </p:nvSpPr>
        <p:spPr>
          <a:xfrm>
            <a:off x="457200" y="1066800"/>
            <a:ext cx="8229600" cy="5242560"/>
          </a:xfrm>
        </p:spPr>
        <p:txBody>
          <a:bodyPr>
            <a:normAutofit fontScale="85000" lnSpcReduction="20000"/>
          </a:bodyPr>
          <a:lstStyle/>
          <a:p>
            <a:pPr marL="365760" lvl="0" indent="-256032">
              <a:spcBef>
                <a:spcPts val="400"/>
              </a:spcBef>
              <a:buClr>
                <a:srgbClr val="2DA2BF"/>
              </a:buClr>
              <a:buSzPct val="68000"/>
              <a:buNone/>
            </a:pPr>
            <a:r>
              <a:rPr lang="en-US" sz="2700" dirty="0" smtClean="0">
                <a:solidFill>
                  <a:prstClr val="black"/>
                </a:solidFill>
                <a:latin typeface="Lucida Sans Unicode"/>
              </a:rPr>
              <a:t>A project is a series of tasks that need to be completed in order to reach a specific outcome.</a:t>
            </a:r>
          </a:p>
          <a:p>
            <a:pPr marL="365760" lvl="0" indent="-256032">
              <a:spcBef>
                <a:spcPts val="400"/>
              </a:spcBef>
              <a:buClr>
                <a:srgbClr val="2DA2BF"/>
              </a:buClr>
              <a:buSzPct val="68000"/>
              <a:buNone/>
            </a:pPr>
            <a:r>
              <a:rPr lang="en-US" sz="2700" dirty="0" smtClean="0">
                <a:solidFill>
                  <a:prstClr val="black"/>
                </a:solidFill>
                <a:latin typeface="Lucida Sans Unicode"/>
              </a:rPr>
              <a:t>Advantages</a:t>
            </a:r>
            <a:r>
              <a:rPr lang="en-US" sz="2700" dirty="0">
                <a:solidFill>
                  <a:prstClr val="black"/>
                </a:solidFill>
                <a:latin typeface="Lucida Sans Unicode"/>
              </a:rPr>
              <a:t>.</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Provides activities and calls for creativity by the students.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Encourages initiative by the students.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Encourages students’ independent.</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The results of the project provide feedback of students’ progress to the teacher.</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Promote interpersonal relationships between students.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Students can work at their own speed.</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en-US" sz="2700" dirty="0">
                <a:solidFill>
                  <a:prstClr val="black"/>
                </a:solidFill>
                <a:latin typeface="Lucida Sans Unicode"/>
              </a:rPr>
              <a:t>May provide opportunities for interpersonal relationships between students and people of other departments.</a:t>
            </a:r>
          </a:p>
          <a:p>
            <a:pPr marL="365760" lvl="0" indent="-256032">
              <a:spcBef>
                <a:spcPts val="400"/>
              </a:spcBef>
              <a:buClr>
                <a:srgbClr val="2DA2BF"/>
              </a:buClr>
              <a:buSzPct val="68000"/>
              <a:buBlip>
                <a:blip r:embed="rId2"/>
              </a:buBlip>
            </a:pPr>
            <a:r>
              <a:rPr lang="en-US" sz="2700" dirty="0">
                <a:solidFill>
                  <a:prstClr val="black"/>
                </a:solidFill>
                <a:latin typeface="Lucida Sans Unicode"/>
              </a:rPr>
              <a:t>Information comes from multiple sources.</a:t>
            </a:r>
            <a:endParaRPr lang="sw-KE" sz="2700" dirty="0">
              <a:solidFill>
                <a:prstClr val="black"/>
              </a:solidFill>
              <a:latin typeface="Lucida Sans Unicode"/>
            </a:endParaRPr>
          </a:p>
        </p:txBody>
      </p:sp>
    </p:spTree>
    <p:extLst>
      <p:ext uri="{BB962C8B-B14F-4D97-AF65-F5344CB8AC3E}">
        <p14:creationId xmlns:p14="http://schemas.microsoft.com/office/powerpoint/2010/main" val="29116003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None/>
            </a:pPr>
            <a:r>
              <a:rPr lang="en-US" sz="2700" dirty="0">
                <a:solidFill>
                  <a:prstClr val="black"/>
                </a:solidFill>
                <a:latin typeface="Lucida Sans Unicode"/>
              </a:rPr>
              <a:t>Disadvantages.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sw-KE" sz="2700" dirty="0">
                <a:solidFill>
                  <a:prstClr val="black"/>
                </a:solidFill>
                <a:latin typeface="Lucida Sans Unicode"/>
              </a:rPr>
              <a:t>It takes time to carry out a project. </a:t>
            </a:r>
          </a:p>
          <a:p>
            <a:pPr marL="365760" lvl="0" indent="-256032">
              <a:spcBef>
                <a:spcPts val="400"/>
              </a:spcBef>
              <a:buClr>
                <a:srgbClr val="2DA2BF"/>
              </a:buClr>
              <a:buSzPct val="68000"/>
              <a:buBlip>
                <a:blip r:embed="rId2"/>
              </a:buBlip>
            </a:pPr>
            <a:r>
              <a:rPr lang="sw-KE" sz="2700" dirty="0">
                <a:solidFill>
                  <a:prstClr val="black"/>
                </a:solidFill>
                <a:latin typeface="Lucida Sans Unicode"/>
              </a:rPr>
              <a:t>Learners may find that the project adds too much to </a:t>
            </a:r>
            <a:br>
              <a:rPr lang="sw-KE" sz="2700" dirty="0">
                <a:solidFill>
                  <a:prstClr val="black"/>
                </a:solidFill>
                <a:latin typeface="Lucida Sans Unicode"/>
              </a:rPr>
            </a:br>
            <a:r>
              <a:rPr lang="sw-KE" sz="2700" dirty="0">
                <a:solidFill>
                  <a:prstClr val="black"/>
                </a:solidFill>
                <a:latin typeface="Lucida Sans Unicode"/>
              </a:rPr>
              <a:t>their workload. </a:t>
            </a:r>
          </a:p>
          <a:p>
            <a:pPr marL="365760" lvl="0" indent="-256032">
              <a:spcBef>
                <a:spcPts val="400"/>
              </a:spcBef>
              <a:buClr>
                <a:srgbClr val="2DA2BF"/>
              </a:buClr>
              <a:buSzPct val="68000"/>
              <a:buBlip>
                <a:blip r:embed="rId2"/>
              </a:buBlip>
            </a:pPr>
            <a:r>
              <a:rPr lang="sw-KE" sz="2700" dirty="0">
                <a:solidFill>
                  <a:prstClr val="black"/>
                </a:solidFill>
                <a:latin typeface="Lucida Sans Unicode"/>
              </a:rPr>
              <a:t>It creates administrative problems in </a:t>
            </a:r>
            <a:br>
              <a:rPr lang="sw-KE" sz="2700" dirty="0">
                <a:solidFill>
                  <a:prstClr val="black"/>
                </a:solidFill>
                <a:latin typeface="Lucida Sans Unicode"/>
              </a:rPr>
            </a:br>
            <a:r>
              <a:rPr lang="sw-KE" sz="2700" dirty="0">
                <a:solidFill>
                  <a:prstClr val="black"/>
                </a:solidFill>
                <a:latin typeface="Lucida Sans Unicode"/>
              </a:rPr>
              <a:t>arranging programmes. </a:t>
            </a:r>
          </a:p>
          <a:p>
            <a:pPr marL="365760" lvl="0" indent="-256032">
              <a:spcBef>
                <a:spcPts val="400"/>
              </a:spcBef>
              <a:buClr>
                <a:srgbClr val="2DA2BF"/>
              </a:buClr>
              <a:buSzPct val="68000"/>
              <a:buBlip>
                <a:blip r:embed="rId2"/>
              </a:buBlip>
            </a:pPr>
            <a:r>
              <a:rPr lang="sw-KE" sz="2700" dirty="0">
                <a:solidFill>
                  <a:prstClr val="black"/>
                </a:solidFill>
                <a:latin typeface="Lucida Sans Unicode"/>
              </a:rPr>
              <a:t>Unless sufficient time is allowed, the learners may produce a superficial report.</a:t>
            </a:r>
          </a:p>
        </p:txBody>
      </p:sp>
    </p:spTree>
    <p:extLst>
      <p:ext uri="{BB962C8B-B14F-4D97-AF65-F5344CB8AC3E}">
        <p14:creationId xmlns:p14="http://schemas.microsoft.com/office/powerpoint/2010/main" val="28682195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700" dirty="0">
                <a:ln>
                  <a:noFill/>
                </a:ln>
                <a:solidFill>
                  <a:srgbClr val="464646"/>
                </a:solidFill>
                <a:effectLst>
                  <a:outerShdw blurRad="31750" dist="25400" dir="5400000" algn="tl" rotWithShape="0">
                    <a:srgbClr val="000000">
                      <a:alpha val="25000"/>
                    </a:srgbClr>
                  </a:outerShdw>
                </a:effectLst>
                <a:latin typeface="Lucida Sans Unicode"/>
              </a:rPr>
              <a:t>Small group discussion.</a:t>
            </a:r>
            <a:endParaRPr lang="en-US" dirty="0"/>
          </a:p>
        </p:txBody>
      </p:sp>
      <p:sp>
        <p:nvSpPr>
          <p:cNvPr id="3" name="Content Placeholder 2"/>
          <p:cNvSpPr>
            <a:spLocks noGrp="1"/>
          </p:cNvSpPr>
          <p:nvPr>
            <p:ph idx="1"/>
          </p:nvPr>
        </p:nvSpPr>
        <p:spPr/>
        <p:txBody>
          <a:bodyPr>
            <a:normAutofit fontScale="92500" lnSpcReduction="20000"/>
          </a:bodyPr>
          <a:lstStyle/>
          <a:p>
            <a:pPr marL="365760" lvl="0" indent="-256032">
              <a:spcBef>
                <a:spcPts val="400"/>
              </a:spcBef>
              <a:buClr>
                <a:srgbClr val="2DA2BF"/>
              </a:buClr>
              <a:buSzPct val="68000"/>
              <a:buNone/>
            </a:pPr>
            <a:r>
              <a:rPr lang="en-US" sz="2700" dirty="0">
                <a:solidFill>
                  <a:prstClr val="black"/>
                </a:solidFill>
                <a:latin typeface="Lucida Sans Unicode"/>
              </a:rPr>
              <a:t>Advantages.</a:t>
            </a:r>
            <a:endParaRPr lang="sw-KE" sz="2700" dirty="0">
              <a:solidFill>
                <a:prstClr val="black"/>
              </a:solidFill>
              <a:latin typeface="Lucida Sans Unicode"/>
            </a:endParaRPr>
          </a:p>
          <a:p>
            <a:pPr marL="365760" lvl="0" indent="-256032">
              <a:spcBef>
                <a:spcPts val="400"/>
              </a:spcBef>
              <a:buClr>
                <a:srgbClr val="2DA2BF"/>
              </a:buClr>
              <a:buSzPct val="68000"/>
              <a:buBlip>
                <a:blip r:embed="rId2"/>
              </a:buBlip>
            </a:pPr>
            <a:r>
              <a:rPr lang="sw-KE" sz="2700" dirty="0">
                <a:solidFill>
                  <a:prstClr val="black"/>
                </a:solidFill>
                <a:latin typeface="Lucida Sans Unicode"/>
              </a:rPr>
              <a:t>Allows sharing of resources within the group,Learners help each other with difficult points.</a:t>
            </a:r>
          </a:p>
          <a:p>
            <a:pPr marL="365760" lvl="0" indent="-256032">
              <a:spcBef>
                <a:spcPts val="400"/>
              </a:spcBef>
              <a:buClr>
                <a:srgbClr val="2DA2BF"/>
              </a:buClr>
              <a:buSzPct val="68000"/>
              <a:buBlip>
                <a:blip r:embed="rId2"/>
              </a:buBlip>
            </a:pPr>
            <a:r>
              <a:rPr lang="sw-KE" sz="2700" dirty="0">
                <a:solidFill>
                  <a:prstClr val="black"/>
                </a:solidFill>
                <a:latin typeface="Lucida Sans Unicode"/>
              </a:rPr>
              <a:t>Provides learners with opportunities to interact with the instructor and other students.</a:t>
            </a:r>
          </a:p>
          <a:p>
            <a:pPr marL="365760" lvl="0" indent="-256032">
              <a:spcBef>
                <a:spcPts val="400"/>
              </a:spcBef>
              <a:buClr>
                <a:srgbClr val="2DA2BF"/>
              </a:buClr>
              <a:buSzPct val="68000"/>
              <a:buBlip>
                <a:blip r:embed="rId2"/>
              </a:buBlip>
            </a:pPr>
            <a:r>
              <a:rPr lang="sw-KE" sz="2700" dirty="0">
                <a:solidFill>
                  <a:prstClr val="black"/>
                </a:solidFill>
                <a:latin typeface="Lucida Sans Unicode"/>
              </a:rPr>
              <a:t>students learn to evaluate the logic of and the evidence for their own and other’s positions, that is, learning is through self expression and intercommunication.</a:t>
            </a:r>
          </a:p>
          <a:p>
            <a:pPr marL="365760" lvl="0" indent="-256032">
              <a:spcBef>
                <a:spcPts val="400"/>
              </a:spcBef>
              <a:buClr>
                <a:srgbClr val="2DA2BF"/>
              </a:buClr>
              <a:buSzPct val="68000"/>
              <a:buBlip>
                <a:blip r:embed="rId2"/>
              </a:buBlip>
            </a:pPr>
            <a:r>
              <a:rPr lang="sw-KE" sz="2700" dirty="0">
                <a:solidFill>
                  <a:prstClr val="black"/>
                </a:solidFill>
                <a:latin typeface="Lucida Sans Unicode"/>
              </a:rPr>
              <a:t>Allows learners to become active participants in the learning process.This motivates students to learn more.</a:t>
            </a:r>
          </a:p>
        </p:txBody>
      </p:sp>
    </p:spTree>
    <p:extLst>
      <p:ext uri="{BB962C8B-B14F-4D97-AF65-F5344CB8AC3E}">
        <p14:creationId xmlns:p14="http://schemas.microsoft.com/office/powerpoint/2010/main" val="77589448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365760" lvl="0" indent="-256032">
              <a:spcBef>
                <a:spcPts val="400"/>
              </a:spcBef>
              <a:buClr>
                <a:srgbClr val="2DA2BF"/>
              </a:buClr>
              <a:buSzPct val="68000"/>
              <a:buBlip>
                <a:blip r:embed="rId2"/>
              </a:buBlip>
            </a:pPr>
            <a:r>
              <a:rPr lang="sw-KE" sz="2900" dirty="0">
                <a:solidFill>
                  <a:prstClr val="black"/>
                </a:solidFill>
                <a:latin typeface="Lucida Sans Unicode"/>
              </a:rPr>
              <a:t>Provides an opportunity for the synthesis of varied </a:t>
            </a:r>
            <a:r>
              <a:rPr lang="sw-KE" sz="3200" dirty="0">
                <a:solidFill>
                  <a:prstClr val="black"/>
                </a:solidFill>
                <a:latin typeface="Lucida Sans Unicode"/>
              </a:rPr>
              <a:t>experiences</a:t>
            </a:r>
            <a:r>
              <a:rPr lang="sw-KE" sz="2900" dirty="0">
                <a:solidFill>
                  <a:prstClr val="black"/>
                </a:solidFill>
                <a:latin typeface="Lucida Sans Unicode"/>
              </a:rPr>
              <a:t> and data derived from lectures, laboratories, clinics and readings. The student grasps the idea of self learning without fear of failure.</a:t>
            </a:r>
          </a:p>
          <a:p>
            <a:pPr marL="365760" lvl="0" indent="-256032">
              <a:spcBef>
                <a:spcPts val="400"/>
              </a:spcBef>
              <a:buClr>
                <a:srgbClr val="2DA2BF"/>
              </a:buClr>
              <a:buSzPct val="68000"/>
              <a:buNone/>
            </a:pPr>
            <a:r>
              <a:rPr lang="sw-KE" sz="2900" dirty="0">
                <a:solidFill>
                  <a:prstClr val="black"/>
                </a:solidFill>
                <a:latin typeface="Lucida Sans Unicode"/>
              </a:rPr>
              <a:t>Disadvantages.</a:t>
            </a:r>
          </a:p>
          <a:p>
            <a:pPr marL="365760" lvl="0" indent="-256032">
              <a:spcBef>
                <a:spcPts val="400"/>
              </a:spcBef>
              <a:buClr>
                <a:srgbClr val="2DA2BF"/>
              </a:buClr>
              <a:buSzPct val="68000"/>
              <a:buBlip>
                <a:blip r:embed="rId2"/>
              </a:buBlip>
            </a:pPr>
            <a:r>
              <a:rPr lang="sw-KE" sz="2900" dirty="0">
                <a:solidFill>
                  <a:prstClr val="black"/>
                </a:solidFill>
                <a:latin typeface="Lucida Sans Unicode"/>
              </a:rPr>
              <a:t>Dominance among vocal members over others in a group may hinder equal growth of all members in the learning process.</a:t>
            </a:r>
          </a:p>
          <a:p>
            <a:pPr marL="365760" lvl="0" indent="-256032">
              <a:spcBef>
                <a:spcPts val="400"/>
              </a:spcBef>
              <a:buClr>
                <a:srgbClr val="2DA2BF"/>
              </a:buClr>
              <a:buSzPct val="68000"/>
              <a:buBlip>
                <a:blip r:embed="rId2"/>
              </a:buBlip>
            </a:pPr>
            <a:r>
              <a:rPr lang="sw-KE" sz="2900" dirty="0">
                <a:solidFill>
                  <a:prstClr val="black"/>
                </a:solidFill>
                <a:latin typeface="Lucida Sans Unicode"/>
              </a:rPr>
              <a:t>A group discussion does not guarantee that an objective will be accomplished within a fixed time.</a:t>
            </a:r>
          </a:p>
          <a:p>
            <a:pPr marL="365760" lvl="0" indent="-256032">
              <a:spcBef>
                <a:spcPts val="400"/>
              </a:spcBef>
              <a:buClr>
                <a:srgbClr val="2DA2BF"/>
              </a:buClr>
              <a:buSzPct val="68000"/>
              <a:buBlip>
                <a:blip r:embed="rId2"/>
              </a:buBlip>
            </a:pPr>
            <a:r>
              <a:rPr lang="sw-KE" sz="2900" dirty="0">
                <a:solidFill>
                  <a:prstClr val="black"/>
                </a:solidFill>
                <a:latin typeface="Lucida Sans Unicode"/>
              </a:rPr>
              <a:t>The members of the group must bring to the discussion a body of information that is sufficiently broad and deep.</a:t>
            </a:r>
          </a:p>
        </p:txBody>
      </p:sp>
    </p:spTree>
    <p:extLst>
      <p:ext uri="{BB962C8B-B14F-4D97-AF65-F5344CB8AC3E}">
        <p14:creationId xmlns:p14="http://schemas.microsoft.com/office/powerpoint/2010/main" val="39986915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Blip>
                <a:blip r:embed="rId2"/>
              </a:buBlip>
            </a:pPr>
            <a:r>
              <a:rPr lang="sw-KE" sz="2700" dirty="0">
                <a:solidFill>
                  <a:prstClr val="black"/>
                </a:solidFill>
                <a:latin typeface="Lucida Sans Unicode"/>
              </a:rPr>
              <a:t>Lack of planning by the group leader or the group itself concerning the agenda and specific </a:t>
            </a:r>
            <a:br>
              <a:rPr lang="sw-KE" sz="2700" dirty="0">
                <a:solidFill>
                  <a:prstClr val="black"/>
                </a:solidFill>
                <a:latin typeface="Lucida Sans Unicode"/>
              </a:rPr>
            </a:br>
            <a:r>
              <a:rPr lang="sw-KE" sz="2700" dirty="0">
                <a:solidFill>
                  <a:prstClr val="black"/>
                </a:solidFill>
                <a:latin typeface="Lucida Sans Unicode"/>
              </a:rPr>
              <a:t>learning objectives.</a:t>
            </a:r>
          </a:p>
          <a:p>
            <a:pPr marL="365760" lvl="0" indent="-256032">
              <a:spcBef>
                <a:spcPts val="400"/>
              </a:spcBef>
              <a:buClr>
                <a:srgbClr val="2DA2BF"/>
              </a:buClr>
              <a:buSzPct val="68000"/>
              <a:buBlip>
                <a:blip r:embed="rId2"/>
              </a:buBlip>
            </a:pPr>
            <a:r>
              <a:rPr lang="sw-KE" sz="2700" dirty="0">
                <a:solidFill>
                  <a:prstClr val="black"/>
                </a:solidFill>
                <a:latin typeface="Lucida Sans Unicode"/>
              </a:rPr>
              <a:t>As the size of the group increases, the efficiency and effectiveness of the method </a:t>
            </a:r>
            <a:br>
              <a:rPr lang="sw-KE" sz="2700" dirty="0">
                <a:solidFill>
                  <a:prstClr val="black"/>
                </a:solidFill>
                <a:latin typeface="Lucida Sans Unicode"/>
              </a:rPr>
            </a:br>
            <a:r>
              <a:rPr lang="sw-KE" sz="2700" dirty="0">
                <a:solidFill>
                  <a:prstClr val="black"/>
                </a:solidFill>
                <a:latin typeface="Lucida Sans Unicode"/>
              </a:rPr>
              <a:t>will decrease.</a:t>
            </a:r>
          </a:p>
        </p:txBody>
      </p:sp>
    </p:spTree>
    <p:extLst>
      <p:ext uri="{BB962C8B-B14F-4D97-AF65-F5344CB8AC3E}">
        <p14:creationId xmlns:p14="http://schemas.microsoft.com/office/powerpoint/2010/main" val="1971156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n>
                  <a:noFill/>
                </a:ln>
                <a:solidFill>
                  <a:srgbClr val="464646"/>
                </a:solidFill>
                <a:effectLst>
                  <a:outerShdw blurRad="31750" dist="25400" dir="5400000" algn="tl" rotWithShape="0">
                    <a:srgbClr val="000000">
                      <a:alpha val="25000"/>
                    </a:srgbClr>
                  </a:outerShdw>
                </a:effectLst>
                <a:latin typeface="Lucida Sans Unicode"/>
              </a:rPr>
              <a:t>Xtics</a:t>
            </a:r>
            <a:r>
              <a:rPr lang="en-US" dirty="0">
                <a:ln>
                  <a:noFill/>
                </a:ln>
                <a:solidFill>
                  <a:srgbClr val="464646"/>
                </a:solidFill>
                <a:effectLst>
                  <a:outerShdw blurRad="31750" dist="25400" dir="5400000" algn="tl" rotWithShape="0">
                    <a:srgbClr val="000000">
                      <a:alpha val="25000"/>
                    </a:srgbClr>
                  </a:outerShdw>
                </a:effectLst>
                <a:latin typeface="Lucida Sans Unicode"/>
              </a:rPr>
              <a:t> of </a:t>
            </a:r>
            <a:r>
              <a:rPr lang="en-US" dirty="0" err="1">
                <a:ln>
                  <a:noFill/>
                </a:ln>
                <a:solidFill>
                  <a:srgbClr val="464646"/>
                </a:solidFill>
                <a:effectLst>
                  <a:outerShdw blurRad="31750" dist="25400" dir="5400000" algn="tl" rotWithShape="0">
                    <a:srgbClr val="000000">
                      <a:alpha val="25000"/>
                    </a:srgbClr>
                  </a:outerShdw>
                </a:effectLst>
                <a:latin typeface="Lucida Sans Unicode"/>
              </a:rPr>
              <a:t>sgd</a:t>
            </a:r>
            <a:endParaRPr lang="en-US" dirty="0"/>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Font typeface="Wingdings 3"/>
              <a:buChar char=""/>
            </a:pPr>
            <a:r>
              <a:rPr lang="en-US" sz="2700" dirty="0">
                <a:solidFill>
                  <a:prstClr val="black"/>
                </a:solidFill>
                <a:latin typeface="Lucida Sans Unicode"/>
              </a:rPr>
              <a:t>Active participation</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Reflection based on experience</a:t>
            </a:r>
          </a:p>
        </p:txBody>
      </p:sp>
    </p:spTree>
    <p:extLst>
      <p:ext uri="{BB962C8B-B14F-4D97-AF65-F5344CB8AC3E}">
        <p14:creationId xmlns:p14="http://schemas.microsoft.com/office/powerpoint/2010/main" val="15048916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w-KE" sz="3700" dirty="0">
                <a:ln>
                  <a:noFill/>
                </a:ln>
                <a:solidFill>
                  <a:srgbClr val="464646"/>
                </a:solidFill>
                <a:effectLst>
                  <a:outerShdw blurRad="31750" dist="25400" dir="5400000" algn="tl" rotWithShape="0">
                    <a:srgbClr val="000000">
                      <a:alpha val="25000"/>
                    </a:srgbClr>
                  </a:outerShdw>
                </a:effectLst>
                <a:latin typeface="Lucida Sans Unicode"/>
              </a:rPr>
              <a:t>Simulation.</a:t>
            </a:r>
            <a:endParaRPr lang="en-US" dirty="0"/>
          </a:p>
        </p:txBody>
      </p:sp>
      <p:sp>
        <p:nvSpPr>
          <p:cNvPr id="3" name="Content Placeholder 2"/>
          <p:cNvSpPr>
            <a:spLocks noGrp="1"/>
          </p:cNvSpPr>
          <p:nvPr>
            <p:ph idx="1"/>
          </p:nvPr>
        </p:nvSpPr>
        <p:spPr/>
        <p:txBody>
          <a:bodyPr>
            <a:normAutofit fontScale="85000" lnSpcReduction="20000"/>
          </a:bodyPr>
          <a:lstStyle/>
          <a:p>
            <a:pPr marL="365760" lvl="0" indent="-256032">
              <a:spcBef>
                <a:spcPts val="400"/>
              </a:spcBef>
              <a:buClr>
                <a:srgbClr val="2DA2BF"/>
              </a:buClr>
              <a:buSzPct val="68000"/>
              <a:buFont typeface="Wingdings" pitchFamily="2" charset="2"/>
              <a:buChar char="q"/>
            </a:pPr>
            <a:r>
              <a:rPr lang="sw-KE" sz="3200" dirty="0">
                <a:solidFill>
                  <a:prstClr val="black"/>
                </a:solidFill>
                <a:latin typeface="Lucida Sans Unicode"/>
              </a:rPr>
              <a:t>Simulation is divided into two:-</a:t>
            </a:r>
          </a:p>
          <a:p>
            <a:pPr marL="514350" lvl="0" indent="-514350">
              <a:spcBef>
                <a:spcPts val="400"/>
              </a:spcBef>
              <a:buClr>
                <a:srgbClr val="2DA2BF"/>
              </a:buClr>
              <a:buSzPct val="68000"/>
              <a:buFont typeface="+mj-lt"/>
              <a:buAutoNum type="alphaLcParenR"/>
            </a:pPr>
            <a:r>
              <a:rPr lang="sw-KE" sz="3200" dirty="0">
                <a:solidFill>
                  <a:prstClr val="black"/>
                </a:solidFill>
                <a:latin typeface="Lucida Sans Unicode"/>
              </a:rPr>
              <a:t>Games</a:t>
            </a:r>
          </a:p>
          <a:p>
            <a:pPr marL="514350" lvl="0" indent="-514350">
              <a:spcBef>
                <a:spcPts val="400"/>
              </a:spcBef>
              <a:buClr>
                <a:srgbClr val="2DA2BF"/>
              </a:buClr>
              <a:buSzPct val="68000"/>
              <a:buFont typeface="+mj-lt"/>
              <a:buAutoNum type="alphaLcParenR"/>
            </a:pPr>
            <a:r>
              <a:rPr lang="sw-KE" sz="3200" dirty="0">
                <a:solidFill>
                  <a:prstClr val="black"/>
                </a:solidFill>
                <a:latin typeface="Lucida Sans Unicode"/>
              </a:rPr>
              <a:t>Simulators</a:t>
            </a:r>
          </a:p>
          <a:p>
            <a:pPr marL="365760" lvl="0" indent="-256032">
              <a:spcBef>
                <a:spcPts val="400"/>
              </a:spcBef>
              <a:buClr>
                <a:srgbClr val="2DA2BF"/>
              </a:buClr>
              <a:buSzPct val="68000"/>
              <a:buBlip>
                <a:blip r:embed="rId2"/>
              </a:buBlip>
            </a:pPr>
            <a:r>
              <a:rPr lang="sw-KE" sz="3200" b="1" dirty="0">
                <a:solidFill>
                  <a:prstClr val="black"/>
                </a:solidFill>
                <a:latin typeface="Lucida Sans Unicode"/>
              </a:rPr>
              <a:t>Simulation Game:</a:t>
            </a:r>
            <a:r>
              <a:rPr lang="sw-KE" sz="3200" dirty="0">
                <a:solidFill>
                  <a:prstClr val="black"/>
                </a:solidFill>
                <a:latin typeface="Lucida Sans Unicode"/>
              </a:rPr>
              <a:t>these are educational games designed to provide students with the opportunity to practice and develop skills in problem solving ,decision making and communicating.</a:t>
            </a:r>
          </a:p>
          <a:p>
            <a:pPr marL="365760" lvl="0" indent="-256032">
              <a:spcBef>
                <a:spcPts val="400"/>
              </a:spcBef>
              <a:buClr>
                <a:srgbClr val="2DA2BF"/>
              </a:buClr>
              <a:buSzPct val="68000"/>
              <a:buBlip>
                <a:blip r:embed="rId2"/>
              </a:buBlip>
            </a:pPr>
            <a:r>
              <a:rPr lang="sw-KE" sz="3200" b="1" dirty="0">
                <a:solidFill>
                  <a:prstClr val="black"/>
                </a:solidFill>
                <a:latin typeface="Lucida Sans Unicode"/>
              </a:rPr>
              <a:t>Simulators:</a:t>
            </a:r>
            <a:r>
              <a:rPr lang="sw-KE" sz="3200" dirty="0">
                <a:solidFill>
                  <a:prstClr val="black"/>
                </a:solidFill>
                <a:latin typeface="Lucida Sans Unicode"/>
              </a:rPr>
              <a:t>Simulators are operational models such as the obstetrical phantom or model for first aid teaching. They present real life situations and allow the learner to interact by practising skills relevant to the situation.</a:t>
            </a:r>
          </a:p>
        </p:txBody>
      </p:sp>
    </p:spTree>
    <p:extLst>
      <p:ext uri="{BB962C8B-B14F-4D97-AF65-F5344CB8AC3E}">
        <p14:creationId xmlns:p14="http://schemas.microsoft.com/office/powerpoint/2010/main" val="19876889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None/>
            </a:pPr>
            <a:r>
              <a:rPr lang="sw-KE" sz="2700" dirty="0">
                <a:solidFill>
                  <a:prstClr val="black"/>
                </a:solidFill>
                <a:latin typeface="Lucida Sans Unicode"/>
              </a:rPr>
              <a:t>Advantages.</a:t>
            </a:r>
          </a:p>
          <a:p>
            <a:pPr marL="365760" lvl="0" indent="-256032">
              <a:spcBef>
                <a:spcPts val="400"/>
              </a:spcBef>
              <a:buClr>
                <a:srgbClr val="2DA2BF"/>
              </a:buClr>
              <a:buSzPct val="68000"/>
              <a:buBlip>
                <a:blip r:embed="rId2"/>
              </a:buBlip>
            </a:pPr>
            <a:r>
              <a:rPr lang="sw-KE" sz="2700" dirty="0">
                <a:solidFill>
                  <a:prstClr val="black"/>
                </a:solidFill>
                <a:latin typeface="Lucida Sans Unicode"/>
              </a:rPr>
              <a:t>Simulation can create the link between the training situation and the real life situation. </a:t>
            </a:r>
          </a:p>
          <a:p>
            <a:pPr marL="365760" lvl="0" indent="-256032">
              <a:spcBef>
                <a:spcPts val="400"/>
              </a:spcBef>
              <a:buClr>
                <a:srgbClr val="2DA2BF"/>
              </a:buClr>
              <a:buSzPct val="68000"/>
              <a:buBlip>
                <a:blip r:embed="rId2"/>
              </a:buBlip>
            </a:pPr>
            <a:r>
              <a:rPr lang="sw-KE" sz="2700" dirty="0">
                <a:solidFill>
                  <a:prstClr val="black"/>
                </a:solidFill>
                <a:latin typeface="Lucida Sans Unicode"/>
              </a:rPr>
              <a:t>There is always some immediate feedback. </a:t>
            </a:r>
          </a:p>
          <a:p>
            <a:pPr marL="365760" lvl="0" indent="-256032">
              <a:spcBef>
                <a:spcPts val="400"/>
              </a:spcBef>
              <a:buClr>
                <a:srgbClr val="2DA2BF"/>
              </a:buClr>
              <a:buSzPct val="68000"/>
              <a:buBlip>
                <a:blip r:embed="rId2"/>
              </a:buBlip>
            </a:pPr>
            <a:r>
              <a:rPr lang="sw-KE" sz="2700" dirty="0">
                <a:solidFill>
                  <a:prstClr val="black"/>
                </a:solidFill>
                <a:latin typeface="Lucida Sans Unicode"/>
              </a:rPr>
              <a:t>Simulation is a relatively cheap method and often provides experience in a low cost model for a high cost environment. </a:t>
            </a:r>
          </a:p>
          <a:p>
            <a:pPr marL="365760" lvl="0" indent="-256032">
              <a:spcBef>
                <a:spcPts val="400"/>
              </a:spcBef>
              <a:buClr>
                <a:srgbClr val="2DA2BF"/>
              </a:buClr>
              <a:buSzPct val="68000"/>
              <a:buBlip>
                <a:blip r:embed="rId2"/>
              </a:buBlip>
            </a:pPr>
            <a:r>
              <a:rPr lang="sw-KE" sz="2700" dirty="0">
                <a:solidFill>
                  <a:prstClr val="black"/>
                </a:solidFill>
                <a:latin typeface="Lucida Sans Unicode"/>
              </a:rPr>
              <a:t>Simulation can minimise time. Problems of real life can be programmed in advance and dealt with over a variable length of time. </a:t>
            </a:r>
          </a:p>
        </p:txBody>
      </p:sp>
    </p:spTree>
    <p:extLst>
      <p:ext uri="{BB962C8B-B14F-4D97-AF65-F5344CB8AC3E}">
        <p14:creationId xmlns:p14="http://schemas.microsoft.com/office/powerpoint/2010/main" val="356309688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365760" lvl="0" indent="-256032">
              <a:spcBef>
                <a:spcPts val="400"/>
              </a:spcBef>
              <a:buClr>
                <a:srgbClr val="2DA2BF"/>
              </a:buClr>
              <a:buSzPct val="68000"/>
              <a:buBlip>
                <a:blip r:embed="rId2"/>
              </a:buBlip>
            </a:pPr>
            <a:r>
              <a:rPr lang="sw-KE" sz="3200" dirty="0">
                <a:solidFill>
                  <a:prstClr val="black"/>
                </a:solidFill>
                <a:latin typeface="Lucida Sans Unicode"/>
              </a:rPr>
              <a:t>The opportunity to confront real problems in hypothetical settings means subsequent problems cause less alarm, greater confidence, and less harm to all involved. </a:t>
            </a:r>
          </a:p>
          <a:p>
            <a:pPr marL="365760" lvl="0" indent="-256032">
              <a:spcBef>
                <a:spcPts val="400"/>
              </a:spcBef>
              <a:buClr>
                <a:srgbClr val="2DA2BF"/>
              </a:buClr>
              <a:buSzPct val="68000"/>
              <a:buBlip>
                <a:blip r:embed="rId2"/>
              </a:buBlip>
            </a:pPr>
            <a:r>
              <a:rPr lang="sw-KE" sz="3200" dirty="0">
                <a:solidFill>
                  <a:prstClr val="black"/>
                </a:solidFill>
                <a:latin typeface="Lucida Sans Unicode"/>
              </a:rPr>
              <a:t>Simulation allows learners to make their first serious mistakes in a simulated situation rather than in a real one.</a:t>
            </a:r>
          </a:p>
          <a:p>
            <a:pPr marL="365760" lvl="0" indent="-256032">
              <a:spcBef>
                <a:spcPts val="400"/>
              </a:spcBef>
              <a:buClr>
                <a:srgbClr val="2DA2BF"/>
              </a:buClr>
              <a:buSzPct val="68000"/>
              <a:buNone/>
            </a:pPr>
            <a:r>
              <a:rPr lang="sw-KE" sz="3200" dirty="0">
                <a:solidFill>
                  <a:prstClr val="black"/>
                </a:solidFill>
                <a:latin typeface="Lucida Sans Unicode"/>
              </a:rPr>
              <a:t>Disadvantages.</a:t>
            </a:r>
          </a:p>
          <a:p>
            <a:pPr marL="365760" lvl="0" indent="-256032">
              <a:spcBef>
                <a:spcPts val="400"/>
              </a:spcBef>
              <a:buClr>
                <a:srgbClr val="2DA2BF"/>
              </a:buClr>
              <a:buSzPct val="68000"/>
              <a:buBlip>
                <a:blip r:embed="rId2"/>
              </a:buBlip>
            </a:pPr>
            <a:r>
              <a:rPr lang="sw-KE" sz="3200" dirty="0">
                <a:solidFill>
                  <a:prstClr val="black"/>
                </a:solidFill>
                <a:latin typeface="Lucida Sans Unicode"/>
              </a:rPr>
              <a:t>Simulation techniques cannot simulate all dimensions of a real life situation. </a:t>
            </a:r>
          </a:p>
          <a:p>
            <a:pPr marL="365760" lvl="0" indent="-256032">
              <a:spcBef>
                <a:spcPts val="400"/>
              </a:spcBef>
              <a:buClr>
                <a:srgbClr val="2DA2BF"/>
              </a:buClr>
              <a:buSzPct val="68000"/>
              <a:buBlip>
                <a:blip r:embed="rId2"/>
              </a:buBlip>
            </a:pPr>
            <a:r>
              <a:rPr lang="sw-KE" sz="3200" dirty="0">
                <a:solidFill>
                  <a:prstClr val="black"/>
                </a:solidFill>
                <a:latin typeface="Lucida Sans Unicode"/>
              </a:rPr>
              <a:t>The planning and development time required for a simulation technique may prove to be costly</a:t>
            </a:r>
            <a:r>
              <a:rPr lang="sw-KE" sz="2500" dirty="0">
                <a:solidFill>
                  <a:prstClr val="black"/>
                </a:solidFill>
                <a:latin typeface="Lucida Sans Unicode"/>
              </a:rPr>
              <a:t>.</a:t>
            </a:r>
          </a:p>
        </p:txBody>
      </p:sp>
    </p:spTree>
    <p:extLst>
      <p:ext uri="{BB962C8B-B14F-4D97-AF65-F5344CB8AC3E}">
        <p14:creationId xmlns:p14="http://schemas.microsoft.com/office/powerpoint/2010/main" val="143024027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play</a:t>
            </a:r>
            <a:endParaRPr lang="en-US" dirty="0"/>
          </a:p>
        </p:txBody>
      </p:sp>
      <p:sp>
        <p:nvSpPr>
          <p:cNvPr id="3" name="Content Placeholder 2"/>
          <p:cNvSpPr>
            <a:spLocks noGrp="1"/>
          </p:cNvSpPr>
          <p:nvPr>
            <p:ph idx="1"/>
          </p:nvPr>
        </p:nvSpPr>
        <p:spPr/>
        <p:txBody>
          <a:bodyPr>
            <a:normAutofit lnSpcReduction="10000"/>
          </a:bodyPr>
          <a:lstStyle/>
          <a:p>
            <a:pPr marL="365760" lvl="0" indent="-256032">
              <a:spcBef>
                <a:spcPts val="400"/>
              </a:spcBef>
              <a:buClr>
                <a:srgbClr val="2DA2BF"/>
              </a:buClr>
              <a:buSzPct val="68000"/>
              <a:buNone/>
            </a:pPr>
            <a:r>
              <a:rPr lang="sw-KE" sz="2700" dirty="0">
                <a:solidFill>
                  <a:prstClr val="black"/>
                </a:solidFill>
                <a:latin typeface="Lucida Sans Unicode"/>
              </a:rPr>
              <a:t>Advantages.</a:t>
            </a:r>
          </a:p>
          <a:p>
            <a:pPr marL="365760" lvl="0" indent="-256032">
              <a:spcBef>
                <a:spcPts val="400"/>
              </a:spcBef>
              <a:buClr>
                <a:srgbClr val="2DA2BF"/>
              </a:buClr>
              <a:buSzPct val="68000"/>
              <a:buBlip>
                <a:blip r:embed="rId2"/>
              </a:buBlip>
            </a:pPr>
            <a:r>
              <a:rPr lang="sw-KE" sz="2700" dirty="0">
                <a:solidFill>
                  <a:prstClr val="black"/>
                </a:solidFill>
                <a:latin typeface="Lucida Sans Unicode"/>
              </a:rPr>
              <a:t>Learners gets an opportunity to practice what was learnt.</a:t>
            </a:r>
          </a:p>
          <a:p>
            <a:pPr marL="365760" lvl="0" indent="-256032">
              <a:spcBef>
                <a:spcPts val="400"/>
              </a:spcBef>
              <a:buClr>
                <a:srgbClr val="2DA2BF"/>
              </a:buClr>
              <a:buSzPct val="68000"/>
              <a:buBlip>
                <a:blip r:embed="rId2"/>
              </a:buBlip>
            </a:pPr>
            <a:r>
              <a:rPr lang="sw-KE" sz="2700" dirty="0">
                <a:solidFill>
                  <a:prstClr val="black"/>
                </a:solidFill>
                <a:latin typeface="Lucida Sans Unicode"/>
              </a:rPr>
              <a:t>Learner is able to express his/her feelings.</a:t>
            </a:r>
          </a:p>
          <a:p>
            <a:pPr marL="365760" lvl="0" indent="-256032">
              <a:spcBef>
                <a:spcPts val="400"/>
              </a:spcBef>
              <a:buClr>
                <a:srgbClr val="2DA2BF"/>
              </a:buClr>
              <a:buSzPct val="68000"/>
              <a:buBlip>
                <a:blip r:embed="rId2"/>
              </a:buBlip>
            </a:pPr>
            <a:r>
              <a:rPr lang="sw-KE" sz="2700" dirty="0">
                <a:solidFill>
                  <a:prstClr val="black"/>
                </a:solidFill>
                <a:latin typeface="Lucida Sans Unicode"/>
              </a:rPr>
              <a:t>Provides the learner with the opportyunity actively participate in the learning process.</a:t>
            </a:r>
          </a:p>
          <a:p>
            <a:pPr marL="365760" lvl="0" indent="-256032">
              <a:spcBef>
                <a:spcPts val="400"/>
              </a:spcBef>
              <a:buClr>
                <a:srgbClr val="2DA2BF"/>
              </a:buClr>
              <a:buSzPct val="68000"/>
              <a:buNone/>
            </a:pPr>
            <a:r>
              <a:rPr lang="sw-KE" sz="2700" dirty="0">
                <a:solidFill>
                  <a:prstClr val="black"/>
                </a:solidFill>
                <a:latin typeface="Lucida Sans Unicode"/>
              </a:rPr>
              <a:t>Disadvantages.</a:t>
            </a:r>
          </a:p>
          <a:p>
            <a:pPr marL="365760" lvl="0" indent="-256032">
              <a:spcBef>
                <a:spcPts val="400"/>
              </a:spcBef>
              <a:buClr>
                <a:srgbClr val="2DA2BF"/>
              </a:buClr>
              <a:buSzPct val="68000"/>
              <a:buBlip>
                <a:blip r:embed="rId2"/>
              </a:buBlip>
            </a:pPr>
            <a:r>
              <a:rPr lang="sw-KE" sz="2700" dirty="0">
                <a:solidFill>
                  <a:prstClr val="black"/>
                </a:solidFill>
                <a:latin typeface="Lucida Sans Unicode"/>
              </a:rPr>
              <a:t>Not all students may be able to dramatize .</a:t>
            </a:r>
          </a:p>
          <a:p>
            <a:pPr marL="365760" lvl="0" indent="-256032">
              <a:spcBef>
                <a:spcPts val="400"/>
              </a:spcBef>
              <a:buClr>
                <a:srgbClr val="2DA2BF"/>
              </a:buClr>
              <a:buSzPct val="68000"/>
              <a:buBlip>
                <a:blip r:embed="rId2"/>
              </a:buBlip>
            </a:pPr>
            <a:r>
              <a:rPr lang="sw-KE" sz="2700" dirty="0">
                <a:solidFill>
                  <a:prstClr val="black"/>
                </a:solidFill>
                <a:latin typeface="Lucida Sans Unicode"/>
              </a:rPr>
              <a:t>Teachers  may not be able to construct a real problem situation or different roles to deal with.</a:t>
            </a:r>
          </a:p>
        </p:txBody>
      </p:sp>
    </p:spTree>
    <p:extLst>
      <p:ext uri="{BB962C8B-B14F-4D97-AF65-F5344CB8AC3E}">
        <p14:creationId xmlns:p14="http://schemas.microsoft.com/office/powerpoint/2010/main" val="727490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57200" lvl="1" indent="0">
              <a:lnSpc>
                <a:spcPct val="115000"/>
              </a:lnSpc>
              <a:spcBef>
                <a:spcPts val="0"/>
              </a:spcBef>
              <a:buClr>
                <a:prstClr val="white"/>
              </a:buClr>
              <a:buNone/>
            </a:pPr>
            <a:r>
              <a:rPr lang="en-US" dirty="0" smtClean="0">
                <a:solidFill>
                  <a:prstClr val="white"/>
                </a:solidFill>
                <a:latin typeface="Times New Roman"/>
                <a:ea typeface="Times New Roman"/>
                <a:cs typeface="Times New Roman"/>
              </a:rPr>
              <a:t>b) </a:t>
            </a:r>
            <a:r>
              <a:rPr lang="en-US" sz="2800" b="1" i="1" dirty="0" smtClean="0">
                <a:solidFill>
                  <a:prstClr val="white"/>
                </a:solidFill>
                <a:latin typeface="Times New Roman"/>
                <a:ea typeface="Times New Roman"/>
                <a:cs typeface="Times New Roman"/>
              </a:rPr>
              <a:t>Ivan </a:t>
            </a:r>
            <a:r>
              <a:rPr lang="en-US" sz="2800" b="1" i="1" dirty="0">
                <a:solidFill>
                  <a:prstClr val="white"/>
                </a:solidFill>
                <a:latin typeface="Times New Roman"/>
                <a:ea typeface="Times New Roman"/>
                <a:cs typeface="Times New Roman"/>
              </a:rPr>
              <a:t>Pavlov – Classical conditioning</a:t>
            </a:r>
          </a:p>
          <a:p>
            <a:pPr marL="914400" lvl="0">
              <a:lnSpc>
                <a:spcPct val="115000"/>
              </a:lnSpc>
              <a:spcBef>
                <a:spcPts val="0"/>
              </a:spcBef>
              <a:buClr>
                <a:prstClr val="white">
                  <a:shade val="95000"/>
                </a:prstClr>
              </a:buClr>
            </a:pPr>
            <a:r>
              <a:rPr lang="en-US" dirty="0">
                <a:solidFill>
                  <a:prstClr val="white"/>
                </a:solidFill>
                <a:latin typeface="Times New Roman"/>
                <a:ea typeface="Times New Roman"/>
                <a:cs typeface="Times New Roman"/>
              </a:rPr>
              <a:t>Considers the learning of association between </a:t>
            </a:r>
            <a:r>
              <a:rPr lang="en-US" dirty="0" smtClean="0">
                <a:solidFill>
                  <a:prstClr val="white"/>
                </a:solidFill>
                <a:latin typeface="Times New Roman"/>
                <a:ea typeface="Times New Roman"/>
                <a:cs typeface="Times New Roman"/>
              </a:rPr>
              <a:t>stimuli</a:t>
            </a:r>
          </a:p>
          <a:p>
            <a:pPr marL="914400" lvl="0">
              <a:lnSpc>
                <a:spcPct val="115000"/>
              </a:lnSpc>
              <a:spcBef>
                <a:spcPts val="0"/>
              </a:spcBef>
              <a:buClr>
                <a:prstClr val="white">
                  <a:shade val="95000"/>
                </a:prstClr>
              </a:buClr>
            </a:pPr>
            <a:r>
              <a:rPr lang="en-US" dirty="0" smtClean="0">
                <a:solidFill>
                  <a:prstClr val="white"/>
                </a:solidFill>
                <a:latin typeface="Times New Roman"/>
                <a:ea typeface="Calibri"/>
                <a:cs typeface="Times New Roman"/>
              </a:rPr>
              <a:t>Was a Russian scientist interested in studying how digestion works in mammals, he began to study what triggers the dogs to salivate.</a:t>
            </a:r>
          </a:p>
          <a:p>
            <a:pPr marL="914400" lvl="0">
              <a:lnSpc>
                <a:spcPct val="115000"/>
              </a:lnSpc>
              <a:spcBef>
                <a:spcPts val="0"/>
              </a:spcBef>
              <a:buClr>
                <a:prstClr val="white">
                  <a:shade val="95000"/>
                </a:prstClr>
              </a:buClr>
            </a:pPr>
            <a:r>
              <a:rPr lang="en-US" dirty="0" smtClean="0">
                <a:solidFill>
                  <a:prstClr val="white"/>
                </a:solidFill>
                <a:latin typeface="Calibri"/>
                <a:ea typeface="Calibri"/>
                <a:cs typeface="Times New Roman"/>
              </a:rPr>
              <a:t>He summed it up there is a neutral stimulus ( the bell, lab coats)</a:t>
            </a:r>
            <a:endParaRPr lang="en-US" dirty="0">
              <a:solidFill>
                <a:prstClr val="white"/>
              </a:solidFill>
              <a:latin typeface="Times New Roman"/>
              <a:ea typeface="Calibri"/>
              <a:cs typeface="Times New Roman"/>
            </a:endParaRPr>
          </a:p>
        </p:txBody>
      </p:sp>
    </p:spTree>
    <p:extLst>
      <p:ext uri="{BB962C8B-B14F-4D97-AF65-F5344CB8AC3E}">
        <p14:creationId xmlns:p14="http://schemas.microsoft.com/office/powerpoint/2010/main" val="12863082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n>
                  <a:noFill/>
                </a:ln>
                <a:solidFill>
                  <a:srgbClr val="464646"/>
                </a:solidFill>
                <a:effectLst>
                  <a:outerShdw blurRad="31750" dist="25400" dir="5400000" algn="tl" rotWithShape="0">
                    <a:srgbClr val="000000">
                      <a:alpha val="25000"/>
                    </a:srgbClr>
                  </a:outerShdw>
                </a:effectLst>
                <a:latin typeface="Lucida Sans Unicode"/>
              </a:rPr>
              <a:t>Xtics</a:t>
            </a:r>
            <a:r>
              <a:rPr lang="en-US" dirty="0">
                <a:ln>
                  <a:noFill/>
                </a:ln>
                <a:solidFill>
                  <a:srgbClr val="464646"/>
                </a:solidFill>
                <a:effectLst>
                  <a:outerShdw blurRad="31750" dist="25400" dir="5400000" algn="tl" rotWithShape="0">
                    <a:srgbClr val="000000">
                      <a:alpha val="25000"/>
                    </a:srgbClr>
                  </a:outerShdw>
                </a:effectLst>
                <a:latin typeface="Lucida Sans Unicode"/>
              </a:rPr>
              <a:t> of role play</a:t>
            </a:r>
            <a:endParaRPr lang="en-US" dirty="0"/>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Font typeface="Wingdings 3"/>
              <a:buChar char=""/>
            </a:pPr>
            <a:r>
              <a:rPr lang="en-US" sz="2700" dirty="0">
                <a:solidFill>
                  <a:prstClr val="black"/>
                </a:solidFill>
                <a:latin typeface="Lucida Sans Unicode"/>
              </a:rPr>
              <a:t>Well structured problem situation</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Not be explicit</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Should not deal with actual/real problem of the role players</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Detailed and clear</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Learners should volunteer</a:t>
            </a:r>
          </a:p>
        </p:txBody>
      </p:sp>
    </p:spTree>
    <p:extLst>
      <p:ext uri="{BB962C8B-B14F-4D97-AF65-F5344CB8AC3E}">
        <p14:creationId xmlns:p14="http://schemas.microsoft.com/office/powerpoint/2010/main" val="412443440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a:noFill/>
                </a:ln>
                <a:solidFill>
                  <a:srgbClr val="464646"/>
                </a:solidFill>
                <a:effectLst>
                  <a:outerShdw blurRad="31750" dist="25400" dir="5400000" algn="tl" rotWithShape="0">
                    <a:srgbClr val="000000">
                      <a:alpha val="25000"/>
                    </a:srgbClr>
                  </a:outerShdw>
                </a:effectLst>
                <a:latin typeface="Lucida Sans Unicode"/>
              </a:rPr>
              <a:t>Steps in role play</a:t>
            </a:r>
            <a:endParaRPr lang="en-US" dirty="0"/>
          </a:p>
        </p:txBody>
      </p:sp>
      <p:sp>
        <p:nvSpPr>
          <p:cNvPr id="3" name="Content Placeholder 2"/>
          <p:cNvSpPr>
            <a:spLocks noGrp="1"/>
          </p:cNvSpPr>
          <p:nvPr>
            <p:ph idx="1"/>
          </p:nvPr>
        </p:nvSpPr>
        <p:spPr/>
        <p:txBody>
          <a:bodyPr/>
          <a:lstStyle/>
          <a:p>
            <a:pPr marL="365760" lvl="0" indent="-256032">
              <a:spcBef>
                <a:spcPts val="400"/>
              </a:spcBef>
              <a:buClr>
                <a:srgbClr val="2DA2BF"/>
              </a:buClr>
              <a:buSzPct val="68000"/>
              <a:buFont typeface="Wingdings 3"/>
              <a:buChar char=""/>
            </a:pPr>
            <a:r>
              <a:rPr lang="en-US" sz="2700" dirty="0">
                <a:solidFill>
                  <a:prstClr val="black"/>
                </a:solidFill>
                <a:latin typeface="Lucida Sans Unicode"/>
              </a:rPr>
              <a:t>Offer relevant scenario to learners</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Give students time to complete task</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Think, pair and share format</a:t>
            </a:r>
          </a:p>
          <a:p>
            <a:pPr marL="365760" lvl="0" indent="-256032">
              <a:spcBef>
                <a:spcPts val="400"/>
              </a:spcBef>
              <a:buClr>
                <a:srgbClr val="2DA2BF"/>
              </a:buClr>
              <a:buSzPct val="68000"/>
              <a:buFont typeface="Wingdings 3"/>
              <a:buChar char=""/>
            </a:pPr>
            <a:r>
              <a:rPr lang="en-US" sz="2700" dirty="0">
                <a:solidFill>
                  <a:prstClr val="black"/>
                </a:solidFill>
                <a:latin typeface="Lucida Sans Unicode"/>
              </a:rPr>
              <a:t>Find a way to process students deliberations.</a:t>
            </a:r>
          </a:p>
        </p:txBody>
      </p:sp>
    </p:spTree>
    <p:extLst>
      <p:ext uri="{BB962C8B-B14F-4D97-AF65-F5344CB8AC3E}">
        <p14:creationId xmlns:p14="http://schemas.microsoft.com/office/powerpoint/2010/main" val="190598581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w-KE" sz="3700" dirty="0">
                <a:ln>
                  <a:noFill/>
                </a:ln>
                <a:solidFill>
                  <a:srgbClr val="464646"/>
                </a:solidFill>
                <a:effectLst>
                  <a:outerShdw blurRad="31750" dist="25400" dir="5400000" algn="tl" rotWithShape="0">
                    <a:srgbClr val="000000">
                      <a:alpha val="25000"/>
                    </a:srgbClr>
                  </a:outerShdw>
                </a:effectLst>
                <a:latin typeface="Lucida Sans Unicode"/>
              </a:rPr>
              <a:t>FACTORS TO CONSIDER WHEN CHOOSING </a:t>
            </a:r>
            <a:r>
              <a:rPr lang="sw-KE" sz="3700" dirty="0" smtClean="0">
                <a:ln>
                  <a:noFill/>
                </a:ln>
                <a:solidFill>
                  <a:srgbClr val="464646"/>
                </a:solidFill>
                <a:effectLst>
                  <a:outerShdw blurRad="31750" dist="25400" dir="5400000" algn="tl" rotWithShape="0">
                    <a:srgbClr val="000000">
                      <a:alpha val="25000"/>
                    </a:srgbClr>
                  </a:outerShdw>
                </a:effectLst>
                <a:latin typeface="Lucida Sans Unicode"/>
              </a:rPr>
              <a:t>A </a:t>
            </a:r>
            <a:r>
              <a:rPr lang="sw-KE" sz="3700" dirty="0">
                <a:ln>
                  <a:noFill/>
                </a:ln>
                <a:solidFill>
                  <a:srgbClr val="464646"/>
                </a:solidFill>
                <a:effectLst>
                  <a:outerShdw blurRad="31750" dist="25400" dir="5400000" algn="tl" rotWithShape="0">
                    <a:srgbClr val="000000">
                      <a:alpha val="25000"/>
                    </a:srgbClr>
                  </a:outerShdw>
                </a:effectLst>
                <a:latin typeface="Lucida Sans Unicode"/>
              </a:rPr>
              <a:t>TEACHING METHOD</a:t>
            </a:r>
            <a:endParaRPr lang="en-US" dirty="0"/>
          </a:p>
        </p:txBody>
      </p:sp>
      <p:sp>
        <p:nvSpPr>
          <p:cNvPr id="3" name="Content Placeholder 2"/>
          <p:cNvSpPr>
            <a:spLocks noGrp="1"/>
          </p:cNvSpPr>
          <p:nvPr>
            <p:ph idx="1"/>
          </p:nvPr>
        </p:nvSpPr>
        <p:spPr/>
        <p:txBody>
          <a:bodyPr/>
          <a:lstStyle/>
          <a:p>
            <a:pPr marL="514350" lvl="0" indent="-514350">
              <a:spcBef>
                <a:spcPts val="400"/>
              </a:spcBef>
              <a:buClr>
                <a:srgbClr val="2DA2BF"/>
              </a:buClr>
              <a:buSzPct val="68000"/>
              <a:buFont typeface="+mj-lt"/>
              <a:buAutoNum type="alphaLcParenR"/>
            </a:pPr>
            <a:r>
              <a:rPr lang="sw-KE" sz="4000" dirty="0">
                <a:solidFill>
                  <a:prstClr val="black"/>
                </a:solidFill>
                <a:latin typeface="Lucida Sans Unicode"/>
              </a:rPr>
              <a:t>What to be covered.e.g. cognitive </a:t>
            </a:r>
            <a:r>
              <a:rPr lang="sw-KE" sz="4000" dirty="0" smtClean="0">
                <a:solidFill>
                  <a:prstClr val="black"/>
                </a:solidFill>
                <a:latin typeface="Lucida Sans Unicode"/>
              </a:rPr>
              <a:t>Practicality </a:t>
            </a:r>
            <a:r>
              <a:rPr lang="sw-KE" sz="4000" dirty="0">
                <a:solidFill>
                  <a:prstClr val="black"/>
                </a:solidFill>
                <a:latin typeface="Lucida Sans Unicode"/>
              </a:rPr>
              <a:t>of the method</a:t>
            </a:r>
          </a:p>
          <a:p>
            <a:pPr marL="514350" lvl="0" indent="-514350">
              <a:spcBef>
                <a:spcPts val="400"/>
              </a:spcBef>
              <a:buClr>
                <a:srgbClr val="2DA2BF"/>
              </a:buClr>
              <a:buSzPct val="68000"/>
              <a:buFont typeface="+mj-lt"/>
              <a:buAutoNum type="alphaLcParenR"/>
            </a:pPr>
            <a:r>
              <a:rPr lang="sw-KE" sz="4000" dirty="0">
                <a:solidFill>
                  <a:prstClr val="black"/>
                </a:solidFill>
                <a:latin typeface="Lucida Sans Unicode"/>
              </a:rPr>
              <a:t>Available resources</a:t>
            </a:r>
            <a:r>
              <a:rPr lang="sw-KE" sz="2700" dirty="0">
                <a:solidFill>
                  <a:prstClr val="black"/>
                </a:solidFill>
                <a:latin typeface="Lucida Sans Unicode"/>
              </a:rPr>
              <a:t>.</a:t>
            </a:r>
          </a:p>
          <a:p>
            <a:endParaRPr lang="en-US" dirty="0"/>
          </a:p>
        </p:txBody>
      </p:sp>
    </p:spTree>
    <p:extLst>
      <p:ext uri="{BB962C8B-B14F-4D97-AF65-F5344CB8AC3E}">
        <p14:creationId xmlns:p14="http://schemas.microsoft.com/office/powerpoint/2010/main" val="469277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457200" marR="0" lvl="1" indent="0">
              <a:lnSpc>
                <a:spcPct val="115000"/>
              </a:lnSpc>
              <a:spcBef>
                <a:spcPts val="0"/>
              </a:spcBef>
              <a:spcAft>
                <a:spcPts val="0"/>
              </a:spcAft>
              <a:buNone/>
            </a:pPr>
            <a:r>
              <a:rPr lang="en-US" sz="3200" b="1" i="1" dirty="0" smtClean="0"/>
              <a:t>c) </a:t>
            </a:r>
            <a:r>
              <a:rPr lang="en-US" sz="3200" b="1" i="1" dirty="0" smtClean="0">
                <a:latin typeface="Times New Roman"/>
                <a:ea typeface="Times New Roman"/>
                <a:cs typeface="Times New Roman"/>
              </a:rPr>
              <a:t>Edward </a:t>
            </a:r>
            <a:r>
              <a:rPr lang="en-US" sz="3200" b="1" i="1" dirty="0">
                <a:latin typeface="Times New Roman"/>
                <a:ea typeface="Times New Roman"/>
                <a:cs typeface="Times New Roman"/>
              </a:rPr>
              <a:t>Thorndike - Trial and error </a:t>
            </a:r>
            <a:endParaRPr lang="en-US" sz="3200" b="1" i="1" dirty="0">
              <a:latin typeface="Calibri"/>
              <a:ea typeface="Calibri"/>
              <a:cs typeface="Times New Roman"/>
            </a:endParaRPr>
          </a:p>
          <a:p>
            <a:pPr marL="914400" marR="0">
              <a:lnSpc>
                <a:spcPct val="115000"/>
              </a:lnSpc>
              <a:spcBef>
                <a:spcPts val="0"/>
              </a:spcBef>
              <a:spcAft>
                <a:spcPts val="0"/>
              </a:spcAft>
            </a:pPr>
            <a:r>
              <a:rPr lang="en-US" dirty="0">
                <a:latin typeface="Times New Roman"/>
                <a:ea typeface="Times New Roman"/>
                <a:cs typeface="Times New Roman"/>
              </a:rPr>
              <a:t>Experiment with a </a:t>
            </a:r>
            <a:r>
              <a:rPr lang="en-US" dirty="0" smtClean="0">
                <a:latin typeface="Times New Roman"/>
                <a:ea typeface="Times New Roman"/>
                <a:cs typeface="Times New Roman"/>
              </a:rPr>
              <a:t>cat </a:t>
            </a:r>
            <a:r>
              <a:rPr lang="en-US" dirty="0">
                <a:latin typeface="Times New Roman"/>
                <a:ea typeface="Times New Roman"/>
                <a:cs typeface="Times New Roman"/>
              </a:rPr>
              <a:t>and </a:t>
            </a:r>
            <a:r>
              <a:rPr lang="en-US" dirty="0" smtClean="0">
                <a:latin typeface="Times New Roman"/>
                <a:ea typeface="Times New Roman"/>
                <a:cs typeface="Times New Roman"/>
              </a:rPr>
              <a:t>fish.</a:t>
            </a:r>
            <a:endParaRPr lang="en-US" sz="2400" dirty="0">
              <a:latin typeface="Calibri"/>
              <a:ea typeface="Calibri"/>
              <a:cs typeface="Times New Roman"/>
            </a:endParaRPr>
          </a:p>
          <a:p>
            <a:pPr marL="342900" marR="0" lvl="0" indent="-342900">
              <a:lnSpc>
                <a:spcPct val="115000"/>
              </a:lnSpc>
              <a:spcBef>
                <a:spcPts val="0"/>
              </a:spcBef>
              <a:spcAft>
                <a:spcPts val="0"/>
              </a:spcAft>
              <a:buFont typeface="Symbol"/>
              <a:buChar char=""/>
            </a:pPr>
            <a:r>
              <a:rPr lang="en-US" dirty="0">
                <a:latin typeface="Times New Roman"/>
                <a:ea typeface="Times New Roman"/>
                <a:cs typeface="Times New Roman"/>
              </a:rPr>
              <a:t>Law of effect – any response followed by a reward will be strengthened. Unsuccessful response will be weakened.</a:t>
            </a:r>
            <a:endParaRPr lang="en-US" sz="2400" dirty="0">
              <a:latin typeface="Calibri"/>
              <a:ea typeface="Calibri"/>
              <a:cs typeface="Times New Roman"/>
            </a:endParaRPr>
          </a:p>
          <a:p>
            <a:pPr marL="342900" marR="0" lvl="0" indent="-342900">
              <a:lnSpc>
                <a:spcPct val="115000"/>
              </a:lnSpc>
              <a:spcBef>
                <a:spcPts val="0"/>
              </a:spcBef>
              <a:spcAft>
                <a:spcPts val="0"/>
              </a:spcAft>
              <a:buFont typeface="Symbol"/>
              <a:buChar char=""/>
            </a:pPr>
            <a:r>
              <a:rPr lang="en-US" dirty="0">
                <a:latin typeface="Times New Roman"/>
                <a:ea typeface="Times New Roman"/>
                <a:cs typeface="Times New Roman"/>
              </a:rPr>
              <a:t>Law of exercise/law of use and disuse – repetition strengthens stimulus – response bond.</a:t>
            </a:r>
            <a:endParaRPr lang="en-US" sz="2400" dirty="0">
              <a:latin typeface="Calibri"/>
              <a:ea typeface="Calibri"/>
              <a:cs typeface="Times New Roman"/>
            </a:endParaRPr>
          </a:p>
          <a:p>
            <a:pPr marL="342900" marR="0" lvl="0" indent="-342900">
              <a:lnSpc>
                <a:spcPct val="115000"/>
              </a:lnSpc>
              <a:spcBef>
                <a:spcPts val="0"/>
              </a:spcBef>
              <a:spcAft>
                <a:spcPts val="0"/>
              </a:spcAft>
              <a:buFont typeface="Symbol"/>
              <a:buChar char=""/>
            </a:pPr>
            <a:r>
              <a:rPr lang="en-US" dirty="0">
                <a:latin typeface="Times New Roman"/>
                <a:ea typeface="Times New Roman"/>
                <a:cs typeface="Times New Roman"/>
              </a:rPr>
              <a:t>Law of readiness – learning takes place best in a motivated person.</a:t>
            </a:r>
            <a:endParaRPr lang="en-US" sz="2400" dirty="0">
              <a:latin typeface="Calibri"/>
              <a:ea typeface="Calibri"/>
              <a:cs typeface="Times New Roman"/>
            </a:endParaRPr>
          </a:p>
          <a:p>
            <a:endParaRPr lang="en-US" dirty="0"/>
          </a:p>
        </p:txBody>
      </p:sp>
    </p:spTree>
    <p:extLst>
      <p:ext uri="{BB962C8B-B14F-4D97-AF65-F5344CB8AC3E}">
        <p14:creationId xmlns:p14="http://schemas.microsoft.com/office/powerpoint/2010/main" val="1853086199"/>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137160" indent="0">
              <a:buNone/>
            </a:pPr>
            <a:r>
              <a:rPr lang="en-US" sz="3200" b="1" i="1" dirty="0" smtClean="0">
                <a:latin typeface="Times New Roman"/>
                <a:ea typeface="Times New Roman"/>
              </a:rPr>
              <a:t>d) Robert. </a:t>
            </a:r>
            <a:r>
              <a:rPr lang="en-US" sz="3200" b="1" i="1" dirty="0">
                <a:latin typeface="Times New Roman"/>
                <a:ea typeface="Times New Roman"/>
              </a:rPr>
              <a:t>M. </a:t>
            </a:r>
            <a:r>
              <a:rPr lang="en-US" sz="3200" b="1" i="1" dirty="0" smtClean="0">
                <a:latin typeface="Times New Roman"/>
                <a:ea typeface="Times New Roman"/>
              </a:rPr>
              <a:t>Gagne- nine levels of learning </a:t>
            </a:r>
            <a:r>
              <a:rPr lang="en-US" dirty="0">
                <a:latin typeface="Times New Roman"/>
                <a:ea typeface="Times New Roman"/>
              </a:rPr>
              <a:t/>
            </a:r>
            <a:br>
              <a:rPr lang="en-US" dirty="0">
                <a:latin typeface="Times New Roman"/>
                <a:ea typeface="Times New Roman"/>
              </a:rPr>
            </a:br>
            <a:r>
              <a:rPr lang="en-US" dirty="0">
                <a:latin typeface="Times New Roman"/>
                <a:ea typeface="Times New Roman"/>
              </a:rPr>
              <a:t>Gagne categorized learning into different domains so that the different conditions for learning and assessment could be planned accordingly. </a:t>
            </a:r>
            <a:endParaRPr lang="en-US" dirty="0" smtClean="0">
              <a:latin typeface="Times New Roman"/>
              <a:ea typeface="Times New Roman"/>
            </a:endParaRPr>
          </a:p>
          <a:p>
            <a:pPr marL="137160" indent="0">
              <a:buNone/>
            </a:pPr>
            <a:r>
              <a:rPr lang="en-US" dirty="0">
                <a:latin typeface="Times New Roman"/>
                <a:ea typeface="Times New Roman"/>
              </a:rPr>
              <a:t>	</a:t>
            </a:r>
            <a:r>
              <a:rPr lang="en-US" dirty="0" smtClean="0">
                <a:latin typeface="Times New Roman"/>
                <a:ea typeface="Times New Roman"/>
              </a:rPr>
              <a:t>1. Gaining attention (raising your voice, gesturing</a:t>
            </a:r>
          </a:p>
          <a:p>
            <a:pPr marL="137160" indent="0">
              <a:buNone/>
            </a:pPr>
            <a:r>
              <a:rPr lang="en-US" dirty="0">
                <a:latin typeface="Times New Roman"/>
                <a:ea typeface="Times New Roman"/>
              </a:rPr>
              <a:t>	</a:t>
            </a:r>
            <a:r>
              <a:rPr lang="en-US" dirty="0" smtClean="0">
                <a:latin typeface="Times New Roman"/>
                <a:ea typeface="Times New Roman"/>
              </a:rPr>
              <a:t>2.Informing learners of the objective </a:t>
            </a:r>
          </a:p>
          <a:p>
            <a:pPr marL="137160" indent="0">
              <a:buNone/>
            </a:pPr>
            <a:r>
              <a:rPr lang="en-US" dirty="0" smtClean="0">
                <a:latin typeface="Times New Roman"/>
                <a:ea typeface="Times New Roman"/>
              </a:rPr>
              <a:t>	3. Stimulating recall of prior learning (retrieval)</a:t>
            </a:r>
          </a:p>
          <a:p>
            <a:pPr marL="137160" indent="0">
              <a:buNone/>
            </a:pPr>
            <a:r>
              <a:rPr lang="en-US" dirty="0">
                <a:latin typeface="Times New Roman"/>
                <a:ea typeface="Times New Roman"/>
              </a:rPr>
              <a:t>	</a:t>
            </a:r>
            <a:r>
              <a:rPr lang="en-US" dirty="0" smtClean="0">
                <a:latin typeface="Times New Roman"/>
                <a:ea typeface="Times New Roman"/>
              </a:rPr>
              <a:t>4.Presenting the stimulus ( presenting new 	information </a:t>
            </a:r>
          </a:p>
          <a:p>
            <a:pPr marL="137160" indent="0">
              <a:buNone/>
            </a:pPr>
            <a:r>
              <a:rPr lang="en-US" dirty="0">
                <a:latin typeface="Times New Roman"/>
                <a:ea typeface="Times New Roman"/>
              </a:rPr>
              <a:t>	</a:t>
            </a:r>
            <a:endParaRPr lang="en-US" dirty="0" smtClean="0">
              <a:latin typeface="Times New Roman"/>
              <a:ea typeface="Times New Roman"/>
            </a:endParaRPr>
          </a:p>
          <a:p>
            <a:pPr marL="137160" indent="0">
              <a:buNone/>
            </a:pPr>
            <a:endParaRPr lang="en-US" dirty="0">
              <a:latin typeface="Times New Roman"/>
              <a:ea typeface="Times New Roman"/>
            </a:endParaRPr>
          </a:p>
        </p:txBody>
      </p:sp>
    </p:spTree>
    <p:extLst>
      <p:ext uri="{BB962C8B-B14F-4D97-AF65-F5344CB8AC3E}">
        <p14:creationId xmlns:p14="http://schemas.microsoft.com/office/powerpoint/2010/main" val="344064563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1861</TotalTime>
  <Words>3219</Words>
  <Application>Microsoft Office PowerPoint</Application>
  <PresentationFormat>On-screen Show (4:3)</PresentationFormat>
  <Paragraphs>391</Paragraphs>
  <Slides>72</Slides>
  <Notes>1</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Adjacency</vt:lpstr>
      <vt:lpstr>TEACHING AND LEARNING METHODOLOGY </vt:lpstr>
      <vt:lpstr>OBJECTIVES </vt:lpstr>
      <vt:lpstr>Concepts of learning </vt:lpstr>
      <vt:lpstr>Concepts of teaching </vt:lpstr>
      <vt:lpstr>Role of the teacher </vt:lpstr>
      <vt:lpstr>Theories of Learning </vt:lpstr>
      <vt:lpstr>PowerPoint Presentation</vt:lpstr>
      <vt:lpstr>PowerPoint Presentation</vt:lpstr>
      <vt:lpstr>PowerPoint Presentation</vt:lpstr>
      <vt:lpstr>PowerPoint Presentation</vt:lpstr>
      <vt:lpstr>Cognitive Theories  </vt:lpstr>
      <vt:lpstr>PowerPoint Presentation</vt:lpstr>
      <vt:lpstr>Three aspects of  Cognition </vt:lpstr>
      <vt:lpstr>PowerPoint Presentation</vt:lpstr>
      <vt:lpstr>2. Humanistic and Social Psychologists  </vt:lpstr>
      <vt:lpstr>PowerPoint Presentation</vt:lpstr>
      <vt:lpstr> Abraham Maslow  </vt:lpstr>
      <vt:lpstr>Hierarchy of needs</vt:lpstr>
      <vt:lpstr> </vt:lpstr>
      <vt:lpstr>Definition of teaching</vt:lpstr>
      <vt:lpstr>Characteristics of a good teacher</vt:lpstr>
      <vt:lpstr>Tasks of a teacher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GENERAL PRINCIPLES IN TEACHING  </vt:lpstr>
      <vt:lpstr>LECTURE</vt:lpstr>
      <vt:lpstr>Qualities of a good lecture </vt:lpstr>
      <vt:lpstr>PowerPoint Presentation</vt:lpstr>
      <vt:lpstr>PowerPoint Presentation</vt:lpstr>
      <vt:lpstr>Disadvantages  </vt:lpstr>
      <vt:lpstr>PowerPoint Presentation</vt:lpstr>
      <vt:lpstr>PowerPoint Presentation</vt:lpstr>
      <vt:lpstr>Practical</vt:lpstr>
      <vt:lpstr>PowerPoint Presentation</vt:lpstr>
      <vt:lpstr>PowerPoint Presentation</vt:lpstr>
      <vt:lpstr>FIELD EXCURSIONS</vt:lpstr>
      <vt:lpstr>PowerPoint Presentation</vt:lpstr>
      <vt:lpstr>Steps in field trips</vt:lpstr>
      <vt:lpstr>Demonstration</vt:lpstr>
      <vt:lpstr>PowerPoint Presentation</vt:lpstr>
      <vt:lpstr>PowerPoint Presentation</vt:lpstr>
      <vt:lpstr>PowerPoint Presentation</vt:lpstr>
      <vt:lpstr>Individual learning </vt:lpstr>
      <vt:lpstr>PowerPoint Presentation</vt:lpstr>
      <vt:lpstr>PowerPoint Presentation</vt:lpstr>
      <vt:lpstr>Seminar </vt:lpstr>
      <vt:lpstr>PowerPoint Presentation</vt:lpstr>
      <vt:lpstr>PowerPoint Presentation</vt:lpstr>
      <vt:lpstr>Tutorial </vt:lpstr>
      <vt:lpstr>PowerPoint Presentation</vt:lpstr>
      <vt:lpstr>PowerPoint Presentation</vt:lpstr>
      <vt:lpstr>Tutorial </vt:lpstr>
      <vt:lpstr>Types of tutorials</vt:lpstr>
      <vt:lpstr> Project </vt:lpstr>
      <vt:lpstr>PowerPoint Presentation</vt:lpstr>
      <vt:lpstr>Small group discussion.</vt:lpstr>
      <vt:lpstr>PowerPoint Presentation</vt:lpstr>
      <vt:lpstr>PowerPoint Presentation</vt:lpstr>
      <vt:lpstr>Xtics of sgd</vt:lpstr>
      <vt:lpstr>Simulation.</vt:lpstr>
      <vt:lpstr>PowerPoint Presentation</vt:lpstr>
      <vt:lpstr>PowerPoint Presentation</vt:lpstr>
      <vt:lpstr>Role play</vt:lpstr>
      <vt:lpstr>Xtics of role play</vt:lpstr>
      <vt:lpstr>Steps in role play</vt:lpstr>
      <vt:lpstr>FACTORS TO CONSIDER WHEN CHOOSING A TEACHING METHOD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AND LEARNING METHODOLOGY</dc:title>
  <dc:creator>Windows User</dc:creator>
  <cp:lastModifiedBy>Windows User</cp:lastModifiedBy>
  <cp:revision>61</cp:revision>
  <dcterms:created xsi:type="dcterms:W3CDTF">2018-09-19T13:17:47Z</dcterms:created>
  <dcterms:modified xsi:type="dcterms:W3CDTF">2019-01-10T09:29:02Z</dcterms:modified>
</cp:coreProperties>
</file>