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8"/>
  </p:notesMasterIdLst>
  <p:handoutMasterIdLst>
    <p:handoutMasterId r:id="rId138"/>
  </p:handoutMasterIdLst>
  <p:sldIdLst>
    <p:sldId id="256" r:id="rId3"/>
    <p:sldId id="365" r:id="rId4"/>
    <p:sldId id="257" r:id="rId5"/>
    <p:sldId id="258" r:id="rId6"/>
    <p:sldId id="259" r:id="rId7"/>
    <p:sldId id="260" r:id="rId9"/>
    <p:sldId id="261" r:id="rId10"/>
    <p:sldId id="369" r:id="rId11"/>
    <p:sldId id="262" r:id="rId12"/>
    <p:sldId id="263" r:id="rId13"/>
    <p:sldId id="264" r:id="rId14"/>
    <p:sldId id="265" r:id="rId15"/>
    <p:sldId id="266" r:id="rId16"/>
    <p:sldId id="267" r:id="rId17"/>
    <p:sldId id="268" r:id="rId18"/>
    <p:sldId id="269" r:id="rId19"/>
    <p:sldId id="270" r:id="rId20"/>
    <p:sldId id="271" r:id="rId21"/>
    <p:sldId id="272" r:id="rId22"/>
    <p:sldId id="370" r:id="rId23"/>
    <p:sldId id="273" r:id="rId24"/>
    <p:sldId id="274" r:id="rId25"/>
    <p:sldId id="275" r:id="rId26"/>
    <p:sldId id="281" r:id="rId27"/>
    <p:sldId id="276" r:id="rId28"/>
    <p:sldId id="277" r:id="rId29"/>
    <p:sldId id="278" r:id="rId30"/>
    <p:sldId id="279" r:id="rId31"/>
    <p:sldId id="371" r:id="rId32"/>
    <p:sldId id="280" r:id="rId33"/>
    <p:sldId id="282" r:id="rId34"/>
    <p:sldId id="283" r:id="rId35"/>
    <p:sldId id="284" r:id="rId36"/>
    <p:sldId id="285" r:id="rId37"/>
    <p:sldId id="372" r:id="rId38"/>
    <p:sldId id="286" r:id="rId39"/>
    <p:sldId id="287" r:id="rId40"/>
    <p:sldId id="288" r:id="rId41"/>
    <p:sldId id="289" r:id="rId42"/>
    <p:sldId id="366" r:id="rId43"/>
    <p:sldId id="290" r:id="rId44"/>
    <p:sldId id="291" r:id="rId45"/>
    <p:sldId id="292" r:id="rId46"/>
    <p:sldId id="293" r:id="rId47"/>
    <p:sldId id="294" r:id="rId48"/>
    <p:sldId id="295" r:id="rId49"/>
    <p:sldId id="388" r:id="rId50"/>
    <p:sldId id="296" r:id="rId51"/>
    <p:sldId id="297" r:id="rId52"/>
    <p:sldId id="367" r:id="rId53"/>
    <p:sldId id="298" r:id="rId54"/>
    <p:sldId id="299" r:id="rId55"/>
    <p:sldId id="373" r:id="rId56"/>
    <p:sldId id="300" r:id="rId57"/>
    <p:sldId id="301" r:id="rId58"/>
    <p:sldId id="302" r:id="rId59"/>
    <p:sldId id="303" r:id="rId60"/>
    <p:sldId id="374" r:id="rId61"/>
    <p:sldId id="304" r:id="rId62"/>
    <p:sldId id="387" r:id="rId63"/>
    <p:sldId id="306" r:id="rId64"/>
    <p:sldId id="375" r:id="rId65"/>
    <p:sldId id="307" r:id="rId66"/>
    <p:sldId id="308" r:id="rId67"/>
    <p:sldId id="376" r:id="rId68"/>
    <p:sldId id="309" r:id="rId69"/>
    <p:sldId id="310" r:id="rId70"/>
    <p:sldId id="311" r:id="rId71"/>
    <p:sldId id="312" r:id="rId72"/>
    <p:sldId id="377" r:id="rId73"/>
    <p:sldId id="313" r:id="rId74"/>
    <p:sldId id="368" r:id="rId75"/>
    <p:sldId id="314" r:id="rId76"/>
    <p:sldId id="315" r:id="rId77"/>
    <p:sldId id="316" r:id="rId78"/>
    <p:sldId id="317" r:id="rId79"/>
    <p:sldId id="378" r:id="rId80"/>
    <p:sldId id="318" r:id="rId81"/>
    <p:sldId id="319" r:id="rId82"/>
    <p:sldId id="320" r:id="rId83"/>
    <p:sldId id="380" r:id="rId84"/>
    <p:sldId id="321" r:id="rId85"/>
    <p:sldId id="322" r:id="rId86"/>
    <p:sldId id="381" r:id="rId87"/>
    <p:sldId id="323" r:id="rId88"/>
    <p:sldId id="324" r:id="rId89"/>
    <p:sldId id="325" r:id="rId90"/>
    <p:sldId id="326" r:id="rId91"/>
    <p:sldId id="327" r:id="rId92"/>
    <p:sldId id="328" r:id="rId93"/>
    <p:sldId id="379" r:id="rId94"/>
    <p:sldId id="329" r:id="rId95"/>
    <p:sldId id="330" r:id="rId96"/>
    <p:sldId id="331" r:id="rId97"/>
    <p:sldId id="332" r:id="rId98"/>
    <p:sldId id="333" r:id="rId99"/>
    <p:sldId id="334" r:id="rId100"/>
    <p:sldId id="392" r:id="rId101"/>
    <p:sldId id="335" r:id="rId102"/>
    <p:sldId id="336" r:id="rId103"/>
    <p:sldId id="337" r:id="rId104"/>
    <p:sldId id="338" r:id="rId105"/>
    <p:sldId id="339" r:id="rId106"/>
    <p:sldId id="342" r:id="rId107"/>
    <p:sldId id="389" r:id="rId108"/>
    <p:sldId id="340" r:id="rId109"/>
    <p:sldId id="341" r:id="rId110"/>
    <p:sldId id="390" r:id="rId111"/>
    <p:sldId id="391" r:id="rId112"/>
    <p:sldId id="343" r:id="rId113"/>
    <p:sldId id="382" r:id="rId114"/>
    <p:sldId id="344" r:id="rId115"/>
    <p:sldId id="345" r:id="rId116"/>
    <p:sldId id="346" r:id="rId117"/>
    <p:sldId id="383" r:id="rId118"/>
    <p:sldId id="347" r:id="rId119"/>
    <p:sldId id="348" r:id="rId120"/>
    <p:sldId id="349" r:id="rId121"/>
    <p:sldId id="350" r:id="rId122"/>
    <p:sldId id="384" r:id="rId123"/>
    <p:sldId id="351" r:id="rId124"/>
    <p:sldId id="352" r:id="rId125"/>
    <p:sldId id="353" r:id="rId126"/>
    <p:sldId id="354" r:id="rId127"/>
    <p:sldId id="355" r:id="rId128"/>
    <p:sldId id="356" r:id="rId129"/>
    <p:sldId id="357" r:id="rId130"/>
    <p:sldId id="358" r:id="rId131"/>
    <p:sldId id="359" r:id="rId132"/>
    <p:sldId id="360" r:id="rId133"/>
    <p:sldId id="361" r:id="rId134"/>
    <p:sldId id="362" r:id="rId135"/>
    <p:sldId id="363" r:id="rId136"/>
    <p:sldId id="364" r:id="rId137"/>
  </p:sldIdLst>
  <p:sldSz cx="9144000" cy="6858000" type="screen4x3"/>
  <p:notesSz cx="6858000" cy="92964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7" autoAdjust="0"/>
    <p:restoredTop sz="94624" autoAdjust="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9" Type="http://schemas.openxmlformats.org/officeDocument/2006/relationships/slide" Target="slides/slide96.xml"/><Relationship Id="rId98" Type="http://schemas.openxmlformats.org/officeDocument/2006/relationships/slide" Target="slides/slide95.xml"/><Relationship Id="rId97" Type="http://schemas.openxmlformats.org/officeDocument/2006/relationships/slide" Target="slides/slide94.xml"/><Relationship Id="rId96" Type="http://schemas.openxmlformats.org/officeDocument/2006/relationships/slide" Target="slides/slide93.xml"/><Relationship Id="rId95" Type="http://schemas.openxmlformats.org/officeDocument/2006/relationships/slide" Target="slides/slide92.xml"/><Relationship Id="rId94" Type="http://schemas.openxmlformats.org/officeDocument/2006/relationships/slide" Target="slides/slide91.xml"/><Relationship Id="rId93" Type="http://schemas.openxmlformats.org/officeDocument/2006/relationships/slide" Target="slides/slide90.xml"/><Relationship Id="rId92" Type="http://schemas.openxmlformats.org/officeDocument/2006/relationships/slide" Target="slides/slide89.xml"/><Relationship Id="rId91" Type="http://schemas.openxmlformats.org/officeDocument/2006/relationships/slide" Target="slides/slide88.xml"/><Relationship Id="rId90" Type="http://schemas.openxmlformats.org/officeDocument/2006/relationships/slide" Target="slides/slide87.xml"/><Relationship Id="rId9" Type="http://schemas.openxmlformats.org/officeDocument/2006/relationships/slide" Target="slides/slide6.xml"/><Relationship Id="rId89" Type="http://schemas.openxmlformats.org/officeDocument/2006/relationships/slide" Target="slides/slide86.xml"/><Relationship Id="rId88" Type="http://schemas.openxmlformats.org/officeDocument/2006/relationships/slide" Target="slides/slide85.xml"/><Relationship Id="rId87" Type="http://schemas.openxmlformats.org/officeDocument/2006/relationships/slide" Target="slides/slide84.xml"/><Relationship Id="rId86" Type="http://schemas.openxmlformats.org/officeDocument/2006/relationships/slide" Target="slides/slide83.xml"/><Relationship Id="rId85" Type="http://schemas.openxmlformats.org/officeDocument/2006/relationships/slide" Target="slides/slide82.xml"/><Relationship Id="rId84" Type="http://schemas.openxmlformats.org/officeDocument/2006/relationships/slide" Target="slides/slide81.xml"/><Relationship Id="rId83" Type="http://schemas.openxmlformats.org/officeDocument/2006/relationships/slide" Target="slides/slide80.xml"/><Relationship Id="rId82" Type="http://schemas.openxmlformats.org/officeDocument/2006/relationships/slide" Target="slides/slide79.xml"/><Relationship Id="rId81" Type="http://schemas.openxmlformats.org/officeDocument/2006/relationships/slide" Target="slides/slide78.xml"/><Relationship Id="rId80" Type="http://schemas.openxmlformats.org/officeDocument/2006/relationships/slide" Target="slides/slide77.xml"/><Relationship Id="rId8" Type="http://schemas.openxmlformats.org/officeDocument/2006/relationships/notesMaster" Target="notesMasters/notesMaster1.xml"/><Relationship Id="rId79" Type="http://schemas.openxmlformats.org/officeDocument/2006/relationships/slide" Target="slides/slide76.xml"/><Relationship Id="rId78" Type="http://schemas.openxmlformats.org/officeDocument/2006/relationships/slide" Target="slides/slide75.xml"/><Relationship Id="rId77" Type="http://schemas.openxmlformats.org/officeDocument/2006/relationships/slide" Target="slides/slide74.xml"/><Relationship Id="rId76" Type="http://schemas.openxmlformats.org/officeDocument/2006/relationships/slide" Target="slides/slide73.xml"/><Relationship Id="rId75" Type="http://schemas.openxmlformats.org/officeDocument/2006/relationships/slide" Target="slides/slide72.xml"/><Relationship Id="rId74" Type="http://schemas.openxmlformats.org/officeDocument/2006/relationships/slide" Target="slides/slide71.xml"/><Relationship Id="rId73" Type="http://schemas.openxmlformats.org/officeDocument/2006/relationships/slide" Target="slides/slide70.xml"/><Relationship Id="rId72" Type="http://schemas.openxmlformats.org/officeDocument/2006/relationships/slide" Target="slides/slide69.xml"/><Relationship Id="rId71" Type="http://schemas.openxmlformats.org/officeDocument/2006/relationships/slide" Target="slides/slide68.xml"/><Relationship Id="rId70" Type="http://schemas.openxmlformats.org/officeDocument/2006/relationships/slide" Target="slides/slide67.xml"/><Relationship Id="rId7" Type="http://schemas.openxmlformats.org/officeDocument/2006/relationships/slide" Target="slides/slide5.xml"/><Relationship Id="rId69" Type="http://schemas.openxmlformats.org/officeDocument/2006/relationships/slide" Target="slides/slide66.xml"/><Relationship Id="rId68" Type="http://schemas.openxmlformats.org/officeDocument/2006/relationships/slide" Target="slides/slide65.xml"/><Relationship Id="rId67" Type="http://schemas.openxmlformats.org/officeDocument/2006/relationships/slide" Target="slides/slide64.xml"/><Relationship Id="rId66" Type="http://schemas.openxmlformats.org/officeDocument/2006/relationships/slide" Target="slides/slide63.xml"/><Relationship Id="rId65" Type="http://schemas.openxmlformats.org/officeDocument/2006/relationships/slide" Target="slides/slide62.xml"/><Relationship Id="rId64" Type="http://schemas.openxmlformats.org/officeDocument/2006/relationships/slide" Target="slides/slide61.xml"/><Relationship Id="rId63" Type="http://schemas.openxmlformats.org/officeDocument/2006/relationships/slide" Target="slides/slide60.xml"/><Relationship Id="rId62" Type="http://schemas.openxmlformats.org/officeDocument/2006/relationships/slide" Target="slides/slide59.xml"/><Relationship Id="rId61" Type="http://schemas.openxmlformats.org/officeDocument/2006/relationships/slide" Target="slides/slide58.xml"/><Relationship Id="rId60" Type="http://schemas.openxmlformats.org/officeDocument/2006/relationships/slide" Target="slides/slide57.xml"/><Relationship Id="rId6" Type="http://schemas.openxmlformats.org/officeDocument/2006/relationships/slide" Target="slides/slide4.xml"/><Relationship Id="rId59" Type="http://schemas.openxmlformats.org/officeDocument/2006/relationships/slide" Target="slides/slide56.xml"/><Relationship Id="rId58" Type="http://schemas.openxmlformats.org/officeDocument/2006/relationships/slide" Target="slides/slide55.xml"/><Relationship Id="rId57" Type="http://schemas.openxmlformats.org/officeDocument/2006/relationships/slide" Target="slides/slide54.xml"/><Relationship Id="rId56" Type="http://schemas.openxmlformats.org/officeDocument/2006/relationships/slide" Target="slides/slide53.xml"/><Relationship Id="rId55" Type="http://schemas.openxmlformats.org/officeDocument/2006/relationships/slide" Target="slides/slide52.xml"/><Relationship Id="rId54" Type="http://schemas.openxmlformats.org/officeDocument/2006/relationships/slide" Target="slides/slide51.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slide" Target="slides/slide3.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slide" Target="slides/slide2.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1" Type="http://schemas.openxmlformats.org/officeDocument/2006/relationships/tableStyles" Target="tableStyles.xml"/><Relationship Id="rId140" Type="http://schemas.openxmlformats.org/officeDocument/2006/relationships/viewProps" Target="viewProps.xml"/><Relationship Id="rId14" Type="http://schemas.openxmlformats.org/officeDocument/2006/relationships/slide" Target="slides/slide11.xml"/><Relationship Id="rId139" Type="http://schemas.openxmlformats.org/officeDocument/2006/relationships/presProps" Target="presProps.xml"/><Relationship Id="rId138" Type="http://schemas.openxmlformats.org/officeDocument/2006/relationships/handoutMaster" Target="handoutMasters/handoutMaster1.xml"/><Relationship Id="rId137" Type="http://schemas.openxmlformats.org/officeDocument/2006/relationships/slide" Target="slides/slide134.xml"/><Relationship Id="rId136" Type="http://schemas.openxmlformats.org/officeDocument/2006/relationships/slide" Target="slides/slide133.xml"/><Relationship Id="rId135" Type="http://schemas.openxmlformats.org/officeDocument/2006/relationships/slide" Target="slides/slide132.xml"/><Relationship Id="rId134" Type="http://schemas.openxmlformats.org/officeDocument/2006/relationships/slide" Target="slides/slide131.xml"/><Relationship Id="rId133" Type="http://schemas.openxmlformats.org/officeDocument/2006/relationships/slide" Target="slides/slide130.xml"/><Relationship Id="rId132" Type="http://schemas.openxmlformats.org/officeDocument/2006/relationships/slide" Target="slides/slide129.xml"/><Relationship Id="rId131" Type="http://schemas.openxmlformats.org/officeDocument/2006/relationships/slide" Target="slides/slide128.xml"/><Relationship Id="rId130" Type="http://schemas.openxmlformats.org/officeDocument/2006/relationships/slide" Target="slides/slide127.xml"/><Relationship Id="rId13" Type="http://schemas.openxmlformats.org/officeDocument/2006/relationships/slide" Target="slides/slide10.xml"/><Relationship Id="rId129" Type="http://schemas.openxmlformats.org/officeDocument/2006/relationships/slide" Target="slides/slide126.xml"/><Relationship Id="rId128" Type="http://schemas.openxmlformats.org/officeDocument/2006/relationships/slide" Target="slides/slide125.xml"/><Relationship Id="rId127" Type="http://schemas.openxmlformats.org/officeDocument/2006/relationships/slide" Target="slides/slide124.xml"/><Relationship Id="rId126" Type="http://schemas.openxmlformats.org/officeDocument/2006/relationships/slide" Target="slides/slide123.xml"/><Relationship Id="rId125" Type="http://schemas.openxmlformats.org/officeDocument/2006/relationships/slide" Target="slides/slide122.xml"/><Relationship Id="rId124" Type="http://schemas.openxmlformats.org/officeDocument/2006/relationships/slide" Target="slides/slide121.xml"/><Relationship Id="rId123" Type="http://schemas.openxmlformats.org/officeDocument/2006/relationships/slide" Target="slides/slide120.xml"/><Relationship Id="rId122" Type="http://schemas.openxmlformats.org/officeDocument/2006/relationships/slide" Target="slides/slide119.xml"/><Relationship Id="rId121" Type="http://schemas.openxmlformats.org/officeDocument/2006/relationships/slide" Target="slides/slide118.xml"/><Relationship Id="rId120" Type="http://schemas.openxmlformats.org/officeDocument/2006/relationships/slide" Target="slides/slide117.xml"/><Relationship Id="rId12" Type="http://schemas.openxmlformats.org/officeDocument/2006/relationships/slide" Target="slides/slide9.xml"/><Relationship Id="rId119" Type="http://schemas.openxmlformats.org/officeDocument/2006/relationships/slide" Target="slides/slide116.xml"/><Relationship Id="rId118" Type="http://schemas.openxmlformats.org/officeDocument/2006/relationships/slide" Target="slides/slide115.xml"/><Relationship Id="rId117" Type="http://schemas.openxmlformats.org/officeDocument/2006/relationships/slide" Target="slides/slide114.xml"/><Relationship Id="rId116" Type="http://schemas.openxmlformats.org/officeDocument/2006/relationships/slide" Target="slides/slide113.xml"/><Relationship Id="rId115" Type="http://schemas.openxmlformats.org/officeDocument/2006/relationships/slide" Target="slides/slide112.xml"/><Relationship Id="rId114" Type="http://schemas.openxmlformats.org/officeDocument/2006/relationships/slide" Target="slides/slide111.xml"/><Relationship Id="rId113" Type="http://schemas.openxmlformats.org/officeDocument/2006/relationships/slide" Target="slides/slide110.xml"/><Relationship Id="rId112" Type="http://schemas.openxmlformats.org/officeDocument/2006/relationships/slide" Target="slides/slide109.xml"/><Relationship Id="rId111" Type="http://schemas.openxmlformats.org/officeDocument/2006/relationships/slide" Target="slides/slide108.xml"/><Relationship Id="rId110" Type="http://schemas.openxmlformats.org/officeDocument/2006/relationships/slide" Target="slides/slide107.xml"/><Relationship Id="rId11" Type="http://schemas.openxmlformats.org/officeDocument/2006/relationships/slide" Target="slides/slide8.xml"/><Relationship Id="rId109" Type="http://schemas.openxmlformats.org/officeDocument/2006/relationships/slide" Target="slides/slide106.xml"/><Relationship Id="rId108" Type="http://schemas.openxmlformats.org/officeDocument/2006/relationships/slide" Target="slides/slide105.xml"/><Relationship Id="rId107" Type="http://schemas.openxmlformats.org/officeDocument/2006/relationships/slide" Target="slides/slide104.xml"/><Relationship Id="rId106" Type="http://schemas.openxmlformats.org/officeDocument/2006/relationships/slide" Target="slides/slide103.xml"/><Relationship Id="rId105" Type="http://schemas.openxmlformats.org/officeDocument/2006/relationships/slide" Target="slides/slide102.xml"/><Relationship Id="rId104" Type="http://schemas.openxmlformats.org/officeDocument/2006/relationships/slide" Target="slides/slide101.xml"/><Relationship Id="rId103" Type="http://schemas.openxmlformats.org/officeDocument/2006/relationships/slide" Target="slides/slide100.xml"/><Relationship Id="rId102" Type="http://schemas.openxmlformats.org/officeDocument/2006/relationships/slide" Target="slides/slide99.xml"/><Relationship Id="rId101" Type="http://schemas.openxmlformats.org/officeDocument/2006/relationships/slide" Target="slides/slide98.xml"/><Relationship Id="rId100" Type="http://schemas.openxmlformats.org/officeDocument/2006/relationships/slide" Target="slides/slide97.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6434"/>
          </a:xfrm>
          <a:prstGeom prst="rect">
            <a:avLst/>
          </a:prstGeom>
        </p:spPr>
        <p:txBody>
          <a:bodyPr vert="horz" lIns="91440" tIns="45720" rIns="91440" bIns="45720" rtlCol="0"/>
          <a:lstStyle>
            <a:lvl1pPr algn="r">
              <a:defRPr sz="1200"/>
            </a:lvl1pPr>
          </a:lstStyle>
          <a:p>
            <a:fld id="{983627A5-BA8B-4D9C-8CCD-DA87EC3A67C1}" type="datetimeFigureOut">
              <a:rPr lang="en-US" smtClean="0"/>
            </a:fld>
            <a:endParaRPr lang="en-US"/>
          </a:p>
        </p:txBody>
      </p:sp>
      <p:sp>
        <p:nvSpPr>
          <p:cNvPr id="4" name="Footer Placeholder 3"/>
          <p:cNvSpPr>
            <a:spLocks noGrp="1"/>
          </p:cNvSpPr>
          <p:nvPr>
            <p:ph type="ftr" sz="quarter" idx="2"/>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6433"/>
          </a:xfrm>
          <a:prstGeom prst="rect">
            <a:avLst/>
          </a:prstGeom>
        </p:spPr>
        <p:txBody>
          <a:bodyPr vert="horz" lIns="91440" tIns="45720" rIns="91440" bIns="45720" rtlCol="0" anchor="b"/>
          <a:lstStyle>
            <a:lvl1pPr algn="r">
              <a:defRPr sz="1200"/>
            </a:lvl1pPr>
          </a:lstStyle>
          <a:p>
            <a:fld id="{8F695C68-DEA9-41BC-B8CE-0C45A2AB1CD7}" type="slidenum">
              <a:rPr lang="en-US" smtClean="0"/>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F0C6E0A1-816F-4302-9C69-D47243F9C82D}" type="datetimeFigureOut">
              <a:rPr lang="fr-FR" smtClean="0"/>
            </a:fld>
            <a:endParaRPr lang="fr-FR"/>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fr-FR"/>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fr-FR"/>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fr-FR"/>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3AB7B8A8-7947-4BA3-BC45-4B75CF15B078}" type="slidenum">
              <a:rPr lang="fr-FR" smtClean="0"/>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6.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0.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dirty="0"/>
          </a:p>
        </p:txBody>
      </p:sp>
      <p:sp>
        <p:nvSpPr>
          <p:cNvPr id="4" name="Slide Number Placeholder 3"/>
          <p:cNvSpPr>
            <a:spLocks noGrp="1"/>
          </p:cNvSpPr>
          <p:nvPr>
            <p:ph type="sldNum" sz="quarter" idx="10"/>
          </p:nvPr>
        </p:nvSpPr>
        <p:spPr/>
        <p:txBody>
          <a:bodyPr/>
          <a:lstStyle/>
          <a:p>
            <a:fld id="{3AB7B8A8-7947-4BA3-BC45-4B75CF15B078}" type="slidenum">
              <a:rPr lang="fr-FR" smtClean="0"/>
            </a:fld>
            <a:endParaRPr lang="fr-F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dirty="0"/>
          </a:p>
        </p:txBody>
      </p:sp>
      <p:sp>
        <p:nvSpPr>
          <p:cNvPr id="4" name="Slide Number Placeholder 3"/>
          <p:cNvSpPr>
            <a:spLocks noGrp="1"/>
          </p:cNvSpPr>
          <p:nvPr>
            <p:ph type="sldNum" sz="quarter" idx="10"/>
          </p:nvPr>
        </p:nvSpPr>
        <p:spPr/>
        <p:txBody>
          <a:bodyPr/>
          <a:lstStyle/>
          <a:p>
            <a:fld id="{3AB7B8A8-7947-4BA3-BC45-4B75CF15B078}" type="slidenum">
              <a:rPr lang="fr-FR" smtClean="0"/>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dirty="0"/>
          </a:p>
        </p:txBody>
      </p:sp>
      <p:sp>
        <p:nvSpPr>
          <p:cNvPr id="4" name="Slide Number Placeholder 3"/>
          <p:cNvSpPr>
            <a:spLocks noGrp="1"/>
          </p:cNvSpPr>
          <p:nvPr>
            <p:ph type="sldNum" sz="quarter" idx="10"/>
          </p:nvPr>
        </p:nvSpPr>
        <p:spPr/>
        <p:txBody>
          <a:bodyPr/>
          <a:lstStyle/>
          <a:p>
            <a:fld id="{3AB7B8A8-7947-4BA3-BC45-4B75CF15B078}" type="slidenum">
              <a:rPr lang="fr-FR" smtClean="0"/>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B7B8A8-7947-4BA3-BC45-4B75CF15B078}" type="slidenum">
              <a:rPr lang="fr-FR" smtClean="0"/>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dirty="0"/>
          </a:p>
        </p:txBody>
      </p:sp>
      <p:sp>
        <p:nvSpPr>
          <p:cNvPr id="4" name="Slide Number Placeholder 3"/>
          <p:cNvSpPr>
            <a:spLocks noGrp="1"/>
          </p:cNvSpPr>
          <p:nvPr>
            <p:ph type="sldNum" sz="quarter" idx="10"/>
          </p:nvPr>
        </p:nvSpPr>
        <p:spPr/>
        <p:txBody>
          <a:bodyPr/>
          <a:lstStyle/>
          <a:p>
            <a:fld id="{3AB7B8A8-7947-4BA3-BC45-4B75CF15B078}" type="slidenum">
              <a:rPr lang="fr-FR" smtClean="0"/>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0417347-879D-4C23-8795-BE95AAE55D67}" type="datetimeFigureOut">
              <a:rPr lang="fr-FR" smtClean="0"/>
            </a:fld>
            <a:endParaRPr lang="fr-FR"/>
          </a:p>
        </p:txBody>
      </p:sp>
      <p:sp>
        <p:nvSpPr>
          <p:cNvPr id="19" name="Footer Placeholder 18"/>
          <p:cNvSpPr>
            <a:spLocks noGrp="1"/>
          </p:cNvSpPr>
          <p:nvPr>
            <p:ph type="ftr" sz="quarter" idx="11"/>
          </p:nvPr>
        </p:nvSpPr>
        <p:spPr/>
        <p:txBody>
          <a:bodyPr/>
          <a:lstStyle/>
          <a:p>
            <a:endParaRPr lang="fr-FR"/>
          </a:p>
        </p:txBody>
      </p:sp>
      <p:sp>
        <p:nvSpPr>
          <p:cNvPr id="27" name="Slide Number Placeholder 26"/>
          <p:cNvSpPr>
            <a:spLocks noGrp="1"/>
          </p:cNvSpPr>
          <p:nvPr>
            <p:ph type="sldNum" sz="quarter" idx="12"/>
          </p:nvPr>
        </p:nvSpPr>
        <p:spPr/>
        <p:txBody>
          <a:bodyPr/>
          <a:lstStyle/>
          <a:p>
            <a:fld id="{CFC86573-1883-4C58-8F77-556BC08BEC6B}" type="slidenum">
              <a:rPr lang="fr-FR" smtClean="0"/>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0417347-879D-4C23-8795-BE95AAE55D67}" type="datetimeFigureOut">
              <a:rPr lang="fr-FR" smtClean="0"/>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FC86573-1883-4C58-8F77-556BC08BEC6B}" type="slidenum">
              <a:rPr lang="fr-FR" smtClean="0"/>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0417347-879D-4C23-8795-BE95AAE55D67}" type="datetimeFigureOut">
              <a:rPr lang="fr-FR" smtClean="0"/>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FC86573-1883-4C58-8F77-556BC08BEC6B}" type="slidenum">
              <a:rPr lang="fr-FR" smtClean="0"/>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0417347-879D-4C23-8795-BE95AAE55D67}" type="datetimeFigureOut">
              <a:rPr lang="fr-FR" smtClean="0"/>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FC86573-1883-4C58-8F77-556BC08BEC6B}" type="slidenum">
              <a:rPr lang="fr-FR" smtClean="0"/>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endParaRPr kumimoji="0" lang="en-US" smtClean="0"/>
          </a:p>
        </p:txBody>
      </p:sp>
      <p:sp>
        <p:nvSpPr>
          <p:cNvPr id="4" name="Date Placeholder 3"/>
          <p:cNvSpPr>
            <a:spLocks noGrp="1"/>
          </p:cNvSpPr>
          <p:nvPr>
            <p:ph type="dt" sz="half" idx="10"/>
          </p:nvPr>
        </p:nvSpPr>
        <p:spPr/>
        <p:txBody>
          <a:bodyPr/>
          <a:lstStyle/>
          <a:p>
            <a:fld id="{C0417347-879D-4C23-8795-BE95AAE55D67}" type="datetimeFigureOut">
              <a:rPr lang="fr-FR" smtClean="0"/>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CFC86573-1883-4C58-8F77-556BC08BEC6B}" type="slidenum">
              <a:rPr lang="fr-FR" smtClean="0"/>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0417347-879D-4C23-8795-BE95AAE55D67}" type="datetimeFigureOut">
              <a:rPr lang="fr-FR" smtClean="0"/>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FC86573-1883-4C58-8F77-556BC08BEC6B}" type="slidenum">
              <a:rPr lang="fr-FR" smtClean="0"/>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endParaRPr kumimoji="0" lang="en-US" smtClean="0"/>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endParaRPr kumimoji="0" lang="en-US" smtClean="0"/>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0417347-879D-4C23-8795-BE95AAE55D67}" type="datetimeFigureOut">
              <a:rPr lang="fr-FR" smtClean="0"/>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CFC86573-1883-4C58-8F77-556BC08BEC6B}" type="slidenum">
              <a:rPr lang="fr-FR" smtClean="0"/>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0417347-879D-4C23-8795-BE95AAE55D67}" type="datetimeFigureOut">
              <a:rPr lang="fr-FR" smtClean="0"/>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CFC86573-1883-4C58-8F77-556BC08BEC6B}" type="slidenum">
              <a:rPr lang="fr-FR" smtClean="0"/>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417347-879D-4C23-8795-BE95AAE55D67}" type="datetimeFigureOut">
              <a:rPr lang="fr-FR" smtClean="0"/>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CFC86573-1883-4C58-8F77-556BC08BEC6B}" type="slidenum">
              <a:rPr lang="fr-FR" smtClean="0"/>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endParaRPr kumimoji="0" lang="en-US" smtClean="0"/>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0417347-879D-4C23-8795-BE95AAE55D67}" type="datetimeFigureOut">
              <a:rPr lang="fr-FR" smtClean="0"/>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CFC86573-1883-4C58-8F77-556BC08BEC6B}" type="slidenum">
              <a:rPr lang="fr-FR" smtClean="0"/>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endParaRPr kumimoji="0" lang="en-US" smtClean="0"/>
          </a:p>
        </p:txBody>
      </p:sp>
      <p:sp>
        <p:nvSpPr>
          <p:cNvPr id="5" name="Date Placeholder 4"/>
          <p:cNvSpPr>
            <a:spLocks noGrp="1"/>
          </p:cNvSpPr>
          <p:nvPr>
            <p:ph type="dt" sz="half" idx="10"/>
          </p:nvPr>
        </p:nvSpPr>
        <p:spPr/>
        <p:txBody>
          <a:bodyPr/>
          <a:lstStyle/>
          <a:p>
            <a:fld id="{C0417347-879D-4C23-8795-BE95AAE55D67}" type="datetimeFigureOut">
              <a:rPr lang="fr-FR" smtClean="0"/>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a:xfrm>
            <a:off x="8077200" y="6356350"/>
            <a:ext cx="609600" cy="365125"/>
          </a:xfrm>
        </p:spPr>
        <p:txBody>
          <a:bodyPr/>
          <a:lstStyle/>
          <a:p>
            <a:fld id="{CFC86573-1883-4C58-8F77-556BC08BEC6B}" type="slidenum">
              <a:rPr lang="fr-FR" smtClean="0"/>
            </a:fld>
            <a:endParaRPr lang="fr-F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endParaRPr kumimoji="0" lang="en-US" smtClean="0"/>
          </a:p>
          <a:p>
            <a:pPr lvl="1" eaLnBrk="1" latinLnBrk="0" hangingPunct="1"/>
            <a:r>
              <a:rPr kumimoji="0" lang="en-US" smtClean="0"/>
              <a:t>Second level</a:t>
            </a:r>
            <a:endParaRPr kumimoji="0" lang="en-US" smtClean="0"/>
          </a:p>
          <a:p>
            <a:pPr lvl="2" eaLnBrk="1" latinLnBrk="0" hangingPunct="1"/>
            <a:r>
              <a:rPr kumimoji="0" lang="en-US" smtClean="0"/>
              <a:t>Third level</a:t>
            </a:r>
            <a:endParaRPr kumimoji="0" lang="en-US" smtClean="0"/>
          </a:p>
          <a:p>
            <a:pPr lvl="3" eaLnBrk="1" latinLnBrk="0" hangingPunct="1"/>
            <a:r>
              <a:rPr kumimoji="0" lang="en-US" smtClean="0"/>
              <a:t>Fourth level</a:t>
            </a:r>
            <a:endParaRPr kumimoji="0" lang="en-US" smtClean="0"/>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0417347-879D-4C23-8795-BE95AAE55D67}" type="datetimeFigureOut">
              <a:rPr lang="fr-FR" smtClean="0"/>
            </a:fld>
            <a:endParaRPr lang="fr-F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FC86573-1883-4C58-8F77-556BC08BEC6B}" type="slidenum">
              <a:rPr lang="fr-FR" smtClean="0"/>
            </a:fld>
            <a:endParaRPr lang="fr-FR"/>
          </a:p>
        </p:txBody>
      </p:sp>
      <p:grpSp>
        <p:nvGrpSpPr>
          <p:cNvPr id="2" name="Group 1"/>
          <p:cNvGrpSpPr/>
          <p:nvPr/>
        </p:nvGrpSpPr>
        <p:grpSpPr>
          <a:xfrm>
            <a:off x="-19017" y="202408"/>
            <a:ext cx="9180548" cy="649224"/>
            <a:chOff x="-19045" y="216550"/>
            <a:chExt cx="9180548" cy="649224"/>
          </a:xfrm>
        </p:grpSpPr>
        <p:sp>
          <p:nvSpPr>
            <p:cNvPr id="12" name="Freeform 11"/>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panose="05020102010507070707"/>
        <a:buChar char=""/>
        <a:defRPr kumimoji="0" sz="2600" kern="1200">
          <a:solidFill>
            <a:schemeClr val="tx1"/>
          </a:solidFill>
          <a:latin typeface="+mn-lt"/>
          <a:ea typeface="+mn-ea"/>
          <a:cs typeface="+mn-cs"/>
        </a:defRPr>
      </a:lvl1pPr>
      <a:lvl2pPr marL="640080" indent="-247015" algn="l" rtl="0" eaLnBrk="1" latinLnBrk="0" hangingPunct="1">
        <a:spcBef>
          <a:spcPct val="20000"/>
        </a:spcBef>
        <a:buClr>
          <a:schemeClr val="accent1"/>
        </a:buClr>
        <a:buSzPct val="85000"/>
        <a:buFont typeface="Wingdings 2" panose="05020102010507070707"/>
        <a:buChar char=""/>
        <a:defRPr kumimoji="0" sz="2400" kern="1200">
          <a:solidFill>
            <a:schemeClr val="tx1"/>
          </a:solidFill>
          <a:latin typeface="+mn-lt"/>
          <a:ea typeface="+mn-ea"/>
          <a:cs typeface="+mn-cs"/>
        </a:defRPr>
      </a:lvl2pPr>
      <a:lvl3pPr marL="914400" indent="-247015" algn="l" rtl="0" eaLnBrk="1" latinLnBrk="0" hangingPunct="1">
        <a:spcBef>
          <a:spcPct val="20000"/>
        </a:spcBef>
        <a:buClr>
          <a:schemeClr val="accent2"/>
        </a:buClr>
        <a:buSzPct val="70000"/>
        <a:buFont typeface="Wingdings 2" panose="05020102010507070707"/>
        <a:buChar char=""/>
        <a:defRPr kumimoji="0" sz="2100" kern="1200">
          <a:solidFill>
            <a:schemeClr val="tx1"/>
          </a:solidFill>
          <a:latin typeface="+mn-lt"/>
          <a:ea typeface="+mn-ea"/>
          <a:cs typeface="+mn-cs"/>
        </a:defRPr>
      </a:lvl3pPr>
      <a:lvl4pPr marL="1188720" indent="-210185" algn="l" rtl="0" eaLnBrk="1" latinLnBrk="0" hangingPunct="1">
        <a:spcBef>
          <a:spcPct val="20000"/>
        </a:spcBef>
        <a:buClr>
          <a:schemeClr val="accent3"/>
        </a:buClr>
        <a:buSzPct val="65000"/>
        <a:buFont typeface="Wingdings 2" panose="05020102010507070707"/>
        <a:buChar char=""/>
        <a:defRPr kumimoji="0" sz="2000" kern="1200">
          <a:solidFill>
            <a:schemeClr val="tx1"/>
          </a:solidFill>
          <a:latin typeface="+mn-lt"/>
          <a:ea typeface="+mn-ea"/>
          <a:cs typeface="+mn-cs"/>
        </a:defRPr>
      </a:lvl4pPr>
      <a:lvl5pPr marL="1463040" indent="-210185" algn="l" rtl="0" eaLnBrk="1" latinLnBrk="0" hangingPunct="1">
        <a:spcBef>
          <a:spcPct val="20000"/>
        </a:spcBef>
        <a:buClr>
          <a:schemeClr val="accent4"/>
        </a:buClr>
        <a:buSzPct val="65000"/>
        <a:buFont typeface="Wingdings 2" panose="05020102010507070707"/>
        <a:buChar char=""/>
        <a:defRPr kumimoji="0" sz="2000" kern="1200">
          <a:solidFill>
            <a:schemeClr val="tx1"/>
          </a:solidFill>
          <a:latin typeface="+mn-lt"/>
          <a:ea typeface="+mn-ea"/>
          <a:cs typeface="+mn-cs"/>
        </a:defRPr>
      </a:lvl5pPr>
      <a:lvl6pPr marL="1737360" indent="-210185" algn="l" rtl="0" eaLnBrk="1" latinLnBrk="0" hangingPunct="1">
        <a:spcBef>
          <a:spcPct val="20000"/>
        </a:spcBef>
        <a:buClr>
          <a:schemeClr val="accent5"/>
        </a:buClr>
        <a:buSzPct val="80000"/>
        <a:buFont typeface="Wingdings 2" panose="05020102010507070707"/>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panose="05020102010507070707"/>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endParaRPr lang="en-GB" dirty="0" smtClean="0">
              <a:solidFill>
                <a:srgbClr val="002060"/>
              </a:solidFill>
              <a:latin typeface="Algerian" panose="04020705040A02060702" pitchFamily="82" charset="0"/>
            </a:endParaRPr>
          </a:p>
          <a:p>
            <a:r>
              <a:rPr lang="en-GB" dirty="0" smtClean="0">
                <a:solidFill>
                  <a:srgbClr val="002060"/>
                </a:solidFill>
                <a:latin typeface="Algerian" panose="04020705040A02060702" pitchFamily="82" charset="0"/>
              </a:rPr>
              <a:t>TEACHING METHODOLOGY</a:t>
            </a:r>
            <a:endParaRPr lang="en-GB" dirty="0" smtClean="0">
              <a:solidFill>
                <a:srgbClr val="002060"/>
              </a:solidFill>
              <a:latin typeface="Algerian" panose="04020705040A02060702" pitchFamily="82" charset="0"/>
            </a:endParaRPr>
          </a:p>
          <a:p>
            <a:endParaRPr lang="en-GB" dirty="0">
              <a:solidFill>
                <a:srgbClr val="002060"/>
              </a:solidFill>
              <a:latin typeface="Algerian" panose="04020705040A02060702" pitchFamily="82" charset="0"/>
            </a:endParaRPr>
          </a:p>
          <a:p>
            <a:endParaRPr lang="en-GB" dirty="0" smtClean="0">
              <a:solidFill>
                <a:srgbClr val="002060"/>
              </a:solidFill>
              <a:latin typeface="Algerian" panose="04020705040A02060702" pitchFamily="82" charset="0"/>
            </a:endParaRPr>
          </a:p>
          <a:p>
            <a:endParaRPr lang="fr-FR" dirty="0">
              <a:solidFill>
                <a:srgbClr val="002060"/>
              </a:solidFill>
              <a:latin typeface="Algerian" panose="04020705040A02060702" pitchFamily="82"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a:t>
            </a:r>
            <a:endParaRPr lang="fr-FR" dirty="0"/>
          </a:p>
        </p:txBody>
      </p:sp>
      <p:sp>
        <p:nvSpPr>
          <p:cNvPr id="3" name="Content Placeholder 2"/>
          <p:cNvSpPr>
            <a:spLocks noGrp="1"/>
          </p:cNvSpPr>
          <p:nvPr>
            <p:ph idx="1"/>
          </p:nvPr>
        </p:nvSpPr>
        <p:spPr/>
        <p:txBody>
          <a:bodyPr>
            <a:normAutofit fontScale="25000" lnSpcReduction="20000"/>
          </a:bodyPr>
          <a:lstStyle/>
          <a:p>
            <a:r>
              <a:rPr lang="en-GB" sz="11200" b="1" dirty="0" smtClean="0"/>
              <a:t> Motivation</a:t>
            </a:r>
            <a:r>
              <a:rPr lang="en-GB" sz="11200" dirty="0" smtClean="0"/>
              <a:t>-involves willingness to learn</a:t>
            </a:r>
            <a:endParaRPr lang="en-US" sz="11200" b="1" dirty="0" smtClean="0"/>
          </a:p>
          <a:p>
            <a:r>
              <a:rPr lang="en-US" sz="11200" b="1" dirty="0" smtClean="0"/>
              <a:t>Practice and repetition</a:t>
            </a:r>
            <a:r>
              <a:rPr lang="en-US" sz="11200" dirty="0" smtClean="0"/>
              <a:t>-Learning evolves from competence through repetition.</a:t>
            </a:r>
            <a:endParaRPr lang="en-US" sz="11200" dirty="0" smtClean="0"/>
          </a:p>
          <a:p>
            <a:r>
              <a:rPr lang="en-US" sz="11200" b="1" dirty="0" smtClean="0"/>
              <a:t>Individualization</a:t>
            </a:r>
            <a:r>
              <a:rPr lang="en-US" sz="11200" dirty="0" smtClean="0"/>
              <a:t>- rate of learning varies with individual student</a:t>
            </a:r>
            <a:endParaRPr lang="en-US" sz="11200" dirty="0" smtClean="0"/>
          </a:p>
          <a:p>
            <a:pPr>
              <a:buNone/>
            </a:pPr>
            <a:r>
              <a:rPr lang="en-GB" sz="11200" b="1" dirty="0" smtClean="0">
                <a:solidFill>
                  <a:srgbClr val="FF0000"/>
                </a:solidFill>
              </a:rPr>
              <a:t>         CHARACTERISTICS OF LEARNING</a:t>
            </a:r>
            <a:endParaRPr lang="en-US" sz="11200" dirty="0" smtClean="0">
              <a:solidFill>
                <a:srgbClr val="FF0000"/>
              </a:solidFill>
            </a:endParaRPr>
          </a:p>
          <a:p>
            <a:r>
              <a:rPr lang="en-US" sz="11200" dirty="0" smtClean="0"/>
              <a:t> Produces a behavior change in the learner. </a:t>
            </a:r>
            <a:endParaRPr lang="en-US" sz="11200" dirty="0" smtClean="0"/>
          </a:p>
          <a:p>
            <a:r>
              <a:rPr lang="en-US" sz="11200" dirty="0" smtClean="0"/>
              <a:t> Leads to change that is gradual, adaptable and selective.</a:t>
            </a:r>
            <a:endParaRPr lang="en-US" sz="11200" dirty="0" smtClean="0"/>
          </a:p>
          <a:p>
            <a:pPr>
              <a:buNone/>
            </a:pPr>
            <a:r>
              <a:rPr lang="en-US" sz="11200" dirty="0" smtClean="0"/>
              <a:t> •  Results from repetitive practice  and experience.</a:t>
            </a:r>
            <a:endParaRPr lang="en-US" sz="11200" dirty="0" smtClean="0"/>
          </a:p>
          <a:p>
            <a:pPr>
              <a:buNone/>
            </a:pPr>
            <a:r>
              <a:rPr lang="en-US" sz="11200" dirty="0" smtClean="0"/>
              <a:t> •  Is not directly observable, it is abstract. </a:t>
            </a:r>
            <a:endParaRPr lang="en-US" sz="11200" dirty="0" smtClean="0"/>
          </a:p>
          <a:p>
            <a:endParaRPr lang="en-US" sz="11200" dirty="0" smtClean="0"/>
          </a:p>
          <a:p>
            <a:pPr>
              <a:buNone/>
            </a:pPr>
            <a:r>
              <a:rPr lang="en-US" sz="11200" dirty="0" smtClean="0"/>
              <a:t> </a:t>
            </a:r>
            <a:endParaRPr lang="en-GB" sz="11200" dirty="0" smtClean="0"/>
          </a:p>
          <a:p>
            <a:endParaRPr lang="fr-FR" dirty="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a:t>
            </a:r>
            <a:endParaRPr lang="fr-FR" dirty="0"/>
          </a:p>
        </p:txBody>
      </p:sp>
      <p:sp>
        <p:nvSpPr>
          <p:cNvPr id="3" name="Content Placeholder 2"/>
          <p:cNvSpPr>
            <a:spLocks noGrp="1"/>
          </p:cNvSpPr>
          <p:nvPr>
            <p:ph idx="1"/>
          </p:nvPr>
        </p:nvSpPr>
        <p:spPr/>
        <p:txBody>
          <a:bodyPr>
            <a:normAutofit/>
          </a:bodyPr>
          <a:lstStyle/>
          <a:p>
            <a:pPr>
              <a:buNone/>
            </a:pPr>
            <a:r>
              <a:rPr lang="en-GB" sz="2400" b="1" dirty="0" smtClean="0"/>
              <a:t>     Community based education and service</a:t>
            </a:r>
            <a:endParaRPr lang="en-GB" sz="2400" b="1" dirty="0" smtClean="0"/>
          </a:p>
          <a:p>
            <a:r>
              <a:rPr lang="en-GB" sz="2400" dirty="0" smtClean="0"/>
              <a:t>This is where students are taken to the community level for application of theory work as they serve the community.</a:t>
            </a:r>
            <a:endParaRPr lang="en-GB" sz="2400" dirty="0" smtClean="0"/>
          </a:p>
          <a:p>
            <a:pPr>
              <a:buNone/>
            </a:pPr>
            <a:r>
              <a:rPr lang="en-GB" sz="2400" b="1" dirty="0" smtClean="0"/>
              <a:t>Computer aided education</a:t>
            </a:r>
            <a:endParaRPr lang="en-GB" sz="2400" b="1" dirty="0" smtClean="0"/>
          </a:p>
          <a:p>
            <a:r>
              <a:rPr lang="en-GB" sz="2400" dirty="0" smtClean="0"/>
              <a:t>Use of modern computer technology programme which facilitate learning</a:t>
            </a:r>
            <a:endParaRPr lang="en-GB" sz="2400" dirty="0" smtClean="0"/>
          </a:p>
          <a:p>
            <a:r>
              <a:rPr lang="en-GB" sz="2400" dirty="0" smtClean="0"/>
              <a:t>Learning skills a student develop in innovative teaching include: </a:t>
            </a:r>
            <a:r>
              <a:rPr lang="en-GB" sz="2400" dirty="0" smtClean="0">
                <a:solidFill>
                  <a:srgbClr val="FF0000"/>
                </a:solidFill>
              </a:rPr>
              <a:t>problem solving, communication skills, clinical reasoning </a:t>
            </a:r>
            <a:r>
              <a:rPr lang="en-GB" sz="2400" dirty="0" err="1" smtClean="0">
                <a:solidFill>
                  <a:srgbClr val="FF0000"/>
                </a:solidFill>
              </a:rPr>
              <a:t>skill,self</a:t>
            </a:r>
            <a:r>
              <a:rPr lang="en-GB" sz="2400" dirty="0" smtClean="0">
                <a:solidFill>
                  <a:srgbClr val="FF0000"/>
                </a:solidFill>
              </a:rPr>
              <a:t> directed </a:t>
            </a:r>
            <a:r>
              <a:rPr lang="en-GB" sz="2400" dirty="0" err="1" smtClean="0">
                <a:solidFill>
                  <a:srgbClr val="FF0000"/>
                </a:solidFill>
              </a:rPr>
              <a:t>learning,team</a:t>
            </a:r>
            <a:r>
              <a:rPr lang="en-GB" sz="2400" dirty="0" smtClean="0">
                <a:solidFill>
                  <a:srgbClr val="FF0000"/>
                </a:solidFill>
              </a:rPr>
              <a:t> work and </a:t>
            </a:r>
            <a:endParaRPr lang="en-GB" sz="2400" dirty="0" smtClean="0">
              <a:solidFill>
                <a:srgbClr val="FF0000"/>
              </a:solidFill>
            </a:endParaRPr>
          </a:p>
          <a:p>
            <a:r>
              <a:rPr lang="en-GB" sz="2400" dirty="0" smtClean="0">
                <a:solidFill>
                  <a:srgbClr val="FF0000"/>
                </a:solidFill>
              </a:rPr>
              <a:t>Thinking skills</a:t>
            </a:r>
            <a:endParaRPr lang="en-GB" sz="2400" dirty="0" smtClean="0">
              <a:solidFill>
                <a:srgbClr val="FF0000"/>
              </a:solidFill>
            </a:endParaRPr>
          </a:p>
          <a:p>
            <a:endParaRPr lang="en-GB" sz="2400" dirty="0" smtClean="0"/>
          </a:p>
          <a:p>
            <a:endParaRPr lang="fr-FR" sz="2400" dirty="0"/>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solidFill>
                  <a:srgbClr val="FF0000"/>
                </a:solidFill>
              </a:rPr>
              <a:t>Super skills of innovative teaching</a:t>
            </a:r>
            <a:endParaRPr lang="fr-FR" sz="2800" dirty="0">
              <a:solidFill>
                <a:srgbClr val="FF0000"/>
              </a:solidFill>
            </a:endParaRPr>
          </a:p>
        </p:txBody>
      </p:sp>
      <p:pic>
        <p:nvPicPr>
          <p:cNvPr id="4" name="ia_el_22_innerEl" descr="Super Skills of Innovative Education"/>
          <p:cNvPicPr>
            <a:picLocks noGrp="1"/>
          </p:cNvPicPr>
          <p:nvPr>
            <p:ph idx="1"/>
          </p:nvPr>
        </p:nvPicPr>
        <p:blipFill>
          <a:blip r:embed="rId1"/>
          <a:stretch>
            <a:fillRect/>
          </a:stretch>
        </p:blipFill>
        <p:spPr bwMode="auto">
          <a:xfrm>
            <a:off x="3619500" y="2420888"/>
            <a:ext cx="1905000" cy="2857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MICROTEACHING</a:t>
            </a:r>
            <a:endParaRPr lang="fr-FR" dirty="0">
              <a:solidFill>
                <a:srgbClr val="FF0000"/>
              </a:solidFill>
            </a:endParaRPr>
          </a:p>
        </p:txBody>
      </p:sp>
      <p:sp>
        <p:nvSpPr>
          <p:cNvPr id="3" name="Content Placeholder 2"/>
          <p:cNvSpPr>
            <a:spLocks noGrp="1"/>
          </p:cNvSpPr>
          <p:nvPr>
            <p:ph idx="1"/>
          </p:nvPr>
        </p:nvSpPr>
        <p:spPr/>
        <p:txBody>
          <a:bodyPr>
            <a:normAutofit lnSpcReduction="10000"/>
          </a:bodyPr>
          <a:lstStyle/>
          <a:p>
            <a:r>
              <a:rPr lang="en-GB" sz="2400" dirty="0" smtClean="0"/>
              <a:t>It is a scaled down teaching encounter with a small unit group of students for a small period of time and focuses on developing a teaching skill.</a:t>
            </a:r>
            <a:endParaRPr lang="en-GB" sz="2400" dirty="0" smtClean="0"/>
          </a:p>
          <a:p>
            <a:r>
              <a:rPr lang="en-GB" sz="2400" dirty="0" smtClean="0"/>
              <a:t>Aimed at developing teaching skill in a simulated environment</a:t>
            </a:r>
            <a:endParaRPr lang="en-GB" sz="2400" dirty="0" smtClean="0"/>
          </a:p>
          <a:p>
            <a:pPr>
              <a:buNone/>
            </a:pPr>
            <a:r>
              <a:rPr lang="en-GB" sz="2400" b="1" dirty="0" smtClean="0"/>
              <a:t>       Features</a:t>
            </a:r>
            <a:endParaRPr lang="en-GB" sz="2400" b="1" dirty="0" smtClean="0"/>
          </a:p>
          <a:p>
            <a:r>
              <a:rPr lang="en-GB" sz="2400" dirty="0" smtClean="0"/>
              <a:t>Focuses on developing a teaching skill</a:t>
            </a:r>
            <a:endParaRPr lang="en-GB" sz="2400" dirty="0" smtClean="0"/>
          </a:p>
          <a:p>
            <a:r>
              <a:rPr lang="en-GB" sz="2400" dirty="0" smtClean="0"/>
              <a:t>Scaled down in terms of students, time, topic and skill</a:t>
            </a:r>
            <a:endParaRPr lang="en-GB" sz="2400" dirty="0" smtClean="0"/>
          </a:p>
          <a:p>
            <a:r>
              <a:rPr lang="en-GB" sz="2400" dirty="0" smtClean="0"/>
              <a:t>Highly individualised training device</a:t>
            </a:r>
            <a:endParaRPr lang="en-GB" sz="2400" dirty="0" smtClean="0"/>
          </a:p>
          <a:p>
            <a:r>
              <a:rPr lang="en-GB" sz="2400" dirty="0" smtClean="0"/>
              <a:t>Provides feedback for trainees performance</a:t>
            </a:r>
            <a:endParaRPr lang="en-GB" sz="2400" dirty="0" smtClean="0"/>
          </a:p>
          <a:p>
            <a:r>
              <a:rPr lang="en-GB" sz="2400" dirty="0" smtClean="0"/>
              <a:t>Training device to prepare for effective teachers</a:t>
            </a:r>
            <a:endParaRPr lang="fr-FR" sz="2400" dirty="0"/>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Micro teaching skills</a:t>
            </a:r>
            <a:endParaRPr lang="fr-FR" dirty="0">
              <a:solidFill>
                <a:srgbClr val="FF0000"/>
              </a:solidFill>
            </a:endParaRPr>
          </a:p>
        </p:txBody>
      </p:sp>
      <p:sp>
        <p:nvSpPr>
          <p:cNvPr id="3" name="Content Placeholder 2"/>
          <p:cNvSpPr>
            <a:spLocks noGrp="1"/>
          </p:cNvSpPr>
          <p:nvPr>
            <p:ph idx="1"/>
          </p:nvPr>
        </p:nvSpPr>
        <p:spPr/>
        <p:txBody>
          <a:bodyPr>
            <a:noAutofit/>
          </a:bodyPr>
          <a:lstStyle/>
          <a:p>
            <a:r>
              <a:rPr lang="en-US" sz="2400" dirty="0" smtClean="0"/>
              <a:t>They consist of: </a:t>
            </a:r>
            <a:endParaRPr lang="fr-FR" sz="2400" dirty="0" smtClean="0"/>
          </a:p>
          <a:p>
            <a:r>
              <a:rPr lang="en-US" sz="2400" dirty="0" smtClean="0"/>
              <a:t>1. </a:t>
            </a:r>
            <a:r>
              <a:rPr lang="en-US" sz="2400" b="1" dirty="0" smtClean="0"/>
              <a:t>Set induction</a:t>
            </a:r>
            <a:r>
              <a:rPr lang="en-US" sz="2400" dirty="0" smtClean="0"/>
              <a:t>, which is the skill of appropriately introducing a topic  or starting a lesson and capturing the learner’s attention.</a:t>
            </a:r>
            <a:br>
              <a:rPr lang="en-US" sz="2400" dirty="0" smtClean="0"/>
            </a:br>
            <a:r>
              <a:rPr lang="en-US" sz="2400" dirty="0" smtClean="0"/>
              <a:t>2. </a:t>
            </a:r>
            <a:r>
              <a:rPr lang="en-US" sz="2400" b="1" dirty="0" smtClean="0"/>
              <a:t>Stimulus variation</a:t>
            </a:r>
            <a:r>
              <a:rPr lang="en-US" sz="2400" dirty="0" smtClean="0"/>
              <a:t>, that is, the skill of varying focus movements, speech and content delivery to retain the learner’s attention.</a:t>
            </a:r>
            <a:br>
              <a:rPr lang="en-US" sz="2400" dirty="0" smtClean="0"/>
            </a:br>
            <a:r>
              <a:rPr lang="en-US" sz="2400" dirty="0" smtClean="0"/>
              <a:t>3. </a:t>
            </a:r>
            <a:r>
              <a:rPr lang="en-US" sz="2400" b="1" dirty="0" smtClean="0"/>
              <a:t>Reinforcement</a:t>
            </a:r>
            <a:r>
              <a:rPr lang="en-US" sz="2400" dirty="0" smtClean="0"/>
              <a:t>, which is the technique of rewarding students to promote good behavior and attention.</a:t>
            </a:r>
            <a:br>
              <a:rPr lang="en-US" sz="2400" dirty="0" smtClean="0"/>
            </a:br>
            <a:endParaRPr lang="fr-FR" sz="2400" dirty="0"/>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solidFill>
                  <a:srgbClr val="FF0000"/>
                </a:solidFill>
              </a:rPr>
              <a:t>ct</a:t>
            </a:r>
            <a:endParaRPr lang="fr-FR" dirty="0">
              <a:solidFill>
                <a:srgbClr val="FF0000"/>
              </a:solidFill>
            </a:endParaRPr>
          </a:p>
        </p:txBody>
      </p:sp>
      <p:sp>
        <p:nvSpPr>
          <p:cNvPr id="3" name="Content Placeholder 2"/>
          <p:cNvSpPr>
            <a:spLocks noGrp="1"/>
          </p:cNvSpPr>
          <p:nvPr>
            <p:ph idx="1"/>
          </p:nvPr>
        </p:nvSpPr>
        <p:spPr/>
        <p:txBody>
          <a:bodyPr>
            <a:noAutofit/>
          </a:bodyPr>
          <a:lstStyle/>
          <a:p>
            <a:pPr>
              <a:buNone/>
            </a:pPr>
            <a:r>
              <a:rPr lang="en-US" sz="2000" dirty="0" smtClean="0"/>
              <a:t>                                                            </a:t>
            </a:r>
            <a:endParaRPr lang="en-US" sz="2000" dirty="0" smtClean="0"/>
          </a:p>
          <a:p>
            <a:pPr>
              <a:buNone/>
            </a:pPr>
            <a:endParaRPr lang="en-US" sz="2000" dirty="0" smtClean="0"/>
          </a:p>
          <a:p>
            <a:pPr>
              <a:buNone/>
            </a:pPr>
            <a:r>
              <a:rPr lang="en-US" sz="2400" dirty="0" smtClean="0"/>
              <a:t> 4. </a:t>
            </a:r>
            <a:r>
              <a:rPr lang="en-US" sz="2400" b="1" dirty="0" smtClean="0"/>
              <a:t>Questioning</a:t>
            </a:r>
            <a:r>
              <a:rPr lang="en-US" sz="2400" dirty="0" smtClean="0"/>
              <a:t>, that is, the technique of using questions to promote  interaction with learners to hold their attention                                                                                                                        5. </a:t>
            </a:r>
            <a:r>
              <a:rPr lang="en-US" sz="2400" b="1" dirty="0" smtClean="0"/>
              <a:t>Use of examples and explanations</a:t>
            </a:r>
            <a:r>
              <a:rPr lang="en-US" sz="2400" dirty="0" smtClean="0"/>
              <a:t> that promote learning.</a:t>
            </a:r>
            <a:br>
              <a:rPr lang="en-US" sz="2400" dirty="0" smtClean="0"/>
            </a:br>
            <a:r>
              <a:rPr lang="en-US" sz="2400" dirty="0" smtClean="0"/>
              <a:t>6. </a:t>
            </a:r>
            <a:r>
              <a:rPr lang="en-US" sz="2400" b="1" dirty="0" smtClean="0"/>
              <a:t>Closure</a:t>
            </a:r>
            <a:r>
              <a:rPr lang="en-US" sz="2400" dirty="0" smtClean="0"/>
              <a:t>, that is, helping learners achieve ’mental’ closure of a learning session in ways that help them to remember what they learn, </a:t>
            </a:r>
            <a:r>
              <a:rPr lang="en-US" sz="2400" dirty="0" err="1" smtClean="0"/>
              <a:t>i.e</a:t>
            </a:r>
            <a:r>
              <a:rPr lang="en-US" sz="2400" dirty="0" smtClean="0"/>
              <a:t>, by encouraging students to summarise what they have learnt</a:t>
            </a:r>
            <a:endParaRPr lang="en-US" sz="2400" dirty="0" smtClean="0"/>
          </a:p>
          <a:p>
            <a:endParaRPr lang="en-US" sz="2000" dirty="0" smtClean="0"/>
          </a:p>
          <a:p>
            <a:endParaRPr lang="en-GB" sz="2000" dirty="0" smtClean="0"/>
          </a:p>
          <a:p>
            <a:endParaRPr lang="fr-FR" sz="2000" dirty="0"/>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Clinical teaching</a:t>
            </a:r>
            <a:endParaRPr lang="en-GB" dirty="0">
              <a:solidFill>
                <a:srgbClr val="FF0000"/>
              </a:solidFill>
            </a:endParaRPr>
          </a:p>
        </p:txBody>
      </p:sp>
      <p:sp>
        <p:nvSpPr>
          <p:cNvPr id="3" name="Content Placeholder 2"/>
          <p:cNvSpPr>
            <a:spLocks noGrp="1"/>
          </p:cNvSpPr>
          <p:nvPr>
            <p:ph idx="1"/>
          </p:nvPr>
        </p:nvSpPr>
        <p:spPr/>
        <p:txBody>
          <a:bodyPr>
            <a:normAutofit fontScale="92500"/>
          </a:bodyPr>
          <a:lstStyle/>
          <a:p>
            <a:pPr>
              <a:buNone/>
            </a:pPr>
            <a:endParaRPr lang="en-GB" sz="2800" dirty="0" smtClean="0"/>
          </a:p>
          <a:p>
            <a:r>
              <a:rPr lang="en-GB" sz="2800" dirty="0" smtClean="0"/>
              <a:t>It is teaching in a clinical or practical setting similar to environment which a learner will practice in future</a:t>
            </a:r>
            <a:endParaRPr lang="en-GB" sz="2800" dirty="0" smtClean="0"/>
          </a:p>
          <a:p>
            <a:pPr>
              <a:buNone/>
            </a:pPr>
            <a:r>
              <a:rPr lang="en-GB" sz="2800" b="1" dirty="0" smtClean="0"/>
              <a:t>       Purpose</a:t>
            </a:r>
            <a:endParaRPr lang="en-GB" sz="2800" b="1" dirty="0" smtClean="0"/>
          </a:p>
          <a:p>
            <a:r>
              <a:rPr lang="en-GB" sz="2800" dirty="0" smtClean="0"/>
              <a:t>Make learner put into practise what they have learnt</a:t>
            </a:r>
            <a:endParaRPr lang="en-GB" sz="2800" dirty="0" smtClean="0"/>
          </a:p>
          <a:p>
            <a:r>
              <a:rPr lang="en-GB" sz="2800" dirty="0" smtClean="0"/>
              <a:t>Student learns to protect her clients from malpractice and negligence</a:t>
            </a:r>
            <a:endParaRPr lang="en-GB" sz="2800" dirty="0" smtClean="0"/>
          </a:p>
          <a:p>
            <a:r>
              <a:rPr lang="en-GB" sz="2800" dirty="0" smtClean="0"/>
              <a:t>Students learn to maintain their integrity and professional code of ethics and etiquette</a:t>
            </a:r>
            <a:endParaRPr lang="en-GB" sz="2800" dirty="0" smtClean="0"/>
          </a:p>
          <a:p>
            <a:endParaRPr lang="fr-FR" sz="2800" dirty="0" smtClean="0"/>
          </a:p>
          <a:p>
            <a:pPr algn="just"/>
            <a:endParaRPr lang="en-GB" dirty="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smtClean="0">
                <a:solidFill>
                  <a:srgbClr val="FF0000"/>
                </a:solidFill>
              </a:rPr>
              <a:t>Characteristics/role of clinical teacher</a:t>
            </a:r>
            <a:endParaRPr lang="fr-FR" sz="2400"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pPr lvl="0"/>
            <a:r>
              <a:rPr lang="en-US" dirty="0" smtClean="0"/>
              <a:t>A skilled, experienced nurse concerned with the maintenance and improvement of standards of patient care.</a:t>
            </a:r>
            <a:endParaRPr lang="fr-FR" dirty="0" smtClean="0"/>
          </a:p>
          <a:p>
            <a:pPr lvl="0"/>
            <a:r>
              <a:rPr lang="en-US" dirty="0" smtClean="0"/>
              <a:t>Concerned to help your learner to develop their potential as a nurse.</a:t>
            </a:r>
            <a:endParaRPr lang="fr-FR" dirty="0" smtClean="0"/>
          </a:p>
          <a:p>
            <a:pPr lvl="0"/>
            <a:r>
              <a:rPr lang="en-US" dirty="0" smtClean="0"/>
              <a:t>Able to gain satisfaction from caring for patients.</a:t>
            </a:r>
            <a:endParaRPr lang="fr-FR" dirty="0" smtClean="0"/>
          </a:p>
          <a:p>
            <a:pPr lvl="0"/>
            <a:r>
              <a:rPr lang="en-US" dirty="0" smtClean="0"/>
              <a:t>Able to gain satisfaction from teaching, especially individuals and small groups.</a:t>
            </a:r>
            <a:endParaRPr lang="fr-FR" dirty="0" smtClean="0"/>
          </a:p>
          <a:p>
            <a:pPr lvl="0"/>
            <a:r>
              <a:rPr lang="en-US" dirty="0" smtClean="0"/>
              <a:t>Keen to create a favorable environment for learning.</a:t>
            </a:r>
            <a:endParaRPr lang="fr-FR" dirty="0" smtClean="0"/>
          </a:p>
          <a:p>
            <a:pPr lvl="0"/>
            <a:r>
              <a:rPr lang="en-US" dirty="0" smtClean="0"/>
              <a:t>Alert to the opportunities available for facilitating learning in the clinical situation</a:t>
            </a:r>
            <a:endParaRPr lang="fr-FR" dirty="0" smtClean="0"/>
          </a:p>
          <a:p>
            <a:pPr lvl="0"/>
            <a:r>
              <a:rPr lang="en-US" dirty="0" smtClean="0"/>
              <a:t>A model for your learner.</a:t>
            </a:r>
            <a:endParaRPr lang="fr-FR" dirty="0" smtClean="0"/>
          </a:p>
          <a:p>
            <a:endParaRPr lang="fr-FR" dirty="0"/>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Teaching attitudes</a:t>
            </a:r>
            <a:endParaRPr lang="fr-FR" dirty="0">
              <a:solidFill>
                <a:srgbClr val="FF0000"/>
              </a:solidFill>
            </a:endParaRPr>
          </a:p>
        </p:txBody>
      </p:sp>
      <p:sp>
        <p:nvSpPr>
          <p:cNvPr id="3" name="Content Placeholder 2"/>
          <p:cNvSpPr>
            <a:spLocks noGrp="1"/>
          </p:cNvSpPr>
          <p:nvPr>
            <p:ph idx="1"/>
          </p:nvPr>
        </p:nvSpPr>
        <p:spPr/>
        <p:txBody>
          <a:bodyPr>
            <a:normAutofit/>
          </a:bodyPr>
          <a:lstStyle/>
          <a:p>
            <a:r>
              <a:rPr lang="en-US" dirty="0" smtClean="0"/>
              <a:t> you can best teach attitudes by providing:</a:t>
            </a:r>
            <a:endParaRPr lang="fr-FR" dirty="0" smtClean="0"/>
          </a:p>
          <a:p>
            <a:pPr lvl="0"/>
            <a:r>
              <a:rPr lang="en-US" dirty="0" smtClean="0"/>
              <a:t>Information to shape attitudes, for example, facts about AIDS.</a:t>
            </a:r>
            <a:endParaRPr lang="fr-FR" dirty="0" smtClean="0"/>
          </a:p>
          <a:p>
            <a:pPr lvl="0"/>
            <a:r>
              <a:rPr lang="en-US" dirty="0" smtClean="0"/>
              <a:t>Examples or models to shape attitudes (advertising goal).</a:t>
            </a:r>
            <a:endParaRPr lang="en-US" dirty="0" smtClean="0"/>
          </a:p>
          <a:p>
            <a:pPr lvl="0"/>
            <a:r>
              <a:rPr lang="en-US" dirty="0" smtClean="0"/>
              <a:t>Seeing a patient suffering from a particular disease touches the feelings of the learner.</a:t>
            </a:r>
            <a:endParaRPr lang="fr-FR" dirty="0" smtClean="0"/>
          </a:p>
          <a:p>
            <a:pPr marL="0" indent="0">
              <a:buNone/>
            </a:pPr>
            <a:endParaRPr lang="fr-FR" dirty="0"/>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a:t>
            </a:r>
            <a:endParaRPr lang="en-US" dirty="0"/>
          </a:p>
        </p:txBody>
      </p:sp>
      <p:sp>
        <p:nvSpPr>
          <p:cNvPr id="3" name="Content Placeholder 2"/>
          <p:cNvSpPr>
            <a:spLocks noGrp="1"/>
          </p:cNvSpPr>
          <p:nvPr>
            <p:ph idx="1"/>
          </p:nvPr>
        </p:nvSpPr>
        <p:spPr/>
        <p:txBody>
          <a:bodyPr/>
          <a:lstStyle/>
          <a:p>
            <a:pPr lvl="0"/>
            <a:r>
              <a:rPr lang="en-US" dirty="0"/>
              <a:t>Experience to shape attitudes, for example, opportunities to work in a hospital.</a:t>
            </a:r>
            <a:endParaRPr lang="fr-FR" dirty="0"/>
          </a:p>
          <a:p>
            <a:pPr lvl="0"/>
            <a:r>
              <a:rPr lang="en-US" dirty="0"/>
              <a:t>Discussion to shape attitude, for instance, by sharing </a:t>
            </a:r>
            <a:r>
              <a:rPr lang="en-US" dirty="0" smtClean="0"/>
              <a:t>your own opinions. </a:t>
            </a:r>
            <a:endParaRPr lang="fr-FR" dirty="0"/>
          </a:p>
          <a:p>
            <a:pPr lvl="0"/>
            <a:r>
              <a:rPr lang="en-US" dirty="0"/>
              <a:t>Role plays, for example, playing the role of doctor, nurse or patient.</a:t>
            </a:r>
            <a:endParaRPr lang="fr-FR" dirty="0"/>
          </a:p>
          <a:p>
            <a:endParaRPr lang="en-US"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a:t>
            </a:r>
            <a:endParaRPr lang="en-US" dirty="0"/>
          </a:p>
        </p:txBody>
      </p:sp>
      <p:sp>
        <p:nvSpPr>
          <p:cNvPr id="3" name="Content Placeholder 2"/>
          <p:cNvSpPr>
            <a:spLocks noGrp="1"/>
          </p:cNvSpPr>
          <p:nvPr>
            <p:ph idx="1"/>
          </p:nvPr>
        </p:nvSpPr>
        <p:spPr/>
        <p:txBody>
          <a:bodyPr/>
          <a:lstStyle/>
          <a:p>
            <a:r>
              <a:rPr lang="en-US" dirty="0" smtClean="0"/>
              <a:t>Examples of words that describe feelings/value:</a:t>
            </a:r>
            <a:endParaRPr lang="en-US" dirty="0" smtClean="0"/>
          </a:p>
          <a:p>
            <a:pPr marL="0" indent="0">
              <a:buNone/>
            </a:pPr>
            <a:r>
              <a:rPr lang="en-US" dirty="0" smtClean="0"/>
              <a:t>                         kindness</a:t>
            </a:r>
            <a:endParaRPr lang="en-US" dirty="0" smtClean="0"/>
          </a:p>
          <a:p>
            <a:pPr marL="0" indent="0">
              <a:buNone/>
            </a:pPr>
            <a:r>
              <a:rPr lang="en-US" dirty="0" smtClean="0"/>
              <a:t>                         Willingness</a:t>
            </a:r>
            <a:endParaRPr lang="en-US" dirty="0" smtClean="0"/>
          </a:p>
          <a:p>
            <a:pPr marL="0" indent="0">
              <a:buNone/>
            </a:pPr>
            <a:r>
              <a:rPr lang="en-US" dirty="0"/>
              <a:t> </a:t>
            </a:r>
            <a:r>
              <a:rPr lang="en-US" dirty="0" smtClean="0"/>
              <a:t>                         Accuracy</a:t>
            </a:r>
            <a:endParaRPr lang="en-US" dirty="0" smtClean="0"/>
          </a:p>
          <a:p>
            <a:pPr marL="0" indent="0">
              <a:buNone/>
            </a:pPr>
            <a:r>
              <a:rPr lang="en-US" dirty="0"/>
              <a:t> </a:t>
            </a:r>
            <a:r>
              <a:rPr lang="en-US" dirty="0" smtClean="0"/>
              <a:t>                         Empathy</a:t>
            </a:r>
            <a:endParaRPr lang="en-US" dirty="0" smtClean="0"/>
          </a:p>
          <a:p>
            <a:pPr marL="0" indent="0">
              <a:buNone/>
            </a:pPr>
            <a:r>
              <a:rPr lang="en-US" dirty="0" smtClean="0"/>
              <a:t>                          Dedication</a:t>
            </a:r>
            <a:endParaRPr lang="en-US" dirty="0" smtClean="0"/>
          </a:p>
          <a:p>
            <a:pPr marL="0" indent="0">
              <a:buNone/>
            </a:pPr>
            <a:r>
              <a:rPr lang="en-US" dirty="0"/>
              <a:t> </a:t>
            </a:r>
            <a:r>
              <a:rPr lang="en-US" dirty="0" smtClean="0"/>
              <a:t>                         Honesty</a:t>
            </a:r>
            <a:endParaRPr lang="en-US" dirty="0" smtClean="0"/>
          </a:p>
          <a:p>
            <a:pPr marL="0" indent="0">
              <a:buNone/>
            </a:pPr>
            <a:r>
              <a:rPr lang="en-US" dirty="0"/>
              <a:t> </a:t>
            </a:r>
            <a:r>
              <a:rPr lang="en-US" dirty="0" smtClean="0"/>
              <a:t>                         Respectfulness</a:t>
            </a:r>
            <a:endParaRPr lang="en-US" dirty="0" smtClean="0"/>
          </a:p>
          <a:p>
            <a:pPr marL="0" indent="0">
              <a:buNone/>
            </a:pPr>
            <a:r>
              <a:rPr lang="en-US" dirty="0"/>
              <a:t> </a:t>
            </a:r>
            <a:r>
              <a:rPr lang="en-US" dirty="0" smtClean="0"/>
              <a:t>                         Gentleness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           </a:t>
            </a:r>
            <a:r>
              <a:rPr lang="en-US" sz="2800" b="1" dirty="0" smtClean="0">
                <a:solidFill>
                  <a:srgbClr val="FF0000"/>
                </a:solidFill>
              </a:rPr>
              <a:t>PRINCIPLES OF ADULT LEARNING(</a:t>
            </a:r>
            <a:r>
              <a:rPr lang="en-US" sz="2800" b="1" dirty="0" err="1" smtClean="0">
                <a:solidFill>
                  <a:srgbClr val="FF0000"/>
                </a:solidFill>
              </a:rPr>
              <a:t>Andragogy</a:t>
            </a:r>
            <a:r>
              <a:rPr lang="en-US" sz="2800" b="1" dirty="0" smtClean="0">
                <a:solidFill>
                  <a:srgbClr val="FF0000"/>
                </a:solidFill>
              </a:rPr>
              <a:t>)</a:t>
            </a:r>
            <a:endParaRPr lang="fr-FR" sz="2800" b="1" dirty="0">
              <a:solidFill>
                <a:srgbClr val="FF0000"/>
              </a:solidFill>
            </a:endParaRPr>
          </a:p>
        </p:txBody>
      </p:sp>
      <p:sp>
        <p:nvSpPr>
          <p:cNvPr id="3" name="Content Placeholder 2"/>
          <p:cNvSpPr>
            <a:spLocks noGrp="1"/>
          </p:cNvSpPr>
          <p:nvPr>
            <p:ph idx="1"/>
          </p:nvPr>
        </p:nvSpPr>
        <p:spPr/>
        <p:txBody>
          <a:bodyPr>
            <a:normAutofit/>
          </a:bodyPr>
          <a:lstStyle/>
          <a:p>
            <a:pPr>
              <a:buNone/>
            </a:pPr>
            <a:endParaRPr lang="en-US" sz="2400" b="1" dirty="0" smtClean="0"/>
          </a:p>
          <a:p>
            <a:pPr>
              <a:buNone/>
            </a:pPr>
            <a:r>
              <a:rPr lang="en-US" sz="2400" dirty="0" smtClean="0"/>
              <a:t>Active participation</a:t>
            </a:r>
            <a:endParaRPr lang="en-US" sz="2400" dirty="0" smtClean="0"/>
          </a:p>
          <a:p>
            <a:pPr>
              <a:buNone/>
            </a:pPr>
            <a:r>
              <a:rPr lang="en-US" sz="2400" dirty="0" smtClean="0"/>
              <a:t>Cumulative learning allows adult teaching to progress from known to unknown </a:t>
            </a:r>
            <a:endParaRPr lang="en-US" sz="2400" dirty="0" smtClean="0"/>
          </a:p>
          <a:p>
            <a:pPr>
              <a:buNone/>
            </a:pPr>
            <a:r>
              <a:rPr lang="en-US" sz="2400" dirty="0" smtClean="0"/>
              <a:t>Opportunity to practice new skills</a:t>
            </a:r>
            <a:endParaRPr lang="en-US" sz="2400" dirty="0" smtClean="0"/>
          </a:p>
          <a:p>
            <a:pPr>
              <a:buNone/>
            </a:pPr>
            <a:r>
              <a:rPr lang="en-US" sz="2400" dirty="0" smtClean="0"/>
              <a:t>Individual pace</a:t>
            </a:r>
            <a:endParaRPr lang="en-US" sz="2400" dirty="0" smtClean="0"/>
          </a:p>
          <a:p>
            <a:pPr>
              <a:buNone/>
            </a:pPr>
            <a:r>
              <a:rPr lang="en-US" sz="2400" dirty="0" smtClean="0"/>
              <a:t>Learning for understanding and application of knowledge</a:t>
            </a:r>
            <a:endParaRPr lang="en-US" sz="2400" dirty="0" smtClean="0"/>
          </a:p>
          <a:p>
            <a:pPr>
              <a:buNone/>
            </a:pPr>
            <a:r>
              <a:rPr lang="en-US" sz="2400" dirty="0" smtClean="0"/>
              <a:t>Progression in learning</a:t>
            </a:r>
            <a:endParaRPr lang="en-US" sz="2400" dirty="0" smtClean="0"/>
          </a:p>
          <a:p>
            <a:pPr>
              <a:buNone/>
            </a:pPr>
            <a:r>
              <a:rPr lang="en-US" sz="2400" dirty="0" smtClean="0"/>
              <a:t>Open minded, reflective and cricitical learning</a:t>
            </a:r>
            <a:endParaRPr lang="fr-FR" sz="2400" dirty="0"/>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solidFill>
                  <a:srgbClr val="FF0000"/>
                </a:solidFill>
              </a:rPr>
              <a:t>TEACHING/LEARNING AIDS</a:t>
            </a:r>
            <a:endParaRPr lang="fr-FR" sz="2800" dirty="0">
              <a:solidFill>
                <a:srgbClr val="FF0000"/>
              </a:solidFill>
            </a:endParaRPr>
          </a:p>
        </p:txBody>
      </p:sp>
      <p:sp>
        <p:nvSpPr>
          <p:cNvPr id="3" name="Content Placeholder 2"/>
          <p:cNvSpPr>
            <a:spLocks noGrp="1"/>
          </p:cNvSpPr>
          <p:nvPr>
            <p:ph idx="1"/>
          </p:nvPr>
        </p:nvSpPr>
        <p:spPr/>
        <p:txBody>
          <a:bodyPr>
            <a:normAutofit/>
          </a:bodyPr>
          <a:lstStyle/>
          <a:p>
            <a:pPr>
              <a:buNone/>
            </a:pPr>
            <a:r>
              <a:rPr lang="en-GB" sz="2400" dirty="0" smtClean="0"/>
              <a:t>  They are items that can be manipulated to enhance learning</a:t>
            </a:r>
            <a:endParaRPr lang="en-GB" sz="2400" dirty="0" smtClean="0"/>
          </a:p>
          <a:p>
            <a:r>
              <a:rPr lang="en-GB" sz="2400" dirty="0" smtClean="0"/>
              <a:t>They can be classified into the following</a:t>
            </a:r>
            <a:endParaRPr lang="en-GB" sz="2400" dirty="0" smtClean="0"/>
          </a:p>
          <a:p>
            <a:r>
              <a:rPr lang="en-GB" sz="2400" b="1" dirty="0" smtClean="0"/>
              <a:t>According to generation </a:t>
            </a:r>
            <a:r>
              <a:rPr lang="en-GB" sz="2400" dirty="0" err="1" smtClean="0"/>
              <a:t>i.e</a:t>
            </a:r>
            <a:r>
              <a:rPr lang="en-GB" sz="2400" dirty="0" smtClean="0"/>
              <a:t> traditional and modern aids</a:t>
            </a:r>
            <a:endParaRPr lang="en-GB" sz="2400" dirty="0" smtClean="0"/>
          </a:p>
          <a:p>
            <a:r>
              <a:rPr lang="en-GB" sz="2400" b="1" dirty="0" smtClean="0"/>
              <a:t>According to nature </a:t>
            </a:r>
            <a:r>
              <a:rPr lang="en-GB" sz="2400" dirty="0" err="1" smtClean="0"/>
              <a:t>i.e</a:t>
            </a:r>
            <a:r>
              <a:rPr lang="en-GB" sz="2400" dirty="0" smtClean="0"/>
              <a:t> real or artificial</a:t>
            </a:r>
            <a:endParaRPr lang="en-GB" sz="2400" dirty="0" smtClean="0"/>
          </a:p>
          <a:p>
            <a:r>
              <a:rPr lang="en-GB" sz="2400" b="1" dirty="0" smtClean="0"/>
              <a:t>According to use </a:t>
            </a:r>
            <a:r>
              <a:rPr lang="en-GB" sz="2400" dirty="0" err="1" smtClean="0"/>
              <a:t>i.e</a:t>
            </a:r>
            <a:r>
              <a:rPr lang="en-GB" sz="2400" dirty="0" smtClean="0"/>
              <a:t> projected and non-projected</a:t>
            </a:r>
            <a:endParaRPr lang="en-GB" sz="2400" dirty="0" smtClean="0"/>
          </a:p>
          <a:p>
            <a:pPr>
              <a:buNone/>
            </a:pPr>
            <a:r>
              <a:rPr lang="en-GB" sz="2400" b="1" dirty="0" smtClean="0">
                <a:solidFill>
                  <a:srgbClr val="FF0000"/>
                </a:solidFill>
              </a:rPr>
              <a:t>       </a:t>
            </a:r>
            <a:endParaRPr lang="en-GB" sz="2400" dirty="0" smtClean="0"/>
          </a:p>
          <a:p>
            <a:endParaRPr lang="fr-FR" dirty="0"/>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dirty="0" smtClean="0">
                <a:solidFill>
                  <a:srgbClr val="FF0000"/>
                </a:solidFill>
              </a:rPr>
              <a:t>Importance of teaching aid</a:t>
            </a:r>
            <a:r>
              <a:rPr lang="en-GB" sz="3200" dirty="0" smtClean="0">
                <a:solidFill>
                  <a:srgbClr val="FF0000"/>
                </a:solidFill>
              </a:rPr>
              <a:t>s</a:t>
            </a:r>
            <a:br>
              <a:rPr lang="en-GB" sz="3200" dirty="0" smtClean="0">
                <a:solidFill>
                  <a:srgbClr val="FF0000"/>
                </a:solidFill>
              </a:rPr>
            </a:br>
            <a:endParaRPr lang="fr-FR" sz="3200" dirty="0"/>
          </a:p>
        </p:txBody>
      </p:sp>
      <p:sp>
        <p:nvSpPr>
          <p:cNvPr id="3" name="Content Placeholder 2"/>
          <p:cNvSpPr>
            <a:spLocks noGrp="1"/>
          </p:cNvSpPr>
          <p:nvPr>
            <p:ph idx="1"/>
          </p:nvPr>
        </p:nvSpPr>
        <p:spPr/>
        <p:txBody>
          <a:bodyPr>
            <a:normAutofit/>
          </a:bodyPr>
          <a:lstStyle/>
          <a:p>
            <a:r>
              <a:rPr lang="en-GB" sz="2800" dirty="0" smtClean="0">
                <a:latin typeface="Times New Roman" panose="02020603050405020304" pitchFamily="18" charset="0"/>
                <a:cs typeface="Times New Roman" panose="02020603050405020304" pitchFamily="18" charset="0"/>
              </a:rPr>
              <a:t>Enhance students understanding</a:t>
            </a:r>
            <a:endParaRPr lang="en-GB" sz="2800" dirty="0" smtClean="0">
              <a:latin typeface="Times New Roman" panose="02020603050405020304" pitchFamily="18" charset="0"/>
              <a:cs typeface="Times New Roman" panose="02020603050405020304" pitchFamily="18" charset="0"/>
            </a:endParaRPr>
          </a:p>
          <a:p>
            <a:r>
              <a:rPr lang="en-GB" sz="2800" dirty="0" smtClean="0">
                <a:latin typeface="Times New Roman" panose="02020603050405020304" pitchFamily="18" charset="0"/>
                <a:cs typeface="Times New Roman" panose="02020603050405020304" pitchFamily="18" charset="0"/>
              </a:rPr>
              <a:t>Makes learning interesting and makes students to participate</a:t>
            </a:r>
            <a:endParaRPr lang="en-GB" sz="2800" dirty="0" smtClean="0">
              <a:latin typeface="Times New Roman" panose="02020603050405020304" pitchFamily="18" charset="0"/>
              <a:cs typeface="Times New Roman" panose="02020603050405020304" pitchFamily="18" charset="0"/>
            </a:endParaRPr>
          </a:p>
          <a:p>
            <a:r>
              <a:rPr lang="en-GB" sz="2800" dirty="0" smtClean="0">
                <a:latin typeface="Times New Roman" panose="02020603050405020304" pitchFamily="18" charset="0"/>
                <a:cs typeface="Times New Roman" panose="02020603050405020304" pitchFamily="18" charset="0"/>
              </a:rPr>
              <a:t>Accelerates learning</a:t>
            </a:r>
            <a:endParaRPr lang="en-US" sz="2800" b="1"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Supplement in verbal instructions.</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 Teaching aids makes learning permanent.</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 Teaching aids provide variety.</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Teaching aids are helpful in attracting attention of the students.</a:t>
            </a:r>
            <a:endParaRPr lang="en-US" dirty="0" smtClean="0">
              <a:latin typeface="Times New Roman" panose="02020603050405020304" pitchFamily="18" charset="0"/>
              <a:cs typeface="Times New Roman" panose="02020603050405020304" pitchFamily="18" charset="0"/>
            </a:endParaRPr>
          </a:p>
          <a:p>
            <a:endParaRPr lang="en-GB" sz="2800" dirty="0" smtClean="0"/>
          </a:p>
          <a:p>
            <a:endParaRPr lang="en-GB" sz="2800" dirty="0" smtClean="0"/>
          </a:p>
          <a:p>
            <a:endParaRPr lang="fr-FR" dirty="0"/>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857232"/>
            <a:ext cx="8229600" cy="1143000"/>
          </a:xfrm>
        </p:spPr>
        <p:txBody>
          <a:bodyPr>
            <a:normAutofit/>
          </a:bodyPr>
          <a:lstStyle/>
          <a:p>
            <a:r>
              <a:rPr lang="en-GB" sz="2800" dirty="0" smtClean="0">
                <a:solidFill>
                  <a:srgbClr val="FF0000"/>
                </a:solidFill>
              </a:rPr>
              <a:t>ct</a:t>
            </a:r>
            <a:endParaRPr lang="fr-FR" sz="2800" dirty="0">
              <a:solidFill>
                <a:srgbClr val="FF0000"/>
              </a:solidFill>
            </a:endParaRPr>
          </a:p>
        </p:txBody>
      </p:sp>
      <p:sp>
        <p:nvSpPr>
          <p:cNvPr id="3" name="Content Placeholder 2"/>
          <p:cNvSpPr>
            <a:spLocks noGrp="1"/>
          </p:cNvSpPr>
          <p:nvPr>
            <p:ph idx="1"/>
          </p:nvPr>
        </p:nvSpPr>
        <p:spPr/>
        <p:txBody>
          <a:bodyPr>
            <a:noAutofit/>
          </a:bodyPr>
          <a:lstStyle/>
          <a:p>
            <a:pPr>
              <a:buNone/>
            </a:pPr>
            <a:endParaRPr lang="en-GB" sz="2000" dirty="0" smtClean="0">
              <a:solidFill>
                <a:srgbClr val="FF0000"/>
              </a:solidFill>
            </a:endParaRPr>
          </a:p>
          <a:p>
            <a:pPr>
              <a:buNone/>
            </a:pPr>
            <a:r>
              <a:rPr lang="en-GB" sz="2800" dirty="0" smtClean="0">
                <a:solidFill>
                  <a:srgbClr val="FF0000"/>
                </a:solidFill>
              </a:rPr>
              <a:t>Factors to consider in choosing a teaching aid</a:t>
            </a:r>
            <a:endParaRPr lang="en-GB" sz="2800" dirty="0" smtClean="0"/>
          </a:p>
          <a:p>
            <a:r>
              <a:rPr lang="en-GB" sz="2800" dirty="0" smtClean="0"/>
              <a:t>Knowledge and skills</a:t>
            </a:r>
            <a:endParaRPr lang="en-GB" sz="2800" dirty="0" smtClean="0"/>
          </a:p>
          <a:p>
            <a:r>
              <a:rPr lang="en-GB" sz="2800" dirty="0" smtClean="0"/>
              <a:t>Cost effective</a:t>
            </a:r>
            <a:endParaRPr lang="en-GB" sz="2800" dirty="0" smtClean="0"/>
          </a:p>
          <a:p>
            <a:r>
              <a:rPr lang="en-GB" sz="2800" dirty="0" smtClean="0"/>
              <a:t>Teaching method and objectives</a:t>
            </a:r>
            <a:endParaRPr lang="en-GB" sz="2800" dirty="0" smtClean="0"/>
          </a:p>
          <a:p>
            <a:r>
              <a:rPr lang="en-GB" sz="2800" dirty="0" smtClean="0"/>
              <a:t>It should cover the content appropriately</a:t>
            </a:r>
            <a:endParaRPr lang="en-GB" sz="2800" dirty="0" smtClean="0"/>
          </a:p>
          <a:p>
            <a:r>
              <a:rPr lang="en-GB" sz="2800" dirty="0" smtClean="0"/>
              <a:t>Size and characteristics of the audience</a:t>
            </a:r>
            <a:endParaRPr lang="en-GB" sz="2800" dirty="0" smtClean="0"/>
          </a:p>
          <a:p>
            <a:r>
              <a:rPr lang="en-GB" sz="2800" dirty="0" smtClean="0"/>
              <a:t>Safe for both students and teachers</a:t>
            </a:r>
            <a:endParaRPr lang="fr-FR" sz="2800" dirty="0"/>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sz="3200" dirty="0" smtClean="0">
                <a:solidFill>
                  <a:srgbClr val="FF0000"/>
                </a:solidFill>
              </a:rPr>
              <a:t>Projected aids</a:t>
            </a:r>
            <a:endParaRPr lang="fr-FR" sz="3200" dirty="0">
              <a:solidFill>
                <a:srgbClr val="FF0000"/>
              </a:solidFill>
            </a:endParaRPr>
          </a:p>
        </p:txBody>
      </p:sp>
      <p:sp>
        <p:nvSpPr>
          <p:cNvPr id="3" name="Content Placeholder 2"/>
          <p:cNvSpPr>
            <a:spLocks noGrp="1"/>
          </p:cNvSpPr>
          <p:nvPr>
            <p:ph idx="1"/>
          </p:nvPr>
        </p:nvSpPr>
        <p:spPr/>
        <p:txBody>
          <a:bodyPr>
            <a:normAutofit lnSpcReduction="10000"/>
          </a:bodyPr>
          <a:lstStyle/>
          <a:p>
            <a:r>
              <a:rPr lang="en-GB" sz="2400" dirty="0" smtClean="0"/>
              <a:t>This are teaching aids that cast images or information on a screen and usually use electricity.</a:t>
            </a:r>
            <a:endParaRPr lang="en-GB" sz="2400" dirty="0" smtClean="0"/>
          </a:p>
          <a:p>
            <a:pPr>
              <a:buNone/>
            </a:pPr>
            <a:r>
              <a:rPr lang="en-GB" sz="2400" dirty="0" smtClean="0"/>
              <a:t> Projected aids include: </a:t>
            </a:r>
            <a:endParaRPr lang="fr-FR" sz="2400" dirty="0" smtClean="0"/>
          </a:p>
          <a:p>
            <a:pPr lvl="0">
              <a:buNone/>
            </a:pPr>
            <a:r>
              <a:rPr lang="en-GB" sz="2400" b="1" dirty="0" smtClean="0"/>
              <a:t>Overhead transparency (projector). </a:t>
            </a:r>
            <a:endParaRPr lang="fr-FR" sz="2400" b="1" dirty="0" smtClean="0"/>
          </a:p>
          <a:p>
            <a:pPr lvl="0"/>
            <a:r>
              <a:rPr lang="en-GB" sz="2400" b="1" dirty="0" smtClean="0"/>
              <a:t>Kaleidoscopes. Films, Video cassettes, Slides.</a:t>
            </a:r>
            <a:endParaRPr lang="en-GB" sz="2400" b="1" dirty="0" smtClean="0"/>
          </a:p>
          <a:p>
            <a:pPr>
              <a:buNone/>
            </a:pPr>
            <a:r>
              <a:rPr lang="en-GB" sz="2400" b="1" dirty="0" smtClean="0"/>
              <a:t>    The Overhead Projector</a:t>
            </a:r>
            <a:r>
              <a:rPr lang="en-GB" sz="2400" dirty="0" smtClean="0"/>
              <a:t> . </a:t>
            </a:r>
            <a:br>
              <a:rPr lang="en-GB" sz="2400" dirty="0" smtClean="0"/>
            </a:br>
            <a:r>
              <a:rPr lang="en-GB" sz="2400" dirty="0" smtClean="0"/>
              <a:t>The overhead projector (OHP) projects transparencies from a horizontal table via a prism or mirror and a lens. A bright image appears on a screen behind the teacher.</a:t>
            </a:r>
            <a:endParaRPr lang="fr-FR" sz="2400" dirty="0" smtClean="0"/>
          </a:p>
          <a:p>
            <a:r>
              <a:rPr lang="en-GB" sz="2400" dirty="0" smtClean="0"/>
              <a:t>The teacher uses permanent fount pens to write on transparencies .</a:t>
            </a:r>
            <a:endParaRPr lang="en-GB" sz="2400" dirty="0" smtClean="0"/>
          </a:p>
          <a:p>
            <a:endParaRPr lang="en-GB" sz="2400" dirty="0" smtClean="0"/>
          </a:p>
          <a:p>
            <a:endParaRPr lang="fr-FR" dirty="0"/>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advantages</a:t>
            </a:r>
            <a:endParaRPr lang="fr-FR" dirty="0">
              <a:solidFill>
                <a:srgbClr val="FF0000"/>
              </a:solidFill>
            </a:endParaRPr>
          </a:p>
        </p:txBody>
      </p:sp>
      <p:sp>
        <p:nvSpPr>
          <p:cNvPr id="3" name="Content Placeholder 2"/>
          <p:cNvSpPr>
            <a:spLocks noGrp="1"/>
          </p:cNvSpPr>
          <p:nvPr>
            <p:ph idx="1"/>
          </p:nvPr>
        </p:nvSpPr>
        <p:spPr/>
        <p:txBody>
          <a:bodyPr>
            <a:normAutofit/>
          </a:bodyPr>
          <a:lstStyle/>
          <a:p>
            <a:pPr lvl="0"/>
            <a:r>
              <a:rPr lang="en-GB" dirty="0" smtClean="0"/>
              <a:t>Teacher faces the classroom and point out features appearing on the screen easily using a pointer. </a:t>
            </a:r>
            <a:endParaRPr lang="fr-FR" dirty="0" smtClean="0"/>
          </a:p>
          <a:p>
            <a:pPr lvl="0"/>
            <a:r>
              <a:rPr lang="en-GB" dirty="0" smtClean="0"/>
              <a:t>It may not be necessary to darken the room. </a:t>
            </a:r>
            <a:endParaRPr lang="fr-FR" dirty="0" smtClean="0"/>
          </a:p>
          <a:p>
            <a:pPr lvl="0"/>
            <a:r>
              <a:rPr lang="en-GB" dirty="0" smtClean="0"/>
              <a:t>You are able to project a wide variety of materials. </a:t>
            </a:r>
            <a:endParaRPr lang="fr-FR" dirty="0" smtClean="0"/>
          </a:p>
          <a:p>
            <a:pPr lvl="0"/>
            <a:r>
              <a:rPr lang="en-GB" dirty="0" smtClean="0"/>
              <a:t>Transparencies can be used as an illuminated blackboard during the lesson. Alternatively, they can be put on top of each other showing stages of development of an idea or structure. </a:t>
            </a:r>
            <a:endParaRPr lang="fr-FR" dirty="0" smtClean="0"/>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a:t>
            </a:r>
            <a:endParaRPr lang="fr-FR" dirty="0"/>
          </a:p>
        </p:txBody>
      </p:sp>
      <p:sp>
        <p:nvSpPr>
          <p:cNvPr id="3" name="Content Placeholder 2"/>
          <p:cNvSpPr>
            <a:spLocks noGrp="1"/>
          </p:cNvSpPr>
          <p:nvPr>
            <p:ph idx="1"/>
          </p:nvPr>
        </p:nvSpPr>
        <p:spPr/>
        <p:txBody>
          <a:bodyPr/>
          <a:lstStyle/>
          <a:p>
            <a:pPr lvl="0"/>
            <a:r>
              <a:rPr lang="en-GB" dirty="0" smtClean="0"/>
              <a:t>You can easily trace diagrams and drawings if you </a:t>
            </a:r>
            <a:br>
              <a:rPr lang="en-GB" dirty="0" smtClean="0"/>
            </a:br>
            <a:r>
              <a:rPr lang="en-GB" dirty="0" smtClean="0"/>
              <a:t>require them. </a:t>
            </a:r>
            <a:endParaRPr lang="fr-FR" dirty="0" smtClean="0"/>
          </a:p>
          <a:p>
            <a:pPr lvl="0"/>
            <a:r>
              <a:rPr lang="en-GB" dirty="0" smtClean="0"/>
              <a:t>An overhead projector, therefore, has endless possibilities in the hands of a resourceful teacher and can be used at all levels </a:t>
            </a:r>
            <a:br>
              <a:rPr lang="en-GB" dirty="0" smtClean="0"/>
            </a:br>
            <a:r>
              <a:rPr lang="en-GB" dirty="0" smtClean="0"/>
              <a:t>of education. </a:t>
            </a:r>
            <a:endParaRPr lang="en-GB" dirty="0" smtClean="0"/>
          </a:p>
          <a:p>
            <a:pPr lvl="0"/>
            <a:r>
              <a:rPr lang="en-GB" dirty="0" smtClean="0"/>
              <a:t>Verbal discussion of a teacher can be supported by illustration.</a:t>
            </a:r>
            <a:endParaRPr lang="en-GB" dirty="0" smtClean="0"/>
          </a:p>
          <a:p>
            <a:pPr lvl="0"/>
            <a:r>
              <a:rPr lang="en-GB" dirty="0" smtClean="0"/>
              <a:t>It is portable</a:t>
            </a:r>
            <a:endParaRPr lang="fr-FR" dirty="0" smtClean="0"/>
          </a:p>
          <a:p>
            <a:endParaRPr lang="fr-FR" dirty="0"/>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disadvantages</a:t>
            </a:r>
            <a:endParaRPr lang="fr-FR" dirty="0"/>
          </a:p>
        </p:txBody>
      </p:sp>
      <p:sp>
        <p:nvSpPr>
          <p:cNvPr id="3" name="Content Placeholder 2"/>
          <p:cNvSpPr>
            <a:spLocks noGrp="1"/>
          </p:cNvSpPr>
          <p:nvPr>
            <p:ph idx="1"/>
          </p:nvPr>
        </p:nvSpPr>
        <p:spPr/>
        <p:txBody>
          <a:bodyPr/>
          <a:lstStyle/>
          <a:p>
            <a:r>
              <a:rPr lang="en-GB" dirty="0" smtClean="0"/>
              <a:t> The teacher must not stand in front of the image.</a:t>
            </a:r>
            <a:endParaRPr lang="en-GB" dirty="0" smtClean="0"/>
          </a:p>
          <a:p>
            <a:r>
              <a:rPr lang="en-GB" dirty="0" smtClean="0"/>
              <a:t> They are expensive to obtain and maintain</a:t>
            </a:r>
            <a:endParaRPr lang="en-GB" dirty="0" smtClean="0"/>
          </a:p>
          <a:p>
            <a:r>
              <a:rPr lang="en-GB" dirty="0" smtClean="0"/>
              <a:t>Requires technical know how</a:t>
            </a:r>
            <a:endParaRPr lang="en-GB" dirty="0" smtClean="0"/>
          </a:p>
          <a:p>
            <a:r>
              <a:rPr lang="en-GB" dirty="0" smtClean="0"/>
              <a:t>Delicate and can break down</a:t>
            </a:r>
            <a:endParaRPr lang="en-GB" dirty="0" smtClean="0"/>
          </a:p>
          <a:p>
            <a:r>
              <a:rPr lang="en-GB" dirty="0" smtClean="0"/>
              <a:t>Special felt pens are used for writing </a:t>
            </a:r>
            <a:r>
              <a:rPr lang="en-GB" smtClean="0"/>
              <a:t>on transparent </a:t>
            </a:r>
            <a:r>
              <a:rPr lang="en-GB" dirty="0" smtClean="0"/>
              <a:t>sheets.</a:t>
            </a:r>
            <a:endParaRPr lang="en-GB" dirty="0" smtClean="0"/>
          </a:p>
          <a:p>
            <a:endParaRPr lang="fr-FR" dirty="0" smtClean="0"/>
          </a:p>
          <a:p>
            <a:endParaRPr lang="fr-FR" dirty="0"/>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smtClean="0">
                <a:solidFill>
                  <a:srgbClr val="FF0000"/>
                </a:solidFill>
              </a:rPr>
              <a:t>NON-PROJECTED AIDS</a:t>
            </a:r>
            <a:endParaRPr lang="fr-FR" sz="2400" dirty="0">
              <a:solidFill>
                <a:srgbClr val="FF0000"/>
              </a:solidFill>
            </a:endParaRPr>
          </a:p>
        </p:txBody>
      </p:sp>
      <p:sp>
        <p:nvSpPr>
          <p:cNvPr id="3" name="Content Placeholder 2"/>
          <p:cNvSpPr>
            <a:spLocks noGrp="1"/>
          </p:cNvSpPr>
          <p:nvPr>
            <p:ph idx="1"/>
          </p:nvPr>
        </p:nvSpPr>
        <p:spPr/>
        <p:txBody>
          <a:bodyPr>
            <a:normAutofit/>
          </a:bodyPr>
          <a:lstStyle/>
          <a:p>
            <a:r>
              <a:rPr lang="en-GB" sz="2400" b="1" dirty="0" smtClean="0"/>
              <a:t> </a:t>
            </a:r>
            <a:r>
              <a:rPr lang="fr-FR" sz="2400" dirty="0" smtClean="0"/>
              <a:t>They </a:t>
            </a:r>
            <a:r>
              <a:rPr lang="en-GB" sz="2400" dirty="0" smtClean="0"/>
              <a:t>are aids that you can find within your environment and provide first hand feel and sense of reality.</a:t>
            </a:r>
            <a:r>
              <a:rPr lang="en-GB" sz="2400" b="1" dirty="0" smtClean="0"/>
              <a:t> </a:t>
            </a:r>
            <a:endParaRPr lang="fr-FR" sz="2400" dirty="0" smtClean="0"/>
          </a:p>
          <a:p>
            <a:r>
              <a:rPr lang="en-GB" sz="2400" b="1" dirty="0" smtClean="0"/>
              <a:t>The Chalkboard</a:t>
            </a:r>
            <a:r>
              <a:rPr lang="en-GB" sz="2400" dirty="0" smtClean="0"/>
              <a:t> </a:t>
            </a:r>
            <a:endParaRPr lang="fr-FR" sz="2400" dirty="0" smtClean="0"/>
          </a:p>
          <a:p>
            <a:r>
              <a:rPr lang="en-GB" sz="2400" dirty="0" smtClean="0"/>
              <a:t>The chalkboard is the most easily available, convenient and most popular teaching</a:t>
            </a:r>
            <a:endParaRPr lang="en-GB" sz="2400" dirty="0" smtClean="0"/>
          </a:p>
          <a:p>
            <a:r>
              <a:rPr lang="en-GB" sz="2400" b="1" dirty="0" smtClean="0"/>
              <a:t>Characteristic</a:t>
            </a:r>
            <a:endParaRPr lang="en-GB" sz="2400" b="1" dirty="0" smtClean="0"/>
          </a:p>
          <a:p>
            <a:r>
              <a:rPr lang="en-GB" sz="2400" dirty="0" smtClean="0"/>
              <a:t>Smooth</a:t>
            </a:r>
            <a:endParaRPr lang="en-GB" sz="2400" dirty="0" smtClean="0"/>
          </a:p>
          <a:p>
            <a:r>
              <a:rPr lang="en-GB" sz="2400" dirty="0" smtClean="0"/>
              <a:t>Strategic</a:t>
            </a:r>
            <a:endParaRPr lang="en-GB" sz="2400" dirty="0" smtClean="0"/>
          </a:p>
          <a:p>
            <a:r>
              <a:rPr lang="en-GB" sz="2400" dirty="0" smtClean="0"/>
              <a:t>Dull enough for reflection of writing</a:t>
            </a:r>
            <a:endParaRPr lang="en-GB" sz="2400" dirty="0" smtClean="0"/>
          </a:p>
          <a:p>
            <a:r>
              <a:rPr lang="en-GB" sz="2400" dirty="0" smtClean="0"/>
              <a:t>Mounted on appropriate height</a:t>
            </a:r>
            <a:endParaRPr lang="fr-FR" sz="2400" dirty="0"/>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smtClean="0">
                <a:solidFill>
                  <a:srgbClr val="FF0000"/>
                </a:solidFill>
              </a:rPr>
              <a:t>Guidelines for using chalkboard</a:t>
            </a:r>
            <a:endParaRPr lang="fr-FR" sz="2400" dirty="0">
              <a:solidFill>
                <a:srgbClr val="FF0000"/>
              </a:solidFill>
            </a:endParaRPr>
          </a:p>
        </p:txBody>
      </p:sp>
      <p:sp>
        <p:nvSpPr>
          <p:cNvPr id="3" name="Content Placeholder 2"/>
          <p:cNvSpPr>
            <a:spLocks noGrp="1"/>
          </p:cNvSpPr>
          <p:nvPr>
            <p:ph idx="1"/>
          </p:nvPr>
        </p:nvSpPr>
        <p:spPr/>
        <p:txBody>
          <a:bodyPr>
            <a:normAutofit/>
          </a:bodyPr>
          <a:lstStyle/>
          <a:p>
            <a:r>
              <a:rPr lang="en-GB" dirty="0" smtClean="0"/>
              <a:t>Always write at an angle</a:t>
            </a:r>
            <a:endParaRPr lang="en-GB" dirty="0" smtClean="0"/>
          </a:p>
          <a:p>
            <a:r>
              <a:rPr lang="en-GB" dirty="0" smtClean="0"/>
              <a:t>Devide your board into two sections</a:t>
            </a:r>
            <a:endParaRPr lang="en-GB" dirty="0" smtClean="0"/>
          </a:p>
          <a:p>
            <a:r>
              <a:rPr lang="en-GB" dirty="0" smtClean="0"/>
              <a:t>Make your writing visible</a:t>
            </a:r>
            <a:endParaRPr lang="en-GB" dirty="0" smtClean="0"/>
          </a:p>
          <a:p>
            <a:r>
              <a:rPr lang="en-GB" dirty="0" smtClean="0"/>
              <a:t>Avoid writing and talking at the same time</a:t>
            </a:r>
            <a:endParaRPr lang="en-GB" dirty="0" smtClean="0"/>
          </a:p>
          <a:p>
            <a:r>
              <a:rPr lang="en-GB" dirty="0" smtClean="0"/>
              <a:t>Always write what is relevant</a:t>
            </a:r>
            <a:endParaRPr lang="en-GB" dirty="0" smtClean="0"/>
          </a:p>
          <a:p>
            <a:r>
              <a:rPr lang="en-GB" dirty="0" smtClean="0"/>
              <a:t>    </a:t>
            </a:r>
            <a:r>
              <a:rPr lang="en-GB" b="1" dirty="0" smtClean="0"/>
              <a:t>advantages</a:t>
            </a:r>
            <a:endParaRPr lang="en-GB" b="1" dirty="0" smtClean="0"/>
          </a:p>
          <a:p>
            <a:r>
              <a:rPr lang="en-GB" dirty="0" smtClean="0"/>
              <a:t>It is economical</a:t>
            </a:r>
            <a:endParaRPr lang="en-GB" dirty="0" smtClean="0"/>
          </a:p>
          <a:p>
            <a:r>
              <a:rPr lang="en-GB" dirty="0" smtClean="0"/>
              <a:t>Very convinient</a:t>
            </a:r>
            <a:endParaRPr lang="en-GB" dirty="0" smtClean="0"/>
          </a:p>
          <a:p>
            <a:endParaRPr lang="fr-FR" dirty="0"/>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b="1" dirty="0" smtClean="0"/>
              <a:t>The Flannel Board</a:t>
            </a:r>
            <a:r>
              <a:rPr lang="en-GB" sz="2800" dirty="0" smtClean="0"/>
              <a:t> </a:t>
            </a:r>
            <a:br>
              <a:rPr lang="fr-FR" sz="2800" dirty="0" smtClean="0"/>
            </a:br>
            <a:endParaRPr lang="fr-FR" sz="2800" dirty="0"/>
          </a:p>
        </p:txBody>
      </p:sp>
      <p:sp>
        <p:nvSpPr>
          <p:cNvPr id="3" name="Content Placeholder 2"/>
          <p:cNvSpPr>
            <a:spLocks noGrp="1"/>
          </p:cNvSpPr>
          <p:nvPr>
            <p:ph idx="1"/>
          </p:nvPr>
        </p:nvSpPr>
        <p:spPr/>
        <p:txBody>
          <a:bodyPr>
            <a:normAutofit/>
          </a:bodyPr>
          <a:lstStyle/>
          <a:p>
            <a:r>
              <a:rPr lang="en-GB" sz="2400" dirty="0" smtClean="0"/>
              <a:t>This is the device of choice for teaching villagers. </a:t>
            </a:r>
            <a:br>
              <a:rPr lang="en-GB" sz="2400" dirty="0" smtClean="0"/>
            </a:br>
            <a:r>
              <a:rPr lang="en-GB" sz="2400" dirty="0" smtClean="0"/>
              <a:t>It is a display board made of wood or card board. it is covered with flannel cloth. pictures, photos are cut and put on a flannel cloth</a:t>
            </a:r>
            <a:endParaRPr lang="en-GB" sz="2400" dirty="0" smtClean="0"/>
          </a:p>
          <a:p>
            <a:pPr>
              <a:buNone/>
            </a:pPr>
            <a:r>
              <a:rPr lang="en-GB" sz="2400" dirty="0" smtClean="0"/>
              <a:t>    </a:t>
            </a:r>
            <a:r>
              <a:rPr lang="en-GB" sz="2400" b="1" dirty="0" smtClean="0"/>
              <a:t>Advantages of the Flannel Board</a:t>
            </a:r>
            <a:r>
              <a:rPr lang="en-GB" sz="2400" dirty="0" smtClean="0"/>
              <a:t>  </a:t>
            </a:r>
            <a:endParaRPr lang="fr-FR" sz="2400" dirty="0" smtClean="0"/>
          </a:p>
          <a:p>
            <a:pPr lvl="0"/>
            <a:r>
              <a:rPr lang="en-GB" sz="2400" dirty="0" smtClean="0"/>
              <a:t>It tells a story in which you can see things happen </a:t>
            </a:r>
            <a:endParaRPr lang="fr-FR" sz="2400" dirty="0" smtClean="0"/>
          </a:p>
          <a:p>
            <a:pPr lvl="0"/>
            <a:r>
              <a:rPr lang="en-GB" sz="2400" dirty="0" smtClean="0"/>
              <a:t>It has strong colours that please </a:t>
            </a:r>
            <a:endParaRPr lang="fr-FR" sz="2400" dirty="0" smtClean="0"/>
          </a:p>
          <a:p>
            <a:pPr lvl="0"/>
            <a:r>
              <a:rPr lang="en-GB" sz="2400" dirty="0" smtClean="0"/>
              <a:t>The pictures are large enough and can be seen from </a:t>
            </a:r>
            <a:br>
              <a:rPr lang="en-GB" sz="2400" dirty="0" smtClean="0"/>
            </a:br>
            <a:r>
              <a:rPr lang="en-GB" sz="2400" dirty="0" smtClean="0"/>
              <a:t>a distance </a:t>
            </a:r>
            <a:endParaRPr lang="fr-FR" sz="24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LEARNING PROCESSS</a:t>
            </a:r>
            <a:endParaRPr lang="fr-FR" sz="3200" dirty="0"/>
          </a:p>
        </p:txBody>
      </p:sp>
      <p:sp>
        <p:nvSpPr>
          <p:cNvPr id="3" name="Content Placeholder 2"/>
          <p:cNvSpPr>
            <a:spLocks noGrp="1"/>
          </p:cNvSpPr>
          <p:nvPr>
            <p:ph idx="1"/>
          </p:nvPr>
        </p:nvSpPr>
        <p:spPr/>
        <p:txBody>
          <a:bodyPr>
            <a:normAutofit lnSpcReduction="10000"/>
          </a:bodyPr>
          <a:lstStyle/>
          <a:p>
            <a:r>
              <a:rPr lang="en-GB" sz="2400" dirty="0" smtClean="0"/>
              <a:t>It reflects the stages and sequences of learning</a:t>
            </a:r>
            <a:endParaRPr lang="en-GB" sz="2400" dirty="0" smtClean="0"/>
          </a:p>
          <a:p>
            <a:r>
              <a:rPr lang="en-GB" sz="2400" b="1" dirty="0" smtClean="0"/>
              <a:t>Attention-</a:t>
            </a:r>
            <a:r>
              <a:rPr lang="en-GB" sz="2400" dirty="0" smtClean="0"/>
              <a:t> stage of preparation, students have to be attentive in order to understand and follow the content</a:t>
            </a:r>
            <a:endParaRPr lang="en-GB" sz="2400" dirty="0" smtClean="0"/>
          </a:p>
          <a:p>
            <a:r>
              <a:rPr lang="en-GB" sz="2400" b="1" dirty="0" smtClean="0"/>
              <a:t>Perception</a:t>
            </a:r>
            <a:r>
              <a:rPr lang="en-GB" sz="2400" dirty="0" smtClean="0"/>
              <a:t>-involves connection to the senses information is registered to the mind so that the meaning is established. involves complex interrelation of information from previous learning and environment</a:t>
            </a:r>
            <a:endParaRPr lang="en-GB" sz="2400" dirty="0" smtClean="0"/>
          </a:p>
          <a:p>
            <a:r>
              <a:rPr lang="en-GB" sz="2400" b="1" dirty="0" smtClean="0"/>
              <a:t>Acquisition</a:t>
            </a:r>
            <a:r>
              <a:rPr lang="en-GB" sz="2400" dirty="0" smtClean="0"/>
              <a:t>- students acquire new capability of operating something.</a:t>
            </a:r>
            <a:endParaRPr lang="en-GB" sz="2400" dirty="0" smtClean="0"/>
          </a:p>
          <a:p>
            <a:r>
              <a:rPr lang="en-GB" sz="2400" dirty="0" smtClean="0"/>
              <a:t>Involves identifying  how ways and means are mastered in responding to a situation</a:t>
            </a:r>
            <a:endParaRPr lang="fr-FR" sz="2400" dirty="0"/>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a:t>
            </a:r>
            <a:endParaRPr lang="fr-FR" dirty="0"/>
          </a:p>
        </p:txBody>
      </p:sp>
      <p:sp>
        <p:nvSpPr>
          <p:cNvPr id="3" name="Content Placeholder 2"/>
          <p:cNvSpPr>
            <a:spLocks noGrp="1"/>
          </p:cNvSpPr>
          <p:nvPr>
            <p:ph idx="1"/>
          </p:nvPr>
        </p:nvSpPr>
        <p:spPr/>
        <p:txBody>
          <a:bodyPr/>
          <a:lstStyle/>
          <a:p>
            <a:pPr lvl="0"/>
            <a:r>
              <a:rPr lang="en-GB" sz="2800" dirty="0" smtClean="0"/>
              <a:t>The pictures are mostly things that people are familiar with </a:t>
            </a:r>
            <a:endParaRPr lang="fr-FR" sz="2800" dirty="0" smtClean="0"/>
          </a:p>
          <a:p>
            <a:r>
              <a:rPr lang="en-GB" sz="2800" dirty="0" smtClean="0"/>
              <a:t>It arouses interest and questions</a:t>
            </a:r>
            <a:endParaRPr lang="en-GB" sz="2800" dirty="0" smtClean="0"/>
          </a:p>
          <a:p>
            <a:pPr>
              <a:buNone/>
            </a:pPr>
            <a:r>
              <a:rPr lang="en-GB" sz="2800" b="1" dirty="0" smtClean="0"/>
              <a:t>   Disadvantages</a:t>
            </a:r>
            <a:endParaRPr lang="en-GB" sz="2800" b="1" dirty="0" smtClean="0"/>
          </a:p>
          <a:p>
            <a:r>
              <a:rPr lang="en-GB" sz="2800" dirty="0" smtClean="0"/>
              <a:t>Cannot be used with a large group</a:t>
            </a:r>
            <a:endParaRPr lang="en-GB" sz="2800" dirty="0" smtClean="0"/>
          </a:p>
          <a:p>
            <a:r>
              <a:rPr lang="en-GB" sz="2800" dirty="0" smtClean="0"/>
              <a:t>Cannot facilitate all the content</a:t>
            </a:r>
            <a:endParaRPr lang="fr-FR" sz="2800" dirty="0" smtClean="0"/>
          </a:p>
          <a:p>
            <a:endParaRPr lang="fr-FR" dirty="0"/>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Flipcharts</a:t>
            </a:r>
            <a:endParaRPr lang="fr-FR" dirty="0"/>
          </a:p>
        </p:txBody>
      </p:sp>
      <p:sp>
        <p:nvSpPr>
          <p:cNvPr id="3" name="Content Placeholder 2"/>
          <p:cNvSpPr>
            <a:spLocks noGrp="1"/>
          </p:cNvSpPr>
          <p:nvPr>
            <p:ph idx="1"/>
          </p:nvPr>
        </p:nvSpPr>
        <p:spPr/>
        <p:txBody>
          <a:bodyPr>
            <a:normAutofit/>
          </a:bodyPr>
          <a:lstStyle/>
          <a:p>
            <a:r>
              <a:rPr lang="en-GB" sz="2400" dirty="0" smtClean="0"/>
              <a:t>They are cheap and easy aids to prepare. They can be made from butcher paper, old calendars, paper boxes, manila paper. you can draw or write major points.</a:t>
            </a:r>
            <a:endParaRPr lang="en-GB" sz="2400" dirty="0" smtClean="0"/>
          </a:p>
          <a:p>
            <a:pPr>
              <a:buNone/>
            </a:pPr>
            <a:r>
              <a:rPr lang="en-GB" sz="2400" b="1" dirty="0" smtClean="0"/>
              <a:t>         Guidelines</a:t>
            </a:r>
            <a:endParaRPr lang="en-GB" sz="2400" b="1" dirty="0" smtClean="0"/>
          </a:p>
          <a:p>
            <a:r>
              <a:rPr lang="en-GB" sz="2400" dirty="0" smtClean="0"/>
              <a:t> The pictures should be labelled in legible handwriting. When labelling remember: </a:t>
            </a:r>
            <a:endParaRPr lang="fr-FR" sz="2400" dirty="0" smtClean="0"/>
          </a:p>
          <a:p>
            <a:pPr lvl="0"/>
            <a:r>
              <a:rPr lang="en-GB" sz="2400" dirty="0" smtClean="0"/>
              <a:t>To use thick felt pens. </a:t>
            </a:r>
            <a:endParaRPr lang="fr-FR" sz="2400" dirty="0" smtClean="0"/>
          </a:p>
          <a:p>
            <a:pPr lvl="0"/>
            <a:r>
              <a:rPr lang="en-GB" sz="2400" dirty="0" smtClean="0"/>
              <a:t>To use different colours for emphasis. . </a:t>
            </a:r>
            <a:endParaRPr lang="fr-FR" sz="2400" dirty="0" smtClean="0"/>
          </a:p>
          <a:p>
            <a:pPr lvl="0"/>
            <a:r>
              <a:rPr lang="en-GB" sz="2400" dirty="0" smtClean="0"/>
              <a:t>Not to write too much.</a:t>
            </a:r>
            <a:endParaRPr lang="en-GB" sz="2400" dirty="0" smtClean="0"/>
          </a:p>
          <a:p>
            <a:pPr lvl="0"/>
            <a:endParaRPr lang="fr-FR" sz="2400" dirty="0" smtClean="0"/>
          </a:p>
          <a:p>
            <a:endParaRPr lang="fr-FR" dirty="0"/>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Posters</a:t>
            </a:r>
            <a:endParaRPr lang="fr-FR" dirty="0"/>
          </a:p>
        </p:txBody>
      </p:sp>
      <p:sp>
        <p:nvSpPr>
          <p:cNvPr id="3" name="Content Placeholder 2"/>
          <p:cNvSpPr>
            <a:spLocks noGrp="1"/>
          </p:cNvSpPr>
          <p:nvPr>
            <p:ph idx="1"/>
          </p:nvPr>
        </p:nvSpPr>
        <p:spPr/>
        <p:txBody>
          <a:bodyPr>
            <a:normAutofit fontScale="92500" lnSpcReduction="10000"/>
          </a:bodyPr>
          <a:lstStyle/>
          <a:p>
            <a:pPr>
              <a:buNone/>
            </a:pPr>
            <a:r>
              <a:rPr lang="en-GB" dirty="0" smtClean="0"/>
              <a:t>. They may consist of words, pictures, or a mixture of both. posters are usually single leafed. Posters need a lot of planning and testing before use. They can be prepared for two types of viewers: </a:t>
            </a:r>
            <a:endParaRPr lang="fr-FR" dirty="0" smtClean="0"/>
          </a:p>
          <a:p>
            <a:pPr lvl="0"/>
            <a:r>
              <a:rPr lang="en-GB" dirty="0" smtClean="0"/>
              <a:t>For a mixed (heterogeneous) audience, for example, on a street for the general public. </a:t>
            </a:r>
            <a:endParaRPr lang="fr-FR" dirty="0" smtClean="0"/>
          </a:p>
          <a:p>
            <a:pPr lvl="0"/>
            <a:r>
              <a:rPr lang="en-GB" dirty="0" smtClean="0"/>
              <a:t>For a captive audience, for example, in </a:t>
            </a:r>
            <a:br>
              <a:rPr lang="en-GB" dirty="0" smtClean="0"/>
            </a:br>
            <a:r>
              <a:rPr lang="en-GB" dirty="0" smtClean="0"/>
              <a:t>a class.</a:t>
            </a:r>
            <a:endParaRPr lang="fr-FR" dirty="0" smtClean="0"/>
          </a:p>
          <a:p>
            <a:r>
              <a:rPr lang="en-GB" dirty="0" smtClean="0"/>
              <a:t>make it simple, use simple language and  put as little as possible on the poster.</a:t>
            </a:r>
            <a:endParaRPr lang="en-GB" dirty="0" smtClean="0"/>
          </a:p>
          <a:p>
            <a:r>
              <a:rPr lang="en-GB" dirty="0" smtClean="0"/>
              <a:t>Main purpose is for visual stimulation and attract attention</a:t>
            </a:r>
            <a:endParaRPr lang="fr-FR" dirty="0" smtClean="0"/>
          </a:p>
          <a:p>
            <a:endParaRPr lang="fr-FR" dirty="0"/>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rPr>
              <a:t>handouts.</a:t>
            </a:r>
            <a:endParaRPr lang="fr-FR" dirty="0"/>
          </a:p>
        </p:txBody>
      </p:sp>
      <p:sp>
        <p:nvSpPr>
          <p:cNvPr id="3" name="Content Placeholder 2"/>
          <p:cNvSpPr>
            <a:spLocks noGrp="1"/>
          </p:cNvSpPr>
          <p:nvPr>
            <p:ph idx="1"/>
          </p:nvPr>
        </p:nvSpPr>
        <p:spPr/>
        <p:txBody>
          <a:bodyPr>
            <a:normAutofit fontScale="85000" lnSpcReduction="10000"/>
          </a:bodyPr>
          <a:lstStyle/>
          <a:p>
            <a:r>
              <a:rPr lang="en-GB" dirty="0" smtClean="0"/>
              <a:t>They are written papers given out by teachers to students. They act as guides for work to be done, or references to be looked up. They help remind students of the main points to remember from a learning experience. </a:t>
            </a:r>
            <a:endParaRPr lang="fr-FR" dirty="0" smtClean="0"/>
          </a:p>
          <a:p>
            <a:pPr>
              <a:buNone/>
            </a:pPr>
            <a:r>
              <a:rPr lang="en-GB" b="1" dirty="0" smtClean="0"/>
              <a:t>      purpose </a:t>
            </a:r>
            <a:endParaRPr lang="fr-FR" b="1" dirty="0" smtClean="0"/>
          </a:p>
          <a:p>
            <a:pPr lvl="0"/>
            <a:r>
              <a:rPr lang="en-GB" dirty="0" smtClean="0"/>
              <a:t>Indicate objectives of the lesson exercise</a:t>
            </a:r>
            <a:endParaRPr lang="fr-FR" dirty="0" smtClean="0"/>
          </a:p>
          <a:p>
            <a:pPr lvl="0"/>
            <a:r>
              <a:rPr lang="en-GB" dirty="0" smtClean="0"/>
              <a:t>Indicate the relevance and define the area to be covered. </a:t>
            </a:r>
            <a:endParaRPr lang="fr-FR" dirty="0" smtClean="0"/>
          </a:p>
          <a:p>
            <a:pPr lvl="0"/>
            <a:r>
              <a:rPr lang="en-GB" dirty="0" smtClean="0"/>
              <a:t>Provide additional theoretical information. </a:t>
            </a:r>
            <a:endParaRPr lang="fr-FR" dirty="0" smtClean="0"/>
          </a:p>
          <a:p>
            <a:pPr lvl="0"/>
            <a:r>
              <a:rPr lang="en-GB" dirty="0" smtClean="0"/>
              <a:t>Provide a stimulus to further thinking. </a:t>
            </a:r>
            <a:endParaRPr lang="fr-FR" dirty="0" smtClean="0"/>
          </a:p>
          <a:p>
            <a:pPr lvl="0"/>
            <a:r>
              <a:rPr lang="en-GB" dirty="0" smtClean="0"/>
              <a:t>Give instructions for practical work. </a:t>
            </a:r>
            <a:endParaRPr lang="en-GB" dirty="0" smtClean="0"/>
          </a:p>
          <a:p>
            <a:pPr lvl="0"/>
            <a:r>
              <a:rPr lang="en-GB" b="1" dirty="0" smtClean="0">
                <a:solidFill>
                  <a:srgbClr val="FF0000"/>
                </a:solidFill>
              </a:rPr>
              <a:t>Pictures</a:t>
            </a:r>
            <a:endParaRPr lang="en-GB" b="1" dirty="0" smtClean="0">
              <a:solidFill>
                <a:srgbClr val="FF0000"/>
              </a:solidFill>
            </a:endParaRPr>
          </a:p>
          <a:p>
            <a:pPr lvl="0"/>
            <a:r>
              <a:rPr lang="en-GB" dirty="0" smtClean="0"/>
              <a:t>They come inform of slides,photographs,drawings and cartoons</a:t>
            </a:r>
            <a:endParaRPr lang="fr-FR" dirty="0"/>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a:t>
            </a:r>
            <a:endParaRPr lang="fr-FR" dirty="0"/>
          </a:p>
        </p:txBody>
      </p:sp>
      <p:sp>
        <p:nvSpPr>
          <p:cNvPr id="3" name="Content Placeholder 2"/>
          <p:cNvSpPr>
            <a:spLocks noGrp="1"/>
          </p:cNvSpPr>
          <p:nvPr>
            <p:ph idx="1"/>
          </p:nvPr>
        </p:nvSpPr>
        <p:spPr/>
        <p:txBody>
          <a:bodyPr/>
          <a:lstStyle/>
          <a:p>
            <a:r>
              <a:rPr lang="en-GB" b="1" dirty="0" smtClean="0">
                <a:solidFill>
                  <a:srgbClr val="FF0000"/>
                </a:solidFill>
              </a:rPr>
              <a:t>Real thing</a:t>
            </a:r>
            <a:endParaRPr lang="en-GB" b="1" dirty="0" smtClean="0">
              <a:solidFill>
                <a:srgbClr val="FF0000"/>
              </a:solidFill>
            </a:endParaRPr>
          </a:p>
          <a:p>
            <a:r>
              <a:rPr lang="en-GB" sz="2400" dirty="0" smtClean="0"/>
              <a:t>Best teaching aid as it helps the learner to transfer impression he gets to the real thing, start using right attitude and expression from start</a:t>
            </a:r>
            <a:endParaRPr lang="en-GB" sz="2400" dirty="0" smtClean="0"/>
          </a:p>
          <a:p>
            <a:r>
              <a:rPr lang="en-GB" sz="2400" dirty="0" smtClean="0"/>
              <a:t>Others;</a:t>
            </a:r>
            <a:r>
              <a:rPr lang="en-GB" sz="2400" b="1" dirty="0" smtClean="0"/>
              <a:t> Bounce Pattern,templates</a:t>
            </a:r>
            <a:endParaRPr lang="fr-FR" sz="2400" dirty="0" smtClean="0"/>
          </a:p>
          <a:p>
            <a:pPr>
              <a:buNone/>
            </a:pPr>
            <a:r>
              <a:rPr lang="en-GB" sz="2400" dirty="0" smtClean="0"/>
              <a:t> </a:t>
            </a:r>
            <a:endParaRPr lang="fr-FR" sz="2400" dirty="0"/>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solidFill>
                  <a:srgbClr val="FF0000"/>
                </a:solidFill>
              </a:rPr>
              <a:t>ASSESSMENT OF LEARNING AND TEACHING</a:t>
            </a:r>
            <a:endParaRPr lang="fr-FR" sz="2800" dirty="0">
              <a:solidFill>
                <a:srgbClr val="FF0000"/>
              </a:solidFill>
            </a:endParaRPr>
          </a:p>
        </p:txBody>
      </p:sp>
      <p:sp>
        <p:nvSpPr>
          <p:cNvPr id="3" name="Content Placeholder 2"/>
          <p:cNvSpPr>
            <a:spLocks noGrp="1"/>
          </p:cNvSpPr>
          <p:nvPr>
            <p:ph idx="1"/>
          </p:nvPr>
        </p:nvSpPr>
        <p:spPr/>
        <p:txBody>
          <a:bodyPr>
            <a:normAutofit/>
          </a:bodyPr>
          <a:lstStyle/>
          <a:p>
            <a:r>
              <a:rPr lang="en-GB" b="1" dirty="0" smtClean="0"/>
              <a:t>Assessment-</a:t>
            </a:r>
            <a:r>
              <a:rPr lang="en-GB" dirty="0" smtClean="0"/>
              <a:t> Refers to process of finding out what extend learners have achieved set objectives</a:t>
            </a:r>
            <a:endParaRPr lang="en-GB" dirty="0" smtClean="0"/>
          </a:p>
          <a:p>
            <a:r>
              <a:rPr lang="en-GB" b="1" dirty="0" smtClean="0"/>
              <a:t>Evaluation</a:t>
            </a:r>
            <a:r>
              <a:rPr lang="en-GB" dirty="0" smtClean="0"/>
              <a:t>- it is placing a value on the learners performance in order to make a decision about the learner</a:t>
            </a:r>
            <a:endParaRPr lang="en-GB" dirty="0" smtClean="0"/>
          </a:p>
          <a:p>
            <a:r>
              <a:rPr lang="en-GB" b="1" dirty="0" smtClean="0"/>
              <a:t>Testing</a:t>
            </a:r>
            <a:r>
              <a:rPr lang="en-GB" dirty="0" smtClean="0"/>
              <a:t>-a systematic procedure for comparing performance of an individual with designated standard of performance</a:t>
            </a:r>
            <a:endParaRPr lang="en-GB" dirty="0" smtClean="0"/>
          </a:p>
          <a:p>
            <a:r>
              <a:rPr lang="en-GB" b="1" dirty="0" smtClean="0"/>
              <a:t>Examination</a:t>
            </a:r>
            <a:r>
              <a:rPr lang="en-GB" dirty="0" smtClean="0"/>
              <a:t>-tools or formal mechanism which are used to assess learning</a:t>
            </a:r>
            <a:endParaRPr lang="fr-FR" dirty="0"/>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solidFill>
                  <a:srgbClr val="FF0000"/>
                </a:solidFill>
              </a:rPr>
              <a:t>Purpose of evaluating learners</a:t>
            </a:r>
            <a:endParaRPr lang="fr-FR" sz="2800"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pPr lvl="0"/>
            <a:r>
              <a:rPr lang="en-GB" dirty="0" smtClean="0"/>
              <a:t>Help the learner to understand themselves. </a:t>
            </a:r>
            <a:endParaRPr lang="fr-FR" dirty="0" smtClean="0"/>
          </a:p>
          <a:p>
            <a:pPr lvl="0"/>
            <a:r>
              <a:rPr lang="en-GB" dirty="0" smtClean="0"/>
              <a:t>Help in the retention and transfer of learning. </a:t>
            </a:r>
            <a:endParaRPr lang="fr-FR" dirty="0" smtClean="0"/>
          </a:p>
          <a:p>
            <a:pPr lvl="0"/>
            <a:r>
              <a:rPr lang="en-GB" dirty="0" smtClean="0"/>
              <a:t>Motivate the learner. </a:t>
            </a:r>
            <a:endParaRPr lang="fr-FR" dirty="0" smtClean="0"/>
          </a:p>
          <a:p>
            <a:pPr lvl="0"/>
            <a:r>
              <a:rPr lang="en-GB" dirty="0" smtClean="0"/>
              <a:t>Predict the level of the learner's future performance. </a:t>
            </a:r>
            <a:endParaRPr lang="fr-FR" dirty="0" smtClean="0"/>
          </a:p>
          <a:p>
            <a:pPr lvl="0"/>
            <a:r>
              <a:rPr lang="en-GB" dirty="0" smtClean="0"/>
              <a:t>Judge the learner’s achievements. </a:t>
            </a:r>
            <a:endParaRPr lang="fr-FR" dirty="0" smtClean="0"/>
          </a:p>
          <a:p>
            <a:pPr lvl="0"/>
            <a:r>
              <a:rPr lang="en-GB" dirty="0" smtClean="0"/>
              <a:t>Monitor the learner’s progress for the purpose of providing feedback. </a:t>
            </a:r>
            <a:endParaRPr lang="fr-FR" dirty="0" smtClean="0"/>
          </a:p>
          <a:p>
            <a:pPr lvl="0"/>
            <a:r>
              <a:rPr lang="en-GB" dirty="0" smtClean="0"/>
              <a:t>Determine teaching effectiveness. </a:t>
            </a:r>
            <a:endParaRPr lang="fr-FR" dirty="0" smtClean="0"/>
          </a:p>
          <a:p>
            <a:pPr lvl="0"/>
            <a:r>
              <a:rPr lang="en-GB" dirty="0" smtClean="0"/>
              <a:t>License the practice of a profession. </a:t>
            </a:r>
            <a:endParaRPr lang="fr-FR" dirty="0" smtClean="0"/>
          </a:p>
          <a:p>
            <a:pPr lvl="0"/>
            <a:r>
              <a:rPr lang="en-GB" dirty="0" smtClean="0"/>
              <a:t>Identify the weak and strong areas of a course. </a:t>
            </a:r>
            <a:endParaRPr lang="fr-FR" dirty="0" smtClean="0"/>
          </a:p>
          <a:p>
            <a:r>
              <a:rPr lang="en-GB" dirty="0" smtClean="0"/>
              <a:t>Grade and rank students</a:t>
            </a:r>
            <a:endParaRPr lang="fr-FR" dirty="0"/>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solidFill>
                  <a:srgbClr val="FF0000"/>
                </a:solidFill>
              </a:rPr>
              <a:t>TYPES OF EVALUATION</a:t>
            </a:r>
            <a:endParaRPr lang="fr-FR" sz="2800"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r>
              <a:rPr lang="en-GB" sz="2400" dirty="0" smtClean="0"/>
              <a:t> </a:t>
            </a:r>
            <a:r>
              <a:rPr lang="en-GB" sz="2400" b="1" dirty="0" smtClean="0"/>
              <a:t> formative evaluation. </a:t>
            </a:r>
            <a:endParaRPr lang="fr-FR" sz="2400" b="1" dirty="0" smtClean="0"/>
          </a:p>
          <a:p>
            <a:r>
              <a:rPr lang="en-GB" sz="2400" dirty="0" smtClean="0"/>
              <a:t>is progressive, that is, the learner and learning are evaluated on a continuous basis. It provides feedback on the strengths and weaknesses of the learner. </a:t>
            </a:r>
            <a:br>
              <a:rPr lang="en-GB" sz="2400" dirty="0" smtClean="0"/>
            </a:br>
            <a:r>
              <a:rPr lang="en-GB" sz="2400" dirty="0" smtClean="0"/>
              <a:t>It is performed frequently, that is, after small units of learning.</a:t>
            </a:r>
            <a:endParaRPr lang="en-GB" sz="2400" dirty="0" smtClean="0"/>
          </a:p>
          <a:p>
            <a:r>
              <a:rPr lang="en-GB" sz="2400" b="1" dirty="0" smtClean="0"/>
              <a:t>Summative evaluation</a:t>
            </a:r>
            <a:endParaRPr lang="en-GB" sz="2400" b="1" dirty="0" smtClean="0"/>
          </a:p>
          <a:p>
            <a:r>
              <a:rPr lang="en-GB" sz="2400" dirty="0" smtClean="0"/>
              <a:t>It is carried out at the end of the course, term or programe.mainly used in certification, licensing or select learner for further educational programme</a:t>
            </a:r>
            <a:endParaRPr lang="en-GB" sz="2400" dirty="0" smtClean="0"/>
          </a:p>
          <a:p>
            <a:r>
              <a:rPr lang="en-GB" sz="2400" dirty="0" smtClean="0"/>
              <a:t>Reveals student ability to  integrate and apply learning</a:t>
            </a:r>
            <a:endParaRPr lang="en-GB" sz="2400" dirty="0" smtClean="0"/>
          </a:p>
          <a:p>
            <a:r>
              <a:rPr lang="en-GB" sz="2400" b="1" dirty="0" smtClean="0"/>
              <a:t>Diagnostic evaluation</a:t>
            </a:r>
            <a:r>
              <a:rPr lang="en-GB" sz="2400" dirty="0" smtClean="0"/>
              <a:t>-type of evaluation done before learners begin a programme. done to test entry behaviour</a:t>
            </a:r>
            <a:endParaRPr lang="fr-FR" sz="2400" dirty="0" smtClean="0"/>
          </a:p>
          <a:p>
            <a:endParaRPr lang="fr-FR" dirty="0" smtClean="0"/>
          </a:p>
          <a:p>
            <a:endParaRPr lang="fr-FR" dirty="0"/>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sz="2800" dirty="0" smtClean="0">
                <a:solidFill>
                  <a:srgbClr val="FF0000"/>
                </a:solidFill>
              </a:rPr>
              <a:t>Characteristics a of good evaluation tool</a:t>
            </a:r>
            <a:endParaRPr lang="fr-FR" sz="2800" dirty="0">
              <a:solidFill>
                <a:srgbClr val="FF0000"/>
              </a:solidFill>
            </a:endParaRPr>
          </a:p>
        </p:txBody>
      </p:sp>
      <p:sp>
        <p:nvSpPr>
          <p:cNvPr id="3" name="Content Placeholder 2"/>
          <p:cNvSpPr>
            <a:spLocks noGrp="1"/>
          </p:cNvSpPr>
          <p:nvPr>
            <p:ph idx="1"/>
          </p:nvPr>
        </p:nvSpPr>
        <p:spPr/>
        <p:txBody>
          <a:bodyPr/>
          <a:lstStyle/>
          <a:p>
            <a:r>
              <a:rPr lang="en-GB" b="1" dirty="0" smtClean="0"/>
              <a:t>Valid</a:t>
            </a:r>
            <a:r>
              <a:rPr lang="en-GB" dirty="0" smtClean="0"/>
              <a:t>- should measure what is supposed to measure</a:t>
            </a:r>
            <a:endParaRPr lang="en-GB" dirty="0" smtClean="0"/>
          </a:p>
          <a:p>
            <a:r>
              <a:rPr lang="en-GB" b="1" dirty="0" smtClean="0"/>
              <a:t>Reliable</a:t>
            </a:r>
            <a:r>
              <a:rPr lang="en-GB" dirty="0" smtClean="0"/>
              <a:t>-should be accurate and consistent</a:t>
            </a:r>
            <a:endParaRPr lang="en-GB" dirty="0" smtClean="0"/>
          </a:p>
          <a:p>
            <a:r>
              <a:rPr lang="en-GB" b="1" dirty="0" smtClean="0"/>
              <a:t>Objective</a:t>
            </a:r>
            <a:r>
              <a:rPr lang="en-GB" dirty="0" smtClean="0"/>
              <a:t>-Should be free of individual bias</a:t>
            </a:r>
            <a:endParaRPr lang="en-GB" dirty="0" smtClean="0"/>
          </a:p>
          <a:p>
            <a:r>
              <a:rPr lang="en-GB" b="1" dirty="0" smtClean="0"/>
              <a:t>Discriminate</a:t>
            </a:r>
            <a:r>
              <a:rPr lang="en-GB" dirty="0" smtClean="0"/>
              <a:t>-Should reveal reasonable range of scores</a:t>
            </a:r>
            <a:endParaRPr lang="en-GB" dirty="0" smtClean="0"/>
          </a:p>
          <a:p>
            <a:r>
              <a:rPr lang="en-GB" b="1" dirty="0" smtClean="0"/>
              <a:t>Practical</a:t>
            </a:r>
            <a:r>
              <a:rPr lang="en-GB" dirty="0" smtClean="0"/>
              <a:t>- in terms of resources and number of students being assessed</a:t>
            </a:r>
            <a:endParaRPr lang="fr-FR" dirty="0"/>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Assessing knowledge</a:t>
            </a:r>
            <a:endParaRPr lang="fr-FR" dirty="0"/>
          </a:p>
        </p:txBody>
      </p:sp>
      <p:sp>
        <p:nvSpPr>
          <p:cNvPr id="3" name="Content Placeholder 2"/>
          <p:cNvSpPr>
            <a:spLocks noGrp="1"/>
          </p:cNvSpPr>
          <p:nvPr>
            <p:ph idx="1"/>
          </p:nvPr>
        </p:nvSpPr>
        <p:spPr/>
        <p:txBody>
          <a:bodyPr>
            <a:normAutofit lnSpcReduction="10000"/>
          </a:bodyPr>
          <a:lstStyle/>
          <a:p>
            <a:pPr lvl="5">
              <a:buNone/>
            </a:pPr>
            <a:r>
              <a:rPr lang="en-GB" sz="2400" b="1" dirty="0" smtClean="0"/>
              <a:t>Types of tests</a:t>
            </a:r>
            <a:endParaRPr lang="en-GB" sz="2400" b="1" dirty="0" smtClean="0"/>
          </a:p>
          <a:p>
            <a:pPr lvl="5">
              <a:buNone/>
            </a:pPr>
            <a:r>
              <a:rPr lang="en-GB" sz="2400" b="1" dirty="0" smtClean="0"/>
              <a:t>Essay type </a:t>
            </a:r>
            <a:endParaRPr lang="en-GB" sz="2400" b="1" dirty="0" smtClean="0"/>
          </a:p>
          <a:p>
            <a:r>
              <a:rPr lang="en-GB" sz="2400" dirty="0" smtClean="0"/>
              <a:t>This are type of test whose response are open but biased on the question. they deal with memory, recall, creativity      and understanding</a:t>
            </a:r>
            <a:endParaRPr lang="en-GB" sz="2400" dirty="0" smtClean="0"/>
          </a:p>
          <a:p>
            <a:pPr>
              <a:buNone/>
            </a:pPr>
            <a:r>
              <a:rPr lang="en-GB" sz="2400" b="1" dirty="0" smtClean="0"/>
              <a:t>    Types of essay question</a:t>
            </a:r>
            <a:endParaRPr lang="en-GB" sz="2400" b="1" dirty="0" smtClean="0"/>
          </a:p>
          <a:p>
            <a:r>
              <a:rPr lang="en-GB" sz="2400" b="1" dirty="0" smtClean="0"/>
              <a:t>Open response  </a:t>
            </a:r>
            <a:r>
              <a:rPr lang="en-GB" sz="2400" dirty="0" smtClean="0"/>
              <a:t>essay- question is set and student is allowed to address to the best of their ability against time period</a:t>
            </a:r>
            <a:endParaRPr lang="en-GB" sz="2400" dirty="0" smtClean="0"/>
          </a:p>
          <a:p>
            <a:r>
              <a:rPr lang="en-GB" sz="2400" b="1" dirty="0" smtClean="0"/>
              <a:t>Restricted </a:t>
            </a:r>
            <a:r>
              <a:rPr lang="en-GB" sz="2400" dirty="0" smtClean="0"/>
              <a:t>response- conditions are laid down as to how it should be answered.</a:t>
            </a:r>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a:t>
            </a:r>
            <a:endParaRPr lang="fr-FR" dirty="0"/>
          </a:p>
        </p:txBody>
      </p:sp>
      <p:sp>
        <p:nvSpPr>
          <p:cNvPr id="3" name="Content Placeholder 2"/>
          <p:cNvSpPr>
            <a:spLocks noGrp="1"/>
          </p:cNvSpPr>
          <p:nvPr>
            <p:ph idx="1"/>
          </p:nvPr>
        </p:nvSpPr>
        <p:spPr/>
        <p:txBody>
          <a:bodyPr>
            <a:normAutofit fontScale="92500"/>
          </a:bodyPr>
          <a:lstStyle/>
          <a:p>
            <a:r>
              <a:rPr lang="en-GB" sz="2600" b="1" dirty="0" smtClean="0"/>
              <a:t>Retention-</a:t>
            </a:r>
            <a:r>
              <a:rPr lang="en-GB" sz="2600" dirty="0" smtClean="0"/>
              <a:t> a student is able to remember what they have learnt in class</a:t>
            </a:r>
            <a:endParaRPr lang="en-GB" sz="2600" dirty="0" smtClean="0"/>
          </a:p>
          <a:p>
            <a:r>
              <a:rPr lang="en-GB" sz="2600" dirty="0" smtClean="0"/>
              <a:t>   </a:t>
            </a:r>
            <a:r>
              <a:rPr lang="en-GB" sz="2600" i="1" dirty="0" smtClean="0"/>
              <a:t>short term retention</a:t>
            </a:r>
            <a:r>
              <a:rPr lang="en-GB" sz="2600" dirty="0" smtClean="0"/>
              <a:t>-for immediate use</a:t>
            </a:r>
            <a:endParaRPr lang="en-GB" sz="2600" dirty="0" smtClean="0"/>
          </a:p>
          <a:p>
            <a:r>
              <a:rPr lang="en-GB" sz="2600" i="1" dirty="0" smtClean="0"/>
              <a:t>Long term retention- </a:t>
            </a:r>
            <a:r>
              <a:rPr lang="en-GB" sz="2600" dirty="0" smtClean="0"/>
              <a:t>beyond immediate functional use</a:t>
            </a:r>
            <a:endParaRPr lang="en-GB" sz="2600" dirty="0" smtClean="0"/>
          </a:p>
          <a:p>
            <a:r>
              <a:rPr lang="en-GB" sz="2600" b="1" dirty="0" smtClean="0"/>
              <a:t>Transfer-</a:t>
            </a:r>
            <a:r>
              <a:rPr lang="en-GB" sz="2600" dirty="0" smtClean="0"/>
              <a:t> highest and most psychologically complex level of learning. student is required to put into appropriate use facts,concepts,skills that they are able to recall. The two types include</a:t>
            </a:r>
            <a:endParaRPr lang="en-GB" sz="2600" dirty="0" smtClean="0"/>
          </a:p>
          <a:p>
            <a:r>
              <a:rPr lang="en-GB" sz="2600" i="1" dirty="0" smtClean="0"/>
              <a:t>Negative transfer- </a:t>
            </a:r>
            <a:r>
              <a:rPr lang="en-GB" sz="2600" dirty="0" smtClean="0"/>
              <a:t>student unable to transfer learning</a:t>
            </a:r>
            <a:endParaRPr lang="en-GB" sz="2600" dirty="0" smtClean="0"/>
          </a:p>
          <a:p>
            <a:r>
              <a:rPr lang="en-GB" sz="2600" i="1" dirty="0" smtClean="0"/>
              <a:t>Positive transfer</a:t>
            </a:r>
            <a:r>
              <a:rPr lang="en-GB" sz="2600" dirty="0" smtClean="0"/>
              <a:t>- student able to transfer/apply learning</a:t>
            </a:r>
            <a:endParaRPr lang="en-GB" sz="2600" dirty="0" smtClean="0"/>
          </a:p>
          <a:p>
            <a:endParaRPr lang="fr-FR" dirty="0"/>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advantages</a:t>
            </a:r>
            <a:endParaRPr lang="fr-FR" dirty="0"/>
          </a:p>
        </p:txBody>
      </p:sp>
      <p:sp>
        <p:nvSpPr>
          <p:cNvPr id="3" name="Content Placeholder 2"/>
          <p:cNvSpPr>
            <a:spLocks noGrp="1"/>
          </p:cNvSpPr>
          <p:nvPr>
            <p:ph idx="1"/>
          </p:nvPr>
        </p:nvSpPr>
        <p:spPr/>
        <p:txBody>
          <a:bodyPr>
            <a:normAutofit/>
          </a:bodyPr>
          <a:lstStyle/>
          <a:p>
            <a:r>
              <a:rPr lang="en-GB" dirty="0" smtClean="0"/>
              <a:t>Allows other attributes of learning other than memory</a:t>
            </a:r>
            <a:endParaRPr lang="en-GB" dirty="0" smtClean="0"/>
          </a:p>
          <a:p>
            <a:r>
              <a:rPr lang="en-GB" dirty="0" smtClean="0"/>
              <a:t>Encourages wide learning and reading</a:t>
            </a:r>
            <a:endParaRPr lang="en-GB" dirty="0" smtClean="0"/>
          </a:p>
          <a:p>
            <a:r>
              <a:rPr lang="en-GB" dirty="0" smtClean="0"/>
              <a:t>Easy to develop</a:t>
            </a:r>
            <a:endParaRPr lang="en-GB" dirty="0" smtClean="0"/>
          </a:p>
          <a:p>
            <a:r>
              <a:rPr lang="en-GB" dirty="0" smtClean="0"/>
              <a:t>Allows in depth of learning</a:t>
            </a:r>
            <a:endParaRPr lang="en-GB" dirty="0" smtClean="0"/>
          </a:p>
          <a:p>
            <a:pPr>
              <a:buNone/>
            </a:pPr>
            <a:r>
              <a:rPr lang="en-GB" b="1" dirty="0" smtClean="0"/>
              <a:t>          Disadvantages</a:t>
            </a:r>
            <a:endParaRPr lang="en-GB" b="1" dirty="0" smtClean="0"/>
          </a:p>
          <a:p>
            <a:r>
              <a:rPr lang="en-GB" dirty="0" smtClean="0"/>
              <a:t>High risk of failure</a:t>
            </a:r>
            <a:endParaRPr lang="en-GB" dirty="0" smtClean="0"/>
          </a:p>
          <a:p>
            <a:r>
              <a:rPr lang="en-GB" dirty="0" smtClean="0"/>
              <a:t>Biased especially in marking</a:t>
            </a:r>
            <a:endParaRPr lang="en-GB" dirty="0" smtClean="0"/>
          </a:p>
          <a:p>
            <a:r>
              <a:rPr lang="en-GB" dirty="0" smtClean="0"/>
              <a:t>And results highly subjective</a:t>
            </a:r>
            <a:endParaRPr lang="en-GB" dirty="0" smtClean="0"/>
          </a:p>
          <a:p>
            <a:r>
              <a:rPr lang="en-GB" dirty="0" smtClean="0"/>
              <a:t>Marking is time consuming</a:t>
            </a:r>
            <a:endParaRPr lang="fr-FR" dirty="0"/>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lstStyle/>
          <a:p>
            <a:r>
              <a:rPr lang="en-GB" dirty="0" smtClean="0"/>
              <a:t>Objective Type</a:t>
            </a:r>
            <a:endParaRPr lang="fr-FR" dirty="0"/>
          </a:p>
        </p:txBody>
      </p:sp>
      <p:sp>
        <p:nvSpPr>
          <p:cNvPr id="3" name="Content Placeholder 2"/>
          <p:cNvSpPr>
            <a:spLocks noGrp="1"/>
          </p:cNvSpPr>
          <p:nvPr>
            <p:ph idx="1"/>
          </p:nvPr>
        </p:nvSpPr>
        <p:spPr/>
        <p:txBody>
          <a:bodyPr>
            <a:normAutofit fontScale="92500" lnSpcReduction="10000"/>
          </a:bodyPr>
          <a:lstStyle/>
          <a:p>
            <a:r>
              <a:rPr lang="en-GB" sz="2400" dirty="0" smtClean="0"/>
              <a:t>Includes mcq’s,matching type, filling in or completing true and false</a:t>
            </a:r>
            <a:endParaRPr lang="en-GB" sz="2400" dirty="0" smtClean="0"/>
          </a:p>
          <a:p>
            <a:pPr>
              <a:buNone/>
            </a:pPr>
            <a:r>
              <a:rPr lang="en-GB" sz="2400" b="1" dirty="0" smtClean="0"/>
              <a:t>         Advantages</a:t>
            </a:r>
            <a:endParaRPr lang="en-GB" sz="2400" b="1" dirty="0" smtClean="0"/>
          </a:p>
          <a:p>
            <a:r>
              <a:rPr lang="en-GB" sz="2400" dirty="0" smtClean="0"/>
              <a:t>Allow testing a wide content area</a:t>
            </a:r>
            <a:endParaRPr lang="en-GB" sz="2400" dirty="0" smtClean="0"/>
          </a:p>
          <a:p>
            <a:r>
              <a:rPr lang="en-GB" sz="2400" dirty="0" smtClean="0"/>
              <a:t>Gives objective results</a:t>
            </a:r>
            <a:endParaRPr lang="en-GB" sz="2400" dirty="0" smtClean="0"/>
          </a:p>
          <a:p>
            <a:r>
              <a:rPr lang="en-GB" sz="2400" dirty="0" smtClean="0"/>
              <a:t>They are easy to mark</a:t>
            </a:r>
            <a:endParaRPr lang="en-GB" sz="2400" dirty="0" smtClean="0"/>
          </a:p>
          <a:p>
            <a:r>
              <a:rPr lang="en-GB" sz="2400" dirty="0" smtClean="0"/>
              <a:t>Margin of error is reduced</a:t>
            </a:r>
            <a:endParaRPr lang="en-GB" sz="2400" dirty="0" smtClean="0"/>
          </a:p>
          <a:p>
            <a:r>
              <a:rPr lang="en-GB" sz="2400" dirty="0" smtClean="0"/>
              <a:t>Low bias</a:t>
            </a:r>
            <a:endParaRPr lang="en-GB" sz="2400" dirty="0" smtClean="0"/>
          </a:p>
          <a:p>
            <a:pPr>
              <a:buNone/>
            </a:pPr>
            <a:r>
              <a:rPr lang="en-GB" sz="2400" b="1" dirty="0" smtClean="0"/>
              <a:t>     Disadvantages</a:t>
            </a:r>
            <a:endParaRPr lang="en-GB" sz="2400" b="1" dirty="0" smtClean="0"/>
          </a:p>
          <a:p>
            <a:r>
              <a:rPr lang="en-GB" sz="2400" dirty="0" smtClean="0"/>
              <a:t>They are prone to gazing</a:t>
            </a:r>
            <a:endParaRPr lang="en-GB" sz="2400" dirty="0" smtClean="0"/>
          </a:p>
          <a:p>
            <a:r>
              <a:rPr lang="en-GB" sz="2400" dirty="0" smtClean="0"/>
              <a:t>They require in depth learning</a:t>
            </a:r>
            <a:endParaRPr lang="en-GB" sz="2400" dirty="0" smtClean="0"/>
          </a:p>
          <a:p>
            <a:r>
              <a:rPr lang="en-GB" sz="2400" dirty="0" smtClean="0"/>
              <a:t>Difficult to develop</a:t>
            </a:r>
            <a:endParaRPr lang="fr-FR" sz="2400" dirty="0"/>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Assessing skills</a:t>
            </a:r>
            <a:endParaRPr lang="fr-FR" dirty="0"/>
          </a:p>
        </p:txBody>
      </p:sp>
      <p:sp>
        <p:nvSpPr>
          <p:cNvPr id="3" name="Content Placeholder 2"/>
          <p:cNvSpPr>
            <a:spLocks noGrp="1"/>
          </p:cNvSpPr>
          <p:nvPr>
            <p:ph idx="1"/>
          </p:nvPr>
        </p:nvSpPr>
        <p:spPr/>
        <p:txBody>
          <a:bodyPr>
            <a:normAutofit fontScale="25000" lnSpcReduction="20000"/>
          </a:bodyPr>
          <a:lstStyle/>
          <a:p>
            <a:r>
              <a:rPr lang="en-GB" sz="9600" dirty="0" smtClean="0"/>
              <a:t>There are two types of assessment used</a:t>
            </a:r>
            <a:endParaRPr lang="en-GB" sz="9600" dirty="0" smtClean="0"/>
          </a:p>
          <a:p>
            <a:pPr>
              <a:buNone/>
            </a:pPr>
            <a:r>
              <a:rPr lang="en-GB" sz="9600" b="1" dirty="0" smtClean="0"/>
              <a:t>   Objective Structured Practical Examination (OSPE)-</a:t>
            </a:r>
            <a:r>
              <a:rPr lang="en-GB" sz="9600" dirty="0" smtClean="0"/>
              <a:t>it is where a candidate pass through a number of exam stations to answer or solve various problem. the questions vary from practical skills,knowldge to testing attitude.</a:t>
            </a:r>
            <a:endParaRPr lang="en-GB" sz="9600" dirty="0" smtClean="0"/>
          </a:p>
          <a:p>
            <a:pPr>
              <a:buNone/>
            </a:pPr>
            <a:r>
              <a:rPr lang="en-GB" sz="9600" b="1" dirty="0" smtClean="0"/>
              <a:t>      Objective structured clinical exam</a:t>
            </a:r>
            <a:endParaRPr lang="en-GB" sz="9600" b="1" dirty="0" smtClean="0"/>
          </a:p>
          <a:p>
            <a:r>
              <a:rPr lang="en-GB" sz="9600" dirty="0" smtClean="0"/>
              <a:t>It is a comprehensive examination of the patient by a student and discusses the patient with a panel of examiners </a:t>
            </a:r>
            <a:endParaRPr lang="en-GB" sz="9600" dirty="0" smtClean="0"/>
          </a:p>
          <a:p>
            <a:r>
              <a:rPr lang="en-GB" sz="9600" dirty="0" smtClean="0"/>
              <a:t>The exam should be set up in the following manner: </a:t>
            </a:r>
            <a:endParaRPr lang="en-GB" sz="9600" dirty="0" smtClean="0"/>
          </a:p>
          <a:p>
            <a:r>
              <a:rPr lang="en-GB" sz="9600" dirty="0" smtClean="0"/>
              <a:t>Brief examination of a patient followed by oral questions</a:t>
            </a:r>
            <a:endParaRPr lang="en-GB" sz="9600" dirty="0" smtClean="0"/>
          </a:p>
          <a:p>
            <a:r>
              <a:rPr lang="en-GB" sz="9600" dirty="0" smtClean="0"/>
              <a:t>Assessment of student work during practice using rating scales</a:t>
            </a:r>
            <a:endParaRPr lang="en-GB" sz="9600" dirty="0" smtClean="0"/>
          </a:p>
          <a:p>
            <a:r>
              <a:rPr lang="en-GB" sz="9600" dirty="0" smtClean="0"/>
              <a:t>Assessment of log and procedure books</a:t>
            </a:r>
            <a:endParaRPr lang="en-GB" sz="9600" dirty="0" smtClean="0"/>
          </a:p>
          <a:p>
            <a:r>
              <a:rPr lang="en-GB" sz="9600" dirty="0" smtClean="0"/>
              <a:t>Case records and reports </a:t>
            </a:r>
            <a:br>
              <a:rPr lang="en-GB" sz="2400" dirty="0" smtClean="0"/>
            </a:br>
            <a:br>
              <a:rPr lang="en-GB" dirty="0" smtClean="0"/>
            </a:br>
            <a:endParaRPr lang="fr-FR" dirty="0"/>
          </a:p>
        </p:txBody>
      </p:sp>
    </p:spTree>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Assessing Attitudes</a:t>
            </a:r>
            <a:r>
              <a:rPr lang="en-GB" dirty="0" smtClean="0"/>
              <a:t> </a:t>
            </a:r>
            <a:br>
              <a:rPr lang="fr-FR" dirty="0" smtClean="0"/>
            </a:br>
            <a:endParaRPr lang="fr-FR" dirty="0"/>
          </a:p>
        </p:txBody>
      </p:sp>
      <p:sp>
        <p:nvSpPr>
          <p:cNvPr id="3" name="Content Placeholder 2"/>
          <p:cNvSpPr>
            <a:spLocks noGrp="1"/>
          </p:cNvSpPr>
          <p:nvPr>
            <p:ph idx="1"/>
          </p:nvPr>
        </p:nvSpPr>
        <p:spPr/>
        <p:txBody>
          <a:bodyPr>
            <a:normAutofit fontScale="92500" lnSpcReduction="10000"/>
          </a:bodyPr>
          <a:lstStyle/>
          <a:p>
            <a:r>
              <a:rPr lang="en-GB" sz="2400" dirty="0" smtClean="0"/>
              <a:t>Attitudes can be assessed indirectly, that is, as the candidate performs a skill. This will have to be over a long period so that your assessment is based on repetition of the same attitude over time</a:t>
            </a:r>
            <a:r>
              <a:rPr lang="en-GB" sz="2400" b="1" dirty="0" smtClean="0"/>
              <a:t> </a:t>
            </a:r>
            <a:endParaRPr lang="fr-FR" sz="2400" dirty="0" smtClean="0"/>
          </a:p>
          <a:p>
            <a:pPr>
              <a:buNone/>
            </a:pPr>
            <a:r>
              <a:rPr lang="en-GB" sz="2400" b="1" dirty="0" smtClean="0"/>
              <a:t>     Types of Tools</a:t>
            </a:r>
            <a:r>
              <a:rPr lang="en-GB" sz="2400" dirty="0" smtClean="0"/>
              <a:t> </a:t>
            </a:r>
            <a:endParaRPr lang="fr-FR" sz="2400" dirty="0" smtClean="0"/>
          </a:p>
          <a:p>
            <a:r>
              <a:rPr lang="en-GB" sz="2400" dirty="0" smtClean="0"/>
              <a:t>You can use </a:t>
            </a:r>
            <a:r>
              <a:rPr lang="en-GB" sz="2400" b="1" dirty="0" smtClean="0"/>
              <a:t>a rating scale based on a table analysis (</a:t>
            </a:r>
            <a:r>
              <a:rPr lang="en-GB" sz="2400" b="1" dirty="0" err="1" smtClean="0"/>
              <a:t>likert</a:t>
            </a:r>
            <a:r>
              <a:rPr lang="en-GB" sz="2400" b="1" dirty="0" smtClean="0"/>
              <a:t> scale)</a:t>
            </a:r>
            <a:endParaRPr lang="en-GB" sz="2400" b="1" dirty="0" smtClean="0"/>
          </a:p>
          <a:p>
            <a:pPr lvl="0">
              <a:buNone/>
            </a:pPr>
            <a:r>
              <a:rPr lang="en-GB" sz="2400" b="1" dirty="0" smtClean="0"/>
              <a:t>      Semantic differential</a:t>
            </a:r>
            <a:r>
              <a:rPr lang="en-GB" sz="2400" dirty="0" smtClean="0"/>
              <a:t>, that is, a scale on opposite characteristics.</a:t>
            </a:r>
            <a:r>
              <a:rPr lang="en-GB" sz="2400" b="1" dirty="0" smtClean="0"/>
              <a:t>i.e</a:t>
            </a:r>
            <a:endParaRPr lang="fr-FR" sz="2400" dirty="0" smtClean="0"/>
          </a:p>
          <a:p>
            <a:pPr lvl="0"/>
            <a:r>
              <a:rPr lang="en-GB" sz="2400" dirty="0" smtClean="0"/>
              <a:t>Keen and willing – does minimum work. </a:t>
            </a:r>
            <a:endParaRPr lang="fr-FR" sz="2400" dirty="0" smtClean="0"/>
          </a:p>
          <a:p>
            <a:pPr lvl="0"/>
            <a:r>
              <a:rPr lang="en-GB" sz="2400" dirty="0" smtClean="0"/>
              <a:t>Accepts instructions – ignores instructions. </a:t>
            </a:r>
            <a:endParaRPr lang="fr-FR" sz="2400" dirty="0" smtClean="0"/>
          </a:p>
          <a:p>
            <a:pPr lvl="0"/>
            <a:r>
              <a:rPr lang="en-GB" sz="2400" dirty="0" smtClean="0"/>
              <a:t>Polite to patients – Rude.</a:t>
            </a:r>
            <a:endParaRPr lang="fr-FR" sz="2400" dirty="0" smtClean="0"/>
          </a:p>
          <a:p>
            <a:endParaRPr lang="en-GB" sz="2400" dirty="0" smtClean="0"/>
          </a:p>
          <a:p>
            <a:endParaRPr lang="fr-FR" sz="2400" dirty="0"/>
          </a:p>
        </p:txBody>
      </p:sp>
    </p:spTree>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lstStyle/>
          <a:p>
            <a:r>
              <a:rPr lang="fr-FR" dirty="0" smtClean="0"/>
              <a:t>                  </a:t>
            </a:r>
            <a:r>
              <a:rPr lang="fr-FR" sz="4800" b="1" dirty="0" smtClean="0">
                <a:solidFill>
                  <a:srgbClr val="002060"/>
                </a:solidFill>
                <a:latin typeface="Algerian" panose="04020705040A02060702" pitchFamily="82" charset="0"/>
              </a:rPr>
              <a:t>THE END</a:t>
            </a:r>
            <a:endParaRPr lang="fr-FR" sz="4800" b="1" dirty="0">
              <a:solidFill>
                <a:srgbClr val="002060"/>
              </a:solidFill>
              <a:latin typeface="Algerian" panose="04020705040A02060702" pitchFamily="82"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solidFill>
                  <a:srgbClr val="FF0000"/>
                </a:solidFill>
              </a:rPr>
              <a:t>THEORIES OF LEARNING</a:t>
            </a:r>
            <a:endParaRPr lang="fr-FR" sz="3200"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r>
              <a:rPr lang="en-GB" sz="2400" dirty="0" smtClean="0"/>
              <a:t>They try to explain how learning takes place</a:t>
            </a:r>
            <a:endParaRPr lang="en-GB" sz="2400" dirty="0" smtClean="0"/>
          </a:p>
          <a:p>
            <a:r>
              <a:rPr lang="en-GB" sz="2400" dirty="0" smtClean="0"/>
              <a:t>Types</a:t>
            </a:r>
            <a:endParaRPr lang="en-GB" sz="2400" dirty="0" smtClean="0"/>
          </a:p>
          <a:p>
            <a:r>
              <a:rPr lang="en-GB" sz="2400" b="1" dirty="0" smtClean="0">
                <a:solidFill>
                  <a:srgbClr val="FF0000"/>
                </a:solidFill>
              </a:rPr>
              <a:t>BEHAVIORAL THEORY.</a:t>
            </a:r>
            <a:endParaRPr lang="en-GB" sz="2400" b="1" dirty="0" smtClean="0">
              <a:solidFill>
                <a:srgbClr val="FF0000"/>
              </a:solidFill>
            </a:endParaRPr>
          </a:p>
          <a:p>
            <a:r>
              <a:rPr lang="en-GB" sz="2400" dirty="0" smtClean="0"/>
              <a:t>Learning results in acquisition of new behaviour through conditioning and response</a:t>
            </a:r>
            <a:endParaRPr lang="en-GB" sz="2400" dirty="0" smtClean="0"/>
          </a:p>
          <a:p>
            <a:r>
              <a:rPr lang="en-GB" sz="2400" dirty="0" smtClean="0"/>
              <a:t>Behaviour is learnt through environment,</a:t>
            </a:r>
            <a:endParaRPr lang="en-GB" sz="2400" dirty="0" smtClean="0"/>
          </a:p>
          <a:p>
            <a:pPr>
              <a:buNone/>
            </a:pPr>
            <a:r>
              <a:rPr lang="en-GB" sz="2400" dirty="0" smtClean="0"/>
              <a:t>   people individual life, media or society as a whole</a:t>
            </a:r>
            <a:endParaRPr lang="en-GB" sz="2400" dirty="0" smtClean="0"/>
          </a:p>
          <a:p>
            <a:pPr>
              <a:buNone/>
            </a:pPr>
            <a:r>
              <a:rPr lang="en-GB" sz="2400" b="1" dirty="0" smtClean="0"/>
              <a:t>B.F. SKINNER-</a:t>
            </a:r>
            <a:r>
              <a:rPr lang="en-US" sz="2400" b="1" dirty="0" smtClean="0"/>
              <a:t> </a:t>
            </a:r>
            <a:r>
              <a:rPr lang="en-US" sz="2400" dirty="0" smtClean="0"/>
              <a:t>learning will occur and behavior will be shaped in the direction the teacher wants, if the behavior is rewarded. In order to maintain the strength of that behavior, reinforcement by continued rewards is necessary. To be effective, the reinforcement must be immediate.</a:t>
            </a:r>
            <a:endParaRPr lang="fr-FR"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a:t>
            </a:r>
            <a:endParaRPr lang="fr-FR" dirty="0"/>
          </a:p>
        </p:txBody>
      </p:sp>
      <p:sp>
        <p:nvSpPr>
          <p:cNvPr id="3" name="Content Placeholder 2"/>
          <p:cNvSpPr>
            <a:spLocks noGrp="1"/>
          </p:cNvSpPr>
          <p:nvPr>
            <p:ph idx="1"/>
          </p:nvPr>
        </p:nvSpPr>
        <p:spPr/>
        <p:txBody>
          <a:bodyPr>
            <a:normAutofit lnSpcReduction="10000"/>
          </a:bodyPr>
          <a:lstStyle/>
          <a:p>
            <a:r>
              <a:rPr lang="en-GB" sz="2400" b="1" dirty="0" smtClean="0"/>
              <a:t>THORNDIKE</a:t>
            </a:r>
            <a:r>
              <a:rPr lang="en-GB" sz="2400" dirty="0" smtClean="0"/>
              <a:t>- Learning is more meaningful when objective or outcome is clearly stated</a:t>
            </a:r>
            <a:endParaRPr lang="en-GB" sz="2400" dirty="0" smtClean="0"/>
          </a:p>
          <a:p>
            <a:r>
              <a:rPr lang="en-US" sz="2400" b="1" dirty="0" smtClean="0"/>
              <a:t>R. M. GAGNE  </a:t>
            </a:r>
            <a:endParaRPr lang="en-US" sz="2400" b="1" dirty="0" smtClean="0"/>
          </a:p>
          <a:p>
            <a:r>
              <a:rPr lang="en-US" sz="2400" dirty="0" smtClean="0"/>
              <a:t>Categorized learning into different domains so that the different conditions for learning and assessment could be planned accordingly. The domains identified are motor skills, verbal information, intellectual skills, cognitive strategies and attitudes. </a:t>
            </a:r>
            <a:endParaRPr lang="en-US" sz="2400" dirty="0" smtClean="0"/>
          </a:p>
          <a:p>
            <a:r>
              <a:rPr lang="en-US" sz="2400" b="1" dirty="0" smtClean="0"/>
              <a:t>PAVLOV</a:t>
            </a:r>
            <a:r>
              <a:rPr lang="en-US" sz="2400" dirty="0" smtClean="0"/>
              <a:t>- Dealt with conditioned reflex(classical and operant), punishment and reinforcement.</a:t>
            </a:r>
            <a:endParaRPr lang="en-US" sz="2400" dirty="0" smtClean="0"/>
          </a:p>
          <a:p>
            <a:r>
              <a:rPr lang="en-US" sz="2400" b="1" dirty="0" smtClean="0"/>
              <a:t>WATSON</a:t>
            </a:r>
            <a:r>
              <a:rPr lang="en-US" sz="2400" dirty="0" smtClean="0"/>
              <a:t>-recommended active participation or learning by practice</a:t>
            </a:r>
            <a:endParaRPr lang="en-US" sz="2400" dirty="0" smtClean="0"/>
          </a:p>
          <a:p>
            <a:endParaRPr lang="fr-FR"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solidFill>
                  <a:srgbClr val="FF0000"/>
                </a:solidFill>
              </a:rPr>
              <a:t>COGNITIVE THEORY</a:t>
            </a:r>
            <a:endParaRPr lang="fr-FR" sz="3200" dirty="0">
              <a:solidFill>
                <a:srgbClr val="FF0000"/>
              </a:solidFill>
            </a:endParaRPr>
          </a:p>
        </p:txBody>
      </p:sp>
      <p:sp>
        <p:nvSpPr>
          <p:cNvPr id="3" name="Content Placeholder 2"/>
          <p:cNvSpPr>
            <a:spLocks noGrp="1"/>
          </p:cNvSpPr>
          <p:nvPr>
            <p:ph idx="1"/>
          </p:nvPr>
        </p:nvSpPr>
        <p:spPr/>
        <p:txBody>
          <a:bodyPr>
            <a:normAutofit fontScale="92500"/>
          </a:bodyPr>
          <a:lstStyle/>
          <a:p>
            <a:r>
              <a:rPr lang="en-GB" sz="2400" dirty="0" smtClean="0"/>
              <a:t>Originated from a group of scholars who studied the ways in which knowledge is acquired, stored and retrieved.</a:t>
            </a:r>
            <a:endParaRPr lang="en-GB" sz="2400" dirty="0" smtClean="0"/>
          </a:p>
          <a:p>
            <a:r>
              <a:rPr lang="en-GB" sz="2400" dirty="0" smtClean="0"/>
              <a:t>They believe knowing is a mental process that result in one being aware of a situation or project.</a:t>
            </a:r>
            <a:endParaRPr lang="en-GB" sz="2400" dirty="0" smtClean="0"/>
          </a:p>
          <a:p>
            <a:r>
              <a:rPr lang="en-GB" sz="2400" b="1" dirty="0" smtClean="0"/>
              <a:t>B.S. BLOOM</a:t>
            </a:r>
            <a:endParaRPr lang="en-GB" sz="2400" b="1" dirty="0" smtClean="0"/>
          </a:p>
          <a:p>
            <a:r>
              <a:rPr lang="en-GB" sz="2400" dirty="0" smtClean="0"/>
              <a:t>Proposed three domains of learning. these were</a:t>
            </a:r>
            <a:endParaRPr lang="en-GB" sz="2400" dirty="0" smtClean="0"/>
          </a:p>
          <a:p>
            <a:r>
              <a:rPr lang="en-GB" sz="2400" b="1" dirty="0" smtClean="0"/>
              <a:t>Affective domain(Attitudes)</a:t>
            </a:r>
            <a:endParaRPr lang="en-GB" sz="2400" b="1" dirty="0" smtClean="0"/>
          </a:p>
          <a:p>
            <a:r>
              <a:rPr lang="en-GB" sz="2400" b="1" dirty="0" smtClean="0"/>
              <a:t>Cognitive domain(</a:t>
            </a:r>
            <a:r>
              <a:rPr lang="en-GB" sz="2400" b="1" dirty="0" err="1" smtClean="0"/>
              <a:t>knowldge</a:t>
            </a:r>
            <a:r>
              <a:rPr lang="en-GB" sz="2400" b="1" dirty="0" smtClean="0"/>
              <a:t>)</a:t>
            </a:r>
            <a:endParaRPr lang="en-GB" sz="2400" b="1" dirty="0" smtClean="0"/>
          </a:p>
          <a:p>
            <a:r>
              <a:rPr lang="en-GB" sz="2400" b="1" dirty="0" smtClean="0"/>
              <a:t>Psychomotor(skills)</a:t>
            </a:r>
            <a:endParaRPr lang="en-GB" sz="2400" b="1" dirty="0" smtClean="0"/>
          </a:p>
          <a:p>
            <a:r>
              <a:rPr lang="en-GB" sz="2400" dirty="0" smtClean="0"/>
              <a:t>Within each domain there is hierarchy of learning objectives, starting from basic type of learning to the more complex one.</a:t>
            </a:r>
            <a:endParaRPr lang="en-GB" sz="2400" dirty="0" smtClean="0"/>
          </a:p>
          <a:p>
            <a:endParaRPr lang="en-GB" b="1" dirty="0" smtClean="0"/>
          </a:p>
          <a:p>
            <a:endParaRPr lang="fr-F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a:t>
            </a:r>
            <a:endParaRPr lang="fr-FR" dirty="0"/>
          </a:p>
        </p:txBody>
      </p:sp>
      <p:sp>
        <p:nvSpPr>
          <p:cNvPr id="3" name="Content Placeholder 2"/>
          <p:cNvSpPr>
            <a:spLocks noGrp="1"/>
          </p:cNvSpPr>
          <p:nvPr>
            <p:ph idx="1"/>
          </p:nvPr>
        </p:nvSpPr>
        <p:spPr/>
        <p:txBody>
          <a:bodyPr>
            <a:normAutofit/>
          </a:bodyPr>
          <a:lstStyle/>
          <a:p>
            <a:pPr>
              <a:buNone/>
            </a:pPr>
            <a:r>
              <a:rPr lang="en-GB" sz="2400" b="1" dirty="0" smtClean="0"/>
              <a:t>          J.BRUNNER</a:t>
            </a:r>
            <a:endParaRPr lang="en-GB" sz="2400" b="1" dirty="0" smtClean="0"/>
          </a:p>
          <a:p>
            <a:r>
              <a:rPr lang="en-GB" sz="2400" dirty="0" smtClean="0"/>
              <a:t>Recommended discovery learning. Teacher provides problems for the learners to work out answers on their own. in the setting a teacher is a manger of resources rather than instructor.</a:t>
            </a:r>
            <a:endParaRPr lang="en-GB" sz="2400" dirty="0" smtClean="0"/>
          </a:p>
          <a:p>
            <a:pPr>
              <a:buNone/>
            </a:pPr>
            <a:r>
              <a:rPr lang="en-GB" sz="2400" b="1" dirty="0" smtClean="0"/>
              <a:t>             D.P. ASUBEL</a:t>
            </a:r>
            <a:endParaRPr lang="en-GB" sz="2400" b="1" dirty="0" smtClean="0"/>
          </a:p>
          <a:p>
            <a:r>
              <a:rPr lang="en-GB" sz="2400" dirty="0" smtClean="0"/>
              <a:t>Suggested that learning should start from known to unknown and simple to complex. A teacher start by introducing material at a fairly general level and making explicit the relevance of the material to the task to be learned.</a:t>
            </a:r>
            <a:endParaRPr lang="fr-FR"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solidFill>
                  <a:srgbClr val="FF0000"/>
                </a:solidFill>
              </a:rPr>
              <a:t>HUMAN AND </a:t>
            </a:r>
            <a:r>
              <a:rPr lang="en-GB" sz="2800" smtClean="0">
                <a:solidFill>
                  <a:srgbClr val="FF0000"/>
                </a:solidFill>
              </a:rPr>
              <a:t>SOCIAL THEORY.</a:t>
            </a:r>
            <a:endParaRPr lang="fr-FR" sz="2800" dirty="0">
              <a:solidFill>
                <a:srgbClr val="FF0000"/>
              </a:solidFill>
            </a:endParaRPr>
          </a:p>
        </p:txBody>
      </p:sp>
      <p:sp>
        <p:nvSpPr>
          <p:cNvPr id="3" name="Content Placeholder 2"/>
          <p:cNvSpPr>
            <a:spLocks noGrp="1"/>
          </p:cNvSpPr>
          <p:nvPr>
            <p:ph idx="1"/>
          </p:nvPr>
        </p:nvSpPr>
        <p:spPr/>
        <p:txBody>
          <a:bodyPr>
            <a:normAutofit/>
          </a:bodyPr>
          <a:lstStyle/>
          <a:p>
            <a:r>
              <a:rPr lang="en-US" sz="2400" dirty="0" smtClean="0"/>
              <a:t>An approach that believes that learning is a personal act to fulfill  one’s potential</a:t>
            </a:r>
            <a:endParaRPr lang="en-US" sz="2400" b="1" dirty="0" smtClean="0"/>
          </a:p>
          <a:p>
            <a:r>
              <a:rPr lang="en-US" sz="2400" b="1" dirty="0" smtClean="0"/>
              <a:t>Carl Rogers</a:t>
            </a:r>
            <a:r>
              <a:rPr lang="en-US" sz="2400" dirty="0" smtClean="0"/>
              <a:t> </a:t>
            </a:r>
            <a:endParaRPr lang="fr-FR" sz="2400" dirty="0" smtClean="0"/>
          </a:p>
          <a:p>
            <a:r>
              <a:rPr lang="en-US" sz="2400" dirty="0" smtClean="0"/>
              <a:t>Rogers provided a learner-</a:t>
            </a:r>
            <a:r>
              <a:rPr lang="en-US" sz="2400" dirty="0" err="1" smtClean="0"/>
              <a:t>centred</a:t>
            </a:r>
            <a:r>
              <a:rPr lang="en-US" sz="2400" dirty="0" smtClean="0"/>
              <a:t> view of learning. His main propositions were that:</a:t>
            </a:r>
            <a:endParaRPr lang="fr-FR" sz="2400" dirty="0" smtClean="0"/>
          </a:p>
          <a:p>
            <a:pPr lvl="0"/>
            <a:r>
              <a:rPr lang="en-US" sz="2400" dirty="0" smtClean="0"/>
              <a:t>All humans have a natural potential and desire to learn.</a:t>
            </a:r>
            <a:endParaRPr lang="en-US" sz="2400" dirty="0" smtClean="0"/>
          </a:p>
          <a:p>
            <a:pPr lvl="0"/>
            <a:r>
              <a:rPr lang="en-US" sz="2400" dirty="0" smtClean="0"/>
              <a:t>Learning occurs when the student perceives relevance related to their own purposes.</a:t>
            </a:r>
            <a:endParaRPr lang="fr-FR" sz="2400" dirty="0" smtClean="0"/>
          </a:p>
          <a:p>
            <a:pPr lvl="0"/>
            <a:r>
              <a:rPr lang="en-US" sz="2400" dirty="0" smtClean="0"/>
              <a:t>Significant learning is acquired through doing.</a:t>
            </a:r>
            <a:endParaRPr lang="fr-FR" sz="2400" dirty="0" smtClean="0"/>
          </a:p>
          <a:p>
            <a:pPr lvl="0"/>
            <a:endParaRPr lang="fr-FR" dirty="0" smtClean="0"/>
          </a:p>
          <a:p>
            <a:endParaRPr lang="fr-F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a:t>
            </a:r>
            <a:endParaRPr lang="fr-FR" dirty="0"/>
          </a:p>
        </p:txBody>
      </p:sp>
      <p:sp>
        <p:nvSpPr>
          <p:cNvPr id="3" name="Content Placeholder 2"/>
          <p:cNvSpPr>
            <a:spLocks noGrp="1"/>
          </p:cNvSpPr>
          <p:nvPr>
            <p:ph idx="1"/>
          </p:nvPr>
        </p:nvSpPr>
        <p:spPr/>
        <p:txBody>
          <a:bodyPr>
            <a:normAutofit lnSpcReduction="10000"/>
          </a:bodyPr>
          <a:lstStyle/>
          <a:p>
            <a:pPr lvl="0"/>
            <a:r>
              <a:rPr lang="en-US" sz="2400" dirty="0" smtClean="0"/>
              <a:t>Learning is more effective when the learner is responsible for choosing their direction, discovering resources and formulating problems.</a:t>
            </a:r>
            <a:endParaRPr lang="fr-FR" sz="2400" dirty="0" smtClean="0"/>
          </a:p>
          <a:p>
            <a:pPr lvl="0"/>
            <a:r>
              <a:rPr lang="en-US" sz="2400" dirty="0" smtClean="0"/>
              <a:t>Most learning is self initiated and involves the whole person, including their feelings as well as intellect</a:t>
            </a:r>
            <a:endParaRPr lang="en-US" sz="2400" dirty="0" smtClean="0"/>
          </a:p>
          <a:p>
            <a:pPr lvl="0"/>
            <a:r>
              <a:rPr lang="en-US" sz="2400" dirty="0" smtClean="0"/>
              <a:t>Self evaluation is a basic skill that is necessary for effective </a:t>
            </a:r>
            <a:br>
              <a:rPr lang="en-US" sz="2400" dirty="0" smtClean="0"/>
            </a:br>
            <a:r>
              <a:rPr lang="en-US" sz="2400" dirty="0" smtClean="0"/>
              <a:t>mature learning.</a:t>
            </a:r>
            <a:endParaRPr lang="fr-FR" sz="2400" dirty="0" smtClean="0"/>
          </a:p>
          <a:p>
            <a:pPr lvl="0"/>
            <a:r>
              <a:rPr lang="en-US" sz="2400" dirty="0" smtClean="0"/>
              <a:t>Learners should retain a continuing openness to change.</a:t>
            </a:r>
            <a:endParaRPr lang="en-US" sz="2400" dirty="0" smtClean="0"/>
          </a:p>
          <a:p>
            <a:pPr lvl="0"/>
            <a:r>
              <a:rPr lang="en-US" sz="2400" dirty="0" smtClean="0"/>
              <a:t>Learning occurs when external threats are eliminated</a:t>
            </a:r>
            <a:endParaRPr lang="fr-FR" sz="2400" dirty="0" smtClean="0"/>
          </a:p>
          <a:p>
            <a:r>
              <a:rPr lang="en-US" sz="2400" dirty="0" smtClean="0"/>
              <a:t>Rogers’ approach significantly contributed to adult learning principles</a:t>
            </a:r>
            <a:endParaRPr lang="en-US" sz="2400" dirty="0" smtClean="0"/>
          </a:p>
          <a:p>
            <a:endParaRPr lang="en-US" sz="2400" dirty="0" smtClean="0"/>
          </a:p>
          <a:p>
            <a:endParaRPr lang="fr-FR"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OBJECTIVES</a:t>
            </a:r>
            <a:endParaRPr lang="fr-FR" dirty="0"/>
          </a:p>
        </p:txBody>
      </p:sp>
      <p:sp>
        <p:nvSpPr>
          <p:cNvPr id="3" name="Content Placeholder 2"/>
          <p:cNvSpPr>
            <a:spLocks noGrp="1"/>
          </p:cNvSpPr>
          <p:nvPr>
            <p:ph idx="1"/>
          </p:nvPr>
        </p:nvSpPr>
        <p:spPr/>
        <p:txBody>
          <a:bodyPr>
            <a:normAutofit fontScale="85000" lnSpcReduction="20000"/>
          </a:bodyPr>
          <a:lstStyle/>
          <a:p>
            <a:r>
              <a:rPr lang="fr-FR" b="1" dirty="0" smtClean="0"/>
              <a:t>BROAD OBJECTIVE</a:t>
            </a:r>
            <a:endParaRPr lang="fr-FR" b="1" dirty="0" smtClean="0"/>
          </a:p>
          <a:p>
            <a:r>
              <a:rPr lang="fr-FR" dirty="0" smtClean="0"/>
              <a:t>Prepare students to become effective teachers</a:t>
            </a:r>
            <a:endParaRPr lang="fr-FR" dirty="0" smtClean="0"/>
          </a:p>
          <a:p>
            <a:r>
              <a:rPr lang="fr-FR" b="1" dirty="0" smtClean="0"/>
              <a:t>SPECIFIC OBJECTIVES</a:t>
            </a:r>
            <a:endParaRPr lang="fr-FR" b="1" dirty="0" smtClean="0"/>
          </a:p>
          <a:p>
            <a:r>
              <a:rPr lang="fr-FR" dirty="0" smtClean="0"/>
              <a:t>Definations of terms</a:t>
            </a:r>
            <a:endParaRPr lang="fr-FR" dirty="0" smtClean="0"/>
          </a:p>
          <a:p>
            <a:r>
              <a:rPr lang="fr-FR" dirty="0" smtClean="0"/>
              <a:t>Describe characteristics,principles,process and theories of Learning</a:t>
            </a:r>
            <a:endParaRPr lang="fr-FR" dirty="0" smtClean="0"/>
          </a:p>
          <a:p>
            <a:r>
              <a:rPr lang="fr-FR" dirty="0" err="1" smtClean="0"/>
              <a:t>Describe</a:t>
            </a:r>
            <a:r>
              <a:rPr lang="fr-FR" dirty="0" smtClean="0"/>
              <a:t> curriculum development in terms of its process and component</a:t>
            </a:r>
            <a:endParaRPr lang="fr-FR" dirty="0" smtClean="0"/>
          </a:p>
          <a:p>
            <a:r>
              <a:rPr lang="fr-FR" dirty="0" smtClean="0"/>
              <a:t>Discuss various traditional and modern teaching methods</a:t>
            </a:r>
            <a:endParaRPr lang="fr-FR" dirty="0" smtClean="0"/>
          </a:p>
          <a:p>
            <a:r>
              <a:rPr lang="fr-FR" dirty="0" smtClean="0"/>
              <a:t>Select and apply appropriate teaching aids</a:t>
            </a:r>
            <a:endParaRPr lang="fr-FR" dirty="0" smtClean="0"/>
          </a:p>
          <a:p>
            <a:r>
              <a:rPr lang="fr-FR" dirty="0" smtClean="0"/>
              <a:t>Evaluate learners using appropriate student performance assessment method</a:t>
            </a:r>
            <a:endParaRPr lang="fr-FR" dirty="0" smtClean="0"/>
          </a:p>
          <a:p>
            <a:r>
              <a:rPr lang="fr-FR" dirty="0" smtClean="0"/>
              <a:t>Microteaching presentation by all students</a:t>
            </a:r>
            <a:endParaRPr lang="fr-FR" dirty="0" smtClean="0"/>
          </a:p>
          <a:p>
            <a:endParaRPr lang="fr-FR" dirty="0" smtClean="0"/>
          </a:p>
          <a:p>
            <a:endParaRPr lang="fr-FR" dirty="0" smtClean="0"/>
          </a:p>
          <a:p>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a:t>
            </a:r>
            <a:endParaRPr lang="fr-FR" dirty="0"/>
          </a:p>
        </p:txBody>
      </p:sp>
      <p:sp>
        <p:nvSpPr>
          <p:cNvPr id="3" name="Content Placeholder 2"/>
          <p:cNvSpPr>
            <a:spLocks noGrp="1"/>
          </p:cNvSpPr>
          <p:nvPr>
            <p:ph idx="1"/>
          </p:nvPr>
        </p:nvSpPr>
        <p:spPr/>
        <p:txBody>
          <a:bodyPr/>
          <a:lstStyle/>
          <a:p>
            <a:pPr>
              <a:buNone/>
            </a:pPr>
            <a:r>
              <a:rPr lang="en-US" sz="2800" b="1" dirty="0" smtClean="0"/>
              <a:t> Abraham Maslow </a:t>
            </a:r>
            <a:endParaRPr lang="en-US" sz="2800" dirty="0" smtClean="0"/>
          </a:p>
          <a:p>
            <a:r>
              <a:rPr lang="en-US" sz="2800" dirty="0" smtClean="0"/>
              <a:t>. According to Maslow, education should help students to look within themselves, and from this self knowledge, develop a set of values which will guide them in their working life.</a:t>
            </a:r>
            <a:endParaRPr lang="fr-FR" sz="2800" dirty="0" smtClean="0"/>
          </a:p>
          <a:p>
            <a:r>
              <a:rPr lang="en-US" sz="2800" dirty="0" smtClean="0"/>
              <a:t>Maslow </a:t>
            </a:r>
            <a:r>
              <a:rPr lang="en-US" sz="2800" dirty="0" err="1" smtClean="0"/>
              <a:t>emphasises</a:t>
            </a:r>
            <a:r>
              <a:rPr lang="en-US" sz="2800" dirty="0" smtClean="0"/>
              <a:t> the importance of learning for self enhancement rather than simply for utility. </a:t>
            </a:r>
            <a:endParaRPr lang="fr-F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a:t>
            </a:r>
            <a:endParaRPr lang="fr-FR" dirty="0"/>
          </a:p>
        </p:txBody>
      </p:sp>
      <p:sp>
        <p:nvSpPr>
          <p:cNvPr id="3" name="Content Placeholder 2"/>
          <p:cNvSpPr>
            <a:spLocks noGrp="1"/>
          </p:cNvSpPr>
          <p:nvPr>
            <p:ph idx="1"/>
          </p:nvPr>
        </p:nvSpPr>
        <p:spPr/>
        <p:txBody>
          <a:bodyPr/>
          <a:lstStyle/>
          <a:p>
            <a:r>
              <a:rPr lang="en-US" dirty="0" smtClean="0"/>
              <a:t>This view is relevant to adult learners who decide to continue with their education out of interest, rather than in order to gain extra degrees or qualifications. </a:t>
            </a:r>
            <a:endParaRPr lang="en-US" dirty="0" smtClean="0"/>
          </a:p>
          <a:p>
            <a:r>
              <a:rPr lang="en-GB" b="1" dirty="0" smtClean="0"/>
              <a:t>SOCIAL LEARNING THEORY</a:t>
            </a:r>
            <a:endParaRPr lang="en-GB" b="1" dirty="0" smtClean="0"/>
          </a:p>
          <a:p>
            <a:r>
              <a:rPr lang="en-GB" b="1" dirty="0" smtClean="0"/>
              <a:t>ALBERT BANDURA</a:t>
            </a:r>
            <a:endParaRPr lang="en-GB" b="1" dirty="0" smtClean="0"/>
          </a:p>
          <a:p>
            <a:r>
              <a:rPr lang="en-GB" dirty="0" smtClean="0"/>
              <a:t>Stated that learning is a social process. </a:t>
            </a:r>
            <a:r>
              <a:rPr lang="en-GB" smtClean="0"/>
              <a:t>people </a:t>
            </a:r>
            <a:r>
              <a:rPr lang="en-GB" dirty="0" smtClean="0"/>
              <a:t>learn from each other through observation, imitation </a:t>
            </a:r>
            <a:r>
              <a:rPr lang="en-GB" smtClean="0"/>
              <a:t>or modelling.</a:t>
            </a:r>
            <a:endParaRPr lang="en-GB" dirty="0" smtClean="0"/>
          </a:p>
          <a:p>
            <a:endParaRPr lang="fr-FR" b="1"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EDUCATIONAL OBJECTIVES</a:t>
            </a:r>
            <a:endParaRPr lang="fr-FR" dirty="0"/>
          </a:p>
        </p:txBody>
      </p:sp>
      <p:sp>
        <p:nvSpPr>
          <p:cNvPr id="3" name="Content Placeholder 2"/>
          <p:cNvSpPr>
            <a:spLocks noGrp="1"/>
          </p:cNvSpPr>
          <p:nvPr>
            <p:ph idx="1"/>
          </p:nvPr>
        </p:nvSpPr>
        <p:spPr/>
        <p:txBody>
          <a:bodyPr>
            <a:normAutofit fontScale="92500"/>
          </a:bodyPr>
          <a:lstStyle/>
          <a:p>
            <a:r>
              <a:rPr lang="en-GB" sz="2400" dirty="0" smtClean="0"/>
              <a:t>An  objective is a statement describing an instructional outcome</a:t>
            </a:r>
            <a:endParaRPr lang="en-GB" sz="2400" dirty="0" smtClean="0"/>
          </a:p>
          <a:p>
            <a:r>
              <a:rPr lang="en-GB" sz="2400" dirty="0" smtClean="0"/>
              <a:t>Clearly written objective should enable any competent teacher to help student gain knowldge,skill.</a:t>
            </a:r>
            <a:endParaRPr lang="en-GB" sz="2400" dirty="0" smtClean="0"/>
          </a:p>
          <a:p>
            <a:r>
              <a:rPr lang="en-GB" sz="2400" dirty="0" smtClean="0"/>
              <a:t>The best statement is one that is specific in meaning and not open to ambiguous interpretation</a:t>
            </a:r>
            <a:endParaRPr lang="en-GB" sz="2400" dirty="0" smtClean="0"/>
          </a:p>
          <a:p>
            <a:r>
              <a:rPr lang="en-GB" sz="2400" dirty="0" smtClean="0">
                <a:solidFill>
                  <a:srgbClr val="FF0000"/>
                </a:solidFill>
              </a:rPr>
              <a:t>ELEMENTS OF AN OBJECTIVE</a:t>
            </a:r>
            <a:endParaRPr lang="en-GB" sz="2400" dirty="0" smtClean="0">
              <a:solidFill>
                <a:srgbClr val="FF0000"/>
              </a:solidFill>
            </a:endParaRPr>
          </a:p>
          <a:p>
            <a:r>
              <a:rPr lang="en-GB" sz="2400" b="1" dirty="0" smtClean="0"/>
              <a:t>ACT OR PERFOMAMNCE</a:t>
            </a:r>
            <a:endParaRPr lang="en-GB" sz="2400" b="1" dirty="0" smtClean="0"/>
          </a:p>
          <a:p>
            <a:r>
              <a:rPr lang="en-GB" sz="2400" dirty="0" smtClean="0"/>
              <a:t>It is a description of the task to be done  expressed by active verb. performance indicator is the act whose satisfactory  performance implies that the student is able to accomplish the task required</a:t>
            </a:r>
            <a:endParaRPr lang="fr-FR" sz="2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a:t>
            </a:r>
            <a:endParaRPr lang="fr-FR" dirty="0"/>
          </a:p>
        </p:txBody>
      </p:sp>
      <p:sp>
        <p:nvSpPr>
          <p:cNvPr id="3" name="Content Placeholder 2"/>
          <p:cNvSpPr>
            <a:spLocks noGrp="1"/>
          </p:cNvSpPr>
          <p:nvPr>
            <p:ph idx="1"/>
          </p:nvPr>
        </p:nvSpPr>
        <p:spPr/>
        <p:txBody>
          <a:bodyPr>
            <a:normAutofit fontScale="77500" lnSpcReduction="20000"/>
          </a:bodyPr>
          <a:lstStyle/>
          <a:p>
            <a:r>
              <a:rPr lang="en-GB" sz="2800" b="1" dirty="0" smtClean="0"/>
              <a:t>CONDITIONS</a:t>
            </a:r>
            <a:endParaRPr lang="en-GB" sz="2800" b="1" dirty="0" smtClean="0"/>
          </a:p>
          <a:p>
            <a:r>
              <a:rPr lang="en-GB" sz="2800" dirty="0" smtClean="0"/>
              <a:t>Describes important condition under which performance occur. it includes data limitation and restriction.</a:t>
            </a:r>
            <a:endParaRPr lang="en-GB" sz="2800" dirty="0" smtClean="0"/>
          </a:p>
          <a:p>
            <a:r>
              <a:rPr lang="en-GB" sz="2800" b="1" dirty="0" smtClean="0"/>
              <a:t>CRITERION</a:t>
            </a:r>
            <a:endParaRPr lang="en-GB" sz="2800" b="1" dirty="0" smtClean="0"/>
          </a:p>
          <a:p>
            <a:r>
              <a:rPr lang="en-GB" sz="2800" dirty="0" smtClean="0"/>
              <a:t>It is description of acceptable level of performance expected from a student. it describes how well the learner must perform to be considered successful.</a:t>
            </a:r>
            <a:endParaRPr lang="en-GB" sz="2800" dirty="0" smtClean="0"/>
          </a:p>
          <a:p>
            <a:r>
              <a:rPr lang="en-GB" sz="2800" b="1" dirty="0" smtClean="0"/>
              <a:t>CHARACTERISTICS OF OBJECTIVES</a:t>
            </a:r>
            <a:endParaRPr lang="en-GB" sz="2800" b="1" dirty="0" smtClean="0"/>
          </a:p>
          <a:p>
            <a:r>
              <a:rPr lang="en-GB" sz="2800" b="1" dirty="0" smtClean="0"/>
              <a:t>Specific- </a:t>
            </a:r>
            <a:r>
              <a:rPr lang="en-GB" sz="2800" dirty="0" smtClean="0"/>
              <a:t>no argument or dispute about the meaning</a:t>
            </a:r>
            <a:endParaRPr lang="en-GB" sz="2800" dirty="0" smtClean="0"/>
          </a:p>
          <a:p>
            <a:r>
              <a:rPr lang="en-GB" sz="2800" b="1" dirty="0" smtClean="0"/>
              <a:t>Measurable- </a:t>
            </a:r>
            <a:r>
              <a:rPr lang="en-GB" sz="2800" dirty="0" smtClean="0"/>
              <a:t>quantified in an objective way</a:t>
            </a:r>
            <a:endParaRPr lang="en-GB" sz="2800" dirty="0" smtClean="0"/>
          </a:p>
          <a:p>
            <a:r>
              <a:rPr lang="en-GB" sz="2800" b="1" dirty="0" smtClean="0"/>
              <a:t>Attainable/feasible- </a:t>
            </a:r>
            <a:r>
              <a:rPr lang="en-GB" sz="2800" dirty="0" smtClean="0"/>
              <a:t>can be performed</a:t>
            </a:r>
            <a:endParaRPr lang="en-GB" sz="2800" dirty="0" smtClean="0"/>
          </a:p>
          <a:p>
            <a:r>
              <a:rPr lang="en-GB" sz="2800" b="1" dirty="0" smtClean="0"/>
              <a:t>Realistic/feasible</a:t>
            </a:r>
            <a:endParaRPr lang="en-GB" sz="2800" b="1" dirty="0" smtClean="0"/>
          </a:p>
          <a:p>
            <a:r>
              <a:rPr lang="en-GB" sz="2800" b="1" dirty="0" smtClean="0"/>
              <a:t>Time bound</a:t>
            </a:r>
            <a:endParaRPr lang="en-GB" sz="2800" b="1" dirty="0" smtClean="0"/>
          </a:p>
          <a:p>
            <a:endParaRPr lang="fr-FR" b="1"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Benefits of objectives</a:t>
            </a:r>
            <a:endParaRPr lang="fr-FR" dirty="0"/>
          </a:p>
        </p:txBody>
      </p:sp>
      <p:sp>
        <p:nvSpPr>
          <p:cNvPr id="3" name="Content Placeholder 2"/>
          <p:cNvSpPr>
            <a:spLocks noGrp="1"/>
          </p:cNvSpPr>
          <p:nvPr>
            <p:ph idx="1"/>
          </p:nvPr>
        </p:nvSpPr>
        <p:spPr/>
        <p:txBody>
          <a:bodyPr>
            <a:normAutofit lnSpcReduction="10000"/>
          </a:bodyPr>
          <a:lstStyle/>
          <a:p>
            <a:r>
              <a:rPr lang="en-GB" dirty="0" smtClean="0"/>
              <a:t>They inform students what is required of them</a:t>
            </a:r>
            <a:endParaRPr lang="en-GB" dirty="0" smtClean="0"/>
          </a:p>
          <a:p>
            <a:pPr>
              <a:buNone/>
            </a:pPr>
            <a:r>
              <a:rPr lang="en-GB" dirty="0" smtClean="0"/>
              <a:t>So that they can better prepare for the work.</a:t>
            </a:r>
            <a:endParaRPr lang="en-GB" dirty="0" smtClean="0"/>
          </a:p>
          <a:p>
            <a:pPr>
              <a:buNone/>
            </a:pPr>
            <a:r>
              <a:rPr lang="en-GB" dirty="0" smtClean="0"/>
              <a:t>They help planning team to think in specific term and put in sequence the subject matter</a:t>
            </a:r>
            <a:endParaRPr lang="en-GB" dirty="0" smtClean="0"/>
          </a:p>
          <a:p>
            <a:pPr>
              <a:buNone/>
            </a:pPr>
            <a:r>
              <a:rPr lang="en-GB" dirty="0" smtClean="0"/>
              <a:t>They indicate type and extent of activities that are required for successfully carrying out learning</a:t>
            </a:r>
            <a:endParaRPr lang="en-GB" dirty="0" smtClean="0"/>
          </a:p>
          <a:p>
            <a:pPr>
              <a:buNone/>
            </a:pPr>
            <a:r>
              <a:rPr lang="en-GB" dirty="0" smtClean="0"/>
              <a:t>They provide basis of evaluating both students learning and effectiveness of instructional outcome</a:t>
            </a:r>
            <a:endParaRPr lang="en-GB" dirty="0" smtClean="0"/>
          </a:p>
          <a:p>
            <a:pPr>
              <a:buNone/>
            </a:pPr>
            <a:r>
              <a:rPr lang="en-GB" dirty="0" smtClean="0"/>
              <a:t>Provide best means of communicating </a:t>
            </a:r>
            <a:r>
              <a:rPr lang="en-GB" smtClean="0"/>
              <a:t>to colleagues, parents </a:t>
            </a:r>
            <a:r>
              <a:rPr lang="en-GB" dirty="0" smtClean="0"/>
              <a:t>and others on what is to be taught </a:t>
            </a:r>
            <a:endParaRPr lang="en-GB" dirty="0" smtClean="0"/>
          </a:p>
          <a:p>
            <a:endParaRPr lang="fr-F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solidFill>
                  <a:srgbClr val="FF0000"/>
                </a:solidFill>
              </a:rPr>
              <a:t>LIMITATIONS OF AN OBJECTIVE</a:t>
            </a:r>
            <a:endParaRPr lang="fr-FR" sz="2800" dirty="0">
              <a:solidFill>
                <a:srgbClr val="FF0000"/>
              </a:solidFill>
            </a:endParaRPr>
          </a:p>
        </p:txBody>
      </p:sp>
      <p:sp>
        <p:nvSpPr>
          <p:cNvPr id="3" name="Content Placeholder 2"/>
          <p:cNvSpPr>
            <a:spLocks noGrp="1"/>
          </p:cNvSpPr>
          <p:nvPr>
            <p:ph idx="1"/>
          </p:nvPr>
        </p:nvSpPr>
        <p:spPr/>
        <p:txBody>
          <a:bodyPr>
            <a:normAutofit lnSpcReduction="10000"/>
          </a:bodyPr>
          <a:lstStyle/>
          <a:p>
            <a:r>
              <a:rPr lang="en-GB" sz="2400" dirty="0" smtClean="0"/>
              <a:t>Most relate to the lowest level of cognitive  domain which is list important</a:t>
            </a:r>
            <a:endParaRPr lang="en-GB" sz="2400" dirty="0" smtClean="0"/>
          </a:p>
          <a:p>
            <a:r>
              <a:rPr lang="en-GB" sz="2400" dirty="0" smtClean="0"/>
              <a:t>Only applies to cognitive and psychomotor domain  but not in affective</a:t>
            </a:r>
            <a:endParaRPr lang="en-GB" sz="2400" dirty="0" smtClean="0"/>
          </a:p>
          <a:p>
            <a:r>
              <a:rPr lang="en-GB" sz="2400" dirty="0" smtClean="0"/>
              <a:t>They are limited in humanities and social science which do not require sequential cognitive organization</a:t>
            </a:r>
            <a:endParaRPr lang="en-GB" sz="2400" dirty="0" smtClean="0"/>
          </a:p>
          <a:p>
            <a:r>
              <a:rPr lang="en-GB" sz="2400" dirty="0" smtClean="0"/>
              <a:t>Narrow path of objective may hinder unanticipated needs and outcomes</a:t>
            </a:r>
            <a:endParaRPr lang="en-GB" sz="2400" dirty="0" smtClean="0"/>
          </a:p>
          <a:p>
            <a:r>
              <a:rPr lang="en-GB" sz="2400" dirty="0" smtClean="0"/>
              <a:t>CATEGORIES OF OBJECTIVES</a:t>
            </a:r>
            <a:endParaRPr lang="en-GB" sz="2400" dirty="0" smtClean="0"/>
          </a:p>
          <a:p>
            <a:r>
              <a:rPr lang="en-GB" sz="2400" dirty="0" smtClean="0"/>
              <a:t>They are grouped into three domains </a:t>
            </a:r>
            <a:r>
              <a:rPr lang="en-GB" sz="2400" b="1" dirty="0" smtClean="0"/>
              <a:t>cognitive, psychomotor, affective.</a:t>
            </a:r>
            <a:endParaRPr lang="fr-FR" sz="2400" b="1"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solidFill>
                  <a:srgbClr val="FF0000"/>
                </a:solidFill>
              </a:rPr>
              <a:t>COGNITIVE DOMAIN</a:t>
            </a:r>
            <a:endParaRPr lang="fr-FR" sz="2800" dirty="0">
              <a:solidFill>
                <a:srgbClr val="FF0000"/>
              </a:solidFill>
            </a:endParaRPr>
          </a:p>
        </p:txBody>
      </p:sp>
      <p:sp>
        <p:nvSpPr>
          <p:cNvPr id="3" name="Content Placeholder 2"/>
          <p:cNvSpPr>
            <a:spLocks noGrp="1"/>
          </p:cNvSpPr>
          <p:nvPr>
            <p:ph idx="1"/>
          </p:nvPr>
        </p:nvSpPr>
        <p:spPr/>
        <p:txBody>
          <a:bodyPr>
            <a:normAutofit lnSpcReduction="10000"/>
          </a:bodyPr>
          <a:lstStyle/>
          <a:p>
            <a:r>
              <a:rPr lang="en-GB" sz="2400" dirty="0" smtClean="0"/>
              <a:t>It includes objectives concerning </a:t>
            </a:r>
            <a:r>
              <a:rPr lang="en-GB" sz="2400" dirty="0" err="1" smtClean="0"/>
              <a:t>knowldge.B.S</a:t>
            </a:r>
            <a:r>
              <a:rPr lang="en-GB" sz="2400" dirty="0" smtClean="0"/>
              <a:t>. Bloom developed a taxonomy of simple to higher level as follows</a:t>
            </a:r>
            <a:endParaRPr lang="en-GB" sz="2400" dirty="0" smtClean="0"/>
          </a:p>
          <a:p>
            <a:r>
              <a:rPr lang="en-GB" sz="2400" b="1" dirty="0" smtClean="0"/>
              <a:t>Knowledge</a:t>
            </a:r>
            <a:endParaRPr lang="en-GB" sz="2400" b="1" dirty="0" smtClean="0"/>
          </a:p>
          <a:p>
            <a:pPr>
              <a:buNone/>
            </a:pPr>
            <a:r>
              <a:rPr lang="en-GB" sz="2400" dirty="0" smtClean="0"/>
              <a:t>Ability to memorise ,recall or otherwise repeat information presented earlier </a:t>
            </a:r>
            <a:r>
              <a:rPr lang="en-GB" sz="2400" dirty="0" err="1" smtClean="0"/>
              <a:t>i.e</a:t>
            </a:r>
            <a:r>
              <a:rPr lang="en-GB" sz="2400" dirty="0" smtClean="0"/>
              <a:t> </a:t>
            </a:r>
            <a:r>
              <a:rPr lang="en-GB" sz="2400" dirty="0" smtClean="0">
                <a:solidFill>
                  <a:srgbClr val="FF0000"/>
                </a:solidFill>
              </a:rPr>
              <a:t>arrange, Name, list</a:t>
            </a:r>
            <a:endParaRPr lang="en-GB" sz="2400" dirty="0" smtClean="0">
              <a:solidFill>
                <a:srgbClr val="FF0000"/>
              </a:solidFill>
            </a:endParaRPr>
          </a:p>
          <a:p>
            <a:pPr>
              <a:buNone/>
            </a:pPr>
            <a:r>
              <a:rPr lang="en-GB" sz="2400" b="1" dirty="0" smtClean="0"/>
              <a:t>Comprehension</a:t>
            </a:r>
            <a:endParaRPr lang="en-GB" sz="2400" b="1" dirty="0" smtClean="0"/>
          </a:p>
          <a:p>
            <a:pPr>
              <a:buNone/>
            </a:pPr>
            <a:r>
              <a:rPr lang="en-GB" sz="2400" dirty="0" smtClean="0"/>
              <a:t>Ability to interpret or restate information acquired in level one</a:t>
            </a:r>
            <a:r>
              <a:rPr lang="en-GB" sz="2400" b="1" dirty="0" smtClean="0"/>
              <a:t> </a:t>
            </a:r>
            <a:r>
              <a:rPr lang="en-GB" sz="2400" b="1" dirty="0" err="1" smtClean="0"/>
              <a:t>i.e</a:t>
            </a:r>
            <a:r>
              <a:rPr lang="en-GB" sz="2400" b="1" dirty="0" smtClean="0"/>
              <a:t> </a:t>
            </a:r>
            <a:r>
              <a:rPr lang="en-GB" sz="2400" b="1" dirty="0" smtClean="0">
                <a:solidFill>
                  <a:srgbClr val="FF0000"/>
                </a:solidFill>
              </a:rPr>
              <a:t>classify, describe, explain</a:t>
            </a:r>
            <a:endParaRPr lang="en-GB" sz="2400" b="1" dirty="0" smtClean="0">
              <a:solidFill>
                <a:srgbClr val="FF0000"/>
              </a:solidFill>
            </a:endParaRPr>
          </a:p>
          <a:p>
            <a:pPr>
              <a:buNone/>
            </a:pPr>
            <a:r>
              <a:rPr lang="en-GB" sz="2400" b="1" dirty="0" smtClean="0"/>
              <a:t>Application</a:t>
            </a:r>
            <a:endParaRPr lang="en-GB" sz="2400" b="1" dirty="0" smtClean="0"/>
          </a:p>
          <a:p>
            <a:pPr>
              <a:buNone/>
            </a:pPr>
            <a:r>
              <a:rPr lang="en-GB" sz="2400" dirty="0" smtClean="0"/>
              <a:t>Ability to use or apply information, theories, principals, laws to a new situation </a:t>
            </a:r>
            <a:r>
              <a:rPr lang="en-GB" sz="2400" b="1" dirty="0" err="1" smtClean="0"/>
              <a:t>i.e</a:t>
            </a:r>
            <a:r>
              <a:rPr lang="en-GB" sz="2400" b="1" dirty="0" smtClean="0"/>
              <a:t> </a:t>
            </a:r>
            <a:r>
              <a:rPr lang="en-GB" sz="2400" dirty="0" smtClean="0">
                <a:solidFill>
                  <a:srgbClr val="FF0000"/>
                </a:solidFill>
              </a:rPr>
              <a:t>interprate,solve, apply, locate</a:t>
            </a:r>
            <a:endParaRPr lang="fr-FR" sz="2400" dirty="0">
              <a:solidFill>
                <a:srgbClr val="FF0000"/>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a:t>
            </a:r>
            <a:endParaRPr lang="fr-FR" dirty="0"/>
          </a:p>
        </p:txBody>
      </p:sp>
      <p:sp>
        <p:nvSpPr>
          <p:cNvPr id="3" name="Content Placeholder 2"/>
          <p:cNvSpPr>
            <a:spLocks noGrp="1"/>
          </p:cNvSpPr>
          <p:nvPr>
            <p:ph idx="1"/>
          </p:nvPr>
        </p:nvSpPr>
        <p:spPr/>
        <p:txBody>
          <a:bodyPr>
            <a:normAutofit/>
          </a:bodyPr>
          <a:lstStyle/>
          <a:p>
            <a:r>
              <a:rPr lang="en-GB" sz="2400" b="1" dirty="0" smtClean="0"/>
              <a:t>Analysis</a:t>
            </a:r>
            <a:endParaRPr lang="en-GB" sz="2400" b="1" dirty="0" smtClean="0"/>
          </a:p>
          <a:p>
            <a:r>
              <a:rPr lang="en-GB" sz="2400" dirty="0" smtClean="0"/>
              <a:t>Ability to divide complex knowledge into separate parts and recognize the relationship</a:t>
            </a:r>
            <a:endParaRPr lang="en-GB" sz="2400" dirty="0" smtClean="0"/>
          </a:p>
          <a:p>
            <a:r>
              <a:rPr lang="en-GB" sz="2400" dirty="0" err="1" smtClean="0"/>
              <a:t>i.e</a:t>
            </a:r>
            <a:r>
              <a:rPr lang="en-GB" sz="2400" dirty="0" smtClean="0"/>
              <a:t> </a:t>
            </a:r>
            <a:r>
              <a:rPr lang="en-GB" sz="2400" dirty="0" smtClean="0">
                <a:solidFill>
                  <a:srgbClr val="FF0000"/>
                </a:solidFill>
              </a:rPr>
              <a:t>calculate, categorise, criticize</a:t>
            </a:r>
            <a:endParaRPr lang="en-GB" sz="2400" dirty="0" smtClean="0">
              <a:solidFill>
                <a:srgbClr val="FF0000"/>
              </a:solidFill>
            </a:endParaRPr>
          </a:p>
          <a:p>
            <a:r>
              <a:rPr lang="en-GB" sz="2400" b="1" dirty="0" smtClean="0"/>
              <a:t>Synthesis</a:t>
            </a:r>
            <a:endParaRPr lang="en-GB" sz="2400" b="1" dirty="0" smtClean="0"/>
          </a:p>
          <a:p>
            <a:r>
              <a:rPr lang="en-GB" sz="2400" dirty="0" smtClean="0"/>
              <a:t>Ability to bring together separate elements of knowledge to form new patterns </a:t>
            </a:r>
            <a:r>
              <a:rPr lang="en-GB" sz="2400" dirty="0" err="1" smtClean="0"/>
              <a:t>i.e</a:t>
            </a:r>
            <a:r>
              <a:rPr lang="en-GB" sz="2400" dirty="0" smtClean="0"/>
              <a:t>  </a:t>
            </a:r>
            <a:r>
              <a:rPr lang="en-GB" sz="2400" dirty="0" smtClean="0">
                <a:solidFill>
                  <a:srgbClr val="FF0000"/>
                </a:solidFill>
              </a:rPr>
              <a:t>assemble, formulate, create, design</a:t>
            </a:r>
            <a:endParaRPr lang="en-GB" sz="2400" dirty="0" smtClean="0">
              <a:solidFill>
                <a:srgbClr val="FF0000"/>
              </a:solidFill>
            </a:endParaRPr>
          </a:p>
          <a:p>
            <a:r>
              <a:rPr lang="en-GB" sz="2400" b="1" dirty="0" smtClean="0"/>
              <a:t>Evaluation</a:t>
            </a:r>
            <a:endParaRPr lang="en-GB" sz="2400" b="1" dirty="0" smtClean="0"/>
          </a:p>
          <a:p>
            <a:r>
              <a:rPr lang="en-GB" sz="2400" dirty="0" smtClean="0"/>
              <a:t>Ability to make judgement or appraisal based on knowledge or given criteria </a:t>
            </a:r>
            <a:r>
              <a:rPr lang="en-GB" sz="2400" dirty="0" err="1" smtClean="0"/>
              <a:t>i.e</a:t>
            </a:r>
            <a:r>
              <a:rPr lang="en-GB" sz="2400" dirty="0" smtClean="0"/>
              <a:t>  </a:t>
            </a:r>
            <a:r>
              <a:rPr lang="en-GB" sz="2400" dirty="0" smtClean="0">
                <a:solidFill>
                  <a:srgbClr val="FF0000"/>
                </a:solidFill>
              </a:rPr>
              <a:t>argue, assess, choose</a:t>
            </a:r>
            <a:endParaRPr lang="fr-FR" sz="2400" dirty="0">
              <a:solidFill>
                <a:srgbClr val="FF0000"/>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solidFill>
                  <a:srgbClr val="FF0000"/>
                </a:solidFill>
              </a:rPr>
              <a:t>AFFECTIVE DOMAIN</a:t>
            </a:r>
            <a:endParaRPr lang="fr-FR" sz="2800" dirty="0">
              <a:solidFill>
                <a:srgbClr val="FF0000"/>
              </a:solidFill>
            </a:endParaRPr>
          </a:p>
        </p:txBody>
      </p:sp>
      <p:sp>
        <p:nvSpPr>
          <p:cNvPr id="3" name="Content Placeholder 2"/>
          <p:cNvSpPr>
            <a:spLocks noGrp="1"/>
          </p:cNvSpPr>
          <p:nvPr>
            <p:ph idx="1"/>
          </p:nvPr>
        </p:nvSpPr>
        <p:spPr/>
        <p:txBody>
          <a:bodyPr>
            <a:normAutofit lnSpcReduction="10000"/>
          </a:bodyPr>
          <a:lstStyle/>
          <a:p>
            <a:r>
              <a:rPr lang="en-GB" sz="2400" dirty="0" smtClean="0"/>
              <a:t>Objectives concerned with attitudes, values and emotions. It is classified into five levels</a:t>
            </a:r>
            <a:endParaRPr lang="en-GB" sz="2400" dirty="0" smtClean="0"/>
          </a:p>
          <a:p>
            <a:r>
              <a:rPr lang="en-GB" sz="2400" b="1" dirty="0" smtClean="0"/>
              <a:t>Receiving</a:t>
            </a:r>
            <a:endParaRPr lang="en-GB" sz="2400" b="1" dirty="0" smtClean="0"/>
          </a:p>
          <a:p>
            <a:pPr>
              <a:buNone/>
            </a:pPr>
            <a:r>
              <a:rPr lang="en-GB" sz="2400" dirty="0" smtClean="0"/>
              <a:t>       Willing to give attention to an event or activity </a:t>
            </a:r>
            <a:r>
              <a:rPr lang="en-GB" sz="2400" dirty="0" err="1" smtClean="0"/>
              <a:t>i.e</a:t>
            </a:r>
            <a:r>
              <a:rPr lang="en-GB" sz="2400" dirty="0" smtClean="0"/>
              <a:t> listen, accept, admit</a:t>
            </a:r>
            <a:endParaRPr lang="en-GB" sz="2400" dirty="0" smtClean="0"/>
          </a:p>
          <a:p>
            <a:r>
              <a:rPr lang="en-GB" sz="2400" b="1" dirty="0" smtClean="0"/>
              <a:t>Responding</a:t>
            </a:r>
            <a:endParaRPr lang="en-GB" sz="2400" b="1" dirty="0" smtClean="0"/>
          </a:p>
          <a:p>
            <a:pPr>
              <a:buNone/>
            </a:pPr>
            <a:r>
              <a:rPr lang="en-GB" sz="2400" dirty="0" smtClean="0"/>
              <a:t>         Willing to react to an event through some form of participation </a:t>
            </a:r>
            <a:r>
              <a:rPr lang="en-GB" sz="2400" dirty="0" err="1" smtClean="0"/>
              <a:t>i.e</a:t>
            </a:r>
            <a:r>
              <a:rPr lang="en-GB" sz="2400" dirty="0" smtClean="0"/>
              <a:t> agree, conform, participate</a:t>
            </a:r>
            <a:endParaRPr lang="en-GB" sz="2400" dirty="0" smtClean="0"/>
          </a:p>
          <a:p>
            <a:r>
              <a:rPr lang="en-GB" sz="2400" b="1" dirty="0" smtClean="0"/>
              <a:t>valuing</a:t>
            </a:r>
            <a:endParaRPr lang="en-GB" sz="2400" b="1" dirty="0" smtClean="0"/>
          </a:p>
          <a:p>
            <a:pPr>
              <a:buNone/>
            </a:pPr>
            <a:r>
              <a:rPr lang="en-GB" sz="2400" dirty="0" smtClean="0"/>
              <a:t>        Willing to accept an event through expression of a positive attitude</a:t>
            </a:r>
            <a:endParaRPr lang="en-GB" sz="2400" dirty="0" smtClean="0"/>
          </a:p>
          <a:p>
            <a:endParaRPr lang="en-GB" sz="2400" dirty="0" smtClean="0"/>
          </a:p>
          <a:p>
            <a:endParaRPr lang="en-GB" sz="2400" dirty="0" smtClean="0"/>
          </a:p>
          <a:p>
            <a:endParaRPr lang="fr-FR" sz="24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normAutofit/>
          </a:bodyPr>
          <a:lstStyle/>
          <a:p>
            <a:endParaRPr lang="en-GB" sz="2800" b="1" dirty="0" smtClean="0"/>
          </a:p>
          <a:p>
            <a:r>
              <a:rPr lang="en-GB" sz="2800" b="1" dirty="0" smtClean="0"/>
              <a:t>Organizing</a:t>
            </a:r>
            <a:endParaRPr lang="en-GB" sz="2800" b="1" dirty="0" smtClean="0"/>
          </a:p>
          <a:p>
            <a:pPr>
              <a:buNone/>
            </a:pPr>
            <a:r>
              <a:rPr lang="en-GB" sz="2800" dirty="0" smtClean="0"/>
              <a:t>         Considers values and selects appropriate alternatives on their merits</a:t>
            </a:r>
            <a:endParaRPr lang="en-GB" sz="2800" b="1" dirty="0" smtClean="0"/>
          </a:p>
          <a:p>
            <a:r>
              <a:rPr lang="en-GB" sz="2800" b="1" dirty="0" smtClean="0"/>
              <a:t>Characterising by value of complex</a:t>
            </a:r>
            <a:endParaRPr lang="en-GB" sz="2800" b="1" dirty="0" smtClean="0"/>
          </a:p>
          <a:p>
            <a:pPr>
              <a:buNone/>
            </a:pPr>
            <a:r>
              <a:rPr lang="en-GB" sz="2800" dirty="0" smtClean="0"/>
              <a:t>            Act in accordance with the values.incoperate the behaviour in the personality</a:t>
            </a:r>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smtClean="0">
                <a:solidFill>
                  <a:srgbClr val="FF0000"/>
                </a:solidFill>
              </a:rPr>
              <a:t>COURSE OUTLINNE</a:t>
            </a:r>
            <a:endParaRPr lang="fr-FR" i="1" dirty="0">
              <a:solidFill>
                <a:srgbClr val="FF0000"/>
              </a:solidFill>
            </a:endParaRPr>
          </a:p>
        </p:txBody>
      </p:sp>
      <p:sp>
        <p:nvSpPr>
          <p:cNvPr id="3" name="Content Placeholder 2"/>
          <p:cNvSpPr>
            <a:spLocks noGrp="1"/>
          </p:cNvSpPr>
          <p:nvPr>
            <p:ph idx="1"/>
          </p:nvPr>
        </p:nvSpPr>
        <p:spPr/>
        <p:txBody>
          <a:bodyPr>
            <a:normAutofit/>
          </a:bodyPr>
          <a:lstStyle/>
          <a:p>
            <a:r>
              <a:rPr lang="en-GB" dirty="0" smtClean="0"/>
              <a:t>Introduction and course objectives</a:t>
            </a:r>
            <a:endParaRPr lang="en-GB" dirty="0" smtClean="0"/>
          </a:p>
          <a:p>
            <a:r>
              <a:rPr lang="en-GB" dirty="0" smtClean="0"/>
              <a:t>Definition of terms</a:t>
            </a:r>
            <a:endParaRPr lang="en-GB" dirty="0" smtClean="0"/>
          </a:p>
          <a:p>
            <a:pPr lvl="1"/>
            <a:r>
              <a:rPr lang="en-GB" b="1" dirty="0" smtClean="0"/>
              <a:t>Learning, Teaching ,Education, Educational theory, Educational psychology</a:t>
            </a:r>
            <a:endParaRPr lang="en-GB" b="1" dirty="0" smtClean="0"/>
          </a:p>
          <a:p>
            <a:pPr lvl="1">
              <a:buNone/>
            </a:pPr>
            <a:r>
              <a:rPr lang="en-GB" dirty="0" smtClean="0"/>
              <a:t>Principles of learning</a:t>
            </a:r>
            <a:endParaRPr lang="en-GB" dirty="0" smtClean="0"/>
          </a:p>
          <a:p>
            <a:pPr lvl="1">
              <a:buNone/>
            </a:pPr>
            <a:r>
              <a:rPr lang="en-GB" dirty="0" smtClean="0"/>
              <a:t>Characteristics of learning</a:t>
            </a:r>
            <a:endParaRPr lang="en-GB" dirty="0" smtClean="0"/>
          </a:p>
          <a:p>
            <a:pPr lvl="1">
              <a:buNone/>
            </a:pPr>
            <a:r>
              <a:rPr lang="en-GB" dirty="0" smtClean="0"/>
              <a:t>Principles of adult learning</a:t>
            </a:r>
            <a:endParaRPr lang="en-GB" dirty="0" smtClean="0"/>
          </a:p>
          <a:p>
            <a:pPr lvl="1">
              <a:buNone/>
            </a:pPr>
            <a:r>
              <a:rPr lang="en-GB" dirty="0" smtClean="0"/>
              <a:t>Learning process</a:t>
            </a:r>
            <a:endParaRPr lang="en-GB" dirty="0" smtClean="0"/>
          </a:p>
          <a:p>
            <a:pPr lvl="1">
              <a:buNone/>
            </a:pPr>
            <a:r>
              <a:rPr lang="en-GB" dirty="0" smtClean="0"/>
              <a:t>Theories of learning</a:t>
            </a:r>
            <a:endParaRPr lang="en-GB"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a:t>
            </a:r>
            <a:endParaRPr lang="fr-FR" dirty="0"/>
          </a:p>
        </p:txBody>
      </p:sp>
      <p:sp>
        <p:nvSpPr>
          <p:cNvPr id="3" name="Content Placeholder 2"/>
          <p:cNvSpPr>
            <a:spLocks noGrp="1"/>
          </p:cNvSpPr>
          <p:nvPr>
            <p:ph idx="1"/>
          </p:nvPr>
        </p:nvSpPr>
        <p:spPr/>
        <p:txBody>
          <a:bodyPr>
            <a:normAutofit/>
          </a:bodyPr>
          <a:lstStyle/>
          <a:p>
            <a:r>
              <a:rPr lang="en-GB" sz="2400" dirty="0" smtClean="0"/>
              <a:t>.</a:t>
            </a:r>
            <a:endParaRPr lang="en-GB" sz="2400" dirty="0" smtClean="0"/>
          </a:p>
          <a:p>
            <a:r>
              <a:rPr lang="en-GB" sz="2400" dirty="0" smtClean="0">
                <a:solidFill>
                  <a:srgbClr val="FF0000"/>
                </a:solidFill>
              </a:rPr>
              <a:t>PSYCHOMOTOR DOMAIN</a:t>
            </a:r>
            <a:endParaRPr lang="en-GB" sz="2400" dirty="0" smtClean="0">
              <a:solidFill>
                <a:srgbClr val="FF0000"/>
              </a:solidFill>
            </a:endParaRPr>
          </a:p>
          <a:p>
            <a:r>
              <a:rPr lang="en-GB" sz="2400" dirty="0" smtClean="0"/>
              <a:t>It may classified into skills requiring use and coordination of skeletal muscles. the recognised taxonomy include</a:t>
            </a:r>
            <a:endParaRPr lang="en-GB" sz="2400" dirty="0" smtClean="0"/>
          </a:p>
          <a:p>
            <a:r>
              <a:rPr lang="en-GB" sz="2400" b="1" dirty="0" smtClean="0"/>
              <a:t>Gross bodily movement </a:t>
            </a:r>
            <a:r>
              <a:rPr lang="en-GB" sz="2400" dirty="0" smtClean="0"/>
              <a:t>of arms, shoulders and legs</a:t>
            </a:r>
            <a:endParaRPr lang="en-GB" sz="2400" dirty="0" smtClean="0"/>
          </a:p>
          <a:p>
            <a:r>
              <a:rPr lang="en-GB" sz="2400" b="1" dirty="0" smtClean="0"/>
              <a:t>Finely coordinated movements- </a:t>
            </a:r>
            <a:r>
              <a:rPr lang="en-GB" sz="2400" dirty="0" smtClean="0"/>
              <a:t>hands and fingers, eyes and hands, feet and fingers</a:t>
            </a:r>
            <a:endParaRPr lang="en-GB" sz="2400" dirty="0" smtClean="0"/>
          </a:p>
          <a:p>
            <a:r>
              <a:rPr lang="en-GB" sz="2400" b="1" dirty="0" smtClean="0"/>
              <a:t>Non- verbal communication-</a:t>
            </a:r>
            <a:r>
              <a:rPr lang="en-GB" sz="2400" dirty="0" smtClean="0"/>
              <a:t> facial expression, gestures</a:t>
            </a:r>
            <a:endParaRPr lang="en-GB" sz="2400" dirty="0" smtClean="0"/>
          </a:p>
          <a:p>
            <a:r>
              <a:rPr lang="en-GB" sz="2400" b="1" dirty="0" smtClean="0"/>
              <a:t>Speech behaviour</a:t>
            </a:r>
            <a:r>
              <a:rPr lang="en-GB" sz="2400" dirty="0" smtClean="0"/>
              <a:t>- producing and coordinating sound as in a foreign language</a:t>
            </a:r>
            <a:endParaRPr lang="fr-FR" sz="24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CURRICULUM</a:t>
            </a:r>
            <a:endParaRPr lang="fr-FR" dirty="0">
              <a:solidFill>
                <a:srgbClr val="FF0000"/>
              </a:solidFill>
            </a:endParaRPr>
          </a:p>
        </p:txBody>
      </p:sp>
      <p:sp>
        <p:nvSpPr>
          <p:cNvPr id="3" name="Content Placeholder 2"/>
          <p:cNvSpPr>
            <a:spLocks noGrp="1"/>
          </p:cNvSpPr>
          <p:nvPr>
            <p:ph idx="1"/>
          </p:nvPr>
        </p:nvSpPr>
        <p:spPr/>
        <p:txBody>
          <a:bodyPr>
            <a:noAutofit/>
          </a:bodyPr>
          <a:lstStyle/>
          <a:p>
            <a:r>
              <a:rPr lang="en-US" sz="2400" dirty="0" smtClean="0"/>
              <a:t>A written description of what happens in the course. it entails all the activities and the events, which take place from the first event to the very last.</a:t>
            </a:r>
            <a:endParaRPr lang="en-US" sz="2400" dirty="0" smtClean="0"/>
          </a:p>
          <a:p>
            <a:r>
              <a:rPr lang="en-US" sz="2400" dirty="0" smtClean="0"/>
              <a:t>The document in which all the activities, transactions and the events of a training programme are described. </a:t>
            </a:r>
            <a:endParaRPr lang="fr-FR" sz="2400" dirty="0" smtClean="0"/>
          </a:p>
          <a:p>
            <a:r>
              <a:rPr lang="en-US" sz="2400" dirty="0" smtClean="0"/>
              <a:t>Planned educational programme for students.</a:t>
            </a:r>
            <a:endParaRPr lang="fr-FR" sz="2400" dirty="0" smtClean="0"/>
          </a:p>
          <a:p>
            <a:r>
              <a:rPr lang="en-GB" sz="2400" dirty="0" smtClean="0"/>
              <a:t>Total structure of ideas and activities developed by an educational institution to meet learning needs of students and to achieve desired educational aims</a:t>
            </a:r>
            <a:endParaRPr lang="fr-FR" sz="24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smtClean="0">
                <a:solidFill>
                  <a:srgbClr val="FF0000"/>
                </a:solidFill>
              </a:rPr>
              <a:t>Components /elements of the</a:t>
            </a:r>
            <a:r>
              <a:rPr lang="en-US" b="1" dirty="0" smtClean="0">
                <a:solidFill>
                  <a:srgbClr val="FF0000"/>
                </a:solidFill>
              </a:rPr>
              <a:t> </a:t>
            </a:r>
            <a:r>
              <a:rPr lang="en-US" sz="3100" b="1" dirty="0" smtClean="0">
                <a:solidFill>
                  <a:srgbClr val="FF0000"/>
                </a:solidFill>
              </a:rPr>
              <a:t>Curriculum</a:t>
            </a:r>
            <a:br>
              <a:rPr lang="fr-FR" dirty="0" smtClean="0"/>
            </a:br>
            <a:endParaRPr lang="fr-FR" dirty="0"/>
          </a:p>
        </p:txBody>
      </p:sp>
      <p:sp>
        <p:nvSpPr>
          <p:cNvPr id="3" name="Content Placeholder 2"/>
          <p:cNvSpPr>
            <a:spLocks noGrp="1"/>
          </p:cNvSpPr>
          <p:nvPr>
            <p:ph idx="1"/>
          </p:nvPr>
        </p:nvSpPr>
        <p:spPr/>
        <p:txBody>
          <a:bodyPr>
            <a:normAutofit fontScale="25000" lnSpcReduction="20000"/>
          </a:bodyPr>
          <a:lstStyle/>
          <a:p>
            <a:r>
              <a:rPr lang="en-US" sz="9600" b="1" dirty="0" smtClean="0"/>
              <a:t>A Statement of rationale/ Justification </a:t>
            </a:r>
            <a:endParaRPr lang="en-US" sz="9600" b="1" dirty="0" smtClean="0"/>
          </a:p>
          <a:p>
            <a:r>
              <a:rPr lang="en-US" sz="9600" dirty="0" smtClean="0"/>
              <a:t>This gives general philosophy of the training programme and why it is required.</a:t>
            </a:r>
            <a:endParaRPr lang="en-US" sz="9600" dirty="0" smtClean="0"/>
          </a:p>
          <a:p>
            <a:r>
              <a:rPr lang="en-US" sz="9600" b="1" dirty="0" smtClean="0"/>
              <a:t>Resources </a:t>
            </a:r>
            <a:br>
              <a:rPr lang="en-US" sz="9600" dirty="0" smtClean="0"/>
            </a:br>
            <a:r>
              <a:rPr lang="en-US" sz="9600" dirty="0" smtClean="0"/>
              <a:t>An outline of the physical, administrative and financial requirements for the course. It is also a description of the minimal facilities in terms of buildings, equipment and personnel.</a:t>
            </a:r>
            <a:endParaRPr lang="fr-FR" sz="9600" dirty="0" smtClean="0"/>
          </a:p>
          <a:p>
            <a:r>
              <a:rPr lang="en-US" sz="9600" b="1" dirty="0" smtClean="0"/>
              <a:t>Entry Requirements</a:t>
            </a:r>
            <a:r>
              <a:rPr lang="en-US" sz="9600" dirty="0" smtClean="0"/>
              <a:t> </a:t>
            </a:r>
            <a:br>
              <a:rPr lang="en-US" sz="9600" dirty="0" smtClean="0"/>
            </a:br>
            <a:r>
              <a:rPr lang="en-US" sz="9600" dirty="0" smtClean="0"/>
              <a:t>Description of the entry requirements for the students and methods of selection.</a:t>
            </a:r>
            <a:endParaRPr lang="fr-FR" sz="9600" dirty="0" smtClean="0"/>
          </a:p>
          <a:p>
            <a:r>
              <a:rPr lang="en-US" sz="9600" b="1" dirty="0" smtClean="0"/>
              <a:t>Educational Goals and Objectives</a:t>
            </a:r>
            <a:r>
              <a:rPr lang="en-US" sz="9600" dirty="0" smtClean="0"/>
              <a:t> </a:t>
            </a:r>
            <a:br>
              <a:rPr lang="en-US" sz="9600" dirty="0" smtClean="0"/>
            </a:br>
            <a:r>
              <a:rPr lang="en-US" sz="9600" dirty="0" smtClean="0"/>
              <a:t>Describes the goals and educational objectives of the course</a:t>
            </a:r>
            <a:endParaRPr lang="fr-FR" sz="9600"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a:t>
            </a:r>
            <a:endParaRPr lang="fr-FR" dirty="0"/>
          </a:p>
        </p:txBody>
      </p:sp>
      <p:sp>
        <p:nvSpPr>
          <p:cNvPr id="3" name="Content Placeholder 2"/>
          <p:cNvSpPr>
            <a:spLocks noGrp="1"/>
          </p:cNvSpPr>
          <p:nvPr>
            <p:ph idx="1"/>
          </p:nvPr>
        </p:nvSpPr>
        <p:spPr/>
        <p:txBody>
          <a:bodyPr>
            <a:normAutofit fontScale="32500" lnSpcReduction="20000"/>
          </a:bodyPr>
          <a:lstStyle/>
          <a:p>
            <a:r>
              <a:rPr lang="en-US" sz="8000" b="1" dirty="0" smtClean="0"/>
              <a:t>Content     </a:t>
            </a:r>
            <a:br>
              <a:rPr lang="en-US" sz="8000" dirty="0" smtClean="0"/>
            </a:br>
            <a:r>
              <a:rPr lang="en-US" sz="8000" dirty="0" smtClean="0"/>
              <a:t>This is what will be covered in a course according to the stated objectives.</a:t>
            </a:r>
            <a:endParaRPr lang="fr-FR" sz="8000" dirty="0" smtClean="0"/>
          </a:p>
          <a:p>
            <a:r>
              <a:rPr lang="en-US" sz="8000" b="1" dirty="0" smtClean="0"/>
              <a:t> Learning Experiences </a:t>
            </a:r>
            <a:br>
              <a:rPr lang="en-US" sz="8000" dirty="0" smtClean="0"/>
            </a:br>
            <a:r>
              <a:rPr lang="en-US" sz="8000" dirty="0" smtClean="0"/>
              <a:t>Are intended to be descriptions of the teaching and learning methods to be employed during the educational programme.</a:t>
            </a:r>
            <a:endParaRPr lang="fr-FR" sz="8000" dirty="0" smtClean="0"/>
          </a:p>
          <a:p>
            <a:r>
              <a:rPr lang="en-US" sz="8000" b="1" dirty="0" smtClean="0"/>
              <a:t>Programme     </a:t>
            </a:r>
            <a:br>
              <a:rPr lang="en-US" sz="8000" dirty="0" smtClean="0"/>
            </a:br>
            <a:r>
              <a:rPr lang="en-US" sz="8000" dirty="0" smtClean="0"/>
              <a:t>Outlines a logical sequence of events.</a:t>
            </a:r>
            <a:endParaRPr lang="fr-FR" sz="8000" dirty="0" smtClean="0"/>
          </a:p>
          <a:p>
            <a:r>
              <a:rPr lang="en-US" sz="8000" b="1" dirty="0" smtClean="0"/>
              <a:t>Duration </a:t>
            </a:r>
            <a:br>
              <a:rPr lang="en-US" sz="8000" dirty="0" smtClean="0"/>
            </a:br>
            <a:r>
              <a:rPr lang="en-US" sz="8000" dirty="0" smtClean="0"/>
              <a:t>Specification of how long each unit or learning block </a:t>
            </a:r>
            <a:br>
              <a:rPr lang="en-US" sz="8000" dirty="0" smtClean="0"/>
            </a:br>
            <a:r>
              <a:rPr lang="en-US" sz="8000" dirty="0" smtClean="0"/>
              <a:t>should last.</a:t>
            </a:r>
            <a:endParaRPr lang="fr-FR" sz="8000" dirty="0" smtClean="0"/>
          </a:p>
          <a:p>
            <a:endParaRPr lang="fr-FR" sz="8000" dirty="0" smtClean="0"/>
          </a:p>
          <a:p>
            <a:endParaRPr lang="fr-FR" sz="8000" dirty="0" smtClean="0"/>
          </a:p>
          <a:p>
            <a:endParaRPr lang="fr-FR" dirty="0" smtClean="0"/>
          </a:p>
          <a:p>
            <a:endParaRPr lang="fr-F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a:t>
            </a:r>
            <a:endParaRPr lang="fr-FR" dirty="0"/>
          </a:p>
        </p:txBody>
      </p:sp>
      <p:sp>
        <p:nvSpPr>
          <p:cNvPr id="3" name="Content Placeholder 2"/>
          <p:cNvSpPr>
            <a:spLocks noGrp="1"/>
          </p:cNvSpPr>
          <p:nvPr>
            <p:ph idx="1"/>
          </p:nvPr>
        </p:nvSpPr>
        <p:spPr/>
        <p:txBody>
          <a:bodyPr>
            <a:normAutofit/>
          </a:bodyPr>
          <a:lstStyle/>
          <a:p>
            <a:r>
              <a:rPr lang="en-US" sz="2400" b="1" dirty="0" smtClean="0"/>
              <a:t>Course Descriptions </a:t>
            </a:r>
            <a:br>
              <a:rPr lang="en-US" sz="2400" dirty="0" smtClean="0"/>
            </a:br>
            <a:r>
              <a:rPr lang="en-US" sz="2400" dirty="0" smtClean="0"/>
              <a:t>Highlights the title, unit, course objectives, course content and code for each course taught in the programme.</a:t>
            </a:r>
            <a:endParaRPr lang="en-US" sz="2400" dirty="0" smtClean="0"/>
          </a:p>
          <a:p>
            <a:r>
              <a:rPr lang="en-US" sz="2400" b="1" dirty="0" smtClean="0"/>
              <a:t>Assessment-</a:t>
            </a:r>
            <a:r>
              <a:rPr lang="en-US" sz="2400" dirty="0" smtClean="0"/>
              <a:t> outlines method of continuous evaluation, final certification, remedial activities and referral of failed candidates</a:t>
            </a:r>
            <a:endParaRPr lang="en-US" sz="2400" dirty="0" smtClean="0"/>
          </a:p>
          <a:p>
            <a:pPr>
              <a:buNone/>
            </a:pPr>
            <a:r>
              <a:rPr lang="en-US" sz="2400" b="1" dirty="0" smtClean="0">
                <a:solidFill>
                  <a:srgbClr val="FF0000"/>
                </a:solidFill>
              </a:rPr>
              <a:t>          </a:t>
            </a:r>
            <a:endParaRPr lang="fr-FR" sz="2400" dirty="0" smtClean="0"/>
          </a:p>
          <a:p>
            <a:endParaRPr lang="fr-F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rgbClr val="FF0000"/>
                </a:solidFill>
              </a:rPr>
              <a:t>Factors Influencing the Development of a Curriculum</a:t>
            </a:r>
            <a:br>
              <a:rPr lang="fr-FR" sz="2800" dirty="0" smtClean="0">
                <a:solidFill>
                  <a:srgbClr val="FF0000"/>
                </a:solidFill>
              </a:rPr>
            </a:br>
            <a:endParaRPr lang="fr-FR" sz="2800" dirty="0"/>
          </a:p>
        </p:txBody>
      </p:sp>
      <p:sp>
        <p:nvSpPr>
          <p:cNvPr id="3" name="Content Placeholder 2"/>
          <p:cNvSpPr>
            <a:spLocks noGrp="1"/>
          </p:cNvSpPr>
          <p:nvPr>
            <p:ph idx="1"/>
          </p:nvPr>
        </p:nvSpPr>
        <p:spPr/>
        <p:txBody>
          <a:bodyPr>
            <a:normAutofit/>
          </a:bodyPr>
          <a:lstStyle/>
          <a:p>
            <a:pPr>
              <a:buNone/>
            </a:pPr>
            <a:r>
              <a:rPr lang="en-US" sz="2400" dirty="0" smtClean="0"/>
              <a:t>There are several factors that influence curriculum development.</a:t>
            </a:r>
            <a:endParaRPr lang="en-US" sz="2400" b="1" dirty="0" smtClean="0"/>
          </a:p>
          <a:p>
            <a:r>
              <a:rPr lang="en-US" sz="2400" b="1" dirty="0" smtClean="0"/>
              <a:t>Academic Factors</a:t>
            </a:r>
            <a:br>
              <a:rPr lang="en-US" sz="2400" dirty="0" smtClean="0"/>
            </a:br>
            <a:r>
              <a:rPr lang="en-US" sz="2400" dirty="0" smtClean="0"/>
              <a:t>They represent views of  teachers who teach the main subjects of a given discipline .they often borrow from their past experiences and merge them with the current trends of the discipline. The new content is designed to make you a student effective practitioner in the provision of quality health care.</a:t>
            </a:r>
            <a:endParaRPr lang="fr-FR" sz="2400" dirty="0" smtClean="0"/>
          </a:p>
          <a:p>
            <a:endParaRPr lang="fr-F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a:t>
            </a:r>
            <a:endParaRPr lang="fr-FR" dirty="0"/>
          </a:p>
        </p:txBody>
      </p:sp>
      <p:sp>
        <p:nvSpPr>
          <p:cNvPr id="3" name="Content Placeholder 2"/>
          <p:cNvSpPr>
            <a:spLocks noGrp="1"/>
          </p:cNvSpPr>
          <p:nvPr>
            <p:ph idx="1"/>
          </p:nvPr>
        </p:nvSpPr>
        <p:spPr/>
        <p:txBody>
          <a:bodyPr>
            <a:normAutofit fontScale="92500" lnSpcReduction="20000"/>
          </a:bodyPr>
          <a:lstStyle/>
          <a:p>
            <a:r>
              <a:rPr lang="en-US" b="1" dirty="0" smtClean="0"/>
              <a:t>Social Factors</a:t>
            </a:r>
            <a:r>
              <a:rPr lang="en-US" dirty="0" smtClean="0"/>
              <a:t> -The needs of the society dictate to a greater extent what student health workers should learn. It is designed to reflect  social and cultural needs of the local population. </a:t>
            </a:r>
            <a:endParaRPr lang="en-US" dirty="0" smtClean="0"/>
          </a:p>
          <a:p>
            <a:r>
              <a:rPr lang="en-US" b="1" dirty="0" smtClean="0"/>
              <a:t>Economic Factors</a:t>
            </a:r>
            <a:br>
              <a:rPr lang="en-US" dirty="0" smtClean="0"/>
            </a:br>
            <a:r>
              <a:rPr lang="en-US" dirty="0" smtClean="0"/>
              <a:t>The cost of implementation of a curriculum can determine the type of health worker trained by a given country. In developing countries, health workers may be trained to perform tasks which industrialized countries would only be done by highly specialized personnel.</a:t>
            </a:r>
            <a:endParaRPr lang="en-US" dirty="0" smtClean="0"/>
          </a:p>
          <a:p>
            <a:r>
              <a:rPr lang="en-US" sz="2800" b="1" dirty="0" smtClean="0"/>
              <a:t> Political Factors</a:t>
            </a:r>
            <a:br>
              <a:rPr lang="en-US" sz="2800" dirty="0" smtClean="0"/>
            </a:br>
            <a:r>
              <a:rPr lang="en-US" sz="2800" dirty="0" smtClean="0"/>
              <a:t>Politicians or political investors can influence the numbers to be trained and even the level of training. </a:t>
            </a:r>
            <a:endParaRPr lang="en-US" sz="2800" dirty="0" smtClean="0"/>
          </a:p>
          <a:p>
            <a:endParaRPr lang="en-US" dirty="0" smtClean="0"/>
          </a:p>
          <a:p>
            <a:endParaRPr lang="fr-FR"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a:t>
            </a:r>
            <a:endParaRPr lang="fr-FR" dirty="0"/>
          </a:p>
        </p:txBody>
      </p:sp>
      <p:sp>
        <p:nvSpPr>
          <p:cNvPr id="3" name="Content Placeholder 2"/>
          <p:cNvSpPr>
            <a:spLocks noGrp="1"/>
          </p:cNvSpPr>
          <p:nvPr>
            <p:ph idx="1"/>
          </p:nvPr>
        </p:nvSpPr>
        <p:spPr/>
        <p:txBody>
          <a:bodyPr>
            <a:normAutofit lnSpcReduction="10000"/>
          </a:bodyPr>
          <a:lstStyle/>
          <a:p>
            <a:r>
              <a:rPr lang="en-US" sz="2400" dirty="0" smtClean="0">
                <a:solidFill>
                  <a:srgbClr val="FF0000"/>
                </a:solidFill>
              </a:rPr>
              <a:t>PARTICIPANTS IN CURRICULUM DEVELOPMENT</a:t>
            </a:r>
            <a:endParaRPr lang="en-US" sz="2400" dirty="0" smtClean="0">
              <a:solidFill>
                <a:srgbClr val="FF0000"/>
              </a:solidFill>
            </a:endParaRPr>
          </a:p>
          <a:p>
            <a:r>
              <a:rPr lang="en-US" sz="2400" dirty="0" smtClean="0"/>
              <a:t>These are the people who, in one way or another, exert influence directly or indirectly in determining nature of activities of the curriculum. They include</a:t>
            </a:r>
            <a:endParaRPr lang="en-US" sz="2400" dirty="0" smtClean="0"/>
          </a:p>
          <a:p>
            <a:r>
              <a:rPr lang="en-US" sz="2400" b="1" dirty="0" smtClean="0"/>
              <a:t>Internal Participants </a:t>
            </a:r>
            <a:br>
              <a:rPr lang="en-US" sz="2400" dirty="0" smtClean="0"/>
            </a:br>
            <a:r>
              <a:rPr lang="en-US" sz="2400" dirty="0" smtClean="0"/>
              <a:t>include individuals from professional associations, ministries of health and education, boards of examinations, administrators of the training institutions, teachers and students. they are directly involved in the curriculum and so have a greater impact on its development. They develop the curriculum, teach it and evaluate the curriculum and the students</a:t>
            </a:r>
            <a:endParaRPr lang="en-US" sz="2400" dirty="0" smtClean="0"/>
          </a:p>
          <a:p>
            <a:endParaRPr lang="fr-F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a:t>
            </a:r>
            <a:endParaRPr lang="fr-FR" dirty="0"/>
          </a:p>
        </p:txBody>
      </p:sp>
      <p:sp>
        <p:nvSpPr>
          <p:cNvPr id="3" name="Content Placeholder 2"/>
          <p:cNvSpPr>
            <a:spLocks noGrp="1"/>
          </p:cNvSpPr>
          <p:nvPr>
            <p:ph idx="1"/>
          </p:nvPr>
        </p:nvSpPr>
        <p:spPr/>
        <p:txBody>
          <a:bodyPr>
            <a:normAutofit/>
          </a:bodyPr>
          <a:lstStyle/>
          <a:p>
            <a:r>
              <a:rPr lang="en-US" sz="2400" b="1" dirty="0" smtClean="0"/>
              <a:t>External Participants </a:t>
            </a:r>
            <a:br>
              <a:rPr lang="en-US" sz="2400" dirty="0" smtClean="0"/>
            </a:br>
            <a:r>
              <a:rPr lang="en-US" sz="2400" dirty="0" smtClean="0"/>
              <a:t>Although are not directly involved in curriculum development, they are either beneficiaries of the product, service or provide resources to facilitate its implementation or may liase within the institution in various ways. This group comprises the community, business, industry and non governmental organizations. </a:t>
            </a:r>
            <a:endParaRPr lang="en-US" sz="2400" dirty="0" smtClean="0"/>
          </a:p>
          <a:p>
            <a:r>
              <a:rPr lang="en-US" sz="2400" b="1" dirty="0" smtClean="0">
                <a:solidFill>
                  <a:srgbClr val="FF0000"/>
                </a:solidFill>
              </a:rPr>
              <a:t>Major Approaches to Curriculum</a:t>
            </a:r>
            <a:r>
              <a:rPr lang="fr-FR" sz="2400" b="1" dirty="0" smtClean="0">
                <a:solidFill>
                  <a:srgbClr val="FF0000"/>
                </a:solidFill>
              </a:rPr>
              <a:t> </a:t>
            </a:r>
            <a:r>
              <a:rPr lang="en-US" sz="2400" b="1" dirty="0" smtClean="0">
                <a:solidFill>
                  <a:srgbClr val="FF0000"/>
                </a:solidFill>
              </a:rPr>
              <a:t>Development</a:t>
            </a:r>
            <a:endParaRPr lang="en-US" sz="2400" b="1" dirty="0" smtClean="0">
              <a:solidFill>
                <a:srgbClr val="FF0000"/>
              </a:solidFill>
            </a:endParaRPr>
          </a:p>
          <a:p>
            <a:pPr>
              <a:buNone/>
            </a:pPr>
            <a:r>
              <a:rPr lang="en-US" sz="2400" dirty="0" smtClean="0"/>
              <a:t>There are several approaches to curriculum development</a:t>
            </a:r>
            <a:endParaRPr lang="fr-FR" sz="2400" dirty="0" smtClean="0">
              <a:solidFill>
                <a:srgbClr val="FF0000"/>
              </a:solidFill>
            </a:endParaRPr>
          </a:p>
          <a:p>
            <a:pPr>
              <a:buNone/>
            </a:pPr>
            <a:r>
              <a:rPr lang="en-US" sz="2400" b="1" dirty="0" smtClean="0"/>
              <a:t> </a:t>
            </a:r>
            <a:endParaRPr lang="fr-FR" sz="2400" dirty="0" smtClean="0"/>
          </a:p>
          <a:p>
            <a:endParaRPr lang="en-US" sz="2400" dirty="0" smtClean="0"/>
          </a:p>
          <a:p>
            <a:endParaRPr lang="en-US" sz="2400" dirty="0" smtClean="0"/>
          </a:p>
          <a:p>
            <a:endParaRPr lang="en-US" sz="2400" dirty="0" smtClean="0"/>
          </a:p>
          <a:p>
            <a:endParaRPr lang="fr-FR" sz="24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011"/>
            <a:ext cx="8229600" cy="1143000"/>
          </a:xfrm>
        </p:spPr>
        <p:txBody>
          <a:bodyPr>
            <a:normAutofit/>
          </a:bodyPr>
          <a:lstStyle/>
          <a:p>
            <a:r>
              <a:rPr lang="en-US" sz="2800" b="1" dirty="0" smtClean="0"/>
              <a:t>             Subject-</a:t>
            </a:r>
            <a:r>
              <a:rPr lang="en-US" sz="2800" b="1" dirty="0" err="1" smtClean="0"/>
              <a:t>centred</a:t>
            </a:r>
            <a:r>
              <a:rPr lang="en-US" sz="2800" b="1" dirty="0" smtClean="0"/>
              <a:t>  Approach</a:t>
            </a:r>
            <a:endParaRPr lang="fr-FR" sz="2800" dirty="0"/>
          </a:p>
        </p:txBody>
      </p:sp>
      <p:sp>
        <p:nvSpPr>
          <p:cNvPr id="3" name="Content Placeholder 2"/>
          <p:cNvSpPr>
            <a:spLocks noGrp="1"/>
          </p:cNvSpPr>
          <p:nvPr>
            <p:ph idx="1"/>
          </p:nvPr>
        </p:nvSpPr>
        <p:spPr/>
        <p:txBody>
          <a:bodyPr>
            <a:normAutofit fontScale="92500" lnSpcReduction="10000"/>
          </a:bodyPr>
          <a:lstStyle/>
          <a:p>
            <a:pPr marL="0" indent="0">
              <a:buNone/>
            </a:pPr>
            <a:br>
              <a:rPr lang="en-US" sz="2400" dirty="0" smtClean="0"/>
            </a:br>
            <a:r>
              <a:rPr lang="en-US" sz="2400" dirty="0" smtClean="0"/>
              <a:t>This is carried out by subject specialists, who determine the subdivision of content and the methods and timing of instruction.</a:t>
            </a:r>
            <a:endParaRPr lang="en-US" sz="2400" dirty="0" smtClean="0"/>
          </a:p>
          <a:p>
            <a:r>
              <a:rPr lang="en-US" sz="2400" dirty="0" smtClean="0"/>
              <a:t>Each subject is a separate entity  and its nature of score is clearly defined</a:t>
            </a:r>
            <a:endParaRPr lang="en-GB" sz="2400" dirty="0" smtClean="0"/>
          </a:p>
          <a:p>
            <a:r>
              <a:rPr lang="en-GB" b="1" dirty="0" smtClean="0"/>
              <a:t>limitations</a:t>
            </a:r>
            <a:endParaRPr lang="en-GB" b="1" dirty="0" smtClean="0"/>
          </a:p>
          <a:p>
            <a:r>
              <a:rPr lang="en-GB" sz="2400" dirty="0" smtClean="0"/>
              <a:t>Puts subject before a student</a:t>
            </a:r>
            <a:endParaRPr lang="en-GB" sz="2400" dirty="0" smtClean="0"/>
          </a:p>
          <a:p>
            <a:r>
              <a:rPr lang="en-GB" sz="2400" dirty="0" smtClean="0"/>
              <a:t>Needs of a student are virtually ignored</a:t>
            </a:r>
            <a:endParaRPr lang="en-GB" sz="2400" dirty="0" smtClean="0"/>
          </a:p>
          <a:p>
            <a:r>
              <a:rPr lang="en-GB" sz="2400" dirty="0" smtClean="0"/>
              <a:t>Too much time is taken in acquiring knowledge and not enough in learning necessary skills</a:t>
            </a:r>
            <a:endParaRPr lang="en-GB" sz="2400" dirty="0" smtClean="0"/>
          </a:p>
          <a:p>
            <a:r>
              <a:rPr lang="en-GB" sz="2400" dirty="0" smtClean="0"/>
              <a:t>It is rigid and static</a:t>
            </a:r>
            <a:endParaRPr lang="en-GB" sz="2400" dirty="0" smtClean="0"/>
          </a:p>
          <a:p>
            <a:r>
              <a:rPr lang="en-GB" sz="2400" dirty="0" smtClean="0"/>
              <a:t>Book centred</a:t>
            </a:r>
            <a:endParaRPr lang="en-GB" sz="2400" dirty="0" smtClean="0"/>
          </a:p>
          <a:p>
            <a:endParaRPr lang="en-GB" sz="2400" dirty="0" smtClean="0"/>
          </a:p>
          <a:p>
            <a:endParaRPr lang="fr-FR"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EDUCATIONAL OBJECTIVES</a:t>
            </a:r>
            <a:endParaRPr lang="fr-FR" dirty="0"/>
          </a:p>
        </p:txBody>
      </p:sp>
      <p:sp>
        <p:nvSpPr>
          <p:cNvPr id="3" name="Content Placeholder 2"/>
          <p:cNvSpPr>
            <a:spLocks noGrp="1"/>
          </p:cNvSpPr>
          <p:nvPr>
            <p:ph idx="1"/>
          </p:nvPr>
        </p:nvSpPr>
        <p:spPr/>
        <p:txBody>
          <a:bodyPr>
            <a:normAutofit fontScale="85000" lnSpcReduction="20000"/>
          </a:bodyPr>
          <a:lstStyle/>
          <a:p>
            <a:r>
              <a:rPr lang="en-GB" dirty="0" smtClean="0"/>
              <a:t>Definition</a:t>
            </a:r>
            <a:endParaRPr lang="en-GB" dirty="0" smtClean="0"/>
          </a:p>
          <a:p>
            <a:r>
              <a:rPr lang="en-GB" dirty="0" smtClean="0"/>
              <a:t>Elements</a:t>
            </a:r>
            <a:endParaRPr lang="en-GB" dirty="0" smtClean="0"/>
          </a:p>
          <a:p>
            <a:r>
              <a:rPr lang="en-GB" dirty="0" smtClean="0"/>
              <a:t>Qualities</a:t>
            </a:r>
            <a:endParaRPr lang="en-GB" dirty="0" smtClean="0"/>
          </a:p>
          <a:p>
            <a:r>
              <a:rPr lang="en-GB" dirty="0" smtClean="0"/>
              <a:t>Benefits</a:t>
            </a:r>
            <a:endParaRPr lang="en-GB" dirty="0" smtClean="0"/>
          </a:p>
          <a:p>
            <a:r>
              <a:rPr lang="en-GB" dirty="0" smtClean="0"/>
              <a:t>Limitations</a:t>
            </a:r>
            <a:endParaRPr lang="en-GB" dirty="0" smtClean="0"/>
          </a:p>
          <a:p>
            <a:r>
              <a:rPr lang="en-GB" dirty="0" smtClean="0"/>
              <a:t>Categories</a:t>
            </a:r>
            <a:endParaRPr lang="en-GB" dirty="0" smtClean="0"/>
          </a:p>
          <a:p>
            <a:r>
              <a:rPr lang="en-GB" b="1" dirty="0" smtClean="0"/>
              <a:t>CURRICULUM</a:t>
            </a:r>
            <a:endParaRPr lang="en-GB" b="1" dirty="0" smtClean="0"/>
          </a:p>
          <a:p>
            <a:r>
              <a:rPr lang="en-GB" dirty="0" smtClean="0"/>
              <a:t>Definition</a:t>
            </a:r>
            <a:endParaRPr lang="en-GB" dirty="0" smtClean="0"/>
          </a:p>
          <a:p>
            <a:r>
              <a:rPr lang="en-GB" dirty="0" smtClean="0"/>
              <a:t>Elements</a:t>
            </a:r>
            <a:endParaRPr lang="en-GB" dirty="0" smtClean="0"/>
          </a:p>
          <a:p>
            <a:r>
              <a:rPr lang="en-GB" dirty="0" smtClean="0"/>
              <a:t>Factors influencing curriculum development</a:t>
            </a:r>
            <a:endParaRPr lang="en-GB" dirty="0" smtClean="0"/>
          </a:p>
          <a:p>
            <a:r>
              <a:rPr lang="en-GB" dirty="0" smtClean="0"/>
              <a:t>Participants in curriculum development</a:t>
            </a:r>
            <a:endParaRPr lang="en-GB" dirty="0" smtClean="0"/>
          </a:p>
          <a:p>
            <a:r>
              <a:rPr lang="en-GB" dirty="0" smtClean="0"/>
              <a:t>Approaches used</a:t>
            </a:r>
            <a:endParaRPr lang="en-GB" dirty="0" smtClean="0"/>
          </a:p>
          <a:p>
            <a:r>
              <a:rPr lang="en-GB" dirty="0" smtClean="0"/>
              <a:t>Process of curriculum development</a:t>
            </a:r>
            <a:endParaRPr lang="en-GB" dirty="0" smtClean="0"/>
          </a:p>
          <a:p>
            <a:endParaRPr lang="fr-F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686800" cy="1143000"/>
          </a:xfrm>
        </p:spPr>
        <p:txBody>
          <a:bodyPr>
            <a:normAutofit/>
          </a:bodyPr>
          <a:lstStyle/>
          <a:p>
            <a:r>
              <a:rPr lang="en-US" sz="3200" b="1" dirty="0" smtClean="0"/>
              <a:t>Integrated Approach  </a:t>
            </a:r>
            <a:endParaRPr lang="fr-FR" sz="3200" dirty="0"/>
          </a:p>
        </p:txBody>
      </p:sp>
      <p:sp>
        <p:nvSpPr>
          <p:cNvPr id="3" name="Content Placeholder 2"/>
          <p:cNvSpPr>
            <a:spLocks noGrp="1"/>
          </p:cNvSpPr>
          <p:nvPr>
            <p:ph idx="1"/>
          </p:nvPr>
        </p:nvSpPr>
        <p:spPr/>
        <p:txBody>
          <a:bodyPr>
            <a:normAutofit fontScale="92500" lnSpcReduction="10000"/>
          </a:bodyPr>
          <a:lstStyle/>
          <a:p>
            <a:pPr marL="0" indent="0">
              <a:buNone/>
            </a:pPr>
            <a:br>
              <a:rPr lang="en-US" sz="2800" dirty="0" smtClean="0"/>
            </a:br>
            <a:r>
              <a:rPr lang="en-US" sz="2800" dirty="0" smtClean="0"/>
              <a:t>This approach attempts to integrate or combine in a meaningful way, disciplined knowledge to impact wholesome learning for student application.</a:t>
            </a:r>
            <a:endParaRPr lang="en-US" sz="2800" dirty="0" smtClean="0"/>
          </a:p>
          <a:p>
            <a:r>
              <a:rPr lang="en-US" sz="2800" dirty="0" smtClean="0"/>
              <a:t>Teaching units are fused together with larger structures .emphasis is to provide learners with less discrete chunk of information.</a:t>
            </a:r>
            <a:endParaRPr lang="en-US" sz="2800" dirty="0" smtClean="0"/>
          </a:p>
          <a:p>
            <a:r>
              <a:rPr lang="en-US" sz="2800" dirty="0" smtClean="0"/>
              <a:t>Helps learners to develop higher intellectual skills which are easily transferable to problem solving situation at work.</a:t>
            </a:r>
            <a:endParaRPr lang="fr-FR" sz="2800" dirty="0" smtClean="0"/>
          </a:p>
          <a:p>
            <a:r>
              <a:rPr lang="en-US" sz="2800" b="1" dirty="0" smtClean="0"/>
              <a:t> </a:t>
            </a:r>
            <a:endParaRPr lang="fr-FR" sz="2800" dirty="0" smtClean="0"/>
          </a:p>
          <a:p>
            <a:endParaRPr lang="fr-FR"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a:t>
            </a:r>
            <a:endParaRPr lang="fr-FR" dirty="0"/>
          </a:p>
        </p:txBody>
      </p:sp>
      <p:sp>
        <p:nvSpPr>
          <p:cNvPr id="3" name="Content Placeholder 2"/>
          <p:cNvSpPr>
            <a:spLocks noGrp="1"/>
          </p:cNvSpPr>
          <p:nvPr>
            <p:ph idx="1"/>
          </p:nvPr>
        </p:nvSpPr>
        <p:spPr/>
        <p:txBody>
          <a:bodyPr>
            <a:normAutofit fontScale="70000" lnSpcReduction="20000"/>
          </a:bodyPr>
          <a:lstStyle/>
          <a:p>
            <a:pPr>
              <a:buNone/>
            </a:pPr>
            <a:r>
              <a:rPr lang="en-US" sz="3100" b="1" dirty="0" smtClean="0"/>
              <a:t>Competency-based Approach</a:t>
            </a:r>
            <a:endParaRPr lang="fr-FR" sz="3100" dirty="0" smtClean="0"/>
          </a:p>
          <a:p>
            <a:r>
              <a:rPr lang="en-US" sz="3100" dirty="0" smtClean="0"/>
              <a:t>It aims at identifying professional competencies required and the teaching required to achieve these competencies.</a:t>
            </a:r>
            <a:endParaRPr lang="en-US" sz="3100" dirty="0" smtClean="0"/>
          </a:p>
          <a:p>
            <a:pPr>
              <a:buNone/>
            </a:pPr>
            <a:r>
              <a:rPr lang="en-US" sz="3100" b="1" dirty="0" smtClean="0"/>
              <a:t>    Features</a:t>
            </a:r>
            <a:endParaRPr lang="en-US" sz="3100" b="1" dirty="0" smtClean="0"/>
          </a:p>
          <a:p>
            <a:r>
              <a:rPr lang="en-US" sz="3100" dirty="0" smtClean="0"/>
              <a:t>Organized around function of the health worker in a specified setting</a:t>
            </a:r>
            <a:endParaRPr lang="en-US" sz="3100" dirty="0" smtClean="0"/>
          </a:p>
          <a:p>
            <a:r>
              <a:rPr lang="en-US" sz="3100" dirty="0" smtClean="0"/>
              <a:t>Assumed that majority of individuals can master required level of proficiency given appropriate instruction  and sufficient time</a:t>
            </a:r>
            <a:endParaRPr lang="en-US" sz="3100" dirty="0" smtClean="0"/>
          </a:p>
          <a:p>
            <a:r>
              <a:rPr lang="en-US" sz="3100" dirty="0" smtClean="0"/>
              <a:t>Setting in which health worker will be expected to operate is extremely important in determining level of competency</a:t>
            </a:r>
            <a:endParaRPr lang="en-US" sz="3100" dirty="0" smtClean="0"/>
          </a:p>
          <a:p>
            <a:pPr>
              <a:buNone/>
            </a:pPr>
            <a:r>
              <a:rPr lang="en-US" sz="3100" b="1" dirty="0" smtClean="0"/>
              <a:t>     limitations</a:t>
            </a:r>
            <a:endParaRPr lang="en-US" sz="3100" b="1" dirty="0" smtClean="0"/>
          </a:p>
          <a:p>
            <a:r>
              <a:rPr lang="en-GB" sz="3100" dirty="0" smtClean="0"/>
              <a:t>Dynamic nature of jobs may require continuining education</a:t>
            </a:r>
            <a:endParaRPr lang="en-GB" sz="3100" dirty="0" smtClean="0"/>
          </a:p>
          <a:p>
            <a:endParaRPr lang="fr-FR" sz="3100" dirty="0" smtClean="0"/>
          </a:p>
          <a:p>
            <a:endParaRPr lang="fr-FR"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a:t>
            </a:r>
            <a:endParaRPr lang="fr-FR" dirty="0"/>
          </a:p>
        </p:txBody>
      </p:sp>
      <p:sp>
        <p:nvSpPr>
          <p:cNvPr id="3" name="Content Placeholder 2"/>
          <p:cNvSpPr>
            <a:spLocks noGrp="1"/>
          </p:cNvSpPr>
          <p:nvPr>
            <p:ph idx="1"/>
          </p:nvPr>
        </p:nvSpPr>
        <p:spPr/>
        <p:txBody>
          <a:bodyPr>
            <a:normAutofit/>
          </a:bodyPr>
          <a:lstStyle/>
          <a:p>
            <a:r>
              <a:rPr lang="en-GB" sz="2400" dirty="0" smtClean="0"/>
              <a:t>List of tasks to be mastered is long and demands the duration to be prolonged</a:t>
            </a:r>
            <a:endParaRPr lang="en-GB" sz="2400" dirty="0" smtClean="0"/>
          </a:p>
          <a:p>
            <a:r>
              <a:rPr lang="en-GB" sz="2400" dirty="0" smtClean="0"/>
              <a:t>Focuses on tasks to be performed and becomes a major problem when health worker is exposed to situations which require initiative and independent thinking</a:t>
            </a:r>
            <a:endParaRPr lang="en-GB" sz="2400" dirty="0" smtClean="0"/>
          </a:p>
          <a:p>
            <a:pPr>
              <a:buNone/>
            </a:pPr>
            <a:r>
              <a:rPr lang="en-GB" sz="2400" dirty="0" smtClean="0">
                <a:solidFill>
                  <a:srgbClr val="FF0000"/>
                </a:solidFill>
              </a:rPr>
              <a:t>       TEN STEPS IN COMPETENCY </a:t>
            </a:r>
            <a:r>
              <a:rPr lang="en-GB" sz="2400" smtClean="0">
                <a:solidFill>
                  <a:srgbClr val="FF0000"/>
                </a:solidFill>
              </a:rPr>
              <a:t>BASED APPROACH </a:t>
            </a:r>
            <a:r>
              <a:rPr lang="en-GB" sz="2400" dirty="0" smtClean="0">
                <a:solidFill>
                  <a:srgbClr val="FF0000"/>
                </a:solidFill>
              </a:rPr>
              <a:t>OF CURRICULUM DEVELOPMENT</a:t>
            </a:r>
            <a:endParaRPr lang="en-GB" sz="2400" dirty="0" smtClean="0">
              <a:solidFill>
                <a:srgbClr val="FF0000"/>
              </a:solidFill>
            </a:endParaRPr>
          </a:p>
          <a:p>
            <a:r>
              <a:rPr lang="en-GB" sz="2400" b="1" dirty="0" smtClean="0"/>
              <a:t>1.Community survey</a:t>
            </a:r>
            <a:endParaRPr lang="en-GB" sz="2400" b="1" dirty="0" smtClean="0"/>
          </a:p>
          <a:p>
            <a:r>
              <a:rPr lang="en-GB" sz="2400" dirty="0" smtClean="0"/>
              <a:t>Entails identification of community needs, problems desires and demands through community survey</a:t>
            </a:r>
            <a:endParaRPr lang="en-GB" sz="2400" dirty="0" smtClean="0"/>
          </a:p>
          <a:p>
            <a:endParaRPr lang="en-GB" sz="2400" dirty="0" smtClean="0">
              <a:solidFill>
                <a:srgbClr val="FF0000"/>
              </a:solidFill>
            </a:endParaRPr>
          </a:p>
          <a:p>
            <a:pPr>
              <a:buNone/>
            </a:pPr>
            <a:endParaRPr lang="fr-FR" sz="240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a:t>
            </a:r>
            <a:endParaRPr lang="fr-FR" dirty="0"/>
          </a:p>
        </p:txBody>
      </p:sp>
      <p:sp>
        <p:nvSpPr>
          <p:cNvPr id="3" name="Content Placeholder 2"/>
          <p:cNvSpPr>
            <a:spLocks noGrp="1"/>
          </p:cNvSpPr>
          <p:nvPr>
            <p:ph idx="1"/>
          </p:nvPr>
        </p:nvSpPr>
        <p:spPr/>
        <p:txBody>
          <a:bodyPr>
            <a:normAutofit fontScale="92500" lnSpcReduction="10000"/>
          </a:bodyPr>
          <a:lstStyle/>
          <a:p>
            <a:r>
              <a:rPr lang="en-GB" sz="2400" b="1" dirty="0" smtClean="0"/>
              <a:t>2.Job description</a:t>
            </a:r>
            <a:endParaRPr lang="en-GB" sz="2400" b="1" dirty="0" smtClean="0"/>
          </a:p>
          <a:p>
            <a:r>
              <a:rPr lang="en-US" sz="2400" dirty="0" smtClean="0"/>
              <a:t>Refers to Identification of professional roles and functions. it includes title of the job, tasks of a health worker and situation under which the job is done.</a:t>
            </a:r>
            <a:endParaRPr lang="en-US" sz="2400" dirty="0" smtClean="0"/>
          </a:p>
          <a:p>
            <a:r>
              <a:rPr lang="en-US" sz="2400" dirty="0" smtClean="0"/>
              <a:t>It is necessary because the tasks become the objective of the course .</a:t>
            </a:r>
            <a:endParaRPr lang="en-US" sz="2400" dirty="0" smtClean="0"/>
          </a:p>
          <a:p>
            <a:r>
              <a:rPr lang="en-US" sz="2400" dirty="0" smtClean="0"/>
              <a:t>3. </a:t>
            </a:r>
            <a:r>
              <a:rPr lang="en-US" sz="2400" b="1" dirty="0" smtClean="0"/>
              <a:t>Task analysis</a:t>
            </a:r>
            <a:endParaRPr lang="en-US" sz="2400" b="1" dirty="0" smtClean="0"/>
          </a:p>
          <a:p>
            <a:r>
              <a:rPr lang="en-US" sz="2400" dirty="0" smtClean="0"/>
              <a:t>It is a method of looking exactly what action a health worker must carry out in order to complete/perform the work.</a:t>
            </a:r>
            <a:endParaRPr lang="en-US" sz="2400" dirty="0" smtClean="0"/>
          </a:p>
          <a:p>
            <a:r>
              <a:rPr lang="en-US" sz="2400" dirty="0" smtClean="0"/>
              <a:t>Involves breaking down tasks into subtasks</a:t>
            </a:r>
            <a:endParaRPr lang="en-US" sz="2400" dirty="0" smtClean="0"/>
          </a:p>
          <a:p>
            <a:r>
              <a:rPr lang="en-US" sz="2400" dirty="0" smtClean="0"/>
              <a:t>determine what knowledge, attitude and skills graduates will need to acquire to enable them perform those tasks</a:t>
            </a:r>
            <a:endParaRPr lang="fr-FR" sz="2400"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a:t>
            </a:r>
            <a:endParaRPr lang="fr-FR" dirty="0"/>
          </a:p>
        </p:txBody>
      </p:sp>
      <p:sp>
        <p:nvSpPr>
          <p:cNvPr id="3" name="Content Placeholder 2"/>
          <p:cNvSpPr>
            <a:spLocks noGrp="1"/>
          </p:cNvSpPr>
          <p:nvPr>
            <p:ph idx="1"/>
          </p:nvPr>
        </p:nvSpPr>
        <p:spPr/>
        <p:txBody>
          <a:bodyPr>
            <a:normAutofit fontScale="92500" lnSpcReduction="10000"/>
          </a:bodyPr>
          <a:lstStyle/>
          <a:p>
            <a:r>
              <a:rPr lang="en-GB" sz="2400" b="1" dirty="0" smtClean="0"/>
              <a:t>Steps in task analysis</a:t>
            </a:r>
            <a:endParaRPr lang="en-GB" sz="2400" b="1" dirty="0" smtClean="0"/>
          </a:p>
          <a:p>
            <a:r>
              <a:rPr lang="en-GB" sz="2400" dirty="0" smtClean="0"/>
              <a:t>Identify the job </a:t>
            </a:r>
            <a:r>
              <a:rPr lang="en-GB" sz="2400" dirty="0" err="1" smtClean="0"/>
              <a:t>i,e</a:t>
            </a:r>
            <a:r>
              <a:rPr lang="en-GB" sz="2400" dirty="0" smtClean="0"/>
              <a:t> Nurse</a:t>
            </a:r>
            <a:endParaRPr lang="en-GB" sz="2400" dirty="0" smtClean="0"/>
          </a:p>
          <a:p>
            <a:r>
              <a:rPr lang="en-GB" sz="2400" dirty="0" smtClean="0"/>
              <a:t>List tasks </a:t>
            </a:r>
            <a:r>
              <a:rPr lang="en-GB" sz="2400" dirty="0" err="1" smtClean="0"/>
              <a:t>e.g</a:t>
            </a:r>
            <a:r>
              <a:rPr lang="en-GB" sz="2400" dirty="0" smtClean="0"/>
              <a:t> drug administration</a:t>
            </a:r>
            <a:endParaRPr lang="en-GB" sz="2400" dirty="0" smtClean="0"/>
          </a:p>
          <a:p>
            <a:r>
              <a:rPr lang="en-GB" sz="2400" dirty="0" smtClean="0"/>
              <a:t>Select task for analysis</a:t>
            </a:r>
            <a:endParaRPr lang="en-GB" sz="2400" dirty="0" smtClean="0"/>
          </a:p>
          <a:p>
            <a:r>
              <a:rPr lang="en-GB" sz="2400" dirty="0" smtClean="0"/>
              <a:t>List action involved in doing the task </a:t>
            </a:r>
            <a:r>
              <a:rPr lang="en-GB" sz="2400" dirty="0" err="1" smtClean="0"/>
              <a:t>i.e</a:t>
            </a:r>
            <a:r>
              <a:rPr lang="en-GB" sz="2400" dirty="0" smtClean="0"/>
              <a:t> check the dosage, dilute the drug</a:t>
            </a:r>
            <a:endParaRPr lang="en-GB" sz="2400" dirty="0" smtClean="0"/>
          </a:p>
          <a:p>
            <a:r>
              <a:rPr lang="en-GB" sz="2400" dirty="0" smtClean="0"/>
              <a:t>Identify knowledge, attitudes and skills  required </a:t>
            </a:r>
            <a:r>
              <a:rPr lang="en-GB" sz="2400" dirty="0" err="1" smtClean="0"/>
              <a:t>i.e</a:t>
            </a:r>
            <a:r>
              <a:rPr lang="en-GB" sz="2400" dirty="0" smtClean="0"/>
              <a:t> calculating dosage of a drug</a:t>
            </a:r>
            <a:endParaRPr lang="en-GB" sz="2400" dirty="0" smtClean="0"/>
          </a:p>
          <a:p>
            <a:r>
              <a:rPr lang="en-US" sz="2400" b="1" dirty="0" smtClean="0"/>
              <a:t>4.Development of educational goals and objectives on the basis of professional functions and task analysis. </a:t>
            </a:r>
            <a:r>
              <a:rPr lang="en-US" sz="2400" dirty="0" smtClean="0"/>
              <a:t>it entails stating the expected behavior of the learner after going through a curriculum</a:t>
            </a:r>
            <a:endParaRPr lang="fr-FR" sz="2400"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a:t>
            </a:r>
            <a:endParaRPr lang="fr-FR" dirty="0"/>
          </a:p>
        </p:txBody>
      </p:sp>
      <p:sp>
        <p:nvSpPr>
          <p:cNvPr id="3" name="Content Placeholder 2"/>
          <p:cNvSpPr>
            <a:spLocks noGrp="1"/>
          </p:cNvSpPr>
          <p:nvPr>
            <p:ph idx="1"/>
          </p:nvPr>
        </p:nvSpPr>
        <p:spPr/>
        <p:txBody>
          <a:bodyPr>
            <a:normAutofit lnSpcReduction="10000"/>
          </a:bodyPr>
          <a:lstStyle/>
          <a:p>
            <a:r>
              <a:rPr lang="en-US" sz="2400" dirty="0" smtClean="0"/>
              <a:t>Step 5</a:t>
            </a:r>
            <a:endParaRPr lang="fr-FR" sz="2400" dirty="0" smtClean="0"/>
          </a:p>
          <a:p>
            <a:r>
              <a:rPr lang="en-US" sz="2400" b="1" dirty="0" smtClean="0"/>
              <a:t>Identification and selection of subject matter or content to be learnt</a:t>
            </a:r>
            <a:r>
              <a:rPr lang="en-US" sz="2400" dirty="0" smtClean="0"/>
              <a:t>. includes theory and practicals which students should be exposed to .</a:t>
            </a:r>
            <a:endParaRPr lang="en-US" sz="2400" dirty="0" smtClean="0"/>
          </a:p>
          <a:p>
            <a:r>
              <a:rPr lang="en-US" sz="2400" dirty="0" smtClean="0"/>
              <a:t>Step 6</a:t>
            </a:r>
            <a:endParaRPr lang="fr-FR" sz="2400" dirty="0" smtClean="0"/>
          </a:p>
          <a:p>
            <a:r>
              <a:rPr lang="en-US" sz="2400" b="1" dirty="0" smtClean="0"/>
              <a:t>Identification of teaching and learning methods</a:t>
            </a:r>
            <a:r>
              <a:rPr lang="en-US" sz="2400" dirty="0" smtClean="0"/>
              <a:t>.</a:t>
            </a:r>
            <a:endParaRPr lang="en-US" sz="2400" dirty="0" smtClean="0"/>
          </a:p>
          <a:p>
            <a:r>
              <a:rPr lang="en-US" sz="2400" dirty="0" smtClean="0"/>
              <a:t>it refers to the technique that will be applied to deliver the content</a:t>
            </a:r>
            <a:endParaRPr lang="en-US" sz="2400" dirty="0" smtClean="0"/>
          </a:p>
          <a:p>
            <a:r>
              <a:rPr lang="en-US" sz="2400" dirty="0" smtClean="0"/>
              <a:t>Step 7</a:t>
            </a:r>
            <a:endParaRPr lang="fr-FR" sz="2400" dirty="0" smtClean="0"/>
          </a:p>
          <a:p>
            <a:r>
              <a:rPr lang="en-US" sz="2400" b="1" dirty="0" smtClean="0"/>
              <a:t>Identification or selection of learning resources. </a:t>
            </a:r>
            <a:r>
              <a:rPr lang="en-US" sz="2400" dirty="0" smtClean="0"/>
              <a:t>this are materials that will facilitate learning</a:t>
            </a:r>
            <a:endParaRPr lang="fr-FR" sz="2400" dirty="0" smtClean="0"/>
          </a:p>
          <a:p>
            <a:endParaRPr lang="fr-FR" sz="2400" dirty="0" smtClean="0"/>
          </a:p>
          <a:p>
            <a:endParaRPr lang="fr-FR" dirty="0" smtClean="0"/>
          </a:p>
          <a:p>
            <a:endParaRPr lang="fr-FR"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a:t>
            </a:r>
            <a:endParaRPr lang="fr-FR" dirty="0"/>
          </a:p>
        </p:txBody>
      </p:sp>
      <p:sp>
        <p:nvSpPr>
          <p:cNvPr id="3" name="Content Placeholder 2"/>
          <p:cNvSpPr>
            <a:spLocks noGrp="1"/>
          </p:cNvSpPr>
          <p:nvPr>
            <p:ph idx="1"/>
          </p:nvPr>
        </p:nvSpPr>
        <p:spPr/>
        <p:txBody>
          <a:bodyPr>
            <a:normAutofit fontScale="92500" lnSpcReduction="10000"/>
          </a:bodyPr>
          <a:lstStyle/>
          <a:p>
            <a:r>
              <a:rPr lang="en-US" sz="2400" b="1" dirty="0" smtClean="0"/>
              <a:t>Step 8</a:t>
            </a:r>
            <a:endParaRPr lang="fr-FR" sz="2400" b="1" dirty="0" smtClean="0"/>
          </a:p>
          <a:p>
            <a:r>
              <a:rPr lang="en-US" sz="2400" b="1" dirty="0" smtClean="0"/>
              <a:t>Identification of assessment tools to determine learner performance.</a:t>
            </a:r>
            <a:endParaRPr lang="en-US" sz="2400" b="1" dirty="0" smtClean="0"/>
          </a:p>
          <a:p>
            <a:r>
              <a:rPr lang="en-US" sz="2400" dirty="0" err="1" smtClean="0"/>
              <a:t>i.e</a:t>
            </a:r>
            <a:r>
              <a:rPr lang="en-US" sz="2400" dirty="0" smtClean="0"/>
              <a:t> </a:t>
            </a:r>
            <a:r>
              <a:rPr lang="en-US" sz="2400" dirty="0" err="1" smtClean="0"/>
              <a:t>CATS,end</a:t>
            </a:r>
            <a:r>
              <a:rPr lang="en-US" sz="2400" dirty="0" smtClean="0"/>
              <a:t> of block examinations</a:t>
            </a:r>
            <a:endParaRPr lang="fr-FR" sz="2400" dirty="0" smtClean="0"/>
          </a:p>
          <a:p>
            <a:r>
              <a:rPr lang="en-US" sz="2400" b="1" dirty="0" smtClean="0"/>
              <a:t>Step 9</a:t>
            </a:r>
            <a:endParaRPr lang="fr-FR" sz="2400" b="1" dirty="0" smtClean="0"/>
          </a:p>
          <a:p>
            <a:r>
              <a:rPr lang="en-US" sz="2400" b="1" dirty="0" smtClean="0"/>
              <a:t>Curriculum implementation.</a:t>
            </a:r>
            <a:endParaRPr lang="en-US" sz="2400" b="1" dirty="0" smtClean="0"/>
          </a:p>
          <a:p>
            <a:r>
              <a:rPr lang="en-US" sz="2400" dirty="0" smtClean="0"/>
              <a:t>Learners are invited to go through the learning experience and content of the curriculum is delivered through utilization of available resources</a:t>
            </a:r>
            <a:endParaRPr lang="fr-FR" sz="2400" dirty="0" smtClean="0"/>
          </a:p>
          <a:p>
            <a:r>
              <a:rPr lang="en-US" sz="2400" b="1" dirty="0" smtClean="0"/>
              <a:t>Step 10</a:t>
            </a:r>
            <a:endParaRPr lang="fr-FR" sz="2400" b="1" dirty="0" smtClean="0"/>
          </a:p>
          <a:p>
            <a:r>
              <a:rPr lang="en-US" sz="2400" b="1" dirty="0" smtClean="0"/>
              <a:t>Curriculum review and change. </a:t>
            </a:r>
            <a:r>
              <a:rPr lang="en-US" sz="2400" dirty="0" smtClean="0"/>
              <a:t>it is evaluated and compared with need of the society and where necessary changes effected</a:t>
            </a:r>
            <a:endParaRPr lang="fr-FR" sz="2400" dirty="0" smtClean="0"/>
          </a:p>
          <a:p>
            <a:endParaRPr lang="fr-FR"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TEACHING</a:t>
            </a:r>
            <a:endParaRPr lang="en-GB" dirty="0">
              <a:solidFill>
                <a:srgbClr val="FF0000"/>
              </a:solidFill>
            </a:endParaRPr>
          </a:p>
        </p:txBody>
      </p:sp>
      <p:sp>
        <p:nvSpPr>
          <p:cNvPr id="3" name="Content Placeholder 2"/>
          <p:cNvSpPr>
            <a:spLocks noGrp="1"/>
          </p:cNvSpPr>
          <p:nvPr>
            <p:ph idx="1"/>
          </p:nvPr>
        </p:nvSpPr>
        <p:spPr/>
        <p:txBody>
          <a:bodyPr/>
          <a:lstStyle/>
          <a:p>
            <a:r>
              <a:rPr lang="en-US" b="1" dirty="0" smtClean="0">
                <a:solidFill>
                  <a:srgbClr val="FF0000"/>
                </a:solidFill>
              </a:rPr>
              <a:t>Teaching-</a:t>
            </a:r>
            <a:r>
              <a:rPr lang="en-US" dirty="0" smtClean="0"/>
              <a:t> interaction between a teacher and student under teachers responsibility in order to bring out expected changes in student behavior</a:t>
            </a:r>
            <a:endParaRPr lang="en-US" dirty="0" smtClean="0"/>
          </a:p>
          <a:p>
            <a:endParaRPr lang="en-GB"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928670"/>
            <a:ext cx="8229600" cy="1143000"/>
          </a:xfrm>
        </p:spPr>
        <p:txBody>
          <a:bodyPr/>
          <a:lstStyle/>
          <a:p>
            <a:r>
              <a:rPr lang="fr-FR" dirty="0" smtClean="0">
                <a:solidFill>
                  <a:schemeClr val="accent1"/>
                </a:solidFill>
              </a:rPr>
              <a:t>ct</a:t>
            </a:r>
            <a:endParaRPr lang="fr-FR" dirty="0">
              <a:solidFill>
                <a:schemeClr val="accent1"/>
              </a:solidFill>
            </a:endParaRPr>
          </a:p>
        </p:txBody>
      </p:sp>
      <p:sp>
        <p:nvSpPr>
          <p:cNvPr id="3" name="Content Placeholder 2"/>
          <p:cNvSpPr>
            <a:spLocks noGrp="1"/>
          </p:cNvSpPr>
          <p:nvPr>
            <p:ph idx="1"/>
          </p:nvPr>
        </p:nvSpPr>
        <p:spPr/>
        <p:txBody>
          <a:bodyPr>
            <a:normAutofit/>
          </a:bodyPr>
          <a:lstStyle/>
          <a:p>
            <a:r>
              <a:rPr lang="en-US" sz="2800" b="1" dirty="0" smtClean="0"/>
              <a:t>PRINCIPLES OF TEACHING</a:t>
            </a:r>
            <a:endParaRPr lang="fr-FR" sz="2800" dirty="0" smtClean="0"/>
          </a:p>
          <a:p>
            <a:r>
              <a:rPr lang="en-US" sz="2800" dirty="0" smtClean="0"/>
              <a:t>There are several principles of teaching. Which include  </a:t>
            </a:r>
            <a:endParaRPr lang="fr-FR" sz="2800" dirty="0" smtClean="0"/>
          </a:p>
          <a:p>
            <a:r>
              <a:rPr lang="en-US" sz="2800" b="1" dirty="0" smtClean="0"/>
              <a:t>Active Learning</a:t>
            </a:r>
            <a:r>
              <a:rPr lang="en-US" sz="2800" dirty="0" smtClean="0"/>
              <a:t> </a:t>
            </a:r>
            <a:endParaRPr lang="fr-FR" sz="2800" dirty="0" smtClean="0"/>
          </a:p>
          <a:p>
            <a:r>
              <a:rPr lang="en-US" sz="2800" dirty="0" smtClean="0"/>
              <a:t>As a teacher, you should encourage learners to actively participate during teaching and learning sessions. You can do this in many ways</a:t>
            </a:r>
            <a:r>
              <a:rPr lang="en-US" sz="2800" dirty="0" smtClean="0">
                <a:solidFill>
                  <a:srgbClr val="FF0000"/>
                </a:solidFill>
              </a:rPr>
              <a:t>: Give students activities to </a:t>
            </a:r>
            <a:r>
              <a:rPr lang="en-US" sz="2800" dirty="0" err="1" smtClean="0">
                <a:solidFill>
                  <a:srgbClr val="FF0000"/>
                </a:solidFill>
              </a:rPr>
              <a:t>perform,Ask</a:t>
            </a:r>
            <a:r>
              <a:rPr lang="en-US" sz="2800" dirty="0" smtClean="0">
                <a:solidFill>
                  <a:srgbClr val="FF0000"/>
                </a:solidFill>
              </a:rPr>
              <a:t> </a:t>
            </a:r>
            <a:r>
              <a:rPr lang="en-US" sz="2800" dirty="0" err="1" smtClean="0">
                <a:solidFill>
                  <a:srgbClr val="FF0000"/>
                </a:solidFill>
              </a:rPr>
              <a:t>questions,Set</a:t>
            </a:r>
            <a:r>
              <a:rPr lang="en-US" sz="2800" dirty="0" smtClean="0">
                <a:solidFill>
                  <a:srgbClr val="FF0000"/>
                </a:solidFill>
              </a:rPr>
              <a:t> problems or </a:t>
            </a:r>
            <a:r>
              <a:rPr lang="en-US" sz="2800" dirty="0" err="1" smtClean="0">
                <a:solidFill>
                  <a:srgbClr val="FF0000"/>
                </a:solidFill>
              </a:rPr>
              <a:t>projects,Give</a:t>
            </a:r>
            <a:r>
              <a:rPr lang="en-US" sz="2800" dirty="0" smtClean="0">
                <a:solidFill>
                  <a:srgbClr val="FF0000"/>
                </a:solidFill>
              </a:rPr>
              <a:t> feedback.</a:t>
            </a:r>
            <a:r>
              <a:rPr lang="en-US" sz="2800" dirty="0" smtClean="0"/>
              <a:t> </a:t>
            </a:r>
            <a:endParaRPr lang="en-US" sz="2800" dirty="0" smtClean="0"/>
          </a:p>
          <a:p>
            <a:pPr lvl="0"/>
            <a:endParaRPr lang="fr-FR" sz="2400"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a:t>
            </a:r>
            <a:endParaRPr lang="fr-FR" dirty="0"/>
          </a:p>
        </p:txBody>
      </p:sp>
      <p:sp>
        <p:nvSpPr>
          <p:cNvPr id="3" name="Content Placeholder 2"/>
          <p:cNvSpPr>
            <a:spLocks noGrp="1"/>
          </p:cNvSpPr>
          <p:nvPr>
            <p:ph idx="1"/>
          </p:nvPr>
        </p:nvSpPr>
        <p:spPr/>
        <p:txBody>
          <a:bodyPr>
            <a:normAutofit fontScale="25000" lnSpcReduction="20000"/>
          </a:bodyPr>
          <a:lstStyle/>
          <a:p>
            <a:endParaRPr lang="en-US" sz="2400" b="1" dirty="0" smtClean="0"/>
          </a:p>
          <a:p>
            <a:r>
              <a:rPr lang="en-US" sz="11200" b="1" dirty="0" smtClean="0"/>
              <a:t>Clarity</a:t>
            </a:r>
            <a:br>
              <a:rPr lang="en-US" sz="11200" b="1" dirty="0" smtClean="0"/>
            </a:br>
            <a:r>
              <a:rPr lang="en-US" sz="11200" dirty="0" smtClean="0"/>
              <a:t>Make your teaching as clear as possible. You can do this by speaking audibly, writing neatly and selecting your visual aids carefully and appropriately to convey a meaning to the learner</a:t>
            </a:r>
            <a:endParaRPr lang="en-US" sz="11200" b="1" dirty="0" smtClean="0"/>
          </a:p>
          <a:p>
            <a:r>
              <a:rPr lang="en-US" sz="11200" b="1" dirty="0" smtClean="0"/>
              <a:t>Ensure Mastery</a:t>
            </a:r>
            <a:br>
              <a:rPr lang="en-US" sz="11200" dirty="0" smtClean="0"/>
            </a:br>
            <a:r>
              <a:rPr lang="en-US" sz="11200" dirty="0" smtClean="0"/>
              <a:t>Done by continuously assessing the learners as well as assessing them at the end of courses.</a:t>
            </a:r>
            <a:endParaRPr lang="fr-FR" sz="11200" dirty="0" smtClean="0"/>
          </a:p>
          <a:p>
            <a:r>
              <a:rPr lang="en-US" sz="11200" b="1" dirty="0" smtClean="0"/>
              <a:t>Individualize</a:t>
            </a:r>
            <a:br>
              <a:rPr lang="en-US" sz="11200" dirty="0" smtClean="0"/>
            </a:br>
            <a:r>
              <a:rPr lang="en-US" sz="11200" dirty="0" smtClean="0"/>
              <a:t>Vary teaching methods. This allows you to take into account the individual differences of the learners.</a:t>
            </a:r>
            <a:endParaRPr lang="fr-FR" sz="11200" dirty="0" smtClean="0"/>
          </a:p>
          <a:p>
            <a:pPr>
              <a:buNone/>
            </a:pPr>
            <a:r>
              <a:rPr lang="en-US" sz="11200" dirty="0" smtClean="0"/>
              <a:t> </a:t>
            </a:r>
            <a:endParaRPr lang="fr-FR" sz="11200" dirty="0" smtClean="0"/>
          </a:p>
          <a:p>
            <a:pPr>
              <a:buNone/>
            </a:pPr>
            <a:r>
              <a:rPr lang="en-US" sz="2400" dirty="0" smtClean="0"/>
              <a:t> </a:t>
            </a:r>
            <a:endParaRPr lang="fr-FR" sz="2400" dirty="0" smtClean="0"/>
          </a:p>
          <a:p>
            <a:endParaRPr lang="fr-FR"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TEACHING</a:t>
            </a:r>
            <a:endParaRPr lang="fr-FR" dirty="0"/>
          </a:p>
        </p:txBody>
      </p:sp>
      <p:sp>
        <p:nvSpPr>
          <p:cNvPr id="3" name="Content Placeholder 2"/>
          <p:cNvSpPr>
            <a:spLocks noGrp="1"/>
          </p:cNvSpPr>
          <p:nvPr>
            <p:ph idx="1"/>
          </p:nvPr>
        </p:nvSpPr>
        <p:spPr/>
        <p:txBody>
          <a:bodyPr>
            <a:normAutofit fontScale="85000" lnSpcReduction="20000"/>
          </a:bodyPr>
          <a:lstStyle/>
          <a:p>
            <a:r>
              <a:rPr lang="en-GB" dirty="0" smtClean="0"/>
              <a:t>Definition</a:t>
            </a:r>
            <a:endParaRPr lang="en-GB" dirty="0" smtClean="0"/>
          </a:p>
          <a:p>
            <a:r>
              <a:rPr lang="en-GB" dirty="0" smtClean="0"/>
              <a:t>Principles of teaching</a:t>
            </a:r>
            <a:endParaRPr lang="en-GB" dirty="0" smtClean="0"/>
          </a:p>
          <a:p>
            <a:r>
              <a:rPr lang="en-GB" dirty="0" smtClean="0"/>
              <a:t>Tasks of teacher</a:t>
            </a:r>
            <a:endParaRPr lang="en-GB" dirty="0" smtClean="0"/>
          </a:p>
          <a:p>
            <a:r>
              <a:rPr lang="en-GB" dirty="0" smtClean="0"/>
              <a:t>Factors influencing choice of a teaching method</a:t>
            </a:r>
            <a:endParaRPr lang="en-GB" dirty="0" smtClean="0"/>
          </a:p>
          <a:p>
            <a:r>
              <a:rPr lang="en-GB" b="1" dirty="0" smtClean="0"/>
              <a:t>LESSON PLAN</a:t>
            </a:r>
            <a:endParaRPr lang="en-GB" b="1" dirty="0" smtClean="0"/>
          </a:p>
          <a:p>
            <a:r>
              <a:rPr lang="en-GB" dirty="0" smtClean="0"/>
              <a:t>Definition</a:t>
            </a:r>
            <a:endParaRPr lang="en-GB" dirty="0" smtClean="0"/>
          </a:p>
          <a:p>
            <a:r>
              <a:rPr lang="en-GB" dirty="0" smtClean="0"/>
              <a:t>Significance</a:t>
            </a:r>
            <a:endParaRPr lang="en-GB" dirty="0" smtClean="0"/>
          </a:p>
          <a:p>
            <a:r>
              <a:rPr lang="en-GB" dirty="0" smtClean="0"/>
              <a:t>Structure and components of a lesson plan</a:t>
            </a:r>
            <a:endParaRPr lang="en-GB" dirty="0" smtClean="0"/>
          </a:p>
          <a:p>
            <a:r>
              <a:rPr lang="en-GB" b="1" dirty="0" smtClean="0"/>
              <a:t>TEACHING METHODS</a:t>
            </a:r>
            <a:endParaRPr lang="en-GB" b="1" dirty="0" smtClean="0"/>
          </a:p>
          <a:p>
            <a:r>
              <a:rPr lang="en-GB" dirty="0" smtClean="0"/>
              <a:t>Traditional and modern teaching methods</a:t>
            </a:r>
            <a:endParaRPr lang="en-GB" dirty="0" smtClean="0"/>
          </a:p>
          <a:p>
            <a:r>
              <a:rPr lang="en-GB" b="1" dirty="0" smtClean="0"/>
              <a:t>MICROTEACHING</a:t>
            </a:r>
            <a:endParaRPr lang="en-GB" b="1" dirty="0" smtClean="0"/>
          </a:p>
          <a:p>
            <a:r>
              <a:rPr lang="en-GB" b="1" dirty="0" smtClean="0"/>
              <a:t>CLINICAL TEACHING,TEACHING ATTITUDES</a:t>
            </a:r>
            <a:endParaRPr lang="en-GB" b="1" dirty="0" smtClean="0"/>
          </a:p>
          <a:p>
            <a:endParaRPr lang="fr-FR"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ct</a:t>
            </a:r>
            <a:endParaRPr lang="fr-FR" dirty="0"/>
          </a:p>
        </p:txBody>
      </p:sp>
      <p:sp>
        <p:nvSpPr>
          <p:cNvPr id="3" name="Content Placeholder 2"/>
          <p:cNvSpPr>
            <a:spLocks noGrp="1"/>
          </p:cNvSpPr>
          <p:nvPr>
            <p:ph idx="1"/>
          </p:nvPr>
        </p:nvSpPr>
        <p:spPr/>
        <p:txBody>
          <a:bodyPr/>
          <a:lstStyle/>
          <a:p>
            <a:r>
              <a:rPr lang="en-US" sz="2800" b="1" dirty="0" smtClean="0"/>
              <a:t>Motivation</a:t>
            </a:r>
            <a:br>
              <a:rPr lang="en-US" sz="2800" dirty="0" smtClean="0"/>
            </a:br>
            <a:r>
              <a:rPr lang="en-US" sz="2800" dirty="0" smtClean="0"/>
              <a:t>making sure that your teaching is interesting, relevant and rewarding to the learners.</a:t>
            </a:r>
            <a:endParaRPr lang="fr-FR" sz="2800" dirty="0" smtClean="0"/>
          </a:p>
          <a:p>
            <a:pPr>
              <a:buNone/>
            </a:pPr>
            <a:r>
              <a:rPr lang="en-US" sz="2800" b="1" dirty="0" smtClean="0"/>
              <a:t>      Factors that influence choice of a teaching method</a:t>
            </a:r>
            <a:endParaRPr lang="en-US" sz="2800" b="1" dirty="0" smtClean="0"/>
          </a:p>
          <a:p>
            <a:r>
              <a:rPr lang="en-US" sz="2800" dirty="0" smtClean="0"/>
              <a:t>Lesson objectives, content</a:t>
            </a:r>
            <a:endParaRPr lang="en-US" sz="2800" dirty="0" smtClean="0"/>
          </a:p>
          <a:p>
            <a:r>
              <a:rPr lang="en-US" sz="2800" dirty="0" smtClean="0"/>
              <a:t>Practicality </a:t>
            </a:r>
            <a:r>
              <a:rPr lang="en-US" sz="2800" dirty="0" err="1" smtClean="0"/>
              <a:t>i.e</a:t>
            </a:r>
            <a:r>
              <a:rPr lang="en-US" sz="2800" dirty="0" smtClean="0"/>
              <a:t> time,place,level of learners and number of learners</a:t>
            </a:r>
            <a:endParaRPr lang="en-US" sz="2800" dirty="0" smtClean="0"/>
          </a:p>
          <a:p>
            <a:r>
              <a:rPr lang="en-US" sz="2800" dirty="0" smtClean="0"/>
              <a:t>Resources required to deliver the lesson</a:t>
            </a:r>
            <a:endParaRPr lang="fr-FR"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Tasks of a teacher</a:t>
            </a:r>
            <a:endParaRPr lang="fr-FR" dirty="0">
              <a:solidFill>
                <a:srgbClr val="FF0000"/>
              </a:solidFill>
            </a:endParaRPr>
          </a:p>
        </p:txBody>
      </p:sp>
      <p:sp>
        <p:nvSpPr>
          <p:cNvPr id="3" name="Content Placeholder 2"/>
          <p:cNvSpPr>
            <a:spLocks noGrp="1"/>
          </p:cNvSpPr>
          <p:nvPr>
            <p:ph idx="1"/>
          </p:nvPr>
        </p:nvSpPr>
        <p:spPr/>
        <p:txBody>
          <a:bodyPr>
            <a:noAutofit/>
          </a:bodyPr>
          <a:lstStyle/>
          <a:p>
            <a:pPr lvl="0"/>
            <a:r>
              <a:rPr lang="en-US" sz="2400" b="1" dirty="0" smtClean="0"/>
              <a:t>Planning for Teaching </a:t>
            </a:r>
            <a:endParaRPr lang="en-US" sz="2400" b="1" dirty="0" smtClean="0"/>
          </a:p>
          <a:p>
            <a:pPr lvl="0"/>
            <a:r>
              <a:rPr lang="en-US" sz="2400" b="1" dirty="0" smtClean="0"/>
              <a:t>This entails</a:t>
            </a:r>
            <a:endParaRPr lang="en-US" sz="2400" dirty="0" smtClean="0"/>
          </a:p>
          <a:p>
            <a:pPr lvl="0"/>
            <a:r>
              <a:rPr lang="en-US" sz="2400" dirty="0" smtClean="0"/>
              <a:t>preparing learning objectives.</a:t>
            </a:r>
            <a:endParaRPr lang="fr-FR" sz="2400" dirty="0" smtClean="0"/>
          </a:p>
          <a:p>
            <a:pPr lvl="0"/>
            <a:r>
              <a:rPr lang="en-US" sz="2400" dirty="0" smtClean="0"/>
              <a:t>Put the content, arranged in  a suitable sequence.</a:t>
            </a:r>
            <a:endParaRPr lang="en-US" sz="2400" dirty="0" smtClean="0"/>
          </a:p>
          <a:p>
            <a:pPr lvl="0"/>
            <a:r>
              <a:rPr lang="en-US" sz="2400" dirty="0" smtClean="0"/>
              <a:t>select Appropriate learning activities and teaching.</a:t>
            </a:r>
            <a:endParaRPr lang="fr-FR" sz="2400" dirty="0" smtClean="0"/>
          </a:p>
          <a:p>
            <a:pPr lvl="0"/>
            <a:r>
              <a:rPr lang="en-US" sz="2400" dirty="0" smtClean="0"/>
              <a:t>The amount of time to be allocated to different learning activities, assessment procedures and teaching methods to be used.</a:t>
            </a:r>
            <a:endParaRPr lang="fr-FR" sz="2400" dirty="0" smtClean="0"/>
          </a:p>
          <a:p>
            <a:pPr lvl="0"/>
            <a:r>
              <a:rPr lang="en-US" sz="2400" dirty="0" smtClean="0"/>
              <a:t>Identification of resources needed for teaching. Learners should be informed about the teaching plan.</a:t>
            </a:r>
            <a:endParaRPr lang="fr-FR" sz="2400" dirty="0" smtClean="0"/>
          </a:p>
          <a:p>
            <a:pPr lvl="0"/>
            <a:r>
              <a:rPr lang="en-US" sz="2400" dirty="0" smtClean="0"/>
              <a:t>Evaluation, on both teaching and learning.</a:t>
            </a:r>
            <a:endParaRPr lang="fr-FR" sz="2400" dirty="0" smtClean="0"/>
          </a:p>
          <a:p>
            <a:r>
              <a:rPr lang="en-US" sz="2400" b="1" dirty="0" smtClean="0"/>
              <a:t> </a:t>
            </a:r>
            <a:endParaRPr lang="fr-FR" sz="2400" dirty="0" smtClean="0"/>
          </a:p>
          <a:p>
            <a:endParaRPr lang="fr-FR" sz="2400" dirty="0" smtClean="0"/>
          </a:p>
          <a:p>
            <a:r>
              <a:rPr lang="en-US" sz="2400" b="1" dirty="0" smtClean="0"/>
              <a:t> </a:t>
            </a:r>
            <a:endParaRPr lang="fr-FR" sz="2400" dirty="0" smtClean="0"/>
          </a:p>
          <a:p>
            <a:endParaRPr lang="fr-FR" sz="2400"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communication</a:t>
            </a:r>
            <a:endParaRPr lang="fr-FR" dirty="0"/>
          </a:p>
        </p:txBody>
      </p:sp>
      <p:sp>
        <p:nvSpPr>
          <p:cNvPr id="3" name="Content Placeholder 2"/>
          <p:cNvSpPr>
            <a:spLocks noGrp="1"/>
          </p:cNvSpPr>
          <p:nvPr>
            <p:ph idx="1"/>
          </p:nvPr>
        </p:nvSpPr>
        <p:spPr/>
        <p:txBody>
          <a:bodyPr>
            <a:normAutofit/>
          </a:bodyPr>
          <a:lstStyle/>
          <a:p>
            <a:pPr>
              <a:buNone/>
            </a:pPr>
            <a:r>
              <a:rPr lang="en-US" sz="2400" dirty="0" smtClean="0"/>
              <a:t>   The teacher can use various methods to ensure effective communication. The teacher can:  </a:t>
            </a:r>
            <a:endParaRPr lang="fr-FR" sz="2400" dirty="0" smtClean="0"/>
          </a:p>
          <a:p>
            <a:pPr lvl="0"/>
            <a:r>
              <a:rPr lang="en-US" sz="2400" dirty="0" smtClean="0"/>
              <a:t>Explain to and advise the learner</a:t>
            </a:r>
            <a:endParaRPr lang="fr-FR" sz="2400" dirty="0" smtClean="0"/>
          </a:p>
          <a:p>
            <a:pPr lvl="0"/>
            <a:r>
              <a:rPr lang="en-US" sz="2400" dirty="0" smtClean="0"/>
              <a:t>Help the learners exchange ideas</a:t>
            </a:r>
            <a:endParaRPr lang="fr-FR" sz="2400" dirty="0" smtClean="0"/>
          </a:p>
          <a:p>
            <a:pPr lvl="0"/>
            <a:r>
              <a:rPr lang="en-US" sz="2400" dirty="0" smtClean="0"/>
              <a:t>Provoke the learners to think</a:t>
            </a:r>
            <a:endParaRPr lang="fr-FR" sz="2400" dirty="0" smtClean="0"/>
          </a:p>
          <a:p>
            <a:pPr lvl="0"/>
            <a:r>
              <a:rPr lang="en-US" sz="2400" dirty="0" smtClean="0"/>
              <a:t>Use varied teaching techniques</a:t>
            </a:r>
            <a:endParaRPr lang="fr-FR" sz="2400" dirty="0" smtClean="0"/>
          </a:p>
          <a:p>
            <a:pPr lvl="0"/>
            <a:r>
              <a:rPr lang="en-US" sz="2400" dirty="0" smtClean="0"/>
              <a:t>Detect whether the learners understand and take appropriate measures</a:t>
            </a:r>
            <a:endParaRPr lang="fr-FR" sz="2400" dirty="0" smtClean="0"/>
          </a:p>
          <a:p>
            <a:endParaRPr lang="fr-FR" sz="2400" dirty="0" smtClean="0"/>
          </a:p>
          <a:p>
            <a:endParaRPr lang="fr-FR"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 providing Resources</a:t>
            </a:r>
            <a:br>
              <a:rPr lang="en-US" sz="2800" b="1" dirty="0" smtClean="0"/>
            </a:br>
            <a:endParaRPr lang="fr-FR" sz="2800" dirty="0"/>
          </a:p>
        </p:txBody>
      </p:sp>
      <p:sp>
        <p:nvSpPr>
          <p:cNvPr id="3" name="Content Placeholder 2"/>
          <p:cNvSpPr>
            <a:spLocks noGrp="1"/>
          </p:cNvSpPr>
          <p:nvPr>
            <p:ph idx="1"/>
          </p:nvPr>
        </p:nvSpPr>
        <p:spPr/>
        <p:txBody>
          <a:bodyPr/>
          <a:lstStyle/>
          <a:p>
            <a:pPr>
              <a:buNone/>
            </a:pPr>
            <a:r>
              <a:rPr lang="en-US" sz="2800" dirty="0" smtClean="0"/>
              <a:t>Adequate resources must be provided to ensure effective teaching and learning .</a:t>
            </a:r>
            <a:r>
              <a:rPr lang="en-US" sz="2800" b="1" dirty="0" smtClean="0"/>
              <a:t> </a:t>
            </a:r>
            <a:r>
              <a:rPr lang="en-US" sz="2800" dirty="0" smtClean="0"/>
              <a:t>To ensure that resources are available, a teacher can: </a:t>
            </a:r>
            <a:endParaRPr lang="fr-FR" sz="2800" dirty="0" smtClean="0"/>
          </a:p>
          <a:p>
            <a:pPr lvl="0"/>
            <a:r>
              <a:rPr lang="en-US" sz="2800" dirty="0" smtClean="0"/>
              <a:t>Request all required resources in advance. Prepare, select or adapt educational materials (hand outs, exercise books) for the session.</a:t>
            </a:r>
            <a:endParaRPr lang="fr-FR" sz="2800" dirty="0" smtClean="0"/>
          </a:p>
          <a:p>
            <a:pPr lvl="0"/>
            <a:r>
              <a:rPr lang="en-US" sz="2800" dirty="0" smtClean="0"/>
              <a:t>Arrange learning experiences, example, field visits.</a:t>
            </a:r>
            <a:endParaRPr lang="fr-FR" sz="2800" dirty="0" smtClean="0"/>
          </a:p>
          <a:p>
            <a:pPr lvl="0"/>
            <a:r>
              <a:rPr lang="en-US" sz="2800" dirty="0" smtClean="0"/>
              <a:t>Arrange for learners’ attachments and projects.</a:t>
            </a:r>
            <a:endParaRPr lang="fr-FR" sz="2800" dirty="0" smtClean="0"/>
          </a:p>
          <a:p>
            <a:pPr lvl="0"/>
            <a:endParaRPr lang="en-US" sz="2800" dirty="0" smtClean="0"/>
          </a:p>
          <a:p>
            <a:pPr lvl="0"/>
            <a:endParaRPr lang="fr-FR"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a:t>
            </a:r>
            <a:endParaRPr lang="fr-FR" dirty="0"/>
          </a:p>
        </p:txBody>
      </p:sp>
      <p:sp>
        <p:nvSpPr>
          <p:cNvPr id="3" name="Content Placeholder 2"/>
          <p:cNvSpPr>
            <a:spLocks noGrp="1"/>
          </p:cNvSpPr>
          <p:nvPr>
            <p:ph idx="1"/>
          </p:nvPr>
        </p:nvSpPr>
        <p:spPr/>
        <p:txBody>
          <a:bodyPr>
            <a:normAutofit fontScale="25000" lnSpcReduction="20000"/>
          </a:bodyPr>
          <a:lstStyle/>
          <a:p>
            <a:pPr lvl="0"/>
            <a:r>
              <a:rPr lang="en-US" sz="9600" dirty="0" smtClean="0"/>
              <a:t>Involve other health service personnel in teaching the learner.</a:t>
            </a:r>
            <a:endParaRPr lang="fr-FR" sz="9600" dirty="0" smtClean="0"/>
          </a:p>
          <a:p>
            <a:pPr lvl="0"/>
            <a:r>
              <a:rPr lang="en-US" sz="9600" dirty="0" smtClean="0"/>
              <a:t>Arrange access to materials, such as libraries, audiovisual programmes..</a:t>
            </a:r>
            <a:endParaRPr lang="en-US" sz="9600" dirty="0" smtClean="0"/>
          </a:p>
          <a:p>
            <a:pPr lvl="0">
              <a:buNone/>
            </a:pPr>
            <a:r>
              <a:rPr lang="en-US" sz="9600" b="1" dirty="0" smtClean="0"/>
              <a:t>                 </a:t>
            </a:r>
            <a:r>
              <a:rPr lang="en-US" sz="9600" b="1" dirty="0" smtClean="0">
                <a:solidFill>
                  <a:schemeClr val="accent1"/>
                </a:solidFill>
              </a:rPr>
              <a:t>Counseling</a:t>
            </a:r>
            <a:br>
              <a:rPr lang="en-US" sz="9600" dirty="0" smtClean="0"/>
            </a:br>
            <a:r>
              <a:rPr lang="en-US" sz="9600" dirty="0" smtClean="0"/>
              <a:t>The teacher should provide support to the learner by</a:t>
            </a:r>
            <a:endParaRPr lang="en-US" sz="9600" dirty="0" smtClean="0"/>
          </a:p>
          <a:p>
            <a:pPr lvl="0"/>
            <a:r>
              <a:rPr lang="en-US" sz="9600" dirty="0" smtClean="0"/>
              <a:t> Show the learner that they care</a:t>
            </a:r>
            <a:endParaRPr lang="fr-FR" sz="9600" dirty="0" smtClean="0"/>
          </a:p>
          <a:p>
            <a:pPr lvl="0"/>
            <a:r>
              <a:rPr lang="en-US" sz="9600" dirty="0" smtClean="0"/>
              <a:t>Listen and attempt to understand their student </a:t>
            </a:r>
            <a:endParaRPr lang="en-US" sz="9600" dirty="0" smtClean="0"/>
          </a:p>
          <a:p>
            <a:pPr lvl="0"/>
            <a:r>
              <a:rPr lang="en-US" sz="9600" dirty="0" smtClean="0"/>
              <a:t>Help the learner to identify their options so as to </a:t>
            </a:r>
            <a:br>
              <a:rPr lang="en-US" sz="9600" dirty="0" smtClean="0"/>
            </a:br>
            <a:r>
              <a:rPr lang="en-US" sz="9600" dirty="0" smtClean="0"/>
              <a:t>make decisions</a:t>
            </a:r>
            <a:endParaRPr lang="fr-FR" sz="9600" dirty="0" smtClean="0"/>
          </a:p>
          <a:p>
            <a:pPr lvl="0"/>
            <a:r>
              <a:rPr lang="en-US" sz="9600" dirty="0" smtClean="0"/>
              <a:t>Provide advice and information that helps the learner</a:t>
            </a:r>
            <a:endParaRPr lang="fr-FR" sz="9600" dirty="0" smtClean="0"/>
          </a:p>
          <a:p>
            <a:pPr>
              <a:buNone/>
            </a:pPr>
            <a:r>
              <a:rPr lang="en-US" sz="9600" b="1" dirty="0" smtClean="0"/>
              <a:t> </a:t>
            </a:r>
            <a:endParaRPr lang="fr-FR" sz="9600" dirty="0" smtClean="0"/>
          </a:p>
          <a:p>
            <a:pPr lvl="0"/>
            <a:endParaRPr lang="en-US" sz="9600" dirty="0" smtClean="0"/>
          </a:p>
          <a:p>
            <a:pPr lvl="0"/>
            <a:endParaRPr lang="fr-FR" sz="2400" dirty="0" smtClean="0"/>
          </a:p>
          <a:p>
            <a:endParaRPr lang="fr-FR" sz="2600" dirty="0" smtClean="0"/>
          </a:p>
          <a:p>
            <a:pPr lvl="0"/>
            <a:endParaRPr lang="fr-FR" sz="2600" dirty="0" smtClean="0"/>
          </a:p>
          <a:p>
            <a:endParaRPr lang="fr-FR"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assessment</a:t>
            </a:r>
            <a:endParaRPr lang="fr-FR" dirty="0"/>
          </a:p>
        </p:txBody>
      </p:sp>
      <p:sp>
        <p:nvSpPr>
          <p:cNvPr id="3" name="Content Placeholder 2"/>
          <p:cNvSpPr>
            <a:spLocks noGrp="1"/>
          </p:cNvSpPr>
          <p:nvPr>
            <p:ph idx="1"/>
          </p:nvPr>
        </p:nvSpPr>
        <p:spPr/>
        <p:txBody>
          <a:bodyPr>
            <a:normAutofit/>
          </a:bodyPr>
          <a:lstStyle/>
          <a:p>
            <a:pPr>
              <a:buNone/>
            </a:pPr>
            <a:r>
              <a:rPr lang="en-US" sz="2400" dirty="0" smtClean="0"/>
              <a:t>   The teacher can plan for assessments in many ways. The teacher can:</a:t>
            </a:r>
            <a:endParaRPr lang="fr-FR" sz="2400" dirty="0" smtClean="0"/>
          </a:p>
          <a:p>
            <a:pPr lvl="0"/>
            <a:r>
              <a:rPr lang="en-US" sz="2400" dirty="0" smtClean="0"/>
              <a:t>Design assessments that measure how much the learner will have learnt.</a:t>
            </a:r>
            <a:endParaRPr lang="fr-FR" sz="2400" dirty="0" smtClean="0"/>
          </a:p>
          <a:p>
            <a:pPr lvl="0"/>
            <a:r>
              <a:rPr lang="en-US" sz="2400" dirty="0" smtClean="0"/>
              <a:t>Use the assessment to guide the learner’s learning.</a:t>
            </a:r>
            <a:endParaRPr lang="fr-FR" sz="2400" dirty="0" smtClean="0"/>
          </a:p>
          <a:p>
            <a:pPr lvl="0"/>
            <a:r>
              <a:rPr lang="en-US" sz="2400" dirty="0" smtClean="0"/>
              <a:t>Use the assessment to give feedback to the learner.</a:t>
            </a:r>
            <a:endParaRPr lang="fr-FR" sz="2400" dirty="0" smtClean="0"/>
          </a:p>
          <a:p>
            <a:pPr lvl="0"/>
            <a:r>
              <a:rPr lang="en-US" sz="2400" dirty="0" smtClean="0"/>
              <a:t>Use the assessment to decide whether the learner is competent to provide health care.</a:t>
            </a:r>
            <a:endParaRPr lang="fr-FR" sz="2400" dirty="0" smtClean="0"/>
          </a:p>
          <a:p>
            <a:pPr lvl="0"/>
            <a:r>
              <a:rPr lang="en-US" sz="2400" dirty="0" smtClean="0"/>
              <a:t>Encourage the learners to self assess and assess others.</a:t>
            </a:r>
            <a:endParaRPr lang="fr-FR" sz="2400" dirty="0" smtClean="0"/>
          </a:p>
          <a:p>
            <a:endParaRPr lang="fr-FR"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 Continuing Self Education</a:t>
            </a:r>
            <a:r>
              <a:rPr lang="en-US" sz="2800" dirty="0" smtClean="0"/>
              <a:t> </a:t>
            </a:r>
            <a:endParaRPr lang="fr-FR" sz="2800" dirty="0"/>
          </a:p>
        </p:txBody>
      </p:sp>
      <p:sp>
        <p:nvSpPr>
          <p:cNvPr id="3" name="Content Placeholder 2"/>
          <p:cNvSpPr>
            <a:spLocks noGrp="1"/>
          </p:cNvSpPr>
          <p:nvPr>
            <p:ph idx="1"/>
          </p:nvPr>
        </p:nvSpPr>
        <p:spPr/>
        <p:txBody>
          <a:bodyPr>
            <a:normAutofit/>
          </a:bodyPr>
          <a:lstStyle/>
          <a:p>
            <a:pPr>
              <a:buNone/>
            </a:pPr>
            <a:r>
              <a:rPr lang="en-US" sz="2400" dirty="0" smtClean="0"/>
              <a:t>is vital for all health professionals because of the rapid increase in knowledge as well as the rapid changes in technology. The teacher </a:t>
            </a:r>
            <a:endParaRPr lang="en-US" sz="2400" dirty="0" smtClean="0"/>
          </a:p>
          <a:p>
            <a:r>
              <a:rPr lang="en-US" sz="2400" dirty="0" smtClean="0"/>
              <a:t> should know the subject matter that is to be taught and where to find relevant information.</a:t>
            </a:r>
            <a:endParaRPr lang="en-US" sz="2400" dirty="0" smtClean="0"/>
          </a:p>
          <a:p>
            <a:r>
              <a:rPr lang="en-US" sz="2400" dirty="0" smtClean="0"/>
              <a:t> You should also know the health care delivery systems and any other relevant resources that are locally available.</a:t>
            </a:r>
            <a:endParaRPr lang="en-US" sz="2400" dirty="0" smtClean="0"/>
          </a:p>
          <a:p>
            <a:r>
              <a:rPr lang="en-US" sz="2400" dirty="0" smtClean="0"/>
              <a:t>Set example as continuous learner </a:t>
            </a:r>
            <a:endParaRPr lang="fr-FR" sz="2400" dirty="0" smtClean="0"/>
          </a:p>
          <a:p>
            <a:pPr>
              <a:buNone/>
            </a:pPr>
            <a:r>
              <a:rPr lang="en-US" sz="2400" b="1" i="1" dirty="0" smtClean="0"/>
              <a:t> </a:t>
            </a:r>
            <a:endParaRPr lang="fr-FR" sz="2400" dirty="0" smtClean="0"/>
          </a:p>
          <a:p>
            <a:endParaRPr lang="en-US" sz="2400" dirty="0" smtClean="0"/>
          </a:p>
          <a:p>
            <a:endParaRPr lang="fr-FR" sz="2400"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LESSON PLAN</a:t>
            </a:r>
            <a:endParaRPr lang="fr-FR" dirty="0">
              <a:solidFill>
                <a:srgbClr val="FF0000"/>
              </a:solidFill>
            </a:endParaRPr>
          </a:p>
        </p:txBody>
      </p:sp>
      <p:sp>
        <p:nvSpPr>
          <p:cNvPr id="3" name="Content Placeholder 2"/>
          <p:cNvSpPr>
            <a:spLocks noGrp="1"/>
          </p:cNvSpPr>
          <p:nvPr>
            <p:ph idx="1"/>
          </p:nvPr>
        </p:nvSpPr>
        <p:spPr/>
        <p:txBody>
          <a:bodyPr>
            <a:normAutofit/>
          </a:bodyPr>
          <a:lstStyle/>
          <a:p>
            <a:r>
              <a:rPr lang="en-GB" dirty="0" smtClean="0"/>
              <a:t>It is a written description of what will happen in a teaching –learning situation</a:t>
            </a:r>
            <a:endParaRPr lang="en-GB" dirty="0" smtClean="0"/>
          </a:p>
          <a:p>
            <a:pPr>
              <a:buNone/>
            </a:pPr>
            <a:r>
              <a:rPr lang="en-GB" b="1" dirty="0" smtClean="0"/>
              <a:t>          Significance of lesson planning</a:t>
            </a:r>
            <a:endParaRPr lang="en-GB" b="1" dirty="0" smtClean="0"/>
          </a:p>
          <a:p>
            <a:r>
              <a:rPr lang="en-GB" dirty="0" smtClean="0"/>
              <a:t>Guides a teacher in systematically presenting subject matter in a logical,interelated and integrated way</a:t>
            </a:r>
            <a:endParaRPr lang="en-GB" dirty="0" smtClean="0"/>
          </a:p>
          <a:p>
            <a:r>
              <a:rPr lang="en-GB" dirty="0" smtClean="0"/>
              <a:t>Provides definite objective for each day</a:t>
            </a:r>
            <a:endParaRPr lang="en-GB" dirty="0" smtClean="0"/>
          </a:p>
          <a:p>
            <a:r>
              <a:rPr lang="en-GB" dirty="0" smtClean="0"/>
              <a:t>Helps in achievement of definite goals and objectives</a:t>
            </a:r>
            <a:endParaRPr lang="en-GB" dirty="0" smtClean="0"/>
          </a:p>
          <a:p>
            <a:r>
              <a:rPr lang="en-GB" dirty="0" smtClean="0"/>
              <a:t>Prevents the teacher from deviating from the topic</a:t>
            </a:r>
            <a:endParaRPr lang="en-GB" dirty="0" smtClean="0"/>
          </a:p>
          <a:p>
            <a:endParaRPr lang="fr-FR"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a:t>
            </a:r>
            <a:endParaRPr lang="fr-FR" dirty="0"/>
          </a:p>
        </p:txBody>
      </p:sp>
      <p:sp>
        <p:nvSpPr>
          <p:cNvPr id="3" name="Content Placeholder 2"/>
          <p:cNvSpPr>
            <a:spLocks noGrp="1"/>
          </p:cNvSpPr>
          <p:nvPr>
            <p:ph idx="1"/>
          </p:nvPr>
        </p:nvSpPr>
        <p:spPr/>
        <p:txBody>
          <a:bodyPr/>
          <a:lstStyle/>
          <a:p>
            <a:r>
              <a:rPr lang="en-GB" dirty="0" smtClean="0"/>
              <a:t>Helps the teacher to overcome the feeling of nervousness ,insecurity and gives him confidence to face the class</a:t>
            </a:r>
            <a:endParaRPr lang="en-GB" dirty="0" smtClean="0"/>
          </a:p>
          <a:p>
            <a:r>
              <a:rPr lang="en-GB" dirty="0" smtClean="0"/>
              <a:t>Enables the teacher to evaluate his work as the lesson proceeds</a:t>
            </a:r>
            <a:endParaRPr lang="en-GB" dirty="0" smtClean="0"/>
          </a:p>
          <a:p>
            <a:r>
              <a:rPr lang="en-GB" dirty="0" smtClean="0"/>
              <a:t>Enables the teacher to link new knowledge with previous</a:t>
            </a:r>
            <a:endParaRPr lang="en-GB" dirty="0" smtClean="0"/>
          </a:p>
          <a:p>
            <a:r>
              <a:rPr lang="en-GB" dirty="0" smtClean="0"/>
              <a:t>Enables best use of planned time</a:t>
            </a:r>
            <a:endParaRPr lang="en-GB" dirty="0" smtClean="0"/>
          </a:p>
          <a:p>
            <a:endParaRPr lang="fr-FR"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Components of a lesson plan</a:t>
            </a:r>
            <a:br>
              <a:rPr lang="en-US" b="1" dirty="0" smtClean="0"/>
            </a:br>
            <a:endParaRPr lang="fr-FR" b="1" dirty="0"/>
          </a:p>
        </p:txBody>
      </p:sp>
      <p:sp>
        <p:nvSpPr>
          <p:cNvPr id="3" name="Content Placeholder 2"/>
          <p:cNvSpPr>
            <a:spLocks noGrp="1"/>
          </p:cNvSpPr>
          <p:nvPr>
            <p:ph idx="1"/>
          </p:nvPr>
        </p:nvSpPr>
        <p:spPr>
          <a:xfrm>
            <a:off x="457200" y="2087880"/>
            <a:ext cx="8229600" cy="4389120"/>
          </a:xfrm>
        </p:spPr>
        <p:txBody>
          <a:bodyPr>
            <a:normAutofit/>
          </a:bodyPr>
          <a:lstStyle/>
          <a:p>
            <a:pPr lvl="0"/>
            <a:r>
              <a:rPr lang="en-US" dirty="0" smtClean="0"/>
              <a:t>Topic                                teaching aids</a:t>
            </a:r>
            <a:endParaRPr lang="fr-FR" dirty="0" smtClean="0"/>
          </a:p>
          <a:p>
            <a:pPr lvl="0"/>
            <a:r>
              <a:rPr lang="en-US" dirty="0" smtClean="0"/>
              <a:t>Time:                                evaluation</a:t>
            </a:r>
            <a:endParaRPr lang="fr-FR" dirty="0" smtClean="0"/>
          </a:p>
          <a:p>
            <a:pPr lvl="0"/>
            <a:r>
              <a:rPr lang="en-US" dirty="0" smtClean="0"/>
              <a:t>Date:                                 summary</a:t>
            </a:r>
            <a:endParaRPr lang="fr-FR" dirty="0" smtClean="0"/>
          </a:p>
          <a:p>
            <a:pPr lvl="0">
              <a:buNone/>
            </a:pPr>
            <a:r>
              <a:rPr lang="fr-FR" dirty="0" smtClean="0"/>
              <a:t>  </a:t>
            </a:r>
            <a:r>
              <a:rPr lang="en-US" dirty="0" smtClean="0"/>
              <a:t>Venue </a:t>
            </a:r>
            <a:endParaRPr lang="en-US" dirty="0" smtClean="0"/>
          </a:p>
          <a:p>
            <a:pPr lvl="0">
              <a:buNone/>
            </a:pPr>
            <a:r>
              <a:rPr lang="en-US" dirty="0" smtClean="0"/>
              <a:t>Broad objective                                 </a:t>
            </a:r>
            <a:endParaRPr lang="en-US" dirty="0" smtClean="0"/>
          </a:p>
          <a:p>
            <a:pPr lvl="0">
              <a:buNone/>
            </a:pPr>
            <a:r>
              <a:rPr lang="en-US" dirty="0" smtClean="0"/>
              <a:t>  Student/learners</a:t>
            </a:r>
            <a:endParaRPr lang="en-US" dirty="0" smtClean="0"/>
          </a:p>
          <a:p>
            <a:pPr lvl="0">
              <a:buNone/>
            </a:pPr>
            <a:r>
              <a:rPr lang="en-US" dirty="0" smtClean="0"/>
              <a:t>Specific objectives</a:t>
            </a:r>
            <a:endParaRPr lang="fr-FR" dirty="0" smtClean="0"/>
          </a:p>
          <a:p>
            <a:r>
              <a:rPr lang="en-US" dirty="0" smtClean="0"/>
              <a:t>Teaching and Learning Method</a:t>
            </a:r>
            <a:endParaRPr lang="en-US" dirty="0" smtClean="0"/>
          </a:p>
          <a:p>
            <a:r>
              <a:rPr lang="en-US" dirty="0" smtClean="0"/>
              <a:t>activities</a:t>
            </a:r>
            <a:endParaRPr lang="fr-FR" dirty="0" smtClean="0"/>
          </a:p>
          <a:p>
            <a:pPr lvl="0">
              <a:buNone/>
            </a:pPr>
            <a:endParaRPr lang="en-US" dirty="0" smtClean="0"/>
          </a:p>
          <a:p>
            <a:pPr lvl="0"/>
            <a:endParaRPr lang="fr-FR" dirty="0" smtClean="0"/>
          </a:p>
          <a:p>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a:t>
            </a:r>
            <a:endParaRPr lang="fr-FR" dirty="0"/>
          </a:p>
        </p:txBody>
      </p:sp>
      <p:sp>
        <p:nvSpPr>
          <p:cNvPr id="3" name="Content Placeholder 2"/>
          <p:cNvSpPr>
            <a:spLocks noGrp="1"/>
          </p:cNvSpPr>
          <p:nvPr>
            <p:ph idx="1"/>
          </p:nvPr>
        </p:nvSpPr>
        <p:spPr/>
        <p:txBody>
          <a:bodyPr>
            <a:normAutofit fontScale="85000" lnSpcReduction="20000"/>
          </a:bodyPr>
          <a:lstStyle/>
          <a:p>
            <a:r>
              <a:rPr lang="en-GB" b="1" dirty="0" smtClean="0"/>
              <a:t>TEACHING AIDS</a:t>
            </a:r>
            <a:endParaRPr lang="en-GB" b="1" dirty="0" smtClean="0"/>
          </a:p>
          <a:p>
            <a:r>
              <a:rPr lang="en-GB" b="1" dirty="0" smtClean="0"/>
              <a:t>ASSESSMENT OF LEARNING AND TEACHING</a:t>
            </a:r>
            <a:endParaRPr lang="en-GB" b="1" dirty="0" smtClean="0"/>
          </a:p>
          <a:p>
            <a:r>
              <a:rPr lang="en-GB" dirty="0" smtClean="0"/>
              <a:t>Definition of terms</a:t>
            </a:r>
            <a:endParaRPr lang="en-GB" dirty="0" smtClean="0"/>
          </a:p>
          <a:p>
            <a:r>
              <a:rPr lang="en-GB" dirty="0" smtClean="0"/>
              <a:t>Purpose of evaluation</a:t>
            </a:r>
            <a:endParaRPr lang="en-GB" dirty="0" smtClean="0"/>
          </a:p>
          <a:p>
            <a:r>
              <a:rPr lang="en-GB" dirty="0" smtClean="0"/>
              <a:t>Types</a:t>
            </a:r>
            <a:endParaRPr lang="en-GB" dirty="0" smtClean="0"/>
          </a:p>
          <a:p>
            <a:r>
              <a:rPr lang="en-GB" dirty="0" smtClean="0"/>
              <a:t>Characteristics of good evaluation tool</a:t>
            </a:r>
            <a:endParaRPr lang="en-GB" dirty="0" smtClean="0"/>
          </a:p>
          <a:p>
            <a:r>
              <a:rPr lang="en-GB" dirty="0" smtClean="0"/>
              <a:t>Types of test</a:t>
            </a:r>
            <a:endParaRPr lang="en-GB" dirty="0" smtClean="0"/>
          </a:p>
          <a:p>
            <a:r>
              <a:rPr lang="en-GB" dirty="0" smtClean="0"/>
              <a:t>Assessment of attitudes and skills</a:t>
            </a:r>
            <a:endParaRPr lang="en-GB" dirty="0" smtClean="0"/>
          </a:p>
          <a:p>
            <a:r>
              <a:rPr lang="en-GB" b="1" dirty="0" smtClean="0"/>
              <a:t>Microteaching presentation by each student</a:t>
            </a:r>
            <a:endParaRPr lang="en-GB" b="1" dirty="0" smtClean="0"/>
          </a:p>
          <a:p>
            <a:r>
              <a:rPr lang="en-GB" b="1" u="sng" dirty="0" smtClean="0">
                <a:solidFill>
                  <a:srgbClr val="FF0000"/>
                </a:solidFill>
              </a:rPr>
              <a:t>REFERENCES</a:t>
            </a:r>
            <a:endParaRPr lang="en-GB" b="1" u="sng" dirty="0" smtClean="0">
              <a:solidFill>
                <a:srgbClr val="FF0000"/>
              </a:solidFill>
            </a:endParaRPr>
          </a:p>
          <a:p>
            <a:r>
              <a:rPr lang="en-GB" i="1" u="sng" dirty="0" smtClean="0">
                <a:solidFill>
                  <a:srgbClr val="FF0000"/>
                </a:solidFill>
              </a:rPr>
              <a:t>Guide for training teachers of health workers </a:t>
            </a:r>
            <a:r>
              <a:rPr lang="en-GB" dirty="0" smtClean="0"/>
              <a:t>by M.AMRI and NGATIA</a:t>
            </a:r>
            <a:endParaRPr lang="en-GB" dirty="0" smtClean="0"/>
          </a:p>
          <a:p>
            <a:r>
              <a:rPr lang="en-GB" dirty="0" smtClean="0"/>
              <a:t>AMREF </a:t>
            </a:r>
            <a:r>
              <a:rPr lang="en-GB" i="1" u="sng" dirty="0" smtClean="0">
                <a:solidFill>
                  <a:srgbClr val="FF0000"/>
                </a:solidFill>
              </a:rPr>
              <a:t>teaching methodology module 4, unit 5</a:t>
            </a:r>
            <a:endParaRPr lang="fr-FR" i="1" u="sng" dirty="0">
              <a:solidFill>
                <a:srgbClr val="FF0000"/>
              </a:solidFill>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609600" y="152400"/>
            <a:ext cx="8077200" cy="551688"/>
          </a:xfrm>
        </p:spPr>
        <p:txBody>
          <a:bodyPr>
            <a:normAutofit fontScale="90000"/>
          </a:bodyPr>
          <a:lstStyle/>
          <a:p>
            <a:endParaRPr lang="en-US" dirty="0"/>
          </a:p>
        </p:txBody>
      </p:sp>
      <p:graphicFrame>
        <p:nvGraphicFramePr>
          <p:cNvPr id="4" name="Content Placeholder 3"/>
          <p:cNvGraphicFramePr>
            <a:graphicFrameLocks noGrp="1"/>
          </p:cNvGraphicFramePr>
          <p:nvPr>
            <p:ph idx="1"/>
          </p:nvPr>
        </p:nvGraphicFramePr>
        <p:xfrm>
          <a:off x="457200" y="2105628"/>
          <a:ext cx="8229600" cy="4176624"/>
        </p:xfrm>
        <a:graphic>
          <a:graphicData uri="http://schemas.openxmlformats.org/drawingml/2006/table">
            <a:tbl>
              <a:tblPr firstRow="1" firstCol="1" bandRow="1">
                <a:tableStyleId>{5C22544A-7EE6-4342-B048-85BDC9FD1C3A}</a:tableStyleId>
              </a:tblPr>
              <a:tblGrid>
                <a:gridCol w="565785"/>
                <a:gridCol w="1183005"/>
                <a:gridCol w="1903095"/>
                <a:gridCol w="925830"/>
                <a:gridCol w="874395"/>
                <a:gridCol w="874395"/>
                <a:gridCol w="925830"/>
                <a:gridCol w="977265"/>
              </a:tblGrid>
              <a:tr h="378562">
                <a:tc>
                  <a:txBody>
                    <a:bodyPr/>
                    <a:lstStyle/>
                    <a:p>
                      <a:pPr marL="0" marR="0">
                        <a:lnSpc>
                          <a:spcPct val="115000"/>
                        </a:lnSpc>
                        <a:spcBef>
                          <a:spcPts val="0"/>
                        </a:spcBef>
                        <a:spcAft>
                          <a:spcPts val="0"/>
                        </a:spcAft>
                      </a:pPr>
                      <a:r>
                        <a:rPr lang="en-US" sz="1100" dirty="0">
                          <a:effectLst/>
                        </a:rPr>
                        <a:t>Time </a:t>
                      </a:r>
                      <a:endParaRPr lang="en-US" sz="1000" dirty="0">
                        <a:effectLst/>
                        <a:latin typeface="Calibri" panose="020F0502020204030204" charset="0"/>
                        <a:ea typeface="Calibri" panose="020F0502020204030204" charset="0"/>
                        <a:cs typeface="Times New Roman" panose="02020603050405020304" pitchFamily="18" charset="0"/>
                      </a:endParaRPr>
                    </a:p>
                  </a:txBody>
                  <a:tcPr marL="61722" marR="61722" marT="0" marB="0"/>
                </a:tc>
                <a:tc>
                  <a:txBody>
                    <a:bodyPr/>
                    <a:lstStyle/>
                    <a:p>
                      <a:pPr marL="0" marR="0">
                        <a:lnSpc>
                          <a:spcPct val="115000"/>
                        </a:lnSpc>
                        <a:spcBef>
                          <a:spcPts val="0"/>
                        </a:spcBef>
                        <a:spcAft>
                          <a:spcPts val="0"/>
                        </a:spcAft>
                      </a:pPr>
                      <a:r>
                        <a:rPr lang="en-US" sz="1100" dirty="0">
                          <a:effectLst/>
                        </a:rPr>
                        <a:t>Specific objective </a:t>
                      </a:r>
                      <a:endParaRPr lang="en-US" sz="1000" dirty="0">
                        <a:effectLst/>
                        <a:latin typeface="Calibri" panose="020F0502020204030204" charset="0"/>
                        <a:ea typeface="Calibri" panose="020F0502020204030204" charset="0"/>
                        <a:cs typeface="Times New Roman" panose="02020603050405020304" pitchFamily="18" charset="0"/>
                      </a:endParaRPr>
                    </a:p>
                  </a:txBody>
                  <a:tcPr marL="61722" marR="61722" marT="0" marB="0"/>
                </a:tc>
                <a:tc>
                  <a:txBody>
                    <a:bodyPr/>
                    <a:lstStyle/>
                    <a:p>
                      <a:pPr marL="0" marR="0">
                        <a:lnSpc>
                          <a:spcPct val="115000"/>
                        </a:lnSpc>
                        <a:spcBef>
                          <a:spcPts val="0"/>
                        </a:spcBef>
                        <a:spcAft>
                          <a:spcPts val="0"/>
                        </a:spcAft>
                      </a:pPr>
                      <a:r>
                        <a:rPr lang="en-US" sz="1100" dirty="0">
                          <a:effectLst/>
                        </a:rPr>
                        <a:t>Content </a:t>
                      </a:r>
                      <a:endParaRPr lang="en-US" sz="1000" dirty="0">
                        <a:effectLst/>
                        <a:latin typeface="Calibri" panose="020F0502020204030204" charset="0"/>
                        <a:ea typeface="Calibri" panose="020F0502020204030204" charset="0"/>
                        <a:cs typeface="Times New Roman" panose="02020603050405020304" pitchFamily="18" charset="0"/>
                      </a:endParaRPr>
                    </a:p>
                  </a:txBody>
                  <a:tcPr marL="61722" marR="61722" marT="0" marB="0"/>
                </a:tc>
                <a:tc>
                  <a:txBody>
                    <a:bodyPr/>
                    <a:lstStyle/>
                    <a:p>
                      <a:pPr marL="0" marR="0">
                        <a:lnSpc>
                          <a:spcPct val="115000"/>
                        </a:lnSpc>
                        <a:spcBef>
                          <a:spcPts val="0"/>
                        </a:spcBef>
                        <a:spcAft>
                          <a:spcPts val="0"/>
                        </a:spcAft>
                      </a:pPr>
                      <a:r>
                        <a:rPr lang="en-US" sz="1100" dirty="0">
                          <a:effectLst/>
                        </a:rPr>
                        <a:t>Teaching method </a:t>
                      </a:r>
                      <a:endParaRPr lang="en-US" sz="1000" dirty="0">
                        <a:effectLst/>
                        <a:latin typeface="Calibri" panose="020F0502020204030204" charset="0"/>
                        <a:ea typeface="Calibri" panose="020F0502020204030204" charset="0"/>
                        <a:cs typeface="Times New Roman" panose="02020603050405020304" pitchFamily="18" charset="0"/>
                      </a:endParaRPr>
                    </a:p>
                  </a:txBody>
                  <a:tcPr marL="61722" marR="61722" marT="0" marB="0"/>
                </a:tc>
                <a:tc>
                  <a:txBody>
                    <a:bodyPr/>
                    <a:lstStyle/>
                    <a:p>
                      <a:pPr marL="0" marR="0">
                        <a:lnSpc>
                          <a:spcPct val="115000"/>
                        </a:lnSpc>
                        <a:spcBef>
                          <a:spcPts val="0"/>
                        </a:spcBef>
                        <a:spcAft>
                          <a:spcPts val="0"/>
                        </a:spcAft>
                      </a:pPr>
                      <a:r>
                        <a:rPr lang="en-US" sz="1100" dirty="0" smtClean="0">
                          <a:effectLst/>
                        </a:rPr>
                        <a:t>Teacher’s</a:t>
                      </a:r>
                      <a:endParaRPr lang="en-US" sz="1100" dirty="0" smtClean="0">
                        <a:effectLst/>
                      </a:endParaRPr>
                    </a:p>
                    <a:p>
                      <a:pPr marL="0" marR="0">
                        <a:lnSpc>
                          <a:spcPct val="115000"/>
                        </a:lnSpc>
                        <a:spcBef>
                          <a:spcPts val="0"/>
                        </a:spcBef>
                        <a:spcAft>
                          <a:spcPts val="0"/>
                        </a:spcAft>
                      </a:pPr>
                      <a:r>
                        <a:rPr lang="en-US" sz="1100" dirty="0" smtClean="0">
                          <a:effectLst/>
                        </a:rPr>
                        <a:t>activity </a:t>
                      </a:r>
                      <a:endParaRPr lang="en-US" sz="1000" dirty="0">
                        <a:effectLst/>
                        <a:latin typeface="Calibri" panose="020F0502020204030204" charset="0"/>
                        <a:ea typeface="Calibri" panose="020F0502020204030204" charset="0"/>
                        <a:cs typeface="Times New Roman" panose="02020603050405020304" pitchFamily="18" charset="0"/>
                      </a:endParaRPr>
                    </a:p>
                  </a:txBody>
                  <a:tcPr marL="61722" marR="61722" marT="0" marB="0"/>
                </a:tc>
                <a:tc>
                  <a:txBody>
                    <a:bodyPr/>
                    <a:lstStyle/>
                    <a:p>
                      <a:pPr marL="0" marR="0">
                        <a:lnSpc>
                          <a:spcPct val="115000"/>
                        </a:lnSpc>
                        <a:spcBef>
                          <a:spcPts val="0"/>
                        </a:spcBef>
                        <a:spcAft>
                          <a:spcPts val="0"/>
                        </a:spcAft>
                      </a:pPr>
                      <a:r>
                        <a:rPr lang="en-US" sz="1100" dirty="0" smtClean="0">
                          <a:effectLst/>
                        </a:rPr>
                        <a:t>Learner’s </a:t>
                      </a:r>
                      <a:r>
                        <a:rPr lang="en-US" sz="1100" dirty="0">
                          <a:effectLst/>
                        </a:rPr>
                        <a:t>activity </a:t>
                      </a:r>
                      <a:endParaRPr lang="en-US" sz="1000" dirty="0">
                        <a:effectLst/>
                        <a:latin typeface="Calibri" panose="020F0502020204030204" charset="0"/>
                        <a:ea typeface="Calibri" panose="020F0502020204030204" charset="0"/>
                        <a:cs typeface="Times New Roman" panose="02020603050405020304" pitchFamily="18" charset="0"/>
                      </a:endParaRPr>
                    </a:p>
                  </a:txBody>
                  <a:tcPr marL="61722" marR="61722" marT="0" marB="0"/>
                </a:tc>
                <a:tc>
                  <a:txBody>
                    <a:bodyPr/>
                    <a:lstStyle/>
                    <a:p>
                      <a:pPr marL="0" marR="0">
                        <a:lnSpc>
                          <a:spcPct val="115000"/>
                        </a:lnSpc>
                        <a:spcBef>
                          <a:spcPts val="0"/>
                        </a:spcBef>
                        <a:spcAft>
                          <a:spcPts val="0"/>
                        </a:spcAft>
                      </a:pPr>
                      <a:r>
                        <a:rPr lang="en-US" sz="1100" dirty="0">
                          <a:effectLst/>
                        </a:rPr>
                        <a:t>Teaching aid </a:t>
                      </a:r>
                      <a:endParaRPr lang="en-US" sz="1000" dirty="0">
                        <a:effectLst/>
                        <a:latin typeface="Calibri" panose="020F0502020204030204" charset="0"/>
                        <a:ea typeface="Calibri" panose="020F0502020204030204" charset="0"/>
                        <a:cs typeface="Times New Roman" panose="02020603050405020304" pitchFamily="18" charset="0"/>
                      </a:endParaRPr>
                    </a:p>
                  </a:txBody>
                  <a:tcPr marL="61722" marR="61722" marT="0" marB="0"/>
                </a:tc>
                <a:tc>
                  <a:txBody>
                    <a:bodyPr/>
                    <a:lstStyle/>
                    <a:p>
                      <a:pPr marL="0" marR="0">
                        <a:lnSpc>
                          <a:spcPct val="115000"/>
                        </a:lnSpc>
                        <a:spcBef>
                          <a:spcPts val="0"/>
                        </a:spcBef>
                        <a:spcAft>
                          <a:spcPts val="0"/>
                        </a:spcAft>
                      </a:pPr>
                      <a:r>
                        <a:rPr lang="en-US" sz="1100" dirty="0">
                          <a:effectLst/>
                        </a:rPr>
                        <a:t>Evaluation </a:t>
                      </a:r>
                      <a:endParaRPr lang="en-US" sz="1000" dirty="0">
                        <a:effectLst/>
                        <a:latin typeface="Calibri" panose="020F0502020204030204" charset="0"/>
                        <a:ea typeface="Calibri" panose="020F0502020204030204" charset="0"/>
                        <a:cs typeface="Times New Roman" panose="02020603050405020304" pitchFamily="18" charset="0"/>
                      </a:endParaRPr>
                    </a:p>
                  </a:txBody>
                  <a:tcPr marL="61722" marR="61722" marT="0" marB="0"/>
                </a:tc>
              </a:tr>
              <a:tr h="567842">
                <a:tc>
                  <a:txBody>
                    <a:bodyPr/>
                    <a:lstStyle/>
                    <a:p>
                      <a:pPr marL="0" marR="0">
                        <a:lnSpc>
                          <a:spcPct val="115000"/>
                        </a:lnSpc>
                        <a:spcBef>
                          <a:spcPts val="0"/>
                        </a:spcBef>
                        <a:spcAft>
                          <a:spcPts val="0"/>
                        </a:spcAft>
                      </a:pPr>
                      <a:r>
                        <a:rPr lang="en-US" sz="1100" dirty="0" smtClean="0">
                          <a:effectLst/>
                        </a:rPr>
                        <a:t>10</a:t>
                      </a:r>
                      <a:endParaRPr lang="en-US" sz="1100" dirty="0" smtClean="0">
                        <a:effectLst/>
                      </a:endParaRPr>
                    </a:p>
                    <a:p>
                      <a:pPr marL="0" marR="0">
                        <a:lnSpc>
                          <a:spcPct val="115000"/>
                        </a:lnSpc>
                        <a:spcBef>
                          <a:spcPts val="0"/>
                        </a:spcBef>
                        <a:spcAft>
                          <a:spcPts val="0"/>
                        </a:spcAft>
                      </a:pPr>
                      <a:r>
                        <a:rPr lang="en-US" sz="1100" dirty="0" err="1" smtClean="0">
                          <a:effectLst/>
                        </a:rPr>
                        <a:t>mins</a:t>
                      </a:r>
                      <a:r>
                        <a:rPr lang="en-US" sz="1100" dirty="0" smtClean="0">
                          <a:effectLst/>
                        </a:rPr>
                        <a:t> </a:t>
                      </a:r>
                      <a:endParaRPr lang="en-US" sz="1000" dirty="0">
                        <a:effectLst/>
                        <a:latin typeface="Calibri" panose="020F0502020204030204" charset="0"/>
                        <a:ea typeface="Calibri" panose="020F0502020204030204" charset="0"/>
                        <a:cs typeface="Times New Roman" panose="02020603050405020304" pitchFamily="18" charset="0"/>
                      </a:endParaRPr>
                    </a:p>
                  </a:txBody>
                  <a:tcPr marL="61722" marR="61722" marT="0" marB="0"/>
                </a:tc>
                <a:tc>
                  <a:txBody>
                    <a:bodyPr/>
                    <a:lstStyle/>
                    <a:p>
                      <a:pPr marL="0" marR="0">
                        <a:lnSpc>
                          <a:spcPct val="115000"/>
                        </a:lnSpc>
                        <a:spcBef>
                          <a:spcPts val="0"/>
                        </a:spcBef>
                        <a:spcAft>
                          <a:spcPts val="0"/>
                        </a:spcAft>
                      </a:pPr>
                      <a:r>
                        <a:rPr lang="en-US" sz="1100" dirty="0">
                          <a:effectLst/>
                        </a:rPr>
                        <a:t>-Prayer </a:t>
                      </a:r>
                      <a:endParaRPr lang="en-US" sz="1000" dirty="0">
                        <a:effectLst/>
                      </a:endParaRPr>
                    </a:p>
                    <a:p>
                      <a:pPr marL="0" marR="0">
                        <a:lnSpc>
                          <a:spcPct val="115000"/>
                        </a:lnSpc>
                        <a:spcBef>
                          <a:spcPts val="0"/>
                        </a:spcBef>
                        <a:spcAft>
                          <a:spcPts val="0"/>
                        </a:spcAft>
                      </a:pPr>
                      <a:r>
                        <a:rPr lang="en-US" sz="1100" dirty="0">
                          <a:effectLst/>
                        </a:rPr>
                        <a:t>-Introduction and setting rapport </a:t>
                      </a:r>
                      <a:endParaRPr lang="en-US" sz="1000" dirty="0">
                        <a:effectLst/>
                        <a:latin typeface="Calibri" panose="020F0502020204030204" charset="0"/>
                        <a:ea typeface="Calibri" panose="020F0502020204030204" charset="0"/>
                        <a:cs typeface="Times New Roman" panose="02020603050405020304" pitchFamily="18" charset="0"/>
                      </a:endParaRPr>
                    </a:p>
                  </a:txBody>
                  <a:tcPr marL="61722" marR="61722" marT="0" marB="0"/>
                </a:tc>
                <a:tc>
                  <a:txBody>
                    <a:bodyPr/>
                    <a:lstStyle/>
                    <a:p>
                      <a:pPr marL="0" marR="0">
                        <a:lnSpc>
                          <a:spcPct val="115000"/>
                        </a:lnSpc>
                        <a:spcBef>
                          <a:spcPts val="0"/>
                        </a:spcBef>
                        <a:spcAft>
                          <a:spcPts val="0"/>
                        </a:spcAft>
                      </a:pPr>
                      <a:r>
                        <a:rPr lang="en-US" sz="1100" dirty="0">
                          <a:effectLst/>
                        </a:rPr>
                        <a:t>Prayer </a:t>
                      </a:r>
                      <a:endParaRPr lang="en-US" sz="1000" dirty="0">
                        <a:effectLst/>
                      </a:endParaRPr>
                    </a:p>
                    <a:p>
                      <a:pPr marL="0" marR="0">
                        <a:lnSpc>
                          <a:spcPct val="115000"/>
                        </a:lnSpc>
                        <a:spcBef>
                          <a:spcPts val="0"/>
                        </a:spcBef>
                        <a:spcAft>
                          <a:spcPts val="0"/>
                        </a:spcAft>
                      </a:pPr>
                      <a:r>
                        <a:rPr lang="en-US" sz="1100" dirty="0">
                          <a:effectLst/>
                        </a:rPr>
                        <a:t>Introduction </a:t>
                      </a:r>
                      <a:endParaRPr lang="en-US" sz="1000" dirty="0">
                        <a:effectLst/>
                      </a:endParaRPr>
                    </a:p>
                    <a:p>
                      <a:pPr marL="0" marR="0">
                        <a:lnSpc>
                          <a:spcPct val="115000"/>
                        </a:lnSpc>
                        <a:spcBef>
                          <a:spcPts val="0"/>
                        </a:spcBef>
                        <a:spcAft>
                          <a:spcPts val="0"/>
                        </a:spcAft>
                      </a:pPr>
                      <a:r>
                        <a:rPr lang="en-US" sz="1100" dirty="0">
                          <a:effectLst/>
                        </a:rPr>
                        <a:t>State the objectives </a:t>
                      </a:r>
                      <a:endParaRPr lang="en-US" sz="1000" dirty="0">
                        <a:effectLst/>
                        <a:latin typeface="Calibri" panose="020F0502020204030204" charset="0"/>
                        <a:ea typeface="Calibri" panose="020F0502020204030204" charset="0"/>
                        <a:cs typeface="Times New Roman" panose="02020603050405020304" pitchFamily="18" charset="0"/>
                      </a:endParaRPr>
                    </a:p>
                  </a:txBody>
                  <a:tcPr marL="61722" marR="61722" marT="0" marB="0"/>
                </a:tc>
                <a:tc>
                  <a:txBody>
                    <a:bodyPr/>
                    <a:lstStyle/>
                    <a:p>
                      <a:pPr marL="0" marR="0">
                        <a:lnSpc>
                          <a:spcPct val="115000"/>
                        </a:lnSpc>
                        <a:spcBef>
                          <a:spcPts val="0"/>
                        </a:spcBef>
                        <a:spcAft>
                          <a:spcPts val="0"/>
                        </a:spcAft>
                      </a:pPr>
                      <a:r>
                        <a:rPr lang="en-US" sz="1100" dirty="0" smtClean="0">
                          <a:effectLst/>
                        </a:rPr>
                        <a:t>Discussion</a:t>
                      </a:r>
                      <a:endParaRPr lang="en-US" sz="1100" dirty="0" smtClean="0">
                        <a:effectLst/>
                      </a:endParaRPr>
                    </a:p>
                    <a:p>
                      <a:pPr marL="0" marR="0">
                        <a:lnSpc>
                          <a:spcPct val="115000"/>
                        </a:lnSpc>
                        <a:spcBef>
                          <a:spcPts val="0"/>
                        </a:spcBef>
                        <a:spcAft>
                          <a:spcPts val="0"/>
                        </a:spcAft>
                      </a:pPr>
                      <a:r>
                        <a:rPr lang="en-US" sz="1100" dirty="0" smtClean="0">
                          <a:effectLst/>
                        </a:rPr>
                        <a:t>Lecture </a:t>
                      </a:r>
                      <a:endParaRPr lang="en-US" sz="1000" dirty="0">
                        <a:effectLst/>
                        <a:latin typeface="Calibri" panose="020F0502020204030204" charset="0"/>
                        <a:ea typeface="Calibri" panose="020F0502020204030204" charset="0"/>
                        <a:cs typeface="Times New Roman" panose="02020603050405020304" pitchFamily="18" charset="0"/>
                      </a:endParaRPr>
                    </a:p>
                  </a:txBody>
                  <a:tcPr marL="61722" marR="61722" marT="0" marB="0"/>
                </a:tc>
                <a:tc>
                  <a:txBody>
                    <a:bodyPr/>
                    <a:lstStyle/>
                    <a:p>
                      <a:pPr marL="0" marR="0">
                        <a:lnSpc>
                          <a:spcPct val="115000"/>
                        </a:lnSpc>
                        <a:spcBef>
                          <a:spcPts val="0"/>
                        </a:spcBef>
                        <a:spcAft>
                          <a:spcPts val="0"/>
                        </a:spcAft>
                      </a:pPr>
                      <a:r>
                        <a:rPr lang="en-US" sz="1100" dirty="0" smtClean="0">
                          <a:effectLst/>
                        </a:rPr>
                        <a:t>Greetings</a:t>
                      </a:r>
                      <a:endParaRPr lang="en-US" sz="1100" dirty="0" smtClean="0">
                        <a:effectLst/>
                      </a:endParaRPr>
                    </a:p>
                    <a:p>
                      <a:pPr marL="0" marR="0">
                        <a:lnSpc>
                          <a:spcPct val="115000"/>
                        </a:lnSpc>
                        <a:spcBef>
                          <a:spcPts val="0"/>
                        </a:spcBef>
                        <a:spcAft>
                          <a:spcPts val="0"/>
                        </a:spcAft>
                      </a:pPr>
                      <a:r>
                        <a:rPr lang="en-US" sz="1100" dirty="0" smtClean="0">
                          <a:effectLst/>
                        </a:rPr>
                        <a:t>Intro</a:t>
                      </a:r>
                      <a:r>
                        <a:rPr lang="en-US" sz="1100" baseline="0" dirty="0" smtClean="0">
                          <a:effectLst/>
                        </a:rPr>
                        <a:t> of self</a:t>
                      </a:r>
                      <a:endParaRPr lang="en-US" sz="1100" dirty="0" smtClean="0">
                        <a:effectLst/>
                      </a:endParaRPr>
                    </a:p>
                    <a:p>
                      <a:pPr marL="0" marR="0">
                        <a:lnSpc>
                          <a:spcPct val="115000"/>
                        </a:lnSpc>
                        <a:spcBef>
                          <a:spcPts val="0"/>
                        </a:spcBef>
                        <a:spcAft>
                          <a:spcPts val="0"/>
                        </a:spcAft>
                      </a:pPr>
                      <a:r>
                        <a:rPr lang="en-US" sz="1100" dirty="0" smtClean="0">
                          <a:effectLst/>
                        </a:rPr>
                        <a:t> n topic</a:t>
                      </a:r>
                      <a:endParaRPr lang="en-US" sz="1100" dirty="0" smtClean="0">
                        <a:effectLst/>
                      </a:endParaRPr>
                    </a:p>
                    <a:p>
                      <a:pPr marL="0" marR="0">
                        <a:lnSpc>
                          <a:spcPct val="115000"/>
                        </a:lnSpc>
                        <a:spcBef>
                          <a:spcPts val="0"/>
                        </a:spcBef>
                        <a:spcAft>
                          <a:spcPts val="0"/>
                        </a:spcAft>
                      </a:pPr>
                      <a:r>
                        <a:rPr lang="en-US" sz="1100" dirty="0" smtClean="0">
                          <a:effectLst/>
                          <a:latin typeface="Calibri" panose="020F0502020204030204" charset="0"/>
                          <a:ea typeface="Calibri" panose="020F0502020204030204" charset="0"/>
                          <a:cs typeface="Times New Roman" panose="02020603050405020304" pitchFamily="18" charset="0"/>
                        </a:rPr>
                        <a:t>Asking questions</a:t>
                      </a:r>
                      <a:endParaRPr lang="en-US" sz="1000" dirty="0">
                        <a:effectLst/>
                        <a:latin typeface="Calibri" panose="020F0502020204030204" charset="0"/>
                        <a:ea typeface="Calibri" panose="020F0502020204030204" charset="0"/>
                        <a:cs typeface="Times New Roman" panose="02020603050405020304" pitchFamily="18" charset="0"/>
                      </a:endParaRPr>
                    </a:p>
                  </a:txBody>
                  <a:tcPr marL="61722" marR="61722" marT="0" marB="0"/>
                </a:tc>
                <a:tc>
                  <a:txBody>
                    <a:bodyPr/>
                    <a:lstStyle/>
                    <a:p>
                      <a:pPr marL="0" marR="0">
                        <a:lnSpc>
                          <a:spcPct val="115000"/>
                        </a:lnSpc>
                        <a:spcBef>
                          <a:spcPts val="0"/>
                        </a:spcBef>
                        <a:spcAft>
                          <a:spcPts val="0"/>
                        </a:spcAft>
                      </a:pPr>
                      <a:r>
                        <a:rPr lang="en-US" sz="1100" dirty="0">
                          <a:effectLst/>
                        </a:rPr>
                        <a:t>Introduce </a:t>
                      </a:r>
                      <a:r>
                        <a:rPr lang="en-US" sz="1100" dirty="0" smtClean="0">
                          <a:effectLst/>
                        </a:rPr>
                        <a:t>themselves</a:t>
                      </a:r>
                      <a:endParaRPr lang="en-US" sz="1100" dirty="0" smtClean="0">
                        <a:effectLst/>
                      </a:endParaRPr>
                    </a:p>
                    <a:p>
                      <a:pPr marL="0" marR="0">
                        <a:lnSpc>
                          <a:spcPct val="115000"/>
                        </a:lnSpc>
                        <a:spcBef>
                          <a:spcPts val="0"/>
                        </a:spcBef>
                        <a:spcAft>
                          <a:spcPts val="0"/>
                        </a:spcAft>
                      </a:pPr>
                      <a:r>
                        <a:rPr lang="en-US" sz="1100" dirty="0" smtClean="0">
                          <a:effectLst/>
                        </a:rPr>
                        <a:t>Brain</a:t>
                      </a:r>
                      <a:r>
                        <a:rPr lang="en-US" sz="1100" baseline="0" dirty="0" smtClean="0">
                          <a:effectLst/>
                        </a:rPr>
                        <a:t> storming</a:t>
                      </a:r>
                      <a:r>
                        <a:rPr lang="en-US" sz="1100" dirty="0" smtClean="0">
                          <a:effectLst/>
                        </a:rPr>
                        <a:t> </a:t>
                      </a:r>
                      <a:endParaRPr lang="en-US" sz="1000" dirty="0">
                        <a:effectLst/>
                        <a:latin typeface="Calibri" panose="020F0502020204030204" charset="0"/>
                        <a:ea typeface="Calibri" panose="020F0502020204030204" charset="0"/>
                        <a:cs typeface="Times New Roman" panose="02020603050405020304" pitchFamily="18" charset="0"/>
                      </a:endParaRPr>
                    </a:p>
                  </a:txBody>
                  <a:tcPr marL="61722" marR="61722" marT="0" marB="0"/>
                </a:tc>
                <a:tc>
                  <a:txBody>
                    <a:bodyPr/>
                    <a:lstStyle/>
                    <a:p>
                      <a:pPr marL="0" marR="0">
                        <a:lnSpc>
                          <a:spcPct val="115000"/>
                        </a:lnSpc>
                        <a:spcBef>
                          <a:spcPts val="0"/>
                        </a:spcBef>
                        <a:spcAft>
                          <a:spcPts val="0"/>
                        </a:spcAft>
                      </a:pPr>
                      <a:r>
                        <a:rPr lang="en-US" sz="1100" dirty="0">
                          <a:effectLst/>
                        </a:rPr>
                        <a:t>Charts </a:t>
                      </a:r>
                      <a:endParaRPr lang="en-US" sz="1000" dirty="0">
                        <a:effectLst/>
                        <a:latin typeface="Calibri" panose="020F0502020204030204" charset="0"/>
                        <a:ea typeface="Calibri" panose="020F0502020204030204" charset="0"/>
                        <a:cs typeface="Times New Roman" panose="02020603050405020304" pitchFamily="18" charset="0"/>
                      </a:endParaRPr>
                    </a:p>
                  </a:txBody>
                  <a:tcPr marL="61722" marR="61722" marT="0" marB="0"/>
                </a:tc>
                <a:tc>
                  <a:txBody>
                    <a:bodyPr/>
                    <a:lstStyle/>
                    <a:p>
                      <a:pPr marL="0" marR="0">
                        <a:lnSpc>
                          <a:spcPct val="115000"/>
                        </a:lnSpc>
                        <a:spcBef>
                          <a:spcPts val="0"/>
                        </a:spcBef>
                        <a:spcAft>
                          <a:spcPts val="0"/>
                        </a:spcAft>
                      </a:pPr>
                      <a:r>
                        <a:rPr lang="en-US" sz="1100" dirty="0">
                          <a:effectLst/>
                        </a:rPr>
                        <a:t> </a:t>
                      </a:r>
                      <a:endParaRPr lang="en-US" sz="1000" dirty="0">
                        <a:effectLst/>
                        <a:latin typeface="Calibri" panose="020F0502020204030204" charset="0"/>
                        <a:ea typeface="Calibri" panose="020F0502020204030204" charset="0"/>
                        <a:cs typeface="Times New Roman" panose="02020603050405020304" pitchFamily="18" charset="0"/>
                      </a:endParaRPr>
                    </a:p>
                  </a:txBody>
                  <a:tcPr marL="61722" marR="61722" marT="0" marB="0"/>
                </a:tc>
              </a:tr>
              <a:tr h="946404">
                <a:tc>
                  <a:txBody>
                    <a:bodyPr/>
                    <a:lstStyle/>
                    <a:p>
                      <a:pPr marL="0" marR="0">
                        <a:lnSpc>
                          <a:spcPct val="115000"/>
                        </a:lnSpc>
                        <a:spcBef>
                          <a:spcPts val="0"/>
                        </a:spcBef>
                        <a:spcAft>
                          <a:spcPts val="0"/>
                        </a:spcAft>
                      </a:pPr>
                      <a:r>
                        <a:rPr lang="en-US" sz="1100" dirty="0" smtClean="0">
                          <a:effectLst/>
                        </a:rPr>
                        <a:t> 100</a:t>
                      </a:r>
                      <a:r>
                        <a:rPr lang="en-US" sz="1100" baseline="0" dirty="0" smtClean="0">
                          <a:effectLst/>
                        </a:rPr>
                        <a:t> </a:t>
                      </a:r>
                      <a:r>
                        <a:rPr lang="en-US" sz="1100" baseline="0" dirty="0" err="1" smtClean="0">
                          <a:effectLst/>
                        </a:rPr>
                        <a:t>mins</a:t>
                      </a:r>
                      <a:endParaRPr lang="en-US" sz="1000" dirty="0">
                        <a:effectLst/>
                        <a:latin typeface="Calibri" panose="020F0502020204030204" charset="0"/>
                        <a:ea typeface="Calibri" panose="020F0502020204030204" charset="0"/>
                        <a:cs typeface="Times New Roman" panose="02020603050405020304" pitchFamily="18" charset="0"/>
                      </a:endParaRPr>
                    </a:p>
                  </a:txBody>
                  <a:tcPr marL="61722" marR="61722" marT="0" marB="0"/>
                </a:tc>
                <a:tc>
                  <a:txBody>
                    <a:bodyPr/>
                    <a:lstStyle/>
                    <a:p>
                      <a:pPr marL="0" marR="0">
                        <a:lnSpc>
                          <a:spcPct val="115000"/>
                        </a:lnSpc>
                        <a:spcBef>
                          <a:spcPts val="0"/>
                        </a:spcBef>
                        <a:spcAft>
                          <a:spcPts val="0"/>
                        </a:spcAft>
                      </a:pPr>
                      <a:r>
                        <a:rPr lang="en-US" sz="1100" dirty="0" smtClean="0">
                          <a:effectLst/>
                        </a:rPr>
                        <a:t> D</a:t>
                      </a:r>
                      <a:r>
                        <a:rPr lang="en-US" sz="1100" baseline="0" dirty="0" smtClean="0">
                          <a:effectLst/>
                        </a:rPr>
                        <a:t>efinition</a:t>
                      </a:r>
                      <a:endParaRPr lang="en-US" sz="1100" baseline="0" dirty="0" smtClean="0">
                        <a:effectLst/>
                      </a:endParaRPr>
                    </a:p>
                    <a:p>
                      <a:pPr marL="0" marR="0">
                        <a:lnSpc>
                          <a:spcPct val="115000"/>
                        </a:lnSpc>
                        <a:spcBef>
                          <a:spcPts val="0"/>
                        </a:spcBef>
                        <a:spcAft>
                          <a:spcPts val="0"/>
                        </a:spcAft>
                      </a:pPr>
                      <a:r>
                        <a:rPr lang="en-US" sz="1100" baseline="0" dirty="0" smtClean="0">
                          <a:effectLst/>
                          <a:latin typeface="Calibri" panose="020F0502020204030204" charset="0"/>
                          <a:ea typeface="Calibri" panose="020F0502020204030204" charset="0"/>
                          <a:cs typeface="Times New Roman" panose="02020603050405020304" pitchFamily="18" charset="0"/>
                        </a:rPr>
                        <a:t>State </a:t>
                      </a:r>
                      <a:endParaRPr lang="en-US" sz="1100" baseline="0" dirty="0" smtClean="0">
                        <a:effectLst/>
                        <a:latin typeface="Calibri" panose="020F0502020204030204" charset="0"/>
                        <a:ea typeface="Calibri" panose="020F0502020204030204" charset="0"/>
                        <a:cs typeface="Times New Roman" panose="02020603050405020304" pitchFamily="18" charset="0"/>
                      </a:endParaRPr>
                    </a:p>
                    <a:p>
                      <a:pPr marL="0" marR="0">
                        <a:lnSpc>
                          <a:spcPct val="115000"/>
                        </a:lnSpc>
                        <a:spcBef>
                          <a:spcPts val="0"/>
                        </a:spcBef>
                        <a:spcAft>
                          <a:spcPts val="0"/>
                        </a:spcAft>
                      </a:pPr>
                      <a:r>
                        <a:rPr lang="en-US" sz="1100" baseline="0" dirty="0" smtClean="0">
                          <a:effectLst/>
                          <a:latin typeface="Calibri" panose="020F0502020204030204" charset="0"/>
                          <a:ea typeface="Calibri" panose="020F0502020204030204" charset="0"/>
                          <a:cs typeface="Times New Roman" panose="02020603050405020304" pitchFamily="18" charset="0"/>
                        </a:rPr>
                        <a:t>Explanations</a:t>
                      </a:r>
                      <a:endParaRPr lang="en-US" sz="1100" baseline="0" dirty="0" smtClean="0">
                        <a:effectLst/>
                        <a:latin typeface="Calibri" panose="020F0502020204030204" charset="0"/>
                        <a:ea typeface="Calibri" panose="020F0502020204030204" charset="0"/>
                        <a:cs typeface="Times New Roman" panose="02020603050405020304" pitchFamily="18" charset="0"/>
                      </a:endParaRPr>
                    </a:p>
                    <a:p>
                      <a:pPr marL="0" marR="0">
                        <a:lnSpc>
                          <a:spcPct val="115000"/>
                        </a:lnSpc>
                        <a:spcBef>
                          <a:spcPts val="0"/>
                        </a:spcBef>
                        <a:spcAft>
                          <a:spcPts val="0"/>
                        </a:spcAft>
                      </a:pPr>
                      <a:r>
                        <a:rPr lang="en-US" sz="1100" baseline="0" dirty="0" smtClean="0">
                          <a:effectLst/>
                          <a:latin typeface="Calibri" panose="020F0502020204030204" charset="0"/>
                          <a:ea typeface="Calibri" panose="020F0502020204030204" charset="0"/>
                          <a:cs typeface="Times New Roman" panose="02020603050405020304" pitchFamily="18" charset="0"/>
                        </a:rPr>
                        <a:t>Descriptions</a:t>
                      </a:r>
                      <a:endParaRPr lang="en-US" sz="1000" dirty="0">
                        <a:effectLst/>
                        <a:latin typeface="Calibri" panose="020F0502020204030204" charset="0"/>
                        <a:ea typeface="Calibri" panose="020F0502020204030204" charset="0"/>
                        <a:cs typeface="Times New Roman" panose="02020603050405020304" pitchFamily="18" charset="0"/>
                      </a:endParaRPr>
                    </a:p>
                  </a:txBody>
                  <a:tcPr marL="61722" marR="61722" marT="0" marB="0"/>
                </a:tc>
                <a:tc>
                  <a:txBody>
                    <a:bodyPr/>
                    <a:lstStyle/>
                    <a:p>
                      <a:pPr marL="0" marR="0">
                        <a:lnSpc>
                          <a:spcPct val="115000"/>
                        </a:lnSpc>
                        <a:spcBef>
                          <a:spcPts val="0"/>
                        </a:spcBef>
                        <a:spcAft>
                          <a:spcPts val="0"/>
                        </a:spcAft>
                      </a:pPr>
                      <a:r>
                        <a:rPr lang="en-US" sz="1100" dirty="0" smtClean="0">
                          <a:effectLst/>
                        </a:rPr>
                        <a:t> </a:t>
                      </a:r>
                      <a:endParaRPr lang="en-US" sz="1000" dirty="0">
                        <a:effectLst/>
                        <a:latin typeface="Calibri" panose="020F0502020204030204" charset="0"/>
                        <a:ea typeface="Calibri" panose="020F0502020204030204" charset="0"/>
                        <a:cs typeface="Times New Roman" panose="02020603050405020304" pitchFamily="18" charset="0"/>
                      </a:endParaRPr>
                    </a:p>
                  </a:txBody>
                  <a:tcPr marL="61722" marR="61722" marT="0" marB="0"/>
                </a:tc>
                <a:tc>
                  <a:txBody>
                    <a:bodyPr/>
                    <a:lstStyle/>
                    <a:p>
                      <a:pPr marL="0" marR="0">
                        <a:lnSpc>
                          <a:spcPct val="115000"/>
                        </a:lnSpc>
                        <a:spcBef>
                          <a:spcPts val="0"/>
                        </a:spcBef>
                        <a:spcAft>
                          <a:spcPts val="0"/>
                        </a:spcAft>
                      </a:pPr>
                      <a:r>
                        <a:rPr lang="en-US" sz="1100" dirty="0">
                          <a:effectLst/>
                        </a:rPr>
                        <a:t>Lecture </a:t>
                      </a:r>
                      <a:endParaRPr lang="en-US" sz="1000" dirty="0">
                        <a:effectLst/>
                      </a:endParaRPr>
                    </a:p>
                    <a:p>
                      <a:pPr marL="0" marR="0">
                        <a:lnSpc>
                          <a:spcPct val="115000"/>
                        </a:lnSpc>
                        <a:spcBef>
                          <a:spcPts val="0"/>
                        </a:spcBef>
                        <a:spcAft>
                          <a:spcPts val="0"/>
                        </a:spcAft>
                      </a:pPr>
                      <a:r>
                        <a:rPr lang="en-US" sz="1100" dirty="0">
                          <a:effectLst/>
                        </a:rPr>
                        <a:t>Power point </a:t>
                      </a:r>
                      <a:endParaRPr lang="en-US" sz="1000" dirty="0">
                        <a:effectLst/>
                        <a:latin typeface="Calibri" panose="020F0502020204030204" charset="0"/>
                        <a:ea typeface="Calibri" panose="020F0502020204030204" charset="0"/>
                        <a:cs typeface="Times New Roman" panose="02020603050405020304" pitchFamily="18" charset="0"/>
                      </a:endParaRPr>
                    </a:p>
                  </a:txBody>
                  <a:tcPr marL="61722" marR="61722" marT="0" marB="0"/>
                </a:tc>
                <a:tc>
                  <a:txBody>
                    <a:bodyPr/>
                    <a:lstStyle/>
                    <a:p>
                      <a:pPr marL="0" marR="0">
                        <a:lnSpc>
                          <a:spcPct val="115000"/>
                        </a:lnSpc>
                        <a:spcBef>
                          <a:spcPts val="0"/>
                        </a:spcBef>
                        <a:spcAft>
                          <a:spcPts val="0"/>
                        </a:spcAft>
                      </a:pPr>
                      <a:r>
                        <a:rPr lang="en-US" sz="1100" dirty="0">
                          <a:effectLst/>
                        </a:rPr>
                        <a:t>Explanation </a:t>
                      </a:r>
                      <a:endParaRPr lang="en-US" sz="1000" dirty="0">
                        <a:effectLst/>
                      </a:endParaRPr>
                    </a:p>
                    <a:p>
                      <a:pPr marL="0" marR="0">
                        <a:lnSpc>
                          <a:spcPct val="115000"/>
                        </a:lnSpc>
                        <a:spcBef>
                          <a:spcPts val="0"/>
                        </a:spcBef>
                        <a:spcAft>
                          <a:spcPts val="0"/>
                        </a:spcAft>
                      </a:pPr>
                      <a:r>
                        <a:rPr lang="en-US" sz="1100" dirty="0">
                          <a:effectLst/>
                        </a:rPr>
                        <a:t>Asking questions </a:t>
                      </a:r>
                      <a:endParaRPr lang="en-US" sz="1000" dirty="0">
                        <a:effectLst/>
                        <a:latin typeface="Calibri" panose="020F0502020204030204" charset="0"/>
                        <a:ea typeface="Calibri" panose="020F0502020204030204" charset="0"/>
                        <a:cs typeface="Times New Roman" panose="02020603050405020304" pitchFamily="18" charset="0"/>
                      </a:endParaRPr>
                    </a:p>
                  </a:txBody>
                  <a:tcPr marL="61722" marR="61722" marT="0" marB="0"/>
                </a:tc>
                <a:tc>
                  <a:txBody>
                    <a:bodyPr/>
                    <a:lstStyle/>
                    <a:p>
                      <a:pPr marL="0" marR="0">
                        <a:lnSpc>
                          <a:spcPct val="115000"/>
                        </a:lnSpc>
                        <a:spcBef>
                          <a:spcPts val="0"/>
                        </a:spcBef>
                        <a:spcAft>
                          <a:spcPts val="0"/>
                        </a:spcAft>
                      </a:pPr>
                      <a:r>
                        <a:rPr lang="en-US" sz="1100" dirty="0">
                          <a:effectLst/>
                        </a:rPr>
                        <a:t>Listening </a:t>
                      </a:r>
                      <a:endParaRPr lang="en-US" sz="1000" dirty="0">
                        <a:effectLst/>
                      </a:endParaRPr>
                    </a:p>
                    <a:p>
                      <a:pPr marL="0" marR="0">
                        <a:lnSpc>
                          <a:spcPct val="115000"/>
                        </a:lnSpc>
                        <a:spcBef>
                          <a:spcPts val="0"/>
                        </a:spcBef>
                        <a:spcAft>
                          <a:spcPts val="0"/>
                        </a:spcAft>
                      </a:pPr>
                      <a:r>
                        <a:rPr lang="en-US" sz="1100" dirty="0">
                          <a:effectLst/>
                        </a:rPr>
                        <a:t>Taking notes </a:t>
                      </a:r>
                      <a:endParaRPr lang="en-US" sz="1000" dirty="0">
                        <a:effectLst/>
                        <a:latin typeface="Calibri" panose="020F0502020204030204" charset="0"/>
                        <a:ea typeface="Calibri" panose="020F0502020204030204" charset="0"/>
                        <a:cs typeface="Times New Roman" panose="02020603050405020304" pitchFamily="18" charset="0"/>
                      </a:endParaRPr>
                    </a:p>
                  </a:txBody>
                  <a:tcPr marL="61722" marR="61722" marT="0" marB="0"/>
                </a:tc>
                <a:tc>
                  <a:txBody>
                    <a:bodyPr/>
                    <a:lstStyle/>
                    <a:p>
                      <a:pPr marL="0" marR="0">
                        <a:lnSpc>
                          <a:spcPct val="115000"/>
                        </a:lnSpc>
                        <a:spcBef>
                          <a:spcPts val="0"/>
                        </a:spcBef>
                        <a:spcAft>
                          <a:spcPts val="0"/>
                        </a:spcAft>
                      </a:pPr>
                      <a:r>
                        <a:rPr lang="en-US" sz="1100" dirty="0">
                          <a:effectLst/>
                        </a:rPr>
                        <a:t>White board </a:t>
                      </a:r>
                      <a:endParaRPr lang="en-US" sz="1000" dirty="0">
                        <a:effectLst/>
                      </a:endParaRPr>
                    </a:p>
                    <a:p>
                      <a:pPr marL="0" marR="0">
                        <a:lnSpc>
                          <a:spcPct val="115000"/>
                        </a:lnSpc>
                        <a:spcBef>
                          <a:spcPts val="0"/>
                        </a:spcBef>
                        <a:spcAft>
                          <a:spcPts val="0"/>
                        </a:spcAft>
                      </a:pPr>
                      <a:r>
                        <a:rPr lang="en-US" sz="1100" dirty="0">
                          <a:effectLst/>
                        </a:rPr>
                        <a:t>Marker pens </a:t>
                      </a:r>
                      <a:endParaRPr lang="en-US" sz="1000" dirty="0">
                        <a:effectLst/>
                      </a:endParaRPr>
                    </a:p>
                    <a:p>
                      <a:pPr marL="0" marR="0">
                        <a:lnSpc>
                          <a:spcPct val="115000"/>
                        </a:lnSpc>
                        <a:spcBef>
                          <a:spcPts val="0"/>
                        </a:spcBef>
                        <a:spcAft>
                          <a:spcPts val="0"/>
                        </a:spcAft>
                      </a:pPr>
                      <a:r>
                        <a:rPr lang="en-US" sz="1100" dirty="0" smtClean="0">
                          <a:effectLst/>
                        </a:rPr>
                        <a:t>Pictures </a:t>
                      </a:r>
                      <a:endParaRPr lang="en-US" sz="1000" dirty="0">
                        <a:effectLst/>
                      </a:endParaRPr>
                    </a:p>
                    <a:p>
                      <a:pPr marL="0" marR="0">
                        <a:lnSpc>
                          <a:spcPct val="115000"/>
                        </a:lnSpc>
                        <a:spcBef>
                          <a:spcPts val="0"/>
                        </a:spcBef>
                        <a:spcAft>
                          <a:spcPts val="0"/>
                        </a:spcAft>
                      </a:pPr>
                      <a:r>
                        <a:rPr lang="en-US" sz="1100" dirty="0" smtClean="0">
                          <a:effectLst/>
                        </a:rPr>
                        <a:t>Projector</a:t>
                      </a:r>
                      <a:endParaRPr lang="en-US" sz="1100" dirty="0" smtClean="0">
                        <a:effectLst/>
                      </a:endParaRPr>
                    </a:p>
                    <a:p>
                      <a:pPr marL="0" marR="0">
                        <a:lnSpc>
                          <a:spcPct val="115000"/>
                        </a:lnSpc>
                        <a:spcBef>
                          <a:spcPts val="0"/>
                        </a:spcBef>
                        <a:spcAft>
                          <a:spcPts val="0"/>
                        </a:spcAft>
                      </a:pPr>
                      <a:r>
                        <a:rPr lang="en-US" sz="1100" dirty="0" smtClean="0">
                          <a:effectLst/>
                        </a:rPr>
                        <a:t>Real</a:t>
                      </a:r>
                      <a:r>
                        <a:rPr lang="en-US" sz="1100" baseline="0" dirty="0" smtClean="0">
                          <a:effectLst/>
                        </a:rPr>
                        <a:t> items</a:t>
                      </a:r>
                      <a:r>
                        <a:rPr lang="en-US" sz="1100" dirty="0" smtClean="0">
                          <a:effectLst/>
                        </a:rPr>
                        <a:t> </a:t>
                      </a:r>
                      <a:endParaRPr lang="en-US" sz="1000" dirty="0">
                        <a:effectLst/>
                        <a:latin typeface="Calibri" panose="020F0502020204030204" charset="0"/>
                        <a:ea typeface="Calibri" panose="020F0502020204030204" charset="0"/>
                        <a:cs typeface="Times New Roman" panose="02020603050405020304" pitchFamily="18" charset="0"/>
                      </a:endParaRPr>
                    </a:p>
                  </a:txBody>
                  <a:tcPr marL="61722" marR="61722" marT="0" marB="0"/>
                </a:tc>
                <a:tc>
                  <a:txBody>
                    <a:bodyPr/>
                    <a:lstStyle/>
                    <a:p>
                      <a:pPr marL="0" marR="0">
                        <a:lnSpc>
                          <a:spcPct val="115000"/>
                        </a:lnSpc>
                        <a:spcBef>
                          <a:spcPts val="0"/>
                        </a:spcBef>
                        <a:spcAft>
                          <a:spcPts val="0"/>
                        </a:spcAft>
                      </a:pPr>
                      <a:r>
                        <a:rPr lang="en-US" sz="1100" dirty="0">
                          <a:effectLst/>
                        </a:rPr>
                        <a:t>Asking questions </a:t>
                      </a:r>
                      <a:endParaRPr lang="en-US" sz="1000" dirty="0">
                        <a:effectLst/>
                      </a:endParaRPr>
                    </a:p>
                    <a:p>
                      <a:pPr marL="0" marR="0">
                        <a:lnSpc>
                          <a:spcPct val="115000"/>
                        </a:lnSpc>
                        <a:spcBef>
                          <a:spcPts val="0"/>
                        </a:spcBef>
                        <a:spcAft>
                          <a:spcPts val="0"/>
                        </a:spcAft>
                      </a:pPr>
                      <a:r>
                        <a:rPr lang="en-US" sz="1100" dirty="0">
                          <a:effectLst/>
                        </a:rPr>
                        <a:t>Answering questions </a:t>
                      </a:r>
                      <a:endParaRPr lang="en-US" sz="1000" dirty="0">
                        <a:effectLst/>
                      </a:endParaRPr>
                    </a:p>
                    <a:p>
                      <a:pPr marL="0" marR="0">
                        <a:lnSpc>
                          <a:spcPct val="115000"/>
                        </a:lnSpc>
                        <a:spcBef>
                          <a:spcPts val="0"/>
                        </a:spcBef>
                        <a:spcAft>
                          <a:spcPts val="0"/>
                        </a:spcAft>
                      </a:pPr>
                      <a:r>
                        <a:rPr lang="en-US" sz="1100" dirty="0">
                          <a:effectLst/>
                        </a:rPr>
                        <a:t>Flash cards</a:t>
                      </a:r>
                      <a:endParaRPr lang="en-US" sz="1000" dirty="0">
                        <a:effectLst/>
                        <a:latin typeface="Calibri" panose="020F0502020204030204" charset="0"/>
                        <a:ea typeface="Calibri" panose="020F0502020204030204" charset="0"/>
                        <a:cs typeface="Times New Roman" panose="02020603050405020304" pitchFamily="18" charset="0"/>
                      </a:endParaRPr>
                    </a:p>
                  </a:txBody>
                  <a:tcPr marL="61722" marR="61722" marT="0" marB="0"/>
                </a:tc>
              </a:tr>
              <a:tr h="1892808">
                <a:tc>
                  <a:txBody>
                    <a:bodyPr/>
                    <a:lstStyle/>
                    <a:p>
                      <a:pPr marL="0" marR="0">
                        <a:lnSpc>
                          <a:spcPct val="115000"/>
                        </a:lnSpc>
                        <a:spcBef>
                          <a:spcPts val="0"/>
                        </a:spcBef>
                        <a:spcAft>
                          <a:spcPts val="0"/>
                        </a:spcAft>
                      </a:pPr>
                      <a:r>
                        <a:rPr lang="en-US" sz="1000" dirty="0" smtClean="0">
                          <a:effectLst/>
                          <a:latin typeface="Calibri" panose="020F0502020204030204" charset="0"/>
                          <a:ea typeface="Calibri" panose="020F0502020204030204" charset="0"/>
                          <a:cs typeface="Times New Roman" panose="02020603050405020304" pitchFamily="18" charset="0"/>
                        </a:rPr>
                        <a:t>10</a:t>
                      </a:r>
                      <a:endParaRPr lang="en-US" sz="1000" dirty="0" smtClean="0">
                        <a:effectLst/>
                        <a:latin typeface="Calibri" panose="020F0502020204030204" charset="0"/>
                        <a:ea typeface="Calibri" panose="020F0502020204030204" charset="0"/>
                        <a:cs typeface="Times New Roman" panose="02020603050405020304" pitchFamily="18" charset="0"/>
                      </a:endParaRPr>
                    </a:p>
                    <a:p>
                      <a:pPr marL="0" marR="0">
                        <a:lnSpc>
                          <a:spcPct val="115000"/>
                        </a:lnSpc>
                        <a:spcBef>
                          <a:spcPts val="0"/>
                        </a:spcBef>
                        <a:spcAft>
                          <a:spcPts val="0"/>
                        </a:spcAft>
                      </a:pPr>
                      <a:r>
                        <a:rPr lang="en-US" sz="1000" dirty="0" err="1" smtClean="0">
                          <a:effectLst/>
                          <a:latin typeface="Calibri" panose="020F0502020204030204" charset="0"/>
                          <a:ea typeface="Calibri" panose="020F0502020204030204" charset="0"/>
                          <a:cs typeface="Times New Roman" panose="02020603050405020304" pitchFamily="18" charset="0"/>
                        </a:rPr>
                        <a:t>Mins</a:t>
                      </a:r>
                      <a:endParaRPr lang="en-US" sz="1000" dirty="0">
                        <a:effectLst/>
                        <a:latin typeface="Calibri" panose="020F0502020204030204" charset="0"/>
                        <a:ea typeface="Calibri" panose="020F0502020204030204" charset="0"/>
                        <a:cs typeface="Times New Roman" panose="02020603050405020304" pitchFamily="18" charset="0"/>
                      </a:endParaRPr>
                    </a:p>
                  </a:txBody>
                  <a:tcPr marL="61722" marR="61722" marT="0" marB="0"/>
                </a:tc>
                <a:tc>
                  <a:txBody>
                    <a:bodyPr/>
                    <a:lstStyle/>
                    <a:p>
                      <a:pPr marL="0" marR="0">
                        <a:lnSpc>
                          <a:spcPct val="115000"/>
                        </a:lnSpc>
                        <a:spcBef>
                          <a:spcPts val="0"/>
                        </a:spcBef>
                        <a:spcAft>
                          <a:spcPts val="0"/>
                        </a:spcAft>
                      </a:pPr>
                      <a:r>
                        <a:rPr lang="en-US" sz="1100" dirty="0" smtClean="0">
                          <a:effectLst/>
                        </a:rPr>
                        <a:t>Conclusion/summary </a:t>
                      </a:r>
                      <a:endParaRPr lang="en-US" sz="1000" dirty="0">
                        <a:effectLst/>
                        <a:latin typeface="Calibri" panose="020F0502020204030204" charset="0"/>
                        <a:ea typeface="Calibri" panose="020F0502020204030204" charset="0"/>
                        <a:cs typeface="Times New Roman" panose="02020603050405020304" pitchFamily="18" charset="0"/>
                      </a:endParaRPr>
                    </a:p>
                  </a:txBody>
                  <a:tcPr marL="61722" marR="61722" marT="0" marB="0"/>
                </a:tc>
                <a:tc>
                  <a:txBody>
                    <a:bodyPr/>
                    <a:lstStyle/>
                    <a:p>
                      <a:pPr marL="0" marR="0">
                        <a:lnSpc>
                          <a:spcPct val="115000"/>
                        </a:lnSpc>
                        <a:spcBef>
                          <a:spcPts val="0"/>
                        </a:spcBef>
                        <a:spcAft>
                          <a:spcPts val="0"/>
                        </a:spcAft>
                      </a:pPr>
                      <a:r>
                        <a:rPr lang="en-US" sz="1000" dirty="0" smtClean="0">
                          <a:effectLst/>
                          <a:latin typeface="Calibri" panose="020F0502020204030204" charset="0"/>
                          <a:ea typeface="Calibri" panose="020F0502020204030204" charset="0"/>
                          <a:cs typeface="Times New Roman" panose="02020603050405020304" pitchFamily="18" charset="0"/>
                        </a:rPr>
                        <a:t>Review</a:t>
                      </a:r>
                      <a:r>
                        <a:rPr lang="en-US" sz="1000" baseline="0" dirty="0" smtClean="0">
                          <a:effectLst/>
                          <a:latin typeface="Calibri" panose="020F0502020204030204" charset="0"/>
                          <a:ea typeface="Calibri" panose="020F0502020204030204" charset="0"/>
                          <a:cs typeface="Times New Roman" panose="02020603050405020304" pitchFamily="18" charset="0"/>
                        </a:rPr>
                        <a:t> of topic using objectives</a:t>
                      </a:r>
                      <a:endParaRPr lang="en-US" sz="1000" dirty="0">
                        <a:effectLst/>
                        <a:latin typeface="Calibri" panose="020F0502020204030204" charset="0"/>
                        <a:ea typeface="Calibri" panose="020F0502020204030204" charset="0"/>
                        <a:cs typeface="Times New Roman" panose="02020603050405020304" pitchFamily="18" charset="0"/>
                      </a:endParaRPr>
                    </a:p>
                  </a:txBody>
                  <a:tcPr marL="61722" marR="61722" marT="0" marB="0"/>
                </a:tc>
                <a:tc>
                  <a:txBody>
                    <a:bodyPr/>
                    <a:lstStyle/>
                    <a:p>
                      <a:pPr marL="0" marR="0">
                        <a:lnSpc>
                          <a:spcPct val="115000"/>
                        </a:lnSpc>
                        <a:spcBef>
                          <a:spcPts val="0"/>
                        </a:spcBef>
                        <a:spcAft>
                          <a:spcPts val="0"/>
                        </a:spcAft>
                      </a:pPr>
                      <a:r>
                        <a:rPr lang="en-US" sz="1100" dirty="0" smtClean="0">
                          <a:effectLst/>
                        </a:rPr>
                        <a:t>Discussion </a:t>
                      </a:r>
                      <a:endParaRPr lang="en-US" sz="1000" dirty="0">
                        <a:effectLst/>
                        <a:latin typeface="Calibri" panose="020F0502020204030204" charset="0"/>
                        <a:ea typeface="Calibri" panose="020F0502020204030204" charset="0"/>
                        <a:cs typeface="Times New Roman" panose="02020603050405020304" pitchFamily="18" charset="0"/>
                      </a:endParaRPr>
                    </a:p>
                  </a:txBody>
                  <a:tcPr marL="61722" marR="61722" marT="0" marB="0"/>
                </a:tc>
                <a:tc>
                  <a:txBody>
                    <a:bodyPr/>
                    <a:lstStyle/>
                    <a:p>
                      <a:pPr marL="0" marR="0">
                        <a:lnSpc>
                          <a:spcPct val="115000"/>
                        </a:lnSpc>
                        <a:spcBef>
                          <a:spcPts val="0"/>
                        </a:spcBef>
                        <a:spcAft>
                          <a:spcPts val="0"/>
                        </a:spcAft>
                      </a:pPr>
                      <a:r>
                        <a:rPr lang="en-US" sz="1100" dirty="0" smtClean="0">
                          <a:effectLst/>
                        </a:rPr>
                        <a:t>Explanation </a:t>
                      </a:r>
                      <a:endParaRPr lang="en-US" sz="1000" dirty="0">
                        <a:effectLst/>
                        <a:latin typeface="Calibri" panose="020F0502020204030204" charset="0"/>
                        <a:ea typeface="Calibri" panose="020F0502020204030204" charset="0"/>
                        <a:cs typeface="Times New Roman" panose="02020603050405020304" pitchFamily="18" charset="0"/>
                      </a:endParaRPr>
                    </a:p>
                  </a:txBody>
                  <a:tcPr marL="61722" marR="61722" marT="0" marB="0"/>
                </a:tc>
                <a:tc>
                  <a:txBody>
                    <a:bodyPr/>
                    <a:lstStyle/>
                    <a:p>
                      <a:pPr marL="0" marR="0">
                        <a:lnSpc>
                          <a:spcPct val="115000"/>
                        </a:lnSpc>
                        <a:spcBef>
                          <a:spcPts val="0"/>
                        </a:spcBef>
                        <a:spcAft>
                          <a:spcPts val="0"/>
                        </a:spcAft>
                      </a:pPr>
                      <a:r>
                        <a:rPr lang="en-US" sz="1100" dirty="0">
                          <a:effectLst/>
                        </a:rPr>
                        <a:t>Listening </a:t>
                      </a:r>
                      <a:endParaRPr lang="en-US" sz="1000" dirty="0">
                        <a:effectLst/>
                      </a:endParaRPr>
                    </a:p>
                    <a:p>
                      <a:pPr marL="0" marR="0">
                        <a:lnSpc>
                          <a:spcPct val="115000"/>
                        </a:lnSpc>
                        <a:spcBef>
                          <a:spcPts val="0"/>
                        </a:spcBef>
                        <a:spcAft>
                          <a:spcPts val="0"/>
                        </a:spcAft>
                      </a:pPr>
                      <a:r>
                        <a:rPr lang="en-US" sz="1100" dirty="0" smtClean="0">
                          <a:effectLst/>
                        </a:rPr>
                        <a:t>Giving</a:t>
                      </a:r>
                      <a:r>
                        <a:rPr lang="en-US" sz="1100" baseline="0" dirty="0" smtClean="0">
                          <a:effectLst/>
                        </a:rPr>
                        <a:t> feed back</a:t>
                      </a:r>
                      <a:r>
                        <a:rPr lang="en-US" sz="1100" dirty="0" smtClean="0">
                          <a:effectLst/>
                        </a:rPr>
                        <a:t> </a:t>
                      </a:r>
                      <a:endParaRPr lang="en-US" sz="1000" dirty="0">
                        <a:effectLst/>
                        <a:latin typeface="Calibri" panose="020F0502020204030204" charset="0"/>
                        <a:ea typeface="Calibri" panose="020F0502020204030204" charset="0"/>
                        <a:cs typeface="Times New Roman" panose="02020603050405020304" pitchFamily="18" charset="0"/>
                      </a:endParaRPr>
                    </a:p>
                  </a:txBody>
                  <a:tcPr marL="61722" marR="61722" marT="0" marB="0"/>
                </a:tc>
                <a:tc>
                  <a:txBody>
                    <a:bodyPr/>
                    <a:lstStyle/>
                    <a:p>
                      <a:pPr marL="0" marR="0">
                        <a:lnSpc>
                          <a:spcPct val="115000"/>
                        </a:lnSpc>
                        <a:spcBef>
                          <a:spcPts val="0"/>
                        </a:spcBef>
                        <a:spcAft>
                          <a:spcPts val="0"/>
                        </a:spcAft>
                      </a:pPr>
                      <a:r>
                        <a:rPr lang="en-US" sz="1100" dirty="0">
                          <a:effectLst/>
                        </a:rPr>
                        <a:t>White board </a:t>
                      </a:r>
                      <a:endParaRPr lang="en-US" sz="1000" dirty="0">
                        <a:effectLst/>
                      </a:endParaRPr>
                    </a:p>
                    <a:p>
                      <a:pPr marL="0" marR="0">
                        <a:lnSpc>
                          <a:spcPct val="115000"/>
                        </a:lnSpc>
                        <a:spcBef>
                          <a:spcPts val="0"/>
                        </a:spcBef>
                        <a:spcAft>
                          <a:spcPts val="0"/>
                        </a:spcAft>
                      </a:pPr>
                      <a:r>
                        <a:rPr lang="en-US" sz="1100" dirty="0">
                          <a:effectLst/>
                        </a:rPr>
                        <a:t>Marker  pen</a:t>
                      </a:r>
                      <a:endParaRPr lang="en-US" sz="1000" dirty="0">
                        <a:effectLst/>
                      </a:endParaRPr>
                    </a:p>
                    <a:p>
                      <a:pPr marL="0" marR="0">
                        <a:lnSpc>
                          <a:spcPct val="115000"/>
                        </a:lnSpc>
                        <a:spcBef>
                          <a:spcPts val="0"/>
                        </a:spcBef>
                        <a:spcAft>
                          <a:spcPts val="0"/>
                        </a:spcAft>
                      </a:pPr>
                      <a:endParaRPr lang="en-US" sz="1000" dirty="0">
                        <a:effectLst/>
                      </a:endParaRPr>
                    </a:p>
                  </a:txBody>
                  <a:tcPr marL="61722" marR="61722" marT="0" marB="0"/>
                </a:tc>
                <a:tc>
                  <a:txBody>
                    <a:bodyPr/>
                    <a:lstStyle/>
                    <a:p>
                      <a:pPr marL="0" marR="0">
                        <a:lnSpc>
                          <a:spcPct val="115000"/>
                        </a:lnSpc>
                        <a:spcBef>
                          <a:spcPts val="0"/>
                        </a:spcBef>
                        <a:spcAft>
                          <a:spcPts val="0"/>
                        </a:spcAft>
                      </a:pPr>
                      <a:r>
                        <a:rPr lang="en-US" sz="1100" dirty="0" smtClean="0">
                          <a:effectLst/>
                        </a:rPr>
                        <a:t>Read</a:t>
                      </a:r>
                      <a:r>
                        <a:rPr lang="en-US" sz="1100" baseline="0" dirty="0" smtClean="0">
                          <a:effectLst/>
                        </a:rPr>
                        <a:t> more on the topic(name)</a:t>
                      </a:r>
                      <a:r>
                        <a:rPr lang="en-US" sz="1100" dirty="0" smtClean="0">
                          <a:effectLst/>
                        </a:rPr>
                        <a:t> </a:t>
                      </a:r>
                      <a:endParaRPr lang="en-US" sz="1000" dirty="0">
                        <a:effectLst/>
                        <a:latin typeface="Calibri" panose="020F0502020204030204" charset="0"/>
                        <a:ea typeface="Calibri" panose="020F0502020204030204" charset="0"/>
                        <a:cs typeface="Times New Roman" panose="02020603050405020304" pitchFamily="18" charset="0"/>
                      </a:endParaRPr>
                    </a:p>
                  </a:txBody>
                  <a:tcPr marL="61722" marR="61722" marT="0" marB="0"/>
                </a:tc>
              </a:tr>
            </a:tbl>
          </a:graphicData>
        </a:graphic>
      </p:graphicFrame>
      <p:sp>
        <p:nvSpPr>
          <p:cNvPr id="5" name="Rectangle 1"/>
          <p:cNvSpPr>
            <a:spLocks noChangeArrowheads="1"/>
          </p:cNvSpPr>
          <p:nvPr/>
        </p:nvSpPr>
        <p:spPr bwMode="auto">
          <a:xfrm>
            <a:off x="-76200" y="69935"/>
            <a:ext cx="9220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pPr>
            <a:r>
              <a:rPr kumimoji="0" lang="en-US" altLang="en-US" sz="1200" b="1" i="0" u="none" strike="noStrike" cap="none" normalizeH="0" baseline="0" dirty="0" smtClean="0">
                <a:ln>
                  <a:noFill/>
                </a:ln>
                <a:solidFill>
                  <a:schemeClr val="tx1"/>
                </a:solidFill>
                <a:effectLst/>
                <a:latin typeface="Times New Roman" panose="02020603050405020304" pitchFamily="18" charset="0"/>
                <a:ea typeface="Calibri" panose="020F0502020204030204" charset="0"/>
                <a:cs typeface="Times New Roman" panose="02020603050405020304" pitchFamily="18" charset="0"/>
              </a:rPr>
              <a:t>TOPIC:……………………………………………………………….	</a:t>
            </a: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Calibri" panose="020F0502020204030204" charset="0"/>
                <a:cs typeface="Times New Roman" panose="02020603050405020304" pitchFamily="18" charset="0"/>
              </a:rPr>
              <a:t>: 	 </a:t>
            </a:r>
            <a:endParaRPr kumimoji="0" lang="en-US" altLang="en-US"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pPr>
            <a:r>
              <a:rPr kumimoji="0" lang="en-US" altLang="en-US" sz="1200" b="1" i="0" u="none" strike="noStrike" cap="none" normalizeH="0" baseline="0" dirty="0" smtClean="0">
                <a:ln>
                  <a:noFill/>
                </a:ln>
                <a:solidFill>
                  <a:schemeClr val="tx1"/>
                </a:solidFill>
                <a:effectLst/>
                <a:latin typeface="Times New Roman" panose="02020603050405020304" pitchFamily="18" charset="0"/>
                <a:ea typeface="Calibri" panose="020F0502020204030204" charset="0"/>
                <a:cs typeface="Times New Roman" panose="02020603050405020304" pitchFamily="18" charset="0"/>
              </a:rPr>
              <a:t>DATE:………………………………………………………………………………………………………</a:t>
            </a: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Calibri" panose="020F0502020204030204" charset="0"/>
                <a:cs typeface="Times New Roman" panose="02020603050405020304" pitchFamily="18" charset="0"/>
              </a:rPr>
              <a:t>	 </a:t>
            </a:r>
            <a:endParaRPr kumimoji="0" lang="en-US" altLang="en-US"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pPr>
            <a:r>
              <a:rPr kumimoji="0" lang="en-US" altLang="en-US" sz="1200" b="1" i="0" u="none" strike="noStrike" cap="none" normalizeH="0" baseline="0" dirty="0" smtClean="0">
                <a:ln>
                  <a:noFill/>
                </a:ln>
                <a:solidFill>
                  <a:schemeClr val="tx1"/>
                </a:solidFill>
                <a:effectLst/>
                <a:latin typeface="Times New Roman" panose="02020603050405020304" pitchFamily="18" charset="0"/>
                <a:ea typeface="Calibri" panose="020F0502020204030204" charset="0"/>
                <a:cs typeface="Times New Roman" panose="02020603050405020304" pitchFamily="18" charset="0"/>
              </a:rPr>
              <a:t>VENUE:……………………………..</a:t>
            </a: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Calibri" panose="020F0502020204030204" charset="0"/>
                <a:cs typeface="Times New Roman" panose="02020603050405020304" pitchFamily="18" charset="0"/>
              </a:rPr>
              <a:t>	:	 </a:t>
            </a:r>
            <a:endParaRPr kumimoji="0" lang="en-US" altLang="en-US"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pPr>
            <a:r>
              <a:rPr kumimoji="0" lang="en-US" altLang="en-US" sz="1200" b="1" i="0" u="none" strike="noStrike" cap="none" normalizeH="0" baseline="0" dirty="0" smtClean="0">
                <a:ln>
                  <a:noFill/>
                </a:ln>
                <a:solidFill>
                  <a:schemeClr val="tx1"/>
                </a:solidFill>
                <a:effectLst/>
                <a:latin typeface="Times New Roman" panose="02020603050405020304" pitchFamily="18" charset="0"/>
                <a:ea typeface="Calibri" panose="020F0502020204030204" charset="0"/>
                <a:cs typeface="Times New Roman" panose="02020603050405020304" pitchFamily="18" charset="0"/>
              </a:rPr>
              <a:t>TARGET GROUP.</a:t>
            </a: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Calibri" panose="020F0502020204030204" charset="0"/>
                <a:cs typeface="Times New Roman" panose="02020603050405020304" pitchFamily="18" charset="0"/>
              </a:rPr>
              <a:t>:…………………………………………………………………………………</a:t>
            </a:r>
            <a:endParaRPr kumimoji="0" lang="en-US" altLang="en-US"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pPr>
            <a:r>
              <a:rPr kumimoji="0" lang="en-US" altLang="en-US" sz="1200" b="1" i="0" u="none" strike="noStrike" cap="none" normalizeH="0" baseline="0" dirty="0" smtClean="0">
                <a:ln>
                  <a:noFill/>
                </a:ln>
                <a:solidFill>
                  <a:schemeClr val="tx1"/>
                </a:solidFill>
                <a:effectLst/>
                <a:latin typeface="Times New Roman" panose="02020603050405020304" pitchFamily="18" charset="0"/>
                <a:ea typeface="Calibri" panose="020F0502020204030204" charset="0"/>
                <a:cs typeface="Times New Roman" panose="02020603050405020304" pitchFamily="18" charset="0"/>
              </a:rPr>
              <a:t>DURATION OF THE LESSON:………………………………………… ……………………………… </a:t>
            </a:r>
            <a:endParaRPr kumimoji="0" lang="en-US" altLang="en-US" sz="800" b="1"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pPr>
            <a:r>
              <a:rPr kumimoji="0" lang="en-US" altLang="en-US" sz="1200" b="1" i="0" u="none" strike="noStrike" cap="none" normalizeH="0" baseline="0" dirty="0" smtClean="0">
                <a:ln>
                  <a:noFill/>
                </a:ln>
                <a:solidFill>
                  <a:schemeClr val="tx1"/>
                </a:solidFill>
                <a:effectLst/>
                <a:latin typeface="Times New Roman" panose="02020603050405020304" pitchFamily="18" charset="0"/>
                <a:ea typeface="Calibri" panose="020F0502020204030204" charset="0"/>
                <a:cs typeface="Times New Roman" panose="02020603050405020304" pitchFamily="18" charset="0"/>
              </a:rPr>
              <a:t>AIM:………………………………………………………………………………………………</a:t>
            </a: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Calibri" panose="020F0502020204030204" charset="0"/>
                <a:cs typeface="Times New Roman" panose="02020603050405020304" pitchFamily="18" charset="0"/>
              </a:rPr>
              <a:t>.</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TRADITIONAL TEACHING METHODS</a:t>
            </a:r>
            <a:endParaRPr lang="fr-FR" dirty="0"/>
          </a:p>
        </p:txBody>
      </p:sp>
      <p:sp>
        <p:nvSpPr>
          <p:cNvPr id="3" name="Content Placeholder 2"/>
          <p:cNvSpPr>
            <a:spLocks noGrp="1"/>
          </p:cNvSpPr>
          <p:nvPr>
            <p:ph idx="1"/>
          </p:nvPr>
        </p:nvSpPr>
        <p:spPr/>
        <p:txBody>
          <a:bodyPr>
            <a:noAutofit/>
          </a:bodyPr>
          <a:lstStyle/>
          <a:p>
            <a:pPr>
              <a:buNone/>
            </a:pPr>
            <a:r>
              <a:rPr lang="en-US" sz="2400" b="1" dirty="0" smtClean="0"/>
              <a:t>      Lecture Method</a:t>
            </a:r>
            <a:br>
              <a:rPr lang="en-US" sz="2400" dirty="0" smtClean="0"/>
            </a:br>
            <a:r>
              <a:rPr lang="en-US" sz="2400" dirty="0" smtClean="0"/>
              <a:t>A lecture is a lesson given orally by a teacher. </a:t>
            </a:r>
            <a:endParaRPr lang="fr-FR" sz="2400" dirty="0" smtClean="0"/>
          </a:p>
          <a:p>
            <a:pPr>
              <a:buNone/>
            </a:pPr>
            <a:r>
              <a:rPr lang="en-US" sz="2400" b="1" dirty="0" smtClean="0"/>
              <a:t>     Advantages </a:t>
            </a:r>
            <a:endParaRPr lang="fr-FR" sz="2400" dirty="0" smtClean="0"/>
          </a:p>
          <a:p>
            <a:pPr lvl="0"/>
            <a:r>
              <a:rPr lang="en-US" sz="2400" dirty="0" smtClean="0"/>
              <a:t>It is economical in the use of time</a:t>
            </a:r>
            <a:endParaRPr lang="fr-FR" sz="2400" dirty="0" smtClean="0"/>
          </a:p>
          <a:p>
            <a:pPr lvl="0"/>
            <a:r>
              <a:rPr lang="en-US" sz="2400" dirty="0" smtClean="0"/>
              <a:t>Appropriate for large groups</a:t>
            </a:r>
            <a:endParaRPr lang="fr-FR" sz="2400" dirty="0" smtClean="0"/>
          </a:p>
          <a:p>
            <a:pPr lvl="0"/>
            <a:r>
              <a:rPr lang="en-US" sz="2400" dirty="0" smtClean="0"/>
              <a:t>Use of a single lecture theatre</a:t>
            </a:r>
            <a:endParaRPr lang="fr-FR" sz="2400" dirty="0" smtClean="0"/>
          </a:p>
          <a:p>
            <a:pPr lvl="0"/>
            <a:r>
              <a:rPr lang="en-US" sz="2400" dirty="0" smtClean="0"/>
              <a:t>Allows for the use of experts in delivery of content .</a:t>
            </a:r>
            <a:endParaRPr lang="en-US" sz="2400" dirty="0" smtClean="0"/>
          </a:p>
          <a:p>
            <a:pPr lvl="0"/>
            <a:r>
              <a:rPr lang="en-US" sz="2400" dirty="0" smtClean="0"/>
              <a:t>Provides wide field of knowledge in a limited time</a:t>
            </a:r>
            <a:endParaRPr lang="en-US" sz="2400" dirty="0" smtClean="0"/>
          </a:p>
          <a:p>
            <a:pPr lvl="0"/>
            <a:r>
              <a:rPr lang="en-US" sz="2400" dirty="0" smtClean="0"/>
              <a:t>Gives a feeling of security to the teacher</a:t>
            </a:r>
            <a:endParaRPr lang="en-US" sz="2400" dirty="0" smtClean="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a:t>
            </a:r>
            <a:endParaRPr lang="fr-FR" dirty="0"/>
          </a:p>
        </p:txBody>
      </p:sp>
      <p:sp>
        <p:nvSpPr>
          <p:cNvPr id="3" name="Content Placeholder 2"/>
          <p:cNvSpPr>
            <a:spLocks noGrp="1"/>
          </p:cNvSpPr>
          <p:nvPr>
            <p:ph idx="1"/>
          </p:nvPr>
        </p:nvSpPr>
        <p:spPr/>
        <p:txBody>
          <a:bodyPr>
            <a:normAutofit fontScale="25000" lnSpcReduction="20000"/>
          </a:bodyPr>
          <a:lstStyle/>
          <a:p>
            <a:pPr lvl="0"/>
            <a:r>
              <a:rPr lang="en-US" sz="9600" dirty="0" smtClean="0"/>
              <a:t>Best method when books are in a short supply</a:t>
            </a:r>
            <a:endParaRPr lang="en-US" sz="9600" dirty="0" smtClean="0"/>
          </a:p>
          <a:p>
            <a:pPr lvl="0"/>
            <a:r>
              <a:rPr lang="en-US" sz="9600" dirty="0" smtClean="0"/>
              <a:t>New knowledge can be presented which is not in books</a:t>
            </a:r>
            <a:endParaRPr lang="en-US" sz="9600" dirty="0" smtClean="0"/>
          </a:p>
          <a:p>
            <a:pPr lvl="0"/>
            <a:r>
              <a:rPr lang="en-US" sz="9600" dirty="0" smtClean="0"/>
              <a:t>Good means of introducing a subject</a:t>
            </a:r>
            <a:endParaRPr lang="en-US" sz="9600" dirty="0" smtClean="0"/>
          </a:p>
          <a:p>
            <a:pPr lvl="0"/>
            <a:r>
              <a:rPr lang="en-US" sz="9600" dirty="0" smtClean="0"/>
              <a:t>Useful in giving framework upon which students can build</a:t>
            </a:r>
            <a:endParaRPr lang="en-US" sz="9600" dirty="0" smtClean="0"/>
          </a:p>
          <a:p>
            <a:pPr>
              <a:buNone/>
            </a:pPr>
            <a:r>
              <a:rPr lang="en-US" sz="9600" b="1" dirty="0" smtClean="0"/>
              <a:t>      Disadvantages</a:t>
            </a:r>
            <a:r>
              <a:rPr lang="en-US" sz="9600" dirty="0" smtClean="0"/>
              <a:t> </a:t>
            </a:r>
            <a:endParaRPr lang="en-US" sz="9600" dirty="0" smtClean="0"/>
          </a:p>
          <a:p>
            <a:r>
              <a:rPr lang="en-US" sz="9600" dirty="0" smtClean="0"/>
              <a:t>One way learning process in which students are just listeners</a:t>
            </a:r>
            <a:endParaRPr lang="fr-FR" sz="9600" dirty="0" smtClean="0"/>
          </a:p>
          <a:p>
            <a:pPr lvl="0"/>
            <a:r>
              <a:rPr lang="en-US" sz="9600" dirty="0" smtClean="0"/>
              <a:t>Poor student involvement</a:t>
            </a:r>
            <a:endParaRPr lang="fr-FR" sz="9600" dirty="0" smtClean="0"/>
          </a:p>
          <a:p>
            <a:pPr lvl="0"/>
            <a:r>
              <a:rPr lang="en-US" sz="9600" dirty="0" smtClean="0"/>
              <a:t>No respect for individual pace</a:t>
            </a:r>
            <a:endParaRPr lang="fr-FR" sz="9600" dirty="0" smtClean="0"/>
          </a:p>
          <a:p>
            <a:pPr lvl="0"/>
            <a:r>
              <a:rPr lang="en-US" sz="9600" dirty="0" smtClean="0"/>
              <a:t>Does not help students learn how to </a:t>
            </a:r>
            <a:br>
              <a:rPr lang="en-US" sz="9600" dirty="0" smtClean="0"/>
            </a:br>
            <a:r>
              <a:rPr lang="en-US" sz="9600" dirty="0" smtClean="0"/>
              <a:t>solve problems</a:t>
            </a:r>
            <a:endParaRPr lang="en-US" sz="9600" dirty="0" smtClean="0"/>
          </a:p>
          <a:p>
            <a:pPr lvl="0"/>
            <a:endParaRPr lang="en-US" sz="2800" dirty="0" smtClean="0"/>
          </a:p>
          <a:p>
            <a:pPr lvl="0"/>
            <a:endParaRPr lang="en-US" sz="2800" dirty="0" smtClean="0"/>
          </a:p>
          <a:p>
            <a:pPr lvl="0"/>
            <a:endParaRPr lang="en-US" dirty="0" smtClean="0"/>
          </a:p>
          <a:p>
            <a:pPr lvl="0"/>
            <a:endParaRPr lang="fr-FR" dirty="0" smtClean="0"/>
          </a:p>
          <a:p>
            <a:r>
              <a:rPr lang="en-US" b="1" dirty="0" smtClean="0"/>
              <a:t> </a:t>
            </a:r>
            <a:endParaRPr lang="fr-FR" dirty="0" smtClean="0"/>
          </a:p>
          <a:p>
            <a:endParaRPr lang="fr-FR" dirty="0" smtClean="0"/>
          </a:p>
          <a:p>
            <a:endParaRPr lang="fr-FR"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disadvantages</a:t>
            </a:r>
            <a:endParaRPr lang="fr-FR" dirty="0"/>
          </a:p>
        </p:txBody>
      </p:sp>
      <p:sp>
        <p:nvSpPr>
          <p:cNvPr id="3" name="Content Placeholder 2"/>
          <p:cNvSpPr>
            <a:spLocks noGrp="1"/>
          </p:cNvSpPr>
          <p:nvPr>
            <p:ph idx="1"/>
          </p:nvPr>
        </p:nvSpPr>
        <p:spPr/>
        <p:txBody>
          <a:bodyPr>
            <a:normAutofit/>
          </a:bodyPr>
          <a:lstStyle/>
          <a:p>
            <a:pPr lvl="0"/>
            <a:r>
              <a:rPr lang="en-US" sz="2400" dirty="0" smtClean="0"/>
              <a:t>Does not provide immediate feedback to the learner</a:t>
            </a:r>
            <a:endParaRPr lang="en-US" sz="2400" dirty="0" smtClean="0"/>
          </a:p>
          <a:p>
            <a:pPr lvl="0"/>
            <a:r>
              <a:rPr lang="en-US" sz="2400" dirty="0" smtClean="0"/>
              <a:t>Cannot provide necessary repetition</a:t>
            </a:r>
            <a:endParaRPr lang="en-US" sz="2400" dirty="0" smtClean="0"/>
          </a:p>
          <a:p>
            <a:pPr lvl="0"/>
            <a:r>
              <a:rPr lang="en-US" sz="2400" dirty="0" smtClean="0"/>
              <a:t>Does not teach skills to be acquired by students</a:t>
            </a:r>
            <a:endParaRPr lang="en-US" sz="2400" dirty="0" smtClean="0"/>
          </a:p>
          <a:p>
            <a:pPr lvl="0"/>
            <a:r>
              <a:rPr lang="en-US" sz="2400" dirty="0" smtClean="0"/>
              <a:t>Information comes from single source</a:t>
            </a:r>
            <a:endParaRPr lang="en-US" sz="2400" dirty="0" smtClean="0"/>
          </a:p>
          <a:p>
            <a:pPr lvl="0"/>
            <a:r>
              <a:rPr lang="en-US" sz="2400" dirty="0" smtClean="0"/>
              <a:t>Does not provide for teamwork and interpersonal relationship</a:t>
            </a:r>
            <a:endParaRPr lang="en-US" sz="2400" dirty="0" smtClean="0"/>
          </a:p>
          <a:p>
            <a:pPr lvl="0"/>
            <a:r>
              <a:rPr lang="en-US" sz="2400" dirty="0" smtClean="0"/>
              <a:t>Provides little time for questions</a:t>
            </a:r>
            <a:endParaRPr lang="en-US" sz="2400" dirty="0" smtClean="0"/>
          </a:p>
          <a:p>
            <a:pPr lvl="0"/>
            <a:r>
              <a:rPr lang="en-US" sz="2400" dirty="0" smtClean="0"/>
              <a:t>Does not encourage creative activity on part of students</a:t>
            </a:r>
            <a:endParaRPr lang="fr-FR" sz="2400" dirty="0" smtClean="0"/>
          </a:p>
          <a:p>
            <a:endParaRPr lang="fr-FR"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Practical</a:t>
            </a:r>
            <a:endParaRPr lang="fr-FR" dirty="0"/>
          </a:p>
        </p:txBody>
      </p:sp>
      <p:sp>
        <p:nvSpPr>
          <p:cNvPr id="3" name="Content Placeholder 2"/>
          <p:cNvSpPr>
            <a:spLocks noGrp="1"/>
          </p:cNvSpPr>
          <p:nvPr>
            <p:ph idx="1"/>
          </p:nvPr>
        </p:nvSpPr>
        <p:spPr/>
        <p:txBody>
          <a:bodyPr>
            <a:normAutofit lnSpcReduction="10000"/>
          </a:bodyPr>
          <a:lstStyle/>
          <a:p>
            <a:pPr lvl="0"/>
            <a:r>
              <a:rPr lang="en-US" dirty="0" smtClean="0"/>
              <a:t>lesson is where students perform tasks and learn in their future working areas.</a:t>
            </a:r>
            <a:endParaRPr lang="en-US" dirty="0" smtClean="0"/>
          </a:p>
          <a:p>
            <a:pPr lvl="0">
              <a:buNone/>
            </a:pPr>
            <a:r>
              <a:rPr lang="en-US" dirty="0" smtClean="0">
                <a:solidFill>
                  <a:srgbClr val="FF0000"/>
                </a:solidFill>
              </a:rPr>
              <a:t>      Advantages </a:t>
            </a:r>
            <a:endParaRPr lang="en-US" dirty="0" smtClean="0">
              <a:solidFill>
                <a:srgbClr val="FF0000"/>
              </a:solidFill>
            </a:endParaRPr>
          </a:p>
          <a:p>
            <a:pPr lvl="0"/>
            <a:r>
              <a:rPr lang="en-US" dirty="0" smtClean="0"/>
              <a:t>It provides a better understanding of the lecture content</a:t>
            </a:r>
            <a:endParaRPr lang="fr-FR" dirty="0" smtClean="0"/>
          </a:p>
          <a:p>
            <a:pPr lvl="0"/>
            <a:r>
              <a:rPr lang="en-US" dirty="0" smtClean="0"/>
              <a:t>It leads to creativity on the part of the student</a:t>
            </a:r>
            <a:endParaRPr lang="fr-FR" dirty="0" smtClean="0"/>
          </a:p>
          <a:p>
            <a:pPr lvl="0"/>
            <a:r>
              <a:rPr lang="en-US" dirty="0" smtClean="0"/>
              <a:t>It is effective for stimulating independent thought and changing attitudes</a:t>
            </a:r>
            <a:endParaRPr lang="fr-FR" dirty="0" smtClean="0"/>
          </a:p>
          <a:p>
            <a:pPr lvl="0"/>
            <a:r>
              <a:rPr lang="en-US" dirty="0" smtClean="0"/>
              <a:t>It is a good way of achieving a desired level of competence for the student</a:t>
            </a:r>
            <a:endParaRPr lang="fr-FR" dirty="0" smtClean="0"/>
          </a:p>
          <a:p>
            <a:pPr lvl="0"/>
            <a:endParaRPr lang="fr-FR" dirty="0" smtClean="0"/>
          </a:p>
          <a:p>
            <a:endParaRPr lang="en-US" dirty="0" smtClean="0"/>
          </a:p>
          <a:p>
            <a:endParaRPr lang="fr-FR"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a:t>
            </a:r>
            <a:endParaRPr lang="fr-FR" dirty="0"/>
          </a:p>
        </p:txBody>
      </p:sp>
      <p:sp>
        <p:nvSpPr>
          <p:cNvPr id="3" name="Content Placeholder 2"/>
          <p:cNvSpPr>
            <a:spLocks noGrp="1"/>
          </p:cNvSpPr>
          <p:nvPr>
            <p:ph idx="1"/>
          </p:nvPr>
        </p:nvSpPr>
        <p:spPr/>
        <p:txBody>
          <a:bodyPr/>
          <a:lstStyle/>
          <a:p>
            <a:pPr lvl="0"/>
            <a:r>
              <a:rPr lang="en-US" dirty="0" smtClean="0"/>
              <a:t>It provides immediate feedback on the performance of the teacher</a:t>
            </a:r>
            <a:endParaRPr lang="fr-FR" dirty="0" smtClean="0"/>
          </a:p>
          <a:p>
            <a:pPr lvl="0"/>
            <a:r>
              <a:rPr lang="en-US" dirty="0" smtClean="0"/>
              <a:t>It provides for the individual student to be helped by the teacher</a:t>
            </a:r>
            <a:endParaRPr lang="fr-FR" dirty="0" smtClean="0"/>
          </a:p>
          <a:p>
            <a:pPr lvl="0"/>
            <a:r>
              <a:rPr lang="en-US" dirty="0" smtClean="0"/>
              <a:t>It provides an opportunity for development </a:t>
            </a:r>
            <a:endParaRPr lang="fr-FR" dirty="0" smtClean="0"/>
          </a:p>
          <a:p>
            <a:pPr lvl="0"/>
            <a:r>
              <a:rPr lang="en-US" dirty="0" smtClean="0"/>
              <a:t>Strengthens Interpersonal relationships between teachers and students</a:t>
            </a:r>
            <a:endParaRPr lang="en-US" dirty="0" smtClean="0"/>
          </a:p>
          <a:p>
            <a:endParaRPr lang="fr-FR"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disadvantages</a:t>
            </a:r>
            <a:endParaRPr lang="fr-FR" dirty="0">
              <a:solidFill>
                <a:srgbClr val="FF0000"/>
              </a:solidFill>
            </a:endParaRPr>
          </a:p>
        </p:txBody>
      </p:sp>
      <p:sp>
        <p:nvSpPr>
          <p:cNvPr id="3" name="Content Placeholder 2"/>
          <p:cNvSpPr>
            <a:spLocks noGrp="1"/>
          </p:cNvSpPr>
          <p:nvPr>
            <p:ph idx="1"/>
          </p:nvPr>
        </p:nvSpPr>
        <p:spPr/>
        <p:txBody>
          <a:bodyPr>
            <a:normAutofit/>
          </a:bodyPr>
          <a:lstStyle/>
          <a:p>
            <a:pPr lvl="0"/>
            <a:r>
              <a:rPr lang="en-US" dirty="0" smtClean="0"/>
              <a:t>It is not an economical way of using manpower and resources.</a:t>
            </a:r>
            <a:endParaRPr lang="fr-FR" dirty="0" smtClean="0"/>
          </a:p>
          <a:p>
            <a:pPr lvl="0"/>
            <a:r>
              <a:rPr lang="en-US" dirty="0" smtClean="0"/>
              <a:t>It takes time to carry out practical work.</a:t>
            </a:r>
            <a:endParaRPr lang="fr-FR" dirty="0" smtClean="0"/>
          </a:p>
          <a:p>
            <a:pPr lvl="0"/>
            <a:r>
              <a:rPr lang="en-US" dirty="0" smtClean="0"/>
              <a:t>It needs administrative staff for preparation and maintenance of materials.</a:t>
            </a:r>
            <a:endParaRPr lang="fr-FR" dirty="0" smtClean="0"/>
          </a:p>
          <a:p>
            <a:pPr lvl="0"/>
            <a:r>
              <a:rPr lang="en-US" dirty="0" smtClean="0"/>
              <a:t>It requires special accommodation arrangements for students, that is, closer to the area where the practical will take place. </a:t>
            </a:r>
            <a:endParaRPr lang="fr-FR" dirty="0" smtClean="0"/>
          </a:p>
          <a:p>
            <a:pPr>
              <a:buNone/>
            </a:pPr>
            <a:r>
              <a:rPr lang="en-US" b="1" dirty="0" smtClean="0"/>
              <a:t> </a:t>
            </a:r>
            <a:endParaRPr lang="fr-FR" dirty="0" smtClean="0"/>
          </a:p>
          <a:p>
            <a:endParaRPr lang="fr-FR"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Demonstration</a:t>
            </a:r>
            <a:br>
              <a:rPr lang="en-US" dirty="0" smtClean="0">
                <a:solidFill>
                  <a:srgbClr val="FF0000"/>
                </a:solidFill>
              </a:rPr>
            </a:br>
            <a:endParaRPr lang="fr-FR" dirty="0">
              <a:solidFill>
                <a:srgbClr val="FF0000"/>
              </a:solidFill>
            </a:endParaRPr>
          </a:p>
        </p:txBody>
      </p:sp>
      <p:sp>
        <p:nvSpPr>
          <p:cNvPr id="3" name="Content Placeholder 2"/>
          <p:cNvSpPr>
            <a:spLocks noGrp="1"/>
          </p:cNvSpPr>
          <p:nvPr>
            <p:ph idx="1"/>
          </p:nvPr>
        </p:nvSpPr>
        <p:spPr/>
        <p:txBody>
          <a:bodyPr>
            <a:normAutofit fontScale="85000" lnSpcReduction="10000"/>
          </a:bodyPr>
          <a:lstStyle/>
          <a:p>
            <a:pPr>
              <a:buNone/>
            </a:pPr>
            <a:r>
              <a:rPr lang="en-US" dirty="0" smtClean="0"/>
              <a:t>    A specific learning task is performed by the teacher while students observe and learn. </a:t>
            </a:r>
            <a:br>
              <a:rPr lang="en-US" dirty="0" smtClean="0"/>
            </a:br>
            <a:r>
              <a:rPr lang="en-US" dirty="0" smtClean="0"/>
              <a:t>This method is mainly used to show learners how to perform. </a:t>
            </a:r>
            <a:endParaRPr lang="en-US" dirty="0" smtClean="0"/>
          </a:p>
          <a:p>
            <a:pPr>
              <a:buNone/>
            </a:pPr>
            <a:r>
              <a:rPr lang="en-US" dirty="0" smtClean="0"/>
              <a:t>                 </a:t>
            </a:r>
            <a:r>
              <a:rPr lang="en-US" b="1" dirty="0" smtClean="0"/>
              <a:t>characteristics</a:t>
            </a:r>
            <a:endParaRPr lang="en-US" b="1" dirty="0" smtClean="0"/>
          </a:p>
          <a:p>
            <a:pPr>
              <a:buNone/>
            </a:pPr>
            <a:r>
              <a:rPr lang="en-US" b="1" dirty="0" smtClean="0"/>
              <a:t> </a:t>
            </a:r>
            <a:r>
              <a:rPr lang="en-US" dirty="0" smtClean="0"/>
              <a:t>Demonstrator should understand the entire procedure</a:t>
            </a:r>
            <a:endParaRPr lang="en-US" dirty="0" smtClean="0"/>
          </a:p>
          <a:p>
            <a:pPr>
              <a:buNone/>
            </a:pPr>
            <a:r>
              <a:rPr lang="en-US" dirty="0" smtClean="0"/>
              <a:t>All equipments should be assembled and pretested before demonstration</a:t>
            </a:r>
            <a:endParaRPr lang="en-US" dirty="0" smtClean="0"/>
          </a:p>
          <a:p>
            <a:pPr>
              <a:buNone/>
            </a:pPr>
            <a:r>
              <a:rPr lang="en-US" dirty="0" smtClean="0"/>
              <a:t>Knowledge about the procedure should be given to students before starting the procedure</a:t>
            </a:r>
            <a:endParaRPr lang="en-US" dirty="0" smtClean="0"/>
          </a:p>
          <a:p>
            <a:pPr>
              <a:buNone/>
            </a:pPr>
            <a:r>
              <a:rPr lang="en-US" dirty="0" smtClean="0"/>
              <a:t>Everybody should have a good view of the demonstration</a:t>
            </a:r>
            <a:endParaRPr lang="en-US" dirty="0" smtClean="0"/>
          </a:p>
          <a:p>
            <a:pPr>
              <a:buNone/>
            </a:pPr>
            <a:r>
              <a:rPr lang="en-US" dirty="0" smtClean="0"/>
              <a:t>Discussion period should always follow the demonstration</a:t>
            </a:r>
            <a:endParaRPr lang="en-US" dirty="0" smtClean="0"/>
          </a:p>
          <a:p>
            <a:pPr>
              <a:buNone/>
            </a:pPr>
            <a:r>
              <a:rPr lang="en-US" dirty="0" smtClean="0"/>
              <a:t>There should be return demonstration</a:t>
            </a:r>
            <a:endParaRPr lang="en-US" dirty="0" smtClean="0"/>
          </a:p>
          <a:p>
            <a:pPr>
              <a:buNone/>
            </a:pPr>
            <a:endParaRPr lang="fr-FR"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Advantages</a:t>
            </a:r>
            <a:r>
              <a:rPr lang="en-US" dirty="0" smtClean="0"/>
              <a:t> </a:t>
            </a:r>
            <a:br>
              <a:rPr lang="fr-FR" dirty="0" smtClean="0"/>
            </a:br>
            <a:endParaRPr lang="fr-FR" dirty="0"/>
          </a:p>
        </p:txBody>
      </p:sp>
      <p:sp>
        <p:nvSpPr>
          <p:cNvPr id="3" name="Content Placeholder 2"/>
          <p:cNvSpPr>
            <a:spLocks noGrp="1"/>
          </p:cNvSpPr>
          <p:nvPr>
            <p:ph idx="1"/>
          </p:nvPr>
        </p:nvSpPr>
        <p:spPr/>
        <p:txBody>
          <a:bodyPr>
            <a:normAutofit fontScale="92500" lnSpcReduction="10000"/>
          </a:bodyPr>
          <a:lstStyle/>
          <a:p>
            <a:pPr lvl="0"/>
            <a:r>
              <a:rPr lang="en-US" dirty="0" smtClean="0"/>
              <a:t>It provides an economical way of using manpower and materials.</a:t>
            </a:r>
            <a:endParaRPr lang="fr-FR" dirty="0" smtClean="0"/>
          </a:p>
          <a:p>
            <a:pPr lvl="0"/>
            <a:r>
              <a:rPr lang="en-US" dirty="0" smtClean="0"/>
              <a:t>It provides audio-visual observation of the subject.</a:t>
            </a:r>
            <a:endParaRPr lang="fr-FR" dirty="0" smtClean="0"/>
          </a:p>
          <a:p>
            <a:pPr lvl="0"/>
            <a:r>
              <a:rPr lang="en-US" dirty="0" smtClean="0"/>
              <a:t>Students understand the subject matter better after seeing </a:t>
            </a:r>
            <a:br>
              <a:rPr lang="en-US" dirty="0" smtClean="0"/>
            </a:br>
            <a:r>
              <a:rPr lang="en-US" dirty="0" smtClean="0"/>
              <a:t>a demonstration.</a:t>
            </a:r>
            <a:endParaRPr lang="fr-FR" dirty="0" smtClean="0"/>
          </a:p>
          <a:p>
            <a:pPr lvl="0"/>
            <a:r>
              <a:rPr lang="en-US" dirty="0" smtClean="0"/>
              <a:t>It may be a good means of teaching where resources are readily available.</a:t>
            </a:r>
            <a:endParaRPr lang="fr-FR" dirty="0" smtClean="0"/>
          </a:p>
          <a:p>
            <a:pPr lvl="0"/>
            <a:r>
              <a:rPr lang="en-US" dirty="0" smtClean="0"/>
              <a:t>It provides a way of pacing a student’s way of learning.</a:t>
            </a:r>
            <a:endParaRPr lang="fr-FR" dirty="0" smtClean="0"/>
          </a:p>
          <a:p>
            <a:pPr lvl="0"/>
            <a:r>
              <a:rPr lang="en-US" dirty="0" smtClean="0"/>
              <a:t>It can provide a wide range of knowledge in a limited time.</a:t>
            </a:r>
            <a:endParaRPr lang="en-US" dirty="0" smtClean="0"/>
          </a:p>
          <a:p>
            <a:pPr lvl="0"/>
            <a:r>
              <a:rPr lang="en-US" dirty="0" smtClean="0"/>
              <a:t>Correlates theory and practice</a:t>
            </a:r>
            <a:endParaRPr lang="en-US" dirty="0" smtClean="0"/>
          </a:p>
          <a:p>
            <a:pPr lvl="0"/>
            <a:r>
              <a:rPr lang="en-US" dirty="0" smtClean="0"/>
              <a:t>Provides opportunity of learning how to do something</a:t>
            </a:r>
            <a:endParaRPr lang="fr-FR" dirty="0" smtClean="0"/>
          </a:p>
          <a:p>
            <a:endParaRPr lang="fr-FR"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Disadvantages</a:t>
            </a:r>
            <a:r>
              <a:rPr lang="en-US" dirty="0" smtClean="0"/>
              <a:t> </a:t>
            </a:r>
            <a:br>
              <a:rPr lang="fr-FR" dirty="0" smtClean="0"/>
            </a:br>
            <a:endParaRPr lang="fr-FR" dirty="0"/>
          </a:p>
        </p:txBody>
      </p:sp>
      <p:sp>
        <p:nvSpPr>
          <p:cNvPr id="3" name="Content Placeholder 2"/>
          <p:cNvSpPr>
            <a:spLocks noGrp="1"/>
          </p:cNvSpPr>
          <p:nvPr>
            <p:ph idx="1"/>
          </p:nvPr>
        </p:nvSpPr>
        <p:spPr/>
        <p:txBody>
          <a:bodyPr>
            <a:normAutofit/>
          </a:bodyPr>
          <a:lstStyle/>
          <a:p>
            <a:pPr>
              <a:buNone/>
            </a:pPr>
            <a:r>
              <a:rPr lang="en-US" b="1" dirty="0" smtClean="0"/>
              <a:t> </a:t>
            </a:r>
            <a:r>
              <a:rPr lang="en-US" dirty="0" smtClean="0"/>
              <a:t>It is a one-way learning process from instructor to students.</a:t>
            </a:r>
            <a:endParaRPr lang="fr-FR" dirty="0" smtClean="0"/>
          </a:p>
          <a:p>
            <a:pPr lvl="0"/>
            <a:r>
              <a:rPr lang="en-US" dirty="0" smtClean="0"/>
              <a:t>Students are just passive observers as it may not provide for activity on the part of the students. </a:t>
            </a:r>
            <a:endParaRPr lang="en-US" dirty="0" smtClean="0"/>
          </a:p>
          <a:p>
            <a:pPr lvl="0"/>
            <a:r>
              <a:rPr lang="en-US" dirty="0" smtClean="0"/>
              <a:t>It may not provide the necessary repetition depending on the individual’s pace of learning.</a:t>
            </a:r>
            <a:endParaRPr lang="fr-FR" dirty="0" smtClean="0"/>
          </a:p>
          <a:p>
            <a:pPr lvl="0"/>
            <a:r>
              <a:rPr lang="en-US" dirty="0" smtClean="0"/>
              <a:t>It has little regard for students’ individual differences.</a:t>
            </a:r>
            <a:endParaRPr lang="fr-FR" dirty="0" smtClean="0"/>
          </a:p>
          <a:p>
            <a:pPr lvl="0"/>
            <a:r>
              <a:rPr lang="en-US" dirty="0" smtClean="0"/>
              <a:t>There is no immediate feedback to the instructor on what has been learnt.</a:t>
            </a:r>
            <a:endParaRPr lang="fr-FR" dirty="0" smtClean="0"/>
          </a:p>
          <a:p>
            <a:pPr>
              <a:buNone/>
            </a:pPr>
            <a:endParaRPr lang="fr-FR" dirty="0" smtClean="0"/>
          </a:p>
          <a:p>
            <a:pPr lvl="0"/>
            <a:endParaRPr lang="en-US" dirty="0" smtClean="0"/>
          </a:p>
          <a:p>
            <a:pPr lvl="0"/>
            <a:endParaRPr lang="fr-FR" dirty="0" smtClean="0"/>
          </a:p>
          <a:p>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DEFINATION OF TERMS</a:t>
            </a:r>
            <a:endParaRPr lang="fr-FR" dirty="0"/>
          </a:p>
        </p:txBody>
      </p:sp>
      <p:sp>
        <p:nvSpPr>
          <p:cNvPr id="3" name="Content Placeholder 2"/>
          <p:cNvSpPr>
            <a:spLocks noGrp="1"/>
          </p:cNvSpPr>
          <p:nvPr>
            <p:ph idx="1"/>
          </p:nvPr>
        </p:nvSpPr>
        <p:spPr/>
        <p:txBody>
          <a:bodyPr>
            <a:normAutofit fontScale="92500" lnSpcReduction="10000"/>
          </a:bodyPr>
          <a:lstStyle/>
          <a:p>
            <a:r>
              <a:rPr lang="en-US" b="1" dirty="0" smtClean="0">
                <a:solidFill>
                  <a:srgbClr val="FF0000"/>
                </a:solidFill>
              </a:rPr>
              <a:t>Learning</a:t>
            </a:r>
            <a:r>
              <a:rPr lang="en-US" dirty="0" smtClean="0"/>
              <a:t>- a process of acquiring new habits knowledge and skills which enable students to do something that they could not do before</a:t>
            </a:r>
            <a:endParaRPr lang="en-US" dirty="0" smtClean="0"/>
          </a:p>
          <a:p>
            <a:r>
              <a:rPr lang="en-US" dirty="0" smtClean="0"/>
              <a:t>A process by which behavior or potentiality of a behavior is modified /changed as a result of experience</a:t>
            </a:r>
            <a:endParaRPr lang="en-US" dirty="0" smtClean="0"/>
          </a:p>
          <a:p>
            <a:r>
              <a:rPr lang="en-US" b="1" dirty="0" smtClean="0">
                <a:solidFill>
                  <a:srgbClr val="FF0000"/>
                </a:solidFill>
              </a:rPr>
              <a:t>Teaching-</a:t>
            </a:r>
            <a:r>
              <a:rPr lang="en-US" dirty="0" smtClean="0"/>
              <a:t> interaction between a teacher and student under teachers responsibility in order to bring out expected changes in student behavior</a:t>
            </a:r>
            <a:endParaRPr lang="en-US" dirty="0" smtClean="0"/>
          </a:p>
          <a:p>
            <a:r>
              <a:rPr lang="en-US" b="1" dirty="0" smtClean="0">
                <a:solidFill>
                  <a:srgbClr val="FF0000"/>
                </a:solidFill>
              </a:rPr>
              <a:t>Education</a:t>
            </a:r>
            <a:r>
              <a:rPr lang="en-US" dirty="0" smtClean="0"/>
              <a:t>- a process of changing student behavior into desired direction ,it involves both learning and teaching.</a:t>
            </a:r>
            <a:endParaRPr lang="en-US" dirty="0" smtClean="0"/>
          </a:p>
          <a:p>
            <a:pPr>
              <a:buNone/>
            </a:pPr>
            <a:r>
              <a:rPr lang="en-US" dirty="0" smtClean="0"/>
              <a:t>   and development of learners </a:t>
            </a:r>
            <a:endParaRPr lang="fr-FR"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a:t>
            </a:r>
            <a:endParaRPr lang="fr-FR" dirty="0"/>
          </a:p>
        </p:txBody>
      </p:sp>
      <p:sp>
        <p:nvSpPr>
          <p:cNvPr id="3" name="Content Placeholder 2"/>
          <p:cNvSpPr>
            <a:spLocks noGrp="1"/>
          </p:cNvSpPr>
          <p:nvPr>
            <p:ph idx="1"/>
          </p:nvPr>
        </p:nvSpPr>
        <p:spPr/>
        <p:txBody>
          <a:bodyPr/>
          <a:lstStyle/>
          <a:p>
            <a:pPr lvl="0"/>
            <a:r>
              <a:rPr lang="en-US" dirty="0" smtClean="0"/>
              <a:t>It is relatively ineffective for achieving competence unless students are given opportunities to practice.</a:t>
            </a:r>
            <a:endParaRPr lang="en-US" dirty="0" smtClean="0"/>
          </a:p>
          <a:p>
            <a:pPr lvl="0"/>
            <a:r>
              <a:rPr lang="en-US" dirty="0" smtClean="0"/>
              <a:t>Size of the audience must be kept small to ensure opportunity for practice and close supervision</a:t>
            </a:r>
            <a:endParaRPr lang="en-US" dirty="0" smtClean="0"/>
          </a:p>
          <a:p>
            <a:pPr lvl="0"/>
            <a:r>
              <a:rPr lang="en-US" dirty="0" smtClean="0"/>
              <a:t>Time consuming</a:t>
            </a:r>
            <a:endParaRPr lang="fr-FR" dirty="0" smtClean="0"/>
          </a:p>
          <a:p>
            <a:endParaRPr lang="fr-FR"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200" dirty="0" smtClean="0"/>
              <a:t>tutorial</a:t>
            </a:r>
            <a:endParaRPr lang="fr-FR" sz="3200"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     is a discussion session between a teacher and a small number of students. </a:t>
            </a:r>
            <a:br>
              <a:rPr lang="en-US" dirty="0" smtClean="0"/>
            </a:br>
            <a:r>
              <a:rPr lang="en-US" dirty="0" smtClean="0"/>
              <a:t> The number of students in a tutorial should not be more than eight. However, the best teacher to student ratio is 1:1. </a:t>
            </a:r>
            <a:endParaRPr lang="en-US" dirty="0" smtClean="0"/>
          </a:p>
          <a:p>
            <a:pPr>
              <a:buNone/>
            </a:pPr>
            <a:r>
              <a:rPr lang="en-US" dirty="0" smtClean="0"/>
              <a:t>     The teacher should talk as little as possible and encourage the students to think and learn independently. </a:t>
            </a:r>
            <a:r>
              <a:rPr lang="en-US" b="1" dirty="0" smtClean="0"/>
              <a:t> </a:t>
            </a:r>
            <a:endParaRPr lang="fr-FR" dirty="0" smtClean="0"/>
          </a:p>
          <a:p>
            <a:pPr>
              <a:buNone/>
            </a:pPr>
            <a:r>
              <a:rPr lang="en-US" b="1" dirty="0" smtClean="0"/>
              <a:t>          Advantages</a:t>
            </a:r>
            <a:r>
              <a:rPr lang="en-US" dirty="0" smtClean="0"/>
              <a:t> </a:t>
            </a:r>
            <a:endParaRPr lang="fr-FR" dirty="0" smtClean="0"/>
          </a:p>
          <a:p>
            <a:pPr lvl="0"/>
            <a:r>
              <a:rPr lang="en-US" dirty="0" smtClean="0"/>
              <a:t>Communication of knowledge is two-way between teacher and students.</a:t>
            </a:r>
            <a:endParaRPr lang="fr-FR" dirty="0" smtClean="0"/>
          </a:p>
          <a:p>
            <a:pPr lvl="0"/>
            <a:r>
              <a:rPr lang="en-US" dirty="0" smtClean="0"/>
              <a:t>It provides personal contact between students and teachers and provides activity for the student.</a:t>
            </a:r>
            <a:endParaRPr lang="fr-FR" dirty="0" smtClean="0"/>
          </a:p>
          <a:p>
            <a:endParaRPr lang="en-GB" dirty="0" smtClean="0"/>
          </a:p>
          <a:p>
            <a:endParaRPr lang="fr-FR"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Advantages of tutorial</a:t>
            </a:r>
            <a:endParaRPr lang="fr-FR" sz="2800" dirty="0"/>
          </a:p>
        </p:txBody>
      </p:sp>
      <p:sp>
        <p:nvSpPr>
          <p:cNvPr id="3" name="Content Placeholder 2"/>
          <p:cNvSpPr>
            <a:spLocks noGrp="1"/>
          </p:cNvSpPr>
          <p:nvPr>
            <p:ph idx="1"/>
          </p:nvPr>
        </p:nvSpPr>
        <p:spPr/>
        <p:txBody>
          <a:bodyPr>
            <a:normAutofit lnSpcReduction="10000"/>
          </a:bodyPr>
          <a:lstStyle/>
          <a:p>
            <a:pPr lvl="0"/>
            <a:r>
              <a:rPr lang="en-US" dirty="0" smtClean="0"/>
              <a:t>Teachers can give full attention to individual differences between students.</a:t>
            </a:r>
            <a:endParaRPr lang="fr-FR" dirty="0" smtClean="0"/>
          </a:p>
          <a:p>
            <a:pPr lvl="0"/>
            <a:r>
              <a:rPr lang="en-US" dirty="0" smtClean="0"/>
              <a:t>It provides an opportunity for detailed discussion of students’ work.</a:t>
            </a:r>
            <a:endParaRPr lang="fr-FR" dirty="0" smtClean="0"/>
          </a:p>
          <a:p>
            <a:pPr lvl="0"/>
            <a:r>
              <a:rPr lang="en-US" dirty="0" smtClean="0"/>
              <a:t>It provides immediate feedback for both teacher and student.</a:t>
            </a:r>
            <a:endParaRPr lang="fr-FR" dirty="0" smtClean="0"/>
          </a:p>
          <a:p>
            <a:r>
              <a:rPr lang="en-GB" dirty="0" smtClean="0"/>
              <a:t>Less able students can be helped by the teacher</a:t>
            </a:r>
            <a:endParaRPr lang="en-GB" dirty="0" smtClean="0"/>
          </a:p>
          <a:p>
            <a:pPr lvl="0"/>
            <a:r>
              <a:rPr lang="en-GB" dirty="0" smtClean="0"/>
              <a:t>Provides more understanding of lectures</a:t>
            </a:r>
            <a:r>
              <a:rPr lang="en-US" dirty="0" smtClean="0"/>
              <a:t>It </a:t>
            </a:r>
            <a:endParaRPr lang="en-US" dirty="0" smtClean="0"/>
          </a:p>
          <a:p>
            <a:pPr lvl="0"/>
            <a:r>
              <a:rPr lang="en-US" dirty="0" smtClean="0"/>
              <a:t>encourages the creativity of the learner, including the application of the knowledge and problem solving.</a:t>
            </a:r>
            <a:endParaRPr lang="fr-FR" dirty="0" smtClean="0"/>
          </a:p>
          <a:p>
            <a:endParaRPr lang="fr-FR"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disadvantages</a:t>
            </a:r>
            <a:endParaRPr lang="fr-FR" b="1" dirty="0"/>
          </a:p>
        </p:txBody>
      </p:sp>
      <p:sp>
        <p:nvSpPr>
          <p:cNvPr id="3" name="Content Placeholder 2"/>
          <p:cNvSpPr>
            <a:spLocks noGrp="1"/>
          </p:cNvSpPr>
          <p:nvPr>
            <p:ph idx="1"/>
          </p:nvPr>
        </p:nvSpPr>
        <p:spPr/>
        <p:txBody>
          <a:bodyPr>
            <a:normAutofit/>
          </a:bodyPr>
          <a:lstStyle/>
          <a:p>
            <a:pPr lvl="0"/>
            <a:r>
              <a:rPr lang="en-US" dirty="0" smtClean="0"/>
              <a:t>It is not an economical way of using manpower</a:t>
            </a:r>
            <a:endParaRPr lang="fr-FR" dirty="0" smtClean="0"/>
          </a:p>
          <a:p>
            <a:pPr lvl="0"/>
            <a:r>
              <a:rPr lang="en-US" dirty="0" smtClean="0"/>
              <a:t>It moves too slowly and covers only limited subject matter</a:t>
            </a:r>
            <a:endParaRPr lang="fr-FR" dirty="0" smtClean="0"/>
          </a:p>
          <a:p>
            <a:pPr lvl="0"/>
            <a:r>
              <a:rPr lang="en-US" dirty="0" smtClean="0"/>
              <a:t>Students need to do some work on the subject beforehand</a:t>
            </a:r>
            <a:endParaRPr lang="fr-FR" dirty="0" smtClean="0"/>
          </a:p>
          <a:p>
            <a:pPr lvl="0"/>
            <a:r>
              <a:rPr lang="en-US" dirty="0" smtClean="0"/>
              <a:t>It cannot provide the repetition necessary depending on the individual</a:t>
            </a:r>
            <a:endParaRPr lang="fr-FR" dirty="0" smtClean="0"/>
          </a:p>
          <a:p>
            <a:pPr lvl="0"/>
            <a:r>
              <a:rPr lang="en-US" dirty="0" smtClean="0"/>
              <a:t>The instructor or an active student may dominate it</a:t>
            </a:r>
            <a:endParaRPr lang="fr-FR" dirty="0" smtClean="0"/>
          </a:p>
          <a:p>
            <a:r>
              <a:rPr lang="en-US" dirty="0" smtClean="0"/>
              <a:t>It is liable to interruptions</a:t>
            </a:r>
            <a:endParaRPr lang="fr-FR"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Seminar</a:t>
            </a:r>
            <a:endParaRPr lang="fr-FR" dirty="0"/>
          </a:p>
        </p:txBody>
      </p:sp>
      <p:sp>
        <p:nvSpPr>
          <p:cNvPr id="3" name="Content Placeholder 2"/>
          <p:cNvSpPr>
            <a:spLocks noGrp="1"/>
          </p:cNvSpPr>
          <p:nvPr>
            <p:ph idx="1"/>
          </p:nvPr>
        </p:nvSpPr>
        <p:spPr/>
        <p:txBody>
          <a:bodyPr>
            <a:normAutofit fontScale="92500"/>
          </a:bodyPr>
          <a:lstStyle/>
          <a:p>
            <a:pPr>
              <a:buNone/>
            </a:pPr>
            <a:r>
              <a:rPr lang="en-US" sz="2400" dirty="0" smtClean="0"/>
              <a:t>    is a session headed by a teacher, a trained senior student or an enthusiastic student from the class, where an assigned subject is discussed. The subject has to be prepared beforehand and presented by the student. The other students will then discuss, criticize and comment on the material presented. The teacher should be available to be consulted by the group. </a:t>
            </a:r>
            <a:endParaRPr lang="en-US" sz="2400" dirty="0" smtClean="0"/>
          </a:p>
          <a:p>
            <a:pPr>
              <a:buNone/>
            </a:pPr>
            <a:r>
              <a:rPr lang="en-US" sz="2400" b="1" dirty="0" smtClean="0"/>
              <a:t>       Advantages </a:t>
            </a:r>
            <a:r>
              <a:rPr lang="en-US" sz="2400" dirty="0" smtClean="0"/>
              <a:t> </a:t>
            </a:r>
            <a:endParaRPr lang="fr-FR" sz="2400" dirty="0" smtClean="0"/>
          </a:p>
          <a:p>
            <a:pPr lvl="0"/>
            <a:r>
              <a:rPr lang="en-US" sz="2400" dirty="0" smtClean="0"/>
              <a:t>It promotes interpersonal relationships between students.</a:t>
            </a:r>
            <a:endParaRPr lang="fr-FR" sz="2400" dirty="0" smtClean="0"/>
          </a:p>
          <a:p>
            <a:pPr lvl="0"/>
            <a:r>
              <a:rPr lang="en-US" sz="2400" dirty="0" smtClean="0"/>
              <a:t>Students can learn a lot from each other.</a:t>
            </a:r>
            <a:endParaRPr lang="fr-FR" sz="2400" dirty="0" smtClean="0"/>
          </a:p>
          <a:p>
            <a:pPr lvl="0"/>
            <a:r>
              <a:rPr lang="en-US" sz="2400" dirty="0" smtClean="0"/>
              <a:t>It allows for teamwork and personal flexibility.</a:t>
            </a:r>
            <a:endParaRPr lang="fr-FR" sz="2400" dirty="0" smtClean="0"/>
          </a:p>
          <a:p>
            <a:pPr lvl="0"/>
            <a:r>
              <a:rPr lang="en-US" sz="2400" dirty="0" smtClean="0"/>
              <a:t>Teachers can encourage full participation by all students.</a:t>
            </a:r>
            <a:endParaRPr lang="fr-FR" sz="2400" dirty="0" smtClean="0"/>
          </a:p>
          <a:p>
            <a:pPr>
              <a:buNone/>
            </a:pPr>
            <a:endParaRPr lang="fr-FR" sz="2400"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a:t>
            </a:r>
            <a:endParaRPr lang="fr-FR" dirty="0"/>
          </a:p>
        </p:txBody>
      </p:sp>
      <p:sp>
        <p:nvSpPr>
          <p:cNvPr id="3" name="Content Placeholder 2"/>
          <p:cNvSpPr>
            <a:spLocks noGrp="1"/>
          </p:cNvSpPr>
          <p:nvPr>
            <p:ph idx="1"/>
          </p:nvPr>
        </p:nvSpPr>
        <p:spPr/>
        <p:txBody>
          <a:bodyPr>
            <a:normAutofit/>
          </a:bodyPr>
          <a:lstStyle/>
          <a:p>
            <a:pPr lvl="0"/>
            <a:r>
              <a:rPr lang="en-US" sz="2600" dirty="0" smtClean="0"/>
              <a:t>It provides creativity and independent thought on the part of students.</a:t>
            </a:r>
            <a:endParaRPr lang="fr-FR" sz="2600" dirty="0" smtClean="0"/>
          </a:p>
          <a:p>
            <a:pPr lvl="0"/>
            <a:r>
              <a:rPr lang="en-US" sz="2600" dirty="0" smtClean="0"/>
              <a:t>It provides immediate feedback of knowledge gained.</a:t>
            </a:r>
            <a:endParaRPr lang="fr-FR" sz="2600" dirty="0" smtClean="0"/>
          </a:p>
          <a:p>
            <a:pPr lvl="0"/>
            <a:r>
              <a:rPr lang="en-US" sz="2600" dirty="0" smtClean="0"/>
              <a:t>It facilitates exchange of ideas.</a:t>
            </a:r>
            <a:endParaRPr lang="fr-FR" sz="2600" dirty="0" smtClean="0"/>
          </a:p>
          <a:p>
            <a:pPr lvl="0"/>
            <a:r>
              <a:rPr lang="en-US" sz="2600" dirty="0" smtClean="0"/>
              <a:t>It trains students to work independently in preparing papers for presentation.</a:t>
            </a:r>
            <a:endParaRPr lang="fr-FR" sz="2600" dirty="0" smtClean="0"/>
          </a:p>
          <a:p>
            <a:r>
              <a:rPr lang="en-US" sz="2600" dirty="0" smtClean="0"/>
              <a:t>It provides greater control of communication between students and teachers.</a:t>
            </a:r>
            <a:endParaRPr lang="en-US" sz="2600" dirty="0" smtClean="0"/>
          </a:p>
          <a:p>
            <a:pPr>
              <a:buNone/>
            </a:pPr>
            <a:r>
              <a:rPr lang="en-US" sz="2600" b="1" dirty="0" smtClean="0"/>
              <a:t>        </a:t>
            </a:r>
            <a:endParaRPr lang="en-US" dirty="0" smtClean="0"/>
          </a:p>
          <a:p>
            <a:pPr lvl="0"/>
            <a:endParaRPr lang="fr-FR" dirty="0" smtClean="0"/>
          </a:p>
          <a:p>
            <a:endParaRPr lang="fr-FR"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smtClean="0"/>
              <a:t>Disadvantages</a:t>
            </a:r>
            <a:endParaRPr lang="fr-FR" dirty="0"/>
          </a:p>
        </p:txBody>
      </p:sp>
      <p:sp>
        <p:nvSpPr>
          <p:cNvPr id="3" name="Content Placeholder 2"/>
          <p:cNvSpPr>
            <a:spLocks noGrp="1"/>
          </p:cNvSpPr>
          <p:nvPr>
            <p:ph idx="1"/>
          </p:nvPr>
        </p:nvSpPr>
        <p:spPr/>
        <p:txBody>
          <a:bodyPr>
            <a:normAutofit/>
          </a:bodyPr>
          <a:lstStyle/>
          <a:p>
            <a:pPr>
              <a:buNone/>
            </a:pPr>
            <a:endParaRPr lang="fr-FR" sz="2400" dirty="0" smtClean="0"/>
          </a:p>
          <a:p>
            <a:pPr lvl="0"/>
            <a:r>
              <a:rPr lang="en-US" sz="2400" dirty="0" smtClean="0"/>
              <a:t>It is not an economical way of using manpower unless senior students act as supervisors and teachers are only called in as consultants.</a:t>
            </a:r>
            <a:endParaRPr lang="en-US" sz="2400" dirty="0" smtClean="0"/>
          </a:p>
          <a:p>
            <a:pPr lvl="0"/>
            <a:r>
              <a:rPr lang="en-US" sz="2400" dirty="0" smtClean="0"/>
              <a:t>It is too slow to cover more than a limited amount of subject matter.</a:t>
            </a:r>
            <a:endParaRPr lang="fr-FR" sz="2400" dirty="0" smtClean="0"/>
          </a:p>
          <a:p>
            <a:pPr lvl="0"/>
            <a:r>
              <a:rPr lang="en-US" sz="2400" dirty="0" smtClean="0"/>
              <a:t>It may suffer from interruptions.</a:t>
            </a:r>
            <a:endParaRPr lang="fr-FR" sz="2400" dirty="0" smtClean="0"/>
          </a:p>
          <a:p>
            <a:pPr lvl="0"/>
            <a:r>
              <a:rPr lang="en-US" sz="2400" dirty="0" smtClean="0"/>
              <a:t>It cannot provide the repetition necessary for individual needs</a:t>
            </a:r>
            <a:r>
              <a:rPr lang="en-US" dirty="0" smtClean="0"/>
              <a:t>.</a:t>
            </a:r>
            <a:endParaRPr lang="fr-FR" dirty="0" smtClean="0"/>
          </a:p>
          <a:p>
            <a:pPr>
              <a:buNone/>
            </a:pPr>
            <a:r>
              <a:rPr lang="en-US" dirty="0" smtClean="0"/>
              <a:t>. </a:t>
            </a:r>
            <a:endParaRPr lang="fr-FR"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Field Visit</a:t>
            </a:r>
            <a:endParaRPr lang="fr-FR" sz="3200" dirty="0"/>
          </a:p>
        </p:txBody>
      </p:sp>
      <p:sp>
        <p:nvSpPr>
          <p:cNvPr id="3" name="Content Placeholder 2"/>
          <p:cNvSpPr>
            <a:spLocks noGrp="1"/>
          </p:cNvSpPr>
          <p:nvPr>
            <p:ph idx="1"/>
          </p:nvPr>
        </p:nvSpPr>
        <p:spPr/>
        <p:txBody>
          <a:bodyPr/>
          <a:lstStyle/>
          <a:p>
            <a:r>
              <a:rPr lang="en-US" sz="2800" dirty="0" smtClean="0"/>
              <a:t>Learners are taken to the actual area where activities are taking place, for example, a factory, school, water treatment plant so that they are able to see and relate to what they have learnt on the specific topic</a:t>
            </a:r>
            <a:endParaRPr lang="fr-FR"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Advantages</a:t>
            </a:r>
            <a:r>
              <a:rPr lang="en-US" dirty="0" smtClean="0"/>
              <a:t> </a:t>
            </a:r>
            <a:br>
              <a:rPr lang="fr-FR" dirty="0" smtClean="0"/>
            </a:br>
            <a:endParaRPr lang="fr-FR" dirty="0"/>
          </a:p>
        </p:txBody>
      </p:sp>
      <p:sp>
        <p:nvSpPr>
          <p:cNvPr id="3" name="Content Placeholder 2"/>
          <p:cNvSpPr>
            <a:spLocks noGrp="1"/>
          </p:cNvSpPr>
          <p:nvPr>
            <p:ph idx="1"/>
          </p:nvPr>
        </p:nvSpPr>
        <p:spPr/>
        <p:txBody>
          <a:bodyPr>
            <a:normAutofit fontScale="92500"/>
          </a:bodyPr>
          <a:lstStyle/>
          <a:p>
            <a:pPr lvl="0"/>
            <a:r>
              <a:rPr lang="en-US" dirty="0" smtClean="0"/>
              <a:t>It provides the actual experience. Some things cannot be learnt in school.</a:t>
            </a:r>
            <a:endParaRPr lang="fr-FR" dirty="0" smtClean="0"/>
          </a:p>
          <a:p>
            <a:pPr lvl="0"/>
            <a:r>
              <a:rPr lang="en-US" dirty="0" smtClean="0"/>
              <a:t>Students can observe and participate in the use of theory.</a:t>
            </a:r>
            <a:endParaRPr lang="fr-FR" dirty="0" smtClean="0"/>
          </a:p>
          <a:p>
            <a:pPr lvl="0"/>
            <a:r>
              <a:rPr lang="en-US" dirty="0" smtClean="0"/>
              <a:t>Provides for creative and independent thought on the part of the student.</a:t>
            </a:r>
            <a:endParaRPr lang="fr-FR" dirty="0" smtClean="0"/>
          </a:p>
          <a:p>
            <a:pPr lvl="0"/>
            <a:r>
              <a:rPr lang="en-US" dirty="0" smtClean="0"/>
              <a:t>Provides an opportunity for developing interpersonal relationships between students, teachers and field staff.</a:t>
            </a:r>
            <a:endParaRPr lang="fr-FR" dirty="0" smtClean="0"/>
          </a:p>
          <a:p>
            <a:pPr lvl="0"/>
            <a:r>
              <a:rPr lang="en-US" dirty="0" smtClean="0"/>
              <a:t>It can help promote competence.</a:t>
            </a:r>
            <a:endParaRPr lang="fr-FR" dirty="0" smtClean="0"/>
          </a:p>
          <a:p>
            <a:pPr lvl="0"/>
            <a:r>
              <a:rPr lang="en-US" dirty="0" smtClean="0"/>
              <a:t>Provides time for questions and discussion.</a:t>
            </a:r>
            <a:endParaRPr lang="fr-FR" dirty="0" smtClean="0"/>
          </a:p>
          <a:p>
            <a:pPr lvl="0"/>
            <a:r>
              <a:rPr lang="en-US" dirty="0" smtClean="0"/>
              <a:t>Information comes from multiple sources.</a:t>
            </a:r>
            <a:endParaRPr lang="fr-FR" dirty="0" smtClean="0"/>
          </a:p>
          <a:p>
            <a:endParaRPr lang="fr-FR"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Disadvantages</a:t>
            </a:r>
            <a:r>
              <a:rPr lang="en-US" dirty="0" smtClean="0"/>
              <a:t> </a:t>
            </a:r>
            <a:br>
              <a:rPr lang="fr-FR" dirty="0" smtClean="0"/>
            </a:br>
            <a:endParaRPr lang="fr-FR" dirty="0"/>
          </a:p>
        </p:txBody>
      </p:sp>
      <p:sp>
        <p:nvSpPr>
          <p:cNvPr id="3" name="Content Placeholder 2"/>
          <p:cNvSpPr>
            <a:spLocks noGrp="1"/>
          </p:cNvSpPr>
          <p:nvPr>
            <p:ph idx="1"/>
          </p:nvPr>
        </p:nvSpPr>
        <p:spPr/>
        <p:txBody>
          <a:bodyPr>
            <a:normAutofit/>
          </a:bodyPr>
          <a:lstStyle/>
          <a:p>
            <a:pPr lvl="0"/>
            <a:r>
              <a:rPr lang="en-US" dirty="0" smtClean="0"/>
              <a:t>It is not an economical way of using manpower and resources.</a:t>
            </a:r>
            <a:endParaRPr lang="fr-FR" dirty="0" smtClean="0"/>
          </a:p>
          <a:p>
            <a:pPr lvl="0"/>
            <a:r>
              <a:rPr lang="en-US" dirty="0" smtClean="0"/>
              <a:t>It creates administrative problems in arranging programmes.</a:t>
            </a:r>
            <a:endParaRPr lang="fr-FR" dirty="0" smtClean="0"/>
          </a:p>
          <a:p>
            <a:pPr lvl="0"/>
            <a:r>
              <a:rPr lang="en-US" dirty="0" smtClean="0"/>
              <a:t>It may confuse students because there is usually a wide gap between theory and practice.</a:t>
            </a:r>
            <a:endParaRPr lang="fr-FR" dirty="0" smtClean="0"/>
          </a:p>
          <a:p>
            <a:pPr lvl="0"/>
            <a:r>
              <a:rPr lang="en-US" dirty="0" smtClean="0"/>
              <a:t>If it is not well supervised, learning potential may be lost and it may turn into a social event.</a:t>
            </a:r>
            <a:endParaRPr lang="fr-FR" dirty="0" smtClean="0"/>
          </a:p>
          <a:p>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                                        CT</a:t>
            </a:r>
            <a:endParaRPr lang="fr-FR" sz="2800" dirty="0"/>
          </a:p>
        </p:txBody>
      </p:sp>
      <p:sp>
        <p:nvSpPr>
          <p:cNvPr id="3" name="Content Placeholder 2"/>
          <p:cNvSpPr>
            <a:spLocks noGrp="1"/>
          </p:cNvSpPr>
          <p:nvPr>
            <p:ph idx="1"/>
          </p:nvPr>
        </p:nvSpPr>
        <p:spPr/>
        <p:txBody>
          <a:bodyPr>
            <a:normAutofit fontScale="92500"/>
          </a:bodyPr>
          <a:lstStyle/>
          <a:p>
            <a:r>
              <a:rPr lang="en-US" b="1" dirty="0" smtClean="0">
                <a:solidFill>
                  <a:srgbClr val="FF0000"/>
                </a:solidFill>
              </a:rPr>
              <a:t>Educational theory- </a:t>
            </a:r>
            <a:r>
              <a:rPr lang="en-US" dirty="0" smtClean="0"/>
              <a:t>the field of academic study dealing with educational principles and practice</a:t>
            </a:r>
            <a:endParaRPr lang="en-US" dirty="0" smtClean="0"/>
          </a:p>
          <a:p>
            <a:r>
              <a:rPr lang="en-US" b="1" dirty="0" smtClean="0">
                <a:solidFill>
                  <a:srgbClr val="FF0000"/>
                </a:solidFill>
              </a:rPr>
              <a:t>Educational psychology</a:t>
            </a:r>
            <a:r>
              <a:rPr lang="en-US" dirty="0" smtClean="0"/>
              <a:t>-a study of educational process or educational growth</a:t>
            </a:r>
            <a:endParaRPr lang="en-US" dirty="0" smtClean="0"/>
          </a:p>
          <a:p>
            <a:pPr>
              <a:buNone/>
            </a:pPr>
            <a:r>
              <a:rPr lang="en-GB" sz="2800" dirty="0" smtClean="0"/>
              <a:t>             Learning occurs in two ways</a:t>
            </a:r>
            <a:endParaRPr lang="en-GB" sz="2800" dirty="0" smtClean="0"/>
          </a:p>
          <a:p>
            <a:r>
              <a:rPr lang="en-GB" sz="2800" b="1" dirty="0" smtClean="0"/>
              <a:t>Association</a:t>
            </a:r>
            <a:r>
              <a:rPr lang="en-GB" sz="2800" dirty="0" smtClean="0"/>
              <a:t>- associating with spoken words, objects or persons.</a:t>
            </a:r>
            <a:endParaRPr lang="en-GB" sz="2800" dirty="0" smtClean="0"/>
          </a:p>
          <a:p>
            <a:r>
              <a:rPr lang="en-GB" sz="2800" b="1" dirty="0" smtClean="0"/>
              <a:t>Cognitive behaviour- </a:t>
            </a:r>
            <a:r>
              <a:rPr lang="en-GB" sz="2800" dirty="0" smtClean="0"/>
              <a:t>stimulus response association where the learner forms cognitive structure in their memory which is perceived and organized information</a:t>
            </a:r>
            <a:endParaRPr lang="en-GB" sz="2800" dirty="0" smtClean="0"/>
          </a:p>
          <a:p>
            <a:endParaRPr lang="en-US" dirty="0" smtClean="0"/>
          </a:p>
          <a:p>
            <a:endParaRPr lang="fr-FR"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Project</a:t>
            </a:r>
            <a:endParaRPr lang="fr-FR" dirty="0"/>
          </a:p>
        </p:txBody>
      </p:sp>
      <p:sp>
        <p:nvSpPr>
          <p:cNvPr id="3" name="Content Placeholder 2"/>
          <p:cNvSpPr>
            <a:spLocks noGrp="1"/>
          </p:cNvSpPr>
          <p:nvPr>
            <p:ph idx="1"/>
          </p:nvPr>
        </p:nvSpPr>
        <p:spPr/>
        <p:txBody>
          <a:bodyPr>
            <a:normAutofit lnSpcReduction="10000"/>
          </a:bodyPr>
          <a:lstStyle/>
          <a:p>
            <a:pPr>
              <a:buNone/>
            </a:pPr>
            <a:r>
              <a:rPr lang="en-US" sz="2400" dirty="0" smtClean="0"/>
              <a:t>    A project is an assignment given to an individual learner, a pair of learners or a group of learners in which they carry out a piece of independent work on a particular topic. </a:t>
            </a:r>
            <a:endParaRPr lang="en-US" sz="2400" dirty="0" smtClean="0"/>
          </a:p>
          <a:p>
            <a:r>
              <a:rPr lang="en-US" sz="2400" dirty="0" smtClean="0"/>
              <a:t> The learners have to organize the assignment and prepare a written report to submit to the teacher. may be simple, ,or complex.</a:t>
            </a:r>
            <a:endParaRPr lang="fr-FR" sz="2400" dirty="0" smtClean="0"/>
          </a:p>
          <a:p>
            <a:pPr>
              <a:buNone/>
            </a:pPr>
            <a:r>
              <a:rPr lang="en-US" sz="2400" b="1" dirty="0" smtClean="0"/>
              <a:t>        Advantages</a:t>
            </a:r>
            <a:r>
              <a:rPr lang="en-US" sz="2400" dirty="0" smtClean="0"/>
              <a:t> </a:t>
            </a:r>
            <a:endParaRPr lang="fr-FR" sz="2400" dirty="0" smtClean="0"/>
          </a:p>
          <a:p>
            <a:pPr lvl="0"/>
            <a:r>
              <a:rPr lang="en-US" sz="2400" dirty="0" smtClean="0"/>
              <a:t>It provides activities and calls for creativity on the part of the student.</a:t>
            </a:r>
            <a:endParaRPr lang="fr-FR" sz="2400" dirty="0" smtClean="0"/>
          </a:p>
          <a:p>
            <a:pPr lvl="0"/>
            <a:r>
              <a:rPr lang="en-US" sz="2400" dirty="0" smtClean="0"/>
              <a:t>It encourages initiative in the student.</a:t>
            </a:r>
            <a:endParaRPr lang="fr-FR" sz="2400" dirty="0" smtClean="0"/>
          </a:p>
          <a:p>
            <a:pPr lvl="0"/>
            <a:r>
              <a:rPr lang="en-US" sz="2400" dirty="0" smtClean="0"/>
              <a:t>It encourages learners to be independent.</a:t>
            </a:r>
            <a:endParaRPr lang="fr-FR" sz="2400" dirty="0" smtClean="0"/>
          </a:p>
          <a:p>
            <a:endParaRPr lang="fr-FR"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a:t>
            </a:r>
            <a:endParaRPr lang="fr-FR" dirty="0"/>
          </a:p>
        </p:txBody>
      </p:sp>
      <p:sp>
        <p:nvSpPr>
          <p:cNvPr id="3" name="Content Placeholder 2"/>
          <p:cNvSpPr>
            <a:spLocks noGrp="1"/>
          </p:cNvSpPr>
          <p:nvPr>
            <p:ph idx="1"/>
          </p:nvPr>
        </p:nvSpPr>
        <p:spPr/>
        <p:txBody>
          <a:bodyPr/>
          <a:lstStyle/>
          <a:p>
            <a:pPr lvl="0"/>
            <a:r>
              <a:rPr lang="en-US" sz="2800" dirty="0" smtClean="0"/>
              <a:t>Learners can work at their own pace.</a:t>
            </a:r>
            <a:endParaRPr lang="fr-FR" sz="2800" dirty="0" smtClean="0"/>
          </a:p>
          <a:p>
            <a:pPr lvl="0"/>
            <a:r>
              <a:rPr lang="en-US" sz="2800" dirty="0" smtClean="0"/>
              <a:t>It may provide opportunities for interpersonal relationships between learners and people from other departments.</a:t>
            </a:r>
            <a:endParaRPr lang="fr-FR" sz="2800" dirty="0" smtClean="0"/>
          </a:p>
          <a:p>
            <a:pPr lvl="0"/>
            <a:r>
              <a:rPr lang="en-US" sz="2800" dirty="0" smtClean="0"/>
              <a:t>The results of a project provide feedback of students’ progress to the teacher.</a:t>
            </a:r>
            <a:endParaRPr lang="fr-FR" sz="2800" dirty="0" smtClean="0"/>
          </a:p>
          <a:p>
            <a:r>
              <a:rPr lang="en-US" sz="2800" dirty="0" smtClean="0"/>
              <a:t>information comes from multiple sources</a:t>
            </a:r>
            <a:endParaRPr lang="fr-FR" sz="2800" dirty="0" smtClean="0"/>
          </a:p>
          <a:p>
            <a:endParaRPr lang="fr-FR"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Disadvantages</a:t>
            </a:r>
            <a:r>
              <a:rPr lang="en-US" dirty="0" smtClean="0"/>
              <a:t> </a:t>
            </a:r>
            <a:br>
              <a:rPr lang="fr-FR" dirty="0" smtClean="0"/>
            </a:br>
            <a:endParaRPr lang="fr-FR" dirty="0"/>
          </a:p>
        </p:txBody>
      </p:sp>
      <p:sp>
        <p:nvSpPr>
          <p:cNvPr id="3" name="Content Placeholder 2"/>
          <p:cNvSpPr>
            <a:spLocks noGrp="1"/>
          </p:cNvSpPr>
          <p:nvPr>
            <p:ph idx="1"/>
          </p:nvPr>
        </p:nvSpPr>
        <p:spPr/>
        <p:txBody>
          <a:bodyPr>
            <a:normAutofit/>
          </a:bodyPr>
          <a:lstStyle/>
          <a:p>
            <a:pPr lvl="0"/>
            <a:r>
              <a:rPr lang="en-US" dirty="0" smtClean="0"/>
              <a:t>It takes time to carry out a project.</a:t>
            </a:r>
            <a:endParaRPr lang="fr-FR" dirty="0" smtClean="0"/>
          </a:p>
          <a:p>
            <a:pPr lvl="0"/>
            <a:r>
              <a:rPr lang="en-US" dirty="0" smtClean="0"/>
              <a:t>Learners may find that the project adds too much to their workload.</a:t>
            </a:r>
            <a:endParaRPr lang="fr-FR" dirty="0" smtClean="0"/>
          </a:p>
          <a:p>
            <a:pPr lvl="0"/>
            <a:r>
              <a:rPr lang="en-US" dirty="0" smtClean="0"/>
              <a:t>It creates administrative problems in </a:t>
            </a:r>
            <a:br>
              <a:rPr lang="en-US" dirty="0" smtClean="0"/>
            </a:br>
            <a:r>
              <a:rPr lang="en-US" dirty="0" smtClean="0"/>
              <a:t>arranging programmes.</a:t>
            </a:r>
            <a:endParaRPr lang="fr-FR" dirty="0" smtClean="0"/>
          </a:p>
          <a:p>
            <a:pPr lvl="0"/>
            <a:r>
              <a:rPr lang="en-US" dirty="0" smtClean="0"/>
              <a:t>Unless sufficient time is allowed, the learners may produce a superficial report.</a:t>
            </a:r>
            <a:endParaRPr lang="fr-FR" dirty="0" smtClean="0"/>
          </a:p>
          <a:p>
            <a:endParaRPr lang="fr-FR"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Individual Learning</a:t>
            </a:r>
            <a:br>
              <a:rPr lang="fr-FR" dirty="0" smtClean="0"/>
            </a:br>
            <a:endParaRPr lang="fr-FR" dirty="0"/>
          </a:p>
        </p:txBody>
      </p:sp>
      <p:sp>
        <p:nvSpPr>
          <p:cNvPr id="3" name="Content Placeholder 2"/>
          <p:cNvSpPr>
            <a:spLocks noGrp="1"/>
          </p:cNvSpPr>
          <p:nvPr>
            <p:ph idx="1"/>
          </p:nvPr>
        </p:nvSpPr>
        <p:spPr/>
        <p:txBody>
          <a:bodyPr>
            <a:normAutofit/>
          </a:bodyPr>
          <a:lstStyle/>
          <a:p>
            <a:pPr>
              <a:buNone/>
            </a:pPr>
            <a:r>
              <a:rPr lang="en-US" b="1" dirty="0" smtClean="0"/>
              <a:t>Advantages</a:t>
            </a:r>
            <a:r>
              <a:rPr lang="en-US" dirty="0" smtClean="0"/>
              <a:t> </a:t>
            </a:r>
            <a:endParaRPr lang="fr-FR" dirty="0" smtClean="0"/>
          </a:p>
          <a:p>
            <a:pPr lvl="0"/>
            <a:r>
              <a:rPr lang="en-US" dirty="0" smtClean="0"/>
              <a:t>Students can work at their own individual pace.</a:t>
            </a:r>
            <a:endParaRPr lang="fr-FR" dirty="0" smtClean="0"/>
          </a:p>
          <a:p>
            <a:pPr lvl="0"/>
            <a:r>
              <a:rPr lang="en-US" dirty="0" smtClean="0"/>
              <a:t>Students can learn at the time and place of their choice.</a:t>
            </a:r>
            <a:endParaRPr lang="fr-FR" dirty="0" smtClean="0"/>
          </a:p>
          <a:p>
            <a:pPr lvl="0"/>
            <a:r>
              <a:rPr lang="en-US" dirty="0" smtClean="0"/>
              <a:t>Students can request teaching whenever necessary.</a:t>
            </a:r>
            <a:endParaRPr lang="fr-FR" dirty="0" smtClean="0"/>
          </a:p>
          <a:p>
            <a:pPr lvl="0"/>
            <a:r>
              <a:rPr lang="en-US" dirty="0" smtClean="0"/>
              <a:t>Students can omit parts they already know.</a:t>
            </a:r>
            <a:endParaRPr lang="fr-FR" dirty="0" smtClean="0"/>
          </a:p>
          <a:p>
            <a:pPr lvl="0"/>
            <a:r>
              <a:rPr lang="en-US" dirty="0" smtClean="0"/>
              <a:t>Teachers can prepare a standardized body of information.</a:t>
            </a:r>
            <a:endParaRPr lang="fr-FR" dirty="0" smtClean="0"/>
          </a:p>
          <a:p>
            <a:pPr>
              <a:buNone/>
            </a:pPr>
            <a:r>
              <a:rPr lang="en-US" dirty="0" smtClean="0"/>
              <a:t> </a:t>
            </a:r>
            <a:endParaRPr lang="fr-FR" dirty="0" smtClean="0"/>
          </a:p>
          <a:p>
            <a:endParaRPr lang="fr-FR" dirty="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a:t>
            </a:r>
            <a:endParaRPr lang="fr-FR" dirty="0"/>
          </a:p>
        </p:txBody>
      </p:sp>
      <p:sp>
        <p:nvSpPr>
          <p:cNvPr id="3" name="Content Placeholder 2"/>
          <p:cNvSpPr>
            <a:spLocks noGrp="1"/>
          </p:cNvSpPr>
          <p:nvPr>
            <p:ph idx="1"/>
          </p:nvPr>
        </p:nvSpPr>
        <p:spPr/>
        <p:txBody>
          <a:bodyPr/>
          <a:lstStyle/>
          <a:p>
            <a:pPr lvl="0"/>
            <a:r>
              <a:rPr lang="en-US" dirty="0" smtClean="0"/>
              <a:t>The method can provide for creativity and independent thought on the part of the student.</a:t>
            </a:r>
            <a:endParaRPr lang="fr-FR" dirty="0" smtClean="0"/>
          </a:p>
          <a:p>
            <a:pPr lvl="0"/>
            <a:r>
              <a:rPr lang="en-US" dirty="0" smtClean="0"/>
              <a:t>It can help achieve the desired competence.</a:t>
            </a:r>
            <a:endParaRPr lang="fr-FR" dirty="0" smtClean="0"/>
          </a:p>
          <a:p>
            <a:pPr lvl="0"/>
            <a:r>
              <a:rPr lang="en-US" dirty="0" smtClean="0"/>
              <a:t>It can provide immediate feedback to the teacher.</a:t>
            </a:r>
            <a:endParaRPr lang="fr-FR" dirty="0" smtClean="0"/>
          </a:p>
          <a:p>
            <a:pPr lvl="0"/>
            <a:r>
              <a:rPr lang="en-US" dirty="0" smtClean="0"/>
              <a:t>Students’ performance does not decline with time.</a:t>
            </a:r>
            <a:endParaRPr lang="fr-FR" dirty="0" smtClean="0"/>
          </a:p>
          <a:p>
            <a:pPr lvl="0"/>
            <a:r>
              <a:rPr lang="en-US" dirty="0" smtClean="0"/>
              <a:t>Students learn how to express themselves clearly.</a:t>
            </a:r>
            <a:endParaRPr lang="fr-FR" dirty="0" smtClean="0"/>
          </a:p>
          <a:p>
            <a:endParaRPr lang="fr-FR"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disadvantages</a:t>
            </a:r>
            <a:endParaRPr lang="fr-FR" dirty="0"/>
          </a:p>
        </p:txBody>
      </p:sp>
      <p:sp>
        <p:nvSpPr>
          <p:cNvPr id="3" name="Content Placeholder 2"/>
          <p:cNvSpPr>
            <a:spLocks noGrp="1"/>
          </p:cNvSpPr>
          <p:nvPr>
            <p:ph idx="1"/>
          </p:nvPr>
        </p:nvSpPr>
        <p:spPr/>
        <p:txBody>
          <a:bodyPr>
            <a:normAutofit fontScale="92500"/>
          </a:bodyPr>
          <a:lstStyle/>
          <a:p>
            <a:pPr lvl="0"/>
            <a:r>
              <a:rPr lang="en-US" dirty="0" smtClean="0"/>
              <a:t>It is an uneconomical way of using resources.</a:t>
            </a:r>
            <a:endParaRPr lang="fr-FR" dirty="0" smtClean="0"/>
          </a:p>
          <a:p>
            <a:pPr lvl="0"/>
            <a:r>
              <a:rPr lang="en-US" dirty="0" smtClean="0"/>
              <a:t>The programmed materials have to be maintained.</a:t>
            </a:r>
            <a:endParaRPr lang="fr-FR" dirty="0" smtClean="0"/>
          </a:p>
          <a:p>
            <a:pPr lvl="0"/>
            <a:r>
              <a:rPr lang="en-US" dirty="0" smtClean="0"/>
              <a:t>It needs administrative staff.</a:t>
            </a:r>
            <a:endParaRPr lang="fr-FR" dirty="0" smtClean="0"/>
          </a:p>
          <a:p>
            <a:pPr lvl="0"/>
            <a:r>
              <a:rPr lang="en-US" dirty="0" smtClean="0"/>
              <a:t>Information usually comes from a single source and may lead to a one way learning process.</a:t>
            </a:r>
            <a:endParaRPr lang="fr-FR" dirty="0" smtClean="0"/>
          </a:p>
          <a:p>
            <a:pPr lvl="0"/>
            <a:r>
              <a:rPr lang="en-US" dirty="0" smtClean="0"/>
              <a:t>No teamwork and interpersonal relationships between students.</a:t>
            </a:r>
            <a:endParaRPr lang="fr-FR" dirty="0" smtClean="0"/>
          </a:p>
          <a:p>
            <a:pPr lvl="0"/>
            <a:r>
              <a:rPr lang="en-US" dirty="0" smtClean="0"/>
              <a:t>It takes time to prepare materials for individual learning.</a:t>
            </a:r>
            <a:endParaRPr lang="fr-FR" dirty="0" smtClean="0"/>
          </a:p>
          <a:p>
            <a:pPr lvl="0"/>
            <a:r>
              <a:rPr lang="en-US" dirty="0" smtClean="0"/>
              <a:t>It has no regard for the students’ individual differences.</a:t>
            </a:r>
            <a:endParaRPr lang="fr-FR" dirty="0" smtClean="0"/>
          </a:p>
          <a:p>
            <a:pPr>
              <a:buNone/>
            </a:pPr>
            <a:r>
              <a:rPr lang="en-US" b="1" dirty="0" smtClean="0"/>
              <a:t> </a:t>
            </a:r>
            <a:endParaRPr lang="fr-FR" dirty="0" smtClean="0"/>
          </a:p>
          <a:p>
            <a:endParaRPr lang="fr-FR" dirty="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Small Group Discussion</a:t>
            </a:r>
            <a:br>
              <a:rPr lang="fr-FR" dirty="0" smtClean="0"/>
            </a:br>
            <a:endParaRPr lang="fr-FR"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   is an appropriate technique for encouraging learners to analyze, synthesize and evaluate the knowledge that they acquire. </a:t>
            </a:r>
            <a:endParaRPr lang="en-US" dirty="0" smtClean="0"/>
          </a:p>
          <a:p>
            <a:pPr>
              <a:buNone/>
            </a:pPr>
            <a:r>
              <a:rPr lang="en-US" dirty="0" smtClean="0"/>
              <a:t>   can be instructor-centered or learner-</a:t>
            </a:r>
            <a:r>
              <a:rPr lang="en-US" dirty="0" err="1" smtClean="0"/>
              <a:t>centred</a:t>
            </a:r>
            <a:r>
              <a:rPr lang="en-US" dirty="0" smtClean="0"/>
              <a:t> </a:t>
            </a:r>
            <a:endParaRPr lang="en-US" dirty="0" smtClean="0"/>
          </a:p>
          <a:p>
            <a:r>
              <a:rPr lang="en-US" b="1" dirty="0" smtClean="0"/>
              <a:t>Advantages</a:t>
            </a:r>
            <a:r>
              <a:rPr lang="en-US" dirty="0" smtClean="0"/>
              <a:t> </a:t>
            </a:r>
            <a:endParaRPr lang="fr-FR" dirty="0" smtClean="0"/>
          </a:p>
          <a:p>
            <a:pPr lvl="0"/>
            <a:r>
              <a:rPr lang="en-US" dirty="0" smtClean="0"/>
              <a:t>There is shared commitment to learning. Learners help each other with difficult points.</a:t>
            </a:r>
            <a:endParaRPr lang="fr-FR" dirty="0" smtClean="0"/>
          </a:p>
          <a:p>
            <a:pPr lvl="0"/>
            <a:r>
              <a:rPr lang="en-US" dirty="0" smtClean="0"/>
              <a:t>Provides learners with opportunities to interact with the instructor and fellow learners.</a:t>
            </a:r>
            <a:endParaRPr lang="fr-FR" dirty="0" smtClean="0"/>
          </a:p>
          <a:p>
            <a:pPr lvl="0"/>
            <a:r>
              <a:rPr lang="en-US" dirty="0" smtClean="0"/>
              <a:t>Learners learn to evaluate the logic of and the evidence for their own and other’s positions, that is, learning is through self expression and intercommunication.</a:t>
            </a:r>
            <a:endParaRPr lang="fr-FR" dirty="0" smtClean="0"/>
          </a:p>
          <a:p>
            <a:pPr lvl="0"/>
            <a:r>
              <a:rPr lang="en-US" dirty="0" smtClean="0"/>
              <a:t>Allows learners to become active participants in the learning process</a:t>
            </a:r>
            <a:endParaRPr lang="fr-FR" dirty="0" smtClean="0"/>
          </a:p>
          <a:p>
            <a:pPr lvl="0"/>
            <a:r>
              <a:rPr lang="en-US" dirty="0" smtClean="0"/>
              <a:t>Provides an opportunity for the synthesis of varied experiences and data derived from lectures, laboratories, clinics and readings. </a:t>
            </a:r>
            <a:endParaRPr lang="en-US" dirty="0" smtClean="0"/>
          </a:p>
          <a:p>
            <a:pPr lvl="0"/>
            <a:r>
              <a:rPr lang="en-US" dirty="0" smtClean="0"/>
              <a:t>Reinforces previous learning</a:t>
            </a:r>
            <a:endParaRPr lang="en-US" dirty="0" smtClean="0"/>
          </a:p>
          <a:p>
            <a:pPr>
              <a:buNone/>
            </a:pPr>
            <a:endParaRPr lang="fr-FR" dirty="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Disadvantages</a:t>
            </a:r>
            <a:endParaRPr lang="fr-FR"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 </a:t>
            </a:r>
            <a:endParaRPr lang="fr-FR" dirty="0" smtClean="0"/>
          </a:p>
          <a:p>
            <a:pPr lvl="0"/>
            <a:r>
              <a:rPr lang="en-US" dirty="0" smtClean="0"/>
              <a:t>Dominance of vocal and aggressive members over others in a group may hinder equal growth of all members in the learning process.</a:t>
            </a:r>
            <a:endParaRPr lang="fr-FR" dirty="0" smtClean="0"/>
          </a:p>
          <a:p>
            <a:pPr lvl="0"/>
            <a:r>
              <a:rPr lang="en-US" dirty="0" smtClean="0"/>
              <a:t>A group discussion does not guarantee that an objective will be accomplished within a fixed time.</a:t>
            </a:r>
            <a:endParaRPr lang="fr-FR" dirty="0" smtClean="0"/>
          </a:p>
          <a:p>
            <a:pPr lvl="0"/>
            <a:r>
              <a:rPr lang="en-US" dirty="0" smtClean="0"/>
              <a:t>The members of the group must bring to the discussion a body of information that is sufficiently broad and deep.</a:t>
            </a:r>
            <a:endParaRPr lang="fr-FR" dirty="0" smtClean="0"/>
          </a:p>
          <a:p>
            <a:r>
              <a:rPr lang="en-US" dirty="0" smtClean="0"/>
              <a:t>As the size of the group increases, the efficiency and effectiveness of the method </a:t>
            </a:r>
            <a:br>
              <a:rPr lang="en-US" dirty="0" smtClean="0"/>
            </a:br>
            <a:r>
              <a:rPr lang="en-US" dirty="0" smtClean="0"/>
              <a:t>will decrease.</a:t>
            </a:r>
            <a:endParaRPr lang="en-US" dirty="0" smtClean="0"/>
          </a:p>
          <a:p>
            <a:r>
              <a:rPr lang="en-US" dirty="0" smtClean="0"/>
              <a:t>Requires presence of a teacher all time to act as a facilitator</a:t>
            </a:r>
            <a:endParaRPr lang="en-US" dirty="0" smtClean="0"/>
          </a:p>
          <a:p>
            <a:r>
              <a:rPr lang="en-US" dirty="0" smtClean="0"/>
              <a:t>Time consuming</a:t>
            </a:r>
            <a:endParaRPr lang="fr-FR" dirty="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Simulation</a:t>
            </a:r>
            <a:endParaRPr lang="fr-FR" dirty="0"/>
          </a:p>
        </p:txBody>
      </p:sp>
      <p:sp>
        <p:nvSpPr>
          <p:cNvPr id="3" name="Content Placeholder 2"/>
          <p:cNvSpPr>
            <a:spLocks noGrp="1"/>
          </p:cNvSpPr>
          <p:nvPr>
            <p:ph idx="1"/>
          </p:nvPr>
        </p:nvSpPr>
        <p:spPr/>
        <p:txBody>
          <a:bodyPr>
            <a:normAutofit fontScale="70000" lnSpcReduction="20000"/>
          </a:bodyPr>
          <a:lstStyle/>
          <a:p>
            <a:r>
              <a:rPr lang="en-US" sz="3100" dirty="0" smtClean="0"/>
              <a:t>This instruction method is used to enable learners to develop skills in dealing with ’real life’ situations and ’problems’ in a classroom setting</a:t>
            </a:r>
            <a:endParaRPr lang="en-US" sz="3100" dirty="0" smtClean="0"/>
          </a:p>
          <a:p>
            <a:r>
              <a:rPr lang="en-US" sz="3100" dirty="0" smtClean="0"/>
              <a:t>Hypothetical experience that engages the learner in an activity that reflect real life condition</a:t>
            </a:r>
            <a:endParaRPr lang="en-US" sz="3100" dirty="0" smtClean="0"/>
          </a:p>
          <a:p>
            <a:r>
              <a:rPr lang="en-US" sz="3100" dirty="0" smtClean="0"/>
              <a:t> There are two methods of simulation - the simulation game and simulators.</a:t>
            </a:r>
            <a:endParaRPr lang="fr-FR" sz="3100" dirty="0" smtClean="0"/>
          </a:p>
          <a:p>
            <a:r>
              <a:rPr lang="en-US" sz="3100" b="1" dirty="0" smtClean="0"/>
              <a:t> simulation games </a:t>
            </a:r>
            <a:r>
              <a:rPr lang="en-US" sz="3100" dirty="0" smtClean="0"/>
              <a:t>are designed to provide students with opportunity to practice and develop skill in problem solving, decision making and communicating examples</a:t>
            </a:r>
            <a:endParaRPr lang="fr-FR" sz="3100" dirty="0" smtClean="0"/>
          </a:p>
          <a:p>
            <a:r>
              <a:rPr lang="en-US" dirty="0" smtClean="0">
                <a:solidFill>
                  <a:srgbClr val="FF0000"/>
                </a:solidFill>
              </a:rPr>
              <a:t>written case history with multiple choice questions for the learner to answer after reading or listening to the </a:t>
            </a:r>
            <a:br>
              <a:rPr lang="en-US" dirty="0" smtClean="0">
                <a:solidFill>
                  <a:srgbClr val="FF0000"/>
                </a:solidFill>
              </a:rPr>
            </a:br>
            <a:r>
              <a:rPr lang="en-US" dirty="0" smtClean="0">
                <a:solidFill>
                  <a:srgbClr val="FF0000"/>
                </a:solidFill>
              </a:rPr>
              <a:t>case history. </a:t>
            </a:r>
            <a:endParaRPr lang="fr-FR" dirty="0" smtClean="0">
              <a:solidFill>
                <a:srgbClr val="FF0000"/>
              </a:solidFill>
            </a:endParaRPr>
          </a:p>
          <a:p>
            <a:r>
              <a:rPr lang="en-US" dirty="0" smtClean="0">
                <a:solidFill>
                  <a:srgbClr val="FF0000"/>
                </a:solidFill>
              </a:rPr>
              <a:t>b) Present a recording of chest sounds for the learner to listen to. Ask the learner to report on what they heard.</a:t>
            </a:r>
            <a:endParaRPr lang="en-US" dirty="0" smtClean="0">
              <a:solidFill>
                <a:srgbClr val="FF0000"/>
              </a:solidFill>
            </a:endParaRPr>
          </a:p>
          <a:p>
            <a:endParaRPr lang="fr-FR" dirty="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a:t>
            </a:r>
            <a:endParaRPr lang="fr-FR" dirty="0"/>
          </a:p>
        </p:txBody>
      </p:sp>
      <p:sp>
        <p:nvSpPr>
          <p:cNvPr id="3" name="Content Placeholder 2"/>
          <p:cNvSpPr>
            <a:spLocks noGrp="1"/>
          </p:cNvSpPr>
          <p:nvPr>
            <p:ph idx="1"/>
          </p:nvPr>
        </p:nvSpPr>
        <p:spPr/>
        <p:txBody>
          <a:bodyPr>
            <a:normAutofit fontScale="77500" lnSpcReduction="20000"/>
          </a:bodyPr>
          <a:lstStyle/>
          <a:p>
            <a:r>
              <a:rPr lang="en-US" b="1" dirty="0" smtClean="0"/>
              <a:t>Simulators</a:t>
            </a:r>
            <a:br>
              <a:rPr lang="en-US" b="1" dirty="0" smtClean="0"/>
            </a:br>
            <a:br>
              <a:rPr lang="en-US" b="1" dirty="0" smtClean="0"/>
            </a:br>
            <a:r>
              <a:rPr lang="en-US" dirty="0" smtClean="0"/>
              <a:t>are  models such as the obstetrical phantom  that represent real life situations and allow the learner to interact by practicing skills relevant to the situation.</a:t>
            </a:r>
            <a:endParaRPr lang="fr-FR" dirty="0" smtClean="0"/>
          </a:p>
          <a:p>
            <a:r>
              <a:rPr lang="en-US" b="1" dirty="0" smtClean="0"/>
              <a:t>Advantages</a:t>
            </a:r>
            <a:r>
              <a:rPr lang="en-US" dirty="0" smtClean="0"/>
              <a:t> </a:t>
            </a:r>
            <a:endParaRPr lang="fr-FR" dirty="0" smtClean="0"/>
          </a:p>
          <a:p>
            <a:pPr lvl="0"/>
            <a:r>
              <a:rPr lang="en-US" dirty="0" smtClean="0"/>
              <a:t>can create the link between the training situation and the real </a:t>
            </a:r>
            <a:br>
              <a:rPr lang="en-US" dirty="0" smtClean="0"/>
            </a:br>
            <a:r>
              <a:rPr lang="en-US" dirty="0" smtClean="0"/>
              <a:t>life situation. </a:t>
            </a:r>
            <a:endParaRPr lang="fr-FR" dirty="0" smtClean="0"/>
          </a:p>
          <a:p>
            <a:pPr lvl="0"/>
            <a:r>
              <a:rPr lang="en-US" dirty="0" smtClean="0"/>
              <a:t>Simulations provide a responsive, safe and nonthreatening environment. There is always some immediate feedback.</a:t>
            </a:r>
            <a:endParaRPr lang="fr-FR" dirty="0" smtClean="0"/>
          </a:p>
          <a:p>
            <a:pPr lvl="0"/>
            <a:r>
              <a:rPr lang="en-US" dirty="0" smtClean="0"/>
              <a:t>Simulation is a relatively cheap method and often provides experience in a low cost model for a high cost environment.</a:t>
            </a:r>
            <a:endParaRPr lang="fr-FR" dirty="0" smtClean="0"/>
          </a:p>
          <a:p>
            <a:pPr lvl="0"/>
            <a:r>
              <a:rPr lang="en-US" dirty="0" smtClean="0"/>
              <a:t>Simulation allows learners to make their first serious mistakes in a simulated situation rather than in a real one.</a:t>
            </a:r>
            <a:endParaRPr lang="en-US" dirty="0" smtClean="0"/>
          </a:p>
          <a:p>
            <a:pPr lvl="0"/>
            <a:r>
              <a:rPr lang="en-US" dirty="0" smtClean="0"/>
              <a:t>Excellent for psychomotor skill development</a:t>
            </a:r>
            <a:endParaRPr lang="fr-FR" dirty="0" smtClean="0"/>
          </a:p>
          <a:p>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a:t>
            </a:r>
            <a:endParaRPr lang="fr-FR" dirty="0"/>
          </a:p>
        </p:txBody>
      </p:sp>
      <p:sp>
        <p:nvSpPr>
          <p:cNvPr id="3" name="Content Placeholder 2"/>
          <p:cNvSpPr>
            <a:spLocks noGrp="1"/>
          </p:cNvSpPr>
          <p:nvPr>
            <p:ph idx="1"/>
          </p:nvPr>
        </p:nvSpPr>
        <p:spPr/>
        <p:txBody>
          <a:bodyPr>
            <a:normAutofit/>
          </a:bodyPr>
          <a:lstStyle/>
          <a:p>
            <a:pPr>
              <a:buNone/>
            </a:pPr>
            <a:r>
              <a:rPr lang="en-GB" sz="2400" dirty="0" smtClean="0">
                <a:solidFill>
                  <a:srgbClr val="FF0000"/>
                </a:solidFill>
              </a:rPr>
              <a:t>                PRINCIPLES OF LEARNING</a:t>
            </a:r>
            <a:endParaRPr lang="en-GB" sz="2400" dirty="0" smtClean="0">
              <a:solidFill>
                <a:srgbClr val="FF0000"/>
              </a:solidFill>
            </a:endParaRPr>
          </a:p>
          <a:p>
            <a:pPr>
              <a:buFont typeface="Arial" panose="020B0604020202020204" pitchFamily="34" charset="0"/>
              <a:buChar char="•"/>
            </a:pPr>
            <a:r>
              <a:rPr lang="en-US" sz="2400" b="1" dirty="0" smtClean="0"/>
              <a:t>   relevance</a:t>
            </a:r>
            <a:r>
              <a:rPr lang="en-US" sz="2400" dirty="0" smtClean="0">
                <a:solidFill>
                  <a:srgbClr val="FF0000"/>
                </a:solidFill>
              </a:rPr>
              <a:t> </a:t>
            </a:r>
            <a:r>
              <a:rPr lang="en-US" sz="2400" dirty="0" smtClean="0"/>
              <a:t>-Students learn what is relevant and useful.</a:t>
            </a:r>
            <a:endParaRPr lang="en-US" sz="2400" dirty="0" smtClean="0"/>
          </a:p>
          <a:p>
            <a:pPr>
              <a:buFont typeface="Arial" panose="020B0604020202020204" pitchFamily="34" charset="0"/>
              <a:buChar char="•"/>
            </a:pPr>
            <a:r>
              <a:rPr lang="en-US" sz="2400" dirty="0" smtClean="0"/>
              <a:t>  </a:t>
            </a:r>
            <a:r>
              <a:rPr lang="en-US" sz="2400" b="1" dirty="0" smtClean="0"/>
              <a:t>systematic-</a:t>
            </a:r>
            <a:r>
              <a:rPr lang="en-US" sz="2400" dirty="0" smtClean="0"/>
              <a:t> Students learn when the material is presented in a logical, sequential order. </a:t>
            </a:r>
            <a:endParaRPr lang="en-US" sz="2400" dirty="0" smtClean="0"/>
          </a:p>
          <a:p>
            <a:pPr>
              <a:buFont typeface="Arial" panose="020B0604020202020204" pitchFamily="34" charset="0"/>
              <a:buChar char="•"/>
            </a:pPr>
            <a:r>
              <a:rPr lang="en-US" sz="2400" b="1" dirty="0" smtClean="0"/>
              <a:t>   Activity</a:t>
            </a:r>
            <a:r>
              <a:rPr lang="en-US" sz="2400" dirty="0" smtClean="0"/>
              <a:t> -Students learn when they are actively involved. </a:t>
            </a:r>
            <a:endParaRPr lang="en-US" sz="2400" dirty="0" smtClean="0"/>
          </a:p>
          <a:p>
            <a:pPr>
              <a:buFont typeface="Arial" panose="020B0604020202020204" pitchFamily="34" charset="0"/>
              <a:buChar char="•"/>
            </a:pPr>
            <a:r>
              <a:rPr lang="en-US" sz="2400" b="1" dirty="0" smtClean="0"/>
              <a:t>   Feedback and evaluation-  </a:t>
            </a:r>
            <a:r>
              <a:rPr lang="en-US" sz="2400" dirty="0" smtClean="0"/>
              <a:t>Students learn when they receive feedback on their performance.</a:t>
            </a:r>
            <a:endParaRPr lang="en-US" sz="2400" dirty="0" smtClean="0"/>
          </a:p>
          <a:p>
            <a:pPr>
              <a:buFont typeface="Arial" panose="020B0604020202020204" pitchFamily="34" charset="0"/>
              <a:buChar char="•"/>
            </a:pPr>
            <a:r>
              <a:rPr lang="en-US" sz="2400" dirty="0" smtClean="0"/>
              <a:t> </a:t>
            </a:r>
            <a:r>
              <a:rPr lang="en-GB" sz="2400" b="1" dirty="0" smtClean="0"/>
              <a:t>Clarity of objectives- </a:t>
            </a:r>
            <a:r>
              <a:rPr lang="en-GB" sz="2400" dirty="0" smtClean="0"/>
              <a:t>to be effective learning needs an aim. what people are trying to learn needs to be clearly spelt out.</a:t>
            </a:r>
            <a:endParaRPr lang="en-GB" sz="2400" dirty="0" smtClean="0"/>
          </a:p>
          <a:p>
            <a:pPr>
              <a:buNone/>
            </a:pPr>
            <a:endParaRPr lang="en-US" sz="2400" dirty="0" smtClean="0"/>
          </a:p>
          <a:p>
            <a:pPr>
              <a:buNone/>
            </a:pPr>
            <a:endParaRPr lang="en-US" sz="2400" dirty="0" smtClean="0"/>
          </a:p>
          <a:p>
            <a:pPr>
              <a:buNone/>
            </a:pPr>
            <a:endParaRPr lang="fr-FR" sz="2400" dirty="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normAutofit/>
          </a:bodyPr>
          <a:lstStyle/>
          <a:p>
            <a:pPr>
              <a:buNone/>
            </a:pPr>
            <a:r>
              <a:rPr lang="en-US" b="1" dirty="0" smtClean="0"/>
              <a:t> </a:t>
            </a:r>
            <a:r>
              <a:rPr lang="en-US" sz="2400" b="1" dirty="0" smtClean="0"/>
              <a:t>Disadvantages</a:t>
            </a:r>
            <a:r>
              <a:rPr lang="en-US" sz="2400" dirty="0" smtClean="0"/>
              <a:t> </a:t>
            </a:r>
            <a:endParaRPr lang="fr-FR" sz="2400" dirty="0" smtClean="0"/>
          </a:p>
          <a:p>
            <a:pPr lvl="0"/>
            <a:r>
              <a:rPr lang="en-US" sz="2400" dirty="0" smtClean="0"/>
              <a:t>Simulation techniques cannot simulate all dimensions of a real life situation.</a:t>
            </a:r>
            <a:endParaRPr lang="fr-FR" sz="2400" dirty="0" smtClean="0"/>
          </a:p>
          <a:p>
            <a:pPr lvl="0"/>
            <a:r>
              <a:rPr lang="en-US" sz="2400" dirty="0" smtClean="0"/>
              <a:t>The planning and development time required for a simulation technique may prove to be costly.</a:t>
            </a:r>
            <a:endParaRPr lang="en-US" sz="2400" dirty="0" smtClean="0"/>
          </a:p>
          <a:p>
            <a:pPr lvl="0"/>
            <a:r>
              <a:rPr lang="en-US" sz="2400" dirty="0" smtClean="0"/>
              <a:t>Labor intensive</a:t>
            </a:r>
            <a:endParaRPr lang="en-US" sz="2400" dirty="0" smtClean="0"/>
          </a:p>
          <a:p>
            <a:r>
              <a:rPr lang="en-US" sz="2400" dirty="0" smtClean="0">
                <a:solidFill>
                  <a:srgbClr val="FF0000"/>
                </a:solidFill>
              </a:rPr>
              <a:t> </a:t>
            </a:r>
            <a:endParaRPr lang="fr-FR" sz="2400" dirty="0" smtClean="0">
              <a:solidFill>
                <a:srgbClr val="FF0000"/>
              </a:solidFill>
            </a:endParaRPr>
          </a:p>
          <a:p>
            <a:endParaRPr lang="fr-FR" dirty="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FF0000"/>
                </a:solidFill>
              </a:rPr>
              <a:t>SNOWBALLING</a:t>
            </a:r>
            <a:endParaRPr lang="fr-FR" sz="3200" dirty="0"/>
          </a:p>
        </p:txBody>
      </p:sp>
      <p:sp>
        <p:nvSpPr>
          <p:cNvPr id="3" name="Content Placeholder 2"/>
          <p:cNvSpPr>
            <a:spLocks noGrp="1"/>
          </p:cNvSpPr>
          <p:nvPr>
            <p:ph idx="1"/>
          </p:nvPr>
        </p:nvSpPr>
        <p:spPr/>
        <p:txBody>
          <a:bodyPr/>
          <a:lstStyle/>
          <a:p>
            <a:pPr lvl="0">
              <a:buNone/>
            </a:pPr>
            <a:r>
              <a:rPr lang="en-US" sz="2800" b="1" dirty="0" smtClean="0">
                <a:solidFill>
                  <a:srgbClr val="FF0000"/>
                </a:solidFill>
              </a:rPr>
              <a:t> </a:t>
            </a:r>
            <a:endParaRPr lang="en-US" sz="2800" b="1" dirty="0" smtClean="0">
              <a:solidFill>
                <a:srgbClr val="FF0000"/>
              </a:solidFill>
            </a:endParaRPr>
          </a:p>
          <a:p>
            <a:pPr lvl="0"/>
            <a:r>
              <a:rPr lang="en-US" sz="2800" dirty="0" smtClean="0"/>
              <a:t>It is an activity where students come up with ideas individually after a topic has been identified by a teacher. students then pair up in groups, put ideas together. the groups will then merge up into two groups and come up with collective ideas and the teacher will conclude.</a:t>
            </a:r>
            <a:endParaRPr lang="fr-FR" dirty="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rPr>
              <a:t>ROLE PLAY</a:t>
            </a:r>
            <a:endParaRPr lang="fr-FR" dirty="0">
              <a:solidFill>
                <a:srgbClr val="FF0000"/>
              </a:solidFill>
            </a:endParaRPr>
          </a:p>
        </p:txBody>
      </p:sp>
      <p:sp>
        <p:nvSpPr>
          <p:cNvPr id="3" name="Content Placeholder 2"/>
          <p:cNvSpPr>
            <a:spLocks noGrp="1"/>
          </p:cNvSpPr>
          <p:nvPr>
            <p:ph idx="1"/>
          </p:nvPr>
        </p:nvSpPr>
        <p:spPr/>
        <p:txBody>
          <a:bodyPr/>
          <a:lstStyle/>
          <a:p>
            <a:r>
              <a:rPr lang="en-GB" sz="2400" dirty="0" smtClean="0"/>
              <a:t>When a teacher suggests a situation and students are given roles to play.</a:t>
            </a:r>
            <a:endParaRPr lang="en-GB" sz="2400" dirty="0" smtClean="0"/>
          </a:p>
          <a:p>
            <a:pPr>
              <a:buNone/>
            </a:pPr>
            <a:r>
              <a:rPr lang="en-GB" sz="2400" dirty="0" smtClean="0"/>
              <a:t>    </a:t>
            </a:r>
            <a:r>
              <a:rPr lang="en-GB" sz="2400" b="1" dirty="0" smtClean="0"/>
              <a:t>Characteristics</a:t>
            </a:r>
            <a:endParaRPr lang="en-GB" sz="2400" b="1" dirty="0" smtClean="0"/>
          </a:p>
          <a:p>
            <a:r>
              <a:rPr lang="en-GB" sz="2400" dirty="0" smtClean="0"/>
              <a:t>Should deal with a well structured situation</a:t>
            </a:r>
            <a:endParaRPr lang="en-GB" sz="2400" dirty="0" smtClean="0"/>
          </a:p>
          <a:p>
            <a:r>
              <a:rPr lang="en-GB" sz="2400" dirty="0" smtClean="0"/>
              <a:t>Situation should not be concerned with a personal problem</a:t>
            </a:r>
            <a:endParaRPr lang="en-GB" sz="2400" dirty="0" smtClean="0"/>
          </a:p>
          <a:p>
            <a:r>
              <a:rPr lang="en-GB" sz="2400" dirty="0" smtClean="0"/>
              <a:t>Objectives of the play should be made explicit</a:t>
            </a:r>
            <a:endParaRPr lang="en-GB" sz="2400" dirty="0" smtClean="0"/>
          </a:p>
          <a:p>
            <a:r>
              <a:rPr lang="en-GB" sz="2400" dirty="0" smtClean="0"/>
              <a:t>Students should volunteer for various roles</a:t>
            </a:r>
            <a:endParaRPr lang="en-GB" sz="2400" dirty="0" smtClean="0"/>
          </a:p>
          <a:p>
            <a:r>
              <a:rPr lang="en-GB" sz="2400" dirty="0" smtClean="0"/>
              <a:t>Play should be assessed and analysed by at the group at the end of the session</a:t>
            </a:r>
            <a:endParaRPr lang="en-GB" sz="2400" dirty="0" smtClean="0"/>
          </a:p>
          <a:p>
            <a:endParaRPr lang="en-GB" dirty="0" smtClean="0"/>
          </a:p>
          <a:p>
            <a:endParaRPr lang="en-GB" dirty="0" smtClean="0"/>
          </a:p>
          <a:p>
            <a:endParaRPr lang="en-GB" dirty="0" smtClean="0"/>
          </a:p>
          <a:p>
            <a:endParaRPr lang="fr-FR" dirty="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advantages</a:t>
            </a:r>
            <a:endParaRPr lang="fr-FR" dirty="0"/>
          </a:p>
        </p:txBody>
      </p:sp>
      <p:sp>
        <p:nvSpPr>
          <p:cNvPr id="3" name="Content Placeholder 2"/>
          <p:cNvSpPr>
            <a:spLocks noGrp="1"/>
          </p:cNvSpPr>
          <p:nvPr>
            <p:ph idx="1"/>
          </p:nvPr>
        </p:nvSpPr>
        <p:spPr/>
        <p:txBody>
          <a:bodyPr/>
          <a:lstStyle/>
          <a:p>
            <a:r>
              <a:rPr lang="en-GB" dirty="0" smtClean="0"/>
              <a:t>Learner gets opportunity to practise she /he has learnt</a:t>
            </a:r>
            <a:endParaRPr lang="en-GB" dirty="0" smtClean="0"/>
          </a:p>
          <a:p>
            <a:r>
              <a:rPr lang="en-GB" dirty="0" smtClean="0"/>
              <a:t>There is opportunity for learners participation</a:t>
            </a:r>
            <a:endParaRPr lang="en-GB" dirty="0" smtClean="0"/>
          </a:p>
          <a:p>
            <a:r>
              <a:rPr lang="en-GB" dirty="0" smtClean="0"/>
              <a:t>And immediate feedback</a:t>
            </a:r>
            <a:endParaRPr lang="en-GB" dirty="0" smtClean="0"/>
          </a:p>
          <a:p>
            <a:r>
              <a:rPr lang="en-GB" dirty="0" smtClean="0"/>
              <a:t>Develops a skill of group solving</a:t>
            </a:r>
            <a:endParaRPr lang="en-GB" dirty="0" smtClean="0"/>
          </a:p>
          <a:p>
            <a:r>
              <a:rPr lang="en-GB" dirty="0" smtClean="0"/>
              <a:t>Develop ability to observe and analyse the situation</a:t>
            </a:r>
            <a:endParaRPr lang="en-GB" dirty="0" smtClean="0"/>
          </a:p>
          <a:p>
            <a:r>
              <a:rPr lang="en-GB" dirty="0" smtClean="0"/>
              <a:t>Opportunity to explore feelings and attitude</a:t>
            </a:r>
            <a:endParaRPr lang="en-GB" dirty="0" smtClean="0"/>
          </a:p>
          <a:p>
            <a:endParaRPr lang="fr-FR" dirty="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Disadvantages</a:t>
            </a:r>
            <a:endParaRPr lang="fr-FR" dirty="0"/>
          </a:p>
        </p:txBody>
      </p:sp>
      <p:sp>
        <p:nvSpPr>
          <p:cNvPr id="3" name="Content Placeholder 2"/>
          <p:cNvSpPr>
            <a:spLocks noGrp="1"/>
          </p:cNvSpPr>
          <p:nvPr>
            <p:ph idx="1"/>
          </p:nvPr>
        </p:nvSpPr>
        <p:spPr/>
        <p:txBody>
          <a:bodyPr>
            <a:normAutofit fontScale="92500"/>
          </a:bodyPr>
          <a:lstStyle/>
          <a:p>
            <a:r>
              <a:rPr lang="en-GB" sz="2400" dirty="0" smtClean="0"/>
              <a:t>Not all students may be able to dramatize</a:t>
            </a:r>
            <a:endParaRPr lang="en-GB" sz="2400" dirty="0" smtClean="0"/>
          </a:p>
          <a:p>
            <a:r>
              <a:rPr lang="en-GB" sz="2400" dirty="0" smtClean="0"/>
              <a:t>Teachers may not be able to construct a real problem</a:t>
            </a:r>
            <a:endParaRPr lang="en-GB" sz="2400" dirty="0" smtClean="0"/>
          </a:p>
          <a:p>
            <a:r>
              <a:rPr lang="en-GB" sz="2400" dirty="0" smtClean="0"/>
              <a:t>Limited to small group</a:t>
            </a:r>
            <a:endParaRPr lang="en-GB" sz="2400" dirty="0" smtClean="0"/>
          </a:p>
          <a:p>
            <a:pPr>
              <a:buNone/>
            </a:pPr>
            <a:r>
              <a:rPr lang="en-GB" sz="2400" dirty="0" smtClean="0">
                <a:solidFill>
                  <a:srgbClr val="FF0000"/>
                </a:solidFill>
              </a:rPr>
              <a:t>     WORKSHOP</a:t>
            </a:r>
            <a:endParaRPr lang="en-GB" sz="2400" dirty="0" smtClean="0">
              <a:solidFill>
                <a:srgbClr val="FF0000"/>
              </a:solidFill>
            </a:endParaRPr>
          </a:p>
          <a:p>
            <a:r>
              <a:rPr lang="en-GB" sz="2400" dirty="0" smtClean="0"/>
              <a:t>An assembled group of 10-25 members who share a common interest  and meet together to improve individual skill.</a:t>
            </a:r>
            <a:endParaRPr lang="en-GB" sz="2400" dirty="0" smtClean="0"/>
          </a:p>
          <a:p>
            <a:r>
              <a:rPr lang="en-GB" sz="2400" dirty="0" smtClean="0"/>
              <a:t>Through intensive study and discussion ,practice this person must do some tasks with their hands and produce something</a:t>
            </a:r>
            <a:endParaRPr lang="en-GB" sz="2400" dirty="0" smtClean="0"/>
          </a:p>
          <a:p>
            <a:r>
              <a:rPr lang="en-GB" sz="2400" dirty="0" smtClean="0"/>
              <a:t>Develops psychomotor aspect of a learner</a:t>
            </a:r>
            <a:endParaRPr lang="en-GB" sz="2400" dirty="0" smtClean="0"/>
          </a:p>
          <a:p>
            <a:r>
              <a:rPr lang="en-GB" sz="2400" dirty="0" smtClean="0"/>
              <a:t>OTHER METHODS- </a:t>
            </a:r>
            <a:r>
              <a:rPr lang="en-GB" sz="2400" dirty="0" smtClean="0">
                <a:solidFill>
                  <a:srgbClr val="FF0000"/>
                </a:solidFill>
              </a:rPr>
              <a:t>critical incident,rolemodelling</a:t>
            </a:r>
            <a:endParaRPr lang="fr-FR" sz="2400" dirty="0">
              <a:solidFill>
                <a:srgbClr val="FF0000"/>
              </a:solidFill>
            </a:endParaRPr>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solidFill>
                  <a:srgbClr val="FF0000"/>
                </a:solidFill>
              </a:rPr>
              <a:t>MODERN/INNOVATIVE TEACHING METHODS</a:t>
            </a:r>
            <a:endParaRPr lang="fr-FR" sz="2800" dirty="0">
              <a:solidFill>
                <a:srgbClr val="FF0000"/>
              </a:solidFill>
            </a:endParaRPr>
          </a:p>
        </p:txBody>
      </p:sp>
      <p:sp>
        <p:nvSpPr>
          <p:cNvPr id="3" name="Content Placeholder 2"/>
          <p:cNvSpPr>
            <a:spLocks noGrp="1"/>
          </p:cNvSpPr>
          <p:nvPr>
            <p:ph idx="1"/>
          </p:nvPr>
        </p:nvSpPr>
        <p:spPr/>
        <p:txBody>
          <a:bodyPr>
            <a:normAutofit fontScale="92500"/>
          </a:bodyPr>
          <a:lstStyle/>
          <a:p>
            <a:r>
              <a:rPr lang="en-GB" sz="2400" dirty="0" smtClean="0"/>
              <a:t>They are improvement of traditional methods and are mainly problem based</a:t>
            </a:r>
            <a:endParaRPr lang="en-GB" sz="2400" dirty="0" smtClean="0"/>
          </a:p>
          <a:p>
            <a:r>
              <a:rPr lang="en-GB" sz="2400" dirty="0" smtClean="0"/>
              <a:t>Burden shifts to the student and a teacher is just like a facilitator</a:t>
            </a:r>
            <a:endParaRPr lang="en-GB" sz="2400" dirty="0" smtClean="0"/>
          </a:p>
          <a:p>
            <a:pPr lvl="0"/>
            <a:r>
              <a:rPr lang="en-GB" sz="2400" b="1" dirty="0" smtClean="0"/>
              <a:t>They include</a:t>
            </a:r>
            <a:r>
              <a:rPr lang="en-US" sz="2400" b="1" dirty="0" smtClean="0"/>
              <a:t> Problem Based Learning (PBL).</a:t>
            </a:r>
            <a:endParaRPr lang="fr-FR" sz="2400" b="1" dirty="0" smtClean="0"/>
          </a:p>
          <a:p>
            <a:pPr lvl="0"/>
            <a:r>
              <a:rPr lang="en-US" sz="2400" b="1" dirty="0" smtClean="0"/>
              <a:t>Self Directed Learning (SDL).</a:t>
            </a:r>
            <a:endParaRPr lang="fr-FR" sz="2400" b="1" dirty="0" smtClean="0"/>
          </a:p>
          <a:p>
            <a:pPr lvl="0"/>
            <a:r>
              <a:rPr lang="en-US" sz="2400" b="1" dirty="0" smtClean="0"/>
              <a:t>Small Group Tutorial (SGT).</a:t>
            </a:r>
            <a:endParaRPr lang="fr-FR" sz="2400" b="1" dirty="0" smtClean="0"/>
          </a:p>
          <a:p>
            <a:pPr lvl="0"/>
            <a:r>
              <a:rPr lang="en-US" sz="2400" b="1" dirty="0" smtClean="0"/>
              <a:t>Community Based Education and Service (COBES).</a:t>
            </a:r>
            <a:endParaRPr lang="fr-FR" sz="2400" b="1" dirty="0" smtClean="0"/>
          </a:p>
          <a:p>
            <a:pPr lvl="0"/>
            <a:r>
              <a:rPr lang="en-US" sz="2400" b="1" dirty="0" smtClean="0"/>
              <a:t>Computer Aided Education (CAE).</a:t>
            </a:r>
            <a:endParaRPr lang="fr-FR" sz="2400" b="1" dirty="0" smtClean="0"/>
          </a:p>
          <a:p>
            <a:pPr lvl="0"/>
            <a:r>
              <a:rPr lang="en-US" sz="2400" b="1" dirty="0" smtClean="0"/>
              <a:t>Student-</a:t>
            </a:r>
            <a:r>
              <a:rPr lang="en-US" sz="2400" b="1" dirty="0" err="1" smtClean="0"/>
              <a:t>centred</a:t>
            </a:r>
            <a:r>
              <a:rPr lang="en-US" sz="2400" b="1" dirty="0" smtClean="0"/>
              <a:t>, Problem-Based, Integrated, Community-Oriented, Electives and Systematic (SPICES).</a:t>
            </a:r>
            <a:endParaRPr lang="fr-FR" sz="2400" b="1" dirty="0" smtClean="0"/>
          </a:p>
          <a:p>
            <a:endParaRPr lang="en-GB" sz="2400" dirty="0" smtClean="0"/>
          </a:p>
          <a:p>
            <a:endParaRPr lang="fr-FR" sz="2400" dirty="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ct</a:t>
            </a:r>
            <a:endParaRPr lang="fr-FR" dirty="0"/>
          </a:p>
        </p:txBody>
      </p:sp>
      <p:sp>
        <p:nvSpPr>
          <p:cNvPr id="3" name="Content Placeholder 2"/>
          <p:cNvSpPr>
            <a:spLocks noGrp="1"/>
          </p:cNvSpPr>
          <p:nvPr>
            <p:ph idx="1"/>
          </p:nvPr>
        </p:nvSpPr>
        <p:spPr/>
        <p:txBody>
          <a:bodyPr>
            <a:normAutofit/>
          </a:bodyPr>
          <a:lstStyle/>
          <a:p>
            <a:r>
              <a:rPr lang="en-US" dirty="0" smtClean="0"/>
              <a:t>The learning skills they develop include: </a:t>
            </a:r>
            <a:endParaRPr lang="fr-FR" dirty="0" smtClean="0"/>
          </a:p>
          <a:p>
            <a:pPr lvl="0"/>
            <a:r>
              <a:rPr lang="en-US" dirty="0" smtClean="0"/>
              <a:t>Problem solving skills</a:t>
            </a:r>
            <a:endParaRPr lang="fr-FR" dirty="0" smtClean="0"/>
          </a:p>
          <a:p>
            <a:pPr lvl="0"/>
            <a:r>
              <a:rPr lang="en-US" dirty="0" smtClean="0"/>
              <a:t>Communication skills</a:t>
            </a:r>
            <a:endParaRPr lang="fr-FR" dirty="0" smtClean="0"/>
          </a:p>
          <a:p>
            <a:pPr lvl="0"/>
            <a:r>
              <a:rPr lang="en-US" dirty="0" smtClean="0"/>
              <a:t>Clinical reasoning skills</a:t>
            </a:r>
            <a:endParaRPr lang="fr-FR" dirty="0" smtClean="0"/>
          </a:p>
          <a:p>
            <a:pPr lvl="0"/>
            <a:r>
              <a:rPr lang="en-US" dirty="0" smtClean="0"/>
              <a:t>Self directed learning skills</a:t>
            </a:r>
            <a:endParaRPr lang="fr-FR" dirty="0" smtClean="0"/>
          </a:p>
          <a:p>
            <a:pPr lvl="0"/>
            <a:r>
              <a:rPr lang="en-US" dirty="0" smtClean="0"/>
              <a:t>Emotional/social support skills</a:t>
            </a:r>
            <a:endParaRPr lang="fr-FR" dirty="0" smtClean="0"/>
          </a:p>
          <a:p>
            <a:pPr lvl="0"/>
            <a:r>
              <a:rPr lang="en-US" dirty="0" smtClean="0"/>
              <a:t>Thinking skills</a:t>
            </a:r>
            <a:endParaRPr lang="fr-FR" dirty="0" smtClean="0"/>
          </a:p>
          <a:p>
            <a:pPr lvl="0"/>
            <a:r>
              <a:rPr lang="en-US" dirty="0" smtClean="0"/>
              <a:t>Team work</a:t>
            </a:r>
            <a:endParaRPr lang="fr-FR" dirty="0" smtClean="0"/>
          </a:p>
          <a:p>
            <a:r>
              <a:rPr lang="en-US" dirty="0" smtClean="0"/>
              <a:t>Continuing education skill</a:t>
            </a:r>
            <a:endParaRPr lang="fr-FR" dirty="0"/>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Problem based learning</a:t>
            </a:r>
            <a:endParaRPr lang="fr-FR" dirty="0"/>
          </a:p>
        </p:txBody>
      </p:sp>
      <p:sp>
        <p:nvSpPr>
          <p:cNvPr id="3" name="Content Placeholder 2"/>
          <p:cNvSpPr>
            <a:spLocks noGrp="1"/>
          </p:cNvSpPr>
          <p:nvPr>
            <p:ph idx="1"/>
          </p:nvPr>
        </p:nvSpPr>
        <p:spPr/>
        <p:txBody>
          <a:bodyPr>
            <a:normAutofit/>
          </a:bodyPr>
          <a:lstStyle/>
          <a:p>
            <a:r>
              <a:rPr lang="en-GB" dirty="0" smtClean="0"/>
              <a:t>This is when students are guided in developing their own learning objectives from which they are facilitated through through small group works as well as individual learning</a:t>
            </a:r>
            <a:endParaRPr lang="en-GB" dirty="0" smtClean="0"/>
          </a:p>
          <a:p>
            <a:r>
              <a:rPr lang="en-GB" dirty="0" smtClean="0"/>
              <a:t>A teacher develop a tutorial problem which will be used to guide achievement of the objective .</a:t>
            </a:r>
            <a:endParaRPr lang="en-GB" dirty="0" smtClean="0"/>
          </a:p>
          <a:p>
            <a:r>
              <a:rPr lang="en-GB" dirty="0" smtClean="0"/>
              <a:t>Teacher will produce a booklet which contain the problem and tutor guide used by the facilitator which contain solutions</a:t>
            </a:r>
            <a:endParaRPr lang="fr-FR" dirty="0"/>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smtClean="0"/>
              <a:t>…</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A problem may mean any of the following:</a:t>
            </a:r>
            <a:endParaRPr lang="en-US" dirty="0" smtClean="0"/>
          </a:p>
          <a:p>
            <a:r>
              <a:rPr lang="en-US" dirty="0" smtClean="0"/>
              <a:t>        A clinical ,theoretical, research-based or related to  real life.                              </a:t>
            </a:r>
            <a:endParaRPr lang="en-US" dirty="0" smtClean="0"/>
          </a:p>
          <a:p>
            <a:r>
              <a:rPr lang="en-US" dirty="0" smtClean="0"/>
              <a:t>        An idea</a:t>
            </a:r>
            <a:endParaRPr lang="en-US" dirty="0" smtClean="0"/>
          </a:p>
          <a:p>
            <a:r>
              <a:rPr lang="en-US" dirty="0" smtClean="0"/>
              <a:t>        A situation</a:t>
            </a:r>
            <a:endParaRPr lang="en-US" dirty="0" smtClean="0"/>
          </a:p>
          <a:p>
            <a:r>
              <a:rPr lang="en-US" dirty="0" smtClean="0"/>
              <a:t>        An event</a:t>
            </a:r>
            <a:endParaRPr lang="en-US" dirty="0" smtClean="0"/>
          </a:p>
          <a:p>
            <a:r>
              <a:rPr lang="en-US" dirty="0" smtClean="0"/>
              <a:t>        An out break of disease/disaster</a:t>
            </a:r>
            <a:endParaRPr lang="en-US" dirty="0" smtClean="0"/>
          </a:p>
          <a:p>
            <a:r>
              <a:rPr lang="en-US" dirty="0" smtClean="0"/>
              <a:t>        A newspaper cutting</a:t>
            </a:r>
            <a:endParaRPr lang="en-US" dirty="0" smtClean="0"/>
          </a:p>
          <a:p>
            <a:r>
              <a:rPr lang="en-US" dirty="0" smtClean="0"/>
              <a:t>        A list of objectives</a:t>
            </a:r>
            <a:endParaRPr lang="en-US"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solidFill>
                  <a:srgbClr val="FF0000"/>
                </a:solidFill>
              </a:rPr>
              <a:t>Three step of problem based learning</a:t>
            </a:r>
            <a:endParaRPr lang="fr-FR"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r>
              <a:rPr lang="en-US" b="1" dirty="0" smtClean="0"/>
              <a:t>Tutorial 1  </a:t>
            </a:r>
            <a:endParaRPr lang="en-US" b="1" dirty="0" smtClean="0"/>
          </a:p>
          <a:p>
            <a:r>
              <a:rPr lang="en-US" dirty="0" smtClean="0"/>
              <a:t>Read through the problem, define terms, clarify concept, </a:t>
            </a:r>
            <a:r>
              <a:rPr lang="en-US" dirty="0" err="1" smtClean="0"/>
              <a:t>analyse</a:t>
            </a:r>
            <a:r>
              <a:rPr lang="en-US" dirty="0" smtClean="0"/>
              <a:t> problem and set learning objectives. Solve any problem (if possible at this point. Students identify their own learning objectives</a:t>
            </a:r>
            <a:endParaRPr lang="en-US" dirty="0" smtClean="0"/>
          </a:p>
          <a:p>
            <a:r>
              <a:rPr lang="en-US" b="1" dirty="0" smtClean="0"/>
              <a:t>Self Directed Learning (SDL</a:t>
            </a:r>
            <a:r>
              <a:rPr lang="en-US" dirty="0" smtClean="0"/>
              <a:t>)  -</a:t>
            </a:r>
            <a:r>
              <a:rPr lang="en-US" b="1" dirty="0" smtClean="0"/>
              <a:t>second tutorial</a:t>
            </a:r>
            <a:endParaRPr lang="en-US" b="1" dirty="0" smtClean="0"/>
          </a:p>
          <a:p>
            <a:r>
              <a:rPr lang="en-US" dirty="0" smtClean="0"/>
              <a:t>Self Directed Learning (SDL) means that the students study and look for information on their own in preparation for the tutorial session</a:t>
            </a:r>
            <a:endParaRPr lang="en-US" dirty="0" smtClean="0"/>
          </a:p>
          <a:p>
            <a:r>
              <a:rPr lang="en-US" b="1" dirty="0" smtClean="0"/>
              <a:t>Tutorial 2  </a:t>
            </a:r>
            <a:endParaRPr lang="en-US" b="1" dirty="0" smtClean="0"/>
          </a:p>
          <a:p>
            <a:r>
              <a:rPr lang="en-US" dirty="0" smtClean="0"/>
              <a:t>This is the second tutorial during which students do the presentation of gathered information, solution of problems and synthesis.. </a:t>
            </a:r>
            <a:endParaRPr lang="fr-F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0</TotalTime>
  <Words>52415</Words>
  <Application>WPS Presentation</Application>
  <PresentationFormat>On-screen Show (4:3)</PresentationFormat>
  <Paragraphs>1430</Paragraphs>
  <Slides>134</Slides>
  <Notes>5</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134</vt:i4>
      </vt:variant>
    </vt:vector>
  </HeadingPairs>
  <TitlesOfParts>
    <vt:vector size="145" baseType="lpstr">
      <vt:lpstr>Arial</vt:lpstr>
      <vt:lpstr>SimSun</vt:lpstr>
      <vt:lpstr>Wingdings</vt:lpstr>
      <vt:lpstr>Wingdings 2</vt:lpstr>
      <vt:lpstr>Algerian</vt:lpstr>
      <vt:lpstr>Constantia</vt:lpstr>
      <vt:lpstr>Microsoft YaHei</vt:lpstr>
      <vt:lpstr>Arial Unicode MS</vt:lpstr>
      <vt:lpstr>Calibri</vt:lpstr>
      <vt:lpstr>Times New Roman</vt:lpstr>
      <vt:lpstr>Flow</vt:lpstr>
      <vt:lpstr>PowerPoint 演示文稿</vt:lpstr>
      <vt:lpstr>OBJECTIVES</vt:lpstr>
      <vt:lpstr>COURSE OUTLINNE</vt:lpstr>
      <vt:lpstr>EDUCATIONAL OBJECTIVES</vt:lpstr>
      <vt:lpstr>TEACHING</vt:lpstr>
      <vt:lpstr>CT</vt:lpstr>
      <vt:lpstr>DEFINATION OF TERMS</vt:lpstr>
      <vt:lpstr>                                        CT</vt:lpstr>
      <vt:lpstr>ct</vt:lpstr>
      <vt:lpstr>ct</vt:lpstr>
      <vt:lpstr>           PRINCIPLES OF ADULT LEARNING(Andragogy)</vt:lpstr>
      <vt:lpstr>LEARNING PROCESSS</vt:lpstr>
      <vt:lpstr>ct</vt:lpstr>
      <vt:lpstr>THEORIES OF LEARNING</vt:lpstr>
      <vt:lpstr>CT</vt:lpstr>
      <vt:lpstr>COGNITIVE THEORY</vt:lpstr>
      <vt:lpstr>ct</vt:lpstr>
      <vt:lpstr>HUMAN AND SOCIAL THEORY.</vt:lpstr>
      <vt:lpstr>CT</vt:lpstr>
      <vt:lpstr>ct</vt:lpstr>
      <vt:lpstr>ct</vt:lpstr>
      <vt:lpstr>EDUCATIONAL OBJECTIVES</vt:lpstr>
      <vt:lpstr>ct</vt:lpstr>
      <vt:lpstr>Benefits of objectives</vt:lpstr>
      <vt:lpstr>LIMITATIONS OF AN OBJECTIVE</vt:lpstr>
      <vt:lpstr>COGNITIVE DOMAIN</vt:lpstr>
      <vt:lpstr>ct</vt:lpstr>
      <vt:lpstr>AFFECTIVE DOMAIN</vt:lpstr>
      <vt:lpstr>PowerPoint 演示文稿</vt:lpstr>
      <vt:lpstr>ct</vt:lpstr>
      <vt:lpstr>CURRICULUM</vt:lpstr>
      <vt:lpstr>Components /elements of the Curriculum </vt:lpstr>
      <vt:lpstr>ct</vt:lpstr>
      <vt:lpstr>ct</vt:lpstr>
      <vt:lpstr>Factors Influencing the Development of a Curriculum </vt:lpstr>
      <vt:lpstr>ct</vt:lpstr>
      <vt:lpstr>ct</vt:lpstr>
      <vt:lpstr>ct</vt:lpstr>
      <vt:lpstr>             Subject-centred  Approach</vt:lpstr>
      <vt:lpstr>Integrated Approach  </vt:lpstr>
      <vt:lpstr>ct</vt:lpstr>
      <vt:lpstr>ct</vt:lpstr>
      <vt:lpstr>ct</vt:lpstr>
      <vt:lpstr>ct</vt:lpstr>
      <vt:lpstr>ct</vt:lpstr>
      <vt:lpstr>ct</vt:lpstr>
      <vt:lpstr>TEACHING</vt:lpstr>
      <vt:lpstr>ct</vt:lpstr>
      <vt:lpstr>ct</vt:lpstr>
      <vt:lpstr>ct</vt:lpstr>
      <vt:lpstr>Tasks of a teacher</vt:lpstr>
      <vt:lpstr>communication</vt:lpstr>
      <vt:lpstr> providing Resources </vt:lpstr>
      <vt:lpstr>ct</vt:lpstr>
      <vt:lpstr>assessment</vt:lpstr>
      <vt:lpstr> Continuing Self Education </vt:lpstr>
      <vt:lpstr>LESSON PLAN</vt:lpstr>
      <vt:lpstr>ct</vt:lpstr>
      <vt:lpstr>Components of a lesson plan </vt:lpstr>
      <vt:lpstr>PowerPoint 演示文稿</vt:lpstr>
      <vt:lpstr>TRADITIONAL TEACHING METHODS</vt:lpstr>
      <vt:lpstr>ct</vt:lpstr>
      <vt:lpstr>disadvantages</vt:lpstr>
      <vt:lpstr>Practical</vt:lpstr>
      <vt:lpstr>ct</vt:lpstr>
      <vt:lpstr>disadvantages</vt:lpstr>
      <vt:lpstr>Demonstration </vt:lpstr>
      <vt:lpstr>Advantages  </vt:lpstr>
      <vt:lpstr>Disadvantages  </vt:lpstr>
      <vt:lpstr>ct</vt:lpstr>
      <vt:lpstr>tutorial</vt:lpstr>
      <vt:lpstr>Advantages of tutorial</vt:lpstr>
      <vt:lpstr>disadvantages</vt:lpstr>
      <vt:lpstr>Seminar</vt:lpstr>
      <vt:lpstr>ct</vt:lpstr>
      <vt:lpstr>Disadvantages</vt:lpstr>
      <vt:lpstr>Field Visit</vt:lpstr>
      <vt:lpstr>Advantages  </vt:lpstr>
      <vt:lpstr>Disadvantages  </vt:lpstr>
      <vt:lpstr>Project</vt:lpstr>
      <vt:lpstr>ct</vt:lpstr>
      <vt:lpstr>Disadvantages  </vt:lpstr>
      <vt:lpstr>Individual Learning </vt:lpstr>
      <vt:lpstr>ct</vt:lpstr>
      <vt:lpstr>disadvantages</vt:lpstr>
      <vt:lpstr>Small Group Discussion </vt:lpstr>
      <vt:lpstr>Disadvantages</vt:lpstr>
      <vt:lpstr>Simulation</vt:lpstr>
      <vt:lpstr>ct</vt:lpstr>
      <vt:lpstr>PowerPoint 演示文稿</vt:lpstr>
      <vt:lpstr>SNOWBALLING</vt:lpstr>
      <vt:lpstr>ROLE PLAY</vt:lpstr>
      <vt:lpstr>advantages</vt:lpstr>
      <vt:lpstr>Disadvantages</vt:lpstr>
      <vt:lpstr>MODERN/INNOVATIVE TEACHING METHODS</vt:lpstr>
      <vt:lpstr>ct</vt:lpstr>
      <vt:lpstr>Problem based learning</vt:lpstr>
      <vt:lpstr>Cont…</vt:lpstr>
      <vt:lpstr>Three step of problem based learning</vt:lpstr>
      <vt:lpstr>ct</vt:lpstr>
      <vt:lpstr>Super skills of innovative teaching</vt:lpstr>
      <vt:lpstr>MICROTEACHING</vt:lpstr>
      <vt:lpstr>Micro teaching skills</vt:lpstr>
      <vt:lpstr>ct</vt:lpstr>
      <vt:lpstr>Clinical teaching</vt:lpstr>
      <vt:lpstr>Characteristics/role of clinical teacher</vt:lpstr>
      <vt:lpstr>Teaching attitudes</vt:lpstr>
      <vt:lpstr>Cont….</vt:lpstr>
      <vt:lpstr>Cont….</vt:lpstr>
      <vt:lpstr>TEACHING/LEARNING AIDS</vt:lpstr>
      <vt:lpstr>Importance of teaching aids </vt:lpstr>
      <vt:lpstr>ct</vt:lpstr>
      <vt:lpstr>Projected aids</vt:lpstr>
      <vt:lpstr>advantages</vt:lpstr>
      <vt:lpstr>ct</vt:lpstr>
      <vt:lpstr>disadvantages</vt:lpstr>
      <vt:lpstr>NON-PROJECTED AIDS</vt:lpstr>
      <vt:lpstr>Guidelines for using chalkboard</vt:lpstr>
      <vt:lpstr>The Flannel Board  </vt:lpstr>
      <vt:lpstr>ct</vt:lpstr>
      <vt:lpstr>Flipcharts</vt:lpstr>
      <vt:lpstr>Posters</vt:lpstr>
      <vt:lpstr>handouts.</vt:lpstr>
      <vt:lpstr>CT</vt:lpstr>
      <vt:lpstr>ASSESSMENT OF LEARNING AND TEACHING</vt:lpstr>
      <vt:lpstr>Purpose of evaluating learners</vt:lpstr>
      <vt:lpstr>TYPES OF EVALUATION</vt:lpstr>
      <vt:lpstr>Characteristics a of good evaluation tool</vt:lpstr>
      <vt:lpstr>Assessing knowledge</vt:lpstr>
      <vt:lpstr>advantages</vt:lpstr>
      <vt:lpstr>Objective Type</vt:lpstr>
      <vt:lpstr>Assessing skills</vt:lpstr>
      <vt:lpstr>Assessing Attitudes  </vt:lpstr>
      <vt:lpstr>PowerPoint 演示文稿</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NAOMI</dc:creator>
  <cp:lastModifiedBy>ZIPPORAH</cp:lastModifiedBy>
  <cp:revision>254</cp:revision>
  <cp:lastPrinted>2019-10-22T06:38:00Z</cp:lastPrinted>
  <dcterms:created xsi:type="dcterms:W3CDTF">2013-08-06T19:09:00Z</dcterms:created>
  <dcterms:modified xsi:type="dcterms:W3CDTF">2021-06-03T14:10:15Z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1033-11.2.0.10132</vt:lpwstr>
  </property>
</Properties>
</file>