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2"/>
  </p:notesMasterIdLst>
  <p:sldIdLst>
    <p:sldId id="256" r:id="rId2"/>
    <p:sldId id="321" r:id="rId3"/>
    <p:sldId id="322" r:id="rId4"/>
    <p:sldId id="323" r:id="rId5"/>
    <p:sldId id="324" r:id="rId6"/>
    <p:sldId id="330" r:id="rId7"/>
    <p:sldId id="326" r:id="rId8"/>
    <p:sldId id="295" r:id="rId9"/>
    <p:sldId id="296" r:id="rId10"/>
    <p:sldId id="327" r:id="rId11"/>
    <p:sldId id="328" r:id="rId12"/>
    <p:sldId id="335" r:id="rId13"/>
    <p:sldId id="329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6" r:id="rId33"/>
    <p:sldId id="317" r:id="rId34"/>
    <p:sldId id="284" r:id="rId35"/>
    <p:sldId id="281" r:id="rId36"/>
    <p:sldId id="285" r:id="rId37"/>
    <p:sldId id="334" r:id="rId38"/>
    <p:sldId id="332" r:id="rId39"/>
    <p:sldId id="333" r:id="rId40"/>
    <p:sldId id="331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10" autoAdjust="0"/>
    <p:restoredTop sz="94660"/>
  </p:normalViewPr>
  <p:slideViewPr>
    <p:cSldViewPr>
      <p:cViewPr varScale="1">
        <p:scale>
          <a:sx n="49" d="100"/>
          <a:sy n="49" d="100"/>
        </p:scale>
        <p:origin x="95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DA90-2C80-43BA-BB39-0EC39C717715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FF3FE-F699-42DC-861A-F41AB0F4A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5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0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90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88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7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4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3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9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6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4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0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43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67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84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64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0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0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94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29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13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02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7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0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1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6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36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B631-D8CD-452E-B769-6D58BBD1A07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2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B631-D8CD-452E-B769-6D58BBD1A07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53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B631-D8CD-452E-B769-6D58BBD1A07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2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9B631-D8CD-452E-B769-6D58BBD1A0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FF3FE-F699-42DC-861A-F41AB0F4A7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6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6A52-AA05-472B-AF64-EAC580E5CD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4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318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18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318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321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321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2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3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323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23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323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3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4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24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4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5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9325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25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325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325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E1A618-3B29-49DD-AF43-3D35194727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0AE8-E625-4487-B8E8-424E3F931E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7FE6C-0DDE-4C75-A4D2-5739ECF133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3BB06A-C621-4D8A-A6B4-6774664E9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2C521-DE85-4A37-95E4-5787E76F8B3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47CFE-CEA7-48DF-80E9-ED19DD228DF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2FAA6-5D50-49A4-AA22-6E8EC42126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1561-D0F0-4932-BEAB-A038EF5C08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EE0D9-0143-489C-9116-96A3F81BBF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7B77A-2B29-47BC-B746-AF7A41F18C3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FEDE-D2BD-488C-8A83-F2A614CCCF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75C0E-A174-49E9-A8A8-8DB07112F9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9216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9216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8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19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9219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9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0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9220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0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9221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1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21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2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922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922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922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99E911E-3BE9-488F-B0F5-2981752E913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223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http://www.infobiogen.fr/services/chromcancer/IntroItems/Images/tri21RiskEng.gif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cs-CZ" sz="5400" dirty="0"/>
              <a:t>TERATOLOGY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B77A-2B29-47BC-B746-AF7A41F18C3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" name="TextBox 1"/>
          <p:cNvSpPr txBox="1"/>
          <p:nvPr/>
        </p:nvSpPr>
        <p:spPr>
          <a:xfrm>
            <a:off x="395536" y="587271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PREPARED BY: MADAM RUTH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Anomalies caused by genetic factors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Chromosomal aberration</a:t>
            </a:r>
            <a:r>
              <a:rPr lang="cs-CZ" sz="2800"/>
              <a:t>s</a:t>
            </a:r>
            <a:r>
              <a:rPr lang="en-US" sz="2800"/>
              <a:t> are common and are present in 6 to 7% of zygotes – (result =abort)</a:t>
            </a:r>
          </a:p>
          <a:p>
            <a:pPr>
              <a:lnSpc>
                <a:spcPct val="80000"/>
              </a:lnSpc>
            </a:pPr>
            <a:r>
              <a:rPr lang="en-US" sz="2800" b="1"/>
              <a:t>Numerical chromosomal abnormalities</a:t>
            </a:r>
            <a:r>
              <a:rPr lang="en-US" sz="2800"/>
              <a:t> – usually non</a:t>
            </a:r>
            <a:r>
              <a:rPr lang="cs-CZ" sz="2800"/>
              <a:t>-</a:t>
            </a:r>
            <a:r>
              <a:rPr lang="en-US" sz="2800"/>
              <a:t>disjunction- error in cell division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Down syndrom (21) Edwards (18) Patau (13) Turner (X0), Klinenfelter (XXY)</a:t>
            </a:r>
          </a:p>
          <a:p>
            <a:pPr>
              <a:lnSpc>
                <a:spcPct val="80000"/>
              </a:lnSpc>
            </a:pPr>
            <a:r>
              <a:rPr lang="en-US" sz="2800" b="1"/>
              <a:t>Structural chromosomal abnormalities</a:t>
            </a:r>
            <a:r>
              <a:rPr lang="en-US" sz="2800"/>
              <a:t> – chromosome breaks = translocation, deletion (cri du chat syndrome), duplication, inversion.</a:t>
            </a:r>
          </a:p>
          <a:p>
            <a:pPr>
              <a:lnSpc>
                <a:spcPct val="80000"/>
              </a:lnSpc>
            </a:pPr>
            <a:r>
              <a:rPr lang="en-US" sz="2800" b="1"/>
              <a:t>Mutant genes</a:t>
            </a:r>
            <a:r>
              <a:rPr lang="en-US" sz="2800"/>
              <a:t> – achondroplasia, fragile-X syndrome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Anomalies caused by environmental factors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Teratogens</a:t>
            </a:r>
            <a:r>
              <a:rPr lang="en-US" sz="2400"/>
              <a:t> are e</a:t>
            </a:r>
            <a:r>
              <a:rPr lang="cs-CZ" sz="2400"/>
              <a:t>xogeneous</a:t>
            </a:r>
            <a:r>
              <a:rPr lang="en-US" sz="2400"/>
              <a:t> agents that may cause developmental </a:t>
            </a:r>
            <a:r>
              <a:rPr lang="cs-CZ" sz="2400"/>
              <a:t>defects</a:t>
            </a:r>
            <a:r>
              <a:rPr lang="en-US" sz="2400"/>
              <a:t>:</a:t>
            </a:r>
          </a:p>
          <a:p>
            <a:pPr>
              <a:lnSpc>
                <a:spcPct val="90000"/>
              </a:lnSpc>
            </a:pPr>
            <a:r>
              <a:rPr lang="en-US" sz="2400" i="1"/>
              <a:t>Drugs</a:t>
            </a:r>
            <a:r>
              <a:rPr lang="en-US" sz="2400"/>
              <a:t> ( warfarin, valproic acid, phenytoin,    vitamin A, thalidomide, cytostatic drugs – cyclophosphamide,</a:t>
            </a:r>
            <a:r>
              <a:rPr lang="cs-CZ" sz="2400"/>
              <a:t> </a:t>
            </a:r>
            <a:r>
              <a:rPr lang="en-US" sz="2400"/>
              <a:t>lithium carbonate)</a:t>
            </a:r>
          </a:p>
          <a:p>
            <a:pPr>
              <a:lnSpc>
                <a:spcPct val="90000"/>
              </a:lnSpc>
            </a:pPr>
            <a:r>
              <a:rPr lang="en-US" sz="2400" i="1"/>
              <a:t>Chemicals</a:t>
            </a:r>
            <a:r>
              <a:rPr lang="en-US" sz="2400"/>
              <a:t> (PCBs, methylmercury, alcohols)</a:t>
            </a:r>
          </a:p>
          <a:p>
            <a:pPr>
              <a:lnSpc>
                <a:spcPct val="90000"/>
              </a:lnSpc>
            </a:pPr>
            <a:r>
              <a:rPr lang="en-US" sz="2400" i="1"/>
              <a:t>Infections</a:t>
            </a:r>
            <a:r>
              <a:rPr lang="en-US" sz="2400"/>
              <a:t> (rubella, cytomegalovirus, herpes, toxoplasma, syphilis)</a:t>
            </a:r>
          </a:p>
          <a:p>
            <a:pPr>
              <a:lnSpc>
                <a:spcPct val="90000"/>
              </a:lnSpc>
            </a:pPr>
            <a:r>
              <a:rPr lang="en-US" sz="2400" i="1"/>
              <a:t>Ionizin</a:t>
            </a:r>
            <a:r>
              <a:rPr lang="cs-CZ" sz="2400" i="1"/>
              <a:t>g</a:t>
            </a:r>
            <a:r>
              <a:rPr lang="en-US" sz="2400" i="1"/>
              <a:t> radiation</a:t>
            </a:r>
            <a:r>
              <a:rPr lang="en-US" sz="2400"/>
              <a:t> (RTG)</a:t>
            </a:r>
          </a:p>
          <a:p>
            <a:pPr>
              <a:lnSpc>
                <a:spcPct val="90000"/>
              </a:lnSpc>
            </a:pPr>
            <a:r>
              <a:rPr lang="en-US" sz="2400" i="1"/>
              <a:t>Maternal factors</a:t>
            </a:r>
            <a:r>
              <a:rPr lang="en-US" sz="2400"/>
              <a:t> (diabetes mellitus, </a:t>
            </a:r>
            <a:r>
              <a:rPr lang="cs-CZ" sz="2400"/>
              <a:t>hyperthermia, </a:t>
            </a:r>
            <a:r>
              <a:rPr lang="en-US" sz="2400"/>
              <a:t>phenylketonuria, hyper-/hypo-thyreosis)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Thalidomide curse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044817" cy="4497387"/>
          </a:xfrm>
        </p:spPr>
        <p:txBody>
          <a:bodyPr/>
          <a:lstStyle/>
          <a:p>
            <a:r>
              <a:rPr lang="en-US" dirty="0" smtClean="0"/>
              <a:t>Thalidomide at one time caused an epidemic of </a:t>
            </a:r>
            <a:r>
              <a:rPr lang="en-US" dirty="0" err="1" smtClean="0"/>
              <a:t>phocomelia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7529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FAA6-5D50-49A4-AA22-6E8EC421267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principles in teratogenesis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Critical periods of development</a:t>
            </a:r>
          </a:p>
          <a:p>
            <a:r>
              <a:rPr lang="en-US"/>
              <a:t>Dosage of the drug or chemical</a:t>
            </a:r>
          </a:p>
          <a:p>
            <a:r>
              <a:rPr lang="en-US"/>
              <a:t>Genotype (genetic constitution) of the embryo</a:t>
            </a:r>
            <a:r>
              <a:rPr lang="cs-CZ"/>
              <a:t> and mother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My Pictures\fetal development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Period Defect: </a:t>
            </a:r>
            <a:br>
              <a:rPr lang="en-US"/>
            </a:br>
            <a:r>
              <a:rPr lang="en-US"/>
              <a:t>Cleft Palate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Irreversible congenital abnormality affecting a critical period (palate development) during the embryonic and early fetal stages</a:t>
            </a:r>
          </a:p>
          <a:p>
            <a:pPr>
              <a:lnSpc>
                <a:spcPct val="90000"/>
              </a:lnSpc>
            </a:pPr>
            <a:r>
              <a:rPr lang="en-US" sz="2400"/>
              <a:t>May affect pituitary growth as the palate and anterior pituitary are derived from the same embryonic tissue.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/>
              <a:t>Critical Period Defect: Anencephaly (absence of brain)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524000"/>
            <a:ext cx="3810000" cy="4114800"/>
          </a:xfrm>
        </p:spPr>
      </p:pic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 </a:t>
            </a:r>
          </a:p>
        </p:txBody>
      </p:sp>
      <p:pic>
        <p:nvPicPr>
          <p:cNvPr id="24581" name="Picture 5" descr="The image “http://cas.bellarmine.edu/tietjen/HumanBioogy/Finished%20Images/Anenceph/tcge007.jpg” cannot be displayed, because it contains error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057400"/>
            <a:ext cx="3581400" cy="248126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971800" y="2057400"/>
            <a:ext cx="1447800" cy="39624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" y="4800600"/>
            <a:ext cx="396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Failure for the brain to grow beyond the rhombencephalon.  Neonate failed to survive.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My Documents\My Pictures\Teratogens - schizencephaly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905000"/>
            <a:ext cx="8153400" cy="4627563"/>
          </a:xfrm>
          <a:noFill/>
          <a:ln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152400"/>
            <a:ext cx="75438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Critical Period Defect: Schizencephaly</a:t>
            </a:r>
          </a:p>
          <a:p>
            <a:pPr>
              <a:spcBef>
                <a:spcPct val="50000"/>
              </a:spcBef>
            </a:pPr>
            <a:r>
              <a:rPr lang="en-US" sz="2400"/>
              <a:t>Developmental of the brain affected during the fetal period (i.e., growth of the forebrain).  Cells either failed to migrate or ventricular region failed to close.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Documents\My Pictures\Teratogens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0" y="0"/>
            <a:ext cx="5486400" cy="6858000"/>
          </a:xfrm>
          <a:noFill/>
          <a:ln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2514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Teratogens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Agents that cause congenital malformations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y Documents\My Pictures\Fetal alcohol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52400"/>
            <a:ext cx="3730625" cy="6096000"/>
          </a:xfrm>
          <a:noFill/>
          <a:ln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Fetal Alcohol Syndrome</a:t>
            </a:r>
            <a:endParaRPr lang="en-US" sz="2400"/>
          </a:p>
        </p:txBody>
      </p:sp>
      <p:pic>
        <p:nvPicPr>
          <p:cNvPr id="9220" name="Picture 4" descr="The image “http://www.fetalalcohol.com/images/face-thm.gif” cannot be displayed, because it contains errors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0"/>
            <a:ext cx="3810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5241925"/>
            <a:ext cx="8382000" cy="1631216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 dirty="0">
                <a:solidFill>
                  <a:srgbClr val="FF0000"/>
                </a:solidFill>
              </a:rPr>
              <a:t>Features</a:t>
            </a:r>
            <a:r>
              <a:rPr lang="en-US" sz="2000" dirty="0">
                <a:solidFill>
                  <a:srgbClr val="FF0000"/>
                </a:solidFill>
              </a:rPr>
              <a:t>:  Growth retardation, </a:t>
            </a:r>
            <a:r>
              <a:rPr lang="en-US" sz="2000" dirty="0" err="1">
                <a:solidFill>
                  <a:srgbClr val="FF0000"/>
                </a:solidFill>
              </a:rPr>
              <a:t>neurodevelopmental</a:t>
            </a:r>
            <a:r>
              <a:rPr lang="en-US" sz="2000" dirty="0">
                <a:solidFill>
                  <a:srgbClr val="FF0000"/>
                </a:solidFill>
              </a:rPr>
              <a:t> abnormalities (fine motor skills, LD, behavior disorders, and mental retardation in 50%).  Facial </a:t>
            </a:r>
            <a:r>
              <a:rPr lang="en-US" sz="2000" dirty="0" err="1">
                <a:solidFill>
                  <a:srgbClr val="FF0000"/>
                </a:solidFill>
              </a:rPr>
              <a:t>dysmorphia</a:t>
            </a:r>
            <a:r>
              <a:rPr lang="en-US" sz="2000" dirty="0">
                <a:solidFill>
                  <a:srgbClr val="FF0000"/>
                </a:solidFill>
              </a:rPr>
              <a:t> during embryonic period (week 4-8), CNS problems during the fetal period (migration problems, smaller dendrites, few neurons in brain regions)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Teratology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4"/>
            <a:ext cx="8226425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Teratology is the science that studies the causes, mechanisms, and patterns of abnormal development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Developmental disorders present at birth are called congenital anomalies, birth defect or congenital malformation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Congenital </a:t>
            </a:r>
            <a:r>
              <a:rPr lang="en-US" dirty="0" err="1"/>
              <a:t>anomal</a:t>
            </a:r>
            <a:r>
              <a:rPr lang="cs-CZ" dirty="0"/>
              <a:t>ies</a:t>
            </a:r>
            <a:r>
              <a:rPr lang="en-US" dirty="0"/>
              <a:t> are of four clinically significant types: malformation, disruption, deformation and dysplasia</a:t>
            </a:r>
            <a:r>
              <a:rPr lang="cs-CZ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Conditions: Chromosomal Abnormalities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Trisomy 21 (Down’s Syndrome)</a:t>
            </a:r>
          </a:p>
          <a:p>
            <a:r>
              <a:rPr lang="en-US"/>
              <a:t>Trisomy of other chromosomes</a:t>
            </a:r>
          </a:p>
          <a:p>
            <a:pPr lvl="1"/>
            <a:r>
              <a:rPr lang="en-US"/>
              <a:t>Edward’s Syndrome (Trisomy 18)</a:t>
            </a:r>
          </a:p>
          <a:p>
            <a:pPr lvl="1"/>
            <a:r>
              <a:rPr lang="en-US"/>
              <a:t>Patau’s Syndrome (Trisomy 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Trisomy 21: Down’s Syndrome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2286000"/>
            <a:ext cx="2398713" cy="2590800"/>
          </a:xfrm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2286000"/>
            <a:ext cx="2398713" cy="2590800"/>
          </a:xfrm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95400" y="5410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Non-disjunction of the 21</a:t>
            </a:r>
            <a:r>
              <a:rPr lang="en-US" sz="2400" baseline="30000"/>
              <a:t>st</a:t>
            </a:r>
            <a:r>
              <a:rPr lang="en-US" sz="2400"/>
              <a:t> Chromosome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r>
              <a:rPr lang="en-US" sz="3200" b="1"/>
              <a:t>Anatomical Dysmorphia &amp; Risk </a:t>
            </a:r>
            <a:r>
              <a:rPr lang="en-US" sz="2000" b="1"/>
              <a:t>(Increase with Maternal Age)</a:t>
            </a:r>
          </a:p>
        </p:txBody>
      </p:sp>
      <p:pic>
        <p:nvPicPr>
          <p:cNvPr id="31751" name="Picture 7" descr="The image “http://www.infobiogen.fr/services/chromcancer/IntroItems/Images/tri21FaceEng.gif” cannot be displayed, because it contains errors.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273300"/>
            <a:ext cx="3810000" cy="3530600"/>
          </a:xfrm>
          <a:noFill/>
          <a:ln/>
        </p:spPr>
      </p:pic>
      <p:pic>
        <p:nvPicPr>
          <p:cNvPr id="31752" name="Picture 8" descr="http://www.infobiogen.fr/services/chromcancer/IntroItems/Images/tri21RiskEng.gif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4983163" y="1981200"/>
            <a:ext cx="3140075" cy="4114800"/>
          </a:xfrm>
          <a:noFill/>
          <a:ln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876800" y="3962400"/>
            <a:ext cx="3352800" cy="2286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96200" y="1981200"/>
            <a:ext cx="914400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Just 1%-20% graphed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My Pictures\Down's - normal dev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86200" y="304800"/>
            <a:ext cx="4876800" cy="6248400"/>
          </a:xfrm>
          <a:noFill/>
          <a:ln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2590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does Trisomy 21 happen?</a:t>
            </a:r>
          </a:p>
          <a:p>
            <a:pPr>
              <a:spcBef>
                <a:spcPct val="50000"/>
              </a:spcBef>
            </a:pPr>
            <a:r>
              <a:rPr lang="en-US" sz="2400"/>
              <a:t>First, normal development…</a:t>
            </a:r>
          </a:p>
          <a:p>
            <a:pPr>
              <a:spcBef>
                <a:spcPct val="50000"/>
              </a:spcBef>
            </a:pPr>
            <a:r>
              <a:rPr lang="en-US" sz="2400"/>
              <a:t>In normal development mitosis proceeds normally from the first cell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1676400"/>
            <a:ext cx="2286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In Down’s Syndrome, non-disjunction of the 21</a:t>
            </a:r>
            <a:r>
              <a:rPr lang="en-US" sz="2400" baseline="30000"/>
              <a:t>st</a:t>
            </a:r>
            <a:r>
              <a:rPr lang="en-US" sz="2400"/>
              <a:t> chromosome can happen at the first cell division</a:t>
            </a:r>
          </a:p>
        </p:txBody>
      </p:sp>
      <p:pic>
        <p:nvPicPr>
          <p:cNvPr id="12291" name="Picture 3" descr="C:\My Documents\My Pictures\Down's   - Down Sydrome - 1st c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"/>
            <a:ext cx="495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B77A-2B29-47BC-B746-AF7A41F18C3D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Down's - mosaic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304800"/>
            <a:ext cx="4876800" cy="6248400"/>
          </a:xfrm>
          <a:noFill/>
          <a:ln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2667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Non-disjunction of the 21</a:t>
            </a:r>
            <a:r>
              <a:rPr lang="en-US" sz="2400" baseline="30000"/>
              <a:t>st</a:t>
            </a:r>
            <a:r>
              <a:rPr lang="en-US" sz="2400"/>
              <a:t> chromosome cab occur </a:t>
            </a:r>
            <a:r>
              <a:rPr lang="en-US" sz="2400" u="sng"/>
              <a:t>after</a:t>
            </a:r>
            <a:r>
              <a:rPr lang="en-US" sz="2400"/>
              <a:t> the first cell division resulting in a mosaic form of Down’s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My Pictures\Down's - Down's syndrom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14800" y="304800"/>
            <a:ext cx="4556125" cy="6172200"/>
          </a:xfrm>
          <a:noFill/>
          <a:ln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9600" y="1981200"/>
            <a:ext cx="2667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Faulty  distribution can occur in the egg or sperm when the mother or father is a carrier.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Trisomy 18 – Edward’s Syndrome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355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391400" y="4953000"/>
            <a:ext cx="1066800" cy="1143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57600" y="4953000"/>
            <a:ext cx="914400" cy="6096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Some Features of Edward’s Syndrome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Facial: microcephaly, low set malformed ears</a:t>
            </a:r>
          </a:p>
          <a:p>
            <a:pPr>
              <a:buFontTx/>
              <a:buNone/>
            </a:pPr>
            <a:r>
              <a:rPr lang="en-US" sz="2400"/>
              <a:t>Skeletal: webbed neck, overlapping of fingers and fixed flexion of fingers</a:t>
            </a:r>
          </a:p>
          <a:p>
            <a:pPr>
              <a:buFontTx/>
              <a:buNone/>
            </a:pPr>
            <a:r>
              <a:rPr lang="en-US" sz="2400"/>
              <a:t>CNS: severe mental retardation, neural tube defect, ocular abnormalities</a:t>
            </a:r>
          </a:p>
          <a:p>
            <a:pPr>
              <a:buFontTx/>
              <a:buNone/>
            </a:pPr>
            <a:r>
              <a:rPr lang="en-US" sz="2400"/>
              <a:t>Respiratory: apnea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Cardiovascular problems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Gastrointestinal and genitourinary problems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Life Span: death by 12-24 months (very few reach adulthood)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Incidence: 0.2/1000  births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FAA6-5D50-49A4-AA22-6E8EC4212678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Trisomy 13: Patau’s Syndrome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667000"/>
            <a:ext cx="2681288" cy="2895600"/>
          </a:xfr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00216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u="sng" dirty="0"/>
              <a:t>Features: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0.1/1000 births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/>
              <a:t>Spina</a:t>
            </a:r>
            <a:r>
              <a:rPr lang="en-US" sz="2400" dirty="0"/>
              <a:t> bifida &amp; cleft palate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CNS: underdevelopment of frontal lobe (fails to divide) and corpus </a:t>
            </a:r>
            <a:r>
              <a:rPr lang="en-US" sz="2400" dirty="0" err="1"/>
              <a:t>callosum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Profound Mental Retardation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Extra fingers and toes, deaf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Life Span:  82% die in the first month, 5-10% die in first year.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914400" y="4876800"/>
            <a:ext cx="762000" cy="381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Malformation - definition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Congenital malformation are structural defects present at birth.</a:t>
            </a:r>
            <a:r>
              <a:rPr lang="cs-CZ" sz="2800" dirty="0"/>
              <a:t> </a:t>
            </a:r>
            <a:r>
              <a:rPr lang="en-US" sz="2800" dirty="0"/>
              <a:t>They may be gross or microscopic</a:t>
            </a:r>
            <a:r>
              <a:rPr lang="cs-CZ" sz="2800" dirty="0"/>
              <a:t>, </a:t>
            </a:r>
            <a:r>
              <a:rPr lang="en-US" sz="2800" dirty="0"/>
              <a:t>on the surface of the body or within it, familiar or sporadic, hereditary or nonhereditary, single or multiple.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A major congenital anomaly is one that is incompatible with survival, is life-threatening, or seriously compromises an individual´s capacity to function normally in </a:t>
            </a:r>
            <a:r>
              <a:rPr lang="en-US" sz="2800" dirty="0" smtClean="0"/>
              <a:t>society.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Williams Syndrome – Partial Deletion of the 7</a:t>
            </a:r>
            <a:r>
              <a:rPr lang="en-US" sz="3600" baseline="30000"/>
              <a:t>th</a:t>
            </a:r>
            <a:r>
              <a:rPr lang="en-US" sz="3600"/>
              <a:t> Chromosome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u="sng" dirty="0"/>
              <a:t>Features:</a:t>
            </a:r>
          </a:p>
          <a:p>
            <a:pPr>
              <a:buFontTx/>
              <a:buNone/>
            </a:pPr>
            <a:r>
              <a:rPr lang="en-US" sz="2400" dirty="0"/>
              <a:t>1 in 20,000 births</a:t>
            </a:r>
          </a:p>
          <a:p>
            <a:pPr>
              <a:buFontTx/>
              <a:buNone/>
            </a:pPr>
            <a:r>
              <a:rPr lang="en-US" sz="2400" dirty="0" err="1"/>
              <a:t>Neurodevelopmental</a:t>
            </a:r>
            <a:r>
              <a:rPr lang="en-US" sz="2400" dirty="0"/>
              <a:t> delays, cognitive </a:t>
            </a:r>
            <a:r>
              <a:rPr lang="en-US" sz="2400" dirty="0" smtClean="0"/>
              <a:t>deficits, ADHD</a:t>
            </a: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Overly friendly, social</a:t>
            </a:r>
          </a:p>
          <a:p>
            <a:pPr>
              <a:buFontTx/>
              <a:buNone/>
            </a:pPr>
            <a:r>
              <a:rPr lang="en-US" sz="2400" dirty="0"/>
              <a:t>Extremely empathic</a:t>
            </a:r>
          </a:p>
          <a:p>
            <a:pPr>
              <a:buFontTx/>
              <a:buNone/>
            </a:pPr>
            <a:r>
              <a:rPr lang="en-US" sz="2400" dirty="0"/>
              <a:t>Low muscle tone</a:t>
            </a:r>
          </a:p>
          <a:p>
            <a:pPr>
              <a:buFontTx/>
              <a:buNone/>
            </a:pPr>
            <a:r>
              <a:rPr lang="en-US" sz="2400" dirty="0"/>
              <a:t>Extremely sensitive hearing</a:t>
            </a:r>
          </a:p>
          <a:p>
            <a:endParaRPr lang="en-US" sz="2400" dirty="0"/>
          </a:p>
          <a:p>
            <a:pPr>
              <a:buFontTx/>
              <a:buNone/>
            </a:pPr>
            <a:endParaRPr lang="en-US" sz="2400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4125" y="1981200"/>
            <a:ext cx="2673350" cy="4114800"/>
          </a:xfrm>
          <a:noFill/>
          <a:ln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85800" y="5867400"/>
            <a:ext cx="350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14400" y="58674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914400"/>
            <a:ext cx="4514850" cy="4876800"/>
          </a:xfr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4282" y="642918"/>
            <a:ext cx="3657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Brain Areas Affected</a:t>
            </a:r>
            <a:r>
              <a:rPr lang="en-US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en-US" sz="2000" dirty="0" err="1"/>
              <a:t>Amygdala</a:t>
            </a:r>
            <a:r>
              <a:rPr lang="en-US" sz="2000" dirty="0"/>
              <a:t> activates more for threatening scenes and very little for threatening faces. This accounts for absence of anxiety in interpersonal interactions (no fear, hence over friendliness).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Also, abnormal activity in frontal lobe and a disconnect with the </a:t>
            </a:r>
            <a:r>
              <a:rPr lang="en-US" sz="2000" dirty="0" err="1"/>
              <a:t>amygdala</a:t>
            </a:r>
            <a:r>
              <a:rPr lang="en-US" sz="2000" dirty="0"/>
              <a:t> (except for medial-prefrontal which is linked to empathy and the only structure still connected to the </a:t>
            </a:r>
            <a:r>
              <a:rPr lang="en-US" sz="2000" dirty="0" err="1"/>
              <a:t>amygdala</a:t>
            </a:r>
            <a:r>
              <a:rPr lang="en-US" sz="2400" dirty="0"/>
              <a:t>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267200" y="533400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Normal Control	 Williams Syndrome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Amygdala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6705600" y="5486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5486400" y="54102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6324600" y="3124200"/>
            <a:ext cx="685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 flipV="1">
            <a:off x="5486400" y="3200400"/>
            <a:ext cx="7620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Autism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981200"/>
            <a:ext cx="3810000" cy="4114800"/>
          </a:xfrm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/>
              <a:t>A neurodegenerative disorder characterized by impairment in social interaction and communication.</a:t>
            </a:r>
          </a:p>
          <a:p>
            <a:pPr marL="0" indent="0">
              <a:buFontTx/>
              <a:buNone/>
            </a:pPr>
            <a:endParaRPr lang="en-US" sz="2800"/>
          </a:p>
          <a:p>
            <a:pPr marL="0" indent="0">
              <a:buFontTx/>
              <a:buNone/>
            </a:pPr>
            <a:r>
              <a:rPr lang="en-US" sz="2800"/>
              <a:t>Age of onset:  typically between ages 2 and 4 (sometimes earlier)</a:t>
            </a:r>
          </a:p>
          <a:p>
            <a:pPr marL="0" indent="0"/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B06A-C621-4D8A-A6B4-6774664E994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Symptoms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Teratogen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Teratogenesis is process with threshold-level effect.</a:t>
            </a:r>
          </a:p>
          <a:p>
            <a:pPr>
              <a:lnSpc>
                <a:spcPct val="90000"/>
              </a:lnSpc>
            </a:pPr>
            <a:r>
              <a:rPr lang="en-US" sz="2400"/>
              <a:t>Every chemical substance may be teratogen</a:t>
            </a:r>
            <a:r>
              <a:rPr lang="cs-CZ" sz="2400"/>
              <a:t>ic</a:t>
            </a:r>
            <a:r>
              <a:rPr lang="en-US" sz="2400"/>
              <a:t>. This effect depends on quantity. In small amount is without any effect.</a:t>
            </a:r>
          </a:p>
          <a:p>
            <a:pPr>
              <a:lnSpc>
                <a:spcPct val="90000"/>
              </a:lnSpc>
            </a:pPr>
            <a:r>
              <a:rPr lang="en-US" sz="2400"/>
              <a:t>Teratogen is factor that is present in environment in so high amount that it can increase occurrence of embryotoxicity manifestation up to basic frequency in non-exposed population </a:t>
            </a:r>
          </a:p>
          <a:p>
            <a:pPr>
              <a:lnSpc>
                <a:spcPct val="90000"/>
              </a:lnSpc>
            </a:pPr>
            <a:r>
              <a:rPr lang="cs-CZ" sz="2400"/>
              <a:t>Teratogenicity is a manifestation of developmental toxicity representing a particular case of embryo/fetotoxicity, by the induction or the increase of frequency of structural disorders in the progeny. 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Consequences of exposure to teratogens</a:t>
            </a:r>
            <a:endParaRPr lang="en-US" sz="40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Death – abortion or miscarriage</a:t>
            </a:r>
          </a:p>
          <a:p>
            <a:r>
              <a:rPr lang="en-US"/>
              <a:t>Malformation</a:t>
            </a:r>
          </a:p>
          <a:p>
            <a:r>
              <a:rPr lang="en-US"/>
              <a:t>IUGR – intrauterine growth retardation</a:t>
            </a:r>
          </a:p>
          <a:p>
            <a:r>
              <a:rPr lang="en-US"/>
              <a:t>Functional </a:t>
            </a:r>
            <a:r>
              <a:rPr lang="cs-CZ"/>
              <a:t>defects in the newborn</a:t>
            </a:r>
            <a:endParaRPr lang="en-US"/>
          </a:p>
          <a:p>
            <a:r>
              <a:rPr lang="en-US"/>
              <a:t>Normal newborn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About 80% pregnant women use prescribed or over-the-counter drugs</a:t>
            </a:r>
          </a:p>
          <a:p>
            <a:pPr>
              <a:buFont typeface="Wingdings" pitchFamily="2" charset="2"/>
              <a:buNone/>
            </a:pPr>
            <a:r>
              <a:rPr lang="cs-CZ"/>
              <a:t>The drugs should only be taken when essential thereby avoiding unnecessary and unknown risks </a:t>
            </a:r>
          </a:p>
          <a:p>
            <a:pPr>
              <a:buFont typeface="Wingdings" pitchFamily="2" charset="2"/>
              <a:buNone/>
            </a:pPr>
            <a:r>
              <a:rPr lang="cs-CZ"/>
              <a:t>The same is obviously applied to social drugs like tobacco, alcohol and additive drugs</a:t>
            </a:r>
          </a:p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PRENATAL DIAGNOSIS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8856663" cy="583247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Methods of prenatal diagnosis are divided into invasive and non-invasive techniques.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Technique                              Time                        Disorders diagnosed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                                           (in weeks)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A. Non-invasive: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3300"/>
                </a:solidFill>
              </a:rPr>
              <a:t>Maternal serum screen: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Alpha </a:t>
            </a:r>
            <a:r>
              <a:rPr lang="en-US" sz="2000" dirty="0" err="1" smtClean="0"/>
              <a:t>feto</a:t>
            </a:r>
            <a:r>
              <a:rPr lang="en-US" sz="2000" dirty="0" smtClean="0"/>
              <a:t> protein (AFP)          16                  Neural tube defects (NTD)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Triple test                              16                  Down syndrome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3300"/>
                </a:solidFill>
              </a:rPr>
              <a:t>Ultrasound   </a:t>
            </a:r>
            <a:r>
              <a:rPr lang="en-US" sz="2000" dirty="0" smtClean="0"/>
              <a:t>                          18                  Structural defects in many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                                                                  organs as CNS, heart,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                                                                  kidney, and limbs.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B. Invasive: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3300"/>
                </a:solidFill>
              </a:rPr>
              <a:t>Amniocentesis   </a:t>
            </a:r>
            <a:r>
              <a:rPr lang="en-US" sz="2000" dirty="0" smtClean="0"/>
              <a:t>                 14-16             Chromosomal and metabolic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                                                                    abnormalities, and DNA 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                                                                    analysis.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3300"/>
                </a:solidFill>
              </a:rPr>
              <a:t>Chorionic </a:t>
            </a:r>
            <a:r>
              <a:rPr lang="en-US" sz="2000" dirty="0" err="1" smtClean="0">
                <a:solidFill>
                  <a:srgbClr val="FF3300"/>
                </a:solidFill>
              </a:rPr>
              <a:t>villus</a:t>
            </a:r>
            <a:r>
              <a:rPr lang="en-US" sz="2000" dirty="0" smtClean="0">
                <a:solidFill>
                  <a:srgbClr val="FF3300"/>
                </a:solidFill>
              </a:rPr>
              <a:t> sampling</a:t>
            </a:r>
            <a:r>
              <a:rPr lang="en-US" sz="2000" dirty="0" smtClean="0"/>
              <a:t>      10-12            As amniocentesis.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- </a:t>
            </a:r>
            <a:r>
              <a:rPr lang="en-US" sz="2000" dirty="0" smtClean="0">
                <a:solidFill>
                  <a:srgbClr val="FF3300"/>
                </a:solidFill>
              </a:rPr>
              <a:t>Fetal blood sample</a:t>
            </a:r>
            <a:r>
              <a:rPr lang="en-US" sz="2000" dirty="0" smtClean="0"/>
              <a:t>               near term     As amniocentesis + blood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/>
              <a:t>                                                                    disorders.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Technique of amniocentesis</a:t>
            </a:r>
          </a:p>
        </p:txBody>
      </p:sp>
      <p:pic>
        <p:nvPicPr>
          <p:cNvPr id="20483" name="Picture 4" descr="Pic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7525" y="1981200"/>
            <a:ext cx="5568950" cy="41148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Technique of CVS</a:t>
            </a:r>
            <a:br>
              <a:rPr lang="en-US" sz="4000" b="1" smtClean="0"/>
            </a:br>
            <a:endParaRPr lang="en-US" sz="4000" b="1" smtClean="0"/>
          </a:p>
        </p:txBody>
      </p:sp>
      <p:pic>
        <p:nvPicPr>
          <p:cNvPr id="21507" name="Picture 4" descr="Pic2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2800" y="1981200"/>
            <a:ext cx="7518400" cy="41148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defects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3% of all live</a:t>
            </a:r>
            <a:r>
              <a:rPr lang="cs-CZ" dirty="0"/>
              <a:t>-</a:t>
            </a:r>
            <a:r>
              <a:rPr lang="en-US" dirty="0"/>
              <a:t>born infants have an major </a:t>
            </a:r>
            <a:r>
              <a:rPr lang="en-US" dirty="0" smtClean="0"/>
              <a:t>anomaly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Additional anomalies are detected during postnatal live – about 6% at 2 year-olds, 8% in 5year-olds, other 2% </a:t>
            </a:r>
            <a:r>
              <a:rPr lang="en-US" dirty="0" smtClean="0"/>
              <a:t>later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Single minor anomalies are present in about 14% of newborns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598613"/>
            <a:ext cx="8226425" cy="82227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END OF EMBRYOLOGY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defects</a:t>
            </a:r>
            <a:r>
              <a:rPr lang="cs-CZ"/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anomalies are more common in early embryos (up to 15%) than they are in newborns (3%).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</a:t>
            </a:r>
            <a:r>
              <a:rPr lang="en-US" dirty="0"/>
              <a:t>severely malformed embryos are spontaneously aborted during first 6 to 8 weeks.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  <a:noFill/>
        </p:spPr>
        <p:txBody>
          <a:bodyPr/>
          <a:lstStyle/>
          <a:p>
            <a:r>
              <a:rPr lang="en-US" sz="4000" smtClean="0">
                <a:effectLst/>
              </a:rPr>
              <a:t>Types of abnormalities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l" rtl="0">
              <a:buFont typeface="Wingdings" pitchFamily="2" charset="2"/>
              <a:buNone/>
              <a:defRPr/>
            </a:pPr>
            <a:r>
              <a:rPr lang="en-US" sz="2200" b="1" u="sng" smtClean="0">
                <a:effectLst/>
              </a:rPr>
              <a:t>1-Malformations:</a:t>
            </a:r>
            <a:r>
              <a:rPr lang="en-US" sz="2200" smtClean="0">
                <a:effectLst/>
              </a:rPr>
              <a:t> this occurs during the formation of the structures of the organ (during organogenesis) results in partial or complete non formation or alterations in the normal structure. This occurs in the 3</a:t>
            </a:r>
            <a:r>
              <a:rPr lang="en-US" sz="2200" baseline="30000" smtClean="0">
                <a:effectLst/>
              </a:rPr>
              <a:t>rd</a:t>
            </a:r>
            <a:r>
              <a:rPr lang="en-US" sz="2200" smtClean="0">
                <a:effectLst/>
              </a:rPr>
              <a:t> to the 8</a:t>
            </a:r>
            <a:r>
              <a:rPr lang="en-US" sz="2200" baseline="30000" smtClean="0">
                <a:effectLst/>
              </a:rPr>
              <a:t>th</a:t>
            </a:r>
            <a:r>
              <a:rPr lang="en-US" sz="2200" smtClean="0">
                <a:effectLst/>
              </a:rPr>
              <a:t> week of gestation. Ex. Cleft lip and or cleft palate.</a:t>
            </a:r>
          </a:p>
          <a:p>
            <a:pPr lvl="1" algn="l" rtl="0">
              <a:buFont typeface="Wingdings" pitchFamily="2" charset="2"/>
              <a:buNone/>
              <a:defRPr/>
            </a:pPr>
            <a:r>
              <a:rPr lang="en-US" sz="2200" b="1" u="sng" smtClean="0">
                <a:effectLst/>
              </a:rPr>
              <a:t>2-Disruptions:</a:t>
            </a:r>
            <a:r>
              <a:rPr lang="en-US" sz="2200" smtClean="0">
                <a:effectLst/>
              </a:rPr>
              <a:t> results in morphological change of the already formed structure due to exposure to destructive process. e.g.: vascular accidents leading to intestinal atresia, amniotic band disruption.</a:t>
            </a:r>
          </a:p>
          <a:p>
            <a:pPr lvl="1" algn="l" rtl="0">
              <a:buFont typeface="Wingdings" pitchFamily="2" charset="2"/>
              <a:buNone/>
              <a:defRPr/>
            </a:pPr>
            <a:r>
              <a:rPr lang="en-US" sz="2200" b="1" u="sng" smtClean="0">
                <a:effectLst/>
              </a:rPr>
              <a:t>3-Deformations:</a:t>
            </a:r>
            <a:r>
              <a:rPr lang="en-US" sz="2200" smtClean="0">
                <a:effectLst/>
              </a:rPr>
              <a:t> due to mechanical forces that affect a part of the fetus over a long period. Ex: talipes equinovarus deformity.</a:t>
            </a:r>
          </a:p>
          <a:p>
            <a:pPr lvl="1" algn="l" rtl="0">
              <a:buFont typeface="Wingdings" pitchFamily="2" charset="2"/>
              <a:buNone/>
              <a:defRPr/>
            </a:pPr>
            <a:r>
              <a:rPr lang="en-US" sz="2200" b="1" u="sng" smtClean="0">
                <a:effectLst/>
              </a:rPr>
              <a:t>4-Syndrome:</a:t>
            </a:r>
            <a:r>
              <a:rPr lang="en-US" sz="2200" smtClean="0">
                <a:effectLst/>
              </a:rPr>
              <a:t> is a group of anomalies occurring together due to a common cause .</a:t>
            </a:r>
          </a:p>
          <a:p>
            <a:pPr algn="l" rtl="0">
              <a:buFont typeface="Wingdings" pitchFamily="2" charset="2"/>
              <a:buNone/>
              <a:defRPr/>
            </a:pPr>
            <a:endParaRPr lang="ar-SA" sz="2200" smtClean="0"/>
          </a:p>
          <a:p>
            <a:pPr algn="l" rtl="0">
              <a:defRPr/>
            </a:pPr>
            <a:endParaRPr lang="en-US" sz="220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untitle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95525"/>
            <a:ext cx="9144000" cy="4562475"/>
          </a:xfrm>
          <a:prstGeom prst="rect">
            <a:avLst/>
          </a:prstGeom>
          <a:noFill/>
        </p:spPr>
      </p:pic>
      <p:sp>
        <p:nvSpPr>
          <p:cNvPr id="849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r>
              <a:rPr lang="cs-CZ"/>
              <a:t>Causes of congenital anomalies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B77A-2B29-47BC-B746-AF7A41F18C3D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marL="0" indent="0" algn="ctr">
              <a:buFontTx/>
              <a:buNone/>
              <a:tabLst>
                <a:tab pos="114300" algn="l"/>
              </a:tabLst>
            </a:pPr>
            <a:r>
              <a:rPr lang="en-US" b="1"/>
              <a:t>Birth Defects occur during Critical Periods in Development</a:t>
            </a:r>
          </a:p>
          <a:p>
            <a:pPr marL="0" indent="0">
              <a:buFontTx/>
              <a:buNone/>
              <a:tabLst>
                <a:tab pos="114300" algn="l"/>
              </a:tabLst>
            </a:pPr>
            <a:r>
              <a:rPr lang="en-US"/>
              <a:t>	1. Defects during Zygote are aborted;</a:t>
            </a:r>
          </a:p>
          <a:p>
            <a:pPr marL="0" indent="0">
              <a:buFontTx/>
              <a:buNone/>
              <a:tabLst>
                <a:tab pos="114300" algn="l"/>
              </a:tabLst>
            </a:pPr>
            <a:r>
              <a:rPr lang="en-US"/>
              <a:t> 2. Defects in the remaining prenatal period are irreversible;</a:t>
            </a:r>
          </a:p>
          <a:p>
            <a:pPr marL="0" indent="0">
              <a:buFontTx/>
              <a:buNone/>
              <a:tabLst>
                <a:tab pos="114300" algn="l"/>
              </a:tabLst>
            </a:pPr>
            <a:r>
              <a:rPr lang="en-US"/>
              <a:t>	3. Critical Periods: a time of rapid change in the development of the organism (i.e., system or structure) and if interrupted will result in permanent congenital abnormalities.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/>
              <a:t>Sensitive periods in development</a:t>
            </a:r>
            <a:endParaRPr lang="en-US"/>
          </a:p>
          <a:p>
            <a:pPr>
              <a:buFontTx/>
              <a:buNone/>
            </a:pPr>
            <a:r>
              <a:rPr lang="en-US"/>
              <a:t>	1. Occur prenatally and less irreversible</a:t>
            </a:r>
          </a:p>
          <a:p>
            <a:pPr>
              <a:buFontTx/>
              <a:buNone/>
            </a:pPr>
            <a:r>
              <a:rPr lang="en-US"/>
              <a:t>	2. Interference will disrupt growth; may 	result in subtle dysfunctions</a:t>
            </a:r>
          </a:p>
          <a:p>
            <a:pPr>
              <a:buFontTx/>
              <a:buNone/>
            </a:pPr>
            <a:r>
              <a:rPr lang="en-US"/>
              <a:t>	3. Continues into post-natal period</a:t>
            </a:r>
          </a:p>
          <a:p>
            <a:pPr>
              <a:buFontTx/>
              <a:buNone/>
            </a:pPr>
            <a:r>
              <a:rPr lang="en-US" b="1" u="sng"/>
              <a:t>Teratogens</a:t>
            </a:r>
            <a:endParaRPr lang="en-US"/>
          </a:p>
          <a:p>
            <a:pPr>
              <a:buFontTx/>
              <a:buNone/>
            </a:pPr>
            <a:r>
              <a:rPr lang="en-US"/>
              <a:t>	- Agents that cause congenital 	malformations in critical periods, and 	subtle alterations in the brain during 	sensitive periods</a:t>
            </a:r>
            <a:endParaRPr lang="en-US" b="1" u="s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C521-DE85-4A37-95E4-5787E76F8B3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zející mřížka">
  <a:themeElements>
    <a:clrScheme name="Mizející mřížk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Mizející mříž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zející mřížk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565</TotalTime>
  <Words>1443</Words>
  <Application>Microsoft Office PowerPoint</Application>
  <PresentationFormat>On-screen Show (4:3)</PresentationFormat>
  <Paragraphs>240</Paragraphs>
  <Slides>40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Mizející mřížka</vt:lpstr>
      <vt:lpstr>TERATOLOGY</vt:lpstr>
      <vt:lpstr>Teratology</vt:lpstr>
      <vt:lpstr>Malformation - definition</vt:lpstr>
      <vt:lpstr>Birth defects</vt:lpstr>
      <vt:lpstr>Birth defects </vt:lpstr>
      <vt:lpstr>Types of abnormalities</vt:lpstr>
      <vt:lpstr>Causes of congenital anomalies</vt:lpstr>
      <vt:lpstr>PowerPoint Presentation</vt:lpstr>
      <vt:lpstr>PowerPoint Presentation</vt:lpstr>
      <vt:lpstr>Anomalies caused by genetic factors</vt:lpstr>
      <vt:lpstr>Anomalies caused by environmental factors</vt:lpstr>
      <vt:lpstr>The Thalidomide curse</vt:lpstr>
      <vt:lpstr>Basic principles in teratogenesis</vt:lpstr>
      <vt:lpstr>PowerPoint Presentation</vt:lpstr>
      <vt:lpstr>Critical Period Defect:  Cleft Palate</vt:lpstr>
      <vt:lpstr>Critical Period Defect: Anencephaly (absence of brain)</vt:lpstr>
      <vt:lpstr>PowerPoint Presentation</vt:lpstr>
      <vt:lpstr>PowerPoint Presentation</vt:lpstr>
      <vt:lpstr>PowerPoint Presentation</vt:lpstr>
      <vt:lpstr>Genetic Conditions: Chromosomal Abnormalities</vt:lpstr>
      <vt:lpstr>Trisomy 21: Down’s Syndrome</vt:lpstr>
      <vt:lpstr>Anatomical Dysmorphia &amp; Risk (Increase with Maternal Age)</vt:lpstr>
      <vt:lpstr>PowerPoint Presentation</vt:lpstr>
      <vt:lpstr>PowerPoint Presentation</vt:lpstr>
      <vt:lpstr>PowerPoint Presentation</vt:lpstr>
      <vt:lpstr>PowerPoint Presentation</vt:lpstr>
      <vt:lpstr>Trisomy 18 – Edward’s Syndrome</vt:lpstr>
      <vt:lpstr>Some Features of Edward’s Syndrome</vt:lpstr>
      <vt:lpstr>Trisomy 13: Patau’s Syndrome</vt:lpstr>
      <vt:lpstr>Williams Syndrome – Partial Deletion of the 7th Chromosome</vt:lpstr>
      <vt:lpstr>PowerPoint Presentation</vt:lpstr>
      <vt:lpstr>Autism</vt:lpstr>
      <vt:lpstr>Symptoms</vt:lpstr>
      <vt:lpstr>Teratogen</vt:lpstr>
      <vt:lpstr>Consequences of exposure to teratogens</vt:lpstr>
      <vt:lpstr>PowerPoint Presentation</vt:lpstr>
      <vt:lpstr>PRENATAL DIAGNOSIS</vt:lpstr>
      <vt:lpstr>Technique of amniocentesis</vt:lpstr>
      <vt:lpstr>Technique of CVS </vt:lpstr>
      <vt:lpstr>PowerPoint Presentation</vt:lpstr>
    </vt:vector>
  </TitlesOfParts>
  <Company>Eva Maňáková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TERATOLOGY</dc:title>
  <dc:creator>Administrator</dc:creator>
  <cp:lastModifiedBy>ADMIN</cp:lastModifiedBy>
  <cp:revision>16</cp:revision>
  <dcterms:created xsi:type="dcterms:W3CDTF">2005-03-19T19:29:55Z</dcterms:created>
  <dcterms:modified xsi:type="dcterms:W3CDTF">2020-10-29T13:37:30Z</dcterms:modified>
</cp:coreProperties>
</file>