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2"/>
  </p:notesMasterIdLst>
  <p:sldIdLst>
    <p:sldId id="256" r:id="rId2"/>
    <p:sldId id="257" r:id="rId3"/>
    <p:sldId id="258" r:id="rId4"/>
    <p:sldId id="260" r:id="rId5"/>
    <p:sldId id="259" r:id="rId6"/>
    <p:sldId id="261" r:id="rId7"/>
    <p:sldId id="262" r:id="rId8"/>
    <p:sldId id="263" r:id="rId9"/>
    <p:sldId id="264" r:id="rId10"/>
    <p:sldId id="355" r:id="rId11"/>
    <p:sldId id="265" r:id="rId12"/>
    <p:sldId id="266" r:id="rId13"/>
    <p:sldId id="267" r:id="rId14"/>
    <p:sldId id="268" r:id="rId15"/>
    <p:sldId id="269" r:id="rId16"/>
    <p:sldId id="353" r:id="rId17"/>
    <p:sldId id="270" r:id="rId18"/>
    <p:sldId id="271" r:id="rId19"/>
    <p:sldId id="272"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8" r:id="rId33"/>
    <p:sldId id="289" r:id="rId34"/>
    <p:sldId id="286" r:id="rId35"/>
    <p:sldId id="305" r:id="rId36"/>
    <p:sldId id="287"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8" r:id="rId51"/>
    <p:sldId id="303" r:id="rId52"/>
    <p:sldId id="304" r:id="rId53"/>
    <p:sldId id="306" r:id="rId54"/>
    <p:sldId id="307" r:id="rId55"/>
    <p:sldId id="309" r:id="rId56"/>
    <p:sldId id="310" r:id="rId57"/>
    <p:sldId id="311" r:id="rId58"/>
    <p:sldId id="313" r:id="rId59"/>
    <p:sldId id="314" r:id="rId60"/>
    <p:sldId id="356" r:id="rId61"/>
    <p:sldId id="312"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54" r:id="rId77"/>
    <p:sldId id="329" r:id="rId78"/>
    <p:sldId id="330" r:id="rId79"/>
    <p:sldId id="331" r:id="rId80"/>
    <p:sldId id="332" r:id="rId81"/>
    <p:sldId id="333" r:id="rId82"/>
    <p:sldId id="334" r:id="rId83"/>
    <p:sldId id="335" r:id="rId84"/>
    <p:sldId id="336" r:id="rId85"/>
    <p:sldId id="337" r:id="rId86"/>
    <p:sldId id="345" r:id="rId87"/>
    <p:sldId id="338" r:id="rId88"/>
    <p:sldId id="346" r:id="rId89"/>
    <p:sldId id="339" r:id="rId90"/>
    <p:sldId id="347" r:id="rId91"/>
    <p:sldId id="340" r:id="rId92"/>
    <p:sldId id="352" r:id="rId93"/>
    <p:sldId id="349" r:id="rId94"/>
    <p:sldId id="341" r:id="rId95"/>
    <p:sldId id="348" r:id="rId96"/>
    <p:sldId id="342" r:id="rId97"/>
    <p:sldId id="343" r:id="rId98"/>
    <p:sldId id="350" r:id="rId99"/>
    <p:sldId id="344" r:id="rId100"/>
    <p:sldId id="351"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8C2E86-410B-4DDD-B385-79C72DFB7E18}" type="datetimeFigureOut">
              <a:rPr lang="en-US" smtClean="0"/>
              <a:pPr/>
              <a:t>11/23/2017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91668D-BBF1-4952-AA79-58570F0F62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91668D-BBF1-4952-AA79-58570F0F620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A3DC334-4C7E-4F17-A6E9-75F3B4210192}" type="datetimeFigureOut">
              <a:rPr lang="en-US" smtClean="0"/>
              <a:pPr/>
              <a:t>11/23/2017</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FFC4DAA-169F-4A12-A8B2-B6F7751CAFD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3DC334-4C7E-4F17-A6E9-75F3B4210192}" type="datetimeFigureOut">
              <a:rPr lang="en-US" smtClean="0"/>
              <a:pPr/>
              <a:t>11/23/2017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5FFC4DAA-169F-4A12-A8B2-B6F7751CAFD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3DC334-4C7E-4F17-A6E9-75F3B4210192}" type="datetimeFigureOut">
              <a:rPr lang="en-US" smtClean="0"/>
              <a:pPr/>
              <a:t>11/23/2017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5FFC4DAA-169F-4A12-A8B2-B6F7751CAFD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3DC334-4C7E-4F17-A6E9-75F3B4210192}" type="datetimeFigureOut">
              <a:rPr lang="en-US" smtClean="0"/>
              <a:pPr/>
              <a:t>11/23/2017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5FFC4DAA-169F-4A12-A8B2-B6F7751CAFD2}"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A3DC334-4C7E-4F17-A6E9-75F3B4210192}" type="datetimeFigureOut">
              <a:rPr lang="en-US" smtClean="0"/>
              <a:pPr/>
              <a:t>11/23/2017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5FFC4DAA-169F-4A12-A8B2-B6F7751CAFD2}"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A3DC334-4C7E-4F17-A6E9-75F3B4210192}" type="datetimeFigureOut">
              <a:rPr lang="en-US" smtClean="0"/>
              <a:pPr/>
              <a:t>11/23/2017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5FFC4DAA-169F-4A12-A8B2-B6F7751CAFD2}"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A3DC334-4C7E-4F17-A6E9-75F3B4210192}" type="datetimeFigureOut">
              <a:rPr lang="en-US" smtClean="0"/>
              <a:pPr/>
              <a:t>11/23/2017</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5FFC4DAA-169F-4A12-A8B2-B6F7751CAFD2}"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A3DC334-4C7E-4F17-A6E9-75F3B4210192}" type="datetimeFigureOut">
              <a:rPr lang="en-US" smtClean="0"/>
              <a:pPr/>
              <a:t>11/23/2017</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5FFC4DAA-169F-4A12-A8B2-B6F7751CAFD2}"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A3DC334-4C7E-4F17-A6E9-75F3B4210192}" type="datetimeFigureOut">
              <a:rPr lang="en-US" smtClean="0"/>
              <a:pPr/>
              <a:t>11/23/2017</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5FFC4DAA-169F-4A12-A8B2-B6F7751CAFD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A3DC334-4C7E-4F17-A6E9-75F3B4210192}" type="datetimeFigureOut">
              <a:rPr lang="en-US" smtClean="0"/>
              <a:pPr/>
              <a:t>11/23/2017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5FFC4DAA-169F-4A12-A8B2-B6F7751CAFD2}"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A3DC334-4C7E-4F17-A6E9-75F3B4210192}" type="datetimeFigureOut">
              <a:rPr lang="en-US" smtClean="0"/>
              <a:pPr/>
              <a:t>11/23/2017</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FFC4DAA-169F-4A12-A8B2-B6F7751CAFD2}"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3DC334-4C7E-4F17-A6E9-75F3B4210192}" type="datetimeFigureOut">
              <a:rPr lang="en-US" smtClean="0"/>
              <a:pPr/>
              <a:t>11/23/2017</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FFC4DAA-169F-4A12-A8B2-B6F7751CAFD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library.thinkquest.org/C003758/Function/CardiacCycleM.htm?tql-iframe"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CARDIOVASCULAR SYSTEM</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 The capillary bed is the site of exchange of substances between the blood and the tissue fluid, which bathes the body cells</a:t>
            </a: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endParaRPr lang="en-GB"/>
          </a:p>
        </p:txBody>
      </p:sp>
      <p:pic>
        <p:nvPicPr>
          <p:cNvPr id="4" name="Picture 31" descr="figure_19_30c.jpg                                              002FEB42Macintosh HD                   BF7DC75D:"/>
          <p:cNvPicPr>
            <a:picLocks noChangeAspect="1" noChangeArrowheads="1"/>
          </p:cNvPicPr>
          <p:nvPr/>
        </p:nvPicPr>
        <p:blipFill>
          <a:blip r:embed="rId2" cstate="print"/>
          <a:srcRect t="5917"/>
          <a:stretch>
            <a:fillRect/>
          </a:stretch>
        </p:blipFill>
        <p:spPr bwMode="auto">
          <a:xfrm>
            <a:off x="3465513" y="550863"/>
            <a:ext cx="1752600" cy="5780087"/>
          </a:xfrm>
          <a:prstGeom prst="rect">
            <a:avLst/>
          </a:prstGeom>
          <a:noFill/>
        </p:spPr>
      </p:pic>
      <p:sp>
        <p:nvSpPr>
          <p:cNvPr id="5" name="Line 32"/>
          <p:cNvSpPr>
            <a:spLocks noChangeShapeType="1"/>
          </p:cNvSpPr>
          <p:nvPr/>
        </p:nvSpPr>
        <p:spPr bwMode="auto">
          <a:xfrm>
            <a:off x="3906838" y="815975"/>
            <a:ext cx="1284287" cy="1588"/>
          </a:xfrm>
          <a:prstGeom prst="line">
            <a:avLst/>
          </a:prstGeom>
          <a:noFill/>
          <a:ln w="15875">
            <a:solidFill>
              <a:srgbClr val="231F20"/>
            </a:solidFill>
            <a:round/>
            <a:headEnd/>
            <a:tailEnd/>
          </a:ln>
        </p:spPr>
        <p:txBody>
          <a:bodyPr/>
          <a:lstStyle/>
          <a:p>
            <a:endParaRPr lang="en-GB"/>
          </a:p>
        </p:txBody>
      </p:sp>
      <p:sp>
        <p:nvSpPr>
          <p:cNvPr id="6" name="Freeform 33"/>
          <p:cNvSpPr>
            <a:spLocks/>
          </p:cNvSpPr>
          <p:nvPr/>
        </p:nvSpPr>
        <p:spPr bwMode="auto">
          <a:xfrm>
            <a:off x="4424363" y="1241425"/>
            <a:ext cx="763587" cy="273050"/>
          </a:xfrm>
          <a:custGeom>
            <a:avLst/>
            <a:gdLst/>
            <a:ahLst/>
            <a:cxnLst>
              <a:cxn ang="0">
                <a:pos x="0" y="0"/>
              </a:cxn>
              <a:cxn ang="0">
                <a:pos x="347" y="172"/>
              </a:cxn>
              <a:cxn ang="0">
                <a:pos x="481" y="172"/>
              </a:cxn>
            </a:cxnLst>
            <a:rect l="0" t="0" r="r" b="b"/>
            <a:pathLst>
              <a:path w="481" h="172">
                <a:moveTo>
                  <a:pt x="0" y="0"/>
                </a:moveTo>
                <a:lnTo>
                  <a:pt x="347" y="172"/>
                </a:lnTo>
                <a:lnTo>
                  <a:pt x="481" y="172"/>
                </a:lnTo>
              </a:path>
            </a:pathLst>
          </a:custGeom>
          <a:noFill/>
          <a:ln w="15875">
            <a:solidFill>
              <a:srgbClr val="231F20"/>
            </a:solidFill>
            <a:prstDash val="solid"/>
            <a:round/>
            <a:headEnd/>
            <a:tailEnd/>
          </a:ln>
        </p:spPr>
        <p:txBody>
          <a:bodyPr/>
          <a:lstStyle/>
          <a:p>
            <a:endParaRPr lang="en-GB"/>
          </a:p>
        </p:txBody>
      </p:sp>
      <p:sp>
        <p:nvSpPr>
          <p:cNvPr id="7" name="Line 34"/>
          <p:cNvSpPr>
            <a:spLocks noChangeShapeType="1"/>
          </p:cNvSpPr>
          <p:nvPr/>
        </p:nvSpPr>
        <p:spPr bwMode="auto">
          <a:xfrm>
            <a:off x="4538663" y="2035175"/>
            <a:ext cx="649287" cy="1588"/>
          </a:xfrm>
          <a:prstGeom prst="line">
            <a:avLst/>
          </a:prstGeom>
          <a:noFill/>
          <a:ln w="15875">
            <a:solidFill>
              <a:srgbClr val="231F20"/>
            </a:solidFill>
            <a:round/>
            <a:headEnd/>
            <a:tailEnd/>
          </a:ln>
        </p:spPr>
        <p:txBody>
          <a:bodyPr/>
          <a:lstStyle/>
          <a:p>
            <a:endParaRPr lang="en-GB"/>
          </a:p>
        </p:txBody>
      </p:sp>
      <p:sp>
        <p:nvSpPr>
          <p:cNvPr id="8" name="Line 35"/>
          <p:cNvSpPr>
            <a:spLocks noChangeShapeType="1"/>
          </p:cNvSpPr>
          <p:nvPr/>
        </p:nvSpPr>
        <p:spPr bwMode="auto">
          <a:xfrm>
            <a:off x="4548188" y="2508250"/>
            <a:ext cx="639762" cy="1588"/>
          </a:xfrm>
          <a:prstGeom prst="line">
            <a:avLst/>
          </a:prstGeom>
          <a:noFill/>
          <a:ln w="15875">
            <a:solidFill>
              <a:srgbClr val="231F20"/>
            </a:solidFill>
            <a:round/>
            <a:headEnd/>
            <a:tailEnd/>
          </a:ln>
        </p:spPr>
        <p:txBody>
          <a:bodyPr/>
          <a:lstStyle/>
          <a:p>
            <a:endParaRPr lang="en-GB"/>
          </a:p>
        </p:txBody>
      </p:sp>
      <p:sp>
        <p:nvSpPr>
          <p:cNvPr id="9" name="Line 36"/>
          <p:cNvSpPr>
            <a:spLocks noChangeShapeType="1"/>
          </p:cNvSpPr>
          <p:nvPr/>
        </p:nvSpPr>
        <p:spPr bwMode="auto">
          <a:xfrm>
            <a:off x="4398963" y="3054350"/>
            <a:ext cx="788987" cy="1588"/>
          </a:xfrm>
          <a:prstGeom prst="line">
            <a:avLst/>
          </a:prstGeom>
          <a:noFill/>
          <a:ln w="15875">
            <a:solidFill>
              <a:srgbClr val="231F20"/>
            </a:solidFill>
            <a:round/>
            <a:headEnd/>
            <a:tailEnd/>
          </a:ln>
        </p:spPr>
        <p:txBody>
          <a:bodyPr/>
          <a:lstStyle/>
          <a:p>
            <a:endParaRPr lang="en-GB"/>
          </a:p>
        </p:txBody>
      </p:sp>
      <p:sp>
        <p:nvSpPr>
          <p:cNvPr id="10" name="Line 37"/>
          <p:cNvSpPr>
            <a:spLocks noChangeShapeType="1"/>
          </p:cNvSpPr>
          <p:nvPr/>
        </p:nvSpPr>
        <p:spPr bwMode="auto">
          <a:xfrm>
            <a:off x="4252913" y="4011613"/>
            <a:ext cx="935037" cy="1587"/>
          </a:xfrm>
          <a:prstGeom prst="line">
            <a:avLst/>
          </a:prstGeom>
          <a:noFill/>
          <a:ln w="15875">
            <a:solidFill>
              <a:srgbClr val="231F20"/>
            </a:solidFill>
            <a:round/>
            <a:headEnd/>
            <a:tailEnd/>
          </a:ln>
        </p:spPr>
        <p:txBody>
          <a:bodyPr/>
          <a:lstStyle/>
          <a:p>
            <a:endParaRPr lang="en-GB"/>
          </a:p>
        </p:txBody>
      </p:sp>
      <p:sp>
        <p:nvSpPr>
          <p:cNvPr id="11" name="Freeform 38"/>
          <p:cNvSpPr>
            <a:spLocks/>
          </p:cNvSpPr>
          <p:nvPr/>
        </p:nvSpPr>
        <p:spPr bwMode="auto">
          <a:xfrm>
            <a:off x="4316413" y="4764088"/>
            <a:ext cx="871537" cy="374650"/>
          </a:xfrm>
          <a:custGeom>
            <a:avLst/>
            <a:gdLst/>
            <a:ahLst/>
            <a:cxnLst>
              <a:cxn ang="0">
                <a:pos x="549" y="0"/>
              </a:cxn>
              <a:cxn ang="0">
                <a:pos x="383" y="0"/>
              </a:cxn>
              <a:cxn ang="0">
                <a:pos x="0" y="236"/>
              </a:cxn>
            </a:cxnLst>
            <a:rect l="0" t="0" r="r" b="b"/>
            <a:pathLst>
              <a:path w="549" h="236">
                <a:moveTo>
                  <a:pt x="549" y="0"/>
                </a:moveTo>
                <a:lnTo>
                  <a:pt x="383" y="0"/>
                </a:lnTo>
                <a:lnTo>
                  <a:pt x="0" y="236"/>
                </a:lnTo>
              </a:path>
            </a:pathLst>
          </a:custGeom>
          <a:noFill/>
          <a:ln w="15875">
            <a:solidFill>
              <a:srgbClr val="231F20"/>
            </a:solidFill>
            <a:prstDash val="solid"/>
            <a:round/>
            <a:headEnd/>
            <a:tailEnd/>
          </a:ln>
        </p:spPr>
        <p:txBody>
          <a:bodyPr/>
          <a:lstStyle/>
          <a:p>
            <a:endParaRPr lang="en-GB"/>
          </a:p>
        </p:txBody>
      </p:sp>
      <p:sp>
        <p:nvSpPr>
          <p:cNvPr id="12" name="Freeform 39"/>
          <p:cNvSpPr>
            <a:spLocks/>
          </p:cNvSpPr>
          <p:nvPr/>
        </p:nvSpPr>
        <p:spPr bwMode="auto">
          <a:xfrm>
            <a:off x="4468813" y="5224463"/>
            <a:ext cx="719137" cy="371475"/>
          </a:xfrm>
          <a:custGeom>
            <a:avLst/>
            <a:gdLst/>
            <a:ahLst/>
            <a:cxnLst>
              <a:cxn ang="0">
                <a:pos x="453" y="0"/>
              </a:cxn>
              <a:cxn ang="0">
                <a:pos x="281" y="0"/>
              </a:cxn>
              <a:cxn ang="0">
                <a:pos x="0" y="234"/>
              </a:cxn>
            </a:cxnLst>
            <a:rect l="0" t="0" r="r" b="b"/>
            <a:pathLst>
              <a:path w="453" h="234">
                <a:moveTo>
                  <a:pt x="453" y="0"/>
                </a:moveTo>
                <a:lnTo>
                  <a:pt x="281" y="0"/>
                </a:lnTo>
                <a:lnTo>
                  <a:pt x="0" y="234"/>
                </a:lnTo>
              </a:path>
            </a:pathLst>
          </a:custGeom>
          <a:noFill/>
          <a:ln w="15875">
            <a:solidFill>
              <a:srgbClr val="231F20"/>
            </a:solidFill>
            <a:prstDash val="solid"/>
            <a:round/>
            <a:headEnd/>
            <a:tailEnd/>
          </a:ln>
        </p:spPr>
        <p:txBody>
          <a:bodyPr/>
          <a:lstStyle/>
          <a:p>
            <a:endParaRPr lang="en-GB"/>
          </a:p>
        </p:txBody>
      </p:sp>
      <p:sp>
        <p:nvSpPr>
          <p:cNvPr id="13" name="Freeform 40"/>
          <p:cNvSpPr>
            <a:spLocks/>
          </p:cNvSpPr>
          <p:nvPr/>
        </p:nvSpPr>
        <p:spPr bwMode="auto">
          <a:xfrm>
            <a:off x="4686300" y="5557838"/>
            <a:ext cx="501650" cy="231775"/>
          </a:xfrm>
          <a:custGeom>
            <a:avLst/>
            <a:gdLst/>
            <a:ahLst/>
            <a:cxnLst>
              <a:cxn ang="0">
                <a:pos x="316" y="146"/>
              </a:cxn>
              <a:cxn ang="0">
                <a:pos x="132" y="146"/>
              </a:cxn>
              <a:cxn ang="0">
                <a:pos x="0" y="0"/>
              </a:cxn>
            </a:cxnLst>
            <a:rect l="0" t="0" r="r" b="b"/>
            <a:pathLst>
              <a:path w="316" h="146">
                <a:moveTo>
                  <a:pt x="316" y="146"/>
                </a:moveTo>
                <a:lnTo>
                  <a:pt x="132" y="146"/>
                </a:lnTo>
                <a:lnTo>
                  <a:pt x="0" y="0"/>
                </a:lnTo>
              </a:path>
            </a:pathLst>
          </a:custGeom>
          <a:noFill/>
          <a:ln w="15875">
            <a:solidFill>
              <a:srgbClr val="231F20"/>
            </a:solidFill>
            <a:prstDash val="solid"/>
            <a:round/>
            <a:headEnd/>
            <a:tailEnd/>
          </a:ln>
        </p:spPr>
        <p:txBody>
          <a:bodyPr/>
          <a:lstStyle/>
          <a:p>
            <a:endParaRPr lang="en-GB"/>
          </a:p>
        </p:txBody>
      </p:sp>
      <p:sp>
        <p:nvSpPr>
          <p:cNvPr id="14" name="Line 41"/>
          <p:cNvSpPr>
            <a:spLocks noChangeShapeType="1"/>
          </p:cNvSpPr>
          <p:nvPr/>
        </p:nvSpPr>
        <p:spPr bwMode="auto">
          <a:xfrm flipH="1">
            <a:off x="4519613" y="5789613"/>
            <a:ext cx="376237" cy="1587"/>
          </a:xfrm>
          <a:prstGeom prst="line">
            <a:avLst/>
          </a:prstGeom>
          <a:noFill/>
          <a:ln w="15875">
            <a:solidFill>
              <a:srgbClr val="231F20"/>
            </a:solidFill>
            <a:round/>
            <a:headEnd/>
            <a:tailEnd/>
          </a:ln>
        </p:spPr>
        <p:txBody>
          <a:bodyPr/>
          <a:lstStyle/>
          <a:p>
            <a:endParaRPr lang="en-GB"/>
          </a:p>
        </p:txBody>
      </p:sp>
      <p:sp>
        <p:nvSpPr>
          <p:cNvPr id="15" name="Line 42"/>
          <p:cNvSpPr>
            <a:spLocks noChangeShapeType="1"/>
          </p:cNvSpPr>
          <p:nvPr/>
        </p:nvSpPr>
        <p:spPr bwMode="auto">
          <a:xfrm flipH="1">
            <a:off x="4567238" y="4764088"/>
            <a:ext cx="357187" cy="409575"/>
          </a:xfrm>
          <a:prstGeom prst="line">
            <a:avLst/>
          </a:prstGeom>
          <a:noFill/>
          <a:ln w="15875">
            <a:solidFill>
              <a:srgbClr val="231F20"/>
            </a:solidFill>
            <a:round/>
            <a:headEnd/>
            <a:tailEnd/>
          </a:ln>
        </p:spPr>
        <p:txBody>
          <a:bodyPr/>
          <a:lstStyle/>
          <a:p>
            <a:endParaRPr lang="en-GB"/>
          </a:p>
        </p:txBody>
      </p:sp>
      <p:sp>
        <p:nvSpPr>
          <p:cNvPr id="16" name="Rectangle 43"/>
          <p:cNvSpPr>
            <a:spLocks noChangeArrowheads="1"/>
          </p:cNvSpPr>
          <p:nvPr/>
        </p:nvSpPr>
        <p:spPr bwMode="auto">
          <a:xfrm>
            <a:off x="1073150" y="5795963"/>
            <a:ext cx="2944813" cy="428625"/>
          </a:xfrm>
          <a:prstGeom prst="rect">
            <a:avLst/>
          </a:prstGeom>
          <a:noFill/>
          <a:ln w="9525">
            <a:noFill/>
            <a:miter lim="800000"/>
            <a:headEnd/>
            <a:tailEnd/>
          </a:ln>
        </p:spPr>
        <p:txBody>
          <a:bodyPr wrap="none" lIns="0" tIns="0" rIns="0" bIns="0">
            <a:spAutoFit/>
          </a:bodyPr>
          <a:lstStyle/>
          <a:p>
            <a:r>
              <a:rPr lang="en-US">
                <a:solidFill>
                  <a:srgbClr val="231F20"/>
                </a:solidFill>
                <a:latin typeface="Arial Black" pitchFamily="34" charset="0"/>
              </a:rPr>
              <a:t>(c) Posterior view</a:t>
            </a:r>
            <a:endParaRPr lang="en-US">
              <a:latin typeface="Arial" charset="0"/>
            </a:endParaRPr>
          </a:p>
        </p:txBody>
      </p:sp>
      <p:sp>
        <p:nvSpPr>
          <p:cNvPr id="17" name="Rectangle 44"/>
          <p:cNvSpPr>
            <a:spLocks noChangeArrowheads="1"/>
          </p:cNvSpPr>
          <p:nvPr/>
        </p:nvSpPr>
        <p:spPr bwMode="auto">
          <a:xfrm>
            <a:off x="5241925" y="642938"/>
            <a:ext cx="2489200" cy="730250"/>
          </a:xfrm>
          <a:prstGeom prst="rect">
            <a:avLst/>
          </a:prstGeom>
          <a:noFill/>
          <a:ln w="9525">
            <a:noFill/>
            <a:miter lim="800000"/>
            <a:headEnd/>
            <a:tailEnd/>
          </a:ln>
        </p:spPr>
        <p:txBody>
          <a:bodyPr wrap="none" lIns="0" tIns="0" rIns="0" bIns="0">
            <a:spAutoFit/>
          </a:bodyPr>
          <a:lstStyle/>
          <a:p>
            <a:r>
              <a:rPr lang="en-US" b="1">
                <a:solidFill>
                  <a:srgbClr val="231F20"/>
                </a:solidFill>
                <a:latin typeface="Arial" charset="0"/>
              </a:rPr>
              <a:t>Great saphenous</a:t>
            </a:r>
          </a:p>
          <a:p>
            <a:r>
              <a:rPr lang="en-US" b="1">
                <a:solidFill>
                  <a:srgbClr val="231F20"/>
                </a:solidFill>
                <a:latin typeface="Arial" charset="0"/>
              </a:rPr>
              <a:t>vein </a:t>
            </a:r>
          </a:p>
        </p:txBody>
      </p:sp>
      <p:sp>
        <p:nvSpPr>
          <p:cNvPr id="18" name="Rectangle 45"/>
          <p:cNvSpPr>
            <a:spLocks noChangeArrowheads="1"/>
          </p:cNvSpPr>
          <p:nvPr/>
        </p:nvSpPr>
        <p:spPr bwMode="auto">
          <a:xfrm>
            <a:off x="5241925" y="1347788"/>
            <a:ext cx="1962150" cy="365125"/>
          </a:xfrm>
          <a:prstGeom prst="rect">
            <a:avLst/>
          </a:prstGeom>
          <a:noFill/>
          <a:ln w="9525">
            <a:noFill/>
            <a:miter lim="800000"/>
            <a:headEnd/>
            <a:tailEnd/>
          </a:ln>
        </p:spPr>
        <p:txBody>
          <a:bodyPr wrap="none" lIns="0" tIns="0" rIns="0" bIns="0">
            <a:spAutoFit/>
          </a:bodyPr>
          <a:lstStyle/>
          <a:p>
            <a:r>
              <a:rPr lang="en-US" b="1">
                <a:solidFill>
                  <a:srgbClr val="231F20"/>
                </a:solidFill>
                <a:latin typeface="Arial" charset="0"/>
              </a:rPr>
              <a:t>Popliteal vein</a:t>
            </a:r>
            <a:endParaRPr lang="en-US" b="1">
              <a:latin typeface="Arial" charset="0"/>
            </a:endParaRPr>
          </a:p>
        </p:txBody>
      </p:sp>
      <p:sp>
        <p:nvSpPr>
          <p:cNvPr id="19" name="Rectangle 46"/>
          <p:cNvSpPr>
            <a:spLocks noChangeArrowheads="1"/>
          </p:cNvSpPr>
          <p:nvPr/>
        </p:nvSpPr>
        <p:spPr bwMode="auto">
          <a:xfrm>
            <a:off x="5241925" y="1871663"/>
            <a:ext cx="2673350" cy="365125"/>
          </a:xfrm>
          <a:prstGeom prst="rect">
            <a:avLst/>
          </a:prstGeom>
          <a:noFill/>
          <a:ln w="9525">
            <a:noFill/>
            <a:miter lim="800000"/>
            <a:headEnd/>
            <a:tailEnd/>
          </a:ln>
        </p:spPr>
        <p:txBody>
          <a:bodyPr wrap="none" lIns="0" tIns="0" rIns="0" bIns="0">
            <a:spAutoFit/>
          </a:bodyPr>
          <a:lstStyle/>
          <a:p>
            <a:r>
              <a:rPr lang="en-US" b="1">
                <a:solidFill>
                  <a:srgbClr val="231F20"/>
                </a:solidFill>
                <a:latin typeface="Arial" charset="0"/>
              </a:rPr>
              <a:t>Anterior tibial vein</a:t>
            </a:r>
            <a:endParaRPr lang="en-US" b="1">
              <a:latin typeface="Arial" charset="0"/>
            </a:endParaRPr>
          </a:p>
        </p:txBody>
      </p:sp>
      <p:sp>
        <p:nvSpPr>
          <p:cNvPr id="20" name="Rectangle 47"/>
          <p:cNvSpPr>
            <a:spLocks noChangeArrowheads="1"/>
          </p:cNvSpPr>
          <p:nvPr/>
        </p:nvSpPr>
        <p:spPr bwMode="auto">
          <a:xfrm>
            <a:off x="5241925" y="2357438"/>
            <a:ext cx="1708150" cy="365125"/>
          </a:xfrm>
          <a:prstGeom prst="rect">
            <a:avLst/>
          </a:prstGeom>
          <a:noFill/>
          <a:ln w="9525">
            <a:noFill/>
            <a:miter lim="800000"/>
            <a:headEnd/>
            <a:tailEnd/>
          </a:ln>
        </p:spPr>
        <p:txBody>
          <a:bodyPr wrap="none" lIns="0" tIns="0" rIns="0" bIns="0">
            <a:spAutoFit/>
          </a:bodyPr>
          <a:lstStyle/>
          <a:p>
            <a:r>
              <a:rPr lang="en-US" b="1">
                <a:solidFill>
                  <a:srgbClr val="231F20"/>
                </a:solidFill>
                <a:latin typeface="Arial" charset="0"/>
              </a:rPr>
              <a:t>Fibular vein</a:t>
            </a:r>
            <a:endParaRPr lang="en-US" b="1">
              <a:latin typeface="Arial" charset="0"/>
            </a:endParaRPr>
          </a:p>
        </p:txBody>
      </p:sp>
      <p:sp>
        <p:nvSpPr>
          <p:cNvPr id="21" name="Rectangle 48"/>
          <p:cNvSpPr>
            <a:spLocks noChangeArrowheads="1"/>
          </p:cNvSpPr>
          <p:nvPr/>
        </p:nvSpPr>
        <p:spPr bwMode="auto">
          <a:xfrm>
            <a:off x="5241925" y="2897188"/>
            <a:ext cx="2505075" cy="730250"/>
          </a:xfrm>
          <a:prstGeom prst="rect">
            <a:avLst/>
          </a:prstGeom>
          <a:noFill/>
          <a:ln w="9525">
            <a:noFill/>
            <a:miter lim="800000"/>
            <a:headEnd/>
            <a:tailEnd/>
          </a:ln>
        </p:spPr>
        <p:txBody>
          <a:bodyPr wrap="none" lIns="0" tIns="0" rIns="0" bIns="0">
            <a:spAutoFit/>
          </a:bodyPr>
          <a:lstStyle/>
          <a:p>
            <a:r>
              <a:rPr lang="en-US" b="1">
                <a:solidFill>
                  <a:srgbClr val="231F20"/>
                </a:solidFill>
                <a:latin typeface="Arial" charset="0"/>
              </a:rPr>
              <a:t>Small saphenous</a:t>
            </a:r>
          </a:p>
          <a:p>
            <a:r>
              <a:rPr lang="en-US" b="1">
                <a:solidFill>
                  <a:srgbClr val="231F20"/>
                </a:solidFill>
                <a:latin typeface="Arial" charset="0"/>
              </a:rPr>
              <a:t>vein (superficial)</a:t>
            </a:r>
            <a:endParaRPr lang="en-US" b="1">
              <a:latin typeface="Arial" charset="0"/>
            </a:endParaRPr>
          </a:p>
        </p:txBody>
      </p:sp>
      <p:sp>
        <p:nvSpPr>
          <p:cNvPr id="22" name="Rectangle 49"/>
          <p:cNvSpPr>
            <a:spLocks noChangeArrowheads="1"/>
          </p:cNvSpPr>
          <p:nvPr/>
        </p:nvSpPr>
        <p:spPr bwMode="auto">
          <a:xfrm>
            <a:off x="5241925" y="3849688"/>
            <a:ext cx="2825750" cy="365125"/>
          </a:xfrm>
          <a:prstGeom prst="rect">
            <a:avLst/>
          </a:prstGeom>
          <a:noFill/>
          <a:ln w="9525">
            <a:noFill/>
            <a:miter lim="800000"/>
            <a:headEnd/>
            <a:tailEnd/>
          </a:ln>
        </p:spPr>
        <p:txBody>
          <a:bodyPr wrap="none" lIns="0" tIns="0" rIns="0" bIns="0">
            <a:spAutoFit/>
          </a:bodyPr>
          <a:lstStyle/>
          <a:p>
            <a:r>
              <a:rPr lang="en-US" b="1">
                <a:solidFill>
                  <a:srgbClr val="231F20"/>
                </a:solidFill>
                <a:latin typeface="Arial" charset="0"/>
              </a:rPr>
              <a:t>Posterior tibial vein</a:t>
            </a:r>
            <a:endParaRPr lang="en-US" b="1">
              <a:latin typeface="Arial" charset="0"/>
            </a:endParaRPr>
          </a:p>
        </p:txBody>
      </p:sp>
      <p:sp>
        <p:nvSpPr>
          <p:cNvPr id="23" name="Rectangle 50"/>
          <p:cNvSpPr>
            <a:spLocks noChangeArrowheads="1"/>
          </p:cNvSpPr>
          <p:nvPr/>
        </p:nvSpPr>
        <p:spPr bwMode="auto">
          <a:xfrm>
            <a:off x="5241925" y="4605338"/>
            <a:ext cx="1897063" cy="365125"/>
          </a:xfrm>
          <a:prstGeom prst="rect">
            <a:avLst/>
          </a:prstGeom>
          <a:noFill/>
          <a:ln w="9525">
            <a:noFill/>
            <a:miter lim="800000"/>
            <a:headEnd/>
            <a:tailEnd/>
          </a:ln>
        </p:spPr>
        <p:txBody>
          <a:bodyPr wrap="none" lIns="0" tIns="0" rIns="0" bIns="0">
            <a:spAutoFit/>
          </a:bodyPr>
          <a:lstStyle/>
          <a:p>
            <a:r>
              <a:rPr lang="en-US" b="1">
                <a:solidFill>
                  <a:srgbClr val="231F20"/>
                </a:solidFill>
                <a:latin typeface="Arial" charset="0"/>
              </a:rPr>
              <a:t>Plantar veins</a:t>
            </a:r>
            <a:endParaRPr lang="en-US" b="1">
              <a:latin typeface="Arial" charset="0"/>
            </a:endParaRPr>
          </a:p>
        </p:txBody>
      </p:sp>
      <p:sp>
        <p:nvSpPr>
          <p:cNvPr id="24" name="Rectangle 51"/>
          <p:cNvSpPr>
            <a:spLocks noChangeArrowheads="1"/>
          </p:cNvSpPr>
          <p:nvPr/>
        </p:nvSpPr>
        <p:spPr bwMode="auto">
          <a:xfrm>
            <a:off x="5241925" y="5062538"/>
            <a:ext cx="2574925" cy="365125"/>
          </a:xfrm>
          <a:prstGeom prst="rect">
            <a:avLst/>
          </a:prstGeom>
          <a:noFill/>
          <a:ln w="9525">
            <a:noFill/>
            <a:miter lim="800000"/>
            <a:headEnd/>
            <a:tailEnd/>
          </a:ln>
        </p:spPr>
        <p:txBody>
          <a:bodyPr wrap="none" lIns="0" tIns="0" rIns="0" bIns="0">
            <a:spAutoFit/>
          </a:bodyPr>
          <a:lstStyle/>
          <a:p>
            <a:r>
              <a:rPr lang="en-US" b="1">
                <a:solidFill>
                  <a:srgbClr val="231F20"/>
                </a:solidFill>
                <a:latin typeface="Arial" charset="0"/>
              </a:rPr>
              <a:t>Deep plantar arch</a:t>
            </a:r>
            <a:endParaRPr lang="en-US" b="1">
              <a:latin typeface="Arial" charset="0"/>
            </a:endParaRPr>
          </a:p>
        </p:txBody>
      </p:sp>
      <p:sp>
        <p:nvSpPr>
          <p:cNvPr id="25" name="Rectangle 52"/>
          <p:cNvSpPr>
            <a:spLocks noChangeArrowheads="1"/>
          </p:cNvSpPr>
          <p:nvPr/>
        </p:nvSpPr>
        <p:spPr bwMode="auto">
          <a:xfrm>
            <a:off x="5241925" y="5614988"/>
            <a:ext cx="1793875" cy="365125"/>
          </a:xfrm>
          <a:prstGeom prst="rect">
            <a:avLst/>
          </a:prstGeom>
          <a:noFill/>
          <a:ln w="9525">
            <a:noFill/>
            <a:miter lim="800000"/>
            <a:headEnd/>
            <a:tailEnd/>
          </a:ln>
        </p:spPr>
        <p:txBody>
          <a:bodyPr wrap="none" lIns="0" tIns="0" rIns="0" bIns="0">
            <a:spAutoFit/>
          </a:bodyPr>
          <a:lstStyle/>
          <a:p>
            <a:r>
              <a:rPr lang="en-US" b="1">
                <a:solidFill>
                  <a:srgbClr val="231F20"/>
                </a:solidFill>
                <a:latin typeface="Arial" charset="0"/>
              </a:rPr>
              <a:t>Digital veins</a:t>
            </a:r>
            <a:endParaRPr lang="en-US" b="1">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They are wider and leakier capillaries found in some places like the liver</a:t>
            </a:r>
          </a:p>
          <a:p>
            <a:r>
              <a:rPr lang="en-GB" dirty="0" smtClean="0"/>
              <a:t>Blood flow through them is slower and can come into contact with the cells outside, this </a:t>
            </a:r>
            <a:r>
              <a:rPr lang="en-GB" smtClean="0"/>
              <a:t>allows faster </a:t>
            </a:r>
            <a:r>
              <a:rPr lang="en-GB" dirty="0" smtClean="0"/>
              <a:t>exchange </a:t>
            </a:r>
            <a:r>
              <a:rPr lang="en-GB" smtClean="0"/>
              <a:t>of substances </a:t>
            </a:r>
          </a:p>
        </p:txBody>
      </p:sp>
      <p:sp>
        <p:nvSpPr>
          <p:cNvPr id="2" name="Title 1"/>
          <p:cNvSpPr>
            <a:spLocks noGrp="1"/>
          </p:cNvSpPr>
          <p:nvPr>
            <p:ph type="title"/>
          </p:nvPr>
        </p:nvSpPr>
        <p:spPr/>
        <p:txBody>
          <a:bodyPr/>
          <a:lstStyle/>
          <a:p>
            <a:r>
              <a:rPr lang="en-GB" dirty="0" smtClean="0"/>
              <a:t>Sinusoids </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dirty="0" smtClean="0"/>
              <a:t>They return blood at low pressure to the heart. </a:t>
            </a:r>
          </a:p>
          <a:p>
            <a:r>
              <a:rPr lang="en-GB" dirty="0" smtClean="0"/>
              <a:t>Walls are thinner arteries but have the same three layers of tissue</a:t>
            </a:r>
          </a:p>
          <a:p>
            <a:r>
              <a:rPr lang="en-GB" dirty="0" smtClean="0"/>
              <a:t>They are thinner because there is less muscle and elastic tissue in the tunica media</a:t>
            </a:r>
          </a:p>
          <a:p>
            <a:r>
              <a:rPr lang="en-GB" dirty="0" smtClean="0"/>
              <a:t>Some veins possess valves which are formed by a fold of tunica </a:t>
            </a:r>
            <a:r>
              <a:rPr lang="en-GB" dirty="0" err="1" smtClean="0"/>
              <a:t>intima</a:t>
            </a:r>
            <a:r>
              <a:rPr lang="en-GB" dirty="0" smtClean="0"/>
              <a:t> strengthened by connective tissue, which prevent backflow of blood, ensuring that it flows towards the heart</a:t>
            </a:r>
          </a:p>
          <a:p>
            <a:r>
              <a:rPr lang="en-GB" dirty="0" smtClean="0"/>
              <a:t>The cusps are </a:t>
            </a:r>
            <a:r>
              <a:rPr lang="en-GB" dirty="0" err="1" smtClean="0"/>
              <a:t>semilunar</a:t>
            </a:r>
            <a:r>
              <a:rPr lang="en-GB" dirty="0" smtClean="0"/>
              <a:t> in shape with the concavity towards the heart.</a:t>
            </a:r>
          </a:p>
          <a:p>
            <a:r>
              <a:rPr lang="en-GB" dirty="0" smtClean="0"/>
              <a:t>The smallest veins are called </a:t>
            </a:r>
            <a:r>
              <a:rPr lang="en-GB" dirty="0" err="1" smtClean="0"/>
              <a:t>venules</a:t>
            </a:r>
            <a:endParaRPr lang="en-GB" dirty="0"/>
          </a:p>
        </p:txBody>
      </p:sp>
      <p:sp>
        <p:nvSpPr>
          <p:cNvPr id="2" name="Title 1"/>
          <p:cNvSpPr>
            <a:spLocks noGrp="1"/>
          </p:cNvSpPr>
          <p:nvPr>
            <p:ph type="title"/>
          </p:nvPr>
        </p:nvSpPr>
        <p:spPr/>
        <p:txBody>
          <a:bodyPr/>
          <a:lstStyle/>
          <a:p>
            <a:r>
              <a:rPr lang="en-GB" dirty="0" smtClean="0"/>
              <a:t>Veins and </a:t>
            </a:r>
            <a:r>
              <a:rPr lang="en-GB" smtClean="0"/>
              <a:t>venules</a:t>
            </a: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The outer layers of thick vessels receive their blood through a network of blood </a:t>
            </a:r>
            <a:r>
              <a:rPr lang="en-GB" dirty="0" err="1" smtClean="0"/>
              <a:t>vesssels</a:t>
            </a:r>
            <a:r>
              <a:rPr lang="en-GB" dirty="0" smtClean="0"/>
              <a:t> called </a:t>
            </a:r>
            <a:r>
              <a:rPr lang="en-GB" dirty="0" err="1" smtClean="0"/>
              <a:t>vasa</a:t>
            </a:r>
            <a:r>
              <a:rPr lang="en-GB" dirty="0" smtClean="0"/>
              <a:t> </a:t>
            </a:r>
            <a:r>
              <a:rPr lang="en-GB" dirty="0" err="1" smtClean="0"/>
              <a:t>vasorum</a:t>
            </a:r>
            <a:endParaRPr lang="en-GB" dirty="0"/>
          </a:p>
        </p:txBody>
      </p:sp>
      <p:sp>
        <p:nvSpPr>
          <p:cNvPr id="2" name="Title 1"/>
          <p:cNvSpPr>
            <a:spLocks noGrp="1"/>
          </p:cNvSpPr>
          <p:nvPr>
            <p:ph type="title"/>
          </p:nvPr>
        </p:nvSpPr>
        <p:spPr/>
        <p:txBody>
          <a:bodyPr/>
          <a:lstStyle/>
          <a:p>
            <a:r>
              <a:rPr lang="en-GB" dirty="0" smtClean="0"/>
              <a:t>Blood supply</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Sympathetic nerves supply the smooth muscle of the tunica media of blood vessels. </a:t>
            </a:r>
          </a:p>
          <a:p>
            <a:r>
              <a:rPr lang="en-GB" dirty="0" smtClean="0"/>
              <a:t>There is no parasympathetic nerve supply to most blood vessels and therefore the diameter of the vessel lumen and the tone of the smooth muscle is determined by the degree of sympathetic nerve stimulation.</a:t>
            </a:r>
            <a:endParaRPr lang="en-GB" dirty="0"/>
          </a:p>
        </p:txBody>
      </p:sp>
      <p:sp>
        <p:nvSpPr>
          <p:cNvPr id="2" name="Title 1"/>
          <p:cNvSpPr>
            <a:spLocks noGrp="1"/>
          </p:cNvSpPr>
          <p:nvPr>
            <p:ph type="title"/>
          </p:nvPr>
        </p:nvSpPr>
        <p:spPr/>
        <p:txBody>
          <a:bodyPr>
            <a:normAutofit fontScale="90000"/>
          </a:bodyPr>
          <a:lstStyle/>
          <a:p>
            <a:r>
              <a:rPr lang="en-GB" dirty="0" smtClean="0"/>
              <a:t>Control of blood vessel diameter</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The blood vessels primarily responsible for providing resistance to blood flow are the small arterioles, the walls of which consist mainly of smooth muscle.</a:t>
            </a:r>
          </a:p>
          <a:p>
            <a:r>
              <a:rPr lang="en-GB" dirty="0" smtClean="0"/>
              <a:t> A small change in their lumen results in considerable alteration in blood flow to the part of the body they supply. </a:t>
            </a:r>
          </a:p>
          <a:p>
            <a:r>
              <a:rPr lang="en-GB" dirty="0" smtClean="0"/>
              <a:t>Arterioles provide the peripheral resistance to the flow of blood and are therefore called resistance vessels.  This is important in maintaining homeostasis of blood pressure </a:t>
            </a:r>
          </a:p>
        </p:txBody>
      </p:sp>
      <p:sp>
        <p:nvSpPr>
          <p:cNvPr id="2" name="Title 1"/>
          <p:cNvSpPr>
            <a:spLocks noGrp="1"/>
          </p:cNvSpPr>
          <p:nvPr>
            <p:ph type="title"/>
          </p:nvPr>
        </p:nvSpPr>
        <p:spPr/>
        <p:txBody>
          <a:bodyPr/>
          <a:lstStyle/>
          <a:p>
            <a:r>
              <a:rPr lang="en-GB" dirty="0" smtClean="0"/>
              <a:t>Blood vessel diameter and flow</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Resistance to flow of fluids along a tube is determined by three factors: the diameter of the tube; the length of the tube; and the viscosity of the fluid involved.</a:t>
            </a:r>
          </a:p>
          <a:p>
            <a:r>
              <a:rPr lang="en-GB" dirty="0" smtClean="0"/>
              <a:t>The most important factor in relation to flow of blood along vessels is peripheral resistance. </a:t>
            </a:r>
          </a:p>
          <a:p>
            <a:endParaRPr lang="en-GB" dirty="0"/>
          </a:p>
        </p:txBody>
      </p:sp>
      <p:sp>
        <p:nvSpPr>
          <p:cNvPr id="3" name="Title 2"/>
          <p:cNvSpPr>
            <a:spLocks noGrp="1"/>
          </p:cNvSpPr>
          <p:nvPr>
            <p:ph type="title"/>
          </p:nvPr>
        </p:nvSpPr>
        <p:spPr/>
        <p:txBody>
          <a:bodyP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Tissues have the ability to regulate blood flow in them depending on their individual needs, this is called </a:t>
            </a:r>
            <a:r>
              <a:rPr lang="en-GB" dirty="0" err="1" smtClean="0"/>
              <a:t>autoregulation</a:t>
            </a:r>
            <a:endParaRPr lang="en-GB" dirty="0" smtClean="0"/>
          </a:p>
          <a:p>
            <a:r>
              <a:rPr lang="en-GB" dirty="0" smtClean="0"/>
              <a:t>The  main mechanisms associated to this local control of blood flow include:</a:t>
            </a:r>
          </a:p>
          <a:p>
            <a:pPr lvl="1"/>
            <a:r>
              <a:rPr lang="en-GB" dirty="0" smtClean="0"/>
              <a:t> release of metabolic waste products</a:t>
            </a:r>
          </a:p>
          <a:p>
            <a:pPr lvl="1"/>
            <a:r>
              <a:rPr lang="en-GB" dirty="0" smtClean="0"/>
              <a:t>Tissue temperature</a:t>
            </a:r>
          </a:p>
          <a:p>
            <a:pPr lvl="1"/>
            <a:r>
              <a:rPr lang="en-GB" dirty="0" smtClean="0"/>
              <a:t>Hypoxia</a:t>
            </a:r>
          </a:p>
          <a:p>
            <a:pPr lvl="1"/>
            <a:r>
              <a:rPr lang="en-GB" dirty="0" smtClean="0"/>
              <a:t>Release of vasodilator chemicals</a:t>
            </a:r>
          </a:p>
          <a:p>
            <a:pPr lvl="1"/>
            <a:r>
              <a:rPr lang="en-GB" dirty="0" smtClean="0"/>
              <a:t>Activity of vasoconstrictor substances</a:t>
            </a:r>
            <a:endParaRPr lang="en-GB" dirty="0"/>
          </a:p>
        </p:txBody>
      </p:sp>
      <p:sp>
        <p:nvSpPr>
          <p:cNvPr id="2" name="Title 1"/>
          <p:cNvSpPr>
            <a:spLocks noGrp="1"/>
          </p:cNvSpPr>
          <p:nvPr>
            <p:ph type="title"/>
          </p:nvPr>
        </p:nvSpPr>
        <p:spPr/>
        <p:txBody>
          <a:bodyPr/>
          <a:lstStyle/>
          <a:p>
            <a:r>
              <a:rPr lang="en-GB" dirty="0" smtClean="0"/>
              <a:t>Local regulation of blood flow</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Assignment </a:t>
            </a:r>
            <a:endParaRPr lang="en-GB" dirty="0"/>
          </a:p>
        </p:txBody>
      </p:sp>
      <p:sp>
        <p:nvSpPr>
          <p:cNvPr id="2" name="Title 1"/>
          <p:cNvSpPr>
            <a:spLocks noGrp="1"/>
          </p:cNvSpPr>
          <p:nvPr>
            <p:ph type="title"/>
          </p:nvPr>
        </p:nvSpPr>
        <p:spPr/>
        <p:txBody>
          <a:bodyPr/>
          <a:lstStyle/>
          <a:p>
            <a:r>
              <a:rPr lang="en-GB" dirty="0" smtClean="0"/>
              <a:t>Capillary exchange</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heart is a roughly cone-shaped hollow muscular organ</a:t>
            </a:r>
          </a:p>
          <a:p>
            <a:pPr>
              <a:buNone/>
            </a:pPr>
            <a:endParaRPr lang="en-US" dirty="0" smtClean="0"/>
          </a:p>
          <a:p>
            <a:r>
              <a:rPr lang="en-US" dirty="0" smtClean="0"/>
              <a:t>Its about 10cm long and about the size of owner’s fist</a:t>
            </a:r>
          </a:p>
          <a:p>
            <a:pPr>
              <a:buNone/>
            </a:pPr>
            <a:endParaRPr lang="en-US" dirty="0" smtClean="0"/>
          </a:p>
          <a:p>
            <a:r>
              <a:rPr lang="en-US" dirty="0" smtClean="0"/>
              <a:t>It weighs about 225g in women and heavier in men, about 310g</a:t>
            </a:r>
          </a:p>
          <a:p>
            <a:endParaRPr lang="en-GB" dirty="0"/>
          </a:p>
        </p:txBody>
      </p:sp>
      <p:sp>
        <p:nvSpPr>
          <p:cNvPr id="2" name="Title 1"/>
          <p:cNvSpPr>
            <a:spLocks noGrp="1"/>
          </p:cNvSpPr>
          <p:nvPr>
            <p:ph type="title"/>
          </p:nvPr>
        </p:nvSpPr>
        <p:spPr/>
        <p:txBody>
          <a:bodyPr/>
          <a:lstStyle/>
          <a:p>
            <a:r>
              <a:rPr lang="en-GB" dirty="0" smtClean="0"/>
              <a:t>THE HEART</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Can be divided into :</a:t>
            </a:r>
          </a:p>
          <a:p>
            <a:pPr lvl="1"/>
            <a:r>
              <a:rPr lang="en-GB" dirty="0" smtClean="0"/>
              <a:t>The heart</a:t>
            </a:r>
          </a:p>
          <a:p>
            <a:pPr lvl="1"/>
            <a:r>
              <a:rPr lang="en-GB" dirty="0" smtClean="0"/>
              <a:t>The blood vessels</a:t>
            </a:r>
          </a:p>
          <a:p>
            <a:r>
              <a:rPr lang="en-GB" dirty="0" smtClean="0"/>
              <a:t>The heart pumps blood into two systems:</a:t>
            </a:r>
          </a:p>
          <a:p>
            <a:pPr lvl="1"/>
            <a:r>
              <a:rPr lang="en-GB" dirty="0" smtClean="0"/>
              <a:t>The pulmonary circulation</a:t>
            </a:r>
          </a:p>
          <a:p>
            <a:pPr lvl="1"/>
            <a:r>
              <a:rPr lang="en-GB" dirty="0" smtClean="0"/>
              <a:t>The systemic circulation</a:t>
            </a:r>
          </a:p>
          <a:p>
            <a:endParaRPr lang="en-GB" dirty="0"/>
          </a:p>
        </p:txBody>
      </p:sp>
      <p:sp>
        <p:nvSpPr>
          <p:cNvPr id="2" name="Title 1"/>
          <p:cNvSpPr>
            <a:spLocks noGrp="1"/>
          </p:cNvSpPr>
          <p:nvPr>
            <p:ph type="title"/>
          </p:nvPr>
        </p:nvSpPr>
        <p:spPr/>
        <p:txBody>
          <a:bodyPr/>
          <a:lstStyle/>
          <a:p>
            <a:r>
              <a:rPr lang="en-GB" dirty="0" smtClean="0"/>
              <a:t>CVS</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p:txBody>
          <a:bodyPr/>
          <a:lstStyle/>
          <a:p>
            <a:endParaRPr lang="en-GB"/>
          </a:p>
        </p:txBody>
      </p:sp>
      <p:sp>
        <p:nvSpPr>
          <p:cNvPr id="4" name="Title 1"/>
          <p:cNvSpPr txBox="1">
            <a:spLocks/>
          </p:cNvSpPr>
          <p:nvPr/>
        </p:nvSpPr>
        <p:spPr>
          <a:xfrm>
            <a:off x="457200" y="152400"/>
            <a:ext cx="8229600" cy="685800"/>
          </a:xfrm>
          <a:prstGeom prst="rect">
            <a:avLst/>
          </a:prstGeom>
        </p:spPr>
        <p:txBody>
          <a:bodyPr vert="horz" lIns="91440" tIns="45720" rIns="91440" bIns="45720" rtlCol="0" anchor="ctr">
            <a:normAutofit fontScale="5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Diagrams of the heart</a:t>
            </a:r>
            <a:br>
              <a:rPr kumimoji="0" lang="en-US" sz="4400" b="1" i="0" u="none" strike="noStrike" kern="1200" cap="none" spc="0" normalizeH="0" baseline="0" noProof="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p:cNvPicPr>
            <a:picLocks noChangeAspect="1" noChangeArrowheads="1"/>
          </p:cNvPicPr>
          <p:nvPr/>
        </p:nvPicPr>
        <p:blipFill>
          <a:blip r:embed="rId2" cstate="print"/>
          <a:srcRect/>
          <a:stretch>
            <a:fillRect/>
          </a:stretch>
        </p:blipFill>
        <p:spPr bwMode="auto">
          <a:xfrm>
            <a:off x="152400" y="609600"/>
            <a:ext cx="88392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Heart lies in the thoracic cavity in the media-sternum</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It lies obliquely, a little more to the left than the right and presents a </a:t>
            </a:r>
            <a:r>
              <a:rPr lang="en-US" i="1" dirty="0" smtClean="0">
                <a:latin typeface="Times New Roman" pitchFamily="18" charset="0"/>
                <a:cs typeface="Times New Roman" pitchFamily="18" charset="0"/>
              </a:rPr>
              <a:t>base</a:t>
            </a:r>
            <a:r>
              <a:rPr lang="en-US" dirty="0" smtClean="0">
                <a:latin typeface="Times New Roman" pitchFamily="18" charset="0"/>
                <a:cs typeface="Times New Roman" pitchFamily="18" charset="0"/>
              </a:rPr>
              <a:t> above, and a </a:t>
            </a:r>
            <a:r>
              <a:rPr lang="en-US" i="1" dirty="0" smtClean="0">
                <a:latin typeface="Times New Roman" pitchFamily="18" charset="0"/>
                <a:cs typeface="Times New Roman" pitchFamily="18" charset="0"/>
              </a:rPr>
              <a:t>apex</a:t>
            </a:r>
            <a:r>
              <a:rPr lang="en-US" dirty="0" smtClean="0">
                <a:latin typeface="Times New Roman" pitchFamily="18" charset="0"/>
                <a:cs typeface="Times New Roman" pitchFamily="18" charset="0"/>
              </a:rPr>
              <a:t> below</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apex is at the level of the 5</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intercostal</a:t>
            </a:r>
            <a:r>
              <a:rPr lang="en-US" dirty="0" smtClean="0">
                <a:latin typeface="Times New Roman" pitchFamily="18" charset="0"/>
                <a:cs typeface="Times New Roman" pitchFamily="18" charset="0"/>
              </a:rPr>
              <a:t> space i.e. a little below the nipple and slightly nearer the midline</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base extends to the level of the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rib </a:t>
            </a:r>
          </a:p>
          <a:p>
            <a:endParaRPr lang="en-GB" dirty="0"/>
          </a:p>
        </p:txBody>
      </p:sp>
      <p:sp>
        <p:nvSpPr>
          <p:cNvPr id="2" name="Title 1"/>
          <p:cNvSpPr>
            <a:spLocks noGrp="1"/>
          </p:cNvSpPr>
          <p:nvPr>
            <p:ph type="title"/>
          </p:nvPr>
        </p:nvSpPr>
        <p:spPr/>
        <p:txBody>
          <a:bodyPr/>
          <a:lstStyle/>
          <a:p>
            <a:r>
              <a:rPr lang="en-US" dirty="0" smtClean="0"/>
              <a:t>Position </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p:txBody>
          <a:bodyPr/>
          <a:lstStyle/>
          <a:p>
            <a:endParaRPr lang="en-GB"/>
          </a:p>
        </p:txBody>
      </p:sp>
      <p:pic>
        <p:nvPicPr>
          <p:cNvPr id="4" name="Picture 11" descr="figure_18_01a-jLE"/>
          <p:cNvPicPr>
            <a:picLocks noChangeAspect="1" noChangeArrowheads="1"/>
          </p:cNvPicPr>
          <p:nvPr/>
        </p:nvPicPr>
        <p:blipFill>
          <a:blip r:embed="rId2" cstate="print"/>
          <a:srcRect/>
          <a:stretch>
            <a:fillRect/>
          </a:stretch>
        </p:blipFill>
        <p:spPr bwMode="auto">
          <a:xfrm>
            <a:off x="473075" y="1157288"/>
            <a:ext cx="8229600" cy="4686300"/>
          </a:xfrm>
          <a:prstGeom prst="rect">
            <a:avLst/>
          </a:prstGeom>
          <a:noFill/>
        </p:spPr>
      </p:pic>
      <p:sp>
        <p:nvSpPr>
          <p:cNvPr id="5" name="Line 12"/>
          <p:cNvSpPr>
            <a:spLocks noChangeShapeType="1"/>
          </p:cNvSpPr>
          <p:nvPr/>
        </p:nvSpPr>
        <p:spPr bwMode="auto">
          <a:xfrm flipH="1">
            <a:off x="5311775" y="3816350"/>
            <a:ext cx="1835150" cy="1588"/>
          </a:xfrm>
          <a:prstGeom prst="line">
            <a:avLst/>
          </a:prstGeom>
          <a:noFill/>
          <a:ln w="22225">
            <a:solidFill>
              <a:srgbClr val="231F20"/>
            </a:solidFill>
            <a:round/>
            <a:headEnd/>
            <a:tailEnd/>
          </a:ln>
        </p:spPr>
        <p:txBody>
          <a:bodyPr/>
          <a:lstStyle/>
          <a:p>
            <a:endParaRPr lang="en-GB"/>
          </a:p>
        </p:txBody>
      </p:sp>
      <p:sp>
        <p:nvSpPr>
          <p:cNvPr id="6" name="Line 13"/>
          <p:cNvSpPr>
            <a:spLocks noChangeShapeType="1"/>
          </p:cNvSpPr>
          <p:nvPr/>
        </p:nvSpPr>
        <p:spPr bwMode="auto">
          <a:xfrm>
            <a:off x="2390775" y="3727450"/>
            <a:ext cx="1419225" cy="1588"/>
          </a:xfrm>
          <a:prstGeom prst="line">
            <a:avLst/>
          </a:prstGeom>
          <a:noFill/>
          <a:ln w="22225">
            <a:solidFill>
              <a:srgbClr val="231F20"/>
            </a:solidFill>
            <a:round/>
            <a:headEnd/>
            <a:tailEnd/>
          </a:ln>
        </p:spPr>
        <p:txBody>
          <a:bodyPr/>
          <a:lstStyle/>
          <a:p>
            <a:endParaRPr lang="en-GB"/>
          </a:p>
        </p:txBody>
      </p:sp>
      <p:sp>
        <p:nvSpPr>
          <p:cNvPr id="7" name="Line 14"/>
          <p:cNvSpPr>
            <a:spLocks noChangeShapeType="1"/>
          </p:cNvSpPr>
          <p:nvPr/>
        </p:nvSpPr>
        <p:spPr bwMode="auto">
          <a:xfrm>
            <a:off x="4857750" y="3213100"/>
            <a:ext cx="2305050" cy="1588"/>
          </a:xfrm>
          <a:prstGeom prst="line">
            <a:avLst/>
          </a:prstGeom>
          <a:noFill/>
          <a:ln w="22225">
            <a:solidFill>
              <a:srgbClr val="231F20"/>
            </a:solidFill>
            <a:round/>
            <a:headEnd/>
            <a:tailEnd/>
          </a:ln>
        </p:spPr>
        <p:txBody>
          <a:bodyPr/>
          <a:lstStyle/>
          <a:p>
            <a:endParaRPr lang="en-GB"/>
          </a:p>
        </p:txBody>
      </p:sp>
      <p:sp>
        <p:nvSpPr>
          <p:cNvPr id="8" name="Line 15"/>
          <p:cNvSpPr>
            <a:spLocks noChangeShapeType="1"/>
          </p:cNvSpPr>
          <p:nvPr/>
        </p:nvSpPr>
        <p:spPr bwMode="auto">
          <a:xfrm>
            <a:off x="1720850" y="2549525"/>
            <a:ext cx="2333625" cy="1588"/>
          </a:xfrm>
          <a:prstGeom prst="line">
            <a:avLst/>
          </a:prstGeom>
          <a:noFill/>
          <a:ln w="22225">
            <a:solidFill>
              <a:srgbClr val="231F20"/>
            </a:solidFill>
            <a:round/>
            <a:headEnd/>
            <a:tailEnd/>
          </a:ln>
        </p:spPr>
        <p:txBody>
          <a:bodyPr/>
          <a:lstStyle/>
          <a:p>
            <a:endParaRPr lang="en-GB"/>
          </a:p>
        </p:txBody>
      </p:sp>
      <p:sp>
        <p:nvSpPr>
          <p:cNvPr id="9" name="Line 16"/>
          <p:cNvSpPr>
            <a:spLocks noChangeShapeType="1"/>
          </p:cNvSpPr>
          <p:nvPr/>
        </p:nvSpPr>
        <p:spPr bwMode="auto">
          <a:xfrm>
            <a:off x="3048000" y="1898650"/>
            <a:ext cx="1708150" cy="1588"/>
          </a:xfrm>
          <a:prstGeom prst="line">
            <a:avLst/>
          </a:prstGeom>
          <a:noFill/>
          <a:ln w="22225">
            <a:solidFill>
              <a:srgbClr val="231F20"/>
            </a:solidFill>
            <a:round/>
            <a:headEnd/>
            <a:tailEnd/>
          </a:ln>
        </p:spPr>
        <p:txBody>
          <a:bodyPr/>
          <a:lstStyle/>
          <a:p>
            <a:endParaRPr lang="en-GB"/>
          </a:p>
        </p:txBody>
      </p:sp>
      <p:sp>
        <p:nvSpPr>
          <p:cNvPr id="10" name="Rectangle 17"/>
          <p:cNvSpPr>
            <a:spLocks noChangeArrowheads="1"/>
          </p:cNvSpPr>
          <p:nvPr/>
        </p:nvSpPr>
        <p:spPr bwMode="auto">
          <a:xfrm>
            <a:off x="7191375" y="3556000"/>
            <a:ext cx="1512888" cy="1765300"/>
          </a:xfrm>
          <a:prstGeom prst="rect">
            <a:avLst/>
          </a:prstGeom>
          <a:noFill/>
          <a:ln w="9525">
            <a:noFill/>
            <a:miter lim="800000"/>
            <a:headEnd/>
            <a:tailEnd/>
          </a:ln>
        </p:spPr>
        <p:txBody>
          <a:bodyPr wrap="none" lIns="0" tIns="0" rIns="0" bIns="0">
            <a:spAutoFit/>
          </a:bodyPr>
          <a:lstStyle/>
          <a:p>
            <a:pPr eaLnBrk="1" hangingPunct="1"/>
            <a:r>
              <a:rPr lang="en-US" sz="2900" b="1">
                <a:solidFill>
                  <a:srgbClr val="231F20"/>
                </a:solidFill>
                <a:latin typeface="Arial" charset="0"/>
              </a:rPr>
              <a:t>Point of</a:t>
            </a:r>
          </a:p>
          <a:p>
            <a:pPr eaLnBrk="1" hangingPunct="1"/>
            <a:r>
              <a:rPr lang="en-US" sz="2900" b="1">
                <a:solidFill>
                  <a:srgbClr val="231F20"/>
                </a:solidFill>
                <a:latin typeface="Arial" charset="0"/>
              </a:rPr>
              <a:t>maximal</a:t>
            </a:r>
          </a:p>
          <a:p>
            <a:pPr eaLnBrk="1" hangingPunct="1"/>
            <a:r>
              <a:rPr lang="en-US" sz="2900" b="1">
                <a:solidFill>
                  <a:srgbClr val="231F20"/>
                </a:solidFill>
                <a:latin typeface="Arial" charset="0"/>
              </a:rPr>
              <a:t>intensity</a:t>
            </a:r>
          </a:p>
          <a:p>
            <a:pPr eaLnBrk="1" hangingPunct="1"/>
            <a:r>
              <a:rPr lang="en-US" sz="2900" b="1">
                <a:solidFill>
                  <a:srgbClr val="231F20"/>
                </a:solidFill>
                <a:latin typeface="Arial" charset="0"/>
              </a:rPr>
              <a:t>(PMI)</a:t>
            </a:r>
            <a:endParaRPr lang="en-US" sz="1800" b="1">
              <a:latin typeface="Arial" charset="0"/>
            </a:endParaRPr>
          </a:p>
        </p:txBody>
      </p:sp>
      <p:sp>
        <p:nvSpPr>
          <p:cNvPr id="11" name="Rectangle 18"/>
          <p:cNvSpPr>
            <a:spLocks noChangeArrowheads="1"/>
          </p:cNvSpPr>
          <p:nvPr/>
        </p:nvSpPr>
        <p:spPr bwMode="auto">
          <a:xfrm>
            <a:off x="438150" y="3489325"/>
            <a:ext cx="1924050" cy="441325"/>
          </a:xfrm>
          <a:prstGeom prst="rect">
            <a:avLst/>
          </a:prstGeom>
          <a:noFill/>
          <a:ln w="9525">
            <a:noFill/>
            <a:miter lim="800000"/>
            <a:headEnd/>
            <a:tailEnd/>
          </a:ln>
        </p:spPr>
        <p:txBody>
          <a:bodyPr wrap="none" lIns="0" tIns="0" rIns="0" bIns="0">
            <a:spAutoFit/>
          </a:bodyPr>
          <a:lstStyle/>
          <a:p>
            <a:pPr eaLnBrk="1" hangingPunct="1"/>
            <a:r>
              <a:rPr lang="en-US" sz="2900" b="1">
                <a:solidFill>
                  <a:srgbClr val="231F20"/>
                </a:solidFill>
                <a:latin typeface="Arial" charset="0"/>
              </a:rPr>
              <a:t>Diaphragm</a:t>
            </a:r>
            <a:endParaRPr lang="en-US" sz="1800" b="1">
              <a:latin typeface="Arial" charset="0"/>
            </a:endParaRPr>
          </a:p>
        </p:txBody>
      </p:sp>
      <p:sp>
        <p:nvSpPr>
          <p:cNvPr id="12" name="Rectangle 19"/>
          <p:cNvSpPr>
            <a:spLocks noChangeArrowheads="1"/>
          </p:cNvSpPr>
          <p:nvPr/>
        </p:nvSpPr>
        <p:spPr bwMode="auto">
          <a:xfrm>
            <a:off x="438150" y="5140325"/>
            <a:ext cx="531813" cy="519113"/>
          </a:xfrm>
          <a:prstGeom prst="rect">
            <a:avLst/>
          </a:prstGeom>
          <a:noFill/>
          <a:ln w="9525">
            <a:noFill/>
            <a:miter lim="800000"/>
            <a:headEnd/>
            <a:tailEnd/>
          </a:ln>
        </p:spPr>
        <p:txBody>
          <a:bodyPr wrap="none" lIns="0" tIns="0" rIns="0" bIns="0">
            <a:spAutoFit/>
          </a:bodyPr>
          <a:lstStyle/>
          <a:p>
            <a:pPr eaLnBrk="1" hangingPunct="1"/>
            <a:r>
              <a:rPr lang="en-US" sz="2900">
                <a:solidFill>
                  <a:srgbClr val="231F20"/>
                </a:solidFill>
                <a:latin typeface="Arial Black" pitchFamily="34" charset="0"/>
              </a:rPr>
              <a:t>(a)</a:t>
            </a:r>
            <a:endParaRPr lang="en-US" sz="1800">
              <a:latin typeface="Arial" charset="0"/>
            </a:endParaRPr>
          </a:p>
        </p:txBody>
      </p:sp>
      <p:sp>
        <p:nvSpPr>
          <p:cNvPr id="13" name="Rectangle 20"/>
          <p:cNvSpPr>
            <a:spLocks noChangeArrowheads="1"/>
          </p:cNvSpPr>
          <p:nvPr/>
        </p:nvSpPr>
        <p:spPr bwMode="auto">
          <a:xfrm>
            <a:off x="7213600" y="2949575"/>
            <a:ext cx="1493838" cy="441325"/>
          </a:xfrm>
          <a:prstGeom prst="rect">
            <a:avLst/>
          </a:prstGeom>
          <a:noFill/>
          <a:ln w="9525">
            <a:noFill/>
            <a:miter lim="800000"/>
            <a:headEnd/>
            <a:tailEnd/>
          </a:ln>
        </p:spPr>
        <p:txBody>
          <a:bodyPr wrap="none" lIns="0" tIns="0" rIns="0" bIns="0">
            <a:spAutoFit/>
          </a:bodyPr>
          <a:lstStyle/>
          <a:p>
            <a:pPr eaLnBrk="1" hangingPunct="1"/>
            <a:r>
              <a:rPr lang="en-US" sz="2900" b="1">
                <a:solidFill>
                  <a:srgbClr val="231F20"/>
                </a:solidFill>
                <a:latin typeface="Arial" charset="0"/>
              </a:rPr>
              <a:t>Sternum</a:t>
            </a:r>
            <a:endParaRPr lang="en-US" sz="1800" b="1">
              <a:latin typeface="Arial" charset="0"/>
            </a:endParaRPr>
          </a:p>
        </p:txBody>
      </p:sp>
      <p:sp>
        <p:nvSpPr>
          <p:cNvPr id="14" name="Rectangle 21"/>
          <p:cNvSpPr>
            <a:spLocks noChangeArrowheads="1"/>
          </p:cNvSpPr>
          <p:nvPr/>
        </p:nvSpPr>
        <p:spPr bwMode="auto">
          <a:xfrm>
            <a:off x="438150" y="2301875"/>
            <a:ext cx="1227138" cy="441325"/>
          </a:xfrm>
          <a:prstGeom prst="rect">
            <a:avLst/>
          </a:prstGeom>
          <a:noFill/>
          <a:ln w="9525">
            <a:noFill/>
            <a:miter lim="800000"/>
            <a:headEnd/>
            <a:tailEnd/>
          </a:ln>
        </p:spPr>
        <p:txBody>
          <a:bodyPr wrap="none" lIns="0" tIns="0" rIns="0" bIns="0">
            <a:spAutoFit/>
          </a:bodyPr>
          <a:lstStyle/>
          <a:p>
            <a:pPr eaLnBrk="1" hangingPunct="1"/>
            <a:r>
              <a:rPr lang="en-US" sz="2900" b="1">
                <a:solidFill>
                  <a:srgbClr val="231F20"/>
                </a:solidFill>
                <a:latin typeface="Arial" charset="0"/>
              </a:rPr>
              <a:t>2nd rib</a:t>
            </a:r>
            <a:endParaRPr lang="en-US" sz="1800" b="1">
              <a:latin typeface="Arial" charset="0"/>
            </a:endParaRPr>
          </a:p>
        </p:txBody>
      </p:sp>
      <p:sp>
        <p:nvSpPr>
          <p:cNvPr id="15" name="Rectangle 22"/>
          <p:cNvSpPr>
            <a:spLocks noChangeArrowheads="1"/>
          </p:cNvSpPr>
          <p:nvPr/>
        </p:nvSpPr>
        <p:spPr bwMode="auto">
          <a:xfrm>
            <a:off x="438150" y="1666875"/>
            <a:ext cx="2574925" cy="441325"/>
          </a:xfrm>
          <a:prstGeom prst="rect">
            <a:avLst/>
          </a:prstGeom>
          <a:noFill/>
          <a:ln w="9525">
            <a:noFill/>
            <a:miter lim="800000"/>
            <a:headEnd/>
            <a:tailEnd/>
          </a:ln>
        </p:spPr>
        <p:txBody>
          <a:bodyPr wrap="none" lIns="0" tIns="0" rIns="0" bIns="0">
            <a:spAutoFit/>
          </a:bodyPr>
          <a:lstStyle/>
          <a:p>
            <a:pPr eaLnBrk="1" hangingPunct="1"/>
            <a:r>
              <a:rPr lang="en-US" sz="2900" b="1">
                <a:solidFill>
                  <a:srgbClr val="231F20"/>
                </a:solidFill>
                <a:latin typeface="Arial" charset="0"/>
              </a:rPr>
              <a:t>Midsternal line</a:t>
            </a:r>
            <a:endParaRPr lang="en-US" sz="1800" b="1">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p:txBody>
          <a:bodyPr/>
          <a:lstStyle/>
          <a:p>
            <a:endParaRPr lang="en-GB"/>
          </a:p>
        </p:txBody>
      </p:sp>
      <p:pic>
        <p:nvPicPr>
          <p:cNvPr id="4" name="Picture 4" descr="figure_18_01c-jLE"/>
          <p:cNvPicPr>
            <a:picLocks noChangeAspect="1" noChangeArrowheads="1"/>
          </p:cNvPicPr>
          <p:nvPr/>
        </p:nvPicPr>
        <p:blipFill>
          <a:blip r:embed="rId2" cstate="print"/>
          <a:srcRect/>
          <a:stretch>
            <a:fillRect/>
          </a:stretch>
        </p:blipFill>
        <p:spPr bwMode="auto">
          <a:xfrm>
            <a:off x="457200" y="863600"/>
            <a:ext cx="8229600" cy="5130800"/>
          </a:xfrm>
          <a:prstGeom prst="rect">
            <a:avLst/>
          </a:prstGeom>
          <a:noFill/>
        </p:spPr>
      </p:pic>
      <p:sp>
        <p:nvSpPr>
          <p:cNvPr id="5" name="Line 5"/>
          <p:cNvSpPr>
            <a:spLocks noChangeShapeType="1"/>
          </p:cNvSpPr>
          <p:nvPr/>
        </p:nvSpPr>
        <p:spPr bwMode="auto">
          <a:xfrm>
            <a:off x="6384925" y="3081338"/>
            <a:ext cx="889000" cy="1587"/>
          </a:xfrm>
          <a:prstGeom prst="line">
            <a:avLst/>
          </a:prstGeom>
          <a:noFill/>
          <a:ln w="12700">
            <a:solidFill>
              <a:srgbClr val="231F20"/>
            </a:solidFill>
            <a:round/>
            <a:headEnd/>
            <a:tailEnd/>
          </a:ln>
        </p:spPr>
        <p:txBody>
          <a:bodyPr/>
          <a:lstStyle/>
          <a:p>
            <a:endParaRPr lang="en-GB"/>
          </a:p>
        </p:txBody>
      </p:sp>
      <p:sp>
        <p:nvSpPr>
          <p:cNvPr id="6" name="Line 6"/>
          <p:cNvSpPr>
            <a:spLocks noChangeShapeType="1"/>
          </p:cNvSpPr>
          <p:nvPr/>
        </p:nvSpPr>
        <p:spPr bwMode="auto">
          <a:xfrm flipH="1">
            <a:off x="4606925" y="2109788"/>
            <a:ext cx="3152775" cy="1587"/>
          </a:xfrm>
          <a:prstGeom prst="line">
            <a:avLst/>
          </a:prstGeom>
          <a:noFill/>
          <a:ln w="12700">
            <a:solidFill>
              <a:srgbClr val="231F20"/>
            </a:solidFill>
            <a:round/>
            <a:headEnd/>
            <a:tailEnd/>
          </a:ln>
        </p:spPr>
        <p:txBody>
          <a:bodyPr/>
          <a:lstStyle/>
          <a:p>
            <a:endParaRPr lang="en-GB"/>
          </a:p>
        </p:txBody>
      </p:sp>
      <p:sp>
        <p:nvSpPr>
          <p:cNvPr id="7" name="Line 7"/>
          <p:cNvSpPr>
            <a:spLocks noChangeShapeType="1"/>
          </p:cNvSpPr>
          <p:nvPr/>
        </p:nvSpPr>
        <p:spPr bwMode="auto">
          <a:xfrm flipH="1">
            <a:off x="5403850" y="2449513"/>
            <a:ext cx="1876425" cy="1587"/>
          </a:xfrm>
          <a:prstGeom prst="line">
            <a:avLst/>
          </a:prstGeom>
          <a:noFill/>
          <a:ln w="12700">
            <a:solidFill>
              <a:srgbClr val="231F20"/>
            </a:solidFill>
            <a:round/>
            <a:headEnd/>
            <a:tailEnd/>
          </a:ln>
        </p:spPr>
        <p:txBody>
          <a:bodyPr/>
          <a:lstStyle/>
          <a:p>
            <a:endParaRPr lang="en-GB"/>
          </a:p>
        </p:txBody>
      </p:sp>
      <p:sp>
        <p:nvSpPr>
          <p:cNvPr id="8" name="Line 8"/>
          <p:cNvSpPr>
            <a:spLocks noChangeShapeType="1"/>
          </p:cNvSpPr>
          <p:nvPr/>
        </p:nvSpPr>
        <p:spPr bwMode="auto">
          <a:xfrm flipH="1">
            <a:off x="5451475" y="3671888"/>
            <a:ext cx="1822450" cy="1587"/>
          </a:xfrm>
          <a:prstGeom prst="line">
            <a:avLst/>
          </a:prstGeom>
          <a:noFill/>
          <a:ln w="12700">
            <a:solidFill>
              <a:srgbClr val="231F20"/>
            </a:solidFill>
            <a:round/>
            <a:headEnd/>
            <a:tailEnd/>
          </a:ln>
        </p:spPr>
        <p:txBody>
          <a:bodyPr/>
          <a:lstStyle/>
          <a:p>
            <a:endParaRPr lang="en-GB"/>
          </a:p>
        </p:txBody>
      </p:sp>
      <p:sp>
        <p:nvSpPr>
          <p:cNvPr id="9" name="Line 9"/>
          <p:cNvSpPr>
            <a:spLocks noChangeShapeType="1"/>
          </p:cNvSpPr>
          <p:nvPr/>
        </p:nvSpPr>
        <p:spPr bwMode="auto">
          <a:xfrm flipH="1">
            <a:off x="1743075" y="2995613"/>
            <a:ext cx="2908300" cy="1587"/>
          </a:xfrm>
          <a:prstGeom prst="line">
            <a:avLst/>
          </a:prstGeom>
          <a:noFill/>
          <a:ln w="12700">
            <a:solidFill>
              <a:srgbClr val="231F20"/>
            </a:solidFill>
            <a:round/>
            <a:headEnd/>
            <a:tailEnd/>
          </a:ln>
        </p:spPr>
        <p:txBody>
          <a:bodyPr/>
          <a:lstStyle/>
          <a:p>
            <a:endParaRPr lang="en-GB"/>
          </a:p>
        </p:txBody>
      </p:sp>
      <p:sp>
        <p:nvSpPr>
          <p:cNvPr id="10" name="Line 10"/>
          <p:cNvSpPr>
            <a:spLocks noChangeShapeType="1"/>
          </p:cNvSpPr>
          <p:nvPr/>
        </p:nvSpPr>
        <p:spPr bwMode="auto">
          <a:xfrm flipH="1">
            <a:off x="1479550" y="2109788"/>
            <a:ext cx="2466975" cy="1587"/>
          </a:xfrm>
          <a:prstGeom prst="line">
            <a:avLst/>
          </a:prstGeom>
          <a:noFill/>
          <a:ln w="12700">
            <a:solidFill>
              <a:srgbClr val="231F20"/>
            </a:solidFill>
            <a:round/>
            <a:headEnd/>
            <a:tailEnd/>
          </a:ln>
        </p:spPr>
        <p:txBody>
          <a:bodyPr/>
          <a:lstStyle/>
          <a:p>
            <a:endParaRPr lang="en-GB"/>
          </a:p>
        </p:txBody>
      </p:sp>
      <p:sp>
        <p:nvSpPr>
          <p:cNvPr id="11" name="Line 11"/>
          <p:cNvSpPr>
            <a:spLocks noChangeShapeType="1"/>
          </p:cNvSpPr>
          <p:nvPr/>
        </p:nvSpPr>
        <p:spPr bwMode="auto">
          <a:xfrm flipH="1">
            <a:off x="1746250" y="4748213"/>
            <a:ext cx="2019300" cy="1587"/>
          </a:xfrm>
          <a:prstGeom prst="line">
            <a:avLst/>
          </a:prstGeom>
          <a:noFill/>
          <a:ln w="12700">
            <a:solidFill>
              <a:srgbClr val="231F20"/>
            </a:solidFill>
            <a:round/>
            <a:headEnd/>
            <a:tailEnd/>
          </a:ln>
        </p:spPr>
        <p:txBody>
          <a:bodyPr/>
          <a:lstStyle/>
          <a:p>
            <a:endParaRPr lang="en-GB"/>
          </a:p>
        </p:txBody>
      </p:sp>
      <p:sp>
        <p:nvSpPr>
          <p:cNvPr id="12" name="Line 12"/>
          <p:cNvSpPr>
            <a:spLocks noChangeShapeType="1"/>
          </p:cNvSpPr>
          <p:nvPr/>
        </p:nvSpPr>
        <p:spPr bwMode="auto">
          <a:xfrm flipH="1">
            <a:off x="5416550" y="4360863"/>
            <a:ext cx="1857375" cy="1587"/>
          </a:xfrm>
          <a:prstGeom prst="line">
            <a:avLst/>
          </a:prstGeom>
          <a:noFill/>
          <a:ln w="12700">
            <a:solidFill>
              <a:srgbClr val="231F20"/>
            </a:solidFill>
            <a:round/>
            <a:headEnd/>
            <a:tailEnd/>
          </a:ln>
        </p:spPr>
        <p:txBody>
          <a:bodyPr/>
          <a:lstStyle/>
          <a:p>
            <a:endParaRPr lang="en-GB"/>
          </a:p>
        </p:txBody>
      </p:sp>
      <p:sp>
        <p:nvSpPr>
          <p:cNvPr id="13" name="Rectangle 13"/>
          <p:cNvSpPr>
            <a:spLocks noChangeArrowheads="1"/>
          </p:cNvSpPr>
          <p:nvPr/>
        </p:nvSpPr>
        <p:spPr bwMode="auto">
          <a:xfrm>
            <a:off x="450850" y="5634038"/>
            <a:ext cx="347663" cy="339725"/>
          </a:xfrm>
          <a:prstGeom prst="rect">
            <a:avLst/>
          </a:prstGeom>
          <a:noFill/>
          <a:ln w="9525">
            <a:noFill/>
            <a:miter lim="800000"/>
            <a:headEnd/>
            <a:tailEnd/>
          </a:ln>
        </p:spPr>
        <p:txBody>
          <a:bodyPr wrap="none" lIns="0" tIns="0" rIns="0" bIns="0">
            <a:spAutoFit/>
          </a:bodyPr>
          <a:lstStyle/>
          <a:p>
            <a:pPr eaLnBrk="1" hangingPunct="1"/>
            <a:r>
              <a:rPr lang="en-US" sz="1900">
                <a:solidFill>
                  <a:srgbClr val="231F20"/>
                </a:solidFill>
                <a:latin typeface="Arial Black" pitchFamily="34" charset="0"/>
              </a:rPr>
              <a:t>(c)</a:t>
            </a:r>
            <a:endParaRPr lang="en-US" sz="1800">
              <a:latin typeface="Arial" charset="0"/>
            </a:endParaRPr>
          </a:p>
        </p:txBody>
      </p:sp>
      <p:sp>
        <p:nvSpPr>
          <p:cNvPr id="14" name="Rectangle 14"/>
          <p:cNvSpPr>
            <a:spLocks noChangeArrowheads="1"/>
          </p:cNvSpPr>
          <p:nvPr/>
        </p:nvSpPr>
        <p:spPr bwMode="auto">
          <a:xfrm>
            <a:off x="447675" y="1944688"/>
            <a:ext cx="1158875" cy="577850"/>
          </a:xfrm>
          <a:prstGeom prst="rect">
            <a:avLst/>
          </a:prstGeom>
          <a:noFill/>
          <a:ln w="9525">
            <a:noFill/>
            <a:miter lim="800000"/>
            <a:headEnd/>
            <a:tailEnd/>
          </a:ln>
        </p:spPr>
        <p:txBody>
          <a:bodyPr wrap="none" lIns="0" tIns="0" rIns="0" bIns="0">
            <a:spAutoFit/>
          </a:bodyPr>
          <a:lstStyle/>
          <a:p>
            <a:pPr eaLnBrk="1" hangingPunct="1"/>
            <a:r>
              <a:rPr lang="en-US" sz="1900" b="1">
                <a:solidFill>
                  <a:srgbClr val="231F20"/>
                </a:solidFill>
                <a:latin typeface="Arial" charset="0"/>
              </a:rPr>
              <a:t>Superior</a:t>
            </a:r>
          </a:p>
          <a:p>
            <a:pPr eaLnBrk="1" hangingPunct="1"/>
            <a:r>
              <a:rPr lang="en-US" sz="1900" b="1">
                <a:solidFill>
                  <a:srgbClr val="231F20"/>
                </a:solidFill>
                <a:latin typeface="Arial" charset="0"/>
              </a:rPr>
              <a:t>vena cava</a:t>
            </a:r>
            <a:endParaRPr lang="en-US" sz="1800" b="1">
              <a:latin typeface="Arial" charset="0"/>
            </a:endParaRPr>
          </a:p>
        </p:txBody>
      </p:sp>
      <p:sp>
        <p:nvSpPr>
          <p:cNvPr id="15" name="Rectangle 15"/>
          <p:cNvSpPr>
            <a:spLocks noChangeArrowheads="1"/>
          </p:cNvSpPr>
          <p:nvPr/>
        </p:nvSpPr>
        <p:spPr bwMode="auto">
          <a:xfrm>
            <a:off x="7299325" y="2906713"/>
            <a:ext cx="1020763" cy="288925"/>
          </a:xfrm>
          <a:prstGeom prst="rect">
            <a:avLst/>
          </a:prstGeom>
          <a:noFill/>
          <a:ln w="9525">
            <a:noFill/>
            <a:miter lim="800000"/>
            <a:headEnd/>
            <a:tailEnd/>
          </a:ln>
        </p:spPr>
        <p:txBody>
          <a:bodyPr wrap="none" lIns="0" tIns="0" rIns="0" bIns="0">
            <a:spAutoFit/>
          </a:bodyPr>
          <a:lstStyle/>
          <a:p>
            <a:pPr eaLnBrk="1" hangingPunct="1"/>
            <a:r>
              <a:rPr lang="en-US" sz="1900" b="1">
                <a:solidFill>
                  <a:srgbClr val="231F20"/>
                </a:solidFill>
                <a:latin typeface="Arial" charset="0"/>
              </a:rPr>
              <a:t>Left lung</a:t>
            </a:r>
            <a:endParaRPr lang="en-US" sz="1800" b="1">
              <a:latin typeface="Arial" charset="0"/>
            </a:endParaRPr>
          </a:p>
        </p:txBody>
      </p:sp>
      <p:sp>
        <p:nvSpPr>
          <p:cNvPr id="16" name="Rectangle 16"/>
          <p:cNvSpPr>
            <a:spLocks noChangeArrowheads="1"/>
          </p:cNvSpPr>
          <p:nvPr/>
        </p:nvSpPr>
        <p:spPr bwMode="auto">
          <a:xfrm>
            <a:off x="7785100" y="1931988"/>
            <a:ext cx="631825" cy="288925"/>
          </a:xfrm>
          <a:prstGeom prst="rect">
            <a:avLst/>
          </a:prstGeom>
          <a:noFill/>
          <a:ln w="9525">
            <a:noFill/>
            <a:miter lim="800000"/>
            <a:headEnd/>
            <a:tailEnd/>
          </a:ln>
        </p:spPr>
        <p:txBody>
          <a:bodyPr wrap="none" lIns="0" tIns="0" rIns="0" bIns="0">
            <a:spAutoFit/>
          </a:bodyPr>
          <a:lstStyle/>
          <a:p>
            <a:pPr eaLnBrk="1" hangingPunct="1"/>
            <a:r>
              <a:rPr lang="en-US" sz="1900" b="1">
                <a:solidFill>
                  <a:srgbClr val="231F20"/>
                </a:solidFill>
                <a:latin typeface="Arial" charset="0"/>
              </a:rPr>
              <a:t>Aorta</a:t>
            </a:r>
            <a:endParaRPr lang="en-US" sz="1800" b="1">
              <a:latin typeface="Arial" charset="0"/>
            </a:endParaRPr>
          </a:p>
        </p:txBody>
      </p:sp>
      <p:sp>
        <p:nvSpPr>
          <p:cNvPr id="17" name="Rectangle 17"/>
          <p:cNvSpPr>
            <a:spLocks noChangeArrowheads="1"/>
          </p:cNvSpPr>
          <p:nvPr/>
        </p:nvSpPr>
        <p:spPr bwMode="auto">
          <a:xfrm>
            <a:off x="7305675" y="2278063"/>
            <a:ext cx="1317625" cy="520700"/>
          </a:xfrm>
          <a:prstGeom prst="rect">
            <a:avLst/>
          </a:prstGeom>
          <a:noFill/>
          <a:ln w="9525">
            <a:noFill/>
            <a:miter lim="800000"/>
            <a:headEnd/>
            <a:tailEnd/>
          </a:ln>
        </p:spPr>
        <p:txBody>
          <a:bodyPr wrap="none" lIns="0" tIns="0" rIns="0" bIns="0">
            <a:spAutoFit/>
          </a:bodyPr>
          <a:lstStyle/>
          <a:p>
            <a:pPr eaLnBrk="1" hangingPunct="1">
              <a:lnSpc>
                <a:spcPct val="90000"/>
              </a:lnSpc>
            </a:pPr>
            <a:r>
              <a:rPr lang="en-US" sz="1900" b="1">
                <a:solidFill>
                  <a:srgbClr val="231F20"/>
                </a:solidFill>
                <a:latin typeface="Arial" charset="0"/>
              </a:rPr>
              <a:t>Parietal</a:t>
            </a:r>
          </a:p>
          <a:p>
            <a:pPr eaLnBrk="1" hangingPunct="1">
              <a:lnSpc>
                <a:spcPct val="90000"/>
              </a:lnSpc>
            </a:pPr>
            <a:r>
              <a:rPr lang="en-US" sz="1900" b="1">
                <a:solidFill>
                  <a:srgbClr val="231F20"/>
                </a:solidFill>
                <a:latin typeface="Arial" charset="0"/>
              </a:rPr>
              <a:t>pleura (cut)</a:t>
            </a:r>
            <a:endParaRPr lang="en-US" sz="1800" b="1">
              <a:latin typeface="Arial" charset="0"/>
            </a:endParaRPr>
          </a:p>
        </p:txBody>
      </p:sp>
      <p:sp>
        <p:nvSpPr>
          <p:cNvPr id="18" name="Rectangle 18"/>
          <p:cNvSpPr>
            <a:spLocks noChangeArrowheads="1"/>
          </p:cNvSpPr>
          <p:nvPr/>
        </p:nvSpPr>
        <p:spPr bwMode="auto">
          <a:xfrm>
            <a:off x="7299325" y="3500438"/>
            <a:ext cx="1395413" cy="520700"/>
          </a:xfrm>
          <a:prstGeom prst="rect">
            <a:avLst/>
          </a:prstGeom>
          <a:noFill/>
          <a:ln w="9525">
            <a:noFill/>
            <a:miter lim="800000"/>
            <a:headEnd/>
            <a:tailEnd/>
          </a:ln>
        </p:spPr>
        <p:txBody>
          <a:bodyPr wrap="none" lIns="0" tIns="0" rIns="0" bIns="0">
            <a:spAutoFit/>
          </a:bodyPr>
          <a:lstStyle/>
          <a:p>
            <a:pPr eaLnBrk="1" hangingPunct="1">
              <a:lnSpc>
                <a:spcPct val="90000"/>
              </a:lnSpc>
            </a:pPr>
            <a:r>
              <a:rPr lang="en-US" sz="1900" b="1">
                <a:solidFill>
                  <a:srgbClr val="231F20"/>
                </a:solidFill>
                <a:latin typeface="Arial" charset="0"/>
              </a:rPr>
              <a:t>Pericardium</a:t>
            </a:r>
          </a:p>
          <a:p>
            <a:pPr eaLnBrk="1" hangingPunct="1">
              <a:lnSpc>
                <a:spcPct val="90000"/>
              </a:lnSpc>
            </a:pPr>
            <a:r>
              <a:rPr lang="en-US" sz="1900" b="1">
                <a:solidFill>
                  <a:srgbClr val="231F20"/>
                </a:solidFill>
                <a:latin typeface="Arial" charset="0"/>
              </a:rPr>
              <a:t>(cut)</a:t>
            </a:r>
            <a:endParaRPr lang="en-US" sz="1800" b="1">
              <a:latin typeface="Arial" charset="0"/>
            </a:endParaRPr>
          </a:p>
        </p:txBody>
      </p:sp>
      <p:sp>
        <p:nvSpPr>
          <p:cNvPr id="19" name="Rectangle 19"/>
          <p:cNvSpPr>
            <a:spLocks noChangeArrowheads="1"/>
          </p:cNvSpPr>
          <p:nvPr/>
        </p:nvSpPr>
        <p:spPr bwMode="auto">
          <a:xfrm>
            <a:off x="447675" y="2833688"/>
            <a:ext cx="1247775" cy="577850"/>
          </a:xfrm>
          <a:prstGeom prst="rect">
            <a:avLst/>
          </a:prstGeom>
          <a:noFill/>
          <a:ln w="9525">
            <a:noFill/>
            <a:miter lim="800000"/>
            <a:headEnd/>
            <a:tailEnd/>
          </a:ln>
        </p:spPr>
        <p:txBody>
          <a:bodyPr wrap="none" lIns="0" tIns="0" rIns="0" bIns="0">
            <a:spAutoFit/>
          </a:bodyPr>
          <a:lstStyle/>
          <a:p>
            <a:pPr eaLnBrk="1" hangingPunct="1"/>
            <a:r>
              <a:rPr lang="en-US" sz="1900" b="1">
                <a:solidFill>
                  <a:srgbClr val="231F20"/>
                </a:solidFill>
                <a:latin typeface="Arial" charset="0"/>
              </a:rPr>
              <a:t>Pulmonary</a:t>
            </a:r>
          </a:p>
          <a:p>
            <a:pPr eaLnBrk="1" hangingPunct="1"/>
            <a:r>
              <a:rPr lang="en-US" sz="1900" b="1">
                <a:solidFill>
                  <a:srgbClr val="231F20"/>
                </a:solidFill>
                <a:latin typeface="Arial" charset="0"/>
              </a:rPr>
              <a:t>trunk</a:t>
            </a:r>
          </a:p>
        </p:txBody>
      </p:sp>
      <p:sp>
        <p:nvSpPr>
          <p:cNvPr id="20" name="Rectangle 20"/>
          <p:cNvSpPr>
            <a:spLocks noChangeArrowheads="1"/>
          </p:cNvSpPr>
          <p:nvPr/>
        </p:nvSpPr>
        <p:spPr bwMode="auto">
          <a:xfrm>
            <a:off x="447675" y="4583113"/>
            <a:ext cx="1262063" cy="288925"/>
          </a:xfrm>
          <a:prstGeom prst="rect">
            <a:avLst/>
          </a:prstGeom>
          <a:noFill/>
          <a:ln w="9525">
            <a:noFill/>
            <a:miter lim="800000"/>
            <a:headEnd/>
            <a:tailEnd/>
          </a:ln>
        </p:spPr>
        <p:txBody>
          <a:bodyPr wrap="none" lIns="0" tIns="0" rIns="0" bIns="0">
            <a:spAutoFit/>
          </a:bodyPr>
          <a:lstStyle/>
          <a:p>
            <a:pPr eaLnBrk="1" hangingPunct="1"/>
            <a:r>
              <a:rPr lang="en-US" sz="1900" b="1">
                <a:solidFill>
                  <a:srgbClr val="231F20"/>
                </a:solidFill>
                <a:latin typeface="Arial" charset="0"/>
              </a:rPr>
              <a:t>Diaphragm</a:t>
            </a:r>
            <a:endParaRPr lang="en-US" sz="1800" b="1">
              <a:latin typeface="Arial" charset="0"/>
            </a:endParaRPr>
          </a:p>
        </p:txBody>
      </p:sp>
      <p:sp>
        <p:nvSpPr>
          <p:cNvPr id="21" name="Rectangle 21"/>
          <p:cNvSpPr>
            <a:spLocks noChangeArrowheads="1"/>
          </p:cNvSpPr>
          <p:nvPr/>
        </p:nvSpPr>
        <p:spPr bwMode="auto">
          <a:xfrm>
            <a:off x="7299325" y="4183063"/>
            <a:ext cx="887413" cy="577850"/>
          </a:xfrm>
          <a:prstGeom prst="rect">
            <a:avLst/>
          </a:prstGeom>
          <a:noFill/>
          <a:ln w="9525">
            <a:noFill/>
            <a:miter lim="800000"/>
            <a:headEnd/>
            <a:tailEnd/>
          </a:ln>
        </p:spPr>
        <p:txBody>
          <a:bodyPr wrap="none" lIns="0" tIns="0" rIns="0" bIns="0">
            <a:spAutoFit/>
          </a:bodyPr>
          <a:lstStyle/>
          <a:p>
            <a:pPr eaLnBrk="1" hangingPunct="1"/>
            <a:r>
              <a:rPr lang="en-US" sz="1900" b="1">
                <a:solidFill>
                  <a:srgbClr val="231F20"/>
                </a:solidFill>
                <a:latin typeface="Arial" charset="0"/>
              </a:rPr>
              <a:t>Apex of</a:t>
            </a:r>
          </a:p>
          <a:p>
            <a:pPr eaLnBrk="1" hangingPunct="1"/>
            <a:r>
              <a:rPr lang="en-US" sz="1900" b="1">
                <a:solidFill>
                  <a:srgbClr val="231F20"/>
                </a:solidFill>
                <a:latin typeface="Arial" charset="0"/>
              </a:rPr>
              <a:t>heart</a:t>
            </a:r>
            <a:endParaRPr lang="en-US" sz="1800" b="1">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AP PG 78</a:t>
            </a:r>
            <a:endParaRPr lang="en-GB" dirty="0"/>
          </a:p>
        </p:txBody>
      </p:sp>
      <p:sp>
        <p:nvSpPr>
          <p:cNvPr id="2" name="Title 1"/>
          <p:cNvSpPr>
            <a:spLocks noGrp="1"/>
          </p:cNvSpPr>
          <p:nvPr>
            <p:ph type="title"/>
          </p:nvPr>
        </p:nvSpPr>
        <p:spPr/>
        <p:txBody>
          <a:bodyPr>
            <a:normAutofit fontScale="90000"/>
          </a:bodyPr>
          <a:lstStyle/>
          <a:p>
            <a:r>
              <a:rPr lang="en-GB" dirty="0" smtClean="0"/>
              <a:t>Organs associated with the heart</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heart wall comprises of three layers of  tissue(cardiac) namely:</a:t>
            </a:r>
          </a:p>
          <a:p>
            <a:pPr lvl="1"/>
            <a:r>
              <a:rPr lang="en-US" dirty="0" smtClean="0"/>
              <a:t>Pericardium </a:t>
            </a:r>
          </a:p>
          <a:p>
            <a:pPr lvl="1"/>
            <a:r>
              <a:rPr lang="en-US" dirty="0" smtClean="0"/>
              <a:t>Myocardium </a:t>
            </a:r>
          </a:p>
          <a:p>
            <a:pPr lvl="1"/>
            <a:r>
              <a:rPr lang="en-US" dirty="0" err="1" smtClean="0"/>
              <a:t>Endocardium</a:t>
            </a:r>
            <a:endParaRPr lang="en-US" dirty="0" smtClean="0"/>
          </a:p>
          <a:p>
            <a:pPr>
              <a:buNone/>
            </a:pPr>
            <a:r>
              <a:rPr lang="en-US" dirty="0" smtClean="0"/>
              <a:t>  </a:t>
            </a:r>
          </a:p>
          <a:p>
            <a:endParaRPr lang="en-GB" dirty="0"/>
          </a:p>
        </p:txBody>
      </p:sp>
      <p:sp>
        <p:nvSpPr>
          <p:cNvPr id="2" name="Title 1"/>
          <p:cNvSpPr>
            <a:spLocks noGrp="1"/>
          </p:cNvSpPr>
          <p:nvPr>
            <p:ph type="title"/>
          </p:nvPr>
        </p:nvSpPr>
        <p:spPr/>
        <p:txBody>
          <a:bodyPr/>
          <a:lstStyle/>
          <a:p>
            <a:r>
              <a:rPr lang="en-US" b="1" dirty="0" smtClean="0"/>
              <a:t>Structure</a:t>
            </a:r>
            <a:r>
              <a:rPr lang="en-US" dirty="0" smtClean="0"/>
              <a:t> </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sz="3600" dirty="0" smtClean="0">
                <a:latin typeface="Times New Roman" pitchFamily="18" charset="0"/>
                <a:cs typeface="Times New Roman" pitchFamily="18" charset="0"/>
              </a:rPr>
              <a:t>Its the outer most layer and made up of two sacs. The outer fibrous sac continuous with the tunica adventitia of the great vessels</a:t>
            </a:r>
          </a:p>
          <a:p>
            <a:r>
              <a:rPr lang="en-US" sz="3600" dirty="0" smtClean="0">
                <a:latin typeface="Times New Roman" pitchFamily="18" charset="0"/>
                <a:cs typeface="Times New Roman" pitchFamily="18" charset="0"/>
              </a:rPr>
              <a:t>Its inelastic, fibrous nature prevents the heart from over distension</a:t>
            </a:r>
          </a:p>
          <a:p>
            <a:r>
              <a:rPr lang="en-US" sz="3600" dirty="0" smtClean="0">
                <a:latin typeface="Times New Roman" pitchFamily="18" charset="0"/>
                <a:cs typeface="Times New Roman" pitchFamily="18" charset="0"/>
              </a:rPr>
              <a:t>The </a:t>
            </a:r>
            <a:r>
              <a:rPr lang="en-US" sz="3600" b="1" i="1" dirty="0" smtClean="0">
                <a:latin typeface="Times New Roman" pitchFamily="18" charset="0"/>
                <a:cs typeface="Times New Roman" pitchFamily="18" charset="0"/>
              </a:rPr>
              <a:t>parietal pericardium </a:t>
            </a:r>
            <a:r>
              <a:rPr lang="en-US" sz="3600" dirty="0" smtClean="0">
                <a:latin typeface="Times New Roman" pitchFamily="18" charset="0"/>
                <a:cs typeface="Times New Roman" pitchFamily="18" charset="0"/>
              </a:rPr>
              <a:t>(out layer of serous membrane) lines the fibrous sac, the </a:t>
            </a:r>
            <a:r>
              <a:rPr lang="en-US" sz="3600" b="1" i="1" dirty="0" smtClean="0">
                <a:latin typeface="Times New Roman" pitchFamily="18" charset="0"/>
                <a:cs typeface="Times New Roman" pitchFamily="18" charset="0"/>
              </a:rPr>
              <a:t>visceral pericardium</a:t>
            </a:r>
            <a:r>
              <a:rPr lang="en-US" sz="3600" dirty="0" smtClean="0">
                <a:latin typeface="Times New Roman" pitchFamily="18" charset="0"/>
                <a:cs typeface="Times New Roman" pitchFamily="18" charset="0"/>
              </a:rPr>
              <a:t> (the inner layer)</a:t>
            </a:r>
          </a:p>
          <a:p>
            <a:r>
              <a:rPr lang="en-US" sz="3600" dirty="0" smtClean="0">
                <a:latin typeface="Times New Roman" pitchFamily="18" charset="0"/>
                <a:cs typeface="Times New Roman" pitchFamily="18" charset="0"/>
              </a:rPr>
              <a:t>The serous membrane consist of flattened epithelial cells, it secretes the serous fluid into the space between parietal and visceral layers</a:t>
            </a:r>
          </a:p>
          <a:p>
            <a:r>
              <a:rPr lang="en-US" sz="3600" dirty="0" smtClean="0">
                <a:latin typeface="Times New Roman" pitchFamily="18" charset="0"/>
                <a:cs typeface="Times New Roman" pitchFamily="18" charset="0"/>
              </a:rPr>
              <a:t>This allows smooth movement between them </a:t>
            </a:r>
            <a:r>
              <a:rPr lang="en-US" sz="3600" dirty="0" smtClean="0"/>
              <a:t>when the heart beats</a:t>
            </a:r>
            <a:endParaRPr lang="en-US" sz="3600" dirty="0" smtClean="0">
              <a:latin typeface="Times New Roman" pitchFamily="18" charset="0"/>
              <a:cs typeface="Times New Roman" pitchFamily="18" charset="0"/>
            </a:endParaRPr>
          </a:p>
          <a:p>
            <a:endParaRPr lang="en-GB" dirty="0"/>
          </a:p>
        </p:txBody>
      </p:sp>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Pericardium</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It composed  of cardiac muscle found only in heart</a:t>
            </a:r>
          </a:p>
          <a:p>
            <a:r>
              <a:rPr lang="en-US" dirty="0" smtClean="0">
                <a:latin typeface="Times New Roman" pitchFamily="18" charset="0"/>
                <a:cs typeface="Times New Roman" pitchFamily="18" charset="0"/>
              </a:rPr>
              <a:t>Its under involuntary control but is striated like skeletal muscle, each </a:t>
            </a:r>
            <a:r>
              <a:rPr lang="en-US" dirty="0" err="1" smtClean="0">
                <a:latin typeface="Times New Roman" pitchFamily="18" charset="0"/>
                <a:cs typeface="Times New Roman" pitchFamily="18" charset="0"/>
              </a:rPr>
              <a:t>fibre</a:t>
            </a:r>
            <a:r>
              <a:rPr lang="en-US" dirty="0" smtClean="0">
                <a:latin typeface="Times New Roman" pitchFamily="18" charset="0"/>
                <a:cs typeface="Times New Roman" pitchFamily="18" charset="0"/>
              </a:rPr>
              <a:t>(cell) has a nucleus and one or more branches</a:t>
            </a:r>
          </a:p>
          <a:p>
            <a:r>
              <a:rPr lang="en-US" dirty="0" smtClean="0">
                <a:latin typeface="Times New Roman" pitchFamily="18" charset="0"/>
                <a:cs typeface="Times New Roman" pitchFamily="18" charset="0"/>
              </a:rPr>
              <a:t>Each cell and their branches are very close contact with ends and branches of adjacent  cells</a:t>
            </a:r>
          </a:p>
          <a:p>
            <a:r>
              <a:rPr lang="en-US" dirty="0" smtClean="0">
                <a:latin typeface="Times New Roman" pitchFamily="18" charset="0"/>
                <a:cs typeface="Times New Roman" pitchFamily="18" charset="0"/>
              </a:rPr>
              <a:t>Microscopically these ‘’joints” or intercalated discs, are thinker, darker lines than the straitens</a:t>
            </a:r>
          </a:p>
          <a:p>
            <a:endParaRPr lang="en-US" dirty="0" smtClean="0">
              <a:latin typeface="Times New Roman" pitchFamily="18" charset="0"/>
              <a:cs typeface="Times New Roman" pitchFamily="18" charset="0"/>
            </a:endParaRPr>
          </a:p>
          <a:p>
            <a:endParaRPr lang="en-GB"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b="1" dirty="0" smtClean="0"/>
              <a:t>Myocardium</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end-to-end  continuity of </a:t>
            </a:r>
            <a:r>
              <a:rPr lang="en-US" dirty="0" err="1" smtClean="0"/>
              <a:t>fibre</a:t>
            </a:r>
            <a:r>
              <a:rPr lang="en-US" dirty="0" smtClean="0"/>
              <a:t>, each one does not need to have separate nerve supply</a:t>
            </a:r>
          </a:p>
          <a:p>
            <a:r>
              <a:rPr lang="en-US" dirty="0" smtClean="0"/>
              <a:t>When an impulse is initiated it spreads from cell to cell via the branches and the intercalated discs over the whole ‘‘sheet” of muscle causing contraction in coordinated and efficient manner</a:t>
            </a:r>
          </a:p>
          <a:p>
            <a:r>
              <a:rPr lang="en-US" dirty="0" smtClean="0"/>
              <a:t>The myocardium is thickest at the apex and thins out towards the base</a:t>
            </a:r>
          </a:p>
          <a:p>
            <a:endParaRPr lang="en-US" dirty="0" smtClean="0"/>
          </a:p>
          <a:p>
            <a:endParaRPr lang="en-GB" dirty="0"/>
          </a:p>
        </p:txBody>
      </p:sp>
      <p:sp>
        <p:nvSpPr>
          <p:cNvPr id="2" name="Title 1"/>
          <p:cNvSpPr>
            <a:spLocks noGrp="1"/>
          </p:cNvSpPr>
          <p:nvPr>
            <p:ph type="title"/>
          </p:nvPr>
        </p:nvSpPr>
        <p:spPr/>
        <p:txBody>
          <a:bodyPr/>
          <a:lstStyle/>
          <a:p>
            <a:r>
              <a:rPr lang="en-US" b="1" dirty="0" smtClean="0"/>
              <a:t>Myocardium cont’d </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This line the chambers and the heart valves, its thin, smooth, glistening membrane that permits smooth blood flow inside the heart</a:t>
            </a:r>
          </a:p>
          <a:p>
            <a:r>
              <a:rPr lang="en-US" dirty="0" smtClean="0">
                <a:latin typeface="Times New Roman" pitchFamily="18" charset="0"/>
                <a:cs typeface="Times New Roman" pitchFamily="18" charset="0"/>
              </a:rPr>
              <a:t>It consist of flattened epithelial cells</a:t>
            </a:r>
          </a:p>
          <a:p>
            <a:endParaRPr lang="en-GB" dirty="0"/>
          </a:p>
        </p:txBody>
      </p:sp>
      <p:sp>
        <p:nvSpPr>
          <p:cNvPr id="2" name="Title 1"/>
          <p:cNvSpPr>
            <a:spLocks noGrp="1"/>
          </p:cNvSpPr>
          <p:nvPr>
            <p:ph type="title"/>
          </p:nvPr>
        </p:nvSpPr>
        <p:spPr/>
        <p:txBody>
          <a:bodyPr/>
          <a:lstStyle/>
          <a:p>
            <a:r>
              <a:rPr lang="en-US" b="1" dirty="0" err="1" smtClean="0"/>
              <a:t>Endocardium</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Delivery system of dynamic structures that begins and ends at the heart</a:t>
            </a:r>
          </a:p>
          <a:p>
            <a:pPr lvl="1"/>
            <a:r>
              <a:rPr lang="en-US" dirty="0" smtClean="0"/>
              <a:t>Arteries: carry blood away from the heart; oxygenated except for pulmonary circulation and umbilical vessels of a fetus</a:t>
            </a:r>
          </a:p>
          <a:p>
            <a:pPr lvl="1"/>
            <a:r>
              <a:rPr lang="en-US" dirty="0" smtClean="0"/>
              <a:t>Capillaries: contact tissue cells and directly serve cellular needs</a:t>
            </a:r>
          </a:p>
          <a:p>
            <a:pPr lvl="1"/>
            <a:r>
              <a:rPr lang="en-US" dirty="0" smtClean="0"/>
              <a:t>Veins: carry blood toward the heart</a:t>
            </a:r>
            <a:endParaRPr lang="en-GB" dirty="0"/>
          </a:p>
        </p:txBody>
      </p:sp>
      <p:sp>
        <p:nvSpPr>
          <p:cNvPr id="2" name="Title 1"/>
          <p:cNvSpPr>
            <a:spLocks noGrp="1"/>
          </p:cNvSpPr>
          <p:nvPr>
            <p:ph type="title"/>
          </p:nvPr>
        </p:nvSpPr>
        <p:spPr/>
        <p:txBody>
          <a:bodyPr/>
          <a:lstStyle/>
          <a:p>
            <a:r>
              <a:rPr lang="en-GB" dirty="0" smtClean="0"/>
              <a:t>The blood vessels</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0_04"/>
          <p:cNvPicPr>
            <a:picLocks noGrp="1" noChangeAspect="1" noChangeArrowheads="1"/>
          </p:cNvPicPr>
          <p:nvPr>
            <p:ph idx="1"/>
          </p:nvPr>
        </p:nvPicPr>
        <p:blipFill>
          <a:blip r:embed="rId2" cstate="print"/>
          <a:srcRect/>
          <a:stretch>
            <a:fillRect/>
          </a:stretch>
        </p:blipFill>
        <p:spPr bwMode="auto">
          <a:xfrm>
            <a:off x="428596" y="1142984"/>
            <a:ext cx="8429683" cy="4983179"/>
          </a:xfrm>
          <a:prstGeom prst="rect">
            <a:avLst/>
          </a:prstGeom>
          <a:noFill/>
        </p:spPr>
      </p:pic>
      <p:sp>
        <p:nvSpPr>
          <p:cNvPr id="2" name="Title 1"/>
          <p:cNvSpPr>
            <a:spLocks noGrp="1"/>
          </p:cNvSpPr>
          <p:nvPr>
            <p:ph type="title"/>
          </p:nvPr>
        </p:nvSpPr>
        <p:spPr/>
        <p:txBody>
          <a:bodyPr/>
          <a:lstStyle/>
          <a:p>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Divided into right and left by the septum</a:t>
            </a:r>
          </a:p>
          <a:p>
            <a:r>
              <a:rPr lang="en-US" dirty="0" smtClean="0">
                <a:latin typeface="Times New Roman" pitchFamily="18" charset="0"/>
                <a:cs typeface="Times New Roman" pitchFamily="18" charset="0"/>
              </a:rPr>
              <a:t>After birth, blood cannot cross the septum from one side to the other</a:t>
            </a:r>
          </a:p>
          <a:p>
            <a:r>
              <a:rPr lang="en-US" dirty="0" smtClean="0">
                <a:latin typeface="Times New Roman" pitchFamily="18" charset="0"/>
                <a:cs typeface="Times New Roman" pitchFamily="18" charset="0"/>
              </a:rPr>
              <a:t>Each side is divided by an </a:t>
            </a:r>
            <a:r>
              <a:rPr lang="en-US" b="1" dirty="0" err="1" smtClean="0">
                <a:latin typeface="Times New Roman" pitchFamily="18" charset="0"/>
                <a:cs typeface="Times New Roman" pitchFamily="18" charset="0"/>
              </a:rPr>
              <a:t>atrioventricular</a:t>
            </a:r>
            <a:r>
              <a:rPr lang="en-US" b="1" dirty="0" smtClean="0">
                <a:latin typeface="Times New Roman" pitchFamily="18" charset="0"/>
                <a:cs typeface="Times New Roman" pitchFamily="18" charset="0"/>
              </a:rPr>
              <a:t> valve </a:t>
            </a:r>
            <a:r>
              <a:rPr lang="en-US" dirty="0" smtClean="0">
                <a:latin typeface="Times New Roman" pitchFamily="18" charset="0"/>
                <a:cs typeface="Times New Roman" pitchFamily="18" charset="0"/>
              </a:rPr>
              <a:t>into upper atrium and ventricle(double folds of </a:t>
            </a:r>
            <a:r>
              <a:rPr lang="en-US" dirty="0" err="1" smtClean="0">
                <a:latin typeface="Times New Roman" pitchFamily="18" charset="0"/>
                <a:cs typeface="Times New Roman" pitchFamily="18" charset="0"/>
              </a:rPr>
              <a:t>endocardium</a:t>
            </a:r>
            <a:r>
              <a:rPr lang="en-US" dirty="0" smtClean="0">
                <a:latin typeface="Times New Roman" pitchFamily="18" charset="0"/>
                <a:cs typeface="Times New Roman" pitchFamily="18" charset="0"/>
              </a:rPr>
              <a:t> strengthened by fibrous tissue) below</a:t>
            </a:r>
          </a:p>
          <a:p>
            <a:r>
              <a:rPr lang="en-US" dirty="0" smtClean="0">
                <a:latin typeface="Times New Roman" pitchFamily="18" charset="0"/>
                <a:cs typeface="Times New Roman" pitchFamily="18" charset="0"/>
              </a:rPr>
              <a:t>The right ventricular valve (</a:t>
            </a:r>
            <a:r>
              <a:rPr lang="en-US" b="1" dirty="0" smtClean="0">
                <a:latin typeface="Times New Roman" pitchFamily="18" charset="0"/>
                <a:cs typeface="Times New Roman" pitchFamily="18" charset="0"/>
              </a:rPr>
              <a:t>tricuspid valve</a:t>
            </a:r>
            <a:r>
              <a:rPr lang="en-US" dirty="0" smtClean="0">
                <a:latin typeface="Times New Roman" pitchFamily="18" charset="0"/>
                <a:cs typeface="Times New Roman" pitchFamily="18" charset="0"/>
              </a:rPr>
              <a:t>) has three  flaps or cusps and the left </a:t>
            </a:r>
            <a:r>
              <a:rPr lang="en-US" dirty="0" err="1" smtClean="0">
                <a:latin typeface="Times New Roman" pitchFamily="18" charset="0"/>
                <a:cs typeface="Times New Roman" pitchFamily="18" charset="0"/>
              </a:rPr>
              <a:t>atrioventricular</a:t>
            </a:r>
            <a:r>
              <a:rPr lang="en-US" dirty="0" smtClean="0">
                <a:latin typeface="Times New Roman" pitchFamily="18" charset="0"/>
                <a:cs typeface="Times New Roman" pitchFamily="18" charset="0"/>
              </a:rPr>
              <a:t> valve(</a:t>
            </a:r>
            <a:r>
              <a:rPr lang="en-US" b="1" dirty="0" smtClean="0">
                <a:latin typeface="Times New Roman" pitchFamily="18" charset="0"/>
                <a:cs typeface="Times New Roman" pitchFamily="18" charset="0"/>
              </a:rPr>
              <a:t>mitral valve</a:t>
            </a:r>
            <a:r>
              <a:rPr lang="en-US" dirty="0" smtClean="0">
                <a:latin typeface="Times New Roman" pitchFamily="18" charset="0"/>
                <a:cs typeface="Times New Roman" pitchFamily="18" charset="0"/>
              </a:rPr>
              <a:t>) has two flaps</a:t>
            </a:r>
          </a:p>
          <a:p>
            <a:r>
              <a:rPr lang="en-US" dirty="0" smtClean="0">
                <a:latin typeface="Times New Roman" pitchFamily="18" charset="0"/>
                <a:cs typeface="Times New Roman" pitchFamily="18" charset="0"/>
              </a:rPr>
              <a:t>The flow of blood is one way; enters through atria and passes into ventricles below</a:t>
            </a:r>
          </a:p>
          <a:p>
            <a:endParaRPr lang="en-US" dirty="0" smtClean="0">
              <a:latin typeface="Times New Roman" pitchFamily="18" charset="0"/>
              <a:cs typeface="Times New Roman" pitchFamily="18" charset="0"/>
            </a:endParaRPr>
          </a:p>
          <a:p>
            <a:endParaRPr lang="en-GB" dirty="0"/>
          </a:p>
        </p:txBody>
      </p:sp>
      <p:sp>
        <p:nvSpPr>
          <p:cNvPr id="2" name="Title 1"/>
          <p:cNvSpPr>
            <a:spLocks noGrp="1"/>
          </p:cNvSpPr>
          <p:nvPr>
            <p:ph type="title"/>
          </p:nvPr>
        </p:nvSpPr>
        <p:spPr/>
        <p:txBody>
          <a:bodyPr/>
          <a:lstStyle/>
          <a:p>
            <a:r>
              <a:rPr lang="en-US" b="1" dirty="0" smtClean="0"/>
              <a:t>Interior of the heart</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The valves opens closes passively according to the changes in pressure in the chambers</a:t>
            </a:r>
          </a:p>
          <a:p>
            <a:r>
              <a:rPr lang="en-US" dirty="0" smtClean="0">
                <a:latin typeface="Times New Roman" pitchFamily="18" charset="0"/>
                <a:cs typeface="Times New Roman" pitchFamily="18" charset="0"/>
              </a:rPr>
              <a:t>The valves opens when the pressure in atria is greater than ventricles</a:t>
            </a:r>
          </a:p>
          <a:p>
            <a:r>
              <a:rPr lang="en-US" dirty="0" smtClean="0">
                <a:latin typeface="Times New Roman" pitchFamily="18" charset="0"/>
                <a:cs typeface="Times New Roman" pitchFamily="18" charset="0"/>
              </a:rPr>
              <a:t>During ventricular systole (contraction) the pressure in the ventricle is greater than in the atria</a:t>
            </a:r>
          </a:p>
          <a:p>
            <a:endParaRPr lang="en-GB" dirty="0"/>
          </a:p>
        </p:txBody>
      </p:sp>
      <p:sp>
        <p:nvSpPr>
          <p:cNvPr id="2" name="Title 1"/>
          <p:cNvSpPr>
            <a:spLocks noGrp="1"/>
          </p:cNvSpPr>
          <p:nvPr>
            <p:ph type="title"/>
          </p:nvPr>
        </p:nvSpPr>
        <p:spPr/>
        <p:txBody>
          <a:bodyPr/>
          <a:lstStyle/>
          <a:p>
            <a:r>
              <a:rPr lang="en-US" b="1" dirty="0" smtClean="0"/>
              <a:t>Interior of the heart cont’d</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The valves snap shut, preventing backward flow of blood to atria</a:t>
            </a:r>
          </a:p>
          <a:p>
            <a:r>
              <a:rPr lang="en-US" dirty="0" smtClean="0">
                <a:latin typeface="Times New Roman" pitchFamily="18" charset="0"/>
                <a:cs typeface="Times New Roman" pitchFamily="18" charset="0"/>
              </a:rPr>
              <a:t>The valves are prevented from opening upwards into atria by </a:t>
            </a:r>
            <a:r>
              <a:rPr lang="en-US" dirty="0" err="1" smtClean="0">
                <a:latin typeface="Times New Roman" pitchFamily="18" charset="0"/>
                <a:cs typeface="Times New Roman" pitchFamily="18" charset="0"/>
              </a:rPr>
              <a:t>tendinous</a:t>
            </a:r>
            <a:r>
              <a:rPr lang="en-US" dirty="0" smtClean="0">
                <a:latin typeface="Times New Roman" pitchFamily="18" charset="0"/>
                <a:cs typeface="Times New Roman" pitchFamily="18" charset="0"/>
              </a:rPr>
              <a:t> cords called </a:t>
            </a:r>
            <a:r>
              <a:rPr lang="en-US" dirty="0" err="1" smtClean="0">
                <a:latin typeface="Times New Roman" pitchFamily="18" charset="0"/>
                <a:cs typeface="Times New Roman" pitchFamily="18" charset="0"/>
              </a:rPr>
              <a:t>chordae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tendineae</a:t>
            </a: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Chordae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tendineae</a:t>
            </a:r>
            <a:r>
              <a:rPr lang="en-US" dirty="0" smtClean="0">
                <a:latin typeface="Times New Roman" pitchFamily="18" charset="0"/>
                <a:cs typeface="Times New Roman" pitchFamily="18" charset="0"/>
              </a:rPr>
              <a:t> extends from inferior surface of the cusps to little projections of myocardium into the ventricle, covered with endothelium called papillary muscle</a:t>
            </a:r>
          </a:p>
          <a:p>
            <a:endParaRPr lang="en-GB" dirty="0"/>
          </a:p>
        </p:txBody>
      </p:sp>
      <p:sp>
        <p:nvSpPr>
          <p:cNvPr id="2" name="Title 1"/>
          <p:cNvSpPr>
            <a:spLocks noGrp="1"/>
          </p:cNvSpPr>
          <p:nvPr>
            <p:ph type="title"/>
          </p:nvPr>
        </p:nvSpPr>
        <p:spPr/>
        <p:txBody>
          <a:bodyPr/>
          <a:lstStyle/>
          <a:p>
            <a:r>
              <a:rPr lang="en-US" dirty="0" err="1" smtClean="0"/>
              <a:t>Ctied</a:t>
            </a:r>
            <a:r>
              <a:rPr lang="en-US" dirty="0" smtClean="0"/>
              <a:t> </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p:txBody>
          <a:bodyPr/>
          <a:lstStyle/>
          <a:p>
            <a:endParaRPr lang="en-GB"/>
          </a:p>
        </p:txBody>
      </p:sp>
      <p:pic>
        <p:nvPicPr>
          <p:cNvPr id="4" name="Picture 13" descr="figure_18_04e-jLE"/>
          <p:cNvPicPr>
            <a:picLocks noChangeAspect="1" noChangeArrowheads="1"/>
          </p:cNvPicPr>
          <p:nvPr/>
        </p:nvPicPr>
        <p:blipFill>
          <a:blip r:embed="rId2" cstate="print"/>
          <a:srcRect/>
          <a:stretch>
            <a:fillRect/>
          </a:stretch>
        </p:blipFill>
        <p:spPr bwMode="auto">
          <a:xfrm>
            <a:off x="457200" y="374650"/>
            <a:ext cx="8229600" cy="6108700"/>
          </a:xfrm>
          <a:prstGeom prst="rect">
            <a:avLst/>
          </a:prstGeom>
          <a:noFill/>
        </p:spPr>
      </p:pic>
      <p:sp>
        <p:nvSpPr>
          <p:cNvPr id="5" name="Line 14"/>
          <p:cNvSpPr>
            <a:spLocks noChangeShapeType="1"/>
          </p:cNvSpPr>
          <p:nvPr/>
        </p:nvSpPr>
        <p:spPr bwMode="auto">
          <a:xfrm>
            <a:off x="2589213" y="1336675"/>
            <a:ext cx="822325" cy="1588"/>
          </a:xfrm>
          <a:prstGeom prst="line">
            <a:avLst/>
          </a:prstGeom>
          <a:noFill/>
          <a:ln w="31750">
            <a:solidFill>
              <a:srgbClr val="FFFFFF"/>
            </a:solidFill>
            <a:round/>
            <a:headEnd/>
            <a:tailEnd/>
          </a:ln>
        </p:spPr>
        <p:txBody>
          <a:bodyPr/>
          <a:lstStyle/>
          <a:p>
            <a:endParaRPr lang="en-GB"/>
          </a:p>
        </p:txBody>
      </p:sp>
      <p:sp>
        <p:nvSpPr>
          <p:cNvPr id="6" name="Line 15"/>
          <p:cNvSpPr>
            <a:spLocks noChangeShapeType="1"/>
          </p:cNvSpPr>
          <p:nvPr/>
        </p:nvSpPr>
        <p:spPr bwMode="auto">
          <a:xfrm>
            <a:off x="2322513" y="1689100"/>
            <a:ext cx="650875" cy="1588"/>
          </a:xfrm>
          <a:prstGeom prst="line">
            <a:avLst/>
          </a:prstGeom>
          <a:noFill/>
          <a:ln w="31750">
            <a:solidFill>
              <a:srgbClr val="FFFFFF"/>
            </a:solidFill>
            <a:round/>
            <a:headEnd/>
            <a:tailEnd/>
          </a:ln>
        </p:spPr>
        <p:txBody>
          <a:bodyPr/>
          <a:lstStyle/>
          <a:p>
            <a:endParaRPr lang="en-GB"/>
          </a:p>
        </p:txBody>
      </p:sp>
      <p:sp>
        <p:nvSpPr>
          <p:cNvPr id="7" name="Line 16"/>
          <p:cNvSpPr>
            <a:spLocks noChangeShapeType="1"/>
          </p:cNvSpPr>
          <p:nvPr/>
        </p:nvSpPr>
        <p:spPr bwMode="auto">
          <a:xfrm>
            <a:off x="2312988" y="2143125"/>
            <a:ext cx="2393950" cy="1588"/>
          </a:xfrm>
          <a:prstGeom prst="line">
            <a:avLst/>
          </a:prstGeom>
          <a:noFill/>
          <a:ln w="31750">
            <a:solidFill>
              <a:srgbClr val="FFFFFF"/>
            </a:solidFill>
            <a:round/>
            <a:headEnd/>
            <a:tailEnd/>
          </a:ln>
        </p:spPr>
        <p:txBody>
          <a:bodyPr/>
          <a:lstStyle/>
          <a:p>
            <a:endParaRPr lang="en-GB"/>
          </a:p>
        </p:txBody>
      </p:sp>
      <p:sp>
        <p:nvSpPr>
          <p:cNvPr id="8" name="Freeform 17"/>
          <p:cNvSpPr>
            <a:spLocks/>
          </p:cNvSpPr>
          <p:nvPr/>
        </p:nvSpPr>
        <p:spPr bwMode="auto">
          <a:xfrm>
            <a:off x="2078038" y="2533650"/>
            <a:ext cx="1301750" cy="603250"/>
          </a:xfrm>
          <a:custGeom>
            <a:avLst/>
            <a:gdLst/>
            <a:ahLst/>
            <a:cxnLst>
              <a:cxn ang="0">
                <a:pos x="0" y="0"/>
              </a:cxn>
              <a:cxn ang="0">
                <a:pos x="424" y="0"/>
              </a:cxn>
              <a:cxn ang="0">
                <a:pos x="820" y="380"/>
              </a:cxn>
            </a:cxnLst>
            <a:rect l="0" t="0" r="r" b="b"/>
            <a:pathLst>
              <a:path w="820" h="380">
                <a:moveTo>
                  <a:pt x="0" y="0"/>
                </a:moveTo>
                <a:lnTo>
                  <a:pt x="424" y="0"/>
                </a:lnTo>
                <a:lnTo>
                  <a:pt x="820" y="380"/>
                </a:lnTo>
              </a:path>
            </a:pathLst>
          </a:custGeom>
          <a:noFill/>
          <a:ln w="31750">
            <a:solidFill>
              <a:srgbClr val="FFFFFF"/>
            </a:solidFill>
            <a:prstDash val="solid"/>
            <a:round/>
            <a:headEnd/>
            <a:tailEnd/>
          </a:ln>
        </p:spPr>
        <p:txBody>
          <a:bodyPr/>
          <a:lstStyle/>
          <a:p>
            <a:endParaRPr lang="en-GB"/>
          </a:p>
        </p:txBody>
      </p:sp>
      <p:sp>
        <p:nvSpPr>
          <p:cNvPr id="9" name="Freeform 18"/>
          <p:cNvSpPr>
            <a:spLocks/>
          </p:cNvSpPr>
          <p:nvPr/>
        </p:nvSpPr>
        <p:spPr bwMode="auto">
          <a:xfrm>
            <a:off x="2316163" y="2933700"/>
            <a:ext cx="365125" cy="177800"/>
          </a:xfrm>
          <a:custGeom>
            <a:avLst/>
            <a:gdLst/>
            <a:ahLst/>
            <a:cxnLst>
              <a:cxn ang="0">
                <a:pos x="0" y="0"/>
              </a:cxn>
              <a:cxn ang="0">
                <a:pos x="98" y="0"/>
              </a:cxn>
              <a:cxn ang="0">
                <a:pos x="230" y="112"/>
              </a:cxn>
            </a:cxnLst>
            <a:rect l="0" t="0" r="r" b="b"/>
            <a:pathLst>
              <a:path w="230" h="112">
                <a:moveTo>
                  <a:pt x="0" y="0"/>
                </a:moveTo>
                <a:lnTo>
                  <a:pt x="98" y="0"/>
                </a:lnTo>
                <a:lnTo>
                  <a:pt x="230" y="112"/>
                </a:lnTo>
              </a:path>
            </a:pathLst>
          </a:custGeom>
          <a:noFill/>
          <a:ln w="31750">
            <a:solidFill>
              <a:srgbClr val="FFFFFF"/>
            </a:solidFill>
            <a:prstDash val="solid"/>
            <a:round/>
            <a:headEnd/>
            <a:tailEnd/>
          </a:ln>
        </p:spPr>
        <p:txBody>
          <a:bodyPr/>
          <a:lstStyle/>
          <a:p>
            <a:endParaRPr lang="en-GB"/>
          </a:p>
        </p:txBody>
      </p:sp>
      <p:sp>
        <p:nvSpPr>
          <p:cNvPr id="10" name="Line 19"/>
          <p:cNvSpPr>
            <a:spLocks noChangeShapeType="1"/>
          </p:cNvSpPr>
          <p:nvPr/>
        </p:nvSpPr>
        <p:spPr bwMode="auto">
          <a:xfrm>
            <a:off x="1868488" y="3387725"/>
            <a:ext cx="1927225" cy="1588"/>
          </a:xfrm>
          <a:prstGeom prst="line">
            <a:avLst/>
          </a:prstGeom>
          <a:noFill/>
          <a:ln w="31750">
            <a:solidFill>
              <a:srgbClr val="FFFFFF"/>
            </a:solidFill>
            <a:round/>
            <a:headEnd/>
            <a:tailEnd/>
          </a:ln>
        </p:spPr>
        <p:txBody>
          <a:bodyPr/>
          <a:lstStyle/>
          <a:p>
            <a:endParaRPr lang="en-GB"/>
          </a:p>
        </p:txBody>
      </p:sp>
      <p:sp>
        <p:nvSpPr>
          <p:cNvPr id="11" name="Freeform 20"/>
          <p:cNvSpPr>
            <a:spLocks/>
          </p:cNvSpPr>
          <p:nvPr/>
        </p:nvSpPr>
        <p:spPr bwMode="auto">
          <a:xfrm>
            <a:off x="2490788" y="3702050"/>
            <a:ext cx="434975" cy="38100"/>
          </a:xfrm>
          <a:custGeom>
            <a:avLst/>
            <a:gdLst/>
            <a:ahLst/>
            <a:cxnLst>
              <a:cxn ang="0">
                <a:pos x="0" y="0"/>
              </a:cxn>
              <a:cxn ang="0">
                <a:pos x="54" y="0"/>
              </a:cxn>
              <a:cxn ang="0">
                <a:pos x="274" y="24"/>
              </a:cxn>
            </a:cxnLst>
            <a:rect l="0" t="0" r="r" b="b"/>
            <a:pathLst>
              <a:path w="274" h="24">
                <a:moveTo>
                  <a:pt x="0" y="0"/>
                </a:moveTo>
                <a:lnTo>
                  <a:pt x="54" y="0"/>
                </a:lnTo>
                <a:lnTo>
                  <a:pt x="274" y="24"/>
                </a:lnTo>
              </a:path>
            </a:pathLst>
          </a:custGeom>
          <a:noFill/>
          <a:ln w="31750">
            <a:solidFill>
              <a:srgbClr val="FFFFFF"/>
            </a:solidFill>
            <a:prstDash val="solid"/>
            <a:round/>
            <a:headEnd/>
            <a:tailEnd/>
          </a:ln>
        </p:spPr>
        <p:txBody>
          <a:bodyPr/>
          <a:lstStyle/>
          <a:p>
            <a:endParaRPr lang="en-GB"/>
          </a:p>
        </p:txBody>
      </p:sp>
      <p:sp>
        <p:nvSpPr>
          <p:cNvPr id="12" name="Freeform 21"/>
          <p:cNvSpPr>
            <a:spLocks/>
          </p:cNvSpPr>
          <p:nvPr/>
        </p:nvSpPr>
        <p:spPr bwMode="auto">
          <a:xfrm>
            <a:off x="2179638" y="4064000"/>
            <a:ext cx="1454150" cy="44450"/>
          </a:xfrm>
          <a:custGeom>
            <a:avLst/>
            <a:gdLst/>
            <a:ahLst/>
            <a:cxnLst>
              <a:cxn ang="0">
                <a:pos x="0" y="0"/>
              </a:cxn>
              <a:cxn ang="0">
                <a:pos x="284" y="0"/>
              </a:cxn>
              <a:cxn ang="0">
                <a:pos x="916" y="28"/>
              </a:cxn>
            </a:cxnLst>
            <a:rect l="0" t="0" r="r" b="b"/>
            <a:pathLst>
              <a:path w="916" h="28">
                <a:moveTo>
                  <a:pt x="0" y="0"/>
                </a:moveTo>
                <a:lnTo>
                  <a:pt x="284" y="0"/>
                </a:lnTo>
                <a:lnTo>
                  <a:pt x="916" y="28"/>
                </a:lnTo>
              </a:path>
            </a:pathLst>
          </a:custGeom>
          <a:noFill/>
          <a:ln w="31750">
            <a:solidFill>
              <a:srgbClr val="FFFFFF"/>
            </a:solidFill>
            <a:prstDash val="solid"/>
            <a:round/>
            <a:headEnd/>
            <a:tailEnd/>
          </a:ln>
        </p:spPr>
        <p:txBody>
          <a:bodyPr/>
          <a:lstStyle/>
          <a:p>
            <a:endParaRPr lang="en-GB"/>
          </a:p>
        </p:txBody>
      </p:sp>
      <p:sp>
        <p:nvSpPr>
          <p:cNvPr id="13" name="Freeform 22"/>
          <p:cNvSpPr>
            <a:spLocks/>
          </p:cNvSpPr>
          <p:nvPr/>
        </p:nvSpPr>
        <p:spPr bwMode="auto">
          <a:xfrm>
            <a:off x="2354263" y="4384675"/>
            <a:ext cx="1181100" cy="174625"/>
          </a:xfrm>
          <a:custGeom>
            <a:avLst/>
            <a:gdLst/>
            <a:ahLst/>
            <a:cxnLst>
              <a:cxn ang="0">
                <a:pos x="0" y="0"/>
              </a:cxn>
              <a:cxn ang="0">
                <a:pos x="228" y="0"/>
              </a:cxn>
              <a:cxn ang="0">
                <a:pos x="744" y="110"/>
              </a:cxn>
            </a:cxnLst>
            <a:rect l="0" t="0" r="r" b="b"/>
            <a:pathLst>
              <a:path w="744" h="110">
                <a:moveTo>
                  <a:pt x="0" y="0"/>
                </a:moveTo>
                <a:lnTo>
                  <a:pt x="228" y="0"/>
                </a:lnTo>
                <a:lnTo>
                  <a:pt x="744" y="110"/>
                </a:lnTo>
              </a:path>
            </a:pathLst>
          </a:custGeom>
          <a:noFill/>
          <a:ln w="31750">
            <a:solidFill>
              <a:srgbClr val="FFFFFF"/>
            </a:solidFill>
            <a:prstDash val="solid"/>
            <a:round/>
            <a:headEnd/>
            <a:tailEnd/>
          </a:ln>
        </p:spPr>
        <p:txBody>
          <a:bodyPr/>
          <a:lstStyle/>
          <a:p>
            <a:endParaRPr lang="en-GB"/>
          </a:p>
        </p:txBody>
      </p:sp>
      <p:sp>
        <p:nvSpPr>
          <p:cNvPr id="14" name="Freeform 23"/>
          <p:cNvSpPr>
            <a:spLocks/>
          </p:cNvSpPr>
          <p:nvPr/>
        </p:nvSpPr>
        <p:spPr bwMode="auto">
          <a:xfrm>
            <a:off x="2573338" y="4667250"/>
            <a:ext cx="1422400" cy="136525"/>
          </a:xfrm>
          <a:custGeom>
            <a:avLst/>
            <a:gdLst/>
            <a:ahLst/>
            <a:cxnLst>
              <a:cxn ang="0">
                <a:pos x="0" y="0"/>
              </a:cxn>
              <a:cxn ang="0">
                <a:pos x="96" y="0"/>
              </a:cxn>
              <a:cxn ang="0">
                <a:pos x="896" y="86"/>
              </a:cxn>
            </a:cxnLst>
            <a:rect l="0" t="0" r="r" b="b"/>
            <a:pathLst>
              <a:path w="896" h="86">
                <a:moveTo>
                  <a:pt x="0" y="0"/>
                </a:moveTo>
                <a:lnTo>
                  <a:pt x="96" y="0"/>
                </a:lnTo>
                <a:lnTo>
                  <a:pt x="896" y="86"/>
                </a:lnTo>
              </a:path>
            </a:pathLst>
          </a:custGeom>
          <a:noFill/>
          <a:ln w="31750">
            <a:solidFill>
              <a:srgbClr val="FFFFFF"/>
            </a:solidFill>
            <a:prstDash val="solid"/>
            <a:round/>
            <a:headEnd/>
            <a:tailEnd/>
          </a:ln>
        </p:spPr>
        <p:txBody>
          <a:bodyPr/>
          <a:lstStyle/>
          <a:p>
            <a:endParaRPr lang="en-GB"/>
          </a:p>
        </p:txBody>
      </p:sp>
      <p:sp>
        <p:nvSpPr>
          <p:cNvPr id="15" name="Freeform 24"/>
          <p:cNvSpPr>
            <a:spLocks/>
          </p:cNvSpPr>
          <p:nvPr/>
        </p:nvSpPr>
        <p:spPr bwMode="auto">
          <a:xfrm>
            <a:off x="2633663" y="4984750"/>
            <a:ext cx="2047875" cy="377825"/>
          </a:xfrm>
          <a:custGeom>
            <a:avLst/>
            <a:gdLst/>
            <a:ahLst/>
            <a:cxnLst>
              <a:cxn ang="0">
                <a:pos x="0" y="0"/>
              </a:cxn>
              <a:cxn ang="0">
                <a:pos x="88" y="0"/>
              </a:cxn>
              <a:cxn ang="0">
                <a:pos x="1290" y="238"/>
              </a:cxn>
            </a:cxnLst>
            <a:rect l="0" t="0" r="r" b="b"/>
            <a:pathLst>
              <a:path w="1290" h="238">
                <a:moveTo>
                  <a:pt x="0" y="0"/>
                </a:moveTo>
                <a:lnTo>
                  <a:pt x="88" y="0"/>
                </a:lnTo>
                <a:lnTo>
                  <a:pt x="1290" y="238"/>
                </a:lnTo>
              </a:path>
            </a:pathLst>
          </a:custGeom>
          <a:noFill/>
          <a:ln w="31750">
            <a:solidFill>
              <a:srgbClr val="FFFFFF"/>
            </a:solidFill>
            <a:prstDash val="solid"/>
            <a:round/>
            <a:headEnd/>
            <a:tailEnd/>
          </a:ln>
        </p:spPr>
        <p:txBody>
          <a:bodyPr/>
          <a:lstStyle/>
          <a:p>
            <a:endParaRPr lang="en-GB"/>
          </a:p>
        </p:txBody>
      </p:sp>
      <p:sp>
        <p:nvSpPr>
          <p:cNvPr id="16" name="Line 25"/>
          <p:cNvSpPr>
            <a:spLocks noChangeShapeType="1"/>
          </p:cNvSpPr>
          <p:nvPr/>
        </p:nvSpPr>
        <p:spPr bwMode="auto">
          <a:xfrm>
            <a:off x="2449513" y="5324475"/>
            <a:ext cx="755650" cy="1588"/>
          </a:xfrm>
          <a:prstGeom prst="line">
            <a:avLst/>
          </a:prstGeom>
          <a:noFill/>
          <a:ln w="31750">
            <a:solidFill>
              <a:srgbClr val="FFFFFF"/>
            </a:solidFill>
            <a:round/>
            <a:headEnd/>
            <a:tailEnd/>
          </a:ln>
        </p:spPr>
        <p:txBody>
          <a:bodyPr/>
          <a:lstStyle/>
          <a:p>
            <a:endParaRPr lang="en-GB"/>
          </a:p>
        </p:txBody>
      </p:sp>
      <p:sp>
        <p:nvSpPr>
          <p:cNvPr id="17" name="Freeform 26"/>
          <p:cNvSpPr>
            <a:spLocks/>
          </p:cNvSpPr>
          <p:nvPr/>
        </p:nvSpPr>
        <p:spPr bwMode="auto">
          <a:xfrm>
            <a:off x="4878388" y="841375"/>
            <a:ext cx="1882775" cy="511175"/>
          </a:xfrm>
          <a:custGeom>
            <a:avLst/>
            <a:gdLst/>
            <a:ahLst/>
            <a:cxnLst>
              <a:cxn ang="0">
                <a:pos x="1186" y="0"/>
              </a:cxn>
              <a:cxn ang="0">
                <a:pos x="312" y="0"/>
              </a:cxn>
              <a:cxn ang="0">
                <a:pos x="0" y="322"/>
              </a:cxn>
            </a:cxnLst>
            <a:rect l="0" t="0" r="r" b="b"/>
            <a:pathLst>
              <a:path w="1186" h="322">
                <a:moveTo>
                  <a:pt x="1186" y="0"/>
                </a:moveTo>
                <a:lnTo>
                  <a:pt x="312" y="0"/>
                </a:lnTo>
                <a:lnTo>
                  <a:pt x="0" y="322"/>
                </a:lnTo>
              </a:path>
            </a:pathLst>
          </a:custGeom>
          <a:noFill/>
          <a:ln w="31750">
            <a:solidFill>
              <a:srgbClr val="FFFFFF"/>
            </a:solidFill>
            <a:prstDash val="solid"/>
            <a:round/>
            <a:headEnd/>
            <a:tailEnd/>
          </a:ln>
        </p:spPr>
        <p:txBody>
          <a:bodyPr/>
          <a:lstStyle/>
          <a:p>
            <a:endParaRPr lang="en-GB"/>
          </a:p>
        </p:txBody>
      </p:sp>
      <p:sp>
        <p:nvSpPr>
          <p:cNvPr id="18" name="Freeform 27"/>
          <p:cNvSpPr>
            <a:spLocks/>
          </p:cNvSpPr>
          <p:nvPr/>
        </p:nvSpPr>
        <p:spPr bwMode="auto">
          <a:xfrm>
            <a:off x="5719763" y="1212850"/>
            <a:ext cx="1041400" cy="561975"/>
          </a:xfrm>
          <a:custGeom>
            <a:avLst/>
            <a:gdLst/>
            <a:ahLst/>
            <a:cxnLst>
              <a:cxn ang="0">
                <a:pos x="656" y="0"/>
              </a:cxn>
              <a:cxn ang="0">
                <a:pos x="312" y="0"/>
              </a:cxn>
              <a:cxn ang="0">
                <a:pos x="0" y="354"/>
              </a:cxn>
            </a:cxnLst>
            <a:rect l="0" t="0" r="r" b="b"/>
            <a:pathLst>
              <a:path w="656" h="354">
                <a:moveTo>
                  <a:pt x="656" y="0"/>
                </a:moveTo>
                <a:lnTo>
                  <a:pt x="312" y="0"/>
                </a:lnTo>
                <a:lnTo>
                  <a:pt x="0" y="354"/>
                </a:lnTo>
              </a:path>
            </a:pathLst>
          </a:custGeom>
          <a:noFill/>
          <a:ln w="31750">
            <a:solidFill>
              <a:srgbClr val="FFFFFF"/>
            </a:solidFill>
            <a:prstDash val="solid"/>
            <a:round/>
            <a:headEnd/>
            <a:tailEnd/>
          </a:ln>
        </p:spPr>
        <p:txBody>
          <a:bodyPr/>
          <a:lstStyle/>
          <a:p>
            <a:endParaRPr lang="en-GB"/>
          </a:p>
        </p:txBody>
      </p:sp>
      <p:sp>
        <p:nvSpPr>
          <p:cNvPr id="19" name="Freeform 28"/>
          <p:cNvSpPr>
            <a:spLocks/>
          </p:cNvSpPr>
          <p:nvPr/>
        </p:nvSpPr>
        <p:spPr bwMode="auto">
          <a:xfrm>
            <a:off x="5424488" y="1708150"/>
            <a:ext cx="1336675" cy="968375"/>
          </a:xfrm>
          <a:custGeom>
            <a:avLst/>
            <a:gdLst/>
            <a:ahLst/>
            <a:cxnLst>
              <a:cxn ang="0">
                <a:pos x="842" y="0"/>
              </a:cxn>
              <a:cxn ang="0">
                <a:pos x="666" y="0"/>
              </a:cxn>
              <a:cxn ang="0">
                <a:pos x="0" y="610"/>
              </a:cxn>
            </a:cxnLst>
            <a:rect l="0" t="0" r="r" b="b"/>
            <a:pathLst>
              <a:path w="842" h="610">
                <a:moveTo>
                  <a:pt x="842" y="0"/>
                </a:moveTo>
                <a:lnTo>
                  <a:pt x="666" y="0"/>
                </a:lnTo>
                <a:lnTo>
                  <a:pt x="0" y="610"/>
                </a:lnTo>
              </a:path>
            </a:pathLst>
          </a:custGeom>
          <a:noFill/>
          <a:ln w="31750">
            <a:solidFill>
              <a:srgbClr val="FFFFFF"/>
            </a:solidFill>
            <a:prstDash val="solid"/>
            <a:round/>
            <a:headEnd/>
            <a:tailEnd/>
          </a:ln>
        </p:spPr>
        <p:txBody>
          <a:bodyPr/>
          <a:lstStyle/>
          <a:p>
            <a:endParaRPr lang="en-GB"/>
          </a:p>
        </p:txBody>
      </p:sp>
      <p:sp>
        <p:nvSpPr>
          <p:cNvPr id="20" name="Freeform 29"/>
          <p:cNvSpPr>
            <a:spLocks/>
          </p:cNvSpPr>
          <p:nvPr/>
        </p:nvSpPr>
        <p:spPr bwMode="auto">
          <a:xfrm>
            <a:off x="6091238" y="1990725"/>
            <a:ext cx="669925" cy="269875"/>
          </a:xfrm>
          <a:custGeom>
            <a:avLst/>
            <a:gdLst/>
            <a:ahLst/>
            <a:cxnLst>
              <a:cxn ang="0">
                <a:pos x="422" y="0"/>
              </a:cxn>
              <a:cxn ang="0">
                <a:pos x="284" y="0"/>
              </a:cxn>
              <a:cxn ang="0">
                <a:pos x="0" y="170"/>
              </a:cxn>
            </a:cxnLst>
            <a:rect l="0" t="0" r="r" b="b"/>
            <a:pathLst>
              <a:path w="422" h="170">
                <a:moveTo>
                  <a:pt x="422" y="0"/>
                </a:moveTo>
                <a:lnTo>
                  <a:pt x="284" y="0"/>
                </a:lnTo>
                <a:lnTo>
                  <a:pt x="0" y="170"/>
                </a:lnTo>
              </a:path>
            </a:pathLst>
          </a:custGeom>
          <a:noFill/>
          <a:ln w="31750">
            <a:solidFill>
              <a:srgbClr val="FFFFFF"/>
            </a:solidFill>
            <a:prstDash val="solid"/>
            <a:round/>
            <a:headEnd/>
            <a:tailEnd/>
          </a:ln>
        </p:spPr>
        <p:txBody>
          <a:bodyPr/>
          <a:lstStyle/>
          <a:p>
            <a:endParaRPr lang="en-GB"/>
          </a:p>
        </p:txBody>
      </p:sp>
      <p:sp>
        <p:nvSpPr>
          <p:cNvPr id="21" name="Freeform 30"/>
          <p:cNvSpPr>
            <a:spLocks/>
          </p:cNvSpPr>
          <p:nvPr/>
        </p:nvSpPr>
        <p:spPr bwMode="auto">
          <a:xfrm>
            <a:off x="5605463" y="2717800"/>
            <a:ext cx="1155700" cy="622300"/>
          </a:xfrm>
          <a:custGeom>
            <a:avLst/>
            <a:gdLst/>
            <a:ahLst/>
            <a:cxnLst>
              <a:cxn ang="0">
                <a:pos x="728" y="0"/>
              </a:cxn>
              <a:cxn ang="0">
                <a:pos x="624" y="0"/>
              </a:cxn>
              <a:cxn ang="0">
                <a:pos x="0" y="392"/>
              </a:cxn>
            </a:cxnLst>
            <a:rect l="0" t="0" r="r" b="b"/>
            <a:pathLst>
              <a:path w="728" h="392">
                <a:moveTo>
                  <a:pt x="728" y="0"/>
                </a:moveTo>
                <a:lnTo>
                  <a:pt x="624" y="0"/>
                </a:lnTo>
                <a:lnTo>
                  <a:pt x="0" y="392"/>
                </a:lnTo>
              </a:path>
            </a:pathLst>
          </a:custGeom>
          <a:noFill/>
          <a:ln w="31750">
            <a:solidFill>
              <a:srgbClr val="FFFFFF"/>
            </a:solidFill>
            <a:prstDash val="solid"/>
            <a:round/>
            <a:headEnd/>
            <a:tailEnd/>
          </a:ln>
        </p:spPr>
        <p:txBody>
          <a:bodyPr/>
          <a:lstStyle/>
          <a:p>
            <a:endParaRPr lang="en-GB"/>
          </a:p>
        </p:txBody>
      </p:sp>
      <p:sp>
        <p:nvSpPr>
          <p:cNvPr id="22" name="Freeform 31"/>
          <p:cNvSpPr>
            <a:spLocks/>
          </p:cNvSpPr>
          <p:nvPr/>
        </p:nvSpPr>
        <p:spPr bwMode="auto">
          <a:xfrm>
            <a:off x="4938713" y="3384550"/>
            <a:ext cx="1924050" cy="57150"/>
          </a:xfrm>
          <a:custGeom>
            <a:avLst/>
            <a:gdLst/>
            <a:ahLst/>
            <a:cxnLst>
              <a:cxn ang="0">
                <a:pos x="1212" y="36"/>
              </a:cxn>
              <a:cxn ang="0">
                <a:pos x="1108" y="36"/>
              </a:cxn>
              <a:cxn ang="0">
                <a:pos x="0" y="0"/>
              </a:cxn>
            </a:cxnLst>
            <a:rect l="0" t="0" r="r" b="b"/>
            <a:pathLst>
              <a:path w="1212" h="36">
                <a:moveTo>
                  <a:pt x="1212" y="36"/>
                </a:moveTo>
                <a:lnTo>
                  <a:pt x="1108" y="36"/>
                </a:lnTo>
                <a:lnTo>
                  <a:pt x="0" y="0"/>
                </a:lnTo>
              </a:path>
            </a:pathLst>
          </a:custGeom>
          <a:noFill/>
          <a:ln w="31750">
            <a:solidFill>
              <a:srgbClr val="FFFFFF"/>
            </a:solidFill>
            <a:prstDash val="solid"/>
            <a:round/>
            <a:headEnd/>
            <a:tailEnd/>
          </a:ln>
        </p:spPr>
        <p:txBody>
          <a:bodyPr/>
          <a:lstStyle/>
          <a:p>
            <a:endParaRPr lang="en-GB"/>
          </a:p>
        </p:txBody>
      </p:sp>
      <p:sp>
        <p:nvSpPr>
          <p:cNvPr id="23" name="Freeform 32"/>
          <p:cNvSpPr>
            <a:spLocks/>
          </p:cNvSpPr>
          <p:nvPr/>
        </p:nvSpPr>
        <p:spPr bwMode="auto">
          <a:xfrm>
            <a:off x="4640263" y="3371850"/>
            <a:ext cx="2222500" cy="466725"/>
          </a:xfrm>
          <a:custGeom>
            <a:avLst/>
            <a:gdLst/>
            <a:ahLst/>
            <a:cxnLst>
              <a:cxn ang="0">
                <a:pos x="1400" y="294"/>
              </a:cxn>
              <a:cxn ang="0">
                <a:pos x="1296" y="294"/>
              </a:cxn>
              <a:cxn ang="0">
                <a:pos x="0" y="0"/>
              </a:cxn>
            </a:cxnLst>
            <a:rect l="0" t="0" r="r" b="b"/>
            <a:pathLst>
              <a:path w="1400" h="294">
                <a:moveTo>
                  <a:pt x="1400" y="294"/>
                </a:moveTo>
                <a:lnTo>
                  <a:pt x="1296" y="294"/>
                </a:lnTo>
                <a:lnTo>
                  <a:pt x="0" y="0"/>
                </a:lnTo>
              </a:path>
            </a:pathLst>
          </a:custGeom>
          <a:noFill/>
          <a:ln w="31750">
            <a:solidFill>
              <a:srgbClr val="FFFFFF"/>
            </a:solidFill>
            <a:prstDash val="solid"/>
            <a:round/>
            <a:headEnd/>
            <a:tailEnd/>
          </a:ln>
        </p:spPr>
        <p:txBody>
          <a:bodyPr/>
          <a:lstStyle/>
          <a:p>
            <a:endParaRPr lang="en-GB"/>
          </a:p>
        </p:txBody>
      </p:sp>
      <p:sp>
        <p:nvSpPr>
          <p:cNvPr id="24" name="Freeform 33"/>
          <p:cNvSpPr>
            <a:spLocks/>
          </p:cNvSpPr>
          <p:nvPr/>
        </p:nvSpPr>
        <p:spPr bwMode="auto">
          <a:xfrm>
            <a:off x="6072188" y="4079875"/>
            <a:ext cx="803275" cy="241300"/>
          </a:xfrm>
          <a:custGeom>
            <a:avLst/>
            <a:gdLst/>
            <a:ahLst/>
            <a:cxnLst>
              <a:cxn ang="0">
                <a:pos x="506" y="0"/>
              </a:cxn>
              <a:cxn ang="0">
                <a:pos x="392" y="0"/>
              </a:cxn>
              <a:cxn ang="0">
                <a:pos x="0" y="152"/>
              </a:cxn>
            </a:cxnLst>
            <a:rect l="0" t="0" r="r" b="b"/>
            <a:pathLst>
              <a:path w="506" h="152">
                <a:moveTo>
                  <a:pt x="506" y="0"/>
                </a:moveTo>
                <a:lnTo>
                  <a:pt x="392" y="0"/>
                </a:lnTo>
                <a:lnTo>
                  <a:pt x="0" y="152"/>
                </a:lnTo>
              </a:path>
            </a:pathLst>
          </a:custGeom>
          <a:noFill/>
          <a:ln w="31750">
            <a:solidFill>
              <a:srgbClr val="FFFFFF"/>
            </a:solidFill>
            <a:prstDash val="solid"/>
            <a:round/>
            <a:headEnd/>
            <a:tailEnd/>
          </a:ln>
        </p:spPr>
        <p:txBody>
          <a:bodyPr/>
          <a:lstStyle/>
          <a:p>
            <a:endParaRPr lang="en-GB"/>
          </a:p>
        </p:txBody>
      </p:sp>
      <p:sp>
        <p:nvSpPr>
          <p:cNvPr id="25" name="Freeform 34"/>
          <p:cNvSpPr>
            <a:spLocks/>
          </p:cNvSpPr>
          <p:nvPr/>
        </p:nvSpPr>
        <p:spPr bwMode="auto">
          <a:xfrm>
            <a:off x="5624513" y="4356100"/>
            <a:ext cx="1250950" cy="266700"/>
          </a:xfrm>
          <a:custGeom>
            <a:avLst/>
            <a:gdLst/>
            <a:ahLst/>
            <a:cxnLst>
              <a:cxn ang="0">
                <a:pos x="788" y="0"/>
              </a:cxn>
              <a:cxn ang="0">
                <a:pos x="678" y="0"/>
              </a:cxn>
              <a:cxn ang="0">
                <a:pos x="0" y="168"/>
              </a:cxn>
            </a:cxnLst>
            <a:rect l="0" t="0" r="r" b="b"/>
            <a:pathLst>
              <a:path w="788" h="168">
                <a:moveTo>
                  <a:pt x="788" y="0"/>
                </a:moveTo>
                <a:lnTo>
                  <a:pt x="678" y="0"/>
                </a:lnTo>
                <a:lnTo>
                  <a:pt x="0" y="168"/>
                </a:lnTo>
              </a:path>
            </a:pathLst>
          </a:custGeom>
          <a:noFill/>
          <a:ln w="31750">
            <a:solidFill>
              <a:srgbClr val="FFFFFF"/>
            </a:solidFill>
            <a:prstDash val="solid"/>
            <a:round/>
            <a:headEnd/>
            <a:tailEnd/>
          </a:ln>
        </p:spPr>
        <p:txBody>
          <a:bodyPr/>
          <a:lstStyle/>
          <a:p>
            <a:endParaRPr lang="en-GB"/>
          </a:p>
        </p:txBody>
      </p:sp>
      <p:sp>
        <p:nvSpPr>
          <p:cNvPr id="26" name="Freeform 35"/>
          <p:cNvSpPr>
            <a:spLocks/>
          </p:cNvSpPr>
          <p:nvPr/>
        </p:nvSpPr>
        <p:spPr bwMode="auto">
          <a:xfrm>
            <a:off x="5173663" y="4600575"/>
            <a:ext cx="1698625" cy="260350"/>
          </a:xfrm>
          <a:custGeom>
            <a:avLst/>
            <a:gdLst/>
            <a:ahLst/>
            <a:cxnLst>
              <a:cxn ang="0">
                <a:pos x="1070" y="0"/>
              </a:cxn>
              <a:cxn ang="0">
                <a:pos x="978" y="0"/>
              </a:cxn>
              <a:cxn ang="0">
                <a:pos x="0" y="164"/>
              </a:cxn>
            </a:cxnLst>
            <a:rect l="0" t="0" r="r" b="b"/>
            <a:pathLst>
              <a:path w="1070" h="164">
                <a:moveTo>
                  <a:pt x="1070" y="0"/>
                </a:moveTo>
                <a:lnTo>
                  <a:pt x="978" y="0"/>
                </a:lnTo>
                <a:lnTo>
                  <a:pt x="0" y="164"/>
                </a:lnTo>
              </a:path>
            </a:pathLst>
          </a:custGeom>
          <a:noFill/>
          <a:ln w="31750">
            <a:solidFill>
              <a:srgbClr val="FFFFFF"/>
            </a:solidFill>
            <a:prstDash val="solid"/>
            <a:round/>
            <a:headEnd/>
            <a:tailEnd/>
          </a:ln>
        </p:spPr>
        <p:txBody>
          <a:bodyPr/>
          <a:lstStyle/>
          <a:p>
            <a:endParaRPr lang="en-GB"/>
          </a:p>
        </p:txBody>
      </p:sp>
      <p:sp>
        <p:nvSpPr>
          <p:cNvPr id="27" name="Line 36"/>
          <p:cNvSpPr>
            <a:spLocks noChangeShapeType="1"/>
          </p:cNvSpPr>
          <p:nvPr/>
        </p:nvSpPr>
        <p:spPr bwMode="auto">
          <a:xfrm flipH="1">
            <a:off x="6691313" y="5124450"/>
            <a:ext cx="184150" cy="1588"/>
          </a:xfrm>
          <a:prstGeom prst="line">
            <a:avLst/>
          </a:prstGeom>
          <a:noFill/>
          <a:ln w="31750">
            <a:solidFill>
              <a:srgbClr val="FFFFFF"/>
            </a:solidFill>
            <a:round/>
            <a:headEnd/>
            <a:tailEnd/>
          </a:ln>
        </p:spPr>
        <p:txBody>
          <a:bodyPr/>
          <a:lstStyle/>
          <a:p>
            <a:endParaRPr lang="en-GB"/>
          </a:p>
        </p:txBody>
      </p:sp>
      <p:sp>
        <p:nvSpPr>
          <p:cNvPr id="28" name="Line 37"/>
          <p:cNvSpPr>
            <a:spLocks noChangeShapeType="1"/>
          </p:cNvSpPr>
          <p:nvPr/>
        </p:nvSpPr>
        <p:spPr bwMode="auto">
          <a:xfrm flipH="1">
            <a:off x="6516688" y="5372100"/>
            <a:ext cx="358775" cy="1588"/>
          </a:xfrm>
          <a:prstGeom prst="line">
            <a:avLst/>
          </a:prstGeom>
          <a:noFill/>
          <a:ln w="31750">
            <a:solidFill>
              <a:srgbClr val="FFFFFF"/>
            </a:solidFill>
            <a:round/>
            <a:headEnd/>
            <a:tailEnd/>
          </a:ln>
        </p:spPr>
        <p:txBody>
          <a:bodyPr/>
          <a:lstStyle/>
          <a:p>
            <a:endParaRPr lang="en-GB"/>
          </a:p>
        </p:txBody>
      </p:sp>
      <p:sp>
        <p:nvSpPr>
          <p:cNvPr id="29" name="Line 38"/>
          <p:cNvSpPr>
            <a:spLocks noChangeShapeType="1"/>
          </p:cNvSpPr>
          <p:nvPr/>
        </p:nvSpPr>
        <p:spPr bwMode="auto">
          <a:xfrm flipH="1" flipV="1">
            <a:off x="6056313" y="5410200"/>
            <a:ext cx="819150" cy="219075"/>
          </a:xfrm>
          <a:prstGeom prst="line">
            <a:avLst/>
          </a:prstGeom>
          <a:noFill/>
          <a:ln w="38100">
            <a:solidFill>
              <a:srgbClr val="FFFFFF"/>
            </a:solidFill>
            <a:round/>
            <a:headEnd/>
            <a:tailEnd/>
          </a:ln>
        </p:spPr>
        <p:txBody>
          <a:bodyPr/>
          <a:lstStyle/>
          <a:p>
            <a:endParaRPr lang="en-GB"/>
          </a:p>
        </p:txBody>
      </p:sp>
      <p:sp>
        <p:nvSpPr>
          <p:cNvPr id="30" name="Line 39"/>
          <p:cNvSpPr>
            <a:spLocks noChangeShapeType="1"/>
          </p:cNvSpPr>
          <p:nvPr/>
        </p:nvSpPr>
        <p:spPr bwMode="auto">
          <a:xfrm flipH="1">
            <a:off x="6297613" y="1990725"/>
            <a:ext cx="244475" cy="701675"/>
          </a:xfrm>
          <a:prstGeom prst="line">
            <a:avLst/>
          </a:prstGeom>
          <a:noFill/>
          <a:ln w="38100">
            <a:solidFill>
              <a:srgbClr val="FFFFFF"/>
            </a:solidFill>
            <a:round/>
            <a:headEnd/>
            <a:tailEnd/>
          </a:ln>
        </p:spPr>
        <p:txBody>
          <a:bodyPr/>
          <a:lstStyle/>
          <a:p>
            <a:endParaRPr lang="en-GB"/>
          </a:p>
        </p:txBody>
      </p:sp>
      <p:sp>
        <p:nvSpPr>
          <p:cNvPr id="31" name="Line 40"/>
          <p:cNvSpPr>
            <a:spLocks noChangeShapeType="1"/>
          </p:cNvSpPr>
          <p:nvPr/>
        </p:nvSpPr>
        <p:spPr bwMode="auto">
          <a:xfrm>
            <a:off x="2773363" y="4984750"/>
            <a:ext cx="2149475" cy="101600"/>
          </a:xfrm>
          <a:prstGeom prst="line">
            <a:avLst/>
          </a:prstGeom>
          <a:noFill/>
          <a:ln w="31750">
            <a:solidFill>
              <a:srgbClr val="FFFFFF"/>
            </a:solidFill>
            <a:round/>
            <a:headEnd/>
            <a:tailEnd/>
          </a:ln>
        </p:spPr>
        <p:txBody>
          <a:bodyPr/>
          <a:lstStyle/>
          <a:p>
            <a:endParaRPr lang="en-GB"/>
          </a:p>
        </p:txBody>
      </p:sp>
      <p:sp>
        <p:nvSpPr>
          <p:cNvPr id="32" name="Line 41"/>
          <p:cNvSpPr>
            <a:spLocks noChangeShapeType="1"/>
          </p:cNvSpPr>
          <p:nvPr/>
        </p:nvSpPr>
        <p:spPr bwMode="auto">
          <a:xfrm flipV="1">
            <a:off x="2725738" y="4657725"/>
            <a:ext cx="1400175" cy="9525"/>
          </a:xfrm>
          <a:prstGeom prst="line">
            <a:avLst/>
          </a:prstGeom>
          <a:noFill/>
          <a:ln w="31750">
            <a:solidFill>
              <a:srgbClr val="FFFFFF"/>
            </a:solidFill>
            <a:round/>
            <a:headEnd/>
            <a:tailEnd/>
          </a:ln>
        </p:spPr>
        <p:txBody>
          <a:bodyPr/>
          <a:lstStyle/>
          <a:p>
            <a:endParaRPr lang="en-GB"/>
          </a:p>
        </p:txBody>
      </p:sp>
      <p:sp>
        <p:nvSpPr>
          <p:cNvPr id="33" name="Line 42"/>
          <p:cNvSpPr>
            <a:spLocks noChangeShapeType="1"/>
          </p:cNvSpPr>
          <p:nvPr/>
        </p:nvSpPr>
        <p:spPr bwMode="auto">
          <a:xfrm flipV="1">
            <a:off x="2576513" y="3635375"/>
            <a:ext cx="323850" cy="66675"/>
          </a:xfrm>
          <a:prstGeom prst="line">
            <a:avLst/>
          </a:prstGeom>
          <a:noFill/>
          <a:ln w="34925">
            <a:solidFill>
              <a:srgbClr val="FFFFFF"/>
            </a:solidFill>
            <a:round/>
            <a:headEnd/>
            <a:tailEnd/>
          </a:ln>
        </p:spPr>
        <p:txBody>
          <a:bodyPr/>
          <a:lstStyle/>
          <a:p>
            <a:endParaRPr lang="en-GB"/>
          </a:p>
        </p:txBody>
      </p:sp>
      <p:sp>
        <p:nvSpPr>
          <p:cNvPr id="34" name="Line 43"/>
          <p:cNvSpPr>
            <a:spLocks noChangeShapeType="1"/>
          </p:cNvSpPr>
          <p:nvPr/>
        </p:nvSpPr>
        <p:spPr bwMode="auto">
          <a:xfrm flipV="1">
            <a:off x="2576513" y="3444875"/>
            <a:ext cx="336550" cy="257175"/>
          </a:xfrm>
          <a:prstGeom prst="line">
            <a:avLst/>
          </a:prstGeom>
          <a:noFill/>
          <a:ln w="44450">
            <a:solidFill>
              <a:srgbClr val="FFFFFF"/>
            </a:solidFill>
            <a:round/>
            <a:headEnd/>
            <a:tailEnd/>
          </a:ln>
        </p:spPr>
        <p:txBody>
          <a:bodyPr/>
          <a:lstStyle/>
          <a:p>
            <a:endParaRPr lang="en-GB"/>
          </a:p>
        </p:txBody>
      </p:sp>
      <p:sp>
        <p:nvSpPr>
          <p:cNvPr id="35" name="Line 44"/>
          <p:cNvSpPr>
            <a:spLocks noChangeShapeType="1"/>
          </p:cNvSpPr>
          <p:nvPr/>
        </p:nvSpPr>
        <p:spPr bwMode="auto">
          <a:xfrm flipV="1">
            <a:off x="2471738" y="2717800"/>
            <a:ext cx="260350" cy="215900"/>
          </a:xfrm>
          <a:prstGeom prst="line">
            <a:avLst/>
          </a:prstGeom>
          <a:noFill/>
          <a:ln w="44450">
            <a:solidFill>
              <a:srgbClr val="FFFFFF"/>
            </a:solidFill>
            <a:round/>
            <a:headEnd/>
            <a:tailEnd/>
          </a:ln>
        </p:spPr>
        <p:txBody>
          <a:bodyPr/>
          <a:lstStyle/>
          <a:p>
            <a:endParaRPr lang="en-GB"/>
          </a:p>
        </p:txBody>
      </p:sp>
      <p:sp>
        <p:nvSpPr>
          <p:cNvPr id="36" name="Line 45"/>
          <p:cNvSpPr>
            <a:spLocks noChangeShapeType="1"/>
          </p:cNvSpPr>
          <p:nvPr/>
        </p:nvSpPr>
        <p:spPr bwMode="auto">
          <a:xfrm>
            <a:off x="2579688" y="1327150"/>
            <a:ext cx="822325" cy="1588"/>
          </a:xfrm>
          <a:prstGeom prst="line">
            <a:avLst/>
          </a:prstGeom>
          <a:noFill/>
          <a:ln w="12700">
            <a:solidFill>
              <a:srgbClr val="231F20"/>
            </a:solidFill>
            <a:round/>
            <a:headEnd/>
            <a:tailEnd/>
          </a:ln>
        </p:spPr>
        <p:txBody>
          <a:bodyPr/>
          <a:lstStyle/>
          <a:p>
            <a:endParaRPr lang="en-GB"/>
          </a:p>
        </p:txBody>
      </p:sp>
      <p:sp>
        <p:nvSpPr>
          <p:cNvPr id="37" name="Line 46"/>
          <p:cNvSpPr>
            <a:spLocks noChangeShapeType="1"/>
          </p:cNvSpPr>
          <p:nvPr/>
        </p:nvSpPr>
        <p:spPr bwMode="auto">
          <a:xfrm>
            <a:off x="2312988" y="1679575"/>
            <a:ext cx="650875" cy="1588"/>
          </a:xfrm>
          <a:prstGeom prst="line">
            <a:avLst/>
          </a:prstGeom>
          <a:noFill/>
          <a:ln w="12700">
            <a:solidFill>
              <a:srgbClr val="231F20"/>
            </a:solidFill>
            <a:round/>
            <a:headEnd/>
            <a:tailEnd/>
          </a:ln>
        </p:spPr>
        <p:txBody>
          <a:bodyPr/>
          <a:lstStyle/>
          <a:p>
            <a:endParaRPr lang="en-GB"/>
          </a:p>
        </p:txBody>
      </p:sp>
      <p:sp>
        <p:nvSpPr>
          <p:cNvPr id="38" name="Line 47"/>
          <p:cNvSpPr>
            <a:spLocks noChangeShapeType="1"/>
          </p:cNvSpPr>
          <p:nvPr/>
        </p:nvSpPr>
        <p:spPr bwMode="auto">
          <a:xfrm>
            <a:off x="2303463" y="2133600"/>
            <a:ext cx="2393950" cy="1588"/>
          </a:xfrm>
          <a:prstGeom prst="line">
            <a:avLst/>
          </a:prstGeom>
          <a:noFill/>
          <a:ln w="12700">
            <a:solidFill>
              <a:srgbClr val="231F20"/>
            </a:solidFill>
            <a:round/>
            <a:headEnd/>
            <a:tailEnd/>
          </a:ln>
        </p:spPr>
        <p:txBody>
          <a:bodyPr/>
          <a:lstStyle/>
          <a:p>
            <a:endParaRPr lang="en-GB"/>
          </a:p>
        </p:txBody>
      </p:sp>
      <p:sp>
        <p:nvSpPr>
          <p:cNvPr id="39" name="Freeform 48"/>
          <p:cNvSpPr>
            <a:spLocks/>
          </p:cNvSpPr>
          <p:nvPr/>
        </p:nvSpPr>
        <p:spPr bwMode="auto">
          <a:xfrm>
            <a:off x="2068513" y="2524125"/>
            <a:ext cx="1301750" cy="603250"/>
          </a:xfrm>
          <a:custGeom>
            <a:avLst/>
            <a:gdLst/>
            <a:ahLst/>
            <a:cxnLst>
              <a:cxn ang="0">
                <a:pos x="0" y="0"/>
              </a:cxn>
              <a:cxn ang="0">
                <a:pos x="424" y="0"/>
              </a:cxn>
              <a:cxn ang="0">
                <a:pos x="820" y="380"/>
              </a:cxn>
            </a:cxnLst>
            <a:rect l="0" t="0" r="r" b="b"/>
            <a:pathLst>
              <a:path w="820" h="380">
                <a:moveTo>
                  <a:pt x="0" y="0"/>
                </a:moveTo>
                <a:lnTo>
                  <a:pt x="424" y="0"/>
                </a:lnTo>
                <a:lnTo>
                  <a:pt x="820" y="380"/>
                </a:lnTo>
              </a:path>
            </a:pathLst>
          </a:custGeom>
          <a:noFill/>
          <a:ln w="12700">
            <a:solidFill>
              <a:srgbClr val="231F20"/>
            </a:solidFill>
            <a:prstDash val="solid"/>
            <a:round/>
            <a:headEnd/>
            <a:tailEnd/>
          </a:ln>
        </p:spPr>
        <p:txBody>
          <a:bodyPr/>
          <a:lstStyle/>
          <a:p>
            <a:endParaRPr lang="en-GB"/>
          </a:p>
        </p:txBody>
      </p:sp>
      <p:sp>
        <p:nvSpPr>
          <p:cNvPr id="40" name="Freeform 49"/>
          <p:cNvSpPr>
            <a:spLocks/>
          </p:cNvSpPr>
          <p:nvPr/>
        </p:nvSpPr>
        <p:spPr bwMode="auto">
          <a:xfrm>
            <a:off x="2306638" y="2924175"/>
            <a:ext cx="365125" cy="177800"/>
          </a:xfrm>
          <a:custGeom>
            <a:avLst/>
            <a:gdLst/>
            <a:ahLst/>
            <a:cxnLst>
              <a:cxn ang="0">
                <a:pos x="0" y="0"/>
              </a:cxn>
              <a:cxn ang="0">
                <a:pos x="98" y="0"/>
              </a:cxn>
              <a:cxn ang="0">
                <a:pos x="230" y="112"/>
              </a:cxn>
            </a:cxnLst>
            <a:rect l="0" t="0" r="r" b="b"/>
            <a:pathLst>
              <a:path w="230" h="112">
                <a:moveTo>
                  <a:pt x="0" y="0"/>
                </a:moveTo>
                <a:lnTo>
                  <a:pt x="98" y="0"/>
                </a:lnTo>
                <a:lnTo>
                  <a:pt x="230" y="112"/>
                </a:lnTo>
              </a:path>
            </a:pathLst>
          </a:custGeom>
          <a:noFill/>
          <a:ln w="12700">
            <a:solidFill>
              <a:srgbClr val="231F20"/>
            </a:solidFill>
            <a:prstDash val="solid"/>
            <a:round/>
            <a:headEnd/>
            <a:tailEnd/>
          </a:ln>
        </p:spPr>
        <p:txBody>
          <a:bodyPr/>
          <a:lstStyle/>
          <a:p>
            <a:endParaRPr lang="en-GB"/>
          </a:p>
        </p:txBody>
      </p:sp>
      <p:sp>
        <p:nvSpPr>
          <p:cNvPr id="41" name="Line 50"/>
          <p:cNvSpPr>
            <a:spLocks noChangeShapeType="1"/>
          </p:cNvSpPr>
          <p:nvPr/>
        </p:nvSpPr>
        <p:spPr bwMode="auto">
          <a:xfrm>
            <a:off x="1858963" y="3378200"/>
            <a:ext cx="1927225" cy="1588"/>
          </a:xfrm>
          <a:prstGeom prst="line">
            <a:avLst/>
          </a:prstGeom>
          <a:noFill/>
          <a:ln w="12700">
            <a:solidFill>
              <a:srgbClr val="231F20"/>
            </a:solidFill>
            <a:round/>
            <a:headEnd/>
            <a:tailEnd/>
          </a:ln>
        </p:spPr>
        <p:txBody>
          <a:bodyPr/>
          <a:lstStyle/>
          <a:p>
            <a:endParaRPr lang="en-GB"/>
          </a:p>
        </p:txBody>
      </p:sp>
      <p:sp>
        <p:nvSpPr>
          <p:cNvPr id="42" name="Freeform 51"/>
          <p:cNvSpPr>
            <a:spLocks/>
          </p:cNvSpPr>
          <p:nvPr/>
        </p:nvSpPr>
        <p:spPr bwMode="auto">
          <a:xfrm>
            <a:off x="2481263" y="3692525"/>
            <a:ext cx="434975" cy="38100"/>
          </a:xfrm>
          <a:custGeom>
            <a:avLst/>
            <a:gdLst/>
            <a:ahLst/>
            <a:cxnLst>
              <a:cxn ang="0">
                <a:pos x="0" y="0"/>
              </a:cxn>
              <a:cxn ang="0">
                <a:pos x="54" y="0"/>
              </a:cxn>
              <a:cxn ang="0">
                <a:pos x="274" y="24"/>
              </a:cxn>
            </a:cxnLst>
            <a:rect l="0" t="0" r="r" b="b"/>
            <a:pathLst>
              <a:path w="274" h="24">
                <a:moveTo>
                  <a:pt x="0" y="0"/>
                </a:moveTo>
                <a:lnTo>
                  <a:pt x="54" y="0"/>
                </a:lnTo>
                <a:lnTo>
                  <a:pt x="274" y="24"/>
                </a:lnTo>
              </a:path>
            </a:pathLst>
          </a:custGeom>
          <a:noFill/>
          <a:ln w="12700">
            <a:solidFill>
              <a:srgbClr val="231F20"/>
            </a:solidFill>
            <a:prstDash val="solid"/>
            <a:round/>
            <a:headEnd/>
            <a:tailEnd/>
          </a:ln>
        </p:spPr>
        <p:txBody>
          <a:bodyPr/>
          <a:lstStyle/>
          <a:p>
            <a:endParaRPr lang="en-GB"/>
          </a:p>
        </p:txBody>
      </p:sp>
      <p:sp>
        <p:nvSpPr>
          <p:cNvPr id="43" name="Freeform 52"/>
          <p:cNvSpPr>
            <a:spLocks/>
          </p:cNvSpPr>
          <p:nvPr/>
        </p:nvSpPr>
        <p:spPr bwMode="auto">
          <a:xfrm>
            <a:off x="2170113" y="4054475"/>
            <a:ext cx="1454150" cy="44450"/>
          </a:xfrm>
          <a:custGeom>
            <a:avLst/>
            <a:gdLst/>
            <a:ahLst/>
            <a:cxnLst>
              <a:cxn ang="0">
                <a:pos x="0" y="0"/>
              </a:cxn>
              <a:cxn ang="0">
                <a:pos x="284" y="0"/>
              </a:cxn>
              <a:cxn ang="0">
                <a:pos x="916" y="28"/>
              </a:cxn>
            </a:cxnLst>
            <a:rect l="0" t="0" r="r" b="b"/>
            <a:pathLst>
              <a:path w="916" h="28">
                <a:moveTo>
                  <a:pt x="0" y="0"/>
                </a:moveTo>
                <a:lnTo>
                  <a:pt x="284" y="0"/>
                </a:lnTo>
                <a:lnTo>
                  <a:pt x="916" y="28"/>
                </a:lnTo>
              </a:path>
            </a:pathLst>
          </a:custGeom>
          <a:noFill/>
          <a:ln w="12700">
            <a:solidFill>
              <a:srgbClr val="231F20"/>
            </a:solidFill>
            <a:prstDash val="solid"/>
            <a:round/>
            <a:headEnd/>
            <a:tailEnd/>
          </a:ln>
        </p:spPr>
        <p:txBody>
          <a:bodyPr/>
          <a:lstStyle/>
          <a:p>
            <a:endParaRPr lang="en-GB"/>
          </a:p>
        </p:txBody>
      </p:sp>
      <p:sp>
        <p:nvSpPr>
          <p:cNvPr id="44" name="Freeform 53"/>
          <p:cNvSpPr>
            <a:spLocks/>
          </p:cNvSpPr>
          <p:nvPr/>
        </p:nvSpPr>
        <p:spPr bwMode="auto">
          <a:xfrm>
            <a:off x="2344738" y="4375150"/>
            <a:ext cx="1181100" cy="174625"/>
          </a:xfrm>
          <a:custGeom>
            <a:avLst/>
            <a:gdLst/>
            <a:ahLst/>
            <a:cxnLst>
              <a:cxn ang="0">
                <a:pos x="0" y="0"/>
              </a:cxn>
              <a:cxn ang="0">
                <a:pos x="228" y="0"/>
              </a:cxn>
              <a:cxn ang="0">
                <a:pos x="744" y="110"/>
              </a:cxn>
            </a:cxnLst>
            <a:rect l="0" t="0" r="r" b="b"/>
            <a:pathLst>
              <a:path w="744" h="110">
                <a:moveTo>
                  <a:pt x="0" y="0"/>
                </a:moveTo>
                <a:lnTo>
                  <a:pt x="228" y="0"/>
                </a:lnTo>
                <a:lnTo>
                  <a:pt x="744" y="110"/>
                </a:lnTo>
              </a:path>
            </a:pathLst>
          </a:custGeom>
          <a:noFill/>
          <a:ln w="12700">
            <a:solidFill>
              <a:srgbClr val="231F20"/>
            </a:solidFill>
            <a:prstDash val="solid"/>
            <a:round/>
            <a:headEnd/>
            <a:tailEnd/>
          </a:ln>
        </p:spPr>
        <p:txBody>
          <a:bodyPr/>
          <a:lstStyle/>
          <a:p>
            <a:endParaRPr lang="en-GB"/>
          </a:p>
        </p:txBody>
      </p:sp>
      <p:sp>
        <p:nvSpPr>
          <p:cNvPr id="45" name="Freeform 54"/>
          <p:cNvSpPr>
            <a:spLocks/>
          </p:cNvSpPr>
          <p:nvPr/>
        </p:nvSpPr>
        <p:spPr bwMode="auto">
          <a:xfrm>
            <a:off x="2563813" y="4657725"/>
            <a:ext cx="1422400" cy="136525"/>
          </a:xfrm>
          <a:custGeom>
            <a:avLst/>
            <a:gdLst/>
            <a:ahLst/>
            <a:cxnLst>
              <a:cxn ang="0">
                <a:pos x="0" y="0"/>
              </a:cxn>
              <a:cxn ang="0">
                <a:pos x="96" y="0"/>
              </a:cxn>
              <a:cxn ang="0">
                <a:pos x="896" y="86"/>
              </a:cxn>
            </a:cxnLst>
            <a:rect l="0" t="0" r="r" b="b"/>
            <a:pathLst>
              <a:path w="896" h="86">
                <a:moveTo>
                  <a:pt x="0" y="0"/>
                </a:moveTo>
                <a:lnTo>
                  <a:pt x="96" y="0"/>
                </a:lnTo>
                <a:lnTo>
                  <a:pt x="896" y="86"/>
                </a:lnTo>
              </a:path>
            </a:pathLst>
          </a:custGeom>
          <a:noFill/>
          <a:ln w="12700">
            <a:solidFill>
              <a:srgbClr val="231F20"/>
            </a:solidFill>
            <a:prstDash val="solid"/>
            <a:round/>
            <a:headEnd/>
            <a:tailEnd/>
          </a:ln>
        </p:spPr>
        <p:txBody>
          <a:bodyPr/>
          <a:lstStyle/>
          <a:p>
            <a:endParaRPr lang="en-GB"/>
          </a:p>
        </p:txBody>
      </p:sp>
      <p:sp>
        <p:nvSpPr>
          <p:cNvPr id="46" name="Freeform 55"/>
          <p:cNvSpPr>
            <a:spLocks/>
          </p:cNvSpPr>
          <p:nvPr/>
        </p:nvSpPr>
        <p:spPr bwMode="auto">
          <a:xfrm>
            <a:off x="2624138" y="4975225"/>
            <a:ext cx="2047875" cy="377825"/>
          </a:xfrm>
          <a:custGeom>
            <a:avLst/>
            <a:gdLst/>
            <a:ahLst/>
            <a:cxnLst>
              <a:cxn ang="0">
                <a:pos x="0" y="0"/>
              </a:cxn>
              <a:cxn ang="0">
                <a:pos x="88" y="0"/>
              </a:cxn>
              <a:cxn ang="0">
                <a:pos x="1290" y="238"/>
              </a:cxn>
            </a:cxnLst>
            <a:rect l="0" t="0" r="r" b="b"/>
            <a:pathLst>
              <a:path w="1290" h="238">
                <a:moveTo>
                  <a:pt x="0" y="0"/>
                </a:moveTo>
                <a:lnTo>
                  <a:pt x="88" y="0"/>
                </a:lnTo>
                <a:lnTo>
                  <a:pt x="1290" y="238"/>
                </a:lnTo>
              </a:path>
            </a:pathLst>
          </a:custGeom>
          <a:noFill/>
          <a:ln w="12700">
            <a:solidFill>
              <a:srgbClr val="231F20"/>
            </a:solidFill>
            <a:prstDash val="solid"/>
            <a:round/>
            <a:headEnd/>
            <a:tailEnd/>
          </a:ln>
        </p:spPr>
        <p:txBody>
          <a:bodyPr/>
          <a:lstStyle/>
          <a:p>
            <a:endParaRPr lang="en-GB"/>
          </a:p>
        </p:txBody>
      </p:sp>
      <p:sp>
        <p:nvSpPr>
          <p:cNvPr id="47" name="Line 56"/>
          <p:cNvSpPr>
            <a:spLocks noChangeShapeType="1"/>
          </p:cNvSpPr>
          <p:nvPr/>
        </p:nvSpPr>
        <p:spPr bwMode="auto">
          <a:xfrm>
            <a:off x="2439988" y="5314950"/>
            <a:ext cx="755650" cy="1588"/>
          </a:xfrm>
          <a:prstGeom prst="line">
            <a:avLst/>
          </a:prstGeom>
          <a:noFill/>
          <a:ln w="12700">
            <a:solidFill>
              <a:srgbClr val="231F20"/>
            </a:solidFill>
            <a:round/>
            <a:headEnd/>
            <a:tailEnd/>
          </a:ln>
        </p:spPr>
        <p:txBody>
          <a:bodyPr/>
          <a:lstStyle/>
          <a:p>
            <a:endParaRPr lang="en-GB"/>
          </a:p>
        </p:txBody>
      </p:sp>
      <p:sp>
        <p:nvSpPr>
          <p:cNvPr id="48" name="Freeform 57"/>
          <p:cNvSpPr>
            <a:spLocks/>
          </p:cNvSpPr>
          <p:nvPr/>
        </p:nvSpPr>
        <p:spPr bwMode="auto">
          <a:xfrm>
            <a:off x="4868863" y="831850"/>
            <a:ext cx="1882775" cy="511175"/>
          </a:xfrm>
          <a:custGeom>
            <a:avLst/>
            <a:gdLst/>
            <a:ahLst/>
            <a:cxnLst>
              <a:cxn ang="0">
                <a:pos x="1186" y="0"/>
              </a:cxn>
              <a:cxn ang="0">
                <a:pos x="312" y="0"/>
              </a:cxn>
              <a:cxn ang="0">
                <a:pos x="0" y="322"/>
              </a:cxn>
            </a:cxnLst>
            <a:rect l="0" t="0" r="r" b="b"/>
            <a:pathLst>
              <a:path w="1186" h="322">
                <a:moveTo>
                  <a:pt x="1186" y="0"/>
                </a:moveTo>
                <a:lnTo>
                  <a:pt x="312" y="0"/>
                </a:lnTo>
                <a:lnTo>
                  <a:pt x="0" y="322"/>
                </a:lnTo>
              </a:path>
            </a:pathLst>
          </a:custGeom>
          <a:noFill/>
          <a:ln w="12700">
            <a:solidFill>
              <a:srgbClr val="231F20"/>
            </a:solidFill>
            <a:prstDash val="solid"/>
            <a:round/>
            <a:headEnd/>
            <a:tailEnd/>
          </a:ln>
        </p:spPr>
        <p:txBody>
          <a:bodyPr/>
          <a:lstStyle/>
          <a:p>
            <a:endParaRPr lang="en-GB"/>
          </a:p>
        </p:txBody>
      </p:sp>
      <p:sp>
        <p:nvSpPr>
          <p:cNvPr id="49" name="Freeform 58"/>
          <p:cNvSpPr>
            <a:spLocks/>
          </p:cNvSpPr>
          <p:nvPr/>
        </p:nvSpPr>
        <p:spPr bwMode="auto">
          <a:xfrm>
            <a:off x="5710238" y="1203325"/>
            <a:ext cx="1041400" cy="561975"/>
          </a:xfrm>
          <a:custGeom>
            <a:avLst/>
            <a:gdLst/>
            <a:ahLst/>
            <a:cxnLst>
              <a:cxn ang="0">
                <a:pos x="656" y="0"/>
              </a:cxn>
              <a:cxn ang="0">
                <a:pos x="312" y="0"/>
              </a:cxn>
              <a:cxn ang="0">
                <a:pos x="0" y="354"/>
              </a:cxn>
            </a:cxnLst>
            <a:rect l="0" t="0" r="r" b="b"/>
            <a:pathLst>
              <a:path w="656" h="354">
                <a:moveTo>
                  <a:pt x="656" y="0"/>
                </a:moveTo>
                <a:lnTo>
                  <a:pt x="312" y="0"/>
                </a:lnTo>
                <a:lnTo>
                  <a:pt x="0" y="354"/>
                </a:lnTo>
              </a:path>
            </a:pathLst>
          </a:custGeom>
          <a:noFill/>
          <a:ln w="12700">
            <a:solidFill>
              <a:srgbClr val="231F20"/>
            </a:solidFill>
            <a:prstDash val="solid"/>
            <a:round/>
            <a:headEnd/>
            <a:tailEnd/>
          </a:ln>
        </p:spPr>
        <p:txBody>
          <a:bodyPr/>
          <a:lstStyle/>
          <a:p>
            <a:endParaRPr lang="en-GB"/>
          </a:p>
        </p:txBody>
      </p:sp>
      <p:sp>
        <p:nvSpPr>
          <p:cNvPr id="50" name="Freeform 59"/>
          <p:cNvSpPr>
            <a:spLocks/>
          </p:cNvSpPr>
          <p:nvPr/>
        </p:nvSpPr>
        <p:spPr bwMode="auto">
          <a:xfrm>
            <a:off x="5414963" y="1698625"/>
            <a:ext cx="1336675" cy="968375"/>
          </a:xfrm>
          <a:custGeom>
            <a:avLst/>
            <a:gdLst/>
            <a:ahLst/>
            <a:cxnLst>
              <a:cxn ang="0">
                <a:pos x="842" y="0"/>
              </a:cxn>
              <a:cxn ang="0">
                <a:pos x="666" y="0"/>
              </a:cxn>
              <a:cxn ang="0">
                <a:pos x="0" y="610"/>
              </a:cxn>
            </a:cxnLst>
            <a:rect l="0" t="0" r="r" b="b"/>
            <a:pathLst>
              <a:path w="842" h="610">
                <a:moveTo>
                  <a:pt x="842" y="0"/>
                </a:moveTo>
                <a:lnTo>
                  <a:pt x="666" y="0"/>
                </a:lnTo>
                <a:lnTo>
                  <a:pt x="0" y="610"/>
                </a:lnTo>
              </a:path>
            </a:pathLst>
          </a:custGeom>
          <a:noFill/>
          <a:ln w="12700">
            <a:solidFill>
              <a:srgbClr val="231F20"/>
            </a:solidFill>
            <a:prstDash val="solid"/>
            <a:round/>
            <a:headEnd/>
            <a:tailEnd/>
          </a:ln>
        </p:spPr>
        <p:txBody>
          <a:bodyPr/>
          <a:lstStyle/>
          <a:p>
            <a:endParaRPr lang="en-GB"/>
          </a:p>
        </p:txBody>
      </p:sp>
      <p:sp>
        <p:nvSpPr>
          <p:cNvPr id="51" name="Freeform 60"/>
          <p:cNvSpPr>
            <a:spLocks/>
          </p:cNvSpPr>
          <p:nvPr/>
        </p:nvSpPr>
        <p:spPr bwMode="auto">
          <a:xfrm>
            <a:off x="6081713" y="1981200"/>
            <a:ext cx="669925" cy="269875"/>
          </a:xfrm>
          <a:custGeom>
            <a:avLst/>
            <a:gdLst/>
            <a:ahLst/>
            <a:cxnLst>
              <a:cxn ang="0">
                <a:pos x="422" y="0"/>
              </a:cxn>
              <a:cxn ang="0">
                <a:pos x="284" y="0"/>
              </a:cxn>
              <a:cxn ang="0">
                <a:pos x="0" y="170"/>
              </a:cxn>
            </a:cxnLst>
            <a:rect l="0" t="0" r="r" b="b"/>
            <a:pathLst>
              <a:path w="422" h="170">
                <a:moveTo>
                  <a:pt x="422" y="0"/>
                </a:moveTo>
                <a:lnTo>
                  <a:pt x="284" y="0"/>
                </a:lnTo>
                <a:lnTo>
                  <a:pt x="0" y="170"/>
                </a:lnTo>
              </a:path>
            </a:pathLst>
          </a:custGeom>
          <a:noFill/>
          <a:ln w="12700">
            <a:solidFill>
              <a:srgbClr val="231F20"/>
            </a:solidFill>
            <a:prstDash val="solid"/>
            <a:round/>
            <a:headEnd/>
            <a:tailEnd/>
          </a:ln>
        </p:spPr>
        <p:txBody>
          <a:bodyPr/>
          <a:lstStyle/>
          <a:p>
            <a:endParaRPr lang="en-GB"/>
          </a:p>
        </p:txBody>
      </p:sp>
      <p:sp>
        <p:nvSpPr>
          <p:cNvPr id="52" name="Freeform 61"/>
          <p:cNvSpPr>
            <a:spLocks/>
          </p:cNvSpPr>
          <p:nvPr/>
        </p:nvSpPr>
        <p:spPr bwMode="auto">
          <a:xfrm>
            <a:off x="5595938" y="2708275"/>
            <a:ext cx="1155700" cy="622300"/>
          </a:xfrm>
          <a:custGeom>
            <a:avLst/>
            <a:gdLst/>
            <a:ahLst/>
            <a:cxnLst>
              <a:cxn ang="0">
                <a:pos x="728" y="0"/>
              </a:cxn>
              <a:cxn ang="0">
                <a:pos x="624" y="0"/>
              </a:cxn>
              <a:cxn ang="0">
                <a:pos x="0" y="392"/>
              </a:cxn>
            </a:cxnLst>
            <a:rect l="0" t="0" r="r" b="b"/>
            <a:pathLst>
              <a:path w="728" h="392">
                <a:moveTo>
                  <a:pt x="728" y="0"/>
                </a:moveTo>
                <a:lnTo>
                  <a:pt x="624" y="0"/>
                </a:lnTo>
                <a:lnTo>
                  <a:pt x="0" y="392"/>
                </a:lnTo>
              </a:path>
            </a:pathLst>
          </a:custGeom>
          <a:noFill/>
          <a:ln w="12700">
            <a:solidFill>
              <a:srgbClr val="231F20"/>
            </a:solidFill>
            <a:prstDash val="solid"/>
            <a:round/>
            <a:headEnd/>
            <a:tailEnd/>
          </a:ln>
        </p:spPr>
        <p:txBody>
          <a:bodyPr/>
          <a:lstStyle/>
          <a:p>
            <a:endParaRPr lang="en-GB"/>
          </a:p>
        </p:txBody>
      </p:sp>
      <p:sp>
        <p:nvSpPr>
          <p:cNvPr id="53" name="Freeform 62"/>
          <p:cNvSpPr>
            <a:spLocks/>
          </p:cNvSpPr>
          <p:nvPr/>
        </p:nvSpPr>
        <p:spPr bwMode="auto">
          <a:xfrm>
            <a:off x="4929188" y="3375025"/>
            <a:ext cx="1924050" cy="57150"/>
          </a:xfrm>
          <a:custGeom>
            <a:avLst/>
            <a:gdLst/>
            <a:ahLst/>
            <a:cxnLst>
              <a:cxn ang="0">
                <a:pos x="1212" y="36"/>
              </a:cxn>
              <a:cxn ang="0">
                <a:pos x="1108" y="36"/>
              </a:cxn>
              <a:cxn ang="0">
                <a:pos x="0" y="0"/>
              </a:cxn>
            </a:cxnLst>
            <a:rect l="0" t="0" r="r" b="b"/>
            <a:pathLst>
              <a:path w="1212" h="36">
                <a:moveTo>
                  <a:pt x="1212" y="36"/>
                </a:moveTo>
                <a:lnTo>
                  <a:pt x="1108" y="36"/>
                </a:lnTo>
                <a:lnTo>
                  <a:pt x="0" y="0"/>
                </a:lnTo>
              </a:path>
            </a:pathLst>
          </a:custGeom>
          <a:noFill/>
          <a:ln w="12700">
            <a:solidFill>
              <a:srgbClr val="231F20"/>
            </a:solidFill>
            <a:prstDash val="solid"/>
            <a:round/>
            <a:headEnd/>
            <a:tailEnd/>
          </a:ln>
        </p:spPr>
        <p:txBody>
          <a:bodyPr/>
          <a:lstStyle/>
          <a:p>
            <a:endParaRPr lang="en-GB"/>
          </a:p>
        </p:txBody>
      </p:sp>
      <p:sp>
        <p:nvSpPr>
          <p:cNvPr id="54" name="Freeform 63"/>
          <p:cNvSpPr>
            <a:spLocks/>
          </p:cNvSpPr>
          <p:nvPr/>
        </p:nvSpPr>
        <p:spPr bwMode="auto">
          <a:xfrm>
            <a:off x="4630738" y="3362325"/>
            <a:ext cx="2222500" cy="466725"/>
          </a:xfrm>
          <a:custGeom>
            <a:avLst/>
            <a:gdLst/>
            <a:ahLst/>
            <a:cxnLst>
              <a:cxn ang="0">
                <a:pos x="1400" y="294"/>
              </a:cxn>
              <a:cxn ang="0">
                <a:pos x="1296" y="294"/>
              </a:cxn>
              <a:cxn ang="0">
                <a:pos x="0" y="0"/>
              </a:cxn>
            </a:cxnLst>
            <a:rect l="0" t="0" r="r" b="b"/>
            <a:pathLst>
              <a:path w="1400" h="294">
                <a:moveTo>
                  <a:pt x="1400" y="294"/>
                </a:moveTo>
                <a:lnTo>
                  <a:pt x="1296" y="294"/>
                </a:lnTo>
                <a:lnTo>
                  <a:pt x="0" y="0"/>
                </a:lnTo>
              </a:path>
            </a:pathLst>
          </a:custGeom>
          <a:noFill/>
          <a:ln w="12700">
            <a:solidFill>
              <a:srgbClr val="231F20"/>
            </a:solidFill>
            <a:prstDash val="solid"/>
            <a:round/>
            <a:headEnd/>
            <a:tailEnd/>
          </a:ln>
        </p:spPr>
        <p:txBody>
          <a:bodyPr/>
          <a:lstStyle/>
          <a:p>
            <a:endParaRPr lang="en-GB"/>
          </a:p>
        </p:txBody>
      </p:sp>
      <p:sp>
        <p:nvSpPr>
          <p:cNvPr id="55" name="Freeform 64"/>
          <p:cNvSpPr>
            <a:spLocks/>
          </p:cNvSpPr>
          <p:nvPr/>
        </p:nvSpPr>
        <p:spPr bwMode="auto">
          <a:xfrm>
            <a:off x="6062663" y="4070350"/>
            <a:ext cx="803275" cy="241300"/>
          </a:xfrm>
          <a:custGeom>
            <a:avLst/>
            <a:gdLst/>
            <a:ahLst/>
            <a:cxnLst>
              <a:cxn ang="0">
                <a:pos x="506" y="0"/>
              </a:cxn>
              <a:cxn ang="0">
                <a:pos x="392" y="0"/>
              </a:cxn>
              <a:cxn ang="0">
                <a:pos x="0" y="152"/>
              </a:cxn>
            </a:cxnLst>
            <a:rect l="0" t="0" r="r" b="b"/>
            <a:pathLst>
              <a:path w="506" h="152">
                <a:moveTo>
                  <a:pt x="506" y="0"/>
                </a:moveTo>
                <a:lnTo>
                  <a:pt x="392" y="0"/>
                </a:lnTo>
                <a:lnTo>
                  <a:pt x="0" y="152"/>
                </a:lnTo>
              </a:path>
            </a:pathLst>
          </a:custGeom>
          <a:noFill/>
          <a:ln w="12700">
            <a:solidFill>
              <a:srgbClr val="231F20"/>
            </a:solidFill>
            <a:prstDash val="solid"/>
            <a:round/>
            <a:headEnd/>
            <a:tailEnd/>
          </a:ln>
        </p:spPr>
        <p:txBody>
          <a:bodyPr/>
          <a:lstStyle/>
          <a:p>
            <a:endParaRPr lang="en-GB"/>
          </a:p>
        </p:txBody>
      </p:sp>
      <p:sp>
        <p:nvSpPr>
          <p:cNvPr id="56" name="Freeform 65"/>
          <p:cNvSpPr>
            <a:spLocks/>
          </p:cNvSpPr>
          <p:nvPr/>
        </p:nvSpPr>
        <p:spPr bwMode="auto">
          <a:xfrm>
            <a:off x="5614988" y="4346575"/>
            <a:ext cx="1250950" cy="266700"/>
          </a:xfrm>
          <a:custGeom>
            <a:avLst/>
            <a:gdLst/>
            <a:ahLst/>
            <a:cxnLst>
              <a:cxn ang="0">
                <a:pos x="788" y="0"/>
              </a:cxn>
              <a:cxn ang="0">
                <a:pos x="678" y="0"/>
              </a:cxn>
              <a:cxn ang="0">
                <a:pos x="0" y="168"/>
              </a:cxn>
            </a:cxnLst>
            <a:rect l="0" t="0" r="r" b="b"/>
            <a:pathLst>
              <a:path w="788" h="168">
                <a:moveTo>
                  <a:pt x="788" y="0"/>
                </a:moveTo>
                <a:lnTo>
                  <a:pt x="678" y="0"/>
                </a:lnTo>
                <a:lnTo>
                  <a:pt x="0" y="168"/>
                </a:lnTo>
              </a:path>
            </a:pathLst>
          </a:custGeom>
          <a:noFill/>
          <a:ln w="12700">
            <a:solidFill>
              <a:srgbClr val="231F20"/>
            </a:solidFill>
            <a:prstDash val="solid"/>
            <a:round/>
            <a:headEnd/>
            <a:tailEnd/>
          </a:ln>
        </p:spPr>
        <p:txBody>
          <a:bodyPr/>
          <a:lstStyle/>
          <a:p>
            <a:endParaRPr lang="en-GB"/>
          </a:p>
        </p:txBody>
      </p:sp>
      <p:sp>
        <p:nvSpPr>
          <p:cNvPr id="57" name="Freeform 66"/>
          <p:cNvSpPr>
            <a:spLocks/>
          </p:cNvSpPr>
          <p:nvPr/>
        </p:nvSpPr>
        <p:spPr bwMode="auto">
          <a:xfrm>
            <a:off x="5164138" y="4591050"/>
            <a:ext cx="1698625" cy="260350"/>
          </a:xfrm>
          <a:custGeom>
            <a:avLst/>
            <a:gdLst/>
            <a:ahLst/>
            <a:cxnLst>
              <a:cxn ang="0">
                <a:pos x="0" y="164"/>
              </a:cxn>
              <a:cxn ang="0">
                <a:pos x="978" y="0"/>
              </a:cxn>
              <a:cxn ang="0">
                <a:pos x="1070" y="0"/>
              </a:cxn>
            </a:cxnLst>
            <a:rect l="0" t="0" r="r" b="b"/>
            <a:pathLst>
              <a:path w="1070" h="164">
                <a:moveTo>
                  <a:pt x="0" y="164"/>
                </a:moveTo>
                <a:lnTo>
                  <a:pt x="978" y="0"/>
                </a:lnTo>
                <a:lnTo>
                  <a:pt x="1070" y="0"/>
                </a:lnTo>
              </a:path>
            </a:pathLst>
          </a:custGeom>
          <a:noFill/>
          <a:ln w="12700">
            <a:solidFill>
              <a:srgbClr val="231F20"/>
            </a:solidFill>
            <a:prstDash val="solid"/>
            <a:round/>
            <a:headEnd/>
            <a:tailEnd/>
          </a:ln>
        </p:spPr>
        <p:txBody>
          <a:bodyPr/>
          <a:lstStyle/>
          <a:p>
            <a:endParaRPr lang="en-GB"/>
          </a:p>
        </p:txBody>
      </p:sp>
      <p:sp>
        <p:nvSpPr>
          <p:cNvPr id="58" name="Line 67"/>
          <p:cNvSpPr>
            <a:spLocks noChangeShapeType="1"/>
          </p:cNvSpPr>
          <p:nvPr/>
        </p:nvSpPr>
        <p:spPr bwMode="auto">
          <a:xfrm flipH="1">
            <a:off x="6681788" y="5114925"/>
            <a:ext cx="184150" cy="1588"/>
          </a:xfrm>
          <a:prstGeom prst="line">
            <a:avLst/>
          </a:prstGeom>
          <a:noFill/>
          <a:ln w="12700">
            <a:solidFill>
              <a:srgbClr val="231F20"/>
            </a:solidFill>
            <a:round/>
            <a:headEnd/>
            <a:tailEnd/>
          </a:ln>
        </p:spPr>
        <p:txBody>
          <a:bodyPr/>
          <a:lstStyle/>
          <a:p>
            <a:endParaRPr lang="en-GB"/>
          </a:p>
        </p:txBody>
      </p:sp>
      <p:sp>
        <p:nvSpPr>
          <p:cNvPr id="59" name="Line 68"/>
          <p:cNvSpPr>
            <a:spLocks noChangeShapeType="1"/>
          </p:cNvSpPr>
          <p:nvPr/>
        </p:nvSpPr>
        <p:spPr bwMode="auto">
          <a:xfrm flipH="1">
            <a:off x="6507163" y="5362575"/>
            <a:ext cx="358775" cy="1588"/>
          </a:xfrm>
          <a:prstGeom prst="line">
            <a:avLst/>
          </a:prstGeom>
          <a:noFill/>
          <a:ln w="12700">
            <a:solidFill>
              <a:srgbClr val="231F20"/>
            </a:solidFill>
            <a:round/>
            <a:headEnd/>
            <a:tailEnd/>
          </a:ln>
        </p:spPr>
        <p:txBody>
          <a:bodyPr/>
          <a:lstStyle/>
          <a:p>
            <a:endParaRPr lang="en-GB"/>
          </a:p>
        </p:txBody>
      </p:sp>
      <p:sp>
        <p:nvSpPr>
          <p:cNvPr id="60" name="Line 69"/>
          <p:cNvSpPr>
            <a:spLocks noChangeShapeType="1"/>
          </p:cNvSpPr>
          <p:nvPr/>
        </p:nvSpPr>
        <p:spPr bwMode="auto">
          <a:xfrm flipH="1" flipV="1">
            <a:off x="6046788" y="5400675"/>
            <a:ext cx="819150" cy="219075"/>
          </a:xfrm>
          <a:prstGeom prst="line">
            <a:avLst/>
          </a:prstGeom>
          <a:noFill/>
          <a:ln w="12700">
            <a:solidFill>
              <a:srgbClr val="231F20"/>
            </a:solidFill>
            <a:round/>
            <a:headEnd/>
            <a:tailEnd/>
          </a:ln>
        </p:spPr>
        <p:txBody>
          <a:bodyPr/>
          <a:lstStyle/>
          <a:p>
            <a:endParaRPr lang="en-GB"/>
          </a:p>
        </p:txBody>
      </p:sp>
      <p:sp>
        <p:nvSpPr>
          <p:cNvPr id="61" name="Line 70"/>
          <p:cNvSpPr>
            <a:spLocks noChangeShapeType="1"/>
          </p:cNvSpPr>
          <p:nvPr/>
        </p:nvSpPr>
        <p:spPr bwMode="auto">
          <a:xfrm flipH="1">
            <a:off x="6288088" y="1981200"/>
            <a:ext cx="244475" cy="701675"/>
          </a:xfrm>
          <a:prstGeom prst="line">
            <a:avLst/>
          </a:prstGeom>
          <a:noFill/>
          <a:ln w="15875">
            <a:solidFill>
              <a:srgbClr val="231F20"/>
            </a:solidFill>
            <a:round/>
            <a:headEnd/>
            <a:tailEnd/>
          </a:ln>
        </p:spPr>
        <p:txBody>
          <a:bodyPr/>
          <a:lstStyle/>
          <a:p>
            <a:endParaRPr lang="en-GB"/>
          </a:p>
        </p:txBody>
      </p:sp>
      <p:sp>
        <p:nvSpPr>
          <p:cNvPr id="62" name="Line 71"/>
          <p:cNvSpPr>
            <a:spLocks noChangeShapeType="1"/>
          </p:cNvSpPr>
          <p:nvPr/>
        </p:nvSpPr>
        <p:spPr bwMode="auto">
          <a:xfrm>
            <a:off x="2763838" y="4975225"/>
            <a:ext cx="2149475" cy="101600"/>
          </a:xfrm>
          <a:prstGeom prst="line">
            <a:avLst/>
          </a:prstGeom>
          <a:noFill/>
          <a:ln w="12700">
            <a:solidFill>
              <a:srgbClr val="231F20"/>
            </a:solidFill>
            <a:round/>
            <a:headEnd/>
            <a:tailEnd/>
          </a:ln>
        </p:spPr>
        <p:txBody>
          <a:bodyPr/>
          <a:lstStyle/>
          <a:p>
            <a:endParaRPr lang="en-GB"/>
          </a:p>
        </p:txBody>
      </p:sp>
      <p:sp>
        <p:nvSpPr>
          <p:cNvPr id="63" name="Line 72"/>
          <p:cNvSpPr>
            <a:spLocks noChangeShapeType="1"/>
          </p:cNvSpPr>
          <p:nvPr/>
        </p:nvSpPr>
        <p:spPr bwMode="auto">
          <a:xfrm flipV="1">
            <a:off x="2716213" y="4648200"/>
            <a:ext cx="1400175" cy="9525"/>
          </a:xfrm>
          <a:prstGeom prst="line">
            <a:avLst/>
          </a:prstGeom>
          <a:noFill/>
          <a:ln w="12700">
            <a:solidFill>
              <a:srgbClr val="231F20"/>
            </a:solidFill>
            <a:round/>
            <a:headEnd/>
            <a:tailEnd/>
          </a:ln>
        </p:spPr>
        <p:txBody>
          <a:bodyPr/>
          <a:lstStyle/>
          <a:p>
            <a:endParaRPr lang="en-GB"/>
          </a:p>
        </p:txBody>
      </p:sp>
      <p:sp>
        <p:nvSpPr>
          <p:cNvPr id="64" name="Line 73"/>
          <p:cNvSpPr>
            <a:spLocks noChangeShapeType="1"/>
          </p:cNvSpPr>
          <p:nvPr/>
        </p:nvSpPr>
        <p:spPr bwMode="auto">
          <a:xfrm flipV="1">
            <a:off x="2566988" y="3625850"/>
            <a:ext cx="323850" cy="66675"/>
          </a:xfrm>
          <a:prstGeom prst="line">
            <a:avLst/>
          </a:prstGeom>
          <a:noFill/>
          <a:ln w="12700">
            <a:solidFill>
              <a:srgbClr val="231F20"/>
            </a:solidFill>
            <a:round/>
            <a:headEnd/>
            <a:tailEnd/>
          </a:ln>
        </p:spPr>
        <p:txBody>
          <a:bodyPr/>
          <a:lstStyle/>
          <a:p>
            <a:endParaRPr lang="en-GB"/>
          </a:p>
        </p:txBody>
      </p:sp>
      <p:sp>
        <p:nvSpPr>
          <p:cNvPr id="65" name="Line 74"/>
          <p:cNvSpPr>
            <a:spLocks noChangeShapeType="1"/>
          </p:cNvSpPr>
          <p:nvPr/>
        </p:nvSpPr>
        <p:spPr bwMode="auto">
          <a:xfrm flipV="1">
            <a:off x="2566988" y="3435350"/>
            <a:ext cx="336550" cy="257175"/>
          </a:xfrm>
          <a:prstGeom prst="line">
            <a:avLst/>
          </a:prstGeom>
          <a:noFill/>
          <a:ln w="15875">
            <a:solidFill>
              <a:srgbClr val="231F20"/>
            </a:solidFill>
            <a:round/>
            <a:headEnd/>
            <a:tailEnd/>
          </a:ln>
        </p:spPr>
        <p:txBody>
          <a:bodyPr/>
          <a:lstStyle/>
          <a:p>
            <a:endParaRPr lang="en-GB"/>
          </a:p>
        </p:txBody>
      </p:sp>
      <p:sp>
        <p:nvSpPr>
          <p:cNvPr id="66" name="Line 75"/>
          <p:cNvSpPr>
            <a:spLocks noChangeShapeType="1"/>
          </p:cNvSpPr>
          <p:nvPr/>
        </p:nvSpPr>
        <p:spPr bwMode="auto">
          <a:xfrm flipV="1">
            <a:off x="2462213" y="2708275"/>
            <a:ext cx="260350" cy="215900"/>
          </a:xfrm>
          <a:prstGeom prst="line">
            <a:avLst/>
          </a:prstGeom>
          <a:noFill/>
          <a:ln w="15875">
            <a:solidFill>
              <a:srgbClr val="231F20"/>
            </a:solidFill>
            <a:round/>
            <a:headEnd/>
            <a:tailEnd/>
          </a:ln>
        </p:spPr>
        <p:txBody>
          <a:bodyPr/>
          <a:lstStyle/>
          <a:p>
            <a:endParaRPr lang="en-GB"/>
          </a:p>
        </p:txBody>
      </p:sp>
      <p:sp>
        <p:nvSpPr>
          <p:cNvPr id="67" name="Rectangle 76"/>
          <p:cNvSpPr>
            <a:spLocks noChangeArrowheads="1"/>
          </p:cNvSpPr>
          <p:nvPr/>
        </p:nvSpPr>
        <p:spPr bwMode="auto">
          <a:xfrm>
            <a:off x="6773863" y="685800"/>
            <a:ext cx="5969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Aorta</a:t>
            </a:r>
            <a:endParaRPr lang="en-US" sz="1800" b="1">
              <a:latin typeface="Arial" charset="0"/>
            </a:endParaRPr>
          </a:p>
        </p:txBody>
      </p:sp>
      <p:sp>
        <p:nvSpPr>
          <p:cNvPr id="68" name="Rectangle 77"/>
          <p:cNvSpPr>
            <a:spLocks noChangeArrowheads="1"/>
          </p:cNvSpPr>
          <p:nvPr/>
        </p:nvSpPr>
        <p:spPr bwMode="auto">
          <a:xfrm>
            <a:off x="6773863" y="1087438"/>
            <a:ext cx="16510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Left pulmonary</a:t>
            </a:r>
          </a:p>
          <a:p>
            <a:r>
              <a:rPr lang="en-US" sz="1800" b="1">
                <a:solidFill>
                  <a:srgbClr val="231F20"/>
                </a:solidFill>
                <a:latin typeface="Arial" charset="0"/>
              </a:rPr>
              <a:t>artery</a:t>
            </a:r>
            <a:endParaRPr lang="en-US" sz="1800" b="1">
              <a:latin typeface="Arial" charset="0"/>
            </a:endParaRPr>
          </a:p>
        </p:txBody>
      </p:sp>
      <p:sp>
        <p:nvSpPr>
          <p:cNvPr id="69" name="Rectangle 78"/>
          <p:cNvSpPr>
            <a:spLocks noChangeArrowheads="1"/>
          </p:cNvSpPr>
          <p:nvPr/>
        </p:nvSpPr>
        <p:spPr bwMode="auto">
          <a:xfrm>
            <a:off x="6773863" y="1552575"/>
            <a:ext cx="1384300" cy="322263"/>
          </a:xfrm>
          <a:prstGeom prst="rect">
            <a:avLst/>
          </a:prstGeom>
          <a:noFill/>
          <a:ln w="9525">
            <a:noFill/>
            <a:miter lim="800000"/>
            <a:headEnd/>
            <a:tailEnd/>
          </a:ln>
        </p:spPr>
        <p:txBody>
          <a:bodyPr wrap="none" lIns="0" tIns="0" rIns="0" bIns="0">
            <a:spAutoFit/>
          </a:bodyPr>
          <a:lstStyle/>
          <a:p>
            <a:r>
              <a:rPr lang="en-US" sz="1800">
                <a:solidFill>
                  <a:srgbClr val="231F20"/>
                </a:solidFill>
                <a:latin typeface="Arial Black" pitchFamily="34" charset="0"/>
              </a:rPr>
              <a:t>Left atrium</a:t>
            </a:r>
            <a:endParaRPr lang="en-US" sz="1800">
              <a:latin typeface="Arial" charset="0"/>
            </a:endParaRPr>
          </a:p>
        </p:txBody>
      </p:sp>
      <p:sp>
        <p:nvSpPr>
          <p:cNvPr id="70" name="Rectangle 79"/>
          <p:cNvSpPr>
            <a:spLocks noChangeArrowheads="1"/>
          </p:cNvSpPr>
          <p:nvPr/>
        </p:nvSpPr>
        <p:spPr bwMode="auto">
          <a:xfrm>
            <a:off x="6773863" y="1831975"/>
            <a:ext cx="16510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Left pulmonary</a:t>
            </a:r>
          </a:p>
          <a:p>
            <a:r>
              <a:rPr lang="en-US" sz="1800" b="1">
                <a:solidFill>
                  <a:srgbClr val="231F20"/>
                </a:solidFill>
                <a:latin typeface="Arial" charset="0"/>
              </a:rPr>
              <a:t>veins</a:t>
            </a:r>
          </a:p>
        </p:txBody>
      </p:sp>
      <p:sp>
        <p:nvSpPr>
          <p:cNvPr id="71" name="Rectangle 80"/>
          <p:cNvSpPr>
            <a:spLocks noChangeArrowheads="1"/>
          </p:cNvSpPr>
          <p:nvPr/>
        </p:nvSpPr>
        <p:spPr bwMode="auto">
          <a:xfrm>
            <a:off x="6773863" y="2559050"/>
            <a:ext cx="17653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Mitral (bicuspid)</a:t>
            </a:r>
          </a:p>
          <a:p>
            <a:r>
              <a:rPr lang="en-US" sz="1800" b="1">
                <a:solidFill>
                  <a:srgbClr val="231F20"/>
                </a:solidFill>
                <a:latin typeface="Arial" charset="0"/>
              </a:rPr>
              <a:t>valve</a:t>
            </a:r>
            <a:endParaRPr lang="en-US" sz="1800" b="1">
              <a:latin typeface="Arial" charset="0"/>
            </a:endParaRPr>
          </a:p>
        </p:txBody>
      </p:sp>
      <p:sp>
        <p:nvSpPr>
          <p:cNvPr id="72" name="Rectangle 81"/>
          <p:cNvSpPr>
            <a:spLocks noChangeArrowheads="1"/>
          </p:cNvSpPr>
          <p:nvPr/>
        </p:nvSpPr>
        <p:spPr bwMode="auto">
          <a:xfrm>
            <a:off x="6875463" y="3289300"/>
            <a:ext cx="12954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Aortic valve</a:t>
            </a:r>
            <a:endParaRPr lang="en-US" sz="1800" b="1">
              <a:latin typeface="Arial" charset="0"/>
            </a:endParaRPr>
          </a:p>
        </p:txBody>
      </p:sp>
      <p:sp>
        <p:nvSpPr>
          <p:cNvPr id="73" name="Rectangle 82"/>
          <p:cNvSpPr>
            <a:spLocks noChangeArrowheads="1"/>
          </p:cNvSpPr>
          <p:nvPr/>
        </p:nvSpPr>
        <p:spPr bwMode="auto">
          <a:xfrm>
            <a:off x="6875463" y="3686175"/>
            <a:ext cx="18161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Pulmonary valve</a:t>
            </a:r>
            <a:endParaRPr lang="en-US" sz="1800" b="1">
              <a:latin typeface="Arial" charset="0"/>
            </a:endParaRPr>
          </a:p>
        </p:txBody>
      </p:sp>
      <p:sp>
        <p:nvSpPr>
          <p:cNvPr id="74" name="Rectangle 83"/>
          <p:cNvSpPr>
            <a:spLocks noChangeArrowheads="1"/>
          </p:cNvSpPr>
          <p:nvPr/>
        </p:nvSpPr>
        <p:spPr bwMode="auto">
          <a:xfrm>
            <a:off x="6888163" y="3932238"/>
            <a:ext cx="1676400" cy="322262"/>
          </a:xfrm>
          <a:prstGeom prst="rect">
            <a:avLst/>
          </a:prstGeom>
          <a:noFill/>
          <a:ln w="9525">
            <a:noFill/>
            <a:miter lim="800000"/>
            <a:headEnd/>
            <a:tailEnd/>
          </a:ln>
        </p:spPr>
        <p:txBody>
          <a:bodyPr wrap="none" lIns="0" tIns="0" rIns="0" bIns="0">
            <a:spAutoFit/>
          </a:bodyPr>
          <a:lstStyle/>
          <a:p>
            <a:r>
              <a:rPr lang="en-US" sz="1800">
                <a:solidFill>
                  <a:srgbClr val="231F20"/>
                </a:solidFill>
                <a:latin typeface="Arial Black" pitchFamily="34" charset="0"/>
              </a:rPr>
              <a:t>Left ventricle</a:t>
            </a:r>
            <a:endParaRPr lang="en-US" sz="1800">
              <a:latin typeface="Arial" charset="0"/>
            </a:endParaRPr>
          </a:p>
        </p:txBody>
      </p:sp>
      <p:sp>
        <p:nvSpPr>
          <p:cNvPr id="75" name="Rectangle 84"/>
          <p:cNvSpPr>
            <a:spLocks noChangeArrowheads="1"/>
          </p:cNvSpPr>
          <p:nvPr/>
        </p:nvSpPr>
        <p:spPr bwMode="auto">
          <a:xfrm>
            <a:off x="6888163" y="4203700"/>
            <a:ext cx="18034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Papillary muscle</a:t>
            </a:r>
            <a:endParaRPr lang="en-US" sz="1800" b="1">
              <a:latin typeface="Arial" charset="0"/>
            </a:endParaRPr>
          </a:p>
        </p:txBody>
      </p:sp>
      <p:sp>
        <p:nvSpPr>
          <p:cNvPr id="76" name="Rectangle 85"/>
          <p:cNvSpPr>
            <a:spLocks noChangeArrowheads="1"/>
          </p:cNvSpPr>
          <p:nvPr/>
        </p:nvSpPr>
        <p:spPr bwMode="auto">
          <a:xfrm>
            <a:off x="6888163" y="4494213"/>
            <a:ext cx="1663700" cy="466725"/>
          </a:xfrm>
          <a:prstGeom prst="rect">
            <a:avLst/>
          </a:prstGeom>
          <a:noFill/>
          <a:ln w="9525">
            <a:noFill/>
            <a:miter lim="800000"/>
            <a:headEnd/>
            <a:tailEnd/>
          </a:ln>
        </p:spPr>
        <p:txBody>
          <a:bodyPr wrap="none" lIns="0" tIns="0" rIns="0" bIns="0">
            <a:spAutoFit/>
          </a:bodyPr>
          <a:lstStyle/>
          <a:p>
            <a:pPr>
              <a:lnSpc>
                <a:spcPct val="85000"/>
              </a:lnSpc>
            </a:pPr>
            <a:r>
              <a:rPr lang="en-US" sz="1800" b="1">
                <a:solidFill>
                  <a:srgbClr val="231F20"/>
                </a:solidFill>
                <a:latin typeface="Arial" charset="0"/>
              </a:rPr>
              <a:t>Interventricular</a:t>
            </a:r>
          </a:p>
          <a:p>
            <a:pPr>
              <a:lnSpc>
                <a:spcPct val="85000"/>
              </a:lnSpc>
            </a:pPr>
            <a:r>
              <a:rPr lang="en-US" sz="1800" b="1">
                <a:solidFill>
                  <a:srgbClr val="231F20"/>
                </a:solidFill>
                <a:latin typeface="Arial" charset="0"/>
              </a:rPr>
              <a:t>septum</a:t>
            </a:r>
            <a:endParaRPr lang="en-US" sz="1800" b="1">
              <a:latin typeface="Arial" charset="0"/>
            </a:endParaRPr>
          </a:p>
        </p:txBody>
      </p:sp>
      <p:sp>
        <p:nvSpPr>
          <p:cNvPr id="77" name="Rectangle 86"/>
          <p:cNvSpPr>
            <a:spLocks noChangeArrowheads="1"/>
          </p:cNvSpPr>
          <p:nvPr/>
        </p:nvSpPr>
        <p:spPr bwMode="auto">
          <a:xfrm>
            <a:off x="6888163" y="4972050"/>
            <a:ext cx="12446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Epicardium</a:t>
            </a:r>
            <a:endParaRPr lang="en-US" sz="1800" b="1">
              <a:latin typeface="Arial" charset="0"/>
            </a:endParaRPr>
          </a:p>
        </p:txBody>
      </p:sp>
      <p:sp>
        <p:nvSpPr>
          <p:cNvPr id="78" name="Rectangle 87"/>
          <p:cNvSpPr>
            <a:spLocks noChangeArrowheads="1"/>
          </p:cNvSpPr>
          <p:nvPr/>
        </p:nvSpPr>
        <p:spPr bwMode="auto">
          <a:xfrm>
            <a:off x="6888163" y="5222875"/>
            <a:ext cx="13462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Myocardium</a:t>
            </a:r>
            <a:endParaRPr lang="en-US" sz="1800" b="1">
              <a:latin typeface="Arial" charset="0"/>
            </a:endParaRPr>
          </a:p>
        </p:txBody>
      </p:sp>
      <p:sp>
        <p:nvSpPr>
          <p:cNvPr id="79" name="Rectangle 88"/>
          <p:cNvSpPr>
            <a:spLocks noChangeArrowheads="1"/>
          </p:cNvSpPr>
          <p:nvPr/>
        </p:nvSpPr>
        <p:spPr bwMode="auto">
          <a:xfrm>
            <a:off x="6888163" y="5480050"/>
            <a:ext cx="14605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Endocardium</a:t>
            </a:r>
            <a:endParaRPr lang="en-US" sz="1800" b="1">
              <a:latin typeface="Arial" charset="0"/>
            </a:endParaRPr>
          </a:p>
        </p:txBody>
      </p:sp>
      <p:sp>
        <p:nvSpPr>
          <p:cNvPr id="80" name="Rectangle 89"/>
          <p:cNvSpPr>
            <a:spLocks noChangeArrowheads="1"/>
          </p:cNvSpPr>
          <p:nvPr/>
        </p:nvSpPr>
        <p:spPr bwMode="auto">
          <a:xfrm>
            <a:off x="465138" y="6064250"/>
            <a:ext cx="2298700" cy="322263"/>
          </a:xfrm>
          <a:prstGeom prst="rect">
            <a:avLst/>
          </a:prstGeom>
          <a:noFill/>
          <a:ln w="9525">
            <a:noFill/>
            <a:miter lim="800000"/>
            <a:headEnd/>
            <a:tailEnd/>
          </a:ln>
        </p:spPr>
        <p:txBody>
          <a:bodyPr wrap="none" lIns="0" tIns="0" rIns="0" bIns="0">
            <a:spAutoFit/>
          </a:bodyPr>
          <a:lstStyle/>
          <a:p>
            <a:r>
              <a:rPr lang="en-US" sz="1800">
                <a:solidFill>
                  <a:srgbClr val="231F20"/>
                </a:solidFill>
                <a:latin typeface="Arial Black" pitchFamily="34" charset="0"/>
              </a:rPr>
              <a:t>(e) Frontal section</a:t>
            </a:r>
            <a:endParaRPr lang="en-US" sz="1800">
              <a:latin typeface="Arial" charset="0"/>
            </a:endParaRPr>
          </a:p>
        </p:txBody>
      </p:sp>
      <p:sp>
        <p:nvSpPr>
          <p:cNvPr id="81" name="Rectangle 90"/>
          <p:cNvSpPr>
            <a:spLocks noChangeArrowheads="1"/>
          </p:cNvSpPr>
          <p:nvPr/>
        </p:nvSpPr>
        <p:spPr bwMode="auto">
          <a:xfrm>
            <a:off x="452438" y="1174750"/>
            <a:ext cx="20955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Superior vena cava</a:t>
            </a:r>
            <a:endParaRPr lang="en-US" sz="1800" b="1">
              <a:latin typeface="Arial" charset="0"/>
            </a:endParaRPr>
          </a:p>
        </p:txBody>
      </p:sp>
      <p:sp>
        <p:nvSpPr>
          <p:cNvPr id="82" name="Rectangle 91"/>
          <p:cNvSpPr>
            <a:spLocks noChangeArrowheads="1"/>
          </p:cNvSpPr>
          <p:nvPr/>
        </p:nvSpPr>
        <p:spPr bwMode="auto">
          <a:xfrm>
            <a:off x="452438" y="1562100"/>
            <a:ext cx="1816100" cy="466725"/>
          </a:xfrm>
          <a:prstGeom prst="rect">
            <a:avLst/>
          </a:prstGeom>
          <a:noFill/>
          <a:ln w="9525">
            <a:noFill/>
            <a:miter lim="800000"/>
            <a:headEnd/>
            <a:tailEnd/>
          </a:ln>
        </p:spPr>
        <p:txBody>
          <a:bodyPr wrap="none" lIns="0" tIns="0" rIns="0" bIns="0">
            <a:spAutoFit/>
          </a:bodyPr>
          <a:lstStyle/>
          <a:p>
            <a:pPr>
              <a:lnSpc>
                <a:spcPct val="85000"/>
              </a:lnSpc>
            </a:pPr>
            <a:r>
              <a:rPr lang="en-US" sz="1800" b="1">
                <a:solidFill>
                  <a:srgbClr val="231F20"/>
                </a:solidFill>
                <a:latin typeface="Arial" charset="0"/>
              </a:rPr>
              <a:t>Right pulmonary</a:t>
            </a:r>
          </a:p>
          <a:p>
            <a:pPr>
              <a:lnSpc>
                <a:spcPct val="85000"/>
              </a:lnSpc>
            </a:pPr>
            <a:r>
              <a:rPr lang="en-US" sz="1800" b="1">
                <a:solidFill>
                  <a:srgbClr val="231F20"/>
                </a:solidFill>
                <a:latin typeface="Arial" charset="0"/>
              </a:rPr>
              <a:t>artery</a:t>
            </a:r>
            <a:endParaRPr lang="en-US" sz="1800" b="1">
              <a:latin typeface="Arial" charset="0"/>
            </a:endParaRPr>
          </a:p>
        </p:txBody>
      </p:sp>
      <p:sp>
        <p:nvSpPr>
          <p:cNvPr id="83" name="Rectangle 92"/>
          <p:cNvSpPr>
            <a:spLocks noChangeArrowheads="1"/>
          </p:cNvSpPr>
          <p:nvPr/>
        </p:nvSpPr>
        <p:spPr bwMode="auto">
          <a:xfrm>
            <a:off x="452438" y="2003425"/>
            <a:ext cx="18161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Pulmonary trunk</a:t>
            </a:r>
            <a:endParaRPr lang="en-US" sz="1800" b="1">
              <a:latin typeface="Arial" charset="0"/>
            </a:endParaRPr>
          </a:p>
        </p:txBody>
      </p:sp>
      <p:sp>
        <p:nvSpPr>
          <p:cNvPr id="84" name="Rectangle 93"/>
          <p:cNvSpPr>
            <a:spLocks noChangeArrowheads="1"/>
          </p:cNvSpPr>
          <p:nvPr/>
        </p:nvSpPr>
        <p:spPr bwMode="auto">
          <a:xfrm>
            <a:off x="452438" y="2363788"/>
            <a:ext cx="1549400" cy="322262"/>
          </a:xfrm>
          <a:prstGeom prst="rect">
            <a:avLst/>
          </a:prstGeom>
          <a:noFill/>
          <a:ln w="9525">
            <a:noFill/>
            <a:miter lim="800000"/>
            <a:headEnd/>
            <a:tailEnd/>
          </a:ln>
        </p:spPr>
        <p:txBody>
          <a:bodyPr wrap="none" lIns="0" tIns="0" rIns="0" bIns="0">
            <a:spAutoFit/>
          </a:bodyPr>
          <a:lstStyle/>
          <a:p>
            <a:r>
              <a:rPr lang="en-US" sz="1800">
                <a:solidFill>
                  <a:srgbClr val="231F20"/>
                </a:solidFill>
                <a:latin typeface="Arial Black" pitchFamily="34" charset="0"/>
              </a:rPr>
              <a:t>Right atrium</a:t>
            </a:r>
            <a:endParaRPr lang="en-US" sz="1800">
              <a:latin typeface="Arial" charset="0"/>
            </a:endParaRPr>
          </a:p>
        </p:txBody>
      </p:sp>
      <p:sp>
        <p:nvSpPr>
          <p:cNvPr id="85" name="Rectangle 94"/>
          <p:cNvSpPr>
            <a:spLocks noChangeArrowheads="1"/>
          </p:cNvSpPr>
          <p:nvPr/>
        </p:nvSpPr>
        <p:spPr bwMode="auto">
          <a:xfrm>
            <a:off x="452438" y="2798763"/>
            <a:ext cx="1816100" cy="466725"/>
          </a:xfrm>
          <a:prstGeom prst="rect">
            <a:avLst/>
          </a:prstGeom>
          <a:noFill/>
          <a:ln w="9525">
            <a:noFill/>
            <a:miter lim="800000"/>
            <a:headEnd/>
            <a:tailEnd/>
          </a:ln>
        </p:spPr>
        <p:txBody>
          <a:bodyPr wrap="none" lIns="0" tIns="0" rIns="0" bIns="0">
            <a:spAutoFit/>
          </a:bodyPr>
          <a:lstStyle/>
          <a:p>
            <a:pPr>
              <a:lnSpc>
                <a:spcPct val="85000"/>
              </a:lnSpc>
            </a:pPr>
            <a:r>
              <a:rPr lang="en-US" sz="1800" b="1">
                <a:solidFill>
                  <a:srgbClr val="231F20"/>
                </a:solidFill>
                <a:latin typeface="Arial" charset="0"/>
              </a:rPr>
              <a:t>Right pulmonary</a:t>
            </a:r>
          </a:p>
          <a:p>
            <a:pPr>
              <a:lnSpc>
                <a:spcPct val="85000"/>
              </a:lnSpc>
            </a:pPr>
            <a:r>
              <a:rPr lang="en-US" sz="1800" b="1">
                <a:solidFill>
                  <a:srgbClr val="231F20"/>
                </a:solidFill>
                <a:latin typeface="Arial" charset="0"/>
              </a:rPr>
              <a:t>veins</a:t>
            </a:r>
            <a:endParaRPr lang="en-US" sz="1800" b="1">
              <a:latin typeface="Arial" charset="0"/>
            </a:endParaRPr>
          </a:p>
        </p:txBody>
      </p:sp>
      <p:sp>
        <p:nvSpPr>
          <p:cNvPr id="86" name="Rectangle 95"/>
          <p:cNvSpPr>
            <a:spLocks noChangeArrowheads="1"/>
          </p:cNvSpPr>
          <p:nvPr/>
        </p:nvSpPr>
        <p:spPr bwMode="auto">
          <a:xfrm>
            <a:off x="452438" y="3232150"/>
            <a:ext cx="13716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Fossa ovalis</a:t>
            </a:r>
            <a:endParaRPr lang="en-US" sz="1800" b="1">
              <a:latin typeface="Arial" charset="0"/>
            </a:endParaRPr>
          </a:p>
        </p:txBody>
      </p:sp>
      <p:sp>
        <p:nvSpPr>
          <p:cNvPr id="87" name="Rectangle 96"/>
          <p:cNvSpPr>
            <a:spLocks noChangeArrowheads="1"/>
          </p:cNvSpPr>
          <p:nvPr/>
        </p:nvSpPr>
        <p:spPr bwMode="auto">
          <a:xfrm>
            <a:off x="452438" y="3549650"/>
            <a:ext cx="19939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Pectinate muscles</a:t>
            </a:r>
            <a:endParaRPr lang="en-US" sz="1800" b="1">
              <a:latin typeface="Arial" charset="0"/>
            </a:endParaRPr>
          </a:p>
        </p:txBody>
      </p:sp>
      <p:sp>
        <p:nvSpPr>
          <p:cNvPr id="88" name="Rectangle 97"/>
          <p:cNvSpPr>
            <a:spLocks noChangeArrowheads="1"/>
          </p:cNvSpPr>
          <p:nvPr/>
        </p:nvSpPr>
        <p:spPr bwMode="auto">
          <a:xfrm>
            <a:off x="452438" y="3905250"/>
            <a:ext cx="16637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Tricuspid valve</a:t>
            </a:r>
            <a:endParaRPr lang="en-US" sz="1800" b="1">
              <a:latin typeface="Arial" charset="0"/>
            </a:endParaRPr>
          </a:p>
        </p:txBody>
      </p:sp>
      <p:sp>
        <p:nvSpPr>
          <p:cNvPr id="89" name="Rectangle 98"/>
          <p:cNvSpPr>
            <a:spLocks noChangeArrowheads="1"/>
          </p:cNvSpPr>
          <p:nvPr/>
        </p:nvSpPr>
        <p:spPr bwMode="auto">
          <a:xfrm>
            <a:off x="452438" y="4214813"/>
            <a:ext cx="1841500" cy="322262"/>
          </a:xfrm>
          <a:prstGeom prst="rect">
            <a:avLst/>
          </a:prstGeom>
          <a:noFill/>
          <a:ln w="9525">
            <a:noFill/>
            <a:miter lim="800000"/>
            <a:headEnd/>
            <a:tailEnd/>
          </a:ln>
        </p:spPr>
        <p:txBody>
          <a:bodyPr wrap="none" lIns="0" tIns="0" rIns="0" bIns="0">
            <a:spAutoFit/>
          </a:bodyPr>
          <a:lstStyle/>
          <a:p>
            <a:r>
              <a:rPr lang="en-US" sz="1800">
                <a:solidFill>
                  <a:srgbClr val="231F20"/>
                </a:solidFill>
                <a:latin typeface="Arial Black" pitchFamily="34" charset="0"/>
              </a:rPr>
              <a:t>Right ventricle</a:t>
            </a:r>
            <a:endParaRPr lang="en-US" sz="1800">
              <a:latin typeface="Arial" charset="0"/>
            </a:endParaRPr>
          </a:p>
        </p:txBody>
      </p:sp>
      <p:sp>
        <p:nvSpPr>
          <p:cNvPr id="90" name="Rectangle 99"/>
          <p:cNvSpPr>
            <a:spLocks noChangeArrowheads="1"/>
          </p:cNvSpPr>
          <p:nvPr/>
        </p:nvSpPr>
        <p:spPr bwMode="auto">
          <a:xfrm>
            <a:off x="452438" y="4502150"/>
            <a:ext cx="20574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Chordae tendineae</a:t>
            </a:r>
            <a:endParaRPr lang="en-US" sz="1800" b="1">
              <a:latin typeface="Arial" charset="0"/>
            </a:endParaRPr>
          </a:p>
        </p:txBody>
      </p:sp>
      <p:sp>
        <p:nvSpPr>
          <p:cNvPr id="91" name="Rectangle 100"/>
          <p:cNvSpPr>
            <a:spLocks noChangeArrowheads="1"/>
          </p:cNvSpPr>
          <p:nvPr/>
        </p:nvSpPr>
        <p:spPr bwMode="auto">
          <a:xfrm>
            <a:off x="452438" y="4829175"/>
            <a:ext cx="21336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Trabeculae carneae</a:t>
            </a:r>
            <a:endParaRPr lang="en-US" sz="1800" b="1">
              <a:latin typeface="Arial" charset="0"/>
            </a:endParaRPr>
          </a:p>
        </p:txBody>
      </p:sp>
      <p:sp>
        <p:nvSpPr>
          <p:cNvPr id="92" name="Rectangle 101"/>
          <p:cNvSpPr>
            <a:spLocks noChangeArrowheads="1"/>
          </p:cNvSpPr>
          <p:nvPr/>
        </p:nvSpPr>
        <p:spPr bwMode="auto">
          <a:xfrm>
            <a:off x="452438" y="5165725"/>
            <a:ext cx="19431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Inferior vena cava</a:t>
            </a:r>
            <a:endParaRPr lang="en-US" sz="1800" b="1">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p:txBody>
          <a:bodyPr/>
          <a:lstStyle/>
          <a:p>
            <a:endParaRPr lang="en-GB"/>
          </a:p>
        </p:txBody>
      </p:sp>
      <p:pic>
        <p:nvPicPr>
          <p:cNvPr id="4" name="Picture 11" descr="figure_18_06-jLE"/>
          <p:cNvPicPr>
            <a:picLocks noChangeAspect="1" noChangeArrowheads="1"/>
          </p:cNvPicPr>
          <p:nvPr/>
        </p:nvPicPr>
        <p:blipFill>
          <a:blip r:embed="rId2" cstate="print"/>
          <a:srcRect/>
          <a:stretch>
            <a:fillRect/>
          </a:stretch>
        </p:blipFill>
        <p:spPr bwMode="auto">
          <a:xfrm>
            <a:off x="457200" y="495300"/>
            <a:ext cx="8229600" cy="5867400"/>
          </a:xfrm>
          <a:prstGeom prst="rect">
            <a:avLst/>
          </a:prstGeom>
          <a:noFill/>
        </p:spPr>
      </p:pic>
      <p:sp>
        <p:nvSpPr>
          <p:cNvPr id="5" name="Line 12"/>
          <p:cNvSpPr>
            <a:spLocks noChangeShapeType="1"/>
          </p:cNvSpPr>
          <p:nvPr/>
        </p:nvSpPr>
        <p:spPr bwMode="auto">
          <a:xfrm>
            <a:off x="1555750" y="4989513"/>
            <a:ext cx="1793875" cy="1587"/>
          </a:xfrm>
          <a:prstGeom prst="line">
            <a:avLst/>
          </a:prstGeom>
          <a:noFill/>
          <a:ln w="19050">
            <a:solidFill>
              <a:srgbClr val="231F20"/>
            </a:solidFill>
            <a:round/>
            <a:headEnd/>
            <a:tailEnd/>
          </a:ln>
        </p:spPr>
        <p:txBody>
          <a:bodyPr/>
          <a:lstStyle/>
          <a:p>
            <a:endParaRPr lang="en-GB"/>
          </a:p>
        </p:txBody>
      </p:sp>
      <p:sp>
        <p:nvSpPr>
          <p:cNvPr id="6" name="Freeform 13"/>
          <p:cNvSpPr>
            <a:spLocks/>
          </p:cNvSpPr>
          <p:nvPr/>
        </p:nvSpPr>
        <p:spPr bwMode="auto">
          <a:xfrm>
            <a:off x="2933700" y="4799013"/>
            <a:ext cx="1463675" cy="923925"/>
          </a:xfrm>
          <a:custGeom>
            <a:avLst/>
            <a:gdLst/>
            <a:ahLst/>
            <a:cxnLst>
              <a:cxn ang="0">
                <a:pos x="0" y="582"/>
              </a:cxn>
              <a:cxn ang="0">
                <a:pos x="194" y="582"/>
              </a:cxn>
              <a:cxn ang="0">
                <a:pos x="922" y="0"/>
              </a:cxn>
            </a:cxnLst>
            <a:rect l="0" t="0" r="r" b="b"/>
            <a:pathLst>
              <a:path w="922" h="582">
                <a:moveTo>
                  <a:pt x="0" y="582"/>
                </a:moveTo>
                <a:lnTo>
                  <a:pt x="194" y="582"/>
                </a:lnTo>
                <a:lnTo>
                  <a:pt x="922" y="0"/>
                </a:lnTo>
              </a:path>
            </a:pathLst>
          </a:custGeom>
          <a:noFill/>
          <a:ln w="19050">
            <a:solidFill>
              <a:srgbClr val="231F20"/>
            </a:solidFill>
            <a:prstDash val="solid"/>
            <a:round/>
            <a:headEnd/>
            <a:tailEnd/>
          </a:ln>
        </p:spPr>
        <p:txBody>
          <a:bodyPr/>
          <a:lstStyle/>
          <a:p>
            <a:endParaRPr lang="en-GB"/>
          </a:p>
        </p:txBody>
      </p:sp>
      <p:sp>
        <p:nvSpPr>
          <p:cNvPr id="7" name="Line 14"/>
          <p:cNvSpPr>
            <a:spLocks noChangeShapeType="1"/>
          </p:cNvSpPr>
          <p:nvPr/>
        </p:nvSpPr>
        <p:spPr bwMode="auto">
          <a:xfrm>
            <a:off x="6035675" y="3992563"/>
            <a:ext cx="1108075" cy="1587"/>
          </a:xfrm>
          <a:prstGeom prst="line">
            <a:avLst/>
          </a:prstGeom>
          <a:noFill/>
          <a:ln w="19050">
            <a:solidFill>
              <a:srgbClr val="231F20"/>
            </a:solidFill>
            <a:round/>
            <a:headEnd/>
            <a:tailEnd/>
          </a:ln>
        </p:spPr>
        <p:txBody>
          <a:bodyPr/>
          <a:lstStyle/>
          <a:p>
            <a:endParaRPr lang="en-GB"/>
          </a:p>
        </p:txBody>
      </p:sp>
      <p:sp>
        <p:nvSpPr>
          <p:cNvPr id="8" name="Rectangle 15"/>
          <p:cNvSpPr>
            <a:spLocks noChangeArrowheads="1"/>
          </p:cNvSpPr>
          <p:nvPr/>
        </p:nvSpPr>
        <p:spPr bwMode="auto">
          <a:xfrm>
            <a:off x="695325" y="4819650"/>
            <a:ext cx="1254125" cy="730250"/>
          </a:xfrm>
          <a:prstGeom prst="rect">
            <a:avLst/>
          </a:prstGeom>
          <a:noFill/>
          <a:ln w="9525">
            <a:noFill/>
            <a:miter lim="800000"/>
            <a:headEnd/>
            <a:tailEnd/>
          </a:ln>
        </p:spPr>
        <p:txBody>
          <a:bodyPr wrap="none" lIns="0" tIns="0" rIns="0" bIns="0">
            <a:spAutoFit/>
          </a:bodyPr>
          <a:lstStyle/>
          <a:p>
            <a:r>
              <a:rPr lang="en-US" b="1">
                <a:solidFill>
                  <a:srgbClr val="231F20"/>
                </a:solidFill>
                <a:latin typeface="Arial" charset="0"/>
              </a:rPr>
              <a:t>Right</a:t>
            </a:r>
          </a:p>
          <a:p>
            <a:r>
              <a:rPr lang="en-US" b="1">
                <a:solidFill>
                  <a:srgbClr val="231F20"/>
                </a:solidFill>
                <a:latin typeface="Arial" charset="0"/>
              </a:rPr>
              <a:t>ventricle</a:t>
            </a:r>
            <a:endParaRPr lang="en-US" sz="1800" b="1">
              <a:latin typeface="Arial" charset="0"/>
            </a:endParaRPr>
          </a:p>
        </p:txBody>
      </p:sp>
      <p:sp>
        <p:nvSpPr>
          <p:cNvPr id="9" name="Rectangle 16"/>
          <p:cNvSpPr>
            <a:spLocks noChangeArrowheads="1"/>
          </p:cNvSpPr>
          <p:nvPr/>
        </p:nvSpPr>
        <p:spPr bwMode="auto">
          <a:xfrm>
            <a:off x="7169150" y="3795713"/>
            <a:ext cx="1254125" cy="730250"/>
          </a:xfrm>
          <a:prstGeom prst="rect">
            <a:avLst/>
          </a:prstGeom>
          <a:noFill/>
          <a:ln w="9525">
            <a:noFill/>
            <a:miter lim="800000"/>
            <a:headEnd/>
            <a:tailEnd/>
          </a:ln>
        </p:spPr>
        <p:txBody>
          <a:bodyPr wrap="none" lIns="0" tIns="0" rIns="0" bIns="0">
            <a:spAutoFit/>
          </a:bodyPr>
          <a:lstStyle/>
          <a:p>
            <a:r>
              <a:rPr lang="en-US" b="1">
                <a:solidFill>
                  <a:srgbClr val="231F20"/>
                </a:solidFill>
                <a:latin typeface="Arial" charset="0"/>
              </a:rPr>
              <a:t>Left</a:t>
            </a:r>
          </a:p>
          <a:p>
            <a:r>
              <a:rPr lang="en-US" b="1">
                <a:solidFill>
                  <a:srgbClr val="231F20"/>
                </a:solidFill>
                <a:latin typeface="Arial" charset="0"/>
              </a:rPr>
              <a:t>ventricle</a:t>
            </a:r>
            <a:endParaRPr lang="en-US" sz="1800" b="1">
              <a:latin typeface="Arial" charset="0"/>
            </a:endParaRPr>
          </a:p>
        </p:txBody>
      </p:sp>
      <p:sp>
        <p:nvSpPr>
          <p:cNvPr id="10" name="Rectangle 17"/>
          <p:cNvSpPr>
            <a:spLocks noChangeArrowheads="1"/>
          </p:cNvSpPr>
          <p:nvPr/>
        </p:nvSpPr>
        <p:spPr bwMode="auto">
          <a:xfrm>
            <a:off x="695325" y="5556250"/>
            <a:ext cx="2219325" cy="730250"/>
          </a:xfrm>
          <a:prstGeom prst="rect">
            <a:avLst/>
          </a:prstGeom>
          <a:noFill/>
          <a:ln w="9525">
            <a:noFill/>
            <a:miter lim="800000"/>
            <a:headEnd/>
            <a:tailEnd/>
          </a:ln>
        </p:spPr>
        <p:txBody>
          <a:bodyPr wrap="none" lIns="0" tIns="0" rIns="0" bIns="0">
            <a:spAutoFit/>
          </a:bodyPr>
          <a:lstStyle/>
          <a:p>
            <a:r>
              <a:rPr lang="en-US" b="1">
                <a:solidFill>
                  <a:srgbClr val="231F20"/>
                </a:solidFill>
                <a:latin typeface="Arial" charset="0"/>
              </a:rPr>
              <a:t>Interventricular</a:t>
            </a:r>
          </a:p>
          <a:p>
            <a:r>
              <a:rPr lang="en-US" b="1">
                <a:solidFill>
                  <a:srgbClr val="231F20"/>
                </a:solidFill>
                <a:latin typeface="Arial" charset="0"/>
              </a:rPr>
              <a:t>septum</a:t>
            </a:r>
            <a:endParaRPr lang="en-US" sz="1800" b="1">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The two largest veins in the body, the </a:t>
            </a:r>
            <a:r>
              <a:rPr lang="en-US" b="1" dirty="0" smtClean="0">
                <a:latin typeface="Times New Roman" pitchFamily="18" charset="0"/>
                <a:cs typeface="Times New Roman" pitchFamily="18" charset="0"/>
              </a:rPr>
              <a:t>superior</a:t>
            </a:r>
            <a:r>
              <a:rPr lang="en-US" dirty="0" smtClean="0">
                <a:latin typeface="Times New Roman" pitchFamily="18" charset="0"/>
                <a:cs typeface="Times New Roman" pitchFamily="18" charset="0"/>
              </a:rPr>
              <a:t> and </a:t>
            </a:r>
            <a:r>
              <a:rPr lang="en-US" b="1" dirty="0" smtClean="0">
                <a:latin typeface="Times New Roman" pitchFamily="18" charset="0"/>
                <a:cs typeface="Times New Roman" pitchFamily="18" charset="0"/>
              </a:rPr>
              <a:t>inferior </a:t>
            </a:r>
            <a:r>
              <a:rPr lang="en-US" b="1" dirty="0" err="1" smtClean="0">
                <a:latin typeface="Times New Roman" pitchFamily="18" charset="0"/>
                <a:cs typeface="Times New Roman" pitchFamily="18" charset="0"/>
              </a:rPr>
              <a:t>venae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cavae</a:t>
            </a:r>
            <a:r>
              <a:rPr lang="en-US" dirty="0" smtClean="0">
                <a:latin typeface="Times New Roman" pitchFamily="18" charset="0"/>
                <a:cs typeface="Times New Roman" pitchFamily="18" charset="0"/>
              </a:rPr>
              <a:t>, empty their blood into right atrium</a:t>
            </a:r>
          </a:p>
          <a:p>
            <a:r>
              <a:rPr lang="en-US" dirty="0" smtClean="0">
                <a:latin typeface="Times New Roman" pitchFamily="18" charset="0"/>
                <a:cs typeface="Times New Roman" pitchFamily="18" charset="0"/>
              </a:rPr>
              <a:t>This blood passes via the right </a:t>
            </a:r>
            <a:r>
              <a:rPr lang="en-US" dirty="0" err="1" smtClean="0">
                <a:latin typeface="Times New Roman" pitchFamily="18" charset="0"/>
                <a:cs typeface="Times New Roman" pitchFamily="18" charset="0"/>
              </a:rPr>
              <a:t>atrioventricular</a:t>
            </a:r>
            <a:r>
              <a:rPr lang="en-US" dirty="0" smtClean="0">
                <a:latin typeface="Times New Roman" pitchFamily="18" charset="0"/>
                <a:cs typeface="Times New Roman" pitchFamily="18" charset="0"/>
              </a:rPr>
              <a:t> valve into right ventricle</a:t>
            </a:r>
          </a:p>
          <a:p>
            <a:r>
              <a:rPr lang="en-US" dirty="0" smtClean="0">
                <a:latin typeface="Times New Roman" pitchFamily="18" charset="0"/>
                <a:cs typeface="Times New Roman" pitchFamily="18" charset="0"/>
              </a:rPr>
              <a:t>Then pumped into the </a:t>
            </a:r>
            <a:r>
              <a:rPr lang="en-US" b="1" dirty="0" smtClean="0">
                <a:latin typeface="Times New Roman" pitchFamily="18" charset="0"/>
                <a:cs typeface="Times New Roman" pitchFamily="18" charset="0"/>
              </a:rPr>
              <a:t>pulmonary artery </a:t>
            </a:r>
            <a:r>
              <a:rPr lang="en-US" dirty="0" smtClean="0">
                <a:latin typeface="Times New Roman" pitchFamily="18" charset="0"/>
                <a:cs typeface="Times New Roman" pitchFamily="18" charset="0"/>
              </a:rPr>
              <a:t>or trunk (the only artery in the body which carries deoxygenated blood)</a:t>
            </a:r>
          </a:p>
          <a:p>
            <a:r>
              <a:rPr lang="en-US" dirty="0" smtClean="0">
                <a:latin typeface="Times New Roman" pitchFamily="18" charset="0"/>
                <a:cs typeface="Times New Roman" pitchFamily="18" charset="0"/>
              </a:rPr>
              <a:t>The pulmonary valve, formed by three </a:t>
            </a:r>
            <a:r>
              <a:rPr lang="en-US" dirty="0" err="1" smtClean="0">
                <a:latin typeface="Times New Roman" pitchFamily="18" charset="0"/>
                <a:cs typeface="Times New Roman" pitchFamily="18" charset="0"/>
              </a:rPr>
              <a:t>semilunar</a:t>
            </a:r>
            <a:r>
              <a:rPr lang="en-US" dirty="0" smtClean="0">
                <a:latin typeface="Times New Roman" pitchFamily="18" charset="0"/>
                <a:cs typeface="Times New Roman" pitchFamily="18" charset="0"/>
              </a:rPr>
              <a:t> cusp prevents backflow of blood  into right ventricle when the ventricular muscle relaxes</a:t>
            </a:r>
          </a:p>
          <a:p>
            <a:endParaRPr lang="en-US" dirty="0" smtClean="0">
              <a:latin typeface="Times New Roman" pitchFamily="18" charset="0"/>
              <a:cs typeface="Times New Roman" pitchFamily="18" charset="0"/>
            </a:endParaRPr>
          </a:p>
          <a:p>
            <a:endParaRPr lang="en-GB" dirty="0"/>
          </a:p>
        </p:txBody>
      </p:sp>
      <p:sp>
        <p:nvSpPr>
          <p:cNvPr id="2" name="Title 1"/>
          <p:cNvSpPr>
            <a:spLocks noGrp="1"/>
          </p:cNvSpPr>
          <p:nvPr>
            <p:ph type="title"/>
          </p:nvPr>
        </p:nvSpPr>
        <p:spPr/>
        <p:txBody>
          <a:bodyPr>
            <a:normAutofit fontScale="90000"/>
          </a:bodyPr>
          <a:lstStyle/>
          <a:p>
            <a:r>
              <a:rPr lang="en-US" b="1" dirty="0" smtClean="0"/>
              <a:t>Flow of blood through the heart</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The right pulmonary artery divides onto right and left pulmonary arteries carrying blood to both lungs for gaseous exchange</a:t>
            </a:r>
          </a:p>
          <a:p>
            <a:r>
              <a:rPr lang="en-US" dirty="0" smtClean="0">
                <a:latin typeface="Times New Roman" pitchFamily="18" charset="0"/>
                <a:cs typeface="Times New Roman" pitchFamily="18" charset="0"/>
              </a:rPr>
              <a:t>There two pulmonary veins from each lungs carry oxygenated blood back to left atrium</a:t>
            </a:r>
          </a:p>
          <a:p>
            <a:r>
              <a:rPr lang="en-US" dirty="0" smtClean="0">
                <a:latin typeface="Times New Roman" pitchFamily="18" charset="0"/>
                <a:cs typeface="Times New Roman" pitchFamily="18" charset="0"/>
              </a:rPr>
              <a:t>Blood then passes through the left </a:t>
            </a:r>
            <a:r>
              <a:rPr lang="en-US" dirty="0" err="1" smtClean="0">
                <a:latin typeface="Times New Roman" pitchFamily="18" charset="0"/>
                <a:cs typeface="Times New Roman" pitchFamily="18" charset="0"/>
              </a:rPr>
              <a:t>atrioventricular</a:t>
            </a:r>
            <a:r>
              <a:rPr lang="en-US" dirty="0" smtClean="0">
                <a:latin typeface="Times New Roman" pitchFamily="18" charset="0"/>
                <a:cs typeface="Times New Roman" pitchFamily="18" charset="0"/>
              </a:rPr>
              <a:t> valve into left ventricle</a:t>
            </a:r>
          </a:p>
          <a:p>
            <a:r>
              <a:rPr lang="en-US" dirty="0" smtClean="0">
                <a:latin typeface="Times New Roman" pitchFamily="18" charset="0"/>
                <a:cs typeface="Times New Roman" pitchFamily="18" charset="0"/>
              </a:rPr>
              <a:t>The blood is pumped into the aorta, the first artery of the general circulation</a:t>
            </a:r>
          </a:p>
          <a:p>
            <a:r>
              <a:rPr lang="en-US" dirty="0" smtClean="0">
                <a:latin typeface="Times New Roman" pitchFamily="18" charset="0"/>
                <a:cs typeface="Times New Roman" pitchFamily="18" charset="0"/>
              </a:rPr>
              <a:t>The aorta opening is guarded by the aortic valve , formed by three </a:t>
            </a:r>
            <a:r>
              <a:rPr lang="en-US" dirty="0" err="1" smtClean="0">
                <a:latin typeface="Times New Roman" pitchFamily="18" charset="0"/>
                <a:cs typeface="Times New Roman" pitchFamily="18" charset="0"/>
              </a:rPr>
              <a:t>semilunar</a:t>
            </a:r>
            <a:r>
              <a:rPr lang="en-US" dirty="0" smtClean="0">
                <a:latin typeface="Times New Roman" pitchFamily="18" charset="0"/>
                <a:cs typeface="Times New Roman" pitchFamily="18" charset="0"/>
              </a:rPr>
              <a:t> cusps</a:t>
            </a:r>
          </a:p>
          <a:p>
            <a:endParaRPr lang="en-US" dirty="0" smtClean="0"/>
          </a:p>
        </p:txBody>
      </p:sp>
      <p:sp>
        <p:nvSpPr>
          <p:cNvPr id="2" name="Title 1"/>
          <p:cNvSpPr>
            <a:spLocks noGrp="1"/>
          </p:cNvSpPr>
          <p:nvPr>
            <p:ph type="title"/>
          </p:nvPr>
        </p:nvSpPr>
        <p:spPr/>
        <p:txBody>
          <a:bodyPr>
            <a:normAutofit fontScale="90000"/>
          </a:bodyPr>
          <a:lstStyle/>
          <a:p>
            <a:r>
              <a:rPr lang="en-US" b="1" dirty="0" smtClean="0"/>
              <a:t>Flow of blood through the heart cont’d</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tretch>
            <a:fillRect/>
          </a:stretch>
        </p:blipFill>
        <p:spPr bwMode="auto">
          <a:xfrm>
            <a:off x="285720" y="642918"/>
            <a:ext cx="8501121" cy="6215082"/>
          </a:xfrm>
          <a:prstGeom prst="rect">
            <a:avLst/>
          </a:prstGeom>
          <a:noFill/>
          <a:ln w="9525">
            <a:noFill/>
            <a:miter lim="800000"/>
            <a:headEnd/>
            <a:tailEnd/>
          </a:ln>
        </p:spPr>
      </p:pic>
      <p:sp>
        <p:nvSpPr>
          <p:cNvPr id="2" name="Title 1"/>
          <p:cNvSpPr>
            <a:spLocks noGrp="1"/>
          </p:cNvSpPr>
          <p:nvPr>
            <p:ph type="title"/>
          </p:nvPr>
        </p:nvSpPr>
        <p:spPr/>
        <p:txBody>
          <a:bodyPr/>
          <a:lstStyle/>
          <a:p>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Arterial supply </a:t>
            </a:r>
            <a:r>
              <a:rPr lang="en-US" dirty="0" smtClean="0">
                <a:latin typeface="Times New Roman" pitchFamily="18" charset="0"/>
                <a:cs typeface="Times New Roman" pitchFamily="18" charset="0"/>
              </a:rPr>
              <a:t>–the heart get it blood from right and left coronary arteries, which branch from the aorta immediately distal to aortic valve</a:t>
            </a:r>
          </a:p>
          <a:p>
            <a:r>
              <a:rPr lang="en-US" dirty="0" smtClean="0">
                <a:latin typeface="Times New Roman" pitchFamily="18" charset="0"/>
                <a:cs typeface="Times New Roman" pitchFamily="18" charset="0"/>
              </a:rPr>
              <a:t>Although heart comprises a small proportion of  the body, it receives 5% of the blood it pumps</a:t>
            </a:r>
            <a:endParaRPr lang="en-GB" dirty="0"/>
          </a:p>
        </p:txBody>
      </p:sp>
      <p:sp>
        <p:nvSpPr>
          <p:cNvPr id="2" name="Title 1"/>
          <p:cNvSpPr>
            <a:spLocks noGrp="1"/>
          </p:cNvSpPr>
          <p:nvPr>
            <p:ph type="title"/>
          </p:nvPr>
        </p:nvSpPr>
        <p:spPr/>
        <p:txBody>
          <a:bodyPr>
            <a:normAutofit fontScale="90000"/>
          </a:bodyPr>
          <a:lstStyle/>
          <a:p>
            <a:r>
              <a:rPr lang="en-US" b="1" dirty="0" smtClean="0"/>
              <a:t>Blood supply to the heart (coronary circulation)</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p:txBody>
          <a:bodyPr/>
          <a:lstStyle/>
          <a:p>
            <a:endParaRPr lang="en-GB"/>
          </a:p>
        </p:txBody>
      </p:sp>
      <p:pic>
        <p:nvPicPr>
          <p:cNvPr id="4" name="Picture 9" descr="figure_19_02-jLE"/>
          <p:cNvPicPr>
            <a:picLocks noChangeAspect="1" noChangeArrowheads="1"/>
          </p:cNvPicPr>
          <p:nvPr/>
        </p:nvPicPr>
        <p:blipFill>
          <a:blip r:embed="rId2" cstate="print"/>
          <a:srcRect/>
          <a:stretch>
            <a:fillRect/>
          </a:stretch>
        </p:blipFill>
        <p:spPr bwMode="auto">
          <a:xfrm>
            <a:off x="460375" y="412750"/>
            <a:ext cx="8229600" cy="5956300"/>
          </a:xfrm>
          <a:prstGeom prst="rect">
            <a:avLst/>
          </a:prstGeom>
          <a:noFill/>
        </p:spPr>
      </p:pic>
      <p:sp>
        <p:nvSpPr>
          <p:cNvPr id="5" name="Line 10"/>
          <p:cNvSpPr>
            <a:spLocks noChangeShapeType="1"/>
          </p:cNvSpPr>
          <p:nvPr/>
        </p:nvSpPr>
        <p:spPr bwMode="auto">
          <a:xfrm flipH="1">
            <a:off x="2070100" y="841375"/>
            <a:ext cx="765175" cy="1588"/>
          </a:xfrm>
          <a:prstGeom prst="line">
            <a:avLst/>
          </a:prstGeom>
          <a:noFill/>
          <a:ln w="12700">
            <a:solidFill>
              <a:srgbClr val="231F20"/>
            </a:solidFill>
            <a:round/>
            <a:headEnd/>
            <a:tailEnd/>
          </a:ln>
        </p:spPr>
        <p:txBody>
          <a:bodyPr/>
          <a:lstStyle/>
          <a:p>
            <a:endParaRPr lang="en-GB"/>
          </a:p>
        </p:txBody>
      </p:sp>
      <p:sp>
        <p:nvSpPr>
          <p:cNvPr id="6" name="Line 11"/>
          <p:cNvSpPr>
            <a:spLocks noChangeShapeType="1"/>
          </p:cNvSpPr>
          <p:nvPr/>
        </p:nvSpPr>
        <p:spPr bwMode="auto">
          <a:xfrm>
            <a:off x="5734050" y="1311275"/>
            <a:ext cx="441325" cy="1588"/>
          </a:xfrm>
          <a:prstGeom prst="line">
            <a:avLst/>
          </a:prstGeom>
          <a:noFill/>
          <a:ln w="12700">
            <a:solidFill>
              <a:srgbClr val="231F20"/>
            </a:solidFill>
            <a:round/>
            <a:headEnd/>
            <a:tailEnd/>
          </a:ln>
        </p:spPr>
        <p:txBody>
          <a:bodyPr/>
          <a:lstStyle/>
          <a:p>
            <a:endParaRPr lang="en-GB"/>
          </a:p>
        </p:txBody>
      </p:sp>
      <p:sp>
        <p:nvSpPr>
          <p:cNvPr id="7" name="Line 12"/>
          <p:cNvSpPr>
            <a:spLocks noChangeShapeType="1"/>
          </p:cNvSpPr>
          <p:nvPr/>
        </p:nvSpPr>
        <p:spPr bwMode="auto">
          <a:xfrm>
            <a:off x="5743575" y="2463800"/>
            <a:ext cx="431800" cy="1588"/>
          </a:xfrm>
          <a:prstGeom prst="line">
            <a:avLst/>
          </a:prstGeom>
          <a:noFill/>
          <a:ln w="12700">
            <a:solidFill>
              <a:srgbClr val="231F20"/>
            </a:solidFill>
            <a:round/>
            <a:headEnd/>
            <a:tailEnd/>
          </a:ln>
        </p:spPr>
        <p:txBody>
          <a:bodyPr/>
          <a:lstStyle/>
          <a:p>
            <a:endParaRPr lang="en-GB"/>
          </a:p>
        </p:txBody>
      </p:sp>
      <p:sp>
        <p:nvSpPr>
          <p:cNvPr id="8" name="Line 13"/>
          <p:cNvSpPr>
            <a:spLocks noChangeShapeType="1"/>
          </p:cNvSpPr>
          <p:nvPr/>
        </p:nvSpPr>
        <p:spPr bwMode="auto">
          <a:xfrm>
            <a:off x="5683250" y="4854575"/>
            <a:ext cx="495300" cy="1588"/>
          </a:xfrm>
          <a:prstGeom prst="line">
            <a:avLst/>
          </a:prstGeom>
          <a:noFill/>
          <a:ln w="12700">
            <a:solidFill>
              <a:srgbClr val="231F20"/>
            </a:solidFill>
            <a:round/>
            <a:headEnd/>
            <a:tailEnd/>
          </a:ln>
        </p:spPr>
        <p:txBody>
          <a:bodyPr/>
          <a:lstStyle/>
          <a:p>
            <a:endParaRPr lang="en-GB"/>
          </a:p>
        </p:txBody>
      </p:sp>
      <p:sp>
        <p:nvSpPr>
          <p:cNvPr id="9" name="Freeform 14"/>
          <p:cNvSpPr>
            <a:spLocks/>
          </p:cNvSpPr>
          <p:nvPr/>
        </p:nvSpPr>
        <p:spPr bwMode="auto">
          <a:xfrm>
            <a:off x="3206750" y="5734050"/>
            <a:ext cx="536575" cy="219075"/>
          </a:xfrm>
          <a:custGeom>
            <a:avLst/>
            <a:gdLst/>
            <a:ahLst/>
            <a:cxnLst>
              <a:cxn ang="0">
                <a:pos x="0" y="138"/>
              </a:cxn>
              <a:cxn ang="0">
                <a:pos x="126" y="138"/>
              </a:cxn>
              <a:cxn ang="0">
                <a:pos x="338" y="0"/>
              </a:cxn>
            </a:cxnLst>
            <a:rect l="0" t="0" r="r" b="b"/>
            <a:pathLst>
              <a:path w="338" h="138">
                <a:moveTo>
                  <a:pt x="0" y="138"/>
                </a:moveTo>
                <a:lnTo>
                  <a:pt x="126" y="138"/>
                </a:lnTo>
                <a:lnTo>
                  <a:pt x="338" y="0"/>
                </a:lnTo>
              </a:path>
            </a:pathLst>
          </a:custGeom>
          <a:noFill/>
          <a:ln w="12700">
            <a:solidFill>
              <a:srgbClr val="231F20"/>
            </a:solidFill>
            <a:prstDash val="solid"/>
            <a:round/>
            <a:headEnd/>
            <a:tailEnd/>
          </a:ln>
        </p:spPr>
        <p:txBody>
          <a:bodyPr/>
          <a:lstStyle/>
          <a:p>
            <a:endParaRPr lang="en-GB"/>
          </a:p>
        </p:txBody>
      </p:sp>
      <p:sp>
        <p:nvSpPr>
          <p:cNvPr id="10" name="Freeform 15"/>
          <p:cNvSpPr>
            <a:spLocks/>
          </p:cNvSpPr>
          <p:nvPr/>
        </p:nvSpPr>
        <p:spPr bwMode="auto">
          <a:xfrm>
            <a:off x="2219325" y="5105400"/>
            <a:ext cx="784225" cy="250825"/>
          </a:xfrm>
          <a:custGeom>
            <a:avLst/>
            <a:gdLst/>
            <a:ahLst/>
            <a:cxnLst>
              <a:cxn ang="0">
                <a:pos x="494" y="0"/>
              </a:cxn>
              <a:cxn ang="0">
                <a:pos x="162" y="158"/>
              </a:cxn>
              <a:cxn ang="0">
                <a:pos x="0" y="158"/>
              </a:cxn>
            </a:cxnLst>
            <a:rect l="0" t="0" r="r" b="b"/>
            <a:pathLst>
              <a:path w="494" h="158">
                <a:moveTo>
                  <a:pt x="494" y="0"/>
                </a:moveTo>
                <a:lnTo>
                  <a:pt x="162" y="158"/>
                </a:lnTo>
                <a:lnTo>
                  <a:pt x="0" y="158"/>
                </a:lnTo>
              </a:path>
            </a:pathLst>
          </a:custGeom>
          <a:noFill/>
          <a:ln w="12700">
            <a:solidFill>
              <a:srgbClr val="231F20"/>
            </a:solidFill>
            <a:prstDash val="solid"/>
            <a:round/>
            <a:headEnd/>
            <a:tailEnd/>
          </a:ln>
        </p:spPr>
        <p:txBody>
          <a:bodyPr/>
          <a:lstStyle/>
          <a:p>
            <a:endParaRPr lang="en-GB"/>
          </a:p>
        </p:txBody>
      </p:sp>
      <p:sp>
        <p:nvSpPr>
          <p:cNvPr id="11" name="Line 16"/>
          <p:cNvSpPr>
            <a:spLocks noChangeShapeType="1"/>
          </p:cNvSpPr>
          <p:nvPr/>
        </p:nvSpPr>
        <p:spPr bwMode="auto">
          <a:xfrm flipH="1">
            <a:off x="2060575" y="3308350"/>
            <a:ext cx="517525" cy="1588"/>
          </a:xfrm>
          <a:prstGeom prst="line">
            <a:avLst/>
          </a:prstGeom>
          <a:noFill/>
          <a:ln w="12700">
            <a:solidFill>
              <a:srgbClr val="231F20"/>
            </a:solidFill>
            <a:round/>
            <a:headEnd/>
            <a:tailEnd/>
          </a:ln>
        </p:spPr>
        <p:txBody>
          <a:bodyPr/>
          <a:lstStyle/>
          <a:p>
            <a:endParaRPr lang="en-GB"/>
          </a:p>
        </p:txBody>
      </p:sp>
      <p:sp>
        <p:nvSpPr>
          <p:cNvPr id="12" name="Freeform 17"/>
          <p:cNvSpPr>
            <a:spLocks/>
          </p:cNvSpPr>
          <p:nvPr/>
        </p:nvSpPr>
        <p:spPr bwMode="auto">
          <a:xfrm>
            <a:off x="3371850" y="1327150"/>
            <a:ext cx="631825" cy="184150"/>
          </a:xfrm>
          <a:custGeom>
            <a:avLst/>
            <a:gdLst/>
            <a:ahLst/>
            <a:cxnLst>
              <a:cxn ang="0">
                <a:pos x="398" y="116"/>
              </a:cxn>
              <a:cxn ang="0">
                <a:pos x="324" y="116"/>
              </a:cxn>
              <a:cxn ang="0">
                <a:pos x="0" y="0"/>
              </a:cxn>
            </a:cxnLst>
            <a:rect l="0" t="0" r="r" b="b"/>
            <a:pathLst>
              <a:path w="398" h="116">
                <a:moveTo>
                  <a:pt x="398" y="116"/>
                </a:moveTo>
                <a:lnTo>
                  <a:pt x="324" y="116"/>
                </a:lnTo>
                <a:lnTo>
                  <a:pt x="0" y="0"/>
                </a:lnTo>
              </a:path>
            </a:pathLst>
          </a:custGeom>
          <a:noFill/>
          <a:ln w="12700">
            <a:solidFill>
              <a:srgbClr val="231F20"/>
            </a:solidFill>
            <a:prstDash val="solid"/>
            <a:round/>
            <a:headEnd/>
            <a:tailEnd/>
          </a:ln>
        </p:spPr>
        <p:txBody>
          <a:bodyPr/>
          <a:lstStyle/>
          <a:p>
            <a:endParaRPr lang="en-GB"/>
          </a:p>
        </p:txBody>
      </p:sp>
      <p:sp>
        <p:nvSpPr>
          <p:cNvPr id="13" name="Line 18"/>
          <p:cNvSpPr>
            <a:spLocks noChangeShapeType="1"/>
          </p:cNvSpPr>
          <p:nvPr/>
        </p:nvSpPr>
        <p:spPr bwMode="auto">
          <a:xfrm flipH="1">
            <a:off x="3530600" y="2295525"/>
            <a:ext cx="473075" cy="1588"/>
          </a:xfrm>
          <a:prstGeom prst="line">
            <a:avLst/>
          </a:prstGeom>
          <a:noFill/>
          <a:ln w="12700">
            <a:solidFill>
              <a:srgbClr val="231F20"/>
            </a:solidFill>
            <a:round/>
            <a:headEnd/>
            <a:tailEnd/>
          </a:ln>
        </p:spPr>
        <p:txBody>
          <a:bodyPr/>
          <a:lstStyle/>
          <a:p>
            <a:endParaRPr lang="en-GB"/>
          </a:p>
        </p:txBody>
      </p:sp>
      <p:sp>
        <p:nvSpPr>
          <p:cNvPr id="14" name="Line 19"/>
          <p:cNvSpPr>
            <a:spLocks noChangeShapeType="1"/>
          </p:cNvSpPr>
          <p:nvPr/>
        </p:nvSpPr>
        <p:spPr bwMode="auto">
          <a:xfrm>
            <a:off x="4302125" y="3848100"/>
            <a:ext cx="1588" cy="215900"/>
          </a:xfrm>
          <a:prstGeom prst="line">
            <a:avLst/>
          </a:prstGeom>
          <a:noFill/>
          <a:ln w="12700">
            <a:solidFill>
              <a:srgbClr val="231F20"/>
            </a:solidFill>
            <a:round/>
            <a:headEnd/>
            <a:tailEnd/>
          </a:ln>
        </p:spPr>
        <p:txBody>
          <a:bodyPr/>
          <a:lstStyle/>
          <a:p>
            <a:endParaRPr lang="en-GB"/>
          </a:p>
        </p:txBody>
      </p:sp>
      <p:sp>
        <p:nvSpPr>
          <p:cNvPr id="15" name="Line 20"/>
          <p:cNvSpPr>
            <a:spLocks noChangeShapeType="1"/>
          </p:cNvSpPr>
          <p:nvPr/>
        </p:nvSpPr>
        <p:spPr bwMode="auto">
          <a:xfrm flipH="1">
            <a:off x="4032250" y="4346575"/>
            <a:ext cx="2152650" cy="1588"/>
          </a:xfrm>
          <a:prstGeom prst="line">
            <a:avLst/>
          </a:prstGeom>
          <a:noFill/>
          <a:ln w="12700">
            <a:solidFill>
              <a:srgbClr val="231F20"/>
            </a:solidFill>
            <a:round/>
            <a:headEnd/>
            <a:tailEnd/>
          </a:ln>
        </p:spPr>
        <p:txBody>
          <a:bodyPr/>
          <a:lstStyle/>
          <a:p>
            <a:endParaRPr lang="en-GB"/>
          </a:p>
        </p:txBody>
      </p:sp>
      <p:sp>
        <p:nvSpPr>
          <p:cNvPr id="16" name="Freeform 21"/>
          <p:cNvSpPr>
            <a:spLocks/>
          </p:cNvSpPr>
          <p:nvPr/>
        </p:nvSpPr>
        <p:spPr bwMode="auto">
          <a:xfrm>
            <a:off x="4083050" y="4610100"/>
            <a:ext cx="654050" cy="38100"/>
          </a:xfrm>
          <a:custGeom>
            <a:avLst/>
            <a:gdLst/>
            <a:ahLst/>
            <a:cxnLst>
              <a:cxn ang="0">
                <a:pos x="412" y="0"/>
              </a:cxn>
              <a:cxn ang="0">
                <a:pos x="338" y="0"/>
              </a:cxn>
              <a:cxn ang="0">
                <a:pos x="0" y="24"/>
              </a:cxn>
            </a:cxnLst>
            <a:rect l="0" t="0" r="r" b="b"/>
            <a:pathLst>
              <a:path w="412" h="24">
                <a:moveTo>
                  <a:pt x="412" y="0"/>
                </a:moveTo>
                <a:lnTo>
                  <a:pt x="338" y="0"/>
                </a:lnTo>
                <a:lnTo>
                  <a:pt x="0" y="24"/>
                </a:lnTo>
              </a:path>
            </a:pathLst>
          </a:custGeom>
          <a:noFill/>
          <a:ln w="12700">
            <a:solidFill>
              <a:srgbClr val="231F20"/>
            </a:solidFill>
            <a:prstDash val="solid"/>
            <a:round/>
            <a:headEnd/>
            <a:tailEnd/>
          </a:ln>
        </p:spPr>
        <p:txBody>
          <a:bodyPr/>
          <a:lstStyle/>
          <a:p>
            <a:endParaRPr lang="en-GB"/>
          </a:p>
        </p:txBody>
      </p:sp>
      <p:sp>
        <p:nvSpPr>
          <p:cNvPr id="17" name="Freeform 22"/>
          <p:cNvSpPr>
            <a:spLocks/>
          </p:cNvSpPr>
          <p:nvPr/>
        </p:nvSpPr>
        <p:spPr bwMode="auto">
          <a:xfrm>
            <a:off x="3911600" y="5540375"/>
            <a:ext cx="368300" cy="92075"/>
          </a:xfrm>
          <a:custGeom>
            <a:avLst/>
            <a:gdLst/>
            <a:ahLst/>
            <a:cxnLst>
              <a:cxn ang="0">
                <a:pos x="232" y="2"/>
              </a:cxn>
              <a:cxn ang="0">
                <a:pos x="232" y="58"/>
              </a:cxn>
              <a:cxn ang="0">
                <a:pos x="0" y="58"/>
              </a:cxn>
              <a:cxn ang="0">
                <a:pos x="0" y="0"/>
              </a:cxn>
            </a:cxnLst>
            <a:rect l="0" t="0" r="r" b="b"/>
            <a:pathLst>
              <a:path w="232" h="58">
                <a:moveTo>
                  <a:pt x="232" y="2"/>
                </a:moveTo>
                <a:lnTo>
                  <a:pt x="232" y="58"/>
                </a:lnTo>
                <a:lnTo>
                  <a:pt x="0" y="58"/>
                </a:lnTo>
                <a:lnTo>
                  <a:pt x="0" y="0"/>
                </a:lnTo>
              </a:path>
            </a:pathLst>
          </a:custGeom>
          <a:noFill/>
          <a:ln w="12700">
            <a:solidFill>
              <a:srgbClr val="231F20"/>
            </a:solidFill>
            <a:prstDash val="solid"/>
            <a:round/>
            <a:headEnd/>
            <a:tailEnd/>
          </a:ln>
        </p:spPr>
        <p:txBody>
          <a:bodyPr/>
          <a:lstStyle/>
          <a:p>
            <a:endParaRPr lang="en-GB"/>
          </a:p>
        </p:txBody>
      </p:sp>
      <p:sp>
        <p:nvSpPr>
          <p:cNvPr id="18" name="Line 23"/>
          <p:cNvSpPr>
            <a:spLocks noChangeShapeType="1"/>
          </p:cNvSpPr>
          <p:nvPr/>
        </p:nvSpPr>
        <p:spPr bwMode="auto">
          <a:xfrm>
            <a:off x="4102100" y="5635625"/>
            <a:ext cx="1588" cy="244475"/>
          </a:xfrm>
          <a:prstGeom prst="line">
            <a:avLst/>
          </a:prstGeom>
          <a:noFill/>
          <a:ln w="12700">
            <a:solidFill>
              <a:srgbClr val="231F20"/>
            </a:solidFill>
            <a:round/>
            <a:headEnd/>
            <a:tailEnd/>
          </a:ln>
        </p:spPr>
        <p:txBody>
          <a:bodyPr/>
          <a:lstStyle/>
          <a:p>
            <a:endParaRPr lang="en-GB"/>
          </a:p>
        </p:txBody>
      </p:sp>
      <p:sp>
        <p:nvSpPr>
          <p:cNvPr id="19" name="Freeform 24"/>
          <p:cNvSpPr>
            <a:spLocks/>
          </p:cNvSpPr>
          <p:nvPr/>
        </p:nvSpPr>
        <p:spPr bwMode="auto">
          <a:xfrm>
            <a:off x="5264150" y="5064125"/>
            <a:ext cx="914400" cy="298450"/>
          </a:xfrm>
          <a:custGeom>
            <a:avLst/>
            <a:gdLst/>
            <a:ahLst/>
            <a:cxnLst>
              <a:cxn ang="0">
                <a:pos x="576" y="188"/>
              </a:cxn>
              <a:cxn ang="0">
                <a:pos x="466" y="188"/>
              </a:cxn>
              <a:cxn ang="0">
                <a:pos x="0" y="0"/>
              </a:cxn>
            </a:cxnLst>
            <a:rect l="0" t="0" r="r" b="b"/>
            <a:pathLst>
              <a:path w="576" h="188">
                <a:moveTo>
                  <a:pt x="576" y="188"/>
                </a:moveTo>
                <a:lnTo>
                  <a:pt x="466" y="188"/>
                </a:lnTo>
                <a:lnTo>
                  <a:pt x="0" y="0"/>
                </a:lnTo>
              </a:path>
            </a:pathLst>
          </a:custGeom>
          <a:noFill/>
          <a:ln w="12700">
            <a:solidFill>
              <a:srgbClr val="231F20"/>
            </a:solidFill>
            <a:prstDash val="solid"/>
            <a:round/>
            <a:headEnd/>
            <a:tailEnd/>
          </a:ln>
        </p:spPr>
        <p:txBody>
          <a:bodyPr/>
          <a:lstStyle/>
          <a:p>
            <a:endParaRPr lang="en-GB"/>
          </a:p>
        </p:txBody>
      </p:sp>
      <p:sp>
        <p:nvSpPr>
          <p:cNvPr id="20" name="Freeform 25"/>
          <p:cNvSpPr>
            <a:spLocks/>
          </p:cNvSpPr>
          <p:nvPr/>
        </p:nvSpPr>
        <p:spPr bwMode="auto">
          <a:xfrm>
            <a:off x="4451350" y="5737225"/>
            <a:ext cx="854075" cy="200025"/>
          </a:xfrm>
          <a:custGeom>
            <a:avLst/>
            <a:gdLst/>
            <a:ahLst/>
            <a:cxnLst>
              <a:cxn ang="0">
                <a:pos x="0" y="0"/>
              </a:cxn>
              <a:cxn ang="0">
                <a:pos x="430" y="126"/>
              </a:cxn>
              <a:cxn ang="0">
                <a:pos x="538" y="126"/>
              </a:cxn>
            </a:cxnLst>
            <a:rect l="0" t="0" r="r" b="b"/>
            <a:pathLst>
              <a:path w="538" h="126">
                <a:moveTo>
                  <a:pt x="0" y="0"/>
                </a:moveTo>
                <a:lnTo>
                  <a:pt x="430" y="126"/>
                </a:lnTo>
                <a:lnTo>
                  <a:pt x="538" y="126"/>
                </a:lnTo>
              </a:path>
            </a:pathLst>
          </a:custGeom>
          <a:noFill/>
          <a:ln w="12700">
            <a:solidFill>
              <a:srgbClr val="231F20"/>
            </a:solidFill>
            <a:prstDash val="solid"/>
            <a:round/>
            <a:headEnd/>
            <a:tailEnd/>
          </a:ln>
        </p:spPr>
        <p:txBody>
          <a:bodyPr/>
          <a:lstStyle/>
          <a:p>
            <a:endParaRPr lang="en-GB"/>
          </a:p>
        </p:txBody>
      </p:sp>
      <p:sp>
        <p:nvSpPr>
          <p:cNvPr id="21" name="Freeform 26"/>
          <p:cNvSpPr>
            <a:spLocks/>
          </p:cNvSpPr>
          <p:nvPr/>
        </p:nvSpPr>
        <p:spPr bwMode="auto">
          <a:xfrm>
            <a:off x="4940300" y="5162550"/>
            <a:ext cx="1238250" cy="488950"/>
          </a:xfrm>
          <a:custGeom>
            <a:avLst/>
            <a:gdLst/>
            <a:ahLst/>
            <a:cxnLst>
              <a:cxn ang="0">
                <a:pos x="780" y="308"/>
              </a:cxn>
              <a:cxn ang="0">
                <a:pos x="670" y="308"/>
              </a:cxn>
              <a:cxn ang="0">
                <a:pos x="0" y="0"/>
              </a:cxn>
            </a:cxnLst>
            <a:rect l="0" t="0" r="r" b="b"/>
            <a:pathLst>
              <a:path w="780" h="308">
                <a:moveTo>
                  <a:pt x="780" y="308"/>
                </a:moveTo>
                <a:lnTo>
                  <a:pt x="670" y="308"/>
                </a:lnTo>
                <a:lnTo>
                  <a:pt x="0" y="0"/>
                </a:lnTo>
              </a:path>
            </a:pathLst>
          </a:custGeom>
          <a:noFill/>
          <a:ln w="12700">
            <a:solidFill>
              <a:srgbClr val="231F20"/>
            </a:solidFill>
            <a:prstDash val="solid"/>
            <a:round/>
            <a:headEnd/>
            <a:tailEnd/>
          </a:ln>
        </p:spPr>
        <p:txBody>
          <a:bodyPr/>
          <a:lstStyle/>
          <a:p>
            <a:endParaRPr lang="en-GB"/>
          </a:p>
        </p:txBody>
      </p:sp>
      <p:sp>
        <p:nvSpPr>
          <p:cNvPr id="22" name="Line 27"/>
          <p:cNvSpPr>
            <a:spLocks noChangeShapeType="1"/>
          </p:cNvSpPr>
          <p:nvPr/>
        </p:nvSpPr>
        <p:spPr bwMode="auto">
          <a:xfrm flipH="1">
            <a:off x="4279900" y="4346575"/>
            <a:ext cx="161925" cy="114300"/>
          </a:xfrm>
          <a:prstGeom prst="line">
            <a:avLst/>
          </a:prstGeom>
          <a:noFill/>
          <a:ln w="15875">
            <a:solidFill>
              <a:srgbClr val="231F20"/>
            </a:solidFill>
            <a:round/>
            <a:headEnd/>
            <a:tailEnd/>
          </a:ln>
        </p:spPr>
        <p:txBody>
          <a:bodyPr/>
          <a:lstStyle/>
          <a:p>
            <a:endParaRPr lang="en-GB"/>
          </a:p>
        </p:txBody>
      </p:sp>
      <p:sp>
        <p:nvSpPr>
          <p:cNvPr id="23" name="Rectangle 28"/>
          <p:cNvSpPr>
            <a:spLocks noChangeArrowheads="1"/>
          </p:cNvSpPr>
          <p:nvPr/>
        </p:nvSpPr>
        <p:spPr bwMode="auto">
          <a:xfrm>
            <a:off x="762000" y="711200"/>
            <a:ext cx="1384300" cy="742950"/>
          </a:xfrm>
          <a:prstGeom prst="rect">
            <a:avLst/>
          </a:prstGeom>
          <a:noFill/>
          <a:ln w="9525">
            <a:noFill/>
            <a:miter lim="800000"/>
            <a:headEnd/>
            <a:tailEnd/>
          </a:ln>
        </p:spPr>
        <p:txBody>
          <a:bodyPr wrap="none" lIns="0" tIns="0" rIns="0" bIns="0">
            <a:spAutoFit/>
          </a:bodyPr>
          <a:lstStyle/>
          <a:p>
            <a:pPr>
              <a:lnSpc>
                <a:spcPct val="90000"/>
              </a:lnSpc>
            </a:pPr>
            <a:r>
              <a:rPr lang="en-US" sz="1800" b="1">
                <a:solidFill>
                  <a:srgbClr val="231F20"/>
                </a:solidFill>
                <a:latin typeface="Arial" charset="0"/>
              </a:rPr>
              <a:t>Large veins</a:t>
            </a:r>
          </a:p>
          <a:p>
            <a:pPr>
              <a:lnSpc>
                <a:spcPct val="90000"/>
              </a:lnSpc>
            </a:pPr>
            <a:r>
              <a:rPr lang="en-US" sz="1800" b="1">
                <a:solidFill>
                  <a:srgbClr val="231F20"/>
                </a:solidFill>
                <a:latin typeface="Arial" charset="0"/>
              </a:rPr>
              <a:t>(capacitance</a:t>
            </a:r>
          </a:p>
          <a:p>
            <a:pPr>
              <a:lnSpc>
                <a:spcPct val="90000"/>
              </a:lnSpc>
            </a:pPr>
            <a:r>
              <a:rPr lang="en-US" sz="1800" b="1">
                <a:solidFill>
                  <a:srgbClr val="231F20"/>
                </a:solidFill>
                <a:latin typeface="Arial" charset="0"/>
              </a:rPr>
              <a:t>vessels)</a:t>
            </a:r>
            <a:endParaRPr lang="en-US" sz="1800" b="1">
              <a:latin typeface="Arial" charset="0"/>
            </a:endParaRPr>
          </a:p>
        </p:txBody>
      </p:sp>
      <p:sp>
        <p:nvSpPr>
          <p:cNvPr id="24" name="Rectangle 29"/>
          <p:cNvSpPr>
            <a:spLocks noChangeArrowheads="1"/>
          </p:cNvSpPr>
          <p:nvPr/>
        </p:nvSpPr>
        <p:spPr bwMode="auto">
          <a:xfrm>
            <a:off x="4019550" y="1408113"/>
            <a:ext cx="1066800" cy="742950"/>
          </a:xfrm>
          <a:prstGeom prst="rect">
            <a:avLst/>
          </a:prstGeom>
          <a:noFill/>
          <a:ln w="9525">
            <a:noFill/>
            <a:miter lim="800000"/>
            <a:headEnd/>
            <a:tailEnd/>
          </a:ln>
        </p:spPr>
        <p:txBody>
          <a:bodyPr wrap="none" lIns="0" tIns="0" rIns="0" bIns="0">
            <a:spAutoFit/>
          </a:bodyPr>
          <a:lstStyle/>
          <a:p>
            <a:pPr>
              <a:lnSpc>
                <a:spcPct val="90000"/>
              </a:lnSpc>
            </a:pPr>
            <a:r>
              <a:rPr lang="en-US" sz="1800" b="1">
                <a:solidFill>
                  <a:srgbClr val="231F20"/>
                </a:solidFill>
                <a:latin typeface="Arial" charset="0"/>
              </a:rPr>
              <a:t>Large</a:t>
            </a:r>
          </a:p>
          <a:p>
            <a:pPr>
              <a:lnSpc>
                <a:spcPct val="90000"/>
              </a:lnSpc>
            </a:pPr>
            <a:r>
              <a:rPr lang="en-US" sz="1800" b="1">
                <a:solidFill>
                  <a:srgbClr val="231F20"/>
                </a:solidFill>
                <a:latin typeface="Arial" charset="0"/>
              </a:rPr>
              <a:t>lymphatic</a:t>
            </a:r>
          </a:p>
          <a:p>
            <a:pPr>
              <a:lnSpc>
                <a:spcPct val="90000"/>
              </a:lnSpc>
            </a:pPr>
            <a:r>
              <a:rPr lang="en-US" sz="1800" b="1">
                <a:solidFill>
                  <a:srgbClr val="231F20"/>
                </a:solidFill>
                <a:latin typeface="Arial" charset="0"/>
              </a:rPr>
              <a:t>vessels</a:t>
            </a:r>
            <a:endParaRPr lang="en-US" sz="1800" b="1">
              <a:latin typeface="Arial" charset="0"/>
            </a:endParaRPr>
          </a:p>
        </p:txBody>
      </p:sp>
      <p:sp>
        <p:nvSpPr>
          <p:cNvPr id="25" name="Rectangle 30"/>
          <p:cNvSpPr>
            <a:spLocks noChangeArrowheads="1"/>
          </p:cNvSpPr>
          <p:nvPr/>
        </p:nvSpPr>
        <p:spPr bwMode="auto">
          <a:xfrm>
            <a:off x="4114800" y="3352800"/>
            <a:ext cx="1549400" cy="495300"/>
          </a:xfrm>
          <a:prstGeom prst="rect">
            <a:avLst/>
          </a:prstGeom>
          <a:noFill/>
          <a:ln w="9525">
            <a:noFill/>
            <a:miter lim="800000"/>
            <a:headEnd/>
            <a:tailEnd/>
          </a:ln>
        </p:spPr>
        <p:txBody>
          <a:bodyPr wrap="none" lIns="0" tIns="0" rIns="0" bIns="0">
            <a:spAutoFit/>
          </a:bodyPr>
          <a:lstStyle/>
          <a:p>
            <a:pPr>
              <a:lnSpc>
                <a:spcPct val="90000"/>
              </a:lnSpc>
            </a:pPr>
            <a:r>
              <a:rPr lang="en-US" sz="1800" b="1">
                <a:solidFill>
                  <a:srgbClr val="231F20"/>
                </a:solidFill>
                <a:latin typeface="Arial" charset="0"/>
              </a:rPr>
              <a:t>Arteriovenous</a:t>
            </a:r>
          </a:p>
          <a:p>
            <a:pPr>
              <a:lnSpc>
                <a:spcPct val="90000"/>
              </a:lnSpc>
            </a:pPr>
            <a:r>
              <a:rPr lang="en-US" sz="1800" b="1">
                <a:solidFill>
                  <a:srgbClr val="231F20"/>
                </a:solidFill>
                <a:latin typeface="Arial" charset="0"/>
              </a:rPr>
              <a:t>anastomosis</a:t>
            </a:r>
            <a:endParaRPr lang="en-US" sz="1800" b="1">
              <a:latin typeface="Arial" charset="0"/>
            </a:endParaRPr>
          </a:p>
        </p:txBody>
      </p:sp>
      <p:sp>
        <p:nvSpPr>
          <p:cNvPr id="26" name="Rectangle 31"/>
          <p:cNvSpPr>
            <a:spLocks noChangeArrowheads="1"/>
          </p:cNvSpPr>
          <p:nvPr/>
        </p:nvSpPr>
        <p:spPr bwMode="auto">
          <a:xfrm>
            <a:off x="6216650" y="4229100"/>
            <a:ext cx="1143000" cy="495300"/>
          </a:xfrm>
          <a:prstGeom prst="rect">
            <a:avLst/>
          </a:prstGeom>
          <a:noFill/>
          <a:ln w="9525">
            <a:noFill/>
            <a:miter lim="800000"/>
            <a:headEnd/>
            <a:tailEnd/>
          </a:ln>
        </p:spPr>
        <p:txBody>
          <a:bodyPr wrap="none" lIns="0" tIns="0" rIns="0" bIns="0">
            <a:spAutoFit/>
          </a:bodyPr>
          <a:lstStyle/>
          <a:p>
            <a:pPr>
              <a:lnSpc>
                <a:spcPct val="90000"/>
              </a:lnSpc>
            </a:pPr>
            <a:r>
              <a:rPr lang="en-US" sz="1800" b="1">
                <a:solidFill>
                  <a:srgbClr val="231F20"/>
                </a:solidFill>
                <a:latin typeface="Arial" charset="0"/>
              </a:rPr>
              <a:t>Lymphatic</a:t>
            </a:r>
          </a:p>
          <a:p>
            <a:pPr>
              <a:lnSpc>
                <a:spcPct val="90000"/>
              </a:lnSpc>
            </a:pPr>
            <a:r>
              <a:rPr lang="en-US" sz="1800" b="1">
                <a:solidFill>
                  <a:srgbClr val="231F20"/>
                </a:solidFill>
                <a:latin typeface="Arial" charset="0"/>
              </a:rPr>
              <a:t>capillary</a:t>
            </a:r>
            <a:endParaRPr lang="en-US" sz="1800" b="1">
              <a:latin typeface="Arial" charset="0"/>
            </a:endParaRPr>
          </a:p>
        </p:txBody>
      </p:sp>
      <p:sp>
        <p:nvSpPr>
          <p:cNvPr id="27" name="Rectangle 32"/>
          <p:cNvSpPr>
            <a:spLocks noChangeArrowheads="1"/>
          </p:cNvSpPr>
          <p:nvPr/>
        </p:nvSpPr>
        <p:spPr bwMode="auto">
          <a:xfrm>
            <a:off x="762000" y="5226050"/>
            <a:ext cx="1422400" cy="495300"/>
          </a:xfrm>
          <a:prstGeom prst="rect">
            <a:avLst/>
          </a:prstGeom>
          <a:noFill/>
          <a:ln w="9525">
            <a:noFill/>
            <a:miter lim="800000"/>
            <a:headEnd/>
            <a:tailEnd/>
          </a:ln>
        </p:spPr>
        <p:txBody>
          <a:bodyPr wrap="none" lIns="0" tIns="0" rIns="0" bIns="0">
            <a:spAutoFit/>
          </a:bodyPr>
          <a:lstStyle/>
          <a:p>
            <a:pPr>
              <a:lnSpc>
                <a:spcPct val="90000"/>
              </a:lnSpc>
            </a:pPr>
            <a:r>
              <a:rPr lang="en-US" sz="1800" b="1">
                <a:solidFill>
                  <a:srgbClr val="231F20"/>
                </a:solidFill>
                <a:latin typeface="Arial" charset="0"/>
              </a:rPr>
              <a:t>Postcapillary</a:t>
            </a:r>
          </a:p>
          <a:p>
            <a:pPr>
              <a:lnSpc>
                <a:spcPct val="90000"/>
              </a:lnSpc>
            </a:pPr>
            <a:r>
              <a:rPr lang="en-US" sz="1800" b="1">
                <a:solidFill>
                  <a:srgbClr val="231F20"/>
                </a:solidFill>
                <a:latin typeface="Arial" charset="0"/>
              </a:rPr>
              <a:t>venule</a:t>
            </a:r>
            <a:endParaRPr lang="en-US" sz="1800" b="1">
              <a:latin typeface="Arial" charset="0"/>
            </a:endParaRPr>
          </a:p>
        </p:txBody>
      </p:sp>
      <p:sp>
        <p:nvSpPr>
          <p:cNvPr id="28" name="Rectangle 33"/>
          <p:cNvSpPr>
            <a:spLocks noChangeArrowheads="1"/>
          </p:cNvSpPr>
          <p:nvPr/>
        </p:nvSpPr>
        <p:spPr bwMode="auto">
          <a:xfrm>
            <a:off x="4756150" y="4473575"/>
            <a:ext cx="965200" cy="247650"/>
          </a:xfrm>
          <a:prstGeom prst="rect">
            <a:avLst/>
          </a:prstGeom>
          <a:noFill/>
          <a:ln w="9525">
            <a:noFill/>
            <a:miter lim="800000"/>
            <a:headEnd/>
            <a:tailEnd/>
          </a:ln>
        </p:spPr>
        <p:txBody>
          <a:bodyPr wrap="none" lIns="0" tIns="0" rIns="0" bIns="0">
            <a:spAutoFit/>
          </a:bodyPr>
          <a:lstStyle/>
          <a:p>
            <a:pPr>
              <a:lnSpc>
                <a:spcPct val="90000"/>
              </a:lnSpc>
            </a:pPr>
            <a:r>
              <a:rPr lang="en-US" sz="1800" b="1">
                <a:solidFill>
                  <a:srgbClr val="231F20"/>
                </a:solidFill>
                <a:latin typeface="Arial" charset="0"/>
              </a:rPr>
              <a:t>Sinusoid</a:t>
            </a:r>
            <a:endParaRPr lang="en-US" sz="1800" b="1">
              <a:latin typeface="Arial" charset="0"/>
            </a:endParaRPr>
          </a:p>
        </p:txBody>
      </p:sp>
      <p:sp>
        <p:nvSpPr>
          <p:cNvPr id="29" name="Rectangle 34"/>
          <p:cNvSpPr>
            <a:spLocks noChangeArrowheads="1"/>
          </p:cNvSpPr>
          <p:nvPr/>
        </p:nvSpPr>
        <p:spPr bwMode="auto">
          <a:xfrm>
            <a:off x="6207125" y="5524500"/>
            <a:ext cx="1295400" cy="247650"/>
          </a:xfrm>
          <a:prstGeom prst="rect">
            <a:avLst/>
          </a:prstGeom>
          <a:noFill/>
          <a:ln w="9525">
            <a:noFill/>
            <a:miter lim="800000"/>
            <a:headEnd/>
            <a:tailEnd/>
          </a:ln>
        </p:spPr>
        <p:txBody>
          <a:bodyPr wrap="none" lIns="0" tIns="0" rIns="0" bIns="0">
            <a:spAutoFit/>
          </a:bodyPr>
          <a:lstStyle/>
          <a:p>
            <a:pPr>
              <a:lnSpc>
                <a:spcPct val="90000"/>
              </a:lnSpc>
            </a:pPr>
            <a:r>
              <a:rPr lang="en-US" sz="1800" b="1">
                <a:solidFill>
                  <a:srgbClr val="231F20"/>
                </a:solidFill>
                <a:latin typeface="Arial" charset="0"/>
              </a:rPr>
              <a:t>Metarteriole</a:t>
            </a:r>
            <a:endParaRPr lang="en-US" sz="1800" b="1">
              <a:latin typeface="Arial" charset="0"/>
            </a:endParaRPr>
          </a:p>
        </p:txBody>
      </p:sp>
      <p:sp>
        <p:nvSpPr>
          <p:cNvPr id="30" name="Rectangle 35"/>
          <p:cNvSpPr>
            <a:spLocks noChangeArrowheads="1"/>
          </p:cNvSpPr>
          <p:nvPr/>
        </p:nvSpPr>
        <p:spPr bwMode="auto">
          <a:xfrm>
            <a:off x="6213475" y="5235575"/>
            <a:ext cx="1917700" cy="247650"/>
          </a:xfrm>
          <a:prstGeom prst="rect">
            <a:avLst/>
          </a:prstGeom>
          <a:noFill/>
          <a:ln w="9525">
            <a:noFill/>
            <a:miter lim="800000"/>
            <a:headEnd/>
            <a:tailEnd/>
          </a:ln>
        </p:spPr>
        <p:txBody>
          <a:bodyPr wrap="none" lIns="0" tIns="0" rIns="0" bIns="0">
            <a:spAutoFit/>
          </a:bodyPr>
          <a:lstStyle/>
          <a:p>
            <a:pPr>
              <a:lnSpc>
                <a:spcPct val="90000"/>
              </a:lnSpc>
            </a:pPr>
            <a:r>
              <a:rPr lang="en-US" sz="1800" b="1">
                <a:solidFill>
                  <a:srgbClr val="231F20"/>
                </a:solidFill>
                <a:latin typeface="Arial" charset="0"/>
              </a:rPr>
              <a:t>Terminal arteriole</a:t>
            </a:r>
            <a:endParaRPr lang="en-US" sz="1800" b="1">
              <a:latin typeface="Arial" charset="0"/>
            </a:endParaRPr>
          </a:p>
        </p:txBody>
      </p:sp>
      <p:sp>
        <p:nvSpPr>
          <p:cNvPr id="31" name="Rectangle 36"/>
          <p:cNvSpPr>
            <a:spLocks noChangeArrowheads="1"/>
          </p:cNvSpPr>
          <p:nvPr/>
        </p:nvSpPr>
        <p:spPr bwMode="auto">
          <a:xfrm>
            <a:off x="6213475" y="4746625"/>
            <a:ext cx="2171700" cy="495300"/>
          </a:xfrm>
          <a:prstGeom prst="rect">
            <a:avLst/>
          </a:prstGeom>
          <a:noFill/>
          <a:ln w="9525">
            <a:noFill/>
            <a:miter lim="800000"/>
            <a:headEnd/>
            <a:tailEnd/>
          </a:ln>
        </p:spPr>
        <p:txBody>
          <a:bodyPr wrap="none" lIns="0" tIns="0" rIns="0" bIns="0">
            <a:spAutoFit/>
          </a:bodyPr>
          <a:lstStyle/>
          <a:p>
            <a:pPr>
              <a:lnSpc>
                <a:spcPct val="90000"/>
              </a:lnSpc>
            </a:pPr>
            <a:r>
              <a:rPr lang="en-US" sz="1800" b="1">
                <a:solidFill>
                  <a:srgbClr val="231F20"/>
                </a:solidFill>
                <a:latin typeface="Arial" charset="0"/>
              </a:rPr>
              <a:t>Arterioles</a:t>
            </a:r>
          </a:p>
          <a:p>
            <a:pPr>
              <a:lnSpc>
                <a:spcPct val="90000"/>
              </a:lnSpc>
            </a:pPr>
            <a:r>
              <a:rPr lang="en-US" sz="1800" b="1">
                <a:solidFill>
                  <a:srgbClr val="231F20"/>
                </a:solidFill>
                <a:latin typeface="Arial" charset="0"/>
              </a:rPr>
              <a:t>(resistance vessels)</a:t>
            </a:r>
            <a:endParaRPr lang="en-US" sz="1800" b="1">
              <a:latin typeface="Arial" charset="0"/>
            </a:endParaRPr>
          </a:p>
        </p:txBody>
      </p:sp>
      <p:sp>
        <p:nvSpPr>
          <p:cNvPr id="32" name="Rectangle 37"/>
          <p:cNvSpPr>
            <a:spLocks noChangeArrowheads="1"/>
          </p:cNvSpPr>
          <p:nvPr/>
        </p:nvSpPr>
        <p:spPr bwMode="auto">
          <a:xfrm>
            <a:off x="6194425" y="2339975"/>
            <a:ext cx="1892300" cy="742950"/>
          </a:xfrm>
          <a:prstGeom prst="rect">
            <a:avLst/>
          </a:prstGeom>
          <a:noFill/>
          <a:ln w="9525">
            <a:noFill/>
            <a:miter lim="800000"/>
            <a:headEnd/>
            <a:tailEnd/>
          </a:ln>
        </p:spPr>
        <p:txBody>
          <a:bodyPr wrap="none" lIns="0" tIns="0" rIns="0" bIns="0">
            <a:spAutoFit/>
          </a:bodyPr>
          <a:lstStyle/>
          <a:p>
            <a:pPr>
              <a:lnSpc>
                <a:spcPct val="90000"/>
              </a:lnSpc>
            </a:pPr>
            <a:r>
              <a:rPr lang="en-US" sz="1800" b="1">
                <a:solidFill>
                  <a:srgbClr val="231F20"/>
                </a:solidFill>
                <a:latin typeface="Arial" charset="0"/>
              </a:rPr>
              <a:t>Muscular arteries</a:t>
            </a:r>
          </a:p>
          <a:p>
            <a:pPr>
              <a:lnSpc>
                <a:spcPct val="90000"/>
              </a:lnSpc>
            </a:pPr>
            <a:r>
              <a:rPr lang="en-US" sz="1800" b="1">
                <a:solidFill>
                  <a:srgbClr val="231F20"/>
                </a:solidFill>
                <a:latin typeface="Arial" charset="0"/>
              </a:rPr>
              <a:t>(distributing</a:t>
            </a:r>
          </a:p>
          <a:p>
            <a:pPr>
              <a:lnSpc>
                <a:spcPct val="90000"/>
              </a:lnSpc>
            </a:pPr>
            <a:r>
              <a:rPr lang="en-US" sz="1800" b="1">
                <a:solidFill>
                  <a:srgbClr val="231F20"/>
                </a:solidFill>
                <a:latin typeface="Arial" charset="0"/>
              </a:rPr>
              <a:t>vessels)</a:t>
            </a:r>
            <a:endParaRPr lang="en-US" sz="1800" b="1">
              <a:latin typeface="Arial" charset="0"/>
            </a:endParaRPr>
          </a:p>
        </p:txBody>
      </p:sp>
      <p:sp>
        <p:nvSpPr>
          <p:cNvPr id="33" name="Rectangle 38"/>
          <p:cNvSpPr>
            <a:spLocks noChangeArrowheads="1"/>
          </p:cNvSpPr>
          <p:nvPr/>
        </p:nvSpPr>
        <p:spPr bwMode="auto">
          <a:xfrm>
            <a:off x="6194425" y="1184275"/>
            <a:ext cx="1625600" cy="742950"/>
          </a:xfrm>
          <a:prstGeom prst="rect">
            <a:avLst/>
          </a:prstGeom>
          <a:noFill/>
          <a:ln w="9525">
            <a:noFill/>
            <a:miter lim="800000"/>
            <a:headEnd/>
            <a:tailEnd/>
          </a:ln>
        </p:spPr>
        <p:txBody>
          <a:bodyPr wrap="none" lIns="0" tIns="0" rIns="0" bIns="0">
            <a:spAutoFit/>
          </a:bodyPr>
          <a:lstStyle/>
          <a:p>
            <a:pPr>
              <a:lnSpc>
                <a:spcPct val="90000"/>
              </a:lnSpc>
            </a:pPr>
            <a:r>
              <a:rPr lang="en-US" sz="1800" b="1">
                <a:solidFill>
                  <a:srgbClr val="231F20"/>
                </a:solidFill>
                <a:latin typeface="Arial" charset="0"/>
              </a:rPr>
              <a:t>Elastic arteries</a:t>
            </a:r>
          </a:p>
          <a:p>
            <a:pPr>
              <a:lnSpc>
                <a:spcPct val="90000"/>
              </a:lnSpc>
            </a:pPr>
            <a:r>
              <a:rPr lang="en-US" sz="1800" b="1">
                <a:solidFill>
                  <a:srgbClr val="231F20"/>
                </a:solidFill>
                <a:latin typeface="Arial" charset="0"/>
              </a:rPr>
              <a:t>(conducting</a:t>
            </a:r>
          </a:p>
          <a:p>
            <a:pPr>
              <a:lnSpc>
                <a:spcPct val="90000"/>
              </a:lnSpc>
            </a:pPr>
            <a:r>
              <a:rPr lang="en-US" sz="1800" b="1">
                <a:solidFill>
                  <a:srgbClr val="231F20"/>
                </a:solidFill>
                <a:latin typeface="Arial" charset="0"/>
              </a:rPr>
              <a:t>vessels)</a:t>
            </a:r>
            <a:endParaRPr lang="en-US" sz="1800" b="1">
              <a:latin typeface="Arial" charset="0"/>
            </a:endParaRPr>
          </a:p>
        </p:txBody>
      </p:sp>
      <p:sp>
        <p:nvSpPr>
          <p:cNvPr id="34" name="Rectangle 39"/>
          <p:cNvSpPr>
            <a:spLocks noChangeArrowheads="1"/>
          </p:cNvSpPr>
          <p:nvPr/>
        </p:nvSpPr>
        <p:spPr bwMode="auto">
          <a:xfrm>
            <a:off x="762000" y="3178175"/>
            <a:ext cx="1384300" cy="742950"/>
          </a:xfrm>
          <a:prstGeom prst="rect">
            <a:avLst/>
          </a:prstGeom>
          <a:noFill/>
          <a:ln w="9525">
            <a:noFill/>
            <a:miter lim="800000"/>
            <a:headEnd/>
            <a:tailEnd/>
          </a:ln>
        </p:spPr>
        <p:txBody>
          <a:bodyPr wrap="none" lIns="0" tIns="0" rIns="0" bIns="0">
            <a:spAutoFit/>
          </a:bodyPr>
          <a:lstStyle/>
          <a:p>
            <a:pPr>
              <a:lnSpc>
                <a:spcPct val="90000"/>
              </a:lnSpc>
            </a:pPr>
            <a:r>
              <a:rPr lang="en-US" sz="1800" b="1">
                <a:solidFill>
                  <a:srgbClr val="231F20"/>
                </a:solidFill>
                <a:latin typeface="Arial" charset="0"/>
              </a:rPr>
              <a:t>Small veins</a:t>
            </a:r>
          </a:p>
          <a:p>
            <a:pPr>
              <a:lnSpc>
                <a:spcPct val="90000"/>
              </a:lnSpc>
            </a:pPr>
            <a:r>
              <a:rPr lang="en-US" sz="1800" b="1">
                <a:solidFill>
                  <a:srgbClr val="231F20"/>
                </a:solidFill>
                <a:latin typeface="Arial" charset="0"/>
              </a:rPr>
              <a:t>(capacitance</a:t>
            </a:r>
          </a:p>
          <a:p>
            <a:pPr>
              <a:lnSpc>
                <a:spcPct val="90000"/>
              </a:lnSpc>
            </a:pPr>
            <a:r>
              <a:rPr lang="en-US" sz="1800" b="1">
                <a:solidFill>
                  <a:srgbClr val="231F20"/>
                </a:solidFill>
                <a:latin typeface="Arial" charset="0"/>
              </a:rPr>
              <a:t>vessels)</a:t>
            </a:r>
            <a:endParaRPr lang="en-US" sz="1800" b="1">
              <a:latin typeface="Arial" charset="0"/>
            </a:endParaRPr>
          </a:p>
        </p:txBody>
      </p:sp>
      <p:sp>
        <p:nvSpPr>
          <p:cNvPr id="35" name="Rectangle 40"/>
          <p:cNvSpPr>
            <a:spLocks noChangeArrowheads="1"/>
          </p:cNvSpPr>
          <p:nvPr/>
        </p:nvSpPr>
        <p:spPr bwMode="auto">
          <a:xfrm>
            <a:off x="4019550" y="2193925"/>
            <a:ext cx="749300" cy="495300"/>
          </a:xfrm>
          <a:prstGeom prst="rect">
            <a:avLst/>
          </a:prstGeom>
          <a:noFill/>
          <a:ln w="9525">
            <a:noFill/>
            <a:miter lim="800000"/>
            <a:headEnd/>
            <a:tailEnd/>
          </a:ln>
        </p:spPr>
        <p:txBody>
          <a:bodyPr wrap="none" lIns="0" tIns="0" rIns="0" bIns="0">
            <a:spAutoFit/>
          </a:bodyPr>
          <a:lstStyle/>
          <a:p>
            <a:pPr>
              <a:lnSpc>
                <a:spcPct val="90000"/>
              </a:lnSpc>
            </a:pPr>
            <a:r>
              <a:rPr lang="en-US" sz="1800" b="1">
                <a:solidFill>
                  <a:srgbClr val="231F20"/>
                </a:solidFill>
                <a:latin typeface="Arial" charset="0"/>
              </a:rPr>
              <a:t>Lymph</a:t>
            </a:r>
          </a:p>
          <a:p>
            <a:pPr>
              <a:lnSpc>
                <a:spcPct val="90000"/>
              </a:lnSpc>
            </a:pPr>
            <a:r>
              <a:rPr lang="en-US" sz="1800" b="1">
                <a:solidFill>
                  <a:srgbClr val="231F20"/>
                </a:solidFill>
                <a:latin typeface="Arial" charset="0"/>
              </a:rPr>
              <a:t>node</a:t>
            </a:r>
          </a:p>
        </p:txBody>
      </p:sp>
      <p:sp>
        <p:nvSpPr>
          <p:cNvPr id="36" name="Rectangle 41"/>
          <p:cNvSpPr>
            <a:spLocks noChangeArrowheads="1"/>
          </p:cNvSpPr>
          <p:nvPr/>
        </p:nvSpPr>
        <p:spPr bwMode="auto">
          <a:xfrm>
            <a:off x="3581400" y="5883275"/>
            <a:ext cx="2095500" cy="495300"/>
          </a:xfrm>
          <a:prstGeom prst="rect">
            <a:avLst/>
          </a:prstGeom>
          <a:noFill/>
          <a:ln w="9525">
            <a:noFill/>
            <a:miter lim="800000"/>
            <a:headEnd/>
            <a:tailEnd/>
          </a:ln>
        </p:spPr>
        <p:txBody>
          <a:bodyPr wrap="none" lIns="0" tIns="0" rIns="0" bIns="0">
            <a:spAutoFit/>
          </a:bodyPr>
          <a:lstStyle/>
          <a:p>
            <a:pPr>
              <a:lnSpc>
                <a:spcPct val="90000"/>
              </a:lnSpc>
            </a:pPr>
            <a:r>
              <a:rPr lang="en-US" sz="1800" b="1">
                <a:solidFill>
                  <a:srgbClr val="231F20"/>
                </a:solidFill>
                <a:latin typeface="Arial" charset="0"/>
              </a:rPr>
              <a:t>Capillaries</a:t>
            </a:r>
          </a:p>
          <a:p>
            <a:pPr>
              <a:lnSpc>
                <a:spcPct val="90000"/>
              </a:lnSpc>
            </a:pPr>
            <a:r>
              <a:rPr lang="en-US" sz="1800" b="1">
                <a:solidFill>
                  <a:srgbClr val="231F20"/>
                </a:solidFill>
                <a:latin typeface="Arial" charset="0"/>
              </a:rPr>
              <a:t>(exchange vessels)</a:t>
            </a:r>
            <a:endParaRPr lang="en-US" sz="1800" b="1">
              <a:latin typeface="Arial" charset="0"/>
            </a:endParaRPr>
          </a:p>
        </p:txBody>
      </p:sp>
      <p:sp>
        <p:nvSpPr>
          <p:cNvPr id="37" name="Rectangle 42"/>
          <p:cNvSpPr>
            <a:spLocks noChangeArrowheads="1"/>
          </p:cNvSpPr>
          <p:nvPr/>
        </p:nvSpPr>
        <p:spPr bwMode="auto">
          <a:xfrm>
            <a:off x="5346700" y="5826125"/>
            <a:ext cx="2387600" cy="247650"/>
          </a:xfrm>
          <a:prstGeom prst="rect">
            <a:avLst/>
          </a:prstGeom>
          <a:noFill/>
          <a:ln w="9525">
            <a:noFill/>
            <a:miter lim="800000"/>
            <a:headEnd/>
            <a:tailEnd/>
          </a:ln>
        </p:spPr>
        <p:txBody>
          <a:bodyPr wrap="none" lIns="0" tIns="0" rIns="0" bIns="0">
            <a:spAutoFit/>
          </a:bodyPr>
          <a:lstStyle/>
          <a:p>
            <a:pPr>
              <a:lnSpc>
                <a:spcPct val="90000"/>
              </a:lnSpc>
            </a:pPr>
            <a:r>
              <a:rPr lang="en-US" sz="1800" b="1">
                <a:solidFill>
                  <a:srgbClr val="231F20"/>
                </a:solidFill>
                <a:latin typeface="Arial" charset="0"/>
              </a:rPr>
              <a:t>Precapillary sphincter</a:t>
            </a:r>
            <a:endParaRPr lang="en-US" sz="1800" b="1">
              <a:latin typeface="Arial" charset="0"/>
            </a:endParaRPr>
          </a:p>
        </p:txBody>
      </p:sp>
      <p:sp>
        <p:nvSpPr>
          <p:cNvPr id="38" name="Rectangle 43"/>
          <p:cNvSpPr>
            <a:spLocks noChangeArrowheads="1"/>
          </p:cNvSpPr>
          <p:nvPr/>
        </p:nvSpPr>
        <p:spPr bwMode="auto">
          <a:xfrm>
            <a:off x="1670050" y="5819775"/>
            <a:ext cx="1485900" cy="495300"/>
          </a:xfrm>
          <a:prstGeom prst="rect">
            <a:avLst/>
          </a:prstGeom>
          <a:noFill/>
          <a:ln w="9525">
            <a:noFill/>
            <a:miter lim="800000"/>
            <a:headEnd/>
            <a:tailEnd/>
          </a:ln>
        </p:spPr>
        <p:txBody>
          <a:bodyPr wrap="none" lIns="0" tIns="0" rIns="0" bIns="0">
            <a:spAutoFit/>
          </a:bodyPr>
          <a:lstStyle/>
          <a:p>
            <a:pPr>
              <a:lnSpc>
                <a:spcPct val="90000"/>
              </a:lnSpc>
            </a:pPr>
            <a:r>
              <a:rPr lang="en-US" sz="1800" b="1">
                <a:solidFill>
                  <a:srgbClr val="231F20"/>
                </a:solidFill>
                <a:latin typeface="Arial" charset="0"/>
              </a:rPr>
              <a:t>Thoroughfare</a:t>
            </a:r>
          </a:p>
          <a:p>
            <a:pPr>
              <a:lnSpc>
                <a:spcPct val="90000"/>
              </a:lnSpc>
            </a:pPr>
            <a:r>
              <a:rPr lang="en-US" sz="1800" b="1">
                <a:solidFill>
                  <a:srgbClr val="231F20"/>
                </a:solidFill>
                <a:latin typeface="Arial" charset="0"/>
              </a:rPr>
              <a:t>channel</a:t>
            </a:r>
            <a:endParaRPr lang="en-US" sz="1800" b="1">
              <a:latin typeface="Arial" charset="0"/>
            </a:endParaRPr>
          </a:p>
        </p:txBody>
      </p:sp>
      <p:sp>
        <p:nvSpPr>
          <p:cNvPr id="39" name="Rectangle 44"/>
          <p:cNvSpPr>
            <a:spLocks noChangeArrowheads="1"/>
          </p:cNvSpPr>
          <p:nvPr/>
        </p:nvSpPr>
        <p:spPr bwMode="auto">
          <a:xfrm>
            <a:off x="4189413" y="2767013"/>
            <a:ext cx="1143000" cy="495300"/>
          </a:xfrm>
          <a:prstGeom prst="rect">
            <a:avLst/>
          </a:prstGeom>
          <a:noFill/>
          <a:ln w="9525">
            <a:noFill/>
            <a:miter lim="800000"/>
            <a:headEnd/>
            <a:tailEnd/>
          </a:ln>
        </p:spPr>
        <p:txBody>
          <a:bodyPr wrap="none" lIns="0" tIns="0" rIns="0" bIns="0">
            <a:spAutoFit/>
          </a:bodyPr>
          <a:lstStyle/>
          <a:p>
            <a:pPr>
              <a:lnSpc>
                <a:spcPct val="90000"/>
              </a:lnSpc>
            </a:pPr>
            <a:r>
              <a:rPr lang="en-US" sz="1800" b="1" i="1">
                <a:solidFill>
                  <a:srgbClr val="231F20"/>
                </a:solidFill>
                <a:latin typeface="Arial" charset="0"/>
              </a:rPr>
              <a:t>Lymphatic</a:t>
            </a:r>
          </a:p>
          <a:p>
            <a:pPr>
              <a:lnSpc>
                <a:spcPct val="90000"/>
              </a:lnSpc>
            </a:pPr>
            <a:r>
              <a:rPr lang="en-US" sz="1800" b="1" i="1">
                <a:solidFill>
                  <a:srgbClr val="231F20"/>
                </a:solidFill>
                <a:latin typeface="Arial" charset="0"/>
              </a:rPr>
              <a:t>system</a:t>
            </a:r>
            <a:endParaRPr lang="en-US" sz="1800" b="1" i="1">
              <a:latin typeface="Arial" charset="0"/>
            </a:endParaRPr>
          </a:p>
        </p:txBody>
      </p:sp>
      <p:sp>
        <p:nvSpPr>
          <p:cNvPr id="40" name="Rectangle 45"/>
          <p:cNvSpPr>
            <a:spLocks noChangeArrowheads="1"/>
          </p:cNvSpPr>
          <p:nvPr/>
        </p:nvSpPr>
        <p:spPr bwMode="auto">
          <a:xfrm>
            <a:off x="1731963" y="492125"/>
            <a:ext cx="1676400" cy="247650"/>
          </a:xfrm>
          <a:prstGeom prst="rect">
            <a:avLst/>
          </a:prstGeom>
          <a:noFill/>
          <a:ln w="9525">
            <a:noFill/>
            <a:miter lim="800000"/>
            <a:headEnd/>
            <a:tailEnd/>
          </a:ln>
        </p:spPr>
        <p:txBody>
          <a:bodyPr wrap="none" lIns="0" tIns="0" rIns="0" bIns="0">
            <a:spAutoFit/>
          </a:bodyPr>
          <a:lstStyle/>
          <a:p>
            <a:pPr>
              <a:lnSpc>
                <a:spcPct val="90000"/>
              </a:lnSpc>
            </a:pPr>
            <a:r>
              <a:rPr lang="en-US" sz="1800" b="1" i="1">
                <a:solidFill>
                  <a:srgbClr val="231F20"/>
                </a:solidFill>
                <a:latin typeface="Arial" charset="0"/>
              </a:rPr>
              <a:t>Venous system</a:t>
            </a:r>
            <a:endParaRPr lang="en-US" sz="1800" b="1" i="1">
              <a:latin typeface="Arial" charset="0"/>
            </a:endParaRPr>
          </a:p>
        </p:txBody>
      </p:sp>
      <p:sp>
        <p:nvSpPr>
          <p:cNvPr id="41" name="Rectangle 46"/>
          <p:cNvSpPr>
            <a:spLocks noChangeArrowheads="1"/>
          </p:cNvSpPr>
          <p:nvPr/>
        </p:nvSpPr>
        <p:spPr bwMode="auto">
          <a:xfrm>
            <a:off x="4933950" y="490538"/>
            <a:ext cx="1651000" cy="247650"/>
          </a:xfrm>
          <a:prstGeom prst="rect">
            <a:avLst/>
          </a:prstGeom>
          <a:noFill/>
          <a:ln w="9525">
            <a:noFill/>
            <a:miter lim="800000"/>
            <a:headEnd/>
            <a:tailEnd/>
          </a:ln>
        </p:spPr>
        <p:txBody>
          <a:bodyPr wrap="none" lIns="0" tIns="0" rIns="0" bIns="0">
            <a:spAutoFit/>
          </a:bodyPr>
          <a:lstStyle/>
          <a:p>
            <a:pPr>
              <a:lnSpc>
                <a:spcPct val="90000"/>
              </a:lnSpc>
            </a:pPr>
            <a:r>
              <a:rPr lang="en-US" sz="1800" b="1" i="1">
                <a:solidFill>
                  <a:srgbClr val="231F20"/>
                </a:solidFill>
                <a:latin typeface="Arial" charset="0"/>
              </a:rPr>
              <a:t>Arterial system</a:t>
            </a:r>
            <a:endParaRPr lang="en-US" sz="1800" b="1" i="1">
              <a:latin typeface="Arial" charset="0"/>
            </a:endParaRPr>
          </a:p>
        </p:txBody>
      </p:sp>
      <p:sp>
        <p:nvSpPr>
          <p:cNvPr id="42" name="Rectangle 47"/>
          <p:cNvSpPr>
            <a:spLocks noChangeArrowheads="1"/>
          </p:cNvSpPr>
          <p:nvPr/>
        </p:nvSpPr>
        <p:spPr bwMode="auto">
          <a:xfrm>
            <a:off x="3806825" y="755650"/>
            <a:ext cx="584200" cy="247650"/>
          </a:xfrm>
          <a:prstGeom prst="rect">
            <a:avLst/>
          </a:prstGeom>
          <a:noFill/>
          <a:ln w="9525">
            <a:noFill/>
            <a:miter lim="800000"/>
            <a:headEnd/>
            <a:tailEnd/>
          </a:ln>
        </p:spPr>
        <p:txBody>
          <a:bodyPr wrap="none" lIns="0" tIns="0" rIns="0" bIns="0">
            <a:spAutoFit/>
          </a:bodyPr>
          <a:lstStyle/>
          <a:p>
            <a:pPr>
              <a:lnSpc>
                <a:spcPct val="90000"/>
              </a:lnSpc>
            </a:pPr>
            <a:r>
              <a:rPr lang="en-US" sz="1800" b="1" i="1">
                <a:solidFill>
                  <a:srgbClr val="231F20"/>
                </a:solidFill>
                <a:latin typeface="Arial" charset="0"/>
              </a:rPr>
              <a:t>Heart</a:t>
            </a:r>
            <a:endParaRPr lang="en-US" sz="1800" b="1" i="1">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285720" y="357166"/>
            <a:ext cx="8501122" cy="6500833"/>
          </a:xfrm>
          <a:prstGeom prst="rect">
            <a:avLst/>
          </a:prstGeom>
          <a:noFill/>
          <a:ln w="9525">
            <a:noFill/>
            <a:miter lim="800000"/>
            <a:headEnd/>
            <a:tailEnd/>
          </a:ln>
        </p:spPr>
      </p:pic>
      <p:sp>
        <p:nvSpPr>
          <p:cNvPr id="2" name="Title 1"/>
          <p:cNvSpPr>
            <a:spLocks noGrp="1"/>
          </p:cNvSpPr>
          <p:nvPr>
            <p:ph type="title"/>
          </p:nvPr>
        </p:nvSpPr>
        <p:spPr/>
        <p:txBody>
          <a:bodyPr/>
          <a:lstStyle/>
          <a:p>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Most of the venous  blood is collected into a number of cardiac veins that joins to form the coronary sinus</a:t>
            </a:r>
          </a:p>
          <a:p>
            <a:r>
              <a:rPr lang="en-US" dirty="0" smtClean="0"/>
              <a:t>Which  opens into the right atrium, the remainder  passes directly into the heart chambers through little venous channels</a:t>
            </a:r>
          </a:p>
          <a:p>
            <a:endParaRPr lang="en-GB" dirty="0"/>
          </a:p>
        </p:txBody>
      </p:sp>
      <p:sp>
        <p:nvSpPr>
          <p:cNvPr id="2" name="Title 1"/>
          <p:cNvSpPr>
            <a:spLocks noGrp="1"/>
          </p:cNvSpPr>
          <p:nvPr>
            <p:ph type="title"/>
          </p:nvPr>
        </p:nvSpPr>
        <p:spPr/>
        <p:txBody>
          <a:bodyPr/>
          <a:lstStyle/>
          <a:p>
            <a:r>
              <a:rPr lang="en-US" b="1" dirty="0" smtClean="0"/>
              <a:t>Venous drainage</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The heart has  property of </a:t>
            </a:r>
            <a:r>
              <a:rPr lang="en-US" dirty="0" err="1" smtClean="0">
                <a:latin typeface="Times New Roman" pitchFamily="18" charset="0"/>
                <a:cs typeface="Times New Roman" pitchFamily="18" charset="0"/>
              </a:rPr>
              <a:t>autorhythmicity</a:t>
            </a:r>
            <a:r>
              <a:rPr lang="en-US" dirty="0" smtClean="0">
                <a:latin typeface="Times New Roman" pitchFamily="18" charset="0"/>
                <a:cs typeface="Times New Roman" pitchFamily="18" charset="0"/>
              </a:rPr>
              <a:t>, means it generates its own electrical impulses and beats independently of nervous or hormonal control</a:t>
            </a:r>
          </a:p>
          <a:p>
            <a:r>
              <a:rPr lang="en-US" dirty="0" smtClean="0">
                <a:latin typeface="Times New Roman" pitchFamily="18" charset="0"/>
                <a:cs typeface="Times New Roman" pitchFamily="18" charset="0"/>
              </a:rPr>
              <a:t>Its not reliant on external mechanism to initiate each heartbeat. However, it has both sympathetic and parasympathetic autonomic nervous nerve </a:t>
            </a:r>
            <a:r>
              <a:rPr lang="en-US" dirty="0" err="1" smtClean="0">
                <a:latin typeface="Times New Roman" pitchFamily="18" charset="0"/>
                <a:cs typeface="Times New Roman" pitchFamily="18" charset="0"/>
              </a:rPr>
              <a:t>fibre</a:t>
            </a:r>
            <a:endParaRPr lang="en-US" dirty="0" smtClean="0">
              <a:latin typeface="Times New Roman" pitchFamily="18" charset="0"/>
              <a:cs typeface="Times New Roman" pitchFamily="18" charset="0"/>
            </a:endParaRPr>
          </a:p>
          <a:p>
            <a:endParaRPr lang="en-GB" dirty="0"/>
          </a:p>
        </p:txBody>
      </p:sp>
      <p:sp>
        <p:nvSpPr>
          <p:cNvPr id="2" name="Title 1"/>
          <p:cNvSpPr>
            <a:spLocks noGrp="1"/>
          </p:cNvSpPr>
          <p:nvPr>
            <p:ph type="title"/>
          </p:nvPr>
        </p:nvSpPr>
        <p:spPr/>
        <p:txBody>
          <a:bodyPr/>
          <a:lstStyle/>
          <a:p>
            <a:r>
              <a:rPr lang="en-US" b="1" dirty="0" smtClean="0"/>
              <a:t>Conducting system of the heart</a:t>
            </a:r>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fibres</a:t>
            </a:r>
            <a:r>
              <a:rPr lang="en-US" dirty="0" smtClean="0">
                <a:latin typeface="Times New Roman" pitchFamily="18" charset="0"/>
                <a:cs typeface="Times New Roman" pitchFamily="18" charset="0"/>
              </a:rPr>
              <a:t> increase or decrease respectively the intrinsic  heart beat, also the heart responds to a number of circulating hormones like adrenaline and </a:t>
            </a:r>
            <a:r>
              <a:rPr lang="en-US" dirty="0" err="1" smtClean="0">
                <a:latin typeface="Times New Roman" pitchFamily="18" charset="0"/>
                <a:cs typeface="Times New Roman" pitchFamily="18" charset="0"/>
              </a:rPr>
              <a:t>thyroxine</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specialized neuromuscular cells in the myocardium initiates and conducts  impulses, leading to heart muscle coordinated and synchronized contraction </a:t>
            </a:r>
          </a:p>
          <a:p>
            <a:endParaRPr lang="en-GB" dirty="0"/>
          </a:p>
        </p:txBody>
      </p:sp>
      <p:sp>
        <p:nvSpPr>
          <p:cNvPr id="2" name="Title 1"/>
          <p:cNvSpPr>
            <a:spLocks noGrp="1"/>
          </p:cNvSpPr>
          <p:nvPr>
            <p:ph type="title"/>
          </p:nvPr>
        </p:nvSpPr>
        <p:spPr/>
        <p:txBody>
          <a:bodyPr/>
          <a:lstStyle/>
          <a:p>
            <a:r>
              <a:rPr lang="en-GB" dirty="0" err="1" smtClean="0"/>
              <a:t>Ctied</a:t>
            </a:r>
            <a:r>
              <a:rPr lang="en-GB" dirty="0" smtClean="0"/>
              <a:t> </a:t>
            </a: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Its small mass of specialized cells on right atrium near the opening of the superior vena cava</a:t>
            </a:r>
          </a:p>
          <a:p>
            <a:r>
              <a:rPr lang="en-US" dirty="0" smtClean="0"/>
              <a:t>The </a:t>
            </a:r>
            <a:r>
              <a:rPr lang="en-US" dirty="0" err="1" smtClean="0"/>
              <a:t>Sinoatrial</a:t>
            </a:r>
            <a:r>
              <a:rPr lang="en-US" dirty="0" smtClean="0"/>
              <a:t> cells are electrically unstable and generates regular impulses, this instability leads them to discharge (</a:t>
            </a:r>
            <a:r>
              <a:rPr lang="en-US" dirty="0" err="1" smtClean="0"/>
              <a:t>depolarise</a:t>
            </a:r>
            <a:r>
              <a:rPr lang="en-US" dirty="0" smtClean="0"/>
              <a:t>) regularly 60 and 80 times a minute</a:t>
            </a:r>
            <a:endParaRPr lang="en-GB" dirty="0"/>
          </a:p>
        </p:txBody>
      </p:sp>
      <p:sp>
        <p:nvSpPr>
          <p:cNvPr id="2" name="Title 1"/>
          <p:cNvSpPr>
            <a:spLocks noGrp="1"/>
          </p:cNvSpPr>
          <p:nvPr>
            <p:ph type="title"/>
          </p:nvPr>
        </p:nvSpPr>
        <p:spPr/>
        <p:txBody>
          <a:bodyPr/>
          <a:lstStyle/>
          <a:p>
            <a:r>
              <a:rPr lang="en-US" b="1" dirty="0" err="1" smtClean="0"/>
              <a:t>Sinoatrial</a:t>
            </a:r>
            <a:r>
              <a:rPr lang="en-US" b="1" dirty="0" smtClean="0"/>
              <a:t> node(SA node)</a:t>
            </a:r>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Depolarization is followed by recovery (</a:t>
            </a:r>
            <a:r>
              <a:rPr lang="en-US" dirty="0" err="1" smtClean="0">
                <a:latin typeface="Times New Roman" pitchFamily="18" charset="0"/>
                <a:cs typeface="Times New Roman" pitchFamily="18" charset="0"/>
              </a:rPr>
              <a:t>repolarisation</a:t>
            </a:r>
            <a:r>
              <a:rPr lang="en-US" dirty="0" smtClean="0">
                <a:latin typeface="Times New Roman" pitchFamily="18" charset="0"/>
                <a:cs typeface="Times New Roman" pitchFamily="18" charset="0"/>
              </a:rPr>
              <a:t>), but almost immediately their instability  leads them to discharge again, setting the rate </a:t>
            </a:r>
          </a:p>
          <a:p>
            <a:r>
              <a:rPr lang="en-US" dirty="0" smtClean="0">
                <a:latin typeface="Times New Roman" pitchFamily="18" charset="0"/>
                <a:cs typeface="Times New Roman" pitchFamily="18" charset="0"/>
              </a:rPr>
              <a:t>SA node discharges faster than other part of the heart, it normally sets the heart rate (pacemaker of the heart)</a:t>
            </a:r>
          </a:p>
          <a:p>
            <a:r>
              <a:rPr lang="en-US" dirty="0" smtClean="0">
                <a:latin typeface="Times New Roman" pitchFamily="18" charset="0"/>
                <a:cs typeface="Times New Roman" pitchFamily="18" charset="0"/>
              </a:rPr>
              <a:t>Firing of SA node triggers </a:t>
            </a:r>
            <a:r>
              <a:rPr lang="en-US" dirty="0" err="1" smtClean="0">
                <a:latin typeface="Times New Roman" pitchFamily="18" charset="0"/>
                <a:cs typeface="Times New Roman" pitchFamily="18" charset="0"/>
              </a:rPr>
              <a:t>atrial</a:t>
            </a:r>
            <a:r>
              <a:rPr lang="en-US" dirty="0" smtClean="0">
                <a:latin typeface="Times New Roman" pitchFamily="18" charset="0"/>
                <a:cs typeface="Times New Roman" pitchFamily="18" charset="0"/>
              </a:rPr>
              <a:t> contraction</a:t>
            </a:r>
            <a:endParaRPr lang="en-GB" dirty="0"/>
          </a:p>
        </p:txBody>
      </p:sp>
      <p:sp>
        <p:nvSpPr>
          <p:cNvPr id="2" name="Title 1"/>
          <p:cNvSpPr>
            <a:spLocks noGrp="1"/>
          </p:cNvSpPr>
          <p:nvPr>
            <p:ph type="title"/>
          </p:nvPr>
        </p:nvSpPr>
        <p:spPr/>
        <p:txBody>
          <a:bodyPr/>
          <a:lstStyle/>
          <a:p>
            <a:r>
              <a:rPr lang="en-GB" dirty="0" err="1" smtClean="0"/>
              <a:t>ctied</a:t>
            </a:r>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small mass of neuromuscular tissue  is situated in the wall of the </a:t>
            </a:r>
            <a:r>
              <a:rPr lang="en-US" dirty="0" err="1" smtClean="0"/>
              <a:t>atrial</a:t>
            </a:r>
            <a:r>
              <a:rPr lang="en-US" dirty="0" smtClean="0"/>
              <a:t> septum  near the </a:t>
            </a:r>
            <a:r>
              <a:rPr lang="en-US" dirty="0" err="1" smtClean="0"/>
              <a:t>atrioventricular</a:t>
            </a:r>
            <a:r>
              <a:rPr lang="en-US" dirty="0" smtClean="0"/>
              <a:t> valves</a:t>
            </a:r>
          </a:p>
          <a:p>
            <a:r>
              <a:rPr lang="en-US" dirty="0" smtClean="0"/>
              <a:t>AV node transmits the electrical signals from atria into ventricles, there is a delay here, electrical signals take 0.1 of second to pass through into the ventricles</a:t>
            </a:r>
            <a:endParaRPr lang="en-GB" dirty="0"/>
          </a:p>
        </p:txBody>
      </p:sp>
      <p:sp>
        <p:nvSpPr>
          <p:cNvPr id="2" name="Title 1"/>
          <p:cNvSpPr>
            <a:spLocks noGrp="1"/>
          </p:cNvSpPr>
          <p:nvPr>
            <p:ph type="title"/>
          </p:nvPr>
        </p:nvSpPr>
        <p:spPr/>
        <p:txBody>
          <a:bodyPr/>
          <a:lstStyle/>
          <a:p>
            <a:r>
              <a:rPr lang="en-US" b="1" dirty="0" err="1" smtClean="0"/>
              <a:t>Atrioventricular</a:t>
            </a:r>
            <a:r>
              <a:rPr lang="en-US" b="1" dirty="0" smtClean="0"/>
              <a:t> node </a:t>
            </a:r>
            <a:r>
              <a:rPr lang="en-US" dirty="0" smtClean="0"/>
              <a:t>(</a:t>
            </a:r>
            <a:r>
              <a:rPr lang="en-US" b="1" dirty="0" smtClean="0"/>
              <a:t>AV node</a:t>
            </a:r>
            <a:r>
              <a:rPr lang="en-US" dirty="0" smtClean="0"/>
              <a:t>)</a:t>
            </a:r>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The delay allows the atria to finish contraction  before the ventricles start</a:t>
            </a:r>
          </a:p>
          <a:p>
            <a:r>
              <a:rPr lang="en-US" dirty="0" smtClean="0">
                <a:latin typeface="Times New Roman" pitchFamily="18" charset="0"/>
                <a:cs typeface="Times New Roman" pitchFamily="18" charset="0"/>
              </a:rPr>
              <a:t>AV node also acts as pacemaker function and takes over when SA node has a problem, but the AV node intrinsic firing rate is slower than SA node (40-60bpm</a:t>
            </a:r>
            <a:r>
              <a:rPr lang="en-US" dirty="0" smtClean="0"/>
              <a:t>)</a:t>
            </a:r>
          </a:p>
          <a:p>
            <a:endParaRPr lang="en-GB" dirty="0"/>
          </a:p>
        </p:txBody>
      </p:sp>
      <p:sp>
        <p:nvSpPr>
          <p:cNvPr id="2" name="Title 1"/>
          <p:cNvSpPr>
            <a:spLocks noGrp="1"/>
          </p:cNvSpPr>
          <p:nvPr>
            <p:ph type="title"/>
          </p:nvPr>
        </p:nvSpPr>
        <p:spPr/>
        <p:txBody>
          <a:bodyPr/>
          <a:lstStyle/>
          <a:p>
            <a:r>
              <a:rPr lang="en-GB" dirty="0" err="1" smtClean="0"/>
              <a:t>Ctied</a:t>
            </a:r>
            <a:r>
              <a:rPr lang="en-GB" dirty="0" smtClean="0"/>
              <a:t> </a:t>
            </a:r>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This mass of specialized </a:t>
            </a:r>
            <a:r>
              <a:rPr lang="en-US" dirty="0" err="1" smtClean="0">
                <a:latin typeface="Times New Roman" pitchFamily="18" charset="0"/>
                <a:cs typeface="Times New Roman" pitchFamily="18" charset="0"/>
              </a:rPr>
              <a:t>fibres</a:t>
            </a:r>
            <a:r>
              <a:rPr lang="en-US" dirty="0" smtClean="0">
                <a:latin typeface="Times New Roman" pitchFamily="18" charset="0"/>
                <a:cs typeface="Times New Roman" pitchFamily="18" charset="0"/>
              </a:rPr>
              <a:t> that originates from AV node</a:t>
            </a:r>
          </a:p>
          <a:p>
            <a:r>
              <a:rPr lang="en-US" dirty="0" smtClean="0">
                <a:latin typeface="Times New Roman" pitchFamily="18" charset="0"/>
                <a:cs typeface="Times New Roman" pitchFamily="18" charset="0"/>
              </a:rPr>
              <a:t>The AV bundle crosses the fibrous ring that separate atria and ventricles then, at the upper end of the ventricular septum</a:t>
            </a:r>
          </a:p>
          <a:p>
            <a:r>
              <a:rPr lang="en-US" dirty="0" smtClean="0">
                <a:latin typeface="Times New Roman" pitchFamily="18" charset="0"/>
                <a:cs typeface="Times New Roman" pitchFamily="18" charset="0"/>
              </a:rPr>
              <a:t>Divides into right and left bundle branches, in ventricular myocardium the branches break into fine bundles up into fine </a:t>
            </a:r>
            <a:r>
              <a:rPr lang="en-US" dirty="0" err="1" smtClean="0">
                <a:latin typeface="Times New Roman" pitchFamily="18" charset="0"/>
                <a:cs typeface="Times New Roman" pitchFamily="18" charset="0"/>
              </a:rPr>
              <a:t>fibres</a:t>
            </a:r>
            <a:r>
              <a:rPr lang="en-US" dirty="0" smtClean="0">
                <a:latin typeface="Times New Roman" pitchFamily="18" charset="0"/>
                <a:cs typeface="Times New Roman" pitchFamily="18" charset="0"/>
              </a:rPr>
              <a:t> called </a:t>
            </a:r>
            <a:r>
              <a:rPr lang="en-US" dirty="0" err="1" smtClean="0">
                <a:latin typeface="Times New Roman" pitchFamily="18" charset="0"/>
                <a:cs typeface="Times New Roman" pitchFamily="18" charset="0"/>
              </a:rPr>
              <a:t>purkinje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fibres</a:t>
            </a:r>
            <a:endParaRPr lang="en-US" dirty="0" smtClean="0">
              <a:latin typeface="Times New Roman" pitchFamily="18" charset="0"/>
              <a:cs typeface="Times New Roman" pitchFamily="18" charset="0"/>
            </a:endParaRPr>
          </a:p>
          <a:p>
            <a:endParaRPr lang="en-GB" dirty="0"/>
          </a:p>
        </p:txBody>
      </p:sp>
      <p:sp>
        <p:nvSpPr>
          <p:cNvPr id="2" name="Title 1"/>
          <p:cNvSpPr>
            <a:spLocks noGrp="1"/>
          </p:cNvSpPr>
          <p:nvPr>
            <p:ph type="title"/>
          </p:nvPr>
        </p:nvSpPr>
        <p:spPr/>
        <p:txBody>
          <a:bodyPr>
            <a:normAutofit fontScale="90000"/>
          </a:bodyPr>
          <a:lstStyle/>
          <a:p>
            <a:r>
              <a:rPr lang="en-US" b="1" dirty="0" err="1" smtClean="0"/>
              <a:t>Atrioventricular</a:t>
            </a:r>
            <a:r>
              <a:rPr lang="en-US" b="1" dirty="0" smtClean="0"/>
              <a:t> bundle (AV bundle or bundle of His</a:t>
            </a:r>
            <a:r>
              <a:rPr lang="en-US" dirty="0" smtClean="0"/>
              <a:t>)</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The AV bundle, bundle branches and </a:t>
            </a:r>
            <a:r>
              <a:rPr lang="en-US" dirty="0" err="1" smtClean="0">
                <a:latin typeface="Times New Roman" pitchFamily="18" charset="0"/>
                <a:cs typeface="Times New Roman" pitchFamily="18" charset="0"/>
              </a:rPr>
              <a:t>purkinje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fibre</a:t>
            </a:r>
            <a:r>
              <a:rPr lang="en-US" dirty="0" smtClean="0">
                <a:latin typeface="Times New Roman" pitchFamily="18" charset="0"/>
                <a:cs typeface="Times New Roman" pitchFamily="18" charset="0"/>
              </a:rPr>
              <a:t> transmit electrical impulses from the AV node to apex of the myocardium</a:t>
            </a:r>
          </a:p>
          <a:p>
            <a:r>
              <a:rPr lang="en-US" dirty="0" smtClean="0">
                <a:latin typeface="Times New Roman" pitchFamily="18" charset="0"/>
                <a:cs typeface="Times New Roman" pitchFamily="18" charset="0"/>
              </a:rPr>
              <a:t>The wave of ventricular contraction begins, then sweep upwards and outwards, pumping blood into the pulmonary artery and the aorta</a:t>
            </a:r>
          </a:p>
          <a:p>
            <a:endParaRPr lang="en-GB" dirty="0"/>
          </a:p>
        </p:txBody>
      </p:sp>
      <p:sp>
        <p:nvSpPr>
          <p:cNvPr id="2" name="Title 1"/>
          <p:cNvSpPr>
            <a:spLocks noGrp="1"/>
          </p:cNvSpPr>
          <p:nvPr>
            <p:ph type="title"/>
          </p:nvPr>
        </p:nvSpPr>
        <p:spPr/>
        <p:txBody>
          <a:bodyPr/>
          <a:lstStyle/>
          <a:p>
            <a:r>
              <a:rPr lang="en-GB" dirty="0" err="1" smtClean="0"/>
              <a:t>Ctied</a:t>
            </a:r>
            <a:r>
              <a:rPr lang="en-GB" dirty="0" smtClean="0"/>
              <a:t> </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The walls consists of three layer tissue</a:t>
            </a:r>
          </a:p>
          <a:p>
            <a:pPr lvl="1"/>
            <a:r>
              <a:rPr lang="en-GB" dirty="0" smtClean="0"/>
              <a:t>tunica </a:t>
            </a:r>
            <a:r>
              <a:rPr lang="en-GB" dirty="0"/>
              <a:t>adventitia or outer layer of fibrous tissue</a:t>
            </a:r>
          </a:p>
          <a:p>
            <a:pPr lvl="1"/>
            <a:r>
              <a:rPr lang="en-GB" dirty="0" smtClean="0"/>
              <a:t>tunica </a:t>
            </a:r>
            <a:r>
              <a:rPr lang="en-GB" dirty="0"/>
              <a:t>media or middle layer of smooth muscle </a:t>
            </a:r>
            <a:r>
              <a:rPr lang="en-GB" dirty="0" smtClean="0"/>
              <a:t>and elastic </a:t>
            </a:r>
            <a:r>
              <a:rPr lang="en-GB" dirty="0"/>
              <a:t>tissue</a:t>
            </a:r>
          </a:p>
          <a:p>
            <a:pPr lvl="1"/>
            <a:r>
              <a:rPr lang="en-GB" dirty="0" smtClean="0"/>
              <a:t>tunica </a:t>
            </a:r>
            <a:r>
              <a:rPr lang="en-GB" dirty="0" err="1"/>
              <a:t>intima</a:t>
            </a:r>
            <a:r>
              <a:rPr lang="en-GB" dirty="0"/>
              <a:t> or inner lining of </a:t>
            </a:r>
            <a:r>
              <a:rPr lang="en-GB" dirty="0" err="1"/>
              <a:t>squamous</a:t>
            </a:r>
            <a:r>
              <a:rPr lang="en-GB" dirty="0"/>
              <a:t> </a:t>
            </a:r>
            <a:r>
              <a:rPr lang="en-GB" dirty="0" smtClean="0"/>
              <a:t>epithelium called </a:t>
            </a:r>
            <a:r>
              <a:rPr lang="en-GB" dirty="0"/>
              <a:t>endothelium</a:t>
            </a:r>
            <a:r>
              <a:rPr lang="en-GB" i="1" dirty="0"/>
              <a:t>.</a:t>
            </a:r>
            <a:endParaRPr lang="en-GB" dirty="0"/>
          </a:p>
        </p:txBody>
      </p:sp>
      <p:sp>
        <p:nvSpPr>
          <p:cNvPr id="2" name="Title 1"/>
          <p:cNvSpPr>
            <a:spLocks noGrp="1"/>
          </p:cNvSpPr>
          <p:nvPr>
            <p:ph type="title"/>
          </p:nvPr>
        </p:nvSpPr>
        <p:spPr/>
        <p:txBody>
          <a:bodyPr/>
          <a:lstStyle/>
          <a:p>
            <a:r>
              <a:rPr lang="en-GB" dirty="0" smtClean="0"/>
              <a:t>Arteries and arterioles</a:t>
            </a:r>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endParaRPr lang="en-GB"/>
          </a:p>
        </p:txBody>
      </p:sp>
      <p:pic>
        <p:nvPicPr>
          <p:cNvPr id="4" name="Picture 9" descr="figure_18_14a-jLE"/>
          <p:cNvPicPr>
            <a:picLocks noChangeAspect="1" noChangeArrowheads="1"/>
          </p:cNvPicPr>
          <p:nvPr/>
        </p:nvPicPr>
        <p:blipFill>
          <a:blip r:embed="rId2" cstate="print"/>
          <a:srcRect/>
          <a:stretch>
            <a:fillRect/>
          </a:stretch>
        </p:blipFill>
        <p:spPr bwMode="auto">
          <a:xfrm>
            <a:off x="468313" y="369888"/>
            <a:ext cx="8229600" cy="6007100"/>
          </a:xfrm>
          <a:prstGeom prst="rect">
            <a:avLst/>
          </a:prstGeom>
          <a:noFill/>
        </p:spPr>
      </p:pic>
      <p:sp>
        <p:nvSpPr>
          <p:cNvPr id="5" name="Freeform 10"/>
          <p:cNvSpPr>
            <a:spLocks/>
          </p:cNvSpPr>
          <p:nvPr/>
        </p:nvSpPr>
        <p:spPr bwMode="auto">
          <a:xfrm>
            <a:off x="4083050" y="3025775"/>
            <a:ext cx="41275" cy="44450"/>
          </a:xfrm>
          <a:custGeom>
            <a:avLst/>
            <a:gdLst/>
            <a:ahLst/>
            <a:cxnLst>
              <a:cxn ang="0">
                <a:pos x="12" y="28"/>
              </a:cxn>
              <a:cxn ang="0">
                <a:pos x="8" y="26"/>
              </a:cxn>
              <a:cxn ang="0">
                <a:pos x="4" y="24"/>
              </a:cxn>
              <a:cxn ang="0">
                <a:pos x="0" y="20"/>
              </a:cxn>
              <a:cxn ang="0">
                <a:pos x="0" y="14"/>
              </a:cxn>
              <a:cxn ang="0">
                <a:pos x="0" y="10"/>
              </a:cxn>
              <a:cxn ang="0">
                <a:pos x="4" y="4"/>
              </a:cxn>
              <a:cxn ang="0">
                <a:pos x="8" y="2"/>
              </a:cxn>
              <a:cxn ang="0">
                <a:pos x="12" y="0"/>
              </a:cxn>
              <a:cxn ang="0">
                <a:pos x="18" y="2"/>
              </a:cxn>
              <a:cxn ang="0">
                <a:pos x="22" y="4"/>
              </a:cxn>
              <a:cxn ang="0">
                <a:pos x="24" y="10"/>
              </a:cxn>
              <a:cxn ang="0">
                <a:pos x="26" y="14"/>
              </a:cxn>
              <a:cxn ang="0">
                <a:pos x="24" y="20"/>
              </a:cxn>
              <a:cxn ang="0">
                <a:pos x="22" y="24"/>
              </a:cxn>
              <a:cxn ang="0">
                <a:pos x="18" y="26"/>
              </a:cxn>
              <a:cxn ang="0">
                <a:pos x="14" y="28"/>
              </a:cxn>
              <a:cxn ang="0">
                <a:pos x="12" y="28"/>
              </a:cxn>
            </a:cxnLst>
            <a:rect l="0" t="0" r="r" b="b"/>
            <a:pathLst>
              <a:path w="26" h="28">
                <a:moveTo>
                  <a:pt x="12" y="28"/>
                </a:moveTo>
                <a:lnTo>
                  <a:pt x="8" y="26"/>
                </a:lnTo>
                <a:lnTo>
                  <a:pt x="4" y="24"/>
                </a:lnTo>
                <a:lnTo>
                  <a:pt x="0" y="20"/>
                </a:lnTo>
                <a:lnTo>
                  <a:pt x="0" y="14"/>
                </a:lnTo>
                <a:lnTo>
                  <a:pt x="0" y="10"/>
                </a:lnTo>
                <a:lnTo>
                  <a:pt x="4" y="4"/>
                </a:lnTo>
                <a:lnTo>
                  <a:pt x="8" y="2"/>
                </a:lnTo>
                <a:lnTo>
                  <a:pt x="12" y="0"/>
                </a:lnTo>
                <a:lnTo>
                  <a:pt x="18" y="2"/>
                </a:lnTo>
                <a:lnTo>
                  <a:pt x="22" y="4"/>
                </a:lnTo>
                <a:lnTo>
                  <a:pt x="24" y="10"/>
                </a:lnTo>
                <a:lnTo>
                  <a:pt x="26" y="14"/>
                </a:lnTo>
                <a:lnTo>
                  <a:pt x="24" y="20"/>
                </a:lnTo>
                <a:lnTo>
                  <a:pt x="22" y="24"/>
                </a:lnTo>
                <a:lnTo>
                  <a:pt x="18" y="26"/>
                </a:lnTo>
                <a:lnTo>
                  <a:pt x="14" y="28"/>
                </a:lnTo>
                <a:lnTo>
                  <a:pt x="12" y="28"/>
                </a:lnTo>
                <a:close/>
              </a:path>
            </a:pathLst>
          </a:custGeom>
          <a:solidFill>
            <a:srgbClr val="0092C8"/>
          </a:solidFill>
          <a:ln w="9525">
            <a:noFill/>
            <a:round/>
            <a:headEnd/>
            <a:tailEnd/>
          </a:ln>
        </p:spPr>
        <p:txBody>
          <a:bodyPr/>
          <a:lstStyle/>
          <a:p>
            <a:endParaRPr lang="en-GB"/>
          </a:p>
        </p:txBody>
      </p:sp>
      <p:sp>
        <p:nvSpPr>
          <p:cNvPr id="6" name="Freeform 11"/>
          <p:cNvSpPr>
            <a:spLocks/>
          </p:cNvSpPr>
          <p:nvPr/>
        </p:nvSpPr>
        <p:spPr bwMode="auto">
          <a:xfrm>
            <a:off x="4079875" y="3025775"/>
            <a:ext cx="47625" cy="44450"/>
          </a:xfrm>
          <a:custGeom>
            <a:avLst/>
            <a:gdLst/>
            <a:ahLst/>
            <a:cxnLst>
              <a:cxn ang="0">
                <a:pos x="14" y="2"/>
              </a:cxn>
              <a:cxn ang="0">
                <a:pos x="20" y="4"/>
              </a:cxn>
              <a:cxn ang="0">
                <a:pos x="24" y="6"/>
              </a:cxn>
              <a:cxn ang="0">
                <a:pos x="26" y="10"/>
              </a:cxn>
              <a:cxn ang="0">
                <a:pos x="26" y="14"/>
              </a:cxn>
              <a:cxn ang="0">
                <a:pos x="26" y="18"/>
              </a:cxn>
              <a:cxn ang="0">
                <a:pos x="24" y="22"/>
              </a:cxn>
              <a:cxn ang="0">
                <a:pos x="20" y="24"/>
              </a:cxn>
              <a:cxn ang="0">
                <a:pos x="14" y="26"/>
              </a:cxn>
              <a:cxn ang="0">
                <a:pos x="10" y="24"/>
              </a:cxn>
              <a:cxn ang="0">
                <a:pos x="6" y="22"/>
              </a:cxn>
              <a:cxn ang="0">
                <a:pos x="4" y="18"/>
              </a:cxn>
              <a:cxn ang="0">
                <a:pos x="2" y="14"/>
              </a:cxn>
              <a:cxn ang="0">
                <a:pos x="4" y="10"/>
              </a:cxn>
              <a:cxn ang="0">
                <a:pos x="6" y="6"/>
              </a:cxn>
              <a:cxn ang="0">
                <a:pos x="10" y="4"/>
              </a:cxn>
              <a:cxn ang="0">
                <a:pos x="12" y="2"/>
              </a:cxn>
              <a:cxn ang="0">
                <a:pos x="14" y="2"/>
              </a:cxn>
              <a:cxn ang="0">
                <a:pos x="14" y="0"/>
              </a:cxn>
              <a:cxn ang="0">
                <a:pos x="8" y="0"/>
              </a:cxn>
              <a:cxn ang="0">
                <a:pos x="4" y="4"/>
              </a:cxn>
              <a:cxn ang="0">
                <a:pos x="2" y="8"/>
              </a:cxn>
              <a:cxn ang="0">
                <a:pos x="0" y="14"/>
              </a:cxn>
              <a:cxn ang="0">
                <a:pos x="2" y="20"/>
              </a:cxn>
              <a:cxn ang="0">
                <a:pos x="4" y="24"/>
              </a:cxn>
              <a:cxn ang="0">
                <a:pos x="8" y="28"/>
              </a:cxn>
              <a:cxn ang="0">
                <a:pos x="14" y="28"/>
              </a:cxn>
              <a:cxn ang="0">
                <a:pos x="20" y="28"/>
              </a:cxn>
              <a:cxn ang="0">
                <a:pos x="26" y="24"/>
              </a:cxn>
              <a:cxn ang="0">
                <a:pos x="28" y="20"/>
              </a:cxn>
              <a:cxn ang="0">
                <a:pos x="30" y="14"/>
              </a:cxn>
              <a:cxn ang="0">
                <a:pos x="28" y="8"/>
              </a:cxn>
              <a:cxn ang="0">
                <a:pos x="26" y="4"/>
              </a:cxn>
              <a:cxn ang="0">
                <a:pos x="20" y="0"/>
              </a:cxn>
              <a:cxn ang="0">
                <a:pos x="14" y="2"/>
              </a:cxn>
            </a:cxnLst>
            <a:rect l="0" t="0" r="r" b="b"/>
            <a:pathLst>
              <a:path w="30" h="28">
                <a:moveTo>
                  <a:pt x="14" y="2"/>
                </a:moveTo>
                <a:lnTo>
                  <a:pt x="20" y="4"/>
                </a:lnTo>
                <a:lnTo>
                  <a:pt x="24" y="6"/>
                </a:lnTo>
                <a:lnTo>
                  <a:pt x="26" y="10"/>
                </a:lnTo>
                <a:lnTo>
                  <a:pt x="26" y="14"/>
                </a:lnTo>
                <a:lnTo>
                  <a:pt x="26" y="18"/>
                </a:lnTo>
                <a:lnTo>
                  <a:pt x="24" y="22"/>
                </a:lnTo>
                <a:lnTo>
                  <a:pt x="20" y="24"/>
                </a:lnTo>
                <a:lnTo>
                  <a:pt x="14" y="26"/>
                </a:lnTo>
                <a:lnTo>
                  <a:pt x="10" y="24"/>
                </a:lnTo>
                <a:lnTo>
                  <a:pt x="6" y="22"/>
                </a:lnTo>
                <a:lnTo>
                  <a:pt x="4" y="18"/>
                </a:lnTo>
                <a:lnTo>
                  <a:pt x="2" y="14"/>
                </a:lnTo>
                <a:lnTo>
                  <a:pt x="4" y="10"/>
                </a:lnTo>
                <a:lnTo>
                  <a:pt x="6" y="6"/>
                </a:lnTo>
                <a:lnTo>
                  <a:pt x="10" y="4"/>
                </a:lnTo>
                <a:lnTo>
                  <a:pt x="12" y="2"/>
                </a:lnTo>
                <a:lnTo>
                  <a:pt x="14" y="2"/>
                </a:lnTo>
                <a:lnTo>
                  <a:pt x="14" y="0"/>
                </a:lnTo>
                <a:lnTo>
                  <a:pt x="8" y="0"/>
                </a:lnTo>
                <a:lnTo>
                  <a:pt x="4" y="4"/>
                </a:lnTo>
                <a:lnTo>
                  <a:pt x="2" y="8"/>
                </a:lnTo>
                <a:lnTo>
                  <a:pt x="0" y="14"/>
                </a:lnTo>
                <a:lnTo>
                  <a:pt x="2" y="20"/>
                </a:lnTo>
                <a:lnTo>
                  <a:pt x="4" y="24"/>
                </a:lnTo>
                <a:lnTo>
                  <a:pt x="8" y="28"/>
                </a:lnTo>
                <a:lnTo>
                  <a:pt x="14" y="28"/>
                </a:lnTo>
                <a:lnTo>
                  <a:pt x="20" y="28"/>
                </a:lnTo>
                <a:lnTo>
                  <a:pt x="26" y="24"/>
                </a:lnTo>
                <a:lnTo>
                  <a:pt x="28" y="20"/>
                </a:lnTo>
                <a:lnTo>
                  <a:pt x="30" y="14"/>
                </a:lnTo>
                <a:lnTo>
                  <a:pt x="28" y="8"/>
                </a:lnTo>
                <a:lnTo>
                  <a:pt x="26" y="4"/>
                </a:lnTo>
                <a:lnTo>
                  <a:pt x="20" y="0"/>
                </a:lnTo>
                <a:lnTo>
                  <a:pt x="14" y="2"/>
                </a:lnTo>
                <a:close/>
              </a:path>
            </a:pathLst>
          </a:custGeom>
          <a:solidFill>
            <a:srgbClr val="FFFFFF"/>
          </a:solidFill>
          <a:ln w="9525">
            <a:noFill/>
            <a:round/>
            <a:headEnd/>
            <a:tailEnd/>
          </a:ln>
        </p:spPr>
        <p:txBody>
          <a:bodyPr/>
          <a:lstStyle/>
          <a:p>
            <a:endParaRPr lang="en-GB"/>
          </a:p>
        </p:txBody>
      </p:sp>
      <p:sp>
        <p:nvSpPr>
          <p:cNvPr id="7" name="Freeform 12"/>
          <p:cNvSpPr>
            <a:spLocks/>
          </p:cNvSpPr>
          <p:nvPr/>
        </p:nvSpPr>
        <p:spPr bwMode="auto">
          <a:xfrm>
            <a:off x="3736975" y="2435225"/>
            <a:ext cx="44450" cy="44450"/>
          </a:xfrm>
          <a:custGeom>
            <a:avLst/>
            <a:gdLst/>
            <a:ahLst/>
            <a:cxnLst>
              <a:cxn ang="0">
                <a:pos x="14" y="28"/>
              </a:cxn>
              <a:cxn ang="0">
                <a:pos x="8" y="26"/>
              </a:cxn>
              <a:cxn ang="0">
                <a:pos x="4" y="24"/>
              </a:cxn>
              <a:cxn ang="0">
                <a:pos x="2" y="20"/>
              </a:cxn>
              <a:cxn ang="0">
                <a:pos x="0" y="14"/>
              </a:cxn>
              <a:cxn ang="0">
                <a:pos x="2"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6" y="28"/>
              </a:cxn>
              <a:cxn ang="0">
                <a:pos x="14" y="28"/>
              </a:cxn>
            </a:cxnLst>
            <a:rect l="0" t="0" r="r" b="b"/>
            <a:pathLst>
              <a:path w="28" h="28">
                <a:moveTo>
                  <a:pt x="14" y="28"/>
                </a:moveTo>
                <a:lnTo>
                  <a:pt x="8" y="26"/>
                </a:lnTo>
                <a:lnTo>
                  <a:pt x="4" y="24"/>
                </a:lnTo>
                <a:lnTo>
                  <a:pt x="2" y="20"/>
                </a:lnTo>
                <a:lnTo>
                  <a:pt x="0" y="14"/>
                </a:lnTo>
                <a:lnTo>
                  <a:pt x="2" y="8"/>
                </a:lnTo>
                <a:lnTo>
                  <a:pt x="4" y="4"/>
                </a:lnTo>
                <a:lnTo>
                  <a:pt x="8" y="2"/>
                </a:lnTo>
                <a:lnTo>
                  <a:pt x="14" y="0"/>
                </a:lnTo>
                <a:lnTo>
                  <a:pt x="20" y="2"/>
                </a:lnTo>
                <a:lnTo>
                  <a:pt x="24" y="4"/>
                </a:lnTo>
                <a:lnTo>
                  <a:pt x="26" y="8"/>
                </a:lnTo>
                <a:lnTo>
                  <a:pt x="28" y="14"/>
                </a:lnTo>
                <a:lnTo>
                  <a:pt x="26" y="20"/>
                </a:lnTo>
                <a:lnTo>
                  <a:pt x="24" y="24"/>
                </a:lnTo>
                <a:lnTo>
                  <a:pt x="20" y="26"/>
                </a:lnTo>
                <a:lnTo>
                  <a:pt x="16" y="28"/>
                </a:lnTo>
                <a:lnTo>
                  <a:pt x="14" y="28"/>
                </a:lnTo>
                <a:close/>
              </a:path>
            </a:pathLst>
          </a:custGeom>
          <a:solidFill>
            <a:srgbClr val="0092C8"/>
          </a:solidFill>
          <a:ln w="9525">
            <a:noFill/>
            <a:round/>
            <a:headEnd/>
            <a:tailEnd/>
          </a:ln>
        </p:spPr>
        <p:txBody>
          <a:bodyPr/>
          <a:lstStyle/>
          <a:p>
            <a:endParaRPr lang="en-GB"/>
          </a:p>
        </p:txBody>
      </p:sp>
      <p:sp>
        <p:nvSpPr>
          <p:cNvPr id="8" name="Freeform 13"/>
          <p:cNvSpPr>
            <a:spLocks/>
          </p:cNvSpPr>
          <p:nvPr/>
        </p:nvSpPr>
        <p:spPr bwMode="auto">
          <a:xfrm>
            <a:off x="3736975" y="2435225"/>
            <a:ext cx="44450" cy="44450"/>
          </a:xfrm>
          <a:custGeom>
            <a:avLst/>
            <a:gdLst/>
            <a:ahLst/>
            <a:cxnLst>
              <a:cxn ang="0">
                <a:pos x="14" y="2"/>
              </a:cxn>
              <a:cxn ang="0">
                <a:pos x="18" y="4"/>
              </a:cxn>
              <a:cxn ang="0">
                <a:pos x="22" y="6"/>
              </a:cxn>
              <a:cxn ang="0">
                <a:pos x="24" y="10"/>
              </a:cxn>
              <a:cxn ang="0">
                <a:pos x="26" y="14"/>
              </a:cxn>
              <a:cxn ang="0">
                <a:pos x="24" y="18"/>
              </a:cxn>
              <a:cxn ang="0">
                <a:pos x="22" y="22"/>
              </a:cxn>
              <a:cxn ang="0">
                <a:pos x="18" y="24"/>
              </a:cxn>
              <a:cxn ang="0">
                <a:pos x="14" y="26"/>
              </a:cxn>
              <a:cxn ang="0">
                <a:pos x="10" y="24"/>
              </a:cxn>
              <a:cxn ang="0">
                <a:pos x="6" y="22"/>
              </a:cxn>
              <a:cxn ang="0">
                <a:pos x="4" y="18"/>
              </a:cxn>
              <a:cxn ang="0">
                <a:pos x="2" y="14"/>
              </a:cxn>
              <a:cxn ang="0">
                <a:pos x="4" y="10"/>
              </a:cxn>
              <a:cxn ang="0">
                <a:pos x="6" y="6"/>
              </a:cxn>
              <a:cxn ang="0">
                <a:pos x="10" y="4"/>
              </a:cxn>
              <a:cxn ang="0">
                <a:pos x="12" y="2"/>
              </a:cxn>
              <a:cxn ang="0">
                <a:pos x="14" y="2"/>
              </a:cxn>
              <a:cxn ang="0">
                <a:pos x="14" y="0"/>
              </a:cxn>
              <a:cxn ang="0">
                <a:pos x="8" y="0"/>
              </a:cxn>
              <a:cxn ang="0">
                <a:pos x="4" y="4"/>
              </a:cxn>
              <a:cxn ang="0">
                <a:pos x="0" y="8"/>
              </a:cxn>
              <a:cxn ang="0">
                <a:pos x="0" y="14"/>
              </a:cxn>
              <a:cxn ang="0">
                <a:pos x="0" y="20"/>
              </a:cxn>
              <a:cxn ang="0">
                <a:pos x="4" y="24"/>
              </a:cxn>
              <a:cxn ang="0">
                <a:pos x="8" y="28"/>
              </a:cxn>
              <a:cxn ang="0">
                <a:pos x="14" y="28"/>
              </a:cxn>
              <a:cxn ang="0">
                <a:pos x="20" y="28"/>
              </a:cxn>
              <a:cxn ang="0">
                <a:pos x="24" y="24"/>
              </a:cxn>
              <a:cxn ang="0">
                <a:pos x="28" y="20"/>
              </a:cxn>
              <a:cxn ang="0">
                <a:pos x="28" y="14"/>
              </a:cxn>
              <a:cxn ang="0">
                <a:pos x="28" y="8"/>
              </a:cxn>
              <a:cxn ang="0">
                <a:pos x="24" y="4"/>
              </a:cxn>
              <a:cxn ang="0">
                <a:pos x="20" y="0"/>
              </a:cxn>
              <a:cxn ang="0">
                <a:pos x="14" y="2"/>
              </a:cxn>
            </a:cxnLst>
            <a:rect l="0" t="0" r="r" b="b"/>
            <a:pathLst>
              <a:path w="28" h="28">
                <a:moveTo>
                  <a:pt x="14" y="2"/>
                </a:moveTo>
                <a:lnTo>
                  <a:pt x="18" y="4"/>
                </a:lnTo>
                <a:lnTo>
                  <a:pt x="22" y="6"/>
                </a:lnTo>
                <a:lnTo>
                  <a:pt x="24" y="10"/>
                </a:lnTo>
                <a:lnTo>
                  <a:pt x="26" y="14"/>
                </a:lnTo>
                <a:lnTo>
                  <a:pt x="24" y="18"/>
                </a:lnTo>
                <a:lnTo>
                  <a:pt x="22" y="22"/>
                </a:lnTo>
                <a:lnTo>
                  <a:pt x="18" y="24"/>
                </a:lnTo>
                <a:lnTo>
                  <a:pt x="14" y="26"/>
                </a:lnTo>
                <a:lnTo>
                  <a:pt x="10" y="24"/>
                </a:lnTo>
                <a:lnTo>
                  <a:pt x="6" y="22"/>
                </a:lnTo>
                <a:lnTo>
                  <a:pt x="4" y="18"/>
                </a:lnTo>
                <a:lnTo>
                  <a:pt x="2" y="14"/>
                </a:lnTo>
                <a:lnTo>
                  <a:pt x="4" y="10"/>
                </a:lnTo>
                <a:lnTo>
                  <a:pt x="6" y="6"/>
                </a:lnTo>
                <a:lnTo>
                  <a:pt x="10" y="4"/>
                </a:lnTo>
                <a:lnTo>
                  <a:pt x="12" y="2"/>
                </a:lnTo>
                <a:lnTo>
                  <a:pt x="14" y="2"/>
                </a:lnTo>
                <a:lnTo>
                  <a:pt x="14" y="0"/>
                </a:lnTo>
                <a:lnTo>
                  <a:pt x="8" y="0"/>
                </a:lnTo>
                <a:lnTo>
                  <a:pt x="4" y="4"/>
                </a:lnTo>
                <a:lnTo>
                  <a:pt x="0" y="8"/>
                </a:lnTo>
                <a:lnTo>
                  <a:pt x="0" y="14"/>
                </a:lnTo>
                <a:lnTo>
                  <a:pt x="0" y="20"/>
                </a:lnTo>
                <a:lnTo>
                  <a:pt x="4" y="24"/>
                </a:lnTo>
                <a:lnTo>
                  <a:pt x="8" y="28"/>
                </a:lnTo>
                <a:lnTo>
                  <a:pt x="14" y="28"/>
                </a:lnTo>
                <a:lnTo>
                  <a:pt x="20" y="28"/>
                </a:lnTo>
                <a:lnTo>
                  <a:pt x="24" y="24"/>
                </a:lnTo>
                <a:lnTo>
                  <a:pt x="28" y="20"/>
                </a:lnTo>
                <a:lnTo>
                  <a:pt x="28" y="14"/>
                </a:lnTo>
                <a:lnTo>
                  <a:pt x="28" y="8"/>
                </a:lnTo>
                <a:lnTo>
                  <a:pt x="24" y="4"/>
                </a:lnTo>
                <a:lnTo>
                  <a:pt x="20" y="0"/>
                </a:lnTo>
                <a:lnTo>
                  <a:pt x="14" y="2"/>
                </a:lnTo>
                <a:close/>
              </a:path>
            </a:pathLst>
          </a:custGeom>
          <a:solidFill>
            <a:srgbClr val="FFFFFF"/>
          </a:solidFill>
          <a:ln w="9525">
            <a:noFill/>
            <a:round/>
            <a:headEnd/>
            <a:tailEnd/>
          </a:ln>
        </p:spPr>
        <p:txBody>
          <a:bodyPr/>
          <a:lstStyle/>
          <a:p>
            <a:endParaRPr lang="en-GB"/>
          </a:p>
        </p:txBody>
      </p:sp>
      <p:sp>
        <p:nvSpPr>
          <p:cNvPr id="9" name="Line 14"/>
          <p:cNvSpPr>
            <a:spLocks noChangeShapeType="1"/>
          </p:cNvSpPr>
          <p:nvPr/>
        </p:nvSpPr>
        <p:spPr bwMode="auto">
          <a:xfrm flipH="1">
            <a:off x="3895725" y="4584700"/>
            <a:ext cx="622300" cy="339725"/>
          </a:xfrm>
          <a:prstGeom prst="line">
            <a:avLst/>
          </a:prstGeom>
          <a:noFill/>
          <a:ln w="25400">
            <a:solidFill>
              <a:srgbClr val="FFFFFF"/>
            </a:solidFill>
            <a:round/>
            <a:headEnd/>
            <a:tailEnd/>
          </a:ln>
        </p:spPr>
        <p:txBody>
          <a:bodyPr/>
          <a:lstStyle/>
          <a:p>
            <a:endParaRPr lang="en-GB"/>
          </a:p>
        </p:txBody>
      </p:sp>
      <p:sp>
        <p:nvSpPr>
          <p:cNvPr id="10" name="Line 15"/>
          <p:cNvSpPr>
            <a:spLocks noChangeShapeType="1"/>
          </p:cNvSpPr>
          <p:nvPr/>
        </p:nvSpPr>
        <p:spPr bwMode="auto">
          <a:xfrm flipH="1">
            <a:off x="3883025" y="4787900"/>
            <a:ext cx="723900" cy="146050"/>
          </a:xfrm>
          <a:prstGeom prst="line">
            <a:avLst/>
          </a:prstGeom>
          <a:noFill/>
          <a:ln w="22225">
            <a:solidFill>
              <a:srgbClr val="FFFFFF"/>
            </a:solidFill>
            <a:round/>
            <a:headEnd/>
            <a:tailEnd/>
          </a:ln>
        </p:spPr>
        <p:txBody>
          <a:bodyPr/>
          <a:lstStyle/>
          <a:p>
            <a:endParaRPr lang="en-GB"/>
          </a:p>
        </p:txBody>
      </p:sp>
      <p:sp>
        <p:nvSpPr>
          <p:cNvPr id="11" name="Line 16"/>
          <p:cNvSpPr>
            <a:spLocks noChangeShapeType="1"/>
          </p:cNvSpPr>
          <p:nvPr/>
        </p:nvSpPr>
        <p:spPr bwMode="auto">
          <a:xfrm flipH="1">
            <a:off x="4819650" y="3940175"/>
            <a:ext cx="523875" cy="98425"/>
          </a:xfrm>
          <a:prstGeom prst="line">
            <a:avLst/>
          </a:prstGeom>
          <a:noFill/>
          <a:ln w="22225">
            <a:solidFill>
              <a:srgbClr val="FFFFFF"/>
            </a:solidFill>
            <a:round/>
            <a:headEnd/>
            <a:tailEnd/>
          </a:ln>
        </p:spPr>
        <p:txBody>
          <a:bodyPr/>
          <a:lstStyle/>
          <a:p>
            <a:endParaRPr lang="en-GB"/>
          </a:p>
        </p:txBody>
      </p:sp>
      <p:sp>
        <p:nvSpPr>
          <p:cNvPr id="12" name="Freeform 17"/>
          <p:cNvSpPr>
            <a:spLocks/>
          </p:cNvSpPr>
          <p:nvPr/>
        </p:nvSpPr>
        <p:spPr bwMode="auto">
          <a:xfrm>
            <a:off x="2908300" y="1425575"/>
            <a:ext cx="850900" cy="1019175"/>
          </a:xfrm>
          <a:custGeom>
            <a:avLst/>
            <a:gdLst/>
            <a:ahLst/>
            <a:cxnLst>
              <a:cxn ang="0">
                <a:pos x="536" y="642"/>
              </a:cxn>
              <a:cxn ang="0">
                <a:pos x="104" y="0"/>
              </a:cxn>
              <a:cxn ang="0">
                <a:pos x="0" y="0"/>
              </a:cxn>
            </a:cxnLst>
            <a:rect l="0" t="0" r="r" b="b"/>
            <a:pathLst>
              <a:path w="536" h="642">
                <a:moveTo>
                  <a:pt x="536" y="642"/>
                </a:moveTo>
                <a:lnTo>
                  <a:pt x="104" y="0"/>
                </a:lnTo>
                <a:lnTo>
                  <a:pt x="0" y="0"/>
                </a:lnTo>
              </a:path>
            </a:pathLst>
          </a:custGeom>
          <a:noFill/>
          <a:ln w="22225">
            <a:solidFill>
              <a:srgbClr val="FFFFFF"/>
            </a:solidFill>
            <a:prstDash val="solid"/>
            <a:round/>
            <a:headEnd/>
            <a:tailEnd/>
          </a:ln>
        </p:spPr>
        <p:txBody>
          <a:bodyPr/>
          <a:lstStyle/>
          <a:p>
            <a:endParaRPr lang="en-GB"/>
          </a:p>
        </p:txBody>
      </p:sp>
      <p:sp>
        <p:nvSpPr>
          <p:cNvPr id="13" name="Freeform 18"/>
          <p:cNvSpPr>
            <a:spLocks/>
          </p:cNvSpPr>
          <p:nvPr/>
        </p:nvSpPr>
        <p:spPr bwMode="auto">
          <a:xfrm>
            <a:off x="2530475" y="2765425"/>
            <a:ext cx="1562100" cy="285750"/>
          </a:xfrm>
          <a:custGeom>
            <a:avLst/>
            <a:gdLst/>
            <a:ahLst/>
            <a:cxnLst>
              <a:cxn ang="0">
                <a:pos x="984" y="180"/>
              </a:cxn>
              <a:cxn ang="0">
                <a:pos x="68" y="0"/>
              </a:cxn>
              <a:cxn ang="0">
                <a:pos x="0" y="0"/>
              </a:cxn>
            </a:cxnLst>
            <a:rect l="0" t="0" r="r" b="b"/>
            <a:pathLst>
              <a:path w="984" h="180">
                <a:moveTo>
                  <a:pt x="984" y="180"/>
                </a:moveTo>
                <a:lnTo>
                  <a:pt x="68" y="0"/>
                </a:lnTo>
                <a:lnTo>
                  <a:pt x="0" y="0"/>
                </a:lnTo>
              </a:path>
            </a:pathLst>
          </a:custGeom>
          <a:noFill/>
          <a:ln w="22225">
            <a:solidFill>
              <a:srgbClr val="FFFFFF"/>
            </a:solidFill>
            <a:prstDash val="solid"/>
            <a:round/>
            <a:headEnd/>
            <a:tailEnd/>
          </a:ln>
        </p:spPr>
        <p:txBody>
          <a:bodyPr/>
          <a:lstStyle/>
          <a:p>
            <a:endParaRPr lang="en-GB"/>
          </a:p>
        </p:txBody>
      </p:sp>
      <p:sp>
        <p:nvSpPr>
          <p:cNvPr id="14" name="Freeform 19"/>
          <p:cNvSpPr>
            <a:spLocks/>
          </p:cNvSpPr>
          <p:nvPr/>
        </p:nvSpPr>
        <p:spPr bwMode="auto">
          <a:xfrm>
            <a:off x="2962275" y="2085975"/>
            <a:ext cx="885825" cy="508000"/>
          </a:xfrm>
          <a:custGeom>
            <a:avLst/>
            <a:gdLst/>
            <a:ahLst/>
            <a:cxnLst>
              <a:cxn ang="0">
                <a:pos x="558" y="320"/>
              </a:cxn>
              <a:cxn ang="0">
                <a:pos x="164" y="0"/>
              </a:cxn>
              <a:cxn ang="0">
                <a:pos x="0" y="0"/>
              </a:cxn>
            </a:cxnLst>
            <a:rect l="0" t="0" r="r" b="b"/>
            <a:pathLst>
              <a:path w="558" h="320">
                <a:moveTo>
                  <a:pt x="558" y="320"/>
                </a:moveTo>
                <a:lnTo>
                  <a:pt x="164" y="0"/>
                </a:lnTo>
                <a:lnTo>
                  <a:pt x="0" y="0"/>
                </a:lnTo>
              </a:path>
            </a:pathLst>
          </a:custGeom>
          <a:noFill/>
          <a:ln w="12700">
            <a:solidFill>
              <a:srgbClr val="231F20"/>
            </a:solidFill>
            <a:prstDash val="solid"/>
            <a:round/>
            <a:headEnd/>
            <a:tailEnd/>
          </a:ln>
        </p:spPr>
        <p:txBody>
          <a:bodyPr/>
          <a:lstStyle/>
          <a:p>
            <a:endParaRPr lang="en-GB"/>
          </a:p>
        </p:txBody>
      </p:sp>
      <p:sp>
        <p:nvSpPr>
          <p:cNvPr id="15" name="Line 20"/>
          <p:cNvSpPr>
            <a:spLocks noChangeShapeType="1"/>
          </p:cNvSpPr>
          <p:nvPr/>
        </p:nvSpPr>
        <p:spPr bwMode="auto">
          <a:xfrm>
            <a:off x="3889375" y="752475"/>
            <a:ext cx="1588" cy="790575"/>
          </a:xfrm>
          <a:prstGeom prst="line">
            <a:avLst/>
          </a:prstGeom>
          <a:noFill/>
          <a:ln w="12700">
            <a:solidFill>
              <a:srgbClr val="231F20"/>
            </a:solidFill>
            <a:round/>
            <a:headEnd/>
            <a:tailEnd/>
          </a:ln>
        </p:spPr>
        <p:txBody>
          <a:bodyPr/>
          <a:lstStyle/>
          <a:p>
            <a:endParaRPr lang="en-GB"/>
          </a:p>
        </p:txBody>
      </p:sp>
      <p:sp>
        <p:nvSpPr>
          <p:cNvPr id="16" name="Freeform 21"/>
          <p:cNvSpPr>
            <a:spLocks/>
          </p:cNvSpPr>
          <p:nvPr/>
        </p:nvSpPr>
        <p:spPr bwMode="auto">
          <a:xfrm>
            <a:off x="3971925" y="869950"/>
            <a:ext cx="1060450" cy="1441450"/>
          </a:xfrm>
          <a:custGeom>
            <a:avLst/>
            <a:gdLst/>
            <a:ahLst/>
            <a:cxnLst>
              <a:cxn ang="0">
                <a:pos x="668" y="0"/>
              </a:cxn>
              <a:cxn ang="0">
                <a:pos x="578" y="0"/>
              </a:cxn>
              <a:cxn ang="0">
                <a:pos x="0" y="908"/>
              </a:cxn>
            </a:cxnLst>
            <a:rect l="0" t="0" r="r" b="b"/>
            <a:pathLst>
              <a:path w="668" h="908">
                <a:moveTo>
                  <a:pt x="668" y="0"/>
                </a:moveTo>
                <a:lnTo>
                  <a:pt x="578" y="0"/>
                </a:lnTo>
                <a:lnTo>
                  <a:pt x="0" y="908"/>
                </a:lnTo>
              </a:path>
            </a:pathLst>
          </a:custGeom>
          <a:noFill/>
          <a:ln w="12700">
            <a:solidFill>
              <a:srgbClr val="231F20"/>
            </a:solidFill>
            <a:prstDash val="solid"/>
            <a:round/>
            <a:headEnd/>
            <a:tailEnd/>
          </a:ln>
        </p:spPr>
        <p:txBody>
          <a:bodyPr/>
          <a:lstStyle/>
          <a:p>
            <a:endParaRPr lang="en-GB"/>
          </a:p>
        </p:txBody>
      </p:sp>
      <p:sp>
        <p:nvSpPr>
          <p:cNvPr id="17" name="Line 22"/>
          <p:cNvSpPr>
            <a:spLocks noChangeShapeType="1"/>
          </p:cNvSpPr>
          <p:nvPr/>
        </p:nvSpPr>
        <p:spPr bwMode="auto">
          <a:xfrm flipH="1">
            <a:off x="5997575" y="2489200"/>
            <a:ext cx="730250" cy="1588"/>
          </a:xfrm>
          <a:prstGeom prst="line">
            <a:avLst/>
          </a:prstGeom>
          <a:noFill/>
          <a:ln w="12700">
            <a:solidFill>
              <a:srgbClr val="231F20"/>
            </a:solidFill>
            <a:round/>
            <a:headEnd/>
            <a:tailEnd/>
          </a:ln>
        </p:spPr>
        <p:txBody>
          <a:bodyPr/>
          <a:lstStyle/>
          <a:p>
            <a:endParaRPr lang="en-GB"/>
          </a:p>
        </p:txBody>
      </p:sp>
      <p:sp>
        <p:nvSpPr>
          <p:cNvPr id="18" name="Line 23"/>
          <p:cNvSpPr>
            <a:spLocks noChangeShapeType="1"/>
          </p:cNvSpPr>
          <p:nvPr/>
        </p:nvSpPr>
        <p:spPr bwMode="auto">
          <a:xfrm flipH="1">
            <a:off x="6397625" y="3406775"/>
            <a:ext cx="511175" cy="1588"/>
          </a:xfrm>
          <a:prstGeom prst="line">
            <a:avLst/>
          </a:prstGeom>
          <a:noFill/>
          <a:ln w="12700">
            <a:solidFill>
              <a:srgbClr val="231F20"/>
            </a:solidFill>
            <a:round/>
            <a:headEnd/>
            <a:tailEnd/>
          </a:ln>
        </p:spPr>
        <p:txBody>
          <a:bodyPr/>
          <a:lstStyle/>
          <a:p>
            <a:endParaRPr lang="en-GB"/>
          </a:p>
        </p:txBody>
      </p:sp>
      <p:sp>
        <p:nvSpPr>
          <p:cNvPr id="19" name="Line 24"/>
          <p:cNvSpPr>
            <a:spLocks noChangeShapeType="1"/>
          </p:cNvSpPr>
          <p:nvPr/>
        </p:nvSpPr>
        <p:spPr bwMode="auto">
          <a:xfrm flipH="1">
            <a:off x="5476875" y="4543425"/>
            <a:ext cx="1457325" cy="1588"/>
          </a:xfrm>
          <a:prstGeom prst="line">
            <a:avLst/>
          </a:prstGeom>
          <a:noFill/>
          <a:ln w="12700">
            <a:solidFill>
              <a:srgbClr val="231F20"/>
            </a:solidFill>
            <a:round/>
            <a:headEnd/>
            <a:tailEnd/>
          </a:ln>
        </p:spPr>
        <p:txBody>
          <a:bodyPr/>
          <a:lstStyle/>
          <a:p>
            <a:endParaRPr lang="en-GB"/>
          </a:p>
        </p:txBody>
      </p:sp>
      <p:sp>
        <p:nvSpPr>
          <p:cNvPr id="20" name="Line 25"/>
          <p:cNvSpPr>
            <a:spLocks noChangeShapeType="1"/>
          </p:cNvSpPr>
          <p:nvPr/>
        </p:nvSpPr>
        <p:spPr bwMode="auto">
          <a:xfrm flipV="1">
            <a:off x="2908300" y="1155700"/>
            <a:ext cx="1588" cy="679450"/>
          </a:xfrm>
          <a:prstGeom prst="line">
            <a:avLst/>
          </a:prstGeom>
          <a:noFill/>
          <a:ln w="12700">
            <a:solidFill>
              <a:srgbClr val="0092C8"/>
            </a:solidFill>
            <a:round/>
            <a:headEnd/>
            <a:tailEnd/>
          </a:ln>
        </p:spPr>
        <p:txBody>
          <a:bodyPr/>
          <a:lstStyle/>
          <a:p>
            <a:endParaRPr lang="en-GB"/>
          </a:p>
        </p:txBody>
      </p:sp>
      <p:sp>
        <p:nvSpPr>
          <p:cNvPr id="21" name="Freeform 26"/>
          <p:cNvSpPr>
            <a:spLocks/>
          </p:cNvSpPr>
          <p:nvPr/>
        </p:nvSpPr>
        <p:spPr bwMode="auto">
          <a:xfrm>
            <a:off x="2905125" y="1422400"/>
            <a:ext cx="854075" cy="1031875"/>
          </a:xfrm>
          <a:custGeom>
            <a:avLst/>
            <a:gdLst/>
            <a:ahLst/>
            <a:cxnLst>
              <a:cxn ang="0">
                <a:pos x="538" y="650"/>
              </a:cxn>
              <a:cxn ang="0">
                <a:pos x="104" y="0"/>
              </a:cxn>
              <a:cxn ang="0">
                <a:pos x="0" y="0"/>
              </a:cxn>
            </a:cxnLst>
            <a:rect l="0" t="0" r="r" b="b"/>
            <a:pathLst>
              <a:path w="538" h="650">
                <a:moveTo>
                  <a:pt x="538" y="650"/>
                </a:moveTo>
                <a:lnTo>
                  <a:pt x="104" y="0"/>
                </a:lnTo>
                <a:lnTo>
                  <a:pt x="0" y="0"/>
                </a:lnTo>
              </a:path>
            </a:pathLst>
          </a:custGeom>
          <a:noFill/>
          <a:ln w="12700">
            <a:solidFill>
              <a:srgbClr val="0092C8"/>
            </a:solidFill>
            <a:prstDash val="solid"/>
            <a:round/>
            <a:headEnd/>
            <a:tailEnd/>
          </a:ln>
        </p:spPr>
        <p:txBody>
          <a:bodyPr/>
          <a:lstStyle/>
          <a:p>
            <a:endParaRPr lang="en-GB"/>
          </a:p>
        </p:txBody>
      </p:sp>
      <p:sp>
        <p:nvSpPr>
          <p:cNvPr id="22" name="Line 27"/>
          <p:cNvSpPr>
            <a:spLocks noChangeShapeType="1"/>
          </p:cNvSpPr>
          <p:nvPr/>
        </p:nvSpPr>
        <p:spPr bwMode="auto">
          <a:xfrm flipV="1">
            <a:off x="2524125" y="2409825"/>
            <a:ext cx="1588" cy="685800"/>
          </a:xfrm>
          <a:prstGeom prst="line">
            <a:avLst/>
          </a:prstGeom>
          <a:noFill/>
          <a:ln w="12700">
            <a:solidFill>
              <a:srgbClr val="0092C8"/>
            </a:solidFill>
            <a:round/>
            <a:headEnd/>
            <a:tailEnd/>
          </a:ln>
        </p:spPr>
        <p:txBody>
          <a:bodyPr/>
          <a:lstStyle/>
          <a:p>
            <a:endParaRPr lang="en-GB"/>
          </a:p>
        </p:txBody>
      </p:sp>
      <p:sp>
        <p:nvSpPr>
          <p:cNvPr id="23" name="Freeform 28"/>
          <p:cNvSpPr>
            <a:spLocks/>
          </p:cNvSpPr>
          <p:nvPr/>
        </p:nvSpPr>
        <p:spPr bwMode="auto">
          <a:xfrm>
            <a:off x="2527300" y="2762250"/>
            <a:ext cx="1571625" cy="292100"/>
          </a:xfrm>
          <a:custGeom>
            <a:avLst/>
            <a:gdLst/>
            <a:ahLst/>
            <a:cxnLst>
              <a:cxn ang="0">
                <a:pos x="990" y="184"/>
              </a:cxn>
              <a:cxn ang="0">
                <a:pos x="68" y="0"/>
              </a:cxn>
              <a:cxn ang="0">
                <a:pos x="0" y="0"/>
              </a:cxn>
            </a:cxnLst>
            <a:rect l="0" t="0" r="r" b="b"/>
            <a:pathLst>
              <a:path w="990" h="184">
                <a:moveTo>
                  <a:pt x="990" y="184"/>
                </a:moveTo>
                <a:lnTo>
                  <a:pt x="68" y="0"/>
                </a:lnTo>
                <a:lnTo>
                  <a:pt x="0" y="0"/>
                </a:lnTo>
              </a:path>
            </a:pathLst>
          </a:custGeom>
          <a:noFill/>
          <a:ln w="12700">
            <a:solidFill>
              <a:srgbClr val="0092C8"/>
            </a:solidFill>
            <a:prstDash val="solid"/>
            <a:round/>
            <a:headEnd/>
            <a:tailEnd/>
          </a:ln>
        </p:spPr>
        <p:txBody>
          <a:bodyPr/>
          <a:lstStyle/>
          <a:p>
            <a:endParaRPr lang="en-GB"/>
          </a:p>
        </p:txBody>
      </p:sp>
      <p:sp>
        <p:nvSpPr>
          <p:cNvPr id="24" name="Freeform 29"/>
          <p:cNvSpPr>
            <a:spLocks/>
          </p:cNvSpPr>
          <p:nvPr/>
        </p:nvSpPr>
        <p:spPr bwMode="auto">
          <a:xfrm>
            <a:off x="5133975" y="3422650"/>
            <a:ext cx="41275" cy="41275"/>
          </a:xfrm>
          <a:custGeom>
            <a:avLst/>
            <a:gdLst/>
            <a:ahLst/>
            <a:cxnLst>
              <a:cxn ang="0">
                <a:pos x="14" y="26"/>
              </a:cxn>
              <a:cxn ang="0">
                <a:pos x="8" y="26"/>
              </a:cxn>
              <a:cxn ang="0">
                <a:pos x="4" y="22"/>
              </a:cxn>
              <a:cxn ang="0">
                <a:pos x="2" y="18"/>
              </a:cxn>
              <a:cxn ang="0">
                <a:pos x="0" y="14"/>
              </a:cxn>
              <a:cxn ang="0">
                <a:pos x="2" y="8"/>
              </a:cxn>
              <a:cxn ang="0">
                <a:pos x="4" y="4"/>
              </a:cxn>
              <a:cxn ang="0">
                <a:pos x="8" y="2"/>
              </a:cxn>
              <a:cxn ang="0">
                <a:pos x="14" y="0"/>
              </a:cxn>
              <a:cxn ang="0">
                <a:pos x="18" y="2"/>
              </a:cxn>
              <a:cxn ang="0">
                <a:pos x="22" y="4"/>
              </a:cxn>
              <a:cxn ang="0">
                <a:pos x="26" y="8"/>
              </a:cxn>
              <a:cxn ang="0">
                <a:pos x="26" y="14"/>
              </a:cxn>
              <a:cxn ang="0">
                <a:pos x="26" y="18"/>
              </a:cxn>
              <a:cxn ang="0">
                <a:pos x="22" y="22"/>
              </a:cxn>
              <a:cxn ang="0">
                <a:pos x="18" y="26"/>
              </a:cxn>
              <a:cxn ang="0">
                <a:pos x="16" y="26"/>
              </a:cxn>
              <a:cxn ang="0">
                <a:pos x="14" y="26"/>
              </a:cxn>
            </a:cxnLst>
            <a:rect l="0" t="0" r="r" b="b"/>
            <a:pathLst>
              <a:path w="26" h="26">
                <a:moveTo>
                  <a:pt x="14" y="26"/>
                </a:moveTo>
                <a:lnTo>
                  <a:pt x="8" y="26"/>
                </a:lnTo>
                <a:lnTo>
                  <a:pt x="4" y="22"/>
                </a:lnTo>
                <a:lnTo>
                  <a:pt x="2" y="18"/>
                </a:lnTo>
                <a:lnTo>
                  <a:pt x="0" y="14"/>
                </a:lnTo>
                <a:lnTo>
                  <a:pt x="2" y="8"/>
                </a:lnTo>
                <a:lnTo>
                  <a:pt x="4" y="4"/>
                </a:lnTo>
                <a:lnTo>
                  <a:pt x="8" y="2"/>
                </a:lnTo>
                <a:lnTo>
                  <a:pt x="14" y="0"/>
                </a:lnTo>
                <a:lnTo>
                  <a:pt x="18" y="2"/>
                </a:lnTo>
                <a:lnTo>
                  <a:pt x="22" y="4"/>
                </a:lnTo>
                <a:lnTo>
                  <a:pt x="26" y="8"/>
                </a:lnTo>
                <a:lnTo>
                  <a:pt x="26" y="14"/>
                </a:lnTo>
                <a:lnTo>
                  <a:pt x="26" y="18"/>
                </a:lnTo>
                <a:lnTo>
                  <a:pt x="22" y="22"/>
                </a:lnTo>
                <a:lnTo>
                  <a:pt x="18" y="26"/>
                </a:lnTo>
                <a:lnTo>
                  <a:pt x="16" y="26"/>
                </a:lnTo>
                <a:lnTo>
                  <a:pt x="14" y="26"/>
                </a:lnTo>
                <a:close/>
              </a:path>
            </a:pathLst>
          </a:custGeom>
          <a:solidFill>
            <a:srgbClr val="0092C8"/>
          </a:solidFill>
          <a:ln w="9525">
            <a:noFill/>
            <a:round/>
            <a:headEnd/>
            <a:tailEnd/>
          </a:ln>
        </p:spPr>
        <p:txBody>
          <a:bodyPr/>
          <a:lstStyle/>
          <a:p>
            <a:endParaRPr lang="en-GB"/>
          </a:p>
        </p:txBody>
      </p:sp>
      <p:sp>
        <p:nvSpPr>
          <p:cNvPr id="25" name="Freeform 30"/>
          <p:cNvSpPr>
            <a:spLocks/>
          </p:cNvSpPr>
          <p:nvPr/>
        </p:nvSpPr>
        <p:spPr bwMode="auto">
          <a:xfrm>
            <a:off x="5130800" y="3419475"/>
            <a:ext cx="47625" cy="47625"/>
          </a:xfrm>
          <a:custGeom>
            <a:avLst/>
            <a:gdLst/>
            <a:ahLst/>
            <a:cxnLst>
              <a:cxn ang="0">
                <a:pos x="16" y="4"/>
              </a:cxn>
              <a:cxn ang="0">
                <a:pos x="20" y="4"/>
              </a:cxn>
              <a:cxn ang="0">
                <a:pos x="24" y="6"/>
              </a:cxn>
              <a:cxn ang="0">
                <a:pos x="26" y="10"/>
              </a:cxn>
              <a:cxn ang="0">
                <a:pos x="26" y="16"/>
              </a:cxn>
              <a:cxn ang="0">
                <a:pos x="26" y="20"/>
              </a:cxn>
              <a:cxn ang="0">
                <a:pos x="24" y="24"/>
              </a:cxn>
              <a:cxn ang="0">
                <a:pos x="20" y="26"/>
              </a:cxn>
              <a:cxn ang="0">
                <a:pos x="16" y="28"/>
              </a:cxn>
              <a:cxn ang="0">
                <a:pos x="10" y="26"/>
              </a:cxn>
              <a:cxn ang="0">
                <a:pos x="6" y="24"/>
              </a:cxn>
              <a:cxn ang="0">
                <a:pos x="4" y="20"/>
              </a:cxn>
              <a:cxn ang="0">
                <a:pos x="4" y="16"/>
              </a:cxn>
              <a:cxn ang="0">
                <a:pos x="4" y="10"/>
              </a:cxn>
              <a:cxn ang="0">
                <a:pos x="6" y="6"/>
              </a:cxn>
              <a:cxn ang="0">
                <a:pos x="10" y="4"/>
              </a:cxn>
              <a:cxn ang="0">
                <a:pos x="14" y="4"/>
              </a:cxn>
              <a:cxn ang="0">
                <a:pos x="16" y="4"/>
              </a:cxn>
              <a:cxn ang="0">
                <a:pos x="16" y="0"/>
              </a:cxn>
              <a:cxn ang="0">
                <a:pos x="10" y="2"/>
              </a:cxn>
              <a:cxn ang="0">
                <a:pos x="4" y="4"/>
              </a:cxn>
              <a:cxn ang="0">
                <a:pos x="2" y="10"/>
              </a:cxn>
              <a:cxn ang="0">
                <a:pos x="0" y="16"/>
              </a:cxn>
              <a:cxn ang="0">
                <a:pos x="2" y="22"/>
              </a:cxn>
              <a:cxn ang="0">
                <a:pos x="4" y="26"/>
              </a:cxn>
              <a:cxn ang="0">
                <a:pos x="10" y="28"/>
              </a:cxn>
              <a:cxn ang="0">
                <a:pos x="16" y="30"/>
              </a:cxn>
              <a:cxn ang="0">
                <a:pos x="20" y="28"/>
              </a:cxn>
              <a:cxn ang="0">
                <a:pos x="26" y="26"/>
              </a:cxn>
              <a:cxn ang="0">
                <a:pos x="28" y="22"/>
              </a:cxn>
              <a:cxn ang="0">
                <a:pos x="30" y="16"/>
              </a:cxn>
              <a:cxn ang="0">
                <a:pos x="28" y="10"/>
              </a:cxn>
              <a:cxn ang="0">
                <a:pos x="26" y="4"/>
              </a:cxn>
              <a:cxn ang="0">
                <a:pos x="20" y="2"/>
              </a:cxn>
              <a:cxn ang="0">
                <a:pos x="16" y="0"/>
              </a:cxn>
              <a:cxn ang="0">
                <a:pos x="16" y="4"/>
              </a:cxn>
            </a:cxnLst>
            <a:rect l="0" t="0" r="r" b="b"/>
            <a:pathLst>
              <a:path w="30" h="30">
                <a:moveTo>
                  <a:pt x="16" y="4"/>
                </a:moveTo>
                <a:lnTo>
                  <a:pt x="20" y="4"/>
                </a:lnTo>
                <a:lnTo>
                  <a:pt x="24" y="6"/>
                </a:lnTo>
                <a:lnTo>
                  <a:pt x="26" y="10"/>
                </a:lnTo>
                <a:lnTo>
                  <a:pt x="26" y="16"/>
                </a:lnTo>
                <a:lnTo>
                  <a:pt x="26" y="20"/>
                </a:lnTo>
                <a:lnTo>
                  <a:pt x="24" y="24"/>
                </a:lnTo>
                <a:lnTo>
                  <a:pt x="20" y="26"/>
                </a:lnTo>
                <a:lnTo>
                  <a:pt x="16" y="28"/>
                </a:lnTo>
                <a:lnTo>
                  <a:pt x="10" y="26"/>
                </a:lnTo>
                <a:lnTo>
                  <a:pt x="6" y="24"/>
                </a:lnTo>
                <a:lnTo>
                  <a:pt x="4" y="20"/>
                </a:lnTo>
                <a:lnTo>
                  <a:pt x="4" y="16"/>
                </a:lnTo>
                <a:lnTo>
                  <a:pt x="4" y="10"/>
                </a:lnTo>
                <a:lnTo>
                  <a:pt x="6" y="6"/>
                </a:lnTo>
                <a:lnTo>
                  <a:pt x="10" y="4"/>
                </a:lnTo>
                <a:lnTo>
                  <a:pt x="14" y="4"/>
                </a:lnTo>
                <a:lnTo>
                  <a:pt x="16" y="4"/>
                </a:lnTo>
                <a:lnTo>
                  <a:pt x="16" y="0"/>
                </a:lnTo>
                <a:lnTo>
                  <a:pt x="10" y="2"/>
                </a:lnTo>
                <a:lnTo>
                  <a:pt x="4" y="4"/>
                </a:lnTo>
                <a:lnTo>
                  <a:pt x="2" y="10"/>
                </a:lnTo>
                <a:lnTo>
                  <a:pt x="0" y="16"/>
                </a:lnTo>
                <a:lnTo>
                  <a:pt x="2" y="22"/>
                </a:lnTo>
                <a:lnTo>
                  <a:pt x="4" y="26"/>
                </a:lnTo>
                <a:lnTo>
                  <a:pt x="10" y="28"/>
                </a:lnTo>
                <a:lnTo>
                  <a:pt x="16" y="30"/>
                </a:lnTo>
                <a:lnTo>
                  <a:pt x="20" y="28"/>
                </a:lnTo>
                <a:lnTo>
                  <a:pt x="26" y="26"/>
                </a:lnTo>
                <a:lnTo>
                  <a:pt x="28" y="22"/>
                </a:lnTo>
                <a:lnTo>
                  <a:pt x="30" y="16"/>
                </a:lnTo>
                <a:lnTo>
                  <a:pt x="28" y="10"/>
                </a:lnTo>
                <a:lnTo>
                  <a:pt x="26" y="4"/>
                </a:lnTo>
                <a:lnTo>
                  <a:pt x="20" y="2"/>
                </a:lnTo>
                <a:lnTo>
                  <a:pt x="16" y="0"/>
                </a:lnTo>
                <a:lnTo>
                  <a:pt x="16" y="4"/>
                </a:lnTo>
                <a:close/>
              </a:path>
            </a:pathLst>
          </a:custGeom>
          <a:solidFill>
            <a:srgbClr val="FFFFFF"/>
          </a:solidFill>
          <a:ln w="9525">
            <a:noFill/>
            <a:round/>
            <a:headEnd/>
            <a:tailEnd/>
          </a:ln>
        </p:spPr>
        <p:txBody>
          <a:bodyPr/>
          <a:lstStyle/>
          <a:p>
            <a:endParaRPr lang="en-GB"/>
          </a:p>
        </p:txBody>
      </p:sp>
      <p:sp>
        <p:nvSpPr>
          <p:cNvPr id="26" name="Freeform 31"/>
          <p:cNvSpPr>
            <a:spLocks/>
          </p:cNvSpPr>
          <p:nvPr/>
        </p:nvSpPr>
        <p:spPr bwMode="auto">
          <a:xfrm>
            <a:off x="3089275" y="3457575"/>
            <a:ext cx="2057400" cy="282575"/>
          </a:xfrm>
          <a:custGeom>
            <a:avLst/>
            <a:gdLst/>
            <a:ahLst/>
            <a:cxnLst>
              <a:cxn ang="0">
                <a:pos x="1296" y="0"/>
              </a:cxn>
              <a:cxn ang="0">
                <a:pos x="68" y="178"/>
              </a:cxn>
              <a:cxn ang="0">
                <a:pos x="0" y="178"/>
              </a:cxn>
            </a:cxnLst>
            <a:rect l="0" t="0" r="r" b="b"/>
            <a:pathLst>
              <a:path w="1296" h="178">
                <a:moveTo>
                  <a:pt x="1296" y="0"/>
                </a:moveTo>
                <a:lnTo>
                  <a:pt x="68" y="178"/>
                </a:lnTo>
                <a:lnTo>
                  <a:pt x="0" y="178"/>
                </a:lnTo>
              </a:path>
            </a:pathLst>
          </a:custGeom>
          <a:noFill/>
          <a:ln w="19050">
            <a:solidFill>
              <a:srgbClr val="FFFFFF"/>
            </a:solidFill>
            <a:prstDash val="solid"/>
            <a:round/>
            <a:headEnd/>
            <a:tailEnd/>
          </a:ln>
        </p:spPr>
        <p:txBody>
          <a:bodyPr/>
          <a:lstStyle/>
          <a:p>
            <a:endParaRPr lang="en-GB"/>
          </a:p>
        </p:txBody>
      </p:sp>
      <p:sp>
        <p:nvSpPr>
          <p:cNvPr id="27" name="Line 32"/>
          <p:cNvSpPr>
            <a:spLocks noChangeShapeType="1"/>
          </p:cNvSpPr>
          <p:nvPr/>
        </p:nvSpPr>
        <p:spPr bwMode="auto">
          <a:xfrm flipV="1">
            <a:off x="3089275" y="3330575"/>
            <a:ext cx="1588" cy="768350"/>
          </a:xfrm>
          <a:prstGeom prst="line">
            <a:avLst/>
          </a:prstGeom>
          <a:noFill/>
          <a:ln w="12700">
            <a:solidFill>
              <a:srgbClr val="0092C8"/>
            </a:solidFill>
            <a:round/>
            <a:headEnd/>
            <a:tailEnd/>
          </a:ln>
        </p:spPr>
        <p:txBody>
          <a:bodyPr/>
          <a:lstStyle/>
          <a:p>
            <a:endParaRPr lang="en-GB"/>
          </a:p>
        </p:txBody>
      </p:sp>
      <p:sp>
        <p:nvSpPr>
          <p:cNvPr id="28" name="Freeform 33"/>
          <p:cNvSpPr>
            <a:spLocks/>
          </p:cNvSpPr>
          <p:nvPr/>
        </p:nvSpPr>
        <p:spPr bwMode="auto">
          <a:xfrm>
            <a:off x="3086100" y="3454400"/>
            <a:ext cx="2066925" cy="282575"/>
          </a:xfrm>
          <a:custGeom>
            <a:avLst/>
            <a:gdLst/>
            <a:ahLst/>
            <a:cxnLst>
              <a:cxn ang="0">
                <a:pos x="1302" y="0"/>
              </a:cxn>
              <a:cxn ang="0">
                <a:pos x="68" y="178"/>
              </a:cxn>
              <a:cxn ang="0">
                <a:pos x="0" y="178"/>
              </a:cxn>
            </a:cxnLst>
            <a:rect l="0" t="0" r="r" b="b"/>
            <a:pathLst>
              <a:path w="1302" h="178">
                <a:moveTo>
                  <a:pt x="1302" y="0"/>
                </a:moveTo>
                <a:lnTo>
                  <a:pt x="68" y="178"/>
                </a:lnTo>
                <a:lnTo>
                  <a:pt x="0" y="178"/>
                </a:lnTo>
              </a:path>
            </a:pathLst>
          </a:custGeom>
          <a:noFill/>
          <a:ln w="12700">
            <a:solidFill>
              <a:srgbClr val="0092C8"/>
            </a:solidFill>
            <a:prstDash val="solid"/>
            <a:round/>
            <a:headEnd/>
            <a:tailEnd/>
          </a:ln>
        </p:spPr>
        <p:txBody>
          <a:bodyPr/>
          <a:lstStyle/>
          <a:p>
            <a:endParaRPr lang="en-GB"/>
          </a:p>
        </p:txBody>
      </p:sp>
      <p:sp>
        <p:nvSpPr>
          <p:cNvPr id="29" name="Freeform 34"/>
          <p:cNvSpPr>
            <a:spLocks/>
          </p:cNvSpPr>
          <p:nvPr/>
        </p:nvSpPr>
        <p:spPr bwMode="auto">
          <a:xfrm>
            <a:off x="5143500" y="3870325"/>
            <a:ext cx="41275" cy="41275"/>
          </a:xfrm>
          <a:custGeom>
            <a:avLst/>
            <a:gdLst/>
            <a:ahLst/>
            <a:cxnLst>
              <a:cxn ang="0">
                <a:pos x="14" y="26"/>
              </a:cxn>
              <a:cxn ang="0">
                <a:pos x="8" y="24"/>
              </a:cxn>
              <a:cxn ang="0">
                <a:pos x="4" y="22"/>
              </a:cxn>
              <a:cxn ang="0">
                <a:pos x="0" y="18"/>
              </a:cxn>
              <a:cxn ang="0">
                <a:pos x="0" y="12"/>
              </a:cxn>
              <a:cxn ang="0">
                <a:pos x="0" y="8"/>
              </a:cxn>
              <a:cxn ang="0">
                <a:pos x="4" y="4"/>
              </a:cxn>
              <a:cxn ang="0">
                <a:pos x="8" y="0"/>
              </a:cxn>
              <a:cxn ang="0">
                <a:pos x="14" y="0"/>
              </a:cxn>
              <a:cxn ang="0">
                <a:pos x="18" y="0"/>
              </a:cxn>
              <a:cxn ang="0">
                <a:pos x="22" y="4"/>
              </a:cxn>
              <a:cxn ang="0">
                <a:pos x="26" y="8"/>
              </a:cxn>
              <a:cxn ang="0">
                <a:pos x="26" y="12"/>
              </a:cxn>
              <a:cxn ang="0">
                <a:pos x="26" y="18"/>
              </a:cxn>
              <a:cxn ang="0">
                <a:pos x="22" y="22"/>
              </a:cxn>
              <a:cxn ang="0">
                <a:pos x="18" y="24"/>
              </a:cxn>
              <a:cxn ang="0">
                <a:pos x="16" y="26"/>
              </a:cxn>
              <a:cxn ang="0">
                <a:pos x="14" y="26"/>
              </a:cxn>
            </a:cxnLst>
            <a:rect l="0" t="0" r="r" b="b"/>
            <a:pathLst>
              <a:path w="26" h="26">
                <a:moveTo>
                  <a:pt x="14" y="26"/>
                </a:moveTo>
                <a:lnTo>
                  <a:pt x="8" y="24"/>
                </a:lnTo>
                <a:lnTo>
                  <a:pt x="4" y="22"/>
                </a:lnTo>
                <a:lnTo>
                  <a:pt x="0" y="18"/>
                </a:lnTo>
                <a:lnTo>
                  <a:pt x="0" y="12"/>
                </a:lnTo>
                <a:lnTo>
                  <a:pt x="0" y="8"/>
                </a:lnTo>
                <a:lnTo>
                  <a:pt x="4" y="4"/>
                </a:lnTo>
                <a:lnTo>
                  <a:pt x="8" y="0"/>
                </a:lnTo>
                <a:lnTo>
                  <a:pt x="14" y="0"/>
                </a:lnTo>
                <a:lnTo>
                  <a:pt x="18" y="0"/>
                </a:lnTo>
                <a:lnTo>
                  <a:pt x="22" y="4"/>
                </a:lnTo>
                <a:lnTo>
                  <a:pt x="26" y="8"/>
                </a:lnTo>
                <a:lnTo>
                  <a:pt x="26" y="12"/>
                </a:lnTo>
                <a:lnTo>
                  <a:pt x="26" y="18"/>
                </a:lnTo>
                <a:lnTo>
                  <a:pt x="22" y="22"/>
                </a:lnTo>
                <a:lnTo>
                  <a:pt x="18" y="24"/>
                </a:lnTo>
                <a:lnTo>
                  <a:pt x="16" y="26"/>
                </a:lnTo>
                <a:lnTo>
                  <a:pt x="14" y="26"/>
                </a:lnTo>
                <a:close/>
              </a:path>
            </a:pathLst>
          </a:custGeom>
          <a:solidFill>
            <a:srgbClr val="0092C8"/>
          </a:solidFill>
          <a:ln w="9525">
            <a:noFill/>
            <a:round/>
            <a:headEnd/>
            <a:tailEnd/>
          </a:ln>
        </p:spPr>
        <p:txBody>
          <a:bodyPr/>
          <a:lstStyle/>
          <a:p>
            <a:endParaRPr lang="en-GB"/>
          </a:p>
        </p:txBody>
      </p:sp>
      <p:sp>
        <p:nvSpPr>
          <p:cNvPr id="30" name="Freeform 35"/>
          <p:cNvSpPr>
            <a:spLocks/>
          </p:cNvSpPr>
          <p:nvPr/>
        </p:nvSpPr>
        <p:spPr bwMode="auto">
          <a:xfrm>
            <a:off x="5140325" y="3867150"/>
            <a:ext cx="47625" cy="47625"/>
          </a:xfrm>
          <a:custGeom>
            <a:avLst/>
            <a:gdLst/>
            <a:ahLst/>
            <a:cxnLst>
              <a:cxn ang="0">
                <a:pos x="16" y="2"/>
              </a:cxn>
              <a:cxn ang="0">
                <a:pos x="20" y="4"/>
              </a:cxn>
              <a:cxn ang="0">
                <a:pos x="24" y="6"/>
              </a:cxn>
              <a:cxn ang="0">
                <a:pos x="26" y="10"/>
              </a:cxn>
              <a:cxn ang="0">
                <a:pos x="26" y="14"/>
              </a:cxn>
              <a:cxn ang="0">
                <a:pos x="26" y="20"/>
              </a:cxn>
              <a:cxn ang="0">
                <a:pos x="24" y="22"/>
              </a:cxn>
              <a:cxn ang="0">
                <a:pos x="20" y="26"/>
              </a:cxn>
              <a:cxn ang="0">
                <a:pos x="16" y="26"/>
              </a:cxn>
              <a:cxn ang="0">
                <a:pos x="10" y="26"/>
              </a:cxn>
              <a:cxn ang="0">
                <a:pos x="6" y="22"/>
              </a:cxn>
              <a:cxn ang="0">
                <a:pos x="4" y="20"/>
              </a:cxn>
              <a:cxn ang="0">
                <a:pos x="4" y="14"/>
              </a:cxn>
              <a:cxn ang="0">
                <a:pos x="4" y="10"/>
              </a:cxn>
              <a:cxn ang="0">
                <a:pos x="6" y="6"/>
              </a:cxn>
              <a:cxn ang="0">
                <a:pos x="10" y="4"/>
              </a:cxn>
              <a:cxn ang="0">
                <a:pos x="14" y="2"/>
              </a:cxn>
              <a:cxn ang="0">
                <a:pos x="16" y="2"/>
              </a:cxn>
              <a:cxn ang="0">
                <a:pos x="16" y="0"/>
              </a:cxn>
              <a:cxn ang="0">
                <a:pos x="10" y="0"/>
              </a:cxn>
              <a:cxn ang="0">
                <a:pos x="4" y="4"/>
              </a:cxn>
              <a:cxn ang="0">
                <a:pos x="2" y="8"/>
              </a:cxn>
              <a:cxn ang="0">
                <a:pos x="0" y="14"/>
              </a:cxn>
              <a:cxn ang="0">
                <a:pos x="2" y="20"/>
              </a:cxn>
              <a:cxn ang="0">
                <a:pos x="4" y="24"/>
              </a:cxn>
              <a:cxn ang="0">
                <a:pos x="10" y="28"/>
              </a:cxn>
              <a:cxn ang="0">
                <a:pos x="16" y="30"/>
              </a:cxn>
              <a:cxn ang="0">
                <a:pos x="20" y="28"/>
              </a:cxn>
              <a:cxn ang="0">
                <a:pos x="26" y="24"/>
              </a:cxn>
              <a:cxn ang="0">
                <a:pos x="28" y="20"/>
              </a:cxn>
              <a:cxn ang="0">
                <a:pos x="30" y="14"/>
              </a:cxn>
              <a:cxn ang="0">
                <a:pos x="28" y="8"/>
              </a:cxn>
              <a:cxn ang="0">
                <a:pos x="26" y="4"/>
              </a:cxn>
              <a:cxn ang="0">
                <a:pos x="20" y="0"/>
              </a:cxn>
              <a:cxn ang="0">
                <a:pos x="16" y="2"/>
              </a:cxn>
            </a:cxnLst>
            <a:rect l="0" t="0" r="r" b="b"/>
            <a:pathLst>
              <a:path w="30" h="30">
                <a:moveTo>
                  <a:pt x="16" y="2"/>
                </a:moveTo>
                <a:lnTo>
                  <a:pt x="20" y="4"/>
                </a:lnTo>
                <a:lnTo>
                  <a:pt x="24" y="6"/>
                </a:lnTo>
                <a:lnTo>
                  <a:pt x="26" y="10"/>
                </a:lnTo>
                <a:lnTo>
                  <a:pt x="26" y="14"/>
                </a:lnTo>
                <a:lnTo>
                  <a:pt x="26" y="20"/>
                </a:lnTo>
                <a:lnTo>
                  <a:pt x="24" y="22"/>
                </a:lnTo>
                <a:lnTo>
                  <a:pt x="20" y="26"/>
                </a:lnTo>
                <a:lnTo>
                  <a:pt x="16" y="26"/>
                </a:lnTo>
                <a:lnTo>
                  <a:pt x="10" y="26"/>
                </a:lnTo>
                <a:lnTo>
                  <a:pt x="6" y="22"/>
                </a:lnTo>
                <a:lnTo>
                  <a:pt x="4" y="20"/>
                </a:lnTo>
                <a:lnTo>
                  <a:pt x="4" y="14"/>
                </a:lnTo>
                <a:lnTo>
                  <a:pt x="4" y="10"/>
                </a:lnTo>
                <a:lnTo>
                  <a:pt x="6" y="6"/>
                </a:lnTo>
                <a:lnTo>
                  <a:pt x="10" y="4"/>
                </a:lnTo>
                <a:lnTo>
                  <a:pt x="14" y="2"/>
                </a:lnTo>
                <a:lnTo>
                  <a:pt x="16" y="2"/>
                </a:lnTo>
                <a:lnTo>
                  <a:pt x="16" y="0"/>
                </a:lnTo>
                <a:lnTo>
                  <a:pt x="10" y="0"/>
                </a:lnTo>
                <a:lnTo>
                  <a:pt x="4" y="4"/>
                </a:lnTo>
                <a:lnTo>
                  <a:pt x="2" y="8"/>
                </a:lnTo>
                <a:lnTo>
                  <a:pt x="0" y="14"/>
                </a:lnTo>
                <a:lnTo>
                  <a:pt x="2" y="20"/>
                </a:lnTo>
                <a:lnTo>
                  <a:pt x="4" y="24"/>
                </a:lnTo>
                <a:lnTo>
                  <a:pt x="10" y="28"/>
                </a:lnTo>
                <a:lnTo>
                  <a:pt x="16" y="30"/>
                </a:lnTo>
                <a:lnTo>
                  <a:pt x="20" y="28"/>
                </a:lnTo>
                <a:lnTo>
                  <a:pt x="26" y="24"/>
                </a:lnTo>
                <a:lnTo>
                  <a:pt x="28" y="20"/>
                </a:lnTo>
                <a:lnTo>
                  <a:pt x="30" y="14"/>
                </a:lnTo>
                <a:lnTo>
                  <a:pt x="28" y="8"/>
                </a:lnTo>
                <a:lnTo>
                  <a:pt x="26" y="4"/>
                </a:lnTo>
                <a:lnTo>
                  <a:pt x="20" y="0"/>
                </a:lnTo>
                <a:lnTo>
                  <a:pt x="16" y="2"/>
                </a:lnTo>
                <a:close/>
              </a:path>
            </a:pathLst>
          </a:custGeom>
          <a:solidFill>
            <a:srgbClr val="FFFFFF"/>
          </a:solidFill>
          <a:ln w="9525">
            <a:noFill/>
            <a:round/>
            <a:headEnd/>
            <a:tailEnd/>
          </a:ln>
        </p:spPr>
        <p:txBody>
          <a:bodyPr/>
          <a:lstStyle/>
          <a:p>
            <a:endParaRPr lang="en-GB"/>
          </a:p>
        </p:txBody>
      </p:sp>
      <p:sp>
        <p:nvSpPr>
          <p:cNvPr id="31" name="Freeform 36"/>
          <p:cNvSpPr>
            <a:spLocks/>
          </p:cNvSpPr>
          <p:nvPr/>
        </p:nvSpPr>
        <p:spPr bwMode="auto">
          <a:xfrm>
            <a:off x="3171825" y="3911600"/>
            <a:ext cx="1984375" cy="698500"/>
          </a:xfrm>
          <a:custGeom>
            <a:avLst/>
            <a:gdLst/>
            <a:ahLst/>
            <a:cxnLst>
              <a:cxn ang="0">
                <a:pos x="1250" y="0"/>
              </a:cxn>
              <a:cxn ang="0">
                <a:pos x="68" y="440"/>
              </a:cxn>
              <a:cxn ang="0">
                <a:pos x="0" y="440"/>
              </a:cxn>
            </a:cxnLst>
            <a:rect l="0" t="0" r="r" b="b"/>
            <a:pathLst>
              <a:path w="1250" h="440">
                <a:moveTo>
                  <a:pt x="1250" y="0"/>
                </a:moveTo>
                <a:lnTo>
                  <a:pt x="68" y="440"/>
                </a:lnTo>
                <a:lnTo>
                  <a:pt x="0" y="440"/>
                </a:lnTo>
              </a:path>
            </a:pathLst>
          </a:custGeom>
          <a:noFill/>
          <a:ln w="19050">
            <a:solidFill>
              <a:srgbClr val="FFFFFF"/>
            </a:solidFill>
            <a:prstDash val="solid"/>
            <a:round/>
            <a:headEnd/>
            <a:tailEnd/>
          </a:ln>
        </p:spPr>
        <p:txBody>
          <a:bodyPr/>
          <a:lstStyle/>
          <a:p>
            <a:endParaRPr lang="en-GB"/>
          </a:p>
        </p:txBody>
      </p:sp>
      <p:sp>
        <p:nvSpPr>
          <p:cNvPr id="32" name="Line 37"/>
          <p:cNvSpPr>
            <a:spLocks noChangeShapeType="1"/>
          </p:cNvSpPr>
          <p:nvPr/>
        </p:nvSpPr>
        <p:spPr bwMode="auto">
          <a:xfrm flipV="1">
            <a:off x="3171825" y="4251325"/>
            <a:ext cx="1588" cy="714375"/>
          </a:xfrm>
          <a:prstGeom prst="line">
            <a:avLst/>
          </a:prstGeom>
          <a:noFill/>
          <a:ln w="12700">
            <a:solidFill>
              <a:srgbClr val="0092C8"/>
            </a:solidFill>
            <a:round/>
            <a:headEnd/>
            <a:tailEnd/>
          </a:ln>
        </p:spPr>
        <p:txBody>
          <a:bodyPr/>
          <a:lstStyle/>
          <a:p>
            <a:endParaRPr lang="en-GB"/>
          </a:p>
        </p:txBody>
      </p:sp>
      <p:sp>
        <p:nvSpPr>
          <p:cNvPr id="33" name="Freeform 38"/>
          <p:cNvSpPr>
            <a:spLocks/>
          </p:cNvSpPr>
          <p:nvPr/>
        </p:nvSpPr>
        <p:spPr bwMode="auto">
          <a:xfrm>
            <a:off x="3168650" y="3902075"/>
            <a:ext cx="1997075" cy="704850"/>
          </a:xfrm>
          <a:custGeom>
            <a:avLst/>
            <a:gdLst/>
            <a:ahLst/>
            <a:cxnLst>
              <a:cxn ang="0">
                <a:pos x="1258" y="0"/>
              </a:cxn>
              <a:cxn ang="0">
                <a:pos x="68" y="444"/>
              </a:cxn>
              <a:cxn ang="0">
                <a:pos x="0" y="444"/>
              </a:cxn>
            </a:cxnLst>
            <a:rect l="0" t="0" r="r" b="b"/>
            <a:pathLst>
              <a:path w="1258" h="444">
                <a:moveTo>
                  <a:pt x="1258" y="0"/>
                </a:moveTo>
                <a:lnTo>
                  <a:pt x="68" y="444"/>
                </a:lnTo>
                <a:lnTo>
                  <a:pt x="0" y="444"/>
                </a:lnTo>
              </a:path>
            </a:pathLst>
          </a:custGeom>
          <a:noFill/>
          <a:ln w="12700">
            <a:solidFill>
              <a:srgbClr val="0092C8"/>
            </a:solidFill>
            <a:prstDash val="solid"/>
            <a:round/>
            <a:headEnd/>
            <a:tailEnd/>
          </a:ln>
        </p:spPr>
        <p:txBody>
          <a:bodyPr/>
          <a:lstStyle/>
          <a:p>
            <a:endParaRPr lang="en-GB"/>
          </a:p>
        </p:txBody>
      </p:sp>
      <p:sp>
        <p:nvSpPr>
          <p:cNvPr id="34" name="Freeform 39"/>
          <p:cNvSpPr>
            <a:spLocks/>
          </p:cNvSpPr>
          <p:nvPr/>
        </p:nvSpPr>
        <p:spPr bwMode="auto">
          <a:xfrm>
            <a:off x="5330825" y="3902075"/>
            <a:ext cx="44450" cy="41275"/>
          </a:xfrm>
          <a:custGeom>
            <a:avLst/>
            <a:gdLst/>
            <a:ahLst/>
            <a:cxnLst>
              <a:cxn ang="0">
                <a:pos x="14" y="26"/>
              </a:cxn>
              <a:cxn ang="0">
                <a:pos x="8" y="26"/>
              </a:cxn>
              <a:cxn ang="0">
                <a:pos x="4" y="22"/>
              </a:cxn>
              <a:cxn ang="0">
                <a:pos x="2" y="18"/>
              </a:cxn>
              <a:cxn ang="0">
                <a:pos x="0" y="14"/>
              </a:cxn>
              <a:cxn ang="0">
                <a:pos x="2" y="8"/>
              </a:cxn>
              <a:cxn ang="0">
                <a:pos x="4" y="4"/>
              </a:cxn>
              <a:cxn ang="0">
                <a:pos x="8" y="0"/>
              </a:cxn>
              <a:cxn ang="0">
                <a:pos x="14" y="0"/>
              </a:cxn>
              <a:cxn ang="0">
                <a:pos x="20" y="0"/>
              </a:cxn>
              <a:cxn ang="0">
                <a:pos x="24" y="4"/>
              </a:cxn>
              <a:cxn ang="0">
                <a:pos x="26" y="8"/>
              </a:cxn>
              <a:cxn ang="0">
                <a:pos x="28" y="14"/>
              </a:cxn>
              <a:cxn ang="0">
                <a:pos x="26" y="18"/>
              </a:cxn>
              <a:cxn ang="0">
                <a:pos x="24" y="22"/>
              </a:cxn>
              <a:cxn ang="0">
                <a:pos x="20" y="26"/>
              </a:cxn>
              <a:cxn ang="0">
                <a:pos x="16" y="26"/>
              </a:cxn>
              <a:cxn ang="0">
                <a:pos x="14" y="26"/>
              </a:cxn>
            </a:cxnLst>
            <a:rect l="0" t="0" r="r" b="b"/>
            <a:pathLst>
              <a:path w="28" h="26">
                <a:moveTo>
                  <a:pt x="14" y="26"/>
                </a:moveTo>
                <a:lnTo>
                  <a:pt x="8" y="26"/>
                </a:lnTo>
                <a:lnTo>
                  <a:pt x="4" y="22"/>
                </a:lnTo>
                <a:lnTo>
                  <a:pt x="2" y="18"/>
                </a:lnTo>
                <a:lnTo>
                  <a:pt x="0" y="14"/>
                </a:lnTo>
                <a:lnTo>
                  <a:pt x="2" y="8"/>
                </a:lnTo>
                <a:lnTo>
                  <a:pt x="4" y="4"/>
                </a:lnTo>
                <a:lnTo>
                  <a:pt x="8" y="0"/>
                </a:lnTo>
                <a:lnTo>
                  <a:pt x="14" y="0"/>
                </a:lnTo>
                <a:lnTo>
                  <a:pt x="20" y="0"/>
                </a:lnTo>
                <a:lnTo>
                  <a:pt x="24" y="4"/>
                </a:lnTo>
                <a:lnTo>
                  <a:pt x="26" y="8"/>
                </a:lnTo>
                <a:lnTo>
                  <a:pt x="28" y="14"/>
                </a:lnTo>
                <a:lnTo>
                  <a:pt x="26" y="18"/>
                </a:lnTo>
                <a:lnTo>
                  <a:pt x="24" y="22"/>
                </a:lnTo>
                <a:lnTo>
                  <a:pt x="20" y="26"/>
                </a:lnTo>
                <a:lnTo>
                  <a:pt x="16" y="26"/>
                </a:lnTo>
                <a:lnTo>
                  <a:pt x="14" y="26"/>
                </a:lnTo>
                <a:close/>
              </a:path>
            </a:pathLst>
          </a:custGeom>
          <a:solidFill>
            <a:srgbClr val="0092C8"/>
          </a:solidFill>
          <a:ln w="9525">
            <a:noFill/>
            <a:round/>
            <a:headEnd/>
            <a:tailEnd/>
          </a:ln>
        </p:spPr>
        <p:txBody>
          <a:bodyPr/>
          <a:lstStyle/>
          <a:p>
            <a:endParaRPr lang="en-GB"/>
          </a:p>
        </p:txBody>
      </p:sp>
      <p:sp>
        <p:nvSpPr>
          <p:cNvPr id="35" name="Freeform 40"/>
          <p:cNvSpPr>
            <a:spLocks/>
          </p:cNvSpPr>
          <p:nvPr/>
        </p:nvSpPr>
        <p:spPr bwMode="auto">
          <a:xfrm>
            <a:off x="5330825" y="3898900"/>
            <a:ext cx="44450" cy="47625"/>
          </a:xfrm>
          <a:custGeom>
            <a:avLst/>
            <a:gdLst/>
            <a:ahLst/>
            <a:cxnLst>
              <a:cxn ang="0">
                <a:pos x="14" y="4"/>
              </a:cxn>
              <a:cxn ang="0">
                <a:pos x="18" y="4"/>
              </a:cxn>
              <a:cxn ang="0">
                <a:pos x="22" y="6"/>
              </a:cxn>
              <a:cxn ang="0">
                <a:pos x="24" y="10"/>
              </a:cxn>
              <a:cxn ang="0">
                <a:pos x="26" y="16"/>
              </a:cxn>
              <a:cxn ang="0">
                <a:pos x="24" y="20"/>
              </a:cxn>
              <a:cxn ang="0">
                <a:pos x="22" y="24"/>
              </a:cxn>
              <a:cxn ang="0">
                <a:pos x="18" y="26"/>
              </a:cxn>
              <a:cxn ang="0">
                <a:pos x="14" y="26"/>
              </a:cxn>
              <a:cxn ang="0">
                <a:pos x="10" y="26"/>
              </a:cxn>
              <a:cxn ang="0">
                <a:pos x="6" y="24"/>
              </a:cxn>
              <a:cxn ang="0">
                <a:pos x="4" y="20"/>
              </a:cxn>
              <a:cxn ang="0">
                <a:pos x="2" y="16"/>
              </a:cxn>
              <a:cxn ang="0">
                <a:pos x="4" y="10"/>
              </a:cxn>
              <a:cxn ang="0">
                <a:pos x="6" y="6"/>
              </a:cxn>
              <a:cxn ang="0">
                <a:pos x="10" y="4"/>
              </a:cxn>
              <a:cxn ang="0">
                <a:pos x="12" y="4"/>
              </a:cxn>
              <a:cxn ang="0">
                <a:pos x="14" y="4"/>
              </a:cxn>
              <a:cxn ang="0">
                <a:pos x="14" y="0"/>
              </a:cxn>
              <a:cxn ang="0">
                <a:pos x="8" y="2"/>
              </a:cxn>
              <a:cxn ang="0">
                <a:pos x="4" y="4"/>
              </a:cxn>
              <a:cxn ang="0">
                <a:pos x="0" y="10"/>
              </a:cxn>
              <a:cxn ang="0">
                <a:pos x="0" y="16"/>
              </a:cxn>
              <a:cxn ang="0">
                <a:pos x="0" y="20"/>
              </a:cxn>
              <a:cxn ang="0">
                <a:pos x="4" y="26"/>
              </a:cxn>
              <a:cxn ang="0">
                <a:pos x="8" y="28"/>
              </a:cxn>
              <a:cxn ang="0">
                <a:pos x="14" y="30"/>
              </a:cxn>
              <a:cxn ang="0">
                <a:pos x="20" y="28"/>
              </a:cxn>
              <a:cxn ang="0">
                <a:pos x="24" y="26"/>
              </a:cxn>
              <a:cxn ang="0">
                <a:pos x="28" y="20"/>
              </a:cxn>
              <a:cxn ang="0">
                <a:pos x="28" y="16"/>
              </a:cxn>
              <a:cxn ang="0">
                <a:pos x="28" y="10"/>
              </a:cxn>
              <a:cxn ang="0">
                <a:pos x="24" y="4"/>
              </a:cxn>
              <a:cxn ang="0">
                <a:pos x="20" y="2"/>
              </a:cxn>
              <a:cxn ang="0">
                <a:pos x="14" y="0"/>
              </a:cxn>
              <a:cxn ang="0">
                <a:pos x="14" y="4"/>
              </a:cxn>
            </a:cxnLst>
            <a:rect l="0" t="0" r="r" b="b"/>
            <a:pathLst>
              <a:path w="28" h="30">
                <a:moveTo>
                  <a:pt x="14" y="4"/>
                </a:moveTo>
                <a:lnTo>
                  <a:pt x="18" y="4"/>
                </a:lnTo>
                <a:lnTo>
                  <a:pt x="22" y="6"/>
                </a:lnTo>
                <a:lnTo>
                  <a:pt x="24" y="10"/>
                </a:lnTo>
                <a:lnTo>
                  <a:pt x="26" y="16"/>
                </a:lnTo>
                <a:lnTo>
                  <a:pt x="24" y="20"/>
                </a:lnTo>
                <a:lnTo>
                  <a:pt x="22" y="24"/>
                </a:lnTo>
                <a:lnTo>
                  <a:pt x="18" y="26"/>
                </a:lnTo>
                <a:lnTo>
                  <a:pt x="14" y="26"/>
                </a:lnTo>
                <a:lnTo>
                  <a:pt x="10" y="26"/>
                </a:lnTo>
                <a:lnTo>
                  <a:pt x="6" y="24"/>
                </a:lnTo>
                <a:lnTo>
                  <a:pt x="4" y="20"/>
                </a:lnTo>
                <a:lnTo>
                  <a:pt x="2" y="16"/>
                </a:lnTo>
                <a:lnTo>
                  <a:pt x="4" y="10"/>
                </a:lnTo>
                <a:lnTo>
                  <a:pt x="6" y="6"/>
                </a:lnTo>
                <a:lnTo>
                  <a:pt x="10" y="4"/>
                </a:lnTo>
                <a:lnTo>
                  <a:pt x="12" y="4"/>
                </a:lnTo>
                <a:lnTo>
                  <a:pt x="14" y="4"/>
                </a:lnTo>
                <a:lnTo>
                  <a:pt x="14" y="0"/>
                </a:lnTo>
                <a:lnTo>
                  <a:pt x="8" y="2"/>
                </a:lnTo>
                <a:lnTo>
                  <a:pt x="4" y="4"/>
                </a:lnTo>
                <a:lnTo>
                  <a:pt x="0" y="10"/>
                </a:lnTo>
                <a:lnTo>
                  <a:pt x="0" y="16"/>
                </a:lnTo>
                <a:lnTo>
                  <a:pt x="0" y="20"/>
                </a:lnTo>
                <a:lnTo>
                  <a:pt x="4" y="26"/>
                </a:lnTo>
                <a:lnTo>
                  <a:pt x="8" y="28"/>
                </a:lnTo>
                <a:lnTo>
                  <a:pt x="14" y="30"/>
                </a:lnTo>
                <a:lnTo>
                  <a:pt x="20" y="28"/>
                </a:lnTo>
                <a:lnTo>
                  <a:pt x="24" y="26"/>
                </a:lnTo>
                <a:lnTo>
                  <a:pt x="28" y="20"/>
                </a:lnTo>
                <a:lnTo>
                  <a:pt x="28" y="16"/>
                </a:lnTo>
                <a:lnTo>
                  <a:pt x="28" y="10"/>
                </a:lnTo>
                <a:lnTo>
                  <a:pt x="24" y="4"/>
                </a:lnTo>
                <a:lnTo>
                  <a:pt x="20" y="2"/>
                </a:lnTo>
                <a:lnTo>
                  <a:pt x="14" y="0"/>
                </a:lnTo>
                <a:lnTo>
                  <a:pt x="14" y="4"/>
                </a:lnTo>
                <a:close/>
              </a:path>
            </a:pathLst>
          </a:custGeom>
          <a:solidFill>
            <a:srgbClr val="FFFFFF"/>
          </a:solidFill>
          <a:ln w="9525">
            <a:noFill/>
            <a:round/>
            <a:headEnd/>
            <a:tailEnd/>
          </a:ln>
        </p:spPr>
        <p:txBody>
          <a:bodyPr/>
          <a:lstStyle/>
          <a:p>
            <a:endParaRPr lang="en-GB"/>
          </a:p>
        </p:txBody>
      </p:sp>
      <p:sp>
        <p:nvSpPr>
          <p:cNvPr id="36" name="Line 41"/>
          <p:cNvSpPr>
            <a:spLocks noChangeShapeType="1"/>
          </p:cNvSpPr>
          <p:nvPr/>
        </p:nvSpPr>
        <p:spPr bwMode="auto">
          <a:xfrm flipH="1">
            <a:off x="4816475" y="3933825"/>
            <a:ext cx="536575" cy="101600"/>
          </a:xfrm>
          <a:prstGeom prst="line">
            <a:avLst/>
          </a:prstGeom>
          <a:noFill/>
          <a:ln w="12700">
            <a:solidFill>
              <a:srgbClr val="0092C8"/>
            </a:solidFill>
            <a:round/>
            <a:headEnd/>
            <a:tailEnd/>
          </a:ln>
        </p:spPr>
        <p:txBody>
          <a:bodyPr/>
          <a:lstStyle/>
          <a:p>
            <a:endParaRPr lang="en-GB"/>
          </a:p>
        </p:txBody>
      </p:sp>
      <p:sp>
        <p:nvSpPr>
          <p:cNvPr id="37" name="Freeform 42"/>
          <p:cNvSpPr>
            <a:spLocks/>
          </p:cNvSpPr>
          <p:nvPr/>
        </p:nvSpPr>
        <p:spPr bwMode="auto">
          <a:xfrm>
            <a:off x="4178300" y="4625975"/>
            <a:ext cx="41275" cy="41275"/>
          </a:xfrm>
          <a:custGeom>
            <a:avLst/>
            <a:gdLst/>
            <a:ahLst/>
            <a:cxnLst>
              <a:cxn ang="0">
                <a:pos x="12" y="26"/>
              </a:cxn>
              <a:cxn ang="0">
                <a:pos x="8" y="26"/>
              </a:cxn>
              <a:cxn ang="0">
                <a:pos x="4" y="22"/>
              </a:cxn>
              <a:cxn ang="0">
                <a:pos x="0" y="18"/>
              </a:cxn>
              <a:cxn ang="0">
                <a:pos x="0" y="14"/>
              </a:cxn>
              <a:cxn ang="0">
                <a:pos x="0" y="8"/>
              </a:cxn>
              <a:cxn ang="0">
                <a:pos x="4" y="4"/>
              </a:cxn>
              <a:cxn ang="0">
                <a:pos x="8" y="2"/>
              </a:cxn>
              <a:cxn ang="0">
                <a:pos x="12" y="0"/>
              </a:cxn>
              <a:cxn ang="0">
                <a:pos x="18" y="2"/>
              </a:cxn>
              <a:cxn ang="0">
                <a:pos x="22" y="4"/>
              </a:cxn>
              <a:cxn ang="0">
                <a:pos x="24" y="8"/>
              </a:cxn>
              <a:cxn ang="0">
                <a:pos x="26" y="14"/>
              </a:cxn>
              <a:cxn ang="0">
                <a:pos x="24" y="18"/>
              </a:cxn>
              <a:cxn ang="0">
                <a:pos x="22" y="22"/>
              </a:cxn>
              <a:cxn ang="0">
                <a:pos x="18" y="26"/>
              </a:cxn>
              <a:cxn ang="0">
                <a:pos x="14" y="26"/>
              </a:cxn>
              <a:cxn ang="0">
                <a:pos x="12" y="26"/>
              </a:cxn>
            </a:cxnLst>
            <a:rect l="0" t="0" r="r" b="b"/>
            <a:pathLst>
              <a:path w="26" h="26">
                <a:moveTo>
                  <a:pt x="12" y="26"/>
                </a:moveTo>
                <a:lnTo>
                  <a:pt x="8" y="26"/>
                </a:lnTo>
                <a:lnTo>
                  <a:pt x="4" y="22"/>
                </a:lnTo>
                <a:lnTo>
                  <a:pt x="0" y="18"/>
                </a:lnTo>
                <a:lnTo>
                  <a:pt x="0" y="14"/>
                </a:lnTo>
                <a:lnTo>
                  <a:pt x="0" y="8"/>
                </a:lnTo>
                <a:lnTo>
                  <a:pt x="4" y="4"/>
                </a:lnTo>
                <a:lnTo>
                  <a:pt x="8" y="2"/>
                </a:lnTo>
                <a:lnTo>
                  <a:pt x="12" y="0"/>
                </a:lnTo>
                <a:lnTo>
                  <a:pt x="18" y="2"/>
                </a:lnTo>
                <a:lnTo>
                  <a:pt x="22" y="4"/>
                </a:lnTo>
                <a:lnTo>
                  <a:pt x="24" y="8"/>
                </a:lnTo>
                <a:lnTo>
                  <a:pt x="26" y="14"/>
                </a:lnTo>
                <a:lnTo>
                  <a:pt x="24" y="18"/>
                </a:lnTo>
                <a:lnTo>
                  <a:pt x="22" y="22"/>
                </a:lnTo>
                <a:lnTo>
                  <a:pt x="18" y="26"/>
                </a:lnTo>
                <a:lnTo>
                  <a:pt x="14" y="26"/>
                </a:lnTo>
                <a:lnTo>
                  <a:pt x="12" y="26"/>
                </a:lnTo>
                <a:close/>
              </a:path>
            </a:pathLst>
          </a:custGeom>
          <a:solidFill>
            <a:srgbClr val="0092C8"/>
          </a:solidFill>
          <a:ln w="9525">
            <a:noFill/>
            <a:round/>
            <a:headEnd/>
            <a:tailEnd/>
          </a:ln>
        </p:spPr>
        <p:txBody>
          <a:bodyPr/>
          <a:lstStyle/>
          <a:p>
            <a:endParaRPr lang="en-GB"/>
          </a:p>
        </p:txBody>
      </p:sp>
      <p:sp>
        <p:nvSpPr>
          <p:cNvPr id="38" name="Freeform 43"/>
          <p:cNvSpPr>
            <a:spLocks/>
          </p:cNvSpPr>
          <p:nvPr/>
        </p:nvSpPr>
        <p:spPr bwMode="auto">
          <a:xfrm>
            <a:off x="4175125" y="4622800"/>
            <a:ext cx="47625" cy="47625"/>
          </a:xfrm>
          <a:custGeom>
            <a:avLst/>
            <a:gdLst/>
            <a:ahLst/>
            <a:cxnLst>
              <a:cxn ang="0">
                <a:pos x="14" y="4"/>
              </a:cxn>
              <a:cxn ang="0">
                <a:pos x="20" y="4"/>
              </a:cxn>
              <a:cxn ang="0">
                <a:pos x="22" y="8"/>
              </a:cxn>
              <a:cxn ang="0">
                <a:pos x="26" y="10"/>
              </a:cxn>
              <a:cxn ang="0">
                <a:pos x="26" y="16"/>
              </a:cxn>
              <a:cxn ang="0">
                <a:pos x="26" y="20"/>
              </a:cxn>
              <a:cxn ang="0">
                <a:pos x="22" y="24"/>
              </a:cxn>
              <a:cxn ang="0">
                <a:pos x="20" y="26"/>
              </a:cxn>
              <a:cxn ang="0">
                <a:pos x="14" y="28"/>
              </a:cxn>
              <a:cxn ang="0">
                <a:pos x="10" y="26"/>
              </a:cxn>
              <a:cxn ang="0">
                <a:pos x="6" y="24"/>
              </a:cxn>
              <a:cxn ang="0">
                <a:pos x="4" y="20"/>
              </a:cxn>
              <a:cxn ang="0">
                <a:pos x="2" y="16"/>
              </a:cxn>
              <a:cxn ang="0">
                <a:pos x="4" y="10"/>
              </a:cxn>
              <a:cxn ang="0">
                <a:pos x="6" y="8"/>
              </a:cxn>
              <a:cxn ang="0">
                <a:pos x="10" y="4"/>
              </a:cxn>
              <a:cxn ang="0">
                <a:pos x="12" y="4"/>
              </a:cxn>
              <a:cxn ang="0">
                <a:pos x="14" y="4"/>
              </a:cxn>
              <a:cxn ang="0">
                <a:pos x="14" y="0"/>
              </a:cxn>
              <a:cxn ang="0">
                <a:pos x="8" y="2"/>
              </a:cxn>
              <a:cxn ang="0">
                <a:pos x="4" y="4"/>
              </a:cxn>
              <a:cxn ang="0">
                <a:pos x="0" y="10"/>
              </a:cxn>
              <a:cxn ang="0">
                <a:pos x="0" y="16"/>
              </a:cxn>
              <a:cxn ang="0">
                <a:pos x="0" y="22"/>
              </a:cxn>
              <a:cxn ang="0">
                <a:pos x="4" y="26"/>
              </a:cxn>
              <a:cxn ang="0">
                <a:pos x="8" y="28"/>
              </a:cxn>
              <a:cxn ang="0">
                <a:pos x="14" y="30"/>
              </a:cxn>
              <a:cxn ang="0">
                <a:pos x="20" y="28"/>
              </a:cxn>
              <a:cxn ang="0">
                <a:pos x="24" y="26"/>
              </a:cxn>
              <a:cxn ang="0">
                <a:pos x="28" y="22"/>
              </a:cxn>
              <a:cxn ang="0">
                <a:pos x="30" y="16"/>
              </a:cxn>
              <a:cxn ang="0">
                <a:pos x="28" y="10"/>
              </a:cxn>
              <a:cxn ang="0">
                <a:pos x="24" y="4"/>
              </a:cxn>
              <a:cxn ang="0">
                <a:pos x="20" y="2"/>
              </a:cxn>
              <a:cxn ang="0">
                <a:pos x="14" y="0"/>
              </a:cxn>
              <a:cxn ang="0">
                <a:pos x="14" y="4"/>
              </a:cxn>
            </a:cxnLst>
            <a:rect l="0" t="0" r="r" b="b"/>
            <a:pathLst>
              <a:path w="30" h="30">
                <a:moveTo>
                  <a:pt x="14" y="4"/>
                </a:moveTo>
                <a:lnTo>
                  <a:pt x="20" y="4"/>
                </a:lnTo>
                <a:lnTo>
                  <a:pt x="22" y="8"/>
                </a:lnTo>
                <a:lnTo>
                  <a:pt x="26" y="10"/>
                </a:lnTo>
                <a:lnTo>
                  <a:pt x="26" y="16"/>
                </a:lnTo>
                <a:lnTo>
                  <a:pt x="26" y="20"/>
                </a:lnTo>
                <a:lnTo>
                  <a:pt x="22" y="24"/>
                </a:lnTo>
                <a:lnTo>
                  <a:pt x="20" y="26"/>
                </a:lnTo>
                <a:lnTo>
                  <a:pt x="14" y="28"/>
                </a:lnTo>
                <a:lnTo>
                  <a:pt x="10" y="26"/>
                </a:lnTo>
                <a:lnTo>
                  <a:pt x="6" y="24"/>
                </a:lnTo>
                <a:lnTo>
                  <a:pt x="4" y="20"/>
                </a:lnTo>
                <a:lnTo>
                  <a:pt x="2" y="16"/>
                </a:lnTo>
                <a:lnTo>
                  <a:pt x="4" y="10"/>
                </a:lnTo>
                <a:lnTo>
                  <a:pt x="6" y="8"/>
                </a:lnTo>
                <a:lnTo>
                  <a:pt x="10" y="4"/>
                </a:lnTo>
                <a:lnTo>
                  <a:pt x="12" y="4"/>
                </a:lnTo>
                <a:lnTo>
                  <a:pt x="14" y="4"/>
                </a:lnTo>
                <a:lnTo>
                  <a:pt x="14" y="0"/>
                </a:lnTo>
                <a:lnTo>
                  <a:pt x="8" y="2"/>
                </a:lnTo>
                <a:lnTo>
                  <a:pt x="4" y="4"/>
                </a:lnTo>
                <a:lnTo>
                  <a:pt x="0" y="10"/>
                </a:lnTo>
                <a:lnTo>
                  <a:pt x="0" y="16"/>
                </a:lnTo>
                <a:lnTo>
                  <a:pt x="0" y="22"/>
                </a:lnTo>
                <a:lnTo>
                  <a:pt x="4" y="26"/>
                </a:lnTo>
                <a:lnTo>
                  <a:pt x="8" y="28"/>
                </a:lnTo>
                <a:lnTo>
                  <a:pt x="14" y="30"/>
                </a:lnTo>
                <a:lnTo>
                  <a:pt x="20" y="28"/>
                </a:lnTo>
                <a:lnTo>
                  <a:pt x="24" y="26"/>
                </a:lnTo>
                <a:lnTo>
                  <a:pt x="28" y="22"/>
                </a:lnTo>
                <a:lnTo>
                  <a:pt x="30" y="16"/>
                </a:lnTo>
                <a:lnTo>
                  <a:pt x="28" y="10"/>
                </a:lnTo>
                <a:lnTo>
                  <a:pt x="24" y="4"/>
                </a:lnTo>
                <a:lnTo>
                  <a:pt x="20" y="2"/>
                </a:lnTo>
                <a:lnTo>
                  <a:pt x="14" y="0"/>
                </a:lnTo>
                <a:lnTo>
                  <a:pt x="14" y="4"/>
                </a:lnTo>
                <a:close/>
              </a:path>
            </a:pathLst>
          </a:custGeom>
          <a:solidFill>
            <a:srgbClr val="FFFFFF"/>
          </a:solidFill>
          <a:ln w="9525">
            <a:noFill/>
            <a:round/>
            <a:headEnd/>
            <a:tailEnd/>
          </a:ln>
        </p:spPr>
        <p:txBody>
          <a:bodyPr/>
          <a:lstStyle/>
          <a:p>
            <a:endParaRPr lang="en-GB"/>
          </a:p>
        </p:txBody>
      </p:sp>
      <p:sp>
        <p:nvSpPr>
          <p:cNvPr id="39" name="Freeform 44"/>
          <p:cNvSpPr>
            <a:spLocks/>
          </p:cNvSpPr>
          <p:nvPr/>
        </p:nvSpPr>
        <p:spPr bwMode="auto">
          <a:xfrm>
            <a:off x="3165475" y="4673600"/>
            <a:ext cx="1031875" cy="771525"/>
          </a:xfrm>
          <a:custGeom>
            <a:avLst/>
            <a:gdLst/>
            <a:ahLst/>
            <a:cxnLst>
              <a:cxn ang="0">
                <a:pos x="650" y="0"/>
              </a:cxn>
              <a:cxn ang="0">
                <a:pos x="66" y="486"/>
              </a:cxn>
              <a:cxn ang="0">
                <a:pos x="0" y="486"/>
              </a:cxn>
            </a:cxnLst>
            <a:rect l="0" t="0" r="r" b="b"/>
            <a:pathLst>
              <a:path w="650" h="486">
                <a:moveTo>
                  <a:pt x="650" y="0"/>
                </a:moveTo>
                <a:lnTo>
                  <a:pt x="66" y="486"/>
                </a:lnTo>
                <a:lnTo>
                  <a:pt x="0" y="486"/>
                </a:lnTo>
              </a:path>
            </a:pathLst>
          </a:custGeom>
          <a:noFill/>
          <a:ln w="19050">
            <a:solidFill>
              <a:srgbClr val="FFFFFF"/>
            </a:solidFill>
            <a:prstDash val="solid"/>
            <a:round/>
            <a:headEnd/>
            <a:tailEnd/>
          </a:ln>
        </p:spPr>
        <p:txBody>
          <a:bodyPr/>
          <a:lstStyle/>
          <a:p>
            <a:endParaRPr lang="en-GB"/>
          </a:p>
        </p:txBody>
      </p:sp>
      <p:sp>
        <p:nvSpPr>
          <p:cNvPr id="40" name="Line 45"/>
          <p:cNvSpPr>
            <a:spLocks noChangeShapeType="1"/>
          </p:cNvSpPr>
          <p:nvPr/>
        </p:nvSpPr>
        <p:spPr bwMode="auto">
          <a:xfrm flipV="1">
            <a:off x="3162300" y="5175250"/>
            <a:ext cx="1588" cy="517525"/>
          </a:xfrm>
          <a:prstGeom prst="line">
            <a:avLst/>
          </a:prstGeom>
          <a:noFill/>
          <a:ln w="12700">
            <a:solidFill>
              <a:srgbClr val="0092C8"/>
            </a:solidFill>
            <a:round/>
            <a:headEnd/>
            <a:tailEnd/>
          </a:ln>
        </p:spPr>
        <p:txBody>
          <a:bodyPr/>
          <a:lstStyle/>
          <a:p>
            <a:endParaRPr lang="en-GB"/>
          </a:p>
        </p:txBody>
      </p:sp>
      <p:sp>
        <p:nvSpPr>
          <p:cNvPr id="41" name="Freeform 46"/>
          <p:cNvSpPr>
            <a:spLocks/>
          </p:cNvSpPr>
          <p:nvPr/>
        </p:nvSpPr>
        <p:spPr bwMode="auto">
          <a:xfrm>
            <a:off x="3162300" y="4657725"/>
            <a:ext cx="1038225" cy="784225"/>
          </a:xfrm>
          <a:custGeom>
            <a:avLst/>
            <a:gdLst/>
            <a:ahLst/>
            <a:cxnLst>
              <a:cxn ang="0">
                <a:pos x="654" y="0"/>
              </a:cxn>
              <a:cxn ang="0">
                <a:pos x="66" y="494"/>
              </a:cxn>
              <a:cxn ang="0">
                <a:pos x="0" y="494"/>
              </a:cxn>
            </a:cxnLst>
            <a:rect l="0" t="0" r="r" b="b"/>
            <a:pathLst>
              <a:path w="654" h="494">
                <a:moveTo>
                  <a:pt x="654" y="0"/>
                </a:moveTo>
                <a:lnTo>
                  <a:pt x="66" y="494"/>
                </a:lnTo>
                <a:lnTo>
                  <a:pt x="0" y="494"/>
                </a:lnTo>
              </a:path>
            </a:pathLst>
          </a:custGeom>
          <a:noFill/>
          <a:ln w="12700">
            <a:solidFill>
              <a:srgbClr val="0092C8"/>
            </a:solidFill>
            <a:prstDash val="solid"/>
            <a:round/>
            <a:headEnd/>
            <a:tailEnd/>
          </a:ln>
        </p:spPr>
        <p:txBody>
          <a:bodyPr/>
          <a:lstStyle/>
          <a:p>
            <a:endParaRPr lang="en-GB"/>
          </a:p>
        </p:txBody>
      </p:sp>
      <p:sp>
        <p:nvSpPr>
          <p:cNvPr id="42" name="Freeform 47"/>
          <p:cNvSpPr>
            <a:spLocks/>
          </p:cNvSpPr>
          <p:nvPr/>
        </p:nvSpPr>
        <p:spPr bwMode="auto">
          <a:xfrm>
            <a:off x="4505325" y="4546600"/>
            <a:ext cx="41275" cy="41275"/>
          </a:xfrm>
          <a:custGeom>
            <a:avLst/>
            <a:gdLst/>
            <a:ahLst/>
            <a:cxnLst>
              <a:cxn ang="0">
                <a:pos x="12" y="26"/>
              </a:cxn>
              <a:cxn ang="0">
                <a:pos x="6" y="24"/>
              </a:cxn>
              <a:cxn ang="0">
                <a:pos x="2" y="22"/>
              </a:cxn>
              <a:cxn ang="0">
                <a:pos x="0" y="18"/>
              </a:cxn>
              <a:cxn ang="0">
                <a:pos x="0" y="12"/>
              </a:cxn>
              <a:cxn ang="0">
                <a:pos x="0" y="8"/>
              </a:cxn>
              <a:cxn ang="0">
                <a:pos x="6" y="2"/>
              </a:cxn>
              <a:cxn ang="0">
                <a:pos x="12" y="0"/>
              </a:cxn>
              <a:cxn ang="0">
                <a:pos x="18" y="0"/>
              </a:cxn>
              <a:cxn ang="0">
                <a:pos x="22" y="4"/>
              </a:cxn>
              <a:cxn ang="0">
                <a:pos x="24" y="8"/>
              </a:cxn>
              <a:cxn ang="0">
                <a:pos x="26" y="12"/>
              </a:cxn>
              <a:cxn ang="0">
                <a:pos x="24" y="18"/>
              </a:cxn>
              <a:cxn ang="0">
                <a:pos x="20" y="24"/>
              </a:cxn>
              <a:cxn ang="0">
                <a:pos x="14" y="26"/>
              </a:cxn>
              <a:cxn ang="0">
                <a:pos x="12" y="26"/>
              </a:cxn>
            </a:cxnLst>
            <a:rect l="0" t="0" r="r" b="b"/>
            <a:pathLst>
              <a:path w="26" h="26">
                <a:moveTo>
                  <a:pt x="12" y="26"/>
                </a:moveTo>
                <a:lnTo>
                  <a:pt x="6" y="24"/>
                </a:lnTo>
                <a:lnTo>
                  <a:pt x="2" y="22"/>
                </a:lnTo>
                <a:lnTo>
                  <a:pt x="0" y="18"/>
                </a:lnTo>
                <a:lnTo>
                  <a:pt x="0" y="12"/>
                </a:lnTo>
                <a:lnTo>
                  <a:pt x="0" y="8"/>
                </a:lnTo>
                <a:lnTo>
                  <a:pt x="6" y="2"/>
                </a:lnTo>
                <a:lnTo>
                  <a:pt x="12" y="0"/>
                </a:lnTo>
                <a:lnTo>
                  <a:pt x="18" y="0"/>
                </a:lnTo>
                <a:lnTo>
                  <a:pt x="22" y="4"/>
                </a:lnTo>
                <a:lnTo>
                  <a:pt x="24" y="8"/>
                </a:lnTo>
                <a:lnTo>
                  <a:pt x="26" y="12"/>
                </a:lnTo>
                <a:lnTo>
                  <a:pt x="24" y="18"/>
                </a:lnTo>
                <a:lnTo>
                  <a:pt x="20" y="24"/>
                </a:lnTo>
                <a:lnTo>
                  <a:pt x="14" y="26"/>
                </a:lnTo>
                <a:lnTo>
                  <a:pt x="12" y="26"/>
                </a:lnTo>
                <a:close/>
              </a:path>
            </a:pathLst>
          </a:custGeom>
          <a:solidFill>
            <a:srgbClr val="0092C8"/>
          </a:solidFill>
          <a:ln w="9525">
            <a:noFill/>
            <a:round/>
            <a:headEnd/>
            <a:tailEnd/>
          </a:ln>
        </p:spPr>
        <p:txBody>
          <a:bodyPr/>
          <a:lstStyle/>
          <a:p>
            <a:endParaRPr lang="en-GB"/>
          </a:p>
        </p:txBody>
      </p:sp>
      <p:sp>
        <p:nvSpPr>
          <p:cNvPr id="43" name="Freeform 48"/>
          <p:cNvSpPr>
            <a:spLocks/>
          </p:cNvSpPr>
          <p:nvPr/>
        </p:nvSpPr>
        <p:spPr bwMode="auto">
          <a:xfrm>
            <a:off x="4502150" y="4543425"/>
            <a:ext cx="47625" cy="47625"/>
          </a:xfrm>
          <a:custGeom>
            <a:avLst/>
            <a:gdLst/>
            <a:ahLst/>
            <a:cxnLst>
              <a:cxn ang="0">
                <a:pos x="14" y="2"/>
              </a:cxn>
              <a:cxn ang="0">
                <a:pos x="20" y="4"/>
              </a:cxn>
              <a:cxn ang="0">
                <a:pos x="24" y="6"/>
              </a:cxn>
              <a:cxn ang="0">
                <a:pos x="26" y="10"/>
              </a:cxn>
              <a:cxn ang="0">
                <a:pos x="26" y="14"/>
              </a:cxn>
              <a:cxn ang="0">
                <a:pos x="26" y="20"/>
              </a:cxn>
              <a:cxn ang="0">
                <a:pos x="20" y="24"/>
              </a:cxn>
              <a:cxn ang="0">
                <a:pos x="14" y="26"/>
              </a:cxn>
              <a:cxn ang="0">
                <a:pos x="10" y="26"/>
              </a:cxn>
              <a:cxn ang="0">
                <a:pos x="6" y="22"/>
              </a:cxn>
              <a:cxn ang="0">
                <a:pos x="4" y="18"/>
              </a:cxn>
              <a:cxn ang="0">
                <a:pos x="2" y="14"/>
              </a:cxn>
              <a:cxn ang="0">
                <a:pos x="4" y="10"/>
              </a:cxn>
              <a:cxn ang="0">
                <a:pos x="8" y="4"/>
              </a:cxn>
              <a:cxn ang="0">
                <a:pos x="12" y="2"/>
              </a:cxn>
              <a:cxn ang="0">
                <a:pos x="14" y="2"/>
              </a:cxn>
              <a:cxn ang="0">
                <a:pos x="14" y="0"/>
              </a:cxn>
              <a:cxn ang="0">
                <a:pos x="10" y="0"/>
              </a:cxn>
              <a:cxn ang="0">
                <a:pos x="6" y="2"/>
              </a:cxn>
              <a:cxn ang="0">
                <a:pos x="4" y="4"/>
              </a:cxn>
              <a:cxn ang="0">
                <a:pos x="0" y="8"/>
              </a:cxn>
              <a:cxn ang="0">
                <a:pos x="0" y="14"/>
              </a:cxn>
              <a:cxn ang="0">
                <a:pos x="0" y="20"/>
              </a:cxn>
              <a:cxn ang="0">
                <a:pos x="4" y="24"/>
              </a:cxn>
              <a:cxn ang="0">
                <a:pos x="8" y="28"/>
              </a:cxn>
              <a:cxn ang="0">
                <a:pos x="14" y="30"/>
              </a:cxn>
              <a:cxn ang="0">
                <a:pos x="18" y="28"/>
              </a:cxn>
              <a:cxn ang="0">
                <a:pos x="22" y="26"/>
              </a:cxn>
              <a:cxn ang="0">
                <a:pos x="26" y="24"/>
              </a:cxn>
              <a:cxn ang="0">
                <a:pos x="28" y="20"/>
              </a:cxn>
              <a:cxn ang="0">
                <a:pos x="30" y="16"/>
              </a:cxn>
              <a:cxn ang="0">
                <a:pos x="28" y="10"/>
              </a:cxn>
              <a:cxn ang="0">
                <a:pos x="26" y="4"/>
              </a:cxn>
              <a:cxn ang="0">
                <a:pos x="20" y="2"/>
              </a:cxn>
              <a:cxn ang="0">
                <a:pos x="14" y="2"/>
              </a:cxn>
            </a:cxnLst>
            <a:rect l="0" t="0" r="r" b="b"/>
            <a:pathLst>
              <a:path w="30" h="30">
                <a:moveTo>
                  <a:pt x="14" y="2"/>
                </a:moveTo>
                <a:lnTo>
                  <a:pt x="20" y="4"/>
                </a:lnTo>
                <a:lnTo>
                  <a:pt x="24" y="6"/>
                </a:lnTo>
                <a:lnTo>
                  <a:pt x="26" y="10"/>
                </a:lnTo>
                <a:lnTo>
                  <a:pt x="26" y="14"/>
                </a:lnTo>
                <a:lnTo>
                  <a:pt x="26" y="20"/>
                </a:lnTo>
                <a:lnTo>
                  <a:pt x="20" y="24"/>
                </a:lnTo>
                <a:lnTo>
                  <a:pt x="14" y="26"/>
                </a:lnTo>
                <a:lnTo>
                  <a:pt x="10" y="26"/>
                </a:lnTo>
                <a:lnTo>
                  <a:pt x="6" y="22"/>
                </a:lnTo>
                <a:lnTo>
                  <a:pt x="4" y="18"/>
                </a:lnTo>
                <a:lnTo>
                  <a:pt x="2" y="14"/>
                </a:lnTo>
                <a:lnTo>
                  <a:pt x="4" y="10"/>
                </a:lnTo>
                <a:lnTo>
                  <a:pt x="8" y="4"/>
                </a:lnTo>
                <a:lnTo>
                  <a:pt x="12" y="2"/>
                </a:lnTo>
                <a:lnTo>
                  <a:pt x="14" y="2"/>
                </a:lnTo>
                <a:lnTo>
                  <a:pt x="14" y="0"/>
                </a:lnTo>
                <a:lnTo>
                  <a:pt x="10" y="0"/>
                </a:lnTo>
                <a:lnTo>
                  <a:pt x="6" y="2"/>
                </a:lnTo>
                <a:lnTo>
                  <a:pt x="4" y="4"/>
                </a:lnTo>
                <a:lnTo>
                  <a:pt x="0" y="8"/>
                </a:lnTo>
                <a:lnTo>
                  <a:pt x="0" y="14"/>
                </a:lnTo>
                <a:lnTo>
                  <a:pt x="0" y="20"/>
                </a:lnTo>
                <a:lnTo>
                  <a:pt x="4" y="24"/>
                </a:lnTo>
                <a:lnTo>
                  <a:pt x="8" y="28"/>
                </a:lnTo>
                <a:lnTo>
                  <a:pt x="14" y="30"/>
                </a:lnTo>
                <a:lnTo>
                  <a:pt x="18" y="28"/>
                </a:lnTo>
                <a:lnTo>
                  <a:pt x="22" y="26"/>
                </a:lnTo>
                <a:lnTo>
                  <a:pt x="26" y="24"/>
                </a:lnTo>
                <a:lnTo>
                  <a:pt x="28" y="20"/>
                </a:lnTo>
                <a:lnTo>
                  <a:pt x="30" y="16"/>
                </a:lnTo>
                <a:lnTo>
                  <a:pt x="28" y="10"/>
                </a:lnTo>
                <a:lnTo>
                  <a:pt x="26" y="4"/>
                </a:lnTo>
                <a:lnTo>
                  <a:pt x="20" y="2"/>
                </a:lnTo>
                <a:lnTo>
                  <a:pt x="14" y="2"/>
                </a:lnTo>
                <a:close/>
              </a:path>
            </a:pathLst>
          </a:custGeom>
          <a:solidFill>
            <a:srgbClr val="FFFFFF"/>
          </a:solidFill>
          <a:ln w="9525">
            <a:noFill/>
            <a:round/>
            <a:headEnd/>
            <a:tailEnd/>
          </a:ln>
        </p:spPr>
        <p:txBody>
          <a:bodyPr/>
          <a:lstStyle/>
          <a:p>
            <a:endParaRPr lang="en-GB"/>
          </a:p>
        </p:txBody>
      </p:sp>
      <p:sp>
        <p:nvSpPr>
          <p:cNvPr id="44" name="Line 49"/>
          <p:cNvSpPr>
            <a:spLocks noChangeShapeType="1"/>
          </p:cNvSpPr>
          <p:nvPr/>
        </p:nvSpPr>
        <p:spPr bwMode="auto">
          <a:xfrm flipH="1">
            <a:off x="3876675" y="4575175"/>
            <a:ext cx="647700" cy="355600"/>
          </a:xfrm>
          <a:prstGeom prst="line">
            <a:avLst/>
          </a:prstGeom>
          <a:noFill/>
          <a:ln w="15875">
            <a:solidFill>
              <a:srgbClr val="0092C8"/>
            </a:solidFill>
            <a:round/>
            <a:headEnd/>
            <a:tailEnd/>
          </a:ln>
        </p:spPr>
        <p:txBody>
          <a:bodyPr/>
          <a:lstStyle/>
          <a:p>
            <a:endParaRPr lang="en-GB"/>
          </a:p>
        </p:txBody>
      </p:sp>
      <p:sp>
        <p:nvSpPr>
          <p:cNvPr id="45" name="Freeform 50"/>
          <p:cNvSpPr>
            <a:spLocks/>
          </p:cNvSpPr>
          <p:nvPr/>
        </p:nvSpPr>
        <p:spPr bwMode="auto">
          <a:xfrm>
            <a:off x="4594225" y="4749800"/>
            <a:ext cx="41275" cy="41275"/>
          </a:xfrm>
          <a:custGeom>
            <a:avLst/>
            <a:gdLst/>
            <a:ahLst/>
            <a:cxnLst>
              <a:cxn ang="0">
                <a:pos x="14" y="26"/>
              </a:cxn>
              <a:cxn ang="0">
                <a:pos x="6" y="24"/>
              </a:cxn>
              <a:cxn ang="0">
                <a:pos x="2" y="20"/>
              </a:cxn>
              <a:cxn ang="0">
                <a:pos x="0" y="16"/>
              </a:cxn>
              <a:cxn ang="0">
                <a:pos x="0" y="10"/>
              </a:cxn>
              <a:cxn ang="0">
                <a:pos x="2" y="6"/>
              </a:cxn>
              <a:cxn ang="0">
                <a:pos x="8" y="2"/>
              </a:cxn>
              <a:cxn ang="0">
                <a:pos x="14" y="0"/>
              </a:cxn>
              <a:cxn ang="0">
                <a:pos x="22" y="2"/>
              </a:cxn>
              <a:cxn ang="0">
                <a:pos x="24" y="6"/>
              </a:cxn>
              <a:cxn ang="0">
                <a:pos x="26" y="10"/>
              </a:cxn>
              <a:cxn ang="0">
                <a:pos x="26" y="16"/>
              </a:cxn>
              <a:cxn ang="0">
                <a:pos x="26" y="20"/>
              </a:cxn>
              <a:cxn ang="0">
                <a:pos x="20" y="24"/>
              </a:cxn>
              <a:cxn ang="0">
                <a:pos x="16" y="26"/>
              </a:cxn>
              <a:cxn ang="0">
                <a:pos x="14" y="26"/>
              </a:cxn>
            </a:cxnLst>
            <a:rect l="0" t="0" r="r" b="b"/>
            <a:pathLst>
              <a:path w="26" h="26">
                <a:moveTo>
                  <a:pt x="14" y="26"/>
                </a:moveTo>
                <a:lnTo>
                  <a:pt x="6" y="24"/>
                </a:lnTo>
                <a:lnTo>
                  <a:pt x="2" y="20"/>
                </a:lnTo>
                <a:lnTo>
                  <a:pt x="0" y="16"/>
                </a:lnTo>
                <a:lnTo>
                  <a:pt x="0" y="10"/>
                </a:lnTo>
                <a:lnTo>
                  <a:pt x="2" y="6"/>
                </a:lnTo>
                <a:lnTo>
                  <a:pt x="8" y="2"/>
                </a:lnTo>
                <a:lnTo>
                  <a:pt x="14" y="0"/>
                </a:lnTo>
                <a:lnTo>
                  <a:pt x="22" y="2"/>
                </a:lnTo>
                <a:lnTo>
                  <a:pt x="24" y="6"/>
                </a:lnTo>
                <a:lnTo>
                  <a:pt x="26" y="10"/>
                </a:lnTo>
                <a:lnTo>
                  <a:pt x="26" y="16"/>
                </a:lnTo>
                <a:lnTo>
                  <a:pt x="26" y="20"/>
                </a:lnTo>
                <a:lnTo>
                  <a:pt x="20" y="24"/>
                </a:lnTo>
                <a:lnTo>
                  <a:pt x="16" y="26"/>
                </a:lnTo>
                <a:lnTo>
                  <a:pt x="14" y="26"/>
                </a:lnTo>
                <a:close/>
              </a:path>
            </a:pathLst>
          </a:custGeom>
          <a:solidFill>
            <a:srgbClr val="0092C8"/>
          </a:solidFill>
          <a:ln w="9525">
            <a:noFill/>
            <a:round/>
            <a:headEnd/>
            <a:tailEnd/>
          </a:ln>
        </p:spPr>
        <p:txBody>
          <a:bodyPr/>
          <a:lstStyle/>
          <a:p>
            <a:endParaRPr lang="en-GB"/>
          </a:p>
        </p:txBody>
      </p:sp>
      <p:sp>
        <p:nvSpPr>
          <p:cNvPr id="46" name="Freeform 51"/>
          <p:cNvSpPr>
            <a:spLocks/>
          </p:cNvSpPr>
          <p:nvPr/>
        </p:nvSpPr>
        <p:spPr bwMode="auto">
          <a:xfrm>
            <a:off x="4594225" y="4746625"/>
            <a:ext cx="44450" cy="47625"/>
          </a:xfrm>
          <a:custGeom>
            <a:avLst/>
            <a:gdLst/>
            <a:ahLst/>
            <a:cxnLst>
              <a:cxn ang="0">
                <a:pos x="14" y="4"/>
              </a:cxn>
              <a:cxn ang="0">
                <a:pos x="20" y="6"/>
              </a:cxn>
              <a:cxn ang="0">
                <a:pos x="24" y="8"/>
              </a:cxn>
              <a:cxn ang="0">
                <a:pos x="26" y="12"/>
              </a:cxn>
              <a:cxn ang="0">
                <a:pos x="26" y="18"/>
              </a:cxn>
              <a:cxn ang="0">
                <a:pos x="24" y="22"/>
              </a:cxn>
              <a:cxn ang="0">
                <a:pos x="20" y="26"/>
              </a:cxn>
              <a:cxn ang="0">
                <a:pos x="14" y="26"/>
              </a:cxn>
              <a:cxn ang="0">
                <a:pos x="8" y="26"/>
              </a:cxn>
              <a:cxn ang="0">
                <a:pos x="4" y="22"/>
              </a:cxn>
              <a:cxn ang="0">
                <a:pos x="2" y="18"/>
              </a:cxn>
              <a:cxn ang="0">
                <a:pos x="2" y="14"/>
              </a:cxn>
              <a:cxn ang="0">
                <a:pos x="4" y="8"/>
              </a:cxn>
              <a:cxn ang="0">
                <a:pos x="8" y="4"/>
              </a:cxn>
              <a:cxn ang="0">
                <a:pos x="12" y="4"/>
              </a:cxn>
              <a:cxn ang="0">
                <a:pos x="14" y="4"/>
              </a:cxn>
              <a:cxn ang="0">
                <a:pos x="14" y="0"/>
              </a:cxn>
              <a:cxn ang="0">
                <a:pos x="6" y="2"/>
              </a:cxn>
              <a:cxn ang="0">
                <a:pos x="2" y="8"/>
              </a:cxn>
              <a:cxn ang="0">
                <a:pos x="0" y="12"/>
              </a:cxn>
              <a:cxn ang="0">
                <a:pos x="0" y="18"/>
              </a:cxn>
              <a:cxn ang="0">
                <a:pos x="2" y="24"/>
              </a:cxn>
              <a:cxn ang="0">
                <a:pos x="6" y="28"/>
              </a:cxn>
              <a:cxn ang="0">
                <a:pos x="10" y="30"/>
              </a:cxn>
              <a:cxn ang="0">
                <a:pos x="14" y="30"/>
              </a:cxn>
              <a:cxn ang="0">
                <a:pos x="20" y="28"/>
              </a:cxn>
              <a:cxn ang="0">
                <a:pos x="26" y="24"/>
              </a:cxn>
              <a:cxn ang="0">
                <a:pos x="28" y="18"/>
              </a:cxn>
              <a:cxn ang="0">
                <a:pos x="28" y="12"/>
              </a:cxn>
              <a:cxn ang="0">
                <a:pos x="26" y="6"/>
              </a:cxn>
              <a:cxn ang="0">
                <a:pos x="22" y="2"/>
              </a:cxn>
              <a:cxn ang="0">
                <a:pos x="18" y="2"/>
              </a:cxn>
              <a:cxn ang="0">
                <a:pos x="14" y="0"/>
              </a:cxn>
              <a:cxn ang="0">
                <a:pos x="14" y="4"/>
              </a:cxn>
            </a:cxnLst>
            <a:rect l="0" t="0" r="r" b="b"/>
            <a:pathLst>
              <a:path w="28" h="30">
                <a:moveTo>
                  <a:pt x="14" y="4"/>
                </a:moveTo>
                <a:lnTo>
                  <a:pt x="20" y="6"/>
                </a:lnTo>
                <a:lnTo>
                  <a:pt x="24" y="8"/>
                </a:lnTo>
                <a:lnTo>
                  <a:pt x="26" y="12"/>
                </a:lnTo>
                <a:lnTo>
                  <a:pt x="26" y="18"/>
                </a:lnTo>
                <a:lnTo>
                  <a:pt x="24" y="22"/>
                </a:lnTo>
                <a:lnTo>
                  <a:pt x="20" y="26"/>
                </a:lnTo>
                <a:lnTo>
                  <a:pt x="14" y="26"/>
                </a:lnTo>
                <a:lnTo>
                  <a:pt x="8" y="26"/>
                </a:lnTo>
                <a:lnTo>
                  <a:pt x="4" y="22"/>
                </a:lnTo>
                <a:lnTo>
                  <a:pt x="2" y="18"/>
                </a:lnTo>
                <a:lnTo>
                  <a:pt x="2" y="14"/>
                </a:lnTo>
                <a:lnTo>
                  <a:pt x="4" y="8"/>
                </a:lnTo>
                <a:lnTo>
                  <a:pt x="8" y="4"/>
                </a:lnTo>
                <a:lnTo>
                  <a:pt x="12" y="4"/>
                </a:lnTo>
                <a:lnTo>
                  <a:pt x="14" y="4"/>
                </a:lnTo>
                <a:lnTo>
                  <a:pt x="14" y="0"/>
                </a:lnTo>
                <a:lnTo>
                  <a:pt x="6" y="2"/>
                </a:lnTo>
                <a:lnTo>
                  <a:pt x="2" y="8"/>
                </a:lnTo>
                <a:lnTo>
                  <a:pt x="0" y="12"/>
                </a:lnTo>
                <a:lnTo>
                  <a:pt x="0" y="18"/>
                </a:lnTo>
                <a:lnTo>
                  <a:pt x="2" y="24"/>
                </a:lnTo>
                <a:lnTo>
                  <a:pt x="6" y="28"/>
                </a:lnTo>
                <a:lnTo>
                  <a:pt x="10" y="30"/>
                </a:lnTo>
                <a:lnTo>
                  <a:pt x="14" y="30"/>
                </a:lnTo>
                <a:lnTo>
                  <a:pt x="20" y="28"/>
                </a:lnTo>
                <a:lnTo>
                  <a:pt x="26" y="24"/>
                </a:lnTo>
                <a:lnTo>
                  <a:pt x="28" y="18"/>
                </a:lnTo>
                <a:lnTo>
                  <a:pt x="28" y="12"/>
                </a:lnTo>
                <a:lnTo>
                  <a:pt x="26" y="6"/>
                </a:lnTo>
                <a:lnTo>
                  <a:pt x="22" y="2"/>
                </a:lnTo>
                <a:lnTo>
                  <a:pt x="18" y="2"/>
                </a:lnTo>
                <a:lnTo>
                  <a:pt x="14" y="0"/>
                </a:lnTo>
                <a:lnTo>
                  <a:pt x="14" y="4"/>
                </a:lnTo>
                <a:close/>
              </a:path>
            </a:pathLst>
          </a:custGeom>
          <a:solidFill>
            <a:srgbClr val="FFFFFF"/>
          </a:solidFill>
          <a:ln w="9525">
            <a:noFill/>
            <a:round/>
            <a:headEnd/>
            <a:tailEnd/>
          </a:ln>
        </p:spPr>
        <p:txBody>
          <a:bodyPr/>
          <a:lstStyle/>
          <a:p>
            <a:endParaRPr lang="en-GB"/>
          </a:p>
        </p:txBody>
      </p:sp>
      <p:sp>
        <p:nvSpPr>
          <p:cNvPr id="47" name="Line 52"/>
          <p:cNvSpPr>
            <a:spLocks noChangeShapeType="1"/>
          </p:cNvSpPr>
          <p:nvPr/>
        </p:nvSpPr>
        <p:spPr bwMode="auto">
          <a:xfrm flipH="1">
            <a:off x="3876675" y="4778375"/>
            <a:ext cx="739775" cy="149225"/>
          </a:xfrm>
          <a:prstGeom prst="line">
            <a:avLst/>
          </a:prstGeom>
          <a:noFill/>
          <a:ln w="12700">
            <a:solidFill>
              <a:srgbClr val="0092C8"/>
            </a:solidFill>
            <a:round/>
            <a:headEnd/>
            <a:tailEnd/>
          </a:ln>
        </p:spPr>
        <p:txBody>
          <a:bodyPr/>
          <a:lstStyle/>
          <a:p>
            <a:endParaRPr lang="en-GB"/>
          </a:p>
        </p:txBody>
      </p:sp>
      <p:sp>
        <p:nvSpPr>
          <p:cNvPr id="48" name="Freeform 53"/>
          <p:cNvSpPr>
            <a:spLocks/>
          </p:cNvSpPr>
          <p:nvPr/>
        </p:nvSpPr>
        <p:spPr bwMode="auto">
          <a:xfrm>
            <a:off x="847725" y="1152525"/>
            <a:ext cx="206375" cy="206375"/>
          </a:xfrm>
          <a:custGeom>
            <a:avLst/>
            <a:gdLst/>
            <a:ahLst/>
            <a:cxnLst>
              <a:cxn ang="0">
                <a:pos x="130" y="64"/>
              </a:cxn>
              <a:cxn ang="0">
                <a:pos x="128" y="78"/>
              </a:cxn>
              <a:cxn ang="0">
                <a:pos x="124" y="90"/>
              </a:cxn>
              <a:cxn ang="0">
                <a:pos x="118" y="100"/>
              </a:cxn>
              <a:cxn ang="0">
                <a:pos x="110" y="110"/>
              </a:cxn>
              <a:cxn ang="0">
                <a:pos x="100" y="118"/>
              </a:cxn>
              <a:cxn ang="0">
                <a:pos x="90" y="124"/>
              </a:cxn>
              <a:cxn ang="0">
                <a:pos x="78" y="128"/>
              </a:cxn>
              <a:cxn ang="0">
                <a:pos x="64" y="130"/>
              </a:cxn>
              <a:cxn ang="0">
                <a:pos x="52" y="128"/>
              </a:cxn>
              <a:cxn ang="0">
                <a:pos x="40" y="124"/>
              </a:cxn>
              <a:cxn ang="0">
                <a:pos x="28" y="118"/>
              </a:cxn>
              <a:cxn ang="0">
                <a:pos x="20" y="110"/>
              </a:cxn>
              <a:cxn ang="0">
                <a:pos x="12" y="100"/>
              </a:cxn>
              <a:cxn ang="0">
                <a:pos x="6" y="90"/>
              </a:cxn>
              <a:cxn ang="0">
                <a:pos x="2" y="78"/>
              </a:cxn>
              <a:cxn ang="0">
                <a:pos x="0" y="64"/>
              </a:cxn>
              <a:cxn ang="0">
                <a:pos x="2" y="52"/>
              </a:cxn>
              <a:cxn ang="0">
                <a:pos x="6" y="40"/>
              </a:cxn>
              <a:cxn ang="0">
                <a:pos x="12" y="28"/>
              </a:cxn>
              <a:cxn ang="0">
                <a:pos x="20" y="20"/>
              </a:cxn>
              <a:cxn ang="0">
                <a:pos x="28" y="12"/>
              </a:cxn>
              <a:cxn ang="0">
                <a:pos x="40" y="6"/>
              </a:cxn>
              <a:cxn ang="0">
                <a:pos x="52" y="2"/>
              </a:cxn>
              <a:cxn ang="0">
                <a:pos x="64" y="0"/>
              </a:cxn>
              <a:cxn ang="0">
                <a:pos x="78" y="2"/>
              </a:cxn>
              <a:cxn ang="0">
                <a:pos x="90" y="6"/>
              </a:cxn>
              <a:cxn ang="0">
                <a:pos x="100" y="12"/>
              </a:cxn>
              <a:cxn ang="0">
                <a:pos x="110" y="20"/>
              </a:cxn>
              <a:cxn ang="0">
                <a:pos x="118" y="28"/>
              </a:cxn>
              <a:cxn ang="0">
                <a:pos x="124" y="40"/>
              </a:cxn>
              <a:cxn ang="0">
                <a:pos x="128" y="52"/>
              </a:cxn>
              <a:cxn ang="0">
                <a:pos x="128" y="64"/>
              </a:cxn>
              <a:cxn ang="0">
                <a:pos x="130" y="64"/>
              </a:cxn>
            </a:cxnLst>
            <a:rect l="0" t="0" r="r" b="b"/>
            <a:pathLst>
              <a:path w="130" h="130">
                <a:moveTo>
                  <a:pt x="130" y="64"/>
                </a:moveTo>
                <a:lnTo>
                  <a:pt x="128" y="78"/>
                </a:lnTo>
                <a:lnTo>
                  <a:pt x="124" y="90"/>
                </a:lnTo>
                <a:lnTo>
                  <a:pt x="118" y="100"/>
                </a:lnTo>
                <a:lnTo>
                  <a:pt x="110" y="110"/>
                </a:lnTo>
                <a:lnTo>
                  <a:pt x="100" y="118"/>
                </a:lnTo>
                <a:lnTo>
                  <a:pt x="90" y="124"/>
                </a:lnTo>
                <a:lnTo>
                  <a:pt x="78" y="128"/>
                </a:lnTo>
                <a:lnTo>
                  <a:pt x="64" y="130"/>
                </a:lnTo>
                <a:lnTo>
                  <a:pt x="52" y="128"/>
                </a:lnTo>
                <a:lnTo>
                  <a:pt x="40" y="124"/>
                </a:lnTo>
                <a:lnTo>
                  <a:pt x="28" y="118"/>
                </a:lnTo>
                <a:lnTo>
                  <a:pt x="20" y="110"/>
                </a:lnTo>
                <a:lnTo>
                  <a:pt x="12" y="100"/>
                </a:lnTo>
                <a:lnTo>
                  <a:pt x="6" y="90"/>
                </a:lnTo>
                <a:lnTo>
                  <a:pt x="2" y="78"/>
                </a:lnTo>
                <a:lnTo>
                  <a:pt x="0" y="64"/>
                </a:lnTo>
                <a:lnTo>
                  <a:pt x="2" y="52"/>
                </a:lnTo>
                <a:lnTo>
                  <a:pt x="6" y="40"/>
                </a:lnTo>
                <a:lnTo>
                  <a:pt x="12" y="28"/>
                </a:lnTo>
                <a:lnTo>
                  <a:pt x="20" y="20"/>
                </a:lnTo>
                <a:lnTo>
                  <a:pt x="28" y="12"/>
                </a:lnTo>
                <a:lnTo>
                  <a:pt x="40" y="6"/>
                </a:lnTo>
                <a:lnTo>
                  <a:pt x="52" y="2"/>
                </a:lnTo>
                <a:lnTo>
                  <a:pt x="64" y="0"/>
                </a:lnTo>
                <a:lnTo>
                  <a:pt x="78" y="2"/>
                </a:lnTo>
                <a:lnTo>
                  <a:pt x="90" y="6"/>
                </a:lnTo>
                <a:lnTo>
                  <a:pt x="100" y="12"/>
                </a:lnTo>
                <a:lnTo>
                  <a:pt x="110" y="20"/>
                </a:lnTo>
                <a:lnTo>
                  <a:pt x="118" y="28"/>
                </a:lnTo>
                <a:lnTo>
                  <a:pt x="124" y="40"/>
                </a:lnTo>
                <a:lnTo>
                  <a:pt x="128" y="52"/>
                </a:lnTo>
                <a:lnTo>
                  <a:pt x="128" y="64"/>
                </a:lnTo>
                <a:lnTo>
                  <a:pt x="130" y="64"/>
                </a:lnTo>
                <a:close/>
              </a:path>
            </a:pathLst>
          </a:custGeom>
          <a:solidFill>
            <a:srgbClr val="FFFFFF"/>
          </a:solidFill>
          <a:ln w="9525">
            <a:noFill/>
            <a:round/>
            <a:headEnd/>
            <a:tailEnd/>
          </a:ln>
        </p:spPr>
        <p:txBody>
          <a:bodyPr/>
          <a:lstStyle/>
          <a:p>
            <a:endParaRPr lang="en-GB"/>
          </a:p>
        </p:txBody>
      </p:sp>
      <p:sp>
        <p:nvSpPr>
          <p:cNvPr id="49" name="Freeform 54"/>
          <p:cNvSpPr>
            <a:spLocks/>
          </p:cNvSpPr>
          <p:nvPr/>
        </p:nvSpPr>
        <p:spPr bwMode="auto">
          <a:xfrm>
            <a:off x="854075" y="1158875"/>
            <a:ext cx="206375" cy="206375"/>
          </a:xfrm>
          <a:custGeom>
            <a:avLst/>
            <a:gdLst/>
            <a:ahLst/>
            <a:cxnLst>
              <a:cxn ang="0">
                <a:pos x="130" y="64"/>
              </a:cxn>
              <a:cxn ang="0">
                <a:pos x="128" y="78"/>
              </a:cxn>
              <a:cxn ang="0">
                <a:pos x="124" y="90"/>
              </a:cxn>
              <a:cxn ang="0">
                <a:pos x="118" y="100"/>
              </a:cxn>
              <a:cxn ang="0">
                <a:pos x="110" y="110"/>
              </a:cxn>
              <a:cxn ang="0">
                <a:pos x="100" y="118"/>
              </a:cxn>
              <a:cxn ang="0">
                <a:pos x="90" y="124"/>
              </a:cxn>
              <a:cxn ang="0">
                <a:pos x="78" y="128"/>
              </a:cxn>
              <a:cxn ang="0">
                <a:pos x="64" y="130"/>
              </a:cxn>
              <a:cxn ang="0">
                <a:pos x="52" y="128"/>
              </a:cxn>
              <a:cxn ang="0">
                <a:pos x="40" y="124"/>
              </a:cxn>
              <a:cxn ang="0">
                <a:pos x="28" y="118"/>
              </a:cxn>
              <a:cxn ang="0">
                <a:pos x="20" y="110"/>
              </a:cxn>
              <a:cxn ang="0">
                <a:pos x="12" y="100"/>
              </a:cxn>
              <a:cxn ang="0">
                <a:pos x="6" y="90"/>
              </a:cxn>
              <a:cxn ang="0">
                <a:pos x="2" y="78"/>
              </a:cxn>
              <a:cxn ang="0">
                <a:pos x="0" y="64"/>
              </a:cxn>
              <a:cxn ang="0">
                <a:pos x="2" y="52"/>
              </a:cxn>
              <a:cxn ang="0">
                <a:pos x="6" y="40"/>
              </a:cxn>
              <a:cxn ang="0">
                <a:pos x="12" y="28"/>
              </a:cxn>
              <a:cxn ang="0">
                <a:pos x="20" y="20"/>
              </a:cxn>
              <a:cxn ang="0">
                <a:pos x="28" y="12"/>
              </a:cxn>
              <a:cxn ang="0">
                <a:pos x="40" y="6"/>
              </a:cxn>
              <a:cxn ang="0">
                <a:pos x="52" y="2"/>
              </a:cxn>
              <a:cxn ang="0">
                <a:pos x="64" y="0"/>
              </a:cxn>
              <a:cxn ang="0">
                <a:pos x="78" y="2"/>
              </a:cxn>
              <a:cxn ang="0">
                <a:pos x="90" y="6"/>
              </a:cxn>
              <a:cxn ang="0">
                <a:pos x="100" y="12"/>
              </a:cxn>
              <a:cxn ang="0">
                <a:pos x="110" y="20"/>
              </a:cxn>
              <a:cxn ang="0">
                <a:pos x="118" y="28"/>
              </a:cxn>
              <a:cxn ang="0">
                <a:pos x="124" y="40"/>
              </a:cxn>
              <a:cxn ang="0">
                <a:pos x="128" y="52"/>
              </a:cxn>
              <a:cxn ang="0">
                <a:pos x="130" y="64"/>
              </a:cxn>
            </a:cxnLst>
            <a:rect l="0" t="0" r="r" b="b"/>
            <a:pathLst>
              <a:path w="130" h="130">
                <a:moveTo>
                  <a:pt x="130" y="64"/>
                </a:moveTo>
                <a:lnTo>
                  <a:pt x="128" y="78"/>
                </a:lnTo>
                <a:lnTo>
                  <a:pt x="124" y="90"/>
                </a:lnTo>
                <a:lnTo>
                  <a:pt x="118" y="100"/>
                </a:lnTo>
                <a:lnTo>
                  <a:pt x="110" y="110"/>
                </a:lnTo>
                <a:lnTo>
                  <a:pt x="100" y="118"/>
                </a:lnTo>
                <a:lnTo>
                  <a:pt x="90" y="124"/>
                </a:lnTo>
                <a:lnTo>
                  <a:pt x="78" y="128"/>
                </a:lnTo>
                <a:lnTo>
                  <a:pt x="64" y="130"/>
                </a:lnTo>
                <a:lnTo>
                  <a:pt x="52" y="128"/>
                </a:lnTo>
                <a:lnTo>
                  <a:pt x="40" y="124"/>
                </a:lnTo>
                <a:lnTo>
                  <a:pt x="28" y="118"/>
                </a:lnTo>
                <a:lnTo>
                  <a:pt x="20" y="110"/>
                </a:lnTo>
                <a:lnTo>
                  <a:pt x="12" y="100"/>
                </a:lnTo>
                <a:lnTo>
                  <a:pt x="6" y="90"/>
                </a:lnTo>
                <a:lnTo>
                  <a:pt x="2" y="78"/>
                </a:lnTo>
                <a:lnTo>
                  <a:pt x="0" y="64"/>
                </a:lnTo>
                <a:lnTo>
                  <a:pt x="2" y="52"/>
                </a:lnTo>
                <a:lnTo>
                  <a:pt x="6" y="40"/>
                </a:lnTo>
                <a:lnTo>
                  <a:pt x="12" y="28"/>
                </a:lnTo>
                <a:lnTo>
                  <a:pt x="20" y="20"/>
                </a:lnTo>
                <a:lnTo>
                  <a:pt x="28" y="12"/>
                </a:lnTo>
                <a:lnTo>
                  <a:pt x="40" y="6"/>
                </a:lnTo>
                <a:lnTo>
                  <a:pt x="52" y="2"/>
                </a:lnTo>
                <a:lnTo>
                  <a:pt x="64" y="0"/>
                </a:lnTo>
                <a:lnTo>
                  <a:pt x="78" y="2"/>
                </a:lnTo>
                <a:lnTo>
                  <a:pt x="90" y="6"/>
                </a:lnTo>
                <a:lnTo>
                  <a:pt x="100" y="12"/>
                </a:lnTo>
                <a:lnTo>
                  <a:pt x="110" y="20"/>
                </a:lnTo>
                <a:lnTo>
                  <a:pt x="118" y="28"/>
                </a:lnTo>
                <a:lnTo>
                  <a:pt x="124" y="40"/>
                </a:lnTo>
                <a:lnTo>
                  <a:pt x="128" y="52"/>
                </a:lnTo>
                <a:lnTo>
                  <a:pt x="130" y="64"/>
                </a:lnTo>
                <a:close/>
              </a:path>
            </a:pathLst>
          </a:custGeom>
          <a:noFill/>
          <a:ln w="12700">
            <a:solidFill>
              <a:srgbClr val="0092C8"/>
            </a:solidFill>
            <a:prstDash val="solid"/>
            <a:round/>
            <a:headEnd/>
            <a:tailEnd/>
          </a:ln>
        </p:spPr>
        <p:txBody>
          <a:bodyPr/>
          <a:lstStyle/>
          <a:p>
            <a:endParaRPr lang="en-GB"/>
          </a:p>
        </p:txBody>
      </p:sp>
      <p:sp>
        <p:nvSpPr>
          <p:cNvPr id="50" name="Freeform 55"/>
          <p:cNvSpPr>
            <a:spLocks/>
          </p:cNvSpPr>
          <p:nvPr/>
        </p:nvSpPr>
        <p:spPr bwMode="auto">
          <a:xfrm>
            <a:off x="847725" y="2413000"/>
            <a:ext cx="203200" cy="203200"/>
          </a:xfrm>
          <a:custGeom>
            <a:avLst/>
            <a:gdLst/>
            <a:ahLst/>
            <a:cxnLst>
              <a:cxn ang="0">
                <a:pos x="128" y="64"/>
              </a:cxn>
              <a:cxn ang="0">
                <a:pos x="126" y="78"/>
              </a:cxn>
              <a:cxn ang="0">
                <a:pos x="124" y="90"/>
              </a:cxn>
              <a:cxn ang="0">
                <a:pos x="118" y="100"/>
              </a:cxn>
              <a:cxn ang="0">
                <a:pos x="110" y="110"/>
              </a:cxn>
              <a:cxn ang="0">
                <a:pos x="100" y="118"/>
              </a:cxn>
              <a:cxn ang="0">
                <a:pos x="88" y="124"/>
              </a:cxn>
              <a:cxn ang="0">
                <a:pos x="76" y="128"/>
              </a:cxn>
              <a:cxn ang="0">
                <a:pos x="64" y="128"/>
              </a:cxn>
              <a:cxn ang="0">
                <a:pos x="50" y="128"/>
              </a:cxn>
              <a:cxn ang="0">
                <a:pos x="38" y="124"/>
              </a:cxn>
              <a:cxn ang="0">
                <a:pos x="28" y="118"/>
              </a:cxn>
              <a:cxn ang="0">
                <a:pos x="18" y="110"/>
              </a:cxn>
              <a:cxn ang="0">
                <a:pos x="10" y="100"/>
              </a:cxn>
              <a:cxn ang="0">
                <a:pos x="4" y="90"/>
              </a:cxn>
              <a:cxn ang="0">
                <a:pos x="0" y="78"/>
              </a:cxn>
              <a:cxn ang="0">
                <a:pos x="0" y="64"/>
              </a:cxn>
              <a:cxn ang="0">
                <a:pos x="0" y="52"/>
              </a:cxn>
              <a:cxn ang="0">
                <a:pos x="4" y="40"/>
              </a:cxn>
              <a:cxn ang="0">
                <a:pos x="10" y="28"/>
              </a:cxn>
              <a:cxn ang="0">
                <a:pos x="18" y="18"/>
              </a:cxn>
              <a:cxn ang="0">
                <a:pos x="28" y="10"/>
              </a:cxn>
              <a:cxn ang="0">
                <a:pos x="38" y="4"/>
              </a:cxn>
              <a:cxn ang="0">
                <a:pos x="50" y="2"/>
              </a:cxn>
              <a:cxn ang="0">
                <a:pos x="64" y="0"/>
              </a:cxn>
              <a:cxn ang="0">
                <a:pos x="76" y="2"/>
              </a:cxn>
              <a:cxn ang="0">
                <a:pos x="88" y="4"/>
              </a:cxn>
              <a:cxn ang="0">
                <a:pos x="100" y="10"/>
              </a:cxn>
              <a:cxn ang="0">
                <a:pos x="110" y="18"/>
              </a:cxn>
              <a:cxn ang="0">
                <a:pos x="118" y="28"/>
              </a:cxn>
              <a:cxn ang="0">
                <a:pos x="124" y="40"/>
              </a:cxn>
              <a:cxn ang="0">
                <a:pos x="126" y="52"/>
              </a:cxn>
              <a:cxn ang="0">
                <a:pos x="126" y="64"/>
              </a:cxn>
              <a:cxn ang="0">
                <a:pos x="128" y="64"/>
              </a:cxn>
            </a:cxnLst>
            <a:rect l="0" t="0" r="r" b="b"/>
            <a:pathLst>
              <a:path w="128" h="128">
                <a:moveTo>
                  <a:pt x="128" y="64"/>
                </a:moveTo>
                <a:lnTo>
                  <a:pt x="126" y="78"/>
                </a:lnTo>
                <a:lnTo>
                  <a:pt x="124" y="90"/>
                </a:lnTo>
                <a:lnTo>
                  <a:pt x="118" y="100"/>
                </a:lnTo>
                <a:lnTo>
                  <a:pt x="110" y="110"/>
                </a:lnTo>
                <a:lnTo>
                  <a:pt x="100" y="118"/>
                </a:lnTo>
                <a:lnTo>
                  <a:pt x="88" y="124"/>
                </a:lnTo>
                <a:lnTo>
                  <a:pt x="76" y="128"/>
                </a:lnTo>
                <a:lnTo>
                  <a:pt x="64" y="128"/>
                </a:lnTo>
                <a:lnTo>
                  <a:pt x="50" y="128"/>
                </a:lnTo>
                <a:lnTo>
                  <a:pt x="38" y="124"/>
                </a:lnTo>
                <a:lnTo>
                  <a:pt x="28" y="118"/>
                </a:lnTo>
                <a:lnTo>
                  <a:pt x="18" y="110"/>
                </a:lnTo>
                <a:lnTo>
                  <a:pt x="10" y="100"/>
                </a:lnTo>
                <a:lnTo>
                  <a:pt x="4" y="90"/>
                </a:lnTo>
                <a:lnTo>
                  <a:pt x="0" y="78"/>
                </a:lnTo>
                <a:lnTo>
                  <a:pt x="0" y="64"/>
                </a:lnTo>
                <a:lnTo>
                  <a:pt x="0" y="52"/>
                </a:lnTo>
                <a:lnTo>
                  <a:pt x="4" y="40"/>
                </a:lnTo>
                <a:lnTo>
                  <a:pt x="10" y="28"/>
                </a:lnTo>
                <a:lnTo>
                  <a:pt x="18" y="18"/>
                </a:lnTo>
                <a:lnTo>
                  <a:pt x="28" y="10"/>
                </a:lnTo>
                <a:lnTo>
                  <a:pt x="38" y="4"/>
                </a:lnTo>
                <a:lnTo>
                  <a:pt x="50" y="2"/>
                </a:lnTo>
                <a:lnTo>
                  <a:pt x="64" y="0"/>
                </a:lnTo>
                <a:lnTo>
                  <a:pt x="76" y="2"/>
                </a:lnTo>
                <a:lnTo>
                  <a:pt x="88" y="4"/>
                </a:lnTo>
                <a:lnTo>
                  <a:pt x="100" y="10"/>
                </a:lnTo>
                <a:lnTo>
                  <a:pt x="110" y="18"/>
                </a:lnTo>
                <a:lnTo>
                  <a:pt x="118" y="28"/>
                </a:lnTo>
                <a:lnTo>
                  <a:pt x="124" y="40"/>
                </a:lnTo>
                <a:lnTo>
                  <a:pt x="126" y="52"/>
                </a:lnTo>
                <a:lnTo>
                  <a:pt x="126" y="64"/>
                </a:lnTo>
                <a:lnTo>
                  <a:pt x="128" y="64"/>
                </a:lnTo>
                <a:close/>
              </a:path>
            </a:pathLst>
          </a:custGeom>
          <a:solidFill>
            <a:srgbClr val="FFFFFF"/>
          </a:solidFill>
          <a:ln w="9525">
            <a:noFill/>
            <a:round/>
            <a:headEnd/>
            <a:tailEnd/>
          </a:ln>
        </p:spPr>
        <p:txBody>
          <a:bodyPr/>
          <a:lstStyle/>
          <a:p>
            <a:endParaRPr lang="en-GB"/>
          </a:p>
        </p:txBody>
      </p:sp>
      <p:sp>
        <p:nvSpPr>
          <p:cNvPr id="51" name="Freeform 56"/>
          <p:cNvSpPr>
            <a:spLocks/>
          </p:cNvSpPr>
          <p:nvPr/>
        </p:nvSpPr>
        <p:spPr bwMode="auto">
          <a:xfrm>
            <a:off x="854075" y="2419350"/>
            <a:ext cx="203200" cy="203200"/>
          </a:xfrm>
          <a:custGeom>
            <a:avLst/>
            <a:gdLst/>
            <a:ahLst/>
            <a:cxnLst>
              <a:cxn ang="0">
                <a:pos x="128" y="64"/>
              </a:cxn>
              <a:cxn ang="0">
                <a:pos x="126" y="78"/>
              </a:cxn>
              <a:cxn ang="0">
                <a:pos x="124" y="90"/>
              </a:cxn>
              <a:cxn ang="0">
                <a:pos x="118" y="100"/>
              </a:cxn>
              <a:cxn ang="0">
                <a:pos x="110" y="110"/>
              </a:cxn>
              <a:cxn ang="0">
                <a:pos x="100" y="118"/>
              </a:cxn>
              <a:cxn ang="0">
                <a:pos x="88" y="124"/>
              </a:cxn>
              <a:cxn ang="0">
                <a:pos x="76" y="128"/>
              </a:cxn>
              <a:cxn ang="0">
                <a:pos x="64" y="128"/>
              </a:cxn>
              <a:cxn ang="0">
                <a:pos x="50" y="128"/>
              </a:cxn>
              <a:cxn ang="0">
                <a:pos x="38" y="124"/>
              </a:cxn>
              <a:cxn ang="0">
                <a:pos x="28" y="118"/>
              </a:cxn>
              <a:cxn ang="0">
                <a:pos x="18" y="110"/>
              </a:cxn>
              <a:cxn ang="0">
                <a:pos x="10" y="100"/>
              </a:cxn>
              <a:cxn ang="0">
                <a:pos x="4" y="90"/>
              </a:cxn>
              <a:cxn ang="0">
                <a:pos x="0" y="78"/>
              </a:cxn>
              <a:cxn ang="0">
                <a:pos x="0" y="64"/>
              </a:cxn>
              <a:cxn ang="0">
                <a:pos x="0" y="52"/>
              </a:cxn>
              <a:cxn ang="0">
                <a:pos x="4" y="40"/>
              </a:cxn>
              <a:cxn ang="0">
                <a:pos x="10" y="28"/>
              </a:cxn>
              <a:cxn ang="0">
                <a:pos x="18" y="18"/>
              </a:cxn>
              <a:cxn ang="0">
                <a:pos x="28" y="10"/>
              </a:cxn>
              <a:cxn ang="0">
                <a:pos x="38" y="4"/>
              </a:cxn>
              <a:cxn ang="0">
                <a:pos x="50" y="2"/>
              </a:cxn>
              <a:cxn ang="0">
                <a:pos x="64" y="0"/>
              </a:cxn>
              <a:cxn ang="0">
                <a:pos x="76" y="2"/>
              </a:cxn>
              <a:cxn ang="0">
                <a:pos x="88" y="4"/>
              </a:cxn>
              <a:cxn ang="0">
                <a:pos x="100" y="10"/>
              </a:cxn>
              <a:cxn ang="0">
                <a:pos x="110" y="18"/>
              </a:cxn>
              <a:cxn ang="0">
                <a:pos x="118" y="28"/>
              </a:cxn>
              <a:cxn ang="0">
                <a:pos x="124" y="40"/>
              </a:cxn>
              <a:cxn ang="0">
                <a:pos x="126" y="52"/>
              </a:cxn>
              <a:cxn ang="0">
                <a:pos x="128" y="64"/>
              </a:cxn>
            </a:cxnLst>
            <a:rect l="0" t="0" r="r" b="b"/>
            <a:pathLst>
              <a:path w="128" h="128">
                <a:moveTo>
                  <a:pt x="128" y="64"/>
                </a:moveTo>
                <a:lnTo>
                  <a:pt x="126" y="78"/>
                </a:lnTo>
                <a:lnTo>
                  <a:pt x="124" y="90"/>
                </a:lnTo>
                <a:lnTo>
                  <a:pt x="118" y="100"/>
                </a:lnTo>
                <a:lnTo>
                  <a:pt x="110" y="110"/>
                </a:lnTo>
                <a:lnTo>
                  <a:pt x="100" y="118"/>
                </a:lnTo>
                <a:lnTo>
                  <a:pt x="88" y="124"/>
                </a:lnTo>
                <a:lnTo>
                  <a:pt x="76" y="128"/>
                </a:lnTo>
                <a:lnTo>
                  <a:pt x="64" y="128"/>
                </a:lnTo>
                <a:lnTo>
                  <a:pt x="50" y="128"/>
                </a:lnTo>
                <a:lnTo>
                  <a:pt x="38" y="124"/>
                </a:lnTo>
                <a:lnTo>
                  <a:pt x="28" y="118"/>
                </a:lnTo>
                <a:lnTo>
                  <a:pt x="18" y="110"/>
                </a:lnTo>
                <a:lnTo>
                  <a:pt x="10" y="100"/>
                </a:lnTo>
                <a:lnTo>
                  <a:pt x="4" y="90"/>
                </a:lnTo>
                <a:lnTo>
                  <a:pt x="0" y="78"/>
                </a:lnTo>
                <a:lnTo>
                  <a:pt x="0" y="64"/>
                </a:lnTo>
                <a:lnTo>
                  <a:pt x="0" y="52"/>
                </a:lnTo>
                <a:lnTo>
                  <a:pt x="4" y="40"/>
                </a:lnTo>
                <a:lnTo>
                  <a:pt x="10" y="28"/>
                </a:lnTo>
                <a:lnTo>
                  <a:pt x="18" y="18"/>
                </a:lnTo>
                <a:lnTo>
                  <a:pt x="28" y="10"/>
                </a:lnTo>
                <a:lnTo>
                  <a:pt x="38" y="4"/>
                </a:lnTo>
                <a:lnTo>
                  <a:pt x="50" y="2"/>
                </a:lnTo>
                <a:lnTo>
                  <a:pt x="64" y="0"/>
                </a:lnTo>
                <a:lnTo>
                  <a:pt x="76" y="2"/>
                </a:lnTo>
                <a:lnTo>
                  <a:pt x="88" y="4"/>
                </a:lnTo>
                <a:lnTo>
                  <a:pt x="100" y="10"/>
                </a:lnTo>
                <a:lnTo>
                  <a:pt x="110" y="18"/>
                </a:lnTo>
                <a:lnTo>
                  <a:pt x="118" y="28"/>
                </a:lnTo>
                <a:lnTo>
                  <a:pt x="124" y="40"/>
                </a:lnTo>
                <a:lnTo>
                  <a:pt x="126" y="52"/>
                </a:lnTo>
                <a:lnTo>
                  <a:pt x="128" y="64"/>
                </a:lnTo>
                <a:close/>
              </a:path>
            </a:pathLst>
          </a:custGeom>
          <a:noFill/>
          <a:ln w="12700">
            <a:solidFill>
              <a:srgbClr val="0092C8"/>
            </a:solidFill>
            <a:prstDash val="solid"/>
            <a:round/>
            <a:headEnd/>
            <a:tailEnd/>
          </a:ln>
        </p:spPr>
        <p:txBody>
          <a:bodyPr/>
          <a:lstStyle/>
          <a:p>
            <a:endParaRPr lang="en-GB"/>
          </a:p>
        </p:txBody>
      </p:sp>
      <p:sp>
        <p:nvSpPr>
          <p:cNvPr id="52" name="Freeform 57"/>
          <p:cNvSpPr>
            <a:spLocks/>
          </p:cNvSpPr>
          <p:nvPr/>
        </p:nvSpPr>
        <p:spPr bwMode="auto">
          <a:xfrm>
            <a:off x="844550" y="3321050"/>
            <a:ext cx="206375" cy="206375"/>
          </a:xfrm>
          <a:custGeom>
            <a:avLst/>
            <a:gdLst/>
            <a:ahLst/>
            <a:cxnLst>
              <a:cxn ang="0">
                <a:pos x="130" y="64"/>
              </a:cxn>
              <a:cxn ang="0">
                <a:pos x="128" y="78"/>
              </a:cxn>
              <a:cxn ang="0">
                <a:pos x="124" y="90"/>
              </a:cxn>
              <a:cxn ang="0">
                <a:pos x="118" y="100"/>
              </a:cxn>
              <a:cxn ang="0">
                <a:pos x="110" y="110"/>
              </a:cxn>
              <a:cxn ang="0">
                <a:pos x="100" y="118"/>
              </a:cxn>
              <a:cxn ang="0">
                <a:pos x="90" y="124"/>
              </a:cxn>
              <a:cxn ang="0">
                <a:pos x="78" y="128"/>
              </a:cxn>
              <a:cxn ang="0">
                <a:pos x="64" y="130"/>
              </a:cxn>
              <a:cxn ang="0">
                <a:pos x="52" y="128"/>
              </a:cxn>
              <a:cxn ang="0">
                <a:pos x="40" y="124"/>
              </a:cxn>
              <a:cxn ang="0">
                <a:pos x="28" y="118"/>
              </a:cxn>
              <a:cxn ang="0">
                <a:pos x="18" y="110"/>
              </a:cxn>
              <a:cxn ang="0">
                <a:pos x="10" y="100"/>
              </a:cxn>
              <a:cxn ang="0">
                <a:pos x="6" y="90"/>
              </a:cxn>
              <a:cxn ang="0">
                <a:pos x="2" y="78"/>
              </a:cxn>
              <a:cxn ang="0">
                <a:pos x="0" y="64"/>
              </a:cxn>
              <a:cxn ang="0">
                <a:pos x="2" y="52"/>
              </a:cxn>
              <a:cxn ang="0">
                <a:pos x="6" y="40"/>
              </a:cxn>
              <a:cxn ang="0">
                <a:pos x="10" y="28"/>
              </a:cxn>
              <a:cxn ang="0">
                <a:pos x="18" y="18"/>
              </a:cxn>
              <a:cxn ang="0">
                <a:pos x="28" y="10"/>
              </a:cxn>
              <a:cxn ang="0">
                <a:pos x="40" y="6"/>
              </a:cxn>
              <a:cxn ang="0">
                <a:pos x="52" y="2"/>
              </a:cxn>
              <a:cxn ang="0">
                <a:pos x="64" y="0"/>
              </a:cxn>
              <a:cxn ang="0">
                <a:pos x="78" y="2"/>
              </a:cxn>
              <a:cxn ang="0">
                <a:pos x="90" y="6"/>
              </a:cxn>
              <a:cxn ang="0">
                <a:pos x="100" y="10"/>
              </a:cxn>
              <a:cxn ang="0">
                <a:pos x="110" y="18"/>
              </a:cxn>
              <a:cxn ang="0">
                <a:pos x="118" y="28"/>
              </a:cxn>
              <a:cxn ang="0">
                <a:pos x="124" y="40"/>
              </a:cxn>
              <a:cxn ang="0">
                <a:pos x="128" y="52"/>
              </a:cxn>
              <a:cxn ang="0">
                <a:pos x="128" y="64"/>
              </a:cxn>
              <a:cxn ang="0">
                <a:pos x="130" y="64"/>
              </a:cxn>
            </a:cxnLst>
            <a:rect l="0" t="0" r="r" b="b"/>
            <a:pathLst>
              <a:path w="130" h="130">
                <a:moveTo>
                  <a:pt x="130" y="64"/>
                </a:moveTo>
                <a:lnTo>
                  <a:pt x="128" y="78"/>
                </a:lnTo>
                <a:lnTo>
                  <a:pt x="124" y="90"/>
                </a:lnTo>
                <a:lnTo>
                  <a:pt x="118" y="100"/>
                </a:lnTo>
                <a:lnTo>
                  <a:pt x="110" y="110"/>
                </a:lnTo>
                <a:lnTo>
                  <a:pt x="100" y="118"/>
                </a:lnTo>
                <a:lnTo>
                  <a:pt x="90" y="124"/>
                </a:lnTo>
                <a:lnTo>
                  <a:pt x="78" y="128"/>
                </a:lnTo>
                <a:lnTo>
                  <a:pt x="64" y="130"/>
                </a:lnTo>
                <a:lnTo>
                  <a:pt x="52" y="128"/>
                </a:lnTo>
                <a:lnTo>
                  <a:pt x="40" y="124"/>
                </a:lnTo>
                <a:lnTo>
                  <a:pt x="28" y="118"/>
                </a:lnTo>
                <a:lnTo>
                  <a:pt x="18" y="110"/>
                </a:lnTo>
                <a:lnTo>
                  <a:pt x="10" y="100"/>
                </a:lnTo>
                <a:lnTo>
                  <a:pt x="6" y="90"/>
                </a:lnTo>
                <a:lnTo>
                  <a:pt x="2" y="78"/>
                </a:lnTo>
                <a:lnTo>
                  <a:pt x="0" y="64"/>
                </a:lnTo>
                <a:lnTo>
                  <a:pt x="2" y="52"/>
                </a:lnTo>
                <a:lnTo>
                  <a:pt x="6" y="40"/>
                </a:lnTo>
                <a:lnTo>
                  <a:pt x="10" y="28"/>
                </a:lnTo>
                <a:lnTo>
                  <a:pt x="18" y="18"/>
                </a:lnTo>
                <a:lnTo>
                  <a:pt x="28" y="10"/>
                </a:lnTo>
                <a:lnTo>
                  <a:pt x="40" y="6"/>
                </a:lnTo>
                <a:lnTo>
                  <a:pt x="52" y="2"/>
                </a:lnTo>
                <a:lnTo>
                  <a:pt x="64" y="0"/>
                </a:lnTo>
                <a:lnTo>
                  <a:pt x="78" y="2"/>
                </a:lnTo>
                <a:lnTo>
                  <a:pt x="90" y="6"/>
                </a:lnTo>
                <a:lnTo>
                  <a:pt x="100" y="10"/>
                </a:lnTo>
                <a:lnTo>
                  <a:pt x="110" y="18"/>
                </a:lnTo>
                <a:lnTo>
                  <a:pt x="118" y="28"/>
                </a:lnTo>
                <a:lnTo>
                  <a:pt x="124" y="40"/>
                </a:lnTo>
                <a:lnTo>
                  <a:pt x="128" y="52"/>
                </a:lnTo>
                <a:lnTo>
                  <a:pt x="128" y="64"/>
                </a:lnTo>
                <a:lnTo>
                  <a:pt x="130" y="64"/>
                </a:lnTo>
                <a:close/>
              </a:path>
            </a:pathLst>
          </a:custGeom>
          <a:solidFill>
            <a:srgbClr val="FFFFFF"/>
          </a:solidFill>
          <a:ln w="9525">
            <a:noFill/>
            <a:round/>
            <a:headEnd/>
            <a:tailEnd/>
          </a:ln>
        </p:spPr>
        <p:txBody>
          <a:bodyPr/>
          <a:lstStyle/>
          <a:p>
            <a:endParaRPr lang="en-GB"/>
          </a:p>
        </p:txBody>
      </p:sp>
      <p:sp>
        <p:nvSpPr>
          <p:cNvPr id="53" name="Freeform 58"/>
          <p:cNvSpPr>
            <a:spLocks/>
          </p:cNvSpPr>
          <p:nvPr/>
        </p:nvSpPr>
        <p:spPr bwMode="auto">
          <a:xfrm>
            <a:off x="850900" y="3327400"/>
            <a:ext cx="206375" cy="206375"/>
          </a:xfrm>
          <a:custGeom>
            <a:avLst/>
            <a:gdLst/>
            <a:ahLst/>
            <a:cxnLst>
              <a:cxn ang="0">
                <a:pos x="130" y="64"/>
              </a:cxn>
              <a:cxn ang="0">
                <a:pos x="128" y="78"/>
              </a:cxn>
              <a:cxn ang="0">
                <a:pos x="124" y="90"/>
              </a:cxn>
              <a:cxn ang="0">
                <a:pos x="118" y="100"/>
              </a:cxn>
              <a:cxn ang="0">
                <a:pos x="110" y="110"/>
              </a:cxn>
              <a:cxn ang="0">
                <a:pos x="100" y="118"/>
              </a:cxn>
              <a:cxn ang="0">
                <a:pos x="90" y="124"/>
              </a:cxn>
              <a:cxn ang="0">
                <a:pos x="78" y="128"/>
              </a:cxn>
              <a:cxn ang="0">
                <a:pos x="64" y="130"/>
              </a:cxn>
              <a:cxn ang="0">
                <a:pos x="52" y="128"/>
              </a:cxn>
              <a:cxn ang="0">
                <a:pos x="40" y="124"/>
              </a:cxn>
              <a:cxn ang="0">
                <a:pos x="28" y="118"/>
              </a:cxn>
              <a:cxn ang="0">
                <a:pos x="18" y="110"/>
              </a:cxn>
              <a:cxn ang="0">
                <a:pos x="10" y="100"/>
              </a:cxn>
              <a:cxn ang="0">
                <a:pos x="6" y="90"/>
              </a:cxn>
              <a:cxn ang="0">
                <a:pos x="2" y="78"/>
              </a:cxn>
              <a:cxn ang="0">
                <a:pos x="0" y="64"/>
              </a:cxn>
              <a:cxn ang="0">
                <a:pos x="2" y="52"/>
              </a:cxn>
              <a:cxn ang="0">
                <a:pos x="6" y="40"/>
              </a:cxn>
              <a:cxn ang="0">
                <a:pos x="10" y="28"/>
              </a:cxn>
              <a:cxn ang="0">
                <a:pos x="18" y="18"/>
              </a:cxn>
              <a:cxn ang="0">
                <a:pos x="28" y="10"/>
              </a:cxn>
              <a:cxn ang="0">
                <a:pos x="40" y="6"/>
              </a:cxn>
              <a:cxn ang="0">
                <a:pos x="52" y="2"/>
              </a:cxn>
              <a:cxn ang="0">
                <a:pos x="64" y="0"/>
              </a:cxn>
              <a:cxn ang="0">
                <a:pos x="78" y="2"/>
              </a:cxn>
              <a:cxn ang="0">
                <a:pos x="90" y="6"/>
              </a:cxn>
              <a:cxn ang="0">
                <a:pos x="100" y="10"/>
              </a:cxn>
              <a:cxn ang="0">
                <a:pos x="110" y="18"/>
              </a:cxn>
              <a:cxn ang="0">
                <a:pos x="118" y="28"/>
              </a:cxn>
              <a:cxn ang="0">
                <a:pos x="124" y="40"/>
              </a:cxn>
              <a:cxn ang="0">
                <a:pos x="128" y="52"/>
              </a:cxn>
              <a:cxn ang="0">
                <a:pos x="130" y="64"/>
              </a:cxn>
            </a:cxnLst>
            <a:rect l="0" t="0" r="r" b="b"/>
            <a:pathLst>
              <a:path w="130" h="130">
                <a:moveTo>
                  <a:pt x="130" y="64"/>
                </a:moveTo>
                <a:lnTo>
                  <a:pt x="128" y="78"/>
                </a:lnTo>
                <a:lnTo>
                  <a:pt x="124" y="90"/>
                </a:lnTo>
                <a:lnTo>
                  <a:pt x="118" y="100"/>
                </a:lnTo>
                <a:lnTo>
                  <a:pt x="110" y="110"/>
                </a:lnTo>
                <a:lnTo>
                  <a:pt x="100" y="118"/>
                </a:lnTo>
                <a:lnTo>
                  <a:pt x="90" y="124"/>
                </a:lnTo>
                <a:lnTo>
                  <a:pt x="78" y="128"/>
                </a:lnTo>
                <a:lnTo>
                  <a:pt x="64" y="130"/>
                </a:lnTo>
                <a:lnTo>
                  <a:pt x="52" y="128"/>
                </a:lnTo>
                <a:lnTo>
                  <a:pt x="40" y="124"/>
                </a:lnTo>
                <a:lnTo>
                  <a:pt x="28" y="118"/>
                </a:lnTo>
                <a:lnTo>
                  <a:pt x="18" y="110"/>
                </a:lnTo>
                <a:lnTo>
                  <a:pt x="10" y="100"/>
                </a:lnTo>
                <a:lnTo>
                  <a:pt x="6" y="90"/>
                </a:lnTo>
                <a:lnTo>
                  <a:pt x="2" y="78"/>
                </a:lnTo>
                <a:lnTo>
                  <a:pt x="0" y="64"/>
                </a:lnTo>
                <a:lnTo>
                  <a:pt x="2" y="52"/>
                </a:lnTo>
                <a:lnTo>
                  <a:pt x="6" y="40"/>
                </a:lnTo>
                <a:lnTo>
                  <a:pt x="10" y="28"/>
                </a:lnTo>
                <a:lnTo>
                  <a:pt x="18" y="18"/>
                </a:lnTo>
                <a:lnTo>
                  <a:pt x="28" y="10"/>
                </a:lnTo>
                <a:lnTo>
                  <a:pt x="40" y="6"/>
                </a:lnTo>
                <a:lnTo>
                  <a:pt x="52" y="2"/>
                </a:lnTo>
                <a:lnTo>
                  <a:pt x="64" y="0"/>
                </a:lnTo>
                <a:lnTo>
                  <a:pt x="78" y="2"/>
                </a:lnTo>
                <a:lnTo>
                  <a:pt x="90" y="6"/>
                </a:lnTo>
                <a:lnTo>
                  <a:pt x="100" y="10"/>
                </a:lnTo>
                <a:lnTo>
                  <a:pt x="110" y="18"/>
                </a:lnTo>
                <a:lnTo>
                  <a:pt x="118" y="28"/>
                </a:lnTo>
                <a:lnTo>
                  <a:pt x="124" y="40"/>
                </a:lnTo>
                <a:lnTo>
                  <a:pt x="128" y="52"/>
                </a:lnTo>
                <a:lnTo>
                  <a:pt x="130" y="64"/>
                </a:lnTo>
                <a:close/>
              </a:path>
            </a:pathLst>
          </a:custGeom>
          <a:noFill/>
          <a:ln w="12700">
            <a:solidFill>
              <a:srgbClr val="0092C8"/>
            </a:solidFill>
            <a:prstDash val="solid"/>
            <a:round/>
            <a:headEnd/>
            <a:tailEnd/>
          </a:ln>
        </p:spPr>
        <p:txBody>
          <a:bodyPr/>
          <a:lstStyle/>
          <a:p>
            <a:endParaRPr lang="en-GB"/>
          </a:p>
        </p:txBody>
      </p:sp>
      <p:sp>
        <p:nvSpPr>
          <p:cNvPr id="54" name="Freeform 59"/>
          <p:cNvSpPr>
            <a:spLocks/>
          </p:cNvSpPr>
          <p:nvPr/>
        </p:nvSpPr>
        <p:spPr bwMode="auto">
          <a:xfrm>
            <a:off x="844550" y="4200525"/>
            <a:ext cx="203200" cy="206375"/>
          </a:xfrm>
          <a:custGeom>
            <a:avLst/>
            <a:gdLst/>
            <a:ahLst/>
            <a:cxnLst>
              <a:cxn ang="0">
                <a:pos x="128" y="66"/>
              </a:cxn>
              <a:cxn ang="0">
                <a:pos x="128" y="78"/>
              </a:cxn>
              <a:cxn ang="0">
                <a:pos x="124" y="90"/>
              </a:cxn>
              <a:cxn ang="0">
                <a:pos x="118" y="102"/>
              </a:cxn>
              <a:cxn ang="0">
                <a:pos x="110" y="110"/>
              </a:cxn>
              <a:cxn ang="0">
                <a:pos x="100" y="118"/>
              </a:cxn>
              <a:cxn ang="0">
                <a:pos x="90" y="124"/>
              </a:cxn>
              <a:cxn ang="0">
                <a:pos x="78" y="128"/>
              </a:cxn>
              <a:cxn ang="0">
                <a:pos x="64" y="130"/>
              </a:cxn>
              <a:cxn ang="0">
                <a:pos x="52" y="128"/>
              </a:cxn>
              <a:cxn ang="0">
                <a:pos x="40" y="124"/>
              </a:cxn>
              <a:cxn ang="0">
                <a:pos x="28" y="118"/>
              </a:cxn>
              <a:cxn ang="0">
                <a:pos x="18" y="110"/>
              </a:cxn>
              <a:cxn ang="0">
                <a:pos x="10" y="102"/>
              </a:cxn>
              <a:cxn ang="0">
                <a:pos x="4" y="90"/>
              </a:cxn>
              <a:cxn ang="0">
                <a:pos x="0" y="78"/>
              </a:cxn>
              <a:cxn ang="0">
                <a:pos x="0" y="66"/>
              </a:cxn>
              <a:cxn ang="0">
                <a:pos x="0" y="52"/>
              </a:cxn>
              <a:cxn ang="0">
                <a:pos x="4" y="40"/>
              </a:cxn>
              <a:cxn ang="0">
                <a:pos x="10" y="28"/>
              </a:cxn>
              <a:cxn ang="0">
                <a:pos x="18" y="20"/>
              </a:cxn>
              <a:cxn ang="0">
                <a:pos x="28" y="12"/>
              </a:cxn>
              <a:cxn ang="0">
                <a:pos x="40" y="6"/>
              </a:cxn>
              <a:cxn ang="0">
                <a:pos x="52" y="2"/>
              </a:cxn>
              <a:cxn ang="0">
                <a:pos x="64" y="0"/>
              </a:cxn>
              <a:cxn ang="0">
                <a:pos x="78" y="2"/>
              </a:cxn>
              <a:cxn ang="0">
                <a:pos x="90" y="6"/>
              </a:cxn>
              <a:cxn ang="0">
                <a:pos x="100" y="12"/>
              </a:cxn>
              <a:cxn ang="0">
                <a:pos x="110" y="20"/>
              </a:cxn>
              <a:cxn ang="0">
                <a:pos x="118" y="28"/>
              </a:cxn>
              <a:cxn ang="0">
                <a:pos x="124" y="40"/>
              </a:cxn>
              <a:cxn ang="0">
                <a:pos x="128" y="52"/>
              </a:cxn>
              <a:cxn ang="0">
                <a:pos x="128" y="64"/>
              </a:cxn>
              <a:cxn ang="0">
                <a:pos x="128" y="66"/>
              </a:cxn>
            </a:cxnLst>
            <a:rect l="0" t="0" r="r" b="b"/>
            <a:pathLst>
              <a:path w="128" h="130">
                <a:moveTo>
                  <a:pt x="128" y="66"/>
                </a:moveTo>
                <a:lnTo>
                  <a:pt x="128" y="78"/>
                </a:lnTo>
                <a:lnTo>
                  <a:pt x="124" y="90"/>
                </a:lnTo>
                <a:lnTo>
                  <a:pt x="118" y="102"/>
                </a:lnTo>
                <a:lnTo>
                  <a:pt x="110" y="110"/>
                </a:lnTo>
                <a:lnTo>
                  <a:pt x="100" y="118"/>
                </a:lnTo>
                <a:lnTo>
                  <a:pt x="90" y="124"/>
                </a:lnTo>
                <a:lnTo>
                  <a:pt x="78" y="128"/>
                </a:lnTo>
                <a:lnTo>
                  <a:pt x="64" y="130"/>
                </a:lnTo>
                <a:lnTo>
                  <a:pt x="52" y="128"/>
                </a:lnTo>
                <a:lnTo>
                  <a:pt x="40" y="124"/>
                </a:lnTo>
                <a:lnTo>
                  <a:pt x="28" y="118"/>
                </a:lnTo>
                <a:lnTo>
                  <a:pt x="18" y="110"/>
                </a:lnTo>
                <a:lnTo>
                  <a:pt x="10" y="102"/>
                </a:lnTo>
                <a:lnTo>
                  <a:pt x="4" y="90"/>
                </a:lnTo>
                <a:lnTo>
                  <a:pt x="0" y="78"/>
                </a:lnTo>
                <a:lnTo>
                  <a:pt x="0" y="66"/>
                </a:lnTo>
                <a:lnTo>
                  <a:pt x="0" y="52"/>
                </a:lnTo>
                <a:lnTo>
                  <a:pt x="4" y="40"/>
                </a:lnTo>
                <a:lnTo>
                  <a:pt x="10" y="28"/>
                </a:lnTo>
                <a:lnTo>
                  <a:pt x="18" y="20"/>
                </a:lnTo>
                <a:lnTo>
                  <a:pt x="28" y="12"/>
                </a:lnTo>
                <a:lnTo>
                  <a:pt x="40" y="6"/>
                </a:lnTo>
                <a:lnTo>
                  <a:pt x="52" y="2"/>
                </a:lnTo>
                <a:lnTo>
                  <a:pt x="64" y="0"/>
                </a:lnTo>
                <a:lnTo>
                  <a:pt x="78" y="2"/>
                </a:lnTo>
                <a:lnTo>
                  <a:pt x="90" y="6"/>
                </a:lnTo>
                <a:lnTo>
                  <a:pt x="100" y="12"/>
                </a:lnTo>
                <a:lnTo>
                  <a:pt x="110" y="20"/>
                </a:lnTo>
                <a:lnTo>
                  <a:pt x="118" y="28"/>
                </a:lnTo>
                <a:lnTo>
                  <a:pt x="124" y="40"/>
                </a:lnTo>
                <a:lnTo>
                  <a:pt x="128" y="52"/>
                </a:lnTo>
                <a:lnTo>
                  <a:pt x="128" y="64"/>
                </a:lnTo>
                <a:lnTo>
                  <a:pt x="128" y="66"/>
                </a:lnTo>
                <a:close/>
              </a:path>
            </a:pathLst>
          </a:custGeom>
          <a:solidFill>
            <a:srgbClr val="FFFFFF"/>
          </a:solidFill>
          <a:ln w="9525">
            <a:noFill/>
            <a:round/>
            <a:headEnd/>
            <a:tailEnd/>
          </a:ln>
        </p:spPr>
        <p:txBody>
          <a:bodyPr/>
          <a:lstStyle/>
          <a:p>
            <a:endParaRPr lang="en-GB"/>
          </a:p>
        </p:txBody>
      </p:sp>
      <p:sp>
        <p:nvSpPr>
          <p:cNvPr id="55" name="Freeform 60"/>
          <p:cNvSpPr>
            <a:spLocks/>
          </p:cNvSpPr>
          <p:nvPr/>
        </p:nvSpPr>
        <p:spPr bwMode="auto">
          <a:xfrm>
            <a:off x="850900" y="4206875"/>
            <a:ext cx="203200" cy="206375"/>
          </a:xfrm>
          <a:custGeom>
            <a:avLst/>
            <a:gdLst/>
            <a:ahLst/>
            <a:cxnLst>
              <a:cxn ang="0">
                <a:pos x="128" y="66"/>
              </a:cxn>
              <a:cxn ang="0">
                <a:pos x="128" y="78"/>
              </a:cxn>
              <a:cxn ang="0">
                <a:pos x="124" y="90"/>
              </a:cxn>
              <a:cxn ang="0">
                <a:pos x="118" y="102"/>
              </a:cxn>
              <a:cxn ang="0">
                <a:pos x="110" y="110"/>
              </a:cxn>
              <a:cxn ang="0">
                <a:pos x="100" y="118"/>
              </a:cxn>
              <a:cxn ang="0">
                <a:pos x="90" y="124"/>
              </a:cxn>
              <a:cxn ang="0">
                <a:pos x="78" y="128"/>
              </a:cxn>
              <a:cxn ang="0">
                <a:pos x="64" y="130"/>
              </a:cxn>
              <a:cxn ang="0">
                <a:pos x="52" y="128"/>
              </a:cxn>
              <a:cxn ang="0">
                <a:pos x="40" y="124"/>
              </a:cxn>
              <a:cxn ang="0">
                <a:pos x="28" y="118"/>
              </a:cxn>
              <a:cxn ang="0">
                <a:pos x="18" y="110"/>
              </a:cxn>
              <a:cxn ang="0">
                <a:pos x="10" y="102"/>
              </a:cxn>
              <a:cxn ang="0">
                <a:pos x="4" y="90"/>
              </a:cxn>
              <a:cxn ang="0">
                <a:pos x="0" y="78"/>
              </a:cxn>
              <a:cxn ang="0">
                <a:pos x="0" y="66"/>
              </a:cxn>
              <a:cxn ang="0">
                <a:pos x="0" y="52"/>
              </a:cxn>
              <a:cxn ang="0">
                <a:pos x="4" y="40"/>
              </a:cxn>
              <a:cxn ang="0">
                <a:pos x="10" y="28"/>
              </a:cxn>
              <a:cxn ang="0">
                <a:pos x="18" y="20"/>
              </a:cxn>
              <a:cxn ang="0">
                <a:pos x="28" y="12"/>
              </a:cxn>
              <a:cxn ang="0">
                <a:pos x="40" y="6"/>
              </a:cxn>
              <a:cxn ang="0">
                <a:pos x="52" y="2"/>
              </a:cxn>
              <a:cxn ang="0">
                <a:pos x="64" y="0"/>
              </a:cxn>
              <a:cxn ang="0">
                <a:pos x="78" y="2"/>
              </a:cxn>
              <a:cxn ang="0">
                <a:pos x="90" y="6"/>
              </a:cxn>
              <a:cxn ang="0">
                <a:pos x="100" y="12"/>
              </a:cxn>
              <a:cxn ang="0">
                <a:pos x="110" y="20"/>
              </a:cxn>
              <a:cxn ang="0">
                <a:pos x="118" y="28"/>
              </a:cxn>
              <a:cxn ang="0">
                <a:pos x="124" y="40"/>
              </a:cxn>
              <a:cxn ang="0">
                <a:pos x="128" y="52"/>
              </a:cxn>
              <a:cxn ang="0">
                <a:pos x="128" y="66"/>
              </a:cxn>
            </a:cxnLst>
            <a:rect l="0" t="0" r="r" b="b"/>
            <a:pathLst>
              <a:path w="128" h="130">
                <a:moveTo>
                  <a:pt x="128" y="66"/>
                </a:moveTo>
                <a:lnTo>
                  <a:pt x="128" y="78"/>
                </a:lnTo>
                <a:lnTo>
                  <a:pt x="124" y="90"/>
                </a:lnTo>
                <a:lnTo>
                  <a:pt x="118" y="102"/>
                </a:lnTo>
                <a:lnTo>
                  <a:pt x="110" y="110"/>
                </a:lnTo>
                <a:lnTo>
                  <a:pt x="100" y="118"/>
                </a:lnTo>
                <a:lnTo>
                  <a:pt x="90" y="124"/>
                </a:lnTo>
                <a:lnTo>
                  <a:pt x="78" y="128"/>
                </a:lnTo>
                <a:lnTo>
                  <a:pt x="64" y="130"/>
                </a:lnTo>
                <a:lnTo>
                  <a:pt x="52" y="128"/>
                </a:lnTo>
                <a:lnTo>
                  <a:pt x="40" y="124"/>
                </a:lnTo>
                <a:lnTo>
                  <a:pt x="28" y="118"/>
                </a:lnTo>
                <a:lnTo>
                  <a:pt x="18" y="110"/>
                </a:lnTo>
                <a:lnTo>
                  <a:pt x="10" y="102"/>
                </a:lnTo>
                <a:lnTo>
                  <a:pt x="4" y="90"/>
                </a:lnTo>
                <a:lnTo>
                  <a:pt x="0" y="78"/>
                </a:lnTo>
                <a:lnTo>
                  <a:pt x="0" y="66"/>
                </a:lnTo>
                <a:lnTo>
                  <a:pt x="0" y="52"/>
                </a:lnTo>
                <a:lnTo>
                  <a:pt x="4" y="40"/>
                </a:lnTo>
                <a:lnTo>
                  <a:pt x="10" y="28"/>
                </a:lnTo>
                <a:lnTo>
                  <a:pt x="18" y="20"/>
                </a:lnTo>
                <a:lnTo>
                  <a:pt x="28" y="12"/>
                </a:lnTo>
                <a:lnTo>
                  <a:pt x="40" y="6"/>
                </a:lnTo>
                <a:lnTo>
                  <a:pt x="52" y="2"/>
                </a:lnTo>
                <a:lnTo>
                  <a:pt x="64" y="0"/>
                </a:lnTo>
                <a:lnTo>
                  <a:pt x="78" y="2"/>
                </a:lnTo>
                <a:lnTo>
                  <a:pt x="90" y="6"/>
                </a:lnTo>
                <a:lnTo>
                  <a:pt x="100" y="12"/>
                </a:lnTo>
                <a:lnTo>
                  <a:pt x="110" y="20"/>
                </a:lnTo>
                <a:lnTo>
                  <a:pt x="118" y="28"/>
                </a:lnTo>
                <a:lnTo>
                  <a:pt x="124" y="40"/>
                </a:lnTo>
                <a:lnTo>
                  <a:pt x="128" y="52"/>
                </a:lnTo>
                <a:lnTo>
                  <a:pt x="128" y="66"/>
                </a:lnTo>
                <a:close/>
              </a:path>
            </a:pathLst>
          </a:custGeom>
          <a:noFill/>
          <a:ln w="12700">
            <a:solidFill>
              <a:srgbClr val="0092C8"/>
            </a:solidFill>
            <a:prstDash val="solid"/>
            <a:round/>
            <a:headEnd/>
            <a:tailEnd/>
          </a:ln>
        </p:spPr>
        <p:txBody>
          <a:bodyPr/>
          <a:lstStyle/>
          <a:p>
            <a:endParaRPr lang="en-GB"/>
          </a:p>
        </p:txBody>
      </p:sp>
      <p:sp>
        <p:nvSpPr>
          <p:cNvPr id="56" name="Freeform 61"/>
          <p:cNvSpPr>
            <a:spLocks/>
          </p:cNvSpPr>
          <p:nvPr/>
        </p:nvSpPr>
        <p:spPr bwMode="auto">
          <a:xfrm>
            <a:off x="844550" y="5127625"/>
            <a:ext cx="203200" cy="206375"/>
          </a:xfrm>
          <a:custGeom>
            <a:avLst/>
            <a:gdLst/>
            <a:ahLst/>
            <a:cxnLst>
              <a:cxn ang="0">
                <a:pos x="128" y="66"/>
              </a:cxn>
              <a:cxn ang="0">
                <a:pos x="128" y="78"/>
              </a:cxn>
              <a:cxn ang="0">
                <a:pos x="124" y="90"/>
              </a:cxn>
              <a:cxn ang="0">
                <a:pos x="118" y="102"/>
              </a:cxn>
              <a:cxn ang="0">
                <a:pos x="110" y="110"/>
              </a:cxn>
              <a:cxn ang="0">
                <a:pos x="100" y="118"/>
              </a:cxn>
              <a:cxn ang="0">
                <a:pos x="88" y="124"/>
              </a:cxn>
              <a:cxn ang="0">
                <a:pos x="76" y="128"/>
              </a:cxn>
              <a:cxn ang="0">
                <a:pos x="64" y="130"/>
              </a:cxn>
              <a:cxn ang="0">
                <a:pos x="50" y="128"/>
              </a:cxn>
              <a:cxn ang="0">
                <a:pos x="38" y="124"/>
              </a:cxn>
              <a:cxn ang="0">
                <a:pos x="28" y="118"/>
              </a:cxn>
              <a:cxn ang="0">
                <a:pos x="18" y="110"/>
              </a:cxn>
              <a:cxn ang="0">
                <a:pos x="10" y="102"/>
              </a:cxn>
              <a:cxn ang="0">
                <a:pos x="4" y="90"/>
              </a:cxn>
              <a:cxn ang="0">
                <a:pos x="0" y="78"/>
              </a:cxn>
              <a:cxn ang="0">
                <a:pos x="0" y="66"/>
              </a:cxn>
              <a:cxn ang="0">
                <a:pos x="0" y="52"/>
              </a:cxn>
              <a:cxn ang="0">
                <a:pos x="4" y="40"/>
              </a:cxn>
              <a:cxn ang="0">
                <a:pos x="10" y="28"/>
              </a:cxn>
              <a:cxn ang="0">
                <a:pos x="18" y="20"/>
              </a:cxn>
              <a:cxn ang="0">
                <a:pos x="28" y="12"/>
              </a:cxn>
              <a:cxn ang="0">
                <a:pos x="38" y="6"/>
              </a:cxn>
              <a:cxn ang="0">
                <a:pos x="50" y="2"/>
              </a:cxn>
              <a:cxn ang="0">
                <a:pos x="64" y="0"/>
              </a:cxn>
              <a:cxn ang="0">
                <a:pos x="76" y="2"/>
              </a:cxn>
              <a:cxn ang="0">
                <a:pos x="88" y="6"/>
              </a:cxn>
              <a:cxn ang="0">
                <a:pos x="100" y="12"/>
              </a:cxn>
              <a:cxn ang="0">
                <a:pos x="110" y="20"/>
              </a:cxn>
              <a:cxn ang="0">
                <a:pos x="118" y="28"/>
              </a:cxn>
              <a:cxn ang="0">
                <a:pos x="124" y="40"/>
              </a:cxn>
              <a:cxn ang="0">
                <a:pos x="128" y="52"/>
              </a:cxn>
              <a:cxn ang="0">
                <a:pos x="128" y="64"/>
              </a:cxn>
              <a:cxn ang="0">
                <a:pos x="128" y="66"/>
              </a:cxn>
            </a:cxnLst>
            <a:rect l="0" t="0" r="r" b="b"/>
            <a:pathLst>
              <a:path w="128" h="130">
                <a:moveTo>
                  <a:pt x="128" y="66"/>
                </a:moveTo>
                <a:lnTo>
                  <a:pt x="128" y="78"/>
                </a:lnTo>
                <a:lnTo>
                  <a:pt x="124" y="90"/>
                </a:lnTo>
                <a:lnTo>
                  <a:pt x="118" y="102"/>
                </a:lnTo>
                <a:lnTo>
                  <a:pt x="110" y="110"/>
                </a:lnTo>
                <a:lnTo>
                  <a:pt x="100" y="118"/>
                </a:lnTo>
                <a:lnTo>
                  <a:pt x="88" y="124"/>
                </a:lnTo>
                <a:lnTo>
                  <a:pt x="76" y="128"/>
                </a:lnTo>
                <a:lnTo>
                  <a:pt x="64" y="130"/>
                </a:lnTo>
                <a:lnTo>
                  <a:pt x="50" y="128"/>
                </a:lnTo>
                <a:lnTo>
                  <a:pt x="38" y="124"/>
                </a:lnTo>
                <a:lnTo>
                  <a:pt x="28" y="118"/>
                </a:lnTo>
                <a:lnTo>
                  <a:pt x="18" y="110"/>
                </a:lnTo>
                <a:lnTo>
                  <a:pt x="10" y="102"/>
                </a:lnTo>
                <a:lnTo>
                  <a:pt x="4" y="90"/>
                </a:lnTo>
                <a:lnTo>
                  <a:pt x="0" y="78"/>
                </a:lnTo>
                <a:lnTo>
                  <a:pt x="0" y="66"/>
                </a:lnTo>
                <a:lnTo>
                  <a:pt x="0" y="52"/>
                </a:lnTo>
                <a:lnTo>
                  <a:pt x="4" y="40"/>
                </a:lnTo>
                <a:lnTo>
                  <a:pt x="10" y="28"/>
                </a:lnTo>
                <a:lnTo>
                  <a:pt x="18" y="20"/>
                </a:lnTo>
                <a:lnTo>
                  <a:pt x="28" y="12"/>
                </a:lnTo>
                <a:lnTo>
                  <a:pt x="38" y="6"/>
                </a:lnTo>
                <a:lnTo>
                  <a:pt x="50" y="2"/>
                </a:lnTo>
                <a:lnTo>
                  <a:pt x="64" y="0"/>
                </a:lnTo>
                <a:lnTo>
                  <a:pt x="76" y="2"/>
                </a:lnTo>
                <a:lnTo>
                  <a:pt x="88" y="6"/>
                </a:lnTo>
                <a:lnTo>
                  <a:pt x="100" y="12"/>
                </a:lnTo>
                <a:lnTo>
                  <a:pt x="110" y="20"/>
                </a:lnTo>
                <a:lnTo>
                  <a:pt x="118" y="28"/>
                </a:lnTo>
                <a:lnTo>
                  <a:pt x="124" y="40"/>
                </a:lnTo>
                <a:lnTo>
                  <a:pt x="128" y="52"/>
                </a:lnTo>
                <a:lnTo>
                  <a:pt x="128" y="64"/>
                </a:lnTo>
                <a:lnTo>
                  <a:pt x="128" y="66"/>
                </a:lnTo>
                <a:close/>
              </a:path>
            </a:pathLst>
          </a:custGeom>
          <a:solidFill>
            <a:srgbClr val="FFFFFF"/>
          </a:solidFill>
          <a:ln w="9525">
            <a:noFill/>
            <a:round/>
            <a:headEnd/>
            <a:tailEnd/>
          </a:ln>
        </p:spPr>
        <p:txBody>
          <a:bodyPr/>
          <a:lstStyle/>
          <a:p>
            <a:endParaRPr lang="en-GB"/>
          </a:p>
        </p:txBody>
      </p:sp>
      <p:sp>
        <p:nvSpPr>
          <p:cNvPr id="57" name="Freeform 62"/>
          <p:cNvSpPr>
            <a:spLocks/>
          </p:cNvSpPr>
          <p:nvPr/>
        </p:nvSpPr>
        <p:spPr bwMode="auto">
          <a:xfrm>
            <a:off x="850900" y="5133975"/>
            <a:ext cx="203200" cy="206375"/>
          </a:xfrm>
          <a:custGeom>
            <a:avLst/>
            <a:gdLst/>
            <a:ahLst/>
            <a:cxnLst>
              <a:cxn ang="0">
                <a:pos x="128" y="66"/>
              </a:cxn>
              <a:cxn ang="0">
                <a:pos x="128" y="78"/>
              </a:cxn>
              <a:cxn ang="0">
                <a:pos x="124" y="90"/>
              </a:cxn>
              <a:cxn ang="0">
                <a:pos x="118" y="102"/>
              </a:cxn>
              <a:cxn ang="0">
                <a:pos x="110" y="110"/>
              </a:cxn>
              <a:cxn ang="0">
                <a:pos x="100" y="118"/>
              </a:cxn>
              <a:cxn ang="0">
                <a:pos x="88" y="124"/>
              </a:cxn>
              <a:cxn ang="0">
                <a:pos x="76" y="128"/>
              </a:cxn>
              <a:cxn ang="0">
                <a:pos x="64" y="130"/>
              </a:cxn>
              <a:cxn ang="0">
                <a:pos x="50" y="128"/>
              </a:cxn>
              <a:cxn ang="0">
                <a:pos x="38" y="124"/>
              </a:cxn>
              <a:cxn ang="0">
                <a:pos x="28" y="118"/>
              </a:cxn>
              <a:cxn ang="0">
                <a:pos x="18" y="110"/>
              </a:cxn>
              <a:cxn ang="0">
                <a:pos x="10" y="102"/>
              </a:cxn>
              <a:cxn ang="0">
                <a:pos x="4" y="90"/>
              </a:cxn>
              <a:cxn ang="0">
                <a:pos x="0" y="78"/>
              </a:cxn>
              <a:cxn ang="0">
                <a:pos x="0" y="66"/>
              </a:cxn>
              <a:cxn ang="0">
                <a:pos x="0" y="52"/>
              </a:cxn>
              <a:cxn ang="0">
                <a:pos x="4" y="40"/>
              </a:cxn>
              <a:cxn ang="0">
                <a:pos x="10" y="28"/>
              </a:cxn>
              <a:cxn ang="0">
                <a:pos x="18" y="20"/>
              </a:cxn>
              <a:cxn ang="0">
                <a:pos x="28" y="12"/>
              </a:cxn>
              <a:cxn ang="0">
                <a:pos x="38" y="6"/>
              </a:cxn>
              <a:cxn ang="0">
                <a:pos x="50" y="2"/>
              </a:cxn>
              <a:cxn ang="0">
                <a:pos x="64" y="0"/>
              </a:cxn>
              <a:cxn ang="0">
                <a:pos x="76" y="2"/>
              </a:cxn>
              <a:cxn ang="0">
                <a:pos x="88" y="6"/>
              </a:cxn>
              <a:cxn ang="0">
                <a:pos x="100" y="12"/>
              </a:cxn>
              <a:cxn ang="0">
                <a:pos x="110" y="20"/>
              </a:cxn>
              <a:cxn ang="0">
                <a:pos x="118" y="28"/>
              </a:cxn>
              <a:cxn ang="0">
                <a:pos x="124" y="40"/>
              </a:cxn>
              <a:cxn ang="0">
                <a:pos x="128" y="52"/>
              </a:cxn>
              <a:cxn ang="0">
                <a:pos x="128" y="66"/>
              </a:cxn>
            </a:cxnLst>
            <a:rect l="0" t="0" r="r" b="b"/>
            <a:pathLst>
              <a:path w="128" h="130">
                <a:moveTo>
                  <a:pt x="128" y="66"/>
                </a:moveTo>
                <a:lnTo>
                  <a:pt x="128" y="78"/>
                </a:lnTo>
                <a:lnTo>
                  <a:pt x="124" y="90"/>
                </a:lnTo>
                <a:lnTo>
                  <a:pt x="118" y="102"/>
                </a:lnTo>
                <a:lnTo>
                  <a:pt x="110" y="110"/>
                </a:lnTo>
                <a:lnTo>
                  <a:pt x="100" y="118"/>
                </a:lnTo>
                <a:lnTo>
                  <a:pt x="88" y="124"/>
                </a:lnTo>
                <a:lnTo>
                  <a:pt x="76" y="128"/>
                </a:lnTo>
                <a:lnTo>
                  <a:pt x="64" y="130"/>
                </a:lnTo>
                <a:lnTo>
                  <a:pt x="50" y="128"/>
                </a:lnTo>
                <a:lnTo>
                  <a:pt x="38" y="124"/>
                </a:lnTo>
                <a:lnTo>
                  <a:pt x="28" y="118"/>
                </a:lnTo>
                <a:lnTo>
                  <a:pt x="18" y="110"/>
                </a:lnTo>
                <a:lnTo>
                  <a:pt x="10" y="102"/>
                </a:lnTo>
                <a:lnTo>
                  <a:pt x="4" y="90"/>
                </a:lnTo>
                <a:lnTo>
                  <a:pt x="0" y="78"/>
                </a:lnTo>
                <a:lnTo>
                  <a:pt x="0" y="66"/>
                </a:lnTo>
                <a:lnTo>
                  <a:pt x="0" y="52"/>
                </a:lnTo>
                <a:lnTo>
                  <a:pt x="4" y="40"/>
                </a:lnTo>
                <a:lnTo>
                  <a:pt x="10" y="28"/>
                </a:lnTo>
                <a:lnTo>
                  <a:pt x="18" y="20"/>
                </a:lnTo>
                <a:lnTo>
                  <a:pt x="28" y="12"/>
                </a:lnTo>
                <a:lnTo>
                  <a:pt x="38" y="6"/>
                </a:lnTo>
                <a:lnTo>
                  <a:pt x="50" y="2"/>
                </a:lnTo>
                <a:lnTo>
                  <a:pt x="64" y="0"/>
                </a:lnTo>
                <a:lnTo>
                  <a:pt x="76" y="2"/>
                </a:lnTo>
                <a:lnTo>
                  <a:pt x="88" y="6"/>
                </a:lnTo>
                <a:lnTo>
                  <a:pt x="100" y="12"/>
                </a:lnTo>
                <a:lnTo>
                  <a:pt x="110" y="20"/>
                </a:lnTo>
                <a:lnTo>
                  <a:pt x="118" y="28"/>
                </a:lnTo>
                <a:lnTo>
                  <a:pt x="124" y="40"/>
                </a:lnTo>
                <a:lnTo>
                  <a:pt x="128" y="52"/>
                </a:lnTo>
                <a:lnTo>
                  <a:pt x="128" y="66"/>
                </a:lnTo>
                <a:close/>
              </a:path>
            </a:pathLst>
          </a:custGeom>
          <a:noFill/>
          <a:ln w="12700">
            <a:solidFill>
              <a:srgbClr val="0092C8"/>
            </a:solidFill>
            <a:prstDash val="solid"/>
            <a:round/>
            <a:headEnd/>
            <a:tailEnd/>
          </a:ln>
        </p:spPr>
        <p:txBody>
          <a:bodyPr/>
          <a:lstStyle/>
          <a:p>
            <a:endParaRPr lang="en-GB"/>
          </a:p>
        </p:txBody>
      </p:sp>
      <p:sp>
        <p:nvSpPr>
          <p:cNvPr id="58" name="Rectangle 63"/>
          <p:cNvSpPr>
            <a:spLocks noChangeArrowheads="1"/>
          </p:cNvSpPr>
          <p:nvPr/>
        </p:nvSpPr>
        <p:spPr bwMode="auto">
          <a:xfrm>
            <a:off x="835025" y="5835650"/>
            <a:ext cx="7467600" cy="644525"/>
          </a:xfrm>
          <a:prstGeom prst="rect">
            <a:avLst/>
          </a:prstGeom>
          <a:noFill/>
          <a:ln w="9525">
            <a:noFill/>
            <a:miter lim="800000"/>
            <a:headEnd/>
            <a:tailEnd/>
          </a:ln>
        </p:spPr>
        <p:txBody>
          <a:bodyPr wrap="none" lIns="0" tIns="0" rIns="0" bIns="0">
            <a:spAutoFit/>
          </a:bodyPr>
          <a:lstStyle/>
          <a:p>
            <a:r>
              <a:rPr lang="en-US" sz="1800">
                <a:solidFill>
                  <a:srgbClr val="231F20"/>
                </a:solidFill>
                <a:latin typeface="Arial Black" pitchFamily="34" charset="0"/>
              </a:rPr>
              <a:t>(a) Anatomy of the intrinsic conduction system showing the</a:t>
            </a:r>
          </a:p>
          <a:p>
            <a:r>
              <a:rPr lang="en-US" sz="1800">
                <a:latin typeface="Arial Black" pitchFamily="34" charset="0"/>
              </a:rPr>
              <a:t>     </a:t>
            </a:r>
            <a:r>
              <a:rPr lang="en-US" sz="1800">
                <a:solidFill>
                  <a:srgbClr val="231F20"/>
                </a:solidFill>
                <a:latin typeface="Arial Black" pitchFamily="34" charset="0"/>
              </a:rPr>
              <a:t>sequence of electrical excitation</a:t>
            </a:r>
            <a:endParaRPr lang="en-US" sz="1800">
              <a:latin typeface="Arial" charset="0"/>
            </a:endParaRPr>
          </a:p>
        </p:txBody>
      </p:sp>
      <p:sp>
        <p:nvSpPr>
          <p:cNvPr id="59" name="Rectangle 64"/>
          <p:cNvSpPr>
            <a:spLocks noChangeArrowheads="1"/>
          </p:cNvSpPr>
          <p:nvPr/>
        </p:nvSpPr>
        <p:spPr bwMode="auto">
          <a:xfrm>
            <a:off x="815975" y="1936750"/>
            <a:ext cx="20828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Internodal pathway</a:t>
            </a:r>
            <a:endParaRPr lang="en-US" sz="1800" b="1">
              <a:latin typeface="Arial" charset="0"/>
            </a:endParaRPr>
          </a:p>
        </p:txBody>
      </p:sp>
      <p:sp>
        <p:nvSpPr>
          <p:cNvPr id="60" name="Rectangle 65"/>
          <p:cNvSpPr>
            <a:spLocks noChangeArrowheads="1"/>
          </p:cNvSpPr>
          <p:nvPr/>
        </p:nvSpPr>
        <p:spPr bwMode="auto">
          <a:xfrm>
            <a:off x="3213100" y="473075"/>
            <a:ext cx="20955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Superior vena cava</a:t>
            </a:r>
            <a:endParaRPr lang="en-US" sz="1800" b="1">
              <a:latin typeface="Arial" charset="0"/>
            </a:endParaRPr>
          </a:p>
        </p:txBody>
      </p:sp>
      <p:sp>
        <p:nvSpPr>
          <p:cNvPr id="61" name="Rectangle 66"/>
          <p:cNvSpPr>
            <a:spLocks noChangeArrowheads="1"/>
          </p:cNvSpPr>
          <p:nvPr/>
        </p:nvSpPr>
        <p:spPr bwMode="auto">
          <a:xfrm>
            <a:off x="5060950" y="739775"/>
            <a:ext cx="13462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Right atrium</a:t>
            </a:r>
            <a:endParaRPr lang="en-US" sz="1800" b="1">
              <a:latin typeface="Arial" charset="0"/>
            </a:endParaRPr>
          </a:p>
        </p:txBody>
      </p:sp>
      <p:sp>
        <p:nvSpPr>
          <p:cNvPr id="62" name="Rectangle 67"/>
          <p:cNvSpPr>
            <a:spLocks noChangeArrowheads="1"/>
          </p:cNvSpPr>
          <p:nvPr/>
        </p:nvSpPr>
        <p:spPr bwMode="auto">
          <a:xfrm>
            <a:off x="6759575" y="2355850"/>
            <a:ext cx="11811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Left atrium</a:t>
            </a:r>
            <a:endParaRPr lang="en-US" sz="1800" b="1">
              <a:latin typeface="Arial" charset="0"/>
            </a:endParaRPr>
          </a:p>
        </p:txBody>
      </p:sp>
      <p:sp>
        <p:nvSpPr>
          <p:cNvPr id="63" name="Rectangle 68"/>
          <p:cNvSpPr>
            <a:spLocks noChangeArrowheads="1"/>
          </p:cNvSpPr>
          <p:nvPr/>
        </p:nvSpPr>
        <p:spPr bwMode="auto">
          <a:xfrm>
            <a:off x="6937375" y="3276600"/>
            <a:ext cx="9652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Purkinje </a:t>
            </a:r>
          </a:p>
          <a:p>
            <a:r>
              <a:rPr lang="en-US" sz="1800" b="1">
                <a:solidFill>
                  <a:srgbClr val="231F20"/>
                </a:solidFill>
                <a:latin typeface="Arial" charset="0"/>
              </a:rPr>
              <a:t>fibers</a:t>
            </a:r>
            <a:endParaRPr lang="en-US" sz="1800" b="1">
              <a:latin typeface="Arial" charset="0"/>
            </a:endParaRPr>
          </a:p>
        </p:txBody>
      </p:sp>
      <p:sp>
        <p:nvSpPr>
          <p:cNvPr id="64" name="Rectangle 69"/>
          <p:cNvSpPr>
            <a:spLocks noChangeArrowheads="1"/>
          </p:cNvSpPr>
          <p:nvPr/>
        </p:nvSpPr>
        <p:spPr bwMode="auto">
          <a:xfrm>
            <a:off x="6965950" y="4410075"/>
            <a:ext cx="1168400" cy="823913"/>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Inter-</a:t>
            </a:r>
          </a:p>
          <a:p>
            <a:r>
              <a:rPr lang="en-US" sz="1800" b="1">
                <a:solidFill>
                  <a:srgbClr val="231F20"/>
                </a:solidFill>
                <a:latin typeface="Arial" charset="0"/>
              </a:rPr>
              <a:t>ventricular</a:t>
            </a:r>
          </a:p>
          <a:p>
            <a:r>
              <a:rPr lang="en-US" sz="1800" b="1">
                <a:solidFill>
                  <a:srgbClr val="231F20"/>
                </a:solidFill>
                <a:latin typeface="Arial" charset="0"/>
              </a:rPr>
              <a:t>septum</a:t>
            </a:r>
            <a:endParaRPr lang="en-US" sz="1800" b="1">
              <a:latin typeface="Arial" charset="0"/>
            </a:endParaRPr>
          </a:p>
        </p:txBody>
      </p:sp>
      <p:sp>
        <p:nvSpPr>
          <p:cNvPr id="65" name="Rectangle 70"/>
          <p:cNvSpPr>
            <a:spLocks noChangeArrowheads="1"/>
          </p:cNvSpPr>
          <p:nvPr/>
        </p:nvSpPr>
        <p:spPr bwMode="auto">
          <a:xfrm>
            <a:off x="909638" y="1152525"/>
            <a:ext cx="101600" cy="215900"/>
          </a:xfrm>
          <a:prstGeom prst="rect">
            <a:avLst/>
          </a:prstGeom>
          <a:noFill/>
          <a:ln w="9525">
            <a:noFill/>
            <a:miter lim="800000"/>
            <a:headEnd/>
            <a:tailEnd/>
          </a:ln>
        </p:spPr>
        <p:txBody>
          <a:bodyPr wrap="none" lIns="0" tIns="0" rIns="0" bIns="0">
            <a:spAutoFit/>
          </a:bodyPr>
          <a:lstStyle/>
          <a:p>
            <a:r>
              <a:rPr lang="en-US" sz="1200">
                <a:solidFill>
                  <a:srgbClr val="0092C8"/>
                </a:solidFill>
                <a:latin typeface="Arial Black" pitchFamily="34" charset="0"/>
              </a:rPr>
              <a:t>1</a:t>
            </a:r>
            <a:endParaRPr lang="en-US" sz="1800">
              <a:latin typeface="Arial" charset="0"/>
            </a:endParaRPr>
          </a:p>
        </p:txBody>
      </p:sp>
      <p:sp>
        <p:nvSpPr>
          <p:cNvPr id="66" name="Rectangle 71"/>
          <p:cNvSpPr>
            <a:spLocks noChangeArrowheads="1"/>
          </p:cNvSpPr>
          <p:nvPr/>
        </p:nvSpPr>
        <p:spPr bwMode="auto">
          <a:xfrm>
            <a:off x="869950" y="1146175"/>
            <a:ext cx="2052638" cy="714375"/>
          </a:xfrm>
          <a:prstGeom prst="rect">
            <a:avLst/>
          </a:prstGeom>
          <a:noFill/>
          <a:ln w="9525">
            <a:noFill/>
            <a:miter lim="800000"/>
            <a:headEnd/>
            <a:tailEnd/>
          </a:ln>
        </p:spPr>
        <p:txBody>
          <a:bodyPr wrap="none" lIns="0" tIns="0" rIns="0" bIns="0">
            <a:spAutoFit/>
          </a:bodyPr>
          <a:lstStyle/>
          <a:p>
            <a:r>
              <a:rPr lang="en-US" sz="1400" b="1">
                <a:solidFill>
                  <a:srgbClr val="0092C8"/>
                </a:solidFill>
                <a:latin typeface="Arial" charset="0"/>
              </a:rPr>
              <a:t>     The</a:t>
            </a:r>
            <a:r>
              <a:rPr lang="en-US" sz="1400" i="1">
                <a:solidFill>
                  <a:srgbClr val="0092C8"/>
                </a:solidFill>
                <a:latin typeface="Arial" charset="0"/>
              </a:rPr>
              <a:t> </a:t>
            </a:r>
            <a:r>
              <a:rPr lang="en-US" sz="1400">
                <a:solidFill>
                  <a:srgbClr val="0092C8"/>
                </a:solidFill>
                <a:latin typeface="Arial Black" pitchFamily="34" charset="0"/>
              </a:rPr>
              <a:t>sinoatrial (SA) </a:t>
            </a:r>
            <a:endParaRPr lang="en-US" sz="1400">
              <a:latin typeface="Arial Black" pitchFamily="34" charset="0"/>
            </a:endParaRPr>
          </a:p>
          <a:p>
            <a:r>
              <a:rPr lang="en-US" sz="1400">
                <a:solidFill>
                  <a:srgbClr val="0092C8"/>
                </a:solidFill>
                <a:latin typeface="Arial Black" pitchFamily="34" charset="0"/>
              </a:rPr>
              <a:t>node</a:t>
            </a:r>
            <a:r>
              <a:rPr lang="en-US" sz="1400">
                <a:latin typeface="Arial" charset="0"/>
              </a:rPr>
              <a:t> </a:t>
            </a:r>
            <a:r>
              <a:rPr lang="en-US" sz="1400" b="1">
                <a:solidFill>
                  <a:srgbClr val="0092C8"/>
                </a:solidFill>
                <a:latin typeface="Arial" charset="0"/>
              </a:rPr>
              <a:t>(pacemaker)</a:t>
            </a:r>
            <a:endParaRPr lang="en-US" sz="1400" b="1">
              <a:latin typeface="Arial" charset="0"/>
            </a:endParaRPr>
          </a:p>
          <a:p>
            <a:r>
              <a:rPr lang="en-US" sz="1400" b="1">
                <a:solidFill>
                  <a:srgbClr val="0092C8"/>
                </a:solidFill>
                <a:latin typeface="Arial" charset="0"/>
              </a:rPr>
              <a:t>generates impulses.</a:t>
            </a:r>
            <a:endParaRPr lang="en-US" sz="1800" b="1">
              <a:latin typeface="Arial" charset="0"/>
            </a:endParaRPr>
          </a:p>
        </p:txBody>
      </p:sp>
      <p:sp>
        <p:nvSpPr>
          <p:cNvPr id="67" name="Rectangle 72"/>
          <p:cNvSpPr>
            <a:spLocks noChangeArrowheads="1"/>
          </p:cNvSpPr>
          <p:nvPr/>
        </p:nvSpPr>
        <p:spPr bwMode="auto">
          <a:xfrm>
            <a:off x="906463" y="2401888"/>
            <a:ext cx="101600" cy="215900"/>
          </a:xfrm>
          <a:prstGeom prst="rect">
            <a:avLst/>
          </a:prstGeom>
          <a:noFill/>
          <a:ln w="9525">
            <a:noFill/>
            <a:miter lim="800000"/>
            <a:headEnd/>
            <a:tailEnd/>
          </a:ln>
        </p:spPr>
        <p:txBody>
          <a:bodyPr wrap="none" lIns="0" tIns="0" rIns="0" bIns="0">
            <a:spAutoFit/>
          </a:bodyPr>
          <a:lstStyle/>
          <a:p>
            <a:r>
              <a:rPr lang="en-US" sz="1200">
                <a:solidFill>
                  <a:srgbClr val="0092C8"/>
                </a:solidFill>
                <a:latin typeface="Arial Black" pitchFamily="34" charset="0"/>
              </a:rPr>
              <a:t>2</a:t>
            </a:r>
            <a:endParaRPr lang="en-US" sz="1800">
              <a:latin typeface="Arial" charset="0"/>
            </a:endParaRPr>
          </a:p>
        </p:txBody>
      </p:sp>
      <p:sp>
        <p:nvSpPr>
          <p:cNvPr id="68" name="Rectangle 73"/>
          <p:cNvSpPr>
            <a:spLocks noChangeArrowheads="1"/>
          </p:cNvSpPr>
          <p:nvPr/>
        </p:nvSpPr>
        <p:spPr bwMode="auto">
          <a:xfrm>
            <a:off x="869950" y="2406650"/>
            <a:ext cx="1592263" cy="927100"/>
          </a:xfrm>
          <a:prstGeom prst="rect">
            <a:avLst/>
          </a:prstGeom>
          <a:noFill/>
          <a:ln w="9525">
            <a:noFill/>
            <a:miter lim="800000"/>
            <a:headEnd/>
            <a:tailEnd/>
          </a:ln>
        </p:spPr>
        <p:txBody>
          <a:bodyPr wrap="none" lIns="0" tIns="0" rIns="0" bIns="0">
            <a:spAutoFit/>
          </a:bodyPr>
          <a:lstStyle/>
          <a:p>
            <a:r>
              <a:rPr lang="en-US" sz="1400" b="1">
                <a:solidFill>
                  <a:srgbClr val="0092C8"/>
                </a:solidFill>
                <a:latin typeface="Arial" charset="0"/>
              </a:rPr>
              <a:t>     The impulses</a:t>
            </a:r>
          </a:p>
          <a:p>
            <a:r>
              <a:rPr lang="en-US" sz="1400" b="1">
                <a:solidFill>
                  <a:srgbClr val="0092C8"/>
                </a:solidFill>
                <a:latin typeface="Arial" charset="0"/>
              </a:rPr>
              <a:t>pause (0.1 s) at the</a:t>
            </a:r>
          </a:p>
          <a:p>
            <a:r>
              <a:rPr lang="en-US" sz="1400">
                <a:solidFill>
                  <a:srgbClr val="0092C8"/>
                </a:solidFill>
                <a:latin typeface="Arial Black" pitchFamily="34" charset="0"/>
              </a:rPr>
              <a:t>atrioventricular</a:t>
            </a:r>
          </a:p>
          <a:p>
            <a:r>
              <a:rPr lang="en-US" sz="1400">
                <a:solidFill>
                  <a:srgbClr val="0092C8"/>
                </a:solidFill>
                <a:latin typeface="Arial Black" pitchFamily="34" charset="0"/>
              </a:rPr>
              <a:t>(AV) node.</a:t>
            </a:r>
            <a:endParaRPr lang="en-US" sz="1800">
              <a:latin typeface="Arial" charset="0"/>
            </a:endParaRPr>
          </a:p>
        </p:txBody>
      </p:sp>
      <p:sp>
        <p:nvSpPr>
          <p:cNvPr id="69" name="Rectangle 74"/>
          <p:cNvSpPr>
            <a:spLocks noChangeArrowheads="1"/>
          </p:cNvSpPr>
          <p:nvPr/>
        </p:nvSpPr>
        <p:spPr bwMode="auto">
          <a:xfrm>
            <a:off x="869950" y="3303588"/>
            <a:ext cx="2124075" cy="927100"/>
          </a:xfrm>
          <a:prstGeom prst="rect">
            <a:avLst/>
          </a:prstGeom>
          <a:noFill/>
          <a:ln w="9525">
            <a:noFill/>
            <a:miter lim="800000"/>
            <a:headEnd/>
            <a:tailEnd/>
          </a:ln>
        </p:spPr>
        <p:txBody>
          <a:bodyPr wrap="none" lIns="0" tIns="0" rIns="0" bIns="0">
            <a:spAutoFit/>
          </a:bodyPr>
          <a:lstStyle/>
          <a:p>
            <a:r>
              <a:rPr lang="en-US" sz="1400" b="1">
                <a:solidFill>
                  <a:srgbClr val="0092C8"/>
                </a:solidFill>
                <a:latin typeface="Arial" charset="0"/>
              </a:rPr>
              <a:t>     The</a:t>
            </a:r>
            <a:r>
              <a:rPr lang="en-US" sz="1400" i="1">
                <a:solidFill>
                  <a:srgbClr val="0092C8"/>
                </a:solidFill>
                <a:latin typeface="Arial" charset="0"/>
              </a:rPr>
              <a:t> </a:t>
            </a:r>
            <a:r>
              <a:rPr lang="en-US" sz="1400">
                <a:solidFill>
                  <a:srgbClr val="0092C8"/>
                </a:solidFill>
                <a:latin typeface="Arial Black" pitchFamily="34" charset="0"/>
              </a:rPr>
              <a:t>atrioventricular</a:t>
            </a:r>
            <a:endParaRPr lang="en-US" sz="1400">
              <a:latin typeface="Arial Black" pitchFamily="34" charset="0"/>
            </a:endParaRPr>
          </a:p>
          <a:p>
            <a:r>
              <a:rPr lang="en-US" sz="1400">
                <a:solidFill>
                  <a:srgbClr val="0092C8"/>
                </a:solidFill>
                <a:latin typeface="Arial Black" pitchFamily="34" charset="0"/>
              </a:rPr>
              <a:t>(AV) bundle</a:t>
            </a:r>
            <a:endParaRPr lang="en-US" sz="1400">
              <a:latin typeface="Arial Black" pitchFamily="34" charset="0"/>
            </a:endParaRPr>
          </a:p>
          <a:p>
            <a:r>
              <a:rPr lang="en-US" sz="1400" b="1">
                <a:solidFill>
                  <a:srgbClr val="0092C8"/>
                </a:solidFill>
                <a:latin typeface="Arial" charset="0"/>
              </a:rPr>
              <a:t>connects the atria</a:t>
            </a:r>
            <a:endParaRPr lang="en-US" sz="1400" b="1">
              <a:latin typeface="Arial" charset="0"/>
            </a:endParaRPr>
          </a:p>
          <a:p>
            <a:r>
              <a:rPr lang="en-US" sz="1400" b="1">
                <a:solidFill>
                  <a:srgbClr val="0092C8"/>
                </a:solidFill>
                <a:latin typeface="Arial" charset="0"/>
              </a:rPr>
              <a:t>to the ventricles.</a:t>
            </a:r>
            <a:endParaRPr lang="en-US" sz="1800" b="1">
              <a:latin typeface="Arial" charset="0"/>
            </a:endParaRPr>
          </a:p>
        </p:txBody>
      </p:sp>
      <p:sp>
        <p:nvSpPr>
          <p:cNvPr id="70" name="Rectangle 75"/>
          <p:cNvSpPr>
            <a:spLocks noChangeArrowheads="1"/>
          </p:cNvSpPr>
          <p:nvPr/>
        </p:nvSpPr>
        <p:spPr bwMode="auto">
          <a:xfrm>
            <a:off x="903288" y="4200525"/>
            <a:ext cx="101600" cy="215900"/>
          </a:xfrm>
          <a:prstGeom prst="rect">
            <a:avLst/>
          </a:prstGeom>
          <a:noFill/>
          <a:ln w="9525">
            <a:noFill/>
            <a:miter lim="800000"/>
            <a:headEnd/>
            <a:tailEnd/>
          </a:ln>
        </p:spPr>
        <p:txBody>
          <a:bodyPr wrap="none" lIns="0" tIns="0" rIns="0" bIns="0">
            <a:spAutoFit/>
          </a:bodyPr>
          <a:lstStyle/>
          <a:p>
            <a:r>
              <a:rPr lang="en-US" sz="1200">
                <a:solidFill>
                  <a:srgbClr val="0092C8"/>
                </a:solidFill>
                <a:latin typeface="Arial Black" pitchFamily="34" charset="0"/>
              </a:rPr>
              <a:t>4</a:t>
            </a:r>
            <a:endParaRPr lang="en-US" sz="1800">
              <a:latin typeface="Arial" charset="0"/>
            </a:endParaRPr>
          </a:p>
        </p:txBody>
      </p:sp>
      <p:sp>
        <p:nvSpPr>
          <p:cNvPr id="71" name="Rectangle 76"/>
          <p:cNvSpPr>
            <a:spLocks noChangeArrowheads="1"/>
          </p:cNvSpPr>
          <p:nvPr/>
        </p:nvSpPr>
        <p:spPr bwMode="auto">
          <a:xfrm>
            <a:off x="866775" y="4194175"/>
            <a:ext cx="2282825" cy="889000"/>
          </a:xfrm>
          <a:prstGeom prst="rect">
            <a:avLst/>
          </a:prstGeom>
          <a:noFill/>
          <a:ln w="9525">
            <a:noFill/>
            <a:miter lim="800000"/>
            <a:headEnd/>
            <a:tailEnd/>
          </a:ln>
        </p:spPr>
        <p:txBody>
          <a:bodyPr wrap="none" lIns="0" tIns="0" rIns="0" bIns="0">
            <a:spAutoFit/>
          </a:bodyPr>
          <a:lstStyle/>
          <a:p>
            <a:r>
              <a:rPr lang="en-US" sz="1400" b="1">
                <a:solidFill>
                  <a:srgbClr val="0092C8"/>
                </a:solidFill>
                <a:latin typeface="Arial" charset="0"/>
              </a:rPr>
              <a:t>     The</a:t>
            </a:r>
            <a:r>
              <a:rPr lang="en-US" sz="1400" i="1">
                <a:solidFill>
                  <a:srgbClr val="0092C8"/>
                </a:solidFill>
                <a:latin typeface="Arial" charset="0"/>
              </a:rPr>
              <a:t> </a:t>
            </a:r>
            <a:r>
              <a:rPr lang="en-US" sz="1400">
                <a:solidFill>
                  <a:srgbClr val="0092C8"/>
                </a:solidFill>
                <a:latin typeface="Arial Black" pitchFamily="34" charset="0"/>
              </a:rPr>
              <a:t>bundle branches </a:t>
            </a:r>
            <a:endParaRPr lang="en-US" sz="1400">
              <a:latin typeface="Arial Black" pitchFamily="34" charset="0"/>
            </a:endParaRPr>
          </a:p>
          <a:p>
            <a:r>
              <a:rPr lang="en-US" sz="1400" b="1">
                <a:solidFill>
                  <a:srgbClr val="0092C8"/>
                </a:solidFill>
                <a:latin typeface="Arial" charset="0"/>
              </a:rPr>
              <a:t>conduct the impulses </a:t>
            </a:r>
            <a:endParaRPr lang="en-US" sz="1400" b="1">
              <a:latin typeface="Arial" charset="0"/>
            </a:endParaRPr>
          </a:p>
          <a:p>
            <a:r>
              <a:rPr lang="en-US" sz="1400" b="1">
                <a:solidFill>
                  <a:srgbClr val="0092C8"/>
                </a:solidFill>
                <a:latin typeface="Arial" charset="0"/>
              </a:rPr>
              <a:t>through the </a:t>
            </a:r>
            <a:endParaRPr lang="en-US" sz="1400" b="1">
              <a:latin typeface="Arial" charset="0"/>
            </a:endParaRPr>
          </a:p>
          <a:p>
            <a:r>
              <a:rPr lang="en-US" sz="1400" b="1">
                <a:solidFill>
                  <a:srgbClr val="0092C8"/>
                </a:solidFill>
                <a:latin typeface="Arial" charset="0"/>
              </a:rPr>
              <a:t>interventricular septum.</a:t>
            </a:r>
            <a:endParaRPr lang="en-US" sz="1800" b="1">
              <a:latin typeface="Arial" charset="0"/>
            </a:endParaRPr>
          </a:p>
        </p:txBody>
      </p:sp>
      <p:sp>
        <p:nvSpPr>
          <p:cNvPr id="72" name="Rectangle 77"/>
          <p:cNvSpPr>
            <a:spLocks noChangeArrowheads="1"/>
          </p:cNvSpPr>
          <p:nvPr/>
        </p:nvSpPr>
        <p:spPr bwMode="auto">
          <a:xfrm>
            <a:off x="903288" y="3321050"/>
            <a:ext cx="101600" cy="215900"/>
          </a:xfrm>
          <a:prstGeom prst="rect">
            <a:avLst/>
          </a:prstGeom>
          <a:noFill/>
          <a:ln w="9525">
            <a:noFill/>
            <a:miter lim="800000"/>
            <a:headEnd/>
            <a:tailEnd/>
          </a:ln>
        </p:spPr>
        <p:txBody>
          <a:bodyPr wrap="none" lIns="0" tIns="0" rIns="0" bIns="0">
            <a:spAutoFit/>
          </a:bodyPr>
          <a:lstStyle/>
          <a:p>
            <a:r>
              <a:rPr lang="en-US" sz="1200">
                <a:solidFill>
                  <a:srgbClr val="0092C8"/>
                </a:solidFill>
                <a:latin typeface="Arial Black" pitchFamily="34" charset="0"/>
              </a:rPr>
              <a:t>3</a:t>
            </a:r>
            <a:endParaRPr lang="en-US" sz="1800">
              <a:latin typeface="Arial" charset="0"/>
            </a:endParaRPr>
          </a:p>
        </p:txBody>
      </p:sp>
      <p:sp>
        <p:nvSpPr>
          <p:cNvPr id="73" name="Rectangle 78"/>
          <p:cNvSpPr>
            <a:spLocks noChangeArrowheads="1"/>
          </p:cNvSpPr>
          <p:nvPr/>
        </p:nvSpPr>
        <p:spPr bwMode="auto">
          <a:xfrm>
            <a:off x="866775" y="5110163"/>
            <a:ext cx="2135188" cy="676275"/>
          </a:xfrm>
          <a:prstGeom prst="rect">
            <a:avLst/>
          </a:prstGeom>
          <a:noFill/>
          <a:ln w="9525">
            <a:noFill/>
            <a:miter lim="800000"/>
            <a:headEnd/>
            <a:tailEnd/>
          </a:ln>
        </p:spPr>
        <p:txBody>
          <a:bodyPr wrap="none" lIns="0" tIns="0" rIns="0" bIns="0">
            <a:spAutoFit/>
          </a:bodyPr>
          <a:lstStyle/>
          <a:p>
            <a:r>
              <a:rPr lang="en-US" sz="1400" b="1">
                <a:solidFill>
                  <a:srgbClr val="0092C8"/>
                </a:solidFill>
                <a:latin typeface="Arial" charset="0"/>
              </a:rPr>
              <a:t>     The</a:t>
            </a:r>
            <a:r>
              <a:rPr lang="en-US" sz="1400" i="1">
                <a:solidFill>
                  <a:srgbClr val="0092C8"/>
                </a:solidFill>
                <a:latin typeface="Arial" charset="0"/>
              </a:rPr>
              <a:t> </a:t>
            </a:r>
            <a:r>
              <a:rPr lang="en-US" sz="1400">
                <a:solidFill>
                  <a:srgbClr val="0092C8"/>
                </a:solidFill>
                <a:latin typeface="Arial Black" pitchFamily="34" charset="0"/>
              </a:rPr>
              <a:t>Purkinje fibers</a:t>
            </a:r>
            <a:endParaRPr lang="en-US" sz="1400">
              <a:latin typeface="Arial Black" pitchFamily="34" charset="0"/>
            </a:endParaRPr>
          </a:p>
          <a:p>
            <a:r>
              <a:rPr lang="en-US" sz="1400" b="1">
                <a:solidFill>
                  <a:srgbClr val="0092C8"/>
                </a:solidFill>
                <a:latin typeface="Arial" charset="0"/>
              </a:rPr>
              <a:t>depolarize the contractile</a:t>
            </a:r>
            <a:endParaRPr lang="en-US" sz="1400" b="1">
              <a:latin typeface="Arial" charset="0"/>
            </a:endParaRPr>
          </a:p>
          <a:p>
            <a:r>
              <a:rPr lang="en-US" sz="1400" b="1">
                <a:solidFill>
                  <a:srgbClr val="0092C8"/>
                </a:solidFill>
                <a:latin typeface="Arial" charset="0"/>
              </a:rPr>
              <a:t>cells of both ventricles.</a:t>
            </a:r>
            <a:endParaRPr lang="en-US" sz="1800" b="1">
              <a:latin typeface="Arial" charset="0"/>
            </a:endParaRPr>
          </a:p>
        </p:txBody>
      </p:sp>
      <p:sp>
        <p:nvSpPr>
          <p:cNvPr id="74" name="Rectangle 79"/>
          <p:cNvSpPr>
            <a:spLocks noChangeArrowheads="1"/>
          </p:cNvSpPr>
          <p:nvPr/>
        </p:nvSpPr>
        <p:spPr bwMode="auto">
          <a:xfrm>
            <a:off x="903288" y="5127625"/>
            <a:ext cx="101600" cy="215900"/>
          </a:xfrm>
          <a:prstGeom prst="rect">
            <a:avLst/>
          </a:prstGeom>
          <a:noFill/>
          <a:ln w="9525">
            <a:noFill/>
            <a:miter lim="800000"/>
            <a:headEnd/>
            <a:tailEnd/>
          </a:ln>
        </p:spPr>
        <p:txBody>
          <a:bodyPr wrap="none" lIns="0" tIns="0" rIns="0" bIns="0">
            <a:spAutoFit/>
          </a:bodyPr>
          <a:lstStyle/>
          <a:p>
            <a:r>
              <a:rPr lang="en-US" sz="1200">
                <a:solidFill>
                  <a:srgbClr val="0092C8"/>
                </a:solidFill>
                <a:latin typeface="Arial Black" pitchFamily="34" charset="0"/>
              </a:rPr>
              <a:t>5</a:t>
            </a:r>
            <a:endParaRPr lang="en-US" sz="1800">
              <a:latin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The heart is influenced by autonomic(sympathetic and parasympathetic) nerve originating in the cardiovascular centre in the medulla oblongata</a:t>
            </a:r>
          </a:p>
          <a:p>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vagus</a:t>
            </a:r>
            <a:r>
              <a:rPr lang="en-US" dirty="0" smtClean="0">
                <a:latin typeface="Times New Roman" pitchFamily="18" charset="0"/>
                <a:cs typeface="Times New Roman" pitchFamily="18" charset="0"/>
              </a:rPr>
              <a:t> nerve(parasympathetic) supply the SA and AV nodes and </a:t>
            </a:r>
            <a:r>
              <a:rPr lang="en-US" dirty="0" err="1" smtClean="0">
                <a:latin typeface="Times New Roman" pitchFamily="18" charset="0"/>
                <a:cs typeface="Times New Roman" pitchFamily="18" charset="0"/>
              </a:rPr>
              <a:t>atrial</a:t>
            </a:r>
            <a:r>
              <a:rPr lang="en-US" dirty="0" smtClean="0">
                <a:latin typeface="Times New Roman" pitchFamily="18" charset="0"/>
                <a:cs typeface="Times New Roman" pitchFamily="18" charset="0"/>
              </a:rPr>
              <a:t> muscle</a:t>
            </a:r>
          </a:p>
          <a:p>
            <a:endParaRPr lang="en-GB" dirty="0"/>
          </a:p>
        </p:txBody>
      </p:sp>
      <p:sp>
        <p:nvSpPr>
          <p:cNvPr id="2" name="Title 1"/>
          <p:cNvSpPr>
            <a:spLocks noGrp="1"/>
          </p:cNvSpPr>
          <p:nvPr>
            <p:ph type="title"/>
          </p:nvPr>
        </p:nvSpPr>
        <p:spPr/>
        <p:txBody>
          <a:bodyPr/>
          <a:lstStyle/>
          <a:p>
            <a:r>
              <a:rPr lang="en-US" b="1" dirty="0" smtClean="0"/>
              <a:t>Nerve supply to the heart</a:t>
            </a:r>
            <a:endParaRPr lang="en-GB"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Autonomic nerve activity</a:t>
            </a:r>
          </a:p>
          <a:p>
            <a:r>
              <a:rPr lang="en-US" dirty="0" smtClean="0">
                <a:latin typeface="Times New Roman" pitchFamily="18" charset="0"/>
                <a:cs typeface="Times New Roman" pitchFamily="18" charset="0"/>
              </a:rPr>
              <a:t>Circulating hormones</a:t>
            </a:r>
          </a:p>
          <a:p>
            <a:r>
              <a:rPr lang="en-US" dirty="0" smtClean="0">
                <a:latin typeface="Times New Roman" pitchFamily="18" charset="0"/>
                <a:cs typeface="Times New Roman" pitchFamily="18" charset="0"/>
              </a:rPr>
              <a:t>Gender </a:t>
            </a:r>
          </a:p>
          <a:p>
            <a:r>
              <a:rPr lang="en-US" dirty="0" smtClean="0">
                <a:latin typeface="Times New Roman" pitchFamily="18" charset="0"/>
                <a:cs typeface="Times New Roman" pitchFamily="18" charset="0"/>
              </a:rPr>
              <a:t>Age</a:t>
            </a:r>
          </a:p>
          <a:p>
            <a:r>
              <a:rPr lang="en-US" dirty="0" smtClean="0">
                <a:latin typeface="Times New Roman" pitchFamily="18" charset="0"/>
                <a:cs typeface="Times New Roman" pitchFamily="18" charset="0"/>
              </a:rPr>
              <a:t>Emotional stress</a:t>
            </a:r>
          </a:p>
          <a:p>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baroreceptor</a:t>
            </a:r>
            <a:r>
              <a:rPr lang="en-US" dirty="0" smtClean="0">
                <a:latin typeface="Times New Roman" pitchFamily="18" charset="0"/>
                <a:cs typeface="Times New Roman" pitchFamily="18" charset="0"/>
              </a:rPr>
              <a:t> reflex</a:t>
            </a:r>
          </a:p>
          <a:p>
            <a:r>
              <a:rPr lang="en-US" dirty="0" smtClean="0">
                <a:latin typeface="Times New Roman" pitchFamily="18" charset="0"/>
                <a:cs typeface="Times New Roman" pitchFamily="18" charset="0"/>
              </a:rPr>
              <a:t>Activity and exercise </a:t>
            </a:r>
          </a:p>
          <a:p>
            <a:r>
              <a:rPr lang="en-US" dirty="0" smtClean="0">
                <a:latin typeface="Times New Roman" pitchFamily="18" charset="0"/>
                <a:cs typeface="Times New Roman" pitchFamily="18" charset="0"/>
              </a:rPr>
              <a:t>Temperature </a:t>
            </a:r>
          </a:p>
          <a:p>
            <a:endParaRPr lang="en-US" dirty="0" smtClean="0"/>
          </a:p>
          <a:p>
            <a:endParaRPr lang="en-GB" dirty="0"/>
          </a:p>
        </p:txBody>
      </p:sp>
      <p:sp>
        <p:nvSpPr>
          <p:cNvPr id="2" name="Title 1"/>
          <p:cNvSpPr>
            <a:spLocks noGrp="1"/>
          </p:cNvSpPr>
          <p:nvPr>
            <p:ph type="title"/>
          </p:nvPr>
        </p:nvSpPr>
        <p:spPr/>
        <p:txBody>
          <a:bodyPr/>
          <a:lstStyle/>
          <a:p>
            <a:r>
              <a:rPr lang="en-US" b="1" dirty="0" smtClean="0"/>
              <a:t>Factors affecting heart rate</a:t>
            </a:r>
            <a:endParaRPr lang="en-GB"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imes New Roman" pitchFamily="18" charset="0"/>
                <a:cs typeface="Times New Roman" pitchFamily="18" charset="0"/>
              </a:rPr>
              <a:t>At rest, the healthy adult heart is likely to beat at a rate of 60-80 </a:t>
            </a:r>
            <a:r>
              <a:rPr lang="en-US" dirty="0" err="1" smtClean="0">
                <a:latin typeface="Times New Roman" pitchFamily="18" charset="0"/>
                <a:cs typeface="Times New Roman" pitchFamily="18" charset="0"/>
              </a:rPr>
              <a:t>bpm</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During each heartbeat, or cardiac cycle the heart contracts and the relaxes</a:t>
            </a:r>
          </a:p>
          <a:p>
            <a:r>
              <a:rPr lang="en-US" dirty="0" smtClean="0">
                <a:latin typeface="Times New Roman" pitchFamily="18" charset="0"/>
                <a:cs typeface="Times New Roman" pitchFamily="18" charset="0"/>
              </a:rPr>
              <a:t>The period of contraction is called </a:t>
            </a:r>
            <a:r>
              <a:rPr lang="en-US" b="1" dirty="0" smtClean="0">
                <a:latin typeface="Times New Roman" pitchFamily="18" charset="0"/>
                <a:cs typeface="Times New Roman" pitchFamily="18" charset="0"/>
              </a:rPr>
              <a:t>systole </a:t>
            </a:r>
            <a:r>
              <a:rPr lang="en-US" dirty="0" smtClean="0">
                <a:latin typeface="Times New Roman" pitchFamily="18" charset="0"/>
                <a:cs typeface="Times New Roman" pitchFamily="18" charset="0"/>
              </a:rPr>
              <a:t>and</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relaxation </a:t>
            </a:r>
            <a:r>
              <a:rPr lang="en-US" b="1" dirty="0" smtClean="0">
                <a:latin typeface="Times New Roman" pitchFamily="18" charset="0"/>
                <a:cs typeface="Times New Roman" pitchFamily="18" charset="0"/>
              </a:rPr>
              <a:t>diastole</a:t>
            </a:r>
            <a:endParaRPr lang="en-US" dirty="0" smtClean="0"/>
          </a:p>
          <a:p>
            <a:endParaRPr lang="en-GB" dirty="0"/>
          </a:p>
        </p:txBody>
      </p:sp>
      <p:sp>
        <p:nvSpPr>
          <p:cNvPr id="3" name="Title 2"/>
          <p:cNvSpPr>
            <a:spLocks noGrp="1"/>
          </p:cNvSpPr>
          <p:nvPr>
            <p:ph type="title"/>
          </p:nvPr>
        </p:nvSpPr>
        <p:spPr/>
        <p:txBody>
          <a:bodyPr/>
          <a:lstStyle/>
          <a:p>
            <a:r>
              <a:rPr lang="en-US" smtClean="0"/>
              <a:t>The cardiac cycle</a:t>
            </a:r>
            <a:endParaRPr lang="en-GB"/>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32500" lnSpcReduction="20000"/>
          </a:bodyPr>
          <a:lstStyle/>
          <a:p>
            <a:r>
              <a:rPr lang="en-US" sz="9600" dirty="0" smtClean="0">
                <a:latin typeface="Times New Roman" pitchFamily="18" charset="0"/>
                <a:cs typeface="Times New Roman" pitchFamily="18" charset="0"/>
              </a:rPr>
              <a:t>Example, taking 74 </a:t>
            </a:r>
            <a:r>
              <a:rPr lang="en-US" sz="9600" dirty="0" err="1" smtClean="0">
                <a:latin typeface="Times New Roman" pitchFamily="18" charset="0"/>
                <a:cs typeface="Times New Roman" pitchFamily="18" charset="0"/>
              </a:rPr>
              <a:t>bpm</a:t>
            </a:r>
            <a:r>
              <a:rPr lang="en-US" sz="9600" dirty="0" smtClean="0">
                <a:latin typeface="Times New Roman" pitchFamily="18" charset="0"/>
                <a:cs typeface="Times New Roman" pitchFamily="18" charset="0"/>
              </a:rPr>
              <a:t> each cycle last about 0.8 of a second and consist of:</a:t>
            </a:r>
          </a:p>
          <a:p>
            <a:pPr lvl="1"/>
            <a:r>
              <a:rPr lang="en-US" sz="9600" dirty="0" err="1" smtClean="0">
                <a:latin typeface="Times New Roman" pitchFamily="18" charset="0"/>
                <a:cs typeface="Times New Roman" pitchFamily="18" charset="0"/>
              </a:rPr>
              <a:t>atrial</a:t>
            </a:r>
            <a:r>
              <a:rPr lang="en-US" sz="9600" dirty="0" smtClean="0">
                <a:latin typeface="Times New Roman" pitchFamily="18" charset="0"/>
                <a:cs typeface="Times New Roman" pitchFamily="18" charset="0"/>
              </a:rPr>
              <a:t> systole - contraction of the atria</a:t>
            </a:r>
          </a:p>
          <a:p>
            <a:pPr lvl="1"/>
            <a:r>
              <a:rPr lang="en-US" sz="9600" dirty="0" smtClean="0">
                <a:latin typeface="Times New Roman" pitchFamily="18" charset="0"/>
                <a:cs typeface="Times New Roman" pitchFamily="18" charset="0"/>
              </a:rPr>
              <a:t>ventricular systole - contraction of the ventricles</a:t>
            </a:r>
          </a:p>
          <a:p>
            <a:pPr lvl="1"/>
            <a:r>
              <a:rPr lang="en-US" sz="9600" dirty="0" smtClean="0">
                <a:latin typeface="Times New Roman" pitchFamily="18" charset="0"/>
                <a:cs typeface="Times New Roman" pitchFamily="18" charset="0"/>
              </a:rPr>
              <a:t>complete cardiac diastole - relaxation of the atria and ventricles </a:t>
            </a:r>
          </a:p>
          <a:p>
            <a:pPr lvl="1"/>
            <a:r>
              <a:rPr lang="en-US" sz="9600" dirty="0" smtClean="0">
                <a:latin typeface="Times New Roman" pitchFamily="18" charset="0"/>
                <a:cs typeface="Times New Roman" pitchFamily="18" charset="0"/>
              </a:rPr>
              <a:t>The superior and inferior vena </a:t>
            </a:r>
            <a:r>
              <a:rPr lang="en-US" sz="9600" dirty="0" err="1" smtClean="0">
                <a:latin typeface="Times New Roman" pitchFamily="18" charset="0"/>
                <a:cs typeface="Times New Roman" pitchFamily="18" charset="0"/>
              </a:rPr>
              <a:t>cavae</a:t>
            </a:r>
            <a:r>
              <a:rPr lang="en-US" sz="9600" dirty="0" smtClean="0">
                <a:latin typeface="Times New Roman" pitchFamily="18" charset="0"/>
                <a:cs typeface="Times New Roman" pitchFamily="18" charset="0"/>
              </a:rPr>
              <a:t>  transport deoxygenated blood into the right atrium</a:t>
            </a:r>
          </a:p>
          <a:p>
            <a:pPr lvl="1"/>
            <a:r>
              <a:rPr lang="en-US" sz="9600" dirty="0" smtClean="0">
                <a:latin typeface="Times New Roman" pitchFamily="18" charset="0"/>
                <a:cs typeface="Times New Roman" pitchFamily="18" charset="0"/>
              </a:rPr>
              <a:t> At the same time as the pulmonary veins brings oxygenated  blood into the left atrium</a:t>
            </a:r>
          </a:p>
          <a:p>
            <a:endParaRPr lang="en-US" sz="9600" dirty="0" smtClean="0"/>
          </a:p>
          <a:p>
            <a:endParaRPr lang="en-GB" sz="7400" dirty="0"/>
          </a:p>
        </p:txBody>
      </p:sp>
      <p:sp>
        <p:nvSpPr>
          <p:cNvPr id="3" name="Title 2"/>
          <p:cNvSpPr>
            <a:spLocks noGrp="1"/>
          </p:cNvSpPr>
          <p:nvPr>
            <p:ph type="title"/>
          </p:nvPr>
        </p:nvSpPr>
        <p:spPr/>
        <p:txBody>
          <a:bodyPr/>
          <a:lstStyle/>
          <a:p>
            <a:r>
              <a:rPr lang="en-US" dirty="0" smtClean="0"/>
              <a:t>Stages of the cardiac cycle</a:t>
            </a:r>
            <a:endParaRPr lang="en-GB"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The SA node triggers a wave of contraction over myocardium of both atria</a:t>
            </a:r>
          </a:p>
          <a:p>
            <a:r>
              <a:rPr lang="en-US" dirty="0" smtClean="0">
                <a:latin typeface="Times New Roman" pitchFamily="18" charset="0"/>
                <a:cs typeface="Times New Roman" pitchFamily="18" charset="0"/>
              </a:rPr>
              <a:t>Emptying the atria and completing ventricular filling (</a:t>
            </a:r>
            <a:r>
              <a:rPr lang="en-US" dirty="0" err="1" smtClean="0">
                <a:latin typeface="Times New Roman" pitchFamily="18" charset="0"/>
                <a:cs typeface="Times New Roman" pitchFamily="18" charset="0"/>
              </a:rPr>
              <a:t>atrial</a:t>
            </a:r>
            <a:r>
              <a:rPr lang="en-US" dirty="0" smtClean="0">
                <a:latin typeface="Times New Roman" pitchFamily="18" charset="0"/>
                <a:cs typeface="Times New Roman" pitchFamily="18" charset="0"/>
              </a:rPr>
              <a:t> systole 0.1 s)</a:t>
            </a:r>
          </a:p>
          <a:p>
            <a:r>
              <a:rPr lang="en-US" dirty="0" smtClean="0">
                <a:latin typeface="Times New Roman" pitchFamily="18" charset="0"/>
                <a:cs typeface="Times New Roman" pitchFamily="18" charset="0"/>
              </a:rPr>
              <a:t>Electrical impulses reaches AV node, slowed down delaying the </a:t>
            </a:r>
            <a:r>
              <a:rPr lang="en-US" dirty="0" err="1" smtClean="0">
                <a:latin typeface="Times New Roman" pitchFamily="18" charset="0"/>
                <a:cs typeface="Times New Roman" pitchFamily="18" charset="0"/>
              </a:rPr>
              <a:t>atrioventricular</a:t>
            </a:r>
            <a:r>
              <a:rPr lang="en-US" dirty="0" smtClean="0">
                <a:latin typeface="Times New Roman" pitchFamily="18" charset="0"/>
                <a:cs typeface="Times New Roman" pitchFamily="18" charset="0"/>
              </a:rPr>
              <a:t> transmission</a:t>
            </a:r>
          </a:p>
          <a:p>
            <a:r>
              <a:rPr lang="en-US" dirty="0" smtClean="0">
                <a:latin typeface="Times New Roman" pitchFamily="18" charset="0"/>
                <a:cs typeface="Times New Roman" pitchFamily="18" charset="0"/>
              </a:rPr>
              <a:t>This allows atria to finish emptying into the ventricles before they begin to contract</a:t>
            </a:r>
          </a:p>
          <a:p>
            <a:r>
              <a:rPr lang="en-US" dirty="0" smtClean="0">
                <a:latin typeface="Times New Roman" pitchFamily="18" charset="0"/>
                <a:cs typeface="Times New Roman" pitchFamily="18" charset="0"/>
              </a:rPr>
              <a:t>The AV bundle, bundle branches and </a:t>
            </a:r>
            <a:r>
              <a:rPr lang="en-US" dirty="0" err="1" smtClean="0">
                <a:latin typeface="Times New Roman" pitchFamily="18" charset="0"/>
                <a:cs typeface="Times New Roman" pitchFamily="18" charset="0"/>
              </a:rPr>
              <a:t>purkinje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fibre</a:t>
            </a:r>
            <a:r>
              <a:rPr lang="en-US" dirty="0" smtClean="0">
                <a:latin typeface="Times New Roman" pitchFamily="18" charset="0"/>
                <a:cs typeface="Times New Roman" pitchFamily="18" charset="0"/>
              </a:rPr>
              <a:t> transmit electrical impulses from the AV node to apex of the myocardium</a:t>
            </a:r>
          </a:p>
          <a:p>
            <a:endParaRPr lang="en-GB" dirty="0"/>
          </a:p>
        </p:txBody>
      </p:sp>
      <p:sp>
        <p:nvSpPr>
          <p:cNvPr id="3" name="Title 2"/>
          <p:cNvSpPr>
            <a:spLocks noGrp="1"/>
          </p:cNvSpPr>
          <p:nvPr>
            <p:ph type="title"/>
          </p:nvPr>
        </p:nvSpPr>
        <p:spPr/>
        <p:txBody>
          <a:bodyPr/>
          <a:lstStyle/>
          <a:p>
            <a:r>
              <a:rPr lang="en-GB" dirty="0" err="1" smtClean="0"/>
              <a:t>Ctied</a:t>
            </a:r>
            <a:r>
              <a:rPr lang="en-GB" dirty="0" smtClean="0"/>
              <a:t> </a:t>
            </a:r>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imes New Roman" pitchFamily="18" charset="0"/>
                <a:cs typeface="Times New Roman" pitchFamily="18" charset="0"/>
              </a:rPr>
              <a:t>The wave of ventricular contraction begins, then sweep upwards and outwards, pumping blood into the pulmonary artery and the aorta(ventricular 0.3 s)</a:t>
            </a:r>
          </a:p>
          <a:p>
            <a:r>
              <a:rPr lang="en-US" dirty="0" smtClean="0">
                <a:latin typeface="Times New Roman" pitchFamily="18" charset="0"/>
                <a:cs typeface="Times New Roman" pitchFamily="18" charset="0"/>
              </a:rPr>
              <a:t>After contraction of the ventricles there is complete cardiac diastole, a period of 0.4 seconds, when atria and ventricles are relaxed</a:t>
            </a:r>
          </a:p>
          <a:p>
            <a:r>
              <a:rPr lang="en-US" dirty="0" smtClean="0">
                <a:latin typeface="Times New Roman" pitchFamily="18" charset="0"/>
                <a:cs typeface="Times New Roman" pitchFamily="18" charset="0"/>
              </a:rPr>
              <a:t>At this time myocardium recovers in preparation for the next heartbeat, and the atria refill in preparation for the next cycle</a:t>
            </a:r>
          </a:p>
          <a:p>
            <a:endParaRPr lang="en-GB" dirty="0"/>
          </a:p>
        </p:txBody>
      </p:sp>
      <p:sp>
        <p:nvSpPr>
          <p:cNvPr id="3" name="Title 2"/>
          <p:cNvSpPr>
            <a:spLocks noGrp="1"/>
          </p:cNvSpPr>
          <p:nvPr>
            <p:ph type="title"/>
          </p:nvPr>
        </p:nvSpPr>
        <p:spPr/>
        <p:txBody>
          <a:bodyPr/>
          <a:lstStyle/>
          <a:p>
            <a:r>
              <a:rPr lang="en-GB" dirty="0" err="1" smtClean="0"/>
              <a:t>Ctied</a:t>
            </a:r>
            <a:r>
              <a:rPr lang="en-GB" dirty="0" smtClean="0"/>
              <a:t> </a:t>
            </a:r>
            <a:endParaRPr lang="en-GB"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err="1" smtClean="0">
                <a:latin typeface="Times New Roman" pitchFamily="18" charset="0"/>
                <a:cs typeface="Times New Roman" pitchFamily="18" charset="0"/>
              </a:rPr>
              <a:t>Atrial</a:t>
            </a:r>
            <a:r>
              <a:rPr lang="en-US" b="1" dirty="0" smtClean="0">
                <a:latin typeface="Times New Roman" pitchFamily="18" charset="0"/>
                <a:cs typeface="Times New Roman" pitchFamily="18" charset="0"/>
              </a:rPr>
              <a:t> Systole (0.1 s)</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This is a relatively short phase</a:t>
            </a:r>
          </a:p>
          <a:p>
            <a:pPr lvl="1"/>
            <a:r>
              <a:rPr lang="en-US" dirty="0" smtClean="0">
                <a:latin typeface="Times New Roman" pitchFamily="18" charset="0"/>
                <a:cs typeface="Times New Roman" pitchFamily="18" charset="0"/>
              </a:rPr>
              <a:t>During this phase the blood from the left and right atria is pumped into the ventricles </a:t>
            </a:r>
          </a:p>
          <a:p>
            <a:r>
              <a:rPr lang="en-US" b="1" dirty="0" smtClean="0"/>
              <a:t>Ventricular systole(0.3 s)</a:t>
            </a:r>
            <a:endParaRPr lang="en-US" dirty="0" smtClean="0"/>
          </a:p>
          <a:p>
            <a:pPr lvl="1"/>
            <a:r>
              <a:rPr lang="en-US" dirty="0" smtClean="0">
                <a:latin typeface="Times New Roman" pitchFamily="18" charset="0"/>
                <a:cs typeface="Times New Roman" pitchFamily="18" charset="0"/>
              </a:rPr>
              <a:t>During this phase the ventricles contract</a:t>
            </a:r>
          </a:p>
          <a:p>
            <a:pPr lvl="1"/>
            <a:r>
              <a:rPr lang="en-US" dirty="0" smtClean="0">
                <a:latin typeface="Times New Roman" pitchFamily="18" charset="0"/>
                <a:cs typeface="Times New Roman" pitchFamily="18" charset="0"/>
              </a:rPr>
              <a:t>As they begin to contract the mitral and tricuspid valves close to prevent any backflow into the atria</a:t>
            </a:r>
          </a:p>
          <a:p>
            <a:pPr lvl="1"/>
            <a:r>
              <a:rPr lang="en-US" dirty="0" smtClean="0">
                <a:latin typeface="Times New Roman" pitchFamily="18" charset="0"/>
                <a:cs typeface="Times New Roman" pitchFamily="18" charset="0"/>
              </a:rPr>
              <a:t> At the end of this phase the pulmonary and aortic valves close and diastole begins again.</a:t>
            </a:r>
          </a:p>
          <a:p>
            <a:endParaRPr lang="en-GB"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Cardiac cycle summary</a:t>
            </a:r>
            <a:br>
              <a:rPr lang="en-US" dirty="0" smtClean="0"/>
            </a:br>
            <a:endParaRPr lang="en-GB"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Diastole (0.4 s)</a:t>
            </a:r>
            <a:endParaRPr lang="en-US" dirty="0" smtClean="0"/>
          </a:p>
          <a:p>
            <a:pPr lvl="1"/>
            <a:r>
              <a:rPr lang="en-US" dirty="0" smtClean="0">
                <a:latin typeface="Times New Roman" pitchFamily="18" charset="0"/>
                <a:cs typeface="Times New Roman" pitchFamily="18" charset="0"/>
              </a:rPr>
              <a:t>During this phase blood flows into the heart. Blood comes into the atria through the </a:t>
            </a:r>
            <a:r>
              <a:rPr lang="en-US" dirty="0" smtClean="0">
                <a:latin typeface="Times New Roman" pitchFamily="18" charset="0"/>
                <a:cs typeface="Times New Roman" pitchFamily="18" charset="0"/>
                <a:hlinkClick r:id="rId2"/>
              </a:rPr>
              <a:t>pulmonary veins</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2"/>
              </a:rPr>
              <a:t>left atrium</a:t>
            </a:r>
            <a:r>
              <a:rPr lang="en-US" dirty="0" smtClean="0">
                <a:latin typeface="Times New Roman" pitchFamily="18" charset="0"/>
                <a:cs typeface="Times New Roman" pitchFamily="18" charset="0"/>
              </a:rPr>
              <a:t>) and the </a:t>
            </a:r>
            <a:r>
              <a:rPr lang="en-US" dirty="0" smtClean="0">
                <a:latin typeface="Times New Roman" pitchFamily="18" charset="0"/>
                <a:cs typeface="Times New Roman" pitchFamily="18" charset="0"/>
                <a:hlinkClick r:id="rId2"/>
              </a:rPr>
              <a:t>superior</a:t>
            </a:r>
            <a:r>
              <a:rPr lang="en-US" dirty="0" smtClean="0">
                <a:latin typeface="Times New Roman" pitchFamily="18" charset="0"/>
                <a:cs typeface="Times New Roman" pitchFamily="18" charset="0"/>
              </a:rPr>
              <a:t> and </a:t>
            </a:r>
            <a:r>
              <a:rPr lang="en-US" dirty="0" smtClean="0">
                <a:latin typeface="Times New Roman" pitchFamily="18" charset="0"/>
                <a:cs typeface="Times New Roman" pitchFamily="18" charset="0"/>
                <a:hlinkClick r:id="rId2"/>
              </a:rPr>
              <a:t>inferior vena cava</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2"/>
              </a:rPr>
              <a:t>right atrium</a:t>
            </a:r>
            <a:r>
              <a:rPr lang="en-US" dirty="0" smtClean="0">
                <a:latin typeface="Times New Roman" pitchFamily="18" charset="0"/>
                <a:cs typeface="Times New Roman" pitchFamily="18" charset="0"/>
              </a:rPr>
              <a:t>)</a:t>
            </a:r>
          </a:p>
          <a:p>
            <a:pPr lvl="1"/>
            <a:r>
              <a:rPr lang="en-US" dirty="0" smtClean="0">
                <a:latin typeface="Times New Roman" pitchFamily="18" charset="0"/>
                <a:cs typeface="Times New Roman" pitchFamily="18" charset="0"/>
              </a:rPr>
              <a:t> From the left and right atria the blood flows directly into both ventricles because both the </a:t>
            </a:r>
            <a:r>
              <a:rPr lang="en-US" dirty="0" smtClean="0">
                <a:latin typeface="Times New Roman" pitchFamily="18" charset="0"/>
                <a:cs typeface="Times New Roman" pitchFamily="18" charset="0"/>
                <a:hlinkClick r:id="rId2"/>
              </a:rPr>
              <a:t>mitral</a:t>
            </a:r>
            <a:r>
              <a:rPr lang="en-US" dirty="0" smtClean="0">
                <a:latin typeface="Times New Roman" pitchFamily="18" charset="0"/>
                <a:cs typeface="Times New Roman" pitchFamily="18" charset="0"/>
              </a:rPr>
              <a:t> and </a:t>
            </a:r>
            <a:r>
              <a:rPr lang="en-US" dirty="0" smtClean="0">
                <a:latin typeface="Times New Roman" pitchFamily="18" charset="0"/>
                <a:cs typeface="Times New Roman" pitchFamily="18" charset="0"/>
                <a:hlinkClick r:id="rId2"/>
              </a:rPr>
              <a:t>tricuspid valves</a:t>
            </a:r>
            <a:r>
              <a:rPr lang="en-US" dirty="0" smtClean="0">
                <a:latin typeface="Times New Roman" pitchFamily="18" charset="0"/>
                <a:cs typeface="Times New Roman" pitchFamily="18" charset="0"/>
              </a:rPr>
              <a:t> are open</a:t>
            </a:r>
          </a:p>
          <a:p>
            <a:pPr lvl="1"/>
            <a:r>
              <a:rPr lang="en-US" dirty="0" smtClean="0">
                <a:latin typeface="Times New Roman" pitchFamily="18" charset="0"/>
                <a:cs typeface="Times New Roman" pitchFamily="18" charset="0"/>
              </a:rPr>
              <a:t>The ventricles accept this blood and passively dilate (expand). All cardiac muscle is relaxed throughout this phase</a:t>
            </a:r>
          </a:p>
          <a:p>
            <a:pPr lvl="1"/>
            <a:r>
              <a:rPr lang="en-US" dirty="0" smtClean="0">
                <a:latin typeface="Times New Roman" pitchFamily="18" charset="0"/>
                <a:cs typeface="Times New Roman" pitchFamily="18" charset="0"/>
              </a:rPr>
              <a:t> The </a:t>
            </a:r>
            <a:r>
              <a:rPr lang="en-US" dirty="0" smtClean="0">
                <a:latin typeface="Times New Roman" pitchFamily="18" charset="0"/>
                <a:cs typeface="Times New Roman" pitchFamily="18" charset="0"/>
                <a:hlinkClick r:id="rId2"/>
              </a:rPr>
              <a:t>aortic</a:t>
            </a:r>
            <a:r>
              <a:rPr lang="en-US" dirty="0" smtClean="0">
                <a:latin typeface="Times New Roman" pitchFamily="18" charset="0"/>
                <a:cs typeface="Times New Roman" pitchFamily="18" charset="0"/>
              </a:rPr>
              <a:t> and </a:t>
            </a:r>
            <a:r>
              <a:rPr lang="en-US" dirty="0" smtClean="0">
                <a:latin typeface="Times New Roman" pitchFamily="18" charset="0"/>
                <a:cs typeface="Times New Roman" pitchFamily="18" charset="0"/>
                <a:hlinkClick r:id="rId2"/>
              </a:rPr>
              <a:t>pulmonary valves</a:t>
            </a:r>
            <a:r>
              <a:rPr lang="en-US" dirty="0" smtClean="0">
                <a:latin typeface="Times New Roman" pitchFamily="18" charset="0"/>
                <a:cs typeface="Times New Roman" pitchFamily="18" charset="0"/>
              </a:rPr>
              <a:t> are closed during this phase to prevent the reverse flow of blood from the aorta and </a:t>
            </a:r>
            <a:r>
              <a:rPr lang="en-US" dirty="0" smtClean="0">
                <a:latin typeface="Times New Roman" pitchFamily="18" charset="0"/>
                <a:cs typeface="Times New Roman" pitchFamily="18" charset="0"/>
                <a:hlinkClick r:id="rId2"/>
              </a:rPr>
              <a:t>pulmonary artery</a:t>
            </a:r>
            <a:endParaRPr lang="en-US" dirty="0" smtClean="0">
              <a:latin typeface="Times New Roman" pitchFamily="18" charset="0"/>
              <a:cs typeface="Times New Roman" pitchFamily="18" charset="0"/>
            </a:endParaRPr>
          </a:p>
          <a:p>
            <a:endParaRPr lang="en-GB" dirty="0"/>
          </a:p>
        </p:txBody>
      </p:sp>
      <p:sp>
        <p:nvSpPr>
          <p:cNvPr id="3" name="Title 2"/>
          <p:cNvSpPr>
            <a:spLocks noGrp="1"/>
          </p:cNvSpPr>
          <p:nvPr>
            <p:ph type="title"/>
          </p:nvPr>
        </p:nvSpPr>
        <p:spPr/>
        <p:txBody>
          <a:bodyPr/>
          <a:lstStyle/>
          <a:p>
            <a:r>
              <a:rPr lang="en-GB" dirty="0" err="1" smtClean="0"/>
              <a:t>Ctied</a:t>
            </a:r>
            <a:r>
              <a:rPr lang="en-GB" dirty="0" smtClean="0"/>
              <a:t> </a:t>
            </a:r>
            <a:endParaRPr lang="en-GB"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Times New Roman" pitchFamily="18" charset="0"/>
                <a:cs typeface="Times New Roman" pitchFamily="18" charset="0"/>
              </a:rPr>
              <a:t>The stethoscope diaphragm placed on the chest wall a little below the left nipple a slightly nearer the midline the heartbeats are heard</a:t>
            </a:r>
          </a:p>
          <a:p>
            <a:r>
              <a:rPr lang="en-US" dirty="0" smtClean="0">
                <a:latin typeface="Times New Roman" pitchFamily="18" charset="0"/>
                <a:cs typeface="Times New Roman" pitchFamily="18" charset="0"/>
              </a:rPr>
              <a:t>There  are four heart sounds, each correspondent to a particular event in the cardiac cycle </a:t>
            </a:r>
          </a:p>
          <a:p>
            <a:r>
              <a:rPr lang="en-US" dirty="0" smtClean="0">
                <a:latin typeface="Times New Roman" pitchFamily="18" charset="0"/>
                <a:cs typeface="Times New Roman" pitchFamily="18" charset="0"/>
              </a:rPr>
              <a:t>First two sounds most distinguished through the stethoscope like ’’</a:t>
            </a:r>
            <a:r>
              <a:rPr lang="en-US" dirty="0" err="1" smtClean="0">
                <a:latin typeface="Times New Roman" pitchFamily="18" charset="0"/>
                <a:cs typeface="Times New Roman" pitchFamily="18" charset="0"/>
              </a:rPr>
              <a:t>lub</a:t>
            </a:r>
            <a:r>
              <a:rPr lang="en-US" dirty="0" smtClean="0">
                <a:latin typeface="Times New Roman" pitchFamily="18" charset="0"/>
                <a:cs typeface="Times New Roman" pitchFamily="18" charset="0"/>
              </a:rPr>
              <a:t> dup”</a:t>
            </a:r>
          </a:p>
          <a:p>
            <a:endParaRPr lang="en-US" dirty="0" smtClean="0"/>
          </a:p>
          <a:p>
            <a:pPr>
              <a:buNone/>
            </a:pPr>
            <a:endParaRPr lang="en-US" dirty="0" smtClean="0">
              <a:latin typeface="Times New Roman" pitchFamily="18" charset="0"/>
              <a:cs typeface="Times New Roman" pitchFamily="18" charset="0"/>
            </a:endParaRPr>
          </a:p>
          <a:p>
            <a:endParaRPr lang="en-GB" dirty="0"/>
          </a:p>
        </p:txBody>
      </p:sp>
      <p:sp>
        <p:nvSpPr>
          <p:cNvPr id="3" name="Title 2"/>
          <p:cNvSpPr>
            <a:spLocks noGrp="1"/>
          </p:cNvSpPr>
          <p:nvPr>
            <p:ph type="title"/>
          </p:nvPr>
        </p:nvSpPr>
        <p:spPr/>
        <p:txBody>
          <a:bodyPr/>
          <a:lstStyle/>
          <a:p>
            <a:r>
              <a:rPr lang="en-US" dirty="0" smtClean="0"/>
              <a:t>Heart sounds</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p:txBody>
          <a:bodyPr/>
          <a:lstStyle/>
          <a:p>
            <a:endParaRPr lang="en-GB"/>
          </a:p>
        </p:txBody>
      </p:sp>
      <p:pic>
        <p:nvPicPr>
          <p:cNvPr id="4" name="Picture 9" descr="figure_19_01b-jLE"/>
          <p:cNvPicPr>
            <a:picLocks noChangeAspect="1" noChangeArrowheads="1"/>
          </p:cNvPicPr>
          <p:nvPr/>
        </p:nvPicPr>
        <p:blipFill>
          <a:blip r:embed="rId2" cstate="print"/>
          <a:srcRect/>
          <a:stretch>
            <a:fillRect/>
          </a:stretch>
        </p:blipFill>
        <p:spPr bwMode="auto">
          <a:xfrm>
            <a:off x="438150" y="495300"/>
            <a:ext cx="8267700" cy="5867400"/>
          </a:xfrm>
          <a:prstGeom prst="rect">
            <a:avLst/>
          </a:prstGeom>
          <a:noFill/>
        </p:spPr>
      </p:pic>
      <p:sp>
        <p:nvSpPr>
          <p:cNvPr id="5" name="Freeform 10"/>
          <p:cNvSpPr>
            <a:spLocks/>
          </p:cNvSpPr>
          <p:nvPr/>
        </p:nvSpPr>
        <p:spPr bwMode="auto">
          <a:xfrm>
            <a:off x="1704975" y="1003300"/>
            <a:ext cx="1593850" cy="355600"/>
          </a:xfrm>
          <a:custGeom>
            <a:avLst/>
            <a:gdLst/>
            <a:ahLst/>
            <a:cxnLst>
              <a:cxn ang="0">
                <a:pos x="0" y="224"/>
              </a:cxn>
              <a:cxn ang="0">
                <a:pos x="748" y="0"/>
              </a:cxn>
              <a:cxn ang="0">
                <a:pos x="1004" y="0"/>
              </a:cxn>
            </a:cxnLst>
            <a:rect l="0" t="0" r="r" b="b"/>
            <a:pathLst>
              <a:path w="1004" h="224">
                <a:moveTo>
                  <a:pt x="0" y="224"/>
                </a:moveTo>
                <a:lnTo>
                  <a:pt x="748" y="0"/>
                </a:lnTo>
                <a:lnTo>
                  <a:pt x="1004" y="0"/>
                </a:lnTo>
              </a:path>
            </a:pathLst>
          </a:custGeom>
          <a:noFill/>
          <a:ln w="12700">
            <a:solidFill>
              <a:srgbClr val="231F20"/>
            </a:solidFill>
            <a:prstDash val="solid"/>
            <a:round/>
            <a:headEnd/>
            <a:tailEnd/>
          </a:ln>
        </p:spPr>
        <p:txBody>
          <a:bodyPr/>
          <a:lstStyle/>
          <a:p>
            <a:endParaRPr lang="en-GB"/>
          </a:p>
        </p:txBody>
      </p:sp>
      <p:sp>
        <p:nvSpPr>
          <p:cNvPr id="6" name="Freeform 11"/>
          <p:cNvSpPr>
            <a:spLocks/>
          </p:cNvSpPr>
          <p:nvPr/>
        </p:nvSpPr>
        <p:spPr bwMode="auto">
          <a:xfrm>
            <a:off x="1752600" y="1250950"/>
            <a:ext cx="1546225" cy="285750"/>
          </a:xfrm>
          <a:custGeom>
            <a:avLst/>
            <a:gdLst/>
            <a:ahLst/>
            <a:cxnLst>
              <a:cxn ang="0">
                <a:pos x="0" y="180"/>
              </a:cxn>
              <a:cxn ang="0">
                <a:pos x="712" y="0"/>
              </a:cxn>
              <a:cxn ang="0">
                <a:pos x="974" y="0"/>
              </a:cxn>
            </a:cxnLst>
            <a:rect l="0" t="0" r="r" b="b"/>
            <a:pathLst>
              <a:path w="974" h="180">
                <a:moveTo>
                  <a:pt x="0" y="180"/>
                </a:moveTo>
                <a:lnTo>
                  <a:pt x="712" y="0"/>
                </a:lnTo>
                <a:lnTo>
                  <a:pt x="974" y="0"/>
                </a:lnTo>
              </a:path>
            </a:pathLst>
          </a:custGeom>
          <a:noFill/>
          <a:ln w="12700">
            <a:solidFill>
              <a:srgbClr val="231F20"/>
            </a:solidFill>
            <a:prstDash val="solid"/>
            <a:round/>
            <a:headEnd/>
            <a:tailEnd/>
          </a:ln>
        </p:spPr>
        <p:txBody>
          <a:bodyPr/>
          <a:lstStyle/>
          <a:p>
            <a:endParaRPr lang="en-GB"/>
          </a:p>
        </p:txBody>
      </p:sp>
      <p:sp>
        <p:nvSpPr>
          <p:cNvPr id="7" name="Freeform 12"/>
          <p:cNvSpPr>
            <a:spLocks/>
          </p:cNvSpPr>
          <p:nvPr/>
        </p:nvSpPr>
        <p:spPr bwMode="auto">
          <a:xfrm>
            <a:off x="1828800" y="1565275"/>
            <a:ext cx="1476375" cy="288925"/>
          </a:xfrm>
          <a:custGeom>
            <a:avLst/>
            <a:gdLst/>
            <a:ahLst/>
            <a:cxnLst>
              <a:cxn ang="0">
                <a:pos x="0" y="182"/>
              </a:cxn>
              <a:cxn ang="0">
                <a:pos x="658" y="0"/>
              </a:cxn>
              <a:cxn ang="0">
                <a:pos x="930" y="0"/>
              </a:cxn>
            </a:cxnLst>
            <a:rect l="0" t="0" r="r" b="b"/>
            <a:pathLst>
              <a:path w="930" h="182">
                <a:moveTo>
                  <a:pt x="0" y="182"/>
                </a:moveTo>
                <a:lnTo>
                  <a:pt x="658" y="0"/>
                </a:lnTo>
                <a:lnTo>
                  <a:pt x="930" y="0"/>
                </a:lnTo>
              </a:path>
            </a:pathLst>
          </a:custGeom>
          <a:noFill/>
          <a:ln w="12700">
            <a:solidFill>
              <a:srgbClr val="231F20"/>
            </a:solidFill>
            <a:prstDash val="solid"/>
            <a:round/>
            <a:headEnd/>
            <a:tailEnd/>
          </a:ln>
        </p:spPr>
        <p:txBody>
          <a:bodyPr/>
          <a:lstStyle/>
          <a:p>
            <a:endParaRPr lang="en-GB"/>
          </a:p>
        </p:txBody>
      </p:sp>
      <p:sp>
        <p:nvSpPr>
          <p:cNvPr id="8" name="Freeform 13"/>
          <p:cNvSpPr>
            <a:spLocks/>
          </p:cNvSpPr>
          <p:nvPr/>
        </p:nvSpPr>
        <p:spPr bwMode="auto">
          <a:xfrm>
            <a:off x="2079625" y="1898650"/>
            <a:ext cx="1225550" cy="279400"/>
          </a:xfrm>
          <a:custGeom>
            <a:avLst/>
            <a:gdLst/>
            <a:ahLst/>
            <a:cxnLst>
              <a:cxn ang="0">
                <a:pos x="0" y="176"/>
              </a:cxn>
              <a:cxn ang="0">
                <a:pos x="496" y="0"/>
              </a:cxn>
              <a:cxn ang="0">
                <a:pos x="772" y="0"/>
              </a:cxn>
            </a:cxnLst>
            <a:rect l="0" t="0" r="r" b="b"/>
            <a:pathLst>
              <a:path w="772" h="176">
                <a:moveTo>
                  <a:pt x="0" y="176"/>
                </a:moveTo>
                <a:lnTo>
                  <a:pt x="496" y="0"/>
                </a:lnTo>
                <a:lnTo>
                  <a:pt x="772" y="0"/>
                </a:lnTo>
              </a:path>
            </a:pathLst>
          </a:custGeom>
          <a:noFill/>
          <a:ln w="12700">
            <a:solidFill>
              <a:srgbClr val="231F20"/>
            </a:solidFill>
            <a:prstDash val="solid"/>
            <a:round/>
            <a:headEnd/>
            <a:tailEnd/>
          </a:ln>
        </p:spPr>
        <p:txBody>
          <a:bodyPr/>
          <a:lstStyle/>
          <a:p>
            <a:endParaRPr lang="en-GB"/>
          </a:p>
        </p:txBody>
      </p:sp>
      <p:sp>
        <p:nvSpPr>
          <p:cNvPr id="9" name="Freeform 14"/>
          <p:cNvSpPr>
            <a:spLocks/>
          </p:cNvSpPr>
          <p:nvPr/>
        </p:nvSpPr>
        <p:spPr bwMode="auto">
          <a:xfrm>
            <a:off x="2127250" y="2692400"/>
            <a:ext cx="1181100" cy="82550"/>
          </a:xfrm>
          <a:custGeom>
            <a:avLst/>
            <a:gdLst/>
            <a:ahLst/>
            <a:cxnLst>
              <a:cxn ang="0">
                <a:pos x="0" y="52"/>
              </a:cxn>
              <a:cxn ang="0">
                <a:pos x="460" y="0"/>
              </a:cxn>
              <a:cxn ang="0">
                <a:pos x="744" y="0"/>
              </a:cxn>
            </a:cxnLst>
            <a:rect l="0" t="0" r="r" b="b"/>
            <a:pathLst>
              <a:path w="744" h="52">
                <a:moveTo>
                  <a:pt x="0" y="52"/>
                </a:moveTo>
                <a:lnTo>
                  <a:pt x="460" y="0"/>
                </a:lnTo>
                <a:lnTo>
                  <a:pt x="744" y="0"/>
                </a:lnTo>
              </a:path>
            </a:pathLst>
          </a:custGeom>
          <a:noFill/>
          <a:ln w="12700">
            <a:solidFill>
              <a:srgbClr val="231F20"/>
            </a:solidFill>
            <a:prstDash val="solid"/>
            <a:round/>
            <a:headEnd/>
            <a:tailEnd/>
          </a:ln>
        </p:spPr>
        <p:txBody>
          <a:bodyPr/>
          <a:lstStyle/>
          <a:p>
            <a:endParaRPr lang="en-GB"/>
          </a:p>
        </p:txBody>
      </p:sp>
      <p:sp>
        <p:nvSpPr>
          <p:cNvPr id="10" name="Freeform 15"/>
          <p:cNvSpPr>
            <a:spLocks/>
          </p:cNvSpPr>
          <p:nvPr/>
        </p:nvSpPr>
        <p:spPr bwMode="auto">
          <a:xfrm>
            <a:off x="2355850" y="3016250"/>
            <a:ext cx="949325" cy="111125"/>
          </a:xfrm>
          <a:custGeom>
            <a:avLst/>
            <a:gdLst/>
            <a:ahLst/>
            <a:cxnLst>
              <a:cxn ang="0">
                <a:pos x="0" y="70"/>
              </a:cxn>
              <a:cxn ang="0">
                <a:pos x="310" y="0"/>
              </a:cxn>
              <a:cxn ang="0">
                <a:pos x="598" y="0"/>
              </a:cxn>
            </a:cxnLst>
            <a:rect l="0" t="0" r="r" b="b"/>
            <a:pathLst>
              <a:path w="598" h="70">
                <a:moveTo>
                  <a:pt x="0" y="70"/>
                </a:moveTo>
                <a:lnTo>
                  <a:pt x="310" y="0"/>
                </a:lnTo>
                <a:lnTo>
                  <a:pt x="598" y="0"/>
                </a:lnTo>
              </a:path>
            </a:pathLst>
          </a:custGeom>
          <a:noFill/>
          <a:ln w="12700">
            <a:solidFill>
              <a:srgbClr val="231F20"/>
            </a:solidFill>
            <a:prstDash val="solid"/>
            <a:round/>
            <a:headEnd/>
            <a:tailEnd/>
          </a:ln>
        </p:spPr>
        <p:txBody>
          <a:bodyPr/>
          <a:lstStyle/>
          <a:p>
            <a:endParaRPr lang="en-GB"/>
          </a:p>
        </p:txBody>
      </p:sp>
      <p:sp>
        <p:nvSpPr>
          <p:cNvPr id="11" name="Line 16"/>
          <p:cNvSpPr>
            <a:spLocks noChangeShapeType="1"/>
          </p:cNvSpPr>
          <p:nvPr/>
        </p:nvSpPr>
        <p:spPr bwMode="auto">
          <a:xfrm flipV="1">
            <a:off x="1311275" y="4572000"/>
            <a:ext cx="1588" cy="196850"/>
          </a:xfrm>
          <a:prstGeom prst="line">
            <a:avLst/>
          </a:prstGeom>
          <a:noFill/>
          <a:ln w="12700">
            <a:solidFill>
              <a:srgbClr val="231F20"/>
            </a:solidFill>
            <a:round/>
            <a:headEnd/>
            <a:tailEnd/>
          </a:ln>
        </p:spPr>
        <p:txBody>
          <a:bodyPr/>
          <a:lstStyle/>
          <a:p>
            <a:endParaRPr lang="en-GB"/>
          </a:p>
        </p:txBody>
      </p:sp>
      <p:sp>
        <p:nvSpPr>
          <p:cNvPr id="12" name="Line 17"/>
          <p:cNvSpPr>
            <a:spLocks noChangeShapeType="1"/>
          </p:cNvSpPr>
          <p:nvPr/>
        </p:nvSpPr>
        <p:spPr bwMode="auto">
          <a:xfrm flipV="1">
            <a:off x="7165975" y="4441825"/>
            <a:ext cx="1588" cy="260350"/>
          </a:xfrm>
          <a:prstGeom prst="line">
            <a:avLst/>
          </a:prstGeom>
          <a:noFill/>
          <a:ln w="12700">
            <a:solidFill>
              <a:srgbClr val="231F20"/>
            </a:solidFill>
            <a:round/>
            <a:headEnd/>
            <a:tailEnd/>
          </a:ln>
        </p:spPr>
        <p:txBody>
          <a:bodyPr/>
          <a:lstStyle/>
          <a:p>
            <a:endParaRPr lang="en-GB"/>
          </a:p>
        </p:txBody>
      </p:sp>
      <p:sp>
        <p:nvSpPr>
          <p:cNvPr id="13" name="Line 18"/>
          <p:cNvSpPr>
            <a:spLocks noChangeShapeType="1"/>
          </p:cNvSpPr>
          <p:nvPr/>
        </p:nvSpPr>
        <p:spPr bwMode="auto">
          <a:xfrm flipH="1">
            <a:off x="7483475" y="1035050"/>
            <a:ext cx="346075" cy="1377950"/>
          </a:xfrm>
          <a:prstGeom prst="line">
            <a:avLst/>
          </a:prstGeom>
          <a:noFill/>
          <a:ln w="12700">
            <a:solidFill>
              <a:srgbClr val="231F20"/>
            </a:solidFill>
            <a:round/>
            <a:headEnd/>
            <a:tailEnd/>
          </a:ln>
        </p:spPr>
        <p:txBody>
          <a:bodyPr/>
          <a:lstStyle/>
          <a:p>
            <a:endParaRPr lang="en-GB"/>
          </a:p>
        </p:txBody>
      </p:sp>
      <p:sp>
        <p:nvSpPr>
          <p:cNvPr id="14" name="Freeform 19"/>
          <p:cNvSpPr>
            <a:spLocks/>
          </p:cNvSpPr>
          <p:nvPr/>
        </p:nvSpPr>
        <p:spPr bwMode="auto">
          <a:xfrm>
            <a:off x="4857750" y="984250"/>
            <a:ext cx="1885950" cy="847725"/>
          </a:xfrm>
          <a:custGeom>
            <a:avLst/>
            <a:gdLst/>
            <a:ahLst/>
            <a:cxnLst>
              <a:cxn ang="0">
                <a:pos x="0" y="0"/>
              </a:cxn>
              <a:cxn ang="0">
                <a:pos x="718" y="0"/>
              </a:cxn>
              <a:cxn ang="0">
                <a:pos x="1188" y="534"/>
              </a:cxn>
            </a:cxnLst>
            <a:rect l="0" t="0" r="r" b="b"/>
            <a:pathLst>
              <a:path w="1188" h="534">
                <a:moveTo>
                  <a:pt x="0" y="0"/>
                </a:moveTo>
                <a:lnTo>
                  <a:pt x="718" y="0"/>
                </a:lnTo>
                <a:lnTo>
                  <a:pt x="1188" y="534"/>
                </a:lnTo>
              </a:path>
            </a:pathLst>
          </a:custGeom>
          <a:noFill/>
          <a:ln w="12700">
            <a:solidFill>
              <a:srgbClr val="231F20"/>
            </a:solidFill>
            <a:prstDash val="solid"/>
            <a:round/>
            <a:headEnd/>
            <a:tailEnd/>
          </a:ln>
        </p:spPr>
        <p:txBody>
          <a:bodyPr/>
          <a:lstStyle/>
          <a:p>
            <a:endParaRPr lang="en-GB"/>
          </a:p>
        </p:txBody>
      </p:sp>
      <p:sp>
        <p:nvSpPr>
          <p:cNvPr id="15" name="Freeform 20"/>
          <p:cNvSpPr>
            <a:spLocks/>
          </p:cNvSpPr>
          <p:nvPr/>
        </p:nvSpPr>
        <p:spPr bwMode="auto">
          <a:xfrm>
            <a:off x="5715000" y="1238250"/>
            <a:ext cx="946150" cy="815975"/>
          </a:xfrm>
          <a:custGeom>
            <a:avLst/>
            <a:gdLst/>
            <a:ahLst/>
            <a:cxnLst>
              <a:cxn ang="0">
                <a:pos x="0" y="0"/>
              </a:cxn>
              <a:cxn ang="0">
                <a:pos x="94" y="0"/>
              </a:cxn>
              <a:cxn ang="0">
                <a:pos x="596" y="514"/>
              </a:cxn>
            </a:cxnLst>
            <a:rect l="0" t="0" r="r" b="b"/>
            <a:pathLst>
              <a:path w="596" h="514">
                <a:moveTo>
                  <a:pt x="0" y="0"/>
                </a:moveTo>
                <a:lnTo>
                  <a:pt x="94" y="0"/>
                </a:lnTo>
                <a:lnTo>
                  <a:pt x="596" y="514"/>
                </a:lnTo>
              </a:path>
            </a:pathLst>
          </a:custGeom>
          <a:noFill/>
          <a:ln w="12700">
            <a:solidFill>
              <a:srgbClr val="231F20"/>
            </a:solidFill>
            <a:prstDash val="solid"/>
            <a:round/>
            <a:headEnd/>
            <a:tailEnd/>
          </a:ln>
        </p:spPr>
        <p:txBody>
          <a:bodyPr/>
          <a:lstStyle/>
          <a:p>
            <a:endParaRPr lang="en-GB"/>
          </a:p>
        </p:txBody>
      </p:sp>
      <p:sp>
        <p:nvSpPr>
          <p:cNvPr id="16" name="Freeform 21"/>
          <p:cNvSpPr>
            <a:spLocks/>
          </p:cNvSpPr>
          <p:nvPr/>
        </p:nvSpPr>
        <p:spPr bwMode="auto">
          <a:xfrm>
            <a:off x="5086350" y="1898650"/>
            <a:ext cx="1489075" cy="622300"/>
          </a:xfrm>
          <a:custGeom>
            <a:avLst/>
            <a:gdLst/>
            <a:ahLst/>
            <a:cxnLst>
              <a:cxn ang="0">
                <a:pos x="0" y="0"/>
              </a:cxn>
              <a:cxn ang="0">
                <a:pos x="302" y="0"/>
              </a:cxn>
              <a:cxn ang="0">
                <a:pos x="938" y="392"/>
              </a:cxn>
            </a:cxnLst>
            <a:rect l="0" t="0" r="r" b="b"/>
            <a:pathLst>
              <a:path w="938" h="392">
                <a:moveTo>
                  <a:pt x="0" y="0"/>
                </a:moveTo>
                <a:lnTo>
                  <a:pt x="302" y="0"/>
                </a:lnTo>
                <a:lnTo>
                  <a:pt x="938" y="392"/>
                </a:lnTo>
              </a:path>
            </a:pathLst>
          </a:custGeom>
          <a:noFill/>
          <a:ln w="12700">
            <a:solidFill>
              <a:srgbClr val="231F20"/>
            </a:solidFill>
            <a:prstDash val="solid"/>
            <a:round/>
            <a:headEnd/>
            <a:tailEnd/>
          </a:ln>
        </p:spPr>
        <p:txBody>
          <a:bodyPr/>
          <a:lstStyle/>
          <a:p>
            <a:endParaRPr lang="en-GB"/>
          </a:p>
        </p:txBody>
      </p:sp>
      <p:sp>
        <p:nvSpPr>
          <p:cNvPr id="17" name="Freeform 22"/>
          <p:cNvSpPr>
            <a:spLocks/>
          </p:cNvSpPr>
          <p:nvPr/>
        </p:nvSpPr>
        <p:spPr bwMode="auto">
          <a:xfrm>
            <a:off x="5276850" y="3032125"/>
            <a:ext cx="1155700" cy="95250"/>
          </a:xfrm>
          <a:custGeom>
            <a:avLst/>
            <a:gdLst/>
            <a:ahLst/>
            <a:cxnLst>
              <a:cxn ang="0">
                <a:pos x="0" y="0"/>
              </a:cxn>
              <a:cxn ang="0">
                <a:pos x="230" y="0"/>
              </a:cxn>
              <a:cxn ang="0">
                <a:pos x="728" y="60"/>
              </a:cxn>
            </a:cxnLst>
            <a:rect l="0" t="0" r="r" b="b"/>
            <a:pathLst>
              <a:path w="728" h="60">
                <a:moveTo>
                  <a:pt x="0" y="0"/>
                </a:moveTo>
                <a:lnTo>
                  <a:pt x="230" y="0"/>
                </a:lnTo>
                <a:lnTo>
                  <a:pt x="728" y="60"/>
                </a:lnTo>
              </a:path>
            </a:pathLst>
          </a:custGeom>
          <a:noFill/>
          <a:ln w="12700">
            <a:solidFill>
              <a:srgbClr val="231F20"/>
            </a:solidFill>
            <a:prstDash val="solid"/>
            <a:round/>
            <a:headEnd/>
            <a:tailEnd/>
          </a:ln>
        </p:spPr>
        <p:txBody>
          <a:bodyPr/>
          <a:lstStyle/>
          <a:p>
            <a:endParaRPr lang="en-GB"/>
          </a:p>
        </p:txBody>
      </p:sp>
      <p:sp>
        <p:nvSpPr>
          <p:cNvPr id="18" name="Line 23"/>
          <p:cNvSpPr>
            <a:spLocks noChangeShapeType="1"/>
          </p:cNvSpPr>
          <p:nvPr/>
        </p:nvSpPr>
        <p:spPr bwMode="auto">
          <a:xfrm flipH="1">
            <a:off x="5543550" y="5610225"/>
            <a:ext cx="628650" cy="177800"/>
          </a:xfrm>
          <a:prstGeom prst="line">
            <a:avLst/>
          </a:prstGeom>
          <a:noFill/>
          <a:ln w="12700">
            <a:solidFill>
              <a:srgbClr val="231F20"/>
            </a:solidFill>
            <a:round/>
            <a:headEnd/>
            <a:tailEnd/>
          </a:ln>
        </p:spPr>
        <p:txBody>
          <a:bodyPr/>
          <a:lstStyle/>
          <a:p>
            <a:endParaRPr lang="en-GB"/>
          </a:p>
        </p:txBody>
      </p:sp>
      <p:sp>
        <p:nvSpPr>
          <p:cNvPr id="19" name="Freeform 24"/>
          <p:cNvSpPr>
            <a:spLocks/>
          </p:cNvSpPr>
          <p:nvPr/>
        </p:nvSpPr>
        <p:spPr bwMode="auto">
          <a:xfrm>
            <a:off x="4603750" y="4318000"/>
            <a:ext cx="685800" cy="644525"/>
          </a:xfrm>
          <a:custGeom>
            <a:avLst/>
            <a:gdLst/>
            <a:ahLst/>
            <a:cxnLst>
              <a:cxn ang="0">
                <a:pos x="432" y="406"/>
              </a:cxn>
              <a:cxn ang="0">
                <a:pos x="340" y="406"/>
              </a:cxn>
              <a:cxn ang="0">
                <a:pos x="0" y="0"/>
              </a:cxn>
            </a:cxnLst>
            <a:rect l="0" t="0" r="r" b="b"/>
            <a:pathLst>
              <a:path w="432" h="406">
                <a:moveTo>
                  <a:pt x="432" y="406"/>
                </a:moveTo>
                <a:lnTo>
                  <a:pt x="340" y="406"/>
                </a:lnTo>
                <a:lnTo>
                  <a:pt x="0" y="0"/>
                </a:lnTo>
              </a:path>
            </a:pathLst>
          </a:custGeom>
          <a:noFill/>
          <a:ln w="12700">
            <a:solidFill>
              <a:srgbClr val="231F20"/>
            </a:solidFill>
            <a:prstDash val="solid"/>
            <a:round/>
            <a:headEnd/>
            <a:tailEnd/>
          </a:ln>
        </p:spPr>
        <p:txBody>
          <a:bodyPr/>
          <a:lstStyle/>
          <a:p>
            <a:endParaRPr lang="en-GB"/>
          </a:p>
        </p:txBody>
      </p:sp>
      <p:sp>
        <p:nvSpPr>
          <p:cNvPr id="20" name="Line 25"/>
          <p:cNvSpPr>
            <a:spLocks noChangeShapeType="1"/>
          </p:cNvSpPr>
          <p:nvPr/>
        </p:nvSpPr>
        <p:spPr bwMode="auto">
          <a:xfrm flipH="1">
            <a:off x="5842000" y="5397500"/>
            <a:ext cx="482600" cy="1588"/>
          </a:xfrm>
          <a:prstGeom prst="line">
            <a:avLst/>
          </a:prstGeom>
          <a:noFill/>
          <a:ln w="12700">
            <a:solidFill>
              <a:srgbClr val="231F20"/>
            </a:solidFill>
            <a:round/>
            <a:headEnd/>
            <a:tailEnd/>
          </a:ln>
        </p:spPr>
        <p:txBody>
          <a:bodyPr/>
          <a:lstStyle/>
          <a:p>
            <a:endParaRPr lang="en-GB"/>
          </a:p>
        </p:txBody>
      </p:sp>
      <p:sp>
        <p:nvSpPr>
          <p:cNvPr id="21" name="Line 26"/>
          <p:cNvSpPr>
            <a:spLocks noChangeShapeType="1"/>
          </p:cNvSpPr>
          <p:nvPr/>
        </p:nvSpPr>
        <p:spPr bwMode="auto">
          <a:xfrm flipH="1">
            <a:off x="5899150" y="5610225"/>
            <a:ext cx="428625" cy="1588"/>
          </a:xfrm>
          <a:prstGeom prst="line">
            <a:avLst/>
          </a:prstGeom>
          <a:noFill/>
          <a:ln w="12700">
            <a:solidFill>
              <a:srgbClr val="231F20"/>
            </a:solidFill>
            <a:round/>
            <a:headEnd/>
            <a:tailEnd/>
          </a:ln>
        </p:spPr>
        <p:txBody>
          <a:bodyPr/>
          <a:lstStyle/>
          <a:p>
            <a:endParaRPr lang="en-GB"/>
          </a:p>
        </p:txBody>
      </p:sp>
      <p:sp>
        <p:nvSpPr>
          <p:cNvPr id="22" name="Line 27"/>
          <p:cNvSpPr>
            <a:spLocks noChangeShapeType="1"/>
          </p:cNvSpPr>
          <p:nvPr/>
        </p:nvSpPr>
        <p:spPr bwMode="auto">
          <a:xfrm flipH="1" flipV="1">
            <a:off x="4587875" y="4749800"/>
            <a:ext cx="555625" cy="212725"/>
          </a:xfrm>
          <a:prstGeom prst="line">
            <a:avLst/>
          </a:prstGeom>
          <a:noFill/>
          <a:ln w="15875">
            <a:solidFill>
              <a:srgbClr val="231F20"/>
            </a:solidFill>
            <a:round/>
            <a:headEnd/>
            <a:tailEnd/>
          </a:ln>
        </p:spPr>
        <p:txBody>
          <a:bodyPr/>
          <a:lstStyle/>
          <a:p>
            <a:endParaRPr lang="en-GB"/>
          </a:p>
        </p:txBody>
      </p:sp>
      <p:sp>
        <p:nvSpPr>
          <p:cNvPr id="23" name="Freeform 28"/>
          <p:cNvSpPr>
            <a:spLocks/>
          </p:cNvSpPr>
          <p:nvPr/>
        </p:nvSpPr>
        <p:spPr bwMode="auto">
          <a:xfrm>
            <a:off x="7223125" y="1035050"/>
            <a:ext cx="838200" cy="1247775"/>
          </a:xfrm>
          <a:custGeom>
            <a:avLst/>
            <a:gdLst/>
            <a:ahLst/>
            <a:cxnLst>
              <a:cxn ang="0">
                <a:pos x="0" y="786"/>
              </a:cxn>
              <a:cxn ang="0">
                <a:pos x="382" y="0"/>
              </a:cxn>
              <a:cxn ang="0">
                <a:pos x="528" y="0"/>
              </a:cxn>
            </a:cxnLst>
            <a:rect l="0" t="0" r="r" b="b"/>
            <a:pathLst>
              <a:path w="528" h="786">
                <a:moveTo>
                  <a:pt x="0" y="786"/>
                </a:moveTo>
                <a:lnTo>
                  <a:pt x="382" y="0"/>
                </a:lnTo>
                <a:lnTo>
                  <a:pt x="528" y="0"/>
                </a:lnTo>
              </a:path>
            </a:pathLst>
          </a:custGeom>
          <a:noFill/>
          <a:ln w="15875">
            <a:solidFill>
              <a:srgbClr val="231F20"/>
            </a:solidFill>
            <a:prstDash val="solid"/>
            <a:round/>
            <a:headEnd/>
            <a:tailEnd/>
          </a:ln>
        </p:spPr>
        <p:txBody>
          <a:bodyPr/>
          <a:lstStyle/>
          <a:p>
            <a:endParaRPr lang="en-GB"/>
          </a:p>
        </p:txBody>
      </p:sp>
      <p:sp>
        <p:nvSpPr>
          <p:cNvPr id="24" name="Rectangle 29"/>
          <p:cNvSpPr>
            <a:spLocks noChangeArrowheads="1"/>
          </p:cNvSpPr>
          <p:nvPr/>
        </p:nvSpPr>
        <p:spPr bwMode="auto">
          <a:xfrm>
            <a:off x="3327400" y="1774825"/>
            <a:ext cx="2222500" cy="785813"/>
          </a:xfrm>
          <a:prstGeom prst="rect">
            <a:avLst/>
          </a:prstGeom>
          <a:noFill/>
          <a:ln w="9525">
            <a:noFill/>
            <a:miter lim="800000"/>
            <a:headEnd/>
            <a:tailEnd/>
          </a:ln>
        </p:spPr>
        <p:txBody>
          <a:bodyPr wrap="none" lIns="0" tIns="0" rIns="0" bIns="0">
            <a:spAutoFit/>
          </a:bodyPr>
          <a:lstStyle/>
          <a:p>
            <a:pPr>
              <a:lnSpc>
                <a:spcPct val="90000"/>
              </a:lnSpc>
            </a:pPr>
            <a:r>
              <a:rPr lang="en-US" sz="1800">
                <a:solidFill>
                  <a:srgbClr val="231F20"/>
                </a:solidFill>
                <a:latin typeface="Arial Black" pitchFamily="34" charset="0"/>
              </a:rPr>
              <a:t>Tunica media</a:t>
            </a:r>
          </a:p>
          <a:p>
            <a:pPr>
              <a:lnSpc>
                <a:spcPct val="90000"/>
              </a:lnSpc>
            </a:pPr>
            <a:r>
              <a:rPr lang="en-US" sz="1800" b="1">
                <a:solidFill>
                  <a:srgbClr val="231F20"/>
                </a:solidFill>
                <a:latin typeface="Arial" charset="0"/>
              </a:rPr>
              <a:t>(smooth muscle and</a:t>
            </a:r>
          </a:p>
          <a:p>
            <a:pPr>
              <a:lnSpc>
                <a:spcPct val="90000"/>
              </a:lnSpc>
            </a:pPr>
            <a:r>
              <a:rPr lang="en-US" sz="1800" b="1">
                <a:solidFill>
                  <a:srgbClr val="231F20"/>
                </a:solidFill>
                <a:latin typeface="Arial" charset="0"/>
              </a:rPr>
              <a:t>elastic fibers)</a:t>
            </a:r>
            <a:endParaRPr lang="en-US" sz="1800" b="1">
              <a:latin typeface="Arial" charset="0"/>
            </a:endParaRPr>
          </a:p>
        </p:txBody>
      </p:sp>
      <p:sp>
        <p:nvSpPr>
          <p:cNvPr id="25" name="Rectangle 30"/>
          <p:cNvSpPr>
            <a:spLocks noChangeArrowheads="1"/>
          </p:cNvSpPr>
          <p:nvPr/>
        </p:nvSpPr>
        <p:spPr bwMode="auto">
          <a:xfrm>
            <a:off x="3327400" y="2914650"/>
            <a:ext cx="1892300" cy="596900"/>
          </a:xfrm>
          <a:prstGeom prst="rect">
            <a:avLst/>
          </a:prstGeom>
          <a:noFill/>
          <a:ln w="9525">
            <a:noFill/>
            <a:miter lim="800000"/>
            <a:headEnd/>
            <a:tailEnd/>
          </a:ln>
        </p:spPr>
        <p:txBody>
          <a:bodyPr wrap="none" lIns="0" tIns="0" rIns="0" bIns="0">
            <a:spAutoFit/>
          </a:bodyPr>
          <a:lstStyle/>
          <a:p>
            <a:r>
              <a:rPr lang="en-US" sz="1800">
                <a:solidFill>
                  <a:srgbClr val="231F20"/>
                </a:solidFill>
                <a:latin typeface="Arial Black" pitchFamily="34" charset="0"/>
              </a:rPr>
              <a:t>Tunica externa</a:t>
            </a:r>
          </a:p>
          <a:p>
            <a:r>
              <a:rPr lang="en-US" sz="1800" b="1">
                <a:solidFill>
                  <a:srgbClr val="231F20"/>
                </a:solidFill>
                <a:latin typeface="Arial" charset="0"/>
              </a:rPr>
              <a:t>(collagen fibers)</a:t>
            </a:r>
            <a:endParaRPr lang="en-US" sz="1800" b="1">
              <a:latin typeface="Arial" charset="0"/>
            </a:endParaRPr>
          </a:p>
        </p:txBody>
      </p:sp>
      <p:sp>
        <p:nvSpPr>
          <p:cNvPr id="26" name="Rectangle 31"/>
          <p:cNvSpPr>
            <a:spLocks noChangeArrowheads="1"/>
          </p:cNvSpPr>
          <p:nvPr/>
        </p:nvSpPr>
        <p:spPr bwMode="auto">
          <a:xfrm>
            <a:off x="919163" y="4756150"/>
            <a:ext cx="774700" cy="596900"/>
          </a:xfrm>
          <a:prstGeom prst="rect">
            <a:avLst/>
          </a:prstGeom>
          <a:noFill/>
          <a:ln w="9525">
            <a:noFill/>
            <a:miter lim="800000"/>
            <a:headEnd/>
            <a:tailEnd/>
          </a:ln>
        </p:spPr>
        <p:txBody>
          <a:bodyPr wrap="none" lIns="0" tIns="0" rIns="0" bIns="0">
            <a:spAutoFit/>
          </a:bodyPr>
          <a:lstStyle/>
          <a:p>
            <a:pPr algn="ctr"/>
            <a:r>
              <a:rPr lang="en-US" sz="1800" b="1">
                <a:solidFill>
                  <a:srgbClr val="231F20"/>
                </a:solidFill>
                <a:latin typeface="Arial" charset="0"/>
              </a:rPr>
              <a:t>Lumen</a:t>
            </a:r>
          </a:p>
          <a:p>
            <a:pPr algn="ctr"/>
            <a:r>
              <a:rPr lang="en-US" sz="1800">
                <a:solidFill>
                  <a:srgbClr val="231F20"/>
                </a:solidFill>
                <a:latin typeface="Arial Black" pitchFamily="34" charset="0"/>
              </a:rPr>
              <a:t>Artery</a:t>
            </a:r>
            <a:endParaRPr lang="en-US" sz="1800">
              <a:latin typeface="Arial" charset="0"/>
            </a:endParaRPr>
          </a:p>
        </p:txBody>
      </p:sp>
      <p:sp>
        <p:nvSpPr>
          <p:cNvPr id="27" name="Rectangle 32"/>
          <p:cNvSpPr>
            <a:spLocks noChangeArrowheads="1"/>
          </p:cNvSpPr>
          <p:nvPr/>
        </p:nvSpPr>
        <p:spPr bwMode="auto">
          <a:xfrm>
            <a:off x="6835775" y="4679950"/>
            <a:ext cx="749300" cy="596900"/>
          </a:xfrm>
          <a:prstGeom prst="rect">
            <a:avLst/>
          </a:prstGeom>
          <a:noFill/>
          <a:ln w="9525">
            <a:noFill/>
            <a:miter lim="800000"/>
            <a:headEnd/>
            <a:tailEnd/>
          </a:ln>
        </p:spPr>
        <p:txBody>
          <a:bodyPr wrap="none" lIns="0" tIns="0" rIns="0" bIns="0">
            <a:spAutoFit/>
          </a:bodyPr>
          <a:lstStyle/>
          <a:p>
            <a:pPr algn="ctr"/>
            <a:r>
              <a:rPr lang="en-US" sz="1800" b="1">
                <a:solidFill>
                  <a:srgbClr val="231F20"/>
                </a:solidFill>
                <a:latin typeface="Arial" charset="0"/>
              </a:rPr>
              <a:t>Lumen</a:t>
            </a:r>
          </a:p>
          <a:p>
            <a:pPr algn="ctr"/>
            <a:r>
              <a:rPr lang="en-US" sz="1800">
                <a:solidFill>
                  <a:srgbClr val="231F20"/>
                </a:solidFill>
                <a:latin typeface="Arial Black" pitchFamily="34" charset="0"/>
              </a:rPr>
              <a:t>Vein</a:t>
            </a:r>
          </a:p>
        </p:txBody>
      </p:sp>
      <p:sp>
        <p:nvSpPr>
          <p:cNvPr id="28" name="Rectangle 33"/>
          <p:cNvSpPr>
            <a:spLocks noChangeArrowheads="1"/>
          </p:cNvSpPr>
          <p:nvPr/>
        </p:nvSpPr>
        <p:spPr bwMode="auto">
          <a:xfrm>
            <a:off x="3327400" y="1438275"/>
            <a:ext cx="23876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Internal elastic lamina</a:t>
            </a:r>
            <a:endParaRPr lang="en-US" sz="1800" b="1">
              <a:latin typeface="Arial" charset="0"/>
            </a:endParaRPr>
          </a:p>
        </p:txBody>
      </p:sp>
      <p:sp>
        <p:nvSpPr>
          <p:cNvPr id="29" name="Rectangle 34"/>
          <p:cNvSpPr>
            <a:spLocks noChangeArrowheads="1"/>
          </p:cNvSpPr>
          <p:nvPr/>
        </p:nvSpPr>
        <p:spPr bwMode="auto">
          <a:xfrm>
            <a:off x="3327400" y="2565400"/>
            <a:ext cx="24638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External elastic lamina</a:t>
            </a:r>
            <a:endParaRPr lang="en-US" sz="1800" b="1">
              <a:latin typeface="Arial" charset="0"/>
            </a:endParaRPr>
          </a:p>
        </p:txBody>
      </p:sp>
      <p:sp>
        <p:nvSpPr>
          <p:cNvPr id="30" name="Rectangle 35"/>
          <p:cNvSpPr>
            <a:spLocks noChangeArrowheads="1"/>
          </p:cNvSpPr>
          <p:nvPr/>
        </p:nvSpPr>
        <p:spPr bwMode="auto">
          <a:xfrm>
            <a:off x="8096250" y="873125"/>
            <a:ext cx="5969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Valve</a:t>
            </a:r>
            <a:endParaRPr lang="en-US" sz="1800" b="1">
              <a:latin typeface="Arial" charset="0"/>
            </a:endParaRPr>
          </a:p>
        </p:txBody>
      </p:sp>
      <p:sp>
        <p:nvSpPr>
          <p:cNvPr id="31" name="Rectangle 36"/>
          <p:cNvSpPr>
            <a:spLocks noChangeArrowheads="1"/>
          </p:cNvSpPr>
          <p:nvPr/>
        </p:nvSpPr>
        <p:spPr bwMode="auto">
          <a:xfrm>
            <a:off x="466725" y="6070600"/>
            <a:ext cx="330200" cy="322263"/>
          </a:xfrm>
          <a:prstGeom prst="rect">
            <a:avLst/>
          </a:prstGeom>
          <a:noFill/>
          <a:ln w="9525">
            <a:noFill/>
            <a:miter lim="800000"/>
            <a:headEnd/>
            <a:tailEnd/>
          </a:ln>
        </p:spPr>
        <p:txBody>
          <a:bodyPr wrap="none" lIns="0" tIns="0" rIns="0" bIns="0">
            <a:spAutoFit/>
          </a:bodyPr>
          <a:lstStyle/>
          <a:p>
            <a:r>
              <a:rPr lang="en-US" sz="1800">
                <a:solidFill>
                  <a:srgbClr val="231F20"/>
                </a:solidFill>
                <a:latin typeface="Arial Black" pitchFamily="34" charset="0"/>
              </a:rPr>
              <a:t>(b)</a:t>
            </a:r>
            <a:endParaRPr lang="en-US" sz="1800">
              <a:latin typeface="Arial" charset="0"/>
            </a:endParaRPr>
          </a:p>
        </p:txBody>
      </p:sp>
      <p:sp>
        <p:nvSpPr>
          <p:cNvPr id="32" name="Rectangle 37"/>
          <p:cNvSpPr>
            <a:spLocks noChangeArrowheads="1"/>
          </p:cNvSpPr>
          <p:nvPr/>
        </p:nvSpPr>
        <p:spPr bwMode="auto">
          <a:xfrm>
            <a:off x="6343650" y="5495925"/>
            <a:ext cx="18034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Endothelial cells</a:t>
            </a:r>
            <a:endParaRPr lang="en-US" sz="1800" b="1">
              <a:latin typeface="Arial" charset="0"/>
            </a:endParaRPr>
          </a:p>
        </p:txBody>
      </p:sp>
      <p:sp>
        <p:nvSpPr>
          <p:cNvPr id="33" name="Rectangle 38"/>
          <p:cNvSpPr>
            <a:spLocks noChangeArrowheads="1"/>
          </p:cNvSpPr>
          <p:nvPr/>
        </p:nvSpPr>
        <p:spPr bwMode="auto">
          <a:xfrm>
            <a:off x="6343650" y="5251450"/>
            <a:ext cx="23114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Basement membrane</a:t>
            </a:r>
            <a:endParaRPr lang="en-US" sz="1800" b="1">
              <a:latin typeface="Arial" charset="0"/>
            </a:endParaRPr>
          </a:p>
        </p:txBody>
      </p:sp>
      <p:sp>
        <p:nvSpPr>
          <p:cNvPr id="34" name="Rectangle 39"/>
          <p:cNvSpPr>
            <a:spLocks noChangeArrowheads="1"/>
          </p:cNvSpPr>
          <p:nvPr/>
        </p:nvSpPr>
        <p:spPr bwMode="auto">
          <a:xfrm>
            <a:off x="5311775" y="4822825"/>
            <a:ext cx="9652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Capillary</a:t>
            </a:r>
          </a:p>
          <a:p>
            <a:r>
              <a:rPr lang="en-US" sz="1800" b="1">
                <a:solidFill>
                  <a:srgbClr val="231F20"/>
                </a:solidFill>
                <a:latin typeface="Arial" charset="0"/>
              </a:rPr>
              <a:t>network</a:t>
            </a:r>
          </a:p>
        </p:txBody>
      </p:sp>
      <p:sp>
        <p:nvSpPr>
          <p:cNvPr id="35" name="Rectangle 40"/>
          <p:cNvSpPr>
            <a:spLocks noChangeArrowheads="1"/>
          </p:cNvSpPr>
          <p:nvPr/>
        </p:nvSpPr>
        <p:spPr bwMode="auto">
          <a:xfrm>
            <a:off x="3981450" y="6067425"/>
            <a:ext cx="1104900" cy="322263"/>
          </a:xfrm>
          <a:prstGeom prst="rect">
            <a:avLst/>
          </a:prstGeom>
          <a:noFill/>
          <a:ln w="9525">
            <a:noFill/>
            <a:miter lim="800000"/>
            <a:headEnd/>
            <a:tailEnd/>
          </a:ln>
        </p:spPr>
        <p:txBody>
          <a:bodyPr wrap="none" lIns="0" tIns="0" rIns="0" bIns="0">
            <a:spAutoFit/>
          </a:bodyPr>
          <a:lstStyle/>
          <a:p>
            <a:r>
              <a:rPr lang="en-US" sz="1800">
                <a:solidFill>
                  <a:srgbClr val="231F20"/>
                </a:solidFill>
                <a:latin typeface="Arial Black" pitchFamily="34" charset="0"/>
              </a:rPr>
              <a:t>Capillary</a:t>
            </a:r>
            <a:endParaRPr lang="en-US" sz="1800">
              <a:latin typeface="Arial" charset="0"/>
            </a:endParaRPr>
          </a:p>
        </p:txBody>
      </p:sp>
      <p:sp>
        <p:nvSpPr>
          <p:cNvPr id="36" name="Rectangle 41"/>
          <p:cNvSpPr>
            <a:spLocks noChangeArrowheads="1"/>
          </p:cNvSpPr>
          <p:nvPr/>
        </p:nvSpPr>
        <p:spPr bwMode="auto">
          <a:xfrm>
            <a:off x="3327400" y="590550"/>
            <a:ext cx="1714500" cy="322263"/>
          </a:xfrm>
          <a:prstGeom prst="rect">
            <a:avLst/>
          </a:prstGeom>
          <a:noFill/>
          <a:ln w="9525">
            <a:noFill/>
            <a:miter lim="800000"/>
            <a:headEnd/>
            <a:tailEnd/>
          </a:ln>
        </p:spPr>
        <p:txBody>
          <a:bodyPr wrap="none" lIns="0" tIns="0" rIns="0" bIns="0">
            <a:spAutoFit/>
          </a:bodyPr>
          <a:lstStyle/>
          <a:p>
            <a:r>
              <a:rPr lang="en-US" sz="1800">
                <a:solidFill>
                  <a:srgbClr val="231F20"/>
                </a:solidFill>
                <a:latin typeface="Arial Black" pitchFamily="34" charset="0"/>
              </a:rPr>
              <a:t>Tunica intima</a:t>
            </a:r>
            <a:endParaRPr lang="en-US" sz="1800">
              <a:latin typeface="Arial" charset="0"/>
            </a:endParaRPr>
          </a:p>
        </p:txBody>
      </p:sp>
      <p:sp>
        <p:nvSpPr>
          <p:cNvPr id="37" name="Rectangle 42"/>
          <p:cNvSpPr>
            <a:spLocks noChangeArrowheads="1"/>
          </p:cNvSpPr>
          <p:nvPr/>
        </p:nvSpPr>
        <p:spPr bwMode="auto">
          <a:xfrm>
            <a:off x="3325813" y="876300"/>
            <a:ext cx="1527175" cy="274638"/>
          </a:xfrm>
          <a:prstGeom prst="rect">
            <a:avLst/>
          </a:prstGeom>
          <a:noFill/>
          <a:ln w="9525">
            <a:noFill/>
            <a:miter lim="800000"/>
            <a:headEnd/>
            <a:tailEnd/>
          </a:ln>
        </p:spPr>
        <p:txBody>
          <a:bodyPr wrap="none" lIns="0" tIns="0" rIns="0" bIns="0">
            <a:spAutoFit/>
          </a:bodyPr>
          <a:lstStyle/>
          <a:p>
            <a:r>
              <a:rPr lang="en-US" sz="1800" b="1">
                <a:latin typeface="Arial" charset="0"/>
              </a:rPr>
              <a:t>• </a:t>
            </a:r>
            <a:r>
              <a:rPr lang="en-US" sz="1800" b="1">
                <a:solidFill>
                  <a:srgbClr val="231F20"/>
                </a:solidFill>
                <a:latin typeface="Arial" charset="0"/>
              </a:rPr>
              <a:t>Endothelium</a:t>
            </a:r>
          </a:p>
        </p:txBody>
      </p:sp>
      <p:sp>
        <p:nvSpPr>
          <p:cNvPr id="38" name="Rectangle 43"/>
          <p:cNvSpPr>
            <a:spLocks noChangeArrowheads="1"/>
          </p:cNvSpPr>
          <p:nvPr/>
        </p:nvSpPr>
        <p:spPr bwMode="auto">
          <a:xfrm>
            <a:off x="3325813" y="1117600"/>
            <a:ext cx="2378075" cy="274638"/>
          </a:xfrm>
          <a:prstGeom prst="rect">
            <a:avLst/>
          </a:prstGeom>
          <a:noFill/>
          <a:ln w="9525">
            <a:noFill/>
            <a:miter lim="800000"/>
            <a:headEnd/>
            <a:tailEnd/>
          </a:ln>
        </p:spPr>
        <p:txBody>
          <a:bodyPr wrap="none" lIns="0" tIns="0" rIns="0" bIns="0">
            <a:spAutoFit/>
          </a:bodyPr>
          <a:lstStyle/>
          <a:p>
            <a:r>
              <a:rPr lang="en-US" sz="1800" b="1">
                <a:latin typeface="Arial" charset="0"/>
              </a:rPr>
              <a:t>• </a:t>
            </a:r>
            <a:r>
              <a:rPr lang="en-US" sz="1800" b="1">
                <a:solidFill>
                  <a:srgbClr val="231F20"/>
                </a:solidFill>
                <a:latin typeface="Arial" charset="0"/>
              </a:rPr>
              <a:t>Subendothelial layer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imes New Roman" pitchFamily="18" charset="0"/>
                <a:cs typeface="Times New Roman" pitchFamily="18" charset="0"/>
              </a:rPr>
              <a:t>The first sound, ‘</a:t>
            </a:r>
            <a:r>
              <a:rPr lang="en-US" i="1" dirty="0" err="1" smtClean="0">
                <a:latin typeface="Times New Roman" pitchFamily="18" charset="0"/>
                <a:cs typeface="Times New Roman" pitchFamily="18" charset="0"/>
              </a:rPr>
              <a:t>lub</a:t>
            </a:r>
            <a:r>
              <a:rPr lang="en-US" i="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is fairly loud and due to closure of the </a:t>
            </a:r>
            <a:r>
              <a:rPr lang="en-US" dirty="0" err="1" smtClean="0">
                <a:latin typeface="Times New Roman" pitchFamily="18" charset="0"/>
                <a:cs typeface="Times New Roman" pitchFamily="18" charset="0"/>
              </a:rPr>
              <a:t>atrioventricular</a:t>
            </a:r>
            <a:r>
              <a:rPr lang="en-US" dirty="0" smtClean="0">
                <a:latin typeface="Times New Roman" pitchFamily="18" charset="0"/>
                <a:cs typeface="Times New Roman" pitchFamily="18" charset="0"/>
              </a:rPr>
              <a:t> valves, this corresponds with the start of the ventricular systole</a:t>
            </a:r>
          </a:p>
          <a:p>
            <a:r>
              <a:rPr lang="en-US" dirty="0" smtClean="0">
                <a:latin typeface="Times New Roman" pitchFamily="18" charset="0"/>
                <a:cs typeface="Times New Roman" pitchFamily="18" charset="0"/>
              </a:rPr>
              <a:t>The second sound, ‘</a:t>
            </a:r>
            <a:r>
              <a:rPr lang="en-US" i="1" dirty="0" smtClean="0">
                <a:latin typeface="Times New Roman" pitchFamily="18" charset="0"/>
                <a:cs typeface="Times New Roman" pitchFamily="18" charset="0"/>
              </a:rPr>
              <a:t>dup</a:t>
            </a:r>
            <a:r>
              <a:rPr lang="en-US" dirty="0" smtClean="0">
                <a:latin typeface="Times New Roman" pitchFamily="18" charset="0"/>
                <a:cs typeface="Times New Roman" pitchFamily="18" charset="0"/>
              </a:rPr>
              <a:t>’ a softer and is due to the closure of the aorta and pulmonary valves, this correspond with ventricular diastole</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US" dirty="0" smtClean="0"/>
              <a:t>Electrical changes in the heart</a:t>
            </a:r>
            <a:endParaRPr lang="en-GB" dirty="0"/>
          </a:p>
        </p:txBody>
      </p:sp>
      <p:pic>
        <p:nvPicPr>
          <p:cNvPr id="53" name="Picture 31" descr="figure_18_17_1"/>
          <p:cNvPicPr>
            <a:picLocks noChangeAspect="1" noChangeArrowheads="1"/>
          </p:cNvPicPr>
          <p:nvPr/>
        </p:nvPicPr>
        <p:blipFill>
          <a:blip r:embed="rId2" cstate="print"/>
          <a:srcRect/>
          <a:stretch>
            <a:fillRect/>
          </a:stretch>
        </p:blipFill>
        <p:spPr bwMode="auto">
          <a:xfrm>
            <a:off x="500034" y="989013"/>
            <a:ext cx="8231187" cy="5868987"/>
          </a:xfrm>
          <a:prstGeom prst="rect">
            <a:avLst/>
          </a:prstGeom>
          <a:noFill/>
        </p:spPr>
      </p:pic>
      <p:sp>
        <p:nvSpPr>
          <p:cNvPr id="54" name="Freeform 32"/>
          <p:cNvSpPr>
            <a:spLocks/>
          </p:cNvSpPr>
          <p:nvPr/>
        </p:nvSpPr>
        <p:spPr bwMode="auto">
          <a:xfrm>
            <a:off x="1750984" y="1190625"/>
            <a:ext cx="396875" cy="415925"/>
          </a:xfrm>
          <a:custGeom>
            <a:avLst/>
            <a:gdLst/>
            <a:ahLst/>
            <a:cxnLst>
              <a:cxn ang="0">
                <a:pos x="0" y="262"/>
              </a:cxn>
              <a:cxn ang="0">
                <a:pos x="174" y="0"/>
              </a:cxn>
              <a:cxn ang="0">
                <a:pos x="250" y="0"/>
              </a:cxn>
            </a:cxnLst>
            <a:rect l="0" t="0" r="r" b="b"/>
            <a:pathLst>
              <a:path w="250" h="262">
                <a:moveTo>
                  <a:pt x="0" y="262"/>
                </a:moveTo>
                <a:lnTo>
                  <a:pt x="174" y="0"/>
                </a:lnTo>
                <a:lnTo>
                  <a:pt x="250" y="0"/>
                </a:lnTo>
              </a:path>
            </a:pathLst>
          </a:custGeom>
          <a:noFill/>
          <a:ln w="12700">
            <a:solidFill>
              <a:srgbClr val="000000"/>
            </a:solidFill>
            <a:prstDash val="solid"/>
            <a:round/>
            <a:headEnd/>
            <a:tailEnd/>
          </a:ln>
        </p:spPr>
        <p:txBody>
          <a:bodyPr/>
          <a:lstStyle/>
          <a:p>
            <a:endParaRPr lang="en-GB"/>
          </a:p>
        </p:txBody>
      </p:sp>
      <p:sp>
        <p:nvSpPr>
          <p:cNvPr id="55" name="Freeform 33"/>
          <p:cNvSpPr>
            <a:spLocks/>
          </p:cNvSpPr>
          <p:nvPr/>
        </p:nvSpPr>
        <p:spPr bwMode="auto">
          <a:xfrm>
            <a:off x="1954184" y="3149600"/>
            <a:ext cx="730250" cy="501650"/>
          </a:xfrm>
          <a:custGeom>
            <a:avLst/>
            <a:gdLst/>
            <a:ahLst/>
            <a:cxnLst>
              <a:cxn ang="0">
                <a:pos x="0" y="316"/>
              </a:cxn>
              <a:cxn ang="0">
                <a:pos x="288" y="0"/>
              </a:cxn>
              <a:cxn ang="0">
                <a:pos x="460" y="0"/>
              </a:cxn>
            </a:cxnLst>
            <a:rect l="0" t="0" r="r" b="b"/>
            <a:pathLst>
              <a:path w="460" h="316">
                <a:moveTo>
                  <a:pt x="0" y="316"/>
                </a:moveTo>
                <a:lnTo>
                  <a:pt x="288" y="0"/>
                </a:lnTo>
                <a:lnTo>
                  <a:pt x="460" y="0"/>
                </a:lnTo>
              </a:path>
            </a:pathLst>
          </a:custGeom>
          <a:noFill/>
          <a:ln w="12700">
            <a:solidFill>
              <a:srgbClr val="000000"/>
            </a:solidFill>
            <a:prstDash val="solid"/>
            <a:round/>
            <a:headEnd/>
            <a:tailEnd/>
          </a:ln>
        </p:spPr>
        <p:txBody>
          <a:bodyPr/>
          <a:lstStyle/>
          <a:p>
            <a:endParaRPr lang="en-GB"/>
          </a:p>
        </p:txBody>
      </p:sp>
      <p:sp>
        <p:nvSpPr>
          <p:cNvPr id="56" name="Rectangle 34"/>
          <p:cNvSpPr>
            <a:spLocks noChangeArrowheads="1"/>
          </p:cNvSpPr>
          <p:nvPr/>
        </p:nvSpPr>
        <p:spPr bwMode="auto">
          <a:xfrm>
            <a:off x="3136871" y="2316163"/>
            <a:ext cx="3848100" cy="495300"/>
          </a:xfrm>
          <a:prstGeom prst="rect">
            <a:avLst/>
          </a:prstGeom>
          <a:noFill/>
          <a:ln w="9525">
            <a:noFill/>
            <a:miter lim="800000"/>
            <a:headEnd/>
            <a:tailEnd/>
          </a:ln>
        </p:spPr>
        <p:txBody>
          <a:bodyPr wrap="none" lIns="0" tIns="0" rIns="0" bIns="0">
            <a:spAutoFit/>
          </a:bodyPr>
          <a:lstStyle/>
          <a:p>
            <a:pPr eaLnBrk="1" hangingPunct="1">
              <a:lnSpc>
                <a:spcPct val="90000"/>
              </a:lnSpc>
            </a:pPr>
            <a:r>
              <a:rPr lang="en-US" sz="1800" b="1">
                <a:solidFill>
                  <a:srgbClr val="0092C8"/>
                </a:solidFill>
                <a:latin typeface="Arial" charset="0"/>
              </a:rPr>
              <a:t>     Atrial depolarization, initiated by</a:t>
            </a:r>
            <a:br>
              <a:rPr lang="en-US" sz="1800" b="1">
                <a:solidFill>
                  <a:srgbClr val="0092C8"/>
                </a:solidFill>
                <a:latin typeface="Arial" charset="0"/>
              </a:rPr>
            </a:br>
            <a:r>
              <a:rPr lang="en-US" sz="1800" b="1">
                <a:solidFill>
                  <a:srgbClr val="0092C8"/>
                </a:solidFill>
                <a:latin typeface="Arial" charset="0"/>
              </a:rPr>
              <a:t>the SA node, causes the P wave.</a:t>
            </a:r>
            <a:endParaRPr lang="en-US" sz="1800" b="1">
              <a:latin typeface="Arial" charset="0"/>
            </a:endParaRPr>
          </a:p>
        </p:txBody>
      </p:sp>
      <p:sp>
        <p:nvSpPr>
          <p:cNvPr id="57" name="Rectangle 35"/>
          <p:cNvSpPr>
            <a:spLocks noChangeArrowheads="1"/>
          </p:cNvSpPr>
          <p:nvPr/>
        </p:nvSpPr>
        <p:spPr bwMode="auto">
          <a:xfrm>
            <a:off x="4460846" y="1579563"/>
            <a:ext cx="11906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P</a:t>
            </a:r>
            <a:endParaRPr lang="en-US" sz="1800" b="1">
              <a:latin typeface="Arial" charset="0"/>
            </a:endParaRPr>
          </a:p>
        </p:txBody>
      </p:sp>
      <p:sp>
        <p:nvSpPr>
          <p:cNvPr id="58" name="Rectangle 36"/>
          <p:cNvSpPr>
            <a:spLocks noChangeArrowheads="1"/>
          </p:cNvSpPr>
          <p:nvPr/>
        </p:nvSpPr>
        <p:spPr bwMode="auto">
          <a:xfrm>
            <a:off x="4879946" y="973138"/>
            <a:ext cx="128588"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R</a:t>
            </a:r>
            <a:endParaRPr lang="en-US" sz="1800" b="1">
              <a:latin typeface="Arial" charset="0"/>
            </a:endParaRPr>
          </a:p>
        </p:txBody>
      </p:sp>
      <p:sp>
        <p:nvSpPr>
          <p:cNvPr id="59" name="Rectangle 37"/>
          <p:cNvSpPr>
            <a:spLocks noChangeArrowheads="1"/>
          </p:cNvSpPr>
          <p:nvPr/>
        </p:nvSpPr>
        <p:spPr bwMode="auto">
          <a:xfrm>
            <a:off x="5556221" y="1541463"/>
            <a:ext cx="107950"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T</a:t>
            </a:r>
            <a:endParaRPr lang="en-US" sz="1800" b="1">
              <a:latin typeface="Arial" charset="0"/>
            </a:endParaRPr>
          </a:p>
        </p:txBody>
      </p:sp>
      <p:sp>
        <p:nvSpPr>
          <p:cNvPr id="60" name="Rectangle 38"/>
          <p:cNvSpPr>
            <a:spLocks noChangeArrowheads="1"/>
          </p:cNvSpPr>
          <p:nvPr/>
        </p:nvSpPr>
        <p:spPr bwMode="auto">
          <a:xfrm>
            <a:off x="4800571" y="2017713"/>
            <a:ext cx="13811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Q</a:t>
            </a:r>
            <a:endParaRPr lang="en-US" sz="1800" b="1">
              <a:latin typeface="Arial" charset="0"/>
            </a:endParaRPr>
          </a:p>
        </p:txBody>
      </p:sp>
      <p:sp>
        <p:nvSpPr>
          <p:cNvPr id="61" name="Rectangle 39"/>
          <p:cNvSpPr>
            <a:spLocks noChangeArrowheads="1"/>
          </p:cNvSpPr>
          <p:nvPr/>
        </p:nvSpPr>
        <p:spPr bwMode="auto">
          <a:xfrm>
            <a:off x="4937096" y="2154238"/>
            <a:ext cx="11906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S</a:t>
            </a:r>
            <a:endParaRPr lang="en-US" sz="1800" b="1">
              <a:latin typeface="Arial" charset="0"/>
            </a:endParaRPr>
          </a:p>
        </p:txBody>
      </p:sp>
      <p:sp>
        <p:nvSpPr>
          <p:cNvPr id="62" name="Rectangle 40"/>
          <p:cNvSpPr>
            <a:spLocks noChangeArrowheads="1"/>
          </p:cNvSpPr>
          <p:nvPr/>
        </p:nvSpPr>
        <p:spPr bwMode="auto">
          <a:xfrm>
            <a:off x="2178021" y="1039813"/>
            <a:ext cx="927100" cy="274637"/>
          </a:xfrm>
          <a:prstGeom prst="rect">
            <a:avLst/>
          </a:prstGeom>
          <a:noFill/>
          <a:ln w="9525">
            <a:noFill/>
            <a:miter lim="800000"/>
            <a:headEnd/>
            <a:tailEnd/>
          </a:ln>
        </p:spPr>
        <p:txBody>
          <a:bodyPr wrap="none" lIns="0" tIns="0" rIns="0" bIns="0">
            <a:spAutoFit/>
          </a:bodyPr>
          <a:lstStyle/>
          <a:p>
            <a:pPr eaLnBrk="1" hangingPunct="1"/>
            <a:r>
              <a:rPr lang="en-US" sz="1800" b="1">
                <a:solidFill>
                  <a:srgbClr val="000000"/>
                </a:solidFill>
                <a:latin typeface="Arial" charset="0"/>
              </a:rPr>
              <a:t>SA node</a:t>
            </a:r>
            <a:endParaRPr lang="en-US" sz="1800" b="1">
              <a:latin typeface="Arial" charset="0"/>
            </a:endParaRPr>
          </a:p>
        </p:txBody>
      </p:sp>
      <p:sp>
        <p:nvSpPr>
          <p:cNvPr id="63" name="Rectangle 41"/>
          <p:cNvSpPr>
            <a:spLocks noChangeArrowheads="1"/>
          </p:cNvSpPr>
          <p:nvPr/>
        </p:nvSpPr>
        <p:spPr bwMode="auto">
          <a:xfrm>
            <a:off x="2724121" y="2998788"/>
            <a:ext cx="927100" cy="274637"/>
          </a:xfrm>
          <a:prstGeom prst="rect">
            <a:avLst/>
          </a:prstGeom>
          <a:noFill/>
          <a:ln w="9525">
            <a:noFill/>
            <a:miter lim="800000"/>
            <a:headEnd/>
            <a:tailEnd/>
          </a:ln>
        </p:spPr>
        <p:txBody>
          <a:bodyPr wrap="none" lIns="0" tIns="0" rIns="0" bIns="0">
            <a:spAutoFit/>
          </a:bodyPr>
          <a:lstStyle/>
          <a:p>
            <a:pPr eaLnBrk="1" hangingPunct="1"/>
            <a:r>
              <a:rPr lang="en-US" sz="1800" b="1">
                <a:solidFill>
                  <a:srgbClr val="000000"/>
                </a:solidFill>
                <a:latin typeface="Arial" charset="0"/>
              </a:rPr>
              <a:t>AV node</a:t>
            </a:r>
            <a:endParaRPr lang="en-US" sz="1800" b="1">
              <a:latin typeface="Arial" charset="0"/>
            </a:endParaRPr>
          </a:p>
        </p:txBody>
      </p:sp>
      <p:sp>
        <p:nvSpPr>
          <p:cNvPr id="64" name="Rectangle 42"/>
          <p:cNvSpPr>
            <a:spLocks noChangeArrowheads="1"/>
          </p:cNvSpPr>
          <p:nvPr/>
        </p:nvSpPr>
        <p:spPr bwMode="auto">
          <a:xfrm>
            <a:off x="3136871" y="4189413"/>
            <a:ext cx="4165600" cy="495300"/>
          </a:xfrm>
          <a:prstGeom prst="rect">
            <a:avLst/>
          </a:prstGeom>
          <a:noFill/>
          <a:ln w="9525">
            <a:noFill/>
            <a:miter lim="800000"/>
            <a:headEnd/>
            <a:tailEnd/>
          </a:ln>
        </p:spPr>
        <p:txBody>
          <a:bodyPr wrap="none" lIns="0" tIns="0" rIns="0" bIns="0">
            <a:spAutoFit/>
          </a:bodyPr>
          <a:lstStyle/>
          <a:p>
            <a:pPr eaLnBrk="1" hangingPunct="1">
              <a:lnSpc>
                <a:spcPct val="90000"/>
              </a:lnSpc>
            </a:pPr>
            <a:r>
              <a:rPr lang="en-US" sz="1800" b="1">
                <a:solidFill>
                  <a:srgbClr val="0092C8"/>
                </a:solidFill>
                <a:latin typeface="Arial" charset="0"/>
              </a:rPr>
              <a:t>     With atrial depolarization complete,</a:t>
            </a:r>
            <a:br>
              <a:rPr lang="en-US" sz="1800" b="1">
                <a:solidFill>
                  <a:srgbClr val="0092C8"/>
                </a:solidFill>
                <a:latin typeface="Arial" charset="0"/>
              </a:rPr>
            </a:br>
            <a:r>
              <a:rPr lang="en-US" sz="1800" b="1">
                <a:solidFill>
                  <a:srgbClr val="0092C8"/>
                </a:solidFill>
                <a:latin typeface="Arial" charset="0"/>
              </a:rPr>
              <a:t>the impulse is delayed at the AV node.</a:t>
            </a:r>
            <a:endParaRPr lang="en-US" sz="1800" b="1">
              <a:latin typeface="Arial" charset="0"/>
            </a:endParaRPr>
          </a:p>
        </p:txBody>
      </p:sp>
      <p:sp>
        <p:nvSpPr>
          <p:cNvPr id="65" name="Rectangle 43"/>
          <p:cNvSpPr>
            <a:spLocks noChangeArrowheads="1"/>
          </p:cNvSpPr>
          <p:nvPr/>
        </p:nvSpPr>
        <p:spPr bwMode="auto">
          <a:xfrm>
            <a:off x="3136871" y="6135688"/>
            <a:ext cx="3924300" cy="742950"/>
          </a:xfrm>
          <a:prstGeom prst="rect">
            <a:avLst/>
          </a:prstGeom>
          <a:noFill/>
          <a:ln w="9525">
            <a:noFill/>
            <a:miter lim="800000"/>
            <a:headEnd/>
            <a:tailEnd/>
          </a:ln>
        </p:spPr>
        <p:txBody>
          <a:bodyPr wrap="none" lIns="0" tIns="0" rIns="0" bIns="0">
            <a:spAutoFit/>
          </a:bodyPr>
          <a:lstStyle/>
          <a:p>
            <a:pPr eaLnBrk="1" hangingPunct="1">
              <a:lnSpc>
                <a:spcPct val="90000"/>
              </a:lnSpc>
            </a:pPr>
            <a:r>
              <a:rPr lang="en-US" sz="1800" b="1">
                <a:solidFill>
                  <a:srgbClr val="0092C8"/>
                </a:solidFill>
                <a:latin typeface="Arial" charset="0"/>
              </a:rPr>
              <a:t>     Ventricular depolarization begins</a:t>
            </a:r>
            <a:br>
              <a:rPr lang="en-US" sz="1800" b="1">
                <a:solidFill>
                  <a:srgbClr val="0092C8"/>
                </a:solidFill>
                <a:latin typeface="Arial" charset="0"/>
              </a:rPr>
            </a:br>
            <a:r>
              <a:rPr lang="en-US" sz="1800" b="1">
                <a:solidFill>
                  <a:srgbClr val="0092C8"/>
                </a:solidFill>
                <a:latin typeface="Arial" charset="0"/>
              </a:rPr>
              <a:t>at apex, causing the QRS complex.</a:t>
            </a:r>
            <a:br>
              <a:rPr lang="en-US" sz="1800" b="1">
                <a:solidFill>
                  <a:srgbClr val="0092C8"/>
                </a:solidFill>
                <a:latin typeface="Arial" charset="0"/>
              </a:rPr>
            </a:br>
            <a:r>
              <a:rPr lang="en-US" sz="1800" b="1">
                <a:solidFill>
                  <a:srgbClr val="0092C8"/>
                </a:solidFill>
                <a:latin typeface="Arial" charset="0"/>
              </a:rPr>
              <a:t>Atrial repolarization occurs.</a:t>
            </a:r>
            <a:endParaRPr lang="en-US" sz="1800" b="1">
              <a:latin typeface="Arial" charset="0"/>
            </a:endParaRPr>
          </a:p>
        </p:txBody>
      </p:sp>
      <p:sp>
        <p:nvSpPr>
          <p:cNvPr id="66" name="Rectangle 44"/>
          <p:cNvSpPr>
            <a:spLocks noChangeArrowheads="1"/>
          </p:cNvSpPr>
          <p:nvPr/>
        </p:nvSpPr>
        <p:spPr bwMode="auto">
          <a:xfrm>
            <a:off x="4460846" y="3455988"/>
            <a:ext cx="11906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P</a:t>
            </a:r>
            <a:endParaRPr lang="en-US" sz="1800" b="1">
              <a:latin typeface="Arial" charset="0"/>
            </a:endParaRPr>
          </a:p>
        </p:txBody>
      </p:sp>
      <p:sp>
        <p:nvSpPr>
          <p:cNvPr id="67" name="Rectangle 45"/>
          <p:cNvSpPr>
            <a:spLocks noChangeArrowheads="1"/>
          </p:cNvSpPr>
          <p:nvPr/>
        </p:nvSpPr>
        <p:spPr bwMode="auto">
          <a:xfrm>
            <a:off x="4879946" y="2852738"/>
            <a:ext cx="128588"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R</a:t>
            </a:r>
            <a:endParaRPr lang="en-US" sz="1800" b="1">
              <a:latin typeface="Arial" charset="0"/>
            </a:endParaRPr>
          </a:p>
        </p:txBody>
      </p:sp>
      <p:sp>
        <p:nvSpPr>
          <p:cNvPr id="68" name="Rectangle 46"/>
          <p:cNvSpPr>
            <a:spLocks noChangeArrowheads="1"/>
          </p:cNvSpPr>
          <p:nvPr/>
        </p:nvSpPr>
        <p:spPr bwMode="auto">
          <a:xfrm>
            <a:off x="5556221" y="3421063"/>
            <a:ext cx="107950"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T</a:t>
            </a:r>
            <a:endParaRPr lang="en-US" sz="1800" b="1">
              <a:latin typeface="Arial" charset="0"/>
            </a:endParaRPr>
          </a:p>
        </p:txBody>
      </p:sp>
      <p:sp>
        <p:nvSpPr>
          <p:cNvPr id="69" name="Rectangle 47"/>
          <p:cNvSpPr>
            <a:spLocks noChangeArrowheads="1"/>
          </p:cNvSpPr>
          <p:nvPr/>
        </p:nvSpPr>
        <p:spPr bwMode="auto">
          <a:xfrm>
            <a:off x="4813271" y="3884613"/>
            <a:ext cx="13811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Q</a:t>
            </a:r>
            <a:endParaRPr lang="en-US" sz="1800" b="1">
              <a:latin typeface="Arial" charset="0"/>
            </a:endParaRPr>
          </a:p>
        </p:txBody>
      </p:sp>
      <p:sp>
        <p:nvSpPr>
          <p:cNvPr id="70" name="Rectangle 48"/>
          <p:cNvSpPr>
            <a:spLocks noChangeArrowheads="1"/>
          </p:cNvSpPr>
          <p:nvPr/>
        </p:nvSpPr>
        <p:spPr bwMode="auto">
          <a:xfrm>
            <a:off x="4962496" y="3995738"/>
            <a:ext cx="11906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S</a:t>
            </a:r>
            <a:endParaRPr lang="en-US" sz="1800" b="1">
              <a:latin typeface="Arial" charset="0"/>
            </a:endParaRPr>
          </a:p>
        </p:txBody>
      </p:sp>
      <p:sp>
        <p:nvSpPr>
          <p:cNvPr id="71" name="Rectangle 49"/>
          <p:cNvSpPr>
            <a:spLocks noChangeArrowheads="1"/>
          </p:cNvSpPr>
          <p:nvPr/>
        </p:nvSpPr>
        <p:spPr bwMode="auto">
          <a:xfrm>
            <a:off x="4460846" y="5326063"/>
            <a:ext cx="11906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P</a:t>
            </a:r>
            <a:endParaRPr lang="en-US" sz="1800" b="1">
              <a:latin typeface="Arial" charset="0"/>
            </a:endParaRPr>
          </a:p>
        </p:txBody>
      </p:sp>
      <p:sp>
        <p:nvSpPr>
          <p:cNvPr id="72" name="Rectangle 50"/>
          <p:cNvSpPr>
            <a:spLocks noChangeArrowheads="1"/>
          </p:cNvSpPr>
          <p:nvPr/>
        </p:nvSpPr>
        <p:spPr bwMode="auto">
          <a:xfrm>
            <a:off x="4879946" y="4719638"/>
            <a:ext cx="128588"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R</a:t>
            </a:r>
            <a:endParaRPr lang="en-US" sz="1800" b="1">
              <a:latin typeface="Arial" charset="0"/>
            </a:endParaRPr>
          </a:p>
        </p:txBody>
      </p:sp>
      <p:sp>
        <p:nvSpPr>
          <p:cNvPr id="73" name="Rectangle 51"/>
          <p:cNvSpPr>
            <a:spLocks noChangeArrowheads="1"/>
          </p:cNvSpPr>
          <p:nvPr/>
        </p:nvSpPr>
        <p:spPr bwMode="auto">
          <a:xfrm>
            <a:off x="5556221" y="5291138"/>
            <a:ext cx="107950"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T</a:t>
            </a:r>
            <a:endParaRPr lang="en-US" sz="1800" b="1">
              <a:latin typeface="Arial" charset="0"/>
            </a:endParaRPr>
          </a:p>
        </p:txBody>
      </p:sp>
      <p:sp>
        <p:nvSpPr>
          <p:cNvPr id="74" name="Rectangle 52"/>
          <p:cNvSpPr>
            <a:spLocks noChangeArrowheads="1"/>
          </p:cNvSpPr>
          <p:nvPr/>
        </p:nvSpPr>
        <p:spPr bwMode="auto">
          <a:xfrm>
            <a:off x="4813271" y="5754688"/>
            <a:ext cx="13811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Q</a:t>
            </a:r>
            <a:endParaRPr lang="en-US" sz="1800" b="1">
              <a:latin typeface="Arial" charset="0"/>
            </a:endParaRPr>
          </a:p>
        </p:txBody>
      </p:sp>
      <p:sp>
        <p:nvSpPr>
          <p:cNvPr id="75" name="Rectangle 53"/>
          <p:cNvSpPr>
            <a:spLocks noChangeArrowheads="1"/>
          </p:cNvSpPr>
          <p:nvPr/>
        </p:nvSpPr>
        <p:spPr bwMode="auto">
          <a:xfrm>
            <a:off x="4962496" y="5865813"/>
            <a:ext cx="11906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S</a:t>
            </a:r>
            <a:endParaRPr lang="en-US" sz="1800" b="1">
              <a:latin typeface="Arial" charset="0"/>
            </a:endParaRPr>
          </a:p>
        </p:txBody>
      </p:sp>
      <p:sp>
        <p:nvSpPr>
          <p:cNvPr id="76" name="Rectangle 54"/>
          <p:cNvSpPr>
            <a:spLocks noChangeArrowheads="1"/>
          </p:cNvSpPr>
          <p:nvPr/>
        </p:nvSpPr>
        <p:spPr bwMode="auto">
          <a:xfrm>
            <a:off x="6464271" y="1004888"/>
            <a:ext cx="1220788"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Depolarization</a:t>
            </a:r>
            <a:endParaRPr lang="en-US" sz="1800" b="1">
              <a:latin typeface="Arial" charset="0"/>
            </a:endParaRPr>
          </a:p>
        </p:txBody>
      </p:sp>
      <p:sp>
        <p:nvSpPr>
          <p:cNvPr id="77" name="Rectangle 55"/>
          <p:cNvSpPr>
            <a:spLocks noChangeArrowheads="1"/>
          </p:cNvSpPr>
          <p:nvPr/>
        </p:nvSpPr>
        <p:spPr bwMode="auto">
          <a:xfrm>
            <a:off x="6464271" y="1274763"/>
            <a:ext cx="1220788"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Repolarization</a:t>
            </a:r>
            <a:endParaRPr lang="en-US" sz="1800" b="1">
              <a:latin typeface="Arial" charset="0"/>
            </a:endParaRPr>
          </a:p>
        </p:txBody>
      </p:sp>
      <p:sp>
        <p:nvSpPr>
          <p:cNvPr id="78" name="Oval 56"/>
          <p:cNvSpPr>
            <a:spLocks noChangeArrowheads="1"/>
          </p:cNvSpPr>
          <p:nvPr/>
        </p:nvSpPr>
        <p:spPr bwMode="auto">
          <a:xfrm>
            <a:off x="3136871" y="2300288"/>
            <a:ext cx="241300" cy="241300"/>
          </a:xfrm>
          <a:prstGeom prst="ellipse">
            <a:avLst/>
          </a:prstGeom>
          <a:solidFill>
            <a:schemeClr val="bg1"/>
          </a:solidFill>
          <a:ln w="15875">
            <a:solidFill>
              <a:srgbClr val="0092C8"/>
            </a:solidFill>
            <a:round/>
            <a:headEnd/>
            <a:tailEnd/>
          </a:ln>
          <a:effectLst/>
        </p:spPr>
        <p:txBody>
          <a:bodyPr wrap="none" anchor="ctr"/>
          <a:lstStyle/>
          <a:p>
            <a:pPr algn="ctr"/>
            <a:r>
              <a:rPr lang="en-US" sz="1500">
                <a:solidFill>
                  <a:srgbClr val="0092C8"/>
                </a:solidFill>
                <a:latin typeface="Arial Black" pitchFamily="34" charset="0"/>
              </a:rPr>
              <a:t>1</a:t>
            </a:r>
            <a:endParaRPr lang="en-US" sz="1500">
              <a:latin typeface="Arial Black" pitchFamily="34" charset="0"/>
            </a:endParaRPr>
          </a:p>
        </p:txBody>
      </p:sp>
      <p:sp>
        <p:nvSpPr>
          <p:cNvPr id="79" name="Oval 57"/>
          <p:cNvSpPr>
            <a:spLocks noChangeArrowheads="1"/>
          </p:cNvSpPr>
          <p:nvPr/>
        </p:nvSpPr>
        <p:spPr bwMode="auto">
          <a:xfrm>
            <a:off x="3136871" y="4184650"/>
            <a:ext cx="241300" cy="241300"/>
          </a:xfrm>
          <a:prstGeom prst="ellipse">
            <a:avLst/>
          </a:prstGeom>
          <a:solidFill>
            <a:schemeClr val="bg1"/>
          </a:solidFill>
          <a:ln w="15875">
            <a:solidFill>
              <a:srgbClr val="0092C8"/>
            </a:solidFill>
            <a:round/>
            <a:headEnd/>
            <a:tailEnd/>
          </a:ln>
          <a:effectLst/>
        </p:spPr>
        <p:txBody>
          <a:bodyPr wrap="none" anchor="ctr"/>
          <a:lstStyle/>
          <a:p>
            <a:pPr algn="ctr"/>
            <a:r>
              <a:rPr lang="en-US" sz="1500">
                <a:solidFill>
                  <a:srgbClr val="0092C8"/>
                </a:solidFill>
                <a:latin typeface="Arial Black" pitchFamily="34" charset="0"/>
              </a:rPr>
              <a:t>2</a:t>
            </a:r>
            <a:endParaRPr lang="en-US" sz="1500">
              <a:latin typeface="Arial Black" pitchFamily="34" charset="0"/>
            </a:endParaRPr>
          </a:p>
        </p:txBody>
      </p:sp>
      <p:sp>
        <p:nvSpPr>
          <p:cNvPr id="80" name="Oval 58"/>
          <p:cNvSpPr>
            <a:spLocks noChangeArrowheads="1"/>
          </p:cNvSpPr>
          <p:nvPr/>
        </p:nvSpPr>
        <p:spPr bwMode="auto">
          <a:xfrm>
            <a:off x="3136871" y="6134100"/>
            <a:ext cx="241300" cy="241300"/>
          </a:xfrm>
          <a:prstGeom prst="ellipse">
            <a:avLst/>
          </a:prstGeom>
          <a:solidFill>
            <a:schemeClr val="bg1"/>
          </a:solidFill>
          <a:ln w="15875">
            <a:solidFill>
              <a:srgbClr val="0092C8"/>
            </a:solidFill>
            <a:round/>
            <a:headEnd/>
            <a:tailEnd/>
          </a:ln>
          <a:effectLst/>
        </p:spPr>
        <p:txBody>
          <a:bodyPr wrap="none" anchor="ctr"/>
          <a:lstStyle/>
          <a:p>
            <a:pPr algn="ctr"/>
            <a:r>
              <a:rPr lang="en-US" sz="1500">
                <a:solidFill>
                  <a:srgbClr val="0092C8"/>
                </a:solidFill>
                <a:latin typeface="Arial Black" pitchFamily="34" charset="0"/>
              </a:rPr>
              <a:t>3</a:t>
            </a:r>
            <a:endParaRPr lang="en-US" sz="1500">
              <a:latin typeface="Arial Black"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endParaRPr lang="en-GB"/>
          </a:p>
        </p:txBody>
      </p:sp>
      <p:pic>
        <p:nvPicPr>
          <p:cNvPr id="4" name="Picture 3" descr="figure_18_17_2"/>
          <p:cNvPicPr>
            <a:picLocks noChangeAspect="1" noChangeArrowheads="1"/>
          </p:cNvPicPr>
          <p:nvPr/>
        </p:nvPicPr>
        <p:blipFill>
          <a:blip r:embed="rId2" cstate="print"/>
          <a:srcRect/>
          <a:stretch>
            <a:fillRect/>
          </a:stretch>
        </p:blipFill>
        <p:spPr bwMode="auto">
          <a:xfrm>
            <a:off x="455613" y="588963"/>
            <a:ext cx="8231187" cy="5868987"/>
          </a:xfrm>
          <a:prstGeom prst="rect">
            <a:avLst/>
          </a:prstGeom>
          <a:noFill/>
        </p:spPr>
      </p:pic>
      <p:sp>
        <p:nvSpPr>
          <p:cNvPr id="5" name="Rectangle 4"/>
          <p:cNvSpPr>
            <a:spLocks noChangeArrowheads="1"/>
          </p:cNvSpPr>
          <p:nvPr/>
        </p:nvSpPr>
        <p:spPr bwMode="auto">
          <a:xfrm>
            <a:off x="3305175" y="2257425"/>
            <a:ext cx="3378200" cy="495300"/>
          </a:xfrm>
          <a:prstGeom prst="rect">
            <a:avLst/>
          </a:prstGeom>
          <a:noFill/>
          <a:ln w="9525">
            <a:noFill/>
            <a:miter lim="800000"/>
            <a:headEnd/>
            <a:tailEnd/>
          </a:ln>
        </p:spPr>
        <p:txBody>
          <a:bodyPr wrap="none" lIns="0" tIns="0" rIns="0" bIns="0">
            <a:spAutoFit/>
          </a:bodyPr>
          <a:lstStyle/>
          <a:p>
            <a:pPr eaLnBrk="1" hangingPunct="1">
              <a:lnSpc>
                <a:spcPct val="90000"/>
              </a:lnSpc>
            </a:pPr>
            <a:r>
              <a:rPr lang="en-US" sz="1800" b="1">
                <a:solidFill>
                  <a:srgbClr val="0092C8"/>
                </a:solidFill>
                <a:latin typeface="Arial" charset="0"/>
              </a:rPr>
              <a:t>     Ventricular depolarization is</a:t>
            </a:r>
            <a:br>
              <a:rPr lang="en-US" sz="1800" b="1">
                <a:solidFill>
                  <a:srgbClr val="0092C8"/>
                </a:solidFill>
                <a:latin typeface="Arial" charset="0"/>
              </a:rPr>
            </a:br>
            <a:r>
              <a:rPr lang="en-US" sz="1800" b="1">
                <a:solidFill>
                  <a:srgbClr val="0092C8"/>
                </a:solidFill>
                <a:latin typeface="Arial" charset="0"/>
              </a:rPr>
              <a:t>complete.</a:t>
            </a:r>
            <a:endParaRPr lang="en-US" sz="1800" b="1">
              <a:latin typeface="Arial" charset="0"/>
            </a:endParaRPr>
          </a:p>
        </p:txBody>
      </p:sp>
      <p:sp>
        <p:nvSpPr>
          <p:cNvPr id="6" name="Rectangle 5"/>
          <p:cNvSpPr>
            <a:spLocks noChangeArrowheads="1"/>
          </p:cNvSpPr>
          <p:nvPr/>
        </p:nvSpPr>
        <p:spPr bwMode="auto">
          <a:xfrm>
            <a:off x="3305175" y="4121150"/>
            <a:ext cx="3873500" cy="495300"/>
          </a:xfrm>
          <a:prstGeom prst="rect">
            <a:avLst/>
          </a:prstGeom>
          <a:noFill/>
          <a:ln w="9525">
            <a:noFill/>
            <a:miter lim="800000"/>
            <a:headEnd/>
            <a:tailEnd/>
          </a:ln>
        </p:spPr>
        <p:txBody>
          <a:bodyPr wrap="none" lIns="0" tIns="0" rIns="0" bIns="0">
            <a:spAutoFit/>
          </a:bodyPr>
          <a:lstStyle/>
          <a:p>
            <a:pPr eaLnBrk="1" hangingPunct="1">
              <a:lnSpc>
                <a:spcPct val="90000"/>
              </a:lnSpc>
            </a:pPr>
            <a:r>
              <a:rPr lang="en-US" sz="1800" b="1">
                <a:solidFill>
                  <a:srgbClr val="0092C8"/>
                </a:solidFill>
                <a:latin typeface="Arial" charset="0"/>
              </a:rPr>
              <a:t>     Ventricular repolarization begins</a:t>
            </a:r>
            <a:br>
              <a:rPr lang="en-US" sz="1800" b="1">
                <a:solidFill>
                  <a:srgbClr val="0092C8"/>
                </a:solidFill>
                <a:latin typeface="Arial" charset="0"/>
              </a:rPr>
            </a:br>
            <a:r>
              <a:rPr lang="en-US" sz="1800" b="1">
                <a:solidFill>
                  <a:srgbClr val="0092C8"/>
                </a:solidFill>
                <a:latin typeface="Arial" charset="0"/>
              </a:rPr>
              <a:t>at apex, causing the T wave.</a:t>
            </a:r>
            <a:endParaRPr lang="en-US" sz="1800" b="1">
              <a:latin typeface="Arial" charset="0"/>
            </a:endParaRPr>
          </a:p>
        </p:txBody>
      </p:sp>
      <p:sp>
        <p:nvSpPr>
          <p:cNvPr id="7" name="Rectangle 6"/>
          <p:cNvSpPr>
            <a:spLocks noChangeArrowheads="1"/>
          </p:cNvSpPr>
          <p:nvPr/>
        </p:nvSpPr>
        <p:spPr bwMode="auto">
          <a:xfrm>
            <a:off x="3305175" y="5991225"/>
            <a:ext cx="3327400" cy="495300"/>
          </a:xfrm>
          <a:prstGeom prst="rect">
            <a:avLst/>
          </a:prstGeom>
          <a:noFill/>
          <a:ln w="9525">
            <a:noFill/>
            <a:miter lim="800000"/>
            <a:headEnd/>
            <a:tailEnd/>
          </a:ln>
        </p:spPr>
        <p:txBody>
          <a:bodyPr wrap="none" lIns="0" tIns="0" rIns="0" bIns="0">
            <a:spAutoFit/>
          </a:bodyPr>
          <a:lstStyle/>
          <a:p>
            <a:pPr eaLnBrk="1" hangingPunct="1">
              <a:lnSpc>
                <a:spcPct val="90000"/>
              </a:lnSpc>
            </a:pPr>
            <a:r>
              <a:rPr lang="en-US" sz="1800" b="1">
                <a:solidFill>
                  <a:srgbClr val="0092C8"/>
                </a:solidFill>
                <a:latin typeface="Arial" charset="0"/>
              </a:rPr>
              <a:t>     Ventricular repolarization is</a:t>
            </a:r>
            <a:br>
              <a:rPr lang="en-US" sz="1800" b="1">
                <a:solidFill>
                  <a:srgbClr val="0092C8"/>
                </a:solidFill>
                <a:latin typeface="Arial" charset="0"/>
              </a:rPr>
            </a:br>
            <a:r>
              <a:rPr lang="en-US" sz="1800" b="1">
                <a:solidFill>
                  <a:srgbClr val="0092C8"/>
                </a:solidFill>
                <a:latin typeface="Arial" charset="0"/>
              </a:rPr>
              <a:t>complete.</a:t>
            </a:r>
            <a:endParaRPr lang="en-US" sz="1800" b="1">
              <a:latin typeface="Arial" charset="0"/>
            </a:endParaRPr>
          </a:p>
        </p:txBody>
      </p:sp>
      <p:sp>
        <p:nvSpPr>
          <p:cNvPr id="8" name="Rectangle 7"/>
          <p:cNvSpPr>
            <a:spLocks noChangeArrowheads="1"/>
          </p:cNvSpPr>
          <p:nvPr/>
        </p:nvSpPr>
        <p:spPr bwMode="auto">
          <a:xfrm>
            <a:off x="4654550" y="1536700"/>
            <a:ext cx="11906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P</a:t>
            </a:r>
            <a:endParaRPr lang="en-US" sz="1800" b="1">
              <a:latin typeface="Arial" charset="0"/>
            </a:endParaRPr>
          </a:p>
        </p:txBody>
      </p:sp>
      <p:sp>
        <p:nvSpPr>
          <p:cNvPr id="9" name="Rectangle 8"/>
          <p:cNvSpPr>
            <a:spLocks noChangeArrowheads="1"/>
          </p:cNvSpPr>
          <p:nvPr/>
        </p:nvSpPr>
        <p:spPr bwMode="auto">
          <a:xfrm>
            <a:off x="5073650" y="930275"/>
            <a:ext cx="128588"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R</a:t>
            </a:r>
            <a:endParaRPr lang="en-US" sz="1800" b="1">
              <a:latin typeface="Arial" charset="0"/>
            </a:endParaRPr>
          </a:p>
        </p:txBody>
      </p:sp>
      <p:sp>
        <p:nvSpPr>
          <p:cNvPr id="10" name="Rectangle 9"/>
          <p:cNvSpPr>
            <a:spLocks noChangeArrowheads="1"/>
          </p:cNvSpPr>
          <p:nvPr/>
        </p:nvSpPr>
        <p:spPr bwMode="auto">
          <a:xfrm>
            <a:off x="5749925" y="1498600"/>
            <a:ext cx="107950"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T</a:t>
            </a:r>
            <a:endParaRPr lang="en-US" sz="1800" b="1">
              <a:latin typeface="Arial" charset="0"/>
            </a:endParaRPr>
          </a:p>
        </p:txBody>
      </p:sp>
      <p:sp>
        <p:nvSpPr>
          <p:cNvPr id="11" name="Rectangle 10"/>
          <p:cNvSpPr>
            <a:spLocks noChangeArrowheads="1"/>
          </p:cNvSpPr>
          <p:nvPr/>
        </p:nvSpPr>
        <p:spPr bwMode="auto">
          <a:xfrm>
            <a:off x="5010150" y="1962150"/>
            <a:ext cx="13811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Q</a:t>
            </a:r>
            <a:endParaRPr lang="en-US" sz="1800" b="1">
              <a:latin typeface="Arial" charset="0"/>
            </a:endParaRPr>
          </a:p>
        </p:txBody>
      </p:sp>
      <p:sp>
        <p:nvSpPr>
          <p:cNvPr id="12" name="Rectangle 11"/>
          <p:cNvSpPr>
            <a:spLocks noChangeArrowheads="1"/>
          </p:cNvSpPr>
          <p:nvPr/>
        </p:nvSpPr>
        <p:spPr bwMode="auto">
          <a:xfrm>
            <a:off x="5156200" y="2073275"/>
            <a:ext cx="11906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S</a:t>
            </a:r>
            <a:endParaRPr lang="en-US" sz="1800" b="1">
              <a:latin typeface="Arial" charset="0"/>
            </a:endParaRPr>
          </a:p>
        </p:txBody>
      </p:sp>
      <p:sp>
        <p:nvSpPr>
          <p:cNvPr id="13" name="Rectangle 12"/>
          <p:cNvSpPr>
            <a:spLocks noChangeArrowheads="1"/>
          </p:cNvSpPr>
          <p:nvPr/>
        </p:nvSpPr>
        <p:spPr bwMode="auto">
          <a:xfrm>
            <a:off x="4654550" y="3422650"/>
            <a:ext cx="11906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P</a:t>
            </a:r>
            <a:endParaRPr lang="en-US" sz="1800" b="1">
              <a:latin typeface="Arial" charset="0"/>
            </a:endParaRPr>
          </a:p>
        </p:txBody>
      </p:sp>
      <p:sp>
        <p:nvSpPr>
          <p:cNvPr id="14" name="Rectangle 13"/>
          <p:cNvSpPr>
            <a:spLocks noChangeArrowheads="1"/>
          </p:cNvSpPr>
          <p:nvPr/>
        </p:nvSpPr>
        <p:spPr bwMode="auto">
          <a:xfrm>
            <a:off x="5073650" y="2816225"/>
            <a:ext cx="128588"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R</a:t>
            </a:r>
            <a:endParaRPr lang="en-US" sz="1800" b="1">
              <a:latin typeface="Arial" charset="0"/>
            </a:endParaRPr>
          </a:p>
        </p:txBody>
      </p:sp>
      <p:sp>
        <p:nvSpPr>
          <p:cNvPr id="15" name="Rectangle 14"/>
          <p:cNvSpPr>
            <a:spLocks noChangeArrowheads="1"/>
          </p:cNvSpPr>
          <p:nvPr/>
        </p:nvSpPr>
        <p:spPr bwMode="auto">
          <a:xfrm>
            <a:off x="5749925" y="3384550"/>
            <a:ext cx="107950"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T</a:t>
            </a:r>
            <a:endParaRPr lang="en-US" sz="1800" b="1">
              <a:latin typeface="Arial" charset="0"/>
            </a:endParaRPr>
          </a:p>
        </p:txBody>
      </p:sp>
      <p:sp>
        <p:nvSpPr>
          <p:cNvPr id="16" name="Rectangle 15"/>
          <p:cNvSpPr>
            <a:spLocks noChangeArrowheads="1"/>
          </p:cNvSpPr>
          <p:nvPr/>
        </p:nvSpPr>
        <p:spPr bwMode="auto">
          <a:xfrm>
            <a:off x="5010150" y="3848100"/>
            <a:ext cx="13811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Q</a:t>
            </a:r>
            <a:endParaRPr lang="en-US" sz="1800" b="1">
              <a:latin typeface="Arial" charset="0"/>
            </a:endParaRPr>
          </a:p>
        </p:txBody>
      </p:sp>
      <p:sp>
        <p:nvSpPr>
          <p:cNvPr id="17" name="Rectangle 16"/>
          <p:cNvSpPr>
            <a:spLocks noChangeArrowheads="1"/>
          </p:cNvSpPr>
          <p:nvPr/>
        </p:nvSpPr>
        <p:spPr bwMode="auto">
          <a:xfrm>
            <a:off x="5156200" y="3959225"/>
            <a:ext cx="11906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S</a:t>
            </a:r>
            <a:endParaRPr lang="en-US" sz="1800" b="1">
              <a:latin typeface="Arial" charset="0"/>
            </a:endParaRPr>
          </a:p>
        </p:txBody>
      </p:sp>
      <p:sp>
        <p:nvSpPr>
          <p:cNvPr id="18" name="Rectangle 17"/>
          <p:cNvSpPr>
            <a:spLocks noChangeArrowheads="1"/>
          </p:cNvSpPr>
          <p:nvPr/>
        </p:nvSpPr>
        <p:spPr bwMode="auto">
          <a:xfrm>
            <a:off x="4654550" y="5257800"/>
            <a:ext cx="11906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P</a:t>
            </a:r>
            <a:endParaRPr lang="en-US" sz="1800" b="1">
              <a:latin typeface="Arial" charset="0"/>
            </a:endParaRPr>
          </a:p>
        </p:txBody>
      </p:sp>
      <p:sp>
        <p:nvSpPr>
          <p:cNvPr id="19" name="Rectangle 18"/>
          <p:cNvSpPr>
            <a:spLocks noChangeArrowheads="1"/>
          </p:cNvSpPr>
          <p:nvPr/>
        </p:nvSpPr>
        <p:spPr bwMode="auto">
          <a:xfrm>
            <a:off x="5073650" y="4651375"/>
            <a:ext cx="128588"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R</a:t>
            </a:r>
            <a:endParaRPr lang="en-US" sz="1800" b="1">
              <a:latin typeface="Arial" charset="0"/>
            </a:endParaRPr>
          </a:p>
        </p:txBody>
      </p:sp>
      <p:sp>
        <p:nvSpPr>
          <p:cNvPr id="20" name="Rectangle 19"/>
          <p:cNvSpPr>
            <a:spLocks noChangeArrowheads="1"/>
          </p:cNvSpPr>
          <p:nvPr/>
        </p:nvSpPr>
        <p:spPr bwMode="auto">
          <a:xfrm>
            <a:off x="5749925" y="5219700"/>
            <a:ext cx="107950"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T</a:t>
            </a:r>
            <a:endParaRPr lang="en-US" sz="1800" b="1">
              <a:latin typeface="Arial" charset="0"/>
            </a:endParaRPr>
          </a:p>
        </p:txBody>
      </p:sp>
      <p:sp>
        <p:nvSpPr>
          <p:cNvPr id="21" name="Rectangle 20"/>
          <p:cNvSpPr>
            <a:spLocks noChangeArrowheads="1"/>
          </p:cNvSpPr>
          <p:nvPr/>
        </p:nvSpPr>
        <p:spPr bwMode="auto">
          <a:xfrm>
            <a:off x="5010150" y="5683250"/>
            <a:ext cx="13811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Q</a:t>
            </a:r>
            <a:endParaRPr lang="en-US" sz="1800" b="1">
              <a:latin typeface="Arial" charset="0"/>
            </a:endParaRPr>
          </a:p>
        </p:txBody>
      </p:sp>
      <p:sp>
        <p:nvSpPr>
          <p:cNvPr id="22" name="Rectangle 21"/>
          <p:cNvSpPr>
            <a:spLocks noChangeArrowheads="1"/>
          </p:cNvSpPr>
          <p:nvPr/>
        </p:nvSpPr>
        <p:spPr bwMode="auto">
          <a:xfrm>
            <a:off x="5156200" y="5794375"/>
            <a:ext cx="11906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S</a:t>
            </a:r>
            <a:endParaRPr lang="en-US" sz="1800" b="1">
              <a:latin typeface="Arial" charset="0"/>
            </a:endParaRPr>
          </a:p>
        </p:txBody>
      </p:sp>
      <p:sp>
        <p:nvSpPr>
          <p:cNvPr id="23" name="Rectangle 22"/>
          <p:cNvSpPr>
            <a:spLocks noChangeArrowheads="1"/>
          </p:cNvSpPr>
          <p:nvPr/>
        </p:nvSpPr>
        <p:spPr bwMode="auto">
          <a:xfrm>
            <a:off x="6305550" y="604838"/>
            <a:ext cx="1220788"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Depolarization</a:t>
            </a:r>
            <a:endParaRPr lang="en-US" sz="1800" b="1">
              <a:latin typeface="Arial" charset="0"/>
            </a:endParaRPr>
          </a:p>
        </p:txBody>
      </p:sp>
      <p:sp>
        <p:nvSpPr>
          <p:cNvPr id="24" name="Rectangle 23"/>
          <p:cNvSpPr>
            <a:spLocks noChangeArrowheads="1"/>
          </p:cNvSpPr>
          <p:nvPr/>
        </p:nvSpPr>
        <p:spPr bwMode="auto">
          <a:xfrm>
            <a:off x="6305550" y="874713"/>
            <a:ext cx="1220788"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Arial" charset="0"/>
              </a:rPr>
              <a:t>Repolarization</a:t>
            </a:r>
            <a:endParaRPr lang="en-US" sz="1800" b="1">
              <a:latin typeface="Arial" charset="0"/>
            </a:endParaRPr>
          </a:p>
        </p:txBody>
      </p:sp>
      <p:sp>
        <p:nvSpPr>
          <p:cNvPr id="25" name="Oval 24"/>
          <p:cNvSpPr>
            <a:spLocks noChangeArrowheads="1"/>
          </p:cNvSpPr>
          <p:nvPr/>
        </p:nvSpPr>
        <p:spPr bwMode="auto">
          <a:xfrm>
            <a:off x="3305175" y="2252663"/>
            <a:ext cx="241300" cy="241300"/>
          </a:xfrm>
          <a:prstGeom prst="ellipse">
            <a:avLst/>
          </a:prstGeom>
          <a:solidFill>
            <a:schemeClr val="bg1"/>
          </a:solidFill>
          <a:ln w="15875">
            <a:solidFill>
              <a:srgbClr val="0092C8"/>
            </a:solidFill>
            <a:round/>
            <a:headEnd/>
            <a:tailEnd/>
          </a:ln>
          <a:effectLst/>
        </p:spPr>
        <p:txBody>
          <a:bodyPr wrap="none" anchor="ctr"/>
          <a:lstStyle/>
          <a:p>
            <a:pPr algn="ctr"/>
            <a:r>
              <a:rPr lang="en-US" sz="1500">
                <a:solidFill>
                  <a:srgbClr val="0092C8"/>
                </a:solidFill>
                <a:latin typeface="Arial Black" pitchFamily="34" charset="0"/>
              </a:rPr>
              <a:t>4</a:t>
            </a:r>
            <a:endParaRPr lang="en-US" sz="1500">
              <a:latin typeface="Arial Black" pitchFamily="34" charset="0"/>
            </a:endParaRPr>
          </a:p>
        </p:txBody>
      </p:sp>
      <p:sp>
        <p:nvSpPr>
          <p:cNvPr id="26" name="Oval 25"/>
          <p:cNvSpPr>
            <a:spLocks noChangeArrowheads="1"/>
          </p:cNvSpPr>
          <p:nvPr/>
        </p:nvSpPr>
        <p:spPr bwMode="auto">
          <a:xfrm>
            <a:off x="3305175" y="4116388"/>
            <a:ext cx="241300" cy="241300"/>
          </a:xfrm>
          <a:prstGeom prst="ellipse">
            <a:avLst/>
          </a:prstGeom>
          <a:solidFill>
            <a:schemeClr val="bg1"/>
          </a:solidFill>
          <a:ln w="15875">
            <a:solidFill>
              <a:srgbClr val="0092C8"/>
            </a:solidFill>
            <a:round/>
            <a:headEnd/>
            <a:tailEnd/>
          </a:ln>
          <a:effectLst/>
        </p:spPr>
        <p:txBody>
          <a:bodyPr wrap="none" anchor="ctr"/>
          <a:lstStyle/>
          <a:p>
            <a:pPr algn="ctr"/>
            <a:r>
              <a:rPr lang="en-US" sz="1500">
                <a:solidFill>
                  <a:srgbClr val="0092C8"/>
                </a:solidFill>
                <a:latin typeface="Arial Black" pitchFamily="34" charset="0"/>
              </a:rPr>
              <a:t>5</a:t>
            </a:r>
            <a:endParaRPr lang="en-US" sz="1500">
              <a:latin typeface="Arial Black" pitchFamily="34" charset="0"/>
            </a:endParaRPr>
          </a:p>
        </p:txBody>
      </p:sp>
      <p:sp>
        <p:nvSpPr>
          <p:cNvPr id="27" name="Oval 26"/>
          <p:cNvSpPr>
            <a:spLocks noChangeArrowheads="1"/>
          </p:cNvSpPr>
          <p:nvPr/>
        </p:nvSpPr>
        <p:spPr bwMode="auto">
          <a:xfrm>
            <a:off x="3305175" y="5988050"/>
            <a:ext cx="241300" cy="241300"/>
          </a:xfrm>
          <a:prstGeom prst="ellipse">
            <a:avLst/>
          </a:prstGeom>
          <a:solidFill>
            <a:schemeClr val="bg1"/>
          </a:solidFill>
          <a:ln w="15875">
            <a:solidFill>
              <a:srgbClr val="0092C8"/>
            </a:solidFill>
            <a:round/>
            <a:headEnd/>
            <a:tailEnd/>
          </a:ln>
          <a:effectLst/>
        </p:spPr>
        <p:txBody>
          <a:bodyPr wrap="none" anchor="ctr"/>
          <a:lstStyle/>
          <a:p>
            <a:pPr algn="ctr"/>
            <a:r>
              <a:rPr lang="en-US" sz="1500">
                <a:solidFill>
                  <a:srgbClr val="0092C8"/>
                </a:solidFill>
                <a:latin typeface="Arial Black" pitchFamily="34" charset="0"/>
              </a:rPr>
              <a:t>6</a:t>
            </a:r>
            <a:endParaRPr lang="en-US" sz="1500">
              <a:latin typeface="Arial Black"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latin typeface="Times New Roman" pitchFamily="18" charset="0"/>
                <a:cs typeface="Times New Roman" pitchFamily="18" charset="0"/>
              </a:rPr>
              <a:t>The cardiac output is the amount of blood ejected from each ventricle every minute</a:t>
            </a:r>
          </a:p>
          <a:p>
            <a:r>
              <a:rPr lang="en-US" sz="3200" dirty="0" smtClean="0">
                <a:latin typeface="Times New Roman" pitchFamily="18" charset="0"/>
                <a:cs typeface="Times New Roman" pitchFamily="18" charset="0"/>
              </a:rPr>
              <a:t>Stroke volume is the amount of blood expelled by each contraction of each ventricle </a:t>
            </a:r>
          </a:p>
          <a:p>
            <a:r>
              <a:rPr lang="en-US" sz="3200" dirty="0" smtClean="0">
                <a:latin typeface="Times New Roman" pitchFamily="18" charset="0"/>
                <a:cs typeface="Times New Roman" pitchFamily="18" charset="0"/>
              </a:rPr>
              <a:t>Cardiac output is expressed in </a:t>
            </a:r>
            <a:r>
              <a:rPr lang="en-US" sz="3200" dirty="0" err="1" smtClean="0">
                <a:latin typeface="Times New Roman" pitchFamily="18" charset="0"/>
                <a:cs typeface="Times New Roman" pitchFamily="18" charset="0"/>
              </a:rPr>
              <a:t>litres</a:t>
            </a:r>
            <a:r>
              <a:rPr lang="en-US" sz="3200" dirty="0" smtClean="0">
                <a:latin typeface="Times New Roman" pitchFamily="18" charset="0"/>
                <a:cs typeface="Times New Roman" pitchFamily="18" charset="0"/>
              </a:rPr>
              <a:t> per minute(l/m), calculated by multiplying the stroke volume by heart rate</a:t>
            </a:r>
          </a:p>
          <a:p>
            <a:r>
              <a:rPr lang="en-US" sz="3200" dirty="0" smtClean="0">
                <a:latin typeface="Times New Roman" pitchFamily="18" charset="0"/>
                <a:cs typeface="Times New Roman" pitchFamily="18" charset="0"/>
              </a:rPr>
              <a:t>Cardiac output = Stroke volume x Heart rate</a:t>
            </a:r>
          </a:p>
          <a:p>
            <a:endParaRPr lang="en-GB" dirty="0"/>
          </a:p>
        </p:txBody>
      </p:sp>
      <p:sp>
        <p:nvSpPr>
          <p:cNvPr id="3" name="Title 2"/>
          <p:cNvSpPr>
            <a:spLocks noGrp="1"/>
          </p:cNvSpPr>
          <p:nvPr>
            <p:ph type="title"/>
          </p:nvPr>
        </p:nvSpPr>
        <p:spPr/>
        <p:txBody>
          <a:bodyPr/>
          <a:lstStyle/>
          <a:p>
            <a:r>
              <a:rPr lang="en-US" dirty="0" smtClean="0"/>
              <a:t>Cardiac output</a:t>
            </a:r>
            <a:endParaRPr lang="en-GB"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514350" indent="-514350">
              <a:buAutoNum type="arabicPeriod"/>
            </a:pPr>
            <a:r>
              <a:rPr lang="en-US" sz="3200" dirty="0" smtClean="0">
                <a:latin typeface="Times New Roman" pitchFamily="18" charset="0"/>
                <a:cs typeface="Times New Roman" pitchFamily="18" charset="0"/>
              </a:rPr>
              <a:t>ventricular end- diastolic volume – VEDV or Preload is the amount of blood in ventricles before contraction</a:t>
            </a:r>
          </a:p>
          <a:p>
            <a:pPr marL="770382" lvl="1" indent="-514350"/>
            <a:r>
              <a:rPr lang="en-US" sz="2800" dirty="0" smtClean="0">
                <a:latin typeface="Times New Roman" pitchFamily="18" charset="0"/>
                <a:cs typeface="Times New Roman" pitchFamily="18" charset="0"/>
              </a:rPr>
              <a:t>Preload depend on  the venous return</a:t>
            </a:r>
          </a:p>
          <a:p>
            <a:pPr marL="770382" lvl="1" indent="-514350"/>
            <a:r>
              <a:rPr lang="en-US" sz="2800" dirty="0" smtClean="0">
                <a:latin typeface="Times New Roman" pitchFamily="18" charset="0"/>
                <a:cs typeface="Times New Roman" pitchFamily="18" charset="0"/>
              </a:rPr>
              <a:t>The stroke volume increases with increase in preload and when the limit is reached i.e. venous return exceeds the cardiac output</a:t>
            </a:r>
          </a:p>
          <a:p>
            <a:pPr marL="770382" lvl="1" indent="-514350"/>
            <a:r>
              <a:rPr lang="en-US" sz="2800" dirty="0" smtClean="0">
                <a:latin typeface="Times New Roman" pitchFamily="18" charset="0"/>
                <a:cs typeface="Times New Roman" pitchFamily="18" charset="0"/>
              </a:rPr>
              <a:t>Cardiac output decreases and the heart begins to fail </a:t>
            </a:r>
          </a:p>
          <a:p>
            <a:endParaRPr lang="en-GB" sz="3200" dirty="0"/>
          </a:p>
        </p:txBody>
      </p:sp>
      <p:sp>
        <p:nvSpPr>
          <p:cNvPr id="3" name="Title 2"/>
          <p:cNvSpPr>
            <a:spLocks noGrp="1"/>
          </p:cNvSpPr>
          <p:nvPr>
            <p:ph type="title"/>
          </p:nvPr>
        </p:nvSpPr>
        <p:spPr/>
        <p:txBody>
          <a:bodyPr>
            <a:normAutofit/>
          </a:bodyPr>
          <a:lstStyle/>
          <a:p>
            <a:r>
              <a:rPr lang="en-US" dirty="0" smtClean="0"/>
              <a:t>Determinants of stroke volume </a:t>
            </a:r>
            <a:endParaRPr lang="en-GB"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800" dirty="0" smtClean="0"/>
              <a:t>2. Arterial pressure</a:t>
            </a:r>
          </a:p>
          <a:p>
            <a:pPr lvl="1"/>
            <a:r>
              <a:rPr lang="en-US" sz="2800" dirty="0" smtClean="0">
                <a:latin typeface="Times New Roman" pitchFamily="18" charset="0"/>
                <a:cs typeface="Times New Roman" pitchFamily="18" charset="0"/>
              </a:rPr>
              <a:t>Affects stroke by creating pressure to blood being pumped ventricle into great vessels</a:t>
            </a:r>
          </a:p>
          <a:p>
            <a:pPr lvl="1"/>
            <a:r>
              <a:rPr lang="en-US" sz="2800" dirty="0" smtClean="0">
                <a:latin typeface="Times New Roman" pitchFamily="18" charset="0"/>
                <a:cs typeface="Times New Roman" pitchFamily="18" charset="0"/>
              </a:rPr>
              <a:t>The resistance is sometimes called </a:t>
            </a:r>
            <a:r>
              <a:rPr lang="en-US" sz="2800" i="1" dirty="0" err="1" smtClean="0">
                <a:latin typeface="Times New Roman" pitchFamily="18" charset="0"/>
                <a:cs typeface="Times New Roman" pitchFamily="18" charset="0"/>
              </a:rPr>
              <a:t>afterload</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determined by </a:t>
            </a:r>
            <a:r>
              <a:rPr lang="en-US" sz="2800" dirty="0" err="1" smtClean="0">
                <a:latin typeface="Times New Roman" pitchFamily="18" charset="0"/>
                <a:cs typeface="Times New Roman" pitchFamily="18" charset="0"/>
              </a:rPr>
              <a:t>distensibility</a:t>
            </a:r>
            <a:r>
              <a:rPr lang="en-US" sz="2800" dirty="0" smtClean="0">
                <a:latin typeface="Times New Roman" pitchFamily="18" charset="0"/>
                <a:cs typeface="Times New Roman" pitchFamily="18" charset="0"/>
              </a:rPr>
              <a:t> or </a:t>
            </a:r>
            <a:r>
              <a:rPr lang="en-US" sz="2800" i="1" dirty="0" smtClean="0">
                <a:latin typeface="Times New Roman" pitchFamily="18" charset="0"/>
                <a:cs typeface="Times New Roman" pitchFamily="18" charset="0"/>
              </a:rPr>
              <a:t>elasticity</a:t>
            </a:r>
            <a:r>
              <a:rPr lang="en-US" sz="2800" dirty="0" smtClean="0">
                <a:latin typeface="Times New Roman" pitchFamily="18" charset="0"/>
                <a:cs typeface="Times New Roman" pitchFamily="18" charset="0"/>
              </a:rPr>
              <a:t> of large vessels and the </a:t>
            </a:r>
            <a:r>
              <a:rPr lang="en-US" sz="2800" i="1" dirty="0" smtClean="0">
                <a:latin typeface="Times New Roman" pitchFamily="18" charset="0"/>
                <a:cs typeface="Times New Roman" pitchFamily="18" charset="0"/>
              </a:rPr>
              <a:t>peripheral resistance </a:t>
            </a:r>
            <a:r>
              <a:rPr lang="en-US" sz="2800" dirty="0" smtClean="0">
                <a:latin typeface="Times New Roman" pitchFamily="18" charset="0"/>
                <a:cs typeface="Times New Roman" pitchFamily="18" charset="0"/>
              </a:rPr>
              <a:t>of arterioles</a:t>
            </a:r>
          </a:p>
          <a:p>
            <a:pPr lvl="1"/>
            <a:r>
              <a:rPr lang="en-US" sz="2800" dirty="0" smtClean="0">
                <a:latin typeface="Times New Roman" pitchFamily="18" charset="0"/>
                <a:cs typeface="Times New Roman" pitchFamily="18" charset="0"/>
              </a:rPr>
              <a:t>Increased </a:t>
            </a:r>
            <a:r>
              <a:rPr lang="en-US" sz="2800" dirty="0" err="1" smtClean="0">
                <a:latin typeface="Times New Roman" pitchFamily="18" charset="0"/>
                <a:cs typeface="Times New Roman" pitchFamily="18" charset="0"/>
              </a:rPr>
              <a:t>afterload</a:t>
            </a:r>
            <a:r>
              <a:rPr lang="en-US" sz="2800" dirty="0" smtClean="0">
                <a:latin typeface="Times New Roman" pitchFamily="18" charset="0"/>
                <a:cs typeface="Times New Roman" pitchFamily="18" charset="0"/>
              </a:rPr>
              <a:t> increases the  workload of ventricles. This reduces stroke volumes if systemic blood pressure becomes significantly higher  than normal</a:t>
            </a:r>
          </a:p>
          <a:p>
            <a:endParaRPr lang="en-US" dirty="0" smtClean="0"/>
          </a:p>
          <a:p>
            <a:endParaRPr lang="en-GB" dirty="0"/>
          </a:p>
        </p:txBody>
      </p:sp>
      <p:sp>
        <p:nvSpPr>
          <p:cNvPr id="3" name="Title 2"/>
          <p:cNvSpPr>
            <a:spLocks noGrp="1"/>
          </p:cNvSpPr>
          <p:nvPr>
            <p:ph type="title"/>
          </p:nvPr>
        </p:nvSpPr>
        <p:spPr/>
        <p:txBody>
          <a:bodyPr/>
          <a:lstStyle/>
          <a:p>
            <a:r>
              <a:rPr lang="en-GB" dirty="0" err="1" smtClean="0"/>
              <a:t>Ctied</a:t>
            </a:r>
            <a:endParaRPr lang="en-GB"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None/>
            </a:pPr>
            <a:r>
              <a:rPr lang="en-US" sz="2800" dirty="0" smtClean="0"/>
              <a:t>3. Blood volume</a:t>
            </a:r>
          </a:p>
          <a:p>
            <a:pPr lvl="1"/>
            <a:r>
              <a:rPr lang="en-US" sz="2800" dirty="0" smtClean="0">
                <a:latin typeface="Times New Roman" pitchFamily="18" charset="0"/>
                <a:cs typeface="Times New Roman" pitchFamily="18" charset="0"/>
              </a:rPr>
              <a:t>Its normally kept constant by the kidneys, incase of sudden </a:t>
            </a:r>
            <a:r>
              <a:rPr lang="en-US" sz="2800" dirty="0" err="1" smtClean="0">
                <a:latin typeface="Times New Roman" pitchFamily="18" charset="0"/>
                <a:cs typeface="Times New Roman" pitchFamily="18" charset="0"/>
              </a:rPr>
              <a:t>haemorrhage</a:t>
            </a:r>
            <a:r>
              <a:rPr lang="en-US" sz="2800" dirty="0" smtClean="0">
                <a:latin typeface="Times New Roman" pitchFamily="18" charset="0"/>
                <a:cs typeface="Times New Roman" pitchFamily="18" charset="0"/>
              </a:rPr>
              <a:t> leads to low stroke volume, cardiac output and venous return falls</a:t>
            </a:r>
          </a:p>
          <a:p>
            <a:pPr lvl="1"/>
            <a:r>
              <a:rPr lang="en-US" sz="2800" dirty="0" smtClean="0">
                <a:latin typeface="Times New Roman" pitchFamily="18" charset="0"/>
                <a:cs typeface="Times New Roman" pitchFamily="18" charset="0"/>
              </a:rPr>
              <a:t>However, body compensatory mechanisms tends to return these values toward normal, unless the blood loss is too sudden or severe for compensation leading </a:t>
            </a:r>
            <a:r>
              <a:rPr lang="en-US" sz="2800" i="1" dirty="0" smtClean="0">
                <a:latin typeface="Times New Roman" pitchFamily="18" charset="0"/>
                <a:cs typeface="Times New Roman" pitchFamily="18" charset="0"/>
              </a:rPr>
              <a:t>to </a:t>
            </a:r>
            <a:r>
              <a:rPr lang="en-US" sz="2800" i="1" dirty="0" err="1" smtClean="0">
                <a:latin typeface="Times New Roman" pitchFamily="18" charset="0"/>
                <a:cs typeface="Times New Roman" pitchFamily="18" charset="0"/>
              </a:rPr>
              <a:t>hypovolaemic</a:t>
            </a:r>
            <a:r>
              <a:rPr lang="en-US" sz="2800" i="1" dirty="0" smtClean="0">
                <a:latin typeface="Times New Roman" pitchFamily="18" charset="0"/>
                <a:cs typeface="Times New Roman" pitchFamily="18" charset="0"/>
              </a:rPr>
              <a:t> shock</a:t>
            </a:r>
          </a:p>
          <a:p>
            <a:pPr>
              <a:buNone/>
            </a:pPr>
            <a:endParaRPr lang="en-GB" sz="2800" dirty="0"/>
          </a:p>
        </p:txBody>
      </p:sp>
      <p:sp>
        <p:nvSpPr>
          <p:cNvPr id="3" name="Title 2"/>
          <p:cNvSpPr>
            <a:spLocks noGrp="1"/>
          </p:cNvSpPr>
          <p:nvPr>
            <p:ph type="title"/>
          </p:nvPr>
        </p:nvSpPr>
        <p:spPr/>
        <p:txBody>
          <a:bodyPr/>
          <a:lstStyle/>
          <a:p>
            <a:r>
              <a:rPr lang="en-GB" dirty="0" err="1" smtClean="0"/>
              <a:t>Ctied</a:t>
            </a:r>
            <a:r>
              <a:rPr lang="en-GB" dirty="0" smtClean="0"/>
              <a:t> </a:t>
            </a:r>
            <a:endParaRPr lang="en-GB"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latin typeface="Times New Roman" pitchFamily="18" charset="0"/>
                <a:cs typeface="Times New Roman" pitchFamily="18" charset="0"/>
              </a:rPr>
              <a:t>Its the major determinant of cardiac output, normally the heart pumps out blood returned to it </a:t>
            </a:r>
          </a:p>
          <a:p>
            <a:r>
              <a:rPr lang="en-US" sz="2800" dirty="0" smtClean="0">
                <a:latin typeface="Times New Roman" pitchFamily="18" charset="0"/>
                <a:cs typeface="Times New Roman" pitchFamily="18" charset="0"/>
              </a:rPr>
              <a:t>There are factors that aid in venous return:</a:t>
            </a:r>
          </a:p>
          <a:p>
            <a:pPr lvl="1"/>
            <a:r>
              <a:rPr lang="en-US" sz="2800" dirty="0" smtClean="0">
                <a:latin typeface="Times New Roman" pitchFamily="18" charset="0"/>
                <a:cs typeface="Times New Roman" pitchFamily="18" charset="0"/>
              </a:rPr>
              <a:t>The position of the body- gravity assist in venous return from the head and neck when standing or sitting and less resistance from lower parts of the body when one is lying flat</a:t>
            </a:r>
          </a:p>
          <a:p>
            <a:endParaRPr lang="en-GB" sz="2800" dirty="0"/>
          </a:p>
        </p:txBody>
      </p:sp>
      <p:sp>
        <p:nvSpPr>
          <p:cNvPr id="3" name="Title 2"/>
          <p:cNvSpPr>
            <a:spLocks noGrp="1"/>
          </p:cNvSpPr>
          <p:nvPr>
            <p:ph type="title"/>
          </p:nvPr>
        </p:nvSpPr>
        <p:spPr/>
        <p:txBody>
          <a:bodyPr/>
          <a:lstStyle/>
          <a:p>
            <a:r>
              <a:rPr lang="en-GB" dirty="0" smtClean="0"/>
              <a:t>VENOUS RETURN</a:t>
            </a:r>
            <a:endParaRPr lang="en-GB"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1"/>
            <a:r>
              <a:rPr lang="en-US" sz="2800" dirty="0" smtClean="0">
                <a:latin typeface="Times New Roman" pitchFamily="18" charset="0"/>
                <a:cs typeface="Times New Roman" pitchFamily="18" charset="0"/>
              </a:rPr>
              <a:t> muscular contraction-Backflow of blood in veins of the limbs, especially when standing, is prevented by valves. The contraction of the skeletal muscles surrounding deep veins compresses them, pushing blood towards the heart </a:t>
            </a:r>
          </a:p>
          <a:p>
            <a:pPr lvl="1"/>
            <a:r>
              <a:rPr lang="en-US" sz="2800" dirty="0" smtClean="0">
                <a:latin typeface="Times New Roman" pitchFamily="18" charset="0"/>
                <a:cs typeface="Times New Roman" pitchFamily="18" charset="0"/>
              </a:rPr>
              <a:t>The respiratory pump-During respiration the chest expansion creates a negative pressure within the thorax, assisting blood flow towards the heart. When the diaphragm descends during inspiration, the increased intra-abdominal pressure blood toward the heart</a:t>
            </a:r>
          </a:p>
          <a:p>
            <a:endParaRPr lang="en-GB" sz="2800" dirty="0"/>
          </a:p>
        </p:txBody>
      </p:sp>
      <p:sp>
        <p:nvSpPr>
          <p:cNvPr id="3" name="Title 2"/>
          <p:cNvSpPr>
            <a:spLocks noGrp="1"/>
          </p:cNvSpPr>
          <p:nvPr>
            <p:ph type="title"/>
          </p:nvPr>
        </p:nvSpPr>
        <p:spPr/>
        <p:txBody>
          <a:bodyPr/>
          <a:lstStyle/>
          <a:p>
            <a:r>
              <a:rPr lang="en-GB" dirty="0" err="1" smtClean="0"/>
              <a:t>Ctied</a:t>
            </a:r>
            <a:r>
              <a:rPr lang="en-GB" dirty="0" smtClean="0"/>
              <a:t> </a:t>
            </a:r>
            <a:endParaRPr lang="en-GB"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imes New Roman" pitchFamily="18" charset="0"/>
                <a:cs typeface="Times New Roman" pitchFamily="18" charset="0"/>
              </a:rPr>
              <a:t>the force or pressure that the blood exerts on the walls of the blood vessels</a:t>
            </a:r>
          </a:p>
          <a:p>
            <a:r>
              <a:rPr lang="en-US" dirty="0" smtClean="0">
                <a:latin typeface="Times New Roman" pitchFamily="18" charset="0"/>
                <a:cs typeface="Times New Roman" pitchFamily="18" charset="0"/>
              </a:rPr>
              <a:t>Systemic arterial blood pressure maintains the essential flow of blood into and out of body organs</a:t>
            </a:r>
          </a:p>
          <a:p>
            <a:r>
              <a:rPr lang="en-US" dirty="0" smtClean="0">
                <a:latin typeface="Times New Roman" pitchFamily="18" charset="0"/>
                <a:cs typeface="Times New Roman" pitchFamily="18" charset="0"/>
              </a:rPr>
              <a:t>Blood pressure varies according to the time of day, the posture, gender and age of the individual</a:t>
            </a:r>
          </a:p>
          <a:p>
            <a:r>
              <a:rPr lang="en-US" dirty="0" smtClean="0">
                <a:latin typeface="Times New Roman" pitchFamily="18" charset="0"/>
                <a:cs typeface="Times New Roman" pitchFamily="18" charset="0"/>
              </a:rPr>
              <a:t>Blood pressure falls at rest and during sleep, it increases with age and is usually higher in women than men</a:t>
            </a:r>
          </a:p>
          <a:p>
            <a:endParaRPr lang="en-GB" dirty="0"/>
          </a:p>
        </p:txBody>
      </p:sp>
      <p:sp>
        <p:nvSpPr>
          <p:cNvPr id="3" name="Title 2"/>
          <p:cNvSpPr>
            <a:spLocks noGrp="1"/>
          </p:cNvSpPr>
          <p:nvPr>
            <p:ph type="title"/>
          </p:nvPr>
        </p:nvSpPr>
        <p:spPr/>
        <p:txBody>
          <a:bodyPr/>
          <a:lstStyle/>
          <a:p>
            <a:r>
              <a:rPr lang="en-GB" dirty="0" smtClean="0"/>
              <a:t>BLOOD PRESSURE</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dirty="0" smtClean="0"/>
              <a:t>In </a:t>
            </a:r>
            <a:r>
              <a:rPr lang="en-GB" dirty="0"/>
              <a:t>the large </a:t>
            </a:r>
            <a:r>
              <a:rPr lang="en-GB" dirty="0" smtClean="0"/>
              <a:t>arteries, sometimes </a:t>
            </a:r>
            <a:r>
              <a:rPr lang="en-GB" dirty="0"/>
              <a:t>called elastic arteries, the tunica </a:t>
            </a:r>
            <a:r>
              <a:rPr lang="en-GB" dirty="0" smtClean="0"/>
              <a:t>media consists </a:t>
            </a:r>
            <a:r>
              <a:rPr lang="en-GB" dirty="0"/>
              <a:t>of more elastic tissue and less smooth muscle.</a:t>
            </a:r>
          </a:p>
          <a:p>
            <a:r>
              <a:rPr lang="en-GB" dirty="0"/>
              <a:t>These proportions gradually change as the </a:t>
            </a:r>
            <a:r>
              <a:rPr lang="en-GB" dirty="0" smtClean="0"/>
              <a:t>arteries branch </a:t>
            </a:r>
            <a:r>
              <a:rPr lang="en-GB" dirty="0"/>
              <a:t>many times and become smaller until in the </a:t>
            </a:r>
            <a:r>
              <a:rPr lang="en-GB" dirty="0" smtClean="0"/>
              <a:t>arterioles(resistance vessels) the </a:t>
            </a:r>
            <a:r>
              <a:rPr lang="en-GB" dirty="0"/>
              <a:t>tunica media </a:t>
            </a:r>
            <a:r>
              <a:rPr lang="en-GB" dirty="0" smtClean="0"/>
              <a:t>consists almost </a:t>
            </a:r>
            <a:r>
              <a:rPr lang="en-GB" dirty="0"/>
              <a:t>entirely of smooth </a:t>
            </a:r>
            <a:r>
              <a:rPr lang="en-GB" dirty="0" smtClean="0"/>
              <a:t>muscle hence the diameter is well regulated and determines the blood pressure.</a:t>
            </a:r>
          </a:p>
          <a:p>
            <a:r>
              <a:rPr lang="en-GB" dirty="0" smtClean="0"/>
              <a:t> </a:t>
            </a:r>
            <a:r>
              <a:rPr lang="en-GB" dirty="0"/>
              <a:t>Arteries have </a:t>
            </a:r>
            <a:r>
              <a:rPr lang="en-GB" dirty="0" smtClean="0"/>
              <a:t>thicker walls </a:t>
            </a:r>
            <a:r>
              <a:rPr lang="en-GB" dirty="0"/>
              <a:t>than veins and this enables them to withstand </a:t>
            </a:r>
            <a:r>
              <a:rPr lang="en-GB" dirty="0" smtClean="0"/>
              <a:t>the high </a:t>
            </a:r>
            <a:r>
              <a:rPr lang="en-GB" dirty="0"/>
              <a:t>pressure of arterial blood.</a:t>
            </a:r>
          </a:p>
        </p:txBody>
      </p:sp>
      <p:sp>
        <p:nvSpPr>
          <p:cNvPr id="2" name="Title 1"/>
          <p:cNvSpPr>
            <a:spLocks noGrp="1"/>
          </p:cNvSpPr>
          <p:nvPr>
            <p:ph type="title"/>
          </p:nvPr>
        </p:nvSpPr>
        <p:spPr/>
        <p:txBody>
          <a:bodyPr/>
          <a:lstStyle/>
          <a:p>
            <a:r>
              <a:rPr lang="en-GB" dirty="0" err="1" smtClean="0"/>
              <a:t>Ctied</a:t>
            </a:r>
            <a:r>
              <a:rPr lang="en-GB" dirty="0" smtClean="0"/>
              <a:t> </a:t>
            </a:r>
            <a:endParaRPr lang="en-GB"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imes New Roman" pitchFamily="18" charset="0"/>
                <a:cs typeface="Times New Roman" pitchFamily="18" charset="0"/>
              </a:rPr>
              <a:t>When the left ventricle contract and pushes blood into the aorta, the pressure produced within the arterial system is called the systolic blood pressure, its about 120mmHg or 16kPa in adults</a:t>
            </a:r>
          </a:p>
          <a:p>
            <a:r>
              <a:rPr lang="en-US" dirty="0" smtClean="0">
                <a:latin typeface="Times New Roman" pitchFamily="18" charset="0"/>
                <a:cs typeface="Times New Roman" pitchFamily="18" charset="0"/>
              </a:rPr>
              <a:t>When the complete cardiac diastole occurs and the heart is resting, the arterial pressure is lower and is called diastolic blood pressure, in adults its about 80mmHg or 11kPa</a:t>
            </a:r>
          </a:p>
          <a:p>
            <a:endParaRPr lang="en-GB" dirty="0"/>
          </a:p>
        </p:txBody>
      </p:sp>
      <p:sp>
        <p:nvSpPr>
          <p:cNvPr id="3" name="Title 2"/>
          <p:cNvSpPr>
            <a:spLocks noGrp="1"/>
          </p:cNvSpPr>
          <p:nvPr>
            <p:ph type="title"/>
          </p:nvPr>
        </p:nvSpPr>
        <p:spPr/>
        <p:txBody>
          <a:bodyPr/>
          <a:lstStyle/>
          <a:p>
            <a:r>
              <a:rPr lang="en-US" dirty="0" smtClean="0">
                <a:latin typeface="Times New Roman" pitchFamily="18" charset="0"/>
                <a:cs typeface="Times New Roman" pitchFamily="18" charset="0"/>
              </a:rPr>
              <a:t>Systolic and diastolic pressure</a:t>
            </a:r>
            <a:endParaRPr lang="en-GB"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latin typeface="Times New Roman" pitchFamily="18" charset="0"/>
                <a:cs typeface="Times New Roman" pitchFamily="18" charset="0"/>
              </a:rPr>
              <a:t>Bp = cardiac output x peripheral resistance</a:t>
            </a:r>
          </a:p>
          <a:p>
            <a:pPr lvl="1"/>
            <a:r>
              <a:rPr lang="en-US" sz="2800" dirty="0" smtClean="0">
                <a:latin typeface="Times New Roman" pitchFamily="18" charset="0"/>
                <a:cs typeface="Times New Roman" pitchFamily="18" charset="0"/>
              </a:rPr>
              <a:t>Cardiac output- An increase in stroke volume increases systolic pressure the than it does to diastolic pressure</a:t>
            </a:r>
          </a:p>
          <a:p>
            <a:pPr lvl="1"/>
            <a:r>
              <a:rPr lang="en-US" sz="2800" dirty="0" smtClean="0">
                <a:latin typeface="Times New Roman" pitchFamily="18" charset="0"/>
                <a:cs typeface="Times New Roman" pitchFamily="18" charset="0"/>
              </a:rPr>
              <a:t>Peripheral or arteriolar resistance- Constriction or dilation of the arterioles mainly determines peripheral resistance, constriction rise BP and </a:t>
            </a:r>
            <a:r>
              <a:rPr lang="en-US" sz="2800" dirty="0" err="1" smtClean="0">
                <a:latin typeface="Times New Roman" pitchFamily="18" charset="0"/>
                <a:cs typeface="Times New Roman" pitchFamily="18" charset="0"/>
              </a:rPr>
              <a:t>vasodilation</a:t>
            </a:r>
            <a:r>
              <a:rPr lang="en-US" sz="2800" dirty="0" smtClean="0">
                <a:latin typeface="Times New Roman" pitchFamily="18" charset="0"/>
                <a:cs typeface="Times New Roman" pitchFamily="18" charset="0"/>
              </a:rPr>
              <a:t> lowers . When elastic tissue in the tunica media is replaced by inelastic fibrous tissues as part of the aging process BP rises </a:t>
            </a:r>
          </a:p>
          <a:p>
            <a:endParaRPr lang="en-GB" sz="2800" dirty="0"/>
          </a:p>
        </p:txBody>
      </p:sp>
      <p:sp>
        <p:nvSpPr>
          <p:cNvPr id="3" name="Title 2"/>
          <p:cNvSpPr>
            <a:spLocks noGrp="1"/>
          </p:cNvSpPr>
          <p:nvPr>
            <p:ph type="title"/>
          </p:nvPr>
        </p:nvSpPr>
        <p:spPr/>
        <p:txBody>
          <a:bodyPr/>
          <a:lstStyle/>
          <a:p>
            <a:r>
              <a:rPr lang="en-US" dirty="0" smtClean="0">
                <a:latin typeface="Times New Roman" pitchFamily="18" charset="0"/>
                <a:cs typeface="Times New Roman" pitchFamily="18" charset="0"/>
              </a:rPr>
              <a:t>Factors determining blood pressure</a:t>
            </a:r>
            <a:endParaRPr lang="en-GB"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1"/>
            <a:r>
              <a:rPr lang="en-US" sz="3200" dirty="0" err="1" smtClean="0">
                <a:latin typeface="Times New Roman" pitchFamily="18" charset="0"/>
                <a:cs typeface="Times New Roman" pitchFamily="18" charset="0"/>
              </a:rPr>
              <a:t>Autoregulation</a:t>
            </a:r>
            <a:r>
              <a:rPr lang="en-US" sz="3200" dirty="0" smtClean="0">
                <a:latin typeface="Times New Roman" pitchFamily="18" charset="0"/>
                <a:cs typeface="Times New Roman" pitchFamily="18" charset="0"/>
              </a:rPr>
              <a:t>- This is the ability of body organs to adjust blood flow and blood pressure in there own local vessels independently of systemic blood pressure. It protects the tissues against swing in systemic pressure e.g. kidney, which can be damaged by pressure increase in </a:t>
            </a:r>
            <a:r>
              <a:rPr lang="en-US" sz="3200" dirty="0" err="1" smtClean="0">
                <a:latin typeface="Times New Roman" pitchFamily="18" charset="0"/>
                <a:cs typeface="Times New Roman" pitchFamily="18" charset="0"/>
              </a:rPr>
              <a:t>glomerular</a:t>
            </a:r>
            <a:r>
              <a:rPr lang="en-US" sz="3200" dirty="0" smtClean="0">
                <a:latin typeface="Times New Roman" pitchFamily="18" charset="0"/>
                <a:cs typeface="Times New Roman" pitchFamily="18" charset="0"/>
              </a:rPr>
              <a:t> capillary beds and brain, which is sensitive to slight levels of cellular waste</a:t>
            </a:r>
          </a:p>
          <a:p>
            <a:pPr lvl="1"/>
            <a:r>
              <a:rPr lang="en-US" sz="3200" dirty="0" smtClean="0">
                <a:latin typeface="Times New Roman" pitchFamily="18" charset="0"/>
                <a:cs typeface="Times New Roman" pitchFamily="18" charset="0"/>
              </a:rPr>
              <a:t> </a:t>
            </a:r>
            <a:endParaRPr lang="en-GB" sz="3200" dirty="0"/>
          </a:p>
        </p:txBody>
      </p:sp>
      <p:sp>
        <p:nvSpPr>
          <p:cNvPr id="3" name="Title 2"/>
          <p:cNvSpPr>
            <a:spLocks noGrp="1"/>
          </p:cNvSpPr>
          <p:nvPr>
            <p:ph type="title"/>
          </p:nvPr>
        </p:nvSpPr>
        <p:spPr/>
        <p:txBody>
          <a:bodyPr/>
          <a:lstStyle/>
          <a:p>
            <a:r>
              <a:rPr lang="en-GB" dirty="0" smtClean="0"/>
              <a:t>CTIED </a:t>
            </a:r>
            <a:endParaRPr lang="en-GB"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None/>
            </a:pPr>
            <a:r>
              <a:rPr lang="en-US" b="1" dirty="0" smtClean="0"/>
              <a:t>1. </a:t>
            </a:r>
            <a:r>
              <a:rPr lang="en-US" b="1" dirty="0" smtClean="0">
                <a:latin typeface="Times New Roman" pitchFamily="18" charset="0"/>
                <a:cs typeface="Times New Roman" pitchFamily="18" charset="0"/>
              </a:rPr>
              <a:t>Short-term control- </a:t>
            </a:r>
            <a:r>
              <a:rPr lang="en-US" dirty="0" smtClean="0">
                <a:latin typeface="Times New Roman" pitchFamily="18" charset="0"/>
                <a:cs typeface="Times New Roman" pitchFamily="18" charset="0"/>
              </a:rPr>
              <a:t>on a moment to moment basis</a:t>
            </a:r>
          </a:p>
          <a:p>
            <a:pPr marL="514350" indent="-514350">
              <a:buNone/>
            </a:pPr>
            <a:endParaRPr lang="en-US" b="1" dirty="0" smtClean="0">
              <a:latin typeface="Times New Roman" pitchFamily="18" charset="0"/>
              <a:cs typeface="Times New Roman" pitchFamily="18" charset="0"/>
            </a:endParaRPr>
          </a:p>
          <a:p>
            <a:pPr marL="514350" indent="-514350">
              <a:buNone/>
            </a:pPr>
            <a:r>
              <a:rPr lang="en-US" b="1" dirty="0" smtClean="0"/>
              <a:t>2. </a:t>
            </a:r>
            <a:r>
              <a:rPr lang="en-US" b="1" dirty="0" smtClean="0">
                <a:latin typeface="Times New Roman" pitchFamily="18" charset="0"/>
                <a:cs typeface="Times New Roman" pitchFamily="18" charset="0"/>
              </a:rPr>
              <a:t>Long-term control- </a:t>
            </a:r>
            <a:r>
              <a:rPr lang="en-US" dirty="0" smtClean="0">
                <a:latin typeface="Times New Roman" pitchFamily="18" charset="0"/>
                <a:cs typeface="Times New Roman" pitchFamily="18" charset="0"/>
              </a:rPr>
              <a:t>involves regulation of blood volume by kidneys and the </a:t>
            </a:r>
            <a:r>
              <a:rPr lang="en-US" dirty="0" err="1" smtClean="0">
                <a:latin typeface="Times New Roman" pitchFamily="18" charset="0"/>
                <a:cs typeface="Times New Roman" pitchFamily="18" charset="0"/>
              </a:rPr>
              <a:t>renin-angiotensin-aldosterone</a:t>
            </a:r>
            <a:r>
              <a:rPr lang="en-US" dirty="0" smtClean="0">
                <a:latin typeface="Times New Roman" pitchFamily="18" charset="0"/>
                <a:cs typeface="Times New Roman" pitchFamily="18" charset="0"/>
              </a:rPr>
              <a:t> system</a:t>
            </a:r>
          </a:p>
          <a:p>
            <a:endParaRPr lang="en-GB" dirty="0"/>
          </a:p>
        </p:txBody>
      </p:sp>
      <p:sp>
        <p:nvSpPr>
          <p:cNvPr id="3" name="Title 2"/>
          <p:cNvSpPr>
            <a:spLocks noGrp="1"/>
          </p:cNvSpPr>
          <p:nvPr>
            <p:ph type="title"/>
          </p:nvPr>
        </p:nvSpPr>
        <p:spPr/>
        <p:txBody>
          <a:bodyPr/>
          <a:lstStyle/>
          <a:p>
            <a:r>
              <a:rPr lang="en-US" dirty="0" smtClean="0">
                <a:latin typeface="Times New Roman" pitchFamily="18" charset="0"/>
                <a:cs typeface="Times New Roman" pitchFamily="18" charset="0"/>
              </a:rPr>
              <a:t>Blood pressure control </a:t>
            </a:r>
            <a:endParaRPr lang="en-GB"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r>
              <a:rPr lang="en-US" dirty="0" smtClean="0">
                <a:latin typeface="Times New Roman" pitchFamily="18" charset="0"/>
                <a:cs typeface="Times New Roman" pitchFamily="18" charset="0"/>
              </a:rPr>
              <a:t>nerve endings sensitive to pressure changes(stretch) within the vessel, situated in the arch of the aorta and carotid sinus</a:t>
            </a:r>
          </a:p>
          <a:p>
            <a:pPr marL="514350" indent="-514350"/>
            <a:r>
              <a:rPr lang="en-US" dirty="0" smtClean="0">
                <a:latin typeface="Times New Roman" pitchFamily="18" charset="0"/>
                <a:cs typeface="Times New Roman" pitchFamily="18" charset="0"/>
              </a:rPr>
              <a:t>Stimulated by rise in arterial blood pressure, responds by increasing their input to the cardiovascular centre(CVC)</a:t>
            </a:r>
          </a:p>
          <a:p>
            <a:pPr marL="514350" indent="-514350"/>
            <a:r>
              <a:rPr lang="en-US" dirty="0" smtClean="0">
                <a:latin typeface="Times New Roman" pitchFamily="18" charset="0"/>
                <a:cs typeface="Times New Roman" pitchFamily="18" charset="0"/>
              </a:rPr>
              <a:t>The  CVC respond by increasing parasympathetic nerve activity to slow the heart down, or sympathetic stimulation in blood vessels is inhibited causing vasodilatation- fall of systemic blood pressure</a:t>
            </a:r>
          </a:p>
          <a:p>
            <a:endParaRPr lang="en-GB" dirty="0"/>
          </a:p>
        </p:txBody>
      </p:sp>
      <p:sp>
        <p:nvSpPr>
          <p:cNvPr id="3" name="Title 2"/>
          <p:cNvSpPr>
            <a:spLocks noGrp="1"/>
          </p:cNvSpPr>
          <p:nvPr>
            <p:ph type="title"/>
          </p:nvPr>
        </p:nvSpPr>
        <p:spPr/>
        <p:txBody>
          <a:bodyPr>
            <a:normAutofit fontScale="90000"/>
          </a:bodyPr>
          <a:lstStyle/>
          <a:p>
            <a:r>
              <a:rPr lang="en-US" dirty="0" smtClean="0"/>
              <a:t>Short-term blood pressure regulation</a:t>
            </a:r>
            <a:endParaRPr lang="en-GB"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err="1" smtClean="0">
                <a:latin typeface="Times New Roman" pitchFamily="18" charset="0"/>
                <a:cs typeface="Times New Roman" pitchFamily="18" charset="0"/>
              </a:rPr>
              <a:t>Chemoreceptors</a:t>
            </a:r>
            <a:r>
              <a:rPr lang="en-US" dirty="0" smtClean="0">
                <a:latin typeface="Times New Roman" pitchFamily="18" charset="0"/>
                <a:cs typeface="Times New Roman" pitchFamily="18" charset="0"/>
              </a:rPr>
              <a:t> – nerve endings situated in the carotid and aortic bodies and are primarily involved in respiration, sensitive to levels of carbon dioxide, oxygen and the blood PH</a:t>
            </a:r>
          </a:p>
          <a:p>
            <a:r>
              <a:rPr lang="en-US" dirty="0" smtClean="0">
                <a:latin typeface="Times New Roman" pitchFamily="18" charset="0"/>
                <a:cs typeface="Times New Roman" pitchFamily="18" charset="0"/>
              </a:rPr>
              <a:t>Rising blood carbon dioxide, falling blood oxygen levels or falling blood PH all indicate failing tissue perfusion and signals to the cardiovascular centre</a:t>
            </a:r>
          </a:p>
          <a:p>
            <a:endParaRPr lang="en-US" dirty="0" smtClean="0">
              <a:latin typeface="Times New Roman" pitchFamily="18" charset="0"/>
              <a:cs typeface="Times New Roman" pitchFamily="18" charset="0"/>
            </a:endParaRPr>
          </a:p>
          <a:p>
            <a:endParaRPr lang="en-GB" dirty="0"/>
          </a:p>
        </p:txBody>
      </p:sp>
      <p:sp>
        <p:nvSpPr>
          <p:cNvPr id="3" name="Title 2"/>
          <p:cNvSpPr>
            <a:spLocks noGrp="1"/>
          </p:cNvSpPr>
          <p:nvPr>
            <p:ph type="title"/>
          </p:nvPr>
        </p:nvSpPr>
        <p:spPr/>
        <p:txBody>
          <a:bodyPr/>
          <a:lstStyle/>
          <a:p>
            <a:r>
              <a:rPr lang="en-GB" dirty="0" err="1" smtClean="0"/>
              <a:t>Ctied</a:t>
            </a:r>
            <a:r>
              <a:rPr lang="en-GB" dirty="0" smtClean="0"/>
              <a:t> </a:t>
            </a:r>
            <a:endParaRPr lang="en-GB"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imes New Roman" pitchFamily="18" charset="0"/>
                <a:cs typeface="Times New Roman" pitchFamily="18" charset="0"/>
              </a:rPr>
              <a:t>Sympathetic drive to the heart and blood vessels, pushing blood pressure up to improve tissue blood supply, respiratory effort is also stimulated hence blood oxygen level rises </a:t>
            </a:r>
          </a:p>
          <a:p>
            <a:r>
              <a:rPr lang="en-US" dirty="0" smtClean="0">
                <a:latin typeface="Times New Roman" pitchFamily="18" charset="0"/>
                <a:cs typeface="Times New Roman" pitchFamily="18" charset="0"/>
              </a:rPr>
              <a:t>Similar </a:t>
            </a:r>
            <a:r>
              <a:rPr lang="en-US" dirty="0" err="1" smtClean="0">
                <a:latin typeface="Times New Roman" pitchFamily="18" charset="0"/>
                <a:cs typeface="Times New Roman" pitchFamily="18" charset="0"/>
              </a:rPr>
              <a:t>chemoreceptors</a:t>
            </a:r>
            <a:r>
              <a:rPr lang="en-US" dirty="0" smtClean="0">
                <a:latin typeface="Times New Roman" pitchFamily="18" charset="0"/>
                <a:cs typeface="Times New Roman" pitchFamily="18" charset="0"/>
              </a:rPr>
              <a:t> are on brain surface in medulla oblongata, they measure oxygen/carbon dioxide level and PH of cerebrospinal fluid</a:t>
            </a:r>
          </a:p>
          <a:p>
            <a:endParaRPr lang="en-GB" dirty="0"/>
          </a:p>
        </p:txBody>
      </p:sp>
      <p:sp>
        <p:nvSpPr>
          <p:cNvPr id="3" name="Title 2"/>
          <p:cNvSpPr>
            <a:spLocks noGrp="1"/>
          </p:cNvSpPr>
          <p:nvPr>
            <p:ph type="title"/>
          </p:nvPr>
        </p:nvSpPr>
        <p:spPr/>
        <p:txBody>
          <a:bodyPr/>
          <a:lstStyle/>
          <a:p>
            <a:endParaRPr lang="en-GB"/>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imes New Roman" pitchFamily="18" charset="0"/>
                <a:cs typeface="Times New Roman" pitchFamily="18" charset="0"/>
              </a:rPr>
              <a:t>Higher </a:t>
            </a:r>
            <a:r>
              <a:rPr lang="en-US" dirty="0" err="1" smtClean="0">
                <a:latin typeface="Times New Roman" pitchFamily="18" charset="0"/>
                <a:cs typeface="Times New Roman" pitchFamily="18" charset="0"/>
              </a:rPr>
              <a:t>centres</a:t>
            </a:r>
            <a:r>
              <a:rPr lang="en-US" dirty="0" smtClean="0">
                <a:latin typeface="Times New Roman" pitchFamily="18" charset="0"/>
                <a:cs typeface="Times New Roman" pitchFamily="18" charset="0"/>
              </a:rPr>
              <a:t> in the brain- the hypothalamus in the brain controls body temperature and influences cardiovascular centre, which respond by adjusting diameter of skin blood vessels- a mechanism in heat loss and retention</a:t>
            </a:r>
          </a:p>
          <a:p>
            <a:endParaRPr lang="en-GB" dirty="0"/>
          </a:p>
        </p:txBody>
      </p:sp>
      <p:sp>
        <p:nvSpPr>
          <p:cNvPr id="3" name="Title 2"/>
          <p:cNvSpPr>
            <a:spLocks noGrp="1"/>
          </p:cNvSpPr>
          <p:nvPr>
            <p:ph type="title"/>
          </p:nvPr>
        </p:nvSpPr>
        <p:spPr/>
        <p:txBody>
          <a:bodyPr/>
          <a:lstStyle/>
          <a:p>
            <a:r>
              <a:rPr lang="en-GB" dirty="0" err="1" smtClean="0"/>
              <a:t>Ctied</a:t>
            </a:r>
            <a:r>
              <a:rPr lang="en-GB" dirty="0" smtClean="0"/>
              <a:t> </a:t>
            </a:r>
            <a:endParaRPr lang="en-GB"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The </a:t>
            </a:r>
            <a:r>
              <a:rPr lang="en-GB" dirty="0" err="1" smtClean="0"/>
              <a:t>longterm</a:t>
            </a:r>
            <a:r>
              <a:rPr lang="en-GB" dirty="0" smtClean="0"/>
              <a:t> is determined by: </a:t>
            </a:r>
          </a:p>
          <a:p>
            <a:pPr lvl="1"/>
            <a:r>
              <a:rPr lang="en-GB" dirty="0" err="1" smtClean="0"/>
              <a:t>renin-angiotensin</a:t>
            </a:r>
            <a:r>
              <a:rPr lang="en-GB" dirty="0" smtClean="0"/>
              <a:t> –</a:t>
            </a:r>
            <a:r>
              <a:rPr lang="en-GB" dirty="0" err="1" smtClean="0"/>
              <a:t>aldosterone</a:t>
            </a:r>
            <a:r>
              <a:rPr lang="en-GB" dirty="0" smtClean="0"/>
              <a:t> system </a:t>
            </a:r>
          </a:p>
          <a:p>
            <a:pPr lvl="1"/>
            <a:r>
              <a:rPr lang="en-GB" dirty="0" smtClean="0"/>
              <a:t>the action of </a:t>
            </a:r>
            <a:r>
              <a:rPr lang="en-GB" dirty="0" err="1" smtClean="0"/>
              <a:t>antidiuretic</a:t>
            </a:r>
            <a:r>
              <a:rPr lang="en-GB" dirty="0" smtClean="0"/>
              <a:t> </a:t>
            </a:r>
            <a:r>
              <a:rPr lang="en-GB" dirty="0" err="1" smtClean="0"/>
              <a:t>homone</a:t>
            </a:r>
            <a:r>
              <a:rPr lang="en-GB" dirty="0" smtClean="0"/>
              <a:t> </a:t>
            </a:r>
          </a:p>
          <a:p>
            <a:pPr lvl="1"/>
            <a:r>
              <a:rPr lang="en-GB" dirty="0" err="1" smtClean="0"/>
              <a:t>atrial</a:t>
            </a:r>
            <a:r>
              <a:rPr lang="en-GB" dirty="0" smtClean="0"/>
              <a:t> </a:t>
            </a:r>
            <a:r>
              <a:rPr lang="en-GB" dirty="0" err="1" smtClean="0"/>
              <a:t>natri-uretic</a:t>
            </a:r>
            <a:r>
              <a:rPr lang="en-GB" dirty="0" smtClean="0"/>
              <a:t> peptide </a:t>
            </a:r>
            <a:endParaRPr lang="en-GB" dirty="0"/>
          </a:p>
        </p:txBody>
      </p:sp>
      <p:sp>
        <p:nvSpPr>
          <p:cNvPr id="3" name="Title 2"/>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Long-term blood pressure regulation</a:t>
            </a:r>
            <a:endParaRPr lang="en-GB"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imes New Roman" pitchFamily="18" charset="0"/>
                <a:cs typeface="Times New Roman" pitchFamily="18" charset="0"/>
              </a:rPr>
              <a:t>Pulmonary pressure is much lower than systemic pressure, if lung capillary pressure exceeds 25mmHg, fluid is forces out of the bloodstream and into </a:t>
            </a:r>
            <a:r>
              <a:rPr lang="en-US" dirty="0" err="1" smtClean="0">
                <a:latin typeface="Times New Roman" pitchFamily="18" charset="0"/>
                <a:cs typeface="Times New Roman" pitchFamily="18" charset="0"/>
              </a:rPr>
              <a:t>airsacs</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pulmonary </a:t>
            </a:r>
            <a:r>
              <a:rPr lang="en-US" i="1" dirty="0" err="1" smtClean="0">
                <a:latin typeface="Times New Roman" pitchFamily="18" charset="0"/>
                <a:cs typeface="Times New Roman" pitchFamily="18" charset="0"/>
              </a:rPr>
              <a:t>oedema</a:t>
            </a:r>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Autoregulation</a:t>
            </a:r>
            <a:r>
              <a:rPr lang="en-US" dirty="0" smtClean="0">
                <a:latin typeface="Times New Roman" pitchFamily="18" charset="0"/>
                <a:cs typeface="Times New Roman" pitchFamily="18" charset="0"/>
              </a:rPr>
              <a:t> in the pulmonary circulation ensures blood flow through the vast net-work of capillaries is directed through well-oxygen </a:t>
            </a:r>
            <a:r>
              <a:rPr lang="en-US" dirty="0" err="1" smtClean="0">
                <a:latin typeface="Times New Roman" pitchFamily="18" charset="0"/>
                <a:cs typeface="Times New Roman" pitchFamily="18" charset="0"/>
              </a:rPr>
              <a:t>airsacs</a:t>
            </a:r>
            <a:endParaRPr lang="en-US" dirty="0" smtClean="0">
              <a:latin typeface="Times New Roman" pitchFamily="18" charset="0"/>
              <a:cs typeface="Times New Roman" pitchFamily="18" charset="0"/>
            </a:endParaRPr>
          </a:p>
          <a:p>
            <a:endParaRPr lang="en-GB" dirty="0"/>
          </a:p>
        </p:txBody>
      </p:sp>
      <p:sp>
        <p:nvSpPr>
          <p:cNvPr id="3" name="Title 2"/>
          <p:cNvSpPr>
            <a:spLocks noGrp="1"/>
          </p:cNvSpPr>
          <p:nvPr>
            <p:ph type="title"/>
          </p:nvPr>
        </p:nvSpPr>
        <p:spPr/>
        <p:txBody>
          <a:bodyPr>
            <a:normAutofit fontScale="90000"/>
          </a:bodyPr>
          <a:lstStyle/>
          <a:p>
            <a:r>
              <a:rPr lang="en-GB" dirty="0" smtClean="0"/>
              <a:t>Pressure in the pulmonary circulation</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err="1"/>
              <a:t>Anastomoses</a:t>
            </a:r>
            <a:r>
              <a:rPr lang="en-GB" dirty="0"/>
              <a:t> are arteries that form a link between </a:t>
            </a:r>
            <a:r>
              <a:rPr lang="en-GB" dirty="0" smtClean="0"/>
              <a:t>main arteries supplying </a:t>
            </a:r>
            <a:r>
              <a:rPr lang="en-GB" dirty="0"/>
              <a:t>an </a:t>
            </a:r>
            <a:r>
              <a:rPr lang="en-GB" dirty="0" smtClean="0"/>
              <a:t>area</a:t>
            </a:r>
          </a:p>
          <a:p>
            <a:pPr lvl="1"/>
            <a:r>
              <a:rPr lang="en-GB" dirty="0"/>
              <a:t>If </a:t>
            </a:r>
            <a:r>
              <a:rPr lang="en-GB" dirty="0" smtClean="0"/>
              <a:t>one artery </a:t>
            </a:r>
            <a:r>
              <a:rPr lang="en-GB" dirty="0"/>
              <a:t>supplying the area is occluded </a:t>
            </a:r>
            <a:r>
              <a:rPr lang="en-GB" dirty="0" err="1"/>
              <a:t>anastomotic</a:t>
            </a:r>
            <a:r>
              <a:rPr lang="en-GB" dirty="0"/>
              <a:t> </a:t>
            </a:r>
            <a:r>
              <a:rPr lang="en-GB" dirty="0" smtClean="0"/>
              <a:t>arteries provide </a:t>
            </a:r>
            <a:r>
              <a:rPr lang="en-GB" dirty="0"/>
              <a:t>a collateral </a:t>
            </a:r>
            <a:r>
              <a:rPr lang="en-GB" dirty="0" smtClean="0"/>
              <a:t>circulation</a:t>
            </a:r>
          </a:p>
          <a:p>
            <a:r>
              <a:rPr lang="en-GB" dirty="0"/>
              <a:t>End-arteries are the arteries with no </a:t>
            </a:r>
            <a:r>
              <a:rPr lang="en-GB" dirty="0" err="1"/>
              <a:t>anastomoses</a:t>
            </a:r>
            <a:r>
              <a:rPr lang="en-GB" dirty="0"/>
              <a:t> </a:t>
            </a:r>
            <a:r>
              <a:rPr lang="en-GB" dirty="0" smtClean="0"/>
              <a:t>or those </a:t>
            </a:r>
            <a:r>
              <a:rPr lang="en-GB" dirty="0"/>
              <a:t>beyond the most distal </a:t>
            </a:r>
            <a:r>
              <a:rPr lang="en-GB" dirty="0" err="1" smtClean="0"/>
              <a:t>anastomosis</a:t>
            </a:r>
            <a:endParaRPr lang="en-GB" dirty="0" smtClean="0"/>
          </a:p>
          <a:p>
            <a:pPr lvl="1"/>
            <a:r>
              <a:rPr lang="en-GB" dirty="0"/>
              <a:t>When an end-artery is occluded the tissues it supplies die</a:t>
            </a:r>
          </a:p>
        </p:txBody>
      </p:sp>
      <p:sp>
        <p:nvSpPr>
          <p:cNvPr id="2" name="Title 1"/>
          <p:cNvSpPr>
            <a:spLocks noGrp="1"/>
          </p:cNvSpPr>
          <p:nvPr>
            <p:ph type="title"/>
          </p:nvPr>
        </p:nvSpPr>
        <p:spPr/>
        <p:txBody>
          <a:bodyPr/>
          <a:lstStyle/>
          <a:p>
            <a:r>
              <a:rPr lang="en-GB" dirty="0" err="1"/>
              <a:t>Anastomoses</a:t>
            </a:r>
            <a:r>
              <a:rPr lang="en-GB" dirty="0"/>
              <a:t> and end-arteries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dirty="0" smtClean="0"/>
              <a:t>It is convenient to describe it in two parts;</a:t>
            </a:r>
          </a:p>
          <a:p>
            <a:r>
              <a:rPr lang="en-US" sz="3200" dirty="0" smtClean="0"/>
              <a:t>Pulmonary circulation</a:t>
            </a:r>
          </a:p>
          <a:p>
            <a:r>
              <a:rPr lang="en-US" sz="3200" dirty="0" smtClean="0"/>
              <a:t>Systemic or general circulation</a:t>
            </a:r>
          </a:p>
          <a:p>
            <a:endParaRPr lang="en-US" sz="3200" dirty="0" smtClean="0"/>
          </a:p>
          <a:p>
            <a:endParaRPr lang="en-GB" sz="3200" dirty="0"/>
          </a:p>
        </p:txBody>
      </p:sp>
      <p:sp>
        <p:nvSpPr>
          <p:cNvPr id="3" name="Title 2"/>
          <p:cNvSpPr>
            <a:spLocks noGrp="1"/>
          </p:cNvSpPr>
          <p:nvPr>
            <p:ph type="title"/>
          </p:nvPr>
        </p:nvSpPr>
        <p:spPr/>
        <p:txBody>
          <a:bodyPr/>
          <a:lstStyle/>
          <a:p>
            <a:r>
              <a:rPr lang="en-GB" dirty="0" smtClean="0"/>
              <a:t>CIRCULATION OF BLOOD</a:t>
            </a:r>
            <a:endParaRPr lang="en-GB"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2400" dirty="0" smtClean="0"/>
              <a:t>This is the circulation of blood from the right ventricle of the heart to the lungs and back to the left atrium</a:t>
            </a:r>
          </a:p>
          <a:p>
            <a:r>
              <a:rPr lang="en-US" sz="2400" dirty="0" smtClean="0"/>
              <a:t>The pulmonary artery, carrying deoxygenated blood, leaves the upper part of the right ventricle, passes upward and divides into left and right pulmonary artery</a:t>
            </a:r>
          </a:p>
          <a:p>
            <a:r>
              <a:rPr lang="en-US" sz="2400" dirty="0" smtClean="0"/>
              <a:t>The left pulmonary artery runs to the root of the left lung where it divides into two branches, one passing on each lobe</a:t>
            </a:r>
          </a:p>
          <a:p>
            <a:r>
              <a:rPr lang="en-US" sz="2400" dirty="0" smtClean="0"/>
              <a:t>The right pulmonary artery passes to the root of the right lung and divides into two branches.</a:t>
            </a:r>
          </a:p>
          <a:p>
            <a:r>
              <a:rPr lang="en-US" sz="2400" dirty="0" smtClean="0"/>
              <a:t>The larger branch carries blood to the middle and lower lobes, and the smaller branch to the upper lobe</a:t>
            </a:r>
          </a:p>
          <a:p>
            <a:endParaRPr lang="en-GB" dirty="0"/>
          </a:p>
        </p:txBody>
      </p:sp>
      <p:sp>
        <p:nvSpPr>
          <p:cNvPr id="3" name="Title 2"/>
          <p:cNvSpPr>
            <a:spLocks noGrp="1"/>
          </p:cNvSpPr>
          <p:nvPr>
            <p:ph type="title"/>
          </p:nvPr>
        </p:nvSpPr>
        <p:spPr/>
        <p:txBody>
          <a:bodyPr/>
          <a:lstStyle/>
          <a:p>
            <a:r>
              <a:rPr lang="en-US" dirty="0" smtClean="0"/>
              <a:t>Pulmonary circulation</a:t>
            </a:r>
            <a:endParaRPr lang="en-GB"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400" dirty="0" smtClean="0"/>
              <a:t>These arteries divide and subdivide into smaller arteries, arterioles and capillaries.</a:t>
            </a:r>
          </a:p>
          <a:p>
            <a:r>
              <a:rPr lang="en-US" sz="2400" dirty="0" smtClean="0"/>
              <a:t>Exchange of gases takes place between capillary blood and air in the alveoli of the lungs</a:t>
            </a:r>
          </a:p>
          <a:p>
            <a:r>
              <a:rPr lang="en-US" sz="2400" dirty="0" smtClean="0"/>
              <a:t>Capillaries containing oxygenated blood join up and eventually form two pulmonary veins</a:t>
            </a:r>
          </a:p>
          <a:p>
            <a:r>
              <a:rPr lang="en-US" sz="2400" dirty="0" smtClean="0"/>
              <a:t>The two pulmonary veins leave each </a:t>
            </a:r>
            <a:r>
              <a:rPr lang="en-US" sz="2400" dirty="0" err="1" smtClean="0"/>
              <a:t>lung,carrying</a:t>
            </a:r>
            <a:r>
              <a:rPr lang="en-US" sz="2400" dirty="0" smtClean="0"/>
              <a:t> oxygenated blood to the left atrium of the heart</a:t>
            </a:r>
          </a:p>
          <a:p>
            <a:r>
              <a:rPr lang="en-US" sz="2400" dirty="0" smtClean="0"/>
              <a:t>During </a:t>
            </a:r>
            <a:r>
              <a:rPr lang="en-US" sz="2400" dirty="0" err="1" smtClean="0"/>
              <a:t>atrial</a:t>
            </a:r>
            <a:r>
              <a:rPr lang="en-US" sz="2400" dirty="0" smtClean="0"/>
              <a:t> systole, blood is pumped into the left ventricle</a:t>
            </a:r>
          </a:p>
          <a:p>
            <a:r>
              <a:rPr lang="en-US" sz="2400" dirty="0" smtClean="0"/>
              <a:t>During ventricular systole, it is forced into the aorta, the first artery of the general circulation</a:t>
            </a:r>
          </a:p>
          <a:p>
            <a:endParaRPr lang="en-US" dirty="0" smtClean="0"/>
          </a:p>
          <a:p>
            <a:endParaRPr lang="en-GB" dirty="0"/>
          </a:p>
        </p:txBody>
      </p:sp>
      <p:sp>
        <p:nvSpPr>
          <p:cNvPr id="3" name="Title 2"/>
          <p:cNvSpPr>
            <a:spLocks noGrp="1"/>
          </p:cNvSpPr>
          <p:nvPr>
            <p:ph type="title"/>
          </p:nvPr>
        </p:nvSpPr>
        <p:spPr/>
        <p:txBody>
          <a:bodyPr/>
          <a:lstStyle/>
          <a:p>
            <a:r>
              <a:rPr lang="en-GB" dirty="0" smtClean="0"/>
              <a:t>CTIED </a:t>
            </a:r>
            <a:endParaRPr lang="en-GB"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The systemic circulation includes the arteries and arterioles that carry oxygenated blood from the left ventricle  to the capillaries, plus the veins and </a:t>
            </a:r>
            <a:r>
              <a:rPr lang="en-US" sz="2400" dirty="0" err="1" smtClean="0"/>
              <a:t>venules</a:t>
            </a:r>
            <a:r>
              <a:rPr lang="en-US" sz="2400" dirty="0" smtClean="0"/>
              <a:t> that return deoxygenated blood to the right atrium.</a:t>
            </a:r>
          </a:p>
          <a:p>
            <a:endParaRPr lang="en-GB" dirty="0"/>
          </a:p>
        </p:txBody>
      </p:sp>
      <p:sp>
        <p:nvSpPr>
          <p:cNvPr id="3" name="Title 2"/>
          <p:cNvSpPr>
            <a:spLocks noGrp="1"/>
          </p:cNvSpPr>
          <p:nvPr>
            <p:ph type="title"/>
          </p:nvPr>
        </p:nvSpPr>
        <p:spPr/>
        <p:txBody>
          <a:bodyPr/>
          <a:lstStyle/>
          <a:p>
            <a:r>
              <a:rPr lang="en-US" dirty="0" smtClean="0"/>
              <a:t>Systemic or General circulation</a:t>
            </a:r>
            <a:endParaRPr lang="en-GB"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G1 – </a:t>
            </a:r>
            <a:r>
              <a:rPr lang="en-GB" dirty="0" err="1" smtClean="0"/>
              <a:t>circulatiion</a:t>
            </a:r>
            <a:r>
              <a:rPr lang="en-GB" dirty="0" smtClean="0"/>
              <a:t> in the head and the neck- arterial supply</a:t>
            </a:r>
          </a:p>
          <a:p>
            <a:r>
              <a:rPr lang="en-GB" dirty="0" smtClean="0"/>
              <a:t>G2- venous return from the head and the neck</a:t>
            </a:r>
          </a:p>
          <a:p>
            <a:r>
              <a:rPr lang="en-GB" dirty="0" smtClean="0"/>
              <a:t>G3-Circulation to the upper limb and descending aorta in the thorax</a:t>
            </a:r>
          </a:p>
          <a:p>
            <a:r>
              <a:rPr lang="en-GB" dirty="0" smtClean="0"/>
              <a:t>G4- abdominal aorta and the portal circulation</a:t>
            </a:r>
          </a:p>
          <a:p>
            <a:r>
              <a:rPr lang="en-GB" dirty="0" smtClean="0"/>
              <a:t>G5 – Circulation in the pelvis and the lower limbs</a:t>
            </a:r>
            <a:endParaRPr lang="en-GB" dirty="0"/>
          </a:p>
        </p:txBody>
      </p:sp>
      <p:sp>
        <p:nvSpPr>
          <p:cNvPr id="3" name="Title 2"/>
          <p:cNvSpPr>
            <a:spLocks noGrp="1"/>
          </p:cNvSpPr>
          <p:nvPr>
            <p:ph type="title"/>
          </p:nvPr>
        </p:nvSpPr>
        <p:spPr/>
        <p:txBody>
          <a:bodyPr/>
          <a:lstStyle/>
          <a:p>
            <a:r>
              <a:rPr lang="en-GB" dirty="0" smtClean="0"/>
              <a:t>ASSIGNMENT</a:t>
            </a:r>
            <a:endParaRPr lang="en-GB"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endParaRPr lang="en-GB"/>
          </a:p>
        </p:txBody>
      </p:sp>
      <p:pic>
        <p:nvPicPr>
          <p:cNvPr id="4" name="Picture 7" descr="figure_19_22b-jLE"/>
          <p:cNvPicPr>
            <a:picLocks noChangeAspect="1" noChangeArrowheads="1"/>
          </p:cNvPicPr>
          <p:nvPr/>
        </p:nvPicPr>
        <p:blipFill>
          <a:blip r:embed="rId2" cstate="print"/>
          <a:srcRect/>
          <a:stretch>
            <a:fillRect/>
          </a:stretch>
        </p:blipFill>
        <p:spPr bwMode="auto">
          <a:xfrm>
            <a:off x="468313" y="422275"/>
            <a:ext cx="8229600" cy="5994400"/>
          </a:xfrm>
          <a:prstGeom prst="rect">
            <a:avLst/>
          </a:prstGeom>
          <a:noFill/>
        </p:spPr>
      </p:pic>
      <p:sp>
        <p:nvSpPr>
          <p:cNvPr id="5" name="Freeform 8"/>
          <p:cNvSpPr>
            <a:spLocks/>
          </p:cNvSpPr>
          <p:nvPr/>
        </p:nvSpPr>
        <p:spPr bwMode="auto">
          <a:xfrm>
            <a:off x="2571750" y="1506538"/>
            <a:ext cx="1289050" cy="930275"/>
          </a:xfrm>
          <a:custGeom>
            <a:avLst/>
            <a:gdLst/>
            <a:ahLst/>
            <a:cxnLst>
              <a:cxn ang="0">
                <a:pos x="0" y="0"/>
              </a:cxn>
              <a:cxn ang="0">
                <a:pos x="232" y="0"/>
              </a:cxn>
              <a:cxn ang="0">
                <a:pos x="812" y="586"/>
              </a:cxn>
            </a:cxnLst>
            <a:rect l="0" t="0" r="r" b="b"/>
            <a:pathLst>
              <a:path w="812" h="586">
                <a:moveTo>
                  <a:pt x="0" y="0"/>
                </a:moveTo>
                <a:lnTo>
                  <a:pt x="232" y="0"/>
                </a:lnTo>
                <a:lnTo>
                  <a:pt x="812" y="586"/>
                </a:lnTo>
              </a:path>
            </a:pathLst>
          </a:custGeom>
          <a:noFill/>
          <a:ln w="15875">
            <a:solidFill>
              <a:srgbClr val="231F20"/>
            </a:solidFill>
            <a:prstDash val="solid"/>
            <a:round/>
            <a:headEnd/>
            <a:tailEnd/>
          </a:ln>
        </p:spPr>
        <p:txBody>
          <a:bodyPr/>
          <a:lstStyle/>
          <a:p>
            <a:endParaRPr lang="en-GB"/>
          </a:p>
        </p:txBody>
      </p:sp>
      <p:sp>
        <p:nvSpPr>
          <p:cNvPr id="6" name="Freeform 9"/>
          <p:cNvSpPr>
            <a:spLocks/>
          </p:cNvSpPr>
          <p:nvPr/>
        </p:nvSpPr>
        <p:spPr bwMode="auto">
          <a:xfrm>
            <a:off x="2746375" y="1909763"/>
            <a:ext cx="1193800" cy="1025525"/>
          </a:xfrm>
          <a:custGeom>
            <a:avLst/>
            <a:gdLst/>
            <a:ahLst/>
            <a:cxnLst>
              <a:cxn ang="0">
                <a:pos x="0" y="0"/>
              </a:cxn>
              <a:cxn ang="0">
                <a:pos x="62" y="0"/>
              </a:cxn>
              <a:cxn ang="0">
                <a:pos x="752" y="646"/>
              </a:cxn>
            </a:cxnLst>
            <a:rect l="0" t="0" r="r" b="b"/>
            <a:pathLst>
              <a:path w="752" h="646">
                <a:moveTo>
                  <a:pt x="0" y="0"/>
                </a:moveTo>
                <a:lnTo>
                  <a:pt x="62" y="0"/>
                </a:lnTo>
                <a:lnTo>
                  <a:pt x="752" y="646"/>
                </a:lnTo>
              </a:path>
            </a:pathLst>
          </a:custGeom>
          <a:noFill/>
          <a:ln w="15875">
            <a:solidFill>
              <a:srgbClr val="231F20"/>
            </a:solidFill>
            <a:prstDash val="solid"/>
            <a:round/>
            <a:headEnd/>
            <a:tailEnd/>
          </a:ln>
        </p:spPr>
        <p:txBody>
          <a:bodyPr/>
          <a:lstStyle/>
          <a:p>
            <a:endParaRPr lang="en-GB"/>
          </a:p>
        </p:txBody>
      </p:sp>
      <p:sp>
        <p:nvSpPr>
          <p:cNvPr id="7" name="Freeform 10"/>
          <p:cNvSpPr>
            <a:spLocks/>
          </p:cNvSpPr>
          <p:nvPr/>
        </p:nvSpPr>
        <p:spPr bwMode="auto">
          <a:xfrm>
            <a:off x="2006600" y="2236788"/>
            <a:ext cx="2136775" cy="1155700"/>
          </a:xfrm>
          <a:custGeom>
            <a:avLst/>
            <a:gdLst/>
            <a:ahLst/>
            <a:cxnLst>
              <a:cxn ang="0">
                <a:pos x="0" y="0"/>
              </a:cxn>
              <a:cxn ang="0">
                <a:pos x="396" y="0"/>
              </a:cxn>
              <a:cxn ang="0">
                <a:pos x="1346" y="728"/>
              </a:cxn>
            </a:cxnLst>
            <a:rect l="0" t="0" r="r" b="b"/>
            <a:pathLst>
              <a:path w="1346" h="728">
                <a:moveTo>
                  <a:pt x="0" y="0"/>
                </a:moveTo>
                <a:lnTo>
                  <a:pt x="396" y="0"/>
                </a:lnTo>
                <a:lnTo>
                  <a:pt x="1346" y="728"/>
                </a:lnTo>
              </a:path>
            </a:pathLst>
          </a:custGeom>
          <a:noFill/>
          <a:ln w="15875">
            <a:solidFill>
              <a:srgbClr val="231F20"/>
            </a:solidFill>
            <a:prstDash val="solid"/>
            <a:round/>
            <a:headEnd/>
            <a:tailEnd/>
          </a:ln>
        </p:spPr>
        <p:txBody>
          <a:bodyPr/>
          <a:lstStyle/>
          <a:p>
            <a:endParaRPr lang="en-GB"/>
          </a:p>
        </p:txBody>
      </p:sp>
      <p:sp>
        <p:nvSpPr>
          <p:cNvPr id="8" name="Freeform 11"/>
          <p:cNvSpPr>
            <a:spLocks/>
          </p:cNvSpPr>
          <p:nvPr/>
        </p:nvSpPr>
        <p:spPr bwMode="auto">
          <a:xfrm>
            <a:off x="2076450" y="2811463"/>
            <a:ext cx="2206625" cy="781050"/>
          </a:xfrm>
          <a:custGeom>
            <a:avLst/>
            <a:gdLst/>
            <a:ahLst/>
            <a:cxnLst>
              <a:cxn ang="0">
                <a:pos x="0" y="0"/>
              </a:cxn>
              <a:cxn ang="0">
                <a:pos x="348" y="0"/>
              </a:cxn>
              <a:cxn ang="0">
                <a:pos x="1390" y="492"/>
              </a:cxn>
            </a:cxnLst>
            <a:rect l="0" t="0" r="r" b="b"/>
            <a:pathLst>
              <a:path w="1390" h="492">
                <a:moveTo>
                  <a:pt x="0" y="0"/>
                </a:moveTo>
                <a:lnTo>
                  <a:pt x="348" y="0"/>
                </a:lnTo>
                <a:lnTo>
                  <a:pt x="1390" y="492"/>
                </a:lnTo>
              </a:path>
            </a:pathLst>
          </a:custGeom>
          <a:noFill/>
          <a:ln w="15875">
            <a:solidFill>
              <a:srgbClr val="231F20"/>
            </a:solidFill>
            <a:prstDash val="solid"/>
            <a:round/>
            <a:headEnd/>
            <a:tailEnd/>
          </a:ln>
        </p:spPr>
        <p:txBody>
          <a:bodyPr/>
          <a:lstStyle/>
          <a:p>
            <a:endParaRPr lang="en-GB"/>
          </a:p>
        </p:txBody>
      </p:sp>
      <p:sp>
        <p:nvSpPr>
          <p:cNvPr id="9" name="Freeform 12"/>
          <p:cNvSpPr>
            <a:spLocks/>
          </p:cNvSpPr>
          <p:nvPr/>
        </p:nvSpPr>
        <p:spPr bwMode="auto">
          <a:xfrm>
            <a:off x="2168525" y="3319463"/>
            <a:ext cx="2073275" cy="889000"/>
          </a:xfrm>
          <a:custGeom>
            <a:avLst/>
            <a:gdLst/>
            <a:ahLst/>
            <a:cxnLst>
              <a:cxn ang="0">
                <a:pos x="0" y="0"/>
              </a:cxn>
              <a:cxn ang="0">
                <a:pos x="302" y="0"/>
              </a:cxn>
              <a:cxn ang="0">
                <a:pos x="1306" y="560"/>
              </a:cxn>
            </a:cxnLst>
            <a:rect l="0" t="0" r="r" b="b"/>
            <a:pathLst>
              <a:path w="1306" h="560">
                <a:moveTo>
                  <a:pt x="0" y="0"/>
                </a:moveTo>
                <a:lnTo>
                  <a:pt x="302" y="0"/>
                </a:lnTo>
                <a:lnTo>
                  <a:pt x="1306" y="560"/>
                </a:lnTo>
              </a:path>
            </a:pathLst>
          </a:custGeom>
          <a:noFill/>
          <a:ln w="15875">
            <a:solidFill>
              <a:srgbClr val="231F20"/>
            </a:solidFill>
            <a:prstDash val="solid"/>
            <a:round/>
            <a:headEnd/>
            <a:tailEnd/>
          </a:ln>
        </p:spPr>
        <p:txBody>
          <a:bodyPr/>
          <a:lstStyle/>
          <a:p>
            <a:endParaRPr lang="en-GB"/>
          </a:p>
        </p:txBody>
      </p:sp>
      <p:sp>
        <p:nvSpPr>
          <p:cNvPr id="10" name="Freeform 13"/>
          <p:cNvSpPr>
            <a:spLocks/>
          </p:cNvSpPr>
          <p:nvPr/>
        </p:nvSpPr>
        <p:spPr bwMode="auto">
          <a:xfrm>
            <a:off x="2597150" y="3849688"/>
            <a:ext cx="1193800" cy="917575"/>
          </a:xfrm>
          <a:custGeom>
            <a:avLst/>
            <a:gdLst/>
            <a:ahLst/>
            <a:cxnLst>
              <a:cxn ang="0">
                <a:pos x="0" y="0"/>
              </a:cxn>
              <a:cxn ang="0">
                <a:pos x="156" y="0"/>
              </a:cxn>
              <a:cxn ang="0">
                <a:pos x="752" y="578"/>
              </a:cxn>
            </a:cxnLst>
            <a:rect l="0" t="0" r="r" b="b"/>
            <a:pathLst>
              <a:path w="752" h="578">
                <a:moveTo>
                  <a:pt x="0" y="0"/>
                </a:moveTo>
                <a:lnTo>
                  <a:pt x="156" y="0"/>
                </a:lnTo>
                <a:lnTo>
                  <a:pt x="752" y="578"/>
                </a:lnTo>
              </a:path>
            </a:pathLst>
          </a:custGeom>
          <a:noFill/>
          <a:ln w="15875">
            <a:solidFill>
              <a:srgbClr val="231F20"/>
            </a:solidFill>
            <a:prstDash val="solid"/>
            <a:round/>
            <a:headEnd/>
            <a:tailEnd/>
          </a:ln>
        </p:spPr>
        <p:txBody>
          <a:bodyPr/>
          <a:lstStyle/>
          <a:p>
            <a:endParaRPr lang="en-GB"/>
          </a:p>
        </p:txBody>
      </p:sp>
      <p:sp>
        <p:nvSpPr>
          <p:cNvPr id="11" name="Freeform 14"/>
          <p:cNvSpPr>
            <a:spLocks/>
          </p:cNvSpPr>
          <p:nvPr/>
        </p:nvSpPr>
        <p:spPr bwMode="auto">
          <a:xfrm>
            <a:off x="2609850" y="4344988"/>
            <a:ext cx="1085850" cy="558800"/>
          </a:xfrm>
          <a:custGeom>
            <a:avLst/>
            <a:gdLst/>
            <a:ahLst/>
            <a:cxnLst>
              <a:cxn ang="0">
                <a:pos x="0" y="0"/>
              </a:cxn>
              <a:cxn ang="0">
                <a:pos x="134" y="0"/>
              </a:cxn>
              <a:cxn ang="0">
                <a:pos x="684" y="352"/>
              </a:cxn>
            </a:cxnLst>
            <a:rect l="0" t="0" r="r" b="b"/>
            <a:pathLst>
              <a:path w="684" h="352">
                <a:moveTo>
                  <a:pt x="0" y="0"/>
                </a:moveTo>
                <a:lnTo>
                  <a:pt x="134" y="0"/>
                </a:lnTo>
                <a:lnTo>
                  <a:pt x="684" y="352"/>
                </a:lnTo>
              </a:path>
            </a:pathLst>
          </a:custGeom>
          <a:noFill/>
          <a:ln w="15875">
            <a:solidFill>
              <a:srgbClr val="231F20"/>
            </a:solidFill>
            <a:prstDash val="solid"/>
            <a:round/>
            <a:headEnd/>
            <a:tailEnd/>
          </a:ln>
        </p:spPr>
        <p:txBody>
          <a:bodyPr/>
          <a:lstStyle/>
          <a:p>
            <a:endParaRPr lang="en-GB"/>
          </a:p>
        </p:txBody>
      </p:sp>
      <p:sp>
        <p:nvSpPr>
          <p:cNvPr id="12" name="Freeform 15"/>
          <p:cNvSpPr>
            <a:spLocks/>
          </p:cNvSpPr>
          <p:nvPr/>
        </p:nvSpPr>
        <p:spPr bwMode="auto">
          <a:xfrm>
            <a:off x="2339975" y="4884738"/>
            <a:ext cx="1355725" cy="168275"/>
          </a:xfrm>
          <a:custGeom>
            <a:avLst/>
            <a:gdLst/>
            <a:ahLst/>
            <a:cxnLst>
              <a:cxn ang="0">
                <a:pos x="0" y="0"/>
              </a:cxn>
              <a:cxn ang="0">
                <a:pos x="170" y="0"/>
              </a:cxn>
              <a:cxn ang="0">
                <a:pos x="854" y="106"/>
              </a:cxn>
            </a:cxnLst>
            <a:rect l="0" t="0" r="r" b="b"/>
            <a:pathLst>
              <a:path w="854" h="106">
                <a:moveTo>
                  <a:pt x="0" y="0"/>
                </a:moveTo>
                <a:lnTo>
                  <a:pt x="170" y="0"/>
                </a:lnTo>
                <a:lnTo>
                  <a:pt x="854" y="106"/>
                </a:lnTo>
              </a:path>
            </a:pathLst>
          </a:custGeom>
          <a:noFill/>
          <a:ln w="15875">
            <a:solidFill>
              <a:srgbClr val="231F20"/>
            </a:solidFill>
            <a:prstDash val="solid"/>
            <a:round/>
            <a:headEnd/>
            <a:tailEnd/>
          </a:ln>
        </p:spPr>
        <p:txBody>
          <a:bodyPr/>
          <a:lstStyle/>
          <a:p>
            <a:endParaRPr lang="en-GB"/>
          </a:p>
        </p:txBody>
      </p:sp>
      <p:sp>
        <p:nvSpPr>
          <p:cNvPr id="13" name="Line 16"/>
          <p:cNvSpPr>
            <a:spLocks noChangeShapeType="1"/>
          </p:cNvSpPr>
          <p:nvPr/>
        </p:nvSpPr>
        <p:spPr bwMode="auto">
          <a:xfrm>
            <a:off x="1987550" y="5383213"/>
            <a:ext cx="1377950" cy="1587"/>
          </a:xfrm>
          <a:prstGeom prst="line">
            <a:avLst/>
          </a:prstGeom>
          <a:noFill/>
          <a:ln w="15875">
            <a:solidFill>
              <a:srgbClr val="231F20"/>
            </a:solidFill>
            <a:round/>
            <a:headEnd/>
            <a:tailEnd/>
          </a:ln>
        </p:spPr>
        <p:txBody>
          <a:bodyPr/>
          <a:lstStyle/>
          <a:p>
            <a:endParaRPr lang="en-GB"/>
          </a:p>
        </p:txBody>
      </p:sp>
      <p:sp>
        <p:nvSpPr>
          <p:cNvPr id="14" name="Freeform 17"/>
          <p:cNvSpPr>
            <a:spLocks/>
          </p:cNvSpPr>
          <p:nvPr/>
        </p:nvSpPr>
        <p:spPr bwMode="auto">
          <a:xfrm>
            <a:off x="5187950" y="1023938"/>
            <a:ext cx="968375" cy="1003300"/>
          </a:xfrm>
          <a:custGeom>
            <a:avLst/>
            <a:gdLst/>
            <a:ahLst/>
            <a:cxnLst>
              <a:cxn ang="0">
                <a:pos x="610" y="0"/>
              </a:cxn>
              <a:cxn ang="0">
                <a:pos x="384" y="0"/>
              </a:cxn>
              <a:cxn ang="0">
                <a:pos x="0" y="632"/>
              </a:cxn>
            </a:cxnLst>
            <a:rect l="0" t="0" r="r" b="b"/>
            <a:pathLst>
              <a:path w="610" h="632">
                <a:moveTo>
                  <a:pt x="610" y="0"/>
                </a:moveTo>
                <a:lnTo>
                  <a:pt x="384" y="0"/>
                </a:lnTo>
                <a:lnTo>
                  <a:pt x="0" y="632"/>
                </a:lnTo>
              </a:path>
            </a:pathLst>
          </a:custGeom>
          <a:noFill/>
          <a:ln w="15875">
            <a:solidFill>
              <a:srgbClr val="231F20"/>
            </a:solidFill>
            <a:prstDash val="solid"/>
            <a:round/>
            <a:headEnd/>
            <a:tailEnd/>
          </a:ln>
        </p:spPr>
        <p:txBody>
          <a:bodyPr/>
          <a:lstStyle/>
          <a:p>
            <a:endParaRPr lang="en-GB"/>
          </a:p>
        </p:txBody>
      </p:sp>
      <p:sp>
        <p:nvSpPr>
          <p:cNvPr id="15" name="Freeform 18"/>
          <p:cNvSpPr>
            <a:spLocks/>
          </p:cNvSpPr>
          <p:nvPr/>
        </p:nvSpPr>
        <p:spPr bwMode="auto">
          <a:xfrm>
            <a:off x="4987925" y="2360613"/>
            <a:ext cx="1168400" cy="300037"/>
          </a:xfrm>
          <a:custGeom>
            <a:avLst/>
            <a:gdLst/>
            <a:ahLst/>
            <a:cxnLst>
              <a:cxn ang="0">
                <a:pos x="736" y="168"/>
              </a:cxn>
              <a:cxn ang="0">
                <a:pos x="558" y="168"/>
              </a:cxn>
              <a:cxn ang="0">
                <a:pos x="0" y="0"/>
              </a:cxn>
            </a:cxnLst>
            <a:rect l="0" t="0" r="r" b="b"/>
            <a:pathLst>
              <a:path w="736" h="168">
                <a:moveTo>
                  <a:pt x="736" y="168"/>
                </a:moveTo>
                <a:lnTo>
                  <a:pt x="558" y="168"/>
                </a:lnTo>
                <a:lnTo>
                  <a:pt x="0" y="0"/>
                </a:lnTo>
              </a:path>
            </a:pathLst>
          </a:custGeom>
          <a:noFill/>
          <a:ln w="15875">
            <a:solidFill>
              <a:srgbClr val="231F20"/>
            </a:solidFill>
            <a:prstDash val="solid"/>
            <a:round/>
            <a:headEnd/>
            <a:tailEnd/>
          </a:ln>
        </p:spPr>
        <p:txBody>
          <a:bodyPr/>
          <a:lstStyle/>
          <a:p>
            <a:endParaRPr lang="en-GB"/>
          </a:p>
        </p:txBody>
      </p:sp>
      <p:sp>
        <p:nvSpPr>
          <p:cNvPr id="16" name="Freeform 19"/>
          <p:cNvSpPr>
            <a:spLocks/>
          </p:cNvSpPr>
          <p:nvPr/>
        </p:nvSpPr>
        <p:spPr bwMode="auto">
          <a:xfrm>
            <a:off x="4425950" y="3363913"/>
            <a:ext cx="1730375" cy="241300"/>
          </a:xfrm>
          <a:custGeom>
            <a:avLst/>
            <a:gdLst/>
            <a:ahLst/>
            <a:cxnLst>
              <a:cxn ang="0">
                <a:pos x="1090" y="0"/>
              </a:cxn>
              <a:cxn ang="0">
                <a:pos x="864" y="0"/>
              </a:cxn>
              <a:cxn ang="0">
                <a:pos x="0" y="152"/>
              </a:cxn>
            </a:cxnLst>
            <a:rect l="0" t="0" r="r" b="b"/>
            <a:pathLst>
              <a:path w="1090" h="152">
                <a:moveTo>
                  <a:pt x="1090" y="0"/>
                </a:moveTo>
                <a:lnTo>
                  <a:pt x="864" y="0"/>
                </a:lnTo>
                <a:lnTo>
                  <a:pt x="0" y="152"/>
                </a:lnTo>
              </a:path>
            </a:pathLst>
          </a:custGeom>
          <a:noFill/>
          <a:ln w="15875">
            <a:solidFill>
              <a:srgbClr val="231F20"/>
            </a:solidFill>
            <a:prstDash val="solid"/>
            <a:round/>
            <a:headEnd/>
            <a:tailEnd/>
          </a:ln>
        </p:spPr>
        <p:txBody>
          <a:bodyPr/>
          <a:lstStyle/>
          <a:p>
            <a:endParaRPr lang="en-GB"/>
          </a:p>
        </p:txBody>
      </p:sp>
      <p:sp>
        <p:nvSpPr>
          <p:cNvPr id="17" name="Freeform 20"/>
          <p:cNvSpPr>
            <a:spLocks/>
          </p:cNvSpPr>
          <p:nvPr/>
        </p:nvSpPr>
        <p:spPr bwMode="auto">
          <a:xfrm>
            <a:off x="4498975" y="3592513"/>
            <a:ext cx="1657350" cy="174625"/>
          </a:xfrm>
          <a:custGeom>
            <a:avLst/>
            <a:gdLst/>
            <a:ahLst/>
            <a:cxnLst>
              <a:cxn ang="0">
                <a:pos x="1044" y="0"/>
              </a:cxn>
              <a:cxn ang="0">
                <a:pos x="818" y="0"/>
              </a:cxn>
              <a:cxn ang="0">
                <a:pos x="0" y="110"/>
              </a:cxn>
            </a:cxnLst>
            <a:rect l="0" t="0" r="r" b="b"/>
            <a:pathLst>
              <a:path w="1044" h="110">
                <a:moveTo>
                  <a:pt x="1044" y="0"/>
                </a:moveTo>
                <a:lnTo>
                  <a:pt x="818" y="0"/>
                </a:lnTo>
                <a:lnTo>
                  <a:pt x="0" y="110"/>
                </a:lnTo>
              </a:path>
            </a:pathLst>
          </a:custGeom>
          <a:noFill/>
          <a:ln w="15875">
            <a:solidFill>
              <a:srgbClr val="231F20"/>
            </a:solidFill>
            <a:prstDash val="solid"/>
            <a:round/>
            <a:headEnd/>
            <a:tailEnd/>
          </a:ln>
        </p:spPr>
        <p:txBody>
          <a:bodyPr/>
          <a:lstStyle/>
          <a:p>
            <a:endParaRPr lang="en-GB"/>
          </a:p>
        </p:txBody>
      </p:sp>
      <p:sp>
        <p:nvSpPr>
          <p:cNvPr id="18" name="Freeform 21"/>
          <p:cNvSpPr>
            <a:spLocks/>
          </p:cNvSpPr>
          <p:nvPr/>
        </p:nvSpPr>
        <p:spPr bwMode="auto">
          <a:xfrm>
            <a:off x="4730750" y="3890963"/>
            <a:ext cx="869950" cy="203200"/>
          </a:xfrm>
          <a:custGeom>
            <a:avLst/>
            <a:gdLst/>
            <a:ahLst/>
            <a:cxnLst>
              <a:cxn ang="0">
                <a:pos x="548" y="128"/>
              </a:cxn>
              <a:cxn ang="0">
                <a:pos x="320" y="128"/>
              </a:cxn>
              <a:cxn ang="0">
                <a:pos x="0" y="0"/>
              </a:cxn>
            </a:cxnLst>
            <a:rect l="0" t="0" r="r" b="b"/>
            <a:pathLst>
              <a:path w="548" h="128">
                <a:moveTo>
                  <a:pt x="548" y="128"/>
                </a:moveTo>
                <a:lnTo>
                  <a:pt x="320" y="128"/>
                </a:lnTo>
                <a:lnTo>
                  <a:pt x="0" y="0"/>
                </a:lnTo>
              </a:path>
            </a:pathLst>
          </a:custGeom>
          <a:noFill/>
          <a:ln w="15875">
            <a:solidFill>
              <a:srgbClr val="231F20"/>
            </a:solidFill>
            <a:prstDash val="solid"/>
            <a:round/>
            <a:headEnd/>
            <a:tailEnd/>
          </a:ln>
        </p:spPr>
        <p:txBody>
          <a:bodyPr/>
          <a:lstStyle/>
          <a:p>
            <a:endParaRPr lang="en-GB"/>
          </a:p>
        </p:txBody>
      </p:sp>
      <p:sp>
        <p:nvSpPr>
          <p:cNvPr id="19" name="Freeform 22"/>
          <p:cNvSpPr>
            <a:spLocks/>
          </p:cNvSpPr>
          <p:nvPr/>
        </p:nvSpPr>
        <p:spPr bwMode="auto">
          <a:xfrm>
            <a:off x="4616450" y="4262438"/>
            <a:ext cx="984250" cy="149225"/>
          </a:xfrm>
          <a:custGeom>
            <a:avLst/>
            <a:gdLst/>
            <a:ahLst/>
            <a:cxnLst>
              <a:cxn ang="0">
                <a:pos x="620" y="94"/>
              </a:cxn>
              <a:cxn ang="0">
                <a:pos x="392" y="94"/>
              </a:cxn>
              <a:cxn ang="0">
                <a:pos x="0" y="0"/>
              </a:cxn>
            </a:cxnLst>
            <a:rect l="0" t="0" r="r" b="b"/>
            <a:pathLst>
              <a:path w="620" h="94">
                <a:moveTo>
                  <a:pt x="620" y="94"/>
                </a:moveTo>
                <a:lnTo>
                  <a:pt x="392" y="94"/>
                </a:lnTo>
                <a:lnTo>
                  <a:pt x="0" y="0"/>
                </a:lnTo>
              </a:path>
            </a:pathLst>
          </a:custGeom>
          <a:noFill/>
          <a:ln w="15875">
            <a:solidFill>
              <a:srgbClr val="231F20"/>
            </a:solidFill>
            <a:prstDash val="solid"/>
            <a:round/>
            <a:headEnd/>
            <a:tailEnd/>
          </a:ln>
        </p:spPr>
        <p:txBody>
          <a:bodyPr/>
          <a:lstStyle/>
          <a:p>
            <a:endParaRPr lang="en-GB"/>
          </a:p>
        </p:txBody>
      </p:sp>
      <p:sp>
        <p:nvSpPr>
          <p:cNvPr id="20" name="Freeform 23"/>
          <p:cNvSpPr>
            <a:spLocks/>
          </p:cNvSpPr>
          <p:nvPr/>
        </p:nvSpPr>
        <p:spPr bwMode="auto">
          <a:xfrm>
            <a:off x="4521200" y="4900613"/>
            <a:ext cx="1079500" cy="146050"/>
          </a:xfrm>
          <a:custGeom>
            <a:avLst/>
            <a:gdLst/>
            <a:ahLst/>
            <a:cxnLst>
              <a:cxn ang="0">
                <a:pos x="680" y="0"/>
              </a:cxn>
              <a:cxn ang="0">
                <a:pos x="452" y="0"/>
              </a:cxn>
              <a:cxn ang="0">
                <a:pos x="0" y="92"/>
              </a:cxn>
            </a:cxnLst>
            <a:rect l="0" t="0" r="r" b="b"/>
            <a:pathLst>
              <a:path w="680" h="92">
                <a:moveTo>
                  <a:pt x="680" y="0"/>
                </a:moveTo>
                <a:lnTo>
                  <a:pt x="452" y="0"/>
                </a:lnTo>
                <a:lnTo>
                  <a:pt x="0" y="92"/>
                </a:lnTo>
              </a:path>
            </a:pathLst>
          </a:custGeom>
          <a:noFill/>
          <a:ln w="15875">
            <a:solidFill>
              <a:srgbClr val="231F20"/>
            </a:solidFill>
            <a:prstDash val="solid"/>
            <a:round/>
            <a:headEnd/>
            <a:tailEnd/>
          </a:ln>
        </p:spPr>
        <p:txBody>
          <a:bodyPr/>
          <a:lstStyle/>
          <a:p>
            <a:endParaRPr lang="en-GB"/>
          </a:p>
        </p:txBody>
      </p:sp>
      <p:sp>
        <p:nvSpPr>
          <p:cNvPr id="21" name="Freeform 24"/>
          <p:cNvSpPr>
            <a:spLocks/>
          </p:cNvSpPr>
          <p:nvPr/>
        </p:nvSpPr>
        <p:spPr bwMode="auto">
          <a:xfrm>
            <a:off x="4302125" y="5141913"/>
            <a:ext cx="1298575" cy="57150"/>
          </a:xfrm>
          <a:custGeom>
            <a:avLst/>
            <a:gdLst/>
            <a:ahLst/>
            <a:cxnLst>
              <a:cxn ang="0">
                <a:pos x="818" y="36"/>
              </a:cxn>
              <a:cxn ang="0">
                <a:pos x="592" y="36"/>
              </a:cxn>
              <a:cxn ang="0">
                <a:pos x="0" y="0"/>
              </a:cxn>
            </a:cxnLst>
            <a:rect l="0" t="0" r="r" b="b"/>
            <a:pathLst>
              <a:path w="818" h="36">
                <a:moveTo>
                  <a:pt x="818" y="36"/>
                </a:moveTo>
                <a:lnTo>
                  <a:pt x="592" y="36"/>
                </a:lnTo>
                <a:lnTo>
                  <a:pt x="0" y="0"/>
                </a:lnTo>
              </a:path>
            </a:pathLst>
          </a:custGeom>
          <a:noFill/>
          <a:ln w="15875">
            <a:solidFill>
              <a:srgbClr val="231F20"/>
            </a:solidFill>
            <a:prstDash val="solid"/>
            <a:round/>
            <a:headEnd/>
            <a:tailEnd/>
          </a:ln>
        </p:spPr>
        <p:txBody>
          <a:bodyPr/>
          <a:lstStyle/>
          <a:p>
            <a:endParaRPr lang="en-GB"/>
          </a:p>
        </p:txBody>
      </p:sp>
      <p:sp>
        <p:nvSpPr>
          <p:cNvPr id="22" name="Freeform 25"/>
          <p:cNvSpPr>
            <a:spLocks/>
          </p:cNvSpPr>
          <p:nvPr/>
        </p:nvSpPr>
        <p:spPr bwMode="auto">
          <a:xfrm>
            <a:off x="4197350" y="5583238"/>
            <a:ext cx="1403350" cy="88900"/>
          </a:xfrm>
          <a:custGeom>
            <a:avLst/>
            <a:gdLst/>
            <a:ahLst/>
            <a:cxnLst>
              <a:cxn ang="0">
                <a:pos x="884" y="56"/>
              </a:cxn>
              <a:cxn ang="0">
                <a:pos x="658" y="56"/>
              </a:cxn>
              <a:cxn ang="0">
                <a:pos x="0" y="0"/>
              </a:cxn>
            </a:cxnLst>
            <a:rect l="0" t="0" r="r" b="b"/>
            <a:pathLst>
              <a:path w="884" h="56">
                <a:moveTo>
                  <a:pt x="884" y="56"/>
                </a:moveTo>
                <a:lnTo>
                  <a:pt x="658" y="56"/>
                </a:lnTo>
                <a:lnTo>
                  <a:pt x="0" y="0"/>
                </a:lnTo>
              </a:path>
            </a:pathLst>
          </a:custGeom>
          <a:noFill/>
          <a:ln w="15875">
            <a:solidFill>
              <a:srgbClr val="231F20"/>
            </a:solidFill>
            <a:prstDash val="solid"/>
            <a:round/>
            <a:headEnd/>
            <a:tailEnd/>
          </a:ln>
        </p:spPr>
        <p:txBody>
          <a:bodyPr/>
          <a:lstStyle/>
          <a:p>
            <a:endParaRPr lang="en-GB"/>
          </a:p>
        </p:txBody>
      </p:sp>
      <p:sp>
        <p:nvSpPr>
          <p:cNvPr id="23" name="Freeform 26"/>
          <p:cNvSpPr>
            <a:spLocks/>
          </p:cNvSpPr>
          <p:nvPr/>
        </p:nvSpPr>
        <p:spPr bwMode="auto">
          <a:xfrm>
            <a:off x="4337050" y="3068638"/>
            <a:ext cx="1819275" cy="269875"/>
          </a:xfrm>
          <a:custGeom>
            <a:avLst/>
            <a:gdLst/>
            <a:ahLst/>
            <a:cxnLst>
              <a:cxn ang="0">
                <a:pos x="1146" y="0"/>
              </a:cxn>
              <a:cxn ang="0">
                <a:pos x="896" y="0"/>
              </a:cxn>
              <a:cxn ang="0">
                <a:pos x="0" y="170"/>
              </a:cxn>
            </a:cxnLst>
            <a:rect l="0" t="0" r="r" b="b"/>
            <a:pathLst>
              <a:path w="1146" h="170">
                <a:moveTo>
                  <a:pt x="1146" y="0"/>
                </a:moveTo>
                <a:lnTo>
                  <a:pt x="896" y="0"/>
                </a:lnTo>
                <a:lnTo>
                  <a:pt x="0" y="170"/>
                </a:lnTo>
              </a:path>
            </a:pathLst>
          </a:custGeom>
          <a:noFill/>
          <a:ln w="15875">
            <a:solidFill>
              <a:srgbClr val="231F20"/>
            </a:solidFill>
            <a:prstDash val="solid"/>
            <a:round/>
            <a:headEnd/>
            <a:tailEnd/>
          </a:ln>
        </p:spPr>
        <p:txBody>
          <a:bodyPr/>
          <a:lstStyle/>
          <a:p>
            <a:endParaRPr lang="en-GB"/>
          </a:p>
        </p:txBody>
      </p:sp>
      <p:sp>
        <p:nvSpPr>
          <p:cNvPr id="24" name="Freeform 27"/>
          <p:cNvSpPr>
            <a:spLocks/>
          </p:cNvSpPr>
          <p:nvPr/>
        </p:nvSpPr>
        <p:spPr bwMode="auto">
          <a:xfrm>
            <a:off x="4038600" y="2805113"/>
            <a:ext cx="2120900" cy="74612"/>
          </a:xfrm>
          <a:custGeom>
            <a:avLst/>
            <a:gdLst/>
            <a:ahLst/>
            <a:cxnLst>
              <a:cxn ang="0">
                <a:pos x="0" y="0"/>
              </a:cxn>
              <a:cxn ang="0">
                <a:pos x="1162" y="34"/>
              </a:cxn>
              <a:cxn ang="0">
                <a:pos x="1336" y="34"/>
              </a:cxn>
            </a:cxnLst>
            <a:rect l="0" t="0" r="r" b="b"/>
            <a:pathLst>
              <a:path w="1336" h="34">
                <a:moveTo>
                  <a:pt x="0" y="0"/>
                </a:moveTo>
                <a:lnTo>
                  <a:pt x="1162" y="34"/>
                </a:lnTo>
                <a:lnTo>
                  <a:pt x="1336" y="34"/>
                </a:lnTo>
              </a:path>
            </a:pathLst>
          </a:custGeom>
          <a:noFill/>
          <a:ln w="15875">
            <a:solidFill>
              <a:srgbClr val="231F20"/>
            </a:solidFill>
            <a:prstDash val="solid"/>
            <a:round/>
            <a:headEnd/>
            <a:tailEnd/>
          </a:ln>
        </p:spPr>
        <p:txBody>
          <a:bodyPr/>
          <a:lstStyle/>
          <a:p>
            <a:endParaRPr lang="en-GB"/>
          </a:p>
        </p:txBody>
      </p:sp>
      <p:sp>
        <p:nvSpPr>
          <p:cNvPr id="25" name="Freeform 28"/>
          <p:cNvSpPr>
            <a:spLocks/>
          </p:cNvSpPr>
          <p:nvPr/>
        </p:nvSpPr>
        <p:spPr bwMode="auto">
          <a:xfrm>
            <a:off x="4244975" y="2147888"/>
            <a:ext cx="1911350" cy="60325"/>
          </a:xfrm>
          <a:custGeom>
            <a:avLst/>
            <a:gdLst/>
            <a:ahLst/>
            <a:cxnLst>
              <a:cxn ang="0">
                <a:pos x="1204" y="38"/>
              </a:cxn>
              <a:cxn ang="0">
                <a:pos x="998" y="38"/>
              </a:cxn>
              <a:cxn ang="0">
                <a:pos x="0" y="0"/>
              </a:cxn>
            </a:cxnLst>
            <a:rect l="0" t="0" r="r" b="b"/>
            <a:pathLst>
              <a:path w="1204" h="38">
                <a:moveTo>
                  <a:pt x="1204" y="38"/>
                </a:moveTo>
                <a:lnTo>
                  <a:pt x="998" y="38"/>
                </a:lnTo>
                <a:lnTo>
                  <a:pt x="0" y="0"/>
                </a:lnTo>
              </a:path>
            </a:pathLst>
          </a:custGeom>
          <a:noFill/>
          <a:ln w="15875">
            <a:solidFill>
              <a:srgbClr val="231F20"/>
            </a:solidFill>
            <a:prstDash val="solid"/>
            <a:round/>
            <a:headEnd/>
            <a:tailEnd/>
          </a:ln>
        </p:spPr>
        <p:txBody>
          <a:bodyPr/>
          <a:lstStyle/>
          <a:p>
            <a:endParaRPr lang="en-GB"/>
          </a:p>
        </p:txBody>
      </p:sp>
      <p:sp>
        <p:nvSpPr>
          <p:cNvPr id="26" name="Line 29"/>
          <p:cNvSpPr>
            <a:spLocks noChangeShapeType="1"/>
          </p:cNvSpPr>
          <p:nvPr/>
        </p:nvSpPr>
        <p:spPr bwMode="auto">
          <a:xfrm flipV="1">
            <a:off x="4953000" y="3068638"/>
            <a:ext cx="787400" cy="365125"/>
          </a:xfrm>
          <a:prstGeom prst="line">
            <a:avLst/>
          </a:prstGeom>
          <a:noFill/>
          <a:ln w="19050">
            <a:solidFill>
              <a:srgbClr val="231F20"/>
            </a:solidFill>
            <a:round/>
            <a:headEnd/>
            <a:tailEnd/>
          </a:ln>
        </p:spPr>
        <p:txBody>
          <a:bodyPr/>
          <a:lstStyle/>
          <a:p>
            <a:endParaRPr lang="en-GB"/>
          </a:p>
        </p:txBody>
      </p:sp>
      <p:sp>
        <p:nvSpPr>
          <p:cNvPr id="27" name="Rectangle 30"/>
          <p:cNvSpPr>
            <a:spLocks noChangeArrowheads="1"/>
          </p:cNvSpPr>
          <p:nvPr/>
        </p:nvSpPr>
        <p:spPr bwMode="auto">
          <a:xfrm>
            <a:off x="6191250" y="2068513"/>
            <a:ext cx="1766888" cy="1955800"/>
          </a:xfrm>
          <a:prstGeom prst="rect">
            <a:avLst/>
          </a:prstGeom>
          <a:noFill/>
          <a:ln w="9525">
            <a:noFill/>
            <a:miter lim="800000"/>
            <a:headEnd/>
            <a:tailEnd/>
          </a:ln>
        </p:spPr>
        <p:txBody>
          <a:bodyPr wrap="none" lIns="0" tIns="0" rIns="0" bIns="0">
            <a:spAutoFit/>
          </a:bodyPr>
          <a:lstStyle/>
          <a:p>
            <a:r>
              <a:rPr lang="en-US" sz="1600" b="1">
                <a:latin typeface="Arial" charset="0"/>
              </a:rPr>
              <a:t>•</a:t>
            </a:r>
            <a:r>
              <a:rPr lang="en-US" sz="1600" b="1">
                <a:solidFill>
                  <a:srgbClr val="231F20"/>
                </a:solidFill>
                <a:latin typeface="Arial" charset="0"/>
              </a:rPr>
              <a:t> Superficial</a:t>
            </a:r>
          </a:p>
          <a:p>
            <a:r>
              <a:rPr lang="en-US" sz="1600" b="1">
                <a:solidFill>
                  <a:srgbClr val="231F20"/>
                </a:solidFill>
                <a:latin typeface="Arial" charset="0"/>
              </a:rPr>
              <a:t>  temporal artery</a:t>
            </a:r>
          </a:p>
          <a:p>
            <a:r>
              <a:rPr lang="en-US" sz="1600" b="1">
                <a:latin typeface="Arial" charset="0"/>
              </a:rPr>
              <a:t>•</a:t>
            </a:r>
            <a:r>
              <a:rPr lang="en-US" sz="1600" b="1">
                <a:solidFill>
                  <a:srgbClr val="231F20"/>
                </a:solidFill>
                <a:latin typeface="Arial" charset="0"/>
              </a:rPr>
              <a:t> Maxillary artery</a:t>
            </a:r>
            <a:endParaRPr lang="en-US" sz="1600" b="1">
              <a:latin typeface="Arial" charset="0"/>
            </a:endParaRPr>
          </a:p>
          <a:p>
            <a:r>
              <a:rPr lang="en-US" sz="1600" b="1">
                <a:latin typeface="Arial" charset="0"/>
              </a:rPr>
              <a:t>•</a:t>
            </a:r>
            <a:r>
              <a:rPr lang="en-US" sz="1600" b="1">
                <a:solidFill>
                  <a:srgbClr val="231F20"/>
                </a:solidFill>
                <a:latin typeface="Arial" charset="0"/>
              </a:rPr>
              <a:t> Occipital artery</a:t>
            </a:r>
            <a:endParaRPr lang="en-US" sz="1600" b="1">
              <a:latin typeface="Arial" charset="0"/>
            </a:endParaRPr>
          </a:p>
          <a:p>
            <a:r>
              <a:rPr lang="en-US" sz="1600" b="1">
                <a:latin typeface="Arial" charset="0"/>
              </a:rPr>
              <a:t>•</a:t>
            </a:r>
            <a:r>
              <a:rPr lang="en-US" sz="1600" b="1">
                <a:solidFill>
                  <a:srgbClr val="231F20"/>
                </a:solidFill>
                <a:latin typeface="Arial" charset="0"/>
              </a:rPr>
              <a:t> Facial artery</a:t>
            </a:r>
            <a:endParaRPr lang="en-US" sz="1600" b="1">
              <a:latin typeface="Arial" charset="0"/>
            </a:endParaRPr>
          </a:p>
          <a:p>
            <a:r>
              <a:rPr lang="en-US" sz="1600" b="1">
                <a:latin typeface="Arial" charset="0"/>
              </a:rPr>
              <a:t>•</a:t>
            </a:r>
            <a:r>
              <a:rPr lang="en-US" sz="1600" b="1">
                <a:solidFill>
                  <a:srgbClr val="231F20"/>
                </a:solidFill>
                <a:latin typeface="Arial" charset="0"/>
              </a:rPr>
              <a:t> Lingual artery</a:t>
            </a:r>
            <a:endParaRPr lang="en-US" sz="1600" b="1">
              <a:latin typeface="Arial" charset="0"/>
            </a:endParaRPr>
          </a:p>
          <a:p>
            <a:r>
              <a:rPr lang="en-US" sz="1600" b="1">
                <a:latin typeface="Arial" charset="0"/>
              </a:rPr>
              <a:t>•</a:t>
            </a:r>
            <a:r>
              <a:rPr lang="en-US" sz="1600" b="1">
                <a:solidFill>
                  <a:srgbClr val="231F20"/>
                </a:solidFill>
                <a:latin typeface="Arial" charset="0"/>
              </a:rPr>
              <a:t> Superior thyroid </a:t>
            </a:r>
            <a:endParaRPr lang="en-US" sz="1600" b="1">
              <a:latin typeface="Arial" charset="0"/>
            </a:endParaRPr>
          </a:p>
          <a:p>
            <a:r>
              <a:rPr lang="en-US" sz="1600" b="1">
                <a:solidFill>
                  <a:srgbClr val="231F20"/>
                </a:solidFill>
                <a:latin typeface="Arial" charset="0"/>
              </a:rPr>
              <a:t>  artery</a:t>
            </a:r>
          </a:p>
        </p:txBody>
      </p:sp>
      <p:sp>
        <p:nvSpPr>
          <p:cNvPr id="28" name="Rectangle 31"/>
          <p:cNvSpPr>
            <a:spLocks noChangeArrowheads="1"/>
          </p:cNvSpPr>
          <p:nvPr/>
        </p:nvSpPr>
        <p:spPr bwMode="auto">
          <a:xfrm>
            <a:off x="6191250" y="2287588"/>
            <a:ext cx="57150" cy="244475"/>
          </a:xfrm>
          <a:prstGeom prst="rect">
            <a:avLst/>
          </a:prstGeom>
          <a:noFill/>
          <a:ln w="9525">
            <a:noFill/>
            <a:miter lim="800000"/>
            <a:headEnd/>
            <a:tailEnd/>
          </a:ln>
        </p:spPr>
        <p:txBody>
          <a:bodyPr wrap="none" lIns="0" tIns="0" rIns="0" bIns="0">
            <a:spAutoFit/>
          </a:bodyPr>
          <a:lstStyle/>
          <a:p>
            <a:r>
              <a:rPr lang="en-US" sz="1600" i="1">
                <a:solidFill>
                  <a:srgbClr val="231F20"/>
                </a:solidFill>
                <a:latin typeface="Arial" charset="0"/>
              </a:rPr>
              <a:t> </a:t>
            </a:r>
            <a:endParaRPr lang="en-US" sz="1400">
              <a:latin typeface="Arial" charset="0"/>
            </a:endParaRPr>
          </a:p>
        </p:txBody>
      </p:sp>
      <p:sp>
        <p:nvSpPr>
          <p:cNvPr id="29" name="Rectangle 32"/>
          <p:cNvSpPr>
            <a:spLocks noChangeArrowheads="1"/>
          </p:cNvSpPr>
          <p:nvPr/>
        </p:nvSpPr>
        <p:spPr bwMode="auto">
          <a:xfrm>
            <a:off x="6191250" y="900113"/>
            <a:ext cx="1741488" cy="244475"/>
          </a:xfrm>
          <a:prstGeom prst="rect">
            <a:avLst/>
          </a:prstGeom>
          <a:noFill/>
          <a:ln w="9525">
            <a:noFill/>
            <a:miter lim="800000"/>
            <a:headEnd/>
            <a:tailEnd/>
          </a:ln>
        </p:spPr>
        <p:txBody>
          <a:bodyPr wrap="none" lIns="0" tIns="0" rIns="0" bIns="0">
            <a:spAutoFit/>
          </a:bodyPr>
          <a:lstStyle/>
          <a:p>
            <a:r>
              <a:rPr lang="en-US" sz="1600" b="1">
                <a:solidFill>
                  <a:srgbClr val="231F20"/>
                </a:solidFill>
                <a:latin typeface="Arial" charset="0"/>
              </a:rPr>
              <a:t>Ophthalmic artery</a:t>
            </a:r>
            <a:endParaRPr lang="en-US" sz="1400" b="1">
              <a:latin typeface="Arial" charset="0"/>
            </a:endParaRPr>
          </a:p>
        </p:txBody>
      </p:sp>
      <p:sp>
        <p:nvSpPr>
          <p:cNvPr id="30" name="Rectangle 33"/>
          <p:cNvSpPr>
            <a:spLocks noChangeArrowheads="1"/>
          </p:cNvSpPr>
          <p:nvPr/>
        </p:nvSpPr>
        <p:spPr bwMode="auto">
          <a:xfrm>
            <a:off x="6200775" y="3690938"/>
            <a:ext cx="57150" cy="244475"/>
          </a:xfrm>
          <a:prstGeom prst="rect">
            <a:avLst/>
          </a:prstGeom>
          <a:noFill/>
          <a:ln w="9525">
            <a:noFill/>
            <a:miter lim="800000"/>
            <a:headEnd/>
            <a:tailEnd/>
          </a:ln>
        </p:spPr>
        <p:txBody>
          <a:bodyPr wrap="none" lIns="0" tIns="0" rIns="0" bIns="0">
            <a:spAutoFit/>
          </a:bodyPr>
          <a:lstStyle/>
          <a:p>
            <a:r>
              <a:rPr lang="en-US" sz="1600" i="1">
                <a:solidFill>
                  <a:srgbClr val="231F20"/>
                </a:solidFill>
                <a:latin typeface="Arial" charset="0"/>
              </a:rPr>
              <a:t> </a:t>
            </a:r>
            <a:endParaRPr lang="en-US" sz="1400">
              <a:latin typeface="Arial" charset="0"/>
            </a:endParaRPr>
          </a:p>
        </p:txBody>
      </p:sp>
      <p:sp>
        <p:nvSpPr>
          <p:cNvPr id="31" name="Rectangle 34"/>
          <p:cNvSpPr>
            <a:spLocks noChangeArrowheads="1"/>
          </p:cNvSpPr>
          <p:nvPr/>
        </p:nvSpPr>
        <p:spPr bwMode="auto">
          <a:xfrm>
            <a:off x="5632450" y="3957638"/>
            <a:ext cx="665163" cy="244475"/>
          </a:xfrm>
          <a:prstGeom prst="rect">
            <a:avLst/>
          </a:prstGeom>
          <a:noFill/>
          <a:ln w="9525">
            <a:noFill/>
            <a:miter lim="800000"/>
            <a:headEnd/>
            <a:tailEnd/>
          </a:ln>
        </p:spPr>
        <p:txBody>
          <a:bodyPr wrap="none" lIns="0" tIns="0" rIns="0" bIns="0">
            <a:spAutoFit/>
          </a:bodyPr>
          <a:lstStyle/>
          <a:p>
            <a:r>
              <a:rPr lang="en-US" sz="1600" b="1">
                <a:solidFill>
                  <a:srgbClr val="231F20"/>
                </a:solidFill>
                <a:latin typeface="Arial" charset="0"/>
              </a:rPr>
              <a:t>Larynx</a:t>
            </a:r>
            <a:endParaRPr lang="en-US" sz="1400" b="1">
              <a:latin typeface="Arial" charset="0"/>
            </a:endParaRPr>
          </a:p>
        </p:txBody>
      </p:sp>
      <p:sp>
        <p:nvSpPr>
          <p:cNvPr id="32" name="Rectangle 35"/>
          <p:cNvSpPr>
            <a:spLocks noChangeArrowheads="1"/>
          </p:cNvSpPr>
          <p:nvPr/>
        </p:nvSpPr>
        <p:spPr bwMode="auto">
          <a:xfrm>
            <a:off x="5632450" y="4284663"/>
            <a:ext cx="1819275" cy="488950"/>
          </a:xfrm>
          <a:prstGeom prst="rect">
            <a:avLst/>
          </a:prstGeom>
          <a:noFill/>
          <a:ln w="9525">
            <a:noFill/>
            <a:miter lim="800000"/>
            <a:headEnd/>
            <a:tailEnd/>
          </a:ln>
        </p:spPr>
        <p:txBody>
          <a:bodyPr wrap="none" lIns="0" tIns="0" rIns="0" bIns="0">
            <a:spAutoFit/>
          </a:bodyPr>
          <a:lstStyle/>
          <a:p>
            <a:r>
              <a:rPr lang="en-US" sz="1600" b="1">
                <a:solidFill>
                  <a:srgbClr val="231F20"/>
                </a:solidFill>
                <a:latin typeface="Arial" charset="0"/>
              </a:rPr>
              <a:t>Thyroid gland</a:t>
            </a:r>
          </a:p>
          <a:p>
            <a:r>
              <a:rPr lang="en-US" sz="1600" b="1">
                <a:solidFill>
                  <a:srgbClr val="231F20"/>
                </a:solidFill>
                <a:latin typeface="Arial" charset="0"/>
              </a:rPr>
              <a:t>(overlying trachea)</a:t>
            </a:r>
            <a:endParaRPr lang="en-US" sz="1400" b="1">
              <a:latin typeface="Arial" charset="0"/>
            </a:endParaRPr>
          </a:p>
        </p:txBody>
      </p:sp>
      <p:sp>
        <p:nvSpPr>
          <p:cNvPr id="33" name="Rectangle 36"/>
          <p:cNvSpPr>
            <a:spLocks noChangeArrowheads="1"/>
          </p:cNvSpPr>
          <p:nvPr/>
        </p:nvSpPr>
        <p:spPr bwMode="auto">
          <a:xfrm>
            <a:off x="5632450" y="4773613"/>
            <a:ext cx="1266825" cy="244475"/>
          </a:xfrm>
          <a:prstGeom prst="rect">
            <a:avLst/>
          </a:prstGeom>
          <a:noFill/>
          <a:ln w="9525">
            <a:noFill/>
            <a:miter lim="800000"/>
            <a:headEnd/>
            <a:tailEnd/>
          </a:ln>
        </p:spPr>
        <p:txBody>
          <a:bodyPr wrap="none" lIns="0" tIns="0" rIns="0" bIns="0">
            <a:spAutoFit/>
          </a:bodyPr>
          <a:lstStyle/>
          <a:p>
            <a:r>
              <a:rPr lang="en-US" sz="1600" b="1">
                <a:solidFill>
                  <a:srgbClr val="231F20"/>
                </a:solidFill>
                <a:latin typeface="Arial" charset="0"/>
              </a:rPr>
              <a:t>Clavicle (cut)</a:t>
            </a:r>
            <a:endParaRPr lang="en-US" sz="1400" b="1">
              <a:latin typeface="Arial" charset="0"/>
            </a:endParaRPr>
          </a:p>
        </p:txBody>
      </p:sp>
      <p:sp>
        <p:nvSpPr>
          <p:cNvPr id="34" name="Rectangle 37"/>
          <p:cNvSpPr>
            <a:spLocks noChangeArrowheads="1"/>
          </p:cNvSpPr>
          <p:nvPr/>
        </p:nvSpPr>
        <p:spPr bwMode="auto">
          <a:xfrm>
            <a:off x="5632450" y="5075238"/>
            <a:ext cx="1568450" cy="488950"/>
          </a:xfrm>
          <a:prstGeom prst="rect">
            <a:avLst/>
          </a:prstGeom>
          <a:noFill/>
          <a:ln w="9525">
            <a:noFill/>
            <a:miter lim="800000"/>
            <a:headEnd/>
            <a:tailEnd/>
          </a:ln>
        </p:spPr>
        <p:txBody>
          <a:bodyPr wrap="none" lIns="0" tIns="0" rIns="0" bIns="0">
            <a:spAutoFit/>
          </a:bodyPr>
          <a:lstStyle/>
          <a:p>
            <a:r>
              <a:rPr lang="en-US" sz="1600" b="1">
                <a:solidFill>
                  <a:srgbClr val="231F20"/>
                </a:solidFill>
                <a:latin typeface="Arial" charset="0"/>
              </a:rPr>
              <a:t>Brachiocephalic</a:t>
            </a:r>
          </a:p>
          <a:p>
            <a:r>
              <a:rPr lang="en-US" sz="1600" b="1">
                <a:solidFill>
                  <a:srgbClr val="231F20"/>
                </a:solidFill>
                <a:latin typeface="Arial" charset="0"/>
              </a:rPr>
              <a:t>trunk</a:t>
            </a:r>
            <a:endParaRPr lang="en-US" sz="1400" b="1">
              <a:latin typeface="Arial" charset="0"/>
            </a:endParaRPr>
          </a:p>
        </p:txBody>
      </p:sp>
      <p:sp>
        <p:nvSpPr>
          <p:cNvPr id="35" name="Rectangle 38"/>
          <p:cNvSpPr>
            <a:spLocks noChangeArrowheads="1"/>
          </p:cNvSpPr>
          <p:nvPr/>
        </p:nvSpPr>
        <p:spPr bwMode="auto">
          <a:xfrm>
            <a:off x="5632450" y="5557838"/>
            <a:ext cx="1582738" cy="488950"/>
          </a:xfrm>
          <a:prstGeom prst="rect">
            <a:avLst/>
          </a:prstGeom>
          <a:noFill/>
          <a:ln w="9525">
            <a:noFill/>
            <a:miter lim="800000"/>
            <a:headEnd/>
            <a:tailEnd/>
          </a:ln>
        </p:spPr>
        <p:txBody>
          <a:bodyPr wrap="none" lIns="0" tIns="0" rIns="0" bIns="0">
            <a:spAutoFit/>
          </a:bodyPr>
          <a:lstStyle/>
          <a:p>
            <a:r>
              <a:rPr lang="en-US" sz="1600" b="1">
                <a:solidFill>
                  <a:srgbClr val="231F20"/>
                </a:solidFill>
                <a:latin typeface="Arial" charset="0"/>
              </a:rPr>
              <a:t>Internal thoracic</a:t>
            </a:r>
          </a:p>
          <a:p>
            <a:r>
              <a:rPr lang="en-US" sz="1600" b="1">
                <a:solidFill>
                  <a:srgbClr val="231F20"/>
                </a:solidFill>
                <a:latin typeface="Arial" charset="0"/>
              </a:rPr>
              <a:t>artery</a:t>
            </a:r>
            <a:endParaRPr lang="en-US" sz="1400" b="1">
              <a:latin typeface="Arial" charset="0"/>
            </a:endParaRPr>
          </a:p>
        </p:txBody>
      </p:sp>
      <p:sp>
        <p:nvSpPr>
          <p:cNvPr id="36" name="Rectangle 39"/>
          <p:cNvSpPr>
            <a:spLocks noChangeArrowheads="1"/>
          </p:cNvSpPr>
          <p:nvPr/>
        </p:nvSpPr>
        <p:spPr bwMode="auto">
          <a:xfrm>
            <a:off x="1250950" y="1373188"/>
            <a:ext cx="1300163" cy="244475"/>
          </a:xfrm>
          <a:prstGeom prst="rect">
            <a:avLst/>
          </a:prstGeom>
          <a:noFill/>
          <a:ln w="9525">
            <a:noFill/>
            <a:miter lim="800000"/>
            <a:headEnd/>
            <a:tailEnd/>
          </a:ln>
        </p:spPr>
        <p:txBody>
          <a:bodyPr wrap="none" lIns="0" tIns="0" rIns="0" bIns="0">
            <a:spAutoFit/>
          </a:bodyPr>
          <a:lstStyle/>
          <a:p>
            <a:r>
              <a:rPr lang="en-US" sz="1600" b="1">
                <a:solidFill>
                  <a:srgbClr val="231F20"/>
                </a:solidFill>
                <a:latin typeface="Arial" charset="0"/>
              </a:rPr>
              <a:t>Basilar artery</a:t>
            </a:r>
            <a:endParaRPr lang="en-US" sz="1400" b="1">
              <a:latin typeface="Arial" charset="0"/>
            </a:endParaRPr>
          </a:p>
        </p:txBody>
      </p:sp>
      <p:sp>
        <p:nvSpPr>
          <p:cNvPr id="37" name="Rectangle 40"/>
          <p:cNvSpPr>
            <a:spLocks noChangeArrowheads="1"/>
          </p:cNvSpPr>
          <p:nvPr/>
        </p:nvSpPr>
        <p:spPr bwMode="auto">
          <a:xfrm>
            <a:off x="1250950" y="1776413"/>
            <a:ext cx="1503363" cy="244475"/>
          </a:xfrm>
          <a:prstGeom prst="rect">
            <a:avLst/>
          </a:prstGeom>
          <a:noFill/>
          <a:ln w="9525">
            <a:noFill/>
            <a:miter lim="800000"/>
            <a:headEnd/>
            <a:tailEnd/>
          </a:ln>
        </p:spPr>
        <p:txBody>
          <a:bodyPr wrap="none" lIns="0" tIns="0" rIns="0" bIns="0">
            <a:spAutoFit/>
          </a:bodyPr>
          <a:lstStyle/>
          <a:p>
            <a:r>
              <a:rPr lang="en-US" sz="1600" b="1">
                <a:solidFill>
                  <a:srgbClr val="231F20"/>
                </a:solidFill>
                <a:latin typeface="Arial" charset="0"/>
              </a:rPr>
              <a:t>Vertebral artery</a:t>
            </a:r>
            <a:endParaRPr lang="en-US" sz="1400" b="1">
              <a:latin typeface="Arial" charset="0"/>
            </a:endParaRPr>
          </a:p>
        </p:txBody>
      </p:sp>
      <p:sp>
        <p:nvSpPr>
          <p:cNvPr id="38" name="Rectangle 41"/>
          <p:cNvSpPr>
            <a:spLocks noChangeArrowheads="1"/>
          </p:cNvSpPr>
          <p:nvPr/>
        </p:nvSpPr>
        <p:spPr bwMode="auto">
          <a:xfrm>
            <a:off x="1250950" y="2106613"/>
            <a:ext cx="1300163" cy="488950"/>
          </a:xfrm>
          <a:prstGeom prst="rect">
            <a:avLst/>
          </a:prstGeom>
          <a:noFill/>
          <a:ln w="9525">
            <a:noFill/>
            <a:miter lim="800000"/>
            <a:headEnd/>
            <a:tailEnd/>
          </a:ln>
        </p:spPr>
        <p:txBody>
          <a:bodyPr wrap="none" lIns="0" tIns="0" rIns="0" bIns="0">
            <a:spAutoFit/>
          </a:bodyPr>
          <a:lstStyle/>
          <a:p>
            <a:r>
              <a:rPr lang="en-US" sz="1600" b="1" dirty="0">
                <a:solidFill>
                  <a:srgbClr val="231F20"/>
                </a:solidFill>
                <a:latin typeface="Arial" charset="0"/>
              </a:rPr>
              <a:t>Internal</a:t>
            </a:r>
          </a:p>
          <a:p>
            <a:r>
              <a:rPr lang="en-US" sz="1600" b="1" dirty="0">
                <a:solidFill>
                  <a:srgbClr val="231F20"/>
                </a:solidFill>
                <a:latin typeface="Arial" charset="0"/>
              </a:rPr>
              <a:t>carotid artery</a:t>
            </a:r>
            <a:endParaRPr lang="en-US" sz="1400" b="1" dirty="0">
              <a:latin typeface="Arial" charset="0"/>
            </a:endParaRPr>
          </a:p>
        </p:txBody>
      </p:sp>
      <p:sp>
        <p:nvSpPr>
          <p:cNvPr id="39" name="Rectangle 42"/>
          <p:cNvSpPr>
            <a:spLocks noChangeArrowheads="1"/>
          </p:cNvSpPr>
          <p:nvPr/>
        </p:nvSpPr>
        <p:spPr bwMode="auto">
          <a:xfrm>
            <a:off x="1250950" y="4745038"/>
            <a:ext cx="1071563" cy="488950"/>
          </a:xfrm>
          <a:prstGeom prst="rect">
            <a:avLst/>
          </a:prstGeom>
          <a:noFill/>
          <a:ln w="9525">
            <a:noFill/>
            <a:miter lim="800000"/>
            <a:headEnd/>
            <a:tailEnd/>
          </a:ln>
        </p:spPr>
        <p:txBody>
          <a:bodyPr wrap="none" lIns="0" tIns="0" rIns="0" bIns="0">
            <a:spAutoFit/>
          </a:bodyPr>
          <a:lstStyle/>
          <a:p>
            <a:r>
              <a:rPr lang="en-US" sz="1600" b="1">
                <a:solidFill>
                  <a:srgbClr val="231F20"/>
                </a:solidFill>
                <a:latin typeface="Arial" charset="0"/>
              </a:rPr>
              <a:t>Subclavian</a:t>
            </a:r>
          </a:p>
          <a:p>
            <a:r>
              <a:rPr lang="en-US" sz="1600" b="1">
                <a:solidFill>
                  <a:srgbClr val="231F20"/>
                </a:solidFill>
                <a:latin typeface="Arial" charset="0"/>
              </a:rPr>
              <a:t>artery</a:t>
            </a:r>
            <a:endParaRPr lang="en-US" sz="1400" b="1">
              <a:latin typeface="Arial" charset="0"/>
            </a:endParaRPr>
          </a:p>
        </p:txBody>
      </p:sp>
      <p:sp>
        <p:nvSpPr>
          <p:cNvPr id="40" name="Rectangle 43"/>
          <p:cNvSpPr>
            <a:spLocks noChangeArrowheads="1"/>
          </p:cNvSpPr>
          <p:nvPr/>
        </p:nvSpPr>
        <p:spPr bwMode="auto">
          <a:xfrm>
            <a:off x="1250950" y="5243513"/>
            <a:ext cx="735013" cy="488950"/>
          </a:xfrm>
          <a:prstGeom prst="rect">
            <a:avLst/>
          </a:prstGeom>
          <a:noFill/>
          <a:ln w="9525">
            <a:noFill/>
            <a:miter lim="800000"/>
            <a:headEnd/>
            <a:tailEnd/>
          </a:ln>
        </p:spPr>
        <p:txBody>
          <a:bodyPr wrap="none" lIns="0" tIns="0" rIns="0" bIns="0">
            <a:spAutoFit/>
          </a:bodyPr>
          <a:lstStyle/>
          <a:p>
            <a:r>
              <a:rPr lang="en-US" sz="1600" b="1">
                <a:solidFill>
                  <a:srgbClr val="231F20"/>
                </a:solidFill>
                <a:latin typeface="Arial" charset="0"/>
              </a:rPr>
              <a:t>Axillary</a:t>
            </a:r>
          </a:p>
          <a:p>
            <a:r>
              <a:rPr lang="en-US" sz="1600" b="1">
                <a:solidFill>
                  <a:srgbClr val="231F20"/>
                </a:solidFill>
                <a:latin typeface="Arial" charset="0"/>
              </a:rPr>
              <a:t>artery</a:t>
            </a:r>
            <a:endParaRPr lang="en-US" sz="1400" b="1">
              <a:latin typeface="Arial" charset="0"/>
            </a:endParaRPr>
          </a:p>
        </p:txBody>
      </p:sp>
      <p:sp>
        <p:nvSpPr>
          <p:cNvPr id="41" name="Rectangle 44"/>
          <p:cNvSpPr>
            <a:spLocks noChangeArrowheads="1"/>
          </p:cNvSpPr>
          <p:nvPr/>
        </p:nvSpPr>
        <p:spPr bwMode="auto">
          <a:xfrm>
            <a:off x="1250950" y="6157913"/>
            <a:ext cx="5132388" cy="287337"/>
          </a:xfrm>
          <a:prstGeom prst="rect">
            <a:avLst/>
          </a:prstGeom>
          <a:noFill/>
          <a:ln w="9525">
            <a:noFill/>
            <a:miter lim="800000"/>
            <a:headEnd/>
            <a:tailEnd/>
          </a:ln>
        </p:spPr>
        <p:txBody>
          <a:bodyPr wrap="none" lIns="0" tIns="0" rIns="0" bIns="0">
            <a:spAutoFit/>
          </a:bodyPr>
          <a:lstStyle/>
          <a:p>
            <a:r>
              <a:rPr lang="en-US" sz="1600">
                <a:solidFill>
                  <a:srgbClr val="231F20"/>
                </a:solidFill>
                <a:latin typeface="Arial Black" pitchFamily="34" charset="0"/>
              </a:rPr>
              <a:t>(b) Arteries of the head and neck, right aspect</a:t>
            </a:r>
            <a:endParaRPr lang="en-US" sz="1400">
              <a:latin typeface="Arial" charset="0"/>
            </a:endParaRPr>
          </a:p>
        </p:txBody>
      </p:sp>
      <p:sp>
        <p:nvSpPr>
          <p:cNvPr id="42" name="Rectangle 45"/>
          <p:cNvSpPr>
            <a:spLocks noChangeArrowheads="1"/>
          </p:cNvSpPr>
          <p:nvPr/>
        </p:nvSpPr>
        <p:spPr bwMode="auto">
          <a:xfrm>
            <a:off x="1250950" y="2681288"/>
            <a:ext cx="1300163" cy="488950"/>
          </a:xfrm>
          <a:prstGeom prst="rect">
            <a:avLst/>
          </a:prstGeom>
          <a:noFill/>
          <a:ln w="9525">
            <a:noFill/>
            <a:miter lim="800000"/>
            <a:headEnd/>
            <a:tailEnd/>
          </a:ln>
        </p:spPr>
        <p:txBody>
          <a:bodyPr wrap="none" lIns="0" tIns="0" rIns="0" bIns="0">
            <a:spAutoFit/>
          </a:bodyPr>
          <a:lstStyle/>
          <a:p>
            <a:r>
              <a:rPr lang="en-US" sz="1600" b="1">
                <a:solidFill>
                  <a:srgbClr val="231F20"/>
                </a:solidFill>
                <a:latin typeface="Arial" charset="0"/>
              </a:rPr>
              <a:t>External</a:t>
            </a:r>
          </a:p>
          <a:p>
            <a:r>
              <a:rPr lang="en-US" sz="1600" b="1">
                <a:solidFill>
                  <a:srgbClr val="231F20"/>
                </a:solidFill>
                <a:latin typeface="Arial" charset="0"/>
              </a:rPr>
              <a:t>carotid artery</a:t>
            </a:r>
            <a:endParaRPr lang="en-US" sz="1400" b="1">
              <a:latin typeface="Arial" charset="0"/>
            </a:endParaRPr>
          </a:p>
        </p:txBody>
      </p:sp>
      <p:sp>
        <p:nvSpPr>
          <p:cNvPr id="43" name="Rectangle 46"/>
          <p:cNvSpPr>
            <a:spLocks noChangeArrowheads="1"/>
          </p:cNvSpPr>
          <p:nvPr/>
        </p:nvSpPr>
        <p:spPr bwMode="auto">
          <a:xfrm>
            <a:off x="1250950" y="3176588"/>
            <a:ext cx="1300163" cy="488950"/>
          </a:xfrm>
          <a:prstGeom prst="rect">
            <a:avLst/>
          </a:prstGeom>
          <a:noFill/>
          <a:ln w="9525">
            <a:noFill/>
            <a:miter lim="800000"/>
            <a:headEnd/>
            <a:tailEnd/>
          </a:ln>
        </p:spPr>
        <p:txBody>
          <a:bodyPr wrap="none" lIns="0" tIns="0" rIns="0" bIns="0">
            <a:spAutoFit/>
          </a:bodyPr>
          <a:lstStyle/>
          <a:p>
            <a:r>
              <a:rPr lang="en-US" sz="1600" b="1">
                <a:solidFill>
                  <a:srgbClr val="231F20"/>
                </a:solidFill>
                <a:latin typeface="Arial" charset="0"/>
              </a:rPr>
              <a:t>Common</a:t>
            </a:r>
          </a:p>
          <a:p>
            <a:r>
              <a:rPr lang="en-US" sz="1600" b="1">
                <a:solidFill>
                  <a:srgbClr val="231F20"/>
                </a:solidFill>
                <a:latin typeface="Arial" charset="0"/>
              </a:rPr>
              <a:t>carotid artery</a:t>
            </a:r>
            <a:endParaRPr lang="en-US" sz="1400" b="1">
              <a:latin typeface="Arial" charset="0"/>
            </a:endParaRPr>
          </a:p>
        </p:txBody>
      </p:sp>
      <p:sp>
        <p:nvSpPr>
          <p:cNvPr id="44" name="Rectangle 47"/>
          <p:cNvSpPr>
            <a:spLocks noChangeArrowheads="1"/>
          </p:cNvSpPr>
          <p:nvPr/>
        </p:nvSpPr>
        <p:spPr bwMode="auto">
          <a:xfrm>
            <a:off x="1250950" y="3713163"/>
            <a:ext cx="1320800" cy="488950"/>
          </a:xfrm>
          <a:prstGeom prst="rect">
            <a:avLst/>
          </a:prstGeom>
          <a:noFill/>
          <a:ln w="9525">
            <a:noFill/>
            <a:miter lim="800000"/>
            <a:headEnd/>
            <a:tailEnd/>
          </a:ln>
        </p:spPr>
        <p:txBody>
          <a:bodyPr wrap="none" lIns="0" tIns="0" rIns="0" bIns="0">
            <a:spAutoFit/>
          </a:bodyPr>
          <a:lstStyle/>
          <a:p>
            <a:r>
              <a:rPr lang="en-US" sz="1600" b="1">
                <a:solidFill>
                  <a:srgbClr val="231F20"/>
                </a:solidFill>
                <a:latin typeface="Arial" charset="0"/>
              </a:rPr>
              <a:t>Thyrocervical</a:t>
            </a:r>
          </a:p>
          <a:p>
            <a:r>
              <a:rPr lang="en-US" sz="1600" b="1">
                <a:solidFill>
                  <a:srgbClr val="231F20"/>
                </a:solidFill>
                <a:latin typeface="Arial" charset="0"/>
              </a:rPr>
              <a:t>trunk</a:t>
            </a:r>
            <a:endParaRPr lang="en-US" sz="1400" b="1">
              <a:latin typeface="Arial" charset="0"/>
            </a:endParaRPr>
          </a:p>
        </p:txBody>
      </p:sp>
      <p:sp>
        <p:nvSpPr>
          <p:cNvPr id="45" name="Rectangle 48"/>
          <p:cNvSpPr>
            <a:spLocks noChangeArrowheads="1"/>
          </p:cNvSpPr>
          <p:nvPr/>
        </p:nvSpPr>
        <p:spPr bwMode="auto">
          <a:xfrm>
            <a:off x="1250950" y="4211638"/>
            <a:ext cx="1331913" cy="488950"/>
          </a:xfrm>
          <a:prstGeom prst="rect">
            <a:avLst/>
          </a:prstGeom>
          <a:noFill/>
          <a:ln w="9525">
            <a:noFill/>
            <a:miter lim="800000"/>
            <a:headEnd/>
            <a:tailEnd/>
          </a:ln>
        </p:spPr>
        <p:txBody>
          <a:bodyPr wrap="none" lIns="0" tIns="0" rIns="0" bIns="0">
            <a:spAutoFit/>
          </a:bodyPr>
          <a:lstStyle/>
          <a:p>
            <a:r>
              <a:rPr lang="en-US" sz="1600" b="1">
                <a:solidFill>
                  <a:srgbClr val="231F20"/>
                </a:solidFill>
                <a:latin typeface="Arial" charset="0"/>
              </a:rPr>
              <a:t>Costocervical</a:t>
            </a:r>
          </a:p>
          <a:p>
            <a:r>
              <a:rPr lang="en-US" sz="1600" b="1">
                <a:solidFill>
                  <a:srgbClr val="231F20"/>
                </a:solidFill>
                <a:latin typeface="Arial" charset="0"/>
              </a:rPr>
              <a:t>trunk</a:t>
            </a:r>
            <a:endParaRPr lang="en-US" sz="1400" b="1">
              <a:latin typeface="Arial" charset="0"/>
            </a:endParaRPr>
          </a:p>
        </p:txBody>
      </p:sp>
      <p:sp>
        <p:nvSpPr>
          <p:cNvPr id="46" name="Rectangle 49"/>
          <p:cNvSpPr>
            <a:spLocks noChangeArrowheads="1"/>
          </p:cNvSpPr>
          <p:nvPr/>
        </p:nvSpPr>
        <p:spPr bwMode="auto">
          <a:xfrm>
            <a:off x="6191250" y="1322388"/>
            <a:ext cx="1522413" cy="862012"/>
          </a:xfrm>
          <a:prstGeom prst="rect">
            <a:avLst/>
          </a:prstGeom>
          <a:noFill/>
          <a:ln w="9525">
            <a:noFill/>
            <a:miter lim="800000"/>
            <a:headEnd/>
            <a:tailEnd/>
          </a:ln>
        </p:spPr>
        <p:txBody>
          <a:bodyPr wrap="none" lIns="0" tIns="0" rIns="0" bIns="0">
            <a:spAutoFit/>
          </a:bodyPr>
          <a:lstStyle/>
          <a:p>
            <a:r>
              <a:rPr lang="en-US" sz="1600">
                <a:solidFill>
                  <a:srgbClr val="231F20"/>
                </a:solidFill>
                <a:latin typeface="Arial Black" pitchFamily="34" charset="0"/>
              </a:rPr>
              <a:t>Branches of</a:t>
            </a:r>
          </a:p>
          <a:p>
            <a:r>
              <a:rPr lang="en-US" sz="1600">
                <a:solidFill>
                  <a:srgbClr val="231F20"/>
                </a:solidFill>
                <a:latin typeface="Arial Black" pitchFamily="34" charset="0"/>
              </a:rPr>
              <a:t>the external </a:t>
            </a:r>
            <a:endParaRPr lang="en-US" sz="1600">
              <a:latin typeface="Arial Black" pitchFamily="34" charset="0"/>
            </a:endParaRPr>
          </a:p>
          <a:p>
            <a:r>
              <a:rPr lang="en-US" sz="1600">
                <a:solidFill>
                  <a:srgbClr val="231F20"/>
                </a:solidFill>
                <a:latin typeface="Arial Black" pitchFamily="34" charset="0"/>
              </a:rPr>
              <a:t>carotid artery</a:t>
            </a:r>
            <a:endParaRPr lang="en-US" sz="1400">
              <a:latin typeface="Arial"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endParaRPr lang="en-GB"/>
          </a:p>
        </p:txBody>
      </p:sp>
      <p:pic>
        <p:nvPicPr>
          <p:cNvPr id="4" name="Picture 7" descr="figure_19_27b-jLE"/>
          <p:cNvPicPr>
            <a:picLocks noChangeAspect="1" noChangeArrowheads="1"/>
          </p:cNvPicPr>
          <p:nvPr/>
        </p:nvPicPr>
        <p:blipFill>
          <a:blip r:embed="rId2" cstate="print"/>
          <a:srcRect/>
          <a:stretch>
            <a:fillRect/>
          </a:stretch>
        </p:blipFill>
        <p:spPr bwMode="auto">
          <a:xfrm>
            <a:off x="468313" y="365125"/>
            <a:ext cx="8229600" cy="5994400"/>
          </a:xfrm>
          <a:prstGeom prst="rect">
            <a:avLst/>
          </a:prstGeom>
          <a:noFill/>
        </p:spPr>
      </p:pic>
      <p:sp>
        <p:nvSpPr>
          <p:cNvPr id="5" name="Freeform 8"/>
          <p:cNvSpPr>
            <a:spLocks/>
          </p:cNvSpPr>
          <p:nvPr/>
        </p:nvSpPr>
        <p:spPr bwMode="auto">
          <a:xfrm>
            <a:off x="5549900" y="1085850"/>
            <a:ext cx="892175" cy="812800"/>
          </a:xfrm>
          <a:custGeom>
            <a:avLst/>
            <a:gdLst/>
            <a:ahLst/>
            <a:cxnLst>
              <a:cxn ang="0">
                <a:pos x="562" y="0"/>
              </a:cxn>
              <a:cxn ang="0">
                <a:pos x="358" y="0"/>
              </a:cxn>
              <a:cxn ang="0">
                <a:pos x="0" y="512"/>
              </a:cxn>
            </a:cxnLst>
            <a:rect l="0" t="0" r="r" b="b"/>
            <a:pathLst>
              <a:path w="562" h="512">
                <a:moveTo>
                  <a:pt x="562" y="0"/>
                </a:moveTo>
                <a:lnTo>
                  <a:pt x="358" y="0"/>
                </a:lnTo>
                <a:lnTo>
                  <a:pt x="0" y="512"/>
                </a:lnTo>
              </a:path>
            </a:pathLst>
          </a:custGeom>
          <a:noFill/>
          <a:ln w="15875">
            <a:solidFill>
              <a:srgbClr val="231F20"/>
            </a:solidFill>
            <a:prstDash val="solid"/>
            <a:round/>
            <a:headEnd/>
            <a:tailEnd/>
          </a:ln>
        </p:spPr>
        <p:txBody>
          <a:bodyPr/>
          <a:lstStyle/>
          <a:p>
            <a:endParaRPr lang="en-GB"/>
          </a:p>
        </p:txBody>
      </p:sp>
      <p:sp>
        <p:nvSpPr>
          <p:cNvPr id="6" name="Freeform 9"/>
          <p:cNvSpPr>
            <a:spLocks/>
          </p:cNvSpPr>
          <p:nvPr/>
        </p:nvSpPr>
        <p:spPr bwMode="auto">
          <a:xfrm>
            <a:off x="3124200" y="682625"/>
            <a:ext cx="1447800" cy="1409700"/>
          </a:xfrm>
          <a:custGeom>
            <a:avLst/>
            <a:gdLst/>
            <a:ahLst/>
            <a:cxnLst>
              <a:cxn ang="0">
                <a:pos x="0" y="0"/>
              </a:cxn>
              <a:cxn ang="0">
                <a:pos x="110" y="0"/>
              </a:cxn>
              <a:cxn ang="0">
                <a:pos x="912" y="888"/>
              </a:cxn>
            </a:cxnLst>
            <a:rect l="0" t="0" r="r" b="b"/>
            <a:pathLst>
              <a:path w="912" h="888">
                <a:moveTo>
                  <a:pt x="0" y="0"/>
                </a:moveTo>
                <a:lnTo>
                  <a:pt x="110" y="0"/>
                </a:lnTo>
                <a:lnTo>
                  <a:pt x="912" y="888"/>
                </a:lnTo>
              </a:path>
            </a:pathLst>
          </a:custGeom>
          <a:noFill/>
          <a:ln w="15875">
            <a:solidFill>
              <a:srgbClr val="231F20"/>
            </a:solidFill>
            <a:prstDash val="solid"/>
            <a:round/>
            <a:headEnd/>
            <a:tailEnd/>
          </a:ln>
        </p:spPr>
        <p:txBody>
          <a:bodyPr/>
          <a:lstStyle/>
          <a:p>
            <a:endParaRPr lang="en-GB"/>
          </a:p>
        </p:txBody>
      </p:sp>
      <p:sp>
        <p:nvSpPr>
          <p:cNvPr id="7" name="Freeform 10"/>
          <p:cNvSpPr>
            <a:spLocks/>
          </p:cNvSpPr>
          <p:nvPr/>
        </p:nvSpPr>
        <p:spPr bwMode="auto">
          <a:xfrm>
            <a:off x="5572125" y="1533525"/>
            <a:ext cx="876300" cy="1098550"/>
          </a:xfrm>
          <a:custGeom>
            <a:avLst/>
            <a:gdLst/>
            <a:ahLst/>
            <a:cxnLst>
              <a:cxn ang="0">
                <a:pos x="552" y="0"/>
              </a:cxn>
              <a:cxn ang="0">
                <a:pos x="382" y="0"/>
              </a:cxn>
              <a:cxn ang="0">
                <a:pos x="0" y="692"/>
              </a:cxn>
            </a:cxnLst>
            <a:rect l="0" t="0" r="r" b="b"/>
            <a:pathLst>
              <a:path w="552" h="692">
                <a:moveTo>
                  <a:pt x="552" y="0"/>
                </a:moveTo>
                <a:lnTo>
                  <a:pt x="382" y="0"/>
                </a:lnTo>
                <a:lnTo>
                  <a:pt x="0" y="692"/>
                </a:lnTo>
              </a:path>
            </a:pathLst>
          </a:custGeom>
          <a:noFill/>
          <a:ln w="15875">
            <a:solidFill>
              <a:srgbClr val="231F20"/>
            </a:solidFill>
            <a:prstDash val="solid"/>
            <a:round/>
            <a:headEnd/>
            <a:tailEnd/>
          </a:ln>
        </p:spPr>
        <p:txBody>
          <a:bodyPr/>
          <a:lstStyle/>
          <a:p>
            <a:endParaRPr lang="en-GB"/>
          </a:p>
        </p:txBody>
      </p:sp>
      <p:sp>
        <p:nvSpPr>
          <p:cNvPr id="8" name="Freeform 11"/>
          <p:cNvSpPr>
            <a:spLocks/>
          </p:cNvSpPr>
          <p:nvPr/>
        </p:nvSpPr>
        <p:spPr bwMode="auto">
          <a:xfrm>
            <a:off x="2425700" y="1295400"/>
            <a:ext cx="860425" cy="904875"/>
          </a:xfrm>
          <a:custGeom>
            <a:avLst/>
            <a:gdLst/>
            <a:ahLst/>
            <a:cxnLst>
              <a:cxn ang="0">
                <a:pos x="0" y="0"/>
              </a:cxn>
              <a:cxn ang="0">
                <a:pos x="82" y="0"/>
              </a:cxn>
              <a:cxn ang="0">
                <a:pos x="542" y="570"/>
              </a:cxn>
            </a:cxnLst>
            <a:rect l="0" t="0" r="r" b="b"/>
            <a:pathLst>
              <a:path w="542" h="570">
                <a:moveTo>
                  <a:pt x="0" y="0"/>
                </a:moveTo>
                <a:lnTo>
                  <a:pt x="82" y="0"/>
                </a:lnTo>
                <a:lnTo>
                  <a:pt x="542" y="570"/>
                </a:lnTo>
              </a:path>
            </a:pathLst>
          </a:custGeom>
          <a:noFill/>
          <a:ln w="15875">
            <a:solidFill>
              <a:srgbClr val="231F20"/>
            </a:solidFill>
            <a:prstDash val="solid"/>
            <a:round/>
            <a:headEnd/>
            <a:tailEnd/>
          </a:ln>
        </p:spPr>
        <p:txBody>
          <a:bodyPr/>
          <a:lstStyle/>
          <a:p>
            <a:endParaRPr lang="en-GB"/>
          </a:p>
        </p:txBody>
      </p:sp>
      <p:sp>
        <p:nvSpPr>
          <p:cNvPr id="9" name="Freeform 12"/>
          <p:cNvSpPr>
            <a:spLocks/>
          </p:cNvSpPr>
          <p:nvPr/>
        </p:nvSpPr>
        <p:spPr bwMode="auto">
          <a:xfrm>
            <a:off x="1882775" y="5489575"/>
            <a:ext cx="2930525" cy="177800"/>
          </a:xfrm>
          <a:custGeom>
            <a:avLst/>
            <a:gdLst/>
            <a:ahLst/>
            <a:cxnLst>
              <a:cxn ang="0">
                <a:pos x="0" y="0"/>
              </a:cxn>
              <a:cxn ang="0">
                <a:pos x="214" y="0"/>
              </a:cxn>
              <a:cxn ang="0">
                <a:pos x="1846" y="112"/>
              </a:cxn>
            </a:cxnLst>
            <a:rect l="0" t="0" r="r" b="b"/>
            <a:pathLst>
              <a:path w="1846" h="112">
                <a:moveTo>
                  <a:pt x="0" y="0"/>
                </a:moveTo>
                <a:lnTo>
                  <a:pt x="214" y="0"/>
                </a:lnTo>
                <a:lnTo>
                  <a:pt x="1846" y="112"/>
                </a:lnTo>
              </a:path>
            </a:pathLst>
          </a:custGeom>
          <a:noFill/>
          <a:ln w="15875">
            <a:solidFill>
              <a:srgbClr val="231F20"/>
            </a:solidFill>
            <a:prstDash val="solid"/>
            <a:round/>
            <a:headEnd/>
            <a:tailEnd/>
          </a:ln>
        </p:spPr>
        <p:txBody>
          <a:bodyPr/>
          <a:lstStyle/>
          <a:p>
            <a:endParaRPr lang="en-GB"/>
          </a:p>
        </p:txBody>
      </p:sp>
      <p:sp>
        <p:nvSpPr>
          <p:cNvPr id="10" name="Freeform 13"/>
          <p:cNvSpPr>
            <a:spLocks/>
          </p:cNvSpPr>
          <p:nvPr/>
        </p:nvSpPr>
        <p:spPr bwMode="auto">
          <a:xfrm>
            <a:off x="2651125" y="5105400"/>
            <a:ext cx="1333500" cy="28575"/>
          </a:xfrm>
          <a:custGeom>
            <a:avLst/>
            <a:gdLst/>
            <a:ahLst/>
            <a:cxnLst>
              <a:cxn ang="0">
                <a:pos x="0" y="0"/>
              </a:cxn>
              <a:cxn ang="0">
                <a:pos x="132" y="0"/>
              </a:cxn>
              <a:cxn ang="0">
                <a:pos x="840" y="18"/>
              </a:cxn>
            </a:cxnLst>
            <a:rect l="0" t="0" r="r" b="b"/>
            <a:pathLst>
              <a:path w="840" h="18">
                <a:moveTo>
                  <a:pt x="0" y="0"/>
                </a:moveTo>
                <a:lnTo>
                  <a:pt x="132" y="0"/>
                </a:lnTo>
                <a:lnTo>
                  <a:pt x="840" y="18"/>
                </a:lnTo>
              </a:path>
            </a:pathLst>
          </a:custGeom>
          <a:noFill/>
          <a:ln w="15875">
            <a:solidFill>
              <a:srgbClr val="231F20"/>
            </a:solidFill>
            <a:prstDash val="solid"/>
            <a:round/>
            <a:headEnd/>
            <a:tailEnd/>
          </a:ln>
        </p:spPr>
        <p:txBody>
          <a:bodyPr/>
          <a:lstStyle/>
          <a:p>
            <a:endParaRPr lang="en-GB"/>
          </a:p>
        </p:txBody>
      </p:sp>
      <p:sp>
        <p:nvSpPr>
          <p:cNvPr id="11" name="Freeform 14"/>
          <p:cNvSpPr>
            <a:spLocks/>
          </p:cNvSpPr>
          <p:nvPr/>
        </p:nvSpPr>
        <p:spPr bwMode="auto">
          <a:xfrm>
            <a:off x="2679700" y="4502150"/>
            <a:ext cx="1917700" cy="577850"/>
          </a:xfrm>
          <a:custGeom>
            <a:avLst/>
            <a:gdLst/>
            <a:ahLst/>
            <a:cxnLst>
              <a:cxn ang="0">
                <a:pos x="0" y="0"/>
              </a:cxn>
              <a:cxn ang="0">
                <a:pos x="158" y="0"/>
              </a:cxn>
              <a:cxn ang="0">
                <a:pos x="1208" y="364"/>
              </a:cxn>
            </a:cxnLst>
            <a:rect l="0" t="0" r="r" b="b"/>
            <a:pathLst>
              <a:path w="1208" h="364">
                <a:moveTo>
                  <a:pt x="0" y="0"/>
                </a:moveTo>
                <a:lnTo>
                  <a:pt x="158" y="0"/>
                </a:lnTo>
                <a:lnTo>
                  <a:pt x="1208" y="364"/>
                </a:lnTo>
              </a:path>
            </a:pathLst>
          </a:custGeom>
          <a:noFill/>
          <a:ln w="15875">
            <a:solidFill>
              <a:srgbClr val="231F20"/>
            </a:solidFill>
            <a:prstDash val="solid"/>
            <a:round/>
            <a:headEnd/>
            <a:tailEnd/>
          </a:ln>
        </p:spPr>
        <p:txBody>
          <a:bodyPr/>
          <a:lstStyle/>
          <a:p>
            <a:endParaRPr lang="en-GB"/>
          </a:p>
        </p:txBody>
      </p:sp>
      <p:sp>
        <p:nvSpPr>
          <p:cNvPr id="12" name="Freeform 15"/>
          <p:cNvSpPr>
            <a:spLocks/>
          </p:cNvSpPr>
          <p:nvPr/>
        </p:nvSpPr>
        <p:spPr bwMode="auto">
          <a:xfrm>
            <a:off x="3133725" y="3870325"/>
            <a:ext cx="1524000" cy="587375"/>
          </a:xfrm>
          <a:custGeom>
            <a:avLst/>
            <a:gdLst/>
            <a:ahLst/>
            <a:cxnLst>
              <a:cxn ang="0">
                <a:pos x="0" y="0"/>
              </a:cxn>
              <a:cxn ang="0">
                <a:pos x="130" y="0"/>
              </a:cxn>
              <a:cxn ang="0">
                <a:pos x="960" y="370"/>
              </a:cxn>
            </a:cxnLst>
            <a:rect l="0" t="0" r="r" b="b"/>
            <a:pathLst>
              <a:path w="960" h="370">
                <a:moveTo>
                  <a:pt x="0" y="0"/>
                </a:moveTo>
                <a:lnTo>
                  <a:pt x="130" y="0"/>
                </a:lnTo>
                <a:lnTo>
                  <a:pt x="960" y="370"/>
                </a:lnTo>
              </a:path>
            </a:pathLst>
          </a:custGeom>
          <a:noFill/>
          <a:ln w="15875">
            <a:solidFill>
              <a:srgbClr val="231F20"/>
            </a:solidFill>
            <a:prstDash val="solid"/>
            <a:round/>
            <a:headEnd/>
            <a:tailEnd/>
          </a:ln>
        </p:spPr>
        <p:txBody>
          <a:bodyPr/>
          <a:lstStyle/>
          <a:p>
            <a:endParaRPr lang="en-GB"/>
          </a:p>
        </p:txBody>
      </p:sp>
      <p:sp>
        <p:nvSpPr>
          <p:cNvPr id="13" name="Freeform 16"/>
          <p:cNvSpPr>
            <a:spLocks/>
          </p:cNvSpPr>
          <p:nvPr/>
        </p:nvSpPr>
        <p:spPr bwMode="auto">
          <a:xfrm>
            <a:off x="2590800" y="3260725"/>
            <a:ext cx="1993900" cy="685800"/>
          </a:xfrm>
          <a:custGeom>
            <a:avLst/>
            <a:gdLst/>
            <a:ahLst/>
            <a:cxnLst>
              <a:cxn ang="0">
                <a:pos x="0" y="2"/>
              </a:cxn>
              <a:cxn ang="0">
                <a:pos x="98" y="0"/>
              </a:cxn>
              <a:cxn ang="0">
                <a:pos x="1256" y="432"/>
              </a:cxn>
            </a:cxnLst>
            <a:rect l="0" t="0" r="r" b="b"/>
            <a:pathLst>
              <a:path w="1256" h="432">
                <a:moveTo>
                  <a:pt x="0" y="2"/>
                </a:moveTo>
                <a:lnTo>
                  <a:pt x="98" y="0"/>
                </a:lnTo>
                <a:lnTo>
                  <a:pt x="1256" y="432"/>
                </a:lnTo>
              </a:path>
            </a:pathLst>
          </a:custGeom>
          <a:noFill/>
          <a:ln w="15875">
            <a:solidFill>
              <a:srgbClr val="231F20"/>
            </a:solidFill>
            <a:prstDash val="solid"/>
            <a:round/>
            <a:headEnd/>
            <a:tailEnd/>
          </a:ln>
        </p:spPr>
        <p:txBody>
          <a:bodyPr/>
          <a:lstStyle/>
          <a:p>
            <a:endParaRPr lang="en-GB"/>
          </a:p>
        </p:txBody>
      </p:sp>
      <p:sp>
        <p:nvSpPr>
          <p:cNvPr id="14" name="Freeform 17"/>
          <p:cNvSpPr>
            <a:spLocks/>
          </p:cNvSpPr>
          <p:nvPr/>
        </p:nvSpPr>
        <p:spPr bwMode="auto">
          <a:xfrm>
            <a:off x="2441575" y="2901950"/>
            <a:ext cx="1879600" cy="847725"/>
          </a:xfrm>
          <a:custGeom>
            <a:avLst/>
            <a:gdLst/>
            <a:ahLst/>
            <a:cxnLst>
              <a:cxn ang="0">
                <a:pos x="0" y="0"/>
              </a:cxn>
              <a:cxn ang="0">
                <a:pos x="194" y="0"/>
              </a:cxn>
              <a:cxn ang="0">
                <a:pos x="1184" y="534"/>
              </a:cxn>
            </a:cxnLst>
            <a:rect l="0" t="0" r="r" b="b"/>
            <a:pathLst>
              <a:path w="1184" h="534">
                <a:moveTo>
                  <a:pt x="0" y="0"/>
                </a:moveTo>
                <a:lnTo>
                  <a:pt x="194" y="0"/>
                </a:lnTo>
                <a:lnTo>
                  <a:pt x="1184" y="534"/>
                </a:lnTo>
              </a:path>
            </a:pathLst>
          </a:custGeom>
          <a:noFill/>
          <a:ln w="15875">
            <a:solidFill>
              <a:srgbClr val="231F20"/>
            </a:solidFill>
            <a:prstDash val="solid"/>
            <a:round/>
            <a:headEnd/>
            <a:tailEnd/>
          </a:ln>
        </p:spPr>
        <p:txBody>
          <a:bodyPr/>
          <a:lstStyle/>
          <a:p>
            <a:endParaRPr lang="en-GB"/>
          </a:p>
        </p:txBody>
      </p:sp>
      <p:sp>
        <p:nvSpPr>
          <p:cNvPr id="15" name="Freeform 18"/>
          <p:cNvSpPr>
            <a:spLocks/>
          </p:cNvSpPr>
          <p:nvPr/>
        </p:nvSpPr>
        <p:spPr bwMode="auto">
          <a:xfrm>
            <a:off x="1847850" y="2254250"/>
            <a:ext cx="2308225" cy="949325"/>
          </a:xfrm>
          <a:custGeom>
            <a:avLst/>
            <a:gdLst/>
            <a:ahLst/>
            <a:cxnLst>
              <a:cxn ang="0">
                <a:pos x="0" y="0"/>
              </a:cxn>
              <a:cxn ang="0">
                <a:pos x="200" y="0"/>
              </a:cxn>
              <a:cxn ang="0">
                <a:pos x="1454" y="598"/>
              </a:cxn>
            </a:cxnLst>
            <a:rect l="0" t="0" r="r" b="b"/>
            <a:pathLst>
              <a:path w="1454" h="598">
                <a:moveTo>
                  <a:pt x="0" y="0"/>
                </a:moveTo>
                <a:lnTo>
                  <a:pt x="200" y="0"/>
                </a:lnTo>
                <a:lnTo>
                  <a:pt x="1454" y="598"/>
                </a:lnTo>
              </a:path>
            </a:pathLst>
          </a:custGeom>
          <a:noFill/>
          <a:ln w="15875">
            <a:solidFill>
              <a:srgbClr val="231F20"/>
            </a:solidFill>
            <a:prstDash val="solid"/>
            <a:round/>
            <a:headEnd/>
            <a:tailEnd/>
          </a:ln>
        </p:spPr>
        <p:txBody>
          <a:bodyPr/>
          <a:lstStyle/>
          <a:p>
            <a:endParaRPr lang="en-GB"/>
          </a:p>
        </p:txBody>
      </p:sp>
      <p:sp>
        <p:nvSpPr>
          <p:cNvPr id="16" name="Freeform 19"/>
          <p:cNvSpPr>
            <a:spLocks/>
          </p:cNvSpPr>
          <p:nvPr/>
        </p:nvSpPr>
        <p:spPr bwMode="auto">
          <a:xfrm>
            <a:off x="1898650" y="1666875"/>
            <a:ext cx="2203450" cy="1238250"/>
          </a:xfrm>
          <a:custGeom>
            <a:avLst/>
            <a:gdLst/>
            <a:ahLst/>
            <a:cxnLst>
              <a:cxn ang="0">
                <a:pos x="0" y="0"/>
              </a:cxn>
              <a:cxn ang="0">
                <a:pos x="340" y="0"/>
              </a:cxn>
              <a:cxn ang="0">
                <a:pos x="1388" y="780"/>
              </a:cxn>
            </a:cxnLst>
            <a:rect l="0" t="0" r="r" b="b"/>
            <a:pathLst>
              <a:path w="1388" h="780">
                <a:moveTo>
                  <a:pt x="0" y="0"/>
                </a:moveTo>
                <a:lnTo>
                  <a:pt x="340" y="0"/>
                </a:lnTo>
                <a:lnTo>
                  <a:pt x="1388" y="780"/>
                </a:lnTo>
              </a:path>
            </a:pathLst>
          </a:custGeom>
          <a:noFill/>
          <a:ln w="15875">
            <a:solidFill>
              <a:srgbClr val="231F20"/>
            </a:solidFill>
            <a:prstDash val="solid"/>
            <a:round/>
            <a:headEnd/>
            <a:tailEnd/>
          </a:ln>
        </p:spPr>
        <p:txBody>
          <a:bodyPr/>
          <a:lstStyle/>
          <a:p>
            <a:endParaRPr lang="en-GB"/>
          </a:p>
        </p:txBody>
      </p:sp>
      <p:sp>
        <p:nvSpPr>
          <p:cNvPr id="17" name="Line 20"/>
          <p:cNvSpPr>
            <a:spLocks noChangeShapeType="1"/>
          </p:cNvSpPr>
          <p:nvPr/>
        </p:nvSpPr>
        <p:spPr bwMode="auto">
          <a:xfrm flipV="1">
            <a:off x="4451350" y="4200525"/>
            <a:ext cx="317500" cy="165100"/>
          </a:xfrm>
          <a:prstGeom prst="line">
            <a:avLst/>
          </a:prstGeom>
          <a:noFill/>
          <a:ln w="19050">
            <a:solidFill>
              <a:srgbClr val="231F20"/>
            </a:solidFill>
            <a:round/>
            <a:headEnd/>
            <a:tailEnd/>
          </a:ln>
        </p:spPr>
        <p:txBody>
          <a:bodyPr/>
          <a:lstStyle/>
          <a:p>
            <a:endParaRPr lang="en-GB"/>
          </a:p>
        </p:txBody>
      </p:sp>
      <p:sp>
        <p:nvSpPr>
          <p:cNvPr id="18" name="Rectangle 21"/>
          <p:cNvSpPr>
            <a:spLocks noChangeArrowheads="1"/>
          </p:cNvSpPr>
          <p:nvPr/>
        </p:nvSpPr>
        <p:spPr bwMode="auto">
          <a:xfrm>
            <a:off x="876300" y="6061075"/>
            <a:ext cx="6870700" cy="322263"/>
          </a:xfrm>
          <a:prstGeom prst="rect">
            <a:avLst/>
          </a:prstGeom>
          <a:noFill/>
          <a:ln w="9525">
            <a:noFill/>
            <a:miter lim="800000"/>
            <a:headEnd/>
            <a:tailEnd/>
          </a:ln>
        </p:spPr>
        <p:txBody>
          <a:bodyPr wrap="none" lIns="0" tIns="0" rIns="0" bIns="0">
            <a:spAutoFit/>
          </a:bodyPr>
          <a:lstStyle/>
          <a:p>
            <a:r>
              <a:rPr lang="en-US" sz="1800">
                <a:solidFill>
                  <a:srgbClr val="231F20"/>
                </a:solidFill>
                <a:latin typeface="Arial Black" pitchFamily="34" charset="0"/>
              </a:rPr>
              <a:t>(b) Veins of the head and neck, right superficial aspect</a:t>
            </a:r>
            <a:endParaRPr lang="en-US" sz="1400">
              <a:latin typeface="Arial" charset="0"/>
            </a:endParaRPr>
          </a:p>
        </p:txBody>
      </p:sp>
      <p:sp>
        <p:nvSpPr>
          <p:cNvPr id="19" name="Rectangle 22"/>
          <p:cNvSpPr>
            <a:spLocks noChangeArrowheads="1"/>
          </p:cNvSpPr>
          <p:nvPr/>
        </p:nvSpPr>
        <p:spPr bwMode="auto">
          <a:xfrm>
            <a:off x="879475" y="2755900"/>
            <a:ext cx="15113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Vertebral vein</a:t>
            </a:r>
            <a:endParaRPr lang="en-US" sz="1400" b="1">
              <a:latin typeface="Arial" charset="0"/>
            </a:endParaRPr>
          </a:p>
        </p:txBody>
      </p:sp>
      <p:sp>
        <p:nvSpPr>
          <p:cNvPr id="20" name="Rectangle 23"/>
          <p:cNvSpPr>
            <a:spLocks noChangeArrowheads="1"/>
          </p:cNvSpPr>
          <p:nvPr/>
        </p:nvSpPr>
        <p:spPr bwMode="auto">
          <a:xfrm>
            <a:off x="6492875" y="974725"/>
            <a:ext cx="17780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Ophthalmic vein</a:t>
            </a:r>
            <a:endParaRPr lang="en-US" sz="1400" b="1">
              <a:latin typeface="Arial" charset="0"/>
            </a:endParaRPr>
          </a:p>
        </p:txBody>
      </p:sp>
      <p:sp>
        <p:nvSpPr>
          <p:cNvPr id="21" name="Rectangle 24"/>
          <p:cNvSpPr>
            <a:spLocks noChangeArrowheads="1"/>
          </p:cNvSpPr>
          <p:nvPr/>
        </p:nvSpPr>
        <p:spPr bwMode="auto">
          <a:xfrm>
            <a:off x="892175" y="2130425"/>
            <a:ext cx="12827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External</a:t>
            </a:r>
          </a:p>
          <a:p>
            <a:r>
              <a:rPr lang="en-US" sz="1800" b="1">
                <a:solidFill>
                  <a:srgbClr val="231F20"/>
                </a:solidFill>
                <a:latin typeface="Arial" charset="0"/>
              </a:rPr>
              <a:t>jugular vein</a:t>
            </a:r>
            <a:endParaRPr lang="en-US" sz="1400" b="1">
              <a:latin typeface="Arial" charset="0"/>
            </a:endParaRPr>
          </a:p>
        </p:txBody>
      </p:sp>
      <p:sp>
        <p:nvSpPr>
          <p:cNvPr id="22" name="Rectangle 25"/>
          <p:cNvSpPr>
            <a:spLocks noChangeArrowheads="1"/>
          </p:cNvSpPr>
          <p:nvPr/>
        </p:nvSpPr>
        <p:spPr bwMode="auto">
          <a:xfrm>
            <a:off x="876300" y="552450"/>
            <a:ext cx="21971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Superficial temporal</a:t>
            </a:r>
          </a:p>
          <a:p>
            <a:r>
              <a:rPr lang="en-US" sz="1800" b="1">
                <a:solidFill>
                  <a:srgbClr val="231F20"/>
                </a:solidFill>
                <a:latin typeface="Arial" charset="0"/>
              </a:rPr>
              <a:t>vein</a:t>
            </a:r>
          </a:p>
        </p:txBody>
      </p:sp>
      <p:sp>
        <p:nvSpPr>
          <p:cNvPr id="23" name="Rectangle 26"/>
          <p:cNvSpPr>
            <a:spLocks noChangeArrowheads="1"/>
          </p:cNvSpPr>
          <p:nvPr/>
        </p:nvSpPr>
        <p:spPr bwMode="auto">
          <a:xfrm>
            <a:off x="6489700" y="1406525"/>
            <a:ext cx="11684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Facial vein</a:t>
            </a:r>
            <a:endParaRPr lang="en-US" sz="1400" b="1">
              <a:latin typeface="Arial" charset="0"/>
            </a:endParaRPr>
          </a:p>
        </p:txBody>
      </p:sp>
      <p:sp>
        <p:nvSpPr>
          <p:cNvPr id="24" name="Rectangle 27"/>
          <p:cNvSpPr>
            <a:spLocks noChangeArrowheads="1"/>
          </p:cNvSpPr>
          <p:nvPr/>
        </p:nvSpPr>
        <p:spPr bwMode="auto">
          <a:xfrm>
            <a:off x="873125" y="1155700"/>
            <a:ext cx="14859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Occipital vein</a:t>
            </a:r>
            <a:endParaRPr lang="en-US" sz="1400" b="1">
              <a:latin typeface="Arial" charset="0"/>
            </a:endParaRPr>
          </a:p>
        </p:txBody>
      </p:sp>
      <p:sp>
        <p:nvSpPr>
          <p:cNvPr id="25" name="Rectangle 28"/>
          <p:cNvSpPr>
            <a:spLocks noChangeArrowheads="1"/>
          </p:cNvSpPr>
          <p:nvPr/>
        </p:nvSpPr>
        <p:spPr bwMode="auto">
          <a:xfrm>
            <a:off x="863600" y="1520825"/>
            <a:ext cx="14859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Posterior</a:t>
            </a:r>
          </a:p>
          <a:p>
            <a:r>
              <a:rPr lang="en-US" sz="1800" b="1">
                <a:solidFill>
                  <a:srgbClr val="231F20"/>
                </a:solidFill>
                <a:latin typeface="Arial" charset="0"/>
              </a:rPr>
              <a:t>auricular vein</a:t>
            </a:r>
            <a:endParaRPr lang="en-US" sz="1400" b="1">
              <a:latin typeface="Arial" charset="0"/>
            </a:endParaRPr>
          </a:p>
        </p:txBody>
      </p:sp>
      <p:sp>
        <p:nvSpPr>
          <p:cNvPr id="26" name="Rectangle 29"/>
          <p:cNvSpPr>
            <a:spLocks noChangeArrowheads="1"/>
          </p:cNvSpPr>
          <p:nvPr/>
        </p:nvSpPr>
        <p:spPr bwMode="auto">
          <a:xfrm>
            <a:off x="892175" y="3117850"/>
            <a:ext cx="16510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Internal jugular</a:t>
            </a:r>
          </a:p>
          <a:p>
            <a:r>
              <a:rPr lang="en-US" sz="1800" b="1">
                <a:solidFill>
                  <a:srgbClr val="231F20"/>
                </a:solidFill>
                <a:latin typeface="Arial" charset="0"/>
              </a:rPr>
              <a:t>vein</a:t>
            </a:r>
          </a:p>
        </p:txBody>
      </p:sp>
      <p:sp>
        <p:nvSpPr>
          <p:cNvPr id="27" name="Rectangle 30"/>
          <p:cNvSpPr>
            <a:spLocks noChangeArrowheads="1"/>
          </p:cNvSpPr>
          <p:nvPr/>
        </p:nvSpPr>
        <p:spPr bwMode="auto">
          <a:xfrm>
            <a:off x="869950" y="3730625"/>
            <a:ext cx="22098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Superior and middle</a:t>
            </a:r>
          </a:p>
          <a:p>
            <a:r>
              <a:rPr lang="en-US" sz="1800" b="1">
                <a:solidFill>
                  <a:srgbClr val="231F20"/>
                </a:solidFill>
                <a:latin typeface="Arial" charset="0"/>
              </a:rPr>
              <a:t>thyroid veins</a:t>
            </a:r>
            <a:endParaRPr lang="en-US" sz="1400" b="1">
              <a:latin typeface="Arial" charset="0"/>
            </a:endParaRPr>
          </a:p>
        </p:txBody>
      </p:sp>
      <p:sp>
        <p:nvSpPr>
          <p:cNvPr id="28" name="Rectangle 31"/>
          <p:cNvSpPr>
            <a:spLocks noChangeArrowheads="1"/>
          </p:cNvSpPr>
          <p:nvPr/>
        </p:nvSpPr>
        <p:spPr bwMode="auto">
          <a:xfrm>
            <a:off x="869950" y="4349750"/>
            <a:ext cx="17653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Brachiocephalic</a:t>
            </a:r>
          </a:p>
          <a:p>
            <a:r>
              <a:rPr lang="en-US" sz="1800" b="1">
                <a:solidFill>
                  <a:srgbClr val="231F20"/>
                </a:solidFill>
                <a:latin typeface="Arial" charset="0"/>
              </a:rPr>
              <a:t>vein</a:t>
            </a:r>
          </a:p>
        </p:txBody>
      </p:sp>
      <p:sp>
        <p:nvSpPr>
          <p:cNvPr id="29" name="Rectangle 32"/>
          <p:cNvSpPr>
            <a:spLocks noChangeArrowheads="1"/>
          </p:cNvSpPr>
          <p:nvPr/>
        </p:nvSpPr>
        <p:spPr bwMode="auto">
          <a:xfrm>
            <a:off x="879475" y="4965700"/>
            <a:ext cx="17272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Subclavian vein</a:t>
            </a:r>
            <a:endParaRPr lang="en-US" sz="1400" b="1">
              <a:latin typeface="Arial" charset="0"/>
            </a:endParaRPr>
          </a:p>
        </p:txBody>
      </p:sp>
      <p:sp>
        <p:nvSpPr>
          <p:cNvPr id="30" name="Rectangle 33"/>
          <p:cNvSpPr>
            <a:spLocks noChangeArrowheads="1"/>
          </p:cNvSpPr>
          <p:nvPr/>
        </p:nvSpPr>
        <p:spPr bwMode="auto">
          <a:xfrm>
            <a:off x="876300" y="5340350"/>
            <a:ext cx="10922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Superior</a:t>
            </a:r>
          </a:p>
          <a:p>
            <a:r>
              <a:rPr lang="en-US" sz="1800" b="1">
                <a:solidFill>
                  <a:srgbClr val="231F20"/>
                </a:solidFill>
                <a:latin typeface="Arial" charset="0"/>
              </a:rPr>
              <a:t>vena cava</a:t>
            </a:r>
            <a:endParaRPr lang="en-US" sz="1400" b="1">
              <a:latin typeface="Arial"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dirty="0" smtClean="0"/>
              <a:t> </a:t>
            </a:r>
            <a:endParaRPr lang="en-GB" dirty="0"/>
          </a:p>
        </p:txBody>
      </p:sp>
      <p:pic>
        <p:nvPicPr>
          <p:cNvPr id="4" name="Picture 7" descr="figure_19_22d-jLE"/>
          <p:cNvPicPr>
            <a:picLocks noChangeAspect="1" noChangeArrowheads="1"/>
          </p:cNvPicPr>
          <p:nvPr/>
        </p:nvPicPr>
        <p:blipFill>
          <a:blip r:embed="rId2" cstate="print"/>
          <a:srcRect/>
          <a:stretch>
            <a:fillRect/>
          </a:stretch>
        </p:blipFill>
        <p:spPr bwMode="auto">
          <a:xfrm>
            <a:off x="457200" y="581025"/>
            <a:ext cx="8229600" cy="5867400"/>
          </a:xfrm>
          <a:prstGeom prst="rect">
            <a:avLst/>
          </a:prstGeom>
          <a:noFill/>
        </p:spPr>
      </p:pic>
      <p:sp>
        <p:nvSpPr>
          <p:cNvPr id="5" name="Line 8"/>
          <p:cNvSpPr>
            <a:spLocks noChangeShapeType="1"/>
          </p:cNvSpPr>
          <p:nvPr/>
        </p:nvSpPr>
        <p:spPr bwMode="auto">
          <a:xfrm>
            <a:off x="2073275" y="1033463"/>
            <a:ext cx="1152525" cy="1587"/>
          </a:xfrm>
          <a:prstGeom prst="line">
            <a:avLst/>
          </a:prstGeom>
          <a:noFill/>
          <a:ln w="15875">
            <a:solidFill>
              <a:srgbClr val="231F20"/>
            </a:solidFill>
            <a:round/>
            <a:headEnd/>
            <a:tailEnd/>
          </a:ln>
        </p:spPr>
        <p:txBody>
          <a:bodyPr/>
          <a:lstStyle/>
          <a:p>
            <a:endParaRPr lang="en-GB"/>
          </a:p>
        </p:txBody>
      </p:sp>
      <p:sp>
        <p:nvSpPr>
          <p:cNvPr id="6" name="Freeform 9"/>
          <p:cNvSpPr>
            <a:spLocks/>
          </p:cNvSpPr>
          <p:nvPr/>
        </p:nvSpPr>
        <p:spPr bwMode="auto">
          <a:xfrm>
            <a:off x="2336800" y="1357313"/>
            <a:ext cx="1746250" cy="1457325"/>
          </a:xfrm>
          <a:custGeom>
            <a:avLst/>
            <a:gdLst/>
            <a:ahLst/>
            <a:cxnLst>
              <a:cxn ang="0">
                <a:pos x="0" y="0"/>
              </a:cxn>
              <a:cxn ang="0">
                <a:pos x="610" y="0"/>
              </a:cxn>
              <a:cxn ang="0">
                <a:pos x="1100" y="918"/>
              </a:cxn>
            </a:cxnLst>
            <a:rect l="0" t="0" r="r" b="b"/>
            <a:pathLst>
              <a:path w="1100" h="918">
                <a:moveTo>
                  <a:pt x="0" y="0"/>
                </a:moveTo>
                <a:lnTo>
                  <a:pt x="610" y="0"/>
                </a:lnTo>
                <a:lnTo>
                  <a:pt x="1100" y="918"/>
                </a:lnTo>
              </a:path>
            </a:pathLst>
          </a:custGeom>
          <a:noFill/>
          <a:ln w="15875">
            <a:solidFill>
              <a:srgbClr val="231F20"/>
            </a:solidFill>
            <a:prstDash val="solid"/>
            <a:round/>
            <a:headEnd/>
            <a:tailEnd/>
          </a:ln>
        </p:spPr>
        <p:txBody>
          <a:bodyPr/>
          <a:lstStyle/>
          <a:p>
            <a:endParaRPr lang="en-GB"/>
          </a:p>
        </p:txBody>
      </p:sp>
      <p:sp>
        <p:nvSpPr>
          <p:cNvPr id="7" name="Freeform 10"/>
          <p:cNvSpPr>
            <a:spLocks/>
          </p:cNvSpPr>
          <p:nvPr/>
        </p:nvSpPr>
        <p:spPr bwMode="auto">
          <a:xfrm>
            <a:off x="1454150" y="1830388"/>
            <a:ext cx="1631950" cy="654050"/>
          </a:xfrm>
          <a:custGeom>
            <a:avLst/>
            <a:gdLst/>
            <a:ahLst/>
            <a:cxnLst>
              <a:cxn ang="0">
                <a:pos x="0" y="0"/>
              </a:cxn>
              <a:cxn ang="0">
                <a:pos x="838" y="0"/>
              </a:cxn>
              <a:cxn ang="0">
                <a:pos x="1028" y="412"/>
              </a:cxn>
            </a:cxnLst>
            <a:rect l="0" t="0" r="r" b="b"/>
            <a:pathLst>
              <a:path w="1028" h="412">
                <a:moveTo>
                  <a:pt x="0" y="0"/>
                </a:moveTo>
                <a:lnTo>
                  <a:pt x="838" y="0"/>
                </a:lnTo>
                <a:lnTo>
                  <a:pt x="1028" y="412"/>
                </a:lnTo>
              </a:path>
            </a:pathLst>
          </a:custGeom>
          <a:noFill/>
          <a:ln w="15875">
            <a:solidFill>
              <a:srgbClr val="231F20"/>
            </a:solidFill>
            <a:prstDash val="solid"/>
            <a:round/>
            <a:headEnd/>
            <a:tailEnd/>
          </a:ln>
        </p:spPr>
        <p:txBody>
          <a:bodyPr/>
          <a:lstStyle/>
          <a:p>
            <a:endParaRPr lang="en-GB"/>
          </a:p>
        </p:txBody>
      </p:sp>
      <p:sp>
        <p:nvSpPr>
          <p:cNvPr id="8" name="Line 11"/>
          <p:cNvSpPr>
            <a:spLocks noChangeShapeType="1"/>
          </p:cNvSpPr>
          <p:nvPr/>
        </p:nvSpPr>
        <p:spPr bwMode="auto">
          <a:xfrm>
            <a:off x="1558925" y="2801938"/>
            <a:ext cx="2266950" cy="1587"/>
          </a:xfrm>
          <a:prstGeom prst="line">
            <a:avLst/>
          </a:prstGeom>
          <a:noFill/>
          <a:ln w="15875">
            <a:solidFill>
              <a:srgbClr val="231F20"/>
            </a:solidFill>
            <a:round/>
            <a:headEnd/>
            <a:tailEnd/>
          </a:ln>
        </p:spPr>
        <p:txBody>
          <a:bodyPr/>
          <a:lstStyle/>
          <a:p>
            <a:endParaRPr lang="en-GB"/>
          </a:p>
        </p:txBody>
      </p:sp>
      <p:sp>
        <p:nvSpPr>
          <p:cNvPr id="9" name="Freeform 12"/>
          <p:cNvSpPr>
            <a:spLocks/>
          </p:cNvSpPr>
          <p:nvPr/>
        </p:nvSpPr>
        <p:spPr bwMode="auto">
          <a:xfrm>
            <a:off x="2028825" y="3214688"/>
            <a:ext cx="1978025" cy="339725"/>
          </a:xfrm>
          <a:custGeom>
            <a:avLst/>
            <a:gdLst/>
            <a:ahLst/>
            <a:cxnLst>
              <a:cxn ang="0">
                <a:pos x="0" y="214"/>
              </a:cxn>
              <a:cxn ang="0">
                <a:pos x="864" y="214"/>
              </a:cxn>
              <a:cxn ang="0">
                <a:pos x="1246" y="0"/>
              </a:cxn>
            </a:cxnLst>
            <a:rect l="0" t="0" r="r" b="b"/>
            <a:pathLst>
              <a:path w="1246" h="214">
                <a:moveTo>
                  <a:pt x="0" y="214"/>
                </a:moveTo>
                <a:lnTo>
                  <a:pt x="864" y="214"/>
                </a:lnTo>
                <a:lnTo>
                  <a:pt x="1246" y="0"/>
                </a:lnTo>
              </a:path>
            </a:pathLst>
          </a:custGeom>
          <a:noFill/>
          <a:ln w="15875">
            <a:solidFill>
              <a:srgbClr val="231F20"/>
            </a:solidFill>
            <a:prstDash val="solid"/>
            <a:round/>
            <a:headEnd/>
            <a:tailEnd/>
          </a:ln>
        </p:spPr>
        <p:txBody>
          <a:bodyPr/>
          <a:lstStyle/>
          <a:p>
            <a:endParaRPr lang="en-GB"/>
          </a:p>
        </p:txBody>
      </p:sp>
      <p:sp>
        <p:nvSpPr>
          <p:cNvPr id="10" name="Line 13"/>
          <p:cNvSpPr>
            <a:spLocks noChangeShapeType="1"/>
          </p:cNvSpPr>
          <p:nvPr/>
        </p:nvSpPr>
        <p:spPr bwMode="auto">
          <a:xfrm>
            <a:off x="1774825" y="4271963"/>
            <a:ext cx="628650" cy="1587"/>
          </a:xfrm>
          <a:prstGeom prst="line">
            <a:avLst/>
          </a:prstGeom>
          <a:noFill/>
          <a:ln w="15875">
            <a:solidFill>
              <a:srgbClr val="231F20"/>
            </a:solidFill>
            <a:round/>
            <a:headEnd/>
            <a:tailEnd/>
          </a:ln>
        </p:spPr>
        <p:txBody>
          <a:bodyPr/>
          <a:lstStyle/>
          <a:p>
            <a:endParaRPr lang="en-GB"/>
          </a:p>
        </p:txBody>
      </p:sp>
      <p:sp>
        <p:nvSpPr>
          <p:cNvPr id="11" name="Freeform 14"/>
          <p:cNvSpPr>
            <a:spLocks/>
          </p:cNvSpPr>
          <p:nvPr/>
        </p:nvSpPr>
        <p:spPr bwMode="auto">
          <a:xfrm>
            <a:off x="1333500" y="4411663"/>
            <a:ext cx="2228850" cy="450850"/>
          </a:xfrm>
          <a:custGeom>
            <a:avLst/>
            <a:gdLst/>
            <a:ahLst/>
            <a:cxnLst>
              <a:cxn ang="0">
                <a:pos x="0" y="284"/>
              </a:cxn>
              <a:cxn ang="0">
                <a:pos x="748" y="284"/>
              </a:cxn>
              <a:cxn ang="0">
                <a:pos x="1404" y="0"/>
              </a:cxn>
            </a:cxnLst>
            <a:rect l="0" t="0" r="r" b="b"/>
            <a:pathLst>
              <a:path w="1404" h="284">
                <a:moveTo>
                  <a:pt x="0" y="284"/>
                </a:moveTo>
                <a:lnTo>
                  <a:pt x="748" y="284"/>
                </a:lnTo>
                <a:lnTo>
                  <a:pt x="1404" y="0"/>
                </a:lnTo>
              </a:path>
            </a:pathLst>
          </a:custGeom>
          <a:noFill/>
          <a:ln w="15875">
            <a:solidFill>
              <a:srgbClr val="231F20"/>
            </a:solidFill>
            <a:prstDash val="solid"/>
            <a:round/>
            <a:headEnd/>
            <a:tailEnd/>
          </a:ln>
        </p:spPr>
        <p:txBody>
          <a:bodyPr/>
          <a:lstStyle/>
          <a:p>
            <a:endParaRPr lang="en-GB"/>
          </a:p>
        </p:txBody>
      </p:sp>
      <p:sp>
        <p:nvSpPr>
          <p:cNvPr id="12" name="Line 15"/>
          <p:cNvSpPr>
            <a:spLocks noChangeShapeType="1"/>
          </p:cNvSpPr>
          <p:nvPr/>
        </p:nvSpPr>
        <p:spPr bwMode="auto">
          <a:xfrm>
            <a:off x="2295525" y="5176838"/>
            <a:ext cx="838200" cy="1587"/>
          </a:xfrm>
          <a:prstGeom prst="line">
            <a:avLst/>
          </a:prstGeom>
          <a:noFill/>
          <a:ln w="15875">
            <a:solidFill>
              <a:srgbClr val="231F20"/>
            </a:solidFill>
            <a:round/>
            <a:headEnd/>
            <a:tailEnd/>
          </a:ln>
        </p:spPr>
        <p:txBody>
          <a:bodyPr/>
          <a:lstStyle/>
          <a:p>
            <a:endParaRPr lang="en-GB"/>
          </a:p>
        </p:txBody>
      </p:sp>
      <p:sp>
        <p:nvSpPr>
          <p:cNvPr id="13" name="Freeform 16"/>
          <p:cNvSpPr>
            <a:spLocks/>
          </p:cNvSpPr>
          <p:nvPr/>
        </p:nvSpPr>
        <p:spPr bwMode="auto">
          <a:xfrm>
            <a:off x="4105275" y="1662113"/>
            <a:ext cx="2130425" cy="885825"/>
          </a:xfrm>
          <a:custGeom>
            <a:avLst/>
            <a:gdLst/>
            <a:ahLst/>
            <a:cxnLst>
              <a:cxn ang="0">
                <a:pos x="0" y="558"/>
              </a:cxn>
              <a:cxn ang="0">
                <a:pos x="98" y="0"/>
              </a:cxn>
              <a:cxn ang="0">
                <a:pos x="1342" y="0"/>
              </a:cxn>
            </a:cxnLst>
            <a:rect l="0" t="0" r="r" b="b"/>
            <a:pathLst>
              <a:path w="1342" h="558">
                <a:moveTo>
                  <a:pt x="0" y="558"/>
                </a:moveTo>
                <a:lnTo>
                  <a:pt x="98" y="0"/>
                </a:lnTo>
                <a:lnTo>
                  <a:pt x="1342" y="0"/>
                </a:lnTo>
              </a:path>
            </a:pathLst>
          </a:custGeom>
          <a:noFill/>
          <a:ln w="15875">
            <a:solidFill>
              <a:srgbClr val="231F20"/>
            </a:solidFill>
            <a:prstDash val="solid"/>
            <a:round/>
            <a:headEnd/>
            <a:tailEnd/>
          </a:ln>
        </p:spPr>
        <p:txBody>
          <a:bodyPr/>
          <a:lstStyle/>
          <a:p>
            <a:endParaRPr lang="en-GB"/>
          </a:p>
        </p:txBody>
      </p:sp>
      <p:sp>
        <p:nvSpPr>
          <p:cNvPr id="14" name="Freeform 17"/>
          <p:cNvSpPr>
            <a:spLocks/>
          </p:cNvSpPr>
          <p:nvPr/>
        </p:nvSpPr>
        <p:spPr bwMode="auto">
          <a:xfrm>
            <a:off x="4197350" y="2401888"/>
            <a:ext cx="2032000" cy="92075"/>
          </a:xfrm>
          <a:custGeom>
            <a:avLst/>
            <a:gdLst/>
            <a:ahLst/>
            <a:cxnLst>
              <a:cxn ang="0">
                <a:pos x="0" y="58"/>
              </a:cxn>
              <a:cxn ang="0">
                <a:pos x="304" y="0"/>
              </a:cxn>
              <a:cxn ang="0">
                <a:pos x="1280" y="0"/>
              </a:cxn>
            </a:cxnLst>
            <a:rect l="0" t="0" r="r" b="b"/>
            <a:pathLst>
              <a:path w="1280" h="58">
                <a:moveTo>
                  <a:pt x="0" y="58"/>
                </a:moveTo>
                <a:lnTo>
                  <a:pt x="304" y="0"/>
                </a:lnTo>
                <a:lnTo>
                  <a:pt x="1280" y="0"/>
                </a:lnTo>
              </a:path>
            </a:pathLst>
          </a:custGeom>
          <a:noFill/>
          <a:ln w="15875">
            <a:solidFill>
              <a:srgbClr val="231F20"/>
            </a:solidFill>
            <a:prstDash val="solid"/>
            <a:round/>
            <a:headEnd/>
            <a:tailEnd/>
          </a:ln>
        </p:spPr>
        <p:txBody>
          <a:bodyPr/>
          <a:lstStyle/>
          <a:p>
            <a:endParaRPr lang="en-GB"/>
          </a:p>
        </p:txBody>
      </p:sp>
      <p:sp>
        <p:nvSpPr>
          <p:cNvPr id="15" name="Line 18"/>
          <p:cNvSpPr>
            <a:spLocks noChangeShapeType="1"/>
          </p:cNvSpPr>
          <p:nvPr/>
        </p:nvSpPr>
        <p:spPr bwMode="auto">
          <a:xfrm flipV="1">
            <a:off x="4406900" y="2405063"/>
            <a:ext cx="276225" cy="301625"/>
          </a:xfrm>
          <a:prstGeom prst="line">
            <a:avLst/>
          </a:prstGeom>
          <a:noFill/>
          <a:ln w="22225">
            <a:solidFill>
              <a:srgbClr val="231F20"/>
            </a:solidFill>
            <a:round/>
            <a:headEnd/>
            <a:tailEnd/>
          </a:ln>
        </p:spPr>
        <p:txBody>
          <a:bodyPr/>
          <a:lstStyle/>
          <a:p>
            <a:endParaRPr lang="en-GB"/>
          </a:p>
        </p:txBody>
      </p:sp>
      <p:sp>
        <p:nvSpPr>
          <p:cNvPr id="16" name="Freeform 19"/>
          <p:cNvSpPr>
            <a:spLocks/>
          </p:cNvSpPr>
          <p:nvPr/>
        </p:nvSpPr>
        <p:spPr bwMode="auto">
          <a:xfrm>
            <a:off x="4365625" y="2992438"/>
            <a:ext cx="1882775" cy="177800"/>
          </a:xfrm>
          <a:custGeom>
            <a:avLst/>
            <a:gdLst/>
            <a:ahLst/>
            <a:cxnLst>
              <a:cxn ang="0">
                <a:pos x="0" y="112"/>
              </a:cxn>
              <a:cxn ang="0">
                <a:pos x="370" y="0"/>
              </a:cxn>
              <a:cxn ang="0">
                <a:pos x="1186" y="0"/>
              </a:cxn>
            </a:cxnLst>
            <a:rect l="0" t="0" r="r" b="b"/>
            <a:pathLst>
              <a:path w="1186" h="112">
                <a:moveTo>
                  <a:pt x="0" y="112"/>
                </a:moveTo>
                <a:lnTo>
                  <a:pt x="370" y="0"/>
                </a:lnTo>
                <a:lnTo>
                  <a:pt x="1186" y="0"/>
                </a:lnTo>
              </a:path>
            </a:pathLst>
          </a:custGeom>
          <a:noFill/>
          <a:ln w="22225">
            <a:solidFill>
              <a:srgbClr val="231F20"/>
            </a:solidFill>
            <a:prstDash val="solid"/>
            <a:round/>
            <a:headEnd/>
            <a:tailEnd/>
          </a:ln>
        </p:spPr>
        <p:txBody>
          <a:bodyPr/>
          <a:lstStyle/>
          <a:p>
            <a:endParaRPr lang="en-GB"/>
          </a:p>
        </p:txBody>
      </p:sp>
      <p:sp>
        <p:nvSpPr>
          <p:cNvPr id="17" name="Freeform 20"/>
          <p:cNvSpPr>
            <a:spLocks/>
          </p:cNvSpPr>
          <p:nvPr/>
        </p:nvSpPr>
        <p:spPr bwMode="auto">
          <a:xfrm>
            <a:off x="4460875" y="3478213"/>
            <a:ext cx="1774825" cy="276225"/>
          </a:xfrm>
          <a:custGeom>
            <a:avLst/>
            <a:gdLst/>
            <a:ahLst/>
            <a:cxnLst>
              <a:cxn ang="0">
                <a:pos x="0" y="0"/>
              </a:cxn>
              <a:cxn ang="0">
                <a:pos x="306" y="174"/>
              </a:cxn>
              <a:cxn ang="0">
                <a:pos x="1118" y="174"/>
              </a:cxn>
            </a:cxnLst>
            <a:rect l="0" t="0" r="r" b="b"/>
            <a:pathLst>
              <a:path w="1118" h="174">
                <a:moveTo>
                  <a:pt x="0" y="0"/>
                </a:moveTo>
                <a:lnTo>
                  <a:pt x="306" y="174"/>
                </a:lnTo>
                <a:lnTo>
                  <a:pt x="1118" y="174"/>
                </a:lnTo>
              </a:path>
            </a:pathLst>
          </a:custGeom>
          <a:noFill/>
          <a:ln w="22225">
            <a:solidFill>
              <a:srgbClr val="231F20"/>
            </a:solidFill>
            <a:prstDash val="solid"/>
            <a:round/>
            <a:headEnd/>
            <a:tailEnd/>
          </a:ln>
        </p:spPr>
        <p:txBody>
          <a:bodyPr/>
          <a:lstStyle/>
          <a:p>
            <a:endParaRPr lang="en-GB"/>
          </a:p>
        </p:txBody>
      </p:sp>
      <p:sp>
        <p:nvSpPr>
          <p:cNvPr id="18" name="Line 21"/>
          <p:cNvSpPr>
            <a:spLocks noChangeShapeType="1"/>
          </p:cNvSpPr>
          <p:nvPr/>
        </p:nvSpPr>
        <p:spPr bwMode="auto">
          <a:xfrm>
            <a:off x="4073525" y="4233863"/>
            <a:ext cx="2162175" cy="1587"/>
          </a:xfrm>
          <a:prstGeom prst="line">
            <a:avLst/>
          </a:prstGeom>
          <a:noFill/>
          <a:ln w="15875">
            <a:solidFill>
              <a:srgbClr val="231F20"/>
            </a:solidFill>
            <a:round/>
            <a:headEnd/>
            <a:tailEnd/>
          </a:ln>
        </p:spPr>
        <p:txBody>
          <a:bodyPr/>
          <a:lstStyle/>
          <a:p>
            <a:endParaRPr lang="en-GB"/>
          </a:p>
        </p:txBody>
      </p:sp>
      <p:sp>
        <p:nvSpPr>
          <p:cNvPr id="19" name="Line 22"/>
          <p:cNvSpPr>
            <a:spLocks noChangeShapeType="1"/>
          </p:cNvSpPr>
          <p:nvPr/>
        </p:nvSpPr>
        <p:spPr bwMode="auto">
          <a:xfrm>
            <a:off x="4178300" y="4605338"/>
            <a:ext cx="2047875" cy="1587"/>
          </a:xfrm>
          <a:prstGeom prst="line">
            <a:avLst/>
          </a:prstGeom>
          <a:noFill/>
          <a:ln w="15875">
            <a:solidFill>
              <a:srgbClr val="231F20"/>
            </a:solidFill>
            <a:round/>
            <a:headEnd/>
            <a:tailEnd/>
          </a:ln>
        </p:spPr>
        <p:txBody>
          <a:bodyPr/>
          <a:lstStyle/>
          <a:p>
            <a:endParaRPr lang="en-GB"/>
          </a:p>
        </p:txBody>
      </p:sp>
      <p:sp>
        <p:nvSpPr>
          <p:cNvPr id="20" name="Line 23"/>
          <p:cNvSpPr>
            <a:spLocks noChangeShapeType="1"/>
          </p:cNvSpPr>
          <p:nvPr/>
        </p:nvSpPr>
        <p:spPr bwMode="auto">
          <a:xfrm>
            <a:off x="5108575" y="5345113"/>
            <a:ext cx="977900" cy="1587"/>
          </a:xfrm>
          <a:prstGeom prst="line">
            <a:avLst/>
          </a:prstGeom>
          <a:noFill/>
          <a:ln w="15875">
            <a:solidFill>
              <a:srgbClr val="231F20"/>
            </a:solidFill>
            <a:round/>
            <a:headEnd/>
            <a:tailEnd/>
          </a:ln>
        </p:spPr>
        <p:txBody>
          <a:bodyPr/>
          <a:lstStyle/>
          <a:p>
            <a:endParaRPr lang="en-GB"/>
          </a:p>
        </p:txBody>
      </p:sp>
      <p:sp>
        <p:nvSpPr>
          <p:cNvPr id="21" name="Rectangle 24"/>
          <p:cNvSpPr>
            <a:spLocks noChangeArrowheads="1"/>
          </p:cNvSpPr>
          <p:nvPr/>
        </p:nvSpPr>
        <p:spPr bwMode="auto">
          <a:xfrm>
            <a:off x="660400" y="881063"/>
            <a:ext cx="1382713" cy="288925"/>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charset="0"/>
              </a:rPr>
              <a:t>Frontal lobe</a:t>
            </a:r>
            <a:endParaRPr lang="en-US" sz="1400" b="1">
              <a:latin typeface="Arial" charset="0"/>
            </a:endParaRPr>
          </a:p>
        </p:txBody>
      </p:sp>
      <p:sp>
        <p:nvSpPr>
          <p:cNvPr id="22" name="Rectangle 25"/>
          <p:cNvSpPr>
            <a:spLocks noChangeArrowheads="1"/>
          </p:cNvSpPr>
          <p:nvPr/>
        </p:nvSpPr>
        <p:spPr bwMode="auto">
          <a:xfrm>
            <a:off x="660400" y="1198563"/>
            <a:ext cx="1652588" cy="288925"/>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charset="0"/>
              </a:rPr>
              <a:t>Optic chiasma</a:t>
            </a:r>
            <a:endParaRPr lang="en-US" sz="1400" b="1">
              <a:latin typeface="Arial" charset="0"/>
            </a:endParaRPr>
          </a:p>
        </p:txBody>
      </p:sp>
      <p:sp>
        <p:nvSpPr>
          <p:cNvPr id="23" name="Rectangle 26"/>
          <p:cNvSpPr>
            <a:spLocks noChangeArrowheads="1"/>
          </p:cNvSpPr>
          <p:nvPr/>
        </p:nvSpPr>
        <p:spPr bwMode="auto">
          <a:xfrm>
            <a:off x="660400" y="1662113"/>
            <a:ext cx="1008063" cy="866775"/>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charset="0"/>
              </a:rPr>
              <a:t>Middle</a:t>
            </a:r>
          </a:p>
          <a:p>
            <a:r>
              <a:rPr lang="en-US" sz="1900" b="1">
                <a:solidFill>
                  <a:srgbClr val="231F20"/>
                </a:solidFill>
                <a:latin typeface="Arial" charset="0"/>
              </a:rPr>
              <a:t>cerebral </a:t>
            </a:r>
            <a:endParaRPr lang="en-US" sz="1900" b="1">
              <a:latin typeface="Arial" charset="0"/>
            </a:endParaRPr>
          </a:p>
          <a:p>
            <a:r>
              <a:rPr lang="en-US" sz="1900" b="1">
                <a:solidFill>
                  <a:srgbClr val="231F20"/>
                </a:solidFill>
                <a:latin typeface="Arial" charset="0"/>
              </a:rPr>
              <a:t>artery</a:t>
            </a:r>
            <a:endParaRPr lang="en-US" sz="1400" b="1">
              <a:latin typeface="Arial" charset="0"/>
            </a:endParaRPr>
          </a:p>
        </p:txBody>
      </p:sp>
      <p:sp>
        <p:nvSpPr>
          <p:cNvPr id="24" name="Rectangle 27"/>
          <p:cNvSpPr>
            <a:spLocks noChangeArrowheads="1"/>
          </p:cNvSpPr>
          <p:nvPr/>
        </p:nvSpPr>
        <p:spPr bwMode="auto">
          <a:xfrm>
            <a:off x="660400" y="2643188"/>
            <a:ext cx="873125" cy="781050"/>
          </a:xfrm>
          <a:prstGeom prst="rect">
            <a:avLst/>
          </a:prstGeom>
          <a:noFill/>
          <a:ln w="9525">
            <a:noFill/>
            <a:miter lim="800000"/>
            <a:headEnd/>
            <a:tailEnd/>
          </a:ln>
        </p:spPr>
        <p:txBody>
          <a:bodyPr wrap="none" lIns="0" tIns="0" rIns="0" bIns="0">
            <a:spAutoFit/>
          </a:bodyPr>
          <a:lstStyle/>
          <a:p>
            <a:pPr eaLnBrk="1" hangingPunct="1">
              <a:lnSpc>
                <a:spcPct val="90000"/>
              </a:lnSpc>
            </a:pPr>
            <a:r>
              <a:rPr lang="en-US" sz="1900" b="1">
                <a:solidFill>
                  <a:srgbClr val="231F20"/>
                </a:solidFill>
                <a:latin typeface="Arial" charset="0"/>
              </a:rPr>
              <a:t>Internal</a:t>
            </a:r>
          </a:p>
          <a:p>
            <a:pPr eaLnBrk="1" hangingPunct="1">
              <a:lnSpc>
                <a:spcPct val="90000"/>
              </a:lnSpc>
            </a:pPr>
            <a:r>
              <a:rPr lang="en-US" sz="1900" b="1">
                <a:solidFill>
                  <a:srgbClr val="231F20"/>
                </a:solidFill>
                <a:latin typeface="Arial" charset="0"/>
              </a:rPr>
              <a:t>carotid </a:t>
            </a:r>
            <a:endParaRPr lang="en-US" sz="1900" b="1">
              <a:latin typeface="Arial" charset="0"/>
            </a:endParaRPr>
          </a:p>
          <a:p>
            <a:pPr eaLnBrk="1" hangingPunct="1">
              <a:lnSpc>
                <a:spcPct val="90000"/>
              </a:lnSpc>
            </a:pPr>
            <a:r>
              <a:rPr lang="en-US" sz="1900" b="1">
                <a:solidFill>
                  <a:srgbClr val="231F20"/>
                </a:solidFill>
                <a:latin typeface="Arial" charset="0"/>
              </a:rPr>
              <a:t>artery</a:t>
            </a:r>
          </a:p>
        </p:txBody>
      </p:sp>
      <p:sp>
        <p:nvSpPr>
          <p:cNvPr id="25" name="Rectangle 28"/>
          <p:cNvSpPr>
            <a:spLocks noChangeArrowheads="1"/>
          </p:cNvSpPr>
          <p:nvPr/>
        </p:nvSpPr>
        <p:spPr bwMode="auto">
          <a:xfrm>
            <a:off x="660400" y="3416300"/>
            <a:ext cx="1328738" cy="520700"/>
          </a:xfrm>
          <a:prstGeom prst="rect">
            <a:avLst/>
          </a:prstGeom>
          <a:noFill/>
          <a:ln w="9525">
            <a:noFill/>
            <a:miter lim="800000"/>
            <a:headEnd/>
            <a:tailEnd/>
          </a:ln>
        </p:spPr>
        <p:txBody>
          <a:bodyPr wrap="none" lIns="0" tIns="0" rIns="0" bIns="0">
            <a:spAutoFit/>
          </a:bodyPr>
          <a:lstStyle/>
          <a:p>
            <a:pPr eaLnBrk="1" hangingPunct="1">
              <a:lnSpc>
                <a:spcPct val="90000"/>
              </a:lnSpc>
            </a:pPr>
            <a:r>
              <a:rPr lang="en-US" sz="1900" b="1">
                <a:solidFill>
                  <a:srgbClr val="231F20"/>
                </a:solidFill>
                <a:latin typeface="Arial" charset="0"/>
              </a:rPr>
              <a:t>Mammillary</a:t>
            </a:r>
          </a:p>
          <a:p>
            <a:pPr eaLnBrk="1" hangingPunct="1">
              <a:lnSpc>
                <a:spcPct val="90000"/>
              </a:lnSpc>
            </a:pPr>
            <a:r>
              <a:rPr lang="en-US" sz="1900" b="1">
                <a:solidFill>
                  <a:srgbClr val="231F20"/>
                </a:solidFill>
                <a:latin typeface="Arial" charset="0"/>
              </a:rPr>
              <a:t>body</a:t>
            </a:r>
          </a:p>
        </p:txBody>
      </p:sp>
      <p:sp>
        <p:nvSpPr>
          <p:cNvPr id="26" name="Rectangle 29"/>
          <p:cNvSpPr>
            <a:spLocks noChangeArrowheads="1"/>
          </p:cNvSpPr>
          <p:nvPr/>
        </p:nvSpPr>
        <p:spPr bwMode="auto">
          <a:xfrm>
            <a:off x="660400" y="4090988"/>
            <a:ext cx="1087438" cy="577850"/>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charset="0"/>
              </a:rPr>
              <a:t>Temporal</a:t>
            </a:r>
          </a:p>
          <a:p>
            <a:r>
              <a:rPr lang="en-US" sz="1900" b="1">
                <a:solidFill>
                  <a:srgbClr val="231F20"/>
                </a:solidFill>
                <a:latin typeface="Arial" charset="0"/>
              </a:rPr>
              <a:t>lobe</a:t>
            </a:r>
            <a:endParaRPr lang="en-US" sz="1400" b="1">
              <a:latin typeface="Arial" charset="0"/>
            </a:endParaRPr>
          </a:p>
        </p:txBody>
      </p:sp>
      <p:sp>
        <p:nvSpPr>
          <p:cNvPr id="27" name="Rectangle 30"/>
          <p:cNvSpPr>
            <a:spLocks noChangeArrowheads="1"/>
          </p:cNvSpPr>
          <p:nvPr/>
        </p:nvSpPr>
        <p:spPr bwMode="auto">
          <a:xfrm>
            <a:off x="649288" y="5021263"/>
            <a:ext cx="1584325" cy="288925"/>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charset="0"/>
              </a:rPr>
              <a:t>Occipital lobe</a:t>
            </a:r>
            <a:endParaRPr lang="en-US" sz="1400" b="1">
              <a:latin typeface="Arial" charset="0"/>
            </a:endParaRPr>
          </a:p>
        </p:txBody>
      </p:sp>
      <p:sp>
        <p:nvSpPr>
          <p:cNvPr id="28" name="Rectangle 31"/>
          <p:cNvSpPr>
            <a:spLocks noChangeArrowheads="1"/>
          </p:cNvSpPr>
          <p:nvPr/>
        </p:nvSpPr>
        <p:spPr bwMode="auto">
          <a:xfrm>
            <a:off x="6280150" y="725488"/>
            <a:ext cx="2227263" cy="782637"/>
          </a:xfrm>
          <a:prstGeom prst="rect">
            <a:avLst/>
          </a:prstGeom>
          <a:noFill/>
          <a:ln w="9525">
            <a:noFill/>
            <a:miter lim="800000"/>
            <a:headEnd/>
            <a:tailEnd/>
          </a:ln>
        </p:spPr>
        <p:txBody>
          <a:bodyPr wrap="none" lIns="0" tIns="0" rIns="0" bIns="0">
            <a:spAutoFit/>
          </a:bodyPr>
          <a:lstStyle/>
          <a:p>
            <a:pPr eaLnBrk="1" hangingPunct="1">
              <a:lnSpc>
                <a:spcPct val="90000"/>
              </a:lnSpc>
            </a:pPr>
            <a:r>
              <a:rPr lang="en-US" sz="1900">
                <a:solidFill>
                  <a:srgbClr val="231F20"/>
                </a:solidFill>
                <a:latin typeface="Arial Black" pitchFamily="34" charset="0"/>
              </a:rPr>
              <a:t>Cerebral arterial</a:t>
            </a:r>
          </a:p>
          <a:p>
            <a:pPr eaLnBrk="1" hangingPunct="1">
              <a:lnSpc>
                <a:spcPct val="70000"/>
              </a:lnSpc>
            </a:pPr>
            <a:r>
              <a:rPr lang="en-US" sz="1900">
                <a:solidFill>
                  <a:srgbClr val="231F20"/>
                </a:solidFill>
                <a:latin typeface="Arial Black" pitchFamily="34" charset="0"/>
              </a:rPr>
              <a:t>circle </a:t>
            </a:r>
            <a:endParaRPr lang="en-US" sz="1900">
              <a:latin typeface="Arial Black" pitchFamily="34" charset="0"/>
            </a:endParaRPr>
          </a:p>
          <a:p>
            <a:pPr eaLnBrk="1" hangingPunct="1">
              <a:lnSpc>
                <a:spcPct val="70000"/>
              </a:lnSpc>
            </a:pPr>
            <a:r>
              <a:rPr lang="en-US" sz="1900">
                <a:solidFill>
                  <a:srgbClr val="231F20"/>
                </a:solidFill>
                <a:latin typeface="Arial Black" pitchFamily="34" charset="0"/>
              </a:rPr>
              <a:t>(circle of Willis)  </a:t>
            </a:r>
          </a:p>
        </p:txBody>
      </p:sp>
      <p:sp>
        <p:nvSpPr>
          <p:cNvPr id="29" name="Rectangle 32"/>
          <p:cNvSpPr>
            <a:spLocks noChangeArrowheads="1"/>
          </p:cNvSpPr>
          <p:nvPr/>
        </p:nvSpPr>
        <p:spPr bwMode="auto">
          <a:xfrm>
            <a:off x="6280150" y="3665538"/>
            <a:ext cx="1814513" cy="463550"/>
          </a:xfrm>
          <a:prstGeom prst="rect">
            <a:avLst/>
          </a:prstGeom>
          <a:noFill/>
          <a:ln w="9525">
            <a:noFill/>
            <a:miter lim="800000"/>
            <a:headEnd/>
            <a:tailEnd/>
          </a:ln>
        </p:spPr>
        <p:txBody>
          <a:bodyPr wrap="none" lIns="0" tIns="0" rIns="0" bIns="0">
            <a:spAutoFit/>
          </a:bodyPr>
          <a:lstStyle/>
          <a:p>
            <a:pPr eaLnBrk="1" hangingPunct="1">
              <a:lnSpc>
                <a:spcPct val="80000"/>
              </a:lnSpc>
            </a:pPr>
            <a:r>
              <a:rPr lang="en-US" sz="1900" b="1">
                <a:latin typeface="Arial" charset="0"/>
              </a:rPr>
              <a:t>• </a:t>
            </a:r>
            <a:r>
              <a:rPr lang="en-US" sz="1900" b="1">
                <a:solidFill>
                  <a:srgbClr val="231F20"/>
                </a:solidFill>
                <a:latin typeface="Arial" charset="0"/>
              </a:rPr>
              <a:t>Posterior</a:t>
            </a:r>
          </a:p>
          <a:p>
            <a:pPr eaLnBrk="1" hangingPunct="1">
              <a:lnSpc>
                <a:spcPct val="80000"/>
              </a:lnSpc>
            </a:pPr>
            <a:r>
              <a:rPr lang="en-US" sz="1900" b="1">
                <a:solidFill>
                  <a:srgbClr val="231F20"/>
                </a:solidFill>
                <a:latin typeface="Arial" charset="0"/>
              </a:rPr>
              <a:t>  cerebral artery</a:t>
            </a:r>
          </a:p>
        </p:txBody>
      </p:sp>
      <p:sp>
        <p:nvSpPr>
          <p:cNvPr id="30" name="Rectangle 33"/>
          <p:cNvSpPr>
            <a:spLocks noChangeArrowheads="1"/>
          </p:cNvSpPr>
          <p:nvPr/>
        </p:nvSpPr>
        <p:spPr bwMode="auto">
          <a:xfrm>
            <a:off x="6280150" y="4084638"/>
            <a:ext cx="1546225" cy="288925"/>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charset="0"/>
              </a:rPr>
              <a:t>Basilar artery</a:t>
            </a:r>
            <a:endParaRPr lang="en-US" sz="1400" b="1">
              <a:latin typeface="Arial" charset="0"/>
            </a:endParaRPr>
          </a:p>
        </p:txBody>
      </p:sp>
      <p:sp>
        <p:nvSpPr>
          <p:cNvPr id="31" name="Rectangle 34"/>
          <p:cNvSpPr>
            <a:spLocks noChangeArrowheads="1"/>
          </p:cNvSpPr>
          <p:nvPr/>
        </p:nvSpPr>
        <p:spPr bwMode="auto">
          <a:xfrm>
            <a:off x="6280150" y="4449763"/>
            <a:ext cx="1787525" cy="288925"/>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charset="0"/>
              </a:rPr>
              <a:t>Vertebral artery</a:t>
            </a:r>
            <a:endParaRPr lang="en-US" sz="1400" b="1">
              <a:latin typeface="Arial" charset="0"/>
            </a:endParaRPr>
          </a:p>
        </p:txBody>
      </p:sp>
      <p:sp>
        <p:nvSpPr>
          <p:cNvPr id="32" name="Rectangle 35"/>
          <p:cNvSpPr>
            <a:spLocks noChangeArrowheads="1"/>
          </p:cNvSpPr>
          <p:nvPr/>
        </p:nvSpPr>
        <p:spPr bwMode="auto">
          <a:xfrm>
            <a:off x="6124575" y="5199063"/>
            <a:ext cx="1316038" cy="288925"/>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charset="0"/>
              </a:rPr>
              <a:t>Cerebellum</a:t>
            </a:r>
            <a:endParaRPr lang="en-US" sz="1400" b="1">
              <a:latin typeface="Arial" charset="0"/>
            </a:endParaRPr>
          </a:p>
        </p:txBody>
      </p:sp>
      <p:sp>
        <p:nvSpPr>
          <p:cNvPr id="33" name="Rectangle 36"/>
          <p:cNvSpPr>
            <a:spLocks noChangeArrowheads="1"/>
          </p:cNvSpPr>
          <p:nvPr/>
        </p:nvSpPr>
        <p:spPr bwMode="auto">
          <a:xfrm>
            <a:off x="6280150" y="2897188"/>
            <a:ext cx="1985963" cy="69532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900" b="1">
                <a:latin typeface="Arial" charset="0"/>
              </a:rPr>
              <a:t>• </a:t>
            </a:r>
            <a:r>
              <a:rPr lang="en-US" sz="1900" b="1">
                <a:solidFill>
                  <a:srgbClr val="231F20"/>
                </a:solidFill>
                <a:latin typeface="Arial" charset="0"/>
              </a:rPr>
              <a:t>Posterior</a:t>
            </a:r>
          </a:p>
          <a:p>
            <a:pPr eaLnBrk="1" hangingPunct="1">
              <a:lnSpc>
                <a:spcPct val="80000"/>
              </a:lnSpc>
            </a:pPr>
            <a:r>
              <a:rPr lang="en-US" sz="1900" b="1">
                <a:solidFill>
                  <a:srgbClr val="231F20"/>
                </a:solidFill>
                <a:latin typeface="Arial" charset="0"/>
              </a:rPr>
              <a:t>  communicating </a:t>
            </a:r>
            <a:endParaRPr lang="en-US" sz="1900" b="1">
              <a:latin typeface="Arial" charset="0"/>
            </a:endParaRPr>
          </a:p>
          <a:p>
            <a:pPr eaLnBrk="1" hangingPunct="1">
              <a:lnSpc>
                <a:spcPct val="80000"/>
              </a:lnSpc>
            </a:pPr>
            <a:r>
              <a:rPr lang="en-US" sz="1900" b="1">
                <a:solidFill>
                  <a:srgbClr val="231F20"/>
                </a:solidFill>
                <a:latin typeface="Arial" charset="0"/>
              </a:rPr>
              <a:t>  artery</a:t>
            </a:r>
          </a:p>
        </p:txBody>
      </p:sp>
      <p:sp>
        <p:nvSpPr>
          <p:cNvPr id="34" name="Rectangle 37"/>
          <p:cNvSpPr>
            <a:spLocks noChangeArrowheads="1"/>
          </p:cNvSpPr>
          <p:nvPr/>
        </p:nvSpPr>
        <p:spPr bwMode="auto">
          <a:xfrm>
            <a:off x="6280150" y="3360738"/>
            <a:ext cx="66675" cy="288925"/>
          </a:xfrm>
          <a:prstGeom prst="rect">
            <a:avLst/>
          </a:prstGeom>
          <a:noFill/>
          <a:ln w="9525">
            <a:noFill/>
            <a:miter lim="800000"/>
            <a:headEnd/>
            <a:tailEnd/>
          </a:ln>
        </p:spPr>
        <p:txBody>
          <a:bodyPr wrap="none" lIns="0" tIns="0" rIns="0" bIns="0">
            <a:spAutoFit/>
          </a:bodyPr>
          <a:lstStyle/>
          <a:p>
            <a:r>
              <a:rPr lang="en-US" sz="1900" i="1">
                <a:solidFill>
                  <a:srgbClr val="231F20"/>
                </a:solidFill>
                <a:latin typeface="Arial" charset="0"/>
              </a:rPr>
              <a:t> </a:t>
            </a:r>
            <a:endParaRPr lang="en-US" sz="1400">
              <a:latin typeface="Arial" charset="0"/>
            </a:endParaRPr>
          </a:p>
        </p:txBody>
      </p:sp>
      <p:sp>
        <p:nvSpPr>
          <p:cNvPr id="35" name="Rectangle 38"/>
          <p:cNvSpPr>
            <a:spLocks noChangeArrowheads="1"/>
          </p:cNvSpPr>
          <p:nvPr/>
        </p:nvSpPr>
        <p:spPr bwMode="auto">
          <a:xfrm>
            <a:off x="685800" y="5875338"/>
            <a:ext cx="7446963" cy="628650"/>
          </a:xfrm>
          <a:prstGeom prst="rect">
            <a:avLst/>
          </a:prstGeom>
          <a:noFill/>
          <a:ln w="9525">
            <a:noFill/>
            <a:miter lim="800000"/>
            <a:headEnd/>
            <a:tailEnd/>
          </a:ln>
        </p:spPr>
        <p:txBody>
          <a:bodyPr wrap="none" lIns="0" tIns="0" rIns="0" bIns="0">
            <a:spAutoFit/>
          </a:bodyPr>
          <a:lstStyle/>
          <a:p>
            <a:r>
              <a:rPr lang="en-US" sz="1900">
                <a:solidFill>
                  <a:srgbClr val="231F20"/>
                </a:solidFill>
                <a:latin typeface="Arial Black" pitchFamily="34" charset="0"/>
              </a:rPr>
              <a:t>(d) Major arteries serving the brain </a:t>
            </a:r>
            <a:r>
              <a:rPr lang="en-US" sz="1900" b="1">
                <a:solidFill>
                  <a:srgbClr val="231F20"/>
                </a:solidFill>
                <a:latin typeface="Arial" charset="0"/>
              </a:rPr>
              <a:t>(inferior view, right side </a:t>
            </a:r>
            <a:endParaRPr lang="en-US" sz="1900" b="1">
              <a:latin typeface="Arial" charset="0"/>
            </a:endParaRPr>
          </a:p>
          <a:p>
            <a:r>
              <a:rPr lang="en-US" sz="1900" b="1">
                <a:latin typeface="Arial" charset="0"/>
              </a:rPr>
              <a:t>       </a:t>
            </a:r>
            <a:r>
              <a:rPr lang="en-US" sz="1900" b="1">
                <a:solidFill>
                  <a:srgbClr val="231F20"/>
                </a:solidFill>
                <a:latin typeface="Arial" charset="0"/>
              </a:rPr>
              <a:t>of cerebellum and part of right temporal lobe removed)</a:t>
            </a:r>
            <a:endParaRPr lang="en-US" sz="1400" b="1">
              <a:latin typeface="Arial" charset="0"/>
            </a:endParaRPr>
          </a:p>
        </p:txBody>
      </p:sp>
      <p:sp>
        <p:nvSpPr>
          <p:cNvPr id="36" name="Rectangle 39"/>
          <p:cNvSpPr>
            <a:spLocks noChangeArrowheads="1"/>
          </p:cNvSpPr>
          <p:nvPr/>
        </p:nvSpPr>
        <p:spPr bwMode="auto">
          <a:xfrm>
            <a:off x="663575" y="4713288"/>
            <a:ext cx="590550" cy="288925"/>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charset="0"/>
              </a:rPr>
              <a:t>Pons</a:t>
            </a:r>
            <a:endParaRPr lang="en-US" sz="1400" b="1">
              <a:latin typeface="Arial" charset="0"/>
            </a:endParaRPr>
          </a:p>
        </p:txBody>
      </p:sp>
      <p:sp>
        <p:nvSpPr>
          <p:cNvPr id="37" name="Rectangle 40"/>
          <p:cNvSpPr>
            <a:spLocks noChangeArrowheads="1"/>
          </p:cNvSpPr>
          <p:nvPr/>
        </p:nvSpPr>
        <p:spPr bwMode="auto">
          <a:xfrm>
            <a:off x="6280150" y="2286000"/>
            <a:ext cx="1814513" cy="520700"/>
          </a:xfrm>
          <a:prstGeom prst="rect">
            <a:avLst/>
          </a:prstGeom>
          <a:noFill/>
          <a:ln w="9525">
            <a:noFill/>
            <a:miter lim="800000"/>
            <a:headEnd/>
            <a:tailEnd/>
          </a:ln>
        </p:spPr>
        <p:txBody>
          <a:bodyPr wrap="none" lIns="0" tIns="0" rIns="0" bIns="0">
            <a:spAutoFit/>
          </a:bodyPr>
          <a:lstStyle/>
          <a:p>
            <a:pPr eaLnBrk="1" hangingPunct="1">
              <a:lnSpc>
                <a:spcPct val="90000"/>
              </a:lnSpc>
            </a:pPr>
            <a:r>
              <a:rPr lang="en-US" sz="1900" b="1">
                <a:latin typeface="Arial" charset="0"/>
              </a:rPr>
              <a:t>• </a:t>
            </a:r>
            <a:r>
              <a:rPr lang="en-US" sz="1900" b="1">
                <a:solidFill>
                  <a:srgbClr val="231F20"/>
                </a:solidFill>
                <a:latin typeface="Arial" charset="0"/>
              </a:rPr>
              <a:t>Anterior</a:t>
            </a:r>
          </a:p>
          <a:p>
            <a:pPr eaLnBrk="1" hangingPunct="1">
              <a:lnSpc>
                <a:spcPct val="90000"/>
              </a:lnSpc>
            </a:pPr>
            <a:r>
              <a:rPr lang="en-US" sz="1900" b="1">
                <a:solidFill>
                  <a:srgbClr val="231F20"/>
                </a:solidFill>
                <a:latin typeface="Arial" charset="0"/>
              </a:rPr>
              <a:t>  cerebral artery</a:t>
            </a:r>
          </a:p>
        </p:txBody>
      </p:sp>
      <p:sp>
        <p:nvSpPr>
          <p:cNvPr id="38" name="Rectangle 41"/>
          <p:cNvSpPr>
            <a:spLocks noChangeArrowheads="1"/>
          </p:cNvSpPr>
          <p:nvPr/>
        </p:nvSpPr>
        <p:spPr bwMode="auto">
          <a:xfrm>
            <a:off x="6280150" y="1570038"/>
            <a:ext cx="1985963" cy="69532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900" b="1">
                <a:latin typeface="Arial" charset="0"/>
              </a:rPr>
              <a:t>• </a:t>
            </a:r>
            <a:r>
              <a:rPr lang="en-US" sz="1900" b="1">
                <a:solidFill>
                  <a:srgbClr val="231F20"/>
                </a:solidFill>
                <a:latin typeface="Arial" charset="0"/>
              </a:rPr>
              <a:t>Anterior</a:t>
            </a:r>
          </a:p>
          <a:p>
            <a:pPr eaLnBrk="1" hangingPunct="1">
              <a:lnSpc>
                <a:spcPct val="80000"/>
              </a:lnSpc>
            </a:pPr>
            <a:r>
              <a:rPr lang="en-US" sz="1900" b="1">
                <a:solidFill>
                  <a:srgbClr val="231F20"/>
                </a:solidFill>
                <a:latin typeface="Arial" charset="0"/>
              </a:rPr>
              <a:t>  communicating </a:t>
            </a:r>
            <a:endParaRPr lang="en-US" sz="1900" b="1">
              <a:latin typeface="Arial" charset="0"/>
            </a:endParaRPr>
          </a:p>
          <a:p>
            <a:pPr eaLnBrk="1" hangingPunct="1">
              <a:lnSpc>
                <a:spcPct val="80000"/>
              </a:lnSpc>
            </a:pPr>
            <a:r>
              <a:rPr lang="en-US" sz="1900" b="1">
                <a:solidFill>
                  <a:srgbClr val="231F20"/>
                </a:solidFill>
                <a:latin typeface="Arial" charset="0"/>
              </a:rPr>
              <a:t>  artery</a:t>
            </a:r>
          </a:p>
        </p:txBody>
      </p:sp>
      <p:sp>
        <p:nvSpPr>
          <p:cNvPr id="39" name="Rectangle 42"/>
          <p:cNvSpPr>
            <a:spLocks noChangeArrowheads="1"/>
          </p:cNvSpPr>
          <p:nvPr/>
        </p:nvSpPr>
        <p:spPr bwMode="auto">
          <a:xfrm>
            <a:off x="6280150" y="2033588"/>
            <a:ext cx="66675" cy="288925"/>
          </a:xfrm>
          <a:prstGeom prst="rect">
            <a:avLst/>
          </a:prstGeom>
          <a:noFill/>
          <a:ln w="9525">
            <a:noFill/>
            <a:miter lim="800000"/>
            <a:headEnd/>
            <a:tailEnd/>
          </a:ln>
        </p:spPr>
        <p:txBody>
          <a:bodyPr wrap="none" lIns="0" tIns="0" rIns="0" bIns="0">
            <a:spAutoFit/>
          </a:bodyPr>
          <a:lstStyle/>
          <a:p>
            <a:r>
              <a:rPr lang="en-US" sz="1900" i="1">
                <a:solidFill>
                  <a:srgbClr val="231F20"/>
                </a:solidFill>
                <a:latin typeface="Arial" charset="0"/>
              </a:rPr>
              <a:t> </a:t>
            </a:r>
            <a:endParaRPr lang="en-US" sz="1400">
              <a:latin typeface="Arial" charset="0"/>
            </a:endParaRPr>
          </a:p>
        </p:txBody>
      </p:sp>
      <p:sp>
        <p:nvSpPr>
          <p:cNvPr id="40" name="Rectangle 43"/>
          <p:cNvSpPr>
            <a:spLocks noChangeArrowheads="1"/>
          </p:cNvSpPr>
          <p:nvPr/>
        </p:nvSpPr>
        <p:spPr bwMode="auto">
          <a:xfrm>
            <a:off x="2641600" y="5483225"/>
            <a:ext cx="1003300" cy="274638"/>
          </a:xfrm>
          <a:prstGeom prst="rect">
            <a:avLst/>
          </a:prstGeom>
          <a:noFill/>
          <a:ln w="9525">
            <a:noFill/>
            <a:miter lim="800000"/>
            <a:headEnd/>
            <a:tailEnd/>
          </a:ln>
        </p:spPr>
        <p:txBody>
          <a:bodyPr wrap="none" lIns="0" tIns="0" rIns="0" bIns="0">
            <a:spAutoFit/>
          </a:bodyPr>
          <a:lstStyle/>
          <a:p>
            <a:r>
              <a:rPr lang="en-US" sz="1800" b="1" i="1">
                <a:solidFill>
                  <a:srgbClr val="231F20"/>
                </a:solidFill>
                <a:latin typeface="Arial" charset="0"/>
              </a:rPr>
              <a:t>Posterior</a:t>
            </a:r>
            <a:endParaRPr lang="en-US" sz="1800" b="1" i="1">
              <a:latin typeface="Arial" charset="0"/>
            </a:endParaRPr>
          </a:p>
        </p:txBody>
      </p:sp>
      <p:sp>
        <p:nvSpPr>
          <p:cNvPr id="41" name="Rectangle 44"/>
          <p:cNvSpPr>
            <a:spLocks noChangeArrowheads="1"/>
          </p:cNvSpPr>
          <p:nvPr/>
        </p:nvSpPr>
        <p:spPr bwMode="auto">
          <a:xfrm>
            <a:off x="3641725" y="533400"/>
            <a:ext cx="889000" cy="274638"/>
          </a:xfrm>
          <a:prstGeom prst="rect">
            <a:avLst/>
          </a:prstGeom>
          <a:noFill/>
          <a:ln w="9525">
            <a:noFill/>
            <a:miter lim="800000"/>
            <a:headEnd/>
            <a:tailEnd/>
          </a:ln>
        </p:spPr>
        <p:txBody>
          <a:bodyPr wrap="none" lIns="0" tIns="0" rIns="0" bIns="0">
            <a:spAutoFit/>
          </a:bodyPr>
          <a:lstStyle/>
          <a:p>
            <a:r>
              <a:rPr lang="en-US" sz="1800" b="1" i="1">
                <a:solidFill>
                  <a:srgbClr val="231F20"/>
                </a:solidFill>
                <a:latin typeface="Arial" charset="0"/>
              </a:rPr>
              <a:t>Anterior</a:t>
            </a:r>
            <a:endParaRPr lang="en-US" sz="1800" b="1" i="1">
              <a:latin typeface="Arial"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endParaRPr lang="en-GB"/>
          </a:p>
        </p:txBody>
      </p:sp>
      <p:pic>
        <p:nvPicPr>
          <p:cNvPr id="4" name="Picture 7" descr="figure_19_27c-jLE"/>
          <p:cNvPicPr>
            <a:picLocks noChangeAspect="1" noChangeArrowheads="1"/>
          </p:cNvPicPr>
          <p:nvPr/>
        </p:nvPicPr>
        <p:blipFill>
          <a:blip r:embed="rId2" cstate="print"/>
          <a:srcRect/>
          <a:stretch>
            <a:fillRect/>
          </a:stretch>
        </p:blipFill>
        <p:spPr bwMode="auto">
          <a:xfrm>
            <a:off x="457200" y="495300"/>
            <a:ext cx="8229600" cy="5867400"/>
          </a:xfrm>
          <a:prstGeom prst="rect">
            <a:avLst/>
          </a:prstGeom>
          <a:noFill/>
        </p:spPr>
      </p:pic>
      <p:sp>
        <p:nvSpPr>
          <p:cNvPr id="5" name="Freeform 8"/>
          <p:cNvSpPr>
            <a:spLocks/>
          </p:cNvSpPr>
          <p:nvPr/>
        </p:nvSpPr>
        <p:spPr bwMode="auto">
          <a:xfrm>
            <a:off x="3892550" y="609600"/>
            <a:ext cx="1308100" cy="1276350"/>
          </a:xfrm>
          <a:custGeom>
            <a:avLst/>
            <a:gdLst/>
            <a:ahLst/>
            <a:cxnLst>
              <a:cxn ang="0">
                <a:pos x="0" y="0"/>
              </a:cxn>
              <a:cxn ang="0">
                <a:pos x="176" y="0"/>
              </a:cxn>
              <a:cxn ang="0">
                <a:pos x="824" y="804"/>
              </a:cxn>
            </a:cxnLst>
            <a:rect l="0" t="0" r="r" b="b"/>
            <a:pathLst>
              <a:path w="824" h="804">
                <a:moveTo>
                  <a:pt x="0" y="0"/>
                </a:moveTo>
                <a:lnTo>
                  <a:pt x="176" y="0"/>
                </a:lnTo>
                <a:lnTo>
                  <a:pt x="824" y="804"/>
                </a:lnTo>
              </a:path>
            </a:pathLst>
          </a:custGeom>
          <a:noFill/>
          <a:ln w="15875">
            <a:solidFill>
              <a:srgbClr val="231F20"/>
            </a:solidFill>
            <a:prstDash val="solid"/>
            <a:round/>
            <a:headEnd/>
            <a:tailEnd/>
          </a:ln>
        </p:spPr>
        <p:txBody>
          <a:bodyPr/>
          <a:lstStyle/>
          <a:p>
            <a:endParaRPr lang="en-GB"/>
          </a:p>
        </p:txBody>
      </p:sp>
      <p:sp>
        <p:nvSpPr>
          <p:cNvPr id="6" name="Freeform 9"/>
          <p:cNvSpPr>
            <a:spLocks/>
          </p:cNvSpPr>
          <p:nvPr/>
        </p:nvSpPr>
        <p:spPr bwMode="auto">
          <a:xfrm>
            <a:off x="3333750" y="1263650"/>
            <a:ext cx="1679575" cy="1000125"/>
          </a:xfrm>
          <a:custGeom>
            <a:avLst/>
            <a:gdLst/>
            <a:ahLst/>
            <a:cxnLst>
              <a:cxn ang="0">
                <a:pos x="0" y="0"/>
              </a:cxn>
              <a:cxn ang="0">
                <a:pos x="408" y="0"/>
              </a:cxn>
              <a:cxn ang="0">
                <a:pos x="1058" y="630"/>
              </a:cxn>
            </a:cxnLst>
            <a:rect l="0" t="0" r="r" b="b"/>
            <a:pathLst>
              <a:path w="1058" h="630">
                <a:moveTo>
                  <a:pt x="0" y="0"/>
                </a:moveTo>
                <a:lnTo>
                  <a:pt x="408" y="0"/>
                </a:lnTo>
                <a:lnTo>
                  <a:pt x="1058" y="630"/>
                </a:lnTo>
              </a:path>
            </a:pathLst>
          </a:custGeom>
          <a:noFill/>
          <a:ln w="15875">
            <a:solidFill>
              <a:srgbClr val="231F20"/>
            </a:solidFill>
            <a:prstDash val="solid"/>
            <a:round/>
            <a:headEnd/>
            <a:tailEnd/>
          </a:ln>
        </p:spPr>
        <p:txBody>
          <a:bodyPr/>
          <a:lstStyle/>
          <a:p>
            <a:endParaRPr lang="en-GB"/>
          </a:p>
        </p:txBody>
      </p:sp>
      <p:sp>
        <p:nvSpPr>
          <p:cNvPr id="7" name="Freeform 10"/>
          <p:cNvSpPr>
            <a:spLocks/>
          </p:cNvSpPr>
          <p:nvPr/>
        </p:nvSpPr>
        <p:spPr bwMode="auto">
          <a:xfrm>
            <a:off x="3721100" y="1666875"/>
            <a:ext cx="1568450" cy="857250"/>
          </a:xfrm>
          <a:custGeom>
            <a:avLst/>
            <a:gdLst/>
            <a:ahLst/>
            <a:cxnLst>
              <a:cxn ang="0">
                <a:pos x="0" y="0"/>
              </a:cxn>
              <a:cxn ang="0">
                <a:pos x="204" y="0"/>
              </a:cxn>
              <a:cxn ang="0">
                <a:pos x="988" y="540"/>
              </a:cxn>
            </a:cxnLst>
            <a:rect l="0" t="0" r="r" b="b"/>
            <a:pathLst>
              <a:path w="988" h="540">
                <a:moveTo>
                  <a:pt x="0" y="0"/>
                </a:moveTo>
                <a:lnTo>
                  <a:pt x="204" y="0"/>
                </a:lnTo>
                <a:lnTo>
                  <a:pt x="988" y="540"/>
                </a:lnTo>
              </a:path>
            </a:pathLst>
          </a:custGeom>
          <a:noFill/>
          <a:ln w="15875">
            <a:solidFill>
              <a:srgbClr val="231F20"/>
            </a:solidFill>
            <a:prstDash val="solid"/>
            <a:round/>
            <a:headEnd/>
            <a:tailEnd/>
          </a:ln>
        </p:spPr>
        <p:txBody>
          <a:bodyPr/>
          <a:lstStyle/>
          <a:p>
            <a:endParaRPr lang="en-GB"/>
          </a:p>
        </p:txBody>
      </p:sp>
      <p:sp>
        <p:nvSpPr>
          <p:cNvPr id="8" name="Freeform 11"/>
          <p:cNvSpPr>
            <a:spLocks/>
          </p:cNvSpPr>
          <p:nvPr/>
        </p:nvSpPr>
        <p:spPr bwMode="auto">
          <a:xfrm>
            <a:off x="3606800" y="3022600"/>
            <a:ext cx="996950" cy="73025"/>
          </a:xfrm>
          <a:custGeom>
            <a:avLst/>
            <a:gdLst/>
            <a:ahLst/>
            <a:cxnLst>
              <a:cxn ang="0">
                <a:pos x="0" y="0"/>
              </a:cxn>
              <a:cxn ang="0">
                <a:pos x="180" y="0"/>
              </a:cxn>
              <a:cxn ang="0">
                <a:pos x="628" y="46"/>
              </a:cxn>
            </a:cxnLst>
            <a:rect l="0" t="0" r="r" b="b"/>
            <a:pathLst>
              <a:path w="628" h="46">
                <a:moveTo>
                  <a:pt x="0" y="0"/>
                </a:moveTo>
                <a:lnTo>
                  <a:pt x="180" y="0"/>
                </a:lnTo>
                <a:lnTo>
                  <a:pt x="628" y="46"/>
                </a:lnTo>
              </a:path>
            </a:pathLst>
          </a:custGeom>
          <a:noFill/>
          <a:ln w="15875">
            <a:solidFill>
              <a:srgbClr val="231F20"/>
            </a:solidFill>
            <a:prstDash val="solid"/>
            <a:round/>
            <a:headEnd/>
            <a:tailEnd/>
          </a:ln>
        </p:spPr>
        <p:txBody>
          <a:bodyPr/>
          <a:lstStyle/>
          <a:p>
            <a:endParaRPr lang="en-GB"/>
          </a:p>
        </p:txBody>
      </p:sp>
      <p:sp>
        <p:nvSpPr>
          <p:cNvPr id="9" name="Freeform 12"/>
          <p:cNvSpPr>
            <a:spLocks/>
          </p:cNvSpPr>
          <p:nvPr/>
        </p:nvSpPr>
        <p:spPr bwMode="auto">
          <a:xfrm>
            <a:off x="3209925" y="2330450"/>
            <a:ext cx="2289175" cy="917575"/>
          </a:xfrm>
          <a:custGeom>
            <a:avLst/>
            <a:gdLst/>
            <a:ahLst/>
            <a:cxnLst>
              <a:cxn ang="0">
                <a:pos x="0" y="0"/>
              </a:cxn>
              <a:cxn ang="0">
                <a:pos x="278" y="0"/>
              </a:cxn>
              <a:cxn ang="0">
                <a:pos x="1442" y="578"/>
              </a:cxn>
            </a:cxnLst>
            <a:rect l="0" t="0" r="r" b="b"/>
            <a:pathLst>
              <a:path w="1442" h="578">
                <a:moveTo>
                  <a:pt x="0" y="0"/>
                </a:moveTo>
                <a:lnTo>
                  <a:pt x="278" y="0"/>
                </a:lnTo>
                <a:lnTo>
                  <a:pt x="1442" y="578"/>
                </a:lnTo>
              </a:path>
            </a:pathLst>
          </a:custGeom>
          <a:noFill/>
          <a:ln w="15875">
            <a:solidFill>
              <a:srgbClr val="231F20"/>
            </a:solidFill>
            <a:prstDash val="solid"/>
            <a:round/>
            <a:headEnd/>
            <a:tailEnd/>
          </a:ln>
        </p:spPr>
        <p:txBody>
          <a:bodyPr/>
          <a:lstStyle/>
          <a:p>
            <a:endParaRPr lang="en-GB"/>
          </a:p>
        </p:txBody>
      </p:sp>
      <p:sp>
        <p:nvSpPr>
          <p:cNvPr id="10" name="Freeform 13"/>
          <p:cNvSpPr>
            <a:spLocks/>
          </p:cNvSpPr>
          <p:nvPr/>
        </p:nvSpPr>
        <p:spPr bwMode="auto">
          <a:xfrm>
            <a:off x="3282950" y="3403600"/>
            <a:ext cx="1006475" cy="95250"/>
          </a:xfrm>
          <a:custGeom>
            <a:avLst/>
            <a:gdLst/>
            <a:ahLst/>
            <a:cxnLst>
              <a:cxn ang="0">
                <a:pos x="0" y="0"/>
              </a:cxn>
              <a:cxn ang="0">
                <a:pos x="88" y="0"/>
              </a:cxn>
              <a:cxn ang="0">
                <a:pos x="634" y="60"/>
              </a:cxn>
            </a:cxnLst>
            <a:rect l="0" t="0" r="r" b="b"/>
            <a:pathLst>
              <a:path w="634" h="60">
                <a:moveTo>
                  <a:pt x="0" y="0"/>
                </a:moveTo>
                <a:lnTo>
                  <a:pt x="88" y="0"/>
                </a:lnTo>
                <a:lnTo>
                  <a:pt x="634" y="60"/>
                </a:lnTo>
              </a:path>
            </a:pathLst>
          </a:custGeom>
          <a:noFill/>
          <a:ln w="15875">
            <a:solidFill>
              <a:srgbClr val="231F20"/>
            </a:solidFill>
            <a:prstDash val="solid"/>
            <a:round/>
            <a:headEnd/>
            <a:tailEnd/>
          </a:ln>
        </p:spPr>
        <p:txBody>
          <a:bodyPr/>
          <a:lstStyle/>
          <a:p>
            <a:endParaRPr lang="en-GB"/>
          </a:p>
        </p:txBody>
      </p:sp>
      <p:sp>
        <p:nvSpPr>
          <p:cNvPr id="11" name="Freeform 14"/>
          <p:cNvSpPr>
            <a:spLocks/>
          </p:cNvSpPr>
          <p:nvPr/>
        </p:nvSpPr>
        <p:spPr bwMode="auto">
          <a:xfrm>
            <a:off x="3629025" y="3629025"/>
            <a:ext cx="1149350" cy="1108075"/>
          </a:xfrm>
          <a:custGeom>
            <a:avLst/>
            <a:gdLst/>
            <a:ahLst/>
            <a:cxnLst>
              <a:cxn ang="0">
                <a:pos x="0" y="698"/>
              </a:cxn>
              <a:cxn ang="0">
                <a:pos x="166" y="698"/>
              </a:cxn>
              <a:cxn ang="0">
                <a:pos x="724" y="0"/>
              </a:cxn>
            </a:cxnLst>
            <a:rect l="0" t="0" r="r" b="b"/>
            <a:pathLst>
              <a:path w="724" h="698">
                <a:moveTo>
                  <a:pt x="0" y="698"/>
                </a:moveTo>
                <a:lnTo>
                  <a:pt x="166" y="698"/>
                </a:lnTo>
                <a:lnTo>
                  <a:pt x="724" y="0"/>
                </a:lnTo>
              </a:path>
            </a:pathLst>
          </a:custGeom>
          <a:noFill/>
          <a:ln w="15875">
            <a:solidFill>
              <a:srgbClr val="231F20"/>
            </a:solidFill>
            <a:prstDash val="solid"/>
            <a:round/>
            <a:headEnd/>
            <a:tailEnd/>
          </a:ln>
        </p:spPr>
        <p:txBody>
          <a:bodyPr/>
          <a:lstStyle/>
          <a:p>
            <a:endParaRPr lang="en-GB"/>
          </a:p>
        </p:txBody>
      </p:sp>
      <p:sp>
        <p:nvSpPr>
          <p:cNvPr id="12" name="Freeform 15"/>
          <p:cNvSpPr>
            <a:spLocks/>
          </p:cNvSpPr>
          <p:nvPr/>
        </p:nvSpPr>
        <p:spPr bwMode="auto">
          <a:xfrm>
            <a:off x="3257550" y="3714750"/>
            <a:ext cx="1270000" cy="346075"/>
          </a:xfrm>
          <a:custGeom>
            <a:avLst/>
            <a:gdLst/>
            <a:ahLst/>
            <a:cxnLst>
              <a:cxn ang="0">
                <a:pos x="0" y="218"/>
              </a:cxn>
              <a:cxn ang="0">
                <a:pos x="232" y="218"/>
              </a:cxn>
              <a:cxn ang="0">
                <a:pos x="800" y="0"/>
              </a:cxn>
            </a:cxnLst>
            <a:rect l="0" t="0" r="r" b="b"/>
            <a:pathLst>
              <a:path w="800" h="218">
                <a:moveTo>
                  <a:pt x="0" y="218"/>
                </a:moveTo>
                <a:lnTo>
                  <a:pt x="232" y="218"/>
                </a:lnTo>
                <a:lnTo>
                  <a:pt x="800" y="0"/>
                </a:lnTo>
              </a:path>
            </a:pathLst>
          </a:custGeom>
          <a:noFill/>
          <a:ln w="15875">
            <a:solidFill>
              <a:srgbClr val="231F20"/>
            </a:solidFill>
            <a:prstDash val="solid"/>
            <a:round/>
            <a:headEnd/>
            <a:tailEnd/>
          </a:ln>
        </p:spPr>
        <p:txBody>
          <a:bodyPr/>
          <a:lstStyle/>
          <a:p>
            <a:endParaRPr lang="en-GB"/>
          </a:p>
        </p:txBody>
      </p:sp>
      <p:sp>
        <p:nvSpPr>
          <p:cNvPr id="13" name="Freeform 16"/>
          <p:cNvSpPr>
            <a:spLocks/>
          </p:cNvSpPr>
          <p:nvPr/>
        </p:nvSpPr>
        <p:spPr bwMode="auto">
          <a:xfrm>
            <a:off x="3873500" y="4079875"/>
            <a:ext cx="1047750" cy="1054100"/>
          </a:xfrm>
          <a:custGeom>
            <a:avLst/>
            <a:gdLst/>
            <a:ahLst/>
            <a:cxnLst>
              <a:cxn ang="0">
                <a:pos x="0" y="664"/>
              </a:cxn>
              <a:cxn ang="0">
                <a:pos x="158" y="664"/>
              </a:cxn>
              <a:cxn ang="0">
                <a:pos x="660" y="0"/>
              </a:cxn>
            </a:cxnLst>
            <a:rect l="0" t="0" r="r" b="b"/>
            <a:pathLst>
              <a:path w="660" h="664">
                <a:moveTo>
                  <a:pt x="0" y="664"/>
                </a:moveTo>
                <a:lnTo>
                  <a:pt x="158" y="664"/>
                </a:lnTo>
                <a:lnTo>
                  <a:pt x="660" y="0"/>
                </a:lnTo>
              </a:path>
            </a:pathLst>
          </a:custGeom>
          <a:noFill/>
          <a:ln w="15875">
            <a:solidFill>
              <a:srgbClr val="231F20"/>
            </a:solidFill>
            <a:prstDash val="solid"/>
            <a:round/>
            <a:headEnd/>
            <a:tailEnd/>
          </a:ln>
        </p:spPr>
        <p:txBody>
          <a:bodyPr/>
          <a:lstStyle/>
          <a:p>
            <a:endParaRPr lang="en-GB"/>
          </a:p>
        </p:txBody>
      </p:sp>
      <p:sp>
        <p:nvSpPr>
          <p:cNvPr id="14" name="Freeform 17"/>
          <p:cNvSpPr>
            <a:spLocks/>
          </p:cNvSpPr>
          <p:nvPr/>
        </p:nvSpPr>
        <p:spPr bwMode="auto">
          <a:xfrm>
            <a:off x="3533775" y="4308475"/>
            <a:ext cx="1454150" cy="1212850"/>
          </a:xfrm>
          <a:custGeom>
            <a:avLst/>
            <a:gdLst/>
            <a:ahLst/>
            <a:cxnLst>
              <a:cxn ang="0">
                <a:pos x="0" y="764"/>
              </a:cxn>
              <a:cxn ang="0">
                <a:pos x="354" y="764"/>
              </a:cxn>
              <a:cxn ang="0">
                <a:pos x="916" y="0"/>
              </a:cxn>
            </a:cxnLst>
            <a:rect l="0" t="0" r="r" b="b"/>
            <a:pathLst>
              <a:path w="916" h="764">
                <a:moveTo>
                  <a:pt x="0" y="764"/>
                </a:moveTo>
                <a:lnTo>
                  <a:pt x="354" y="764"/>
                </a:lnTo>
                <a:lnTo>
                  <a:pt x="916" y="0"/>
                </a:lnTo>
              </a:path>
            </a:pathLst>
          </a:custGeom>
          <a:noFill/>
          <a:ln w="15875">
            <a:solidFill>
              <a:srgbClr val="231F20"/>
            </a:solidFill>
            <a:prstDash val="solid"/>
            <a:round/>
            <a:headEnd/>
            <a:tailEnd/>
          </a:ln>
        </p:spPr>
        <p:txBody>
          <a:bodyPr/>
          <a:lstStyle/>
          <a:p>
            <a:endParaRPr lang="en-GB"/>
          </a:p>
        </p:txBody>
      </p:sp>
      <p:sp>
        <p:nvSpPr>
          <p:cNvPr id="15" name="Line 18"/>
          <p:cNvSpPr>
            <a:spLocks noChangeShapeType="1"/>
          </p:cNvSpPr>
          <p:nvPr/>
        </p:nvSpPr>
        <p:spPr bwMode="auto">
          <a:xfrm flipV="1">
            <a:off x="3625850" y="3438525"/>
            <a:ext cx="1047750" cy="622300"/>
          </a:xfrm>
          <a:prstGeom prst="line">
            <a:avLst/>
          </a:prstGeom>
          <a:noFill/>
          <a:ln w="15875">
            <a:solidFill>
              <a:srgbClr val="231F20"/>
            </a:solidFill>
            <a:round/>
            <a:headEnd/>
            <a:tailEnd/>
          </a:ln>
        </p:spPr>
        <p:txBody>
          <a:bodyPr/>
          <a:lstStyle/>
          <a:p>
            <a:endParaRPr lang="en-GB"/>
          </a:p>
        </p:txBody>
      </p:sp>
      <p:sp>
        <p:nvSpPr>
          <p:cNvPr id="16" name="Rectangle 19"/>
          <p:cNvSpPr>
            <a:spLocks noChangeArrowheads="1"/>
          </p:cNvSpPr>
          <p:nvPr/>
        </p:nvSpPr>
        <p:spPr bwMode="auto">
          <a:xfrm>
            <a:off x="1892300" y="6057900"/>
            <a:ext cx="4819650" cy="339725"/>
          </a:xfrm>
          <a:prstGeom prst="rect">
            <a:avLst/>
          </a:prstGeom>
          <a:noFill/>
          <a:ln w="9525">
            <a:noFill/>
            <a:miter lim="800000"/>
            <a:headEnd/>
            <a:tailEnd/>
          </a:ln>
        </p:spPr>
        <p:txBody>
          <a:bodyPr wrap="none" lIns="0" tIns="0" rIns="0" bIns="0">
            <a:spAutoFit/>
          </a:bodyPr>
          <a:lstStyle/>
          <a:p>
            <a:r>
              <a:rPr lang="en-US" sz="1900">
                <a:solidFill>
                  <a:srgbClr val="231F20"/>
                </a:solidFill>
                <a:latin typeface="Arial Black" pitchFamily="34" charset="0"/>
              </a:rPr>
              <a:t>(c) Dural venous sinuses of the brain</a:t>
            </a:r>
            <a:endParaRPr lang="en-US" sz="1400">
              <a:latin typeface="Arial" charset="0"/>
            </a:endParaRPr>
          </a:p>
        </p:txBody>
      </p:sp>
      <p:sp>
        <p:nvSpPr>
          <p:cNvPr id="17" name="Rectangle 20"/>
          <p:cNvSpPr>
            <a:spLocks noChangeArrowheads="1"/>
          </p:cNvSpPr>
          <p:nvPr/>
        </p:nvSpPr>
        <p:spPr bwMode="auto">
          <a:xfrm>
            <a:off x="1892300" y="3254375"/>
            <a:ext cx="1317625" cy="577850"/>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charset="0"/>
              </a:rPr>
              <a:t>Confluence</a:t>
            </a:r>
          </a:p>
          <a:p>
            <a:r>
              <a:rPr lang="en-US" sz="1900" b="1">
                <a:solidFill>
                  <a:srgbClr val="231F20"/>
                </a:solidFill>
                <a:latin typeface="Arial" charset="0"/>
              </a:rPr>
              <a:t>of sinuses</a:t>
            </a:r>
            <a:endParaRPr lang="en-US" sz="1900" b="1">
              <a:latin typeface="Arial" charset="0"/>
            </a:endParaRPr>
          </a:p>
        </p:txBody>
      </p:sp>
      <p:sp>
        <p:nvSpPr>
          <p:cNvPr id="18" name="Rectangle 21"/>
          <p:cNvSpPr>
            <a:spLocks noChangeArrowheads="1"/>
          </p:cNvSpPr>
          <p:nvPr/>
        </p:nvSpPr>
        <p:spPr bwMode="auto">
          <a:xfrm>
            <a:off x="1892300" y="479425"/>
            <a:ext cx="1906588" cy="577850"/>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charset="0"/>
              </a:rPr>
              <a:t>Superior sagittal</a:t>
            </a:r>
          </a:p>
          <a:p>
            <a:r>
              <a:rPr lang="en-US" sz="1900" b="1">
                <a:solidFill>
                  <a:srgbClr val="231F20"/>
                </a:solidFill>
                <a:latin typeface="Arial" charset="0"/>
              </a:rPr>
              <a:t>sinus</a:t>
            </a:r>
            <a:endParaRPr lang="en-US" sz="1400" b="1">
              <a:latin typeface="Arial" charset="0"/>
            </a:endParaRPr>
          </a:p>
        </p:txBody>
      </p:sp>
      <p:sp>
        <p:nvSpPr>
          <p:cNvPr id="19" name="Rectangle 22"/>
          <p:cNvSpPr>
            <a:spLocks noChangeArrowheads="1"/>
          </p:cNvSpPr>
          <p:nvPr/>
        </p:nvSpPr>
        <p:spPr bwMode="auto">
          <a:xfrm>
            <a:off x="1892300" y="1127125"/>
            <a:ext cx="1357313" cy="288925"/>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charset="0"/>
              </a:rPr>
              <a:t>Falx cerebri</a:t>
            </a:r>
            <a:endParaRPr lang="en-US" sz="1400" b="1">
              <a:latin typeface="Arial" charset="0"/>
            </a:endParaRPr>
          </a:p>
        </p:txBody>
      </p:sp>
      <p:sp>
        <p:nvSpPr>
          <p:cNvPr id="20" name="Rectangle 23"/>
          <p:cNvSpPr>
            <a:spLocks noChangeArrowheads="1"/>
          </p:cNvSpPr>
          <p:nvPr/>
        </p:nvSpPr>
        <p:spPr bwMode="auto">
          <a:xfrm>
            <a:off x="1892300" y="1530350"/>
            <a:ext cx="1746250" cy="577850"/>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charset="0"/>
              </a:rPr>
              <a:t>Inferior sagittal</a:t>
            </a:r>
          </a:p>
          <a:p>
            <a:r>
              <a:rPr lang="en-US" sz="1900" b="1">
                <a:solidFill>
                  <a:srgbClr val="231F20"/>
                </a:solidFill>
                <a:latin typeface="Arial" charset="0"/>
              </a:rPr>
              <a:t>sinus</a:t>
            </a:r>
            <a:endParaRPr lang="en-US" sz="1400" b="1">
              <a:latin typeface="Arial" charset="0"/>
            </a:endParaRPr>
          </a:p>
        </p:txBody>
      </p:sp>
      <p:sp>
        <p:nvSpPr>
          <p:cNvPr id="21" name="Rectangle 24"/>
          <p:cNvSpPr>
            <a:spLocks noChangeArrowheads="1"/>
          </p:cNvSpPr>
          <p:nvPr/>
        </p:nvSpPr>
        <p:spPr bwMode="auto">
          <a:xfrm>
            <a:off x="1892300" y="2870200"/>
            <a:ext cx="1611313" cy="288925"/>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charset="0"/>
              </a:rPr>
              <a:t>Straight sinus</a:t>
            </a:r>
            <a:endParaRPr lang="en-US" sz="1400" b="1">
              <a:latin typeface="Arial" charset="0"/>
            </a:endParaRPr>
          </a:p>
        </p:txBody>
      </p:sp>
      <p:sp>
        <p:nvSpPr>
          <p:cNvPr id="22" name="Rectangle 25"/>
          <p:cNvSpPr>
            <a:spLocks noChangeArrowheads="1"/>
          </p:cNvSpPr>
          <p:nvPr/>
        </p:nvSpPr>
        <p:spPr bwMode="auto">
          <a:xfrm>
            <a:off x="1892300" y="2193925"/>
            <a:ext cx="1250950" cy="577850"/>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charset="0"/>
              </a:rPr>
              <a:t>Cavernous</a:t>
            </a:r>
          </a:p>
          <a:p>
            <a:r>
              <a:rPr lang="en-US" sz="1900" b="1">
                <a:solidFill>
                  <a:srgbClr val="231F20"/>
                </a:solidFill>
                <a:latin typeface="Arial" charset="0"/>
              </a:rPr>
              <a:t>sinus</a:t>
            </a:r>
            <a:endParaRPr lang="en-US" sz="1400" b="1">
              <a:latin typeface="Arial" charset="0"/>
            </a:endParaRPr>
          </a:p>
        </p:txBody>
      </p:sp>
      <p:sp>
        <p:nvSpPr>
          <p:cNvPr id="23" name="Rectangle 26"/>
          <p:cNvSpPr>
            <a:spLocks noChangeArrowheads="1"/>
          </p:cNvSpPr>
          <p:nvPr/>
        </p:nvSpPr>
        <p:spPr bwMode="auto">
          <a:xfrm>
            <a:off x="1892300" y="3917950"/>
            <a:ext cx="1292225" cy="577850"/>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charset="0"/>
              </a:rPr>
              <a:t>Transverse</a:t>
            </a:r>
          </a:p>
          <a:p>
            <a:r>
              <a:rPr lang="en-US" sz="1900" b="1">
                <a:solidFill>
                  <a:srgbClr val="231F20"/>
                </a:solidFill>
                <a:latin typeface="Arial" charset="0"/>
              </a:rPr>
              <a:t>sinuses</a:t>
            </a:r>
            <a:endParaRPr lang="en-US" sz="1400" b="1">
              <a:latin typeface="Arial" charset="0"/>
            </a:endParaRPr>
          </a:p>
        </p:txBody>
      </p:sp>
      <p:sp>
        <p:nvSpPr>
          <p:cNvPr id="24" name="Rectangle 27"/>
          <p:cNvSpPr>
            <a:spLocks noChangeArrowheads="1"/>
          </p:cNvSpPr>
          <p:nvPr/>
        </p:nvSpPr>
        <p:spPr bwMode="auto">
          <a:xfrm>
            <a:off x="1892300" y="4581525"/>
            <a:ext cx="1649413" cy="288925"/>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charset="0"/>
              </a:rPr>
              <a:t>Sigmoid sinus</a:t>
            </a:r>
            <a:endParaRPr lang="en-US" sz="1400" b="1">
              <a:latin typeface="Arial" charset="0"/>
            </a:endParaRPr>
          </a:p>
        </p:txBody>
      </p:sp>
      <p:sp>
        <p:nvSpPr>
          <p:cNvPr id="25" name="Rectangle 28"/>
          <p:cNvSpPr>
            <a:spLocks noChangeArrowheads="1"/>
          </p:cNvSpPr>
          <p:nvPr/>
        </p:nvSpPr>
        <p:spPr bwMode="auto">
          <a:xfrm>
            <a:off x="1892300" y="4978400"/>
            <a:ext cx="1893888" cy="288925"/>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charset="0"/>
              </a:rPr>
              <a:t>Jugular foramen</a:t>
            </a:r>
            <a:endParaRPr lang="en-US" sz="1400" b="1">
              <a:latin typeface="Arial" charset="0"/>
            </a:endParaRPr>
          </a:p>
        </p:txBody>
      </p:sp>
      <p:sp>
        <p:nvSpPr>
          <p:cNvPr id="26" name="Rectangle 29"/>
          <p:cNvSpPr>
            <a:spLocks noChangeArrowheads="1"/>
          </p:cNvSpPr>
          <p:nvPr/>
        </p:nvSpPr>
        <p:spPr bwMode="auto">
          <a:xfrm>
            <a:off x="1892300" y="5372100"/>
            <a:ext cx="1557338" cy="577850"/>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charset="0"/>
              </a:rPr>
              <a:t>Right internal</a:t>
            </a:r>
          </a:p>
          <a:p>
            <a:r>
              <a:rPr lang="en-US" sz="1900" b="1">
                <a:solidFill>
                  <a:srgbClr val="231F20"/>
                </a:solidFill>
                <a:latin typeface="Arial" charset="0"/>
              </a:rPr>
              <a:t>jugular vein</a:t>
            </a:r>
            <a:endParaRPr lang="en-US" sz="1400" b="1">
              <a:latin typeface="Arial"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endParaRPr lang="en-GB"/>
          </a:p>
        </p:txBody>
      </p:sp>
      <p:pic>
        <p:nvPicPr>
          <p:cNvPr id="59" name="Picture 7" descr="figure_19_23b-jLE"/>
          <p:cNvPicPr>
            <a:picLocks noChangeAspect="1" noChangeArrowheads="1"/>
          </p:cNvPicPr>
          <p:nvPr/>
        </p:nvPicPr>
        <p:blipFill>
          <a:blip r:embed="rId2" cstate="print"/>
          <a:srcRect/>
          <a:stretch>
            <a:fillRect/>
          </a:stretch>
        </p:blipFill>
        <p:spPr bwMode="auto">
          <a:xfrm>
            <a:off x="423863" y="485775"/>
            <a:ext cx="8229600" cy="6115050"/>
          </a:xfrm>
          <a:prstGeom prst="rect">
            <a:avLst/>
          </a:prstGeom>
          <a:noFill/>
        </p:spPr>
      </p:pic>
      <p:sp>
        <p:nvSpPr>
          <p:cNvPr id="60" name="Freeform 8"/>
          <p:cNvSpPr>
            <a:spLocks/>
          </p:cNvSpPr>
          <p:nvPr/>
        </p:nvSpPr>
        <p:spPr bwMode="auto">
          <a:xfrm>
            <a:off x="2152650" y="708025"/>
            <a:ext cx="2562225" cy="196850"/>
          </a:xfrm>
          <a:custGeom>
            <a:avLst/>
            <a:gdLst/>
            <a:ahLst/>
            <a:cxnLst>
              <a:cxn ang="0">
                <a:pos x="0" y="0"/>
              </a:cxn>
              <a:cxn ang="0">
                <a:pos x="1290" y="0"/>
              </a:cxn>
              <a:cxn ang="0">
                <a:pos x="1614" y="124"/>
              </a:cxn>
            </a:cxnLst>
            <a:rect l="0" t="0" r="r" b="b"/>
            <a:pathLst>
              <a:path w="1614" h="124">
                <a:moveTo>
                  <a:pt x="0" y="0"/>
                </a:moveTo>
                <a:lnTo>
                  <a:pt x="1290" y="0"/>
                </a:lnTo>
                <a:lnTo>
                  <a:pt x="1614" y="124"/>
                </a:lnTo>
              </a:path>
            </a:pathLst>
          </a:custGeom>
          <a:noFill/>
          <a:ln w="9525">
            <a:solidFill>
              <a:srgbClr val="231F20"/>
            </a:solidFill>
            <a:prstDash val="solid"/>
            <a:round/>
            <a:headEnd/>
            <a:tailEnd/>
          </a:ln>
        </p:spPr>
        <p:txBody>
          <a:bodyPr/>
          <a:lstStyle/>
          <a:p>
            <a:endParaRPr lang="en-GB"/>
          </a:p>
        </p:txBody>
      </p:sp>
      <p:sp>
        <p:nvSpPr>
          <p:cNvPr id="61" name="Freeform 9"/>
          <p:cNvSpPr>
            <a:spLocks/>
          </p:cNvSpPr>
          <p:nvPr/>
        </p:nvSpPr>
        <p:spPr bwMode="auto">
          <a:xfrm>
            <a:off x="2590800" y="1028700"/>
            <a:ext cx="2054225" cy="139700"/>
          </a:xfrm>
          <a:custGeom>
            <a:avLst/>
            <a:gdLst/>
            <a:ahLst/>
            <a:cxnLst>
              <a:cxn ang="0">
                <a:pos x="0" y="0"/>
              </a:cxn>
              <a:cxn ang="0">
                <a:pos x="1148" y="0"/>
              </a:cxn>
              <a:cxn ang="0">
                <a:pos x="1294" y="88"/>
              </a:cxn>
            </a:cxnLst>
            <a:rect l="0" t="0" r="r" b="b"/>
            <a:pathLst>
              <a:path w="1294" h="88">
                <a:moveTo>
                  <a:pt x="0" y="0"/>
                </a:moveTo>
                <a:lnTo>
                  <a:pt x="1148" y="0"/>
                </a:lnTo>
                <a:lnTo>
                  <a:pt x="1294" y="88"/>
                </a:lnTo>
              </a:path>
            </a:pathLst>
          </a:custGeom>
          <a:noFill/>
          <a:ln w="9525">
            <a:solidFill>
              <a:srgbClr val="231F20"/>
            </a:solidFill>
            <a:prstDash val="solid"/>
            <a:round/>
            <a:headEnd/>
            <a:tailEnd/>
          </a:ln>
        </p:spPr>
        <p:txBody>
          <a:bodyPr/>
          <a:lstStyle/>
          <a:p>
            <a:endParaRPr lang="en-GB"/>
          </a:p>
        </p:txBody>
      </p:sp>
      <p:sp>
        <p:nvSpPr>
          <p:cNvPr id="62" name="Freeform 10"/>
          <p:cNvSpPr>
            <a:spLocks/>
          </p:cNvSpPr>
          <p:nvPr/>
        </p:nvSpPr>
        <p:spPr bwMode="auto">
          <a:xfrm>
            <a:off x="2571750" y="1193800"/>
            <a:ext cx="2022475" cy="460375"/>
          </a:xfrm>
          <a:custGeom>
            <a:avLst/>
            <a:gdLst/>
            <a:ahLst/>
            <a:cxnLst>
              <a:cxn ang="0">
                <a:pos x="0" y="290"/>
              </a:cxn>
              <a:cxn ang="0">
                <a:pos x="454" y="290"/>
              </a:cxn>
              <a:cxn ang="0">
                <a:pos x="1274" y="0"/>
              </a:cxn>
            </a:cxnLst>
            <a:rect l="0" t="0" r="r" b="b"/>
            <a:pathLst>
              <a:path w="1274" h="290">
                <a:moveTo>
                  <a:pt x="0" y="290"/>
                </a:moveTo>
                <a:lnTo>
                  <a:pt x="454" y="290"/>
                </a:lnTo>
                <a:lnTo>
                  <a:pt x="1274" y="0"/>
                </a:lnTo>
              </a:path>
            </a:pathLst>
          </a:custGeom>
          <a:noFill/>
          <a:ln w="9525">
            <a:solidFill>
              <a:srgbClr val="231F20"/>
            </a:solidFill>
            <a:prstDash val="solid"/>
            <a:round/>
            <a:headEnd/>
            <a:tailEnd/>
          </a:ln>
        </p:spPr>
        <p:txBody>
          <a:bodyPr/>
          <a:lstStyle/>
          <a:p>
            <a:endParaRPr lang="en-GB"/>
          </a:p>
        </p:txBody>
      </p:sp>
      <p:sp>
        <p:nvSpPr>
          <p:cNvPr id="63" name="Freeform 11"/>
          <p:cNvSpPr>
            <a:spLocks/>
          </p:cNvSpPr>
          <p:nvPr/>
        </p:nvSpPr>
        <p:spPr bwMode="auto">
          <a:xfrm>
            <a:off x="2765425" y="1247775"/>
            <a:ext cx="1431925" cy="88900"/>
          </a:xfrm>
          <a:custGeom>
            <a:avLst/>
            <a:gdLst/>
            <a:ahLst/>
            <a:cxnLst>
              <a:cxn ang="0">
                <a:pos x="0" y="56"/>
              </a:cxn>
              <a:cxn ang="0">
                <a:pos x="252" y="56"/>
              </a:cxn>
              <a:cxn ang="0">
                <a:pos x="902" y="0"/>
              </a:cxn>
            </a:cxnLst>
            <a:rect l="0" t="0" r="r" b="b"/>
            <a:pathLst>
              <a:path w="902" h="56">
                <a:moveTo>
                  <a:pt x="0" y="56"/>
                </a:moveTo>
                <a:lnTo>
                  <a:pt x="252" y="56"/>
                </a:lnTo>
                <a:lnTo>
                  <a:pt x="902" y="0"/>
                </a:lnTo>
              </a:path>
            </a:pathLst>
          </a:custGeom>
          <a:noFill/>
          <a:ln w="9525">
            <a:solidFill>
              <a:srgbClr val="231F20"/>
            </a:solidFill>
            <a:prstDash val="solid"/>
            <a:round/>
            <a:headEnd/>
            <a:tailEnd/>
          </a:ln>
        </p:spPr>
        <p:txBody>
          <a:bodyPr/>
          <a:lstStyle/>
          <a:p>
            <a:endParaRPr lang="en-GB"/>
          </a:p>
        </p:txBody>
      </p:sp>
      <p:sp>
        <p:nvSpPr>
          <p:cNvPr id="64" name="Freeform 12"/>
          <p:cNvSpPr>
            <a:spLocks/>
          </p:cNvSpPr>
          <p:nvPr/>
        </p:nvSpPr>
        <p:spPr bwMode="auto">
          <a:xfrm>
            <a:off x="2994025" y="1466850"/>
            <a:ext cx="1158875" cy="488950"/>
          </a:xfrm>
          <a:custGeom>
            <a:avLst/>
            <a:gdLst/>
            <a:ahLst/>
            <a:cxnLst>
              <a:cxn ang="0">
                <a:pos x="0" y="308"/>
              </a:cxn>
              <a:cxn ang="0">
                <a:pos x="108" y="308"/>
              </a:cxn>
              <a:cxn ang="0">
                <a:pos x="730" y="0"/>
              </a:cxn>
            </a:cxnLst>
            <a:rect l="0" t="0" r="r" b="b"/>
            <a:pathLst>
              <a:path w="730" h="308">
                <a:moveTo>
                  <a:pt x="0" y="308"/>
                </a:moveTo>
                <a:lnTo>
                  <a:pt x="108" y="308"/>
                </a:lnTo>
                <a:lnTo>
                  <a:pt x="730" y="0"/>
                </a:lnTo>
              </a:path>
            </a:pathLst>
          </a:custGeom>
          <a:noFill/>
          <a:ln w="9525">
            <a:solidFill>
              <a:srgbClr val="231F20"/>
            </a:solidFill>
            <a:prstDash val="solid"/>
            <a:round/>
            <a:headEnd/>
            <a:tailEnd/>
          </a:ln>
        </p:spPr>
        <p:txBody>
          <a:bodyPr/>
          <a:lstStyle/>
          <a:p>
            <a:endParaRPr lang="en-GB"/>
          </a:p>
        </p:txBody>
      </p:sp>
      <p:sp>
        <p:nvSpPr>
          <p:cNvPr id="65" name="Freeform 13"/>
          <p:cNvSpPr>
            <a:spLocks/>
          </p:cNvSpPr>
          <p:nvPr/>
        </p:nvSpPr>
        <p:spPr bwMode="auto">
          <a:xfrm>
            <a:off x="1993900" y="1644650"/>
            <a:ext cx="1933575" cy="631825"/>
          </a:xfrm>
          <a:custGeom>
            <a:avLst/>
            <a:gdLst/>
            <a:ahLst/>
            <a:cxnLst>
              <a:cxn ang="0">
                <a:pos x="0" y="398"/>
              </a:cxn>
              <a:cxn ang="0">
                <a:pos x="474" y="398"/>
              </a:cxn>
              <a:cxn ang="0">
                <a:pos x="1218" y="0"/>
              </a:cxn>
            </a:cxnLst>
            <a:rect l="0" t="0" r="r" b="b"/>
            <a:pathLst>
              <a:path w="1218" h="398">
                <a:moveTo>
                  <a:pt x="0" y="398"/>
                </a:moveTo>
                <a:lnTo>
                  <a:pt x="474" y="398"/>
                </a:lnTo>
                <a:lnTo>
                  <a:pt x="1218" y="0"/>
                </a:lnTo>
              </a:path>
            </a:pathLst>
          </a:custGeom>
          <a:noFill/>
          <a:ln w="9525">
            <a:solidFill>
              <a:srgbClr val="231F20"/>
            </a:solidFill>
            <a:prstDash val="solid"/>
            <a:round/>
            <a:headEnd/>
            <a:tailEnd/>
          </a:ln>
        </p:spPr>
        <p:txBody>
          <a:bodyPr/>
          <a:lstStyle/>
          <a:p>
            <a:endParaRPr lang="en-GB"/>
          </a:p>
        </p:txBody>
      </p:sp>
      <p:sp>
        <p:nvSpPr>
          <p:cNvPr id="66" name="Freeform 14"/>
          <p:cNvSpPr>
            <a:spLocks/>
          </p:cNvSpPr>
          <p:nvPr/>
        </p:nvSpPr>
        <p:spPr bwMode="auto">
          <a:xfrm>
            <a:off x="2514600" y="1755775"/>
            <a:ext cx="1441450" cy="1930400"/>
          </a:xfrm>
          <a:custGeom>
            <a:avLst/>
            <a:gdLst/>
            <a:ahLst/>
            <a:cxnLst>
              <a:cxn ang="0">
                <a:pos x="0" y="1216"/>
              </a:cxn>
              <a:cxn ang="0">
                <a:pos x="62" y="1216"/>
              </a:cxn>
              <a:cxn ang="0">
                <a:pos x="908" y="0"/>
              </a:cxn>
            </a:cxnLst>
            <a:rect l="0" t="0" r="r" b="b"/>
            <a:pathLst>
              <a:path w="908" h="1216">
                <a:moveTo>
                  <a:pt x="0" y="1216"/>
                </a:moveTo>
                <a:lnTo>
                  <a:pt x="62" y="1216"/>
                </a:lnTo>
                <a:lnTo>
                  <a:pt x="908" y="0"/>
                </a:lnTo>
              </a:path>
            </a:pathLst>
          </a:custGeom>
          <a:noFill/>
          <a:ln w="9525">
            <a:solidFill>
              <a:srgbClr val="231F20"/>
            </a:solidFill>
            <a:prstDash val="solid"/>
            <a:round/>
            <a:headEnd/>
            <a:tailEnd/>
          </a:ln>
        </p:spPr>
        <p:txBody>
          <a:bodyPr/>
          <a:lstStyle/>
          <a:p>
            <a:endParaRPr lang="en-GB"/>
          </a:p>
        </p:txBody>
      </p:sp>
      <p:sp>
        <p:nvSpPr>
          <p:cNvPr id="67" name="Freeform 15"/>
          <p:cNvSpPr>
            <a:spLocks/>
          </p:cNvSpPr>
          <p:nvPr/>
        </p:nvSpPr>
        <p:spPr bwMode="auto">
          <a:xfrm>
            <a:off x="2654300" y="1866900"/>
            <a:ext cx="1117600" cy="733425"/>
          </a:xfrm>
          <a:custGeom>
            <a:avLst/>
            <a:gdLst/>
            <a:ahLst/>
            <a:cxnLst>
              <a:cxn ang="0">
                <a:pos x="0" y="462"/>
              </a:cxn>
              <a:cxn ang="0">
                <a:pos x="114" y="462"/>
              </a:cxn>
              <a:cxn ang="0">
                <a:pos x="704" y="0"/>
              </a:cxn>
            </a:cxnLst>
            <a:rect l="0" t="0" r="r" b="b"/>
            <a:pathLst>
              <a:path w="704" h="462">
                <a:moveTo>
                  <a:pt x="0" y="462"/>
                </a:moveTo>
                <a:lnTo>
                  <a:pt x="114" y="462"/>
                </a:lnTo>
                <a:lnTo>
                  <a:pt x="704" y="0"/>
                </a:lnTo>
              </a:path>
            </a:pathLst>
          </a:custGeom>
          <a:noFill/>
          <a:ln w="9525">
            <a:solidFill>
              <a:srgbClr val="231F20"/>
            </a:solidFill>
            <a:prstDash val="solid"/>
            <a:round/>
            <a:headEnd/>
            <a:tailEnd/>
          </a:ln>
        </p:spPr>
        <p:txBody>
          <a:bodyPr/>
          <a:lstStyle/>
          <a:p>
            <a:endParaRPr lang="en-GB"/>
          </a:p>
        </p:txBody>
      </p:sp>
      <p:sp>
        <p:nvSpPr>
          <p:cNvPr id="68" name="Freeform 16"/>
          <p:cNvSpPr>
            <a:spLocks/>
          </p:cNvSpPr>
          <p:nvPr/>
        </p:nvSpPr>
        <p:spPr bwMode="auto">
          <a:xfrm>
            <a:off x="2552700" y="1955800"/>
            <a:ext cx="1181100" cy="1187450"/>
          </a:xfrm>
          <a:custGeom>
            <a:avLst/>
            <a:gdLst/>
            <a:ahLst/>
            <a:cxnLst>
              <a:cxn ang="0">
                <a:pos x="0" y="748"/>
              </a:cxn>
              <a:cxn ang="0">
                <a:pos x="102" y="748"/>
              </a:cxn>
              <a:cxn ang="0">
                <a:pos x="744" y="0"/>
              </a:cxn>
            </a:cxnLst>
            <a:rect l="0" t="0" r="r" b="b"/>
            <a:pathLst>
              <a:path w="744" h="748">
                <a:moveTo>
                  <a:pt x="0" y="748"/>
                </a:moveTo>
                <a:lnTo>
                  <a:pt x="102" y="748"/>
                </a:lnTo>
                <a:lnTo>
                  <a:pt x="744" y="0"/>
                </a:lnTo>
              </a:path>
            </a:pathLst>
          </a:custGeom>
          <a:noFill/>
          <a:ln w="9525">
            <a:solidFill>
              <a:srgbClr val="231F20"/>
            </a:solidFill>
            <a:prstDash val="solid"/>
            <a:round/>
            <a:headEnd/>
            <a:tailEnd/>
          </a:ln>
        </p:spPr>
        <p:txBody>
          <a:bodyPr/>
          <a:lstStyle/>
          <a:p>
            <a:endParaRPr lang="en-GB"/>
          </a:p>
        </p:txBody>
      </p:sp>
      <p:sp>
        <p:nvSpPr>
          <p:cNvPr id="69" name="Freeform 17"/>
          <p:cNvSpPr>
            <a:spLocks/>
          </p:cNvSpPr>
          <p:nvPr/>
        </p:nvSpPr>
        <p:spPr bwMode="auto">
          <a:xfrm>
            <a:off x="2047875" y="2743200"/>
            <a:ext cx="1533525" cy="1235075"/>
          </a:xfrm>
          <a:custGeom>
            <a:avLst/>
            <a:gdLst/>
            <a:ahLst/>
            <a:cxnLst>
              <a:cxn ang="0">
                <a:pos x="0" y="778"/>
              </a:cxn>
              <a:cxn ang="0">
                <a:pos x="286" y="778"/>
              </a:cxn>
              <a:cxn ang="0">
                <a:pos x="966" y="0"/>
              </a:cxn>
            </a:cxnLst>
            <a:rect l="0" t="0" r="r" b="b"/>
            <a:pathLst>
              <a:path w="966" h="778">
                <a:moveTo>
                  <a:pt x="0" y="778"/>
                </a:moveTo>
                <a:lnTo>
                  <a:pt x="286" y="778"/>
                </a:lnTo>
                <a:lnTo>
                  <a:pt x="966" y="0"/>
                </a:lnTo>
              </a:path>
            </a:pathLst>
          </a:custGeom>
          <a:noFill/>
          <a:ln w="9525">
            <a:solidFill>
              <a:srgbClr val="231F20"/>
            </a:solidFill>
            <a:prstDash val="solid"/>
            <a:round/>
            <a:headEnd/>
            <a:tailEnd/>
          </a:ln>
        </p:spPr>
        <p:txBody>
          <a:bodyPr/>
          <a:lstStyle/>
          <a:p>
            <a:endParaRPr lang="en-GB"/>
          </a:p>
        </p:txBody>
      </p:sp>
      <p:sp>
        <p:nvSpPr>
          <p:cNvPr id="70" name="Freeform 18"/>
          <p:cNvSpPr>
            <a:spLocks/>
          </p:cNvSpPr>
          <p:nvPr/>
        </p:nvSpPr>
        <p:spPr bwMode="auto">
          <a:xfrm>
            <a:off x="2476500" y="3105150"/>
            <a:ext cx="857250" cy="1143000"/>
          </a:xfrm>
          <a:custGeom>
            <a:avLst/>
            <a:gdLst/>
            <a:ahLst/>
            <a:cxnLst>
              <a:cxn ang="0">
                <a:pos x="0" y="720"/>
              </a:cxn>
              <a:cxn ang="0">
                <a:pos x="88" y="720"/>
              </a:cxn>
              <a:cxn ang="0">
                <a:pos x="540" y="0"/>
              </a:cxn>
            </a:cxnLst>
            <a:rect l="0" t="0" r="r" b="b"/>
            <a:pathLst>
              <a:path w="540" h="720">
                <a:moveTo>
                  <a:pt x="0" y="720"/>
                </a:moveTo>
                <a:lnTo>
                  <a:pt x="88" y="720"/>
                </a:lnTo>
                <a:lnTo>
                  <a:pt x="540" y="0"/>
                </a:lnTo>
              </a:path>
            </a:pathLst>
          </a:custGeom>
          <a:noFill/>
          <a:ln w="9525">
            <a:solidFill>
              <a:srgbClr val="231F20"/>
            </a:solidFill>
            <a:prstDash val="solid"/>
            <a:round/>
            <a:headEnd/>
            <a:tailEnd/>
          </a:ln>
        </p:spPr>
        <p:txBody>
          <a:bodyPr/>
          <a:lstStyle/>
          <a:p>
            <a:endParaRPr lang="en-GB"/>
          </a:p>
        </p:txBody>
      </p:sp>
      <p:sp>
        <p:nvSpPr>
          <p:cNvPr id="71" name="Freeform 19"/>
          <p:cNvSpPr>
            <a:spLocks/>
          </p:cNvSpPr>
          <p:nvPr/>
        </p:nvSpPr>
        <p:spPr bwMode="auto">
          <a:xfrm>
            <a:off x="1460500" y="3825875"/>
            <a:ext cx="1743075" cy="749300"/>
          </a:xfrm>
          <a:custGeom>
            <a:avLst/>
            <a:gdLst/>
            <a:ahLst/>
            <a:cxnLst>
              <a:cxn ang="0">
                <a:pos x="0" y="472"/>
              </a:cxn>
              <a:cxn ang="0">
                <a:pos x="574" y="472"/>
              </a:cxn>
              <a:cxn ang="0">
                <a:pos x="1098" y="0"/>
              </a:cxn>
            </a:cxnLst>
            <a:rect l="0" t="0" r="r" b="b"/>
            <a:pathLst>
              <a:path w="1098" h="472">
                <a:moveTo>
                  <a:pt x="0" y="472"/>
                </a:moveTo>
                <a:lnTo>
                  <a:pt x="574" y="472"/>
                </a:lnTo>
                <a:lnTo>
                  <a:pt x="1098" y="0"/>
                </a:lnTo>
              </a:path>
            </a:pathLst>
          </a:custGeom>
          <a:noFill/>
          <a:ln w="9525">
            <a:solidFill>
              <a:srgbClr val="231F20"/>
            </a:solidFill>
            <a:prstDash val="solid"/>
            <a:round/>
            <a:headEnd/>
            <a:tailEnd/>
          </a:ln>
        </p:spPr>
        <p:txBody>
          <a:bodyPr/>
          <a:lstStyle/>
          <a:p>
            <a:endParaRPr lang="en-GB"/>
          </a:p>
        </p:txBody>
      </p:sp>
      <p:sp>
        <p:nvSpPr>
          <p:cNvPr id="72" name="Freeform 20"/>
          <p:cNvSpPr>
            <a:spLocks/>
          </p:cNvSpPr>
          <p:nvPr/>
        </p:nvSpPr>
        <p:spPr bwMode="auto">
          <a:xfrm>
            <a:off x="2908300" y="4162425"/>
            <a:ext cx="933450" cy="63500"/>
          </a:xfrm>
          <a:custGeom>
            <a:avLst/>
            <a:gdLst/>
            <a:ahLst/>
            <a:cxnLst>
              <a:cxn ang="0">
                <a:pos x="588" y="40"/>
              </a:cxn>
              <a:cxn ang="0">
                <a:pos x="444" y="40"/>
              </a:cxn>
              <a:cxn ang="0">
                <a:pos x="0" y="0"/>
              </a:cxn>
            </a:cxnLst>
            <a:rect l="0" t="0" r="r" b="b"/>
            <a:pathLst>
              <a:path w="588" h="40">
                <a:moveTo>
                  <a:pt x="588" y="40"/>
                </a:moveTo>
                <a:lnTo>
                  <a:pt x="444" y="40"/>
                </a:lnTo>
                <a:lnTo>
                  <a:pt x="0" y="0"/>
                </a:lnTo>
              </a:path>
            </a:pathLst>
          </a:custGeom>
          <a:noFill/>
          <a:ln w="9525">
            <a:solidFill>
              <a:srgbClr val="231F20"/>
            </a:solidFill>
            <a:prstDash val="solid"/>
            <a:round/>
            <a:headEnd/>
            <a:tailEnd/>
          </a:ln>
        </p:spPr>
        <p:txBody>
          <a:bodyPr/>
          <a:lstStyle/>
          <a:p>
            <a:endParaRPr lang="en-GB"/>
          </a:p>
        </p:txBody>
      </p:sp>
      <p:sp>
        <p:nvSpPr>
          <p:cNvPr id="73" name="Freeform 21"/>
          <p:cNvSpPr>
            <a:spLocks/>
          </p:cNvSpPr>
          <p:nvPr/>
        </p:nvSpPr>
        <p:spPr bwMode="auto">
          <a:xfrm>
            <a:off x="3149600" y="4378325"/>
            <a:ext cx="692150" cy="152400"/>
          </a:xfrm>
          <a:custGeom>
            <a:avLst/>
            <a:gdLst/>
            <a:ahLst/>
            <a:cxnLst>
              <a:cxn ang="0">
                <a:pos x="436" y="96"/>
              </a:cxn>
              <a:cxn ang="0">
                <a:pos x="294" y="96"/>
              </a:cxn>
              <a:cxn ang="0">
                <a:pos x="0" y="0"/>
              </a:cxn>
            </a:cxnLst>
            <a:rect l="0" t="0" r="r" b="b"/>
            <a:pathLst>
              <a:path w="436" h="96">
                <a:moveTo>
                  <a:pt x="436" y="96"/>
                </a:moveTo>
                <a:lnTo>
                  <a:pt x="294" y="96"/>
                </a:lnTo>
                <a:lnTo>
                  <a:pt x="0" y="0"/>
                </a:lnTo>
              </a:path>
            </a:pathLst>
          </a:custGeom>
          <a:noFill/>
          <a:ln w="9525">
            <a:solidFill>
              <a:srgbClr val="231F20"/>
            </a:solidFill>
            <a:prstDash val="solid"/>
            <a:round/>
            <a:headEnd/>
            <a:tailEnd/>
          </a:ln>
        </p:spPr>
        <p:txBody>
          <a:bodyPr/>
          <a:lstStyle/>
          <a:p>
            <a:endParaRPr lang="en-GB"/>
          </a:p>
        </p:txBody>
      </p:sp>
      <p:sp>
        <p:nvSpPr>
          <p:cNvPr id="74" name="Line 22"/>
          <p:cNvSpPr>
            <a:spLocks noChangeShapeType="1"/>
          </p:cNvSpPr>
          <p:nvPr/>
        </p:nvSpPr>
        <p:spPr bwMode="auto">
          <a:xfrm>
            <a:off x="2574925" y="5397500"/>
            <a:ext cx="587375" cy="1588"/>
          </a:xfrm>
          <a:prstGeom prst="line">
            <a:avLst/>
          </a:prstGeom>
          <a:noFill/>
          <a:ln w="9525">
            <a:solidFill>
              <a:srgbClr val="231F20"/>
            </a:solidFill>
            <a:round/>
            <a:headEnd/>
            <a:tailEnd/>
          </a:ln>
        </p:spPr>
        <p:txBody>
          <a:bodyPr/>
          <a:lstStyle/>
          <a:p>
            <a:endParaRPr lang="en-GB"/>
          </a:p>
        </p:txBody>
      </p:sp>
      <p:sp>
        <p:nvSpPr>
          <p:cNvPr id="75" name="Line 23"/>
          <p:cNvSpPr>
            <a:spLocks noChangeShapeType="1"/>
          </p:cNvSpPr>
          <p:nvPr/>
        </p:nvSpPr>
        <p:spPr bwMode="auto">
          <a:xfrm>
            <a:off x="2517775" y="5626100"/>
            <a:ext cx="644525" cy="1588"/>
          </a:xfrm>
          <a:prstGeom prst="line">
            <a:avLst/>
          </a:prstGeom>
          <a:noFill/>
          <a:ln w="9525">
            <a:solidFill>
              <a:srgbClr val="231F20"/>
            </a:solidFill>
            <a:round/>
            <a:headEnd/>
            <a:tailEnd/>
          </a:ln>
        </p:spPr>
        <p:txBody>
          <a:bodyPr/>
          <a:lstStyle/>
          <a:p>
            <a:endParaRPr lang="en-GB"/>
          </a:p>
        </p:txBody>
      </p:sp>
      <p:sp>
        <p:nvSpPr>
          <p:cNvPr id="76" name="Line 24"/>
          <p:cNvSpPr>
            <a:spLocks noChangeShapeType="1"/>
          </p:cNvSpPr>
          <p:nvPr/>
        </p:nvSpPr>
        <p:spPr bwMode="auto">
          <a:xfrm>
            <a:off x="2555875" y="5861050"/>
            <a:ext cx="606425" cy="1588"/>
          </a:xfrm>
          <a:prstGeom prst="line">
            <a:avLst/>
          </a:prstGeom>
          <a:noFill/>
          <a:ln w="9525">
            <a:solidFill>
              <a:srgbClr val="231F20"/>
            </a:solidFill>
            <a:round/>
            <a:headEnd/>
            <a:tailEnd/>
          </a:ln>
        </p:spPr>
        <p:txBody>
          <a:bodyPr/>
          <a:lstStyle/>
          <a:p>
            <a:endParaRPr lang="en-GB"/>
          </a:p>
        </p:txBody>
      </p:sp>
      <p:sp>
        <p:nvSpPr>
          <p:cNvPr id="77" name="Line 25"/>
          <p:cNvSpPr>
            <a:spLocks noChangeShapeType="1"/>
          </p:cNvSpPr>
          <p:nvPr/>
        </p:nvSpPr>
        <p:spPr bwMode="auto">
          <a:xfrm>
            <a:off x="2406650" y="5749925"/>
            <a:ext cx="333375" cy="111125"/>
          </a:xfrm>
          <a:prstGeom prst="line">
            <a:avLst/>
          </a:prstGeom>
          <a:noFill/>
          <a:ln w="9525">
            <a:solidFill>
              <a:srgbClr val="231F20"/>
            </a:solidFill>
            <a:round/>
            <a:headEnd/>
            <a:tailEnd/>
          </a:ln>
        </p:spPr>
        <p:txBody>
          <a:bodyPr/>
          <a:lstStyle/>
          <a:p>
            <a:endParaRPr lang="en-GB"/>
          </a:p>
        </p:txBody>
      </p:sp>
      <p:sp>
        <p:nvSpPr>
          <p:cNvPr id="78" name="Line 26"/>
          <p:cNvSpPr>
            <a:spLocks noChangeShapeType="1"/>
          </p:cNvSpPr>
          <p:nvPr/>
        </p:nvSpPr>
        <p:spPr bwMode="auto">
          <a:xfrm flipV="1">
            <a:off x="4797425" y="752475"/>
            <a:ext cx="1101725" cy="304800"/>
          </a:xfrm>
          <a:prstGeom prst="line">
            <a:avLst/>
          </a:prstGeom>
          <a:noFill/>
          <a:ln w="9525">
            <a:solidFill>
              <a:srgbClr val="231F20"/>
            </a:solidFill>
            <a:round/>
            <a:headEnd/>
            <a:tailEnd/>
          </a:ln>
        </p:spPr>
        <p:txBody>
          <a:bodyPr/>
          <a:lstStyle/>
          <a:p>
            <a:endParaRPr lang="en-GB"/>
          </a:p>
        </p:txBody>
      </p:sp>
      <p:sp>
        <p:nvSpPr>
          <p:cNvPr id="79" name="Freeform 27"/>
          <p:cNvSpPr>
            <a:spLocks/>
          </p:cNvSpPr>
          <p:nvPr/>
        </p:nvSpPr>
        <p:spPr bwMode="auto">
          <a:xfrm>
            <a:off x="5029200" y="752475"/>
            <a:ext cx="1057275" cy="393700"/>
          </a:xfrm>
          <a:custGeom>
            <a:avLst/>
            <a:gdLst/>
            <a:ahLst/>
            <a:cxnLst>
              <a:cxn ang="0">
                <a:pos x="0" y="248"/>
              </a:cxn>
              <a:cxn ang="0">
                <a:pos x="548" y="0"/>
              </a:cxn>
              <a:cxn ang="0">
                <a:pos x="666" y="0"/>
              </a:cxn>
            </a:cxnLst>
            <a:rect l="0" t="0" r="r" b="b"/>
            <a:pathLst>
              <a:path w="666" h="248">
                <a:moveTo>
                  <a:pt x="0" y="248"/>
                </a:moveTo>
                <a:lnTo>
                  <a:pt x="548" y="0"/>
                </a:lnTo>
                <a:lnTo>
                  <a:pt x="666" y="0"/>
                </a:lnTo>
              </a:path>
            </a:pathLst>
          </a:custGeom>
          <a:noFill/>
          <a:ln w="9525">
            <a:solidFill>
              <a:srgbClr val="231F20"/>
            </a:solidFill>
            <a:prstDash val="solid"/>
            <a:round/>
            <a:headEnd/>
            <a:tailEnd/>
          </a:ln>
        </p:spPr>
        <p:txBody>
          <a:bodyPr/>
          <a:lstStyle/>
          <a:p>
            <a:endParaRPr lang="en-GB"/>
          </a:p>
        </p:txBody>
      </p:sp>
      <p:sp>
        <p:nvSpPr>
          <p:cNvPr id="80" name="Freeform 28"/>
          <p:cNvSpPr>
            <a:spLocks/>
          </p:cNvSpPr>
          <p:nvPr/>
        </p:nvSpPr>
        <p:spPr bwMode="auto">
          <a:xfrm>
            <a:off x="4749800" y="1292225"/>
            <a:ext cx="1333500" cy="295275"/>
          </a:xfrm>
          <a:custGeom>
            <a:avLst/>
            <a:gdLst/>
            <a:ahLst/>
            <a:cxnLst>
              <a:cxn ang="0">
                <a:pos x="0" y="0"/>
              </a:cxn>
              <a:cxn ang="0">
                <a:pos x="712" y="186"/>
              </a:cxn>
              <a:cxn ang="0">
                <a:pos x="840" y="186"/>
              </a:cxn>
            </a:cxnLst>
            <a:rect l="0" t="0" r="r" b="b"/>
            <a:pathLst>
              <a:path w="840" h="186">
                <a:moveTo>
                  <a:pt x="0" y="0"/>
                </a:moveTo>
                <a:lnTo>
                  <a:pt x="712" y="186"/>
                </a:lnTo>
                <a:lnTo>
                  <a:pt x="840" y="186"/>
                </a:lnTo>
              </a:path>
            </a:pathLst>
          </a:custGeom>
          <a:noFill/>
          <a:ln w="9525">
            <a:solidFill>
              <a:srgbClr val="231F20"/>
            </a:solidFill>
            <a:prstDash val="solid"/>
            <a:round/>
            <a:headEnd/>
            <a:tailEnd/>
          </a:ln>
        </p:spPr>
        <p:txBody>
          <a:bodyPr/>
          <a:lstStyle/>
          <a:p>
            <a:endParaRPr lang="en-GB"/>
          </a:p>
        </p:txBody>
      </p:sp>
      <p:sp>
        <p:nvSpPr>
          <p:cNvPr id="81" name="Freeform 29"/>
          <p:cNvSpPr>
            <a:spLocks/>
          </p:cNvSpPr>
          <p:nvPr/>
        </p:nvSpPr>
        <p:spPr bwMode="auto">
          <a:xfrm>
            <a:off x="5200650" y="1225550"/>
            <a:ext cx="869950" cy="63500"/>
          </a:xfrm>
          <a:custGeom>
            <a:avLst/>
            <a:gdLst/>
            <a:ahLst/>
            <a:cxnLst>
              <a:cxn ang="0">
                <a:pos x="548" y="40"/>
              </a:cxn>
              <a:cxn ang="0">
                <a:pos x="428" y="40"/>
              </a:cxn>
              <a:cxn ang="0">
                <a:pos x="0" y="0"/>
              </a:cxn>
            </a:cxnLst>
            <a:rect l="0" t="0" r="r" b="b"/>
            <a:pathLst>
              <a:path w="548" h="40">
                <a:moveTo>
                  <a:pt x="548" y="40"/>
                </a:moveTo>
                <a:lnTo>
                  <a:pt x="428" y="40"/>
                </a:lnTo>
                <a:lnTo>
                  <a:pt x="0" y="0"/>
                </a:lnTo>
              </a:path>
            </a:pathLst>
          </a:custGeom>
          <a:noFill/>
          <a:ln w="9525">
            <a:solidFill>
              <a:srgbClr val="231F20"/>
            </a:solidFill>
            <a:prstDash val="solid"/>
            <a:round/>
            <a:headEnd/>
            <a:tailEnd/>
          </a:ln>
        </p:spPr>
        <p:txBody>
          <a:bodyPr/>
          <a:lstStyle/>
          <a:p>
            <a:endParaRPr lang="en-GB"/>
          </a:p>
        </p:txBody>
      </p:sp>
      <p:sp>
        <p:nvSpPr>
          <p:cNvPr id="82" name="Freeform 30"/>
          <p:cNvSpPr>
            <a:spLocks/>
          </p:cNvSpPr>
          <p:nvPr/>
        </p:nvSpPr>
        <p:spPr bwMode="auto">
          <a:xfrm>
            <a:off x="4810125" y="1365250"/>
            <a:ext cx="1260475" cy="530225"/>
          </a:xfrm>
          <a:custGeom>
            <a:avLst/>
            <a:gdLst/>
            <a:ahLst/>
            <a:cxnLst>
              <a:cxn ang="0">
                <a:pos x="794" y="334"/>
              </a:cxn>
              <a:cxn ang="0">
                <a:pos x="660" y="334"/>
              </a:cxn>
              <a:cxn ang="0">
                <a:pos x="0" y="0"/>
              </a:cxn>
            </a:cxnLst>
            <a:rect l="0" t="0" r="r" b="b"/>
            <a:pathLst>
              <a:path w="794" h="334">
                <a:moveTo>
                  <a:pt x="794" y="334"/>
                </a:moveTo>
                <a:lnTo>
                  <a:pt x="660" y="334"/>
                </a:lnTo>
                <a:lnTo>
                  <a:pt x="0" y="0"/>
                </a:lnTo>
              </a:path>
            </a:pathLst>
          </a:custGeom>
          <a:noFill/>
          <a:ln w="9525">
            <a:solidFill>
              <a:srgbClr val="231F20"/>
            </a:solidFill>
            <a:prstDash val="solid"/>
            <a:round/>
            <a:headEnd/>
            <a:tailEnd/>
          </a:ln>
        </p:spPr>
        <p:txBody>
          <a:bodyPr/>
          <a:lstStyle/>
          <a:p>
            <a:endParaRPr lang="en-GB"/>
          </a:p>
        </p:txBody>
      </p:sp>
      <p:sp>
        <p:nvSpPr>
          <p:cNvPr id="83" name="Freeform 31"/>
          <p:cNvSpPr>
            <a:spLocks/>
          </p:cNvSpPr>
          <p:nvPr/>
        </p:nvSpPr>
        <p:spPr bwMode="auto">
          <a:xfrm>
            <a:off x="4565650" y="2247900"/>
            <a:ext cx="1504950" cy="520700"/>
          </a:xfrm>
          <a:custGeom>
            <a:avLst/>
            <a:gdLst/>
            <a:ahLst/>
            <a:cxnLst>
              <a:cxn ang="0">
                <a:pos x="948" y="328"/>
              </a:cxn>
              <a:cxn ang="0">
                <a:pos x="814" y="328"/>
              </a:cxn>
              <a:cxn ang="0">
                <a:pos x="0" y="0"/>
              </a:cxn>
            </a:cxnLst>
            <a:rect l="0" t="0" r="r" b="b"/>
            <a:pathLst>
              <a:path w="948" h="328">
                <a:moveTo>
                  <a:pt x="948" y="328"/>
                </a:moveTo>
                <a:lnTo>
                  <a:pt x="814" y="328"/>
                </a:lnTo>
                <a:lnTo>
                  <a:pt x="0" y="0"/>
                </a:lnTo>
              </a:path>
            </a:pathLst>
          </a:custGeom>
          <a:noFill/>
          <a:ln w="9525">
            <a:solidFill>
              <a:srgbClr val="231F20"/>
            </a:solidFill>
            <a:prstDash val="solid"/>
            <a:round/>
            <a:headEnd/>
            <a:tailEnd/>
          </a:ln>
        </p:spPr>
        <p:txBody>
          <a:bodyPr/>
          <a:lstStyle/>
          <a:p>
            <a:endParaRPr lang="en-GB"/>
          </a:p>
        </p:txBody>
      </p:sp>
      <p:sp>
        <p:nvSpPr>
          <p:cNvPr id="84" name="Freeform 32"/>
          <p:cNvSpPr>
            <a:spLocks/>
          </p:cNvSpPr>
          <p:nvPr/>
        </p:nvSpPr>
        <p:spPr bwMode="auto">
          <a:xfrm>
            <a:off x="4648200" y="2495550"/>
            <a:ext cx="1422400" cy="815975"/>
          </a:xfrm>
          <a:custGeom>
            <a:avLst/>
            <a:gdLst/>
            <a:ahLst/>
            <a:cxnLst>
              <a:cxn ang="0">
                <a:pos x="896" y="514"/>
              </a:cxn>
              <a:cxn ang="0">
                <a:pos x="762" y="514"/>
              </a:cxn>
              <a:cxn ang="0">
                <a:pos x="0" y="0"/>
              </a:cxn>
            </a:cxnLst>
            <a:rect l="0" t="0" r="r" b="b"/>
            <a:pathLst>
              <a:path w="896" h="514">
                <a:moveTo>
                  <a:pt x="896" y="514"/>
                </a:moveTo>
                <a:lnTo>
                  <a:pt x="762" y="514"/>
                </a:lnTo>
                <a:lnTo>
                  <a:pt x="0" y="0"/>
                </a:lnTo>
              </a:path>
            </a:pathLst>
          </a:custGeom>
          <a:noFill/>
          <a:ln w="9525">
            <a:solidFill>
              <a:srgbClr val="231F20"/>
            </a:solidFill>
            <a:prstDash val="solid"/>
            <a:round/>
            <a:headEnd/>
            <a:tailEnd/>
          </a:ln>
        </p:spPr>
        <p:txBody>
          <a:bodyPr/>
          <a:lstStyle/>
          <a:p>
            <a:endParaRPr lang="en-GB"/>
          </a:p>
        </p:txBody>
      </p:sp>
      <p:sp>
        <p:nvSpPr>
          <p:cNvPr id="85" name="Freeform 33"/>
          <p:cNvSpPr>
            <a:spLocks/>
          </p:cNvSpPr>
          <p:nvPr/>
        </p:nvSpPr>
        <p:spPr bwMode="auto">
          <a:xfrm>
            <a:off x="4181475" y="2711450"/>
            <a:ext cx="1889125" cy="1174750"/>
          </a:xfrm>
          <a:custGeom>
            <a:avLst/>
            <a:gdLst/>
            <a:ahLst/>
            <a:cxnLst>
              <a:cxn ang="0">
                <a:pos x="1190" y="740"/>
              </a:cxn>
              <a:cxn ang="0">
                <a:pos x="1056" y="740"/>
              </a:cxn>
              <a:cxn ang="0">
                <a:pos x="0" y="0"/>
              </a:cxn>
            </a:cxnLst>
            <a:rect l="0" t="0" r="r" b="b"/>
            <a:pathLst>
              <a:path w="1190" h="740">
                <a:moveTo>
                  <a:pt x="1190" y="740"/>
                </a:moveTo>
                <a:lnTo>
                  <a:pt x="1056" y="740"/>
                </a:lnTo>
                <a:lnTo>
                  <a:pt x="0" y="0"/>
                </a:lnTo>
              </a:path>
            </a:pathLst>
          </a:custGeom>
          <a:noFill/>
          <a:ln w="9525">
            <a:solidFill>
              <a:srgbClr val="231F20"/>
            </a:solidFill>
            <a:prstDash val="solid"/>
            <a:round/>
            <a:headEnd/>
            <a:tailEnd/>
          </a:ln>
        </p:spPr>
        <p:txBody>
          <a:bodyPr/>
          <a:lstStyle/>
          <a:p>
            <a:endParaRPr lang="en-GB"/>
          </a:p>
        </p:txBody>
      </p:sp>
      <p:sp>
        <p:nvSpPr>
          <p:cNvPr id="86" name="Freeform 34"/>
          <p:cNvSpPr>
            <a:spLocks/>
          </p:cNvSpPr>
          <p:nvPr/>
        </p:nvSpPr>
        <p:spPr bwMode="auto">
          <a:xfrm>
            <a:off x="5060950" y="3155950"/>
            <a:ext cx="1009650" cy="438150"/>
          </a:xfrm>
          <a:custGeom>
            <a:avLst/>
            <a:gdLst/>
            <a:ahLst/>
            <a:cxnLst>
              <a:cxn ang="0">
                <a:pos x="636" y="276"/>
              </a:cxn>
              <a:cxn ang="0">
                <a:pos x="502" y="276"/>
              </a:cxn>
              <a:cxn ang="0">
                <a:pos x="0" y="0"/>
              </a:cxn>
            </a:cxnLst>
            <a:rect l="0" t="0" r="r" b="b"/>
            <a:pathLst>
              <a:path w="636" h="276">
                <a:moveTo>
                  <a:pt x="636" y="276"/>
                </a:moveTo>
                <a:lnTo>
                  <a:pt x="502" y="276"/>
                </a:lnTo>
                <a:lnTo>
                  <a:pt x="0" y="0"/>
                </a:lnTo>
              </a:path>
            </a:pathLst>
          </a:custGeom>
          <a:noFill/>
          <a:ln w="9525">
            <a:solidFill>
              <a:srgbClr val="231F20"/>
            </a:solidFill>
            <a:prstDash val="solid"/>
            <a:round/>
            <a:headEnd/>
            <a:tailEnd/>
          </a:ln>
        </p:spPr>
        <p:txBody>
          <a:bodyPr/>
          <a:lstStyle/>
          <a:p>
            <a:endParaRPr lang="en-GB"/>
          </a:p>
        </p:txBody>
      </p:sp>
      <p:sp>
        <p:nvSpPr>
          <p:cNvPr id="87" name="Freeform 35"/>
          <p:cNvSpPr>
            <a:spLocks/>
          </p:cNvSpPr>
          <p:nvPr/>
        </p:nvSpPr>
        <p:spPr bwMode="auto">
          <a:xfrm>
            <a:off x="5314950" y="1968500"/>
            <a:ext cx="755650" cy="257175"/>
          </a:xfrm>
          <a:custGeom>
            <a:avLst/>
            <a:gdLst/>
            <a:ahLst/>
            <a:cxnLst>
              <a:cxn ang="0">
                <a:pos x="476" y="162"/>
              </a:cxn>
              <a:cxn ang="0">
                <a:pos x="356" y="162"/>
              </a:cxn>
              <a:cxn ang="0">
                <a:pos x="0" y="0"/>
              </a:cxn>
            </a:cxnLst>
            <a:rect l="0" t="0" r="r" b="b"/>
            <a:pathLst>
              <a:path w="476" h="162">
                <a:moveTo>
                  <a:pt x="476" y="162"/>
                </a:moveTo>
                <a:lnTo>
                  <a:pt x="356" y="162"/>
                </a:lnTo>
                <a:lnTo>
                  <a:pt x="0" y="0"/>
                </a:lnTo>
              </a:path>
            </a:pathLst>
          </a:custGeom>
          <a:noFill/>
          <a:ln w="9525">
            <a:solidFill>
              <a:srgbClr val="231F20"/>
            </a:solidFill>
            <a:prstDash val="solid"/>
            <a:round/>
            <a:headEnd/>
            <a:tailEnd/>
          </a:ln>
        </p:spPr>
        <p:txBody>
          <a:bodyPr/>
          <a:lstStyle/>
          <a:p>
            <a:endParaRPr lang="en-GB"/>
          </a:p>
        </p:txBody>
      </p:sp>
      <p:sp>
        <p:nvSpPr>
          <p:cNvPr id="88" name="Line 36"/>
          <p:cNvSpPr>
            <a:spLocks noChangeShapeType="1"/>
          </p:cNvSpPr>
          <p:nvPr/>
        </p:nvSpPr>
        <p:spPr bwMode="auto">
          <a:xfrm>
            <a:off x="5353050" y="2108200"/>
            <a:ext cx="527050" cy="117475"/>
          </a:xfrm>
          <a:prstGeom prst="line">
            <a:avLst/>
          </a:prstGeom>
          <a:noFill/>
          <a:ln w="9525">
            <a:solidFill>
              <a:srgbClr val="231F20"/>
            </a:solidFill>
            <a:round/>
            <a:headEnd/>
            <a:tailEnd/>
          </a:ln>
        </p:spPr>
        <p:txBody>
          <a:bodyPr/>
          <a:lstStyle/>
          <a:p>
            <a:endParaRPr lang="en-GB"/>
          </a:p>
        </p:txBody>
      </p:sp>
      <p:sp>
        <p:nvSpPr>
          <p:cNvPr id="89" name="Rectangle 37"/>
          <p:cNvSpPr>
            <a:spLocks noChangeArrowheads="1"/>
          </p:cNvSpPr>
          <p:nvPr/>
        </p:nvSpPr>
        <p:spPr bwMode="auto">
          <a:xfrm>
            <a:off x="422275" y="590550"/>
            <a:ext cx="16891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Vertebral artery</a:t>
            </a:r>
            <a:endParaRPr lang="en-US" sz="1400" b="1">
              <a:latin typeface="Arial" charset="0"/>
            </a:endParaRPr>
          </a:p>
        </p:txBody>
      </p:sp>
      <p:sp>
        <p:nvSpPr>
          <p:cNvPr id="90" name="Rectangle 38"/>
          <p:cNvSpPr>
            <a:spLocks noChangeArrowheads="1"/>
          </p:cNvSpPr>
          <p:nvPr/>
        </p:nvSpPr>
        <p:spPr bwMode="auto">
          <a:xfrm>
            <a:off x="422275" y="1527175"/>
            <a:ext cx="21336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Costocervical trunk</a:t>
            </a:r>
            <a:endParaRPr lang="en-US" sz="1400" b="1">
              <a:latin typeface="Arial" charset="0"/>
            </a:endParaRPr>
          </a:p>
        </p:txBody>
      </p:sp>
      <p:sp>
        <p:nvSpPr>
          <p:cNvPr id="91" name="Rectangle 39"/>
          <p:cNvSpPr>
            <a:spLocks noChangeArrowheads="1"/>
          </p:cNvSpPr>
          <p:nvPr/>
        </p:nvSpPr>
        <p:spPr bwMode="auto">
          <a:xfrm>
            <a:off x="422275" y="1838325"/>
            <a:ext cx="25400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Thoracoacromial artery</a:t>
            </a:r>
            <a:endParaRPr lang="en-US" sz="1400" b="1">
              <a:latin typeface="Arial" charset="0"/>
            </a:endParaRPr>
          </a:p>
        </p:txBody>
      </p:sp>
      <p:sp>
        <p:nvSpPr>
          <p:cNvPr id="92" name="Rectangle 40"/>
          <p:cNvSpPr>
            <a:spLocks noChangeArrowheads="1"/>
          </p:cNvSpPr>
          <p:nvPr/>
        </p:nvSpPr>
        <p:spPr bwMode="auto">
          <a:xfrm>
            <a:off x="422275" y="2149475"/>
            <a:ext cx="15240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Axillary artery</a:t>
            </a:r>
            <a:endParaRPr lang="en-US" sz="1400" b="1">
              <a:latin typeface="Arial" charset="0"/>
            </a:endParaRPr>
          </a:p>
        </p:txBody>
      </p:sp>
      <p:sp>
        <p:nvSpPr>
          <p:cNvPr id="93" name="Rectangle 41"/>
          <p:cNvSpPr>
            <a:spLocks noChangeArrowheads="1"/>
          </p:cNvSpPr>
          <p:nvPr/>
        </p:nvSpPr>
        <p:spPr bwMode="auto">
          <a:xfrm>
            <a:off x="422275" y="3559175"/>
            <a:ext cx="20701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Subscapular artery</a:t>
            </a:r>
            <a:endParaRPr lang="en-US" sz="1400" b="1">
              <a:latin typeface="Arial" charset="0"/>
            </a:endParaRPr>
          </a:p>
        </p:txBody>
      </p:sp>
      <p:sp>
        <p:nvSpPr>
          <p:cNvPr id="94" name="Rectangle 42"/>
          <p:cNvSpPr>
            <a:spLocks noChangeArrowheads="1"/>
          </p:cNvSpPr>
          <p:nvPr/>
        </p:nvSpPr>
        <p:spPr bwMode="auto">
          <a:xfrm>
            <a:off x="3883025" y="4098925"/>
            <a:ext cx="13843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Radial artery</a:t>
            </a:r>
            <a:endParaRPr lang="en-US" sz="1400" b="1">
              <a:latin typeface="Arial" charset="0"/>
            </a:endParaRPr>
          </a:p>
        </p:txBody>
      </p:sp>
      <p:sp>
        <p:nvSpPr>
          <p:cNvPr id="95" name="Rectangle 43"/>
          <p:cNvSpPr>
            <a:spLocks noChangeArrowheads="1"/>
          </p:cNvSpPr>
          <p:nvPr/>
        </p:nvSpPr>
        <p:spPr bwMode="auto">
          <a:xfrm>
            <a:off x="3883025" y="4410075"/>
            <a:ext cx="12827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Ulnar artery</a:t>
            </a:r>
            <a:endParaRPr lang="en-US" sz="1400" b="1">
              <a:latin typeface="Arial" charset="0"/>
            </a:endParaRPr>
          </a:p>
        </p:txBody>
      </p:sp>
      <p:sp>
        <p:nvSpPr>
          <p:cNvPr id="96" name="Rectangle 44"/>
          <p:cNvSpPr>
            <a:spLocks noChangeArrowheads="1"/>
          </p:cNvSpPr>
          <p:nvPr/>
        </p:nvSpPr>
        <p:spPr bwMode="auto">
          <a:xfrm>
            <a:off x="422275" y="3841750"/>
            <a:ext cx="16002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Brachial artery</a:t>
            </a:r>
            <a:endParaRPr lang="en-US" sz="1400" b="1">
              <a:latin typeface="Arial" charset="0"/>
            </a:endParaRPr>
          </a:p>
        </p:txBody>
      </p:sp>
      <p:sp>
        <p:nvSpPr>
          <p:cNvPr id="97" name="Rectangle 45"/>
          <p:cNvSpPr>
            <a:spLocks noChangeArrowheads="1"/>
          </p:cNvSpPr>
          <p:nvPr/>
        </p:nvSpPr>
        <p:spPr bwMode="auto">
          <a:xfrm>
            <a:off x="422275" y="1212850"/>
            <a:ext cx="22860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Suprascapular artery</a:t>
            </a:r>
            <a:endParaRPr lang="en-US" sz="1400" b="1">
              <a:latin typeface="Arial" charset="0"/>
            </a:endParaRPr>
          </a:p>
        </p:txBody>
      </p:sp>
      <p:sp>
        <p:nvSpPr>
          <p:cNvPr id="98" name="Rectangle 46"/>
          <p:cNvSpPr>
            <a:spLocks noChangeArrowheads="1"/>
          </p:cNvSpPr>
          <p:nvPr/>
        </p:nvSpPr>
        <p:spPr bwMode="auto">
          <a:xfrm>
            <a:off x="422275" y="901700"/>
            <a:ext cx="21209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Thyrocervical trunk</a:t>
            </a:r>
            <a:endParaRPr lang="en-US" sz="1400" b="1">
              <a:latin typeface="Arial" charset="0"/>
            </a:endParaRPr>
          </a:p>
        </p:txBody>
      </p:sp>
      <p:sp>
        <p:nvSpPr>
          <p:cNvPr id="99" name="Rectangle 47"/>
          <p:cNvSpPr>
            <a:spLocks noChangeArrowheads="1"/>
          </p:cNvSpPr>
          <p:nvPr/>
        </p:nvSpPr>
        <p:spPr bwMode="auto">
          <a:xfrm>
            <a:off x="422275" y="2457450"/>
            <a:ext cx="22098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Posterior circumflex</a:t>
            </a:r>
          </a:p>
          <a:p>
            <a:r>
              <a:rPr lang="en-US" sz="1800" b="1">
                <a:solidFill>
                  <a:srgbClr val="231F20"/>
                </a:solidFill>
                <a:latin typeface="Arial" charset="0"/>
              </a:rPr>
              <a:t>humeral artery</a:t>
            </a:r>
            <a:endParaRPr lang="en-US" sz="1400" b="1">
              <a:latin typeface="Arial" charset="0"/>
            </a:endParaRPr>
          </a:p>
        </p:txBody>
      </p:sp>
      <p:sp>
        <p:nvSpPr>
          <p:cNvPr id="100" name="Rectangle 48"/>
          <p:cNvSpPr>
            <a:spLocks noChangeArrowheads="1"/>
          </p:cNvSpPr>
          <p:nvPr/>
        </p:nvSpPr>
        <p:spPr bwMode="auto">
          <a:xfrm>
            <a:off x="422275" y="3006725"/>
            <a:ext cx="20955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Anterior circumflex</a:t>
            </a:r>
          </a:p>
          <a:p>
            <a:r>
              <a:rPr lang="en-US" sz="1800" b="1">
                <a:solidFill>
                  <a:srgbClr val="231F20"/>
                </a:solidFill>
                <a:latin typeface="Arial" charset="0"/>
              </a:rPr>
              <a:t>humeral artery</a:t>
            </a:r>
            <a:endParaRPr lang="en-US" sz="1400" b="1">
              <a:latin typeface="Arial" charset="0"/>
            </a:endParaRPr>
          </a:p>
        </p:txBody>
      </p:sp>
      <p:sp>
        <p:nvSpPr>
          <p:cNvPr id="101" name="Rectangle 49"/>
          <p:cNvSpPr>
            <a:spLocks noChangeArrowheads="1"/>
          </p:cNvSpPr>
          <p:nvPr/>
        </p:nvSpPr>
        <p:spPr bwMode="auto">
          <a:xfrm>
            <a:off x="422275" y="4121150"/>
            <a:ext cx="20193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Deep artery of arm</a:t>
            </a:r>
            <a:endParaRPr lang="en-US" sz="1400" b="1">
              <a:latin typeface="Arial" charset="0"/>
            </a:endParaRPr>
          </a:p>
        </p:txBody>
      </p:sp>
      <p:sp>
        <p:nvSpPr>
          <p:cNvPr id="102" name="Rectangle 50"/>
          <p:cNvSpPr>
            <a:spLocks noChangeArrowheads="1"/>
          </p:cNvSpPr>
          <p:nvPr/>
        </p:nvSpPr>
        <p:spPr bwMode="auto">
          <a:xfrm>
            <a:off x="422275" y="4432300"/>
            <a:ext cx="1422400" cy="823913"/>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Common</a:t>
            </a:r>
          </a:p>
          <a:p>
            <a:r>
              <a:rPr lang="en-US" sz="1800" b="1">
                <a:solidFill>
                  <a:srgbClr val="231F20"/>
                </a:solidFill>
                <a:latin typeface="Arial" charset="0"/>
              </a:rPr>
              <a:t>interosseous</a:t>
            </a:r>
            <a:endParaRPr lang="en-US" sz="1800" b="1">
              <a:latin typeface="Arial" charset="0"/>
            </a:endParaRPr>
          </a:p>
          <a:p>
            <a:r>
              <a:rPr lang="en-US" sz="1800" b="1">
                <a:solidFill>
                  <a:srgbClr val="231F20"/>
                </a:solidFill>
                <a:latin typeface="Arial" charset="0"/>
              </a:rPr>
              <a:t>artery</a:t>
            </a:r>
            <a:endParaRPr lang="en-US" sz="1400" b="1">
              <a:latin typeface="Arial" charset="0"/>
            </a:endParaRPr>
          </a:p>
        </p:txBody>
      </p:sp>
      <p:sp>
        <p:nvSpPr>
          <p:cNvPr id="103" name="Rectangle 51"/>
          <p:cNvSpPr>
            <a:spLocks noChangeArrowheads="1"/>
          </p:cNvSpPr>
          <p:nvPr/>
        </p:nvSpPr>
        <p:spPr bwMode="auto">
          <a:xfrm>
            <a:off x="3181350" y="5251450"/>
            <a:ext cx="19177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Deep palmar arch</a:t>
            </a:r>
            <a:endParaRPr lang="en-US" sz="1400" b="1">
              <a:latin typeface="Arial" charset="0"/>
            </a:endParaRPr>
          </a:p>
        </p:txBody>
      </p:sp>
      <p:sp>
        <p:nvSpPr>
          <p:cNvPr id="104" name="Rectangle 52"/>
          <p:cNvSpPr>
            <a:spLocks noChangeArrowheads="1"/>
          </p:cNvSpPr>
          <p:nvPr/>
        </p:nvSpPr>
        <p:spPr bwMode="auto">
          <a:xfrm>
            <a:off x="3181350" y="5480050"/>
            <a:ext cx="25273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Superficial palmar arch</a:t>
            </a:r>
            <a:endParaRPr lang="en-US" sz="1400" b="1">
              <a:latin typeface="Arial" charset="0"/>
            </a:endParaRPr>
          </a:p>
        </p:txBody>
      </p:sp>
      <p:sp>
        <p:nvSpPr>
          <p:cNvPr id="105" name="Rectangle 53"/>
          <p:cNvSpPr>
            <a:spLocks noChangeArrowheads="1"/>
          </p:cNvSpPr>
          <p:nvPr/>
        </p:nvSpPr>
        <p:spPr bwMode="auto">
          <a:xfrm>
            <a:off x="3181350" y="5718175"/>
            <a:ext cx="15875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Digital arteries</a:t>
            </a:r>
            <a:endParaRPr lang="en-US" sz="1400" b="1">
              <a:latin typeface="Arial" charset="0"/>
            </a:endParaRPr>
          </a:p>
        </p:txBody>
      </p:sp>
      <p:sp>
        <p:nvSpPr>
          <p:cNvPr id="106" name="Rectangle 54"/>
          <p:cNvSpPr>
            <a:spLocks noChangeArrowheads="1"/>
          </p:cNvSpPr>
          <p:nvPr/>
        </p:nvSpPr>
        <p:spPr bwMode="auto">
          <a:xfrm>
            <a:off x="6102350" y="641350"/>
            <a:ext cx="18161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Common carotid</a:t>
            </a:r>
          </a:p>
          <a:p>
            <a:r>
              <a:rPr lang="en-US" sz="1800" b="1">
                <a:solidFill>
                  <a:srgbClr val="231F20"/>
                </a:solidFill>
                <a:latin typeface="Arial" charset="0"/>
              </a:rPr>
              <a:t>arteries</a:t>
            </a:r>
            <a:endParaRPr lang="en-US" sz="1400" b="1">
              <a:latin typeface="Arial" charset="0"/>
            </a:endParaRPr>
          </a:p>
        </p:txBody>
      </p:sp>
      <p:sp>
        <p:nvSpPr>
          <p:cNvPr id="107" name="Rectangle 55"/>
          <p:cNvSpPr>
            <a:spLocks noChangeArrowheads="1"/>
          </p:cNvSpPr>
          <p:nvPr/>
        </p:nvSpPr>
        <p:spPr bwMode="auto">
          <a:xfrm>
            <a:off x="6102350" y="1479550"/>
            <a:ext cx="25273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Right subclavian artery</a:t>
            </a:r>
            <a:endParaRPr lang="en-US" sz="1400" b="1">
              <a:latin typeface="Arial" charset="0"/>
            </a:endParaRPr>
          </a:p>
        </p:txBody>
      </p:sp>
      <p:sp>
        <p:nvSpPr>
          <p:cNvPr id="108" name="Rectangle 56"/>
          <p:cNvSpPr>
            <a:spLocks noChangeArrowheads="1"/>
          </p:cNvSpPr>
          <p:nvPr/>
        </p:nvSpPr>
        <p:spPr bwMode="auto">
          <a:xfrm>
            <a:off x="6102350" y="1174750"/>
            <a:ext cx="23622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Left subclavian artery</a:t>
            </a:r>
            <a:endParaRPr lang="en-US" sz="1400" b="1">
              <a:latin typeface="Arial" charset="0"/>
            </a:endParaRPr>
          </a:p>
        </p:txBody>
      </p:sp>
      <p:sp>
        <p:nvSpPr>
          <p:cNvPr id="109" name="Rectangle 57"/>
          <p:cNvSpPr>
            <a:spLocks noChangeArrowheads="1"/>
          </p:cNvSpPr>
          <p:nvPr/>
        </p:nvSpPr>
        <p:spPr bwMode="auto">
          <a:xfrm>
            <a:off x="6102350" y="1784350"/>
            <a:ext cx="24003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Brachiocephalic trunk</a:t>
            </a:r>
            <a:endParaRPr lang="en-US" sz="1400" b="1">
              <a:latin typeface="Arial" charset="0"/>
            </a:endParaRPr>
          </a:p>
        </p:txBody>
      </p:sp>
      <p:sp>
        <p:nvSpPr>
          <p:cNvPr id="110" name="Rectangle 58"/>
          <p:cNvSpPr>
            <a:spLocks noChangeArrowheads="1"/>
          </p:cNvSpPr>
          <p:nvPr/>
        </p:nvSpPr>
        <p:spPr bwMode="auto">
          <a:xfrm>
            <a:off x="6102350" y="2114550"/>
            <a:ext cx="22225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Posterior intercostal</a:t>
            </a:r>
          </a:p>
          <a:p>
            <a:r>
              <a:rPr lang="en-US" sz="1800" b="1">
                <a:solidFill>
                  <a:srgbClr val="231F20"/>
                </a:solidFill>
                <a:latin typeface="Arial" charset="0"/>
              </a:rPr>
              <a:t>arteries</a:t>
            </a:r>
            <a:endParaRPr lang="en-US" sz="1400" b="1">
              <a:latin typeface="Arial" charset="0"/>
            </a:endParaRPr>
          </a:p>
        </p:txBody>
      </p:sp>
      <p:sp>
        <p:nvSpPr>
          <p:cNvPr id="111" name="Rectangle 59"/>
          <p:cNvSpPr>
            <a:spLocks noChangeArrowheads="1"/>
          </p:cNvSpPr>
          <p:nvPr/>
        </p:nvSpPr>
        <p:spPr bwMode="auto">
          <a:xfrm>
            <a:off x="6102350" y="2663825"/>
            <a:ext cx="21082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Anterior intercostal</a:t>
            </a:r>
          </a:p>
          <a:p>
            <a:r>
              <a:rPr lang="en-US" sz="1800" b="1">
                <a:solidFill>
                  <a:srgbClr val="231F20"/>
                </a:solidFill>
                <a:latin typeface="Arial" charset="0"/>
              </a:rPr>
              <a:t>artery</a:t>
            </a:r>
            <a:endParaRPr lang="en-US" sz="1400" b="1">
              <a:latin typeface="Arial" charset="0"/>
            </a:endParaRPr>
          </a:p>
        </p:txBody>
      </p:sp>
      <p:sp>
        <p:nvSpPr>
          <p:cNvPr id="112" name="Rectangle 60"/>
          <p:cNvSpPr>
            <a:spLocks noChangeArrowheads="1"/>
          </p:cNvSpPr>
          <p:nvPr/>
        </p:nvSpPr>
        <p:spPr bwMode="auto">
          <a:xfrm>
            <a:off x="6102350" y="3200400"/>
            <a:ext cx="24765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Internal thoracic artery</a:t>
            </a:r>
            <a:endParaRPr lang="en-US" sz="1400" b="1">
              <a:latin typeface="Arial" charset="0"/>
            </a:endParaRPr>
          </a:p>
        </p:txBody>
      </p:sp>
      <p:sp>
        <p:nvSpPr>
          <p:cNvPr id="113" name="Rectangle 61"/>
          <p:cNvSpPr>
            <a:spLocks noChangeArrowheads="1"/>
          </p:cNvSpPr>
          <p:nvPr/>
        </p:nvSpPr>
        <p:spPr bwMode="auto">
          <a:xfrm>
            <a:off x="6102350" y="3768725"/>
            <a:ext cx="24003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Lateral thoracic artery</a:t>
            </a:r>
            <a:endParaRPr lang="en-US" sz="1400" b="1">
              <a:latin typeface="Arial" charset="0"/>
            </a:endParaRPr>
          </a:p>
        </p:txBody>
      </p:sp>
      <p:sp>
        <p:nvSpPr>
          <p:cNvPr id="114" name="Rectangle 62"/>
          <p:cNvSpPr>
            <a:spLocks noChangeArrowheads="1"/>
          </p:cNvSpPr>
          <p:nvPr/>
        </p:nvSpPr>
        <p:spPr bwMode="auto">
          <a:xfrm>
            <a:off x="6102350" y="3476625"/>
            <a:ext cx="19177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Descending aorta</a:t>
            </a:r>
            <a:endParaRPr lang="en-US" sz="1400" b="1">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dirty="0" smtClean="0"/>
              <a:t>They  are minute vessels </a:t>
            </a:r>
            <a:r>
              <a:rPr lang="en-GB" dirty="0"/>
              <a:t>called </a:t>
            </a:r>
            <a:r>
              <a:rPr lang="en-GB" i="1" dirty="0"/>
              <a:t>capillaries</a:t>
            </a:r>
            <a:r>
              <a:rPr lang="en-GB" i="1" dirty="0" smtClean="0"/>
              <a:t>.</a:t>
            </a:r>
          </a:p>
          <a:p>
            <a:r>
              <a:rPr lang="en-GB" i="1" dirty="0" smtClean="0"/>
              <a:t>Their walls </a:t>
            </a:r>
            <a:r>
              <a:rPr lang="en-GB" i="1" dirty="0"/>
              <a:t>consist of a </a:t>
            </a:r>
            <a:r>
              <a:rPr lang="en-GB" i="1" dirty="0" smtClean="0"/>
              <a:t>single </a:t>
            </a:r>
            <a:r>
              <a:rPr lang="en-GB" dirty="0" smtClean="0"/>
              <a:t>layer </a:t>
            </a:r>
            <a:r>
              <a:rPr lang="en-GB" dirty="0"/>
              <a:t>of endothelial cells through which water </a:t>
            </a:r>
            <a:r>
              <a:rPr lang="en-GB" dirty="0" smtClean="0"/>
              <a:t>and other </a:t>
            </a:r>
            <a:r>
              <a:rPr lang="en-GB" dirty="0"/>
              <a:t>small-molecule substances can pass. </a:t>
            </a:r>
            <a:endParaRPr lang="en-GB" dirty="0" smtClean="0"/>
          </a:p>
          <a:p>
            <a:r>
              <a:rPr lang="en-GB" dirty="0" smtClean="0"/>
              <a:t>Blood cells and </a:t>
            </a:r>
            <a:r>
              <a:rPr lang="en-GB" dirty="0"/>
              <a:t>large-molecule substances such as plasma </a:t>
            </a:r>
            <a:r>
              <a:rPr lang="en-GB" dirty="0" smtClean="0"/>
              <a:t>proteins do </a:t>
            </a:r>
            <a:r>
              <a:rPr lang="en-GB" dirty="0"/>
              <a:t>not normally pass through capillary walls. </a:t>
            </a:r>
            <a:endParaRPr lang="en-GB" dirty="0" smtClean="0"/>
          </a:p>
          <a:p>
            <a:r>
              <a:rPr lang="en-GB" dirty="0" smtClean="0"/>
              <a:t>The capillaries form </a:t>
            </a:r>
            <a:r>
              <a:rPr lang="en-GB" dirty="0"/>
              <a:t>a vast network of tiny vessels which link </a:t>
            </a:r>
            <a:r>
              <a:rPr lang="en-GB" dirty="0" smtClean="0"/>
              <a:t>the smallest </a:t>
            </a:r>
            <a:r>
              <a:rPr lang="en-GB" dirty="0"/>
              <a:t>arterioles to the smallest </a:t>
            </a:r>
            <a:r>
              <a:rPr lang="en-GB" dirty="0" err="1"/>
              <a:t>venules</a:t>
            </a:r>
            <a:r>
              <a:rPr lang="en-GB" dirty="0" smtClean="0"/>
              <a:t>.</a:t>
            </a:r>
          </a:p>
          <a:p>
            <a:r>
              <a:rPr lang="en-GB" dirty="0" smtClean="0"/>
              <a:t> </a:t>
            </a:r>
            <a:r>
              <a:rPr lang="en-GB" dirty="0"/>
              <a:t>Their </a:t>
            </a:r>
            <a:r>
              <a:rPr lang="en-GB" dirty="0" smtClean="0"/>
              <a:t>diameter is </a:t>
            </a:r>
            <a:r>
              <a:rPr lang="en-GB" dirty="0"/>
              <a:t>approximately that of an erythrocyte (7 um</a:t>
            </a:r>
            <a:r>
              <a:rPr lang="en-GB" dirty="0" smtClean="0"/>
              <a:t>).</a:t>
            </a:r>
          </a:p>
          <a:p>
            <a:pPr>
              <a:buNone/>
            </a:pPr>
            <a:endParaRPr lang="en-GB" dirty="0"/>
          </a:p>
        </p:txBody>
      </p:sp>
      <p:sp>
        <p:nvSpPr>
          <p:cNvPr id="2" name="Title 1"/>
          <p:cNvSpPr>
            <a:spLocks noGrp="1"/>
          </p:cNvSpPr>
          <p:nvPr>
            <p:ph type="title"/>
          </p:nvPr>
        </p:nvSpPr>
        <p:spPr/>
        <p:txBody>
          <a:bodyPr/>
          <a:lstStyle/>
          <a:p>
            <a:r>
              <a:rPr lang="en-GB" dirty="0" smtClean="0"/>
              <a:t>Capillaries</a:t>
            </a:r>
            <a:endParaRPr lang="en-GB"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dirty="0" smtClean="0"/>
              <a:t> </a:t>
            </a:r>
            <a:endParaRPr lang="en-GB" dirty="0"/>
          </a:p>
        </p:txBody>
      </p:sp>
      <p:pic>
        <p:nvPicPr>
          <p:cNvPr id="4" name="Picture 7" descr="figure_19_28b-jLE"/>
          <p:cNvPicPr>
            <a:picLocks noChangeAspect="1" noChangeArrowheads="1"/>
          </p:cNvPicPr>
          <p:nvPr/>
        </p:nvPicPr>
        <p:blipFill>
          <a:blip r:embed="rId2" cstate="print"/>
          <a:srcRect/>
          <a:stretch>
            <a:fillRect/>
          </a:stretch>
        </p:blipFill>
        <p:spPr bwMode="auto">
          <a:xfrm>
            <a:off x="430213" y="438150"/>
            <a:ext cx="8229600" cy="6102350"/>
          </a:xfrm>
          <a:prstGeom prst="rect">
            <a:avLst/>
          </a:prstGeom>
          <a:noFill/>
        </p:spPr>
      </p:pic>
      <p:sp>
        <p:nvSpPr>
          <p:cNvPr id="5" name="Freeform 8"/>
          <p:cNvSpPr>
            <a:spLocks/>
          </p:cNvSpPr>
          <p:nvPr/>
        </p:nvSpPr>
        <p:spPr bwMode="auto">
          <a:xfrm>
            <a:off x="3533775" y="1149350"/>
            <a:ext cx="1054100" cy="85725"/>
          </a:xfrm>
          <a:custGeom>
            <a:avLst/>
            <a:gdLst/>
            <a:ahLst/>
            <a:cxnLst>
              <a:cxn ang="0">
                <a:pos x="664" y="54"/>
              </a:cxn>
              <a:cxn ang="0">
                <a:pos x="318" y="0"/>
              </a:cxn>
              <a:cxn ang="0">
                <a:pos x="0" y="0"/>
              </a:cxn>
            </a:cxnLst>
            <a:rect l="0" t="0" r="r" b="b"/>
            <a:pathLst>
              <a:path w="664" h="54">
                <a:moveTo>
                  <a:pt x="664" y="54"/>
                </a:moveTo>
                <a:lnTo>
                  <a:pt x="318" y="0"/>
                </a:lnTo>
                <a:lnTo>
                  <a:pt x="0" y="0"/>
                </a:lnTo>
              </a:path>
            </a:pathLst>
          </a:custGeom>
          <a:noFill/>
          <a:ln w="9525">
            <a:solidFill>
              <a:srgbClr val="231F20"/>
            </a:solidFill>
            <a:prstDash val="solid"/>
            <a:round/>
            <a:headEnd/>
            <a:tailEnd/>
          </a:ln>
        </p:spPr>
        <p:txBody>
          <a:bodyPr/>
          <a:lstStyle/>
          <a:p>
            <a:endParaRPr lang="en-GB"/>
          </a:p>
        </p:txBody>
      </p:sp>
      <p:sp>
        <p:nvSpPr>
          <p:cNvPr id="6" name="Line 9"/>
          <p:cNvSpPr>
            <a:spLocks noChangeShapeType="1"/>
          </p:cNvSpPr>
          <p:nvPr/>
        </p:nvSpPr>
        <p:spPr bwMode="auto">
          <a:xfrm flipH="1">
            <a:off x="2543175" y="1435100"/>
            <a:ext cx="1555750" cy="1588"/>
          </a:xfrm>
          <a:prstGeom prst="line">
            <a:avLst/>
          </a:prstGeom>
          <a:noFill/>
          <a:ln w="9525">
            <a:solidFill>
              <a:srgbClr val="231F20"/>
            </a:solidFill>
            <a:round/>
            <a:headEnd/>
            <a:tailEnd/>
          </a:ln>
        </p:spPr>
        <p:txBody>
          <a:bodyPr/>
          <a:lstStyle/>
          <a:p>
            <a:endParaRPr lang="en-GB"/>
          </a:p>
        </p:txBody>
      </p:sp>
      <p:sp>
        <p:nvSpPr>
          <p:cNvPr id="7" name="Line 10"/>
          <p:cNvSpPr>
            <a:spLocks noChangeShapeType="1"/>
          </p:cNvSpPr>
          <p:nvPr/>
        </p:nvSpPr>
        <p:spPr bwMode="auto">
          <a:xfrm flipH="1">
            <a:off x="2619375" y="1689100"/>
            <a:ext cx="1279525" cy="1588"/>
          </a:xfrm>
          <a:prstGeom prst="line">
            <a:avLst/>
          </a:prstGeom>
          <a:noFill/>
          <a:ln w="9525">
            <a:solidFill>
              <a:srgbClr val="231F20"/>
            </a:solidFill>
            <a:round/>
            <a:headEnd/>
            <a:tailEnd/>
          </a:ln>
        </p:spPr>
        <p:txBody>
          <a:bodyPr/>
          <a:lstStyle/>
          <a:p>
            <a:endParaRPr lang="en-GB"/>
          </a:p>
        </p:txBody>
      </p:sp>
      <p:sp>
        <p:nvSpPr>
          <p:cNvPr id="8" name="Line 11"/>
          <p:cNvSpPr>
            <a:spLocks noChangeShapeType="1"/>
          </p:cNvSpPr>
          <p:nvPr/>
        </p:nvSpPr>
        <p:spPr bwMode="auto">
          <a:xfrm flipH="1">
            <a:off x="2676525" y="1939925"/>
            <a:ext cx="930275" cy="1588"/>
          </a:xfrm>
          <a:prstGeom prst="line">
            <a:avLst/>
          </a:prstGeom>
          <a:noFill/>
          <a:ln w="9525">
            <a:solidFill>
              <a:srgbClr val="231F20"/>
            </a:solidFill>
            <a:round/>
            <a:headEnd/>
            <a:tailEnd/>
          </a:ln>
        </p:spPr>
        <p:txBody>
          <a:bodyPr/>
          <a:lstStyle/>
          <a:p>
            <a:endParaRPr lang="en-GB"/>
          </a:p>
        </p:txBody>
      </p:sp>
      <p:sp>
        <p:nvSpPr>
          <p:cNvPr id="9" name="Line 12"/>
          <p:cNvSpPr>
            <a:spLocks noChangeShapeType="1"/>
          </p:cNvSpPr>
          <p:nvPr/>
        </p:nvSpPr>
        <p:spPr bwMode="auto">
          <a:xfrm flipH="1">
            <a:off x="2454275" y="2190750"/>
            <a:ext cx="1336675" cy="1588"/>
          </a:xfrm>
          <a:prstGeom prst="line">
            <a:avLst/>
          </a:prstGeom>
          <a:noFill/>
          <a:ln w="9525">
            <a:solidFill>
              <a:srgbClr val="231F20"/>
            </a:solidFill>
            <a:round/>
            <a:headEnd/>
            <a:tailEnd/>
          </a:ln>
        </p:spPr>
        <p:txBody>
          <a:bodyPr/>
          <a:lstStyle/>
          <a:p>
            <a:endParaRPr lang="en-GB"/>
          </a:p>
        </p:txBody>
      </p:sp>
      <p:sp>
        <p:nvSpPr>
          <p:cNvPr id="10" name="Line 13"/>
          <p:cNvSpPr>
            <a:spLocks noChangeShapeType="1"/>
          </p:cNvSpPr>
          <p:nvPr/>
        </p:nvSpPr>
        <p:spPr bwMode="auto">
          <a:xfrm flipH="1">
            <a:off x="2562225" y="3400425"/>
            <a:ext cx="898525" cy="1588"/>
          </a:xfrm>
          <a:prstGeom prst="line">
            <a:avLst/>
          </a:prstGeom>
          <a:noFill/>
          <a:ln w="9525">
            <a:solidFill>
              <a:srgbClr val="231F20"/>
            </a:solidFill>
            <a:round/>
            <a:headEnd/>
            <a:tailEnd/>
          </a:ln>
        </p:spPr>
        <p:txBody>
          <a:bodyPr/>
          <a:lstStyle/>
          <a:p>
            <a:endParaRPr lang="en-GB"/>
          </a:p>
        </p:txBody>
      </p:sp>
      <p:sp>
        <p:nvSpPr>
          <p:cNvPr id="11" name="Freeform 14"/>
          <p:cNvSpPr>
            <a:spLocks/>
          </p:cNvSpPr>
          <p:nvPr/>
        </p:nvSpPr>
        <p:spPr bwMode="auto">
          <a:xfrm>
            <a:off x="2660650" y="3971925"/>
            <a:ext cx="381000" cy="209550"/>
          </a:xfrm>
          <a:custGeom>
            <a:avLst/>
            <a:gdLst/>
            <a:ahLst/>
            <a:cxnLst>
              <a:cxn ang="0">
                <a:pos x="240" y="132"/>
              </a:cxn>
              <a:cxn ang="0">
                <a:pos x="114" y="0"/>
              </a:cxn>
              <a:cxn ang="0">
                <a:pos x="0" y="0"/>
              </a:cxn>
            </a:cxnLst>
            <a:rect l="0" t="0" r="r" b="b"/>
            <a:pathLst>
              <a:path w="240" h="132">
                <a:moveTo>
                  <a:pt x="240" y="132"/>
                </a:moveTo>
                <a:lnTo>
                  <a:pt x="114" y="0"/>
                </a:lnTo>
                <a:lnTo>
                  <a:pt x="0" y="0"/>
                </a:lnTo>
              </a:path>
            </a:pathLst>
          </a:custGeom>
          <a:noFill/>
          <a:ln w="9525">
            <a:solidFill>
              <a:srgbClr val="231F20"/>
            </a:solidFill>
            <a:prstDash val="solid"/>
            <a:round/>
            <a:headEnd/>
            <a:tailEnd/>
          </a:ln>
        </p:spPr>
        <p:txBody>
          <a:bodyPr/>
          <a:lstStyle/>
          <a:p>
            <a:endParaRPr lang="en-GB"/>
          </a:p>
        </p:txBody>
      </p:sp>
      <p:sp>
        <p:nvSpPr>
          <p:cNvPr id="12" name="Line 15"/>
          <p:cNvSpPr>
            <a:spLocks noChangeShapeType="1"/>
          </p:cNvSpPr>
          <p:nvPr/>
        </p:nvSpPr>
        <p:spPr bwMode="auto">
          <a:xfrm flipH="1">
            <a:off x="3130550" y="4505325"/>
            <a:ext cx="377825" cy="1588"/>
          </a:xfrm>
          <a:prstGeom prst="line">
            <a:avLst/>
          </a:prstGeom>
          <a:noFill/>
          <a:ln w="9525">
            <a:solidFill>
              <a:srgbClr val="231F20"/>
            </a:solidFill>
            <a:round/>
            <a:headEnd/>
            <a:tailEnd/>
          </a:ln>
        </p:spPr>
        <p:txBody>
          <a:bodyPr/>
          <a:lstStyle/>
          <a:p>
            <a:endParaRPr lang="en-GB"/>
          </a:p>
        </p:txBody>
      </p:sp>
      <p:sp>
        <p:nvSpPr>
          <p:cNvPr id="13" name="Line 16"/>
          <p:cNvSpPr>
            <a:spLocks noChangeShapeType="1"/>
          </p:cNvSpPr>
          <p:nvPr/>
        </p:nvSpPr>
        <p:spPr bwMode="auto">
          <a:xfrm flipH="1">
            <a:off x="2825750" y="4918075"/>
            <a:ext cx="682625" cy="1588"/>
          </a:xfrm>
          <a:prstGeom prst="line">
            <a:avLst/>
          </a:prstGeom>
          <a:noFill/>
          <a:ln w="9525">
            <a:solidFill>
              <a:srgbClr val="231F20"/>
            </a:solidFill>
            <a:round/>
            <a:headEnd/>
            <a:tailEnd/>
          </a:ln>
        </p:spPr>
        <p:txBody>
          <a:bodyPr/>
          <a:lstStyle/>
          <a:p>
            <a:endParaRPr lang="en-GB"/>
          </a:p>
        </p:txBody>
      </p:sp>
      <p:sp>
        <p:nvSpPr>
          <p:cNvPr id="14" name="Freeform 17"/>
          <p:cNvSpPr>
            <a:spLocks/>
          </p:cNvSpPr>
          <p:nvPr/>
        </p:nvSpPr>
        <p:spPr bwMode="auto">
          <a:xfrm>
            <a:off x="2511425" y="5229225"/>
            <a:ext cx="996950" cy="247650"/>
          </a:xfrm>
          <a:custGeom>
            <a:avLst/>
            <a:gdLst/>
            <a:ahLst/>
            <a:cxnLst>
              <a:cxn ang="0">
                <a:pos x="628" y="0"/>
              </a:cxn>
              <a:cxn ang="0">
                <a:pos x="190" y="0"/>
              </a:cxn>
              <a:cxn ang="0">
                <a:pos x="0" y="156"/>
              </a:cxn>
            </a:cxnLst>
            <a:rect l="0" t="0" r="r" b="b"/>
            <a:pathLst>
              <a:path w="628" h="156">
                <a:moveTo>
                  <a:pt x="628" y="0"/>
                </a:moveTo>
                <a:lnTo>
                  <a:pt x="190" y="0"/>
                </a:lnTo>
                <a:lnTo>
                  <a:pt x="0" y="156"/>
                </a:lnTo>
              </a:path>
            </a:pathLst>
          </a:custGeom>
          <a:noFill/>
          <a:ln w="9525">
            <a:solidFill>
              <a:srgbClr val="231F20"/>
            </a:solidFill>
            <a:prstDash val="solid"/>
            <a:round/>
            <a:headEnd/>
            <a:tailEnd/>
          </a:ln>
        </p:spPr>
        <p:txBody>
          <a:bodyPr/>
          <a:lstStyle/>
          <a:p>
            <a:endParaRPr lang="en-GB"/>
          </a:p>
        </p:txBody>
      </p:sp>
      <p:sp>
        <p:nvSpPr>
          <p:cNvPr id="15" name="Freeform 18"/>
          <p:cNvSpPr>
            <a:spLocks/>
          </p:cNvSpPr>
          <p:nvPr/>
        </p:nvSpPr>
        <p:spPr bwMode="auto">
          <a:xfrm>
            <a:off x="2625725" y="5572125"/>
            <a:ext cx="882650" cy="28575"/>
          </a:xfrm>
          <a:custGeom>
            <a:avLst/>
            <a:gdLst/>
            <a:ahLst/>
            <a:cxnLst>
              <a:cxn ang="0">
                <a:pos x="556" y="0"/>
              </a:cxn>
              <a:cxn ang="0">
                <a:pos x="346" y="0"/>
              </a:cxn>
              <a:cxn ang="0">
                <a:pos x="0" y="18"/>
              </a:cxn>
            </a:cxnLst>
            <a:rect l="0" t="0" r="r" b="b"/>
            <a:pathLst>
              <a:path w="556" h="18">
                <a:moveTo>
                  <a:pt x="556" y="0"/>
                </a:moveTo>
                <a:lnTo>
                  <a:pt x="346" y="0"/>
                </a:lnTo>
                <a:lnTo>
                  <a:pt x="0" y="18"/>
                </a:lnTo>
              </a:path>
            </a:pathLst>
          </a:custGeom>
          <a:noFill/>
          <a:ln w="9525">
            <a:solidFill>
              <a:srgbClr val="231F20"/>
            </a:solidFill>
            <a:prstDash val="solid"/>
            <a:round/>
            <a:headEnd/>
            <a:tailEnd/>
          </a:ln>
        </p:spPr>
        <p:txBody>
          <a:bodyPr/>
          <a:lstStyle/>
          <a:p>
            <a:endParaRPr lang="en-GB"/>
          </a:p>
        </p:txBody>
      </p:sp>
      <p:sp>
        <p:nvSpPr>
          <p:cNvPr id="16" name="Freeform 19"/>
          <p:cNvSpPr>
            <a:spLocks/>
          </p:cNvSpPr>
          <p:nvPr/>
        </p:nvSpPr>
        <p:spPr bwMode="auto">
          <a:xfrm>
            <a:off x="2378075" y="5832475"/>
            <a:ext cx="1130300" cy="85725"/>
          </a:xfrm>
          <a:custGeom>
            <a:avLst/>
            <a:gdLst/>
            <a:ahLst/>
            <a:cxnLst>
              <a:cxn ang="0">
                <a:pos x="712" y="54"/>
              </a:cxn>
              <a:cxn ang="0">
                <a:pos x="444" y="54"/>
              </a:cxn>
              <a:cxn ang="0">
                <a:pos x="0" y="0"/>
              </a:cxn>
            </a:cxnLst>
            <a:rect l="0" t="0" r="r" b="b"/>
            <a:pathLst>
              <a:path w="712" h="54">
                <a:moveTo>
                  <a:pt x="712" y="54"/>
                </a:moveTo>
                <a:lnTo>
                  <a:pt x="444" y="54"/>
                </a:lnTo>
                <a:lnTo>
                  <a:pt x="0" y="0"/>
                </a:lnTo>
              </a:path>
            </a:pathLst>
          </a:custGeom>
          <a:noFill/>
          <a:ln w="9525">
            <a:solidFill>
              <a:srgbClr val="231F20"/>
            </a:solidFill>
            <a:prstDash val="solid"/>
            <a:round/>
            <a:headEnd/>
            <a:tailEnd/>
          </a:ln>
        </p:spPr>
        <p:txBody>
          <a:bodyPr/>
          <a:lstStyle/>
          <a:p>
            <a:endParaRPr lang="en-GB"/>
          </a:p>
        </p:txBody>
      </p:sp>
      <p:sp>
        <p:nvSpPr>
          <p:cNvPr id="17" name="Line 20"/>
          <p:cNvSpPr>
            <a:spLocks noChangeShapeType="1"/>
          </p:cNvSpPr>
          <p:nvPr/>
        </p:nvSpPr>
        <p:spPr bwMode="auto">
          <a:xfrm flipH="1">
            <a:off x="2232025" y="5918200"/>
            <a:ext cx="850900" cy="1588"/>
          </a:xfrm>
          <a:prstGeom prst="line">
            <a:avLst/>
          </a:prstGeom>
          <a:noFill/>
          <a:ln w="9525">
            <a:solidFill>
              <a:srgbClr val="231F20"/>
            </a:solidFill>
            <a:round/>
            <a:headEnd/>
            <a:tailEnd/>
          </a:ln>
        </p:spPr>
        <p:txBody>
          <a:bodyPr/>
          <a:lstStyle/>
          <a:p>
            <a:endParaRPr lang="en-GB"/>
          </a:p>
        </p:txBody>
      </p:sp>
      <p:sp>
        <p:nvSpPr>
          <p:cNvPr id="18" name="Line 21"/>
          <p:cNvSpPr>
            <a:spLocks noChangeShapeType="1"/>
          </p:cNvSpPr>
          <p:nvPr/>
        </p:nvSpPr>
        <p:spPr bwMode="auto">
          <a:xfrm flipH="1">
            <a:off x="1939925" y="4616450"/>
            <a:ext cx="768350" cy="1588"/>
          </a:xfrm>
          <a:prstGeom prst="line">
            <a:avLst/>
          </a:prstGeom>
          <a:noFill/>
          <a:ln w="9525">
            <a:solidFill>
              <a:srgbClr val="231F20"/>
            </a:solidFill>
            <a:round/>
            <a:headEnd/>
            <a:tailEnd/>
          </a:ln>
        </p:spPr>
        <p:txBody>
          <a:bodyPr/>
          <a:lstStyle/>
          <a:p>
            <a:endParaRPr lang="en-GB"/>
          </a:p>
        </p:txBody>
      </p:sp>
      <p:sp>
        <p:nvSpPr>
          <p:cNvPr id="19" name="Line 22"/>
          <p:cNvSpPr>
            <a:spLocks noChangeShapeType="1"/>
          </p:cNvSpPr>
          <p:nvPr/>
        </p:nvSpPr>
        <p:spPr bwMode="auto">
          <a:xfrm flipH="1">
            <a:off x="1666875" y="5010150"/>
            <a:ext cx="942975" cy="1588"/>
          </a:xfrm>
          <a:prstGeom prst="line">
            <a:avLst/>
          </a:prstGeom>
          <a:noFill/>
          <a:ln w="9525">
            <a:solidFill>
              <a:srgbClr val="231F20"/>
            </a:solidFill>
            <a:round/>
            <a:headEnd/>
            <a:tailEnd/>
          </a:ln>
        </p:spPr>
        <p:txBody>
          <a:bodyPr/>
          <a:lstStyle/>
          <a:p>
            <a:endParaRPr lang="en-GB"/>
          </a:p>
        </p:txBody>
      </p:sp>
      <p:sp>
        <p:nvSpPr>
          <p:cNvPr id="20" name="Freeform 23"/>
          <p:cNvSpPr>
            <a:spLocks/>
          </p:cNvSpPr>
          <p:nvPr/>
        </p:nvSpPr>
        <p:spPr bwMode="auto">
          <a:xfrm>
            <a:off x="5184775" y="755650"/>
            <a:ext cx="927100" cy="152400"/>
          </a:xfrm>
          <a:custGeom>
            <a:avLst/>
            <a:gdLst/>
            <a:ahLst/>
            <a:cxnLst>
              <a:cxn ang="0">
                <a:pos x="584" y="0"/>
              </a:cxn>
              <a:cxn ang="0">
                <a:pos x="422" y="0"/>
              </a:cxn>
              <a:cxn ang="0">
                <a:pos x="0" y="96"/>
              </a:cxn>
            </a:cxnLst>
            <a:rect l="0" t="0" r="r" b="b"/>
            <a:pathLst>
              <a:path w="584" h="96">
                <a:moveTo>
                  <a:pt x="584" y="0"/>
                </a:moveTo>
                <a:lnTo>
                  <a:pt x="422" y="0"/>
                </a:lnTo>
                <a:lnTo>
                  <a:pt x="0" y="96"/>
                </a:lnTo>
              </a:path>
            </a:pathLst>
          </a:custGeom>
          <a:noFill/>
          <a:ln w="9525">
            <a:solidFill>
              <a:srgbClr val="231F20"/>
            </a:solidFill>
            <a:prstDash val="solid"/>
            <a:round/>
            <a:headEnd/>
            <a:tailEnd/>
          </a:ln>
        </p:spPr>
        <p:txBody>
          <a:bodyPr/>
          <a:lstStyle/>
          <a:p>
            <a:endParaRPr lang="en-GB"/>
          </a:p>
        </p:txBody>
      </p:sp>
      <p:sp>
        <p:nvSpPr>
          <p:cNvPr id="21" name="Line 24"/>
          <p:cNvSpPr>
            <a:spLocks noChangeShapeType="1"/>
          </p:cNvSpPr>
          <p:nvPr/>
        </p:nvSpPr>
        <p:spPr bwMode="auto">
          <a:xfrm flipH="1">
            <a:off x="5219700" y="1066800"/>
            <a:ext cx="892175" cy="1588"/>
          </a:xfrm>
          <a:prstGeom prst="line">
            <a:avLst/>
          </a:prstGeom>
          <a:noFill/>
          <a:ln w="9525">
            <a:solidFill>
              <a:srgbClr val="231F20"/>
            </a:solidFill>
            <a:round/>
            <a:headEnd/>
            <a:tailEnd/>
          </a:ln>
        </p:spPr>
        <p:txBody>
          <a:bodyPr/>
          <a:lstStyle/>
          <a:p>
            <a:endParaRPr lang="en-GB"/>
          </a:p>
        </p:txBody>
      </p:sp>
      <p:sp>
        <p:nvSpPr>
          <p:cNvPr id="22" name="Freeform 25"/>
          <p:cNvSpPr>
            <a:spLocks/>
          </p:cNvSpPr>
          <p:nvPr/>
        </p:nvSpPr>
        <p:spPr bwMode="auto">
          <a:xfrm>
            <a:off x="5378450" y="1244600"/>
            <a:ext cx="733425" cy="111125"/>
          </a:xfrm>
          <a:custGeom>
            <a:avLst/>
            <a:gdLst/>
            <a:ahLst/>
            <a:cxnLst>
              <a:cxn ang="0">
                <a:pos x="462" y="70"/>
              </a:cxn>
              <a:cxn ang="0">
                <a:pos x="210" y="70"/>
              </a:cxn>
              <a:cxn ang="0">
                <a:pos x="0" y="0"/>
              </a:cxn>
            </a:cxnLst>
            <a:rect l="0" t="0" r="r" b="b"/>
            <a:pathLst>
              <a:path w="462" h="70">
                <a:moveTo>
                  <a:pt x="462" y="70"/>
                </a:moveTo>
                <a:lnTo>
                  <a:pt x="210" y="70"/>
                </a:lnTo>
                <a:lnTo>
                  <a:pt x="0" y="0"/>
                </a:lnTo>
              </a:path>
            </a:pathLst>
          </a:custGeom>
          <a:noFill/>
          <a:ln w="9525">
            <a:solidFill>
              <a:srgbClr val="231F20"/>
            </a:solidFill>
            <a:prstDash val="solid"/>
            <a:round/>
            <a:headEnd/>
            <a:tailEnd/>
          </a:ln>
        </p:spPr>
        <p:txBody>
          <a:bodyPr/>
          <a:lstStyle/>
          <a:p>
            <a:endParaRPr lang="en-GB"/>
          </a:p>
        </p:txBody>
      </p:sp>
      <p:sp>
        <p:nvSpPr>
          <p:cNvPr id="23" name="Line 26"/>
          <p:cNvSpPr>
            <a:spLocks noChangeShapeType="1"/>
          </p:cNvSpPr>
          <p:nvPr/>
        </p:nvSpPr>
        <p:spPr bwMode="auto">
          <a:xfrm flipH="1">
            <a:off x="4870450" y="1628775"/>
            <a:ext cx="1241425" cy="1588"/>
          </a:xfrm>
          <a:prstGeom prst="line">
            <a:avLst/>
          </a:prstGeom>
          <a:noFill/>
          <a:ln w="9525">
            <a:solidFill>
              <a:srgbClr val="231F20"/>
            </a:solidFill>
            <a:round/>
            <a:headEnd/>
            <a:tailEnd/>
          </a:ln>
        </p:spPr>
        <p:txBody>
          <a:bodyPr/>
          <a:lstStyle/>
          <a:p>
            <a:endParaRPr lang="en-GB"/>
          </a:p>
        </p:txBody>
      </p:sp>
      <p:sp>
        <p:nvSpPr>
          <p:cNvPr id="24" name="Freeform 27"/>
          <p:cNvSpPr>
            <a:spLocks/>
          </p:cNvSpPr>
          <p:nvPr/>
        </p:nvSpPr>
        <p:spPr bwMode="auto">
          <a:xfrm>
            <a:off x="4987925" y="1825625"/>
            <a:ext cx="1123950" cy="107950"/>
          </a:xfrm>
          <a:custGeom>
            <a:avLst/>
            <a:gdLst/>
            <a:ahLst/>
            <a:cxnLst>
              <a:cxn ang="0">
                <a:pos x="708" y="68"/>
              </a:cxn>
              <a:cxn ang="0">
                <a:pos x="572" y="68"/>
              </a:cxn>
              <a:cxn ang="0">
                <a:pos x="0" y="0"/>
              </a:cxn>
            </a:cxnLst>
            <a:rect l="0" t="0" r="r" b="b"/>
            <a:pathLst>
              <a:path w="708" h="68">
                <a:moveTo>
                  <a:pt x="708" y="68"/>
                </a:moveTo>
                <a:lnTo>
                  <a:pt x="572" y="68"/>
                </a:lnTo>
                <a:lnTo>
                  <a:pt x="0" y="0"/>
                </a:lnTo>
              </a:path>
            </a:pathLst>
          </a:custGeom>
          <a:noFill/>
          <a:ln w="9525">
            <a:solidFill>
              <a:srgbClr val="231F20"/>
            </a:solidFill>
            <a:prstDash val="solid"/>
            <a:round/>
            <a:headEnd/>
            <a:tailEnd/>
          </a:ln>
        </p:spPr>
        <p:txBody>
          <a:bodyPr/>
          <a:lstStyle/>
          <a:p>
            <a:endParaRPr lang="en-GB"/>
          </a:p>
        </p:txBody>
      </p:sp>
      <p:sp>
        <p:nvSpPr>
          <p:cNvPr id="25" name="Freeform 28"/>
          <p:cNvSpPr>
            <a:spLocks/>
          </p:cNvSpPr>
          <p:nvPr/>
        </p:nvSpPr>
        <p:spPr bwMode="auto">
          <a:xfrm>
            <a:off x="4876800" y="3203575"/>
            <a:ext cx="1235075" cy="146050"/>
          </a:xfrm>
          <a:custGeom>
            <a:avLst/>
            <a:gdLst/>
            <a:ahLst/>
            <a:cxnLst>
              <a:cxn ang="0">
                <a:pos x="778" y="92"/>
              </a:cxn>
              <a:cxn ang="0">
                <a:pos x="658" y="92"/>
              </a:cxn>
              <a:cxn ang="0">
                <a:pos x="0" y="0"/>
              </a:cxn>
            </a:cxnLst>
            <a:rect l="0" t="0" r="r" b="b"/>
            <a:pathLst>
              <a:path w="778" h="92">
                <a:moveTo>
                  <a:pt x="778" y="92"/>
                </a:moveTo>
                <a:lnTo>
                  <a:pt x="658" y="92"/>
                </a:lnTo>
                <a:lnTo>
                  <a:pt x="0" y="0"/>
                </a:lnTo>
              </a:path>
            </a:pathLst>
          </a:custGeom>
          <a:noFill/>
          <a:ln w="9525">
            <a:solidFill>
              <a:srgbClr val="231F20"/>
            </a:solidFill>
            <a:prstDash val="solid"/>
            <a:round/>
            <a:headEnd/>
            <a:tailEnd/>
          </a:ln>
        </p:spPr>
        <p:txBody>
          <a:bodyPr/>
          <a:lstStyle/>
          <a:p>
            <a:endParaRPr lang="en-GB"/>
          </a:p>
        </p:txBody>
      </p:sp>
      <p:sp>
        <p:nvSpPr>
          <p:cNvPr id="26" name="Freeform 29"/>
          <p:cNvSpPr>
            <a:spLocks/>
          </p:cNvSpPr>
          <p:nvPr/>
        </p:nvSpPr>
        <p:spPr bwMode="auto">
          <a:xfrm>
            <a:off x="5149850" y="3432175"/>
            <a:ext cx="962025" cy="215900"/>
          </a:xfrm>
          <a:custGeom>
            <a:avLst/>
            <a:gdLst/>
            <a:ahLst/>
            <a:cxnLst>
              <a:cxn ang="0">
                <a:pos x="606" y="136"/>
              </a:cxn>
              <a:cxn ang="0">
                <a:pos x="478" y="136"/>
              </a:cxn>
              <a:cxn ang="0">
                <a:pos x="0" y="0"/>
              </a:cxn>
            </a:cxnLst>
            <a:rect l="0" t="0" r="r" b="b"/>
            <a:pathLst>
              <a:path w="606" h="136">
                <a:moveTo>
                  <a:pt x="606" y="136"/>
                </a:moveTo>
                <a:lnTo>
                  <a:pt x="478" y="136"/>
                </a:lnTo>
                <a:lnTo>
                  <a:pt x="0" y="0"/>
                </a:lnTo>
              </a:path>
            </a:pathLst>
          </a:custGeom>
          <a:noFill/>
          <a:ln w="9525">
            <a:solidFill>
              <a:srgbClr val="231F20"/>
            </a:solidFill>
            <a:prstDash val="solid"/>
            <a:round/>
            <a:headEnd/>
            <a:tailEnd/>
          </a:ln>
        </p:spPr>
        <p:txBody>
          <a:bodyPr/>
          <a:lstStyle/>
          <a:p>
            <a:endParaRPr lang="en-GB"/>
          </a:p>
        </p:txBody>
      </p:sp>
      <p:sp>
        <p:nvSpPr>
          <p:cNvPr id="27" name="Freeform 30"/>
          <p:cNvSpPr>
            <a:spLocks/>
          </p:cNvSpPr>
          <p:nvPr/>
        </p:nvSpPr>
        <p:spPr bwMode="auto">
          <a:xfrm>
            <a:off x="5146675" y="2012950"/>
            <a:ext cx="965200" cy="203200"/>
          </a:xfrm>
          <a:custGeom>
            <a:avLst/>
            <a:gdLst/>
            <a:ahLst/>
            <a:cxnLst>
              <a:cxn ang="0">
                <a:pos x="608" y="128"/>
              </a:cxn>
              <a:cxn ang="0">
                <a:pos x="468" y="128"/>
              </a:cxn>
              <a:cxn ang="0">
                <a:pos x="0" y="0"/>
              </a:cxn>
            </a:cxnLst>
            <a:rect l="0" t="0" r="r" b="b"/>
            <a:pathLst>
              <a:path w="608" h="128">
                <a:moveTo>
                  <a:pt x="608" y="128"/>
                </a:moveTo>
                <a:lnTo>
                  <a:pt x="468" y="128"/>
                </a:lnTo>
                <a:lnTo>
                  <a:pt x="0" y="0"/>
                </a:lnTo>
              </a:path>
            </a:pathLst>
          </a:custGeom>
          <a:noFill/>
          <a:ln w="9525">
            <a:solidFill>
              <a:srgbClr val="231F20"/>
            </a:solidFill>
            <a:prstDash val="solid"/>
            <a:round/>
            <a:headEnd/>
            <a:tailEnd/>
          </a:ln>
        </p:spPr>
        <p:txBody>
          <a:bodyPr/>
          <a:lstStyle/>
          <a:p>
            <a:endParaRPr lang="en-GB"/>
          </a:p>
        </p:txBody>
      </p:sp>
      <p:sp>
        <p:nvSpPr>
          <p:cNvPr id="28" name="Freeform 31"/>
          <p:cNvSpPr>
            <a:spLocks/>
          </p:cNvSpPr>
          <p:nvPr/>
        </p:nvSpPr>
        <p:spPr bwMode="auto">
          <a:xfrm>
            <a:off x="5051425" y="2403475"/>
            <a:ext cx="1060450" cy="349250"/>
          </a:xfrm>
          <a:custGeom>
            <a:avLst/>
            <a:gdLst/>
            <a:ahLst/>
            <a:cxnLst>
              <a:cxn ang="0">
                <a:pos x="668" y="220"/>
              </a:cxn>
              <a:cxn ang="0">
                <a:pos x="524" y="220"/>
              </a:cxn>
              <a:cxn ang="0">
                <a:pos x="0" y="0"/>
              </a:cxn>
            </a:cxnLst>
            <a:rect l="0" t="0" r="r" b="b"/>
            <a:pathLst>
              <a:path w="668" h="220">
                <a:moveTo>
                  <a:pt x="668" y="220"/>
                </a:moveTo>
                <a:lnTo>
                  <a:pt x="524" y="220"/>
                </a:lnTo>
                <a:lnTo>
                  <a:pt x="0" y="0"/>
                </a:lnTo>
              </a:path>
            </a:pathLst>
          </a:custGeom>
          <a:noFill/>
          <a:ln w="9525">
            <a:solidFill>
              <a:srgbClr val="231F20"/>
            </a:solidFill>
            <a:prstDash val="solid"/>
            <a:round/>
            <a:headEnd/>
            <a:tailEnd/>
          </a:ln>
        </p:spPr>
        <p:txBody>
          <a:bodyPr/>
          <a:lstStyle/>
          <a:p>
            <a:endParaRPr lang="en-GB"/>
          </a:p>
        </p:txBody>
      </p:sp>
      <p:sp>
        <p:nvSpPr>
          <p:cNvPr id="29" name="Freeform 32"/>
          <p:cNvSpPr>
            <a:spLocks/>
          </p:cNvSpPr>
          <p:nvPr/>
        </p:nvSpPr>
        <p:spPr bwMode="auto">
          <a:xfrm>
            <a:off x="5286375" y="2860675"/>
            <a:ext cx="825500" cy="193675"/>
          </a:xfrm>
          <a:custGeom>
            <a:avLst/>
            <a:gdLst/>
            <a:ahLst/>
            <a:cxnLst>
              <a:cxn ang="0">
                <a:pos x="520" y="122"/>
              </a:cxn>
              <a:cxn ang="0">
                <a:pos x="276" y="122"/>
              </a:cxn>
              <a:cxn ang="0">
                <a:pos x="0" y="0"/>
              </a:cxn>
            </a:cxnLst>
            <a:rect l="0" t="0" r="r" b="b"/>
            <a:pathLst>
              <a:path w="520" h="122">
                <a:moveTo>
                  <a:pt x="520" y="122"/>
                </a:moveTo>
                <a:lnTo>
                  <a:pt x="276" y="122"/>
                </a:lnTo>
                <a:lnTo>
                  <a:pt x="0" y="0"/>
                </a:lnTo>
              </a:path>
            </a:pathLst>
          </a:custGeom>
          <a:noFill/>
          <a:ln w="9525">
            <a:solidFill>
              <a:srgbClr val="231F20"/>
            </a:solidFill>
            <a:prstDash val="solid"/>
            <a:round/>
            <a:headEnd/>
            <a:tailEnd/>
          </a:ln>
        </p:spPr>
        <p:txBody>
          <a:bodyPr/>
          <a:lstStyle/>
          <a:p>
            <a:endParaRPr lang="en-GB"/>
          </a:p>
        </p:txBody>
      </p:sp>
      <p:sp>
        <p:nvSpPr>
          <p:cNvPr id="30" name="Line 33"/>
          <p:cNvSpPr>
            <a:spLocks noChangeShapeType="1"/>
          </p:cNvSpPr>
          <p:nvPr/>
        </p:nvSpPr>
        <p:spPr bwMode="auto">
          <a:xfrm flipH="1">
            <a:off x="5267325" y="3054350"/>
            <a:ext cx="457200" cy="22225"/>
          </a:xfrm>
          <a:prstGeom prst="line">
            <a:avLst/>
          </a:prstGeom>
          <a:noFill/>
          <a:ln w="9525">
            <a:solidFill>
              <a:srgbClr val="231F20"/>
            </a:solidFill>
            <a:round/>
            <a:headEnd/>
            <a:tailEnd/>
          </a:ln>
        </p:spPr>
        <p:txBody>
          <a:bodyPr/>
          <a:lstStyle/>
          <a:p>
            <a:endParaRPr lang="en-GB"/>
          </a:p>
        </p:txBody>
      </p:sp>
      <p:sp>
        <p:nvSpPr>
          <p:cNvPr id="31" name="Line 34"/>
          <p:cNvSpPr>
            <a:spLocks noChangeShapeType="1"/>
          </p:cNvSpPr>
          <p:nvPr/>
        </p:nvSpPr>
        <p:spPr bwMode="auto">
          <a:xfrm flipV="1">
            <a:off x="5057775" y="2108200"/>
            <a:ext cx="438150" cy="104775"/>
          </a:xfrm>
          <a:prstGeom prst="line">
            <a:avLst/>
          </a:prstGeom>
          <a:noFill/>
          <a:ln w="9525">
            <a:solidFill>
              <a:srgbClr val="231F20"/>
            </a:solidFill>
            <a:round/>
            <a:headEnd/>
            <a:tailEnd/>
          </a:ln>
        </p:spPr>
        <p:txBody>
          <a:bodyPr/>
          <a:lstStyle/>
          <a:p>
            <a:endParaRPr lang="en-GB"/>
          </a:p>
        </p:txBody>
      </p:sp>
      <p:sp>
        <p:nvSpPr>
          <p:cNvPr id="32" name="Freeform 35"/>
          <p:cNvSpPr>
            <a:spLocks/>
          </p:cNvSpPr>
          <p:nvPr/>
        </p:nvSpPr>
        <p:spPr bwMode="auto">
          <a:xfrm>
            <a:off x="3609975" y="889000"/>
            <a:ext cx="1400175" cy="479425"/>
          </a:xfrm>
          <a:custGeom>
            <a:avLst/>
            <a:gdLst/>
            <a:ahLst/>
            <a:cxnLst>
              <a:cxn ang="0">
                <a:pos x="0" y="0"/>
              </a:cxn>
              <a:cxn ang="0">
                <a:pos x="496" y="0"/>
              </a:cxn>
              <a:cxn ang="0">
                <a:pos x="882" y="302"/>
              </a:cxn>
            </a:cxnLst>
            <a:rect l="0" t="0" r="r" b="b"/>
            <a:pathLst>
              <a:path w="882" h="302">
                <a:moveTo>
                  <a:pt x="0" y="0"/>
                </a:moveTo>
                <a:lnTo>
                  <a:pt x="496" y="0"/>
                </a:lnTo>
                <a:lnTo>
                  <a:pt x="882" y="302"/>
                </a:lnTo>
              </a:path>
            </a:pathLst>
          </a:custGeom>
          <a:noFill/>
          <a:ln w="9525">
            <a:solidFill>
              <a:srgbClr val="231F20"/>
            </a:solidFill>
            <a:prstDash val="solid"/>
            <a:round/>
            <a:headEnd/>
            <a:tailEnd/>
          </a:ln>
        </p:spPr>
        <p:txBody>
          <a:bodyPr/>
          <a:lstStyle/>
          <a:p>
            <a:endParaRPr lang="en-GB"/>
          </a:p>
        </p:txBody>
      </p:sp>
      <p:sp>
        <p:nvSpPr>
          <p:cNvPr id="33" name="Line 36"/>
          <p:cNvSpPr>
            <a:spLocks noChangeShapeType="1"/>
          </p:cNvSpPr>
          <p:nvPr/>
        </p:nvSpPr>
        <p:spPr bwMode="auto">
          <a:xfrm flipH="1" flipV="1">
            <a:off x="4397375" y="889000"/>
            <a:ext cx="441325" cy="508000"/>
          </a:xfrm>
          <a:prstGeom prst="line">
            <a:avLst/>
          </a:prstGeom>
          <a:noFill/>
          <a:ln w="12700">
            <a:solidFill>
              <a:srgbClr val="231F20"/>
            </a:solidFill>
            <a:round/>
            <a:headEnd/>
            <a:tailEnd/>
          </a:ln>
        </p:spPr>
        <p:txBody>
          <a:bodyPr/>
          <a:lstStyle/>
          <a:p>
            <a:endParaRPr lang="en-GB"/>
          </a:p>
        </p:txBody>
      </p:sp>
      <p:sp>
        <p:nvSpPr>
          <p:cNvPr id="34" name="Line 37"/>
          <p:cNvSpPr>
            <a:spLocks noChangeShapeType="1"/>
          </p:cNvSpPr>
          <p:nvPr/>
        </p:nvSpPr>
        <p:spPr bwMode="auto">
          <a:xfrm>
            <a:off x="5127625" y="2540000"/>
            <a:ext cx="349250" cy="38100"/>
          </a:xfrm>
          <a:prstGeom prst="line">
            <a:avLst/>
          </a:prstGeom>
          <a:noFill/>
          <a:ln w="9525">
            <a:solidFill>
              <a:srgbClr val="231F20"/>
            </a:solidFill>
            <a:round/>
            <a:headEnd/>
            <a:tailEnd/>
          </a:ln>
        </p:spPr>
        <p:txBody>
          <a:bodyPr/>
          <a:lstStyle/>
          <a:p>
            <a:endParaRPr lang="en-GB"/>
          </a:p>
        </p:txBody>
      </p:sp>
      <p:sp>
        <p:nvSpPr>
          <p:cNvPr id="35" name="Rectangle 38"/>
          <p:cNvSpPr>
            <a:spLocks noChangeArrowheads="1"/>
          </p:cNvSpPr>
          <p:nvPr/>
        </p:nvSpPr>
        <p:spPr bwMode="auto">
          <a:xfrm>
            <a:off x="1158875" y="1019175"/>
            <a:ext cx="23495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Right subclavian vein</a:t>
            </a:r>
            <a:endParaRPr lang="en-US" sz="1400" b="1">
              <a:latin typeface="Arial" charset="0"/>
            </a:endParaRPr>
          </a:p>
        </p:txBody>
      </p:sp>
      <p:sp>
        <p:nvSpPr>
          <p:cNvPr id="36" name="Rectangle 39"/>
          <p:cNvSpPr>
            <a:spLocks noChangeArrowheads="1"/>
          </p:cNvSpPr>
          <p:nvPr/>
        </p:nvSpPr>
        <p:spPr bwMode="auto">
          <a:xfrm>
            <a:off x="1158875" y="758825"/>
            <a:ext cx="24130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Brachiocephalic veins</a:t>
            </a:r>
            <a:endParaRPr lang="en-US" sz="1400" b="1">
              <a:latin typeface="Arial" charset="0"/>
            </a:endParaRPr>
          </a:p>
        </p:txBody>
      </p:sp>
      <p:sp>
        <p:nvSpPr>
          <p:cNvPr id="37" name="Rectangle 40"/>
          <p:cNvSpPr>
            <a:spLocks noChangeArrowheads="1"/>
          </p:cNvSpPr>
          <p:nvPr/>
        </p:nvSpPr>
        <p:spPr bwMode="auto">
          <a:xfrm>
            <a:off x="1158875" y="1301750"/>
            <a:ext cx="13462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Axillary vein</a:t>
            </a:r>
            <a:endParaRPr lang="en-US" sz="1400" b="1">
              <a:latin typeface="Arial" charset="0"/>
            </a:endParaRPr>
          </a:p>
        </p:txBody>
      </p:sp>
      <p:sp>
        <p:nvSpPr>
          <p:cNvPr id="38" name="Rectangle 41"/>
          <p:cNvSpPr>
            <a:spLocks noChangeArrowheads="1"/>
          </p:cNvSpPr>
          <p:nvPr/>
        </p:nvSpPr>
        <p:spPr bwMode="auto">
          <a:xfrm>
            <a:off x="1158875" y="1555750"/>
            <a:ext cx="14224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Brachial vein</a:t>
            </a:r>
            <a:endParaRPr lang="en-US" sz="1400" b="1">
              <a:latin typeface="Arial" charset="0"/>
            </a:endParaRPr>
          </a:p>
        </p:txBody>
      </p:sp>
      <p:sp>
        <p:nvSpPr>
          <p:cNvPr id="39" name="Rectangle 42"/>
          <p:cNvSpPr>
            <a:spLocks noChangeArrowheads="1"/>
          </p:cNvSpPr>
          <p:nvPr/>
        </p:nvSpPr>
        <p:spPr bwMode="auto">
          <a:xfrm>
            <a:off x="1158875" y="1806575"/>
            <a:ext cx="14732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Cephalic vein</a:t>
            </a:r>
            <a:endParaRPr lang="en-US" sz="1400" b="1">
              <a:latin typeface="Arial" charset="0"/>
            </a:endParaRPr>
          </a:p>
        </p:txBody>
      </p:sp>
      <p:sp>
        <p:nvSpPr>
          <p:cNvPr id="40" name="Rectangle 43"/>
          <p:cNvSpPr>
            <a:spLocks noChangeArrowheads="1"/>
          </p:cNvSpPr>
          <p:nvPr/>
        </p:nvSpPr>
        <p:spPr bwMode="auto">
          <a:xfrm>
            <a:off x="1158875" y="2057400"/>
            <a:ext cx="12573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Basilic vein</a:t>
            </a:r>
            <a:endParaRPr lang="en-US" sz="1400" b="1">
              <a:latin typeface="Arial" charset="0"/>
            </a:endParaRPr>
          </a:p>
        </p:txBody>
      </p:sp>
      <p:sp>
        <p:nvSpPr>
          <p:cNvPr id="41" name="Rectangle 44"/>
          <p:cNvSpPr>
            <a:spLocks noChangeArrowheads="1"/>
          </p:cNvSpPr>
          <p:nvPr/>
        </p:nvSpPr>
        <p:spPr bwMode="auto">
          <a:xfrm>
            <a:off x="415925" y="3267075"/>
            <a:ext cx="21082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Median cubital vein</a:t>
            </a:r>
            <a:endParaRPr lang="en-US" sz="1400" b="1">
              <a:latin typeface="Arial" charset="0"/>
            </a:endParaRPr>
          </a:p>
        </p:txBody>
      </p:sp>
      <p:sp>
        <p:nvSpPr>
          <p:cNvPr id="42" name="Rectangle 45"/>
          <p:cNvSpPr>
            <a:spLocks noChangeArrowheads="1"/>
          </p:cNvSpPr>
          <p:nvPr/>
        </p:nvSpPr>
        <p:spPr bwMode="auto">
          <a:xfrm>
            <a:off x="415925" y="3854450"/>
            <a:ext cx="21971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Median antebrachial</a:t>
            </a:r>
          </a:p>
          <a:p>
            <a:r>
              <a:rPr lang="en-US" sz="1800" b="1">
                <a:solidFill>
                  <a:srgbClr val="231F20"/>
                </a:solidFill>
                <a:latin typeface="Arial" charset="0"/>
              </a:rPr>
              <a:t>vein</a:t>
            </a:r>
            <a:endParaRPr lang="en-US" sz="1800" b="1">
              <a:latin typeface="Arial" charset="0"/>
            </a:endParaRPr>
          </a:p>
        </p:txBody>
      </p:sp>
      <p:sp>
        <p:nvSpPr>
          <p:cNvPr id="43" name="Rectangle 46"/>
          <p:cNvSpPr>
            <a:spLocks noChangeArrowheads="1"/>
          </p:cNvSpPr>
          <p:nvPr/>
        </p:nvSpPr>
        <p:spPr bwMode="auto">
          <a:xfrm>
            <a:off x="3530600" y="4371975"/>
            <a:ext cx="12573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Basilic vein</a:t>
            </a:r>
            <a:endParaRPr lang="en-US" sz="1400" b="1">
              <a:latin typeface="Arial" charset="0"/>
            </a:endParaRPr>
          </a:p>
        </p:txBody>
      </p:sp>
      <p:sp>
        <p:nvSpPr>
          <p:cNvPr id="44" name="Rectangle 47"/>
          <p:cNvSpPr>
            <a:spLocks noChangeArrowheads="1"/>
          </p:cNvSpPr>
          <p:nvPr/>
        </p:nvSpPr>
        <p:spPr bwMode="auto">
          <a:xfrm>
            <a:off x="6134100" y="628650"/>
            <a:ext cx="21717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Internal jugular vein</a:t>
            </a:r>
            <a:endParaRPr lang="en-US" sz="1400" b="1">
              <a:latin typeface="Arial" charset="0"/>
            </a:endParaRPr>
          </a:p>
        </p:txBody>
      </p:sp>
      <p:sp>
        <p:nvSpPr>
          <p:cNvPr id="45" name="Rectangle 48"/>
          <p:cNvSpPr>
            <a:spLocks noChangeArrowheads="1"/>
          </p:cNvSpPr>
          <p:nvPr/>
        </p:nvSpPr>
        <p:spPr bwMode="auto">
          <a:xfrm>
            <a:off x="6134100" y="946150"/>
            <a:ext cx="22479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External jugular vein</a:t>
            </a:r>
            <a:endParaRPr lang="en-US" sz="1400" b="1">
              <a:latin typeface="Arial" charset="0"/>
            </a:endParaRPr>
          </a:p>
        </p:txBody>
      </p:sp>
      <p:sp>
        <p:nvSpPr>
          <p:cNvPr id="46" name="Rectangle 49"/>
          <p:cNvSpPr>
            <a:spLocks noChangeArrowheads="1"/>
          </p:cNvSpPr>
          <p:nvPr/>
        </p:nvSpPr>
        <p:spPr bwMode="auto">
          <a:xfrm>
            <a:off x="6134100" y="1222375"/>
            <a:ext cx="21844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Left subclavian vein</a:t>
            </a:r>
            <a:endParaRPr lang="en-US" sz="1400" b="1">
              <a:latin typeface="Arial" charset="0"/>
            </a:endParaRPr>
          </a:p>
        </p:txBody>
      </p:sp>
      <p:sp>
        <p:nvSpPr>
          <p:cNvPr id="47" name="Rectangle 50"/>
          <p:cNvSpPr>
            <a:spLocks noChangeArrowheads="1"/>
          </p:cNvSpPr>
          <p:nvPr/>
        </p:nvSpPr>
        <p:spPr bwMode="auto">
          <a:xfrm>
            <a:off x="6134100" y="1520825"/>
            <a:ext cx="20955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Superior vena cava</a:t>
            </a:r>
            <a:endParaRPr lang="en-US" sz="1400" b="1">
              <a:latin typeface="Arial" charset="0"/>
            </a:endParaRPr>
          </a:p>
        </p:txBody>
      </p:sp>
      <p:sp>
        <p:nvSpPr>
          <p:cNvPr id="48" name="Rectangle 51"/>
          <p:cNvSpPr>
            <a:spLocks noChangeArrowheads="1"/>
          </p:cNvSpPr>
          <p:nvPr/>
        </p:nvSpPr>
        <p:spPr bwMode="auto">
          <a:xfrm>
            <a:off x="6134100" y="1806575"/>
            <a:ext cx="13335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Azygos vein</a:t>
            </a:r>
            <a:endParaRPr lang="en-US" sz="1400" b="1">
              <a:latin typeface="Arial" charset="0"/>
            </a:endParaRPr>
          </a:p>
        </p:txBody>
      </p:sp>
      <p:sp>
        <p:nvSpPr>
          <p:cNvPr id="49" name="Rectangle 52"/>
          <p:cNvSpPr>
            <a:spLocks noChangeArrowheads="1"/>
          </p:cNvSpPr>
          <p:nvPr/>
        </p:nvSpPr>
        <p:spPr bwMode="auto">
          <a:xfrm>
            <a:off x="6134100" y="3222625"/>
            <a:ext cx="19431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Inferior vena cava</a:t>
            </a:r>
            <a:endParaRPr lang="en-US" sz="1400" b="1">
              <a:latin typeface="Arial" charset="0"/>
            </a:endParaRPr>
          </a:p>
        </p:txBody>
      </p:sp>
      <p:sp>
        <p:nvSpPr>
          <p:cNvPr id="50" name="Rectangle 53"/>
          <p:cNvSpPr>
            <a:spLocks noChangeArrowheads="1"/>
          </p:cNvSpPr>
          <p:nvPr/>
        </p:nvSpPr>
        <p:spPr bwMode="auto">
          <a:xfrm>
            <a:off x="6134100" y="3521075"/>
            <a:ext cx="25146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Ascending lumbar vein</a:t>
            </a:r>
            <a:endParaRPr lang="en-US" sz="1400" b="1">
              <a:latin typeface="Arial" charset="0"/>
            </a:endParaRPr>
          </a:p>
        </p:txBody>
      </p:sp>
      <p:sp>
        <p:nvSpPr>
          <p:cNvPr id="51" name="Rectangle 54"/>
          <p:cNvSpPr>
            <a:spLocks noChangeArrowheads="1"/>
          </p:cNvSpPr>
          <p:nvPr/>
        </p:nvSpPr>
        <p:spPr bwMode="auto">
          <a:xfrm>
            <a:off x="6134100" y="2095500"/>
            <a:ext cx="25273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Accessory hemiazygos</a:t>
            </a:r>
          </a:p>
          <a:p>
            <a:r>
              <a:rPr lang="en-US" sz="1800" b="1">
                <a:solidFill>
                  <a:srgbClr val="231F20"/>
                </a:solidFill>
                <a:latin typeface="Arial" charset="0"/>
              </a:rPr>
              <a:t>vein</a:t>
            </a:r>
            <a:endParaRPr lang="en-US" sz="1800" b="1">
              <a:latin typeface="Arial" charset="0"/>
            </a:endParaRPr>
          </a:p>
        </p:txBody>
      </p:sp>
      <p:sp>
        <p:nvSpPr>
          <p:cNvPr id="52" name="Rectangle 55"/>
          <p:cNvSpPr>
            <a:spLocks noChangeArrowheads="1"/>
          </p:cNvSpPr>
          <p:nvPr/>
        </p:nvSpPr>
        <p:spPr bwMode="auto">
          <a:xfrm>
            <a:off x="6134100" y="2625725"/>
            <a:ext cx="18542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Hemiazygos vein</a:t>
            </a:r>
            <a:endParaRPr lang="en-US" sz="1400" b="1">
              <a:latin typeface="Arial" charset="0"/>
            </a:endParaRPr>
          </a:p>
        </p:txBody>
      </p:sp>
      <p:sp>
        <p:nvSpPr>
          <p:cNvPr id="53" name="Rectangle 56"/>
          <p:cNvSpPr>
            <a:spLocks noChangeArrowheads="1"/>
          </p:cNvSpPr>
          <p:nvPr/>
        </p:nvSpPr>
        <p:spPr bwMode="auto">
          <a:xfrm>
            <a:off x="6134100" y="2927350"/>
            <a:ext cx="23495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Posterior intercostals</a:t>
            </a:r>
            <a:endParaRPr lang="en-US" sz="1400" b="1">
              <a:latin typeface="Arial" charset="0"/>
            </a:endParaRPr>
          </a:p>
        </p:txBody>
      </p:sp>
      <p:sp>
        <p:nvSpPr>
          <p:cNvPr id="54" name="Rectangle 57"/>
          <p:cNvSpPr>
            <a:spLocks noChangeArrowheads="1"/>
          </p:cNvSpPr>
          <p:nvPr/>
        </p:nvSpPr>
        <p:spPr bwMode="auto">
          <a:xfrm>
            <a:off x="3530600" y="4784725"/>
            <a:ext cx="11049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Ulnar vein</a:t>
            </a:r>
            <a:endParaRPr lang="en-US" sz="1400" b="1">
              <a:latin typeface="Arial" charset="0"/>
            </a:endParaRPr>
          </a:p>
        </p:txBody>
      </p:sp>
      <p:sp>
        <p:nvSpPr>
          <p:cNvPr id="55" name="Rectangle 58"/>
          <p:cNvSpPr>
            <a:spLocks noChangeArrowheads="1"/>
          </p:cNvSpPr>
          <p:nvPr/>
        </p:nvSpPr>
        <p:spPr bwMode="auto">
          <a:xfrm>
            <a:off x="3530600" y="5092700"/>
            <a:ext cx="27813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Deep palmar venous arch</a:t>
            </a:r>
            <a:endParaRPr lang="en-US" sz="1400" b="1">
              <a:latin typeface="Arial" charset="0"/>
            </a:endParaRPr>
          </a:p>
        </p:txBody>
      </p:sp>
      <p:sp>
        <p:nvSpPr>
          <p:cNvPr id="56" name="Rectangle 59"/>
          <p:cNvSpPr>
            <a:spLocks noChangeArrowheads="1"/>
          </p:cNvSpPr>
          <p:nvPr/>
        </p:nvSpPr>
        <p:spPr bwMode="auto">
          <a:xfrm>
            <a:off x="3530600" y="5438775"/>
            <a:ext cx="33909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Superficial palmar venous arch</a:t>
            </a:r>
            <a:endParaRPr lang="en-US" sz="1400" b="1">
              <a:latin typeface="Arial" charset="0"/>
            </a:endParaRPr>
          </a:p>
        </p:txBody>
      </p:sp>
      <p:sp>
        <p:nvSpPr>
          <p:cNvPr id="57" name="Rectangle 60"/>
          <p:cNvSpPr>
            <a:spLocks noChangeArrowheads="1"/>
          </p:cNvSpPr>
          <p:nvPr/>
        </p:nvSpPr>
        <p:spPr bwMode="auto">
          <a:xfrm>
            <a:off x="3530600" y="5784850"/>
            <a:ext cx="13462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Digital veins</a:t>
            </a:r>
            <a:endParaRPr lang="en-US" sz="1400" b="1">
              <a:latin typeface="Arial" charset="0"/>
            </a:endParaRPr>
          </a:p>
        </p:txBody>
      </p:sp>
      <p:sp>
        <p:nvSpPr>
          <p:cNvPr id="58" name="Rectangle 61"/>
          <p:cNvSpPr>
            <a:spLocks noChangeArrowheads="1"/>
          </p:cNvSpPr>
          <p:nvPr/>
        </p:nvSpPr>
        <p:spPr bwMode="auto">
          <a:xfrm>
            <a:off x="415925" y="4486275"/>
            <a:ext cx="14732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Cephalic vein</a:t>
            </a:r>
            <a:endParaRPr lang="en-US" sz="1400" b="1">
              <a:latin typeface="Arial" charset="0"/>
            </a:endParaRPr>
          </a:p>
        </p:txBody>
      </p:sp>
      <p:sp>
        <p:nvSpPr>
          <p:cNvPr id="59" name="Rectangle 62"/>
          <p:cNvSpPr>
            <a:spLocks noChangeArrowheads="1"/>
          </p:cNvSpPr>
          <p:nvPr/>
        </p:nvSpPr>
        <p:spPr bwMode="auto">
          <a:xfrm>
            <a:off x="415925" y="4879975"/>
            <a:ext cx="12065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Radial vein</a:t>
            </a:r>
            <a:endParaRPr lang="en-US" sz="1400" b="1">
              <a:latin typeface="Arial" charset="0"/>
            </a:endParaRPr>
          </a:p>
        </p:txBody>
      </p:sp>
      <p:sp>
        <p:nvSpPr>
          <p:cNvPr id="60" name="Rectangle 63"/>
          <p:cNvSpPr>
            <a:spLocks noChangeArrowheads="1"/>
          </p:cNvSpPr>
          <p:nvPr/>
        </p:nvSpPr>
        <p:spPr bwMode="auto">
          <a:xfrm>
            <a:off x="3533775" y="6149975"/>
            <a:ext cx="2082800" cy="322263"/>
          </a:xfrm>
          <a:prstGeom prst="rect">
            <a:avLst/>
          </a:prstGeom>
          <a:noFill/>
          <a:ln w="9525">
            <a:noFill/>
            <a:miter lim="800000"/>
            <a:headEnd/>
            <a:tailEnd/>
          </a:ln>
        </p:spPr>
        <p:txBody>
          <a:bodyPr wrap="none" lIns="0" tIns="0" rIns="0" bIns="0">
            <a:spAutoFit/>
          </a:bodyPr>
          <a:lstStyle/>
          <a:p>
            <a:r>
              <a:rPr lang="en-US" sz="1800">
                <a:solidFill>
                  <a:srgbClr val="231F20"/>
                </a:solidFill>
                <a:latin typeface="Arial Black" pitchFamily="34" charset="0"/>
              </a:rPr>
              <a:t>(b) Anterior view</a:t>
            </a:r>
            <a:endParaRPr lang="en-US" sz="1400">
              <a:latin typeface="Arial"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endParaRPr lang="en-GB"/>
          </a:p>
        </p:txBody>
      </p:sp>
      <p:pic>
        <p:nvPicPr>
          <p:cNvPr id="4" name="Picture 7" descr="figure_19_24b-jLE"/>
          <p:cNvPicPr>
            <a:picLocks noChangeAspect="1" noChangeArrowheads="1"/>
          </p:cNvPicPr>
          <p:nvPr/>
        </p:nvPicPr>
        <p:blipFill>
          <a:blip r:embed="rId2" cstate="print"/>
          <a:srcRect/>
          <a:stretch>
            <a:fillRect/>
          </a:stretch>
        </p:blipFill>
        <p:spPr bwMode="auto">
          <a:xfrm>
            <a:off x="457200" y="1257300"/>
            <a:ext cx="8229600" cy="4343400"/>
          </a:xfrm>
          <a:prstGeom prst="rect">
            <a:avLst/>
          </a:prstGeom>
          <a:noFill/>
        </p:spPr>
      </p:pic>
      <p:sp>
        <p:nvSpPr>
          <p:cNvPr id="5" name="Freeform 8"/>
          <p:cNvSpPr>
            <a:spLocks/>
          </p:cNvSpPr>
          <p:nvPr/>
        </p:nvSpPr>
        <p:spPr bwMode="auto">
          <a:xfrm>
            <a:off x="1366838" y="1085850"/>
            <a:ext cx="2143125" cy="812800"/>
          </a:xfrm>
          <a:custGeom>
            <a:avLst/>
            <a:gdLst/>
            <a:ahLst/>
            <a:cxnLst>
              <a:cxn ang="0">
                <a:pos x="0" y="0"/>
              </a:cxn>
              <a:cxn ang="0">
                <a:pos x="280" y="0"/>
              </a:cxn>
              <a:cxn ang="0">
                <a:pos x="1350" y="512"/>
              </a:cxn>
            </a:cxnLst>
            <a:rect l="0" t="0" r="r" b="b"/>
            <a:pathLst>
              <a:path w="1350" h="512">
                <a:moveTo>
                  <a:pt x="0" y="0"/>
                </a:moveTo>
                <a:lnTo>
                  <a:pt x="280" y="0"/>
                </a:lnTo>
                <a:lnTo>
                  <a:pt x="1350" y="512"/>
                </a:lnTo>
              </a:path>
            </a:pathLst>
          </a:custGeom>
          <a:noFill/>
          <a:ln w="12700">
            <a:solidFill>
              <a:srgbClr val="231F20"/>
            </a:solidFill>
            <a:prstDash val="solid"/>
            <a:round/>
            <a:headEnd/>
            <a:tailEnd/>
          </a:ln>
        </p:spPr>
        <p:txBody>
          <a:bodyPr/>
          <a:lstStyle/>
          <a:p>
            <a:endParaRPr lang="en-GB"/>
          </a:p>
        </p:txBody>
      </p:sp>
      <p:sp>
        <p:nvSpPr>
          <p:cNvPr id="6" name="Freeform 9"/>
          <p:cNvSpPr>
            <a:spLocks/>
          </p:cNvSpPr>
          <p:nvPr/>
        </p:nvSpPr>
        <p:spPr bwMode="auto">
          <a:xfrm>
            <a:off x="2020888" y="1454150"/>
            <a:ext cx="1917700" cy="873125"/>
          </a:xfrm>
          <a:custGeom>
            <a:avLst/>
            <a:gdLst/>
            <a:ahLst/>
            <a:cxnLst>
              <a:cxn ang="0">
                <a:pos x="0" y="0"/>
              </a:cxn>
              <a:cxn ang="0">
                <a:pos x="128" y="0"/>
              </a:cxn>
              <a:cxn ang="0">
                <a:pos x="1208" y="550"/>
              </a:cxn>
            </a:cxnLst>
            <a:rect l="0" t="0" r="r" b="b"/>
            <a:pathLst>
              <a:path w="1208" h="550">
                <a:moveTo>
                  <a:pt x="0" y="0"/>
                </a:moveTo>
                <a:lnTo>
                  <a:pt x="128" y="0"/>
                </a:lnTo>
                <a:lnTo>
                  <a:pt x="1208" y="550"/>
                </a:lnTo>
              </a:path>
            </a:pathLst>
          </a:custGeom>
          <a:noFill/>
          <a:ln w="12700">
            <a:solidFill>
              <a:srgbClr val="231F20"/>
            </a:solidFill>
            <a:prstDash val="solid"/>
            <a:round/>
            <a:headEnd/>
            <a:tailEnd/>
          </a:ln>
        </p:spPr>
        <p:txBody>
          <a:bodyPr/>
          <a:lstStyle/>
          <a:p>
            <a:endParaRPr lang="en-GB"/>
          </a:p>
        </p:txBody>
      </p:sp>
      <p:sp>
        <p:nvSpPr>
          <p:cNvPr id="7" name="Freeform 10"/>
          <p:cNvSpPr>
            <a:spLocks/>
          </p:cNvSpPr>
          <p:nvPr/>
        </p:nvSpPr>
        <p:spPr bwMode="auto">
          <a:xfrm>
            <a:off x="1522413" y="1752600"/>
            <a:ext cx="2838450" cy="993775"/>
          </a:xfrm>
          <a:custGeom>
            <a:avLst/>
            <a:gdLst/>
            <a:ahLst/>
            <a:cxnLst>
              <a:cxn ang="0">
                <a:pos x="0" y="0"/>
              </a:cxn>
              <a:cxn ang="0">
                <a:pos x="330" y="0"/>
              </a:cxn>
              <a:cxn ang="0">
                <a:pos x="1788" y="626"/>
              </a:cxn>
            </a:cxnLst>
            <a:rect l="0" t="0" r="r" b="b"/>
            <a:pathLst>
              <a:path w="1788" h="626">
                <a:moveTo>
                  <a:pt x="0" y="0"/>
                </a:moveTo>
                <a:lnTo>
                  <a:pt x="330" y="0"/>
                </a:lnTo>
                <a:lnTo>
                  <a:pt x="1788" y="626"/>
                </a:lnTo>
              </a:path>
            </a:pathLst>
          </a:custGeom>
          <a:noFill/>
          <a:ln w="12700">
            <a:solidFill>
              <a:srgbClr val="231F20"/>
            </a:solidFill>
            <a:prstDash val="solid"/>
            <a:round/>
            <a:headEnd/>
            <a:tailEnd/>
          </a:ln>
        </p:spPr>
        <p:txBody>
          <a:bodyPr/>
          <a:lstStyle/>
          <a:p>
            <a:endParaRPr lang="en-GB"/>
          </a:p>
        </p:txBody>
      </p:sp>
      <p:sp>
        <p:nvSpPr>
          <p:cNvPr id="8" name="Freeform 11"/>
          <p:cNvSpPr>
            <a:spLocks/>
          </p:cNvSpPr>
          <p:nvPr/>
        </p:nvSpPr>
        <p:spPr bwMode="auto">
          <a:xfrm>
            <a:off x="1706563" y="2520950"/>
            <a:ext cx="2098675" cy="504825"/>
          </a:xfrm>
          <a:custGeom>
            <a:avLst/>
            <a:gdLst/>
            <a:ahLst/>
            <a:cxnLst>
              <a:cxn ang="0">
                <a:pos x="0" y="0"/>
              </a:cxn>
              <a:cxn ang="0">
                <a:pos x="240" y="0"/>
              </a:cxn>
              <a:cxn ang="0">
                <a:pos x="1322" y="318"/>
              </a:cxn>
            </a:cxnLst>
            <a:rect l="0" t="0" r="r" b="b"/>
            <a:pathLst>
              <a:path w="1322" h="318">
                <a:moveTo>
                  <a:pt x="0" y="0"/>
                </a:moveTo>
                <a:lnTo>
                  <a:pt x="240" y="0"/>
                </a:lnTo>
                <a:lnTo>
                  <a:pt x="1322" y="318"/>
                </a:lnTo>
              </a:path>
            </a:pathLst>
          </a:custGeom>
          <a:noFill/>
          <a:ln w="12700">
            <a:solidFill>
              <a:srgbClr val="231F20"/>
            </a:solidFill>
            <a:prstDash val="solid"/>
            <a:round/>
            <a:headEnd/>
            <a:tailEnd/>
          </a:ln>
        </p:spPr>
        <p:txBody>
          <a:bodyPr/>
          <a:lstStyle/>
          <a:p>
            <a:endParaRPr lang="en-GB"/>
          </a:p>
        </p:txBody>
      </p:sp>
      <p:sp>
        <p:nvSpPr>
          <p:cNvPr id="9" name="Freeform 12"/>
          <p:cNvSpPr>
            <a:spLocks/>
          </p:cNvSpPr>
          <p:nvPr/>
        </p:nvSpPr>
        <p:spPr bwMode="auto">
          <a:xfrm>
            <a:off x="1973263" y="2076450"/>
            <a:ext cx="2235200" cy="930275"/>
          </a:xfrm>
          <a:custGeom>
            <a:avLst/>
            <a:gdLst/>
            <a:ahLst/>
            <a:cxnLst>
              <a:cxn ang="0">
                <a:pos x="0" y="0"/>
              </a:cxn>
              <a:cxn ang="0">
                <a:pos x="128" y="0"/>
              </a:cxn>
              <a:cxn ang="0">
                <a:pos x="1408" y="586"/>
              </a:cxn>
            </a:cxnLst>
            <a:rect l="0" t="0" r="r" b="b"/>
            <a:pathLst>
              <a:path w="1408" h="586">
                <a:moveTo>
                  <a:pt x="0" y="0"/>
                </a:moveTo>
                <a:lnTo>
                  <a:pt x="128" y="0"/>
                </a:lnTo>
                <a:lnTo>
                  <a:pt x="1408" y="586"/>
                </a:lnTo>
              </a:path>
            </a:pathLst>
          </a:custGeom>
          <a:noFill/>
          <a:ln w="12700">
            <a:solidFill>
              <a:srgbClr val="231F20"/>
            </a:solidFill>
            <a:prstDash val="solid"/>
            <a:round/>
            <a:headEnd/>
            <a:tailEnd/>
          </a:ln>
        </p:spPr>
        <p:txBody>
          <a:bodyPr/>
          <a:lstStyle/>
          <a:p>
            <a:endParaRPr lang="en-GB"/>
          </a:p>
        </p:txBody>
      </p:sp>
      <p:sp>
        <p:nvSpPr>
          <p:cNvPr id="10" name="Freeform 13"/>
          <p:cNvSpPr>
            <a:spLocks/>
          </p:cNvSpPr>
          <p:nvPr/>
        </p:nvSpPr>
        <p:spPr bwMode="auto">
          <a:xfrm>
            <a:off x="1884363" y="2981325"/>
            <a:ext cx="2044700" cy="222250"/>
          </a:xfrm>
          <a:custGeom>
            <a:avLst/>
            <a:gdLst/>
            <a:ahLst/>
            <a:cxnLst>
              <a:cxn ang="0">
                <a:pos x="0" y="0"/>
              </a:cxn>
              <a:cxn ang="0">
                <a:pos x="146" y="0"/>
              </a:cxn>
              <a:cxn ang="0">
                <a:pos x="1288" y="140"/>
              </a:cxn>
            </a:cxnLst>
            <a:rect l="0" t="0" r="r" b="b"/>
            <a:pathLst>
              <a:path w="1288" h="140">
                <a:moveTo>
                  <a:pt x="0" y="0"/>
                </a:moveTo>
                <a:lnTo>
                  <a:pt x="146" y="0"/>
                </a:lnTo>
                <a:lnTo>
                  <a:pt x="1288" y="140"/>
                </a:lnTo>
              </a:path>
            </a:pathLst>
          </a:custGeom>
          <a:noFill/>
          <a:ln w="12700">
            <a:solidFill>
              <a:srgbClr val="231F20"/>
            </a:solidFill>
            <a:prstDash val="solid"/>
            <a:round/>
            <a:headEnd/>
            <a:tailEnd/>
          </a:ln>
        </p:spPr>
        <p:txBody>
          <a:bodyPr/>
          <a:lstStyle/>
          <a:p>
            <a:endParaRPr lang="en-GB"/>
          </a:p>
        </p:txBody>
      </p:sp>
      <p:sp>
        <p:nvSpPr>
          <p:cNvPr id="11" name="Line 14"/>
          <p:cNvSpPr>
            <a:spLocks noChangeShapeType="1"/>
          </p:cNvSpPr>
          <p:nvPr/>
        </p:nvSpPr>
        <p:spPr bwMode="auto">
          <a:xfrm>
            <a:off x="2151063" y="3429000"/>
            <a:ext cx="2000250" cy="1588"/>
          </a:xfrm>
          <a:prstGeom prst="line">
            <a:avLst/>
          </a:prstGeom>
          <a:noFill/>
          <a:ln w="12700">
            <a:solidFill>
              <a:srgbClr val="231F20"/>
            </a:solidFill>
            <a:round/>
            <a:headEnd/>
            <a:tailEnd/>
          </a:ln>
        </p:spPr>
        <p:txBody>
          <a:bodyPr/>
          <a:lstStyle/>
          <a:p>
            <a:endParaRPr lang="en-GB"/>
          </a:p>
        </p:txBody>
      </p:sp>
      <p:sp>
        <p:nvSpPr>
          <p:cNvPr id="12" name="Line 15"/>
          <p:cNvSpPr>
            <a:spLocks noChangeShapeType="1"/>
          </p:cNvSpPr>
          <p:nvPr/>
        </p:nvSpPr>
        <p:spPr bwMode="auto">
          <a:xfrm>
            <a:off x="1471613" y="3676650"/>
            <a:ext cx="1800225" cy="1588"/>
          </a:xfrm>
          <a:prstGeom prst="line">
            <a:avLst/>
          </a:prstGeom>
          <a:noFill/>
          <a:ln w="12700">
            <a:solidFill>
              <a:srgbClr val="231F20"/>
            </a:solidFill>
            <a:round/>
            <a:headEnd/>
            <a:tailEnd/>
          </a:ln>
        </p:spPr>
        <p:txBody>
          <a:bodyPr/>
          <a:lstStyle/>
          <a:p>
            <a:endParaRPr lang="en-GB"/>
          </a:p>
        </p:txBody>
      </p:sp>
      <p:sp>
        <p:nvSpPr>
          <p:cNvPr id="13" name="Line 16"/>
          <p:cNvSpPr>
            <a:spLocks noChangeShapeType="1"/>
          </p:cNvSpPr>
          <p:nvPr/>
        </p:nvSpPr>
        <p:spPr bwMode="auto">
          <a:xfrm>
            <a:off x="1909763" y="4972050"/>
            <a:ext cx="2409825" cy="1588"/>
          </a:xfrm>
          <a:prstGeom prst="line">
            <a:avLst/>
          </a:prstGeom>
          <a:noFill/>
          <a:ln w="12700">
            <a:solidFill>
              <a:srgbClr val="231F20"/>
            </a:solidFill>
            <a:round/>
            <a:headEnd/>
            <a:tailEnd/>
          </a:ln>
        </p:spPr>
        <p:txBody>
          <a:bodyPr/>
          <a:lstStyle/>
          <a:p>
            <a:endParaRPr lang="en-GB"/>
          </a:p>
        </p:txBody>
      </p:sp>
      <p:sp>
        <p:nvSpPr>
          <p:cNvPr id="14" name="Line 17"/>
          <p:cNvSpPr>
            <a:spLocks noChangeShapeType="1"/>
          </p:cNvSpPr>
          <p:nvPr/>
        </p:nvSpPr>
        <p:spPr bwMode="auto">
          <a:xfrm flipH="1">
            <a:off x="3970338" y="4019550"/>
            <a:ext cx="3479800" cy="1588"/>
          </a:xfrm>
          <a:prstGeom prst="line">
            <a:avLst/>
          </a:prstGeom>
          <a:noFill/>
          <a:ln w="12700">
            <a:solidFill>
              <a:srgbClr val="231F20"/>
            </a:solidFill>
            <a:round/>
            <a:headEnd/>
            <a:tailEnd/>
          </a:ln>
        </p:spPr>
        <p:txBody>
          <a:bodyPr/>
          <a:lstStyle/>
          <a:p>
            <a:endParaRPr lang="en-GB"/>
          </a:p>
        </p:txBody>
      </p:sp>
      <p:sp>
        <p:nvSpPr>
          <p:cNvPr id="15" name="Freeform 18"/>
          <p:cNvSpPr>
            <a:spLocks/>
          </p:cNvSpPr>
          <p:nvPr/>
        </p:nvSpPr>
        <p:spPr bwMode="auto">
          <a:xfrm>
            <a:off x="1436688" y="4273550"/>
            <a:ext cx="2019300" cy="409575"/>
          </a:xfrm>
          <a:custGeom>
            <a:avLst/>
            <a:gdLst/>
            <a:ahLst/>
            <a:cxnLst>
              <a:cxn ang="0">
                <a:pos x="0" y="258"/>
              </a:cxn>
              <a:cxn ang="0">
                <a:pos x="184" y="258"/>
              </a:cxn>
              <a:cxn ang="0">
                <a:pos x="1272" y="0"/>
              </a:cxn>
            </a:cxnLst>
            <a:rect l="0" t="0" r="r" b="b"/>
            <a:pathLst>
              <a:path w="1272" h="258">
                <a:moveTo>
                  <a:pt x="0" y="258"/>
                </a:moveTo>
                <a:lnTo>
                  <a:pt x="184" y="258"/>
                </a:lnTo>
                <a:lnTo>
                  <a:pt x="1272" y="0"/>
                </a:lnTo>
              </a:path>
            </a:pathLst>
          </a:custGeom>
          <a:noFill/>
          <a:ln w="12700">
            <a:solidFill>
              <a:srgbClr val="231F20"/>
            </a:solidFill>
            <a:prstDash val="solid"/>
            <a:round/>
            <a:headEnd/>
            <a:tailEnd/>
          </a:ln>
        </p:spPr>
        <p:txBody>
          <a:bodyPr/>
          <a:lstStyle/>
          <a:p>
            <a:endParaRPr lang="en-GB"/>
          </a:p>
        </p:txBody>
      </p:sp>
      <p:sp>
        <p:nvSpPr>
          <p:cNvPr id="16" name="Freeform 19"/>
          <p:cNvSpPr>
            <a:spLocks/>
          </p:cNvSpPr>
          <p:nvPr/>
        </p:nvSpPr>
        <p:spPr bwMode="auto">
          <a:xfrm>
            <a:off x="6230938" y="1073150"/>
            <a:ext cx="1203325" cy="593725"/>
          </a:xfrm>
          <a:custGeom>
            <a:avLst/>
            <a:gdLst/>
            <a:ahLst/>
            <a:cxnLst>
              <a:cxn ang="0">
                <a:pos x="758" y="0"/>
              </a:cxn>
              <a:cxn ang="0">
                <a:pos x="540" y="0"/>
              </a:cxn>
              <a:cxn ang="0">
                <a:pos x="0" y="374"/>
              </a:cxn>
            </a:cxnLst>
            <a:rect l="0" t="0" r="r" b="b"/>
            <a:pathLst>
              <a:path w="758" h="374">
                <a:moveTo>
                  <a:pt x="758" y="0"/>
                </a:moveTo>
                <a:lnTo>
                  <a:pt x="540" y="0"/>
                </a:lnTo>
                <a:lnTo>
                  <a:pt x="0" y="374"/>
                </a:lnTo>
              </a:path>
            </a:pathLst>
          </a:custGeom>
          <a:noFill/>
          <a:ln w="12700">
            <a:solidFill>
              <a:srgbClr val="231F20"/>
            </a:solidFill>
            <a:prstDash val="solid"/>
            <a:round/>
            <a:headEnd/>
            <a:tailEnd/>
          </a:ln>
        </p:spPr>
        <p:txBody>
          <a:bodyPr/>
          <a:lstStyle/>
          <a:p>
            <a:endParaRPr lang="en-GB"/>
          </a:p>
        </p:txBody>
      </p:sp>
      <p:sp>
        <p:nvSpPr>
          <p:cNvPr id="17" name="Freeform 20"/>
          <p:cNvSpPr>
            <a:spLocks/>
          </p:cNvSpPr>
          <p:nvPr/>
        </p:nvSpPr>
        <p:spPr bwMode="auto">
          <a:xfrm>
            <a:off x="4754563" y="1574800"/>
            <a:ext cx="2679700" cy="539750"/>
          </a:xfrm>
          <a:custGeom>
            <a:avLst/>
            <a:gdLst/>
            <a:ahLst/>
            <a:cxnLst>
              <a:cxn ang="0">
                <a:pos x="1688" y="0"/>
              </a:cxn>
              <a:cxn ang="0">
                <a:pos x="1470" y="0"/>
              </a:cxn>
              <a:cxn ang="0">
                <a:pos x="0" y="340"/>
              </a:cxn>
            </a:cxnLst>
            <a:rect l="0" t="0" r="r" b="b"/>
            <a:pathLst>
              <a:path w="1688" h="340">
                <a:moveTo>
                  <a:pt x="1688" y="0"/>
                </a:moveTo>
                <a:lnTo>
                  <a:pt x="1470" y="0"/>
                </a:lnTo>
                <a:lnTo>
                  <a:pt x="0" y="340"/>
                </a:lnTo>
              </a:path>
            </a:pathLst>
          </a:custGeom>
          <a:noFill/>
          <a:ln w="12700">
            <a:solidFill>
              <a:srgbClr val="231F20"/>
            </a:solidFill>
            <a:prstDash val="solid"/>
            <a:round/>
            <a:headEnd/>
            <a:tailEnd/>
          </a:ln>
        </p:spPr>
        <p:txBody>
          <a:bodyPr/>
          <a:lstStyle/>
          <a:p>
            <a:endParaRPr lang="en-GB"/>
          </a:p>
        </p:txBody>
      </p:sp>
      <p:sp>
        <p:nvSpPr>
          <p:cNvPr id="18" name="Freeform 21"/>
          <p:cNvSpPr>
            <a:spLocks/>
          </p:cNvSpPr>
          <p:nvPr/>
        </p:nvSpPr>
        <p:spPr bwMode="auto">
          <a:xfrm>
            <a:off x="4367213" y="4349750"/>
            <a:ext cx="3060700" cy="311150"/>
          </a:xfrm>
          <a:custGeom>
            <a:avLst/>
            <a:gdLst/>
            <a:ahLst/>
            <a:cxnLst>
              <a:cxn ang="0">
                <a:pos x="1928" y="196"/>
              </a:cxn>
              <a:cxn ang="0">
                <a:pos x="1744" y="196"/>
              </a:cxn>
              <a:cxn ang="0">
                <a:pos x="0" y="0"/>
              </a:cxn>
            </a:cxnLst>
            <a:rect l="0" t="0" r="r" b="b"/>
            <a:pathLst>
              <a:path w="1928" h="196">
                <a:moveTo>
                  <a:pt x="1928" y="196"/>
                </a:moveTo>
                <a:lnTo>
                  <a:pt x="1744" y="196"/>
                </a:lnTo>
                <a:lnTo>
                  <a:pt x="0" y="0"/>
                </a:lnTo>
              </a:path>
            </a:pathLst>
          </a:custGeom>
          <a:noFill/>
          <a:ln w="12700">
            <a:solidFill>
              <a:srgbClr val="231F20"/>
            </a:solidFill>
            <a:prstDash val="solid"/>
            <a:round/>
            <a:headEnd/>
            <a:tailEnd/>
          </a:ln>
        </p:spPr>
        <p:txBody>
          <a:bodyPr/>
          <a:lstStyle/>
          <a:p>
            <a:endParaRPr lang="en-GB"/>
          </a:p>
        </p:txBody>
      </p:sp>
      <p:sp>
        <p:nvSpPr>
          <p:cNvPr id="19" name="Freeform 22"/>
          <p:cNvSpPr>
            <a:spLocks/>
          </p:cNvSpPr>
          <p:nvPr/>
        </p:nvSpPr>
        <p:spPr bwMode="auto">
          <a:xfrm>
            <a:off x="6291263" y="3067050"/>
            <a:ext cx="1143000" cy="12700"/>
          </a:xfrm>
          <a:custGeom>
            <a:avLst/>
            <a:gdLst/>
            <a:ahLst/>
            <a:cxnLst>
              <a:cxn ang="0">
                <a:pos x="720" y="0"/>
              </a:cxn>
              <a:cxn ang="0">
                <a:pos x="360" y="0"/>
              </a:cxn>
              <a:cxn ang="0">
                <a:pos x="0" y="8"/>
              </a:cxn>
            </a:cxnLst>
            <a:rect l="0" t="0" r="r" b="b"/>
            <a:pathLst>
              <a:path w="720" h="8">
                <a:moveTo>
                  <a:pt x="720" y="0"/>
                </a:moveTo>
                <a:lnTo>
                  <a:pt x="360" y="0"/>
                </a:lnTo>
                <a:lnTo>
                  <a:pt x="0" y="8"/>
                </a:lnTo>
              </a:path>
            </a:pathLst>
          </a:custGeom>
          <a:noFill/>
          <a:ln w="12700">
            <a:solidFill>
              <a:srgbClr val="231F20"/>
            </a:solidFill>
            <a:prstDash val="solid"/>
            <a:round/>
            <a:headEnd/>
            <a:tailEnd/>
          </a:ln>
        </p:spPr>
        <p:txBody>
          <a:bodyPr/>
          <a:lstStyle/>
          <a:p>
            <a:endParaRPr lang="en-GB"/>
          </a:p>
        </p:txBody>
      </p:sp>
      <p:sp>
        <p:nvSpPr>
          <p:cNvPr id="20" name="Freeform 23"/>
          <p:cNvSpPr>
            <a:spLocks/>
          </p:cNvSpPr>
          <p:nvPr/>
        </p:nvSpPr>
        <p:spPr bwMode="auto">
          <a:xfrm>
            <a:off x="6554788" y="3533775"/>
            <a:ext cx="879475" cy="180975"/>
          </a:xfrm>
          <a:custGeom>
            <a:avLst/>
            <a:gdLst/>
            <a:ahLst/>
            <a:cxnLst>
              <a:cxn ang="0">
                <a:pos x="554" y="114"/>
              </a:cxn>
              <a:cxn ang="0">
                <a:pos x="394" y="114"/>
              </a:cxn>
              <a:cxn ang="0">
                <a:pos x="0" y="0"/>
              </a:cxn>
            </a:cxnLst>
            <a:rect l="0" t="0" r="r" b="b"/>
            <a:pathLst>
              <a:path w="554" h="114">
                <a:moveTo>
                  <a:pt x="554" y="114"/>
                </a:moveTo>
                <a:lnTo>
                  <a:pt x="394" y="114"/>
                </a:lnTo>
                <a:lnTo>
                  <a:pt x="0" y="0"/>
                </a:lnTo>
              </a:path>
            </a:pathLst>
          </a:custGeom>
          <a:noFill/>
          <a:ln w="12700">
            <a:solidFill>
              <a:srgbClr val="231F20"/>
            </a:solidFill>
            <a:prstDash val="solid"/>
            <a:round/>
            <a:headEnd/>
            <a:tailEnd/>
          </a:ln>
        </p:spPr>
        <p:txBody>
          <a:bodyPr/>
          <a:lstStyle/>
          <a:p>
            <a:endParaRPr lang="en-GB"/>
          </a:p>
        </p:txBody>
      </p:sp>
      <p:sp>
        <p:nvSpPr>
          <p:cNvPr id="21" name="Line 24"/>
          <p:cNvSpPr>
            <a:spLocks noChangeShapeType="1"/>
          </p:cNvSpPr>
          <p:nvPr/>
        </p:nvSpPr>
        <p:spPr bwMode="auto">
          <a:xfrm flipH="1">
            <a:off x="6037263" y="2514600"/>
            <a:ext cx="1397000" cy="1588"/>
          </a:xfrm>
          <a:prstGeom prst="line">
            <a:avLst/>
          </a:prstGeom>
          <a:noFill/>
          <a:ln w="12700">
            <a:solidFill>
              <a:srgbClr val="231F20"/>
            </a:solidFill>
            <a:round/>
            <a:headEnd/>
            <a:tailEnd/>
          </a:ln>
        </p:spPr>
        <p:txBody>
          <a:bodyPr/>
          <a:lstStyle/>
          <a:p>
            <a:endParaRPr lang="en-GB"/>
          </a:p>
        </p:txBody>
      </p:sp>
      <p:sp>
        <p:nvSpPr>
          <p:cNvPr id="22" name="Freeform 25"/>
          <p:cNvSpPr>
            <a:spLocks/>
          </p:cNvSpPr>
          <p:nvPr/>
        </p:nvSpPr>
        <p:spPr bwMode="auto">
          <a:xfrm>
            <a:off x="1296988" y="3962400"/>
            <a:ext cx="2578100" cy="88900"/>
          </a:xfrm>
          <a:custGeom>
            <a:avLst/>
            <a:gdLst/>
            <a:ahLst/>
            <a:cxnLst>
              <a:cxn ang="0">
                <a:pos x="0" y="0"/>
              </a:cxn>
              <a:cxn ang="0">
                <a:pos x="1324" y="0"/>
              </a:cxn>
              <a:cxn ang="0">
                <a:pos x="1624" y="56"/>
              </a:cxn>
            </a:cxnLst>
            <a:rect l="0" t="0" r="r" b="b"/>
            <a:pathLst>
              <a:path w="1624" h="56">
                <a:moveTo>
                  <a:pt x="0" y="0"/>
                </a:moveTo>
                <a:lnTo>
                  <a:pt x="1324" y="0"/>
                </a:lnTo>
                <a:lnTo>
                  <a:pt x="1624" y="56"/>
                </a:lnTo>
              </a:path>
            </a:pathLst>
          </a:custGeom>
          <a:noFill/>
          <a:ln w="12700">
            <a:solidFill>
              <a:srgbClr val="231F20"/>
            </a:solidFill>
            <a:prstDash val="solid"/>
            <a:round/>
            <a:headEnd/>
            <a:tailEnd/>
          </a:ln>
        </p:spPr>
        <p:txBody>
          <a:bodyPr/>
          <a:lstStyle/>
          <a:p>
            <a:endParaRPr lang="en-GB"/>
          </a:p>
        </p:txBody>
      </p:sp>
      <p:sp>
        <p:nvSpPr>
          <p:cNvPr id="23" name="Freeform 26"/>
          <p:cNvSpPr>
            <a:spLocks/>
          </p:cNvSpPr>
          <p:nvPr/>
        </p:nvSpPr>
        <p:spPr bwMode="auto">
          <a:xfrm>
            <a:off x="4532313" y="2755900"/>
            <a:ext cx="2901950" cy="257175"/>
          </a:xfrm>
          <a:custGeom>
            <a:avLst/>
            <a:gdLst/>
            <a:ahLst/>
            <a:cxnLst>
              <a:cxn ang="0">
                <a:pos x="1828" y="0"/>
              </a:cxn>
              <a:cxn ang="0">
                <a:pos x="1496" y="0"/>
              </a:cxn>
              <a:cxn ang="0">
                <a:pos x="0" y="162"/>
              </a:cxn>
            </a:cxnLst>
            <a:rect l="0" t="0" r="r" b="b"/>
            <a:pathLst>
              <a:path w="1828" h="162">
                <a:moveTo>
                  <a:pt x="1828" y="0"/>
                </a:moveTo>
                <a:lnTo>
                  <a:pt x="1496" y="0"/>
                </a:lnTo>
                <a:lnTo>
                  <a:pt x="0" y="162"/>
                </a:lnTo>
              </a:path>
            </a:pathLst>
          </a:custGeom>
          <a:noFill/>
          <a:ln w="12700">
            <a:solidFill>
              <a:srgbClr val="231F20"/>
            </a:solidFill>
            <a:prstDash val="solid"/>
            <a:round/>
            <a:headEnd/>
            <a:tailEnd/>
          </a:ln>
        </p:spPr>
        <p:txBody>
          <a:bodyPr/>
          <a:lstStyle/>
          <a:p>
            <a:endParaRPr lang="en-GB"/>
          </a:p>
        </p:txBody>
      </p:sp>
      <p:sp>
        <p:nvSpPr>
          <p:cNvPr id="24" name="Freeform 27"/>
          <p:cNvSpPr>
            <a:spLocks/>
          </p:cNvSpPr>
          <p:nvPr/>
        </p:nvSpPr>
        <p:spPr bwMode="auto">
          <a:xfrm>
            <a:off x="4598988" y="2060575"/>
            <a:ext cx="2825750" cy="339725"/>
          </a:xfrm>
          <a:custGeom>
            <a:avLst/>
            <a:gdLst/>
            <a:ahLst/>
            <a:cxnLst>
              <a:cxn ang="0">
                <a:pos x="1780" y="0"/>
              </a:cxn>
              <a:cxn ang="0">
                <a:pos x="1420" y="6"/>
              </a:cxn>
              <a:cxn ang="0">
                <a:pos x="0" y="214"/>
              </a:cxn>
            </a:cxnLst>
            <a:rect l="0" t="0" r="r" b="b"/>
            <a:pathLst>
              <a:path w="1780" h="214">
                <a:moveTo>
                  <a:pt x="1780" y="0"/>
                </a:moveTo>
                <a:lnTo>
                  <a:pt x="1420" y="6"/>
                </a:lnTo>
                <a:lnTo>
                  <a:pt x="0" y="214"/>
                </a:lnTo>
              </a:path>
            </a:pathLst>
          </a:custGeom>
          <a:noFill/>
          <a:ln w="12700">
            <a:solidFill>
              <a:srgbClr val="231F20"/>
            </a:solidFill>
            <a:prstDash val="solid"/>
            <a:round/>
            <a:headEnd/>
            <a:tailEnd/>
          </a:ln>
        </p:spPr>
        <p:txBody>
          <a:bodyPr/>
          <a:lstStyle/>
          <a:p>
            <a:endParaRPr lang="en-GB"/>
          </a:p>
        </p:txBody>
      </p:sp>
      <p:sp>
        <p:nvSpPr>
          <p:cNvPr id="25" name="Line 28"/>
          <p:cNvSpPr>
            <a:spLocks noChangeShapeType="1"/>
          </p:cNvSpPr>
          <p:nvPr/>
        </p:nvSpPr>
        <p:spPr bwMode="auto">
          <a:xfrm flipH="1">
            <a:off x="4481513" y="2060575"/>
            <a:ext cx="2371725" cy="482600"/>
          </a:xfrm>
          <a:prstGeom prst="line">
            <a:avLst/>
          </a:prstGeom>
          <a:noFill/>
          <a:ln w="12700">
            <a:solidFill>
              <a:srgbClr val="231F20"/>
            </a:solidFill>
            <a:round/>
            <a:headEnd/>
            <a:tailEnd/>
          </a:ln>
        </p:spPr>
        <p:txBody>
          <a:bodyPr/>
          <a:lstStyle/>
          <a:p>
            <a:endParaRPr lang="en-GB"/>
          </a:p>
        </p:txBody>
      </p:sp>
      <p:sp>
        <p:nvSpPr>
          <p:cNvPr id="26" name="Rectangle 29"/>
          <p:cNvSpPr>
            <a:spLocks noChangeArrowheads="1"/>
          </p:cNvSpPr>
          <p:nvPr/>
        </p:nvSpPr>
        <p:spPr bwMode="auto">
          <a:xfrm>
            <a:off x="446088" y="971550"/>
            <a:ext cx="855662"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Liver (cut)</a:t>
            </a:r>
            <a:endParaRPr lang="en-US" sz="1400" b="1">
              <a:latin typeface="Arial" charset="0"/>
            </a:endParaRPr>
          </a:p>
        </p:txBody>
      </p:sp>
      <p:sp>
        <p:nvSpPr>
          <p:cNvPr id="27" name="Rectangle 30"/>
          <p:cNvSpPr>
            <a:spLocks noChangeArrowheads="1"/>
          </p:cNvSpPr>
          <p:nvPr/>
        </p:nvSpPr>
        <p:spPr bwMode="auto">
          <a:xfrm>
            <a:off x="7456488" y="971550"/>
            <a:ext cx="927100"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Diaphragm</a:t>
            </a:r>
            <a:endParaRPr lang="en-US" sz="1400" b="1">
              <a:latin typeface="Arial" charset="0"/>
            </a:endParaRPr>
          </a:p>
        </p:txBody>
      </p:sp>
      <p:sp>
        <p:nvSpPr>
          <p:cNvPr id="28" name="Rectangle 31"/>
          <p:cNvSpPr>
            <a:spLocks noChangeArrowheads="1"/>
          </p:cNvSpPr>
          <p:nvPr/>
        </p:nvSpPr>
        <p:spPr bwMode="auto">
          <a:xfrm>
            <a:off x="7456488" y="1457325"/>
            <a:ext cx="954087"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Esophagus</a:t>
            </a:r>
            <a:endParaRPr lang="en-US" sz="1400" b="1">
              <a:latin typeface="Arial" charset="0"/>
            </a:endParaRPr>
          </a:p>
        </p:txBody>
      </p:sp>
      <p:sp>
        <p:nvSpPr>
          <p:cNvPr id="29" name="Rectangle 32"/>
          <p:cNvSpPr>
            <a:spLocks noChangeArrowheads="1"/>
          </p:cNvSpPr>
          <p:nvPr/>
        </p:nvSpPr>
        <p:spPr bwMode="auto">
          <a:xfrm>
            <a:off x="7456488" y="1943100"/>
            <a:ext cx="954087" cy="425450"/>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Left gastric</a:t>
            </a:r>
          </a:p>
          <a:p>
            <a:r>
              <a:rPr lang="en-US" sz="1400" b="1">
                <a:solidFill>
                  <a:srgbClr val="231F20"/>
                </a:solidFill>
                <a:latin typeface="Arial" charset="0"/>
              </a:rPr>
              <a:t>artery</a:t>
            </a:r>
            <a:endParaRPr lang="en-US" sz="1400" b="1">
              <a:latin typeface="Arial" charset="0"/>
            </a:endParaRPr>
          </a:p>
        </p:txBody>
      </p:sp>
      <p:sp>
        <p:nvSpPr>
          <p:cNvPr id="30" name="Rectangle 33"/>
          <p:cNvSpPr>
            <a:spLocks noChangeArrowheads="1"/>
          </p:cNvSpPr>
          <p:nvPr/>
        </p:nvSpPr>
        <p:spPr bwMode="auto">
          <a:xfrm>
            <a:off x="7456488" y="4559300"/>
            <a:ext cx="936625" cy="63817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Superior</a:t>
            </a:r>
          </a:p>
          <a:p>
            <a:r>
              <a:rPr lang="en-US" sz="1400" b="1">
                <a:solidFill>
                  <a:srgbClr val="231F20"/>
                </a:solidFill>
                <a:latin typeface="Arial" charset="0"/>
              </a:rPr>
              <a:t>mesenteric</a:t>
            </a:r>
            <a:endParaRPr lang="en-US" sz="1400" b="1">
              <a:latin typeface="Arial" charset="0"/>
            </a:endParaRPr>
          </a:p>
          <a:p>
            <a:r>
              <a:rPr lang="en-US" sz="1400" b="1">
                <a:solidFill>
                  <a:srgbClr val="231F20"/>
                </a:solidFill>
                <a:latin typeface="Arial" charset="0"/>
              </a:rPr>
              <a:t>mesenteric</a:t>
            </a:r>
            <a:endParaRPr lang="en-US" sz="1400" b="1">
              <a:latin typeface="Arial" charset="0"/>
            </a:endParaRPr>
          </a:p>
        </p:txBody>
      </p:sp>
      <p:sp>
        <p:nvSpPr>
          <p:cNvPr id="31" name="Rectangle 34"/>
          <p:cNvSpPr>
            <a:spLocks noChangeArrowheads="1"/>
          </p:cNvSpPr>
          <p:nvPr/>
        </p:nvSpPr>
        <p:spPr bwMode="auto">
          <a:xfrm>
            <a:off x="7456488" y="2965450"/>
            <a:ext cx="1209675" cy="63817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Left</a:t>
            </a:r>
          </a:p>
          <a:p>
            <a:r>
              <a:rPr lang="en-US" sz="1400" b="1">
                <a:solidFill>
                  <a:srgbClr val="231F20"/>
                </a:solidFill>
                <a:latin typeface="Arial" charset="0"/>
              </a:rPr>
              <a:t>gastroepiploic</a:t>
            </a:r>
            <a:endParaRPr lang="en-US" sz="1400" b="1">
              <a:latin typeface="Arial" charset="0"/>
            </a:endParaRPr>
          </a:p>
          <a:p>
            <a:r>
              <a:rPr lang="en-US" sz="1400" b="1">
                <a:solidFill>
                  <a:srgbClr val="231F20"/>
                </a:solidFill>
                <a:latin typeface="Arial" charset="0"/>
              </a:rPr>
              <a:t>artery</a:t>
            </a:r>
            <a:endParaRPr lang="en-US" sz="1400" b="1">
              <a:latin typeface="Arial" charset="0"/>
            </a:endParaRPr>
          </a:p>
        </p:txBody>
      </p:sp>
      <p:sp>
        <p:nvSpPr>
          <p:cNvPr id="32" name="Rectangle 35"/>
          <p:cNvSpPr>
            <a:spLocks noChangeArrowheads="1"/>
          </p:cNvSpPr>
          <p:nvPr/>
        </p:nvSpPr>
        <p:spPr bwMode="auto">
          <a:xfrm>
            <a:off x="7456488" y="3609975"/>
            <a:ext cx="581025"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Spleen</a:t>
            </a:r>
            <a:endParaRPr lang="en-US" sz="1400" b="1">
              <a:latin typeface="Arial" charset="0"/>
            </a:endParaRPr>
          </a:p>
        </p:txBody>
      </p:sp>
      <p:sp>
        <p:nvSpPr>
          <p:cNvPr id="33" name="Rectangle 36"/>
          <p:cNvSpPr>
            <a:spLocks noChangeArrowheads="1"/>
          </p:cNvSpPr>
          <p:nvPr/>
        </p:nvSpPr>
        <p:spPr bwMode="auto">
          <a:xfrm>
            <a:off x="7456488" y="2409825"/>
            <a:ext cx="749300"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Stomach</a:t>
            </a:r>
            <a:endParaRPr lang="en-US" sz="1400" b="1">
              <a:latin typeface="Arial" charset="0"/>
            </a:endParaRPr>
          </a:p>
        </p:txBody>
      </p:sp>
      <p:sp>
        <p:nvSpPr>
          <p:cNvPr id="34" name="Rectangle 37"/>
          <p:cNvSpPr>
            <a:spLocks noChangeArrowheads="1"/>
          </p:cNvSpPr>
          <p:nvPr/>
        </p:nvSpPr>
        <p:spPr bwMode="auto">
          <a:xfrm>
            <a:off x="455613" y="3838575"/>
            <a:ext cx="1820862" cy="63817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Pancreas</a:t>
            </a:r>
          </a:p>
          <a:p>
            <a:r>
              <a:rPr lang="en-US" sz="1400" b="1">
                <a:solidFill>
                  <a:srgbClr val="231F20"/>
                </a:solidFill>
                <a:latin typeface="Arial" charset="0"/>
              </a:rPr>
              <a:t>(major portion lies</a:t>
            </a:r>
            <a:endParaRPr lang="en-US" sz="1400" b="1">
              <a:latin typeface="Arial" charset="0"/>
            </a:endParaRPr>
          </a:p>
          <a:p>
            <a:r>
              <a:rPr lang="en-US" sz="1400" b="1">
                <a:solidFill>
                  <a:srgbClr val="231F20"/>
                </a:solidFill>
                <a:latin typeface="Arial" charset="0"/>
              </a:rPr>
              <a:t>posterior to stomach)</a:t>
            </a:r>
            <a:endParaRPr lang="en-US" sz="1400" b="1">
              <a:latin typeface="Arial" charset="0"/>
            </a:endParaRPr>
          </a:p>
        </p:txBody>
      </p:sp>
      <p:sp>
        <p:nvSpPr>
          <p:cNvPr id="35" name="Rectangle 38"/>
          <p:cNvSpPr>
            <a:spLocks noChangeArrowheads="1"/>
          </p:cNvSpPr>
          <p:nvPr/>
        </p:nvSpPr>
        <p:spPr bwMode="auto">
          <a:xfrm>
            <a:off x="7456488" y="2647950"/>
            <a:ext cx="1173162"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Splenic artery</a:t>
            </a:r>
            <a:endParaRPr lang="en-US" sz="1400" b="1">
              <a:latin typeface="Arial" charset="0"/>
            </a:endParaRPr>
          </a:p>
        </p:txBody>
      </p:sp>
      <p:sp>
        <p:nvSpPr>
          <p:cNvPr id="36" name="Rectangle 39"/>
          <p:cNvSpPr>
            <a:spLocks noChangeArrowheads="1"/>
          </p:cNvSpPr>
          <p:nvPr/>
        </p:nvSpPr>
        <p:spPr bwMode="auto">
          <a:xfrm>
            <a:off x="446088" y="1336675"/>
            <a:ext cx="1506537"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Inferior vena cava</a:t>
            </a:r>
            <a:endParaRPr lang="en-US" sz="1400" b="1">
              <a:latin typeface="Arial" charset="0"/>
            </a:endParaRPr>
          </a:p>
        </p:txBody>
      </p:sp>
      <p:sp>
        <p:nvSpPr>
          <p:cNvPr id="37" name="Rectangle 40"/>
          <p:cNvSpPr>
            <a:spLocks noChangeArrowheads="1"/>
          </p:cNvSpPr>
          <p:nvPr/>
        </p:nvSpPr>
        <p:spPr bwMode="auto">
          <a:xfrm>
            <a:off x="446088" y="1641475"/>
            <a:ext cx="1014412"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Celiac trunk</a:t>
            </a:r>
            <a:endParaRPr lang="en-US" sz="1400" b="1">
              <a:latin typeface="Arial" charset="0"/>
            </a:endParaRPr>
          </a:p>
        </p:txBody>
      </p:sp>
      <p:sp>
        <p:nvSpPr>
          <p:cNvPr id="38" name="Rectangle 41"/>
          <p:cNvSpPr>
            <a:spLocks noChangeArrowheads="1"/>
          </p:cNvSpPr>
          <p:nvPr/>
        </p:nvSpPr>
        <p:spPr bwMode="auto">
          <a:xfrm>
            <a:off x="446088" y="2425700"/>
            <a:ext cx="1182687" cy="425450"/>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Hepatic artery</a:t>
            </a:r>
          </a:p>
          <a:p>
            <a:r>
              <a:rPr lang="en-US" sz="1400" b="1">
                <a:solidFill>
                  <a:srgbClr val="231F20"/>
                </a:solidFill>
                <a:latin typeface="Arial" charset="0"/>
              </a:rPr>
              <a:t>proper</a:t>
            </a:r>
            <a:endParaRPr lang="en-US" sz="1400" b="1">
              <a:latin typeface="Arial" charset="0"/>
            </a:endParaRPr>
          </a:p>
        </p:txBody>
      </p:sp>
      <p:sp>
        <p:nvSpPr>
          <p:cNvPr id="39" name="Rectangle 42"/>
          <p:cNvSpPr>
            <a:spLocks noChangeArrowheads="1"/>
          </p:cNvSpPr>
          <p:nvPr/>
        </p:nvSpPr>
        <p:spPr bwMode="auto">
          <a:xfrm>
            <a:off x="446088" y="1955800"/>
            <a:ext cx="1438275" cy="425450"/>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Common hepatic</a:t>
            </a:r>
          </a:p>
          <a:p>
            <a:r>
              <a:rPr lang="en-US" sz="1400" b="1">
                <a:solidFill>
                  <a:srgbClr val="231F20"/>
                </a:solidFill>
                <a:latin typeface="Arial" charset="0"/>
              </a:rPr>
              <a:t>artery</a:t>
            </a:r>
            <a:endParaRPr lang="en-US" sz="1400" b="1">
              <a:latin typeface="Arial" charset="0"/>
            </a:endParaRPr>
          </a:p>
        </p:txBody>
      </p:sp>
      <p:sp>
        <p:nvSpPr>
          <p:cNvPr id="40" name="Rectangle 43"/>
          <p:cNvSpPr>
            <a:spLocks noChangeArrowheads="1"/>
          </p:cNvSpPr>
          <p:nvPr/>
        </p:nvSpPr>
        <p:spPr bwMode="auto">
          <a:xfrm>
            <a:off x="446088" y="2870200"/>
            <a:ext cx="1357312" cy="425450"/>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Gastroduodenal</a:t>
            </a:r>
          </a:p>
          <a:p>
            <a:r>
              <a:rPr lang="en-US" sz="1400" b="1">
                <a:solidFill>
                  <a:srgbClr val="231F20"/>
                </a:solidFill>
                <a:latin typeface="Arial" charset="0"/>
              </a:rPr>
              <a:t>artery</a:t>
            </a:r>
            <a:endParaRPr lang="en-US" sz="1400" b="1">
              <a:latin typeface="Arial" charset="0"/>
            </a:endParaRPr>
          </a:p>
        </p:txBody>
      </p:sp>
      <p:sp>
        <p:nvSpPr>
          <p:cNvPr id="41" name="Rectangle 44"/>
          <p:cNvSpPr>
            <a:spLocks noChangeArrowheads="1"/>
          </p:cNvSpPr>
          <p:nvPr/>
        </p:nvSpPr>
        <p:spPr bwMode="auto">
          <a:xfrm>
            <a:off x="446088" y="3302000"/>
            <a:ext cx="1625600"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Right gastric artery</a:t>
            </a:r>
            <a:endParaRPr lang="en-US" sz="1400" b="1">
              <a:latin typeface="Arial" charset="0"/>
            </a:endParaRPr>
          </a:p>
        </p:txBody>
      </p:sp>
      <p:sp>
        <p:nvSpPr>
          <p:cNvPr id="42" name="Rectangle 45"/>
          <p:cNvSpPr>
            <a:spLocks noChangeArrowheads="1"/>
          </p:cNvSpPr>
          <p:nvPr/>
        </p:nvSpPr>
        <p:spPr bwMode="auto">
          <a:xfrm>
            <a:off x="446088" y="3552825"/>
            <a:ext cx="974725"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Gallbladder</a:t>
            </a:r>
            <a:endParaRPr lang="en-US" sz="1400" b="1">
              <a:latin typeface="Arial" charset="0"/>
            </a:endParaRPr>
          </a:p>
        </p:txBody>
      </p:sp>
      <p:sp>
        <p:nvSpPr>
          <p:cNvPr id="43" name="Rectangle 46"/>
          <p:cNvSpPr>
            <a:spLocks noChangeArrowheads="1"/>
          </p:cNvSpPr>
          <p:nvPr/>
        </p:nvSpPr>
        <p:spPr bwMode="auto">
          <a:xfrm>
            <a:off x="446088" y="4845050"/>
            <a:ext cx="1398587"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Abdominal aorta</a:t>
            </a:r>
            <a:endParaRPr lang="en-US" sz="1400" b="1">
              <a:latin typeface="Arial" charset="0"/>
            </a:endParaRPr>
          </a:p>
        </p:txBody>
      </p:sp>
      <p:sp>
        <p:nvSpPr>
          <p:cNvPr id="44" name="Rectangle 47"/>
          <p:cNvSpPr>
            <a:spLocks noChangeArrowheads="1"/>
          </p:cNvSpPr>
          <p:nvPr/>
        </p:nvSpPr>
        <p:spPr bwMode="auto">
          <a:xfrm>
            <a:off x="7459663" y="3892550"/>
            <a:ext cx="1209675" cy="63817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Right</a:t>
            </a:r>
          </a:p>
          <a:p>
            <a:r>
              <a:rPr lang="en-US" sz="1400" b="1">
                <a:solidFill>
                  <a:srgbClr val="231F20"/>
                </a:solidFill>
                <a:latin typeface="Arial" charset="0"/>
              </a:rPr>
              <a:t>gastroepiploic</a:t>
            </a:r>
            <a:endParaRPr lang="en-US" sz="1400" b="1">
              <a:latin typeface="Arial" charset="0"/>
            </a:endParaRPr>
          </a:p>
          <a:p>
            <a:r>
              <a:rPr lang="en-US" sz="1400" b="1">
                <a:solidFill>
                  <a:srgbClr val="231F20"/>
                </a:solidFill>
                <a:latin typeface="Arial" charset="0"/>
              </a:rPr>
              <a:t>artery</a:t>
            </a:r>
            <a:endParaRPr lang="en-US" sz="1400" b="1">
              <a:latin typeface="Arial" charset="0"/>
            </a:endParaRPr>
          </a:p>
        </p:txBody>
      </p:sp>
      <p:sp>
        <p:nvSpPr>
          <p:cNvPr id="45" name="Rectangle 48"/>
          <p:cNvSpPr>
            <a:spLocks noChangeArrowheads="1"/>
          </p:cNvSpPr>
          <p:nvPr/>
        </p:nvSpPr>
        <p:spPr bwMode="auto">
          <a:xfrm>
            <a:off x="446088" y="4565650"/>
            <a:ext cx="925512"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Duodenum</a:t>
            </a:r>
            <a:endParaRPr lang="en-US" sz="1400" b="1">
              <a:latin typeface="Arial" charset="0"/>
            </a:endParaRPr>
          </a:p>
        </p:txBody>
      </p:sp>
      <p:sp>
        <p:nvSpPr>
          <p:cNvPr id="46" name="Rectangle 49"/>
          <p:cNvSpPr>
            <a:spLocks noChangeArrowheads="1"/>
          </p:cNvSpPr>
          <p:nvPr/>
        </p:nvSpPr>
        <p:spPr bwMode="auto">
          <a:xfrm>
            <a:off x="446088" y="5362575"/>
            <a:ext cx="7913687" cy="250825"/>
          </a:xfrm>
          <a:prstGeom prst="rect">
            <a:avLst/>
          </a:prstGeom>
          <a:noFill/>
          <a:ln w="9525">
            <a:noFill/>
            <a:miter lim="800000"/>
            <a:headEnd/>
            <a:tailEnd/>
          </a:ln>
        </p:spPr>
        <p:txBody>
          <a:bodyPr wrap="none" lIns="0" tIns="0" rIns="0" bIns="0">
            <a:spAutoFit/>
          </a:bodyPr>
          <a:lstStyle/>
          <a:p>
            <a:r>
              <a:rPr lang="en-US" sz="1400">
                <a:solidFill>
                  <a:srgbClr val="231F20"/>
                </a:solidFill>
                <a:latin typeface="Arial Black" pitchFamily="34" charset="0"/>
              </a:rPr>
              <a:t>(b) The celiac trunk and its major branches. </a:t>
            </a:r>
            <a:r>
              <a:rPr lang="en-US" sz="1400" b="1">
                <a:solidFill>
                  <a:srgbClr val="231F20"/>
                </a:solidFill>
                <a:latin typeface="Arial" charset="0"/>
              </a:rPr>
              <a:t>The left half of the liver has been removed.</a:t>
            </a:r>
            <a:endParaRPr lang="en-US" sz="1400" b="1">
              <a:latin typeface="Arial"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7" descr="figure_19_24d-jLE"/>
          <p:cNvPicPr>
            <a:picLocks noChangeAspect="1" noChangeArrowheads="1"/>
          </p:cNvPicPr>
          <p:nvPr/>
        </p:nvPicPr>
        <p:blipFill>
          <a:blip r:embed="rId2" cstate="print"/>
          <a:srcRect/>
          <a:stretch>
            <a:fillRect/>
          </a:stretch>
        </p:blipFill>
        <p:spPr bwMode="auto">
          <a:xfrm>
            <a:off x="463550" y="406400"/>
            <a:ext cx="8229600" cy="6000750"/>
          </a:xfrm>
          <a:prstGeom prst="rect">
            <a:avLst/>
          </a:prstGeom>
          <a:noFill/>
        </p:spPr>
      </p:pic>
      <p:sp>
        <p:nvSpPr>
          <p:cNvPr id="5" name="Line 8"/>
          <p:cNvSpPr>
            <a:spLocks noChangeShapeType="1"/>
          </p:cNvSpPr>
          <p:nvPr/>
        </p:nvSpPr>
        <p:spPr bwMode="auto">
          <a:xfrm flipH="1" flipV="1">
            <a:off x="6138863" y="5022850"/>
            <a:ext cx="590550" cy="133350"/>
          </a:xfrm>
          <a:prstGeom prst="line">
            <a:avLst/>
          </a:prstGeom>
          <a:noFill/>
          <a:ln w="12700">
            <a:solidFill>
              <a:srgbClr val="231F20"/>
            </a:solidFill>
            <a:round/>
            <a:headEnd/>
            <a:tailEnd/>
          </a:ln>
        </p:spPr>
        <p:txBody>
          <a:bodyPr/>
          <a:lstStyle/>
          <a:p>
            <a:endParaRPr lang="en-GB"/>
          </a:p>
        </p:txBody>
      </p:sp>
      <p:sp>
        <p:nvSpPr>
          <p:cNvPr id="6" name="Freeform 9"/>
          <p:cNvSpPr>
            <a:spLocks/>
          </p:cNvSpPr>
          <p:nvPr/>
        </p:nvSpPr>
        <p:spPr bwMode="auto">
          <a:xfrm>
            <a:off x="1503363" y="1441450"/>
            <a:ext cx="2863850" cy="139700"/>
          </a:xfrm>
          <a:custGeom>
            <a:avLst/>
            <a:gdLst/>
            <a:ahLst/>
            <a:cxnLst>
              <a:cxn ang="0">
                <a:pos x="0" y="0"/>
              </a:cxn>
              <a:cxn ang="0">
                <a:pos x="174" y="0"/>
              </a:cxn>
              <a:cxn ang="0">
                <a:pos x="1804" y="88"/>
              </a:cxn>
            </a:cxnLst>
            <a:rect l="0" t="0" r="r" b="b"/>
            <a:pathLst>
              <a:path w="1804" h="88">
                <a:moveTo>
                  <a:pt x="0" y="0"/>
                </a:moveTo>
                <a:lnTo>
                  <a:pt x="174" y="0"/>
                </a:lnTo>
                <a:lnTo>
                  <a:pt x="1804" y="88"/>
                </a:lnTo>
              </a:path>
            </a:pathLst>
          </a:custGeom>
          <a:noFill/>
          <a:ln w="12700">
            <a:solidFill>
              <a:srgbClr val="231F20"/>
            </a:solidFill>
            <a:prstDash val="solid"/>
            <a:round/>
            <a:headEnd/>
            <a:tailEnd/>
          </a:ln>
        </p:spPr>
        <p:txBody>
          <a:bodyPr/>
          <a:lstStyle/>
          <a:p>
            <a:endParaRPr lang="en-GB"/>
          </a:p>
        </p:txBody>
      </p:sp>
      <p:sp>
        <p:nvSpPr>
          <p:cNvPr id="7" name="Line 10"/>
          <p:cNvSpPr>
            <a:spLocks noChangeShapeType="1"/>
          </p:cNvSpPr>
          <p:nvPr/>
        </p:nvSpPr>
        <p:spPr bwMode="auto">
          <a:xfrm>
            <a:off x="5595938" y="1371600"/>
            <a:ext cx="1409700" cy="1588"/>
          </a:xfrm>
          <a:prstGeom prst="line">
            <a:avLst/>
          </a:prstGeom>
          <a:noFill/>
          <a:ln w="12700">
            <a:solidFill>
              <a:srgbClr val="231F20"/>
            </a:solidFill>
            <a:round/>
            <a:headEnd/>
            <a:tailEnd/>
          </a:ln>
        </p:spPr>
        <p:txBody>
          <a:bodyPr/>
          <a:lstStyle/>
          <a:p>
            <a:endParaRPr lang="en-GB"/>
          </a:p>
        </p:txBody>
      </p:sp>
      <p:sp>
        <p:nvSpPr>
          <p:cNvPr id="8" name="Freeform 11"/>
          <p:cNvSpPr>
            <a:spLocks/>
          </p:cNvSpPr>
          <p:nvPr/>
        </p:nvSpPr>
        <p:spPr bwMode="auto">
          <a:xfrm>
            <a:off x="4513263" y="2079625"/>
            <a:ext cx="2505075" cy="1095375"/>
          </a:xfrm>
          <a:custGeom>
            <a:avLst/>
            <a:gdLst/>
            <a:ahLst/>
            <a:cxnLst>
              <a:cxn ang="0">
                <a:pos x="1578" y="0"/>
              </a:cxn>
              <a:cxn ang="0">
                <a:pos x="1384" y="0"/>
              </a:cxn>
              <a:cxn ang="0">
                <a:pos x="0" y="690"/>
              </a:cxn>
            </a:cxnLst>
            <a:rect l="0" t="0" r="r" b="b"/>
            <a:pathLst>
              <a:path w="1578" h="690">
                <a:moveTo>
                  <a:pt x="1578" y="0"/>
                </a:moveTo>
                <a:lnTo>
                  <a:pt x="1384" y="0"/>
                </a:lnTo>
                <a:lnTo>
                  <a:pt x="0" y="690"/>
                </a:lnTo>
              </a:path>
            </a:pathLst>
          </a:custGeom>
          <a:noFill/>
          <a:ln w="12700">
            <a:solidFill>
              <a:srgbClr val="231F20"/>
            </a:solidFill>
            <a:prstDash val="solid"/>
            <a:round/>
            <a:headEnd/>
            <a:tailEnd/>
          </a:ln>
        </p:spPr>
        <p:txBody>
          <a:bodyPr/>
          <a:lstStyle/>
          <a:p>
            <a:endParaRPr lang="en-GB"/>
          </a:p>
        </p:txBody>
      </p:sp>
      <p:sp>
        <p:nvSpPr>
          <p:cNvPr id="9" name="Freeform 12"/>
          <p:cNvSpPr>
            <a:spLocks/>
          </p:cNvSpPr>
          <p:nvPr/>
        </p:nvSpPr>
        <p:spPr bwMode="auto">
          <a:xfrm>
            <a:off x="4830763" y="3121025"/>
            <a:ext cx="2181225" cy="257175"/>
          </a:xfrm>
          <a:custGeom>
            <a:avLst/>
            <a:gdLst/>
            <a:ahLst/>
            <a:cxnLst>
              <a:cxn ang="0">
                <a:pos x="1374" y="162"/>
              </a:cxn>
              <a:cxn ang="0">
                <a:pos x="1206" y="162"/>
              </a:cxn>
              <a:cxn ang="0">
                <a:pos x="0" y="0"/>
              </a:cxn>
            </a:cxnLst>
            <a:rect l="0" t="0" r="r" b="b"/>
            <a:pathLst>
              <a:path w="1374" h="162">
                <a:moveTo>
                  <a:pt x="1374" y="162"/>
                </a:moveTo>
                <a:lnTo>
                  <a:pt x="1206" y="162"/>
                </a:lnTo>
                <a:lnTo>
                  <a:pt x="0" y="0"/>
                </a:lnTo>
              </a:path>
            </a:pathLst>
          </a:custGeom>
          <a:noFill/>
          <a:ln w="12700">
            <a:solidFill>
              <a:srgbClr val="231F20"/>
            </a:solidFill>
            <a:prstDash val="solid"/>
            <a:round/>
            <a:headEnd/>
            <a:tailEnd/>
          </a:ln>
        </p:spPr>
        <p:txBody>
          <a:bodyPr/>
          <a:lstStyle/>
          <a:p>
            <a:endParaRPr lang="en-GB"/>
          </a:p>
        </p:txBody>
      </p:sp>
      <p:sp>
        <p:nvSpPr>
          <p:cNvPr id="10" name="Freeform 13"/>
          <p:cNvSpPr>
            <a:spLocks/>
          </p:cNvSpPr>
          <p:nvPr/>
        </p:nvSpPr>
        <p:spPr bwMode="auto">
          <a:xfrm>
            <a:off x="5084763" y="3578225"/>
            <a:ext cx="1927225" cy="187325"/>
          </a:xfrm>
          <a:custGeom>
            <a:avLst/>
            <a:gdLst/>
            <a:ahLst/>
            <a:cxnLst>
              <a:cxn ang="0">
                <a:pos x="1214" y="0"/>
              </a:cxn>
              <a:cxn ang="0">
                <a:pos x="1046" y="0"/>
              </a:cxn>
              <a:cxn ang="0">
                <a:pos x="0" y="118"/>
              </a:cxn>
            </a:cxnLst>
            <a:rect l="0" t="0" r="r" b="b"/>
            <a:pathLst>
              <a:path w="1214" h="118">
                <a:moveTo>
                  <a:pt x="1214" y="0"/>
                </a:moveTo>
                <a:lnTo>
                  <a:pt x="1046" y="0"/>
                </a:lnTo>
                <a:lnTo>
                  <a:pt x="0" y="118"/>
                </a:lnTo>
              </a:path>
            </a:pathLst>
          </a:custGeom>
          <a:noFill/>
          <a:ln w="12700">
            <a:solidFill>
              <a:srgbClr val="231F20"/>
            </a:solidFill>
            <a:prstDash val="solid"/>
            <a:round/>
            <a:headEnd/>
            <a:tailEnd/>
          </a:ln>
        </p:spPr>
        <p:txBody>
          <a:bodyPr/>
          <a:lstStyle/>
          <a:p>
            <a:endParaRPr lang="en-GB"/>
          </a:p>
        </p:txBody>
      </p:sp>
      <p:sp>
        <p:nvSpPr>
          <p:cNvPr id="11" name="Freeform 14"/>
          <p:cNvSpPr>
            <a:spLocks/>
          </p:cNvSpPr>
          <p:nvPr/>
        </p:nvSpPr>
        <p:spPr bwMode="auto">
          <a:xfrm>
            <a:off x="4192588" y="3771900"/>
            <a:ext cx="2819400" cy="1019175"/>
          </a:xfrm>
          <a:custGeom>
            <a:avLst/>
            <a:gdLst/>
            <a:ahLst/>
            <a:cxnLst>
              <a:cxn ang="0">
                <a:pos x="1776" y="0"/>
              </a:cxn>
              <a:cxn ang="0">
                <a:pos x="1608" y="0"/>
              </a:cxn>
              <a:cxn ang="0">
                <a:pos x="0" y="642"/>
              </a:cxn>
            </a:cxnLst>
            <a:rect l="0" t="0" r="r" b="b"/>
            <a:pathLst>
              <a:path w="1776" h="642">
                <a:moveTo>
                  <a:pt x="1776" y="0"/>
                </a:moveTo>
                <a:lnTo>
                  <a:pt x="1608" y="0"/>
                </a:lnTo>
                <a:lnTo>
                  <a:pt x="0" y="642"/>
                </a:lnTo>
              </a:path>
            </a:pathLst>
          </a:custGeom>
          <a:noFill/>
          <a:ln w="12700">
            <a:solidFill>
              <a:srgbClr val="231F20"/>
            </a:solidFill>
            <a:prstDash val="solid"/>
            <a:round/>
            <a:headEnd/>
            <a:tailEnd/>
          </a:ln>
        </p:spPr>
        <p:txBody>
          <a:bodyPr/>
          <a:lstStyle/>
          <a:p>
            <a:endParaRPr lang="en-GB"/>
          </a:p>
        </p:txBody>
      </p:sp>
      <p:sp>
        <p:nvSpPr>
          <p:cNvPr id="12" name="Freeform 15"/>
          <p:cNvSpPr>
            <a:spLocks/>
          </p:cNvSpPr>
          <p:nvPr/>
        </p:nvSpPr>
        <p:spPr bwMode="auto">
          <a:xfrm>
            <a:off x="4519613" y="1714500"/>
            <a:ext cx="2498725" cy="190500"/>
          </a:xfrm>
          <a:custGeom>
            <a:avLst/>
            <a:gdLst/>
            <a:ahLst/>
            <a:cxnLst>
              <a:cxn ang="0">
                <a:pos x="1574" y="0"/>
              </a:cxn>
              <a:cxn ang="0">
                <a:pos x="1378" y="0"/>
              </a:cxn>
              <a:cxn ang="0">
                <a:pos x="0" y="120"/>
              </a:cxn>
            </a:cxnLst>
            <a:rect l="0" t="0" r="r" b="b"/>
            <a:pathLst>
              <a:path w="1574" h="120">
                <a:moveTo>
                  <a:pt x="1574" y="0"/>
                </a:moveTo>
                <a:lnTo>
                  <a:pt x="1378" y="0"/>
                </a:lnTo>
                <a:lnTo>
                  <a:pt x="0" y="120"/>
                </a:lnTo>
              </a:path>
            </a:pathLst>
          </a:custGeom>
          <a:noFill/>
          <a:ln w="12700">
            <a:solidFill>
              <a:srgbClr val="231F20"/>
            </a:solidFill>
            <a:prstDash val="solid"/>
            <a:round/>
            <a:headEnd/>
            <a:tailEnd/>
          </a:ln>
        </p:spPr>
        <p:txBody>
          <a:bodyPr/>
          <a:lstStyle/>
          <a:p>
            <a:endParaRPr lang="en-GB"/>
          </a:p>
        </p:txBody>
      </p:sp>
      <p:sp>
        <p:nvSpPr>
          <p:cNvPr id="13" name="Line 16"/>
          <p:cNvSpPr>
            <a:spLocks noChangeShapeType="1"/>
          </p:cNvSpPr>
          <p:nvPr/>
        </p:nvSpPr>
        <p:spPr bwMode="auto">
          <a:xfrm flipH="1">
            <a:off x="6253163" y="4321175"/>
            <a:ext cx="768350" cy="1588"/>
          </a:xfrm>
          <a:prstGeom prst="line">
            <a:avLst/>
          </a:prstGeom>
          <a:noFill/>
          <a:ln w="12700">
            <a:solidFill>
              <a:srgbClr val="231F20"/>
            </a:solidFill>
            <a:round/>
            <a:headEnd/>
            <a:tailEnd/>
          </a:ln>
        </p:spPr>
        <p:txBody>
          <a:bodyPr/>
          <a:lstStyle/>
          <a:p>
            <a:endParaRPr lang="en-GB"/>
          </a:p>
        </p:txBody>
      </p:sp>
      <p:sp>
        <p:nvSpPr>
          <p:cNvPr id="14" name="Freeform 17"/>
          <p:cNvSpPr>
            <a:spLocks/>
          </p:cNvSpPr>
          <p:nvPr/>
        </p:nvSpPr>
        <p:spPr bwMode="auto">
          <a:xfrm>
            <a:off x="5954713" y="5156200"/>
            <a:ext cx="1066800" cy="146050"/>
          </a:xfrm>
          <a:custGeom>
            <a:avLst/>
            <a:gdLst/>
            <a:ahLst/>
            <a:cxnLst>
              <a:cxn ang="0">
                <a:pos x="672" y="0"/>
              </a:cxn>
              <a:cxn ang="0">
                <a:pos x="488" y="0"/>
              </a:cxn>
              <a:cxn ang="0">
                <a:pos x="0" y="92"/>
              </a:cxn>
            </a:cxnLst>
            <a:rect l="0" t="0" r="r" b="b"/>
            <a:pathLst>
              <a:path w="672" h="92">
                <a:moveTo>
                  <a:pt x="672" y="0"/>
                </a:moveTo>
                <a:lnTo>
                  <a:pt x="488" y="0"/>
                </a:lnTo>
                <a:lnTo>
                  <a:pt x="0" y="92"/>
                </a:lnTo>
              </a:path>
            </a:pathLst>
          </a:custGeom>
          <a:noFill/>
          <a:ln w="12700">
            <a:solidFill>
              <a:srgbClr val="231F20"/>
            </a:solidFill>
            <a:prstDash val="solid"/>
            <a:round/>
            <a:headEnd/>
            <a:tailEnd/>
          </a:ln>
        </p:spPr>
        <p:txBody>
          <a:bodyPr/>
          <a:lstStyle/>
          <a:p>
            <a:endParaRPr lang="en-GB"/>
          </a:p>
        </p:txBody>
      </p:sp>
      <p:sp>
        <p:nvSpPr>
          <p:cNvPr id="15" name="Line 18"/>
          <p:cNvSpPr>
            <a:spLocks noChangeShapeType="1"/>
          </p:cNvSpPr>
          <p:nvPr/>
        </p:nvSpPr>
        <p:spPr bwMode="auto">
          <a:xfrm flipH="1">
            <a:off x="4468813" y="5530850"/>
            <a:ext cx="2552700" cy="1588"/>
          </a:xfrm>
          <a:prstGeom prst="line">
            <a:avLst/>
          </a:prstGeom>
          <a:noFill/>
          <a:ln w="12700">
            <a:solidFill>
              <a:srgbClr val="231F20"/>
            </a:solidFill>
            <a:round/>
            <a:headEnd/>
            <a:tailEnd/>
          </a:ln>
        </p:spPr>
        <p:txBody>
          <a:bodyPr/>
          <a:lstStyle/>
          <a:p>
            <a:endParaRPr lang="en-GB"/>
          </a:p>
        </p:txBody>
      </p:sp>
      <p:sp>
        <p:nvSpPr>
          <p:cNvPr id="16" name="Freeform 19"/>
          <p:cNvSpPr>
            <a:spLocks/>
          </p:cNvSpPr>
          <p:nvPr/>
        </p:nvSpPr>
        <p:spPr bwMode="auto">
          <a:xfrm>
            <a:off x="1233488" y="1809750"/>
            <a:ext cx="3181350" cy="206375"/>
          </a:xfrm>
          <a:custGeom>
            <a:avLst/>
            <a:gdLst/>
            <a:ahLst/>
            <a:cxnLst>
              <a:cxn ang="0">
                <a:pos x="0" y="0"/>
              </a:cxn>
              <a:cxn ang="0">
                <a:pos x="322" y="0"/>
              </a:cxn>
              <a:cxn ang="0">
                <a:pos x="2004" y="130"/>
              </a:cxn>
            </a:cxnLst>
            <a:rect l="0" t="0" r="r" b="b"/>
            <a:pathLst>
              <a:path w="2004" h="130">
                <a:moveTo>
                  <a:pt x="0" y="0"/>
                </a:moveTo>
                <a:lnTo>
                  <a:pt x="322" y="0"/>
                </a:lnTo>
                <a:lnTo>
                  <a:pt x="2004" y="130"/>
                </a:lnTo>
              </a:path>
            </a:pathLst>
          </a:custGeom>
          <a:noFill/>
          <a:ln w="12700">
            <a:solidFill>
              <a:srgbClr val="231F20"/>
            </a:solidFill>
            <a:prstDash val="solid"/>
            <a:round/>
            <a:headEnd/>
            <a:tailEnd/>
          </a:ln>
        </p:spPr>
        <p:txBody>
          <a:bodyPr/>
          <a:lstStyle/>
          <a:p>
            <a:endParaRPr lang="en-GB"/>
          </a:p>
        </p:txBody>
      </p:sp>
      <p:sp>
        <p:nvSpPr>
          <p:cNvPr id="17" name="Freeform 20"/>
          <p:cNvSpPr>
            <a:spLocks/>
          </p:cNvSpPr>
          <p:nvPr/>
        </p:nvSpPr>
        <p:spPr bwMode="auto">
          <a:xfrm>
            <a:off x="2147888" y="2162175"/>
            <a:ext cx="2127250" cy="765175"/>
          </a:xfrm>
          <a:custGeom>
            <a:avLst/>
            <a:gdLst/>
            <a:ahLst/>
            <a:cxnLst>
              <a:cxn ang="0">
                <a:pos x="0" y="482"/>
              </a:cxn>
              <a:cxn ang="0">
                <a:pos x="116" y="482"/>
              </a:cxn>
              <a:cxn ang="0">
                <a:pos x="1340" y="0"/>
              </a:cxn>
            </a:cxnLst>
            <a:rect l="0" t="0" r="r" b="b"/>
            <a:pathLst>
              <a:path w="1340" h="482">
                <a:moveTo>
                  <a:pt x="0" y="482"/>
                </a:moveTo>
                <a:lnTo>
                  <a:pt x="116" y="482"/>
                </a:lnTo>
                <a:lnTo>
                  <a:pt x="1340" y="0"/>
                </a:lnTo>
              </a:path>
            </a:pathLst>
          </a:custGeom>
          <a:noFill/>
          <a:ln w="12700">
            <a:solidFill>
              <a:srgbClr val="231F20"/>
            </a:solidFill>
            <a:prstDash val="solid"/>
            <a:round/>
            <a:headEnd/>
            <a:tailEnd/>
          </a:ln>
        </p:spPr>
        <p:txBody>
          <a:bodyPr/>
          <a:lstStyle/>
          <a:p>
            <a:endParaRPr lang="en-GB"/>
          </a:p>
        </p:txBody>
      </p:sp>
      <p:sp>
        <p:nvSpPr>
          <p:cNvPr id="18" name="Freeform 21"/>
          <p:cNvSpPr>
            <a:spLocks/>
          </p:cNvSpPr>
          <p:nvPr/>
        </p:nvSpPr>
        <p:spPr bwMode="auto">
          <a:xfrm>
            <a:off x="2068513" y="2435225"/>
            <a:ext cx="2362200" cy="685800"/>
          </a:xfrm>
          <a:custGeom>
            <a:avLst/>
            <a:gdLst/>
            <a:ahLst/>
            <a:cxnLst>
              <a:cxn ang="0">
                <a:pos x="0" y="432"/>
              </a:cxn>
              <a:cxn ang="0">
                <a:pos x="164" y="432"/>
              </a:cxn>
              <a:cxn ang="0">
                <a:pos x="1488" y="0"/>
              </a:cxn>
            </a:cxnLst>
            <a:rect l="0" t="0" r="r" b="b"/>
            <a:pathLst>
              <a:path w="1488" h="432">
                <a:moveTo>
                  <a:pt x="0" y="432"/>
                </a:moveTo>
                <a:lnTo>
                  <a:pt x="164" y="432"/>
                </a:lnTo>
                <a:lnTo>
                  <a:pt x="1488" y="0"/>
                </a:lnTo>
              </a:path>
            </a:pathLst>
          </a:custGeom>
          <a:noFill/>
          <a:ln w="12700">
            <a:solidFill>
              <a:srgbClr val="231F20"/>
            </a:solidFill>
            <a:prstDash val="solid"/>
            <a:round/>
            <a:headEnd/>
            <a:tailEnd/>
          </a:ln>
        </p:spPr>
        <p:txBody>
          <a:bodyPr/>
          <a:lstStyle/>
          <a:p>
            <a:endParaRPr lang="en-GB"/>
          </a:p>
        </p:txBody>
      </p:sp>
      <p:sp>
        <p:nvSpPr>
          <p:cNvPr id="19" name="Freeform 22"/>
          <p:cNvSpPr>
            <a:spLocks/>
          </p:cNvSpPr>
          <p:nvPr/>
        </p:nvSpPr>
        <p:spPr bwMode="auto">
          <a:xfrm>
            <a:off x="2046288" y="2898775"/>
            <a:ext cx="1470025" cy="409575"/>
          </a:xfrm>
          <a:custGeom>
            <a:avLst/>
            <a:gdLst/>
            <a:ahLst/>
            <a:cxnLst>
              <a:cxn ang="0">
                <a:pos x="0" y="258"/>
              </a:cxn>
              <a:cxn ang="0">
                <a:pos x="190" y="258"/>
              </a:cxn>
              <a:cxn ang="0">
                <a:pos x="926" y="0"/>
              </a:cxn>
            </a:cxnLst>
            <a:rect l="0" t="0" r="r" b="b"/>
            <a:pathLst>
              <a:path w="926" h="258">
                <a:moveTo>
                  <a:pt x="0" y="258"/>
                </a:moveTo>
                <a:lnTo>
                  <a:pt x="190" y="258"/>
                </a:lnTo>
                <a:lnTo>
                  <a:pt x="926" y="0"/>
                </a:lnTo>
              </a:path>
            </a:pathLst>
          </a:custGeom>
          <a:noFill/>
          <a:ln w="12700">
            <a:solidFill>
              <a:srgbClr val="231F20"/>
            </a:solidFill>
            <a:prstDash val="solid"/>
            <a:round/>
            <a:headEnd/>
            <a:tailEnd/>
          </a:ln>
        </p:spPr>
        <p:txBody>
          <a:bodyPr/>
          <a:lstStyle/>
          <a:p>
            <a:endParaRPr lang="en-GB"/>
          </a:p>
        </p:txBody>
      </p:sp>
      <p:sp>
        <p:nvSpPr>
          <p:cNvPr id="20" name="Freeform 23"/>
          <p:cNvSpPr>
            <a:spLocks/>
          </p:cNvSpPr>
          <p:nvPr/>
        </p:nvSpPr>
        <p:spPr bwMode="auto">
          <a:xfrm>
            <a:off x="1843088" y="3187700"/>
            <a:ext cx="2336800" cy="307975"/>
          </a:xfrm>
          <a:custGeom>
            <a:avLst/>
            <a:gdLst/>
            <a:ahLst/>
            <a:cxnLst>
              <a:cxn ang="0">
                <a:pos x="0" y="194"/>
              </a:cxn>
              <a:cxn ang="0">
                <a:pos x="324" y="194"/>
              </a:cxn>
              <a:cxn ang="0">
                <a:pos x="1472" y="0"/>
              </a:cxn>
            </a:cxnLst>
            <a:rect l="0" t="0" r="r" b="b"/>
            <a:pathLst>
              <a:path w="1472" h="194">
                <a:moveTo>
                  <a:pt x="0" y="194"/>
                </a:moveTo>
                <a:lnTo>
                  <a:pt x="324" y="194"/>
                </a:lnTo>
                <a:lnTo>
                  <a:pt x="1472" y="0"/>
                </a:lnTo>
              </a:path>
            </a:pathLst>
          </a:custGeom>
          <a:noFill/>
          <a:ln w="12700">
            <a:solidFill>
              <a:srgbClr val="231F20"/>
            </a:solidFill>
            <a:prstDash val="solid"/>
            <a:round/>
            <a:headEnd/>
            <a:tailEnd/>
          </a:ln>
        </p:spPr>
        <p:txBody>
          <a:bodyPr/>
          <a:lstStyle/>
          <a:p>
            <a:endParaRPr lang="en-GB"/>
          </a:p>
        </p:txBody>
      </p:sp>
      <p:sp>
        <p:nvSpPr>
          <p:cNvPr id="21" name="Line 24"/>
          <p:cNvSpPr>
            <a:spLocks noChangeShapeType="1"/>
          </p:cNvSpPr>
          <p:nvPr/>
        </p:nvSpPr>
        <p:spPr bwMode="auto">
          <a:xfrm>
            <a:off x="1919288" y="3898900"/>
            <a:ext cx="692150" cy="1588"/>
          </a:xfrm>
          <a:prstGeom prst="line">
            <a:avLst/>
          </a:prstGeom>
          <a:noFill/>
          <a:ln w="12700">
            <a:solidFill>
              <a:srgbClr val="231F20"/>
            </a:solidFill>
            <a:round/>
            <a:headEnd/>
            <a:tailEnd/>
          </a:ln>
        </p:spPr>
        <p:txBody>
          <a:bodyPr/>
          <a:lstStyle/>
          <a:p>
            <a:endParaRPr lang="en-GB"/>
          </a:p>
        </p:txBody>
      </p:sp>
      <p:sp>
        <p:nvSpPr>
          <p:cNvPr id="22" name="Freeform 25"/>
          <p:cNvSpPr>
            <a:spLocks/>
          </p:cNvSpPr>
          <p:nvPr/>
        </p:nvSpPr>
        <p:spPr bwMode="auto">
          <a:xfrm>
            <a:off x="954088" y="4505325"/>
            <a:ext cx="2546350" cy="234950"/>
          </a:xfrm>
          <a:custGeom>
            <a:avLst/>
            <a:gdLst/>
            <a:ahLst/>
            <a:cxnLst>
              <a:cxn ang="0">
                <a:pos x="0" y="148"/>
              </a:cxn>
              <a:cxn ang="0">
                <a:pos x="328" y="148"/>
              </a:cxn>
              <a:cxn ang="0">
                <a:pos x="1604" y="0"/>
              </a:cxn>
            </a:cxnLst>
            <a:rect l="0" t="0" r="r" b="b"/>
            <a:pathLst>
              <a:path w="1604" h="148">
                <a:moveTo>
                  <a:pt x="0" y="148"/>
                </a:moveTo>
                <a:lnTo>
                  <a:pt x="328" y="148"/>
                </a:lnTo>
                <a:lnTo>
                  <a:pt x="1604" y="0"/>
                </a:lnTo>
              </a:path>
            </a:pathLst>
          </a:custGeom>
          <a:noFill/>
          <a:ln w="12700">
            <a:solidFill>
              <a:srgbClr val="231F20"/>
            </a:solidFill>
            <a:prstDash val="solid"/>
            <a:round/>
            <a:headEnd/>
            <a:tailEnd/>
          </a:ln>
        </p:spPr>
        <p:txBody>
          <a:bodyPr/>
          <a:lstStyle/>
          <a:p>
            <a:endParaRPr lang="en-GB"/>
          </a:p>
        </p:txBody>
      </p:sp>
      <p:sp>
        <p:nvSpPr>
          <p:cNvPr id="23" name="Line 26"/>
          <p:cNvSpPr>
            <a:spLocks noChangeShapeType="1"/>
          </p:cNvSpPr>
          <p:nvPr/>
        </p:nvSpPr>
        <p:spPr bwMode="auto">
          <a:xfrm>
            <a:off x="2128838" y="4194175"/>
            <a:ext cx="2025650" cy="1588"/>
          </a:xfrm>
          <a:prstGeom prst="line">
            <a:avLst/>
          </a:prstGeom>
          <a:noFill/>
          <a:ln w="12700">
            <a:solidFill>
              <a:srgbClr val="231F20"/>
            </a:solidFill>
            <a:round/>
            <a:headEnd/>
            <a:tailEnd/>
          </a:ln>
        </p:spPr>
        <p:txBody>
          <a:bodyPr/>
          <a:lstStyle/>
          <a:p>
            <a:endParaRPr lang="en-GB"/>
          </a:p>
        </p:txBody>
      </p:sp>
      <p:sp>
        <p:nvSpPr>
          <p:cNvPr id="24" name="Freeform 27"/>
          <p:cNvSpPr>
            <a:spLocks/>
          </p:cNvSpPr>
          <p:nvPr/>
        </p:nvSpPr>
        <p:spPr bwMode="auto">
          <a:xfrm>
            <a:off x="1296988" y="5397500"/>
            <a:ext cx="2203450" cy="63500"/>
          </a:xfrm>
          <a:custGeom>
            <a:avLst/>
            <a:gdLst/>
            <a:ahLst/>
            <a:cxnLst>
              <a:cxn ang="0">
                <a:pos x="0" y="40"/>
              </a:cxn>
              <a:cxn ang="0">
                <a:pos x="124" y="40"/>
              </a:cxn>
              <a:cxn ang="0">
                <a:pos x="1388" y="0"/>
              </a:cxn>
            </a:cxnLst>
            <a:rect l="0" t="0" r="r" b="b"/>
            <a:pathLst>
              <a:path w="1388" h="40">
                <a:moveTo>
                  <a:pt x="0" y="40"/>
                </a:moveTo>
                <a:lnTo>
                  <a:pt x="124" y="40"/>
                </a:lnTo>
                <a:lnTo>
                  <a:pt x="1388" y="0"/>
                </a:lnTo>
              </a:path>
            </a:pathLst>
          </a:custGeom>
          <a:noFill/>
          <a:ln w="12700">
            <a:solidFill>
              <a:srgbClr val="231F20"/>
            </a:solidFill>
            <a:prstDash val="solid"/>
            <a:round/>
            <a:headEnd/>
            <a:tailEnd/>
          </a:ln>
        </p:spPr>
        <p:txBody>
          <a:bodyPr/>
          <a:lstStyle/>
          <a:p>
            <a:endParaRPr lang="en-GB"/>
          </a:p>
        </p:txBody>
      </p:sp>
      <p:sp>
        <p:nvSpPr>
          <p:cNvPr id="25" name="Freeform 28"/>
          <p:cNvSpPr>
            <a:spLocks/>
          </p:cNvSpPr>
          <p:nvPr/>
        </p:nvSpPr>
        <p:spPr bwMode="auto">
          <a:xfrm>
            <a:off x="1087438" y="5032375"/>
            <a:ext cx="1781175" cy="76200"/>
          </a:xfrm>
          <a:custGeom>
            <a:avLst/>
            <a:gdLst/>
            <a:ahLst/>
            <a:cxnLst>
              <a:cxn ang="0">
                <a:pos x="0" y="48"/>
              </a:cxn>
              <a:cxn ang="0">
                <a:pos x="244" y="48"/>
              </a:cxn>
              <a:cxn ang="0">
                <a:pos x="1122" y="0"/>
              </a:cxn>
            </a:cxnLst>
            <a:rect l="0" t="0" r="r" b="b"/>
            <a:pathLst>
              <a:path w="1122" h="48">
                <a:moveTo>
                  <a:pt x="0" y="48"/>
                </a:moveTo>
                <a:lnTo>
                  <a:pt x="244" y="48"/>
                </a:lnTo>
                <a:lnTo>
                  <a:pt x="1122" y="0"/>
                </a:lnTo>
              </a:path>
            </a:pathLst>
          </a:custGeom>
          <a:noFill/>
          <a:ln w="12700">
            <a:solidFill>
              <a:srgbClr val="231F20"/>
            </a:solidFill>
            <a:prstDash val="solid"/>
            <a:round/>
            <a:headEnd/>
            <a:tailEnd/>
          </a:ln>
        </p:spPr>
        <p:txBody>
          <a:bodyPr/>
          <a:lstStyle/>
          <a:p>
            <a:endParaRPr lang="en-GB"/>
          </a:p>
        </p:txBody>
      </p:sp>
      <p:sp>
        <p:nvSpPr>
          <p:cNvPr id="26" name="Line 29"/>
          <p:cNvSpPr>
            <a:spLocks noChangeShapeType="1"/>
          </p:cNvSpPr>
          <p:nvPr/>
        </p:nvSpPr>
        <p:spPr bwMode="auto">
          <a:xfrm flipV="1">
            <a:off x="2328863" y="2670175"/>
            <a:ext cx="2082800" cy="450850"/>
          </a:xfrm>
          <a:prstGeom prst="line">
            <a:avLst/>
          </a:prstGeom>
          <a:noFill/>
          <a:ln w="12700">
            <a:solidFill>
              <a:srgbClr val="231F20"/>
            </a:solidFill>
            <a:round/>
            <a:headEnd/>
            <a:tailEnd/>
          </a:ln>
        </p:spPr>
        <p:txBody>
          <a:bodyPr/>
          <a:lstStyle/>
          <a:p>
            <a:endParaRPr lang="en-GB"/>
          </a:p>
        </p:txBody>
      </p:sp>
      <p:sp>
        <p:nvSpPr>
          <p:cNvPr id="27" name="Line 30"/>
          <p:cNvSpPr>
            <a:spLocks noChangeShapeType="1"/>
          </p:cNvSpPr>
          <p:nvPr/>
        </p:nvSpPr>
        <p:spPr bwMode="auto">
          <a:xfrm flipH="1">
            <a:off x="5005388" y="3578225"/>
            <a:ext cx="1739900" cy="425450"/>
          </a:xfrm>
          <a:prstGeom prst="line">
            <a:avLst/>
          </a:prstGeom>
          <a:noFill/>
          <a:ln w="12700">
            <a:solidFill>
              <a:srgbClr val="231F20"/>
            </a:solidFill>
            <a:round/>
            <a:headEnd/>
            <a:tailEnd/>
          </a:ln>
        </p:spPr>
        <p:txBody>
          <a:bodyPr/>
          <a:lstStyle/>
          <a:p>
            <a:endParaRPr lang="en-GB"/>
          </a:p>
        </p:txBody>
      </p:sp>
      <p:sp>
        <p:nvSpPr>
          <p:cNvPr id="28" name="Line 31"/>
          <p:cNvSpPr>
            <a:spLocks noChangeShapeType="1"/>
          </p:cNvSpPr>
          <p:nvPr/>
        </p:nvSpPr>
        <p:spPr bwMode="auto">
          <a:xfrm flipH="1" flipV="1">
            <a:off x="4402138" y="4416425"/>
            <a:ext cx="209550" cy="206375"/>
          </a:xfrm>
          <a:prstGeom prst="line">
            <a:avLst/>
          </a:prstGeom>
          <a:noFill/>
          <a:ln w="15875">
            <a:solidFill>
              <a:srgbClr val="231F20"/>
            </a:solidFill>
            <a:round/>
            <a:headEnd/>
            <a:tailEnd/>
          </a:ln>
        </p:spPr>
        <p:txBody>
          <a:bodyPr/>
          <a:lstStyle/>
          <a:p>
            <a:endParaRPr lang="en-GB"/>
          </a:p>
        </p:txBody>
      </p:sp>
      <p:sp>
        <p:nvSpPr>
          <p:cNvPr id="29" name="Rectangle 32"/>
          <p:cNvSpPr>
            <a:spLocks noChangeArrowheads="1"/>
          </p:cNvSpPr>
          <p:nvPr/>
        </p:nvSpPr>
        <p:spPr bwMode="auto">
          <a:xfrm>
            <a:off x="461963" y="5991225"/>
            <a:ext cx="6153150" cy="463550"/>
          </a:xfrm>
          <a:prstGeom prst="rect">
            <a:avLst/>
          </a:prstGeom>
          <a:noFill/>
          <a:ln w="9525">
            <a:noFill/>
            <a:miter lim="800000"/>
            <a:headEnd/>
            <a:tailEnd/>
          </a:ln>
        </p:spPr>
        <p:txBody>
          <a:bodyPr wrap="none" lIns="0" tIns="0" rIns="0" bIns="0">
            <a:spAutoFit/>
          </a:bodyPr>
          <a:lstStyle/>
          <a:p>
            <a:r>
              <a:rPr lang="en-US" sz="1400">
                <a:solidFill>
                  <a:srgbClr val="231F20"/>
                </a:solidFill>
                <a:latin typeface="Arial Black" pitchFamily="34" charset="0"/>
              </a:rPr>
              <a:t>(d) Distribution of the superior and inferior mesenteric arteries.</a:t>
            </a:r>
          </a:p>
          <a:p>
            <a:r>
              <a:rPr lang="en-US" sz="1400" b="1">
                <a:latin typeface="Arial" charset="0"/>
              </a:rPr>
              <a:t>      </a:t>
            </a:r>
            <a:r>
              <a:rPr lang="en-US" sz="1400" b="1">
                <a:solidFill>
                  <a:srgbClr val="231F20"/>
                </a:solidFill>
                <a:latin typeface="Arial" charset="0"/>
              </a:rPr>
              <a:t>The transverse colon has been pulled superiorly.</a:t>
            </a:r>
            <a:endParaRPr lang="en-US" sz="1400" b="1">
              <a:latin typeface="Arial" charset="0"/>
            </a:endParaRPr>
          </a:p>
        </p:txBody>
      </p:sp>
      <p:sp>
        <p:nvSpPr>
          <p:cNvPr id="30" name="Rectangle 33"/>
          <p:cNvSpPr>
            <a:spLocks noChangeArrowheads="1"/>
          </p:cNvSpPr>
          <p:nvPr/>
        </p:nvSpPr>
        <p:spPr bwMode="auto">
          <a:xfrm>
            <a:off x="458788" y="1336675"/>
            <a:ext cx="1014412"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Celiac trunk</a:t>
            </a:r>
            <a:endParaRPr lang="en-US" sz="1400" b="1">
              <a:latin typeface="Arial" charset="0"/>
            </a:endParaRPr>
          </a:p>
        </p:txBody>
      </p:sp>
      <p:sp>
        <p:nvSpPr>
          <p:cNvPr id="31" name="Rectangle 34"/>
          <p:cNvSpPr>
            <a:spLocks noChangeArrowheads="1"/>
          </p:cNvSpPr>
          <p:nvPr/>
        </p:nvSpPr>
        <p:spPr bwMode="auto">
          <a:xfrm>
            <a:off x="7040563" y="1260475"/>
            <a:ext cx="1466850"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Transverse colon</a:t>
            </a:r>
            <a:endParaRPr lang="en-US" sz="1400" b="1">
              <a:latin typeface="Arial" charset="0"/>
            </a:endParaRPr>
          </a:p>
        </p:txBody>
      </p:sp>
      <p:sp>
        <p:nvSpPr>
          <p:cNvPr id="32" name="Rectangle 35"/>
          <p:cNvSpPr>
            <a:spLocks noChangeArrowheads="1"/>
          </p:cNvSpPr>
          <p:nvPr/>
        </p:nvSpPr>
        <p:spPr bwMode="auto">
          <a:xfrm>
            <a:off x="7040563" y="1974850"/>
            <a:ext cx="1597025" cy="425450"/>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Inferior mesenteric</a:t>
            </a:r>
          </a:p>
          <a:p>
            <a:r>
              <a:rPr lang="en-US" sz="1400" b="1">
                <a:solidFill>
                  <a:srgbClr val="231F20"/>
                </a:solidFill>
                <a:latin typeface="Arial" charset="0"/>
              </a:rPr>
              <a:t>artery</a:t>
            </a:r>
          </a:p>
        </p:txBody>
      </p:sp>
      <p:sp>
        <p:nvSpPr>
          <p:cNvPr id="33" name="Rectangle 36"/>
          <p:cNvSpPr>
            <a:spLocks noChangeArrowheads="1"/>
          </p:cNvSpPr>
          <p:nvPr/>
        </p:nvSpPr>
        <p:spPr bwMode="auto">
          <a:xfrm>
            <a:off x="7040563" y="1612900"/>
            <a:ext cx="463550"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Aorta</a:t>
            </a:r>
            <a:endParaRPr lang="en-US" sz="1400" b="1">
              <a:latin typeface="Arial" charset="0"/>
            </a:endParaRPr>
          </a:p>
        </p:txBody>
      </p:sp>
      <p:sp>
        <p:nvSpPr>
          <p:cNvPr id="34" name="Rectangle 37"/>
          <p:cNvSpPr>
            <a:spLocks noChangeArrowheads="1"/>
          </p:cNvSpPr>
          <p:nvPr/>
        </p:nvSpPr>
        <p:spPr bwMode="auto">
          <a:xfrm>
            <a:off x="7040563" y="4213225"/>
            <a:ext cx="1524000"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Descending colon</a:t>
            </a:r>
            <a:endParaRPr lang="en-US" sz="1400" b="1">
              <a:latin typeface="Arial" charset="0"/>
            </a:endParaRPr>
          </a:p>
        </p:txBody>
      </p:sp>
      <p:sp>
        <p:nvSpPr>
          <p:cNvPr id="35" name="Rectangle 38"/>
          <p:cNvSpPr>
            <a:spLocks noChangeArrowheads="1"/>
          </p:cNvSpPr>
          <p:nvPr/>
        </p:nvSpPr>
        <p:spPr bwMode="auto">
          <a:xfrm>
            <a:off x="7040563" y="5051425"/>
            <a:ext cx="1220787"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Sigmoid colon</a:t>
            </a:r>
            <a:endParaRPr lang="en-US" sz="1400" b="1">
              <a:latin typeface="Arial" charset="0"/>
            </a:endParaRPr>
          </a:p>
        </p:txBody>
      </p:sp>
      <p:sp>
        <p:nvSpPr>
          <p:cNvPr id="36" name="Rectangle 39"/>
          <p:cNvSpPr>
            <a:spLocks noChangeArrowheads="1"/>
          </p:cNvSpPr>
          <p:nvPr/>
        </p:nvSpPr>
        <p:spPr bwMode="auto">
          <a:xfrm>
            <a:off x="7040563" y="5407025"/>
            <a:ext cx="650875"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Rectum</a:t>
            </a:r>
            <a:endParaRPr lang="en-US" sz="1400" b="1">
              <a:latin typeface="Arial" charset="0"/>
            </a:endParaRPr>
          </a:p>
        </p:txBody>
      </p:sp>
      <p:sp>
        <p:nvSpPr>
          <p:cNvPr id="37" name="Rectangle 40"/>
          <p:cNvSpPr>
            <a:spLocks noChangeArrowheads="1"/>
          </p:cNvSpPr>
          <p:nvPr/>
        </p:nvSpPr>
        <p:spPr bwMode="auto">
          <a:xfrm>
            <a:off x="458788" y="1695450"/>
            <a:ext cx="1479550" cy="425450"/>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Superior</a:t>
            </a:r>
          </a:p>
          <a:p>
            <a:r>
              <a:rPr lang="en-US" sz="1400" b="1">
                <a:solidFill>
                  <a:srgbClr val="231F20"/>
                </a:solidFill>
                <a:latin typeface="Arial" charset="0"/>
              </a:rPr>
              <a:t>mesenteric artery</a:t>
            </a:r>
            <a:endParaRPr lang="en-US" sz="1400" b="1">
              <a:latin typeface="Arial" charset="0"/>
            </a:endParaRPr>
          </a:p>
        </p:txBody>
      </p:sp>
      <p:sp>
        <p:nvSpPr>
          <p:cNvPr id="38" name="Rectangle 41"/>
          <p:cNvSpPr>
            <a:spLocks noChangeArrowheads="1"/>
          </p:cNvSpPr>
          <p:nvPr/>
        </p:nvSpPr>
        <p:spPr bwMode="auto">
          <a:xfrm>
            <a:off x="458788" y="3781425"/>
            <a:ext cx="1425575"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Ascending colon</a:t>
            </a:r>
            <a:endParaRPr lang="en-US" sz="1400" b="1">
              <a:latin typeface="Arial" charset="0"/>
            </a:endParaRPr>
          </a:p>
        </p:txBody>
      </p:sp>
      <p:sp>
        <p:nvSpPr>
          <p:cNvPr id="39" name="Rectangle 42"/>
          <p:cNvSpPr>
            <a:spLocks noChangeArrowheads="1"/>
          </p:cNvSpPr>
          <p:nvPr/>
        </p:nvSpPr>
        <p:spPr bwMode="auto">
          <a:xfrm>
            <a:off x="458788" y="4632325"/>
            <a:ext cx="463550"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Ileum</a:t>
            </a:r>
            <a:endParaRPr lang="en-US" sz="1400" b="1">
              <a:latin typeface="Arial" charset="0"/>
            </a:endParaRPr>
          </a:p>
        </p:txBody>
      </p:sp>
      <p:sp>
        <p:nvSpPr>
          <p:cNvPr id="40" name="Rectangle 43"/>
          <p:cNvSpPr>
            <a:spLocks noChangeArrowheads="1"/>
          </p:cNvSpPr>
          <p:nvPr/>
        </p:nvSpPr>
        <p:spPr bwMode="auto">
          <a:xfrm>
            <a:off x="458788" y="4073525"/>
            <a:ext cx="1635125" cy="425450"/>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Right common iliac</a:t>
            </a:r>
          </a:p>
          <a:p>
            <a:r>
              <a:rPr lang="en-US" sz="1400" b="1">
                <a:solidFill>
                  <a:srgbClr val="231F20"/>
                </a:solidFill>
                <a:latin typeface="Arial" charset="0"/>
              </a:rPr>
              <a:t>artery</a:t>
            </a:r>
            <a:endParaRPr lang="en-US" sz="1400" b="1">
              <a:latin typeface="Arial" charset="0"/>
            </a:endParaRPr>
          </a:p>
        </p:txBody>
      </p:sp>
      <p:sp>
        <p:nvSpPr>
          <p:cNvPr id="41" name="Rectangle 44"/>
          <p:cNvSpPr>
            <a:spLocks noChangeArrowheads="1"/>
          </p:cNvSpPr>
          <p:nvPr/>
        </p:nvSpPr>
        <p:spPr bwMode="auto">
          <a:xfrm>
            <a:off x="458788" y="5340350"/>
            <a:ext cx="806450"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Appendix</a:t>
            </a:r>
            <a:endParaRPr lang="en-US" sz="1400" b="1">
              <a:latin typeface="Arial" charset="0"/>
            </a:endParaRPr>
          </a:p>
        </p:txBody>
      </p:sp>
      <p:sp>
        <p:nvSpPr>
          <p:cNvPr id="42" name="Rectangle 45"/>
          <p:cNvSpPr>
            <a:spLocks noChangeArrowheads="1"/>
          </p:cNvSpPr>
          <p:nvPr/>
        </p:nvSpPr>
        <p:spPr bwMode="auto">
          <a:xfrm>
            <a:off x="458788" y="4991100"/>
            <a:ext cx="592137"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Cecum</a:t>
            </a:r>
            <a:endParaRPr lang="en-US" sz="1400" b="1">
              <a:latin typeface="Arial" charset="0"/>
            </a:endParaRPr>
          </a:p>
        </p:txBody>
      </p:sp>
      <p:sp>
        <p:nvSpPr>
          <p:cNvPr id="43" name="Rectangle 46"/>
          <p:cNvSpPr>
            <a:spLocks noChangeArrowheads="1"/>
          </p:cNvSpPr>
          <p:nvPr/>
        </p:nvSpPr>
        <p:spPr bwMode="auto">
          <a:xfrm>
            <a:off x="7040563" y="2486025"/>
            <a:ext cx="1168400" cy="754063"/>
          </a:xfrm>
          <a:prstGeom prst="rect">
            <a:avLst/>
          </a:prstGeom>
          <a:noFill/>
          <a:ln w="9525">
            <a:noFill/>
            <a:miter lim="800000"/>
            <a:headEnd/>
            <a:tailEnd/>
          </a:ln>
        </p:spPr>
        <p:txBody>
          <a:bodyPr wrap="none" lIns="0" tIns="0" rIns="0" bIns="0">
            <a:spAutoFit/>
          </a:bodyPr>
          <a:lstStyle/>
          <a:p>
            <a:pPr eaLnBrk="1" hangingPunct="1">
              <a:lnSpc>
                <a:spcPct val="90000"/>
              </a:lnSpc>
            </a:pPr>
            <a:r>
              <a:rPr lang="en-US" sz="1400">
                <a:solidFill>
                  <a:srgbClr val="231F20"/>
                </a:solidFill>
                <a:latin typeface="Arial Black" pitchFamily="34" charset="0"/>
              </a:rPr>
              <a:t>Branches of</a:t>
            </a:r>
          </a:p>
          <a:p>
            <a:pPr eaLnBrk="1" hangingPunct="1">
              <a:lnSpc>
                <a:spcPct val="70000"/>
              </a:lnSpc>
            </a:pPr>
            <a:r>
              <a:rPr lang="en-US" sz="1400">
                <a:solidFill>
                  <a:srgbClr val="231F20"/>
                </a:solidFill>
                <a:latin typeface="Arial Black" pitchFamily="34" charset="0"/>
              </a:rPr>
              <a:t>the inferior </a:t>
            </a:r>
            <a:endParaRPr lang="en-US" sz="1400">
              <a:latin typeface="Arial Black" pitchFamily="34" charset="0"/>
            </a:endParaRPr>
          </a:p>
          <a:p>
            <a:pPr eaLnBrk="1" hangingPunct="1">
              <a:lnSpc>
                <a:spcPct val="70000"/>
              </a:lnSpc>
            </a:pPr>
            <a:r>
              <a:rPr lang="en-US" sz="1400">
                <a:solidFill>
                  <a:srgbClr val="231F20"/>
                </a:solidFill>
                <a:latin typeface="Arial Black" pitchFamily="34" charset="0"/>
              </a:rPr>
              <a:t>mesenteric </a:t>
            </a:r>
            <a:endParaRPr lang="en-US" sz="1400">
              <a:latin typeface="Arial Black" pitchFamily="34" charset="0"/>
            </a:endParaRPr>
          </a:p>
          <a:p>
            <a:pPr eaLnBrk="1" hangingPunct="1">
              <a:lnSpc>
                <a:spcPct val="70000"/>
              </a:lnSpc>
            </a:pPr>
            <a:r>
              <a:rPr lang="en-US" sz="1400">
                <a:solidFill>
                  <a:srgbClr val="231F20"/>
                </a:solidFill>
                <a:latin typeface="Arial Black" pitchFamily="34" charset="0"/>
              </a:rPr>
              <a:t>artery</a:t>
            </a:r>
          </a:p>
        </p:txBody>
      </p:sp>
      <p:sp>
        <p:nvSpPr>
          <p:cNvPr id="44" name="Rectangle 47"/>
          <p:cNvSpPr>
            <a:spLocks noChangeArrowheads="1"/>
          </p:cNvSpPr>
          <p:nvPr/>
        </p:nvSpPr>
        <p:spPr bwMode="auto">
          <a:xfrm>
            <a:off x="7035800" y="3279775"/>
            <a:ext cx="1430338" cy="212725"/>
          </a:xfrm>
          <a:prstGeom prst="rect">
            <a:avLst/>
          </a:prstGeom>
          <a:noFill/>
          <a:ln w="9525">
            <a:noFill/>
            <a:miter lim="800000"/>
            <a:headEnd/>
            <a:tailEnd/>
          </a:ln>
        </p:spPr>
        <p:txBody>
          <a:bodyPr wrap="none" lIns="0" tIns="0" rIns="0" bIns="0">
            <a:spAutoFit/>
          </a:bodyPr>
          <a:lstStyle/>
          <a:p>
            <a:r>
              <a:rPr lang="en-US" sz="1400" b="1">
                <a:latin typeface="Arial" charset="0"/>
              </a:rPr>
              <a:t>•</a:t>
            </a:r>
            <a:r>
              <a:rPr lang="en-US" sz="1400">
                <a:latin typeface="Arial" charset="0"/>
              </a:rPr>
              <a:t> </a:t>
            </a:r>
            <a:r>
              <a:rPr lang="en-US" sz="1400" b="1">
                <a:solidFill>
                  <a:srgbClr val="231F20"/>
                </a:solidFill>
                <a:latin typeface="Arial" charset="0"/>
              </a:rPr>
              <a:t>Left colic artery</a:t>
            </a:r>
          </a:p>
        </p:txBody>
      </p:sp>
      <p:sp>
        <p:nvSpPr>
          <p:cNvPr id="45" name="Rectangle 48"/>
          <p:cNvSpPr>
            <a:spLocks noChangeArrowheads="1"/>
          </p:cNvSpPr>
          <p:nvPr/>
        </p:nvSpPr>
        <p:spPr bwMode="auto">
          <a:xfrm>
            <a:off x="7104063" y="3470275"/>
            <a:ext cx="0" cy="212725"/>
          </a:xfrm>
          <a:prstGeom prst="rect">
            <a:avLst/>
          </a:prstGeom>
          <a:noFill/>
          <a:ln w="9525">
            <a:noFill/>
            <a:miter lim="800000"/>
            <a:headEnd/>
            <a:tailEnd/>
          </a:ln>
        </p:spPr>
        <p:txBody>
          <a:bodyPr wrap="none" lIns="0" tIns="0" rIns="0" bIns="0">
            <a:spAutoFit/>
          </a:bodyPr>
          <a:lstStyle/>
          <a:p>
            <a:endParaRPr lang="en-US" sz="1400">
              <a:latin typeface="Arial" charset="0"/>
            </a:endParaRPr>
          </a:p>
        </p:txBody>
      </p:sp>
      <p:sp>
        <p:nvSpPr>
          <p:cNvPr id="46" name="Rectangle 49"/>
          <p:cNvSpPr>
            <a:spLocks noChangeArrowheads="1"/>
          </p:cNvSpPr>
          <p:nvPr/>
        </p:nvSpPr>
        <p:spPr bwMode="auto">
          <a:xfrm>
            <a:off x="7035800" y="3470275"/>
            <a:ext cx="1649413" cy="212725"/>
          </a:xfrm>
          <a:prstGeom prst="rect">
            <a:avLst/>
          </a:prstGeom>
          <a:noFill/>
          <a:ln w="9525">
            <a:noFill/>
            <a:miter lim="800000"/>
            <a:headEnd/>
            <a:tailEnd/>
          </a:ln>
        </p:spPr>
        <p:txBody>
          <a:bodyPr wrap="none" lIns="0" tIns="0" rIns="0" bIns="0">
            <a:spAutoFit/>
          </a:bodyPr>
          <a:lstStyle/>
          <a:p>
            <a:r>
              <a:rPr lang="en-US" sz="1400" b="1">
                <a:latin typeface="Arial" charset="0"/>
              </a:rPr>
              <a:t>•</a:t>
            </a:r>
            <a:r>
              <a:rPr lang="en-US" sz="1400">
                <a:latin typeface="Arial" charset="0"/>
              </a:rPr>
              <a:t> </a:t>
            </a:r>
            <a:r>
              <a:rPr lang="en-US" sz="1400" b="1">
                <a:solidFill>
                  <a:srgbClr val="231F20"/>
                </a:solidFill>
                <a:latin typeface="Arial" charset="0"/>
              </a:rPr>
              <a:t>Sigmoidal arteries</a:t>
            </a:r>
          </a:p>
        </p:txBody>
      </p:sp>
      <p:sp>
        <p:nvSpPr>
          <p:cNvPr id="47" name="Rectangle 50"/>
          <p:cNvSpPr>
            <a:spLocks noChangeArrowheads="1"/>
          </p:cNvSpPr>
          <p:nvPr/>
        </p:nvSpPr>
        <p:spPr bwMode="auto">
          <a:xfrm>
            <a:off x="7035800" y="3660775"/>
            <a:ext cx="1363663" cy="425450"/>
          </a:xfrm>
          <a:prstGeom prst="rect">
            <a:avLst/>
          </a:prstGeom>
          <a:noFill/>
          <a:ln w="9525">
            <a:noFill/>
            <a:miter lim="800000"/>
            <a:headEnd/>
            <a:tailEnd/>
          </a:ln>
        </p:spPr>
        <p:txBody>
          <a:bodyPr wrap="none" lIns="0" tIns="0" rIns="0" bIns="0">
            <a:spAutoFit/>
          </a:bodyPr>
          <a:lstStyle/>
          <a:p>
            <a:r>
              <a:rPr lang="en-US" sz="1400" b="1">
                <a:latin typeface="Arial" charset="0"/>
              </a:rPr>
              <a:t>•</a:t>
            </a:r>
            <a:r>
              <a:rPr lang="en-US" sz="1400">
                <a:latin typeface="Arial" charset="0"/>
              </a:rPr>
              <a:t> </a:t>
            </a:r>
            <a:r>
              <a:rPr lang="en-US" sz="1400" b="1">
                <a:solidFill>
                  <a:srgbClr val="231F20"/>
                </a:solidFill>
                <a:latin typeface="Arial" charset="0"/>
              </a:rPr>
              <a:t>Superior rectal</a:t>
            </a:r>
          </a:p>
          <a:p>
            <a:r>
              <a:rPr lang="en-US" sz="1400" b="1">
                <a:solidFill>
                  <a:srgbClr val="231F20"/>
                </a:solidFill>
                <a:latin typeface="Arial" charset="0"/>
              </a:rPr>
              <a:t>   artery</a:t>
            </a:r>
          </a:p>
        </p:txBody>
      </p:sp>
      <p:sp>
        <p:nvSpPr>
          <p:cNvPr id="48" name="Rectangle 51"/>
          <p:cNvSpPr>
            <a:spLocks noChangeArrowheads="1"/>
          </p:cNvSpPr>
          <p:nvPr/>
        </p:nvSpPr>
        <p:spPr bwMode="auto">
          <a:xfrm>
            <a:off x="458788" y="2209800"/>
            <a:ext cx="1741487" cy="577850"/>
          </a:xfrm>
          <a:prstGeom prst="rect">
            <a:avLst/>
          </a:prstGeom>
          <a:noFill/>
          <a:ln w="9525">
            <a:noFill/>
            <a:miter lim="800000"/>
            <a:headEnd/>
            <a:tailEnd/>
          </a:ln>
        </p:spPr>
        <p:txBody>
          <a:bodyPr wrap="none" lIns="0" tIns="0" rIns="0" bIns="0">
            <a:spAutoFit/>
          </a:bodyPr>
          <a:lstStyle/>
          <a:p>
            <a:pPr eaLnBrk="1" hangingPunct="1">
              <a:lnSpc>
                <a:spcPct val="90000"/>
              </a:lnSpc>
            </a:pPr>
            <a:r>
              <a:rPr lang="en-US" sz="1400">
                <a:solidFill>
                  <a:srgbClr val="231F20"/>
                </a:solidFill>
                <a:latin typeface="Arial Black" pitchFamily="34" charset="0"/>
              </a:rPr>
              <a:t>Branches of</a:t>
            </a:r>
          </a:p>
          <a:p>
            <a:pPr eaLnBrk="1" hangingPunct="1">
              <a:lnSpc>
                <a:spcPct val="70000"/>
              </a:lnSpc>
            </a:pPr>
            <a:r>
              <a:rPr lang="en-US" sz="1400">
                <a:solidFill>
                  <a:srgbClr val="231F20"/>
                </a:solidFill>
                <a:latin typeface="Arial Black" pitchFamily="34" charset="0"/>
              </a:rPr>
              <a:t>the superior</a:t>
            </a:r>
          </a:p>
          <a:p>
            <a:pPr eaLnBrk="1" hangingPunct="1">
              <a:lnSpc>
                <a:spcPct val="70000"/>
              </a:lnSpc>
            </a:pPr>
            <a:r>
              <a:rPr lang="en-US" sz="1400">
                <a:solidFill>
                  <a:srgbClr val="231F20"/>
                </a:solidFill>
                <a:latin typeface="Arial Black" pitchFamily="34" charset="0"/>
              </a:rPr>
              <a:t>mesenteric artery</a:t>
            </a:r>
          </a:p>
        </p:txBody>
      </p:sp>
      <p:sp>
        <p:nvSpPr>
          <p:cNvPr id="49" name="Rectangle 52"/>
          <p:cNvSpPr>
            <a:spLocks noChangeArrowheads="1"/>
          </p:cNvSpPr>
          <p:nvPr/>
        </p:nvSpPr>
        <p:spPr bwMode="auto">
          <a:xfrm>
            <a:off x="457200" y="2813050"/>
            <a:ext cx="1666875" cy="212725"/>
          </a:xfrm>
          <a:prstGeom prst="rect">
            <a:avLst/>
          </a:prstGeom>
          <a:noFill/>
          <a:ln w="9525">
            <a:noFill/>
            <a:miter lim="800000"/>
            <a:headEnd/>
            <a:tailEnd/>
          </a:ln>
        </p:spPr>
        <p:txBody>
          <a:bodyPr wrap="none" lIns="0" tIns="0" rIns="0" bIns="0">
            <a:spAutoFit/>
          </a:bodyPr>
          <a:lstStyle/>
          <a:p>
            <a:r>
              <a:rPr lang="en-US" sz="1400" b="1">
                <a:latin typeface="Arial" charset="0"/>
              </a:rPr>
              <a:t>•</a:t>
            </a:r>
            <a:r>
              <a:rPr lang="en-US" sz="1400">
                <a:latin typeface="Arial" charset="0"/>
              </a:rPr>
              <a:t> </a:t>
            </a:r>
            <a:r>
              <a:rPr lang="en-US" sz="1400" b="1">
                <a:solidFill>
                  <a:srgbClr val="231F20"/>
                </a:solidFill>
                <a:latin typeface="Arial" charset="0"/>
              </a:rPr>
              <a:t>Middle colic artery</a:t>
            </a:r>
          </a:p>
        </p:txBody>
      </p:sp>
      <p:sp>
        <p:nvSpPr>
          <p:cNvPr id="50" name="Rectangle 53"/>
          <p:cNvSpPr>
            <a:spLocks noChangeArrowheads="1"/>
          </p:cNvSpPr>
          <p:nvPr/>
        </p:nvSpPr>
        <p:spPr bwMode="auto">
          <a:xfrm>
            <a:off x="457200" y="3003550"/>
            <a:ext cx="1577975" cy="212725"/>
          </a:xfrm>
          <a:prstGeom prst="rect">
            <a:avLst/>
          </a:prstGeom>
          <a:noFill/>
          <a:ln w="9525">
            <a:noFill/>
            <a:miter lim="800000"/>
            <a:headEnd/>
            <a:tailEnd/>
          </a:ln>
        </p:spPr>
        <p:txBody>
          <a:bodyPr wrap="none" lIns="0" tIns="0" rIns="0" bIns="0">
            <a:spAutoFit/>
          </a:bodyPr>
          <a:lstStyle/>
          <a:p>
            <a:r>
              <a:rPr lang="en-US" sz="1400" b="1">
                <a:latin typeface="Arial" charset="0"/>
              </a:rPr>
              <a:t>•</a:t>
            </a:r>
            <a:r>
              <a:rPr lang="en-US" sz="1400">
                <a:latin typeface="Arial" charset="0"/>
              </a:rPr>
              <a:t> </a:t>
            </a:r>
            <a:r>
              <a:rPr lang="en-US" sz="1400" b="1">
                <a:solidFill>
                  <a:srgbClr val="231F20"/>
                </a:solidFill>
                <a:latin typeface="Arial" charset="0"/>
              </a:rPr>
              <a:t>Intestinal arteries</a:t>
            </a:r>
          </a:p>
        </p:txBody>
      </p:sp>
      <p:sp>
        <p:nvSpPr>
          <p:cNvPr id="51" name="Rectangle 54"/>
          <p:cNvSpPr>
            <a:spLocks noChangeArrowheads="1"/>
          </p:cNvSpPr>
          <p:nvPr/>
        </p:nvSpPr>
        <p:spPr bwMode="auto">
          <a:xfrm>
            <a:off x="457200" y="3194050"/>
            <a:ext cx="1558925" cy="212725"/>
          </a:xfrm>
          <a:prstGeom prst="rect">
            <a:avLst/>
          </a:prstGeom>
          <a:noFill/>
          <a:ln w="9525">
            <a:noFill/>
            <a:miter lim="800000"/>
            <a:headEnd/>
            <a:tailEnd/>
          </a:ln>
        </p:spPr>
        <p:txBody>
          <a:bodyPr wrap="none" lIns="0" tIns="0" rIns="0" bIns="0">
            <a:spAutoFit/>
          </a:bodyPr>
          <a:lstStyle/>
          <a:p>
            <a:r>
              <a:rPr lang="en-US" sz="1400" b="1">
                <a:latin typeface="Arial" charset="0"/>
              </a:rPr>
              <a:t>•</a:t>
            </a:r>
            <a:r>
              <a:rPr lang="en-US" sz="1400">
                <a:latin typeface="Arial" charset="0"/>
              </a:rPr>
              <a:t> </a:t>
            </a:r>
            <a:r>
              <a:rPr lang="en-US" sz="1400" b="1">
                <a:solidFill>
                  <a:srgbClr val="231F20"/>
                </a:solidFill>
                <a:latin typeface="Arial" charset="0"/>
              </a:rPr>
              <a:t>Right colic artery</a:t>
            </a:r>
          </a:p>
        </p:txBody>
      </p:sp>
      <p:sp>
        <p:nvSpPr>
          <p:cNvPr id="52" name="Rectangle 55"/>
          <p:cNvSpPr>
            <a:spLocks noChangeArrowheads="1"/>
          </p:cNvSpPr>
          <p:nvPr/>
        </p:nvSpPr>
        <p:spPr bwMode="auto">
          <a:xfrm>
            <a:off x="457200" y="3384550"/>
            <a:ext cx="1362075" cy="212725"/>
          </a:xfrm>
          <a:prstGeom prst="rect">
            <a:avLst/>
          </a:prstGeom>
          <a:noFill/>
          <a:ln w="9525">
            <a:noFill/>
            <a:miter lim="800000"/>
            <a:headEnd/>
            <a:tailEnd/>
          </a:ln>
        </p:spPr>
        <p:txBody>
          <a:bodyPr wrap="none" lIns="0" tIns="0" rIns="0" bIns="0">
            <a:spAutoFit/>
          </a:bodyPr>
          <a:lstStyle/>
          <a:p>
            <a:r>
              <a:rPr lang="en-US" sz="1400" b="1">
                <a:latin typeface="Arial" charset="0"/>
              </a:rPr>
              <a:t>•</a:t>
            </a:r>
            <a:r>
              <a:rPr lang="en-US" sz="1400">
                <a:latin typeface="Arial" charset="0"/>
              </a:rPr>
              <a:t> </a:t>
            </a:r>
            <a:r>
              <a:rPr lang="en-US" sz="1400" b="1">
                <a:solidFill>
                  <a:srgbClr val="231F20"/>
                </a:solidFill>
                <a:latin typeface="Arial" charset="0"/>
              </a:rPr>
              <a:t>Ileocolic artery</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endParaRPr lang="en-GB"/>
          </a:p>
        </p:txBody>
      </p:sp>
      <p:pic>
        <p:nvPicPr>
          <p:cNvPr id="35" name="Picture 7" descr="figure_19_29c-jLE"/>
          <p:cNvPicPr>
            <a:picLocks noChangeAspect="1" noChangeArrowheads="1"/>
          </p:cNvPicPr>
          <p:nvPr/>
        </p:nvPicPr>
        <p:blipFill>
          <a:blip r:embed="rId2" cstate="print"/>
          <a:srcRect/>
          <a:stretch>
            <a:fillRect/>
          </a:stretch>
        </p:blipFill>
        <p:spPr bwMode="auto">
          <a:xfrm>
            <a:off x="434975" y="406400"/>
            <a:ext cx="8229600" cy="6007100"/>
          </a:xfrm>
          <a:prstGeom prst="rect">
            <a:avLst/>
          </a:prstGeom>
          <a:noFill/>
        </p:spPr>
      </p:pic>
      <p:sp>
        <p:nvSpPr>
          <p:cNvPr id="36" name="Freeform 8"/>
          <p:cNvSpPr>
            <a:spLocks/>
          </p:cNvSpPr>
          <p:nvPr/>
        </p:nvSpPr>
        <p:spPr bwMode="auto">
          <a:xfrm>
            <a:off x="1933575" y="1079500"/>
            <a:ext cx="2028825" cy="800100"/>
          </a:xfrm>
          <a:custGeom>
            <a:avLst/>
            <a:gdLst/>
            <a:ahLst/>
            <a:cxnLst>
              <a:cxn ang="0">
                <a:pos x="0" y="504"/>
              </a:cxn>
              <a:cxn ang="0">
                <a:pos x="82" y="502"/>
              </a:cxn>
              <a:cxn ang="0">
                <a:pos x="1278" y="0"/>
              </a:cxn>
            </a:cxnLst>
            <a:rect l="0" t="0" r="r" b="b"/>
            <a:pathLst>
              <a:path w="1278" h="504">
                <a:moveTo>
                  <a:pt x="0" y="504"/>
                </a:moveTo>
                <a:lnTo>
                  <a:pt x="82" y="502"/>
                </a:lnTo>
                <a:lnTo>
                  <a:pt x="1278" y="0"/>
                </a:lnTo>
              </a:path>
            </a:pathLst>
          </a:custGeom>
          <a:noFill/>
          <a:ln w="12700">
            <a:solidFill>
              <a:srgbClr val="231F20"/>
            </a:solidFill>
            <a:prstDash val="solid"/>
            <a:round/>
            <a:headEnd/>
            <a:tailEnd/>
          </a:ln>
        </p:spPr>
        <p:txBody>
          <a:bodyPr/>
          <a:lstStyle/>
          <a:p>
            <a:endParaRPr lang="en-GB"/>
          </a:p>
        </p:txBody>
      </p:sp>
      <p:sp>
        <p:nvSpPr>
          <p:cNvPr id="37" name="Line 9"/>
          <p:cNvSpPr>
            <a:spLocks noChangeShapeType="1"/>
          </p:cNvSpPr>
          <p:nvPr/>
        </p:nvSpPr>
        <p:spPr bwMode="auto">
          <a:xfrm>
            <a:off x="5905500" y="1990725"/>
            <a:ext cx="520700" cy="1588"/>
          </a:xfrm>
          <a:prstGeom prst="line">
            <a:avLst/>
          </a:prstGeom>
          <a:noFill/>
          <a:ln w="12700">
            <a:solidFill>
              <a:srgbClr val="231F20"/>
            </a:solidFill>
            <a:round/>
            <a:headEnd/>
            <a:tailEnd/>
          </a:ln>
        </p:spPr>
        <p:txBody>
          <a:bodyPr/>
          <a:lstStyle/>
          <a:p>
            <a:endParaRPr lang="en-GB"/>
          </a:p>
        </p:txBody>
      </p:sp>
      <p:sp>
        <p:nvSpPr>
          <p:cNvPr id="38" name="Freeform 10"/>
          <p:cNvSpPr>
            <a:spLocks/>
          </p:cNvSpPr>
          <p:nvPr/>
        </p:nvSpPr>
        <p:spPr bwMode="auto">
          <a:xfrm>
            <a:off x="4575175" y="1657350"/>
            <a:ext cx="1851025" cy="450850"/>
          </a:xfrm>
          <a:custGeom>
            <a:avLst/>
            <a:gdLst/>
            <a:ahLst/>
            <a:cxnLst>
              <a:cxn ang="0">
                <a:pos x="1166" y="0"/>
              </a:cxn>
              <a:cxn ang="0">
                <a:pos x="870" y="0"/>
              </a:cxn>
              <a:cxn ang="0">
                <a:pos x="0" y="284"/>
              </a:cxn>
            </a:cxnLst>
            <a:rect l="0" t="0" r="r" b="b"/>
            <a:pathLst>
              <a:path w="1166" h="284">
                <a:moveTo>
                  <a:pt x="1166" y="0"/>
                </a:moveTo>
                <a:lnTo>
                  <a:pt x="870" y="0"/>
                </a:lnTo>
                <a:lnTo>
                  <a:pt x="0" y="284"/>
                </a:lnTo>
              </a:path>
            </a:pathLst>
          </a:custGeom>
          <a:noFill/>
          <a:ln w="12700">
            <a:solidFill>
              <a:srgbClr val="231F20"/>
            </a:solidFill>
            <a:prstDash val="solid"/>
            <a:round/>
            <a:headEnd/>
            <a:tailEnd/>
          </a:ln>
        </p:spPr>
        <p:txBody>
          <a:bodyPr/>
          <a:lstStyle/>
          <a:p>
            <a:endParaRPr lang="en-GB"/>
          </a:p>
        </p:txBody>
      </p:sp>
      <p:sp>
        <p:nvSpPr>
          <p:cNvPr id="39" name="Line 11"/>
          <p:cNvSpPr>
            <a:spLocks noChangeShapeType="1"/>
          </p:cNvSpPr>
          <p:nvPr/>
        </p:nvSpPr>
        <p:spPr bwMode="auto">
          <a:xfrm>
            <a:off x="4051300" y="2381250"/>
            <a:ext cx="2374900" cy="1588"/>
          </a:xfrm>
          <a:prstGeom prst="line">
            <a:avLst/>
          </a:prstGeom>
          <a:noFill/>
          <a:ln w="12700">
            <a:solidFill>
              <a:srgbClr val="231F20"/>
            </a:solidFill>
            <a:round/>
            <a:headEnd/>
            <a:tailEnd/>
          </a:ln>
        </p:spPr>
        <p:txBody>
          <a:bodyPr/>
          <a:lstStyle/>
          <a:p>
            <a:endParaRPr lang="en-GB"/>
          </a:p>
        </p:txBody>
      </p:sp>
      <p:sp>
        <p:nvSpPr>
          <p:cNvPr id="40" name="Line 12"/>
          <p:cNvSpPr>
            <a:spLocks noChangeShapeType="1"/>
          </p:cNvSpPr>
          <p:nvPr/>
        </p:nvSpPr>
        <p:spPr bwMode="auto">
          <a:xfrm>
            <a:off x="4838700" y="2670175"/>
            <a:ext cx="1587500" cy="1588"/>
          </a:xfrm>
          <a:prstGeom prst="line">
            <a:avLst/>
          </a:prstGeom>
          <a:noFill/>
          <a:ln w="12700">
            <a:solidFill>
              <a:srgbClr val="231F20"/>
            </a:solidFill>
            <a:round/>
            <a:headEnd/>
            <a:tailEnd/>
          </a:ln>
        </p:spPr>
        <p:txBody>
          <a:bodyPr/>
          <a:lstStyle/>
          <a:p>
            <a:endParaRPr lang="en-GB"/>
          </a:p>
        </p:txBody>
      </p:sp>
      <p:sp>
        <p:nvSpPr>
          <p:cNvPr id="41" name="Line 13"/>
          <p:cNvSpPr>
            <a:spLocks noChangeShapeType="1"/>
          </p:cNvSpPr>
          <p:nvPr/>
        </p:nvSpPr>
        <p:spPr bwMode="auto">
          <a:xfrm>
            <a:off x="4921250" y="3127375"/>
            <a:ext cx="1504950" cy="1588"/>
          </a:xfrm>
          <a:prstGeom prst="line">
            <a:avLst/>
          </a:prstGeom>
          <a:noFill/>
          <a:ln w="12700">
            <a:solidFill>
              <a:srgbClr val="231F20"/>
            </a:solidFill>
            <a:round/>
            <a:headEnd/>
            <a:tailEnd/>
          </a:ln>
        </p:spPr>
        <p:txBody>
          <a:bodyPr/>
          <a:lstStyle/>
          <a:p>
            <a:endParaRPr lang="en-GB"/>
          </a:p>
        </p:txBody>
      </p:sp>
      <p:sp>
        <p:nvSpPr>
          <p:cNvPr id="42" name="Freeform 14"/>
          <p:cNvSpPr>
            <a:spLocks/>
          </p:cNvSpPr>
          <p:nvPr/>
        </p:nvSpPr>
        <p:spPr bwMode="auto">
          <a:xfrm>
            <a:off x="4581525" y="3511550"/>
            <a:ext cx="1844675" cy="222250"/>
          </a:xfrm>
          <a:custGeom>
            <a:avLst/>
            <a:gdLst/>
            <a:ahLst/>
            <a:cxnLst>
              <a:cxn ang="0">
                <a:pos x="0" y="0"/>
              </a:cxn>
              <a:cxn ang="0">
                <a:pos x="966" y="140"/>
              </a:cxn>
              <a:cxn ang="0">
                <a:pos x="1162" y="140"/>
              </a:cxn>
            </a:cxnLst>
            <a:rect l="0" t="0" r="r" b="b"/>
            <a:pathLst>
              <a:path w="1162" h="140">
                <a:moveTo>
                  <a:pt x="0" y="0"/>
                </a:moveTo>
                <a:lnTo>
                  <a:pt x="966" y="140"/>
                </a:lnTo>
                <a:lnTo>
                  <a:pt x="1162" y="140"/>
                </a:lnTo>
              </a:path>
            </a:pathLst>
          </a:custGeom>
          <a:noFill/>
          <a:ln w="12700">
            <a:solidFill>
              <a:srgbClr val="231F20"/>
            </a:solidFill>
            <a:prstDash val="solid"/>
            <a:round/>
            <a:headEnd/>
            <a:tailEnd/>
          </a:ln>
        </p:spPr>
        <p:txBody>
          <a:bodyPr/>
          <a:lstStyle/>
          <a:p>
            <a:endParaRPr lang="en-GB"/>
          </a:p>
        </p:txBody>
      </p:sp>
      <p:sp>
        <p:nvSpPr>
          <p:cNvPr id="43" name="Freeform 15"/>
          <p:cNvSpPr>
            <a:spLocks/>
          </p:cNvSpPr>
          <p:nvPr/>
        </p:nvSpPr>
        <p:spPr bwMode="auto">
          <a:xfrm>
            <a:off x="3800475" y="4187825"/>
            <a:ext cx="2625725" cy="203200"/>
          </a:xfrm>
          <a:custGeom>
            <a:avLst/>
            <a:gdLst/>
            <a:ahLst/>
            <a:cxnLst>
              <a:cxn ang="0">
                <a:pos x="0" y="0"/>
              </a:cxn>
              <a:cxn ang="0">
                <a:pos x="1458" y="128"/>
              </a:cxn>
              <a:cxn ang="0">
                <a:pos x="1654" y="128"/>
              </a:cxn>
            </a:cxnLst>
            <a:rect l="0" t="0" r="r" b="b"/>
            <a:pathLst>
              <a:path w="1654" h="128">
                <a:moveTo>
                  <a:pt x="0" y="0"/>
                </a:moveTo>
                <a:lnTo>
                  <a:pt x="1458" y="128"/>
                </a:lnTo>
                <a:lnTo>
                  <a:pt x="1654" y="128"/>
                </a:lnTo>
              </a:path>
            </a:pathLst>
          </a:custGeom>
          <a:noFill/>
          <a:ln w="12700">
            <a:solidFill>
              <a:srgbClr val="231F20"/>
            </a:solidFill>
            <a:prstDash val="solid"/>
            <a:round/>
            <a:headEnd/>
            <a:tailEnd/>
          </a:ln>
        </p:spPr>
        <p:txBody>
          <a:bodyPr/>
          <a:lstStyle/>
          <a:p>
            <a:endParaRPr lang="en-GB"/>
          </a:p>
        </p:txBody>
      </p:sp>
      <p:sp>
        <p:nvSpPr>
          <p:cNvPr id="44" name="Line 16"/>
          <p:cNvSpPr>
            <a:spLocks noChangeShapeType="1"/>
          </p:cNvSpPr>
          <p:nvPr/>
        </p:nvSpPr>
        <p:spPr bwMode="auto">
          <a:xfrm>
            <a:off x="5746750" y="5067300"/>
            <a:ext cx="679450" cy="1588"/>
          </a:xfrm>
          <a:prstGeom prst="line">
            <a:avLst/>
          </a:prstGeom>
          <a:noFill/>
          <a:ln w="12700">
            <a:solidFill>
              <a:srgbClr val="231F20"/>
            </a:solidFill>
            <a:round/>
            <a:headEnd/>
            <a:tailEnd/>
          </a:ln>
        </p:spPr>
        <p:txBody>
          <a:bodyPr/>
          <a:lstStyle/>
          <a:p>
            <a:endParaRPr lang="en-GB"/>
          </a:p>
        </p:txBody>
      </p:sp>
      <p:sp>
        <p:nvSpPr>
          <p:cNvPr id="45" name="Freeform 17"/>
          <p:cNvSpPr>
            <a:spLocks/>
          </p:cNvSpPr>
          <p:nvPr/>
        </p:nvSpPr>
        <p:spPr bwMode="auto">
          <a:xfrm>
            <a:off x="1987550" y="2520950"/>
            <a:ext cx="1946275" cy="781050"/>
          </a:xfrm>
          <a:custGeom>
            <a:avLst/>
            <a:gdLst/>
            <a:ahLst/>
            <a:cxnLst>
              <a:cxn ang="0">
                <a:pos x="0" y="492"/>
              </a:cxn>
              <a:cxn ang="0">
                <a:pos x="80" y="492"/>
              </a:cxn>
              <a:cxn ang="0">
                <a:pos x="1226" y="0"/>
              </a:cxn>
            </a:cxnLst>
            <a:rect l="0" t="0" r="r" b="b"/>
            <a:pathLst>
              <a:path w="1226" h="492">
                <a:moveTo>
                  <a:pt x="0" y="492"/>
                </a:moveTo>
                <a:lnTo>
                  <a:pt x="80" y="492"/>
                </a:lnTo>
                <a:lnTo>
                  <a:pt x="1226" y="0"/>
                </a:lnTo>
              </a:path>
            </a:pathLst>
          </a:custGeom>
          <a:noFill/>
          <a:ln w="12700">
            <a:solidFill>
              <a:srgbClr val="231F20"/>
            </a:solidFill>
            <a:prstDash val="solid"/>
            <a:round/>
            <a:headEnd/>
            <a:tailEnd/>
          </a:ln>
        </p:spPr>
        <p:txBody>
          <a:bodyPr/>
          <a:lstStyle/>
          <a:p>
            <a:endParaRPr lang="en-GB"/>
          </a:p>
        </p:txBody>
      </p:sp>
      <p:sp>
        <p:nvSpPr>
          <p:cNvPr id="46" name="Line 18"/>
          <p:cNvSpPr>
            <a:spLocks noChangeShapeType="1"/>
          </p:cNvSpPr>
          <p:nvPr/>
        </p:nvSpPr>
        <p:spPr bwMode="auto">
          <a:xfrm>
            <a:off x="2079625" y="4832350"/>
            <a:ext cx="1781175" cy="1588"/>
          </a:xfrm>
          <a:prstGeom prst="line">
            <a:avLst/>
          </a:prstGeom>
          <a:noFill/>
          <a:ln w="12700">
            <a:solidFill>
              <a:srgbClr val="231F20"/>
            </a:solidFill>
            <a:round/>
            <a:headEnd/>
            <a:tailEnd/>
          </a:ln>
        </p:spPr>
        <p:txBody>
          <a:bodyPr/>
          <a:lstStyle/>
          <a:p>
            <a:endParaRPr lang="en-GB"/>
          </a:p>
        </p:txBody>
      </p:sp>
      <p:sp>
        <p:nvSpPr>
          <p:cNvPr id="47" name="Line 19"/>
          <p:cNvSpPr>
            <a:spLocks noChangeShapeType="1"/>
          </p:cNvSpPr>
          <p:nvPr/>
        </p:nvSpPr>
        <p:spPr bwMode="auto">
          <a:xfrm flipV="1">
            <a:off x="3327400" y="1028700"/>
            <a:ext cx="412750" cy="307975"/>
          </a:xfrm>
          <a:prstGeom prst="line">
            <a:avLst/>
          </a:prstGeom>
          <a:noFill/>
          <a:ln w="12700">
            <a:solidFill>
              <a:srgbClr val="231F20"/>
            </a:solidFill>
            <a:round/>
            <a:headEnd/>
            <a:tailEnd/>
          </a:ln>
        </p:spPr>
        <p:txBody>
          <a:bodyPr/>
          <a:lstStyle/>
          <a:p>
            <a:endParaRPr lang="en-GB"/>
          </a:p>
        </p:txBody>
      </p:sp>
      <p:sp>
        <p:nvSpPr>
          <p:cNvPr id="48" name="Line 20"/>
          <p:cNvSpPr>
            <a:spLocks noChangeShapeType="1"/>
          </p:cNvSpPr>
          <p:nvPr/>
        </p:nvSpPr>
        <p:spPr bwMode="auto">
          <a:xfrm flipH="1">
            <a:off x="4756150" y="1657350"/>
            <a:ext cx="1200150" cy="625475"/>
          </a:xfrm>
          <a:prstGeom prst="line">
            <a:avLst/>
          </a:prstGeom>
          <a:noFill/>
          <a:ln w="12700">
            <a:solidFill>
              <a:srgbClr val="231F20"/>
            </a:solidFill>
            <a:round/>
            <a:headEnd/>
            <a:tailEnd/>
          </a:ln>
        </p:spPr>
        <p:txBody>
          <a:bodyPr/>
          <a:lstStyle/>
          <a:p>
            <a:endParaRPr lang="en-GB"/>
          </a:p>
        </p:txBody>
      </p:sp>
      <p:sp>
        <p:nvSpPr>
          <p:cNvPr id="49" name="Line 21"/>
          <p:cNvSpPr>
            <a:spLocks noChangeShapeType="1"/>
          </p:cNvSpPr>
          <p:nvPr/>
        </p:nvSpPr>
        <p:spPr bwMode="auto">
          <a:xfrm>
            <a:off x="4051300" y="755650"/>
            <a:ext cx="2374900" cy="1588"/>
          </a:xfrm>
          <a:prstGeom prst="line">
            <a:avLst/>
          </a:prstGeom>
          <a:noFill/>
          <a:ln w="12700">
            <a:solidFill>
              <a:srgbClr val="231F20"/>
            </a:solidFill>
            <a:round/>
            <a:headEnd/>
            <a:tailEnd/>
          </a:ln>
        </p:spPr>
        <p:txBody>
          <a:bodyPr/>
          <a:lstStyle/>
          <a:p>
            <a:endParaRPr lang="en-GB"/>
          </a:p>
        </p:txBody>
      </p:sp>
      <p:sp>
        <p:nvSpPr>
          <p:cNvPr id="50" name="Freeform 22"/>
          <p:cNvSpPr>
            <a:spLocks/>
          </p:cNvSpPr>
          <p:nvPr/>
        </p:nvSpPr>
        <p:spPr bwMode="auto">
          <a:xfrm>
            <a:off x="1012825" y="1860550"/>
            <a:ext cx="1485900" cy="825500"/>
          </a:xfrm>
          <a:custGeom>
            <a:avLst/>
            <a:gdLst/>
            <a:ahLst/>
            <a:cxnLst>
              <a:cxn ang="0">
                <a:pos x="936" y="0"/>
              </a:cxn>
              <a:cxn ang="0">
                <a:pos x="636" y="520"/>
              </a:cxn>
              <a:cxn ang="0">
                <a:pos x="0" y="520"/>
              </a:cxn>
            </a:cxnLst>
            <a:rect l="0" t="0" r="r" b="b"/>
            <a:pathLst>
              <a:path w="936" h="520">
                <a:moveTo>
                  <a:pt x="936" y="0"/>
                </a:moveTo>
                <a:lnTo>
                  <a:pt x="636" y="520"/>
                </a:lnTo>
                <a:lnTo>
                  <a:pt x="0" y="520"/>
                </a:lnTo>
              </a:path>
            </a:pathLst>
          </a:custGeom>
          <a:noFill/>
          <a:ln w="12700">
            <a:solidFill>
              <a:srgbClr val="231F20"/>
            </a:solidFill>
            <a:prstDash val="solid"/>
            <a:round/>
            <a:headEnd/>
            <a:tailEnd/>
          </a:ln>
        </p:spPr>
        <p:txBody>
          <a:bodyPr/>
          <a:lstStyle/>
          <a:p>
            <a:endParaRPr lang="en-GB"/>
          </a:p>
        </p:txBody>
      </p:sp>
      <p:sp>
        <p:nvSpPr>
          <p:cNvPr id="51" name="Line 23"/>
          <p:cNvSpPr>
            <a:spLocks noChangeShapeType="1"/>
          </p:cNvSpPr>
          <p:nvPr/>
        </p:nvSpPr>
        <p:spPr bwMode="auto">
          <a:xfrm flipH="1">
            <a:off x="1295400" y="5597525"/>
            <a:ext cx="2803525" cy="1588"/>
          </a:xfrm>
          <a:prstGeom prst="line">
            <a:avLst/>
          </a:prstGeom>
          <a:noFill/>
          <a:ln w="12700">
            <a:solidFill>
              <a:srgbClr val="231F20"/>
            </a:solidFill>
            <a:round/>
            <a:headEnd/>
            <a:tailEnd/>
          </a:ln>
        </p:spPr>
        <p:txBody>
          <a:bodyPr/>
          <a:lstStyle/>
          <a:p>
            <a:endParaRPr lang="en-GB"/>
          </a:p>
        </p:txBody>
      </p:sp>
      <p:sp>
        <p:nvSpPr>
          <p:cNvPr id="52" name="Rectangle 25"/>
          <p:cNvSpPr>
            <a:spLocks noChangeArrowheads="1"/>
          </p:cNvSpPr>
          <p:nvPr/>
        </p:nvSpPr>
        <p:spPr bwMode="auto">
          <a:xfrm>
            <a:off x="415925" y="1736725"/>
            <a:ext cx="14732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Hepatic veins</a:t>
            </a:r>
            <a:endParaRPr lang="en-US" sz="1400" b="1">
              <a:latin typeface="Arial" charset="0"/>
            </a:endParaRPr>
          </a:p>
        </p:txBody>
      </p:sp>
      <p:sp>
        <p:nvSpPr>
          <p:cNvPr id="53" name="Rectangle 26"/>
          <p:cNvSpPr>
            <a:spLocks noChangeArrowheads="1"/>
          </p:cNvSpPr>
          <p:nvPr/>
        </p:nvSpPr>
        <p:spPr bwMode="auto">
          <a:xfrm>
            <a:off x="415925" y="2540000"/>
            <a:ext cx="5461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Liver</a:t>
            </a:r>
            <a:endParaRPr lang="en-US" sz="1400" b="1">
              <a:latin typeface="Arial" charset="0"/>
            </a:endParaRPr>
          </a:p>
        </p:txBody>
      </p:sp>
      <p:sp>
        <p:nvSpPr>
          <p:cNvPr id="54" name="Rectangle 27"/>
          <p:cNvSpPr>
            <a:spLocks noChangeArrowheads="1"/>
          </p:cNvSpPr>
          <p:nvPr/>
        </p:nvSpPr>
        <p:spPr bwMode="auto">
          <a:xfrm>
            <a:off x="6454775" y="1876425"/>
            <a:ext cx="7493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Spleen</a:t>
            </a:r>
            <a:endParaRPr lang="en-US" sz="1400" b="1">
              <a:latin typeface="Arial" charset="0"/>
            </a:endParaRPr>
          </a:p>
        </p:txBody>
      </p:sp>
      <p:sp>
        <p:nvSpPr>
          <p:cNvPr id="55" name="Rectangle 28"/>
          <p:cNvSpPr>
            <a:spLocks noChangeArrowheads="1"/>
          </p:cNvSpPr>
          <p:nvPr/>
        </p:nvSpPr>
        <p:spPr bwMode="auto">
          <a:xfrm>
            <a:off x="6454775" y="1546225"/>
            <a:ext cx="14351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Gastric veins</a:t>
            </a:r>
            <a:endParaRPr lang="en-US" sz="1400" b="1">
              <a:latin typeface="Arial" charset="0"/>
            </a:endParaRPr>
          </a:p>
        </p:txBody>
      </p:sp>
      <p:sp>
        <p:nvSpPr>
          <p:cNvPr id="56" name="Rectangle 29"/>
          <p:cNvSpPr>
            <a:spLocks noChangeArrowheads="1"/>
          </p:cNvSpPr>
          <p:nvPr/>
        </p:nvSpPr>
        <p:spPr bwMode="auto">
          <a:xfrm>
            <a:off x="6454775" y="2266950"/>
            <a:ext cx="19431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Inferior vena cava</a:t>
            </a:r>
            <a:endParaRPr lang="en-US" sz="1400" b="1">
              <a:latin typeface="Arial" charset="0"/>
            </a:endParaRPr>
          </a:p>
        </p:txBody>
      </p:sp>
      <p:sp>
        <p:nvSpPr>
          <p:cNvPr id="57" name="Rectangle 30"/>
          <p:cNvSpPr>
            <a:spLocks noChangeArrowheads="1"/>
          </p:cNvSpPr>
          <p:nvPr/>
        </p:nvSpPr>
        <p:spPr bwMode="auto">
          <a:xfrm>
            <a:off x="6454775" y="625475"/>
            <a:ext cx="2070100" cy="823913"/>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Inferior vena cava</a:t>
            </a:r>
          </a:p>
          <a:p>
            <a:r>
              <a:rPr lang="en-US" sz="1800" b="1">
                <a:solidFill>
                  <a:srgbClr val="231F20"/>
                </a:solidFill>
                <a:latin typeface="Arial" charset="0"/>
              </a:rPr>
              <a:t>(not part of hepatic</a:t>
            </a:r>
            <a:endParaRPr lang="en-US" sz="1800" b="1">
              <a:latin typeface="Arial" charset="0"/>
            </a:endParaRPr>
          </a:p>
          <a:p>
            <a:r>
              <a:rPr lang="en-US" sz="1800" b="1">
                <a:solidFill>
                  <a:srgbClr val="231F20"/>
                </a:solidFill>
                <a:latin typeface="Arial" charset="0"/>
              </a:rPr>
              <a:t>portal system)</a:t>
            </a:r>
          </a:p>
        </p:txBody>
      </p:sp>
      <p:sp>
        <p:nvSpPr>
          <p:cNvPr id="58" name="Rectangle 31"/>
          <p:cNvSpPr>
            <a:spLocks noChangeArrowheads="1"/>
          </p:cNvSpPr>
          <p:nvPr/>
        </p:nvSpPr>
        <p:spPr bwMode="auto">
          <a:xfrm>
            <a:off x="6454775" y="2555875"/>
            <a:ext cx="13335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Splenic vein</a:t>
            </a:r>
            <a:endParaRPr lang="en-US" sz="1400" b="1">
              <a:latin typeface="Arial" charset="0"/>
            </a:endParaRPr>
          </a:p>
        </p:txBody>
      </p:sp>
      <p:sp>
        <p:nvSpPr>
          <p:cNvPr id="59" name="Rectangle 32"/>
          <p:cNvSpPr>
            <a:spLocks noChangeArrowheads="1"/>
          </p:cNvSpPr>
          <p:nvPr/>
        </p:nvSpPr>
        <p:spPr bwMode="auto">
          <a:xfrm>
            <a:off x="6454775" y="3016250"/>
            <a:ext cx="22098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Right gastroepiploic</a:t>
            </a:r>
          </a:p>
          <a:p>
            <a:r>
              <a:rPr lang="en-US" sz="1800" b="1">
                <a:solidFill>
                  <a:srgbClr val="231F20"/>
                </a:solidFill>
                <a:latin typeface="Arial" charset="0"/>
              </a:rPr>
              <a:t>vein</a:t>
            </a:r>
            <a:endParaRPr lang="en-US" sz="1400" b="1">
              <a:latin typeface="Arial" charset="0"/>
            </a:endParaRPr>
          </a:p>
        </p:txBody>
      </p:sp>
      <p:sp>
        <p:nvSpPr>
          <p:cNvPr id="60" name="Rectangle 33"/>
          <p:cNvSpPr>
            <a:spLocks noChangeArrowheads="1"/>
          </p:cNvSpPr>
          <p:nvPr/>
        </p:nvSpPr>
        <p:spPr bwMode="auto">
          <a:xfrm>
            <a:off x="6454775" y="3619500"/>
            <a:ext cx="17272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Inferior</a:t>
            </a:r>
          </a:p>
          <a:p>
            <a:r>
              <a:rPr lang="en-US" sz="1800" b="1">
                <a:solidFill>
                  <a:srgbClr val="231F20"/>
                </a:solidFill>
                <a:latin typeface="Arial" charset="0"/>
              </a:rPr>
              <a:t>mesenteric vein</a:t>
            </a:r>
            <a:endParaRPr lang="en-US" sz="1400" b="1">
              <a:latin typeface="Arial" charset="0"/>
            </a:endParaRPr>
          </a:p>
        </p:txBody>
      </p:sp>
      <p:sp>
        <p:nvSpPr>
          <p:cNvPr id="61" name="Rectangle 34"/>
          <p:cNvSpPr>
            <a:spLocks noChangeArrowheads="1"/>
          </p:cNvSpPr>
          <p:nvPr/>
        </p:nvSpPr>
        <p:spPr bwMode="auto">
          <a:xfrm>
            <a:off x="6454775" y="4276725"/>
            <a:ext cx="17272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Superior</a:t>
            </a:r>
          </a:p>
          <a:p>
            <a:r>
              <a:rPr lang="en-US" sz="1800" b="1">
                <a:solidFill>
                  <a:srgbClr val="231F20"/>
                </a:solidFill>
                <a:latin typeface="Arial" charset="0"/>
              </a:rPr>
              <a:t>mesenteric vein</a:t>
            </a:r>
            <a:endParaRPr lang="en-US" sz="1400" b="1">
              <a:latin typeface="Arial" charset="0"/>
            </a:endParaRPr>
          </a:p>
        </p:txBody>
      </p:sp>
      <p:sp>
        <p:nvSpPr>
          <p:cNvPr id="62" name="Rectangle 35"/>
          <p:cNvSpPr>
            <a:spLocks noChangeArrowheads="1"/>
          </p:cNvSpPr>
          <p:nvPr/>
        </p:nvSpPr>
        <p:spPr bwMode="auto">
          <a:xfrm>
            <a:off x="6454775" y="4937125"/>
            <a:ext cx="16256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Large intestine</a:t>
            </a:r>
            <a:endParaRPr lang="en-US" sz="1400" b="1">
              <a:latin typeface="Arial" charset="0"/>
            </a:endParaRPr>
          </a:p>
        </p:txBody>
      </p:sp>
      <p:sp>
        <p:nvSpPr>
          <p:cNvPr id="63" name="Rectangle 36"/>
          <p:cNvSpPr>
            <a:spLocks noChangeArrowheads="1"/>
          </p:cNvSpPr>
          <p:nvPr/>
        </p:nvSpPr>
        <p:spPr bwMode="auto">
          <a:xfrm>
            <a:off x="415925" y="3171825"/>
            <a:ext cx="15875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Hepatic portal </a:t>
            </a:r>
          </a:p>
          <a:p>
            <a:r>
              <a:rPr lang="en-US" sz="1800" b="1">
                <a:solidFill>
                  <a:srgbClr val="231F20"/>
                </a:solidFill>
                <a:latin typeface="Arial" charset="0"/>
              </a:rPr>
              <a:t>vein</a:t>
            </a:r>
            <a:endParaRPr lang="en-US" sz="1400" b="1">
              <a:latin typeface="Arial" charset="0"/>
            </a:endParaRPr>
          </a:p>
        </p:txBody>
      </p:sp>
      <p:sp>
        <p:nvSpPr>
          <p:cNvPr id="64" name="Rectangle 37"/>
          <p:cNvSpPr>
            <a:spLocks noChangeArrowheads="1"/>
          </p:cNvSpPr>
          <p:nvPr/>
        </p:nvSpPr>
        <p:spPr bwMode="auto">
          <a:xfrm>
            <a:off x="425450" y="4686300"/>
            <a:ext cx="16129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Small intestine</a:t>
            </a:r>
            <a:endParaRPr lang="en-US" sz="1400" b="1">
              <a:latin typeface="Arial" charset="0"/>
            </a:endParaRPr>
          </a:p>
        </p:txBody>
      </p:sp>
      <p:sp>
        <p:nvSpPr>
          <p:cNvPr id="65" name="Rectangle 38"/>
          <p:cNvSpPr>
            <a:spLocks noChangeArrowheads="1"/>
          </p:cNvSpPr>
          <p:nvPr/>
        </p:nvSpPr>
        <p:spPr bwMode="auto">
          <a:xfrm>
            <a:off x="415925" y="5445125"/>
            <a:ext cx="838200" cy="274638"/>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Rectum</a:t>
            </a:r>
            <a:endParaRPr lang="en-US" sz="1400" b="1">
              <a:latin typeface="Arial"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figure_19_24c-jLE"/>
          <p:cNvPicPr>
            <a:picLocks noChangeAspect="1" noChangeArrowheads="1"/>
          </p:cNvPicPr>
          <p:nvPr/>
        </p:nvPicPr>
        <p:blipFill>
          <a:blip r:embed="rId2" cstate="print"/>
          <a:srcRect/>
          <a:stretch>
            <a:fillRect/>
          </a:stretch>
        </p:blipFill>
        <p:spPr bwMode="auto">
          <a:xfrm>
            <a:off x="285720" y="500042"/>
            <a:ext cx="8229600" cy="5867400"/>
          </a:xfrm>
          <a:prstGeom prst="rect">
            <a:avLst/>
          </a:prstGeom>
          <a:noFill/>
        </p:spPr>
      </p:pic>
      <p:sp>
        <p:nvSpPr>
          <p:cNvPr id="5" name="Freeform 8"/>
          <p:cNvSpPr>
            <a:spLocks/>
          </p:cNvSpPr>
          <p:nvPr/>
        </p:nvSpPr>
        <p:spPr bwMode="auto">
          <a:xfrm>
            <a:off x="1946275" y="1179513"/>
            <a:ext cx="2397125" cy="346075"/>
          </a:xfrm>
          <a:custGeom>
            <a:avLst/>
            <a:gdLst/>
            <a:ahLst/>
            <a:cxnLst>
              <a:cxn ang="0">
                <a:pos x="0" y="0"/>
              </a:cxn>
              <a:cxn ang="0">
                <a:pos x="272" y="0"/>
              </a:cxn>
              <a:cxn ang="0">
                <a:pos x="1510" y="218"/>
              </a:cxn>
            </a:cxnLst>
            <a:rect l="0" t="0" r="r" b="b"/>
            <a:pathLst>
              <a:path w="1510" h="218">
                <a:moveTo>
                  <a:pt x="0" y="0"/>
                </a:moveTo>
                <a:lnTo>
                  <a:pt x="272" y="0"/>
                </a:lnTo>
                <a:lnTo>
                  <a:pt x="1510" y="218"/>
                </a:lnTo>
              </a:path>
            </a:pathLst>
          </a:custGeom>
          <a:noFill/>
          <a:ln w="15875">
            <a:solidFill>
              <a:srgbClr val="231F20"/>
            </a:solidFill>
            <a:prstDash val="solid"/>
            <a:round/>
            <a:headEnd/>
            <a:tailEnd/>
          </a:ln>
        </p:spPr>
        <p:txBody>
          <a:bodyPr/>
          <a:lstStyle/>
          <a:p>
            <a:endParaRPr lang="en-GB"/>
          </a:p>
        </p:txBody>
      </p:sp>
      <p:sp>
        <p:nvSpPr>
          <p:cNvPr id="6" name="Freeform 9"/>
          <p:cNvSpPr>
            <a:spLocks/>
          </p:cNvSpPr>
          <p:nvPr/>
        </p:nvSpPr>
        <p:spPr bwMode="auto">
          <a:xfrm>
            <a:off x="5895975" y="1033463"/>
            <a:ext cx="1495425" cy="431800"/>
          </a:xfrm>
          <a:custGeom>
            <a:avLst/>
            <a:gdLst/>
            <a:ahLst/>
            <a:cxnLst>
              <a:cxn ang="0">
                <a:pos x="942" y="0"/>
              </a:cxn>
              <a:cxn ang="0">
                <a:pos x="692" y="0"/>
              </a:cxn>
              <a:cxn ang="0">
                <a:pos x="0" y="272"/>
              </a:cxn>
            </a:cxnLst>
            <a:rect l="0" t="0" r="r" b="b"/>
            <a:pathLst>
              <a:path w="942" h="272">
                <a:moveTo>
                  <a:pt x="942" y="0"/>
                </a:moveTo>
                <a:lnTo>
                  <a:pt x="692" y="0"/>
                </a:lnTo>
                <a:lnTo>
                  <a:pt x="0" y="272"/>
                </a:lnTo>
              </a:path>
            </a:pathLst>
          </a:custGeom>
          <a:noFill/>
          <a:ln w="15875">
            <a:solidFill>
              <a:srgbClr val="231F20"/>
            </a:solidFill>
            <a:prstDash val="solid"/>
            <a:round/>
            <a:headEnd/>
            <a:tailEnd/>
          </a:ln>
        </p:spPr>
        <p:txBody>
          <a:bodyPr/>
          <a:lstStyle/>
          <a:p>
            <a:endParaRPr lang="en-GB"/>
          </a:p>
        </p:txBody>
      </p:sp>
      <p:sp>
        <p:nvSpPr>
          <p:cNvPr id="7" name="Freeform 10"/>
          <p:cNvSpPr>
            <a:spLocks/>
          </p:cNvSpPr>
          <p:nvPr/>
        </p:nvSpPr>
        <p:spPr bwMode="auto">
          <a:xfrm>
            <a:off x="5222875" y="1411288"/>
            <a:ext cx="2168525" cy="673100"/>
          </a:xfrm>
          <a:custGeom>
            <a:avLst/>
            <a:gdLst/>
            <a:ahLst/>
            <a:cxnLst>
              <a:cxn ang="0">
                <a:pos x="1366" y="0"/>
              </a:cxn>
              <a:cxn ang="0">
                <a:pos x="1116" y="0"/>
              </a:cxn>
              <a:cxn ang="0">
                <a:pos x="0" y="424"/>
              </a:cxn>
            </a:cxnLst>
            <a:rect l="0" t="0" r="r" b="b"/>
            <a:pathLst>
              <a:path w="1366" h="424">
                <a:moveTo>
                  <a:pt x="1366" y="0"/>
                </a:moveTo>
                <a:lnTo>
                  <a:pt x="1116" y="0"/>
                </a:lnTo>
                <a:lnTo>
                  <a:pt x="0" y="424"/>
                </a:lnTo>
              </a:path>
            </a:pathLst>
          </a:custGeom>
          <a:noFill/>
          <a:ln w="15875">
            <a:solidFill>
              <a:srgbClr val="231F20"/>
            </a:solidFill>
            <a:prstDash val="solid"/>
            <a:round/>
            <a:headEnd/>
            <a:tailEnd/>
          </a:ln>
        </p:spPr>
        <p:txBody>
          <a:bodyPr/>
          <a:lstStyle/>
          <a:p>
            <a:endParaRPr lang="en-GB"/>
          </a:p>
        </p:txBody>
      </p:sp>
      <p:sp>
        <p:nvSpPr>
          <p:cNvPr id="8" name="Freeform 11"/>
          <p:cNvSpPr>
            <a:spLocks/>
          </p:cNvSpPr>
          <p:nvPr/>
        </p:nvSpPr>
        <p:spPr bwMode="auto">
          <a:xfrm>
            <a:off x="5089525" y="1976438"/>
            <a:ext cx="2301875" cy="930275"/>
          </a:xfrm>
          <a:custGeom>
            <a:avLst/>
            <a:gdLst/>
            <a:ahLst/>
            <a:cxnLst>
              <a:cxn ang="0">
                <a:pos x="1450" y="0"/>
              </a:cxn>
              <a:cxn ang="0">
                <a:pos x="1200" y="0"/>
              </a:cxn>
              <a:cxn ang="0">
                <a:pos x="0" y="586"/>
              </a:cxn>
            </a:cxnLst>
            <a:rect l="0" t="0" r="r" b="b"/>
            <a:pathLst>
              <a:path w="1450" h="586">
                <a:moveTo>
                  <a:pt x="1450" y="0"/>
                </a:moveTo>
                <a:lnTo>
                  <a:pt x="1200" y="0"/>
                </a:lnTo>
                <a:lnTo>
                  <a:pt x="0" y="586"/>
                </a:lnTo>
              </a:path>
            </a:pathLst>
          </a:custGeom>
          <a:noFill/>
          <a:ln w="15875">
            <a:solidFill>
              <a:srgbClr val="231F20"/>
            </a:solidFill>
            <a:prstDash val="solid"/>
            <a:round/>
            <a:headEnd/>
            <a:tailEnd/>
          </a:ln>
        </p:spPr>
        <p:txBody>
          <a:bodyPr/>
          <a:lstStyle/>
          <a:p>
            <a:endParaRPr lang="en-GB"/>
          </a:p>
        </p:txBody>
      </p:sp>
      <p:sp>
        <p:nvSpPr>
          <p:cNvPr id="9" name="Freeform 12"/>
          <p:cNvSpPr>
            <a:spLocks/>
          </p:cNvSpPr>
          <p:nvPr/>
        </p:nvSpPr>
        <p:spPr bwMode="auto">
          <a:xfrm>
            <a:off x="5270500" y="2732088"/>
            <a:ext cx="2120900" cy="431800"/>
          </a:xfrm>
          <a:custGeom>
            <a:avLst/>
            <a:gdLst/>
            <a:ahLst/>
            <a:cxnLst>
              <a:cxn ang="0">
                <a:pos x="1336" y="0"/>
              </a:cxn>
              <a:cxn ang="0">
                <a:pos x="1086" y="0"/>
              </a:cxn>
              <a:cxn ang="0">
                <a:pos x="0" y="272"/>
              </a:cxn>
            </a:cxnLst>
            <a:rect l="0" t="0" r="r" b="b"/>
            <a:pathLst>
              <a:path w="1336" h="272">
                <a:moveTo>
                  <a:pt x="1336" y="0"/>
                </a:moveTo>
                <a:lnTo>
                  <a:pt x="1086" y="0"/>
                </a:lnTo>
                <a:lnTo>
                  <a:pt x="0" y="272"/>
                </a:lnTo>
              </a:path>
            </a:pathLst>
          </a:custGeom>
          <a:noFill/>
          <a:ln w="15875">
            <a:solidFill>
              <a:srgbClr val="231F20"/>
            </a:solidFill>
            <a:prstDash val="solid"/>
            <a:round/>
            <a:headEnd/>
            <a:tailEnd/>
          </a:ln>
        </p:spPr>
        <p:txBody>
          <a:bodyPr/>
          <a:lstStyle/>
          <a:p>
            <a:endParaRPr lang="en-GB"/>
          </a:p>
        </p:txBody>
      </p:sp>
      <p:sp>
        <p:nvSpPr>
          <p:cNvPr id="10" name="Freeform 13"/>
          <p:cNvSpPr>
            <a:spLocks/>
          </p:cNvSpPr>
          <p:nvPr/>
        </p:nvSpPr>
        <p:spPr bwMode="auto">
          <a:xfrm>
            <a:off x="4854575" y="3097213"/>
            <a:ext cx="2536825" cy="257175"/>
          </a:xfrm>
          <a:custGeom>
            <a:avLst/>
            <a:gdLst/>
            <a:ahLst/>
            <a:cxnLst>
              <a:cxn ang="0">
                <a:pos x="0" y="130"/>
              </a:cxn>
              <a:cxn ang="0">
                <a:pos x="94" y="162"/>
              </a:cxn>
              <a:cxn ang="0">
                <a:pos x="1344" y="0"/>
              </a:cxn>
              <a:cxn ang="0">
                <a:pos x="1598" y="0"/>
              </a:cxn>
            </a:cxnLst>
            <a:rect l="0" t="0" r="r" b="b"/>
            <a:pathLst>
              <a:path w="1598" h="162">
                <a:moveTo>
                  <a:pt x="0" y="130"/>
                </a:moveTo>
                <a:lnTo>
                  <a:pt x="94" y="162"/>
                </a:lnTo>
                <a:lnTo>
                  <a:pt x="1344" y="0"/>
                </a:lnTo>
                <a:lnTo>
                  <a:pt x="1598" y="0"/>
                </a:lnTo>
              </a:path>
            </a:pathLst>
          </a:custGeom>
          <a:noFill/>
          <a:ln w="15875">
            <a:solidFill>
              <a:srgbClr val="231F20"/>
            </a:solidFill>
            <a:prstDash val="solid"/>
            <a:round/>
            <a:headEnd/>
            <a:tailEnd/>
          </a:ln>
        </p:spPr>
        <p:txBody>
          <a:bodyPr/>
          <a:lstStyle/>
          <a:p>
            <a:endParaRPr lang="en-GB"/>
          </a:p>
        </p:txBody>
      </p:sp>
      <p:sp>
        <p:nvSpPr>
          <p:cNvPr id="11" name="Freeform 14"/>
          <p:cNvSpPr>
            <a:spLocks/>
          </p:cNvSpPr>
          <p:nvPr/>
        </p:nvSpPr>
        <p:spPr bwMode="auto">
          <a:xfrm>
            <a:off x="4841875" y="4300538"/>
            <a:ext cx="2549525" cy="292100"/>
          </a:xfrm>
          <a:custGeom>
            <a:avLst/>
            <a:gdLst/>
            <a:ahLst/>
            <a:cxnLst>
              <a:cxn ang="0">
                <a:pos x="1606" y="184"/>
              </a:cxn>
              <a:cxn ang="0">
                <a:pos x="1356" y="184"/>
              </a:cxn>
              <a:cxn ang="0">
                <a:pos x="0" y="0"/>
              </a:cxn>
            </a:cxnLst>
            <a:rect l="0" t="0" r="r" b="b"/>
            <a:pathLst>
              <a:path w="1606" h="184">
                <a:moveTo>
                  <a:pt x="1606" y="184"/>
                </a:moveTo>
                <a:lnTo>
                  <a:pt x="1356" y="184"/>
                </a:lnTo>
                <a:lnTo>
                  <a:pt x="0" y="0"/>
                </a:lnTo>
              </a:path>
            </a:pathLst>
          </a:custGeom>
          <a:noFill/>
          <a:ln w="15875">
            <a:solidFill>
              <a:srgbClr val="231F20"/>
            </a:solidFill>
            <a:prstDash val="solid"/>
            <a:round/>
            <a:headEnd/>
            <a:tailEnd/>
          </a:ln>
        </p:spPr>
        <p:txBody>
          <a:bodyPr/>
          <a:lstStyle/>
          <a:p>
            <a:endParaRPr lang="en-GB"/>
          </a:p>
        </p:txBody>
      </p:sp>
      <p:sp>
        <p:nvSpPr>
          <p:cNvPr id="12" name="Freeform 15"/>
          <p:cNvSpPr>
            <a:spLocks/>
          </p:cNvSpPr>
          <p:nvPr/>
        </p:nvSpPr>
        <p:spPr bwMode="auto">
          <a:xfrm>
            <a:off x="4908550" y="4900613"/>
            <a:ext cx="2482850" cy="454025"/>
          </a:xfrm>
          <a:custGeom>
            <a:avLst/>
            <a:gdLst/>
            <a:ahLst/>
            <a:cxnLst>
              <a:cxn ang="0">
                <a:pos x="1564" y="286"/>
              </a:cxn>
              <a:cxn ang="0">
                <a:pos x="1314" y="286"/>
              </a:cxn>
              <a:cxn ang="0">
                <a:pos x="0" y="0"/>
              </a:cxn>
            </a:cxnLst>
            <a:rect l="0" t="0" r="r" b="b"/>
            <a:pathLst>
              <a:path w="1564" h="286">
                <a:moveTo>
                  <a:pt x="1564" y="286"/>
                </a:moveTo>
                <a:lnTo>
                  <a:pt x="1314" y="286"/>
                </a:lnTo>
                <a:lnTo>
                  <a:pt x="0" y="0"/>
                </a:lnTo>
              </a:path>
            </a:pathLst>
          </a:custGeom>
          <a:noFill/>
          <a:ln w="15875">
            <a:solidFill>
              <a:srgbClr val="231F20"/>
            </a:solidFill>
            <a:prstDash val="solid"/>
            <a:round/>
            <a:headEnd/>
            <a:tailEnd/>
          </a:ln>
        </p:spPr>
        <p:txBody>
          <a:bodyPr/>
          <a:lstStyle/>
          <a:p>
            <a:endParaRPr lang="en-GB"/>
          </a:p>
        </p:txBody>
      </p:sp>
      <p:sp>
        <p:nvSpPr>
          <p:cNvPr id="13" name="Freeform 16"/>
          <p:cNvSpPr>
            <a:spLocks/>
          </p:cNvSpPr>
          <p:nvPr/>
        </p:nvSpPr>
        <p:spPr bwMode="auto">
          <a:xfrm>
            <a:off x="5184775" y="3833813"/>
            <a:ext cx="2212975" cy="146050"/>
          </a:xfrm>
          <a:custGeom>
            <a:avLst/>
            <a:gdLst/>
            <a:ahLst/>
            <a:cxnLst>
              <a:cxn ang="0">
                <a:pos x="0" y="92"/>
              </a:cxn>
              <a:cxn ang="0">
                <a:pos x="1202" y="0"/>
              </a:cxn>
              <a:cxn ang="0">
                <a:pos x="1394" y="0"/>
              </a:cxn>
            </a:cxnLst>
            <a:rect l="0" t="0" r="r" b="b"/>
            <a:pathLst>
              <a:path w="1394" h="92">
                <a:moveTo>
                  <a:pt x="0" y="92"/>
                </a:moveTo>
                <a:lnTo>
                  <a:pt x="1202" y="0"/>
                </a:lnTo>
                <a:lnTo>
                  <a:pt x="1394" y="0"/>
                </a:lnTo>
              </a:path>
            </a:pathLst>
          </a:custGeom>
          <a:noFill/>
          <a:ln w="15875">
            <a:solidFill>
              <a:srgbClr val="231F20"/>
            </a:solidFill>
            <a:prstDash val="solid"/>
            <a:round/>
            <a:headEnd/>
            <a:tailEnd/>
          </a:ln>
        </p:spPr>
        <p:txBody>
          <a:bodyPr/>
          <a:lstStyle/>
          <a:p>
            <a:endParaRPr lang="en-GB"/>
          </a:p>
        </p:txBody>
      </p:sp>
      <p:sp>
        <p:nvSpPr>
          <p:cNvPr id="14" name="Freeform 17"/>
          <p:cNvSpPr>
            <a:spLocks/>
          </p:cNvSpPr>
          <p:nvPr/>
        </p:nvSpPr>
        <p:spPr bwMode="auto">
          <a:xfrm>
            <a:off x="1927225" y="1827213"/>
            <a:ext cx="3035300" cy="92075"/>
          </a:xfrm>
          <a:custGeom>
            <a:avLst/>
            <a:gdLst/>
            <a:ahLst/>
            <a:cxnLst>
              <a:cxn ang="0">
                <a:pos x="0" y="58"/>
              </a:cxn>
              <a:cxn ang="0">
                <a:pos x="96" y="58"/>
              </a:cxn>
              <a:cxn ang="0">
                <a:pos x="1912" y="0"/>
              </a:cxn>
            </a:cxnLst>
            <a:rect l="0" t="0" r="r" b="b"/>
            <a:pathLst>
              <a:path w="1912" h="58">
                <a:moveTo>
                  <a:pt x="0" y="58"/>
                </a:moveTo>
                <a:lnTo>
                  <a:pt x="96" y="58"/>
                </a:lnTo>
                <a:lnTo>
                  <a:pt x="1912" y="0"/>
                </a:lnTo>
              </a:path>
            </a:pathLst>
          </a:custGeom>
          <a:noFill/>
          <a:ln w="15875">
            <a:solidFill>
              <a:srgbClr val="231F20"/>
            </a:solidFill>
            <a:prstDash val="solid"/>
            <a:round/>
            <a:headEnd/>
            <a:tailEnd/>
          </a:ln>
        </p:spPr>
        <p:txBody>
          <a:bodyPr/>
          <a:lstStyle/>
          <a:p>
            <a:endParaRPr lang="en-GB"/>
          </a:p>
        </p:txBody>
      </p:sp>
      <p:sp>
        <p:nvSpPr>
          <p:cNvPr id="15" name="Freeform 18"/>
          <p:cNvSpPr>
            <a:spLocks/>
          </p:cNvSpPr>
          <p:nvPr/>
        </p:nvSpPr>
        <p:spPr bwMode="auto">
          <a:xfrm>
            <a:off x="1539875" y="2722563"/>
            <a:ext cx="3213100" cy="869950"/>
          </a:xfrm>
          <a:custGeom>
            <a:avLst/>
            <a:gdLst/>
            <a:ahLst/>
            <a:cxnLst>
              <a:cxn ang="0">
                <a:pos x="0" y="548"/>
              </a:cxn>
              <a:cxn ang="0">
                <a:pos x="382" y="548"/>
              </a:cxn>
              <a:cxn ang="0">
                <a:pos x="2024" y="0"/>
              </a:cxn>
            </a:cxnLst>
            <a:rect l="0" t="0" r="r" b="b"/>
            <a:pathLst>
              <a:path w="2024" h="548">
                <a:moveTo>
                  <a:pt x="0" y="548"/>
                </a:moveTo>
                <a:lnTo>
                  <a:pt x="382" y="548"/>
                </a:lnTo>
                <a:lnTo>
                  <a:pt x="2024" y="0"/>
                </a:lnTo>
              </a:path>
            </a:pathLst>
          </a:custGeom>
          <a:noFill/>
          <a:ln w="15875">
            <a:solidFill>
              <a:srgbClr val="231F20"/>
            </a:solidFill>
            <a:prstDash val="solid"/>
            <a:round/>
            <a:headEnd/>
            <a:tailEnd/>
          </a:ln>
        </p:spPr>
        <p:txBody>
          <a:bodyPr/>
          <a:lstStyle/>
          <a:p>
            <a:endParaRPr lang="en-GB"/>
          </a:p>
        </p:txBody>
      </p:sp>
      <p:sp>
        <p:nvSpPr>
          <p:cNvPr id="16" name="Freeform 19"/>
          <p:cNvSpPr>
            <a:spLocks/>
          </p:cNvSpPr>
          <p:nvPr/>
        </p:nvSpPr>
        <p:spPr bwMode="auto">
          <a:xfrm>
            <a:off x="1181100" y="2455863"/>
            <a:ext cx="2425700" cy="47625"/>
          </a:xfrm>
          <a:custGeom>
            <a:avLst/>
            <a:gdLst/>
            <a:ahLst/>
            <a:cxnLst>
              <a:cxn ang="0">
                <a:pos x="0" y="30"/>
              </a:cxn>
              <a:cxn ang="0">
                <a:pos x="316" y="30"/>
              </a:cxn>
              <a:cxn ang="0">
                <a:pos x="1528" y="0"/>
              </a:cxn>
            </a:cxnLst>
            <a:rect l="0" t="0" r="r" b="b"/>
            <a:pathLst>
              <a:path w="1528" h="30">
                <a:moveTo>
                  <a:pt x="0" y="30"/>
                </a:moveTo>
                <a:lnTo>
                  <a:pt x="316" y="30"/>
                </a:lnTo>
                <a:lnTo>
                  <a:pt x="1528" y="0"/>
                </a:lnTo>
              </a:path>
            </a:pathLst>
          </a:custGeom>
          <a:noFill/>
          <a:ln w="15875">
            <a:solidFill>
              <a:srgbClr val="231F20"/>
            </a:solidFill>
            <a:prstDash val="solid"/>
            <a:round/>
            <a:headEnd/>
            <a:tailEnd/>
          </a:ln>
        </p:spPr>
        <p:txBody>
          <a:bodyPr/>
          <a:lstStyle/>
          <a:p>
            <a:endParaRPr lang="en-GB"/>
          </a:p>
        </p:txBody>
      </p:sp>
      <p:sp>
        <p:nvSpPr>
          <p:cNvPr id="17" name="Freeform 20"/>
          <p:cNvSpPr>
            <a:spLocks/>
          </p:cNvSpPr>
          <p:nvPr/>
        </p:nvSpPr>
        <p:spPr bwMode="auto">
          <a:xfrm>
            <a:off x="1108075" y="3030538"/>
            <a:ext cx="2127250" cy="209550"/>
          </a:xfrm>
          <a:custGeom>
            <a:avLst/>
            <a:gdLst/>
            <a:ahLst/>
            <a:cxnLst>
              <a:cxn ang="0">
                <a:pos x="0" y="132"/>
              </a:cxn>
              <a:cxn ang="0">
                <a:pos x="314" y="132"/>
              </a:cxn>
              <a:cxn ang="0">
                <a:pos x="1340" y="0"/>
              </a:cxn>
            </a:cxnLst>
            <a:rect l="0" t="0" r="r" b="b"/>
            <a:pathLst>
              <a:path w="1340" h="132">
                <a:moveTo>
                  <a:pt x="0" y="132"/>
                </a:moveTo>
                <a:lnTo>
                  <a:pt x="314" y="132"/>
                </a:lnTo>
                <a:lnTo>
                  <a:pt x="1340" y="0"/>
                </a:lnTo>
              </a:path>
            </a:pathLst>
          </a:custGeom>
          <a:noFill/>
          <a:ln w="15875">
            <a:solidFill>
              <a:srgbClr val="231F20"/>
            </a:solidFill>
            <a:prstDash val="solid"/>
            <a:round/>
            <a:headEnd/>
            <a:tailEnd/>
          </a:ln>
        </p:spPr>
        <p:txBody>
          <a:bodyPr/>
          <a:lstStyle/>
          <a:p>
            <a:endParaRPr lang="en-GB"/>
          </a:p>
        </p:txBody>
      </p:sp>
      <p:sp>
        <p:nvSpPr>
          <p:cNvPr id="18" name="Line 21"/>
          <p:cNvSpPr>
            <a:spLocks noChangeShapeType="1"/>
          </p:cNvSpPr>
          <p:nvPr/>
        </p:nvSpPr>
        <p:spPr bwMode="auto">
          <a:xfrm>
            <a:off x="1927225" y="3979863"/>
            <a:ext cx="2692400" cy="1587"/>
          </a:xfrm>
          <a:prstGeom prst="line">
            <a:avLst/>
          </a:prstGeom>
          <a:noFill/>
          <a:ln w="15875">
            <a:solidFill>
              <a:srgbClr val="231F20"/>
            </a:solidFill>
            <a:round/>
            <a:headEnd/>
            <a:tailEnd/>
          </a:ln>
        </p:spPr>
        <p:txBody>
          <a:bodyPr/>
          <a:lstStyle/>
          <a:p>
            <a:endParaRPr lang="en-GB"/>
          </a:p>
        </p:txBody>
      </p:sp>
      <p:sp>
        <p:nvSpPr>
          <p:cNvPr id="19" name="Line 22"/>
          <p:cNvSpPr>
            <a:spLocks noChangeShapeType="1"/>
          </p:cNvSpPr>
          <p:nvPr/>
        </p:nvSpPr>
        <p:spPr bwMode="auto">
          <a:xfrm>
            <a:off x="2165350" y="4471988"/>
            <a:ext cx="2168525" cy="190500"/>
          </a:xfrm>
          <a:prstGeom prst="line">
            <a:avLst/>
          </a:prstGeom>
          <a:noFill/>
          <a:ln w="15875">
            <a:solidFill>
              <a:srgbClr val="231F20"/>
            </a:solidFill>
            <a:round/>
            <a:headEnd/>
            <a:tailEnd/>
          </a:ln>
        </p:spPr>
        <p:txBody>
          <a:bodyPr/>
          <a:lstStyle/>
          <a:p>
            <a:endParaRPr lang="en-GB"/>
          </a:p>
        </p:txBody>
      </p:sp>
      <p:sp>
        <p:nvSpPr>
          <p:cNvPr id="20" name="Freeform 23"/>
          <p:cNvSpPr>
            <a:spLocks/>
          </p:cNvSpPr>
          <p:nvPr/>
        </p:nvSpPr>
        <p:spPr bwMode="auto">
          <a:xfrm>
            <a:off x="1866900" y="4224338"/>
            <a:ext cx="2257425" cy="247650"/>
          </a:xfrm>
          <a:custGeom>
            <a:avLst/>
            <a:gdLst/>
            <a:ahLst/>
            <a:cxnLst>
              <a:cxn ang="0">
                <a:pos x="0" y="156"/>
              </a:cxn>
              <a:cxn ang="0">
                <a:pos x="176" y="156"/>
              </a:cxn>
              <a:cxn ang="0">
                <a:pos x="1422" y="0"/>
              </a:cxn>
            </a:cxnLst>
            <a:rect l="0" t="0" r="r" b="b"/>
            <a:pathLst>
              <a:path w="1422" h="156">
                <a:moveTo>
                  <a:pt x="0" y="156"/>
                </a:moveTo>
                <a:lnTo>
                  <a:pt x="176" y="156"/>
                </a:lnTo>
                <a:lnTo>
                  <a:pt x="1422" y="0"/>
                </a:lnTo>
              </a:path>
            </a:pathLst>
          </a:custGeom>
          <a:noFill/>
          <a:ln w="15875">
            <a:solidFill>
              <a:srgbClr val="231F20"/>
            </a:solidFill>
            <a:prstDash val="solid"/>
            <a:round/>
            <a:headEnd/>
            <a:tailEnd/>
          </a:ln>
        </p:spPr>
        <p:txBody>
          <a:bodyPr/>
          <a:lstStyle/>
          <a:p>
            <a:endParaRPr lang="en-GB"/>
          </a:p>
        </p:txBody>
      </p:sp>
      <p:sp>
        <p:nvSpPr>
          <p:cNvPr id="21" name="Line 24"/>
          <p:cNvSpPr>
            <a:spLocks noChangeShapeType="1"/>
          </p:cNvSpPr>
          <p:nvPr/>
        </p:nvSpPr>
        <p:spPr bwMode="auto">
          <a:xfrm>
            <a:off x="1698625" y="5272088"/>
            <a:ext cx="3025775" cy="1587"/>
          </a:xfrm>
          <a:prstGeom prst="line">
            <a:avLst/>
          </a:prstGeom>
          <a:noFill/>
          <a:ln w="15875">
            <a:solidFill>
              <a:srgbClr val="231F20"/>
            </a:solidFill>
            <a:round/>
            <a:headEnd/>
            <a:tailEnd/>
          </a:ln>
        </p:spPr>
        <p:txBody>
          <a:bodyPr/>
          <a:lstStyle/>
          <a:p>
            <a:endParaRPr lang="en-GB"/>
          </a:p>
        </p:txBody>
      </p:sp>
      <p:sp>
        <p:nvSpPr>
          <p:cNvPr id="22" name="Freeform 25"/>
          <p:cNvSpPr>
            <a:spLocks/>
          </p:cNvSpPr>
          <p:nvPr/>
        </p:nvSpPr>
        <p:spPr bwMode="auto">
          <a:xfrm>
            <a:off x="1028700" y="4910138"/>
            <a:ext cx="2838450" cy="95250"/>
          </a:xfrm>
          <a:custGeom>
            <a:avLst/>
            <a:gdLst/>
            <a:ahLst/>
            <a:cxnLst>
              <a:cxn ang="0">
                <a:pos x="0" y="0"/>
              </a:cxn>
              <a:cxn ang="0">
                <a:pos x="256" y="0"/>
              </a:cxn>
              <a:cxn ang="0">
                <a:pos x="1788" y="60"/>
              </a:cxn>
            </a:cxnLst>
            <a:rect l="0" t="0" r="r" b="b"/>
            <a:pathLst>
              <a:path w="1788" h="60">
                <a:moveTo>
                  <a:pt x="0" y="0"/>
                </a:moveTo>
                <a:lnTo>
                  <a:pt x="256" y="0"/>
                </a:lnTo>
                <a:lnTo>
                  <a:pt x="1788" y="60"/>
                </a:lnTo>
              </a:path>
            </a:pathLst>
          </a:custGeom>
          <a:noFill/>
          <a:ln w="15875">
            <a:solidFill>
              <a:srgbClr val="231F20"/>
            </a:solidFill>
            <a:prstDash val="solid"/>
            <a:round/>
            <a:headEnd/>
            <a:tailEnd/>
          </a:ln>
        </p:spPr>
        <p:txBody>
          <a:bodyPr/>
          <a:lstStyle/>
          <a:p>
            <a:endParaRPr lang="en-GB"/>
          </a:p>
        </p:txBody>
      </p:sp>
      <p:sp>
        <p:nvSpPr>
          <p:cNvPr id="23" name="Rectangle 26"/>
          <p:cNvSpPr>
            <a:spLocks noChangeArrowheads="1"/>
          </p:cNvSpPr>
          <p:nvPr/>
        </p:nvSpPr>
        <p:spPr bwMode="auto">
          <a:xfrm>
            <a:off x="469900" y="6075363"/>
            <a:ext cx="4148138" cy="250825"/>
          </a:xfrm>
          <a:prstGeom prst="rect">
            <a:avLst/>
          </a:prstGeom>
          <a:noFill/>
          <a:ln w="9525">
            <a:noFill/>
            <a:miter lim="800000"/>
            <a:headEnd/>
            <a:tailEnd/>
          </a:ln>
        </p:spPr>
        <p:txBody>
          <a:bodyPr wrap="none" lIns="0" tIns="0" rIns="0" bIns="0">
            <a:spAutoFit/>
          </a:bodyPr>
          <a:lstStyle/>
          <a:p>
            <a:r>
              <a:rPr lang="en-US" sz="1400">
                <a:solidFill>
                  <a:srgbClr val="231F20"/>
                </a:solidFill>
                <a:latin typeface="Arial Black" pitchFamily="34" charset="0"/>
              </a:rPr>
              <a:t>(c) Major branches of the abdominal aorta.</a:t>
            </a:r>
            <a:endParaRPr lang="en-US" sz="1400">
              <a:latin typeface="Arial" charset="0"/>
            </a:endParaRPr>
          </a:p>
        </p:txBody>
      </p:sp>
      <p:sp>
        <p:nvSpPr>
          <p:cNvPr id="24" name="Rectangle 27"/>
          <p:cNvSpPr>
            <a:spLocks noChangeArrowheads="1"/>
          </p:cNvSpPr>
          <p:nvPr/>
        </p:nvSpPr>
        <p:spPr bwMode="auto">
          <a:xfrm>
            <a:off x="454025" y="1068388"/>
            <a:ext cx="1395413" cy="63817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Hiatus (opening)</a:t>
            </a:r>
          </a:p>
          <a:p>
            <a:r>
              <a:rPr lang="en-US" sz="1400" b="1">
                <a:solidFill>
                  <a:srgbClr val="231F20"/>
                </a:solidFill>
                <a:latin typeface="Arial" charset="0"/>
              </a:rPr>
              <a:t>for inferior </a:t>
            </a:r>
            <a:endParaRPr lang="en-US" sz="1400" b="1">
              <a:latin typeface="Arial" charset="0"/>
            </a:endParaRPr>
          </a:p>
          <a:p>
            <a:r>
              <a:rPr lang="en-US" sz="1400" b="1">
                <a:solidFill>
                  <a:srgbClr val="231F20"/>
                </a:solidFill>
                <a:latin typeface="Arial" charset="0"/>
              </a:rPr>
              <a:t>vena cava</a:t>
            </a:r>
            <a:endParaRPr lang="en-US" sz="1400" b="1">
              <a:latin typeface="Arial" charset="0"/>
            </a:endParaRPr>
          </a:p>
        </p:txBody>
      </p:sp>
      <p:sp>
        <p:nvSpPr>
          <p:cNvPr id="25" name="Rectangle 28"/>
          <p:cNvSpPr>
            <a:spLocks noChangeArrowheads="1"/>
          </p:cNvSpPr>
          <p:nvPr/>
        </p:nvSpPr>
        <p:spPr bwMode="auto">
          <a:xfrm>
            <a:off x="7419975" y="944563"/>
            <a:ext cx="927100"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Diaphragm</a:t>
            </a:r>
            <a:endParaRPr lang="en-US" sz="1400" b="1">
              <a:latin typeface="Arial" charset="0"/>
            </a:endParaRPr>
          </a:p>
        </p:txBody>
      </p:sp>
      <p:sp>
        <p:nvSpPr>
          <p:cNvPr id="26" name="Rectangle 29"/>
          <p:cNvSpPr>
            <a:spLocks noChangeArrowheads="1"/>
          </p:cNvSpPr>
          <p:nvPr/>
        </p:nvSpPr>
        <p:spPr bwMode="auto">
          <a:xfrm>
            <a:off x="7419975" y="1303338"/>
            <a:ext cx="1182688" cy="425450"/>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Inferior</a:t>
            </a:r>
          </a:p>
          <a:p>
            <a:r>
              <a:rPr lang="en-US" sz="1400" b="1">
                <a:solidFill>
                  <a:srgbClr val="231F20"/>
                </a:solidFill>
                <a:latin typeface="Arial" charset="0"/>
              </a:rPr>
              <a:t>phrenic artery</a:t>
            </a:r>
            <a:endParaRPr lang="en-US" sz="1400" b="1">
              <a:latin typeface="Arial" charset="0"/>
            </a:endParaRPr>
          </a:p>
        </p:txBody>
      </p:sp>
      <p:sp>
        <p:nvSpPr>
          <p:cNvPr id="27" name="Rectangle 30"/>
          <p:cNvSpPr>
            <a:spLocks noChangeArrowheads="1"/>
          </p:cNvSpPr>
          <p:nvPr/>
        </p:nvSpPr>
        <p:spPr bwMode="auto">
          <a:xfrm>
            <a:off x="7419975" y="1865313"/>
            <a:ext cx="955675" cy="63817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Middle</a:t>
            </a:r>
          </a:p>
          <a:p>
            <a:r>
              <a:rPr lang="en-US" sz="1400" b="1">
                <a:solidFill>
                  <a:srgbClr val="231F20"/>
                </a:solidFill>
                <a:latin typeface="Arial" charset="0"/>
              </a:rPr>
              <a:t>suprarenal </a:t>
            </a:r>
            <a:endParaRPr lang="en-US" sz="1400" b="1">
              <a:latin typeface="Arial" charset="0"/>
            </a:endParaRPr>
          </a:p>
          <a:p>
            <a:r>
              <a:rPr lang="en-US" sz="1400" b="1">
                <a:solidFill>
                  <a:srgbClr val="231F20"/>
                </a:solidFill>
                <a:latin typeface="Arial" charset="0"/>
              </a:rPr>
              <a:t>artery</a:t>
            </a:r>
            <a:endParaRPr lang="en-US" sz="1400" b="1">
              <a:latin typeface="Arial" charset="0"/>
            </a:endParaRPr>
          </a:p>
        </p:txBody>
      </p:sp>
      <p:sp>
        <p:nvSpPr>
          <p:cNvPr id="28" name="Rectangle 31"/>
          <p:cNvSpPr>
            <a:spLocks noChangeArrowheads="1"/>
          </p:cNvSpPr>
          <p:nvPr/>
        </p:nvSpPr>
        <p:spPr bwMode="auto">
          <a:xfrm>
            <a:off x="7419975" y="2617788"/>
            <a:ext cx="1025525"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Renal artery</a:t>
            </a:r>
            <a:endParaRPr lang="en-US" sz="1400" b="1">
              <a:latin typeface="Arial" charset="0"/>
            </a:endParaRPr>
          </a:p>
        </p:txBody>
      </p:sp>
      <p:sp>
        <p:nvSpPr>
          <p:cNvPr id="29" name="Rectangle 32"/>
          <p:cNvSpPr>
            <a:spLocks noChangeArrowheads="1"/>
          </p:cNvSpPr>
          <p:nvPr/>
        </p:nvSpPr>
        <p:spPr bwMode="auto">
          <a:xfrm>
            <a:off x="7426325" y="2982913"/>
            <a:ext cx="985838" cy="63817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Superior</a:t>
            </a:r>
          </a:p>
          <a:p>
            <a:r>
              <a:rPr lang="en-US" sz="1400" b="1">
                <a:solidFill>
                  <a:srgbClr val="231F20"/>
                </a:solidFill>
                <a:latin typeface="Arial" charset="0"/>
              </a:rPr>
              <a:t>mesenteric </a:t>
            </a:r>
            <a:endParaRPr lang="en-US" sz="1400" b="1">
              <a:latin typeface="Arial" charset="0"/>
            </a:endParaRPr>
          </a:p>
          <a:p>
            <a:r>
              <a:rPr lang="en-US" sz="1400" b="1">
                <a:solidFill>
                  <a:srgbClr val="231F20"/>
                </a:solidFill>
                <a:latin typeface="Arial" charset="0"/>
              </a:rPr>
              <a:t>artery</a:t>
            </a:r>
            <a:endParaRPr lang="en-US" sz="1400" b="1">
              <a:latin typeface="Arial" charset="0"/>
            </a:endParaRPr>
          </a:p>
        </p:txBody>
      </p:sp>
      <p:sp>
        <p:nvSpPr>
          <p:cNvPr id="30" name="Rectangle 33"/>
          <p:cNvSpPr>
            <a:spLocks noChangeArrowheads="1"/>
          </p:cNvSpPr>
          <p:nvPr/>
        </p:nvSpPr>
        <p:spPr bwMode="auto">
          <a:xfrm>
            <a:off x="454025" y="5154613"/>
            <a:ext cx="1171575" cy="425450"/>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Median sacral</a:t>
            </a:r>
          </a:p>
          <a:p>
            <a:r>
              <a:rPr lang="en-US" sz="1400" b="1">
                <a:solidFill>
                  <a:srgbClr val="231F20"/>
                </a:solidFill>
                <a:latin typeface="Arial" charset="0"/>
              </a:rPr>
              <a:t>artery</a:t>
            </a:r>
          </a:p>
        </p:txBody>
      </p:sp>
      <p:sp>
        <p:nvSpPr>
          <p:cNvPr id="31" name="Rectangle 34"/>
          <p:cNvSpPr>
            <a:spLocks noChangeArrowheads="1"/>
          </p:cNvSpPr>
          <p:nvPr/>
        </p:nvSpPr>
        <p:spPr bwMode="auto">
          <a:xfrm>
            <a:off x="7426325" y="5233988"/>
            <a:ext cx="887413" cy="425450"/>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Common</a:t>
            </a:r>
          </a:p>
          <a:p>
            <a:r>
              <a:rPr lang="en-US" sz="1400" b="1">
                <a:solidFill>
                  <a:srgbClr val="231F20"/>
                </a:solidFill>
                <a:latin typeface="Arial" charset="0"/>
              </a:rPr>
              <a:t>iliac artery</a:t>
            </a:r>
            <a:endParaRPr lang="en-US" sz="1400" b="1">
              <a:latin typeface="Arial" charset="0"/>
            </a:endParaRPr>
          </a:p>
        </p:txBody>
      </p:sp>
      <p:sp>
        <p:nvSpPr>
          <p:cNvPr id="32" name="Rectangle 35"/>
          <p:cNvSpPr>
            <a:spLocks noChangeArrowheads="1"/>
          </p:cNvSpPr>
          <p:nvPr/>
        </p:nvSpPr>
        <p:spPr bwMode="auto">
          <a:xfrm>
            <a:off x="454025" y="4795838"/>
            <a:ext cx="523875"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Ureter</a:t>
            </a:r>
            <a:endParaRPr lang="en-US" sz="1400" b="1">
              <a:latin typeface="Arial" charset="0"/>
            </a:endParaRPr>
          </a:p>
        </p:txBody>
      </p:sp>
      <p:sp>
        <p:nvSpPr>
          <p:cNvPr id="33" name="Rectangle 36"/>
          <p:cNvSpPr>
            <a:spLocks noChangeArrowheads="1"/>
          </p:cNvSpPr>
          <p:nvPr/>
        </p:nvSpPr>
        <p:spPr bwMode="auto">
          <a:xfrm>
            <a:off x="7426325" y="3735388"/>
            <a:ext cx="1231900" cy="63817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Gonadal</a:t>
            </a:r>
          </a:p>
          <a:p>
            <a:r>
              <a:rPr lang="en-US" sz="1400" b="1">
                <a:solidFill>
                  <a:srgbClr val="231F20"/>
                </a:solidFill>
                <a:latin typeface="Arial" charset="0"/>
              </a:rPr>
              <a:t>(testicular or </a:t>
            </a:r>
            <a:endParaRPr lang="en-US" sz="1400" b="1">
              <a:latin typeface="Arial" charset="0"/>
            </a:endParaRPr>
          </a:p>
          <a:p>
            <a:r>
              <a:rPr lang="en-US" sz="1400" b="1">
                <a:solidFill>
                  <a:srgbClr val="231F20"/>
                </a:solidFill>
                <a:latin typeface="Arial" charset="0"/>
              </a:rPr>
              <a:t>ovarian) artery</a:t>
            </a:r>
            <a:endParaRPr lang="en-US" sz="1400" b="1">
              <a:latin typeface="Arial" charset="0"/>
            </a:endParaRPr>
          </a:p>
        </p:txBody>
      </p:sp>
      <p:sp>
        <p:nvSpPr>
          <p:cNvPr id="34" name="Rectangle 37"/>
          <p:cNvSpPr>
            <a:spLocks noChangeArrowheads="1"/>
          </p:cNvSpPr>
          <p:nvPr/>
        </p:nvSpPr>
        <p:spPr bwMode="auto">
          <a:xfrm>
            <a:off x="454025" y="1817688"/>
            <a:ext cx="1395413" cy="425450"/>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Hiatus (opening)</a:t>
            </a:r>
          </a:p>
          <a:p>
            <a:r>
              <a:rPr lang="en-US" sz="1400" b="1">
                <a:solidFill>
                  <a:srgbClr val="231F20"/>
                </a:solidFill>
                <a:latin typeface="Arial" charset="0"/>
              </a:rPr>
              <a:t>for esophagus</a:t>
            </a:r>
            <a:endParaRPr lang="en-US" sz="1400" b="1">
              <a:latin typeface="Arial" charset="0"/>
            </a:endParaRPr>
          </a:p>
        </p:txBody>
      </p:sp>
      <p:sp>
        <p:nvSpPr>
          <p:cNvPr id="35" name="Rectangle 38"/>
          <p:cNvSpPr>
            <a:spLocks noChangeArrowheads="1"/>
          </p:cNvSpPr>
          <p:nvPr/>
        </p:nvSpPr>
        <p:spPr bwMode="auto">
          <a:xfrm>
            <a:off x="454025" y="3478213"/>
            <a:ext cx="1014413"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Celiac trunk</a:t>
            </a:r>
            <a:endParaRPr lang="en-US" sz="1400" b="1">
              <a:latin typeface="Arial" charset="0"/>
            </a:endParaRPr>
          </a:p>
        </p:txBody>
      </p:sp>
      <p:sp>
        <p:nvSpPr>
          <p:cNvPr id="36" name="Rectangle 39"/>
          <p:cNvSpPr>
            <a:spLocks noChangeArrowheads="1"/>
          </p:cNvSpPr>
          <p:nvPr/>
        </p:nvSpPr>
        <p:spPr bwMode="auto">
          <a:xfrm>
            <a:off x="454025" y="2379663"/>
            <a:ext cx="1023938" cy="63817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Adrenal</a:t>
            </a:r>
          </a:p>
          <a:p>
            <a:r>
              <a:rPr lang="en-US" sz="1400" b="1">
                <a:solidFill>
                  <a:srgbClr val="231F20"/>
                </a:solidFill>
                <a:latin typeface="Arial" charset="0"/>
              </a:rPr>
              <a:t>(suprarenal)</a:t>
            </a:r>
            <a:endParaRPr lang="en-US" sz="1400" b="1">
              <a:latin typeface="Arial" charset="0"/>
            </a:endParaRPr>
          </a:p>
          <a:p>
            <a:r>
              <a:rPr lang="en-US" sz="1400" b="1">
                <a:solidFill>
                  <a:srgbClr val="231F20"/>
                </a:solidFill>
                <a:latin typeface="Arial" charset="0"/>
              </a:rPr>
              <a:t>gland</a:t>
            </a:r>
            <a:endParaRPr lang="en-US" sz="1400" b="1">
              <a:latin typeface="Arial" charset="0"/>
            </a:endParaRPr>
          </a:p>
        </p:txBody>
      </p:sp>
      <p:sp>
        <p:nvSpPr>
          <p:cNvPr id="37" name="Rectangle 40"/>
          <p:cNvSpPr>
            <a:spLocks noChangeArrowheads="1"/>
          </p:cNvSpPr>
          <p:nvPr/>
        </p:nvSpPr>
        <p:spPr bwMode="auto">
          <a:xfrm>
            <a:off x="454025" y="3116263"/>
            <a:ext cx="590550"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Kidney</a:t>
            </a:r>
            <a:endParaRPr lang="en-US" sz="1400" b="1">
              <a:latin typeface="Arial" charset="0"/>
            </a:endParaRPr>
          </a:p>
        </p:txBody>
      </p:sp>
      <p:sp>
        <p:nvSpPr>
          <p:cNvPr id="38" name="Rectangle 41"/>
          <p:cNvSpPr>
            <a:spLocks noChangeArrowheads="1"/>
          </p:cNvSpPr>
          <p:nvPr/>
        </p:nvSpPr>
        <p:spPr bwMode="auto">
          <a:xfrm>
            <a:off x="454025" y="3878263"/>
            <a:ext cx="1398588"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Abdominal aorta</a:t>
            </a:r>
            <a:endParaRPr lang="en-US" sz="1400" b="1">
              <a:latin typeface="Arial" charset="0"/>
            </a:endParaRPr>
          </a:p>
        </p:txBody>
      </p:sp>
      <p:sp>
        <p:nvSpPr>
          <p:cNvPr id="39" name="Rectangle 42"/>
          <p:cNvSpPr>
            <a:spLocks noChangeArrowheads="1"/>
          </p:cNvSpPr>
          <p:nvPr/>
        </p:nvSpPr>
        <p:spPr bwMode="auto">
          <a:xfrm>
            <a:off x="454025" y="4357688"/>
            <a:ext cx="1341438"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Lumbar arteries</a:t>
            </a:r>
            <a:endParaRPr lang="en-US" sz="1400" b="1">
              <a:latin typeface="Arial" charset="0"/>
            </a:endParaRPr>
          </a:p>
        </p:txBody>
      </p:sp>
      <p:sp>
        <p:nvSpPr>
          <p:cNvPr id="40" name="Rectangle 43"/>
          <p:cNvSpPr>
            <a:spLocks noChangeArrowheads="1"/>
          </p:cNvSpPr>
          <p:nvPr/>
        </p:nvSpPr>
        <p:spPr bwMode="auto">
          <a:xfrm>
            <a:off x="7416800" y="4487863"/>
            <a:ext cx="985838" cy="63817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Inferior</a:t>
            </a:r>
          </a:p>
          <a:p>
            <a:r>
              <a:rPr lang="en-US" sz="1400" b="1">
                <a:solidFill>
                  <a:srgbClr val="231F20"/>
                </a:solidFill>
                <a:latin typeface="Arial" charset="0"/>
              </a:rPr>
              <a:t>mesenteric </a:t>
            </a:r>
            <a:endParaRPr lang="en-US" sz="1400" b="1">
              <a:latin typeface="Arial" charset="0"/>
            </a:endParaRPr>
          </a:p>
          <a:p>
            <a:r>
              <a:rPr lang="en-US" sz="1400" b="1">
                <a:solidFill>
                  <a:srgbClr val="231F20"/>
                </a:solidFill>
                <a:latin typeface="Arial" charset="0"/>
              </a:rPr>
              <a:t>artery</a:t>
            </a:r>
            <a:endParaRPr lang="en-US" sz="1400" b="1">
              <a:latin typeface="Arial"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figure_19_29b-jLE"/>
          <p:cNvPicPr>
            <a:picLocks noChangeAspect="1" noChangeArrowheads="1"/>
          </p:cNvPicPr>
          <p:nvPr/>
        </p:nvPicPr>
        <p:blipFill>
          <a:blip r:embed="rId2" cstate="print"/>
          <a:srcRect/>
          <a:stretch>
            <a:fillRect/>
          </a:stretch>
        </p:blipFill>
        <p:spPr bwMode="auto">
          <a:xfrm>
            <a:off x="457200" y="1003300"/>
            <a:ext cx="8229600" cy="4851400"/>
          </a:xfrm>
          <a:prstGeom prst="rect">
            <a:avLst/>
          </a:prstGeom>
          <a:noFill/>
        </p:spPr>
      </p:pic>
      <p:sp>
        <p:nvSpPr>
          <p:cNvPr id="5" name="Line 8"/>
          <p:cNvSpPr>
            <a:spLocks noChangeShapeType="1"/>
          </p:cNvSpPr>
          <p:nvPr/>
        </p:nvSpPr>
        <p:spPr bwMode="auto">
          <a:xfrm>
            <a:off x="1890713" y="1881188"/>
            <a:ext cx="2632075" cy="1587"/>
          </a:xfrm>
          <a:prstGeom prst="line">
            <a:avLst/>
          </a:prstGeom>
          <a:noFill/>
          <a:ln w="12700">
            <a:solidFill>
              <a:srgbClr val="231F20"/>
            </a:solidFill>
            <a:round/>
            <a:headEnd/>
            <a:tailEnd/>
          </a:ln>
        </p:spPr>
        <p:txBody>
          <a:bodyPr/>
          <a:lstStyle/>
          <a:p>
            <a:endParaRPr lang="en-GB"/>
          </a:p>
        </p:txBody>
      </p:sp>
      <p:sp>
        <p:nvSpPr>
          <p:cNvPr id="6" name="Line 9"/>
          <p:cNvSpPr>
            <a:spLocks noChangeShapeType="1"/>
          </p:cNvSpPr>
          <p:nvPr/>
        </p:nvSpPr>
        <p:spPr bwMode="auto">
          <a:xfrm>
            <a:off x="2319338" y="2255838"/>
            <a:ext cx="2047875" cy="1587"/>
          </a:xfrm>
          <a:prstGeom prst="line">
            <a:avLst/>
          </a:prstGeom>
          <a:noFill/>
          <a:ln w="12700">
            <a:solidFill>
              <a:srgbClr val="231F20"/>
            </a:solidFill>
            <a:round/>
            <a:headEnd/>
            <a:tailEnd/>
          </a:ln>
        </p:spPr>
        <p:txBody>
          <a:bodyPr/>
          <a:lstStyle/>
          <a:p>
            <a:endParaRPr lang="en-GB"/>
          </a:p>
        </p:txBody>
      </p:sp>
      <p:sp>
        <p:nvSpPr>
          <p:cNvPr id="7" name="Line 10"/>
          <p:cNvSpPr>
            <a:spLocks noChangeShapeType="1"/>
          </p:cNvSpPr>
          <p:nvPr/>
        </p:nvSpPr>
        <p:spPr bwMode="auto">
          <a:xfrm flipH="1">
            <a:off x="2211388" y="2573338"/>
            <a:ext cx="1784350" cy="1587"/>
          </a:xfrm>
          <a:prstGeom prst="line">
            <a:avLst/>
          </a:prstGeom>
          <a:noFill/>
          <a:ln w="12700">
            <a:solidFill>
              <a:srgbClr val="231F20"/>
            </a:solidFill>
            <a:round/>
            <a:headEnd/>
            <a:tailEnd/>
          </a:ln>
        </p:spPr>
        <p:txBody>
          <a:bodyPr/>
          <a:lstStyle/>
          <a:p>
            <a:endParaRPr lang="en-GB"/>
          </a:p>
        </p:txBody>
      </p:sp>
      <p:sp>
        <p:nvSpPr>
          <p:cNvPr id="8" name="Line 11"/>
          <p:cNvSpPr>
            <a:spLocks noChangeShapeType="1"/>
          </p:cNvSpPr>
          <p:nvPr/>
        </p:nvSpPr>
        <p:spPr bwMode="auto">
          <a:xfrm flipH="1">
            <a:off x="1931988" y="3656013"/>
            <a:ext cx="2003425" cy="1587"/>
          </a:xfrm>
          <a:prstGeom prst="line">
            <a:avLst/>
          </a:prstGeom>
          <a:noFill/>
          <a:ln w="12700">
            <a:solidFill>
              <a:srgbClr val="231F20"/>
            </a:solidFill>
            <a:round/>
            <a:headEnd/>
            <a:tailEnd/>
          </a:ln>
        </p:spPr>
        <p:txBody>
          <a:bodyPr/>
          <a:lstStyle/>
          <a:p>
            <a:endParaRPr lang="en-GB"/>
          </a:p>
        </p:txBody>
      </p:sp>
      <p:sp>
        <p:nvSpPr>
          <p:cNvPr id="9" name="Line 12"/>
          <p:cNvSpPr>
            <a:spLocks noChangeShapeType="1"/>
          </p:cNvSpPr>
          <p:nvPr/>
        </p:nvSpPr>
        <p:spPr bwMode="auto">
          <a:xfrm>
            <a:off x="1836738" y="4960938"/>
            <a:ext cx="2060575" cy="1587"/>
          </a:xfrm>
          <a:prstGeom prst="line">
            <a:avLst/>
          </a:prstGeom>
          <a:noFill/>
          <a:ln w="12700">
            <a:solidFill>
              <a:srgbClr val="231F20"/>
            </a:solidFill>
            <a:round/>
            <a:headEnd/>
            <a:tailEnd/>
          </a:ln>
        </p:spPr>
        <p:txBody>
          <a:bodyPr/>
          <a:lstStyle/>
          <a:p>
            <a:endParaRPr lang="en-GB"/>
          </a:p>
        </p:txBody>
      </p:sp>
      <p:sp>
        <p:nvSpPr>
          <p:cNvPr id="10" name="Line 13"/>
          <p:cNvSpPr>
            <a:spLocks noChangeShapeType="1"/>
          </p:cNvSpPr>
          <p:nvPr/>
        </p:nvSpPr>
        <p:spPr bwMode="auto">
          <a:xfrm>
            <a:off x="4646613" y="1652588"/>
            <a:ext cx="2238375" cy="1587"/>
          </a:xfrm>
          <a:prstGeom prst="line">
            <a:avLst/>
          </a:prstGeom>
          <a:noFill/>
          <a:ln w="12700">
            <a:solidFill>
              <a:srgbClr val="231F20"/>
            </a:solidFill>
            <a:round/>
            <a:headEnd/>
            <a:tailEnd/>
          </a:ln>
        </p:spPr>
        <p:txBody>
          <a:bodyPr/>
          <a:lstStyle/>
          <a:p>
            <a:endParaRPr lang="en-GB"/>
          </a:p>
        </p:txBody>
      </p:sp>
      <p:sp>
        <p:nvSpPr>
          <p:cNvPr id="11" name="Freeform 14"/>
          <p:cNvSpPr>
            <a:spLocks/>
          </p:cNvSpPr>
          <p:nvPr/>
        </p:nvSpPr>
        <p:spPr bwMode="auto">
          <a:xfrm>
            <a:off x="5056188" y="2335213"/>
            <a:ext cx="1828800" cy="104775"/>
          </a:xfrm>
          <a:custGeom>
            <a:avLst/>
            <a:gdLst/>
            <a:ahLst/>
            <a:cxnLst>
              <a:cxn ang="0">
                <a:pos x="0" y="66"/>
              </a:cxn>
              <a:cxn ang="0">
                <a:pos x="954" y="0"/>
              </a:cxn>
              <a:cxn ang="0">
                <a:pos x="1152" y="0"/>
              </a:cxn>
            </a:cxnLst>
            <a:rect l="0" t="0" r="r" b="b"/>
            <a:pathLst>
              <a:path w="1152" h="66">
                <a:moveTo>
                  <a:pt x="0" y="66"/>
                </a:moveTo>
                <a:lnTo>
                  <a:pt x="954" y="0"/>
                </a:lnTo>
                <a:lnTo>
                  <a:pt x="1152" y="0"/>
                </a:lnTo>
              </a:path>
            </a:pathLst>
          </a:custGeom>
          <a:noFill/>
          <a:ln w="12700">
            <a:solidFill>
              <a:srgbClr val="231F20"/>
            </a:solidFill>
            <a:prstDash val="solid"/>
            <a:round/>
            <a:headEnd/>
            <a:tailEnd/>
          </a:ln>
        </p:spPr>
        <p:txBody>
          <a:bodyPr/>
          <a:lstStyle/>
          <a:p>
            <a:endParaRPr lang="en-GB"/>
          </a:p>
        </p:txBody>
      </p:sp>
      <p:sp>
        <p:nvSpPr>
          <p:cNvPr id="12" name="Freeform 15"/>
          <p:cNvSpPr>
            <a:spLocks/>
          </p:cNvSpPr>
          <p:nvPr/>
        </p:nvSpPr>
        <p:spPr bwMode="auto">
          <a:xfrm>
            <a:off x="4586288" y="2919413"/>
            <a:ext cx="2298700" cy="9525"/>
          </a:xfrm>
          <a:custGeom>
            <a:avLst/>
            <a:gdLst/>
            <a:ahLst/>
            <a:cxnLst>
              <a:cxn ang="0">
                <a:pos x="1448" y="6"/>
              </a:cxn>
              <a:cxn ang="0">
                <a:pos x="1280" y="6"/>
              </a:cxn>
              <a:cxn ang="0">
                <a:pos x="1118" y="6"/>
              </a:cxn>
              <a:cxn ang="0">
                <a:pos x="0" y="0"/>
              </a:cxn>
            </a:cxnLst>
            <a:rect l="0" t="0" r="r" b="b"/>
            <a:pathLst>
              <a:path w="1448" h="6">
                <a:moveTo>
                  <a:pt x="1448" y="6"/>
                </a:moveTo>
                <a:lnTo>
                  <a:pt x="1280" y="6"/>
                </a:lnTo>
                <a:lnTo>
                  <a:pt x="1118" y="6"/>
                </a:lnTo>
                <a:lnTo>
                  <a:pt x="0" y="0"/>
                </a:lnTo>
              </a:path>
            </a:pathLst>
          </a:custGeom>
          <a:noFill/>
          <a:ln w="12700">
            <a:solidFill>
              <a:srgbClr val="231F20"/>
            </a:solidFill>
            <a:prstDash val="solid"/>
            <a:round/>
            <a:headEnd/>
            <a:tailEnd/>
          </a:ln>
        </p:spPr>
        <p:txBody>
          <a:bodyPr/>
          <a:lstStyle/>
          <a:p>
            <a:endParaRPr lang="en-GB"/>
          </a:p>
        </p:txBody>
      </p:sp>
      <p:sp>
        <p:nvSpPr>
          <p:cNvPr id="13" name="Freeform 16"/>
          <p:cNvSpPr>
            <a:spLocks/>
          </p:cNvSpPr>
          <p:nvPr/>
        </p:nvSpPr>
        <p:spPr bwMode="auto">
          <a:xfrm>
            <a:off x="4725988" y="3275013"/>
            <a:ext cx="2159000" cy="190500"/>
          </a:xfrm>
          <a:custGeom>
            <a:avLst/>
            <a:gdLst/>
            <a:ahLst/>
            <a:cxnLst>
              <a:cxn ang="0">
                <a:pos x="1360" y="0"/>
              </a:cxn>
              <a:cxn ang="0">
                <a:pos x="1180" y="0"/>
              </a:cxn>
              <a:cxn ang="0">
                <a:pos x="0" y="120"/>
              </a:cxn>
            </a:cxnLst>
            <a:rect l="0" t="0" r="r" b="b"/>
            <a:pathLst>
              <a:path w="1360" h="120">
                <a:moveTo>
                  <a:pt x="1360" y="0"/>
                </a:moveTo>
                <a:lnTo>
                  <a:pt x="1180" y="0"/>
                </a:lnTo>
                <a:lnTo>
                  <a:pt x="0" y="120"/>
                </a:lnTo>
              </a:path>
            </a:pathLst>
          </a:custGeom>
          <a:noFill/>
          <a:ln w="12700">
            <a:solidFill>
              <a:srgbClr val="231F20"/>
            </a:solidFill>
            <a:prstDash val="solid"/>
            <a:round/>
            <a:headEnd/>
            <a:tailEnd/>
          </a:ln>
        </p:spPr>
        <p:txBody>
          <a:bodyPr/>
          <a:lstStyle/>
          <a:p>
            <a:endParaRPr lang="en-GB"/>
          </a:p>
        </p:txBody>
      </p:sp>
      <p:sp>
        <p:nvSpPr>
          <p:cNvPr id="14" name="Freeform 17"/>
          <p:cNvSpPr>
            <a:spLocks/>
          </p:cNvSpPr>
          <p:nvPr/>
        </p:nvSpPr>
        <p:spPr bwMode="auto">
          <a:xfrm>
            <a:off x="5189538" y="3665538"/>
            <a:ext cx="1695450" cy="177800"/>
          </a:xfrm>
          <a:custGeom>
            <a:avLst/>
            <a:gdLst/>
            <a:ahLst/>
            <a:cxnLst>
              <a:cxn ang="0">
                <a:pos x="1068" y="112"/>
              </a:cxn>
              <a:cxn ang="0">
                <a:pos x="136" y="112"/>
              </a:cxn>
              <a:cxn ang="0">
                <a:pos x="0" y="0"/>
              </a:cxn>
            </a:cxnLst>
            <a:rect l="0" t="0" r="r" b="b"/>
            <a:pathLst>
              <a:path w="1068" h="112">
                <a:moveTo>
                  <a:pt x="1068" y="112"/>
                </a:moveTo>
                <a:lnTo>
                  <a:pt x="136" y="112"/>
                </a:lnTo>
                <a:lnTo>
                  <a:pt x="0" y="0"/>
                </a:lnTo>
              </a:path>
            </a:pathLst>
          </a:custGeom>
          <a:noFill/>
          <a:ln w="12700">
            <a:solidFill>
              <a:srgbClr val="231F20"/>
            </a:solidFill>
            <a:prstDash val="solid"/>
            <a:round/>
            <a:headEnd/>
            <a:tailEnd/>
          </a:ln>
        </p:spPr>
        <p:txBody>
          <a:bodyPr/>
          <a:lstStyle/>
          <a:p>
            <a:endParaRPr lang="en-GB"/>
          </a:p>
        </p:txBody>
      </p:sp>
      <p:sp>
        <p:nvSpPr>
          <p:cNvPr id="15" name="Freeform 18"/>
          <p:cNvSpPr>
            <a:spLocks/>
          </p:cNvSpPr>
          <p:nvPr/>
        </p:nvSpPr>
        <p:spPr bwMode="auto">
          <a:xfrm>
            <a:off x="5138738" y="3998913"/>
            <a:ext cx="1746250" cy="158750"/>
          </a:xfrm>
          <a:custGeom>
            <a:avLst/>
            <a:gdLst/>
            <a:ahLst/>
            <a:cxnLst>
              <a:cxn ang="0">
                <a:pos x="1100" y="100"/>
              </a:cxn>
              <a:cxn ang="0">
                <a:pos x="168" y="100"/>
              </a:cxn>
              <a:cxn ang="0">
                <a:pos x="0" y="0"/>
              </a:cxn>
            </a:cxnLst>
            <a:rect l="0" t="0" r="r" b="b"/>
            <a:pathLst>
              <a:path w="1100" h="100">
                <a:moveTo>
                  <a:pt x="1100" y="100"/>
                </a:moveTo>
                <a:lnTo>
                  <a:pt x="168" y="100"/>
                </a:lnTo>
                <a:lnTo>
                  <a:pt x="0" y="0"/>
                </a:lnTo>
              </a:path>
            </a:pathLst>
          </a:custGeom>
          <a:noFill/>
          <a:ln w="12700">
            <a:solidFill>
              <a:srgbClr val="231F20"/>
            </a:solidFill>
            <a:prstDash val="solid"/>
            <a:round/>
            <a:headEnd/>
            <a:tailEnd/>
          </a:ln>
        </p:spPr>
        <p:txBody>
          <a:bodyPr/>
          <a:lstStyle/>
          <a:p>
            <a:endParaRPr lang="en-GB"/>
          </a:p>
        </p:txBody>
      </p:sp>
      <p:sp>
        <p:nvSpPr>
          <p:cNvPr id="16" name="Freeform 19"/>
          <p:cNvSpPr>
            <a:spLocks/>
          </p:cNvSpPr>
          <p:nvPr/>
        </p:nvSpPr>
        <p:spPr bwMode="auto">
          <a:xfrm>
            <a:off x="4773613" y="4475163"/>
            <a:ext cx="2111375" cy="76200"/>
          </a:xfrm>
          <a:custGeom>
            <a:avLst/>
            <a:gdLst/>
            <a:ahLst/>
            <a:cxnLst>
              <a:cxn ang="0">
                <a:pos x="1330" y="0"/>
              </a:cxn>
              <a:cxn ang="0">
                <a:pos x="1196" y="0"/>
              </a:cxn>
              <a:cxn ang="0">
                <a:pos x="0" y="48"/>
              </a:cxn>
            </a:cxnLst>
            <a:rect l="0" t="0" r="r" b="b"/>
            <a:pathLst>
              <a:path w="1330" h="48">
                <a:moveTo>
                  <a:pt x="1330" y="0"/>
                </a:moveTo>
                <a:lnTo>
                  <a:pt x="1196" y="0"/>
                </a:lnTo>
                <a:lnTo>
                  <a:pt x="0" y="48"/>
                </a:lnTo>
              </a:path>
            </a:pathLst>
          </a:custGeom>
          <a:noFill/>
          <a:ln w="12700">
            <a:solidFill>
              <a:srgbClr val="231F20"/>
            </a:solidFill>
            <a:prstDash val="solid"/>
            <a:round/>
            <a:headEnd/>
            <a:tailEnd/>
          </a:ln>
        </p:spPr>
        <p:txBody>
          <a:bodyPr/>
          <a:lstStyle/>
          <a:p>
            <a:endParaRPr lang="en-GB"/>
          </a:p>
        </p:txBody>
      </p:sp>
      <p:sp>
        <p:nvSpPr>
          <p:cNvPr id="17" name="Line 20"/>
          <p:cNvSpPr>
            <a:spLocks noChangeShapeType="1"/>
          </p:cNvSpPr>
          <p:nvPr/>
        </p:nvSpPr>
        <p:spPr bwMode="auto">
          <a:xfrm flipH="1">
            <a:off x="4932363" y="4976813"/>
            <a:ext cx="1952625" cy="1587"/>
          </a:xfrm>
          <a:prstGeom prst="line">
            <a:avLst/>
          </a:prstGeom>
          <a:noFill/>
          <a:ln w="12700">
            <a:solidFill>
              <a:srgbClr val="231F20"/>
            </a:solidFill>
            <a:round/>
            <a:headEnd/>
            <a:tailEnd/>
          </a:ln>
        </p:spPr>
        <p:txBody>
          <a:bodyPr/>
          <a:lstStyle/>
          <a:p>
            <a:endParaRPr lang="en-GB"/>
          </a:p>
        </p:txBody>
      </p:sp>
      <p:sp>
        <p:nvSpPr>
          <p:cNvPr id="18" name="Line 21"/>
          <p:cNvSpPr>
            <a:spLocks noChangeShapeType="1"/>
          </p:cNvSpPr>
          <p:nvPr/>
        </p:nvSpPr>
        <p:spPr bwMode="auto">
          <a:xfrm flipH="1">
            <a:off x="3649663" y="1770063"/>
            <a:ext cx="542925" cy="111125"/>
          </a:xfrm>
          <a:prstGeom prst="line">
            <a:avLst/>
          </a:prstGeom>
          <a:noFill/>
          <a:ln w="12700">
            <a:solidFill>
              <a:srgbClr val="231F20"/>
            </a:solidFill>
            <a:round/>
            <a:headEnd/>
            <a:tailEnd/>
          </a:ln>
        </p:spPr>
        <p:txBody>
          <a:bodyPr/>
          <a:lstStyle/>
          <a:p>
            <a:endParaRPr lang="en-GB"/>
          </a:p>
        </p:txBody>
      </p:sp>
      <p:sp>
        <p:nvSpPr>
          <p:cNvPr id="19" name="Line 22"/>
          <p:cNvSpPr>
            <a:spLocks noChangeShapeType="1"/>
          </p:cNvSpPr>
          <p:nvPr/>
        </p:nvSpPr>
        <p:spPr bwMode="auto">
          <a:xfrm flipV="1">
            <a:off x="4097338" y="2928938"/>
            <a:ext cx="2263775" cy="69850"/>
          </a:xfrm>
          <a:prstGeom prst="line">
            <a:avLst/>
          </a:prstGeom>
          <a:noFill/>
          <a:ln w="12700">
            <a:solidFill>
              <a:srgbClr val="231F20"/>
            </a:solidFill>
            <a:round/>
            <a:headEnd/>
            <a:tailEnd/>
          </a:ln>
        </p:spPr>
        <p:txBody>
          <a:bodyPr/>
          <a:lstStyle/>
          <a:p>
            <a:endParaRPr lang="en-GB"/>
          </a:p>
        </p:txBody>
      </p:sp>
      <p:sp>
        <p:nvSpPr>
          <p:cNvPr id="20" name="Line 23"/>
          <p:cNvSpPr>
            <a:spLocks noChangeShapeType="1"/>
          </p:cNvSpPr>
          <p:nvPr/>
        </p:nvSpPr>
        <p:spPr bwMode="auto">
          <a:xfrm flipV="1">
            <a:off x="5195888" y="3843338"/>
            <a:ext cx="209550" cy="53975"/>
          </a:xfrm>
          <a:prstGeom prst="line">
            <a:avLst/>
          </a:prstGeom>
          <a:noFill/>
          <a:ln w="12700">
            <a:solidFill>
              <a:srgbClr val="231F20"/>
            </a:solidFill>
            <a:round/>
            <a:headEnd/>
            <a:tailEnd/>
          </a:ln>
        </p:spPr>
        <p:txBody>
          <a:bodyPr/>
          <a:lstStyle/>
          <a:p>
            <a:endParaRPr lang="en-GB"/>
          </a:p>
        </p:txBody>
      </p:sp>
      <p:sp>
        <p:nvSpPr>
          <p:cNvPr id="21" name="Rectangle 24"/>
          <p:cNvSpPr>
            <a:spLocks noChangeArrowheads="1"/>
          </p:cNvSpPr>
          <p:nvPr/>
        </p:nvSpPr>
        <p:spPr bwMode="auto">
          <a:xfrm>
            <a:off x="446088" y="5338763"/>
            <a:ext cx="6635750" cy="563562"/>
          </a:xfrm>
          <a:prstGeom prst="rect">
            <a:avLst/>
          </a:prstGeom>
          <a:noFill/>
          <a:ln w="9525">
            <a:noFill/>
            <a:miter lim="800000"/>
            <a:headEnd/>
            <a:tailEnd/>
          </a:ln>
        </p:spPr>
        <p:txBody>
          <a:bodyPr wrap="none" lIns="0" tIns="0" rIns="0" bIns="0">
            <a:spAutoFit/>
          </a:bodyPr>
          <a:lstStyle/>
          <a:p>
            <a:r>
              <a:rPr lang="en-US" sz="1700">
                <a:solidFill>
                  <a:srgbClr val="231F20"/>
                </a:solidFill>
                <a:latin typeface="Arial Black" pitchFamily="34" charset="0"/>
              </a:rPr>
              <a:t>(b) Tributaries of the inferior vena cava. </a:t>
            </a:r>
            <a:r>
              <a:rPr lang="en-US" sz="1700" b="1">
                <a:solidFill>
                  <a:srgbClr val="231F20"/>
                </a:solidFill>
                <a:latin typeface="Arial" charset="0"/>
              </a:rPr>
              <a:t>Venous drainage  </a:t>
            </a:r>
            <a:endParaRPr lang="en-US" sz="1700" b="1">
              <a:latin typeface="Arial" charset="0"/>
            </a:endParaRPr>
          </a:p>
          <a:p>
            <a:r>
              <a:rPr lang="en-US" sz="1700" b="1">
                <a:latin typeface="Arial" charset="0"/>
              </a:rPr>
              <a:t>       </a:t>
            </a:r>
            <a:r>
              <a:rPr lang="en-US" sz="1700" b="1">
                <a:solidFill>
                  <a:srgbClr val="231F20"/>
                </a:solidFill>
                <a:latin typeface="Arial" charset="0"/>
              </a:rPr>
              <a:t>of abdominal organs not drained by the hepatic portal vein.</a:t>
            </a:r>
            <a:endParaRPr lang="en-US" sz="1400" b="1">
              <a:latin typeface="Arial" charset="0"/>
            </a:endParaRPr>
          </a:p>
        </p:txBody>
      </p:sp>
      <p:sp>
        <p:nvSpPr>
          <p:cNvPr id="22" name="Rectangle 25"/>
          <p:cNvSpPr>
            <a:spLocks noChangeArrowheads="1"/>
          </p:cNvSpPr>
          <p:nvPr/>
        </p:nvSpPr>
        <p:spPr bwMode="auto">
          <a:xfrm>
            <a:off x="458788" y="1741488"/>
            <a:ext cx="1395412" cy="258762"/>
          </a:xfrm>
          <a:prstGeom prst="rect">
            <a:avLst/>
          </a:prstGeom>
          <a:noFill/>
          <a:ln w="9525">
            <a:noFill/>
            <a:miter lim="800000"/>
            <a:headEnd/>
            <a:tailEnd/>
          </a:ln>
        </p:spPr>
        <p:txBody>
          <a:bodyPr wrap="none" lIns="0" tIns="0" rIns="0" bIns="0">
            <a:spAutoFit/>
          </a:bodyPr>
          <a:lstStyle/>
          <a:p>
            <a:r>
              <a:rPr lang="en-US" sz="1700" b="1">
                <a:solidFill>
                  <a:srgbClr val="231F20"/>
                </a:solidFill>
                <a:latin typeface="Arial" charset="0"/>
              </a:rPr>
              <a:t>Hepatic veins</a:t>
            </a:r>
            <a:endParaRPr lang="en-US" sz="1400" b="1">
              <a:latin typeface="Arial" charset="0"/>
            </a:endParaRPr>
          </a:p>
        </p:txBody>
      </p:sp>
      <p:sp>
        <p:nvSpPr>
          <p:cNvPr id="23" name="Rectangle 26"/>
          <p:cNvSpPr>
            <a:spLocks noChangeArrowheads="1"/>
          </p:cNvSpPr>
          <p:nvPr/>
        </p:nvSpPr>
        <p:spPr bwMode="auto">
          <a:xfrm>
            <a:off x="6923088" y="1519238"/>
            <a:ext cx="1585912" cy="517525"/>
          </a:xfrm>
          <a:prstGeom prst="rect">
            <a:avLst/>
          </a:prstGeom>
          <a:noFill/>
          <a:ln w="9525">
            <a:noFill/>
            <a:miter lim="800000"/>
            <a:headEnd/>
            <a:tailEnd/>
          </a:ln>
        </p:spPr>
        <p:txBody>
          <a:bodyPr wrap="none" lIns="0" tIns="0" rIns="0" bIns="0">
            <a:spAutoFit/>
          </a:bodyPr>
          <a:lstStyle/>
          <a:p>
            <a:r>
              <a:rPr lang="en-US" sz="1700" b="1">
                <a:solidFill>
                  <a:srgbClr val="231F20"/>
                </a:solidFill>
                <a:latin typeface="Arial" charset="0"/>
              </a:rPr>
              <a:t>Inferior phrenic</a:t>
            </a:r>
          </a:p>
          <a:p>
            <a:r>
              <a:rPr lang="en-US" sz="1700" b="1">
                <a:solidFill>
                  <a:srgbClr val="231F20"/>
                </a:solidFill>
                <a:latin typeface="Arial" charset="0"/>
              </a:rPr>
              <a:t>vein</a:t>
            </a:r>
            <a:endParaRPr lang="en-US" sz="1400" b="1">
              <a:latin typeface="Arial" charset="0"/>
            </a:endParaRPr>
          </a:p>
        </p:txBody>
      </p:sp>
      <p:sp>
        <p:nvSpPr>
          <p:cNvPr id="24" name="Rectangle 27"/>
          <p:cNvSpPr>
            <a:spLocks noChangeArrowheads="1"/>
          </p:cNvSpPr>
          <p:nvPr/>
        </p:nvSpPr>
        <p:spPr bwMode="auto">
          <a:xfrm>
            <a:off x="6923088" y="2201863"/>
            <a:ext cx="1562100" cy="517525"/>
          </a:xfrm>
          <a:prstGeom prst="rect">
            <a:avLst/>
          </a:prstGeom>
          <a:noFill/>
          <a:ln w="9525">
            <a:noFill/>
            <a:miter lim="800000"/>
            <a:headEnd/>
            <a:tailEnd/>
          </a:ln>
        </p:spPr>
        <p:txBody>
          <a:bodyPr wrap="none" lIns="0" tIns="0" rIns="0" bIns="0">
            <a:spAutoFit/>
          </a:bodyPr>
          <a:lstStyle/>
          <a:p>
            <a:r>
              <a:rPr lang="en-US" sz="1700" b="1" dirty="0">
                <a:solidFill>
                  <a:srgbClr val="231F20"/>
                </a:solidFill>
                <a:latin typeface="Arial" charset="0"/>
              </a:rPr>
              <a:t>Left suprarenal</a:t>
            </a:r>
          </a:p>
          <a:p>
            <a:r>
              <a:rPr lang="en-US" sz="1700" b="1" dirty="0">
                <a:solidFill>
                  <a:srgbClr val="231F20"/>
                </a:solidFill>
                <a:latin typeface="Arial" charset="0"/>
              </a:rPr>
              <a:t>vein</a:t>
            </a:r>
            <a:endParaRPr lang="en-US" sz="1400" b="1" dirty="0">
              <a:latin typeface="Arial" charset="0"/>
            </a:endParaRPr>
          </a:p>
        </p:txBody>
      </p:sp>
      <p:sp>
        <p:nvSpPr>
          <p:cNvPr id="25" name="Rectangle 28"/>
          <p:cNvSpPr>
            <a:spLocks noChangeArrowheads="1"/>
          </p:cNvSpPr>
          <p:nvPr/>
        </p:nvSpPr>
        <p:spPr bwMode="auto">
          <a:xfrm>
            <a:off x="6923088" y="3141663"/>
            <a:ext cx="1525587" cy="517525"/>
          </a:xfrm>
          <a:prstGeom prst="rect">
            <a:avLst/>
          </a:prstGeom>
          <a:noFill/>
          <a:ln w="9525">
            <a:noFill/>
            <a:miter lim="800000"/>
            <a:headEnd/>
            <a:tailEnd/>
          </a:ln>
        </p:spPr>
        <p:txBody>
          <a:bodyPr wrap="none" lIns="0" tIns="0" rIns="0" bIns="0">
            <a:spAutoFit/>
          </a:bodyPr>
          <a:lstStyle/>
          <a:p>
            <a:r>
              <a:rPr lang="en-US" sz="1700" b="1">
                <a:solidFill>
                  <a:srgbClr val="231F20"/>
                </a:solidFill>
                <a:latin typeface="Arial" charset="0"/>
              </a:rPr>
              <a:t>Left ascending</a:t>
            </a:r>
          </a:p>
          <a:p>
            <a:r>
              <a:rPr lang="en-US" sz="1700" b="1">
                <a:solidFill>
                  <a:srgbClr val="231F20"/>
                </a:solidFill>
                <a:latin typeface="Arial" charset="0"/>
              </a:rPr>
              <a:t>lumbar vein</a:t>
            </a:r>
            <a:endParaRPr lang="en-US" sz="1400" b="1">
              <a:latin typeface="Arial" charset="0"/>
            </a:endParaRPr>
          </a:p>
        </p:txBody>
      </p:sp>
      <p:sp>
        <p:nvSpPr>
          <p:cNvPr id="26" name="Rectangle 29"/>
          <p:cNvSpPr>
            <a:spLocks noChangeArrowheads="1"/>
          </p:cNvSpPr>
          <p:nvPr/>
        </p:nvSpPr>
        <p:spPr bwMode="auto">
          <a:xfrm>
            <a:off x="6923088" y="3709988"/>
            <a:ext cx="1406525" cy="258762"/>
          </a:xfrm>
          <a:prstGeom prst="rect">
            <a:avLst/>
          </a:prstGeom>
          <a:noFill/>
          <a:ln w="9525">
            <a:noFill/>
            <a:miter lim="800000"/>
            <a:headEnd/>
            <a:tailEnd/>
          </a:ln>
        </p:spPr>
        <p:txBody>
          <a:bodyPr wrap="none" lIns="0" tIns="0" rIns="0" bIns="0">
            <a:spAutoFit/>
          </a:bodyPr>
          <a:lstStyle/>
          <a:p>
            <a:r>
              <a:rPr lang="en-US" sz="1700" b="1">
                <a:solidFill>
                  <a:srgbClr val="231F20"/>
                </a:solidFill>
                <a:latin typeface="Arial" charset="0"/>
              </a:rPr>
              <a:t>Lumbar veins</a:t>
            </a:r>
            <a:endParaRPr lang="en-US" sz="1400" b="1">
              <a:latin typeface="Arial" charset="0"/>
            </a:endParaRPr>
          </a:p>
        </p:txBody>
      </p:sp>
      <p:sp>
        <p:nvSpPr>
          <p:cNvPr id="27" name="Rectangle 30"/>
          <p:cNvSpPr>
            <a:spLocks noChangeArrowheads="1"/>
          </p:cNvSpPr>
          <p:nvPr/>
        </p:nvSpPr>
        <p:spPr bwMode="auto">
          <a:xfrm>
            <a:off x="6923088" y="4021138"/>
            <a:ext cx="1778000" cy="258762"/>
          </a:xfrm>
          <a:prstGeom prst="rect">
            <a:avLst/>
          </a:prstGeom>
          <a:noFill/>
          <a:ln w="9525">
            <a:noFill/>
            <a:miter lim="800000"/>
            <a:headEnd/>
            <a:tailEnd/>
          </a:ln>
        </p:spPr>
        <p:txBody>
          <a:bodyPr wrap="none" lIns="0" tIns="0" rIns="0" bIns="0">
            <a:spAutoFit/>
          </a:bodyPr>
          <a:lstStyle/>
          <a:p>
            <a:r>
              <a:rPr lang="en-US" sz="1700" b="1">
                <a:solidFill>
                  <a:srgbClr val="231F20"/>
                </a:solidFill>
                <a:latin typeface="Arial" charset="0"/>
              </a:rPr>
              <a:t>Left gonadal vein</a:t>
            </a:r>
            <a:endParaRPr lang="en-US" sz="1400" b="1">
              <a:latin typeface="Arial" charset="0"/>
            </a:endParaRPr>
          </a:p>
        </p:txBody>
      </p:sp>
      <p:sp>
        <p:nvSpPr>
          <p:cNvPr id="28" name="Rectangle 31"/>
          <p:cNvSpPr>
            <a:spLocks noChangeArrowheads="1"/>
          </p:cNvSpPr>
          <p:nvPr/>
        </p:nvSpPr>
        <p:spPr bwMode="auto">
          <a:xfrm>
            <a:off x="6923088" y="4354513"/>
            <a:ext cx="1417637" cy="517525"/>
          </a:xfrm>
          <a:prstGeom prst="rect">
            <a:avLst/>
          </a:prstGeom>
          <a:noFill/>
          <a:ln w="9525">
            <a:noFill/>
            <a:miter lim="800000"/>
            <a:headEnd/>
            <a:tailEnd/>
          </a:ln>
        </p:spPr>
        <p:txBody>
          <a:bodyPr wrap="none" lIns="0" tIns="0" rIns="0" bIns="0">
            <a:spAutoFit/>
          </a:bodyPr>
          <a:lstStyle/>
          <a:p>
            <a:r>
              <a:rPr lang="en-US" sz="1700" b="1">
                <a:solidFill>
                  <a:srgbClr val="231F20"/>
                </a:solidFill>
                <a:latin typeface="Arial" charset="0"/>
              </a:rPr>
              <a:t>Common iliac</a:t>
            </a:r>
          </a:p>
          <a:p>
            <a:r>
              <a:rPr lang="en-US" sz="1700" b="1">
                <a:solidFill>
                  <a:srgbClr val="231F20"/>
                </a:solidFill>
                <a:latin typeface="Arial" charset="0"/>
              </a:rPr>
              <a:t>vein</a:t>
            </a:r>
            <a:endParaRPr lang="en-US" sz="1400" b="1">
              <a:latin typeface="Arial" charset="0"/>
            </a:endParaRPr>
          </a:p>
        </p:txBody>
      </p:sp>
      <p:sp>
        <p:nvSpPr>
          <p:cNvPr id="29" name="Rectangle 32"/>
          <p:cNvSpPr>
            <a:spLocks noChangeArrowheads="1"/>
          </p:cNvSpPr>
          <p:nvPr/>
        </p:nvSpPr>
        <p:spPr bwMode="auto">
          <a:xfrm>
            <a:off x="6923088" y="4849813"/>
            <a:ext cx="1757362" cy="258762"/>
          </a:xfrm>
          <a:prstGeom prst="rect">
            <a:avLst/>
          </a:prstGeom>
          <a:noFill/>
          <a:ln w="9525">
            <a:noFill/>
            <a:miter lim="800000"/>
            <a:headEnd/>
            <a:tailEnd/>
          </a:ln>
        </p:spPr>
        <p:txBody>
          <a:bodyPr wrap="none" lIns="0" tIns="0" rIns="0" bIns="0">
            <a:spAutoFit/>
          </a:bodyPr>
          <a:lstStyle/>
          <a:p>
            <a:r>
              <a:rPr lang="en-US" sz="1700" b="1">
                <a:solidFill>
                  <a:srgbClr val="231F20"/>
                </a:solidFill>
                <a:latin typeface="Arial" charset="0"/>
              </a:rPr>
              <a:t>Internal iliac vein</a:t>
            </a:r>
            <a:endParaRPr lang="en-US" sz="1400" b="1">
              <a:latin typeface="Arial" charset="0"/>
            </a:endParaRPr>
          </a:p>
        </p:txBody>
      </p:sp>
      <p:sp>
        <p:nvSpPr>
          <p:cNvPr id="30" name="Rectangle 33"/>
          <p:cNvSpPr>
            <a:spLocks noChangeArrowheads="1"/>
          </p:cNvSpPr>
          <p:nvPr/>
        </p:nvSpPr>
        <p:spPr bwMode="auto">
          <a:xfrm>
            <a:off x="6923088" y="2795588"/>
            <a:ext cx="1203325" cy="258762"/>
          </a:xfrm>
          <a:prstGeom prst="rect">
            <a:avLst/>
          </a:prstGeom>
          <a:noFill/>
          <a:ln w="9525">
            <a:noFill/>
            <a:miter lim="800000"/>
            <a:headEnd/>
            <a:tailEnd/>
          </a:ln>
        </p:spPr>
        <p:txBody>
          <a:bodyPr wrap="none" lIns="0" tIns="0" rIns="0" bIns="0">
            <a:spAutoFit/>
          </a:bodyPr>
          <a:lstStyle/>
          <a:p>
            <a:r>
              <a:rPr lang="en-US" sz="1700" b="1">
                <a:solidFill>
                  <a:srgbClr val="231F20"/>
                </a:solidFill>
                <a:latin typeface="Arial" charset="0"/>
              </a:rPr>
              <a:t>Renal veins</a:t>
            </a:r>
            <a:endParaRPr lang="en-US" sz="1400" b="1">
              <a:latin typeface="Arial" charset="0"/>
            </a:endParaRPr>
          </a:p>
        </p:txBody>
      </p:sp>
      <p:sp>
        <p:nvSpPr>
          <p:cNvPr id="31" name="Rectangle 34"/>
          <p:cNvSpPr>
            <a:spLocks noChangeArrowheads="1"/>
          </p:cNvSpPr>
          <p:nvPr/>
        </p:nvSpPr>
        <p:spPr bwMode="auto">
          <a:xfrm>
            <a:off x="458788" y="2116138"/>
            <a:ext cx="1841500" cy="258762"/>
          </a:xfrm>
          <a:prstGeom prst="rect">
            <a:avLst/>
          </a:prstGeom>
          <a:noFill/>
          <a:ln w="9525">
            <a:noFill/>
            <a:miter lim="800000"/>
            <a:headEnd/>
            <a:tailEnd/>
          </a:ln>
        </p:spPr>
        <p:txBody>
          <a:bodyPr wrap="none" lIns="0" tIns="0" rIns="0" bIns="0">
            <a:spAutoFit/>
          </a:bodyPr>
          <a:lstStyle/>
          <a:p>
            <a:r>
              <a:rPr lang="en-US" sz="1700" b="1">
                <a:solidFill>
                  <a:srgbClr val="231F20"/>
                </a:solidFill>
                <a:latin typeface="Arial" charset="0"/>
              </a:rPr>
              <a:t>Inferior vena cava</a:t>
            </a:r>
            <a:endParaRPr lang="en-US" sz="1400" b="1">
              <a:latin typeface="Arial" charset="0"/>
            </a:endParaRPr>
          </a:p>
        </p:txBody>
      </p:sp>
      <p:sp>
        <p:nvSpPr>
          <p:cNvPr id="32" name="Rectangle 35"/>
          <p:cNvSpPr>
            <a:spLocks noChangeArrowheads="1"/>
          </p:cNvSpPr>
          <p:nvPr/>
        </p:nvSpPr>
        <p:spPr bwMode="auto">
          <a:xfrm>
            <a:off x="458788" y="2466975"/>
            <a:ext cx="1717675" cy="517525"/>
          </a:xfrm>
          <a:prstGeom prst="rect">
            <a:avLst/>
          </a:prstGeom>
          <a:noFill/>
          <a:ln w="9525">
            <a:noFill/>
            <a:miter lim="800000"/>
            <a:headEnd/>
            <a:tailEnd/>
          </a:ln>
        </p:spPr>
        <p:txBody>
          <a:bodyPr wrap="none" lIns="0" tIns="0" rIns="0" bIns="0">
            <a:spAutoFit/>
          </a:bodyPr>
          <a:lstStyle/>
          <a:p>
            <a:r>
              <a:rPr lang="en-US" sz="1700" b="1">
                <a:solidFill>
                  <a:srgbClr val="231F20"/>
                </a:solidFill>
                <a:latin typeface="Arial" charset="0"/>
              </a:rPr>
              <a:t>Right suprarenal</a:t>
            </a:r>
          </a:p>
          <a:p>
            <a:r>
              <a:rPr lang="en-US" sz="1700" b="1">
                <a:solidFill>
                  <a:srgbClr val="231F20"/>
                </a:solidFill>
                <a:latin typeface="Arial" charset="0"/>
              </a:rPr>
              <a:t>vein</a:t>
            </a:r>
            <a:endParaRPr lang="en-US" sz="1400" b="1">
              <a:latin typeface="Arial" charset="0"/>
            </a:endParaRPr>
          </a:p>
        </p:txBody>
      </p:sp>
      <p:sp>
        <p:nvSpPr>
          <p:cNvPr id="33" name="Rectangle 36"/>
          <p:cNvSpPr>
            <a:spLocks noChangeArrowheads="1"/>
          </p:cNvSpPr>
          <p:nvPr/>
        </p:nvSpPr>
        <p:spPr bwMode="auto">
          <a:xfrm>
            <a:off x="458788" y="3513138"/>
            <a:ext cx="1439862" cy="517525"/>
          </a:xfrm>
          <a:prstGeom prst="rect">
            <a:avLst/>
          </a:prstGeom>
          <a:noFill/>
          <a:ln w="9525">
            <a:noFill/>
            <a:miter lim="800000"/>
            <a:headEnd/>
            <a:tailEnd/>
          </a:ln>
        </p:spPr>
        <p:txBody>
          <a:bodyPr wrap="none" lIns="0" tIns="0" rIns="0" bIns="0">
            <a:spAutoFit/>
          </a:bodyPr>
          <a:lstStyle/>
          <a:p>
            <a:r>
              <a:rPr lang="en-US" sz="1700" b="1">
                <a:solidFill>
                  <a:srgbClr val="231F20"/>
                </a:solidFill>
                <a:latin typeface="Arial" charset="0"/>
              </a:rPr>
              <a:t>Right gonadal</a:t>
            </a:r>
          </a:p>
          <a:p>
            <a:r>
              <a:rPr lang="en-US" sz="1700" b="1">
                <a:solidFill>
                  <a:srgbClr val="231F20"/>
                </a:solidFill>
                <a:latin typeface="Arial" charset="0"/>
              </a:rPr>
              <a:t>vein</a:t>
            </a:r>
            <a:endParaRPr lang="en-US" sz="1400" b="1">
              <a:latin typeface="Arial" charset="0"/>
            </a:endParaRPr>
          </a:p>
        </p:txBody>
      </p:sp>
      <p:sp>
        <p:nvSpPr>
          <p:cNvPr id="34" name="Rectangle 37"/>
          <p:cNvSpPr>
            <a:spLocks noChangeArrowheads="1"/>
          </p:cNvSpPr>
          <p:nvPr/>
        </p:nvSpPr>
        <p:spPr bwMode="auto">
          <a:xfrm>
            <a:off x="458788" y="4818063"/>
            <a:ext cx="1336675" cy="517525"/>
          </a:xfrm>
          <a:prstGeom prst="rect">
            <a:avLst/>
          </a:prstGeom>
          <a:noFill/>
          <a:ln w="9525">
            <a:noFill/>
            <a:miter lim="800000"/>
            <a:headEnd/>
            <a:tailEnd/>
          </a:ln>
        </p:spPr>
        <p:txBody>
          <a:bodyPr wrap="none" lIns="0" tIns="0" rIns="0" bIns="0">
            <a:spAutoFit/>
          </a:bodyPr>
          <a:lstStyle/>
          <a:p>
            <a:r>
              <a:rPr lang="en-US" sz="1700" b="1">
                <a:solidFill>
                  <a:srgbClr val="231F20"/>
                </a:solidFill>
                <a:latin typeface="Arial" charset="0"/>
              </a:rPr>
              <a:t>External iliac</a:t>
            </a:r>
          </a:p>
          <a:p>
            <a:r>
              <a:rPr lang="en-US" sz="1700" b="1">
                <a:solidFill>
                  <a:srgbClr val="231F20"/>
                </a:solidFill>
                <a:latin typeface="Arial" charset="0"/>
              </a:rPr>
              <a:t>vein</a:t>
            </a:r>
            <a:endParaRPr lang="en-US" sz="1400" b="1">
              <a:latin typeface="Arial"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figure_19_24d-jLE"/>
          <p:cNvPicPr>
            <a:picLocks noChangeAspect="1" noChangeArrowheads="1"/>
          </p:cNvPicPr>
          <p:nvPr/>
        </p:nvPicPr>
        <p:blipFill>
          <a:blip r:embed="rId2" cstate="print"/>
          <a:srcRect/>
          <a:stretch>
            <a:fillRect/>
          </a:stretch>
        </p:blipFill>
        <p:spPr bwMode="auto">
          <a:xfrm>
            <a:off x="428596" y="285728"/>
            <a:ext cx="8229600" cy="6000750"/>
          </a:xfrm>
          <a:prstGeom prst="rect">
            <a:avLst/>
          </a:prstGeom>
          <a:noFill/>
        </p:spPr>
      </p:pic>
      <p:sp>
        <p:nvSpPr>
          <p:cNvPr id="5" name="Line 8"/>
          <p:cNvSpPr>
            <a:spLocks noChangeShapeType="1"/>
          </p:cNvSpPr>
          <p:nvPr/>
        </p:nvSpPr>
        <p:spPr bwMode="auto">
          <a:xfrm flipH="1" flipV="1">
            <a:off x="6138863" y="5022850"/>
            <a:ext cx="590550" cy="133350"/>
          </a:xfrm>
          <a:prstGeom prst="line">
            <a:avLst/>
          </a:prstGeom>
          <a:noFill/>
          <a:ln w="12700">
            <a:solidFill>
              <a:srgbClr val="231F20"/>
            </a:solidFill>
            <a:round/>
            <a:headEnd/>
            <a:tailEnd/>
          </a:ln>
        </p:spPr>
        <p:txBody>
          <a:bodyPr/>
          <a:lstStyle/>
          <a:p>
            <a:endParaRPr lang="en-GB"/>
          </a:p>
        </p:txBody>
      </p:sp>
      <p:sp>
        <p:nvSpPr>
          <p:cNvPr id="6" name="Freeform 9"/>
          <p:cNvSpPr>
            <a:spLocks/>
          </p:cNvSpPr>
          <p:nvPr/>
        </p:nvSpPr>
        <p:spPr bwMode="auto">
          <a:xfrm>
            <a:off x="1503363" y="1441450"/>
            <a:ext cx="2863850" cy="139700"/>
          </a:xfrm>
          <a:custGeom>
            <a:avLst/>
            <a:gdLst/>
            <a:ahLst/>
            <a:cxnLst>
              <a:cxn ang="0">
                <a:pos x="0" y="0"/>
              </a:cxn>
              <a:cxn ang="0">
                <a:pos x="174" y="0"/>
              </a:cxn>
              <a:cxn ang="0">
                <a:pos x="1804" y="88"/>
              </a:cxn>
            </a:cxnLst>
            <a:rect l="0" t="0" r="r" b="b"/>
            <a:pathLst>
              <a:path w="1804" h="88">
                <a:moveTo>
                  <a:pt x="0" y="0"/>
                </a:moveTo>
                <a:lnTo>
                  <a:pt x="174" y="0"/>
                </a:lnTo>
                <a:lnTo>
                  <a:pt x="1804" y="88"/>
                </a:lnTo>
              </a:path>
            </a:pathLst>
          </a:custGeom>
          <a:noFill/>
          <a:ln w="12700">
            <a:solidFill>
              <a:srgbClr val="231F20"/>
            </a:solidFill>
            <a:prstDash val="solid"/>
            <a:round/>
            <a:headEnd/>
            <a:tailEnd/>
          </a:ln>
        </p:spPr>
        <p:txBody>
          <a:bodyPr/>
          <a:lstStyle/>
          <a:p>
            <a:endParaRPr lang="en-GB"/>
          </a:p>
        </p:txBody>
      </p:sp>
      <p:sp>
        <p:nvSpPr>
          <p:cNvPr id="7" name="Line 10"/>
          <p:cNvSpPr>
            <a:spLocks noChangeShapeType="1"/>
          </p:cNvSpPr>
          <p:nvPr/>
        </p:nvSpPr>
        <p:spPr bwMode="auto">
          <a:xfrm>
            <a:off x="5595938" y="1371600"/>
            <a:ext cx="1409700" cy="1588"/>
          </a:xfrm>
          <a:prstGeom prst="line">
            <a:avLst/>
          </a:prstGeom>
          <a:noFill/>
          <a:ln w="12700">
            <a:solidFill>
              <a:srgbClr val="231F20"/>
            </a:solidFill>
            <a:round/>
            <a:headEnd/>
            <a:tailEnd/>
          </a:ln>
        </p:spPr>
        <p:txBody>
          <a:bodyPr/>
          <a:lstStyle/>
          <a:p>
            <a:endParaRPr lang="en-GB"/>
          </a:p>
        </p:txBody>
      </p:sp>
      <p:sp>
        <p:nvSpPr>
          <p:cNvPr id="8" name="Freeform 11"/>
          <p:cNvSpPr>
            <a:spLocks/>
          </p:cNvSpPr>
          <p:nvPr/>
        </p:nvSpPr>
        <p:spPr bwMode="auto">
          <a:xfrm>
            <a:off x="4513263" y="2079625"/>
            <a:ext cx="2505075" cy="1095375"/>
          </a:xfrm>
          <a:custGeom>
            <a:avLst/>
            <a:gdLst/>
            <a:ahLst/>
            <a:cxnLst>
              <a:cxn ang="0">
                <a:pos x="1578" y="0"/>
              </a:cxn>
              <a:cxn ang="0">
                <a:pos x="1384" y="0"/>
              </a:cxn>
              <a:cxn ang="0">
                <a:pos x="0" y="690"/>
              </a:cxn>
            </a:cxnLst>
            <a:rect l="0" t="0" r="r" b="b"/>
            <a:pathLst>
              <a:path w="1578" h="690">
                <a:moveTo>
                  <a:pt x="1578" y="0"/>
                </a:moveTo>
                <a:lnTo>
                  <a:pt x="1384" y="0"/>
                </a:lnTo>
                <a:lnTo>
                  <a:pt x="0" y="690"/>
                </a:lnTo>
              </a:path>
            </a:pathLst>
          </a:custGeom>
          <a:noFill/>
          <a:ln w="12700">
            <a:solidFill>
              <a:srgbClr val="231F20"/>
            </a:solidFill>
            <a:prstDash val="solid"/>
            <a:round/>
            <a:headEnd/>
            <a:tailEnd/>
          </a:ln>
        </p:spPr>
        <p:txBody>
          <a:bodyPr/>
          <a:lstStyle/>
          <a:p>
            <a:endParaRPr lang="en-GB"/>
          </a:p>
        </p:txBody>
      </p:sp>
      <p:sp>
        <p:nvSpPr>
          <p:cNvPr id="9" name="Freeform 12"/>
          <p:cNvSpPr>
            <a:spLocks/>
          </p:cNvSpPr>
          <p:nvPr/>
        </p:nvSpPr>
        <p:spPr bwMode="auto">
          <a:xfrm>
            <a:off x="4830763" y="3121025"/>
            <a:ext cx="2181225" cy="257175"/>
          </a:xfrm>
          <a:custGeom>
            <a:avLst/>
            <a:gdLst/>
            <a:ahLst/>
            <a:cxnLst>
              <a:cxn ang="0">
                <a:pos x="1374" y="162"/>
              </a:cxn>
              <a:cxn ang="0">
                <a:pos x="1206" y="162"/>
              </a:cxn>
              <a:cxn ang="0">
                <a:pos x="0" y="0"/>
              </a:cxn>
            </a:cxnLst>
            <a:rect l="0" t="0" r="r" b="b"/>
            <a:pathLst>
              <a:path w="1374" h="162">
                <a:moveTo>
                  <a:pt x="1374" y="162"/>
                </a:moveTo>
                <a:lnTo>
                  <a:pt x="1206" y="162"/>
                </a:lnTo>
                <a:lnTo>
                  <a:pt x="0" y="0"/>
                </a:lnTo>
              </a:path>
            </a:pathLst>
          </a:custGeom>
          <a:noFill/>
          <a:ln w="12700">
            <a:solidFill>
              <a:srgbClr val="231F20"/>
            </a:solidFill>
            <a:prstDash val="solid"/>
            <a:round/>
            <a:headEnd/>
            <a:tailEnd/>
          </a:ln>
        </p:spPr>
        <p:txBody>
          <a:bodyPr/>
          <a:lstStyle/>
          <a:p>
            <a:endParaRPr lang="en-GB"/>
          </a:p>
        </p:txBody>
      </p:sp>
      <p:sp>
        <p:nvSpPr>
          <p:cNvPr id="10" name="Freeform 13"/>
          <p:cNvSpPr>
            <a:spLocks/>
          </p:cNvSpPr>
          <p:nvPr/>
        </p:nvSpPr>
        <p:spPr bwMode="auto">
          <a:xfrm>
            <a:off x="5084763" y="3578225"/>
            <a:ext cx="1927225" cy="187325"/>
          </a:xfrm>
          <a:custGeom>
            <a:avLst/>
            <a:gdLst/>
            <a:ahLst/>
            <a:cxnLst>
              <a:cxn ang="0">
                <a:pos x="1214" y="0"/>
              </a:cxn>
              <a:cxn ang="0">
                <a:pos x="1046" y="0"/>
              </a:cxn>
              <a:cxn ang="0">
                <a:pos x="0" y="118"/>
              </a:cxn>
            </a:cxnLst>
            <a:rect l="0" t="0" r="r" b="b"/>
            <a:pathLst>
              <a:path w="1214" h="118">
                <a:moveTo>
                  <a:pt x="1214" y="0"/>
                </a:moveTo>
                <a:lnTo>
                  <a:pt x="1046" y="0"/>
                </a:lnTo>
                <a:lnTo>
                  <a:pt x="0" y="118"/>
                </a:lnTo>
              </a:path>
            </a:pathLst>
          </a:custGeom>
          <a:noFill/>
          <a:ln w="12700">
            <a:solidFill>
              <a:srgbClr val="231F20"/>
            </a:solidFill>
            <a:prstDash val="solid"/>
            <a:round/>
            <a:headEnd/>
            <a:tailEnd/>
          </a:ln>
        </p:spPr>
        <p:txBody>
          <a:bodyPr/>
          <a:lstStyle/>
          <a:p>
            <a:endParaRPr lang="en-GB"/>
          </a:p>
        </p:txBody>
      </p:sp>
      <p:sp>
        <p:nvSpPr>
          <p:cNvPr id="11" name="Freeform 14"/>
          <p:cNvSpPr>
            <a:spLocks/>
          </p:cNvSpPr>
          <p:nvPr/>
        </p:nvSpPr>
        <p:spPr bwMode="auto">
          <a:xfrm>
            <a:off x="4192588" y="3771900"/>
            <a:ext cx="2819400" cy="1019175"/>
          </a:xfrm>
          <a:custGeom>
            <a:avLst/>
            <a:gdLst/>
            <a:ahLst/>
            <a:cxnLst>
              <a:cxn ang="0">
                <a:pos x="1776" y="0"/>
              </a:cxn>
              <a:cxn ang="0">
                <a:pos x="1608" y="0"/>
              </a:cxn>
              <a:cxn ang="0">
                <a:pos x="0" y="642"/>
              </a:cxn>
            </a:cxnLst>
            <a:rect l="0" t="0" r="r" b="b"/>
            <a:pathLst>
              <a:path w="1776" h="642">
                <a:moveTo>
                  <a:pt x="1776" y="0"/>
                </a:moveTo>
                <a:lnTo>
                  <a:pt x="1608" y="0"/>
                </a:lnTo>
                <a:lnTo>
                  <a:pt x="0" y="642"/>
                </a:lnTo>
              </a:path>
            </a:pathLst>
          </a:custGeom>
          <a:noFill/>
          <a:ln w="12700">
            <a:solidFill>
              <a:srgbClr val="231F20"/>
            </a:solidFill>
            <a:prstDash val="solid"/>
            <a:round/>
            <a:headEnd/>
            <a:tailEnd/>
          </a:ln>
        </p:spPr>
        <p:txBody>
          <a:bodyPr/>
          <a:lstStyle/>
          <a:p>
            <a:endParaRPr lang="en-GB"/>
          </a:p>
        </p:txBody>
      </p:sp>
      <p:sp>
        <p:nvSpPr>
          <p:cNvPr id="12" name="Freeform 15"/>
          <p:cNvSpPr>
            <a:spLocks/>
          </p:cNvSpPr>
          <p:nvPr/>
        </p:nvSpPr>
        <p:spPr bwMode="auto">
          <a:xfrm>
            <a:off x="4519613" y="1714500"/>
            <a:ext cx="2498725" cy="190500"/>
          </a:xfrm>
          <a:custGeom>
            <a:avLst/>
            <a:gdLst/>
            <a:ahLst/>
            <a:cxnLst>
              <a:cxn ang="0">
                <a:pos x="1574" y="0"/>
              </a:cxn>
              <a:cxn ang="0">
                <a:pos x="1378" y="0"/>
              </a:cxn>
              <a:cxn ang="0">
                <a:pos x="0" y="120"/>
              </a:cxn>
            </a:cxnLst>
            <a:rect l="0" t="0" r="r" b="b"/>
            <a:pathLst>
              <a:path w="1574" h="120">
                <a:moveTo>
                  <a:pt x="1574" y="0"/>
                </a:moveTo>
                <a:lnTo>
                  <a:pt x="1378" y="0"/>
                </a:lnTo>
                <a:lnTo>
                  <a:pt x="0" y="120"/>
                </a:lnTo>
              </a:path>
            </a:pathLst>
          </a:custGeom>
          <a:noFill/>
          <a:ln w="12700">
            <a:solidFill>
              <a:srgbClr val="231F20"/>
            </a:solidFill>
            <a:prstDash val="solid"/>
            <a:round/>
            <a:headEnd/>
            <a:tailEnd/>
          </a:ln>
        </p:spPr>
        <p:txBody>
          <a:bodyPr/>
          <a:lstStyle/>
          <a:p>
            <a:endParaRPr lang="en-GB"/>
          </a:p>
        </p:txBody>
      </p:sp>
      <p:sp>
        <p:nvSpPr>
          <p:cNvPr id="13" name="Line 16"/>
          <p:cNvSpPr>
            <a:spLocks noChangeShapeType="1"/>
          </p:cNvSpPr>
          <p:nvPr/>
        </p:nvSpPr>
        <p:spPr bwMode="auto">
          <a:xfrm flipH="1">
            <a:off x="6253163" y="4321175"/>
            <a:ext cx="768350" cy="1588"/>
          </a:xfrm>
          <a:prstGeom prst="line">
            <a:avLst/>
          </a:prstGeom>
          <a:noFill/>
          <a:ln w="12700">
            <a:solidFill>
              <a:srgbClr val="231F20"/>
            </a:solidFill>
            <a:round/>
            <a:headEnd/>
            <a:tailEnd/>
          </a:ln>
        </p:spPr>
        <p:txBody>
          <a:bodyPr/>
          <a:lstStyle/>
          <a:p>
            <a:endParaRPr lang="en-GB"/>
          </a:p>
        </p:txBody>
      </p:sp>
      <p:sp>
        <p:nvSpPr>
          <p:cNvPr id="14" name="Freeform 17"/>
          <p:cNvSpPr>
            <a:spLocks/>
          </p:cNvSpPr>
          <p:nvPr/>
        </p:nvSpPr>
        <p:spPr bwMode="auto">
          <a:xfrm>
            <a:off x="5954713" y="5156200"/>
            <a:ext cx="1066800" cy="146050"/>
          </a:xfrm>
          <a:custGeom>
            <a:avLst/>
            <a:gdLst/>
            <a:ahLst/>
            <a:cxnLst>
              <a:cxn ang="0">
                <a:pos x="672" y="0"/>
              </a:cxn>
              <a:cxn ang="0">
                <a:pos x="488" y="0"/>
              </a:cxn>
              <a:cxn ang="0">
                <a:pos x="0" y="92"/>
              </a:cxn>
            </a:cxnLst>
            <a:rect l="0" t="0" r="r" b="b"/>
            <a:pathLst>
              <a:path w="672" h="92">
                <a:moveTo>
                  <a:pt x="672" y="0"/>
                </a:moveTo>
                <a:lnTo>
                  <a:pt x="488" y="0"/>
                </a:lnTo>
                <a:lnTo>
                  <a:pt x="0" y="92"/>
                </a:lnTo>
              </a:path>
            </a:pathLst>
          </a:custGeom>
          <a:noFill/>
          <a:ln w="12700">
            <a:solidFill>
              <a:srgbClr val="231F20"/>
            </a:solidFill>
            <a:prstDash val="solid"/>
            <a:round/>
            <a:headEnd/>
            <a:tailEnd/>
          </a:ln>
        </p:spPr>
        <p:txBody>
          <a:bodyPr/>
          <a:lstStyle/>
          <a:p>
            <a:endParaRPr lang="en-GB"/>
          </a:p>
        </p:txBody>
      </p:sp>
      <p:sp>
        <p:nvSpPr>
          <p:cNvPr id="15" name="Line 18"/>
          <p:cNvSpPr>
            <a:spLocks noChangeShapeType="1"/>
          </p:cNvSpPr>
          <p:nvPr/>
        </p:nvSpPr>
        <p:spPr bwMode="auto">
          <a:xfrm flipH="1">
            <a:off x="4468813" y="5530850"/>
            <a:ext cx="2552700" cy="1588"/>
          </a:xfrm>
          <a:prstGeom prst="line">
            <a:avLst/>
          </a:prstGeom>
          <a:noFill/>
          <a:ln w="12700">
            <a:solidFill>
              <a:srgbClr val="231F20"/>
            </a:solidFill>
            <a:round/>
            <a:headEnd/>
            <a:tailEnd/>
          </a:ln>
        </p:spPr>
        <p:txBody>
          <a:bodyPr/>
          <a:lstStyle/>
          <a:p>
            <a:endParaRPr lang="en-GB"/>
          </a:p>
        </p:txBody>
      </p:sp>
      <p:sp>
        <p:nvSpPr>
          <p:cNvPr id="16" name="Freeform 19"/>
          <p:cNvSpPr>
            <a:spLocks/>
          </p:cNvSpPr>
          <p:nvPr/>
        </p:nvSpPr>
        <p:spPr bwMode="auto">
          <a:xfrm>
            <a:off x="1233488" y="1809750"/>
            <a:ext cx="3181350" cy="206375"/>
          </a:xfrm>
          <a:custGeom>
            <a:avLst/>
            <a:gdLst/>
            <a:ahLst/>
            <a:cxnLst>
              <a:cxn ang="0">
                <a:pos x="0" y="0"/>
              </a:cxn>
              <a:cxn ang="0">
                <a:pos x="322" y="0"/>
              </a:cxn>
              <a:cxn ang="0">
                <a:pos x="2004" y="130"/>
              </a:cxn>
            </a:cxnLst>
            <a:rect l="0" t="0" r="r" b="b"/>
            <a:pathLst>
              <a:path w="2004" h="130">
                <a:moveTo>
                  <a:pt x="0" y="0"/>
                </a:moveTo>
                <a:lnTo>
                  <a:pt x="322" y="0"/>
                </a:lnTo>
                <a:lnTo>
                  <a:pt x="2004" y="130"/>
                </a:lnTo>
              </a:path>
            </a:pathLst>
          </a:custGeom>
          <a:noFill/>
          <a:ln w="12700">
            <a:solidFill>
              <a:srgbClr val="231F20"/>
            </a:solidFill>
            <a:prstDash val="solid"/>
            <a:round/>
            <a:headEnd/>
            <a:tailEnd/>
          </a:ln>
        </p:spPr>
        <p:txBody>
          <a:bodyPr/>
          <a:lstStyle/>
          <a:p>
            <a:endParaRPr lang="en-GB"/>
          </a:p>
        </p:txBody>
      </p:sp>
      <p:sp>
        <p:nvSpPr>
          <p:cNvPr id="17" name="Freeform 20"/>
          <p:cNvSpPr>
            <a:spLocks/>
          </p:cNvSpPr>
          <p:nvPr/>
        </p:nvSpPr>
        <p:spPr bwMode="auto">
          <a:xfrm>
            <a:off x="2147888" y="2162175"/>
            <a:ext cx="2127250" cy="765175"/>
          </a:xfrm>
          <a:custGeom>
            <a:avLst/>
            <a:gdLst/>
            <a:ahLst/>
            <a:cxnLst>
              <a:cxn ang="0">
                <a:pos x="0" y="482"/>
              </a:cxn>
              <a:cxn ang="0">
                <a:pos x="116" y="482"/>
              </a:cxn>
              <a:cxn ang="0">
                <a:pos x="1340" y="0"/>
              </a:cxn>
            </a:cxnLst>
            <a:rect l="0" t="0" r="r" b="b"/>
            <a:pathLst>
              <a:path w="1340" h="482">
                <a:moveTo>
                  <a:pt x="0" y="482"/>
                </a:moveTo>
                <a:lnTo>
                  <a:pt x="116" y="482"/>
                </a:lnTo>
                <a:lnTo>
                  <a:pt x="1340" y="0"/>
                </a:lnTo>
              </a:path>
            </a:pathLst>
          </a:custGeom>
          <a:noFill/>
          <a:ln w="12700">
            <a:solidFill>
              <a:srgbClr val="231F20"/>
            </a:solidFill>
            <a:prstDash val="solid"/>
            <a:round/>
            <a:headEnd/>
            <a:tailEnd/>
          </a:ln>
        </p:spPr>
        <p:txBody>
          <a:bodyPr/>
          <a:lstStyle/>
          <a:p>
            <a:endParaRPr lang="en-GB"/>
          </a:p>
        </p:txBody>
      </p:sp>
      <p:sp>
        <p:nvSpPr>
          <p:cNvPr id="18" name="Freeform 21"/>
          <p:cNvSpPr>
            <a:spLocks/>
          </p:cNvSpPr>
          <p:nvPr/>
        </p:nvSpPr>
        <p:spPr bwMode="auto">
          <a:xfrm>
            <a:off x="2068513" y="2435225"/>
            <a:ext cx="2362200" cy="685800"/>
          </a:xfrm>
          <a:custGeom>
            <a:avLst/>
            <a:gdLst/>
            <a:ahLst/>
            <a:cxnLst>
              <a:cxn ang="0">
                <a:pos x="0" y="432"/>
              </a:cxn>
              <a:cxn ang="0">
                <a:pos x="164" y="432"/>
              </a:cxn>
              <a:cxn ang="0">
                <a:pos x="1488" y="0"/>
              </a:cxn>
            </a:cxnLst>
            <a:rect l="0" t="0" r="r" b="b"/>
            <a:pathLst>
              <a:path w="1488" h="432">
                <a:moveTo>
                  <a:pt x="0" y="432"/>
                </a:moveTo>
                <a:lnTo>
                  <a:pt x="164" y="432"/>
                </a:lnTo>
                <a:lnTo>
                  <a:pt x="1488" y="0"/>
                </a:lnTo>
              </a:path>
            </a:pathLst>
          </a:custGeom>
          <a:noFill/>
          <a:ln w="12700">
            <a:solidFill>
              <a:srgbClr val="231F20"/>
            </a:solidFill>
            <a:prstDash val="solid"/>
            <a:round/>
            <a:headEnd/>
            <a:tailEnd/>
          </a:ln>
        </p:spPr>
        <p:txBody>
          <a:bodyPr/>
          <a:lstStyle/>
          <a:p>
            <a:endParaRPr lang="en-GB"/>
          </a:p>
        </p:txBody>
      </p:sp>
      <p:sp>
        <p:nvSpPr>
          <p:cNvPr id="19" name="Freeform 22"/>
          <p:cNvSpPr>
            <a:spLocks/>
          </p:cNvSpPr>
          <p:nvPr/>
        </p:nvSpPr>
        <p:spPr bwMode="auto">
          <a:xfrm>
            <a:off x="2046288" y="2898775"/>
            <a:ext cx="1470025" cy="409575"/>
          </a:xfrm>
          <a:custGeom>
            <a:avLst/>
            <a:gdLst/>
            <a:ahLst/>
            <a:cxnLst>
              <a:cxn ang="0">
                <a:pos x="0" y="258"/>
              </a:cxn>
              <a:cxn ang="0">
                <a:pos x="190" y="258"/>
              </a:cxn>
              <a:cxn ang="0">
                <a:pos x="926" y="0"/>
              </a:cxn>
            </a:cxnLst>
            <a:rect l="0" t="0" r="r" b="b"/>
            <a:pathLst>
              <a:path w="926" h="258">
                <a:moveTo>
                  <a:pt x="0" y="258"/>
                </a:moveTo>
                <a:lnTo>
                  <a:pt x="190" y="258"/>
                </a:lnTo>
                <a:lnTo>
                  <a:pt x="926" y="0"/>
                </a:lnTo>
              </a:path>
            </a:pathLst>
          </a:custGeom>
          <a:noFill/>
          <a:ln w="12700">
            <a:solidFill>
              <a:srgbClr val="231F20"/>
            </a:solidFill>
            <a:prstDash val="solid"/>
            <a:round/>
            <a:headEnd/>
            <a:tailEnd/>
          </a:ln>
        </p:spPr>
        <p:txBody>
          <a:bodyPr/>
          <a:lstStyle/>
          <a:p>
            <a:endParaRPr lang="en-GB"/>
          </a:p>
        </p:txBody>
      </p:sp>
      <p:sp>
        <p:nvSpPr>
          <p:cNvPr id="20" name="Freeform 23"/>
          <p:cNvSpPr>
            <a:spLocks/>
          </p:cNvSpPr>
          <p:nvPr/>
        </p:nvSpPr>
        <p:spPr bwMode="auto">
          <a:xfrm>
            <a:off x="1843088" y="3187700"/>
            <a:ext cx="2336800" cy="307975"/>
          </a:xfrm>
          <a:custGeom>
            <a:avLst/>
            <a:gdLst/>
            <a:ahLst/>
            <a:cxnLst>
              <a:cxn ang="0">
                <a:pos x="0" y="194"/>
              </a:cxn>
              <a:cxn ang="0">
                <a:pos x="324" y="194"/>
              </a:cxn>
              <a:cxn ang="0">
                <a:pos x="1472" y="0"/>
              </a:cxn>
            </a:cxnLst>
            <a:rect l="0" t="0" r="r" b="b"/>
            <a:pathLst>
              <a:path w="1472" h="194">
                <a:moveTo>
                  <a:pt x="0" y="194"/>
                </a:moveTo>
                <a:lnTo>
                  <a:pt x="324" y="194"/>
                </a:lnTo>
                <a:lnTo>
                  <a:pt x="1472" y="0"/>
                </a:lnTo>
              </a:path>
            </a:pathLst>
          </a:custGeom>
          <a:noFill/>
          <a:ln w="12700">
            <a:solidFill>
              <a:srgbClr val="231F20"/>
            </a:solidFill>
            <a:prstDash val="solid"/>
            <a:round/>
            <a:headEnd/>
            <a:tailEnd/>
          </a:ln>
        </p:spPr>
        <p:txBody>
          <a:bodyPr/>
          <a:lstStyle/>
          <a:p>
            <a:endParaRPr lang="en-GB"/>
          </a:p>
        </p:txBody>
      </p:sp>
      <p:sp>
        <p:nvSpPr>
          <p:cNvPr id="21" name="Line 24"/>
          <p:cNvSpPr>
            <a:spLocks noChangeShapeType="1"/>
          </p:cNvSpPr>
          <p:nvPr/>
        </p:nvSpPr>
        <p:spPr bwMode="auto">
          <a:xfrm>
            <a:off x="1919288" y="3898900"/>
            <a:ext cx="692150" cy="1588"/>
          </a:xfrm>
          <a:prstGeom prst="line">
            <a:avLst/>
          </a:prstGeom>
          <a:noFill/>
          <a:ln w="12700">
            <a:solidFill>
              <a:srgbClr val="231F20"/>
            </a:solidFill>
            <a:round/>
            <a:headEnd/>
            <a:tailEnd/>
          </a:ln>
        </p:spPr>
        <p:txBody>
          <a:bodyPr/>
          <a:lstStyle/>
          <a:p>
            <a:endParaRPr lang="en-GB"/>
          </a:p>
        </p:txBody>
      </p:sp>
      <p:sp>
        <p:nvSpPr>
          <p:cNvPr id="22" name="Freeform 25"/>
          <p:cNvSpPr>
            <a:spLocks/>
          </p:cNvSpPr>
          <p:nvPr/>
        </p:nvSpPr>
        <p:spPr bwMode="auto">
          <a:xfrm>
            <a:off x="954088" y="4505325"/>
            <a:ext cx="2546350" cy="234950"/>
          </a:xfrm>
          <a:custGeom>
            <a:avLst/>
            <a:gdLst/>
            <a:ahLst/>
            <a:cxnLst>
              <a:cxn ang="0">
                <a:pos x="0" y="148"/>
              </a:cxn>
              <a:cxn ang="0">
                <a:pos x="328" y="148"/>
              </a:cxn>
              <a:cxn ang="0">
                <a:pos x="1604" y="0"/>
              </a:cxn>
            </a:cxnLst>
            <a:rect l="0" t="0" r="r" b="b"/>
            <a:pathLst>
              <a:path w="1604" h="148">
                <a:moveTo>
                  <a:pt x="0" y="148"/>
                </a:moveTo>
                <a:lnTo>
                  <a:pt x="328" y="148"/>
                </a:lnTo>
                <a:lnTo>
                  <a:pt x="1604" y="0"/>
                </a:lnTo>
              </a:path>
            </a:pathLst>
          </a:custGeom>
          <a:noFill/>
          <a:ln w="12700">
            <a:solidFill>
              <a:srgbClr val="231F20"/>
            </a:solidFill>
            <a:prstDash val="solid"/>
            <a:round/>
            <a:headEnd/>
            <a:tailEnd/>
          </a:ln>
        </p:spPr>
        <p:txBody>
          <a:bodyPr/>
          <a:lstStyle/>
          <a:p>
            <a:endParaRPr lang="en-GB"/>
          </a:p>
        </p:txBody>
      </p:sp>
      <p:sp>
        <p:nvSpPr>
          <p:cNvPr id="23" name="Line 26"/>
          <p:cNvSpPr>
            <a:spLocks noChangeShapeType="1"/>
          </p:cNvSpPr>
          <p:nvPr/>
        </p:nvSpPr>
        <p:spPr bwMode="auto">
          <a:xfrm>
            <a:off x="2128838" y="4194175"/>
            <a:ext cx="2025650" cy="1588"/>
          </a:xfrm>
          <a:prstGeom prst="line">
            <a:avLst/>
          </a:prstGeom>
          <a:noFill/>
          <a:ln w="12700">
            <a:solidFill>
              <a:srgbClr val="231F20"/>
            </a:solidFill>
            <a:round/>
            <a:headEnd/>
            <a:tailEnd/>
          </a:ln>
        </p:spPr>
        <p:txBody>
          <a:bodyPr/>
          <a:lstStyle/>
          <a:p>
            <a:endParaRPr lang="en-GB"/>
          </a:p>
        </p:txBody>
      </p:sp>
      <p:sp>
        <p:nvSpPr>
          <p:cNvPr id="24" name="Freeform 27"/>
          <p:cNvSpPr>
            <a:spLocks/>
          </p:cNvSpPr>
          <p:nvPr/>
        </p:nvSpPr>
        <p:spPr bwMode="auto">
          <a:xfrm>
            <a:off x="1296988" y="5397500"/>
            <a:ext cx="2203450" cy="63500"/>
          </a:xfrm>
          <a:custGeom>
            <a:avLst/>
            <a:gdLst/>
            <a:ahLst/>
            <a:cxnLst>
              <a:cxn ang="0">
                <a:pos x="0" y="40"/>
              </a:cxn>
              <a:cxn ang="0">
                <a:pos x="124" y="40"/>
              </a:cxn>
              <a:cxn ang="0">
                <a:pos x="1388" y="0"/>
              </a:cxn>
            </a:cxnLst>
            <a:rect l="0" t="0" r="r" b="b"/>
            <a:pathLst>
              <a:path w="1388" h="40">
                <a:moveTo>
                  <a:pt x="0" y="40"/>
                </a:moveTo>
                <a:lnTo>
                  <a:pt x="124" y="40"/>
                </a:lnTo>
                <a:lnTo>
                  <a:pt x="1388" y="0"/>
                </a:lnTo>
              </a:path>
            </a:pathLst>
          </a:custGeom>
          <a:noFill/>
          <a:ln w="12700">
            <a:solidFill>
              <a:srgbClr val="231F20"/>
            </a:solidFill>
            <a:prstDash val="solid"/>
            <a:round/>
            <a:headEnd/>
            <a:tailEnd/>
          </a:ln>
        </p:spPr>
        <p:txBody>
          <a:bodyPr/>
          <a:lstStyle/>
          <a:p>
            <a:endParaRPr lang="en-GB"/>
          </a:p>
        </p:txBody>
      </p:sp>
      <p:sp>
        <p:nvSpPr>
          <p:cNvPr id="25" name="Freeform 28"/>
          <p:cNvSpPr>
            <a:spLocks/>
          </p:cNvSpPr>
          <p:nvPr/>
        </p:nvSpPr>
        <p:spPr bwMode="auto">
          <a:xfrm>
            <a:off x="1087438" y="5032375"/>
            <a:ext cx="1781175" cy="76200"/>
          </a:xfrm>
          <a:custGeom>
            <a:avLst/>
            <a:gdLst/>
            <a:ahLst/>
            <a:cxnLst>
              <a:cxn ang="0">
                <a:pos x="0" y="48"/>
              </a:cxn>
              <a:cxn ang="0">
                <a:pos x="244" y="48"/>
              </a:cxn>
              <a:cxn ang="0">
                <a:pos x="1122" y="0"/>
              </a:cxn>
            </a:cxnLst>
            <a:rect l="0" t="0" r="r" b="b"/>
            <a:pathLst>
              <a:path w="1122" h="48">
                <a:moveTo>
                  <a:pt x="0" y="48"/>
                </a:moveTo>
                <a:lnTo>
                  <a:pt x="244" y="48"/>
                </a:lnTo>
                <a:lnTo>
                  <a:pt x="1122" y="0"/>
                </a:lnTo>
              </a:path>
            </a:pathLst>
          </a:custGeom>
          <a:noFill/>
          <a:ln w="12700">
            <a:solidFill>
              <a:srgbClr val="231F20"/>
            </a:solidFill>
            <a:prstDash val="solid"/>
            <a:round/>
            <a:headEnd/>
            <a:tailEnd/>
          </a:ln>
        </p:spPr>
        <p:txBody>
          <a:bodyPr/>
          <a:lstStyle/>
          <a:p>
            <a:endParaRPr lang="en-GB"/>
          </a:p>
        </p:txBody>
      </p:sp>
      <p:sp>
        <p:nvSpPr>
          <p:cNvPr id="26" name="Line 29"/>
          <p:cNvSpPr>
            <a:spLocks noChangeShapeType="1"/>
          </p:cNvSpPr>
          <p:nvPr/>
        </p:nvSpPr>
        <p:spPr bwMode="auto">
          <a:xfrm flipV="1">
            <a:off x="2328863" y="2670175"/>
            <a:ext cx="2082800" cy="450850"/>
          </a:xfrm>
          <a:prstGeom prst="line">
            <a:avLst/>
          </a:prstGeom>
          <a:noFill/>
          <a:ln w="12700">
            <a:solidFill>
              <a:srgbClr val="231F20"/>
            </a:solidFill>
            <a:round/>
            <a:headEnd/>
            <a:tailEnd/>
          </a:ln>
        </p:spPr>
        <p:txBody>
          <a:bodyPr/>
          <a:lstStyle/>
          <a:p>
            <a:endParaRPr lang="en-GB"/>
          </a:p>
        </p:txBody>
      </p:sp>
      <p:sp>
        <p:nvSpPr>
          <p:cNvPr id="27" name="Line 30"/>
          <p:cNvSpPr>
            <a:spLocks noChangeShapeType="1"/>
          </p:cNvSpPr>
          <p:nvPr/>
        </p:nvSpPr>
        <p:spPr bwMode="auto">
          <a:xfrm flipH="1">
            <a:off x="5005388" y="3578225"/>
            <a:ext cx="1739900" cy="425450"/>
          </a:xfrm>
          <a:prstGeom prst="line">
            <a:avLst/>
          </a:prstGeom>
          <a:noFill/>
          <a:ln w="12700">
            <a:solidFill>
              <a:srgbClr val="231F20"/>
            </a:solidFill>
            <a:round/>
            <a:headEnd/>
            <a:tailEnd/>
          </a:ln>
        </p:spPr>
        <p:txBody>
          <a:bodyPr/>
          <a:lstStyle/>
          <a:p>
            <a:endParaRPr lang="en-GB"/>
          </a:p>
        </p:txBody>
      </p:sp>
      <p:sp>
        <p:nvSpPr>
          <p:cNvPr id="28" name="Line 31"/>
          <p:cNvSpPr>
            <a:spLocks noChangeShapeType="1"/>
          </p:cNvSpPr>
          <p:nvPr/>
        </p:nvSpPr>
        <p:spPr bwMode="auto">
          <a:xfrm flipH="1" flipV="1">
            <a:off x="4402138" y="4416425"/>
            <a:ext cx="209550" cy="206375"/>
          </a:xfrm>
          <a:prstGeom prst="line">
            <a:avLst/>
          </a:prstGeom>
          <a:noFill/>
          <a:ln w="15875">
            <a:solidFill>
              <a:srgbClr val="231F20"/>
            </a:solidFill>
            <a:round/>
            <a:headEnd/>
            <a:tailEnd/>
          </a:ln>
        </p:spPr>
        <p:txBody>
          <a:bodyPr/>
          <a:lstStyle/>
          <a:p>
            <a:endParaRPr lang="en-GB"/>
          </a:p>
        </p:txBody>
      </p:sp>
      <p:sp>
        <p:nvSpPr>
          <p:cNvPr id="29" name="Rectangle 32"/>
          <p:cNvSpPr>
            <a:spLocks noChangeArrowheads="1"/>
          </p:cNvSpPr>
          <p:nvPr/>
        </p:nvSpPr>
        <p:spPr bwMode="auto">
          <a:xfrm>
            <a:off x="461963" y="5991225"/>
            <a:ext cx="6153150" cy="463550"/>
          </a:xfrm>
          <a:prstGeom prst="rect">
            <a:avLst/>
          </a:prstGeom>
          <a:noFill/>
          <a:ln w="9525">
            <a:noFill/>
            <a:miter lim="800000"/>
            <a:headEnd/>
            <a:tailEnd/>
          </a:ln>
        </p:spPr>
        <p:txBody>
          <a:bodyPr wrap="none" lIns="0" tIns="0" rIns="0" bIns="0">
            <a:spAutoFit/>
          </a:bodyPr>
          <a:lstStyle/>
          <a:p>
            <a:r>
              <a:rPr lang="en-US" sz="1400">
                <a:solidFill>
                  <a:srgbClr val="231F20"/>
                </a:solidFill>
                <a:latin typeface="Arial Black" pitchFamily="34" charset="0"/>
              </a:rPr>
              <a:t>(d) Distribution of the superior and inferior mesenteric arteries.</a:t>
            </a:r>
          </a:p>
          <a:p>
            <a:r>
              <a:rPr lang="en-US" sz="1400" b="1">
                <a:latin typeface="Arial" charset="0"/>
              </a:rPr>
              <a:t>      </a:t>
            </a:r>
            <a:r>
              <a:rPr lang="en-US" sz="1400" b="1">
                <a:solidFill>
                  <a:srgbClr val="231F20"/>
                </a:solidFill>
                <a:latin typeface="Arial" charset="0"/>
              </a:rPr>
              <a:t>The transverse colon has been pulled superiorly.</a:t>
            </a:r>
            <a:endParaRPr lang="en-US" sz="1400" b="1">
              <a:latin typeface="Arial" charset="0"/>
            </a:endParaRPr>
          </a:p>
        </p:txBody>
      </p:sp>
      <p:sp>
        <p:nvSpPr>
          <p:cNvPr id="30" name="Rectangle 33"/>
          <p:cNvSpPr>
            <a:spLocks noChangeArrowheads="1"/>
          </p:cNvSpPr>
          <p:nvPr/>
        </p:nvSpPr>
        <p:spPr bwMode="auto">
          <a:xfrm>
            <a:off x="458788" y="1336675"/>
            <a:ext cx="1014412"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Celiac trunk</a:t>
            </a:r>
            <a:endParaRPr lang="en-US" sz="1400" b="1">
              <a:latin typeface="Arial" charset="0"/>
            </a:endParaRPr>
          </a:p>
        </p:txBody>
      </p:sp>
      <p:sp>
        <p:nvSpPr>
          <p:cNvPr id="31" name="Rectangle 34"/>
          <p:cNvSpPr>
            <a:spLocks noChangeArrowheads="1"/>
          </p:cNvSpPr>
          <p:nvPr/>
        </p:nvSpPr>
        <p:spPr bwMode="auto">
          <a:xfrm>
            <a:off x="7040563" y="1260475"/>
            <a:ext cx="1466850"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Transverse colon</a:t>
            </a:r>
            <a:endParaRPr lang="en-US" sz="1400" b="1">
              <a:latin typeface="Arial" charset="0"/>
            </a:endParaRPr>
          </a:p>
        </p:txBody>
      </p:sp>
      <p:sp>
        <p:nvSpPr>
          <p:cNvPr id="32" name="Rectangle 35"/>
          <p:cNvSpPr>
            <a:spLocks noChangeArrowheads="1"/>
          </p:cNvSpPr>
          <p:nvPr/>
        </p:nvSpPr>
        <p:spPr bwMode="auto">
          <a:xfrm>
            <a:off x="7040563" y="1974850"/>
            <a:ext cx="1597025" cy="425450"/>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Inferior mesenteric</a:t>
            </a:r>
          </a:p>
          <a:p>
            <a:r>
              <a:rPr lang="en-US" sz="1400" b="1">
                <a:solidFill>
                  <a:srgbClr val="231F20"/>
                </a:solidFill>
                <a:latin typeface="Arial" charset="0"/>
              </a:rPr>
              <a:t>artery</a:t>
            </a:r>
          </a:p>
        </p:txBody>
      </p:sp>
      <p:sp>
        <p:nvSpPr>
          <p:cNvPr id="33" name="Rectangle 36"/>
          <p:cNvSpPr>
            <a:spLocks noChangeArrowheads="1"/>
          </p:cNvSpPr>
          <p:nvPr/>
        </p:nvSpPr>
        <p:spPr bwMode="auto">
          <a:xfrm>
            <a:off x="7040563" y="1612900"/>
            <a:ext cx="463550"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Aorta</a:t>
            </a:r>
            <a:endParaRPr lang="en-US" sz="1400" b="1">
              <a:latin typeface="Arial" charset="0"/>
            </a:endParaRPr>
          </a:p>
        </p:txBody>
      </p:sp>
      <p:sp>
        <p:nvSpPr>
          <p:cNvPr id="34" name="Rectangle 37"/>
          <p:cNvSpPr>
            <a:spLocks noChangeArrowheads="1"/>
          </p:cNvSpPr>
          <p:nvPr/>
        </p:nvSpPr>
        <p:spPr bwMode="auto">
          <a:xfrm>
            <a:off x="7040563" y="4213225"/>
            <a:ext cx="1524000"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Descending colon</a:t>
            </a:r>
            <a:endParaRPr lang="en-US" sz="1400" b="1">
              <a:latin typeface="Arial" charset="0"/>
            </a:endParaRPr>
          </a:p>
        </p:txBody>
      </p:sp>
      <p:sp>
        <p:nvSpPr>
          <p:cNvPr id="35" name="Rectangle 38"/>
          <p:cNvSpPr>
            <a:spLocks noChangeArrowheads="1"/>
          </p:cNvSpPr>
          <p:nvPr/>
        </p:nvSpPr>
        <p:spPr bwMode="auto">
          <a:xfrm>
            <a:off x="7040563" y="5051425"/>
            <a:ext cx="1220787"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Sigmoid colon</a:t>
            </a:r>
            <a:endParaRPr lang="en-US" sz="1400" b="1">
              <a:latin typeface="Arial" charset="0"/>
            </a:endParaRPr>
          </a:p>
        </p:txBody>
      </p:sp>
      <p:sp>
        <p:nvSpPr>
          <p:cNvPr id="36" name="Rectangle 39"/>
          <p:cNvSpPr>
            <a:spLocks noChangeArrowheads="1"/>
          </p:cNvSpPr>
          <p:nvPr/>
        </p:nvSpPr>
        <p:spPr bwMode="auto">
          <a:xfrm>
            <a:off x="7040563" y="5407025"/>
            <a:ext cx="650875"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Rectum</a:t>
            </a:r>
            <a:endParaRPr lang="en-US" sz="1400" b="1">
              <a:latin typeface="Arial" charset="0"/>
            </a:endParaRPr>
          </a:p>
        </p:txBody>
      </p:sp>
      <p:sp>
        <p:nvSpPr>
          <p:cNvPr id="37" name="Rectangle 40"/>
          <p:cNvSpPr>
            <a:spLocks noChangeArrowheads="1"/>
          </p:cNvSpPr>
          <p:nvPr/>
        </p:nvSpPr>
        <p:spPr bwMode="auto">
          <a:xfrm>
            <a:off x="458788" y="1695450"/>
            <a:ext cx="1479550" cy="425450"/>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Superior</a:t>
            </a:r>
          </a:p>
          <a:p>
            <a:r>
              <a:rPr lang="en-US" sz="1400" b="1">
                <a:solidFill>
                  <a:srgbClr val="231F20"/>
                </a:solidFill>
                <a:latin typeface="Arial" charset="0"/>
              </a:rPr>
              <a:t>mesenteric artery</a:t>
            </a:r>
            <a:endParaRPr lang="en-US" sz="1400" b="1">
              <a:latin typeface="Arial" charset="0"/>
            </a:endParaRPr>
          </a:p>
        </p:txBody>
      </p:sp>
      <p:sp>
        <p:nvSpPr>
          <p:cNvPr id="38" name="Rectangle 41"/>
          <p:cNvSpPr>
            <a:spLocks noChangeArrowheads="1"/>
          </p:cNvSpPr>
          <p:nvPr/>
        </p:nvSpPr>
        <p:spPr bwMode="auto">
          <a:xfrm>
            <a:off x="458788" y="3781425"/>
            <a:ext cx="1425575"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Ascending colon</a:t>
            </a:r>
            <a:endParaRPr lang="en-US" sz="1400" b="1">
              <a:latin typeface="Arial" charset="0"/>
            </a:endParaRPr>
          </a:p>
        </p:txBody>
      </p:sp>
      <p:sp>
        <p:nvSpPr>
          <p:cNvPr id="39" name="Rectangle 42"/>
          <p:cNvSpPr>
            <a:spLocks noChangeArrowheads="1"/>
          </p:cNvSpPr>
          <p:nvPr/>
        </p:nvSpPr>
        <p:spPr bwMode="auto">
          <a:xfrm>
            <a:off x="458788" y="4632325"/>
            <a:ext cx="463550"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Ileum</a:t>
            </a:r>
            <a:endParaRPr lang="en-US" sz="1400" b="1">
              <a:latin typeface="Arial" charset="0"/>
            </a:endParaRPr>
          </a:p>
        </p:txBody>
      </p:sp>
      <p:sp>
        <p:nvSpPr>
          <p:cNvPr id="40" name="Rectangle 43"/>
          <p:cNvSpPr>
            <a:spLocks noChangeArrowheads="1"/>
          </p:cNvSpPr>
          <p:nvPr/>
        </p:nvSpPr>
        <p:spPr bwMode="auto">
          <a:xfrm>
            <a:off x="458788" y="4073525"/>
            <a:ext cx="1635125" cy="425450"/>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Right common iliac</a:t>
            </a:r>
          </a:p>
          <a:p>
            <a:r>
              <a:rPr lang="en-US" sz="1400" b="1">
                <a:solidFill>
                  <a:srgbClr val="231F20"/>
                </a:solidFill>
                <a:latin typeface="Arial" charset="0"/>
              </a:rPr>
              <a:t>artery</a:t>
            </a:r>
            <a:endParaRPr lang="en-US" sz="1400" b="1">
              <a:latin typeface="Arial" charset="0"/>
            </a:endParaRPr>
          </a:p>
        </p:txBody>
      </p:sp>
      <p:sp>
        <p:nvSpPr>
          <p:cNvPr id="41" name="Rectangle 44"/>
          <p:cNvSpPr>
            <a:spLocks noChangeArrowheads="1"/>
          </p:cNvSpPr>
          <p:nvPr/>
        </p:nvSpPr>
        <p:spPr bwMode="auto">
          <a:xfrm>
            <a:off x="458788" y="5340350"/>
            <a:ext cx="806450"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Appendix</a:t>
            </a:r>
            <a:endParaRPr lang="en-US" sz="1400" b="1">
              <a:latin typeface="Arial" charset="0"/>
            </a:endParaRPr>
          </a:p>
        </p:txBody>
      </p:sp>
      <p:sp>
        <p:nvSpPr>
          <p:cNvPr id="42" name="Rectangle 45"/>
          <p:cNvSpPr>
            <a:spLocks noChangeArrowheads="1"/>
          </p:cNvSpPr>
          <p:nvPr/>
        </p:nvSpPr>
        <p:spPr bwMode="auto">
          <a:xfrm>
            <a:off x="458788" y="4991100"/>
            <a:ext cx="592137" cy="212725"/>
          </a:xfrm>
          <a:prstGeom prst="rect">
            <a:avLst/>
          </a:prstGeom>
          <a:noFill/>
          <a:ln w="9525">
            <a:noFill/>
            <a:miter lim="800000"/>
            <a:headEnd/>
            <a:tailEnd/>
          </a:ln>
        </p:spPr>
        <p:txBody>
          <a:bodyPr wrap="none" lIns="0" tIns="0" rIns="0" bIns="0">
            <a:spAutoFit/>
          </a:bodyPr>
          <a:lstStyle/>
          <a:p>
            <a:r>
              <a:rPr lang="en-US" sz="1400" b="1">
                <a:solidFill>
                  <a:srgbClr val="231F20"/>
                </a:solidFill>
                <a:latin typeface="Arial" charset="0"/>
              </a:rPr>
              <a:t>Cecum</a:t>
            </a:r>
            <a:endParaRPr lang="en-US" sz="1400" b="1">
              <a:latin typeface="Arial" charset="0"/>
            </a:endParaRPr>
          </a:p>
        </p:txBody>
      </p:sp>
      <p:sp>
        <p:nvSpPr>
          <p:cNvPr id="43" name="Rectangle 46"/>
          <p:cNvSpPr>
            <a:spLocks noChangeArrowheads="1"/>
          </p:cNvSpPr>
          <p:nvPr/>
        </p:nvSpPr>
        <p:spPr bwMode="auto">
          <a:xfrm>
            <a:off x="7040563" y="2486025"/>
            <a:ext cx="1168400" cy="754063"/>
          </a:xfrm>
          <a:prstGeom prst="rect">
            <a:avLst/>
          </a:prstGeom>
          <a:noFill/>
          <a:ln w="9525">
            <a:noFill/>
            <a:miter lim="800000"/>
            <a:headEnd/>
            <a:tailEnd/>
          </a:ln>
        </p:spPr>
        <p:txBody>
          <a:bodyPr wrap="none" lIns="0" tIns="0" rIns="0" bIns="0">
            <a:spAutoFit/>
          </a:bodyPr>
          <a:lstStyle/>
          <a:p>
            <a:pPr eaLnBrk="1" hangingPunct="1">
              <a:lnSpc>
                <a:spcPct val="90000"/>
              </a:lnSpc>
            </a:pPr>
            <a:r>
              <a:rPr lang="en-US" sz="1400">
                <a:solidFill>
                  <a:srgbClr val="231F20"/>
                </a:solidFill>
                <a:latin typeface="Arial Black" pitchFamily="34" charset="0"/>
              </a:rPr>
              <a:t>Branches of</a:t>
            </a:r>
          </a:p>
          <a:p>
            <a:pPr eaLnBrk="1" hangingPunct="1">
              <a:lnSpc>
                <a:spcPct val="70000"/>
              </a:lnSpc>
            </a:pPr>
            <a:r>
              <a:rPr lang="en-US" sz="1400">
                <a:solidFill>
                  <a:srgbClr val="231F20"/>
                </a:solidFill>
                <a:latin typeface="Arial Black" pitchFamily="34" charset="0"/>
              </a:rPr>
              <a:t>the inferior </a:t>
            </a:r>
            <a:endParaRPr lang="en-US" sz="1400">
              <a:latin typeface="Arial Black" pitchFamily="34" charset="0"/>
            </a:endParaRPr>
          </a:p>
          <a:p>
            <a:pPr eaLnBrk="1" hangingPunct="1">
              <a:lnSpc>
                <a:spcPct val="70000"/>
              </a:lnSpc>
            </a:pPr>
            <a:r>
              <a:rPr lang="en-US" sz="1400">
                <a:solidFill>
                  <a:srgbClr val="231F20"/>
                </a:solidFill>
                <a:latin typeface="Arial Black" pitchFamily="34" charset="0"/>
              </a:rPr>
              <a:t>mesenteric </a:t>
            </a:r>
            <a:endParaRPr lang="en-US" sz="1400">
              <a:latin typeface="Arial Black" pitchFamily="34" charset="0"/>
            </a:endParaRPr>
          </a:p>
          <a:p>
            <a:pPr eaLnBrk="1" hangingPunct="1">
              <a:lnSpc>
                <a:spcPct val="70000"/>
              </a:lnSpc>
            </a:pPr>
            <a:r>
              <a:rPr lang="en-US" sz="1400">
                <a:solidFill>
                  <a:srgbClr val="231F20"/>
                </a:solidFill>
                <a:latin typeface="Arial Black" pitchFamily="34" charset="0"/>
              </a:rPr>
              <a:t>artery</a:t>
            </a:r>
          </a:p>
        </p:txBody>
      </p:sp>
      <p:sp>
        <p:nvSpPr>
          <p:cNvPr id="44" name="Rectangle 47"/>
          <p:cNvSpPr>
            <a:spLocks noChangeArrowheads="1"/>
          </p:cNvSpPr>
          <p:nvPr/>
        </p:nvSpPr>
        <p:spPr bwMode="auto">
          <a:xfrm>
            <a:off x="7035800" y="3279775"/>
            <a:ext cx="1430338" cy="212725"/>
          </a:xfrm>
          <a:prstGeom prst="rect">
            <a:avLst/>
          </a:prstGeom>
          <a:noFill/>
          <a:ln w="9525">
            <a:noFill/>
            <a:miter lim="800000"/>
            <a:headEnd/>
            <a:tailEnd/>
          </a:ln>
        </p:spPr>
        <p:txBody>
          <a:bodyPr wrap="none" lIns="0" tIns="0" rIns="0" bIns="0">
            <a:spAutoFit/>
          </a:bodyPr>
          <a:lstStyle/>
          <a:p>
            <a:r>
              <a:rPr lang="en-US" sz="1400" b="1">
                <a:latin typeface="Arial" charset="0"/>
              </a:rPr>
              <a:t>•</a:t>
            </a:r>
            <a:r>
              <a:rPr lang="en-US" sz="1400">
                <a:latin typeface="Arial" charset="0"/>
              </a:rPr>
              <a:t> </a:t>
            </a:r>
            <a:r>
              <a:rPr lang="en-US" sz="1400" b="1">
                <a:solidFill>
                  <a:srgbClr val="231F20"/>
                </a:solidFill>
                <a:latin typeface="Arial" charset="0"/>
              </a:rPr>
              <a:t>Left colic artery</a:t>
            </a:r>
          </a:p>
        </p:txBody>
      </p:sp>
      <p:sp>
        <p:nvSpPr>
          <p:cNvPr id="45" name="Rectangle 48"/>
          <p:cNvSpPr>
            <a:spLocks noChangeArrowheads="1"/>
          </p:cNvSpPr>
          <p:nvPr/>
        </p:nvSpPr>
        <p:spPr bwMode="auto">
          <a:xfrm>
            <a:off x="7104063" y="3470275"/>
            <a:ext cx="0" cy="212725"/>
          </a:xfrm>
          <a:prstGeom prst="rect">
            <a:avLst/>
          </a:prstGeom>
          <a:noFill/>
          <a:ln w="9525">
            <a:noFill/>
            <a:miter lim="800000"/>
            <a:headEnd/>
            <a:tailEnd/>
          </a:ln>
        </p:spPr>
        <p:txBody>
          <a:bodyPr wrap="none" lIns="0" tIns="0" rIns="0" bIns="0">
            <a:spAutoFit/>
          </a:bodyPr>
          <a:lstStyle/>
          <a:p>
            <a:endParaRPr lang="en-US" sz="1400">
              <a:latin typeface="Arial" charset="0"/>
            </a:endParaRPr>
          </a:p>
        </p:txBody>
      </p:sp>
      <p:sp>
        <p:nvSpPr>
          <p:cNvPr id="46" name="Rectangle 49"/>
          <p:cNvSpPr>
            <a:spLocks noChangeArrowheads="1"/>
          </p:cNvSpPr>
          <p:nvPr/>
        </p:nvSpPr>
        <p:spPr bwMode="auto">
          <a:xfrm>
            <a:off x="7035800" y="3470275"/>
            <a:ext cx="1649413" cy="212725"/>
          </a:xfrm>
          <a:prstGeom prst="rect">
            <a:avLst/>
          </a:prstGeom>
          <a:noFill/>
          <a:ln w="9525">
            <a:noFill/>
            <a:miter lim="800000"/>
            <a:headEnd/>
            <a:tailEnd/>
          </a:ln>
        </p:spPr>
        <p:txBody>
          <a:bodyPr wrap="none" lIns="0" tIns="0" rIns="0" bIns="0">
            <a:spAutoFit/>
          </a:bodyPr>
          <a:lstStyle/>
          <a:p>
            <a:r>
              <a:rPr lang="en-US" sz="1400" b="1">
                <a:latin typeface="Arial" charset="0"/>
              </a:rPr>
              <a:t>•</a:t>
            </a:r>
            <a:r>
              <a:rPr lang="en-US" sz="1400">
                <a:latin typeface="Arial" charset="0"/>
              </a:rPr>
              <a:t> </a:t>
            </a:r>
            <a:r>
              <a:rPr lang="en-US" sz="1400" b="1">
                <a:solidFill>
                  <a:srgbClr val="231F20"/>
                </a:solidFill>
                <a:latin typeface="Arial" charset="0"/>
              </a:rPr>
              <a:t>Sigmoidal arteries</a:t>
            </a:r>
          </a:p>
        </p:txBody>
      </p:sp>
      <p:sp>
        <p:nvSpPr>
          <p:cNvPr id="47" name="Rectangle 50"/>
          <p:cNvSpPr>
            <a:spLocks noChangeArrowheads="1"/>
          </p:cNvSpPr>
          <p:nvPr/>
        </p:nvSpPr>
        <p:spPr bwMode="auto">
          <a:xfrm>
            <a:off x="7035800" y="3660775"/>
            <a:ext cx="1363663" cy="425450"/>
          </a:xfrm>
          <a:prstGeom prst="rect">
            <a:avLst/>
          </a:prstGeom>
          <a:noFill/>
          <a:ln w="9525">
            <a:noFill/>
            <a:miter lim="800000"/>
            <a:headEnd/>
            <a:tailEnd/>
          </a:ln>
        </p:spPr>
        <p:txBody>
          <a:bodyPr wrap="none" lIns="0" tIns="0" rIns="0" bIns="0">
            <a:spAutoFit/>
          </a:bodyPr>
          <a:lstStyle/>
          <a:p>
            <a:r>
              <a:rPr lang="en-US" sz="1400" b="1">
                <a:latin typeface="Arial" charset="0"/>
              </a:rPr>
              <a:t>•</a:t>
            </a:r>
            <a:r>
              <a:rPr lang="en-US" sz="1400">
                <a:latin typeface="Arial" charset="0"/>
              </a:rPr>
              <a:t> </a:t>
            </a:r>
            <a:r>
              <a:rPr lang="en-US" sz="1400" b="1">
                <a:solidFill>
                  <a:srgbClr val="231F20"/>
                </a:solidFill>
                <a:latin typeface="Arial" charset="0"/>
              </a:rPr>
              <a:t>Superior rectal</a:t>
            </a:r>
          </a:p>
          <a:p>
            <a:r>
              <a:rPr lang="en-US" sz="1400" b="1">
                <a:solidFill>
                  <a:srgbClr val="231F20"/>
                </a:solidFill>
                <a:latin typeface="Arial" charset="0"/>
              </a:rPr>
              <a:t>   artery</a:t>
            </a:r>
          </a:p>
        </p:txBody>
      </p:sp>
      <p:sp>
        <p:nvSpPr>
          <p:cNvPr id="48" name="Rectangle 51"/>
          <p:cNvSpPr>
            <a:spLocks noChangeArrowheads="1"/>
          </p:cNvSpPr>
          <p:nvPr/>
        </p:nvSpPr>
        <p:spPr bwMode="auto">
          <a:xfrm>
            <a:off x="458788" y="2209800"/>
            <a:ext cx="1741487" cy="577850"/>
          </a:xfrm>
          <a:prstGeom prst="rect">
            <a:avLst/>
          </a:prstGeom>
          <a:noFill/>
          <a:ln w="9525">
            <a:noFill/>
            <a:miter lim="800000"/>
            <a:headEnd/>
            <a:tailEnd/>
          </a:ln>
        </p:spPr>
        <p:txBody>
          <a:bodyPr wrap="none" lIns="0" tIns="0" rIns="0" bIns="0">
            <a:spAutoFit/>
          </a:bodyPr>
          <a:lstStyle/>
          <a:p>
            <a:pPr eaLnBrk="1" hangingPunct="1">
              <a:lnSpc>
                <a:spcPct val="90000"/>
              </a:lnSpc>
            </a:pPr>
            <a:r>
              <a:rPr lang="en-US" sz="1400">
                <a:solidFill>
                  <a:srgbClr val="231F20"/>
                </a:solidFill>
                <a:latin typeface="Arial Black" pitchFamily="34" charset="0"/>
              </a:rPr>
              <a:t>Branches of</a:t>
            </a:r>
          </a:p>
          <a:p>
            <a:pPr eaLnBrk="1" hangingPunct="1">
              <a:lnSpc>
                <a:spcPct val="70000"/>
              </a:lnSpc>
            </a:pPr>
            <a:r>
              <a:rPr lang="en-US" sz="1400">
                <a:solidFill>
                  <a:srgbClr val="231F20"/>
                </a:solidFill>
                <a:latin typeface="Arial Black" pitchFamily="34" charset="0"/>
              </a:rPr>
              <a:t>the superior</a:t>
            </a:r>
          </a:p>
          <a:p>
            <a:pPr eaLnBrk="1" hangingPunct="1">
              <a:lnSpc>
                <a:spcPct val="70000"/>
              </a:lnSpc>
            </a:pPr>
            <a:r>
              <a:rPr lang="en-US" sz="1400">
                <a:solidFill>
                  <a:srgbClr val="231F20"/>
                </a:solidFill>
                <a:latin typeface="Arial Black" pitchFamily="34" charset="0"/>
              </a:rPr>
              <a:t>mesenteric artery</a:t>
            </a:r>
          </a:p>
        </p:txBody>
      </p:sp>
      <p:sp>
        <p:nvSpPr>
          <p:cNvPr id="49" name="Rectangle 52"/>
          <p:cNvSpPr>
            <a:spLocks noChangeArrowheads="1"/>
          </p:cNvSpPr>
          <p:nvPr/>
        </p:nvSpPr>
        <p:spPr bwMode="auto">
          <a:xfrm>
            <a:off x="457200" y="2813050"/>
            <a:ext cx="1666875" cy="212725"/>
          </a:xfrm>
          <a:prstGeom prst="rect">
            <a:avLst/>
          </a:prstGeom>
          <a:noFill/>
          <a:ln w="9525">
            <a:noFill/>
            <a:miter lim="800000"/>
            <a:headEnd/>
            <a:tailEnd/>
          </a:ln>
        </p:spPr>
        <p:txBody>
          <a:bodyPr wrap="none" lIns="0" tIns="0" rIns="0" bIns="0">
            <a:spAutoFit/>
          </a:bodyPr>
          <a:lstStyle/>
          <a:p>
            <a:r>
              <a:rPr lang="en-US" sz="1400" b="1">
                <a:latin typeface="Arial" charset="0"/>
              </a:rPr>
              <a:t>•</a:t>
            </a:r>
            <a:r>
              <a:rPr lang="en-US" sz="1400">
                <a:latin typeface="Arial" charset="0"/>
              </a:rPr>
              <a:t> </a:t>
            </a:r>
            <a:r>
              <a:rPr lang="en-US" sz="1400" b="1">
                <a:solidFill>
                  <a:srgbClr val="231F20"/>
                </a:solidFill>
                <a:latin typeface="Arial" charset="0"/>
              </a:rPr>
              <a:t>Middle colic artery</a:t>
            </a:r>
          </a:p>
        </p:txBody>
      </p:sp>
      <p:sp>
        <p:nvSpPr>
          <p:cNvPr id="50" name="Rectangle 53"/>
          <p:cNvSpPr>
            <a:spLocks noChangeArrowheads="1"/>
          </p:cNvSpPr>
          <p:nvPr/>
        </p:nvSpPr>
        <p:spPr bwMode="auto">
          <a:xfrm>
            <a:off x="457200" y="3003550"/>
            <a:ext cx="1577975" cy="212725"/>
          </a:xfrm>
          <a:prstGeom prst="rect">
            <a:avLst/>
          </a:prstGeom>
          <a:noFill/>
          <a:ln w="9525">
            <a:noFill/>
            <a:miter lim="800000"/>
            <a:headEnd/>
            <a:tailEnd/>
          </a:ln>
        </p:spPr>
        <p:txBody>
          <a:bodyPr wrap="none" lIns="0" tIns="0" rIns="0" bIns="0">
            <a:spAutoFit/>
          </a:bodyPr>
          <a:lstStyle/>
          <a:p>
            <a:r>
              <a:rPr lang="en-US" sz="1400" b="1">
                <a:latin typeface="Arial" charset="0"/>
              </a:rPr>
              <a:t>•</a:t>
            </a:r>
            <a:r>
              <a:rPr lang="en-US" sz="1400">
                <a:latin typeface="Arial" charset="0"/>
              </a:rPr>
              <a:t> </a:t>
            </a:r>
            <a:r>
              <a:rPr lang="en-US" sz="1400" b="1">
                <a:solidFill>
                  <a:srgbClr val="231F20"/>
                </a:solidFill>
                <a:latin typeface="Arial" charset="0"/>
              </a:rPr>
              <a:t>Intestinal arteries</a:t>
            </a:r>
          </a:p>
        </p:txBody>
      </p:sp>
      <p:sp>
        <p:nvSpPr>
          <p:cNvPr id="51" name="Rectangle 54"/>
          <p:cNvSpPr>
            <a:spLocks noChangeArrowheads="1"/>
          </p:cNvSpPr>
          <p:nvPr/>
        </p:nvSpPr>
        <p:spPr bwMode="auto">
          <a:xfrm>
            <a:off x="457200" y="3194050"/>
            <a:ext cx="1558925" cy="212725"/>
          </a:xfrm>
          <a:prstGeom prst="rect">
            <a:avLst/>
          </a:prstGeom>
          <a:noFill/>
          <a:ln w="9525">
            <a:noFill/>
            <a:miter lim="800000"/>
            <a:headEnd/>
            <a:tailEnd/>
          </a:ln>
        </p:spPr>
        <p:txBody>
          <a:bodyPr wrap="none" lIns="0" tIns="0" rIns="0" bIns="0">
            <a:spAutoFit/>
          </a:bodyPr>
          <a:lstStyle/>
          <a:p>
            <a:r>
              <a:rPr lang="en-US" sz="1400" b="1">
                <a:latin typeface="Arial" charset="0"/>
              </a:rPr>
              <a:t>•</a:t>
            </a:r>
            <a:r>
              <a:rPr lang="en-US" sz="1400">
                <a:latin typeface="Arial" charset="0"/>
              </a:rPr>
              <a:t> </a:t>
            </a:r>
            <a:r>
              <a:rPr lang="en-US" sz="1400" b="1">
                <a:solidFill>
                  <a:srgbClr val="231F20"/>
                </a:solidFill>
                <a:latin typeface="Arial" charset="0"/>
              </a:rPr>
              <a:t>Right colic artery</a:t>
            </a:r>
          </a:p>
        </p:txBody>
      </p:sp>
      <p:sp>
        <p:nvSpPr>
          <p:cNvPr id="52" name="Rectangle 55"/>
          <p:cNvSpPr>
            <a:spLocks noChangeArrowheads="1"/>
          </p:cNvSpPr>
          <p:nvPr/>
        </p:nvSpPr>
        <p:spPr bwMode="auto">
          <a:xfrm>
            <a:off x="457200" y="3384550"/>
            <a:ext cx="1362075" cy="212725"/>
          </a:xfrm>
          <a:prstGeom prst="rect">
            <a:avLst/>
          </a:prstGeom>
          <a:noFill/>
          <a:ln w="9525">
            <a:noFill/>
            <a:miter lim="800000"/>
            <a:headEnd/>
            <a:tailEnd/>
          </a:ln>
        </p:spPr>
        <p:txBody>
          <a:bodyPr wrap="none" lIns="0" tIns="0" rIns="0" bIns="0">
            <a:spAutoFit/>
          </a:bodyPr>
          <a:lstStyle/>
          <a:p>
            <a:r>
              <a:rPr lang="en-US" sz="1400" b="1">
                <a:latin typeface="Arial" charset="0"/>
              </a:rPr>
              <a:t>•</a:t>
            </a:r>
            <a:r>
              <a:rPr lang="en-US" sz="1400">
                <a:latin typeface="Arial" charset="0"/>
              </a:rPr>
              <a:t> </a:t>
            </a:r>
            <a:r>
              <a:rPr lang="en-US" sz="1400" b="1">
                <a:solidFill>
                  <a:srgbClr val="231F20"/>
                </a:solidFill>
                <a:latin typeface="Arial" charset="0"/>
              </a:rPr>
              <a:t>Ileocolic artery</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figure_19_25b-jLE"/>
          <p:cNvPicPr>
            <a:picLocks noChangeAspect="1" noChangeArrowheads="1"/>
          </p:cNvPicPr>
          <p:nvPr/>
        </p:nvPicPr>
        <p:blipFill>
          <a:blip r:embed="rId2" cstate="print"/>
          <a:srcRect/>
          <a:stretch>
            <a:fillRect/>
          </a:stretch>
        </p:blipFill>
        <p:spPr bwMode="auto">
          <a:xfrm>
            <a:off x="357158" y="428604"/>
            <a:ext cx="8229600" cy="5949950"/>
          </a:xfrm>
          <a:prstGeom prst="rect">
            <a:avLst/>
          </a:prstGeom>
          <a:noFill/>
        </p:spPr>
      </p:pic>
      <p:sp>
        <p:nvSpPr>
          <p:cNvPr id="5" name="Freeform 8"/>
          <p:cNvSpPr>
            <a:spLocks/>
          </p:cNvSpPr>
          <p:nvPr/>
        </p:nvSpPr>
        <p:spPr bwMode="auto">
          <a:xfrm>
            <a:off x="4708525" y="655638"/>
            <a:ext cx="1695450" cy="215900"/>
          </a:xfrm>
          <a:custGeom>
            <a:avLst/>
            <a:gdLst/>
            <a:ahLst/>
            <a:cxnLst>
              <a:cxn ang="0">
                <a:pos x="0" y="0"/>
              </a:cxn>
              <a:cxn ang="0">
                <a:pos x="200" y="0"/>
              </a:cxn>
              <a:cxn ang="0">
                <a:pos x="1068" y="136"/>
              </a:cxn>
            </a:cxnLst>
            <a:rect l="0" t="0" r="r" b="b"/>
            <a:pathLst>
              <a:path w="1068" h="136">
                <a:moveTo>
                  <a:pt x="0" y="0"/>
                </a:moveTo>
                <a:lnTo>
                  <a:pt x="200" y="0"/>
                </a:lnTo>
                <a:lnTo>
                  <a:pt x="1068" y="136"/>
                </a:lnTo>
              </a:path>
            </a:pathLst>
          </a:custGeom>
          <a:noFill/>
          <a:ln w="9525">
            <a:solidFill>
              <a:srgbClr val="231F20"/>
            </a:solidFill>
            <a:prstDash val="solid"/>
            <a:round/>
            <a:headEnd/>
            <a:tailEnd/>
          </a:ln>
        </p:spPr>
        <p:txBody>
          <a:bodyPr/>
          <a:lstStyle/>
          <a:p>
            <a:endParaRPr lang="en-GB"/>
          </a:p>
        </p:txBody>
      </p:sp>
      <p:sp>
        <p:nvSpPr>
          <p:cNvPr id="6" name="Freeform 9"/>
          <p:cNvSpPr>
            <a:spLocks/>
          </p:cNvSpPr>
          <p:nvPr/>
        </p:nvSpPr>
        <p:spPr bwMode="auto">
          <a:xfrm>
            <a:off x="4664075" y="1627188"/>
            <a:ext cx="1298575" cy="158750"/>
          </a:xfrm>
          <a:custGeom>
            <a:avLst/>
            <a:gdLst/>
            <a:ahLst/>
            <a:cxnLst>
              <a:cxn ang="0">
                <a:pos x="0" y="100"/>
              </a:cxn>
              <a:cxn ang="0">
                <a:pos x="204" y="100"/>
              </a:cxn>
              <a:cxn ang="0">
                <a:pos x="818" y="0"/>
              </a:cxn>
            </a:cxnLst>
            <a:rect l="0" t="0" r="r" b="b"/>
            <a:pathLst>
              <a:path w="818" h="100">
                <a:moveTo>
                  <a:pt x="0" y="100"/>
                </a:moveTo>
                <a:lnTo>
                  <a:pt x="204" y="100"/>
                </a:lnTo>
                <a:lnTo>
                  <a:pt x="818" y="0"/>
                </a:lnTo>
              </a:path>
            </a:pathLst>
          </a:custGeom>
          <a:noFill/>
          <a:ln w="9525">
            <a:solidFill>
              <a:srgbClr val="231F20"/>
            </a:solidFill>
            <a:prstDash val="solid"/>
            <a:round/>
            <a:headEnd/>
            <a:tailEnd/>
          </a:ln>
        </p:spPr>
        <p:txBody>
          <a:bodyPr/>
          <a:lstStyle/>
          <a:p>
            <a:endParaRPr lang="en-GB"/>
          </a:p>
        </p:txBody>
      </p:sp>
      <p:sp>
        <p:nvSpPr>
          <p:cNvPr id="7" name="Freeform 10"/>
          <p:cNvSpPr>
            <a:spLocks/>
          </p:cNvSpPr>
          <p:nvPr/>
        </p:nvSpPr>
        <p:spPr bwMode="auto">
          <a:xfrm>
            <a:off x="4441825" y="1795463"/>
            <a:ext cx="1225550" cy="292100"/>
          </a:xfrm>
          <a:custGeom>
            <a:avLst/>
            <a:gdLst/>
            <a:ahLst/>
            <a:cxnLst>
              <a:cxn ang="0">
                <a:pos x="0" y="184"/>
              </a:cxn>
              <a:cxn ang="0">
                <a:pos x="172" y="184"/>
              </a:cxn>
              <a:cxn ang="0">
                <a:pos x="772" y="0"/>
              </a:cxn>
            </a:cxnLst>
            <a:rect l="0" t="0" r="r" b="b"/>
            <a:pathLst>
              <a:path w="772" h="184">
                <a:moveTo>
                  <a:pt x="0" y="184"/>
                </a:moveTo>
                <a:lnTo>
                  <a:pt x="172" y="184"/>
                </a:lnTo>
                <a:lnTo>
                  <a:pt x="772" y="0"/>
                </a:lnTo>
              </a:path>
            </a:pathLst>
          </a:custGeom>
          <a:noFill/>
          <a:ln w="9525">
            <a:solidFill>
              <a:srgbClr val="231F20"/>
            </a:solidFill>
            <a:prstDash val="solid"/>
            <a:round/>
            <a:headEnd/>
            <a:tailEnd/>
          </a:ln>
        </p:spPr>
        <p:txBody>
          <a:bodyPr/>
          <a:lstStyle/>
          <a:p>
            <a:endParaRPr lang="en-GB"/>
          </a:p>
        </p:txBody>
      </p:sp>
      <p:sp>
        <p:nvSpPr>
          <p:cNvPr id="8" name="Freeform 11"/>
          <p:cNvSpPr>
            <a:spLocks/>
          </p:cNvSpPr>
          <p:nvPr/>
        </p:nvSpPr>
        <p:spPr bwMode="auto">
          <a:xfrm>
            <a:off x="4410075" y="1782763"/>
            <a:ext cx="1533525" cy="857250"/>
          </a:xfrm>
          <a:custGeom>
            <a:avLst/>
            <a:gdLst/>
            <a:ahLst/>
            <a:cxnLst>
              <a:cxn ang="0">
                <a:pos x="0" y="540"/>
              </a:cxn>
              <a:cxn ang="0">
                <a:pos x="146" y="540"/>
              </a:cxn>
              <a:cxn ang="0">
                <a:pos x="966" y="0"/>
              </a:cxn>
            </a:cxnLst>
            <a:rect l="0" t="0" r="r" b="b"/>
            <a:pathLst>
              <a:path w="966" h="540">
                <a:moveTo>
                  <a:pt x="0" y="540"/>
                </a:moveTo>
                <a:lnTo>
                  <a:pt x="146" y="540"/>
                </a:lnTo>
                <a:lnTo>
                  <a:pt x="966" y="0"/>
                </a:lnTo>
              </a:path>
            </a:pathLst>
          </a:custGeom>
          <a:noFill/>
          <a:ln w="9525">
            <a:solidFill>
              <a:srgbClr val="231F20"/>
            </a:solidFill>
            <a:prstDash val="solid"/>
            <a:round/>
            <a:headEnd/>
            <a:tailEnd/>
          </a:ln>
        </p:spPr>
        <p:txBody>
          <a:bodyPr/>
          <a:lstStyle/>
          <a:p>
            <a:endParaRPr lang="en-GB"/>
          </a:p>
        </p:txBody>
      </p:sp>
      <p:sp>
        <p:nvSpPr>
          <p:cNvPr id="9" name="Freeform 12"/>
          <p:cNvSpPr>
            <a:spLocks/>
          </p:cNvSpPr>
          <p:nvPr/>
        </p:nvSpPr>
        <p:spPr bwMode="auto">
          <a:xfrm>
            <a:off x="4254500" y="1789113"/>
            <a:ext cx="2028825" cy="1368425"/>
          </a:xfrm>
          <a:custGeom>
            <a:avLst/>
            <a:gdLst/>
            <a:ahLst/>
            <a:cxnLst>
              <a:cxn ang="0">
                <a:pos x="0" y="862"/>
              </a:cxn>
              <a:cxn ang="0">
                <a:pos x="142" y="862"/>
              </a:cxn>
              <a:cxn ang="0">
                <a:pos x="1278" y="0"/>
              </a:cxn>
            </a:cxnLst>
            <a:rect l="0" t="0" r="r" b="b"/>
            <a:pathLst>
              <a:path w="1278" h="862">
                <a:moveTo>
                  <a:pt x="0" y="862"/>
                </a:moveTo>
                <a:lnTo>
                  <a:pt x="142" y="862"/>
                </a:lnTo>
                <a:lnTo>
                  <a:pt x="1278" y="0"/>
                </a:lnTo>
              </a:path>
            </a:pathLst>
          </a:custGeom>
          <a:noFill/>
          <a:ln w="9525">
            <a:solidFill>
              <a:srgbClr val="231F20"/>
            </a:solidFill>
            <a:prstDash val="solid"/>
            <a:round/>
            <a:headEnd/>
            <a:tailEnd/>
          </a:ln>
        </p:spPr>
        <p:txBody>
          <a:bodyPr/>
          <a:lstStyle/>
          <a:p>
            <a:endParaRPr lang="en-GB"/>
          </a:p>
        </p:txBody>
      </p:sp>
      <p:sp>
        <p:nvSpPr>
          <p:cNvPr id="10" name="Freeform 13"/>
          <p:cNvSpPr>
            <a:spLocks/>
          </p:cNvSpPr>
          <p:nvPr/>
        </p:nvSpPr>
        <p:spPr bwMode="auto">
          <a:xfrm>
            <a:off x="4092575" y="2697163"/>
            <a:ext cx="1860550" cy="749300"/>
          </a:xfrm>
          <a:custGeom>
            <a:avLst/>
            <a:gdLst/>
            <a:ahLst/>
            <a:cxnLst>
              <a:cxn ang="0">
                <a:pos x="0" y="472"/>
              </a:cxn>
              <a:cxn ang="0">
                <a:pos x="276" y="472"/>
              </a:cxn>
              <a:cxn ang="0">
                <a:pos x="1172" y="0"/>
              </a:cxn>
            </a:cxnLst>
            <a:rect l="0" t="0" r="r" b="b"/>
            <a:pathLst>
              <a:path w="1172" h="472">
                <a:moveTo>
                  <a:pt x="0" y="472"/>
                </a:moveTo>
                <a:lnTo>
                  <a:pt x="276" y="472"/>
                </a:lnTo>
                <a:lnTo>
                  <a:pt x="1172" y="0"/>
                </a:lnTo>
              </a:path>
            </a:pathLst>
          </a:custGeom>
          <a:noFill/>
          <a:ln w="9525">
            <a:solidFill>
              <a:srgbClr val="231F20"/>
            </a:solidFill>
            <a:prstDash val="solid"/>
            <a:round/>
            <a:headEnd/>
            <a:tailEnd/>
          </a:ln>
        </p:spPr>
        <p:txBody>
          <a:bodyPr/>
          <a:lstStyle/>
          <a:p>
            <a:endParaRPr lang="en-GB"/>
          </a:p>
        </p:txBody>
      </p:sp>
      <p:sp>
        <p:nvSpPr>
          <p:cNvPr id="11" name="Freeform 14"/>
          <p:cNvSpPr>
            <a:spLocks/>
          </p:cNvSpPr>
          <p:nvPr/>
        </p:nvSpPr>
        <p:spPr bwMode="auto">
          <a:xfrm>
            <a:off x="4257675" y="3221038"/>
            <a:ext cx="1692275" cy="508000"/>
          </a:xfrm>
          <a:custGeom>
            <a:avLst/>
            <a:gdLst/>
            <a:ahLst/>
            <a:cxnLst>
              <a:cxn ang="0">
                <a:pos x="0" y="320"/>
              </a:cxn>
              <a:cxn ang="0">
                <a:pos x="240" y="320"/>
              </a:cxn>
              <a:cxn ang="0">
                <a:pos x="1066" y="0"/>
              </a:cxn>
            </a:cxnLst>
            <a:rect l="0" t="0" r="r" b="b"/>
            <a:pathLst>
              <a:path w="1066" h="320">
                <a:moveTo>
                  <a:pt x="0" y="320"/>
                </a:moveTo>
                <a:lnTo>
                  <a:pt x="240" y="320"/>
                </a:lnTo>
                <a:lnTo>
                  <a:pt x="1066" y="0"/>
                </a:lnTo>
              </a:path>
            </a:pathLst>
          </a:custGeom>
          <a:noFill/>
          <a:ln w="9525">
            <a:solidFill>
              <a:srgbClr val="231F20"/>
            </a:solidFill>
            <a:prstDash val="solid"/>
            <a:round/>
            <a:headEnd/>
            <a:tailEnd/>
          </a:ln>
        </p:spPr>
        <p:txBody>
          <a:bodyPr/>
          <a:lstStyle/>
          <a:p>
            <a:endParaRPr lang="en-GB"/>
          </a:p>
        </p:txBody>
      </p:sp>
      <p:sp>
        <p:nvSpPr>
          <p:cNvPr id="12" name="Freeform 15"/>
          <p:cNvSpPr>
            <a:spLocks/>
          </p:cNvSpPr>
          <p:nvPr/>
        </p:nvSpPr>
        <p:spPr bwMode="auto">
          <a:xfrm>
            <a:off x="4137025" y="3500438"/>
            <a:ext cx="1739900" cy="495300"/>
          </a:xfrm>
          <a:custGeom>
            <a:avLst/>
            <a:gdLst/>
            <a:ahLst/>
            <a:cxnLst>
              <a:cxn ang="0">
                <a:pos x="0" y="312"/>
              </a:cxn>
              <a:cxn ang="0">
                <a:pos x="256" y="312"/>
              </a:cxn>
              <a:cxn ang="0">
                <a:pos x="1096" y="0"/>
              </a:cxn>
            </a:cxnLst>
            <a:rect l="0" t="0" r="r" b="b"/>
            <a:pathLst>
              <a:path w="1096" h="312">
                <a:moveTo>
                  <a:pt x="0" y="312"/>
                </a:moveTo>
                <a:lnTo>
                  <a:pt x="256" y="312"/>
                </a:lnTo>
                <a:lnTo>
                  <a:pt x="1096" y="0"/>
                </a:lnTo>
              </a:path>
            </a:pathLst>
          </a:custGeom>
          <a:noFill/>
          <a:ln w="9525">
            <a:solidFill>
              <a:srgbClr val="231F20"/>
            </a:solidFill>
            <a:prstDash val="solid"/>
            <a:round/>
            <a:headEnd/>
            <a:tailEnd/>
          </a:ln>
        </p:spPr>
        <p:txBody>
          <a:bodyPr/>
          <a:lstStyle/>
          <a:p>
            <a:endParaRPr lang="en-GB"/>
          </a:p>
        </p:txBody>
      </p:sp>
      <p:sp>
        <p:nvSpPr>
          <p:cNvPr id="13" name="Freeform 16"/>
          <p:cNvSpPr>
            <a:spLocks/>
          </p:cNvSpPr>
          <p:nvPr/>
        </p:nvSpPr>
        <p:spPr bwMode="auto">
          <a:xfrm>
            <a:off x="4673600" y="4278313"/>
            <a:ext cx="1054100" cy="266700"/>
          </a:xfrm>
          <a:custGeom>
            <a:avLst/>
            <a:gdLst/>
            <a:ahLst/>
            <a:cxnLst>
              <a:cxn ang="0">
                <a:pos x="0" y="0"/>
              </a:cxn>
              <a:cxn ang="0">
                <a:pos x="178" y="0"/>
              </a:cxn>
              <a:cxn ang="0">
                <a:pos x="664" y="168"/>
              </a:cxn>
            </a:cxnLst>
            <a:rect l="0" t="0" r="r" b="b"/>
            <a:pathLst>
              <a:path w="664" h="168">
                <a:moveTo>
                  <a:pt x="0" y="0"/>
                </a:moveTo>
                <a:lnTo>
                  <a:pt x="178" y="0"/>
                </a:lnTo>
                <a:lnTo>
                  <a:pt x="664" y="168"/>
                </a:lnTo>
              </a:path>
            </a:pathLst>
          </a:custGeom>
          <a:noFill/>
          <a:ln w="9525">
            <a:solidFill>
              <a:srgbClr val="231F20"/>
            </a:solidFill>
            <a:prstDash val="solid"/>
            <a:round/>
            <a:headEnd/>
            <a:tailEnd/>
          </a:ln>
        </p:spPr>
        <p:txBody>
          <a:bodyPr/>
          <a:lstStyle/>
          <a:p>
            <a:endParaRPr lang="en-GB"/>
          </a:p>
        </p:txBody>
      </p:sp>
      <p:sp>
        <p:nvSpPr>
          <p:cNvPr id="14" name="Freeform 17"/>
          <p:cNvSpPr>
            <a:spLocks/>
          </p:cNvSpPr>
          <p:nvPr/>
        </p:nvSpPr>
        <p:spPr bwMode="auto">
          <a:xfrm>
            <a:off x="4787900" y="4573588"/>
            <a:ext cx="1006475" cy="368300"/>
          </a:xfrm>
          <a:custGeom>
            <a:avLst/>
            <a:gdLst/>
            <a:ahLst/>
            <a:cxnLst>
              <a:cxn ang="0">
                <a:pos x="0" y="0"/>
              </a:cxn>
              <a:cxn ang="0">
                <a:pos x="146" y="0"/>
              </a:cxn>
              <a:cxn ang="0">
                <a:pos x="634" y="232"/>
              </a:cxn>
            </a:cxnLst>
            <a:rect l="0" t="0" r="r" b="b"/>
            <a:pathLst>
              <a:path w="634" h="232">
                <a:moveTo>
                  <a:pt x="0" y="0"/>
                </a:moveTo>
                <a:lnTo>
                  <a:pt x="146" y="0"/>
                </a:lnTo>
                <a:lnTo>
                  <a:pt x="634" y="232"/>
                </a:lnTo>
              </a:path>
            </a:pathLst>
          </a:custGeom>
          <a:noFill/>
          <a:ln w="9525">
            <a:solidFill>
              <a:srgbClr val="231F20"/>
            </a:solidFill>
            <a:prstDash val="solid"/>
            <a:round/>
            <a:headEnd/>
            <a:tailEnd/>
          </a:ln>
        </p:spPr>
        <p:txBody>
          <a:bodyPr/>
          <a:lstStyle/>
          <a:p>
            <a:endParaRPr lang="en-GB"/>
          </a:p>
        </p:txBody>
      </p:sp>
      <p:sp>
        <p:nvSpPr>
          <p:cNvPr id="15" name="Freeform 18"/>
          <p:cNvSpPr>
            <a:spLocks/>
          </p:cNvSpPr>
          <p:nvPr/>
        </p:nvSpPr>
        <p:spPr bwMode="auto">
          <a:xfrm>
            <a:off x="3959225" y="4833938"/>
            <a:ext cx="1717675" cy="412750"/>
          </a:xfrm>
          <a:custGeom>
            <a:avLst/>
            <a:gdLst/>
            <a:ahLst/>
            <a:cxnLst>
              <a:cxn ang="0">
                <a:pos x="0" y="0"/>
              </a:cxn>
              <a:cxn ang="0">
                <a:pos x="320" y="0"/>
              </a:cxn>
              <a:cxn ang="0">
                <a:pos x="1082" y="260"/>
              </a:cxn>
            </a:cxnLst>
            <a:rect l="0" t="0" r="r" b="b"/>
            <a:pathLst>
              <a:path w="1082" h="260">
                <a:moveTo>
                  <a:pt x="0" y="0"/>
                </a:moveTo>
                <a:lnTo>
                  <a:pt x="320" y="0"/>
                </a:lnTo>
                <a:lnTo>
                  <a:pt x="1082" y="260"/>
                </a:lnTo>
              </a:path>
            </a:pathLst>
          </a:custGeom>
          <a:noFill/>
          <a:ln w="9525">
            <a:solidFill>
              <a:srgbClr val="231F20"/>
            </a:solidFill>
            <a:prstDash val="solid"/>
            <a:round/>
            <a:headEnd/>
            <a:tailEnd/>
          </a:ln>
        </p:spPr>
        <p:txBody>
          <a:bodyPr/>
          <a:lstStyle/>
          <a:p>
            <a:endParaRPr lang="en-GB"/>
          </a:p>
        </p:txBody>
      </p:sp>
      <p:sp>
        <p:nvSpPr>
          <p:cNvPr id="16" name="Freeform 19"/>
          <p:cNvSpPr>
            <a:spLocks/>
          </p:cNvSpPr>
          <p:nvPr/>
        </p:nvSpPr>
        <p:spPr bwMode="auto">
          <a:xfrm>
            <a:off x="4746625" y="5141913"/>
            <a:ext cx="1009650" cy="546100"/>
          </a:xfrm>
          <a:custGeom>
            <a:avLst/>
            <a:gdLst/>
            <a:ahLst/>
            <a:cxnLst>
              <a:cxn ang="0">
                <a:pos x="0" y="0"/>
              </a:cxn>
              <a:cxn ang="0">
                <a:pos x="112" y="0"/>
              </a:cxn>
              <a:cxn ang="0">
                <a:pos x="636" y="344"/>
              </a:cxn>
            </a:cxnLst>
            <a:rect l="0" t="0" r="r" b="b"/>
            <a:pathLst>
              <a:path w="636" h="344">
                <a:moveTo>
                  <a:pt x="0" y="0"/>
                </a:moveTo>
                <a:lnTo>
                  <a:pt x="112" y="0"/>
                </a:lnTo>
                <a:lnTo>
                  <a:pt x="636" y="344"/>
                </a:lnTo>
              </a:path>
            </a:pathLst>
          </a:custGeom>
          <a:noFill/>
          <a:ln w="9525">
            <a:solidFill>
              <a:srgbClr val="231F20"/>
            </a:solidFill>
            <a:prstDash val="solid"/>
            <a:round/>
            <a:headEnd/>
            <a:tailEnd/>
          </a:ln>
        </p:spPr>
        <p:txBody>
          <a:bodyPr/>
          <a:lstStyle/>
          <a:p>
            <a:endParaRPr lang="en-GB"/>
          </a:p>
        </p:txBody>
      </p:sp>
      <p:sp>
        <p:nvSpPr>
          <p:cNvPr id="17" name="Freeform 20"/>
          <p:cNvSpPr>
            <a:spLocks/>
          </p:cNvSpPr>
          <p:nvPr/>
        </p:nvSpPr>
        <p:spPr bwMode="auto">
          <a:xfrm>
            <a:off x="4038600" y="5424488"/>
            <a:ext cx="1555750" cy="549275"/>
          </a:xfrm>
          <a:custGeom>
            <a:avLst/>
            <a:gdLst/>
            <a:ahLst/>
            <a:cxnLst>
              <a:cxn ang="0">
                <a:pos x="0" y="0"/>
              </a:cxn>
              <a:cxn ang="0">
                <a:pos x="510" y="0"/>
              </a:cxn>
              <a:cxn ang="0">
                <a:pos x="980" y="346"/>
              </a:cxn>
            </a:cxnLst>
            <a:rect l="0" t="0" r="r" b="b"/>
            <a:pathLst>
              <a:path w="980" h="346">
                <a:moveTo>
                  <a:pt x="0" y="0"/>
                </a:moveTo>
                <a:lnTo>
                  <a:pt x="510" y="0"/>
                </a:lnTo>
                <a:lnTo>
                  <a:pt x="980" y="346"/>
                </a:lnTo>
              </a:path>
            </a:pathLst>
          </a:custGeom>
          <a:noFill/>
          <a:ln w="9525">
            <a:solidFill>
              <a:srgbClr val="231F20"/>
            </a:solidFill>
            <a:prstDash val="solid"/>
            <a:round/>
            <a:headEnd/>
            <a:tailEnd/>
          </a:ln>
        </p:spPr>
        <p:txBody>
          <a:bodyPr/>
          <a:lstStyle/>
          <a:p>
            <a:endParaRPr lang="en-GB"/>
          </a:p>
        </p:txBody>
      </p:sp>
      <p:sp>
        <p:nvSpPr>
          <p:cNvPr id="18" name="Freeform 21"/>
          <p:cNvSpPr>
            <a:spLocks/>
          </p:cNvSpPr>
          <p:nvPr/>
        </p:nvSpPr>
        <p:spPr bwMode="auto">
          <a:xfrm>
            <a:off x="4413250" y="5694363"/>
            <a:ext cx="1133475" cy="374650"/>
          </a:xfrm>
          <a:custGeom>
            <a:avLst/>
            <a:gdLst/>
            <a:ahLst/>
            <a:cxnLst>
              <a:cxn ang="0">
                <a:pos x="0" y="0"/>
              </a:cxn>
              <a:cxn ang="0">
                <a:pos x="142" y="0"/>
              </a:cxn>
              <a:cxn ang="0">
                <a:pos x="714" y="236"/>
              </a:cxn>
            </a:cxnLst>
            <a:rect l="0" t="0" r="r" b="b"/>
            <a:pathLst>
              <a:path w="714" h="236">
                <a:moveTo>
                  <a:pt x="0" y="0"/>
                </a:moveTo>
                <a:lnTo>
                  <a:pt x="142" y="0"/>
                </a:lnTo>
                <a:lnTo>
                  <a:pt x="714" y="236"/>
                </a:lnTo>
              </a:path>
            </a:pathLst>
          </a:custGeom>
          <a:noFill/>
          <a:ln w="9525">
            <a:solidFill>
              <a:srgbClr val="231F20"/>
            </a:solidFill>
            <a:prstDash val="solid"/>
            <a:round/>
            <a:headEnd/>
            <a:tailEnd/>
          </a:ln>
        </p:spPr>
        <p:txBody>
          <a:bodyPr/>
          <a:lstStyle/>
          <a:p>
            <a:endParaRPr lang="en-GB"/>
          </a:p>
        </p:txBody>
      </p:sp>
      <p:sp>
        <p:nvSpPr>
          <p:cNvPr id="19" name="Line 22"/>
          <p:cNvSpPr>
            <a:spLocks noChangeShapeType="1"/>
          </p:cNvSpPr>
          <p:nvPr/>
        </p:nvSpPr>
        <p:spPr bwMode="auto">
          <a:xfrm>
            <a:off x="4638675" y="5694363"/>
            <a:ext cx="920750" cy="495300"/>
          </a:xfrm>
          <a:prstGeom prst="line">
            <a:avLst/>
          </a:prstGeom>
          <a:noFill/>
          <a:ln w="12700">
            <a:solidFill>
              <a:srgbClr val="231F20"/>
            </a:solidFill>
            <a:round/>
            <a:headEnd/>
            <a:tailEnd/>
          </a:ln>
        </p:spPr>
        <p:txBody>
          <a:bodyPr/>
          <a:lstStyle/>
          <a:p>
            <a:endParaRPr lang="en-GB"/>
          </a:p>
        </p:txBody>
      </p:sp>
      <p:sp>
        <p:nvSpPr>
          <p:cNvPr id="20" name="Freeform 23"/>
          <p:cNvSpPr>
            <a:spLocks/>
          </p:cNvSpPr>
          <p:nvPr/>
        </p:nvSpPr>
        <p:spPr bwMode="auto">
          <a:xfrm>
            <a:off x="4530725" y="950913"/>
            <a:ext cx="1790700" cy="222250"/>
          </a:xfrm>
          <a:custGeom>
            <a:avLst/>
            <a:gdLst/>
            <a:ahLst/>
            <a:cxnLst>
              <a:cxn ang="0">
                <a:pos x="0" y="0"/>
              </a:cxn>
              <a:cxn ang="0">
                <a:pos x="712" y="0"/>
              </a:cxn>
              <a:cxn ang="0">
                <a:pos x="1128" y="140"/>
              </a:cxn>
            </a:cxnLst>
            <a:rect l="0" t="0" r="r" b="b"/>
            <a:pathLst>
              <a:path w="1128" h="140">
                <a:moveTo>
                  <a:pt x="0" y="0"/>
                </a:moveTo>
                <a:lnTo>
                  <a:pt x="712" y="0"/>
                </a:lnTo>
                <a:lnTo>
                  <a:pt x="1128" y="140"/>
                </a:lnTo>
              </a:path>
            </a:pathLst>
          </a:custGeom>
          <a:noFill/>
          <a:ln w="12700">
            <a:solidFill>
              <a:srgbClr val="231F20"/>
            </a:solidFill>
            <a:prstDash val="solid"/>
            <a:round/>
            <a:headEnd/>
            <a:tailEnd/>
          </a:ln>
        </p:spPr>
        <p:txBody>
          <a:bodyPr/>
          <a:lstStyle/>
          <a:p>
            <a:endParaRPr lang="en-GB"/>
          </a:p>
        </p:txBody>
      </p:sp>
      <p:sp>
        <p:nvSpPr>
          <p:cNvPr id="21" name="Freeform 24"/>
          <p:cNvSpPr>
            <a:spLocks/>
          </p:cNvSpPr>
          <p:nvPr/>
        </p:nvSpPr>
        <p:spPr bwMode="auto">
          <a:xfrm>
            <a:off x="4930775" y="1227138"/>
            <a:ext cx="1358900" cy="15875"/>
          </a:xfrm>
          <a:custGeom>
            <a:avLst/>
            <a:gdLst/>
            <a:ahLst/>
            <a:cxnLst>
              <a:cxn ang="0">
                <a:pos x="0" y="10"/>
              </a:cxn>
              <a:cxn ang="0">
                <a:pos x="126" y="10"/>
              </a:cxn>
              <a:cxn ang="0">
                <a:pos x="856" y="0"/>
              </a:cxn>
            </a:cxnLst>
            <a:rect l="0" t="0" r="r" b="b"/>
            <a:pathLst>
              <a:path w="856" h="10">
                <a:moveTo>
                  <a:pt x="0" y="10"/>
                </a:moveTo>
                <a:lnTo>
                  <a:pt x="126" y="10"/>
                </a:lnTo>
                <a:lnTo>
                  <a:pt x="856" y="0"/>
                </a:lnTo>
              </a:path>
            </a:pathLst>
          </a:custGeom>
          <a:noFill/>
          <a:ln w="12700">
            <a:solidFill>
              <a:srgbClr val="231F20"/>
            </a:solidFill>
            <a:prstDash val="solid"/>
            <a:round/>
            <a:headEnd/>
            <a:tailEnd/>
          </a:ln>
        </p:spPr>
        <p:txBody>
          <a:bodyPr/>
          <a:lstStyle/>
          <a:p>
            <a:endParaRPr lang="en-GB"/>
          </a:p>
        </p:txBody>
      </p:sp>
      <p:sp>
        <p:nvSpPr>
          <p:cNvPr id="22" name="Freeform 25"/>
          <p:cNvSpPr>
            <a:spLocks/>
          </p:cNvSpPr>
          <p:nvPr/>
        </p:nvSpPr>
        <p:spPr bwMode="auto">
          <a:xfrm>
            <a:off x="4610100" y="1293813"/>
            <a:ext cx="1555750" cy="225425"/>
          </a:xfrm>
          <a:custGeom>
            <a:avLst/>
            <a:gdLst/>
            <a:ahLst/>
            <a:cxnLst>
              <a:cxn ang="0">
                <a:pos x="0" y="142"/>
              </a:cxn>
              <a:cxn ang="0">
                <a:pos x="172" y="142"/>
              </a:cxn>
              <a:cxn ang="0">
                <a:pos x="980" y="0"/>
              </a:cxn>
            </a:cxnLst>
            <a:rect l="0" t="0" r="r" b="b"/>
            <a:pathLst>
              <a:path w="980" h="142">
                <a:moveTo>
                  <a:pt x="0" y="142"/>
                </a:moveTo>
                <a:lnTo>
                  <a:pt x="172" y="142"/>
                </a:lnTo>
                <a:lnTo>
                  <a:pt x="980" y="0"/>
                </a:lnTo>
              </a:path>
            </a:pathLst>
          </a:custGeom>
          <a:noFill/>
          <a:ln w="12700">
            <a:solidFill>
              <a:srgbClr val="231F20"/>
            </a:solidFill>
            <a:prstDash val="solid"/>
            <a:round/>
            <a:headEnd/>
            <a:tailEnd/>
          </a:ln>
        </p:spPr>
        <p:txBody>
          <a:bodyPr/>
          <a:lstStyle/>
          <a:p>
            <a:endParaRPr lang="en-GB"/>
          </a:p>
        </p:txBody>
      </p:sp>
      <p:sp>
        <p:nvSpPr>
          <p:cNvPr id="23" name="Rectangle 26"/>
          <p:cNvSpPr>
            <a:spLocks noChangeArrowheads="1"/>
          </p:cNvSpPr>
          <p:nvPr/>
        </p:nvSpPr>
        <p:spPr bwMode="auto">
          <a:xfrm>
            <a:off x="2466975" y="528638"/>
            <a:ext cx="2197100" cy="274637"/>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Common iliac artery</a:t>
            </a:r>
            <a:endParaRPr lang="en-US" sz="1400" b="1">
              <a:latin typeface="Arial" charset="0"/>
            </a:endParaRPr>
          </a:p>
        </p:txBody>
      </p:sp>
      <p:sp>
        <p:nvSpPr>
          <p:cNvPr id="24" name="Rectangle 27"/>
          <p:cNvSpPr>
            <a:spLocks noChangeArrowheads="1"/>
          </p:cNvSpPr>
          <p:nvPr/>
        </p:nvSpPr>
        <p:spPr bwMode="auto">
          <a:xfrm>
            <a:off x="2466975" y="1658938"/>
            <a:ext cx="2159000" cy="274637"/>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Deep artery of thigh</a:t>
            </a:r>
            <a:endParaRPr lang="en-US" sz="1400" b="1">
              <a:latin typeface="Arial" charset="0"/>
            </a:endParaRPr>
          </a:p>
        </p:txBody>
      </p:sp>
      <p:sp>
        <p:nvSpPr>
          <p:cNvPr id="25" name="Rectangle 28"/>
          <p:cNvSpPr>
            <a:spLocks noChangeArrowheads="1"/>
          </p:cNvSpPr>
          <p:nvPr/>
        </p:nvSpPr>
        <p:spPr bwMode="auto">
          <a:xfrm>
            <a:off x="2466975" y="3014663"/>
            <a:ext cx="1752600" cy="274637"/>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Obturator artery</a:t>
            </a:r>
            <a:endParaRPr lang="en-US" sz="1400" b="1">
              <a:latin typeface="Arial" charset="0"/>
            </a:endParaRPr>
          </a:p>
        </p:txBody>
      </p:sp>
      <p:sp>
        <p:nvSpPr>
          <p:cNvPr id="26" name="Rectangle 29"/>
          <p:cNvSpPr>
            <a:spLocks noChangeArrowheads="1"/>
          </p:cNvSpPr>
          <p:nvPr/>
        </p:nvSpPr>
        <p:spPr bwMode="auto">
          <a:xfrm>
            <a:off x="2466975" y="3290888"/>
            <a:ext cx="1587500" cy="274637"/>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Femoral artery</a:t>
            </a:r>
            <a:endParaRPr lang="en-US" sz="1400" b="1">
              <a:latin typeface="Arial" charset="0"/>
            </a:endParaRPr>
          </a:p>
        </p:txBody>
      </p:sp>
      <p:sp>
        <p:nvSpPr>
          <p:cNvPr id="27" name="Rectangle 30"/>
          <p:cNvSpPr>
            <a:spLocks noChangeArrowheads="1"/>
          </p:cNvSpPr>
          <p:nvPr/>
        </p:nvSpPr>
        <p:spPr bwMode="auto">
          <a:xfrm>
            <a:off x="2466975" y="3576638"/>
            <a:ext cx="1752600" cy="274637"/>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Adductor hiatus</a:t>
            </a:r>
            <a:endParaRPr lang="en-US" sz="1400" b="1">
              <a:latin typeface="Arial" charset="0"/>
            </a:endParaRPr>
          </a:p>
        </p:txBody>
      </p:sp>
      <p:sp>
        <p:nvSpPr>
          <p:cNvPr id="28" name="Rectangle 31"/>
          <p:cNvSpPr>
            <a:spLocks noChangeArrowheads="1"/>
          </p:cNvSpPr>
          <p:nvPr/>
        </p:nvSpPr>
        <p:spPr bwMode="auto">
          <a:xfrm>
            <a:off x="2466975" y="3859213"/>
            <a:ext cx="1651000" cy="274637"/>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Popliteal artery</a:t>
            </a:r>
            <a:endParaRPr lang="en-US" sz="1400" b="1">
              <a:latin typeface="Arial" charset="0"/>
            </a:endParaRPr>
          </a:p>
        </p:txBody>
      </p:sp>
      <p:sp>
        <p:nvSpPr>
          <p:cNvPr id="29" name="Rectangle 32"/>
          <p:cNvSpPr>
            <a:spLocks noChangeArrowheads="1"/>
          </p:cNvSpPr>
          <p:nvPr/>
        </p:nvSpPr>
        <p:spPr bwMode="auto">
          <a:xfrm>
            <a:off x="2466975" y="4141788"/>
            <a:ext cx="2184400" cy="274637"/>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Anterior tibial artery</a:t>
            </a:r>
            <a:endParaRPr lang="en-US" sz="1400" b="1">
              <a:latin typeface="Arial" charset="0"/>
            </a:endParaRPr>
          </a:p>
        </p:txBody>
      </p:sp>
      <p:sp>
        <p:nvSpPr>
          <p:cNvPr id="30" name="Rectangle 33"/>
          <p:cNvSpPr>
            <a:spLocks noChangeArrowheads="1"/>
          </p:cNvSpPr>
          <p:nvPr/>
        </p:nvSpPr>
        <p:spPr bwMode="auto">
          <a:xfrm>
            <a:off x="2466975" y="4427538"/>
            <a:ext cx="2298700" cy="274637"/>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Posterior tibial artery</a:t>
            </a:r>
            <a:endParaRPr lang="en-US" sz="1400" b="1">
              <a:latin typeface="Arial" charset="0"/>
            </a:endParaRPr>
          </a:p>
        </p:txBody>
      </p:sp>
      <p:sp>
        <p:nvSpPr>
          <p:cNvPr id="31" name="Rectangle 34"/>
          <p:cNvSpPr>
            <a:spLocks noChangeArrowheads="1"/>
          </p:cNvSpPr>
          <p:nvPr/>
        </p:nvSpPr>
        <p:spPr bwMode="auto">
          <a:xfrm>
            <a:off x="2466975" y="4703763"/>
            <a:ext cx="1460500" cy="274637"/>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Fibular artery</a:t>
            </a:r>
            <a:endParaRPr lang="en-US" sz="1400" b="1">
              <a:latin typeface="Arial" charset="0"/>
            </a:endParaRPr>
          </a:p>
        </p:txBody>
      </p:sp>
      <p:sp>
        <p:nvSpPr>
          <p:cNvPr id="32" name="Rectangle 35"/>
          <p:cNvSpPr>
            <a:spLocks noChangeArrowheads="1"/>
          </p:cNvSpPr>
          <p:nvPr/>
        </p:nvSpPr>
        <p:spPr bwMode="auto">
          <a:xfrm>
            <a:off x="2466975" y="4992688"/>
            <a:ext cx="2260600" cy="274637"/>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Dorsalis pedis artery</a:t>
            </a:r>
            <a:endParaRPr lang="en-US" sz="1400" b="1">
              <a:latin typeface="Arial" charset="0"/>
            </a:endParaRPr>
          </a:p>
        </p:txBody>
      </p:sp>
      <p:sp>
        <p:nvSpPr>
          <p:cNvPr id="33" name="Rectangle 36"/>
          <p:cNvSpPr>
            <a:spLocks noChangeArrowheads="1"/>
          </p:cNvSpPr>
          <p:nvPr/>
        </p:nvSpPr>
        <p:spPr bwMode="auto">
          <a:xfrm>
            <a:off x="2466975" y="5275263"/>
            <a:ext cx="1549400" cy="274637"/>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Arcuate artery</a:t>
            </a:r>
            <a:endParaRPr lang="en-US" sz="1400" b="1">
              <a:latin typeface="Arial" charset="0"/>
            </a:endParaRPr>
          </a:p>
        </p:txBody>
      </p:sp>
      <p:sp>
        <p:nvSpPr>
          <p:cNvPr id="34" name="Rectangle 37"/>
          <p:cNvSpPr>
            <a:spLocks noChangeArrowheads="1"/>
          </p:cNvSpPr>
          <p:nvPr/>
        </p:nvSpPr>
        <p:spPr bwMode="auto">
          <a:xfrm>
            <a:off x="2466975" y="5583238"/>
            <a:ext cx="19177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Dorsal metatarsal</a:t>
            </a:r>
          </a:p>
          <a:p>
            <a:r>
              <a:rPr lang="en-US" sz="1800" b="1">
                <a:solidFill>
                  <a:srgbClr val="231F20"/>
                </a:solidFill>
                <a:latin typeface="Arial" charset="0"/>
              </a:rPr>
              <a:t>arteries</a:t>
            </a:r>
            <a:endParaRPr lang="en-US" sz="1400" b="1">
              <a:latin typeface="Arial" charset="0"/>
            </a:endParaRPr>
          </a:p>
        </p:txBody>
      </p:sp>
      <p:sp>
        <p:nvSpPr>
          <p:cNvPr id="35" name="Rectangle 38"/>
          <p:cNvSpPr>
            <a:spLocks noChangeArrowheads="1"/>
          </p:cNvSpPr>
          <p:nvPr/>
        </p:nvSpPr>
        <p:spPr bwMode="auto">
          <a:xfrm>
            <a:off x="2466975" y="6154738"/>
            <a:ext cx="2082800" cy="322262"/>
          </a:xfrm>
          <a:prstGeom prst="rect">
            <a:avLst/>
          </a:prstGeom>
          <a:noFill/>
          <a:ln w="9525">
            <a:noFill/>
            <a:miter lim="800000"/>
            <a:headEnd/>
            <a:tailEnd/>
          </a:ln>
        </p:spPr>
        <p:txBody>
          <a:bodyPr wrap="none" lIns="0" tIns="0" rIns="0" bIns="0">
            <a:spAutoFit/>
          </a:bodyPr>
          <a:lstStyle/>
          <a:p>
            <a:r>
              <a:rPr lang="en-US" sz="1800">
                <a:solidFill>
                  <a:srgbClr val="231F20"/>
                </a:solidFill>
                <a:latin typeface="Arial Black" pitchFamily="34" charset="0"/>
              </a:rPr>
              <a:t>(b) Anterior view</a:t>
            </a:r>
            <a:endParaRPr lang="en-US" sz="1400">
              <a:latin typeface="Arial" charset="0"/>
            </a:endParaRPr>
          </a:p>
        </p:txBody>
      </p:sp>
      <p:sp>
        <p:nvSpPr>
          <p:cNvPr id="36" name="Rectangle 39"/>
          <p:cNvSpPr>
            <a:spLocks noChangeArrowheads="1"/>
          </p:cNvSpPr>
          <p:nvPr/>
        </p:nvSpPr>
        <p:spPr bwMode="auto">
          <a:xfrm>
            <a:off x="2466975" y="808038"/>
            <a:ext cx="2032000" cy="274637"/>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Internal iliac artery</a:t>
            </a:r>
            <a:endParaRPr lang="en-US" sz="1400" b="1">
              <a:latin typeface="Arial" charset="0"/>
            </a:endParaRPr>
          </a:p>
        </p:txBody>
      </p:sp>
      <p:sp>
        <p:nvSpPr>
          <p:cNvPr id="37" name="Rectangle 40"/>
          <p:cNvSpPr>
            <a:spLocks noChangeArrowheads="1"/>
          </p:cNvSpPr>
          <p:nvPr/>
        </p:nvSpPr>
        <p:spPr bwMode="auto">
          <a:xfrm>
            <a:off x="2466975" y="1093788"/>
            <a:ext cx="2438400" cy="274637"/>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Superior gluteal artery</a:t>
            </a:r>
            <a:endParaRPr lang="en-US" sz="1400" b="1">
              <a:latin typeface="Arial" charset="0"/>
            </a:endParaRPr>
          </a:p>
        </p:txBody>
      </p:sp>
      <p:sp>
        <p:nvSpPr>
          <p:cNvPr id="38" name="Rectangle 41"/>
          <p:cNvSpPr>
            <a:spLocks noChangeArrowheads="1"/>
          </p:cNvSpPr>
          <p:nvPr/>
        </p:nvSpPr>
        <p:spPr bwMode="auto">
          <a:xfrm>
            <a:off x="2466975" y="1379538"/>
            <a:ext cx="2108200" cy="274637"/>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External iliac artery</a:t>
            </a:r>
            <a:endParaRPr lang="en-US" sz="1400" b="1">
              <a:latin typeface="Arial" charset="0"/>
            </a:endParaRPr>
          </a:p>
        </p:txBody>
      </p:sp>
      <p:sp>
        <p:nvSpPr>
          <p:cNvPr id="39" name="Rectangle 42"/>
          <p:cNvSpPr>
            <a:spLocks noChangeArrowheads="1"/>
          </p:cNvSpPr>
          <p:nvPr/>
        </p:nvSpPr>
        <p:spPr bwMode="auto">
          <a:xfrm>
            <a:off x="2470150" y="1960563"/>
            <a:ext cx="19558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Lateral circumflex</a:t>
            </a:r>
          </a:p>
          <a:p>
            <a:r>
              <a:rPr lang="en-US" sz="1800" b="1">
                <a:solidFill>
                  <a:srgbClr val="231F20"/>
                </a:solidFill>
                <a:latin typeface="Arial" charset="0"/>
              </a:rPr>
              <a:t>femoral artery</a:t>
            </a:r>
            <a:endParaRPr lang="en-US" sz="1400" b="1">
              <a:latin typeface="Arial" charset="0"/>
            </a:endParaRPr>
          </a:p>
        </p:txBody>
      </p:sp>
      <p:sp>
        <p:nvSpPr>
          <p:cNvPr id="40" name="Rectangle 43"/>
          <p:cNvSpPr>
            <a:spLocks noChangeArrowheads="1"/>
          </p:cNvSpPr>
          <p:nvPr/>
        </p:nvSpPr>
        <p:spPr bwMode="auto">
          <a:xfrm>
            <a:off x="2470150" y="2506663"/>
            <a:ext cx="19177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Medial circumflex</a:t>
            </a:r>
          </a:p>
          <a:p>
            <a:r>
              <a:rPr lang="en-US" sz="1800" b="1">
                <a:solidFill>
                  <a:srgbClr val="231F20"/>
                </a:solidFill>
                <a:latin typeface="Arial" charset="0"/>
              </a:rPr>
              <a:t>femoral artery</a:t>
            </a:r>
            <a:endParaRPr lang="en-US" sz="1400" b="1">
              <a:latin typeface="Arial"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8" descr="figure_19_30b.jpg                                              002FEB42Macintosh HD                   BF7DC75D:"/>
          <p:cNvPicPr>
            <a:picLocks noChangeAspect="1" noChangeArrowheads="1"/>
          </p:cNvPicPr>
          <p:nvPr/>
        </p:nvPicPr>
        <p:blipFill>
          <a:blip r:embed="rId2" cstate="print"/>
          <a:srcRect/>
          <a:stretch>
            <a:fillRect/>
          </a:stretch>
        </p:blipFill>
        <p:spPr bwMode="auto">
          <a:xfrm>
            <a:off x="357158" y="285728"/>
            <a:ext cx="8231187" cy="5992812"/>
          </a:xfrm>
          <a:prstGeom prst="rect">
            <a:avLst/>
          </a:prstGeom>
          <a:noFill/>
        </p:spPr>
      </p:pic>
      <p:sp>
        <p:nvSpPr>
          <p:cNvPr id="5" name="Freeform 39"/>
          <p:cNvSpPr>
            <a:spLocks/>
          </p:cNvSpPr>
          <p:nvPr/>
        </p:nvSpPr>
        <p:spPr bwMode="auto">
          <a:xfrm>
            <a:off x="3513138" y="4700588"/>
            <a:ext cx="711200" cy="114300"/>
          </a:xfrm>
          <a:custGeom>
            <a:avLst/>
            <a:gdLst/>
            <a:ahLst/>
            <a:cxnLst>
              <a:cxn ang="0">
                <a:pos x="0" y="72"/>
              </a:cxn>
              <a:cxn ang="0">
                <a:pos x="114" y="72"/>
              </a:cxn>
              <a:cxn ang="0">
                <a:pos x="448" y="0"/>
              </a:cxn>
            </a:cxnLst>
            <a:rect l="0" t="0" r="r" b="b"/>
            <a:pathLst>
              <a:path w="448" h="72">
                <a:moveTo>
                  <a:pt x="0" y="72"/>
                </a:moveTo>
                <a:lnTo>
                  <a:pt x="114" y="72"/>
                </a:lnTo>
                <a:lnTo>
                  <a:pt x="448" y="0"/>
                </a:lnTo>
              </a:path>
            </a:pathLst>
          </a:custGeom>
          <a:noFill/>
          <a:ln w="9525">
            <a:solidFill>
              <a:srgbClr val="231F20"/>
            </a:solidFill>
            <a:prstDash val="solid"/>
            <a:round/>
            <a:headEnd/>
            <a:tailEnd/>
          </a:ln>
        </p:spPr>
        <p:txBody>
          <a:bodyPr/>
          <a:lstStyle/>
          <a:p>
            <a:endParaRPr lang="en-GB"/>
          </a:p>
        </p:txBody>
      </p:sp>
      <p:sp>
        <p:nvSpPr>
          <p:cNvPr id="6" name="Freeform 40"/>
          <p:cNvSpPr>
            <a:spLocks/>
          </p:cNvSpPr>
          <p:nvPr/>
        </p:nvSpPr>
        <p:spPr bwMode="auto">
          <a:xfrm>
            <a:off x="3602038" y="5132388"/>
            <a:ext cx="587375" cy="885825"/>
          </a:xfrm>
          <a:custGeom>
            <a:avLst/>
            <a:gdLst/>
            <a:ahLst/>
            <a:cxnLst>
              <a:cxn ang="0">
                <a:pos x="0" y="0"/>
              </a:cxn>
              <a:cxn ang="0">
                <a:pos x="88" y="0"/>
              </a:cxn>
              <a:cxn ang="0">
                <a:pos x="370" y="558"/>
              </a:cxn>
            </a:cxnLst>
            <a:rect l="0" t="0" r="r" b="b"/>
            <a:pathLst>
              <a:path w="370" h="558">
                <a:moveTo>
                  <a:pt x="0" y="0"/>
                </a:moveTo>
                <a:lnTo>
                  <a:pt x="88" y="0"/>
                </a:lnTo>
                <a:lnTo>
                  <a:pt x="370" y="558"/>
                </a:lnTo>
              </a:path>
            </a:pathLst>
          </a:custGeom>
          <a:noFill/>
          <a:ln w="9525">
            <a:solidFill>
              <a:srgbClr val="231F20"/>
            </a:solidFill>
            <a:prstDash val="solid"/>
            <a:round/>
            <a:headEnd/>
            <a:tailEnd/>
          </a:ln>
        </p:spPr>
        <p:txBody>
          <a:bodyPr/>
          <a:lstStyle/>
          <a:p>
            <a:endParaRPr lang="en-GB"/>
          </a:p>
        </p:txBody>
      </p:sp>
      <p:sp>
        <p:nvSpPr>
          <p:cNvPr id="7" name="Freeform 41"/>
          <p:cNvSpPr>
            <a:spLocks/>
          </p:cNvSpPr>
          <p:nvPr/>
        </p:nvSpPr>
        <p:spPr bwMode="auto">
          <a:xfrm>
            <a:off x="3627438" y="5453063"/>
            <a:ext cx="412750" cy="631825"/>
          </a:xfrm>
          <a:custGeom>
            <a:avLst/>
            <a:gdLst/>
            <a:ahLst/>
            <a:cxnLst>
              <a:cxn ang="0">
                <a:pos x="0" y="0"/>
              </a:cxn>
              <a:cxn ang="0">
                <a:pos x="86" y="0"/>
              </a:cxn>
              <a:cxn ang="0">
                <a:pos x="260" y="398"/>
              </a:cxn>
            </a:cxnLst>
            <a:rect l="0" t="0" r="r" b="b"/>
            <a:pathLst>
              <a:path w="260" h="398">
                <a:moveTo>
                  <a:pt x="0" y="0"/>
                </a:moveTo>
                <a:lnTo>
                  <a:pt x="86" y="0"/>
                </a:lnTo>
                <a:lnTo>
                  <a:pt x="260" y="398"/>
                </a:lnTo>
              </a:path>
            </a:pathLst>
          </a:custGeom>
          <a:noFill/>
          <a:ln w="9525">
            <a:solidFill>
              <a:srgbClr val="231F20"/>
            </a:solidFill>
            <a:prstDash val="solid"/>
            <a:round/>
            <a:headEnd/>
            <a:tailEnd/>
          </a:ln>
        </p:spPr>
        <p:txBody>
          <a:bodyPr/>
          <a:lstStyle/>
          <a:p>
            <a:endParaRPr lang="en-GB"/>
          </a:p>
        </p:txBody>
      </p:sp>
      <p:sp>
        <p:nvSpPr>
          <p:cNvPr id="8" name="Freeform 42"/>
          <p:cNvSpPr>
            <a:spLocks/>
          </p:cNvSpPr>
          <p:nvPr/>
        </p:nvSpPr>
        <p:spPr bwMode="auto">
          <a:xfrm>
            <a:off x="3436938" y="5770563"/>
            <a:ext cx="441325" cy="336550"/>
          </a:xfrm>
          <a:custGeom>
            <a:avLst/>
            <a:gdLst/>
            <a:ahLst/>
            <a:cxnLst>
              <a:cxn ang="0">
                <a:pos x="0" y="0"/>
              </a:cxn>
              <a:cxn ang="0">
                <a:pos x="126" y="0"/>
              </a:cxn>
              <a:cxn ang="0">
                <a:pos x="278" y="212"/>
              </a:cxn>
            </a:cxnLst>
            <a:rect l="0" t="0" r="r" b="b"/>
            <a:pathLst>
              <a:path w="278" h="212">
                <a:moveTo>
                  <a:pt x="0" y="0"/>
                </a:moveTo>
                <a:lnTo>
                  <a:pt x="126" y="0"/>
                </a:lnTo>
                <a:lnTo>
                  <a:pt x="278" y="212"/>
                </a:lnTo>
              </a:path>
            </a:pathLst>
          </a:custGeom>
          <a:noFill/>
          <a:ln w="9525">
            <a:solidFill>
              <a:srgbClr val="231F20"/>
            </a:solidFill>
            <a:prstDash val="solid"/>
            <a:round/>
            <a:headEnd/>
            <a:tailEnd/>
          </a:ln>
        </p:spPr>
        <p:txBody>
          <a:bodyPr/>
          <a:lstStyle/>
          <a:p>
            <a:endParaRPr lang="en-GB"/>
          </a:p>
        </p:txBody>
      </p:sp>
      <p:sp>
        <p:nvSpPr>
          <p:cNvPr id="9" name="Line 43"/>
          <p:cNvSpPr>
            <a:spLocks noChangeShapeType="1"/>
          </p:cNvSpPr>
          <p:nvPr/>
        </p:nvSpPr>
        <p:spPr bwMode="auto">
          <a:xfrm>
            <a:off x="3001963" y="3621088"/>
            <a:ext cx="1368425" cy="1587"/>
          </a:xfrm>
          <a:prstGeom prst="line">
            <a:avLst/>
          </a:prstGeom>
          <a:noFill/>
          <a:ln w="9525">
            <a:solidFill>
              <a:srgbClr val="231F20"/>
            </a:solidFill>
            <a:round/>
            <a:headEnd/>
            <a:tailEnd/>
          </a:ln>
        </p:spPr>
        <p:txBody>
          <a:bodyPr/>
          <a:lstStyle/>
          <a:p>
            <a:endParaRPr lang="en-GB"/>
          </a:p>
        </p:txBody>
      </p:sp>
      <p:sp>
        <p:nvSpPr>
          <p:cNvPr id="10" name="Line 44"/>
          <p:cNvSpPr>
            <a:spLocks noChangeShapeType="1"/>
          </p:cNvSpPr>
          <p:nvPr/>
        </p:nvSpPr>
        <p:spPr bwMode="auto">
          <a:xfrm>
            <a:off x="3636963" y="5770563"/>
            <a:ext cx="314325" cy="384175"/>
          </a:xfrm>
          <a:prstGeom prst="line">
            <a:avLst/>
          </a:prstGeom>
          <a:noFill/>
          <a:ln w="9525">
            <a:solidFill>
              <a:srgbClr val="231F20"/>
            </a:solidFill>
            <a:round/>
            <a:headEnd/>
            <a:tailEnd/>
          </a:ln>
        </p:spPr>
        <p:txBody>
          <a:bodyPr/>
          <a:lstStyle/>
          <a:p>
            <a:endParaRPr lang="en-GB"/>
          </a:p>
        </p:txBody>
      </p:sp>
      <p:sp>
        <p:nvSpPr>
          <p:cNvPr id="11" name="Line 45"/>
          <p:cNvSpPr>
            <a:spLocks noChangeShapeType="1"/>
          </p:cNvSpPr>
          <p:nvPr/>
        </p:nvSpPr>
        <p:spPr bwMode="auto">
          <a:xfrm>
            <a:off x="3741738" y="5132388"/>
            <a:ext cx="517525" cy="723900"/>
          </a:xfrm>
          <a:prstGeom prst="line">
            <a:avLst/>
          </a:prstGeom>
          <a:noFill/>
          <a:ln w="9525">
            <a:solidFill>
              <a:srgbClr val="231F20"/>
            </a:solidFill>
            <a:round/>
            <a:headEnd/>
            <a:tailEnd/>
          </a:ln>
        </p:spPr>
        <p:txBody>
          <a:bodyPr/>
          <a:lstStyle/>
          <a:p>
            <a:endParaRPr lang="en-GB"/>
          </a:p>
        </p:txBody>
      </p:sp>
      <p:sp>
        <p:nvSpPr>
          <p:cNvPr id="12" name="Freeform 46"/>
          <p:cNvSpPr>
            <a:spLocks/>
          </p:cNvSpPr>
          <p:nvPr/>
        </p:nvSpPr>
        <p:spPr bwMode="auto">
          <a:xfrm>
            <a:off x="2805113" y="4500563"/>
            <a:ext cx="1384300" cy="130175"/>
          </a:xfrm>
          <a:custGeom>
            <a:avLst/>
            <a:gdLst/>
            <a:ahLst/>
            <a:cxnLst>
              <a:cxn ang="0">
                <a:pos x="0" y="0"/>
              </a:cxn>
              <a:cxn ang="0">
                <a:pos x="662" y="0"/>
              </a:cxn>
              <a:cxn ang="0">
                <a:pos x="872" y="82"/>
              </a:cxn>
            </a:cxnLst>
            <a:rect l="0" t="0" r="r" b="b"/>
            <a:pathLst>
              <a:path w="872" h="82">
                <a:moveTo>
                  <a:pt x="0" y="0"/>
                </a:moveTo>
                <a:lnTo>
                  <a:pt x="662" y="0"/>
                </a:lnTo>
                <a:lnTo>
                  <a:pt x="872" y="82"/>
                </a:lnTo>
              </a:path>
            </a:pathLst>
          </a:custGeom>
          <a:noFill/>
          <a:ln w="9525">
            <a:solidFill>
              <a:srgbClr val="231F20"/>
            </a:solidFill>
            <a:prstDash val="solid"/>
            <a:round/>
            <a:headEnd/>
            <a:tailEnd/>
          </a:ln>
        </p:spPr>
        <p:txBody>
          <a:bodyPr/>
          <a:lstStyle/>
          <a:p>
            <a:endParaRPr lang="en-GB"/>
          </a:p>
        </p:txBody>
      </p:sp>
      <p:sp>
        <p:nvSpPr>
          <p:cNvPr id="13" name="Freeform 47"/>
          <p:cNvSpPr>
            <a:spLocks/>
          </p:cNvSpPr>
          <p:nvPr/>
        </p:nvSpPr>
        <p:spPr bwMode="auto">
          <a:xfrm>
            <a:off x="3389313" y="3941763"/>
            <a:ext cx="704850" cy="279400"/>
          </a:xfrm>
          <a:custGeom>
            <a:avLst/>
            <a:gdLst/>
            <a:ahLst/>
            <a:cxnLst>
              <a:cxn ang="0">
                <a:pos x="0" y="0"/>
              </a:cxn>
              <a:cxn ang="0">
                <a:pos x="294" y="0"/>
              </a:cxn>
              <a:cxn ang="0">
                <a:pos x="444" y="176"/>
              </a:cxn>
            </a:cxnLst>
            <a:rect l="0" t="0" r="r" b="b"/>
            <a:pathLst>
              <a:path w="444" h="176">
                <a:moveTo>
                  <a:pt x="0" y="0"/>
                </a:moveTo>
                <a:lnTo>
                  <a:pt x="294" y="0"/>
                </a:lnTo>
                <a:lnTo>
                  <a:pt x="444" y="176"/>
                </a:lnTo>
              </a:path>
            </a:pathLst>
          </a:custGeom>
          <a:noFill/>
          <a:ln w="9525">
            <a:solidFill>
              <a:srgbClr val="231F20"/>
            </a:solidFill>
            <a:prstDash val="solid"/>
            <a:round/>
            <a:headEnd/>
            <a:tailEnd/>
          </a:ln>
        </p:spPr>
        <p:txBody>
          <a:bodyPr/>
          <a:lstStyle/>
          <a:p>
            <a:endParaRPr lang="en-GB"/>
          </a:p>
        </p:txBody>
      </p:sp>
      <p:sp>
        <p:nvSpPr>
          <p:cNvPr id="14" name="Line 48"/>
          <p:cNvSpPr>
            <a:spLocks noChangeShapeType="1"/>
          </p:cNvSpPr>
          <p:nvPr/>
        </p:nvSpPr>
        <p:spPr bwMode="auto">
          <a:xfrm flipH="1">
            <a:off x="4864100" y="1117600"/>
            <a:ext cx="781050" cy="1588"/>
          </a:xfrm>
          <a:prstGeom prst="line">
            <a:avLst/>
          </a:prstGeom>
          <a:noFill/>
          <a:ln w="9525">
            <a:solidFill>
              <a:srgbClr val="231F20"/>
            </a:solidFill>
            <a:round/>
            <a:headEnd/>
            <a:tailEnd/>
          </a:ln>
        </p:spPr>
        <p:txBody>
          <a:bodyPr/>
          <a:lstStyle/>
          <a:p>
            <a:endParaRPr lang="en-GB"/>
          </a:p>
        </p:txBody>
      </p:sp>
      <p:sp>
        <p:nvSpPr>
          <p:cNvPr id="15" name="Line 49"/>
          <p:cNvSpPr>
            <a:spLocks noChangeShapeType="1"/>
          </p:cNvSpPr>
          <p:nvPr/>
        </p:nvSpPr>
        <p:spPr bwMode="auto">
          <a:xfrm flipH="1">
            <a:off x="4437063" y="2222500"/>
            <a:ext cx="1208087" cy="1588"/>
          </a:xfrm>
          <a:prstGeom prst="line">
            <a:avLst/>
          </a:prstGeom>
          <a:noFill/>
          <a:ln w="9525">
            <a:solidFill>
              <a:srgbClr val="231F20"/>
            </a:solidFill>
            <a:round/>
            <a:headEnd/>
            <a:tailEnd/>
          </a:ln>
        </p:spPr>
        <p:txBody>
          <a:bodyPr/>
          <a:lstStyle/>
          <a:p>
            <a:endParaRPr lang="en-GB"/>
          </a:p>
        </p:txBody>
      </p:sp>
      <p:sp>
        <p:nvSpPr>
          <p:cNvPr id="16" name="Freeform 50"/>
          <p:cNvSpPr>
            <a:spLocks/>
          </p:cNvSpPr>
          <p:nvPr/>
        </p:nvSpPr>
        <p:spPr bwMode="auto">
          <a:xfrm>
            <a:off x="4622800" y="2390775"/>
            <a:ext cx="1022350" cy="88900"/>
          </a:xfrm>
          <a:custGeom>
            <a:avLst/>
            <a:gdLst/>
            <a:ahLst/>
            <a:cxnLst>
              <a:cxn ang="0">
                <a:pos x="644" y="56"/>
              </a:cxn>
              <a:cxn ang="0">
                <a:pos x="204" y="56"/>
              </a:cxn>
              <a:cxn ang="0">
                <a:pos x="0" y="0"/>
              </a:cxn>
            </a:cxnLst>
            <a:rect l="0" t="0" r="r" b="b"/>
            <a:pathLst>
              <a:path w="644" h="56">
                <a:moveTo>
                  <a:pt x="644" y="56"/>
                </a:moveTo>
                <a:lnTo>
                  <a:pt x="204" y="56"/>
                </a:lnTo>
                <a:lnTo>
                  <a:pt x="0" y="0"/>
                </a:lnTo>
              </a:path>
            </a:pathLst>
          </a:custGeom>
          <a:noFill/>
          <a:ln w="9525">
            <a:solidFill>
              <a:srgbClr val="231F20"/>
            </a:solidFill>
            <a:prstDash val="solid"/>
            <a:round/>
            <a:headEnd/>
            <a:tailEnd/>
          </a:ln>
        </p:spPr>
        <p:txBody>
          <a:bodyPr/>
          <a:lstStyle/>
          <a:p>
            <a:endParaRPr lang="en-GB"/>
          </a:p>
        </p:txBody>
      </p:sp>
      <p:sp>
        <p:nvSpPr>
          <p:cNvPr id="17" name="Freeform 51"/>
          <p:cNvSpPr>
            <a:spLocks/>
          </p:cNvSpPr>
          <p:nvPr/>
        </p:nvSpPr>
        <p:spPr bwMode="auto">
          <a:xfrm>
            <a:off x="4822825" y="1314450"/>
            <a:ext cx="822325" cy="44450"/>
          </a:xfrm>
          <a:custGeom>
            <a:avLst/>
            <a:gdLst/>
            <a:ahLst/>
            <a:cxnLst>
              <a:cxn ang="0">
                <a:pos x="518" y="28"/>
              </a:cxn>
              <a:cxn ang="0">
                <a:pos x="230" y="28"/>
              </a:cxn>
              <a:cxn ang="0">
                <a:pos x="0" y="0"/>
              </a:cxn>
            </a:cxnLst>
            <a:rect l="0" t="0" r="r" b="b"/>
            <a:pathLst>
              <a:path w="518" h="28">
                <a:moveTo>
                  <a:pt x="518" y="28"/>
                </a:moveTo>
                <a:lnTo>
                  <a:pt x="230" y="28"/>
                </a:lnTo>
                <a:lnTo>
                  <a:pt x="0" y="0"/>
                </a:lnTo>
              </a:path>
            </a:pathLst>
          </a:custGeom>
          <a:noFill/>
          <a:ln w="9525">
            <a:solidFill>
              <a:srgbClr val="231F20"/>
            </a:solidFill>
            <a:prstDash val="solid"/>
            <a:round/>
            <a:headEnd/>
            <a:tailEnd/>
          </a:ln>
        </p:spPr>
        <p:txBody>
          <a:bodyPr/>
          <a:lstStyle/>
          <a:p>
            <a:endParaRPr lang="en-GB"/>
          </a:p>
        </p:txBody>
      </p:sp>
      <p:sp>
        <p:nvSpPr>
          <p:cNvPr id="18" name="Freeform 52"/>
          <p:cNvSpPr>
            <a:spLocks/>
          </p:cNvSpPr>
          <p:nvPr/>
        </p:nvSpPr>
        <p:spPr bwMode="auto">
          <a:xfrm>
            <a:off x="4714875" y="1346200"/>
            <a:ext cx="930275" cy="250825"/>
          </a:xfrm>
          <a:custGeom>
            <a:avLst/>
            <a:gdLst/>
            <a:ahLst/>
            <a:cxnLst>
              <a:cxn ang="0">
                <a:pos x="586" y="158"/>
              </a:cxn>
              <a:cxn ang="0">
                <a:pos x="242" y="158"/>
              </a:cxn>
              <a:cxn ang="0">
                <a:pos x="0" y="0"/>
              </a:cxn>
            </a:cxnLst>
            <a:rect l="0" t="0" r="r" b="b"/>
            <a:pathLst>
              <a:path w="586" h="158">
                <a:moveTo>
                  <a:pt x="586" y="158"/>
                </a:moveTo>
                <a:lnTo>
                  <a:pt x="242" y="158"/>
                </a:lnTo>
                <a:lnTo>
                  <a:pt x="0" y="0"/>
                </a:lnTo>
              </a:path>
            </a:pathLst>
          </a:custGeom>
          <a:noFill/>
          <a:ln w="9525">
            <a:solidFill>
              <a:srgbClr val="231F20"/>
            </a:solidFill>
            <a:prstDash val="solid"/>
            <a:round/>
            <a:headEnd/>
            <a:tailEnd/>
          </a:ln>
        </p:spPr>
        <p:txBody>
          <a:bodyPr/>
          <a:lstStyle/>
          <a:p>
            <a:endParaRPr lang="en-GB"/>
          </a:p>
        </p:txBody>
      </p:sp>
      <p:sp>
        <p:nvSpPr>
          <p:cNvPr id="19" name="Freeform 53"/>
          <p:cNvSpPr>
            <a:spLocks/>
          </p:cNvSpPr>
          <p:nvPr/>
        </p:nvSpPr>
        <p:spPr bwMode="auto">
          <a:xfrm>
            <a:off x="4699000" y="1479550"/>
            <a:ext cx="946150" cy="377825"/>
          </a:xfrm>
          <a:custGeom>
            <a:avLst/>
            <a:gdLst/>
            <a:ahLst/>
            <a:cxnLst>
              <a:cxn ang="0">
                <a:pos x="596" y="238"/>
              </a:cxn>
              <a:cxn ang="0">
                <a:pos x="252" y="238"/>
              </a:cxn>
              <a:cxn ang="0">
                <a:pos x="0" y="0"/>
              </a:cxn>
            </a:cxnLst>
            <a:rect l="0" t="0" r="r" b="b"/>
            <a:pathLst>
              <a:path w="596" h="238">
                <a:moveTo>
                  <a:pt x="596" y="238"/>
                </a:moveTo>
                <a:lnTo>
                  <a:pt x="252" y="238"/>
                </a:lnTo>
                <a:lnTo>
                  <a:pt x="0" y="0"/>
                </a:lnTo>
              </a:path>
            </a:pathLst>
          </a:custGeom>
          <a:noFill/>
          <a:ln w="9525">
            <a:solidFill>
              <a:srgbClr val="231F20"/>
            </a:solidFill>
            <a:prstDash val="solid"/>
            <a:round/>
            <a:headEnd/>
            <a:tailEnd/>
          </a:ln>
        </p:spPr>
        <p:txBody>
          <a:bodyPr/>
          <a:lstStyle/>
          <a:p>
            <a:endParaRPr lang="en-GB"/>
          </a:p>
        </p:txBody>
      </p:sp>
      <p:sp>
        <p:nvSpPr>
          <p:cNvPr id="20" name="Rectangle 54"/>
          <p:cNvSpPr>
            <a:spLocks noChangeArrowheads="1"/>
          </p:cNvSpPr>
          <p:nvPr/>
        </p:nvSpPr>
        <p:spPr bwMode="auto">
          <a:xfrm>
            <a:off x="1460500" y="3494088"/>
            <a:ext cx="1473200" cy="274637"/>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Popliteal vein</a:t>
            </a:r>
            <a:endParaRPr lang="en-US" sz="1800" b="1">
              <a:latin typeface="Arial" charset="0"/>
            </a:endParaRPr>
          </a:p>
        </p:txBody>
      </p:sp>
      <p:sp>
        <p:nvSpPr>
          <p:cNvPr id="21" name="Rectangle 55"/>
          <p:cNvSpPr>
            <a:spLocks noChangeArrowheads="1"/>
          </p:cNvSpPr>
          <p:nvPr/>
        </p:nvSpPr>
        <p:spPr bwMode="auto">
          <a:xfrm>
            <a:off x="5664200" y="998538"/>
            <a:ext cx="2019300" cy="274637"/>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Common iliac vein</a:t>
            </a:r>
            <a:endParaRPr lang="en-US" sz="1800" b="1">
              <a:latin typeface="Arial" charset="0"/>
            </a:endParaRPr>
          </a:p>
        </p:txBody>
      </p:sp>
      <p:sp>
        <p:nvSpPr>
          <p:cNvPr id="22" name="Rectangle 56"/>
          <p:cNvSpPr>
            <a:spLocks noChangeArrowheads="1"/>
          </p:cNvSpPr>
          <p:nvPr/>
        </p:nvSpPr>
        <p:spPr bwMode="auto">
          <a:xfrm>
            <a:off x="1460500" y="4373563"/>
            <a:ext cx="1282700" cy="274637"/>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Fibular vein</a:t>
            </a:r>
            <a:endParaRPr lang="en-US" sz="1800" b="1">
              <a:latin typeface="Arial" charset="0"/>
            </a:endParaRPr>
          </a:p>
        </p:txBody>
      </p:sp>
      <p:sp>
        <p:nvSpPr>
          <p:cNvPr id="23" name="Rectangle 57"/>
          <p:cNvSpPr>
            <a:spLocks noChangeArrowheads="1"/>
          </p:cNvSpPr>
          <p:nvPr/>
        </p:nvSpPr>
        <p:spPr bwMode="auto">
          <a:xfrm>
            <a:off x="1460500" y="4687888"/>
            <a:ext cx="2006600" cy="274637"/>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Anterior tibial vein</a:t>
            </a:r>
            <a:endParaRPr lang="en-US" sz="1800" b="1">
              <a:latin typeface="Arial" charset="0"/>
            </a:endParaRPr>
          </a:p>
        </p:txBody>
      </p:sp>
      <p:sp>
        <p:nvSpPr>
          <p:cNvPr id="24" name="Rectangle 58"/>
          <p:cNvSpPr>
            <a:spLocks noChangeArrowheads="1"/>
          </p:cNvSpPr>
          <p:nvPr/>
        </p:nvSpPr>
        <p:spPr bwMode="auto">
          <a:xfrm>
            <a:off x="1460500" y="5014913"/>
            <a:ext cx="2082800" cy="274637"/>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Dorsalis pedis vein</a:t>
            </a:r>
            <a:endParaRPr lang="en-US" sz="1800" b="1">
              <a:latin typeface="Arial" charset="0"/>
            </a:endParaRPr>
          </a:p>
        </p:txBody>
      </p:sp>
      <p:sp>
        <p:nvSpPr>
          <p:cNvPr id="25" name="Rectangle 59"/>
          <p:cNvSpPr>
            <a:spLocks noChangeArrowheads="1"/>
          </p:cNvSpPr>
          <p:nvPr/>
        </p:nvSpPr>
        <p:spPr bwMode="auto">
          <a:xfrm>
            <a:off x="1460500" y="5332413"/>
            <a:ext cx="2120900" cy="274637"/>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Dorsal venous arch</a:t>
            </a:r>
            <a:endParaRPr lang="en-US" sz="1800" b="1">
              <a:latin typeface="Arial" charset="0"/>
            </a:endParaRPr>
          </a:p>
        </p:txBody>
      </p:sp>
      <p:sp>
        <p:nvSpPr>
          <p:cNvPr id="26" name="Rectangle 60"/>
          <p:cNvSpPr>
            <a:spLocks noChangeArrowheads="1"/>
          </p:cNvSpPr>
          <p:nvPr/>
        </p:nvSpPr>
        <p:spPr bwMode="auto">
          <a:xfrm>
            <a:off x="1460500" y="5662613"/>
            <a:ext cx="19177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Dorsal metatarsal</a:t>
            </a:r>
          </a:p>
          <a:p>
            <a:r>
              <a:rPr lang="en-US" sz="1800" b="1">
                <a:solidFill>
                  <a:srgbClr val="231F20"/>
                </a:solidFill>
                <a:latin typeface="Arial" charset="0"/>
              </a:rPr>
              <a:t>veins</a:t>
            </a:r>
            <a:endParaRPr lang="en-US" sz="1800" b="1">
              <a:latin typeface="Arial" charset="0"/>
            </a:endParaRPr>
          </a:p>
        </p:txBody>
      </p:sp>
      <p:sp>
        <p:nvSpPr>
          <p:cNvPr id="27" name="Rectangle 61"/>
          <p:cNvSpPr>
            <a:spLocks noChangeArrowheads="1"/>
          </p:cNvSpPr>
          <p:nvPr/>
        </p:nvSpPr>
        <p:spPr bwMode="auto">
          <a:xfrm>
            <a:off x="4743450" y="6180138"/>
            <a:ext cx="2082800" cy="322262"/>
          </a:xfrm>
          <a:prstGeom prst="rect">
            <a:avLst/>
          </a:prstGeom>
          <a:noFill/>
          <a:ln w="9525">
            <a:noFill/>
            <a:miter lim="800000"/>
            <a:headEnd/>
            <a:tailEnd/>
          </a:ln>
        </p:spPr>
        <p:txBody>
          <a:bodyPr wrap="none" lIns="0" tIns="0" rIns="0" bIns="0">
            <a:spAutoFit/>
          </a:bodyPr>
          <a:lstStyle/>
          <a:p>
            <a:r>
              <a:rPr lang="en-US" sz="1800">
                <a:solidFill>
                  <a:srgbClr val="231F20"/>
                </a:solidFill>
                <a:latin typeface="Arial Black" pitchFamily="34" charset="0"/>
              </a:rPr>
              <a:t>(b) Anterior view</a:t>
            </a:r>
            <a:endParaRPr lang="en-US" sz="1800">
              <a:latin typeface="Arial" charset="0"/>
            </a:endParaRPr>
          </a:p>
        </p:txBody>
      </p:sp>
      <p:sp>
        <p:nvSpPr>
          <p:cNvPr id="28" name="Rectangle 62"/>
          <p:cNvSpPr>
            <a:spLocks noChangeArrowheads="1"/>
          </p:cNvSpPr>
          <p:nvPr/>
        </p:nvSpPr>
        <p:spPr bwMode="auto">
          <a:xfrm>
            <a:off x="5664200" y="1239838"/>
            <a:ext cx="1854200" cy="274637"/>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Internal iliac vein</a:t>
            </a:r>
            <a:endParaRPr lang="en-US" sz="1800" b="1">
              <a:latin typeface="Arial" charset="0"/>
            </a:endParaRPr>
          </a:p>
        </p:txBody>
      </p:sp>
      <p:sp>
        <p:nvSpPr>
          <p:cNvPr id="29" name="Rectangle 63"/>
          <p:cNvSpPr>
            <a:spLocks noChangeArrowheads="1"/>
          </p:cNvSpPr>
          <p:nvPr/>
        </p:nvSpPr>
        <p:spPr bwMode="auto">
          <a:xfrm>
            <a:off x="5664200" y="1490663"/>
            <a:ext cx="1930400" cy="274637"/>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External iliac vein</a:t>
            </a:r>
            <a:endParaRPr lang="en-US" sz="1800" b="1">
              <a:latin typeface="Arial" charset="0"/>
            </a:endParaRPr>
          </a:p>
        </p:txBody>
      </p:sp>
      <p:sp>
        <p:nvSpPr>
          <p:cNvPr id="30" name="Rectangle 64"/>
          <p:cNvSpPr>
            <a:spLocks noChangeArrowheads="1"/>
          </p:cNvSpPr>
          <p:nvPr/>
        </p:nvSpPr>
        <p:spPr bwMode="auto">
          <a:xfrm>
            <a:off x="5664200" y="1735138"/>
            <a:ext cx="1879600" cy="274637"/>
          </a:xfrm>
          <a:prstGeom prst="rect">
            <a:avLst/>
          </a:prstGeom>
          <a:noFill/>
          <a:ln w="9525">
            <a:noFill/>
            <a:miter lim="800000"/>
            <a:headEnd/>
            <a:tailEnd/>
          </a:ln>
        </p:spPr>
        <p:txBody>
          <a:bodyPr wrap="none" lIns="0" tIns="0" rIns="0" bIns="0">
            <a:spAutoFit/>
          </a:bodyPr>
          <a:lstStyle/>
          <a:p>
            <a:r>
              <a:rPr lang="en-US" sz="1800" b="1" dirty="0">
                <a:solidFill>
                  <a:srgbClr val="231F20"/>
                </a:solidFill>
                <a:latin typeface="Arial" charset="0"/>
              </a:rPr>
              <a:t>Inguinal ligament</a:t>
            </a:r>
            <a:endParaRPr lang="en-US" sz="1800" b="1" dirty="0">
              <a:latin typeface="Arial" charset="0"/>
            </a:endParaRPr>
          </a:p>
        </p:txBody>
      </p:sp>
      <p:sp>
        <p:nvSpPr>
          <p:cNvPr id="31" name="Rectangle 65"/>
          <p:cNvSpPr>
            <a:spLocks noChangeArrowheads="1"/>
          </p:cNvSpPr>
          <p:nvPr/>
        </p:nvSpPr>
        <p:spPr bwMode="auto">
          <a:xfrm>
            <a:off x="5664200" y="2109788"/>
            <a:ext cx="1409700" cy="274637"/>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Femoral vein</a:t>
            </a:r>
            <a:endParaRPr lang="en-US" sz="1800" b="1">
              <a:latin typeface="Arial" charset="0"/>
            </a:endParaRPr>
          </a:p>
        </p:txBody>
      </p:sp>
      <p:sp>
        <p:nvSpPr>
          <p:cNvPr id="32" name="Rectangle 66"/>
          <p:cNvSpPr>
            <a:spLocks noChangeArrowheads="1"/>
          </p:cNvSpPr>
          <p:nvPr/>
        </p:nvSpPr>
        <p:spPr bwMode="auto">
          <a:xfrm>
            <a:off x="5664200" y="2357438"/>
            <a:ext cx="18669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Great saphenous</a:t>
            </a:r>
          </a:p>
          <a:p>
            <a:r>
              <a:rPr lang="en-US" sz="1800" b="1">
                <a:solidFill>
                  <a:srgbClr val="231F20"/>
                </a:solidFill>
                <a:latin typeface="Arial" charset="0"/>
              </a:rPr>
              <a:t>vein (superficial)</a:t>
            </a:r>
            <a:endParaRPr lang="en-US" sz="1800" b="1">
              <a:latin typeface="Arial" charset="0"/>
            </a:endParaRPr>
          </a:p>
        </p:txBody>
      </p:sp>
      <p:sp>
        <p:nvSpPr>
          <p:cNvPr id="33" name="Rectangle 67"/>
          <p:cNvSpPr>
            <a:spLocks noChangeArrowheads="1"/>
          </p:cNvSpPr>
          <p:nvPr/>
        </p:nvSpPr>
        <p:spPr bwMode="auto">
          <a:xfrm>
            <a:off x="1463675" y="3814763"/>
            <a:ext cx="1879600" cy="549275"/>
          </a:xfrm>
          <a:prstGeom prst="rect">
            <a:avLst/>
          </a:prstGeom>
          <a:noFill/>
          <a:ln w="9525">
            <a:noFill/>
            <a:miter lim="800000"/>
            <a:headEnd/>
            <a:tailEnd/>
          </a:ln>
        </p:spPr>
        <p:txBody>
          <a:bodyPr wrap="none" lIns="0" tIns="0" rIns="0" bIns="0">
            <a:spAutoFit/>
          </a:bodyPr>
          <a:lstStyle/>
          <a:p>
            <a:r>
              <a:rPr lang="en-US" sz="1800" b="1">
                <a:solidFill>
                  <a:srgbClr val="231F20"/>
                </a:solidFill>
                <a:latin typeface="Arial" charset="0"/>
              </a:rPr>
              <a:t>Small saphenous</a:t>
            </a:r>
          </a:p>
          <a:p>
            <a:r>
              <a:rPr lang="en-US" sz="1800" b="1">
                <a:solidFill>
                  <a:srgbClr val="231F20"/>
                </a:solidFill>
                <a:latin typeface="Arial" charset="0"/>
              </a:rPr>
              <a:t>vein</a:t>
            </a:r>
            <a:endParaRPr lang="en-US" sz="1800" b="1">
              <a:latin typeface="Arial"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endParaRPr lang="en-GB"/>
          </a:p>
        </p:txBody>
      </p:sp>
      <p:sp>
        <p:nvSpPr>
          <p:cNvPr id="4" name="Rectangle 4"/>
          <p:cNvSpPr>
            <a:spLocks noChangeArrowheads="1"/>
          </p:cNvSpPr>
          <p:nvPr/>
        </p:nvSpPr>
        <p:spPr bwMode="auto">
          <a:xfrm>
            <a:off x="7986713" y="6583363"/>
            <a:ext cx="1157287" cy="274637"/>
          </a:xfrm>
          <a:prstGeom prst="rect">
            <a:avLst/>
          </a:prstGeom>
          <a:noFill/>
          <a:ln w="9525">
            <a:noFill/>
            <a:miter lim="800000"/>
            <a:headEnd/>
            <a:tailEnd/>
          </a:ln>
          <a:effectLst/>
        </p:spPr>
        <p:txBody>
          <a:bodyPr wrap="none">
            <a:spAutoFit/>
          </a:bodyPr>
          <a:lstStyle/>
          <a:p>
            <a:pPr algn="r"/>
            <a:r>
              <a:rPr lang="en-US" sz="1200" b="1">
                <a:latin typeface="Arial" charset="0"/>
              </a:rPr>
              <a:t>Figure 19.25c</a:t>
            </a:r>
          </a:p>
        </p:txBody>
      </p:sp>
      <p:pic>
        <p:nvPicPr>
          <p:cNvPr id="5" name="Picture 7" descr="figure_19_25c-jLE"/>
          <p:cNvPicPr>
            <a:picLocks noChangeAspect="1" noChangeArrowheads="1"/>
          </p:cNvPicPr>
          <p:nvPr/>
        </p:nvPicPr>
        <p:blipFill>
          <a:blip r:embed="rId2" cstate="print"/>
          <a:srcRect/>
          <a:stretch>
            <a:fillRect/>
          </a:stretch>
        </p:blipFill>
        <p:spPr bwMode="auto">
          <a:xfrm>
            <a:off x="457200" y="527050"/>
            <a:ext cx="8229600" cy="5962650"/>
          </a:xfrm>
          <a:prstGeom prst="rect">
            <a:avLst/>
          </a:prstGeom>
          <a:noFill/>
        </p:spPr>
      </p:pic>
      <p:sp>
        <p:nvSpPr>
          <p:cNvPr id="6" name="Line 8"/>
          <p:cNvSpPr>
            <a:spLocks noChangeShapeType="1"/>
          </p:cNvSpPr>
          <p:nvPr/>
        </p:nvSpPr>
        <p:spPr bwMode="auto">
          <a:xfrm>
            <a:off x="3479800" y="3255963"/>
            <a:ext cx="536575" cy="1587"/>
          </a:xfrm>
          <a:prstGeom prst="line">
            <a:avLst/>
          </a:prstGeom>
          <a:noFill/>
          <a:ln w="12700">
            <a:solidFill>
              <a:srgbClr val="231F20"/>
            </a:solidFill>
            <a:round/>
            <a:headEnd/>
            <a:tailEnd/>
          </a:ln>
        </p:spPr>
        <p:txBody>
          <a:bodyPr/>
          <a:lstStyle/>
          <a:p>
            <a:endParaRPr lang="en-GB"/>
          </a:p>
        </p:txBody>
      </p:sp>
      <p:sp>
        <p:nvSpPr>
          <p:cNvPr id="7" name="Freeform 9"/>
          <p:cNvSpPr>
            <a:spLocks/>
          </p:cNvSpPr>
          <p:nvPr/>
        </p:nvSpPr>
        <p:spPr bwMode="auto">
          <a:xfrm>
            <a:off x="3460750" y="4386263"/>
            <a:ext cx="749300" cy="561975"/>
          </a:xfrm>
          <a:custGeom>
            <a:avLst/>
            <a:gdLst/>
            <a:ahLst/>
            <a:cxnLst>
              <a:cxn ang="0">
                <a:pos x="0" y="0"/>
              </a:cxn>
              <a:cxn ang="0">
                <a:pos x="88" y="0"/>
              </a:cxn>
              <a:cxn ang="0">
                <a:pos x="472" y="354"/>
              </a:cxn>
            </a:cxnLst>
            <a:rect l="0" t="0" r="r" b="b"/>
            <a:pathLst>
              <a:path w="472" h="354">
                <a:moveTo>
                  <a:pt x="0" y="0"/>
                </a:moveTo>
                <a:lnTo>
                  <a:pt x="88" y="0"/>
                </a:lnTo>
                <a:lnTo>
                  <a:pt x="472" y="354"/>
                </a:lnTo>
              </a:path>
            </a:pathLst>
          </a:custGeom>
          <a:noFill/>
          <a:ln w="12700">
            <a:solidFill>
              <a:srgbClr val="231F20"/>
            </a:solidFill>
            <a:prstDash val="solid"/>
            <a:round/>
            <a:headEnd/>
            <a:tailEnd/>
          </a:ln>
        </p:spPr>
        <p:txBody>
          <a:bodyPr/>
          <a:lstStyle/>
          <a:p>
            <a:endParaRPr lang="en-GB"/>
          </a:p>
        </p:txBody>
      </p:sp>
      <p:sp>
        <p:nvSpPr>
          <p:cNvPr id="8" name="Line 10"/>
          <p:cNvSpPr>
            <a:spLocks noChangeShapeType="1"/>
          </p:cNvSpPr>
          <p:nvPr/>
        </p:nvSpPr>
        <p:spPr bwMode="auto">
          <a:xfrm>
            <a:off x="3438525" y="5062538"/>
            <a:ext cx="615950" cy="1587"/>
          </a:xfrm>
          <a:prstGeom prst="line">
            <a:avLst/>
          </a:prstGeom>
          <a:noFill/>
          <a:ln w="12700">
            <a:solidFill>
              <a:srgbClr val="231F20"/>
            </a:solidFill>
            <a:round/>
            <a:headEnd/>
            <a:tailEnd/>
          </a:ln>
        </p:spPr>
        <p:txBody>
          <a:bodyPr/>
          <a:lstStyle/>
          <a:p>
            <a:endParaRPr lang="en-GB"/>
          </a:p>
        </p:txBody>
      </p:sp>
      <p:sp>
        <p:nvSpPr>
          <p:cNvPr id="9" name="Freeform 11"/>
          <p:cNvSpPr>
            <a:spLocks/>
          </p:cNvSpPr>
          <p:nvPr/>
        </p:nvSpPr>
        <p:spPr bwMode="auto">
          <a:xfrm>
            <a:off x="4051300" y="1319213"/>
            <a:ext cx="781050" cy="219075"/>
          </a:xfrm>
          <a:custGeom>
            <a:avLst/>
            <a:gdLst/>
            <a:ahLst/>
            <a:cxnLst>
              <a:cxn ang="0">
                <a:pos x="492" y="0"/>
              </a:cxn>
              <a:cxn ang="0">
                <a:pos x="352" y="0"/>
              </a:cxn>
              <a:cxn ang="0">
                <a:pos x="0" y="138"/>
              </a:cxn>
            </a:cxnLst>
            <a:rect l="0" t="0" r="r" b="b"/>
            <a:pathLst>
              <a:path w="492" h="138">
                <a:moveTo>
                  <a:pt x="492" y="0"/>
                </a:moveTo>
                <a:lnTo>
                  <a:pt x="352" y="0"/>
                </a:lnTo>
                <a:lnTo>
                  <a:pt x="0" y="138"/>
                </a:lnTo>
              </a:path>
            </a:pathLst>
          </a:custGeom>
          <a:noFill/>
          <a:ln w="12700">
            <a:solidFill>
              <a:srgbClr val="231F20"/>
            </a:solidFill>
            <a:prstDash val="solid"/>
            <a:round/>
            <a:headEnd/>
            <a:tailEnd/>
          </a:ln>
        </p:spPr>
        <p:txBody>
          <a:bodyPr/>
          <a:lstStyle/>
          <a:p>
            <a:endParaRPr lang="en-GB"/>
          </a:p>
        </p:txBody>
      </p:sp>
      <p:sp>
        <p:nvSpPr>
          <p:cNvPr id="10" name="Freeform 12"/>
          <p:cNvSpPr>
            <a:spLocks/>
          </p:cNvSpPr>
          <p:nvPr/>
        </p:nvSpPr>
        <p:spPr bwMode="auto">
          <a:xfrm>
            <a:off x="4241800" y="1874838"/>
            <a:ext cx="593725" cy="184150"/>
          </a:xfrm>
          <a:custGeom>
            <a:avLst/>
            <a:gdLst/>
            <a:ahLst/>
            <a:cxnLst>
              <a:cxn ang="0">
                <a:pos x="374" y="0"/>
              </a:cxn>
              <a:cxn ang="0">
                <a:pos x="232" y="0"/>
              </a:cxn>
              <a:cxn ang="0">
                <a:pos x="0" y="116"/>
              </a:cxn>
            </a:cxnLst>
            <a:rect l="0" t="0" r="r" b="b"/>
            <a:pathLst>
              <a:path w="374" h="116">
                <a:moveTo>
                  <a:pt x="374" y="0"/>
                </a:moveTo>
                <a:lnTo>
                  <a:pt x="232" y="0"/>
                </a:lnTo>
                <a:lnTo>
                  <a:pt x="0" y="116"/>
                </a:lnTo>
              </a:path>
            </a:pathLst>
          </a:custGeom>
          <a:noFill/>
          <a:ln w="12700">
            <a:solidFill>
              <a:srgbClr val="231F20"/>
            </a:solidFill>
            <a:prstDash val="solid"/>
            <a:round/>
            <a:headEnd/>
            <a:tailEnd/>
          </a:ln>
        </p:spPr>
        <p:txBody>
          <a:bodyPr/>
          <a:lstStyle/>
          <a:p>
            <a:endParaRPr lang="en-GB"/>
          </a:p>
        </p:txBody>
      </p:sp>
      <p:sp>
        <p:nvSpPr>
          <p:cNvPr id="11" name="Freeform 13"/>
          <p:cNvSpPr>
            <a:spLocks/>
          </p:cNvSpPr>
          <p:nvPr/>
        </p:nvSpPr>
        <p:spPr bwMode="auto">
          <a:xfrm>
            <a:off x="4089400" y="4513263"/>
            <a:ext cx="746125" cy="904875"/>
          </a:xfrm>
          <a:custGeom>
            <a:avLst/>
            <a:gdLst/>
            <a:ahLst/>
            <a:cxnLst>
              <a:cxn ang="0">
                <a:pos x="470" y="0"/>
              </a:cxn>
              <a:cxn ang="0">
                <a:pos x="328" y="0"/>
              </a:cxn>
              <a:cxn ang="0">
                <a:pos x="0" y="570"/>
              </a:cxn>
            </a:cxnLst>
            <a:rect l="0" t="0" r="r" b="b"/>
            <a:pathLst>
              <a:path w="470" h="570">
                <a:moveTo>
                  <a:pt x="470" y="0"/>
                </a:moveTo>
                <a:lnTo>
                  <a:pt x="328" y="0"/>
                </a:lnTo>
                <a:lnTo>
                  <a:pt x="0" y="570"/>
                </a:lnTo>
              </a:path>
            </a:pathLst>
          </a:custGeom>
          <a:noFill/>
          <a:ln w="12700">
            <a:solidFill>
              <a:srgbClr val="231F20"/>
            </a:solidFill>
            <a:prstDash val="solid"/>
            <a:round/>
            <a:headEnd/>
            <a:tailEnd/>
          </a:ln>
        </p:spPr>
        <p:txBody>
          <a:bodyPr/>
          <a:lstStyle/>
          <a:p>
            <a:endParaRPr lang="en-GB"/>
          </a:p>
        </p:txBody>
      </p:sp>
      <p:sp>
        <p:nvSpPr>
          <p:cNvPr id="12" name="Line 14"/>
          <p:cNvSpPr>
            <a:spLocks noChangeShapeType="1"/>
          </p:cNvSpPr>
          <p:nvPr/>
        </p:nvSpPr>
        <p:spPr bwMode="auto">
          <a:xfrm flipH="1">
            <a:off x="4235450" y="3132138"/>
            <a:ext cx="593725" cy="1587"/>
          </a:xfrm>
          <a:prstGeom prst="line">
            <a:avLst/>
          </a:prstGeom>
          <a:noFill/>
          <a:ln w="12700">
            <a:solidFill>
              <a:srgbClr val="231F20"/>
            </a:solidFill>
            <a:round/>
            <a:headEnd/>
            <a:tailEnd/>
          </a:ln>
        </p:spPr>
        <p:txBody>
          <a:bodyPr/>
          <a:lstStyle/>
          <a:p>
            <a:endParaRPr lang="en-GB"/>
          </a:p>
        </p:txBody>
      </p:sp>
      <p:sp>
        <p:nvSpPr>
          <p:cNvPr id="13" name="Line 15"/>
          <p:cNvSpPr>
            <a:spLocks noChangeShapeType="1"/>
          </p:cNvSpPr>
          <p:nvPr/>
        </p:nvSpPr>
        <p:spPr bwMode="auto">
          <a:xfrm>
            <a:off x="4349750" y="5414963"/>
            <a:ext cx="479425" cy="1587"/>
          </a:xfrm>
          <a:prstGeom prst="line">
            <a:avLst/>
          </a:prstGeom>
          <a:noFill/>
          <a:ln w="12700">
            <a:solidFill>
              <a:srgbClr val="231F20"/>
            </a:solidFill>
            <a:round/>
            <a:headEnd/>
            <a:tailEnd/>
          </a:ln>
        </p:spPr>
        <p:txBody>
          <a:bodyPr/>
          <a:lstStyle/>
          <a:p>
            <a:endParaRPr lang="en-GB"/>
          </a:p>
        </p:txBody>
      </p:sp>
      <p:sp>
        <p:nvSpPr>
          <p:cNvPr id="14" name="Rectangle 16"/>
          <p:cNvSpPr>
            <a:spLocks noChangeArrowheads="1"/>
          </p:cNvSpPr>
          <p:nvPr/>
        </p:nvSpPr>
        <p:spPr bwMode="auto">
          <a:xfrm>
            <a:off x="1358900" y="6107113"/>
            <a:ext cx="2825750" cy="412750"/>
          </a:xfrm>
          <a:prstGeom prst="rect">
            <a:avLst/>
          </a:prstGeom>
          <a:noFill/>
          <a:ln w="9525">
            <a:noFill/>
            <a:miter lim="800000"/>
            <a:headEnd/>
            <a:tailEnd/>
          </a:ln>
        </p:spPr>
        <p:txBody>
          <a:bodyPr wrap="none" lIns="0" tIns="0" rIns="0" bIns="0">
            <a:spAutoFit/>
          </a:bodyPr>
          <a:lstStyle/>
          <a:p>
            <a:r>
              <a:rPr lang="en-US" sz="2300">
                <a:solidFill>
                  <a:srgbClr val="231F20"/>
                </a:solidFill>
                <a:latin typeface="Arial Black" pitchFamily="34" charset="0"/>
              </a:rPr>
              <a:t>(c) Posterior view</a:t>
            </a:r>
            <a:endParaRPr lang="en-US" sz="1400">
              <a:latin typeface="Arial" charset="0"/>
            </a:endParaRPr>
          </a:p>
        </p:txBody>
      </p:sp>
      <p:sp>
        <p:nvSpPr>
          <p:cNvPr id="15" name="Rectangle 17"/>
          <p:cNvSpPr>
            <a:spLocks noChangeArrowheads="1"/>
          </p:cNvSpPr>
          <p:nvPr/>
        </p:nvSpPr>
        <p:spPr bwMode="auto">
          <a:xfrm>
            <a:off x="4854575" y="1176338"/>
            <a:ext cx="2106613" cy="350837"/>
          </a:xfrm>
          <a:prstGeom prst="rect">
            <a:avLst/>
          </a:prstGeom>
          <a:noFill/>
          <a:ln w="9525">
            <a:noFill/>
            <a:miter lim="800000"/>
            <a:headEnd/>
            <a:tailEnd/>
          </a:ln>
        </p:spPr>
        <p:txBody>
          <a:bodyPr wrap="none" lIns="0" tIns="0" rIns="0" bIns="0">
            <a:spAutoFit/>
          </a:bodyPr>
          <a:lstStyle/>
          <a:p>
            <a:r>
              <a:rPr lang="en-US" sz="2300" b="1">
                <a:solidFill>
                  <a:srgbClr val="231F20"/>
                </a:solidFill>
                <a:latin typeface="Arial" charset="0"/>
              </a:rPr>
              <a:t>Popliteal artery</a:t>
            </a:r>
            <a:endParaRPr lang="en-US" sz="1400" b="1">
              <a:latin typeface="Arial" charset="0"/>
            </a:endParaRPr>
          </a:p>
        </p:txBody>
      </p:sp>
      <p:sp>
        <p:nvSpPr>
          <p:cNvPr id="16" name="Rectangle 18"/>
          <p:cNvSpPr>
            <a:spLocks noChangeArrowheads="1"/>
          </p:cNvSpPr>
          <p:nvPr/>
        </p:nvSpPr>
        <p:spPr bwMode="auto">
          <a:xfrm>
            <a:off x="4870450" y="1716088"/>
            <a:ext cx="2787650" cy="350837"/>
          </a:xfrm>
          <a:prstGeom prst="rect">
            <a:avLst/>
          </a:prstGeom>
          <a:noFill/>
          <a:ln w="9525">
            <a:noFill/>
            <a:miter lim="800000"/>
            <a:headEnd/>
            <a:tailEnd/>
          </a:ln>
        </p:spPr>
        <p:txBody>
          <a:bodyPr wrap="none" lIns="0" tIns="0" rIns="0" bIns="0">
            <a:spAutoFit/>
          </a:bodyPr>
          <a:lstStyle/>
          <a:p>
            <a:r>
              <a:rPr lang="en-US" sz="2300" b="1">
                <a:solidFill>
                  <a:srgbClr val="231F20"/>
                </a:solidFill>
                <a:latin typeface="Arial" charset="0"/>
              </a:rPr>
              <a:t>Anterior tibial artery</a:t>
            </a:r>
            <a:endParaRPr lang="en-US" sz="1400" b="1">
              <a:latin typeface="Arial" charset="0"/>
            </a:endParaRPr>
          </a:p>
        </p:txBody>
      </p:sp>
      <p:sp>
        <p:nvSpPr>
          <p:cNvPr id="17" name="Rectangle 19"/>
          <p:cNvSpPr>
            <a:spLocks noChangeArrowheads="1"/>
          </p:cNvSpPr>
          <p:nvPr/>
        </p:nvSpPr>
        <p:spPr bwMode="auto">
          <a:xfrm>
            <a:off x="4857750" y="2986088"/>
            <a:ext cx="1863725" cy="350837"/>
          </a:xfrm>
          <a:prstGeom prst="rect">
            <a:avLst/>
          </a:prstGeom>
          <a:noFill/>
          <a:ln w="9525">
            <a:noFill/>
            <a:miter lim="800000"/>
            <a:headEnd/>
            <a:tailEnd/>
          </a:ln>
        </p:spPr>
        <p:txBody>
          <a:bodyPr wrap="none" lIns="0" tIns="0" rIns="0" bIns="0">
            <a:spAutoFit/>
          </a:bodyPr>
          <a:lstStyle/>
          <a:p>
            <a:r>
              <a:rPr lang="en-US" sz="2300" b="1">
                <a:solidFill>
                  <a:srgbClr val="231F20"/>
                </a:solidFill>
                <a:latin typeface="Arial" charset="0"/>
              </a:rPr>
              <a:t>Fibular artery</a:t>
            </a:r>
            <a:endParaRPr lang="en-US" sz="1400" b="1">
              <a:latin typeface="Arial" charset="0"/>
            </a:endParaRPr>
          </a:p>
        </p:txBody>
      </p:sp>
      <p:sp>
        <p:nvSpPr>
          <p:cNvPr id="18" name="Rectangle 20"/>
          <p:cNvSpPr>
            <a:spLocks noChangeArrowheads="1"/>
          </p:cNvSpPr>
          <p:nvPr/>
        </p:nvSpPr>
        <p:spPr bwMode="auto">
          <a:xfrm>
            <a:off x="4857750" y="4364038"/>
            <a:ext cx="2884488" cy="701675"/>
          </a:xfrm>
          <a:prstGeom prst="rect">
            <a:avLst/>
          </a:prstGeom>
          <a:noFill/>
          <a:ln w="9525">
            <a:noFill/>
            <a:miter lim="800000"/>
            <a:headEnd/>
            <a:tailEnd/>
          </a:ln>
        </p:spPr>
        <p:txBody>
          <a:bodyPr wrap="none" lIns="0" tIns="0" rIns="0" bIns="0">
            <a:spAutoFit/>
          </a:bodyPr>
          <a:lstStyle/>
          <a:p>
            <a:r>
              <a:rPr lang="en-US" sz="2300" b="1">
                <a:solidFill>
                  <a:srgbClr val="231F20"/>
                </a:solidFill>
                <a:latin typeface="Arial" charset="0"/>
              </a:rPr>
              <a:t>Dorsalis pedis artery</a:t>
            </a:r>
          </a:p>
          <a:p>
            <a:r>
              <a:rPr lang="en-US" sz="2300" b="1">
                <a:solidFill>
                  <a:srgbClr val="231F20"/>
                </a:solidFill>
                <a:latin typeface="Arial" charset="0"/>
              </a:rPr>
              <a:t>(from top of foot)</a:t>
            </a:r>
            <a:endParaRPr lang="en-US" sz="1400" b="1">
              <a:latin typeface="Arial" charset="0"/>
            </a:endParaRPr>
          </a:p>
        </p:txBody>
      </p:sp>
      <p:sp>
        <p:nvSpPr>
          <p:cNvPr id="19" name="Rectangle 21"/>
          <p:cNvSpPr>
            <a:spLocks noChangeArrowheads="1"/>
          </p:cNvSpPr>
          <p:nvPr/>
        </p:nvSpPr>
        <p:spPr bwMode="auto">
          <a:xfrm>
            <a:off x="4864100" y="5272088"/>
            <a:ext cx="1685925" cy="350837"/>
          </a:xfrm>
          <a:prstGeom prst="rect">
            <a:avLst/>
          </a:prstGeom>
          <a:noFill/>
          <a:ln w="9525">
            <a:noFill/>
            <a:miter lim="800000"/>
            <a:headEnd/>
            <a:tailEnd/>
          </a:ln>
        </p:spPr>
        <p:txBody>
          <a:bodyPr wrap="none" lIns="0" tIns="0" rIns="0" bIns="0">
            <a:spAutoFit/>
          </a:bodyPr>
          <a:lstStyle/>
          <a:p>
            <a:r>
              <a:rPr lang="en-US" sz="2300" b="1">
                <a:solidFill>
                  <a:srgbClr val="231F20"/>
                </a:solidFill>
                <a:latin typeface="Arial" charset="0"/>
              </a:rPr>
              <a:t>Plantar arch</a:t>
            </a:r>
            <a:endParaRPr lang="en-US" sz="1400" b="1">
              <a:latin typeface="Arial" charset="0"/>
            </a:endParaRPr>
          </a:p>
        </p:txBody>
      </p:sp>
      <p:sp>
        <p:nvSpPr>
          <p:cNvPr id="20" name="Rectangle 22"/>
          <p:cNvSpPr>
            <a:spLocks noChangeArrowheads="1"/>
          </p:cNvSpPr>
          <p:nvPr/>
        </p:nvSpPr>
        <p:spPr bwMode="auto">
          <a:xfrm>
            <a:off x="1368425" y="4910138"/>
            <a:ext cx="1958975" cy="701675"/>
          </a:xfrm>
          <a:prstGeom prst="rect">
            <a:avLst/>
          </a:prstGeom>
          <a:noFill/>
          <a:ln w="9525">
            <a:noFill/>
            <a:miter lim="800000"/>
            <a:headEnd/>
            <a:tailEnd/>
          </a:ln>
        </p:spPr>
        <p:txBody>
          <a:bodyPr wrap="none" lIns="0" tIns="0" rIns="0" bIns="0">
            <a:spAutoFit/>
          </a:bodyPr>
          <a:lstStyle/>
          <a:p>
            <a:r>
              <a:rPr lang="en-US" sz="2300" b="1">
                <a:solidFill>
                  <a:srgbClr val="231F20"/>
                </a:solidFill>
                <a:latin typeface="Arial" charset="0"/>
              </a:rPr>
              <a:t>Medial plantar</a:t>
            </a:r>
          </a:p>
          <a:p>
            <a:r>
              <a:rPr lang="en-US" sz="2300" b="1">
                <a:solidFill>
                  <a:srgbClr val="231F20"/>
                </a:solidFill>
                <a:latin typeface="Arial" charset="0"/>
              </a:rPr>
              <a:t>artery</a:t>
            </a:r>
            <a:endParaRPr lang="en-US" sz="1400" b="1">
              <a:latin typeface="Arial" charset="0"/>
            </a:endParaRPr>
          </a:p>
        </p:txBody>
      </p:sp>
      <p:sp>
        <p:nvSpPr>
          <p:cNvPr id="21" name="Rectangle 23"/>
          <p:cNvSpPr>
            <a:spLocks noChangeArrowheads="1"/>
          </p:cNvSpPr>
          <p:nvPr/>
        </p:nvSpPr>
        <p:spPr bwMode="auto">
          <a:xfrm>
            <a:off x="1368425" y="4214813"/>
            <a:ext cx="2008188" cy="701675"/>
          </a:xfrm>
          <a:prstGeom prst="rect">
            <a:avLst/>
          </a:prstGeom>
          <a:noFill/>
          <a:ln w="9525">
            <a:noFill/>
            <a:miter lim="800000"/>
            <a:headEnd/>
            <a:tailEnd/>
          </a:ln>
        </p:spPr>
        <p:txBody>
          <a:bodyPr wrap="none" lIns="0" tIns="0" rIns="0" bIns="0">
            <a:spAutoFit/>
          </a:bodyPr>
          <a:lstStyle/>
          <a:p>
            <a:r>
              <a:rPr lang="en-US" sz="2300" b="1">
                <a:solidFill>
                  <a:srgbClr val="231F20"/>
                </a:solidFill>
                <a:latin typeface="Arial" charset="0"/>
              </a:rPr>
              <a:t>Lateral plantar</a:t>
            </a:r>
          </a:p>
          <a:p>
            <a:r>
              <a:rPr lang="en-US" sz="2300" b="1">
                <a:solidFill>
                  <a:srgbClr val="231F20"/>
                </a:solidFill>
                <a:latin typeface="Arial" charset="0"/>
              </a:rPr>
              <a:t>artery</a:t>
            </a:r>
            <a:endParaRPr lang="en-US" sz="1400" b="1">
              <a:latin typeface="Arial" charset="0"/>
            </a:endParaRPr>
          </a:p>
        </p:txBody>
      </p:sp>
      <p:sp>
        <p:nvSpPr>
          <p:cNvPr id="22" name="Rectangle 24"/>
          <p:cNvSpPr>
            <a:spLocks noChangeArrowheads="1"/>
          </p:cNvSpPr>
          <p:nvPr/>
        </p:nvSpPr>
        <p:spPr bwMode="auto">
          <a:xfrm>
            <a:off x="1368425" y="3097213"/>
            <a:ext cx="2041525" cy="701675"/>
          </a:xfrm>
          <a:prstGeom prst="rect">
            <a:avLst/>
          </a:prstGeom>
          <a:noFill/>
          <a:ln w="9525">
            <a:noFill/>
            <a:miter lim="800000"/>
            <a:headEnd/>
            <a:tailEnd/>
          </a:ln>
        </p:spPr>
        <p:txBody>
          <a:bodyPr wrap="none" lIns="0" tIns="0" rIns="0" bIns="0">
            <a:spAutoFit/>
          </a:bodyPr>
          <a:lstStyle/>
          <a:p>
            <a:r>
              <a:rPr lang="en-US" sz="2300" b="1">
                <a:solidFill>
                  <a:srgbClr val="231F20"/>
                </a:solidFill>
                <a:latin typeface="Arial" charset="0"/>
              </a:rPr>
              <a:t>Posterior tibial</a:t>
            </a:r>
          </a:p>
          <a:p>
            <a:r>
              <a:rPr lang="en-US" sz="2300" b="1">
                <a:solidFill>
                  <a:srgbClr val="231F20"/>
                </a:solidFill>
                <a:latin typeface="Arial" charset="0"/>
              </a:rPr>
              <a:t>artery</a:t>
            </a:r>
            <a:endParaRPr lang="en-US" sz="1400" b="1">
              <a:latin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1233</TotalTime>
  <Words>5182</Words>
  <Application>Microsoft Office PowerPoint</Application>
  <PresentationFormat>On-screen Show (4:3)</PresentationFormat>
  <Paragraphs>924</Paragraphs>
  <Slides>100</Slides>
  <Notes>1</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Concourse</vt:lpstr>
      <vt:lpstr>THE CARDIOVASCULAR SYSTEM</vt:lpstr>
      <vt:lpstr>CVS</vt:lpstr>
      <vt:lpstr>The blood vessels</vt:lpstr>
      <vt:lpstr>Slide 4</vt:lpstr>
      <vt:lpstr>Arteries and arterioles</vt:lpstr>
      <vt:lpstr>Slide 6</vt:lpstr>
      <vt:lpstr>Ctied </vt:lpstr>
      <vt:lpstr>Anastomoses and end-arteries</vt:lpstr>
      <vt:lpstr>Capillaries</vt:lpstr>
      <vt:lpstr>Slide 10</vt:lpstr>
      <vt:lpstr>Sinusoids </vt:lpstr>
      <vt:lpstr>Veins and venules</vt:lpstr>
      <vt:lpstr>Blood supply</vt:lpstr>
      <vt:lpstr>Control of blood vessel diameter</vt:lpstr>
      <vt:lpstr>Blood vessel diameter and flow</vt:lpstr>
      <vt:lpstr>Slide 16</vt:lpstr>
      <vt:lpstr>Local regulation of blood flow</vt:lpstr>
      <vt:lpstr>Capillary exchange</vt:lpstr>
      <vt:lpstr>THE HEART</vt:lpstr>
      <vt:lpstr>Slide 20</vt:lpstr>
      <vt:lpstr>Position </vt:lpstr>
      <vt:lpstr>Slide 22</vt:lpstr>
      <vt:lpstr>Slide 23</vt:lpstr>
      <vt:lpstr>Organs associated with the heart</vt:lpstr>
      <vt:lpstr>Structure </vt:lpstr>
      <vt:lpstr>Pericardium</vt:lpstr>
      <vt:lpstr>Myocardium</vt:lpstr>
      <vt:lpstr>Myocardium cont’d </vt:lpstr>
      <vt:lpstr>Endocardium</vt:lpstr>
      <vt:lpstr>Slide 30</vt:lpstr>
      <vt:lpstr>Interior of the heart</vt:lpstr>
      <vt:lpstr>Interior of the heart cont’d</vt:lpstr>
      <vt:lpstr>Ctied </vt:lpstr>
      <vt:lpstr>Slide 34</vt:lpstr>
      <vt:lpstr>Slide 35</vt:lpstr>
      <vt:lpstr>Flow of blood through the heart</vt:lpstr>
      <vt:lpstr>Flow of blood through the heart cont’d</vt:lpstr>
      <vt:lpstr>Slide 38</vt:lpstr>
      <vt:lpstr>Blood supply to the heart (coronary circulation)</vt:lpstr>
      <vt:lpstr>Slide 40</vt:lpstr>
      <vt:lpstr>Venous drainage</vt:lpstr>
      <vt:lpstr>Conducting system of the heart</vt:lpstr>
      <vt:lpstr>Ctied </vt:lpstr>
      <vt:lpstr>Sinoatrial node(SA node)</vt:lpstr>
      <vt:lpstr>ctied</vt:lpstr>
      <vt:lpstr>Atrioventricular node (AV node)</vt:lpstr>
      <vt:lpstr>Ctied </vt:lpstr>
      <vt:lpstr>Atrioventricular bundle (AV bundle or bundle of His)</vt:lpstr>
      <vt:lpstr>Ctied </vt:lpstr>
      <vt:lpstr>Slide 50</vt:lpstr>
      <vt:lpstr>Nerve supply to the heart</vt:lpstr>
      <vt:lpstr>Factors affecting heart rate</vt:lpstr>
      <vt:lpstr>The cardiac cycle</vt:lpstr>
      <vt:lpstr>Stages of the cardiac cycle</vt:lpstr>
      <vt:lpstr>Ctied </vt:lpstr>
      <vt:lpstr>Ctied </vt:lpstr>
      <vt:lpstr> Cardiac cycle summary </vt:lpstr>
      <vt:lpstr>Ctied </vt:lpstr>
      <vt:lpstr>Heart sounds</vt:lpstr>
      <vt:lpstr>Slide 60</vt:lpstr>
      <vt:lpstr>Electrical changes in the heart</vt:lpstr>
      <vt:lpstr>Slide 62</vt:lpstr>
      <vt:lpstr>Cardiac output</vt:lpstr>
      <vt:lpstr>Determinants of stroke volume </vt:lpstr>
      <vt:lpstr>Ctied</vt:lpstr>
      <vt:lpstr>Ctied </vt:lpstr>
      <vt:lpstr>VENOUS RETURN</vt:lpstr>
      <vt:lpstr>Ctied </vt:lpstr>
      <vt:lpstr>BLOOD PRESSURE</vt:lpstr>
      <vt:lpstr>Systolic and diastolic pressure</vt:lpstr>
      <vt:lpstr>Factors determining blood pressure</vt:lpstr>
      <vt:lpstr>CTIED </vt:lpstr>
      <vt:lpstr>Blood pressure control </vt:lpstr>
      <vt:lpstr>Short-term blood pressure regulation</vt:lpstr>
      <vt:lpstr>Ctied </vt:lpstr>
      <vt:lpstr>Slide 76</vt:lpstr>
      <vt:lpstr>Ctied </vt:lpstr>
      <vt:lpstr>Long-term blood pressure regulation</vt:lpstr>
      <vt:lpstr>Pressure in the pulmonary circulation</vt:lpstr>
      <vt:lpstr>CIRCULATION OF BLOOD</vt:lpstr>
      <vt:lpstr>Pulmonary circulation</vt:lpstr>
      <vt:lpstr>CTIED </vt:lpstr>
      <vt:lpstr>Systemic or General circulation</vt:lpstr>
      <vt:lpstr>ASSIGNMENT</vt:lpstr>
      <vt:lpstr>Slide 85</vt:lpstr>
      <vt:lpstr>Slide 86</vt:lpstr>
      <vt:lpstr> </vt:lpstr>
      <vt:lpstr>Slide 88</vt:lpstr>
      <vt:lpstr>Slide 89</vt:lpstr>
      <vt:lpstr> </vt:lpstr>
      <vt:lpstr>Slide 91</vt:lpstr>
      <vt:lpstr>Slide 92</vt:lpstr>
      <vt:lpstr>Slide 93</vt:lpstr>
      <vt:lpstr>Slide 94</vt:lpstr>
      <vt:lpstr>Slide 95</vt:lpstr>
      <vt:lpstr>Slide 96</vt:lpstr>
      <vt:lpstr>Slide 97</vt:lpstr>
      <vt:lpstr>Slide 98</vt:lpstr>
      <vt:lpstr>Slide 99</vt:lpstr>
      <vt:lpstr>Slide 100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CARDIOVASCULAR SYSTEM</dc:title>
  <dc:creator>MR &amp;MRS K MUTIRIA</dc:creator>
  <cp:lastModifiedBy>MR N MRS MUTIRIA</cp:lastModifiedBy>
  <cp:revision>75</cp:revision>
  <dcterms:created xsi:type="dcterms:W3CDTF">2013-10-04T06:13:11Z</dcterms:created>
  <dcterms:modified xsi:type="dcterms:W3CDTF">2017-11-23T13:26:16Z</dcterms:modified>
</cp:coreProperties>
</file>