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83"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93" r:id="rId26"/>
    <p:sldId id="280" r:id="rId27"/>
    <p:sldId id="294" r:id="rId28"/>
    <p:sldId id="295" r:id="rId29"/>
    <p:sldId id="296" r:id="rId30"/>
    <p:sldId id="297" r:id="rId31"/>
    <p:sldId id="282" r:id="rId32"/>
    <p:sldId id="281" r:id="rId33"/>
    <p:sldId id="284" r:id="rId34"/>
    <p:sldId id="285" r:id="rId35"/>
    <p:sldId id="286" r:id="rId36"/>
    <p:sldId id="287" r:id="rId37"/>
    <p:sldId id="288" r:id="rId38"/>
    <p:sldId id="289" r:id="rId39"/>
    <p:sldId id="290" r:id="rId40"/>
    <p:sldId id="291" r:id="rId41"/>
    <p:sldId id="292" r:id="rId42"/>
    <p:sldId id="299"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1B34FD5-7436-4B22-B0B7-95B2CAF5BBA8}" type="datetimeFigureOut">
              <a:rPr lang="en-US" smtClean="0"/>
              <a:t>4/29/2021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7B4460F-DCA2-4B27-90B9-9754FC0C58D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34FD5-7436-4B22-B0B7-95B2CAF5BBA8}"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4460F-DCA2-4B27-90B9-9754FC0C58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34FD5-7436-4B22-B0B7-95B2CAF5BBA8}"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4460F-DCA2-4B27-90B9-9754FC0C58D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1B34FD5-7436-4B22-B0B7-95B2CAF5BBA8}" type="datetimeFigureOut">
              <a:rPr lang="en-US" smtClean="0"/>
              <a:t>4/29/2021</a:t>
            </a:fld>
            <a:endParaRPr lang="en-US"/>
          </a:p>
        </p:txBody>
      </p:sp>
      <p:sp>
        <p:nvSpPr>
          <p:cNvPr id="9" name="Slide Number Placeholder 8"/>
          <p:cNvSpPr>
            <a:spLocks noGrp="1"/>
          </p:cNvSpPr>
          <p:nvPr>
            <p:ph type="sldNum" sz="quarter" idx="15"/>
          </p:nvPr>
        </p:nvSpPr>
        <p:spPr/>
        <p:txBody>
          <a:bodyPr rtlCol="0"/>
          <a:lstStyle/>
          <a:p>
            <a:fld id="{57B4460F-DCA2-4B27-90B9-9754FC0C58DD}"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1B34FD5-7436-4B22-B0B7-95B2CAF5BBA8}" type="datetimeFigureOut">
              <a:rPr lang="en-US" smtClean="0"/>
              <a:t>4/29/2021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7B4460F-DCA2-4B27-90B9-9754FC0C58D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B34FD5-7436-4B22-B0B7-95B2CAF5BBA8}"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4460F-DCA2-4B27-90B9-9754FC0C58DD}"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1B34FD5-7436-4B22-B0B7-95B2CAF5BBA8}" type="datetimeFigureOut">
              <a:rPr lang="en-US" smtClean="0"/>
              <a:t>4/29/2021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B4460F-DCA2-4B27-90B9-9754FC0C58DD}"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1B34FD5-7436-4B22-B0B7-95B2CAF5BBA8}" type="datetimeFigureOut">
              <a:rPr lang="en-US" smtClean="0"/>
              <a:t>4/29/2021</a:t>
            </a:fld>
            <a:endParaRPr lang="en-US"/>
          </a:p>
        </p:txBody>
      </p:sp>
      <p:sp>
        <p:nvSpPr>
          <p:cNvPr id="7" name="Slide Number Placeholder 6"/>
          <p:cNvSpPr>
            <a:spLocks noGrp="1"/>
          </p:cNvSpPr>
          <p:nvPr>
            <p:ph type="sldNum" sz="quarter" idx="11"/>
          </p:nvPr>
        </p:nvSpPr>
        <p:spPr/>
        <p:txBody>
          <a:bodyPr rtlCol="0"/>
          <a:lstStyle/>
          <a:p>
            <a:fld id="{57B4460F-DCA2-4B27-90B9-9754FC0C58DD}"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34FD5-7436-4B22-B0B7-95B2CAF5BBA8}" type="datetimeFigureOut">
              <a:rPr lang="en-US" smtClean="0"/>
              <a:t>4/29/2021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B4460F-DCA2-4B27-90B9-9754FC0C58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1B34FD5-7436-4B22-B0B7-95B2CAF5BBA8}" type="datetimeFigureOut">
              <a:rPr lang="en-US" smtClean="0"/>
              <a:t>4/29/2021</a:t>
            </a:fld>
            <a:endParaRPr lang="en-US"/>
          </a:p>
        </p:txBody>
      </p:sp>
      <p:sp>
        <p:nvSpPr>
          <p:cNvPr id="22" name="Slide Number Placeholder 21"/>
          <p:cNvSpPr>
            <a:spLocks noGrp="1"/>
          </p:cNvSpPr>
          <p:nvPr>
            <p:ph type="sldNum" sz="quarter" idx="15"/>
          </p:nvPr>
        </p:nvSpPr>
        <p:spPr/>
        <p:txBody>
          <a:bodyPr rtlCol="0"/>
          <a:lstStyle/>
          <a:p>
            <a:fld id="{57B4460F-DCA2-4B27-90B9-9754FC0C58DD}"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1B34FD5-7436-4B22-B0B7-95B2CAF5BBA8}" type="datetimeFigureOut">
              <a:rPr lang="en-US" smtClean="0"/>
              <a:t>4/29/2021</a:t>
            </a:fld>
            <a:endParaRPr lang="en-US"/>
          </a:p>
        </p:txBody>
      </p:sp>
      <p:sp>
        <p:nvSpPr>
          <p:cNvPr id="18" name="Slide Number Placeholder 17"/>
          <p:cNvSpPr>
            <a:spLocks noGrp="1"/>
          </p:cNvSpPr>
          <p:nvPr>
            <p:ph type="sldNum" sz="quarter" idx="11"/>
          </p:nvPr>
        </p:nvSpPr>
        <p:spPr/>
        <p:txBody>
          <a:bodyPr rtlCol="0"/>
          <a:lstStyle/>
          <a:p>
            <a:fld id="{57B4460F-DCA2-4B27-90B9-9754FC0C58DD}"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1B34FD5-7436-4B22-B0B7-95B2CAF5BBA8}" type="datetimeFigureOut">
              <a:rPr lang="en-US" smtClean="0"/>
              <a:t>4/29/2021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7B4460F-DCA2-4B27-90B9-9754FC0C58D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772400" cy="2228850"/>
          </a:xfrm>
        </p:spPr>
        <p:txBody>
          <a:bodyPr>
            <a:normAutofit/>
          </a:bodyPr>
          <a:lstStyle/>
          <a:p>
            <a:r>
              <a:rPr lang="en-US" b="1" dirty="0"/>
              <a:t>THE CRITICALLY ILL AND UNCONSCIOUS PATIENTS</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TABITHA LUMUMBA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143000"/>
          </a:xfrm>
        </p:spPr>
        <p:txBody>
          <a:bodyPr>
            <a:normAutofit/>
          </a:bodyPr>
          <a:lstStyle/>
          <a:p>
            <a:pPr algn="ctr"/>
            <a:r>
              <a:rPr lang="en-US" b="1" dirty="0" smtClean="0"/>
              <a:t>Medical Management</a:t>
            </a:r>
            <a:r>
              <a:rPr lang="en-US" dirty="0" smtClean="0"/>
              <a:t/>
            </a:r>
            <a:br>
              <a:rPr lang="en-US" dirty="0" smtClean="0"/>
            </a:br>
            <a:endParaRPr lang="en-US" dirty="0"/>
          </a:p>
        </p:txBody>
      </p:sp>
      <p:sp>
        <p:nvSpPr>
          <p:cNvPr id="3" name="Content Placeholder 2"/>
          <p:cNvSpPr>
            <a:spLocks noGrp="1"/>
          </p:cNvSpPr>
          <p:nvPr>
            <p:ph sz="quarter" idx="1"/>
          </p:nvPr>
        </p:nvSpPr>
        <p:spPr>
          <a:xfrm>
            <a:off x="381000" y="1447483"/>
            <a:ext cx="8229600" cy="5105717"/>
          </a:xfrm>
        </p:spPr>
        <p:txBody>
          <a:bodyPr>
            <a:normAutofit fontScale="77500" lnSpcReduction="20000"/>
          </a:bodyPr>
          <a:lstStyle/>
          <a:p>
            <a:pPr lvl="0"/>
            <a:r>
              <a:rPr lang="en-US" dirty="0" smtClean="0"/>
              <a:t>The </a:t>
            </a:r>
            <a:r>
              <a:rPr lang="en-US" dirty="0" smtClean="0"/>
              <a:t>first priority of treatment for the patient with </a:t>
            </a:r>
            <a:r>
              <a:rPr lang="en-US" dirty="0" smtClean="0"/>
              <a:t>altered LOC </a:t>
            </a:r>
            <a:r>
              <a:rPr lang="en-US" dirty="0" smtClean="0"/>
              <a:t>is to obtain and maintain a patent </a:t>
            </a:r>
            <a:r>
              <a:rPr lang="en-US" b="1" dirty="0" smtClean="0"/>
              <a:t>airway.</a:t>
            </a:r>
            <a:endParaRPr lang="en-US" dirty="0" smtClean="0"/>
          </a:p>
          <a:p>
            <a:pPr lvl="0"/>
            <a:r>
              <a:rPr lang="en-US" dirty="0" smtClean="0"/>
              <a:t>The </a:t>
            </a:r>
            <a:r>
              <a:rPr lang="en-US" dirty="0" smtClean="0"/>
              <a:t>patient may </a:t>
            </a:r>
            <a:r>
              <a:rPr lang="en-US" dirty="0" smtClean="0"/>
              <a:t>be orally or nasally intubated, or a tracheostomy may </a:t>
            </a:r>
            <a:r>
              <a:rPr lang="en-US" dirty="0" smtClean="0"/>
              <a:t>be performed. </a:t>
            </a:r>
            <a:endParaRPr lang="en-US" dirty="0" smtClean="0"/>
          </a:p>
          <a:p>
            <a:pPr lvl="0"/>
            <a:r>
              <a:rPr lang="en-US" dirty="0" smtClean="0"/>
              <a:t>Until the ability of the patient to </a:t>
            </a:r>
            <a:r>
              <a:rPr lang="en-US" b="1" dirty="0" smtClean="0"/>
              <a:t>breathe</a:t>
            </a:r>
            <a:r>
              <a:rPr lang="en-US" dirty="0" smtClean="0"/>
              <a:t> is </a:t>
            </a:r>
            <a:r>
              <a:rPr lang="en-US" dirty="0" smtClean="0"/>
              <a:t>determined, a </a:t>
            </a:r>
            <a:r>
              <a:rPr lang="en-US" dirty="0" smtClean="0"/>
              <a:t>mechanical ventilator is used to maintain </a:t>
            </a:r>
            <a:r>
              <a:rPr lang="en-US" dirty="0" smtClean="0"/>
              <a:t>adequate oxygenation </a:t>
            </a:r>
            <a:r>
              <a:rPr lang="en-US" dirty="0" smtClean="0"/>
              <a:t>and ventilation. </a:t>
            </a:r>
          </a:p>
          <a:p>
            <a:pPr lvl="0"/>
            <a:r>
              <a:rPr lang="en-US" dirty="0" smtClean="0"/>
              <a:t>The </a:t>
            </a:r>
            <a:r>
              <a:rPr lang="en-US" b="1" dirty="0" smtClean="0"/>
              <a:t>circulatory</a:t>
            </a:r>
            <a:r>
              <a:rPr lang="en-US" dirty="0" smtClean="0"/>
              <a:t> status </a:t>
            </a:r>
            <a:r>
              <a:rPr lang="en-US" dirty="0" smtClean="0"/>
              <a:t>(blood pressure, </a:t>
            </a:r>
            <a:r>
              <a:rPr lang="en-US" dirty="0" smtClean="0"/>
              <a:t>heart rate) is monitored to ensure adequate </a:t>
            </a:r>
            <a:r>
              <a:rPr lang="en-US" dirty="0" smtClean="0"/>
              <a:t>perfusion to </a:t>
            </a:r>
            <a:r>
              <a:rPr lang="en-US" dirty="0" smtClean="0"/>
              <a:t>the body and brain. </a:t>
            </a:r>
          </a:p>
          <a:p>
            <a:pPr lvl="0"/>
            <a:r>
              <a:rPr lang="en-US" dirty="0" smtClean="0"/>
              <a:t>An intravenous (IV) catheter is </a:t>
            </a:r>
            <a:r>
              <a:rPr lang="en-US" dirty="0" smtClean="0"/>
              <a:t>inserted to </a:t>
            </a:r>
            <a:r>
              <a:rPr lang="en-US" dirty="0" smtClean="0"/>
              <a:t>provide access for IV fluids and medications. </a:t>
            </a:r>
          </a:p>
          <a:p>
            <a:pPr lvl="0"/>
            <a:r>
              <a:rPr lang="en-US" dirty="0" smtClean="0"/>
              <a:t>Neurologic care </a:t>
            </a:r>
            <a:r>
              <a:rPr lang="en-US" dirty="0" smtClean="0"/>
              <a:t>focuses on the specific neurologic pathology, </a:t>
            </a:r>
            <a:r>
              <a:rPr lang="en-US" dirty="0" smtClean="0"/>
              <a:t>if known. </a:t>
            </a:r>
            <a:endParaRPr lang="en-US" dirty="0" smtClean="0"/>
          </a:p>
          <a:p>
            <a:pPr lvl="0"/>
            <a:r>
              <a:rPr lang="en-US" dirty="0" smtClean="0"/>
              <a:t>Nutritional support, via a feeding tube or a </a:t>
            </a:r>
            <a:r>
              <a:rPr lang="en-US" dirty="0" smtClean="0"/>
              <a:t>gastrostomy tube</a:t>
            </a:r>
            <a:r>
              <a:rPr lang="en-US" dirty="0" smtClean="0"/>
              <a:t>, is initiated as soon as possible. </a:t>
            </a:r>
          </a:p>
          <a:p>
            <a:pPr lvl="0"/>
            <a:r>
              <a:rPr lang="en-US" dirty="0" smtClean="0"/>
              <a:t>In addition to </a:t>
            </a:r>
            <a:r>
              <a:rPr lang="en-US" dirty="0" smtClean="0"/>
              <a:t>measures designed </a:t>
            </a:r>
            <a:r>
              <a:rPr lang="en-US" dirty="0" smtClean="0"/>
              <a:t>to determine and treat the underlying causes </a:t>
            </a:r>
            <a:r>
              <a:rPr lang="en-US" dirty="0" smtClean="0"/>
              <a:t>of altered </a:t>
            </a:r>
            <a:r>
              <a:rPr lang="en-US" dirty="0" smtClean="0"/>
              <a:t>LOC, other medical interventions are aimed at </a:t>
            </a:r>
            <a:r>
              <a:rPr lang="en-US" dirty="0" smtClean="0"/>
              <a:t>pharmacologic management </a:t>
            </a:r>
            <a:r>
              <a:rPr lang="en-US" dirty="0" smtClean="0"/>
              <a:t>and prevention of complications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0"/>
            <a:ext cx="7010400" cy="2053590"/>
          </a:xfrm>
        </p:spPr>
        <p:txBody>
          <a:bodyPr/>
          <a:lstStyle/>
          <a:p>
            <a:r>
              <a:rPr lang="en-US" dirty="0" smtClean="0"/>
              <a:t>Utilization of nursing process in the management of critically ill/unconscious patient </a:t>
            </a:r>
            <a:endParaRPr lang="en-US" dirty="0"/>
          </a:p>
        </p:txBody>
      </p:sp>
      <p:sp>
        <p:nvSpPr>
          <p:cNvPr id="3" name="Text Placeholder 2"/>
          <p:cNvSpPr>
            <a:spLocks noGrp="1"/>
          </p:cNvSpPr>
          <p:nvPr>
            <p:ph type="body" idx="1"/>
          </p:nvPr>
        </p:nvSpPr>
        <p:spPr>
          <a:xfrm>
            <a:off x="1905000" y="7620000"/>
            <a:ext cx="6172200" cy="1371600"/>
          </a:xfrm>
        </p:spPr>
        <p:txBody>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Nursing Assessment </a:t>
            </a:r>
            <a:endParaRPr lang="en-US" dirty="0"/>
          </a:p>
        </p:txBody>
      </p:sp>
      <p:sp>
        <p:nvSpPr>
          <p:cNvPr id="3" name="Content Placeholder 2"/>
          <p:cNvSpPr>
            <a:spLocks noGrp="1"/>
          </p:cNvSpPr>
          <p:nvPr>
            <p:ph sz="quarter" idx="1"/>
          </p:nvPr>
        </p:nvSpPr>
        <p:spPr>
          <a:xfrm>
            <a:off x="457200" y="1600200"/>
            <a:ext cx="8153400" cy="4873752"/>
          </a:xfrm>
        </p:spPr>
        <p:txBody>
          <a:bodyPr>
            <a:normAutofit/>
          </a:bodyPr>
          <a:lstStyle/>
          <a:p>
            <a:r>
              <a:rPr lang="en-US" dirty="0" smtClean="0"/>
              <a:t>Obtain a comprehensive history and a thorough physical examination with special attention to the neurological system. </a:t>
            </a:r>
          </a:p>
          <a:p>
            <a:r>
              <a:rPr lang="en-US" dirty="0" smtClean="0"/>
              <a:t>Assess the level </a:t>
            </a:r>
            <a:r>
              <a:rPr lang="en-US" dirty="0" smtClean="0"/>
              <a:t>of consciousness </a:t>
            </a:r>
            <a:r>
              <a:rPr lang="en-US" dirty="0" smtClean="0"/>
              <a:t>(LOC) by assessing </a:t>
            </a:r>
            <a:r>
              <a:rPr lang="en-US" dirty="0" smtClean="0"/>
              <a:t>the verbal response through determining the patient’s orientation to time, person, and </a:t>
            </a:r>
            <a:r>
              <a:rPr lang="en-US" dirty="0" smtClean="0"/>
              <a:t>place.</a:t>
            </a:r>
          </a:p>
          <a:p>
            <a:pPr lvl="0"/>
            <a:r>
              <a:rPr lang="en-US" dirty="0" smtClean="0"/>
              <a:t>Patients are asked to identify the day, date, or season of the year and to identify where they are or to identify the clinicians, family members, or visitors present</a:t>
            </a:r>
            <a:r>
              <a:rPr lang="en-US" dirty="0" smtClean="0"/>
              <a:t>.</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Nursing assessment </a:t>
            </a:r>
            <a:endParaRPr lang="en-US" dirty="0"/>
          </a:p>
        </p:txBody>
      </p:sp>
      <p:sp>
        <p:nvSpPr>
          <p:cNvPr id="3" name="Content Placeholder 2"/>
          <p:cNvSpPr>
            <a:spLocks noGrp="1"/>
          </p:cNvSpPr>
          <p:nvPr>
            <p:ph sz="quarter" idx="1"/>
          </p:nvPr>
        </p:nvSpPr>
        <p:spPr>
          <a:xfrm>
            <a:off x="457200" y="1600200"/>
            <a:ext cx="7924800" cy="4873752"/>
          </a:xfrm>
        </p:spPr>
        <p:txBody>
          <a:bodyPr/>
          <a:lstStyle/>
          <a:p>
            <a:pPr lvl="0"/>
            <a:r>
              <a:rPr lang="en-US" dirty="0" smtClean="0"/>
              <a:t>Assess for alertness. Observe the patient’s </a:t>
            </a:r>
            <a:r>
              <a:rPr lang="en-US" dirty="0" smtClean="0"/>
              <a:t>ability to open </a:t>
            </a:r>
            <a:r>
              <a:rPr lang="en-US" dirty="0" smtClean="0"/>
              <a:t>the eyes </a:t>
            </a:r>
            <a:r>
              <a:rPr lang="en-US" dirty="0" smtClean="0"/>
              <a:t>spontaneously or in response to a vocal or </a:t>
            </a:r>
            <a:r>
              <a:rPr lang="en-US" dirty="0" smtClean="0"/>
              <a:t>noxious stimulus </a:t>
            </a:r>
            <a:r>
              <a:rPr lang="en-US" dirty="0" smtClean="0"/>
              <a:t>(pressure or pain). </a:t>
            </a:r>
            <a:endParaRPr lang="en-US" sz="2000" dirty="0" smtClean="0"/>
          </a:p>
          <a:p>
            <a:pPr lvl="1"/>
            <a:r>
              <a:rPr lang="en-US" sz="2400" dirty="0" smtClean="0"/>
              <a:t>Patients with severe </a:t>
            </a:r>
            <a:r>
              <a:rPr lang="en-US" sz="2400" dirty="0" smtClean="0"/>
              <a:t>neurologic dysfunction </a:t>
            </a:r>
            <a:r>
              <a:rPr lang="en-US" sz="2400" dirty="0" smtClean="0"/>
              <a:t>cannot do this. </a:t>
            </a:r>
            <a:endParaRPr lang="en-US" sz="2000" dirty="0" smtClean="0"/>
          </a:p>
          <a:p>
            <a:r>
              <a:rPr lang="en-US" dirty="0" smtClean="0"/>
              <a:t>Assess </a:t>
            </a:r>
            <a:r>
              <a:rPr lang="en-US" dirty="0" smtClean="0"/>
              <a:t>for </a:t>
            </a:r>
            <a:r>
              <a:rPr lang="en-US" dirty="0" smtClean="0"/>
              <a:t>per orbital </a:t>
            </a:r>
            <a:r>
              <a:rPr lang="en-US" dirty="0" smtClean="0"/>
              <a:t>edema (swelling around the eyes) or trauma, which may prevent the patient from opening the eyes, and documents any such condition that interferes with eye opening</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Nursing assessment </a:t>
            </a:r>
            <a:endParaRPr lang="en-US" dirty="0"/>
          </a:p>
        </p:txBody>
      </p:sp>
      <p:sp>
        <p:nvSpPr>
          <p:cNvPr id="3" name="Content Placeholder 2"/>
          <p:cNvSpPr>
            <a:spLocks noGrp="1"/>
          </p:cNvSpPr>
          <p:nvPr>
            <p:ph sz="quarter" idx="1"/>
          </p:nvPr>
        </p:nvSpPr>
        <p:spPr/>
        <p:txBody>
          <a:bodyPr/>
          <a:lstStyle/>
          <a:p>
            <a:pPr lvl="0"/>
            <a:r>
              <a:rPr lang="en-US" dirty="0" smtClean="0"/>
              <a:t>Assess motor response. Observe the patient’s ability to make spontaneous</a:t>
            </a:r>
            <a:r>
              <a:rPr lang="en-US" dirty="0" smtClean="0"/>
              <a:t>, purposeful </a:t>
            </a:r>
            <a:r>
              <a:rPr lang="en-US" dirty="0" smtClean="0"/>
              <a:t>movement</a:t>
            </a:r>
          </a:p>
          <a:p>
            <a:pPr marL="880110" lvl="1" indent="-514350">
              <a:buFont typeface="+mj-lt"/>
              <a:buAutoNum type="romanLcPeriod"/>
            </a:pPr>
            <a:r>
              <a:rPr lang="en-US" sz="2400" dirty="0" err="1" smtClean="0"/>
              <a:t>e.g</a:t>
            </a:r>
            <a:r>
              <a:rPr lang="en-US" sz="2400" dirty="0" smtClean="0"/>
              <a:t>, the awake patient can move all four </a:t>
            </a:r>
            <a:r>
              <a:rPr lang="en-US" sz="2400" dirty="0" smtClean="0"/>
              <a:t>extremities with </a:t>
            </a:r>
            <a:r>
              <a:rPr lang="en-US" sz="2400" dirty="0" smtClean="0"/>
              <a:t>equal strength on </a:t>
            </a:r>
            <a:r>
              <a:rPr lang="en-US" sz="2400" dirty="0" smtClean="0"/>
              <a:t>command</a:t>
            </a:r>
            <a:r>
              <a:rPr lang="en-US" sz="2400" dirty="0" smtClean="0"/>
              <a:t>.</a:t>
            </a:r>
            <a:r>
              <a:rPr lang="en-US" sz="2400" dirty="0" smtClean="0"/>
              <a:t> </a:t>
            </a:r>
          </a:p>
          <a:p>
            <a:pPr marL="880110" lvl="1" indent="-514350">
              <a:buFont typeface="+mj-lt"/>
              <a:buAutoNum type="romanLcPeriod"/>
            </a:pPr>
            <a:r>
              <a:rPr lang="en-US" sz="2400" dirty="0" smtClean="0"/>
              <a:t>Or the patient makes movement </a:t>
            </a:r>
            <a:r>
              <a:rPr lang="en-US" sz="2400" dirty="0" smtClean="0"/>
              <a:t>only in </a:t>
            </a:r>
            <a:r>
              <a:rPr lang="en-US" sz="2400" dirty="0" smtClean="0"/>
              <a:t>response to </a:t>
            </a:r>
            <a:r>
              <a:rPr lang="en-US" sz="2400" dirty="0" smtClean="0"/>
              <a:t>painful stimuli, </a:t>
            </a:r>
            <a:endParaRPr lang="en-US" sz="2400" dirty="0" smtClean="0"/>
          </a:p>
          <a:p>
            <a:pPr marL="880110" lvl="1" indent="-514350">
              <a:buFont typeface="+mj-lt"/>
              <a:buAutoNum type="romanLcPeriod"/>
            </a:pPr>
            <a:r>
              <a:rPr lang="en-US" sz="2400" dirty="0" smtClean="0"/>
              <a:t>Or </a:t>
            </a:r>
            <a:r>
              <a:rPr lang="en-US" sz="2400" dirty="0" smtClean="0"/>
              <a:t>abnormal posturing. </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Nursing assessment </a:t>
            </a:r>
            <a:endParaRPr lang="en-US" dirty="0"/>
          </a:p>
        </p:txBody>
      </p:sp>
      <p:sp>
        <p:nvSpPr>
          <p:cNvPr id="3" name="Content Placeholder 2"/>
          <p:cNvSpPr>
            <a:spLocks noGrp="1"/>
          </p:cNvSpPr>
          <p:nvPr>
            <p:ph sz="quarter" idx="1"/>
          </p:nvPr>
        </p:nvSpPr>
        <p:spPr>
          <a:xfrm>
            <a:off x="457200" y="1600200"/>
            <a:ext cx="7848600" cy="4873752"/>
          </a:xfrm>
        </p:spPr>
        <p:txBody>
          <a:bodyPr>
            <a:normAutofit/>
          </a:bodyPr>
          <a:lstStyle/>
          <a:p>
            <a:r>
              <a:rPr lang="en-US" sz="2800" dirty="0" smtClean="0"/>
              <a:t>If the patient is not responding to commands, the motor response is tested by applying painful stimulus (firm but gentle pressure) to the nail bed or by squeezing a muscle </a:t>
            </a:r>
            <a:endParaRPr lang="en-US" sz="2800" dirty="0" smtClean="0"/>
          </a:p>
          <a:p>
            <a:r>
              <a:rPr lang="en-US" sz="2700" dirty="0" smtClean="0"/>
              <a:t>If </a:t>
            </a:r>
            <a:r>
              <a:rPr lang="en-US" sz="2700" dirty="0" smtClean="0"/>
              <a:t>the patient attempts to </a:t>
            </a:r>
            <a:r>
              <a:rPr lang="en-US" sz="2700" dirty="0" smtClean="0"/>
              <a:t>push away </a:t>
            </a:r>
            <a:r>
              <a:rPr lang="en-US" sz="2700" dirty="0" smtClean="0"/>
              <a:t>or withdraw, the response is recorded as purposeful </a:t>
            </a:r>
            <a:r>
              <a:rPr lang="en-US" sz="2700" dirty="0" smtClean="0"/>
              <a:t>or appropriate </a:t>
            </a:r>
            <a:r>
              <a:rPr lang="en-US" sz="2700" dirty="0" smtClean="0"/>
              <a:t>(“patient withdraws to painful stimulus”). </a:t>
            </a:r>
            <a:endParaRPr lang="en-US" sz="27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Nursing assessment </a:t>
            </a:r>
            <a:endParaRPr lang="en-US" dirty="0"/>
          </a:p>
        </p:txBody>
      </p:sp>
      <p:sp>
        <p:nvSpPr>
          <p:cNvPr id="3" name="Content Placeholder 2"/>
          <p:cNvSpPr>
            <a:spLocks noGrp="1"/>
          </p:cNvSpPr>
          <p:nvPr>
            <p:ph sz="quarter" idx="1"/>
          </p:nvPr>
        </p:nvSpPr>
        <p:spPr>
          <a:xfrm>
            <a:off x="457200" y="1600200"/>
            <a:ext cx="8077200" cy="4873752"/>
          </a:xfrm>
        </p:spPr>
        <p:txBody>
          <a:bodyPr/>
          <a:lstStyle/>
          <a:p>
            <a:pPr lvl="1"/>
            <a:r>
              <a:rPr lang="en-US" sz="2400" dirty="0" smtClean="0"/>
              <a:t>An inappropriate or </a:t>
            </a:r>
            <a:r>
              <a:rPr lang="en-US" sz="2400" dirty="0" smtClean="0"/>
              <a:t>non-purposeful response </a:t>
            </a:r>
            <a:r>
              <a:rPr lang="en-US" sz="2400" dirty="0" smtClean="0"/>
              <a:t>is random and aimless.</a:t>
            </a:r>
            <a:endParaRPr lang="en-US" sz="2000" dirty="0" smtClean="0"/>
          </a:p>
          <a:p>
            <a:pPr lvl="1"/>
            <a:r>
              <a:rPr lang="en-US" sz="2400" dirty="0" smtClean="0"/>
              <a:t>Abnormal posturing </a:t>
            </a:r>
            <a:r>
              <a:rPr lang="en-US" sz="2400" dirty="0" smtClean="0"/>
              <a:t>may </a:t>
            </a:r>
            <a:r>
              <a:rPr lang="en-US" sz="2400" dirty="0" smtClean="0"/>
              <a:t>be decorticate </a:t>
            </a:r>
            <a:r>
              <a:rPr lang="en-US" sz="2400" dirty="0" smtClean="0"/>
              <a:t>or decerebrate </a:t>
            </a:r>
            <a:endParaRPr lang="en-US" sz="2000" dirty="0" smtClean="0"/>
          </a:p>
          <a:p>
            <a:pPr lvl="2"/>
            <a:r>
              <a:rPr lang="en-US" sz="2400" b="1" dirty="0" smtClean="0"/>
              <a:t>Decorticate</a:t>
            </a:r>
            <a:r>
              <a:rPr lang="en-US" sz="2400" dirty="0" smtClean="0"/>
              <a:t> posturing involves </a:t>
            </a:r>
            <a:r>
              <a:rPr lang="en-US" sz="2400" dirty="0" smtClean="0"/>
              <a:t>flexion of the </a:t>
            </a:r>
            <a:r>
              <a:rPr lang="en-US" sz="2400" dirty="0" smtClean="0"/>
              <a:t>upper extremities</a:t>
            </a:r>
            <a:r>
              <a:rPr lang="en-US" sz="2400" dirty="0" smtClean="0"/>
              <a:t>, internal rotation of </a:t>
            </a:r>
            <a:r>
              <a:rPr lang="en-US" sz="2400" dirty="0" smtClean="0"/>
              <a:t>the lower </a:t>
            </a:r>
            <a:r>
              <a:rPr lang="en-US" sz="2400" dirty="0" smtClean="0"/>
              <a:t>extremities, and plantar </a:t>
            </a:r>
            <a:r>
              <a:rPr lang="en-US" sz="2400" dirty="0" smtClean="0"/>
              <a:t>flexion of </a:t>
            </a:r>
            <a:r>
              <a:rPr lang="en-US" sz="2400" dirty="0" smtClean="0"/>
              <a:t>the feet. </a:t>
            </a:r>
            <a:endParaRPr lang="en-US" sz="2400" dirty="0" smtClean="0"/>
          </a:p>
          <a:p>
            <a:pPr lvl="2"/>
            <a:r>
              <a:rPr lang="en-US" sz="2400" b="1" dirty="0" smtClean="0"/>
              <a:t>Decerebrate</a:t>
            </a:r>
            <a:r>
              <a:rPr lang="en-US" sz="2400" dirty="0" smtClean="0"/>
              <a:t> posturing (shown in the second image); involving extension and outward rotation of upper extremities and plantar flexion of the feet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Abnormal posturing </a:t>
            </a:r>
            <a:endParaRPr lang="en-US" dirty="0"/>
          </a:p>
        </p:txBody>
      </p:sp>
      <p:sp>
        <p:nvSpPr>
          <p:cNvPr id="5" name="Content Placeholder 4"/>
          <p:cNvSpPr>
            <a:spLocks noGrp="1"/>
          </p:cNvSpPr>
          <p:nvPr>
            <p:ph sz="quarter" idx="1"/>
          </p:nvPr>
        </p:nvSpPr>
        <p:spPr>
          <a:xfrm>
            <a:off x="457200" y="1600200"/>
            <a:ext cx="7620000" cy="4873752"/>
          </a:xfrm>
        </p:spPr>
        <p:txBody>
          <a:bodyPr/>
          <a:lstStyle/>
          <a:p>
            <a:pPr algn="just"/>
            <a:r>
              <a:rPr lang="en-US" dirty="0" smtClean="0"/>
              <a:t>The first image is showing the decorticate posture and the second image is showing decerebrate posture. </a:t>
            </a:r>
          </a:p>
          <a:p>
            <a:endParaRPr lang="en-US" dirty="0"/>
          </a:p>
        </p:txBody>
      </p:sp>
      <p:pic>
        <p:nvPicPr>
          <p:cNvPr id="6" name="Content Placeholder 3"/>
          <p:cNvPicPr>
            <a:picLocks/>
          </p:cNvPicPr>
          <p:nvPr/>
        </p:nvPicPr>
        <p:blipFill>
          <a:blip r:embed="rId2">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371600" y="2819400"/>
            <a:ext cx="5562600" cy="3429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Glasgow’s coma scale </a:t>
            </a:r>
            <a:r>
              <a:rPr lang="en-US" dirty="0" smtClean="0"/>
              <a:t/>
            </a:r>
            <a:br>
              <a:rPr lang="en-US" dirty="0" smtClean="0"/>
            </a:br>
            <a:endParaRPr lang="en-US" dirty="0"/>
          </a:p>
        </p:txBody>
      </p:sp>
      <p:sp>
        <p:nvSpPr>
          <p:cNvPr id="3" name="Content Placeholder 2"/>
          <p:cNvSpPr>
            <a:spLocks noGrp="1"/>
          </p:cNvSpPr>
          <p:nvPr>
            <p:ph sz="quarter" idx="1"/>
          </p:nvPr>
        </p:nvSpPr>
        <p:spPr>
          <a:xfrm>
            <a:off x="457200" y="1143000"/>
            <a:ext cx="8077200" cy="5330952"/>
          </a:xfrm>
        </p:spPr>
        <p:txBody>
          <a:bodyPr>
            <a:normAutofit/>
          </a:bodyPr>
          <a:lstStyle/>
          <a:p>
            <a:r>
              <a:rPr lang="en-US" b="1" dirty="0" smtClean="0"/>
              <a:t>Definition: </a:t>
            </a:r>
            <a:r>
              <a:rPr lang="en-US" dirty="0" smtClean="0"/>
              <a:t>The </a:t>
            </a:r>
            <a:r>
              <a:rPr lang="en-US" dirty="0" smtClean="0"/>
              <a:t>Glasgow Coma Scale (GCS) is a neurological scale aimed at giving reliable and objective way of recording the state of person’s level of consciousness.  </a:t>
            </a:r>
            <a:endParaRPr lang="en-US" dirty="0" smtClean="0"/>
          </a:p>
          <a:p>
            <a:r>
              <a:rPr lang="en-US" dirty="0" smtClean="0"/>
              <a:t>The </a:t>
            </a:r>
            <a:r>
              <a:rPr lang="en-US" dirty="0" smtClean="0"/>
              <a:t>scale is composed of three tests; </a:t>
            </a:r>
            <a:r>
              <a:rPr lang="en-US" dirty="0" smtClean="0"/>
              <a:t>Eye, Verbal and Motor Responses. </a:t>
            </a:r>
            <a:endParaRPr lang="en-US" dirty="0" smtClean="0"/>
          </a:p>
          <a:p>
            <a:r>
              <a:rPr lang="en-US" dirty="0" smtClean="0"/>
              <a:t>The patient is assessed against the criteria of the scale and points are awarded between a score of 3 and 15. </a:t>
            </a:r>
            <a:endParaRPr lang="en-US" dirty="0" smtClean="0"/>
          </a:p>
          <a:p>
            <a:r>
              <a:rPr lang="en-US" dirty="0" smtClean="0"/>
              <a:t>The </a:t>
            </a:r>
            <a:r>
              <a:rPr lang="en-US" dirty="0" smtClean="0"/>
              <a:t>lowest value (scored 1 in each test) is three means the patient is in deep coma or dead. The highest value is 15 means the patient is fully awake.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b="1" dirty="0" smtClean="0"/>
              <a:t>Elements of the GCS</a:t>
            </a:r>
            <a:endParaRPr lang="en-US" dirty="0"/>
          </a:p>
        </p:txBody>
      </p:sp>
      <p:graphicFrame>
        <p:nvGraphicFramePr>
          <p:cNvPr id="4" name="Content Placeholder 3"/>
          <p:cNvGraphicFramePr>
            <a:graphicFrameLocks noGrp="1"/>
          </p:cNvGraphicFramePr>
          <p:nvPr>
            <p:ph sz="quarter" idx="1"/>
          </p:nvPr>
        </p:nvGraphicFramePr>
        <p:xfrm>
          <a:off x="457200" y="1563375"/>
          <a:ext cx="8229598" cy="4801199"/>
        </p:xfrm>
        <a:graphic>
          <a:graphicData uri="http://schemas.openxmlformats.org/drawingml/2006/table">
            <a:tbl>
              <a:tblPr firstRow="1" bandRow="1">
                <a:tableStyleId>{D7AC3CCA-C797-4891-BE02-D94E43425B78}</a:tableStyleId>
              </a:tblPr>
              <a:tblGrid>
                <a:gridCol w="1066800"/>
                <a:gridCol w="990600"/>
                <a:gridCol w="1066800"/>
                <a:gridCol w="1371600"/>
                <a:gridCol w="1371600"/>
                <a:gridCol w="1219200"/>
                <a:gridCol w="1142998"/>
              </a:tblGrid>
              <a:tr h="328934">
                <a:tc>
                  <a:txBody>
                    <a:bodyPr/>
                    <a:lstStyle/>
                    <a:p>
                      <a:endParaRPr lang="en-US" dirty="0"/>
                    </a:p>
                  </a:txBody>
                  <a:tcPr/>
                </a:tc>
                <a:tc>
                  <a:txBody>
                    <a:bodyPr/>
                    <a:lstStyle/>
                    <a:p>
                      <a:r>
                        <a:rPr lang="en-US" dirty="0" smtClean="0"/>
                        <a:t>6</a:t>
                      </a:r>
                      <a:endParaRPr lang="en-US" dirty="0"/>
                    </a:p>
                  </a:txBody>
                  <a:tcPr/>
                </a:tc>
                <a:tc>
                  <a:txBody>
                    <a:bodyPr/>
                    <a:lstStyle/>
                    <a:p>
                      <a:r>
                        <a:rPr lang="en-US" dirty="0" smtClean="0"/>
                        <a:t>5</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r>
              <a:tr h="1011591">
                <a:tc>
                  <a:txBody>
                    <a:bodyPr/>
                    <a:lstStyle/>
                    <a:p>
                      <a:r>
                        <a:rPr lang="en-US" sz="1400" dirty="0" smtClean="0"/>
                        <a:t>EYE</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c>
                  <a:txBody>
                    <a:bodyPr/>
                    <a:lstStyle/>
                    <a:p>
                      <a:r>
                        <a:rPr kumimoji="0" lang="en-US" sz="1400" kern="1200" dirty="0" smtClean="0">
                          <a:solidFill>
                            <a:schemeClr val="dk1"/>
                          </a:solidFill>
                          <a:latin typeface="+mn-lt"/>
                          <a:ea typeface="+mn-ea"/>
                          <a:cs typeface="+mn-cs"/>
                        </a:rPr>
                        <a:t>Opens eyes </a:t>
                      </a:r>
                    </a:p>
                    <a:p>
                      <a:r>
                        <a:rPr kumimoji="0" lang="en-US" sz="1400" kern="1200" dirty="0" smtClean="0">
                          <a:solidFill>
                            <a:schemeClr val="dk1"/>
                          </a:solidFill>
                          <a:latin typeface="+mn-lt"/>
                          <a:ea typeface="+mn-ea"/>
                          <a:cs typeface="+mn-cs"/>
                        </a:rPr>
                        <a:t>spontaneously</a:t>
                      </a:r>
                      <a:endParaRPr lang="en-US" sz="1400" dirty="0"/>
                    </a:p>
                  </a:txBody>
                  <a:tcPr/>
                </a:tc>
                <a:tc>
                  <a:txBody>
                    <a:bodyPr/>
                    <a:lstStyle/>
                    <a:p>
                      <a:r>
                        <a:rPr kumimoji="0" lang="en-US" sz="1400" kern="1200" dirty="0" smtClean="0">
                          <a:solidFill>
                            <a:schemeClr val="dk1"/>
                          </a:solidFill>
                          <a:latin typeface="+mn-lt"/>
                          <a:ea typeface="+mn-ea"/>
                          <a:cs typeface="+mn-cs"/>
                        </a:rPr>
                        <a:t>Opens eyes in </a:t>
                      </a:r>
                    </a:p>
                    <a:p>
                      <a:r>
                        <a:rPr kumimoji="0" lang="en-US" sz="1400" kern="1200" dirty="0" smtClean="0">
                          <a:solidFill>
                            <a:schemeClr val="dk1"/>
                          </a:solidFill>
                          <a:latin typeface="+mn-lt"/>
                          <a:ea typeface="+mn-ea"/>
                          <a:cs typeface="+mn-cs"/>
                        </a:rPr>
                        <a:t>response  </a:t>
                      </a:r>
                    </a:p>
                    <a:p>
                      <a:r>
                        <a:rPr kumimoji="0" lang="en-US" sz="1400" kern="1200" dirty="0" smtClean="0">
                          <a:solidFill>
                            <a:schemeClr val="dk1"/>
                          </a:solidFill>
                          <a:latin typeface="+mn-lt"/>
                          <a:ea typeface="+mn-ea"/>
                          <a:cs typeface="+mn-cs"/>
                        </a:rPr>
                        <a:t>to voice</a:t>
                      </a:r>
                      <a:endParaRPr lang="en-US" sz="1400" dirty="0"/>
                    </a:p>
                  </a:txBody>
                  <a:tcPr/>
                </a:tc>
                <a:tc>
                  <a:txBody>
                    <a:bodyPr/>
                    <a:lstStyle/>
                    <a:p>
                      <a:r>
                        <a:rPr kumimoji="0" lang="en-US" sz="1400" kern="1200" dirty="0" smtClean="0">
                          <a:solidFill>
                            <a:schemeClr val="dk1"/>
                          </a:solidFill>
                          <a:latin typeface="+mn-lt"/>
                          <a:ea typeface="+mn-ea"/>
                          <a:cs typeface="+mn-cs"/>
                        </a:rPr>
                        <a:t>Opens eyes in </a:t>
                      </a:r>
                    </a:p>
                    <a:p>
                      <a:r>
                        <a:rPr kumimoji="0" lang="en-US" sz="1400" kern="1200" dirty="0" smtClean="0">
                          <a:solidFill>
                            <a:schemeClr val="dk1"/>
                          </a:solidFill>
                          <a:latin typeface="+mn-lt"/>
                          <a:ea typeface="+mn-ea"/>
                          <a:cs typeface="+mn-cs"/>
                        </a:rPr>
                        <a:t>response </a:t>
                      </a:r>
                    </a:p>
                    <a:p>
                      <a:r>
                        <a:rPr kumimoji="0" lang="en-US" sz="1400" kern="1200" dirty="0" smtClean="0">
                          <a:solidFill>
                            <a:schemeClr val="dk1"/>
                          </a:solidFill>
                          <a:latin typeface="+mn-lt"/>
                          <a:ea typeface="+mn-ea"/>
                          <a:cs typeface="+mn-cs"/>
                        </a:rPr>
                        <a:t>to pain</a:t>
                      </a:r>
                      <a:endParaRPr lang="en-US" sz="1400" dirty="0"/>
                    </a:p>
                  </a:txBody>
                  <a:tcPr/>
                </a:tc>
                <a:tc>
                  <a:txBody>
                    <a:bodyPr/>
                    <a:lstStyle/>
                    <a:p>
                      <a:r>
                        <a:rPr kumimoji="0" lang="en-US" sz="1400" kern="1200" dirty="0" smtClean="0">
                          <a:solidFill>
                            <a:schemeClr val="dk1"/>
                          </a:solidFill>
                          <a:latin typeface="+mn-lt"/>
                          <a:ea typeface="+mn-ea"/>
                          <a:cs typeface="+mn-cs"/>
                        </a:rPr>
                        <a:t>Does not </a:t>
                      </a:r>
                    </a:p>
                    <a:p>
                      <a:r>
                        <a:rPr kumimoji="0" lang="en-US" sz="1400" kern="1200" dirty="0" smtClean="0">
                          <a:solidFill>
                            <a:schemeClr val="dk1"/>
                          </a:solidFill>
                          <a:latin typeface="+mn-lt"/>
                          <a:ea typeface="+mn-ea"/>
                          <a:cs typeface="+mn-cs"/>
                        </a:rPr>
                        <a:t>open eyes </a:t>
                      </a:r>
                      <a:endParaRPr lang="en-US" sz="1400" dirty="0"/>
                    </a:p>
                  </a:txBody>
                  <a:tcPr/>
                </a:tc>
              </a:tr>
              <a:tr h="1478480">
                <a:tc>
                  <a:txBody>
                    <a:bodyPr/>
                    <a:lstStyle/>
                    <a:p>
                      <a:r>
                        <a:rPr lang="en-US" sz="1400" dirty="0" smtClean="0"/>
                        <a:t>VERBAL</a:t>
                      </a:r>
                      <a:endParaRPr lang="en-US" sz="1400" dirty="0"/>
                    </a:p>
                  </a:txBody>
                  <a:tcPr/>
                </a:tc>
                <a:tc>
                  <a:txBody>
                    <a:bodyPr/>
                    <a:lstStyle/>
                    <a:p>
                      <a:endParaRPr lang="en-US" sz="1400" dirty="0"/>
                    </a:p>
                  </a:txBody>
                  <a:tcPr/>
                </a:tc>
                <a:tc>
                  <a:txBody>
                    <a:bodyPr/>
                    <a:lstStyle/>
                    <a:p>
                      <a:r>
                        <a:rPr kumimoji="0" lang="en-US" sz="1400" kern="1200" dirty="0" smtClean="0">
                          <a:solidFill>
                            <a:schemeClr val="dk1"/>
                          </a:solidFill>
                          <a:latin typeface="+mn-lt"/>
                          <a:ea typeface="+mn-ea"/>
                          <a:cs typeface="+mn-cs"/>
                        </a:rPr>
                        <a:t>Oriented, converse normally</a:t>
                      </a:r>
                      <a:endParaRPr lang="en-US" sz="1400" dirty="0"/>
                    </a:p>
                  </a:txBody>
                  <a:tcPr/>
                </a:tc>
                <a:tc>
                  <a:txBody>
                    <a:bodyPr/>
                    <a:lstStyle/>
                    <a:p>
                      <a:r>
                        <a:rPr kumimoji="0" lang="en-US" sz="1400" kern="1200" dirty="0" smtClean="0">
                          <a:solidFill>
                            <a:schemeClr val="dk1"/>
                          </a:solidFill>
                          <a:latin typeface="+mn-lt"/>
                          <a:ea typeface="+mn-ea"/>
                          <a:cs typeface="+mn-cs"/>
                        </a:rPr>
                        <a:t>Confused, disoriented</a:t>
                      </a:r>
                      <a:endParaRPr lang="en-US" sz="1400" dirty="0"/>
                    </a:p>
                  </a:txBody>
                  <a:tcPr/>
                </a:tc>
                <a:tc>
                  <a:txBody>
                    <a:bodyPr/>
                    <a:lstStyle/>
                    <a:p>
                      <a:r>
                        <a:rPr kumimoji="0" lang="en-US" sz="1400" kern="1200" dirty="0" smtClean="0">
                          <a:solidFill>
                            <a:schemeClr val="dk1"/>
                          </a:solidFill>
                          <a:latin typeface="+mn-lt"/>
                          <a:ea typeface="+mn-ea"/>
                          <a:cs typeface="+mn-cs"/>
                        </a:rPr>
                        <a:t>Inappropriate Words</a:t>
                      </a:r>
                      <a:endParaRPr lang="en-US" sz="1400" dirty="0"/>
                    </a:p>
                  </a:txBody>
                  <a:tcPr/>
                </a:tc>
                <a:tc>
                  <a:txBody>
                    <a:bodyPr/>
                    <a:lstStyle/>
                    <a:p>
                      <a:r>
                        <a:rPr kumimoji="0" lang="en-US" sz="1400" kern="1200" dirty="0" smtClean="0">
                          <a:solidFill>
                            <a:schemeClr val="dk1"/>
                          </a:solidFill>
                          <a:latin typeface="+mn-lt"/>
                          <a:ea typeface="+mn-ea"/>
                          <a:cs typeface="+mn-cs"/>
                        </a:rPr>
                        <a:t>Makes sounds</a:t>
                      </a:r>
                      <a:endParaRPr lang="en-US" sz="1400" dirty="0"/>
                    </a:p>
                  </a:txBody>
                  <a:tcPr/>
                </a:tc>
                <a:tc>
                  <a:txBody>
                    <a:bodyPr/>
                    <a:lstStyle/>
                    <a:p>
                      <a:r>
                        <a:rPr kumimoji="0" lang="en-US" sz="1400" kern="1200" dirty="0" smtClean="0">
                          <a:solidFill>
                            <a:schemeClr val="dk1"/>
                          </a:solidFill>
                          <a:latin typeface="+mn-lt"/>
                          <a:ea typeface="+mn-ea"/>
                          <a:cs typeface="+mn-cs"/>
                        </a:rPr>
                        <a:t>Makes no sound</a:t>
                      </a:r>
                      <a:endParaRPr lang="en-US" sz="1400" dirty="0"/>
                    </a:p>
                  </a:txBody>
                  <a:tcPr/>
                </a:tc>
              </a:tr>
              <a:tr h="1945368">
                <a:tc>
                  <a:txBody>
                    <a:bodyPr/>
                    <a:lstStyle/>
                    <a:p>
                      <a:r>
                        <a:rPr lang="en-US" sz="1400" dirty="0" smtClean="0"/>
                        <a:t>MOTOR</a:t>
                      </a:r>
                      <a:endParaRPr lang="en-US" sz="1400" dirty="0"/>
                    </a:p>
                  </a:txBody>
                  <a:tcPr/>
                </a:tc>
                <a:tc>
                  <a:txBody>
                    <a:bodyPr/>
                    <a:lstStyle/>
                    <a:p>
                      <a:r>
                        <a:rPr kumimoji="0" lang="en-US" sz="1400" kern="1200" dirty="0" smtClean="0">
                          <a:solidFill>
                            <a:schemeClr val="dk1"/>
                          </a:solidFill>
                          <a:latin typeface="+mn-lt"/>
                          <a:ea typeface="+mn-ea"/>
                          <a:cs typeface="+mn-cs"/>
                        </a:rPr>
                        <a:t>Obeys command </a:t>
                      </a:r>
                      <a:endParaRPr lang="en-US" sz="1400" dirty="0"/>
                    </a:p>
                  </a:txBody>
                  <a:tcPr/>
                </a:tc>
                <a:tc>
                  <a:txBody>
                    <a:bodyPr/>
                    <a:lstStyle/>
                    <a:p>
                      <a:r>
                        <a:rPr kumimoji="0" lang="en-US" sz="1400" kern="1200" dirty="0" smtClean="0">
                          <a:solidFill>
                            <a:schemeClr val="dk1"/>
                          </a:solidFill>
                          <a:latin typeface="+mn-lt"/>
                          <a:ea typeface="+mn-ea"/>
                          <a:cs typeface="+mn-cs"/>
                        </a:rPr>
                        <a:t>Localizes to painful stimuli</a:t>
                      </a:r>
                      <a:endParaRPr lang="en-US" sz="1400" dirty="0"/>
                    </a:p>
                  </a:txBody>
                  <a:tcPr/>
                </a:tc>
                <a:tc>
                  <a:txBody>
                    <a:bodyPr/>
                    <a:lstStyle/>
                    <a:p>
                      <a:r>
                        <a:rPr kumimoji="0" lang="en-US" sz="1400" kern="1200" dirty="0" smtClean="0">
                          <a:solidFill>
                            <a:schemeClr val="dk1"/>
                          </a:solidFill>
                          <a:latin typeface="+mn-lt"/>
                          <a:ea typeface="+mn-ea"/>
                          <a:cs typeface="+mn-cs"/>
                        </a:rPr>
                        <a:t>Flexion/</a:t>
                      </a:r>
                    </a:p>
                    <a:p>
                      <a:r>
                        <a:rPr kumimoji="0" lang="en-US" sz="1400" kern="1200" dirty="0" smtClean="0">
                          <a:solidFill>
                            <a:schemeClr val="dk1"/>
                          </a:solidFill>
                          <a:latin typeface="+mn-lt"/>
                          <a:ea typeface="+mn-ea"/>
                          <a:cs typeface="+mn-cs"/>
                        </a:rPr>
                        <a:t>withdraw from painful stimuli</a:t>
                      </a:r>
                      <a:endParaRPr lang="en-US" sz="1400" dirty="0"/>
                    </a:p>
                  </a:txBody>
                  <a:tcPr/>
                </a:tc>
                <a:tc>
                  <a:txBody>
                    <a:bodyPr/>
                    <a:lstStyle/>
                    <a:p>
                      <a:r>
                        <a:rPr kumimoji="0" lang="en-US" sz="1400" kern="1200" dirty="0" smtClean="0">
                          <a:solidFill>
                            <a:schemeClr val="dk1"/>
                          </a:solidFill>
                          <a:latin typeface="+mn-lt"/>
                          <a:ea typeface="+mn-ea"/>
                          <a:cs typeface="+mn-cs"/>
                        </a:rPr>
                        <a:t>Abnormal flexion to painful stimuli (decorticate </a:t>
                      </a:r>
                      <a:endParaRPr lang="en-US" sz="1400" dirty="0"/>
                    </a:p>
                  </a:txBody>
                  <a:tcPr/>
                </a:tc>
                <a:tc>
                  <a:txBody>
                    <a:bodyPr/>
                    <a:lstStyle/>
                    <a:p>
                      <a:r>
                        <a:rPr kumimoji="0" lang="en-US" sz="1400" kern="1200" dirty="0" smtClean="0">
                          <a:solidFill>
                            <a:schemeClr val="dk1"/>
                          </a:solidFill>
                          <a:latin typeface="+mn-lt"/>
                          <a:ea typeface="+mn-ea"/>
                          <a:cs typeface="+mn-cs"/>
                        </a:rPr>
                        <a:t>Extension to painful stimuli ( decerebrate response) </a:t>
                      </a:r>
                      <a:endParaRPr lang="en-US" sz="1400" dirty="0"/>
                    </a:p>
                  </a:txBody>
                  <a:tcPr/>
                </a:tc>
                <a:tc>
                  <a:txBody>
                    <a:bodyPr/>
                    <a:lstStyle/>
                    <a:p>
                      <a:r>
                        <a:rPr kumimoji="0" lang="en-US" sz="1400" kern="1200" dirty="0" smtClean="0">
                          <a:solidFill>
                            <a:schemeClr val="dk1"/>
                          </a:solidFill>
                          <a:latin typeface="+mn-lt"/>
                          <a:ea typeface="+mn-ea"/>
                          <a:cs typeface="+mn-cs"/>
                        </a:rPr>
                        <a:t>Makes no movement </a:t>
                      </a:r>
                      <a:endParaRPr lang="en-US" sz="14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Learning Objectives </a:t>
            </a:r>
            <a:endParaRPr lang="en-US" dirty="0"/>
          </a:p>
        </p:txBody>
      </p:sp>
      <p:sp>
        <p:nvSpPr>
          <p:cNvPr id="3" name="Content Placeholder 2"/>
          <p:cNvSpPr>
            <a:spLocks noGrp="1"/>
          </p:cNvSpPr>
          <p:nvPr>
            <p:ph sz="quarter" idx="1"/>
          </p:nvPr>
        </p:nvSpPr>
        <p:spPr/>
        <p:txBody>
          <a:bodyPr>
            <a:normAutofit/>
          </a:bodyPr>
          <a:lstStyle/>
          <a:p>
            <a:r>
              <a:rPr lang="en-US" dirty="0" smtClean="0"/>
              <a:t>By the end of the lesson, the learner should be able to;</a:t>
            </a:r>
          </a:p>
          <a:p>
            <a:pPr marL="822960" lvl="1" indent="-457200">
              <a:buFont typeface="+mj-lt"/>
              <a:buAutoNum type="arabicPeriod"/>
            </a:pPr>
            <a:r>
              <a:rPr lang="en-US" dirty="0" smtClean="0"/>
              <a:t>Define common terms used in care of the critically ill and the unconscious patient </a:t>
            </a:r>
          </a:p>
          <a:p>
            <a:pPr marL="822960" lvl="1" indent="-457200">
              <a:buFont typeface="+mj-lt"/>
              <a:buAutoNum type="arabicPeriod"/>
            </a:pPr>
            <a:r>
              <a:rPr lang="en-US" dirty="0" smtClean="0"/>
              <a:t>Outline guiding principles on care of the critically ill/unconscious patients</a:t>
            </a:r>
          </a:p>
          <a:p>
            <a:pPr marL="822960" lvl="1" indent="-457200">
              <a:buFont typeface="+mj-lt"/>
              <a:buAutoNum type="arabicPeriod"/>
            </a:pPr>
            <a:r>
              <a:rPr lang="en-US" dirty="0" smtClean="0"/>
              <a:t>Classify the critically ill patient</a:t>
            </a:r>
          </a:p>
          <a:p>
            <a:pPr marL="822960" lvl="1" indent="-457200">
              <a:buFont typeface="+mj-lt"/>
              <a:buAutoNum type="arabicPeriod"/>
            </a:pPr>
            <a:r>
              <a:rPr lang="en-US" dirty="0" smtClean="0"/>
              <a:t>Discuss  </a:t>
            </a:r>
            <a:r>
              <a:rPr lang="en-US" dirty="0" smtClean="0"/>
              <a:t>the </a:t>
            </a:r>
            <a:r>
              <a:rPr lang="en-US" dirty="0" smtClean="0"/>
              <a:t>Glasgow Coma </a:t>
            </a:r>
            <a:r>
              <a:rPr lang="en-US" dirty="0" smtClean="0"/>
              <a:t>Scale</a:t>
            </a:r>
            <a:r>
              <a:rPr lang="en-US" dirty="0" smtClean="0"/>
              <a:t> </a:t>
            </a:r>
            <a:r>
              <a:rPr lang="en-US" dirty="0" smtClean="0"/>
              <a:t>and the AVPU method in observing the unconscious patient.   </a:t>
            </a:r>
          </a:p>
          <a:p>
            <a:pPr marL="822960" lvl="1" indent="-457200">
              <a:buFont typeface="+mj-lt"/>
              <a:buAutoNum type="arabicPeriod"/>
            </a:pPr>
            <a:r>
              <a:rPr lang="en-US" dirty="0" smtClean="0"/>
              <a:t>Discuss using the nursing process, the management of the critically ill/unconscious patient </a:t>
            </a:r>
          </a:p>
          <a:p>
            <a:pPr lvl="1"/>
            <a:endParaRPr lang="en-US" dirty="0" smtClean="0"/>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Eye Response</a:t>
            </a:r>
            <a:r>
              <a:rPr lang="en-US" sz="2800" dirty="0" smtClean="0"/>
              <a:t/>
            </a:r>
            <a:br>
              <a:rPr lang="en-US" sz="2800" dirty="0" smtClean="0"/>
            </a:br>
            <a:endParaRPr lang="en-US" dirty="0"/>
          </a:p>
        </p:txBody>
      </p:sp>
      <p:sp>
        <p:nvSpPr>
          <p:cNvPr id="3" name="Content Placeholder 2"/>
          <p:cNvSpPr>
            <a:spLocks noGrp="1"/>
          </p:cNvSpPr>
          <p:nvPr>
            <p:ph sz="quarter" idx="1"/>
          </p:nvPr>
        </p:nvSpPr>
        <p:spPr/>
        <p:txBody>
          <a:bodyPr/>
          <a:lstStyle/>
          <a:p>
            <a:r>
              <a:rPr lang="en-US" dirty="0" smtClean="0"/>
              <a:t>This </a:t>
            </a:r>
            <a:r>
              <a:rPr lang="en-US" dirty="0" smtClean="0"/>
              <a:t>test has 4 grades only. </a:t>
            </a:r>
            <a:endParaRPr lang="en-US" sz="2000" dirty="0" smtClean="0"/>
          </a:p>
          <a:p>
            <a:pPr marL="457200" lvl="0" indent="-457200">
              <a:buFont typeface="+mj-lt"/>
              <a:buAutoNum type="arabicPeriod"/>
            </a:pPr>
            <a:r>
              <a:rPr lang="en-US" dirty="0" smtClean="0"/>
              <a:t>No opening of the eye.</a:t>
            </a:r>
            <a:endParaRPr lang="en-US" sz="2000" dirty="0" smtClean="0"/>
          </a:p>
          <a:p>
            <a:pPr marL="457200" lvl="0" indent="-457200">
              <a:buFont typeface="+mj-lt"/>
              <a:buAutoNum type="arabicPeriod"/>
            </a:pPr>
            <a:r>
              <a:rPr lang="en-US" dirty="0" smtClean="0"/>
              <a:t>Eyes open in response to painful stimuli, the painful stimulus may be</a:t>
            </a:r>
            <a:endParaRPr lang="en-US" sz="2000" dirty="0" smtClean="0"/>
          </a:p>
          <a:p>
            <a:pPr marL="822960" lvl="1" indent="-457200">
              <a:buFont typeface="Arial" pitchFamily="34" charset="0"/>
              <a:buChar char="•"/>
            </a:pPr>
            <a:r>
              <a:rPr lang="en-US" sz="2400" b="1" dirty="0" smtClean="0"/>
              <a:t>Peripheral pain</a:t>
            </a:r>
            <a:r>
              <a:rPr lang="en-US" sz="2400" dirty="0" smtClean="0"/>
              <a:t> elicited by squeezing the </a:t>
            </a:r>
            <a:r>
              <a:rPr lang="en-US" sz="2400" dirty="0" err="1" smtClean="0"/>
              <a:t>lunula</a:t>
            </a:r>
            <a:r>
              <a:rPr lang="en-US" sz="2400" dirty="0" smtClean="0"/>
              <a:t> area of the patient’s finger </a:t>
            </a:r>
            <a:r>
              <a:rPr lang="en-US" sz="2400" dirty="0" smtClean="0"/>
              <a:t>nail</a:t>
            </a:r>
            <a:endParaRPr lang="en-US" sz="2000" dirty="0" smtClean="0"/>
          </a:p>
          <a:p>
            <a:pPr marL="822960" lvl="1" indent="-457200">
              <a:buFont typeface="Arial" pitchFamily="34" charset="0"/>
              <a:buChar char="•"/>
            </a:pPr>
            <a:r>
              <a:rPr lang="en-US" sz="2400" b="1" dirty="0" smtClean="0"/>
              <a:t>Central stimulus </a:t>
            </a:r>
            <a:r>
              <a:rPr lang="en-US" sz="2400" dirty="0" smtClean="0"/>
              <a:t>elicited </a:t>
            </a:r>
            <a:r>
              <a:rPr lang="en-US" sz="2400" dirty="0" smtClean="0"/>
              <a:t>by squeezing </a:t>
            </a:r>
            <a:r>
              <a:rPr lang="en-US" sz="2400" dirty="0" smtClean="0"/>
              <a:t>the </a:t>
            </a:r>
            <a:r>
              <a:rPr lang="en-US" sz="2400" dirty="0" err="1" smtClean="0"/>
              <a:t>trapezius</a:t>
            </a:r>
            <a:r>
              <a:rPr lang="en-US" sz="2400" b="1" dirty="0" smtClean="0"/>
              <a:t>. </a:t>
            </a:r>
            <a:endParaRPr lang="en-US" sz="2000" dirty="0" smtClean="0"/>
          </a:p>
          <a:p>
            <a:pPr marL="457200" lvl="0" indent="-457200">
              <a:buFont typeface="+mj-lt"/>
              <a:buAutoNum type="arabicPeriod"/>
            </a:pPr>
            <a:r>
              <a:rPr lang="en-US" dirty="0" smtClean="0"/>
              <a:t>Eye opening to speech </a:t>
            </a:r>
            <a:endParaRPr lang="en-US" sz="2000" dirty="0" smtClean="0"/>
          </a:p>
          <a:p>
            <a:pPr marL="457200" indent="-457200">
              <a:buFont typeface="+mj-lt"/>
              <a:buAutoNum type="arabicPeriod"/>
            </a:pPr>
            <a:r>
              <a:rPr lang="en-US" dirty="0" smtClean="0"/>
              <a:t>Eyes open spontaneously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pPr algn="ctr"/>
            <a:r>
              <a:rPr lang="en-US" b="1" dirty="0" smtClean="0"/>
              <a:t>Verbal Response</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001000" cy="4873752"/>
          </a:xfrm>
        </p:spPr>
        <p:txBody>
          <a:bodyPr/>
          <a:lstStyle/>
          <a:p>
            <a:r>
              <a:rPr lang="en-US" dirty="0" smtClean="0"/>
              <a:t>This </a:t>
            </a:r>
            <a:r>
              <a:rPr lang="en-US" dirty="0" smtClean="0"/>
              <a:t>test 5 grades.</a:t>
            </a:r>
          </a:p>
          <a:p>
            <a:pPr marL="457200" lvl="0" indent="-457200">
              <a:buFont typeface="+mj-lt"/>
              <a:buAutoNum type="arabicPeriod"/>
            </a:pPr>
            <a:r>
              <a:rPr lang="en-US" dirty="0" smtClean="0"/>
              <a:t>No verbal response </a:t>
            </a:r>
          </a:p>
          <a:p>
            <a:pPr marL="457200" lvl="0" indent="-457200">
              <a:buFont typeface="+mj-lt"/>
              <a:buAutoNum type="arabicPeriod"/>
            </a:pPr>
            <a:r>
              <a:rPr lang="en-US" dirty="0" smtClean="0"/>
              <a:t>Incomprehensible sounds, moaning but no words</a:t>
            </a:r>
          </a:p>
          <a:p>
            <a:pPr marL="457200" lvl="0" indent="-457200">
              <a:buFont typeface="+mj-lt"/>
              <a:buAutoNum type="arabicPeriod"/>
            </a:pPr>
            <a:r>
              <a:rPr lang="en-US" dirty="0" smtClean="0"/>
              <a:t>Inappropriate words, speaks words but not sentences</a:t>
            </a:r>
          </a:p>
          <a:p>
            <a:pPr marL="457200" lvl="0" indent="-457200">
              <a:buFont typeface="+mj-lt"/>
              <a:buAutoNum type="arabicPeriod"/>
            </a:pPr>
            <a:r>
              <a:rPr lang="en-US" dirty="0" smtClean="0"/>
              <a:t>Confused, responds to questions coherently but there is some disorientation and confusion.</a:t>
            </a:r>
          </a:p>
          <a:p>
            <a:pPr marL="457200" lvl="0" indent="-457200">
              <a:buFont typeface="+mj-lt"/>
              <a:buAutoNum type="arabicPeriod"/>
            </a:pPr>
            <a:r>
              <a:rPr lang="en-US" dirty="0" smtClean="0"/>
              <a:t>Oriented, responds coherently and appropriately to questions such as name age, where they are, why, year, month etc.</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Motor Response.</a:t>
            </a:r>
            <a:r>
              <a:rPr lang="en-US" dirty="0" smtClean="0"/>
              <a:t/>
            </a:r>
            <a:br>
              <a:rPr lang="en-US" dirty="0" smtClean="0"/>
            </a:br>
            <a:endParaRPr lang="en-US" dirty="0"/>
          </a:p>
        </p:txBody>
      </p:sp>
      <p:sp>
        <p:nvSpPr>
          <p:cNvPr id="3" name="Content Placeholder 2"/>
          <p:cNvSpPr>
            <a:spLocks noGrp="1"/>
          </p:cNvSpPr>
          <p:nvPr>
            <p:ph sz="quarter" idx="1"/>
          </p:nvPr>
        </p:nvSpPr>
        <p:spPr>
          <a:xfrm>
            <a:off x="457200" y="1219200"/>
            <a:ext cx="8077200" cy="5254752"/>
          </a:xfrm>
        </p:spPr>
        <p:txBody>
          <a:bodyPr>
            <a:normAutofit fontScale="85000" lnSpcReduction="20000"/>
          </a:bodyPr>
          <a:lstStyle/>
          <a:p>
            <a:r>
              <a:rPr lang="en-US" dirty="0" smtClean="0"/>
              <a:t>This </a:t>
            </a:r>
            <a:r>
              <a:rPr lang="en-US" dirty="0" smtClean="0"/>
              <a:t>test has 6 grades</a:t>
            </a:r>
          </a:p>
          <a:p>
            <a:pPr marL="457200" lvl="0" indent="-457200">
              <a:buFont typeface="+mj-lt"/>
              <a:buAutoNum type="arabicPeriod"/>
            </a:pPr>
            <a:r>
              <a:rPr lang="en-US" dirty="0" smtClean="0"/>
              <a:t>No motor response </a:t>
            </a:r>
          </a:p>
          <a:p>
            <a:pPr marL="457200" lvl="0" indent="-457200">
              <a:buFont typeface="+mj-lt"/>
              <a:buAutoNum type="arabicPeriod"/>
            </a:pPr>
            <a:r>
              <a:rPr lang="en-US" dirty="0" smtClean="0"/>
              <a:t>Decerebrate posturing, responds to pain by extensor response; adduction of arm, internal rotation of the shoulder, pronation of the forearm, extension of the elbow, flexion of the writs and fingers, leg extension and </a:t>
            </a:r>
            <a:r>
              <a:rPr lang="en-US" dirty="0" smtClean="0"/>
              <a:t>plantar flexion </a:t>
            </a:r>
            <a:r>
              <a:rPr lang="en-US" dirty="0" smtClean="0"/>
              <a:t>of the foot.</a:t>
            </a:r>
          </a:p>
          <a:p>
            <a:pPr marL="457200" lvl="0" indent="-457200">
              <a:buFont typeface="+mj-lt"/>
              <a:buAutoNum type="arabicPeriod"/>
            </a:pPr>
            <a:r>
              <a:rPr lang="en-US" dirty="0" smtClean="0"/>
              <a:t>Decorticate posturing, responds to pain by flexor response; internal rotation of the shoulder, flexion of the forearm and wrist with clenched fists, leg extension and </a:t>
            </a:r>
            <a:r>
              <a:rPr lang="en-US" dirty="0" smtClean="0"/>
              <a:t>plantar flexion </a:t>
            </a:r>
            <a:r>
              <a:rPr lang="en-US" dirty="0" smtClean="0"/>
              <a:t>of the foot.</a:t>
            </a:r>
          </a:p>
          <a:p>
            <a:pPr marL="457200" lvl="0" indent="-457200">
              <a:buFont typeface="+mj-lt"/>
              <a:buAutoNum type="arabicPeriod"/>
            </a:pPr>
            <a:r>
              <a:rPr lang="en-US" dirty="0" smtClean="0"/>
              <a:t>Withdraws from pain with absence of abnormal posturing. Unable to lift hand past the chin when painful stimuli is applied around the </a:t>
            </a:r>
            <a:r>
              <a:rPr lang="en-US" dirty="0" smtClean="0"/>
              <a:t>supra-orbital </a:t>
            </a:r>
            <a:r>
              <a:rPr lang="en-US" dirty="0" smtClean="0"/>
              <a:t>area but pulls away the hand when the </a:t>
            </a:r>
            <a:r>
              <a:rPr lang="en-US" dirty="0" smtClean="0"/>
              <a:t>nail bed </a:t>
            </a:r>
            <a:r>
              <a:rPr lang="en-US" dirty="0" smtClean="0"/>
              <a:t>is pinched.</a:t>
            </a:r>
          </a:p>
          <a:p>
            <a:pPr marL="457200" lvl="0" indent="-457200">
              <a:buFont typeface="+mj-lt"/>
              <a:buAutoNum type="arabicPeriod"/>
            </a:pPr>
            <a:r>
              <a:rPr lang="en-US" dirty="0" smtClean="0"/>
              <a:t>Localizes pain; makes purposeful movements towards painful stimuli, able to bring the hand beyond the chin with </a:t>
            </a:r>
            <a:r>
              <a:rPr lang="en-US" dirty="0" smtClean="0"/>
              <a:t>supra-orbital </a:t>
            </a:r>
            <a:r>
              <a:rPr lang="en-US" dirty="0" smtClean="0"/>
              <a:t>pressure.</a:t>
            </a:r>
          </a:p>
          <a:p>
            <a:pPr marL="457200" lvl="0" indent="-457200">
              <a:buFont typeface="+mj-lt"/>
              <a:buAutoNum type="arabicPeriod"/>
            </a:pPr>
            <a:r>
              <a:rPr lang="en-US" dirty="0" smtClean="0"/>
              <a:t>Obeys command; the patient is able to perform simple limb movement on command.</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Interpretation of GCS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The </a:t>
            </a:r>
            <a:r>
              <a:rPr lang="en-US" dirty="0" smtClean="0"/>
              <a:t>score is expressed in the form of the sum of the 3 tests. </a:t>
            </a:r>
            <a:endParaRPr lang="en-US" dirty="0" smtClean="0"/>
          </a:p>
          <a:p>
            <a:pPr lvl="1"/>
            <a:r>
              <a:rPr lang="en-US" dirty="0" smtClean="0"/>
              <a:t>E.g</a:t>
            </a:r>
            <a:r>
              <a:rPr lang="en-US" dirty="0" smtClean="0"/>
              <a:t>. if the eye response score was 2, the verbal response was 4 and the motor response was 3 the </a:t>
            </a:r>
            <a:r>
              <a:rPr lang="en-US" dirty="0" smtClean="0"/>
              <a:t> </a:t>
            </a:r>
            <a:r>
              <a:rPr lang="en-US" dirty="0" smtClean="0"/>
              <a:t>score will be expressed as</a:t>
            </a:r>
            <a:r>
              <a:rPr lang="en-US" b="1" dirty="0" smtClean="0"/>
              <a:t>: GCS 9 =E2 V4 M3</a:t>
            </a:r>
            <a:r>
              <a:rPr lang="en-US" dirty="0" smtClean="0"/>
              <a:t>.</a:t>
            </a:r>
          </a:p>
          <a:p>
            <a:r>
              <a:rPr lang="en-US" b="1" dirty="0" smtClean="0"/>
              <a:t>GCS &lt;8 – </a:t>
            </a:r>
            <a:r>
              <a:rPr lang="en-US" b="1" dirty="0" smtClean="0"/>
              <a:t>9 </a:t>
            </a:r>
            <a:r>
              <a:rPr lang="en-US" dirty="0" smtClean="0"/>
              <a:t>Severe </a:t>
            </a:r>
            <a:r>
              <a:rPr lang="en-US" dirty="0" smtClean="0"/>
              <a:t>neurological dysfunction.</a:t>
            </a:r>
          </a:p>
          <a:p>
            <a:r>
              <a:rPr lang="en-US" b="1" dirty="0" smtClean="0"/>
              <a:t>GCS 9 – </a:t>
            </a:r>
            <a:r>
              <a:rPr lang="en-US" b="1" dirty="0" smtClean="0"/>
              <a:t>12 </a:t>
            </a:r>
            <a:r>
              <a:rPr lang="en-US" dirty="0" smtClean="0"/>
              <a:t>Moderate </a:t>
            </a:r>
            <a:r>
              <a:rPr lang="en-US" dirty="0" smtClean="0"/>
              <a:t>neurological dysfunction.</a:t>
            </a:r>
          </a:p>
          <a:p>
            <a:r>
              <a:rPr lang="en-US" b="1" dirty="0" smtClean="0"/>
              <a:t>GCS &gt; or equal to 13</a:t>
            </a:r>
            <a:r>
              <a:rPr lang="en-US" dirty="0" smtClean="0"/>
              <a:t>. Minor neurological dysfunction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AVPU scale </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7924800" cy="4873752"/>
          </a:xfrm>
        </p:spPr>
        <p:txBody>
          <a:bodyPr>
            <a:normAutofit fontScale="85000" lnSpcReduction="10000"/>
          </a:bodyPr>
          <a:lstStyle/>
          <a:p>
            <a:r>
              <a:rPr lang="en-US" dirty="0" smtClean="0"/>
              <a:t>The </a:t>
            </a:r>
            <a:r>
              <a:rPr lang="en-US" dirty="0" smtClean="0"/>
              <a:t>AVPU scale is an acronym from Alert, Verbal, Pain, Unresponsive.  It is a simplification of the Glasgow Coma scale which assesses a patient response in 3 measure, eye, voice and motor skills. AVPU identifies the best response of each of the 3 measures. </a:t>
            </a:r>
          </a:p>
          <a:p>
            <a:r>
              <a:rPr lang="en-US" b="1" dirty="0" smtClean="0"/>
              <a:t>Alert </a:t>
            </a:r>
            <a:r>
              <a:rPr lang="en-US" dirty="0" smtClean="0"/>
              <a:t>= the patient is awake, opens eyes spontaneously and exhibits normal motor movements. However, the patient may be awake but not necessarily oriented. </a:t>
            </a:r>
          </a:p>
          <a:p>
            <a:r>
              <a:rPr lang="en-US" b="1" dirty="0" smtClean="0"/>
              <a:t>Verbal</a:t>
            </a:r>
            <a:r>
              <a:rPr lang="en-US" dirty="0" smtClean="0"/>
              <a:t> = patient responds to verbal </a:t>
            </a:r>
            <a:r>
              <a:rPr lang="en-US" dirty="0" err="1" smtClean="0"/>
              <a:t>stimulus,patient</a:t>
            </a:r>
            <a:r>
              <a:rPr lang="en-US" dirty="0" smtClean="0"/>
              <a:t> may respond by opening eyes when you talk to them, or by voice which could be grunting or moving a limb when told to do so.</a:t>
            </a:r>
          </a:p>
          <a:p>
            <a:r>
              <a:rPr lang="en-US" b="1" dirty="0" smtClean="0"/>
              <a:t>Pain</a:t>
            </a:r>
            <a:r>
              <a:rPr lang="en-US" dirty="0" smtClean="0"/>
              <a:t> = patient responds to pain stimulus (Press the nail bed, pinch the ears or </a:t>
            </a:r>
            <a:r>
              <a:rPr lang="en-US" dirty="0" err="1" smtClean="0"/>
              <a:t>sternal</a:t>
            </a:r>
            <a:r>
              <a:rPr lang="en-US" dirty="0" smtClean="0"/>
              <a:t> rub). The patient may respond to pain by eye, voice or movement. </a:t>
            </a:r>
          </a:p>
          <a:p>
            <a:r>
              <a:rPr lang="en-US" b="1" dirty="0" smtClean="0"/>
              <a:t>Unresponsive</a:t>
            </a:r>
            <a:r>
              <a:rPr lang="en-US" dirty="0" smtClean="0"/>
              <a:t> = unresponsive to stimulus. The patient does not respond to voice or pain stimulus.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447800"/>
            <a:ext cx="6172200" cy="2053590"/>
          </a:xfrm>
        </p:spPr>
        <p:txBody>
          <a:bodyPr>
            <a:normAutofit/>
          </a:bodyPr>
          <a:lstStyle/>
          <a:p>
            <a:r>
              <a:rPr lang="en-US" sz="4400" dirty="0" smtClean="0"/>
              <a:t>Nursing Diagnoses</a:t>
            </a:r>
            <a:endParaRPr lang="en-US" sz="4400" dirty="0"/>
          </a:p>
        </p:txBody>
      </p:sp>
      <p:sp>
        <p:nvSpPr>
          <p:cNvPr id="3" name="Text Placeholder 2"/>
          <p:cNvSpPr>
            <a:spLocks noGrp="1"/>
          </p:cNvSpPr>
          <p:nvPr>
            <p:ph type="body" idx="1"/>
          </p:nvPr>
        </p:nvSpPr>
        <p:spPr>
          <a:xfrm flipV="1">
            <a:off x="2286000" y="8000999"/>
            <a:ext cx="6172200" cy="45719"/>
          </a:xfrm>
        </p:spPr>
        <p:txBody>
          <a:bodyPr>
            <a:normAutofit fontScale="25000" lnSpcReduction="20000"/>
          </a:bodyPr>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67600" cy="1219200"/>
          </a:xfrm>
        </p:spPr>
        <p:txBody>
          <a:bodyPr>
            <a:normAutofit fontScale="90000"/>
          </a:bodyPr>
          <a:lstStyle/>
          <a:p>
            <a:pPr algn="ctr"/>
            <a:r>
              <a:rPr lang="en-US" b="1" dirty="0" smtClean="0"/>
              <a:t>EXAMPLES OF Nursing </a:t>
            </a:r>
            <a:r>
              <a:rPr lang="en-US" b="1" dirty="0" smtClean="0"/>
              <a:t>Diagnoses of the unconscious/critically ill patient </a:t>
            </a:r>
            <a:r>
              <a:rPr lang="en-US" dirty="0" smtClean="0"/>
              <a:t/>
            </a:r>
            <a:br>
              <a:rPr lang="en-US" dirty="0" smtClean="0"/>
            </a:br>
            <a:endParaRPr lang="en-US" dirty="0"/>
          </a:p>
        </p:txBody>
      </p:sp>
      <p:sp>
        <p:nvSpPr>
          <p:cNvPr id="3" name="Content Placeholder 2"/>
          <p:cNvSpPr>
            <a:spLocks noGrp="1"/>
          </p:cNvSpPr>
          <p:nvPr>
            <p:ph sz="quarter" idx="1"/>
          </p:nvPr>
        </p:nvSpPr>
        <p:spPr>
          <a:xfrm>
            <a:off x="457200" y="1219200"/>
            <a:ext cx="7924800" cy="5254752"/>
          </a:xfrm>
        </p:spPr>
        <p:txBody>
          <a:bodyPr>
            <a:normAutofit/>
          </a:bodyPr>
          <a:lstStyle/>
          <a:p>
            <a:pPr marL="457200" lvl="0" indent="-457200">
              <a:buFont typeface="+mj-lt"/>
              <a:buAutoNum type="arabicPeriod"/>
            </a:pPr>
            <a:r>
              <a:rPr lang="en-US" dirty="0" smtClean="0"/>
              <a:t>Decreased </a:t>
            </a:r>
            <a:r>
              <a:rPr lang="en-US" dirty="0" smtClean="0"/>
              <a:t>Intracranial Adaptive Capacity</a:t>
            </a:r>
          </a:p>
          <a:p>
            <a:pPr marL="457200" lvl="0" indent="-457200">
              <a:buFont typeface="+mj-lt"/>
              <a:buAutoNum type="arabicPeriod"/>
            </a:pPr>
            <a:r>
              <a:rPr lang="en-US" dirty="0" smtClean="0"/>
              <a:t>Ineffective Airway Clearance related to upper airway obstruction by tongue and soft tissues; inability to clear respiratory secretions</a:t>
            </a:r>
          </a:p>
          <a:p>
            <a:pPr marL="457200" lvl="0" indent="-457200">
              <a:buFont typeface="+mj-lt"/>
              <a:buAutoNum type="arabicPeriod"/>
            </a:pPr>
            <a:r>
              <a:rPr lang="en-US" dirty="0" smtClean="0"/>
              <a:t>Risk for Imbalanced Fluid Volume related to inability to ingest fluids, dehydration from osmotic therapy (when used to reduce intracranial pressure)</a:t>
            </a:r>
          </a:p>
          <a:p>
            <a:pPr marL="457200" lvl="0" indent="-457200">
              <a:buFont typeface="+mj-lt"/>
              <a:buAutoNum type="arabicPeriod"/>
            </a:pPr>
            <a:r>
              <a:rPr lang="en-US" dirty="0" smtClean="0"/>
              <a:t>Impaired Oral Mucous Membranes related to mouth breathing, absence of pharyngeal reflex, inability to ingest fluid</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EXAMPLES OF Nursing Diagnoses of the unconscious/critically ill patient</a:t>
            </a:r>
            <a:endParaRPr lang="en-US" dirty="0"/>
          </a:p>
        </p:txBody>
      </p:sp>
      <p:sp>
        <p:nvSpPr>
          <p:cNvPr id="3" name="Content Placeholder 2"/>
          <p:cNvSpPr>
            <a:spLocks noGrp="1"/>
          </p:cNvSpPr>
          <p:nvPr>
            <p:ph sz="quarter" idx="1"/>
          </p:nvPr>
        </p:nvSpPr>
        <p:spPr>
          <a:xfrm>
            <a:off x="457200" y="1600200"/>
            <a:ext cx="8001000" cy="4873752"/>
          </a:xfrm>
        </p:spPr>
        <p:txBody>
          <a:bodyPr/>
          <a:lstStyle/>
          <a:p>
            <a:pPr marL="457200" lvl="0" indent="-457200">
              <a:buFont typeface="+mj-lt"/>
              <a:buAutoNum type="arabicPeriod"/>
            </a:pPr>
            <a:r>
              <a:rPr lang="en-US" dirty="0" smtClean="0"/>
              <a:t>Risk for Impaired Skin Integrity related to immobility or restlessness</a:t>
            </a:r>
          </a:p>
          <a:p>
            <a:pPr marL="457200" lvl="0" indent="-457200">
              <a:buFont typeface="+mj-lt"/>
              <a:buAutoNum type="arabicPeriod"/>
            </a:pPr>
            <a:r>
              <a:rPr lang="en-US" dirty="0" smtClean="0"/>
              <a:t>Impaired Tissue Integrity of cornea related to diminished/absent corneal reflex</a:t>
            </a:r>
          </a:p>
          <a:p>
            <a:pPr marL="457200" lvl="0" indent="-457200">
              <a:buFont typeface="+mj-lt"/>
              <a:buAutoNum type="arabicPeriod"/>
            </a:pPr>
            <a:r>
              <a:rPr lang="en-US" dirty="0" smtClean="0"/>
              <a:t>Hyperthermia related to infectious process; damage to hypothalamic center</a:t>
            </a:r>
          </a:p>
          <a:p>
            <a:pPr marL="457200" lvl="0" indent="-457200">
              <a:buFont typeface="+mj-lt"/>
              <a:buAutoNum type="arabicPeriod"/>
            </a:pPr>
            <a:r>
              <a:rPr lang="en-US" dirty="0" smtClean="0"/>
              <a:t>Impaired Urinary Elimination related to unconscious state</a:t>
            </a:r>
          </a:p>
          <a:p>
            <a:pPr marL="457200" lvl="0" indent="-457200">
              <a:buFont typeface="+mj-lt"/>
              <a:buAutoNum type="arabicPeriod"/>
            </a:pPr>
            <a:r>
              <a:rPr lang="en-US" dirty="0" smtClean="0"/>
              <a:t>Bowel Incontinence related to unconscious state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752600"/>
            <a:ext cx="6705600" cy="2053590"/>
          </a:xfrm>
        </p:spPr>
        <p:txBody>
          <a:bodyPr>
            <a:normAutofit/>
          </a:bodyPr>
          <a:lstStyle/>
          <a:p>
            <a:r>
              <a:rPr lang="en-US" sz="3200" dirty="0" smtClean="0"/>
              <a:t>EXPECTED OUTCOMES </a:t>
            </a:r>
            <a:r>
              <a:rPr lang="en-US" sz="3200" dirty="0" smtClean="0"/>
              <a:t>for the unconscious/critically ill patient.</a:t>
            </a:r>
            <a:endParaRPr lang="en-US" sz="3200" dirty="0"/>
          </a:p>
        </p:txBody>
      </p:sp>
      <p:sp>
        <p:nvSpPr>
          <p:cNvPr id="3" name="Text Placeholder 2"/>
          <p:cNvSpPr>
            <a:spLocks noGrp="1"/>
          </p:cNvSpPr>
          <p:nvPr>
            <p:ph type="body" idx="1"/>
          </p:nvPr>
        </p:nvSpPr>
        <p:spPr>
          <a:xfrm>
            <a:off x="2286000" y="7239000"/>
            <a:ext cx="6172200" cy="457200"/>
          </a:xfrm>
        </p:spPr>
        <p:txBody>
          <a:bodyPr/>
          <a:lstStyle/>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of patient centred Expected outcomes </a:t>
            </a:r>
            <a:endParaRPr lang="en-US" dirty="0"/>
          </a:p>
        </p:txBody>
      </p:sp>
      <p:sp>
        <p:nvSpPr>
          <p:cNvPr id="3" name="Content Placeholder 2"/>
          <p:cNvSpPr>
            <a:spLocks noGrp="1"/>
          </p:cNvSpPr>
          <p:nvPr>
            <p:ph sz="quarter" idx="1"/>
          </p:nvPr>
        </p:nvSpPr>
        <p:spPr>
          <a:xfrm>
            <a:off x="457200" y="1600200"/>
            <a:ext cx="8001000" cy="4873752"/>
          </a:xfrm>
        </p:spPr>
        <p:txBody>
          <a:bodyPr>
            <a:normAutofit/>
          </a:bodyPr>
          <a:lstStyle/>
          <a:p>
            <a:r>
              <a:rPr lang="en-US" dirty="0" smtClean="0"/>
              <a:t>The patient will exhibit improved neurologic status. </a:t>
            </a:r>
            <a:endParaRPr lang="en-US" dirty="0" smtClean="0"/>
          </a:p>
          <a:p>
            <a:r>
              <a:rPr lang="en-US" dirty="0" smtClean="0"/>
              <a:t>The patient </a:t>
            </a:r>
            <a:r>
              <a:rPr lang="en-US" dirty="0" smtClean="0"/>
              <a:t>will maintain a clear </a:t>
            </a:r>
            <a:r>
              <a:rPr lang="en-US" dirty="0" smtClean="0"/>
              <a:t>airway; </a:t>
            </a:r>
            <a:r>
              <a:rPr lang="en-US" dirty="0" smtClean="0"/>
              <a:t>the patient will be able to cough </a:t>
            </a:r>
            <a:r>
              <a:rPr lang="en-US" dirty="0" smtClean="0"/>
              <a:t>up secretions</a:t>
            </a:r>
          </a:p>
          <a:p>
            <a:r>
              <a:rPr lang="en-US" dirty="0" smtClean="0"/>
              <a:t>The patient will maintain adequate hydration status  (show no signs </a:t>
            </a:r>
            <a:r>
              <a:rPr lang="en-US" dirty="0" smtClean="0"/>
              <a:t>of </a:t>
            </a:r>
            <a:r>
              <a:rPr lang="en-US" dirty="0" smtClean="0"/>
              <a:t>dehydration). </a:t>
            </a:r>
            <a:endParaRPr lang="en-US" dirty="0" smtClean="0"/>
          </a:p>
          <a:p>
            <a:r>
              <a:rPr lang="en-US" dirty="0" smtClean="0"/>
              <a:t>The patient will maintain intact</a:t>
            </a:r>
            <a:r>
              <a:rPr lang="en-US" dirty="0" smtClean="0"/>
              <a:t>, pink mucous </a:t>
            </a:r>
            <a:r>
              <a:rPr lang="en-US" dirty="0" smtClean="0"/>
              <a:t>membranes</a:t>
            </a:r>
          </a:p>
          <a:p>
            <a:r>
              <a:rPr lang="en-US" dirty="0" smtClean="0"/>
              <a:t>The patient will show no signs of skin breakdown or erythema</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b="1" dirty="0" smtClean="0"/>
              <a:t>Definition of terms </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lvl="0"/>
            <a:r>
              <a:rPr lang="en-US" b="1" dirty="0" smtClean="0"/>
              <a:t>Critically </a:t>
            </a:r>
            <a:r>
              <a:rPr lang="en-US" b="1" dirty="0" smtClean="0"/>
              <a:t>ill patient</a:t>
            </a:r>
            <a:r>
              <a:rPr lang="en-US" dirty="0" smtClean="0"/>
              <a:t>; this is a patient who is at risk of actual or potential life-threatening health problems, unstable patients </a:t>
            </a:r>
          </a:p>
          <a:p>
            <a:pPr lvl="0"/>
            <a:r>
              <a:rPr lang="en-US" b="1" dirty="0" smtClean="0"/>
              <a:t>The unconscious patient;</a:t>
            </a:r>
            <a:r>
              <a:rPr lang="en-US" dirty="0" smtClean="0"/>
              <a:t> is a patient with depression of cerebral function ranging from stupor to coma</a:t>
            </a:r>
          </a:p>
          <a:p>
            <a:pPr lvl="0"/>
            <a:r>
              <a:rPr lang="en-US" b="1" dirty="0" smtClean="0"/>
              <a:t>Coma</a:t>
            </a:r>
            <a:r>
              <a:rPr lang="en-US" dirty="0" smtClean="0"/>
              <a:t> is a clinical state of </a:t>
            </a:r>
            <a:r>
              <a:rPr lang="en-US" dirty="0" err="1" smtClean="0"/>
              <a:t>unarousable</a:t>
            </a:r>
            <a:r>
              <a:rPr lang="en-US" dirty="0" smtClean="0"/>
              <a:t> </a:t>
            </a:r>
            <a:r>
              <a:rPr lang="en-US" dirty="0" smtClean="0"/>
              <a:t>unresponsiveness in </a:t>
            </a:r>
            <a:r>
              <a:rPr lang="en-US" dirty="0" smtClean="0"/>
              <a:t>which there are no purposeful responses to internal or external stimuli</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of patient centred Expected outcomes </a:t>
            </a:r>
            <a:endParaRPr lang="en-US" dirty="0"/>
          </a:p>
        </p:txBody>
      </p:sp>
      <p:sp>
        <p:nvSpPr>
          <p:cNvPr id="3" name="Content Placeholder 2"/>
          <p:cNvSpPr>
            <a:spLocks noGrp="1"/>
          </p:cNvSpPr>
          <p:nvPr>
            <p:ph sz="quarter" idx="1"/>
          </p:nvPr>
        </p:nvSpPr>
        <p:spPr>
          <a:xfrm>
            <a:off x="457200" y="1600200"/>
            <a:ext cx="8001000" cy="4873752"/>
          </a:xfrm>
        </p:spPr>
        <p:txBody>
          <a:bodyPr/>
          <a:lstStyle/>
          <a:p>
            <a:r>
              <a:rPr lang="en-US" dirty="0" smtClean="0"/>
              <a:t>The </a:t>
            </a:r>
            <a:r>
              <a:rPr lang="en-US" dirty="0" smtClean="0"/>
              <a:t>patient will show no signs of trauma to cornea</a:t>
            </a:r>
          </a:p>
          <a:p>
            <a:r>
              <a:rPr lang="en-US" dirty="0" smtClean="0"/>
              <a:t>The patient will maintain core temperature within normal limits.</a:t>
            </a:r>
          </a:p>
          <a:p>
            <a:r>
              <a:rPr lang="en-US" dirty="0" smtClean="0"/>
              <a:t>The patient will show no signs of urinary tract infection (UTI); </a:t>
            </a:r>
          </a:p>
          <a:p>
            <a:r>
              <a:rPr lang="en-US" dirty="0" smtClean="0"/>
              <a:t>The patient will maintain normal bladder emptying</a:t>
            </a:r>
          </a:p>
          <a:p>
            <a:r>
              <a:rPr lang="en-US" dirty="0" smtClean="0"/>
              <a:t>The patient will maintain bowel movement on regular basis in response to bowel regimen</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057400"/>
            <a:ext cx="6781800" cy="2053590"/>
          </a:xfrm>
        </p:spPr>
        <p:txBody>
          <a:bodyPr>
            <a:normAutofit fontScale="90000"/>
          </a:bodyPr>
          <a:lstStyle/>
          <a:p>
            <a:r>
              <a:rPr lang="en-US" sz="3600" dirty="0" smtClean="0"/>
              <a:t>Nursing </a:t>
            </a:r>
            <a:r>
              <a:rPr lang="en-US" sz="3600" dirty="0" smtClean="0"/>
              <a:t>Interventions for </a:t>
            </a:r>
            <a:r>
              <a:rPr lang="en-US" sz="3600" dirty="0" smtClean="0"/>
              <a:t>the unconscious/critically ill patient.</a:t>
            </a:r>
            <a:r>
              <a:rPr lang="en-US" dirty="0" smtClean="0"/>
              <a:t/>
            </a:r>
            <a:br>
              <a:rPr lang="en-US" dirty="0" smtClean="0"/>
            </a:br>
            <a:endParaRPr lang="en-US" dirty="0"/>
          </a:p>
        </p:txBody>
      </p:sp>
      <p:sp>
        <p:nvSpPr>
          <p:cNvPr id="3" name="Text Placeholder 2"/>
          <p:cNvSpPr>
            <a:spLocks noGrp="1"/>
          </p:cNvSpPr>
          <p:nvPr>
            <p:ph type="body" idx="1"/>
          </p:nvPr>
        </p:nvSpPr>
        <p:spPr>
          <a:xfrm>
            <a:off x="2362200" y="7010400"/>
            <a:ext cx="6172200" cy="1371600"/>
          </a:xfrm>
        </p:spPr>
        <p:txBody>
          <a:bodyPr/>
          <a:lstStyle/>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Minimizing Secondary Brain Injury</a:t>
            </a:r>
            <a:r>
              <a:rPr lang="en-US" dirty="0" smtClean="0"/>
              <a:t/>
            </a:r>
            <a:br>
              <a:rPr lang="en-US" dirty="0" smtClean="0"/>
            </a:br>
            <a:endParaRPr lang="en-US" dirty="0"/>
          </a:p>
        </p:txBody>
      </p:sp>
      <p:sp>
        <p:nvSpPr>
          <p:cNvPr id="3" name="Content Placeholder 2"/>
          <p:cNvSpPr>
            <a:spLocks noGrp="1"/>
          </p:cNvSpPr>
          <p:nvPr>
            <p:ph sz="quarter" idx="1"/>
          </p:nvPr>
        </p:nvSpPr>
        <p:spPr>
          <a:xfrm>
            <a:off x="457200" y="1295400"/>
            <a:ext cx="8077200" cy="5178552"/>
          </a:xfrm>
        </p:spPr>
        <p:txBody>
          <a:bodyPr>
            <a:normAutofit fontScale="77500" lnSpcReduction="20000"/>
          </a:bodyPr>
          <a:lstStyle/>
          <a:p>
            <a:pPr lvl="0"/>
            <a:r>
              <a:rPr lang="en-US" dirty="0" smtClean="0"/>
              <a:t>Monitor </a:t>
            </a:r>
            <a:r>
              <a:rPr lang="en-US" dirty="0" smtClean="0"/>
              <a:t>for change in neurologic status, decreased LOC, onset of cranial nerve deficits.</a:t>
            </a:r>
          </a:p>
          <a:p>
            <a:pPr lvl="0"/>
            <a:r>
              <a:rPr lang="en-US" dirty="0" smtClean="0"/>
              <a:t>Identify emerging trends in neurologic function, and communicate findings to medical staff.</a:t>
            </a:r>
          </a:p>
          <a:p>
            <a:pPr lvl="0"/>
            <a:r>
              <a:rPr lang="en-US" dirty="0" smtClean="0"/>
              <a:t>Monitor response to pharmacologic therapy including drug levels, as indicated.</a:t>
            </a:r>
          </a:p>
          <a:p>
            <a:pPr lvl="0"/>
            <a:r>
              <a:rPr lang="en-US" dirty="0" smtClean="0"/>
              <a:t>Monitor laboratory data, CSF cultures, and Gram's stain, if applicable, and communicate findings to medical staff.</a:t>
            </a:r>
          </a:p>
          <a:p>
            <a:pPr lvl="0"/>
            <a:r>
              <a:rPr lang="en-US" dirty="0" smtClean="0"/>
              <a:t>Assess neurologic drains/dressings for patency, security, and characteristics for drainage.</a:t>
            </a:r>
          </a:p>
          <a:p>
            <a:pPr lvl="0"/>
            <a:r>
              <a:rPr lang="en-US" dirty="0" smtClean="0"/>
              <a:t>Institute measures to minimize risk for increased intracranial pressure (ICP), cerebral edema, seizures, or neurovascular compromise.</a:t>
            </a:r>
          </a:p>
          <a:p>
            <a:pPr lvl="0"/>
            <a:r>
              <a:rPr lang="en-US" dirty="0" smtClean="0"/>
              <a:t>Adjust care to reduce risk of increasing intracranial pressure (ICP): body positioning in a neutral position (head aligned with shoulders) without flexing head, reduce hip flexion, distribute care throughout 24-hour period sufficiently for ICP to return to baseline.</a:t>
            </a:r>
          </a:p>
          <a:p>
            <a:pPr lvl="0"/>
            <a:r>
              <a:rPr lang="en-US" dirty="0" smtClean="0"/>
              <a:t>Monitor temperature status. Maintain </a:t>
            </a:r>
            <a:r>
              <a:rPr lang="en-US" dirty="0" err="1" smtClean="0"/>
              <a:t>normo-thermia</a:t>
            </a:r>
            <a:r>
              <a:rPr lang="en-US" dirty="0" smtClean="0"/>
              <a: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Maintaining an Effective Airway</a:t>
            </a:r>
            <a:r>
              <a:rPr lang="en-US" dirty="0" smtClean="0"/>
              <a:t/>
            </a:r>
            <a:br>
              <a:rPr lang="en-US" dirty="0" smtClean="0"/>
            </a:br>
            <a:endParaRPr lang="en-US" dirty="0"/>
          </a:p>
        </p:txBody>
      </p:sp>
      <p:sp>
        <p:nvSpPr>
          <p:cNvPr id="3" name="Content Placeholder 2"/>
          <p:cNvSpPr>
            <a:spLocks noGrp="1"/>
          </p:cNvSpPr>
          <p:nvPr>
            <p:ph sz="quarter" idx="1"/>
          </p:nvPr>
        </p:nvSpPr>
        <p:spPr>
          <a:xfrm>
            <a:off x="457200" y="1066800"/>
            <a:ext cx="8153400" cy="5407152"/>
          </a:xfrm>
        </p:spPr>
        <p:txBody>
          <a:bodyPr>
            <a:normAutofit fontScale="92500" lnSpcReduction="20000"/>
          </a:bodyPr>
          <a:lstStyle/>
          <a:p>
            <a:pPr lvl="0"/>
            <a:r>
              <a:rPr lang="en-US" dirty="0" smtClean="0"/>
              <a:t>Position </a:t>
            </a:r>
            <a:r>
              <a:rPr lang="en-US" dirty="0" smtClean="0"/>
              <a:t>patient to prevent tongue from obstructing the airway, encourage drainage of respiratory secretions, and promote adequate exchange of oxygen and carbon dioxide.</a:t>
            </a:r>
          </a:p>
          <a:p>
            <a:pPr lvl="0"/>
            <a:r>
              <a:rPr lang="en-US" dirty="0" smtClean="0"/>
              <a:t>Keep the airway free from secretions with suctioning. In the absence of cough and swallowing reflexes, secretions rapidly accumulate in the posterior pharynx and upper trachea and can lead to respiratory complications (</a:t>
            </a:r>
            <a:r>
              <a:rPr lang="en-US" dirty="0" err="1" smtClean="0"/>
              <a:t>eg</a:t>
            </a:r>
            <a:r>
              <a:rPr lang="en-US" dirty="0" smtClean="0"/>
              <a:t>, aspiration).</a:t>
            </a:r>
          </a:p>
          <a:p>
            <a:pPr lvl="0"/>
            <a:r>
              <a:rPr lang="en-US" dirty="0" smtClean="0"/>
              <a:t>Insert oral airway if tongue is paralyzed or is obstructing the airway. An obstructed airway increases ICP. This is considered a short-term measure.</a:t>
            </a:r>
          </a:p>
          <a:p>
            <a:pPr lvl="0"/>
            <a:r>
              <a:rPr lang="en-US" dirty="0" smtClean="0"/>
              <a:t>Prepare for insertion of cuffed endotracheal tube to protect the airway from aspiration and to allow efficient removal of </a:t>
            </a:r>
            <a:r>
              <a:rPr lang="en-US" dirty="0" err="1" smtClean="0"/>
              <a:t>tracheo</a:t>
            </a:r>
            <a:r>
              <a:rPr lang="en-US" dirty="0" smtClean="0"/>
              <a:t>-bronchial </a:t>
            </a:r>
            <a:r>
              <a:rPr lang="en-US" dirty="0" smtClean="0"/>
              <a:t>secretions.</a:t>
            </a:r>
          </a:p>
          <a:p>
            <a:pPr lvl="0"/>
            <a:r>
              <a:rPr lang="en-US" dirty="0" smtClean="0"/>
              <a:t>Use oxygen therapy as prescribed to deliver oxygenated blood to the CNS.</a:t>
            </a:r>
          </a:p>
          <a:p>
            <a:pPr lvl="0"/>
            <a:r>
              <a:rPr lang="en-US" dirty="0" smtClean="0"/>
              <a:t>Pre-treat </a:t>
            </a:r>
            <a:r>
              <a:rPr lang="en-US" dirty="0" smtClean="0"/>
              <a:t>before suctioning with sedative, </a:t>
            </a:r>
            <a:r>
              <a:rPr lang="en-US" dirty="0" err="1" smtClean="0"/>
              <a:t>opioid</a:t>
            </a:r>
            <a:r>
              <a:rPr lang="en-US" dirty="0" smtClean="0"/>
              <a:t>, or endotracheal </a:t>
            </a:r>
            <a:r>
              <a:rPr lang="en-US" dirty="0" err="1" smtClean="0"/>
              <a:t>lidocaine</a:t>
            </a:r>
            <a:r>
              <a:rPr lang="en-US" dirty="0" smtClean="0"/>
              <a:t>, if indicated.</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7772400" cy="762000"/>
          </a:xfrm>
        </p:spPr>
        <p:txBody>
          <a:bodyPr>
            <a:normAutofit fontScale="90000"/>
          </a:bodyPr>
          <a:lstStyle/>
          <a:p>
            <a:pPr lvl="0" algn="ctr"/>
            <a:r>
              <a:rPr lang="en-US" b="1" dirty="0" smtClean="0"/>
              <a:t/>
            </a:r>
            <a:br>
              <a:rPr lang="en-US" b="1" dirty="0" smtClean="0"/>
            </a:br>
            <a:r>
              <a:rPr lang="en-US" b="1" dirty="0" smtClean="0"/>
              <a:t/>
            </a:r>
            <a:br>
              <a:rPr lang="en-US" b="1" dirty="0" smtClean="0"/>
            </a:br>
            <a:r>
              <a:rPr lang="en-US" b="1" dirty="0" smtClean="0"/>
              <a:t>Attaining </a:t>
            </a:r>
            <a:r>
              <a:rPr lang="en-US" b="1" dirty="0" smtClean="0"/>
              <a:t>and Maintaining Fluid and Electrolyte Balance</a:t>
            </a:r>
            <a:r>
              <a:rPr lang="en-US" dirty="0" smtClean="0"/>
              <a:t/>
            </a:r>
            <a:br>
              <a:rPr lang="en-US" dirty="0" smtClean="0"/>
            </a:br>
            <a:endParaRPr lang="en-US" dirty="0"/>
          </a:p>
        </p:txBody>
      </p:sp>
      <p:sp>
        <p:nvSpPr>
          <p:cNvPr id="3" name="Content Placeholder 2"/>
          <p:cNvSpPr>
            <a:spLocks noGrp="1"/>
          </p:cNvSpPr>
          <p:nvPr>
            <p:ph sz="quarter" idx="1"/>
          </p:nvPr>
        </p:nvSpPr>
        <p:spPr>
          <a:xfrm>
            <a:off x="609600" y="1295400"/>
            <a:ext cx="7924800" cy="5178552"/>
          </a:xfrm>
        </p:spPr>
        <p:txBody>
          <a:bodyPr>
            <a:normAutofit/>
          </a:bodyPr>
          <a:lstStyle/>
          <a:p>
            <a:pPr lvl="0"/>
            <a:r>
              <a:rPr lang="en-US" dirty="0" smtClean="0"/>
              <a:t>Monitor </a:t>
            </a:r>
            <a:r>
              <a:rPr lang="en-US" dirty="0" smtClean="0"/>
              <a:t>prescribed I.V. fluids carefully, maintaining euvolemia, minimizing large volumes of free water, which may aggravate cerebral edema.</a:t>
            </a:r>
          </a:p>
          <a:p>
            <a:pPr lvl="0"/>
            <a:r>
              <a:rPr lang="en-US" dirty="0" smtClean="0"/>
              <a:t>Maintain hydration and enhance nutritional status with use of enteral or parenteral fluids.</a:t>
            </a:r>
          </a:p>
          <a:p>
            <a:pPr lvl="0"/>
            <a:r>
              <a:rPr lang="en-US" dirty="0" smtClean="0"/>
              <a:t>Measure urine output and specific gravity.</a:t>
            </a:r>
          </a:p>
          <a:p>
            <a:pPr lvl="0"/>
            <a:r>
              <a:rPr lang="en-US" dirty="0" smtClean="0"/>
              <a:t>Evaluate pulses (radial, carotid, apical, and pedal); measure BP; these parameters are a measure of circulatory adequacy/inadequacy.</a:t>
            </a:r>
          </a:p>
          <a:p>
            <a:pPr lvl="0"/>
            <a:r>
              <a:rPr lang="en-US" dirty="0" smtClean="0"/>
              <a:t>Maintain circulation; support the BP and treat life-threatening cardiac dysrhythmias.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7467600" cy="685800"/>
          </a:xfrm>
        </p:spPr>
        <p:txBody>
          <a:bodyPr>
            <a:normAutofit fontScale="90000"/>
          </a:bodyPr>
          <a:lstStyle/>
          <a:p>
            <a:pPr lvl="0" algn="ctr"/>
            <a:r>
              <a:rPr lang="en-US" b="1" dirty="0" smtClean="0"/>
              <a:t>Maintaining Healthy Oral Mucous Membranes</a:t>
            </a:r>
            <a:r>
              <a:rPr lang="en-US" dirty="0" smtClean="0"/>
              <a:t/>
            </a:r>
            <a:br>
              <a:rPr lang="en-US" dirty="0" smtClean="0"/>
            </a:br>
            <a:endParaRPr lang="en-US" dirty="0"/>
          </a:p>
        </p:txBody>
      </p:sp>
      <p:sp>
        <p:nvSpPr>
          <p:cNvPr id="3" name="Content Placeholder 2"/>
          <p:cNvSpPr>
            <a:spLocks noGrp="1"/>
          </p:cNvSpPr>
          <p:nvPr>
            <p:ph sz="quarter" idx="1"/>
          </p:nvPr>
        </p:nvSpPr>
        <p:spPr>
          <a:xfrm>
            <a:off x="457200" y="1295400"/>
            <a:ext cx="7924800" cy="5178552"/>
          </a:xfrm>
        </p:spPr>
        <p:txBody>
          <a:bodyPr/>
          <a:lstStyle/>
          <a:p>
            <a:pPr lvl="0"/>
            <a:r>
              <a:rPr lang="en-US" dirty="0" smtClean="0"/>
              <a:t>Remove </a:t>
            </a:r>
            <a:r>
              <a:rPr lang="en-US" dirty="0" smtClean="0"/>
              <a:t>dentures. Inspect patient's mouth for dryness, inflammation, and the presence of crusting.</a:t>
            </a:r>
          </a:p>
          <a:p>
            <a:pPr lvl="0"/>
            <a:r>
              <a:rPr lang="en-US" dirty="0" smtClean="0"/>
              <a:t>Provide mouth care by brushing teeth and cleansing the mouth with appropriate solution every 2 to 4 hours to prevent parotitis (inflammation of parotid gland).</a:t>
            </a:r>
          </a:p>
          <a:p>
            <a:pPr lvl="0"/>
            <a:r>
              <a:rPr lang="en-US" dirty="0" smtClean="0"/>
              <a:t>Apply lip emollient to maintain hydration and prevent dryness.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smtClean="0"/>
              <a:t>Maintaining Skin Integrity</a:t>
            </a:r>
            <a:r>
              <a:rPr lang="en-US" dirty="0" smtClean="0"/>
              <a:t/>
            </a:r>
            <a:br>
              <a:rPr lang="en-US" dirty="0" smtClean="0"/>
            </a:br>
            <a:endParaRPr lang="en-US" dirty="0"/>
          </a:p>
        </p:txBody>
      </p:sp>
      <p:sp>
        <p:nvSpPr>
          <p:cNvPr id="3" name="Content Placeholder 2"/>
          <p:cNvSpPr>
            <a:spLocks noGrp="1"/>
          </p:cNvSpPr>
          <p:nvPr>
            <p:ph sz="quarter" idx="1"/>
          </p:nvPr>
        </p:nvSpPr>
        <p:spPr>
          <a:xfrm>
            <a:off x="457200" y="1371600"/>
            <a:ext cx="8153400" cy="5102352"/>
          </a:xfrm>
        </p:spPr>
        <p:txBody>
          <a:bodyPr>
            <a:normAutofit fontScale="92500" lnSpcReduction="20000"/>
          </a:bodyPr>
          <a:lstStyle/>
          <a:p>
            <a:pPr lvl="0"/>
            <a:r>
              <a:rPr lang="en-US" dirty="0" smtClean="0"/>
              <a:t>Keep </a:t>
            </a:r>
            <a:r>
              <a:rPr lang="en-US" dirty="0" smtClean="0"/>
              <a:t>the skin clean, dry, well-lubricated, and free from pressure because comatose patients are susceptible to the formation of pressure ulcers.</a:t>
            </a:r>
          </a:p>
          <a:p>
            <a:pPr lvl="0"/>
            <a:r>
              <a:rPr lang="en-US" dirty="0" smtClean="0"/>
              <a:t>Turn the patient from side to side on a regular schedule to relieve pressure areas and help clear lungs by mobilizing secretions; turning also provides kinesthetic (sensation of movement), </a:t>
            </a:r>
            <a:r>
              <a:rPr lang="en-US" dirty="0" err="1" smtClean="0"/>
              <a:t>proprioceptive</a:t>
            </a:r>
            <a:r>
              <a:rPr lang="en-US" dirty="0" smtClean="0"/>
              <a:t> (awareness of position), and vestibular (equilibrium) stimulation.</a:t>
            </a:r>
          </a:p>
          <a:p>
            <a:pPr lvl="0"/>
            <a:r>
              <a:rPr lang="en-US" dirty="0" smtClean="0"/>
              <a:t>Reposition carefully after turning to prevent ischemia and shearing over pressure areas.</a:t>
            </a:r>
          </a:p>
          <a:p>
            <a:pPr lvl="0"/>
            <a:r>
              <a:rPr lang="en-US" dirty="0" smtClean="0"/>
              <a:t>Position extremities in functional position, and monitor skin underneath splints/</a:t>
            </a:r>
            <a:r>
              <a:rPr lang="en-US" dirty="0" err="1" smtClean="0"/>
              <a:t>orthoses</a:t>
            </a:r>
            <a:r>
              <a:rPr lang="en-US" dirty="0" smtClean="0"/>
              <a:t> to prevent skin breakdown and pressure neuropathies.</a:t>
            </a:r>
          </a:p>
          <a:p>
            <a:pPr lvl="0"/>
            <a:r>
              <a:rPr lang="en-US" dirty="0" smtClean="0"/>
              <a:t>Perform range-of-motion (ROM) exercises of extremities at least four times daily; contracture deformities develop early in unconscious patients.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smtClean="0"/>
              <a:t>Maintaining Corneal Integrity</a:t>
            </a:r>
            <a:r>
              <a:rPr lang="en-US" dirty="0" smtClean="0"/>
              <a:t/>
            </a:r>
            <a:br>
              <a:rPr lang="en-US" dirty="0" smtClean="0"/>
            </a:br>
            <a:endParaRPr lang="en-US" dirty="0"/>
          </a:p>
        </p:txBody>
      </p:sp>
      <p:sp>
        <p:nvSpPr>
          <p:cNvPr id="3" name="Content Placeholder 2"/>
          <p:cNvSpPr>
            <a:spLocks noGrp="1"/>
          </p:cNvSpPr>
          <p:nvPr>
            <p:ph sz="quarter" idx="1"/>
          </p:nvPr>
        </p:nvSpPr>
        <p:spPr>
          <a:xfrm>
            <a:off x="457200" y="1295400"/>
            <a:ext cx="7924800" cy="5178552"/>
          </a:xfrm>
        </p:spPr>
        <p:txBody>
          <a:bodyPr>
            <a:normAutofit fontScale="92500" lnSpcReduction="20000"/>
          </a:bodyPr>
          <a:lstStyle/>
          <a:p>
            <a:pPr lvl="0"/>
            <a:r>
              <a:rPr lang="en-US" dirty="0" smtClean="0"/>
              <a:t>Protect </a:t>
            </a:r>
            <a:r>
              <a:rPr lang="en-US" dirty="0" smtClean="0"/>
              <a:t>the eyes from corneal irritation as the cornea functions as a shield. If the eyes remain open for long periods, corneal drying, irritation, and ulceration are likely to result.</a:t>
            </a:r>
          </a:p>
          <a:p>
            <a:pPr lvl="0"/>
            <a:r>
              <a:rPr lang="en-US" dirty="0" smtClean="0"/>
              <a:t>Make sure the patient's eye is not rubbing against bedding if blinking and corneal reflexes are absent.</a:t>
            </a:r>
          </a:p>
          <a:p>
            <a:pPr lvl="0"/>
            <a:r>
              <a:rPr lang="en-US" dirty="0" smtClean="0"/>
              <a:t>Inspect the condition of the eyes with a flashlight.</a:t>
            </a:r>
          </a:p>
          <a:p>
            <a:pPr lvl="0"/>
            <a:r>
              <a:rPr lang="en-US" dirty="0" smtClean="0"/>
              <a:t>Remove contact lenses, if worn.</a:t>
            </a:r>
          </a:p>
          <a:p>
            <a:pPr lvl="0"/>
            <a:r>
              <a:rPr lang="en-US" dirty="0" smtClean="0"/>
              <a:t>Irrigate eyes with sterile saline or prescribed solution to remove discharge and debris.</a:t>
            </a:r>
          </a:p>
          <a:p>
            <a:pPr lvl="0"/>
            <a:r>
              <a:rPr lang="en-US" dirty="0" smtClean="0"/>
              <a:t>Instill prescribed ophthalmic ointment in each eye to prevent glazing and corneal ulceration.</a:t>
            </a:r>
          </a:p>
          <a:p>
            <a:pPr lvl="0"/>
            <a:r>
              <a:rPr lang="en-US" dirty="0" smtClean="0"/>
              <a:t>Apply eye patches, when indicated, ensuring that eyes remain closed under patch.</a:t>
            </a:r>
          </a:p>
          <a:p>
            <a:pPr lvl="0"/>
            <a:r>
              <a:rPr lang="en-US" dirty="0" smtClean="0"/>
              <a:t>Prepare for temporary </a:t>
            </a:r>
            <a:r>
              <a:rPr lang="en-US" dirty="0" err="1" smtClean="0"/>
              <a:t>tarsorrhaphy</a:t>
            </a:r>
            <a:r>
              <a:rPr lang="en-US" dirty="0" smtClean="0"/>
              <a:t> (suturing of eyelids in closed position) if unconscious state is prolonged.</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smtClean="0"/>
              <a:t>Reducing Fever</a:t>
            </a:r>
            <a:r>
              <a:rPr lang="en-US" dirty="0" smtClean="0"/>
              <a:t/>
            </a:r>
            <a:br>
              <a:rPr lang="en-US" dirty="0" smtClean="0"/>
            </a:br>
            <a:endParaRPr lang="en-US" dirty="0"/>
          </a:p>
        </p:txBody>
      </p:sp>
      <p:sp>
        <p:nvSpPr>
          <p:cNvPr id="3" name="Content Placeholder 2"/>
          <p:cNvSpPr>
            <a:spLocks noGrp="1"/>
          </p:cNvSpPr>
          <p:nvPr>
            <p:ph sz="quarter" idx="1"/>
          </p:nvPr>
        </p:nvSpPr>
        <p:spPr>
          <a:xfrm>
            <a:off x="457200" y="1066800"/>
            <a:ext cx="8077200" cy="5407152"/>
          </a:xfrm>
        </p:spPr>
        <p:txBody>
          <a:bodyPr>
            <a:normAutofit fontScale="77500" lnSpcReduction="20000"/>
          </a:bodyPr>
          <a:lstStyle/>
          <a:p>
            <a:pPr lvl="0"/>
            <a:r>
              <a:rPr lang="en-US" dirty="0" smtClean="0"/>
              <a:t>Look </a:t>
            </a:r>
            <a:r>
              <a:rPr lang="en-US" dirty="0" smtClean="0"/>
              <a:t>for possible sites of infections (respiratory, CNS, urinary tract, wound) when fever is present in an unconscious patient.</a:t>
            </a:r>
          </a:p>
          <a:p>
            <a:pPr lvl="0"/>
            <a:r>
              <a:rPr lang="en-US" dirty="0" smtClean="0"/>
              <a:t>Monitor temperature frequently or continuously.</a:t>
            </a:r>
          </a:p>
          <a:p>
            <a:pPr lvl="0"/>
            <a:r>
              <a:rPr lang="en-US" dirty="0" smtClean="0"/>
              <a:t>Control persistent elevations of temperature. Fever increases metabolic demands of the brain, decreases circulation and oxygenation, and results in cerebral deterioration.</a:t>
            </a:r>
          </a:p>
          <a:p>
            <a:pPr lvl="0"/>
            <a:r>
              <a:rPr lang="en-US" dirty="0" smtClean="0"/>
              <a:t>Monitor core temperature continuously and treat hyperthermia promptly. Hyperthermia increases the brain's metabolic rate and increases the risk of secondary injury. A body core temperature is 4 to 5 degrees lower than brain temperature.</a:t>
            </a:r>
          </a:p>
          <a:p>
            <a:pPr lvl="0"/>
            <a:r>
              <a:rPr lang="en-US" dirty="0" smtClean="0"/>
              <a:t>Maintain a cool ambient temperature. Anticipate potential for overcooling and make environmental adjustments accordingly (</a:t>
            </a:r>
            <a:r>
              <a:rPr lang="en-US" dirty="0" err="1" smtClean="0"/>
              <a:t>eg</a:t>
            </a:r>
            <a:r>
              <a:rPr lang="en-US" dirty="0" smtClean="0"/>
              <a:t>, operating room environment).</a:t>
            </a:r>
          </a:p>
          <a:p>
            <a:pPr lvl="0"/>
            <a:r>
              <a:rPr lang="en-US" dirty="0" smtClean="0"/>
              <a:t>Minimize excess covering on bed.</a:t>
            </a:r>
          </a:p>
          <a:p>
            <a:pPr lvl="0"/>
            <a:r>
              <a:rPr lang="en-US" dirty="0" smtClean="0"/>
              <a:t>Administer prescribed antipyretics.</a:t>
            </a:r>
          </a:p>
          <a:p>
            <a:pPr lvl="0"/>
            <a:r>
              <a:rPr lang="en-US" dirty="0" smtClean="0"/>
              <a:t>Use cool-water sponging and an electric fan blowing over the patient to increase surface cooling for hyperthermia resistant to antipyretics.</a:t>
            </a:r>
          </a:p>
          <a:p>
            <a:pPr lvl="0"/>
            <a:r>
              <a:rPr lang="en-US" dirty="0" smtClean="0"/>
              <a:t>Use a hypothermia blanket for hyperthermia to maintain normothermia. Avoid rapid overcooling.</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smtClean="0"/>
              <a:t>Promoting Urinary Elimination</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077200" cy="4873752"/>
          </a:xfrm>
        </p:spPr>
        <p:txBody>
          <a:bodyPr/>
          <a:lstStyle/>
          <a:p>
            <a:pPr lvl="0"/>
            <a:r>
              <a:rPr lang="en-US" dirty="0" smtClean="0"/>
              <a:t>Insert </a:t>
            </a:r>
            <a:r>
              <a:rPr lang="en-US" dirty="0" smtClean="0"/>
              <a:t>an indwelling urethral catheter for short-term management.</a:t>
            </a:r>
          </a:p>
          <a:p>
            <a:pPr lvl="0"/>
            <a:r>
              <a:rPr lang="en-US" dirty="0" smtClean="0"/>
              <a:t>Use intermittent bladder catheterization for distention as soon as possible to minimize risk of infection. </a:t>
            </a:r>
            <a:endParaRPr lang="en-US" dirty="0" smtClean="0"/>
          </a:p>
          <a:p>
            <a:pPr lvl="0"/>
            <a:r>
              <a:rPr lang="en-US" dirty="0" smtClean="0"/>
              <a:t>Palpate </a:t>
            </a:r>
            <a:r>
              <a:rPr lang="en-US" dirty="0" smtClean="0"/>
              <a:t>over the patient's bladder at intervals or use a bladder scan to detect urine retention and an </a:t>
            </a:r>
            <a:r>
              <a:rPr lang="en-US" dirty="0" smtClean="0"/>
              <a:t>over-distended </a:t>
            </a:r>
            <a:r>
              <a:rPr lang="en-US" dirty="0" smtClean="0"/>
              <a:t>bladder.</a:t>
            </a:r>
          </a:p>
          <a:p>
            <a:pPr lvl="0"/>
            <a:r>
              <a:rPr lang="en-US" dirty="0" smtClean="0"/>
              <a:t>Monitor for fever and cloudy urine.</a:t>
            </a:r>
          </a:p>
          <a:p>
            <a:pPr lvl="0"/>
            <a:r>
              <a:rPr lang="en-US" dirty="0" smtClean="0"/>
              <a:t>Initiate a bladder-training program as soon as consciousness is regained.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pPr algn="ctr"/>
            <a:r>
              <a:rPr lang="en-US" sz="3600" b="1" dirty="0" smtClean="0"/>
              <a:t>Guiding principles on care of the critically ill/unconscious patients</a:t>
            </a:r>
            <a:r>
              <a:rPr lang="en-US" dirty="0" smtClean="0"/>
              <a:t/>
            </a:r>
            <a:br>
              <a:rPr lang="en-US" dirty="0" smtClean="0"/>
            </a:br>
            <a:endParaRPr lang="en-US" dirty="0"/>
          </a:p>
        </p:txBody>
      </p:sp>
      <p:sp>
        <p:nvSpPr>
          <p:cNvPr id="3" name="Content Placeholder 2"/>
          <p:cNvSpPr>
            <a:spLocks noGrp="1"/>
          </p:cNvSpPr>
          <p:nvPr>
            <p:ph sz="quarter" idx="1"/>
          </p:nvPr>
        </p:nvSpPr>
        <p:spPr>
          <a:xfrm>
            <a:off x="914400" y="1905000"/>
            <a:ext cx="7467600" cy="4340352"/>
          </a:xfrm>
        </p:spPr>
        <p:txBody>
          <a:bodyPr>
            <a:normAutofit/>
          </a:bodyPr>
          <a:lstStyle/>
          <a:p>
            <a:pPr marL="457200" lvl="0" indent="-457200">
              <a:buFont typeface="+mj-lt"/>
              <a:buAutoNum type="arabicPeriod"/>
            </a:pPr>
            <a:r>
              <a:rPr lang="en-US" dirty="0" smtClean="0"/>
              <a:t>Provision </a:t>
            </a:r>
            <a:r>
              <a:rPr lang="en-US" dirty="0" smtClean="0"/>
              <a:t>of optimal and appropriate care.</a:t>
            </a:r>
          </a:p>
          <a:p>
            <a:pPr marL="457200" lvl="0" indent="-457200">
              <a:buFont typeface="+mj-lt"/>
              <a:buAutoNum type="arabicPeriod"/>
            </a:pPr>
            <a:r>
              <a:rPr lang="en-US" dirty="0" smtClean="0"/>
              <a:t>Relief of distress</a:t>
            </a:r>
          </a:p>
          <a:p>
            <a:pPr marL="457200" lvl="0" indent="-457200">
              <a:buFont typeface="+mj-lt"/>
              <a:buAutoNum type="arabicPeriod"/>
            </a:pPr>
            <a:r>
              <a:rPr lang="en-US" dirty="0" smtClean="0"/>
              <a:t>Compassion and support </a:t>
            </a:r>
          </a:p>
          <a:p>
            <a:pPr marL="457200" lvl="0" indent="-457200">
              <a:buFont typeface="+mj-lt"/>
              <a:buAutoNum type="arabicPeriod"/>
            </a:pPr>
            <a:r>
              <a:rPr lang="en-US" dirty="0" smtClean="0"/>
              <a:t>Dignity</a:t>
            </a:r>
          </a:p>
          <a:p>
            <a:pPr marL="457200" lvl="0" indent="-457200">
              <a:buFont typeface="+mj-lt"/>
              <a:buAutoNum type="arabicPeriod"/>
            </a:pPr>
            <a:r>
              <a:rPr lang="en-US" dirty="0" smtClean="0"/>
              <a:t>Information</a:t>
            </a:r>
          </a:p>
          <a:p>
            <a:pPr marL="457200" lvl="0" indent="-457200">
              <a:buFont typeface="+mj-lt"/>
              <a:buAutoNum type="arabicPeriod"/>
            </a:pPr>
            <a:r>
              <a:rPr lang="en-US" dirty="0" smtClean="0"/>
              <a:t>Rehabilitation</a:t>
            </a:r>
          </a:p>
          <a:p>
            <a:pPr marL="457200" indent="-457200">
              <a:buFont typeface="+mj-lt"/>
              <a:buAutoNum type="arabicPeriod"/>
            </a:pPr>
            <a:r>
              <a:rPr lang="en-US" dirty="0" smtClean="0"/>
              <a:t>Care and support of relatives and care givers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smtClean="0"/>
              <a:t>Promoting Bowel Function</a:t>
            </a:r>
            <a:r>
              <a:rPr lang="en-US" dirty="0" smtClean="0"/>
              <a:t/>
            </a:r>
            <a:br>
              <a:rPr lang="en-US" dirty="0" smtClean="0"/>
            </a:br>
            <a:endParaRPr lang="en-US" dirty="0"/>
          </a:p>
        </p:txBody>
      </p:sp>
      <p:sp>
        <p:nvSpPr>
          <p:cNvPr id="3" name="Content Placeholder 2"/>
          <p:cNvSpPr>
            <a:spLocks noGrp="1"/>
          </p:cNvSpPr>
          <p:nvPr>
            <p:ph sz="quarter" idx="1"/>
          </p:nvPr>
        </p:nvSpPr>
        <p:spPr>
          <a:xfrm>
            <a:off x="457200" y="1371600"/>
            <a:ext cx="8077200" cy="4873752"/>
          </a:xfrm>
        </p:spPr>
        <p:txBody>
          <a:bodyPr>
            <a:normAutofit lnSpcReduction="10000"/>
          </a:bodyPr>
          <a:lstStyle/>
          <a:p>
            <a:pPr lvl="0"/>
            <a:r>
              <a:rPr lang="en-US" dirty="0" smtClean="0"/>
              <a:t>Observe </a:t>
            </a:r>
            <a:r>
              <a:rPr lang="en-US" dirty="0" smtClean="0"/>
              <a:t>for constipation due to immobility and lack of dietary fiber. Stool softener or laxative, scheduled or as needed, may be prescribed to promote bowel elimination.</a:t>
            </a:r>
          </a:p>
          <a:p>
            <a:pPr lvl="0"/>
            <a:r>
              <a:rPr lang="en-US" dirty="0" smtClean="0"/>
              <a:t>Monitor for diarrhea resulting from infection, antibiotics, enteric feedings, </a:t>
            </a:r>
            <a:r>
              <a:rPr lang="en-US" dirty="0" err="1" smtClean="0"/>
              <a:t>hyperosmolar</a:t>
            </a:r>
            <a:r>
              <a:rPr lang="en-US" dirty="0" smtClean="0"/>
              <a:t> fluids, and fecal impaction.</a:t>
            </a:r>
          </a:p>
          <a:p>
            <a:pPr lvl="0"/>
            <a:r>
              <a:rPr lang="en-US" dirty="0" smtClean="0"/>
              <a:t>Perform a rectal examination if fecal impaction is suspected.</a:t>
            </a:r>
          </a:p>
          <a:p>
            <a:pPr lvl="0"/>
            <a:r>
              <a:rPr lang="en-US" dirty="0" smtClean="0"/>
              <a:t>Use fecal collection bags, and provide meticulous skin care if patient has fecal incontinence.</a:t>
            </a:r>
          </a:p>
          <a:p>
            <a:pPr lvl="0"/>
            <a:r>
              <a:rPr lang="en-US" dirty="0" smtClean="0"/>
              <a:t>Auscultate for bowel sounds; palpate lower abdomen for distention.</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smtClean="0"/>
              <a:t>Family Education and Support</a:t>
            </a:r>
            <a:r>
              <a:rPr lang="en-US" dirty="0" smtClean="0"/>
              <a:t/>
            </a:r>
            <a:br>
              <a:rPr lang="en-US" dirty="0" smtClean="0"/>
            </a:br>
            <a:endParaRPr lang="en-US" dirty="0"/>
          </a:p>
        </p:txBody>
      </p:sp>
      <p:sp>
        <p:nvSpPr>
          <p:cNvPr id="3" name="Content Placeholder 2"/>
          <p:cNvSpPr>
            <a:spLocks noGrp="1"/>
          </p:cNvSpPr>
          <p:nvPr>
            <p:ph sz="quarter" idx="1"/>
          </p:nvPr>
        </p:nvSpPr>
        <p:spPr>
          <a:xfrm>
            <a:off x="457200" y="1524000"/>
            <a:ext cx="8077200" cy="4949952"/>
          </a:xfrm>
        </p:spPr>
        <p:txBody>
          <a:bodyPr>
            <a:normAutofit/>
          </a:bodyPr>
          <a:lstStyle/>
          <a:p>
            <a:pPr lvl="0"/>
            <a:r>
              <a:rPr lang="en-US" dirty="0" smtClean="0"/>
              <a:t>Develop </a:t>
            </a:r>
            <a:r>
              <a:rPr lang="en-US" dirty="0" smtClean="0"/>
              <a:t>a supportive and trusting relationship with the family or significant other.</a:t>
            </a:r>
          </a:p>
          <a:p>
            <a:pPr lvl="0"/>
            <a:r>
              <a:rPr lang="en-US" dirty="0" smtClean="0"/>
              <a:t>Provide information and frequent updates on the patient's condition and progress.</a:t>
            </a:r>
          </a:p>
          <a:p>
            <a:pPr lvl="0"/>
            <a:r>
              <a:rPr lang="en-US" dirty="0" smtClean="0"/>
              <a:t>Involve them in routine care, and teach procedures that they can perform at home.</a:t>
            </a:r>
          </a:p>
          <a:p>
            <a:pPr lvl="0"/>
            <a:r>
              <a:rPr lang="en-US" dirty="0" smtClean="0"/>
              <a:t>Demonstrate and teach methods of sensory stimulation to be used frequently.</a:t>
            </a:r>
          </a:p>
          <a:p>
            <a:pPr lvl="0"/>
            <a:r>
              <a:rPr lang="en-US" dirty="0" smtClean="0"/>
              <a:t>Use physical touch and reassuring voice</a:t>
            </a:r>
            <a:r>
              <a:rPr lang="en-US" dirty="0" smtClean="0"/>
              <a:t>.</a:t>
            </a:r>
            <a:endParaRPr 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Family Education and Support</a:t>
            </a:r>
            <a:endParaRPr lang="en-US" dirty="0"/>
          </a:p>
        </p:txBody>
      </p:sp>
      <p:sp>
        <p:nvSpPr>
          <p:cNvPr id="3" name="Content Placeholder 2"/>
          <p:cNvSpPr>
            <a:spLocks noGrp="1"/>
          </p:cNvSpPr>
          <p:nvPr>
            <p:ph sz="quarter" idx="1"/>
          </p:nvPr>
        </p:nvSpPr>
        <p:spPr>
          <a:xfrm>
            <a:off x="457200" y="1600200"/>
            <a:ext cx="8153400" cy="4873752"/>
          </a:xfrm>
        </p:spPr>
        <p:txBody>
          <a:bodyPr/>
          <a:lstStyle/>
          <a:p>
            <a:pPr lvl="0"/>
            <a:r>
              <a:rPr lang="en-US" dirty="0" smtClean="0"/>
              <a:t>Talk to patient in a meaningful way even when the patient does not seem to respond. Assume patient is able to hear even if unresponsive.</a:t>
            </a:r>
          </a:p>
          <a:p>
            <a:pPr lvl="0"/>
            <a:r>
              <a:rPr lang="en-US" dirty="0" smtClean="0"/>
              <a:t>Orient the patient periodically to person, time, and place.</a:t>
            </a:r>
          </a:p>
          <a:p>
            <a:pPr lvl="0"/>
            <a:r>
              <a:rPr lang="en-US" dirty="0" smtClean="0"/>
              <a:t>Demonstrate and teach methods frequently used to manage restlessness/agitation.</a:t>
            </a:r>
          </a:p>
          <a:p>
            <a:pPr lvl="0"/>
            <a:r>
              <a:rPr lang="en-US" dirty="0" smtClean="0"/>
              <a:t>Eliminate distractions.</a:t>
            </a:r>
          </a:p>
          <a:p>
            <a:pPr lvl="0"/>
            <a:r>
              <a:rPr lang="en-US" dirty="0" smtClean="0"/>
              <a:t>Reduce environmental stimuli (turn off television and radio, close door).</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467600" cy="990600"/>
          </a:xfrm>
        </p:spPr>
        <p:txBody>
          <a:bodyPr/>
          <a:lstStyle/>
          <a:p>
            <a:pPr algn="ctr"/>
            <a:r>
              <a:rPr lang="en-US" b="1" dirty="0" smtClean="0"/>
              <a:t>Family Education and Support</a:t>
            </a:r>
            <a:endParaRPr lang="en-US" dirty="0"/>
          </a:p>
        </p:txBody>
      </p:sp>
      <p:sp>
        <p:nvSpPr>
          <p:cNvPr id="3" name="Content Placeholder 2"/>
          <p:cNvSpPr>
            <a:spLocks noGrp="1"/>
          </p:cNvSpPr>
          <p:nvPr>
            <p:ph sz="quarter" idx="1"/>
          </p:nvPr>
        </p:nvSpPr>
        <p:spPr>
          <a:xfrm>
            <a:off x="457200" y="1600200"/>
            <a:ext cx="8077200" cy="4873752"/>
          </a:xfrm>
        </p:spPr>
        <p:txBody>
          <a:bodyPr>
            <a:normAutofit/>
          </a:bodyPr>
          <a:lstStyle/>
          <a:p>
            <a:pPr lvl="0"/>
            <a:r>
              <a:rPr lang="en-US" dirty="0" smtClean="0"/>
              <a:t>Use </a:t>
            </a:r>
            <a:r>
              <a:rPr lang="en-US" dirty="0" smtClean="0"/>
              <a:t>one-to-one communication.</a:t>
            </a:r>
          </a:p>
          <a:p>
            <a:pPr lvl="0"/>
            <a:r>
              <a:rPr lang="en-US" dirty="0" smtClean="0"/>
              <a:t>Talk slowly and simplify information without talking down to the person.</a:t>
            </a:r>
          </a:p>
          <a:p>
            <a:pPr lvl="0"/>
            <a:r>
              <a:rPr lang="en-US" dirty="0" smtClean="0"/>
              <a:t>Teach the family to recognize and report unusual restlessness, which could indicate cerebral hypoxia, metabolic imbalance, or pain.</a:t>
            </a:r>
          </a:p>
          <a:p>
            <a:pPr lvl="0"/>
            <a:r>
              <a:rPr lang="en-US" dirty="0" smtClean="0"/>
              <a:t>Enlist the help of the social worker, home health agency, or other resources to assist family with such issues as financial concerns, need for additional follow-up care (rehabilitation, long-term care facility), need for medical equipment in home, and/or respite care.</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ct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Classifications </a:t>
            </a:r>
            <a:r>
              <a:rPr lang="en-US" sz="3600" b="1" dirty="0" smtClean="0"/>
              <a:t>of critically ill patients </a:t>
            </a:r>
            <a:r>
              <a:rPr lang="en-US" dirty="0" smtClean="0"/>
              <a:t/>
            </a:r>
            <a:br>
              <a:rPr lang="en-US" dirty="0" smtClean="0"/>
            </a:br>
            <a:endParaRPr lang="en-US" dirty="0"/>
          </a:p>
        </p:txBody>
      </p:sp>
      <p:sp>
        <p:nvSpPr>
          <p:cNvPr id="3" name="Content Placeholder 2"/>
          <p:cNvSpPr>
            <a:spLocks noGrp="1"/>
          </p:cNvSpPr>
          <p:nvPr>
            <p:ph sz="quarter" idx="1"/>
          </p:nvPr>
        </p:nvSpPr>
        <p:spPr>
          <a:xfrm>
            <a:off x="381000" y="1219200"/>
            <a:ext cx="8229600" cy="5181917"/>
          </a:xfrm>
        </p:spPr>
        <p:txBody>
          <a:bodyPr>
            <a:normAutofit fontScale="55000" lnSpcReduction="20000"/>
          </a:bodyPr>
          <a:lstStyle/>
          <a:p>
            <a:pPr lvl="0"/>
            <a:r>
              <a:rPr lang="en-US" sz="3600" b="1" dirty="0" smtClean="0"/>
              <a:t>Level </a:t>
            </a:r>
            <a:r>
              <a:rPr lang="en-US" sz="3600" b="1" dirty="0" smtClean="0"/>
              <a:t>0</a:t>
            </a:r>
            <a:endParaRPr lang="en-US" sz="3600" dirty="0" smtClean="0"/>
          </a:p>
          <a:p>
            <a:pPr lvl="1"/>
            <a:r>
              <a:rPr lang="en-US" sz="3600" dirty="0" smtClean="0"/>
              <a:t>These are patients who require normal ward care.</a:t>
            </a:r>
          </a:p>
          <a:p>
            <a:pPr lvl="0"/>
            <a:r>
              <a:rPr lang="en-US" sz="3600" b="1" dirty="0" smtClean="0"/>
              <a:t>Level 1 (generally at risk)</a:t>
            </a:r>
            <a:endParaRPr lang="en-US" sz="3600" dirty="0" smtClean="0"/>
          </a:p>
          <a:p>
            <a:pPr lvl="1"/>
            <a:r>
              <a:rPr lang="en-US" sz="3600" dirty="0" smtClean="0"/>
              <a:t>These are patients who are either generally at risk of deterioration or are recovering after higher levels of care and still have great nursing needs.</a:t>
            </a:r>
          </a:p>
          <a:p>
            <a:pPr lvl="1"/>
            <a:r>
              <a:rPr lang="en-US" sz="3600" dirty="0" smtClean="0"/>
              <a:t>They require acute ward care with additional advice and support from the critical care team   </a:t>
            </a:r>
          </a:p>
          <a:p>
            <a:pPr lvl="0"/>
            <a:r>
              <a:rPr lang="en-US" sz="3600" b="1" dirty="0" smtClean="0"/>
              <a:t>Level 2 (high dependency)</a:t>
            </a:r>
            <a:endParaRPr lang="en-US" sz="3600" dirty="0" smtClean="0"/>
          </a:p>
          <a:p>
            <a:pPr lvl="1"/>
            <a:r>
              <a:rPr lang="en-US" sz="3600" dirty="0" smtClean="0"/>
              <a:t>These are patients who require detailed observations or interventions.</a:t>
            </a:r>
          </a:p>
          <a:p>
            <a:pPr lvl="1"/>
            <a:r>
              <a:rPr lang="en-US" sz="3600" dirty="0" smtClean="0"/>
              <a:t>These include patients with a single failing organ system, post-operative patients or patients stepping down from higher levels of care </a:t>
            </a:r>
          </a:p>
          <a:p>
            <a:pPr lvl="0"/>
            <a:r>
              <a:rPr lang="en-US" sz="3600" b="1" dirty="0" smtClean="0"/>
              <a:t>Level 3 (intensive care)</a:t>
            </a:r>
            <a:endParaRPr lang="en-US" sz="3600" dirty="0" smtClean="0"/>
          </a:p>
          <a:p>
            <a:pPr lvl="1"/>
            <a:r>
              <a:rPr lang="en-US" sz="3600" dirty="0" smtClean="0"/>
              <a:t>These are patients who require advanced respiratory support alone or basic respiratory support together with support of </a:t>
            </a:r>
            <a:endParaRPr lang="en-US" sz="3600" dirty="0" smtClean="0"/>
          </a:p>
          <a:p>
            <a:pPr lvl="1">
              <a:buNone/>
            </a:pPr>
            <a:r>
              <a:rPr lang="en-US" sz="3600" dirty="0" smtClean="0"/>
              <a:t>at </a:t>
            </a:r>
            <a:r>
              <a:rPr lang="en-US" sz="3600" dirty="0" smtClean="0"/>
              <a:t>least two organ systems.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normAutofit fontScale="90000"/>
          </a:bodyPr>
          <a:lstStyle/>
          <a:p>
            <a:pPr algn="ctr"/>
            <a:r>
              <a:rPr lang="en-US" b="1" dirty="0" smtClean="0"/>
              <a:t/>
            </a:r>
            <a:br>
              <a:rPr lang="en-US" b="1" dirty="0" smtClean="0"/>
            </a:br>
            <a:r>
              <a:rPr lang="en-US" b="1" dirty="0" smtClean="0"/>
              <a:t/>
            </a:r>
            <a:br>
              <a:rPr lang="en-US" b="1" dirty="0" smtClean="0"/>
            </a:br>
            <a:r>
              <a:rPr lang="en-US" b="1" dirty="0" smtClean="0"/>
              <a:t>Possible </a:t>
            </a:r>
            <a:r>
              <a:rPr lang="en-US" b="1" dirty="0" smtClean="0"/>
              <a:t>causes of unconsciousness.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lvl="0"/>
            <a:r>
              <a:rPr lang="en-US" dirty="0" smtClean="0"/>
              <a:t>An </a:t>
            </a:r>
            <a:r>
              <a:rPr lang="en-US" dirty="0" smtClean="0"/>
              <a:t>altered state of consciousness may be caused by many factors, including hypoxemia, trauma, vascular disorders, neoplasms, degenerative, and infectious disorders as well as a variety of metabolic disorders and structural neurologic lesions</a:t>
            </a:r>
            <a:r>
              <a:rPr lang="en-US" dirty="0" smtClean="0"/>
              <a:t>.</a:t>
            </a:r>
          </a:p>
          <a:p>
            <a:pPr lvl="0">
              <a:buNone/>
            </a:pPr>
            <a:r>
              <a:rPr lang="en-US" dirty="0" smtClean="0"/>
              <a:t> </a:t>
            </a:r>
            <a:endParaRPr lang="en-US" dirty="0" smtClean="0"/>
          </a:p>
          <a:p>
            <a:pPr lvl="0"/>
            <a:r>
              <a:rPr lang="en-US" dirty="0" smtClean="0"/>
              <a:t>Diagnostic evaluation and management depend on the underlying cause, overall intracranial dynamics, age, </a:t>
            </a:r>
            <a:r>
              <a:rPr lang="en-US" dirty="0" smtClean="0"/>
              <a:t>co-morbidities</a:t>
            </a:r>
            <a:r>
              <a:rPr lang="en-US" dirty="0" smtClean="0"/>
              <a:t>, and general state of health.</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b="1" dirty="0" smtClean="0"/>
              <a:t>Pathophysiology </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pPr lvl="0" algn="just"/>
            <a:r>
              <a:rPr lang="en-US" dirty="0" smtClean="0"/>
              <a:t>The </a:t>
            </a:r>
            <a:r>
              <a:rPr lang="en-US" dirty="0" smtClean="0"/>
              <a:t>2 hemispheres of the brain must communicate via an intact corpus </a:t>
            </a:r>
            <a:r>
              <a:rPr lang="en-US" dirty="0" err="1" smtClean="0"/>
              <a:t>callosum</a:t>
            </a:r>
            <a:r>
              <a:rPr lang="en-US" dirty="0" smtClean="0"/>
              <a:t>, </a:t>
            </a:r>
          </a:p>
          <a:p>
            <a:pPr lvl="0" algn="just"/>
            <a:r>
              <a:rPr lang="en-US" dirty="0" smtClean="0"/>
              <a:t>The lobes </a:t>
            </a:r>
            <a:r>
              <a:rPr lang="en-US" dirty="0" smtClean="0"/>
              <a:t>of the brain (frontal, parietal, temporal, and occipital)must communicate and coordinate their specific functions.</a:t>
            </a:r>
          </a:p>
          <a:p>
            <a:pPr lvl="0" algn="just"/>
            <a:r>
              <a:rPr lang="en-US" dirty="0" smtClean="0"/>
              <a:t>Other anatomic structures of </a:t>
            </a:r>
            <a:r>
              <a:rPr lang="en-US" dirty="0" smtClean="0"/>
              <a:t>importance are </a:t>
            </a:r>
            <a:r>
              <a:rPr lang="en-US" dirty="0" smtClean="0"/>
              <a:t>the cerebellum and the brain stem. The cerebellum </a:t>
            </a:r>
            <a:r>
              <a:rPr lang="en-US" dirty="0" smtClean="0"/>
              <a:t>has both </a:t>
            </a:r>
            <a:r>
              <a:rPr lang="en-US" dirty="0" smtClean="0"/>
              <a:t>excitatory and inhibitory actions and is largely </a:t>
            </a:r>
            <a:r>
              <a:rPr lang="en-US" dirty="0" smtClean="0"/>
              <a:t>responsible for </a:t>
            </a:r>
            <a:r>
              <a:rPr lang="en-US" dirty="0" smtClean="0"/>
              <a:t>coordination of movement. </a:t>
            </a:r>
          </a:p>
          <a:p>
            <a:pPr lvl="0" algn="just"/>
            <a:r>
              <a:rPr lang="en-US" dirty="0" smtClean="0"/>
              <a:t>The brain </a:t>
            </a:r>
            <a:r>
              <a:rPr lang="en-US" dirty="0" smtClean="0"/>
              <a:t>stem contains </a:t>
            </a:r>
            <a:r>
              <a:rPr lang="en-US" dirty="0" smtClean="0"/>
              <a:t>areas that control the heart, respiration, and blood pressure. </a:t>
            </a:r>
          </a:p>
          <a:p>
            <a:pPr lvl="0" algn="just"/>
            <a:r>
              <a:rPr lang="en-US" dirty="0" smtClean="0"/>
              <a:t>Disruptions in the anatomic structures result from trauma, edema, pressure from tumors, or other mechanisms</a:t>
            </a:r>
            <a:r>
              <a:rPr lang="en-US" dirty="0" smtClean="0"/>
              <a:t>, such </a:t>
            </a:r>
            <a:r>
              <a:rPr lang="en-US" dirty="0" smtClean="0"/>
              <a:t>as an increase or decrease in the circulation of blood or cerebrospinal fluid (CSF).</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pPr algn="ctr"/>
            <a:r>
              <a:rPr lang="en-US" b="1" dirty="0" smtClean="0"/>
              <a:t>Clinical Manifestations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pPr lvl="0" algn="just"/>
            <a:r>
              <a:rPr lang="en-US" dirty="0" smtClean="0"/>
              <a:t>Alterations </a:t>
            </a:r>
            <a:r>
              <a:rPr lang="en-US" dirty="0" smtClean="0"/>
              <a:t>in LOC occur along a continuum, and the </a:t>
            </a:r>
            <a:r>
              <a:rPr lang="en-US" dirty="0" smtClean="0"/>
              <a:t>clinical manifestations </a:t>
            </a:r>
            <a:r>
              <a:rPr lang="en-US" dirty="0" smtClean="0"/>
              <a:t>depend on where the patient is on this continuum.</a:t>
            </a:r>
          </a:p>
          <a:p>
            <a:pPr lvl="0" algn="just"/>
            <a:r>
              <a:rPr lang="en-US" dirty="0" smtClean="0"/>
              <a:t>As the patient’s state of alertness and </a:t>
            </a:r>
            <a:r>
              <a:rPr lang="en-US" dirty="0" smtClean="0"/>
              <a:t>consciousness decreases, </a:t>
            </a:r>
            <a:r>
              <a:rPr lang="en-US" dirty="0" smtClean="0"/>
              <a:t>changes occur in the </a:t>
            </a:r>
            <a:r>
              <a:rPr lang="en-US" dirty="0" smtClean="0"/>
              <a:t>pupillary </a:t>
            </a:r>
            <a:r>
              <a:rPr lang="en-US" dirty="0" smtClean="0"/>
              <a:t>response, eye </a:t>
            </a:r>
            <a:r>
              <a:rPr lang="en-US" dirty="0" smtClean="0"/>
              <a:t>opening response, </a:t>
            </a:r>
            <a:r>
              <a:rPr lang="en-US" dirty="0" smtClean="0"/>
              <a:t>verbal response, and motor response. </a:t>
            </a:r>
          </a:p>
          <a:p>
            <a:pPr lvl="0" algn="just"/>
            <a:r>
              <a:rPr lang="en-US" dirty="0" smtClean="0"/>
              <a:t>The patient may exhibit other signs such as restlessness or increased anxiety. </a:t>
            </a:r>
          </a:p>
          <a:p>
            <a:pPr lvl="0" algn="just"/>
            <a:r>
              <a:rPr lang="en-US" dirty="0" smtClean="0"/>
              <a:t>The pupils, </a:t>
            </a:r>
            <a:r>
              <a:rPr lang="en-US" dirty="0" smtClean="0"/>
              <a:t>normally round and quickly reactive to light, </a:t>
            </a:r>
            <a:r>
              <a:rPr lang="en-US" dirty="0" smtClean="0"/>
              <a:t>become sluggish </a:t>
            </a:r>
            <a:r>
              <a:rPr lang="en-US" dirty="0" smtClean="0"/>
              <a:t>(response is slower); as the patient becomes </a:t>
            </a:r>
            <a:r>
              <a:rPr lang="en-US" dirty="0" smtClean="0"/>
              <a:t>comatose, the </a:t>
            </a:r>
            <a:r>
              <a:rPr lang="en-US" dirty="0" smtClean="0"/>
              <a:t>pupils become fixed (no response to light). </a:t>
            </a:r>
          </a:p>
          <a:p>
            <a:pPr lvl="0" algn="just"/>
            <a:r>
              <a:rPr lang="en-US" dirty="0" smtClean="0"/>
              <a:t>The </a:t>
            </a:r>
            <a:r>
              <a:rPr lang="en-US" dirty="0" smtClean="0"/>
              <a:t>patient in </a:t>
            </a:r>
            <a:r>
              <a:rPr lang="en-US" dirty="0" smtClean="0"/>
              <a:t>a coma does not open the eyes, respond verbally, </a:t>
            </a:r>
            <a:r>
              <a:rPr lang="en-US" dirty="0" smtClean="0"/>
              <a:t>or move </a:t>
            </a:r>
            <a:r>
              <a:rPr lang="en-US" dirty="0" smtClean="0"/>
              <a:t>the extremities in response to a request to do so.</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143000"/>
          </a:xfrm>
        </p:spPr>
        <p:txBody>
          <a:bodyPr>
            <a:normAutofit/>
          </a:bodyPr>
          <a:lstStyle/>
          <a:p>
            <a:pPr algn="ctr"/>
            <a:r>
              <a:rPr lang="en-US" b="1" dirty="0" smtClean="0"/>
              <a:t>Diagnostic procedures. </a:t>
            </a:r>
            <a:r>
              <a:rPr lang="en-US" sz="4400" dirty="0" smtClean="0"/>
              <a:t/>
            </a:r>
            <a:br>
              <a:rPr lang="en-US" sz="4400" dirty="0" smtClean="0"/>
            </a:br>
            <a:endParaRPr lang="en-US" dirty="0"/>
          </a:p>
        </p:txBody>
      </p:sp>
      <p:sp>
        <p:nvSpPr>
          <p:cNvPr id="3" name="Content Placeholder 2"/>
          <p:cNvSpPr>
            <a:spLocks noGrp="1"/>
          </p:cNvSpPr>
          <p:nvPr>
            <p:ph sz="quarter" idx="1"/>
          </p:nvPr>
        </p:nvSpPr>
        <p:spPr>
          <a:xfrm>
            <a:off x="609600" y="1295400"/>
            <a:ext cx="7924800" cy="4873752"/>
          </a:xfrm>
        </p:spPr>
        <p:txBody>
          <a:bodyPr>
            <a:normAutofit fontScale="77500" lnSpcReduction="20000"/>
          </a:bodyPr>
          <a:lstStyle/>
          <a:p>
            <a:pPr lvl="0"/>
            <a:r>
              <a:rPr lang="en-US" dirty="0" smtClean="0"/>
              <a:t>Common diagnostic </a:t>
            </a:r>
            <a:r>
              <a:rPr lang="en-US" dirty="0" smtClean="0"/>
              <a:t>procedures used to identify the cause of </a:t>
            </a:r>
            <a:r>
              <a:rPr lang="en-US" dirty="0" smtClean="0"/>
              <a:t>unconsciousness Include;</a:t>
            </a:r>
            <a:endParaRPr lang="en-US" sz="2800" dirty="0" smtClean="0"/>
          </a:p>
          <a:p>
            <a:pPr lvl="1"/>
            <a:r>
              <a:rPr lang="en-US" sz="2800" dirty="0" smtClean="0"/>
              <a:t>computed tomography (CT) </a:t>
            </a:r>
            <a:r>
              <a:rPr lang="en-US" sz="2800" dirty="0" smtClean="0"/>
              <a:t>scanning, magnetic </a:t>
            </a:r>
            <a:r>
              <a:rPr lang="en-US" sz="2800" dirty="0" smtClean="0"/>
              <a:t>resonance imaging (MRI), and </a:t>
            </a:r>
            <a:r>
              <a:rPr lang="en-US" sz="2800" dirty="0" smtClean="0"/>
              <a:t>electroencephalograph (</a:t>
            </a:r>
            <a:r>
              <a:rPr lang="en-US" sz="2800" dirty="0" smtClean="0"/>
              <a:t>EEG). </a:t>
            </a:r>
            <a:endParaRPr lang="en-US" sz="2400" dirty="0" smtClean="0"/>
          </a:p>
          <a:p>
            <a:pPr lvl="0"/>
            <a:r>
              <a:rPr lang="en-US" dirty="0" smtClean="0"/>
              <a:t>Less common procedures include</a:t>
            </a:r>
            <a:endParaRPr lang="en-US" sz="2800" dirty="0" smtClean="0"/>
          </a:p>
          <a:p>
            <a:pPr lvl="1"/>
            <a:r>
              <a:rPr lang="en-US" sz="2800" dirty="0" smtClean="0"/>
              <a:t>Positron Emission Tomography (</a:t>
            </a:r>
            <a:r>
              <a:rPr lang="en-US" sz="2800" dirty="0" smtClean="0"/>
              <a:t>PET) and </a:t>
            </a:r>
            <a:r>
              <a:rPr lang="en-US" sz="2800" dirty="0" smtClean="0"/>
              <a:t>Single Photoemission Computed Tomography </a:t>
            </a:r>
            <a:r>
              <a:rPr lang="en-US" sz="2800" dirty="0" smtClean="0"/>
              <a:t>(SPECT)</a:t>
            </a:r>
            <a:endParaRPr lang="en-US" sz="2400" dirty="0" smtClean="0"/>
          </a:p>
          <a:p>
            <a:pPr lvl="0"/>
            <a:r>
              <a:rPr lang="en-US" dirty="0" smtClean="0"/>
              <a:t>Laboratory tests include;</a:t>
            </a:r>
            <a:endParaRPr lang="en-US" sz="2800" dirty="0" smtClean="0"/>
          </a:p>
          <a:p>
            <a:pPr lvl="1"/>
            <a:r>
              <a:rPr lang="en-US" sz="2800" dirty="0" smtClean="0"/>
              <a:t>analysis of blood glucose, </a:t>
            </a:r>
            <a:r>
              <a:rPr lang="en-US" sz="2800" dirty="0" smtClean="0"/>
              <a:t>electrolytes, serum </a:t>
            </a:r>
            <a:r>
              <a:rPr lang="en-US" sz="2800" dirty="0" smtClean="0"/>
              <a:t>ammonia, </a:t>
            </a:r>
          </a:p>
          <a:p>
            <a:pPr lvl="1"/>
            <a:r>
              <a:rPr lang="en-US" sz="2800" dirty="0" smtClean="0"/>
              <a:t>liver </a:t>
            </a:r>
            <a:r>
              <a:rPr lang="en-US" sz="2800" dirty="0" smtClean="0"/>
              <a:t>function tests; </a:t>
            </a:r>
            <a:r>
              <a:rPr lang="en-US" sz="2800" dirty="0" smtClean="0"/>
              <a:t>blood urea </a:t>
            </a:r>
            <a:r>
              <a:rPr lang="en-US" sz="2800" dirty="0" smtClean="0"/>
              <a:t>nitrogen (BUN) levels; </a:t>
            </a:r>
            <a:endParaRPr lang="en-US" sz="2800" dirty="0" smtClean="0"/>
          </a:p>
          <a:p>
            <a:pPr lvl="1"/>
            <a:r>
              <a:rPr lang="en-US" sz="2800" dirty="0" smtClean="0"/>
              <a:t>serum </a:t>
            </a:r>
            <a:r>
              <a:rPr lang="en-US" sz="2800" dirty="0" smtClean="0"/>
              <a:t>osmolality; </a:t>
            </a:r>
            <a:r>
              <a:rPr lang="en-US" sz="2800" dirty="0" smtClean="0"/>
              <a:t>calcium level</a:t>
            </a:r>
          </a:p>
          <a:p>
            <a:pPr lvl="1"/>
            <a:r>
              <a:rPr lang="en-US" sz="2800" dirty="0" smtClean="0"/>
              <a:t>Partial Thromboplastin and Prothrombin Times.</a:t>
            </a:r>
            <a:endParaRPr lang="en-US" sz="2400" dirty="0" smtClean="0"/>
          </a:p>
          <a:p>
            <a:pPr lvl="0"/>
            <a:r>
              <a:rPr lang="en-US" dirty="0" smtClean="0"/>
              <a:t>Other studies may be used to evaluate serum ketones, </a:t>
            </a:r>
            <a:r>
              <a:rPr lang="en-US" dirty="0" smtClean="0"/>
              <a:t>alcohol and </a:t>
            </a:r>
            <a:r>
              <a:rPr lang="en-US" dirty="0" smtClean="0"/>
              <a:t>drug concentrations, and arterial blood gases.</a:t>
            </a:r>
            <a:endParaRPr lang="en-US" sz="2800"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143</TotalTime>
  <Words>3455</Words>
  <Application>Microsoft Office PowerPoint</Application>
  <PresentationFormat>On-screen Show (4:3)</PresentationFormat>
  <Paragraphs>273</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Oriel</vt:lpstr>
      <vt:lpstr>THE CRITICALLY ILL AND UNCONSCIOUS PATIENTS </vt:lpstr>
      <vt:lpstr>Learning Objectives </vt:lpstr>
      <vt:lpstr>Definition of terms  </vt:lpstr>
      <vt:lpstr>Guiding principles on care of the critically ill/unconscious patients </vt:lpstr>
      <vt:lpstr>   Classifications of critically ill patients  </vt:lpstr>
      <vt:lpstr>  Possible causes of unconsciousness. </vt:lpstr>
      <vt:lpstr>Pathophysiology  </vt:lpstr>
      <vt:lpstr>Clinical Manifestations </vt:lpstr>
      <vt:lpstr>Diagnostic procedures.  </vt:lpstr>
      <vt:lpstr>Medical Management </vt:lpstr>
      <vt:lpstr>Utilization of nursing process in the management of critically ill/unconscious patient </vt:lpstr>
      <vt:lpstr>Nursing Assessment </vt:lpstr>
      <vt:lpstr>Nursing assessment </vt:lpstr>
      <vt:lpstr>Nursing assessment </vt:lpstr>
      <vt:lpstr>Nursing assessment </vt:lpstr>
      <vt:lpstr>Nursing assessment </vt:lpstr>
      <vt:lpstr>Abnormal posturing </vt:lpstr>
      <vt:lpstr>The Glasgow’s coma scale  </vt:lpstr>
      <vt:lpstr>Elements of the GCS</vt:lpstr>
      <vt:lpstr>Eye Response </vt:lpstr>
      <vt:lpstr>Verbal Response </vt:lpstr>
      <vt:lpstr>Motor Response. </vt:lpstr>
      <vt:lpstr>Interpretation of GCS </vt:lpstr>
      <vt:lpstr>The AVPU scale  </vt:lpstr>
      <vt:lpstr>Nursing Diagnoses</vt:lpstr>
      <vt:lpstr>EXAMPLES OF Nursing Diagnoses of the unconscious/critically ill patient  </vt:lpstr>
      <vt:lpstr>EXAMPLES OF Nursing Diagnoses of the unconscious/critically ill patient</vt:lpstr>
      <vt:lpstr>EXPECTED OUTCOMES for the unconscious/critically ill patient.</vt:lpstr>
      <vt:lpstr>Examples of patient centred Expected outcomes </vt:lpstr>
      <vt:lpstr>Examples of patient centred Expected outcomes </vt:lpstr>
      <vt:lpstr>Nursing Interventions for the unconscious/critically ill patient. </vt:lpstr>
      <vt:lpstr>Minimizing Secondary Brain Injury </vt:lpstr>
      <vt:lpstr>Maintaining an Effective Airway </vt:lpstr>
      <vt:lpstr>  Attaining and Maintaining Fluid and Electrolyte Balance </vt:lpstr>
      <vt:lpstr>Maintaining Healthy Oral Mucous Membranes </vt:lpstr>
      <vt:lpstr>Maintaining Skin Integrity </vt:lpstr>
      <vt:lpstr>Maintaining Corneal Integrity </vt:lpstr>
      <vt:lpstr>Reducing Fever </vt:lpstr>
      <vt:lpstr>Promoting Urinary Elimination </vt:lpstr>
      <vt:lpstr>Promoting Bowel Function </vt:lpstr>
      <vt:lpstr>Family Education and Support </vt:lpstr>
      <vt:lpstr>Family Education and Support</vt:lpstr>
      <vt:lpstr>Family Education and Support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CRITICALLY ILL AND UNCONSCIOUS PATIENTS </dc:title>
  <dc:creator>TABZWORLD</dc:creator>
  <cp:lastModifiedBy>TABZWORLD</cp:lastModifiedBy>
  <cp:revision>82</cp:revision>
  <dcterms:created xsi:type="dcterms:W3CDTF">2021-04-29T10:51:13Z</dcterms:created>
  <dcterms:modified xsi:type="dcterms:W3CDTF">2021-04-29T13:14:47Z</dcterms:modified>
</cp:coreProperties>
</file>