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52"/>
  </p:notesMasterIdLst>
  <p:sldIdLst>
    <p:sldId id="324" r:id="rId2"/>
    <p:sldId id="323" r:id="rId3"/>
    <p:sldId id="267" r:id="rId4"/>
    <p:sldId id="273" r:id="rId5"/>
    <p:sldId id="307" r:id="rId6"/>
    <p:sldId id="319" r:id="rId7"/>
    <p:sldId id="295" r:id="rId8"/>
    <p:sldId id="268" r:id="rId9"/>
    <p:sldId id="270" r:id="rId10"/>
    <p:sldId id="271" r:id="rId11"/>
    <p:sldId id="266" r:id="rId12"/>
    <p:sldId id="306" r:id="rId13"/>
    <p:sldId id="308" r:id="rId14"/>
    <p:sldId id="272" r:id="rId15"/>
    <p:sldId id="274" r:id="rId16"/>
    <p:sldId id="309" r:id="rId17"/>
    <p:sldId id="280" r:id="rId18"/>
    <p:sldId id="281" r:id="rId19"/>
    <p:sldId id="282" r:id="rId20"/>
    <p:sldId id="283" r:id="rId21"/>
    <p:sldId id="284" r:id="rId22"/>
    <p:sldId id="264" r:id="rId23"/>
    <p:sldId id="285" r:id="rId24"/>
    <p:sldId id="286" r:id="rId25"/>
    <p:sldId id="313" r:id="rId26"/>
    <p:sldId id="314" r:id="rId27"/>
    <p:sldId id="312" r:id="rId28"/>
    <p:sldId id="315" r:id="rId29"/>
    <p:sldId id="287" r:id="rId30"/>
    <p:sldId id="316" r:id="rId31"/>
    <p:sldId id="318" r:id="rId32"/>
    <p:sldId id="317" r:id="rId33"/>
    <p:sldId id="288" r:id="rId34"/>
    <p:sldId id="289" r:id="rId35"/>
    <p:sldId id="263" r:id="rId36"/>
    <p:sldId id="291" r:id="rId37"/>
    <p:sldId id="292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20" r:id="rId48"/>
    <p:sldId id="321" r:id="rId49"/>
    <p:sldId id="322" r:id="rId50"/>
    <p:sldId id="293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954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49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E4EC7-140D-4751-9B32-87EB7FF00ACB}" type="datetimeFigureOut">
              <a:rPr lang="en-GB" smtClean="0"/>
              <a:pPr/>
              <a:t>25/10/2021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86501-FF47-4C9F-85C8-09905741BA4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31926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4E372DA3-9405-41EE-AE07-1A2F0299DFDB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86501-FF47-4C9F-85C8-09905741BA4B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94254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86501-FF47-4C9F-85C8-09905741BA4B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04521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BC49F2-208F-49DA-AF15-9175E78C8FD4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C2C8-FE31-4382-95EC-CF5607EE8C46}" type="datetime1">
              <a:rPr lang="en-GB" smtClean="0"/>
              <a:pPr/>
              <a:t>25/10/2021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01F9-6EAD-4A65-815C-0084EEA3A0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6292-9A85-40A7-AF17-731029EFB9F7}" type="datetime1">
              <a:rPr lang="en-GB" smtClean="0"/>
              <a:pPr/>
              <a:t>25/10/2021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01F9-6EAD-4A65-815C-0084EEA3A0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4365-DFE2-4960-82B6-625898B39E41}" type="datetime1">
              <a:rPr lang="en-GB" smtClean="0"/>
              <a:pPr/>
              <a:t>25/10/2021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01F9-6EAD-4A65-815C-0084EEA3A0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5B3E1-5082-48E8-8CF6-FD69069527FA}" type="datetime1">
              <a:rPr lang="en-GB" smtClean="0"/>
              <a:pPr/>
              <a:t>25/10/2021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01F9-6EAD-4A65-815C-0084EEA3A0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A997-04C0-48E2-881C-29638A61598E}" type="datetime1">
              <a:rPr lang="en-GB" smtClean="0"/>
              <a:pPr/>
              <a:t>25/10/2021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01F9-6EAD-4A65-815C-0084EEA3A0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51EA-ADBD-44B4-92DD-510967999260}" type="datetime1">
              <a:rPr lang="en-GB" smtClean="0"/>
              <a:pPr/>
              <a:t>25/10/2021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01F9-6EAD-4A65-815C-0084EEA3A0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FB6C-77DD-473C-8A7F-8518E75FD7CF}" type="datetime1">
              <a:rPr lang="en-GB" smtClean="0"/>
              <a:pPr/>
              <a:t>25/10/2021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01F9-6EAD-4A65-815C-0084EEA3A0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1F84-65AB-44B9-87F1-6F297E3CC1E2}" type="datetime1">
              <a:rPr lang="en-GB" smtClean="0"/>
              <a:pPr/>
              <a:t>25/10/2021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01F9-6EAD-4A65-815C-0084EEA3A0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7C95-3D4F-4533-9EB2-C96E2EF6BF12}" type="datetime1">
              <a:rPr lang="en-GB" smtClean="0"/>
              <a:pPr/>
              <a:t>25/10/2021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01F9-6EAD-4A65-815C-0084EEA3A0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423D-78CA-446E-91FD-50E6D058207F}" type="datetime1">
              <a:rPr lang="en-GB" smtClean="0"/>
              <a:pPr/>
              <a:t>25/10/2021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01F9-6EAD-4A65-815C-0084EEA3A0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3A8E6-962E-4BD1-9D77-5AB23D3BCBF2}" type="datetime1">
              <a:rPr lang="en-GB" smtClean="0"/>
              <a:pPr/>
              <a:t>25/10/2021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90601F9-6EAD-4A65-815C-0084EEA3A0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4E72FF1-52C0-4907-98E0-520DA9552A03}" type="datetime1">
              <a:rPr lang="en-GB" smtClean="0"/>
              <a:pPr/>
              <a:t>25/10/2021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0601F9-6EAD-4A65-815C-0084EEA3A07B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menstrual cycle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Ali  Mumbo</a:t>
            </a:r>
          </a:p>
          <a:p>
            <a:r>
              <a:rPr lang="en-US" dirty="0" smtClean="0"/>
              <a:t>Reproductive Health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01F9-6EAD-4A65-815C-0084EEA3A07B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 understand the normal menstrual cycle, it is helpful to divide the cycle into </a:t>
            </a:r>
            <a:r>
              <a:rPr lang="en-GB" dirty="0" smtClean="0"/>
              <a:t>two parts: </a:t>
            </a:r>
          </a:p>
          <a:p>
            <a:pPr lvl="1"/>
            <a:r>
              <a:rPr lang="en-GB" dirty="0" smtClean="0"/>
              <a:t>The ovarian cycle</a:t>
            </a:r>
          </a:p>
          <a:p>
            <a:pPr lvl="1"/>
            <a:r>
              <a:rPr lang="en-GB" dirty="0" smtClean="0"/>
              <a:t>The endometrial cycle</a:t>
            </a:r>
            <a:endParaRPr lang="en-GB" dirty="0"/>
          </a:p>
          <a:p>
            <a:pPr lvl="1"/>
            <a:r>
              <a:rPr lang="en-US" dirty="0" smtClean="0"/>
              <a:t>NB: Both cycles occurs concurrently as the endometrium mirrors the  effects of gonadotropic hormones on the ovaries.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01F9-6EAD-4A65-815C-0084EEA3A07B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9784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 descr="parts_menstru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6172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75" y="6357938"/>
            <a:ext cx="657225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01F9-6EAD-4A65-815C-0084EEA3A07B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032151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ovarian cycle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LH and FSH induce cyclic changes in the ovaries</a:t>
            </a:r>
          </a:p>
          <a:p>
            <a:r>
              <a:rPr lang="en-US" dirty="0" smtClean="0"/>
              <a:t>During each cycle, FSH promotes growth of several primordial follicles into 5 to 12 primary follicles.</a:t>
            </a:r>
          </a:p>
          <a:p>
            <a:r>
              <a:rPr lang="en-US" dirty="0" smtClean="0"/>
              <a:t>However, only one primary follicle usually develops into a mature follicle and ruptures through the surface of the ovary, expelling its oocyte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01F9-6EAD-4A65-815C-0084EEA3A07B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0636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Development of an ovarian follicle</a:t>
            </a:r>
            <a:endParaRPr lang="en-GB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</a:t>
            </a:r>
            <a:r>
              <a:rPr lang="en-US" dirty="0" err="1" smtClean="0"/>
              <a:t>characterised</a:t>
            </a:r>
            <a:r>
              <a:rPr lang="en-US" dirty="0" smtClean="0"/>
              <a:t> by:-</a:t>
            </a:r>
          </a:p>
          <a:p>
            <a:pPr lvl="1"/>
            <a:r>
              <a:rPr lang="en-US" dirty="0" smtClean="0"/>
              <a:t>Growth and differentiation of primary follicle</a:t>
            </a:r>
          </a:p>
          <a:p>
            <a:pPr lvl="1"/>
            <a:r>
              <a:rPr lang="en-US" dirty="0" smtClean="0"/>
              <a:t>Proliferation of follicular cells</a:t>
            </a:r>
          </a:p>
          <a:p>
            <a:pPr lvl="1"/>
            <a:r>
              <a:rPr lang="en-US" dirty="0" smtClean="0"/>
              <a:t>Formation of </a:t>
            </a:r>
            <a:r>
              <a:rPr lang="en-US" dirty="0" err="1" smtClean="0"/>
              <a:t>zona</a:t>
            </a:r>
            <a:r>
              <a:rPr lang="en-US" dirty="0" smtClean="0"/>
              <a:t> </a:t>
            </a:r>
            <a:r>
              <a:rPr lang="en-US" dirty="0" err="1" smtClean="0"/>
              <a:t>pellucida</a:t>
            </a:r>
            <a:endParaRPr lang="en-US" dirty="0" smtClean="0"/>
          </a:p>
          <a:p>
            <a:pPr lvl="1"/>
            <a:r>
              <a:rPr lang="en-US" dirty="0" smtClean="0"/>
              <a:t>Development of theca </a:t>
            </a:r>
            <a:r>
              <a:rPr lang="en-US" dirty="0" err="1" smtClean="0"/>
              <a:t>folliculi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01F9-6EAD-4A65-815C-0084EEA3A07B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8111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Ovarian cycle: Early Follicular </a:t>
            </a:r>
            <a:r>
              <a:rPr lang="en-GB" dirty="0"/>
              <a:t>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 early follicular phase, the </a:t>
            </a:r>
            <a:r>
              <a:rPr lang="en-GB" dirty="0"/>
              <a:t>ovary is the least hormonally active, resulting in low serum </a:t>
            </a:r>
            <a:r>
              <a:rPr lang="en-GB" dirty="0" err="1"/>
              <a:t>estradiol</a:t>
            </a:r>
            <a:r>
              <a:rPr lang="en-GB" dirty="0"/>
              <a:t> and progesterone concentrations </a:t>
            </a:r>
            <a:r>
              <a:rPr lang="en-GB" dirty="0" smtClean="0"/>
              <a:t>.</a:t>
            </a:r>
          </a:p>
          <a:p>
            <a:r>
              <a:rPr lang="en-GB" dirty="0"/>
              <a:t>Release from the negative feedback effects of </a:t>
            </a:r>
            <a:r>
              <a:rPr lang="en-GB" dirty="0" err="1" smtClean="0"/>
              <a:t>estradiol</a:t>
            </a:r>
            <a:r>
              <a:rPr lang="en-GB" dirty="0"/>
              <a:t> </a:t>
            </a:r>
            <a:r>
              <a:rPr lang="en-GB" dirty="0" smtClean="0"/>
              <a:t>and progesterone </a:t>
            </a:r>
            <a:r>
              <a:rPr lang="en-GB" dirty="0"/>
              <a:t>results in a late luteal/early follicular phase increase </a:t>
            </a:r>
            <a:r>
              <a:rPr lang="en-GB" dirty="0" smtClean="0"/>
              <a:t>in </a:t>
            </a:r>
            <a:r>
              <a:rPr lang="en-GB" dirty="0" err="1" smtClean="0"/>
              <a:t>GnRH</a:t>
            </a:r>
            <a:r>
              <a:rPr lang="en-GB" dirty="0"/>
              <a:t> </a:t>
            </a:r>
            <a:r>
              <a:rPr lang="en-GB" dirty="0" smtClean="0"/>
              <a:t>pulse </a:t>
            </a:r>
            <a:r>
              <a:rPr lang="en-GB" dirty="0"/>
              <a:t>frequency and a subsequent increase in serum </a:t>
            </a:r>
            <a:r>
              <a:rPr lang="en-GB" dirty="0" smtClean="0"/>
              <a:t>FSH </a:t>
            </a:r>
            <a:r>
              <a:rPr lang="en-GB" dirty="0"/>
              <a:t>concentration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01F9-6EAD-4A65-815C-0084EEA3A07B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19439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follicular phase 2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This small increase in FSH secretion </a:t>
            </a:r>
            <a:r>
              <a:rPr lang="en-GB" dirty="0" smtClean="0"/>
              <a:t>results in recruitment </a:t>
            </a:r>
            <a:r>
              <a:rPr lang="en-GB" dirty="0"/>
              <a:t>of the next cohort of developing follicles, </a:t>
            </a:r>
            <a:r>
              <a:rPr lang="en-GB" b="1" dirty="0"/>
              <a:t>one of which will become the dominant and ultimately ovulatory follicle during that cycle </a:t>
            </a:r>
            <a:endParaRPr lang="en-GB" b="1" dirty="0" smtClean="0"/>
          </a:p>
          <a:p>
            <a:r>
              <a:rPr lang="en-GB" dirty="0"/>
              <a:t>Serum </a:t>
            </a:r>
            <a:r>
              <a:rPr lang="en-GB" dirty="0" err="1"/>
              <a:t>inhibin</a:t>
            </a:r>
            <a:r>
              <a:rPr lang="en-GB" dirty="0"/>
              <a:t> B concentrations, secreted by the </a:t>
            </a:r>
            <a:r>
              <a:rPr lang="en-GB" dirty="0" err="1"/>
              <a:t>recruitable</a:t>
            </a:r>
            <a:r>
              <a:rPr lang="en-GB" dirty="0"/>
              <a:t> pool of small follicles, are maximal at this time and may play a role in suppressing the FSH rise at this time in the cycle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01F9-6EAD-4A65-815C-0084EEA3A07B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9943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As the </a:t>
            </a:r>
            <a:r>
              <a:rPr lang="en-GB" b="1" dirty="0"/>
              <a:t>primary follicle</a:t>
            </a:r>
            <a:r>
              <a:rPr lang="en-GB" dirty="0"/>
              <a:t> increases in size, the adjacent connective tissue organizes into a capsule, the </a:t>
            </a:r>
            <a:r>
              <a:rPr lang="en-GB" b="1" dirty="0"/>
              <a:t>theca </a:t>
            </a:r>
            <a:r>
              <a:rPr lang="en-GB" b="1" dirty="0" err="1" smtClean="0"/>
              <a:t>folliculi</a:t>
            </a:r>
            <a:r>
              <a:rPr lang="en-GB" dirty="0" smtClean="0"/>
              <a:t>.</a:t>
            </a:r>
          </a:p>
          <a:p>
            <a:r>
              <a:rPr lang="en-GB" dirty="0" smtClean="0"/>
              <a:t>The </a:t>
            </a:r>
            <a:r>
              <a:rPr lang="en-GB" dirty="0"/>
              <a:t>theca soon differentiates into two </a:t>
            </a:r>
            <a:r>
              <a:rPr lang="en-GB" dirty="0" smtClean="0"/>
              <a:t>layers</a:t>
            </a:r>
          </a:p>
          <a:p>
            <a:pPr lvl="1"/>
            <a:r>
              <a:rPr lang="en-GB" dirty="0" smtClean="0"/>
              <a:t> </a:t>
            </a:r>
            <a:r>
              <a:rPr lang="en-GB" dirty="0"/>
              <a:t>an internal vascular and glandular layer, the </a:t>
            </a:r>
            <a:r>
              <a:rPr lang="en-GB" b="1" dirty="0"/>
              <a:t>theca </a:t>
            </a:r>
            <a:r>
              <a:rPr lang="en-GB" b="1" dirty="0" err="1" smtClean="0"/>
              <a:t>interna</a:t>
            </a:r>
            <a:endParaRPr lang="en-GB" dirty="0" smtClean="0"/>
          </a:p>
          <a:p>
            <a:pPr lvl="1"/>
            <a:r>
              <a:rPr lang="en-GB" dirty="0" smtClean="0"/>
              <a:t> </a:t>
            </a:r>
            <a:r>
              <a:rPr lang="en-GB" dirty="0"/>
              <a:t>and a capsule-like layer, the </a:t>
            </a:r>
            <a:r>
              <a:rPr lang="en-GB" b="1" dirty="0"/>
              <a:t>theca </a:t>
            </a:r>
            <a:r>
              <a:rPr lang="en-GB" b="1" dirty="0" err="1"/>
              <a:t>externa</a:t>
            </a:r>
            <a:r>
              <a:rPr lang="en-GB" dirty="0"/>
              <a:t>. </a:t>
            </a:r>
            <a:endParaRPr lang="en-GB" dirty="0" smtClean="0"/>
          </a:p>
          <a:p>
            <a:pPr lvl="1"/>
            <a:r>
              <a:rPr lang="en-GB" dirty="0" err="1" smtClean="0"/>
              <a:t>Thecal</a:t>
            </a:r>
            <a:r>
              <a:rPr lang="en-GB" dirty="0" smtClean="0"/>
              <a:t> </a:t>
            </a:r>
            <a:r>
              <a:rPr lang="en-GB" dirty="0"/>
              <a:t>cells are thought to produce an </a:t>
            </a:r>
            <a:r>
              <a:rPr lang="en-GB" i="1" dirty="0"/>
              <a:t>angiogenesis factor</a:t>
            </a:r>
            <a:r>
              <a:rPr lang="en-GB" dirty="0"/>
              <a:t> that promotes growth of blood vessels in the theca </a:t>
            </a:r>
            <a:r>
              <a:rPr lang="en-GB" dirty="0" err="1"/>
              <a:t>interna</a:t>
            </a:r>
            <a:r>
              <a:rPr lang="en-GB" dirty="0"/>
              <a:t> </a:t>
            </a:r>
            <a:r>
              <a:rPr lang="en-GB" dirty="0" smtClean="0"/>
              <a:t> which </a:t>
            </a:r>
            <a:r>
              <a:rPr lang="en-GB" dirty="0"/>
              <a:t>provide nutritive support for follicular development.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01F9-6EAD-4A65-815C-0084EEA3A07B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9433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Arial" pitchFamily="34" charset="0"/>
                <a:cs typeface="Arial" pitchFamily="34" charset="0"/>
              </a:rPr>
              <a:t>LATE FOLLICULAR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serum concentrations of </a:t>
            </a:r>
            <a:r>
              <a:rPr lang="en-GB" dirty="0" err="1"/>
              <a:t>estradiol</a:t>
            </a:r>
            <a:r>
              <a:rPr lang="en-GB" dirty="0"/>
              <a:t> and </a:t>
            </a:r>
            <a:r>
              <a:rPr lang="en-GB" dirty="0" err="1"/>
              <a:t>inhibin</a:t>
            </a:r>
            <a:r>
              <a:rPr lang="en-GB" dirty="0"/>
              <a:t> A increase daily during the week before ovulation due to release from the growing </a:t>
            </a:r>
            <a:r>
              <a:rPr lang="en-GB" dirty="0" smtClean="0"/>
              <a:t>follicle</a:t>
            </a:r>
          </a:p>
          <a:p>
            <a:r>
              <a:rPr lang="en-GB" dirty="0"/>
              <a:t>Serum FSH and LH concentrations are falling at this time due to negative feedback effects of </a:t>
            </a:r>
            <a:r>
              <a:rPr lang="en-GB" dirty="0" err="1"/>
              <a:t>estradiol</a:t>
            </a:r>
            <a:r>
              <a:rPr lang="en-GB" dirty="0"/>
              <a:t>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01F9-6EAD-4A65-815C-0084EEA3A07B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602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 follicular phase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As the dominant follicle is selected, FSH induces LH receptors in the ovary and increases ovarian secretion of intrauterine growth factors such as insulin-like growth factor-I (IGF-I)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01F9-6EAD-4A65-815C-0084EEA3A07B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4090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72400" cy="914400"/>
          </a:xfrm>
        </p:spPr>
        <p:txBody>
          <a:bodyPr>
            <a:normAutofit/>
          </a:bodyPr>
          <a:lstStyle/>
          <a:p>
            <a:r>
              <a:rPr lang="en-GB" sz="2800" dirty="0"/>
              <a:t>Ovarian, endometrial, and cervical mucus </a:t>
            </a:r>
            <a:r>
              <a:rPr lang="en-GB" sz="2800" dirty="0" smtClean="0"/>
              <a:t>changes-in late follicular phase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Ovaries: </a:t>
            </a:r>
            <a:r>
              <a:rPr lang="en-GB" dirty="0" smtClean="0"/>
              <a:t>By </a:t>
            </a:r>
            <a:r>
              <a:rPr lang="en-GB" dirty="0"/>
              <a:t>the late follicular phase, a single dominant follicle has been selected, while the rest of the growing cohort of follicles gradually stop developing and undergo atresia. The dominant follicle increases in size by about 2 mm per day until a mature size of </a:t>
            </a:r>
            <a:r>
              <a:rPr lang="en-GB" dirty="0" smtClean="0"/>
              <a:t>18 </a:t>
            </a:r>
            <a:r>
              <a:rPr lang="en-GB" dirty="0"/>
              <a:t>to </a:t>
            </a:r>
            <a:r>
              <a:rPr lang="en-GB" dirty="0" smtClean="0"/>
              <a:t>20 </a:t>
            </a:r>
            <a:r>
              <a:rPr lang="en-GB" dirty="0"/>
              <a:t>mm is reached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01F9-6EAD-4A65-815C-0084EEA3A07B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808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Definition of menstruation</a:t>
            </a:r>
          </a:p>
          <a:p>
            <a:pPr lvl="1"/>
            <a:r>
              <a:rPr lang="en-US" dirty="0" smtClean="0">
                <a:solidFill>
                  <a:srgbClr val="073E87"/>
                </a:solidFill>
              </a:rPr>
              <a:t>Pre requisites for menstruation</a:t>
            </a:r>
          </a:p>
          <a:p>
            <a:pPr lvl="1"/>
            <a:r>
              <a:rPr lang="en-US" dirty="0" smtClean="0">
                <a:solidFill>
                  <a:srgbClr val="073E87"/>
                </a:solidFill>
              </a:rPr>
              <a:t>Regulation of menstruation</a:t>
            </a:r>
            <a:endParaRPr lang="en-US" dirty="0" smtClean="0"/>
          </a:p>
          <a:p>
            <a:pPr lvl="1"/>
            <a:r>
              <a:rPr lang="en-US" dirty="0" smtClean="0"/>
              <a:t>Ovarian cycle</a:t>
            </a:r>
          </a:p>
          <a:p>
            <a:pPr lvl="1"/>
            <a:r>
              <a:rPr lang="en-US" dirty="0" smtClean="0"/>
              <a:t>Phases- Follicular, </a:t>
            </a:r>
            <a:r>
              <a:rPr lang="en-US" dirty="0" err="1" smtClean="0"/>
              <a:t>Luteal</a:t>
            </a:r>
            <a:endParaRPr lang="en-US" dirty="0" smtClean="0"/>
          </a:p>
          <a:p>
            <a:pPr lvl="1"/>
            <a:r>
              <a:rPr lang="en-US" dirty="0" smtClean="0"/>
              <a:t>Endometrial cycle- Menses, proliferative, </a:t>
            </a:r>
            <a:r>
              <a:rPr lang="en-US" dirty="0" err="1" smtClean="0"/>
              <a:t>secretory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01F9-6EAD-4A65-815C-0084EEA3A07B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Rising serum </a:t>
            </a:r>
            <a:r>
              <a:rPr lang="en-GB" dirty="0" err="1"/>
              <a:t>estradiol</a:t>
            </a:r>
            <a:r>
              <a:rPr lang="en-GB" dirty="0"/>
              <a:t> concentrations result in gradual thickening of the uterine endometrium and an increase in the amount and "stringiness" (</a:t>
            </a:r>
            <a:r>
              <a:rPr lang="en-GB" dirty="0" err="1"/>
              <a:t>Spinnbarkeit</a:t>
            </a:r>
            <a:r>
              <a:rPr lang="en-GB" dirty="0"/>
              <a:t>) of the cervical mucus.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01F9-6EAD-4A65-815C-0084EEA3A07B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2922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LUTEAL PHASE: MID-CYCLE SURGE AND OVULATION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Serum </a:t>
            </a:r>
            <a:r>
              <a:rPr lang="en-GB" dirty="0" err="1"/>
              <a:t>estradiol</a:t>
            </a:r>
            <a:r>
              <a:rPr lang="en-GB" dirty="0"/>
              <a:t> concentrations continue to rise until they reach a peak approximately one day before </a:t>
            </a:r>
            <a:r>
              <a:rPr lang="en-GB" dirty="0" smtClean="0"/>
              <a:t>ovulation</a:t>
            </a:r>
            <a:r>
              <a:rPr lang="en-GB" dirty="0"/>
              <a:t> then the mid-cycle surge  </a:t>
            </a:r>
            <a:r>
              <a:rPr lang="en-GB" dirty="0" smtClean="0"/>
              <a:t>occurs 24-48 hours prior to ovulation.</a:t>
            </a:r>
          </a:p>
          <a:p>
            <a:r>
              <a:rPr lang="en-GB" dirty="0" smtClean="0"/>
              <a:t>The </a:t>
            </a:r>
            <a:r>
              <a:rPr lang="en-GB" dirty="0"/>
              <a:t>surge represents a switch from negative feedback control of LH secretion by ovarian hormones </a:t>
            </a:r>
            <a:r>
              <a:rPr lang="en-GB" dirty="0" smtClean="0"/>
              <a:t>(</a:t>
            </a:r>
            <a:r>
              <a:rPr lang="en-GB" dirty="0" err="1" smtClean="0"/>
              <a:t>estradiol</a:t>
            </a:r>
            <a:r>
              <a:rPr lang="en-GB" dirty="0" smtClean="0"/>
              <a:t> </a:t>
            </a:r>
            <a:r>
              <a:rPr lang="en-GB" dirty="0"/>
              <a:t>and progesterone) to a sudden positive feedback effect, resulting in a 10-fold increase in serum LH concentrations and a smaller rise in serum FSH concentration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01F9-6EAD-4A65-815C-0084EEA3A07B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004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 smtClean="0"/>
              <a:t>Menstrual cycle-Note the </a:t>
            </a:r>
            <a:r>
              <a:rPr lang="en-US" sz="3200" b="1" dirty="0" err="1" smtClean="0"/>
              <a:t>midcycle</a:t>
            </a:r>
            <a:r>
              <a:rPr lang="en-US" sz="3200" b="1" dirty="0" smtClean="0"/>
              <a:t> estradiol and LH, FSH surge</a:t>
            </a:r>
            <a:endParaRPr lang="en-AU" sz="32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01F9-6EAD-4A65-815C-0084EEA3A07B}" type="slidenum">
              <a:rPr lang="en-GB" smtClean="0"/>
              <a:pPr/>
              <a:t>22</a:t>
            </a:fld>
            <a:endParaRPr lang="en-GB"/>
          </a:p>
        </p:txBody>
      </p:sp>
      <p:pic>
        <p:nvPicPr>
          <p:cNvPr id="6148" name="Picture 4" descr="C:\Documents and Settings\Administrator\My Documents\My Pictures\Menstrual_cy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7086600" cy="444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5714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LUTEAL PHASE: MID-CYCLE SURGE AND </a:t>
            </a:r>
            <a:r>
              <a:rPr lang="en-GB" sz="3200" dirty="0" smtClean="0"/>
              <a:t>OVULATION-3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At this time the </a:t>
            </a:r>
            <a:r>
              <a:rPr lang="en-GB" b="1" dirty="0"/>
              <a:t>frequency of LH pulses continues to be approximately one per hour, but the amplitude of the LH pulses increases </a:t>
            </a:r>
            <a:r>
              <a:rPr lang="en-GB" b="1" dirty="0" smtClean="0"/>
              <a:t>dramatically.</a:t>
            </a:r>
          </a:p>
          <a:p>
            <a:r>
              <a:rPr lang="en-US" dirty="0" smtClean="0"/>
              <a:t>The LH surge stimulates completion of reduction division of the oocyte and initiates </a:t>
            </a:r>
            <a:r>
              <a:rPr lang="en-US" dirty="0" err="1" smtClean="0"/>
              <a:t>luteinisation</a:t>
            </a:r>
            <a:r>
              <a:rPr lang="en-US" dirty="0" smtClean="0"/>
              <a:t> of the </a:t>
            </a:r>
            <a:r>
              <a:rPr lang="en-US" dirty="0" err="1" smtClean="0"/>
              <a:t>granulasa</a:t>
            </a:r>
            <a:r>
              <a:rPr lang="en-US" dirty="0" smtClean="0"/>
              <a:t> cells, synthesis of progesterone and prostaglandins</a:t>
            </a:r>
          </a:p>
          <a:p>
            <a:r>
              <a:rPr lang="en-GB" dirty="0"/>
              <a:t>Progesterone acts rapidly to slow the pulse generator so that LH pulses become less frequent by the termination of the surge.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01F9-6EAD-4A65-815C-0084EEA3A07B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8645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Ovarian </a:t>
            </a:r>
            <a:r>
              <a:rPr lang="en-GB" sz="3200" dirty="0" smtClean="0"/>
              <a:t>changes-Luteal phase -mid cycle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oocyte in the dominant follicle completes its first meiotic </a:t>
            </a:r>
            <a:r>
              <a:rPr lang="en-GB" dirty="0" smtClean="0"/>
              <a:t>division</a:t>
            </a:r>
          </a:p>
          <a:p>
            <a:r>
              <a:rPr lang="en-GB" dirty="0" smtClean="0"/>
              <a:t>The </a:t>
            </a:r>
            <a:r>
              <a:rPr lang="en-GB" dirty="0"/>
              <a:t>local secretion of plasminogen activator and other cytokines required for the process of ovulation is </a:t>
            </a:r>
            <a:r>
              <a:rPr lang="en-GB" dirty="0" smtClean="0"/>
              <a:t>increased</a:t>
            </a:r>
          </a:p>
          <a:p>
            <a:r>
              <a:rPr lang="en-GB" dirty="0"/>
              <a:t>The oocyte is released from the follicle at the surface of the ovary approximately 36 hours after the LH surge.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01F9-6EAD-4A65-815C-0084EEA3A07B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3894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Around </a:t>
            </a:r>
            <a:r>
              <a:rPr lang="en-GB" dirty="0" smtClean="0"/>
              <a:t>mid cycle</a:t>
            </a:r>
            <a:r>
              <a:rPr lang="en-GB" dirty="0"/>
              <a:t>, the ovarian follicle, under the influence of FSH and LH, undergoes a sudden </a:t>
            </a:r>
            <a:r>
              <a:rPr lang="en-GB" i="1" dirty="0"/>
              <a:t>growth spurt</a:t>
            </a:r>
            <a:r>
              <a:rPr lang="en-GB" dirty="0"/>
              <a:t>, producing a cystic swelling or bulge on the surface of the ovary</a:t>
            </a:r>
            <a:r>
              <a:rPr lang="en-GB" dirty="0" smtClean="0"/>
              <a:t>.</a:t>
            </a:r>
          </a:p>
          <a:p>
            <a:r>
              <a:rPr lang="en-GB" dirty="0" smtClean="0"/>
              <a:t> </a:t>
            </a:r>
            <a:r>
              <a:rPr lang="en-GB" dirty="0"/>
              <a:t>A small avascular spot, the </a:t>
            </a:r>
            <a:r>
              <a:rPr lang="en-GB" b="1" dirty="0"/>
              <a:t>stigma</a:t>
            </a:r>
            <a:r>
              <a:rPr lang="en-GB" dirty="0"/>
              <a:t>, soon appears on this </a:t>
            </a:r>
            <a:r>
              <a:rPr lang="en-GB" dirty="0" smtClean="0"/>
              <a:t>swelling. </a:t>
            </a:r>
            <a:r>
              <a:rPr lang="en-GB" dirty="0"/>
              <a:t>Before ovulation, the secondary oocyte and some cells of the cumulus </a:t>
            </a:r>
            <a:r>
              <a:rPr lang="en-GB" dirty="0" err="1"/>
              <a:t>oophorus</a:t>
            </a:r>
            <a:r>
              <a:rPr lang="en-GB" dirty="0"/>
              <a:t> detach from the interior of the distended follicle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01F9-6EAD-4A65-815C-0084EEA3A07B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2369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Ovulation is triggered by a surge of LH production </a:t>
            </a:r>
            <a:endParaRPr lang="en-GB" dirty="0" smtClean="0"/>
          </a:p>
          <a:p>
            <a:r>
              <a:rPr lang="en-GB" dirty="0" smtClean="0"/>
              <a:t>Ovulation </a:t>
            </a:r>
            <a:r>
              <a:rPr lang="en-GB" dirty="0"/>
              <a:t>usually follows the LH peak by 12 to 24 hours.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b="1" dirty="0"/>
              <a:t>LH surge</a:t>
            </a:r>
            <a:r>
              <a:rPr lang="en-GB" dirty="0"/>
              <a:t>, elicited by the high </a:t>
            </a:r>
            <a:r>
              <a:rPr lang="en-GB" dirty="0" err="1"/>
              <a:t>estrogen</a:t>
            </a:r>
            <a:r>
              <a:rPr lang="en-GB" dirty="0"/>
              <a:t> level in the blood, appears to cause the stigma to balloon out, forming a vesicle </a:t>
            </a:r>
            <a:r>
              <a:rPr lang="en-GB" dirty="0" smtClean="0"/>
              <a:t>. </a:t>
            </a:r>
          </a:p>
          <a:p>
            <a:r>
              <a:rPr lang="en-GB" dirty="0" smtClean="0"/>
              <a:t>The </a:t>
            </a:r>
            <a:r>
              <a:rPr lang="en-GB" dirty="0"/>
              <a:t>stigma soon ruptures, expelling the secondary oocyte with the follicular </a:t>
            </a:r>
            <a:r>
              <a:rPr lang="en-GB" dirty="0" smtClean="0"/>
              <a:t>fluid.</a:t>
            </a:r>
          </a:p>
          <a:p>
            <a:r>
              <a:rPr lang="en-GB" dirty="0" smtClean="0"/>
              <a:t> </a:t>
            </a:r>
            <a:r>
              <a:rPr lang="en-GB" dirty="0"/>
              <a:t>Expulsion of the oocyte is the result of </a:t>
            </a:r>
            <a:endParaRPr lang="en-GB" dirty="0" smtClean="0"/>
          </a:p>
          <a:p>
            <a:pPr lvl="1"/>
            <a:r>
              <a:rPr lang="en-GB" dirty="0" err="1" smtClean="0"/>
              <a:t>intrafollicular</a:t>
            </a:r>
            <a:r>
              <a:rPr lang="en-GB" dirty="0" smtClean="0"/>
              <a:t> </a:t>
            </a:r>
            <a:r>
              <a:rPr lang="en-GB" dirty="0"/>
              <a:t>pressure </a:t>
            </a:r>
            <a:endParaRPr lang="en-GB" dirty="0" smtClean="0"/>
          </a:p>
          <a:p>
            <a:pPr lvl="1"/>
            <a:r>
              <a:rPr lang="en-GB" dirty="0" smtClean="0"/>
              <a:t>contraction </a:t>
            </a:r>
            <a:r>
              <a:rPr lang="en-GB" dirty="0"/>
              <a:t>of smooth muscle in the theca </a:t>
            </a:r>
            <a:r>
              <a:rPr lang="en-GB" dirty="0" err="1"/>
              <a:t>externa</a:t>
            </a:r>
            <a:r>
              <a:rPr lang="en-GB" dirty="0"/>
              <a:t> owing to stimulation by prostaglandins</a:t>
            </a:r>
            <a:r>
              <a:rPr lang="en-GB" dirty="0" smtClean="0"/>
              <a:t>.</a:t>
            </a:r>
          </a:p>
          <a:p>
            <a:pPr lvl="1"/>
            <a:r>
              <a:rPr lang="en-GB" i="1" dirty="0" smtClean="0"/>
              <a:t>Enzymatic </a:t>
            </a:r>
            <a:r>
              <a:rPr lang="en-GB" i="1" dirty="0"/>
              <a:t>digestion of the follicular wall</a:t>
            </a:r>
            <a:r>
              <a:rPr lang="en-GB" dirty="0"/>
              <a:t> seems to be one of the principal mechanisms leading to ovulation.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01F9-6EAD-4A65-815C-0084EEA3A07B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9517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Growing follicles produce </a:t>
            </a:r>
            <a:r>
              <a:rPr lang="en-GB" b="1" dirty="0" err="1"/>
              <a:t>estrogen</a:t>
            </a:r>
            <a:r>
              <a:rPr lang="en-GB" dirty="0"/>
              <a:t>, a hormone that regulates development and function of the reproductive organs.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vascular </a:t>
            </a:r>
            <a:r>
              <a:rPr lang="en-GB" i="1" dirty="0"/>
              <a:t>theca </a:t>
            </a:r>
            <a:r>
              <a:rPr lang="en-GB" i="1" dirty="0" err="1"/>
              <a:t>interna</a:t>
            </a:r>
            <a:r>
              <a:rPr lang="en-GB" dirty="0"/>
              <a:t> produces follicular fluid and some </a:t>
            </a:r>
            <a:r>
              <a:rPr lang="en-GB" i="1" dirty="0" err="1"/>
              <a:t>estrogen</a:t>
            </a:r>
            <a:r>
              <a:rPr lang="en-GB" dirty="0"/>
              <a:t>. Its cells also secrete androgens that pass to the follicular cells </a:t>
            </a:r>
            <a:r>
              <a:rPr lang="en-GB" dirty="0" smtClean="0"/>
              <a:t>which</a:t>
            </a:r>
            <a:r>
              <a:rPr lang="en-GB" dirty="0"/>
              <a:t>, in turn, convert them into </a:t>
            </a:r>
            <a:r>
              <a:rPr lang="en-GB" dirty="0" err="1"/>
              <a:t>estrogen</a:t>
            </a:r>
            <a:r>
              <a:rPr lang="en-GB" dirty="0"/>
              <a:t>. </a:t>
            </a:r>
            <a:endParaRPr lang="en-GB" dirty="0" smtClean="0"/>
          </a:p>
          <a:p>
            <a:r>
              <a:rPr lang="en-GB" dirty="0" smtClean="0"/>
              <a:t>Some </a:t>
            </a:r>
            <a:r>
              <a:rPr lang="en-GB" dirty="0" err="1"/>
              <a:t>estrogen</a:t>
            </a:r>
            <a:r>
              <a:rPr lang="en-GB" dirty="0"/>
              <a:t> is also produced by widely scattered groups of stromal secretory cells, known collectively as the </a:t>
            </a:r>
            <a:r>
              <a:rPr lang="en-GB" i="1" dirty="0"/>
              <a:t>interstitial gland of the ovary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01F9-6EAD-4A65-815C-0084EEA3A07B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7376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>
              <a:buClr>
                <a:srgbClr val="31B6FD"/>
              </a:buClr>
            </a:pPr>
            <a:r>
              <a:rPr lang="en-GB" sz="2800" dirty="0"/>
              <a:t>The expelled secondary oocyte is surrounded by the </a:t>
            </a:r>
            <a:r>
              <a:rPr lang="en-GB" sz="2800" dirty="0" err="1"/>
              <a:t>zona</a:t>
            </a:r>
            <a:r>
              <a:rPr lang="en-GB" sz="2800" dirty="0"/>
              <a:t> </a:t>
            </a:r>
            <a:r>
              <a:rPr lang="en-GB" sz="2800" dirty="0" err="1"/>
              <a:t>pellucida</a:t>
            </a:r>
            <a:r>
              <a:rPr lang="en-GB" sz="2800" dirty="0"/>
              <a:t> and one or more layers of follicular cells, which are radially arranged as the </a:t>
            </a:r>
            <a:r>
              <a:rPr lang="en-GB" sz="2800" b="1" dirty="0"/>
              <a:t>corona </a:t>
            </a:r>
            <a:r>
              <a:rPr lang="en-GB" sz="2800" b="1" dirty="0" err="1"/>
              <a:t>radiata</a:t>
            </a:r>
            <a:r>
              <a:rPr lang="en-GB" sz="2800" dirty="0"/>
              <a:t> </a:t>
            </a:r>
            <a:r>
              <a:rPr lang="en-GB" sz="2800" dirty="0" smtClean="0"/>
              <a:t>, forming </a:t>
            </a:r>
            <a:r>
              <a:rPr lang="en-GB" sz="2800" dirty="0"/>
              <a:t>the oocyte-cumulus complex. </a:t>
            </a:r>
            <a:endParaRPr lang="en-GB" sz="2800" dirty="0" smtClean="0"/>
          </a:p>
          <a:p>
            <a:pPr lvl="1">
              <a:buClr>
                <a:srgbClr val="31B6FD"/>
              </a:buClr>
            </a:pPr>
            <a:r>
              <a:rPr lang="en-GB" sz="2800" dirty="0" smtClean="0"/>
              <a:t>The </a:t>
            </a:r>
            <a:r>
              <a:rPr lang="en-GB" sz="2800" dirty="0"/>
              <a:t>LH surge also seems to induce resumption of the first meiotic division of the primary oocyte. Hence, mature ovarian follicles contain secondary oocytes</a:t>
            </a:r>
          </a:p>
          <a:p>
            <a:endParaRPr lang="en-GB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01F9-6EAD-4A65-815C-0084EEA3A07B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9500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Ovarian changes-Luteal phase -mid </a:t>
            </a:r>
            <a:r>
              <a:rPr lang="en-GB" dirty="0" smtClean="0"/>
              <a:t>cycle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It then travels down the fallopian tube to the uterine cavity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01F9-6EAD-4A65-815C-0084EEA3A07B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4936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Menstruation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Menstruation is the cyclic physiologic uterine bleeding due to shedding of the endometrium arising from the interplay of hormones of the HPO axis, adrenals and thyroid gland.</a:t>
            </a:r>
          </a:p>
          <a:p>
            <a:r>
              <a:rPr lang="en-US" dirty="0" smtClean="0"/>
              <a:t>The period extending from the beginning of one period(</a:t>
            </a:r>
            <a:r>
              <a:rPr lang="en-US" dirty="0" err="1" smtClean="0"/>
              <a:t>mens</a:t>
            </a:r>
            <a:r>
              <a:rPr lang="en-US" dirty="0" smtClean="0"/>
              <a:t>) to the beginning of the next one is called the menstrual cycle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01F9-6EAD-4A65-815C-0084EEA3A07B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5043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Shortly after ovulation, the walls of the ovarian follicle and theca </a:t>
            </a:r>
            <a:r>
              <a:rPr lang="en-GB" dirty="0" err="1"/>
              <a:t>folliculi</a:t>
            </a:r>
            <a:r>
              <a:rPr lang="en-GB" dirty="0"/>
              <a:t> collapse and are thrown into </a:t>
            </a:r>
            <a:r>
              <a:rPr lang="en-GB" dirty="0" smtClean="0"/>
              <a:t>folds.</a:t>
            </a:r>
          </a:p>
          <a:p>
            <a:r>
              <a:rPr lang="en-GB" dirty="0" smtClean="0"/>
              <a:t>Under </a:t>
            </a:r>
            <a:r>
              <a:rPr lang="en-GB" dirty="0"/>
              <a:t>LH influence, they develop into a glandular structure, the </a:t>
            </a:r>
            <a:r>
              <a:rPr lang="en-GB" b="1" dirty="0"/>
              <a:t>corpus </a:t>
            </a:r>
            <a:r>
              <a:rPr lang="en-GB" b="1" dirty="0" err="1"/>
              <a:t>luteum</a:t>
            </a:r>
            <a:r>
              <a:rPr lang="en-GB" dirty="0"/>
              <a:t>, which secretes </a:t>
            </a:r>
            <a:r>
              <a:rPr lang="en-GB" i="1" dirty="0"/>
              <a:t>progesterone</a:t>
            </a:r>
            <a:r>
              <a:rPr lang="en-GB" dirty="0"/>
              <a:t> and some </a:t>
            </a:r>
            <a:r>
              <a:rPr lang="en-GB" i="1" dirty="0" err="1"/>
              <a:t>estrogen</a:t>
            </a:r>
            <a:r>
              <a:rPr lang="en-GB" dirty="0"/>
              <a:t>, causing the endometrial glands to secrete and prepare the endometrium for implantation of the blastocyst.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01F9-6EAD-4A65-815C-0084EEA3A07B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341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i="1" dirty="0"/>
              <a:t>If the oocyte is not fertilized, the corpus </a:t>
            </a:r>
            <a:r>
              <a:rPr lang="en-GB" i="1" dirty="0" err="1"/>
              <a:t>luteum</a:t>
            </a:r>
            <a:r>
              <a:rPr lang="en-GB" i="1" dirty="0"/>
              <a:t> involutes and degenerates</a:t>
            </a:r>
            <a:r>
              <a:rPr lang="en-GB" dirty="0"/>
              <a:t> 10 to 12 days after ovulation. </a:t>
            </a:r>
            <a:endParaRPr lang="en-GB" dirty="0" smtClean="0"/>
          </a:p>
          <a:p>
            <a:r>
              <a:rPr lang="en-GB" dirty="0" smtClean="0"/>
              <a:t>It </a:t>
            </a:r>
            <a:r>
              <a:rPr lang="en-GB" dirty="0"/>
              <a:t>is then called a </a:t>
            </a:r>
            <a:r>
              <a:rPr lang="en-GB" i="1" dirty="0"/>
              <a:t>corpus </a:t>
            </a:r>
            <a:r>
              <a:rPr lang="en-GB" i="1" dirty="0" err="1"/>
              <a:t>luteum</a:t>
            </a:r>
            <a:r>
              <a:rPr lang="en-GB" i="1" dirty="0"/>
              <a:t> of menstruation</a:t>
            </a:r>
            <a:r>
              <a:rPr lang="en-GB" dirty="0"/>
              <a:t>. The corpus </a:t>
            </a:r>
            <a:r>
              <a:rPr lang="en-GB" dirty="0" err="1"/>
              <a:t>luteum</a:t>
            </a:r>
            <a:r>
              <a:rPr lang="en-GB" dirty="0"/>
              <a:t> is subsequently transformed into white scar tissue in the ovary, a </a:t>
            </a:r>
            <a:r>
              <a:rPr lang="en-GB" i="1" dirty="0">
                <a:solidFill>
                  <a:srgbClr val="FF0000"/>
                </a:solidFill>
              </a:rPr>
              <a:t>corpus </a:t>
            </a:r>
            <a:r>
              <a:rPr lang="en-GB" i="1" dirty="0" err="1">
                <a:solidFill>
                  <a:srgbClr val="FF0000"/>
                </a:solidFill>
              </a:rPr>
              <a:t>albicans</a:t>
            </a:r>
            <a:r>
              <a:rPr lang="en-GB" dirty="0"/>
              <a:t>. Except during pregnancy, ovarian cycles normally persist throughout the reproductive life of women and terminate at </a:t>
            </a:r>
            <a:r>
              <a:rPr lang="en-GB" b="1" dirty="0"/>
              <a:t>menopause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01F9-6EAD-4A65-815C-0084EEA3A07B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9611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/>
              <a:t>If the oocyte is fertilized, the corpus </a:t>
            </a:r>
            <a:r>
              <a:rPr lang="en-GB" i="1" dirty="0" err="1"/>
              <a:t>luteum</a:t>
            </a:r>
            <a:r>
              <a:rPr lang="en-GB" i="1" dirty="0"/>
              <a:t> enlarges to form a corpus </a:t>
            </a:r>
            <a:r>
              <a:rPr lang="en-GB" i="1" dirty="0" err="1"/>
              <a:t>luteum</a:t>
            </a:r>
            <a:r>
              <a:rPr lang="en-GB" i="1" dirty="0"/>
              <a:t> of pregnancy</a:t>
            </a:r>
            <a:r>
              <a:rPr lang="en-GB" dirty="0"/>
              <a:t> and increases its hormone production. </a:t>
            </a:r>
            <a:endParaRPr lang="en-GB" dirty="0" smtClean="0"/>
          </a:p>
          <a:p>
            <a:r>
              <a:rPr lang="en-GB" dirty="0" smtClean="0"/>
              <a:t>Degeneration </a:t>
            </a:r>
            <a:r>
              <a:rPr lang="en-GB" dirty="0"/>
              <a:t>of the corpus </a:t>
            </a:r>
            <a:r>
              <a:rPr lang="en-GB" dirty="0" err="1"/>
              <a:t>luteum</a:t>
            </a:r>
            <a:r>
              <a:rPr lang="en-GB" dirty="0"/>
              <a:t> is prevented by </a:t>
            </a:r>
            <a:r>
              <a:rPr lang="en-GB" i="1" dirty="0"/>
              <a:t>human chorionic gonadotropin</a:t>
            </a:r>
            <a:r>
              <a:rPr lang="en-GB" dirty="0"/>
              <a:t>, a hormone secreted by the </a:t>
            </a:r>
            <a:r>
              <a:rPr lang="en-GB" dirty="0" err="1"/>
              <a:t>syncytiotrophoblast</a:t>
            </a:r>
            <a:r>
              <a:rPr lang="en-GB" dirty="0"/>
              <a:t> of the blastocyst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01F9-6EAD-4A65-815C-0084EEA3A07B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9606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dirty="0" smtClean="0"/>
              <a:t>Endometrium-</a:t>
            </a:r>
            <a:r>
              <a:rPr lang="en-GB" sz="3200" dirty="0"/>
              <a:t>changes-Luteal phase -mid cycle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increasing serum progesterone concentrations </a:t>
            </a:r>
            <a:r>
              <a:rPr lang="en-GB" dirty="0" smtClean="0"/>
              <a:t>-cessation </a:t>
            </a:r>
            <a:r>
              <a:rPr lang="en-GB" dirty="0"/>
              <a:t>of mitoses and "organization" of the glands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01F9-6EAD-4A65-815C-0084EEA3A07B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6811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MIDDLE TO LATE LUTEAL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Progesterone secretion from the corpus </a:t>
            </a:r>
            <a:r>
              <a:rPr lang="en-GB" dirty="0" err="1"/>
              <a:t>luteum</a:t>
            </a:r>
            <a:r>
              <a:rPr lang="en-GB" dirty="0"/>
              <a:t> </a:t>
            </a:r>
            <a:r>
              <a:rPr lang="en-GB" dirty="0" smtClean="0"/>
              <a:t>results </a:t>
            </a:r>
            <a:r>
              <a:rPr lang="en-GB" dirty="0"/>
              <a:t>in gradually rising progesterone concentrations in the middle to late luteal </a:t>
            </a:r>
            <a:r>
              <a:rPr lang="en-GB" dirty="0" smtClean="0"/>
              <a:t>phase.</a:t>
            </a:r>
          </a:p>
          <a:p>
            <a:r>
              <a:rPr lang="en-GB" dirty="0"/>
              <a:t>This leads to progressive slowing of LH pulses down to one pulse every four </a:t>
            </a:r>
            <a:r>
              <a:rPr lang="en-GB" dirty="0" smtClean="0"/>
              <a:t>hours</a:t>
            </a:r>
          </a:p>
          <a:p>
            <a:r>
              <a:rPr lang="en-GB" dirty="0" smtClean="0"/>
              <a:t>A </a:t>
            </a:r>
            <a:r>
              <a:rPr lang="en-GB" dirty="0"/>
              <a:t>gradual decrease in LH secretion results in a gradual fall in progesterone and </a:t>
            </a:r>
            <a:r>
              <a:rPr lang="en-GB" dirty="0" err="1"/>
              <a:t>estradiol</a:t>
            </a:r>
            <a:r>
              <a:rPr lang="en-GB" dirty="0"/>
              <a:t> production by the corpus </a:t>
            </a:r>
            <a:r>
              <a:rPr lang="en-GB" dirty="0" err="1"/>
              <a:t>luteum</a:t>
            </a:r>
            <a:r>
              <a:rPr lang="en-GB" dirty="0"/>
              <a:t> in the absence of a fertilized oocyte.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01F9-6EAD-4A65-815C-0084EEA3A07B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6900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0" name="Picture 4" descr="humanmestru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153400" cy="4876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01F9-6EAD-4A65-815C-0084EEA3A07B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691146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Endometrial </a:t>
            </a:r>
            <a:r>
              <a:rPr lang="en-GB" sz="3200" dirty="0" smtClean="0"/>
              <a:t>changes in late luteal phase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decline in </a:t>
            </a:r>
            <a:r>
              <a:rPr lang="en-GB" dirty="0" err="1"/>
              <a:t>estradiol</a:t>
            </a:r>
            <a:r>
              <a:rPr lang="en-GB" dirty="0"/>
              <a:t> and progesterone release from the resolving corpus </a:t>
            </a:r>
            <a:r>
              <a:rPr lang="en-GB" dirty="0" err="1"/>
              <a:t>luteum</a:t>
            </a:r>
            <a:r>
              <a:rPr lang="en-GB" dirty="0"/>
              <a:t> results sequentially in the loss of endometrial blood supply, endometrial sloughing, and the onset of menses approximately 14 days after the LH surge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01F9-6EAD-4A65-815C-0084EEA3A07B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9318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response to falling corpus </a:t>
            </a:r>
            <a:r>
              <a:rPr lang="en-GB" dirty="0" err="1"/>
              <a:t>luteum</a:t>
            </a:r>
            <a:r>
              <a:rPr lang="en-GB" dirty="0"/>
              <a:t> steroid production, the hypothalamic-pituitary axis is released from negative feedback and FSH levels rise, thereby beginning the next cycle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01F9-6EAD-4A65-815C-0084EEA3A07B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0446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Phases of the menstrual cycle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changes in estrogen and progesterone levels cause cyclic changes in the structure of the female reproductive tract, notably the endometrium. These changes are divided into 3 phases:-</a:t>
            </a:r>
          </a:p>
          <a:p>
            <a:pPr lvl="2">
              <a:buFont typeface="Wingdings" pitchFamily="2" charset="2"/>
              <a:buChar char="v"/>
            </a:pPr>
            <a:r>
              <a:rPr lang="en-US" dirty="0" smtClean="0"/>
              <a:t>The menstrual phase</a:t>
            </a:r>
          </a:p>
          <a:p>
            <a:pPr lvl="2">
              <a:buFont typeface="Wingdings" pitchFamily="2" charset="2"/>
              <a:buChar char="v"/>
            </a:pPr>
            <a:r>
              <a:rPr lang="en-US" dirty="0" smtClean="0"/>
              <a:t>The proliferative(follicular, estrogenic ) phase</a:t>
            </a:r>
          </a:p>
          <a:p>
            <a:pPr lvl="2">
              <a:buFont typeface="Wingdings" pitchFamily="2" charset="2"/>
              <a:buChar char="v"/>
            </a:pPr>
            <a:r>
              <a:rPr lang="en-US" dirty="0" smtClean="0"/>
              <a:t>Luteal(Secretory, Progesterone phase)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01F9-6EAD-4A65-815C-0084EEA3A07B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3988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Menstrual Phase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functional layer of the uterine wall is shed off and discarded with </a:t>
            </a:r>
            <a:r>
              <a:rPr lang="en-US" dirty="0" err="1" smtClean="0"/>
              <a:t>mentrual</a:t>
            </a:r>
            <a:r>
              <a:rPr lang="en-US" dirty="0" smtClean="0"/>
              <a:t> flow</a:t>
            </a:r>
          </a:p>
          <a:p>
            <a:r>
              <a:rPr lang="en-US" dirty="0" smtClean="0"/>
              <a:t>Usually lasts 4-5 days</a:t>
            </a:r>
          </a:p>
          <a:p>
            <a:r>
              <a:rPr lang="en-US" dirty="0" smtClean="0"/>
              <a:t>After menstruation, the eroded endometrium is thin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01F9-6EAD-4A65-815C-0084EEA3A07B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73813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Regulation of menstruation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The normal menstrual cycle is a tightly coordinated cycle of stimulatory and inhibitory effects that results in the release of a </a:t>
            </a:r>
            <a:r>
              <a:rPr lang="en-GB" b="1" dirty="0" smtClean="0"/>
              <a:t>single mature oocyte</a:t>
            </a:r>
            <a:r>
              <a:rPr lang="en-GB" dirty="0" smtClean="0"/>
              <a:t> from a pool of primordial oocytes.</a:t>
            </a:r>
          </a:p>
          <a:p>
            <a:r>
              <a:rPr lang="en-US" dirty="0" smtClean="0"/>
              <a:t>It is regulated by the hypothalamus which produces </a:t>
            </a:r>
            <a:r>
              <a:rPr lang="en-US" dirty="0" err="1" smtClean="0"/>
              <a:t>gonadotrophin</a:t>
            </a:r>
            <a:r>
              <a:rPr lang="en-US" dirty="0" smtClean="0"/>
              <a:t> releasing hormone(</a:t>
            </a:r>
            <a:r>
              <a:rPr lang="en-US" dirty="0" err="1" smtClean="0"/>
              <a:t>GnRH</a:t>
            </a:r>
            <a:r>
              <a:rPr lang="en-US" dirty="0" smtClean="0"/>
              <a:t>) in pulses and varying amplitudes. </a:t>
            </a:r>
            <a:r>
              <a:rPr lang="en-US" dirty="0"/>
              <a:t> </a:t>
            </a:r>
            <a:r>
              <a:rPr lang="en-US" dirty="0" smtClean="0"/>
              <a:t>The hypothalamus also receives inputs from higher brain </a:t>
            </a:r>
            <a:r>
              <a:rPr lang="en-US" dirty="0" err="1" smtClean="0"/>
              <a:t>centres</a:t>
            </a:r>
            <a:endParaRPr lang="en-US" dirty="0" smtClean="0"/>
          </a:p>
          <a:p>
            <a:r>
              <a:rPr lang="en-US" dirty="0" err="1" smtClean="0"/>
              <a:t>GnRH</a:t>
            </a:r>
            <a:r>
              <a:rPr lang="en-US" dirty="0" smtClean="0"/>
              <a:t> in turn stimulates the pituitary gland to produce follicle stimulating hormone(FSH) and </a:t>
            </a:r>
            <a:r>
              <a:rPr lang="en-US" dirty="0" err="1" smtClean="0"/>
              <a:t>luteinising</a:t>
            </a:r>
            <a:r>
              <a:rPr lang="en-US" dirty="0" smtClean="0"/>
              <a:t> hormone(LH)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01F9-6EAD-4A65-815C-0084EEA3A07B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7867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Proliferative(follicular Phase)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Lasts about 9 days</a:t>
            </a:r>
          </a:p>
          <a:p>
            <a:r>
              <a:rPr lang="en-US" dirty="0" smtClean="0"/>
              <a:t>Coincides with growth of ovarian follicles and is controlled by the estrogen produced by these follicles</a:t>
            </a:r>
          </a:p>
          <a:p>
            <a:r>
              <a:rPr lang="en-US" dirty="0" smtClean="0"/>
              <a:t>There is a 2 to 3 fold ^ in the thickness of the </a:t>
            </a:r>
            <a:r>
              <a:rPr lang="en-US" dirty="0" err="1" smtClean="0"/>
              <a:t>endometium</a:t>
            </a:r>
            <a:r>
              <a:rPr lang="en-US" dirty="0" smtClean="0"/>
              <a:t> and in its water content</a:t>
            </a:r>
          </a:p>
          <a:p>
            <a:r>
              <a:rPr lang="en-US" dirty="0" smtClean="0"/>
              <a:t>The surface epithelium reforms and covers the endometrium</a:t>
            </a:r>
          </a:p>
          <a:p>
            <a:r>
              <a:rPr lang="en-US" dirty="0" smtClean="0"/>
              <a:t>The glands increase in number and the spiral arterioles elongate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01F9-6EAD-4A65-815C-0084EEA3A07B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9303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Luteal phase(secretory)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Coincides with the formation, functioning and growth of the corpus </a:t>
            </a:r>
            <a:r>
              <a:rPr lang="en-US" dirty="0" err="1" smtClean="0"/>
              <a:t>lueum</a:t>
            </a:r>
            <a:endParaRPr lang="en-US" dirty="0" smtClean="0"/>
          </a:p>
          <a:p>
            <a:r>
              <a:rPr lang="en-US" dirty="0" smtClean="0"/>
              <a:t>The progesterone produced by the corpus </a:t>
            </a:r>
            <a:r>
              <a:rPr lang="en-US" dirty="0" err="1" smtClean="0"/>
              <a:t>luteum</a:t>
            </a:r>
            <a:r>
              <a:rPr lang="en-US" dirty="0" smtClean="0"/>
              <a:t> stimulates the endometrium to secrete glycogen rich material</a:t>
            </a:r>
          </a:p>
          <a:p>
            <a:r>
              <a:rPr lang="en-US" dirty="0" smtClean="0"/>
              <a:t>The glands become wide, tortuous, </a:t>
            </a:r>
            <a:r>
              <a:rPr lang="en-US" dirty="0" err="1" smtClean="0"/>
              <a:t>saccular</a:t>
            </a:r>
            <a:r>
              <a:rPr lang="en-US" dirty="0" smtClean="0"/>
              <a:t> and the endometrium thickens because of the influence of progesterone and estrogen from the corpus </a:t>
            </a:r>
            <a:r>
              <a:rPr lang="en-US" dirty="0" err="1" smtClean="0"/>
              <a:t>luteum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01F9-6EAD-4A65-815C-0084EEA3A07B}" type="slidenum">
              <a:rPr lang="en-GB" smtClean="0"/>
              <a:pPr/>
              <a:t>41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1910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the spiral arteries grow into the upper compact superficial layer, they become increasingly coiled</a:t>
            </a:r>
          </a:p>
          <a:p>
            <a:r>
              <a:rPr lang="en-US" dirty="0" smtClean="0"/>
              <a:t>The venous network becomes complex and large lacunae(venous spaces) develop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01F9-6EAD-4A65-815C-0084EEA3A07B}" type="slidenum">
              <a:rPr lang="en-GB" smtClean="0"/>
              <a:pPr/>
              <a:t>42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6396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fertilization does not occur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corpus </a:t>
            </a:r>
            <a:r>
              <a:rPr lang="en-US" dirty="0" err="1" smtClean="0"/>
              <a:t>luteum</a:t>
            </a:r>
            <a:r>
              <a:rPr lang="en-US" dirty="0" smtClean="0"/>
              <a:t> degenerates</a:t>
            </a:r>
          </a:p>
          <a:p>
            <a:r>
              <a:rPr lang="en-US" dirty="0" smtClean="0"/>
              <a:t>Estrogen and progesterone levels fall and the secretory endometrium enters an </a:t>
            </a:r>
            <a:r>
              <a:rPr lang="en-US" dirty="0" err="1" smtClean="0"/>
              <a:t>ischaemic</a:t>
            </a:r>
            <a:r>
              <a:rPr lang="en-US" dirty="0" smtClean="0"/>
              <a:t> phase( a phase of reduced blood flow)</a:t>
            </a:r>
          </a:p>
          <a:p>
            <a:r>
              <a:rPr lang="en-US" dirty="0" smtClean="0"/>
              <a:t>Menstruation occurs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01F9-6EAD-4A65-815C-0084EEA3A07B}" type="slidenum">
              <a:rPr lang="en-GB" smtClean="0"/>
              <a:pPr/>
              <a:t>43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7469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ischaemic</a:t>
            </a:r>
            <a:r>
              <a:rPr lang="en-US" dirty="0" smtClean="0"/>
              <a:t> phase occurs as the spiral arteries constrict due to progesterone withdrawal</a:t>
            </a:r>
          </a:p>
          <a:p>
            <a:r>
              <a:rPr lang="en-US" dirty="0" smtClean="0"/>
              <a:t>In addition to vascular changes the hormone withdrawal also  results in:-</a:t>
            </a:r>
          </a:p>
          <a:p>
            <a:pPr lvl="1"/>
            <a:r>
              <a:rPr lang="en-US" dirty="0" err="1" smtClean="0"/>
              <a:t>Stopage</a:t>
            </a:r>
            <a:r>
              <a:rPr lang="en-US" dirty="0" smtClean="0"/>
              <a:t> of glandular secretion</a:t>
            </a:r>
          </a:p>
          <a:p>
            <a:pPr lvl="1"/>
            <a:r>
              <a:rPr lang="en-US" dirty="0" smtClean="0"/>
              <a:t>Loss of interstitial fluid</a:t>
            </a:r>
          </a:p>
          <a:p>
            <a:pPr lvl="1"/>
            <a:r>
              <a:rPr lang="en-US" dirty="0" smtClean="0"/>
              <a:t>Shrinkage of the endometrium</a:t>
            </a:r>
            <a:endParaRPr lang="en-GB" dirty="0" smtClean="0"/>
          </a:p>
          <a:p>
            <a:pPr marL="301943" lvl="1" indent="0">
              <a:buNone/>
            </a:pPr>
            <a:r>
              <a:rPr lang="en-US" dirty="0" smtClean="0"/>
              <a:t>This results in venous stasis and patchy </a:t>
            </a:r>
            <a:r>
              <a:rPr lang="en-US" dirty="0" err="1" smtClean="0"/>
              <a:t>ischaemic</a:t>
            </a:r>
            <a:r>
              <a:rPr lang="en-US" dirty="0" smtClean="0"/>
              <a:t> necrosis in the </a:t>
            </a:r>
            <a:r>
              <a:rPr lang="en-US" dirty="0" err="1" smtClean="0"/>
              <a:t>suprficial</a:t>
            </a:r>
            <a:r>
              <a:rPr lang="en-US" dirty="0" smtClean="0"/>
              <a:t> tissues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01F9-6EAD-4A65-815C-0084EEA3A07B}" type="slidenum">
              <a:rPr lang="en-GB" smtClean="0"/>
              <a:pPr/>
              <a:t>44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3811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Eventually, rupture of damaged blood vessel walls follows and blood seeps into the surrounding connective tissues</a:t>
            </a:r>
          </a:p>
          <a:p>
            <a:r>
              <a:rPr lang="en-US" dirty="0" smtClean="0"/>
              <a:t>Small pools of blood form and break through the endometrial surface, and flow out with small pieces of detached endometrium.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01F9-6EAD-4A65-815C-0084EEA3A07B}" type="slidenum">
              <a:rPr lang="en-GB" smtClean="0"/>
              <a:pPr/>
              <a:t>45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3341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fertilization occurs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Cleavage of the zygote and formation of the </a:t>
            </a:r>
            <a:r>
              <a:rPr lang="en-US" dirty="0" err="1" smtClean="0"/>
              <a:t>blastocyct</a:t>
            </a:r>
            <a:r>
              <a:rPr lang="en-US" dirty="0" smtClean="0"/>
              <a:t> occur</a:t>
            </a:r>
          </a:p>
          <a:p>
            <a:r>
              <a:rPr lang="en-US" dirty="0" smtClean="0"/>
              <a:t>The blastocyst begins to implant in the endometrium on approximately the sixth day of the luteal phase(day 20 of a 28-day cycle)</a:t>
            </a:r>
          </a:p>
          <a:p>
            <a:r>
              <a:rPr lang="en-US" dirty="0" smtClean="0"/>
              <a:t>Human chorionic </a:t>
            </a:r>
            <a:r>
              <a:rPr lang="en-US" dirty="0" err="1" smtClean="0"/>
              <a:t>gonadotrophin</a:t>
            </a:r>
            <a:r>
              <a:rPr lang="en-US" dirty="0" smtClean="0"/>
              <a:t>, a hormone produced by </a:t>
            </a:r>
            <a:r>
              <a:rPr lang="en-US" dirty="0" err="1" smtClean="0"/>
              <a:t>syncytiotrophoblast</a:t>
            </a:r>
            <a:r>
              <a:rPr lang="en-US" dirty="0" smtClean="0"/>
              <a:t>, keeps the corpus </a:t>
            </a:r>
            <a:r>
              <a:rPr lang="en-US" dirty="0" err="1" smtClean="0"/>
              <a:t>luteum</a:t>
            </a:r>
            <a:r>
              <a:rPr lang="en-US" dirty="0" smtClean="0"/>
              <a:t> secreting estrogens </a:t>
            </a:r>
            <a:r>
              <a:rPr lang="en-US" dirty="0" err="1" smtClean="0"/>
              <a:t>andprogesterone</a:t>
            </a:r>
            <a:endParaRPr lang="en-US" dirty="0" smtClean="0"/>
          </a:p>
          <a:p>
            <a:r>
              <a:rPr lang="en-US" dirty="0" smtClean="0"/>
              <a:t>The luteal phase continues and menstruation does not occur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01F9-6EAD-4A65-815C-0084EEA3A07B}" type="slidenum">
              <a:rPr lang="en-GB" smtClean="0"/>
              <a:pPr/>
              <a:t>46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2854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2819400"/>
            <a:ext cx="2905125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01F9-6EAD-4A65-815C-0084EEA3A07B}" type="slidenum">
              <a:rPr lang="en-GB" smtClean="0"/>
              <a:pPr/>
              <a:t>47</a:t>
            </a:fld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971800"/>
            <a:ext cx="307657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24125"/>
            <a:ext cx="31242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398448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Menstrual disorders</a:t>
            </a:r>
            <a:endParaRPr lang="en-GB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8854" y="1935163"/>
            <a:ext cx="2926291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01F9-6EAD-4A65-815C-0084EEA3A07B}" type="slidenum">
              <a:rPr lang="en-GB" smtClean="0"/>
              <a:pPr/>
              <a:t>48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361779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Absence of menses (by age 13 for girls, in reproductive age women who are not pregnant or are not breastfeeding)</a:t>
            </a:r>
          </a:p>
          <a:p>
            <a:r>
              <a:rPr lang="en-US" dirty="0" smtClean="0"/>
              <a:t>Too heavy, prolonged menses</a:t>
            </a:r>
          </a:p>
          <a:p>
            <a:r>
              <a:rPr lang="en-US" dirty="0" smtClean="0"/>
              <a:t>Painful menses (</a:t>
            </a:r>
            <a:r>
              <a:rPr lang="en-US" dirty="0" err="1" smtClean="0"/>
              <a:t>Dysmenorhoea</a:t>
            </a:r>
            <a:r>
              <a:rPr lang="en-US" dirty="0" smtClean="0"/>
              <a:t>)</a:t>
            </a:r>
          </a:p>
          <a:p>
            <a:r>
              <a:rPr lang="en-US" dirty="0" smtClean="0"/>
              <a:t>Too frequent menses</a:t>
            </a:r>
          </a:p>
          <a:p>
            <a:r>
              <a:rPr lang="en-US" dirty="0" err="1" smtClean="0"/>
              <a:t>Anovulatory</a:t>
            </a:r>
            <a:r>
              <a:rPr lang="en-US" dirty="0" smtClean="0"/>
              <a:t> menstrual cycles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01F9-6EAD-4A65-815C-0084EEA3A07B}" type="slidenum">
              <a:rPr lang="en-GB" smtClean="0"/>
              <a:pPr/>
              <a:t>49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016239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LH and FSH then exert their effects on the ovary to regulate ovarian </a:t>
            </a:r>
            <a:r>
              <a:rPr lang="en-US" dirty="0" err="1" smtClean="0"/>
              <a:t>steroidogenesis</a:t>
            </a:r>
            <a:r>
              <a:rPr lang="en-US" dirty="0" smtClean="0"/>
              <a:t> mainly of estrogen, progesterone. </a:t>
            </a:r>
            <a:r>
              <a:rPr lang="en-US" dirty="0" err="1" smtClean="0"/>
              <a:t>Inhibin</a:t>
            </a:r>
            <a:r>
              <a:rPr lang="en-US" dirty="0" smtClean="0"/>
              <a:t> A and </a:t>
            </a:r>
            <a:r>
              <a:rPr lang="en-US" dirty="0" err="1" smtClean="0"/>
              <a:t>inhibin</a:t>
            </a:r>
            <a:r>
              <a:rPr lang="en-US" dirty="0" smtClean="0"/>
              <a:t> B are also produced in the ovary</a:t>
            </a:r>
          </a:p>
          <a:p>
            <a:r>
              <a:rPr lang="en-US" dirty="0" smtClean="0"/>
              <a:t>These ovarian hormones exert negative and positive feedback on the pituitary and the hypothalamus and produce the characteristic cyclic female genital tract changes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01F9-6EAD-4A65-815C-0084EEA3A07B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9533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n-US" sz="4000" dirty="0" smtClean="0"/>
              <a:t>The end!</a:t>
            </a:r>
          </a:p>
          <a:p>
            <a:pPr marL="68580" indent="0" algn="ctr">
              <a:buNone/>
            </a:pPr>
            <a:endParaRPr lang="en-US" sz="4000" dirty="0" smtClean="0"/>
          </a:p>
          <a:p>
            <a:pPr marL="68580" indent="0" algn="ctr">
              <a:buNone/>
            </a:pPr>
            <a:r>
              <a:rPr lang="en-US" sz="4000" dirty="0" smtClean="0"/>
              <a:t>Questions?</a:t>
            </a:r>
          </a:p>
          <a:p>
            <a:pPr marL="68580" indent="0" algn="ctr">
              <a:buNone/>
            </a:pPr>
            <a:endParaRPr lang="en-US" sz="4000" dirty="0" smtClean="0"/>
          </a:p>
          <a:p>
            <a:pPr marL="68580" indent="0" algn="ctr">
              <a:buNone/>
            </a:pPr>
            <a:r>
              <a:rPr lang="en-US" sz="4000" dirty="0" smtClean="0"/>
              <a:t>Thank you</a:t>
            </a:r>
          </a:p>
          <a:p>
            <a:pPr marL="68580" indent="0">
              <a:buNone/>
            </a:pPr>
            <a:endParaRPr lang="en-GB" sz="4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01F9-6EAD-4A65-815C-0084EEA3A07B}" type="slidenum">
              <a:rPr lang="en-GB" smtClean="0"/>
              <a:pPr/>
              <a:t>50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2341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01F9-6EAD-4A65-815C-0084EEA3A07B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1026" name="Picture 2" descr="C:\Users\kamene\AppData\Local\Microsoft\Windows\INetCache\IE\X8JH8T3O\20140624_03001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9100" y="-685800"/>
            <a:ext cx="8305800" cy="914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8148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389120"/>
          </a:xfrm>
        </p:spPr>
        <p:txBody>
          <a:bodyPr/>
          <a:lstStyle/>
          <a:p>
            <a:r>
              <a:rPr lang="en-US" dirty="0" smtClean="0"/>
              <a:t>The hormones produced by the ovarian follicles and the corpus </a:t>
            </a:r>
            <a:r>
              <a:rPr lang="en-US" dirty="0" err="1" smtClean="0"/>
              <a:t>luteum</a:t>
            </a:r>
            <a:r>
              <a:rPr lang="en-US" dirty="0" smtClean="0"/>
              <a:t> produce cyclic changes in the endometrium</a:t>
            </a:r>
            <a:endParaRPr lang="en-GB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Therefore, the endometrium is a mirror of the ovarian cycle because it responds in a consistent manner to the fluctuating concentrations of gonadotropic and ovarian hormones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01F9-6EAD-4A65-815C-0084EEA3A07B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5738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Prerequisites for menstruation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 smtClean="0"/>
              <a:t>For menstruation to occur, the following must be present</a:t>
            </a:r>
          </a:p>
          <a:p>
            <a:pPr lvl="1"/>
            <a:r>
              <a:rPr lang="en-US" dirty="0" smtClean="0"/>
              <a:t>1</a:t>
            </a:r>
            <a:r>
              <a:rPr lang="en-US" dirty="0"/>
              <a:t>. An intact HPO axis</a:t>
            </a:r>
          </a:p>
          <a:p>
            <a:pPr lvl="1"/>
            <a:r>
              <a:rPr lang="en-US" dirty="0"/>
              <a:t>2. Functioning ovaries</a:t>
            </a:r>
          </a:p>
          <a:p>
            <a:pPr lvl="1"/>
            <a:r>
              <a:rPr lang="en-US" dirty="0"/>
              <a:t>3. A responsive endometrium</a:t>
            </a:r>
          </a:p>
          <a:p>
            <a:pPr lvl="1"/>
            <a:r>
              <a:rPr lang="en-US" dirty="0"/>
              <a:t>4. A patent </a:t>
            </a:r>
            <a:r>
              <a:rPr lang="en-US" dirty="0" err="1"/>
              <a:t>uterovaginal</a:t>
            </a:r>
            <a:r>
              <a:rPr lang="en-US" dirty="0"/>
              <a:t> </a:t>
            </a:r>
            <a:r>
              <a:rPr lang="en-US" dirty="0" smtClean="0"/>
              <a:t>canal</a:t>
            </a:r>
          </a:p>
          <a:p>
            <a:pPr lvl="1"/>
            <a:r>
              <a:rPr lang="en-US" dirty="0" smtClean="0"/>
              <a:t>5. A normally functioning thyroid gland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01F9-6EAD-4A65-815C-0084EEA3A07B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73340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Features of the normal menstrual cycle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first </a:t>
            </a:r>
            <a:r>
              <a:rPr lang="en-US" dirty="0" err="1" smtClean="0"/>
              <a:t>mens</a:t>
            </a:r>
            <a:r>
              <a:rPr lang="en-US" dirty="0" smtClean="0"/>
              <a:t>(menarche), occurs at age 8-14 with other pubertal changes. </a:t>
            </a:r>
          </a:p>
          <a:p>
            <a:r>
              <a:rPr lang="en-US" dirty="0"/>
              <a:t>The normal menses:-</a:t>
            </a:r>
          </a:p>
          <a:p>
            <a:pPr marL="0" indent="0">
              <a:buNone/>
            </a:pPr>
            <a:r>
              <a:rPr lang="en-US" dirty="0"/>
              <a:t>	-last 28+/-7 </a:t>
            </a:r>
            <a:r>
              <a:rPr lang="en-US" dirty="0" smtClean="0"/>
              <a:t>days </a:t>
            </a:r>
            <a:r>
              <a:rPr lang="en-GB" dirty="0"/>
              <a:t>(</a:t>
            </a:r>
            <a:r>
              <a:rPr lang="en-GB" dirty="0" smtClean="0"/>
              <a:t>14 </a:t>
            </a:r>
            <a:r>
              <a:rPr lang="en-GB" dirty="0"/>
              <a:t>to 21 </a:t>
            </a:r>
            <a:r>
              <a:rPr lang="en-GB" dirty="0" smtClean="0"/>
              <a:t>	days </a:t>
            </a:r>
            <a:r>
              <a:rPr lang="en-GB" dirty="0"/>
              <a:t>in the follicular phase and 14 days in the </a:t>
            </a:r>
            <a:r>
              <a:rPr lang="en-GB" dirty="0" err="1" smtClean="0"/>
              <a:t>luteal</a:t>
            </a:r>
            <a:r>
              <a:rPr lang="en-GB" dirty="0" smtClean="0"/>
              <a:t> </a:t>
            </a:r>
            <a:r>
              <a:rPr lang="en-GB" dirty="0"/>
              <a:t>phase </a:t>
            </a:r>
            <a:r>
              <a:rPr lang="en-GB" dirty="0" smtClean="0"/>
              <a:t>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-Duration </a:t>
            </a:r>
            <a:r>
              <a:rPr lang="en-US" dirty="0" smtClean="0"/>
              <a:t>2-8 </a:t>
            </a:r>
            <a:r>
              <a:rPr lang="en-US" dirty="0"/>
              <a:t>days</a:t>
            </a:r>
          </a:p>
          <a:p>
            <a:pPr marL="0" indent="0">
              <a:buNone/>
            </a:pPr>
            <a:r>
              <a:rPr lang="en-US" dirty="0"/>
              <a:t>	- flow of 30-40mls per cycle maximum 80mls </a:t>
            </a:r>
          </a:p>
          <a:p>
            <a:r>
              <a:rPr lang="en-US" dirty="0" smtClean="0"/>
              <a:t>Menstrual discharge consists of: altered blood, mucus, endometrial </a:t>
            </a:r>
            <a:r>
              <a:rPr lang="en-US" dirty="0" err="1" smtClean="0"/>
              <a:t>debri</a:t>
            </a:r>
            <a:r>
              <a:rPr lang="en-US" dirty="0" smtClean="0"/>
              <a:t>, prostaglandins, enzymes , bacteria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01F9-6EAD-4A65-815C-0084EEA3A07B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4675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457</TotalTime>
  <Words>2150</Words>
  <Application>Microsoft Office PowerPoint</Application>
  <PresentationFormat>On-screen Show (4:3)</PresentationFormat>
  <Paragraphs>216</Paragraphs>
  <Slides>50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Flow</vt:lpstr>
      <vt:lpstr>The menstrual cycle</vt:lpstr>
      <vt:lpstr>Objectives </vt:lpstr>
      <vt:lpstr>Menstruation</vt:lpstr>
      <vt:lpstr>Regulation of menstruation</vt:lpstr>
      <vt:lpstr>Slide 5</vt:lpstr>
      <vt:lpstr>Slide 6</vt:lpstr>
      <vt:lpstr>Slide 7</vt:lpstr>
      <vt:lpstr>Prerequisites for menstruation</vt:lpstr>
      <vt:lpstr>Features of the normal menstrual cycle</vt:lpstr>
      <vt:lpstr>Slide 10</vt:lpstr>
      <vt:lpstr>Slide 11</vt:lpstr>
      <vt:lpstr>The ovarian cycle</vt:lpstr>
      <vt:lpstr>Development of an ovarian follicle</vt:lpstr>
      <vt:lpstr>Ovarian cycle: Early Follicular Phase</vt:lpstr>
      <vt:lpstr>Early follicular phase 2 </vt:lpstr>
      <vt:lpstr>Slide 16</vt:lpstr>
      <vt:lpstr>LATE FOLLICULAR PHASE</vt:lpstr>
      <vt:lpstr>Late follicular phase 2</vt:lpstr>
      <vt:lpstr>Ovarian, endometrial, and cervical mucus changes-in late follicular phase</vt:lpstr>
      <vt:lpstr>Slide 20</vt:lpstr>
      <vt:lpstr>LUTEAL PHASE: MID-CYCLE SURGE AND OVULATION </vt:lpstr>
      <vt:lpstr>Menstrual cycle-Note the midcycle estradiol and LH, FSH surge</vt:lpstr>
      <vt:lpstr>LUTEAL PHASE: MID-CYCLE SURGE AND OVULATION-3</vt:lpstr>
      <vt:lpstr>Ovarian changes-Luteal phase -mid cycle</vt:lpstr>
      <vt:lpstr>Slide 25</vt:lpstr>
      <vt:lpstr>Slide 26</vt:lpstr>
      <vt:lpstr>Slide 27</vt:lpstr>
      <vt:lpstr>Slide 28</vt:lpstr>
      <vt:lpstr>Ovarian changes-Luteal phase -mid cycle 2</vt:lpstr>
      <vt:lpstr>Slide 30</vt:lpstr>
      <vt:lpstr>Slide 31</vt:lpstr>
      <vt:lpstr>Slide 32</vt:lpstr>
      <vt:lpstr>Endometrium-changes-Luteal phase -mid cycle </vt:lpstr>
      <vt:lpstr>MIDDLE TO LATE LUTEAL PHASE</vt:lpstr>
      <vt:lpstr>Slide 35</vt:lpstr>
      <vt:lpstr>Endometrial changes in late luteal phase</vt:lpstr>
      <vt:lpstr>Slide 37</vt:lpstr>
      <vt:lpstr>Phases of the menstrual cycle</vt:lpstr>
      <vt:lpstr>Menstrual Phase</vt:lpstr>
      <vt:lpstr>Proliferative(follicular Phase)</vt:lpstr>
      <vt:lpstr>Luteal phase(secretory)</vt:lpstr>
      <vt:lpstr>Slide 42</vt:lpstr>
      <vt:lpstr>If fertilization does not occur</vt:lpstr>
      <vt:lpstr>Slide 44</vt:lpstr>
      <vt:lpstr>Slide 45</vt:lpstr>
      <vt:lpstr>If fertilization occurs</vt:lpstr>
      <vt:lpstr>Slide 47</vt:lpstr>
      <vt:lpstr>Menstrual disorders</vt:lpstr>
      <vt:lpstr>Slide 49</vt:lpstr>
      <vt:lpstr>Slide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kamene</dc:creator>
  <cp:lastModifiedBy>lenovo</cp:lastModifiedBy>
  <cp:revision>72</cp:revision>
  <dcterms:created xsi:type="dcterms:W3CDTF">2014-04-01T00:03:33Z</dcterms:created>
  <dcterms:modified xsi:type="dcterms:W3CDTF">2021-10-25T18:35:18Z</dcterms:modified>
</cp:coreProperties>
</file>