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1"/>
  </p:notesMasterIdLst>
  <p:sldIdLst>
    <p:sldId id="256" r:id="rId2"/>
    <p:sldId id="257" r:id="rId3"/>
    <p:sldId id="258" r:id="rId4"/>
    <p:sldId id="259" r:id="rId5"/>
    <p:sldId id="526" r:id="rId6"/>
    <p:sldId id="527" r:id="rId7"/>
    <p:sldId id="528" r:id="rId8"/>
    <p:sldId id="529" r:id="rId9"/>
    <p:sldId id="530" r:id="rId10"/>
    <p:sldId id="531" r:id="rId11"/>
    <p:sldId id="532" r:id="rId12"/>
    <p:sldId id="269" r:id="rId13"/>
    <p:sldId id="261" r:id="rId14"/>
    <p:sldId id="266" r:id="rId15"/>
    <p:sldId id="617" r:id="rId16"/>
    <p:sldId id="267" r:id="rId17"/>
    <p:sldId id="270" r:id="rId18"/>
    <p:sldId id="274" r:id="rId19"/>
    <p:sldId id="276" r:id="rId20"/>
    <p:sldId id="616" r:id="rId21"/>
    <p:sldId id="275" r:id="rId22"/>
    <p:sldId id="277" r:id="rId23"/>
    <p:sldId id="520" r:id="rId24"/>
    <p:sldId id="541" r:id="rId25"/>
    <p:sldId id="280" r:id="rId26"/>
    <p:sldId id="521" r:id="rId27"/>
    <p:sldId id="522" r:id="rId28"/>
    <p:sldId id="523" r:id="rId29"/>
    <p:sldId id="524" r:id="rId30"/>
    <p:sldId id="281" r:id="rId31"/>
    <p:sldId id="285" r:id="rId32"/>
    <p:sldId id="286" r:id="rId33"/>
    <p:sldId id="287" r:id="rId34"/>
    <p:sldId id="620" r:id="rId35"/>
    <p:sldId id="288" r:id="rId36"/>
    <p:sldId id="525" r:id="rId37"/>
    <p:sldId id="289" r:id="rId38"/>
    <p:sldId id="291" r:id="rId39"/>
    <p:sldId id="292" r:id="rId40"/>
    <p:sldId id="299" r:id="rId41"/>
    <p:sldId id="300" r:id="rId42"/>
    <p:sldId id="301" r:id="rId43"/>
    <p:sldId id="302" r:id="rId44"/>
    <p:sldId id="303" r:id="rId45"/>
    <p:sldId id="304" r:id="rId46"/>
    <p:sldId id="305" r:id="rId47"/>
    <p:sldId id="306" r:id="rId48"/>
    <p:sldId id="307" r:id="rId49"/>
    <p:sldId id="309" r:id="rId50"/>
    <p:sldId id="310" r:id="rId51"/>
    <p:sldId id="311" r:id="rId52"/>
    <p:sldId id="312" r:id="rId53"/>
    <p:sldId id="316" r:id="rId54"/>
    <p:sldId id="317" r:id="rId55"/>
    <p:sldId id="318" r:id="rId56"/>
    <p:sldId id="320" r:id="rId57"/>
    <p:sldId id="321" r:id="rId58"/>
    <p:sldId id="322" r:id="rId59"/>
    <p:sldId id="323" r:id="rId60"/>
    <p:sldId id="325" r:id="rId61"/>
    <p:sldId id="326" r:id="rId62"/>
    <p:sldId id="533" r:id="rId63"/>
    <p:sldId id="327" r:id="rId64"/>
    <p:sldId id="330" r:id="rId65"/>
    <p:sldId id="331" r:id="rId66"/>
    <p:sldId id="332" r:id="rId67"/>
    <p:sldId id="333" r:id="rId68"/>
    <p:sldId id="334" r:id="rId69"/>
    <p:sldId id="335" r:id="rId70"/>
    <p:sldId id="336" r:id="rId71"/>
    <p:sldId id="337" r:id="rId72"/>
    <p:sldId id="338" r:id="rId73"/>
    <p:sldId id="339" r:id="rId74"/>
    <p:sldId id="534" r:id="rId75"/>
    <p:sldId id="340" r:id="rId76"/>
    <p:sldId id="341" r:id="rId77"/>
    <p:sldId id="342" r:id="rId78"/>
    <p:sldId id="343" r:id="rId79"/>
    <p:sldId id="344" r:id="rId80"/>
    <p:sldId id="345" r:id="rId81"/>
    <p:sldId id="349" r:id="rId82"/>
    <p:sldId id="350" r:id="rId83"/>
    <p:sldId id="618" r:id="rId84"/>
    <p:sldId id="351" r:id="rId85"/>
    <p:sldId id="352" r:id="rId86"/>
    <p:sldId id="353" r:id="rId87"/>
    <p:sldId id="354" r:id="rId88"/>
    <p:sldId id="535" r:id="rId89"/>
    <p:sldId id="355" r:id="rId90"/>
    <p:sldId id="356" r:id="rId91"/>
    <p:sldId id="536" r:id="rId92"/>
    <p:sldId id="357" r:id="rId93"/>
    <p:sldId id="537" r:id="rId94"/>
    <p:sldId id="358" r:id="rId95"/>
    <p:sldId id="538" r:id="rId96"/>
    <p:sldId id="359" r:id="rId97"/>
    <p:sldId id="539" r:id="rId98"/>
    <p:sldId id="360" r:id="rId99"/>
    <p:sldId id="361" r:id="rId100"/>
    <p:sldId id="362" r:id="rId101"/>
    <p:sldId id="363" r:id="rId102"/>
    <p:sldId id="622" r:id="rId103"/>
    <p:sldId id="623" r:id="rId104"/>
    <p:sldId id="624" r:id="rId105"/>
    <p:sldId id="625" r:id="rId106"/>
    <p:sldId id="778" r:id="rId107"/>
    <p:sldId id="626" r:id="rId108"/>
    <p:sldId id="627" r:id="rId109"/>
    <p:sldId id="628" r:id="rId110"/>
    <p:sldId id="629" r:id="rId111"/>
    <p:sldId id="630" r:id="rId112"/>
    <p:sldId id="631" r:id="rId113"/>
    <p:sldId id="632" r:id="rId114"/>
    <p:sldId id="633" r:id="rId115"/>
    <p:sldId id="634" r:id="rId116"/>
    <p:sldId id="779" r:id="rId117"/>
    <p:sldId id="635" r:id="rId118"/>
    <p:sldId id="636" r:id="rId119"/>
    <p:sldId id="637" r:id="rId120"/>
    <p:sldId id="638" r:id="rId121"/>
    <p:sldId id="639" r:id="rId122"/>
    <p:sldId id="640" r:id="rId123"/>
    <p:sldId id="780" r:id="rId124"/>
    <p:sldId id="641" r:id="rId125"/>
    <p:sldId id="642" r:id="rId126"/>
    <p:sldId id="643" r:id="rId127"/>
    <p:sldId id="644" r:id="rId128"/>
    <p:sldId id="645" r:id="rId129"/>
    <p:sldId id="781" r:id="rId130"/>
    <p:sldId id="646" r:id="rId131"/>
    <p:sldId id="647" r:id="rId132"/>
    <p:sldId id="648" r:id="rId133"/>
    <p:sldId id="649" r:id="rId134"/>
    <p:sldId id="651" r:id="rId135"/>
    <p:sldId id="652" r:id="rId136"/>
    <p:sldId id="653" r:id="rId137"/>
    <p:sldId id="654" r:id="rId138"/>
    <p:sldId id="655" r:id="rId139"/>
    <p:sldId id="656" r:id="rId140"/>
    <p:sldId id="657" r:id="rId141"/>
    <p:sldId id="658" r:id="rId142"/>
    <p:sldId id="659" r:id="rId143"/>
    <p:sldId id="660" r:id="rId144"/>
    <p:sldId id="661" r:id="rId145"/>
    <p:sldId id="662" r:id="rId146"/>
    <p:sldId id="663" r:id="rId147"/>
    <p:sldId id="664" r:id="rId148"/>
    <p:sldId id="665" r:id="rId149"/>
    <p:sldId id="666" r:id="rId150"/>
    <p:sldId id="667" r:id="rId151"/>
    <p:sldId id="668" r:id="rId152"/>
    <p:sldId id="669" r:id="rId153"/>
    <p:sldId id="670" r:id="rId154"/>
    <p:sldId id="671" r:id="rId155"/>
    <p:sldId id="672" r:id="rId156"/>
    <p:sldId id="673" r:id="rId157"/>
    <p:sldId id="674" r:id="rId158"/>
    <p:sldId id="675" r:id="rId159"/>
    <p:sldId id="676" r:id="rId160"/>
    <p:sldId id="677" r:id="rId161"/>
    <p:sldId id="678" r:id="rId162"/>
    <p:sldId id="679" r:id="rId163"/>
    <p:sldId id="680" r:id="rId164"/>
    <p:sldId id="681" r:id="rId165"/>
    <p:sldId id="682" r:id="rId166"/>
    <p:sldId id="683" r:id="rId167"/>
    <p:sldId id="684" r:id="rId168"/>
    <p:sldId id="685" r:id="rId169"/>
    <p:sldId id="686" r:id="rId170"/>
    <p:sldId id="687" r:id="rId171"/>
    <p:sldId id="688" r:id="rId172"/>
    <p:sldId id="689" r:id="rId173"/>
    <p:sldId id="691" r:id="rId174"/>
    <p:sldId id="692" r:id="rId175"/>
    <p:sldId id="693" r:id="rId176"/>
    <p:sldId id="694" r:id="rId177"/>
    <p:sldId id="695" r:id="rId178"/>
    <p:sldId id="696" r:id="rId179"/>
    <p:sldId id="697" r:id="rId180"/>
    <p:sldId id="698" r:id="rId181"/>
    <p:sldId id="699" r:id="rId182"/>
    <p:sldId id="700" r:id="rId183"/>
    <p:sldId id="701" r:id="rId184"/>
    <p:sldId id="702" r:id="rId185"/>
    <p:sldId id="703" r:id="rId186"/>
    <p:sldId id="704" r:id="rId187"/>
    <p:sldId id="705" r:id="rId188"/>
    <p:sldId id="706" r:id="rId189"/>
    <p:sldId id="707" r:id="rId190"/>
    <p:sldId id="708" r:id="rId191"/>
    <p:sldId id="709" r:id="rId192"/>
    <p:sldId id="710" r:id="rId193"/>
    <p:sldId id="711" r:id="rId194"/>
    <p:sldId id="712" r:id="rId195"/>
    <p:sldId id="713" r:id="rId196"/>
    <p:sldId id="714" r:id="rId197"/>
    <p:sldId id="715" r:id="rId198"/>
    <p:sldId id="716" r:id="rId199"/>
    <p:sldId id="717" r:id="rId200"/>
    <p:sldId id="718" r:id="rId201"/>
    <p:sldId id="719" r:id="rId202"/>
    <p:sldId id="720" r:id="rId203"/>
    <p:sldId id="721" r:id="rId204"/>
    <p:sldId id="722" r:id="rId205"/>
    <p:sldId id="723" r:id="rId206"/>
    <p:sldId id="724" r:id="rId207"/>
    <p:sldId id="725" r:id="rId208"/>
    <p:sldId id="726" r:id="rId209"/>
    <p:sldId id="727" r:id="rId210"/>
    <p:sldId id="728" r:id="rId211"/>
    <p:sldId id="729" r:id="rId212"/>
    <p:sldId id="730" r:id="rId213"/>
    <p:sldId id="731" r:id="rId214"/>
    <p:sldId id="732" r:id="rId215"/>
    <p:sldId id="733" r:id="rId216"/>
    <p:sldId id="734" r:id="rId217"/>
    <p:sldId id="735" r:id="rId218"/>
    <p:sldId id="736" r:id="rId219"/>
    <p:sldId id="737" r:id="rId220"/>
    <p:sldId id="738" r:id="rId221"/>
    <p:sldId id="739" r:id="rId222"/>
    <p:sldId id="740" r:id="rId223"/>
    <p:sldId id="741" r:id="rId224"/>
    <p:sldId id="742" r:id="rId225"/>
    <p:sldId id="743" r:id="rId226"/>
    <p:sldId id="744" r:id="rId227"/>
    <p:sldId id="745" r:id="rId228"/>
    <p:sldId id="746" r:id="rId229"/>
    <p:sldId id="747" r:id="rId230"/>
    <p:sldId id="748" r:id="rId231"/>
    <p:sldId id="749" r:id="rId232"/>
    <p:sldId id="750" r:id="rId233"/>
    <p:sldId id="751" r:id="rId234"/>
    <p:sldId id="752" r:id="rId235"/>
    <p:sldId id="753" r:id="rId236"/>
    <p:sldId id="754" r:id="rId237"/>
    <p:sldId id="755" r:id="rId238"/>
    <p:sldId id="756" r:id="rId239"/>
    <p:sldId id="757" r:id="rId240"/>
    <p:sldId id="758" r:id="rId241"/>
    <p:sldId id="759" r:id="rId242"/>
    <p:sldId id="760" r:id="rId243"/>
    <p:sldId id="761" r:id="rId244"/>
    <p:sldId id="762" r:id="rId245"/>
    <p:sldId id="763" r:id="rId246"/>
    <p:sldId id="764" r:id="rId247"/>
    <p:sldId id="765" r:id="rId248"/>
    <p:sldId id="766" r:id="rId249"/>
    <p:sldId id="767" r:id="rId250"/>
    <p:sldId id="768" r:id="rId251"/>
    <p:sldId id="769" r:id="rId252"/>
    <p:sldId id="770" r:id="rId253"/>
    <p:sldId id="771" r:id="rId254"/>
    <p:sldId id="772" r:id="rId255"/>
    <p:sldId id="773" r:id="rId256"/>
    <p:sldId id="774" r:id="rId257"/>
    <p:sldId id="775" r:id="rId258"/>
    <p:sldId id="776" r:id="rId259"/>
    <p:sldId id="777" r:id="rId2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8C32F-1C51-4607-B027-CC51C71218AA}" type="datetimeFigureOut">
              <a:rPr lang="en-US" smtClean="0"/>
              <a:pPr/>
              <a:t>01/30/2020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EEC08-B37B-4A54-A975-7E0A58C816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B2FACD-5115-4F24-B33F-7A8513E28314}" type="slidenum">
              <a:rPr lang="en-GB" smtClean="0"/>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recumbent position</a:t>
            </a:r>
            <a:r>
              <a:rPr lang="en-US" sz="1200" b="0" i="0" kern="1200" dirty="0" smtClean="0">
                <a:solidFill>
                  <a:schemeClr val="tx1"/>
                </a:solidFill>
                <a:latin typeface="+mn-lt"/>
                <a:ea typeface="+mn-ea"/>
                <a:cs typeface="+mn-cs"/>
              </a:rPr>
              <a:t> is used to describe the </a:t>
            </a:r>
            <a:r>
              <a:rPr lang="en-US" sz="1200" b="1" i="0" kern="1200" dirty="0" smtClean="0">
                <a:solidFill>
                  <a:schemeClr val="tx1"/>
                </a:solidFill>
                <a:latin typeface="+mn-lt"/>
                <a:ea typeface="+mn-ea"/>
                <a:cs typeface="+mn-cs"/>
              </a:rPr>
              <a:t>position</a:t>
            </a:r>
            <a:r>
              <a:rPr lang="en-US" sz="1200" b="0" i="0" kern="1200" dirty="0" smtClean="0">
                <a:solidFill>
                  <a:schemeClr val="tx1"/>
                </a:solidFill>
                <a:latin typeface="+mn-lt"/>
                <a:ea typeface="+mn-ea"/>
                <a:cs typeface="+mn-cs"/>
              </a:rPr>
              <a:t> of the body when it is laying down. For example, anytime someone lays down to sleep at night.</a:t>
            </a:r>
          </a:p>
        </p:txBody>
      </p:sp>
      <p:sp>
        <p:nvSpPr>
          <p:cNvPr id="4" name="Slide Number Placeholder 3"/>
          <p:cNvSpPr>
            <a:spLocks noGrp="1"/>
          </p:cNvSpPr>
          <p:nvPr>
            <p:ph type="sldNum" sz="quarter" idx="10"/>
          </p:nvPr>
        </p:nvSpPr>
        <p:spPr/>
        <p:txBody>
          <a:bodyPr/>
          <a:lstStyle/>
          <a:p>
            <a:fld id="{715EEC08-B37B-4A54-A975-7E0A58C81653}" type="slidenum">
              <a:rPr lang="en-US" smtClean="0"/>
              <a:pPr/>
              <a:t>114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Astrocytes</a:t>
            </a:r>
            <a:r>
              <a:rPr lang="en-US" sz="1200" b="0" i="0" kern="1200" dirty="0" smtClean="0">
                <a:solidFill>
                  <a:schemeClr val="tx1"/>
                </a:solidFill>
                <a:latin typeface="+mn-lt"/>
                <a:ea typeface="+mn-ea"/>
                <a:cs typeface="+mn-cs"/>
              </a:rPr>
              <a:t>: a star-shaped </a:t>
            </a:r>
            <a:r>
              <a:rPr lang="en-US" sz="1200" b="0" i="0" kern="1200" dirty="0" err="1" smtClean="0">
                <a:solidFill>
                  <a:schemeClr val="tx1"/>
                </a:solidFill>
                <a:latin typeface="+mn-lt"/>
                <a:ea typeface="+mn-ea"/>
                <a:cs typeface="+mn-cs"/>
              </a:rPr>
              <a:t>glial</a:t>
            </a:r>
            <a:r>
              <a:rPr lang="en-US" sz="1200" b="0" i="0" kern="1200" dirty="0" smtClean="0">
                <a:solidFill>
                  <a:schemeClr val="tx1"/>
                </a:solidFill>
                <a:latin typeface="+mn-lt"/>
                <a:ea typeface="+mn-ea"/>
                <a:cs typeface="+mn-cs"/>
              </a:rPr>
              <a:t> cell of the central nervous system.</a:t>
            </a:r>
          </a:p>
          <a:p>
            <a:endParaRPr lang="en-US" dirty="0"/>
          </a:p>
        </p:txBody>
      </p:sp>
      <p:sp>
        <p:nvSpPr>
          <p:cNvPr id="4" name="Slide Number Placeholder 3"/>
          <p:cNvSpPr>
            <a:spLocks noGrp="1"/>
          </p:cNvSpPr>
          <p:nvPr>
            <p:ph type="sldNum" sz="quarter" idx="10"/>
          </p:nvPr>
        </p:nvSpPr>
        <p:spPr/>
        <p:txBody>
          <a:bodyPr/>
          <a:lstStyle/>
          <a:p>
            <a:fld id="{715EEC08-B37B-4A54-A975-7E0A58C81653}" type="slidenum">
              <a:rPr lang="en-US" smtClean="0"/>
              <a:pPr/>
              <a:t>120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Kinaesthetic</a:t>
            </a:r>
            <a:r>
              <a:rPr lang="en-US" sz="1200" b="0" i="0" kern="1200" dirty="0" smtClean="0">
                <a:solidFill>
                  <a:schemeClr val="tx1"/>
                </a:solidFill>
                <a:latin typeface="+mn-lt"/>
                <a:ea typeface="+mn-ea"/>
                <a:cs typeface="+mn-cs"/>
              </a:rPr>
              <a:t>: relating to a person's awareness of the position and movement of the parts of the body by means of sensory organs (</a:t>
            </a:r>
            <a:r>
              <a:rPr lang="en-US" sz="1200" b="0" i="0" kern="1200" dirty="0" err="1" smtClean="0">
                <a:solidFill>
                  <a:schemeClr val="tx1"/>
                </a:solidFill>
                <a:latin typeface="+mn-lt"/>
                <a:ea typeface="+mn-ea"/>
                <a:cs typeface="+mn-cs"/>
              </a:rPr>
              <a:t>proprioceptors</a:t>
            </a:r>
            <a:r>
              <a:rPr lang="en-US" sz="1200" b="0" i="0" kern="1200" dirty="0" smtClean="0">
                <a:solidFill>
                  <a:schemeClr val="tx1"/>
                </a:solidFill>
                <a:latin typeface="+mn-lt"/>
                <a:ea typeface="+mn-ea"/>
                <a:cs typeface="+mn-cs"/>
              </a:rPr>
              <a:t>) in the muscles and joints.</a:t>
            </a:r>
            <a:endParaRPr lang="en-US" dirty="0"/>
          </a:p>
        </p:txBody>
      </p:sp>
      <p:sp>
        <p:nvSpPr>
          <p:cNvPr id="4" name="Slide Number Placeholder 3"/>
          <p:cNvSpPr>
            <a:spLocks noGrp="1"/>
          </p:cNvSpPr>
          <p:nvPr>
            <p:ph type="sldNum" sz="quarter" idx="10"/>
          </p:nvPr>
        </p:nvSpPr>
        <p:spPr/>
        <p:txBody>
          <a:bodyPr/>
          <a:lstStyle/>
          <a:p>
            <a:fld id="{715EEC08-B37B-4A54-A975-7E0A58C81653}" type="slidenum">
              <a:rPr lang="en-US" smtClean="0"/>
              <a:pPr/>
              <a:t>136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Ganglion:</a:t>
            </a:r>
            <a:r>
              <a:rPr lang="en-US" sz="1200" b="0" i="0" kern="1200" dirty="0" smtClean="0">
                <a:solidFill>
                  <a:schemeClr val="tx1"/>
                </a:solidFill>
                <a:latin typeface="+mn-lt"/>
                <a:ea typeface="+mn-ea"/>
                <a:cs typeface="+mn-cs"/>
              </a:rPr>
              <a:t> a structure containing a number of nerve cell bodies, typically linked by synapses, and often forming a swelling on a nerve </a:t>
            </a:r>
            <a:r>
              <a:rPr lang="en-US" sz="1200" b="0" i="0" kern="1200" dirty="0" err="1" smtClean="0">
                <a:solidFill>
                  <a:schemeClr val="tx1"/>
                </a:solidFill>
                <a:latin typeface="+mn-lt"/>
                <a:ea typeface="+mn-ea"/>
                <a:cs typeface="+mn-cs"/>
              </a:rPr>
              <a:t>fibre</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nerve plexus</a:t>
            </a:r>
            <a:r>
              <a:rPr lang="en-US" sz="1200" b="0" i="0" kern="1200" dirty="0" smtClean="0">
                <a:solidFill>
                  <a:schemeClr val="tx1"/>
                </a:solidFill>
                <a:latin typeface="+mn-lt"/>
                <a:ea typeface="+mn-ea"/>
                <a:cs typeface="+mn-cs"/>
              </a:rPr>
              <a:t> is a </a:t>
            </a:r>
            <a:r>
              <a:rPr lang="en-US" sz="1200" b="1" i="0" kern="1200" dirty="0" smtClean="0">
                <a:solidFill>
                  <a:schemeClr val="tx1"/>
                </a:solidFill>
                <a:latin typeface="+mn-lt"/>
                <a:ea typeface="+mn-ea"/>
                <a:cs typeface="+mn-cs"/>
              </a:rPr>
              <a:t>plexus</a:t>
            </a:r>
            <a:r>
              <a:rPr lang="en-US" sz="1200" b="0" i="0" kern="1200" dirty="0" smtClean="0">
                <a:solidFill>
                  <a:schemeClr val="tx1"/>
                </a:solidFill>
                <a:latin typeface="+mn-lt"/>
                <a:ea typeface="+mn-ea"/>
                <a:cs typeface="+mn-cs"/>
              </a:rPr>
              <a:t> (branching network) of intersecting </a:t>
            </a:r>
            <a:r>
              <a:rPr lang="en-US" sz="1200" b="1" i="0" kern="1200" dirty="0" smtClean="0">
                <a:solidFill>
                  <a:schemeClr val="tx1"/>
                </a:solidFill>
                <a:latin typeface="+mn-lt"/>
                <a:ea typeface="+mn-ea"/>
                <a:cs typeface="+mn-cs"/>
              </a:rPr>
              <a:t>nerves</a:t>
            </a:r>
            <a:r>
              <a:rPr lang="en-US" sz="1200" b="0" i="0" kern="1200" dirty="0" smtClean="0">
                <a:solidFill>
                  <a:schemeClr val="tx1"/>
                </a:solidFill>
                <a:latin typeface="+mn-lt"/>
                <a:ea typeface="+mn-ea"/>
                <a:cs typeface="+mn-cs"/>
              </a:rPr>
              <a:t>. A </a:t>
            </a:r>
            <a:r>
              <a:rPr lang="en-US" sz="1200" b="1" i="0" kern="1200" dirty="0" smtClean="0">
                <a:solidFill>
                  <a:schemeClr val="tx1"/>
                </a:solidFill>
                <a:latin typeface="+mn-lt"/>
                <a:ea typeface="+mn-ea"/>
                <a:cs typeface="+mn-cs"/>
              </a:rPr>
              <a:t>nerve plexus</a:t>
            </a:r>
            <a:r>
              <a:rPr lang="en-US" sz="1200" b="0" i="0" kern="1200" dirty="0" smtClean="0">
                <a:solidFill>
                  <a:schemeClr val="tx1"/>
                </a:solidFill>
                <a:latin typeface="+mn-lt"/>
                <a:ea typeface="+mn-ea"/>
                <a:cs typeface="+mn-cs"/>
              </a:rPr>
              <a:t> is composed of afferent and efferent fibers that arise from the merging of the anterior </a:t>
            </a:r>
            <a:r>
              <a:rPr lang="en-US" sz="1200" b="0" i="0" kern="1200" dirty="0" err="1" smtClean="0">
                <a:solidFill>
                  <a:schemeClr val="tx1"/>
                </a:solidFill>
                <a:latin typeface="+mn-lt"/>
                <a:ea typeface="+mn-ea"/>
                <a:cs typeface="+mn-cs"/>
              </a:rPr>
              <a:t>rami</a:t>
            </a:r>
            <a:r>
              <a:rPr lang="en-US" sz="1200" b="0" i="0" kern="1200" dirty="0" smtClean="0">
                <a:solidFill>
                  <a:schemeClr val="tx1"/>
                </a:solidFill>
                <a:latin typeface="+mn-lt"/>
                <a:ea typeface="+mn-ea"/>
                <a:cs typeface="+mn-cs"/>
              </a:rPr>
              <a:t> of spinal </a:t>
            </a:r>
            <a:r>
              <a:rPr lang="en-US" sz="1200" b="1" i="0" kern="1200" dirty="0" smtClean="0">
                <a:solidFill>
                  <a:schemeClr val="tx1"/>
                </a:solidFill>
                <a:latin typeface="+mn-lt"/>
                <a:ea typeface="+mn-ea"/>
                <a:cs typeface="+mn-cs"/>
              </a:rPr>
              <a:t>nerves</a:t>
            </a:r>
            <a:r>
              <a:rPr lang="en-US" sz="1200" b="0" i="0" kern="1200" dirty="0" smtClean="0">
                <a:solidFill>
                  <a:schemeClr val="tx1"/>
                </a:solidFill>
                <a:latin typeface="+mn-lt"/>
                <a:ea typeface="+mn-ea"/>
                <a:cs typeface="+mn-cs"/>
              </a:rPr>
              <a:t> and blood vessels.</a:t>
            </a:r>
            <a:endParaRPr lang="en-US" dirty="0"/>
          </a:p>
        </p:txBody>
      </p:sp>
      <p:sp>
        <p:nvSpPr>
          <p:cNvPr id="4" name="Slide Number Placeholder 3"/>
          <p:cNvSpPr>
            <a:spLocks noGrp="1"/>
          </p:cNvSpPr>
          <p:nvPr>
            <p:ph type="sldNum" sz="quarter" idx="10"/>
          </p:nvPr>
        </p:nvSpPr>
        <p:spPr/>
        <p:txBody>
          <a:bodyPr/>
          <a:lstStyle/>
          <a:p>
            <a:fld id="{715EEC08-B37B-4A54-A975-7E0A58C81653}" type="slidenum">
              <a:rPr lang="en-US" smtClean="0"/>
              <a:pPr/>
              <a:t>149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0E10623-16F5-4762-9F17-23F3CA18C0FC}" type="datetime1">
              <a:rPr lang="en-US" smtClean="0"/>
              <a:pPr/>
              <a:t>01/30/2020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Nmtc series.Mocha Clifford</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6EDB6CC-90E6-44D2-B2F2-8BD2E7868D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B8B8CB-3AC5-4B5C-966F-8EDF499485A7}" type="datetime1">
              <a:rPr lang="en-US" smtClean="0"/>
              <a:pPr/>
              <a:t>01/30/2020</a:t>
            </a:fld>
            <a:endParaRPr lang="en-US"/>
          </a:p>
        </p:txBody>
      </p:sp>
      <p:sp>
        <p:nvSpPr>
          <p:cNvPr id="5" name="Footer Placeholder 4"/>
          <p:cNvSpPr>
            <a:spLocks noGrp="1"/>
          </p:cNvSpPr>
          <p:nvPr>
            <p:ph type="ftr" sz="quarter" idx="11"/>
          </p:nvPr>
        </p:nvSpPr>
        <p:spPr/>
        <p:txBody>
          <a:bodyPr/>
          <a:lstStyle/>
          <a:p>
            <a:r>
              <a:rPr lang="en-US" smtClean="0"/>
              <a:t>Nmtc series.Mocha Clifford</a:t>
            </a:r>
            <a:endParaRPr lang="en-US"/>
          </a:p>
        </p:txBody>
      </p:sp>
      <p:sp>
        <p:nvSpPr>
          <p:cNvPr id="6" name="Slide Number Placeholder 5"/>
          <p:cNvSpPr>
            <a:spLocks noGrp="1"/>
          </p:cNvSpPr>
          <p:nvPr>
            <p:ph type="sldNum" sz="quarter" idx="12"/>
          </p:nvPr>
        </p:nvSpPr>
        <p:spPr/>
        <p:txBody>
          <a:bodyPr/>
          <a:lstStyle/>
          <a:p>
            <a:fld id="{A6EDB6CC-90E6-44D2-B2F2-8BD2E7868D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D98B8A-13A4-4DC0-A06C-BD6235C194E1}" type="datetime1">
              <a:rPr lang="en-US" smtClean="0"/>
              <a:pPr/>
              <a:t>01/30/2020</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Nmtc series.Mocha Clifford</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6EDB6CC-90E6-44D2-B2F2-8BD2E7868D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762000"/>
            <a:ext cx="42291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762000"/>
            <a:ext cx="42291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3F8AE-080E-4F29-BD16-898A462530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6C2298-6271-44AE-AD5B-A2C2E67669F0}" type="datetime1">
              <a:rPr lang="en-US" smtClean="0"/>
              <a:pPr/>
              <a:t>01/30/2020</a:t>
            </a:fld>
            <a:endParaRPr lang="en-US"/>
          </a:p>
        </p:txBody>
      </p:sp>
      <p:sp>
        <p:nvSpPr>
          <p:cNvPr id="5" name="Footer Placeholder 4"/>
          <p:cNvSpPr>
            <a:spLocks noGrp="1"/>
          </p:cNvSpPr>
          <p:nvPr>
            <p:ph type="ftr" sz="quarter" idx="11"/>
          </p:nvPr>
        </p:nvSpPr>
        <p:spPr/>
        <p:txBody>
          <a:bodyPr/>
          <a:lstStyle/>
          <a:p>
            <a:r>
              <a:rPr lang="en-US" smtClean="0"/>
              <a:t>Nmtc series.Mocha Clifford</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6EDB6CC-90E6-44D2-B2F2-8BD2E7868DB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BB8C43-E616-4ED1-B252-251DA8FE83F2}" type="datetime1">
              <a:rPr lang="en-US" smtClean="0"/>
              <a:pPr/>
              <a:t>01/30/2020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6EDB6CC-90E6-44D2-B2F2-8BD2E7868DB7}"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Nmtc series.Mocha Clifford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0ECC86D-0B70-4282-92F8-FD6D3B3DC9DE}" type="datetime1">
              <a:rPr lang="en-US" smtClean="0"/>
              <a:pPr/>
              <a:t>01/30/2020</a:t>
            </a:fld>
            <a:endParaRPr lang="en-US"/>
          </a:p>
        </p:txBody>
      </p:sp>
      <p:sp>
        <p:nvSpPr>
          <p:cNvPr id="10" name="Slide Number Placeholder 9"/>
          <p:cNvSpPr>
            <a:spLocks noGrp="1"/>
          </p:cNvSpPr>
          <p:nvPr>
            <p:ph type="sldNum" sz="quarter" idx="16"/>
          </p:nvPr>
        </p:nvSpPr>
        <p:spPr/>
        <p:txBody>
          <a:bodyPr rtlCol="0"/>
          <a:lstStyle/>
          <a:p>
            <a:fld id="{A6EDB6CC-90E6-44D2-B2F2-8BD2E7868DB7}"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Nmtc series.Mocha Clifford</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925C957-706A-47B1-B589-631B881DDE38}" type="datetime1">
              <a:rPr lang="en-US" smtClean="0"/>
              <a:pPr/>
              <a:t>01/30/2020</a:t>
            </a:fld>
            <a:endParaRPr lang="en-US"/>
          </a:p>
        </p:txBody>
      </p:sp>
      <p:sp>
        <p:nvSpPr>
          <p:cNvPr id="12" name="Slide Number Placeholder 11"/>
          <p:cNvSpPr>
            <a:spLocks noGrp="1"/>
          </p:cNvSpPr>
          <p:nvPr>
            <p:ph type="sldNum" sz="quarter" idx="16"/>
          </p:nvPr>
        </p:nvSpPr>
        <p:spPr/>
        <p:txBody>
          <a:bodyPr rtlCol="0"/>
          <a:lstStyle/>
          <a:p>
            <a:fld id="{A6EDB6CC-90E6-44D2-B2F2-8BD2E7868DB7}"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Nmtc series.Mocha Clifford</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636984-CC96-4AEE-B32A-64D9AC4196F3}" type="datetime1">
              <a:rPr lang="en-US" smtClean="0"/>
              <a:pPr/>
              <a:t>01/30/2020</a:t>
            </a:fld>
            <a:endParaRPr lang="en-US"/>
          </a:p>
        </p:txBody>
      </p:sp>
      <p:sp>
        <p:nvSpPr>
          <p:cNvPr id="4" name="Footer Placeholder 3"/>
          <p:cNvSpPr>
            <a:spLocks noGrp="1"/>
          </p:cNvSpPr>
          <p:nvPr>
            <p:ph type="ftr" sz="quarter" idx="11"/>
          </p:nvPr>
        </p:nvSpPr>
        <p:spPr/>
        <p:txBody>
          <a:bodyPr/>
          <a:lstStyle/>
          <a:p>
            <a:r>
              <a:rPr lang="en-US" smtClean="0"/>
              <a:t>Nmtc series.Mocha Clifford</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6EDB6CC-90E6-44D2-B2F2-8BD2E7868D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B5D7C-515E-429F-A3EC-9099E5803110}" type="datetime1">
              <a:rPr lang="en-US" smtClean="0"/>
              <a:pPr/>
              <a:t>01/30/2020</a:t>
            </a:fld>
            <a:endParaRPr lang="en-US"/>
          </a:p>
        </p:txBody>
      </p:sp>
      <p:sp>
        <p:nvSpPr>
          <p:cNvPr id="3" name="Footer Placeholder 2"/>
          <p:cNvSpPr>
            <a:spLocks noGrp="1"/>
          </p:cNvSpPr>
          <p:nvPr>
            <p:ph type="ftr" sz="quarter" idx="11"/>
          </p:nvPr>
        </p:nvSpPr>
        <p:spPr/>
        <p:txBody>
          <a:bodyPr/>
          <a:lstStyle/>
          <a:p>
            <a:r>
              <a:rPr lang="en-US" smtClean="0"/>
              <a:t>Nmtc series.Mocha Clifford</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6EDB6CC-90E6-44D2-B2F2-8BD2E7868D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2C0BBA-CD67-45E7-AE41-63E27B9710B7}" type="datetime1">
              <a:rPr lang="en-US" smtClean="0"/>
              <a:pPr/>
              <a:t>01/30/2020</a:t>
            </a:fld>
            <a:endParaRPr lang="en-US"/>
          </a:p>
        </p:txBody>
      </p:sp>
      <p:sp>
        <p:nvSpPr>
          <p:cNvPr id="6" name="Footer Placeholder 5"/>
          <p:cNvSpPr>
            <a:spLocks noGrp="1"/>
          </p:cNvSpPr>
          <p:nvPr>
            <p:ph type="ftr" sz="quarter" idx="11"/>
          </p:nvPr>
        </p:nvSpPr>
        <p:spPr/>
        <p:txBody>
          <a:bodyPr/>
          <a:lstStyle/>
          <a:p>
            <a:r>
              <a:rPr lang="en-US" smtClean="0"/>
              <a:t>Nmtc series.Mocha Clifford</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6EDB6CC-90E6-44D2-B2F2-8BD2E7868DB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4A9265A-FE8D-44F6-9FFA-EF9F9FE1B367}" type="datetime1">
              <a:rPr lang="en-US" smtClean="0"/>
              <a:pPr/>
              <a:t>01/30/2020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6EDB6CC-90E6-44D2-B2F2-8BD2E7868DB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Nmtc series.Mocha Clifford</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86338F9-D83C-4FF9-99B3-03E2F501542E}" type="datetime1">
              <a:rPr lang="en-US" smtClean="0"/>
              <a:pPr/>
              <a:t>01/30/2020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Nmtc series.Mocha Clifford</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6EDB6CC-90E6-44D2-B2F2-8BD2E7868D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NERVOUS SYSTEM</a:t>
            </a:r>
            <a:endParaRPr lang="en-US" dirty="0"/>
          </a:p>
        </p:txBody>
      </p:sp>
      <p:sp>
        <p:nvSpPr>
          <p:cNvPr id="3" name="Subtitle 2"/>
          <p:cNvSpPr>
            <a:spLocks noGrp="1"/>
          </p:cNvSpPr>
          <p:nvPr>
            <p:ph type="subTitle" idx="1"/>
          </p:nvPr>
        </p:nvSpPr>
        <p:spPr/>
        <p:txBody>
          <a:bodyPr/>
          <a:lstStyle/>
          <a:p>
            <a:r>
              <a:rPr lang="en-US" dirty="0" smtClean="0"/>
              <a:t>Samuel </a:t>
            </a:r>
            <a:r>
              <a:rPr lang="en-US" dirty="0" err="1" smtClean="0"/>
              <a:t>Ngigi</a:t>
            </a:r>
            <a:r>
              <a:rPr lang="en-US" dirty="0" smtClean="0"/>
              <a:t> K.</a:t>
            </a:r>
            <a:endParaRPr lang="en-US" dirty="0"/>
          </a:p>
        </p:txBody>
      </p:sp>
      <p:sp>
        <p:nvSpPr>
          <p:cNvPr id="4" name="Date Placeholder 3"/>
          <p:cNvSpPr>
            <a:spLocks noGrp="1"/>
          </p:cNvSpPr>
          <p:nvPr>
            <p:ph type="dt" sz="half" idx="10"/>
          </p:nvPr>
        </p:nvSpPr>
        <p:spPr/>
        <p:txBody>
          <a:bodyPr/>
          <a:lstStyle/>
          <a:p>
            <a:fld id="{080F4303-DDF0-4CE6-BA5A-4837DA5D5337}" type="datetime1">
              <a:rPr lang="en-US" smtClean="0"/>
              <a:pPr/>
              <a:t>01/30/2020</a:t>
            </a:fld>
            <a:endParaRPr lang="en-US"/>
          </a:p>
        </p:txBody>
      </p:sp>
      <p:sp>
        <p:nvSpPr>
          <p:cNvPr id="5" name="Slide Number Placeholder 4"/>
          <p:cNvSpPr>
            <a:spLocks noGrp="1"/>
          </p:cNvSpPr>
          <p:nvPr>
            <p:ph type="sldNum" sz="quarter" idx="12"/>
          </p:nvPr>
        </p:nvSpPr>
        <p:spPr/>
        <p:txBody>
          <a:bodyPr/>
          <a:lstStyle/>
          <a:p>
            <a:fld id="{A6EDB6CC-90E6-44D2-B2F2-8BD2E7868DB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7517079-4BE9-4B02-B3BD-716D224E35D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1. Structural classification</a:t>
            </a:r>
            <a:endParaRPr lang="en-US" b="1" dirty="0" smtClean="0"/>
          </a:p>
          <a:p>
            <a:pPr lvl="0"/>
            <a:r>
              <a:rPr lang="en-GB" dirty="0" smtClean="0"/>
              <a:t>Myelinated nerve fibres</a:t>
            </a:r>
            <a:endParaRPr lang="en-US" dirty="0" smtClean="0"/>
          </a:p>
          <a:p>
            <a:pPr lvl="0"/>
            <a:r>
              <a:rPr lang="en-GB" dirty="0" smtClean="0"/>
              <a:t>Non-myelinated nerve fibres</a:t>
            </a:r>
            <a:endParaRPr lang="en-US" dirty="0" smtClean="0"/>
          </a:p>
          <a:p>
            <a:pPr>
              <a:buNone/>
            </a:pPr>
            <a:r>
              <a:rPr lang="en-GB" b="1" dirty="0" smtClean="0"/>
              <a:t>2. Distribution</a:t>
            </a:r>
            <a:endParaRPr lang="en-US" dirty="0" smtClean="0"/>
          </a:p>
          <a:p>
            <a:pPr lvl="0"/>
            <a:r>
              <a:rPr lang="en-GB" dirty="0" smtClean="0"/>
              <a:t>Somatic nerve fibres – supply skeletal muscles of the body</a:t>
            </a:r>
            <a:endParaRPr lang="en-US" dirty="0" smtClean="0"/>
          </a:p>
          <a:p>
            <a:pPr lvl="0"/>
            <a:r>
              <a:rPr lang="en-GB" dirty="0" smtClean="0"/>
              <a:t>Visceral or autonomic – supply various organs of the body</a:t>
            </a:r>
            <a:endParaRPr lang="en-US" dirty="0" smtClean="0"/>
          </a:p>
          <a:p>
            <a:pPr>
              <a:buNone/>
            </a:pPr>
            <a:r>
              <a:rPr lang="en-GB" b="1" dirty="0" smtClean="0"/>
              <a:t>3. Source of Origin </a:t>
            </a:r>
            <a:endParaRPr lang="en-US" dirty="0" smtClean="0"/>
          </a:p>
          <a:p>
            <a:pPr lvl="0"/>
            <a:r>
              <a:rPr lang="en-GB" dirty="0" smtClean="0"/>
              <a:t>Cranial nerves – arise from the brain</a:t>
            </a:r>
            <a:endParaRPr lang="en-US" dirty="0" smtClean="0"/>
          </a:p>
          <a:p>
            <a:pPr lvl="0"/>
            <a:r>
              <a:rPr lang="en-GB" dirty="0" smtClean="0"/>
              <a:t>Spinal nerves   - arise from the spinal cord </a:t>
            </a:r>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A147F64-DE79-41BC-8420-BEF7ED504C3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100</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Substance P</a:t>
            </a:r>
            <a:endParaRPr lang="en-US" dirty="0" smtClean="0"/>
          </a:p>
          <a:p>
            <a:r>
              <a:rPr lang="en-GB" dirty="0" smtClean="0"/>
              <a:t>Substance P is a neurotransmitter for afferent neurones that relay sensory information into CNS. </a:t>
            </a:r>
          </a:p>
          <a:p>
            <a:r>
              <a:rPr lang="en-GB" dirty="0" smtClean="0"/>
              <a:t>It terminates in the dorsal horn of the spinal cord with mainly excitatory functions. It is neurotransmitter found in the afferent neurones and mediates </a:t>
            </a:r>
            <a:r>
              <a:rPr lang="en-GB" dirty="0" err="1" smtClean="0"/>
              <a:t>nociception</a:t>
            </a:r>
            <a:r>
              <a:rPr lang="en-GB" dirty="0" smtClean="0"/>
              <a:t> in many parts of the brain and retina. </a:t>
            </a:r>
            <a:endParaRPr lang="en-US" dirty="0" smtClean="0"/>
          </a:p>
          <a:p>
            <a:pPr>
              <a:buNone/>
            </a:pPr>
            <a:r>
              <a:rPr lang="en-GB" b="1" dirty="0" smtClean="0"/>
              <a:t>Endocannabinoids</a:t>
            </a:r>
            <a:endParaRPr lang="en-US" dirty="0" smtClean="0"/>
          </a:p>
          <a:p>
            <a:r>
              <a:rPr lang="en-GB" dirty="0" smtClean="0"/>
              <a:t>The primary psychoactive ingredient in cannabis affects the brain by activating a specific </a:t>
            </a:r>
            <a:r>
              <a:rPr lang="en-GB" dirty="0" err="1" smtClean="0"/>
              <a:t>cannabinoid</a:t>
            </a:r>
            <a:r>
              <a:rPr lang="en-GB" dirty="0" smtClean="0"/>
              <a:t> receptor.</a:t>
            </a:r>
          </a:p>
          <a:p>
            <a:r>
              <a:rPr lang="en-GB" dirty="0" smtClean="0"/>
              <a:t>It affects memory, cognition and pain reception.</a:t>
            </a:r>
            <a:endParaRPr lang="en-US" dirty="0" smtClean="0"/>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BC5DAB5-2523-4DA1-8F24-826497F2BD5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101</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5. Nitric Oxide (NO)</a:t>
            </a:r>
            <a:endParaRPr lang="en-US" dirty="0" smtClean="0"/>
          </a:p>
          <a:p>
            <a:r>
              <a:rPr lang="en-GB" dirty="0" smtClean="0"/>
              <a:t>Nitrous oxide is neurotransmitter in the central nervous system. </a:t>
            </a:r>
          </a:p>
          <a:p>
            <a:r>
              <a:rPr lang="en-GB" dirty="0" smtClean="0"/>
              <a:t>It is an important neurotransmitter at the neuromuscular junctions between inhibitory motor fibres of intrinsic nerve plexus and smooth muscle fibres of the gastrointestinal tract. </a:t>
            </a:r>
          </a:p>
          <a:p>
            <a:r>
              <a:rPr lang="en-GB" dirty="0" smtClean="0"/>
              <a:t>Nitric oxide is produced by non-neural cells mainly the endothelial cells of the blood vessels from where it dissolves into the cells and exerts its action. </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CENTRAL NERVOUS SYSTEM</a:t>
            </a:r>
            <a:endParaRPr lang="en-US" dirty="0"/>
          </a:p>
        </p:txBody>
      </p:sp>
      <p:sp>
        <p:nvSpPr>
          <p:cNvPr id="3" name="Date Placeholder 2"/>
          <p:cNvSpPr>
            <a:spLocks noGrp="1"/>
          </p:cNvSpPr>
          <p:nvPr>
            <p:ph type="dt" sz="half" idx="10"/>
          </p:nvPr>
        </p:nvSpPr>
        <p:spPr/>
        <p:txBody>
          <a:bodyPr/>
          <a:lstStyle/>
          <a:p>
            <a:fld id="{1F1E7829-E3CB-4518-9E98-E3C554E090D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102</a:t>
            </a:fld>
            <a:endParaRPr lang="en-US"/>
          </a:p>
        </p:txBody>
      </p:sp>
      <p:sp>
        <p:nvSpPr>
          <p:cNvPr id="6" name="Content Placeholder 5"/>
          <p:cNvSpPr>
            <a:spLocks noGrp="1"/>
          </p:cNvSpPr>
          <p:nvPr>
            <p:ph sz="quarter" idx="1"/>
          </p:nvPr>
        </p:nvSpPr>
        <p:spPr/>
        <p:txBody>
          <a:bodyPr>
            <a:normAutofit fontScale="92500"/>
          </a:bodyPr>
          <a:lstStyle/>
          <a:p>
            <a:pPr>
              <a:buFont typeface="Wingdings" pitchFamily="2" charset="2"/>
              <a:buChar char="v"/>
            </a:pPr>
            <a:r>
              <a:rPr lang="en-GB" dirty="0" smtClean="0"/>
              <a:t>At the end of the lesson the learner should be competent to: -</a:t>
            </a:r>
            <a:endParaRPr lang="en-US" b="1" dirty="0" smtClean="0"/>
          </a:p>
          <a:p>
            <a:pPr lvl="0"/>
            <a:r>
              <a:rPr lang="en-GB" dirty="0" smtClean="0"/>
              <a:t>Outline the major divisions of the central nervous system</a:t>
            </a:r>
            <a:endParaRPr lang="en-US" b="1" dirty="0" smtClean="0"/>
          </a:p>
          <a:p>
            <a:pPr lvl="0"/>
            <a:r>
              <a:rPr lang="en-GB" dirty="0" smtClean="0"/>
              <a:t>Describe the structure and function of the meninges</a:t>
            </a:r>
            <a:endParaRPr lang="en-US" dirty="0" smtClean="0"/>
          </a:p>
          <a:p>
            <a:pPr lvl="0"/>
            <a:r>
              <a:rPr lang="en-GB" dirty="0" smtClean="0"/>
              <a:t>Describe the functions of the CSF </a:t>
            </a:r>
            <a:endParaRPr lang="en-US" dirty="0" smtClean="0"/>
          </a:p>
          <a:p>
            <a:pPr lvl="0"/>
            <a:r>
              <a:rPr lang="en-GB" dirty="0" smtClean="0"/>
              <a:t>Describe the structure and function blood brain barrier (BBB)</a:t>
            </a:r>
            <a:endParaRPr lang="en-US" dirty="0" smtClean="0"/>
          </a:p>
          <a:p>
            <a:pPr lvl="0"/>
            <a:r>
              <a:rPr lang="en-GB" dirty="0" smtClean="0"/>
              <a:t>Outline the major divisions of the brain and spinal cord </a:t>
            </a:r>
            <a:endParaRPr lang="en-US" dirty="0" smtClean="0"/>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D031757-E4CB-4228-AC25-496213F7E68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103</a:t>
            </a:fld>
            <a:endParaRPr lang="en-US"/>
          </a:p>
        </p:txBody>
      </p:sp>
      <p:sp>
        <p:nvSpPr>
          <p:cNvPr id="6" name="Content Placeholder 5"/>
          <p:cNvSpPr>
            <a:spLocks noGrp="1"/>
          </p:cNvSpPr>
          <p:nvPr>
            <p:ph sz="quarter" idx="1"/>
          </p:nvPr>
        </p:nvSpPr>
        <p:spPr/>
        <p:txBody>
          <a:bodyPr>
            <a:normAutofit/>
          </a:bodyPr>
          <a:lstStyle/>
          <a:p>
            <a:pPr lvl="0"/>
            <a:r>
              <a:rPr lang="en-GB" dirty="0" smtClean="0"/>
              <a:t>Outline  the structure of the brain and spinal cord </a:t>
            </a:r>
            <a:endParaRPr lang="en-US" dirty="0" smtClean="0"/>
          </a:p>
          <a:p>
            <a:pPr lvl="0"/>
            <a:r>
              <a:rPr lang="en-GB" dirty="0" smtClean="0"/>
              <a:t>Describe the function of the various parts of the brain and spinal cord </a:t>
            </a:r>
            <a:endParaRPr lang="en-US" dirty="0" smtClean="0"/>
          </a:p>
          <a:p>
            <a:pPr lvl="0"/>
            <a:r>
              <a:rPr lang="en-GB" dirty="0" smtClean="0"/>
              <a:t>Describe the function of the cerebellum</a:t>
            </a:r>
            <a:endParaRPr lang="en-US" dirty="0" smtClean="0"/>
          </a:p>
          <a:p>
            <a:pPr lvl="0"/>
            <a:r>
              <a:rPr lang="en-GB" dirty="0" smtClean="0"/>
              <a:t>Describe the function of the structures of the brain stem</a:t>
            </a:r>
            <a:endParaRPr lang="en-US" dirty="0" smtClean="0"/>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219200"/>
            <a:ext cx="6858000"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990600"/>
          </a:xfrm>
        </p:spPr>
        <p:txBody>
          <a:bodyPr/>
          <a:lstStyle/>
          <a:p>
            <a:pPr algn="ctr"/>
            <a:r>
              <a:rPr lang="en-US" sz="4000" dirty="0" smtClean="0"/>
              <a:t>CENTRAL NERVOUS SYSTEM</a:t>
            </a:r>
            <a:endParaRPr lang="en-US" sz="4000" dirty="0"/>
          </a:p>
        </p:txBody>
      </p:sp>
    </p:spTree>
    <p:extLst>
      <p:ext uri="{BB962C8B-B14F-4D97-AF65-F5344CB8AC3E}">
        <p14:creationId xmlns="" xmlns:p14="http://schemas.microsoft.com/office/powerpoint/2010/main" val="12489510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DE33ACA-8BF9-45EA-A346-43F2E4528D9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105</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1. THE MENINGES  </a:t>
            </a:r>
            <a:endParaRPr lang="en-US" dirty="0" smtClean="0"/>
          </a:p>
          <a:p>
            <a:r>
              <a:rPr lang="en-GB" dirty="0" smtClean="0"/>
              <a:t>An outer covering consisting of the cranial bones that encase the brain and the vertebrae bones, also encase the spinal cord and inner coverings consisting of connective tissue called meninges that cover both the brain and spinal cord, protecting these delicate organs of the CNS. </a:t>
            </a:r>
            <a:endParaRPr lang="en-US" dirty="0" smtClean="0"/>
          </a:p>
          <a:p>
            <a:r>
              <a:rPr lang="en-GB" dirty="0" smtClean="0"/>
              <a:t>The meninges are composed of three distinct layers namely: -</a:t>
            </a:r>
            <a:endParaRPr lang="en-US" dirty="0" smtClean="0"/>
          </a:p>
          <a:p>
            <a:pPr lvl="0">
              <a:buFont typeface="Wingdings" pitchFamily="2" charset="2"/>
              <a:buChar char="v"/>
            </a:pPr>
            <a:r>
              <a:rPr lang="en-GB" b="1" dirty="0" smtClean="0"/>
              <a:t>The Dura matter</a:t>
            </a:r>
            <a:endParaRPr lang="en-US" b="1" dirty="0" smtClean="0"/>
          </a:p>
          <a:p>
            <a:pPr lvl="0">
              <a:buFont typeface="Wingdings" pitchFamily="2" charset="2"/>
              <a:buChar char="v"/>
            </a:pPr>
            <a:r>
              <a:rPr lang="en-GB" b="1" dirty="0" smtClean="0"/>
              <a:t>The Arachnoid matter</a:t>
            </a:r>
            <a:endParaRPr lang="en-US" b="1" dirty="0" smtClean="0"/>
          </a:p>
          <a:p>
            <a:pPr lvl="0">
              <a:buFont typeface="Wingdings" pitchFamily="2" charset="2"/>
              <a:buChar char="v"/>
            </a:pPr>
            <a:r>
              <a:rPr lang="en-GB" b="1" dirty="0" smtClean="0"/>
              <a:t>The Pia matter</a:t>
            </a:r>
            <a:endParaRPr lang="en-US" b="1" dirty="0" smtClean="0"/>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1026" name="Picture 2" descr="C:\Users\Cyrus\Desktop\KMTC\Clinical Medicine\March 2019 Class CM\1st Year 2nd Semester\Physiology II\A-diagram-of-the-meninges-of-the-human-head-the-dura-mater-the-arachnoid-mater-and-the.png"/>
          <p:cNvPicPr>
            <a:picLocks noGrp="1" noChangeAspect="1" noChangeArrowheads="1"/>
          </p:cNvPicPr>
          <p:nvPr>
            <p:ph sz="quarter" idx="1"/>
          </p:nvPr>
        </p:nvPicPr>
        <p:blipFill>
          <a:blip r:embed="rId2" cstate="print"/>
          <a:stretch>
            <a:fillRect/>
          </a:stretch>
        </p:blipFill>
        <p:spPr bwMode="auto">
          <a:xfrm>
            <a:off x="0" y="152400"/>
            <a:ext cx="4953000" cy="5071551"/>
          </a:xfrm>
          <a:prstGeom prst="rect">
            <a:avLst/>
          </a:prstGeom>
          <a:noFill/>
        </p:spPr>
      </p:pic>
      <p:sp>
        <p:nvSpPr>
          <p:cNvPr id="5" name="Slide Number Placeholder 4"/>
          <p:cNvSpPr>
            <a:spLocks noGrp="1"/>
          </p:cNvSpPr>
          <p:nvPr>
            <p:ph type="sldNum" sz="quarter" idx="16"/>
          </p:nvPr>
        </p:nvSpPr>
        <p:spPr/>
        <p:txBody>
          <a:bodyPr>
            <a:normAutofit fontScale="85000" lnSpcReduction="20000"/>
          </a:bodyPr>
          <a:lstStyle/>
          <a:p>
            <a:fld id="{A6EDB6CC-90E6-44D2-B2F2-8BD2E7868DB7}" type="slidenum">
              <a:rPr lang="en-US" smtClean="0"/>
              <a:pPr/>
              <a:t>106</a:t>
            </a:fld>
            <a:endParaRPr lang="en-US"/>
          </a:p>
        </p:txBody>
      </p:sp>
      <p:pic>
        <p:nvPicPr>
          <p:cNvPr id="1027" name="Picture 3" descr="C:\Users\Cyrus\Desktop\KMTC\Clinical Medicine\March 2019 Class CM\1st Year 2nd Semester\Physiology II\Overview-of-the-Meninges-of-the-Brain.jpg"/>
          <p:cNvPicPr>
            <a:picLocks noGrp="1" noChangeAspect="1" noChangeArrowheads="1"/>
          </p:cNvPicPr>
          <p:nvPr>
            <p:ph sz="quarter" idx="2"/>
          </p:nvPr>
        </p:nvPicPr>
        <p:blipFill>
          <a:blip r:embed="rId3" cstate="print"/>
          <a:srcRect/>
          <a:stretch>
            <a:fillRect/>
          </a:stretch>
        </p:blipFill>
        <p:spPr bwMode="auto">
          <a:xfrm>
            <a:off x="4845050" y="152401"/>
            <a:ext cx="4298950" cy="5062106"/>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5D73D8F-F1E7-48B4-B2D6-1BCA014960E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107</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A. THE DURA MATTER</a:t>
            </a:r>
            <a:endParaRPr lang="en-US" dirty="0" smtClean="0"/>
          </a:p>
          <a:p>
            <a:r>
              <a:rPr lang="en-GB" dirty="0" smtClean="0"/>
              <a:t>This is a </a:t>
            </a:r>
            <a:r>
              <a:rPr lang="en-GB" b="1" dirty="0" smtClean="0"/>
              <a:t>double-layered</a:t>
            </a:r>
            <a:r>
              <a:rPr lang="en-GB" dirty="0" smtClean="0"/>
              <a:t> outer structure of the meninges made up of a strong white fibrous tissue. </a:t>
            </a:r>
          </a:p>
          <a:p>
            <a:r>
              <a:rPr lang="en-GB" dirty="0" smtClean="0"/>
              <a:t>The thicker outer </a:t>
            </a:r>
            <a:r>
              <a:rPr lang="en-GB" dirty="0" err="1" smtClean="0"/>
              <a:t>periosteal</a:t>
            </a:r>
            <a:r>
              <a:rPr lang="en-GB" dirty="0" smtClean="0"/>
              <a:t> layer adheres lightly to the cranium forming the </a:t>
            </a:r>
            <a:r>
              <a:rPr lang="en-GB" b="1" dirty="0" err="1" smtClean="0"/>
              <a:t>periosteum</a:t>
            </a:r>
            <a:r>
              <a:rPr lang="en-GB" dirty="0" smtClean="0"/>
              <a:t> and the </a:t>
            </a:r>
            <a:r>
              <a:rPr lang="en-GB" b="1" dirty="0" smtClean="0"/>
              <a:t>thinner inner meningeal</a:t>
            </a:r>
            <a:r>
              <a:rPr lang="en-GB" dirty="0" smtClean="0"/>
              <a:t> layer follows the general contour of the brain. </a:t>
            </a:r>
          </a:p>
          <a:p>
            <a:r>
              <a:rPr lang="en-GB" dirty="0" smtClean="0"/>
              <a:t>The spinal dura is not double layered but resembles the meningeal layer of the cranial dura.</a:t>
            </a:r>
            <a:endParaRPr lang="en-US" dirty="0" smtClean="0"/>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CB6EDE5-3196-4247-8376-651FEEA3798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108</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2. THE ARACHNOID MATTER</a:t>
            </a:r>
            <a:endParaRPr lang="en-US" dirty="0" smtClean="0"/>
          </a:p>
          <a:p>
            <a:r>
              <a:rPr lang="en-GB" dirty="0" smtClean="0"/>
              <a:t>This is the middle layer of the meninges. </a:t>
            </a:r>
          </a:p>
          <a:p>
            <a:r>
              <a:rPr lang="en-GB" dirty="0" smtClean="0"/>
              <a:t>It is a delicate netlike  layer that lies between the dura and </a:t>
            </a:r>
            <a:r>
              <a:rPr lang="en-GB" dirty="0" err="1" smtClean="0"/>
              <a:t>pia</a:t>
            </a:r>
            <a:r>
              <a:rPr lang="en-GB" dirty="0" smtClean="0"/>
              <a:t> matter. </a:t>
            </a:r>
          </a:p>
          <a:p>
            <a:r>
              <a:rPr lang="en-GB" dirty="0" smtClean="0"/>
              <a:t>It spreads over the CNS but does not extend into the </a:t>
            </a:r>
            <a:r>
              <a:rPr lang="en-GB" dirty="0" err="1" smtClean="0"/>
              <a:t>sulci</a:t>
            </a:r>
            <a:r>
              <a:rPr lang="en-GB" dirty="0" smtClean="0"/>
              <a:t> or fissures of the brain.</a:t>
            </a:r>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6193D30-F396-4D63-85B5-6E5F3DB2AAA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109</a:t>
            </a:fld>
            <a:endParaRPr lang="en-US"/>
          </a:p>
        </p:txBody>
      </p:sp>
      <p:sp>
        <p:nvSpPr>
          <p:cNvPr id="6" name="Content Placeholder 5"/>
          <p:cNvSpPr>
            <a:spLocks noGrp="1"/>
          </p:cNvSpPr>
          <p:nvPr>
            <p:ph sz="quarter" idx="1"/>
          </p:nvPr>
        </p:nvSpPr>
        <p:spPr/>
        <p:txBody>
          <a:bodyPr>
            <a:normAutofit fontScale="92500" lnSpcReduction="10000"/>
          </a:bodyPr>
          <a:lstStyle/>
          <a:p>
            <a:pPr>
              <a:buNone/>
            </a:pPr>
            <a:r>
              <a:rPr lang="en-GB" b="1" dirty="0" smtClean="0"/>
              <a:t>3. THE PIA MATTER</a:t>
            </a:r>
            <a:endParaRPr lang="en-US" dirty="0" smtClean="0"/>
          </a:p>
          <a:p>
            <a:r>
              <a:rPr lang="en-GB" dirty="0" smtClean="0"/>
              <a:t>The </a:t>
            </a:r>
            <a:r>
              <a:rPr lang="en-GB" dirty="0" err="1" smtClean="0"/>
              <a:t>pia</a:t>
            </a:r>
            <a:r>
              <a:rPr lang="en-GB" dirty="0" smtClean="0"/>
              <a:t> matter is the transparent thin innermost layer of the meninges that is attached to the surface of the CNS and follows the irregular outline of the brain and spinal cord. </a:t>
            </a:r>
          </a:p>
          <a:p>
            <a:r>
              <a:rPr lang="en-GB" dirty="0" smtClean="0"/>
              <a:t>It is a highly </a:t>
            </a:r>
            <a:r>
              <a:rPr lang="en-GB" dirty="0" err="1" smtClean="0"/>
              <a:t>vascularized</a:t>
            </a:r>
            <a:r>
              <a:rPr lang="en-GB" dirty="0" smtClean="0"/>
              <a:t> layer composed of modified loose fibrous connective tissue.</a:t>
            </a:r>
            <a:endParaRPr lang="en-US" dirty="0" smtClean="0"/>
          </a:p>
          <a:p>
            <a:r>
              <a:rPr lang="en-GB" dirty="0" smtClean="0"/>
              <a:t>It functions to support vessels that nourish the underlying cells of the brain and spinal cord and together with the dura matter contributes to formation of the choroids plexuses in the ventricles of the brain.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830CF7A-780B-4301-854A-1F35C89C8D3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a:t>
            </a:fld>
            <a:endParaRPr lang="en-US"/>
          </a:p>
        </p:txBody>
      </p:sp>
      <p:sp>
        <p:nvSpPr>
          <p:cNvPr id="6" name="Content Placeholder 5"/>
          <p:cNvSpPr>
            <a:spLocks noGrp="1"/>
          </p:cNvSpPr>
          <p:nvPr>
            <p:ph sz="quarter" idx="1"/>
          </p:nvPr>
        </p:nvSpPr>
        <p:spPr/>
        <p:txBody>
          <a:bodyPr>
            <a:normAutofit fontScale="85000" lnSpcReduction="20000"/>
          </a:bodyPr>
          <a:lstStyle/>
          <a:p>
            <a:pPr>
              <a:buNone/>
            </a:pPr>
            <a:r>
              <a:rPr lang="en-GB" b="1" dirty="0" smtClean="0"/>
              <a:t>4. Function </a:t>
            </a:r>
            <a:endParaRPr lang="en-US" dirty="0" smtClean="0"/>
          </a:p>
          <a:p>
            <a:pPr lvl="0"/>
            <a:r>
              <a:rPr lang="en-GB" dirty="0" smtClean="0"/>
              <a:t>Motor nerve fibres</a:t>
            </a:r>
            <a:endParaRPr lang="en-US" dirty="0" smtClean="0"/>
          </a:p>
          <a:p>
            <a:pPr lvl="0"/>
            <a:r>
              <a:rPr lang="en-GB" dirty="0" smtClean="0"/>
              <a:t>Sensory nerve fibres</a:t>
            </a:r>
            <a:endParaRPr lang="en-US" dirty="0" smtClean="0"/>
          </a:p>
          <a:p>
            <a:pPr>
              <a:buNone/>
            </a:pPr>
            <a:r>
              <a:rPr lang="en-GB" b="1" dirty="0" smtClean="0"/>
              <a:t>5. Chemical Neurotransmitter </a:t>
            </a:r>
            <a:endParaRPr lang="en-US" dirty="0" smtClean="0"/>
          </a:p>
          <a:p>
            <a:pPr lvl="0"/>
            <a:r>
              <a:rPr lang="en-GB" dirty="0" smtClean="0"/>
              <a:t>Adrenergic nerve fibres</a:t>
            </a:r>
            <a:endParaRPr lang="en-US" dirty="0" smtClean="0"/>
          </a:p>
          <a:p>
            <a:pPr lvl="0"/>
            <a:r>
              <a:rPr lang="en-GB" dirty="0" smtClean="0"/>
              <a:t>Cholinergic nerve fibres</a:t>
            </a:r>
            <a:endParaRPr lang="en-US" dirty="0" smtClean="0"/>
          </a:p>
          <a:p>
            <a:pPr>
              <a:buNone/>
            </a:pPr>
            <a:r>
              <a:rPr lang="en-GB" b="1" dirty="0" smtClean="0"/>
              <a:t>6. Diameter and Conduction  </a:t>
            </a:r>
            <a:endParaRPr lang="en-US" dirty="0" smtClean="0"/>
          </a:p>
          <a:p>
            <a:r>
              <a:rPr lang="en-GB" dirty="0" smtClean="0"/>
              <a:t>The nerves are classified into 3 major types based on the thickness of the fibres and the rate of impulse conduction.</a:t>
            </a:r>
          </a:p>
          <a:p>
            <a:r>
              <a:rPr lang="en-GB" dirty="0" smtClean="0"/>
              <a:t>The velocity of impulse transmission through a nerve fibre is directly proportional to the thickness of the fibres.</a:t>
            </a:r>
            <a:endParaRPr lang="en-US" dirty="0" smtClean="0"/>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E36F522-80EB-494C-9310-A59389D4BFE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110</a:t>
            </a:fld>
            <a:endParaRPr lang="en-US"/>
          </a:p>
        </p:txBody>
      </p:sp>
      <p:sp>
        <p:nvSpPr>
          <p:cNvPr id="6" name="Content Placeholder 5"/>
          <p:cNvSpPr>
            <a:spLocks noGrp="1"/>
          </p:cNvSpPr>
          <p:nvPr>
            <p:ph sz="quarter" idx="1"/>
          </p:nvPr>
        </p:nvSpPr>
        <p:spPr/>
        <p:txBody>
          <a:bodyPr>
            <a:normAutofit fontScale="92500" lnSpcReduction="10000"/>
          </a:bodyPr>
          <a:lstStyle/>
          <a:p>
            <a:pPr>
              <a:buNone/>
            </a:pPr>
            <a:r>
              <a:rPr lang="en-GB" b="1" dirty="0" smtClean="0"/>
              <a:t>SPACES</a:t>
            </a:r>
            <a:endParaRPr lang="en-US" dirty="0" smtClean="0"/>
          </a:p>
          <a:p>
            <a:pPr>
              <a:buNone/>
            </a:pPr>
            <a:r>
              <a:rPr lang="en-GB" b="1" dirty="0" smtClean="0"/>
              <a:t>A. Epidural Space</a:t>
            </a:r>
            <a:endParaRPr lang="en-US" dirty="0" smtClean="0"/>
          </a:p>
          <a:p>
            <a:r>
              <a:rPr lang="en-GB" dirty="0" smtClean="0"/>
              <a:t>The epidural space is the space between the dura matter and the bony covering of the brain and spinal cord. </a:t>
            </a:r>
          </a:p>
          <a:p>
            <a:r>
              <a:rPr lang="en-GB" dirty="0" smtClean="0"/>
              <a:t>It contains a supporting cushion of fat and connective tissue.</a:t>
            </a:r>
            <a:endParaRPr lang="en-US" dirty="0" smtClean="0"/>
          </a:p>
          <a:p>
            <a:pPr>
              <a:buNone/>
            </a:pPr>
            <a:r>
              <a:rPr lang="en-GB" b="1" dirty="0" smtClean="0"/>
              <a:t>B. Subdural Space</a:t>
            </a:r>
            <a:endParaRPr lang="en-US" dirty="0" smtClean="0"/>
          </a:p>
          <a:p>
            <a:r>
              <a:rPr lang="en-GB" dirty="0" smtClean="0"/>
              <a:t>This is the space between the dura matter and arachnoid matter.</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FB6E582-03FA-4DB4-B43B-01E68651124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111</a:t>
            </a:fld>
            <a:endParaRPr lang="en-US"/>
          </a:p>
        </p:txBody>
      </p:sp>
      <p:sp>
        <p:nvSpPr>
          <p:cNvPr id="6" name="Content Placeholder 5"/>
          <p:cNvSpPr>
            <a:spLocks noGrp="1"/>
          </p:cNvSpPr>
          <p:nvPr>
            <p:ph sz="quarter" idx="1"/>
          </p:nvPr>
        </p:nvSpPr>
        <p:spPr/>
        <p:txBody>
          <a:bodyPr/>
          <a:lstStyle/>
          <a:p>
            <a:r>
              <a:rPr lang="en-GB" dirty="0" smtClean="0"/>
              <a:t>It contains a small amount of lubricating serous fluid</a:t>
            </a:r>
            <a:endParaRPr lang="en-US" dirty="0" smtClean="0"/>
          </a:p>
          <a:p>
            <a:pPr>
              <a:buNone/>
            </a:pPr>
            <a:r>
              <a:rPr lang="en-GB" b="1" dirty="0" smtClean="0"/>
              <a:t>C. Subarachnoid Space</a:t>
            </a:r>
            <a:endParaRPr lang="en-US" dirty="0" smtClean="0"/>
          </a:p>
          <a:p>
            <a:r>
              <a:rPr lang="en-GB" dirty="0" smtClean="0"/>
              <a:t>This is the space under the subarachnoid and outside the </a:t>
            </a:r>
            <a:r>
              <a:rPr lang="en-GB" dirty="0" err="1" smtClean="0"/>
              <a:t>pia</a:t>
            </a:r>
            <a:r>
              <a:rPr lang="en-GB" dirty="0" smtClean="0"/>
              <a:t> matter.</a:t>
            </a:r>
          </a:p>
          <a:p>
            <a:r>
              <a:rPr lang="en-GB" dirty="0" smtClean="0"/>
              <a:t>The subarachnoid space contains the cerebral spinal fluid (CSF).</a:t>
            </a:r>
            <a:endParaRPr lang="en-US" dirty="0" smtClean="0"/>
          </a:p>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D329C3B-7FD4-4E9B-AF12-77B764951D4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112</a:t>
            </a:fld>
            <a:endParaRPr lang="en-US"/>
          </a:p>
        </p:txBody>
      </p:sp>
      <p:sp>
        <p:nvSpPr>
          <p:cNvPr id="6" name="Content Placeholder 5"/>
          <p:cNvSpPr>
            <a:spLocks noGrp="1"/>
          </p:cNvSpPr>
          <p:nvPr>
            <p:ph sz="quarter" idx="1"/>
          </p:nvPr>
        </p:nvSpPr>
        <p:spPr/>
        <p:txBody>
          <a:bodyPr>
            <a:normAutofit/>
          </a:bodyPr>
          <a:lstStyle/>
          <a:p>
            <a:pPr>
              <a:buNone/>
            </a:pPr>
            <a:r>
              <a:rPr lang="en-GB" b="1" dirty="0" smtClean="0"/>
              <a:t>CEREBRAL SPINAL FLUID (CSF)</a:t>
            </a:r>
            <a:endParaRPr lang="en-US" dirty="0" smtClean="0"/>
          </a:p>
          <a:p>
            <a:r>
              <a:rPr lang="en-GB" dirty="0" smtClean="0"/>
              <a:t>The ventricles, central canal and the subarachnoid space contain the </a:t>
            </a:r>
            <a:r>
              <a:rPr lang="en-GB" b="1" dirty="0" smtClean="0"/>
              <a:t>clear lymph-like fluid called the cerebral spinal fluid (CSF)</a:t>
            </a:r>
            <a:r>
              <a:rPr lang="en-GB" dirty="0" smtClean="0"/>
              <a:t>, which forms a protective cushion around and within the CNS.</a:t>
            </a:r>
          </a:p>
          <a:p>
            <a:r>
              <a:rPr lang="en-GB" dirty="0" smtClean="0"/>
              <a:t>The CNS lacks lymphatic circulation so the CSF moves the cellular wastes into the venous circulation.</a:t>
            </a:r>
            <a:endParaRPr lang="en-US" dirty="0" smtClean="0"/>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B93B844-2679-41AD-8F96-3ECED73E283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113</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FUNCTIONS OF CSF</a:t>
            </a:r>
            <a:endParaRPr lang="en-US" dirty="0" smtClean="0"/>
          </a:p>
          <a:p>
            <a:pPr lvl="0"/>
            <a:r>
              <a:rPr lang="en-GB" dirty="0" smtClean="0"/>
              <a:t>Protective cushion that spreads the force of impact over a large area to reduce the damage effects</a:t>
            </a:r>
            <a:endParaRPr lang="en-US" dirty="0" smtClean="0"/>
          </a:p>
          <a:p>
            <a:pPr lvl="0"/>
            <a:r>
              <a:rPr lang="en-GB" dirty="0" smtClean="0"/>
              <a:t>Reservoir for circulating fluid</a:t>
            </a:r>
            <a:endParaRPr lang="en-US" dirty="0" smtClean="0"/>
          </a:p>
          <a:p>
            <a:pPr lvl="0"/>
            <a:r>
              <a:rPr lang="en-GB" dirty="0" smtClean="0"/>
              <a:t>Removal of waste products</a:t>
            </a:r>
            <a:endParaRPr lang="en-US" dirty="0" smtClean="0"/>
          </a:p>
          <a:p>
            <a:pPr lvl="0"/>
            <a:r>
              <a:rPr lang="en-GB" dirty="0" smtClean="0"/>
              <a:t>Monitor changes in internal environment e.g. concentration of CO</a:t>
            </a:r>
            <a:r>
              <a:rPr lang="en-GB" baseline="-25000" dirty="0" smtClean="0"/>
              <a:t>2</a:t>
            </a:r>
            <a:endParaRPr lang="en-US"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81A9701-7E61-499E-A22C-765202DA4B1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114</a:t>
            </a:fld>
            <a:endParaRPr lang="en-US"/>
          </a:p>
        </p:txBody>
      </p:sp>
      <p:sp>
        <p:nvSpPr>
          <p:cNvPr id="6" name="Content Placeholder 5"/>
          <p:cNvSpPr>
            <a:spLocks noGrp="1"/>
          </p:cNvSpPr>
          <p:nvPr>
            <p:ph sz="quarter" idx="1"/>
          </p:nvPr>
        </p:nvSpPr>
        <p:spPr/>
        <p:txBody>
          <a:bodyPr>
            <a:normAutofit fontScale="92500" lnSpcReduction="10000"/>
          </a:bodyPr>
          <a:lstStyle/>
          <a:p>
            <a:pPr>
              <a:buNone/>
            </a:pPr>
            <a:r>
              <a:rPr lang="en-GB" b="1" dirty="0" smtClean="0"/>
              <a:t>CSF CHARACTERISTICS</a:t>
            </a:r>
            <a:endParaRPr lang="en-US" dirty="0" smtClean="0"/>
          </a:p>
          <a:p>
            <a:pPr>
              <a:buNone/>
            </a:pPr>
            <a:r>
              <a:rPr lang="en-GB" b="1" i="1" dirty="0" smtClean="0"/>
              <a:t>Normal CSF</a:t>
            </a:r>
            <a:endParaRPr lang="en-US" dirty="0" smtClean="0"/>
          </a:p>
          <a:p>
            <a:r>
              <a:rPr lang="en-GB" dirty="0" smtClean="0"/>
              <a:t>Appearance		Crystal clear, colourless</a:t>
            </a:r>
            <a:endParaRPr lang="en-US" dirty="0" smtClean="0"/>
          </a:p>
          <a:p>
            <a:r>
              <a:rPr lang="en-GB" dirty="0" smtClean="0"/>
              <a:t>Pressure		100 – 180 mm of water with patient in recumbent position</a:t>
            </a:r>
            <a:endParaRPr lang="en-US" dirty="0" smtClean="0"/>
          </a:p>
          <a:p>
            <a:r>
              <a:rPr lang="en-GB" dirty="0" smtClean="0"/>
              <a:t>Cell content	5 cell/mm</a:t>
            </a:r>
            <a:r>
              <a:rPr lang="en-GB" baseline="30000" dirty="0" smtClean="0"/>
              <a:t>3</a:t>
            </a:r>
            <a:r>
              <a:rPr lang="en-GB" dirty="0" smtClean="0"/>
              <a:t>, mononuclear cells only, no </a:t>
            </a:r>
            <a:r>
              <a:rPr lang="en-GB" dirty="0" err="1" smtClean="0"/>
              <a:t>polymorphonuclear</a:t>
            </a:r>
            <a:r>
              <a:rPr lang="en-GB" dirty="0" smtClean="0"/>
              <a:t> cells</a:t>
            </a:r>
            <a:endParaRPr lang="en-US" dirty="0" smtClean="0"/>
          </a:p>
          <a:p>
            <a:r>
              <a:rPr lang="en-GB" dirty="0" smtClean="0"/>
              <a:t>Protein			0.1 – 0.5 gm/L</a:t>
            </a:r>
            <a:endParaRPr lang="en-US" dirty="0" smtClean="0"/>
          </a:p>
          <a:p>
            <a:r>
              <a:rPr lang="en-GB" dirty="0" smtClean="0"/>
              <a:t>Glucose		2/3 – ½ of blood glucose</a:t>
            </a:r>
            <a:endParaRPr lang="en-US" dirty="0" smtClean="0"/>
          </a:p>
          <a:p>
            <a:r>
              <a:rPr lang="en-GB" dirty="0" err="1" smtClean="0"/>
              <a:t>IgG</a:t>
            </a:r>
            <a:r>
              <a:rPr lang="en-GB" dirty="0" smtClean="0"/>
              <a:t>			&lt; 15% of total CSF protein</a:t>
            </a:r>
            <a:endParaRPr lang="en-US" dirty="0" smtClean="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511D933-1998-4DE6-A34A-86B01FD3220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115</a:t>
            </a:fld>
            <a:endParaRPr lang="en-US"/>
          </a:p>
        </p:txBody>
      </p:sp>
      <p:sp>
        <p:nvSpPr>
          <p:cNvPr id="6" name="Content Placeholder 5"/>
          <p:cNvSpPr>
            <a:spLocks noGrp="1"/>
          </p:cNvSpPr>
          <p:nvPr>
            <p:ph sz="quarter" idx="1"/>
          </p:nvPr>
        </p:nvSpPr>
        <p:spPr/>
        <p:txBody>
          <a:bodyPr>
            <a:normAutofit lnSpcReduction="10000"/>
          </a:bodyPr>
          <a:lstStyle/>
          <a:p>
            <a:pPr lvl="0">
              <a:buNone/>
            </a:pPr>
            <a:r>
              <a:rPr lang="en-GB" b="1" dirty="0" smtClean="0"/>
              <a:t>LUMBAR PUNCTURE</a:t>
            </a:r>
            <a:endParaRPr lang="en-US" dirty="0" smtClean="0"/>
          </a:p>
          <a:p>
            <a:r>
              <a:rPr lang="en-GB" dirty="0" smtClean="0"/>
              <a:t>Lumbar puncture is a procedure used for obtaining samples of </a:t>
            </a:r>
            <a:r>
              <a:rPr lang="en-GB" dirty="0" err="1" smtClean="0"/>
              <a:t>cerebro</a:t>
            </a:r>
            <a:r>
              <a:rPr lang="en-GB" dirty="0" smtClean="0"/>
              <a:t>-spinal fluid (CSF) by penetrating the lumbar meninges below L3/L4 or L4/L5 interspaces. </a:t>
            </a:r>
          </a:p>
          <a:p>
            <a:r>
              <a:rPr lang="en-GB" dirty="0" smtClean="0"/>
              <a:t>The CSF is secreted by cells of the choroids plexus and absorbed via the </a:t>
            </a:r>
            <a:r>
              <a:rPr lang="en-GB" dirty="0" err="1" smtClean="0"/>
              <a:t>arachnoid</a:t>
            </a:r>
            <a:r>
              <a:rPr lang="en-GB" dirty="0" smtClean="0"/>
              <a:t> </a:t>
            </a:r>
            <a:r>
              <a:rPr lang="en-GB" dirty="0" err="1" smtClean="0"/>
              <a:t>villi</a:t>
            </a:r>
            <a:r>
              <a:rPr lang="en-GB" dirty="0" smtClean="0"/>
              <a:t> into the </a:t>
            </a:r>
            <a:r>
              <a:rPr lang="en-GB" dirty="0" err="1" smtClean="0"/>
              <a:t>dural</a:t>
            </a:r>
            <a:r>
              <a:rPr lang="en-GB" dirty="0" smtClean="0"/>
              <a:t> sinuses and spinal sinuses.</a:t>
            </a:r>
            <a:endParaRPr lang="en-US" dirty="0" smtClean="0"/>
          </a:p>
          <a:p>
            <a:r>
              <a:rPr lang="en-GB" dirty="0" smtClean="0"/>
              <a:t>The CSF gives information in terms of CSF pressure, colour, cell content (cytology), &amp; chemical content.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116</a:t>
            </a:fld>
            <a:endParaRPr lang="en-US"/>
          </a:p>
        </p:txBody>
      </p:sp>
      <p:graphicFrame>
        <p:nvGraphicFramePr>
          <p:cNvPr id="2050" name="Object 2"/>
          <p:cNvGraphicFramePr>
            <a:graphicFrameLocks noChangeAspect="1"/>
          </p:cNvGraphicFramePr>
          <p:nvPr/>
        </p:nvGraphicFramePr>
        <p:xfrm>
          <a:off x="2024063" y="3184525"/>
          <a:ext cx="5094287" cy="488950"/>
        </p:xfrm>
        <a:graphic>
          <a:graphicData uri="http://schemas.openxmlformats.org/presentationml/2006/ole">
            <p:oleObj spid="_x0000_s2050" name="Packager Shell Object" showAsIcon="1" r:id="rId3" imgW="5095080" imgH="488520" progId="Package">
              <p:embed/>
            </p:oleObj>
          </a:graphicData>
        </a:graphic>
      </p:graphicFrame>
      <p:pic>
        <p:nvPicPr>
          <p:cNvPr id="2051" name="Picture 3" descr="C:\Users\Cyrus\Desktop\KMTC\Clinical Medicine\March 2019 Class CM\1st Year 2nd Semester\Physiology II\download.jpg"/>
          <p:cNvPicPr>
            <a:picLocks noGrp="1" noChangeAspect="1" noChangeArrowheads="1"/>
          </p:cNvPicPr>
          <p:nvPr>
            <p:ph sz="quarter" idx="1"/>
          </p:nvPr>
        </p:nvPicPr>
        <p:blipFill>
          <a:blip r:embed="rId4" cstate="print"/>
          <a:srcRect/>
          <a:stretch>
            <a:fillRect/>
          </a:stretch>
        </p:blipFill>
        <p:spPr bwMode="auto">
          <a:xfrm>
            <a:off x="0" y="0"/>
            <a:ext cx="9144000" cy="6858000"/>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187A084-75E9-44C8-AF40-6152D7F5086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117</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Lumbar puncture technique</a:t>
            </a:r>
            <a:endParaRPr lang="en-US" dirty="0" smtClean="0"/>
          </a:p>
          <a:p>
            <a:pPr lvl="0"/>
            <a:r>
              <a:rPr lang="en-GB" dirty="0" smtClean="0"/>
              <a:t>Requirements – a long hollow needle , a sterile LP tray and 3 sterile bottles</a:t>
            </a:r>
            <a:endParaRPr lang="en-US" dirty="0" smtClean="0"/>
          </a:p>
          <a:p>
            <a:pPr lvl="0"/>
            <a:r>
              <a:rPr lang="en-GB" dirty="0" smtClean="0"/>
              <a:t>Examine the fundi to exclude increased intracranial pressure.</a:t>
            </a:r>
            <a:endParaRPr lang="en-US" dirty="0" smtClean="0"/>
          </a:p>
          <a:p>
            <a:pPr lvl="0"/>
            <a:r>
              <a:rPr lang="en-GB" dirty="0" smtClean="0"/>
              <a:t>Ask the patient to lie on the left side aspect with the spine fully flexed with the back on the edge of the couch. The trunk should be flexed with the knees and chin as appropriate as possible.</a:t>
            </a:r>
            <a:endParaRPr lang="en-US" dirty="0" smtClean="0"/>
          </a:p>
          <a:p>
            <a:pPr lvl="0"/>
            <a:r>
              <a:rPr lang="en-GB" dirty="0" smtClean="0"/>
              <a:t>Locate 3</a:t>
            </a:r>
            <a:r>
              <a:rPr lang="en-GB" baseline="30000" dirty="0" smtClean="0"/>
              <a:t>rd</a:t>
            </a:r>
            <a:r>
              <a:rPr lang="en-GB" dirty="0" smtClean="0"/>
              <a:t> and 4</a:t>
            </a:r>
            <a:r>
              <a:rPr lang="en-GB" baseline="30000" dirty="0" smtClean="0"/>
              <a:t>th</a:t>
            </a:r>
            <a:r>
              <a:rPr lang="en-GB" dirty="0" smtClean="0"/>
              <a:t> lumbar spines (the 4</a:t>
            </a:r>
            <a:r>
              <a:rPr lang="en-GB" baseline="30000" dirty="0" smtClean="0"/>
              <a:t>th</a:t>
            </a:r>
            <a:r>
              <a:rPr lang="en-GB" dirty="0" smtClean="0"/>
              <a:t> lumbar spine lies in the transverse plane of the iliac crests)</a:t>
            </a:r>
            <a:endParaRPr lang="en-US" dirty="0" smtClean="0"/>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30B64C0-1754-4EF5-A7C3-C6DA33F1BCB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118</a:t>
            </a:fld>
            <a:endParaRPr lang="en-US"/>
          </a:p>
        </p:txBody>
      </p:sp>
      <p:sp>
        <p:nvSpPr>
          <p:cNvPr id="6" name="Content Placeholder 5"/>
          <p:cNvSpPr>
            <a:spLocks noGrp="1"/>
          </p:cNvSpPr>
          <p:nvPr>
            <p:ph sz="quarter" idx="1"/>
          </p:nvPr>
        </p:nvSpPr>
        <p:spPr/>
        <p:txBody>
          <a:bodyPr>
            <a:normAutofit fontScale="92500" lnSpcReduction="10000"/>
          </a:bodyPr>
          <a:lstStyle/>
          <a:p>
            <a:pPr lvl="0"/>
            <a:r>
              <a:rPr lang="en-GB" dirty="0" smtClean="0"/>
              <a:t>Clean and drape the patient</a:t>
            </a:r>
            <a:endParaRPr lang="en-US" dirty="0" smtClean="0"/>
          </a:p>
          <a:p>
            <a:pPr lvl="0"/>
            <a:r>
              <a:rPr lang="en-GB" dirty="0" smtClean="0"/>
              <a:t>Apply local anaesthesia</a:t>
            </a:r>
            <a:endParaRPr lang="en-US" dirty="0" smtClean="0"/>
          </a:p>
          <a:p>
            <a:pPr lvl="0"/>
            <a:r>
              <a:rPr lang="en-GB" dirty="0" smtClean="0"/>
              <a:t>Use a disposable needle (8 cm length)</a:t>
            </a:r>
            <a:endParaRPr lang="en-US" dirty="0" smtClean="0"/>
          </a:p>
          <a:p>
            <a:pPr lvl="0"/>
            <a:r>
              <a:rPr lang="en-GB" dirty="0" smtClean="0"/>
              <a:t>Put the needle firmly through the skin and press it steadily forwards and slightly towards the patient’s head</a:t>
            </a:r>
            <a:endParaRPr lang="en-US" dirty="0" smtClean="0"/>
          </a:p>
          <a:p>
            <a:pPr lvl="0"/>
            <a:r>
              <a:rPr lang="en-GB" dirty="0" smtClean="0"/>
              <a:t>When the needle is felt to enter the spinal cavity the CSF will drip slightly from the needle.</a:t>
            </a:r>
            <a:endParaRPr lang="en-US" dirty="0" smtClean="0"/>
          </a:p>
          <a:p>
            <a:pPr lvl="0"/>
            <a:r>
              <a:rPr lang="en-GB" dirty="0" smtClean="0"/>
              <a:t>Collect the CSF in three bottles</a:t>
            </a:r>
            <a:endParaRPr lang="en-US" dirty="0" smtClean="0"/>
          </a:p>
          <a:p>
            <a:pPr lvl="0"/>
            <a:r>
              <a:rPr lang="en-GB" dirty="0" smtClean="0"/>
              <a:t>Allow patient to rest for the first 8 – 24 hours</a:t>
            </a:r>
            <a:endParaRPr lang="en-US" dirty="0" smtClean="0"/>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914400"/>
          </a:xfrm>
        </p:spPr>
        <p:txBody>
          <a:bodyPr>
            <a:normAutofit/>
          </a:bodyPr>
          <a:lstStyle/>
          <a:p>
            <a:pPr algn="ctr"/>
            <a:r>
              <a:rPr lang="en-US" dirty="0" smtClean="0"/>
              <a:t>CLINICAL APPLICATION</a:t>
            </a:r>
            <a:endParaRPr lang="en-US" dirty="0"/>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0" y="2895600"/>
            <a:ext cx="2477477" cy="183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00200"/>
            <a:ext cx="5229225"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1042421"/>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b="1" dirty="0"/>
          </a:p>
        </p:txBody>
      </p:sp>
      <p:sp>
        <p:nvSpPr>
          <p:cNvPr id="3" name="Date Placeholder 2"/>
          <p:cNvSpPr>
            <a:spLocks noGrp="1"/>
          </p:cNvSpPr>
          <p:nvPr>
            <p:ph type="dt" sz="half" idx="10"/>
          </p:nvPr>
        </p:nvSpPr>
        <p:spPr/>
        <p:txBody>
          <a:bodyPr/>
          <a:lstStyle/>
          <a:p>
            <a:fld id="{6C230329-52CC-4DA4-92EE-B53E424F980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sz="3200" b="1" dirty="0" smtClean="0"/>
              <a:t>DIVISION OF NERVOUS SYSTEM</a:t>
            </a:r>
          </a:p>
          <a:p>
            <a:r>
              <a:rPr lang="en-GB" sz="3200" dirty="0" smtClean="0"/>
              <a:t>Central Nervous system (CNS)</a:t>
            </a:r>
            <a:endParaRPr lang="en-US" sz="3200" dirty="0" smtClean="0"/>
          </a:p>
          <a:p>
            <a:pPr lvl="1"/>
            <a:r>
              <a:rPr lang="en-GB" sz="2800" dirty="0" smtClean="0"/>
              <a:t>The Brain</a:t>
            </a:r>
            <a:endParaRPr lang="en-US" sz="2800" dirty="0" smtClean="0"/>
          </a:p>
          <a:p>
            <a:pPr lvl="1"/>
            <a:r>
              <a:rPr lang="en-GB" sz="2800" dirty="0" smtClean="0"/>
              <a:t>Spinal cord</a:t>
            </a:r>
            <a:endParaRPr lang="en-US" sz="4800" dirty="0" smtClean="0"/>
          </a:p>
          <a:p>
            <a:pPr lvl="0"/>
            <a:r>
              <a:rPr lang="en-GB" sz="3200" dirty="0" smtClean="0"/>
              <a:t>Peripheral Nervous system (PNS)</a:t>
            </a:r>
            <a:endParaRPr lang="en-US" sz="3200" dirty="0" smtClean="0"/>
          </a:p>
          <a:p>
            <a:pPr lvl="1"/>
            <a:r>
              <a:rPr lang="en-GB" sz="2800" dirty="0" smtClean="0"/>
              <a:t>Sensory (Afferent) nervous system</a:t>
            </a:r>
            <a:endParaRPr lang="en-US" sz="2800" dirty="0" smtClean="0"/>
          </a:p>
          <a:p>
            <a:pPr lvl="1"/>
            <a:r>
              <a:rPr lang="en-GB" sz="2800" dirty="0" smtClean="0"/>
              <a:t>Motor (Efferent) nervous system</a:t>
            </a:r>
            <a:endParaRPr lang="en-US" sz="2800" dirty="0" smtClean="0"/>
          </a:p>
          <a:p>
            <a:pPr lvl="2"/>
            <a:r>
              <a:rPr lang="en-GB" dirty="0" smtClean="0"/>
              <a:t>Somatic nervous system</a:t>
            </a:r>
            <a:endParaRPr lang="en-US" dirty="0" smtClean="0"/>
          </a:p>
          <a:p>
            <a:pPr lvl="2"/>
            <a:r>
              <a:rPr lang="en-GB" dirty="0" smtClean="0"/>
              <a:t>Autonomic nervous system (ANS)</a:t>
            </a:r>
            <a:endParaRPr lang="en-US" dirty="0" smtClean="0"/>
          </a:p>
          <a:p>
            <a:pPr lvl="5"/>
            <a:r>
              <a:rPr lang="en-GB" dirty="0" smtClean="0"/>
              <a:t>Sympathetic nervous system</a:t>
            </a:r>
            <a:endParaRPr lang="en-US" dirty="0" smtClean="0"/>
          </a:p>
          <a:p>
            <a:pPr lvl="5"/>
            <a:r>
              <a:rPr lang="en-GB" dirty="0" smtClean="0"/>
              <a:t>Parasympathetic nervous system</a:t>
            </a:r>
            <a:endParaRPr lang="en-US" dirty="0" smtClean="0"/>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EF11B09-3CFB-48C3-B3D6-485890BB9B8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120</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THE BLOOD BRAIN BARRIER (BBB)</a:t>
            </a:r>
            <a:r>
              <a:rPr lang="en-GB" dirty="0" smtClean="0"/>
              <a:t> </a:t>
            </a:r>
            <a:endParaRPr lang="en-US" dirty="0" smtClean="0"/>
          </a:p>
          <a:p>
            <a:r>
              <a:rPr lang="en-GB" dirty="0" smtClean="0"/>
              <a:t>The blood brain barrier (BBB) is a structural arrangement of capillaries, surrounding connective tissue and astrocytes that selectively determines movement of solutes from plasma of blood to ECF of the brain. </a:t>
            </a:r>
          </a:p>
          <a:p>
            <a:r>
              <a:rPr lang="en-GB" dirty="0" smtClean="0"/>
              <a:t>It regulates the exchange of substances between blood and ECF in the central nervous system by controlling both the kinds of substances that enter the ECF of the brain and the rate at which they do so.  </a:t>
            </a:r>
          </a:p>
          <a:p>
            <a:r>
              <a:rPr lang="en-GB" dirty="0" smtClean="0"/>
              <a:t>It minimises the ability of many harmful substances to reach the neurones.</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3860032-80ED-4141-A38B-E0E1ADE5D0D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121</a:t>
            </a:fld>
            <a:endParaRPr lang="en-US"/>
          </a:p>
        </p:txBody>
      </p:sp>
      <p:sp>
        <p:nvSpPr>
          <p:cNvPr id="6" name="Content Placeholder 5"/>
          <p:cNvSpPr>
            <a:spLocks noGrp="1"/>
          </p:cNvSpPr>
          <p:nvPr>
            <p:ph sz="quarter" idx="1"/>
          </p:nvPr>
        </p:nvSpPr>
        <p:spPr/>
        <p:txBody>
          <a:bodyPr>
            <a:normAutofit/>
          </a:bodyPr>
          <a:lstStyle/>
          <a:p>
            <a:pPr>
              <a:buNone/>
            </a:pPr>
            <a:r>
              <a:rPr lang="en-GB" b="1" dirty="0" smtClean="0"/>
              <a:t>2. THE BRAIN</a:t>
            </a:r>
            <a:endParaRPr lang="en-US" dirty="0" smtClean="0"/>
          </a:p>
          <a:p>
            <a:r>
              <a:rPr lang="en-GB" dirty="0" smtClean="0"/>
              <a:t>The brain is one of the largest organs in the adults weighing 1.5 Kg (1/50</a:t>
            </a:r>
            <a:r>
              <a:rPr lang="en-GB" baseline="30000" dirty="0" smtClean="0"/>
              <a:t>th</a:t>
            </a:r>
            <a:r>
              <a:rPr lang="en-GB" dirty="0" smtClean="0"/>
              <a:t> of the body weight) and receives 20% of the total blood flow to the body per minute because of its high metabolic demands. </a:t>
            </a:r>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941EB93-304F-4CCA-8743-459532F0032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122</a:t>
            </a:fld>
            <a:endParaRPr lang="en-US"/>
          </a:p>
        </p:txBody>
      </p:sp>
      <p:sp>
        <p:nvSpPr>
          <p:cNvPr id="6" name="Content Placeholder 5"/>
          <p:cNvSpPr>
            <a:spLocks noGrp="1"/>
          </p:cNvSpPr>
          <p:nvPr>
            <p:ph sz="quarter" idx="1"/>
          </p:nvPr>
        </p:nvSpPr>
        <p:spPr/>
        <p:txBody>
          <a:bodyPr>
            <a:normAutofit fontScale="85000" lnSpcReduction="10000"/>
          </a:bodyPr>
          <a:lstStyle/>
          <a:p>
            <a:pPr lvl="0">
              <a:buNone/>
            </a:pPr>
            <a:r>
              <a:rPr lang="en-GB" sz="3200" b="1" dirty="0" smtClean="0"/>
              <a:t>DIVISIONS OF THE HUMAN BRAIN</a:t>
            </a:r>
            <a:endParaRPr lang="en-US" sz="3200" dirty="0" smtClean="0"/>
          </a:p>
          <a:p>
            <a:r>
              <a:rPr lang="en-GB" sz="3200" dirty="0" smtClean="0"/>
              <a:t>The brain is divided into three main parts namely: - </a:t>
            </a:r>
            <a:endParaRPr lang="en-US" sz="3200" dirty="0" smtClean="0"/>
          </a:p>
          <a:p>
            <a:pPr lvl="0">
              <a:buFont typeface="Wingdings" pitchFamily="2" charset="2"/>
              <a:buChar char="v"/>
            </a:pPr>
            <a:r>
              <a:rPr lang="en-GB" sz="3200" dirty="0" smtClean="0"/>
              <a:t>The Fore brain</a:t>
            </a:r>
            <a:endParaRPr lang="en-US" sz="3200" dirty="0" smtClean="0"/>
          </a:p>
          <a:p>
            <a:pPr lvl="1"/>
            <a:r>
              <a:rPr lang="en-GB" sz="2800" dirty="0" smtClean="0"/>
              <a:t>Cerebrum (</a:t>
            </a:r>
            <a:r>
              <a:rPr lang="en-GB" sz="2800" dirty="0" err="1" smtClean="0"/>
              <a:t>telencephalon</a:t>
            </a:r>
            <a:r>
              <a:rPr lang="en-GB" sz="2800" dirty="0" smtClean="0"/>
              <a:t>)</a:t>
            </a:r>
            <a:endParaRPr lang="en-US" sz="2800" dirty="0" smtClean="0"/>
          </a:p>
          <a:p>
            <a:pPr lvl="1"/>
            <a:r>
              <a:rPr lang="en-GB" sz="2800" dirty="0" smtClean="0"/>
              <a:t>Thalamus and hypothalamus (diencephalon)</a:t>
            </a:r>
            <a:endParaRPr lang="en-US" sz="3200" dirty="0" smtClean="0"/>
          </a:p>
          <a:p>
            <a:pPr lvl="0">
              <a:buFont typeface="Wingdings" pitchFamily="2" charset="2"/>
              <a:buChar char="v"/>
            </a:pPr>
            <a:r>
              <a:rPr lang="en-GB" sz="3200" dirty="0" smtClean="0"/>
              <a:t>Brain stem</a:t>
            </a:r>
            <a:endParaRPr lang="en-US" sz="3200" dirty="0" smtClean="0"/>
          </a:p>
          <a:p>
            <a:pPr lvl="1"/>
            <a:r>
              <a:rPr lang="en-GB" sz="2800" dirty="0" smtClean="0"/>
              <a:t>Midbrain (</a:t>
            </a:r>
            <a:r>
              <a:rPr lang="en-GB" sz="2800" dirty="0" err="1" smtClean="0"/>
              <a:t>mesencephalon</a:t>
            </a:r>
            <a:r>
              <a:rPr lang="en-GB" sz="2800" dirty="0" smtClean="0"/>
              <a:t>)</a:t>
            </a:r>
            <a:endParaRPr lang="en-US" sz="2800" dirty="0" smtClean="0"/>
          </a:p>
          <a:p>
            <a:pPr lvl="1"/>
            <a:r>
              <a:rPr lang="en-GB" sz="2800" dirty="0" smtClean="0"/>
              <a:t>Pons (</a:t>
            </a:r>
            <a:r>
              <a:rPr lang="en-GB" sz="2800" dirty="0" err="1" smtClean="0"/>
              <a:t>metencephalon</a:t>
            </a:r>
            <a:r>
              <a:rPr lang="en-GB" sz="2800" dirty="0" smtClean="0"/>
              <a:t>)</a:t>
            </a:r>
            <a:endParaRPr lang="en-US" sz="2800" dirty="0" smtClean="0"/>
          </a:p>
          <a:p>
            <a:pPr lvl="1"/>
            <a:r>
              <a:rPr lang="en-GB" sz="2800" dirty="0" smtClean="0"/>
              <a:t>Medulla oblongata (</a:t>
            </a:r>
            <a:r>
              <a:rPr lang="en-GB" sz="2800" dirty="0" err="1" smtClean="0"/>
              <a:t>myelencephalon</a:t>
            </a:r>
            <a:r>
              <a:rPr lang="en-GB" sz="2800" dirty="0" smtClean="0"/>
              <a:t>)</a:t>
            </a:r>
            <a:endParaRPr lang="en-US" sz="3200" dirty="0" smtClean="0"/>
          </a:p>
          <a:p>
            <a:pPr lvl="0">
              <a:buFont typeface="Wingdings" pitchFamily="2" charset="2"/>
              <a:buChar char="v"/>
            </a:pPr>
            <a:r>
              <a:rPr lang="en-GB" sz="3200" dirty="0" smtClean="0"/>
              <a:t>The hind brain – cerebellum (</a:t>
            </a:r>
            <a:r>
              <a:rPr lang="en-GB" sz="3200" dirty="0" err="1" smtClean="0"/>
              <a:t>metancephalon</a:t>
            </a:r>
            <a:r>
              <a:rPr lang="en-GB" sz="3200" dirty="0" smtClean="0"/>
              <a:t>)</a:t>
            </a:r>
            <a:endParaRPr lang="en-US" sz="3200" dirty="0" smtClean="0"/>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3074" name="Picture 2" descr="C:\Users\Cyrus\Desktop\KMTC\Clinical Medicine\March 2019 Class CM\1st Year 2nd Semester\Physiology II\main-qimg-41463ce362b8060a7ee4c909f16e8f5b.jpg"/>
          <p:cNvPicPr>
            <a:picLocks noGrp="1" noChangeAspect="1" noChangeArrowheads="1"/>
          </p:cNvPicPr>
          <p:nvPr>
            <p:ph sz="quarter" idx="1"/>
          </p:nvPr>
        </p:nvPicPr>
        <p:blipFill>
          <a:blip r:embed="rId2" cstate="print"/>
          <a:stretch>
            <a:fillRect/>
          </a:stretch>
        </p:blipFill>
        <p:spPr bwMode="auto">
          <a:xfrm>
            <a:off x="0" y="0"/>
            <a:ext cx="4457700" cy="5051425"/>
          </a:xfrm>
          <a:prstGeom prst="rect">
            <a:avLst/>
          </a:prstGeom>
          <a:noFill/>
        </p:spPr>
      </p:pic>
      <p:sp>
        <p:nvSpPr>
          <p:cNvPr id="3" name="Date Placeholder 2"/>
          <p:cNvSpPr>
            <a:spLocks noGrp="1"/>
          </p:cNvSpPr>
          <p:nvPr>
            <p:ph type="dt" sz="half" idx="15"/>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6"/>
          </p:nvPr>
        </p:nvSpPr>
        <p:spPr/>
        <p:txBody>
          <a:bodyPr>
            <a:normAutofit fontScale="85000" lnSpcReduction="20000"/>
          </a:bodyPr>
          <a:lstStyle/>
          <a:p>
            <a:fld id="{A6EDB6CC-90E6-44D2-B2F2-8BD2E7868DB7}" type="slidenum">
              <a:rPr lang="en-US" smtClean="0"/>
              <a:pPr/>
              <a:t>123</a:t>
            </a:fld>
            <a:endParaRPr lang="en-US"/>
          </a:p>
        </p:txBody>
      </p:sp>
      <p:pic>
        <p:nvPicPr>
          <p:cNvPr id="3075" name="Picture 3" descr="C:\Users\Cyrus\Desktop\KMTC\Clinical Medicine\March 2019 Class CM\1st Year 2nd Semester\Physiology II\brain.jpg"/>
          <p:cNvPicPr>
            <a:picLocks noGrp="1" noChangeAspect="1" noChangeArrowheads="1"/>
          </p:cNvPicPr>
          <p:nvPr>
            <p:ph sz="quarter" idx="2"/>
          </p:nvPr>
        </p:nvPicPr>
        <p:blipFill>
          <a:blip r:embed="rId3" cstate="print"/>
          <a:srcRect/>
          <a:stretch>
            <a:fillRect/>
          </a:stretch>
        </p:blipFill>
        <p:spPr bwMode="auto">
          <a:xfrm>
            <a:off x="4343400" y="0"/>
            <a:ext cx="4800600" cy="6172200"/>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18B6-25C4-4FEA-A833-D8B1104893D3}" type="datetime1">
              <a:rPr lang="en-US" smtClean="0"/>
              <a:pPr/>
              <a:t>01/30/2020</a:t>
            </a:fld>
            <a:endParaRPr lang="en-US"/>
          </a:p>
        </p:txBody>
      </p:sp>
      <p:sp>
        <p:nvSpPr>
          <p:cNvPr id="3" name="Footer Placeholder 2"/>
          <p:cNvSpPr>
            <a:spLocks noGrp="1"/>
          </p:cNvSpPr>
          <p:nvPr>
            <p:ph type="ftr" sz="quarter" idx="11"/>
          </p:nvPr>
        </p:nvSpPr>
        <p:spPr/>
        <p:txBody>
          <a:bodyPr/>
          <a:lstStyle/>
          <a:p>
            <a:r>
              <a:rPr lang="en-US" smtClean="0"/>
              <a:t>Nmtc series.Mocha Clifford</a:t>
            </a:r>
            <a:endParaRPr lang="en-US"/>
          </a:p>
        </p:txBody>
      </p:sp>
      <p:sp>
        <p:nvSpPr>
          <p:cNvPr id="4" name="Slide Number Placeholder 3"/>
          <p:cNvSpPr>
            <a:spLocks noGrp="1"/>
          </p:cNvSpPr>
          <p:nvPr>
            <p:ph type="sldNum" sz="quarter" idx="12"/>
          </p:nvPr>
        </p:nvSpPr>
        <p:spPr/>
        <p:txBody>
          <a:bodyPr/>
          <a:lstStyle/>
          <a:p>
            <a:fld id="{A6EDB6CC-90E6-44D2-B2F2-8BD2E7868DB7}" type="slidenum">
              <a:rPr lang="en-US" smtClean="0"/>
              <a:pPr/>
              <a:t>124</a:t>
            </a:fld>
            <a:endParaRPr lang="en-US"/>
          </a:p>
        </p:txBody>
      </p:sp>
      <p:pic>
        <p:nvPicPr>
          <p:cNvPr id="1026" name="Picture 2" descr="nervoussystemdivisions"/>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932425B-353E-4277-A160-986F2A62E87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125</a:t>
            </a:fld>
            <a:endParaRPr lang="en-US"/>
          </a:p>
        </p:txBody>
      </p:sp>
      <p:sp>
        <p:nvSpPr>
          <p:cNvPr id="6" name="Content Placeholder 5"/>
          <p:cNvSpPr>
            <a:spLocks noGrp="1"/>
          </p:cNvSpPr>
          <p:nvPr>
            <p:ph sz="quarter" idx="1"/>
          </p:nvPr>
        </p:nvSpPr>
        <p:spPr/>
        <p:txBody>
          <a:bodyPr>
            <a:noAutofit/>
          </a:bodyPr>
          <a:lstStyle/>
          <a:p>
            <a:r>
              <a:rPr lang="en-GB" sz="3200" dirty="0" smtClean="0"/>
              <a:t>The human brain has </a:t>
            </a:r>
            <a:r>
              <a:rPr lang="en-GB" sz="3200" b="1" dirty="0" smtClean="0"/>
              <a:t>three major structural components</a:t>
            </a:r>
            <a:r>
              <a:rPr lang="en-GB" sz="3200" dirty="0" smtClean="0"/>
              <a:t>: the </a:t>
            </a:r>
            <a:r>
              <a:rPr lang="en-GB" sz="3200" b="1" dirty="0" smtClean="0"/>
              <a:t>large dome-shaped cerebrum</a:t>
            </a:r>
            <a:r>
              <a:rPr lang="en-GB" sz="3200" dirty="0" smtClean="0"/>
              <a:t> (top), the </a:t>
            </a:r>
            <a:r>
              <a:rPr lang="en-GB" sz="3200" b="1" dirty="0" smtClean="0"/>
              <a:t>smaller somewhat spherical cerebellum</a:t>
            </a:r>
            <a:r>
              <a:rPr lang="en-GB" sz="3200" dirty="0" smtClean="0"/>
              <a:t> (lower right), and </a:t>
            </a:r>
            <a:r>
              <a:rPr lang="en-GB" sz="3200" b="1" dirty="0" smtClean="0"/>
              <a:t>the brainstem</a:t>
            </a:r>
            <a:r>
              <a:rPr lang="en-GB" sz="3200" dirty="0" smtClean="0"/>
              <a:t> (centre). </a:t>
            </a:r>
          </a:p>
          <a:p>
            <a:r>
              <a:rPr lang="en-GB" sz="3200" dirty="0" smtClean="0"/>
              <a:t>Prominent in the brainstem are the </a:t>
            </a:r>
            <a:r>
              <a:rPr lang="en-GB" sz="3200" b="1" dirty="0" smtClean="0"/>
              <a:t>medulla oblongata</a:t>
            </a:r>
            <a:r>
              <a:rPr lang="en-GB" sz="3200" dirty="0" smtClean="0"/>
              <a:t> (the egg-shaped enlargement at centre) and the </a:t>
            </a:r>
            <a:r>
              <a:rPr lang="en-GB" sz="3200" b="1" dirty="0" smtClean="0"/>
              <a:t>thalamus</a:t>
            </a:r>
            <a:r>
              <a:rPr lang="en-GB" sz="3200" dirty="0" smtClean="0"/>
              <a:t> (between the medulla and the cerebrum).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3BC9756-E5C5-4BCD-A93D-759A1900BCF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126</a:t>
            </a:fld>
            <a:endParaRPr lang="en-US"/>
          </a:p>
        </p:txBody>
      </p:sp>
      <p:sp>
        <p:nvSpPr>
          <p:cNvPr id="6" name="Content Placeholder 5"/>
          <p:cNvSpPr>
            <a:spLocks noGrp="1"/>
          </p:cNvSpPr>
          <p:nvPr>
            <p:ph sz="quarter" idx="1"/>
          </p:nvPr>
        </p:nvSpPr>
        <p:spPr/>
        <p:txBody>
          <a:bodyPr>
            <a:normAutofit lnSpcReduction="10000"/>
          </a:bodyPr>
          <a:lstStyle/>
          <a:p>
            <a:r>
              <a:rPr lang="en-GB" sz="3200" dirty="0" smtClean="0"/>
              <a:t>The </a:t>
            </a:r>
            <a:r>
              <a:rPr lang="en-GB" sz="3200" b="1" dirty="0" smtClean="0"/>
              <a:t>cerebrum</a:t>
            </a:r>
            <a:r>
              <a:rPr lang="en-GB" sz="3200" dirty="0" smtClean="0"/>
              <a:t> is responsible for intelligence and reasoning. </a:t>
            </a:r>
          </a:p>
          <a:p>
            <a:r>
              <a:rPr lang="en-GB" sz="3200" dirty="0" smtClean="0"/>
              <a:t>The </a:t>
            </a:r>
            <a:r>
              <a:rPr lang="en-GB" sz="3200" b="1" dirty="0" smtClean="0"/>
              <a:t>cerebellum</a:t>
            </a:r>
            <a:r>
              <a:rPr lang="en-GB" sz="3200" dirty="0" smtClean="0"/>
              <a:t> helps to maintain balance and posture. </a:t>
            </a:r>
          </a:p>
          <a:p>
            <a:r>
              <a:rPr lang="en-GB" sz="3200" dirty="0" smtClean="0"/>
              <a:t>The </a:t>
            </a:r>
            <a:r>
              <a:rPr lang="en-GB" sz="3200" b="1" dirty="0" smtClean="0"/>
              <a:t>medulla</a:t>
            </a:r>
            <a:r>
              <a:rPr lang="en-GB" sz="3200" dirty="0" smtClean="0"/>
              <a:t> is involved in maintaining involuntary functions such as respiration, and the </a:t>
            </a:r>
            <a:r>
              <a:rPr lang="en-GB" sz="3200" b="1" dirty="0" smtClean="0"/>
              <a:t>thalamus</a:t>
            </a:r>
            <a:r>
              <a:rPr lang="en-GB" sz="3200" dirty="0" smtClean="0"/>
              <a:t> acts as a relay centre for electrical impulses travelling to and from the cerebral cortex</a:t>
            </a:r>
            <a:endParaRPr lang="en-US" sz="3200" dirty="0" smtClean="0"/>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127</a:t>
            </a:fld>
            <a:endParaRPr lang="en-US"/>
          </a:p>
        </p:txBody>
      </p:sp>
      <p:sp>
        <p:nvSpPr>
          <p:cNvPr id="6" name="Content Placeholder 5"/>
          <p:cNvSpPr>
            <a:spLocks noGrp="1"/>
          </p:cNvSpPr>
          <p:nvPr>
            <p:ph sz="quarter" idx="1"/>
          </p:nvPr>
        </p:nvSpPr>
        <p:spPr/>
        <p:txBody>
          <a:bodyPr>
            <a:normAutofit lnSpcReduction="10000"/>
          </a:bodyPr>
          <a:lstStyle/>
          <a:p>
            <a:pPr>
              <a:buNone/>
            </a:pPr>
            <a:r>
              <a:rPr lang="en-US" b="1" dirty="0" smtClean="0"/>
              <a:t>A. Cerebrum – </a:t>
            </a:r>
          </a:p>
          <a:p>
            <a:r>
              <a:rPr lang="en-US" dirty="0" smtClean="0"/>
              <a:t>This is the most developed area of brain in the human species and is considered to be the center of the highest functions. </a:t>
            </a:r>
          </a:p>
          <a:p>
            <a:r>
              <a:rPr lang="en-US" dirty="0" smtClean="0"/>
              <a:t>The major functions include: awareness of sensory perception; voluntary control of movement (regulation of skeletal muscle movement); language; personality traits; sophisticated mental activities such as thinking, memory, decision making, predictive ability, creativity and self-consciousness.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23F7F90-88E2-475B-AA88-D0236275991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128</a:t>
            </a:fld>
            <a:endParaRPr lang="en-US"/>
          </a:p>
        </p:txBody>
      </p:sp>
      <p:sp>
        <p:nvSpPr>
          <p:cNvPr id="6" name="Content Placeholder 5"/>
          <p:cNvSpPr>
            <a:spLocks noGrp="1"/>
          </p:cNvSpPr>
          <p:nvPr>
            <p:ph sz="quarter" idx="1"/>
          </p:nvPr>
        </p:nvSpPr>
        <p:spPr/>
        <p:txBody>
          <a:bodyPr>
            <a:normAutofit/>
          </a:bodyPr>
          <a:lstStyle/>
          <a:p>
            <a:pPr marL="320040" lvl="1" indent="-320040">
              <a:spcBef>
                <a:spcPts val="700"/>
              </a:spcBef>
              <a:buClr>
                <a:schemeClr val="accent2"/>
              </a:buClr>
              <a:buSzPct val="60000"/>
              <a:buNone/>
            </a:pPr>
            <a:r>
              <a:rPr lang="en-GB" sz="2800" b="1" dirty="0" smtClean="0"/>
              <a:t>Divisions of the Cerebral Cortex (Functional Areas)</a:t>
            </a:r>
            <a:endParaRPr lang="en-US" sz="3200" dirty="0" smtClean="0"/>
          </a:p>
          <a:p>
            <a:r>
              <a:rPr lang="en-GB" sz="3200" dirty="0" smtClean="0"/>
              <a:t>Each cerebral hemisphere is divided by fissures into </a:t>
            </a:r>
            <a:r>
              <a:rPr lang="en-GB" sz="3200" b="1" dirty="0" smtClean="0"/>
              <a:t>four primary</a:t>
            </a:r>
            <a:r>
              <a:rPr lang="en-GB" sz="3200" dirty="0" smtClean="0"/>
              <a:t> lobes namely </a:t>
            </a:r>
          </a:p>
          <a:p>
            <a:pPr>
              <a:buFont typeface="Wingdings" pitchFamily="2" charset="2"/>
              <a:buChar char="v"/>
            </a:pPr>
            <a:r>
              <a:rPr lang="en-GB" sz="3200" b="1" dirty="0" smtClean="0"/>
              <a:t>Frontal lobe</a:t>
            </a:r>
          </a:p>
          <a:p>
            <a:pPr>
              <a:buFont typeface="Wingdings" pitchFamily="2" charset="2"/>
              <a:buChar char="v"/>
            </a:pPr>
            <a:r>
              <a:rPr lang="en-GB" sz="3200" b="1" dirty="0" smtClean="0"/>
              <a:t>Parietal lobe</a:t>
            </a:r>
          </a:p>
          <a:p>
            <a:pPr>
              <a:buFont typeface="Wingdings" pitchFamily="2" charset="2"/>
              <a:buChar char="v"/>
            </a:pPr>
            <a:r>
              <a:rPr lang="en-GB" sz="3200" b="1" dirty="0" smtClean="0"/>
              <a:t>Temporal lobe</a:t>
            </a:r>
          </a:p>
          <a:p>
            <a:pPr>
              <a:buFont typeface="Wingdings" pitchFamily="2" charset="2"/>
              <a:buChar char="v"/>
            </a:pPr>
            <a:r>
              <a:rPr lang="en-GB" sz="3200" b="1" dirty="0" smtClean="0"/>
              <a:t>Occipital lobe</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3052" y="1219200"/>
            <a:ext cx="6735548" cy="560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81000"/>
            <a:ext cx="7620000" cy="838200"/>
          </a:xfrm>
        </p:spPr>
        <p:txBody>
          <a:bodyPr/>
          <a:lstStyle/>
          <a:p>
            <a:pPr algn="ctr"/>
            <a:r>
              <a:rPr lang="en-US" dirty="0" smtClean="0"/>
              <a:t>CEREBRAL LOBES</a:t>
            </a:r>
            <a:endParaRPr lang="en-US" dirty="0"/>
          </a:p>
        </p:txBody>
      </p:sp>
    </p:spTree>
    <p:extLst>
      <p:ext uri="{BB962C8B-B14F-4D97-AF65-F5344CB8AC3E}">
        <p14:creationId xmlns="" xmlns:p14="http://schemas.microsoft.com/office/powerpoint/2010/main" val="3374456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7023C-1ACB-4B11-B0A2-965A0A402A50}" type="datetime1">
              <a:rPr lang="en-US" smtClean="0"/>
              <a:pPr/>
              <a:t>01/30/2020</a:t>
            </a:fld>
            <a:endParaRPr lang="en-US"/>
          </a:p>
        </p:txBody>
      </p:sp>
      <p:sp>
        <p:nvSpPr>
          <p:cNvPr id="4" name="Slide Number Placeholder 3"/>
          <p:cNvSpPr>
            <a:spLocks noGrp="1"/>
          </p:cNvSpPr>
          <p:nvPr>
            <p:ph type="sldNum" sz="quarter" idx="12"/>
          </p:nvPr>
        </p:nvSpPr>
        <p:spPr/>
        <p:txBody>
          <a:bodyPr/>
          <a:lstStyle/>
          <a:p>
            <a:fld id="{A6EDB6CC-90E6-44D2-B2F2-8BD2E7868DB7}" type="slidenum">
              <a:rPr lang="en-US" smtClean="0"/>
              <a:pPr/>
              <a:t>13</a:t>
            </a:fld>
            <a:endParaRPr lang="en-US"/>
          </a:p>
        </p:txBody>
      </p:sp>
      <p:sp>
        <p:nvSpPr>
          <p:cNvPr id="34" name="Rectangle 33"/>
          <p:cNvSpPr/>
          <p:nvPr/>
        </p:nvSpPr>
        <p:spPr>
          <a:xfrm>
            <a:off x="0" y="228600"/>
            <a:ext cx="8839200" cy="5447645"/>
          </a:xfrm>
          <a:prstGeom prst="rect">
            <a:avLst/>
          </a:prstGeom>
        </p:spPr>
        <p:txBody>
          <a:bodyPr wrap="square">
            <a:spAutoFit/>
          </a:bodyPr>
          <a:lstStyle/>
          <a:p>
            <a:pPr marL="1371600" marR="0" indent="457200" algn="just">
              <a:spcBef>
                <a:spcPts val="0"/>
              </a:spcBef>
              <a:spcAft>
                <a:spcPts val="0"/>
              </a:spcAft>
            </a:pPr>
            <a:r>
              <a:rPr lang="en-GB" sz="1200" b="1" dirty="0" smtClean="0">
                <a:latin typeface="Californian FB"/>
                <a:ea typeface="Times New Roman"/>
                <a:cs typeface="Times New Roman"/>
              </a:rPr>
              <a:t>	Nervous System</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US" dirty="0" smtClean="0"/>
              <a:t/>
            </a:r>
            <a:br>
              <a:rPr lang="en-US" dirty="0" smtClean="0"/>
            </a:br>
            <a:r>
              <a:rPr lang="en-GB" sz="1200" dirty="0" smtClean="0">
                <a:latin typeface="Californian FB"/>
                <a:ea typeface="Times New Roman"/>
                <a:cs typeface="Times New Roman"/>
              </a:rPr>
              <a:t>Central Nervous System (CNS)			Peripheral Nervous System (PNS)</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US" dirty="0" smtClean="0"/>
              <a:t/>
            </a:r>
            <a:br>
              <a:rPr lang="en-US" dirty="0" smtClean="0"/>
            </a:br>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Brain		    Spinal Cord		Motor System			Sensory system</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US" dirty="0" smtClean="0"/>
              <a:t/>
            </a:r>
            <a:br>
              <a:rPr lang="en-US" dirty="0" smtClean="0"/>
            </a:br>
            <a:r>
              <a:rPr lang="en-GB" sz="1200" dirty="0" smtClean="0">
                <a:latin typeface="Californian FB"/>
                <a:ea typeface="Times New Roman"/>
                <a:cs typeface="Times New Roman"/>
              </a:rPr>
              <a:t>			</a:t>
            </a:r>
            <a:endParaRPr lang="en-US" sz="1200" dirty="0" smtClean="0">
              <a:latin typeface="Tahoma"/>
              <a:ea typeface="Times New Roman"/>
            </a:endParaRPr>
          </a:p>
          <a:p>
            <a:pPr marL="914400" marR="0" indent="457200" algn="just">
              <a:spcBef>
                <a:spcPts val="0"/>
              </a:spcBef>
              <a:spcAft>
                <a:spcPts val="0"/>
              </a:spcAft>
            </a:pPr>
            <a:r>
              <a:rPr lang="en-GB" sz="1200" dirty="0" smtClean="0">
                <a:latin typeface="Californian FB"/>
                <a:ea typeface="Times New Roman"/>
                <a:cs typeface="Times New Roman"/>
              </a:rPr>
              <a:t>Autonomic System			Somatic System</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US" dirty="0" smtClean="0"/>
              <a:t/>
            </a:r>
            <a:br>
              <a:rPr lang="en-US" dirty="0" smtClean="0"/>
            </a:br>
            <a:r>
              <a:rPr lang="en-GB" sz="1200" dirty="0" smtClean="0">
                <a:latin typeface="Californian FB"/>
                <a:ea typeface="Times New Roman"/>
                <a:cs typeface="Times New Roman"/>
              </a:rPr>
              <a:t>	Sympathetic System		Parasympathetic System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smtClean="0">
              <a:latin typeface="Tahoma"/>
              <a:ea typeface="Times New Roman"/>
            </a:endParaRPr>
          </a:p>
          <a:p>
            <a:pPr algn="just"/>
            <a:r>
              <a:rPr lang="en-GB" sz="1200" dirty="0" smtClean="0">
                <a:latin typeface="Californian FB"/>
                <a:ea typeface="Times New Roman"/>
                <a:cs typeface="Times New Roman"/>
              </a:rPr>
              <a:t>  </a:t>
            </a:r>
            <a:endParaRPr lang="en-US" sz="1200" dirty="0">
              <a:latin typeface="Tahoma"/>
              <a:ea typeface="Times New Roman"/>
            </a:endParaRPr>
          </a:p>
        </p:txBody>
      </p:sp>
      <p:sp>
        <p:nvSpPr>
          <p:cNvPr id="6" name="Down Arrow 5"/>
          <p:cNvSpPr/>
          <p:nvPr/>
        </p:nvSpPr>
        <p:spPr>
          <a:xfrm>
            <a:off x="3657600" y="533400"/>
            <a:ext cx="4571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447800" y="990600"/>
            <a:ext cx="43434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447800" y="1066800"/>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791200" y="1066800"/>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990600" y="16002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04800" y="2362200"/>
            <a:ext cx="1981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209800" y="24384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04800" y="24384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791200" y="1600200"/>
            <a:ext cx="76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572000" y="2514600"/>
            <a:ext cx="2133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705600" y="25146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572000" y="2514600"/>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191000" y="2971800"/>
            <a:ext cx="152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514600" y="3810000"/>
            <a:ext cx="2590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105400" y="3886200"/>
            <a:ext cx="4571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2514600" y="38100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209800" y="41910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1524000" y="4648200"/>
            <a:ext cx="2438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3962400" y="47244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1524000" y="464820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8F54EA6-A2CF-40A2-BB6A-550AD2019AF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130</a:t>
            </a:fld>
            <a:endParaRPr lang="en-US"/>
          </a:p>
        </p:txBody>
      </p:sp>
      <p:sp>
        <p:nvSpPr>
          <p:cNvPr id="6" name="Content Placeholder 5"/>
          <p:cNvSpPr>
            <a:spLocks noGrp="1"/>
          </p:cNvSpPr>
          <p:nvPr>
            <p:ph sz="quarter" idx="1"/>
          </p:nvPr>
        </p:nvSpPr>
        <p:spPr/>
        <p:txBody>
          <a:bodyPr>
            <a:normAutofit/>
          </a:bodyPr>
          <a:lstStyle/>
          <a:p>
            <a:pPr>
              <a:buNone/>
            </a:pPr>
            <a:r>
              <a:rPr lang="en-GB" b="1" dirty="0" smtClean="0"/>
              <a:t>1. The Frontal Lobe</a:t>
            </a:r>
            <a:endParaRPr lang="en-US" dirty="0" smtClean="0"/>
          </a:p>
          <a:p>
            <a:r>
              <a:rPr lang="en-GB" dirty="0" smtClean="0"/>
              <a:t>The frontal lobe forms the anterior portion of each cerebral hemisphere. </a:t>
            </a:r>
          </a:p>
          <a:p>
            <a:r>
              <a:rPr lang="en-GB" dirty="0" smtClean="0"/>
              <a:t>It is separated from the parietal lobe by the central sulcus and contains the </a:t>
            </a:r>
            <a:r>
              <a:rPr lang="en-GB" dirty="0" err="1" smtClean="0"/>
              <a:t>precentral</a:t>
            </a:r>
            <a:r>
              <a:rPr lang="en-GB" dirty="0" smtClean="0"/>
              <a:t> gyrus, which is located just in front of the central sulcus and is involved in motor control functions.</a:t>
            </a:r>
            <a:endParaRPr lang="en-US"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DD7A69D-2433-496C-9389-06099E407BA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131</a:t>
            </a:fld>
            <a:endParaRPr lang="en-US"/>
          </a:p>
        </p:txBody>
      </p:sp>
      <p:sp>
        <p:nvSpPr>
          <p:cNvPr id="6" name="Content Placeholder 5"/>
          <p:cNvSpPr>
            <a:spLocks noGrp="1"/>
          </p:cNvSpPr>
          <p:nvPr>
            <p:ph sz="quarter" idx="1"/>
          </p:nvPr>
        </p:nvSpPr>
        <p:spPr/>
        <p:txBody>
          <a:bodyPr>
            <a:normAutofit/>
          </a:bodyPr>
          <a:lstStyle/>
          <a:p>
            <a:pPr>
              <a:buNone/>
            </a:pPr>
            <a:r>
              <a:rPr lang="en-GB" b="1" dirty="0" smtClean="0"/>
              <a:t>Functions</a:t>
            </a:r>
            <a:endParaRPr lang="en-US" dirty="0" smtClean="0"/>
          </a:p>
          <a:p>
            <a:pPr lvl="0"/>
            <a:r>
              <a:rPr lang="en-GB" dirty="0" smtClean="0"/>
              <a:t>Voluntary motor control of skeletal muscles</a:t>
            </a:r>
            <a:endParaRPr lang="en-US" dirty="0" smtClean="0"/>
          </a:p>
          <a:p>
            <a:pPr lvl="0"/>
            <a:r>
              <a:rPr lang="en-GB" dirty="0" smtClean="0"/>
              <a:t>Personality development</a:t>
            </a:r>
            <a:endParaRPr lang="en-US" dirty="0" smtClean="0"/>
          </a:p>
          <a:p>
            <a:pPr lvl="0"/>
            <a:r>
              <a:rPr lang="en-GB" dirty="0" smtClean="0"/>
              <a:t>Higher intellectual processes – concentration, planning, decision-making</a:t>
            </a:r>
            <a:endParaRPr lang="en-US" dirty="0" smtClean="0"/>
          </a:p>
          <a:p>
            <a:pPr lvl="0"/>
            <a:r>
              <a:rPr lang="en-GB" dirty="0" smtClean="0"/>
              <a:t>Verbal communication</a:t>
            </a:r>
            <a:endParaRPr lang="en-US" dirty="0" smtClean="0"/>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5000B24-A3CD-49C6-BE1A-69EF9BE7EBA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132</a:t>
            </a:fld>
            <a:endParaRPr lang="en-US"/>
          </a:p>
        </p:txBody>
      </p:sp>
      <p:sp>
        <p:nvSpPr>
          <p:cNvPr id="6" name="Content Placeholder 5"/>
          <p:cNvSpPr>
            <a:spLocks noGrp="1"/>
          </p:cNvSpPr>
          <p:nvPr>
            <p:ph sz="quarter" idx="1"/>
          </p:nvPr>
        </p:nvSpPr>
        <p:spPr/>
        <p:txBody>
          <a:bodyPr/>
          <a:lstStyle/>
          <a:p>
            <a:pPr>
              <a:buNone/>
            </a:pPr>
            <a:r>
              <a:rPr lang="en-GB" b="1" dirty="0" smtClean="0"/>
              <a:t>2. Parietal Lobes (2)</a:t>
            </a:r>
            <a:endParaRPr lang="en-US" dirty="0" smtClean="0"/>
          </a:p>
          <a:p>
            <a:r>
              <a:rPr lang="en-GB" dirty="0" smtClean="0"/>
              <a:t>The parietal lobes contain the post central gyrus. </a:t>
            </a:r>
          </a:p>
          <a:p>
            <a:r>
              <a:rPr lang="en-GB" dirty="0" smtClean="0"/>
              <a:t>It is the primary area of the cortex responsible for sensation arising from cutaneous, muscle, tendon and joint receptors.   </a:t>
            </a:r>
            <a:endParaRPr lang="en-US" dirty="0" smtClean="0"/>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DF09FB8-D965-4C35-BC4B-E9559E8C2FA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133</a:t>
            </a:fld>
            <a:endParaRPr lang="en-US"/>
          </a:p>
        </p:txBody>
      </p:sp>
      <p:sp>
        <p:nvSpPr>
          <p:cNvPr id="6" name="Content Placeholder 5"/>
          <p:cNvSpPr>
            <a:spLocks noGrp="1"/>
          </p:cNvSpPr>
          <p:nvPr>
            <p:ph sz="quarter" idx="1"/>
          </p:nvPr>
        </p:nvSpPr>
        <p:spPr/>
        <p:txBody>
          <a:bodyPr>
            <a:normAutofit/>
          </a:bodyPr>
          <a:lstStyle/>
          <a:p>
            <a:pPr>
              <a:buNone/>
            </a:pPr>
            <a:r>
              <a:rPr lang="en-GB" b="1" dirty="0" smtClean="0"/>
              <a:t>3. Temporal Lobes (2)</a:t>
            </a:r>
            <a:endParaRPr lang="en-US" dirty="0" smtClean="0"/>
          </a:p>
          <a:p>
            <a:r>
              <a:rPr lang="en-GB" dirty="0" smtClean="0"/>
              <a:t>The temporal lobes contain auditory centres that receive sensory fibres from the cochlea of each ear.</a:t>
            </a:r>
          </a:p>
          <a:p>
            <a:r>
              <a:rPr lang="en-GB" dirty="0" smtClean="0"/>
              <a:t>It is involved in interpretation and association of auditory and visual information.</a:t>
            </a:r>
            <a:endParaRPr lang="en-US" dirty="0" smtClean="0"/>
          </a:p>
          <a:p>
            <a:pPr>
              <a:buNone/>
            </a:pPr>
            <a:r>
              <a:rPr lang="en-GB" b="1" dirty="0" smtClean="0"/>
              <a:t>4. Occipital Lobe</a:t>
            </a:r>
            <a:endParaRPr lang="en-US" dirty="0" smtClean="0"/>
          </a:p>
          <a:p>
            <a:r>
              <a:rPr lang="en-GB" dirty="0" smtClean="0"/>
              <a:t>This is the primary area responsible for vision and coordination of eye movements.</a:t>
            </a:r>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296163B-9139-49D2-9E61-E70C3FD9AE3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134</a:t>
            </a:fld>
            <a:endParaRPr lang="en-US"/>
          </a:p>
        </p:txBody>
      </p:sp>
      <p:sp>
        <p:nvSpPr>
          <p:cNvPr id="6" name="Content Placeholder 5"/>
          <p:cNvSpPr>
            <a:spLocks noGrp="1"/>
          </p:cNvSpPr>
          <p:nvPr>
            <p:ph sz="quarter" idx="1"/>
          </p:nvPr>
        </p:nvSpPr>
        <p:spPr/>
        <p:txBody>
          <a:bodyPr/>
          <a:lstStyle/>
          <a:p>
            <a:pPr marL="320040" lvl="1" indent="-320040">
              <a:spcBef>
                <a:spcPts val="700"/>
              </a:spcBef>
              <a:buClr>
                <a:schemeClr val="accent2"/>
              </a:buClr>
              <a:buSzPct val="60000"/>
              <a:buNone/>
            </a:pPr>
            <a:r>
              <a:rPr lang="en-GB" sz="2800" b="1" dirty="0" smtClean="0"/>
              <a:t>Functional Areas of the Cerebral Cortex</a:t>
            </a:r>
            <a:endParaRPr lang="en-US" sz="3200" dirty="0" smtClean="0"/>
          </a:p>
          <a:p>
            <a:r>
              <a:rPr lang="en-GB" sz="3200" dirty="0" smtClean="0"/>
              <a:t>The cerebral cortex has various functional areas whose function depends on structures with which it communicates. </a:t>
            </a:r>
          </a:p>
          <a:p>
            <a:r>
              <a:rPr lang="en-GB" sz="3200" dirty="0" smtClean="0"/>
              <a:t>The functions are sensory or motor or integrative functions.   </a:t>
            </a:r>
            <a:endParaRPr lang="en-US" sz="3200"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445459C-B31F-4B81-A10B-619A01002C2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135</a:t>
            </a:fld>
            <a:endParaRPr lang="en-US"/>
          </a:p>
        </p:txBody>
      </p:sp>
      <p:sp>
        <p:nvSpPr>
          <p:cNvPr id="6" name="Content Placeholder 5"/>
          <p:cNvSpPr>
            <a:spLocks noGrp="1"/>
          </p:cNvSpPr>
          <p:nvPr>
            <p:ph sz="quarter" idx="1"/>
          </p:nvPr>
        </p:nvSpPr>
        <p:spPr/>
        <p:txBody>
          <a:bodyPr>
            <a:normAutofit fontScale="92500"/>
          </a:bodyPr>
          <a:lstStyle/>
          <a:p>
            <a:pPr lvl="0">
              <a:buNone/>
            </a:pPr>
            <a:r>
              <a:rPr lang="en-GB" sz="3200" b="1" dirty="0" smtClean="0"/>
              <a:t>1. Motor area</a:t>
            </a:r>
            <a:endParaRPr lang="en-US" sz="3200" b="1" dirty="0" smtClean="0"/>
          </a:p>
          <a:p>
            <a:pPr lvl="0" fontAlgn="base"/>
            <a:r>
              <a:rPr lang="en-GB" sz="3200" dirty="0" smtClean="0"/>
              <a:t>The motor area lies in the </a:t>
            </a:r>
            <a:r>
              <a:rPr lang="en-GB" sz="3200" dirty="0" err="1" smtClean="0"/>
              <a:t>precentral</a:t>
            </a:r>
            <a:r>
              <a:rPr lang="en-GB" sz="3200" dirty="0" smtClean="0"/>
              <a:t> gyrus and anterior wall of the central sulcus</a:t>
            </a:r>
            <a:endParaRPr lang="en-US" sz="3200" dirty="0" smtClean="0"/>
          </a:p>
          <a:p>
            <a:pPr lvl="0" fontAlgn="base"/>
            <a:r>
              <a:rPr lang="en-GB" sz="3200" dirty="0" smtClean="0"/>
              <a:t>Initiates movement of various areas of the body</a:t>
            </a:r>
            <a:endParaRPr lang="en-US" sz="3200" dirty="0" smtClean="0"/>
          </a:p>
          <a:p>
            <a:pPr lvl="0" fontAlgn="base"/>
            <a:r>
              <a:rPr lang="en-GB" sz="3200" dirty="0" smtClean="0"/>
              <a:t>Blood supply is via the middle cerebral artery that supplies the area controlling structures of the face, arm and trunk and the anterior cerebral artery covering the areas of the legs and perineum.</a:t>
            </a:r>
            <a:endParaRPr lang="en-US" sz="3200" dirty="0" smtClean="0"/>
          </a:p>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9D9C4B5-96DC-4D07-A6D5-AE23C25B978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136</a:t>
            </a:fld>
            <a:endParaRPr lang="en-US"/>
          </a:p>
        </p:txBody>
      </p:sp>
      <p:sp>
        <p:nvSpPr>
          <p:cNvPr id="6" name="Content Placeholder 5"/>
          <p:cNvSpPr>
            <a:spLocks noGrp="1"/>
          </p:cNvSpPr>
          <p:nvPr>
            <p:ph sz="quarter" idx="1"/>
          </p:nvPr>
        </p:nvSpPr>
        <p:spPr/>
        <p:txBody>
          <a:bodyPr>
            <a:normAutofit/>
          </a:bodyPr>
          <a:lstStyle/>
          <a:p>
            <a:pPr>
              <a:buNone/>
            </a:pPr>
            <a:r>
              <a:rPr lang="en-GB" sz="2800" b="1" dirty="0" smtClean="0"/>
              <a:t>2. Sensory area</a:t>
            </a:r>
            <a:endParaRPr lang="en-US" sz="2800" b="1" dirty="0" smtClean="0"/>
          </a:p>
          <a:p>
            <a:pPr>
              <a:buFont typeface="Wingdings" pitchFamily="2" charset="2"/>
              <a:buChar char="q"/>
            </a:pPr>
            <a:r>
              <a:rPr lang="en-GB" sz="2800" dirty="0" smtClean="0"/>
              <a:t>Lies in the postcentral gyrus and the posterior wall of the central sulcus</a:t>
            </a:r>
            <a:endParaRPr lang="en-US" sz="2800" dirty="0" smtClean="0"/>
          </a:p>
          <a:p>
            <a:pPr>
              <a:buFont typeface="Wingdings" pitchFamily="2" charset="2"/>
              <a:buChar char="q"/>
            </a:pPr>
            <a:r>
              <a:rPr lang="en-GB" sz="2800" dirty="0" smtClean="0"/>
              <a:t>It corresponds to the motor area</a:t>
            </a:r>
            <a:endParaRPr lang="en-US" sz="2800" dirty="0" smtClean="0"/>
          </a:p>
          <a:p>
            <a:pPr>
              <a:buFont typeface="Wingdings" pitchFamily="2" charset="2"/>
              <a:buChar char="q"/>
            </a:pPr>
            <a:r>
              <a:rPr lang="en-GB" sz="2800" dirty="0" smtClean="0"/>
              <a:t>Plays a role in appreciation of kinaesthetic sensibility, touch, and temperature </a:t>
            </a:r>
            <a:endParaRPr lang="en-US" sz="2800" dirty="0" smtClean="0"/>
          </a:p>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5835A4C-3DFA-4B2A-BF2E-AFA20989512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137</a:t>
            </a:fld>
            <a:endParaRPr lang="en-US"/>
          </a:p>
        </p:txBody>
      </p:sp>
      <p:sp>
        <p:nvSpPr>
          <p:cNvPr id="6" name="Content Placeholder 5"/>
          <p:cNvSpPr>
            <a:spLocks noGrp="1"/>
          </p:cNvSpPr>
          <p:nvPr>
            <p:ph sz="quarter" idx="1"/>
          </p:nvPr>
        </p:nvSpPr>
        <p:spPr/>
        <p:txBody>
          <a:bodyPr/>
          <a:lstStyle/>
          <a:p>
            <a:pPr>
              <a:buNone/>
            </a:pPr>
            <a:r>
              <a:rPr lang="en-GB" sz="3200" b="1" dirty="0" smtClean="0"/>
              <a:t>3. Auditory area</a:t>
            </a:r>
            <a:endParaRPr lang="en-US" sz="3200" b="1" dirty="0" smtClean="0"/>
          </a:p>
          <a:p>
            <a:pPr lvl="0" fontAlgn="base"/>
            <a:r>
              <a:rPr lang="en-GB" sz="3200" dirty="0" smtClean="0"/>
              <a:t>Lies within the upper part of the temporal lobe immediately below the anterior transverse temporal gyrus (below the lateral sulcus). </a:t>
            </a:r>
            <a:endParaRPr lang="en-US" sz="3200" dirty="0" smtClean="0"/>
          </a:p>
          <a:p>
            <a:pPr lvl="0" fontAlgn="base"/>
            <a:r>
              <a:rPr lang="en-GB" sz="3200" dirty="0" smtClean="0"/>
              <a:t>It lies near the posterior branch of the middle meningeal artery</a:t>
            </a:r>
            <a:endParaRPr lang="en-US" sz="3200" dirty="0" smtClean="0"/>
          </a:p>
          <a:p>
            <a:pPr lvl="0" fontAlgn="base"/>
            <a:r>
              <a:rPr lang="en-GB" sz="3200" dirty="0" smtClean="0"/>
              <a:t>The middle cerebral artery supplies it.</a:t>
            </a:r>
            <a:endParaRPr lang="en-US" sz="3200" dirty="0" smtClean="0"/>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D98310E-E114-4D4D-AB33-2197235160B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138</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4. Visual area</a:t>
            </a:r>
            <a:endParaRPr lang="en-US" b="1" dirty="0" smtClean="0"/>
          </a:p>
          <a:p>
            <a:pPr lvl="0" fontAlgn="base"/>
            <a:r>
              <a:rPr lang="en-GB" dirty="0" smtClean="0"/>
              <a:t>The visual area lies on the medial surface of the occipital lobe behind the </a:t>
            </a:r>
            <a:r>
              <a:rPr lang="en-GB" dirty="0" err="1" smtClean="0"/>
              <a:t>parieto</a:t>
            </a:r>
            <a:r>
              <a:rPr lang="en-GB" dirty="0" smtClean="0"/>
              <a:t>-occipital sulcus and includes the greater part of the occipital lobe.</a:t>
            </a:r>
            <a:endParaRPr lang="en-US" dirty="0" smtClean="0"/>
          </a:p>
          <a:p>
            <a:pPr lvl="0" fontAlgn="base"/>
            <a:r>
              <a:rPr lang="en-GB" dirty="0" smtClean="0"/>
              <a:t>Each occipital cortex receives impulses from its own half of each retina i.e. it registers the opposite visual filed.</a:t>
            </a:r>
            <a:endParaRPr lang="en-US" dirty="0" smtClean="0"/>
          </a:p>
          <a:p>
            <a:pPr>
              <a:buNone/>
            </a:pPr>
            <a:r>
              <a:rPr lang="en-GB" b="1" dirty="0" smtClean="0"/>
              <a:t>5. Olfactory area (</a:t>
            </a:r>
            <a:r>
              <a:rPr lang="en-GB" b="1" dirty="0" err="1" smtClean="0"/>
              <a:t>rhinencephalon</a:t>
            </a:r>
            <a:r>
              <a:rPr lang="en-GB" b="1" dirty="0" smtClean="0"/>
              <a:t>) </a:t>
            </a:r>
            <a:r>
              <a:rPr lang="en-GB" dirty="0" smtClean="0"/>
              <a:t>- Lies deep within the temporal lobe</a:t>
            </a:r>
            <a:endParaRPr lang="en-US" dirty="0" smtClean="0"/>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993FCEB-62F5-4CB0-A849-CD260953405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139</a:t>
            </a:fld>
            <a:endParaRPr lang="en-US"/>
          </a:p>
        </p:txBody>
      </p:sp>
      <p:sp>
        <p:nvSpPr>
          <p:cNvPr id="6" name="Content Placeholder 5"/>
          <p:cNvSpPr>
            <a:spLocks noGrp="1"/>
          </p:cNvSpPr>
          <p:nvPr>
            <p:ph sz="quarter" idx="1"/>
          </p:nvPr>
        </p:nvSpPr>
        <p:spPr/>
        <p:txBody>
          <a:bodyPr/>
          <a:lstStyle/>
          <a:p>
            <a:pPr>
              <a:buNone/>
            </a:pPr>
            <a:r>
              <a:rPr lang="en-GB" b="1" dirty="0" smtClean="0"/>
              <a:t>6. Taste area </a:t>
            </a:r>
            <a:r>
              <a:rPr lang="en-GB" dirty="0" smtClean="0"/>
              <a:t>- the taste area lies near the lower end of the postcentral gyrus</a:t>
            </a:r>
            <a:endParaRPr lang="en-US" dirty="0" smtClean="0"/>
          </a:p>
          <a:p>
            <a:pPr>
              <a:buNone/>
            </a:pPr>
            <a:r>
              <a:rPr lang="en-GB" b="1" dirty="0" smtClean="0"/>
              <a:t>7. Speech area</a:t>
            </a:r>
            <a:endParaRPr lang="en-US" b="1" dirty="0" smtClean="0"/>
          </a:p>
          <a:p>
            <a:pPr lvl="0" fontAlgn="base"/>
            <a:r>
              <a:rPr lang="en-GB" dirty="0" smtClean="0"/>
              <a:t>The speech area is situated in the lower part of the parietal lobe and extends into the temporal lobe.</a:t>
            </a:r>
            <a:endParaRPr lang="en-US" dirty="0" smtClean="0"/>
          </a:p>
          <a:p>
            <a:pPr lvl="0" fontAlgn="base"/>
            <a:r>
              <a:rPr lang="en-GB" dirty="0" smtClean="0"/>
              <a:t>Perceives the spoken word</a:t>
            </a:r>
            <a:endParaRPr lang="en-US" dirty="0" smtClean="0"/>
          </a:p>
          <a:p>
            <a:pPr lvl="0" fontAlgn="base"/>
            <a:r>
              <a:rPr lang="en-GB" dirty="0" smtClean="0"/>
              <a:t>There is a dominant area in the left hemisphere in right-handed people and vice versa.</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F290832-0A6B-42A5-8494-EB99D78AF0C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a:t>
            </a:fld>
            <a:endParaRPr lang="en-US"/>
          </a:p>
        </p:txBody>
      </p:sp>
      <p:sp>
        <p:nvSpPr>
          <p:cNvPr id="6" name="Content Placeholder 5"/>
          <p:cNvSpPr>
            <a:spLocks noGrp="1"/>
          </p:cNvSpPr>
          <p:nvPr>
            <p:ph sz="quarter" idx="1"/>
          </p:nvPr>
        </p:nvSpPr>
        <p:spPr/>
        <p:txBody>
          <a:bodyPr>
            <a:normAutofit/>
          </a:bodyPr>
          <a:lstStyle/>
          <a:p>
            <a:r>
              <a:rPr lang="en-GB" dirty="0" smtClean="0"/>
              <a:t>The nervous system is made up of two types of cells namely the </a:t>
            </a:r>
            <a:r>
              <a:rPr lang="en-GB" b="1" dirty="0" smtClean="0"/>
              <a:t>neurones</a:t>
            </a:r>
            <a:r>
              <a:rPr lang="en-GB" dirty="0" smtClean="0"/>
              <a:t> and </a:t>
            </a:r>
            <a:r>
              <a:rPr lang="en-GB" b="1" dirty="0" err="1" smtClean="0"/>
              <a:t>neuroglia</a:t>
            </a:r>
            <a:r>
              <a:rPr lang="en-GB" dirty="0" smtClean="0"/>
              <a:t> (glial cells).</a:t>
            </a:r>
          </a:p>
          <a:p>
            <a:r>
              <a:rPr lang="en-GB" dirty="0" smtClean="0"/>
              <a:t>There are 100 billion neurones and 10 – 50 times the number of glial cells in the CNS. </a:t>
            </a:r>
            <a:endParaRPr lang="en-US" dirty="0" smtClean="0"/>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990600"/>
          </a:xfrm>
        </p:spPr>
        <p:txBody>
          <a:bodyPr/>
          <a:lstStyle/>
          <a:p>
            <a:pPr algn="ctr"/>
            <a:r>
              <a:rPr lang="en-US" dirty="0" smtClean="0"/>
              <a:t>FUNCTIONAL LOCALIZATION</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371600"/>
            <a:ext cx="7086600" cy="5054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2124079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B21510E-5F99-42BA-A73F-F45E1E41A25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141</a:t>
            </a:fld>
            <a:endParaRPr lang="en-US"/>
          </a:p>
        </p:txBody>
      </p:sp>
      <p:sp>
        <p:nvSpPr>
          <p:cNvPr id="6" name="Content Placeholder 5"/>
          <p:cNvSpPr>
            <a:spLocks noGrp="1"/>
          </p:cNvSpPr>
          <p:nvPr>
            <p:ph sz="quarter" idx="1"/>
          </p:nvPr>
        </p:nvSpPr>
        <p:spPr/>
        <p:txBody>
          <a:bodyPr>
            <a:normAutofit/>
          </a:bodyPr>
          <a:lstStyle/>
          <a:p>
            <a:pPr>
              <a:buNone/>
            </a:pPr>
            <a:r>
              <a:rPr lang="en-GB" b="1" dirty="0" smtClean="0"/>
              <a:t>3. THE SPINAL CORD</a:t>
            </a:r>
            <a:endParaRPr lang="en-US" dirty="0" smtClean="0"/>
          </a:p>
          <a:p>
            <a:r>
              <a:rPr lang="en-GB" dirty="0" smtClean="0"/>
              <a:t>The spinal cord surrounded by its coverings lies loosely in the vertebral canal. </a:t>
            </a:r>
          </a:p>
          <a:p>
            <a:r>
              <a:rPr lang="en-GB" dirty="0" smtClean="0"/>
              <a:t>The spinal cord is the slender cylindrical portion of the CNS that extends through the vertebral column from the level of the foramen magnum of the skull where it is continuous with the medulla oblongata to the lower boarder of the 1</a:t>
            </a:r>
            <a:r>
              <a:rPr lang="en-GB" baseline="30000" dirty="0" smtClean="0"/>
              <a:t>st</a:t>
            </a:r>
            <a:r>
              <a:rPr lang="en-GB" dirty="0" smtClean="0"/>
              <a:t> lumbar vertebra. </a:t>
            </a:r>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CC2CCF0-9F68-42A5-BAFB-A17E3F2615B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142</a:t>
            </a:fld>
            <a:endParaRPr lang="en-US"/>
          </a:p>
        </p:txBody>
      </p:sp>
      <p:sp>
        <p:nvSpPr>
          <p:cNvPr id="6" name="Content Placeholder 5"/>
          <p:cNvSpPr>
            <a:spLocks noGrp="1"/>
          </p:cNvSpPr>
          <p:nvPr>
            <p:ph sz="quarter" idx="1"/>
          </p:nvPr>
        </p:nvSpPr>
        <p:spPr/>
        <p:txBody>
          <a:bodyPr>
            <a:normAutofit/>
          </a:bodyPr>
          <a:lstStyle/>
          <a:p>
            <a:r>
              <a:rPr lang="en-GB" dirty="0" smtClean="0"/>
              <a:t>It has an average length of 45 cm in males and 43 cm in females. </a:t>
            </a:r>
          </a:p>
          <a:p>
            <a:r>
              <a:rPr lang="en-GB" smtClean="0"/>
              <a:t>The </a:t>
            </a:r>
            <a:r>
              <a:rPr lang="en-GB" dirty="0" smtClean="0"/>
              <a:t>spinal cord has 31 segments namely - cervical (8), thoracic (12), lumbar (5), sacral (5) and coccygeal (1).</a:t>
            </a:r>
            <a:endParaRPr lang="en-US" dirty="0" smtClean="0"/>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50B0179-1217-448A-864B-F35C29E73EC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143</a:t>
            </a:fld>
            <a:endParaRPr lang="en-US"/>
          </a:p>
        </p:txBody>
      </p:sp>
      <p:sp>
        <p:nvSpPr>
          <p:cNvPr id="6" name="Content Placeholder 5"/>
          <p:cNvSpPr>
            <a:spLocks noGrp="1"/>
          </p:cNvSpPr>
          <p:nvPr>
            <p:ph sz="quarter" idx="1"/>
          </p:nvPr>
        </p:nvSpPr>
        <p:spPr/>
        <p:txBody>
          <a:bodyPr>
            <a:normAutofit lnSpcReduction="10000"/>
          </a:bodyPr>
          <a:lstStyle/>
          <a:p>
            <a:r>
              <a:rPr lang="en-GB" dirty="0" smtClean="0"/>
              <a:t>It consists of </a:t>
            </a:r>
            <a:r>
              <a:rPr lang="en-GB" b="1" dirty="0" smtClean="0"/>
              <a:t>centrally located grey matter</a:t>
            </a:r>
            <a:r>
              <a:rPr lang="en-GB" dirty="0" smtClean="0"/>
              <a:t> and </a:t>
            </a:r>
            <a:r>
              <a:rPr lang="en-GB" b="1" dirty="0" smtClean="0"/>
              <a:t>peripherally located white matter</a:t>
            </a:r>
            <a:r>
              <a:rPr lang="en-GB" dirty="0" smtClean="0"/>
              <a:t>. </a:t>
            </a:r>
          </a:p>
          <a:p>
            <a:r>
              <a:rPr lang="en-GB" dirty="0" smtClean="0"/>
              <a:t>The grey matter is involved in reflexes consisting of interneurones, cell bodies and dendrites of efferent neurones, entering fibres of afferent neurones and glial cells. </a:t>
            </a:r>
          </a:p>
          <a:p>
            <a:r>
              <a:rPr lang="en-GB" dirty="0" smtClean="0"/>
              <a:t>It appears grey since the nerve fibres present lack myelin. The white matter contains </a:t>
            </a:r>
            <a:r>
              <a:rPr lang="en-GB" b="1" dirty="0" smtClean="0"/>
              <a:t>ascending</a:t>
            </a:r>
            <a:r>
              <a:rPr lang="en-GB" dirty="0" smtClean="0"/>
              <a:t> and </a:t>
            </a:r>
            <a:r>
              <a:rPr lang="en-GB" b="1" dirty="0" smtClean="0"/>
              <a:t>descending</a:t>
            </a:r>
            <a:r>
              <a:rPr lang="en-GB" dirty="0" smtClean="0"/>
              <a:t> tracts, which conduct impulses to and from the brain. </a:t>
            </a:r>
            <a:endParaRPr lang="en-US" dirty="0" smtClean="0"/>
          </a:p>
          <a:p>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3835914-6977-4798-A9AC-4A7249E2ABD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144</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b="1" dirty="0" smtClean="0"/>
              <a:t>FUNCTIONS OF THE SPINAL CORD</a:t>
            </a:r>
            <a:endParaRPr lang="en-US" dirty="0" smtClean="0"/>
          </a:p>
          <a:p>
            <a:pPr lvl="0">
              <a:buNone/>
            </a:pPr>
            <a:r>
              <a:rPr lang="en-GB" b="1" dirty="0" smtClean="0"/>
              <a:t>A. Impulse conduction</a:t>
            </a:r>
            <a:endParaRPr lang="en-US" b="1" dirty="0" smtClean="0"/>
          </a:p>
          <a:p>
            <a:pPr lvl="0" fontAlgn="base"/>
            <a:r>
              <a:rPr lang="en-GB" dirty="0" smtClean="0"/>
              <a:t>Provides a means of neural communication to and from the brain</a:t>
            </a:r>
            <a:endParaRPr lang="en-US" dirty="0" smtClean="0"/>
          </a:p>
          <a:p>
            <a:pPr lvl="0" fontAlgn="base"/>
            <a:r>
              <a:rPr lang="en-GB" dirty="0" smtClean="0"/>
              <a:t>Ascending tracts conduct impulses up the cord to the brain (sensory fibres)</a:t>
            </a:r>
            <a:endParaRPr lang="en-US" dirty="0" smtClean="0"/>
          </a:p>
          <a:p>
            <a:pPr lvl="0" fontAlgn="base"/>
            <a:r>
              <a:rPr lang="en-GB" dirty="0" smtClean="0"/>
              <a:t>Descending tracts conduct impulses down the cord from the brain (motor fibres)</a:t>
            </a:r>
            <a:endParaRPr lang="en-US" dirty="0" smtClean="0"/>
          </a:p>
          <a:p>
            <a:pPr>
              <a:buNone/>
            </a:pPr>
            <a:r>
              <a:rPr lang="en-GB" b="1" dirty="0" smtClean="0"/>
              <a:t>B. Reflex centre or integration</a:t>
            </a:r>
            <a:endParaRPr lang="en-US" b="1" dirty="0" smtClean="0"/>
          </a:p>
          <a:p>
            <a:pPr lvl="0" fontAlgn="base"/>
            <a:r>
              <a:rPr lang="en-GB" dirty="0" smtClean="0"/>
              <a:t>Centre for spinal reflexes</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7BCF0A8-D43F-489F-9953-06A876A1801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145</a:t>
            </a:fld>
            <a:endParaRPr lang="en-US"/>
          </a:p>
        </p:txBody>
      </p:sp>
      <p:sp>
        <p:nvSpPr>
          <p:cNvPr id="6" name="Content Placeholder 5"/>
          <p:cNvSpPr>
            <a:spLocks noGrp="1"/>
          </p:cNvSpPr>
          <p:nvPr>
            <p:ph sz="quarter" idx="1"/>
          </p:nvPr>
        </p:nvSpPr>
        <p:spPr/>
        <p:txBody>
          <a:bodyPr>
            <a:normAutofit/>
          </a:bodyPr>
          <a:lstStyle/>
          <a:p>
            <a:pPr lvl="0" fontAlgn="base"/>
            <a:r>
              <a:rPr lang="en-GB" dirty="0" smtClean="0"/>
              <a:t>Spinal nerve pathways are involved in the skeletal muscles, cardiac and smooth muscles controlling heart rate, breathing rate, blood pressure and digestive activities</a:t>
            </a:r>
            <a:endParaRPr lang="en-US" dirty="0" smtClean="0"/>
          </a:p>
          <a:p>
            <a:pPr lvl="0" fontAlgn="base"/>
            <a:r>
              <a:rPr lang="en-GB" dirty="0" smtClean="0"/>
              <a:t>Spinal nerve pathways are involved in swallowing, coughing, sneezing and vomiting</a:t>
            </a:r>
            <a:endParaRPr lang="en-US" dirty="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F283D94-7E68-4F9F-8444-B59BFAF2D1B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146</a:t>
            </a:fld>
            <a:endParaRPr lang="en-US"/>
          </a:p>
        </p:txBody>
      </p:sp>
      <p:sp>
        <p:nvSpPr>
          <p:cNvPr id="6" name="Content Placeholder 5"/>
          <p:cNvSpPr>
            <a:spLocks noGrp="1"/>
          </p:cNvSpPr>
          <p:nvPr>
            <p:ph sz="quarter" idx="1"/>
          </p:nvPr>
        </p:nvSpPr>
        <p:spPr/>
        <p:txBody>
          <a:bodyPr/>
          <a:lstStyle/>
          <a:p>
            <a:pPr lvl="0" fontAlgn="base">
              <a:buNone/>
            </a:pPr>
            <a:r>
              <a:rPr lang="en-GB" b="1" dirty="0" smtClean="0"/>
              <a:t>COVERINGS OF THE SPINAL CORD </a:t>
            </a:r>
            <a:endParaRPr lang="en-US" b="1" dirty="0" smtClean="0"/>
          </a:p>
          <a:p>
            <a:r>
              <a:rPr lang="en-GB" dirty="0" smtClean="0"/>
              <a:t>The coverings of the spinal cord are membranous in nature and are called </a:t>
            </a:r>
            <a:r>
              <a:rPr lang="en-GB" b="1" dirty="0" smtClean="0"/>
              <a:t>meninges</a:t>
            </a:r>
            <a:r>
              <a:rPr lang="en-GB" dirty="0" smtClean="0"/>
              <a:t> namely the </a:t>
            </a:r>
            <a:r>
              <a:rPr lang="en-GB" b="1" i="1" dirty="0" smtClean="0"/>
              <a:t>dura matter, </a:t>
            </a:r>
            <a:r>
              <a:rPr lang="en-GB" b="1" i="1" dirty="0" err="1" smtClean="0"/>
              <a:t>pia</a:t>
            </a:r>
            <a:r>
              <a:rPr lang="en-GB" b="1" i="1" dirty="0" smtClean="0"/>
              <a:t> matter </a:t>
            </a:r>
            <a:r>
              <a:rPr lang="en-GB" dirty="0" smtClean="0"/>
              <a:t>and</a:t>
            </a:r>
            <a:r>
              <a:rPr lang="en-GB" b="1" i="1" dirty="0" smtClean="0"/>
              <a:t> arachnoid matter</a:t>
            </a:r>
            <a:r>
              <a:rPr lang="en-GB" dirty="0" smtClean="0"/>
              <a:t>. </a:t>
            </a:r>
          </a:p>
          <a:p>
            <a:r>
              <a:rPr lang="en-GB" dirty="0" smtClean="0"/>
              <a:t>The meninges are responsible for </a:t>
            </a:r>
            <a:r>
              <a:rPr lang="en-GB" b="1" dirty="0" smtClean="0"/>
              <a:t>protection</a:t>
            </a:r>
            <a:r>
              <a:rPr lang="en-GB" dirty="0" smtClean="0"/>
              <a:t> and </a:t>
            </a:r>
            <a:r>
              <a:rPr lang="en-GB" b="1" dirty="0" smtClean="0"/>
              <a:t>nourishment </a:t>
            </a:r>
            <a:r>
              <a:rPr lang="en-GB" dirty="0" smtClean="0"/>
              <a:t>of the nervous tissue</a:t>
            </a:r>
            <a:endParaRPr lang="en-US" dirty="0" smtClean="0"/>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PERIPHERAL NERVOUS SYSTEM</a:t>
            </a:r>
            <a:endParaRPr lang="en-US" dirty="0"/>
          </a:p>
        </p:txBody>
      </p:sp>
      <p:sp>
        <p:nvSpPr>
          <p:cNvPr id="3" name="Date Placeholder 2"/>
          <p:cNvSpPr>
            <a:spLocks noGrp="1"/>
          </p:cNvSpPr>
          <p:nvPr>
            <p:ph type="dt" sz="half" idx="10"/>
          </p:nvPr>
        </p:nvSpPr>
        <p:spPr/>
        <p:txBody>
          <a:bodyPr/>
          <a:lstStyle/>
          <a:p>
            <a:fld id="{AFED5554-E407-4794-8525-029C7F67C0F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147</a:t>
            </a:fld>
            <a:endParaRPr lang="en-US"/>
          </a:p>
        </p:txBody>
      </p:sp>
      <p:sp>
        <p:nvSpPr>
          <p:cNvPr id="6" name="Content Placeholder 5"/>
          <p:cNvSpPr>
            <a:spLocks noGrp="1"/>
          </p:cNvSpPr>
          <p:nvPr>
            <p:ph sz="quarter" idx="1"/>
          </p:nvPr>
        </p:nvSpPr>
        <p:spPr/>
        <p:txBody>
          <a:bodyPr>
            <a:normAutofit fontScale="92500"/>
          </a:bodyPr>
          <a:lstStyle/>
          <a:p>
            <a:pPr>
              <a:buFont typeface="Wingdings" pitchFamily="2" charset="2"/>
              <a:buChar char="v"/>
            </a:pPr>
            <a:r>
              <a:rPr lang="en-GB" dirty="0" smtClean="0"/>
              <a:t>At the end of the lesson the learner should be able to: -</a:t>
            </a:r>
            <a:endParaRPr lang="en-US" dirty="0" smtClean="0"/>
          </a:p>
          <a:p>
            <a:pPr lvl="0"/>
            <a:r>
              <a:rPr lang="en-GB" dirty="0" smtClean="0"/>
              <a:t>Identify the divisions of the peripheral nervous system</a:t>
            </a:r>
            <a:endParaRPr lang="en-US" dirty="0" smtClean="0"/>
          </a:p>
          <a:p>
            <a:pPr lvl="0"/>
            <a:r>
              <a:rPr lang="en-GB" dirty="0" smtClean="0"/>
              <a:t>Outline the structure of the components of the peripheral nervous system</a:t>
            </a:r>
            <a:endParaRPr lang="en-US" dirty="0" smtClean="0"/>
          </a:p>
          <a:p>
            <a:pPr lvl="0"/>
            <a:r>
              <a:rPr lang="en-GB" dirty="0" smtClean="0"/>
              <a:t>Describe the functions of the peripheral nervous system </a:t>
            </a:r>
            <a:endParaRPr lang="en-US" dirty="0" smtClean="0"/>
          </a:p>
          <a:p>
            <a:pPr lvl="0"/>
            <a:r>
              <a:rPr lang="en-GB" dirty="0" smtClean="0"/>
              <a:t>Identify the cranial nerves by name and function</a:t>
            </a:r>
            <a:endParaRPr lang="en-US" dirty="0" smtClean="0"/>
          </a:p>
          <a:p>
            <a:pPr lvl="0"/>
            <a:r>
              <a:rPr lang="en-GB" dirty="0" smtClean="0"/>
              <a:t>Describe the general function of each cranial nerve</a:t>
            </a:r>
            <a:endParaRPr lang="en-US" dirty="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84556E4-0CCB-43E4-9616-47E4D987CEA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148</a:t>
            </a:fld>
            <a:endParaRPr lang="en-US"/>
          </a:p>
        </p:txBody>
      </p:sp>
      <p:sp>
        <p:nvSpPr>
          <p:cNvPr id="6" name="Content Placeholder 5"/>
          <p:cNvSpPr>
            <a:spLocks noGrp="1"/>
          </p:cNvSpPr>
          <p:nvPr>
            <p:ph sz="quarter" idx="1"/>
          </p:nvPr>
        </p:nvSpPr>
        <p:spPr/>
        <p:txBody>
          <a:bodyPr>
            <a:normAutofit fontScale="92500"/>
          </a:bodyPr>
          <a:lstStyle/>
          <a:p>
            <a:pPr lvl="0"/>
            <a:r>
              <a:rPr lang="en-GB" dirty="0" smtClean="0"/>
              <a:t>Describe the process of examination of the cranial nerves</a:t>
            </a:r>
            <a:endParaRPr lang="en-US" dirty="0" smtClean="0"/>
          </a:p>
          <a:p>
            <a:pPr lvl="0"/>
            <a:r>
              <a:rPr lang="en-GB" dirty="0" smtClean="0"/>
              <a:t>Identify pathologies associated with each cranial nerve</a:t>
            </a:r>
            <a:endParaRPr lang="en-US" dirty="0" smtClean="0"/>
          </a:p>
          <a:p>
            <a:pPr lvl="0"/>
            <a:r>
              <a:rPr lang="en-GB" dirty="0" smtClean="0"/>
              <a:t>Discuss the structure of a typical spinal nerve</a:t>
            </a:r>
            <a:endParaRPr lang="en-US" dirty="0" smtClean="0"/>
          </a:p>
          <a:p>
            <a:pPr lvl="0"/>
            <a:r>
              <a:rPr lang="en-GB" dirty="0" smtClean="0"/>
              <a:t>Identify all structures innervated by the spinal nerves </a:t>
            </a:r>
            <a:endParaRPr lang="en-US" dirty="0" smtClean="0"/>
          </a:p>
          <a:p>
            <a:pPr lvl="0"/>
            <a:r>
              <a:rPr lang="en-GB" dirty="0" smtClean="0"/>
              <a:t>Identify the location of the four major plexuses</a:t>
            </a:r>
            <a:endParaRPr lang="en-US" dirty="0" smtClean="0"/>
          </a:p>
          <a:p>
            <a:pPr lvl="0"/>
            <a:r>
              <a:rPr lang="en-GB" dirty="0" smtClean="0"/>
              <a:t>Discuss somatic reflexes of clinical importance</a:t>
            </a:r>
            <a:endParaRPr lang="en-US" dirty="0" smtClean="0"/>
          </a:p>
          <a:p>
            <a:pPr lvl="0"/>
            <a:r>
              <a:rPr lang="en-GB" dirty="0" smtClean="0"/>
              <a:t>Outline the clinical implications of spinal nerve injury </a:t>
            </a:r>
            <a:endParaRPr lang="en-US" dirty="0" smtClean="0"/>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67599" cy="1143000"/>
          </a:xfrm>
        </p:spPr>
        <p:txBody>
          <a:bodyPr/>
          <a:lstStyle/>
          <a:p>
            <a:pPr marL="0" indent="0">
              <a:buNone/>
            </a:pPr>
            <a:r>
              <a:rPr lang="en-US" sz="3600" b="1" dirty="0" smtClean="0"/>
              <a:t>PERIPHERAL NERVOUS SYSTEM</a:t>
            </a:r>
            <a:endParaRPr lang="en-US" sz="3600" b="1" dirty="0"/>
          </a:p>
        </p:txBody>
      </p:sp>
      <p:sp>
        <p:nvSpPr>
          <p:cNvPr id="3" name="Content Placeholder 2"/>
          <p:cNvSpPr>
            <a:spLocks noGrp="1"/>
          </p:cNvSpPr>
          <p:nvPr>
            <p:ph sz="quarter" idx="4294967295"/>
          </p:nvPr>
        </p:nvSpPr>
        <p:spPr>
          <a:xfrm>
            <a:off x="762000" y="1600200"/>
            <a:ext cx="7848600" cy="4572000"/>
          </a:xfrm>
          <a:prstGeom prst="rect">
            <a:avLst/>
          </a:prstGeom>
        </p:spPr>
        <p:txBody>
          <a:bodyPr/>
          <a:lstStyle/>
          <a:p>
            <a:pPr>
              <a:lnSpc>
                <a:spcPct val="150000"/>
              </a:lnSpc>
              <a:buFont typeface="Wingdings" pitchFamily="2" charset="2"/>
              <a:buChar char="q"/>
            </a:pPr>
            <a:r>
              <a:rPr lang="en-US" dirty="0" smtClean="0"/>
              <a:t>ANATOMICAL COMPONENTS</a:t>
            </a:r>
          </a:p>
          <a:p>
            <a:pPr lvl="2">
              <a:lnSpc>
                <a:spcPct val="150000"/>
              </a:lnSpc>
              <a:buFont typeface="Wingdings" pitchFamily="2" charset="2"/>
              <a:buChar char="Ø"/>
            </a:pPr>
            <a:r>
              <a:rPr lang="en-US" dirty="0" smtClean="0"/>
              <a:t>CRANIAL (12 PAIRS) &amp; SPINAL NERVES (31 PAIRS)</a:t>
            </a:r>
          </a:p>
          <a:p>
            <a:pPr lvl="2">
              <a:lnSpc>
                <a:spcPct val="150000"/>
              </a:lnSpc>
              <a:buFont typeface="Wingdings" pitchFamily="2" charset="2"/>
              <a:buChar char="Ø"/>
            </a:pPr>
            <a:r>
              <a:rPr lang="en-US" dirty="0" smtClean="0"/>
              <a:t>SENSORY AND AUTONOMIC GANGLIA</a:t>
            </a:r>
          </a:p>
          <a:p>
            <a:pPr lvl="2">
              <a:lnSpc>
                <a:spcPct val="150000"/>
              </a:lnSpc>
              <a:buFont typeface="Wingdings" pitchFamily="2" charset="2"/>
              <a:buChar char="Ø"/>
            </a:pPr>
            <a:r>
              <a:rPr lang="en-US" dirty="0" smtClean="0"/>
              <a:t>NERVE PLEXUSES</a:t>
            </a:r>
            <a:endParaRPr lang="en-US" dirty="0"/>
          </a:p>
          <a:p>
            <a:pPr>
              <a:lnSpc>
                <a:spcPct val="150000"/>
              </a:lnSpc>
              <a:buFont typeface="Wingdings" pitchFamily="2" charset="2"/>
              <a:buChar char="q"/>
            </a:pPr>
            <a:r>
              <a:rPr lang="en-US" dirty="0" smtClean="0"/>
              <a:t>FUNCTIONAL COMPONENTS</a:t>
            </a:r>
          </a:p>
          <a:p>
            <a:pPr lvl="2">
              <a:lnSpc>
                <a:spcPct val="150000"/>
              </a:lnSpc>
              <a:buFont typeface="Wingdings" pitchFamily="2" charset="2"/>
              <a:buChar char="Ø"/>
            </a:pPr>
            <a:r>
              <a:rPr lang="en-US" dirty="0" smtClean="0"/>
              <a:t>SOMATIC &amp; AUTONOMIC NERVOUS SYSTEMS</a:t>
            </a:r>
          </a:p>
          <a:p>
            <a:pPr lvl="2">
              <a:lnSpc>
                <a:spcPct val="150000"/>
              </a:lnSpc>
              <a:buFont typeface="Wingdings" pitchFamily="2" charset="2"/>
              <a:buChar char="Ø"/>
            </a:pPr>
            <a:r>
              <a:rPr lang="en-US" dirty="0" smtClean="0"/>
              <a:t>AFFERENT (SENSORY) AND EFFERENT (MOTOR)</a:t>
            </a:r>
            <a:endParaRPr lang="en-US" dirty="0"/>
          </a:p>
        </p:txBody>
      </p:sp>
      <p:sp>
        <p:nvSpPr>
          <p:cNvPr id="4" name="Date Placeholder 3"/>
          <p:cNvSpPr>
            <a:spLocks noGrp="1"/>
          </p:cNvSpPr>
          <p:nvPr>
            <p:ph type="dt" sz="half" idx="10"/>
          </p:nvPr>
        </p:nvSpPr>
        <p:spPr/>
        <p:txBody>
          <a:bodyPr/>
          <a:lstStyle/>
          <a:p>
            <a:fld id="{56F727EA-8E95-4E3D-9070-9C97F27A12E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149</a:t>
            </a:fld>
            <a:endParaRPr lang="en-US"/>
          </a:p>
        </p:txBody>
      </p:sp>
    </p:spTree>
    <p:extLst>
      <p:ext uri="{BB962C8B-B14F-4D97-AF65-F5344CB8AC3E}">
        <p14:creationId xmlns="" xmlns:p14="http://schemas.microsoft.com/office/powerpoint/2010/main" val="330978202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pPr algn="ctr"/>
            <a:r>
              <a:rPr lang="en-US" sz="2800" dirty="0" smtClean="0"/>
              <a:t>Cells of the nervous system?</a:t>
            </a:r>
            <a:endParaRPr lang="en-US" sz="2800" dirty="0"/>
          </a:p>
        </p:txBody>
      </p:sp>
      <p:sp>
        <p:nvSpPr>
          <p:cNvPr id="3" name="Content Placeholder 2"/>
          <p:cNvSpPr>
            <a:spLocks noGrp="1"/>
          </p:cNvSpPr>
          <p:nvPr>
            <p:ph idx="1"/>
          </p:nvPr>
        </p:nvSpPr>
        <p:spPr>
          <a:xfrm>
            <a:off x="228600" y="1066800"/>
            <a:ext cx="8458200" cy="5562600"/>
          </a:xfrm>
        </p:spPr>
        <p:txBody>
          <a:bodyPr>
            <a:normAutofit fontScale="92500" lnSpcReduction="20000"/>
          </a:bodyPr>
          <a:lstStyle/>
          <a:p>
            <a:pPr marL="342900" indent="-342900">
              <a:lnSpc>
                <a:spcPct val="150000"/>
              </a:lnSpc>
              <a:buFont typeface="Wingdings" pitchFamily="2" charset="2"/>
              <a:buChar char="q"/>
            </a:pPr>
            <a:r>
              <a:rPr lang="en-US" dirty="0" smtClean="0"/>
              <a:t>NEURONES</a:t>
            </a:r>
            <a:endParaRPr lang="en-US" dirty="0"/>
          </a:p>
          <a:p>
            <a:pPr marL="342900" indent="-342900">
              <a:lnSpc>
                <a:spcPct val="150000"/>
              </a:lnSpc>
              <a:buFont typeface="Wingdings" pitchFamily="2" charset="2"/>
              <a:buChar char="q"/>
            </a:pPr>
            <a:r>
              <a:rPr lang="en-US" dirty="0" smtClean="0"/>
              <a:t>GLIAL CELLS</a:t>
            </a:r>
          </a:p>
          <a:p>
            <a:pPr marL="800100" lvl="1" indent="-342900">
              <a:lnSpc>
                <a:spcPct val="150000"/>
              </a:lnSpc>
              <a:buFont typeface="Wingdings" pitchFamily="2" charset="2"/>
              <a:buChar char="Ø"/>
            </a:pPr>
            <a:r>
              <a:rPr lang="en-US" dirty="0" smtClean="0"/>
              <a:t>ASTROCYTES </a:t>
            </a:r>
          </a:p>
          <a:p>
            <a:pPr marL="1943100" lvl="3" indent="-342900">
              <a:lnSpc>
                <a:spcPct val="150000"/>
              </a:lnSpc>
              <a:buFont typeface="Wingdings" pitchFamily="2" charset="2"/>
              <a:buChar char="Ø"/>
            </a:pPr>
            <a:r>
              <a:rPr lang="en-US" dirty="0" smtClean="0"/>
              <a:t>PROTOPLASMIC</a:t>
            </a:r>
          </a:p>
          <a:p>
            <a:pPr marL="1943100" lvl="3" indent="-342900">
              <a:lnSpc>
                <a:spcPct val="150000"/>
              </a:lnSpc>
              <a:buFont typeface="Wingdings" pitchFamily="2" charset="2"/>
              <a:buChar char="Ø"/>
            </a:pPr>
            <a:r>
              <a:rPr lang="en-US" dirty="0" smtClean="0"/>
              <a:t>FIBROUS</a:t>
            </a:r>
          </a:p>
          <a:p>
            <a:pPr marL="800100" lvl="1" indent="-342900">
              <a:lnSpc>
                <a:spcPct val="150000"/>
              </a:lnSpc>
              <a:buFont typeface="Wingdings" pitchFamily="2" charset="2"/>
              <a:buChar char="Ø"/>
            </a:pPr>
            <a:r>
              <a:rPr lang="en-US" dirty="0" smtClean="0"/>
              <a:t>EPENDYMAL</a:t>
            </a:r>
          </a:p>
          <a:p>
            <a:pPr marL="800100" lvl="1" indent="-342900">
              <a:lnSpc>
                <a:spcPct val="150000"/>
              </a:lnSpc>
              <a:buFont typeface="Wingdings" pitchFamily="2" charset="2"/>
              <a:buChar char="Ø"/>
            </a:pPr>
            <a:r>
              <a:rPr lang="en-US" dirty="0" smtClean="0"/>
              <a:t>MICROGLIAL</a:t>
            </a:r>
          </a:p>
          <a:p>
            <a:pPr marL="800100" lvl="1" indent="-342900">
              <a:lnSpc>
                <a:spcPct val="150000"/>
              </a:lnSpc>
              <a:buFont typeface="Wingdings" pitchFamily="2" charset="2"/>
              <a:buChar char="Ø"/>
            </a:pPr>
            <a:r>
              <a:rPr lang="en-US" dirty="0" smtClean="0"/>
              <a:t>OLIGODENDROCYTES</a:t>
            </a:r>
          </a:p>
          <a:p>
            <a:pPr marL="800100" lvl="1" indent="-342900">
              <a:lnSpc>
                <a:spcPct val="150000"/>
              </a:lnSpc>
              <a:buFont typeface="Wingdings" pitchFamily="2" charset="2"/>
              <a:buChar char="Ø"/>
            </a:pPr>
            <a:r>
              <a:rPr lang="en-US" dirty="0" smtClean="0"/>
              <a:t>SCHWANN</a:t>
            </a:r>
          </a:p>
          <a:p>
            <a:pPr marL="800100" lvl="1" indent="-342900">
              <a:lnSpc>
                <a:spcPct val="150000"/>
              </a:lnSpc>
              <a:buFont typeface="Wingdings" pitchFamily="2" charset="2"/>
              <a:buChar char="Ø"/>
            </a:pPr>
            <a:r>
              <a:rPr lang="en-US" dirty="0" smtClean="0"/>
              <a:t>NEUROSATELITE CELLS</a:t>
            </a:r>
            <a:endParaRPr lang="en-US" dirty="0"/>
          </a:p>
        </p:txBody>
      </p:sp>
    </p:spTree>
    <p:extLst>
      <p:ext uri="{BB962C8B-B14F-4D97-AF65-F5344CB8AC3E}">
        <p14:creationId xmlns="" xmlns:p14="http://schemas.microsoft.com/office/powerpoint/2010/main" val="241256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500"/>
                                        <p:tgtEl>
                                          <p:spTgt spid="3">
                                            <p:txEl>
                                              <p:pRg st="8" end="8"/>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CF8F3ED-6537-4CE2-A5E7-3DE17AFC90F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150</a:t>
            </a:fld>
            <a:endParaRPr lang="en-US"/>
          </a:p>
        </p:txBody>
      </p:sp>
      <p:sp>
        <p:nvSpPr>
          <p:cNvPr id="6" name="Content Placeholder 5"/>
          <p:cNvSpPr>
            <a:spLocks noGrp="1"/>
          </p:cNvSpPr>
          <p:nvPr>
            <p:ph sz="quarter" idx="1"/>
          </p:nvPr>
        </p:nvSpPr>
        <p:spPr/>
        <p:txBody>
          <a:bodyPr>
            <a:normAutofit/>
          </a:bodyPr>
          <a:lstStyle/>
          <a:p>
            <a:r>
              <a:rPr lang="en-GB" dirty="0" smtClean="0"/>
              <a:t>Nerves in the peripheral nervous system transmit signals between the </a:t>
            </a:r>
            <a:r>
              <a:rPr lang="en-GB" b="1" dirty="0" smtClean="0"/>
              <a:t>central nervous system</a:t>
            </a:r>
            <a:r>
              <a:rPr lang="en-GB" dirty="0" smtClean="0"/>
              <a:t> and </a:t>
            </a:r>
            <a:r>
              <a:rPr lang="en-GB" b="1" dirty="0" smtClean="0"/>
              <a:t>receptors</a:t>
            </a:r>
            <a:r>
              <a:rPr lang="en-GB" dirty="0" smtClean="0"/>
              <a:t> (sensory nervous system) and </a:t>
            </a:r>
            <a:r>
              <a:rPr lang="en-GB" b="1" dirty="0" smtClean="0"/>
              <a:t>effectors</a:t>
            </a:r>
            <a:r>
              <a:rPr lang="en-GB" dirty="0" smtClean="0"/>
              <a:t> (motor) nervous system in all parts of the body. </a:t>
            </a:r>
          </a:p>
          <a:p>
            <a:r>
              <a:rPr lang="en-GB" dirty="0" smtClean="0"/>
              <a:t>The nerve fibres are grouped into bundles called nerves. </a:t>
            </a:r>
            <a:endParaRPr lang="en-US" dirty="0" smtClean="0"/>
          </a:p>
          <a:p>
            <a:r>
              <a:rPr lang="en-GB" dirty="0" smtClean="0"/>
              <a:t>A Schwann cell surrounds each nerve fibre.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13A7897-A8B7-4992-8F34-6C48AA8769E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151</a:t>
            </a:fld>
            <a:endParaRPr lang="en-US"/>
          </a:p>
        </p:txBody>
      </p:sp>
      <p:sp>
        <p:nvSpPr>
          <p:cNvPr id="6" name="Content Placeholder 5"/>
          <p:cNvSpPr>
            <a:spLocks noGrp="1"/>
          </p:cNvSpPr>
          <p:nvPr>
            <p:ph sz="quarter" idx="1"/>
          </p:nvPr>
        </p:nvSpPr>
        <p:spPr/>
        <p:txBody>
          <a:bodyPr/>
          <a:lstStyle/>
          <a:p>
            <a:r>
              <a:rPr lang="en-GB" dirty="0" smtClean="0"/>
              <a:t>Some fibres are wrapped in layers of tightly held up Schwann cells forming the myelin sheath and others are </a:t>
            </a:r>
            <a:r>
              <a:rPr lang="en-GB" dirty="0" err="1" smtClean="0"/>
              <a:t>unmeylinated</a:t>
            </a:r>
            <a:r>
              <a:rPr lang="en-GB" dirty="0" smtClean="0"/>
              <a:t>. </a:t>
            </a:r>
          </a:p>
          <a:p>
            <a:r>
              <a:rPr lang="en-GB" dirty="0" smtClean="0"/>
              <a:t>A nerve contains nerve fibres whose axons are of efferent neurones or afferent neurones or both. </a:t>
            </a:r>
          </a:p>
          <a:p>
            <a:r>
              <a:rPr lang="en-GB" dirty="0" smtClean="0"/>
              <a:t>The nerves are classified as belonging to the efferent or afferent division of the PNS. </a:t>
            </a:r>
          </a:p>
          <a:p>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3EDB663-2DF3-473D-A37C-8F293FD75A0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152</a:t>
            </a:fld>
            <a:endParaRPr lang="en-US"/>
          </a:p>
        </p:txBody>
      </p:sp>
      <p:sp>
        <p:nvSpPr>
          <p:cNvPr id="6" name="Content Placeholder 5"/>
          <p:cNvSpPr>
            <a:spLocks noGrp="1"/>
          </p:cNvSpPr>
          <p:nvPr>
            <p:ph sz="quarter" idx="1"/>
          </p:nvPr>
        </p:nvSpPr>
        <p:spPr/>
        <p:txBody>
          <a:bodyPr>
            <a:normAutofit fontScale="85000" lnSpcReduction="10000"/>
          </a:bodyPr>
          <a:lstStyle/>
          <a:p>
            <a:r>
              <a:rPr lang="en-GB" dirty="0" smtClean="0"/>
              <a:t>All spinal nerves contain both afferent and efferent fibres whereas some cranial nerves contain afferent fibres only (e.g. optic nerve) or efferent only (e.g. </a:t>
            </a:r>
            <a:r>
              <a:rPr lang="en-GB" dirty="0" err="1" smtClean="0"/>
              <a:t>trochlear</a:t>
            </a:r>
            <a:r>
              <a:rPr lang="en-GB" dirty="0" smtClean="0"/>
              <a:t> nerve).</a:t>
            </a:r>
            <a:endParaRPr lang="en-US" dirty="0" smtClean="0"/>
          </a:p>
          <a:p>
            <a:r>
              <a:rPr lang="en-GB" dirty="0" smtClean="0"/>
              <a:t>We shall discuss the peripheral nervous system in five main blocks of: - </a:t>
            </a:r>
            <a:endParaRPr lang="en-US" dirty="0" smtClean="0"/>
          </a:p>
          <a:p>
            <a:pPr lvl="0">
              <a:buFont typeface="Wingdings" pitchFamily="2" charset="2"/>
              <a:buChar char="v"/>
            </a:pPr>
            <a:r>
              <a:rPr lang="en-GB" dirty="0" smtClean="0"/>
              <a:t>Peripheral nerves – ascending (afferent/sensory)  and descending (efferent/motor) </a:t>
            </a:r>
            <a:endParaRPr lang="en-US" dirty="0" smtClean="0"/>
          </a:p>
          <a:p>
            <a:pPr lvl="0">
              <a:buFont typeface="Wingdings" pitchFamily="2" charset="2"/>
              <a:buChar char="v"/>
            </a:pPr>
            <a:r>
              <a:rPr lang="en-GB" dirty="0" smtClean="0"/>
              <a:t>Cranial Nerves </a:t>
            </a:r>
            <a:endParaRPr lang="en-US" dirty="0" smtClean="0"/>
          </a:p>
          <a:p>
            <a:pPr lvl="0">
              <a:buFont typeface="Wingdings" pitchFamily="2" charset="2"/>
              <a:buChar char="v"/>
            </a:pPr>
            <a:r>
              <a:rPr lang="en-GB" dirty="0" smtClean="0"/>
              <a:t>Spinal Nerves </a:t>
            </a:r>
            <a:endParaRPr lang="en-US" dirty="0" smtClean="0"/>
          </a:p>
          <a:p>
            <a:pPr lvl="0">
              <a:buFont typeface="Wingdings" pitchFamily="2" charset="2"/>
              <a:buChar char="v"/>
            </a:pPr>
            <a:r>
              <a:rPr lang="en-GB" dirty="0" smtClean="0"/>
              <a:t>Spinal Reflexes </a:t>
            </a:r>
            <a:endParaRPr lang="en-US" dirty="0" smtClean="0"/>
          </a:p>
          <a:p>
            <a:pPr lvl="0">
              <a:buFont typeface="Wingdings" pitchFamily="2" charset="2"/>
              <a:buChar char="v"/>
            </a:pPr>
            <a:r>
              <a:rPr lang="en-GB" dirty="0" smtClean="0"/>
              <a:t>Autonomic nervous system</a:t>
            </a:r>
            <a:endParaRPr lang="en-US" dirty="0" smtClean="0"/>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4D7CBBD-D0CF-42BE-84E9-1387B4F0465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153</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sz="3200" b="1" dirty="0" smtClean="0"/>
              <a:t>1. THE PERIPHERAL NERVES </a:t>
            </a:r>
            <a:endParaRPr lang="en-US" sz="3200" dirty="0" smtClean="0"/>
          </a:p>
          <a:p>
            <a:r>
              <a:rPr lang="en-GB" sz="3200" dirty="0" smtClean="0"/>
              <a:t>The peripheral nervous system has </a:t>
            </a:r>
            <a:r>
              <a:rPr lang="en-GB" sz="3200" b="1" dirty="0" smtClean="0"/>
              <a:t>43 pairs</a:t>
            </a:r>
            <a:r>
              <a:rPr lang="en-GB" sz="3200" dirty="0" smtClean="0"/>
              <a:t> of nerves - 12 pairs of </a:t>
            </a:r>
            <a:r>
              <a:rPr lang="en-GB" sz="3200" b="1" dirty="0" smtClean="0"/>
              <a:t>cranial nerves</a:t>
            </a:r>
            <a:r>
              <a:rPr lang="en-GB" sz="3200" dirty="0" smtClean="0"/>
              <a:t> and 31 pairs of </a:t>
            </a:r>
            <a:r>
              <a:rPr lang="en-GB" sz="3200" b="1" dirty="0" smtClean="0"/>
              <a:t>spinal nerves</a:t>
            </a:r>
            <a:r>
              <a:rPr lang="en-GB" sz="3200" dirty="0" smtClean="0"/>
              <a:t>. </a:t>
            </a:r>
          </a:p>
          <a:p>
            <a:r>
              <a:rPr lang="en-GB" sz="3200" dirty="0" smtClean="0"/>
              <a:t>The divisions of the peripheral nervous system based on function are the </a:t>
            </a:r>
            <a:r>
              <a:rPr lang="en-GB" sz="3200" b="1" dirty="0" smtClean="0"/>
              <a:t>somatic</a:t>
            </a:r>
            <a:r>
              <a:rPr lang="en-GB" sz="3200" dirty="0" smtClean="0"/>
              <a:t> and </a:t>
            </a:r>
            <a:r>
              <a:rPr lang="en-GB" sz="3200" b="1" dirty="0" smtClean="0"/>
              <a:t>autonomic nervous</a:t>
            </a:r>
            <a:r>
              <a:rPr lang="en-GB" sz="3200" dirty="0" smtClean="0"/>
              <a:t> </a:t>
            </a:r>
            <a:r>
              <a:rPr lang="en-GB" sz="3200" b="1" dirty="0" smtClean="0"/>
              <a:t>system</a:t>
            </a:r>
            <a:r>
              <a:rPr lang="en-GB" sz="3200" dirty="0" smtClean="0"/>
              <a:t>. </a:t>
            </a:r>
          </a:p>
          <a:p>
            <a:r>
              <a:rPr lang="en-GB" sz="3200" dirty="0" smtClean="0"/>
              <a:t>The somatic supplies and receives fibres (neurones) to and from the </a:t>
            </a:r>
            <a:r>
              <a:rPr lang="en-GB" sz="3200" b="1" dirty="0" smtClean="0"/>
              <a:t>skin</a:t>
            </a:r>
            <a:r>
              <a:rPr lang="en-GB" sz="3200" dirty="0" smtClean="0"/>
              <a:t>, </a:t>
            </a:r>
            <a:r>
              <a:rPr lang="en-GB" sz="3200" b="1" dirty="0" smtClean="0"/>
              <a:t>skeletal muscles</a:t>
            </a:r>
            <a:r>
              <a:rPr lang="en-GB" sz="3200" dirty="0" smtClean="0"/>
              <a:t>, </a:t>
            </a:r>
            <a:r>
              <a:rPr lang="en-GB" sz="3200" b="1" dirty="0" smtClean="0"/>
              <a:t>joints</a:t>
            </a:r>
            <a:r>
              <a:rPr lang="en-GB" sz="3200" dirty="0" smtClean="0"/>
              <a:t> and </a:t>
            </a:r>
            <a:r>
              <a:rPr lang="en-GB" sz="3200" b="1" dirty="0" smtClean="0"/>
              <a:t>tendons</a:t>
            </a:r>
            <a:r>
              <a:rPr lang="en-GB" sz="3200" dirty="0" smtClean="0"/>
              <a:t>.</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A8F0080-685E-4926-B29E-F913E1631B4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154</a:t>
            </a:fld>
            <a:endParaRPr lang="en-US"/>
          </a:p>
        </p:txBody>
      </p:sp>
      <p:sp>
        <p:nvSpPr>
          <p:cNvPr id="6" name="Content Placeholder 5"/>
          <p:cNvSpPr>
            <a:spLocks noGrp="1"/>
          </p:cNvSpPr>
          <p:nvPr>
            <p:ph sz="quarter" idx="1"/>
          </p:nvPr>
        </p:nvSpPr>
        <p:spPr/>
        <p:txBody>
          <a:bodyPr/>
          <a:lstStyle/>
          <a:p>
            <a:r>
              <a:rPr lang="en-GB" sz="2800" dirty="0" smtClean="0"/>
              <a:t>The autonomic (visceral) supplies and receives fibres to and from </a:t>
            </a:r>
            <a:r>
              <a:rPr lang="en-GB" sz="2800" b="1" dirty="0" smtClean="0"/>
              <a:t>smooth muscle</a:t>
            </a:r>
            <a:r>
              <a:rPr lang="en-GB" sz="2800" dirty="0" smtClean="0"/>
              <a:t>, </a:t>
            </a:r>
            <a:r>
              <a:rPr lang="en-GB" sz="2800" b="1" dirty="0" smtClean="0"/>
              <a:t>cardiac muscle</a:t>
            </a:r>
            <a:r>
              <a:rPr lang="en-GB" sz="2800" dirty="0" smtClean="0"/>
              <a:t> and </a:t>
            </a:r>
            <a:r>
              <a:rPr lang="en-GB" sz="2800" b="1" dirty="0" smtClean="0"/>
              <a:t>glands</a:t>
            </a:r>
            <a:r>
              <a:rPr lang="en-GB" sz="2800" dirty="0" smtClean="0"/>
              <a:t>. </a:t>
            </a:r>
          </a:p>
          <a:p>
            <a:r>
              <a:rPr lang="en-GB" sz="2800" dirty="0" smtClean="0"/>
              <a:t>The autonomic fibres are motor (efferent fibres) in action. </a:t>
            </a:r>
          </a:p>
          <a:p>
            <a:r>
              <a:rPr lang="en-GB" sz="2800" dirty="0" smtClean="0"/>
              <a:t>The autonomic nervous system has two divisions – </a:t>
            </a:r>
            <a:r>
              <a:rPr lang="en-GB" sz="2800" b="1" dirty="0" smtClean="0"/>
              <a:t>parasympathetic division</a:t>
            </a:r>
            <a:r>
              <a:rPr lang="en-GB" sz="2800" dirty="0" smtClean="0"/>
              <a:t> (controls normal body functions) and </a:t>
            </a:r>
            <a:r>
              <a:rPr lang="en-GB" sz="2800" b="1" dirty="0" smtClean="0"/>
              <a:t>sympathetic division</a:t>
            </a:r>
            <a:r>
              <a:rPr lang="en-GB" sz="2800" dirty="0" smtClean="0"/>
              <a:t> (helps body cope with stress)</a:t>
            </a:r>
            <a:endParaRPr lang="en-US" sz="2800" dirty="0" smtClean="0"/>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EE366C3-39BC-44B8-A79D-61DD687AE1B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155</a:t>
            </a:fld>
            <a:endParaRPr lang="en-US"/>
          </a:p>
        </p:txBody>
      </p:sp>
      <p:sp>
        <p:nvSpPr>
          <p:cNvPr id="6" name="Content Placeholder 5"/>
          <p:cNvSpPr>
            <a:spLocks noGrp="1"/>
          </p:cNvSpPr>
          <p:nvPr>
            <p:ph sz="quarter" idx="1"/>
          </p:nvPr>
        </p:nvSpPr>
        <p:spPr/>
        <p:txBody>
          <a:bodyPr>
            <a:normAutofit/>
          </a:bodyPr>
          <a:lstStyle/>
          <a:p>
            <a:pPr>
              <a:buNone/>
            </a:pPr>
            <a:r>
              <a:rPr lang="en-GB" sz="3200" b="1" dirty="0" smtClean="0"/>
              <a:t>DIVISIONS OF THE PNS</a:t>
            </a:r>
            <a:r>
              <a:rPr lang="en-GB" sz="3200" dirty="0" smtClean="0"/>
              <a:t> </a:t>
            </a:r>
            <a:endParaRPr lang="en-US" sz="3200" dirty="0" smtClean="0"/>
          </a:p>
          <a:p>
            <a:pPr lvl="0"/>
            <a:r>
              <a:rPr lang="en-GB" sz="3200" dirty="0" smtClean="0"/>
              <a:t>Afferent (sensory) division</a:t>
            </a:r>
            <a:endParaRPr lang="en-US" sz="3200" dirty="0" smtClean="0"/>
          </a:p>
          <a:p>
            <a:pPr lvl="0"/>
            <a:r>
              <a:rPr lang="en-GB" sz="3200" dirty="0" smtClean="0"/>
              <a:t>Efferent (motor) division </a:t>
            </a:r>
            <a:endParaRPr lang="en-US" sz="3200" dirty="0" smtClean="0"/>
          </a:p>
          <a:p>
            <a:pPr lvl="1"/>
            <a:r>
              <a:rPr lang="en-GB" sz="2800" dirty="0" smtClean="0"/>
              <a:t>Somatic nervous system</a:t>
            </a:r>
            <a:endParaRPr lang="en-US" sz="2800" dirty="0" smtClean="0"/>
          </a:p>
          <a:p>
            <a:pPr lvl="1"/>
            <a:r>
              <a:rPr lang="en-GB" sz="2800" dirty="0" smtClean="0"/>
              <a:t>Autonomic nervous system</a:t>
            </a:r>
            <a:endParaRPr lang="en-US" sz="2800" dirty="0" smtClean="0"/>
          </a:p>
          <a:p>
            <a:pPr lvl="0"/>
            <a:r>
              <a:rPr lang="en-GB" sz="3200" dirty="0" smtClean="0"/>
              <a:t>Sympathetic division</a:t>
            </a:r>
            <a:endParaRPr lang="en-US" sz="3200" dirty="0" smtClean="0"/>
          </a:p>
          <a:p>
            <a:pPr lvl="0"/>
            <a:r>
              <a:rPr lang="en-GB" sz="3200" dirty="0" smtClean="0"/>
              <a:t>Parasympathetic division</a:t>
            </a:r>
            <a:endParaRPr lang="en-US" sz="3200" dirty="0" smtClean="0"/>
          </a:p>
          <a:p>
            <a:pPr lvl="0"/>
            <a:r>
              <a:rPr lang="en-GB" sz="3200" dirty="0" smtClean="0"/>
              <a:t>Enteric division</a:t>
            </a:r>
            <a:endParaRPr lang="en-US" sz="3200" dirty="0" smtClean="0"/>
          </a:p>
          <a:p>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748347B-0097-4B57-B7D7-2F87411F8F5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156</a:t>
            </a:fld>
            <a:endParaRPr lang="en-US"/>
          </a:p>
        </p:txBody>
      </p:sp>
      <p:sp>
        <p:nvSpPr>
          <p:cNvPr id="6" name="Content Placeholder 5"/>
          <p:cNvSpPr>
            <a:spLocks noGrp="1"/>
          </p:cNvSpPr>
          <p:nvPr>
            <p:ph sz="quarter" idx="1"/>
          </p:nvPr>
        </p:nvSpPr>
        <p:spPr/>
        <p:txBody>
          <a:bodyPr>
            <a:normAutofit/>
          </a:bodyPr>
          <a:lstStyle/>
          <a:p>
            <a:pPr>
              <a:buNone/>
            </a:pPr>
            <a:r>
              <a:rPr lang="en-GB" b="1" dirty="0" smtClean="0"/>
              <a:t>2. THE CRANIAL NERVES</a:t>
            </a:r>
            <a:r>
              <a:rPr lang="en-GB" dirty="0" smtClean="0"/>
              <a:t> </a:t>
            </a:r>
            <a:endParaRPr lang="en-US" dirty="0" smtClean="0"/>
          </a:p>
          <a:p>
            <a:r>
              <a:rPr lang="en-GB" dirty="0" smtClean="0"/>
              <a:t>There are </a:t>
            </a:r>
            <a:r>
              <a:rPr lang="en-GB" b="1" dirty="0" smtClean="0"/>
              <a:t>12 pairs</a:t>
            </a:r>
            <a:r>
              <a:rPr lang="en-GB" dirty="0" smtClean="0"/>
              <a:t> </a:t>
            </a:r>
            <a:r>
              <a:rPr lang="en-GB" b="1" dirty="0" smtClean="0"/>
              <a:t>of cranial nerves</a:t>
            </a:r>
            <a:r>
              <a:rPr lang="en-GB" dirty="0" smtClean="0"/>
              <a:t> that facilitate communication within the body.</a:t>
            </a:r>
          </a:p>
          <a:p>
            <a:r>
              <a:rPr lang="en-GB" dirty="0" smtClean="0"/>
              <a:t>Cranial nerves arise from the under surface of the brain mainly from the </a:t>
            </a:r>
            <a:r>
              <a:rPr lang="en-GB" b="1" dirty="0" smtClean="0"/>
              <a:t>brain stem</a:t>
            </a:r>
            <a:r>
              <a:rPr lang="en-GB" dirty="0" smtClean="0"/>
              <a:t>. </a:t>
            </a:r>
          </a:p>
          <a:p>
            <a:r>
              <a:rPr lang="en-GB" dirty="0" smtClean="0"/>
              <a:t>They leave the cranial cavity by way of </a:t>
            </a:r>
            <a:r>
              <a:rPr lang="en-GB" b="1" dirty="0" smtClean="0"/>
              <a:t>small foramina</a:t>
            </a:r>
            <a:r>
              <a:rPr lang="en-GB" dirty="0" smtClean="0"/>
              <a:t> in the skull and extend to their various destinations.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8C0E74C-B170-4E67-BF87-26E5884A9AA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157</a:t>
            </a:fld>
            <a:endParaRPr lang="en-US"/>
          </a:p>
        </p:txBody>
      </p:sp>
      <p:sp>
        <p:nvSpPr>
          <p:cNvPr id="6" name="Content Placeholder 5"/>
          <p:cNvSpPr>
            <a:spLocks noGrp="1"/>
          </p:cNvSpPr>
          <p:nvPr>
            <p:ph sz="quarter" idx="1"/>
          </p:nvPr>
        </p:nvSpPr>
        <p:spPr/>
        <p:txBody>
          <a:bodyPr>
            <a:normAutofit lnSpcReduction="10000"/>
          </a:bodyPr>
          <a:lstStyle/>
          <a:p>
            <a:r>
              <a:rPr lang="en-GB" dirty="0" smtClean="0"/>
              <a:t>Both name and number can identify the cranial nerves. </a:t>
            </a:r>
          </a:p>
          <a:p>
            <a:r>
              <a:rPr lang="en-GB" dirty="0" smtClean="0"/>
              <a:t>Their names suggest either their distribution or their function whereas their numbers indicate the order in which they emerge from the brain from anterior to posterior. </a:t>
            </a:r>
          </a:p>
          <a:p>
            <a:r>
              <a:rPr lang="en-GB" dirty="0" smtClean="0"/>
              <a:t>The numbers are usually designated by Roman numerals.</a:t>
            </a:r>
            <a:endParaRPr lang="en-US" dirty="0" smtClean="0"/>
          </a:p>
          <a:p>
            <a:r>
              <a:rPr lang="en-GB" dirty="0" smtClean="0"/>
              <a:t>All the cranial nerves are made up of bundles of axons.</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6E9B221-7B90-45F4-A055-4491F5D2559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158</a:t>
            </a:fld>
            <a:endParaRPr lang="en-US"/>
          </a:p>
        </p:txBody>
      </p:sp>
      <p:sp>
        <p:nvSpPr>
          <p:cNvPr id="6" name="Content Placeholder 5"/>
          <p:cNvSpPr>
            <a:spLocks noGrp="1"/>
          </p:cNvSpPr>
          <p:nvPr>
            <p:ph sz="quarter" idx="1"/>
          </p:nvPr>
        </p:nvSpPr>
        <p:spPr/>
        <p:txBody>
          <a:bodyPr>
            <a:normAutofit/>
          </a:bodyPr>
          <a:lstStyle/>
          <a:p>
            <a:r>
              <a:rPr lang="en-GB" dirty="0" smtClean="0"/>
              <a:t>Mixed nerves contain axons of sensory and motor neurones, sensory cranial nerves consist of sensory axons only and motor cranial nerves consist mainly of motor axons.</a:t>
            </a:r>
          </a:p>
          <a:p>
            <a:r>
              <a:rPr lang="en-GB" dirty="0" smtClean="0"/>
              <a:t>Cranial nerves classified as motor nerves </a:t>
            </a:r>
            <a:r>
              <a:rPr lang="en-GB" b="1" dirty="0" smtClean="0"/>
              <a:t>do contain a small number of sensory fibres</a:t>
            </a:r>
            <a:r>
              <a:rPr lang="en-GB" dirty="0" smtClean="0"/>
              <a:t>, the </a:t>
            </a:r>
            <a:r>
              <a:rPr lang="en-GB" b="1" i="1" dirty="0" err="1" smtClean="0"/>
              <a:t>proprioceptive</a:t>
            </a:r>
            <a:r>
              <a:rPr lang="en-GB" dirty="0" smtClean="0"/>
              <a:t> fibres that carry information regarding tension in the muscles controlled by the motor fibres of the same motor nerve.  </a:t>
            </a:r>
          </a:p>
          <a:p>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612" y="31376"/>
            <a:ext cx="5791200" cy="762000"/>
          </a:xfrm>
        </p:spPr>
        <p:txBody>
          <a:bodyPr/>
          <a:lstStyle/>
          <a:p>
            <a:pPr algn="ctr"/>
            <a:r>
              <a:rPr lang="en-US" dirty="0" smtClean="0"/>
              <a:t>CRANIAL NERVES</a:t>
            </a:r>
            <a:endParaRPr lang="en-US" dirty="0"/>
          </a:p>
        </p:txBody>
      </p:sp>
      <p:pic>
        <p:nvPicPr>
          <p:cNvPr id="3"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5149"/>
          <a:stretch/>
        </p:blipFill>
        <p:spPr bwMode="auto">
          <a:xfrm>
            <a:off x="762000" y="914400"/>
            <a:ext cx="7368988" cy="5798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4730912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F419263-6255-4E6D-B901-1D6EF762452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1. NEURONES</a:t>
            </a:r>
            <a:r>
              <a:rPr lang="en-GB" dirty="0" smtClean="0"/>
              <a:t> </a:t>
            </a:r>
            <a:endParaRPr lang="en-US" dirty="0" smtClean="0"/>
          </a:p>
          <a:p>
            <a:r>
              <a:rPr lang="en-GB" dirty="0" smtClean="0"/>
              <a:t>The neurone is the basic functional unit of the central nervous system.</a:t>
            </a:r>
          </a:p>
          <a:p>
            <a:r>
              <a:rPr lang="en-GB" dirty="0" smtClean="0"/>
              <a:t>Neurones are excitable cells that conduct impulses making the nervous system functions possible as they make up the wiring of the body’s information circuit.</a:t>
            </a:r>
          </a:p>
          <a:p>
            <a:r>
              <a:rPr lang="en-GB" dirty="0" smtClean="0"/>
              <a:t>There are approximately 100 billion neurones in the body accounting for 10 - 20% of the nervous system cells. </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8686800" cy="685482"/>
          </a:xfrm>
        </p:spPr>
        <p:txBody>
          <a:bodyPr>
            <a:normAutofit fontScale="90000"/>
          </a:bodyPr>
          <a:lstStyle/>
          <a:p>
            <a:pPr algn="ctr"/>
            <a:r>
              <a:rPr lang="en-US" dirty="0" smtClean="0"/>
              <a:t>CRANIAL NERVE DISTRIBUTION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599" y="914399"/>
            <a:ext cx="8610601" cy="57175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386594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8BA3F2E-7D80-4806-BDB2-41013B065FB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161</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3. SPINAL NERVES</a:t>
            </a:r>
            <a:endParaRPr lang="en-US" dirty="0" smtClean="0"/>
          </a:p>
          <a:p>
            <a:r>
              <a:rPr lang="en-GB" dirty="0" smtClean="0"/>
              <a:t>There are 31 pairs of spinal nerves (8 cervical pairs, 12 thoracic, 5 lumbar, 5 sacral and 1 coccygeal pair) connected to the spinal cord. </a:t>
            </a:r>
          </a:p>
          <a:p>
            <a:r>
              <a:rPr lang="en-GB" dirty="0" smtClean="0"/>
              <a:t>The nerves have no special names but are numbered according to the level of the vertebra at which they emerge from the spinal cavity. </a:t>
            </a:r>
          </a:p>
          <a:p>
            <a:r>
              <a:rPr lang="en-GB" dirty="0" smtClean="0"/>
              <a:t>The 8 cervical nerves pairs are called C1 – C8, the 12 thoracic as T1 – T12, the 5 lumbar as L1 – L5 and the 5 sacral pairs as S1 –S5.</a:t>
            </a:r>
            <a:endParaRPr lang="en-US" dirty="0" smtClean="0"/>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7E20512-E494-41C0-BA1B-62C349A9FEC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162</a:t>
            </a:fld>
            <a:endParaRPr lang="en-US"/>
          </a:p>
        </p:txBody>
      </p:sp>
      <p:sp>
        <p:nvSpPr>
          <p:cNvPr id="6" name="Content Placeholder 5"/>
          <p:cNvSpPr>
            <a:spLocks noGrp="1"/>
          </p:cNvSpPr>
          <p:nvPr>
            <p:ph sz="quarter" idx="1"/>
          </p:nvPr>
        </p:nvSpPr>
        <p:spPr/>
        <p:txBody>
          <a:bodyPr/>
          <a:lstStyle/>
          <a:p>
            <a:r>
              <a:rPr lang="en-GB" dirty="0" smtClean="0"/>
              <a:t>C1 nerves emerge from the cord in the space above the first cervical vertebra and C8 nerves emerge between the last cervical vertebra (C7) and the first thoracic vertebra (T1). </a:t>
            </a:r>
          </a:p>
          <a:p>
            <a:r>
              <a:rPr lang="en-GB" dirty="0" smtClean="0"/>
              <a:t>Other cervical nerves and all the thoracic nerve pairs pass out of the spinal cavity horizontally through the intervertebral foramina for their respective vertebrae.</a:t>
            </a:r>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B147FA7-DFFF-4143-B36A-57C65DF7424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163</a:t>
            </a:fld>
            <a:endParaRPr lang="en-US"/>
          </a:p>
        </p:txBody>
      </p:sp>
      <p:sp>
        <p:nvSpPr>
          <p:cNvPr id="6" name="Content Placeholder 5"/>
          <p:cNvSpPr>
            <a:spLocks noGrp="1"/>
          </p:cNvSpPr>
          <p:nvPr>
            <p:ph sz="quarter" idx="1"/>
          </p:nvPr>
        </p:nvSpPr>
        <p:spPr/>
        <p:txBody>
          <a:bodyPr>
            <a:normAutofit/>
          </a:bodyPr>
          <a:lstStyle/>
          <a:p>
            <a:r>
              <a:rPr lang="en-GB" dirty="0" smtClean="0"/>
              <a:t>Lumbar, sacral and coccygeal nerve roots descend from their point of origin at the lower end of the spinal cord at L1 before reaching their intervertebral foramina of their respective vertebrae through which the nerves emerge. </a:t>
            </a:r>
          </a:p>
          <a:p>
            <a:r>
              <a:rPr lang="en-GB" dirty="0" smtClean="0"/>
              <a:t>This gives the lower end of the spinal cord with its attached spinal nerve roots a horse’s tail appearance hence the name </a:t>
            </a:r>
            <a:r>
              <a:rPr lang="en-GB" dirty="0" err="1" smtClean="0"/>
              <a:t>cauda</a:t>
            </a:r>
            <a:r>
              <a:rPr lang="en-GB" dirty="0" smtClean="0"/>
              <a:t> </a:t>
            </a:r>
            <a:r>
              <a:rPr lang="en-GB" dirty="0" err="1" smtClean="0"/>
              <a:t>equina</a:t>
            </a:r>
            <a:r>
              <a:rPr lang="en-GB" dirty="0" smtClean="0"/>
              <a:t> (Latin for horse tail).</a:t>
            </a:r>
            <a:endParaRPr lang="en-US" dirty="0" smtClean="0"/>
          </a:p>
          <a:p>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D7D04-247A-46A0-8BEA-98521C2930A3}" type="datetime1">
              <a:rPr lang="en-US" smtClean="0"/>
              <a:pPr/>
              <a:t>01/30/2020</a:t>
            </a:fld>
            <a:endParaRPr lang="en-US"/>
          </a:p>
        </p:txBody>
      </p:sp>
      <p:sp>
        <p:nvSpPr>
          <p:cNvPr id="3" name="Footer Placeholder 2"/>
          <p:cNvSpPr>
            <a:spLocks noGrp="1"/>
          </p:cNvSpPr>
          <p:nvPr>
            <p:ph type="ftr" sz="quarter" idx="11"/>
          </p:nvPr>
        </p:nvSpPr>
        <p:spPr/>
        <p:txBody>
          <a:bodyPr/>
          <a:lstStyle/>
          <a:p>
            <a:r>
              <a:rPr lang="en-US" smtClean="0"/>
              <a:t>Nmtc series.Mocha Clifford</a:t>
            </a:r>
            <a:endParaRPr lang="en-US"/>
          </a:p>
        </p:txBody>
      </p:sp>
      <p:sp>
        <p:nvSpPr>
          <p:cNvPr id="4" name="Slide Number Placeholder 3"/>
          <p:cNvSpPr>
            <a:spLocks noGrp="1"/>
          </p:cNvSpPr>
          <p:nvPr>
            <p:ph type="sldNum" sz="quarter" idx="12"/>
          </p:nvPr>
        </p:nvSpPr>
        <p:spPr/>
        <p:txBody>
          <a:bodyPr/>
          <a:lstStyle/>
          <a:p>
            <a:fld id="{A6EDB6CC-90E6-44D2-B2F2-8BD2E7868DB7}" type="slidenum">
              <a:rPr lang="en-US" smtClean="0"/>
              <a:pPr/>
              <a:t>164</a:t>
            </a:fld>
            <a:endParaRPr lang="en-US"/>
          </a:p>
        </p:txBody>
      </p:sp>
      <p:pic>
        <p:nvPicPr>
          <p:cNvPr id="2050" name="Picture 2" descr="spinema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0444E80-FFB2-4F87-B440-8DE3602737F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165</a:t>
            </a:fld>
            <a:endParaRPr lang="en-US"/>
          </a:p>
        </p:txBody>
      </p:sp>
      <p:sp>
        <p:nvSpPr>
          <p:cNvPr id="6" name="Content Placeholder 5"/>
          <p:cNvSpPr>
            <a:spLocks noGrp="1"/>
          </p:cNvSpPr>
          <p:nvPr>
            <p:ph sz="quarter" idx="1"/>
          </p:nvPr>
        </p:nvSpPr>
        <p:spPr/>
        <p:txBody>
          <a:bodyPr>
            <a:normAutofit fontScale="92500" lnSpcReduction="20000"/>
          </a:bodyPr>
          <a:lstStyle/>
          <a:p>
            <a:pPr lvl="0">
              <a:buNone/>
            </a:pPr>
            <a:r>
              <a:rPr lang="en-GB" b="1" dirty="0" smtClean="0"/>
              <a:t>NEURONES IN SPINAL NERVES</a:t>
            </a:r>
            <a:endParaRPr lang="en-US" dirty="0" smtClean="0"/>
          </a:p>
          <a:p>
            <a:r>
              <a:rPr lang="en-GB" dirty="0" smtClean="0"/>
              <a:t>Each spinal nerve includes numerous sensory (afferent) and motor (efferent) neurones which are classified as </a:t>
            </a:r>
            <a:r>
              <a:rPr lang="en-GB" b="1" dirty="0" smtClean="0"/>
              <a:t>somatic</a:t>
            </a:r>
            <a:r>
              <a:rPr lang="en-GB" dirty="0" smtClean="0"/>
              <a:t> and </a:t>
            </a:r>
            <a:r>
              <a:rPr lang="en-GB" b="1" dirty="0" smtClean="0"/>
              <a:t>visceral</a:t>
            </a:r>
            <a:r>
              <a:rPr lang="en-GB" dirty="0" smtClean="0"/>
              <a:t>. </a:t>
            </a:r>
          </a:p>
          <a:p>
            <a:r>
              <a:rPr lang="en-GB" b="1" dirty="0" smtClean="0"/>
              <a:t>Somatic neurones </a:t>
            </a:r>
            <a:r>
              <a:rPr lang="en-GB" dirty="0" smtClean="0"/>
              <a:t>conduct impulses to and from somatic structures (skin, skeletal muscles, tendons and joints) whereas the </a:t>
            </a:r>
            <a:r>
              <a:rPr lang="en-GB" b="1" dirty="0" smtClean="0"/>
              <a:t>visceral neurones </a:t>
            </a:r>
            <a:r>
              <a:rPr lang="en-GB" dirty="0" smtClean="0"/>
              <a:t>conduct impulses to and from visceral structures (smooth muscle, cardiac muscle and glands). </a:t>
            </a:r>
          </a:p>
          <a:p>
            <a:r>
              <a:rPr lang="en-GB" dirty="0" smtClean="0"/>
              <a:t>Hence all spinal nerves can be classified into four categories namely: - </a:t>
            </a:r>
            <a:r>
              <a:rPr lang="en-GB" b="1" i="1" dirty="0" smtClean="0"/>
              <a:t>somatic afferent, somatic efferent, visceral afferent and visceral efferent neurones</a:t>
            </a:r>
            <a:r>
              <a:rPr lang="en-GB"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A767653-A208-40B5-8440-0025F602204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166</a:t>
            </a:fld>
            <a:endParaRPr lang="en-US"/>
          </a:p>
        </p:txBody>
      </p:sp>
      <p:sp>
        <p:nvSpPr>
          <p:cNvPr id="6" name="Content Placeholder 5"/>
          <p:cNvSpPr>
            <a:spLocks noGrp="1"/>
          </p:cNvSpPr>
          <p:nvPr>
            <p:ph sz="quarter" idx="1"/>
          </p:nvPr>
        </p:nvSpPr>
        <p:spPr/>
        <p:txBody>
          <a:bodyPr>
            <a:normAutofit/>
          </a:bodyPr>
          <a:lstStyle/>
          <a:p>
            <a:pPr>
              <a:buNone/>
            </a:pPr>
            <a:r>
              <a:rPr lang="en-GB" b="1" dirty="0" smtClean="0"/>
              <a:t>A. Somatic Afferent Neurones </a:t>
            </a:r>
            <a:endParaRPr lang="en-US" dirty="0" smtClean="0"/>
          </a:p>
          <a:p>
            <a:r>
              <a:rPr lang="en-GB" dirty="0" smtClean="0"/>
              <a:t>These are sensory neurones that conduct impulses initiated in receptors in the skin, skeletal muscles, tendons and joints.</a:t>
            </a:r>
          </a:p>
          <a:p>
            <a:r>
              <a:rPr lang="en-GB" dirty="0" smtClean="0"/>
              <a:t>Somatic afferent neurones are unipolar neurones that enter the spinal cord through the dorsal root and their cell bodies are located in the dorsal root ganglia. </a:t>
            </a:r>
            <a:endParaRPr lang="en-US" dirty="0" smtClean="0"/>
          </a:p>
          <a:p>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DB87579-409E-4C94-A78F-3DF06CD33A6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167</a:t>
            </a:fld>
            <a:endParaRPr lang="en-US"/>
          </a:p>
        </p:txBody>
      </p:sp>
      <p:sp>
        <p:nvSpPr>
          <p:cNvPr id="6" name="Content Placeholder 5"/>
          <p:cNvSpPr>
            <a:spLocks noGrp="1"/>
          </p:cNvSpPr>
          <p:nvPr>
            <p:ph sz="quarter" idx="1"/>
          </p:nvPr>
        </p:nvSpPr>
        <p:spPr/>
        <p:txBody>
          <a:bodyPr/>
          <a:lstStyle/>
          <a:p>
            <a:pPr>
              <a:buNone/>
            </a:pPr>
            <a:r>
              <a:rPr lang="en-GB" b="1" dirty="0" smtClean="0"/>
              <a:t>B. Somatic Efferent Neurones</a:t>
            </a:r>
            <a:endParaRPr lang="en-US" dirty="0" smtClean="0"/>
          </a:p>
          <a:p>
            <a:r>
              <a:rPr lang="en-GB" dirty="0" smtClean="0"/>
              <a:t>These are motor neurones that conduct impulses from the spinal cord to skeletal muscles. </a:t>
            </a:r>
          </a:p>
          <a:p>
            <a:r>
              <a:rPr lang="en-GB" dirty="0" smtClean="0"/>
              <a:t>These neurones are </a:t>
            </a:r>
            <a:r>
              <a:rPr lang="en-GB" dirty="0" err="1" smtClean="0"/>
              <a:t>multipolar</a:t>
            </a:r>
            <a:r>
              <a:rPr lang="en-GB" dirty="0" smtClean="0"/>
              <a:t> neurones with cell bodies located in the grey matter of the spinal cord. </a:t>
            </a:r>
          </a:p>
          <a:p>
            <a:r>
              <a:rPr lang="en-GB" dirty="0" smtClean="0"/>
              <a:t>Somatic efferent neurones leave the spinal cord through the ventral root of the spinal cord.</a:t>
            </a:r>
            <a:endParaRPr lang="en-US" dirty="0" smtClean="0"/>
          </a:p>
          <a:p>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E7349A9-0068-413E-8A0C-25013D17879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168</a:t>
            </a:fld>
            <a:endParaRPr lang="en-US"/>
          </a:p>
        </p:txBody>
      </p:sp>
      <p:sp>
        <p:nvSpPr>
          <p:cNvPr id="6" name="Content Placeholder 5"/>
          <p:cNvSpPr>
            <a:spLocks noGrp="1"/>
          </p:cNvSpPr>
          <p:nvPr>
            <p:ph sz="quarter" idx="1"/>
          </p:nvPr>
        </p:nvSpPr>
        <p:spPr/>
        <p:txBody>
          <a:bodyPr/>
          <a:lstStyle/>
          <a:p>
            <a:pPr>
              <a:buNone/>
            </a:pPr>
            <a:r>
              <a:rPr lang="en-GB" b="1" dirty="0" smtClean="0"/>
              <a:t>C. Visceral Afferent Neurones</a:t>
            </a:r>
            <a:endParaRPr lang="en-US" dirty="0" smtClean="0"/>
          </a:p>
          <a:p>
            <a:r>
              <a:rPr lang="en-GB" dirty="0" smtClean="0"/>
              <a:t>These are sensory neurones that conduct impulses initiated in receptors in smooth muscle and cardiac muscle. </a:t>
            </a:r>
          </a:p>
          <a:p>
            <a:r>
              <a:rPr lang="en-GB" dirty="0" smtClean="0"/>
              <a:t>These neurones are unipolar and enter the spinal cord through the dorsal root and their cell bodies are located in the dorsal root ganglia. </a:t>
            </a:r>
          </a:p>
          <a:p>
            <a:r>
              <a:rPr lang="en-GB" dirty="0" smtClean="0"/>
              <a:t>Visceral afferent neurones are collectively called </a:t>
            </a:r>
            <a:r>
              <a:rPr lang="en-GB" b="1" dirty="0" smtClean="0"/>
              <a:t>enteroceptors or visceroceptors.</a:t>
            </a:r>
            <a:endParaRPr lang="en-US" dirty="0" smtClean="0"/>
          </a:p>
          <a:p>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09A59E0-4152-4D05-8001-5D86F8FC0AC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169</a:t>
            </a:fld>
            <a:endParaRPr lang="en-US"/>
          </a:p>
        </p:txBody>
      </p:sp>
      <p:sp>
        <p:nvSpPr>
          <p:cNvPr id="6" name="Content Placeholder 5"/>
          <p:cNvSpPr>
            <a:spLocks noGrp="1"/>
          </p:cNvSpPr>
          <p:nvPr>
            <p:ph sz="quarter" idx="1"/>
          </p:nvPr>
        </p:nvSpPr>
        <p:spPr/>
        <p:txBody>
          <a:bodyPr>
            <a:normAutofit/>
          </a:bodyPr>
          <a:lstStyle/>
          <a:p>
            <a:pPr>
              <a:buNone/>
            </a:pPr>
            <a:r>
              <a:rPr lang="en-GB" b="1" dirty="0" smtClean="0"/>
              <a:t>D. Visceral Efferent Neurones</a:t>
            </a:r>
            <a:endParaRPr lang="en-US" dirty="0" smtClean="0"/>
          </a:p>
          <a:p>
            <a:r>
              <a:rPr lang="en-GB" dirty="0" smtClean="0"/>
              <a:t>These are neurones that conduct impulses to smooth muscle, cardiac muscle and glands. </a:t>
            </a:r>
          </a:p>
          <a:p>
            <a:r>
              <a:rPr lang="en-GB" dirty="0" smtClean="0"/>
              <a:t>They make up the </a:t>
            </a:r>
            <a:r>
              <a:rPr lang="en-GB" b="1" dirty="0" smtClean="0"/>
              <a:t>autonomic nervous system (ANS)</a:t>
            </a:r>
            <a:r>
              <a:rPr lang="en-GB" dirty="0" smtClean="0"/>
              <a:t>.  </a:t>
            </a:r>
          </a:p>
          <a:p>
            <a:r>
              <a:rPr lang="en-GB" dirty="0" smtClean="0"/>
              <a:t>Some visceral efferent neurones begin in the brain white matter while others begin in the spinal cord.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6C540FA-AFF8-4F7A-A693-158AD5E4299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a:t>
            </a:fld>
            <a:endParaRPr lang="en-US"/>
          </a:p>
        </p:txBody>
      </p:sp>
      <p:sp>
        <p:nvSpPr>
          <p:cNvPr id="6" name="Content Placeholder 5"/>
          <p:cNvSpPr>
            <a:spLocks noGrp="1"/>
          </p:cNvSpPr>
          <p:nvPr>
            <p:ph sz="quarter" idx="1"/>
          </p:nvPr>
        </p:nvSpPr>
        <p:spPr/>
        <p:txBody>
          <a:bodyPr/>
          <a:lstStyle/>
          <a:p>
            <a:r>
              <a:rPr lang="en-GB" dirty="0" smtClean="0"/>
              <a:t>Neurones are specialized cells that respond to chemical and physical stimuli, conduct electrochemical impulses and release chemical regulators that are specific in function. </a:t>
            </a:r>
          </a:p>
          <a:p>
            <a:r>
              <a:rPr lang="en-GB" dirty="0" smtClean="0"/>
              <a:t>These characteristics enable the neurones perform functions such as perception of stimuli, learning, memory and control of muscle in glands. </a:t>
            </a:r>
            <a:endParaRPr lang="en-US" dirty="0" smtClean="0"/>
          </a:p>
          <a:p>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298A6DB-C53E-4A98-B0DC-D3150D6E443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170</a:t>
            </a:fld>
            <a:endParaRPr lang="en-US"/>
          </a:p>
        </p:txBody>
      </p:sp>
      <p:sp>
        <p:nvSpPr>
          <p:cNvPr id="6" name="Content Placeholder 5"/>
          <p:cNvSpPr>
            <a:spLocks noGrp="1"/>
          </p:cNvSpPr>
          <p:nvPr>
            <p:ph sz="quarter" idx="1"/>
          </p:nvPr>
        </p:nvSpPr>
        <p:spPr/>
        <p:txBody>
          <a:bodyPr/>
          <a:lstStyle/>
          <a:p>
            <a:r>
              <a:rPr lang="en-GB" dirty="0" smtClean="0"/>
              <a:t>Two visceral efferent neurones are involved in conduction of an impulse from the spinal cord or brain to a smooth muscle or gland. </a:t>
            </a:r>
          </a:p>
          <a:p>
            <a:r>
              <a:rPr lang="en-GB" dirty="0" smtClean="0"/>
              <a:t>The two neurones are </a:t>
            </a:r>
            <a:r>
              <a:rPr lang="en-GB" b="1" dirty="0" smtClean="0"/>
              <a:t>preganglionic neurone </a:t>
            </a:r>
            <a:r>
              <a:rPr lang="en-GB" dirty="0" smtClean="0"/>
              <a:t>and </a:t>
            </a:r>
            <a:r>
              <a:rPr lang="en-GB" b="1" dirty="0" smtClean="0"/>
              <a:t>postganglionic neurone.</a:t>
            </a:r>
            <a:endParaRPr lang="en-US" dirty="0" smtClean="0"/>
          </a:p>
          <a:p>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95214CE-A9B3-4D53-AA5D-A91569A1FC9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171</a:t>
            </a:fld>
            <a:endParaRPr lang="en-US"/>
          </a:p>
        </p:txBody>
      </p:sp>
      <p:sp>
        <p:nvSpPr>
          <p:cNvPr id="6" name="Content Placeholder 5"/>
          <p:cNvSpPr>
            <a:spLocks noGrp="1"/>
          </p:cNvSpPr>
          <p:nvPr>
            <p:ph sz="quarter" idx="1"/>
          </p:nvPr>
        </p:nvSpPr>
        <p:spPr/>
        <p:txBody>
          <a:bodyPr>
            <a:normAutofit/>
          </a:bodyPr>
          <a:lstStyle/>
          <a:p>
            <a:pPr>
              <a:buNone/>
            </a:pPr>
            <a:r>
              <a:rPr lang="en-GB" b="1" dirty="0" smtClean="0"/>
              <a:t>4. SPINAL REFLEXES</a:t>
            </a:r>
            <a:r>
              <a:rPr lang="en-GB" dirty="0" smtClean="0"/>
              <a:t> </a:t>
            </a:r>
            <a:endParaRPr lang="en-US" dirty="0" smtClean="0"/>
          </a:p>
          <a:p>
            <a:r>
              <a:rPr lang="en-GB" dirty="0" smtClean="0"/>
              <a:t>A reflex is a predictable motor response to a sensory stimulus. </a:t>
            </a:r>
          </a:p>
          <a:p>
            <a:r>
              <a:rPr lang="en-GB" dirty="0" smtClean="0"/>
              <a:t>The term reflex however is usually used to mean only involuntary responses rather than the voluntary ones involving the cerebral cortex. </a:t>
            </a:r>
          </a:p>
          <a:p>
            <a:r>
              <a:rPr lang="en-GB" dirty="0" smtClean="0"/>
              <a:t>The neural pathway involved in execution of a reflex is called the reflex arc. </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1EAEAE1-D768-4C2B-861C-325C40FF2EC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172</a:t>
            </a:fld>
            <a:endParaRPr lang="en-US"/>
          </a:p>
        </p:txBody>
      </p:sp>
      <p:sp>
        <p:nvSpPr>
          <p:cNvPr id="6" name="Content Placeholder 5"/>
          <p:cNvSpPr>
            <a:spLocks noGrp="1"/>
          </p:cNvSpPr>
          <p:nvPr>
            <p:ph sz="quarter" idx="1"/>
          </p:nvPr>
        </p:nvSpPr>
        <p:spPr/>
        <p:txBody>
          <a:bodyPr>
            <a:normAutofit fontScale="92500" lnSpcReduction="10000"/>
          </a:bodyPr>
          <a:lstStyle/>
          <a:p>
            <a:r>
              <a:rPr lang="en-GB" dirty="0" smtClean="0"/>
              <a:t>If the centre of a reflex arc is in the brain the response it mediates is called a cranial reflex and spinal reflex if in the spinal cord.</a:t>
            </a:r>
            <a:endParaRPr lang="en-US" dirty="0" smtClean="0"/>
          </a:p>
          <a:p>
            <a:r>
              <a:rPr lang="en-GB" dirty="0" smtClean="0"/>
              <a:t>Reflexes deviate from the normal in certain diseases hence testing of reflexes is a valuable diagnostic tool.</a:t>
            </a:r>
          </a:p>
          <a:p>
            <a:r>
              <a:rPr lang="en-GB" dirty="0" smtClean="0"/>
              <a:t>In testing a patient’ s reflexes a clinician interprets the results on the basis of what is known about the reflex arc that must function to produce normal reflexes. </a:t>
            </a:r>
          </a:p>
          <a:p>
            <a:r>
              <a:rPr lang="en-GB" dirty="0" smtClean="0"/>
              <a:t>A reflex consists of either muscle contraction or glandular secretion hence the names somatic reflexes and autonomic (visceral) reflexes respectively.</a:t>
            </a:r>
            <a:endParaRPr lang="en-US" dirty="0"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31B73B8-1A9F-46C1-A1C7-88F465B475A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173</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b="1" dirty="0" smtClean="0"/>
              <a:t>A. SOMATIC REFLEXES</a:t>
            </a:r>
            <a:endParaRPr lang="en-US" dirty="0" smtClean="0"/>
          </a:p>
          <a:p>
            <a:r>
              <a:rPr lang="en-GB" dirty="0" smtClean="0"/>
              <a:t>Somatic reflexes involve contraction of skeletal muscles and have their motor neurones in the anterior horn cell or lower motor neurone. </a:t>
            </a:r>
          </a:p>
          <a:p>
            <a:r>
              <a:rPr lang="en-GB" dirty="0" smtClean="0"/>
              <a:t>Important somatic reflexes include: -</a:t>
            </a:r>
            <a:endParaRPr lang="en-US" dirty="0" smtClean="0"/>
          </a:p>
          <a:p>
            <a:pPr lvl="0">
              <a:buFont typeface="Wingdings" pitchFamily="2" charset="2"/>
              <a:buChar char="v"/>
            </a:pPr>
            <a:r>
              <a:rPr lang="en-GB" dirty="0" smtClean="0"/>
              <a:t>Knee reflex (Patella reflex)</a:t>
            </a:r>
            <a:endParaRPr lang="en-US" dirty="0" smtClean="0"/>
          </a:p>
          <a:p>
            <a:pPr lvl="0">
              <a:buFont typeface="Wingdings" pitchFamily="2" charset="2"/>
              <a:buChar char="v"/>
            </a:pPr>
            <a:r>
              <a:rPr lang="en-GB" dirty="0" smtClean="0"/>
              <a:t>Ankle reflex (Achilles reflex)</a:t>
            </a:r>
            <a:endParaRPr lang="en-US" dirty="0" smtClean="0"/>
          </a:p>
          <a:p>
            <a:pPr lvl="0">
              <a:buFont typeface="Wingdings" pitchFamily="2" charset="2"/>
              <a:buChar char="v"/>
            </a:pPr>
            <a:r>
              <a:rPr lang="en-GB" dirty="0" err="1" smtClean="0"/>
              <a:t>Babinski</a:t>
            </a:r>
            <a:r>
              <a:rPr lang="en-GB" dirty="0" smtClean="0"/>
              <a:t> reflex</a:t>
            </a:r>
            <a:endParaRPr lang="en-US" dirty="0" smtClean="0"/>
          </a:p>
          <a:p>
            <a:pPr lvl="0">
              <a:buFont typeface="Wingdings" pitchFamily="2" charset="2"/>
              <a:buChar char="v"/>
            </a:pPr>
            <a:r>
              <a:rPr lang="en-GB" dirty="0" smtClean="0"/>
              <a:t>Corneal reflex</a:t>
            </a:r>
            <a:endParaRPr lang="en-US" dirty="0" smtClean="0"/>
          </a:p>
          <a:p>
            <a:pPr lvl="0">
              <a:buFont typeface="Wingdings" pitchFamily="2" charset="2"/>
              <a:buChar char="v"/>
            </a:pPr>
            <a:r>
              <a:rPr lang="en-GB" dirty="0" smtClean="0"/>
              <a:t>Abdominal reflex </a:t>
            </a:r>
            <a:endParaRPr lang="en-US" dirty="0" smtClean="0"/>
          </a:p>
          <a:p>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5. AUTONOMIC NERVOUS SYSTEM (ANS)</a:t>
            </a: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fld id="{AD978828-20D6-4455-AADA-D2988180441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174</a:t>
            </a:fld>
            <a:endParaRPr lang="en-US"/>
          </a:p>
        </p:txBody>
      </p:sp>
      <p:sp>
        <p:nvSpPr>
          <p:cNvPr id="6" name="Content Placeholder 5"/>
          <p:cNvSpPr>
            <a:spLocks noGrp="1"/>
          </p:cNvSpPr>
          <p:nvPr>
            <p:ph sz="quarter" idx="1"/>
          </p:nvPr>
        </p:nvSpPr>
        <p:spPr/>
        <p:txBody>
          <a:bodyPr>
            <a:normAutofit fontScale="92500" lnSpcReduction="20000"/>
          </a:bodyPr>
          <a:lstStyle/>
          <a:p>
            <a:pPr>
              <a:buFont typeface="Wingdings" pitchFamily="2" charset="2"/>
              <a:buChar char="v"/>
            </a:pPr>
            <a:r>
              <a:rPr lang="en-GB" dirty="0" smtClean="0"/>
              <a:t>At the end of the lesson the learner should be competent to: -</a:t>
            </a:r>
            <a:endParaRPr lang="en-US" dirty="0" smtClean="0"/>
          </a:p>
          <a:p>
            <a:pPr lvl="0"/>
            <a:r>
              <a:rPr lang="en-GB" dirty="0" smtClean="0"/>
              <a:t>Identify the two major subdivisions of the autonomic nervous system (ANS)</a:t>
            </a:r>
            <a:endParaRPr lang="en-US" dirty="0" smtClean="0"/>
          </a:p>
          <a:p>
            <a:pPr lvl="0"/>
            <a:r>
              <a:rPr lang="en-GB" dirty="0" smtClean="0"/>
              <a:t>Describe the structures of the autonomic nervous system</a:t>
            </a:r>
            <a:endParaRPr lang="en-US" dirty="0" smtClean="0"/>
          </a:p>
          <a:p>
            <a:pPr lvl="0"/>
            <a:r>
              <a:rPr lang="en-GB" dirty="0" smtClean="0"/>
              <a:t>Identify the autonomic nervous system neurotransmitters and the fibres where they are found.</a:t>
            </a:r>
            <a:endParaRPr lang="en-US" dirty="0" smtClean="0"/>
          </a:p>
          <a:p>
            <a:pPr lvl="0"/>
            <a:r>
              <a:rPr lang="en-GB" dirty="0" smtClean="0"/>
              <a:t>Describe the function of the autonomic nervous system</a:t>
            </a:r>
            <a:endParaRPr lang="en-US" dirty="0" smtClean="0"/>
          </a:p>
          <a:p>
            <a:pPr lvl="0"/>
            <a:r>
              <a:rPr lang="en-GB" dirty="0" smtClean="0"/>
              <a:t>Describe the autonomic pathways</a:t>
            </a:r>
            <a:endParaRPr lang="en-US" dirty="0" smtClean="0"/>
          </a:p>
          <a:p>
            <a:pPr lvl="0"/>
            <a:r>
              <a:rPr lang="en-GB" dirty="0" smtClean="0"/>
              <a:t>Describe effects of malfunction or non-function of the autonomic nervous system  </a:t>
            </a:r>
            <a:endParaRPr lang="en-US" dirty="0" smtClean="0"/>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38200"/>
          </a:xfrm>
        </p:spPr>
        <p:txBody>
          <a:bodyPr/>
          <a:lstStyle/>
          <a:p>
            <a:pPr marL="0" indent="0">
              <a:buNone/>
            </a:pPr>
            <a:r>
              <a:rPr lang="en-US" sz="4000" dirty="0" smtClean="0"/>
              <a:t>AUTONOMIC NERVOUS SYSTEM</a:t>
            </a:r>
            <a:endParaRPr lang="en-US" sz="4000" dirty="0"/>
          </a:p>
        </p:txBody>
      </p:sp>
      <p:sp>
        <p:nvSpPr>
          <p:cNvPr id="3" name="Content Placeholder 2"/>
          <p:cNvSpPr>
            <a:spLocks noGrp="1"/>
          </p:cNvSpPr>
          <p:nvPr>
            <p:ph sz="quarter" idx="4294967295"/>
          </p:nvPr>
        </p:nvSpPr>
        <p:spPr>
          <a:xfrm>
            <a:off x="381000" y="1371600"/>
            <a:ext cx="8001000" cy="5257800"/>
          </a:xfrm>
          <a:prstGeom prst="rect">
            <a:avLst/>
          </a:prstGeom>
        </p:spPr>
        <p:txBody>
          <a:bodyPr>
            <a:normAutofit fontScale="92500"/>
          </a:bodyPr>
          <a:lstStyle/>
          <a:p>
            <a:pPr>
              <a:lnSpc>
                <a:spcPct val="150000"/>
              </a:lnSpc>
              <a:buFont typeface="Wingdings" pitchFamily="2" charset="2"/>
              <a:buChar char="q"/>
            </a:pPr>
            <a:r>
              <a:rPr lang="en-US" sz="2800" dirty="0" smtClean="0"/>
              <a:t>PARTS </a:t>
            </a:r>
          </a:p>
          <a:p>
            <a:pPr lvl="2">
              <a:lnSpc>
                <a:spcPct val="150000"/>
              </a:lnSpc>
              <a:buFont typeface="Wingdings" pitchFamily="2" charset="2"/>
              <a:buChar char="q"/>
            </a:pPr>
            <a:r>
              <a:rPr lang="en-US" dirty="0" smtClean="0"/>
              <a:t>SYMPATHETIC</a:t>
            </a:r>
          </a:p>
          <a:p>
            <a:pPr lvl="2">
              <a:lnSpc>
                <a:spcPct val="150000"/>
              </a:lnSpc>
              <a:buFont typeface="Wingdings" pitchFamily="2" charset="2"/>
              <a:buChar char="q"/>
            </a:pPr>
            <a:r>
              <a:rPr lang="en-US" dirty="0" smtClean="0"/>
              <a:t>PARASYMPATHETIC </a:t>
            </a:r>
          </a:p>
          <a:p>
            <a:pPr lvl="2">
              <a:lnSpc>
                <a:spcPct val="150000"/>
              </a:lnSpc>
              <a:buFont typeface="Wingdings" pitchFamily="2" charset="2"/>
              <a:buChar char="q"/>
            </a:pPr>
            <a:r>
              <a:rPr lang="en-US" dirty="0" smtClean="0"/>
              <a:t>ENTERIC NERVOUS SYSTEM</a:t>
            </a:r>
          </a:p>
          <a:p>
            <a:pPr>
              <a:lnSpc>
                <a:spcPct val="150000"/>
              </a:lnSpc>
              <a:buFont typeface="Wingdings" pitchFamily="2" charset="2"/>
              <a:buChar char="q"/>
            </a:pPr>
            <a:r>
              <a:rPr lang="en-US" sz="3000" dirty="0" smtClean="0"/>
              <a:t>TARGETS</a:t>
            </a:r>
          </a:p>
          <a:p>
            <a:pPr lvl="2">
              <a:lnSpc>
                <a:spcPct val="150000"/>
              </a:lnSpc>
              <a:buFont typeface="Wingdings" pitchFamily="2" charset="2"/>
              <a:buChar char="q"/>
            </a:pPr>
            <a:r>
              <a:rPr lang="en-US" dirty="0" smtClean="0"/>
              <a:t>VISCERA</a:t>
            </a:r>
            <a:endParaRPr lang="en-US" dirty="0"/>
          </a:p>
          <a:p>
            <a:pPr lvl="2">
              <a:lnSpc>
                <a:spcPct val="150000"/>
              </a:lnSpc>
              <a:buFont typeface="Wingdings" pitchFamily="2" charset="2"/>
              <a:buChar char="q"/>
            </a:pPr>
            <a:r>
              <a:rPr lang="en-US" dirty="0" smtClean="0"/>
              <a:t>GLANDS</a:t>
            </a:r>
            <a:endParaRPr lang="en-US" dirty="0"/>
          </a:p>
          <a:p>
            <a:pPr lvl="2">
              <a:lnSpc>
                <a:spcPct val="150000"/>
              </a:lnSpc>
              <a:buFont typeface="Wingdings" pitchFamily="2" charset="2"/>
              <a:buChar char="q"/>
            </a:pPr>
            <a:r>
              <a:rPr lang="en-US" dirty="0" smtClean="0"/>
              <a:t>BLOOD VESSELS</a:t>
            </a:r>
            <a:endParaRPr lang="en-US" dirty="0"/>
          </a:p>
          <a:p>
            <a:pPr lvl="2">
              <a:lnSpc>
                <a:spcPct val="150000"/>
              </a:lnSpc>
              <a:buFont typeface="Wingdings" pitchFamily="2" charset="2"/>
              <a:buChar char="q"/>
            </a:pPr>
            <a:r>
              <a:rPr lang="en-US" dirty="0" smtClean="0"/>
              <a:t>NONSTRIATED MUSCLE</a:t>
            </a:r>
          </a:p>
        </p:txBody>
      </p:sp>
      <p:sp>
        <p:nvSpPr>
          <p:cNvPr id="4" name="Date Placeholder 3"/>
          <p:cNvSpPr>
            <a:spLocks noGrp="1"/>
          </p:cNvSpPr>
          <p:nvPr>
            <p:ph type="dt" sz="half" idx="10"/>
          </p:nvPr>
        </p:nvSpPr>
        <p:spPr/>
        <p:txBody>
          <a:bodyPr/>
          <a:lstStyle/>
          <a:p>
            <a:fld id="{ADDEE781-8754-4784-B8F7-A34F807A138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175</a:t>
            </a:fld>
            <a:endParaRPr lang="en-US"/>
          </a:p>
        </p:txBody>
      </p:sp>
    </p:spTree>
    <p:extLst>
      <p:ext uri="{BB962C8B-B14F-4D97-AF65-F5344CB8AC3E}">
        <p14:creationId xmlns="" xmlns:p14="http://schemas.microsoft.com/office/powerpoint/2010/main" val="6734195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0040847-C436-4F8F-BDAC-A6FB8614611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176</a:t>
            </a:fld>
            <a:endParaRPr lang="en-US"/>
          </a:p>
        </p:txBody>
      </p:sp>
      <p:sp>
        <p:nvSpPr>
          <p:cNvPr id="6" name="Content Placeholder 5"/>
          <p:cNvSpPr>
            <a:spLocks noGrp="1"/>
          </p:cNvSpPr>
          <p:nvPr>
            <p:ph sz="quarter" idx="1"/>
          </p:nvPr>
        </p:nvSpPr>
        <p:spPr/>
        <p:txBody>
          <a:bodyPr>
            <a:normAutofit lnSpcReduction="10000"/>
          </a:bodyPr>
          <a:lstStyle/>
          <a:p>
            <a:r>
              <a:rPr lang="en-GB" dirty="0" smtClean="0"/>
              <a:t>The autonomic nervous system is a subdivision of the efferent portion of the peripheral nervous system. </a:t>
            </a:r>
          </a:p>
          <a:p>
            <a:r>
              <a:rPr lang="en-GB" dirty="0" smtClean="0"/>
              <a:t>ANS innervates organs whose functions are not usually under voluntary control e.g. the cardiac muscle (the heart), smooth muscle (the visceral) and glands. </a:t>
            </a:r>
          </a:p>
          <a:p>
            <a:r>
              <a:rPr lang="en-GB" sz="3200" dirty="0" smtClean="0"/>
              <a:t>The ANS does not function autonomously because it is continually influenced by impulses from autonomic centres located at various levels in the brain. </a:t>
            </a:r>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2203E81-939C-48A7-A7E6-9F59B86CD33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177</a:t>
            </a:fld>
            <a:endParaRPr lang="en-US"/>
          </a:p>
        </p:txBody>
      </p:sp>
      <p:sp>
        <p:nvSpPr>
          <p:cNvPr id="6" name="Content Placeholder 5"/>
          <p:cNvSpPr>
            <a:spLocks noGrp="1"/>
          </p:cNvSpPr>
          <p:nvPr>
            <p:ph sz="quarter" idx="1"/>
          </p:nvPr>
        </p:nvSpPr>
        <p:spPr/>
        <p:txBody>
          <a:bodyPr>
            <a:normAutofit lnSpcReduction="10000"/>
          </a:bodyPr>
          <a:lstStyle/>
          <a:p>
            <a:r>
              <a:rPr lang="en-GB" sz="2800" dirty="0" smtClean="0"/>
              <a:t>These clusters of neurones have axons conducting impulses directly or indirectly to autonomic preganglionic neurones. </a:t>
            </a:r>
          </a:p>
          <a:p>
            <a:r>
              <a:rPr lang="en-GB" sz="2800" dirty="0" smtClean="0"/>
              <a:t>The autonomic centres operate in a hierarchy with the highest centres in the cerebral cortex, which send impulse to other autonomic centres in the brain mainly the thalamus. </a:t>
            </a:r>
          </a:p>
          <a:p>
            <a:r>
              <a:rPr lang="en-GB" sz="2800" dirty="0" smtClean="0"/>
              <a:t>Neurones in the thalamus then stimulate or inhibit impulses to parasympathetic and sympathetic preganglionic neurones   </a:t>
            </a:r>
            <a:endParaRPr lang="en-US" sz="2800" dirty="0" smtClean="0"/>
          </a:p>
          <a:p>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FD1644A-5836-4FFD-A3B4-3FFA4EF92C2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178</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DIVISIONS</a:t>
            </a:r>
            <a:r>
              <a:rPr lang="en-GB" dirty="0" smtClean="0"/>
              <a:t> </a:t>
            </a:r>
            <a:endParaRPr lang="en-US" dirty="0" smtClean="0"/>
          </a:p>
          <a:p>
            <a:r>
              <a:rPr lang="en-GB" dirty="0" smtClean="0"/>
              <a:t>The ANS has two divisions: - the </a:t>
            </a:r>
            <a:r>
              <a:rPr lang="en-GB" b="1" dirty="0" smtClean="0"/>
              <a:t>sympathetic division</a:t>
            </a:r>
            <a:r>
              <a:rPr lang="en-GB" dirty="0" smtClean="0"/>
              <a:t> and the </a:t>
            </a:r>
            <a:r>
              <a:rPr lang="en-GB" b="1" dirty="0" smtClean="0"/>
              <a:t>parasympathetic division</a:t>
            </a:r>
            <a:r>
              <a:rPr lang="en-GB" dirty="0" smtClean="0"/>
              <a:t>. </a:t>
            </a:r>
          </a:p>
          <a:p>
            <a:r>
              <a:rPr lang="en-GB" dirty="0" smtClean="0"/>
              <a:t>Both divisions consist of separate neural pathways supplying the same autonomic effectors (where there in dual </a:t>
            </a:r>
            <a:r>
              <a:rPr lang="en-GB" dirty="0" err="1" smtClean="0"/>
              <a:t>innervation</a:t>
            </a:r>
            <a:r>
              <a:rPr lang="en-GB" dirty="0" smtClean="0"/>
              <a:t>) but their actions are antagonist where one inhibits the effectors and the other stimulates the effectors. </a:t>
            </a:r>
          </a:p>
          <a:p>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7D7B370-D307-4545-9FA4-43269E16A51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179</a:t>
            </a:fld>
            <a:endParaRPr lang="en-US"/>
          </a:p>
        </p:txBody>
      </p:sp>
      <p:sp>
        <p:nvSpPr>
          <p:cNvPr id="6" name="Content Placeholder 5"/>
          <p:cNvSpPr>
            <a:spLocks noGrp="1"/>
          </p:cNvSpPr>
          <p:nvPr>
            <p:ph sz="quarter" idx="1"/>
          </p:nvPr>
        </p:nvSpPr>
        <p:spPr/>
        <p:txBody>
          <a:bodyPr>
            <a:normAutofit/>
          </a:bodyPr>
          <a:lstStyle/>
          <a:p>
            <a:r>
              <a:rPr lang="en-GB" dirty="0" smtClean="0"/>
              <a:t>This is a form of dual </a:t>
            </a:r>
            <a:r>
              <a:rPr lang="en-GB" dirty="0" err="1" smtClean="0"/>
              <a:t>innervation</a:t>
            </a:r>
            <a:r>
              <a:rPr lang="en-GB" dirty="0" smtClean="0"/>
              <a:t> that is well controlled and allows the innervated receptors to participate in times events such as the sexual response in which effectors must be stimulated then rapidly inhibited (or vice versa) in a specific timed sequence. </a:t>
            </a:r>
          </a:p>
          <a:p>
            <a:r>
              <a:rPr lang="en-GB" dirty="0" smtClean="0"/>
              <a:t>However, some autonomic effectors are singly innervated receiving input from only the sympathetic division.</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5A54097-0725-4A3B-BB8A-7BC728C8FEC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a:t>
            </a:fld>
            <a:endParaRPr lang="en-US"/>
          </a:p>
        </p:txBody>
      </p:sp>
      <p:sp>
        <p:nvSpPr>
          <p:cNvPr id="6" name="Content Placeholder 5"/>
          <p:cNvSpPr>
            <a:spLocks noGrp="1"/>
          </p:cNvSpPr>
          <p:nvPr>
            <p:ph sz="quarter" idx="1"/>
          </p:nvPr>
        </p:nvSpPr>
        <p:spPr/>
        <p:txBody>
          <a:bodyPr>
            <a:normAutofit/>
          </a:bodyPr>
          <a:lstStyle/>
          <a:p>
            <a:pPr>
              <a:buNone/>
            </a:pPr>
            <a:r>
              <a:rPr lang="en-GB" b="1" dirty="0" smtClean="0"/>
              <a:t>Structure of a Neurone</a:t>
            </a:r>
            <a:endParaRPr lang="en-US" dirty="0" smtClean="0"/>
          </a:p>
          <a:p>
            <a:r>
              <a:rPr lang="en-GB" dirty="0" smtClean="0"/>
              <a:t>The neurone has three principal parts namely the </a:t>
            </a:r>
            <a:r>
              <a:rPr lang="en-GB" b="1" dirty="0" smtClean="0"/>
              <a:t>cell body</a:t>
            </a:r>
            <a:r>
              <a:rPr lang="en-GB" dirty="0" smtClean="0"/>
              <a:t> , </a:t>
            </a:r>
            <a:r>
              <a:rPr lang="en-GB" b="1" dirty="0" smtClean="0"/>
              <a:t>dendrites</a:t>
            </a:r>
            <a:r>
              <a:rPr lang="en-GB" dirty="0" smtClean="0"/>
              <a:t> and </a:t>
            </a:r>
            <a:r>
              <a:rPr lang="en-GB" b="1" dirty="0" smtClean="0"/>
              <a:t>axon</a:t>
            </a:r>
            <a:r>
              <a:rPr lang="en-GB" dirty="0" smtClean="0"/>
              <a:t>. </a:t>
            </a:r>
            <a:endParaRPr lang="en-US" dirty="0" smtClean="0"/>
          </a:p>
          <a:p>
            <a:pPr>
              <a:buNone/>
            </a:pPr>
            <a:r>
              <a:rPr lang="en-GB" b="1" dirty="0" smtClean="0"/>
              <a:t>1. The Cell Body/soma</a:t>
            </a:r>
            <a:r>
              <a:rPr lang="en-GB" dirty="0" smtClean="0"/>
              <a:t> </a:t>
            </a:r>
            <a:endParaRPr lang="en-US" dirty="0" smtClean="0"/>
          </a:p>
          <a:p>
            <a:r>
              <a:rPr lang="en-GB" dirty="0" smtClean="0"/>
              <a:t>Cell body is the enlarged portion of the neurone containing a nucleus, cytoplasm and organelles (mitochondria and </a:t>
            </a:r>
            <a:r>
              <a:rPr lang="en-GB" dirty="0" err="1" smtClean="0"/>
              <a:t>golgi</a:t>
            </a:r>
            <a:r>
              <a:rPr lang="en-GB" dirty="0" smtClean="0"/>
              <a:t> apparatus) and serves as a nutritional centre.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180</a:t>
            </a:fld>
            <a:endParaRPr lang="en-US"/>
          </a:p>
        </p:txBody>
      </p:sp>
      <p:sp>
        <p:nvSpPr>
          <p:cNvPr id="6" name="Content Placeholder 5"/>
          <p:cNvSpPr>
            <a:spLocks noGrp="1"/>
          </p:cNvSpPr>
          <p:nvPr>
            <p:ph sz="quarter" idx="1"/>
          </p:nvPr>
        </p:nvSpPr>
        <p:spPr/>
        <p:txBody>
          <a:bodyPr>
            <a:normAutofit/>
          </a:bodyPr>
          <a:lstStyle/>
          <a:p>
            <a:pPr>
              <a:buNone/>
            </a:pPr>
            <a:r>
              <a:rPr lang="en-US" b="1" dirty="0" smtClean="0"/>
              <a:t>PARA: </a:t>
            </a:r>
          </a:p>
          <a:p>
            <a:r>
              <a:rPr lang="en-US" dirty="0" smtClean="0"/>
              <a:t>In general the Parasympathetic division can initially be described by the phrases “Rest and Digest” or “Feed and Breed”. </a:t>
            </a:r>
          </a:p>
          <a:p>
            <a:r>
              <a:rPr lang="en-US" dirty="0" smtClean="0"/>
              <a:t>This simply means that this portion of the ANS is for housekeeping activities, putting things back in place, storing needed things and eliminating waste. </a:t>
            </a:r>
          </a:p>
          <a:p>
            <a:r>
              <a:rPr lang="en-US" dirty="0" smtClean="0"/>
              <a:t>For example, after lunch, when you sit down to read, the Parasympathetic division is at work. </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181</a:t>
            </a:fld>
            <a:endParaRPr lang="en-US"/>
          </a:p>
        </p:txBody>
      </p:sp>
      <p:sp>
        <p:nvSpPr>
          <p:cNvPr id="6" name="Content Placeholder 5"/>
          <p:cNvSpPr>
            <a:spLocks noGrp="1"/>
          </p:cNvSpPr>
          <p:nvPr>
            <p:ph sz="quarter" idx="1"/>
          </p:nvPr>
        </p:nvSpPr>
        <p:spPr/>
        <p:txBody>
          <a:bodyPr/>
          <a:lstStyle/>
          <a:p>
            <a:r>
              <a:rPr lang="en-US" dirty="0" smtClean="0"/>
              <a:t>Your heart rate is lowered, your gastrointestinal tract activity is increased, increasing its mobility and secretions. </a:t>
            </a:r>
          </a:p>
          <a:p>
            <a:r>
              <a:rPr lang="en-US" dirty="0" smtClean="0"/>
              <a:t>The diameter of your bronchioles (airways) is small, as you </a:t>
            </a:r>
            <a:r>
              <a:rPr lang="en-US" dirty="0" err="1" smtClean="0"/>
              <a:t>don‟t</a:t>
            </a:r>
            <a:r>
              <a:rPr lang="en-US" dirty="0" smtClean="0"/>
              <a:t> need more air when your are sitting reading. </a:t>
            </a:r>
          </a:p>
          <a:p>
            <a:r>
              <a:rPr lang="en-US" dirty="0" smtClean="0"/>
              <a:t>The diameter of your pupils is also small, this enables the fine focus of your eyes for reading the pages in front of you. </a:t>
            </a:r>
          </a:p>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normAutofit fontScale="85000" lnSpcReduction="20000"/>
          </a:bodyPr>
          <a:lstStyle/>
          <a:p>
            <a:fld id="{FD448B0B-B59F-428B-8F0C-63D07C2D13DE}" type="slidenum">
              <a:rPr lang="en-US"/>
              <a:pPr/>
              <a:t>182</a:t>
            </a:fld>
            <a:endParaRPr lang="en-US"/>
          </a:p>
        </p:txBody>
      </p:sp>
      <p:sp>
        <p:nvSpPr>
          <p:cNvPr id="27651" name="Rectangle 2"/>
          <p:cNvSpPr>
            <a:spLocks noGrp="1" noChangeArrowheads="1"/>
          </p:cNvSpPr>
          <p:nvPr>
            <p:ph type="title"/>
          </p:nvPr>
        </p:nvSpPr>
        <p:spPr/>
        <p:txBody>
          <a:bodyPr/>
          <a:lstStyle/>
          <a:p>
            <a:pPr eaLnBrk="1" hangingPunct="1"/>
            <a:r>
              <a:rPr lang="en-US" dirty="0" smtClean="0"/>
              <a:t>Cont.</a:t>
            </a:r>
          </a:p>
        </p:txBody>
      </p:sp>
      <p:sp>
        <p:nvSpPr>
          <p:cNvPr id="27652" name="Rectangle 3"/>
          <p:cNvSpPr>
            <a:spLocks noGrp="1" noChangeArrowheads="1"/>
          </p:cNvSpPr>
          <p:nvPr>
            <p:ph type="body" idx="1"/>
          </p:nvPr>
        </p:nvSpPr>
        <p:spPr/>
        <p:txBody>
          <a:bodyPr/>
          <a:lstStyle/>
          <a:p>
            <a:pPr eaLnBrk="1" hangingPunct="1">
              <a:lnSpc>
                <a:spcPct val="90000"/>
              </a:lnSpc>
            </a:pPr>
            <a:r>
              <a:rPr lang="en-US" sz="2500" smtClean="0"/>
              <a:t>Enhance “rest-and-digest” activities</a:t>
            </a:r>
          </a:p>
          <a:p>
            <a:pPr eaLnBrk="1" hangingPunct="1">
              <a:lnSpc>
                <a:spcPct val="90000"/>
              </a:lnSpc>
            </a:pPr>
            <a:r>
              <a:rPr lang="en-US" sz="2500" smtClean="0"/>
              <a:t>Mechanisms that help conserve and restore body energy during times of rest</a:t>
            </a:r>
          </a:p>
          <a:p>
            <a:pPr eaLnBrk="1" hangingPunct="1">
              <a:lnSpc>
                <a:spcPct val="90000"/>
              </a:lnSpc>
            </a:pPr>
            <a:r>
              <a:rPr lang="en-US" sz="2500" smtClean="0"/>
              <a:t>Normally dominate over sympathetic impulses</a:t>
            </a:r>
          </a:p>
          <a:p>
            <a:pPr eaLnBrk="1" hangingPunct="1">
              <a:lnSpc>
                <a:spcPct val="90000"/>
              </a:lnSpc>
            </a:pPr>
            <a:r>
              <a:rPr lang="en-US" sz="2500" smtClean="0"/>
              <a:t>SLUDD type responses = </a:t>
            </a:r>
            <a:r>
              <a:rPr lang="en-US" sz="2100" smtClean="0"/>
              <a:t>salivation, lacrimation, urination, digestion &amp; defecation </a:t>
            </a:r>
          </a:p>
          <a:p>
            <a:pPr eaLnBrk="1" hangingPunct="1">
              <a:lnSpc>
                <a:spcPct val="90000"/>
              </a:lnSpc>
            </a:pPr>
            <a:r>
              <a:rPr lang="en-US" sz="2100" smtClean="0"/>
              <a:t>3 “decreases”--- decreased HR, diameter of airways and diameter of pupil</a:t>
            </a:r>
          </a:p>
          <a:p>
            <a:pPr eaLnBrk="1" hangingPunct="1">
              <a:lnSpc>
                <a:spcPct val="90000"/>
              </a:lnSpc>
            </a:pPr>
            <a:r>
              <a:rPr lang="en-US" sz="2100" smtClean="0"/>
              <a:t>Paradoxical fear when there is no escape route or no way to win</a:t>
            </a:r>
          </a:p>
          <a:p>
            <a:pPr lvl="1" eaLnBrk="1" hangingPunct="1">
              <a:lnSpc>
                <a:spcPct val="90000"/>
              </a:lnSpc>
            </a:pPr>
            <a:r>
              <a:rPr lang="en-US" sz="2100" smtClean="0"/>
              <a:t>causes massive activation of parasympathetic division</a:t>
            </a:r>
          </a:p>
          <a:p>
            <a:pPr lvl="1" eaLnBrk="1" hangingPunct="1">
              <a:lnSpc>
                <a:spcPct val="90000"/>
              </a:lnSpc>
            </a:pPr>
            <a:r>
              <a:rPr lang="en-US" sz="2100" smtClean="0"/>
              <a:t>loss of control over urination and defecation</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183</a:t>
            </a:fld>
            <a:endParaRPr lang="en-US"/>
          </a:p>
        </p:txBody>
      </p:sp>
      <p:sp>
        <p:nvSpPr>
          <p:cNvPr id="6" name="Content Placeholder 5"/>
          <p:cNvSpPr>
            <a:spLocks noGrp="1"/>
          </p:cNvSpPr>
          <p:nvPr>
            <p:ph sz="quarter" idx="1"/>
          </p:nvPr>
        </p:nvSpPr>
        <p:spPr/>
        <p:txBody>
          <a:bodyPr/>
          <a:lstStyle/>
          <a:p>
            <a:pPr>
              <a:buNone/>
            </a:pPr>
            <a:r>
              <a:rPr lang="en-US" b="1" dirty="0" smtClean="0"/>
              <a:t>SYM: </a:t>
            </a:r>
          </a:p>
          <a:p>
            <a:r>
              <a:rPr lang="en-US" dirty="0" smtClean="0"/>
              <a:t>In general the Sympathetic division can initially be described by the phrases “Fight or Flight”. </a:t>
            </a:r>
          </a:p>
          <a:p>
            <a:r>
              <a:rPr lang="en-US" dirty="0" smtClean="0"/>
              <a:t>This implies that this portion of the ANS is for emergency situations, for putting up your dukes and fighting, or running away – either way it requires a lot of energy. </a:t>
            </a:r>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normAutofit fontScale="85000" lnSpcReduction="20000"/>
          </a:bodyPr>
          <a:lstStyle/>
          <a:p>
            <a:fld id="{8215CB17-9B59-4F90-81E1-5FD04295FC41}" type="slidenum">
              <a:rPr lang="en-US"/>
              <a:pPr/>
              <a:t>184</a:t>
            </a:fld>
            <a:endParaRPr lang="en-US"/>
          </a:p>
        </p:txBody>
      </p:sp>
      <p:sp>
        <p:nvSpPr>
          <p:cNvPr id="26627" name="Rectangle 2"/>
          <p:cNvSpPr>
            <a:spLocks noGrp="1" noChangeArrowheads="1"/>
          </p:cNvSpPr>
          <p:nvPr>
            <p:ph type="title"/>
          </p:nvPr>
        </p:nvSpPr>
        <p:spPr/>
        <p:txBody>
          <a:bodyPr/>
          <a:lstStyle/>
          <a:p>
            <a:pPr eaLnBrk="1" hangingPunct="1"/>
            <a:r>
              <a:rPr lang="en-US" smtClean="0"/>
              <a:t>Sympathetic Responses</a:t>
            </a:r>
          </a:p>
        </p:txBody>
      </p:sp>
      <p:sp>
        <p:nvSpPr>
          <p:cNvPr id="26628" name="Rectangle 3"/>
          <p:cNvSpPr>
            <a:spLocks noGrp="1" noChangeArrowheads="1"/>
          </p:cNvSpPr>
          <p:nvPr>
            <p:ph type="body" idx="1"/>
          </p:nvPr>
        </p:nvSpPr>
        <p:spPr/>
        <p:txBody>
          <a:bodyPr/>
          <a:lstStyle/>
          <a:p>
            <a:pPr eaLnBrk="1" hangingPunct="1">
              <a:lnSpc>
                <a:spcPct val="90000"/>
              </a:lnSpc>
            </a:pPr>
            <a:r>
              <a:rPr lang="en-US" sz="2100" dirty="0" smtClean="0"/>
              <a:t>Dominance by the sympathetic system is caused by physical or emotional stress -- “E situations”</a:t>
            </a:r>
          </a:p>
          <a:p>
            <a:pPr lvl="1" eaLnBrk="1" hangingPunct="1">
              <a:lnSpc>
                <a:spcPct val="90000"/>
              </a:lnSpc>
            </a:pPr>
            <a:r>
              <a:rPr lang="en-US" sz="1900" dirty="0" smtClean="0"/>
              <a:t>emergency, embarrassment, excitement, exercise</a:t>
            </a:r>
            <a:r>
              <a:rPr lang="en-US" sz="2100" dirty="0" smtClean="0"/>
              <a:t> </a:t>
            </a:r>
          </a:p>
          <a:p>
            <a:pPr eaLnBrk="1" hangingPunct="1">
              <a:lnSpc>
                <a:spcPct val="90000"/>
              </a:lnSpc>
            </a:pPr>
            <a:r>
              <a:rPr lang="en-US" sz="2100" dirty="0" smtClean="0"/>
              <a:t>Alarm reaction = flight or fight response</a:t>
            </a:r>
          </a:p>
          <a:p>
            <a:pPr lvl="1" eaLnBrk="1" hangingPunct="1">
              <a:lnSpc>
                <a:spcPct val="90000"/>
              </a:lnSpc>
            </a:pPr>
            <a:r>
              <a:rPr lang="en-US" sz="2100" dirty="0" smtClean="0"/>
              <a:t>dilation of pupils</a:t>
            </a:r>
          </a:p>
          <a:p>
            <a:pPr lvl="1" eaLnBrk="1" hangingPunct="1">
              <a:lnSpc>
                <a:spcPct val="90000"/>
              </a:lnSpc>
            </a:pPr>
            <a:r>
              <a:rPr lang="en-US" sz="2100" dirty="0" smtClean="0"/>
              <a:t>increase of heart rate, force of contraction &amp; BP</a:t>
            </a:r>
          </a:p>
          <a:p>
            <a:pPr lvl="1" eaLnBrk="1" hangingPunct="1">
              <a:lnSpc>
                <a:spcPct val="90000"/>
              </a:lnSpc>
            </a:pPr>
            <a:r>
              <a:rPr lang="en-US" sz="2100" dirty="0" smtClean="0"/>
              <a:t>decrease in blood flow to nonessential organs</a:t>
            </a:r>
          </a:p>
          <a:p>
            <a:pPr lvl="1" eaLnBrk="1" hangingPunct="1">
              <a:lnSpc>
                <a:spcPct val="90000"/>
              </a:lnSpc>
            </a:pPr>
            <a:r>
              <a:rPr lang="en-US" sz="2100" dirty="0" smtClean="0"/>
              <a:t>increase in blood flow to skeletal &amp; cardiac muscle</a:t>
            </a:r>
          </a:p>
          <a:p>
            <a:pPr lvl="1" eaLnBrk="1" hangingPunct="1">
              <a:lnSpc>
                <a:spcPct val="90000"/>
              </a:lnSpc>
            </a:pPr>
            <a:r>
              <a:rPr lang="en-US" sz="2100" dirty="0" smtClean="0"/>
              <a:t>airways dilate &amp; respiratory rate increases</a:t>
            </a:r>
          </a:p>
          <a:p>
            <a:pPr lvl="1" eaLnBrk="1" hangingPunct="1">
              <a:lnSpc>
                <a:spcPct val="90000"/>
              </a:lnSpc>
            </a:pPr>
            <a:r>
              <a:rPr lang="en-US" sz="2100" dirty="0" smtClean="0"/>
              <a:t>blood glucose level increase</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106F2D3-01D8-4C33-9204-511514FEF5B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185</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STRUCTURE OF THE ANS</a:t>
            </a:r>
            <a:endParaRPr lang="en-US" dirty="0" smtClean="0"/>
          </a:p>
          <a:p>
            <a:r>
              <a:rPr lang="en-GB" dirty="0" smtClean="0"/>
              <a:t>Each autonomic pathway is made up of </a:t>
            </a:r>
            <a:r>
              <a:rPr lang="en-GB" b="1" dirty="0" smtClean="0"/>
              <a:t>autonomic nerves</a:t>
            </a:r>
            <a:r>
              <a:rPr lang="en-GB" dirty="0" smtClean="0"/>
              <a:t>, </a:t>
            </a:r>
            <a:r>
              <a:rPr lang="en-GB" b="1" dirty="0" smtClean="0"/>
              <a:t>ganglia</a:t>
            </a:r>
            <a:r>
              <a:rPr lang="en-GB" dirty="0" smtClean="0"/>
              <a:t> and </a:t>
            </a:r>
            <a:r>
              <a:rPr lang="en-GB" b="1" dirty="0" smtClean="0"/>
              <a:t>plexuses</a:t>
            </a:r>
            <a:r>
              <a:rPr lang="en-GB" dirty="0" smtClean="0"/>
              <a:t>, which are made up of </a:t>
            </a:r>
            <a:r>
              <a:rPr lang="en-GB" b="1" dirty="0" smtClean="0"/>
              <a:t>autonomic neurones</a:t>
            </a:r>
            <a:r>
              <a:rPr lang="en-GB" dirty="0" smtClean="0"/>
              <a:t>. </a:t>
            </a:r>
          </a:p>
          <a:p>
            <a:r>
              <a:rPr lang="en-GB" dirty="0" smtClean="0"/>
              <a:t>All autonomic neurones are </a:t>
            </a:r>
            <a:r>
              <a:rPr lang="en-GB" b="1" dirty="0" smtClean="0"/>
              <a:t>efferent neurones</a:t>
            </a:r>
            <a:r>
              <a:rPr lang="en-GB" dirty="0" smtClean="0"/>
              <a:t> that conduct impulses away from the brain and spinal cord to the autonomic effectors. </a:t>
            </a:r>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3144E27-8F46-45EC-A62F-0E6570A2DB1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186</a:t>
            </a:fld>
            <a:endParaRPr lang="en-US"/>
          </a:p>
        </p:txBody>
      </p:sp>
      <p:sp>
        <p:nvSpPr>
          <p:cNvPr id="6" name="Content Placeholder 5"/>
          <p:cNvSpPr>
            <a:spLocks noGrp="1"/>
          </p:cNvSpPr>
          <p:nvPr>
            <p:ph sz="quarter" idx="1"/>
          </p:nvPr>
        </p:nvSpPr>
        <p:spPr/>
        <p:txBody>
          <a:bodyPr>
            <a:normAutofit fontScale="92500" lnSpcReduction="10000"/>
          </a:bodyPr>
          <a:lstStyle/>
          <a:p>
            <a:r>
              <a:rPr lang="en-GB" dirty="0" smtClean="0"/>
              <a:t>It operates as a relay of two neurones – the </a:t>
            </a:r>
            <a:r>
              <a:rPr lang="en-GB" b="1" dirty="0" smtClean="0"/>
              <a:t>preganglionic</a:t>
            </a:r>
            <a:r>
              <a:rPr lang="en-GB" dirty="0" smtClean="0"/>
              <a:t> and </a:t>
            </a:r>
            <a:r>
              <a:rPr lang="en-GB" b="1" dirty="0" smtClean="0"/>
              <a:t>postganglionic</a:t>
            </a:r>
            <a:r>
              <a:rPr lang="en-GB" dirty="0" smtClean="0"/>
              <a:t> neurones that conduct information from the CNS to the autonomic effectors. </a:t>
            </a:r>
          </a:p>
          <a:p>
            <a:r>
              <a:rPr lang="en-GB" b="1" dirty="0" smtClean="0"/>
              <a:t>The preganglionic neurones </a:t>
            </a:r>
            <a:r>
              <a:rPr lang="en-GB" dirty="0" smtClean="0"/>
              <a:t>with cell bodies in the CNS are </a:t>
            </a:r>
            <a:r>
              <a:rPr lang="en-GB" b="1" dirty="0" smtClean="0"/>
              <a:t>myelinated (white)</a:t>
            </a:r>
            <a:r>
              <a:rPr lang="en-GB" dirty="0" smtClean="0"/>
              <a:t> and conduct impulses from the brain stem or spinal cord to an autonomic ganglion where the synapse with a second </a:t>
            </a:r>
            <a:r>
              <a:rPr lang="en-GB" b="1" dirty="0" smtClean="0"/>
              <a:t>autonomic neurone called postganglionic neurone,</a:t>
            </a:r>
            <a:r>
              <a:rPr lang="en-GB" dirty="0" smtClean="0"/>
              <a:t> which are </a:t>
            </a:r>
            <a:r>
              <a:rPr lang="en-GB" b="1" dirty="0" err="1" smtClean="0"/>
              <a:t>unmyelinated</a:t>
            </a:r>
            <a:r>
              <a:rPr lang="en-GB" b="1" dirty="0" smtClean="0"/>
              <a:t> (grey)</a:t>
            </a:r>
            <a:r>
              <a:rPr lang="en-GB" dirty="0" smtClean="0"/>
              <a:t> conducting impulses away from the ganglion to the effectors</a:t>
            </a:r>
            <a:endParaRPr lang="en-US" dirty="0" smtClean="0"/>
          </a:p>
          <a:p>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85174F8-FC9C-49EE-8561-9DCFBE58433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187</a:t>
            </a:fld>
            <a:endParaRPr lang="en-US"/>
          </a:p>
        </p:txBody>
      </p:sp>
      <p:sp>
        <p:nvSpPr>
          <p:cNvPr id="6" name="Content Placeholder 5"/>
          <p:cNvSpPr>
            <a:spLocks noGrp="1"/>
          </p:cNvSpPr>
          <p:nvPr>
            <p:ph sz="quarter" idx="1"/>
          </p:nvPr>
        </p:nvSpPr>
        <p:spPr/>
        <p:txBody>
          <a:bodyPr>
            <a:normAutofit lnSpcReduction="10000"/>
          </a:bodyPr>
          <a:lstStyle/>
          <a:p>
            <a:pPr lvl="0">
              <a:buNone/>
            </a:pPr>
            <a:r>
              <a:rPr lang="en-GB" sz="3200" b="1" dirty="0" smtClean="0"/>
              <a:t>STRUCTURE OF SYMPATHETIC PATHWAYS</a:t>
            </a:r>
            <a:endParaRPr lang="en-US" sz="3200" dirty="0" smtClean="0"/>
          </a:p>
          <a:p>
            <a:r>
              <a:rPr lang="en-GB" sz="3200" dirty="0" smtClean="0"/>
              <a:t>The </a:t>
            </a:r>
            <a:r>
              <a:rPr lang="en-GB" sz="3200" b="1" dirty="0" smtClean="0"/>
              <a:t>sympathetic autonomic</a:t>
            </a:r>
            <a:r>
              <a:rPr lang="en-GB" sz="3200" dirty="0" smtClean="0"/>
              <a:t> nervous system has </a:t>
            </a:r>
            <a:r>
              <a:rPr lang="en-GB" sz="3200" b="1" dirty="0" smtClean="0"/>
              <a:t>relatively short preganglionic</a:t>
            </a:r>
            <a:r>
              <a:rPr lang="en-GB" sz="3200" dirty="0" smtClean="0"/>
              <a:t> and </a:t>
            </a:r>
            <a:r>
              <a:rPr lang="en-GB" sz="3200" b="1" dirty="0" smtClean="0"/>
              <a:t>relatively long postganglionic neurones</a:t>
            </a:r>
            <a:r>
              <a:rPr lang="en-GB" sz="3200" dirty="0" smtClean="0"/>
              <a:t>. </a:t>
            </a:r>
          </a:p>
          <a:p>
            <a:r>
              <a:rPr lang="en-GB" sz="3200" dirty="0" smtClean="0"/>
              <a:t>The axon of </a:t>
            </a:r>
            <a:r>
              <a:rPr lang="en-GB" sz="3200" b="1" dirty="0" smtClean="0"/>
              <a:t>one sympathetic preganglionic neurone</a:t>
            </a:r>
            <a:r>
              <a:rPr lang="en-GB" sz="3200" dirty="0" smtClean="0"/>
              <a:t> synapses with </a:t>
            </a:r>
            <a:r>
              <a:rPr lang="en-GB" sz="3200" b="1" dirty="0" smtClean="0"/>
              <a:t>many postganglionic neurones</a:t>
            </a:r>
            <a:r>
              <a:rPr lang="en-GB" sz="3200" dirty="0" smtClean="0"/>
              <a:t> and that is why sympathetic responses are widespread involving many organs or parts of the body. </a:t>
            </a:r>
          </a:p>
          <a:p>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F13A03E-D82E-415E-8A3F-A7BD6C82483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188</a:t>
            </a:fld>
            <a:endParaRPr lang="en-US"/>
          </a:p>
        </p:txBody>
      </p:sp>
      <p:sp>
        <p:nvSpPr>
          <p:cNvPr id="6" name="Content Placeholder 5"/>
          <p:cNvSpPr>
            <a:spLocks noGrp="1"/>
          </p:cNvSpPr>
          <p:nvPr>
            <p:ph sz="quarter" idx="1"/>
          </p:nvPr>
        </p:nvSpPr>
        <p:spPr/>
        <p:txBody>
          <a:bodyPr/>
          <a:lstStyle/>
          <a:p>
            <a:r>
              <a:rPr lang="en-GB" sz="2800" dirty="0" smtClean="0"/>
              <a:t>They are also called the </a:t>
            </a:r>
            <a:r>
              <a:rPr lang="en-GB" sz="2800" b="1" dirty="0" err="1" smtClean="0"/>
              <a:t>thoracolumbar</a:t>
            </a:r>
            <a:r>
              <a:rPr lang="en-GB" sz="2800" b="1" dirty="0" smtClean="0"/>
              <a:t> division</a:t>
            </a:r>
            <a:r>
              <a:rPr lang="en-GB" sz="2800" dirty="0" smtClean="0"/>
              <a:t> because its preganglionic fibres exit the spinal cord between T1 and L2 levels. </a:t>
            </a:r>
          </a:p>
          <a:p>
            <a:r>
              <a:rPr lang="en-GB" sz="3200" dirty="0" smtClean="0"/>
              <a:t>Most sympathetic nerve fibres separate from somatic motor fibres and synapse with postganglionic neurones.</a:t>
            </a:r>
            <a:endParaRPr lang="en-US" sz="3200" dirty="0" smtClean="0"/>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7896F54-E126-46AA-9BA0-5250478F7D0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189</a:t>
            </a:fld>
            <a:endParaRPr lang="en-US"/>
          </a:p>
        </p:txBody>
      </p:sp>
      <p:sp>
        <p:nvSpPr>
          <p:cNvPr id="6" name="Content Placeholder 5"/>
          <p:cNvSpPr>
            <a:spLocks noGrp="1"/>
          </p:cNvSpPr>
          <p:nvPr>
            <p:ph sz="quarter" idx="1"/>
          </p:nvPr>
        </p:nvSpPr>
        <p:spPr/>
        <p:txBody>
          <a:bodyPr>
            <a:normAutofit/>
          </a:bodyPr>
          <a:lstStyle/>
          <a:p>
            <a:r>
              <a:rPr lang="en-GB" sz="2800" dirty="0" smtClean="0"/>
              <a:t>Short fibres from both grey and white </a:t>
            </a:r>
            <a:r>
              <a:rPr lang="en-GB" sz="2800" dirty="0" err="1" smtClean="0"/>
              <a:t>rami</a:t>
            </a:r>
            <a:r>
              <a:rPr lang="en-GB" sz="2800" dirty="0" smtClean="0"/>
              <a:t> form a trunk connecting ganglia that lie on the same side of the vertebral column to form a sympathetic chain ganglion that resembles a chain of beads. </a:t>
            </a:r>
          </a:p>
          <a:p>
            <a:r>
              <a:rPr lang="en-GB" sz="2800" dirty="0" smtClean="0"/>
              <a:t>Each chain extends from C2 to the level of the coccyx. </a:t>
            </a:r>
          </a:p>
          <a:p>
            <a:r>
              <a:rPr lang="en-GB" sz="2800" dirty="0" smtClean="0"/>
              <a:t>There are 22 sympathetic chain ganglia on each side of the vertebral column (3 – cervical, 11 thoracic, 4 lumbar and 4 sacral).</a:t>
            </a:r>
            <a:endParaRPr lang="en-US" sz="28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23F9F3D-4614-4885-BD84-23A3C66B451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a:t>
            </a:fld>
            <a:endParaRPr lang="en-US"/>
          </a:p>
        </p:txBody>
      </p:sp>
      <p:sp>
        <p:nvSpPr>
          <p:cNvPr id="6" name="Content Placeholder 5"/>
          <p:cNvSpPr>
            <a:spLocks noGrp="1"/>
          </p:cNvSpPr>
          <p:nvPr>
            <p:ph sz="quarter" idx="1"/>
          </p:nvPr>
        </p:nvSpPr>
        <p:spPr/>
        <p:txBody>
          <a:bodyPr>
            <a:normAutofit/>
          </a:bodyPr>
          <a:lstStyle/>
          <a:p>
            <a:pPr>
              <a:buNone/>
            </a:pPr>
            <a:r>
              <a:rPr lang="en-GB" b="1" dirty="0" smtClean="0"/>
              <a:t>2. Dendrites</a:t>
            </a:r>
            <a:endParaRPr lang="en-US" dirty="0" smtClean="0"/>
          </a:p>
          <a:p>
            <a:r>
              <a:rPr lang="en-GB" dirty="0" smtClean="0"/>
              <a:t>Dendrites are twig-like extensions or processes projecting from the cell body.</a:t>
            </a:r>
          </a:p>
          <a:p>
            <a:r>
              <a:rPr lang="en-GB" dirty="0" smtClean="0"/>
              <a:t>Dendrites receive inputs from other neurones and conduct impulses to the cell body. </a:t>
            </a:r>
          </a:p>
          <a:p>
            <a:r>
              <a:rPr lang="en-GB" dirty="0" smtClean="0"/>
              <a:t>They have many branches or projections increasing their receptor surface. </a:t>
            </a:r>
          </a:p>
          <a:p>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8C34357-5498-4D2B-B7DA-8FC224449C6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190</a:t>
            </a:fld>
            <a:endParaRPr lang="en-US"/>
          </a:p>
        </p:txBody>
      </p:sp>
      <p:sp>
        <p:nvSpPr>
          <p:cNvPr id="6" name="Content Placeholder 5"/>
          <p:cNvSpPr>
            <a:spLocks noGrp="1"/>
          </p:cNvSpPr>
          <p:nvPr>
            <p:ph sz="quarter" idx="1"/>
          </p:nvPr>
        </p:nvSpPr>
        <p:spPr/>
        <p:txBody>
          <a:bodyPr>
            <a:normAutofit lnSpcReduction="10000"/>
          </a:bodyPr>
          <a:lstStyle/>
          <a:p>
            <a:pPr lvl="0">
              <a:buNone/>
            </a:pPr>
            <a:r>
              <a:rPr lang="en-GB" sz="3200" b="1" dirty="0" smtClean="0"/>
              <a:t>STRUCTURE OF PARASYMPATHETIC PATHWAYS</a:t>
            </a:r>
            <a:endParaRPr lang="en-US" sz="3200" dirty="0" smtClean="0"/>
          </a:p>
          <a:p>
            <a:r>
              <a:rPr lang="en-GB" sz="3200" dirty="0" smtClean="0"/>
              <a:t>The parasympathetic autonomic nervous system has relatively long preganglionic and relatively short postganglionic neurones. </a:t>
            </a:r>
          </a:p>
          <a:p>
            <a:r>
              <a:rPr lang="en-GB" sz="3200" dirty="0" smtClean="0"/>
              <a:t>Axons of many parasympathetic preganglionic neurones synapse with one postganglionic neurone and that is why parasympathetic responses are usually involves only one organ. </a:t>
            </a:r>
            <a:endParaRPr lang="en-US" sz="3200" dirty="0" smtClean="0"/>
          </a:p>
          <a:p>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395C9FC-9568-40E8-B15B-203FD9EDA5B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191</a:t>
            </a:fld>
            <a:endParaRPr lang="en-US"/>
          </a:p>
        </p:txBody>
      </p:sp>
      <p:sp>
        <p:nvSpPr>
          <p:cNvPr id="6" name="Content Placeholder 5"/>
          <p:cNvSpPr>
            <a:spLocks noGrp="1"/>
          </p:cNvSpPr>
          <p:nvPr>
            <p:ph sz="quarter" idx="1"/>
          </p:nvPr>
        </p:nvSpPr>
        <p:spPr/>
        <p:txBody>
          <a:bodyPr>
            <a:normAutofit/>
          </a:bodyPr>
          <a:lstStyle/>
          <a:p>
            <a:r>
              <a:rPr lang="en-GB" sz="3200" dirty="0" smtClean="0"/>
              <a:t>Parasympathetic preganglionic neurones have their dendrites and cell bodies in nuclei in the brain stem or lateral grey column of sacral cord hence the parasympathetic division is also called craniosacral division.</a:t>
            </a:r>
          </a:p>
          <a:p>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normAutofit fontScale="85000" lnSpcReduction="20000"/>
          </a:bodyPr>
          <a:lstStyle/>
          <a:p>
            <a:fld id="{EFA27553-0C66-454B-B3AF-601F4A100BFE}" type="slidenum">
              <a:rPr lang="en-US"/>
              <a:pPr/>
              <a:t>192</a:t>
            </a:fld>
            <a:endParaRPr lang="en-US"/>
          </a:p>
        </p:txBody>
      </p:sp>
      <p:sp>
        <p:nvSpPr>
          <p:cNvPr id="21507" name="Rectangle 2"/>
          <p:cNvSpPr>
            <a:spLocks noGrp="1" noChangeArrowheads="1"/>
          </p:cNvSpPr>
          <p:nvPr>
            <p:ph type="title"/>
          </p:nvPr>
        </p:nvSpPr>
        <p:spPr/>
        <p:txBody>
          <a:bodyPr/>
          <a:lstStyle/>
          <a:p>
            <a:pPr eaLnBrk="1" hangingPunct="1"/>
            <a:r>
              <a:rPr lang="en-US" b="1" dirty="0" smtClean="0"/>
              <a:t>ANS Neurotransmitters</a:t>
            </a:r>
          </a:p>
        </p:txBody>
      </p:sp>
      <p:sp>
        <p:nvSpPr>
          <p:cNvPr id="21508" name="Rectangle 3"/>
          <p:cNvSpPr>
            <a:spLocks noGrp="1" noChangeArrowheads="1"/>
          </p:cNvSpPr>
          <p:nvPr>
            <p:ph type="body" idx="1"/>
          </p:nvPr>
        </p:nvSpPr>
        <p:spPr>
          <a:noFill/>
        </p:spPr>
        <p:txBody>
          <a:bodyPr anchor="t"/>
          <a:lstStyle/>
          <a:p>
            <a:pPr eaLnBrk="1" hangingPunct="1"/>
            <a:r>
              <a:rPr lang="en-US" dirty="0" smtClean="0"/>
              <a:t>Classified as either cholinergic or adrenergic neurons</a:t>
            </a:r>
          </a:p>
          <a:p>
            <a:pPr eaLnBrk="1" hangingPunct="1"/>
            <a:r>
              <a:rPr lang="en-US" dirty="0" smtClean="0">
                <a:solidFill>
                  <a:srgbClr val="0033CC"/>
                </a:solidFill>
              </a:rPr>
              <a:t>Adrenergic</a:t>
            </a:r>
          </a:p>
          <a:p>
            <a:pPr eaLnBrk="1" hangingPunct="1"/>
            <a:endParaRPr lang="en-US" dirty="0" smtClean="0"/>
          </a:p>
          <a:p>
            <a:pPr eaLnBrk="1" hangingPunct="1"/>
            <a:endParaRPr lang="en-US" dirty="0" smtClean="0"/>
          </a:p>
          <a:p>
            <a:pPr eaLnBrk="1" hangingPunct="1"/>
            <a:r>
              <a:rPr lang="en-US" dirty="0" smtClean="0">
                <a:solidFill>
                  <a:srgbClr val="0033CC"/>
                </a:solidFill>
              </a:rPr>
              <a:t>Cholinergic</a:t>
            </a:r>
          </a:p>
        </p:txBody>
      </p:sp>
      <p:grpSp>
        <p:nvGrpSpPr>
          <p:cNvPr id="2" name="Group 6"/>
          <p:cNvGrpSpPr>
            <a:grpSpLocks/>
          </p:cNvGrpSpPr>
          <p:nvPr/>
        </p:nvGrpSpPr>
        <p:grpSpPr bwMode="auto">
          <a:xfrm>
            <a:off x="3048000" y="2133600"/>
            <a:ext cx="5715000" cy="4114800"/>
            <a:chOff x="1920" y="1344"/>
            <a:chExt cx="3600" cy="2592"/>
          </a:xfrm>
        </p:grpSpPr>
        <p:pic>
          <p:nvPicPr>
            <p:cNvPr id="21510" name="Picture 7" descr="177495"/>
            <p:cNvPicPr>
              <a:picLocks noChangeAspect="1" noChangeArrowheads="1"/>
            </p:cNvPicPr>
            <p:nvPr/>
          </p:nvPicPr>
          <p:blipFill>
            <a:blip r:embed="rId2" cstate="print"/>
            <a:srcRect t="65259" b="8583"/>
            <a:stretch>
              <a:fillRect/>
            </a:stretch>
          </p:blipFill>
          <p:spPr bwMode="auto">
            <a:xfrm>
              <a:off x="1920" y="2784"/>
              <a:ext cx="3600" cy="1152"/>
            </a:xfrm>
            <a:prstGeom prst="rect">
              <a:avLst/>
            </a:prstGeom>
            <a:noFill/>
            <a:ln w="9525">
              <a:noFill/>
              <a:miter lim="800000"/>
              <a:headEnd/>
              <a:tailEnd/>
            </a:ln>
          </p:spPr>
        </p:pic>
        <p:pic>
          <p:nvPicPr>
            <p:cNvPr id="21511" name="Picture 8" descr="177495"/>
            <p:cNvPicPr>
              <a:picLocks noChangeAspect="1" noChangeArrowheads="1"/>
            </p:cNvPicPr>
            <p:nvPr/>
          </p:nvPicPr>
          <p:blipFill>
            <a:blip r:embed="rId2" cstate="print"/>
            <a:srcRect b="71799"/>
            <a:stretch>
              <a:fillRect/>
            </a:stretch>
          </p:blipFill>
          <p:spPr bwMode="auto">
            <a:xfrm>
              <a:off x="1920" y="1344"/>
              <a:ext cx="3600" cy="124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normAutofit fontScale="85000" lnSpcReduction="20000"/>
          </a:bodyPr>
          <a:lstStyle/>
          <a:p>
            <a:fld id="{B8B94203-F790-4F25-9CB9-3221901E9277}" type="slidenum">
              <a:rPr lang="en-US"/>
              <a:pPr/>
              <a:t>193</a:t>
            </a:fld>
            <a:endParaRPr lang="en-US"/>
          </a:p>
        </p:txBody>
      </p:sp>
      <p:sp>
        <p:nvSpPr>
          <p:cNvPr id="22531" name="Rectangle 2"/>
          <p:cNvSpPr>
            <a:spLocks noGrp="1" noChangeArrowheads="1"/>
          </p:cNvSpPr>
          <p:nvPr>
            <p:ph type="title"/>
          </p:nvPr>
        </p:nvSpPr>
        <p:spPr>
          <a:xfrm>
            <a:off x="0" y="76200"/>
            <a:ext cx="8915400" cy="990600"/>
          </a:xfrm>
        </p:spPr>
        <p:txBody>
          <a:bodyPr>
            <a:normAutofit/>
          </a:bodyPr>
          <a:lstStyle/>
          <a:p>
            <a:pPr eaLnBrk="1" hangingPunct="1"/>
            <a:r>
              <a:rPr lang="en-US" dirty="0" smtClean="0"/>
              <a:t>Parasympathetic</a:t>
            </a:r>
          </a:p>
        </p:txBody>
      </p:sp>
      <p:sp>
        <p:nvSpPr>
          <p:cNvPr id="22532" name="Rectangle 3"/>
          <p:cNvSpPr>
            <a:spLocks noGrp="1" noChangeArrowheads="1"/>
          </p:cNvSpPr>
          <p:nvPr>
            <p:ph type="body" sz="half" idx="1"/>
          </p:nvPr>
        </p:nvSpPr>
        <p:spPr>
          <a:xfrm>
            <a:off x="304800" y="1371600"/>
            <a:ext cx="8416925" cy="5181600"/>
          </a:xfrm>
        </p:spPr>
        <p:txBody>
          <a:bodyPr/>
          <a:lstStyle/>
          <a:p>
            <a:pPr eaLnBrk="1" hangingPunct="1">
              <a:buNone/>
            </a:pPr>
            <a:endParaRPr lang="en-US" sz="2200" dirty="0" smtClean="0">
              <a:solidFill>
                <a:srgbClr val="0033CC"/>
              </a:solidFill>
            </a:endParaRPr>
          </a:p>
          <a:p>
            <a:pPr eaLnBrk="1" hangingPunct="1"/>
            <a:r>
              <a:rPr lang="en-US" sz="2200" dirty="0" smtClean="0">
                <a:solidFill>
                  <a:srgbClr val="0033CC"/>
                </a:solidFill>
              </a:rPr>
              <a:t>Cholinergic</a:t>
            </a:r>
            <a:r>
              <a:rPr lang="en-US" sz="2200" dirty="0" smtClean="0"/>
              <a:t> neurons release </a:t>
            </a:r>
            <a:r>
              <a:rPr lang="en-US" sz="2200" dirty="0" smtClean="0">
                <a:solidFill>
                  <a:srgbClr val="0033CC"/>
                </a:solidFill>
              </a:rPr>
              <a:t>acetylcholine</a:t>
            </a:r>
            <a:r>
              <a:rPr lang="en-US" sz="2200" dirty="0" smtClean="0"/>
              <a:t> from  preganglionic neurons &amp; from parasympathetic postganglionic neurons</a:t>
            </a:r>
          </a:p>
          <a:p>
            <a:pPr eaLnBrk="1" hangingPunct="1"/>
            <a:r>
              <a:rPr lang="en-US" sz="2200" dirty="0" smtClean="0"/>
              <a:t>Action: Excites or inhibits depending upon receptor type and organ involved</a:t>
            </a:r>
          </a:p>
          <a:p>
            <a:pPr eaLnBrk="1" hangingPunct="1"/>
            <a:endParaRPr lang="en-US" sz="2200" dirty="0" smtClean="0"/>
          </a:p>
          <a:p>
            <a:pPr eaLnBrk="1" hangingPunct="1"/>
            <a:r>
              <a:rPr lang="en-US" sz="2200" dirty="0" smtClean="0"/>
              <a:t>Receptor:</a:t>
            </a:r>
          </a:p>
          <a:p>
            <a:pPr lvl="1" eaLnBrk="1" hangingPunct="1"/>
            <a:r>
              <a:rPr lang="en-US" sz="2100" dirty="0" smtClean="0">
                <a:solidFill>
                  <a:srgbClr val="0033CC"/>
                </a:solidFill>
              </a:rPr>
              <a:t>Nicotinic</a:t>
            </a:r>
            <a:r>
              <a:rPr lang="en-US" sz="2100" dirty="0" smtClean="0"/>
              <a:t> receptors are found on dendrites &amp; cell bodies of autonomic NS cells and at NMJ</a:t>
            </a:r>
          </a:p>
          <a:p>
            <a:pPr lvl="1" eaLnBrk="1" hangingPunct="1"/>
            <a:r>
              <a:rPr lang="en-US" sz="2100" dirty="0" smtClean="0">
                <a:solidFill>
                  <a:srgbClr val="0033CC"/>
                </a:solidFill>
              </a:rPr>
              <a:t>Muscarinic</a:t>
            </a:r>
            <a:r>
              <a:rPr lang="en-US" sz="2100" dirty="0" smtClean="0"/>
              <a:t> receptors are found on plasma membranes of all parasympathetic effectors</a:t>
            </a:r>
          </a:p>
        </p:txBody>
      </p:sp>
      <p:pic>
        <p:nvPicPr>
          <p:cNvPr id="22533" name="Picture 8" descr="177495"/>
          <p:cNvPicPr>
            <a:picLocks noGrp="1" noChangeAspect="1" noChangeArrowheads="1"/>
          </p:cNvPicPr>
          <p:nvPr>
            <p:ph sz="half" idx="2"/>
          </p:nvPr>
        </p:nvPicPr>
        <p:blipFill>
          <a:blip r:embed="rId2" cstate="print"/>
          <a:srcRect t="65259" b="8583"/>
          <a:stretch>
            <a:fillRect/>
          </a:stretch>
        </p:blipFill>
        <p:spPr>
          <a:xfrm>
            <a:off x="4216400" y="2981325"/>
            <a:ext cx="4229100" cy="1528763"/>
          </a:xfrm>
          <a:noFill/>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normAutofit fontScale="85000" lnSpcReduction="20000"/>
          </a:bodyPr>
          <a:lstStyle/>
          <a:p>
            <a:fld id="{84AEAE8F-3500-4345-A5C2-91AC564FC53D}" type="slidenum">
              <a:rPr lang="en-US"/>
              <a:pPr/>
              <a:t>194</a:t>
            </a:fld>
            <a:endParaRPr lang="en-US"/>
          </a:p>
        </p:txBody>
      </p:sp>
      <p:sp>
        <p:nvSpPr>
          <p:cNvPr id="23555" name="Rectangle 5"/>
          <p:cNvSpPr>
            <a:spLocks noGrp="1" noChangeArrowheads="1"/>
          </p:cNvSpPr>
          <p:nvPr>
            <p:ph type="title"/>
          </p:nvPr>
        </p:nvSpPr>
        <p:spPr>
          <a:xfrm>
            <a:off x="0" y="76200"/>
            <a:ext cx="8915400" cy="1066800"/>
          </a:xfrm>
        </p:spPr>
        <p:txBody>
          <a:bodyPr>
            <a:normAutofit/>
          </a:bodyPr>
          <a:lstStyle/>
          <a:p>
            <a:pPr eaLnBrk="1" hangingPunct="1"/>
            <a:r>
              <a:rPr lang="en-US" dirty="0" smtClean="0"/>
              <a:t>Sympathetic</a:t>
            </a:r>
          </a:p>
        </p:txBody>
      </p:sp>
      <p:sp>
        <p:nvSpPr>
          <p:cNvPr id="23556" name="Rectangle 3"/>
          <p:cNvSpPr>
            <a:spLocks noGrp="1" noChangeArrowheads="1"/>
          </p:cNvSpPr>
          <p:nvPr>
            <p:ph type="body" sz="half" idx="1"/>
          </p:nvPr>
        </p:nvSpPr>
        <p:spPr>
          <a:xfrm>
            <a:off x="304800" y="1066800"/>
            <a:ext cx="8404225" cy="5486400"/>
          </a:xfrm>
        </p:spPr>
        <p:txBody>
          <a:bodyPr/>
          <a:lstStyle/>
          <a:p>
            <a:pPr eaLnBrk="1" hangingPunct="1">
              <a:lnSpc>
                <a:spcPct val="90000"/>
              </a:lnSpc>
            </a:pPr>
            <a:endParaRPr lang="en-US" sz="2400" dirty="0" smtClean="0">
              <a:solidFill>
                <a:srgbClr val="0033CC"/>
              </a:solidFill>
            </a:endParaRPr>
          </a:p>
          <a:p>
            <a:pPr eaLnBrk="1" hangingPunct="1">
              <a:lnSpc>
                <a:spcPct val="90000"/>
              </a:lnSpc>
            </a:pPr>
            <a:endParaRPr lang="en-US" sz="2400" dirty="0" smtClean="0">
              <a:solidFill>
                <a:srgbClr val="0033CC"/>
              </a:solidFill>
            </a:endParaRPr>
          </a:p>
          <a:p>
            <a:pPr eaLnBrk="1" hangingPunct="1">
              <a:lnSpc>
                <a:spcPct val="90000"/>
              </a:lnSpc>
            </a:pPr>
            <a:r>
              <a:rPr lang="en-US" sz="2400" dirty="0" smtClean="0">
                <a:solidFill>
                  <a:srgbClr val="0033CC"/>
                </a:solidFill>
              </a:rPr>
              <a:t>Adrenergic</a:t>
            </a:r>
            <a:r>
              <a:rPr lang="en-US" sz="2400" dirty="0" smtClean="0"/>
              <a:t> neurons release </a:t>
            </a:r>
            <a:r>
              <a:rPr lang="en-US" sz="2400" dirty="0" smtClean="0">
                <a:solidFill>
                  <a:srgbClr val="0033CC"/>
                </a:solidFill>
              </a:rPr>
              <a:t>norepinephrine (NE)</a:t>
            </a:r>
            <a:r>
              <a:rPr lang="en-US" sz="2400" dirty="0" smtClean="0"/>
              <a:t> from postganglionic sympathetic neurons only</a:t>
            </a:r>
          </a:p>
          <a:p>
            <a:pPr eaLnBrk="1" hangingPunct="1">
              <a:lnSpc>
                <a:spcPct val="90000"/>
              </a:lnSpc>
            </a:pPr>
            <a:r>
              <a:rPr lang="en-US" sz="2400" dirty="0" smtClean="0"/>
              <a:t>Action: Excites or inhibits organs depending on receptors</a:t>
            </a:r>
          </a:p>
          <a:p>
            <a:pPr eaLnBrk="1" hangingPunct="1">
              <a:lnSpc>
                <a:spcPct val="90000"/>
              </a:lnSpc>
            </a:pPr>
            <a:r>
              <a:rPr lang="en-US" sz="2400" dirty="0" smtClean="0"/>
              <a:t>Receptor:</a:t>
            </a:r>
          </a:p>
          <a:p>
            <a:pPr lvl="1" eaLnBrk="1" hangingPunct="1">
              <a:lnSpc>
                <a:spcPct val="90000"/>
              </a:lnSpc>
            </a:pPr>
            <a:r>
              <a:rPr lang="en-US" sz="2400" dirty="0" smtClean="0"/>
              <a:t>Alpha1 and Beta1 receptors produce excitation</a:t>
            </a:r>
          </a:p>
          <a:p>
            <a:pPr lvl="1" eaLnBrk="1" hangingPunct="1">
              <a:lnSpc>
                <a:spcPct val="90000"/>
              </a:lnSpc>
            </a:pPr>
            <a:r>
              <a:rPr lang="en-US" sz="2400" dirty="0" smtClean="0"/>
              <a:t>Alpha2 and Beta2 receptors cause inhibition</a:t>
            </a:r>
          </a:p>
          <a:p>
            <a:pPr lvl="1" eaLnBrk="1" hangingPunct="1">
              <a:lnSpc>
                <a:spcPct val="90000"/>
              </a:lnSpc>
            </a:pPr>
            <a:r>
              <a:rPr lang="en-US" sz="2400" dirty="0" smtClean="0"/>
              <a:t>Beta3 receptors (brown fat) increase </a:t>
            </a:r>
            <a:r>
              <a:rPr lang="en-US" sz="2400" dirty="0" err="1" smtClean="0"/>
              <a:t>thermogenesis</a:t>
            </a:r>
            <a:endParaRPr lang="en-US" sz="2400" dirty="0" smtClean="0"/>
          </a:p>
          <a:p>
            <a:pPr eaLnBrk="1" hangingPunct="1">
              <a:lnSpc>
                <a:spcPct val="90000"/>
              </a:lnSpc>
            </a:pPr>
            <a:r>
              <a:rPr lang="en-US" sz="2400" dirty="0" smtClean="0"/>
              <a:t>NE lingers at the synapse until </a:t>
            </a:r>
            <a:r>
              <a:rPr lang="en-US" sz="2400" dirty="0" err="1" smtClean="0"/>
              <a:t>enzymatically</a:t>
            </a:r>
            <a:r>
              <a:rPr lang="en-US" sz="2400" dirty="0" smtClean="0"/>
              <a:t> inactivated by monoamine </a:t>
            </a:r>
            <a:r>
              <a:rPr lang="en-US" sz="2400" dirty="0" err="1" smtClean="0"/>
              <a:t>oxidase</a:t>
            </a:r>
            <a:r>
              <a:rPr lang="en-US" sz="2400" dirty="0" smtClean="0"/>
              <a:t> (MAO) or </a:t>
            </a:r>
            <a:r>
              <a:rPr lang="en-US" sz="2400" dirty="0" err="1" smtClean="0"/>
              <a:t>catechol</a:t>
            </a:r>
            <a:r>
              <a:rPr lang="en-US" sz="2400" dirty="0" smtClean="0"/>
              <a:t>-O-</a:t>
            </a:r>
            <a:r>
              <a:rPr lang="en-US" sz="2400" dirty="0" err="1" smtClean="0"/>
              <a:t>methyltransferase</a:t>
            </a:r>
            <a:r>
              <a:rPr lang="en-US" sz="2400" dirty="0" smtClean="0"/>
              <a:t> (COMT)</a:t>
            </a:r>
          </a:p>
        </p:txBody>
      </p:sp>
      <p:pic>
        <p:nvPicPr>
          <p:cNvPr id="23557" name="Picture 4" descr="177495"/>
          <p:cNvPicPr>
            <a:picLocks noGrp="1" noChangeAspect="1" noChangeArrowheads="1"/>
          </p:cNvPicPr>
          <p:nvPr>
            <p:ph sz="half" idx="2"/>
          </p:nvPr>
        </p:nvPicPr>
        <p:blipFill>
          <a:blip r:embed="rId2" cstate="print"/>
          <a:srcRect b="71799"/>
          <a:stretch>
            <a:fillRect/>
          </a:stretch>
        </p:blipFill>
        <p:spPr>
          <a:xfrm>
            <a:off x="4827588" y="1693863"/>
            <a:ext cx="4229100" cy="2024062"/>
          </a:xfrm>
          <a:noFill/>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4C1D011-091D-4B5A-9C83-649059D896F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195</a:t>
            </a:fld>
            <a:endParaRPr lang="en-US"/>
          </a:p>
        </p:txBody>
      </p:sp>
      <p:sp>
        <p:nvSpPr>
          <p:cNvPr id="6" name="Content Placeholder 5"/>
          <p:cNvSpPr>
            <a:spLocks noGrp="1"/>
          </p:cNvSpPr>
          <p:nvPr>
            <p:ph sz="quarter" idx="1"/>
          </p:nvPr>
        </p:nvSpPr>
        <p:spPr/>
        <p:txBody>
          <a:bodyPr>
            <a:normAutofit/>
          </a:bodyPr>
          <a:lstStyle/>
          <a:p>
            <a:pPr lvl="0">
              <a:buNone/>
            </a:pPr>
            <a:r>
              <a:rPr lang="en-GB" sz="3200" b="1" dirty="0" smtClean="0"/>
              <a:t>FUNCTIONS OF AUTONOMIC NERVOUS SYSTEM</a:t>
            </a:r>
            <a:endParaRPr lang="en-US" sz="3200" dirty="0" smtClean="0"/>
          </a:p>
          <a:p>
            <a:pPr>
              <a:buFont typeface="Wingdings" pitchFamily="2" charset="2"/>
              <a:buChar char="v"/>
            </a:pPr>
            <a:r>
              <a:rPr lang="en-GB" sz="3200" dirty="0" smtClean="0"/>
              <a:t>The ANS regulates autonomic effects in order to maintain or quickly restore homeostasis. </a:t>
            </a:r>
          </a:p>
          <a:p>
            <a:pPr>
              <a:buFont typeface="Wingdings" pitchFamily="2" charset="2"/>
              <a:buChar char="v"/>
            </a:pPr>
            <a:r>
              <a:rPr lang="en-GB" sz="3200" dirty="0" smtClean="0"/>
              <a:t>Both sympathetic and parasympathetic divisions are tonically active and continually conduct impulses to autonomic effectors. </a:t>
            </a:r>
          </a:p>
          <a:p>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B0BCF8D-BAE0-495A-98B4-20B54858107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196</a:t>
            </a:fld>
            <a:endParaRPr lang="en-US"/>
          </a:p>
        </p:txBody>
      </p:sp>
      <p:sp>
        <p:nvSpPr>
          <p:cNvPr id="6" name="Content Placeholder 5"/>
          <p:cNvSpPr>
            <a:spLocks noGrp="1"/>
          </p:cNvSpPr>
          <p:nvPr>
            <p:ph sz="quarter" idx="1"/>
          </p:nvPr>
        </p:nvSpPr>
        <p:spPr/>
        <p:txBody>
          <a:bodyPr/>
          <a:lstStyle/>
          <a:p>
            <a:pPr>
              <a:buFont typeface="Wingdings" pitchFamily="2" charset="2"/>
              <a:buChar char="v"/>
            </a:pPr>
            <a:r>
              <a:rPr lang="en-GB" sz="2800" dirty="0" smtClean="0"/>
              <a:t>They exert opposite or antagonistic influences on effectors.</a:t>
            </a:r>
            <a:endParaRPr lang="en-US" sz="2800" dirty="0" smtClean="0"/>
          </a:p>
          <a:p>
            <a:pPr>
              <a:buFont typeface="Wingdings" pitchFamily="2" charset="2"/>
              <a:buChar char="v"/>
            </a:pPr>
            <a:r>
              <a:rPr lang="en-GB" sz="2800" dirty="0" smtClean="0"/>
              <a:t>Sympathetic impulses tend to stimulate an effector while parasympathetic impulses tend to slow it. </a:t>
            </a:r>
          </a:p>
          <a:p>
            <a:r>
              <a:rPr lang="en-GB" sz="2800" dirty="0" smtClean="0"/>
              <a:t>The actual heart rate is determined by whichever division dominates. </a:t>
            </a:r>
            <a:endParaRPr lang="en-US" sz="2800" dirty="0" smtClean="0"/>
          </a:p>
          <a:p>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7ED9ECB-ECB9-4FBA-A208-9EFC6636063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197</a:t>
            </a:fld>
            <a:endParaRPr lang="en-US"/>
          </a:p>
        </p:txBody>
      </p:sp>
      <p:sp>
        <p:nvSpPr>
          <p:cNvPr id="6" name="Content Placeholder 5"/>
          <p:cNvSpPr>
            <a:spLocks noGrp="1"/>
          </p:cNvSpPr>
          <p:nvPr>
            <p:ph sz="quarter" idx="1"/>
          </p:nvPr>
        </p:nvSpPr>
        <p:spPr/>
        <p:txBody>
          <a:bodyPr>
            <a:normAutofit fontScale="92500" lnSpcReduction="20000"/>
          </a:bodyPr>
          <a:lstStyle/>
          <a:p>
            <a:pPr marL="320040" lvl="1" indent="-320040">
              <a:spcBef>
                <a:spcPts val="700"/>
              </a:spcBef>
              <a:buClr>
                <a:schemeClr val="accent2"/>
              </a:buClr>
              <a:buSzPct val="60000"/>
              <a:buNone/>
            </a:pPr>
            <a:r>
              <a:rPr lang="en-GB" sz="2800" b="1" dirty="0" smtClean="0"/>
              <a:t>Functions of Sympathetic Division</a:t>
            </a:r>
            <a:endParaRPr lang="en-US" sz="3200" dirty="0" smtClean="0"/>
          </a:p>
          <a:p>
            <a:pPr>
              <a:buFont typeface="Wingdings" pitchFamily="2" charset="2"/>
              <a:buChar char="v"/>
            </a:pPr>
            <a:r>
              <a:rPr lang="en-GB" sz="3200" dirty="0" smtClean="0"/>
              <a:t>The sympathetic system maintains normal functioning of dually innervated autonomic effectors when in resting state e.g. maintain heart rate and strength and muscle tone.</a:t>
            </a:r>
          </a:p>
          <a:p>
            <a:pPr>
              <a:buFont typeface="Wingdings" pitchFamily="2" charset="2"/>
              <a:buChar char="v"/>
            </a:pPr>
            <a:r>
              <a:rPr lang="en-GB" sz="3200" dirty="0" smtClean="0"/>
              <a:t>It functions as a major emergency system when homeostasis of the body is physically or psychologically threatened in preparation for “fight-or-flight”. </a:t>
            </a:r>
          </a:p>
          <a:p>
            <a:r>
              <a:rPr lang="en-GB" sz="3200" dirty="0" smtClean="0"/>
              <a:t>Chronic exposure to stress can lead to dysfunction of the sympathetic effectors and the ANS.</a:t>
            </a:r>
            <a:endParaRPr lang="en-US" sz="3200" dirty="0"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39AFC31-6989-48AE-8788-A7A2EEFC685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198</a:t>
            </a:fld>
            <a:endParaRPr lang="en-US"/>
          </a:p>
        </p:txBody>
      </p:sp>
      <p:sp>
        <p:nvSpPr>
          <p:cNvPr id="6" name="Content Placeholder 5"/>
          <p:cNvSpPr>
            <a:spLocks noGrp="1"/>
          </p:cNvSpPr>
          <p:nvPr>
            <p:ph sz="quarter" idx="1"/>
          </p:nvPr>
        </p:nvSpPr>
        <p:spPr/>
        <p:txBody>
          <a:bodyPr>
            <a:normAutofit fontScale="92500"/>
          </a:bodyPr>
          <a:lstStyle/>
          <a:p>
            <a:pPr>
              <a:buNone/>
            </a:pPr>
            <a:r>
              <a:rPr lang="en-GB" sz="2400" b="1" dirty="0" smtClean="0"/>
              <a:t>Functions of Parasympathetic Division	</a:t>
            </a:r>
            <a:endParaRPr lang="en-US" sz="2800" dirty="0" smtClean="0"/>
          </a:p>
          <a:p>
            <a:pPr>
              <a:buFont typeface="Wingdings" pitchFamily="2" charset="2"/>
              <a:buChar char="v"/>
            </a:pPr>
            <a:r>
              <a:rPr lang="en-GB" sz="2800" dirty="0" smtClean="0"/>
              <a:t>The parasympathetic system is the dominant controller of most autonomic effectors most of the time.</a:t>
            </a:r>
          </a:p>
          <a:p>
            <a:pPr>
              <a:buFont typeface="Wingdings" pitchFamily="2" charset="2"/>
              <a:buChar char="v"/>
            </a:pPr>
            <a:r>
              <a:rPr lang="en-GB" sz="2800" dirty="0" smtClean="0"/>
              <a:t>Under quiet non-stressful conditions, more impulses reach the autonomic effectors by cholinergic parasympathetic fibres than by adrenergic sympathetic fibres.</a:t>
            </a:r>
          </a:p>
          <a:p>
            <a:pPr>
              <a:buFont typeface="Wingdings" pitchFamily="2" charset="2"/>
              <a:buChar char="v"/>
            </a:pPr>
            <a:r>
              <a:rPr lang="en-GB" sz="2800" dirty="0" smtClean="0"/>
              <a:t>It dominates during the times of rest and repair. </a:t>
            </a:r>
          </a:p>
          <a:p>
            <a:pPr>
              <a:buFont typeface="Wingdings" pitchFamily="2" charset="2"/>
              <a:buChar char="v"/>
            </a:pPr>
            <a:r>
              <a:rPr lang="en-GB" sz="2800" dirty="0" smtClean="0"/>
              <a:t>Acetylcholine the neurotransmitter of the parasympathetic system slows the heartbeat but acts to promote digestion and elimination.</a:t>
            </a:r>
            <a:endParaRPr lang="en-US" sz="2800" dirty="0" smtClean="0"/>
          </a:p>
          <a:p>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C429819-5E4D-4F22-BA5E-A74803E50B2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199</a:t>
            </a:fld>
            <a:endParaRPr lang="en-US"/>
          </a:p>
        </p:txBody>
      </p:sp>
      <p:sp>
        <p:nvSpPr>
          <p:cNvPr id="6" name="Content Placeholder 5"/>
          <p:cNvSpPr>
            <a:spLocks noGrp="1"/>
          </p:cNvSpPr>
          <p:nvPr>
            <p:ph sz="quarter" idx="1"/>
          </p:nvPr>
        </p:nvSpPr>
        <p:spPr/>
        <p:txBody>
          <a:bodyPr>
            <a:normAutofit fontScale="85000" lnSpcReduction="10000"/>
          </a:bodyPr>
          <a:lstStyle/>
          <a:p>
            <a:pPr marL="320040" lvl="1" indent="-320040">
              <a:spcBef>
                <a:spcPts val="700"/>
              </a:spcBef>
              <a:buClr>
                <a:schemeClr val="accent2"/>
              </a:buClr>
              <a:buSzPct val="60000"/>
              <a:buNone/>
            </a:pPr>
            <a:r>
              <a:rPr lang="en-GB" sz="2800" b="1" dirty="0" smtClean="0"/>
              <a:t>Organs with Dual </a:t>
            </a:r>
            <a:r>
              <a:rPr lang="en-GB" sz="2800" b="1" dirty="0" err="1" smtClean="0"/>
              <a:t>Innervation</a:t>
            </a:r>
            <a:endParaRPr lang="en-US" sz="3200" dirty="0" smtClean="0"/>
          </a:p>
          <a:p>
            <a:r>
              <a:rPr lang="en-GB" sz="3200" dirty="0" smtClean="0"/>
              <a:t>Most visceral organs have dual </a:t>
            </a:r>
            <a:r>
              <a:rPr lang="en-GB" sz="3200" dirty="0" err="1" smtClean="0"/>
              <a:t>innervation</a:t>
            </a:r>
            <a:r>
              <a:rPr lang="en-GB" sz="3200" dirty="0" smtClean="0"/>
              <a:t> by both sympathetic and parasympathetic divisions. </a:t>
            </a:r>
          </a:p>
          <a:p>
            <a:r>
              <a:rPr lang="en-GB" sz="3200" dirty="0" smtClean="0"/>
              <a:t>The effects of the two divisions may be antagonist, complementary or cooperative effects.</a:t>
            </a:r>
            <a:endParaRPr lang="en-US" sz="3200" dirty="0" smtClean="0"/>
          </a:p>
          <a:p>
            <a:pPr>
              <a:buFont typeface="Wingdings" pitchFamily="2" charset="2"/>
              <a:buChar char="v"/>
            </a:pPr>
            <a:r>
              <a:rPr lang="en-GB" sz="3200" dirty="0" smtClean="0"/>
              <a:t>Antagonist effects are for example </a:t>
            </a:r>
            <a:r>
              <a:rPr lang="en-GB" sz="3200" dirty="0" err="1" smtClean="0"/>
              <a:t>innervation</a:t>
            </a:r>
            <a:r>
              <a:rPr lang="en-GB" sz="3200" dirty="0" smtClean="0"/>
              <a:t> of the pacemaker of the heart where adrenergic stimulation from sympathetic nerve fibres stimulates the pacemaker cells increasing the heart rate while cholinergic stimulation from the parasympathetic fibres inhibit pacemaker cells reducing the heart rate.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MODULE OUTLINE</a:t>
            </a:r>
            <a:endParaRPr lang="en-US" dirty="0"/>
          </a:p>
        </p:txBody>
      </p:sp>
      <p:sp>
        <p:nvSpPr>
          <p:cNvPr id="3" name="Date Placeholder 2"/>
          <p:cNvSpPr>
            <a:spLocks noGrp="1"/>
          </p:cNvSpPr>
          <p:nvPr>
            <p:ph type="dt" sz="half" idx="10"/>
          </p:nvPr>
        </p:nvSpPr>
        <p:spPr/>
        <p:txBody>
          <a:bodyPr/>
          <a:lstStyle/>
          <a:p>
            <a:fld id="{64F7EB1A-72B9-4072-9F9C-4325E767CB3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UNIT 1 - Introduction, Brain and Spinal Cord</a:t>
            </a:r>
            <a:endParaRPr lang="en-US" dirty="0" smtClean="0"/>
          </a:p>
          <a:p>
            <a:pPr lvl="0"/>
            <a:r>
              <a:rPr lang="en-GB" dirty="0" smtClean="0"/>
              <a:t>Organization and structure of the nervous systems</a:t>
            </a:r>
            <a:endParaRPr lang="en-US" dirty="0" smtClean="0"/>
          </a:p>
          <a:p>
            <a:pPr lvl="0"/>
            <a:r>
              <a:rPr lang="en-GB" dirty="0" smtClean="0"/>
              <a:t>The Neurones and Nerve Impulse transmission; Neurotransmitters</a:t>
            </a:r>
            <a:endParaRPr lang="en-US" dirty="0" smtClean="0"/>
          </a:p>
          <a:p>
            <a:pPr lvl="0"/>
            <a:r>
              <a:rPr lang="en-GB" dirty="0" smtClean="0"/>
              <a:t>Cerebral blood flow; Blood Brain barrier, the meninges and CSF</a:t>
            </a:r>
            <a:endParaRPr lang="en-US" dirty="0" smtClean="0"/>
          </a:p>
          <a:p>
            <a:pPr lvl="0"/>
            <a:r>
              <a:rPr lang="en-GB" dirty="0" smtClean="0"/>
              <a:t>The Brain – structure and function, metabolism </a:t>
            </a:r>
            <a:endParaRPr lang="en-US" dirty="0" smtClean="0"/>
          </a:p>
          <a:p>
            <a:pPr lvl="0"/>
            <a:r>
              <a:rPr lang="en-GB" dirty="0" smtClean="0"/>
              <a:t>The Spinal cord, spinal nerves and reflexes    </a:t>
            </a:r>
            <a:endParaRPr lang="en-US" dirty="0" smtClean="0"/>
          </a:p>
          <a:p>
            <a:pPr lvl="0"/>
            <a:r>
              <a:rPr lang="en-GB" dirty="0" smtClean="0"/>
              <a:t>Peripheral nerves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a:t>
            </a:fld>
            <a:endParaRPr lang="en-US"/>
          </a:p>
        </p:txBody>
      </p:sp>
      <p:sp>
        <p:nvSpPr>
          <p:cNvPr id="6" name="Content Placeholder 5"/>
          <p:cNvSpPr>
            <a:spLocks noGrp="1"/>
          </p:cNvSpPr>
          <p:nvPr>
            <p:ph sz="quarter" idx="1"/>
          </p:nvPr>
        </p:nvSpPr>
        <p:spPr/>
        <p:txBody>
          <a:bodyPr/>
          <a:lstStyle/>
          <a:p>
            <a:r>
              <a:rPr lang="en-GB" dirty="0" smtClean="0"/>
              <a:t>The distal ends of dendrites of sensory cells are called receptor cells.</a:t>
            </a:r>
            <a:endParaRPr lang="en-US" dirty="0" smtClean="0"/>
          </a:p>
          <a:p>
            <a:r>
              <a:rPr lang="en-GB" dirty="0" smtClean="0"/>
              <a:t>Each neurone has 5 –7 processes arising from the cell body and branching out extensively especially in the cerebral and cerebella cortex.</a:t>
            </a:r>
            <a:endParaRPr lang="en-US" dirty="0" smtClean="0"/>
          </a:p>
          <a:p>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77665D4-AD6A-4F69-986C-2C0C7662879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200</a:t>
            </a:fld>
            <a:endParaRPr lang="en-US"/>
          </a:p>
        </p:txBody>
      </p:sp>
      <p:sp>
        <p:nvSpPr>
          <p:cNvPr id="6" name="Content Placeholder 5"/>
          <p:cNvSpPr>
            <a:spLocks noGrp="1"/>
          </p:cNvSpPr>
          <p:nvPr>
            <p:ph sz="quarter" idx="1"/>
          </p:nvPr>
        </p:nvSpPr>
        <p:spPr/>
        <p:txBody>
          <a:bodyPr>
            <a:normAutofit fontScale="92500" lnSpcReduction="10000"/>
          </a:bodyPr>
          <a:lstStyle/>
          <a:p>
            <a:r>
              <a:rPr lang="en-GB" sz="2800" dirty="0" smtClean="0"/>
              <a:t>The reverse of the above will occur in intestinal movements and secretions.</a:t>
            </a:r>
            <a:endParaRPr lang="en-US" sz="3200" dirty="0" smtClean="0"/>
          </a:p>
          <a:p>
            <a:pPr>
              <a:buFont typeface="Wingdings" pitchFamily="2" charset="2"/>
              <a:buChar char="v"/>
            </a:pPr>
            <a:r>
              <a:rPr lang="en-GB" sz="3200" dirty="0" smtClean="0"/>
              <a:t>Complementary effects can be seen in the salivary glands. </a:t>
            </a:r>
          </a:p>
          <a:p>
            <a:r>
              <a:rPr lang="en-GB" sz="3200" dirty="0" smtClean="0"/>
              <a:t>Parasympathetic stimulation causes secretion of watery saliva and other exocrine glands in digestive tract and sympathetic stimulation constricts blood vessels in digestive tract reducing blood flow to the salivary glands causing production of thicker and more viscous saliva.</a:t>
            </a:r>
            <a:endParaRPr lang="en-US" sz="4400" dirty="0"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0A000F5-773F-4682-86D2-56A3C79FA25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201</a:t>
            </a:fld>
            <a:endParaRPr lang="en-US"/>
          </a:p>
        </p:txBody>
      </p:sp>
      <p:sp>
        <p:nvSpPr>
          <p:cNvPr id="6" name="Content Placeholder 5"/>
          <p:cNvSpPr>
            <a:spLocks noGrp="1"/>
          </p:cNvSpPr>
          <p:nvPr>
            <p:ph sz="quarter" idx="1"/>
          </p:nvPr>
        </p:nvSpPr>
        <p:spPr/>
        <p:txBody>
          <a:bodyPr/>
          <a:lstStyle/>
          <a:p>
            <a:pPr>
              <a:buFont typeface="Wingdings" pitchFamily="2" charset="2"/>
              <a:buChar char="v"/>
            </a:pPr>
            <a:r>
              <a:rPr lang="en-GB" sz="3200" dirty="0" smtClean="0"/>
              <a:t>Cooperative effects can be seen in the urinary and reproductive systems</a:t>
            </a:r>
            <a:endParaRPr lang="en-US" sz="3200" dirty="0" smtClean="0"/>
          </a:p>
          <a:p>
            <a:r>
              <a:rPr lang="en-GB" sz="3200" dirty="0" smtClean="0"/>
              <a:t>Erection of the penis is due to vasodilatation due to parasympathetic stimulation and ejaculation results from sympathetic stimulation. </a:t>
            </a:r>
          </a:p>
          <a:p>
            <a:r>
              <a:rPr lang="en-GB" sz="3200" dirty="0" smtClean="0"/>
              <a:t>Contraction of the bladder is </a:t>
            </a:r>
            <a:r>
              <a:rPr lang="en-GB" sz="3200" dirty="0" err="1" smtClean="0"/>
              <a:t>myogenic</a:t>
            </a:r>
            <a:r>
              <a:rPr lang="en-GB" sz="3200" dirty="0" smtClean="0"/>
              <a:t> but it is promoted by parasympathetic stimulation. </a:t>
            </a:r>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905E6E1-A9F2-48F9-8ADD-E17B7B9E009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202</a:t>
            </a:fld>
            <a:endParaRPr lang="en-US"/>
          </a:p>
        </p:txBody>
      </p:sp>
      <p:sp>
        <p:nvSpPr>
          <p:cNvPr id="6" name="Content Placeholder 5"/>
          <p:cNvSpPr>
            <a:spLocks noGrp="1"/>
          </p:cNvSpPr>
          <p:nvPr>
            <p:ph sz="quarter" idx="1"/>
          </p:nvPr>
        </p:nvSpPr>
        <p:spPr/>
        <p:txBody>
          <a:bodyPr>
            <a:normAutofit/>
          </a:bodyPr>
          <a:lstStyle/>
          <a:p>
            <a:r>
              <a:rPr lang="en-GB" sz="2800" dirty="0" smtClean="0"/>
              <a:t>Micturation is enhanced by sympathetic stimulation, which increases tone of the bladder muscles. </a:t>
            </a:r>
          </a:p>
          <a:p>
            <a:r>
              <a:rPr lang="en-GB" sz="2800" dirty="0" smtClean="0"/>
              <a:t>Emotional states accompanied by sympathetic nerve activity e.g. extreme fear may result in reflex urination at bladder volumes that are normally too low to trigger the micturation reflex.</a:t>
            </a:r>
            <a:endParaRPr lang="en-US" sz="2800" dirty="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37D1779-01A2-40C3-8315-3A1C8804B79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203</a:t>
            </a:fld>
            <a:endParaRPr lang="en-US"/>
          </a:p>
        </p:txBody>
      </p:sp>
      <p:sp>
        <p:nvSpPr>
          <p:cNvPr id="6" name="Content Placeholder 5"/>
          <p:cNvSpPr>
            <a:spLocks noGrp="1"/>
          </p:cNvSpPr>
          <p:nvPr>
            <p:ph sz="quarter" idx="1"/>
          </p:nvPr>
        </p:nvSpPr>
        <p:spPr/>
        <p:txBody>
          <a:bodyPr>
            <a:normAutofit fontScale="92500" lnSpcReduction="20000"/>
          </a:bodyPr>
          <a:lstStyle/>
          <a:p>
            <a:pPr marL="320040" lvl="1" indent="-320040">
              <a:spcBef>
                <a:spcPts val="700"/>
              </a:spcBef>
              <a:buClr>
                <a:schemeClr val="accent2"/>
              </a:buClr>
              <a:buSzPct val="60000"/>
              <a:buNone/>
            </a:pPr>
            <a:r>
              <a:rPr lang="en-GB" sz="2800" b="1" dirty="0" smtClean="0"/>
              <a:t>Organs without Dual </a:t>
            </a:r>
            <a:r>
              <a:rPr lang="en-GB" sz="2800" b="1" dirty="0" err="1" smtClean="0"/>
              <a:t>Innervation</a:t>
            </a:r>
            <a:endParaRPr lang="en-US" sz="3200" dirty="0" smtClean="0"/>
          </a:p>
          <a:p>
            <a:r>
              <a:rPr lang="en-GB" sz="3200" dirty="0" smtClean="0"/>
              <a:t>These include the adrenal medulla, </a:t>
            </a:r>
            <a:r>
              <a:rPr lang="en-GB" sz="3200" dirty="0" err="1" smtClean="0"/>
              <a:t>Errector</a:t>
            </a:r>
            <a:r>
              <a:rPr lang="en-GB" sz="3200" dirty="0" smtClean="0"/>
              <a:t> </a:t>
            </a:r>
            <a:r>
              <a:rPr lang="en-GB" sz="3200" dirty="0" err="1" smtClean="0"/>
              <a:t>pili</a:t>
            </a:r>
            <a:r>
              <a:rPr lang="en-GB" sz="3200" dirty="0" smtClean="0"/>
              <a:t> muscles, sweat glands and most blood vessels, which receive only sympathetic </a:t>
            </a:r>
            <a:r>
              <a:rPr lang="en-GB" sz="3200" dirty="0" err="1" smtClean="0"/>
              <a:t>innervation</a:t>
            </a:r>
            <a:r>
              <a:rPr lang="en-GB" sz="3200" dirty="0" smtClean="0"/>
              <a:t>. </a:t>
            </a:r>
          </a:p>
          <a:p>
            <a:r>
              <a:rPr lang="en-GB" sz="3200" dirty="0" smtClean="0"/>
              <a:t>Regulation is achieved by increases or decreases in the tone (firing rate) of the sympathetic fibres.</a:t>
            </a:r>
            <a:endParaRPr lang="en-US" sz="3200" dirty="0" smtClean="0"/>
          </a:p>
          <a:p>
            <a:r>
              <a:rPr lang="en-GB" sz="3200" dirty="0" smtClean="0"/>
              <a:t>Constriction of blood vessels is produced by increased sympathetic activity via stimulation of alpha-adrenergic receptors and vasodilatation results from decreased sympathetic nerve stimulation.</a:t>
            </a:r>
            <a:endParaRPr lang="en-US" sz="2800" dirty="0" smtClean="0"/>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9BA9ED4-FE58-4FEE-B66E-C2FE0953D78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204</a:t>
            </a:fld>
            <a:endParaRPr lang="en-US"/>
          </a:p>
        </p:txBody>
      </p:sp>
      <p:sp>
        <p:nvSpPr>
          <p:cNvPr id="6" name="Content Placeholder 5"/>
          <p:cNvSpPr>
            <a:spLocks noGrp="1"/>
          </p:cNvSpPr>
          <p:nvPr>
            <p:ph sz="quarter" idx="1"/>
          </p:nvPr>
        </p:nvSpPr>
        <p:spPr/>
        <p:txBody>
          <a:bodyPr>
            <a:normAutofit lnSpcReduction="10000"/>
          </a:bodyPr>
          <a:lstStyle/>
          <a:p>
            <a:r>
              <a:rPr lang="en-GB" sz="3200" dirty="0" smtClean="0"/>
              <a:t>Sympathetic system brings about proper thermoregulatory responses to heat. </a:t>
            </a:r>
          </a:p>
          <a:p>
            <a:r>
              <a:rPr lang="en-GB" sz="3200" dirty="0" smtClean="0"/>
              <a:t>In a hot room reduced sympathetic stimulation produces dilatation of blood vessels in the surface of the skin increasing cutaneous blood flow and better heat radiation. </a:t>
            </a:r>
            <a:endParaRPr lang="en-US" sz="3200" dirty="0" smtClean="0"/>
          </a:p>
          <a:p>
            <a:r>
              <a:rPr lang="en-GB" sz="3200" dirty="0" smtClean="0"/>
              <a:t>Exercise increases sympathetic activity leading to constriction of blood vessels in the skin of limbs and sweat glands in the trunk. </a:t>
            </a:r>
          </a:p>
          <a:p>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029"/>
            <a:ext cx="8686800" cy="809171"/>
          </a:xfrm>
        </p:spPr>
        <p:txBody>
          <a:bodyPr/>
          <a:lstStyle/>
          <a:p>
            <a:pPr marL="0" indent="0">
              <a:buNone/>
            </a:pPr>
            <a:r>
              <a:rPr lang="en-US" sz="2400" b="1" dirty="0" smtClean="0"/>
              <a:t>COMPARISON – SYMPATHETIC &amp; PARASYMPATHETIC</a:t>
            </a:r>
            <a:endParaRPr lang="en-US" sz="2400" b="1" dirty="0"/>
          </a:p>
        </p:txBody>
      </p:sp>
      <p:graphicFrame>
        <p:nvGraphicFramePr>
          <p:cNvPr id="5" name="Table 4"/>
          <p:cNvGraphicFramePr>
            <a:graphicFrameLocks noGrp="1"/>
          </p:cNvGraphicFramePr>
          <p:nvPr>
            <p:extLst>
              <p:ext uri="{D42A27DB-BD31-4B8C-83A1-F6EECF244321}">
                <p14:modId xmlns="" xmlns:p14="http://schemas.microsoft.com/office/powerpoint/2010/main" val="1143909972"/>
              </p:ext>
            </p:extLst>
          </p:nvPr>
        </p:nvGraphicFramePr>
        <p:xfrm>
          <a:off x="0" y="914401"/>
          <a:ext cx="9144000" cy="5943601"/>
        </p:xfrm>
        <a:graphic>
          <a:graphicData uri="http://schemas.openxmlformats.org/drawingml/2006/table">
            <a:tbl>
              <a:tblPr firstRow="1" firstCol="1" bandRow="1"/>
              <a:tblGrid>
                <a:gridCol w="3236611"/>
                <a:gridCol w="2942771"/>
                <a:gridCol w="2964618"/>
              </a:tblGrid>
              <a:tr h="942656">
                <a:tc>
                  <a:txBody>
                    <a:bodyPr/>
                    <a:lstStyle/>
                    <a:p>
                      <a:pPr marL="0" marR="0" algn="ctr">
                        <a:lnSpc>
                          <a:spcPct val="115000"/>
                        </a:lnSpc>
                        <a:spcBef>
                          <a:spcPts val="0"/>
                        </a:spcBef>
                        <a:spcAft>
                          <a:spcPts val="0"/>
                        </a:spcAft>
                      </a:pPr>
                      <a:r>
                        <a:rPr lang="en-US" sz="2400" b="1" dirty="0">
                          <a:effectLst/>
                          <a:latin typeface="Calibri"/>
                          <a:ea typeface="Calibri"/>
                          <a:cs typeface="Times New Roman"/>
                        </a:rPr>
                        <a:t>CHARACTERISTIC</a:t>
                      </a:r>
                      <a:endParaRPr lang="en-US"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SYMPATHETIC</a:t>
                      </a:r>
                      <a:endParaRPr lang="en-US"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PARASYMPATHETIC</a:t>
                      </a:r>
                      <a:endParaRPr lang="en-US"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714">
                <a:tc>
                  <a:txBody>
                    <a:bodyPr/>
                    <a:lstStyle/>
                    <a:p>
                      <a:pPr marL="0" marR="0" algn="ctr">
                        <a:lnSpc>
                          <a:spcPct val="115000"/>
                        </a:lnSpc>
                        <a:spcBef>
                          <a:spcPts val="0"/>
                        </a:spcBef>
                        <a:spcAft>
                          <a:spcPts val="0"/>
                        </a:spcAft>
                      </a:pPr>
                      <a:r>
                        <a:rPr lang="en-US" sz="2000">
                          <a:effectLst/>
                          <a:latin typeface="Calibri"/>
                          <a:ea typeface="Calibri"/>
                          <a:cs typeface="Times New Roman"/>
                        </a:rPr>
                        <a:t>ORIGIN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THORACOLUMBAR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CRANIOSACRAL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089">
                <a:tc>
                  <a:txBody>
                    <a:bodyPr/>
                    <a:lstStyle/>
                    <a:p>
                      <a:pPr marL="0" marR="0" algn="ctr">
                        <a:lnSpc>
                          <a:spcPct val="115000"/>
                        </a:lnSpc>
                        <a:spcBef>
                          <a:spcPts val="0"/>
                        </a:spcBef>
                        <a:spcAft>
                          <a:spcPts val="0"/>
                        </a:spcAft>
                      </a:pPr>
                      <a:r>
                        <a:rPr lang="en-US" sz="2000">
                          <a:effectLst/>
                          <a:latin typeface="Calibri"/>
                          <a:ea typeface="Calibri"/>
                          <a:cs typeface="Times New Roman"/>
                        </a:rPr>
                        <a:t>LOCATION OF GANGLIA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PARAVERTEBRAL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PERIPHERAL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714">
                <a:tc>
                  <a:txBody>
                    <a:bodyPr/>
                    <a:lstStyle/>
                    <a:p>
                      <a:pPr marL="0" marR="0" algn="ctr">
                        <a:lnSpc>
                          <a:spcPct val="115000"/>
                        </a:lnSpc>
                        <a:spcBef>
                          <a:spcPts val="0"/>
                        </a:spcBef>
                        <a:spcAft>
                          <a:spcPts val="0"/>
                        </a:spcAft>
                      </a:pPr>
                      <a:r>
                        <a:rPr lang="en-US" sz="2000">
                          <a:effectLst/>
                          <a:latin typeface="Calibri"/>
                          <a:ea typeface="Calibri"/>
                          <a:cs typeface="Times New Roman"/>
                        </a:rPr>
                        <a:t>NEUROTRANSMITTER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ADRENERGIC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CHOLINERGIC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714">
                <a:tc>
                  <a:txBody>
                    <a:bodyPr/>
                    <a:lstStyle/>
                    <a:p>
                      <a:pPr marL="0" marR="0" algn="ctr">
                        <a:lnSpc>
                          <a:spcPct val="115000"/>
                        </a:lnSpc>
                        <a:spcBef>
                          <a:spcPts val="0"/>
                        </a:spcBef>
                        <a:spcAft>
                          <a:spcPts val="0"/>
                        </a:spcAft>
                      </a:pPr>
                      <a:r>
                        <a:rPr lang="en-US" sz="2000">
                          <a:effectLst/>
                          <a:latin typeface="Calibri"/>
                          <a:ea typeface="Calibri"/>
                          <a:cs typeface="Times New Roman"/>
                        </a:rPr>
                        <a:t>DISTRIBUTION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Calibri"/>
                          <a:ea typeface="Calibri"/>
                          <a:cs typeface="Times New Roman"/>
                        </a:rPr>
                        <a:t>WIDESPREAD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LOCALISED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8714">
                <a:tc>
                  <a:txBody>
                    <a:bodyPr/>
                    <a:lstStyle/>
                    <a:p>
                      <a:pPr marL="0" marR="0" algn="ctr">
                        <a:lnSpc>
                          <a:spcPct val="115000"/>
                        </a:lnSpc>
                        <a:spcBef>
                          <a:spcPts val="0"/>
                        </a:spcBef>
                        <a:spcAft>
                          <a:spcPts val="0"/>
                        </a:spcAft>
                      </a:pPr>
                      <a:r>
                        <a:rPr lang="en-US" sz="2000">
                          <a:effectLst/>
                          <a:latin typeface="Calibri"/>
                          <a:ea typeface="Calibri"/>
                          <a:cs typeface="Times New Roman"/>
                        </a:rPr>
                        <a:t>EFFECTS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Calibri"/>
                          <a:ea typeface="Calibri"/>
                          <a:cs typeface="Times New Roman"/>
                        </a:rPr>
                        <a:t>EMERGENCY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effectLst/>
                          <a:latin typeface="Calibri"/>
                          <a:ea typeface="Calibri"/>
                          <a:cs typeface="Times New Roman"/>
                        </a:rPr>
                        <a:t>ELECTIVE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Date Placeholder 5"/>
          <p:cNvSpPr>
            <a:spLocks noGrp="1"/>
          </p:cNvSpPr>
          <p:nvPr>
            <p:ph type="dt" sz="half" idx="10"/>
          </p:nvPr>
        </p:nvSpPr>
        <p:spPr/>
        <p:txBody>
          <a:bodyPr/>
          <a:lstStyle/>
          <a:p>
            <a:fld id="{D1206356-EFD9-449B-A751-87ED41198C63}" type="datetime1">
              <a:rPr lang="en-US" smtClean="0"/>
              <a:pPr/>
              <a:t>01/30/2020</a:t>
            </a:fld>
            <a:endParaRPr lang="en-US"/>
          </a:p>
        </p:txBody>
      </p:sp>
      <p:sp>
        <p:nvSpPr>
          <p:cNvPr id="7" name="Slide Number Placeholder 6"/>
          <p:cNvSpPr>
            <a:spLocks noGrp="1"/>
          </p:cNvSpPr>
          <p:nvPr>
            <p:ph type="sldNum" sz="quarter" idx="12"/>
          </p:nvPr>
        </p:nvSpPr>
        <p:spPr/>
        <p:txBody>
          <a:bodyPr>
            <a:normAutofit fontScale="85000" lnSpcReduction="20000"/>
          </a:bodyPr>
          <a:lstStyle/>
          <a:p>
            <a:fld id="{A6EDB6CC-90E6-44D2-B2F2-8BD2E7868DB7}" type="slidenum">
              <a:rPr lang="en-US" smtClean="0"/>
              <a:pPr/>
              <a:t>205</a:t>
            </a:fld>
            <a:endParaRPr lang="en-US"/>
          </a:p>
        </p:txBody>
      </p:sp>
    </p:spTree>
    <p:extLst>
      <p:ext uri="{BB962C8B-B14F-4D97-AF65-F5344CB8AC3E}">
        <p14:creationId xmlns="" xmlns:p14="http://schemas.microsoft.com/office/powerpoint/2010/main" val="591361126"/>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
            </a:r>
            <a:br>
              <a:rPr lang="en-GB" b="1" dirty="0" smtClean="0"/>
            </a:br>
            <a:r>
              <a:rPr lang="en-GB" b="1" dirty="0" smtClean="0"/>
              <a:t>SENSORY NEUROPHYSIOLOGY</a:t>
            </a:r>
            <a:br>
              <a:rPr lang="en-GB" b="1" dirty="0" smtClean="0"/>
            </a:br>
            <a:endParaRPr lang="en-US" dirty="0"/>
          </a:p>
        </p:txBody>
      </p:sp>
      <p:sp>
        <p:nvSpPr>
          <p:cNvPr id="3" name="Date Placeholder 2"/>
          <p:cNvSpPr>
            <a:spLocks noGrp="1"/>
          </p:cNvSpPr>
          <p:nvPr>
            <p:ph type="dt" sz="half" idx="10"/>
          </p:nvPr>
        </p:nvSpPr>
        <p:spPr/>
        <p:txBody>
          <a:bodyPr/>
          <a:lstStyle/>
          <a:p>
            <a:fld id="{5A4A76C8-8CAA-4A60-A2E0-B9CB3F6080D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206</a:t>
            </a:fld>
            <a:endParaRPr lang="en-US"/>
          </a:p>
        </p:txBody>
      </p:sp>
      <p:sp>
        <p:nvSpPr>
          <p:cNvPr id="6" name="Content Placeholder 5"/>
          <p:cNvSpPr>
            <a:spLocks noGrp="1"/>
          </p:cNvSpPr>
          <p:nvPr>
            <p:ph sz="quarter" idx="1"/>
          </p:nvPr>
        </p:nvSpPr>
        <p:spPr/>
        <p:txBody>
          <a:bodyPr>
            <a:normAutofit fontScale="85000" lnSpcReduction="20000"/>
          </a:bodyPr>
          <a:lstStyle/>
          <a:p>
            <a:pPr>
              <a:buFont typeface="Wingdings" pitchFamily="2" charset="2"/>
              <a:buChar char="v"/>
            </a:pPr>
            <a:r>
              <a:rPr lang="en-GB" dirty="0" smtClean="0"/>
              <a:t>By the end of the lesson the learner should be competent to: -</a:t>
            </a:r>
            <a:endParaRPr lang="en-US" dirty="0" smtClean="0"/>
          </a:p>
          <a:p>
            <a:pPr lvl="0"/>
            <a:r>
              <a:rPr lang="en-GB" dirty="0" smtClean="0"/>
              <a:t>Classify sensory receptors</a:t>
            </a:r>
            <a:endParaRPr lang="en-US" dirty="0" smtClean="0"/>
          </a:p>
          <a:p>
            <a:pPr lvl="0"/>
            <a:r>
              <a:rPr lang="en-GB" dirty="0" smtClean="0"/>
              <a:t>Describe sensory receptors </a:t>
            </a:r>
            <a:endParaRPr lang="en-US" dirty="0" smtClean="0"/>
          </a:p>
          <a:p>
            <a:pPr lvl="0"/>
            <a:r>
              <a:rPr lang="en-GB" dirty="0" smtClean="0"/>
              <a:t>Explain the differences between tonic and </a:t>
            </a:r>
            <a:r>
              <a:rPr lang="en-GB" dirty="0" err="1" smtClean="0"/>
              <a:t>phasic</a:t>
            </a:r>
            <a:r>
              <a:rPr lang="en-GB" dirty="0" smtClean="0"/>
              <a:t> receptors</a:t>
            </a:r>
            <a:endParaRPr lang="en-US" dirty="0" smtClean="0"/>
          </a:p>
          <a:p>
            <a:pPr lvl="0"/>
            <a:r>
              <a:rPr lang="en-GB" dirty="0" smtClean="0"/>
              <a:t>Explain the law of specific nerve energies</a:t>
            </a:r>
            <a:endParaRPr lang="en-US" dirty="0" smtClean="0"/>
          </a:p>
          <a:p>
            <a:pPr lvl="0"/>
            <a:r>
              <a:rPr lang="en-GB" dirty="0" smtClean="0"/>
              <a:t>Identify the stimuli detected by the somatic senses</a:t>
            </a:r>
            <a:endParaRPr lang="en-US" dirty="0" smtClean="0"/>
          </a:p>
          <a:p>
            <a:pPr lvl="0"/>
            <a:r>
              <a:rPr lang="en-GB" dirty="0" smtClean="0"/>
              <a:t>Describe the different types of cutaneous receptors</a:t>
            </a:r>
            <a:endParaRPr lang="en-US" dirty="0" smtClean="0"/>
          </a:p>
          <a:p>
            <a:pPr lvl="0"/>
            <a:r>
              <a:rPr lang="en-GB" dirty="0" smtClean="0"/>
              <a:t>Describe the neural pathways in sensory organs</a:t>
            </a:r>
            <a:endParaRPr lang="en-US" dirty="0" smtClean="0"/>
          </a:p>
          <a:p>
            <a:pPr lvl="0"/>
            <a:r>
              <a:rPr lang="en-GB" dirty="0" smtClean="0"/>
              <a:t>Describe characteristics of the generator potential </a:t>
            </a:r>
            <a:endParaRPr lang="en-US" dirty="0" smtClean="0"/>
          </a:p>
          <a:p>
            <a:pPr lvl="0"/>
            <a:r>
              <a:rPr lang="en-GB" dirty="0" smtClean="0"/>
              <a:t>Describe general and special sensation</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2B06D34-5295-4E29-8857-30F7F3C4C45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207</a:t>
            </a:fld>
            <a:endParaRPr lang="en-US"/>
          </a:p>
        </p:txBody>
      </p:sp>
      <p:sp>
        <p:nvSpPr>
          <p:cNvPr id="6" name="Content Placeholder 5"/>
          <p:cNvSpPr>
            <a:spLocks noGrp="1"/>
          </p:cNvSpPr>
          <p:nvPr>
            <p:ph sz="quarter" idx="1"/>
          </p:nvPr>
        </p:nvSpPr>
        <p:spPr/>
        <p:txBody>
          <a:bodyPr>
            <a:normAutofit/>
          </a:bodyPr>
          <a:lstStyle/>
          <a:p>
            <a:r>
              <a:rPr lang="en-GB" dirty="0" smtClean="0"/>
              <a:t> The sensory system is the part of the nervous system consisting of </a:t>
            </a:r>
            <a:r>
              <a:rPr lang="en-GB" b="1" dirty="0" smtClean="0"/>
              <a:t>sensory receptors</a:t>
            </a:r>
            <a:r>
              <a:rPr lang="en-GB" dirty="0" smtClean="0"/>
              <a:t>, </a:t>
            </a:r>
            <a:r>
              <a:rPr lang="en-GB" b="1" dirty="0" smtClean="0"/>
              <a:t>neural</a:t>
            </a:r>
            <a:r>
              <a:rPr lang="en-GB" dirty="0" smtClean="0"/>
              <a:t> </a:t>
            </a:r>
            <a:r>
              <a:rPr lang="en-GB" b="1" dirty="0" smtClean="0"/>
              <a:t>pathways</a:t>
            </a:r>
            <a:r>
              <a:rPr lang="en-GB" dirty="0" smtClean="0"/>
              <a:t> and the </a:t>
            </a:r>
            <a:r>
              <a:rPr lang="en-GB" b="1" dirty="0" smtClean="0"/>
              <a:t>brain parts that process the information</a:t>
            </a:r>
            <a:r>
              <a:rPr lang="en-GB" dirty="0" smtClean="0"/>
              <a:t>. </a:t>
            </a:r>
          </a:p>
          <a:p>
            <a:r>
              <a:rPr lang="en-GB" dirty="0" smtClean="0"/>
              <a:t>Sensory receptors receive stimuli from the internal and external environment; neural pathways conduct information from the receptors to the parts of the brain that primarily process the information. </a:t>
            </a:r>
          </a:p>
          <a:p>
            <a:r>
              <a:rPr lang="en-GB" dirty="0" smtClean="0"/>
              <a:t>This is called </a:t>
            </a:r>
            <a:r>
              <a:rPr lang="en-GB" b="1" dirty="0" smtClean="0"/>
              <a:t>sensory information. </a:t>
            </a:r>
            <a:endParaRPr lang="en-US" dirty="0"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6814E32-5AF8-4EDD-AFFC-408BE3F5BCA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208</a:t>
            </a:fld>
            <a:endParaRPr lang="en-US"/>
          </a:p>
        </p:txBody>
      </p:sp>
      <p:sp>
        <p:nvSpPr>
          <p:cNvPr id="6" name="Content Placeholder 5"/>
          <p:cNvSpPr>
            <a:spLocks noGrp="1"/>
          </p:cNvSpPr>
          <p:nvPr>
            <p:ph sz="quarter" idx="1"/>
          </p:nvPr>
        </p:nvSpPr>
        <p:spPr/>
        <p:txBody>
          <a:bodyPr>
            <a:normAutofit/>
          </a:bodyPr>
          <a:lstStyle/>
          <a:p>
            <a:r>
              <a:rPr lang="en-GB" dirty="0" smtClean="0"/>
              <a:t>Information processed by the sensory system may or may not lead to conscious awareness of the stimulus. </a:t>
            </a:r>
          </a:p>
          <a:p>
            <a:r>
              <a:rPr lang="en-GB" dirty="0" smtClean="0"/>
              <a:t>If sensory information does reach the consciousness it is called a </a:t>
            </a:r>
            <a:r>
              <a:rPr lang="en-GB" b="1" dirty="0" smtClean="0"/>
              <a:t>sensation</a:t>
            </a:r>
            <a:r>
              <a:rPr lang="en-GB" dirty="0" smtClean="0"/>
              <a:t> and the understanding of a sensation’s meaning is called </a:t>
            </a:r>
            <a:r>
              <a:rPr lang="en-GB" b="1" dirty="0" smtClean="0"/>
              <a:t>perception</a:t>
            </a:r>
            <a:r>
              <a:rPr lang="en-GB" dirty="0" smtClean="0"/>
              <a:t>. </a:t>
            </a:r>
          </a:p>
          <a:p>
            <a:r>
              <a:rPr lang="en-GB" dirty="0" smtClean="0"/>
              <a:t>Perception occurs by means of neural processing of sensory information e.g. pain is a sensation but the idea that the pain is from a hurting tooth is perception.</a:t>
            </a:r>
            <a:endParaRPr lang="en-US" dirty="0" smtClean="0"/>
          </a:p>
          <a:p>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BFADACB-4DA2-4FBD-8553-22E232CEC5F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209</a:t>
            </a:fld>
            <a:endParaRPr lang="en-US"/>
          </a:p>
        </p:txBody>
      </p:sp>
      <p:sp>
        <p:nvSpPr>
          <p:cNvPr id="6" name="Content Placeholder 5"/>
          <p:cNvSpPr>
            <a:spLocks noGrp="1"/>
          </p:cNvSpPr>
          <p:nvPr>
            <p:ph sz="quarter" idx="1"/>
          </p:nvPr>
        </p:nvSpPr>
        <p:spPr/>
        <p:txBody>
          <a:bodyPr>
            <a:normAutofit lnSpcReduction="10000"/>
          </a:bodyPr>
          <a:lstStyle/>
          <a:p>
            <a:pPr lvl="0">
              <a:buNone/>
            </a:pPr>
            <a:r>
              <a:rPr lang="en-US" b="1" dirty="0" smtClean="0"/>
              <a:t>SENSORY RECEPTORS</a:t>
            </a:r>
            <a:endParaRPr lang="en-US" dirty="0" smtClean="0"/>
          </a:p>
          <a:p>
            <a:r>
              <a:rPr lang="en-GB" b="1" dirty="0" smtClean="0"/>
              <a:t>Sensory receptors</a:t>
            </a:r>
            <a:r>
              <a:rPr lang="en-GB" dirty="0" smtClean="0"/>
              <a:t> and </a:t>
            </a:r>
            <a:r>
              <a:rPr lang="en-GB" b="1" dirty="0" smtClean="0"/>
              <a:t>sense organs</a:t>
            </a:r>
            <a:r>
              <a:rPr lang="en-GB" dirty="0" smtClean="0"/>
              <a:t> enable the body to respond to stimuli resulting from changes in our </a:t>
            </a:r>
            <a:r>
              <a:rPr lang="en-GB" b="1" dirty="0" smtClean="0"/>
              <a:t>internal</a:t>
            </a:r>
            <a:r>
              <a:rPr lang="en-GB" dirty="0" smtClean="0"/>
              <a:t> and </a:t>
            </a:r>
            <a:r>
              <a:rPr lang="en-GB" b="1" dirty="0" smtClean="0"/>
              <a:t>external environment, </a:t>
            </a:r>
            <a:r>
              <a:rPr lang="en-GB" dirty="0" smtClean="0"/>
              <a:t>a function that is crucial for survival. </a:t>
            </a:r>
          </a:p>
          <a:p>
            <a:r>
              <a:rPr lang="en-GB" dirty="0" smtClean="0"/>
              <a:t>For instance the ability to see and hear assists us avoid injury from dangers in our external environment while internal sensations such as pain and pressure to hunger and thirst assist us maintain a homeostatic internal environment.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D9C1686-7CBA-4C7C-964E-333AAB58C3F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a:t>
            </a:fld>
            <a:endParaRPr lang="en-US"/>
          </a:p>
        </p:txBody>
      </p:sp>
      <p:sp>
        <p:nvSpPr>
          <p:cNvPr id="6" name="Content Placeholder 5"/>
          <p:cNvSpPr>
            <a:spLocks noGrp="1"/>
          </p:cNvSpPr>
          <p:nvPr>
            <p:ph sz="quarter" idx="1"/>
          </p:nvPr>
        </p:nvSpPr>
        <p:spPr/>
        <p:txBody>
          <a:bodyPr>
            <a:normAutofit fontScale="92500"/>
          </a:bodyPr>
          <a:lstStyle/>
          <a:p>
            <a:pPr>
              <a:buNone/>
            </a:pPr>
            <a:r>
              <a:rPr lang="en-GB" b="1" dirty="0" smtClean="0"/>
              <a:t>3. The Axon (Nerve Fibres)</a:t>
            </a:r>
            <a:endParaRPr lang="en-US" dirty="0" smtClean="0"/>
          </a:p>
          <a:p>
            <a:r>
              <a:rPr lang="en-GB" dirty="0" smtClean="0"/>
              <a:t>This is a single long process of varying diameter (1 um – 20 um) and length (few mm – 1 metre) originating from a thickened portion of the cell body called the axon hillock extending the target cells. </a:t>
            </a:r>
          </a:p>
          <a:p>
            <a:r>
              <a:rPr lang="en-GB" dirty="0" smtClean="0"/>
              <a:t>Axons conduct nerve impulses away from the cell body.</a:t>
            </a:r>
            <a:endParaRPr lang="en-US" dirty="0" smtClean="0"/>
          </a:p>
          <a:p>
            <a:r>
              <a:rPr lang="en-GB" dirty="0" smtClean="0"/>
              <a:t>The axon has two segments namely the </a:t>
            </a:r>
            <a:r>
              <a:rPr lang="en-GB" b="1" dirty="0" smtClean="0"/>
              <a:t>initial segment</a:t>
            </a:r>
            <a:r>
              <a:rPr lang="en-GB" dirty="0" smtClean="0"/>
              <a:t> (trigger zone) and the </a:t>
            </a:r>
            <a:r>
              <a:rPr lang="en-GB" b="1" dirty="0" smtClean="0"/>
              <a:t>main axon</a:t>
            </a:r>
            <a:r>
              <a:rPr lang="en-GB" dirty="0" smtClean="0"/>
              <a:t> that has collateral and terminal axons. </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C80B961-6ABC-499C-A5B6-706FFC2B8F5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210</a:t>
            </a:fld>
            <a:endParaRPr lang="en-US"/>
          </a:p>
        </p:txBody>
      </p:sp>
      <p:sp>
        <p:nvSpPr>
          <p:cNvPr id="6" name="Content Placeholder 5"/>
          <p:cNvSpPr>
            <a:spLocks noGrp="1"/>
          </p:cNvSpPr>
          <p:nvPr>
            <p:ph sz="quarter" idx="1"/>
          </p:nvPr>
        </p:nvSpPr>
        <p:spPr/>
        <p:txBody>
          <a:bodyPr>
            <a:normAutofit lnSpcReduction="10000"/>
          </a:bodyPr>
          <a:lstStyle/>
          <a:p>
            <a:r>
              <a:rPr lang="en-GB" dirty="0" smtClean="0"/>
              <a:t>Sensory receptors may be part of a neurone or a specialized cell that can generate action potentials in neurones. </a:t>
            </a:r>
          </a:p>
          <a:p>
            <a:r>
              <a:rPr lang="en-GB" dirty="0" smtClean="0"/>
              <a:t>Receptors are associated with surrounding non-neural cell to form sense organs such as the ear, eye or tongue. </a:t>
            </a:r>
          </a:p>
          <a:p>
            <a:r>
              <a:rPr lang="en-GB" dirty="0" smtClean="0"/>
              <a:t>Receptors in each sense organ are adapted to respond to one particular form of energy at much lower threshold than other receptors e.g. light reaches the skin but eyes respond to light.</a:t>
            </a:r>
            <a:endParaRPr lang="en-US" dirty="0" smtClean="0"/>
          </a:p>
          <a:p>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D3FEDF1-FB9D-4961-803F-7E37BF51FC9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211</a:t>
            </a:fld>
            <a:endParaRPr lang="en-US"/>
          </a:p>
        </p:txBody>
      </p:sp>
      <p:sp>
        <p:nvSpPr>
          <p:cNvPr id="6" name="Content Placeholder 5"/>
          <p:cNvSpPr>
            <a:spLocks noGrp="1"/>
          </p:cNvSpPr>
          <p:nvPr>
            <p:ph sz="quarter" idx="1"/>
          </p:nvPr>
        </p:nvSpPr>
        <p:spPr/>
        <p:txBody>
          <a:bodyPr>
            <a:normAutofit lnSpcReduction="10000"/>
          </a:bodyPr>
          <a:lstStyle/>
          <a:p>
            <a:pPr lvl="0">
              <a:buNone/>
            </a:pPr>
            <a:r>
              <a:rPr lang="en-US" b="1" dirty="0" smtClean="0"/>
              <a:t>STIMULUS</a:t>
            </a:r>
            <a:endParaRPr lang="en-US" dirty="0" smtClean="0"/>
          </a:p>
          <a:p>
            <a:r>
              <a:rPr lang="en-GB" dirty="0" smtClean="0"/>
              <a:t>A </a:t>
            </a:r>
            <a:r>
              <a:rPr lang="en-GB" b="1" dirty="0" smtClean="0"/>
              <a:t>stimulus</a:t>
            </a:r>
            <a:r>
              <a:rPr lang="en-GB" dirty="0" smtClean="0"/>
              <a:t> is the energy form that impinges upon a sensory receptor that it is acting on.</a:t>
            </a:r>
          </a:p>
          <a:p>
            <a:r>
              <a:rPr lang="en-GB" dirty="0" smtClean="0"/>
              <a:t>The particular form of energy to which a receptor is most sensitive to is called its </a:t>
            </a:r>
            <a:r>
              <a:rPr lang="en-GB" b="1" dirty="0" smtClean="0"/>
              <a:t>adequate stimulus</a:t>
            </a:r>
            <a:r>
              <a:rPr lang="en-GB" dirty="0" smtClean="0"/>
              <a:t>.</a:t>
            </a:r>
            <a:endParaRPr lang="en-US" dirty="0" smtClean="0"/>
          </a:p>
          <a:p>
            <a:pPr>
              <a:buNone/>
            </a:pPr>
            <a:r>
              <a:rPr lang="en-GB" b="1" dirty="0" smtClean="0"/>
              <a:t>RECEPTOR RESPONSE</a:t>
            </a:r>
            <a:endParaRPr lang="en-US" dirty="0" smtClean="0"/>
          </a:p>
          <a:p>
            <a:r>
              <a:rPr lang="en-GB" dirty="0" smtClean="0"/>
              <a:t>The general function of receptors is to respond to </a:t>
            </a:r>
            <a:r>
              <a:rPr lang="en-GB" b="1" dirty="0" smtClean="0"/>
              <a:t>stimuli</a:t>
            </a:r>
            <a:r>
              <a:rPr lang="en-GB" dirty="0" smtClean="0"/>
              <a:t> by </a:t>
            </a:r>
            <a:r>
              <a:rPr lang="en-GB" b="1" dirty="0" smtClean="0"/>
              <a:t>converting</a:t>
            </a:r>
            <a:r>
              <a:rPr lang="en-GB" dirty="0" smtClean="0"/>
              <a:t> them into </a:t>
            </a:r>
            <a:r>
              <a:rPr lang="en-GB" b="1" dirty="0" smtClean="0"/>
              <a:t>nerve impulses</a:t>
            </a:r>
            <a:r>
              <a:rPr lang="en-GB" dirty="0" smtClean="0"/>
              <a:t>.</a:t>
            </a:r>
          </a:p>
          <a:p>
            <a:r>
              <a:rPr lang="en-GB" dirty="0" smtClean="0"/>
              <a:t>Different receptors respond to different stimuli. </a:t>
            </a:r>
          </a:p>
          <a:p>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86AEAAA-91CC-452A-B3FB-20D5DAE047D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212</a:t>
            </a:fld>
            <a:endParaRPr lang="en-US"/>
          </a:p>
        </p:txBody>
      </p:sp>
      <p:sp>
        <p:nvSpPr>
          <p:cNvPr id="6" name="Content Placeholder 5"/>
          <p:cNvSpPr>
            <a:spLocks noGrp="1"/>
          </p:cNvSpPr>
          <p:nvPr>
            <p:ph sz="quarter" idx="1"/>
          </p:nvPr>
        </p:nvSpPr>
        <p:spPr/>
        <p:txBody>
          <a:bodyPr>
            <a:normAutofit/>
          </a:bodyPr>
          <a:lstStyle/>
          <a:p>
            <a:r>
              <a:rPr lang="en-GB" dirty="0" smtClean="0"/>
              <a:t>When an adequate stimulus acts on a receptor a membrane potential called </a:t>
            </a:r>
            <a:r>
              <a:rPr lang="en-GB" b="1" dirty="0" smtClean="0"/>
              <a:t>receptor potential</a:t>
            </a:r>
            <a:r>
              <a:rPr lang="en-GB" dirty="0" smtClean="0"/>
              <a:t> develops in the receptor membrane. </a:t>
            </a:r>
          </a:p>
          <a:p>
            <a:r>
              <a:rPr lang="en-GB" dirty="0" smtClean="0"/>
              <a:t>This potential is also called </a:t>
            </a:r>
            <a:r>
              <a:rPr lang="en-GB" b="1" dirty="0" smtClean="0"/>
              <a:t>generator potential</a:t>
            </a:r>
            <a:r>
              <a:rPr lang="en-GB" dirty="0" smtClean="0"/>
              <a:t>, a graded potential depending on the strength of the stimulus.</a:t>
            </a:r>
            <a:endParaRPr lang="en-US" dirty="0" smtClean="0"/>
          </a:p>
          <a:p>
            <a:r>
              <a:rPr lang="en-GB" dirty="0" smtClean="0"/>
              <a:t>The transduction process involves </a:t>
            </a:r>
            <a:r>
              <a:rPr lang="en-GB" b="1" dirty="0" smtClean="0"/>
              <a:t>opening</a:t>
            </a:r>
            <a:r>
              <a:rPr lang="en-GB" dirty="0" smtClean="0"/>
              <a:t> and </a:t>
            </a:r>
            <a:r>
              <a:rPr lang="en-GB" b="1" dirty="0" smtClean="0"/>
              <a:t>closing</a:t>
            </a:r>
            <a:r>
              <a:rPr lang="en-GB" dirty="0" smtClean="0"/>
              <a:t> of </a:t>
            </a:r>
            <a:r>
              <a:rPr lang="en-GB" b="1" dirty="0" smtClean="0"/>
              <a:t>ion channels</a:t>
            </a:r>
            <a:r>
              <a:rPr lang="en-GB" dirty="0" smtClean="0"/>
              <a:t> in specialized receptors that receive information from the outside world.     </a:t>
            </a:r>
            <a:endParaRPr lang="en-US" dirty="0" smtClean="0"/>
          </a:p>
          <a:p>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6E7AF76-A7E6-4F54-B0B1-3DF5745002A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213</a:t>
            </a:fld>
            <a:endParaRPr lang="en-US"/>
          </a:p>
        </p:txBody>
      </p:sp>
      <p:sp>
        <p:nvSpPr>
          <p:cNvPr id="6" name="Content Placeholder 5"/>
          <p:cNvSpPr>
            <a:spLocks noGrp="1"/>
          </p:cNvSpPr>
          <p:nvPr>
            <p:ph sz="quarter" idx="1"/>
          </p:nvPr>
        </p:nvSpPr>
        <p:spPr/>
        <p:txBody>
          <a:bodyPr>
            <a:normAutofit lnSpcReduction="10000"/>
          </a:bodyPr>
          <a:lstStyle/>
          <a:p>
            <a:pPr lvl="0">
              <a:buNone/>
            </a:pPr>
            <a:r>
              <a:rPr lang="en-US" sz="3200" b="1" dirty="0" smtClean="0"/>
              <a:t>CLASSIFICATION OF RECEPTORS</a:t>
            </a:r>
            <a:endParaRPr lang="en-US" sz="4400" dirty="0" smtClean="0"/>
          </a:p>
          <a:p>
            <a:r>
              <a:rPr lang="en-GB" sz="3200" dirty="0" smtClean="0"/>
              <a:t>Sensory receptors can be classified based on structure and functional.</a:t>
            </a:r>
            <a:endParaRPr lang="en-US" sz="4400" dirty="0" smtClean="0"/>
          </a:p>
          <a:p>
            <a:pPr lvl="0">
              <a:buNone/>
            </a:pPr>
            <a:r>
              <a:rPr lang="en-GB" sz="3200" b="1" dirty="0" smtClean="0"/>
              <a:t>Structural</a:t>
            </a:r>
            <a:r>
              <a:rPr lang="en-GB" sz="3200" dirty="0" smtClean="0"/>
              <a:t> </a:t>
            </a:r>
            <a:r>
              <a:rPr lang="en-GB" sz="3200" b="1" dirty="0" smtClean="0"/>
              <a:t>classification</a:t>
            </a:r>
            <a:endParaRPr lang="en-US" sz="3200" dirty="0" smtClean="0"/>
          </a:p>
          <a:p>
            <a:pPr lvl="1"/>
            <a:r>
              <a:rPr lang="en-GB" sz="3200" dirty="0" smtClean="0"/>
              <a:t>Dendrites endings of sensory neurones e.g. those in the skin responsible for pain and temperature </a:t>
            </a:r>
            <a:endParaRPr lang="en-US" sz="3200" dirty="0" smtClean="0"/>
          </a:p>
          <a:p>
            <a:pPr lvl="1"/>
            <a:r>
              <a:rPr lang="en-GB" sz="3200" dirty="0" smtClean="0"/>
              <a:t>Encapsulated in non-neural structures e.g. pressure receptors in the skin.</a:t>
            </a:r>
            <a:endParaRPr lang="en-US" sz="3200" dirty="0" smtClean="0"/>
          </a:p>
          <a:p>
            <a:pPr>
              <a:buNone/>
            </a:pPr>
            <a:endParaRPr lang="en-US" sz="4400" dirty="0" smtClean="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AA5DF44-47CE-4BDE-91EA-49EC895F11A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214</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sz="3200" b="1" dirty="0" smtClean="0"/>
              <a:t>Functional</a:t>
            </a:r>
            <a:r>
              <a:rPr lang="en-GB" sz="3200" dirty="0" smtClean="0"/>
              <a:t> </a:t>
            </a:r>
            <a:r>
              <a:rPr lang="en-GB" sz="3200" b="1" dirty="0" smtClean="0"/>
              <a:t>classification</a:t>
            </a:r>
            <a:endParaRPr lang="en-US" sz="3200" dirty="0" smtClean="0"/>
          </a:p>
          <a:p>
            <a:pPr lvl="1">
              <a:buNone/>
            </a:pPr>
            <a:r>
              <a:rPr lang="en-GB" sz="3200" b="1" dirty="0" smtClean="0"/>
              <a:t>1. Based on stimuli that activate them</a:t>
            </a:r>
            <a:endParaRPr lang="en-US" sz="3200" b="1" dirty="0" smtClean="0"/>
          </a:p>
          <a:p>
            <a:pPr lvl="2"/>
            <a:r>
              <a:rPr lang="en-GB" sz="3200" b="1" dirty="0" smtClean="0"/>
              <a:t>Mechanoreceptors</a:t>
            </a:r>
            <a:r>
              <a:rPr lang="en-GB" sz="3200" dirty="0" smtClean="0"/>
              <a:t> - are activated by mechanical stimuli which changes the position of the receptor resulting in generation of receptor potential. </a:t>
            </a:r>
          </a:p>
          <a:p>
            <a:pPr lvl="2">
              <a:buFont typeface="Wingdings" pitchFamily="2" charset="2"/>
              <a:buChar char="q"/>
            </a:pPr>
            <a:r>
              <a:rPr lang="en-GB" sz="3200" dirty="0" smtClean="0"/>
              <a:t>Examples – touch, pressure receptors in the skin, hair cells in the inner ear, pressure to blood vessels, stretch or pressure in muscles, tendons or lung tissue.</a:t>
            </a:r>
            <a:endParaRPr lang="en-US" sz="3200" dirty="0"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FB3AAA1-C41B-4DCF-B1B0-2107DACDFF5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215</a:t>
            </a:fld>
            <a:endParaRPr lang="en-US"/>
          </a:p>
        </p:txBody>
      </p:sp>
      <p:sp>
        <p:nvSpPr>
          <p:cNvPr id="6" name="Content Placeholder 5"/>
          <p:cNvSpPr>
            <a:spLocks noGrp="1"/>
          </p:cNvSpPr>
          <p:nvPr>
            <p:ph sz="quarter" idx="1"/>
          </p:nvPr>
        </p:nvSpPr>
        <p:spPr/>
        <p:txBody>
          <a:bodyPr>
            <a:normAutofit/>
          </a:bodyPr>
          <a:lstStyle/>
          <a:p>
            <a:pPr lvl="2"/>
            <a:r>
              <a:rPr lang="en-GB" sz="3200" b="1" dirty="0" smtClean="0"/>
              <a:t>Chemoreceptors</a:t>
            </a:r>
            <a:r>
              <a:rPr lang="en-GB" sz="3200" dirty="0" smtClean="0"/>
              <a:t> - are activated either by amount of changing concentration of certain chemicals. </a:t>
            </a:r>
          </a:p>
          <a:p>
            <a:pPr lvl="2">
              <a:buFont typeface="Wingdings" pitchFamily="2" charset="2"/>
              <a:buChar char="q"/>
            </a:pPr>
            <a:r>
              <a:rPr lang="en-GB" sz="3200" dirty="0" smtClean="0"/>
              <a:t>Examples – taste buds for taste and olfactory epithelia for smell; Regulation of blood pH and sugar (aortic and carotid bodies). </a:t>
            </a:r>
            <a:endParaRPr lang="en-US" sz="3200" dirty="0" smtClean="0"/>
          </a:p>
          <a:p>
            <a:pPr lvl="2"/>
            <a:r>
              <a:rPr lang="en-GB" sz="3200" b="1" dirty="0" smtClean="0"/>
              <a:t>Thermoreceptors</a:t>
            </a:r>
            <a:r>
              <a:rPr lang="en-GB" sz="3200" dirty="0" smtClean="0"/>
              <a:t> – respond to heat or cold</a:t>
            </a:r>
            <a:endParaRPr lang="en-US" sz="3200" dirty="0" smtClean="0"/>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CA4C136-8D44-42A6-B349-E64EF499767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216</a:t>
            </a:fld>
            <a:endParaRPr lang="en-US"/>
          </a:p>
        </p:txBody>
      </p:sp>
      <p:sp>
        <p:nvSpPr>
          <p:cNvPr id="6" name="Content Placeholder 5"/>
          <p:cNvSpPr>
            <a:spLocks noGrp="1"/>
          </p:cNvSpPr>
          <p:nvPr>
            <p:ph sz="quarter" idx="1"/>
          </p:nvPr>
        </p:nvSpPr>
        <p:spPr/>
        <p:txBody>
          <a:bodyPr/>
          <a:lstStyle/>
          <a:p>
            <a:pPr lvl="2"/>
            <a:r>
              <a:rPr lang="en-GB" sz="3200" b="1" dirty="0" smtClean="0"/>
              <a:t>Photoreceptors</a:t>
            </a:r>
            <a:r>
              <a:rPr lang="en-GB" sz="3200" dirty="0" smtClean="0"/>
              <a:t> – rods and cones in the eye that respond to light stimuli</a:t>
            </a:r>
            <a:endParaRPr lang="en-US" sz="3200" dirty="0" smtClean="0"/>
          </a:p>
          <a:p>
            <a:pPr lvl="2"/>
            <a:r>
              <a:rPr lang="en-GB" sz="3200" b="1" dirty="0" smtClean="0"/>
              <a:t>Nociceptors</a:t>
            </a:r>
            <a:r>
              <a:rPr lang="en-GB" sz="3200" dirty="0" smtClean="0"/>
              <a:t> - </a:t>
            </a:r>
            <a:r>
              <a:rPr lang="en-GB" sz="3200" dirty="0" err="1" smtClean="0"/>
              <a:t>nociceptors</a:t>
            </a:r>
            <a:r>
              <a:rPr lang="en-GB" sz="3200" dirty="0" smtClean="0"/>
              <a:t> are activated by intense stimuli of any type that results in tissue damage. </a:t>
            </a:r>
          </a:p>
          <a:p>
            <a:pPr lvl="2">
              <a:buFont typeface="Wingdings" pitchFamily="2" charset="2"/>
              <a:buChar char="q"/>
            </a:pPr>
            <a:r>
              <a:rPr lang="en-GB" sz="3200" dirty="0" smtClean="0"/>
              <a:t> May be caused by toxic chemical, intense light, sound, pressure or heat. Sensation produced is one of pain.</a:t>
            </a:r>
            <a:endParaRPr lang="en-US" sz="3200" dirty="0" smtClean="0"/>
          </a:p>
          <a:p>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FCB6EEF-B216-46E0-BA72-AA2DBDE44DF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217</a:t>
            </a:fld>
            <a:endParaRPr lang="en-US"/>
          </a:p>
        </p:txBody>
      </p:sp>
      <p:sp>
        <p:nvSpPr>
          <p:cNvPr id="6" name="Content Placeholder 5"/>
          <p:cNvSpPr>
            <a:spLocks noGrp="1"/>
          </p:cNvSpPr>
          <p:nvPr>
            <p:ph sz="quarter" idx="1"/>
          </p:nvPr>
        </p:nvSpPr>
        <p:spPr/>
        <p:txBody>
          <a:bodyPr>
            <a:normAutofit/>
          </a:bodyPr>
          <a:lstStyle/>
          <a:p>
            <a:pPr lvl="1">
              <a:buNone/>
            </a:pPr>
            <a:r>
              <a:rPr lang="en-GB" sz="3200" b="1" dirty="0" smtClean="0"/>
              <a:t>2. Based on the Type of information the receptors deliver to the brain</a:t>
            </a:r>
            <a:endParaRPr lang="en-US" sz="3200" b="1" dirty="0" smtClean="0"/>
          </a:p>
          <a:p>
            <a:pPr lvl="2"/>
            <a:r>
              <a:rPr lang="en-GB" sz="3200" b="1" dirty="0" err="1" smtClean="0"/>
              <a:t>Proprioceptors</a:t>
            </a:r>
            <a:r>
              <a:rPr lang="en-GB" sz="3200" dirty="0" smtClean="0"/>
              <a:t> - </a:t>
            </a:r>
            <a:r>
              <a:rPr lang="en-GB" sz="3200" dirty="0" err="1" smtClean="0"/>
              <a:t>Proprioceptors</a:t>
            </a:r>
            <a:r>
              <a:rPr lang="en-GB" sz="3200" dirty="0" smtClean="0"/>
              <a:t> provide sense of body position and allow fine control of skeletal movements.</a:t>
            </a:r>
          </a:p>
          <a:p>
            <a:pPr lvl="2">
              <a:buFont typeface="Wingdings" pitchFamily="2" charset="2"/>
              <a:buChar char="q"/>
            </a:pPr>
            <a:r>
              <a:rPr lang="en-GB" sz="3200" dirty="0" smtClean="0"/>
              <a:t>Include muscles spindles, </a:t>
            </a:r>
            <a:r>
              <a:rPr lang="en-GB" sz="3200" dirty="0" err="1" smtClean="0"/>
              <a:t>golgi</a:t>
            </a:r>
            <a:r>
              <a:rPr lang="en-GB" sz="3200" dirty="0" smtClean="0"/>
              <a:t> tendon organs and joint receptors</a:t>
            </a:r>
            <a:endParaRPr lang="en-US" sz="3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F15B124-05C3-4C55-87A3-68D324B5560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218</a:t>
            </a:fld>
            <a:endParaRPr lang="en-US"/>
          </a:p>
        </p:txBody>
      </p:sp>
      <p:sp>
        <p:nvSpPr>
          <p:cNvPr id="6" name="Content Placeholder 5"/>
          <p:cNvSpPr>
            <a:spLocks noGrp="1"/>
          </p:cNvSpPr>
          <p:nvPr>
            <p:ph sz="quarter" idx="1"/>
          </p:nvPr>
        </p:nvSpPr>
        <p:spPr/>
        <p:txBody>
          <a:bodyPr/>
          <a:lstStyle/>
          <a:p>
            <a:pPr lvl="2"/>
            <a:r>
              <a:rPr lang="en-GB" sz="4000" b="1" dirty="0" smtClean="0"/>
              <a:t>Cutaneous receptors </a:t>
            </a:r>
            <a:r>
              <a:rPr lang="en-GB" sz="4000" dirty="0" smtClean="0"/>
              <a:t>these are the receptors for touch and pressure, warmth and cold and pain receptors.</a:t>
            </a:r>
            <a:endParaRPr lang="en-US" sz="4000" dirty="0" smtClean="0"/>
          </a:p>
          <a:p>
            <a:pPr lvl="2"/>
            <a:r>
              <a:rPr lang="en-GB" sz="4000" b="1" dirty="0" smtClean="0"/>
              <a:t>Special senses</a:t>
            </a:r>
            <a:r>
              <a:rPr lang="en-GB" sz="4000" dirty="0" smtClean="0"/>
              <a:t> – </a:t>
            </a:r>
            <a:r>
              <a:rPr lang="en-GB" sz="4000" b="1" dirty="0" smtClean="0"/>
              <a:t>sight</a:t>
            </a:r>
            <a:r>
              <a:rPr lang="en-GB" sz="4000" dirty="0" smtClean="0"/>
              <a:t>, </a:t>
            </a:r>
            <a:r>
              <a:rPr lang="en-GB" sz="4000" b="1" dirty="0" smtClean="0"/>
              <a:t>hearing</a:t>
            </a:r>
            <a:r>
              <a:rPr lang="en-GB" sz="4000" dirty="0" smtClean="0"/>
              <a:t>, </a:t>
            </a:r>
            <a:r>
              <a:rPr lang="en-GB" sz="4000" b="1" dirty="0" smtClean="0"/>
              <a:t>equilibrium</a:t>
            </a:r>
            <a:r>
              <a:rPr lang="en-GB" sz="4000" dirty="0" smtClean="0"/>
              <a:t>, </a:t>
            </a:r>
            <a:r>
              <a:rPr lang="en-GB" sz="4000" b="1" dirty="0" smtClean="0"/>
              <a:t>taste</a:t>
            </a:r>
            <a:r>
              <a:rPr lang="en-GB" sz="4000" dirty="0" smtClean="0"/>
              <a:t> and </a:t>
            </a:r>
            <a:r>
              <a:rPr lang="en-GB" sz="4000" b="1" dirty="0" smtClean="0"/>
              <a:t>smell</a:t>
            </a:r>
            <a:endParaRPr lang="en-US" sz="4000" dirty="0" smtClean="0"/>
          </a:p>
          <a:p>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AB955D9-4E2D-4B38-9C42-544FF3D76AC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219</a:t>
            </a:fld>
            <a:endParaRPr lang="en-US"/>
          </a:p>
        </p:txBody>
      </p:sp>
      <p:sp>
        <p:nvSpPr>
          <p:cNvPr id="6" name="Content Placeholder 5"/>
          <p:cNvSpPr>
            <a:spLocks noGrp="1"/>
          </p:cNvSpPr>
          <p:nvPr>
            <p:ph sz="quarter" idx="1"/>
          </p:nvPr>
        </p:nvSpPr>
        <p:spPr/>
        <p:txBody>
          <a:bodyPr>
            <a:normAutofit fontScale="92500" lnSpcReduction="20000"/>
          </a:bodyPr>
          <a:lstStyle/>
          <a:p>
            <a:pPr lvl="1">
              <a:buNone/>
            </a:pPr>
            <a:r>
              <a:rPr lang="en-GB" sz="3200" b="1" dirty="0" smtClean="0"/>
              <a:t>3. Receptor response</a:t>
            </a:r>
            <a:r>
              <a:rPr lang="en-GB" sz="3200" dirty="0" smtClean="0"/>
              <a:t> (sensory adaptation)</a:t>
            </a:r>
            <a:endParaRPr lang="en-US" sz="3200" dirty="0" smtClean="0"/>
          </a:p>
          <a:p>
            <a:pPr lvl="2"/>
            <a:r>
              <a:rPr lang="en-GB" sz="3200" b="1" dirty="0" err="1" smtClean="0"/>
              <a:t>Phasic</a:t>
            </a:r>
            <a:r>
              <a:rPr lang="en-GB" sz="3200" b="1" dirty="0" smtClean="0"/>
              <a:t> receptors</a:t>
            </a:r>
            <a:r>
              <a:rPr lang="en-GB" sz="3200" dirty="0" smtClean="0"/>
              <a:t> - </a:t>
            </a:r>
            <a:r>
              <a:rPr lang="en-GB" sz="3200" dirty="0" err="1" smtClean="0"/>
              <a:t>phasic</a:t>
            </a:r>
            <a:r>
              <a:rPr lang="en-GB" sz="3200" dirty="0" smtClean="0"/>
              <a:t> receptors respond with a burst of activity when a stimulus is first applied but then quickly decrease their firing rate (quick adaptation). They alert us to changes in sensory stimuli. Examples – odour, touch and temperature.</a:t>
            </a:r>
            <a:endParaRPr lang="en-US" sz="3200" dirty="0" smtClean="0"/>
          </a:p>
          <a:p>
            <a:pPr lvl="2"/>
            <a:r>
              <a:rPr lang="en-GB" sz="3200" b="1" dirty="0" smtClean="0"/>
              <a:t>Tonic receptors</a:t>
            </a:r>
            <a:r>
              <a:rPr lang="en-GB" sz="3200" dirty="0" smtClean="0"/>
              <a:t> - tonic receptors produce a relatively constant rate of firing as long as the stimulus is maintained because they are slow adapting.</a:t>
            </a:r>
            <a:endParaRPr lang="en-US" sz="3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3FD29A9-BB1A-4960-9CB4-30AA1963D45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a:t>
            </a:fld>
            <a:endParaRPr lang="en-US"/>
          </a:p>
        </p:txBody>
      </p:sp>
      <p:sp>
        <p:nvSpPr>
          <p:cNvPr id="6" name="Content Placeholder 5"/>
          <p:cNvSpPr>
            <a:spLocks noGrp="1"/>
          </p:cNvSpPr>
          <p:nvPr>
            <p:ph sz="quarter" idx="1"/>
          </p:nvPr>
        </p:nvSpPr>
        <p:spPr/>
        <p:txBody>
          <a:bodyPr>
            <a:normAutofit/>
          </a:bodyPr>
          <a:lstStyle/>
          <a:p>
            <a:r>
              <a:rPr lang="en-GB" dirty="0" smtClean="0"/>
              <a:t>Axons may be covered by a fatty membranous sheath called the </a:t>
            </a:r>
            <a:r>
              <a:rPr lang="en-GB" b="1" dirty="0" smtClean="0"/>
              <a:t>myelin sheath</a:t>
            </a:r>
            <a:r>
              <a:rPr lang="en-GB" dirty="0" smtClean="0"/>
              <a:t> (</a:t>
            </a:r>
            <a:r>
              <a:rPr lang="en-GB" b="1" dirty="0" err="1" smtClean="0"/>
              <a:t>myelinated</a:t>
            </a:r>
            <a:r>
              <a:rPr lang="en-GB" dirty="0" smtClean="0"/>
              <a:t>) or may not (</a:t>
            </a:r>
            <a:r>
              <a:rPr lang="en-GB" b="1" dirty="0" err="1" smtClean="0"/>
              <a:t>unmyelinated</a:t>
            </a:r>
            <a:r>
              <a:rPr lang="en-GB" dirty="0" smtClean="0"/>
              <a:t>). </a:t>
            </a:r>
          </a:p>
          <a:p>
            <a:r>
              <a:rPr lang="en-GB" dirty="0" smtClean="0"/>
              <a:t>The myelin sheath speeds up conduction of electric signals along the axon conserving energy. </a:t>
            </a:r>
          </a:p>
          <a:p>
            <a:r>
              <a:rPr lang="en-GB" dirty="0" smtClean="0"/>
              <a:t>The axons have nodes of </a:t>
            </a:r>
            <a:r>
              <a:rPr lang="en-GB" dirty="0" err="1" smtClean="0"/>
              <a:t>Ranvier</a:t>
            </a:r>
            <a:r>
              <a:rPr lang="en-GB" dirty="0" smtClean="0"/>
              <a:t> which are spaces between adjacent myelin forming cells.</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B682023-5B6B-41D9-84C3-00636BB6765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220</a:t>
            </a:fld>
            <a:endParaRPr lang="en-US"/>
          </a:p>
        </p:txBody>
      </p:sp>
      <p:sp>
        <p:nvSpPr>
          <p:cNvPr id="6" name="Content Placeholder 5"/>
          <p:cNvSpPr>
            <a:spLocks noGrp="1"/>
          </p:cNvSpPr>
          <p:nvPr>
            <p:ph sz="quarter" idx="1"/>
          </p:nvPr>
        </p:nvSpPr>
        <p:spPr/>
        <p:txBody>
          <a:bodyPr>
            <a:normAutofit fontScale="92500"/>
          </a:bodyPr>
          <a:lstStyle/>
          <a:p>
            <a:pPr lvl="1">
              <a:buNone/>
            </a:pPr>
            <a:r>
              <a:rPr lang="en-GB" sz="4000" b="1" dirty="0" smtClean="0"/>
              <a:t>4. Local site</a:t>
            </a:r>
            <a:endParaRPr lang="en-US" sz="4000" b="1" dirty="0" smtClean="0"/>
          </a:p>
          <a:p>
            <a:pPr lvl="2"/>
            <a:r>
              <a:rPr lang="en-GB" sz="4000" dirty="0" err="1" smtClean="0"/>
              <a:t>Teleceptors</a:t>
            </a:r>
            <a:r>
              <a:rPr lang="en-GB" sz="4000" dirty="0" smtClean="0"/>
              <a:t> – detects from a distance</a:t>
            </a:r>
            <a:endParaRPr lang="en-US" sz="4000" dirty="0" smtClean="0"/>
          </a:p>
          <a:p>
            <a:pPr lvl="2"/>
            <a:r>
              <a:rPr lang="en-GB" sz="4000" dirty="0" err="1" smtClean="0"/>
              <a:t>Exteroceptors</a:t>
            </a:r>
            <a:r>
              <a:rPr lang="en-GB" sz="4000" dirty="0" smtClean="0"/>
              <a:t> – external environment near at hand</a:t>
            </a:r>
            <a:endParaRPr lang="en-US" sz="4000" dirty="0" smtClean="0"/>
          </a:p>
          <a:p>
            <a:pPr lvl="2"/>
            <a:r>
              <a:rPr lang="en-GB" sz="4000" dirty="0" err="1" smtClean="0"/>
              <a:t>Interoceptors</a:t>
            </a:r>
            <a:r>
              <a:rPr lang="en-GB" sz="4000" dirty="0" smtClean="0"/>
              <a:t> (visceroceptors) – internal environment</a:t>
            </a:r>
            <a:endParaRPr lang="en-US" sz="4000" dirty="0" smtClean="0"/>
          </a:p>
          <a:p>
            <a:pPr lvl="2"/>
            <a:r>
              <a:rPr lang="en-GB" sz="4000" dirty="0" err="1" smtClean="0"/>
              <a:t>Proprioceptors</a:t>
            </a:r>
            <a:endParaRPr lang="en-US" sz="4000" dirty="0" smtClean="0"/>
          </a:p>
          <a:p>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A6AE35F-38A3-45ED-A9DC-3A21F4F699D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221</a:t>
            </a:fld>
            <a:endParaRPr lang="en-US"/>
          </a:p>
        </p:txBody>
      </p:sp>
      <p:sp>
        <p:nvSpPr>
          <p:cNvPr id="6" name="Content Placeholder 5"/>
          <p:cNvSpPr>
            <a:spLocks noGrp="1"/>
          </p:cNvSpPr>
          <p:nvPr>
            <p:ph sz="quarter" idx="1"/>
          </p:nvPr>
        </p:nvSpPr>
        <p:spPr/>
        <p:txBody>
          <a:bodyPr>
            <a:normAutofit lnSpcReduction="10000"/>
          </a:bodyPr>
          <a:lstStyle/>
          <a:p>
            <a:pPr lvl="0">
              <a:buNone/>
            </a:pPr>
            <a:r>
              <a:rPr lang="en-GB" b="1" dirty="0" smtClean="0"/>
              <a:t>DISTRIBUTION OF RECEPTORS </a:t>
            </a:r>
            <a:endParaRPr lang="en-US" dirty="0" smtClean="0"/>
          </a:p>
          <a:p>
            <a:r>
              <a:rPr lang="en-GB" dirty="0" smtClean="0"/>
              <a:t>Receptors for </a:t>
            </a:r>
            <a:r>
              <a:rPr lang="en-GB" b="1" dirty="0" smtClean="0"/>
              <a:t>special senses</a:t>
            </a:r>
            <a:r>
              <a:rPr lang="en-GB" dirty="0" smtClean="0"/>
              <a:t> of </a:t>
            </a:r>
            <a:r>
              <a:rPr lang="en-GB" b="1" dirty="0" smtClean="0"/>
              <a:t>smell</a:t>
            </a:r>
            <a:r>
              <a:rPr lang="en-GB" dirty="0" smtClean="0"/>
              <a:t>, </a:t>
            </a:r>
            <a:r>
              <a:rPr lang="en-GB" b="1" dirty="0" smtClean="0"/>
              <a:t>taste</a:t>
            </a:r>
            <a:r>
              <a:rPr lang="en-GB" dirty="0" smtClean="0"/>
              <a:t>, </a:t>
            </a:r>
            <a:r>
              <a:rPr lang="en-GB" b="1" dirty="0" smtClean="0"/>
              <a:t>vision</a:t>
            </a:r>
            <a:r>
              <a:rPr lang="en-GB" dirty="0" smtClean="0"/>
              <a:t>, </a:t>
            </a:r>
            <a:r>
              <a:rPr lang="en-GB" b="1" dirty="0" smtClean="0"/>
              <a:t>hearing</a:t>
            </a:r>
            <a:r>
              <a:rPr lang="en-GB" dirty="0" smtClean="0"/>
              <a:t> and </a:t>
            </a:r>
            <a:r>
              <a:rPr lang="en-GB" b="1" dirty="0" smtClean="0"/>
              <a:t>equilibrium</a:t>
            </a:r>
            <a:r>
              <a:rPr lang="en-GB" dirty="0" smtClean="0"/>
              <a:t> are grouped into localized areas e.g. nasal mucosa for smell and tongue for taste or into a complex organ such as the eye and ear. </a:t>
            </a:r>
          </a:p>
          <a:p>
            <a:r>
              <a:rPr lang="en-GB" dirty="0" smtClean="0"/>
              <a:t>The </a:t>
            </a:r>
            <a:r>
              <a:rPr lang="en-GB" b="1" dirty="0" smtClean="0"/>
              <a:t>general sense organs</a:t>
            </a:r>
            <a:r>
              <a:rPr lang="en-GB" dirty="0" smtClean="0"/>
              <a:t> consist of </a:t>
            </a:r>
            <a:r>
              <a:rPr lang="en-GB" b="1" dirty="0" smtClean="0"/>
              <a:t>microscopic receptors</a:t>
            </a:r>
            <a:r>
              <a:rPr lang="en-GB" dirty="0" smtClean="0"/>
              <a:t> widely distributed throughout the body in the </a:t>
            </a:r>
            <a:r>
              <a:rPr lang="en-GB" b="1" dirty="0" smtClean="0"/>
              <a:t>skin</a:t>
            </a:r>
            <a:r>
              <a:rPr lang="en-GB" dirty="0" smtClean="0"/>
              <a:t>, </a:t>
            </a:r>
            <a:r>
              <a:rPr lang="en-GB" b="1" dirty="0" smtClean="0"/>
              <a:t>mucosa, connective tissues, muscles, tendons, joints</a:t>
            </a:r>
            <a:r>
              <a:rPr lang="en-GB" dirty="0" smtClean="0"/>
              <a:t> and </a:t>
            </a:r>
            <a:r>
              <a:rPr lang="en-GB" b="1" dirty="0" smtClean="0"/>
              <a:t>viscera</a:t>
            </a:r>
            <a:r>
              <a:rPr lang="en-GB" dirty="0" smtClean="0"/>
              <a:t>. </a:t>
            </a:r>
          </a:p>
          <a:p>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560BBCC-06DB-44EE-96CC-3E3B03B0123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222</a:t>
            </a:fld>
            <a:endParaRPr lang="en-US"/>
          </a:p>
        </p:txBody>
      </p:sp>
      <p:sp>
        <p:nvSpPr>
          <p:cNvPr id="6" name="Content Placeholder 5"/>
          <p:cNvSpPr>
            <a:spLocks noGrp="1"/>
          </p:cNvSpPr>
          <p:nvPr>
            <p:ph sz="quarter" idx="1"/>
          </p:nvPr>
        </p:nvSpPr>
        <p:spPr/>
        <p:txBody>
          <a:bodyPr>
            <a:normAutofit/>
          </a:bodyPr>
          <a:lstStyle/>
          <a:p>
            <a:r>
              <a:rPr lang="en-GB" dirty="0" smtClean="0"/>
              <a:t>Sensations produced by these receptors are called somatic senses.</a:t>
            </a:r>
            <a:endParaRPr lang="en-US" dirty="0" smtClean="0"/>
          </a:p>
          <a:p>
            <a:r>
              <a:rPr lang="en-GB" dirty="0" smtClean="0"/>
              <a:t>The distribution of somatic senses is not uniform as in some areas the distribution is dense while in other sites is spare. </a:t>
            </a:r>
          </a:p>
          <a:p>
            <a:r>
              <a:rPr lang="en-GB" dirty="0" smtClean="0"/>
              <a:t>For example the skin covering the fingertips contains more receptors to touch than does the skin on the back. </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4978604-344D-4FEF-8869-449EE261F49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223</a:t>
            </a:fld>
            <a:endParaRPr lang="en-US"/>
          </a:p>
        </p:txBody>
      </p:sp>
      <p:sp>
        <p:nvSpPr>
          <p:cNvPr id="6" name="Content Placeholder 5"/>
          <p:cNvSpPr>
            <a:spLocks noGrp="1"/>
          </p:cNvSpPr>
          <p:nvPr>
            <p:ph sz="quarter" idx="1"/>
          </p:nvPr>
        </p:nvSpPr>
        <p:spPr/>
        <p:txBody>
          <a:bodyPr>
            <a:normAutofit/>
          </a:bodyPr>
          <a:lstStyle/>
          <a:p>
            <a:pPr>
              <a:buNone/>
            </a:pPr>
            <a:r>
              <a:rPr lang="en-GB" b="1" dirty="0" smtClean="0"/>
              <a:t>SOMATIC SENSATIONS (GENERAL)</a:t>
            </a:r>
            <a:endParaRPr lang="en-US" dirty="0" smtClean="0"/>
          </a:p>
          <a:p>
            <a:r>
              <a:rPr lang="en-GB" dirty="0" smtClean="0"/>
              <a:t>Somatic sensation is sensation from the </a:t>
            </a:r>
            <a:r>
              <a:rPr lang="en-GB" b="1" dirty="0" smtClean="0"/>
              <a:t>skin</a:t>
            </a:r>
            <a:r>
              <a:rPr lang="en-GB" dirty="0" smtClean="0"/>
              <a:t>, </a:t>
            </a:r>
            <a:r>
              <a:rPr lang="en-GB" b="1" dirty="0" smtClean="0"/>
              <a:t>body walls</a:t>
            </a:r>
            <a:r>
              <a:rPr lang="en-GB" dirty="0" smtClean="0"/>
              <a:t>, </a:t>
            </a:r>
            <a:r>
              <a:rPr lang="en-GB" b="1" dirty="0" smtClean="0"/>
              <a:t>muscles</a:t>
            </a:r>
            <a:r>
              <a:rPr lang="en-GB" dirty="0" smtClean="0"/>
              <a:t>, </a:t>
            </a:r>
            <a:r>
              <a:rPr lang="en-GB" b="1" dirty="0" smtClean="0"/>
              <a:t>bones</a:t>
            </a:r>
            <a:r>
              <a:rPr lang="en-GB" dirty="0" smtClean="0"/>
              <a:t>, </a:t>
            </a:r>
            <a:r>
              <a:rPr lang="en-GB" b="1" dirty="0" smtClean="0"/>
              <a:t>tendons</a:t>
            </a:r>
            <a:r>
              <a:rPr lang="en-GB" dirty="0" smtClean="0"/>
              <a:t> and </a:t>
            </a:r>
            <a:r>
              <a:rPr lang="en-GB" b="1" dirty="0" smtClean="0"/>
              <a:t>joints</a:t>
            </a:r>
            <a:r>
              <a:rPr lang="en-GB" dirty="0" smtClean="0"/>
              <a:t> and is initiated by </a:t>
            </a:r>
            <a:r>
              <a:rPr lang="en-GB" b="1" dirty="0" smtClean="0"/>
              <a:t>somatic receptors</a:t>
            </a:r>
            <a:r>
              <a:rPr lang="en-GB" dirty="0" smtClean="0"/>
              <a:t>.</a:t>
            </a:r>
          </a:p>
          <a:p>
            <a:r>
              <a:rPr lang="en-GB" dirty="0" smtClean="0"/>
              <a:t>The receptors in the </a:t>
            </a:r>
            <a:r>
              <a:rPr lang="en-GB" b="1" dirty="0" smtClean="0"/>
              <a:t>skin</a:t>
            </a:r>
            <a:r>
              <a:rPr lang="en-GB" dirty="0" smtClean="0"/>
              <a:t> are called </a:t>
            </a:r>
            <a:r>
              <a:rPr lang="en-GB" b="1" dirty="0" smtClean="0"/>
              <a:t>cutaneous receptors</a:t>
            </a:r>
            <a:r>
              <a:rPr lang="en-GB" dirty="0" smtClean="0"/>
              <a:t> and are responsible for cutaneous sensation e.g </a:t>
            </a:r>
            <a:r>
              <a:rPr lang="en-GB" b="1" dirty="0" smtClean="0"/>
              <a:t>pain</a:t>
            </a:r>
            <a:r>
              <a:rPr lang="en-GB" dirty="0" smtClean="0"/>
              <a:t>, </a:t>
            </a:r>
            <a:r>
              <a:rPr lang="en-GB" b="1" dirty="0" smtClean="0"/>
              <a:t>warmth</a:t>
            </a:r>
            <a:r>
              <a:rPr lang="en-GB" dirty="0" smtClean="0"/>
              <a:t>, </a:t>
            </a:r>
            <a:r>
              <a:rPr lang="en-GB" b="1" dirty="0" smtClean="0"/>
              <a:t>cold</a:t>
            </a:r>
            <a:r>
              <a:rPr lang="en-GB" dirty="0" smtClean="0"/>
              <a:t>, </a:t>
            </a:r>
            <a:r>
              <a:rPr lang="en-GB" b="1" dirty="0" smtClean="0"/>
              <a:t>touch/pressure</a:t>
            </a:r>
            <a:r>
              <a:rPr lang="en-GB" dirty="0" smtClean="0"/>
              <a:t>.  </a:t>
            </a:r>
          </a:p>
          <a:p>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C9820D9-D16C-4E88-99AA-28382CB5E38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224</a:t>
            </a:fld>
            <a:endParaRPr lang="en-US"/>
          </a:p>
        </p:txBody>
      </p:sp>
      <p:sp>
        <p:nvSpPr>
          <p:cNvPr id="6" name="Content Placeholder 5"/>
          <p:cNvSpPr>
            <a:spLocks noGrp="1"/>
          </p:cNvSpPr>
          <p:nvPr>
            <p:ph sz="quarter" idx="1"/>
          </p:nvPr>
        </p:nvSpPr>
        <p:spPr/>
        <p:txBody>
          <a:bodyPr>
            <a:normAutofit fontScale="92500"/>
          </a:bodyPr>
          <a:lstStyle/>
          <a:p>
            <a:pPr lvl="0">
              <a:buNone/>
            </a:pPr>
            <a:r>
              <a:rPr lang="en-GB" b="1" dirty="0" smtClean="0"/>
              <a:t>1. PAIN</a:t>
            </a:r>
            <a:endParaRPr lang="en-US" dirty="0" smtClean="0"/>
          </a:p>
          <a:p>
            <a:r>
              <a:rPr lang="en-GB" dirty="0" smtClean="0"/>
              <a:t>Pain receptors are called </a:t>
            </a:r>
            <a:r>
              <a:rPr lang="en-GB" b="1" dirty="0" err="1" smtClean="0"/>
              <a:t>nociceptors</a:t>
            </a:r>
            <a:r>
              <a:rPr lang="en-GB" dirty="0" smtClean="0"/>
              <a:t> and are widely distributed on the surface of the body (</a:t>
            </a:r>
            <a:r>
              <a:rPr lang="en-GB" b="1" dirty="0" err="1" smtClean="0"/>
              <a:t>exteroceptors</a:t>
            </a:r>
            <a:r>
              <a:rPr lang="en-GB" dirty="0" smtClean="0"/>
              <a:t>) and in deep visceral organs (</a:t>
            </a:r>
            <a:r>
              <a:rPr lang="en-GB" b="1" dirty="0" smtClean="0"/>
              <a:t>visceroceptors</a:t>
            </a:r>
            <a:r>
              <a:rPr lang="en-GB" dirty="0" smtClean="0"/>
              <a:t>) however, the brain lacks sensory receptors. </a:t>
            </a:r>
          </a:p>
          <a:p>
            <a:r>
              <a:rPr lang="en-GB" dirty="0" smtClean="0"/>
              <a:t>The visceral organs have abundant </a:t>
            </a:r>
            <a:r>
              <a:rPr lang="en-GB" dirty="0" err="1" smtClean="0"/>
              <a:t>nociceptors</a:t>
            </a:r>
            <a:r>
              <a:rPr lang="en-GB" dirty="0" smtClean="0"/>
              <a:t>. </a:t>
            </a:r>
            <a:endParaRPr lang="en-US" dirty="0" smtClean="0"/>
          </a:p>
          <a:p>
            <a:r>
              <a:rPr lang="en-GB" dirty="0" smtClean="0"/>
              <a:t>Pain receptors are free nerve endings that respond to different stimuli e.g. tissue damage due to mechanical stretching, chemicals, ischaemia and extreme temperature. </a:t>
            </a: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C19ADD5-28C8-4170-89EE-15C3C26C9C9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225</a:t>
            </a:fld>
            <a:endParaRPr lang="en-US"/>
          </a:p>
        </p:txBody>
      </p:sp>
      <p:sp>
        <p:nvSpPr>
          <p:cNvPr id="6" name="Content Placeholder 5"/>
          <p:cNvSpPr>
            <a:spLocks noGrp="1"/>
          </p:cNvSpPr>
          <p:nvPr>
            <p:ph sz="quarter" idx="1"/>
          </p:nvPr>
        </p:nvSpPr>
        <p:spPr/>
        <p:txBody>
          <a:bodyPr>
            <a:normAutofit/>
          </a:bodyPr>
          <a:lstStyle/>
          <a:p>
            <a:pPr>
              <a:buNone/>
            </a:pPr>
            <a:r>
              <a:rPr lang="en-GB" b="1" dirty="0" smtClean="0"/>
              <a:t>Nociceptors</a:t>
            </a:r>
            <a:endParaRPr lang="en-US" dirty="0" smtClean="0"/>
          </a:p>
          <a:p>
            <a:r>
              <a:rPr lang="en-GB" dirty="0" smtClean="0"/>
              <a:t>These are nerve endings with small </a:t>
            </a:r>
            <a:r>
              <a:rPr lang="en-GB" dirty="0" err="1" smtClean="0"/>
              <a:t>unmyelinated</a:t>
            </a:r>
            <a:r>
              <a:rPr lang="en-GB" dirty="0" smtClean="0"/>
              <a:t> and lightly </a:t>
            </a:r>
            <a:r>
              <a:rPr lang="en-GB" dirty="0" err="1" smtClean="0"/>
              <a:t>myelinated</a:t>
            </a:r>
            <a:r>
              <a:rPr lang="en-GB" dirty="0" smtClean="0"/>
              <a:t> afferent neurones that respond to intense mechanical or thermal stimulation and chemicals (bradykinin, histamine, prostaglandins, growth factors and </a:t>
            </a:r>
            <a:r>
              <a:rPr lang="en-GB" dirty="0" err="1" smtClean="0"/>
              <a:t>neuropeptide</a:t>
            </a:r>
            <a:r>
              <a:rPr lang="en-GB" dirty="0" smtClean="0"/>
              <a:t> neurotransmitters). </a:t>
            </a:r>
          </a:p>
          <a:p>
            <a:r>
              <a:rPr lang="en-GB" dirty="0" smtClean="0"/>
              <a:t>These substances combine with chemical binding sites on the </a:t>
            </a:r>
            <a:r>
              <a:rPr lang="en-GB" dirty="0" err="1" smtClean="0"/>
              <a:t>nociceptors</a:t>
            </a:r>
            <a:r>
              <a:rPr lang="en-GB"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1E2B482-BD76-43B6-8FA4-781D97DBF7E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226</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2. TEMPERATURE    </a:t>
            </a:r>
            <a:endParaRPr lang="en-US" dirty="0" smtClean="0"/>
          </a:p>
          <a:p>
            <a:r>
              <a:rPr lang="en-GB" dirty="0" smtClean="0"/>
              <a:t>There are two types of </a:t>
            </a:r>
            <a:r>
              <a:rPr lang="en-GB" b="1" dirty="0" err="1" smtClean="0"/>
              <a:t>thermoreceptors</a:t>
            </a:r>
            <a:r>
              <a:rPr lang="en-GB" dirty="0" smtClean="0"/>
              <a:t> in the skin each of which responds to a limited range of temperature. </a:t>
            </a:r>
          </a:p>
          <a:p>
            <a:r>
              <a:rPr lang="en-GB" dirty="0" smtClean="0"/>
              <a:t>Extremes of temperature results in stimulation of free nerve endings generating receptor potential then action potential providing sensation of temperature </a:t>
            </a:r>
            <a:endParaRPr lang="en-US" dirty="0"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602AE08-7E20-48D6-A893-6302F722B02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227</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3. TOUCH AND PRESSURE </a:t>
            </a:r>
            <a:endParaRPr lang="en-US" dirty="0" smtClean="0"/>
          </a:p>
          <a:p>
            <a:r>
              <a:rPr lang="en-GB" dirty="0" smtClean="0"/>
              <a:t>Touch and pressure receptors are </a:t>
            </a:r>
            <a:r>
              <a:rPr lang="en-GB" b="1" dirty="0" err="1" smtClean="0"/>
              <a:t>exteroceptors</a:t>
            </a:r>
            <a:r>
              <a:rPr lang="en-GB" dirty="0" smtClean="0"/>
              <a:t> that respond to stimuli that changes their shape or placement that is they are also mechanoreceptors. </a:t>
            </a:r>
          </a:p>
          <a:p>
            <a:r>
              <a:rPr lang="en-GB" dirty="0" smtClean="0"/>
              <a:t>Touch-pressure experiences include hair bending, deep pressure, vibrations and superficial touch.</a:t>
            </a:r>
            <a:endParaRPr lang="en-US" dirty="0" smtClean="0"/>
          </a:p>
          <a:p>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05F6E81-A688-4D16-8290-57C1E0DF747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228</a:t>
            </a:fld>
            <a:endParaRPr lang="en-US"/>
          </a:p>
        </p:txBody>
      </p:sp>
      <p:sp>
        <p:nvSpPr>
          <p:cNvPr id="6" name="Content Placeholder 5"/>
          <p:cNvSpPr>
            <a:spLocks noGrp="1"/>
          </p:cNvSpPr>
          <p:nvPr>
            <p:ph sz="quarter" idx="1"/>
          </p:nvPr>
        </p:nvSpPr>
        <p:spPr/>
        <p:txBody>
          <a:bodyPr>
            <a:normAutofit/>
          </a:bodyPr>
          <a:lstStyle/>
          <a:p>
            <a:pPr lvl="0">
              <a:buNone/>
            </a:pPr>
            <a:r>
              <a:rPr lang="en-GB" b="1" dirty="0" smtClean="0"/>
              <a:t>4. PROPRIOCEPTORS (STRETCH)</a:t>
            </a:r>
            <a:endParaRPr lang="en-US" dirty="0" smtClean="0"/>
          </a:p>
          <a:p>
            <a:r>
              <a:rPr lang="en-GB" dirty="0" smtClean="0"/>
              <a:t>These are receptors associated with muscles and tendons where they give information on muscle length and strength of muscle contraction. </a:t>
            </a:r>
          </a:p>
          <a:p>
            <a:r>
              <a:rPr lang="en-GB" dirty="0" smtClean="0"/>
              <a:t>There are two types of stretch receptors – </a:t>
            </a:r>
            <a:r>
              <a:rPr lang="en-GB" b="1" dirty="0" smtClean="0"/>
              <a:t>muscle spindle receptors </a:t>
            </a:r>
            <a:r>
              <a:rPr lang="en-GB" dirty="0" smtClean="0"/>
              <a:t>and</a:t>
            </a:r>
            <a:r>
              <a:rPr lang="en-GB" b="1" dirty="0" smtClean="0"/>
              <a:t> Golgi tendon receptors</a:t>
            </a:r>
            <a:endParaRPr lang="en-US" dirty="0" smtClean="0"/>
          </a:p>
          <a:p>
            <a:r>
              <a:rPr lang="en-GB" dirty="0" smtClean="0"/>
              <a:t>Muscle spindle receptors are stimulated if the length of a relaxed muscle exceeds a certain limit. </a:t>
            </a:r>
            <a:r>
              <a:rPr lang="en-GB" i="1" dirty="0" smtClean="0"/>
              <a:t/>
            </a:r>
            <a:br>
              <a:rPr lang="en-GB" i="1"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725D8B1-20AB-4076-9AEC-B1FF1FDB105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229</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SPECIAL SENSES</a:t>
            </a:r>
            <a:endParaRPr lang="en-US" dirty="0" smtClean="0"/>
          </a:p>
          <a:p>
            <a:r>
              <a:rPr lang="en-GB" dirty="0" smtClean="0"/>
              <a:t>The special senses are characterized by receptors grouped closely together or located in specialized organs.</a:t>
            </a:r>
            <a:endParaRPr lang="en-US" dirty="0" smtClean="0"/>
          </a:p>
          <a:p>
            <a:r>
              <a:rPr lang="en-GB" dirty="0" smtClean="0"/>
              <a:t>These senses are: -</a:t>
            </a:r>
            <a:endParaRPr lang="en-US" dirty="0" smtClean="0"/>
          </a:p>
          <a:p>
            <a:pPr lvl="0">
              <a:buFont typeface="Wingdings" pitchFamily="2" charset="2"/>
              <a:buChar char="v"/>
            </a:pPr>
            <a:r>
              <a:rPr lang="en-GB" b="1" dirty="0" smtClean="0"/>
              <a:t>Olfaction (smell)</a:t>
            </a:r>
            <a:endParaRPr lang="en-US" b="1" dirty="0" smtClean="0"/>
          </a:p>
          <a:p>
            <a:pPr lvl="0">
              <a:buFont typeface="Wingdings" pitchFamily="2" charset="2"/>
              <a:buChar char="v"/>
            </a:pPr>
            <a:r>
              <a:rPr lang="en-GB" b="1" dirty="0" err="1" smtClean="0"/>
              <a:t>Gustation</a:t>
            </a:r>
            <a:r>
              <a:rPr lang="en-GB" b="1" dirty="0" smtClean="0"/>
              <a:t> (taste)</a:t>
            </a:r>
            <a:endParaRPr lang="en-US" b="1" dirty="0" smtClean="0"/>
          </a:p>
          <a:p>
            <a:pPr lvl="0">
              <a:buFont typeface="Wingdings" pitchFamily="2" charset="2"/>
              <a:buChar char="v"/>
            </a:pPr>
            <a:r>
              <a:rPr lang="en-GB" b="1" dirty="0" smtClean="0"/>
              <a:t>Auditory (hearing)</a:t>
            </a:r>
            <a:endParaRPr lang="en-US" b="1" dirty="0" smtClean="0"/>
          </a:p>
          <a:p>
            <a:pPr lvl="0">
              <a:buFont typeface="Wingdings" pitchFamily="2" charset="2"/>
              <a:buChar char="v"/>
            </a:pPr>
            <a:r>
              <a:rPr lang="en-GB" b="1" dirty="0" smtClean="0"/>
              <a:t>Equilibrium (balance)</a:t>
            </a:r>
            <a:endParaRPr lang="en-US" b="1" dirty="0" smtClean="0"/>
          </a:p>
          <a:p>
            <a:pPr lvl="0">
              <a:buFont typeface="Wingdings" pitchFamily="2" charset="2"/>
              <a:buChar char="v"/>
            </a:pPr>
            <a:r>
              <a:rPr lang="en-GB" b="1" dirty="0" smtClean="0"/>
              <a:t>Vision (sight)</a:t>
            </a:r>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B38CC-62D1-4C94-BD9D-FD7A2314B89D}" type="datetime1">
              <a:rPr lang="en-US" smtClean="0"/>
              <a:pPr/>
              <a:t>01/30/2020</a:t>
            </a:fld>
            <a:endParaRPr lang="en-US"/>
          </a:p>
        </p:txBody>
      </p:sp>
      <p:sp>
        <p:nvSpPr>
          <p:cNvPr id="4" name="Slide Number Placeholder 3"/>
          <p:cNvSpPr>
            <a:spLocks noGrp="1"/>
          </p:cNvSpPr>
          <p:nvPr>
            <p:ph type="sldNum" sz="quarter" idx="12"/>
          </p:nvPr>
        </p:nvSpPr>
        <p:spPr/>
        <p:txBody>
          <a:bodyPr/>
          <a:lstStyle/>
          <a:p>
            <a:fld id="{A6EDB6CC-90E6-44D2-B2F2-8BD2E7868DB7}" type="slidenum">
              <a:rPr lang="en-US" smtClean="0"/>
              <a:pPr/>
              <a:t>23</a:t>
            </a:fld>
            <a:endParaRPr lang="en-US"/>
          </a:p>
        </p:txBody>
      </p:sp>
      <p:pic>
        <p:nvPicPr>
          <p:cNvPr id="21506" name="Picture 2"/>
          <p:cNvPicPr>
            <a:picLocks noChangeAspect="1" noChangeArrowheads="1"/>
          </p:cNvPicPr>
          <p:nvPr/>
        </p:nvPicPr>
        <p:blipFill>
          <a:blip r:embed="rId2" cstate="print"/>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BE6C5E9-D6C4-4FA7-ACD1-80D66BCD890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230</a:t>
            </a:fld>
            <a:endParaRPr lang="en-US"/>
          </a:p>
        </p:txBody>
      </p:sp>
      <p:sp>
        <p:nvSpPr>
          <p:cNvPr id="6" name="Content Placeholder 5"/>
          <p:cNvSpPr>
            <a:spLocks noGrp="1"/>
          </p:cNvSpPr>
          <p:nvPr>
            <p:ph sz="quarter" idx="1"/>
          </p:nvPr>
        </p:nvSpPr>
        <p:spPr/>
        <p:txBody>
          <a:bodyPr>
            <a:normAutofit/>
          </a:bodyPr>
          <a:lstStyle/>
          <a:p>
            <a:pPr lvl="0">
              <a:buNone/>
            </a:pPr>
            <a:r>
              <a:rPr lang="en-US" b="1" dirty="0" smtClean="0"/>
              <a:t>GUSTATION (TASTE)</a:t>
            </a:r>
            <a:r>
              <a:rPr lang="en-GB" dirty="0" smtClean="0"/>
              <a:t> </a:t>
            </a:r>
            <a:endParaRPr lang="en-US" dirty="0" smtClean="0"/>
          </a:p>
          <a:p>
            <a:r>
              <a:rPr lang="en-GB" dirty="0" smtClean="0"/>
              <a:t>A variety of receptors are present in the mouth. </a:t>
            </a:r>
          </a:p>
          <a:p>
            <a:r>
              <a:rPr lang="en-GB" dirty="0" smtClean="0"/>
              <a:t>This includes </a:t>
            </a:r>
            <a:r>
              <a:rPr lang="en-GB" b="1" dirty="0" smtClean="0"/>
              <a:t>mechanoreceptors</a:t>
            </a:r>
            <a:r>
              <a:rPr lang="en-GB" dirty="0" smtClean="0"/>
              <a:t>, </a:t>
            </a:r>
            <a:r>
              <a:rPr lang="en-GB" b="1" dirty="0" err="1" smtClean="0"/>
              <a:t>thermoreceptors</a:t>
            </a:r>
            <a:r>
              <a:rPr lang="en-GB" dirty="0" smtClean="0"/>
              <a:t>, </a:t>
            </a:r>
            <a:r>
              <a:rPr lang="en-GB" b="1" dirty="0" err="1" smtClean="0"/>
              <a:t>nociceptors</a:t>
            </a:r>
            <a:r>
              <a:rPr lang="en-GB" dirty="0" smtClean="0"/>
              <a:t> and </a:t>
            </a:r>
            <a:r>
              <a:rPr lang="en-GB" b="1" dirty="0" err="1" smtClean="0"/>
              <a:t>chemoreceptors</a:t>
            </a:r>
            <a:r>
              <a:rPr lang="en-GB" dirty="0" smtClean="0"/>
              <a:t>.</a:t>
            </a:r>
          </a:p>
          <a:p>
            <a:r>
              <a:rPr lang="en-GB" b="1" dirty="0" smtClean="0"/>
              <a:t>Mechanoreceptors</a:t>
            </a:r>
            <a:r>
              <a:rPr lang="en-GB" dirty="0" smtClean="0"/>
              <a:t> mediate sensations of touch and pressure, </a:t>
            </a:r>
            <a:r>
              <a:rPr lang="en-GB" b="1" dirty="0" err="1" smtClean="0"/>
              <a:t>thermoreceptors</a:t>
            </a:r>
            <a:r>
              <a:rPr lang="en-GB" dirty="0" smtClean="0"/>
              <a:t> for cold and heat and the </a:t>
            </a:r>
            <a:r>
              <a:rPr lang="en-GB" b="1" dirty="0" err="1" smtClean="0"/>
              <a:t>nociceptors</a:t>
            </a:r>
            <a:r>
              <a:rPr lang="en-GB" dirty="0" smtClean="0"/>
              <a:t> for pain. </a:t>
            </a:r>
          </a:p>
          <a:p>
            <a:r>
              <a:rPr lang="en-GB" dirty="0" smtClean="0"/>
              <a:t>These receptors are found in the mucosa lining the oral cavity and the tongue.</a:t>
            </a:r>
            <a:endParaRPr lang="en-US" dirty="0" smtClean="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34D0053-AA4B-4CE1-A42A-0FADD4E1C6D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231</a:t>
            </a:fld>
            <a:endParaRPr lang="en-US"/>
          </a:p>
        </p:txBody>
      </p:sp>
      <p:sp>
        <p:nvSpPr>
          <p:cNvPr id="6" name="Content Placeholder 5"/>
          <p:cNvSpPr>
            <a:spLocks noGrp="1"/>
          </p:cNvSpPr>
          <p:nvPr>
            <p:ph sz="quarter" idx="1"/>
          </p:nvPr>
        </p:nvSpPr>
        <p:spPr/>
        <p:txBody>
          <a:bodyPr>
            <a:normAutofit/>
          </a:bodyPr>
          <a:lstStyle/>
          <a:p>
            <a:pPr lvl="0">
              <a:buNone/>
            </a:pPr>
            <a:r>
              <a:rPr lang="en-US" b="1" dirty="0" smtClean="0"/>
              <a:t>OLFACTION (SMELL)</a:t>
            </a:r>
            <a:endParaRPr lang="en-US" dirty="0" smtClean="0"/>
          </a:p>
          <a:p>
            <a:r>
              <a:rPr lang="en-GB" dirty="0" smtClean="0"/>
              <a:t>The olfactory receptor cells are </a:t>
            </a:r>
            <a:r>
              <a:rPr lang="en-GB" dirty="0" err="1" smtClean="0"/>
              <a:t>chemoreceptors</a:t>
            </a:r>
            <a:r>
              <a:rPr lang="en-GB" dirty="0" smtClean="0"/>
              <a:t> located in a specialized portion of the nasal mucosa.</a:t>
            </a:r>
          </a:p>
          <a:p>
            <a:r>
              <a:rPr lang="en-GB" dirty="0" smtClean="0"/>
              <a:t>These cells have unique olfactory cilia, which touch the surface of the olfactory epithelium lining the upper surface of the nasal cavity.</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FC382AD-01C4-429F-80CF-A48EB30C672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232</a:t>
            </a:fld>
            <a:endParaRPr lang="en-US"/>
          </a:p>
        </p:txBody>
      </p:sp>
      <p:sp>
        <p:nvSpPr>
          <p:cNvPr id="6" name="Content Placeholder 5"/>
          <p:cNvSpPr>
            <a:spLocks noGrp="1"/>
          </p:cNvSpPr>
          <p:nvPr>
            <p:ph sz="quarter" idx="1"/>
          </p:nvPr>
        </p:nvSpPr>
        <p:spPr/>
        <p:txBody>
          <a:bodyPr>
            <a:normAutofit fontScale="92500" lnSpcReduction="20000"/>
          </a:bodyPr>
          <a:lstStyle/>
          <a:p>
            <a:pPr lvl="0">
              <a:buNone/>
            </a:pPr>
            <a:r>
              <a:rPr lang="en-US" sz="3200" b="1" dirty="0" smtClean="0"/>
              <a:t>HEARING AND EQUILIBRIUM</a:t>
            </a:r>
            <a:endParaRPr lang="en-US" sz="4000" b="1" dirty="0" smtClean="0"/>
          </a:p>
          <a:p>
            <a:r>
              <a:rPr lang="en-GB" sz="3200" dirty="0" smtClean="0"/>
              <a:t>The ear has dual sensory functions of </a:t>
            </a:r>
            <a:r>
              <a:rPr lang="en-GB" sz="3200" b="1" dirty="0" smtClean="0"/>
              <a:t>hearing</a:t>
            </a:r>
            <a:r>
              <a:rPr lang="en-GB" sz="3200" dirty="0" smtClean="0"/>
              <a:t> and </a:t>
            </a:r>
            <a:r>
              <a:rPr lang="en-GB" sz="3200" b="1" dirty="0" smtClean="0"/>
              <a:t>balance (equilibrium</a:t>
            </a:r>
            <a:r>
              <a:rPr lang="en-GB" sz="3200" dirty="0" smtClean="0"/>
              <a:t>). </a:t>
            </a:r>
          </a:p>
          <a:p>
            <a:r>
              <a:rPr lang="en-GB" sz="3200" dirty="0" smtClean="0"/>
              <a:t>Stimulation or trigger responsible for hearing and balance involves activation of specialized </a:t>
            </a:r>
            <a:r>
              <a:rPr lang="en-GB" sz="3200" b="1" dirty="0" smtClean="0"/>
              <a:t>mechanoreceptors</a:t>
            </a:r>
            <a:r>
              <a:rPr lang="en-GB" sz="3200" dirty="0" smtClean="0"/>
              <a:t> called </a:t>
            </a:r>
            <a:r>
              <a:rPr lang="en-GB" sz="3200" b="1" dirty="0" smtClean="0"/>
              <a:t>hair cells</a:t>
            </a:r>
            <a:r>
              <a:rPr lang="en-GB" sz="3200" dirty="0" smtClean="0"/>
              <a:t>. </a:t>
            </a:r>
          </a:p>
          <a:p>
            <a:r>
              <a:rPr lang="en-GB" sz="3200" dirty="0" smtClean="0"/>
              <a:t>Physical forces such as </a:t>
            </a:r>
            <a:r>
              <a:rPr lang="en-GB" sz="3200" b="1" dirty="0" smtClean="0"/>
              <a:t>sound waves</a:t>
            </a:r>
            <a:r>
              <a:rPr lang="en-GB" sz="3200" dirty="0" smtClean="0"/>
              <a:t> and </a:t>
            </a:r>
            <a:r>
              <a:rPr lang="en-GB" sz="3200" b="1" dirty="0" smtClean="0"/>
              <a:t>movement</a:t>
            </a:r>
            <a:r>
              <a:rPr lang="en-GB" sz="3200" dirty="0" smtClean="0"/>
              <a:t> act on hair cells to generate receptor potentials that are converted into nerve impulses, which are eventuality perceived in the brain as sound or balance.  </a:t>
            </a:r>
            <a:endParaRPr lang="en-US" sz="3200" dirty="0" smtClean="0"/>
          </a:p>
          <a:p>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E407592-0609-4294-A107-203F3F327E9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233</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b="1" dirty="0" smtClean="0"/>
              <a:t>EYE AND VISION</a:t>
            </a:r>
            <a:r>
              <a:rPr lang="en-GB" dirty="0" smtClean="0"/>
              <a:t> </a:t>
            </a:r>
            <a:endParaRPr lang="en-US" dirty="0" smtClean="0"/>
          </a:p>
          <a:p>
            <a:r>
              <a:rPr lang="en-GB" dirty="0" smtClean="0"/>
              <a:t>The eye is the body’s sense organ for vision. </a:t>
            </a:r>
          </a:p>
          <a:p>
            <a:r>
              <a:rPr lang="en-GB" dirty="0" smtClean="0"/>
              <a:t>The eye is housed within the orbit of the skull with approximately 5/6</a:t>
            </a:r>
            <a:r>
              <a:rPr lang="en-GB" baseline="30000" dirty="0" smtClean="0"/>
              <a:t>th</a:t>
            </a:r>
            <a:r>
              <a:rPr lang="en-GB" dirty="0" smtClean="0"/>
              <a:t> of the eyeball lying in the bony socket and only a small portion of the anterior surface being exposed. </a:t>
            </a:r>
          </a:p>
          <a:p>
            <a:r>
              <a:rPr lang="en-GB" dirty="0" smtClean="0"/>
              <a:t>It is protected by the eyelids and kept most by the fluid secreted by the lacrimal glands. </a:t>
            </a:r>
          </a:p>
          <a:p>
            <a:r>
              <a:rPr lang="en-GB" dirty="0" smtClean="0"/>
              <a:t>The eye converts the energy of light into neural impulses that are interpreted by the brain as light.</a:t>
            </a:r>
            <a:endParaRPr lang="en-US" dirty="0" smtClean="0"/>
          </a:p>
          <a:p>
            <a:endParaRPr lang="en-US"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1ED8C3A-D867-42EF-B6BE-9B3A7FB1995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234</a:t>
            </a:fld>
            <a:endParaRPr lang="en-US"/>
          </a:p>
        </p:txBody>
      </p:sp>
      <p:sp>
        <p:nvSpPr>
          <p:cNvPr id="6" name="Content Placeholder 5"/>
          <p:cNvSpPr>
            <a:spLocks noGrp="1"/>
          </p:cNvSpPr>
          <p:nvPr>
            <p:ph sz="quarter" idx="1"/>
          </p:nvPr>
        </p:nvSpPr>
        <p:spPr/>
        <p:txBody>
          <a:bodyPr>
            <a:normAutofit/>
          </a:bodyPr>
          <a:lstStyle/>
          <a:p>
            <a:pPr>
              <a:buNone/>
            </a:pPr>
            <a:r>
              <a:rPr lang="en-GB" b="1" dirty="0" smtClean="0"/>
              <a:t>CUTANEOUS SENSATION (SKIN)</a:t>
            </a:r>
            <a:endParaRPr lang="en-US" dirty="0" smtClean="0"/>
          </a:p>
          <a:p>
            <a:r>
              <a:rPr lang="en-GB" dirty="0" smtClean="0"/>
              <a:t>The skin has an outer layer – </a:t>
            </a:r>
            <a:r>
              <a:rPr lang="en-GB" b="1" dirty="0" smtClean="0"/>
              <a:t>the epidermis </a:t>
            </a:r>
            <a:r>
              <a:rPr lang="en-GB" dirty="0" smtClean="0"/>
              <a:t>and the inner layer - </a:t>
            </a:r>
            <a:r>
              <a:rPr lang="en-GB" b="1" dirty="0" smtClean="0"/>
              <a:t>the dermis</a:t>
            </a:r>
            <a:r>
              <a:rPr lang="en-GB" dirty="0" smtClean="0"/>
              <a:t>, which both contain sensory receptors.  </a:t>
            </a:r>
          </a:p>
          <a:p>
            <a:r>
              <a:rPr lang="en-GB" dirty="0" smtClean="0"/>
              <a:t>The sensory receptors range from simple, bare nerve endings to complex combinations of nerves, muscles, connective tissue and supporting cells. </a:t>
            </a:r>
          </a:p>
          <a:p>
            <a:r>
              <a:rPr lang="en-GB" dirty="0" smtClean="0"/>
              <a:t>These receptors are </a:t>
            </a:r>
            <a:r>
              <a:rPr lang="en-GB" b="1" dirty="0" smtClean="0"/>
              <a:t>mechanoreceptors</a:t>
            </a:r>
            <a:r>
              <a:rPr lang="en-GB" dirty="0" smtClean="0"/>
              <a:t>, </a:t>
            </a:r>
            <a:r>
              <a:rPr lang="en-GB" b="1" dirty="0" err="1" smtClean="0"/>
              <a:t>thermoreceptors</a:t>
            </a:r>
            <a:r>
              <a:rPr lang="en-GB" dirty="0" smtClean="0"/>
              <a:t> and </a:t>
            </a:r>
            <a:r>
              <a:rPr lang="en-GB" b="1" dirty="0" err="1" smtClean="0"/>
              <a:t>chemoreceptors</a:t>
            </a:r>
            <a:r>
              <a:rPr lang="en-GB" b="1" dirty="0" smtClean="0"/>
              <a:t>.</a:t>
            </a:r>
            <a:endParaRPr lang="en-US" dirty="0" smtClean="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MOTOR AND INTEGRATIVE PHYSIOLOGY</a:t>
            </a:r>
            <a:endParaRPr lang="en-US" b="1" dirty="0"/>
          </a:p>
        </p:txBody>
      </p:sp>
      <p:sp>
        <p:nvSpPr>
          <p:cNvPr id="3" name="Date Placeholder 2"/>
          <p:cNvSpPr>
            <a:spLocks noGrp="1"/>
          </p:cNvSpPr>
          <p:nvPr>
            <p:ph type="dt" sz="half" idx="10"/>
          </p:nvPr>
        </p:nvSpPr>
        <p:spPr/>
        <p:txBody>
          <a:bodyPr/>
          <a:lstStyle/>
          <a:p>
            <a:fld id="{A5B4D247-4DFB-4A27-9E59-5500920BD00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235</a:t>
            </a:fld>
            <a:endParaRPr lang="en-US"/>
          </a:p>
        </p:txBody>
      </p:sp>
      <p:sp>
        <p:nvSpPr>
          <p:cNvPr id="6" name="Content Placeholder 5"/>
          <p:cNvSpPr>
            <a:spLocks noGrp="1"/>
          </p:cNvSpPr>
          <p:nvPr>
            <p:ph sz="quarter" idx="1"/>
          </p:nvPr>
        </p:nvSpPr>
        <p:spPr/>
        <p:txBody>
          <a:bodyPr>
            <a:normAutofit fontScale="92500"/>
          </a:bodyPr>
          <a:lstStyle/>
          <a:p>
            <a:pPr>
              <a:buFont typeface="Wingdings" pitchFamily="2" charset="2"/>
              <a:buChar char="v"/>
            </a:pPr>
            <a:r>
              <a:rPr lang="en-GB" dirty="0" smtClean="0"/>
              <a:t>At the end of the lesson the learners should be able to:</a:t>
            </a:r>
            <a:endParaRPr lang="en-US" dirty="0" smtClean="0"/>
          </a:p>
          <a:p>
            <a:pPr lvl="0"/>
            <a:r>
              <a:rPr lang="en-GB" dirty="0" smtClean="0"/>
              <a:t>Define key terms</a:t>
            </a:r>
            <a:endParaRPr lang="en-US" dirty="0" smtClean="0"/>
          </a:p>
          <a:p>
            <a:pPr lvl="0"/>
            <a:r>
              <a:rPr lang="en-GB" dirty="0" smtClean="0"/>
              <a:t>Outline the general structure of the motor system</a:t>
            </a:r>
            <a:endParaRPr lang="en-US" dirty="0" smtClean="0"/>
          </a:p>
          <a:p>
            <a:pPr lvl="0"/>
            <a:r>
              <a:rPr lang="en-GB" dirty="0" smtClean="0"/>
              <a:t>Explain the basic principles of operation of the motor system</a:t>
            </a:r>
            <a:endParaRPr lang="en-US" dirty="0" smtClean="0"/>
          </a:p>
          <a:p>
            <a:pPr lvl="0"/>
            <a:r>
              <a:rPr lang="en-GB" dirty="0" smtClean="0"/>
              <a:t>Describe the functions of all the brain structures concerned with motor control</a:t>
            </a:r>
            <a:endParaRPr lang="en-US" dirty="0" smtClean="0"/>
          </a:p>
          <a:p>
            <a:pPr lvl="0"/>
            <a:r>
              <a:rPr lang="en-GB" dirty="0" smtClean="0"/>
              <a:t>Outline disorders affecting the brain structures of motor control.</a:t>
            </a:r>
            <a:endParaRPr lang="en-US" dirty="0"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AB4269C-FD7F-4DBF-893B-023D7894B35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236</a:t>
            </a:fld>
            <a:endParaRPr lang="en-US"/>
          </a:p>
        </p:txBody>
      </p:sp>
      <p:sp>
        <p:nvSpPr>
          <p:cNvPr id="6" name="Content Placeholder 5"/>
          <p:cNvSpPr>
            <a:spLocks noGrp="1"/>
          </p:cNvSpPr>
          <p:nvPr>
            <p:ph sz="quarter" idx="1"/>
          </p:nvPr>
        </p:nvSpPr>
        <p:spPr/>
        <p:txBody>
          <a:bodyPr>
            <a:normAutofit/>
          </a:bodyPr>
          <a:lstStyle/>
          <a:p>
            <a:r>
              <a:rPr lang="en-GB" dirty="0" smtClean="0"/>
              <a:t>Motor functions of the nervous system generally refer to control of skeletal muscle activity by the nervous system. </a:t>
            </a:r>
          </a:p>
          <a:p>
            <a:r>
              <a:rPr lang="en-GB" dirty="0" smtClean="0"/>
              <a:t>Skeletal muscles are supplied by nerve fibres originating in the anterior column of the spinal cord. </a:t>
            </a:r>
          </a:p>
          <a:p>
            <a:r>
              <a:rPr lang="en-GB" dirty="0" smtClean="0"/>
              <a:t>The anterior column motor cells are the final common pathway for mediating neural influences to the skeletal muscle.</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6CD1810-CA59-4FE9-B6FB-0E5F32D2C18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237</a:t>
            </a:fld>
            <a:endParaRPr lang="en-US"/>
          </a:p>
        </p:txBody>
      </p:sp>
      <p:sp>
        <p:nvSpPr>
          <p:cNvPr id="6" name="Content Placeholder 5"/>
          <p:cNvSpPr>
            <a:spLocks noGrp="1"/>
          </p:cNvSpPr>
          <p:nvPr>
            <p:ph sz="quarter" idx="1"/>
          </p:nvPr>
        </p:nvSpPr>
        <p:spPr/>
        <p:txBody>
          <a:bodyPr/>
          <a:lstStyle/>
          <a:p>
            <a:r>
              <a:rPr lang="en-GB" dirty="0" smtClean="0"/>
              <a:t>Normal skeletal muscle activity always has a purpose to serve. </a:t>
            </a:r>
            <a:endParaRPr lang="en-US" dirty="0" smtClean="0"/>
          </a:p>
          <a:p>
            <a:r>
              <a:rPr lang="en-GB" dirty="0" smtClean="0"/>
              <a:t>The purpose may be: -</a:t>
            </a:r>
            <a:endParaRPr lang="en-US" dirty="0" smtClean="0"/>
          </a:p>
          <a:p>
            <a:pPr lvl="0">
              <a:buFont typeface="Wingdings" pitchFamily="2" charset="2"/>
              <a:buChar char="v"/>
            </a:pPr>
            <a:r>
              <a:rPr lang="en-GB" dirty="0" smtClean="0"/>
              <a:t>Locomotion</a:t>
            </a:r>
            <a:endParaRPr lang="en-US" dirty="0" smtClean="0"/>
          </a:p>
          <a:p>
            <a:pPr lvl="0">
              <a:buFont typeface="Wingdings" pitchFamily="2" charset="2"/>
              <a:buChar char="v"/>
            </a:pPr>
            <a:r>
              <a:rPr lang="en-GB" dirty="0" smtClean="0"/>
              <a:t>Communication (speech and gestures)</a:t>
            </a:r>
            <a:endParaRPr lang="en-US" dirty="0" smtClean="0"/>
          </a:p>
          <a:p>
            <a:pPr lvl="0">
              <a:buFont typeface="Wingdings" pitchFamily="2" charset="2"/>
              <a:buChar char="v"/>
            </a:pPr>
            <a:r>
              <a:rPr lang="en-GB" dirty="0" smtClean="0"/>
              <a:t>Reading (eye movements)</a:t>
            </a:r>
            <a:endParaRPr lang="en-US" dirty="0" smtClean="0"/>
          </a:p>
          <a:p>
            <a:pPr lvl="0">
              <a:buFont typeface="Wingdings" pitchFamily="2" charset="2"/>
              <a:buChar char="v"/>
            </a:pPr>
            <a:r>
              <a:rPr lang="en-GB" dirty="0" smtClean="0"/>
              <a:t>Temperature regulation(shivering)</a:t>
            </a:r>
            <a:endParaRPr lang="en-US" dirty="0" smtClean="0"/>
          </a:p>
          <a:p>
            <a:pPr lvl="0">
              <a:buFont typeface="Wingdings" pitchFamily="2" charset="2"/>
              <a:buChar char="v"/>
            </a:pPr>
            <a:r>
              <a:rPr lang="en-GB" dirty="0" smtClean="0"/>
              <a:t>Maintenance of balance or posture</a:t>
            </a:r>
            <a:endParaRPr lang="en-US" dirty="0" smtClean="0"/>
          </a:p>
          <a:p>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DDF4B47-DF45-44AB-9B97-A2FE4FD0550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238</a:t>
            </a:fld>
            <a:endParaRPr lang="en-US"/>
          </a:p>
        </p:txBody>
      </p:sp>
      <p:sp>
        <p:nvSpPr>
          <p:cNvPr id="6" name="Content Placeholder 5"/>
          <p:cNvSpPr>
            <a:spLocks noGrp="1"/>
          </p:cNvSpPr>
          <p:nvPr>
            <p:ph sz="quarter" idx="1"/>
          </p:nvPr>
        </p:nvSpPr>
        <p:spPr/>
        <p:txBody>
          <a:bodyPr>
            <a:normAutofit/>
          </a:bodyPr>
          <a:lstStyle/>
          <a:p>
            <a:pPr>
              <a:buNone/>
            </a:pPr>
            <a:r>
              <a:rPr lang="en-GB" b="1" dirty="0" smtClean="0"/>
              <a:t>MOTOR PATHWAYS</a:t>
            </a:r>
          </a:p>
          <a:p>
            <a:r>
              <a:rPr lang="en-GB" dirty="0" smtClean="0"/>
              <a:t>Information from the motor areas of the brain to the effector organs is carried by the descending nerve fibres called </a:t>
            </a:r>
            <a:r>
              <a:rPr lang="en-GB" b="1" dirty="0" smtClean="0"/>
              <a:t>motor pathways.</a:t>
            </a:r>
          </a:p>
          <a:p>
            <a:r>
              <a:rPr lang="en-GB" dirty="0" smtClean="0"/>
              <a:t>The signals are transmitted to the spinal cord via the corticospinal tracts and accessory pathways involving the basal ganglia, cerebellum and the brain stem.</a:t>
            </a:r>
            <a:endParaRPr lang="en-US" dirty="0" smtClean="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7CF793B-392D-4497-9E69-53AF5B58AE4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239</a:t>
            </a:fld>
            <a:endParaRPr lang="en-US"/>
          </a:p>
        </p:txBody>
      </p:sp>
      <p:sp>
        <p:nvSpPr>
          <p:cNvPr id="6" name="Content Placeholder 5"/>
          <p:cNvSpPr>
            <a:spLocks noGrp="1"/>
          </p:cNvSpPr>
          <p:nvPr>
            <p:ph sz="quarter" idx="1"/>
          </p:nvPr>
        </p:nvSpPr>
        <p:spPr/>
        <p:txBody>
          <a:bodyPr/>
          <a:lstStyle/>
          <a:p>
            <a:r>
              <a:rPr lang="en-GB" dirty="0" smtClean="0"/>
              <a:t>Various brain regions exert their influence on posture and movement via descending pathways to the motor neurones and interneurones.</a:t>
            </a:r>
          </a:p>
          <a:p>
            <a:r>
              <a:rPr lang="en-GB" dirty="0" smtClean="0"/>
              <a:t>There are two types of pathways namely the </a:t>
            </a:r>
            <a:r>
              <a:rPr lang="en-GB" b="1" dirty="0" smtClean="0"/>
              <a:t>corticospinal pathways</a:t>
            </a:r>
            <a:r>
              <a:rPr lang="en-GB" dirty="0" smtClean="0"/>
              <a:t> and </a:t>
            </a:r>
            <a:r>
              <a:rPr lang="en-GB" b="1" dirty="0" smtClean="0"/>
              <a:t>brain stem pathways</a:t>
            </a:r>
            <a:r>
              <a:rPr lang="en-GB" dirty="0" smtClean="0"/>
              <a:t>. </a:t>
            </a:r>
          </a:p>
          <a:p>
            <a:r>
              <a:rPr lang="en-GB" dirty="0" smtClean="0"/>
              <a:t>The pathways are divided into two portions – the upper and lower motor neurones. </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itchFamily="66" charset="0"/>
              </a:rPr>
              <a:t>NEURON</a:t>
            </a:r>
            <a:endParaRPr lang="en-GB" b="1" dirty="0">
              <a:latin typeface="Comic Sans MS" pitchFamily="66"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428596" y="1643050"/>
            <a:ext cx="8215370" cy="3714776"/>
          </a:xfrm>
          <a:prstGeom prst="rect">
            <a:avLst/>
          </a:prstGeom>
          <a:noFill/>
          <a:ln w="9525">
            <a:noFill/>
            <a:miter lim="800000"/>
            <a:headEnd/>
            <a:tailEnd/>
          </a:ln>
          <a:effectLst/>
        </p:spPr>
      </p:pic>
      <p:sp>
        <p:nvSpPr>
          <p:cNvPr id="5" name="TextBox 4"/>
          <p:cNvSpPr txBox="1"/>
          <p:nvPr/>
        </p:nvSpPr>
        <p:spPr>
          <a:xfrm>
            <a:off x="500034" y="5643578"/>
            <a:ext cx="8286808" cy="1077218"/>
          </a:xfrm>
          <a:prstGeom prst="rect">
            <a:avLst/>
          </a:prstGeom>
          <a:noFill/>
        </p:spPr>
        <p:txBody>
          <a:bodyPr wrap="square" rtlCol="0">
            <a:spAutoFit/>
          </a:bodyPr>
          <a:lstStyle/>
          <a:p>
            <a:r>
              <a:rPr lang="en-US" sz="1600" dirty="0" smtClean="0">
                <a:latin typeface="Comic Sans MS" pitchFamily="66" charset="0"/>
              </a:rPr>
              <a:t>Schematic diagram of an idealized neuron and its major components. Most afferent input from axons of other cells terminates in synapses on the dendrites </a:t>
            </a:r>
            <a:r>
              <a:rPr lang="en-US" sz="1600" i="1" dirty="0" smtClean="0">
                <a:latin typeface="Comic Sans MS" pitchFamily="66" charset="0"/>
              </a:rPr>
              <a:t>(d),</a:t>
            </a:r>
            <a:r>
              <a:rPr lang="en-US" sz="1600" dirty="0" smtClean="0">
                <a:latin typeface="Comic Sans MS" pitchFamily="66" charset="0"/>
              </a:rPr>
              <a:t> although some may terminate on the soma </a:t>
            </a:r>
            <a:r>
              <a:rPr lang="en-US" sz="1600" i="1" dirty="0" smtClean="0">
                <a:latin typeface="Comic Sans MS" pitchFamily="66" charset="0"/>
              </a:rPr>
              <a:t>(S).</a:t>
            </a:r>
            <a:r>
              <a:rPr lang="en-US" sz="1600" dirty="0" smtClean="0">
                <a:latin typeface="Comic Sans MS" pitchFamily="66" charset="0"/>
              </a:rPr>
              <a:t> Excitatory terminals tend to terminate more distally on dendrites than do inhibitory ones, which often terminate on the soma</a:t>
            </a:r>
            <a:endParaRPr lang="en-GB" sz="1600" dirty="0">
              <a:latin typeface="Comic Sans MS" pitchFamily="66" charset="0"/>
            </a:endParaRPr>
          </a:p>
        </p:txBody>
      </p:sp>
      <p:sp>
        <p:nvSpPr>
          <p:cNvPr id="6" name="Date Placeholder 5"/>
          <p:cNvSpPr>
            <a:spLocks noGrp="1"/>
          </p:cNvSpPr>
          <p:nvPr>
            <p:ph type="dt" sz="half" idx="10"/>
          </p:nvPr>
        </p:nvSpPr>
        <p:spPr/>
        <p:txBody>
          <a:bodyPr/>
          <a:lstStyle/>
          <a:p>
            <a:fld id="{51D20BB5-7D48-47DB-8505-CF062703091F}" type="datetime1">
              <a:rPr lang="en-US" smtClean="0"/>
              <a:pPr/>
              <a:t>01/30/2020</a:t>
            </a:fld>
            <a:endParaRPr lang="en-US"/>
          </a:p>
        </p:txBody>
      </p:sp>
      <p:sp>
        <p:nvSpPr>
          <p:cNvPr id="7" name="Slide Number Placeholder 6"/>
          <p:cNvSpPr>
            <a:spLocks noGrp="1"/>
          </p:cNvSpPr>
          <p:nvPr>
            <p:ph type="sldNum" sz="quarter" idx="12"/>
          </p:nvPr>
        </p:nvSpPr>
        <p:spPr/>
        <p:txBody>
          <a:bodyPr>
            <a:normAutofit fontScale="85000" lnSpcReduction="20000"/>
          </a:bodyPr>
          <a:lstStyle/>
          <a:p>
            <a:fld id="{A6EDB6CC-90E6-44D2-B2F2-8BD2E7868DB7}" type="slidenum">
              <a:rPr lang="en-US" smtClean="0"/>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7AAFB27-07F0-4128-BB6E-E78062099E9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240</a:t>
            </a:fld>
            <a:endParaRPr lang="en-US"/>
          </a:p>
        </p:txBody>
      </p:sp>
      <p:sp>
        <p:nvSpPr>
          <p:cNvPr id="6" name="Content Placeholder 5"/>
          <p:cNvSpPr>
            <a:spLocks noGrp="1"/>
          </p:cNvSpPr>
          <p:nvPr>
            <p:ph sz="quarter" idx="1"/>
          </p:nvPr>
        </p:nvSpPr>
        <p:spPr/>
        <p:txBody>
          <a:bodyPr>
            <a:normAutofit lnSpcReduction="10000"/>
          </a:bodyPr>
          <a:lstStyle/>
          <a:p>
            <a:pPr marL="320040" lvl="1" indent="-320040">
              <a:spcBef>
                <a:spcPts val="700"/>
              </a:spcBef>
              <a:buClr>
                <a:schemeClr val="accent2"/>
              </a:buClr>
              <a:buSzPct val="60000"/>
              <a:buNone/>
            </a:pPr>
            <a:r>
              <a:rPr lang="en-GB" sz="2800" b="1" dirty="0" smtClean="0"/>
              <a:t>The Upper Motor Neurones </a:t>
            </a:r>
            <a:endParaRPr lang="en-US" sz="3200" dirty="0" smtClean="0"/>
          </a:p>
          <a:p>
            <a:r>
              <a:rPr lang="en-GB" sz="3200" dirty="0" smtClean="0"/>
              <a:t>These form the descending tracts that control activity of the </a:t>
            </a:r>
            <a:r>
              <a:rPr lang="en-GB" sz="3200" b="1" dirty="0" smtClean="0"/>
              <a:t>lower motor neurones</a:t>
            </a:r>
            <a:r>
              <a:rPr lang="en-GB" sz="3200" dirty="0" smtClean="0"/>
              <a:t>. </a:t>
            </a:r>
          </a:p>
          <a:p>
            <a:r>
              <a:rPr lang="en-GB" sz="3200" dirty="0" smtClean="0"/>
              <a:t>There are a number of such tracts but the most important ones are the </a:t>
            </a:r>
            <a:r>
              <a:rPr lang="en-GB" sz="3200" b="1" dirty="0" smtClean="0"/>
              <a:t>corticospinal</a:t>
            </a:r>
            <a:r>
              <a:rPr lang="en-GB" sz="3200" dirty="0" smtClean="0"/>
              <a:t> and </a:t>
            </a:r>
            <a:r>
              <a:rPr lang="en-GB" sz="3200" b="1" dirty="0" smtClean="0"/>
              <a:t>corticobulbar</a:t>
            </a:r>
            <a:r>
              <a:rPr lang="en-GB" sz="3200" dirty="0" smtClean="0"/>
              <a:t> tracts. </a:t>
            </a:r>
          </a:p>
          <a:p>
            <a:r>
              <a:rPr lang="en-GB" sz="3200" dirty="0" smtClean="0"/>
              <a:t>The main function of the corticobulbar and corticospinal pathways is the control of voluntary skilled movements.</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0623DCF-B330-46DF-A05A-497793DFE86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241</a:t>
            </a:fld>
            <a:endParaRPr lang="en-US"/>
          </a:p>
        </p:txBody>
      </p:sp>
      <p:sp>
        <p:nvSpPr>
          <p:cNvPr id="6" name="Content Placeholder 5"/>
          <p:cNvSpPr>
            <a:spLocks noGrp="1"/>
          </p:cNvSpPr>
          <p:nvPr>
            <p:ph sz="quarter" idx="1"/>
          </p:nvPr>
        </p:nvSpPr>
        <p:spPr/>
        <p:txBody>
          <a:bodyPr/>
          <a:lstStyle/>
          <a:p>
            <a:pPr>
              <a:buNone/>
            </a:pPr>
            <a:r>
              <a:rPr lang="en-GB" sz="2400" b="1" dirty="0" smtClean="0"/>
              <a:t>The Lower Motor Neurones</a:t>
            </a:r>
            <a:endParaRPr lang="en-US" sz="2800" dirty="0" smtClean="0"/>
          </a:p>
          <a:p>
            <a:r>
              <a:rPr lang="en-GB" sz="2800" dirty="0" smtClean="0"/>
              <a:t>These are the neurones that directly innervate skeletal muscles and have their cell bodies lying in the grey matter of the spinal cord and brain stem. </a:t>
            </a:r>
          </a:p>
          <a:p>
            <a:r>
              <a:rPr lang="en-GB" sz="2800" dirty="0" smtClean="0"/>
              <a:t>They constitute the final common pathway by which the nervous system controls movement.</a:t>
            </a:r>
            <a:endParaRPr lang="en-US" sz="2800" dirty="0" smtClean="0"/>
          </a:p>
          <a:p>
            <a:endParaRPr lang="en-US"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CA30C6F-42B8-44DE-B017-84DA26EA267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242</a:t>
            </a:fld>
            <a:endParaRPr lang="en-US"/>
          </a:p>
        </p:txBody>
      </p:sp>
      <p:sp>
        <p:nvSpPr>
          <p:cNvPr id="6" name="Content Placeholder 5"/>
          <p:cNvSpPr>
            <a:spLocks noGrp="1"/>
          </p:cNvSpPr>
          <p:nvPr>
            <p:ph sz="quarter" idx="1"/>
          </p:nvPr>
        </p:nvSpPr>
        <p:spPr/>
        <p:txBody>
          <a:bodyPr>
            <a:normAutofit/>
          </a:bodyPr>
          <a:lstStyle/>
          <a:p>
            <a:pPr>
              <a:buNone/>
            </a:pPr>
            <a:r>
              <a:rPr lang="en-GB" b="1" dirty="0" smtClean="0"/>
              <a:t>Lesions of the Motor Pathways </a:t>
            </a:r>
            <a:endParaRPr lang="en-US" dirty="0" smtClean="0"/>
          </a:p>
          <a:p>
            <a:pPr>
              <a:buNone/>
            </a:pPr>
            <a:r>
              <a:rPr lang="en-GB" b="1" dirty="0" smtClean="0"/>
              <a:t>Lower Motor Neurone syndrome/lesion (LMNL)</a:t>
            </a:r>
            <a:endParaRPr lang="en-US" dirty="0" smtClean="0"/>
          </a:p>
          <a:p>
            <a:r>
              <a:rPr lang="en-GB" dirty="0" smtClean="0"/>
              <a:t>Damage to the lower motor neurone produces a number of signs and symptoms. Lower motor neurone syndrome/lesion (LMNL) presents with: -</a:t>
            </a:r>
            <a:endParaRPr lang="en-US" dirty="0" smtClean="0"/>
          </a:p>
          <a:p>
            <a:pPr lvl="0"/>
            <a:r>
              <a:rPr lang="en-GB" dirty="0" smtClean="0"/>
              <a:t>Weakness (paresis) or paralysis (</a:t>
            </a:r>
            <a:r>
              <a:rPr lang="en-GB" dirty="0" err="1" smtClean="0"/>
              <a:t>plegia</a:t>
            </a:r>
            <a:r>
              <a:rPr lang="en-GB" dirty="0" smtClean="0"/>
              <a:t>) of individual muscles</a:t>
            </a:r>
            <a:endParaRPr lang="en-US" dirty="0"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243</a:t>
            </a:fld>
            <a:endParaRPr lang="en-US"/>
          </a:p>
        </p:txBody>
      </p:sp>
      <p:sp>
        <p:nvSpPr>
          <p:cNvPr id="6" name="Content Placeholder 5"/>
          <p:cNvSpPr>
            <a:spLocks noGrp="1"/>
          </p:cNvSpPr>
          <p:nvPr>
            <p:ph sz="quarter" idx="1"/>
          </p:nvPr>
        </p:nvSpPr>
        <p:spPr/>
        <p:txBody>
          <a:bodyPr/>
          <a:lstStyle/>
          <a:p>
            <a:pPr lvl="0"/>
            <a:r>
              <a:rPr lang="en-GB" dirty="0" smtClean="0"/>
              <a:t>Muscle wasting</a:t>
            </a:r>
            <a:endParaRPr lang="en-US" dirty="0" smtClean="0"/>
          </a:p>
          <a:p>
            <a:pPr lvl="0"/>
            <a:r>
              <a:rPr lang="en-GB" dirty="0" smtClean="0"/>
              <a:t>Fasciculation (visible spontaneous contractions of motor units)</a:t>
            </a:r>
            <a:endParaRPr lang="en-US" dirty="0" smtClean="0"/>
          </a:p>
          <a:p>
            <a:pPr lvl="0"/>
            <a:r>
              <a:rPr lang="en-GB" dirty="0" err="1" smtClean="0"/>
              <a:t>Hypotonia</a:t>
            </a:r>
            <a:r>
              <a:rPr lang="en-GB" dirty="0" smtClean="0"/>
              <a:t> (reduced resistance to passive stretching)</a:t>
            </a:r>
            <a:endParaRPr lang="en-US" dirty="0" smtClean="0"/>
          </a:p>
          <a:p>
            <a:pPr lvl="0"/>
            <a:r>
              <a:rPr lang="en-GB" dirty="0" err="1" smtClean="0"/>
              <a:t>Areflexia</a:t>
            </a:r>
            <a:r>
              <a:rPr lang="en-GB" dirty="0" smtClean="0"/>
              <a:t> or </a:t>
            </a:r>
            <a:r>
              <a:rPr lang="en-GB" dirty="0" err="1" smtClean="0"/>
              <a:t>hyporeflexia</a:t>
            </a:r>
            <a:r>
              <a:rPr lang="en-GB" dirty="0" smtClean="0"/>
              <a:t> (loss or diminution of deep tendon reflexes)</a:t>
            </a:r>
            <a:endParaRPr lang="en-US" dirty="0" smtClean="0"/>
          </a:p>
          <a:p>
            <a:endParaRPr lang="en-US"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283AE49-BD48-45E1-B04E-8F080691465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244</a:t>
            </a:fld>
            <a:endParaRPr lang="en-US"/>
          </a:p>
        </p:txBody>
      </p:sp>
      <p:sp>
        <p:nvSpPr>
          <p:cNvPr id="6" name="Content Placeholder 5"/>
          <p:cNvSpPr>
            <a:spLocks noGrp="1"/>
          </p:cNvSpPr>
          <p:nvPr>
            <p:ph sz="quarter" idx="1"/>
          </p:nvPr>
        </p:nvSpPr>
        <p:spPr/>
        <p:txBody>
          <a:bodyPr>
            <a:normAutofit/>
          </a:bodyPr>
          <a:lstStyle/>
          <a:p>
            <a:pPr>
              <a:buNone/>
            </a:pPr>
            <a:r>
              <a:rPr lang="en-GB" b="1" dirty="0" smtClean="0"/>
              <a:t>Upper Motor Neurone syndrome/lesion (UMNL)</a:t>
            </a:r>
            <a:endParaRPr lang="en-US" dirty="0" smtClean="0"/>
          </a:p>
          <a:p>
            <a:pPr>
              <a:buFont typeface="Wingdings" pitchFamily="2" charset="2"/>
              <a:buChar char="v"/>
            </a:pPr>
            <a:r>
              <a:rPr lang="en-GB" dirty="0" smtClean="0"/>
              <a:t>Clinical signs of UMNL are also referred to as pyramidal signs.</a:t>
            </a:r>
            <a:endParaRPr lang="en-US" dirty="0" smtClean="0"/>
          </a:p>
          <a:p>
            <a:pPr lvl="0"/>
            <a:r>
              <a:rPr lang="en-GB" dirty="0" smtClean="0"/>
              <a:t>Weakness or paralysis of specific movements (extension of the upper limbs and flexion of the lower limbs, termed “pyramidal weakness”)</a:t>
            </a:r>
            <a:endParaRPr lang="en-US" dirty="0" smtClean="0"/>
          </a:p>
          <a:p>
            <a:pPr lvl="0"/>
            <a:r>
              <a:rPr lang="en-GB" dirty="0" smtClean="0"/>
              <a:t>No muscle wasting</a:t>
            </a:r>
            <a:endParaRPr lang="en-US" dirty="0" smtClean="0"/>
          </a:p>
          <a:p>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245</a:t>
            </a:fld>
            <a:endParaRPr lang="en-US"/>
          </a:p>
        </p:txBody>
      </p:sp>
      <p:sp>
        <p:nvSpPr>
          <p:cNvPr id="6" name="Content Placeholder 5"/>
          <p:cNvSpPr>
            <a:spLocks noGrp="1"/>
          </p:cNvSpPr>
          <p:nvPr>
            <p:ph sz="quarter" idx="1"/>
          </p:nvPr>
        </p:nvSpPr>
        <p:spPr/>
        <p:txBody>
          <a:bodyPr/>
          <a:lstStyle/>
          <a:p>
            <a:pPr lvl="0"/>
            <a:r>
              <a:rPr lang="en-GB" dirty="0" smtClean="0"/>
              <a:t>Hypertonia: Increased resistance to passive stretching of muscles (spasticity); initial resistance to muscular stretching followed by relaxation (clasp-knife response)</a:t>
            </a:r>
            <a:endParaRPr lang="en-US" dirty="0" smtClean="0"/>
          </a:p>
          <a:p>
            <a:pPr lvl="0"/>
            <a:r>
              <a:rPr lang="en-GB" dirty="0" err="1" smtClean="0"/>
              <a:t>Hyperreflexa</a:t>
            </a:r>
            <a:r>
              <a:rPr lang="en-GB" dirty="0" smtClean="0"/>
              <a:t> (hyperactivity of deep tendon reflexes)</a:t>
            </a:r>
            <a:endParaRPr lang="en-US" dirty="0" smtClean="0"/>
          </a:p>
          <a:p>
            <a:pPr lvl="0"/>
            <a:r>
              <a:rPr lang="en-GB" dirty="0" smtClean="0"/>
              <a:t>Emergence of the extensor plantar response (positive </a:t>
            </a:r>
            <a:r>
              <a:rPr lang="en-GB" dirty="0" err="1" smtClean="0"/>
              <a:t>Babinski</a:t>
            </a:r>
            <a:r>
              <a:rPr lang="en-GB" dirty="0" smtClean="0"/>
              <a:t> reflex) leading to </a:t>
            </a:r>
            <a:r>
              <a:rPr lang="en-GB" dirty="0" err="1" smtClean="0"/>
              <a:t>dorsiflexion</a:t>
            </a:r>
            <a:r>
              <a:rPr lang="en-GB" dirty="0" smtClean="0"/>
              <a:t> of the great toe on stimulation of the sole of the foot.     </a:t>
            </a:r>
            <a:endParaRPr lang="en-US" dirty="0" smtClean="0"/>
          </a:p>
          <a:p>
            <a:endParaRPr lang="en-US"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AE305C7-8C53-4002-8635-012BC9E5F1C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246</a:t>
            </a:fld>
            <a:endParaRPr lang="en-US"/>
          </a:p>
        </p:txBody>
      </p:sp>
      <p:sp>
        <p:nvSpPr>
          <p:cNvPr id="6" name="Content Placeholder 5"/>
          <p:cNvSpPr>
            <a:spLocks noGrp="1"/>
          </p:cNvSpPr>
          <p:nvPr>
            <p:ph sz="quarter" idx="1"/>
          </p:nvPr>
        </p:nvSpPr>
        <p:spPr/>
        <p:txBody>
          <a:bodyPr>
            <a:normAutofit/>
          </a:bodyPr>
          <a:lstStyle/>
          <a:p>
            <a:pPr>
              <a:buNone/>
            </a:pPr>
            <a:r>
              <a:rPr lang="en-GB" b="1" dirty="0" smtClean="0"/>
              <a:t>INTEGRATIVE FUNCTIONS</a:t>
            </a:r>
            <a:endParaRPr lang="en-US" dirty="0" smtClean="0"/>
          </a:p>
          <a:p>
            <a:r>
              <a:rPr lang="en-GB" dirty="0" smtClean="0"/>
              <a:t>The integrative functions of the nervous system consist of all events that take place in the cerebrum between reception of sensory impulses and its sending of motor impulses to receptive targets. </a:t>
            </a:r>
          </a:p>
          <a:p>
            <a:r>
              <a:rPr lang="en-GB" dirty="0" smtClean="0"/>
              <a:t>This includes consciousness and mental functions of all kinds.</a:t>
            </a:r>
            <a:endParaRPr lang="en-US" dirty="0" smtClean="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E448DC2-AC60-41D1-B3A4-577E1090443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247</a:t>
            </a:fld>
            <a:endParaRPr lang="en-US"/>
          </a:p>
        </p:txBody>
      </p:sp>
      <p:sp>
        <p:nvSpPr>
          <p:cNvPr id="6" name="Content Placeholder 5"/>
          <p:cNvSpPr>
            <a:spLocks noGrp="1"/>
          </p:cNvSpPr>
          <p:nvPr>
            <p:ph sz="quarter" idx="1"/>
          </p:nvPr>
        </p:nvSpPr>
        <p:spPr/>
        <p:txBody>
          <a:bodyPr>
            <a:normAutofit/>
          </a:bodyPr>
          <a:lstStyle/>
          <a:p>
            <a:pPr>
              <a:buFont typeface="Wingdings" pitchFamily="2" charset="2"/>
              <a:buChar char="v"/>
            </a:pPr>
            <a:r>
              <a:rPr lang="en-GB" dirty="0" smtClean="0"/>
              <a:t>The mental functions include: - </a:t>
            </a:r>
            <a:endParaRPr lang="en-US" dirty="0" smtClean="0"/>
          </a:p>
          <a:p>
            <a:pPr lvl="0"/>
            <a:r>
              <a:rPr lang="en-GB" dirty="0" smtClean="0"/>
              <a:t>Consciousness </a:t>
            </a:r>
            <a:endParaRPr lang="en-US" dirty="0" smtClean="0"/>
          </a:p>
          <a:p>
            <a:pPr lvl="0"/>
            <a:r>
              <a:rPr lang="en-GB" dirty="0" smtClean="0"/>
              <a:t>Behaviour </a:t>
            </a:r>
            <a:endParaRPr lang="en-US" dirty="0" smtClean="0"/>
          </a:p>
          <a:p>
            <a:pPr lvl="0"/>
            <a:r>
              <a:rPr lang="en-GB" dirty="0" smtClean="0"/>
              <a:t>Emotions </a:t>
            </a:r>
            <a:endParaRPr lang="en-US" dirty="0" smtClean="0"/>
          </a:p>
          <a:p>
            <a:pPr lvl="0"/>
            <a:r>
              <a:rPr lang="en-GB" dirty="0" smtClean="0"/>
              <a:t>Learning </a:t>
            </a:r>
            <a:endParaRPr lang="en-US" dirty="0" smtClean="0"/>
          </a:p>
          <a:p>
            <a:pPr lvl="0"/>
            <a:r>
              <a:rPr lang="en-GB" dirty="0" smtClean="0"/>
              <a:t>Memory </a:t>
            </a:r>
            <a:endParaRPr lang="en-US" dirty="0" smtClean="0"/>
          </a:p>
          <a:p>
            <a:pPr lvl="0"/>
            <a:r>
              <a:rPr lang="en-GB" dirty="0" smtClean="0"/>
              <a:t>Motivation</a:t>
            </a:r>
            <a:endParaRPr lang="en-US" dirty="0" smtClean="0"/>
          </a:p>
          <a:p>
            <a:pPr lvl="0"/>
            <a:r>
              <a:rPr lang="en-GB" dirty="0" smtClean="0"/>
              <a:t>Speech and language</a:t>
            </a:r>
            <a:endParaRPr lang="en-US" dirty="0"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9B01558-1D47-44D3-866A-8D40A11DB7C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248</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CONSCIOUSNESS</a:t>
            </a:r>
            <a:endParaRPr lang="en-US" dirty="0" smtClean="0"/>
          </a:p>
          <a:p>
            <a:r>
              <a:rPr lang="en-GB" dirty="0" smtClean="0"/>
              <a:t>Consciousness is the state of awareness of one’s self, one’s environment and other beings. </a:t>
            </a:r>
          </a:p>
          <a:p>
            <a:r>
              <a:rPr lang="en-GB" dirty="0" smtClean="0"/>
              <a:t>It depends on excitation of cortical impulses conducted to them by the reticular activating system (RAS). </a:t>
            </a:r>
          </a:p>
          <a:p>
            <a:r>
              <a:rPr lang="en-GB" dirty="0" smtClean="0"/>
              <a:t>The RAS consists of centres in the brain’s reticular formation that receives impulses from the spinal cord send them to the thalamus and then to all parts of the cerebral cortex. </a:t>
            </a:r>
            <a:endParaRPr lang="en-US" dirty="0" smtClean="0"/>
          </a:p>
          <a:p>
            <a:endParaRPr lang="en-US"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47F996D-DC38-4F6C-AAB9-CF41694C735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249</a:t>
            </a:fld>
            <a:endParaRPr lang="en-US"/>
          </a:p>
        </p:txBody>
      </p:sp>
      <p:sp>
        <p:nvSpPr>
          <p:cNvPr id="6" name="Content Placeholder 5"/>
          <p:cNvSpPr>
            <a:spLocks noGrp="1"/>
          </p:cNvSpPr>
          <p:nvPr>
            <p:ph sz="quarter" idx="1"/>
          </p:nvPr>
        </p:nvSpPr>
        <p:spPr/>
        <p:txBody>
          <a:bodyPr/>
          <a:lstStyle/>
          <a:p>
            <a:r>
              <a:rPr lang="en-GB" dirty="0" smtClean="0"/>
              <a:t>Without continued excitation of cortical neurones by the reticular activating impulses one becomes unconscious and cannot be aroused.</a:t>
            </a:r>
          </a:p>
          <a:p>
            <a:r>
              <a:rPr lang="en-GB" dirty="0" smtClean="0"/>
              <a:t>The RAS is an arousal or alerting system of cerebral cortex and maintains unconscious. </a:t>
            </a:r>
          </a:p>
          <a:p>
            <a:r>
              <a:rPr lang="en-GB" dirty="0" smtClean="0"/>
              <a:t>Drugs that depress RAS decrease alertness and induce sleep e.g. barbiturates whereas others stimulate them e.g. amphetamine</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6FDEC1D-B5BC-4ED1-ABEF-308405487D7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a:t>
            </a:fld>
            <a:endParaRPr lang="en-US"/>
          </a:p>
        </p:txBody>
      </p:sp>
      <p:sp>
        <p:nvSpPr>
          <p:cNvPr id="6" name="Content Placeholder 5"/>
          <p:cNvSpPr>
            <a:spLocks noGrp="1"/>
          </p:cNvSpPr>
          <p:nvPr>
            <p:ph sz="quarter" idx="1"/>
          </p:nvPr>
        </p:nvSpPr>
        <p:spPr/>
        <p:txBody>
          <a:bodyPr>
            <a:normAutofit/>
          </a:bodyPr>
          <a:lstStyle/>
          <a:p>
            <a:pPr>
              <a:buNone/>
            </a:pPr>
            <a:r>
              <a:rPr lang="en-GB" b="1" dirty="0" smtClean="0"/>
              <a:t>CLASSIFICATION OF NEURONES</a:t>
            </a:r>
            <a:endParaRPr lang="en-US" dirty="0" smtClean="0"/>
          </a:p>
          <a:p>
            <a:r>
              <a:rPr lang="en-GB" dirty="0" smtClean="0"/>
              <a:t>Can be functional or structural</a:t>
            </a:r>
            <a:endParaRPr lang="en-US" dirty="0" smtClean="0"/>
          </a:p>
          <a:p>
            <a:pPr lvl="0">
              <a:buFont typeface="Wingdings" pitchFamily="2" charset="2"/>
              <a:buChar char="v"/>
            </a:pPr>
            <a:r>
              <a:rPr lang="en-GB" dirty="0" smtClean="0"/>
              <a:t>Functional classification – Based on the function of the neurone</a:t>
            </a:r>
            <a:endParaRPr lang="en-US" dirty="0" smtClean="0"/>
          </a:p>
          <a:p>
            <a:pPr lvl="0"/>
            <a:r>
              <a:rPr lang="en-GB" dirty="0" smtClean="0"/>
              <a:t>Sensory (Afferent) neurones</a:t>
            </a:r>
            <a:endParaRPr lang="en-US" dirty="0" smtClean="0"/>
          </a:p>
          <a:p>
            <a:pPr lvl="0"/>
            <a:r>
              <a:rPr lang="en-GB" dirty="0" smtClean="0"/>
              <a:t>Motor (Efferent) neurones</a:t>
            </a:r>
            <a:endParaRPr lang="en-US" dirty="0" smtClean="0"/>
          </a:p>
          <a:p>
            <a:pPr lvl="0"/>
            <a:r>
              <a:rPr lang="en-GB" dirty="0" smtClean="0"/>
              <a:t>Interneurones (Association neurones)</a:t>
            </a:r>
            <a:endParaRPr lang="en-US" dirty="0" smtClean="0"/>
          </a:p>
          <a:p>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39040A8-A72D-47F6-9D19-4E679FEE309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250</a:t>
            </a:fld>
            <a:endParaRPr lang="en-US"/>
          </a:p>
        </p:txBody>
      </p:sp>
      <p:sp>
        <p:nvSpPr>
          <p:cNvPr id="6" name="Content Placeholder 5"/>
          <p:cNvSpPr>
            <a:spLocks noGrp="1"/>
          </p:cNvSpPr>
          <p:nvPr>
            <p:ph sz="quarter" idx="1"/>
          </p:nvPr>
        </p:nvSpPr>
        <p:spPr/>
        <p:txBody>
          <a:bodyPr>
            <a:normAutofit/>
          </a:bodyPr>
          <a:lstStyle/>
          <a:p>
            <a:pPr>
              <a:buNone/>
            </a:pPr>
            <a:r>
              <a:rPr lang="en-GB" b="1" dirty="0" smtClean="0"/>
              <a:t>THE ELECTROENCEPHALOGRAM (EEG)</a:t>
            </a:r>
            <a:endParaRPr lang="en-US" dirty="0" smtClean="0"/>
          </a:p>
          <a:p>
            <a:r>
              <a:rPr lang="en-GB" dirty="0" smtClean="0"/>
              <a:t>The EEG is the record of electrical activity of cortical neural units. </a:t>
            </a:r>
          </a:p>
          <a:p>
            <a:r>
              <a:rPr lang="en-GB" dirty="0" smtClean="0"/>
              <a:t>It is recorded through the skull and scalp hence it is of a much lower voltage than if recorded directly from the cortex. </a:t>
            </a:r>
          </a:p>
          <a:p>
            <a:r>
              <a:rPr lang="en-GB" dirty="0" smtClean="0"/>
              <a:t>Synaptic potentials produced at cell bodies and dendrites of cerebral cortex create electrical currents that can be recorded.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16C2298-6271-44AE-AD5B-A2C2E67669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251</a:t>
            </a:fld>
            <a:endParaRPr lang="en-US"/>
          </a:p>
        </p:txBody>
      </p:sp>
      <p:sp>
        <p:nvSpPr>
          <p:cNvPr id="6" name="Content Placeholder 5"/>
          <p:cNvSpPr>
            <a:spLocks noGrp="1"/>
          </p:cNvSpPr>
          <p:nvPr>
            <p:ph sz="quarter" idx="1"/>
          </p:nvPr>
        </p:nvSpPr>
        <p:spPr/>
        <p:txBody>
          <a:bodyPr/>
          <a:lstStyle/>
          <a:p>
            <a:r>
              <a:rPr lang="en-GB" dirty="0" smtClean="0"/>
              <a:t>These records are called electroencephalograms (EEG).</a:t>
            </a:r>
          </a:p>
          <a:p>
            <a:r>
              <a:rPr lang="en-GB" dirty="0" smtClean="0"/>
              <a:t>Deviations from normal EEG patterns are helpful in clinical diagnosis of epilepsy and abnormal states and absence of EEG reflects brain death.</a:t>
            </a:r>
            <a:endParaRPr lang="en-US" dirty="0" smtClean="0"/>
          </a:p>
          <a:p>
            <a:r>
              <a:rPr lang="en-GB" dirty="0" smtClean="0"/>
              <a:t>In EEG the electrodes are placed in different regions of the scalp and they consist of waves called brain waves. </a:t>
            </a:r>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F561463-2698-4623-919C-0E6A0C75F25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252</a:t>
            </a:fld>
            <a:endParaRPr lang="en-US"/>
          </a:p>
        </p:txBody>
      </p:sp>
      <p:sp>
        <p:nvSpPr>
          <p:cNvPr id="6" name="Content Placeholder 5"/>
          <p:cNvSpPr>
            <a:spLocks noGrp="1"/>
          </p:cNvSpPr>
          <p:nvPr>
            <p:ph sz="quarter" idx="1"/>
          </p:nvPr>
        </p:nvSpPr>
        <p:spPr/>
        <p:txBody>
          <a:bodyPr>
            <a:normAutofit/>
          </a:bodyPr>
          <a:lstStyle/>
          <a:p>
            <a:r>
              <a:rPr lang="en-GB" dirty="0" smtClean="0"/>
              <a:t>There are four types of brain waves namely </a:t>
            </a:r>
            <a:r>
              <a:rPr lang="en-GB" b="1" dirty="0" smtClean="0"/>
              <a:t>beta</a:t>
            </a:r>
            <a:r>
              <a:rPr lang="en-GB" dirty="0" smtClean="0"/>
              <a:t> (b) , </a:t>
            </a:r>
            <a:r>
              <a:rPr lang="en-GB" b="1" dirty="0" smtClean="0"/>
              <a:t>alpha</a:t>
            </a:r>
            <a:r>
              <a:rPr lang="en-GB" dirty="0" smtClean="0"/>
              <a:t> (a), </a:t>
            </a:r>
            <a:r>
              <a:rPr lang="en-GB" b="1" dirty="0" smtClean="0"/>
              <a:t>theta</a:t>
            </a:r>
            <a:r>
              <a:rPr lang="en-GB" dirty="0" smtClean="0"/>
              <a:t> (q) and </a:t>
            </a:r>
            <a:r>
              <a:rPr lang="en-GB" b="1" dirty="0" smtClean="0"/>
              <a:t>delta</a:t>
            </a:r>
            <a:r>
              <a:rPr lang="en-GB" dirty="0" smtClean="0"/>
              <a:t> (d) based on the frequency (Hz) and amplitude (V) ranging from the fastest to the slowest.  </a:t>
            </a:r>
          </a:p>
          <a:p>
            <a:r>
              <a:rPr lang="en-GB" dirty="0" smtClean="0"/>
              <a:t>The brain waves vary in different regions of the brain, in different states of awareness and in abnormal conditions of the cerebrum. </a:t>
            </a:r>
          </a:p>
          <a:p>
            <a:r>
              <a:rPr lang="en-GB" dirty="0" smtClean="0"/>
              <a:t>It is important in diagnosis of epilepsy, Alzheimer’s disease and psychoses.  </a:t>
            </a:r>
            <a:endParaRPr lang="en-US" dirty="0" smtClean="0"/>
          </a:p>
          <a:p>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6E33BED-EFD6-4982-A4B2-4E3093AF1E2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253</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MEMORY (RETENTION)</a:t>
            </a:r>
            <a:endParaRPr lang="en-US" dirty="0" smtClean="0"/>
          </a:p>
          <a:p>
            <a:r>
              <a:rPr lang="en-GB" dirty="0" smtClean="0"/>
              <a:t>Memory is a process that involves </a:t>
            </a:r>
            <a:r>
              <a:rPr lang="en-GB" b="1" dirty="0" smtClean="0"/>
              <a:t>retention and storage of information</a:t>
            </a:r>
            <a:r>
              <a:rPr lang="en-GB" dirty="0" smtClean="0"/>
              <a:t>. </a:t>
            </a:r>
          </a:p>
          <a:p>
            <a:r>
              <a:rPr lang="en-GB" dirty="0" smtClean="0"/>
              <a:t>It is a course by which people </a:t>
            </a:r>
            <a:r>
              <a:rPr lang="en-GB" b="1" dirty="0" smtClean="0"/>
              <a:t>encode</a:t>
            </a:r>
            <a:r>
              <a:rPr lang="en-GB" dirty="0" smtClean="0"/>
              <a:t>, </a:t>
            </a:r>
            <a:r>
              <a:rPr lang="en-GB" b="1" dirty="0" smtClean="0"/>
              <a:t>store</a:t>
            </a:r>
            <a:r>
              <a:rPr lang="en-GB" dirty="0" smtClean="0"/>
              <a:t> and </a:t>
            </a:r>
            <a:r>
              <a:rPr lang="en-GB" b="1" dirty="0" smtClean="0"/>
              <a:t>retrieve information</a:t>
            </a:r>
            <a:r>
              <a:rPr lang="en-GB" dirty="0" smtClean="0"/>
              <a:t>.</a:t>
            </a:r>
          </a:p>
          <a:p>
            <a:r>
              <a:rPr lang="en-GB" dirty="0" smtClean="0"/>
              <a:t>Memory is built on these three basic processes, which are very distinct. </a:t>
            </a:r>
          </a:p>
          <a:p>
            <a:r>
              <a:rPr lang="en-GB" dirty="0" smtClean="0"/>
              <a:t>It is a central process in children’s cognitive development. </a:t>
            </a:r>
          </a:p>
          <a:p>
            <a:r>
              <a:rPr lang="en-GB" dirty="0" smtClean="0"/>
              <a:t>Conscious memory comes into play as early as 7 months of age and both children and adults have little or no memory of events experienced before the age of 3.</a:t>
            </a:r>
            <a:endParaRPr lang="en-US" dirty="0" smtClean="0"/>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1D1C0FB-A51D-45FE-93A5-2890C8D1D91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254</a:t>
            </a:fld>
            <a:endParaRPr lang="en-US"/>
          </a:p>
        </p:txBody>
      </p:sp>
      <p:sp>
        <p:nvSpPr>
          <p:cNvPr id="6" name="Content Placeholder 5"/>
          <p:cNvSpPr>
            <a:spLocks noGrp="1"/>
          </p:cNvSpPr>
          <p:nvPr>
            <p:ph sz="quarter" idx="1"/>
          </p:nvPr>
        </p:nvSpPr>
        <p:spPr/>
        <p:txBody>
          <a:bodyPr/>
          <a:lstStyle/>
          <a:p>
            <a:r>
              <a:rPr lang="en-GB" dirty="0" smtClean="0"/>
              <a:t>Most of the information is stored in the cerebral cortex but basal regions of the brain and the spinal cord can store negligible amounts. </a:t>
            </a:r>
          </a:p>
          <a:p>
            <a:r>
              <a:rPr lang="en-GB" dirty="0" smtClean="0"/>
              <a:t>Physiologically memory is caused by changes in capability of synaptic transmission from one neuron to the next as a result of previous neural activity. </a:t>
            </a:r>
          </a:p>
          <a:p>
            <a:r>
              <a:rPr lang="en-GB" dirty="0" smtClean="0"/>
              <a:t>These changes cause new pathways or facilitated pathways to develop for transmission of signals through the neural circuits of the brain.</a:t>
            </a:r>
            <a:endParaRPr lang="en-US" dirty="0" smtClean="0"/>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D33FEA8-B886-47FA-96EB-CA3C3263FB4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255</a:t>
            </a:fld>
            <a:endParaRPr lang="en-US"/>
          </a:p>
        </p:txBody>
      </p:sp>
      <p:sp>
        <p:nvSpPr>
          <p:cNvPr id="6" name="Content Placeholder 5"/>
          <p:cNvSpPr>
            <a:spLocks noGrp="1"/>
          </p:cNvSpPr>
          <p:nvPr>
            <p:ph sz="quarter" idx="1"/>
          </p:nvPr>
        </p:nvSpPr>
        <p:spPr/>
        <p:txBody>
          <a:bodyPr>
            <a:normAutofit/>
          </a:bodyPr>
          <a:lstStyle/>
          <a:p>
            <a:pPr>
              <a:buNone/>
            </a:pPr>
            <a:r>
              <a:rPr lang="en-GB" b="1" dirty="0" smtClean="0"/>
              <a:t>LEARNING </a:t>
            </a:r>
            <a:endParaRPr lang="en-US" dirty="0" smtClean="0"/>
          </a:p>
          <a:p>
            <a:r>
              <a:rPr lang="en-GB" dirty="0" smtClean="0"/>
              <a:t>Human beings have the ability to alter behaviour on the basis of experience. </a:t>
            </a:r>
          </a:p>
          <a:p>
            <a:r>
              <a:rPr lang="en-GB" dirty="0" smtClean="0"/>
              <a:t>Learning is </a:t>
            </a:r>
            <a:r>
              <a:rPr lang="en-GB" b="1" dirty="0" smtClean="0"/>
              <a:t>acquisition of information</a:t>
            </a:r>
            <a:r>
              <a:rPr lang="en-GB" dirty="0" smtClean="0"/>
              <a:t> that should </a:t>
            </a:r>
            <a:r>
              <a:rPr lang="en-GB" b="1" dirty="0" smtClean="0"/>
              <a:t>lead to change in behaviour</a:t>
            </a:r>
            <a:r>
              <a:rPr lang="en-GB" dirty="0" smtClean="0"/>
              <a:t>. </a:t>
            </a:r>
          </a:p>
          <a:p>
            <a:r>
              <a:rPr lang="en-GB" dirty="0" smtClean="0"/>
              <a:t>Learning is a relatively permanent change in behaviour as a result of experience or training. </a:t>
            </a:r>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476CC95-774F-41EC-8806-F1BEDF81BAE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256</a:t>
            </a:fld>
            <a:endParaRPr lang="en-US"/>
          </a:p>
        </p:txBody>
      </p:sp>
      <p:sp>
        <p:nvSpPr>
          <p:cNvPr id="6" name="Content Placeholder 5"/>
          <p:cNvSpPr>
            <a:spLocks noGrp="1"/>
          </p:cNvSpPr>
          <p:nvPr>
            <p:ph sz="quarter" idx="1"/>
          </p:nvPr>
        </p:nvSpPr>
        <p:spPr/>
        <p:txBody>
          <a:bodyPr>
            <a:normAutofit/>
          </a:bodyPr>
          <a:lstStyle/>
          <a:p>
            <a:pPr>
              <a:buNone/>
            </a:pPr>
            <a:r>
              <a:rPr lang="en-GB" b="1" dirty="0" smtClean="0"/>
              <a:t>MOTIVATION </a:t>
            </a:r>
            <a:endParaRPr lang="en-US" dirty="0" smtClean="0"/>
          </a:p>
          <a:p>
            <a:r>
              <a:rPr lang="en-GB" dirty="0" smtClean="0"/>
              <a:t>Motivation is the force or energy in us that makes us act in a particular way and direction. </a:t>
            </a:r>
          </a:p>
          <a:p>
            <a:r>
              <a:rPr lang="en-GB" dirty="0" smtClean="0"/>
              <a:t>The factors direct and energize behaviour of humans and other organisms. </a:t>
            </a:r>
          </a:p>
          <a:p>
            <a:r>
              <a:rPr lang="en-GB" dirty="0" smtClean="0"/>
              <a:t>Different motives have different strengths at different times.  </a:t>
            </a:r>
            <a:endParaRPr lang="en-US" dirty="0" smtClean="0"/>
          </a:p>
          <a:p>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4E1176A-B9D9-46AE-A1D1-4DE70A6D720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257</a:t>
            </a:fld>
            <a:endParaRPr lang="en-US"/>
          </a:p>
        </p:txBody>
      </p:sp>
      <p:sp>
        <p:nvSpPr>
          <p:cNvPr id="6" name="Content Placeholder 5"/>
          <p:cNvSpPr>
            <a:spLocks noGrp="1"/>
          </p:cNvSpPr>
          <p:nvPr>
            <p:ph sz="quarter" idx="1"/>
          </p:nvPr>
        </p:nvSpPr>
        <p:spPr/>
        <p:txBody>
          <a:bodyPr>
            <a:normAutofit fontScale="92500"/>
          </a:bodyPr>
          <a:lstStyle/>
          <a:p>
            <a:pPr>
              <a:buNone/>
            </a:pPr>
            <a:r>
              <a:rPr lang="en-GB" b="1" dirty="0" smtClean="0"/>
              <a:t>EMOTIONS </a:t>
            </a:r>
            <a:endParaRPr lang="en-US" dirty="0" smtClean="0"/>
          </a:p>
          <a:p>
            <a:r>
              <a:rPr lang="en-GB" dirty="0" smtClean="0"/>
              <a:t>Emotions are feeling that generally have both physiological and cognitive elements and influence behaviour. </a:t>
            </a:r>
          </a:p>
          <a:p>
            <a:r>
              <a:rPr lang="en-GB" dirty="0" smtClean="0"/>
              <a:t>Emotions have both mental and physical components. </a:t>
            </a:r>
          </a:p>
          <a:p>
            <a:r>
              <a:rPr lang="en-GB" dirty="0" smtClean="0"/>
              <a:t>They involve </a:t>
            </a:r>
            <a:r>
              <a:rPr lang="en-GB" b="1" dirty="0" smtClean="0"/>
              <a:t>cognition</a:t>
            </a:r>
            <a:r>
              <a:rPr lang="en-GB" dirty="0" smtClean="0"/>
              <a:t> (awareness of the sensation and usually its cause), </a:t>
            </a:r>
            <a:r>
              <a:rPr lang="en-GB" b="1" dirty="0" smtClean="0"/>
              <a:t>affect</a:t>
            </a:r>
            <a:r>
              <a:rPr lang="en-GB" dirty="0" smtClean="0"/>
              <a:t> (the feeling itself), </a:t>
            </a:r>
            <a:r>
              <a:rPr lang="en-GB" b="1" dirty="0" smtClean="0"/>
              <a:t>conation</a:t>
            </a:r>
            <a:r>
              <a:rPr lang="en-GB" dirty="0" smtClean="0"/>
              <a:t> (the urge to take action) and </a:t>
            </a:r>
            <a:r>
              <a:rPr lang="en-GB" b="1" dirty="0" smtClean="0"/>
              <a:t>physical changes</a:t>
            </a:r>
            <a:r>
              <a:rPr lang="en-GB" dirty="0" smtClean="0"/>
              <a:t> such as hypertension, tachycardia and sweating.</a:t>
            </a:r>
            <a:endParaRPr lang="en-US" dirty="0" smtClean="0"/>
          </a:p>
          <a:p>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C74754C-2B48-44BA-9E4E-73F7B616ED9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258</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LANGUAGE</a:t>
            </a:r>
            <a:endParaRPr lang="en-US" dirty="0" smtClean="0"/>
          </a:p>
          <a:p>
            <a:r>
              <a:rPr lang="en-GB" dirty="0" smtClean="0"/>
              <a:t>Language which is a key part of human culture is one of the fundamental bases of human intelligence. </a:t>
            </a:r>
          </a:p>
          <a:p>
            <a:r>
              <a:rPr lang="en-GB" dirty="0" smtClean="0"/>
              <a:t>Language consists of the ability to speak and write words plus the ability to understand spoken and written word. </a:t>
            </a:r>
          </a:p>
          <a:p>
            <a:r>
              <a:rPr lang="en-GB" dirty="0" smtClean="0"/>
              <a:t>Disorders of speech and language are referred to as aphasias. </a:t>
            </a:r>
          </a:p>
          <a:p>
            <a:r>
              <a:rPr lang="en-GB" dirty="0" smtClean="0"/>
              <a:t>Language areas are mainly located in the left hemisphere of the cerebral cortex at the </a:t>
            </a:r>
            <a:r>
              <a:rPr lang="en-GB" dirty="0" err="1" smtClean="0"/>
              <a:t>Broca’s</a:t>
            </a:r>
            <a:r>
              <a:rPr lang="en-GB" dirty="0" smtClean="0"/>
              <a:t> and </a:t>
            </a:r>
            <a:r>
              <a:rPr lang="en-GB" dirty="0" err="1" smtClean="0"/>
              <a:t>Wernicke’s</a:t>
            </a:r>
            <a:r>
              <a:rPr lang="en-GB" dirty="0" smtClean="0"/>
              <a:t> areas.</a:t>
            </a:r>
            <a:endParaRPr lang="en-US" dirty="0" smtClean="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t>Thank You for Listening</a:t>
            </a:r>
            <a:endParaRPr lang="en-US" b="1" dirty="0"/>
          </a:p>
        </p:txBody>
      </p:sp>
      <p:sp>
        <p:nvSpPr>
          <p:cNvPr id="3" name="Title 2"/>
          <p:cNvSpPr>
            <a:spLocks noGrp="1"/>
          </p:cNvSpPr>
          <p:nvPr>
            <p:ph type="title"/>
          </p:nvPr>
        </p:nvSpPr>
        <p:spPr/>
        <p:txBody>
          <a:bodyPr/>
          <a:lstStyle/>
          <a:p>
            <a:r>
              <a:rPr lang="en-US" b="1" dirty="0" smtClean="0"/>
              <a:t>End of Presentation</a:t>
            </a:r>
            <a:endParaRPr lang="en-US" b="1" dirty="0"/>
          </a:p>
        </p:txBody>
      </p:sp>
      <p:sp>
        <p:nvSpPr>
          <p:cNvPr id="4" name="Date Placeholder 3"/>
          <p:cNvSpPr>
            <a:spLocks noGrp="1"/>
          </p:cNvSpPr>
          <p:nvPr>
            <p:ph type="dt" sz="half" idx="10"/>
          </p:nvPr>
        </p:nvSpPr>
        <p:spPr/>
        <p:txBody>
          <a:bodyPr/>
          <a:lstStyle/>
          <a:p>
            <a:fld id="{0DBB8C43-E616-4ED1-B252-251DA8FE83F2}" type="datetime1">
              <a:rPr lang="en-US" smtClean="0"/>
              <a:pPr/>
              <a:t>01/30/2020</a:t>
            </a:fld>
            <a:endParaRPr lang="en-US"/>
          </a:p>
        </p:txBody>
      </p:sp>
      <p:sp>
        <p:nvSpPr>
          <p:cNvPr id="5" name="Slide Number Placeholder 4"/>
          <p:cNvSpPr>
            <a:spLocks noGrp="1"/>
          </p:cNvSpPr>
          <p:nvPr>
            <p:ph type="sldNum" sz="quarter" idx="11"/>
          </p:nvPr>
        </p:nvSpPr>
        <p:spPr/>
        <p:txBody>
          <a:bodyPr/>
          <a:lstStyle/>
          <a:p>
            <a:fld id="{A6EDB6CC-90E6-44D2-B2F2-8BD2E7868DB7}" type="slidenum">
              <a:rPr lang="en-US" smtClean="0"/>
              <a:pPr/>
              <a:t>259</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A78D374-413A-4480-BF1D-E2B463CDCCB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26</a:t>
            </a:fld>
            <a:endParaRPr lang="en-US"/>
          </a:p>
        </p:txBody>
      </p:sp>
      <p:sp>
        <p:nvSpPr>
          <p:cNvPr id="6" name="Content Placeholder 5"/>
          <p:cNvSpPr>
            <a:spLocks noGrp="1"/>
          </p:cNvSpPr>
          <p:nvPr>
            <p:ph sz="quarter" idx="1"/>
          </p:nvPr>
        </p:nvSpPr>
        <p:spPr/>
        <p:txBody>
          <a:bodyPr/>
          <a:lstStyle/>
          <a:p>
            <a:pPr lvl="0">
              <a:buFont typeface="Wingdings" pitchFamily="2" charset="2"/>
              <a:buChar char="v"/>
            </a:pPr>
            <a:r>
              <a:rPr lang="en-GB" b="1" dirty="0" smtClean="0"/>
              <a:t>Functionally </a:t>
            </a:r>
            <a:endParaRPr lang="en-US" b="1" dirty="0" smtClean="0"/>
          </a:p>
          <a:p>
            <a:pPr>
              <a:buNone/>
            </a:pPr>
            <a:r>
              <a:rPr lang="en-GB" b="1" dirty="0" smtClean="0"/>
              <a:t>A. Sensory (Afferent) Neurones</a:t>
            </a:r>
            <a:endParaRPr lang="en-US" dirty="0" smtClean="0"/>
          </a:p>
          <a:p>
            <a:r>
              <a:rPr lang="en-GB" dirty="0" smtClean="0"/>
              <a:t>Sensory neurones are mainly outside the central nervous system and transit nerve impulses from receptors at the peripheral endings to the brain or spinal cord. </a:t>
            </a:r>
          </a:p>
          <a:p>
            <a:r>
              <a:rPr lang="en-GB" dirty="0" smtClean="0"/>
              <a:t>They have only short central processes of their axons entering the CNS. </a:t>
            </a:r>
          </a:p>
          <a:p>
            <a:r>
              <a:rPr lang="en-GB" dirty="0" smtClean="0"/>
              <a:t>They have no dendrites.</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64C2FD1-3226-4D57-AC51-DFACE58ADD9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27</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B. Motor (Efferent) Neurones</a:t>
            </a:r>
            <a:endParaRPr lang="en-US" dirty="0" smtClean="0"/>
          </a:p>
          <a:p>
            <a:r>
              <a:rPr lang="en-GB" dirty="0" smtClean="0"/>
              <a:t>Motor neurones are mainly found in the central nervous system where their cell body, dendrites and small segments of their axons are found but most of the axons remain outside the CNS. </a:t>
            </a:r>
          </a:p>
          <a:p>
            <a:r>
              <a:rPr lang="en-GB" dirty="0" smtClean="0"/>
              <a:t>They transmit information or nerve impulses out of the CNS to efferent cells in the muscles, glands and other neurones.</a:t>
            </a:r>
            <a:endParaRPr lang="en-US" dirty="0" smtClean="0"/>
          </a:p>
          <a:p>
            <a:r>
              <a:rPr lang="en-GB" dirty="0" smtClean="0"/>
              <a:t>There are two types of motor neurons: - the </a:t>
            </a:r>
            <a:r>
              <a:rPr lang="en-GB" b="1" dirty="0" smtClean="0"/>
              <a:t>somatic motor</a:t>
            </a:r>
            <a:r>
              <a:rPr lang="en-GB" dirty="0" smtClean="0"/>
              <a:t> neurons and </a:t>
            </a:r>
            <a:r>
              <a:rPr lang="en-GB" b="1" dirty="0" smtClean="0"/>
              <a:t>autonomic motor</a:t>
            </a:r>
            <a:r>
              <a:rPr lang="en-GB" dirty="0" smtClean="0"/>
              <a:t> neurons.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60252BD-C8D3-47A3-8C3D-CE914783021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28</a:t>
            </a:fld>
            <a:endParaRPr lang="en-US"/>
          </a:p>
        </p:txBody>
      </p:sp>
      <p:sp>
        <p:nvSpPr>
          <p:cNvPr id="6" name="Content Placeholder 5"/>
          <p:cNvSpPr>
            <a:spLocks noGrp="1"/>
          </p:cNvSpPr>
          <p:nvPr>
            <p:ph sz="quarter" idx="1"/>
          </p:nvPr>
        </p:nvSpPr>
        <p:spPr/>
        <p:txBody>
          <a:bodyPr>
            <a:normAutofit/>
          </a:bodyPr>
          <a:lstStyle/>
          <a:p>
            <a:r>
              <a:rPr lang="en-GB" dirty="0" smtClean="0"/>
              <a:t>The somatic motor neurons provide reflex and voluntary control of skeletal muscles while the autonomic motor neurons innervate involuntary effectors such as the smooth muscles, cardiac muscle and glands. </a:t>
            </a:r>
          </a:p>
          <a:p>
            <a:r>
              <a:rPr lang="en-GB" dirty="0" smtClean="0"/>
              <a:t>Autonomic motor neurones together with their central control centres form the </a:t>
            </a:r>
            <a:r>
              <a:rPr lang="en-GB" b="1" dirty="0" smtClean="0"/>
              <a:t>autonomic nervous system</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621C31D-3776-4FA1-A82C-B1ABF5F0A73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29</a:t>
            </a:fld>
            <a:endParaRPr lang="en-US"/>
          </a:p>
        </p:txBody>
      </p:sp>
      <p:sp>
        <p:nvSpPr>
          <p:cNvPr id="6" name="Content Placeholder 5"/>
          <p:cNvSpPr>
            <a:spLocks noGrp="1"/>
          </p:cNvSpPr>
          <p:nvPr>
            <p:ph sz="quarter" idx="1"/>
          </p:nvPr>
        </p:nvSpPr>
        <p:spPr/>
        <p:txBody>
          <a:bodyPr/>
          <a:lstStyle/>
          <a:p>
            <a:pPr>
              <a:buNone/>
            </a:pPr>
            <a:r>
              <a:rPr lang="en-GB" b="1" dirty="0" smtClean="0"/>
              <a:t>C. Interneurones</a:t>
            </a:r>
            <a:endParaRPr lang="en-US" dirty="0" smtClean="0"/>
          </a:p>
          <a:p>
            <a:r>
              <a:rPr lang="en-GB" dirty="0" smtClean="0"/>
              <a:t>Interneurones, which are exclusively located in the brain and spinal cord (CNS) account for 99% of all neurones function as integrators and signal changers because they integrate groups of afferent and efferent neurones into complex circuits. </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5414088-2F0A-475F-B332-3BCE42CF3E9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a:t>
            </a:fld>
            <a:endParaRPr lang="en-US"/>
          </a:p>
        </p:txBody>
      </p:sp>
      <p:sp>
        <p:nvSpPr>
          <p:cNvPr id="6" name="Content Placeholder 5"/>
          <p:cNvSpPr>
            <a:spLocks noGrp="1"/>
          </p:cNvSpPr>
          <p:nvPr>
            <p:ph sz="quarter" idx="1"/>
          </p:nvPr>
        </p:nvSpPr>
        <p:spPr/>
        <p:txBody>
          <a:bodyPr/>
          <a:lstStyle/>
          <a:p>
            <a:pPr>
              <a:buNone/>
            </a:pPr>
            <a:r>
              <a:rPr lang="en-GB" b="1" dirty="0" smtClean="0"/>
              <a:t>UNIT 2 – Sensory Neurophysiology</a:t>
            </a:r>
            <a:endParaRPr lang="en-US" dirty="0" smtClean="0"/>
          </a:p>
          <a:p>
            <a:pPr lvl="0"/>
            <a:r>
              <a:rPr lang="en-GB" dirty="0" smtClean="0"/>
              <a:t>Sensory receptors – types and functions </a:t>
            </a:r>
            <a:endParaRPr lang="en-US" dirty="0" smtClean="0"/>
          </a:p>
          <a:p>
            <a:pPr lvl="0"/>
            <a:r>
              <a:rPr lang="en-GB" dirty="0" smtClean="0"/>
              <a:t>Somatic sensation – pain, thermal, tactile and position</a:t>
            </a:r>
            <a:endParaRPr lang="en-US" dirty="0" smtClean="0"/>
          </a:p>
          <a:p>
            <a:pPr lvl="0"/>
            <a:r>
              <a:rPr lang="en-GB" dirty="0" smtClean="0"/>
              <a:t>Hearing and balance </a:t>
            </a:r>
            <a:endParaRPr lang="en-US" dirty="0" smtClean="0"/>
          </a:p>
          <a:p>
            <a:pPr lvl="0"/>
            <a:r>
              <a:rPr lang="en-GB" dirty="0" smtClean="0"/>
              <a:t>Vision and taste </a:t>
            </a:r>
            <a:endParaRPr lang="en-US" dirty="0" smtClean="0"/>
          </a:p>
          <a:p>
            <a:pPr lvl="0"/>
            <a:r>
              <a:rPr lang="en-GB" dirty="0" smtClean="0"/>
              <a:t>Smell and skin </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8266024-7480-4547-A8FB-BCA98CBD789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30</a:t>
            </a:fld>
            <a:endParaRPr lang="en-US"/>
          </a:p>
        </p:txBody>
      </p:sp>
      <p:sp>
        <p:nvSpPr>
          <p:cNvPr id="6" name="Content Placeholder 5"/>
          <p:cNvSpPr>
            <a:spLocks noGrp="1"/>
          </p:cNvSpPr>
          <p:nvPr>
            <p:ph sz="quarter" idx="1"/>
          </p:nvPr>
        </p:nvSpPr>
        <p:spPr/>
        <p:txBody>
          <a:bodyPr>
            <a:normAutofit/>
          </a:bodyPr>
          <a:lstStyle/>
          <a:p>
            <a:pPr lvl="0">
              <a:buFont typeface="Wingdings" pitchFamily="2" charset="2"/>
              <a:buChar char="v"/>
            </a:pPr>
            <a:r>
              <a:rPr lang="en-GB" dirty="0" smtClean="0"/>
              <a:t>Structural – based on the number of processes extending from the cell body</a:t>
            </a:r>
            <a:endParaRPr lang="en-US" dirty="0" smtClean="0"/>
          </a:p>
          <a:p>
            <a:pPr lvl="0"/>
            <a:r>
              <a:rPr lang="en-GB" dirty="0" smtClean="0"/>
              <a:t>Multipolar</a:t>
            </a:r>
            <a:endParaRPr lang="en-US" dirty="0" smtClean="0"/>
          </a:p>
          <a:p>
            <a:pPr lvl="0"/>
            <a:r>
              <a:rPr lang="en-GB" dirty="0" smtClean="0"/>
              <a:t>Bipolar</a:t>
            </a:r>
            <a:endParaRPr lang="en-US" dirty="0" smtClean="0"/>
          </a:p>
          <a:p>
            <a:pPr lvl="0"/>
            <a:r>
              <a:rPr lang="en-GB" dirty="0" smtClean="0"/>
              <a:t>Pseudounipolar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605EBBA-16A3-4D93-A7FC-CCFDDB6CB3B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31</a:t>
            </a:fld>
            <a:endParaRPr lang="en-US"/>
          </a:p>
        </p:txBody>
      </p:sp>
      <p:sp>
        <p:nvSpPr>
          <p:cNvPr id="6" name="Content Placeholder 5"/>
          <p:cNvSpPr>
            <a:spLocks noGrp="1"/>
          </p:cNvSpPr>
          <p:nvPr>
            <p:ph sz="quarter" idx="1"/>
          </p:nvPr>
        </p:nvSpPr>
        <p:spPr/>
        <p:txBody>
          <a:bodyPr>
            <a:normAutofit/>
          </a:bodyPr>
          <a:lstStyle/>
          <a:p>
            <a:pPr>
              <a:buFont typeface="Wingdings" pitchFamily="2" charset="2"/>
              <a:buChar char="v"/>
            </a:pPr>
            <a:r>
              <a:rPr lang="en-GB" b="1" dirty="0" smtClean="0"/>
              <a:t>Structurally </a:t>
            </a:r>
          </a:p>
          <a:p>
            <a:pPr>
              <a:buNone/>
            </a:pPr>
            <a:r>
              <a:rPr lang="en-GB" b="1" dirty="0" smtClean="0"/>
              <a:t>A. Bipolar Neurones</a:t>
            </a:r>
            <a:endParaRPr lang="en-US" dirty="0" smtClean="0"/>
          </a:p>
          <a:p>
            <a:r>
              <a:rPr lang="en-GB" dirty="0" smtClean="0"/>
              <a:t>Bipolar neurons have two processes at either ends of the cell body - one axon &amp; one dendrite.</a:t>
            </a:r>
          </a:p>
          <a:p>
            <a:r>
              <a:rPr lang="en-GB" dirty="0" smtClean="0"/>
              <a:t>These neurons are also sensory. </a:t>
            </a:r>
          </a:p>
          <a:p>
            <a:r>
              <a:rPr lang="en-GB" dirty="0" smtClean="0"/>
              <a:t>For example, </a:t>
            </a:r>
            <a:r>
              <a:rPr lang="en-GB" dirty="0" err="1" smtClean="0"/>
              <a:t>biopolar</a:t>
            </a:r>
            <a:r>
              <a:rPr lang="en-GB" dirty="0" smtClean="0"/>
              <a:t> neurons can be found in the retina of the eye.  </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690E436-90DF-4DD3-B995-A7CC209F69E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32</a:t>
            </a:fld>
            <a:endParaRPr lang="en-US"/>
          </a:p>
        </p:txBody>
      </p:sp>
      <p:sp>
        <p:nvSpPr>
          <p:cNvPr id="6" name="Content Placeholder 5"/>
          <p:cNvSpPr>
            <a:spLocks noGrp="1"/>
          </p:cNvSpPr>
          <p:nvPr>
            <p:ph sz="quarter" idx="1"/>
          </p:nvPr>
        </p:nvSpPr>
        <p:spPr/>
        <p:txBody>
          <a:bodyPr/>
          <a:lstStyle/>
          <a:p>
            <a:pPr>
              <a:buNone/>
            </a:pPr>
            <a:r>
              <a:rPr lang="en-GB" b="1" dirty="0" smtClean="0"/>
              <a:t>B. Multipolar Neurones</a:t>
            </a:r>
            <a:endParaRPr lang="en-US" dirty="0" smtClean="0"/>
          </a:p>
          <a:p>
            <a:r>
              <a:rPr lang="en-GB" dirty="0" smtClean="0"/>
              <a:t>Multipolar neurons</a:t>
            </a:r>
            <a:r>
              <a:rPr lang="en-GB" b="1" dirty="0" smtClean="0"/>
              <a:t> </a:t>
            </a:r>
            <a:r>
              <a:rPr lang="en-GB" dirty="0" smtClean="0"/>
              <a:t>are so-named because they have many processes that extend from the cell body: lots of dendrites plus a single axon. </a:t>
            </a:r>
          </a:p>
          <a:p>
            <a:r>
              <a:rPr lang="en-GB" dirty="0" smtClean="0"/>
              <a:t>Functionally, these neurons are either motor (conducting impulses that will cause activity such as the contraction of muscles) or association (conducting impulses and permitting 'communication' between neurons within the central nervous system).  </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5EFD1C3-5DF4-4AD4-9FF0-A641F827652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33</a:t>
            </a:fld>
            <a:endParaRPr lang="en-US"/>
          </a:p>
        </p:txBody>
      </p:sp>
      <p:sp>
        <p:nvSpPr>
          <p:cNvPr id="6" name="Content Placeholder 5"/>
          <p:cNvSpPr>
            <a:spLocks noGrp="1"/>
          </p:cNvSpPr>
          <p:nvPr>
            <p:ph sz="quarter" idx="1"/>
          </p:nvPr>
        </p:nvSpPr>
        <p:spPr/>
        <p:txBody>
          <a:bodyPr>
            <a:normAutofit/>
          </a:bodyPr>
          <a:lstStyle/>
          <a:p>
            <a:pPr>
              <a:buNone/>
            </a:pPr>
            <a:r>
              <a:rPr lang="en-GB" b="1" dirty="0" smtClean="0"/>
              <a:t>C. Unipolar Neurones</a:t>
            </a:r>
            <a:endParaRPr lang="en-US" dirty="0" smtClean="0"/>
          </a:p>
          <a:p>
            <a:r>
              <a:rPr lang="en-GB" dirty="0" smtClean="0"/>
              <a:t>Unipolar neurons</a:t>
            </a:r>
            <a:r>
              <a:rPr lang="en-GB" b="1" dirty="0" smtClean="0"/>
              <a:t> </a:t>
            </a:r>
            <a:r>
              <a:rPr lang="en-GB" dirty="0" smtClean="0"/>
              <a:t>have one process from the cell body.</a:t>
            </a:r>
          </a:p>
          <a:p>
            <a:r>
              <a:rPr lang="en-GB" dirty="0" smtClean="0"/>
              <a:t>However, that single, very short, process splits into longer processes (a dendrite plus an axon). </a:t>
            </a:r>
          </a:p>
          <a:p>
            <a:r>
              <a:rPr lang="en-GB" dirty="0" smtClean="0"/>
              <a:t>Unipolar neurons are sensory neurons - conducting impulses into the central nervous system. </a:t>
            </a:r>
          </a:p>
          <a:p>
            <a:r>
              <a:rPr lang="en-GB" dirty="0" smtClean="0"/>
              <a:t>Most sensory neurones are unipolar.</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685800" y="304800"/>
            <a:ext cx="7772400" cy="1524000"/>
          </a:xfrm>
          <a:prstGeom prst="rect">
            <a:avLst/>
          </a:prstGeom>
          <a:gradFill>
            <a:gsLst>
              <a:gs pos="0">
                <a:srgbClr val="000000"/>
              </a:gs>
              <a:gs pos="100000">
                <a:srgbClr val="3B003B"/>
              </a:gs>
            </a:gsLst>
            <a:lin ang="16200000"/>
          </a:gradFill>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a:solidFill>
                  <a:srgbClr val="FFFFFF"/>
                </a:solidFill>
                <a:latin typeface="Arial Bold"/>
                <a:ea typeface="Arial Bold"/>
                <a:cs typeface="Arial Bold"/>
                <a:sym typeface="Arial Bold"/>
              </a:defRPr>
            </a:lvl1pPr>
          </a:lstStyle>
          <a:p>
            <a:pPr lvl="0">
              <a:defRPr sz="1800">
                <a:solidFill>
                  <a:srgbClr val="000000"/>
                </a:solidFill>
              </a:defRPr>
            </a:pPr>
            <a:r>
              <a:rPr sz="4400">
                <a:solidFill>
                  <a:srgbClr val="FFFFFF"/>
                </a:solidFill>
              </a:rPr>
              <a:t>Classification of Neurons: Structural Differences</a:t>
            </a:r>
          </a:p>
        </p:txBody>
      </p:sp>
      <p:sp>
        <p:nvSpPr>
          <p:cNvPr id="232" name="Shape 232"/>
          <p:cNvSpPr/>
          <p:nvPr/>
        </p:nvSpPr>
        <p:spPr>
          <a:xfrm>
            <a:off x="6553200" y="6404292"/>
            <a:ext cx="2133600" cy="2692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r">
              <a:defRPr sz="1200">
                <a:solidFill>
                  <a:srgbClr val="898989"/>
                </a:solidFill>
              </a:defRPr>
            </a:lvl1pPr>
          </a:lstStyle>
          <a:p>
            <a:pPr lvl="0">
              <a:defRPr sz="1800">
                <a:solidFill>
                  <a:srgbClr val="000000"/>
                </a:solidFill>
              </a:defRPr>
            </a:pPr>
            <a:r>
              <a:rPr sz="1200">
                <a:solidFill>
                  <a:srgbClr val="898989"/>
                </a:solidFill>
              </a:rPr>
              <a:t>27</a:t>
            </a:r>
          </a:p>
        </p:txBody>
      </p:sp>
      <p:sp>
        <p:nvSpPr>
          <p:cNvPr id="233" name="Shape 233"/>
          <p:cNvSpPr/>
          <p:nvPr/>
        </p:nvSpPr>
        <p:spPr>
          <a:xfrm>
            <a:off x="457200" y="1905000"/>
            <a:ext cx="2399070" cy="891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buClr>
                <a:srgbClr val="000000"/>
              </a:buClr>
              <a:buSzPct val="100000"/>
              <a:buChar char="•"/>
            </a:pPr>
            <a:r>
              <a:rPr>
                <a:solidFill>
                  <a:srgbClr val="C0504D"/>
                </a:solidFill>
              </a:rPr>
              <a:t> Bipolar neurons</a:t>
            </a:r>
          </a:p>
          <a:p>
            <a:pPr marL="457200" lvl="1" indent="0">
              <a:buClr>
                <a:srgbClr val="C0504D"/>
              </a:buClr>
              <a:buSzPct val="100000"/>
              <a:buChar char="•"/>
            </a:pPr>
            <a:r>
              <a:t> Two processes</a:t>
            </a:r>
          </a:p>
          <a:p>
            <a:pPr marL="457200" lvl="1" indent="0">
              <a:buClr>
                <a:srgbClr val="C0504D"/>
              </a:buClr>
              <a:buSzPct val="100000"/>
              <a:buChar char="•"/>
            </a:pPr>
            <a:r>
              <a:t> Eyes, ears, nose</a:t>
            </a:r>
          </a:p>
        </p:txBody>
      </p:sp>
      <p:sp>
        <p:nvSpPr>
          <p:cNvPr id="234" name="Shape 234"/>
          <p:cNvSpPr/>
          <p:nvPr/>
        </p:nvSpPr>
        <p:spPr>
          <a:xfrm>
            <a:off x="381000" y="3124200"/>
            <a:ext cx="2314238" cy="1158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buClr>
                <a:srgbClr val="000000"/>
              </a:buClr>
              <a:buSzPct val="100000"/>
              <a:buChar char="•"/>
            </a:pPr>
            <a:r>
              <a:rPr>
                <a:solidFill>
                  <a:srgbClr val="C0504D"/>
                </a:solidFill>
              </a:rPr>
              <a:t> Unipolar neurons</a:t>
            </a:r>
          </a:p>
          <a:p>
            <a:pPr marL="457200" lvl="1" indent="0">
              <a:buClr>
                <a:srgbClr val="C0504D"/>
              </a:buClr>
              <a:buSzPct val="100000"/>
              <a:buChar char="•"/>
            </a:pPr>
            <a:r>
              <a:t> One process</a:t>
            </a:r>
          </a:p>
          <a:p>
            <a:pPr marL="457200" lvl="1" indent="0">
              <a:buClr>
                <a:srgbClr val="C0504D"/>
              </a:buClr>
              <a:buSzPct val="100000"/>
              <a:buChar char="•"/>
            </a:pPr>
            <a:r>
              <a:t> Ganglia of PNS</a:t>
            </a:r>
          </a:p>
          <a:p>
            <a:pPr marL="457200" lvl="1" indent="0">
              <a:buClr>
                <a:srgbClr val="C0504D"/>
              </a:buClr>
              <a:buSzPct val="100000"/>
              <a:buChar char="•"/>
            </a:pPr>
            <a:r>
              <a:t> Sensory</a:t>
            </a:r>
          </a:p>
        </p:txBody>
      </p:sp>
      <p:sp>
        <p:nvSpPr>
          <p:cNvPr id="235" name="Shape 235"/>
          <p:cNvSpPr/>
          <p:nvPr/>
        </p:nvSpPr>
        <p:spPr>
          <a:xfrm>
            <a:off x="381000" y="4724400"/>
            <a:ext cx="3276600" cy="1158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0000"/>
              </a:buClr>
              <a:buSzPct val="100000"/>
              <a:buChar char="•"/>
            </a:pPr>
            <a:r>
              <a:rPr>
                <a:solidFill>
                  <a:srgbClr val="C0504D"/>
                </a:solidFill>
              </a:rPr>
              <a:t> Multipolar neurons</a:t>
            </a:r>
          </a:p>
          <a:p>
            <a:pPr marL="457200" lvl="1" indent="0">
              <a:buClr>
                <a:srgbClr val="C0504D"/>
              </a:buClr>
              <a:buSzPct val="100000"/>
              <a:buChar char="•"/>
            </a:pPr>
            <a:r>
              <a:t> 99% of neurons</a:t>
            </a:r>
          </a:p>
          <a:p>
            <a:pPr marL="457200" lvl="1" indent="0">
              <a:buClr>
                <a:srgbClr val="C0504D"/>
              </a:buClr>
              <a:buSzPct val="100000"/>
              <a:buChar char="•"/>
            </a:pPr>
            <a:r>
              <a:t> Many processes</a:t>
            </a:r>
          </a:p>
          <a:p>
            <a:pPr marL="457200" lvl="1" indent="0">
              <a:buClr>
                <a:srgbClr val="C0504D"/>
              </a:buClr>
              <a:buSzPct val="100000"/>
              <a:buChar char="•"/>
            </a:pPr>
            <a:r>
              <a:t> Most neurons of CNS</a:t>
            </a:r>
          </a:p>
        </p:txBody>
      </p:sp>
      <p:sp>
        <p:nvSpPr>
          <p:cNvPr id="236" name="Shape 236"/>
          <p:cNvSpPr/>
          <p:nvPr/>
        </p:nvSpPr>
        <p:spPr>
          <a:xfrm>
            <a:off x="3490912" y="1990725"/>
            <a:ext cx="4681538" cy="205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vl1pPr>
          </a:lstStyle>
          <a:p>
            <a:pPr lvl="0">
              <a:defRPr sz="1800"/>
            </a:pPr>
            <a:r>
              <a:rPr sz="700"/>
              <a:t>Copyright © The McGraw-Hill Companies, Inc. Permission required for reproduction or display.</a:t>
            </a:r>
          </a:p>
        </p:txBody>
      </p:sp>
      <p:sp>
        <p:nvSpPr>
          <p:cNvPr id="237" name="Shape 237"/>
          <p:cNvSpPr/>
          <p:nvPr/>
        </p:nvSpPr>
        <p:spPr>
          <a:xfrm>
            <a:off x="4795837" y="2322512"/>
            <a:ext cx="1588" cy="452439"/>
          </a:xfrm>
          <a:prstGeom prst="line">
            <a:avLst/>
          </a:prstGeom>
          <a:ln w="15875">
            <a:solidFill>
              <a:srgbClr val="FFFFFF"/>
            </a:solidFill>
            <a:round/>
          </a:ln>
        </p:spPr>
        <p:txBody>
          <a:bodyPr lIns="0" tIns="0" rIns="0" bIns="0"/>
          <a:lstStyle/>
          <a:p>
            <a:pPr lvl="0" defTabSz="457200">
              <a:defRPr sz="1200">
                <a:latin typeface="+mn-lt"/>
                <a:ea typeface="+mn-ea"/>
                <a:cs typeface="+mn-cs"/>
                <a:sym typeface="Helvetica"/>
              </a:defRPr>
            </a:pPr>
            <a:endParaRPr/>
          </a:p>
        </p:txBody>
      </p:sp>
      <p:pic>
        <p:nvPicPr>
          <p:cNvPr id="238" name="shi25707_10_06.jpg" descr="shi25707_10_06"/>
          <p:cNvPicPr/>
          <p:nvPr/>
        </p:nvPicPr>
        <p:blipFill>
          <a:blip r:embed="rId2" cstate="print">
            <a:extLst/>
          </a:blip>
          <a:stretch>
            <a:fillRect/>
          </a:stretch>
        </p:blipFill>
        <p:spPr>
          <a:xfrm>
            <a:off x="3597275" y="2416175"/>
            <a:ext cx="4440238" cy="4041775"/>
          </a:xfrm>
          <a:prstGeom prst="rect">
            <a:avLst/>
          </a:prstGeom>
          <a:ln w="12700">
            <a:miter lim="400000"/>
          </a:ln>
        </p:spPr>
      </p:pic>
      <p:sp>
        <p:nvSpPr>
          <p:cNvPr id="239" name="Shape 239"/>
          <p:cNvSpPr/>
          <p:nvPr/>
        </p:nvSpPr>
        <p:spPr>
          <a:xfrm>
            <a:off x="5784850" y="2193925"/>
            <a:ext cx="528836" cy="1270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Dendrites</a:t>
            </a:r>
          </a:p>
        </p:txBody>
      </p:sp>
      <p:sp>
        <p:nvSpPr>
          <p:cNvPr id="240" name="Shape 240"/>
          <p:cNvSpPr/>
          <p:nvPr/>
        </p:nvSpPr>
        <p:spPr>
          <a:xfrm>
            <a:off x="6034087" y="2327274"/>
            <a:ext cx="1588" cy="244476"/>
          </a:xfrm>
          <a:prstGeom prst="line">
            <a:avLst/>
          </a:prstGeom>
          <a:ln w="7938">
            <a:solidFill/>
            <a:round/>
          </a:ln>
        </p:spPr>
        <p:txBody>
          <a:bodyPr lIns="0" tIns="0" rIns="0" bIns="0"/>
          <a:lstStyle/>
          <a:p>
            <a:pPr lvl="0" defTabSz="457200">
              <a:defRPr sz="1200">
                <a:latin typeface="+mn-lt"/>
                <a:ea typeface="+mn-ea"/>
                <a:cs typeface="+mn-cs"/>
                <a:sym typeface="Helvetica"/>
              </a:defRPr>
            </a:pPr>
            <a:endParaRPr/>
          </a:p>
        </p:txBody>
      </p:sp>
      <p:sp>
        <p:nvSpPr>
          <p:cNvPr id="241" name="Shape 241"/>
          <p:cNvSpPr/>
          <p:nvPr/>
        </p:nvSpPr>
        <p:spPr>
          <a:xfrm>
            <a:off x="4598987" y="2266950"/>
            <a:ext cx="1157289" cy="3286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579" y="0"/>
                </a:lnTo>
                <a:lnTo>
                  <a:pt x="21600" y="0"/>
                </a:lnTo>
              </a:path>
            </a:pathLst>
          </a:custGeom>
          <a:ln w="7938">
            <a:solidFill/>
            <a:round/>
          </a:ln>
        </p:spPr>
        <p:txBody>
          <a:bodyPr lIns="0" tIns="0" rIns="0" bIns="0"/>
          <a:lstStyle/>
          <a:p>
            <a:pPr lvl="0"/>
            <a:endParaRPr/>
          </a:p>
        </p:txBody>
      </p:sp>
      <p:sp>
        <p:nvSpPr>
          <p:cNvPr id="242" name="Shape 242"/>
          <p:cNvSpPr/>
          <p:nvPr/>
        </p:nvSpPr>
        <p:spPr>
          <a:xfrm>
            <a:off x="6311900" y="2266950"/>
            <a:ext cx="1536700" cy="2809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24" y="0"/>
                </a:lnTo>
                <a:lnTo>
                  <a:pt x="0" y="0"/>
                </a:lnTo>
              </a:path>
            </a:pathLst>
          </a:custGeom>
          <a:ln w="7938">
            <a:solidFill/>
            <a:round/>
          </a:ln>
        </p:spPr>
        <p:txBody>
          <a:bodyPr lIns="0" tIns="0" rIns="0" bIns="0"/>
          <a:lstStyle/>
          <a:p>
            <a:pPr lvl="0"/>
            <a:endParaRPr/>
          </a:p>
        </p:txBody>
      </p:sp>
      <p:sp>
        <p:nvSpPr>
          <p:cNvPr id="243" name="Shape 243"/>
          <p:cNvSpPr/>
          <p:nvPr/>
        </p:nvSpPr>
        <p:spPr>
          <a:xfrm>
            <a:off x="4213224" y="5519737"/>
            <a:ext cx="280369"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Axon</a:t>
            </a:r>
          </a:p>
        </p:txBody>
      </p:sp>
      <p:sp>
        <p:nvSpPr>
          <p:cNvPr id="244" name="Shape 244"/>
          <p:cNvSpPr/>
          <p:nvPr/>
        </p:nvSpPr>
        <p:spPr>
          <a:xfrm>
            <a:off x="4054475" y="5592762"/>
            <a:ext cx="138113" cy="1"/>
          </a:xfrm>
          <a:prstGeom prst="line">
            <a:avLst/>
          </a:prstGeom>
          <a:ln w="7938">
            <a:solidFill/>
            <a:round/>
          </a:ln>
        </p:spPr>
        <p:txBody>
          <a:bodyPr lIns="0" tIns="0" rIns="0" bIns="0"/>
          <a:lstStyle/>
          <a:p>
            <a:pPr lvl="0" defTabSz="457200">
              <a:defRPr sz="1200">
                <a:latin typeface="+mn-lt"/>
                <a:ea typeface="+mn-ea"/>
                <a:cs typeface="+mn-cs"/>
                <a:sym typeface="Helvetica"/>
              </a:defRPr>
            </a:pPr>
            <a:endParaRPr/>
          </a:p>
        </p:txBody>
      </p:sp>
      <p:sp>
        <p:nvSpPr>
          <p:cNvPr id="245" name="Shape 245"/>
          <p:cNvSpPr/>
          <p:nvPr/>
        </p:nvSpPr>
        <p:spPr>
          <a:xfrm>
            <a:off x="6361112" y="5522912"/>
            <a:ext cx="280368"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Axon</a:t>
            </a:r>
          </a:p>
        </p:txBody>
      </p:sp>
      <p:sp>
        <p:nvSpPr>
          <p:cNvPr id="246" name="Shape 246"/>
          <p:cNvSpPr/>
          <p:nvPr/>
        </p:nvSpPr>
        <p:spPr>
          <a:xfrm>
            <a:off x="6205537" y="5592762"/>
            <a:ext cx="134939" cy="1"/>
          </a:xfrm>
          <a:prstGeom prst="line">
            <a:avLst/>
          </a:prstGeom>
          <a:ln w="7938">
            <a:solidFill/>
            <a:round/>
          </a:ln>
        </p:spPr>
        <p:txBody>
          <a:bodyPr lIns="0" tIns="0" rIns="0" bIns="0"/>
          <a:lstStyle/>
          <a:p>
            <a:pPr lvl="0" defTabSz="457200">
              <a:defRPr sz="1200">
                <a:latin typeface="+mn-lt"/>
                <a:ea typeface="+mn-ea"/>
                <a:cs typeface="+mn-cs"/>
                <a:sym typeface="Helvetica"/>
              </a:defRPr>
            </a:pPr>
            <a:endParaRPr/>
          </a:p>
        </p:txBody>
      </p:sp>
      <p:sp>
        <p:nvSpPr>
          <p:cNvPr id="247" name="Shape 247"/>
          <p:cNvSpPr/>
          <p:nvPr/>
        </p:nvSpPr>
        <p:spPr>
          <a:xfrm>
            <a:off x="8194674" y="4633912"/>
            <a:ext cx="280369"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Axon</a:t>
            </a:r>
          </a:p>
        </p:txBody>
      </p:sp>
      <p:sp>
        <p:nvSpPr>
          <p:cNvPr id="248" name="Shape 248"/>
          <p:cNvSpPr/>
          <p:nvPr/>
        </p:nvSpPr>
        <p:spPr>
          <a:xfrm>
            <a:off x="8004175" y="3117850"/>
            <a:ext cx="87313" cy="3187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path>
            </a:pathLst>
          </a:custGeom>
          <a:ln w="7938">
            <a:solidFill/>
            <a:round/>
          </a:ln>
        </p:spPr>
        <p:txBody>
          <a:bodyPr lIns="0" tIns="0" rIns="0" bIns="0"/>
          <a:lstStyle/>
          <a:p>
            <a:pPr lvl="0"/>
            <a:endParaRPr/>
          </a:p>
        </p:txBody>
      </p:sp>
      <p:sp>
        <p:nvSpPr>
          <p:cNvPr id="249" name="Shape 249"/>
          <p:cNvSpPr/>
          <p:nvPr/>
        </p:nvSpPr>
        <p:spPr>
          <a:xfrm>
            <a:off x="8091487" y="4703762"/>
            <a:ext cx="85726" cy="1588"/>
          </a:xfrm>
          <a:prstGeom prst="line">
            <a:avLst/>
          </a:prstGeom>
          <a:ln w="7938">
            <a:solidFill/>
            <a:round/>
          </a:ln>
        </p:spPr>
        <p:txBody>
          <a:bodyPr lIns="0" tIns="0" rIns="0" bIns="0"/>
          <a:lstStyle/>
          <a:p>
            <a:pPr lvl="0" defTabSz="457200">
              <a:defRPr sz="1200">
                <a:latin typeface="+mn-lt"/>
                <a:ea typeface="+mn-ea"/>
                <a:cs typeface="+mn-cs"/>
                <a:sym typeface="Helvetica"/>
              </a:defRPr>
            </a:pPr>
            <a:endParaRPr/>
          </a:p>
        </p:txBody>
      </p:sp>
      <p:sp>
        <p:nvSpPr>
          <p:cNvPr id="250" name="Shape 250"/>
          <p:cNvSpPr/>
          <p:nvPr/>
        </p:nvSpPr>
        <p:spPr>
          <a:xfrm>
            <a:off x="7789862" y="3486150"/>
            <a:ext cx="130176" cy="1588"/>
          </a:xfrm>
          <a:prstGeom prst="line">
            <a:avLst/>
          </a:prstGeom>
          <a:ln w="7938">
            <a:solidFill/>
            <a:round/>
          </a:ln>
        </p:spPr>
        <p:txBody>
          <a:bodyPr lIns="0" tIns="0" rIns="0" bIns="0"/>
          <a:lstStyle/>
          <a:p>
            <a:pPr lvl="0" defTabSz="457200">
              <a:defRPr sz="1200">
                <a:latin typeface="+mn-lt"/>
                <a:ea typeface="+mn-ea"/>
                <a:cs typeface="+mn-cs"/>
                <a:sym typeface="Helvetica"/>
              </a:defRPr>
            </a:pPr>
            <a:endParaRPr/>
          </a:p>
        </p:txBody>
      </p:sp>
      <p:sp>
        <p:nvSpPr>
          <p:cNvPr id="251" name="Shape 251"/>
          <p:cNvSpPr/>
          <p:nvPr/>
        </p:nvSpPr>
        <p:spPr>
          <a:xfrm>
            <a:off x="7634287" y="5087937"/>
            <a:ext cx="347663" cy="1588"/>
          </a:xfrm>
          <a:prstGeom prst="line">
            <a:avLst/>
          </a:prstGeom>
          <a:ln w="7938">
            <a:solidFill/>
            <a:round/>
          </a:ln>
        </p:spPr>
        <p:txBody>
          <a:bodyPr lIns="0" tIns="0" rIns="0" bIns="0"/>
          <a:lstStyle/>
          <a:p>
            <a:pPr lvl="0" defTabSz="457200">
              <a:defRPr sz="1200">
                <a:latin typeface="+mn-lt"/>
                <a:ea typeface="+mn-ea"/>
                <a:cs typeface="+mn-cs"/>
                <a:sym typeface="Helvetica"/>
              </a:defRPr>
            </a:pPr>
            <a:endParaRPr/>
          </a:p>
        </p:txBody>
      </p:sp>
      <p:sp>
        <p:nvSpPr>
          <p:cNvPr id="252" name="Shape 252"/>
          <p:cNvSpPr/>
          <p:nvPr/>
        </p:nvSpPr>
        <p:spPr>
          <a:xfrm>
            <a:off x="3390900" y="4787900"/>
            <a:ext cx="569132" cy="2540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sz="900" b="1"/>
              <a:t>Direction</a:t>
            </a:r>
          </a:p>
          <a:p>
            <a:pPr lvl="0"/>
            <a:r>
              <a:rPr sz="900" b="1"/>
              <a:t>of impulse</a:t>
            </a:r>
          </a:p>
        </p:txBody>
      </p:sp>
      <p:sp>
        <p:nvSpPr>
          <p:cNvPr id="253" name="Shape 253"/>
          <p:cNvSpPr/>
          <p:nvPr/>
        </p:nvSpPr>
        <p:spPr>
          <a:xfrm>
            <a:off x="3935412" y="6513512"/>
            <a:ext cx="732490"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(a) Multipolar</a:t>
            </a:r>
          </a:p>
        </p:txBody>
      </p:sp>
      <p:sp>
        <p:nvSpPr>
          <p:cNvPr id="254" name="Shape 254"/>
          <p:cNvSpPr/>
          <p:nvPr/>
        </p:nvSpPr>
        <p:spPr>
          <a:xfrm>
            <a:off x="7216775" y="5013325"/>
            <a:ext cx="435410" cy="2540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sz="900" b="1"/>
              <a:t>Central</a:t>
            </a:r>
          </a:p>
          <a:p>
            <a:pPr lvl="0"/>
            <a:r>
              <a:rPr sz="900" b="1"/>
              <a:t>process</a:t>
            </a:r>
          </a:p>
        </p:txBody>
      </p:sp>
      <p:sp>
        <p:nvSpPr>
          <p:cNvPr id="255" name="Shape 255"/>
          <p:cNvSpPr/>
          <p:nvPr/>
        </p:nvSpPr>
        <p:spPr>
          <a:xfrm>
            <a:off x="7208837" y="3414712"/>
            <a:ext cx="597372" cy="254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sz="900" b="1"/>
              <a:t>Peripheral</a:t>
            </a:r>
          </a:p>
          <a:p>
            <a:pPr lvl="0"/>
            <a:r>
              <a:rPr sz="900" b="1"/>
              <a:t>process</a:t>
            </a:r>
          </a:p>
        </p:txBody>
      </p:sp>
      <p:sp>
        <p:nvSpPr>
          <p:cNvPr id="256" name="Shape 256"/>
          <p:cNvSpPr/>
          <p:nvPr/>
        </p:nvSpPr>
        <p:spPr>
          <a:xfrm>
            <a:off x="7840662" y="6513512"/>
            <a:ext cx="643304"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(c) Unipolar</a:t>
            </a:r>
          </a:p>
        </p:txBody>
      </p:sp>
      <p:sp>
        <p:nvSpPr>
          <p:cNvPr id="257" name="Shape 257"/>
          <p:cNvSpPr/>
          <p:nvPr/>
        </p:nvSpPr>
        <p:spPr>
          <a:xfrm>
            <a:off x="5965825" y="6513512"/>
            <a:ext cx="574378"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900" b="1"/>
            </a:lvl1pPr>
          </a:lstStyle>
          <a:p>
            <a:pPr lvl="0">
              <a:defRPr sz="1800" b="0"/>
            </a:pPr>
            <a:r>
              <a:rPr sz="900" b="1"/>
              <a:t>(b) Bipolar</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A1E395A-AE0B-4902-A6AD-ADD55C77D8D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35</a:t>
            </a:fld>
            <a:endParaRPr lang="en-US"/>
          </a:p>
        </p:txBody>
      </p:sp>
      <p:sp>
        <p:nvSpPr>
          <p:cNvPr id="6" name="Content Placeholder 5"/>
          <p:cNvSpPr>
            <a:spLocks noGrp="1"/>
          </p:cNvSpPr>
          <p:nvPr>
            <p:ph sz="quarter" idx="1"/>
          </p:nvPr>
        </p:nvSpPr>
        <p:spPr/>
        <p:txBody>
          <a:bodyPr>
            <a:normAutofit/>
          </a:bodyPr>
          <a:lstStyle/>
          <a:p>
            <a:pPr>
              <a:buNone/>
            </a:pPr>
            <a:r>
              <a:rPr lang="en-GB" b="1" dirty="0" smtClean="0"/>
              <a:t>NEUROGLIA OR GLIAL CELLS</a:t>
            </a:r>
            <a:endParaRPr lang="en-US" dirty="0" smtClean="0"/>
          </a:p>
          <a:p>
            <a:r>
              <a:rPr lang="en-GB" dirty="0" smtClean="0"/>
              <a:t>Glial cells are the cells that support the neurones physically and metabolically and form the bulk of the cells in the CNS accounting for 80 – 90%.  </a:t>
            </a:r>
          </a:p>
          <a:p>
            <a:r>
              <a:rPr lang="en-GB" dirty="0" smtClean="0"/>
              <a:t>Neurones branch more extensively than the glial cells and occupy 50% of the volume of the brain and spinal cord. </a:t>
            </a:r>
          </a:p>
          <a:p>
            <a:r>
              <a:rPr lang="en-GB" dirty="0" smtClean="0"/>
              <a:t>Neuroglia or glial cells are cells that offer support functions and they do not conduct impulses. </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2E14F53-438B-4323-8E7A-BAED1183E00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36</a:t>
            </a:fld>
            <a:endParaRPr lang="en-US"/>
          </a:p>
        </p:txBody>
      </p:sp>
      <p:sp>
        <p:nvSpPr>
          <p:cNvPr id="6" name="Content Placeholder 5"/>
          <p:cNvSpPr>
            <a:spLocks noGrp="1"/>
          </p:cNvSpPr>
          <p:nvPr>
            <p:ph sz="quarter" idx="1"/>
          </p:nvPr>
        </p:nvSpPr>
        <p:spPr/>
        <p:txBody>
          <a:bodyPr/>
          <a:lstStyle/>
          <a:p>
            <a:pPr>
              <a:buNone/>
            </a:pPr>
            <a:r>
              <a:rPr lang="en-GB" b="1" dirty="0" smtClean="0"/>
              <a:t>Neuroglia</a:t>
            </a:r>
            <a:endParaRPr lang="en-US" dirty="0" smtClean="0"/>
          </a:p>
          <a:p>
            <a:pPr lvl="0"/>
            <a:r>
              <a:rPr lang="en-GB" dirty="0" err="1" smtClean="0"/>
              <a:t>Astroglia</a:t>
            </a:r>
            <a:r>
              <a:rPr lang="en-GB" dirty="0" smtClean="0"/>
              <a:t> (astrocytes)</a:t>
            </a:r>
            <a:endParaRPr lang="en-US" dirty="0" smtClean="0"/>
          </a:p>
          <a:p>
            <a:pPr lvl="0"/>
            <a:r>
              <a:rPr lang="en-GB" dirty="0" err="1" smtClean="0"/>
              <a:t>Oligodendroglia</a:t>
            </a:r>
            <a:r>
              <a:rPr lang="en-GB" dirty="0" smtClean="0"/>
              <a:t> (</a:t>
            </a:r>
            <a:r>
              <a:rPr lang="en-GB" dirty="0" err="1" smtClean="0"/>
              <a:t>oligodendrocytes</a:t>
            </a:r>
            <a:r>
              <a:rPr lang="en-GB" dirty="0" smtClean="0"/>
              <a:t>)</a:t>
            </a:r>
            <a:endParaRPr lang="en-US" dirty="0" smtClean="0"/>
          </a:p>
          <a:p>
            <a:pPr lvl="0"/>
            <a:r>
              <a:rPr lang="en-GB" dirty="0" smtClean="0"/>
              <a:t>Microglia</a:t>
            </a:r>
            <a:endParaRPr lang="en-US" dirty="0" smtClean="0"/>
          </a:p>
          <a:p>
            <a:pPr lvl="0"/>
            <a:r>
              <a:rPr lang="en-GB" dirty="0" smtClean="0"/>
              <a:t>Schwann cells</a:t>
            </a:r>
            <a:endParaRPr lang="en-US" dirty="0" smtClean="0"/>
          </a:p>
          <a:p>
            <a:pPr lvl="0"/>
            <a:r>
              <a:rPr lang="en-GB" dirty="0" err="1" smtClean="0"/>
              <a:t>Ependyma</a:t>
            </a:r>
            <a:endParaRPr lang="en-US" dirty="0" smtClean="0"/>
          </a:p>
          <a:p>
            <a:pPr lvl="0"/>
            <a:r>
              <a:rPr lang="en-GB" dirty="0" smtClean="0"/>
              <a:t>Satellite cells</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B151609-4796-4ADD-9A48-0925176A9D1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37</a:t>
            </a:fld>
            <a:endParaRPr lang="en-US"/>
          </a:p>
        </p:txBody>
      </p:sp>
      <p:sp>
        <p:nvSpPr>
          <p:cNvPr id="6" name="Content Placeholder 5"/>
          <p:cNvSpPr>
            <a:spLocks noGrp="1"/>
          </p:cNvSpPr>
          <p:nvPr>
            <p:ph sz="quarter" idx="1"/>
          </p:nvPr>
        </p:nvSpPr>
        <p:spPr/>
        <p:txBody>
          <a:bodyPr>
            <a:normAutofit/>
          </a:bodyPr>
          <a:lstStyle/>
          <a:p>
            <a:pPr>
              <a:buNone/>
            </a:pPr>
            <a:r>
              <a:rPr lang="en-GB" b="1" dirty="0" smtClean="0"/>
              <a:t>1. Astrocytes </a:t>
            </a:r>
            <a:endParaRPr lang="en-US" dirty="0" smtClean="0"/>
          </a:p>
          <a:p>
            <a:r>
              <a:rPr lang="en-GB" dirty="0" smtClean="0"/>
              <a:t>Astrocytes are star-shaped cells, which are the largest, and most numerous cells found throughout the CNS. </a:t>
            </a:r>
          </a:p>
          <a:p>
            <a:r>
              <a:rPr lang="en-GB" dirty="0" smtClean="0"/>
              <a:t>They regulate the composition of the ECF in the CNS by removing potassium ions and neurotransmitters around synapses as well as providing glucose to the cells and removing ammonia.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EC72CE3-10AA-453C-875E-68AAB809AE2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38</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2. Oligodendrocytes</a:t>
            </a:r>
            <a:endParaRPr lang="en-US" dirty="0" smtClean="0"/>
          </a:p>
          <a:p>
            <a:r>
              <a:rPr lang="en-GB" dirty="0" smtClean="0"/>
              <a:t>These are fewer and smaller in size. </a:t>
            </a:r>
          </a:p>
          <a:p>
            <a:r>
              <a:rPr lang="en-GB" dirty="0" smtClean="0"/>
              <a:t>They hold nerve fibres together and form myelin. </a:t>
            </a:r>
            <a:endParaRPr lang="en-US" dirty="0" smtClean="0"/>
          </a:p>
          <a:p>
            <a:pPr>
              <a:buNone/>
            </a:pPr>
            <a:r>
              <a:rPr lang="en-GB" b="1" dirty="0" smtClean="0"/>
              <a:t>3. Microglia</a:t>
            </a:r>
            <a:endParaRPr lang="en-US" dirty="0" smtClean="0"/>
          </a:p>
          <a:p>
            <a:r>
              <a:rPr lang="en-GB" dirty="0" smtClean="0"/>
              <a:t>These are small stationary cells that enlarge in inflamed or degenerating brain tissue. </a:t>
            </a:r>
          </a:p>
          <a:p>
            <a:r>
              <a:rPr lang="en-GB" dirty="0" smtClean="0"/>
              <a:t>They are phagocytic cells that destroy microbes and cellular debris and facilitate immune functions in the CNS.</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E58DE63-83EA-4985-ACE4-CB5D7DB9B66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39</a:t>
            </a:fld>
            <a:endParaRPr lang="en-US"/>
          </a:p>
        </p:txBody>
      </p:sp>
      <p:sp>
        <p:nvSpPr>
          <p:cNvPr id="6" name="Content Placeholder 5"/>
          <p:cNvSpPr>
            <a:spLocks noGrp="1"/>
          </p:cNvSpPr>
          <p:nvPr>
            <p:ph sz="quarter" idx="1"/>
          </p:nvPr>
        </p:nvSpPr>
        <p:spPr/>
        <p:txBody>
          <a:bodyPr>
            <a:normAutofit/>
          </a:bodyPr>
          <a:lstStyle/>
          <a:p>
            <a:pPr>
              <a:buNone/>
            </a:pPr>
            <a:r>
              <a:rPr lang="en-GB" b="1" dirty="0" smtClean="0"/>
              <a:t>4. Schwann Cells</a:t>
            </a:r>
            <a:endParaRPr lang="en-US" dirty="0" smtClean="0"/>
          </a:p>
          <a:p>
            <a:r>
              <a:rPr lang="en-GB" dirty="0" smtClean="0"/>
              <a:t>Schwann cells are found only in the peripheral nervous system where they hold nerve fibres together and form myelin.</a:t>
            </a:r>
            <a:endParaRPr lang="en-US" dirty="0" smtClean="0"/>
          </a:p>
          <a:p>
            <a:pPr>
              <a:buNone/>
            </a:pPr>
            <a:r>
              <a:rPr lang="en-GB" b="1" dirty="0" smtClean="0"/>
              <a:t>5. </a:t>
            </a:r>
            <a:r>
              <a:rPr lang="en-GB" b="1" dirty="0" err="1" smtClean="0"/>
              <a:t>Ependyma</a:t>
            </a:r>
            <a:r>
              <a:rPr lang="en-GB" b="1" dirty="0" smtClean="0"/>
              <a:t> Cells</a:t>
            </a:r>
            <a:endParaRPr lang="en-US" dirty="0" smtClean="0"/>
          </a:p>
          <a:p>
            <a:r>
              <a:rPr lang="en-GB" dirty="0" err="1" smtClean="0"/>
              <a:t>Ependyma</a:t>
            </a:r>
            <a:r>
              <a:rPr lang="en-GB" dirty="0" smtClean="0"/>
              <a:t> cells resemble epithelial cells and line fluid filled cavities in the brain ventricles and spinal cord where they take part in fluid production. </a:t>
            </a:r>
          </a:p>
          <a:p>
            <a:r>
              <a:rPr lang="en-GB" dirty="0" smtClean="0"/>
              <a:t>Some have cilia that keep the fluid moving.</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D79580D-657E-41EC-A516-F741BC8225A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a:t>
            </a:fld>
            <a:endParaRPr lang="en-US"/>
          </a:p>
        </p:txBody>
      </p:sp>
      <p:sp>
        <p:nvSpPr>
          <p:cNvPr id="6" name="Content Placeholder 5"/>
          <p:cNvSpPr>
            <a:spLocks noGrp="1"/>
          </p:cNvSpPr>
          <p:nvPr>
            <p:ph sz="quarter" idx="1"/>
          </p:nvPr>
        </p:nvSpPr>
        <p:spPr/>
        <p:txBody>
          <a:bodyPr/>
          <a:lstStyle/>
          <a:p>
            <a:pPr>
              <a:buNone/>
            </a:pPr>
            <a:r>
              <a:rPr lang="en-GB" b="1" dirty="0" smtClean="0"/>
              <a:t>UNIT 3 – Motor and Integrative Physiology </a:t>
            </a:r>
            <a:endParaRPr lang="en-US" dirty="0" smtClean="0"/>
          </a:p>
          <a:p>
            <a:pPr lvl="0"/>
            <a:r>
              <a:rPr lang="en-GB" dirty="0" smtClean="0"/>
              <a:t>States of brain activity </a:t>
            </a:r>
            <a:endParaRPr lang="en-US" dirty="0" smtClean="0"/>
          </a:p>
          <a:p>
            <a:pPr lvl="0"/>
            <a:r>
              <a:rPr lang="en-GB" dirty="0" smtClean="0"/>
              <a:t>Motor and Integrative functions of the brain </a:t>
            </a:r>
            <a:endParaRPr lang="en-US" dirty="0" smtClean="0"/>
          </a:p>
          <a:p>
            <a:pPr lvl="0"/>
            <a:r>
              <a:rPr lang="en-GB" dirty="0" smtClean="0"/>
              <a:t>Cortical control of motor functions </a:t>
            </a:r>
            <a:endParaRPr lang="en-US" dirty="0" smtClean="0"/>
          </a:p>
          <a:p>
            <a:pPr lvl="0"/>
            <a:r>
              <a:rPr lang="en-GB" dirty="0" smtClean="0"/>
              <a:t>Intellectual functions – learning and memory </a:t>
            </a:r>
            <a:endParaRPr lang="en-US" dirty="0" smtClean="0"/>
          </a:p>
          <a:p>
            <a:pPr lvl="0"/>
            <a:r>
              <a:rPr lang="en-GB" dirty="0" smtClean="0"/>
              <a:t>Behavioural and motivational mechanisms </a:t>
            </a:r>
            <a:endParaRPr lang="en-US" dirty="0" smtClean="0"/>
          </a:p>
          <a:p>
            <a:r>
              <a:rPr lang="en-GB" dirty="0" smtClean="0"/>
              <a:t>Locomotion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06B15A8-E449-449C-875D-B70D4AB95BD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40</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LEVELS OF NERVOUS SYSTEM FUNCTION</a:t>
            </a:r>
            <a:endParaRPr lang="en-US" dirty="0" smtClean="0"/>
          </a:p>
          <a:p>
            <a:r>
              <a:rPr lang="en-GB" dirty="0" smtClean="0"/>
              <a:t>There are three major levels of nervous system function namely the spinal cord level, lower brain (sub cortical) and higher brain (cortical) levels.</a:t>
            </a:r>
            <a:endParaRPr lang="en-US" dirty="0" smtClean="0"/>
          </a:p>
          <a:p>
            <a:pPr>
              <a:buNone/>
            </a:pPr>
            <a:r>
              <a:rPr lang="en-GB" b="1" dirty="0" smtClean="0"/>
              <a:t>A. Higher Brain (Cortical)</a:t>
            </a:r>
            <a:endParaRPr lang="en-US" dirty="0" smtClean="0"/>
          </a:p>
          <a:p>
            <a:r>
              <a:rPr lang="en-GB" dirty="0" smtClean="0"/>
              <a:t>The higher brain is a large memory storehouse that functions in association with all other levels and parts of the nervous system. </a:t>
            </a:r>
          </a:p>
          <a:p>
            <a:r>
              <a:rPr lang="en-GB" dirty="0" smtClean="0"/>
              <a:t>It is the powerhouse where though processes (thinking machinery) are carried out.  </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96EFD41-86B0-4A45-8604-207729D71AD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41</a:t>
            </a:fld>
            <a:endParaRPr lang="en-US"/>
          </a:p>
        </p:txBody>
      </p:sp>
      <p:sp>
        <p:nvSpPr>
          <p:cNvPr id="6" name="Content Placeholder 5"/>
          <p:cNvSpPr>
            <a:spLocks noGrp="1"/>
          </p:cNvSpPr>
          <p:nvPr>
            <p:ph sz="quarter" idx="1"/>
          </p:nvPr>
        </p:nvSpPr>
        <p:spPr/>
        <p:txBody>
          <a:bodyPr>
            <a:normAutofit/>
          </a:bodyPr>
          <a:lstStyle/>
          <a:p>
            <a:pPr>
              <a:buNone/>
            </a:pPr>
            <a:r>
              <a:rPr lang="en-GB" b="1" dirty="0" smtClean="0"/>
              <a:t>B. Lower Brain (Sub cortical) Level</a:t>
            </a:r>
            <a:endParaRPr lang="en-US" dirty="0" smtClean="0"/>
          </a:p>
          <a:p>
            <a:r>
              <a:rPr lang="en-GB" dirty="0" smtClean="0"/>
              <a:t>The lower brain (sub cortical) controls the subconscious activities. </a:t>
            </a:r>
          </a:p>
          <a:p>
            <a:r>
              <a:rPr lang="en-GB" dirty="0" smtClean="0"/>
              <a:t>It is made up of the medulla, </a:t>
            </a:r>
            <a:r>
              <a:rPr lang="en-GB" dirty="0" err="1" smtClean="0"/>
              <a:t>pons</a:t>
            </a:r>
            <a:r>
              <a:rPr lang="en-GB" dirty="0" smtClean="0"/>
              <a:t>, </a:t>
            </a:r>
            <a:r>
              <a:rPr lang="en-GB" dirty="0" err="1" smtClean="0"/>
              <a:t>mesencephalon</a:t>
            </a:r>
            <a:r>
              <a:rPr lang="en-GB" dirty="0" smtClean="0"/>
              <a:t>, hypothalamus, thalamus, cerebellum and basal ganglia.  </a:t>
            </a:r>
          </a:p>
          <a:p>
            <a:r>
              <a:rPr lang="en-GB" dirty="0" smtClean="0"/>
              <a:t>It controls arterial pressure and respiration, equilibrium, feeding reflexes and emotional patterns. </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B5DEFA8-BBC8-416C-AA0B-41CE41684A3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42</a:t>
            </a:fld>
            <a:endParaRPr lang="en-US"/>
          </a:p>
        </p:txBody>
      </p:sp>
      <p:sp>
        <p:nvSpPr>
          <p:cNvPr id="6" name="Content Placeholder 5"/>
          <p:cNvSpPr>
            <a:spLocks noGrp="1"/>
          </p:cNvSpPr>
          <p:nvPr>
            <p:ph sz="quarter" idx="1"/>
          </p:nvPr>
        </p:nvSpPr>
        <p:spPr/>
        <p:txBody>
          <a:bodyPr/>
          <a:lstStyle/>
          <a:p>
            <a:pPr>
              <a:buNone/>
            </a:pPr>
            <a:r>
              <a:rPr lang="en-GB" b="1" dirty="0" smtClean="0"/>
              <a:t>C. Spinal Cord Level</a:t>
            </a:r>
            <a:endParaRPr lang="en-US" dirty="0" smtClean="0"/>
          </a:p>
          <a:p>
            <a:r>
              <a:rPr lang="en-GB" dirty="0" smtClean="0"/>
              <a:t>The spinal cord is for transmission of signals from the periphery to the central parts of the nervous system and also </a:t>
            </a:r>
            <a:r>
              <a:rPr lang="en-GB" dirty="0" err="1" smtClean="0"/>
              <a:t>perfomes</a:t>
            </a:r>
            <a:r>
              <a:rPr lang="en-GB" dirty="0" smtClean="0"/>
              <a:t> spinal cord functions such as controlling walking movements and reflex actions for withdrawal of body parts from obnoxious stimuli, body support against gravity, control of local blood vessels and G.I.T movements and urinary secretion. </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PRINCIPLES OF NERVOUS FUNCTION</a:t>
            </a:r>
            <a:endParaRPr lang="en-US" dirty="0"/>
          </a:p>
        </p:txBody>
      </p:sp>
      <p:sp>
        <p:nvSpPr>
          <p:cNvPr id="3" name="Date Placeholder 2"/>
          <p:cNvSpPr>
            <a:spLocks noGrp="1"/>
          </p:cNvSpPr>
          <p:nvPr>
            <p:ph type="dt" sz="half" idx="10"/>
          </p:nvPr>
        </p:nvSpPr>
        <p:spPr/>
        <p:txBody>
          <a:bodyPr/>
          <a:lstStyle/>
          <a:p>
            <a:fld id="{CBA518D6-94A6-45AD-AC1C-32DFDC74110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43</a:t>
            </a:fld>
            <a:endParaRPr lang="en-US"/>
          </a:p>
        </p:txBody>
      </p:sp>
      <p:sp>
        <p:nvSpPr>
          <p:cNvPr id="6" name="Content Placeholder 5"/>
          <p:cNvSpPr>
            <a:spLocks noGrp="1"/>
          </p:cNvSpPr>
          <p:nvPr>
            <p:ph sz="quarter" idx="1"/>
          </p:nvPr>
        </p:nvSpPr>
        <p:spPr/>
        <p:txBody>
          <a:bodyPr>
            <a:normAutofit fontScale="92500" lnSpcReduction="20000"/>
          </a:bodyPr>
          <a:lstStyle/>
          <a:p>
            <a:pPr>
              <a:buFont typeface="Wingdings" pitchFamily="2" charset="2"/>
              <a:buChar char="v"/>
            </a:pPr>
            <a:r>
              <a:rPr lang="en-GB" dirty="0" smtClean="0"/>
              <a:t>At the end of the lesson the learner should be competent to: -</a:t>
            </a:r>
            <a:endParaRPr lang="en-US" dirty="0" smtClean="0"/>
          </a:p>
          <a:p>
            <a:pPr lvl="0"/>
            <a:r>
              <a:rPr lang="en-GB" dirty="0" smtClean="0"/>
              <a:t>Describe the process of nerve impulse generation and conduction</a:t>
            </a:r>
            <a:endParaRPr lang="en-US" dirty="0" smtClean="0"/>
          </a:p>
          <a:p>
            <a:pPr lvl="0"/>
            <a:r>
              <a:rPr lang="en-GB" dirty="0" smtClean="0"/>
              <a:t>Describe the process of generation of the resting membrane and action potential</a:t>
            </a:r>
            <a:endParaRPr lang="en-US" dirty="0" smtClean="0"/>
          </a:p>
          <a:p>
            <a:pPr lvl="0"/>
            <a:r>
              <a:rPr lang="en-GB" dirty="0" smtClean="0"/>
              <a:t>Describe the structure of synapses</a:t>
            </a:r>
            <a:endParaRPr lang="en-US" dirty="0" smtClean="0"/>
          </a:p>
          <a:p>
            <a:pPr lvl="0"/>
            <a:r>
              <a:rPr lang="en-GB" dirty="0" smtClean="0"/>
              <a:t>Classify synapses</a:t>
            </a:r>
            <a:endParaRPr lang="en-US" dirty="0" smtClean="0"/>
          </a:p>
          <a:p>
            <a:pPr lvl="0"/>
            <a:r>
              <a:rPr lang="en-GB" dirty="0" smtClean="0"/>
              <a:t>Explain how synapses transmit impulses</a:t>
            </a:r>
            <a:endParaRPr lang="en-US" dirty="0" smtClean="0"/>
          </a:p>
          <a:p>
            <a:pPr lvl="0"/>
            <a:r>
              <a:rPr lang="en-GB" dirty="0" smtClean="0"/>
              <a:t>Classify neurotransmitters</a:t>
            </a:r>
            <a:endParaRPr lang="en-US" dirty="0" smtClean="0"/>
          </a:p>
          <a:p>
            <a:pPr lvl="0"/>
            <a:r>
              <a:rPr lang="en-GB" dirty="0" smtClean="0"/>
              <a:t>Explain how neurotransmitters work</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7EA6984-8A2D-446B-B21A-FC2E5547A18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44</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b="1" dirty="0" smtClean="0"/>
              <a:t>NERVE IMPULSE GENERATION </a:t>
            </a:r>
            <a:r>
              <a:rPr lang="en-GB" dirty="0" smtClean="0"/>
              <a:t> </a:t>
            </a:r>
            <a:endParaRPr lang="en-US" dirty="0" smtClean="0"/>
          </a:p>
          <a:p>
            <a:r>
              <a:rPr lang="en-GB" dirty="0" smtClean="0"/>
              <a:t>The </a:t>
            </a:r>
            <a:r>
              <a:rPr lang="en-GB" b="1" dirty="0" smtClean="0"/>
              <a:t>extracellular fluid</a:t>
            </a:r>
            <a:r>
              <a:rPr lang="en-GB" dirty="0" smtClean="0"/>
              <a:t> (ECF) and </a:t>
            </a:r>
            <a:r>
              <a:rPr lang="en-GB" b="1" dirty="0" smtClean="0"/>
              <a:t>intracellular fluid</a:t>
            </a:r>
            <a:r>
              <a:rPr lang="en-GB" dirty="0" smtClean="0"/>
              <a:t> (ICF) contain both </a:t>
            </a:r>
            <a:r>
              <a:rPr lang="en-GB" b="1" dirty="0" smtClean="0"/>
              <a:t>positively</a:t>
            </a:r>
            <a:r>
              <a:rPr lang="en-GB" dirty="0" smtClean="0"/>
              <a:t> and </a:t>
            </a:r>
            <a:r>
              <a:rPr lang="en-GB" b="1" dirty="0" smtClean="0"/>
              <a:t>negatively</a:t>
            </a:r>
            <a:r>
              <a:rPr lang="en-GB" dirty="0" smtClean="0"/>
              <a:t> </a:t>
            </a:r>
            <a:r>
              <a:rPr lang="en-GB" b="1" dirty="0" smtClean="0"/>
              <a:t>charged</a:t>
            </a:r>
            <a:r>
              <a:rPr lang="en-GB" dirty="0" smtClean="0"/>
              <a:t> compounds whose distribution around the cell’s plasma membrane creates an electrical phenomenon that plays a significant role in cell function and nerve transmission of impulses or signals.</a:t>
            </a:r>
          </a:p>
          <a:p>
            <a:r>
              <a:rPr lang="en-GB" dirty="0" smtClean="0"/>
              <a:t>Nerve impulses form the basis by which communication of information is transmitted in the nervous system.</a:t>
            </a:r>
            <a:endParaRPr lang="en-US" dirty="0" smtClean="0"/>
          </a:p>
          <a:p>
            <a:r>
              <a:rPr lang="en-GB" dirty="0" smtClean="0"/>
              <a:t>Separated electric charges of opposite electrical sign i.e. the negative and positive, have the potential of doing work when allowed to come together.</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03CFDF5-2F3D-4BCD-B80E-D4D8122E1EA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45</a:t>
            </a:fld>
            <a:endParaRPr lang="en-US"/>
          </a:p>
        </p:txBody>
      </p:sp>
      <p:sp>
        <p:nvSpPr>
          <p:cNvPr id="6" name="Content Placeholder 5"/>
          <p:cNvSpPr>
            <a:spLocks noGrp="1"/>
          </p:cNvSpPr>
          <p:nvPr>
            <p:ph sz="quarter" idx="1"/>
          </p:nvPr>
        </p:nvSpPr>
        <p:spPr/>
        <p:txBody>
          <a:bodyPr>
            <a:normAutofit lnSpcReduction="10000"/>
          </a:bodyPr>
          <a:lstStyle/>
          <a:p>
            <a:r>
              <a:rPr lang="en-GB" dirty="0" smtClean="0"/>
              <a:t>This potential is called electric potential or </a:t>
            </a:r>
            <a:r>
              <a:rPr lang="en-GB" b="1" dirty="0" smtClean="0"/>
              <a:t>potential difference</a:t>
            </a:r>
            <a:r>
              <a:rPr lang="en-GB" dirty="0" smtClean="0"/>
              <a:t> that is simply referred to as </a:t>
            </a:r>
            <a:r>
              <a:rPr lang="en-GB" b="1" dirty="0" smtClean="0"/>
              <a:t>potential</a:t>
            </a:r>
            <a:r>
              <a:rPr lang="en-GB" dirty="0" smtClean="0"/>
              <a:t>. </a:t>
            </a:r>
          </a:p>
          <a:p>
            <a:r>
              <a:rPr lang="en-GB" dirty="0" smtClean="0"/>
              <a:t>The units of measuring the electric potential are volts (V) and since the potential difference in many biological systems is very small it is usually measured in </a:t>
            </a:r>
            <a:r>
              <a:rPr lang="en-GB" b="1" dirty="0" smtClean="0"/>
              <a:t>millivolts (mV)</a:t>
            </a:r>
            <a:r>
              <a:rPr lang="en-GB" dirty="0" smtClean="0"/>
              <a:t> where 1 mV is equivalent to 0.001V.</a:t>
            </a:r>
            <a:endParaRPr lang="en-US" dirty="0" smtClean="0"/>
          </a:p>
          <a:p>
            <a:r>
              <a:rPr lang="en-GB" dirty="0" smtClean="0"/>
              <a:t>Movement of the electric charge is called a </a:t>
            </a:r>
            <a:r>
              <a:rPr lang="en-GB" b="1" dirty="0" smtClean="0"/>
              <a:t>current (I)</a:t>
            </a:r>
            <a:r>
              <a:rPr lang="en-GB" dirty="0" smtClean="0"/>
              <a:t> and is determined by the electric force between the charges.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8E89878-A95B-4E0F-BACB-203412F6E0A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46</a:t>
            </a:fld>
            <a:endParaRPr lang="en-US"/>
          </a:p>
        </p:txBody>
      </p:sp>
      <p:sp>
        <p:nvSpPr>
          <p:cNvPr id="6" name="Content Placeholder 5"/>
          <p:cNvSpPr>
            <a:spLocks noGrp="1"/>
          </p:cNvSpPr>
          <p:nvPr>
            <p:ph sz="quarter" idx="1"/>
          </p:nvPr>
        </p:nvSpPr>
        <p:spPr/>
        <p:txBody>
          <a:bodyPr>
            <a:normAutofit fontScale="92500" lnSpcReduction="10000"/>
          </a:bodyPr>
          <a:lstStyle/>
          <a:p>
            <a:r>
              <a:rPr lang="en-GB" dirty="0" smtClean="0"/>
              <a:t>The current depends on the </a:t>
            </a:r>
            <a:r>
              <a:rPr lang="en-GB" b="1" dirty="0" smtClean="0"/>
              <a:t>electric potential (E)</a:t>
            </a:r>
            <a:r>
              <a:rPr lang="en-GB" dirty="0" smtClean="0"/>
              <a:t> which is measured in </a:t>
            </a:r>
            <a:r>
              <a:rPr lang="en-GB" b="1" dirty="0" smtClean="0"/>
              <a:t>voltage</a:t>
            </a:r>
            <a:r>
              <a:rPr lang="en-GB" dirty="0" smtClean="0"/>
              <a:t> and the nature of the material through which the current passes through. </a:t>
            </a:r>
          </a:p>
          <a:p>
            <a:r>
              <a:rPr lang="en-GB" dirty="0" smtClean="0"/>
              <a:t>Hindrance to movement of electric charge is called </a:t>
            </a:r>
            <a:r>
              <a:rPr lang="en-GB" b="1" dirty="0" smtClean="0"/>
              <a:t>resistance (R).</a:t>
            </a:r>
            <a:r>
              <a:rPr lang="en-GB" dirty="0" smtClean="0"/>
              <a:t> </a:t>
            </a:r>
          </a:p>
          <a:p>
            <a:r>
              <a:rPr lang="en-GB" dirty="0" smtClean="0"/>
              <a:t>The relationship between </a:t>
            </a:r>
            <a:r>
              <a:rPr lang="en-GB" b="1" dirty="0" smtClean="0"/>
              <a:t>current</a:t>
            </a:r>
            <a:r>
              <a:rPr lang="en-GB" dirty="0" smtClean="0"/>
              <a:t> (I), </a:t>
            </a:r>
            <a:r>
              <a:rPr lang="en-GB" b="1" dirty="0" smtClean="0"/>
              <a:t>electric potential</a:t>
            </a:r>
            <a:r>
              <a:rPr lang="en-GB" dirty="0" smtClean="0"/>
              <a:t> (E) and </a:t>
            </a:r>
            <a:r>
              <a:rPr lang="en-GB" b="1" dirty="0" smtClean="0"/>
              <a:t>resistance</a:t>
            </a:r>
            <a:r>
              <a:rPr lang="en-GB" dirty="0" smtClean="0"/>
              <a:t> (R) is summed up in the </a:t>
            </a:r>
            <a:r>
              <a:rPr lang="en-GB" b="1" dirty="0" smtClean="0"/>
              <a:t>Ohm’s Law</a:t>
            </a:r>
            <a:r>
              <a:rPr lang="en-GB" dirty="0" smtClean="0"/>
              <a:t>.</a:t>
            </a:r>
            <a:endParaRPr lang="en-US" dirty="0" smtClean="0"/>
          </a:p>
          <a:p>
            <a:pPr>
              <a:buNone/>
            </a:pPr>
            <a:r>
              <a:rPr lang="en-GB" b="1" dirty="0" smtClean="0"/>
              <a:t>Ohm’s Law	</a:t>
            </a:r>
            <a:endParaRPr lang="en-US" b="1" dirty="0" smtClean="0"/>
          </a:p>
          <a:p>
            <a:pPr>
              <a:buNone/>
            </a:pPr>
            <a:r>
              <a:rPr lang="en-GB" sz="2600" b="1" dirty="0" smtClean="0"/>
              <a:t>Current, I (amperes)	=	</a:t>
            </a:r>
            <a:r>
              <a:rPr lang="en-GB" sz="2600" b="1" u="sng" dirty="0" smtClean="0"/>
              <a:t>Potential difference, E (volts)</a:t>
            </a:r>
            <a:r>
              <a:rPr lang="en-GB" sz="2600" b="1" dirty="0" smtClean="0"/>
              <a:t> </a:t>
            </a:r>
            <a:endParaRPr lang="en-US" sz="2600" b="1" dirty="0" smtClean="0"/>
          </a:p>
          <a:p>
            <a:pPr>
              <a:buNone/>
            </a:pPr>
            <a:r>
              <a:rPr lang="en-GB" sz="2600" b="1" dirty="0" smtClean="0"/>
              <a:t>				    	Resistance, R (ohms) </a:t>
            </a:r>
            <a:endParaRPr lang="en-US" sz="2600" b="1"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0116FC0-A26F-42B5-A72A-5F77E36A3D8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47</a:t>
            </a:fld>
            <a:endParaRPr lang="en-US"/>
          </a:p>
        </p:txBody>
      </p:sp>
      <p:sp>
        <p:nvSpPr>
          <p:cNvPr id="6" name="Content Placeholder 5"/>
          <p:cNvSpPr>
            <a:spLocks noGrp="1"/>
          </p:cNvSpPr>
          <p:nvPr>
            <p:ph sz="quarter" idx="1"/>
          </p:nvPr>
        </p:nvSpPr>
        <p:spPr/>
        <p:txBody>
          <a:bodyPr>
            <a:normAutofit/>
          </a:bodyPr>
          <a:lstStyle/>
          <a:p>
            <a:r>
              <a:rPr lang="en-GB" dirty="0" smtClean="0"/>
              <a:t>Materials with a high resistance to movement of an electrical charge are called insulators e.g. lipids in the body and those with low resistance are called conductors e.g. water, ECF and ICF. </a:t>
            </a:r>
          </a:p>
          <a:p>
            <a:r>
              <a:rPr lang="en-GB" dirty="0" smtClean="0"/>
              <a:t>Neurones exhibit </a:t>
            </a:r>
            <a:r>
              <a:rPr lang="en-GB" b="1" dirty="0" smtClean="0"/>
              <a:t>excitability</a:t>
            </a:r>
            <a:r>
              <a:rPr lang="en-GB" dirty="0" smtClean="0"/>
              <a:t> and </a:t>
            </a:r>
            <a:r>
              <a:rPr lang="en-GB" b="1" dirty="0" smtClean="0"/>
              <a:t>conductivity</a:t>
            </a:r>
            <a:r>
              <a:rPr lang="en-GB" dirty="0" smtClean="0"/>
              <a:t> because they have </a:t>
            </a:r>
            <a:r>
              <a:rPr lang="en-GB" b="1" dirty="0" smtClean="0"/>
              <a:t>a low threshold</a:t>
            </a:r>
            <a:r>
              <a:rPr lang="en-GB" dirty="0" smtClean="0"/>
              <a:t> for </a:t>
            </a:r>
            <a:r>
              <a:rPr lang="en-GB" b="1" dirty="0" smtClean="0"/>
              <a:t>excitation</a:t>
            </a:r>
            <a:r>
              <a:rPr lang="en-GB" dirty="0" smtClean="0"/>
              <a:t> by stimuli such as electrical, chemical or mechanical and hence initiate and conduct signals called nerve impulses.</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8629742-E49D-47A8-A13A-3CA278DD219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48</a:t>
            </a:fld>
            <a:endParaRPr lang="en-US"/>
          </a:p>
        </p:txBody>
      </p:sp>
      <p:sp>
        <p:nvSpPr>
          <p:cNvPr id="6" name="Content Placeholder 5"/>
          <p:cNvSpPr>
            <a:spLocks noGrp="1"/>
          </p:cNvSpPr>
          <p:nvPr>
            <p:ph sz="quarter" idx="1"/>
          </p:nvPr>
        </p:nvSpPr>
        <p:spPr/>
        <p:txBody>
          <a:bodyPr>
            <a:normAutofit fontScale="85000" lnSpcReduction="10000"/>
          </a:bodyPr>
          <a:lstStyle/>
          <a:p>
            <a:pPr lvl="0">
              <a:buNone/>
            </a:pPr>
            <a:r>
              <a:rPr lang="en-GB" sz="3200" b="1" dirty="0" smtClean="0"/>
              <a:t>MEMBRANES POTENTIALS</a:t>
            </a:r>
            <a:r>
              <a:rPr lang="en-GB" sz="3200" dirty="0" smtClean="0"/>
              <a:t> </a:t>
            </a:r>
            <a:endParaRPr lang="en-US" sz="3200" dirty="0" smtClean="0"/>
          </a:p>
          <a:p>
            <a:r>
              <a:rPr lang="en-GB" sz="3200" dirty="0" smtClean="0"/>
              <a:t>All living cells including neurones maintain a difference in concentration of ions across their membranes with a small excess of positive ions on the outside of the membrane and a small excess of negative ions on the inside. </a:t>
            </a:r>
          </a:p>
          <a:p>
            <a:r>
              <a:rPr lang="en-GB" sz="3200" dirty="0" smtClean="0"/>
              <a:t>This creates a difference in electrical charge across the plasma membrane called the </a:t>
            </a:r>
            <a:r>
              <a:rPr lang="en-GB" sz="3200" b="1" dirty="0" smtClean="0"/>
              <a:t>membrane potential</a:t>
            </a:r>
            <a:r>
              <a:rPr lang="en-GB" sz="3200" dirty="0" smtClean="0"/>
              <a:t>.</a:t>
            </a:r>
            <a:endParaRPr lang="en-US" sz="3200" dirty="0" smtClean="0"/>
          </a:p>
          <a:p>
            <a:r>
              <a:rPr lang="en-GB" sz="3200" dirty="0" smtClean="0"/>
              <a:t>The opposite electrical charges (ions) are separated by a membrane and have the potential to move towards one another when allowed to cross the membrane.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270243A-481B-4647-812E-AB0DB5ABEF4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49</a:t>
            </a:fld>
            <a:endParaRPr lang="en-US"/>
          </a:p>
        </p:txBody>
      </p:sp>
      <p:sp>
        <p:nvSpPr>
          <p:cNvPr id="6" name="Content Placeholder 5"/>
          <p:cNvSpPr>
            <a:spLocks noGrp="1"/>
          </p:cNvSpPr>
          <p:nvPr>
            <p:ph sz="quarter" idx="1"/>
          </p:nvPr>
        </p:nvSpPr>
        <p:spPr/>
        <p:txBody>
          <a:bodyPr>
            <a:normAutofit fontScale="92500" lnSpcReduction="10000"/>
          </a:bodyPr>
          <a:lstStyle/>
          <a:p>
            <a:r>
              <a:rPr lang="en-GB" sz="3200" dirty="0" smtClean="0"/>
              <a:t>A membrane that exhibits a membrane potential is described as being </a:t>
            </a:r>
            <a:r>
              <a:rPr lang="en-GB" sz="3200" b="1" dirty="0" smtClean="0"/>
              <a:t>polarised</a:t>
            </a:r>
            <a:r>
              <a:rPr lang="en-GB" sz="3200" dirty="0" smtClean="0"/>
              <a:t> because it has a </a:t>
            </a:r>
            <a:r>
              <a:rPr lang="en-GB" sz="3200" b="1" dirty="0" smtClean="0"/>
              <a:t>negative</a:t>
            </a:r>
            <a:r>
              <a:rPr lang="en-GB" sz="3200" dirty="0" smtClean="0"/>
              <a:t> and </a:t>
            </a:r>
            <a:r>
              <a:rPr lang="en-GB" sz="3200" b="1" dirty="0" smtClean="0"/>
              <a:t>positive</a:t>
            </a:r>
            <a:r>
              <a:rPr lang="en-GB" sz="3200" dirty="0" smtClean="0"/>
              <a:t> poles. </a:t>
            </a:r>
            <a:endParaRPr lang="en-US" sz="3200" dirty="0" smtClean="0"/>
          </a:p>
          <a:p>
            <a:r>
              <a:rPr lang="en-GB" sz="3200" dirty="0" smtClean="0"/>
              <a:t>For example a voltage of –70 mV means that the potential difference is 70 mV and that the inside of the cell is negative with respect to the outside and a value of +30 mV indicates a potential difference of 30 mV with the inside of the membrane being positive with respect to the outside (which is negative)   </a:t>
            </a:r>
            <a:endParaRPr lang="en-US" sz="32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a:t>
            </a:r>
            <a:endParaRPr lang="en-US" b="1" dirty="0"/>
          </a:p>
        </p:txBody>
      </p:sp>
      <p:sp>
        <p:nvSpPr>
          <p:cNvPr id="3" name="Date Placeholder 2"/>
          <p:cNvSpPr>
            <a:spLocks noGrp="1"/>
          </p:cNvSpPr>
          <p:nvPr>
            <p:ph type="dt" sz="half" idx="10"/>
          </p:nvPr>
        </p:nvSpPr>
        <p:spPr/>
        <p:txBody>
          <a:bodyPr/>
          <a:lstStyle/>
          <a:p>
            <a:fld id="{F7231F10-F79B-492D-89DC-3ED2F20B0D8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a:t>
            </a:fld>
            <a:endParaRPr lang="en-US"/>
          </a:p>
        </p:txBody>
      </p:sp>
      <p:sp>
        <p:nvSpPr>
          <p:cNvPr id="6" name="Content Placeholder 5"/>
          <p:cNvSpPr>
            <a:spLocks noGrp="1"/>
          </p:cNvSpPr>
          <p:nvPr>
            <p:ph sz="quarter" idx="1"/>
          </p:nvPr>
        </p:nvSpPr>
        <p:spPr/>
        <p:txBody>
          <a:bodyPr>
            <a:normAutofit fontScale="92500" lnSpcReduction="10000"/>
          </a:bodyPr>
          <a:lstStyle/>
          <a:p>
            <a:r>
              <a:rPr lang="en-GB" dirty="0" smtClean="0"/>
              <a:t>The </a:t>
            </a:r>
            <a:r>
              <a:rPr lang="en-GB" b="1" dirty="0" smtClean="0"/>
              <a:t>nervous system</a:t>
            </a:r>
            <a:r>
              <a:rPr lang="en-GB" dirty="0" smtClean="0"/>
              <a:t> and the </a:t>
            </a:r>
            <a:r>
              <a:rPr lang="en-GB" b="1" dirty="0" smtClean="0"/>
              <a:t>endocrine system</a:t>
            </a:r>
            <a:r>
              <a:rPr lang="en-GB" dirty="0" smtClean="0"/>
              <a:t> provide the body with the capacity to maintain a homeostatic environment through mechanisms of monitoring changes within the body and responding appropriately. </a:t>
            </a:r>
          </a:p>
          <a:p>
            <a:r>
              <a:rPr lang="en-GB" dirty="0" smtClean="0"/>
              <a:t>These processes involve </a:t>
            </a:r>
            <a:r>
              <a:rPr lang="en-GB" b="1" dirty="0" smtClean="0"/>
              <a:t>communication</a:t>
            </a:r>
            <a:r>
              <a:rPr lang="en-GB" dirty="0" smtClean="0"/>
              <a:t>, </a:t>
            </a:r>
            <a:r>
              <a:rPr lang="en-GB" b="1" dirty="0" smtClean="0"/>
              <a:t>control</a:t>
            </a:r>
            <a:r>
              <a:rPr lang="en-GB" dirty="0" smtClean="0"/>
              <a:t> and </a:t>
            </a:r>
            <a:r>
              <a:rPr lang="en-GB" b="1" dirty="0" smtClean="0"/>
              <a:t>integration</a:t>
            </a:r>
            <a:r>
              <a:rPr lang="en-GB" dirty="0" smtClean="0"/>
              <a:t> achieved via anatomic structures and functional mechanisms. </a:t>
            </a:r>
            <a:endParaRPr lang="en-US" dirty="0" smtClean="0"/>
          </a:p>
          <a:p>
            <a:r>
              <a:rPr lang="en-GB" dirty="0" smtClean="0"/>
              <a:t>The nervous system is the most complex body system whose working determines our personality, intelligence and skills.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0E17549-898A-4F24-A74C-09ED270DDAB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50</a:t>
            </a:fld>
            <a:endParaRPr lang="en-US"/>
          </a:p>
        </p:txBody>
      </p:sp>
      <p:sp>
        <p:nvSpPr>
          <p:cNvPr id="6" name="Content Placeholder 5"/>
          <p:cNvSpPr>
            <a:spLocks noGrp="1"/>
          </p:cNvSpPr>
          <p:nvPr>
            <p:ph sz="quarter" idx="1"/>
          </p:nvPr>
        </p:nvSpPr>
        <p:spPr/>
        <p:txBody>
          <a:bodyPr>
            <a:normAutofit fontScale="85000" lnSpcReduction="10000"/>
          </a:bodyPr>
          <a:lstStyle/>
          <a:p>
            <a:pPr marL="320040" lvl="1" indent="-320040">
              <a:spcBef>
                <a:spcPts val="700"/>
              </a:spcBef>
              <a:buClr>
                <a:schemeClr val="accent2"/>
              </a:buClr>
              <a:buSzPct val="60000"/>
              <a:buNone/>
            </a:pPr>
            <a:r>
              <a:rPr lang="en-GB" sz="2800" b="1" dirty="0" smtClean="0"/>
              <a:t>Resting Membrane Potential (RMP)</a:t>
            </a:r>
            <a:endParaRPr lang="en-US" sz="3200" dirty="0" smtClean="0"/>
          </a:p>
          <a:p>
            <a:r>
              <a:rPr lang="en-GB" sz="3200" dirty="0" smtClean="0"/>
              <a:t>Membranes are polarized that they exhibit a </a:t>
            </a:r>
            <a:r>
              <a:rPr lang="en-GB" sz="3200" b="1" dirty="0" smtClean="0"/>
              <a:t>resting membrane potential</a:t>
            </a:r>
            <a:r>
              <a:rPr lang="en-GB" sz="3200" dirty="0" smtClean="0"/>
              <a:t> (RMP). </a:t>
            </a:r>
          </a:p>
          <a:p>
            <a:r>
              <a:rPr lang="en-GB" sz="3200" dirty="0" smtClean="0"/>
              <a:t>RPM is the potential difference exhibited by all cells under resting conditions resulting from the difference in electrical charge across the membrane with the </a:t>
            </a:r>
            <a:r>
              <a:rPr lang="en-GB" sz="3200" b="1" dirty="0" smtClean="0"/>
              <a:t>inside</a:t>
            </a:r>
            <a:r>
              <a:rPr lang="en-GB" sz="3200" dirty="0" smtClean="0"/>
              <a:t> of the cell being </a:t>
            </a:r>
            <a:r>
              <a:rPr lang="en-GB" sz="3200" b="1" dirty="0" smtClean="0"/>
              <a:t>negatively charged</a:t>
            </a:r>
            <a:r>
              <a:rPr lang="en-GB" sz="3200" dirty="0" smtClean="0"/>
              <a:t> and the outside is </a:t>
            </a:r>
            <a:r>
              <a:rPr lang="en-GB" sz="3200" b="1" dirty="0" smtClean="0"/>
              <a:t>positively charged</a:t>
            </a:r>
            <a:r>
              <a:rPr lang="en-GB" sz="3200" dirty="0" smtClean="0"/>
              <a:t>.  </a:t>
            </a:r>
          </a:p>
          <a:p>
            <a:r>
              <a:rPr lang="en-GB" sz="3200" dirty="0" smtClean="0"/>
              <a:t>This imbalance is achieved by </a:t>
            </a:r>
            <a:r>
              <a:rPr lang="en-GB" sz="3200" b="1" dirty="0" smtClean="0"/>
              <a:t>ion transport mechanisms</a:t>
            </a:r>
            <a:r>
              <a:rPr lang="en-GB" sz="3200" dirty="0" smtClean="0"/>
              <a:t> in the plasma membrane of the neurones. </a:t>
            </a:r>
            <a:endParaRPr lang="en-US" sz="3200"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A95AEFC-8936-4C79-8E4B-895AD1F8814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51</a:t>
            </a:fld>
            <a:endParaRPr lang="en-US"/>
          </a:p>
        </p:txBody>
      </p:sp>
      <p:sp>
        <p:nvSpPr>
          <p:cNvPr id="6" name="Content Placeholder 5"/>
          <p:cNvSpPr>
            <a:spLocks noGrp="1"/>
          </p:cNvSpPr>
          <p:nvPr>
            <p:ph sz="quarter" idx="1"/>
          </p:nvPr>
        </p:nvSpPr>
        <p:spPr/>
        <p:txBody>
          <a:bodyPr>
            <a:normAutofit lnSpcReduction="10000"/>
          </a:bodyPr>
          <a:lstStyle/>
          <a:p>
            <a:r>
              <a:rPr lang="en-GB" sz="2800" dirty="0" smtClean="0"/>
              <a:t>It is called resting membrane potential because it occurs when the membrane is not being stimulated or conducting impulses (its resting).</a:t>
            </a:r>
            <a:endParaRPr lang="en-US" sz="2800" dirty="0" smtClean="0"/>
          </a:p>
          <a:p>
            <a:r>
              <a:rPr lang="en-GB" sz="2800" dirty="0" smtClean="0"/>
              <a:t>RMP varies from –5 mV to –100 mV depending on the type of cell but in the neurones it is –40 mV to –75 mV and can change rapidly in response to stimulation. </a:t>
            </a:r>
          </a:p>
          <a:p>
            <a:r>
              <a:rPr lang="en-GB" sz="2800" dirty="0" smtClean="0"/>
              <a:t>The magnitude of RMP is determined by the difference in concentration of the specific ions in ECF and ICF and membrane permeability to different ions.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8C2517D-DC05-4470-B314-5E5D4D72EF3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52</a:t>
            </a:fld>
            <a:endParaRPr lang="en-US"/>
          </a:p>
        </p:txBody>
      </p:sp>
      <p:sp>
        <p:nvSpPr>
          <p:cNvPr id="6" name="Content Placeholder 5"/>
          <p:cNvSpPr>
            <a:spLocks noGrp="1"/>
          </p:cNvSpPr>
          <p:nvPr>
            <p:ph sz="quarter" idx="1"/>
          </p:nvPr>
        </p:nvSpPr>
        <p:spPr/>
        <p:txBody>
          <a:bodyPr>
            <a:normAutofit fontScale="85000" lnSpcReduction="10000"/>
          </a:bodyPr>
          <a:lstStyle/>
          <a:p>
            <a:pPr marL="320040" lvl="1" indent="-320040">
              <a:spcBef>
                <a:spcPts val="700"/>
              </a:spcBef>
              <a:buClr>
                <a:schemeClr val="accent2"/>
              </a:buClr>
              <a:buSzPct val="60000"/>
              <a:buNone/>
            </a:pPr>
            <a:r>
              <a:rPr lang="en-GB" sz="2800" b="1" dirty="0" smtClean="0"/>
              <a:t>Local Potentials</a:t>
            </a:r>
            <a:endParaRPr lang="en-US" sz="3200" dirty="0" smtClean="0"/>
          </a:p>
          <a:p>
            <a:r>
              <a:rPr lang="en-GB" sz="3200" dirty="0" smtClean="0"/>
              <a:t>In the neurones, membrane potentials can fluctuate above and below RMP in response to certain stimuli. </a:t>
            </a:r>
          </a:p>
          <a:p>
            <a:r>
              <a:rPr lang="en-GB" sz="3200" dirty="0" smtClean="0"/>
              <a:t>A slight shift away from RMP in a specific region of the plasma membrane is called a </a:t>
            </a:r>
            <a:r>
              <a:rPr lang="en-GB" sz="3200" b="1" dirty="0" smtClean="0"/>
              <a:t>local potential</a:t>
            </a:r>
            <a:r>
              <a:rPr lang="en-GB" sz="3200" dirty="0" smtClean="0"/>
              <a:t> because they are isolated to a particular region of the plasma membrane. </a:t>
            </a:r>
            <a:endParaRPr lang="en-US" sz="3200" dirty="0" smtClean="0"/>
          </a:p>
          <a:p>
            <a:r>
              <a:rPr lang="en-GB" sz="3200" dirty="0" smtClean="0"/>
              <a:t>Excitation of the neurone occurs when a stimulus triggers the opening of more sodium channels allowing more Na</a:t>
            </a:r>
            <a:r>
              <a:rPr lang="en-GB" sz="3200" baseline="30000" dirty="0" smtClean="0"/>
              <a:t>+</a:t>
            </a:r>
            <a:r>
              <a:rPr lang="en-GB" sz="3200" dirty="0" smtClean="0"/>
              <a:t> to enter the cell reducing the number of positive ions on the outside. </a:t>
            </a:r>
          </a:p>
          <a:p>
            <a:pP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05A181B5-81E5-4303-B659-AE7FB77D681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53</a:t>
            </a:fld>
            <a:endParaRPr lang="en-US"/>
          </a:p>
        </p:txBody>
      </p:sp>
      <p:sp>
        <p:nvSpPr>
          <p:cNvPr id="6" name="Content Placeholder 5"/>
          <p:cNvSpPr>
            <a:spLocks noGrp="1"/>
          </p:cNvSpPr>
          <p:nvPr>
            <p:ph sz="quarter" idx="1"/>
          </p:nvPr>
        </p:nvSpPr>
        <p:spPr/>
        <p:txBody>
          <a:bodyPr>
            <a:normAutofit/>
          </a:bodyPr>
          <a:lstStyle/>
          <a:p>
            <a:pPr>
              <a:buNone/>
            </a:pPr>
            <a:r>
              <a:rPr lang="en-GB" b="1" dirty="0" smtClean="0"/>
              <a:t>Equilibrium potential</a:t>
            </a:r>
            <a:r>
              <a:rPr lang="en-GB" dirty="0" smtClean="0"/>
              <a:t> </a:t>
            </a:r>
          </a:p>
          <a:p>
            <a:r>
              <a:rPr lang="en-GB" dirty="0" smtClean="0"/>
              <a:t>Is when membrane potential at which two fluxes become equal in magnitude but opposite in direction hence there is no net movement of the ions involved. </a:t>
            </a:r>
          </a:p>
          <a:p>
            <a:r>
              <a:rPr lang="en-GB" dirty="0" smtClean="0"/>
              <a:t>It varies in magnitude and direction for different ions.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834F1B2-5957-4DDF-B000-965F4D1FB75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54</a:t>
            </a:fld>
            <a:endParaRPr lang="en-US"/>
          </a:p>
        </p:txBody>
      </p:sp>
      <p:sp>
        <p:nvSpPr>
          <p:cNvPr id="6" name="Content Placeholder 5"/>
          <p:cNvSpPr>
            <a:spLocks noGrp="1"/>
          </p:cNvSpPr>
          <p:nvPr>
            <p:ph sz="quarter" idx="1"/>
          </p:nvPr>
        </p:nvSpPr>
        <p:spPr/>
        <p:txBody>
          <a:bodyPr>
            <a:normAutofit fontScale="92500" lnSpcReduction="10000"/>
          </a:bodyPr>
          <a:lstStyle/>
          <a:p>
            <a:pPr marL="320040" lvl="1" indent="-320040">
              <a:spcBef>
                <a:spcPts val="700"/>
              </a:spcBef>
              <a:buClr>
                <a:schemeClr val="accent2"/>
              </a:buClr>
              <a:buSzPct val="60000"/>
              <a:buNone/>
            </a:pPr>
            <a:r>
              <a:rPr lang="en-GB" sz="2800" b="1" dirty="0" smtClean="0"/>
              <a:t>Action Potential </a:t>
            </a:r>
            <a:endParaRPr lang="en-US" sz="3200" dirty="0" smtClean="0"/>
          </a:p>
          <a:p>
            <a:r>
              <a:rPr lang="en-GB" sz="3200" dirty="0" smtClean="0"/>
              <a:t>Action potential is the membrane potential of an active neurone that has been stimulated and is conducting an impulse. </a:t>
            </a:r>
          </a:p>
          <a:p>
            <a:r>
              <a:rPr lang="en-GB" sz="3200" dirty="0" smtClean="0"/>
              <a:t>It is a very rapid change in membrane potential that occurs when the nerve cell membrane is stimulated. </a:t>
            </a:r>
          </a:p>
          <a:p>
            <a:r>
              <a:rPr lang="en-GB" sz="3200" dirty="0" smtClean="0"/>
              <a:t>The membrane potential goes from the RMP of -70 mV to some positive value usually +30 mV in a very short period of time.</a:t>
            </a:r>
            <a:endParaRPr lang="en-US" sz="3200"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52BA9A1-AAB3-4ADE-9F22-C6FE9150230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55</a:t>
            </a:fld>
            <a:endParaRPr lang="en-US"/>
          </a:p>
        </p:txBody>
      </p:sp>
      <p:sp>
        <p:nvSpPr>
          <p:cNvPr id="6" name="Content Placeholder 5"/>
          <p:cNvSpPr>
            <a:spLocks noGrp="1"/>
          </p:cNvSpPr>
          <p:nvPr>
            <p:ph sz="quarter" idx="1"/>
          </p:nvPr>
        </p:nvSpPr>
        <p:spPr/>
        <p:txBody>
          <a:bodyPr>
            <a:normAutofit fontScale="92500"/>
          </a:bodyPr>
          <a:lstStyle/>
          <a:p>
            <a:pPr>
              <a:buNone/>
            </a:pPr>
            <a:r>
              <a:rPr lang="en-GB" b="1" dirty="0" smtClean="0"/>
              <a:t>Generation of Action Potential </a:t>
            </a:r>
            <a:endParaRPr lang="en-US" dirty="0" smtClean="0"/>
          </a:p>
          <a:p>
            <a:pPr lvl="0">
              <a:buNone/>
            </a:pPr>
            <a:r>
              <a:rPr lang="en-GB" b="1" i="1" dirty="0" smtClean="0"/>
              <a:t>A. Depolarization</a:t>
            </a:r>
            <a:endParaRPr lang="en-US" dirty="0" smtClean="0"/>
          </a:p>
          <a:p>
            <a:r>
              <a:rPr lang="en-GB" dirty="0" smtClean="0"/>
              <a:t>A stimulus causes the sodium channels (gates) to open. </a:t>
            </a:r>
          </a:p>
          <a:p>
            <a:r>
              <a:rPr lang="en-GB" dirty="0" smtClean="0"/>
              <a:t>This allows rapid diffusion of the many sodium ions into the nerve cell because of the concentration gradient. </a:t>
            </a:r>
          </a:p>
          <a:p>
            <a:r>
              <a:rPr lang="en-GB" dirty="0" smtClean="0"/>
              <a:t>All these positively charged sodium ions rushing in causes the membrane potential to be positive (inside is more positive than the outside). </a:t>
            </a:r>
          </a:p>
          <a:p>
            <a:r>
              <a:rPr lang="en-GB" dirty="0" smtClean="0"/>
              <a:t>Sodium channels just open briefly and close.</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89D6C89-97B8-47E9-8500-4AE533EE1F11}"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56</a:t>
            </a:fld>
            <a:endParaRPr lang="en-US"/>
          </a:p>
        </p:txBody>
      </p:sp>
      <p:sp>
        <p:nvSpPr>
          <p:cNvPr id="6" name="Content Placeholder 5"/>
          <p:cNvSpPr>
            <a:spLocks noGrp="1"/>
          </p:cNvSpPr>
          <p:nvPr>
            <p:ph sz="quarter" idx="1"/>
          </p:nvPr>
        </p:nvSpPr>
        <p:spPr/>
        <p:txBody>
          <a:bodyPr/>
          <a:lstStyle/>
          <a:p>
            <a:pPr lvl="0">
              <a:buNone/>
            </a:pPr>
            <a:r>
              <a:rPr lang="en-GB" b="1" i="1" dirty="0" smtClean="0"/>
              <a:t>B. Repolarization </a:t>
            </a:r>
            <a:endParaRPr lang="en-US" dirty="0" smtClean="0"/>
          </a:p>
          <a:p>
            <a:r>
              <a:rPr lang="en-GB" dirty="0" smtClean="0"/>
              <a:t>The potassium channels then open and because there is more potassium inside the membrane than outside, positively charged potassium ions diffuse out. </a:t>
            </a:r>
          </a:p>
          <a:p>
            <a:r>
              <a:rPr lang="en-GB" dirty="0" smtClean="0"/>
              <a:t>As these positive ions move out, the inside of the membrane becomes negative with respect to the outside. This is described as </a:t>
            </a:r>
            <a:r>
              <a:rPr lang="en-GB" b="1" dirty="0" smtClean="0"/>
              <a:t>repolarization</a:t>
            </a:r>
            <a:r>
              <a:rPr lang="en-GB"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968D988-EF8B-431E-A257-ED90F5353B8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57</a:t>
            </a:fld>
            <a:endParaRPr lang="en-US"/>
          </a:p>
        </p:txBody>
      </p:sp>
      <p:sp>
        <p:nvSpPr>
          <p:cNvPr id="6" name="Content Placeholder 5"/>
          <p:cNvSpPr>
            <a:spLocks noGrp="1"/>
          </p:cNvSpPr>
          <p:nvPr>
            <p:ph sz="quarter" idx="1"/>
          </p:nvPr>
        </p:nvSpPr>
        <p:spPr/>
        <p:txBody>
          <a:bodyPr>
            <a:normAutofit/>
          </a:bodyPr>
          <a:lstStyle/>
          <a:p>
            <a:pPr lvl="0">
              <a:buNone/>
            </a:pPr>
            <a:r>
              <a:rPr lang="en-GB" b="1" i="1" dirty="0" smtClean="0"/>
              <a:t>C. Hyperpolarization</a:t>
            </a:r>
            <a:endParaRPr lang="en-US" dirty="0" smtClean="0"/>
          </a:p>
          <a:p>
            <a:r>
              <a:rPr lang="en-GB" dirty="0" smtClean="0"/>
              <a:t>This is a brief period of temporary increased K movement causing a brief state of hyperpolarization the resting membrane potential is restored by the Na/K pump and return of the channels to their resting states.</a:t>
            </a:r>
            <a:endParaRPr lang="en-US" dirty="0" smtClean="0"/>
          </a:p>
          <a:p>
            <a:pPr>
              <a:buNone/>
            </a:pPr>
            <a:r>
              <a:rPr lang="en-US" b="1" dirty="0" smtClean="0"/>
              <a:t>D. </a:t>
            </a:r>
            <a:r>
              <a:rPr lang="en-GB" b="1" dirty="0" smtClean="0"/>
              <a:t>Depolarisation</a:t>
            </a:r>
            <a:r>
              <a:rPr lang="en-GB" dirty="0" smtClean="0"/>
              <a:t> 	</a:t>
            </a:r>
          </a:p>
          <a:p>
            <a:r>
              <a:rPr lang="en-GB" dirty="0" smtClean="0"/>
              <a:t>Stimulus triggers Na+ channels to open and allow diffusion of Na+ into the cell</a:t>
            </a:r>
            <a:endParaRPr lang="en-US" sz="3600"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38B86FB-80CF-42E6-965E-7675DF73526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58</a:t>
            </a:fld>
            <a:endParaRPr lang="en-US"/>
          </a:p>
        </p:txBody>
      </p:sp>
      <p:sp>
        <p:nvSpPr>
          <p:cNvPr id="6" name="Content Placeholder 5"/>
          <p:cNvSpPr>
            <a:spLocks noGrp="1"/>
          </p:cNvSpPr>
          <p:nvPr>
            <p:ph sz="quarter" idx="1"/>
          </p:nvPr>
        </p:nvSpPr>
        <p:spPr/>
        <p:txBody>
          <a:bodyPr>
            <a:normAutofit/>
          </a:bodyPr>
          <a:lstStyle/>
          <a:p>
            <a:pPr>
              <a:buNone/>
            </a:pPr>
            <a:r>
              <a:rPr lang="en-GB" b="1" dirty="0" smtClean="0"/>
              <a:t>Threshold potential</a:t>
            </a:r>
            <a:r>
              <a:rPr lang="en-GB" dirty="0" smtClean="0"/>
              <a:t>	</a:t>
            </a:r>
          </a:p>
          <a:p>
            <a:r>
              <a:rPr lang="en-GB" dirty="0" smtClean="0"/>
              <a:t>This is the firing level which is achieved by further depolarisation with increased diffusion of Na+ into the cell as more channels are opened</a:t>
            </a:r>
            <a:endParaRPr lang="en-US" sz="2400" dirty="0" smtClean="0"/>
          </a:p>
          <a:p>
            <a:pPr marL="320040" lvl="3" indent="-320040">
              <a:spcBef>
                <a:spcPts val="700"/>
              </a:spcBef>
              <a:buClr>
                <a:schemeClr val="accent2"/>
              </a:buClr>
              <a:buSzPct val="60000"/>
              <a:buNone/>
            </a:pPr>
            <a:r>
              <a:rPr lang="en-GB" sz="2800" b="1" dirty="0" smtClean="0"/>
              <a:t>Ionic exchange</a:t>
            </a:r>
            <a:r>
              <a:rPr lang="en-GB" sz="2800" dirty="0" smtClean="0"/>
              <a:t>	</a:t>
            </a:r>
          </a:p>
          <a:p>
            <a:pPr marL="320040" lvl="3" indent="-320040">
              <a:spcBef>
                <a:spcPts val="700"/>
              </a:spcBef>
              <a:buClr>
                <a:schemeClr val="accent2"/>
              </a:buClr>
              <a:buSzPct val="60000"/>
              <a:buFont typeface="Wingdings"/>
              <a:buChar char=""/>
            </a:pPr>
            <a:r>
              <a:rPr lang="en-GB" sz="2800" dirty="0" smtClean="0"/>
              <a:t>A sequence of ionic exchange occurs along the axon.</a:t>
            </a:r>
          </a:p>
          <a:p>
            <a:pPr marL="320040" lvl="3" indent="-320040">
              <a:spcBef>
                <a:spcPts val="700"/>
              </a:spcBef>
              <a:buClr>
                <a:schemeClr val="accent2"/>
              </a:buClr>
              <a:buSzPct val="60000"/>
              <a:buFont typeface="Wingdings"/>
              <a:buChar char=""/>
            </a:pPr>
            <a:r>
              <a:rPr lang="en-GB" sz="2800" dirty="0" smtClean="0"/>
              <a:t>Ions move relatively free within the cell and within the interstitial fluid attracted by positive charges and repelled by those that are the same.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A2A40AC-EC66-4EA4-BDEF-199EC0AA628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59</a:t>
            </a:fld>
            <a:endParaRPr lang="en-US"/>
          </a:p>
        </p:txBody>
      </p:sp>
      <p:sp>
        <p:nvSpPr>
          <p:cNvPr id="6" name="Content Placeholder 5"/>
          <p:cNvSpPr>
            <a:spLocks noGrp="1"/>
          </p:cNvSpPr>
          <p:nvPr>
            <p:ph sz="quarter" idx="1"/>
          </p:nvPr>
        </p:nvSpPr>
        <p:spPr/>
        <p:txBody>
          <a:bodyPr>
            <a:normAutofit fontScale="92500"/>
          </a:bodyPr>
          <a:lstStyle/>
          <a:p>
            <a:pPr marL="320040" lvl="3" indent="-320040">
              <a:spcBef>
                <a:spcPts val="700"/>
              </a:spcBef>
              <a:buClr>
                <a:schemeClr val="accent2"/>
              </a:buClr>
              <a:buSzPct val="60000"/>
              <a:buFont typeface="Wingdings"/>
              <a:buChar char=""/>
            </a:pPr>
            <a:r>
              <a:rPr lang="en-GB" sz="2800" dirty="0" smtClean="0"/>
              <a:t>Inside the cell K</a:t>
            </a:r>
            <a:r>
              <a:rPr lang="en-GB" sz="2800" baseline="30000" dirty="0" smtClean="0"/>
              <a:t>+</a:t>
            </a:r>
            <a:r>
              <a:rPr lang="en-GB" sz="2800" dirty="0" smtClean="0"/>
              <a:t> ions tend to move away from depolarised sites whereas Cl</a:t>
            </a:r>
            <a:r>
              <a:rPr lang="en-GB" sz="2800" baseline="30000" dirty="0" smtClean="0"/>
              <a:t>- </a:t>
            </a:r>
            <a:r>
              <a:rPr lang="en-GB" sz="2800" dirty="0" smtClean="0"/>
              <a:t>ions (negatively charged) tend to be drawn towards it. </a:t>
            </a:r>
          </a:p>
          <a:p>
            <a:pPr marL="320040" lvl="3" indent="-320040">
              <a:spcBef>
                <a:spcPts val="700"/>
              </a:spcBef>
              <a:buClr>
                <a:schemeClr val="accent2"/>
              </a:buClr>
              <a:buSzPct val="60000"/>
              <a:buFont typeface="Wingdings"/>
              <a:buChar char=""/>
            </a:pPr>
            <a:r>
              <a:rPr lang="en-GB" sz="2800" dirty="0" smtClean="0"/>
              <a:t>This reduces the voltage of neighbouring sites from the resting level of –70 mV opening up voltage-gated Na channels. </a:t>
            </a:r>
          </a:p>
          <a:p>
            <a:pPr marL="320040" lvl="3" indent="-320040">
              <a:spcBef>
                <a:spcPts val="700"/>
              </a:spcBef>
              <a:buClr>
                <a:schemeClr val="accent2"/>
              </a:buClr>
              <a:buSzPct val="60000"/>
              <a:buFont typeface="Wingdings"/>
              <a:buChar char=""/>
            </a:pPr>
            <a:r>
              <a:rPr lang="en-GB" sz="2800" dirty="0" smtClean="0"/>
              <a:t>When the drop is enough to reach threshold membrane permeability the sodium increases and an action potential is generated. </a:t>
            </a:r>
          </a:p>
          <a:p>
            <a:pPr marL="320040" lvl="3" indent="-320040">
              <a:spcBef>
                <a:spcPts val="700"/>
              </a:spcBef>
              <a:buClr>
                <a:schemeClr val="accent2"/>
              </a:buClr>
              <a:buSzPct val="60000"/>
              <a:buFont typeface="Wingdings"/>
              <a:buChar char=""/>
            </a:pPr>
            <a:r>
              <a:rPr lang="en-GB" sz="2800" dirty="0" smtClean="0"/>
              <a:t>This is transmitted to other sites, which become activated.   </a:t>
            </a:r>
            <a:endParaRPr lang="en-US" sz="28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49EC0A1-05FD-4D43-8B34-4B82B0CD479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a:t>
            </a:fld>
            <a:endParaRPr lang="en-US"/>
          </a:p>
        </p:txBody>
      </p:sp>
      <p:sp>
        <p:nvSpPr>
          <p:cNvPr id="6" name="Content Placeholder 5"/>
          <p:cNvSpPr>
            <a:spLocks noGrp="1"/>
          </p:cNvSpPr>
          <p:nvPr>
            <p:ph sz="quarter" idx="1"/>
          </p:nvPr>
        </p:nvSpPr>
        <p:spPr/>
        <p:txBody>
          <a:bodyPr>
            <a:normAutofit/>
          </a:bodyPr>
          <a:lstStyle/>
          <a:p>
            <a:r>
              <a:rPr lang="en-GB" dirty="0" smtClean="0"/>
              <a:t>It has specialized properties of </a:t>
            </a:r>
            <a:r>
              <a:rPr lang="en-GB" b="1" dirty="0" smtClean="0"/>
              <a:t>irritability</a:t>
            </a:r>
            <a:r>
              <a:rPr lang="en-GB" dirty="0" smtClean="0"/>
              <a:t>, </a:t>
            </a:r>
            <a:r>
              <a:rPr lang="en-GB" b="1" dirty="0" smtClean="0"/>
              <a:t>conduction</a:t>
            </a:r>
            <a:r>
              <a:rPr lang="en-GB" dirty="0" smtClean="0"/>
              <a:t> and </a:t>
            </a:r>
            <a:r>
              <a:rPr lang="en-GB" b="1" dirty="0" smtClean="0"/>
              <a:t>integration</a:t>
            </a:r>
            <a:r>
              <a:rPr lang="en-GB" dirty="0" smtClean="0"/>
              <a:t>. </a:t>
            </a:r>
          </a:p>
          <a:p>
            <a:pPr>
              <a:buFont typeface="Wingdings" pitchFamily="2" charset="2"/>
              <a:buChar char="v"/>
            </a:pPr>
            <a:r>
              <a:rPr lang="en-GB" b="1" dirty="0" smtClean="0"/>
              <a:t>Irritability</a:t>
            </a:r>
            <a:r>
              <a:rPr lang="en-GB" dirty="0" smtClean="0"/>
              <a:t> is the ability to receive and respond to stimuli from internal and external environments. </a:t>
            </a:r>
          </a:p>
          <a:p>
            <a:pPr>
              <a:buFont typeface="Wingdings" pitchFamily="2" charset="2"/>
              <a:buChar char="v"/>
            </a:pPr>
            <a:r>
              <a:rPr lang="en-GB" b="1" dirty="0" smtClean="0"/>
              <a:t>Conductivity</a:t>
            </a:r>
            <a:r>
              <a:rPr lang="en-GB" dirty="0" smtClean="0"/>
              <a:t> is the ability to transmit signals to and from the central integrating centres. </a:t>
            </a:r>
          </a:p>
          <a:p>
            <a:pPr>
              <a:buFont typeface="Wingdings" pitchFamily="2" charset="2"/>
              <a:buChar char="v"/>
            </a:pPr>
            <a:r>
              <a:rPr lang="en-GB" b="1" dirty="0" smtClean="0"/>
              <a:t>Integration</a:t>
            </a:r>
            <a:r>
              <a:rPr lang="en-GB" dirty="0" smtClean="0"/>
              <a:t> is the ability to analyse information from the environment so as to generate behaviour that is appropriate to that information.</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5A862E7-4A8A-4B9F-B5FE-4B319291824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60</a:t>
            </a:fld>
            <a:endParaRPr lang="en-US"/>
          </a:p>
        </p:txBody>
      </p:sp>
      <p:sp>
        <p:nvSpPr>
          <p:cNvPr id="6" name="Content Placeholder 5"/>
          <p:cNvSpPr>
            <a:spLocks noGrp="1"/>
          </p:cNvSpPr>
          <p:nvPr>
            <p:ph sz="quarter" idx="1"/>
          </p:nvPr>
        </p:nvSpPr>
        <p:spPr/>
        <p:txBody>
          <a:bodyPr>
            <a:normAutofit fontScale="77500" lnSpcReduction="20000"/>
          </a:bodyPr>
          <a:lstStyle/>
          <a:p>
            <a:pPr>
              <a:buNone/>
            </a:pPr>
            <a:r>
              <a:rPr lang="en-GB" sz="2800" b="1" dirty="0" smtClean="0"/>
              <a:t>All or Nothing Law </a:t>
            </a:r>
            <a:endParaRPr lang="en-US" sz="2800" dirty="0" smtClean="0"/>
          </a:p>
          <a:p>
            <a:r>
              <a:rPr lang="en-GB" sz="3200" dirty="0" smtClean="0"/>
              <a:t>All-or-nothing law - </a:t>
            </a:r>
            <a:r>
              <a:rPr lang="en-GB" sz="3200" b="1" dirty="0" smtClean="0"/>
              <a:t>action potential occur maximally or not at all</a:t>
            </a:r>
            <a:r>
              <a:rPr lang="en-GB" sz="3200" dirty="0" smtClean="0"/>
              <a:t>.  </a:t>
            </a:r>
          </a:p>
          <a:p>
            <a:r>
              <a:rPr lang="en-GB" sz="3200" dirty="0" smtClean="0"/>
              <a:t>There is no such a thing as a partial or weak action potential. </a:t>
            </a:r>
          </a:p>
          <a:p>
            <a:r>
              <a:rPr lang="en-GB" sz="3200" dirty="0" smtClean="0"/>
              <a:t>Either the threshold is reached and action potential occurs or it is not reached and no action potential occurs.</a:t>
            </a:r>
            <a:endParaRPr lang="en-US" sz="3200" dirty="0" smtClean="0"/>
          </a:p>
          <a:p>
            <a:r>
              <a:rPr lang="en-GB" sz="3200" dirty="0" smtClean="0"/>
              <a:t>Once a region of the axon membrane has been depolarised to a threshold value the positive feedback effect causes membrane potential to shoot to about +40 mV irrespective of the length of time the Na and K gates remain open, as this is independent of the strength of the depolarising stimuli. </a:t>
            </a:r>
            <a:endParaRPr lang="en-US" sz="3200"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391424B-F0DE-4747-BA9A-7F335C80429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61</a:t>
            </a:fld>
            <a:endParaRPr lang="en-US"/>
          </a:p>
        </p:txBody>
      </p:sp>
      <p:sp>
        <p:nvSpPr>
          <p:cNvPr id="6" name="Content Placeholder 5"/>
          <p:cNvSpPr>
            <a:spLocks noGrp="1"/>
          </p:cNvSpPr>
          <p:nvPr>
            <p:ph sz="quarter" idx="1"/>
          </p:nvPr>
        </p:nvSpPr>
        <p:spPr/>
        <p:txBody>
          <a:bodyPr>
            <a:normAutofit/>
          </a:bodyPr>
          <a:lstStyle/>
          <a:p>
            <a:pPr marL="320040" lvl="1" indent="-320040">
              <a:spcBef>
                <a:spcPts val="700"/>
              </a:spcBef>
              <a:buClr>
                <a:schemeClr val="accent2"/>
              </a:buClr>
              <a:buSzPct val="60000"/>
              <a:buNone/>
            </a:pPr>
            <a:r>
              <a:rPr lang="en-GB" sz="2800" b="1" dirty="0" smtClean="0"/>
              <a:t>Refractory Period </a:t>
            </a:r>
            <a:endParaRPr lang="en-US" sz="3200" dirty="0" smtClean="0"/>
          </a:p>
          <a:p>
            <a:r>
              <a:rPr lang="en-GB" sz="3200" dirty="0" smtClean="0"/>
              <a:t>This is a brief period during which a local area of a neurone’s membrane resists re-stimulation. </a:t>
            </a:r>
          </a:p>
          <a:p>
            <a:r>
              <a:rPr lang="en-GB" sz="3200" dirty="0" smtClean="0"/>
              <a:t>It lasts 0.5 milliseconds after membrane potential surpasses the threshold potential. </a:t>
            </a:r>
          </a:p>
          <a:p>
            <a:r>
              <a:rPr lang="en-GB" sz="3200" dirty="0" smtClean="0"/>
              <a:t>Refractory period has 2 phases of </a:t>
            </a:r>
            <a:r>
              <a:rPr lang="en-GB" sz="3200" b="1" dirty="0" smtClean="0"/>
              <a:t>absolute refractory period</a:t>
            </a:r>
            <a:r>
              <a:rPr lang="en-GB" sz="3200" dirty="0" smtClean="0"/>
              <a:t> and </a:t>
            </a:r>
            <a:r>
              <a:rPr lang="en-GB" sz="3200" b="1" dirty="0" smtClean="0"/>
              <a:t>relative refractory period</a:t>
            </a:r>
            <a:r>
              <a:rPr lang="en-GB" sz="3200" dirty="0" smtClean="0"/>
              <a:t> (10 – 15 ms). </a:t>
            </a:r>
            <a:endParaRPr lang="en-US" sz="3200"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979BEAF-DD22-4848-862F-E087FDD913F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62</a:t>
            </a:fld>
            <a:endParaRPr lang="en-US"/>
          </a:p>
        </p:txBody>
      </p:sp>
      <p:sp>
        <p:nvSpPr>
          <p:cNvPr id="6" name="Content Placeholder 5"/>
          <p:cNvSpPr>
            <a:spLocks noGrp="1"/>
          </p:cNvSpPr>
          <p:nvPr>
            <p:ph sz="quarter" idx="1"/>
          </p:nvPr>
        </p:nvSpPr>
        <p:spPr/>
        <p:txBody>
          <a:bodyPr/>
          <a:lstStyle/>
          <a:p>
            <a:pPr>
              <a:buNone/>
            </a:pPr>
            <a:r>
              <a:rPr lang="en-GB" sz="2800" b="1" i="1" dirty="0" smtClean="0"/>
              <a:t>A. Absolute Refractory Period</a:t>
            </a:r>
            <a:endParaRPr lang="en-US" sz="2800" dirty="0" smtClean="0"/>
          </a:p>
          <a:p>
            <a:r>
              <a:rPr lang="en-GB" sz="2800" dirty="0" smtClean="0"/>
              <a:t>During an action potential a second stimulus will not produce a second action potential no matter how strong the stimulus is. </a:t>
            </a:r>
          </a:p>
          <a:p>
            <a:r>
              <a:rPr lang="en-GB" sz="2800" dirty="0" smtClean="0"/>
              <a:t>It corresponds to the period when the sodium channels are open (typically just a millisecond or less). </a:t>
            </a:r>
            <a:endParaRPr lang="en-US" sz="2800"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44927BE-445E-4D04-9F9D-01F3BC7F2E8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63</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sz="2800" b="1" i="1" dirty="0" smtClean="0"/>
              <a:t>B. Relative Refractory Period</a:t>
            </a:r>
            <a:endParaRPr lang="en-US" sz="2800" dirty="0" smtClean="0"/>
          </a:p>
          <a:p>
            <a:r>
              <a:rPr lang="en-GB" sz="2800" dirty="0" smtClean="0"/>
              <a:t>Another action potential can be produced but only if the stimulus is greater than the threshold stimulus. </a:t>
            </a:r>
          </a:p>
          <a:p>
            <a:r>
              <a:rPr lang="en-GB" sz="2800" dirty="0" smtClean="0"/>
              <a:t>It corresponds to the period when the potassium channels are open (several milliseconds). </a:t>
            </a:r>
          </a:p>
          <a:p>
            <a:r>
              <a:rPr lang="en-GB" sz="2800" dirty="0" smtClean="0"/>
              <a:t>The nerve membrane becomes progressively more “sensitive” (easier to stimulate) as the relative refractory period proceeds. </a:t>
            </a:r>
          </a:p>
          <a:p>
            <a:r>
              <a:rPr lang="en-GB" sz="2800" dirty="0" smtClean="0"/>
              <a:t>So it takes a very strong stimulus to cause an action potential at the beginning of the refractory period but only a slightly above threshold stimulus to cause an action potential near the end of the relative refractory period. </a:t>
            </a:r>
            <a:endParaRPr lang="en-US" sz="2800"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C4E9DD6-2596-4A20-AF32-8ABF6185484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64</a:t>
            </a:fld>
            <a:endParaRPr lang="en-US"/>
          </a:p>
        </p:txBody>
      </p:sp>
      <p:sp>
        <p:nvSpPr>
          <p:cNvPr id="6" name="Content Placeholder 5"/>
          <p:cNvSpPr>
            <a:spLocks noGrp="1"/>
          </p:cNvSpPr>
          <p:nvPr>
            <p:ph sz="quarter" idx="1"/>
          </p:nvPr>
        </p:nvSpPr>
        <p:spPr/>
        <p:txBody>
          <a:bodyPr>
            <a:normAutofit fontScale="92500" lnSpcReduction="20000"/>
          </a:bodyPr>
          <a:lstStyle/>
          <a:p>
            <a:pPr lvl="0">
              <a:buNone/>
            </a:pPr>
            <a:r>
              <a:rPr lang="en-GB" sz="3200" b="1" dirty="0" smtClean="0"/>
              <a:t>IMPULSE CONDUCTION</a:t>
            </a:r>
            <a:endParaRPr lang="en-US" sz="3200" dirty="0" smtClean="0"/>
          </a:p>
          <a:p>
            <a:r>
              <a:rPr lang="en-GB" sz="3200" dirty="0" smtClean="0"/>
              <a:t>Neurones have properties of irritability and conductivity, which facilitate transmission of nerve impulses. </a:t>
            </a:r>
          </a:p>
          <a:p>
            <a:r>
              <a:rPr lang="en-GB" sz="3200" dirty="0" smtClean="0"/>
              <a:t>Irritability is the ability of dendrites and cell bodies to respond to a stimulus and convert it into an impulse. </a:t>
            </a:r>
          </a:p>
          <a:p>
            <a:r>
              <a:rPr lang="en-GB" sz="3200" dirty="0" smtClean="0"/>
              <a:t>Conductivity is the capacity to transmit an impulse along an axon.</a:t>
            </a:r>
          </a:p>
          <a:p>
            <a:r>
              <a:rPr lang="en-GB" sz="3200" dirty="0" smtClean="0"/>
              <a:t>Conduction of impulses through the nerve can be point-to-point or salutatory.</a:t>
            </a:r>
            <a:endParaRPr lang="en-US" sz="32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0B28678-CAEA-407B-8EA8-7C2185FF485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65</a:t>
            </a:fld>
            <a:endParaRPr lang="en-US"/>
          </a:p>
        </p:txBody>
      </p:sp>
      <p:sp>
        <p:nvSpPr>
          <p:cNvPr id="6" name="Content Placeholder 5"/>
          <p:cNvSpPr>
            <a:spLocks noGrp="1"/>
          </p:cNvSpPr>
          <p:nvPr>
            <p:ph sz="quarter" idx="1"/>
          </p:nvPr>
        </p:nvSpPr>
        <p:spPr/>
        <p:txBody>
          <a:bodyPr/>
          <a:lstStyle/>
          <a:p>
            <a:pPr>
              <a:buNone/>
            </a:pPr>
            <a:r>
              <a:rPr lang="en-GB" sz="2400" b="1" dirty="0" smtClean="0"/>
              <a:t>A. Point-to-point Conduction</a:t>
            </a:r>
            <a:endParaRPr lang="en-US" sz="2800" dirty="0" smtClean="0"/>
          </a:p>
          <a:p>
            <a:r>
              <a:rPr lang="en-GB" sz="2800" dirty="0" smtClean="0"/>
              <a:t>At the peak of action potential the inside of the neurone’s plasma membrane is positive relative to the outside resulting in an electrical current to flow between the site of action potential and adjacent regions of the membrane.  </a:t>
            </a:r>
          </a:p>
          <a:p>
            <a:r>
              <a:rPr lang="en-GB" sz="2800" dirty="0" smtClean="0"/>
              <a:t>This local current triggers the opening of voltage-sensitive Na+ channels in the next segment. </a:t>
            </a:r>
          </a:p>
          <a:p>
            <a:r>
              <a:rPr lang="en-GB" sz="2800" dirty="0" smtClean="0"/>
              <a:t>This cycle is repeated several times along the axon. </a:t>
            </a: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4A82426-3078-4240-B137-91FEC487F1B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66</a:t>
            </a:fld>
            <a:endParaRPr lang="en-US"/>
          </a:p>
        </p:txBody>
      </p:sp>
      <p:sp>
        <p:nvSpPr>
          <p:cNvPr id="6" name="Content Placeholder 5"/>
          <p:cNvSpPr>
            <a:spLocks noGrp="1"/>
          </p:cNvSpPr>
          <p:nvPr>
            <p:ph sz="quarter" idx="1"/>
          </p:nvPr>
        </p:nvSpPr>
        <p:spPr/>
        <p:txBody>
          <a:bodyPr/>
          <a:lstStyle/>
          <a:p>
            <a:r>
              <a:rPr lang="en-GB" dirty="0" smtClean="0"/>
              <a:t>Since each action potential is an all-or-none phenomenon, the fluctuation in membrane potential moves along the membrane without decreasing or increasing in magnitude. </a:t>
            </a:r>
          </a:p>
          <a:p>
            <a:r>
              <a:rPr lang="en-GB" dirty="0" smtClean="0"/>
              <a:t>Backward movement of action potential is prevented by the previous segment of the membrane remaining in a refractory period for longer to such as not to allow re-stimulation.</a:t>
            </a:r>
            <a:endParaRPr lang="en-US"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5242B1F-D1F3-4BB6-B3F7-CC9D595E5B6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67</a:t>
            </a:fld>
            <a:endParaRPr lang="en-US"/>
          </a:p>
        </p:txBody>
      </p:sp>
      <p:sp>
        <p:nvSpPr>
          <p:cNvPr id="6" name="Content Placeholder 5"/>
          <p:cNvSpPr>
            <a:spLocks noGrp="1"/>
          </p:cNvSpPr>
          <p:nvPr>
            <p:ph sz="quarter" idx="1"/>
          </p:nvPr>
        </p:nvSpPr>
        <p:spPr/>
        <p:txBody>
          <a:bodyPr>
            <a:normAutofit/>
          </a:bodyPr>
          <a:lstStyle/>
          <a:p>
            <a:pPr marL="320040" lvl="1" indent="-320040">
              <a:spcBef>
                <a:spcPts val="700"/>
              </a:spcBef>
              <a:buClr>
                <a:schemeClr val="accent2"/>
              </a:buClr>
              <a:buSzPct val="60000"/>
              <a:buNone/>
            </a:pPr>
            <a:r>
              <a:rPr lang="en-GB" sz="3200" b="1" dirty="0" smtClean="0"/>
              <a:t>B. </a:t>
            </a:r>
            <a:r>
              <a:rPr lang="en-GB" sz="2800" b="1" dirty="0" smtClean="0"/>
              <a:t>Salutatory conduction</a:t>
            </a:r>
            <a:endParaRPr lang="en-US" sz="3200" dirty="0" smtClean="0"/>
          </a:p>
          <a:p>
            <a:r>
              <a:rPr lang="en-GB" sz="3200" dirty="0" smtClean="0"/>
              <a:t>The myelin sheaths resist ion movement and the resulting flow of current hence electrical charge can only occur at the gaps (Nodes of </a:t>
            </a:r>
            <a:r>
              <a:rPr lang="en-GB" sz="3200" dirty="0" err="1" smtClean="0"/>
              <a:t>Ranvier</a:t>
            </a:r>
            <a:r>
              <a:rPr lang="en-GB" sz="3200" dirty="0" smtClean="0"/>
              <a:t>) where the action potential “leaps” from one node to the next. </a:t>
            </a:r>
          </a:p>
          <a:p>
            <a:r>
              <a:rPr lang="en-GB" sz="3200" dirty="0" smtClean="0"/>
              <a:t>This type of impulse conduction is called salutatory conduction.</a:t>
            </a:r>
            <a:endParaRPr lang="en-US" sz="3200"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2A35FC9-0224-46B6-A341-6183D35C48A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68</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b="1" dirty="0" smtClean="0"/>
              <a:t>CONDUCTION VELOCITY(SPEED OF CONDUCTION ) IN METRES/SEC</a:t>
            </a:r>
            <a:endParaRPr lang="en-US" dirty="0" smtClean="0"/>
          </a:p>
          <a:p>
            <a:r>
              <a:rPr lang="en-GB" dirty="0" smtClean="0"/>
              <a:t>The speed of nerve impulse conduction is determined by: -</a:t>
            </a:r>
            <a:endParaRPr lang="en-US" dirty="0" smtClean="0"/>
          </a:p>
          <a:p>
            <a:pPr lvl="0">
              <a:buFont typeface="Wingdings" pitchFamily="2" charset="2"/>
              <a:buChar char="v"/>
            </a:pPr>
            <a:r>
              <a:rPr lang="en-GB" dirty="0" smtClean="0"/>
              <a:t>Diameter of the axon</a:t>
            </a:r>
            <a:endParaRPr lang="en-US" dirty="0" smtClean="0"/>
          </a:p>
          <a:p>
            <a:pPr lvl="0">
              <a:buFont typeface="Wingdings" pitchFamily="2" charset="2"/>
              <a:buChar char="v"/>
            </a:pPr>
            <a:r>
              <a:rPr lang="en-GB" dirty="0" smtClean="0"/>
              <a:t>Myelination</a:t>
            </a:r>
            <a:endParaRPr lang="en-US" dirty="0" smtClean="0"/>
          </a:p>
          <a:p>
            <a:pPr lvl="0">
              <a:buFont typeface="Wingdings" pitchFamily="2" charset="2"/>
              <a:buChar char="v"/>
            </a:pPr>
            <a:r>
              <a:rPr lang="en-GB" dirty="0" smtClean="0"/>
              <a:t>Temperature</a:t>
            </a:r>
            <a:endParaRPr lang="en-US" dirty="0" smtClean="0"/>
          </a:p>
          <a:p>
            <a:r>
              <a:rPr lang="en-GB" dirty="0" smtClean="0"/>
              <a:t>The speed is usually 0.5 m/sec to 100 m/sec. An increase in any of these factors increases the speed of conduction.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8612BCC-1642-4FFC-A899-C7669EF4378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69</a:t>
            </a:fld>
            <a:endParaRPr lang="en-US"/>
          </a:p>
        </p:txBody>
      </p:sp>
      <p:sp>
        <p:nvSpPr>
          <p:cNvPr id="6" name="Content Placeholder 5"/>
          <p:cNvSpPr>
            <a:spLocks noGrp="1"/>
          </p:cNvSpPr>
          <p:nvPr>
            <p:ph sz="quarter" idx="1"/>
          </p:nvPr>
        </p:nvSpPr>
        <p:spPr/>
        <p:txBody>
          <a:bodyPr/>
          <a:lstStyle/>
          <a:p>
            <a:r>
              <a:rPr lang="en-GB" dirty="0" smtClean="0"/>
              <a:t>Salutatory conduction in </a:t>
            </a:r>
            <a:r>
              <a:rPr lang="en-GB" dirty="0" err="1" smtClean="0"/>
              <a:t>myelinated</a:t>
            </a:r>
            <a:r>
              <a:rPr lang="en-GB" dirty="0" smtClean="0"/>
              <a:t> axons is faster than the point-to-point one in </a:t>
            </a:r>
            <a:r>
              <a:rPr lang="en-GB" dirty="0" err="1" smtClean="0"/>
              <a:t>unmyelinated</a:t>
            </a:r>
            <a:r>
              <a:rPr lang="en-GB" dirty="0" smtClean="0"/>
              <a:t> axons. </a:t>
            </a:r>
          </a:p>
          <a:p>
            <a:r>
              <a:rPr lang="en-GB" dirty="0" smtClean="0"/>
              <a:t>Diseases that cause demyelination of axons such as multiple sclerosis, Gullein Barre syndrome (GBS) and diabetes mellitus reduced nerve conductivity. </a:t>
            </a:r>
            <a:endParaRPr lang="en-US" dirty="0" smtClean="0"/>
          </a:p>
          <a:p>
            <a:r>
              <a:rPr lang="en-GB" dirty="0" smtClean="0"/>
              <a:t>The fastest fibres e.g. those innervating the skeletal muscles have a speed of up to 130 m/sec (300 miles per hour) and the slowest e.g. some sensory from the skin do 0.5 m/sec (3 miles per hour).</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626AEA5-9B18-4530-8532-FB2A59E135A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a:t>
            </a:fld>
            <a:endParaRPr lang="en-US"/>
          </a:p>
        </p:txBody>
      </p:sp>
      <p:sp>
        <p:nvSpPr>
          <p:cNvPr id="6" name="Content Placeholder 5"/>
          <p:cNvSpPr>
            <a:spLocks noGrp="1"/>
          </p:cNvSpPr>
          <p:nvPr>
            <p:ph sz="quarter" idx="1"/>
          </p:nvPr>
        </p:nvSpPr>
        <p:spPr/>
        <p:txBody>
          <a:bodyPr/>
          <a:lstStyle/>
          <a:p>
            <a:r>
              <a:rPr lang="en-GB" dirty="0" smtClean="0"/>
              <a:t>The nervous system develops from a few primitive cells called </a:t>
            </a:r>
            <a:r>
              <a:rPr lang="en-GB" b="1" dirty="0" smtClean="0"/>
              <a:t>neuroectoderm</a:t>
            </a:r>
            <a:r>
              <a:rPr lang="en-GB" dirty="0" smtClean="0"/>
              <a:t> that divides to form a hollow fluid-filled tube called the neural tube and the neural crest. </a:t>
            </a:r>
          </a:p>
          <a:p>
            <a:r>
              <a:rPr lang="en-GB" dirty="0" smtClean="0"/>
              <a:t>This takes place during the 1</a:t>
            </a:r>
            <a:r>
              <a:rPr lang="en-GB" baseline="30000" dirty="0" smtClean="0"/>
              <a:t>st</a:t>
            </a:r>
            <a:r>
              <a:rPr lang="en-GB" dirty="0" smtClean="0"/>
              <a:t> three weeks of embryology. </a:t>
            </a:r>
          </a:p>
          <a:p>
            <a:r>
              <a:rPr lang="en-GB" dirty="0" smtClean="0"/>
              <a:t>Within the 1</a:t>
            </a:r>
            <a:r>
              <a:rPr lang="en-GB" baseline="30000" dirty="0" smtClean="0"/>
              <a:t>st</a:t>
            </a:r>
            <a:r>
              <a:rPr lang="en-GB" dirty="0" smtClean="0"/>
              <a:t> two months part of the neural tube develops into the primitive brain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101BD64-79A5-4531-8687-4F33C795C60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70</a:t>
            </a:fld>
            <a:endParaRPr lang="en-US"/>
          </a:p>
        </p:txBody>
      </p:sp>
      <p:sp>
        <p:nvSpPr>
          <p:cNvPr id="6" name="Content Placeholder 5"/>
          <p:cNvSpPr>
            <a:spLocks noGrp="1"/>
          </p:cNvSpPr>
          <p:nvPr>
            <p:ph sz="quarter" idx="1"/>
          </p:nvPr>
        </p:nvSpPr>
        <p:spPr/>
        <p:txBody>
          <a:bodyPr>
            <a:normAutofit/>
          </a:bodyPr>
          <a:lstStyle/>
          <a:p>
            <a:pPr>
              <a:buNone/>
            </a:pPr>
            <a:r>
              <a:rPr lang="en-GB" b="1" dirty="0" smtClean="0"/>
              <a:t>SYNAPSES  </a:t>
            </a:r>
            <a:endParaRPr lang="en-US" dirty="0" smtClean="0"/>
          </a:p>
          <a:p>
            <a:r>
              <a:rPr lang="en-GB" dirty="0" smtClean="0"/>
              <a:t>A synapse is a specialised junction between two neurones where impulses or signals are transmitted from one neurone called the </a:t>
            </a:r>
            <a:r>
              <a:rPr lang="en-GB" b="1" dirty="0" err="1" smtClean="0"/>
              <a:t>presynaptic</a:t>
            </a:r>
            <a:r>
              <a:rPr lang="en-GB" b="1" dirty="0" smtClean="0"/>
              <a:t> neurone</a:t>
            </a:r>
            <a:r>
              <a:rPr lang="en-GB" dirty="0" smtClean="0"/>
              <a:t> to another one called </a:t>
            </a:r>
            <a:r>
              <a:rPr lang="en-GB" b="1" dirty="0" smtClean="0"/>
              <a:t>postsynaptic neurone</a:t>
            </a:r>
            <a:r>
              <a:rPr lang="en-GB" dirty="0" smtClean="0"/>
              <a:t>.  </a:t>
            </a:r>
          </a:p>
          <a:p>
            <a:r>
              <a:rPr lang="en-GB" dirty="0" smtClean="0"/>
              <a:t>There are 10</a:t>
            </a:r>
            <a:r>
              <a:rPr lang="en-GB" baseline="30000" dirty="0" smtClean="0"/>
              <a:t>14</a:t>
            </a:r>
            <a:r>
              <a:rPr lang="en-GB" dirty="0" smtClean="0"/>
              <a:t> (100 quadrillion) synapses in the central nervous system</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2191CAD-07DB-401A-9D5C-2D2ED974D7C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71</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Synapse Connections </a:t>
            </a:r>
            <a:endParaRPr lang="en-US" dirty="0" smtClean="0"/>
          </a:p>
          <a:p>
            <a:r>
              <a:rPr lang="en-GB" dirty="0" smtClean="0"/>
              <a:t>Thousands of synapses from different </a:t>
            </a:r>
            <a:r>
              <a:rPr lang="en-GB" dirty="0" err="1" smtClean="0"/>
              <a:t>presynaptic</a:t>
            </a:r>
            <a:r>
              <a:rPr lang="en-GB" dirty="0" smtClean="0"/>
              <a:t> neurone can affect single postsynaptic neurones (convergence) or a single </a:t>
            </a:r>
            <a:r>
              <a:rPr lang="en-GB" dirty="0" err="1" smtClean="0"/>
              <a:t>presynaptic</a:t>
            </a:r>
            <a:r>
              <a:rPr lang="en-GB" dirty="0" smtClean="0"/>
              <a:t> neurone can affect many postsynaptic neurones (divergence).</a:t>
            </a:r>
            <a:endParaRPr lang="en-US" dirty="0" smtClean="0"/>
          </a:p>
          <a:p>
            <a:pPr lvl="0">
              <a:buNone/>
            </a:pPr>
            <a:r>
              <a:rPr lang="en-GB" sz="3200" b="1" dirty="0" smtClean="0"/>
              <a:t>TYPES OF SYNAPSES</a:t>
            </a:r>
            <a:endParaRPr lang="en-US" sz="3200" dirty="0" smtClean="0"/>
          </a:p>
          <a:p>
            <a:r>
              <a:rPr lang="en-GB" sz="3200" dirty="0" smtClean="0"/>
              <a:t>There are two types: -</a:t>
            </a:r>
            <a:endParaRPr lang="en-US" sz="3200" dirty="0" smtClean="0"/>
          </a:p>
          <a:p>
            <a:pPr lvl="0">
              <a:buFont typeface="Wingdings" pitchFamily="2" charset="2"/>
              <a:buChar char="v"/>
            </a:pPr>
            <a:r>
              <a:rPr lang="en-GB" sz="3200" dirty="0" smtClean="0"/>
              <a:t>Electrical synapses</a:t>
            </a:r>
            <a:endParaRPr lang="en-US" sz="3200" dirty="0" smtClean="0"/>
          </a:p>
          <a:p>
            <a:pPr lvl="0">
              <a:buFont typeface="Wingdings" pitchFamily="2" charset="2"/>
              <a:buChar char="v"/>
            </a:pPr>
            <a:r>
              <a:rPr lang="en-GB" sz="3200" dirty="0" smtClean="0"/>
              <a:t>Chemical synapses </a:t>
            </a:r>
            <a:endParaRPr lang="en-US" sz="3200"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4391985-EA92-40E2-913A-1ADCB38880B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72</a:t>
            </a:fld>
            <a:endParaRPr lang="en-US"/>
          </a:p>
        </p:txBody>
      </p:sp>
      <p:sp>
        <p:nvSpPr>
          <p:cNvPr id="6" name="Content Placeholder 5"/>
          <p:cNvSpPr>
            <a:spLocks noGrp="1"/>
          </p:cNvSpPr>
          <p:nvPr>
            <p:ph sz="quarter" idx="1"/>
          </p:nvPr>
        </p:nvSpPr>
        <p:spPr/>
        <p:txBody>
          <a:bodyPr/>
          <a:lstStyle/>
          <a:p>
            <a:pPr lvl="0">
              <a:buNone/>
            </a:pPr>
            <a:r>
              <a:rPr lang="en-US" sz="2800" b="1" dirty="0" smtClean="0"/>
              <a:t>1. </a:t>
            </a:r>
            <a:r>
              <a:rPr lang="en-GB" sz="2400" b="1" dirty="0" smtClean="0"/>
              <a:t>Electrical Synapses</a:t>
            </a:r>
            <a:endParaRPr lang="en-US" sz="2800" dirty="0" smtClean="0"/>
          </a:p>
          <a:p>
            <a:r>
              <a:rPr lang="en-GB" sz="2800" dirty="0" smtClean="0"/>
              <a:t>The electrical synapses are made up of tubular protein structures that are joined by gap junctions that allow local current from action potential to move from one neurone to the next directly through the open fluid channels.</a:t>
            </a:r>
          </a:p>
          <a:p>
            <a:r>
              <a:rPr lang="en-GB" sz="2800" dirty="0" smtClean="0"/>
              <a:t>They are very few in the central nervous system but they are found in the smooth muscles, cardiac muscle and visceral smooth muscle.</a:t>
            </a:r>
            <a:endParaRPr lang="en-US" sz="2800"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8ACECDC-A47A-40E0-9A1F-68550239A2C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73</a:t>
            </a:fld>
            <a:endParaRPr lang="en-US"/>
          </a:p>
        </p:txBody>
      </p:sp>
      <p:sp>
        <p:nvSpPr>
          <p:cNvPr id="6" name="Content Placeholder 5"/>
          <p:cNvSpPr>
            <a:spLocks noGrp="1"/>
          </p:cNvSpPr>
          <p:nvPr>
            <p:ph sz="quarter" idx="1"/>
          </p:nvPr>
        </p:nvSpPr>
        <p:spPr/>
        <p:txBody>
          <a:bodyPr>
            <a:normAutofit lnSpcReduction="10000"/>
          </a:bodyPr>
          <a:lstStyle/>
          <a:p>
            <a:pPr>
              <a:buNone/>
            </a:pPr>
            <a:r>
              <a:rPr lang="en-GB" sz="2800" b="1" dirty="0" smtClean="0"/>
              <a:t>2. Chemical Synapses </a:t>
            </a:r>
            <a:endParaRPr lang="en-US" sz="2800" dirty="0" smtClean="0"/>
          </a:p>
          <a:p>
            <a:r>
              <a:rPr lang="en-GB" sz="3200" dirty="0" smtClean="0"/>
              <a:t>Chemical synapses are abundant in the central nervous system of human beings. </a:t>
            </a:r>
          </a:p>
          <a:p>
            <a:r>
              <a:rPr lang="en-GB" sz="3200" dirty="0" smtClean="0"/>
              <a:t>They use chemical substances called neurotransmitters (transmitter substance). </a:t>
            </a:r>
          </a:p>
          <a:p>
            <a:r>
              <a:rPr lang="en-GB" sz="3200" dirty="0" smtClean="0"/>
              <a:t>The </a:t>
            </a:r>
            <a:r>
              <a:rPr lang="en-GB" sz="3200" b="1" dirty="0" err="1" smtClean="0"/>
              <a:t>presynaptic</a:t>
            </a:r>
            <a:r>
              <a:rPr lang="en-GB" sz="3200" b="1" dirty="0" smtClean="0"/>
              <a:t> neurone</a:t>
            </a:r>
            <a:r>
              <a:rPr lang="en-GB" sz="3200" dirty="0" smtClean="0"/>
              <a:t> secretes a neurotransmitter, which in turn acts on the receptor proteins in the next membrane exciting it. </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90FBD47-E9DC-4A9F-8750-4421647ED26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74</a:t>
            </a:fld>
            <a:endParaRPr lang="en-US"/>
          </a:p>
        </p:txBody>
      </p:sp>
      <p:sp>
        <p:nvSpPr>
          <p:cNvPr id="6" name="Content Placeholder 5"/>
          <p:cNvSpPr>
            <a:spLocks noGrp="1"/>
          </p:cNvSpPr>
          <p:nvPr>
            <p:ph sz="quarter" idx="1"/>
          </p:nvPr>
        </p:nvSpPr>
        <p:spPr/>
        <p:txBody>
          <a:bodyPr>
            <a:normAutofit lnSpcReduction="10000"/>
          </a:bodyPr>
          <a:lstStyle/>
          <a:p>
            <a:r>
              <a:rPr lang="en-GB" sz="3200" dirty="0" smtClean="0"/>
              <a:t>A chemical synapse is made up of three structures namely a synaptic knob, a synaptic cleft and the plasma membrane of a postsynaptic neurone. </a:t>
            </a:r>
          </a:p>
          <a:p>
            <a:r>
              <a:rPr lang="en-GB" sz="3200" dirty="0" smtClean="0"/>
              <a:t>A synaptic knob is a tiny bulge at the end of the terminal branch of a </a:t>
            </a:r>
            <a:r>
              <a:rPr lang="en-GB" sz="3200" dirty="0" err="1" smtClean="0"/>
              <a:t>presynaptic</a:t>
            </a:r>
            <a:r>
              <a:rPr lang="en-GB" sz="3200" dirty="0" smtClean="0"/>
              <a:t> neurone and contains numerous vesicles, which have chemical substances of messengers called neurotransmitters. </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F9E4C52-45F2-4913-A461-59B249D72B63}"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75</a:t>
            </a:fld>
            <a:endParaRPr lang="en-US"/>
          </a:p>
        </p:txBody>
      </p:sp>
      <p:sp>
        <p:nvSpPr>
          <p:cNvPr id="6" name="Content Placeholder 5"/>
          <p:cNvSpPr>
            <a:spLocks noGrp="1"/>
          </p:cNvSpPr>
          <p:nvPr>
            <p:ph sz="quarter" idx="1"/>
          </p:nvPr>
        </p:nvSpPr>
        <p:spPr/>
        <p:txBody>
          <a:bodyPr>
            <a:normAutofit/>
          </a:bodyPr>
          <a:lstStyle/>
          <a:p>
            <a:r>
              <a:rPr lang="en-GB" sz="3200" dirty="0" smtClean="0"/>
              <a:t>The synaptic cleft is the tiny space (20 – 30 nm) between the synaptic knob and the plasma membrane of postsynaptic neurone. </a:t>
            </a:r>
          </a:p>
          <a:p>
            <a:r>
              <a:rPr lang="en-GB" sz="3200" dirty="0" smtClean="0"/>
              <a:t>Plasma membrane of the postsynaptic neurone has protein molecules embedded in, opposite each synaptic knob and serve as receptor sites for neurotransmitter molecules.</a:t>
            </a:r>
            <a:endParaRPr lang="en-US" sz="3200"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EE26A1AE-4585-4DB0-9FAE-1D45769E3BC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76</a:t>
            </a:fld>
            <a:endParaRPr lang="en-US"/>
          </a:p>
        </p:txBody>
      </p:sp>
      <p:sp>
        <p:nvSpPr>
          <p:cNvPr id="6" name="Content Placeholder 5"/>
          <p:cNvSpPr>
            <a:spLocks noGrp="1"/>
          </p:cNvSpPr>
          <p:nvPr>
            <p:ph sz="quarter" idx="1"/>
          </p:nvPr>
        </p:nvSpPr>
        <p:spPr/>
        <p:txBody>
          <a:bodyPr>
            <a:normAutofit fontScale="77500" lnSpcReduction="20000"/>
          </a:bodyPr>
          <a:lstStyle/>
          <a:p>
            <a:pPr>
              <a:buNone/>
            </a:pPr>
            <a:r>
              <a:rPr lang="en-GB" b="1" dirty="0" smtClean="0"/>
              <a:t>SYNAPTIC TRANSMISSION</a:t>
            </a:r>
            <a:endParaRPr lang="en-US" dirty="0" smtClean="0"/>
          </a:p>
          <a:p>
            <a:pPr>
              <a:buNone/>
            </a:pPr>
            <a:r>
              <a:rPr lang="en-GB" b="1" dirty="0" smtClean="0"/>
              <a:t>MECHANISM OF SYNAPTIC TRANSMISSION</a:t>
            </a:r>
            <a:endParaRPr lang="en-US" dirty="0" smtClean="0"/>
          </a:p>
          <a:p>
            <a:pPr lvl="0">
              <a:buFont typeface="Wingdings" pitchFamily="2" charset="2"/>
              <a:buChar char="v"/>
            </a:pPr>
            <a:r>
              <a:rPr lang="en-GB" dirty="0" smtClean="0"/>
              <a:t>When an impulse (an action potential) reaches a synaptic knob (end bulb) the end bulb becomes more permeable to calcium. </a:t>
            </a:r>
          </a:p>
          <a:p>
            <a:pPr lvl="0">
              <a:buFont typeface="Wingdings" pitchFamily="2" charset="2"/>
              <a:buChar char="q"/>
            </a:pPr>
            <a:r>
              <a:rPr lang="en-GB" dirty="0" smtClean="0"/>
              <a:t>The voltage-sensitive Ca</a:t>
            </a:r>
            <a:r>
              <a:rPr lang="en-GB" baseline="30000" dirty="0" smtClean="0"/>
              <a:t>++</a:t>
            </a:r>
            <a:r>
              <a:rPr lang="en-GB" dirty="0" smtClean="0"/>
              <a:t> channels open allowing Ca to diffuse rapidly into the knob. </a:t>
            </a:r>
            <a:endParaRPr lang="en-US" dirty="0" smtClean="0"/>
          </a:p>
          <a:p>
            <a:pPr lvl="0">
              <a:buFont typeface="Wingdings" pitchFamily="2" charset="2"/>
              <a:buChar char="v"/>
            </a:pPr>
            <a:r>
              <a:rPr lang="en-GB" dirty="0" smtClean="0"/>
              <a:t>Increased ICF concentration of Ca</a:t>
            </a:r>
            <a:r>
              <a:rPr lang="en-GB" baseline="30000" dirty="0" smtClean="0"/>
              <a:t>++</a:t>
            </a:r>
            <a:r>
              <a:rPr lang="en-GB" dirty="0" smtClean="0"/>
              <a:t> triggers movement of neurotransmitter vesicles to the plasma membrane of the synaptic knob</a:t>
            </a:r>
            <a:endParaRPr lang="en-US" dirty="0" smtClean="0"/>
          </a:p>
          <a:p>
            <a:pPr lvl="0">
              <a:buFont typeface="Wingdings" pitchFamily="2" charset="2"/>
              <a:buChar char="v"/>
            </a:pPr>
            <a:r>
              <a:rPr lang="en-GB" dirty="0" smtClean="0"/>
              <a:t>Ca++ ions fuse with the membrane and release neurotransmitters, which are spurt into the synaptic cleft.</a:t>
            </a:r>
            <a:r>
              <a:rPr lang="en-GB" b="1" dirty="0" smtClean="0"/>
              <a:t/>
            </a:r>
            <a:br>
              <a:rPr lang="en-GB" b="1" dirty="0" smtClean="0"/>
            </a:b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1AD47D6-C3EF-4657-9706-329C68C5EE5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77</a:t>
            </a:fld>
            <a:endParaRPr lang="en-US"/>
          </a:p>
        </p:txBody>
      </p:sp>
      <p:sp>
        <p:nvSpPr>
          <p:cNvPr id="6" name="Content Placeholder 5"/>
          <p:cNvSpPr>
            <a:spLocks noGrp="1"/>
          </p:cNvSpPr>
          <p:nvPr>
            <p:ph sz="quarter" idx="1"/>
          </p:nvPr>
        </p:nvSpPr>
        <p:spPr/>
        <p:txBody>
          <a:bodyPr>
            <a:normAutofit lnSpcReduction="10000"/>
          </a:bodyPr>
          <a:lstStyle/>
          <a:p>
            <a:pPr lvl="0">
              <a:buFont typeface="Wingdings" pitchFamily="2" charset="2"/>
              <a:buChar char="v"/>
            </a:pPr>
            <a:r>
              <a:rPr lang="en-GB" dirty="0" smtClean="0"/>
              <a:t>Neurotransmitters diffuse across the synaptic cleft and bind to the receptor proteins on the postsynaptic membrane resulting in opening of K</a:t>
            </a:r>
            <a:r>
              <a:rPr lang="en-GB" baseline="30000" dirty="0" smtClean="0"/>
              <a:t>+</a:t>
            </a:r>
            <a:r>
              <a:rPr lang="en-GB" dirty="0" smtClean="0"/>
              <a:t> and Na</a:t>
            </a:r>
            <a:r>
              <a:rPr lang="en-GB" baseline="30000" dirty="0" smtClean="0"/>
              <a:t>+</a:t>
            </a:r>
            <a:r>
              <a:rPr lang="en-GB" dirty="0" smtClean="0"/>
              <a:t> and K</a:t>
            </a:r>
            <a:r>
              <a:rPr lang="en-GB" baseline="30000" dirty="0" smtClean="0"/>
              <a:t>+</a:t>
            </a:r>
            <a:r>
              <a:rPr lang="en-GB" dirty="0" smtClean="0"/>
              <a:t> and Cl</a:t>
            </a:r>
            <a:r>
              <a:rPr lang="en-GB" baseline="30000" dirty="0" smtClean="0"/>
              <a:t>-</a:t>
            </a:r>
            <a:r>
              <a:rPr lang="en-GB" dirty="0" smtClean="0"/>
              <a:t> channels on the plasma membrane producing a postsynaptic potential which can be excitatory or inhibitory.</a:t>
            </a:r>
            <a:endParaRPr lang="en-US" dirty="0" smtClean="0"/>
          </a:p>
          <a:p>
            <a:pPr lvl="0">
              <a:buFont typeface="Wingdings" pitchFamily="2" charset="2"/>
              <a:buChar char="v"/>
            </a:pPr>
            <a:r>
              <a:rPr lang="en-GB" i="1" dirty="0" smtClean="0"/>
              <a:t>Excitatory postsynaptic potential</a:t>
            </a:r>
            <a:r>
              <a:rPr lang="en-GB" dirty="0" smtClean="0"/>
              <a:t> (EPSP) is generated when K</a:t>
            </a:r>
            <a:r>
              <a:rPr lang="en-GB" baseline="30000" dirty="0" smtClean="0"/>
              <a:t>+</a:t>
            </a:r>
            <a:r>
              <a:rPr lang="en-GB" dirty="0" smtClean="0"/>
              <a:t> and Na</a:t>
            </a:r>
            <a:r>
              <a:rPr lang="en-GB" baseline="30000" dirty="0" smtClean="0"/>
              <a:t>+</a:t>
            </a:r>
            <a:r>
              <a:rPr lang="en-GB" dirty="0" smtClean="0"/>
              <a:t> channels open allowing Na</a:t>
            </a:r>
            <a:r>
              <a:rPr lang="en-GB" baseline="30000" dirty="0" smtClean="0"/>
              <a:t>+</a:t>
            </a:r>
            <a:r>
              <a:rPr lang="en-GB" dirty="0" smtClean="0"/>
              <a:t> to move into the cell faster than K</a:t>
            </a:r>
            <a:r>
              <a:rPr lang="en-GB" baseline="30000" dirty="0" smtClean="0"/>
              <a:t>+</a:t>
            </a:r>
            <a:r>
              <a:rPr lang="en-GB" dirty="0" smtClean="0"/>
              <a:t> moves out of the cell resulting in depolarisation.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27EB3BC4-1B4B-47B2-977C-5ED4CD1BF8B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78</a:t>
            </a:fld>
            <a:endParaRPr lang="en-US"/>
          </a:p>
        </p:txBody>
      </p:sp>
      <p:sp>
        <p:nvSpPr>
          <p:cNvPr id="6" name="Content Placeholder 5"/>
          <p:cNvSpPr>
            <a:spLocks noGrp="1"/>
          </p:cNvSpPr>
          <p:nvPr>
            <p:ph sz="quarter" idx="1"/>
          </p:nvPr>
        </p:nvSpPr>
        <p:spPr/>
        <p:txBody>
          <a:bodyPr>
            <a:normAutofit fontScale="92500" lnSpcReduction="10000"/>
          </a:bodyPr>
          <a:lstStyle/>
          <a:p>
            <a:pPr lvl="0"/>
            <a:r>
              <a:rPr lang="en-GB" dirty="0" smtClean="0"/>
              <a:t>If a threshold is attained then action potential is generated in the membrane and the signal is transmitted</a:t>
            </a:r>
            <a:endParaRPr lang="en-US" dirty="0" smtClean="0"/>
          </a:p>
          <a:p>
            <a:pPr lvl="0">
              <a:buFont typeface="Wingdings" pitchFamily="2" charset="2"/>
              <a:buChar char="v"/>
            </a:pPr>
            <a:r>
              <a:rPr lang="en-GB" i="1" dirty="0" smtClean="0"/>
              <a:t>Inhibitory postsynaptic potential</a:t>
            </a:r>
            <a:r>
              <a:rPr lang="en-GB" dirty="0" smtClean="0"/>
              <a:t> (IPSP) arises from the opening of K</a:t>
            </a:r>
            <a:r>
              <a:rPr lang="en-GB" baseline="30000" dirty="0" smtClean="0"/>
              <a:t>+</a:t>
            </a:r>
            <a:r>
              <a:rPr lang="en-GB" dirty="0" smtClean="0"/>
              <a:t> and Cl</a:t>
            </a:r>
            <a:r>
              <a:rPr lang="en-GB" baseline="30000" dirty="0" smtClean="0"/>
              <a:t>-</a:t>
            </a:r>
            <a:r>
              <a:rPr lang="en-GB" dirty="0" smtClean="0"/>
              <a:t> channels that allow K</a:t>
            </a:r>
            <a:r>
              <a:rPr lang="en-GB" baseline="30000" dirty="0" smtClean="0"/>
              <a:t>+</a:t>
            </a:r>
            <a:r>
              <a:rPr lang="en-GB" dirty="0" smtClean="0"/>
              <a:t> to move out as Cl</a:t>
            </a:r>
            <a:r>
              <a:rPr lang="en-GB" baseline="30000" dirty="0" smtClean="0"/>
              <a:t>-</a:t>
            </a:r>
            <a:r>
              <a:rPr lang="en-GB" dirty="0" smtClean="0"/>
              <a:t> enters the cell making the inside of the cell more negative hence hyperpolarized. </a:t>
            </a:r>
          </a:p>
          <a:p>
            <a:pPr lvl="0"/>
            <a:r>
              <a:rPr lang="en-GB" dirty="0" smtClean="0"/>
              <a:t>This situation does not generate action potential hence the signal is inhibited.</a:t>
            </a:r>
            <a:endParaRPr lang="en-US" dirty="0" smtClean="0"/>
          </a:p>
          <a:p>
            <a:pPr lvl="0">
              <a:buFont typeface="Wingdings" pitchFamily="2" charset="2"/>
              <a:buChar char="v"/>
            </a:pPr>
            <a:r>
              <a:rPr lang="en-GB" dirty="0" smtClean="0"/>
              <a:t>Once neurotransmitter binds to the postsynaptic receptor its action is quickly terminated.</a:t>
            </a:r>
            <a:endParaRPr lang="en-US" dirty="0" smtClean="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AE566C9C-AB83-4B64-A1EA-7A31AD898EF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79</a:t>
            </a:fld>
            <a:endParaRPr lang="en-US"/>
          </a:p>
        </p:txBody>
      </p:sp>
      <p:sp>
        <p:nvSpPr>
          <p:cNvPr id="6" name="Content Placeholder 5"/>
          <p:cNvSpPr>
            <a:spLocks noGrp="1"/>
          </p:cNvSpPr>
          <p:nvPr>
            <p:ph sz="quarter" idx="1"/>
          </p:nvPr>
        </p:nvSpPr>
        <p:spPr/>
        <p:txBody>
          <a:bodyPr>
            <a:normAutofit fontScale="85000" lnSpcReduction="20000"/>
          </a:bodyPr>
          <a:lstStyle/>
          <a:p>
            <a:pPr marL="320040" lvl="1" indent="-320040">
              <a:spcBef>
                <a:spcPts val="700"/>
              </a:spcBef>
              <a:buClr>
                <a:schemeClr val="accent2"/>
              </a:buClr>
              <a:buSzPct val="60000"/>
              <a:buNone/>
            </a:pPr>
            <a:r>
              <a:rPr lang="en-GB" sz="2800" b="1" dirty="0" smtClean="0"/>
              <a:t>Summation</a:t>
            </a:r>
            <a:endParaRPr lang="en-US" sz="3200" dirty="0" smtClean="0"/>
          </a:p>
          <a:p>
            <a:r>
              <a:rPr lang="en-GB" sz="3200" dirty="0" smtClean="0"/>
              <a:t>The amount of neurotransmitters produced by one knob is not sufficient to trigger an action potential but may facilitate initiation of action potential by producing a local depolarisation of synaptic membrane (excitatory).</a:t>
            </a:r>
          </a:p>
          <a:p>
            <a:r>
              <a:rPr lang="en-GB" sz="3200" dirty="0" smtClean="0"/>
              <a:t>When several knobs are activated simultaneously the effect of the stimuli adds up or summates to produce an action potential. This is called </a:t>
            </a:r>
            <a:r>
              <a:rPr lang="en-GB" sz="3200" b="1" dirty="0" smtClean="0"/>
              <a:t>spatial summation</a:t>
            </a:r>
            <a:r>
              <a:rPr lang="en-GB" sz="3200" dirty="0" smtClean="0"/>
              <a:t>. </a:t>
            </a:r>
          </a:p>
          <a:p>
            <a:r>
              <a:rPr lang="en-GB" sz="3200" dirty="0" smtClean="0"/>
              <a:t>But when one knob stimulates a postsynaptic neurone in rapid succession the effects can add up over a brief period of time to produce an action potential. This is called </a:t>
            </a:r>
            <a:r>
              <a:rPr lang="en-GB" sz="3200" b="1" dirty="0" smtClean="0"/>
              <a:t>temporal summation</a:t>
            </a:r>
            <a:r>
              <a:rPr lang="en-GB" sz="3200" dirty="0" smtClean="0"/>
              <a:t>.</a:t>
            </a:r>
            <a:endParaRPr lang="en-US" sz="32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4F3C1082-159F-4B4A-9B09-BA63E9ACBB7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a:t>
            </a:fld>
            <a:endParaRPr lang="en-US"/>
          </a:p>
        </p:txBody>
      </p:sp>
      <p:sp>
        <p:nvSpPr>
          <p:cNvPr id="6" name="Content Placeholder 5"/>
          <p:cNvSpPr>
            <a:spLocks noGrp="1"/>
          </p:cNvSpPr>
          <p:nvPr>
            <p:ph sz="quarter" idx="1"/>
          </p:nvPr>
        </p:nvSpPr>
        <p:spPr/>
        <p:txBody>
          <a:bodyPr>
            <a:normAutofit fontScale="92500" lnSpcReduction="10000"/>
          </a:bodyPr>
          <a:lstStyle/>
          <a:p>
            <a:pPr lvl="0">
              <a:buNone/>
            </a:pPr>
            <a:r>
              <a:rPr lang="en-GB" b="1" dirty="0" smtClean="0"/>
              <a:t>NERVES AND TRACKS (FIBRES)</a:t>
            </a:r>
            <a:endParaRPr lang="en-US" dirty="0" smtClean="0"/>
          </a:p>
          <a:p>
            <a:r>
              <a:rPr lang="en-GB" dirty="0" smtClean="0"/>
              <a:t>A nerve is a </a:t>
            </a:r>
            <a:r>
              <a:rPr lang="en-GB" b="1" dirty="0" smtClean="0"/>
              <a:t>bundle of peripheral nerve fibres</a:t>
            </a:r>
            <a:r>
              <a:rPr lang="en-GB" dirty="0" smtClean="0"/>
              <a:t> outside the CNS held together by several layers of </a:t>
            </a:r>
            <a:r>
              <a:rPr lang="en-GB" b="1" dirty="0" smtClean="0"/>
              <a:t>connective tissue</a:t>
            </a:r>
            <a:r>
              <a:rPr lang="en-GB" dirty="0" smtClean="0"/>
              <a:t> and </a:t>
            </a:r>
            <a:r>
              <a:rPr lang="en-GB" b="1" dirty="0" smtClean="0"/>
              <a:t>glial cells</a:t>
            </a:r>
            <a:r>
              <a:rPr lang="en-GB" dirty="0" smtClean="0"/>
              <a:t>.</a:t>
            </a:r>
          </a:p>
          <a:p>
            <a:r>
              <a:rPr lang="en-GB" dirty="0" smtClean="0"/>
              <a:t>A delicate layer of fibrous tissue </a:t>
            </a:r>
            <a:r>
              <a:rPr lang="en-GB" b="1" dirty="0" err="1" smtClean="0"/>
              <a:t>endoneurium</a:t>
            </a:r>
            <a:r>
              <a:rPr lang="en-GB" dirty="0" smtClean="0"/>
              <a:t> surrounds an individual nerve fibre. </a:t>
            </a:r>
          </a:p>
          <a:p>
            <a:r>
              <a:rPr lang="en-GB" dirty="0" smtClean="0"/>
              <a:t>The bundles of fibres (called fasciculus) are held together by a connective tissue called </a:t>
            </a:r>
            <a:r>
              <a:rPr lang="en-GB" b="1" dirty="0" err="1" smtClean="0"/>
              <a:t>perineurium</a:t>
            </a:r>
            <a:r>
              <a:rPr lang="en-GB" dirty="0" smtClean="0"/>
              <a:t>. </a:t>
            </a:r>
          </a:p>
          <a:p>
            <a:r>
              <a:rPr lang="en-GB" dirty="0" smtClean="0"/>
              <a:t>The entire nerve is surrounded and supported by connective tissue called </a:t>
            </a:r>
            <a:r>
              <a:rPr lang="en-GB" b="1" dirty="0" err="1" smtClean="0"/>
              <a:t>epineurium</a:t>
            </a:r>
            <a:r>
              <a:rPr lang="en-GB" b="1" dirty="0" smtClean="0"/>
              <a:t>. </a:t>
            </a:r>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FAA0E33C-9585-45AC-AB65-2D0E0CFE5DC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80</a:t>
            </a:fld>
            <a:endParaRPr lang="en-US"/>
          </a:p>
        </p:txBody>
      </p:sp>
      <p:sp>
        <p:nvSpPr>
          <p:cNvPr id="6" name="Content Placeholder 5"/>
          <p:cNvSpPr>
            <a:spLocks noGrp="1"/>
          </p:cNvSpPr>
          <p:nvPr>
            <p:ph sz="quarter" idx="1"/>
          </p:nvPr>
        </p:nvSpPr>
        <p:spPr/>
        <p:txBody>
          <a:bodyPr>
            <a:normAutofit/>
          </a:bodyPr>
          <a:lstStyle/>
          <a:p>
            <a:pPr>
              <a:buNone/>
            </a:pPr>
            <a:r>
              <a:rPr lang="en-GB" b="1" dirty="0" smtClean="0"/>
              <a:t>NEUROTRANSMITTERS</a:t>
            </a:r>
            <a:endParaRPr lang="en-US" dirty="0" smtClean="0"/>
          </a:p>
          <a:p>
            <a:r>
              <a:rPr lang="en-GB" dirty="0" smtClean="0"/>
              <a:t>Neurotransmitters are the means by which neurones communicate with one another. </a:t>
            </a:r>
          </a:p>
          <a:p>
            <a:r>
              <a:rPr lang="en-GB" dirty="0" smtClean="0"/>
              <a:t>Neurotransmitters are chemical substances responsible for impulse transmission through a synapse.</a:t>
            </a:r>
            <a:endParaRPr lang="en-US" dirty="0" smtClean="0"/>
          </a:p>
          <a:p>
            <a:pPr>
              <a:buNone/>
            </a:pPr>
            <a:r>
              <a:rPr lang="en-GB" b="1" dirty="0" smtClean="0"/>
              <a:t>Classification</a:t>
            </a:r>
            <a:r>
              <a:rPr lang="en-GB" dirty="0" smtClean="0"/>
              <a:t> </a:t>
            </a:r>
            <a:endParaRPr lang="en-US" dirty="0" smtClean="0"/>
          </a:p>
          <a:p>
            <a:r>
              <a:rPr lang="en-GB" dirty="0" smtClean="0"/>
              <a:t>Classification is based on function or chemical structure. </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6CAF900-93D9-4860-8A15-F58EE0BCA8A5}"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81</a:t>
            </a:fld>
            <a:endParaRPr lang="en-US"/>
          </a:p>
        </p:txBody>
      </p:sp>
      <p:sp>
        <p:nvSpPr>
          <p:cNvPr id="6" name="Content Placeholder 5"/>
          <p:cNvSpPr>
            <a:spLocks noGrp="1"/>
          </p:cNvSpPr>
          <p:nvPr>
            <p:ph sz="quarter" idx="1"/>
          </p:nvPr>
        </p:nvSpPr>
        <p:spPr/>
        <p:txBody>
          <a:bodyPr>
            <a:normAutofit/>
          </a:bodyPr>
          <a:lstStyle/>
          <a:p>
            <a:pPr>
              <a:buNone/>
            </a:pPr>
            <a:r>
              <a:rPr lang="en-GB" b="1" dirty="0" smtClean="0"/>
              <a:t>Functional Classification</a:t>
            </a:r>
            <a:endParaRPr lang="en-US" dirty="0" smtClean="0"/>
          </a:p>
          <a:p>
            <a:pPr>
              <a:buNone/>
            </a:pPr>
            <a:r>
              <a:rPr lang="en-GB" b="1" dirty="0" smtClean="0"/>
              <a:t>A. Excitatory neurotransmitters</a:t>
            </a:r>
            <a:endParaRPr lang="en-US" dirty="0" smtClean="0"/>
          </a:p>
          <a:p>
            <a:r>
              <a:rPr lang="en-GB" dirty="0" smtClean="0"/>
              <a:t>Excitatory neurotransmitters make the membrane potential less negative via increased permeability of the membrane to sodium and therefore tend to “excite” or stimulate the postsynaptic membrane.</a:t>
            </a: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B263C97-4F47-47BF-92C7-211A0EB6B91B}"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82</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B. Inhibitory neurotransmitters</a:t>
            </a:r>
            <a:endParaRPr lang="en-US" dirty="0" smtClean="0"/>
          </a:p>
          <a:p>
            <a:r>
              <a:rPr lang="en-GB" dirty="0" smtClean="0"/>
              <a:t>Inhibitory neurotransmitters make the membrane more negative via increased permeability of the membranes to potassium and therefore tend to “inhibit” or make less likely the transmission of an impulse. </a:t>
            </a:r>
            <a:endParaRPr lang="en-US" dirty="0" smtClean="0"/>
          </a:p>
          <a:p>
            <a:r>
              <a:rPr lang="en-GB" dirty="0" smtClean="0"/>
              <a:t>Some neurotransmitters have excitatory effects on some synapses and inhibitory effects on others. </a:t>
            </a:r>
          </a:p>
          <a:p>
            <a:r>
              <a:rPr lang="en-GB" dirty="0" smtClean="0"/>
              <a:t>For example acetylcholine excites skeletal muscles but inhibits cardiac muscles.</a:t>
            </a: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9067905B-3253-4903-92FB-F002EDA99AEF}"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83</a:t>
            </a:fld>
            <a:endParaRPr lang="en-US"/>
          </a:p>
        </p:txBody>
      </p:sp>
      <p:sp>
        <p:nvSpPr>
          <p:cNvPr id="6" name="Content Placeholder 5"/>
          <p:cNvSpPr>
            <a:spLocks noGrp="1"/>
          </p:cNvSpPr>
          <p:nvPr>
            <p:ph sz="quarter" idx="1"/>
          </p:nvPr>
        </p:nvSpPr>
        <p:spPr/>
        <p:txBody>
          <a:bodyPr>
            <a:normAutofit fontScale="55000" lnSpcReduction="20000"/>
          </a:bodyPr>
          <a:lstStyle/>
          <a:p>
            <a:pPr>
              <a:spcBef>
                <a:spcPct val="50000"/>
              </a:spcBef>
              <a:buNone/>
            </a:pPr>
            <a:r>
              <a:rPr lang="en-US" sz="4000" b="1" dirty="0" smtClean="0">
                <a:latin typeface="Times New Roman" charset="0"/>
              </a:rPr>
              <a:t>EXCITATORY</a:t>
            </a:r>
          </a:p>
          <a:p>
            <a:pPr>
              <a:spcBef>
                <a:spcPct val="50000"/>
              </a:spcBef>
            </a:pPr>
            <a:r>
              <a:rPr lang="en-US" dirty="0" smtClean="0">
                <a:latin typeface="Times New Roman" charset="0"/>
              </a:rPr>
              <a:t>	</a:t>
            </a:r>
            <a:r>
              <a:rPr lang="en-US" sz="3200" dirty="0" smtClean="0">
                <a:latin typeface="Times New Roman" charset="0"/>
              </a:rPr>
              <a:t>Acetylcholine</a:t>
            </a:r>
          </a:p>
          <a:p>
            <a:pPr>
              <a:spcBef>
                <a:spcPct val="50000"/>
              </a:spcBef>
            </a:pPr>
            <a:r>
              <a:rPr lang="en-US" sz="3200" dirty="0" smtClean="0">
                <a:latin typeface="Times New Roman" charset="0"/>
              </a:rPr>
              <a:t>	</a:t>
            </a:r>
            <a:r>
              <a:rPr lang="en-US" sz="3200" dirty="0" err="1" smtClean="0">
                <a:latin typeface="Times New Roman" charset="0"/>
              </a:rPr>
              <a:t>Aspartate</a:t>
            </a:r>
            <a:endParaRPr lang="en-US" sz="3200" dirty="0" smtClean="0">
              <a:latin typeface="Times New Roman" charset="0"/>
            </a:endParaRPr>
          </a:p>
          <a:p>
            <a:pPr>
              <a:spcBef>
                <a:spcPct val="50000"/>
              </a:spcBef>
            </a:pPr>
            <a:r>
              <a:rPr lang="en-US" sz="3200" dirty="0" smtClean="0">
                <a:latin typeface="Times New Roman" charset="0"/>
              </a:rPr>
              <a:t>	Dopamine</a:t>
            </a:r>
          </a:p>
          <a:p>
            <a:pPr>
              <a:spcBef>
                <a:spcPct val="50000"/>
              </a:spcBef>
            </a:pPr>
            <a:r>
              <a:rPr lang="en-US" sz="3200" dirty="0" smtClean="0">
                <a:latin typeface="Times New Roman" charset="0"/>
              </a:rPr>
              <a:t>	Histamine</a:t>
            </a:r>
          </a:p>
          <a:p>
            <a:pPr>
              <a:spcBef>
                <a:spcPct val="50000"/>
              </a:spcBef>
            </a:pPr>
            <a:r>
              <a:rPr lang="en-US" sz="3200" dirty="0" smtClean="0">
                <a:latin typeface="Times New Roman" charset="0"/>
              </a:rPr>
              <a:t>	</a:t>
            </a:r>
            <a:r>
              <a:rPr lang="en-US" sz="3200" dirty="0" err="1" smtClean="0">
                <a:latin typeface="Times New Roman" charset="0"/>
              </a:rPr>
              <a:t>Norepinephrine</a:t>
            </a:r>
            <a:endParaRPr lang="en-US" sz="3200" dirty="0" smtClean="0">
              <a:latin typeface="Times New Roman" charset="0"/>
            </a:endParaRPr>
          </a:p>
          <a:p>
            <a:pPr>
              <a:spcBef>
                <a:spcPct val="50000"/>
              </a:spcBef>
            </a:pPr>
            <a:r>
              <a:rPr lang="en-US" sz="3200" dirty="0" smtClean="0">
                <a:latin typeface="Times New Roman" charset="0"/>
              </a:rPr>
              <a:t>	Epinephrine</a:t>
            </a:r>
          </a:p>
          <a:p>
            <a:pPr>
              <a:spcBef>
                <a:spcPct val="50000"/>
              </a:spcBef>
            </a:pPr>
            <a:r>
              <a:rPr lang="en-US" sz="3200" dirty="0" smtClean="0">
                <a:latin typeface="Times New Roman" charset="0"/>
              </a:rPr>
              <a:t>	Glutamate</a:t>
            </a:r>
          </a:p>
          <a:p>
            <a:pPr>
              <a:spcBef>
                <a:spcPct val="50000"/>
              </a:spcBef>
            </a:pPr>
            <a:r>
              <a:rPr lang="en-US" sz="3200" dirty="0" smtClean="0">
                <a:latin typeface="Times New Roman" charset="0"/>
              </a:rPr>
              <a:t>	Serotonin</a:t>
            </a:r>
          </a:p>
          <a:p>
            <a:pPr>
              <a:spcBef>
                <a:spcPct val="50000"/>
              </a:spcBef>
              <a:buNone/>
            </a:pPr>
            <a:r>
              <a:rPr lang="en-US" sz="4000" b="1" dirty="0" smtClean="0">
                <a:latin typeface="Times New Roman" charset="0"/>
              </a:rPr>
              <a:t>INHIBITORY</a:t>
            </a:r>
          </a:p>
          <a:p>
            <a:pPr>
              <a:spcBef>
                <a:spcPct val="50000"/>
              </a:spcBef>
            </a:pPr>
            <a:r>
              <a:rPr lang="en-US" sz="3600" dirty="0" smtClean="0">
                <a:latin typeface="Times New Roman" charset="0"/>
              </a:rPr>
              <a:t>	GABA </a:t>
            </a:r>
          </a:p>
          <a:p>
            <a:pPr>
              <a:spcBef>
                <a:spcPct val="50000"/>
              </a:spcBef>
            </a:pPr>
            <a:r>
              <a:rPr lang="en-US" sz="3600" dirty="0" smtClean="0">
                <a:latin typeface="Times New Roman" charset="0"/>
              </a:rPr>
              <a:t>	Glycine</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6333E4D-E858-4A8A-9DB4-EE2F0D35022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84</a:t>
            </a:fld>
            <a:endParaRPr lang="en-US"/>
          </a:p>
        </p:txBody>
      </p:sp>
      <p:sp>
        <p:nvSpPr>
          <p:cNvPr id="6" name="Content Placeholder 5"/>
          <p:cNvSpPr>
            <a:spLocks noGrp="1"/>
          </p:cNvSpPr>
          <p:nvPr>
            <p:ph sz="quarter" idx="1"/>
          </p:nvPr>
        </p:nvSpPr>
        <p:spPr/>
        <p:txBody>
          <a:bodyPr>
            <a:normAutofit fontScale="77500" lnSpcReduction="20000"/>
          </a:bodyPr>
          <a:lstStyle/>
          <a:p>
            <a:pPr>
              <a:buNone/>
            </a:pPr>
            <a:r>
              <a:rPr lang="en-GB" sz="3200" b="1" dirty="0" smtClean="0"/>
              <a:t>Chemical Classification</a:t>
            </a:r>
            <a:endParaRPr lang="en-US" sz="3200" dirty="0" smtClean="0"/>
          </a:p>
          <a:p>
            <a:pPr>
              <a:buNone/>
            </a:pPr>
            <a:r>
              <a:rPr lang="en-GB" sz="3200" b="1" dirty="0" smtClean="0"/>
              <a:t>Class I	</a:t>
            </a:r>
            <a:r>
              <a:rPr lang="en-GB" sz="3200" dirty="0" smtClean="0"/>
              <a:t>	</a:t>
            </a:r>
          </a:p>
          <a:p>
            <a:pPr>
              <a:buFont typeface="Wingdings" pitchFamily="2" charset="2"/>
              <a:buChar char="q"/>
            </a:pPr>
            <a:r>
              <a:rPr lang="en-GB" sz="3200" dirty="0" smtClean="0"/>
              <a:t>Acetylcholine (Ach)</a:t>
            </a:r>
            <a:endParaRPr lang="en-US" sz="3200" dirty="0" smtClean="0"/>
          </a:p>
          <a:p>
            <a:pPr>
              <a:buNone/>
            </a:pPr>
            <a:r>
              <a:rPr lang="en-GB" sz="3200" b="1" dirty="0" smtClean="0"/>
              <a:t>Class II	</a:t>
            </a:r>
          </a:p>
          <a:p>
            <a:pPr>
              <a:buNone/>
            </a:pPr>
            <a:r>
              <a:rPr lang="en-GB" sz="3200" dirty="0" smtClean="0"/>
              <a:t>Biogenic amines</a:t>
            </a:r>
            <a:endParaRPr lang="en-US" sz="3200" dirty="0" smtClean="0"/>
          </a:p>
          <a:p>
            <a:pPr lvl="0"/>
            <a:r>
              <a:rPr lang="en-GB" sz="3200" dirty="0" smtClean="0"/>
              <a:t>Catecholamines </a:t>
            </a:r>
            <a:endParaRPr lang="en-US" sz="3200" dirty="0" smtClean="0"/>
          </a:p>
          <a:p>
            <a:pPr lvl="0">
              <a:buFont typeface="Wingdings" pitchFamily="2" charset="2"/>
              <a:buChar char="Ø"/>
            </a:pPr>
            <a:r>
              <a:rPr lang="en-GB" sz="3200" dirty="0" smtClean="0"/>
              <a:t>Dopamine</a:t>
            </a:r>
            <a:endParaRPr lang="en-US" sz="3200" dirty="0" smtClean="0"/>
          </a:p>
          <a:p>
            <a:pPr lvl="0">
              <a:buFont typeface="Wingdings" pitchFamily="2" charset="2"/>
              <a:buChar char="Ø"/>
            </a:pPr>
            <a:r>
              <a:rPr lang="en-GB" sz="3200" dirty="0" smtClean="0"/>
              <a:t>Noradrenaline (</a:t>
            </a:r>
            <a:r>
              <a:rPr lang="en-GB" sz="3200" dirty="0" err="1" smtClean="0"/>
              <a:t>norepinephrine</a:t>
            </a:r>
            <a:r>
              <a:rPr lang="en-GB" sz="3200" dirty="0" smtClean="0"/>
              <a:t>)</a:t>
            </a:r>
            <a:endParaRPr lang="en-US" sz="3200" dirty="0" smtClean="0"/>
          </a:p>
          <a:p>
            <a:pPr lvl="0">
              <a:buFont typeface="Wingdings" pitchFamily="2" charset="2"/>
              <a:buChar char="Ø"/>
            </a:pPr>
            <a:r>
              <a:rPr lang="en-GB" sz="3200" dirty="0" smtClean="0"/>
              <a:t>Adrenaline(epinephrine)</a:t>
            </a:r>
            <a:endParaRPr lang="en-US" sz="3200" dirty="0" smtClean="0"/>
          </a:p>
          <a:p>
            <a:pPr lvl="0"/>
            <a:r>
              <a:rPr lang="en-GB" sz="3200" dirty="0" smtClean="0"/>
              <a:t>Serotonin (5-Hydroxytryptamine, 5HT)</a:t>
            </a:r>
            <a:endParaRPr lang="en-US" sz="3200" dirty="0" smtClean="0"/>
          </a:p>
          <a:p>
            <a:pPr lvl="0"/>
            <a:r>
              <a:rPr lang="en-GB" sz="3200" dirty="0" smtClean="0"/>
              <a:t>Histamine </a:t>
            </a:r>
            <a:endParaRPr lang="en-US" sz="32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552904D-D5D8-46BB-9052-31EB29D6CB0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85</a:t>
            </a:fld>
            <a:endParaRPr lang="en-US"/>
          </a:p>
        </p:txBody>
      </p:sp>
      <p:sp>
        <p:nvSpPr>
          <p:cNvPr id="6" name="Content Placeholder 5"/>
          <p:cNvSpPr>
            <a:spLocks noGrp="1"/>
          </p:cNvSpPr>
          <p:nvPr>
            <p:ph sz="quarter" idx="1"/>
          </p:nvPr>
        </p:nvSpPr>
        <p:spPr/>
        <p:txBody>
          <a:bodyPr>
            <a:normAutofit/>
          </a:bodyPr>
          <a:lstStyle/>
          <a:p>
            <a:pPr>
              <a:buNone/>
            </a:pPr>
            <a:r>
              <a:rPr lang="en-GB" sz="3200" b="1" dirty="0" smtClean="0"/>
              <a:t>Class III</a:t>
            </a:r>
            <a:r>
              <a:rPr lang="en-GB" sz="3200" dirty="0" smtClean="0"/>
              <a:t>	</a:t>
            </a:r>
          </a:p>
          <a:p>
            <a:pPr>
              <a:buNone/>
            </a:pPr>
            <a:r>
              <a:rPr lang="en-GB" sz="3200" dirty="0" smtClean="0"/>
              <a:t>Amino acids</a:t>
            </a:r>
            <a:endParaRPr lang="en-US" sz="3200" dirty="0" smtClean="0"/>
          </a:p>
          <a:p>
            <a:pPr lvl="0"/>
            <a:r>
              <a:rPr lang="en-GB" sz="3200" dirty="0" smtClean="0"/>
              <a:t>Excitatory amino acids </a:t>
            </a:r>
            <a:endParaRPr lang="en-US" sz="3200" dirty="0" smtClean="0"/>
          </a:p>
          <a:p>
            <a:pPr lvl="1"/>
            <a:r>
              <a:rPr lang="en-GB" sz="2800" dirty="0" smtClean="0"/>
              <a:t>Glutamate</a:t>
            </a:r>
            <a:endParaRPr lang="en-US" sz="2800" dirty="0" smtClean="0"/>
          </a:p>
          <a:p>
            <a:pPr lvl="1"/>
            <a:r>
              <a:rPr lang="en-GB" sz="2800" dirty="0" err="1" smtClean="0"/>
              <a:t>Aspartate</a:t>
            </a:r>
            <a:endParaRPr lang="en-US" sz="2800" dirty="0" smtClean="0"/>
          </a:p>
          <a:p>
            <a:pPr lvl="0"/>
            <a:r>
              <a:rPr lang="en-GB" sz="3200" dirty="0" smtClean="0"/>
              <a:t>Inhibitory amino acids </a:t>
            </a:r>
            <a:endParaRPr lang="en-US" sz="3200" dirty="0" smtClean="0"/>
          </a:p>
          <a:p>
            <a:pPr lvl="1"/>
            <a:r>
              <a:rPr lang="en-GB" sz="2800" b="1" dirty="0" smtClean="0"/>
              <a:t>Gamma-amino butyric acid (GABA)</a:t>
            </a:r>
            <a:endParaRPr lang="en-US" sz="2800" dirty="0" smtClean="0"/>
          </a:p>
          <a:p>
            <a:pPr lvl="1"/>
            <a:r>
              <a:rPr lang="en-GB" sz="2800" b="1" dirty="0" err="1" smtClean="0"/>
              <a:t>Glycine</a:t>
            </a:r>
            <a:endParaRPr lang="en-US" sz="32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EE5E53E-3DAF-4D3C-9354-C848FA299A7A}"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86</a:t>
            </a:fld>
            <a:endParaRPr lang="en-US"/>
          </a:p>
        </p:txBody>
      </p:sp>
      <p:sp>
        <p:nvSpPr>
          <p:cNvPr id="6" name="Content Placeholder 5"/>
          <p:cNvSpPr>
            <a:spLocks noGrp="1"/>
          </p:cNvSpPr>
          <p:nvPr>
            <p:ph sz="quarter" idx="1"/>
          </p:nvPr>
        </p:nvSpPr>
        <p:spPr/>
        <p:txBody>
          <a:bodyPr>
            <a:normAutofit fontScale="92500" lnSpcReduction="20000"/>
          </a:bodyPr>
          <a:lstStyle/>
          <a:p>
            <a:pPr>
              <a:buNone/>
            </a:pPr>
            <a:r>
              <a:rPr lang="en-GB" sz="2800" b="1" dirty="0" smtClean="0"/>
              <a:t>Class IV</a:t>
            </a:r>
            <a:r>
              <a:rPr lang="en-GB" sz="2800" dirty="0" smtClean="0"/>
              <a:t>	</a:t>
            </a:r>
          </a:p>
          <a:p>
            <a:r>
              <a:rPr lang="en-GB" sz="2800" dirty="0" err="1" smtClean="0"/>
              <a:t>Neuropeptides</a:t>
            </a:r>
            <a:endParaRPr lang="en-US" sz="2800" dirty="0" smtClean="0"/>
          </a:p>
          <a:p>
            <a:pPr lvl="0">
              <a:buFont typeface="Wingdings" pitchFamily="2" charset="2"/>
              <a:buChar char="Ø"/>
            </a:pPr>
            <a:r>
              <a:rPr lang="en-GB" sz="2800" dirty="0" smtClean="0"/>
              <a:t>Endogenous </a:t>
            </a:r>
            <a:r>
              <a:rPr lang="en-GB" sz="2800" dirty="0" err="1" smtClean="0"/>
              <a:t>opoids</a:t>
            </a:r>
            <a:r>
              <a:rPr lang="en-GB" sz="2800" dirty="0" smtClean="0"/>
              <a:t> (</a:t>
            </a:r>
            <a:r>
              <a:rPr lang="en-GB" sz="2800" b="1" dirty="0" smtClean="0"/>
              <a:t>beta-endorphin</a:t>
            </a:r>
            <a:r>
              <a:rPr lang="en-GB" sz="2800" dirty="0" smtClean="0"/>
              <a:t>, </a:t>
            </a:r>
            <a:r>
              <a:rPr lang="en-GB" sz="2800" dirty="0" err="1" smtClean="0"/>
              <a:t>enkephalins</a:t>
            </a:r>
            <a:r>
              <a:rPr lang="en-GB" sz="2800" dirty="0" smtClean="0"/>
              <a:t>, </a:t>
            </a:r>
            <a:r>
              <a:rPr lang="en-GB" sz="2800" dirty="0" err="1" smtClean="0"/>
              <a:t>dynorphins</a:t>
            </a:r>
            <a:r>
              <a:rPr lang="en-GB" sz="2800" dirty="0" smtClean="0"/>
              <a:t>)</a:t>
            </a:r>
            <a:endParaRPr lang="en-US" sz="2800" dirty="0" smtClean="0"/>
          </a:p>
          <a:p>
            <a:pPr lvl="0">
              <a:buFont typeface="Wingdings" pitchFamily="2" charset="2"/>
              <a:buChar char="Ø"/>
            </a:pPr>
            <a:r>
              <a:rPr lang="en-GB" sz="2800" dirty="0" smtClean="0"/>
              <a:t>Substance P</a:t>
            </a:r>
            <a:endParaRPr lang="en-US" sz="2800" dirty="0" smtClean="0"/>
          </a:p>
          <a:p>
            <a:pPr lvl="0">
              <a:buFont typeface="Wingdings" pitchFamily="2" charset="2"/>
              <a:buChar char="Ø"/>
            </a:pPr>
            <a:r>
              <a:rPr lang="en-GB" sz="2800" dirty="0" err="1" smtClean="0"/>
              <a:t>Vasoactive</a:t>
            </a:r>
            <a:r>
              <a:rPr lang="en-GB" sz="2800" dirty="0" smtClean="0"/>
              <a:t> intestinal peptide (VIP)</a:t>
            </a:r>
            <a:endParaRPr lang="en-US" sz="2800" dirty="0" smtClean="0"/>
          </a:p>
          <a:p>
            <a:pPr lvl="0">
              <a:buFont typeface="Wingdings" pitchFamily="2" charset="2"/>
              <a:buChar char="Ø"/>
            </a:pPr>
            <a:r>
              <a:rPr lang="en-GB" sz="2800" dirty="0" err="1" smtClean="0"/>
              <a:t>Cholecystokinin</a:t>
            </a:r>
            <a:r>
              <a:rPr lang="en-GB" sz="2800" dirty="0" smtClean="0"/>
              <a:t> (CCK)</a:t>
            </a:r>
            <a:endParaRPr lang="en-US" sz="2800" dirty="0" smtClean="0"/>
          </a:p>
          <a:p>
            <a:pPr>
              <a:buNone/>
            </a:pPr>
            <a:r>
              <a:rPr lang="en-GB" sz="2800" b="1" dirty="0" err="1" smtClean="0"/>
              <a:t>Miscell</a:t>
            </a:r>
            <a:r>
              <a:rPr lang="en-GB" sz="2800" b="1" dirty="0" smtClean="0"/>
              <a:t>	</a:t>
            </a:r>
          </a:p>
          <a:p>
            <a:pPr>
              <a:buNone/>
            </a:pPr>
            <a:r>
              <a:rPr lang="en-GB" sz="2800" dirty="0" smtClean="0"/>
              <a:t>1. Gases (Nitrous oxide, Carbon monoxide) </a:t>
            </a:r>
            <a:endParaRPr lang="en-US" sz="2800" dirty="0" smtClean="0"/>
          </a:p>
          <a:p>
            <a:pPr>
              <a:buNone/>
            </a:pPr>
            <a:r>
              <a:rPr lang="en-GB" sz="2800" dirty="0" smtClean="0"/>
              <a:t>2. </a:t>
            </a:r>
            <a:r>
              <a:rPr lang="en-GB" sz="2800" dirty="0" err="1" smtClean="0"/>
              <a:t>Purines</a:t>
            </a:r>
            <a:r>
              <a:rPr lang="en-GB" sz="2800" dirty="0" smtClean="0"/>
              <a:t> (Adenosine and </a:t>
            </a:r>
            <a:r>
              <a:rPr lang="en-GB" sz="2800" dirty="0" err="1" smtClean="0"/>
              <a:t>Adeno</a:t>
            </a:r>
            <a:r>
              <a:rPr lang="en-GB" sz="2800" dirty="0" smtClean="0"/>
              <a:t> </a:t>
            </a:r>
            <a:r>
              <a:rPr lang="en-GB" sz="2800" dirty="0" err="1" smtClean="0"/>
              <a:t>triphosphate</a:t>
            </a:r>
            <a:r>
              <a:rPr lang="en-GB" sz="2800" dirty="0" smtClean="0"/>
              <a:t>, ATP)</a:t>
            </a:r>
            <a:endParaRPr lang="en-US" sz="2800" dirty="0" smtClean="0"/>
          </a:p>
          <a:p>
            <a:pPr>
              <a:buNone/>
            </a:pPr>
            <a:r>
              <a:rPr lang="en-GB" sz="2800" dirty="0" smtClean="0"/>
              <a:t>3. Endocannabinoids</a:t>
            </a:r>
            <a:endParaRPr lang="en-US" sz="2800"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4585447-34E4-411F-94BD-1C85AE4308C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87</a:t>
            </a:fld>
            <a:endParaRPr lang="en-US"/>
          </a:p>
        </p:txBody>
      </p:sp>
      <p:sp>
        <p:nvSpPr>
          <p:cNvPr id="6" name="Content Placeholder 5"/>
          <p:cNvSpPr>
            <a:spLocks noGrp="1"/>
          </p:cNvSpPr>
          <p:nvPr>
            <p:ph sz="quarter" idx="1"/>
          </p:nvPr>
        </p:nvSpPr>
        <p:spPr/>
        <p:txBody>
          <a:bodyPr>
            <a:normAutofit/>
          </a:bodyPr>
          <a:lstStyle/>
          <a:p>
            <a:pPr>
              <a:buNone/>
            </a:pPr>
            <a:r>
              <a:rPr lang="en-GB" b="1" dirty="0" smtClean="0"/>
              <a:t>1. ACETYLCHOLINE (ACH)</a:t>
            </a:r>
            <a:endParaRPr lang="en-US" dirty="0" smtClean="0"/>
          </a:p>
          <a:p>
            <a:r>
              <a:rPr lang="en-GB" dirty="0" smtClean="0"/>
              <a:t>Acetylcholine is the commonest chemical neurotransmitter present at most neurone-to-neurone connections in the peripheral nervous system (outside the brain) and in a few neurones in end organ synapses of neuromuscular origin in the heart and sweat glands.</a:t>
            </a:r>
          </a:p>
          <a:p>
            <a:r>
              <a:rPr lang="en-GB" dirty="0" err="1" smtClean="0"/>
              <a:t>ACh</a:t>
            </a:r>
            <a:r>
              <a:rPr lang="en-GB" dirty="0" smtClean="0"/>
              <a:t> is primarily found in the autonomic nervous system. </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EF8F763-AD33-4251-A50B-D984EA6C96F9}"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88</a:t>
            </a:fld>
            <a:endParaRPr lang="en-US"/>
          </a:p>
        </p:txBody>
      </p:sp>
      <p:sp>
        <p:nvSpPr>
          <p:cNvPr id="6" name="Content Placeholder 5"/>
          <p:cNvSpPr>
            <a:spLocks noGrp="1"/>
          </p:cNvSpPr>
          <p:nvPr>
            <p:ph sz="quarter" idx="1"/>
          </p:nvPr>
        </p:nvSpPr>
        <p:spPr/>
        <p:txBody>
          <a:bodyPr/>
          <a:lstStyle/>
          <a:p>
            <a:r>
              <a:rPr lang="en-GB" dirty="0" smtClean="0"/>
              <a:t>Acetylcholine is a cholinergic neurotransmitter which is excitatory in action. </a:t>
            </a:r>
          </a:p>
          <a:p>
            <a:r>
              <a:rPr lang="en-GB" dirty="0" smtClean="0"/>
              <a:t>It has very rapid action which involves opening of the </a:t>
            </a:r>
            <a:r>
              <a:rPr lang="en-GB" dirty="0" err="1" smtClean="0"/>
              <a:t>ligand</a:t>
            </a:r>
            <a:r>
              <a:rPr lang="en-GB" dirty="0" smtClean="0"/>
              <a:t> gated sodium channels and it is destroyed immediately by enzyme</a:t>
            </a:r>
            <a:r>
              <a:rPr lang="en-GB" b="1" i="1" dirty="0" smtClean="0"/>
              <a:t> </a:t>
            </a:r>
            <a:r>
              <a:rPr lang="en-GB" b="1" i="1" dirty="0" err="1" smtClean="0"/>
              <a:t>acetylcholinesterase</a:t>
            </a:r>
            <a:r>
              <a:rPr lang="en-GB" dirty="0" smtClean="0"/>
              <a:t> found on the basement of the synaptic cleft.  </a:t>
            </a:r>
            <a:endParaRPr lang="en-US" dirty="0" smtClean="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1472E73B-B206-4E6A-9C3F-9555D13614A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89</a:t>
            </a:fld>
            <a:endParaRPr lang="en-US"/>
          </a:p>
        </p:txBody>
      </p:sp>
      <p:sp>
        <p:nvSpPr>
          <p:cNvPr id="6" name="Content Placeholder 5"/>
          <p:cNvSpPr>
            <a:spLocks noGrp="1"/>
          </p:cNvSpPr>
          <p:nvPr>
            <p:ph sz="quarter" idx="1"/>
          </p:nvPr>
        </p:nvSpPr>
        <p:spPr/>
        <p:txBody>
          <a:bodyPr>
            <a:normAutofit lnSpcReduction="10000"/>
          </a:bodyPr>
          <a:lstStyle/>
          <a:p>
            <a:r>
              <a:rPr lang="en-GB" dirty="0" smtClean="0"/>
              <a:t>Acetylcholine is found in : -</a:t>
            </a:r>
            <a:endParaRPr lang="en-US" dirty="0" smtClean="0"/>
          </a:p>
          <a:p>
            <a:pPr lvl="0">
              <a:buFont typeface="Wingdings" pitchFamily="2" charset="2"/>
              <a:buChar char="v"/>
            </a:pPr>
            <a:r>
              <a:rPr lang="en-GB" dirty="0" smtClean="0"/>
              <a:t>Neuromuscular junction</a:t>
            </a:r>
            <a:endParaRPr lang="en-US" dirty="0" smtClean="0"/>
          </a:p>
          <a:p>
            <a:pPr lvl="0">
              <a:buFont typeface="Wingdings" pitchFamily="2" charset="2"/>
              <a:buChar char="v"/>
            </a:pPr>
            <a:r>
              <a:rPr lang="en-GB" dirty="0" smtClean="0"/>
              <a:t>Preganglionic parasympathetic nerve </a:t>
            </a:r>
            <a:endParaRPr lang="en-US" dirty="0" smtClean="0"/>
          </a:p>
          <a:p>
            <a:pPr lvl="0">
              <a:buFont typeface="Wingdings" pitchFamily="2" charset="2"/>
              <a:buChar char="v"/>
            </a:pPr>
            <a:r>
              <a:rPr lang="en-GB" dirty="0" smtClean="0"/>
              <a:t>Postganglionic parasympathetic nerves</a:t>
            </a:r>
            <a:endParaRPr lang="en-US" dirty="0" smtClean="0"/>
          </a:p>
          <a:p>
            <a:pPr lvl="0">
              <a:buFont typeface="Wingdings" pitchFamily="2" charset="2"/>
              <a:buChar char="v"/>
            </a:pPr>
            <a:r>
              <a:rPr lang="en-GB" dirty="0" smtClean="0"/>
              <a:t>Preganglionic sympathetic nerves </a:t>
            </a:r>
            <a:endParaRPr lang="en-US" dirty="0" smtClean="0"/>
          </a:p>
          <a:p>
            <a:pPr lvl="0">
              <a:buFont typeface="Wingdings" pitchFamily="2" charset="2"/>
              <a:buChar char="v"/>
            </a:pPr>
            <a:r>
              <a:rPr lang="en-GB" dirty="0" smtClean="0"/>
              <a:t>Postganglionic sympathetic nerves for sweat glands and blood vessels in the skeletal muscle</a:t>
            </a:r>
            <a:endParaRPr lang="en-US" dirty="0" smtClean="0"/>
          </a:p>
          <a:p>
            <a:pPr lvl="0">
              <a:buFont typeface="Wingdings" pitchFamily="2" charset="2"/>
              <a:buChar char="v"/>
            </a:pPr>
            <a:r>
              <a:rPr lang="en-GB" dirty="0" smtClean="0"/>
              <a:t>Nerves in amacrine cells of the retina</a:t>
            </a:r>
            <a:endParaRPr lang="en-US" dirty="0" smtClean="0"/>
          </a:p>
          <a:p>
            <a:pPr lvl="0">
              <a:buFont typeface="Wingdings" pitchFamily="2" charset="2"/>
              <a:buChar char="v"/>
            </a:pPr>
            <a:r>
              <a:rPr lang="en-GB" dirty="0" smtClean="0"/>
              <a:t>Many areas of the brain </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4EEB476-27D8-4166-B54A-5AE2016F385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a:t>
            </a:fld>
            <a:endParaRPr lang="en-US"/>
          </a:p>
        </p:txBody>
      </p:sp>
      <p:sp>
        <p:nvSpPr>
          <p:cNvPr id="6" name="Content Placeholder 5"/>
          <p:cNvSpPr>
            <a:spLocks noGrp="1"/>
          </p:cNvSpPr>
          <p:nvPr>
            <p:ph sz="quarter" idx="1"/>
          </p:nvPr>
        </p:nvSpPr>
        <p:spPr/>
        <p:txBody>
          <a:bodyPr/>
          <a:lstStyle/>
          <a:p>
            <a:r>
              <a:rPr lang="en-GB" dirty="0" smtClean="0"/>
              <a:t>Most nerves are composed of both motor and sensory fibres (mixed nerves) however, others e.g. some cranial nerves that contain only sensory processes for example those serving special senses of sight, hearing and smell.</a:t>
            </a:r>
            <a:endParaRPr lang="en-US" dirty="0" smtClean="0"/>
          </a:p>
          <a:p>
            <a:pPr>
              <a:buNone/>
            </a:pPr>
            <a:r>
              <a:rPr lang="en-GB" b="1" dirty="0" smtClean="0"/>
              <a:t>Classification of Nerve Fibres</a:t>
            </a:r>
            <a:r>
              <a:rPr lang="en-GB" dirty="0" smtClean="0"/>
              <a:t> </a:t>
            </a:r>
            <a:endParaRPr lang="en-US" dirty="0" smtClean="0"/>
          </a:p>
          <a:p>
            <a:r>
              <a:rPr lang="en-GB" dirty="0" smtClean="0"/>
              <a:t>The nerve fibres are classified depending on structure, distribution, source of origin, function, chemical transmitter and diameter and conduction. </a:t>
            </a:r>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A41F00E-3EA2-4BD5-A717-2E7B212FAC86}"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90</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2. BIOGENIC AMINES</a:t>
            </a:r>
            <a:endParaRPr lang="en-US" dirty="0" smtClean="0"/>
          </a:p>
          <a:p>
            <a:r>
              <a:rPr lang="en-GB" dirty="0" smtClean="0"/>
              <a:t>These are synthesized from amino acids e.g. </a:t>
            </a:r>
            <a:r>
              <a:rPr lang="en-GB" b="1" dirty="0" smtClean="0"/>
              <a:t>tyrosine</a:t>
            </a:r>
            <a:r>
              <a:rPr lang="en-GB" dirty="0" smtClean="0"/>
              <a:t>, </a:t>
            </a:r>
            <a:r>
              <a:rPr lang="en-GB" b="1" dirty="0" err="1" smtClean="0"/>
              <a:t>trytophan</a:t>
            </a:r>
            <a:r>
              <a:rPr lang="en-GB" dirty="0" smtClean="0"/>
              <a:t>, </a:t>
            </a:r>
            <a:r>
              <a:rPr lang="en-GB" b="1" dirty="0" err="1" smtClean="0"/>
              <a:t>histadine</a:t>
            </a:r>
            <a:r>
              <a:rPr lang="en-GB" dirty="0" smtClean="0"/>
              <a:t> and contain an amine group (R-HN</a:t>
            </a:r>
            <a:r>
              <a:rPr lang="en-GB" baseline="-25000" dirty="0" smtClean="0"/>
              <a:t>2</a:t>
            </a:r>
            <a:r>
              <a:rPr lang="en-GB" dirty="0" smtClean="0"/>
              <a:t>). </a:t>
            </a:r>
          </a:p>
          <a:p>
            <a:r>
              <a:rPr lang="en-GB" dirty="0" smtClean="0"/>
              <a:t>They are found in various regions of the brain where they affect learning, emotions and motor control. </a:t>
            </a:r>
          </a:p>
          <a:p>
            <a:r>
              <a:rPr lang="en-GB" dirty="0" smtClean="0"/>
              <a:t>The most common amines in the nervous system are </a:t>
            </a:r>
            <a:r>
              <a:rPr lang="en-GB" b="1" dirty="0" smtClean="0"/>
              <a:t>dopamine, epinephrine, </a:t>
            </a:r>
            <a:r>
              <a:rPr lang="en-GB" b="1" dirty="0" err="1" smtClean="0"/>
              <a:t>norepinephrine</a:t>
            </a:r>
            <a:r>
              <a:rPr lang="en-GB" b="1" dirty="0" smtClean="0"/>
              <a:t>, </a:t>
            </a:r>
            <a:r>
              <a:rPr lang="en-GB" dirty="0" smtClean="0"/>
              <a:t>serotonin and </a:t>
            </a:r>
            <a:r>
              <a:rPr lang="en-GB" dirty="0" err="1" smtClean="0"/>
              <a:t>histadine</a:t>
            </a:r>
            <a:r>
              <a:rPr lang="en-GB"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5BF2C405-314E-4431-ACE8-FDA0CDB93A40}"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91</a:t>
            </a:fld>
            <a:endParaRPr lang="en-US"/>
          </a:p>
        </p:txBody>
      </p:sp>
      <p:sp>
        <p:nvSpPr>
          <p:cNvPr id="6" name="Content Placeholder 5"/>
          <p:cNvSpPr>
            <a:spLocks noGrp="1"/>
          </p:cNvSpPr>
          <p:nvPr>
            <p:ph sz="quarter" idx="1"/>
          </p:nvPr>
        </p:nvSpPr>
        <p:spPr/>
        <p:txBody>
          <a:bodyPr>
            <a:normAutofit lnSpcReduction="10000"/>
          </a:bodyPr>
          <a:lstStyle/>
          <a:p>
            <a:r>
              <a:rPr lang="en-GB" dirty="0" smtClean="0"/>
              <a:t>Dopamine, </a:t>
            </a:r>
            <a:r>
              <a:rPr lang="en-GB" dirty="0" err="1" smtClean="0"/>
              <a:t>Norepinephrine</a:t>
            </a:r>
            <a:r>
              <a:rPr lang="en-GB" dirty="0" smtClean="0"/>
              <a:t> and epinephrine contain a </a:t>
            </a:r>
            <a:r>
              <a:rPr lang="en-GB" b="1" dirty="0" err="1" smtClean="0"/>
              <a:t>catechol</a:t>
            </a:r>
            <a:r>
              <a:rPr lang="en-GB" dirty="0" smtClean="0"/>
              <a:t> (a six carbon ring with 2 adjacent hydroxyl ions) and an </a:t>
            </a:r>
            <a:r>
              <a:rPr lang="en-GB" b="1" dirty="0" smtClean="0"/>
              <a:t>amine group</a:t>
            </a:r>
            <a:r>
              <a:rPr lang="en-GB" dirty="0" smtClean="0"/>
              <a:t> (R-NH</a:t>
            </a:r>
            <a:r>
              <a:rPr lang="en-GB" baseline="-25000" dirty="0" smtClean="0"/>
              <a:t>2</a:t>
            </a:r>
            <a:r>
              <a:rPr lang="en-GB" dirty="0" smtClean="0"/>
              <a:t>) hence the name </a:t>
            </a:r>
            <a:r>
              <a:rPr lang="en-GB" b="1" dirty="0" smtClean="0"/>
              <a:t>catecholamines</a:t>
            </a:r>
            <a:r>
              <a:rPr lang="en-GB" dirty="0" smtClean="0"/>
              <a:t>. </a:t>
            </a:r>
          </a:p>
          <a:p>
            <a:r>
              <a:rPr lang="en-GB" dirty="0" smtClean="0"/>
              <a:t>Catecholamines are formed from the amino acid tyrosine. Enzymes determine the release of amines. </a:t>
            </a:r>
            <a:endParaRPr lang="en-US" dirty="0" smtClean="0"/>
          </a:p>
          <a:p>
            <a:pPr>
              <a:buNone/>
            </a:pPr>
            <a:r>
              <a:rPr lang="en-GB" b="1" dirty="0" smtClean="0"/>
              <a:t>A. Noradrenaline/norepinephrine</a:t>
            </a:r>
            <a:endParaRPr lang="en-US" dirty="0" smtClean="0"/>
          </a:p>
          <a:p>
            <a:r>
              <a:rPr lang="en-GB" dirty="0" err="1" smtClean="0"/>
              <a:t>Norepinephrine</a:t>
            </a:r>
            <a:r>
              <a:rPr lang="en-GB" dirty="0" smtClean="0"/>
              <a:t> is primarily found at postganglionic synapses e.g. in the heart and adrenal glands. It is an important transmitter in the CNS and PNS. </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B7AB7D76-3461-4945-ADC8-25784AF5064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92</a:t>
            </a:fld>
            <a:endParaRPr lang="en-US"/>
          </a:p>
        </p:txBody>
      </p:sp>
      <p:sp>
        <p:nvSpPr>
          <p:cNvPr id="6" name="Content Placeholder 5"/>
          <p:cNvSpPr>
            <a:spLocks noGrp="1"/>
          </p:cNvSpPr>
          <p:nvPr>
            <p:ph sz="quarter" idx="1"/>
          </p:nvPr>
        </p:nvSpPr>
        <p:spPr/>
        <p:txBody>
          <a:bodyPr>
            <a:normAutofit lnSpcReduction="10000"/>
          </a:bodyPr>
          <a:lstStyle/>
          <a:p>
            <a:r>
              <a:rPr lang="en-GB" dirty="0" smtClean="0"/>
              <a:t>Neurone fibres that release </a:t>
            </a:r>
            <a:r>
              <a:rPr lang="en-GB" dirty="0" err="1" smtClean="0"/>
              <a:t>norepinephrine</a:t>
            </a:r>
            <a:r>
              <a:rPr lang="en-GB" dirty="0" smtClean="0"/>
              <a:t> and epinephrine (adrenaline – British) are called </a:t>
            </a:r>
            <a:r>
              <a:rPr lang="en-GB" b="1" dirty="0" smtClean="0"/>
              <a:t>adrenergic</a:t>
            </a:r>
            <a:r>
              <a:rPr lang="en-GB" dirty="0" smtClean="0"/>
              <a:t> </a:t>
            </a:r>
            <a:r>
              <a:rPr lang="en-GB" b="1" dirty="0" smtClean="0"/>
              <a:t>fibres. </a:t>
            </a:r>
            <a:endParaRPr lang="en-US" dirty="0" smtClean="0"/>
          </a:p>
          <a:p>
            <a:r>
              <a:rPr lang="en-GB" dirty="0" smtClean="0"/>
              <a:t>There are two classes of receptors for adrenaline and noradrenaline: - </a:t>
            </a:r>
            <a:r>
              <a:rPr lang="en-GB" b="1" dirty="0" smtClean="0"/>
              <a:t>alpha-adrenergic receptors</a:t>
            </a:r>
            <a:r>
              <a:rPr lang="en-GB" dirty="0" smtClean="0"/>
              <a:t> (a1 and a 2) and </a:t>
            </a:r>
            <a:r>
              <a:rPr lang="en-GB" b="1" dirty="0" smtClean="0"/>
              <a:t>beta-adrenergic receptors </a:t>
            </a:r>
            <a:r>
              <a:rPr lang="en-GB" dirty="0" smtClean="0"/>
              <a:t>(b1 and b2). </a:t>
            </a:r>
          </a:p>
          <a:p>
            <a:r>
              <a:rPr lang="en-GB" dirty="0" smtClean="0"/>
              <a:t>Noradrenaline is an adrenergic neurotransmitter with mainly excitatory activity but has inhibitory activity in very few instances. </a:t>
            </a:r>
            <a:endParaRPr lang="en-US" dirty="0" smtClean="0"/>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8700E306-8F54-4609-BF62-4C023FA5683D}"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93</a:t>
            </a:fld>
            <a:endParaRPr lang="en-US"/>
          </a:p>
        </p:txBody>
      </p:sp>
      <p:sp>
        <p:nvSpPr>
          <p:cNvPr id="6" name="Content Placeholder 5"/>
          <p:cNvSpPr>
            <a:spLocks noGrp="1"/>
          </p:cNvSpPr>
          <p:nvPr>
            <p:ph sz="quarter" idx="1"/>
          </p:nvPr>
        </p:nvSpPr>
        <p:spPr/>
        <p:txBody>
          <a:bodyPr/>
          <a:lstStyle/>
          <a:p>
            <a:r>
              <a:rPr lang="en-GB" dirty="0" smtClean="0"/>
              <a:t>Noradrenaline is found in: -</a:t>
            </a:r>
            <a:endParaRPr lang="en-US" dirty="0" smtClean="0"/>
          </a:p>
          <a:p>
            <a:pPr lvl="0">
              <a:buFont typeface="Wingdings" pitchFamily="2" charset="2"/>
              <a:buChar char="v"/>
            </a:pPr>
            <a:r>
              <a:rPr lang="en-GB" dirty="0" smtClean="0"/>
              <a:t>Cerebral cortex</a:t>
            </a:r>
            <a:endParaRPr lang="en-US" dirty="0" smtClean="0"/>
          </a:p>
          <a:p>
            <a:pPr lvl="0">
              <a:buFont typeface="Wingdings" pitchFamily="2" charset="2"/>
              <a:buChar char="v"/>
            </a:pPr>
            <a:r>
              <a:rPr lang="en-GB" dirty="0" smtClean="0"/>
              <a:t>Postganglionic sympathetic nerve endings</a:t>
            </a:r>
            <a:endParaRPr lang="en-US" dirty="0" smtClean="0"/>
          </a:p>
          <a:p>
            <a:pPr lvl="0">
              <a:buFont typeface="Wingdings" pitchFamily="2" charset="2"/>
              <a:buChar char="v"/>
            </a:pPr>
            <a:r>
              <a:rPr lang="en-GB" dirty="0" smtClean="0"/>
              <a:t>Hypothalamus</a:t>
            </a:r>
            <a:endParaRPr lang="en-US" dirty="0" smtClean="0"/>
          </a:p>
          <a:p>
            <a:pPr lvl="0">
              <a:buFont typeface="Wingdings" pitchFamily="2" charset="2"/>
              <a:buChar char="v"/>
            </a:pPr>
            <a:r>
              <a:rPr lang="en-GB" dirty="0" smtClean="0"/>
              <a:t>Brain stem</a:t>
            </a:r>
            <a:endParaRPr lang="en-US" dirty="0" smtClean="0"/>
          </a:p>
          <a:p>
            <a:pPr lvl="0">
              <a:buFont typeface="Wingdings" pitchFamily="2" charset="2"/>
              <a:buChar char="v"/>
            </a:pPr>
            <a:r>
              <a:rPr lang="en-GB" dirty="0" smtClean="0"/>
              <a:t>Pons</a:t>
            </a:r>
            <a:endParaRPr lang="en-US" dirty="0" smtClean="0"/>
          </a:p>
          <a:p>
            <a:pPr lvl="0">
              <a:buFont typeface="Wingdings" pitchFamily="2" charset="2"/>
              <a:buChar char="v"/>
            </a:pPr>
            <a:r>
              <a:rPr lang="en-GB" dirty="0" smtClean="0"/>
              <a:t>Spinal cord</a:t>
            </a:r>
            <a:endParaRPr lang="en-US"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19DFDE6-535C-4D19-A29D-77F5979AF724}"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94</a:t>
            </a:fld>
            <a:endParaRPr lang="en-US"/>
          </a:p>
        </p:txBody>
      </p:sp>
      <p:sp>
        <p:nvSpPr>
          <p:cNvPr id="6" name="Content Placeholder 5"/>
          <p:cNvSpPr>
            <a:spLocks noGrp="1"/>
          </p:cNvSpPr>
          <p:nvPr>
            <p:ph sz="quarter" idx="1"/>
          </p:nvPr>
        </p:nvSpPr>
        <p:spPr/>
        <p:txBody>
          <a:bodyPr>
            <a:normAutofit fontScale="92500" lnSpcReduction="10000"/>
          </a:bodyPr>
          <a:lstStyle/>
          <a:p>
            <a:pPr>
              <a:buNone/>
            </a:pPr>
            <a:r>
              <a:rPr lang="en-GB" b="1" dirty="0" smtClean="0"/>
              <a:t>b. Dopamine</a:t>
            </a:r>
            <a:r>
              <a:rPr lang="en-GB" dirty="0" smtClean="0"/>
              <a:t> </a:t>
            </a:r>
            <a:endParaRPr lang="en-US" dirty="0" smtClean="0"/>
          </a:p>
          <a:p>
            <a:r>
              <a:rPr lang="en-GB" dirty="0" smtClean="0"/>
              <a:t>Dopamine is secreted by neurones that originate from the </a:t>
            </a:r>
            <a:r>
              <a:rPr lang="en-GB" dirty="0" err="1" smtClean="0"/>
              <a:t>substancia</a:t>
            </a:r>
            <a:r>
              <a:rPr lang="en-GB" dirty="0" smtClean="0"/>
              <a:t> </a:t>
            </a:r>
            <a:r>
              <a:rPr lang="en-GB" dirty="0" err="1" smtClean="0"/>
              <a:t>nigra</a:t>
            </a:r>
            <a:r>
              <a:rPr lang="en-GB" dirty="0" smtClean="0"/>
              <a:t> and terminate in the basal ganglia and its effects are mainly excitatory.</a:t>
            </a:r>
          </a:p>
          <a:p>
            <a:r>
              <a:rPr lang="en-GB" dirty="0" smtClean="0"/>
              <a:t>It is an excitatory neurotransmitter found in the hypothalamus, corpus striatum, limbic system and retina.</a:t>
            </a:r>
          </a:p>
          <a:p>
            <a:r>
              <a:rPr lang="en-GB" dirty="0" err="1" smtClean="0"/>
              <a:t>Prolactin</a:t>
            </a:r>
            <a:r>
              <a:rPr lang="en-GB" dirty="0" smtClean="0"/>
              <a:t> is a form of dopamine. </a:t>
            </a:r>
            <a:endParaRPr lang="en-US" dirty="0" smtClean="0"/>
          </a:p>
          <a:p>
            <a:pPr>
              <a:buNone/>
            </a:pPr>
            <a:r>
              <a:rPr lang="en-GB" b="1" dirty="0" smtClean="0"/>
              <a:t>c. Histamine</a:t>
            </a:r>
            <a:r>
              <a:rPr lang="en-GB" dirty="0" smtClean="0"/>
              <a:t> </a:t>
            </a:r>
            <a:endParaRPr lang="en-US" dirty="0" smtClean="0"/>
          </a:p>
          <a:p>
            <a:r>
              <a:rPr lang="en-GB" dirty="0" smtClean="0"/>
              <a:t>Histamine is an excitatory neurotransmitter found in the hypothalamus, limbic system and cortex.</a:t>
            </a:r>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DEB93B5A-C581-488B-8AEB-F2A2AC3A4A82}"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95</a:t>
            </a:fld>
            <a:endParaRPr lang="en-US"/>
          </a:p>
        </p:txBody>
      </p:sp>
      <p:sp>
        <p:nvSpPr>
          <p:cNvPr id="6" name="Content Placeholder 5"/>
          <p:cNvSpPr>
            <a:spLocks noGrp="1"/>
          </p:cNvSpPr>
          <p:nvPr>
            <p:ph sz="quarter" idx="1"/>
          </p:nvPr>
        </p:nvSpPr>
        <p:spPr/>
        <p:txBody>
          <a:bodyPr>
            <a:normAutofit fontScale="92500" lnSpcReduction="10000"/>
          </a:bodyPr>
          <a:lstStyle/>
          <a:p>
            <a:pPr>
              <a:buNone/>
            </a:pPr>
            <a:r>
              <a:rPr lang="en-GB" b="1" dirty="0" smtClean="0"/>
              <a:t>d. Serotonin (5HT)</a:t>
            </a:r>
            <a:endParaRPr lang="en-US" dirty="0" smtClean="0"/>
          </a:p>
          <a:p>
            <a:r>
              <a:rPr lang="en-GB" dirty="0" smtClean="0"/>
              <a:t>Serotonin (5-hydroxy </a:t>
            </a:r>
            <a:r>
              <a:rPr lang="en-GB" dirty="0" err="1" smtClean="0"/>
              <a:t>tryptane</a:t>
            </a:r>
            <a:r>
              <a:rPr lang="en-GB" dirty="0" smtClean="0"/>
              <a:t>, 5HT) is an inhibitory neurotransmitter working in the hypothalamus, limbic system, cerebellum, midbrain, spinal cord and gastrointestinal tract. </a:t>
            </a:r>
          </a:p>
          <a:p>
            <a:r>
              <a:rPr lang="en-GB" dirty="0" smtClean="0"/>
              <a:t>Serotonin is produced from amino acid tryptophan and its effects are of slow onset hence it works as a </a:t>
            </a:r>
            <a:r>
              <a:rPr lang="en-GB" dirty="0" err="1" smtClean="0"/>
              <a:t>neuromodulator</a:t>
            </a:r>
            <a:r>
              <a:rPr lang="en-GB" dirty="0" smtClean="0"/>
              <a:t> mainly in the brain stem neurones. </a:t>
            </a:r>
          </a:p>
          <a:p>
            <a:r>
              <a:rPr lang="en-GB" dirty="0" smtClean="0"/>
              <a:t>It has excitatory effects on pathways controlling muscles and inhibitory on pathways mediating sensations. The brain has 1-2% of the body’s </a:t>
            </a:r>
            <a:r>
              <a:rPr lang="en-GB" dirty="0" err="1" smtClean="0"/>
              <a:t>serotonergic</a:t>
            </a:r>
            <a:r>
              <a:rPr lang="en-GB" dirty="0" smtClean="0"/>
              <a:t> fibres.</a:t>
            </a:r>
            <a:endParaRPr lang="en-US" dirty="0" smtClean="0"/>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33C0EFDB-D97B-4BBA-B1A6-0BA73288994E}"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96</a:t>
            </a:fld>
            <a:endParaRPr lang="en-US"/>
          </a:p>
        </p:txBody>
      </p:sp>
      <p:sp>
        <p:nvSpPr>
          <p:cNvPr id="6" name="Content Placeholder 5"/>
          <p:cNvSpPr>
            <a:spLocks noGrp="1"/>
          </p:cNvSpPr>
          <p:nvPr>
            <p:ph sz="quarter" idx="1"/>
          </p:nvPr>
        </p:nvSpPr>
        <p:spPr/>
        <p:txBody>
          <a:bodyPr>
            <a:normAutofit/>
          </a:bodyPr>
          <a:lstStyle/>
          <a:p>
            <a:pPr>
              <a:buNone/>
            </a:pPr>
            <a:r>
              <a:rPr lang="en-GB" b="1" dirty="0" smtClean="0"/>
              <a:t>3. AMINO ACIDS</a:t>
            </a:r>
            <a:endParaRPr lang="en-US" dirty="0" smtClean="0"/>
          </a:p>
          <a:p>
            <a:r>
              <a:rPr lang="en-GB" dirty="0" smtClean="0"/>
              <a:t>Amino acids, which are most prevalent in the CNS affecting virtually all neurones, are synthesized from amino acids. </a:t>
            </a:r>
          </a:p>
          <a:p>
            <a:r>
              <a:rPr lang="en-GB" dirty="0" smtClean="0"/>
              <a:t>Amino acids are found in all cells of the body where they are used to synthesize various structural and functional proteins and in the nervous system they are stored in synaptic vesicles and used as neurotransmitters.</a:t>
            </a:r>
            <a:endParaRPr lang="en-US"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692F86A5-41EC-4E64-AB23-1285BCD13848}"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97</a:t>
            </a:fld>
            <a:endParaRPr lang="en-US"/>
          </a:p>
        </p:txBody>
      </p:sp>
      <p:sp>
        <p:nvSpPr>
          <p:cNvPr id="6" name="Content Placeholder 5"/>
          <p:cNvSpPr>
            <a:spLocks noGrp="1"/>
          </p:cNvSpPr>
          <p:nvPr>
            <p:ph sz="quarter" idx="1"/>
          </p:nvPr>
        </p:nvSpPr>
        <p:spPr/>
        <p:txBody>
          <a:bodyPr>
            <a:normAutofit lnSpcReduction="10000"/>
          </a:bodyPr>
          <a:lstStyle/>
          <a:p>
            <a:pPr>
              <a:buNone/>
            </a:pPr>
            <a:r>
              <a:rPr lang="en-GB" b="1" dirty="0" smtClean="0"/>
              <a:t>A. Excitatory Amino acids</a:t>
            </a:r>
            <a:endParaRPr lang="en-US" dirty="0" smtClean="0"/>
          </a:p>
          <a:p>
            <a:pPr lvl="0">
              <a:buFont typeface="Wingdings" pitchFamily="2" charset="2"/>
              <a:buChar char="v"/>
            </a:pPr>
            <a:r>
              <a:rPr lang="en-GB" dirty="0" smtClean="0"/>
              <a:t>Glutamate</a:t>
            </a:r>
            <a:endParaRPr lang="en-US" dirty="0" smtClean="0"/>
          </a:p>
          <a:p>
            <a:pPr lvl="0">
              <a:buFont typeface="Wingdings" pitchFamily="2" charset="2"/>
              <a:buChar char="v"/>
            </a:pPr>
            <a:r>
              <a:rPr lang="en-GB" dirty="0" err="1" smtClean="0"/>
              <a:t>Aspartate</a:t>
            </a:r>
            <a:endParaRPr lang="en-US" dirty="0" smtClean="0"/>
          </a:p>
          <a:p>
            <a:r>
              <a:rPr lang="en-GB" dirty="0" smtClean="0"/>
              <a:t>They are found at many excitatory synapses in the CNS where they function in learning, memory and neural development. </a:t>
            </a:r>
          </a:p>
          <a:p>
            <a:r>
              <a:rPr lang="en-GB" dirty="0" smtClean="0"/>
              <a:t>They are implicated in epilepsy, Alzheimer’s disease, Parkinsonism and neural damage that follows strokes, brain trauma and ischaemic brain conditions.</a:t>
            </a:r>
            <a:endParaRPr lang="en-US" dirty="0" smtClean="0"/>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781B2209-0A8F-403B-A82E-083CB83E3F17}"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98</a:t>
            </a:fld>
            <a:endParaRPr lang="en-US"/>
          </a:p>
        </p:txBody>
      </p:sp>
      <p:sp>
        <p:nvSpPr>
          <p:cNvPr id="6" name="Content Placeholder 5"/>
          <p:cNvSpPr>
            <a:spLocks noGrp="1"/>
          </p:cNvSpPr>
          <p:nvPr>
            <p:ph sz="quarter" idx="1"/>
          </p:nvPr>
        </p:nvSpPr>
        <p:spPr/>
        <p:txBody>
          <a:bodyPr>
            <a:normAutofit/>
          </a:bodyPr>
          <a:lstStyle/>
          <a:p>
            <a:pPr>
              <a:buNone/>
            </a:pPr>
            <a:r>
              <a:rPr lang="en-GB" b="1" dirty="0" smtClean="0"/>
              <a:t>B. Inhibitory Amino acids</a:t>
            </a:r>
            <a:endParaRPr lang="en-US" dirty="0" smtClean="0"/>
          </a:p>
          <a:p>
            <a:pPr lvl="0">
              <a:buFont typeface="Wingdings" pitchFamily="2" charset="2"/>
              <a:buChar char="v"/>
            </a:pPr>
            <a:r>
              <a:rPr lang="en-GB" dirty="0" smtClean="0"/>
              <a:t>Gamma-</a:t>
            </a:r>
            <a:r>
              <a:rPr lang="en-GB" dirty="0" err="1" smtClean="0"/>
              <a:t>aminobutyric</a:t>
            </a:r>
            <a:r>
              <a:rPr lang="en-GB" dirty="0" smtClean="0"/>
              <a:t> acid (GABA)</a:t>
            </a:r>
            <a:endParaRPr lang="en-US" dirty="0" smtClean="0"/>
          </a:p>
          <a:p>
            <a:pPr lvl="0">
              <a:buFont typeface="Wingdings" pitchFamily="2" charset="2"/>
              <a:buChar char="v"/>
            </a:pPr>
            <a:r>
              <a:rPr lang="en-GB" dirty="0" err="1" smtClean="0"/>
              <a:t>Glycine</a:t>
            </a:r>
            <a:endParaRPr lang="en-US" dirty="0" smtClean="0"/>
          </a:p>
          <a:p>
            <a:pPr>
              <a:buNone/>
            </a:pPr>
            <a:r>
              <a:rPr lang="en-GB" b="1" dirty="0" smtClean="0"/>
              <a:t>1. GABA</a:t>
            </a:r>
            <a:endParaRPr lang="en-US" dirty="0" smtClean="0"/>
          </a:p>
          <a:p>
            <a:r>
              <a:rPr lang="en-GB" dirty="0" smtClean="0"/>
              <a:t>GABA is an inhibitory neurotransmitter which facilitates opening of the potassium channels in the cerebellum, cerebral cortex, retina and spinal cord.  </a:t>
            </a:r>
            <a:endParaRPr lang="en-US" dirty="0" smtClean="0"/>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Date Placeholder 2"/>
          <p:cNvSpPr>
            <a:spLocks noGrp="1"/>
          </p:cNvSpPr>
          <p:nvPr>
            <p:ph type="dt" sz="half" idx="10"/>
          </p:nvPr>
        </p:nvSpPr>
        <p:spPr/>
        <p:txBody>
          <a:bodyPr/>
          <a:lstStyle/>
          <a:p>
            <a:fld id="{CCDE6A93-9AAA-4C07-9E29-8DCE14C023EC}" type="datetime1">
              <a:rPr lang="en-US" smtClean="0"/>
              <a:pPr/>
              <a:t>01/30/2020</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A6EDB6CC-90E6-44D2-B2F2-8BD2E7868DB7}" type="slidenum">
              <a:rPr lang="en-US" smtClean="0"/>
              <a:pPr/>
              <a:t>99</a:t>
            </a:fld>
            <a:endParaRPr lang="en-US"/>
          </a:p>
        </p:txBody>
      </p:sp>
      <p:sp>
        <p:nvSpPr>
          <p:cNvPr id="6" name="Content Placeholder 5"/>
          <p:cNvSpPr>
            <a:spLocks noGrp="1"/>
          </p:cNvSpPr>
          <p:nvPr>
            <p:ph sz="quarter" idx="1"/>
          </p:nvPr>
        </p:nvSpPr>
        <p:spPr/>
        <p:txBody>
          <a:bodyPr>
            <a:normAutofit fontScale="92500"/>
          </a:bodyPr>
          <a:lstStyle/>
          <a:p>
            <a:pPr>
              <a:buNone/>
            </a:pPr>
            <a:r>
              <a:rPr lang="en-GB" b="1" dirty="0" smtClean="0"/>
              <a:t>4. NEUROPEPTIDES</a:t>
            </a:r>
            <a:endParaRPr lang="en-US" dirty="0" smtClean="0"/>
          </a:p>
          <a:p>
            <a:r>
              <a:rPr lang="en-GB" dirty="0" err="1" smtClean="0"/>
              <a:t>Neuropeptides</a:t>
            </a:r>
            <a:r>
              <a:rPr lang="en-GB" dirty="0" smtClean="0"/>
              <a:t> are composed of 2 or more amino acids linked together by peptide bonds. </a:t>
            </a:r>
          </a:p>
          <a:p>
            <a:r>
              <a:rPr lang="en-GB" dirty="0" smtClean="0"/>
              <a:t>They are processed in ribosome from </a:t>
            </a:r>
            <a:r>
              <a:rPr lang="en-GB" dirty="0" err="1" smtClean="0"/>
              <a:t>prohormones</a:t>
            </a:r>
            <a:r>
              <a:rPr lang="en-GB" dirty="0" smtClean="0"/>
              <a:t> or </a:t>
            </a:r>
            <a:r>
              <a:rPr lang="en-GB" dirty="0" err="1" smtClean="0"/>
              <a:t>prehormones</a:t>
            </a:r>
            <a:r>
              <a:rPr lang="en-GB" dirty="0" smtClean="0"/>
              <a:t>, packed in synaptic vesicles and transported by axon into terminals or varicosities where the vesicle contents are cleaved by peptidases.</a:t>
            </a:r>
            <a:endParaRPr lang="en-US" dirty="0" smtClean="0"/>
          </a:p>
          <a:p>
            <a:r>
              <a:rPr lang="en-GB" dirty="0" smtClean="0"/>
              <a:t>Neurones with </a:t>
            </a:r>
            <a:r>
              <a:rPr lang="en-GB" dirty="0" err="1" smtClean="0"/>
              <a:t>neuropeptides</a:t>
            </a:r>
            <a:r>
              <a:rPr lang="en-GB" dirty="0" smtClean="0"/>
              <a:t> are called </a:t>
            </a:r>
            <a:r>
              <a:rPr lang="en-GB" dirty="0" err="1" smtClean="0"/>
              <a:t>peptidergic</a:t>
            </a:r>
            <a:r>
              <a:rPr lang="en-GB" dirty="0" smtClean="0"/>
              <a:t> e.g. </a:t>
            </a:r>
            <a:r>
              <a:rPr lang="en-GB" dirty="0" err="1" smtClean="0"/>
              <a:t>vasoactive</a:t>
            </a:r>
            <a:r>
              <a:rPr lang="en-GB" dirty="0" smtClean="0"/>
              <a:t> intestinal peptide (VIP) and </a:t>
            </a:r>
            <a:r>
              <a:rPr lang="en-GB" dirty="0" err="1" smtClean="0"/>
              <a:t>cholecystokinin</a:t>
            </a:r>
            <a:r>
              <a:rPr lang="en-GB" dirty="0" smtClean="0"/>
              <a:t> (CCK).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4997</TotalTime>
  <Words>13961</Words>
  <Application>Microsoft Office PowerPoint</Application>
  <PresentationFormat>On-screen Show (4:3)</PresentationFormat>
  <Paragraphs>1871</Paragraphs>
  <Slides>259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259</vt:i4>
      </vt:variant>
    </vt:vector>
  </HeadingPairs>
  <TitlesOfParts>
    <vt:vector size="261" baseType="lpstr">
      <vt:lpstr>Median</vt:lpstr>
      <vt:lpstr>Packager Shell Object</vt:lpstr>
      <vt:lpstr>THE NERVOUS SYSTEM</vt:lpstr>
      <vt:lpstr>MODULE OUTLINE</vt:lpstr>
      <vt:lpstr>Cont.</vt:lpstr>
      <vt:lpstr>Cont.</vt:lpstr>
      <vt:lpstr>Intro.</vt:lpstr>
      <vt:lpstr>Cont.</vt:lpstr>
      <vt:lpstr>Cont.</vt:lpstr>
      <vt:lpstr>Cont.</vt:lpstr>
      <vt:lpstr>Cont.</vt:lpstr>
      <vt:lpstr>Cont.</vt:lpstr>
      <vt:lpstr>Cont.</vt:lpstr>
      <vt:lpstr>Cont.</vt:lpstr>
      <vt:lpstr>Slide 13</vt:lpstr>
      <vt:lpstr>Cont.</vt:lpstr>
      <vt:lpstr>Cells of the nervous system?</vt:lpstr>
      <vt:lpstr>Cont.</vt:lpstr>
      <vt:lpstr>Cont.</vt:lpstr>
      <vt:lpstr>Cont.</vt:lpstr>
      <vt:lpstr>Cont.</vt:lpstr>
      <vt:lpstr>Cont.</vt:lpstr>
      <vt:lpstr>Cont.</vt:lpstr>
      <vt:lpstr>Cont.</vt:lpstr>
      <vt:lpstr>Slide 23</vt:lpstr>
      <vt:lpstr>NEURON</vt:lpstr>
      <vt:lpstr>Cont.</vt:lpstr>
      <vt:lpstr>Cont.</vt:lpstr>
      <vt:lpstr>Cont.</vt:lpstr>
      <vt:lpstr>Cont.</vt:lpstr>
      <vt:lpstr>Cont.</vt:lpstr>
      <vt:lpstr>Cont.</vt:lpstr>
      <vt:lpstr>Cont.</vt:lpstr>
      <vt:lpstr>Cont.</vt:lpstr>
      <vt:lpstr>Cont.</vt:lpstr>
      <vt:lpstr>Classification of Neurons: Structural Differences</vt:lpstr>
      <vt:lpstr>Cont.</vt:lpstr>
      <vt:lpstr>Cont.</vt:lpstr>
      <vt:lpstr>Cont.</vt:lpstr>
      <vt:lpstr>Cont.</vt:lpstr>
      <vt:lpstr>Cont.</vt:lpstr>
      <vt:lpstr>Cont.</vt:lpstr>
      <vt:lpstr>Cont.</vt:lpstr>
      <vt:lpstr>Cont.</vt:lpstr>
      <vt:lpstr>PRINCIPLES OF NERVOUS FUNCTION</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THE CENTRAL NERVOUS SYSTEM</vt:lpstr>
      <vt:lpstr>Cont.</vt:lpstr>
      <vt:lpstr>CENTRAL NERVOUS SYSTEM</vt:lpstr>
      <vt:lpstr>Cont.</vt:lpstr>
      <vt:lpstr>Slide 106</vt:lpstr>
      <vt:lpstr>Cont.</vt:lpstr>
      <vt:lpstr>Cont.</vt:lpstr>
      <vt:lpstr>Cont.</vt:lpstr>
      <vt:lpstr>Cont.</vt:lpstr>
      <vt:lpstr>Cont.</vt:lpstr>
      <vt:lpstr>Cont.</vt:lpstr>
      <vt:lpstr>Cont.</vt:lpstr>
      <vt:lpstr>Cont.</vt:lpstr>
      <vt:lpstr>Cont.</vt:lpstr>
      <vt:lpstr>Slide 116</vt:lpstr>
      <vt:lpstr>Cont.</vt:lpstr>
      <vt:lpstr>Cont.</vt:lpstr>
      <vt:lpstr>CLINICAL APPLICATION</vt:lpstr>
      <vt:lpstr>Cont.</vt:lpstr>
      <vt:lpstr>Cont.</vt:lpstr>
      <vt:lpstr>Cont.</vt:lpstr>
      <vt:lpstr>Slide 123</vt:lpstr>
      <vt:lpstr>Slide 124</vt:lpstr>
      <vt:lpstr>Cont.</vt:lpstr>
      <vt:lpstr>Cont.</vt:lpstr>
      <vt:lpstr>Cont.</vt:lpstr>
      <vt:lpstr>Cont.</vt:lpstr>
      <vt:lpstr>CEREBRAL LOBES</vt:lpstr>
      <vt:lpstr>Cont.</vt:lpstr>
      <vt:lpstr>Cont.</vt:lpstr>
      <vt:lpstr>Cont.</vt:lpstr>
      <vt:lpstr>Cont.</vt:lpstr>
      <vt:lpstr>Cont.</vt:lpstr>
      <vt:lpstr>Cont.</vt:lpstr>
      <vt:lpstr>Cont.</vt:lpstr>
      <vt:lpstr>Cont.</vt:lpstr>
      <vt:lpstr>Cont.</vt:lpstr>
      <vt:lpstr>Cont.</vt:lpstr>
      <vt:lpstr>FUNCTIONAL LOCALIZATION</vt:lpstr>
      <vt:lpstr>Cont.</vt:lpstr>
      <vt:lpstr>Cont.</vt:lpstr>
      <vt:lpstr>Cont.</vt:lpstr>
      <vt:lpstr>Cont.</vt:lpstr>
      <vt:lpstr>Cont.</vt:lpstr>
      <vt:lpstr>Cont.</vt:lpstr>
      <vt:lpstr>THE PERIPHERAL NERVOUS SYSTEM</vt:lpstr>
      <vt:lpstr>Cont.</vt:lpstr>
      <vt:lpstr>PERIPHERAL NERVOUS SYSTEM</vt:lpstr>
      <vt:lpstr>Cont.</vt:lpstr>
      <vt:lpstr>Cont.</vt:lpstr>
      <vt:lpstr>Cont.</vt:lpstr>
      <vt:lpstr>Cont.</vt:lpstr>
      <vt:lpstr>Cont.</vt:lpstr>
      <vt:lpstr>Cont.</vt:lpstr>
      <vt:lpstr>Cont.</vt:lpstr>
      <vt:lpstr>Cont.</vt:lpstr>
      <vt:lpstr>Cont.</vt:lpstr>
      <vt:lpstr>CRANIAL NERVES</vt:lpstr>
      <vt:lpstr>CRANIAL NERVE DISTRIBUTION</vt:lpstr>
      <vt:lpstr>Cont.</vt:lpstr>
      <vt:lpstr>Cont.</vt:lpstr>
      <vt:lpstr>Cont.</vt:lpstr>
      <vt:lpstr>Slide 164</vt:lpstr>
      <vt:lpstr>Cont.</vt:lpstr>
      <vt:lpstr>Cont.</vt:lpstr>
      <vt:lpstr>Cont.</vt:lpstr>
      <vt:lpstr>Cont.</vt:lpstr>
      <vt:lpstr>Cont.</vt:lpstr>
      <vt:lpstr>Cont.</vt:lpstr>
      <vt:lpstr>Cont.</vt:lpstr>
      <vt:lpstr>Cont.</vt:lpstr>
      <vt:lpstr>Cont.</vt:lpstr>
      <vt:lpstr> 5. AUTONOMIC NERVOUS SYSTEM (ANS) </vt:lpstr>
      <vt:lpstr>AUTONOMIC NERVOUS SYSTEM</vt:lpstr>
      <vt:lpstr>Cont.</vt:lpstr>
      <vt:lpstr>Cont.</vt:lpstr>
      <vt:lpstr>Cont.</vt:lpstr>
      <vt:lpstr>Cont.</vt:lpstr>
      <vt:lpstr>Cont.</vt:lpstr>
      <vt:lpstr>Cont.</vt:lpstr>
      <vt:lpstr>Cont.</vt:lpstr>
      <vt:lpstr>Cont.</vt:lpstr>
      <vt:lpstr>Sympathetic Responses</vt:lpstr>
      <vt:lpstr>Cont.</vt:lpstr>
      <vt:lpstr>Cont.</vt:lpstr>
      <vt:lpstr>Cont.</vt:lpstr>
      <vt:lpstr>Cont.</vt:lpstr>
      <vt:lpstr>Cont.</vt:lpstr>
      <vt:lpstr>Cont.</vt:lpstr>
      <vt:lpstr>Cont.</vt:lpstr>
      <vt:lpstr>ANS Neurotransmitters</vt:lpstr>
      <vt:lpstr>Parasympathetic</vt:lpstr>
      <vt:lpstr>Sympathetic</vt:lpstr>
      <vt:lpstr>Cont.</vt:lpstr>
      <vt:lpstr>Cont.</vt:lpstr>
      <vt:lpstr>Cont.</vt:lpstr>
      <vt:lpstr>Cont.</vt:lpstr>
      <vt:lpstr>Cont.</vt:lpstr>
      <vt:lpstr>Cont.</vt:lpstr>
      <vt:lpstr>Cont.</vt:lpstr>
      <vt:lpstr>Cont.</vt:lpstr>
      <vt:lpstr>Cont.</vt:lpstr>
      <vt:lpstr>Cont.</vt:lpstr>
      <vt:lpstr>COMPARISON – SYMPATHETIC &amp; PARASYMPATHETIC</vt:lpstr>
      <vt:lpstr> SENSORY NEUROPHYSIOLOGY </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MOTOR AND INTEGRATIVE PHYSIOLOGY</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End of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cliff</dc:creator>
  <cp:lastModifiedBy>HP</cp:lastModifiedBy>
  <cp:revision>199</cp:revision>
  <dcterms:created xsi:type="dcterms:W3CDTF">2016-07-11T14:00:25Z</dcterms:created>
  <dcterms:modified xsi:type="dcterms:W3CDTF">2020-01-30T09:18:51Z</dcterms:modified>
</cp:coreProperties>
</file>