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336" r:id="rId8"/>
    <p:sldId id="262" r:id="rId9"/>
    <p:sldId id="337" r:id="rId10"/>
    <p:sldId id="263" r:id="rId11"/>
    <p:sldId id="264" r:id="rId12"/>
    <p:sldId id="265" r:id="rId13"/>
    <p:sldId id="266" r:id="rId14"/>
    <p:sldId id="267" r:id="rId15"/>
    <p:sldId id="338" r:id="rId16"/>
    <p:sldId id="268" r:id="rId17"/>
    <p:sldId id="269" r:id="rId18"/>
    <p:sldId id="339" r:id="rId19"/>
    <p:sldId id="270" r:id="rId20"/>
    <p:sldId id="340" r:id="rId21"/>
    <p:sldId id="271" r:id="rId22"/>
    <p:sldId id="341" r:id="rId23"/>
    <p:sldId id="272" r:id="rId24"/>
    <p:sldId id="273" r:id="rId25"/>
    <p:sldId id="342" r:id="rId26"/>
    <p:sldId id="274" r:id="rId27"/>
    <p:sldId id="343" r:id="rId28"/>
    <p:sldId id="275" r:id="rId29"/>
    <p:sldId id="364" r:id="rId30"/>
    <p:sldId id="365" r:id="rId31"/>
    <p:sldId id="366" r:id="rId32"/>
    <p:sldId id="367" r:id="rId33"/>
    <p:sldId id="369" r:id="rId34"/>
    <p:sldId id="370" r:id="rId35"/>
    <p:sldId id="371" r:id="rId36"/>
    <p:sldId id="372" r:id="rId37"/>
    <p:sldId id="373" r:id="rId38"/>
    <p:sldId id="374" r:id="rId39"/>
    <p:sldId id="375" r:id="rId40"/>
    <p:sldId id="376" r:id="rId41"/>
    <p:sldId id="377" r:id="rId42"/>
    <p:sldId id="378" r:id="rId43"/>
    <p:sldId id="379" r:id="rId44"/>
    <p:sldId id="380" r:id="rId45"/>
    <p:sldId id="381" r:id="rId46"/>
    <p:sldId id="382" r:id="rId47"/>
    <p:sldId id="383" r:id="rId48"/>
    <p:sldId id="384" r:id="rId49"/>
    <p:sldId id="385" r:id="rId50"/>
    <p:sldId id="386" r:id="rId51"/>
    <p:sldId id="387" r:id="rId52"/>
    <p:sldId id="388" r:id="rId53"/>
    <p:sldId id="389" r:id="rId54"/>
    <p:sldId id="390" r:id="rId55"/>
    <p:sldId id="276" r:id="rId56"/>
    <p:sldId id="344" r:id="rId57"/>
    <p:sldId id="277" r:id="rId58"/>
    <p:sldId id="345" r:id="rId59"/>
    <p:sldId id="278" r:id="rId60"/>
    <p:sldId id="346" r:id="rId61"/>
    <p:sldId id="279" r:id="rId62"/>
    <p:sldId id="280" r:id="rId63"/>
    <p:sldId id="281" r:id="rId64"/>
    <p:sldId id="347" r:id="rId65"/>
    <p:sldId id="282" r:id="rId66"/>
    <p:sldId id="283" r:id="rId67"/>
    <p:sldId id="284" r:id="rId68"/>
    <p:sldId id="348" r:id="rId69"/>
    <p:sldId id="285" r:id="rId70"/>
    <p:sldId id="349" r:id="rId71"/>
    <p:sldId id="286" r:id="rId72"/>
    <p:sldId id="288" r:id="rId73"/>
    <p:sldId id="287" r:id="rId74"/>
    <p:sldId id="289" r:id="rId75"/>
    <p:sldId id="350" r:id="rId76"/>
    <p:sldId id="290" r:id="rId77"/>
    <p:sldId id="291" r:id="rId78"/>
    <p:sldId id="362" r:id="rId79"/>
    <p:sldId id="292" r:id="rId80"/>
    <p:sldId id="293" r:id="rId81"/>
    <p:sldId id="351" r:id="rId82"/>
    <p:sldId id="294" r:id="rId83"/>
    <p:sldId id="295" r:id="rId84"/>
    <p:sldId id="352" r:id="rId85"/>
    <p:sldId id="296" r:id="rId86"/>
    <p:sldId id="363" r:id="rId87"/>
    <p:sldId id="297" r:id="rId88"/>
    <p:sldId id="298" r:id="rId89"/>
    <p:sldId id="299" r:id="rId90"/>
    <p:sldId id="300" r:id="rId91"/>
    <p:sldId id="301" r:id="rId92"/>
    <p:sldId id="353" r:id="rId93"/>
    <p:sldId id="302" r:id="rId94"/>
    <p:sldId id="354" r:id="rId95"/>
    <p:sldId id="303" r:id="rId96"/>
    <p:sldId id="304" r:id="rId97"/>
    <p:sldId id="355" r:id="rId98"/>
    <p:sldId id="305" r:id="rId99"/>
    <p:sldId id="306" r:id="rId100"/>
    <p:sldId id="356" r:id="rId101"/>
    <p:sldId id="307" r:id="rId102"/>
    <p:sldId id="357" r:id="rId103"/>
    <p:sldId id="308" r:id="rId104"/>
    <p:sldId id="309" r:id="rId105"/>
    <p:sldId id="358" r:id="rId106"/>
    <p:sldId id="310" r:id="rId107"/>
    <p:sldId id="360" r:id="rId108"/>
    <p:sldId id="311" r:id="rId109"/>
    <p:sldId id="312" r:id="rId110"/>
    <p:sldId id="313" r:id="rId111"/>
    <p:sldId id="314" r:id="rId112"/>
    <p:sldId id="315" r:id="rId113"/>
    <p:sldId id="361" r:id="rId114"/>
    <p:sldId id="316" r:id="rId115"/>
    <p:sldId id="317" r:id="rId116"/>
    <p:sldId id="318" r:id="rId117"/>
    <p:sldId id="319" r:id="rId118"/>
    <p:sldId id="320" r:id="rId119"/>
    <p:sldId id="324" r:id="rId120"/>
    <p:sldId id="321" r:id="rId121"/>
    <p:sldId id="323" r:id="rId122"/>
    <p:sldId id="322" r:id="rId123"/>
    <p:sldId id="325" r:id="rId124"/>
    <p:sldId id="326" r:id="rId125"/>
    <p:sldId id="327" r:id="rId126"/>
    <p:sldId id="328" r:id="rId127"/>
    <p:sldId id="329" r:id="rId128"/>
    <p:sldId id="330" r:id="rId129"/>
    <p:sldId id="331" r:id="rId130"/>
    <p:sldId id="332" r:id="rId131"/>
    <p:sldId id="333" r:id="rId132"/>
    <p:sldId id="334" r:id="rId133"/>
    <p:sldId id="335" r:id="rId134"/>
    <p:sldId id="391" r:id="rId135"/>
    <p:sldId id="392" r:id="rId136"/>
    <p:sldId id="393" r:id="rId137"/>
    <p:sldId id="402" r:id="rId138"/>
    <p:sldId id="394" r:id="rId139"/>
    <p:sldId id="395" r:id="rId140"/>
    <p:sldId id="396" r:id="rId141"/>
    <p:sldId id="397" r:id="rId142"/>
    <p:sldId id="398" r:id="rId143"/>
    <p:sldId id="399" r:id="rId144"/>
    <p:sldId id="400" r:id="rId145"/>
    <p:sldId id="403" r:id="rId146"/>
    <p:sldId id="401" r:id="rId1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viewProps" Target="viewProp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146562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80406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2829686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3637496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3286425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295306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2201884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3612861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1517883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335303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AD34C6-7E5B-4C55-BE7A-F38A87BCBCD4}" type="datetimeFigureOut">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3783479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D34C6-7E5B-4C55-BE7A-F38A87BCBCD4}" type="datetimeFigureOut">
              <a:rPr lang="en-US" smtClean="0"/>
              <a:pPr/>
              <a:t>6/30/2021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EB5787-983C-4659-8B68-FFF84AFFC757}" type="slidenum">
              <a:rPr lang="en-US" smtClean="0"/>
              <a:pPr/>
              <a:t>‹#›</a:t>
            </a:fld>
            <a:endParaRPr lang="en-US" dirty="0"/>
          </a:p>
        </p:txBody>
      </p:sp>
    </p:spTree>
    <p:extLst>
      <p:ext uri="{BB962C8B-B14F-4D97-AF65-F5344CB8AC3E}">
        <p14:creationId xmlns:p14="http://schemas.microsoft.com/office/powerpoint/2010/main" val="2589226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NORMAL BABY</a:t>
            </a:r>
            <a:br>
              <a:rPr lang="en-US" dirty="0"/>
            </a:br>
            <a:r>
              <a:rPr lang="en-US" dirty="0"/>
              <a:t>By Elizabeth A. Obondi</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43791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IMMEDIATE ADJUSTMENT</a:t>
            </a:r>
          </a:p>
        </p:txBody>
      </p:sp>
      <p:sp>
        <p:nvSpPr>
          <p:cNvPr id="3" name="Content Placeholder 2"/>
          <p:cNvSpPr>
            <a:spLocks noGrp="1"/>
          </p:cNvSpPr>
          <p:nvPr>
            <p:ph idx="1"/>
          </p:nvPr>
        </p:nvSpPr>
        <p:spPr/>
        <p:txBody>
          <a:bodyPr/>
          <a:lstStyle/>
          <a:p>
            <a:r>
              <a:rPr lang="en-US" dirty="0"/>
              <a:t>RESPIRATORY SYSTEM</a:t>
            </a:r>
          </a:p>
          <a:p>
            <a:r>
              <a:rPr lang="en-US" dirty="0"/>
              <a:t>The most critical and immediate physiologic change required of newborn is the onset of breathing. The stimuli that helps initiate respiration are either chemical (low oxygen high carbon dioxide) and thermal (sudden chilling of the environment). </a:t>
            </a:r>
          </a:p>
          <a:p>
            <a:r>
              <a:rPr lang="en-US" dirty="0"/>
              <a:t>Respiration occur due to:</a:t>
            </a:r>
          </a:p>
        </p:txBody>
      </p:sp>
    </p:spTree>
    <p:extLst>
      <p:ext uri="{BB962C8B-B14F-4D97-AF65-F5344CB8AC3E}">
        <p14:creationId xmlns:p14="http://schemas.microsoft.com/office/powerpoint/2010/main" val="294949770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CARE</a:t>
            </a:r>
          </a:p>
        </p:txBody>
      </p:sp>
      <p:sp>
        <p:nvSpPr>
          <p:cNvPr id="3" name="Content Placeholder 2"/>
          <p:cNvSpPr>
            <a:spLocks noGrp="1"/>
          </p:cNvSpPr>
          <p:nvPr>
            <p:ph idx="1"/>
          </p:nvPr>
        </p:nvSpPr>
        <p:spPr/>
        <p:txBody>
          <a:bodyPr/>
          <a:lstStyle/>
          <a:p>
            <a:r>
              <a:rPr lang="en-US" dirty="0"/>
              <a:t>Examine cord to make sure it is not bleeding and re – ligate if necessary</a:t>
            </a:r>
          </a:p>
          <a:p>
            <a:r>
              <a:rPr lang="en-US" dirty="0"/>
              <a:t>If baby has not been put on breast, then mother should be encouraged to do so. Teach mother proper attachment and positioning of the baby when breastfeeding.</a:t>
            </a:r>
          </a:p>
          <a:p>
            <a:endParaRPr lang="en-US" dirty="0"/>
          </a:p>
        </p:txBody>
      </p:sp>
    </p:spTree>
    <p:extLst>
      <p:ext uri="{BB962C8B-B14F-4D97-AF65-F5344CB8AC3E}">
        <p14:creationId xmlns:p14="http://schemas.microsoft.com/office/powerpoint/2010/main" val="185304750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CARE</a:t>
            </a:r>
          </a:p>
        </p:txBody>
      </p:sp>
      <p:sp>
        <p:nvSpPr>
          <p:cNvPr id="3" name="Content Placeholder 2"/>
          <p:cNvSpPr>
            <a:spLocks noGrp="1"/>
          </p:cNvSpPr>
          <p:nvPr>
            <p:ph idx="1"/>
          </p:nvPr>
        </p:nvSpPr>
        <p:spPr/>
        <p:txBody>
          <a:bodyPr>
            <a:normAutofit/>
          </a:bodyPr>
          <a:lstStyle/>
          <a:p>
            <a:r>
              <a:rPr lang="en-US" dirty="0"/>
              <a:t>Baby should be given time to rest</a:t>
            </a:r>
          </a:p>
          <a:p>
            <a:r>
              <a:rPr lang="en-US" dirty="0"/>
              <a:t>Head should be observed daily for signs of cephalohaematoma or a caput if reducing in size</a:t>
            </a:r>
          </a:p>
          <a:p>
            <a:r>
              <a:rPr lang="en-US" dirty="0"/>
              <a:t>Eyes are observed for signs of inflammation or discharge and reported appropriately</a:t>
            </a:r>
          </a:p>
        </p:txBody>
      </p:sp>
    </p:spTree>
    <p:extLst>
      <p:ext uri="{BB962C8B-B14F-4D97-AF65-F5344CB8AC3E}">
        <p14:creationId xmlns:p14="http://schemas.microsoft.com/office/powerpoint/2010/main" val="17306035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CARE</a:t>
            </a:r>
          </a:p>
        </p:txBody>
      </p:sp>
      <p:sp>
        <p:nvSpPr>
          <p:cNvPr id="3" name="Content Placeholder 2"/>
          <p:cNvSpPr>
            <a:spLocks noGrp="1"/>
          </p:cNvSpPr>
          <p:nvPr>
            <p:ph idx="1"/>
          </p:nvPr>
        </p:nvSpPr>
        <p:spPr/>
        <p:txBody>
          <a:bodyPr/>
          <a:lstStyle/>
          <a:p>
            <a:r>
              <a:rPr lang="en-US" dirty="0"/>
              <a:t>Mouth is inspected for thrush</a:t>
            </a:r>
          </a:p>
          <a:p>
            <a:r>
              <a:rPr lang="en-US" dirty="0"/>
              <a:t>The skin is observed for any rashes</a:t>
            </a:r>
          </a:p>
          <a:p>
            <a:r>
              <a:rPr lang="en-US" dirty="0"/>
              <a:t>The cord necroses and separates from the skin between the 6</a:t>
            </a:r>
            <a:r>
              <a:rPr lang="en-US" baseline="30000" dirty="0"/>
              <a:t>th</a:t>
            </a:r>
            <a:r>
              <a:rPr lang="en-US" dirty="0"/>
              <a:t> and 10</a:t>
            </a:r>
            <a:r>
              <a:rPr lang="en-US" baseline="30000" dirty="0"/>
              <a:t>th</a:t>
            </a:r>
            <a:r>
              <a:rPr lang="en-US" dirty="0"/>
              <a:t> day. It should be observed everyday for any discharge or inflammation and appropriate action taken. The cord should be kept dry until it falls off. It is cleaned with conc. hibitane if infected.</a:t>
            </a:r>
          </a:p>
          <a:p>
            <a:endParaRPr lang="en-US" dirty="0"/>
          </a:p>
        </p:txBody>
      </p:sp>
    </p:spTree>
    <p:extLst>
      <p:ext uri="{BB962C8B-B14F-4D97-AF65-F5344CB8AC3E}">
        <p14:creationId xmlns:p14="http://schemas.microsoft.com/office/powerpoint/2010/main" val="151572099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CARE</a:t>
            </a:r>
          </a:p>
        </p:txBody>
      </p:sp>
      <p:sp>
        <p:nvSpPr>
          <p:cNvPr id="3" name="Content Placeholder 2"/>
          <p:cNvSpPr>
            <a:spLocks noGrp="1"/>
          </p:cNvSpPr>
          <p:nvPr>
            <p:ph idx="1"/>
          </p:nvPr>
        </p:nvSpPr>
        <p:spPr/>
        <p:txBody>
          <a:bodyPr/>
          <a:lstStyle/>
          <a:p>
            <a:r>
              <a:rPr lang="en-US" dirty="0"/>
              <a:t>Baby is observed when feeding for good attachment</a:t>
            </a:r>
          </a:p>
          <a:p>
            <a:r>
              <a:rPr lang="en-US" dirty="0"/>
              <a:t>Baby’s weight is monitored (baby may lose weight during the first 3 days because of loss of tissue fluid and meconium but once lactation is well established then the baby will steadily gain weight.</a:t>
            </a:r>
          </a:p>
          <a:p>
            <a:r>
              <a:rPr lang="en-US" dirty="0"/>
              <a:t>Observe vital signs of temperature, apex beat and respirations. Observe the breathing pattern, whether passing urine and stool</a:t>
            </a:r>
          </a:p>
        </p:txBody>
      </p:sp>
    </p:spTree>
    <p:extLst>
      <p:ext uri="{BB962C8B-B14F-4D97-AF65-F5344CB8AC3E}">
        <p14:creationId xmlns:p14="http://schemas.microsoft.com/office/powerpoint/2010/main" val="1850233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CARE</a:t>
            </a:r>
          </a:p>
        </p:txBody>
      </p:sp>
      <p:sp>
        <p:nvSpPr>
          <p:cNvPr id="3" name="Content Placeholder 2"/>
          <p:cNvSpPr>
            <a:spLocks noGrp="1"/>
          </p:cNvSpPr>
          <p:nvPr>
            <p:ph idx="1"/>
          </p:nvPr>
        </p:nvSpPr>
        <p:spPr/>
        <p:txBody>
          <a:bodyPr>
            <a:normAutofit/>
          </a:bodyPr>
          <a:lstStyle/>
          <a:p>
            <a:r>
              <a:rPr lang="en-US" dirty="0"/>
              <a:t>Baby is top tailed daily, when cord falls, baby can be bathed.</a:t>
            </a:r>
          </a:p>
          <a:p>
            <a:r>
              <a:rPr lang="en-US" dirty="0"/>
              <a:t>Encourage bonding of baby with the mother – rooming in</a:t>
            </a:r>
          </a:p>
          <a:p>
            <a:r>
              <a:rPr lang="en-US" dirty="0"/>
              <a:t>Encourage mother to take a well balanced diet to produce enough milk – she needs support of the other family members especially the spouse.</a:t>
            </a:r>
          </a:p>
        </p:txBody>
      </p:sp>
    </p:spTree>
    <p:extLst>
      <p:ext uri="{BB962C8B-B14F-4D97-AF65-F5344CB8AC3E}">
        <p14:creationId xmlns:p14="http://schemas.microsoft.com/office/powerpoint/2010/main" val="120186231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Mother should also be encouraged to rest, she should rest when baby is also sleeping to prevent exhaustion </a:t>
            </a:r>
          </a:p>
          <a:p>
            <a:r>
              <a:rPr lang="en-US" dirty="0"/>
              <a:t>Provide appropriate health messages to the mother regarding care of the baby and also attending the child welfare clinic so that baby can be immunized.</a:t>
            </a:r>
          </a:p>
          <a:p>
            <a:endParaRPr lang="en-US" dirty="0"/>
          </a:p>
        </p:txBody>
      </p:sp>
    </p:spTree>
    <p:extLst>
      <p:ext uri="{BB962C8B-B14F-4D97-AF65-F5344CB8AC3E}">
        <p14:creationId xmlns:p14="http://schemas.microsoft.com/office/powerpoint/2010/main" val="41919612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BABY’S PHYSICAL NEEDS</a:t>
            </a:r>
          </a:p>
        </p:txBody>
      </p:sp>
      <p:sp>
        <p:nvSpPr>
          <p:cNvPr id="3" name="Content Placeholder 2"/>
          <p:cNvSpPr>
            <a:spLocks noGrp="1"/>
          </p:cNvSpPr>
          <p:nvPr>
            <p:ph idx="1"/>
          </p:nvPr>
        </p:nvSpPr>
        <p:spPr/>
        <p:txBody>
          <a:bodyPr>
            <a:normAutofit/>
          </a:bodyPr>
          <a:lstStyle/>
          <a:p>
            <a:r>
              <a:rPr lang="en-US" dirty="0"/>
              <a:t>1. Warmth – keep baby warm and dry at all times</a:t>
            </a:r>
          </a:p>
          <a:p>
            <a:r>
              <a:rPr lang="en-US" dirty="0"/>
              <a:t>2. nourishment – baby needs to be fed. Baby should be breastfed as early as possible to prevent </a:t>
            </a:r>
            <a:r>
              <a:rPr lang="en-US" dirty="0" err="1"/>
              <a:t>hypolycaemia</a:t>
            </a:r>
            <a:endParaRPr lang="en-US" dirty="0"/>
          </a:p>
          <a:p>
            <a:r>
              <a:rPr lang="en-US" dirty="0"/>
              <a:t>3. sleep – baby should sleep for at least 20 – 24 hours in the firs 2 months. Avoid loud noises</a:t>
            </a:r>
          </a:p>
          <a:p>
            <a:endParaRPr lang="en-US" dirty="0"/>
          </a:p>
        </p:txBody>
      </p:sp>
    </p:spTree>
    <p:extLst>
      <p:ext uri="{BB962C8B-B14F-4D97-AF65-F5344CB8AC3E}">
        <p14:creationId xmlns:p14="http://schemas.microsoft.com/office/powerpoint/2010/main" val="14937459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4. fresh air – baby’s need fresh air but not draught</a:t>
            </a:r>
          </a:p>
          <a:p>
            <a:r>
              <a:rPr lang="en-US" dirty="0"/>
              <a:t>5. exercise – baby should be allowed to move the arms and legs freely to strengthen the muscles</a:t>
            </a:r>
          </a:p>
          <a:p>
            <a:r>
              <a:rPr lang="en-US" dirty="0"/>
              <a:t>6. love – baby needs love from the mother and other family members</a:t>
            </a:r>
          </a:p>
          <a:p>
            <a:endParaRPr lang="en-US" dirty="0"/>
          </a:p>
        </p:txBody>
      </p:sp>
    </p:spTree>
    <p:extLst>
      <p:ext uri="{BB962C8B-B14F-4D97-AF65-F5344CB8AC3E}">
        <p14:creationId xmlns:p14="http://schemas.microsoft.com/office/powerpoint/2010/main" val="245845567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BABY’S PHYSICAL NEEDS</a:t>
            </a:r>
          </a:p>
        </p:txBody>
      </p:sp>
      <p:sp>
        <p:nvSpPr>
          <p:cNvPr id="3" name="Content Placeholder 2"/>
          <p:cNvSpPr>
            <a:spLocks noGrp="1"/>
          </p:cNvSpPr>
          <p:nvPr>
            <p:ph idx="1"/>
          </p:nvPr>
        </p:nvSpPr>
        <p:spPr/>
        <p:txBody>
          <a:bodyPr/>
          <a:lstStyle/>
          <a:p>
            <a:r>
              <a:rPr lang="en-US" dirty="0"/>
              <a:t>7. protection – baby needs protection as it is </a:t>
            </a:r>
            <a:r>
              <a:rPr lang="en-US"/>
              <a:t>still dependent </a:t>
            </a:r>
            <a:r>
              <a:rPr lang="en-US" dirty="0"/>
              <a:t>on the mother</a:t>
            </a:r>
          </a:p>
          <a:p>
            <a:r>
              <a:rPr lang="en-US" dirty="0"/>
              <a:t>Eyes should be protected from sunlight</a:t>
            </a:r>
          </a:p>
          <a:p>
            <a:r>
              <a:rPr lang="en-US" dirty="0"/>
              <a:t>Baby should lie on its side after feeding to prevent inhalation of vomit or suffocation.</a:t>
            </a:r>
          </a:p>
        </p:txBody>
      </p:sp>
    </p:spTree>
    <p:extLst>
      <p:ext uri="{BB962C8B-B14F-4D97-AF65-F5344CB8AC3E}">
        <p14:creationId xmlns:p14="http://schemas.microsoft.com/office/powerpoint/2010/main" val="160528196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EXAMINATION OF THE NEWBORN</a:t>
            </a:r>
          </a:p>
        </p:txBody>
      </p:sp>
      <p:sp>
        <p:nvSpPr>
          <p:cNvPr id="3" name="Content Placeholder 2"/>
          <p:cNvSpPr>
            <a:spLocks noGrp="1"/>
          </p:cNvSpPr>
          <p:nvPr>
            <p:ph idx="1"/>
          </p:nvPr>
        </p:nvSpPr>
        <p:spPr/>
        <p:txBody>
          <a:bodyPr/>
          <a:lstStyle/>
          <a:p>
            <a:r>
              <a:rPr lang="en-US" dirty="0"/>
              <a:t>INTRODUCTION</a:t>
            </a:r>
          </a:p>
          <a:p>
            <a:pPr>
              <a:buNone/>
            </a:pPr>
            <a:r>
              <a:rPr lang="en-US" dirty="0"/>
              <a:t>  A complete examination of the newborn is carried out within the first 24 hours of delivery when the baby’s condition is stable. This may be done in labour ward or post natal ward. Care should be taken when examining the baby not to expose it and only uncover the part being examined.</a:t>
            </a:r>
          </a:p>
          <a:p>
            <a:pPr>
              <a:buNone/>
            </a:pPr>
            <a:endParaRPr lang="en-US" dirty="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SYSTEM</a:t>
            </a:r>
          </a:p>
        </p:txBody>
      </p:sp>
      <p:sp>
        <p:nvSpPr>
          <p:cNvPr id="3" name="Content Placeholder 2"/>
          <p:cNvSpPr>
            <a:spLocks noGrp="1"/>
          </p:cNvSpPr>
          <p:nvPr>
            <p:ph idx="1"/>
          </p:nvPr>
        </p:nvSpPr>
        <p:spPr/>
        <p:txBody>
          <a:bodyPr/>
          <a:lstStyle/>
          <a:p>
            <a:r>
              <a:rPr lang="en-US" dirty="0"/>
              <a:t>1. Low oxygen and high carbon dioxide will initiate impulses that excite the respiratory center and respiration then begins</a:t>
            </a:r>
          </a:p>
          <a:p>
            <a:r>
              <a:rPr lang="en-US" dirty="0"/>
              <a:t>2. compression of the chest wall during second stage of labour creates a vacuum and aid respiration</a:t>
            </a:r>
          </a:p>
          <a:p>
            <a:r>
              <a:rPr lang="en-US" dirty="0"/>
              <a:t>3. external stimuli e.g. handling the baby, cold extra uterine environment makes the baby gasp and respiration then starts</a:t>
            </a:r>
          </a:p>
        </p:txBody>
      </p:sp>
    </p:spTree>
    <p:extLst>
      <p:ext uri="{BB962C8B-B14F-4D97-AF65-F5344CB8AC3E}">
        <p14:creationId xmlns:p14="http://schemas.microsoft.com/office/powerpoint/2010/main" val="241552339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DEFINITION</a:t>
            </a:r>
          </a:p>
          <a:p>
            <a:r>
              <a:rPr lang="en-US" dirty="0"/>
              <a:t>This is a complete head to toe examination carried out on a newborn baby within the first 24 hours after delivery.</a:t>
            </a:r>
          </a:p>
          <a:p>
            <a:r>
              <a:rPr lang="en-US" dirty="0"/>
              <a:t>INDICATIONS</a:t>
            </a:r>
          </a:p>
          <a:p>
            <a:pPr>
              <a:buNone/>
            </a:pPr>
            <a:r>
              <a:rPr lang="en-US" dirty="0"/>
              <a:t>  it is done to all newborn babies</a:t>
            </a:r>
          </a:p>
          <a:p>
            <a:pPr>
              <a:buNone/>
            </a:pPr>
            <a:r>
              <a:rPr lang="en-US" dirty="0"/>
              <a:t>NOTE</a:t>
            </a:r>
          </a:p>
          <a:p>
            <a:pPr>
              <a:buNone/>
            </a:pPr>
            <a:r>
              <a:rPr lang="en-US" dirty="0"/>
              <a:t>Before carrying out the procedure the nurse should ensure that environment is well prepared  i.e. adequate lighting, adequate working space, close nearby windows and provide warmth.</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PURPOSE</a:t>
            </a:r>
          </a:p>
          <a:p>
            <a:pPr>
              <a:buFont typeface="Wingdings" pitchFamily="2" charset="2"/>
              <a:buChar char="Ø"/>
            </a:pPr>
            <a:r>
              <a:rPr lang="en-US" dirty="0"/>
              <a:t>  To detect early, report and correct any external congenital abnormalities</a:t>
            </a:r>
          </a:p>
          <a:p>
            <a:pPr>
              <a:buFont typeface="Wingdings" pitchFamily="2" charset="2"/>
              <a:buChar char="Ø"/>
            </a:pPr>
            <a:r>
              <a:rPr lang="en-US" dirty="0"/>
              <a:t>  To establish gestational maturity</a:t>
            </a:r>
          </a:p>
          <a:p>
            <a:pPr>
              <a:buFont typeface="Wingdings" pitchFamily="2" charset="2"/>
              <a:buChar char="Ø"/>
            </a:pPr>
            <a:r>
              <a:rPr lang="en-US" dirty="0"/>
              <a:t>  To exclude birth injuries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normAutofit/>
          </a:bodyPr>
          <a:lstStyle/>
          <a:p>
            <a:r>
              <a:rPr lang="en-US" dirty="0"/>
              <a:t>PROCEDURE</a:t>
            </a:r>
          </a:p>
          <a:p>
            <a:pPr>
              <a:buNone/>
            </a:pPr>
            <a:r>
              <a:rPr lang="en-US" dirty="0"/>
              <a:t>  1. Explain procedure to the mother</a:t>
            </a:r>
          </a:p>
          <a:p>
            <a:pPr>
              <a:buNone/>
            </a:pPr>
            <a:r>
              <a:rPr lang="en-US" dirty="0"/>
              <a:t>  2. wash and dry hands and clean the trolley</a:t>
            </a:r>
          </a:p>
          <a:p>
            <a:pPr>
              <a:buNone/>
            </a:pPr>
            <a:r>
              <a:rPr lang="en-US" dirty="0"/>
              <a:t>  3. Arrange equipments required on the trolley</a:t>
            </a:r>
          </a:p>
          <a:p>
            <a:pPr>
              <a:buNone/>
            </a:pPr>
            <a:r>
              <a:rPr lang="en-US" dirty="0"/>
              <a:t>  4. Close nearby windows and screen the bed</a:t>
            </a:r>
          </a:p>
          <a:p>
            <a:pPr>
              <a:buNone/>
            </a:pPr>
            <a:r>
              <a:rPr lang="en-US" dirty="0"/>
              <a:t>  </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5. wheel the trolley next to the bed</a:t>
            </a:r>
          </a:p>
          <a:p>
            <a:pPr>
              <a:buNone/>
            </a:pPr>
            <a:r>
              <a:rPr lang="en-US" dirty="0"/>
              <a:t>  6. wash and dry hands and put on gloves</a:t>
            </a:r>
          </a:p>
          <a:p>
            <a:pPr>
              <a:buNone/>
            </a:pPr>
            <a:r>
              <a:rPr lang="en-US" dirty="0"/>
              <a:t>  7. undress and position the baby</a:t>
            </a:r>
          </a:p>
          <a:p>
            <a:pPr>
              <a:buNone/>
            </a:pPr>
            <a:r>
              <a:rPr lang="en-US" dirty="0"/>
              <a:t>  8. Look at the general appearance of the baby with special emphasis on breathing pattern, colour and activity.</a:t>
            </a:r>
          </a:p>
          <a:p>
            <a:endParaRPr lang="en-US" dirty="0"/>
          </a:p>
        </p:txBody>
      </p:sp>
    </p:spTree>
    <p:extLst>
      <p:ext uri="{BB962C8B-B14F-4D97-AF65-F5344CB8AC3E}">
        <p14:creationId xmlns:p14="http://schemas.microsoft.com/office/powerpoint/2010/main" val="347069816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9. HEAD</a:t>
            </a:r>
          </a:p>
          <a:p>
            <a:pPr>
              <a:buNone/>
            </a:pPr>
            <a:r>
              <a:rPr lang="en-US" dirty="0"/>
              <a:t>   assess for hair distribution, swellings on the head like caput succedaneum or moulding, feel the fontanelles (anterior and posterior), feel the sutures (frontal- between the frontal bones, coronary- between the two parietal bones, and lambdoidal- between occipital and parietal bones.) take the head circumference – normal-34 – 35 cms.</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10. EYES</a:t>
            </a:r>
          </a:p>
          <a:p>
            <a:pPr>
              <a:buNone/>
            </a:pPr>
            <a:r>
              <a:rPr lang="en-US" dirty="0"/>
              <a:t>  Look into both eyes for colour on the sclera and conjunctiva, and any discharge or bleeding. The distance between both eyes should be approximately 3 </a:t>
            </a:r>
            <a:r>
              <a:rPr lang="en-US" dirty="0" err="1"/>
              <a:t>cmc</a:t>
            </a:r>
            <a:r>
              <a:rPr lang="en-US" dirty="0"/>
              <a:t>.</a:t>
            </a:r>
          </a:p>
          <a:p>
            <a:pPr>
              <a:buNone/>
            </a:pPr>
            <a:r>
              <a:rPr lang="en-US" dirty="0"/>
              <a:t>  11. NOSE</a:t>
            </a:r>
          </a:p>
          <a:p>
            <a:pPr>
              <a:buNone/>
            </a:pPr>
            <a:r>
              <a:rPr lang="en-US" dirty="0"/>
              <a:t>  Look into the nose for patency, blockage, discharge, polyps, septum. </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normAutofit lnSpcReduction="10000"/>
          </a:bodyPr>
          <a:lstStyle/>
          <a:p>
            <a:r>
              <a:rPr lang="en-US" dirty="0"/>
              <a:t>12. MOUTH</a:t>
            </a:r>
          </a:p>
          <a:p>
            <a:pPr>
              <a:buNone/>
            </a:pPr>
            <a:r>
              <a:rPr lang="en-US" dirty="0"/>
              <a:t>  Gently press the mouth against the angle of the jaw to enable easy opening of the mouth, paying particular attention to the tongue, frenulum, gum and palate, excluding abnormalities like tongue tie, false teeth, cleft lip and palate. Place your finger beside the baby’s mouth and observe the baby’s behaviour (rooting reflex)</a:t>
            </a:r>
          </a:p>
          <a:p>
            <a:pPr>
              <a:buNone/>
            </a:pPr>
            <a:r>
              <a:rPr lang="en-US" dirty="0"/>
              <a:t>13. EARS</a:t>
            </a:r>
          </a:p>
          <a:p>
            <a:pPr>
              <a:buNone/>
            </a:pPr>
            <a:r>
              <a:rPr lang="en-US" dirty="0"/>
              <a:t>  Note position of pinna in relation to the canthus of the eye. The upper notch of the pinna should be in line with the canthus of the eye. Feel the cartilage of the ears, a soft floppy ear is a sign of immaturity. Look into the ears for cleanliness, discharge and leaking CSF.</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14. NECK</a:t>
            </a:r>
          </a:p>
          <a:p>
            <a:pPr>
              <a:buNone/>
            </a:pPr>
            <a:r>
              <a:rPr lang="en-US" dirty="0"/>
              <a:t>  Gently palpate the neck to rule out abnormalities like congenital goiter. Flex and rotate the neck to determine trauma of the head neck and shoulders.</a:t>
            </a:r>
          </a:p>
          <a:p>
            <a:pPr>
              <a:buNone/>
            </a:pPr>
            <a:r>
              <a:rPr lang="en-US" dirty="0"/>
              <a:t>  15. UPPER LIMBS</a:t>
            </a:r>
          </a:p>
          <a:p>
            <a:pPr>
              <a:buNone/>
            </a:pPr>
            <a:r>
              <a:rPr lang="en-US" dirty="0"/>
              <a:t>  Examine the arms for equality and free movements. Examine each hand at a time. Flex and rotate the wrist joint to determine the presence of fractures and abnormalities like extra digits and webbed fingers</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16. CHEST</a:t>
            </a:r>
          </a:p>
          <a:p>
            <a:pPr>
              <a:buNone/>
            </a:pPr>
            <a:r>
              <a:rPr lang="en-US" dirty="0"/>
              <a:t>  Look at the chest expansion and respiratory pattern. Chest and abdomen should move synchronously. Count respirations and apex beat using the stethoscope. Gently palpate the clavicle bones.</a:t>
            </a:r>
          </a:p>
          <a:p>
            <a:pPr>
              <a:buNone/>
            </a:pPr>
            <a:r>
              <a:rPr lang="en-US" dirty="0"/>
              <a:t>  17. ABDOMEN</a:t>
            </a:r>
          </a:p>
          <a:p>
            <a:pPr>
              <a:buNone/>
            </a:pPr>
            <a:r>
              <a:rPr lang="en-US" dirty="0"/>
              <a:t>  inspect the abdomen. Perform a gentle abdominal palpation and the umbilical cord to rule out abnormalities like distended abdomen and bleeding. Determine presence of enlarged live/spleen and hernia and whether cord is well ligated and three blood vessels are present.</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18. LEGS</a:t>
            </a:r>
          </a:p>
          <a:p>
            <a:pPr>
              <a:buNone/>
            </a:pPr>
            <a:r>
              <a:rPr lang="en-US" dirty="0"/>
              <a:t>  Examine the legs for equality and free movement. Examine each leg independently . Flex an rotate the ankle joint to rule out fractures of the long bones and rule out abnormalities like extra digits, webbed toes and club foot. Palpate the groins for swellings to rule out hernia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SYSTEM</a:t>
            </a:r>
          </a:p>
        </p:txBody>
      </p:sp>
      <p:sp>
        <p:nvSpPr>
          <p:cNvPr id="3" name="Content Placeholder 2"/>
          <p:cNvSpPr>
            <a:spLocks noGrp="1"/>
          </p:cNvSpPr>
          <p:nvPr>
            <p:ph idx="1"/>
          </p:nvPr>
        </p:nvSpPr>
        <p:spPr/>
        <p:txBody>
          <a:bodyPr/>
          <a:lstStyle/>
          <a:p>
            <a:r>
              <a:rPr lang="en-US" dirty="0"/>
              <a:t>4. Baby is encouraged initially to cry by flicking the sole of the foot for it allows complete aeration of the lungs.</a:t>
            </a:r>
          </a:p>
          <a:p>
            <a:r>
              <a:rPr lang="en-US" dirty="0"/>
              <a:t>5. presence of surfactant factor aids expansion of the lungs(presence of surfactant is an indicator of lung maturity)</a:t>
            </a:r>
          </a:p>
          <a:p>
            <a:endParaRPr lang="en-US" dirty="0"/>
          </a:p>
        </p:txBody>
      </p:sp>
    </p:spTree>
    <p:extLst>
      <p:ext uri="{BB962C8B-B14F-4D97-AF65-F5344CB8AC3E}">
        <p14:creationId xmlns:p14="http://schemas.microsoft.com/office/powerpoint/2010/main" val="70901021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19. HIPS</a:t>
            </a:r>
          </a:p>
          <a:p>
            <a:pPr>
              <a:buNone/>
            </a:pPr>
            <a:r>
              <a:rPr lang="en-US" dirty="0"/>
              <a:t>  Perform the </a:t>
            </a:r>
            <a:r>
              <a:rPr lang="en-US" dirty="0" err="1"/>
              <a:t>Barlows</a:t>
            </a:r>
            <a:r>
              <a:rPr lang="en-US" dirty="0"/>
              <a:t> or </a:t>
            </a:r>
            <a:r>
              <a:rPr lang="en-US" dirty="0" err="1"/>
              <a:t>Ortolani’s</a:t>
            </a:r>
            <a:r>
              <a:rPr lang="en-US" dirty="0"/>
              <a:t> test to rule out congenital dislocation of the hip</a:t>
            </a:r>
          </a:p>
          <a:p>
            <a:pPr>
              <a:buNone/>
            </a:pPr>
            <a:r>
              <a:rPr lang="en-US" dirty="0"/>
              <a:t>  </a:t>
            </a:r>
            <a:r>
              <a:rPr lang="en-US" dirty="0" err="1"/>
              <a:t>Ortolani’s</a:t>
            </a:r>
            <a:r>
              <a:rPr lang="en-US" dirty="0"/>
              <a:t> test - flex his and knees at right angles. Rotate an abduct hip to 90 degrees using gentle forward and upward pressure. A clunk is felt during adduction as dislocated head of femur dislocates out of the </a:t>
            </a:r>
            <a:r>
              <a:rPr lang="en-US" dirty="0" err="1"/>
              <a:t>acetabulum</a:t>
            </a:r>
            <a:r>
              <a:rPr lang="en-US" dirty="0"/>
              <a:t>.</a:t>
            </a:r>
          </a:p>
          <a:p>
            <a:pPr>
              <a:buNone/>
            </a:pPr>
            <a:r>
              <a:rPr lang="en-US" dirty="0"/>
              <a:t>  Barlow’s test – flex hips and knees at right angles. Flex leg and abduct hip to 70 degrees. Push gently backwards and laterally with thumb. Clunk felt as head of femur dislocates out of the </a:t>
            </a:r>
            <a:r>
              <a:rPr lang="en-US" dirty="0" err="1"/>
              <a:t>acetabulum</a:t>
            </a:r>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20. GENITALIA</a:t>
            </a:r>
          </a:p>
          <a:p>
            <a:pPr>
              <a:buNone/>
            </a:pPr>
            <a:r>
              <a:rPr lang="en-US" dirty="0"/>
              <a:t>  Examine the genitalia to determine maturity of the baby and rule out abnormalities like phimosis, hypospadias, epispadias etc. in males the testes should be descended in the scrotum and in girls the labia majora should cover the labia manora.</a:t>
            </a:r>
          </a:p>
          <a:p>
            <a:pPr>
              <a:buNone/>
            </a:pPr>
            <a:r>
              <a:rPr lang="en-US" dirty="0"/>
              <a:t>  21. Anus</a:t>
            </a:r>
          </a:p>
          <a:p>
            <a:pPr>
              <a:buNone/>
            </a:pPr>
            <a:r>
              <a:rPr lang="en-US" dirty="0"/>
              <a:t>  insert a lubricated clinical thermometer into the anus if has not passed meconium to rule out imperforate anus.</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endParaRPr lang="en-US" dirty="0"/>
          </a:p>
          <a:p>
            <a:pPr>
              <a:buNone/>
            </a:pPr>
            <a:r>
              <a:rPr lang="en-US" dirty="0"/>
              <a:t>22. SPINE</a:t>
            </a:r>
          </a:p>
          <a:p>
            <a:pPr>
              <a:buNone/>
            </a:pPr>
            <a:r>
              <a:rPr lang="en-US" dirty="0"/>
              <a:t>  Put baby in prone position, inspect and palpate the back and along the spine to determine presence of abnormalities like meningocoele and </a:t>
            </a:r>
            <a:r>
              <a:rPr lang="en-US" dirty="0" err="1"/>
              <a:t>spina</a:t>
            </a:r>
            <a:r>
              <a:rPr lang="en-US" dirty="0"/>
              <a:t> bifida</a:t>
            </a:r>
          </a:p>
          <a:p>
            <a:pPr>
              <a:buNone/>
            </a:pPr>
            <a:r>
              <a:rPr lang="en-US" dirty="0"/>
              <a:t>  23. check for reflexes to confirm maturity of baby.</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MEASURMENTS</a:t>
            </a:r>
          </a:p>
          <a:p>
            <a:pPr>
              <a:buNone/>
            </a:pPr>
            <a:r>
              <a:rPr lang="en-US" dirty="0"/>
              <a:t>  Measure the head circumference and length of the baby. Combined with the weight of the baby the </a:t>
            </a:r>
            <a:r>
              <a:rPr lang="en-US" dirty="0" err="1"/>
              <a:t>measurments</a:t>
            </a:r>
            <a:r>
              <a:rPr lang="en-US" dirty="0"/>
              <a:t> provide parameters against which future growth can be monitored. Normal head circumference range is between 34 – 35 </a:t>
            </a:r>
            <a:r>
              <a:rPr lang="en-US" dirty="0" err="1"/>
              <a:t>cmc</a:t>
            </a:r>
            <a:r>
              <a:rPr lang="en-US" dirty="0"/>
              <a:t>., normal length ranges  between 45 – 50 cms.</a:t>
            </a:r>
          </a:p>
          <a:p>
            <a:pPr>
              <a:buNone/>
            </a:pPr>
            <a:r>
              <a:rPr lang="en-US" dirty="0"/>
              <a:t>  Dress and leave the baby comfortable.</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Content Placeholder 2"/>
          <p:cNvSpPr>
            <a:spLocks noGrp="1"/>
          </p:cNvSpPr>
          <p:nvPr>
            <p:ph idx="1"/>
          </p:nvPr>
        </p:nvSpPr>
        <p:spPr/>
        <p:txBody>
          <a:bodyPr/>
          <a:lstStyle/>
          <a:p>
            <a:r>
              <a:rPr lang="en-US" dirty="0"/>
              <a:t>EVALUATION</a:t>
            </a:r>
          </a:p>
          <a:p>
            <a:pPr>
              <a:buNone/>
            </a:pPr>
            <a:r>
              <a:rPr lang="en-US" dirty="0"/>
              <a:t>  -Evaluate findings whether they are within the normal range.</a:t>
            </a:r>
          </a:p>
          <a:p>
            <a:pPr>
              <a:buNone/>
            </a:pPr>
            <a:r>
              <a:rPr lang="en-US" dirty="0"/>
              <a:t> - Give information to the mother and provide appropriate health messages.</a:t>
            </a:r>
          </a:p>
          <a:p>
            <a:pPr>
              <a:buNone/>
            </a:pPr>
            <a:r>
              <a:rPr lang="en-US" dirty="0"/>
              <a:t>  - Record findings in the baby’s notes and cardex and observation chart.</a:t>
            </a:r>
          </a:p>
          <a:p>
            <a:pPr>
              <a:buNone/>
            </a:pPr>
            <a:r>
              <a:rPr lang="en-US" dirty="0"/>
              <a:t>  </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EXAMINATION OF A NEWBORN</a:t>
            </a:r>
          </a:p>
        </p:txBody>
      </p:sp>
      <p:sp>
        <p:nvSpPr>
          <p:cNvPr id="3" name="Content Placeholder 2"/>
          <p:cNvSpPr>
            <a:spLocks noGrp="1"/>
          </p:cNvSpPr>
          <p:nvPr>
            <p:ph idx="1"/>
          </p:nvPr>
        </p:nvSpPr>
        <p:spPr/>
        <p:txBody>
          <a:bodyPr/>
          <a:lstStyle/>
          <a:p>
            <a:r>
              <a:rPr lang="en-US" dirty="0"/>
              <a:t>DEFINITION</a:t>
            </a:r>
          </a:p>
          <a:p>
            <a:pPr marL="0" indent="0">
              <a:buNone/>
            </a:pPr>
            <a:r>
              <a:rPr lang="en-US" dirty="0"/>
              <a:t>  This is an examination done daily on the newborn</a:t>
            </a:r>
          </a:p>
          <a:p>
            <a:pPr marL="0" indent="0">
              <a:buNone/>
            </a:pPr>
            <a:r>
              <a:rPr lang="en-US" dirty="0"/>
              <a:t>  PURPOSE</a:t>
            </a:r>
          </a:p>
          <a:p>
            <a:pPr marL="514350" indent="-514350">
              <a:buAutoNum type="arabicPeriod"/>
            </a:pPr>
            <a:r>
              <a:rPr lang="en-US" dirty="0"/>
              <a:t>To detect any complications that the newborn baby might have       developed and take appropriate action</a:t>
            </a:r>
          </a:p>
          <a:p>
            <a:pPr marL="514350" indent="-514350">
              <a:buAutoNum type="arabicPeriod"/>
            </a:pPr>
            <a:r>
              <a:rPr lang="en-US" dirty="0"/>
              <a:t>To detect and rule out any internal congenital abnormality</a:t>
            </a:r>
          </a:p>
          <a:p>
            <a:pPr marL="514350" indent="-514350">
              <a:buAutoNum type="arabicPeriod"/>
            </a:pPr>
            <a:r>
              <a:rPr lang="en-US" dirty="0"/>
              <a:t>To assess growth and </a:t>
            </a:r>
            <a:r>
              <a:rPr lang="en-US"/>
              <a:t>development of </a:t>
            </a:r>
            <a:r>
              <a:rPr lang="en-US" dirty="0"/>
              <a:t>the newborn baby</a:t>
            </a:r>
          </a:p>
          <a:p>
            <a:pPr marL="514350" indent="-514350">
              <a:buAutoNum type="arabicPeriod"/>
            </a:pPr>
            <a:r>
              <a:rPr lang="en-US" dirty="0"/>
              <a:t>To monitor progress of the baby</a:t>
            </a:r>
          </a:p>
        </p:txBody>
      </p:sp>
    </p:spTree>
    <p:extLst>
      <p:ext uri="{BB962C8B-B14F-4D97-AF65-F5344CB8AC3E}">
        <p14:creationId xmlns:p14="http://schemas.microsoft.com/office/powerpoint/2010/main" val="322332461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EXAMINATION</a:t>
            </a:r>
          </a:p>
        </p:txBody>
      </p:sp>
      <p:sp>
        <p:nvSpPr>
          <p:cNvPr id="3" name="Content Placeholder 2"/>
          <p:cNvSpPr>
            <a:spLocks noGrp="1"/>
          </p:cNvSpPr>
          <p:nvPr>
            <p:ph idx="1"/>
          </p:nvPr>
        </p:nvSpPr>
        <p:spPr/>
        <p:txBody>
          <a:bodyPr>
            <a:normAutofit fontScale="92500" lnSpcReduction="10000"/>
          </a:bodyPr>
          <a:lstStyle/>
          <a:p>
            <a:r>
              <a:rPr lang="en-US" dirty="0"/>
              <a:t>PROCEDURE</a:t>
            </a:r>
          </a:p>
          <a:p>
            <a:r>
              <a:rPr lang="en-US" dirty="0"/>
              <a:t>Make a general observation of the baby.</a:t>
            </a:r>
          </a:p>
          <a:p>
            <a:r>
              <a:rPr lang="en-US" dirty="0"/>
              <a:t>Perform a systematic examination of the baby from head to toe</a:t>
            </a:r>
          </a:p>
          <a:p>
            <a:r>
              <a:rPr lang="en-US" dirty="0"/>
              <a:t>Palpate anterior and posterior fontanelle whether bulging or sunken</a:t>
            </a:r>
          </a:p>
          <a:p>
            <a:r>
              <a:rPr lang="en-US" dirty="0"/>
              <a:t>Feel for the sutures</a:t>
            </a:r>
          </a:p>
          <a:p>
            <a:r>
              <a:rPr lang="en-US" dirty="0"/>
              <a:t>Identify any new swelling like cephalohaematoma and for caput succedaneum if subsiding</a:t>
            </a:r>
          </a:p>
          <a:p>
            <a:r>
              <a:rPr lang="en-US" dirty="0"/>
              <a:t>Take the head circumference</a:t>
            </a:r>
          </a:p>
          <a:p>
            <a:r>
              <a:rPr lang="en-US" dirty="0"/>
              <a:t>Examine eyes for discharge or stickiness and yellow colourization</a:t>
            </a:r>
          </a:p>
          <a:p>
            <a:r>
              <a:rPr lang="en-US" dirty="0"/>
              <a:t>Examine nose for any growth and blockage</a:t>
            </a:r>
          </a:p>
        </p:txBody>
      </p:sp>
    </p:spTree>
    <p:extLst>
      <p:ext uri="{BB962C8B-B14F-4D97-AF65-F5344CB8AC3E}">
        <p14:creationId xmlns:p14="http://schemas.microsoft.com/office/powerpoint/2010/main" val="372627904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EXAMINATION</a:t>
            </a:r>
          </a:p>
        </p:txBody>
      </p:sp>
      <p:sp>
        <p:nvSpPr>
          <p:cNvPr id="3" name="Content Placeholder 2"/>
          <p:cNvSpPr>
            <a:spLocks noGrp="1"/>
          </p:cNvSpPr>
          <p:nvPr>
            <p:ph idx="1"/>
          </p:nvPr>
        </p:nvSpPr>
        <p:spPr/>
        <p:txBody>
          <a:bodyPr/>
          <a:lstStyle/>
          <a:p>
            <a:r>
              <a:rPr lang="en-US" dirty="0"/>
              <a:t>Examine the mouth cleanliness and thrush</a:t>
            </a:r>
          </a:p>
          <a:p>
            <a:r>
              <a:rPr lang="en-US" dirty="0"/>
              <a:t>Examine ears for signs of infection examine the neck for rashes, dirt or any wetness that may cause discomfort</a:t>
            </a:r>
          </a:p>
          <a:p>
            <a:r>
              <a:rPr lang="en-US" dirty="0"/>
              <a:t>Examine the chest for chest movement and breathing pattern and take vital signs observations of temperature, apex beat and respirations.</a:t>
            </a:r>
          </a:p>
          <a:p>
            <a:r>
              <a:rPr lang="en-US" dirty="0"/>
              <a:t>Examine the cord stump for cleanliness and signs of infection and show mother how to clean the cord</a:t>
            </a:r>
          </a:p>
          <a:p>
            <a:r>
              <a:rPr lang="en-US" dirty="0"/>
              <a:t>Examine the groin for dirt or rashes</a:t>
            </a:r>
          </a:p>
        </p:txBody>
      </p:sp>
    </p:spTree>
    <p:extLst>
      <p:ext uri="{BB962C8B-B14F-4D97-AF65-F5344CB8AC3E}">
        <p14:creationId xmlns:p14="http://schemas.microsoft.com/office/powerpoint/2010/main" val="299643932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EXAMINATION</a:t>
            </a:r>
          </a:p>
        </p:txBody>
      </p:sp>
      <p:sp>
        <p:nvSpPr>
          <p:cNvPr id="3" name="Content Placeholder 2"/>
          <p:cNvSpPr>
            <a:spLocks noGrp="1"/>
          </p:cNvSpPr>
          <p:nvPr>
            <p:ph idx="1"/>
          </p:nvPr>
        </p:nvSpPr>
        <p:spPr/>
        <p:txBody>
          <a:bodyPr/>
          <a:lstStyle/>
          <a:p>
            <a:r>
              <a:rPr lang="en-US" dirty="0"/>
              <a:t>Examine the genitalia for hygiene and any abnormalities</a:t>
            </a:r>
          </a:p>
          <a:p>
            <a:r>
              <a:rPr lang="en-US" dirty="0"/>
              <a:t>Examine the buttocks for soreness and dirt</a:t>
            </a:r>
          </a:p>
          <a:p>
            <a:r>
              <a:rPr lang="en-US" dirty="0"/>
              <a:t>Take baby’s length.</a:t>
            </a:r>
          </a:p>
          <a:p>
            <a:r>
              <a:rPr lang="en-US" dirty="0"/>
              <a:t>Weigh the baby</a:t>
            </a:r>
          </a:p>
          <a:p>
            <a:r>
              <a:rPr lang="en-US" dirty="0"/>
              <a:t>Enquire from the mother whether baby is feeding, sleeping, crying and voiding well.</a:t>
            </a:r>
          </a:p>
          <a:p>
            <a:r>
              <a:rPr lang="en-US" dirty="0"/>
              <a:t>Evaluate condition of the baby, give findings to the mother and share appropriate health messages with the mother.</a:t>
            </a:r>
          </a:p>
          <a:p>
            <a:r>
              <a:rPr lang="en-US" dirty="0"/>
              <a:t>Record findings in baby’s notes, </a:t>
            </a:r>
            <a:r>
              <a:rPr lang="en-US" dirty="0" err="1"/>
              <a:t>cardex</a:t>
            </a:r>
            <a:r>
              <a:rPr lang="en-US" dirty="0"/>
              <a:t> and observation chart.</a:t>
            </a:r>
          </a:p>
        </p:txBody>
      </p:sp>
    </p:spTree>
    <p:extLst>
      <p:ext uri="{BB962C8B-B14F-4D97-AF65-F5344CB8AC3E}">
        <p14:creationId xmlns:p14="http://schemas.microsoft.com/office/powerpoint/2010/main" val="278474075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NEUROLOGICAL REFLEXES IN A NEWBORN</a:t>
            </a:r>
          </a:p>
        </p:txBody>
      </p:sp>
      <p:sp>
        <p:nvSpPr>
          <p:cNvPr id="3" name="Content Placeholder 2"/>
          <p:cNvSpPr>
            <a:spLocks noGrp="1"/>
          </p:cNvSpPr>
          <p:nvPr>
            <p:ph idx="1"/>
          </p:nvPr>
        </p:nvSpPr>
        <p:spPr/>
        <p:txBody>
          <a:bodyPr/>
          <a:lstStyle/>
          <a:p>
            <a:r>
              <a:rPr lang="en-US" dirty="0"/>
              <a:t>1. MORO REFLEX</a:t>
            </a:r>
          </a:p>
          <a:p>
            <a:pPr marL="0" indent="0">
              <a:buNone/>
            </a:pPr>
            <a:r>
              <a:rPr lang="en-US" dirty="0"/>
              <a:t>  The baby’s body and head are supported in the supine position. When the head is allowed to drop 1 or 2 cms, the baby will throw out its arms and legs. This is called the startle reflex. It is usually poor in preterm babies and absent in cases of intracranial injury. The reflex disappears after age 3-4 months</a:t>
            </a:r>
          </a:p>
        </p:txBody>
      </p:sp>
    </p:spTree>
    <p:extLst>
      <p:ext uri="{BB962C8B-B14F-4D97-AF65-F5344CB8AC3E}">
        <p14:creationId xmlns:p14="http://schemas.microsoft.com/office/powerpoint/2010/main" val="2246184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SYSTEM</a:t>
            </a:r>
          </a:p>
        </p:txBody>
      </p:sp>
      <p:sp>
        <p:nvSpPr>
          <p:cNvPr id="3" name="Content Placeholder 2"/>
          <p:cNvSpPr>
            <a:spLocks noGrp="1"/>
          </p:cNvSpPr>
          <p:nvPr>
            <p:ph idx="1"/>
          </p:nvPr>
        </p:nvSpPr>
        <p:spPr/>
        <p:txBody>
          <a:bodyPr/>
          <a:lstStyle/>
          <a:p>
            <a:r>
              <a:rPr lang="en-US" dirty="0"/>
              <a:t>The normal respiration at birth is 40-50 breaths per minute</a:t>
            </a:r>
          </a:p>
          <a:p>
            <a:r>
              <a:rPr lang="en-US" dirty="0"/>
              <a:t>Irregular breathing may be due to the following factors:</a:t>
            </a:r>
          </a:p>
          <a:p>
            <a:r>
              <a:rPr lang="en-US" dirty="0"/>
              <a:t>Prematurity (inadequate surfactant factor)</a:t>
            </a:r>
          </a:p>
          <a:p>
            <a:r>
              <a:rPr lang="en-US" dirty="0"/>
              <a:t>Depression of the respiratory center by drugs like pethidine or strong uterine contractions</a:t>
            </a:r>
          </a:p>
          <a:p>
            <a:r>
              <a:rPr lang="en-US" dirty="0"/>
              <a:t>Excessive carbon dioxide (hyperpnoea)</a:t>
            </a:r>
          </a:p>
          <a:p>
            <a:r>
              <a:rPr lang="en-US" dirty="0"/>
              <a:t>Lack of oxygen (hypoxia)</a:t>
            </a:r>
          </a:p>
          <a:p>
            <a:endParaRPr lang="en-US" dirty="0"/>
          </a:p>
        </p:txBody>
      </p:sp>
    </p:spTree>
    <p:extLst>
      <p:ext uri="{BB962C8B-B14F-4D97-AF65-F5344CB8AC3E}">
        <p14:creationId xmlns:p14="http://schemas.microsoft.com/office/powerpoint/2010/main" val="10973057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REFLEXES</a:t>
            </a:r>
          </a:p>
        </p:txBody>
      </p:sp>
      <p:sp>
        <p:nvSpPr>
          <p:cNvPr id="3" name="Content Placeholder 2"/>
          <p:cNvSpPr>
            <a:spLocks noGrp="1"/>
          </p:cNvSpPr>
          <p:nvPr>
            <p:ph idx="1"/>
          </p:nvPr>
        </p:nvSpPr>
        <p:spPr/>
        <p:txBody>
          <a:bodyPr/>
          <a:lstStyle/>
          <a:p>
            <a:r>
              <a:rPr lang="en-US" dirty="0"/>
              <a:t>2. ROOTING REFLEX</a:t>
            </a:r>
          </a:p>
          <a:p>
            <a:pPr marL="0" indent="0">
              <a:buNone/>
            </a:pPr>
            <a:r>
              <a:rPr lang="en-US" dirty="0"/>
              <a:t>  If the palm of the hand is placed against the baby’s cheeks, it will turn head towards it looking for breast. This is not seen in preterm babies. It should disappear at about 3-4 months but may persist up to 12 months</a:t>
            </a:r>
          </a:p>
          <a:p>
            <a:pPr marL="0" indent="0">
              <a:buNone/>
            </a:pPr>
            <a:r>
              <a:rPr lang="en-US" dirty="0"/>
              <a:t>  3. GRASP REFLEX</a:t>
            </a:r>
          </a:p>
          <a:p>
            <a:pPr marL="0" indent="0">
              <a:buNone/>
            </a:pPr>
            <a:r>
              <a:rPr lang="en-US" dirty="0"/>
              <a:t>  The baby grasps a finger placed in the palm of it’s hand. Grasp lessens after about 3-4 months</a:t>
            </a:r>
          </a:p>
        </p:txBody>
      </p:sp>
    </p:spTree>
    <p:extLst>
      <p:ext uri="{BB962C8B-B14F-4D97-AF65-F5344CB8AC3E}">
        <p14:creationId xmlns:p14="http://schemas.microsoft.com/office/powerpoint/2010/main" val="246723695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REFLEXES</a:t>
            </a:r>
          </a:p>
        </p:txBody>
      </p:sp>
      <p:sp>
        <p:nvSpPr>
          <p:cNvPr id="3" name="Content Placeholder 2"/>
          <p:cNvSpPr>
            <a:spLocks noGrp="1"/>
          </p:cNvSpPr>
          <p:nvPr>
            <p:ph idx="1"/>
          </p:nvPr>
        </p:nvSpPr>
        <p:spPr/>
        <p:txBody>
          <a:bodyPr/>
          <a:lstStyle/>
          <a:p>
            <a:r>
              <a:rPr lang="en-US" dirty="0"/>
              <a:t>4. TRACTION REFLEX</a:t>
            </a:r>
          </a:p>
          <a:p>
            <a:pPr marL="0" indent="0">
              <a:buNone/>
            </a:pPr>
            <a:r>
              <a:rPr lang="en-US" dirty="0"/>
              <a:t>  The baby is raised to a sitting position by using traction on the wrists . A term baby will resist this. But a preterm baby will not</a:t>
            </a:r>
          </a:p>
          <a:p>
            <a:pPr marL="0" indent="0">
              <a:buNone/>
            </a:pPr>
            <a:r>
              <a:rPr lang="en-US" dirty="0"/>
              <a:t>  5. STEPPING REFLEX</a:t>
            </a:r>
          </a:p>
          <a:p>
            <a:pPr marL="0" indent="0">
              <a:buNone/>
            </a:pPr>
            <a:r>
              <a:rPr lang="en-US" dirty="0"/>
              <a:t>    If a baby is held on the upright position with its feet on a firm surface, it will make movements to walk. Reflex disappears after 3-4 months to be replaced by deliberate movements</a:t>
            </a:r>
          </a:p>
        </p:txBody>
      </p:sp>
    </p:spTree>
    <p:extLst>
      <p:ext uri="{BB962C8B-B14F-4D97-AF65-F5344CB8AC3E}">
        <p14:creationId xmlns:p14="http://schemas.microsoft.com/office/powerpoint/2010/main" val="278599928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REFLEXES</a:t>
            </a:r>
          </a:p>
        </p:txBody>
      </p:sp>
      <p:sp>
        <p:nvSpPr>
          <p:cNvPr id="3" name="Content Placeholder 2"/>
          <p:cNvSpPr>
            <a:spLocks noGrp="1"/>
          </p:cNvSpPr>
          <p:nvPr>
            <p:ph idx="1"/>
          </p:nvPr>
        </p:nvSpPr>
        <p:spPr/>
        <p:txBody>
          <a:bodyPr/>
          <a:lstStyle/>
          <a:p>
            <a:r>
              <a:rPr lang="en-US" dirty="0"/>
              <a:t>6. BLINKING REFLEX</a:t>
            </a:r>
          </a:p>
          <a:p>
            <a:pPr marL="0" indent="0">
              <a:buNone/>
            </a:pPr>
            <a:r>
              <a:rPr lang="en-US" dirty="0"/>
              <a:t>  Infant blinks at sudden appearance of bright light or at approach of object towards cornea. </a:t>
            </a:r>
            <a:r>
              <a:rPr lang="en-US"/>
              <a:t>Reflex </a:t>
            </a:r>
            <a:r>
              <a:rPr lang="en-US" dirty="0"/>
              <a:t>persists throughout life.</a:t>
            </a:r>
          </a:p>
          <a:p>
            <a:pPr marL="0" indent="0">
              <a:buNone/>
            </a:pPr>
            <a:r>
              <a:rPr lang="en-US" dirty="0"/>
              <a:t>  7. SNEEZING REFLEX</a:t>
            </a:r>
          </a:p>
          <a:p>
            <a:pPr marL="0" indent="0">
              <a:buNone/>
            </a:pPr>
            <a:r>
              <a:rPr lang="en-US" dirty="0"/>
              <a:t>  Nasal passages respond spontaneously to irritation or obstruction. Reflect persists throughout life.</a:t>
            </a:r>
          </a:p>
        </p:txBody>
      </p:sp>
    </p:spTree>
    <p:extLst>
      <p:ext uri="{BB962C8B-B14F-4D97-AF65-F5344CB8AC3E}">
        <p14:creationId xmlns:p14="http://schemas.microsoft.com/office/powerpoint/2010/main" val="85369060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REFLEXES</a:t>
            </a:r>
          </a:p>
        </p:txBody>
      </p:sp>
      <p:sp>
        <p:nvSpPr>
          <p:cNvPr id="3" name="Content Placeholder 2"/>
          <p:cNvSpPr>
            <a:spLocks noGrp="1"/>
          </p:cNvSpPr>
          <p:nvPr>
            <p:ph idx="1"/>
          </p:nvPr>
        </p:nvSpPr>
        <p:spPr/>
        <p:txBody>
          <a:bodyPr/>
          <a:lstStyle/>
          <a:p>
            <a:r>
              <a:rPr lang="en-US" dirty="0"/>
              <a:t>8.  SUCKING AND SWALLOWING REFLEX</a:t>
            </a:r>
          </a:p>
          <a:p>
            <a:pPr marL="0" indent="0">
              <a:buNone/>
            </a:pPr>
            <a:r>
              <a:rPr lang="en-US" dirty="0"/>
              <a:t>  Infant begins strong sucking movements in response to stimulation, it persists throughout infancy even without stimulation such as during sleeping.</a:t>
            </a:r>
          </a:p>
          <a:p>
            <a:pPr marL="0" indent="0">
              <a:buNone/>
            </a:pPr>
            <a:r>
              <a:rPr lang="en-US" dirty="0"/>
              <a:t>  9. GAG REFLEX</a:t>
            </a:r>
          </a:p>
          <a:p>
            <a:pPr marL="0" indent="0">
              <a:buNone/>
            </a:pPr>
            <a:r>
              <a:rPr lang="en-US" dirty="0"/>
              <a:t>  Stimulation of posterior pharynx by food , suction or passage of tube causes infant to gag, reflex persists </a:t>
            </a:r>
            <a:r>
              <a:rPr lang="en-US"/>
              <a:t>throughout life.</a:t>
            </a:r>
            <a:endParaRPr lang="en-US" dirty="0"/>
          </a:p>
        </p:txBody>
      </p:sp>
    </p:spTree>
    <p:extLst>
      <p:ext uri="{BB962C8B-B14F-4D97-AF65-F5344CB8AC3E}">
        <p14:creationId xmlns:p14="http://schemas.microsoft.com/office/powerpoint/2010/main" val="362560649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70612-3B1E-4A3F-B1A3-1D3219C7786A}"/>
              </a:ext>
            </a:extLst>
          </p:cNvPr>
          <p:cNvSpPr>
            <a:spLocks noGrp="1"/>
          </p:cNvSpPr>
          <p:nvPr>
            <p:ph type="title"/>
          </p:nvPr>
        </p:nvSpPr>
        <p:spPr/>
        <p:txBody>
          <a:bodyPr/>
          <a:lstStyle/>
          <a:p>
            <a:r>
              <a:rPr lang="en-US" b="1" dirty="0"/>
              <a:t>Minor complications of the newborn</a:t>
            </a:r>
          </a:p>
        </p:txBody>
      </p:sp>
      <p:sp>
        <p:nvSpPr>
          <p:cNvPr id="3" name="Content Placeholder 2">
            <a:extLst>
              <a:ext uri="{FF2B5EF4-FFF2-40B4-BE49-F238E27FC236}">
                <a16:creationId xmlns:a16="http://schemas.microsoft.com/office/drawing/2014/main" id="{09304607-9838-470E-932A-A410A2486B81}"/>
              </a:ext>
            </a:extLst>
          </p:cNvPr>
          <p:cNvSpPr>
            <a:spLocks noGrp="1"/>
          </p:cNvSpPr>
          <p:nvPr>
            <p:ph idx="1"/>
          </p:nvPr>
        </p:nvSpPr>
        <p:spPr/>
        <p:txBody>
          <a:bodyPr>
            <a:normAutofit fontScale="92500" lnSpcReduction="20000"/>
          </a:bodyPr>
          <a:lstStyle/>
          <a:p>
            <a:r>
              <a:rPr lang="en-US" b="1" dirty="0"/>
              <a:t>Vomiting</a:t>
            </a:r>
          </a:p>
          <a:p>
            <a:pPr algn="just">
              <a:lnSpc>
                <a:spcPct val="150000"/>
              </a:lnSpc>
            </a:pPr>
            <a:r>
              <a:rPr lang="en-US" dirty="0"/>
              <a:t>The newborn baby may vomit for no apparent reason in the first 24 hours of life.</a:t>
            </a:r>
          </a:p>
          <a:p>
            <a:pPr algn="just">
              <a:lnSpc>
                <a:spcPct val="150000"/>
              </a:lnSpc>
            </a:pPr>
            <a:r>
              <a:rPr lang="en-US" dirty="0"/>
              <a:t>The vomit may be streaked with blood that baby has swallowed during pregnancy. When this occurs a feed of boiled water may be given to wash out the stomach</a:t>
            </a:r>
          </a:p>
          <a:p>
            <a:pPr algn="just">
              <a:lnSpc>
                <a:spcPct val="150000"/>
              </a:lnSpc>
            </a:pPr>
            <a:r>
              <a:rPr lang="en-US" dirty="0"/>
              <a:t>Vomiting which occurs every few days in a baby who is gaining well and is otherwise normal may be ignored.</a:t>
            </a:r>
          </a:p>
        </p:txBody>
      </p:sp>
    </p:spTree>
    <p:extLst>
      <p:ext uri="{BB962C8B-B14F-4D97-AF65-F5344CB8AC3E}">
        <p14:creationId xmlns:p14="http://schemas.microsoft.com/office/powerpoint/2010/main" val="208842666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E443E-764C-4E86-AB1E-AFFA6ADDA67E}"/>
              </a:ext>
            </a:extLst>
          </p:cNvPr>
          <p:cNvSpPr>
            <a:spLocks noGrp="1"/>
          </p:cNvSpPr>
          <p:nvPr>
            <p:ph type="title"/>
          </p:nvPr>
        </p:nvSpPr>
        <p:spPr/>
        <p:txBody>
          <a:bodyPr/>
          <a:lstStyle/>
          <a:p>
            <a:r>
              <a:rPr lang="en-US" dirty="0"/>
              <a:t>Cont. </a:t>
            </a:r>
          </a:p>
        </p:txBody>
      </p:sp>
      <p:sp>
        <p:nvSpPr>
          <p:cNvPr id="3" name="Content Placeholder 2">
            <a:extLst>
              <a:ext uri="{FF2B5EF4-FFF2-40B4-BE49-F238E27FC236}">
                <a16:creationId xmlns:a16="http://schemas.microsoft.com/office/drawing/2014/main" id="{A0879B9B-73A6-40ED-A5DB-F68B4A881CBC}"/>
              </a:ext>
            </a:extLst>
          </p:cNvPr>
          <p:cNvSpPr>
            <a:spLocks noGrp="1"/>
          </p:cNvSpPr>
          <p:nvPr>
            <p:ph idx="1"/>
          </p:nvPr>
        </p:nvSpPr>
        <p:spPr/>
        <p:txBody>
          <a:bodyPr/>
          <a:lstStyle/>
          <a:p>
            <a:pPr algn="just">
              <a:lnSpc>
                <a:spcPct val="150000"/>
              </a:lnSpc>
            </a:pPr>
            <a:r>
              <a:rPr lang="en-US" dirty="0"/>
              <a:t>The regurgitation of a few drops of milk is not vomiting</a:t>
            </a:r>
          </a:p>
          <a:p>
            <a:pPr algn="just">
              <a:lnSpc>
                <a:spcPct val="150000"/>
              </a:lnSpc>
            </a:pPr>
            <a:r>
              <a:rPr lang="en-US" dirty="0"/>
              <a:t>A baby may vomit if a feed is taken quickly, baby is handled roughly or wind not broken</a:t>
            </a:r>
          </a:p>
          <a:p>
            <a:pPr algn="just">
              <a:lnSpc>
                <a:spcPct val="150000"/>
              </a:lnSpc>
            </a:pPr>
            <a:r>
              <a:rPr lang="en-US" dirty="0"/>
              <a:t>If a baby is bottle fed then the feed may have been too strong </a:t>
            </a:r>
          </a:p>
          <a:p>
            <a:pPr algn="just">
              <a:lnSpc>
                <a:spcPct val="150000"/>
              </a:lnSpc>
            </a:pPr>
            <a:endParaRPr lang="en-US" dirty="0"/>
          </a:p>
          <a:p>
            <a:endParaRPr lang="en-US" dirty="0"/>
          </a:p>
        </p:txBody>
      </p:sp>
    </p:spTree>
    <p:extLst>
      <p:ext uri="{BB962C8B-B14F-4D97-AF65-F5344CB8AC3E}">
        <p14:creationId xmlns:p14="http://schemas.microsoft.com/office/powerpoint/2010/main" val="283315423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A1483-A17E-4983-96D4-769B1ACC732F}"/>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8EA1229B-FDA7-4A4C-BA9D-AFB38964DA3D}"/>
              </a:ext>
            </a:extLst>
          </p:cNvPr>
          <p:cNvSpPr>
            <a:spLocks noGrp="1"/>
          </p:cNvSpPr>
          <p:nvPr>
            <p:ph idx="1"/>
          </p:nvPr>
        </p:nvSpPr>
        <p:spPr/>
        <p:txBody>
          <a:bodyPr>
            <a:normAutofit/>
          </a:bodyPr>
          <a:lstStyle/>
          <a:p>
            <a:pPr algn="just">
              <a:lnSpc>
                <a:spcPct val="150000"/>
              </a:lnSpc>
            </a:pPr>
            <a:r>
              <a:rPr lang="en-US" dirty="0"/>
              <a:t>Vomiting may be a sign of:</a:t>
            </a:r>
          </a:p>
          <a:p>
            <a:pPr algn="just">
              <a:lnSpc>
                <a:spcPct val="150000"/>
              </a:lnSpc>
            </a:pPr>
            <a:r>
              <a:rPr lang="en-US" dirty="0"/>
              <a:t>Intestinal obstruction – bile stained vomit</a:t>
            </a:r>
          </a:p>
          <a:p>
            <a:pPr algn="just">
              <a:lnSpc>
                <a:spcPct val="150000"/>
              </a:lnSpc>
            </a:pPr>
            <a:r>
              <a:rPr lang="en-US" dirty="0"/>
              <a:t>Pyloric stenosis – projectile vomiting</a:t>
            </a:r>
          </a:p>
          <a:p>
            <a:pPr algn="just">
              <a:lnSpc>
                <a:spcPct val="150000"/>
              </a:lnSpc>
            </a:pPr>
            <a:r>
              <a:rPr lang="en-US" dirty="0"/>
              <a:t>Infection of the digestive and urinary tract – grass green vomitus (usually serious)</a:t>
            </a:r>
          </a:p>
        </p:txBody>
      </p:sp>
    </p:spTree>
    <p:extLst>
      <p:ext uri="{BB962C8B-B14F-4D97-AF65-F5344CB8AC3E}">
        <p14:creationId xmlns:p14="http://schemas.microsoft.com/office/powerpoint/2010/main" val="56991449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DD086-C029-4058-96DF-8BA061AE6D7A}"/>
              </a:ext>
            </a:extLst>
          </p:cNvPr>
          <p:cNvSpPr>
            <a:spLocks noGrp="1"/>
          </p:cNvSpPr>
          <p:nvPr>
            <p:ph type="title"/>
          </p:nvPr>
        </p:nvSpPr>
        <p:spPr/>
        <p:txBody>
          <a:bodyPr/>
          <a:lstStyle/>
          <a:p>
            <a:r>
              <a:rPr lang="en-US" dirty="0"/>
              <a:t>Cont.  </a:t>
            </a:r>
          </a:p>
        </p:txBody>
      </p:sp>
      <p:sp>
        <p:nvSpPr>
          <p:cNvPr id="3" name="Content Placeholder 2">
            <a:extLst>
              <a:ext uri="{FF2B5EF4-FFF2-40B4-BE49-F238E27FC236}">
                <a16:creationId xmlns:a16="http://schemas.microsoft.com/office/drawing/2014/main" id="{502F946B-141F-4A45-B71D-84AB2FD8D3D7}"/>
              </a:ext>
            </a:extLst>
          </p:cNvPr>
          <p:cNvSpPr>
            <a:spLocks noGrp="1"/>
          </p:cNvSpPr>
          <p:nvPr>
            <p:ph idx="1"/>
          </p:nvPr>
        </p:nvSpPr>
        <p:spPr/>
        <p:txBody>
          <a:bodyPr/>
          <a:lstStyle/>
          <a:p>
            <a:pPr algn="just">
              <a:lnSpc>
                <a:spcPct val="150000"/>
              </a:lnSpc>
            </a:pPr>
            <a:r>
              <a:rPr lang="en-US" dirty="0"/>
              <a:t>Special things to note:</a:t>
            </a:r>
          </a:p>
          <a:p>
            <a:pPr algn="just">
              <a:lnSpc>
                <a:spcPct val="150000"/>
              </a:lnSpc>
              <a:buFont typeface="Wingdings" panose="05000000000000000000" pitchFamily="2" charset="2"/>
              <a:buChar char="Ø"/>
            </a:pPr>
            <a:r>
              <a:rPr lang="en-US" dirty="0"/>
              <a:t>Day of onset</a:t>
            </a:r>
          </a:p>
          <a:p>
            <a:pPr algn="just">
              <a:lnSpc>
                <a:spcPct val="150000"/>
              </a:lnSpc>
              <a:buFont typeface="Wingdings" panose="05000000000000000000" pitchFamily="2" charset="2"/>
              <a:buChar char="Ø"/>
            </a:pPr>
            <a:r>
              <a:rPr lang="en-US" dirty="0"/>
              <a:t>Are there other signs of illness present</a:t>
            </a:r>
          </a:p>
          <a:p>
            <a:pPr algn="just">
              <a:lnSpc>
                <a:spcPct val="150000"/>
              </a:lnSpc>
              <a:buFont typeface="Wingdings" panose="05000000000000000000" pitchFamily="2" charset="2"/>
              <a:buChar char="Ø"/>
            </a:pPr>
            <a:r>
              <a:rPr lang="en-US" dirty="0"/>
              <a:t>Colour of the vomitus</a:t>
            </a:r>
          </a:p>
          <a:p>
            <a:endParaRPr lang="en-US" dirty="0"/>
          </a:p>
        </p:txBody>
      </p:sp>
    </p:spTree>
    <p:extLst>
      <p:ext uri="{BB962C8B-B14F-4D97-AF65-F5344CB8AC3E}">
        <p14:creationId xmlns:p14="http://schemas.microsoft.com/office/powerpoint/2010/main" val="129870025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DCDB6-4633-446B-ADFF-1FC0ABB81DAB}"/>
              </a:ext>
            </a:extLst>
          </p:cNvPr>
          <p:cNvSpPr>
            <a:spLocks noGrp="1"/>
          </p:cNvSpPr>
          <p:nvPr>
            <p:ph type="title"/>
          </p:nvPr>
        </p:nvSpPr>
        <p:spPr/>
        <p:txBody>
          <a:bodyPr/>
          <a:lstStyle/>
          <a:p>
            <a:r>
              <a:rPr lang="en-US" dirty="0"/>
              <a:t>Cont. </a:t>
            </a:r>
          </a:p>
        </p:txBody>
      </p:sp>
      <p:sp>
        <p:nvSpPr>
          <p:cNvPr id="3" name="Content Placeholder 2">
            <a:extLst>
              <a:ext uri="{FF2B5EF4-FFF2-40B4-BE49-F238E27FC236}">
                <a16:creationId xmlns:a16="http://schemas.microsoft.com/office/drawing/2014/main" id="{9A5F76D3-AF9B-4EFC-A84C-7C0F4B41D0D3}"/>
              </a:ext>
            </a:extLst>
          </p:cNvPr>
          <p:cNvSpPr>
            <a:spLocks noGrp="1"/>
          </p:cNvSpPr>
          <p:nvPr>
            <p:ph idx="1"/>
          </p:nvPr>
        </p:nvSpPr>
        <p:spPr/>
        <p:txBody>
          <a:bodyPr>
            <a:normAutofit fontScale="85000" lnSpcReduction="20000"/>
          </a:bodyPr>
          <a:lstStyle/>
          <a:p>
            <a:pPr algn="just">
              <a:lnSpc>
                <a:spcPct val="150000"/>
              </a:lnSpc>
              <a:buFont typeface="Wingdings" panose="05000000000000000000" pitchFamily="2" charset="2"/>
              <a:buChar char="Ø"/>
            </a:pPr>
            <a:r>
              <a:rPr lang="en-US" dirty="0"/>
              <a:t>Is the vomiting projectile</a:t>
            </a:r>
          </a:p>
          <a:p>
            <a:pPr algn="just">
              <a:lnSpc>
                <a:spcPct val="150000"/>
              </a:lnSpc>
              <a:buFont typeface="Wingdings" panose="05000000000000000000" pitchFamily="2" charset="2"/>
              <a:buChar char="Ø"/>
            </a:pPr>
            <a:r>
              <a:rPr lang="en-US" dirty="0"/>
              <a:t>Is the whole feed returned</a:t>
            </a:r>
          </a:p>
          <a:p>
            <a:pPr algn="just">
              <a:lnSpc>
                <a:spcPct val="150000"/>
              </a:lnSpc>
              <a:buFont typeface="Wingdings" panose="05000000000000000000" pitchFamily="2" charset="2"/>
              <a:buChar char="Ø"/>
            </a:pPr>
            <a:r>
              <a:rPr lang="en-US" dirty="0"/>
              <a:t>Is the baby constipated</a:t>
            </a:r>
          </a:p>
          <a:p>
            <a:pPr algn="just">
              <a:lnSpc>
                <a:spcPct val="150000"/>
              </a:lnSpc>
              <a:buFont typeface="Wingdings" panose="05000000000000000000" pitchFamily="2" charset="2"/>
              <a:buChar char="Ø"/>
            </a:pPr>
            <a:r>
              <a:rPr lang="en-US" dirty="0"/>
              <a:t>Is the appetite poor</a:t>
            </a:r>
          </a:p>
          <a:p>
            <a:pPr algn="just">
              <a:lnSpc>
                <a:spcPct val="150000"/>
              </a:lnSpc>
              <a:buFont typeface="Wingdings" panose="05000000000000000000" pitchFamily="2" charset="2"/>
              <a:buChar char="Ø"/>
            </a:pPr>
            <a:r>
              <a:rPr lang="en-US" dirty="0"/>
              <a:t>Has the baby diarrhoea</a:t>
            </a:r>
          </a:p>
          <a:p>
            <a:pPr algn="just">
              <a:lnSpc>
                <a:spcPct val="150000"/>
              </a:lnSpc>
              <a:buFont typeface="Wingdings" panose="05000000000000000000" pitchFamily="2" charset="2"/>
              <a:buChar char="Ø"/>
            </a:pPr>
            <a:r>
              <a:rPr lang="en-US" dirty="0"/>
              <a:t>Is there loss of weight</a:t>
            </a:r>
          </a:p>
          <a:p>
            <a:pPr algn="just">
              <a:lnSpc>
                <a:spcPct val="150000"/>
              </a:lnSpc>
            </a:pPr>
            <a:r>
              <a:rPr lang="en-US" dirty="0"/>
              <a:t>Note: if vomiting is serious take appropriate action.</a:t>
            </a:r>
          </a:p>
        </p:txBody>
      </p:sp>
    </p:spTree>
    <p:extLst>
      <p:ext uri="{BB962C8B-B14F-4D97-AF65-F5344CB8AC3E}">
        <p14:creationId xmlns:p14="http://schemas.microsoft.com/office/powerpoint/2010/main" val="289169521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C041F-C189-4D58-A2F8-69B0486B9A19}"/>
              </a:ext>
            </a:extLst>
          </p:cNvPr>
          <p:cNvSpPr>
            <a:spLocks noGrp="1"/>
          </p:cNvSpPr>
          <p:nvPr>
            <p:ph type="title"/>
          </p:nvPr>
        </p:nvSpPr>
        <p:spPr/>
        <p:txBody>
          <a:bodyPr/>
          <a:lstStyle/>
          <a:p>
            <a:r>
              <a:rPr lang="en-US" b="1" dirty="0"/>
              <a:t>Abnormal stool</a:t>
            </a:r>
          </a:p>
        </p:txBody>
      </p:sp>
      <p:sp>
        <p:nvSpPr>
          <p:cNvPr id="3" name="Content Placeholder 2">
            <a:extLst>
              <a:ext uri="{FF2B5EF4-FFF2-40B4-BE49-F238E27FC236}">
                <a16:creationId xmlns:a16="http://schemas.microsoft.com/office/drawing/2014/main" id="{B7420AFA-C7C4-48DB-81E9-A3791B06DC84}"/>
              </a:ext>
            </a:extLst>
          </p:cNvPr>
          <p:cNvSpPr>
            <a:spLocks noGrp="1"/>
          </p:cNvSpPr>
          <p:nvPr>
            <p:ph idx="1"/>
          </p:nvPr>
        </p:nvSpPr>
        <p:spPr/>
        <p:txBody>
          <a:bodyPr/>
          <a:lstStyle/>
          <a:p>
            <a:pPr algn="just">
              <a:lnSpc>
                <a:spcPct val="150000"/>
              </a:lnSpc>
            </a:pPr>
            <a:r>
              <a:rPr lang="en-US" dirty="0"/>
              <a:t>Underfeeding – stool is small, dark greenish in colour and contains mucus</a:t>
            </a:r>
          </a:p>
          <a:p>
            <a:pPr algn="just">
              <a:lnSpc>
                <a:spcPct val="150000"/>
              </a:lnSpc>
            </a:pPr>
            <a:r>
              <a:rPr lang="en-US" dirty="0"/>
              <a:t>Unsuitable feeding – stool is offensive and greasy. The baby often vomits with stool</a:t>
            </a:r>
          </a:p>
          <a:p>
            <a:pPr algn="just">
              <a:lnSpc>
                <a:spcPct val="150000"/>
              </a:lnSpc>
            </a:pPr>
            <a:r>
              <a:rPr lang="en-US" dirty="0"/>
              <a:t>Gastro enteritis – the stool is greenish, watery, and passed very frequently</a:t>
            </a:r>
          </a:p>
        </p:txBody>
      </p:sp>
    </p:spTree>
    <p:extLst>
      <p:ext uri="{BB962C8B-B14F-4D97-AF65-F5344CB8AC3E}">
        <p14:creationId xmlns:p14="http://schemas.microsoft.com/office/powerpoint/2010/main" val="3541782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CIRCULATORY SYSTEM</a:t>
            </a:r>
          </a:p>
        </p:txBody>
      </p:sp>
      <p:sp>
        <p:nvSpPr>
          <p:cNvPr id="3" name="Content Placeholder 2"/>
          <p:cNvSpPr>
            <a:spLocks noGrp="1"/>
          </p:cNvSpPr>
          <p:nvPr>
            <p:ph idx="1"/>
          </p:nvPr>
        </p:nvSpPr>
        <p:spPr/>
        <p:txBody>
          <a:bodyPr/>
          <a:lstStyle/>
          <a:p>
            <a:r>
              <a:rPr lang="en-US" dirty="0"/>
              <a:t>As important as the initiation of respiration, are the circulatory changes that allow blood to flow to the lungs.</a:t>
            </a:r>
          </a:p>
          <a:p>
            <a:r>
              <a:rPr lang="en-US" dirty="0"/>
              <a:t>Extra uterine circulation is established and the baby is able to divert deoxygenated blood to the lungs for reoxygenation. This accounts for the pink colour of an infant</a:t>
            </a:r>
          </a:p>
        </p:txBody>
      </p:sp>
    </p:spTree>
    <p:extLst>
      <p:ext uri="{BB962C8B-B14F-4D97-AF65-F5344CB8AC3E}">
        <p14:creationId xmlns:p14="http://schemas.microsoft.com/office/powerpoint/2010/main" val="306527813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FF9AB-A2DB-4DAE-8E87-918194A68CA3}"/>
              </a:ext>
            </a:extLst>
          </p:cNvPr>
          <p:cNvSpPr>
            <a:spLocks noGrp="1"/>
          </p:cNvSpPr>
          <p:nvPr>
            <p:ph type="title"/>
          </p:nvPr>
        </p:nvSpPr>
        <p:spPr/>
        <p:txBody>
          <a:bodyPr/>
          <a:lstStyle/>
          <a:p>
            <a:br>
              <a:rPr lang="en-US" dirty="0"/>
            </a:br>
            <a:r>
              <a:rPr lang="en-US" dirty="0"/>
              <a:t>Cont.   </a:t>
            </a:r>
          </a:p>
        </p:txBody>
      </p:sp>
      <p:sp>
        <p:nvSpPr>
          <p:cNvPr id="3" name="Content Placeholder 2">
            <a:extLst>
              <a:ext uri="{FF2B5EF4-FFF2-40B4-BE49-F238E27FC236}">
                <a16:creationId xmlns:a16="http://schemas.microsoft.com/office/drawing/2014/main" id="{7EF91362-D5FD-485D-AF9E-0C882018B9D7}"/>
              </a:ext>
            </a:extLst>
          </p:cNvPr>
          <p:cNvSpPr>
            <a:spLocks noGrp="1"/>
          </p:cNvSpPr>
          <p:nvPr>
            <p:ph idx="1"/>
          </p:nvPr>
        </p:nvSpPr>
        <p:spPr/>
        <p:txBody>
          <a:bodyPr>
            <a:normAutofit fontScale="92500" lnSpcReduction="10000"/>
          </a:bodyPr>
          <a:lstStyle/>
          <a:p>
            <a:pPr algn="just">
              <a:lnSpc>
                <a:spcPct val="150000"/>
              </a:lnSpc>
            </a:pPr>
            <a:r>
              <a:rPr lang="en-US" dirty="0"/>
              <a:t>Melaena – this is black shiny stool that looks like tar because it contains blood. False melaena is due to digested blood that may have been swallowed during labour or from a cracked nipple (give a feed of boiled water to wash the stomache/intestines.</a:t>
            </a:r>
          </a:p>
          <a:p>
            <a:pPr algn="just">
              <a:lnSpc>
                <a:spcPct val="150000"/>
              </a:lnSpc>
            </a:pPr>
            <a:r>
              <a:rPr lang="en-US" dirty="0"/>
              <a:t>True melaena is due to bleeding from the intestines, liver immaturity where enough prothrombin is not produced.</a:t>
            </a:r>
          </a:p>
          <a:p>
            <a:pPr algn="just">
              <a:lnSpc>
                <a:spcPct val="150000"/>
              </a:lnSpc>
            </a:pPr>
            <a:r>
              <a:rPr lang="en-US" b="1" dirty="0"/>
              <a:t>Note:</a:t>
            </a:r>
            <a:r>
              <a:rPr lang="en-US" dirty="0"/>
              <a:t> Take necessary action according to type of stool.</a:t>
            </a:r>
          </a:p>
        </p:txBody>
      </p:sp>
    </p:spTree>
    <p:extLst>
      <p:ext uri="{BB962C8B-B14F-4D97-AF65-F5344CB8AC3E}">
        <p14:creationId xmlns:p14="http://schemas.microsoft.com/office/powerpoint/2010/main" val="40363368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972F5-B6BC-466C-AA40-A2198AD80045}"/>
              </a:ext>
            </a:extLst>
          </p:cNvPr>
          <p:cNvSpPr>
            <a:spLocks noGrp="1"/>
          </p:cNvSpPr>
          <p:nvPr>
            <p:ph type="title"/>
          </p:nvPr>
        </p:nvSpPr>
        <p:spPr/>
        <p:txBody>
          <a:bodyPr/>
          <a:lstStyle/>
          <a:p>
            <a:r>
              <a:rPr lang="en-US" b="1" dirty="0"/>
              <a:t>Cont. </a:t>
            </a:r>
          </a:p>
        </p:txBody>
      </p:sp>
      <p:sp>
        <p:nvSpPr>
          <p:cNvPr id="3" name="Content Placeholder 2">
            <a:extLst>
              <a:ext uri="{FF2B5EF4-FFF2-40B4-BE49-F238E27FC236}">
                <a16:creationId xmlns:a16="http://schemas.microsoft.com/office/drawing/2014/main" id="{278405DA-BB7A-49A4-B0DD-8FCD2324294C}"/>
              </a:ext>
            </a:extLst>
          </p:cNvPr>
          <p:cNvSpPr>
            <a:spLocks noGrp="1"/>
          </p:cNvSpPr>
          <p:nvPr>
            <p:ph idx="1"/>
          </p:nvPr>
        </p:nvSpPr>
        <p:spPr/>
        <p:txBody>
          <a:bodyPr/>
          <a:lstStyle/>
          <a:p>
            <a:r>
              <a:rPr lang="en-US" b="1" dirty="0"/>
              <a:t>Skin rash</a:t>
            </a:r>
          </a:p>
          <a:p>
            <a:r>
              <a:rPr lang="en-US" dirty="0"/>
              <a:t>Babies often develop rashes if they are well wrapped up in hot weather. </a:t>
            </a:r>
          </a:p>
          <a:p>
            <a:r>
              <a:rPr lang="en-US" dirty="0"/>
              <a:t>They may also develop rashes due to an allergy to certain materials like wool or soaps and creams used.</a:t>
            </a:r>
          </a:p>
          <a:p>
            <a:r>
              <a:rPr lang="en-US" dirty="0"/>
              <a:t>Management</a:t>
            </a:r>
          </a:p>
          <a:p>
            <a:r>
              <a:rPr lang="en-US" dirty="0"/>
              <a:t>Find cause and manage appropriately.</a:t>
            </a:r>
          </a:p>
        </p:txBody>
      </p:sp>
    </p:spTree>
    <p:extLst>
      <p:ext uri="{BB962C8B-B14F-4D97-AF65-F5344CB8AC3E}">
        <p14:creationId xmlns:p14="http://schemas.microsoft.com/office/powerpoint/2010/main" val="103284344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2CA7F-92F8-4960-986A-019DE7ECB003}"/>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338B003E-7B9B-4004-AB08-0BCAC7EBE238}"/>
              </a:ext>
            </a:extLst>
          </p:cNvPr>
          <p:cNvSpPr>
            <a:spLocks noGrp="1"/>
          </p:cNvSpPr>
          <p:nvPr>
            <p:ph idx="1"/>
          </p:nvPr>
        </p:nvSpPr>
        <p:spPr/>
        <p:txBody>
          <a:bodyPr>
            <a:normAutofit fontScale="92500" lnSpcReduction="20000"/>
          </a:bodyPr>
          <a:lstStyle/>
          <a:p>
            <a:pPr algn="just">
              <a:lnSpc>
                <a:spcPct val="150000"/>
              </a:lnSpc>
            </a:pPr>
            <a:r>
              <a:rPr lang="en-US" b="1" dirty="0"/>
              <a:t>Sore buttocks</a:t>
            </a:r>
          </a:p>
          <a:p>
            <a:pPr algn="just">
              <a:lnSpc>
                <a:spcPct val="150000"/>
              </a:lnSpc>
            </a:pPr>
            <a:r>
              <a:rPr lang="en-US" dirty="0"/>
              <a:t>This may occur if the baby is left in urine or stool. Meconium should not be allowed to dry on the buttocks as it can be difficult to remove and skin becomes red and sore.</a:t>
            </a:r>
          </a:p>
          <a:p>
            <a:pPr algn="just">
              <a:lnSpc>
                <a:spcPct val="150000"/>
              </a:lnSpc>
            </a:pPr>
            <a:r>
              <a:rPr lang="en-US" b="1" dirty="0"/>
              <a:t>Treatment</a:t>
            </a:r>
          </a:p>
          <a:p>
            <a:pPr algn="just">
              <a:lnSpc>
                <a:spcPct val="150000"/>
              </a:lnSpc>
            </a:pPr>
            <a:r>
              <a:rPr lang="en-US" dirty="0"/>
              <a:t>Change napkins frequently</a:t>
            </a:r>
          </a:p>
          <a:p>
            <a:pPr algn="just">
              <a:lnSpc>
                <a:spcPct val="150000"/>
              </a:lnSpc>
            </a:pPr>
            <a:r>
              <a:rPr lang="en-US" dirty="0"/>
              <a:t>Area is left exposed to the air and some cream like Vaseline applied</a:t>
            </a:r>
          </a:p>
          <a:p>
            <a:endParaRPr lang="en-US" dirty="0"/>
          </a:p>
        </p:txBody>
      </p:sp>
    </p:spTree>
    <p:extLst>
      <p:ext uri="{BB962C8B-B14F-4D97-AF65-F5344CB8AC3E}">
        <p14:creationId xmlns:p14="http://schemas.microsoft.com/office/powerpoint/2010/main" val="281229282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5C33A-6BE6-4D23-846D-257EEC8F0B1E}"/>
              </a:ext>
            </a:extLst>
          </p:cNvPr>
          <p:cNvSpPr>
            <a:spLocks noGrp="1"/>
          </p:cNvSpPr>
          <p:nvPr>
            <p:ph type="title"/>
          </p:nvPr>
        </p:nvSpPr>
        <p:spPr/>
        <p:txBody>
          <a:bodyPr/>
          <a:lstStyle/>
          <a:p>
            <a:r>
              <a:rPr lang="en-US" b="1" dirty="0"/>
              <a:t>Cont.</a:t>
            </a:r>
          </a:p>
        </p:txBody>
      </p:sp>
      <p:sp>
        <p:nvSpPr>
          <p:cNvPr id="3" name="Content Placeholder 2">
            <a:extLst>
              <a:ext uri="{FF2B5EF4-FFF2-40B4-BE49-F238E27FC236}">
                <a16:creationId xmlns:a16="http://schemas.microsoft.com/office/drawing/2014/main" id="{02F69EEE-BE13-41A9-85D0-F5A4A564B5E6}"/>
              </a:ext>
            </a:extLst>
          </p:cNvPr>
          <p:cNvSpPr>
            <a:spLocks noGrp="1"/>
          </p:cNvSpPr>
          <p:nvPr>
            <p:ph idx="1"/>
          </p:nvPr>
        </p:nvSpPr>
        <p:spPr/>
        <p:txBody>
          <a:bodyPr/>
          <a:lstStyle/>
          <a:p>
            <a:r>
              <a:rPr lang="en-US" b="1" dirty="0"/>
              <a:t>Oral thrush</a:t>
            </a:r>
          </a:p>
          <a:p>
            <a:r>
              <a:rPr lang="en-US" dirty="0"/>
              <a:t>May be due to fungal infections e.g. Candida albicans</a:t>
            </a:r>
          </a:p>
          <a:p>
            <a:r>
              <a:rPr lang="en-US" b="1" dirty="0"/>
              <a:t>Treatment</a:t>
            </a:r>
          </a:p>
          <a:p>
            <a:r>
              <a:rPr lang="en-US" dirty="0"/>
              <a:t>Give nystatin oral drops </a:t>
            </a:r>
            <a:r>
              <a:rPr lang="en-US" dirty="0" err="1"/>
              <a:t>tds</a:t>
            </a:r>
            <a:r>
              <a:rPr lang="en-US" dirty="0"/>
              <a:t> or </a:t>
            </a:r>
            <a:r>
              <a:rPr lang="en-US" dirty="0" err="1"/>
              <a:t>qid</a:t>
            </a:r>
            <a:endParaRPr lang="en-US" dirty="0"/>
          </a:p>
          <a:p>
            <a:r>
              <a:rPr lang="en-US" dirty="0"/>
              <a:t>Advice on hygiene – mother should keep the breast clean and should always wash her hand before and after feeding the baby</a:t>
            </a:r>
          </a:p>
        </p:txBody>
      </p:sp>
    </p:spTree>
    <p:extLst>
      <p:ext uri="{BB962C8B-B14F-4D97-AF65-F5344CB8AC3E}">
        <p14:creationId xmlns:p14="http://schemas.microsoft.com/office/powerpoint/2010/main" val="229424152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E7B6A-B92D-4004-91B8-DA0AD7C1F661}"/>
              </a:ext>
            </a:extLst>
          </p:cNvPr>
          <p:cNvSpPr>
            <a:spLocks noGrp="1"/>
          </p:cNvSpPr>
          <p:nvPr>
            <p:ph type="title"/>
          </p:nvPr>
        </p:nvSpPr>
        <p:spPr/>
        <p:txBody>
          <a:bodyPr/>
          <a:lstStyle/>
          <a:p>
            <a:r>
              <a:rPr lang="en-US" b="1" dirty="0"/>
              <a:t>Cont.</a:t>
            </a:r>
          </a:p>
        </p:txBody>
      </p:sp>
      <p:sp>
        <p:nvSpPr>
          <p:cNvPr id="3" name="Content Placeholder 2">
            <a:extLst>
              <a:ext uri="{FF2B5EF4-FFF2-40B4-BE49-F238E27FC236}">
                <a16:creationId xmlns:a16="http://schemas.microsoft.com/office/drawing/2014/main" id="{F21DADD0-362B-47B4-9D65-1426B064385C}"/>
              </a:ext>
            </a:extLst>
          </p:cNvPr>
          <p:cNvSpPr>
            <a:spLocks noGrp="1"/>
          </p:cNvSpPr>
          <p:nvPr>
            <p:ph idx="1"/>
          </p:nvPr>
        </p:nvSpPr>
        <p:spPr/>
        <p:txBody>
          <a:bodyPr>
            <a:noAutofit/>
          </a:bodyPr>
          <a:lstStyle/>
          <a:p>
            <a:pPr algn="just">
              <a:lnSpc>
                <a:spcPct val="150000"/>
              </a:lnSpc>
            </a:pPr>
            <a:r>
              <a:rPr lang="en-US" dirty="0"/>
              <a:t>Pseudo menstruation</a:t>
            </a:r>
          </a:p>
          <a:p>
            <a:pPr algn="just">
              <a:lnSpc>
                <a:spcPct val="150000"/>
              </a:lnSpc>
            </a:pPr>
            <a:r>
              <a:rPr lang="en-US" dirty="0"/>
              <a:t>In some female babies, a blood stained  discharge may be seen from the vagina, this may be due to the withdrawal of the maternal hormone – oestrogen</a:t>
            </a:r>
          </a:p>
        </p:txBody>
      </p:sp>
    </p:spTree>
    <p:extLst>
      <p:ext uri="{BB962C8B-B14F-4D97-AF65-F5344CB8AC3E}">
        <p14:creationId xmlns:p14="http://schemas.microsoft.com/office/powerpoint/2010/main" val="81560855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56A33-813D-4048-855B-FDA781FB8BFC}"/>
              </a:ext>
            </a:extLst>
          </p:cNvPr>
          <p:cNvSpPr>
            <a:spLocks noGrp="1"/>
          </p:cNvSpPr>
          <p:nvPr>
            <p:ph type="title"/>
          </p:nvPr>
        </p:nvSpPr>
        <p:spPr/>
        <p:txBody>
          <a:bodyPr/>
          <a:lstStyle/>
          <a:p>
            <a:r>
              <a:rPr lang="en-US" dirty="0"/>
              <a:t>Cont. </a:t>
            </a:r>
          </a:p>
        </p:txBody>
      </p:sp>
      <p:sp>
        <p:nvSpPr>
          <p:cNvPr id="3" name="Content Placeholder 2">
            <a:extLst>
              <a:ext uri="{FF2B5EF4-FFF2-40B4-BE49-F238E27FC236}">
                <a16:creationId xmlns:a16="http://schemas.microsoft.com/office/drawing/2014/main" id="{4064C69D-443D-4206-B356-B0F30B64365E}"/>
              </a:ext>
            </a:extLst>
          </p:cNvPr>
          <p:cNvSpPr>
            <a:spLocks noGrp="1"/>
          </p:cNvSpPr>
          <p:nvPr>
            <p:ph idx="1"/>
          </p:nvPr>
        </p:nvSpPr>
        <p:spPr/>
        <p:txBody>
          <a:bodyPr/>
          <a:lstStyle/>
          <a:p>
            <a:pPr algn="just">
              <a:lnSpc>
                <a:spcPct val="150000"/>
              </a:lnSpc>
            </a:pPr>
            <a:r>
              <a:rPr lang="en-US" dirty="0"/>
              <a:t>Treatment</a:t>
            </a:r>
          </a:p>
          <a:p>
            <a:pPr algn="just">
              <a:lnSpc>
                <a:spcPct val="150000"/>
              </a:lnSpc>
            </a:pPr>
            <a:r>
              <a:rPr lang="en-US" dirty="0"/>
              <a:t>No treatment is required, only reassure the mother that condition will resolve on its own</a:t>
            </a:r>
          </a:p>
          <a:p>
            <a:endParaRPr lang="en-US" dirty="0"/>
          </a:p>
        </p:txBody>
      </p:sp>
    </p:spTree>
    <p:extLst>
      <p:ext uri="{BB962C8B-B14F-4D97-AF65-F5344CB8AC3E}">
        <p14:creationId xmlns:p14="http://schemas.microsoft.com/office/powerpoint/2010/main" val="212753248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1255-369B-4268-8BE7-1F01F6103EFC}"/>
              </a:ext>
            </a:extLst>
          </p:cNvPr>
          <p:cNvSpPr>
            <a:spLocks noGrp="1"/>
          </p:cNvSpPr>
          <p:nvPr>
            <p:ph type="title"/>
          </p:nvPr>
        </p:nvSpPr>
        <p:spPr/>
        <p:txBody>
          <a:bodyPr/>
          <a:lstStyle/>
          <a:p>
            <a:r>
              <a:rPr lang="en-US" b="1" dirty="0"/>
              <a:t>Cont.</a:t>
            </a:r>
          </a:p>
        </p:txBody>
      </p:sp>
      <p:sp>
        <p:nvSpPr>
          <p:cNvPr id="3" name="Content Placeholder 2">
            <a:extLst>
              <a:ext uri="{FF2B5EF4-FFF2-40B4-BE49-F238E27FC236}">
                <a16:creationId xmlns:a16="http://schemas.microsoft.com/office/drawing/2014/main" id="{3E207BBE-3992-4DA7-BB1A-621D8A7BEE0C}"/>
              </a:ext>
            </a:extLst>
          </p:cNvPr>
          <p:cNvSpPr>
            <a:spLocks noGrp="1"/>
          </p:cNvSpPr>
          <p:nvPr>
            <p:ph idx="1"/>
          </p:nvPr>
        </p:nvSpPr>
        <p:spPr/>
        <p:txBody>
          <a:bodyPr/>
          <a:lstStyle/>
          <a:p>
            <a:r>
              <a:rPr lang="en-US" b="1" dirty="0"/>
              <a:t>Engorged breasts</a:t>
            </a:r>
            <a:endParaRPr lang="en-US" dirty="0"/>
          </a:p>
          <a:p>
            <a:pPr algn="just">
              <a:lnSpc>
                <a:spcPct val="150000"/>
              </a:lnSpc>
            </a:pPr>
            <a:r>
              <a:rPr lang="en-US" dirty="0"/>
              <a:t>Both male and female babies may have engorged breasts . This also du to withdrawal of maternal oestrogen</a:t>
            </a:r>
          </a:p>
          <a:p>
            <a:pPr algn="just">
              <a:lnSpc>
                <a:spcPct val="150000"/>
              </a:lnSpc>
            </a:pPr>
            <a:r>
              <a:rPr lang="en-US" dirty="0"/>
              <a:t>Treatment</a:t>
            </a:r>
          </a:p>
          <a:p>
            <a:pPr algn="just">
              <a:lnSpc>
                <a:spcPct val="150000"/>
              </a:lnSpc>
            </a:pPr>
            <a:r>
              <a:rPr lang="en-US" dirty="0"/>
              <a:t>No treatment is required, just reassure the mother that the problem will resolve on its own</a:t>
            </a:r>
          </a:p>
        </p:txBody>
      </p:sp>
    </p:spTree>
    <p:extLst>
      <p:ext uri="{BB962C8B-B14F-4D97-AF65-F5344CB8AC3E}">
        <p14:creationId xmlns:p14="http://schemas.microsoft.com/office/powerpoint/2010/main" val="4119974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CIRCULATORY SYSTEM</a:t>
            </a:r>
          </a:p>
        </p:txBody>
      </p:sp>
      <p:sp>
        <p:nvSpPr>
          <p:cNvPr id="3" name="Content Placeholder 2"/>
          <p:cNvSpPr>
            <a:spLocks noGrp="1"/>
          </p:cNvSpPr>
          <p:nvPr>
            <p:ph idx="1"/>
          </p:nvPr>
        </p:nvSpPr>
        <p:spPr/>
        <p:txBody>
          <a:bodyPr/>
          <a:lstStyle/>
          <a:p>
            <a:r>
              <a:rPr lang="en-US" dirty="0"/>
              <a:t>The changes in the circulatory system are more gradual and are the result of pressure changes in the lungs, heart and major blood vessels.</a:t>
            </a:r>
          </a:p>
          <a:p>
            <a:endParaRPr lang="en-US" dirty="0"/>
          </a:p>
        </p:txBody>
      </p:sp>
    </p:spTree>
    <p:extLst>
      <p:ext uri="{BB962C8B-B14F-4D97-AF65-F5344CB8AC3E}">
        <p14:creationId xmlns:p14="http://schemas.microsoft.com/office/powerpoint/2010/main" val="3050390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CIRCULATORY SYSTEM</a:t>
            </a:r>
          </a:p>
        </p:txBody>
      </p:sp>
      <p:sp>
        <p:nvSpPr>
          <p:cNvPr id="3" name="Content Placeholder 2"/>
          <p:cNvSpPr>
            <a:spLocks noGrp="1"/>
          </p:cNvSpPr>
          <p:nvPr>
            <p:ph idx="1"/>
          </p:nvPr>
        </p:nvSpPr>
        <p:spPr/>
        <p:txBody>
          <a:bodyPr/>
          <a:lstStyle/>
          <a:p>
            <a:r>
              <a:rPr lang="en-US" dirty="0"/>
              <a:t>The transition from feotal circulation to post natal circulation involves the functional closure of the foetal shunts: the foramen ovale, the ductus arteriosus and eventually the ductus venosus</a:t>
            </a:r>
          </a:p>
          <a:p>
            <a:r>
              <a:rPr lang="en-US" dirty="0"/>
              <a:t>PHYSIOLOGY</a:t>
            </a:r>
          </a:p>
          <a:p>
            <a:r>
              <a:rPr lang="en-US" dirty="0"/>
              <a:t>Once the lungs are expanded the inspired oxygen dilates the pulmonary vessels which decreases the pulmonary vascular resistance and consequently increases the pulmonary blood flow.</a:t>
            </a:r>
          </a:p>
        </p:txBody>
      </p:sp>
    </p:spTree>
    <p:extLst>
      <p:ext uri="{BB962C8B-B14F-4D97-AF65-F5344CB8AC3E}">
        <p14:creationId xmlns:p14="http://schemas.microsoft.com/office/powerpoint/2010/main" val="1080577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PHYSIOLOGY CONT</a:t>
            </a:r>
          </a:p>
        </p:txBody>
      </p:sp>
      <p:sp>
        <p:nvSpPr>
          <p:cNvPr id="3" name="Content Placeholder 2"/>
          <p:cNvSpPr>
            <a:spLocks noGrp="1"/>
          </p:cNvSpPr>
          <p:nvPr>
            <p:ph idx="1"/>
          </p:nvPr>
        </p:nvSpPr>
        <p:spPr/>
        <p:txBody>
          <a:bodyPr/>
          <a:lstStyle/>
          <a:p>
            <a:r>
              <a:rPr lang="en-US" dirty="0"/>
              <a:t>As the lungs receive blood, the pressure in the right atrium, right ventricle and pulmonary artery decreases as pressure in the left side of the heart increases. Because blood flows from an area of high pressure to one of low pressure, then the circulation of blood through the fetal shunts is reversed.</a:t>
            </a:r>
          </a:p>
        </p:txBody>
      </p:sp>
    </p:spTree>
    <p:extLst>
      <p:ext uri="{BB962C8B-B14F-4D97-AF65-F5344CB8AC3E}">
        <p14:creationId xmlns:p14="http://schemas.microsoft.com/office/powerpoint/2010/main" val="928612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NOTE The most important factors controlling ductus closure is the increased oxygen concentration of the blood and also fall in endogenous prostaglandins</a:t>
            </a:r>
          </a:p>
          <a:p>
            <a:endParaRPr lang="en-US" dirty="0"/>
          </a:p>
        </p:txBody>
      </p:sp>
    </p:spTree>
    <p:extLst>
      <p:ext uri="{BB962C8B-B14F-4D97-AF65-F5344CB8AC3E}">
        <p14:creationId xmlns:p14="http://schemas.microsoft.com/office/powerpoint/2010/main" val="293452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CIRCULATORY SYSTEM</a:t>
            </a:r>
          </a:p>
        </p:txBody>
      </p:sp>
      <p:sp>
        <p:nvSpPr>
          <p:cNvPr id="3" name="Content Placeholder 2"/>
          <p:cNvSpPr>
            <a:spLocks noGrp="1"/>
          </p:cNvSpPr>
          <p:nvPr>
            <p:ph idx="1"/>
          </p:nvPr>
        </p:nvSpPr>
        <p:spPr/>
        <p:txBody>
          <a:bodyPr/>
          <a:lstStyle/>
          <a:p>
            <a:r>
              <a:rPr lang="en-US" dirty="0"/>
              <a:t>The foramen ovale closes functionally at or soon     after birth from compression of the two portions of the atrial septum. The septa usually fuse within the first year  of life.</a:t>
            </a:r>
          </a:p>
        </p:txBody>
      </p:sp>
    </p:spTree>
    <p:extLst>
      <p:ext uri="{BB962C8B-B14F-4D97-AF65-F5344CB8AC3E}">
        <p14:creationId xmlns:p14="http://schemas.microsoft.com/office/powerpoint/2010/main" val="225534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NORMAL NEONATE</a:t>
            </a:r>
            <a:br>
              <a:rPr lang="en-US" dirty="0"/>
            </a:br>
            <a:r>
              <a:rPr lang="en-US" dirty="0"/>
              <a:t>BROAD OBJECTIVE</a:t>
            </a:r>
          </a:p>
        </p:txBody>
      </p:sp>
      <p:sp>
        <p:nvSpPr>
          <p:cNvPr id="3" name="Content Placeholder 2"/>
          <p:cNvSpPr>
            <a:spLocks noGrp="1"/>
          </p:cNvSpPr>
          <p:nvPr>
            <p:ph idx="1"/>
          </p:nvPr>
        </p:nvSpPr>
        <p:spPr/>
        <p:txBody>
          <a:bodyPr/>
          <a:lstStyle/>
          <a:p>
            <a:r>
              <a:rPr lang="en-US" dirty="0"/>
              <a:t>Enable the learner to acquire knowledge, skills and attitude in midwifery so as to provide quality care to the newborn</a:t>
            </a:r>
          </a:p>
        </p:txBody>
      </p:sp>
    </p:spTree>
    <p:extLst>
      <p:ext uri="{BB962C8B-B14F-4D97-AF65-F5344CB8AC3E}">
        <p14:creationId xmlns:p14="http://schemas.microsoft.com/office/powerpoint/2010/main" val="3597297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The ductus arteriosus which is nearly as wide as the aorta functionally begins to close within 8-10 hours of birth but intermittent patency has been demonstrated in most healthy babies in the first three days of life and functionally closes by the 4</a:t>
            </a:r>
            <a:r>
              <a:rPr lang="en-US" baseline="30000" dirty="0"/>
              <a:t>th</a:t>
            </a:r>
            <a:r>
              <a:rPr lang="en-US" dirty="0"/>
              <a:t> day and complete closure takes several months.</a:t>
            </a:r>
          </a:p>
          <a:p>
            <a:endParaRPr lang="en-US" dirty="0"/>
          </a:p>
        </p:txBody>
      </p:sp>
    </p:spTree>
    <p:extLst>
      <p:ext uri="{BB962C8B-B14F-4D97-AF65-F5344CB8AC3E}">
        <p14:creationId xmlns:p14="http://schemas.microsoft.com/office/powerpoint/2010/main" val="1576369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CIRCULATORY SYSTEM</a:t>
            </a:r>
          </a:p>
        </p:txBody>
      </p:sp>
      <p:sp>
        <p:nvSpPr>
          <p:cNvPr id="3" name="Content Placeholder 2"/>
          <p:cNvSpPr>
            <a:spLocks noGrp="1"/>
          </p:cNvSpPr>
          <p:nvPr>
            <p:ph idx="1"/>
          </p:nvPr>
        </p:nvSpPr>
        <p:spPr/>
        <p:txBody>
          <a:bodyPr/>
          <a:lstStyle/>
          <a:p>
            <a:r>
              <a:rPr lang="en-US" dirty="0"/>
              <a:t>The closure of ductus arteriosus is thought to occur due to contraction of the muscular walls as the muscles of the ductus arteriosus are sensitive to increased oxygen tension.</a:t>
            </a:r>
          </a:p>
        </p:txBody>
      </p:sp>
    </p:spTree>
    <p:extLst>
      <p:ext uri="{BB962C8B-B14F-4D97-AF65-F5344CB8AC3E}">
        <p14:creationId xmlns:p14="http://schemas.microsoft.com/office/powerpoint/2010/main" val="3217128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The remaining temporary structures of the foetal circulation , the umbilical  vein, ductus venosus and hypogastric arteries close functionally within a few minutes after birth. Anatomically closure by fibrous tissue occurs within 2-3 months resulting in the formation of ligamentus teres, ligamentum venosum and the obliterated hypogastric arteries.</a:t>
            </a:r>
          </a:p>
          <a:p>
            <a:endParaRPr lang="en-US" dirty="0"/>
          </a:p>
        </p:txBody>
      </p:sp>
    </p:spTree>
    <p:extLst>
      <p:ext uri="{BB962C8B-B14F-4D97-AF65-F5344CB8AC3E}">
        <p14:creationId xmlns:p14="http://schemas.microsoft.com/office/powerpoint/2010/main" val="3999609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THERMOREGULATION</a:t>
            </a:r>
          </a:p>
        </p:txBody>
      </p:sp>
      <p:sp>
        <p:nvSpPr>
          <p:cNvPr id="3" name="Content Placeholder 2"/>
          <p:cNvSpPr>
            <a:spLocks noGrp="1"/>
          </p:cNvSpPr>
          <p:nvPr>
            <p:ph idx="1"/>
          </p:nvPr>
        </p:nvSpPr>
        <p:spPr/>
        <p:txBody>
          <a:bodyPr/>
          <a:lstStyle/>
          <a:p>
            <a:r>
              <a:rPr lang="en-US" dirty="0"/>
              <a:t>Next to establishing respiration, heat regulation is most crucial to the newborns survival.</a:t>
            </a:r>
          </a:p>
          <a:p>
            <a:r>
              <a:rPr lang="en-US" dirty="0"/>
              <a:t>The baby enters a much cooler atmosphere at delivery with a birthing room temperature of 21 degrees contrasting sharply with an intra uterine temperature of 37 degrees. This causes rapid cooling of the baby as amniotic fluid evaporates from the skin</a:t>
            </a:r>
          </a:p>
        </p:txBody>
      </p:sp>
    </p:spTree>
    <p:extLst>
      <p:ext uri="{BB962C8B-B14F-4D97-AF65-F5344CB8AC3E}">
        <p14:creationId xmlns:p14="http://schemas.microsoft.com/office/powerpoint/2010/main" val="3935649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THERMOREGULATION</a:t>
            </a:r>
          </a:p>
        </p:txBody>
      </p:sp>
      <p:sp>
        <p:nvSpPr>
          <p:cNvPr id="3" name="Content Placeholder 2"/>
          <p:cNvSpPr>
            <a:spLocks noGrp="1"/>
          </p:cNvSpPr>
          <p:nvPr>
            <p:ph idx="1"/>
          </p:nvPr>
        </p:nvSpPr>
        <p:spPr/>
        <p:txBody>
          <a:bodyPr/>
          <a:lstStyle/>
          <a:p>
            <a:r>
              <a:rPr lang="en-US" dirty="0"/>
              <a:t>Although the newborns capacity for heat production is adequate several factors predispose the newborn to excessive heat loss</a:t>
            </a:r>
          </a:p>
          <a:p>
            <a:pPr>
              <a:buFont typeface="Wingdings" panose="05000000000000000000" pitchFamily="2" charset="2"/>
              <a:buChar char="Ø"/>
            </a:pPr>
            <a:r>
              <a:rPr lang="en-US" dirty="0"/>
              <a:t>The newborns large surface area relative to his or her weight facilitates heat loss to the environment. The posture of flexion of newborn is a way of conserving heat.</a:t>
            </a:r>
          </a:p>
        </p:txBody>
      </p:sp>
    </p:spTree>
    <p:extLst>
      <p:ext uri="{BB962C8B-B14F-4D97-AF65-F5344CB8AC3E}">
        <p14:creationId xmlns:p14="http://schemas.microsoft.com/office/powerpoint/2010/main" val="1403014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THERMOGENESIS CONT.</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The newborns thin layer of subcutaneous fat facilitates heat transfer.</a:t>
            </a:r>
          </a:p>
          <a:p>
            <a:pPr>
              <a:buFont typeface="Wingdings" panose="05000000000000000000" pitchFamily="2" charset="2"/>
              <a:buChar char="Ø"/>
            </a:pPr>
            <a:r>
              <a:rPr lang="en-US" dirty="0"/>
              <a:t>The newborns mechanism for producing heat. The neonate, unlike the adult cannot produce heat through shivering but instead produce heat through non shivering thermogenesis.</a:t>
            </a:r>
          </a:p>
          <a:p>
            <a:endParaRPr lang="en-US" dirty="0"/>
          </a:p>
        </p:txBody>
      </p:sp>
    </p:spTree>
    <p:extLst>
      <p:ext uri="{BB962C8B-B14F-4D97-AF65-F5344CB8AC3E}">
        <p14:creationId xmlns:p14="http://schemas.microsoft.com/office/powerpoint/2010/main" val="3590812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 SHIVERING THERMOGENESIS (NST)</a:t>
            </a:r>
          </a:p>
        </p:txBody>
      </p:sp>
      <p:sp>
        <p:nvSpPr>
          <p:cNvPr id="3" name="Content Placeholder 2"/>
          <p:cNvSpPr>
            <a:spLocks noGrp="1"/>
          </p:cNvSpPr>
          <p:nvPr>
            <p:ph idx="1"/>
          </p:nvPr>
        </p:nvSpPr>
        <p:spPr/>
        <p:txBody>
          <a:bodyPr>
            <a:normAutofit/>
          </a:bodyPr>
          <a:lstStyle/>
          <a:p>
            <a:r>
              <a:rPr lang="en-US" dirty="0"/>
              <a:t>NST is produced by stimulating cellular respiration resulting in increased oxygen and glucose.</a:t>
            </a:r>
          </a:p>
          <a:p>
            <a:r>
              <a:rPr lang="en-US" dirty="0"/>
              <a:t>A thermogenic source unique to the full time neonate which assists in NST is the brown adipose tissue  or brown fat which assists in rapid mobilization of heat resources.</a:t>
            </a:r>
          </a:p>
        </p:txBody>
      </p:sp>
    </p:spTree>
    <p:extLst>
      <p:ext uri="{BB962C8B-B14F-4D97-AF65-F5344CB8AC3E}">
        <p14:creationId xmlns:p14="http://schemas.microsoft.com/office/powerpoint/2010/main" val="2776697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NST CONT</a:t>
            </a:r>
          </a:p>
        </p:txBody>
      </p:sp>
      <p:sp>
        <p:nvSpPr>
          <p:cNvPr id="3" name="Content Placeholder 2"/>
          <p:cNvSpPr>
            <a:spLocks noGrp="1"/>
          </p:cNvSpPr>
          <p:nvPr>
            <p:ph idx="1"/>
          </p:nvPr>
        </p:nvSpPr>
        <p:spPr/>
        <p:txBody>
          <a:bodyPr/>
          <a:lstStyle/>
          <a:p>
            <a:r>
              <a:rPr lang="en-US" dirty="0"/>
              <a:t>Brown adipose tissue has a great capacity for heat production and is caused by high degree of vascularization of the tissue, heat generated in the brown fat is distributed to other parts of the body by blood which is warmed as it flows through the layers of the tissue</a:t>
            </a:r>
          </a:p>
          <a:p>
            <a:r>
              <a:rPr lang="en-US" dirty="0"/>
              <a:t>Deposits of brown fat are located between the scapula, around the neck, in the axilla, behind the sternum, along the line of spinal column and across the clavicle line. Deeper layers are around kidney, trachea and oesophagus</a:t>
            </a:r>
          </a:p>
          <a:p>
            <a:endParaRPr lang="en-US" dirty="0"/>
          </a:p>
        </p:txBody>
      </p:sp>
    </p:spTree>
    <p:extLst>
      <p:ext uri="{BB962C8B-B14F-4D97-AF65-F5344CB8AC3E}">
        <p14:creationId xmlns:p14="http://schemas.microsoft.com/office/powerpoint/2010/main" val="2402708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MODES OF HEAT LOSS</a:t>
            </a:r>
          </a:p>
        </p:txBody>
      </p:sp>
      <p:sp>
        <p:nvSpPr>
          <p:cNvPr id="3" name="Content Placeholder 2"/>
          <p:cNvSpPr>
            <a:spLocks noGrp="1"/>
          </p:cNvSpPr>
          <p:nvPr>
            <p:ph idx="1"/>
          </p:nvPr>
        </p:nvSpPr>
        <p:spPr/>
        <p:txBody>
          <a:bodyPr/>
          <a:lstStyle/>
          <a:p>
            <a:r>
              <a:rPr lang="en-US" dirty="0"/>
              <a:t>Convection – loss of heat through cold air current</a:t>
            </a:r>
          </a:p>
          <a:p>
            <a:r>
              <a:rPr lang="en-US" dirty="0"/>
              <a:t>Conduction – loss of heat through cold surfaces</a:t>
            </a:r>
          </a:p>
          <a:p>
            <a:r>
              <a:rPr lang="en-US" dirty="0"/>
              <a:t>Evaporation – loss of heat through the wet skin</a:t>
            </a:r>
          </a:p>
          <a:p>
            <a:r>
              <a:rPr lang="en-US" dirty="0"/>
              <a:t>Radiation – loss of heat through cold structures/items in vicinity</a:t>
            </a:r>
          </a:p>
        </p:txBody>
      </p:sp>
    </p:spTree>
    <p:extLst>
      <p:ext uri="{BB962C8B-B14F-4D97-AF65-F5344CB8AC3E}">
        <p14:creationId xmlns:p14="http://schemas.microsoft.com/office/powerpoint/2010/main" val="4055016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D118-F712-4994-BA17-1BB7D230D6B3}"/>
              </a:ext>
            </a:extLst>
          </p:cNvPr>
          <p:cNvSpPr>
            <a:spLocks noGrp="1"/>
          </p:cNvSpPr>
          <p:nvPr>
            <p:ph type="title"/>
          </p:nvPr>
        </p:nvSpPr>
        <p:spPr/>
        <p:txBody>
          <a:bodyPr/>
          <a:lstStyle/>
          <a:p>
            <a:r>
              <a:rPr lang="en-US" dirty="0"/>
              <a:t>PHYSIOLOGIC STATUS OF OTHER SYSTEMS</a:t>
            </a:r>
          </a:p>
        </p:txBody>
      </p:sp>
      <p:sp>
        <p:nvSpPr>
          <p:cNvPr id="3" name="Content Placeholder 2">
            <a:extLst>
              <a:ext uri="{FF2B5EF4-FFF2-40B4-BE49-F238E27FC236}">
                <a16:creationId xmlns:a16="http://schemas.microsoft.com/office/drawing/2014/main" id="{5E8E277F-9C12-4234-932A-E8B02FEB11A9}"/>
              </a:ext>
            </a:extLst>
          </p:cNvPr>
          <p:cNvSpPr>
            <a:spLocks noGrp="1"/>
          </p:cNvSpPr>
          <p:nvPr>
            <p:ph idx="1"/>
          </p:nvPr>
        </p:nvSpPr>
        <p:spPr/>
        <p:txBody>
          <a:bodyPr/>
          <a:lstStyle/>
          <a:p>
            <a:r>
              <a:rPr lang="en-US" dirty="0"/>
              <a:t>HAEMOPOETIC SYSTEM</a:t>
            </a:r>
          </a:p>
          <a:p>
            <a:r>
              <a:rPr lang="en-US" dirty="0"/>
              <a:t>There are extra red blood cells in intra uterine life and these are broken down after delivery. Hemoglobin level is 18 gms/dl. The blood volume of the full term infant is about 80-85 mls/kg, total blood volume averages 300 mls.</a:t>
            </a:r>
          </a:p>
          <a:p>
            <a:r>
              <a:rPr lang="en-US" dirty="0"/>
              <a:t>The heart rate is rapid at 120 – 160 beat/min and fluctuates in accordance with baby’s respiratory function and activity or sleep state.</a:t>
            </a:r>
          </a:p>
        </p:txBody>
      </p:sp>
    </p:spTree>
    <p:extLst>
      <p:ext uri="{BB962C8B-B14F-4D97-AF65-F5344CB8AC3E}">
        <p14:creationId xmlns:p14="http://schemas.microsoft.com/office/powerpoint/2010/main" val="167919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OBJECTIVES</a:t>
            </a:r>
          </a:p>
        </p:txBody>
      </p:sp>
      <p:sp>
        <p:nvSpPr>
          <p:cNvPr id="3" name="Content Placeholder 2"/>
          <p:cNvSpPr>
            <a:spLocks noGrp="1"/>
          </p:cNvSpPr>
          <p:nvPr>
            <p:ph idx="1"/>
          </p:nvPr>
        </p:nvSpPr>
        <p:spPr/>
        <p:txBody>
          <a:bodyPr/>
          <a:lstStyle/>
          <a:p>
            <a:r>
              <a:rPr lang="en-US" dirty="0"/>
              <a:t>By the end of the session the learner will be able to provide appropriate care to newborn</a:t>
            </a:r>
          </a:p>
        </p:txBody>
      </p:sp>
    </p:spTree>
    <p:extLst>
      <p:ext uri="{BB962C8B-B14F-4D97-AF65-F5344CB8AC3E}">
        <p14:creationId xmlns:p14="http://schemas.microsoft.com/office/powerpoint/2010/main" val="40686989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FF758-E0CD-4130-82CC-06F7CE981736}"/>
              </a:ext>
            </a:extLst>
          </p:cNvPr>
          <p:cNvSpPr>
            <a:spLocks noGrp="1"/>
          </p:cNvSpPr>
          <p:nvPr>
            <p:ph type="title"/>
          </p:nvPr>
        </p:nvSpPr>
        <p:spPr/>
        <p:txBody>
          <a:bodyPr/>
          <a:lstStyle/>
          <a:p>
            <a:r>
              <a:rPr lang="en-US" dirty="0"/>
              <a:t>HAEMOPOETIC SYSTEM cont.</a:t>
            </a:r>
          </a:p>
        </p:txBody>
      </p:sp>
      <p:sp>
        <p:nvSpPr>
          <p:cNvPr id="3" name="Content Placeholder 2">
            <a:extLst>
              <a:ext uri="{FF2B5EF4-FFF2-40B4-BE49-F238E27FC236}">
                <a16:creationId xmlns:a16="http://schemas.microsoft.com/office/drawing/2014/main" id="{321A40F2-B185-45D2-A3F6-2124DB3295AE}"/>
              </a:ext>
            </a:extLst>
          </p:cNvPr>
          <p:cNvSpPr>
            <a:spLocks noGrp="1"/>
          </p:cNvSpPr>
          <p:nvPr>
            <p:ph idx="1"/>
          </p:nvPr>
        </p:nvSpPr>
        <p:spPr/>
        <p:txBody>
          <a:bodyPr/>
          <a:lstStyle/>
          <a:p>
            <a:r>
              <a:rPr lang="en-US" dirty="0"/>
              <a:t>The haemoglobin level is high (13 – 20 g/dl). The excess haemoglobin is removed through breakdown of excess red blood cells. This is done by the liver and spleen, though this might predispose the baby to physiologic jaundice.</a:t>
            </a:r>
          </a:p>
          <a:p>
            <a:r>
              <a:rPr lang="en-US" dirty="0"/>
              <a:t>Blood clotting may be inhibited during the first week because of delay of colonization of the intestines until feeding is established. So vitamin K should be given as an intra injection to all newborns.</a:t>
            </a:r>
          </a:p>
        </p:txBody>
      </p:sp>
    </p:spTree>
    <p:extLst>
      <p:ext uri="{BB962C8B-B14F-4D97-AF65-F5344CB8AC3E}">
        <p14:creationId xmlns:p14="http://schemas.microsoft.com/office/powerpoint/2010/main" val="2940451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E7C46-124A-43A7-A797-A4C4B792B3EC}"/>
              </a:ext>
            </a:extLst>
          </p:cNvPr>
          <p:cNvSpPr>
            <a:spLocks noGrp="1"/>
          </p:cNvSpPr>
          <p:nvPr>
            <p:ph type="title"/>
          </p:nvPr>
        </p:nvSpPr>
        <p:spPr/>
        <p:txBody>
          <a:bodyPr/>
          <a:lstStyle/>
          <a:p>
            <a:r>
              <a:rPr lang="en-US" dirty="0"/>
              <a:t>FLUID AND ELECTROLYTE BALANCE</a:t>
            </a:r>
          </a:p>
        </p:txBody>
      </p:sp>
      <p:sp>
        <p:nvSpPr>
          <p:cNvPr id="3" name="Content Placeholder 2">
            <a:extLst>
              <a:ext uri="{FF2B5EF4-FFF2-40B4-BE49-F238E27FC236}">
                <a16:creationId xmlns:a16="http://schemas.microsoft.com/office/drawing/2014/main" id="{89B42D5C-14B9-40A1-9B3F-BC7374FB60CB}"/>
              </a:ext>
            </a:extLst>
          </p:cNvPr>
          <p:cNvSpPr>
            <a:spLocks noGrp="1"/>
          </p:cNvSpPr>
          <p:nvPr>
            <p:ph idx="1"/>
          </p:nvPr>
        </p:nvSpPr>
        <p:spPr/>
        <p:txBody>
          <a:bodyPr/>
          <a:lstStyle/>
          <a:p>
            <a:r>
              <a:rPr lang="en-US" dirty="0"/>
              <a:t>Changes occur in the total body water volume, extra cellular fluid volume and intra cellular fluid volume during transition from foetal to post natal life.</a:t>
            </a:r>
          </a:p>
          <a:p>
            <a:r>
              <a:rPr lang="en-US" dirty="0"/>
              <a:t>Early in gestation the foetus is composed almost entirely of water and at term is 73% fluid compared with 58% in adults.</a:t>
            </a:r>
          </a:p>
        </p:txBody>
      </p:sp>
    </p:spTree>
    <p:extLst>
      <p:ext uri="{BB962C8B-B14F-4D97-AF65-F5344CB8AC3E}">
        <p14:creationId xmlns:p14="http://schemas.microsoft.com/office/powerpoint/2010/main" val="2395567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6F3F6-221D-4C56-BD3C-A2F260417371}"/>
              </a:ext>
            </a:extLst>
          </p:cNvPr>
          <p:cNvSpPr>
            <a:spLocks noGrp="1"/>
          </p:cNvSpPr>
          <p:nvPr>
            <p:ph type="title"/>
          </p:nvPr>
        </p:nvSpPr>
        <p:spPr/>
        <p:txBody>
          <a:bodyPr/>
          <a:lstStyle/>
          <a:p>
            <a:r>
              <a:rPr lang="en-US" dirty="0"/>
              <a:t>FLUID AND ELECTROLYTE BALANCE cont.</a:t>
            </a:r>
          </a:p>
        </p:txBody>
      </p:sp>
      <p:sp>
        <p:nvSpPr>
          <p:cNvPr id="3" name="Content Placeholder 2">
            <a:extLst>
              <a:ext uri="{FF2B5EF4-FFF2-40B4-BE49-F238E27FC236}">
                <a16:creationId xmlns:a16="http://schemas.microsoft.com/office/drawing/2014/main" id="{4144D33A-DBDB-4CD6-8003-9F2644C2CECF}"/>
              </a:ext>
            </a:extLst>
          </p:cNvPr>
          <p:cNvSpPr>
            <a:spLocks noGrp="1"/>
          </p:cNvSpPr>
          <p:nvPr>
            <p:ph idx="1"/>
          </p:nvPr>
        </p:nvSpPr>
        <p:spPr/>
        <p:txBody>
          <a:bodyPr/>
          <a:lstStyle/>
          <a:p>
            <a:r>
              <a:rPr lang="en-US" dirty="0"/>
              <a:t>The fetus has more extra cellular than intra cellular fluid, but this shifts progressively throughout the post natal period because of growth of cells at the expense of extra cellular fluid.</a:t>
            </a:r>
          </a:p>
          <a:p>
            <a:r>
              <a:rPr lang="en-US" dirty="0"/>
              <a:t>Because of higher ratio of extra cellular fluid, consequently there are higher levels of total body sodium and chloride and a lower level of potassium, magnesium and phosphate</a:t>
            </a:r>
          </a:p>
        </p:txBody>
      </p:sp>
    </p:spTree>
    <p:extLst>
      <p:ext uri="{BB962C8B-B14F-4D97-AF65-F5344CB8AC3E}">
        <p14:creationId xmlns:p14="http://schemas.microsoft.com/office/powerpoint/2010/main" val="365450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F6356-16E6-491D-8446-55DC79F0E258}"/>
              </a:ext>
            </a:extLst>
          </p:cNvPr>
          <p:cNvSpPr>
            <a:spLocks noGrp="1"/>
          </p:cNvSpPr>
          <p:nvPr>
            <p:ph type="title"/>
          </p:nvPr>
        </p:nvSpPr>
        <p:spPr/>
        <p:txBody>
          <a:bodyPr/>
          <a:lstStyle/>
          <a:p>
            <a:r>
              <a:rPr lang="en-US" dirty="0"/>
              <a:t>FLUID AND ELECTROLYTE BALANCE cont.</a:t>
            </a:r>
          </a:p>
        </p:txBody>
      </p:sp>
      <p:sp>
        <p:nvSpPr>
          <p:cNvPr id="3" name="Content Placeholder 2">
            <a:extLst>
              <a:ext uri="{FF2B5EF4-FFF2-40B4-BE49-F238E27FC236}">
                <a16:creationId xmlns:a16="http://schemas.microsoft.com/office/drawing/2014/main" id="{5D827982-6986-478F-B50C-33A2FF3408B6}"/>
              </a:ext>
            </a:extLst>
          </p:cNvPr>
          <p:cNvSpPr>
            <a:spLocks noGrp="1"/>
          </p:cNvSpPr>
          <p:nvPr>
            <p:ph idx="1"/>
          </p:nvPr>
        </p:nvSpPr>
        <p:spPr/>
        <p:txBody>
          <a:bodyPr/>
          <a:lstStyle/>
          <a:p>
            <a:r>
              <a:rPr lang="en-US" dirty="0"/>
              <a:t>In the neonate the rate of fluid exchange is seven times greater in the neonate than in the adult and metabolism is twice as great leading to much acid formation leading to more risk of acidosis</a:t>
            </a:r>
          </a:p>
          <a:p>
            <a:r>
              <a:rPr lang="en-US" dirty="0"/>
              <a:t>The immature kidneys cannot sufficiently concentrate urine to conserve body water. All the above factors predispose the infant to more problems of dehydration </a:t>
            </a:r>
            <a:r>
              <a:rPr lang="en-US"/>
              <a:t>and acidosis.</a:t>
            </a:r>
            <a:endParaRPr lang="en-US" dirty="0"/>
          </a:p>
        </p:txBody>
      </p:sp>
    </p:spTree>
    <p:extLst>
      <p:ext uri="{BB962C8B-B14F-4D97-AF65-F5344CB8AC3E}">
        <p14:creationId xmlns:p14="http://schemas.microsoft.com/office/powerpoint/2010/main" val="3530213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09405-A411-47CF-ADFA-1CC244CC9048}"/>
              </a:ext>
            </a:extLst>
          </p:cNvPr>
          <p:cNvSpPr>
            <a:spLocks noGrp="1"/>
          </p:cNvSpPr>
          <p:nvPr>
            <p:ph type="title"/>
          </p:nvPr>
        </p:nvSpPr>
        <p:spPr/>
        <p:txBody>
          <a:bodyPr/>
          <a:lstStyle/>
          <a:p>
            <a:r>
              <a:rPr lang="en-US" dirty="0"/>
              <a:t>GASTRO INTESTINAL TRACT </a:t>
            </a:r>
            <a:r>
              <a:rPr lang="en-US" dirty="0" err="1"/>
              <a:t>cont</a:t>
            </a:r>
            <a:endParaRPr lang="en-US" dirty="0"/>
          </a:p>
        </p:txBody>
      </p:sp>
      <p:sp>
        <p:nvSpPr>
          <p:cNvPr id="3" name="Content Placeholder 2">
            <a:extLst>
              <a:ext uri="{FF2B5EF4-FFF2-40B4-BE49-F238E27FC236}">
                <a16:creationId xmlns:a16="http://schemas.microsoft.com/office/drawing/2014/main" id="{56A459E4-50EF-4BF8-9BC4-AC3270C6E298}"/>
              </a:ext>
            </a:extLst>
          </p:cNvPr>
          <p:cNvSpPr>
            <a:spLocks noGrp="1"/>
          </p:cNvSpPr>
          <p:nvPr>
            <p:ph idx="1"/>
          </p:nvPr>
        </p:nvSpPr>
        <p:spPr/>
        <p:txBody>
          <a:bodyPr/>
          <a:lstStyle/>
          <a:p>
            <a:r>
              <a:rPr lang="en-US" dirty="0"/>
              <a:t>The stomach capacity is limited to about 90 mls in an averaged sized full term infant weighing 3.4 kgs and so infant must be given small frequent feeds.</a:t>
            </a:r>
          </a:p>
          <a:p>
            <a:r>
              <a:rPr lang="en-US" dirty="0"/>
              <a:t>The cardiac sphincter is weak predisposing to regurgitation. Feeding is often accompanied with reflex emptying of the bowels because of rapid peristaltic movements as food enters the stomach. </a:t>
            </a:r>
          </a:p>
          <a:p>
            <a:r>
              <a:rPr lang="en-US" dirty="0"/>
              <a:t>The gut is sterile at birth but is colonized within a few hours</a:t>
            </a:r>
          </a:p>
          <a:p>
            <a:r>
              <a:rPr lang="en-US" dirty="0"/>
              <a:t>Bowel sounds are present within a few hours of birth. </a:t>
            </a:r>
          </a:p>
        </p:txBody>
      </p:sp>
    </p:spTree>
    <p:extLst>
      <p:ext uri="{BB962C8B-B14F-4D97-AF65-F5344CB8AC3E}">
        <p14:creationId xmlns:p14="http://schemas.microsoft.com/office/powerpoint/2010/main" val="1819625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5F9C-8A36-4475-95FD-6B1D8511976E}"/>
              </a:ext>
            </a:extLst>
          </p:cNvPr>
          <p:cNvSpPr>
            <a:spLocks noGrp="1"/>
          </p:cNvSpPr>
          <p:nvPr>
            <p:ph type="title"/>
          </p:nvPr>
        </p:nvSpPr>
        <p:spPr/>
        <p:txBody>
          <a:bodyPr/>
          <a:lstStyle/>
          <a:p>
            <a:r>
              <a:rPr lang="en-US" dirty="0"/>
              <a:t>GASTRO INTESTINAL TRACT cont.</a:t>
            </a:r>
          </a:p>
        </p:txBody>
      </p:sp>
      <p:sp>
        <p:nvSpPr>
          <p:cNvPr id="3" name="Content Placeholder 2">
            <a:extLst>
              <a:ext uri="{FF2B5EF4-FFF2-40B4-BE49-F238E27FC236}">
                <a16:creationId xmlns:a16="http://schemas.microsoft.com/office/drawing/2014/main" id="{02E97C94-DFEA-4344-BBCF-D5B0FB8E8E5B}"/>
              </a:ext>
            </a:extLst>
          </p:cNvPr>
          <p:cNvSpPr>
            <a:spLocks noGrp="1"/>
          </p:cNvSpPr>
          <p:nvPr>
            <p:ph idx="1"/>
          </p:nvPr>
        </p:nvSpPr>
        <p:spPr/>
        <p:txBody>
          <a:bodyPr/>
          <a:lstStyle/>
          <a:p>
            <a:r>
              <a:rPr lang="en-US" dirty="0"/>
              <a:t>Meconium present in the large intestines from 16 weeks gestation is passed within the first 24 hours of life and is totally excreted within 48 – 72 hours. The first stool is blackish green in colour, tenacious and contains bile, fatty acids, mucus and epithelial cells. From 3</a:t>
            </a:r>
            <a:r>
              <a:rPr lang="en-US" baseline="30000" dirty="0"/>
              <a:t>rd</a:t>
            </a:r>
            <a:r>
              <a:rPr lang="en-US" dirty="0"/>
              <a:t> – 4</a:t>
            </a:r>
            <a:r>
              <a:rPr lang="en-US" baseline="30000" dirty="0"/>
              <a:t>th</a:t>
            </a:r>
            <a:r>
              <a:rPr lang="en-US" dirty="0"/>
              <a:t> day stool becomes brownish yellow in colour, and once feeding is established yellow stool is passed. The consistency and frequency of stools will depend on the type of feeding.</a:t>
            </a:r>
          </a:p>
        </p:txBody>
      </p:sp>
    </p:spTree>
    <p:extLst>
      <p:ext uri="{BB962C8B-B14F-4D97-AF65-F5344CB8AC3E}">
        <p14:creationId xmlns:p14="http://schemas.microsoft.com/office/powerpoint/2010/main" val="26364048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DBAB-C2EF-4E70-80A7-1FB4B14565DF}"/>
              </a:ext>
            </a:extLst>
          </p:cNvPr>
          <p:cNvSpPr>
            <a:spLocks noGrp="1"/>
          </p:cNvSpPr>
          <p:nvPr>
            <p:ph type="title"/>
          </p:nvPr>
        </p:nvSpPr>
        <p:spPr/>
        <p:txBody>
          <a:bodyPr/>
          <a:lstStyle/>
          <a:p>
            <a:r>
              <a:rPr lang="en-US" dirty="0"/>
              <a:t>GASTRO INTESTINAL TRACT cont.</a:t>
            </a:r>
          </a:p>
        </p:txBody>
      </p:sp>
      <p:sp>
        <p:nvSpPr>
          <p:cNvPr id="3" name="Content Placeholder 2">
            <a:extLst>
              <a:ext uri="{FF2B5EF4-FFF2-40B4-BE49-F238E27FC236}">
                <a16:creationId xmlns:a16="http://schemas.microsoft.com/office/drawing/2014/main" id="{62908C5E-D1C8-4823-AF08-52E1D47B24E1}"/>
              </a:ext>
            </a:extLst>
          </p:cNvPr>
          <p:cNvSpPr>
            <a:spLocks noGrp="1"/>
          </p:cNvSpPr>
          <p:nvPr>
            <p:ph idx="1"/>
          </p:nvPr>
        </p:nvSpPr>
        <p:spPr/>
        <p:txBody>
          <a:bodyPr/>
          <a:lstStyle/>
          <a:p>
            <a:r>
              <a:rPr lang="en-US" dirty="0"/>
              <a:t>The GIT is structurally complete though functionally immature in comparison with that of the adult.</a:t>
            </a:r>
          </a:p>
          <a:p>
            <a:r>
              <a:rPr lang="en-US" dirty="0"/>
              <a:t>The mucous membrane of the mouth is pink and moist, the teeth are buried in the gums.</a:t>
            </a:r>
          </a:p>
          <a:p>
            <a:r>
              <a:rPr lang="en-US" dirty="0"/>
              <a:t>Sucking and swallowing reflexes are coordinated</a:t>
            </a:r>
          </a:p>
          <a:p>
            <a:r>
              <a:rPr lang="en-US" dirty="0"/>
              <a:t>The newborn’s ability to digest, absorb and metabolize food is adequate but limited to certain functions as baby is still not able to produce all enzymes e.g. pancreatic amylase and pancreatic lipase.</a:t>
            </a:r>
          </a:p>
        </p:txBody>
      </p:sp>
    </p:spTree>
    <p:extLst>
      <p:ext uri="{BB962C8B-B14F-4D97-AF65-F5344CB8AC3E}">
        <p14:creationId xmlns:p14="http://schemas.microsoft.com/office/powerpoint/2010/main" val="30375135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54B1-F287-4E50-8303-464D440D88B9}"/>
              </a:ext>
            </a:extLst>
          </p:cNvPr>
          <p:cNvSpPr>
            <a:spLocks noGrp="1"/>
          </p:cNvSpPr>
          <p:nvPr>
            <p:ph type="title"/>
          </p:nvPr>
        </p:nvSpPr>
        <p:spPr/>
        <p:txBody>
          <a:bodyPr/>
          <a:lstStyle/>
          <a:p>
            <a:r>
              <a:rPr lang="en-US" dirty="0"/>
              <a:t>GASTRO INTESTINAL TRACT cont.</a:t>
            </a:r>
          </a:p>
        </p:txBody>
      </p:sp>
      <p:sp>
        <p:nvSpPr>
          <p:cNvPr id="3" name="Content Placeholder 2">
            <a:extLst>
              <a:ext uri="{FF2B5EF4-FFF2-40B4-BE49-F238E27FC236}">
                <a16:creationId xmlns:a16="http://schemas.microsoft.com/office/drawing/2014/main" id="{604E7CC5-4674-4852-9AD3-77D6932D5576}"/>
              </a:ext>
            </a:extLst>
          </p:cNvPr>
          <p:cNvSpPr>
            <a:spLocks noGrp="1"/>
          </p:cNvSpPr>
          <p:nvPr>
            <p:ph idx="1"/>
          </p:nvPr>
        </p:nvSpPr>
        <p:spPr/>
        <p:txBody>
          <a:bodyPr/>
          <a:lstStyle/>
          <a:p>
            <a:r>
              <a:rPr lang="en-US" dirty="0"/>
              <a:t>The liver is immature and so activity of glucoronyl transferase is reduced predisposing to physiological jaundice</a:t>
            </a:r>
          </a:p>
          <a:p>
            <a:r>
              <a:rPr lang="en-US" dirty="0"/>
              <a:t>Prothrombin and other coagulating factors are low leading to bleeding tendencies</a:t>
            </a:r>
          </a:p>
          <a:p>
            <a:r>
              <a:rPr lang="en-US" dirty="0"/>
              <a:t>Liver also stores less glycogen at birth and consequently the newborn is prone to hypoglycaemia and so early feeding is encouraged. Feeding also stimulates liver function and colonization of the gut which assists in the formation of vitamin K. </a:t>
            </a:r>
          </a:p>
        </p:txBody>
      </p:sp>
    </p:spTree>
    <p:extLst>
      <p:ext uri="{BB962C8B-B14F-4D97-AF65-F5344CB8AC3E}">
        <p14:creationId xmlns:p14="http://schemas.microsoft.com/office/powerpoint/2010/main" val="25729702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733C-41E0-41F6-AAA7-E877DC529984}"/>
              </a:ext>
            </a:extLst>
          </p:cNvPr>
          <p:cNvSpPr>
            <a:spLocks noGrp="1"/>
          </p:cNvSpPr>
          <p:nvPr>
            <p:ph type="title"/>
          </p:nvPr>
        </p:nvSpPr>
        <p:spPr/>
        <p:txBody>
          <a:bodyPr/>
          <a:lstStyle/>
          <a:p>
            <a:r>
              <a:rPr lang="en-US" dirty="0"/>
              <a:t>IMMUNOLOGICAL ADAPTATIONS</a:t>
            </a:r>
          </a:p>
        </p:txBody>
      </p:sp>
      <p:sp>
        <p:nvSpPr>
          <p:cNvPr id="3" name="Content Placeholder 2">
            <a:extLst>
              <a:ext uri="{FF2B5EF4-FFF2-40B4-BE49-F238E27FC236}">
                <a16:creationId xmlns:a16="http://schemas.microsoft.com/office/drawing/2014/main" id="{A084F954-96E4-48DE-81E1-453474E05F5C}"/>
              </a:ext>
            </a:extLst>
          </p:cNvPr>
          <p:cNvSpPr>
            <a:spLocks noGrp="1"/>
          </p:cNvSpPr>
          <p:nvPr>
            <p:ph idx="1"/>
          </p:nvPr>
        </p:nvSpPr>
        <p:spPr/>
        <p:txBody>
          <a:bodyPr/>
          <a:lstStyle/>
          <a:p>
            <a:r>
              <a:rPr lang="en-US" dirty="0"/>
              <a:t>The infant is born with several defenses against infection.</a:t>
            </a:r>
          </a:p>
          <a:p>
            <a:r>
              <a:rPr lang="en-US" dirty="0"/>
              <a:t>The first line of defense is the skin and mucous membrane which protect the body against invading organisms.</a:t>
            </a:r>
          </a:p>
          <a:p>
            <a:r>
              <a:rPr lang="en-US" dirty="0"/>
              <a:t>The second line of defense is the cellular elements of the immunologic system which produce several types of cell capable of attacking a pathogen e.g. neutrophils, eosinophils, and lymphocytes.</a:t>
            </a:r>
          </a:p>
        </p:txBody>
      </p:sp>
    </p:spTree>
    <p:extLst>
      <p:ext uri="{BB962C8B-B14F-4D97-AF65-F5344CB8AC3E}">
        <p14:creationId xmlns:p14="http://schemas.microsoft.com/office/powerpoint/2010/main" val="40188173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87AB2-FA7A-4055-9B4B-859BD3B88F83}"/>
              </a:ext>
            </a:extLst>
          </p:cNvPr>
          <p:cNvSpPr>
            <a:spLocks noGrp="1"/>
          </p:cNvSpPr>
          <p:nvPr>
            <p:ph type="title"/>
          </p:nvPr>
        </p:nvSpPr>
        <p:spPr/>
        <p:txBody>
          <a:bodyPr/>
          <a:lstStyle/>
          <a:p>
            <a:r>
              <a:rPr lang="en-US" dirty="0"/>
              <a:t>IMMUNOLOGICAL ADAPTATIONS</a:t>
            </a:r>
          </a:p>
        </p:txBody>
      </p:sp>
      <p:sp>
        <p:nvSpPr>
          <p:cNvPr id="3" name="Content Placeholder 2">
            <a:extLst>
              <a:ext uri="{FF2B5EF4-FFF2-40B4-BE49-F238E27FC236}">
                <a16:creationId xmlns:a16="http://schemas.microsoft.com/office/drawing/2014/main" id="{BF774194-8715-4673-84E3-64362BFC7B1A}"/>
              </a:ext>
            </a:extLst>
          </p:cNvPr>
          <p:cNvSpPr>
            <a:spLocks noGrp="1"/>
          </p:cNvSpPr>
          <p:nvPr>
            <p:ph idx="1"/>
          </p:nvPr>
        </p:nvSpPr>
        <p:spPr/>
        <p:txBody>
          <a:bodyPr/>
          <a:lstStyle/>
          <a:p>
            <a:r>
              <a:rPr lang="en-US" dirty="0"/>
              <a:t>The third line of defense is the formation of specific antibodies to an antigen through exposure to a foreign agent. Infants are generally not capable of producing their own immunoglobulins until the beginning of the second month, but they receive a considerable passive immunity in the form of IgG from maternal circulation and from human milk.</a:t>
            </a:r>
          </a:p>
        </p:txBody>
      </p:sp>
    </p:spTree>
    <p:extLst>
      <p:ext uri="{BB962C8B-B14F-4D97-AF65-F5344CB8AC3E}">
        <p14:creationId xmlns:p14="http://schemas.microsoft.com/office/powerpoint/2010/main" val="2717849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a:t>
            </a:r>
          </a:p>
        </p:txBody>
      </p:sp>
      <p:sp>
        <p:nvSpPr>
          <p:cNvPr id="3" name="Content Placeholder 2"/>
          <p:cNvSpPr>
            <a:spLocks noGrp="1"/>
          </p:cNvSpPr>
          <p:nvPr>
            <p:ph idx="1"/>
          </p:nvPr>
        </p:nvSpPr>
        <p:spPr/>
        <p:txBody>
          <a:bodyPr/>
          <a:lstStyle/>
          <a:p>
            <a:r>
              <a:rPr lang="en-US" dirty="0"/>
              <a:t>Apgar Scoring, Characteristics of a normal newborn</a:t>
            </a:r>
          </a:p>
          <a:p>
            <a:r>
              <a:rPr lang="en-US" dirty="0"/>
              <a:t>Essential newborn care - feeding, warm chain, </a:t>
            </a:r>
          </a:p>
          <a:p>
            <a:r>
              <a:rPr lang="en-US" dirty="0"/>
              <a:t>kangaroo mother care, first examination, </a:t>
            </a:r>
          </a:p>
          <a:p>
            <a:r>
              <a:rPr lang="en-US" dirty="0"/>
              <a:t>Daily physical examination, subsequent care, </a:t>
            </a:r>
          </a:p>
          <a:p>
            <a:pPr marL="0" indent="0">
              <a:buNone/>
            </a:pPr>
            <a:r>
              <a:rPr lang="en-US" dirty="0"/>
              <a:t>  minor complications of the newborn, care of the eyes, </a:t>
            </a:r>
          </a:p>
          <a:p>
            <a:pPr marL="0" indent="0">
              <a:buNone/>
            </a:pPr>
            <a:r>
              <a:rPr lang="en-US"/>
              <a:t>  cord care.</a:t>
            </a:r>
            <a:endParaRPr lang="en-US" dirty="0"/>
          </a:p>
        </p:txBody>
      </p:sp>
    </p:spTree>
    <p:extLst>
      <p:ext uri="{BB962C8B-B14F-4D97-AF65-F5344CB8AC3E}">
        <p14:creationId xmlns:p14="http://schemas.microsoft.com/office/powerpoint/2010/main" val="41445649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90672-8903-4890-B901-5EEB45452E8A}"/>
              </a:ext>
            </a:extLst>
          </p:cNvPr>
          <p:cNvSpPr>
            <a:spLocks noGrp="1"/>
          </p:cNvSpPr>
          <p:nvPr>
            <p:ph type="title"/>
          </p:nvPr>
        </p:nvSpPr>
        <p:spPr/>
        <p:txBody>
          <a:bodyPr/>
          <a:lstStyle/>
          <a:p>
            <a:r>
              <a:rPr lang="en-US" dirty="0"/>
              <a:t>RENAL SYSTEM</a:t>
            </a:r>
          </a:p>
        </p:txBody>
      </p:sp>
      <p:sp>
        <p:nvSpPr>
          <p:cNvPr id="3" name="Content Placeholder 2">
            <a:extLst>
              <a:ext uri="{FF2B5EF4-FFF2-40B4-BE49-F238E27FC236}">
                <a16:creationId xmlns:a16="http://schemas.microsoft.com/office/drawing/2014/main" id="{94A2F40E-1A35-4E64-A688-98B59FEDA735}"/>
              </a:ext>
            </a:extLst>
          </p:cNvPr>
          <p:cNvSpPr>
            <a:spLocks noGrp="1"/>
          </p:cNvSpPr>
          <p:nvPr>
            <p:ph idx="1"/>
          </p:nvPr>
        </p:nvSpPr>
        <p:spPr/>
        <p:txBody>
          <a:bodyPr/>
          <a:lstStyle/>
          <a:p>
            <a:r>
              <a:rPr lang="en-US" dirty="0"/>
              <a:t>All structural components are present in the renal system but the kidney has a functional deficiency in the ability to concentrate urine and to cope with fluid and electrolyte balance. This is because of low glomerular filtration rate and so tubular reabsorption capabilities are limited.</a:t>
            </a:r>
          </a:p>
          <a:p>
            <a:r>
              <a:rPr lang="en-US" dirty="0"/>
              <a:t>Ability to excrete drugs is also limited and so drugs should be given in low doses.</a:t>
            </a:r>
          </a:p>
        </p:txBody>
      </p:sp>
    </p:spTree>
    <p:extLst>
      <p:ext uri="{BB962C8B-B14F-4D97-AF65-F5344CB8AC3E}">
        <p14:creationId xmlns:p14="http://schemas.microsoft.com/office/powerpoint/2010/main" val="34438368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24EA8-4058-484A-A41D-2D894490000F}"/>
              </a:ext>
            </a:extLst>
          </p:cNvPr>
          <p:cNvSpPr>
            <a:spLocks noGrp="1"/>
          </p:cNvSpPr>
          <p:nvPr>
            <p:ph type="title"/>
          </p:nvPr>
        </p:nvSpPr>
        <p:spPr/>
        <p:txBody>
          <a:bodyPr/>
          <a:lstStyle/>
          <a:p>
            <a:r>
              <a:rPr lang="en-US" dirty="0"/>
              <a:t>RENAL SYSTEM cont.</a:t>
            </a:r>
          </a:p>
        </p:txBody>
      </p:sp>
      <p:sp>
        <p:nvSpPr>
          <p:cNvPr id="3" name="Content Placeholder 2">
            <a:extLst>
              <a:ext uri="{FF2B5EF4-FFF2-40B4-BE49-F238E27FC236}">
                <a16:creationId xmlns:a16="http://schemas.microsoft.com/office/drawing/2014/main" id="{9C355875-D45B-4A07-B7B1-8625E310744D}"/>
              </a:ext>
            </a:extLst>
          </p:cNvPr>
          <p:cNvSpPr>
            <a:spLocks noGrp="1"/>
          </p:cNvSpPr>
          <p:nvPr>
            <p:ph idx="1"/>
          </p:nvPr>
        </p:nvSpPr>
        <p:spPr/>
        <p:txBody>
          <a:bodyPr/>
          <a:lstStyle/>
          <a:p>
            <a:r>
              <a:rPr lang="en-US" dirty="0"/>
              <a:t>Total volume of urinary output per 24 hours is about 200 – 400 mls by the end of the first week. The bladder involuntarily empties when stretched by a volume of 15 mls, resulting in as many voiding 20 per day. The first voiding should occur within 24 hrs.</a:t>
            </a:r>
          </a:p>
          <a:p>
            <a:r>
              <a:rPr lang="en-US" dirty="0"/>
              <a:t>As the neonates pelvis is small, the bladder becomes palpable abdominally when full.</a:t>
            </a:r>
          </a:p>
        </p:txBody>
      </p:sp>
    </p:spTree>
    <p:extLst>
      <p:ext uri="{BB962C8B-B14F-4D97-AF65-F5344CB8AC3E}">
        <p14:creationId xmlns:p14="http://schemas.microsoft.com/office/powerpoint/2010/main" val="16527930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B1864-6F85-4289-BAAB-D312C54E12AB}"/>
              </a:ext>
            </a:extLst>
          </p:cNvPr>
          <p:cNvSpPr>
            <a:spLocks noGrp="1"/>
          </p:cNvSpPr>
          <p:nvPr>
            <p:ph type="title"/>
          </p:nvPr>
        </p:nvSpPr>
        <p:spPr/>
        <p:txBody>
          <a:bodyPr/>
          <a:lstStyle/>
          <a:p>
            <a:r>
              <a:rPr lang="en-US" dirty="0"/>
              <a:t>INTEGUMENTARY SYSTEM</a:t>
            </a:r>
          </a:p>
        </p:txBody>
      </p:sp>
      <p:sp>
        <p:nvSpPr>
          <p:cNvPr id="3" name="Content Placeholder 2">
            <a:extLst>
              <a:ext uri="{FF2B5EF4-FFF2-40B4-BE49-F238E27FC236}">
                <a16:creationId xmlns:a16="http://schemas.microsoft.com/office/drawing/2014/main" id="{B4BF3AFF-A88A-4B96-93D9-74FC72360D85}"/>
              </a:ext>
            </a:extLst>
          </p:cNvPr>
          <p:cNvSpPr>
            <a:spLocks noGrp="1"/>
          </p:cNvSpPr>
          <p:nvPr>
            <p:ph idx="1"/>
          </p:nvPr>
        </p:nvSpPr>
        <p:spPr/>
        <p:txBody>
          <a:bodyPr/>
          <a:lstStyle/>
          <a:p>
            <a:r>
              <a:rPr lang="en-US" dirty="0"/>
              <a:t>At birth, all the structures within the skin are present, but many of the functions of the integument are immature. The two layers of the skin, the dermis and epidermis  are loosely bound to each other  and are very thin. Slight friction like removal of tape, can cause separation of these layers causing blister formation.  </a:t>
            </a:r>
          </a:p>
        </p:txBody>
      </p:sp>
    </p:spTree>
    <p:extLst>
      <p:ext uri="{BB962C8B-B14F-4D97-AF65-F5344CB8AC3E}">
        <p14:creationId xmlns:p14="http://schemas.microsoft.com/office/powerpoint/2010/main" val="39423876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DF6F4-4FB5-4CAF-9D95-4FE5DDF6C6D3}"/>
              </a:ext>
            </a:extLst>
          </p:cNvPr>
          <p:cNvSpPr>
            <a:spLocks noGrp="1"/>
          </p:cNvSpPr>
          <p:nvPr>
            <p:ph type="title"/>
          </p:nvPr>
        </p:nvSpPr>
        <p:spPr/>
        <p:txBody>
          <a:bodyPr/>
          <a:lstStyle/>
          <a:p>
            <a:r>
              <a:rPr lang="en-US" dirty="0"/>
              <a:t>INTEGUMENTARY SYSTEM cont.</a:t>
            </a:r>
          </a:p>
        </p:txBody>
      </p:sp>
      <p:sp>
        <p:nvSpPr>
          <p:cNvPr id="3" name="Content Placeholder 2">
            <a:extLst>
              <a:ext uri="{FF2B5EF4-FFF2-40B4-BE49-F238E27FC236}">
                <a16:creationId xmlns:a16="http://schemas.microsoft.com/office/drawing/2014/main" id="{CD5E85FD-F468-4215-9B01-A543DAB16B93}"/>
              </a:ext>
            </a:extLst>
          </p:cNvPr>
          <p:cNvSpPr>
            <a:spLocks noGrp="1"/>
          </p:cNvSpPr>
          <p:nvPr>
            <p:ph idx="1"/>
          </p:nvPr>
        </p:nvSpPr>
        <p:spPr/>
        <p:txBody>
          <a:bodyPr/>
          <a:lstStyle/>
          <a:p>
            <a:r>
              <a:rPr lang="en-US" dirty="0"/>
              <a:t>The sweat glands are functional at birth and by 3 weeks of age, palmer sweating on crying reaches levels equivalent to those of anxious adults.</a:t>
            </a:r>
          </a:p>
          <a:p>
            <a:r>
              <a:rPr lang="en-US" dirty="0"/>
              <a:t>Because the amount of melanin is low at birth, newborns are lighter skinned  than they will be as children. Consequently infants are more susceptible to the harmful effects of ultra violet light such as the sun.</a:t>
            </a:r>
          </a:p>
        </p:txBody>
      </p:sp>
    </p:spTree>
    <p:extLst>
      <p:ext uri="{BB962C8B-B14F-4D97-AF65-F5344CB8AC3E}">
        <p14:creationId xmlns:p14="http://schemas.microsoft.com/office/powerpoint/2010/main" val="2219808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D166A-5C64-424E-8B04-7EC44C530E42}"/>
              </a:ext>
            </a:extLst>
          </p:cNvPr>
          <p:cNvSpPr>
            <a:spLocks noGrp="1"/>
          </p:cNvSpPr>
          <p:nvPr>
            <p:ph type="title"/>
          </p:nvPr>
        </p:nvSpPr>
        <p:spPr/>
        <p:txBody>
          <a:bodyPr/>
          <a:lstStyle/>
          <a:p>
            <a:r>
              <a:rPr lang="en-US" dirty="0"/>
              <a:t>ENDOCRINE SYSTEM</a:t>
            </a:r>
          </a:p>
        </p:txBody>
      </p:sp>
      <p:sp>
        <p:nvSpPr>
          <p:cNvPr id="3" name="Content Placeholder 2">
            <a:extLst>
              <a:ext uri="{FF2B5EF4-FFF2-40B4-BE49-F238E27FC236}">
                <a16:creationId xmlns:a16="http://schemas.microsoft.com/office/drawing/2014/main" id="{B8483F1F-CDD6-4BA9-8E67-1D9F8AB7676B}"/>
              </a:ext>
            </a:extLst>
          </p:cNvPr>
          <p:cNvSpPr>
            <a:spLocks noGrp="1"/>
          </p:cNvSpPr>
          <p:nvPr>
            <p:ph idx="1"/>
          </p:nvPr>
        </p:nvSpPr>
        <p:spPr/>
        <p:txBody>
          <a:bodyPr/>
          <a:lstStyle/>
          <a:p>
            <a:r>
              <a:rPr lang="en-US" dirty="0"/>
              <a:t>Ordinarily, the newborns endocrine system is adequately developed but its functions are immature, e.g. the posterior lobe of the pituitary gland produces limited quantities of anti diuretic hormone which inhibits diuresis.</a:t>
            </a:r>
          </a:p>
          <a:p>
            <a:r>
              <a:rPr lang="en-US" dirty="0"/>
              <a:t>In the boys the testes are descended into the scrotum which has plentiful </a:t>
            </a:r>
            <a:r>
              <a:rPr lang="en-US" dirty="0" err="1"/>
              <a:t>rugae</a:t>
            </a:r>
            <a:r>
              <a:rPr lang="en-US" dirty="0"/>
              <a:t>.</a:t>
            </a:r>
          </a:p>
        </p:txBody>
      </p:sp>
    </p:spTree>
    <p:extLst>
      <p:ext uri="{BB962C8B-B14F-4D97-AF65-F5344CB8AC3E}">
        <p14:creationId xmlns:p14="http://schemas.microsoft.com/office/powerpoint/2010/main" val="33472195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7DAC6-5F82-400E-8FD6-81B902C4C022}"/>
              </a:ext>
            </a:extLst>
          </p:cNvPr>
          <p:cNvSpPr>
            <a:spLocks noGrp="1"/>
          </p:cNvSpPr>
          <p:nvPr>
            <p:ph type="title"/>
          </p:nvPr>
        </p:nvSpPr>
        <p:spPr/>
        <p:txBody>
          <a:bodyPr/>
          <a:lstStyle/>
          <a:p>
            <a:r>
              <a:rPr lang="en-US" dirty="0"/>
              <a:t>ENDOCRINE SYSTEM cont.</a:t>
            </a:r>
          </a:p>
        </p:txBody>
      </p:sp>
      <p:sp>
        <p:nvSpPr>
          <p:cNvPr id="3" name="Content Placeholder 2">
            <a:extLst>
              <a:ext uri="{FF2B5EF4-FFF2-40B4-BE49-F238E27FC236}">
                <a16:creationId xmlns:a16="http://schemas.microsoft.com/office/drawing/2014/main" id="{4B0B6062-343C-48AB-A576-62946B1B0C67}"/>
              </a:ext>
            </a:extLst>
          </p:cNvPr>
          <p:cNvSpPr>
            <a:spLocks noGrp="1"/>
          </p:cNvSpPr>
          <p:nvPr>
            <p:ph idx="1"/>
          </p:nvPr>
        </p:nvSpPr>
        <p:spPr/>
        <p:txBody>
          <a:bodyPr/>
          <a:lstStyle/>
          <a:p>
            <a:r>
              <a:rPr lang="en-US" dirty="0"/>
              <a:t>In girls the labia majora cover the labia minora</a:t>
            </a:r>
          </a:p>
          <a:p>
            <a:r>
              <a:rPr lang="en-US" dirty="0"/>
              <a:t>In boys spermatogenesis does not occur till puberty, but in girls the total complement of the primordial follicles containing primitive ova is present in the ovaries of girls at birth.</a:t>
            </a:r>
          </a:p>
        </p:txBody>
      </p:sp>
    </p:spTree>
    <p:extLst>
      <p:ext uri="{BB962C8B-B14F-4D97-AF65-F5344CB8AC3E}">
        <p14:creationId xmlns:p14="http://schemas.microsoft.com/office/powerpoint/2010/main" val="20545831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1A998-9AEE-46D8-8C9B-FEBF26B1A95E}"/>
              </a:ext>
            </a:extLst>
          </p:cNvPr>
          <p:cNvSpPr>
            <a:spLocks noGrp="1"/>
          </p:cNvSpPr>
          <p:nvPr>
            <p:ph type="title"/>
          </p:nvPr>
        </p:nvSpPr>
        <p:spPr/>
        <p:txBody>
          <a:bodyPr/>
          <a:lstStyle/>
          <a:p>
            <a:r>
              <a:rPr lang="en-US" dirty="0"/>
              <a:t>NEUROLOGIC SYSTEM</a:t>
            </a:r>
          </a:p>
        </p:txBody>
      </p:sp>
      <p:sp>
        <p:nvSpPr>
          <p:cNvPr id="3" name="Content Placeholder 2">
            <a:extLst>
              <a:ext uri="{FF2B5EF4-FFF2-40B4-BE49-F238E27FC236}">
                <a16:creationId xmlns:a16="http://schemas.microsoft.com/office/drawing/2014/main" id="{B1F1ECC3-3C11-4714-9C63-14D17E95DFAD}"/>
              </a:ext>
            </a:extLst>
          </p:cNvPr>
          <p:cNvSpPr>
            <a:spLocks noGrp="1"/>
          </p:cNvSpPr>
          <p:nvPr>
            <p:ph idx="1"/>
          </p:nvPr>
        </p:nvSpPr>
        <p:spPr/>
        <p:txBody>
          <a:bodyPr/>
          <a:lstStyle/>
          <a:p>
            <a:r>
              <a:rPr lang="en-US" dirty="0"/>
              <a:t>At birth the nervous system is incompletely integrated but sufficiently developed to sustain extra uterine life. Most neurologic functions are primitive reflexes. The autonomic nervous system is crucial during transition as it stimulates initial respiration, helps maintain acid base balance and partially regulates temperature control.</a:t>
            </a:r>
          </a:p>
        </p:txBody>
      </p:sp>
    </p:spTree>
    <p:extLst>
      <p:ext uri="{BB962C8B-B14F-4D97-AF65-F5344CB8AC3E}">
        <p14:creationId xmlns:p14="http://schemas.microsoft.com/office/powerpoint/2010/main" val="37669017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1E21-84BE-4F02-916A-D3FE34E047B2}"/>
              </a:ext>
            </a:extLst>
          </p:cNvPr>
          <p:cNvSpPr>
            <a:spLocks noGrp="1"/>
          </p:cNvSpPr>
          <p:nvPr>
            <p:ph type="title"/>
          </p:nvPr>
        </p:nvSpPr>
        <p:spPr/>
        <p:txBody>
          <a:bodyPr/>
          <a:lstStyle/>
          <a:p>
            <a:r>
              <a:rPr lang="en-US" dirty="0"/>
              <a:t>SENSORY FUNCTIONS</a:t>
            </a:r>
          </a:p>
        </p:txBody>
      </p:sp>
      <p:sp>
        <p:nvSpPr>
          <p:cNvPr id="3" name="Content Placeholder 2">
            <a:extLst>
              <a:ext uri="{FF2B5EF4-FFF2-40B4-BE49-F238E27FC236}">
                <a16:creationId xmlns:a16="http://schemas.microsoft.com/office/drawing/2014/main" id="{0036B2A3-98D6-408C-9810-A5D7860F818F}"/>
              </a:ext>
            </a:extLst>
          </p:cNvPr>
          <p:cNvSpPr>
            <a:spLocks noGrp="1"/>
          </p:cNvSpPr>
          <p:nvPr>
            <p:ph idx="1"/>
          </p:nvPr>
        </p:nvSpPr>
        <p:spPr/>
        <p:txBody>
          <a:bodyPr/>
          <a:lstStyle/>
          <a:p>
            <a:r>
              <a:rPr lang="en-US" dirty="0"/>
              <a:t>The newborns sensory functions are remarkably well developed and have a significant effect on growth and development including the attachment process. The newborn baby is alert and aware of his surroundings when awake. He begins to react to stimuli at a very early age</a:t>
            </a:r>
          </a:p>
        </p:txBody>
      </p:sp>
    </p:spTree>
    <p:extLst>
      <p:ext uri="{BB962C8B-B14F-4D97-AF65-F5344CB8AC3E}">
        <p14:creationId xmlns:p14="http://schemas.microsoft.com/office/powerpoint/2010/main" val="336470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16322-A605-4683-BA4E-4EFAE3735D8C}"/>
              </a:ext>
            </a:extLst>
          </p:cNvPr>
          <p:cNvSpPr>
            <a:spLocks noGrp="1"/>
          </p:cNvSpPr>
          <p:nvPr>
            <p:ph type="title"/>
          </p:nvPr>
        </p:nvSpPr>
        <p:spPr/>
        <p:txBody>
          <a:bodyPr/>
          <a:lstStyle/>
          <a:p>
            <a:r>
              <a:rPr lang="en-US" dirty="0"/>
              <a:t>VISION</a:t>
            </a:r>
          </a:p>
        </p:txBody>
      </p:sp>
      <p:sp>
        <p:nvSpPr>
          <p:cNvPr id="3" name="Content Placeholder 2">
            <a:extLst>
              <a:ext uri="{FF2B5EF4-FFF2-40B4-BE49-F238E27FC236}">
                <a16:creationId xmlns:a16="http://schemas.microsoft.com/office/drawing/2014/main" id="{913F1E3B-0DBE-4888-8794-F2761BCA5F45}"/>
              </a:ext>
            </a:extLst>
          </p:cNvPr>
          <p:cNvSpPr>
            <a:spLocks noGrp="1"/>
          </p:cNvSpPr>
          <p:nvPr>
            <p:ph idx="1"/>
          </p:nvPr>
        </p:nvSpPr>
        <p:spPr/>
        <p:txBody>
          <a:bodyPr/>
          <a:lstStyle/>
          <a:p>
            <a:r>
              <a:rPr lang="en-US" dirty="0"/>
              <a:t>Though immature, the structure necessary for vision are present and functional at birth. Babies are sensitive to bright light, which causes them to frown or blink. They demonstrate a preference for bold black and white patterns, and the shape of a human face, focusing at a distance of approximately 15 – 20 cms. This gives the baby the ability to establish eye contact with mother and so enhance the bonding process. They can track a moving object briefly within the first five days, and by 2 weeks of age can differentiate their mother’s face from that of a stranger.</a:t>
            </a:r>
          </a:p>
        </p:txBody>
      </p:sp>
    </p:spTree>
    <p:extLst>
      <p:ext uri="{BB962C8B-B14F-4D97-AF65-F5344CB8AC3E}">
        <p14:creationId xmlns:p14="http://schemas.microsoft.com/office/powerpoint/2010/main" val="3348641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E01A3-86FC-44CD-A762-01FA57C7DD92}"/>
              </a:ext>
            </a:extLst>
          </p:cNvPr>
          <p:cNvSpPr>
            <a:spLocks noGrp="1"/>
          </p:cNvSpPr>
          <p:nvPr>
            <p:ph type="title"/>
          </p:nvPr>
        </p:nvSpPr>
        <p:spPr/>
        <p:txBody>
          <a:bodyPr/>
          <a:lstStyle/>
          <a:p>
            <a:r>
              <a:rPr lang="en-US" dirty="0"/>
              <a:t>HEARING</a:t>
            </a:r>
          </a:p>
        </p:txBody>
      </p:sp>
      <p:sp>
        <p:nvSpPr>
          <p:cNvPr id="3" name="Content Placeholder 2">
            <a:extLst>
              <a:ext uri="{FF2B5EF4-FFF2-40B4-BE49-F238E27FC236}">
                <a16:creationId xmlns:a16="http://schemas.microsoft.com/office/drawing/2014/main" id="{C8017B76-1B68-4A17-964D-AEE8043637B4}"/>
              </a:ext>
            </a:extLst>
          </p:cNvPr>
          <p:cNvSpPr>
            <a:spLocks noGrp="1"/>
          </p:cNvSpPr>
          <p:nvPr>
            <p:ph idx="1"/>
          </p:nvPr>
        </p:nvSpPr>
        <p:spPr/>
        <p:txBody>
          <a:bodyPr/>
          <a:lstStyle/>
          <a:p>
            <a:r>
              <a:rPr lang="en-US" dirty="0"/>
              <a:t>Newborns babies eyes turn towards sound. On hearing a high pitched sound, they first blink or startle then become agitated. They are comforted by low pitched sounds. They prefer the sound of the human voice to other sounds and within a few weeks, the pattern of adult speech are mimicked by reactive movements. Newborn babies can discriminate between voices, giving preference to their mothers, and this also helps in bonding.</a:t>
            </a:r>
          </a:p>
        </p:txBody>
      </p:sp>
    </p:spTree>
    <p:extLst>
      <p:ext uri="{BB962C8B-B14F-4D97-AF65-F5344CB8AC3E}">
        <p14:creationId xmlns:p14="http://schemas.microsoft.com/office/powerpoint/2010/main" val="208285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A newborn baby’s survival is dependent on his ability to adapt to an extra uterine environment. This involves adaptation in cardiopulmonary circulation as well as other systems to replace placental function and maintain homeostasis</a:t>
            </a:r>
          </a:p>
          <a:p>
            <a:r>
              <a:rPr lang="en-US" dirty="0"/>
              <a:t>The transition from intrauterine to extra uterine life is a dramatic one and demands considerable and effective physiologic alteration by baby in order to ensure survival. </a:t>
            </a:r>
          </a:p>
        </p:txBody>
      </p:sp>
    </p:spTree>
    <p:extLst>
      <p:ext uri="{BB962C8B-B14F-4D97-AF65-F5344CB8AC3E}">
        <p14:creationId xmlns:p14="http://schemas.microsoft.com/office/powerpoint/2010/main" val="24633449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54E85-4120-4F95-A37D-13D9BCC25998}"/>
              </a:ext>
            </a:extLst>
          </p:cNvPr>
          <p:cNvSpPr>
            <a:spLocks noGrp="1"/>
          </p:cNvSpPr>
          <p:nvPr>
            <p:ph type="title"/>
          </p:nvPr>
        </p:nvSpPr>
        <p:spPr/>
        <p:txBody>
          <a:bodyPr/>
          <a:lstStyle/>
          <a:p>
            <a:r>
              <a:rPr lang="en-US" dirty="0"/>
              <a:t>SMELL AND TASTE</a:t>
            </a:r>
          </a:p>
        </p:txBody>
      </p:sp>
      <p:sp>
        <p:nvSpPr>
          <p:cNvPr id="3" name="Content Placeholder 2">
            <a:extLst>
              <a:ext uri="{FF2B5EF4-FFF2-40B4-BE49-F238E27FC236}">
                <a16:creationId xmlns:a16="http://schemas.microsoft.com/office/drawing/2014/main" id="{E6FD1C31-9F4D-4BCA-BC19-1584A8229592}"/>
              </a:ext>
            </a:extLst>
          </p:cNvPr>
          <p:cNvSpPr>
            <a:spLocks noGrp="1"/>
          </p:cNvSpPr>
          <p:nvPr>
            <p:ph idx="1"/>
          </p:nvPr>
        </p:nvSpPr>
        <p:spPr/>
        <p:txBody>
          <a:bodyPr/>
          <a:lstStyle/>
          <a:p>
            <a:r>
              <a:rPr lang="en-US" dirty="0"/>
              <a:t>Babies prefer the smell of milk to that of other substance and a preference for human milk and within a few days the baby can differentiate the smell of their mothers milk from that of another woman. They turn away from unpleasant smells and show preference for sweet taste.</a:t>
            </a:r>
          </a:p>
        </p:txBody>
      </p:sp>
    </p:spTree>
    <p:extLst>
      <p:ext uri="{BB962C8B-B14F-4D97-AF65-F5344CB8AC3E}">
        <p14:creationId xmlns:p14="http://schemas.microsoft.com/office/powerpoint/2010/main" val="16964840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E3439-2384-4B9D-AFF4-4A56A33B1251}"/>
              </a:ext>
            </a:extLst>
          </p:cNvPr>
          <p:cNvSpPr>
            <a:spLocks noGrp="1"/>
          </p:cNvSpPr>
          <p:nvPr>
            <p:ph type="title"/>
          </p:nvPr>
        </p:nvSpPr>
        <p:spPr/>
        <p:txBody>
          <a:bodyPr/>
          <a:lstStyle/>
          <a:p>
            <a:r>
              <a:rPr lang="en-US" dirty="0"/>
              <a:t>TOUCH</a:t>
            </a:r>
          </a:p>
        </p:txBody>
      </p:sp>
      <p:sp>
        <p:nvSpPr>
          <p:cNvPr id="3" name="Content Placeholder 2">
            <a:extLst>
              <a:ext uri="{FF2B5EF4-FFF2-40B4-BE49-F238E27FC236}">
                <a16:creationId xmlns:a16="http://schemas.microsoft.com/office/drawing/2014/main" id="{3164ACC9-7AE9-48D4-83C8-678434C90CF2}"/>
              </a:ext>
            </a:extLst>
          </p:cNvPr>
          <p:cNvSpPr>
            <a:spLocks noGrp="1"/>
          </p:cNvSpPr>
          <p:nvPr>
            <p:ph idx="1"/>
          </p:nvPr>
        </p:nvSpPr>
        <p:spPr/>
        <p:txBody>
          <a:bodyPr/>
          <a:lstStyle/>
          <a:p>
            <a:r>
              <a:rPr lang="en-US" dirty="0"/>
              <a:t>Babies are acutely sensitive to touch, enjoying skin to skin contact, immersion in water, stroking, cuddling and rocking movements. The face (mouth), hands and soles of feet seems to be the most sensitive.</a:t>
            </a:r>
          </a:p>
        </p:txBody>
      </p:sp>
    </p:spTree>
    <p:extLst>
      <p:ext uri="{BB962C8B-B14F-4D97-AF65-F5344CB8AC3E}">
        <p14:creationId xmlns:p14="http://schemas.microsoft.com/office/powerpoint/2010/main" val="40372787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F3C47-F5CC-4F2A-8972-8A1BA5A1F46B}"/>
              </a:ext>
            </a:extLst>
          </p:cNvPr>
          <p:cNvSpPr>
            <a:spLocks noGrp="1"/>
          </p:cNvSpPr>
          <p:nvPr>
            <p:ph type="title"/>
          </p:nvPr>
        </p:nvSpPr>
        <p:spPr/>
        <p:txBody>
          <a:bodyPr/>
          <a:lstStyle/>
          <a:p>
            <a:r>
              <a:rPr lang="en-US" dirty="0"/>
              <a:t>SLEEPING AND WAKING PATTERNS</a:t>
            </a:r>
          </a:p>
        </p:txBody>
      </p:sp>
      <p:sp>
        <p:nvSpPr>
          <p:cNvPr id="3" name="Content Placeholder 2">
            <a:extLst>
              <a:ext uri="{FF2B5EF4-FFF2-40B4-BE49-F238E27FC236}">
                <a16:creationId xmlns:a16="http://schemas.microsoft.com/office/drawing/2014/main" id="{87DD28E6-2913-4743-8614-6EBEFA99B6CE}"/>
              </a:ext>
            </a:extLst>
          </p:cNvPr>
          <p:cNvSpPr>
            <a:spLocks noGrp="1"/>
          </p:cNvSpPr>
          <p:nvPr>
            <p:ph idx="1"/>
          </p:nvPr>
        </p:nvSpPr>
        <p:spPr/>
        <p:txBody>
          <a:bodyPr/>
          <a:lstStyle/>
          <a:p>
            <a:r>
              <a:rPr lang="en-US" dirty="0"/>
              <a:t>Following initiation of respiration at birth, the baby remains alert and reactive for a period of approximately 1 hour and then relaxes and sleeps. The length of this first sleep varies from a few minutes to several hours and is followed by a second period of reactivity during which mucus accumulation in the oropharynx may occur causing choking or gagging </a:t>
            </a:r>
          </a:p>
        </p:txBody>
      </p:sp>
    </p:spTree>
    <p:extLst>
      <p:ext uri="{BB962C8B-B14F-4D97-AF65-F5344CB8AC3E}">
        <p14:creationId xmlns:p14="http://schemas.microsoft.com/office/powerpoint/2010/main" val="27611754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8A061-C48F-4758-BC94-045B91B96B6F}"/>
              </a:ext>
            </a:extLst>
          </p:cNvPr>
          <p:cNvSpPr>
            <a:spLocks noGrp="1"/>
          </p:cNvSpPr>
          <p:nvPr>
            <p:ph type="title"/>
          </p:nvPr>
        </p:nvSpPr>
        <p:spPr/>
        <p:txBody>
          <a:bodyPr/>
          <a:lstStyle/>
          <a:p>
            <a:r>
              <a:rPr lang="en-US" dirty="0"/>
              <a:t>SLEEPING AND WAKING PATTERNS cont.</a:t>
            </a:r>
          </a:p>
        </p:txBody>
      </p:sp>
      <p:sp>
        <p:nvSpPr>
          <p:cNvPr id="3" name="Content Placeholder 2">
            <a:extLst>
              <a:ext uri="{FF2B5EF4-FFF2-40B4-BE49-F238E27FC236}">
                <a16:creationId xmlns:a16="http://schemas.microsoft.com/office/drawing/2014/main" id="{9FECD32F-E67C-4CE0-B917-2E4107FA30A1}"/>
              </a:ext>
            </a:extLst>
          </p:cNvPr>
          <p:cNvSpPr>
            <a:spLocks noGrp="1"/>
          </p:cNvSpPr>
          <p:nvPr>
            <p:ph idx="1"/>
          </p:nvPr>
        </p:nvSpPr>
        <p:spPr/>
        <p:txBody>
          <a:bodyPr/>
          <a:lstStyle/>
          <a:p>
            <a:r>
              <a:rPr lang="en-US" dirty="0"/>
              <a:t>Subsequent sleeping and waking rhythms show marked variations and the baby takes some time to settle into an individual pattern. Initially waking periods are related to hunger, but within a few weeks, the waking periods last longer and meet the need for social interaction. </a:t>
            </a:r>
          </a:p>
        </p:txBody>
      </p:sp>
    </p:spTree>
    <p:extLst>
      <p:ext uri="{BB962C8B-B14F-4D97-AF65-F5344CB8AC3E}">
        <p14:creationId xmlns:p14="http://schemas.microsoft.com/office/powerpoint/2010/main" val="35015117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6F06E-CA0F-4492-840C-1075846C83FA}"/>
              </a:ext>
            </a:extLst>
          </p:cNvPr>
          <p:cNvSpPr>
            <a:spLocks noGrp="1"/>
          </p:cNvSpPr>
          <p:nvPr>
            <p:ph type="title"/>
          </p:nvPr>
        </p:nvSpPr>
        <p:spPr/>
        <p:txBody>
          <a:bodyPr/>
          <a:lstStyle/>
          <a:p>
            <a:r>
              <a:rPr lang="en-US" dirty="0"/>
              <a:t>CRYING</a:t>
            </a:r>
          </a:p>
        </p:txBody>
      </p:sp>
      <p:sp>
        <p:nvSpPr>
          <p:cNvPr id="3" name="Content Placeholder 2">
            <a:extLst>
              <a:ext uri="{FF2B5EF4-FFF2-40B4-BE49-F238E27FC236}">
                <a16:creationId xmlns:a16="http://schemas.microsoft.com/office/drawing/2014/main" id="{3F886DE4-A9B2-4A76-85E6-752670217B8E}"/>
              </a:ext>
            </a:extLst>
          </p:cNvPr>
          <p:cNvSpPr>
            <a:spLocks noGrp="1"/>
          </p:cNvSpPr>
          <p:nvPr>
            <p:ph idx="1"/>
          </p:nvPr>
        </p:nvSpPr>
        <p:spPr/>
        <p:txBody>
          <a:bodyPr/>
          <a:lstStyle/>
          <a:p>
            <a:r>
              <a:rPr lang="en-US" dirty="0"/>
              <a:t>The crying of babies distinguish different needs and is the way in which they communicate discomfort and summon assistance. With experience it is possible to differentiate the cries and identify the need which may be hunger, thirst, pain, general discomfort, boredom, loneliness or desire for physical and social contact. It is important for the mother to know this.</a:t>
            </a:r>
          </a:p>
        </p:txBody>
      </p:sp>
    </p:spTree>
    <p:extLst>
      <p:ext uri="{BB962C8B-B14F-4D97-AF65-F5344CB8AC3E}">
        <p14:creationId xmlns:p14="http://schemas.microsoft.com/office/powerpoint/2010/main" val="37333443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OF THE BABY’S CONDITION,APGAR SCORE</a:t>
            </a:r>
          </a:p>
        </p:txBody>
      </p:sp>
      <p:sp>
        <p:nvSpPr>
          <p:cNvPr id="3" name="Content Placeholder 2"/>
          <p:cNvSpPr>
            <a:spLocks noGrp="1"/>
          </p:cNvSpPr>
          <p:nvPr>
            <p:ph idx="1"/>
          </p:nvPr>
        </p:nvSpPr>
        <p:spPr/>
        <p:txBody>
          <a:bodyPr/>
          <a:lstStyle/>
          <a:p>
            <a:r>
              <a:rPr lang="en-US" dirty="0"/>
              <a:t>The most frequently used method to assess the newborn’s immediate adjustment to extra uterine life is the Apgar scoring system.</a:t>
            </a:r>
          </a:p>
          <a:p>
            <a:r>
              <a:rPr lang="en-US" dirty="0"/>
              <a:t>An assessment of the baby’s general condition is done at 1, 5, and 10 minutes and may be repeated every 5 minutes until the infants condition stabilizes.</a:t>
            </a:r>
          </a:p>
        </p:txBody>
      </p:sp>
    </p:spTree>
    <p:extLst>
      <p:ext uri="{BB962C8B-B14F-4D97-AF65-F5344CB8AC3E}">
        <p14:creationId xmlns:p14="http://schemas.microsoft.com/office/powerpoint/2010/main" val="38175284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CONT</a:t>
            </a:r>
          </a:p>
        </p:txBody>
      </p:sp>
      <p:sp>
        <p:nvSpPr>
          <p:cNvPr id="3" name="Content Placeholder 2"/>
          <p:cNvSpPr>
            <a:spLocks noGrp="1"/>
          </p:cNvSpPr>
          <p:nvPr>
            <p:ph idx="1"/>
          </p:nvPr>
        </p:nvSpPr>
        <p:spPr/>
        <p:txBody>
          <a:bodyPr/>
          <a:lstStyle/>
          <a:p>
            <a:r>
              <a:rPr lang="en-US" dirty="0"/>
              <a:t>This is important for further management of resuscitation. The higher the score the better the outcome for the baby. The Apgar score must be fully documented on the baby’s records.</a:t>
            </a:r>
          </a:p>
          <a:p>
            <a:endParaRPr lang="en-US" dirty="0"/>
          </a:p>
        </p:txBody>
      </p:sp>
    </p:spTree>
    <p:extLst>
      <p:ext uri="{BB962C8B-B14F-4D97-AF65-F5344CB8AC3E}">
        <p14:creationId xmlns:p14="http://schemas.microsoft.com/office/powerpoint/2010/main" val="42673486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APGAR SCORING</a:t>
            </a:r>
          </a:p>
        </p:txBody>
      </p:sp>
      <p:sp>
        <p:nvSpPr>
          <p:cNvPr id="3" name="Content Placeholder 2"/>
          <p:cNvSpPr>
            <a:spLocks noGrp="1"/>
          </p:cNvSpPr>
          <p:nvPr>
            <p:ph idx="1"/>
          </p:nvPr>
        </p:nvSpPr>
        <p:spPr/>
        <p:txBody>
          <a:bodyPr>
            <a:normAutofit/>
          </a:bodyPr>
          <a:lstStyle/>
          <a:p>
            <a:r>
              <a:rPr lang="en-US" dirty="0"/>
              <a:t>Mnemonic for Apgar score is:</a:t>
            </a:r>
          </a:p>
          <a:p>
            <a:r>
              <a:rPr lang="en-US" dirty="0"/>
              <a:t>A – Appearance (colour)</a:t>
            </a:r>
          </a:p>
          <a:p>
            <a:r>
              <a:rPr lang="en-US" dirty="0"/>
              <a:t>P – Pulse (heart rate)</a:t>
            </a:r>
          </a:p>
          <a:p>
            <a:r>
              <a:rPr lang="en-US" dirty="0"/>
              <a:t>G – Grimace (response to stimuli</a:t>
            </a:r>
          </a:p>
          <a:p>
            <a:r>
              <a:rPr lang="en-US" dirty="0"/>
              <a:t>A – Activity (muscle tone)</a:t>
            </a:r>
          </a:p>
          <a:p>
            <a:r>
              <a:rPr lang="en-US" dirty="0"/>
              <a:t>R – Respirations</a:t>
            </a:r>
          </a:p>
        </p:txBody>
      </p:sp>
    </p:spTree>
    <p:extLst>
      <p:ext uri="{BB962C8B-B14F-4D97-AF65-F5344CB8AC3E}">
        <p14:creationId xmlns:p14="http://schemas.microsoft.com/office/powerpoint/2010/main" val="31750865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CONT</a:t>
            </a:r>
          </a:p>
        </p:txBody>
      </p:sp>
      <p:sp>
        <p:nvSpPr>
          <p:cNvPr id="3" name="Content Placeholder 2"/>
          <p:cNvSpPr>
            <a:spLocks noGrp="1"/>
          </p:cNvSpPr>
          <p:nvPr>
            <p:ph idx="1"/>
          </p:nvPr>
        </p:nvSpPr>
        <p:spPr/>
        <p:txBody>
          <a:bodyPr/>
          <a:lstStyle/>
          <a:p>
            <a:r>
              <a:rPr lang="en-US" dirty="0"/>
              <a:t>The score is based on observation of heart rate, respiratory effort, muscle tone, reflex irritability and colour. Each item is given a total of 0, 1, or 2 depending on baby's condition to a maximum of 10 marks for all the items. Score of 0-3 indicate severe distress, 4-6, moderate difficulty, and 7-10 absence of difficulty in adjusting to extra uterine life.</a:t>
            </a:r>
          </a:p>
          <a:p>
            <a:endParaRPr lang="en-US" dirty="0"/>
          </a:p>
        </p:txBody>
      </p:sp>
    </p:spTree>
    <p:extLst>
      <p:ext uri="{BB962C8B-B14F-4D97-AF65-F5344CB8AC3E}">
        <p14:creationId xmlns:p14="http://schemas.microsoft.com/office/powerpoint/2010/main" val="25525938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APGAR SCORING</a:t>
            </a:r>
          </a:p>
        </p:txBody>
      </p:sp>
      <p:sp>
        <p:nvSpPr>
          <p:cNvPr id="3" name="Content Placeholder 2"/>
          <p:cNvSpPr>
            <a:spLocks noGrp="1"/>
          </p:cNvSpPr>
          <p:nvPr>
            <p:ph idx="1"/>
          </p:nvPr>
        </p:nvSpPr>
        <p:spPr/>
        <p:txBody>
          <a:bodyPr>
            <a:normAutofit/>
          </a:bodyPr>
          <a:lstStyle/>
          <a:p>
            <a:r>
              <a:rPr lang="en-US" dirty="0"/>
              <a:t>Many healthy newborns do not achieve a score of 10 because the body is not completely pink. The Apgar score is affected by the degree of physiologic immaturity, infection, congenital malformations, maternal sedation or analgesia and neuromuscular disorders. The Apgar score reflects the infants general condition at 1, 5, and 10 mins based on the 5 parameters described above. </a:t>
            </a:r>
          </a:p>
        </p:txBody>
      </p:sp>
    </p:spTree>
    <p:extLst>
      <p:ext uri="{BB962C8B-B14F-4D97-AF65-F5344CB8AC3E}">
        <p14:creationId xmlns:p14="http://schemas.microsoft.com/office/powerpoint/2010/main" val="2966147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The foetus leaves the uterine environment which has been completely life sustaining for oxygenation, nutrition and thermoregulation.</a:t>
            </a:r>
          </a:p>
        </p:txBody>
      </p:sp>
    </p:spTree>
    <p:extLst>
      <p:ext uri="{BB962C8B-B14F-4D97-AF65-F5344CB8AC3E}">
        <p14:creationId xmlns:p14="http://schemas.microsoft.com/office/powerpoint/2010/main" val="20104773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CONT</a:t>
            </a:r>
          </a:p>
        </p:txBody>
      </p:sp>
      <p:sp>
        <p:nvSpPr>
          <p:cNvPr id="3" name="Content Placeholder 2"/>
          <p:cNvSpPr>
            <a:spLocks noGrp="1"/>
          </p:cNvSpPr>
          <p:nvPr>
            <p:ph idx="1"/>
          </p:nvPr>
        </p:nvSpPr>
        <p:spPr/>
        <p:txBody>
          <a:bodyPr/>
          <a:lstStyle/>
          <a:p>
            <a:r>
              <a:rPr lang="en-US" dirty="0"/>
              <a:t>The Apgar score is not a tool however, that stands on its own to either interpret past events or predict future events linked to the to infants neurologic or physical status. The Apgar score is not used to determine the newborns need for resuscitation at birth. When necessary, resuscitative efforts  should begin even before the I minute Apgar score is obtained.</a:t>
            </a:r>
          </a:p>
          <a:p>
            <a:endParaRPr lang="en-US" dirty="0"/>
          </a:p>
        </p:txBody>
      </p:sp>
    </p:spTree>
    <p:extLst>
      <p:ext uri="{BB962C8B-B14F-4D97-AF65-F5344CB8AC3E}">
        <p14:creationId xmlns:p14="http://schemas.microsoft.com/office/powerpoint/2010/main" val="11246792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APGAR SCORING SYSTEM - TABLE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273175"/>
              </p:ext>
            </p:extLst>
          </p:nvPr>
        </p:nvGraphicFramePr>
        <p:xfrm>
          <a:off x="838200" y="1825625"/>
          <a:ext cx="10515600" cy="27635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786641490"/>
                    </a:ext>
                  </a:extLst>
                </a:gridCol>
                <a:gridCol w="2628900">
                  <a:extLst>
                    <a:ext uri="{9D8B030D-6E8A-4147-A177-3AD203B41FA5}">
                      <a16:colId xmlns:a16="http://schemas.microsoft.com/office/drawing/2014/main" val="2795657653"/>
                    </a:ext>
                  </a:extLst>
                </a:gridCol>
                <a:gridCol w="2628900">
                  <a:extLst>
                    <a:ext uri="{9D8B030D-6E8A-4147-A177-3AD203B41FA5}">
                      <a16:colId xmlns:a16="http://schemas.microsoft.com/office/drawing/2014/main" val="3730935780"/>
                    </a:ext>
                  </a:extLst>
                </a:gridCol>
                <a:gridCol w="2628900">
                  <a:extLst>
                    <a:ext uri="{9D8B030D-6E8A-4147-A177-3AD203B41FA5}">
                      <a16:colId xmlns:a16="http://schemas.microsoft.com/office/drawing/2014/main" val="3211647978"/>
                    </a:ext>
                  </a:extLst>
                </a:gridCol>
              </a:tblGrid>
              <a:tr h="370840">
                <a:tc>
                  <a:txBody>
                    <a:bodyPr/>
                    <a:lstStyle/>
                    <a:p>
                      <a:r>
                        <a:rPr lang="en-US" dirty="0">
                          <a:solidFill>
                            <a:schemeClr val="tx1"/>
                          </a:solidFill>
                        </a:rPr>
                        <a:t>SIGN</a:t>
                      </a:r>
                    </a:p>
                  </a:txBody>
                  <a:tcPr/>
                </a:tc>
                <a:tc>
                  <a:txBody>
                    <a:bodyPr/>
                    <a:lstStyle/>
                    <a:p>
                      <a:r>
                        <a:rPr lang="en-US" dirty="0">
                          <a:solidFill>
                            <a:schemeClr val="tx1"/>
                          </a:solidFill>
                        </a:rPr>
                        <a:t>0</a:t>
                      </a:r>
                    </a:p>
                  </a:txBody>
                  <a:tcPr/>
                </a:tc>
                <a:tc>
                  <a:txBody>
                    <a:bodyPr/>
                    <a:lstStyle/>
                    <a:p>
                      <a:r>
                        <a:rPr lang="en-US" dirty="0">
                          <a:solidFill>
                            <a:schemeClr val="tx1"/>
                          </a:solidFill>
                        </a:rPr>
                        <a:t>1</a:t>
                      </a:r>
                    </a:p>
                  </a:txBody>
                  <a:tcPr/>
                </a:tc>
                <a:tc>
                  <a:txBody>
                    <a:bodyPr/>
                    <a:lstStyle/>
                    <a:p>
                      <a:r>
                        <a:rPr lang="en-US" dirty="0">
                          <a:solidFill>
                            <a:schemeClr val="tx1"/>
                          </a:solidFill>
                        </a:rPr>
                        <a:t>2</a:t>
                      </a:r>
                    </a:p>
                  </a:txBody>
                  <a:tcPr/>
                </a:tc>
                <a:extLst>
                  <a:ext uri="{0D108BD9-81ED-4DB2-BD59-A6C34878D82A}">
                    <a16:rowId xmlns:a16="http://schemas.microsoft.com/office/drawing/2014/main" val="4244467797"/>
                  </a:ext>
                </a:extLst>
              </a:tr>
              <a:tr h="370840">
                <a:tc>
                  <a:txBody>
                    <a:bodyPr/>
                    <a:lstStyle/>
                    <a:p>
                      <a:r>
                        <a:rPr lang="en-US" dirty="0"/>
                        <a:t>Heart rate</a:t>
                      </a:r>
                    </a:p>
                  </a:txBody>
                  <a:tcPr/>
                </a:tc>
                <a:tc>
                  <a:txBody>
                    <a:bodyPr/>
                    <a:lstStyle/>
                    <a:p>
                      <a:r>
                        <a:rPr lang="en-US" dirty="0"/>
                        <a:t>Absent</a:t>
                      </a:r>
                    </a:p>
                  </a:txBody>
                  <a:tcPr/>
                </a:tc>
                <a:tc>
                  <a:txBody>
                    <a:bodyPr/>
                    <a:lstStyle/>
                    <a:p>
                      <a:r>
                        <a:rPr lang="en-US" dirty="0"/>
                        <a:t>Slow, &lt;100 beats/min</a:t>
                      </a:r>
                    </a:p>
                  </a:txBody>
                  <a:tcPr/>
                </a:tc>
                <a:tc>
                  <a:txBody>
                    <a:bodyPr/>
                    <a:lstStyle/>
                    <a:p>
                      <a:r>
                        <a:rPr lang="en-US" dirty="0"/>
                        <a:t>&gt;100 beats/min</a:t>
                      </a:r>
                    </a:p>
                  </a:txBody>
                  <a:tcPr/>
                </a:tc>
                <a:extLst>
                  <a:ext uri="{0D108BD9-81ED-4DB2-BD59-A6C34878D82A}">
                    <a16:rowId xmlns:a16="http://schemas.microsoft.com/office/drawing/2014/main" val="1936479890"/>
                  </a:ext>
                </a:extLst>
              </a:tr>
              <a:tr h="370840">
                <a:tc>
                  <a:txBody>
                    <a:bodyPr/>
                    <a:lstStyle/>
                    <a:p>
                      <a:r>
                        <a:rPr lang="en-US" dirty="0"/>
                        <a:t>Respiratory effort</a:t>
                      </a:r>
                    </a:p>
                  </a:txBody>
                  <a:tcPr/>
                </a:tc>
                <a:tc>
                  <a:txBody>
                    <a:bodyPr/>
                    <a:lstStyle/>
                    <a:p>
                      <a:r>
                        <a:rPr lang="en-US" dirty="0"/>
                        <a:t>Absent</a:t>
                      </a:r>
                    </a:p>
                  </a:txBody>
                  <a:tcPr/>
                </a:tc>
                <a:tc>
                  <a:txBody>
                    <a:bodyPr/>
                    <a:lstStyle/>
                    <a:p>
                      <a:r>
                        <a:rPr lang="en-US" dirty="0"/>
                        <a:t>Irregular, slow weak cry</a:t>
                      </a:r>
                    </a:p>
                  </a:txBody>
                  <a:tcPr/>
                </a:tc>
                <a:tc>
                  <a:txBody>
                    <a:bodyPr/>
                    <a:lstStyle/>
                    <a:p>
                      <a:r>
                        <a:rPr lang="en-US" dirty="0"/>
                        <a:t>Good, strong cry</a:t>
                      </a:r>
                    </a:p>
                  </a:txBody>
                  <a:tcPr/>
                </a:tc>
                <a:extLst>
                  <a:ext uri="{0D108BD9-81ED-4DB2-BD59-A6C34878D82A}">
                    <a16:rowId xmlns:a16="http://schemas.microsoft.com/office/drawing/2014/main" val="1286927154"/>
                  </a:ext>
                </a:extLst>
              </a:tr>
              <a:tr h="370840">
                <a:tc>
                  <a:txBody>
                    <a:bodyPr/>
                    <a:lstStyle/>
                    <a:p>
                      <a:r>
                        <a:rPr lang="en-US" dirty="0"/>
                        <a:t>Muscle tone</a:t>
                      </a:r>
                    </a:p>
                  </a:txBody>
                  <a:tcPr/>
                </a:tc>
                <a:tc>
                  <a:txBody>
                    <a:bodyPr/>
                    <a:lstStyle/>
                    <a:p>
                      <a:r>
                        <a:rPr lang="en-US" dirty="0"/>
                        <a:t>Limp</a:t>
                      </a:r>
                    </a:p>
                  </a:txBody>
                  <a:tcPr/>
                </a:tc>
                <a:tc>
                  <a:txBody>
                    <a:bodyPr/>
                    <a:lstStyle/>
                    <a:p>
                      <a:r>
                        <a:rPr lang="en-US" dirty="0"/>
                        <a:t>Some</a:t>
                      </a:r>
                      <a:r>
                        <a:rPr lang="en-US" baseline="0" dirty="0"/>
                        <a:t> flexion of extremities</a:t>
                      </a:r>
                      <a:endParaRPr lang="en-US" dirty="0"/>
                    </a:p>
                  </a:txBody>
                  <a:tcPr/>
                </a:tc>
                <a:tc>
                  <a:txBody>
                    <a:bodyPr/>
                    <a:lstStyle/>
                    <a:p>
                      <a:r>
                        <a:rPr lang="en-US" dirty="0"/>
                        <a:t>Well flexed active muscle tone</a:t>
                      </a:r>
                    </a:p>
                  </a:txBody>
                  <a:tcPr/>
                </a:tc>
                <a:extLst>
                  <a:ext uri="{0D108BD9-81ED-4DB2-BD59-A6C34878D82A}">
                    <a16:rowId xmlns:a16="http://schemas.microsoft.com/office/drawing/2014/main" val="625197950"/>
                  </a:ext>
                </a:extLst>
              </a:tr>
              <a:tr h="370840">
                <a:tc>
                  <a:txBody>
                    <a:bodyPr/>
                    <a:lstStyle/>
                    <a:p>
                      <a:r>
                        <a:rPr lang="en-US" dirty="0"/>
                        <a:t>Reflex irritability</a:t>
                      </a:r>
                    </a:p>
                  </a:txBody>
                  <a:tcPr/>
                </a:tc>
                <a:tc>
                  <a:txBody>
                    <a:bodyPr/>
                    <a:lstStyle/>
                    <a:p>
                      <a:r>
                        <a:rPr lang="en-US" dirty="0"/>
                        <a:t>No response</a:t>
                      </a:r>
                    </a:p>
                  </a:txBody>
                  <a:tcPr/>
                </a:tc>
                <a:tc>
                  <a:txBody>
                    <a:bodyPr/>
                    <a:lstStyle/>
                    <a:p>
                      <a:r>
                        <a:rPr lang="en-US" dirty="0"/>
                        <a:t>Grimace</a:t>
                      </a:r>
                    </a:p>
                  </a:txBody>
                  <a:tcPr/>
                </a:tc>
                <a:tc>
                  <a:txBody>
                    <a:bodyPr/>
                    <a:lstStyle/>
                    <a:p>
                      <a:r>
                        <a:rPr lang="en-US" dirty="0"/>
                        <a:t>Cry, sneeze</a:t>
                      </a:r>
                    </a:p>
                  </a:txBody>
                  <a:tcPr/>
                </a:tc>
                <a:extLst>
                  <a:ext uri="{0D108BD9-81ED-4DB2-BD59-A6C34878D82A}">
                    <a16:rowId xmlns:a16="http://schemas.microsoft.com/office/drawing/2014/main" val="528616354"/>
                  </a:ext>
                </a:extLst>
              </a:tr>
              <a:tr h="370840">
                <a:tc>
                  <a:txBody>
                    <a:bodyPr/>
                    <a:lstStyle/>
                    <a:p>
                      <a:r>
                        <a:rPr lang="en-US" dirty="0"/>
                        <a:t>colour</a:t>
                      </a:r>
                    </a:p>
                  </a:txBody>
                  <a:tcPr/>
                </a:tc>
                <a:tc>
                  <a:txBody>
                    <a:bodyPr/>
                    <a:lstStyle/>
                    <a:p>
                      <a:r>
                        <a:rPr lang="en-US" dirty="0"/>
                        <a:t>Blue, pale</a:t>
                      </a:r>
                    </a:p>
                  </a:txBody>
                  <a:tcPr/>
                </a:tc>
                <a:tc>
                  <a:txBody>
                    <a:bodyPr/>
                    <a:lstStyle/>
                    <a:p>
                      <a:r>
                        <a:rPr lang="en-US" dirty="0"/>
                        <a:t>Body pink, extremities blue</a:t>
                      </a:r>
                    </a:p>
                  </a:txBody>
                  <a:tcPr/>
                </a:tc>
                <a:tc>
                  <a:txBody>
                    <a:bodyPr/>
                    <a:lstStyle/>
                    <a:p>
                      <a:r>
                        <a:rPr lang="en-US" dirty="0"/>
                        <a:t>Completely pink</a:t>
                      </a:r>
                    </a:p>
                  </a:txBody>
                  <a:tcPr/>
                </a:tc>
                <a:extLst>
                  <a:ext uri="{0D108BD9-81ED-4DB2-BD59-A6C34878D82A}">
                    <a16:rowId xmlns:a16="http://schemas.microsoft.com/office/drawing/2014/main" val="1485319491"/>
                  </a:ext>
                </a:extLst>
              </a:tr>
            </a:tbl>
          </a:graphicData>
        </a:graphic>
      </p:graphicFrame>
    </p:spTree>
    <p:extLst>
      <p:ext uri="{BB962C8B-B14F-4D97-AF65-F5344CB8AC3E}">
        <p14:creationId xmlns:p14="http://schemas.microsoft.com/office/powerpoint/2010/main" val="38321272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IMMEDIATE CARE OF THE BABY AT BIRTH</a:t>
            </a:r>
          </a:p>
        </p:txBody>
      </p:sp>
      <p:sp>
        <p:nvSpPr>
          <p:cNvPr id="3" name="Content Placeholder 2"/>
          <p:cNvSpPr>
            <a:spLocks noGrp="1"/>
          </p:cNvSpPr>
          <p:nvPr>
            <p:ph idx="1"/>
          </p:nvPr>
        </p:nvSpPr>
        <p:spPr/>
        <p:txBody>
          <a:bodyPr/>
          <a:lstStyle/>
          <a:p>
            <a:r>
              <a:rPr lang="en-US" dirty="0"/>
              <a:t>Prevention of heat loss</a:t>
            </a:r>
          </a:p>
          <a:p>
            <a:r>
              <a:rPr lang="en-US" dirty="0"/>
              <a:t>It is the midwife’s responsibility to ensure that the neonate is delivered in a warm environment. (temp range 21-25 degrees)</a:t>
            </a:r>
          </a:p>
          <a:p>
            <a:r>
              <a:rPr lang="en-US" dirty="0"/>
              <a:t>Immediately the baby is delivered it is dried to prevent heat loss by evaporation as baby is placed on mother’s abdomen for skin contact.</a:t>
            </a:r>
          </a:p>
          <a:p>
            <a:r>
              <a:rPr lang="en-US" dirty="0"/>
              <a:t>It is then wrapped with a warm dry towel and placed on the resuscitaire to prevent heat loss through convection, conduction and radiation.</a:t>
            </a:r>
          </a:p>
        </p:txBody>
      </p:sp>
    </p:spTree>
    <p:extLst>
      <p:ext uri="{BB962C8B-B14F-4D97-AF65-F5344CB8AC3E}">
        <p14:creationId xmlns:p14="http://schemas.microsoft.com/office/powerpoint/2010/main" val="34653996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CLEARING THE AIRWAY</a:t>
            </a:r>
          </a:p>
        </p:txBody>
      </p:sp>
      <p:sp>
        <p:nvSpPr>
          <p:cNvPr id="3" name="Content Placeholder 2"/>
          <p:cNvSpPr>
            <a:spLocks noGrp="1"/>
          </p:cNvSpPr>
          <p:nvPr>
            <p:ph idx="1"/>
          </p:nvPr>
        </p:nvSpPr>
        <p:spPr/>
        <p:txBody>
          <a:bodyPr/>
          <a:lstStyle/>
          <a:p>
            <a:r>
              <a:rPr lang="en-US" dirty="0"/>
              <a:t>As the baby’s head is born, excess mucus may be wiped gently from the mouth. If there are a lot of secretions then baby can be gently sucked using a suction cartheter connected to a low pressure mechanical sucker. Care should be taken to avoid excessive suction which can cause overstimulation of the vagus nerve causing laryngospasms and bradycardia</a:t>
            </a:r>
          </a:p>
        </p:txBody>
      </p:sp>
    </p:spTree>
    <p:extLst>
      <p:ext uri="{BB962C8B-B14F-4D97-AF65-F5344CB8AC3E}">
        <p14:creationId xmlns:p14="http://schemas.microsoft.com/office/powerpoint/2010/main" val="21328451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time of birth and sex of baby are noted and recorded once the whole body is expelled.</a:t>
            </a:r>
          </a:p>
          <a:p>
            <a:r>
              <a:rPr lang="en-US" dirty="0"/>
              <a:t>Mother is then shown the sex of the baby</a:t>
            </a:r>
          </a:p>
          <a:p>
            <a:endParaRPr lang="en-US" dirty="0"/>
          </a:p>
        </p:txBody>
      </p:sp>
    </p:spTree>
    <p:extLst>
      <p:ext uri="{BB962C8B-B14F-4D97-AF65-F5344CB8AC3E}">
        <p14:creationId xmlns:p14="http://schemas.microsoft.com/office/powerpoint/2010/main" val="42615970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CUTTING THE CORD</a:t>
            </a:r>
          </a:p>
        </p:txBody>
      </p:sp>
      <p:sp>
        <p:nvSpPr>
          <p:cNvPr id="3" name="Content Placeholder 2"/>
          <p:cNvSpPr>
            <a:spLocks noGrp="1"/>
          </p:cNvSpPr>
          <p:nvPr>
            <p:ph idx="1"/>
          </p:nvPr>
        </p:nvSpPr>
        <p:spPr/>
        <p:txBody>
          <a:bodyPr/>
          <a:lstStyle/>
          <a:p>
            <a:r>
              <a:rPr lang="en-US" dirty="0"/>
              <a:t>Separation of the baby from the placenta is achieved by dividing the umbilical cord between two clamps which should be applied approximately 8-10 cms from the umbilicus. A gauze may be applied over the cord while cutting it to prevent spraying the delivery field. After this the cord can again  be cut about 3 cms from the umbilicus and cleaned with spirit.</a:t>
            </a:r>
          </a:p>
        </p:txBody>
      </p:sp>
    </p:spTree>
    <p:extLst>
      <p:ext uri="{BB962C8B-B14F-4D97-AF65-F5344CB8AC3E}">
        <p14:creationId xmlns:p14="http://schemas.microsoft.com/office/powerpoint/2010/main" val="21951376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IDENTIFICATION</a:t>
            </a:r>
          </a:p>
        </p:txBody>
      </p:sp>
      <p:sp>
        <p:nvSpPr>
          <p:cNvPr id="3" name="Content Placeholder 2"/>
          <p:cNvSpPr>
            <a:spLocks noGrp="1"/>
          </p:cNvSpPr>
          <p:nvPr>
            <p:ph idx="1"/>
          </p:nvPr>
        </p:nvSpPr>
        <p:spPr/>
        <p:txBody>
          <a:bodyPr/>
          <a:lstStyle/>
          <a:p>
            <a:r>
              <a:rPr lang="en-US" dirty="0"/>
              <a:t>A name band should be applied around the baby’s hand for purposes of identification especially since neonates resemble one another at birth. The name band should indicate legibly the mother’s three names, sex of baby and date and time of birth. The name band should be securely fastened, not too tight or too loose and should remain on the baby until discharged from the hospital.</a:t>
            </a:r>
          </a:p>
        </p:txBody>
      </p:sp>
    </p:spTree>
    <p:extLst>
      <p:ext uri="{BB962C8B-B14F-4D97-AF65-F5344CB8AC3E}">
        <p14:creationId xmlns:p14="http://schemas.microsoft.com/office/powerpoint/2010/main" val="6548608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OF THE BABY’S CONDITION</a:t>
            </a:r>
          </a:p>
        </p:txBody>
      </p:sp>
      <p:sp>
        <p:nvSpPr>
          <p:cNvPr id="3" name="Content Placeholder 2"/>
          <p:cNvSpPr>
            <a:spLocks noGrp="1"/>
          </p:cNvSpPr>
          <p:nvPr>
            <p:ph idx="1"/>
          </p:nvPr>
        </p:nvSpPr>
        <p:spPr/>
        <p:txBody>
          <a:bodyPr/>
          <a:lstStyle/>
          <a:p>
            <a:r>
              <a:rPr lang="en-US" dirty="0"/>
              <a:t>Assessment of the baby’s general condition is done at 1, 5, and 10 mins using the Apgar scoring system.</a:t>
            </a:r>
          </a:p>
          <a:p>
            <a:r>
              <a:rPr lang="en-US" dirty="0"/>
              <a:t>The baby’s weight is taken and recorded and prophylaxis of tetracycline eye ointment and vitamin K is given.</a:t>
            </a:r>
          </a:p>
        </p:txBody>
      </p:sp>
    </p:spTree>
    <p:extLst>
      <p:ext uri="{BB962C8B-B14F-4D97-AF65-F5344CB8AC3E}">
        <p14:creationId xmlns:p14="http://schemas.microsoft.com/office/powerpoint/2010/main" val="15780765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a:t>Breastfeeding should be initiated as soon and as early as possible. Mother should be assisted to ensure baby is well positioned and attached to the breast.</a:t>
            </a:r>
          </a:p>
          <a:p>
            <a:r>
              <a:rPr lang="en-US" dirty="0"/>
              <a:t>When both mother and baby are stable, first examination of the newborn should be done and then daily examination continued,</a:t>
            </a:r>
          </a:p>
          <a:p>
            <a:endParaRPr lang="en-US" dirty="0"/>
          </a:p>
        </p:txBody>
      </p:sp>
    </p:spTree>
    <p:extLst>
      <p:ext uri="{BB962C8B-B14F-4D97-AF65-F5344CB8AC3E}">
        <p14:creationId xmlns:p14="http://schemas.microsoft.com/office/powerpoint/2010/main" val="24599144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CHARACERISTICS OF A NORMAL NEONATE</a:t>
            </a:r>
          </a:p>
        </p:txBody>
      </p:sp>
      <p:sp>
        <p:nvSpPr>
          <p:cNvPr id="3" name="Content Placeholder 2"/>
          <p:cNvSpPr>
            <a:spLocks noGrp="1"/>
          </p:cNvSpPr>
          <p:nvPr>
            <p:ph idx="1"/>
          </p:nvPr>
        </p:nvSpPr>
        <p:spPr/>
        <p:txBody>
          <a:bodyPr>
            <a:normAutofit/>
          </a:bodyPr>
          <a:lstStyle/>
          <a:p>
            <a:r>
              <a:rPr lang="en-US" dirty="0"/>
              <a:t>A normal baby weighs approximately  3.5 kgs. When fully extended measures approximately 45-52 cms from the crown of the head to the heels. And has an average occipito frontal head circumference of 34 – 35 cms.</a:t>
            </a:r>
          </a:p>
        </p:txBody>
      </p:sp>
    </p:spTree>
    <p:extLst>
      <p:ext uri="{BB962C8B-B14F-4D97-AF65-F5344CB8AC3E}">
        <p14:creationId xmlns:p14="http://schemas.microsoft.com/office/powerpoint/2010/main" val="2054500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Subjected to intermittent diminution of the oxygen supply during uterine contractions, compression followed by decompression of the head and chest and extension of the limbs, hips and spine during birth, the baby emerges from the mother to encounter light, noises, cool air gravity and tactile stimuli for the first time. The initial adaptations are crucial to the baby’s subsequent well being.</a:t>
            </a:r>
          </a:p>
          <a:p>
            <a:endParaRPr lang="en-US" dirty="0"/>
          </a:p>
        </p:txBody>
      </p:sp>
    </p:spTree>
    <p:extLst>
      <p:ext uri="{BB962C8B-B14F-4D97-AF65-F5344CB8AC3E}">
        <p14:creationId xmlns:p14="http://schemas.microsoft.com/office/powerpoint/2010/main" val="18909046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GENERAL APPEARANCE</a:t>
            </a:r>
          </a:p>
          <a:p>
            <a:pPr marL="0" indent="0">
              <a:buNone/>
            </a:pPr>
            <a:r>
              <a:rPr lang="en-US" dirty="0"/>
              <a:t>   In the full term newborn the posture is one of flexion, a result of in utero position. Most infants are born in a vertex (head first) presentation and keep the head flexed with the chin resting on the upper chest. The arms are flexed at the elbows and rest folded on the upper chest with hands clenched or fisted. The legs are flexed at the knees, the hips are flexed with thighs resting on the abdomen and the feet are dorsiflexed against the anterior aspect of the legs. The vertebral column is also flexed.</a:t>
            </a:r>
          </a:p>
          <a:p>
            <a:endParaRPr lang="en-US" dirty="0"/>
          </a:p>
        </p:txBody>
      </p:sp>
    </p:spTree>
    <p:extLst>
      <p:ext uri="{BB962C8B-B14F-4D97-AF65-F5344CB8AC3E}">
        <p14:creationId xmlns:p14="http://schemas.microsoft.com/office/powerpoint/2010/main" val="38957245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normAutofit/>
          </a:bodyPr>
          <a:lstStyle/>
          <a:p>
            <a:r>
              <a:rPr lang="en-US" dirty="0"/>
              <a:t>SKIN</a:t>
            </a:r>
          </a:p>
          <a:p>
            <a:pPr marL="0" indent="0">
              <a:buNone/>
            </a:pPr>
            <a:r>
              <a:rPr lang="en-US" dirty="0"/>
              <a:t>   The texture of the newborn’s skin is velvety smooth and puffy especially about the eyes, the legs, the dorsal aspect of the hands and feet and the scrotum and labia.</a:t>
            </a:r>
          </a:p>
          <a:p>
            <a:pPr marL="0" indent="0">
              <a:buNone/>
            </a:pPr>
            <a:r>
              <a:rPr lang="en-US" dirty="0"/>
              <a:t>  The skin colour depends on racial and familial background and varies greatly among newborns. Light pink to dark brown. The skin can sometimes be covered with vernix caseosa, a secretion of the sebaceous gland that helps in heat retention and acts as a lubricant during delivery. After birth it dries and flakes off within hours.</a:t>
            </a:r>
          </a:p>
        </p:txBody>
      </p:sp>
    </p:spTree>
    <p:extLst>
      <p:ext uri="{BB962C8B-B14F-4D97-AF65-F5344CB8AC3E}">
        <p14:creationId xmlns:p14="http://schemas.microsoft.com/office/powerpoint/2010/main" val="27559613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pPr marL="0" indent="0">
              <a:buNone/>
            </a:pPr>
            <a:r>
              <a:rPr lang="en-US" dirty="0"/>
              <a:t>HEAD</a:t>
            </a:r>
          </a:p>
          <a:p>
            <a:pPr marL="0" indent="0">
              <a:buNone/>
            </a:pPr>
            <a:r>
              <a:rPr lang="en-US" dirty="0"/>
              <a:t>  In a vertex delivery, the head is usually flattened , with the apex rising and forming point at the end of parietal bones and the posterior skull or occiput dropping abruptly. The usual more oval contour of the head is apparent by 1 or 2 days after birth. The change in shape occurs because the bones of the cranium are not fused allowing for overlapping of the edges of these bones to accommodate to the size of the birth canal during delivery.</a:t>
            </a:r>
          </a:p>
          <a:p>
            <a:pPr marL="0" indent="0">
              <a:buNone/>
            </a:pPr>
            <a:endParaRPr lang="en-US" dirty="0"/>
          </a:p>
        </p:txBody>
      </p:sp>
    </p:spTree>
    <p:extLst>
      <p:ext uri="{BB962C8B-B14F-4D97-AF65-F5344CB8AC3E}">
        <p14:creationId xmlns:p14="http://schemas.microsoft.com/office/powerpoint/2010/main" val="29053530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normAutofit/>
          </a:bodyPr>
          <a:lstStyle/>
          <a:p>
            <a:r>
              <a:rPr lang="en-US" dirty="0"/>
              <a:t>HEAD</a:t>
            </a:r>
          </a:p>
          <a:p>
            <a:pPr marL="0" indent="0">
              <a:buNone/>
            </a:pPr>
            <a:r>
              <a:rPr lang="en-US" dirty="0"/>
              <a:t>  Six bones – the frontal, occipital, two parietals and two temporals – constitute the cranium. Between the junctions of these bones are bands of connective tissue called sutures. At the junction of the sutures are wider spaces of un-ossified membranous tissue called fontanelles. The two most prominent fontanelles are the anterior fontanelle formed by the junction of the sagittal, coronal and frontal sutures, and the posterior fontanelle, formed by the junction of the sagittal and lambdoidal sutures. </a:t>
            </a:r>
          </a:p>
        </p:txBody>
      </p:sp>
    </p:spTree>
    <p:extLst>
      <p:ext uri="{BB962C8B-B14F-4D97-AF65-F5344CB8AC3E}">
        <p14:creationId xmlns:p14="http://schemas.microsoft.com/office/powerpoint/2010/main" val="88981664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The anterior fontanelle is diamond shaped and closes at 18 – 24 months, whereas the posterior fontanelle is triangular shaped and closes at 6 – 8 weeks. The fontanelles should feel flat, firm and well demarcated against the bony edges of the skull. Frequently pulsations are visible at the anterior fontanelle. Coughing, crying or lying down may temporarily cause the fontanelle to bulge and become taut.</a:t>
            </a:r>
          </a:p>
        </p:txBody>
      </p:sp>
    </p:spTree>
    <p:extLst>
      <p:ext uri="{BB962C8B-B14F-4D97-AF65-F5344CB8AC3E}">
        <p14:creationId xmlns:p14="http://schemas.microsoft.com/office/powerpoint/2010/main" val="33626915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EYES</a:t>
            </a:r>
          </a:p>
          <a:p>
            <a:pPr marL="0" indent="0">
              <a:buNone/>
            </a:pPr>
            <a:r>
              <a:rPr lang="en-US" dirty="0"/>
              <a:t>  Newborns tend to keep their eyes tightly closed. Tears may be present at birth. The sclera should be white and clear.</a:t>
            </a:r>
          </a:p>
          <a:p>
            <a:endParaRPr lang="en-US" dirty="0"/>
          </a:p>
        </p:txBody>
      </p:sp>
    </p:spTree>
    <p:extLst>
      <p:ext uri="{BB962C8B-B14F-4D97-AF65-F5344CB8AC3E}">
        <p14:creationId xmlns:p14="http://schemas.microsoft.com/office/powerpoint/2010/main" val="19756288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EARS</a:t>
            </a:r>
          </a:p>
          <a:p>
            <a:pPr marL="0" indent="0">
              <a:buNone/>
            </a:pPr>
            <a:r>
              <a:rPr lang="en-US" dirty="0"/>
              <a:t>  The pinna is often flattened against the side of the head from pressure in utero</a:t>
            </a:r>
          </a:p>
          <a:p>
            <a:r>
              <a:rPr lang="en-US" dirty="0"/>
              <a:t>NOSE</a:t>
            </a:r>
          </a:p>
          <a:p>
            <a:pPr marL="0" indent="0">
              <a:buNone/>
            </a:pPr>
            <a:r>
              <a:rPr lang="en-US" dirty="0"/>
              <a:t>  The shape of the nose is usually flattened at birth and a thin white mucus is common in the newborn. The nasal canals are usually patent and newborns are obligatory nose breathers and are unable to breathe orally in response to nasal occlusion.</a:t>
            </a:r>
          </a:p>
          <a:p>
            <a:pPr marL="0" indent="0">
              <a:buNone/>
            </a:pPr>
            <a:endParaRPr lang="en-US" dirty="0"/>
          </a:p>
        </p:txBody>
      </p:sp>
    </p:spTree>
    <p:extLst>
      <p:ext uri="{BB962C8B-B14F-4D97-AF65-F5344CB8AC3E}">
        <p14:creationId xmlns:p14="http://schemas.microsoft.com/office/powerpoint/2010/main" val="42800866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normAutofit/>
          </a:bodyPr>
          <a:lstStyle/>
          <a:p>
            <a:r>
              <a:rPr lang="en-US" dirty="0"/>
              <a:t>MOUTH AND THROAT</a:t>
            </a:r>
          </a:p>
          <a:p>
            <a:pPr marL="0" indent="0">
              <a:buNone/>
            </a:pPr>
            <a:r>
              <a:rPr lang="en-US" dirty="0"/>
              <a:t>  The palate is normally high arched and somewhat narrow.</a:t>
            </a:r>
          </a:p>
          <a:p>
            <a:pPr marL="0" indent="0">
              <a:buNone/>
            </a:pPr>
            <a:r>
              <a:rPr lang="en-US" dirty="0"/>
              <a:t>  A normal infant should be able to exhibit a strong sucking reflex</a:t>
            </a:r>
          </a:p>
          <a:p>
            <a:r>
              <a:rPr lang="en-US" dirty="0"/>
              <a:t>NECK</a:t>
            </a:r>
          </a:p>
          <a:p>
            <a:pPr marL="0" indent="0">
              <a:buNone/>
            </a:pPr>
            <a:r>
              <a:rPr lang="en-US" dirty="0"/>
              <a:t>  The neck is usually short and covered with folds  of tissue</a:t>
            </a:r>
          </a:p>
        </p:txBody>
      </p:sp>
    </p:spTree>
    <p:extLst>
      <p:ext uri="{BB962C8B-B14F-4D97-AF65-F5344CB8AC3E}">
        <p14:creationId xmlns:p14="http://schemas.microsoft.com/office/powerpoint/2010/main" val="30788811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CHEST</a:t>
            </a:r>
          </a:p>
          <a:p>
            <a:pPr marL="0" indent="0">
              <a:buNone/>
            </a:pPr>
            <a:r>
              <a:rPr lang="en-US" dirty="0"/>
              <a:t>  The shape of the newborns chest is almost circular with equal anteroposterior and lateral diameters. The ribs are flexible and slight intercostal retractions are usually seen on inspiration. The sternum is raised and slightly curved.</a:t>
            </a:r>
          </a:p>
          <a:p>
            <a:endParaRPr lang="en-US" dirty="0"/>
          </a:p>
        </p:txBody>
      </p:sp>
    </p:spTree>
    <p:extLst>
      <p:ext uri="{BB962C8B-B14F-4D97-AF65-F5344CB8AC3E}">
        <p14:creationId xmlns:p14="http://schemas.microsoft.com/office/powerpoint/2010/main" val="17016992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CHEST</a:t>
            </a:r>
          </a:p>
          <a:p>
            <a:pPr marL="0" indent="0">
              <a:buNone/>
            </a:pPr>
            <a:r>
              <a:rPr lang="en-US" dirty="0"/>
              <a:t>  The breast tissue is present and breast enlargement appears in many newborns of either gender by the second or third day and is caused by withdrawal of maternal hormones.</a:t>
            </a:r>
          </a:p>
          <a:p>
            <a:r>
              <a:rPr lang="en-US" dirty="0"/>
              <a:t>LUNGS</a:t>
            </a:r>
          </a:p>
          <a:p>
            <a:pPr marL="0" indent="0">
              <a:buNone/>
            </a:pPr>
            <a:r>
              <a:rPr lang="en-US" dirty="0"/>
              <a:t>  The newborns normal respirations are irregular and abdominal and the rate is between 30-60 bpm. After the first forceful breaths required to initiate respiration, subsequent breaths should be easy and fairly regular in rhythm. Occasional irregularities occur in relation to crying, sleeping and feeding.</a:t>
            </a:r>
          </a:p>
        </p:txBody>
      </p:sp>
    </p:spTree>
    <p:extLst>
      <p:ext uri="{BB962C8B-B14F-4D97-AF65-F5344CB8AC3E}">
        <p14:creationId xmlns:p14="http://schemas.microsoft.com/office/powerpoint/2010/main" val="3148923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ADJUSTMENT/ADAPTATION TO EXTRA UTERINE LIFE</a:t>
            </a:r>
          </a:p>
        </p:txBody>
      </p:sp>
      <p:sp>
        <p:nvSpPr>
          <p:cNvPr id="3" name="Content Placeholder 2"/>
          <p:cNvSpPr>
            <a:spLocks noGrp="1"/>
          </p:cNvSpPr>
          <p:nvPr>
            <p:ph idx="1"/>
          </p:nvPr>
        </p:nvSpPr>
        <p:spPr/>
        <p:txBody>
          <a:bodyPr/>
          <a:lstStyle/>
          <a:p>
            <a:r>
              <a:rPr lang="en-US" dirty="0"/>
              <a:t>At birth the baby is transported from the warm uterine environment to the outside world where the role of independent existence is assumed.</a:t>
            </a:r>
          </a:p>
          <a:p>
            <a:r>
              <a:rPr lang="en-US" dirty="0"/>
              <a:t>The baby must be able to make this sharp transition swiftly.</a:t>
            </a:r>
          </a:p>
        </p:txBody>
      </p:sp>
    </p:spTree>
    <p:extLst>
      <p:ext uri="{BB962C8B-B14F-4D97-AF65-F5344CB8AC3E}">
        <p14:creationId xmlns:p14="http://schemas.microsoft.com/office/powerpoint/2010/main" val="17926454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normAutofit/>
          </a:bodyPr>
          <a:lstStyle/>
          <a:p>
            <a:r>
              <a:rPr lang="en-US" dirty="0"/>
              <a:t>HEART</a:t>
            </a:r>
          </a:p>
          <a:p>
            <a:pPr marL="0" indent="0">
              <a:buNone/>
            </a:pPr>
            <a:r>
              <a:rPr lang="en-US" dirty="0"/>
              <a:t>  Heart rate may range from 100-180 beats/ minute shortly after birth and, when infants condition has stabilized from 120-140 beats/min</a:t>
            </a:r>
          </a:p>
          <a:p>
            <a:r>
              <a:rPr lang="en-US" dirty="0"/>
              <a:t>ABDOMEN</a:t>
            </a:r>
          </a:p>
          <a:p>
            <a:pPr marL="0" indent="0">
              <a:buNone/>
            </a:pPr>
            <a:r>
              <a:rPr lang="en-US" dirty="0"/>
              <a:t>  The normal contour of the abdomen is cylindrical and prominent with visible veins. Bowel sounds are heard within the first 15-20 mins after birth.. Visible peristaltic waves may be observed in thin newborns but should not be seen in well nourished infants.</a:t>
            </a:r>
          </a:p>
        </p:txBody>
      </p:sp>
    </p:spTree>
    <p:extLst>
      <p:ext uri="{BB962C8B-B14F-4D97-AF65-F5344CB8AC3E}">
        <p14:creationId xmlns:p14="http://schemas.microsoft.com/office/powerpoint/2010/main" val="247212080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At birth the umbilical cord has two arteries which look like popular structures and one vein which has a larger lumen than the arteries and a thinner vessel wall. At birth the cord appears bluish white and moist. After clamping it begins to dry and appears a dull yellowish brown. It progressively shrivels and turns greenish black and eventually falls off.</a:t>
            </a:r>
          </a:p>
          <a:p>
            <a:endParaRPr lang="en-US" dirty="0"/>
          </a:p>
        </p:txBody>
      </p:sp>
    </p:spTree>
    <p:extLst>
      <p:ext uri="{BB962C8B-B14F-4D97-AF65-F5344CB8AC3E}">
        <p14:creationId xmlns:p14="http://schemas.microsoft.com/office/powerpoint/2010/main" val="32752749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FEMALE GENITALIA</a:t>
            </a:r>
          </a:p>
          <a:p>
            <a:pPr marL="0" indent="0">
              <a:buNone/>
            </a:pPr>
            <a:r>
              <a:rPr lang="en-US" dirty="0"/>
              <a:t>  Normally the labia majora and minora(the minora may be more prominent) and clitoris are edematous especially after a breech delivery. Normally in a girl the urethral opening is located behind the clitoris. </a:t>
            </a:r>
          </a:p>
          <a:p>
            <a:r>
              <a:rPr lang="en-US" dirty="0"/>
              <a:t>Vaginal discharge may be noted during the first week of life . This pseudo-</a:t>
            </a:r>
            <a:r>
              <a:rPr lang="en-US" dirty="0" err="1"/>
              <a:t>mensturation</a:t>
            </a:r>
            <a:r>
              <a:rPr lang="en-US" dirty="0"/>
              <a:t> is a manifestation of withdrawal of maternal hormones and usually disappears by 2-4 weeks. Vernix caseosa may be present in large amounts between the labia.</a:t>
            </a:r>
          </a:p>
        </p:txBody>
      </p:sp>
    </p:spTree>
    <p:extLst>
      <p:ext uri="{BB962C8B-B14F-4D97-AF65-F5344CB8AC3E}">
        <p14:creationId xmlns:p14="http://schemas.microsoft.com/office/powerpoint/2010/main" val="90304106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normAutofit/>
          </a:bodyPr>
          <a:lstStyle/>
          <a:p>
            <a:r>
              <a:rPr lang="en-US" dirty="0"/>
              <a:t>MALE GENITALIA</a:t>
            </a:r>
          </a:p>
          <a:p>
            <a:pPr marL="0" indent="0">
              <a:buNone/>
            </a:pPr>
            <a:r>
              <a:rPr lang="en-US" dirty="0"/>
              <a:t>  The urethral opening should be located at the tip of the penis. An erection is common in the newborn. The scrotum may be large edematous and pendulous in the full term especially infant born in breech position. It is more deeply pigmented in dark skinned infants. Both testes should be descended in a term newborn.</a:t>
            </a:r>
          </a:p>
        </p:txBody>
      </p:sp>
    </p:spTree>
    <p:extLst>
      <p:ext uri="{BB962C8B-B14F-4D97-AF65-F5344CB8AC3E}">
        <p14:creationId xmlns:p14="http://schemas.microsoft.com/office/powerpoint/2010/main" val="20665094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BACK AND ANUS</a:t>
            </a:r>
          </a:p>
          <a:p>
            <a:pPr marL="0" indent="0">
              <a:buNone/>
            </a:pPr>
            <a:r>
              <a:rPr lang="en-US" dirty="0"/>
              <a:t>  the shape of the spine is gently rounded and continuous with no abnormal opening. The presence of an anal orifice and passage of meconium through the orifice  during the first 24-48 hours  of life indicates anal patency.</a:t>
            </a:r>
          </a:p>
          <a:p>
            <a:endParaRPr lang="en-US" dirty="0"/>
          </a:p>
        </p:txBody>
      </p:sp>
    </p:spTree>
    <p:extLst>
      <p:ext uri="{BB962C8B-B14F-4D97-AF65-F5344CB8AC3E}">
        <p14:creationId xmlns:p14="http://schemas.microsoft.com/office/powerpoint/2010/main" val="23760129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EXTREMETIES</a:t>
            </a:r>
          </a:p>
          <a:p>
            <a:pPr marL="0" indent="0">
              <a:buNone/>
            </a:pPr>
            <a:r>
              <a:rPr lang="en-US" dirty="0"/>
              <a:t>  The extremities should be symmetrical with full range of motion in the elbows, hip, shoulder and knee joints. Nail beds should be pink. The palms of the hands should have the usual creases as well as the soles of feet. The soles are flat with prominent fat pads.</a:t>
            </a:r>
          </a:p>
          <a:p>
            <a:pPr marL="0" indent="0">
              <a:buNone/>
            </a:pPr>
            <a:endParaRPr lang="en-US" dirty="0"/>
          </a:p>
        </p:txBody>
      </p:sp>
    </p:spTree>
    <p:extLst>
      <p:ext uri="{BB962C8B-B14F-4D97-AF65-F5344CB8AC3E}">
        <p14:creationId xmlns:p14="http://schemas.microsoft.com/office/powerpoint/2010/main" val="6526543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pPr marL="0" indent="0">
              <a:buNone/>
            </a:pPr>
            <a:r>
              <a:rPr lang="en-US" dirty="0"/>
              <a:t>All reflexes should be present in a newborn </a:t>
            </a:r>
            <a:r>
              <a:rPr lang="en-US" dirty="0" err="1"/>
              <a:t>e.g</a:t>
            </a:r>
            <a:endParaRPr lang="en-US" dirty="0"/>
          </a:p>
          <a:p>
            <a:pPr marL="0" indent="0">
              <a:buNone/>
            </a:pPr>
            <a:r>
              <a:rPr lang="en-US" dirty="0"/>
              <a:t>Eyes – blinking or corneal reflex, </a:t>
            </a:r>
          </a:p>
          <a:p>
            <a:pPr marL="0" indent="0">
              <a:buNone/>
            </a:pPr>
            <a:r>
              <a:rPr lang="en-US" dirty="0"/>
              <a:t>Nose – sneezing reflex</a:t>
            </a:r>
          </a:p>
          <a:p>
            <a:pPr marL="0" indent="0">
              <a:buNone/>
            </a:pPr>
            <a:r>
              <a:rPr lang="en-US" dirty="0"/>
              <a:t>Mouth and throat – sucking, gag, rooting and coughing reflexes</a:t>
            </a:r>
          </a:p>
          <a:p>
            <a:endParaRPr lang="en-US" dirty="0"/>
          </a:p>
        </p:txBody>
      </p:sp>
    </p:spTree>
    <p:extLst>
      <p:ext uri="{BB962C8B-B14F-4D97-AF65-F5344CB8AC3E}">
        <p14:creationId xmlns:p14="http://schemas.microsoft.com/office/powerpoint/2010/main" val="2326745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a:t>
            </a:r>
          </a:p>
        </p:txBody>
      </p:sp>
      <p:sp>
        <p:nvSpPr>
          <p:cNvPr id="3" name="Content Placeholder 2"/>
          <p:cNvSpPr>
            <a:spLocks noGrp="1"/>
          </p:cNvSpPr>
          <p:nvPr>
            <p:ph idx="1"/>
          </p:nvPr>
        </p:nvSpPr>
        <p:spPr/>
        <p:txBody>
          <a:bodyPr/>
          <a:lstStyle/>
          <a:p>
            <a:r>
              <a:rPr lang="en-US" dirty="0"/>
              <a:t>REFLEXES</a:t>
            </a:r>
          </a:p>
          <a:p>
            <a:pPr marL="0" indent="0">
              <a:buNone/>
            </a:pPr>
            <a:r>
              <a:rPr lang="en-US" dirty="0"/>
              <a:t>  Extremities – grasp and Babinski reflexes.</a:t>
            </a:r>
          </a:p>
          <a:p>
            <a:pPr marL="0" indent="0">
              <a:buNone/>
            </a:pPr>
            <a:r>
              <a:rPr lang="en-US" dirty="0"/>
              <a:t>Mass (body) – moro, stepping, startle and traction reflexes.</a:t>
            </a:r>
          </a:p>
        </p:txBody>
      </p:sp>
    </p:spTree>
    <p:extLst>
      <p:ext uri="{BB962C8B-B14F-4D97-AF65-F5344CB8AC3E}">
        <p14:creationId xmlns:p14="http://schemas.microsoft.com/office/powerpoint/2010/main" val="40575625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SUBSEQUENT MANAGEMENT OF THE NEWBORN</a:t>
            </a:r>
          </a:p>
        </p:txBody>
      </p:sp>
      <p:sp>
        <p:nvSpPr>
          <p:cNvPr id="3" name="Content Placeholder 2"/>
          <p:cNvSpPr>
            <a:spLocks noGrp="1"/>
          </p:cNvSpPr>
          <p:nvPr>
            <p:ph idx="1"/>
          </p:nvPr>
        </p:nvSpPr>
        <p:spPr/>
        <p:txBody>
          <a:bodyPr/>
          <a:lstStyle/>
          <a:p>
            <a:r>
              <a:rPr lang="en-US" dirty="0"/>
              <a:t>in caring for the newborn, it is the midwifes duty to ensure that the baby is made comfortable, fed and that and that facilities are available for parents to help them with the attachment process. It is also important to ensure that the baby is protected from:</a:t>
            </a:r>
          </a:p>
          <a:p>
            <a:pPr>
              <a:buFont typeface="Wingdings" panose="05000000000000000000" pitchFamily="2" charset="2"/>
              <a:buChar char="Ø"/>
            </a:pPr>
            <a:r>
              <a:rPr lang="en-US" dirty="0"/>
              <a:t>Airway obstruction</a:t>
            </a:r>
          </a:p>
          <a:p>
            <a:pPr>
              <a:buFont typeface="Wingdings" panose="05000000000000000000" pitchFamily="2" charset="2"/>
              <a:buChar char="Ø"/>
            </a:pPr>
            <a:r>
              <a:rPr lang="en-US" dirty="0"/>
              <a:t>Hypothermia</a:t>
            </a:r>
          </a:p>
          <a:p>
            <a:pPr>
              <a:buFont typeface="Wingdings" panose="05000000000000000000" pitchFamily="2" charset="2"/>
              <a:buChar char="Ø"/>
            </a:pPr>
            <a:r>
              <a:rPr lang="en-US" dirty="0"/>
              <a:t>Infection</a:t>
            </a:r>
          </a:p>
          <a:p>
            <a:pPr>
              <a:buFont typeface="Wingdings" panose="05000000000000000000" pitchFamily="2" charset="2"/>
              <a:buChar char="Ø"/>
            </a:pPr>
            <a:r>
              <a:rPr lang="en-US" dirty="0"/>
              <a:t>Injury and accident</a:t>
            </a:r>
          </a:p>
          <a:p>
            <a:pPr marL="0" indent="0">
              <a:buNone/>
            </a:pPr>
            <a:endParaRPr lang="en-US" dirty="0"/>
          </a:p>
        </p:txBody>
      </p:sp>
    </p:spTree>
    <p:extLst>
      <p:ext uri="{BB962C8B-B14F-4D97-AF65-F5344CB8AC3E}">
        <p14:creationId xmlns:p14="http://schemas.microsoft.com/office/powerpoint/2010/main" val="13611106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AIRWAY OBSTRUCTION</a:t>
            </a:r>
          </a:p>
        </p:txBody>
      </p:sp>
      <p:sp>
        <p:nvSpPr>
          <p:cNvPr id="3" name="Content Placeholder 2"/>
          <p:cNvSpPr>
            <a:spLocks noGrp="1"/>
          </p:cNvSpPr>
          <p:nvPr>
            <p:ph idx="1"/>
          </p:nvPr>
        </p:nvSpPr>
        <p:spPr/>
        <p:txBody>
          <a:bodyPr/>
          <a:lstStyle/>
          <a:p>
            <a:r>
              <a:rPr lang="en-US" dirty="0"/>
              <a:t>Choking can occur during feeding if coordination is poor and also following vomiting or regurgitation of mucus or food. So it is important for a baby to sleep in the supine position or side wit feet at the foot of the cot. Suction should be readily available so that aspiration of baby’s airway can be effected quickly. Always break wind after feeding the baby,</a:t>
            </a:r>
          </a:p>
        </p:txBody>
      </p:sp>
    </p:spTree>
    <p:extLst>
      <p:ext uri="{BB962C8B-B14F-4D97-AF65-F5344CB8AC3E}">
        <p14:creationId xmlns:p14="http://schemas.microsoft.com/office/powerpoint/2010/main" val="2466402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ADJUSTMENT TO EXTRA UTERINE LIFE</a:t>
            </a:r>
          </a:p>
        </p:txBody>
      </p:sp>
      <p:sp>
        <p:nvSpPr>
          <p:cNvPr id="3" name="Content Placeholder 2"/>
          <p:cNvSpPr>
            <a:spLocks noGrp="1"/>
          </p:cNvSpPr>
          <p:nvPr>
            <p:ph idx="1"/>
          </p:nvPr>
        </p:nvSpPr>
        <p:spPr/>
        <p:txBody>
          <a:bodyPr/>
          <a:lstStyle/>
          <a:p>
            <a:r>
              <a:rPr lang="en-US" dirty="0"/>
              <a:t>The most profound physiologic change required of the newborn is transition from fetal or placental circulation to independent respiration as well as circulation.</a:t>
            </a:r>
          </a:p>
          <a:p>
            <a:endParaRPr lang="en-US" dirty="0"/>
          </a:p>
        </p:txBody>
      </p:sp>
    </p:spTree>
    <p:extLst>
      <p:ext uri="{BB962C8B-B14F-4D97-AF65-F5344CB8AC3E}">
        <p14:creationId xmlns:p14="http://schemas.microsoft.com/office/powerpoint/2010/main" val="52969607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HYPOTHERMIA</a:t>
            </a:r>
          </a:p>
        </p:txBody>
      </p:sp>
      <p:sp>
        <p:nvSpPr>
          <p:cNvPr id="3" name="Content Placeholder 2"/>
          <p:cNvSpPr>
            <a:spLocks noGrp="1"/>
          </p:cNvSpPr>
          <p:nvPr>
            <p:ph idx="1"/>
          </p:nvPr>
        </p:nvSpPr>
        <p:spPr/>
        <p:txBody>
          <a:bodyPr/>
          <a:lstStyle/>
          <a:p>
            <a:r>
              <a:rPr lang="en-US" dirty="0"/>
              <a:t>Over exposure of the baby should be avoided to prevent heat loss. Room temperature should be maintained at 18-21 degree. Baby should be kept warm (cotton gown, additional blankets) to provide extra warmth. Bathing water should be warm and wet clothing should be changed. It is also important to avoid overheating the baby.</a:t>
            </a:r>
          </a:p>
        </p:txBody>
      </p:sp>
    </p:spTree>
    <p:extLst>
      <p:ext uri="{BB962C8B-B14F-4D97-AF65-F5344CB8AC3E}">
        <p14:creationId xmlns:p14="http://schemas.microsoft.com/office/powerpoint/2010/main" val="113280350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INFECTION</a:t>
            </a:r>
          </a:p>
        </p:txBody>
      </p:sp>
      <p:sp>
        <p:nvSpPr>
          <p:cNvPr id="3" name="Content Placeholder 2"/>
          <p:cNvSpPr>
            <a:spLocks noGrp="1"/>
          </p:cNvSpPr>
          <p:nvPr>
            <p:ph idx="1"/>
          </p:nvPr>
        </p:nvSpPr>
        <p:spPr/>
        <p:txBody>
          <a:bodyPr/>
          <a:lstStyle/>
          <a:p>
            <a:r>
              <a:rPr lang="en-US" dirty="0"/>
              <a:t>The baby’s skin is a barrier to infection provided it’s integrity and PH balance are maintained. Babies should be provided with their own equipment and adequate linen supply is essential.</a:t>
            </a:r>
          </a:p>
          <a:p>
            <a:r>
              <a:rPr lang="en-US" dirty="0"/>
              <a:t>The number of people handling the baby should be restricted</a:t>
            </a:r>
          </a:p>
        </p:txBody>
      </p:sp>
    </p:spTree>
    <p:extLst>
      <p:ext uri="{BB962C8B-B14F-4D97-AF65-F5344CB8AC3E}">
        <p14:creationId xmlns:p14="http://schemas.microsoft.com/office/powerpoint/2010/main" val="141318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INFECTION</a:t>
            </a:r>
          </a:p>
        </p:txBody>
      </p:sp>
      <p:sp>
        <p:nvSpPr>
          <p:cNvPr id="3" name="Content Placeholder 2"/>
          <p:cNvSpPr>
            <a:spLocks noGrp="1"/>
          </p:cNvSpPr>
          <p:nvPr>
            <p:ph idx="1"/>
          </p:nvPr>
        </p:nvSpPr>
        <p:spPr/>
        <p:txBody>
          <a:bodyPr/>
          <a:lstStyle/>
          <a:p>
            <a:r>
              <a:rPr lang="en-US" dirty="0"/>
              <a:t>Members of staff who are liable to be a source of infection should not handle babies and friends and relatives who have colds or sore throats should not visit. Hands should be washed before and after handling baby. </a:t>
            </a:r>
          </a:p>
          <a:p>
            <a:endParaRPr lang="en-US" dirty="0"/>
          </a:p>
        </p:txBody>
      </p:sp>
    </p:spTree>
    <p:extLst>
      <p:ext uri="{BB962C8B-B14F-4D97-AF65-F5344CB8AC3E}">
        <p14:creationId xmlns:p14="http://schemas.microsoft.com/office/powerpoint/2010/main" val="127949484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INFECTION</a:t>
            </a:r>
          </a:p>
        </p:txBody>
      </p:sp>
      <p:sp>
        <p:nvSpPr>
          <p:cNvPr id="3" name="Content Placeholder 2"/>
          <p:cNvSpPr>
            <a:spLocks noGrp="1"/>
          </p:cNvSpPr>
          <p:nvPr>
            <p:ph idx="1"/>
          </p:nvPr>
        </p:nvSpPr>
        <p:spPr/>
        <p:txBody>
          <a:bodyPr>
            <a:normAutofit/>
          </a:bodyPr>
          <a:lstStyle/>
          <a:p>
            <a:r>
              <a:rPr lang="en-US" dirty="0"/>
              <a:t>Rooming in should be encouraged and appropriate advice given to mother regarding hand washing</a:t>
            </a:r>
          </a:p>
          <a:p>
            <a:r>
              <a:rPr lang="en-US" dirty="0"/>
              <a:t>Give appropriate skin care to promote skin integrity by avoiding friction against hard fabrics or soiled and wet clothing and minimizing the length of time the skin is in contact with irritants such as gastric contents, urine and stool.</a:t>
            </a:r>
          </a:p>
        </p:txBody>
      </p:sp>
    </p:spTree>
    <p:extLst>
      <p:ext uri="{BB962C8B-B14F-4D97-AF65-F5344CB8AC3E}">
        <p14:creationId xmlns:p14="http://schemas.microsoft.com/office/powerpoint/2010/main" val="379851944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INFECTION</a:t>
            </a:r>
          </a:p>
        </p:txBody>
      </p:sp>
      <p:sp>
        <p:nvSpPr>
          <p:cNvPr id="3" name="Content Placeholder 2"/>
          <p:cNvSpPr>
            <a:spLocks noGrp="1"/>
          </p:cNvSpPr>
          <p:nvPr>
            <p:ph idx="1"/>
          </p:nvPr>
        </p:nvSpPr>
        <p:spPr/>
        <p:txBody>
          <a:bodyPr/>
          <a:lstStyle/>
          <a:p>
            <a:r>
              <a:rPr lang="en-US" dirty="0"/>
              <a:t>The skin should be cleaned gently to prevent damage to the epidermis</a:t>
            </a:r>
          </a:p>
          <a:p>
            <a:r>
              <a:rPr lang="en-US" dirty="0"/>
              <a:t>Use non irritating soaps and creams</a:t>
            </a:r>
          </a:p>
          <a:p>
            <a:r>
              <a:rPr lang="en-US" dirty="0"/>
              <a:t>Cord should be kept dry until it falls off. Bath baby only after cord falls off. Otherwise baby should be top tailed.</a:t>
            </a:r>
          </a:p>
          <a:p>
            <a:endParaRPr lang="en-US" dirty="0"/>
          </a:p>
        </p:txBody>
      </p:sp>
    </p:spTree>
    <p:extLst>
      <p:ext uri="{BB962C8B-B14F-4D97-AF65-F5344CB8AC3E}">
        <p14:creationId xmlns:p14="http://schemas.microsoft.com/office/powerpoint/2010/main" val="74649359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INJURY AND ACCIDENT</a:t>
            </a:r>
          </a:p>
        </p:txBody>
      </p:sp>
      <p:sp>
        <p:nvSpPr>
          <p:cNvPr id="3" name="Content Placeholder 2"/>
          <p:cNvSpPr>
            <a:spLocks noGrp="1"/>
          </p:cNvSpPr>
          <p:nvPr>
            <p:ph idx="1"/>
          </p:nvPr>
        </p:nvSpPr>
        <p:spPr/>
        <p:txBody>
          <a:bodyPr/>
          <a:lstStyle/>
          <a:p>
            <a:r>
              <a:rPr lang="en-US" dirty="0"/>
              <a:t>Sensible precautions should be observed by all staff and also explained to the parents. A baby should not be left unattended unless in a cot as vigorous activity may result in the baby falling off the bed. The cot sides should also be secured.</a:t>
            </a:r>
          </a:p>
          <a:p>
            <a:r>
              <a:rPr lang="en-US" dirty="0"/>
              <a:t>Babies do not need pillows until the age of 2 years</a:t>
            </a:r>
          </a:p>
          <a:p>
            <a:r>
              <a:rPr lang="en-US" dirty="0"/>
              <a:t>Polythene bag or sheeting should not be used to prevent suffocation</a:t>
            </a:r>
          </a:p>
        </p:txBody>
      </p:sp>
    </p:spTree>
    <p:extLst>
      <p:ext uri="{BB962C8B-B14F-4D97-AF65-F5344CB8AC3E}">
        <p14:creationId xmlns:p14="http://schemas.microsoft.com/office/powerpoint/2010/main" val="9712270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INJURY AND ACCIDENT</a:t>
            </a:r>
          </a:p>
        </p:txBody>
      </p:sp>
      <p:sp>
        <p:nvSpPr>
          <p:cNvPr id="3" name="Content Placeholder 2"/>
          <p:cNvSpPr>
            <a:spLocks noGrp="1"/>
          </p:cNvSpPr>
          <p:nvPr>
            <p:ph idx="1"/>
          </p:nvPr>
        </p:nvSpPr>
        <p:spPr/>
        <p:txBody>
          <a:bodyPr/>
          <a:lstStyle/>
          <a:p>
            <a:r>
              <a:rPr lang="en-US" dirty="0"/>
              <a:t>Test bathing water prior to immersing baby to avoid scalding or chilling</a:t>
            </a:r>
          </a:p>
          <a:p>
            <a:r>
              <a:rPr lang="en-US" dirty="0"/>
              <a:t>If safety pins are used to secure napkin, they should be inserted into the cloth from side to side not vertically and with one hand protecting the abdomen.</a:t>
            </a:r>
          </a:p>
        </p:txBody>
      </p:sp>
    </p:spTree>
    <p:extLst>
      <p:ext uri="{BB962C8B-B14F-4D97-AF65-F5344CB8AC3E}">
        <p14:creationId xmlns:p14="http://schemas.microsoft.com/office/powerpoint/2010/main" val="127084125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OF INJURY AND ACCIDENTS</a:t>
            </a:r>
          </a:p>
        </p:txBody>
      </p:sp>
      <p:sp>
        <p:nvSpPr>
          <p:cNvPr id="3" name="Content Placeholder 2"/>
          <p:cNvSpPr>
            <a:spLocks noGrp="1"/>
          </p:cNvSpPr>
          <p:nvPr>
            <p:ph idx="1"/>
          </p:nvPr>
        </p:nvSpPr>
        <p:spPr/>
        <p:txBody>
          <a:bodyPr/>
          <a:lstStyle/>
          <a:p>
            <a:r>
              <a:rPr lang="en-US" dirty="0"/>
              <a:t>Babies with long and rugged nails should have them cut short to prevent facial scratches</a:t>
            </a:r>
          </a:p>
          <a:p>
            <a:r>
              <a:rPr lang="en-US" dirty="0"/>
              <a:t>Give appropriate health messages to parents on safety at home.</a:t>
            </a:r>
          </a:p>
          <a:p>
            <a:endParaRPr lang="en-US" dirty="0"/>
          </a:p>
        </p:txBody>
      </p:sp>
    </p:spTree>
    <p:extLst>
      <p:ext uri="{BB962C8B-B14F-4D97-AF65-F5344CB8AC3E}">
        <p14:creationId xmlns:p14="http://schemas.microsoft.com/office/powerpoint/2010/main" val="231202968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CARE</a:t>
            </a:r>
          </a:p>
        </p:txBody>
      </p:sp>
      <p:sp>
        <p:nvSpPr>
          <p:cNvPr id="3" name="Content Placeholder 2"/>
          <p:cNvSpPr>
            <a:spLocks noGrp="1"/>
          </p:cNvSpPr>
          <p:nvPr>
            <p:ph idx="1"/>
          </p:nvPr>
        </p:nvSpPr>
        <p:spPr/>
        <p:txBody>
          <a:bodyPr/>
          <a:lstStyle/>
          <a:p>
            <a:r>
              <a:rPr lang="en-US" dirty="0"/>
              <a:t>1. Admissions</a:t>
            </a:r>
          </a:p>
          <a:p>
            <a:pPr marL="0" indent="0">
              <a:buNone/>
            </a:pPr>
            <a:r>
              <a:rPr lang="en-US" dirty="0"/>
              <a:t>  on admission of the baby from the delivery unit a full report is received from midwife noting time of delivery, type of delivery and any other information</a:t>
            </a:r>
          </a:p>
          <a:p>
            <a:r>
              <a:rPr lang="en-US" dirty="0"/>
              <a:t>2.Observations</a:t>
            </a:r>
          </a:p>
          <a:p>
            <a:pPr marL="0" indent="0">
              <a:buNone/>
            </a:pPr>
            <a:r>
              <a:rPr lang="en-US" dirty="0"/>
              <a:t>  -Note the appearance and activity of the baby</a:t>
            </a:r>
          </a:p>
          <a:p>
            <a:pPr marL="0" indent="0">
              <a:buNone/>
            </a:pPr>
            <a:r>
              <a:rPr lang="en-US" dirty="0"/>
              <a:t>  -Note any abnormalities in colour e.g. cyanosis or jaundice and should be reported.</a:t>
            </a:r>
          </a:p>
        </p:txBody>
      </p:sp>
    </p:spTree>
    <p:extLst>
      <p:ext uri="{BB962C8B-B14F-4D97-AF65-F5344CB8AC3E}">
        <p14:creationId xmlns:p14="http://schemas.microsoft.com/office/powerpoint/2010/main" val="247229739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CARE</a:t>
            </a:r>
          </a:p>
        </p:txBody>
      </p:sp>
      <p:sp>
        <p:nvSpPr>
          <p:cNvPr id="3" name="Content Placeholder 2"/>
          <p:cNvSpPr>
            <a:spLocks noGrp="1"/>
          </p:cNvSpPr>
          <p:nvPr>
            <p:ph idx="1"/>
          </p:nvPr>
        </p:nvSpPr>
        <p:spPr/>
        <p:txBody>
          <a:bodyPr/>
          <a:lstStyle/>
          <a:p>
            <a:r>
              <a:rPr lang="en-US" dirty="0"/>
              <a:t>Observe respiratory rate</a:t>
            </a:r>
          </a:p>
          <a:p>
            <a:r>
              <a:rPr lang="en-US" dirty="0"/>
              <a:t>Make sure baby is kept warm</a:t>
            </a:r>
          </a:p>
          <a:p>
            <a:r>
              <a:rPr lang="en-US" dirty="0"/>
              <a:t>Note weight of the baby</a:t>
            </a:r>
          </a:p>
          <a:p>
            <a:r>
              <a:rPr lang="en-US" dirty="0"/>
              <a:t>Note the Apgar score given to the baby and any resuscitation needed</a:t>
            </a:r>
          </a:p>
        </p:txBody>
      </p:sp>
    </p:spTree>
    <p:extLst>
      <p:ext uri="{BB962C8B-B14F-4D97-AF65-F5344CB8AC3E}">
        <p14:creationId xmlns:p14="http://schemas.microsoft.com/office/powerpoint/2010/main" val="543832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4034</TotalTime>
  <Words>8362</Words>
  <Application>Microsoft Office PowerPoint</Application>
  <PresentationFormat>Widescreen</PresentationFormat>
  <Paragraphs>556</Paragraphs>
  <Slides>146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146</vt:i4>
      </vt:variant>
    </vt:vector>
  </HeadingPairs>
  <TitlesOfParts>
    <vt:vector size="151" baseType="lpstr">
      <vt:lpstr>Arial</vt:lpstr>
      <vt:lpstr>Calibri</vt:lpstr>
      <vt:lpstr>Calibri Light</vt:lpstr>
      <vt:lpstr>Wingdings</vt:lpstr>
      <vt:lpstr>Office Theme</vt:lpstr>
      <vt:lpstr>THE NORMAL BABY By Elizabeth A. Obondi</vt:lpstr>
      <vt:lpstr>THE NORMAL NEONATE BROAD OBJECTIVE</vt:lpstr>
      <vt:lpstr>SPECIFIC OBJECTIVES</vt:lpstr>
      <vt:lpstr>CONTENT</vt:lpstr>
      <vt:lpstr>INTRODUCTION</vt:lpstr>
      <vt:lpstr>INTRODUCTION</vt:lpstr>
      <vt:lpstr>INTRODUCTION</vt:lpstr>
      <vt:lpstr>ADJUSTMENT/ADAPTATION TO EXTRA UTERINE LIFE</vt:lpstr>
      <vt:lpstr>ADJUSTMENT TO EXTRA UTERINE LIFE</vt:lpstr>
      <vt:lpstr>IMMEDIATE ADJUSTMENT</vt:lpstr>
      <vt:lpstr>RESPIRATORY SYSTEM</vt:lpstr>
      <vt:lpstr>RESPIRATORY SYSTEM</vt:lpstr>
      <vt:lpstr>RESPIRATORY SYSTEM</vt:lpstr>
      <vt:lpstr>CIRCULATORY SYSTEM</vt:lpstr>
      <vt:lpstr>CIRCULATORY SYSTEM</vt:lpstr>
      <vt:lpstr>CIRCULATORY SYSTEM</vt:lpstr>
      <vt:lpstr>PHYSIOLOGY CONT</vt:lpstr>
      <vt:lpstr>CONT</vt:lpstr>
      <vt:lpstr>CIRCULATORY SYSTEM</vt:lpstr>
      <vt:lpstr>CONT</vt:lpstr>
      <vt:lpstr>CIRCULATORY SYSTEM</vt:lpstr>
      <vt:lpstr>CONT</vt:lpstr>
      <vt:lpstr>THERMOREGULATION</vt:lpstr>
      <vt:lpstr>THERMOREGULATION</vt:lpstr>
      <vt:lpstr>THERMOGENESIS CONT.</vt:lpstr>
      <vt:lpstr>NON SHIVERING THERMOGENESIS (NST)</vt:lpstr>
      <vt:lpstr>NST CONT</vt:lpstr>
      <vt:lpstr>MODES OF HEAT LOSS</vt:lpstr>
      <vt:lpstr>PHYSIOLOGIC STATUS OF OTHER SYSTEMS</vt:lpstr>
      <vt:lpstr>HAEMOPOETIC SYSTEM cont.</vt:lpstr>
      <vt:lpstr>FLUID AND ELECTROLYTE BALANCE</vt:lpstr>
      <vt:lpstr>FLUID AND ELECTROLYTE BALANCE cont.</vt:lpstr>
      <vt:lpstr>FLUID AND ELECTROLYTE BALANCE cont.</vt:lpstr>
      <vt:lpstr>GASTRO INTESTINAL TRACT cont</vt:lpstr>
      <vt:lpstr>GASTRO INTESTINAL TRACT cont.</vt:lpstr>
      <vt:lpstr>GASTRO INTESTINAL TRACT cont.</vt:lpstr>
      <vt:lpstr>GASTRO INTESTINAL TRACT cont.</vt:lpstr>
      <vt:lpstr>IMMUNOLOGICAL ADAPTATIONS</vt:lpstr>
      <vt:lpstr>IMMUNOLOGICAL ADAPTATIONS</vt:lpstr>
      <vt:lpstr>RENAL SYSTEM</vt:lpstr>
      <vt:lpstr>RENAL SYSTEM cont.</vt:lpstr>
      <vt:lpstr>INTEGUMENTARY SYSTEM</vt:lpstr>
      <vt:lpstr>INTEGUMENTARY SYSTEM cont.</vt:lpstr>
      <vt:lpstr>ENDOCRINE SYSTEM</vt:lpstr>
      <vt:lpstr>ENDOCRINE SYSTEM cont.</vt:lpstr>
      <vt:lpstr>NEUROLOGIC SYSTEM</vt:lpstr>
      <vt:lpstr>SENSORY FUNCTIONS</vt:lpstr>
      <vt:lpstr>VISION</vt:lpstr>
      <vt:lpstr>HEARING</vt:lpstr>
      <vt:lpstr>SMELL AND TASTE</vt:lpstr>
      <vt:lpstr>TOUCH</vt:lpstr>
      <vt:lpstr>SLEEPING AND WAKING PATTERNS</vt:lpstr>
      <vt:lpstr>SLEEPING AND WAKING PATTERNS cont.</vt:lpstr>
      <vt:lpstr>CRYING</vt:lpstr>
      <vt:lpstr>ASSESSMENT OF THE BABY’S CONDITION,APGAR SCORE</vt:lpstr>
      <vt:lpstr>ASSESSMENT CONT</vt:lpstr>
      <vt:lpstr>THE APGAR SCORING</vt:lpstr>
      <vt:lpstr>ASSESSMENT CONT</vt:lpstr>
      <vt:lpstr>APGAR SCORING</vt:lpstr>
      <vt:lpstr>ASSESSMENT CONT</vt:lpstr>
      <vt:lpstr>THE APGAR SCORING SYSTEM - TABLE</vt:lpstr>
      <vt:lpstr>IMMEDIATE CARE OF THE BABY AT BIRTH</vt:lpstr>
      <vt:lpstr>CLEARING THE AIRWAY</vt:lpstr>
      <vt:lpstr>PowerPoint Presentation</vt:lpstr>
      <vt:lpstr>CUTTING THE CORD</vt:lpstr>
      <vt:lpstr>IDENTIFICATION</vt:lpstr>
      <vt:lpstr>ASSESSMENT OF THE BABY’S CONDITION</vt:lpstr>
      <vt:lpstr>CONT</vt:lpstr>
      <vt:lpstr>CHARACERISTICS OF A NORMAL NEONATE</vt:lpstr>
      <vt:lpstr>CHARACTERISTICS</vt:lpstr>
      <vt:lpstr>CHARACTERISTICS</vt:lpstr>
      <vt:lpstr>CHARACTERISTICS</vt:lpstr>
      <vt:lpstr>CHARACTERISTICS</vt:lpstr>
      <vt:lpstr>CHARACTERISTICS</vt:lpstr>
      <vt:lpstr>CHARACTERISTICS</vt:lpstr>
      <vt:lpstr>CHARACTERISTICS</vt:lpstr>
      <vt:lpstr>CHARACTERISTICS</vt:lpstr>
      <vt:lpstr>CHARACTERISTICS</vt:lpstr>
      <vt:lpstr>CHARACTERISTICS</vt:lpstr>
      <vt:lpstr>CHARACTERISTICS</vt:lpstr>
      <vt:lpstr>PowerPoint Presentation</vt:lpstr>
      <vt:lpstr>CHARACTERISTICS</vt:lpstr>
      <vt:lpstr>CHARACTERISTICS</vt:lpstr>
      <vt:lpstr>CHARACTERISTICS</vt:lpstr>
      <vt:lpstr>CHARACTERISTICS</vt:lpstr>
      <vt:lpstr>CHARACTERISTICS</vt:lpstr>
      <vt:lpstr>CHARACTERISTICS</vt:lpstr>
      <vt:lpstr>SUBSEQUENT MANAGEMENT OF THE NEWBORN</vt:lpstr>
      <vt:lpstr>PREVENTION OF AIRWAY OBSTRUCTION</vt:lpstr>
      <vt:lpstr>PREVENTION OF HYPOTHERMIA</vt:lpstr>
      <vt:lpstr>PREVENTION OF INFECTION</vt:lpstr>
      <vt:lpstr>PREVENTION OF INFECTION</vt:lpstr>
      <vt:lpstr>PREVENTION OF INFECTION</vt:lpstr>
      <vt:lpstr>PREVENTION OF INFECTION</vt:lpstr>
      <vt:lpstr>PREVENTION OF INJURY AND ACCIDENT</vt:lpstr>
      <vt:lpstr>PREVENTION OF INJURY AND ACCIDENT</vt:lpstr>
      <vt:lpstr>PREVENTION OF INJURY AND ACCIDENTS</vt:lpstr>
      <vt:lpstr>DAILY CARE</vt:lpstr>
      <vt:lpstr>DAILY CARE</vt:lpstr>
      <vt:lpstr>DAILY CARE</vt:lpstr>
      <vt:lpstr>DAILY CARE</vt:lpstr>
      <vt:lpstr>DAILY CARE</vt:lpstr>
      <vt:lpstr>DAILY CARE</vt:lpstr>
      <vt:lpstr>DAILY CARE</vt:lpstr>
      <vt:lpstr>PowerPoint Presentation</vt:lpstr>
      <vt:lpstr>BABY’S PHYSICAL NEEDS</vt:lpstr>
      <vt:lpstr>PowerPoint Presentation</vt:lpstr>
      <vt:lpstr> BABY’S PHYSICAL NEEDS</vt:lpstr>
      <vt:lpstr>FIRST EXAMINATION OF THE NEWBORN</vt:lpstr>
      <vt:lpstr>EXAMINATION</vt:lpstr>
      <vt:lpstr>EXAMINATION</vt:lpstr>
      <vt:lpstr>EXAMINATION</vt:lpstr>
      <vt:lpstr>PowerPoint Presentation</vt:lpstr>
      <vt:lpstr>EXAMINATION</vt:lpstr>
      <vt:lpstr>EXAMINATION</vt:lpstr>
      <vt:lpstr>EXAMINATION</vt:lpstr>
      <vt:lpstr>EXAMINATION</vt:lpstr>
      <vt:lpstr>EXAMINATION</vt:lpstr>
      <vt:lpstr>EXAMINATION</vt:lpstr>
      <vt:lpstr>EXAMINATION</vt:lpstr>
      <vt:lpstr>EXAMINATION</vt:lpstr>
      <vt:lpstr>EXAMINATION</vt:lpstr>
      <vt:lpstr>EXAMINATION</vt:lpstr>
      <vt:lpstr>EXAMINATION</vt:lpstr>
      <vt:lpstr>DAILY EXAMINATION OF A NEWBORN</vt:lpstr>
      <vt:lpstr>DAILY EXAMINATION</vt:lpstr>
      <vt:lpstr>DAILY EXAMINATION</vt:lpstr>
      <vt:lpstr>DAILY EXAMINATION</vt:lpstr>
      <vt:lpstr>NEUROLOGICAL REFLEXES IN A NEWBORN</vt:lpstr>
      <vt:lpstr>REFLEXES</vt:lpstr>
      <vt:lpstr>REFLEXES</vt:lpstr>
      <vt:lpstr>REFLEXES</vt:lpstr>
      <vt:lpstr>REFLEXES</vt:lpstr>
      <vt:lpstr>Minor complications of the newborn</vt:lpstr>
      <vt:lpstr>Cont. </vt:lpstr>
      <vt:lpstr>Cont.</vt:lpstr>
      <vt:lpstr>Cont.  </vt:lpstr>
      <vt:lpstr>Cont. </vt:lpstr>
      <vt:lpstr>Abnormal stool</vt:lpstr>
      <vt:lpstr> Cont.   </vt:lpstr>
      <vt:lpstr>Cont. </vt:lpstr>
      <vt:lpstr>Cont.</vt:lpstr>
      <vt:lpstr>Cont.</vt:lpstr>
      <vt:lpstr>Cont.</vt:lpstr>
      <vt:lpstr>Cont. </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NORMAL BABY By Elizabeth A. Obondi</dc:title>
  <dc:creator>Liz</dc:creator>
  <cp:lastModifiedBy>USER</cp:lastModifiedBy>
  <cp:revision>188</cp:revision>
  <dcterms:created xsi:type="dcterms:W3CDTF">2017-01-17T22:31:33Z</dcterms:created>
  <dcterms:modified xsi:type="dcterms:W3CDTF">2021-06-30T07:35:01Z</dcterms:modified>
</cp:coreProperties>
</file>