
<file path=[Content_Types].xml><?xml version="1.0" encoding="utf-8"?>
<Types xmlns="http://schemas.openxmlformats.org/package/2006/content-types">
  <Default Extension="font" ContentType="application/x-fontdata"/>
  <Default Extension="fntdata" ContentType="application/x-fontdata"/>
  <Default Extension="rels" ContentType="application/vnd.openxmlformats-package.relationships+xml"/>
  <Default Extension="xml" ContentType="application/xml"/>
  <Default Extension="jpeg" ContentType="image/jpeg"/>
  <Override PartName="/ppt/slides/slide62.xml" ContentType="application/vnd.openxmlformats-officedocument.presentationml.slide+xml"/>
  <Override PartName="/ppt/slides/slide31.xml" ContentType="application/vnd.openxmlformats-officedocument.presentationml.slide+xml"/>
  <Override PartName="/ppt/slides/slide71.xml" ContentType="application/vnd.openxmlformats-officedocument.presentationml.slide+xml"/>
  <Override PartName="/ppt/slides/slide56.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79.xml" ContentType="application/vnd.openxmlformats-officedocument.presentationml.slide+xml"/>
  <Override PartName="/ppt/slides/slide14.xml" ContentType="application/vnd.openxmlformats-officedocument.presentationml.slide+xml"/>
  <Override PartName="/ppt/slides/slide57.xml" ContentType="application/vnd.openxmlformats-officedocument.presentationml.slide+xml"/>
  <Override PartName="/ppt/slides/slide36.xml" ContentType="application/vnd.openxmlformats-officedocument.presentationml.slide+xml"/>
  <Override PartName="/ppt/slides/slide70.xml" ContentType="application/vnd.openxmlformats-officedocument.presentationml.slide+xml"/>
  <Override PartName="/ppt/slideLayouts/slideLayout1.xml" ContentType="application/vnd.openxmlformats-officedocument.presentationml.slideLayout+xml"/>
  <Override PartName="/ppt/slides/slide72.xml" ContentType="application/vnd.openxmlformats-officedocument.presentationml.slide+xml"/>
  <Override PartName="/ppt/slides/slide8.xml" ContentType="application/vnd.openxmlformats-officedocument.presentationml.slide+xml"/>
  <Override PartName="/ppt/slides/slide61.xml" ContentType="application/vnd.openxmlformats-officedocument.presentationml.slide+xml"/>
  <Override PartName="/ppt/slides/slide38.xml" ContentType="application/vnd.openxmlformats-officedocument.presentationml.slide+xml"/>
  <Override PartName="/ppt/slideLayouts/slideLayout5.xml" ContentType="application/vnd.openxmlformats-officedocument.presentationml.slideLayout+xml"/>
  <Override PartName="/ppt/slides/slide43.xml" ContentType="application/vnd.openxmlformats-officedocument.presentationml.slide+xml"/>
  <Override PartName="/ppt/slideLayouts/slideLayout10.xml" ContentType="application/vnd.openxmlformats-officedocument.presentationml.slideLayout+xml"/>
  <Override PartName="/ppt/slides/slide26.xml" ContentType="application/vnd.openxmlformats-officedocument.presentationml.slide+xml"/>
  <Override PartName="/ppt/slides/slide77.xml" ContentType="application/vnd.openxmlformats-officedocument.presentationml.slide+xml"/>
  <Override PartName="/ppt/slides/slide64.xml" ContentType="application/vnd.openxmlformats-officedocument.presentationml.slide+xml"/>
  <Override PartName="/ppt/slides/slide10.xml" ContentType="application/vnd.openxmlformats-officedocument.presentationml.slide+xml"/>
  <Override PartName="/ppt/slides/slide69.xml" ContentType="application/vnd.openxmlformats-officedocument.presentationml.slide+xml"/>
  <Override PartName="/ppt/slides/slide39.xml" ContentType="application/vnd.openxmlformats-officedocument.presentationml.slide+xml"/>
  <Override PartName="/ppt/slides/slide41.xml" ContentType="application/vnd.openxmlformats-officedocument.presentationml.slide+xml"/>
  <Override PartName="/ppt/slides/slide16.xml" ContentType="application/vnd.openxmlformats-officedocument.presentationml.slide+xml"/>
  <Override PartName="/ppt/tableStyles.xml" ContentType="application/vnd.openxmlformats-officedocument.presentationml.tableStyles+xml"/>
  <Override PartName="/ppt/slides/slide1.xml" ContentType="application/vnd.openxmlformats-officedocument.presentationml.slide+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slides/slide23.xml" ContentType="application/vnd.openxmlformats-officedocument.presentationml.slide+xml"/>
  <Override PartName="/ppt/slides/slide44.xml" ContentType="application/vnd.openxmlformats-officedocument.presentationml.slide+xml"/>
  <Override PartName="/ppt/slides/slide27.xml" ContentType="application/vnd.openxmlformats-officedocument.presentationml.slide+xml"/>
  <Override PartName="/ppt/slides/slide33.xml" ContentType="application/vnd.openxmlformats-officedocument.presentationml.slide+xml"/>
  <Override PartName="/ppt/slides/slide80.xml" ContentType="application/vnd.openxmlformats-officedocument.presentationml.slide+xml"/>
  <Override PartName="/ppt/slides/slide40.xml" ContentType="application/vnd.openxmlformats-officedocument.presentationml.slide+xml"/>
  <Override PartName="/ppt/slides/slide51.xml" ContentType="application/vnd.openxmlformats-officedocument.presentationml.slide+xml"/>
  <Override PartName="/ppt/slides/slide12.xml" ContentType="application/vnd.openxmlformats-officedocument.presentationml.slide+xml"/>
  <Override PartName="/ppt/slides/slide52.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19.xml" ContentType="application/vnd.openxmlformats-officedocument.presentationml.slide+xml"/>
  <Override PartName="/docProps/app.xml" ContentType="application/vnd.openxmlformats-officedocument.extended-properties+xml"/>
  <Override PartName="/ppt/slides/slide58.xml" ContentType="application/vnd.openxmlformats-officedocument.presentationml.slide+xml"/>
  <Override PartName="/ppt/slides/slide6.xml" ContentType="application/vnd.openxmlformats-officedocument.presentationml.slide+xml"/>
  <Override PartName="/ppt/slides/slide9.xml" ContentType="application/vnd.openxmlformats-officedocument.presentationml.slide+xml"/>
  <Override PartName="/ppt/slides/slide22.xml" ContentType="application/vnd.openxmlformats-officedocument.presentationml.slide+xml"/>
  <Override PartName="/ppt/slides/slide63.xml" ContentType="application/vnd.openxmlformats-officedocument.presentationml.slide+xml"/>
  <Override PartName="/ppt/slideMasters/slideMaster1.xml" ContentType="application/vnd.openxmlformats-officedocument.presentationml.slideMaster+xml"/>
  <Override PartName="/ppt/slides/slide46.xml" ContentType="application/vnd.openxmlformats-officedocument.presentationml.slide+xml"/>
  <Override PartName="/ppt/slides/slide30.xml" ContentType="application/vnd.openxmlformats-officedocument.presentationml.slide+xml"/>
  <Override PartName="/ppt/slides/slide32.xml" ContentType="application/vnd.openxmlformats-officedocument.presentationml.slide+xml"/>
  <Override PartName="/ppt/slides/slide5.xml" ContentType="application/vnd.openxmlformats-officedocument.presentationml.slide+xml"/>
  <Override PartName="/ppt/presentation.xml" ContentType="application/vnd.openxmlformats-officedocument.presentationml.presentation.main+xml"/>
  <Override PartName="/ppt/slideLayouts/slideLayout6.xml" ContentType="application/vnd.openxmlformats-officedocument.presentationml.slideLayout+xml"/>
  <Override PartName="/ppt/slides/slide42.xml" ContentType="application/vnd.openxmlformats-officedocument.presentationml.slide+xml"/>
  <Override PartName="/ppt/slides/slide24.xml" ContentType="application/vnd.openxmlformats-officedocument.presentationml.slide+xml"/>
  <Override PartName="/ppt/slideLayouts/slideLayout8.xml" ContentType="application/vnd.openxmlformats-officedocument.presentationml.slideLayout+xml"/>
  <Override PartName="/ppt/slides/slide67.xml" ContentType="application/vnd.openxmlformats-officedocument.presentationml.slide+xml"/>
  <Override PartName="/ppt/notesSlides/notesSlide1.xml" ContentType="application/vnd.openxmlformats-officedocument.presentationml.notesSlide+xml"/>
  <Override PartName="/ppt/slides/slide28.xml" ContentType="application/vnd.openxmlformats-officedocument.presentationml.slide+xml"/>
  <Override PartName="/ppt/slides/slide65.xml" ContentType="application/vnd.openxmlformats-officedocument.presentationml.slide+xml"/>
  <Override PartName="/ppt/slides/slide18.xml" ContentType="application/vnd.openxmlformats-officedocument.presentationml.slide+xml"/>
  <Override PartName="/ppt/slides/slide76.xml" ContentType="application/vnd.openxmlformats-officedocument.presentationml.slide+xml"/>
  <Override PartName="/ppt/slideLayouts/slideLayout4.xml" ContentType="application/vnd.openxmlformats-officedocument.presentationml.slideLayout+xml"/>
  <Override PartName="/ppt/slides/slide53.xml" ContentType="application/vnd.openxmlformats-officedocument.presentationml.slide+xml"/>
  <Override PartName="/ppt/theme/theme2.xml" ContentType="application/vnd.openxmlformats-officedocument.theme+xml"/>
  <Override PartName="/ppt/slides/slide66.xml" ContentType="application/vnd.openxmlformats-officedocument.presentationml.slide+xml"/>
  <Override PartName="/ppt/slides/slide4.xml" ContentType="application/vnd.openxmlformats-officedocument.presentationml.slide+xml"/>
  <Override PartName="/ppt/slides/slide7.xml" ContentType="application/vnd.openxmlformats-officedocument.presentationml.slide+xml"/>
  <Override PartName="/ppt/slides/slide34.xml" ContentType="application/vnd.openxmlformats-officedocument.presentationml.slide+xml"/>
  <Override PartName="/ppt/slides/slide73.xml" ContentType="application/vnd.openxmlformats-officedocument.presentationml.slide+xml"/>
  <Override PartName="/ppt/slideLayouts/slideLayout3.xml" ContentType="application/vnd.openxmlformats-officedocument.presentationml.slideLayout+xml"/>
  <Override PartName="/ppt/slides/slide75.xml" ContentType="application/vnd.openxmlformats-officedocument.presentationml.slide+xml"/>
  <Override PartName="/ppt/slides/slide74.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60.xml" ContentType="application/vnd.openxmlformats-officedocument.presentationml.slide+xml"/>
  <Override PartName="/ppt/slides/slide49.xml" ContentType="application/vnd.openxmlformats-officedocument.presentationml.slide+xml"/>
  <Override PartName="/ppt/slides/slide21.xml" ContentType="application/vnd.openxmlformats-officedocument.presentationml.slide+xml"/>
  <Override PartName="/ppt/slides/slide78.xml" ContentType="application/vnd.openxmlformats-officedocument.presentationml.slide+xml"/>
  <Override PartName="/ppt/slideLayouts/slideLayout9.xml" ContentType="application/vnd.openxmlformats-officedocument.presentationml.slideLayout+xml"/>
  <Override PartName="/ppt/slides/slide59.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slides/slide48.xml" ContentType="application/vnd.openxmlformats-officedocument.presentationml.slide+xml"/>
  <Override PartName="/ppt/slides/slide20.xml" ContentType="application/vnd.openxmlformats-officedocument.presentationml.slide+xml"/>
  <Override PartName="/ppt/slideLayouts/slideLayout11.xml" ContentType="application/vnd.openxmlformats-officedocument.presentationml.slideLayout+xml"/>
  <Override PartName="/ppt/slides/slide17.xml" ContentType="application/vnd.openxmlformats-officedocument.presentationml.slide+xml"/>
  <Override PartName="/ppt/slides/slide11.xml" ContentType="application/vnd.openxmlformats-officedocument.presentationml.slide+xml"/>
  <Override PartName="/ppt/slides/slide3.xml" ContentType="application/vnd.openxmlformats-officedocument.presentationml.slide+xml"/>
  <Override PartName="/ppt/slides/slide50.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slideLayouts/slideLayout7.xml" ContentType="application/vnd.openxmlformats-officedocument.presentationml.slideLayout+xml"/>
  <Override PartName="/ppt/slides/slide68.xml" ContentType="application/vnd.openxmlformats-officedocument.presentationml.slide+xml"/>
  <Override PartName="/ppt/slides/slide54.xml" ContentType="application/vnd.openxmlformats-officedocument.presentationml.slide+xml"/>
  <Override PartName="/ppt/slides/slide47.xml" ContentType="application/vnd.openxmlformats-officedocument.presentationml.slide+xml"/>
  <Override PartName="/ppt/slides/slide29.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xmlns:dsp="http://schemas.microsoft.com/office/drawing/2008/diagram" xmlns:dgm="http://schemas.openxmlformats.org/drawingml/2006/diagram" xmlns:m="http://schemas.openxmlformats.org/officeDocument/2006/math" saveSubsetFonts="1" embedTrueTypeFonts="1">
  <p:sldMasterIdLst>
    <p:sldMasterId r:id="rId1" id="2147483648"/>
  </p:sldMasterIdLst>
  <p:notesMasterIdLst>
    <p:notesMasterId r:id="rId82"/>
  </p:notesMasterIdLst>
  <p:sldIdLst>
    <p:sldId r:id="rId2" id="256"/>
    <p:sldId r:id="rId3" id="257"/>
    <p:sldId r:id="rId4" id="258"/>
    <p:sldId r:id="rId5" id="259"/>
    <p:sldId r:id="rId6" id="260"/>
    <p:sldId r:id="rId7" id="261"/>
    <p:sldId r:id="rId8" id="264"/>
    <p:sldId r:id="rId9" id="265"/>
    <p:sldId r:id="rId10" id="266"/>
    <p:sldId r:id="rId11" id="267"/>
    <p:sldId r:id="rId12" id="268"/>
    <p:sldId r:id="rId13" id="269"/>
    <p:sldId r:id="rId14" id="270"/>
    <p:sldId r:id="rId15" id="271"/>
    <p:sldId r:id="rId16" id="272"/>
    <p:sldId r:id="rId17" id="273"/>
    <p:sldId r:id="rId18" id="274"/>
    <p:sldId r:id="rId19" id="275"/>
    <p:sldId r:id="rId20" id="276"/>
    <p:sldId r:id="rId21" id="277"/>
    <p:sldId r:id="rId22" id="278"/>
    <p:sldId r:id="rId23" id="279"/>
    <p:sldId r:id="rId24" id="262"/>
    <p:sldId r:id="rId25" id="263"/>
    <p:sldId r:id="rId26" id="280"/>
    <p:sldId r:id="rId27" id="281"/>
    <p:sldId r:id="rId28" id="282"/>
    <p:sldId r:id="rId29" id="283"/>
    <p:sldId r:id="rId30" id="284"/>
    <p:sldId r:id="rId31" id="285"/>
    <p:sldId r:id="rId32" id="286"/>
    <p:sldId r:id="rId33" id="287"/>
    <p:sldId r:id="rId34" id="288"/>
    <p:sldId r:id="rId35" id="289"/>
    <p:sldId r:id="rId36" id="290"/>
    <p:sldId r:id="rId37" id="291"/>
    <p:sldId r:id="rId38" id="292"/>
    <p:sldId r:id="rId39" id="293"/>
    <p:sldId r:id="rId40" id="294"/>
    <p:sldId r:id="rId41" id="295"/>
    <p:sldId r:id="rId42" id="296"/>
    <p:sldId r:id="rId43" id="297"/>
    <p:sldId r:id="rId44" id="298"/>
    <p:sldId r:id="rId45" id="299"/>
    <p:sldId r:id="rId46" id="300"/>
    <p:sldId r:id="rId47" id="301"/>
    <p:sldId r:id="rId48" id="302"/>
    <p:sldId r:id="rId49" id="303"/>
    <p:sldId r:id="rId50" id="304"/>
    <p:sldId r:id="rId51" id="305"/>
    <p:sldId r:id="rId52" id="306"/>
    <p:sldId r:id="rId53" id="307"/>
    <p:sldId r:id="rId54" id="308"/>
    <p:sldId r:id="rId55" id="309"/>
    <p:sldId r:id="rId56" id="310"/>
    <p:sldId r:id="rId57" id="311"/>
    <p:sldId r:id="rId58" id="312"/>
    <p:sldId r:id="rId59" id="313"/>
    <p:sldId r:id="rId60" id="316"/>
    <p:sldId r:id="rId61" id="314"/>
    <p:sldId r:id="rId62" id="315"/>
    <p:sldId r:id="rId63" id="317"/>
    <p:sldId r:id="rId64" id="318"/>
    <p:sldId r:id="rId65" id="319"/>
    <p:sldId r:id="rId66" id="323"/>
    <p:sldId r:id="rId67" id="322"/>
    <p:sldId r:id="rId68" id="320"/>
    <p:sldId r:id="rId69" id="327"/>
    <p:sldId r:id="rId70" id="321"/>
    <p:sldId r:id="rId71" id="324"/>
    <p:sldId r:id="rId72" id="325"/>
    <p:sldId r:id="rId73" id="326"/>
    <p:sldId r:id="rId74" id="329"/>
    <p:sldId r:id="rId75" id="330"/>
    <p:sldId r:id="rId76" id="331"/>
    <p:sldId r:id="rId77" id="332"/>
    <p:sldId r:id="rId78" id="333"/>
    <p:sldId r:id="rId79" id="334"/>
    <p:sldId r:id="rId80" id="335"/>
    <p:sldId r:id="rId81" id="336"/>
  </p:sldIdLst>
  <p:sldSz cx="9144000" cy="6858000" type="screen4x3"/>
  <p:notesSz cx="6858000" cy="9144000"/>
  <p:embeddedFontLst>
    <p:embeddedFont>
      <p:font typeface="WPS Special 1"/>
      <p:regular r:id="rId87"/>
    </p:embeddedFont>
  </p:embeddedFontLst>
  <p:defaultTextStyle>
    <a:defPPr>
      <a:defRPr lang="en-US"/>
    </a:defPPr>
    <a:lvl1pPr algn="l" marL="0" defTabSz="914400" eaLnBrk="1" latinLnBrk="0" hangingPunct="1" rtl="false">
      <a:defRPr sz="1800" kern="1200">
        <a:solidFill>
          <a:schemeClr val="tx1"/>
        </a:solidFill>
        <a:latin typeface="+mn-lt"/>
        <a:ea typeface="+mn-ea"/>
        <a:cs typeface="+mn-cs"/>
      </a:defRPr>
    </a:lvl1pPr>
    <a:lvl2pPr algn="l" marL="457200" defTabSz="914400" eaLnBrk="1" latinLnBrk="0" hangingPunct="1" rtl="false">
      <a:defRPr sz="1800" kern="1200">
        <a:solidFill>
          <a:schemeClr val="tx1"/>
        </a:solidFill>
        <a:latin typeface="+mn-lt"/>
        <a:ea typeface="+mn-ea"/>
        <a:cs typeface="+mn-cs"/>
      </a:defRPr>
    </a:lvl2pPr>
    <a:lvl3pPr algn="l" marL="914400" defTabSz="914400" eaLnBrk="1" latinLnBrk="0" hangingPunct="1" rtl="false">
      <a:defRPr sz="1800" kern="1200">
        <a:solidFill>
          <a:schemeClr val="tx1"/>
        </a:solidFill>
        <a:latin typeface="+mn-lt"/>
        <a:ea typeface="+mn-ea"/>
        <a:cs typeface="+mn-cs"/>
      </a:defRPr>
    </a:lvl3pPr>
    <a:lvl4pPr algn="l" marL="1371600" defTabSz="914400" eaLnBrk="1" latinLnBrk="0" hangingPunct="1" rtl="false">
      <a:defRPr sz="1800" kern="1200">
        <a:solidFill>
          <a:schemeClr val="tx1"/>
        </a:solidFill>
        <a:latin typeface="+mn-lt"/>
        <a:ea typeface="+mn-ea"/>
        <a:cs typeface="+mn-cs"/>
      </a:defRPr>
    </a:lvl4pPr>
    <a:lvl5pPr algn="l" marL="1828800" defTabSz="914400" eaLnBrk="1" latinLnBrk="0" hangingPunct="1" rtl="false">
      <a:defRPr sz="1800" kern="1200">
        <a:solidFill>
          <a:schemeClr val="tx1"/>
        </a:solidFill>
        <a:latin typeface="+mn-lt"/>
        <a:ea typeface="+mn-ea"/>
        <a:cs typeface="+mn-cs"/>
      </a:defRPr>
    </a:lvl5pPr>
    <a:lvl6pPr algn="l" marL="2286000" defTabSz="914400" eaLnBrk="1" latinLnBrk="0" hangingPunct="1" rtl="false">
      <a:defRPr sz="1800" kern="1200">
        <a:solidFill>
          <a:schemeClr val="tx1"/>
        </a:solidFill>
        <a:latin typeface="+mn-lt"/>
        <a:ea typeface="+mn-ea"/>
        <a:cs typeface="+mn-cs"/>
      </a:defRPr>
    </a:lvl6pPr>
    <a:lvl7pPr algn="l" marL="2743200" defTabSz="914400" eaLnBrk="1" latinLnBrk="0" hangingPunct="1" rtl="false">
      <a:defRPr sz="1800" kern="1200">
        <a:solidFill>
          <a:schemeClr val="tx1"/>
        </a:solidFill>
        <a:latin typeface="+mn-lt"/>
        <a:ea typeface="+mn-ea"/>
        <a:cs typeface="+mn-cs"/>
      </a:defRPr>
    </a:lvl7pPr>
    <a:lvl8pPr algn="l" marL="3200400" defTabSz="914400" eaLnBrk="1" latinLnBrk="0" hangingPunct="1" rtl="false">
      <a:defRPr sz="1800" kern="1200">
        <a:solidFill>
          <a:schemeClr val="tx1"/>
        </a:solidFill>
        <a:latin typeface="+mn-lt"/>
        <a:ea typeface="+mn-ea"/>
        <a:cs typeface="+mn-cs"/>
      </a:defRPr>
    </a:lvl8pPr>
    <a:lvl9pPr algn="l" marL="3657600" defTabSz="914400" eaLnBrk="1" latinLnBrk="0" hangingPunct="1" rtl="false">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6912" autoAdjust="0"/>
    <p:restoredTop sz="94660"/>
  </p:normalViewPr>
  <p:slideViewPr>
    <p:cSldViewPr>
      <p:cViewPr>
        <p:scale>
          <a:sx n="75" d="100"/>
          <a:sy n="75" d="100"/>
        </p:scale>
        <p:origin x="-162" y="45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4" Type="http://schemas.openxmlformats.org/officeDocument/2006/relationships/viewProps" Target="viewProps.xml" /><Relationship Id="rId82" Type="http://schemas.openxmlformats.org/officeDocument/2006/relationships/notesMaster" Target="notesMasters/notesMaster1.xml" /><Relationship Id="rId85" Type="http://schemas.openxmlformats.org/officeDocument/2006/relationships/theme" Target="theme/theme1.xml" /><Relationship Id="rId83" Type="http://schemas.openxmlformats.org/officeDocument/2006/relationships/presProps" Target="presProps.xml" /><Relationship Id="rId1" Type="http://schemas.openxmlformats.org/officeDocument/2006/relationships/slideMaster" Target="slideMasters/slideMaster1.xml" /><Relationship Id="rId86" Type="http://schemas.openxmlformats.org/officeDocument/2006/relationships/tableStyles" Target="tableStyles.xml" /><Relationship Id="rId58" Type="http://schemas.openxmlformats.org/officeDocument/2006/relationships/slide" Target="slides/slide57.xml" /><Relationship Id="rId12" Type="http://schemas.openxmlformats.org/officeDocument/2006/relationships/slide" Target="slides/slide11.xml" /><Relationship Id="rId38" Type="http://schemas.openxmlformats.org/officeDocument/2006/relationships/slide" Target="slides/slide37.xml" /><Relationship Id="rId50" Type="http://schemas.openxmlformats.org/officeDocument/2006/relationships/slide" Target="slides/slide49.xml" /><Relationship Id="rId15" Type="http://schemas.openxmlformats.org/officeDocument/2006/relationships/slide" Target="slides/slide14.xml" /><Relationship Id="rId46" Type="http://schemas.openxmlformats.org/officeDocument/2006/relationships/slide" Target="slides/slide45.xml" /><Relationship Id="rId25" Type="http://schemas.openxmlformats.org/officeDocument/2006/relationships/slide" Target="slides/slide24.xml" /><Relationship Id="rId62" Type="http://schemas.openxmlformats.org/officeDocument/2006/relationships/slide" Target="slides/slide61.xml" /><Relationship Id="rId74" Type="http://schemas.openxmlformats.org/officeDocument/2006/relationships/slide" Target="slides/slide73.xml" /><Relationship Id="rId29" Type="http://schemas.openxmlformats.org/officeDocument/2006/relationships/slide" Target="slides/slide28.xml" /><Relationship Id="rId81" Type="http://schemas.openxmlformats.org/officeDocument/2006/relationships/slide" Target="slides/slide80.xml" /><Relationship Id="rId8" Type="http://schemas.openxmlformats.org/officeDocument/2006/relationships/slide" Target="slides/slide7.xml" /><Relationship Id="rId35" Type="http://schemas.openxmlformats.org/officeDocument/2006/relationships/slide" Target="slides/slide34.xml" /><Relationship Id="rId13" Type="http://schemas.openxmlformats.org/officeDocument/2006/relationships/slide" Target="slides/slide12.xml" /><Relationship Id="rId4" Type="http://schemas.openxmlformats.org/officeDocument/2006/relationships/slide" Target="slides/slide3.xml" /><Relationship Id="rId42" Type="http://schemas.openxmlformats.org/officeDocument/2006/relationships/slide" Target="slides/slide41.xml" /><Relationship Id="rId9" Type="http://schemas.openxmlformats.org/officeDocument/2006/relationships/slide" Target="slides/slide8.xml" /><Relationship Id="rId71" Type="http://schemas.openxmlformats.org/officeDocument/2006/relationships/slide" Target="slides/slide70.xml" /><Relationship Id="rId31" Type="http://schemas.openxmlformats.org/officeDocument/2006/relationships/slide" Target="slides/slide30.xml" /><Relationship Id="rId48" Type="http://schemas.openxmlformats.org/officeDocument/2006/relationships/slide" Target="slides/slide47.xml" /><Relationship Id="rId43" Type="http://schemas.openxmlformats.org/officeDocument/2006/relationships/slide" Target="slides/slide42.xml" /><Relationship Id="rId33" Type="http://schemas.openxmlformats.org/officeDocument/2006/relationships/slide" Target="slides/slide32.xml" /><Relationship Id="rId44" Type="http://schemas.openxmlformats.org/officeDocument/2006/relationships/slide" Target="slides/slide43.xml" /><Relationship Id="rId5" Type="http://schemas.openxmlformats.org/officeDocument/2006/relationships/slide" Target="slides/slide4.xml" /><Relationship Id="rId24" Type="http://schemas.openxmlformats.org/officeDocument/2006/relationships/slide" Target="slides/slide23.xml" /><Relationship Id="rId36" Type="http://schemas.openxmlformats.org/officeDocument/2006/relationships/slide" Target="slides/slide35.xml" /><Relationship Id="rId80" Type="http://schemas.openxmlformats.org/officeDocument/2006/relationships/slide" Target="slides/slide79.xml" /><Relationship Id="rId23" Type="http://schemas.openxmlformats.org/officeDocument/2006/relationships/slide" Target="slides/slide22.xml" /><Relationship Id="rId2" Type="http://schemas.openxmlformats.org/officeDocument/2006/relationships/slide" Target="slides/slide1.xml" /><Relationship Id="rId59" Type="http://schemas.openxmlformats.org/officeDocument/2006/relationships/slide" Target="slides/slide58.xml" /><Relationship Id="rId45" Type="http://schemas.openxmlformats.org/officeDocument/2006/relationships/slide" Target="slides/slide44.xml" /><Relationship Id="rId6" Type="http://schemas.openxmlformats.org/officeDocument/2006/relationships/slide" Target="slides/slide5.xml" /><Relationship Id="rId76" Type="http://schemas.openxmlformats.org/officeDocument/2006/relationships/slide" Target="slides/slide75.xml" /><Relationship Id="rId57" Type="http://schemas.openxmlformats.org/officeDocument/2006/relationships/slide" Target="slides/slide56.xml" /><Relationship Id="rId41" Type="http://schemas.openxmlformats.org/officeDocument/2006/relationships/slide" Target="slides/slide40.xml" /><Relationship Id="rId56" Type="http://schemas.openxmlformats.org/officeDocument/2006/relationships/slide" Target="slides/slide55.xml" /><Relationship Id="rId66" Type="http://schemas.openxmlformats.org/officeDocument/2006/relationships/slide" Target="slides/slide65.xml" /><Relationship Id="rId51" Type="http://schemas.openxmlformats.org/officeDocument/2006/relationships/slide" Target="slides/slide50.xml" /><Relationship Id="rId40" Type="http://schemas.openxmlformats.org/officeDocument/2006/relationships/slide" Target="slides/slide39.xml" /><Relationship Id="rId28" Type="http://schemas.openxmlformats.org/officeDocument/2006/relationships/slide" Target="slides/slide27.xml" /><Relationship Id="rId54" Type="http://schemas.openxmlformats.org/officeDocument/2006/relationships/slide" Target="slides/slide53.xml" /><Relationship Id="rId16" Type="http://schemas.openxmlformats.org/officeDocument/2006/relationships/slide" Target="slides/slide15.xml" /><Relationship Id="rId20" Type="http://schemas.openxmlformats.org/officeDocument/2006/relationships/slide" Target="slides/slide19.xml" /><Relationship Id="rId79" Type="http://schemas.openxmlformats.org/officeDocument/2006/relationships/slide" Target="slides/slide78.xml" /><Relationship Id="rId60" Type="http://schemas.openxmlformats.org/officeDocument/2006/relationships/slide" Target="slides/slide59.xml" /><Relationship Id="rId39" Type="http://schemas.openxmlformats.org/officeDocument/2006/relationships/slide" Target="slides/slide38.xml" /><Relationship Id="rId11" Type="http://schemas.openxmlformats.org/officeDocument/2006/relationships/slide" Target="slides/slide10.xml" /><Relationship Id="rId68" Type="http://schemas.openxmlformats.org/officeDocument/2006/relationships/slide" Target="slides/slide67.xml" /><Relationship Id="rId14" Type="http://schemas.openxmlformats.org/officeDocument/2006/relationships/slide" Target="slides/slide13.xml" /><Relationship Id="rId7" Type="http://schemas.openxmlformats.org/officeDocument/2006/relationships/slide" Target="slides/slide6.xml" /><Relationship Id="rId73" Type="http://schemas.openxmlformats.org/officeDocument/2006/relationships/slide" Target="slides/slide72.xml" /><Relationship Id="rId70" Type="http://schemas.openxmlformats.org/officeDocument/2006/relationships/slide" Target="slides/slide69.xml" /><Relationship Id="rId69" Type="http://schemas.openxmlformats.org/officeDocument/2006/relationships/slide" Target="slides/slide68.xml" /><Relationship Id="rId27" Type="http://schemas.openxmlformats.org/officeDocument/2006/relationships/slide" Target="slides/slide26.xml" /><Relationship Id="rId77" Type="http://schemas.openxmlformats.org/officeDocument/2006/relationships/slide" Target="slides/slide76.xml" /><Relationship Id="rId53" Type="http://schemas.openxmlformats.org/officeDocument/2006/relationships/slide" Target="slides/slide52.xml" /><Relationship Id="rId34" Type="http://schemas.openxmlformats.org/officeDocument/2006/relationships/slide" Target="slides/slide33.xml" /><Relationship Id="rId61" Type="http://schemas.openxmlformats.org/officeDocument/2006/relationships/slide" Target="slides/slide60.xml" /><Relationship Id="rId22" Type="http://schemas.openxmlformats.org/officeDocument/2006/relationships/slide" Target="slides/slide21.xml" /><Relationship Id="rId30" Type="http://schemas.openxmlformats.org/officeDocument/2006/relationships/slide" Target="slides/slide29.xml" /><Relationship Id="rId18" Type="http://schemas.openxmlformats.org/officeDocument/2006/relationships/slide" Target="slides/slide17.xml" /><Relationship Id="rId75" Type="http://schemas.openxmlformats.org/officeDocument/2006/relationships/slide" Target="slides/slide74.xml" /><Relationship Id="rId26" Type="http://schemas.openxmlformats.org/officeDocument/2006/relationships/slide" Target="slides/slide25.xml" /><Relationship Id="rId78" Type="http://schemas.openxmlformats.org/officeDocument/2006/relationships/slide" Target="slides/slide77.xml" /><Relationship Id="rId65" Type="http://schemas.openxmlformats.org/officeDocument/2006/relationships/slide" Target="slides/slide64.xml" /><Relationship Id="rId72" Type="http://schemas.openxmlformats.org/officeDocument/2006/relationships/slide" Target="slides/slide71.xml" /><Relationship Id="rId49" Type="http://schemas.openxmlformats.org/officeDocument/2006/relationships/slide" Target="slides/slide48.xml" /><Relationship Id="rId21" Type="http://schemas.openxmlformats.org/officeDocument/2006/relationships/slide" Target="slides/slide20.xml" /><Relationship Id="rId10" Type="http://schemas.openxmlformats.org/officeDocument/2006/relationships/slide" Target="slides/slide9.xml" /><Relationship Id="rId67" Type="http://schemas.openxmlformats.org/officeDocument/2006/relationships/slide" Target="slides/slide66.xml" /><Relationship Id="rId32" Type="http://schemas.openxmlformats.org/officeDocument/2006/relationships/slide" Target="slides/slide31.xml" /><Relationship Id="rId63" Type="http://schemas.openxmlformats.org/officeDocument/2006/relationships/slide" Target="slides/slide62.xml" /><Relationship Id="rId19" Type="http://schemas.openxmlformats.org/officeDocument/2006/relationships/slide" Target="slides/slide18.xml" /><Relationship Id="rId52" Type="http://schemas.openxmlformats.org/officeDocument/2006/relationships/slide" Target="slides/slide51.xml" /><Relationship Id="rId17" Type="http://schemas.openxmlformats.org/officeDocument/2006/relationships/slide" Target="slides/slide16.xml" /><Relationship Id="rId55" Type="http://schemas.openxmlformats.org/officeDocument/2006/relationships/slide" Target="slides/slide54.xml" /><Relationship Id="rId3" Type="http://schemas.openxmlformats.org/officeDocument/2006/relationships/slide" Target="slides/slide2.xml" /><Relationship Id="rId64" Type="http://schemas.openxmlformats.org/officeDocument/2006/relationships/slide" Target="slides/slide63.xml" /><Relationship Id="rId37" Type="http://schemas.openxmlformats.org/officeDocument/2006/relationships/slide" Target="slides/slide36.xml" /><Relationship Id="rId47" Type="http://schemas.openxmlformats.org/officeDocument/2006/relationships/slide" Target="slides/slide46.xml" /><Relationship Id="rId87" Type="http://schemas.openxmlformats.org/officeDocument/2006/relationships/font" Target="fonts/WPS_Specail_1.fntdata"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C49CC3-1CFD-4A6E-A77D-DB9C7D4AD70A}" type="datetimeFigureOut">
              <a:rPr lang="en-US" smtClean="0"/>
              <a:pPr/>
              <a:t>12/15/2017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8F3EF3-CFE7-4103-B3D9-48A34EDE3290}"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8F3EF3-CFE7-4103-B3D9-48A34EDE3290}"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0491A3-1E67-4FB8-A74C-68E30B08E878}" type="datetimeFigureOut">
              <a:rPr lang="en-US" smtClean="0"/>
              <a:pPr/>
              <a:t>12/15/2017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69080B-CBD6-4B96-B3FC-F3088339E2D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0491A3-1E67-4FB8-A74C-68E30B08E878}" type="datetimeFigureOut">
              <a:rPr lang="en-US" smtClean="0"/>
              <a:pPr/>
              <a:t>12/15/2017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69080B-CBD6-4B96-B3FC-F3088339E2D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0491A3-1E67-4FB8-A74C-68E30B08E878}" type="datetimeFigureOut">
              <a:rPr lang="en-US" smtClean="0"/>
              <a:pPr/>
              <a:t>12/15/2017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69080B-CBD6-4B96-B3FC-F3088339E2D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0491A3-1E67-4FB8-A74C-68E30B08E878}" type="datetimeFigureOut">
              <a:rPr lang="en-US" smtClean="0"/>
              <a:pPr/>
              <a:t>12/15/2017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69080B-CBD6-4B96-B3FC-F3088339E2D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0491A3-1E67-4FB8-A74C-68E30B08E878}" type="datetimeFigureOut">
              <a:rPr lang="en-US" smtClean="0"/>
              <a:pPr/>
              <a:t>12/15/2017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69080B-CBD6-4B96-B3FC-F3088339E2D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0491A3-1E67-4FB8-A74C-68E30B08E878}" type="datetimeFigureOut">
              <a:rPr lang="en-US" smtClean="0"/>
              <a:pPr/>
              <a:t>12/15/2017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069080B-CBD6-4B96-B3FC-F3088339E2D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0491A3-1E67-4FB8-A74C-68E30B08E878}" type="datetimeFigureOut">
              <a:rPr lang="en-US" smtClean="0"/>
              <a:pPr/>
              <a:t>12/15/2017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069080B-CBD6-4B96-B3FC-F3088339E2D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0491A3-1E67-4FB8-A74C-68E30B08E878}" type="datetimeFigureOut">
              <a:rPr lang="en-US" smtClean="0"/>
              <a:pPr/>
              <a:t>12/15/2017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069080B-CBD6-4B96-B3FC-F3088339E2D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491A3-1E67-4FB8-A74C-68E30B08E878}" type="datetimeFigureOut">
              <a:rPr lang="en-US" smtClean="0"/>
              <a:pPr/>
              <a:t>12/15/2017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069080B-CBD6-4B96-B3FC-F3088339E2D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0491A3-1E67-4FB8-A74C-68E30B08E878}" type="datetimeFigureOut">
              <a:rPr lang="en-US" smtClean="0"/>
              <a:pPr/>
              <a:t>12/15/2017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069080B-CBD6-4B96-B3FC-F3088339E2D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0491A3-1E67-4FB8-A74C-68E30B08E878}" type="datetimeFigureOut">
              <a:rPr lang="en-US" smtClean="0"/>
              <a:pPr/>
              <a:t>12/15/2017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069080B-CBD6-4B96-B3FC-F3088339E2D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0491A3-1E67-4FB8-A74C-68E30B08E878}" type="datetimeFigureOut">
              <a:rPr lang="en-US" smtClean="0"/>
              <a:pPr/>
              <a:t>12/15/2017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69080B-CBD6-4B96-B3FC-F3088339E2D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6172200"/>
          </a:xfrm>
        </p:spPr>
        <p:txBody>
          <a:bodyPr>
            <a:normAutofit/>
          </a:bodyPr>
          <a:lstStyle/>
          <a:p>
            <a:r>
              <a:rPr lang="en-US" sz="3600" dirty="0" smtClean="0"/>
              <a:t>THE NORMAL BABY</a:t>
            </a:r>
            <a:br>
              <a:rPr lang="en-US" sz="3600" dirty="0" smtClean="0"/>
            </a:br>
            <a:r>
              <a:rPr lang="en-US" sz="3600" dirty="0" smtClean="0"/>
              <a:t/>
            </a:r>
            <a:br>
              <a:rPr lang="en-US" sz="3600" dirty="0" smtClean="0"/>
            </a:br>
            <a:r>
              <a:rPr lang="en-US" sz="3600" dirty="0" smtClean="0"/>
              <a:t>BY </a:t>
            </a:r>
            <a:r>
              <a:rPr lang="en-US" sz="1400" dirty="0" smtClean="0"/>
              <a:t/>
            </a:r>
            <a:br>
              <a:rPr lang="en-US" sz="1400" dirty="0" smtClean="0"/>
            </a:br>
            <a:r>
              <a:rPr lang="en-US" sz="1400" dirty="0" smtClean="0"/>
              <a:t>TANUI GETRUDE</a:t>
            </a:r>
            <a:r>
              <a:rPr lang="en-US" sz="3600" dirty="0" smtClean="0"/>
              <a:t/>
            </a:r>
            <a:br>
              <a:rPr lang="en-US" sz="3600" dirty="0" smtClean="0"/>
            </a:br>
            <a:endParaRPr lang="en-US" sz="3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228600"/>
          </a:xfrm>
        </p:spPr>
        <p:txBody>
          <a:bodyPr>
            <a:normAutofit fontScale="90000"/>
          </a:bodyPr>
          <a:lstStyle/>
          <a:p>
            <a:endParaRPr lang="en-US" dirty="0"/>
          </a:p>
        </p:txBody>
      </p:sp>
      <p:sp>
        <p:nvSpPr>
          <p:cNvPr id="3" name="Content Placeholder 2"/>
          <p:cNvSpPr>
            <a:spLocks noGrp="1"/>
          </p:cNvSpPr>
          <p:nvPr>
            <p:ph idx="1"/>
          </p:nvPr>
        </p:nvSpPr>
        <p:spPr>
          <a:xfrm>
            <a:off x="228600" y="533400"/>
            <a:ext cx="8686800" cy="5943600"/>
          </a:xfrm>
        </p:spPr>
        <p:txBody>
          <a:bodyPr>
            <a:normAutofit fontScale="92500" lnSpcReduction="10000"/>
          </a:bodyPr>
          <a:lstStyle/>
          <a:p>
            <a:pPr>
              <a:buNone/>
            </a:pPr>
            <a:r>
              <a:rPr lang="en-US" i="1" dirty="0" smtClean="0">
                <a:solidFill>
                  <a:srgbClr val="FF0000"/>
                </a:solidFill>
              </a:rPr>
              <a:t>Circulatory changes:-</a:t>
            </a:r>
            <a:r>
              <a:rPr lang="en-US" i="1" dirty="0" smtClean="0"/>
              <a:t> </a:t>
            </a:r>
          </a:p>
          <a:p>
            <a:pPr>
              <a:buFont typeface="Courier New" pitchFamily="49" charset="0"/>
              <a:buChar char="o"/>
            </a:pPr>
            <a:r>
              <a:rPr lang="en-US" dirty="0" smtClean="0"/>
              <a:t>with the establishment of respiration, blood is drawn to the lungs through pulmonary arteries, then return to the left atrium via pulmonary veins.</a:t>
            </a:r>
          </a:p>
          <a:p>
            <a:pPr>
              <a:buFont typeface="Courier New" pitchFamily="49" charset="0"/>
              <a:buChar char="o"/>
            </a:pPr>
            <a:r>
              <a:rPr lang="en-US" dirty="0" smtClean="0"/>
              <a:t>placental circulation ceases soon after birth. so</a:t>
            </a:r>
          </a:p>
          <a:p>
            <a:pPr>
              <a:buFont typeface="Courier New" pitchFamily="49" charset="0"/>
              <a:buChar char="o"/>
            </a:pPr>
            <a:r>
              <a:rPr lang="en-US" dirty="0" smtClean="0"/>
              <a:t>The blood flow to the right side of the heart reduces and blood on the left side increases. This will cause;</a:t>
            </a:r>
          </a:p>
          <a:p>
            <a:pPr marL="571500" indent="-571500">
              <a:buFont typeface="+mj-lt"/>
              <a:buAutoNum type="romanLcPeriod"/>
            </a:pPr>
            <a:r>
              <a:rPr lang="en-US" dirty="0" smtClean="0"/>
              <a:t>Foramen ovale to close</a:t>
            </a:r>
          </a:p>
          <a:p>
            <a:pPr marL="571500" indent="-571500">
              <a:buFont typeface="+mj-lt"/>
              <a:buAutoNum type="romanLcPeriod"/>
            </a:pPr>
            <a:r>
              <a:rPr lang="en-US" dirty="0" smtClean="0"/>
              <a:t>Ductus arteriosus closes within 8-10mins of birth, but ceases to function with establishment of pulmonary respiration which increases oxygen </a:t>
            </a:r>
            <a:r>
              <a:rPr lang="en-US" dirty="0" err="1" smtClean="0"/>
              <a:t>conc</a:t>
            </a:r>
            <a:r>
              <a:rPr lang="en-US" dirty="0" smtClean="0"/>
              <a:t> in blood, constricting ductus arteriosus</a:t>
            </a:r>
          </a:p>
          <a:p>
            <a:pPr>
              <a:buNone/>
            </a:pPr>
            <a:endParaRPr lang="en-US" i="1" dirty="0" smtClean="0">
              <a:solidFill>
                <a:srgbClr val="FF0000"/>
              </a:solidFill>
            </a:endParaRPr>
          </a:p>
          <a:p>
            <a:pPr>
              <a:buNone/>
            </a:pPr>
            <a:endParaRPr lang="en-US" i="1" dirty="0" smtClean="0">
              <a:solidFill>
                <a:srgbClr val="FF0000"/>
              </a:solidFill>
            </a:endParaRPr>
          </a:p>
          <a:p>
            <a:pPr>
              <a:buNone/>
            </a:pPr>
            <a:endParaRPr lang="en-US" i="1" dirty="0" smtClean="0">
              <a:solidFill>
                <a:srgbClr val="FF0000"/>
              </a:solidFill>
            </a:endParaRPr>
          </a:p>
          <a:p>
            <a:pPr>
              <a:buNone/>
            </a:pPr>
            <a:endParaRPr lang="en-US" i="1" dirty="0" smtClean="0">
              <a:solidFill>
                <a:srgbClr val="FF0000"/>
              </a:solidFill>
            </a:endParaRPr>
          </a:p>
          <a:p>
            <a:pPr>
              <a:buNone/>
            </a:pPr>
            <a:endParaRPr lang="en-US" i="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rmAutofit fontScale="90000"/>
          </a:bodyPr>
          <a:lstStyle/>
          <a:p>
            <a:endParaRPr lang="en-US" dirty="0"/>
          </a:p>
        </p:txBody>
      </p:sp>
      <p:sp>
        <p:nvSpPr>
          <p:cNvPr id="3" name="Content Placeholder 2"/>
          <p:cNvSpPr>
            <a:spLocks noGrp="1"/>
          </p:cNvSpPr>
          <p:nvPr>
            <p:ph idx="1"/>
          </p:nvPr>
        </p:nvSpPr>
        <p:spPr>
          <a:xfrm>
            <a:off x="152400" y="609600"/>
            <a:ext cx="8763000" cy="6019800"/>
          </a:xfrm>
        </p:spPr>
        <p:txBody>
          <a:bodyPr>
            <a:normAutofit fontScale="92500" lnSpcReduction="20000"/>
          </a:bodyPr>
          <a:lstStyle/>
          <a:p>
            <a:pPr marL="571500" indent="-571500">
              <a:buNone/>
            </a:pPr>
            <a:r>
              <a:rPr lang="en-US" dirty="0" smtClean="0"/>
              <a:t>iii. Ductus venosus and hypogastric arteries cease to function within a minute of birth. The umbilical vein, ductus venosus and hypogastric arteries collapse.</a:t>
            </a:r>
          </a:p>
          <a:p>
            <a:pPr marL="571500" indent="-571500">
              <a:buNone/>
            </a:pPr>
            <a:r>
              <a:rPr lang="en-US" dirty="0" smtClean="0"/>
              <a:t>Anatomical closure by fibrous tissue occurs within 2-3 months after birth</a:t>
            </a:r>
          </a:p>
          <a:p>
            <a:pPr marL="571500" indent="-571500">
              <a:buNone/>
            </a:pPr>
            <a:r>
              <a:rPr lang="en-US" i="1" dirty="0" smtClean="0">
                <a:solidFill>
                  <a:srgbClr val="FF0000"/>
                </a:solidFill>
              </a:rPr>
              <a:t>The blood</a:t>
            </a:r>
          </a:p>
          <a:p>
            <a:pPr marL="571500" indent="-571500">
              <a:buNone/>
            </a:pPr>
            <a:r>
              <a:rPr lang="en-US" dirty="0" smtClean="0"/>
              <a:t>The total circulating blood volume at birth is 80ml/kg body weight. This may be raised if  clamping of the umbilical cord is delayed at birth</a:t>
            </a:r>
          </a:p>
          <a:p>
            <a:pPr marL="571500" indent="-571500">
              <a:buNone/>
            </a:pPr>
            <a:r>
              <a:rPr lang="en-US" dirty="0" smtClean="0"/>
              <a:t>The Hb level is high 13-20g/dl of which 50-85% is fetal Hb</a:t>
            </a:r>
          </a:p>
          <a:p>
            <a:pPr marL="571500" indent="-571500">
              <a:buNone/>
            </a:pPr>
            <a:r>
              <a:rPr lang="en-US" dirty="0" smtClean="0"/>
              <a:t>Conversion of fetal to adult Hb, which commenced in utero, is completed in the first 1-2 years of life.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200"/>
          </a:xfrm>
        </p:spPr>
        <p:txBody>
          <a:bodyPr>
            <a:normAutofit fontScale="90000"/>
          </a:bodyPr>
          <a:lstStyle/>
          <a:p>
            <a:endParaRPr lang="en-US" dirty="0"/>
          </a:p>
        </p:txBody>
      </p:sp>
      <p:sp>
        <p:nvSpPr>
          <p:cNvPr id="3" name="Content Placeholder 2"/>
          <p:cNvSpPr>
            <a:spLocks noGrp="1"/>
          </p:cNvSpPr>
          <p:nvPr>
            <p:ph idx="1"/>
          </p:nvPr>
        </p:nvSpPr>
        <p:spPr>
          <a:xfrm>
            <a:off x="228600" y="609600"/>
            <a:ext cx="8763000" cy="6019800"/>
          </a:xfrm>
        </p:spPr>
        <p:txBody>
          <a:bodyPr>
            <a:normAutofit fontScale="92500"/>
          </a:bodyPr>
          <a:lstStyle/>
          <a:p>
            <a:r>
              <a:rPr lang="en-US" dirty="0" smtClean="0"/>
              <a:t>Hb, red cell count and haematocrit levels decreases gradually during the first 2-3 months of life, at this time erythropoiesis is suppressed</a:t>
            </a:r>
          </a:p>
          <a:p>
            <a:r>
              <a:rPr lang="en-US" dirty="0" smtClean="0"/>
              <a:t>The white cell count is high initially but decreases rapidly</a:t>
            </a:r>
          </a:p>
          <a:p>
            <a:r>
              <a:rPr lang="en-US" dirty="0" smtClean="0"/>
              <a:t>Breakdown of excess red blood cell in the liver and spleen predisposes to jaundice in the 1</a:t>
            </a:r>
            <a:r>
              <a:rPr lang="en-US" baseline="30000" dirty="0" smtClean="0"/>
              <a:t>st</a:t>
            </a:r>
            <a:r>
              <a:rPr lang="en-US" dirty="0" smtClean="0"/>
              <a:t> wk</a:t>
            </a:r>
          </a:p>
          <a:p>
            <a:r>
              <a:rPr lang="en-US" dirty="0" smtClean="0"/>
              <a:t>Low vit K dependant clotting factors II (prothrombin), VII, IX, and X, inhibit blood clotting during the 1</a:t>
            </a:r>
            <a:r>
              <a:rPr lang="en-US" baseline="30000" dirty="0" smtClean="0"/>
              <a:t>st</a:t>
            </a:r>
            <a:r>
              <a:rPr lang="en-US" dirty="0" smtClean="0"/>
              <a:t> wk. this is because colonization of intestines by normal flora that synthesize vit k is delayed till feeding is established</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639762"/>
          </a:xfrm>
        </p:spPr>
        <p:txBody>
          <a:bodyPr>
            <a:normAutofit fontScale="90000"/>
          </a:bodyPr>
          <a:lstStyle/>
          <a:p>
            <a:r>
              <a:rPr lang="en-US" dirty="0" smtClean="0"/>
              <a:t>Temperature regulation/thermal adaptation</a:t>
            </a:r>
            <a:endParaRPr lang="en-US" dirty="0"/>
          </a:p>
        </p:txBody>
      </p:sp>
      <p:sp>
        <p:nvSpPr>
          <p:cNvPr id="3" name="Content Placeholder 2"/>
          <p:cNvSpPr>
            <a:spLocks noGrp="1"/>
          </p:cNvSpPr>
          <p:nvPr>
            <p:ph idx="1"/>
          </p:nvPr>
        </p:nvSpPr>
        <p:spPr>
          <a:xfrm>
            <a:off x="152400" y="1219200"/>
            <a:ext cx="8839200" cy="5410200"/>
          </a:xfrm>
        </p:spPr>
        <p:txBody>
          <a:bodyPr>
            <a:normAutofit fontScale="85000" lnSpcReduction="20000"/>
          </a:bodyPr>
          <a:lstStyle/>
          <a:p>
            <a:r>
              <a:rPr lang="en-US" dirty="0" smtClean="0"/>
              <a:t>The neonate lives in an environment of constant temperature 37.7 degree centigrade. When it enters a cooler environment, it affected in various ways;</a:t>
            </a:r>
          </a:p>
          <a:p>
            <a:r>
              <a:rPr lang="en-US" dirty="0" smtClean="0"/>
              <a:t>Heat regulation in the neonate is poor because of inefficient heat regulating centre(hypothalamus)</a:t>
            </a:r>
          </a:p>
          <a:p>
            <a:r>
              <a:rPr lang="en-US" dirty="0" smtClean="0"/>
              <a:t>The subcutaneous layer of the neonate is thin and provides poor insulation, allowing transfer of heat to the environment and cooling  the baby's  blood-heat loss by evaporation</a:t>
            </a:r>
          </a:p>
          <a:p>
            <a:r>
              <a:rPr lang="en-US" dirty="0" smtClean="0"/>
              <a:t>Heat will be lost by conduction when baby is in contact with cold surfaces</a:t>
            </a:r>
          </a:p>
          <a:p>
            <a:r>
              <a:rPr lang="en-US" dirty="0" smtClean="0"/>
              <a:t>By radiation to cold objects in the environment and</a:t>
            </a:r>
          </a:p>
          <a:p>
            <a:r>
              <a:rPr lang="en-US" dirty="0" smtClean="0"/>
              <a:t>By convection when heat is lost by cool air passing over the surface of the baby's body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45719"/>
          </a:xfrm>
        </p:spPr>
        <p:txBody>
          <a:bodyPr>
            <a:normAutofit fontScale="90000"/>
          </a:bodyPr>
          <a:lstStyle/>
          <a:p>
            <a:endParaRPr lang="en-US" dirty="0"/>
          </a:p>
        </p:txBody>
      </p:sp>
      <p:sp>
        <p:nvSpPr>
          <p:cNvPr id="3" name="Content Placeholder 2"/>
          <p:cNvSpPr>
            <a:spLocks noGrp="1"/>
          </p:cNvSpPr>
          <p:nvPr>
            <p:ph idx="1"/>
          </p:nvPr>
        </p:nvSpPr>
        <p:spPr>
          <a:xfrm>
            <a:off x="152400" y="457200"/>
            <a:ext cx="8763000" cy="6172200"/>
          </a:xfrm>
        </p:spPr>
        <p:txBody>
          <a:bodyPr>
            <a:normAutofit fontScale="92500"/>
          </a:bodyPr>
          <a:lstStyle/>
          <a:p>
            <a:r>
              <a:rPr lang="en-US" dirty="0" smtClean="0"/>
              <a:t>The baby's normal core temperature is 36.5-37.3 degree centigrade</a:t>
            </a:r>
          </a:p>
          <a:p>
            <a:r>
              <a:rPr lang="en-US" dirty="0" smtClean="0"/>
              <a:t>A healthy clothed term baby will maintain this body temp satisfactorily, provided  environmental temp is sustained btw18-21 degrees</a:t>
            </a:r>
          </a:p>
          <a:p>
            <a:r>
              <a:rPr lang="en-US" dirty="0" smtClean="0"/>
              <a:t>Using conditioning systems in delivery rooms can have a risk of overheating or chilling the baby</a:t>
            </a:r>
          </a:p>
          <a:p>
            <a:r>
              <a:rPr lang="en-US" dirty="0" smtClean="0"/>
              <a:t>The baby can also get hypothermia when exposed to cold or draughts, when wet, when unable to move about freely, or deprived of nutrition</a:t>
            </a:r>
          </a:p>
          <a:p>
            <a:r>
              <a:rPr lang="en-US" dirty="0" smtClean="0"/>
              <a:t>Babies are not able to shiver, so they are not able to voluntarily produce heat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152400" y="381000"/>
            <a:ext cx="8839200" cy="6172200"/>
          </a:xfrm>
        </p:spPr>
        <p:txBody>
          <a:bodyPr>
            <a:normAutofit fontScale="92500" lnSpcReduction="10000"/>
          </a:bodyPr>
          <a:lstStyle/>
          <a:p>
            <a:endParaRPr lang="en-US" dirty="0" smtClean="0"/>
          </a:p>
          <a:p>
            <a:r>
              <a:rPr lang="en-US" dirty="0" smtClean="0"/>
              <a:t>So the baby gets cold stress. This can cause resp and metabolic acidosis</a:t>
            </a:r>
          </a:p>
          <a:p>
            <a:r>
              <a:rPr lang="en-US" dirty="0" smtClean="0"/>
              <a:t>Unstable temperature may indicate infection</a:t>
            </a:r>
          </a:p>
          <a:p>
            <a:r>
              <a:rPr lang="en-US" dirty="0" smtClean="0"/>
              <a:t>Hyperthermia may be seen by sweating on the forehead</a:t>
            </a:r>
          </a:p>
          <a:p>
            <a:pPr>
              <a:buNone/>
            </a:pPr>
            <a:r>
              <a:rPr lang="en-US" i="1" dirty="0" smtClean="0">
                <a:solidFill>
                  <a:srgbClr val="FF0000"/>
                </a:solidFill>
              </a:rPr>
              <a:t>Signs of cold stress</a:t>
            </a:r>
            <a:r>
              <a:rPr lang="en-US" dirty="0" smtClean="0"/>
              <a:t> </a:t>
            </a:r>
          </a:p>
          <a:p>
            <a:r>
              <a:rPr lang="en-US" dirty="0" smtClean="0"/>
              <a:t>they attempt to maintain  body heat by adopting a fetal flexed posture, </a:t>
            </a:r>
          </a:p>
          <a:p>
            <a:r>
              <a:rPr lang="en-US" dirty="0" smtClean="0"/>
              <a:t>increase resp rate and activity.</a:t>
            </a:r>
          </a:p>
          <a:p>
            <a:r>
              <a:rPr lang="en-US" dirty="0" smtClean="0"/>
              <a:t>Baby may cry</a:t>
            </a:r>
          </a:p>
          <a:p>
            <a:pPr>
              <a:buNone/>
            </a:pPr>
            <a:r>
              <a:rPr lang="en-US" dirty="0" smtClean="0"/>
              <a:t>The  above signs increases calorie consumption which may lead to hypoglycemia.</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228600" y="381000"/>
            <a:ext cx="8763000" cy="6172200"/>
          </a:xfrm>
        </p:spPr>
        <p:txBody>
          <a:bodyPr>
            <a:normAutofit fontScale="92500" lnSpcReduction="10000"/>
          </a:bodyPr>
          <a:lstStyle/>
          <a:p>
            <a:pPr>
              <a:buNone/>
            </a:pPr>
            <a:r>
              <a:rPr lang="en-US" dirty="0" smtClean="0">
                <a:solidFill>
                  <a:srgbClr val="FF0000"/>
                </a:solidFill>
              </a:rPr>
              <a:t>How to prevent cold stress</a:t>
            </a:r>
          </a:p>
          <a:p>
            <a:r>
              <a:rPr lang="en-US" dirty="0" smtClean="0"/>
              <a:t>Maintain temp of delivery room btw 21-24 degree centigrade</a:t>
            </a:r>
          </a:p>
          <a:p>
            <a:r>
              <a:rPr lang="en-US" dirty="0" smtClean="0"/>
              <a:t>Dry the baby immediately to prevent heat loss by evaporation</a:t>
            </a:r>
          </a:p>
          <a:p>
            <a:r>
              <a:rPr lang="en-US" dirty="0" smtClean="0"/>
              <a:t>Wrap baby in warm clothes and encourage the mother to hold baby skin to skin contact</a:t>
            </a:r>
          </a:p>
          <a:p>
            <a:r>
              <a:rPr lang="en-US" dirty="0" smtClean="0"/>
              <a:t>Windows of labour room should be in away that they do not encourage heat loss by radiation</a:t>
            </a:r>
          </a:p>
          <a:p>
            <a:r>
              <a:rPr lang="en-US" dirty="0" smtClean="0"/>
              <a:t>Cover the head of the baby</a:t>
            </a:r>
          </a:p>
          <a:p>
            <a:r>
              <a:rPr lang="en-US" dirty="0" smtClean="0"/>
              <a:t>The clothing should be loose and the baby can move freely</a:t>
            </a:r>
          </a:p>
          <a:p>
            <a:r>
              <a:rPr lang="en-US" dirty="0" smtClean="0"/>
              <a:t>Feed the baby early</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Others</a:t>
            </a:r>
            <a:br>
              <a:rPr lang="en-US" dirty="0" smtClean="0"/>
            </a:br>
            <a:endParaRPr lang="en-US" dirty="0"/>
          </a:p>
        </p:txBody>
      </p:sp>
      <p:sp>
        <p:nvSpPr>
          <p:cNvPr id="3" name="Content Placeholder 2"/>
          <p:cNvSpPr>
            <a:spLocks noGrp="1"/>
          </p:cNvSpPr>
          <p:nvPr>
            <p:ph idx="1"/>
          </p:nvPr>
        </p:nvSpPr>
        <p:spPr>
          <a:xfrm>
            <a:off x="228600" y="533400"/>
            <a:ext cx="8763000" cy="6096000"/>
          </a:xfrm>
        </p:spPr>
        <p:txBody>
          <a:bodyPr>
            <a:normAutofit lnSpcReduction="10000"/>
          </a:bodyPr>
          <a:lstStyle/>
          <a:p>
            <a:pPr>
              <a:buNone/>
            </a:pPr>
            <a:r>
              <a:rPr lang="en-US" dirty="0" smtClean="0">
                <a:solidFill>
                  <a:srgbClr val="FF0000"/>
                </a:solidFill>
              </a:rPr>
              <a:t>Renal system</a:t>
            </a:r>
          </a:p>
          <a:p>
            <a:r>
              <a:rPr lang="en-US" dirty="0" smtClean="0"/>
              <a:t>Though kidneys are functional in fetal life, there workload is minimal until after birth. They are functionally immature</a:t>
            </a:r>
          </a:p>
          <a:p>
            <a:r>
              <a:rPr lang="en-US" dirty="0" smtClean="0"/>
              <a:t>Glomerular filtration rate is low and tubular reabsorption abilities are limited</a:t>
            </a:r>
          </a:p>
          <a:p>
            <a:r>
              <a:rPr lang="en-US" dirty="0" smtClean="0"/>
              <a:t>The baby is not able to concentrate or dilute urine very well</a:t>
            </a:r>
          </a:p>
          <a:p>
            <a:r>
              <a:rPr lang="en-US" dirty="0" smtClean="0"/>
              <a:t>This results in a narrow margin btw homeostasis and fluid imbalance</a:t>
            </a:r>
          </a:p>
          <a:p>
            <a:r>
              <a:rPr lang="en-US" dirty="0" smtClean="0"/>
              <a:t>The ability to excrete drugs is also limited, baby's  renal function is vulnerable to physiological stress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334962"/>
          </a:xfrm>
        </p:spPr>
        <p:txBody>
          <a:bodyPr>
            <a:normAutofit fontScale="90000"/>
          </a:bodyPr>
          <a:lstStyle/>
          <a:p>
            <a:endParaRPr lang="en-US" dirty="0"/>
          </a:p>
        </p:txBody>
      </p:sp>
      <p:sp>
        <p:nvSpPr>
          <p:cNvPr id="3" name="Content Placeholder 2"/>
          <p:cNvSpPr>
            <a:spLocks noGrp="1"/>
          </p:cNvSpPr>
          <p:nvPr>
            <p:ph idx="1"/>
          </p:nvPr>
        </p:nvSpPr>
        <p:spPr>
          <a:xfrm>
            <a:off x="152400" y="762000"/>
            <a:ext cx="8839200" cy="5867400"/>
          </a:xfrm>
        </p:spPr>
        <p:txBody>
          <a:bodyPr>
            <a:normAutofit/>
          </a:bodyPr>
          <a:lstStyle/>
          <a:p>
            <a:r>
              <a:rPr lang="en-US" dirty="0" smtClean="0"/>
              <a:t>The first urine is passed at birth or within the first 24 hrs, thereafter it is passed with increasing frequency of fluid intake</a:t>
            </a:r>
          </a:p>
          <a:p>
            <a:r>
              <a:rPr lang="en-US" dirty="0" smtClean="0"/>
              <a:t>The urine is dilute, straw coloured and odourless. Cloudiness caused by mucus and urates may be present initially before fluid intake increases</a:t>
            </a:r>
          </a:p>
          <a:p>
            <a:r>
              <a:rPr lang="en-US" dirty="0" smtClean="0"/>
              <a:t>Urates may cause pink staining-it is insignificant</a:t>
            </a:r>
          </a:p>
          <a:p>
            <a:r>
              <a:rPr lang="en-US" dirty="0" smtClean="0"/>
              <a:t>Bladder maybe palpable abdominally when full coz of small pelvis</a:t>
            </a:r>
          </a:p>
          <a:p>
            <a:r>
              <a:rPr lang="en-US" dirty="0" smtClean="0"/>
              <a:t>It is important for the midwife to observe and record baby's urinary output</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dirty="0" smtClean="0">
                <a:solidFill>
                  <a:srgbClr val="FF0000"/>
                </a:solidFill>
              </a:rPr>
              <a:t>Gastrointestinal system</a:t>
            </a:r>
            <a:endParaRPr lang="en-US" dirty="0">
              <a:solidFill>
                <a:srgbClr val="FF0000"/>
              </a:solidFill>
            </a:endParaRPr>
          </a:p>
        </p:txBody>
      </p:sp>
      <p:sp>
        <p:nvSpPr>
          <p:cNvPr id="3" name="Content Placeholder 2"/>
          <p:cNvSpPr>
            <a:spLocks noGrp="1"/>
          </p:cNvSpPr>
          <p:nvPr>
            <p:ph idx="1"/>
          </p:nvPr>
        </p:nvSpPr>
        <p:spPr>
          <a:xfrm>
            <a:off x="0" y="609600"/>
            <a:ext cx="9144000" cy="6248400"/>
          </a:xfrm>
        </p:spPr>
        <p:txBody>
          <a:bodyPr>
            <a:normAutofit lnSpcReduction="10000"/>
          </a:bodyPr>
          <a:lstStyle/>
          <a:p>
            <a:r>
              <a:rPr lang="en-US" dirty="0" smtClean="0"/>
              <a:t>The GIT is usually complete in structure, but functionally immature</a:t>
            </a:r>
          </a:p>
          <a:p>
            <a:r>
              <a:rPr lang="en-US" dirty="0" smtClean="0"/>
              <a:t>Mucous membrane of mouth is pink and moist</a:t>
            </a:r>
          </a:p>
          <a:p>
            <a:r>
              <a:rPr lang="en-US" dirty="0" smtClean="0"/>
              <a:t>Ptyalin secretion is low, teeth are buried in the gums</a:t>
            </a:r>
          </a:p>
          <a:p>
            <a:r>
              <a:rPr lang="en-US" dirty="0" smtClean="0"/>
              <a:t>Sucking and swallowing reflexes are present at birth and well coordinated</a:t>
            </a:r>
          </a:p>
          <a:p>
            <a:r>
              <a:rPr lang="en-US" dirty="0" smtClean="0"/>
              <a:t>The stomach is small can hold only 15-30mls but increases rapidly within the 1</a:t>
            </a:r>
            <a:r>
              <a:rPr lang="en-US" baseline="30000" dirty="0" smtClean="0"/>
              <a:t>st</a:t>
            </a:r>
            <a:r>
              <a:rPr lang="en-US" dirty="0" smtClean="0"/>
              <a:t> wk</a:t>
            </a:r>
          </a:p>
          <a:p>
            <a:r>
              <a:rPr lang="en-US" dirty="0" smtClean="0"/>
              <a:t>Cardiac sphincter is weak therefore there is always posseting and regurgitation</a:t>
            </a:r>
          </a:p>
          <a:p>
            <a:r>
              <a:rPr lang="en-US" dirty="0" smtClean="0"/>
              <a:t>Gastric emptying time is 2-3hours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solidFill>
                  <a:srgbClr val="FF0000"/>
                </a:solidFill>
              </a:rPr>
              <a:t>General characteristics of the newborn</a:t>
            </a:r>
            <a:endParaRPr lang="en-US" dirty="0">
              <a:solidFill>
                <a:srgbClr val="FF0000"/>
              </a:solidFill>
            </a:endParaRPr>
          </a:p>
        </p:txBody>
      </p:sp>
      <p:sp>
        <p:nvSpPr>
          <p:cNvPr id="3" name="Content Placeholder 2"/>
          <p:cNvSpPr>
            <a:spLocks noGrp="1"/>
          </p:cNvSpPr>
          <p:nvPr>
            <p:ph idx="1"/>
          </p:nvPr>
        </p:nvSpPr>
        <p:spPr>
          <a:xfrm>
            <a:off x="152400" y="914400"/>
            <a:ext cx="8763000" cy="5791200"/>
          </a:xfrm>
        </p:spPr>
        <p:txBody>
          <a:bodyPr>
            <a:normAutofit fontScale="92500" lnSpcReduction="20000"/>
          </a:bodyPr>
          <a:lstStyle/>
          <a:p>
            <a:pPr>
              <a:buNone/>
            </a:pPr>
            <a:r>
              <a:rPr lang="en-US" dirty="0" smtClean="0"/>
              <a:t>1. Appearance</a:t>
            </a:r>
          </a:p>
          <a:p>
            <a:pPr>
              <a:buNone/>
            </a:pPr>
            <a:r>
              <a:rPr lang="en-US" dirty="0" smtClean="0"/>
              <a:t> A normal term baby weighs btw 2.5-3.5kg. Boys are heavier than girls</a:t>
            </a:r>
          </a:p>
          <a:p>
            <a:r>
              <a:rPr lang="en-US" dirty="0" smtClean="0"/>
              <a:t>Within the 1</a:t>
            </a:r>
            <a:r>
              <a:rPr lang="en-US" baseline="30000" dirty="0" smtClean="0"/>
              <a:t>st</a:t>
            </a:r>
            <a:r>
              <a:rPr lang="en-US" dirty="0" smtClean="0"/>
              <a:t> 3 days, the baby looses 10-20% of its birth weight. Then it stars to regain from the 6</a:t>
            </a:r>
            <a:r>
              <a:rPr lang="en-US" baseline="30000" dirty="0" smtClean="0"/>
              <a:t>th</a:t>
            </a:r>
            <a:r>
              <a:rPr lang="en-US" dirty="0" smtClean="0"/>
              <a:t> day onwards.</a:t>
            </a:r>
          </a:p>
          <a:p>
            <a:pPr>
              <a:buNone/>
            </a:pPr>
            <a:r>
              <a:rPr lang="en-US" b="1" dirty="0" smtClean="0">
                <a:solidFill>
                  <a:srgbClr val="FF0000"/>
                </a:solidFill>
              </a:rPr>
              <a:t>Reasons for the loss of weight</a:t>
            </a:r>
          </a:p>
          <a:p>
            <a:pPr marL="571500" indent="-571500">
              <a:buFont typeface="+mj-lt"/>
              <a:buAutoNum type="romanLcPeriod"/>
            </a:pPr>
            <a:r>
              <a:rPr lang="en-US" dirty="0" smtClean="0"/>
              <a:t>Due to tissue fluid loss during heat loss when the baby is born</a:t>
            </a:r>
          </a:p>
          <a:p>
            <a:pPr marL="571500" indent="-571500">
              <a:buFont typeface="+mj-lt"/>
              <a:buAutoNum type="romanLcPeriod"/>
            </a:pPr>
            <a:r>
              <a:rPr lang="en-US" dirty="0" smtClean="0"/>
              <a:t>When the baby opens its bowels the Meconeum which was present in the gut is lost</a:t>
            </a:r>
          </a:p>
          <a:p>
            <a:pPr marL="571500" indent="-571500">
              <a:buFont typeface="+mj-lt"/>
              <a:buAutoNum type="romanLcPeriod"/>
            </a:pPr>
            <a:r>
              <a:rPr lang="en-US" dirty="0" smtClean="0"/>
              <a:t>Poor sucking on the breast due to tiredness during delivery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52400" y="609600"/>
            <a:ext cx="8839200" cy="6096000"/>
          </a:xfrm>
        </p:spPr>
        <p:txBody>
          <a:bodyPr>
            <a:normAutofit fontScale="85000" lnSpcReduction="10000"/>
          </a:bodyPr>
          <a:lstStyle/>
          <a:p>
            <a:r>
              <a:rPr lang="en-US" dirty="0" smtClean="0"/>
              <a:t>By the 10</a:t>
            </a:r>
            <a:r>
              <a:rPr lang="en-US" baseline="30000" dirty="0" smtClean="0"/>
              <a:t>th</a:t>
            </a:r>
            <a:r>
              <a:rPr lang="en-US" dirty="0" smtClean="0"/>
              <a:t> day no acid in the stomach (achrolohydric), therefore baby is prone to infections</a:t>
            </a:r>
          </a:p>
          <a:p>
            <a:r>
              <a:rPr lang="en-US" dirty="0" smtClean="0"/>
              <a:t>Enzyme amylase and lipase are deficient for a newborn making them unable to digest compound carbohydrates and fats</a:t>
            </a:r>
          </a:p>
          <a:p>
            <a:r>
              <a:rPr lang="en-US" dirty="0" smtClean="0"/>
              <a:t>The gut is sterile at birth but is colonized within a few hours</a:t>
            </a:r>
          </a:p>
          <a:p>
            <a:r>
              <a:rPr lang="en-US" dirty="0" smtClean="0"/>
              <a:t>Bowel sounds are present within a few hours</a:t>
            </a:r>
          </a:p>
          <a:p>
            <a:r>
              <a:rPr lang="en-US" dirty="0" smtClean="0"/>
              <a:t>Feeding is often accompanied by reflex emptying of the bowel due to gastro colic reflex which occurs when food enters the stomach</a:t>
            </a:r>
          </a:p>
          <a:p>
            <a:r>
              <a:rPr lang="en-US" dirty="0" smtClean="0"/>
              <a:t>The first stool is Meconeum, it is dark green or greenish. it is tenacious, made of bile pigments, fatty acids, mucus and epithelial cells. It is present in the intestines from the 16</a:t>
            </a:r>
            <a:r>
              <a:rPr lang="en-US" baseline="30000" dirty="0" smtClean="0"/>
              <a:t>th</a:t>
            </a:r>
            <a:r>
              <a:rPr lang="en-US" dirty="0" smtClean="0"/>
              <a:t> wk gestation. It is excreted total within48-72hrs</a:t>
            </a:r>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52400" y="457200"/>
            <a:ext cx="8763000" cy="6248400"/>
          </a:xfrm>
        </p:spPr>
        <p:txBody>
          <a:bodyPr>
            <a:normAutofit/>
          </a:bodyPr>
          <a:lstStyle/>
          <a:p>
            <a:r>
              <a:rPr lang="en-US" dirty="0" smtClean="0"/>
              <a:t>From the 3-5</a:t>
            </a:r>
            <a:r>
              <a:rPr lang="en-US" baseline="30000" dirty="0" smtClean="0"/>
              <a:t>th</a:t>
            </a:r>
            <a:r>
              <a:rPr lang="en-US" dirty="0" smtClean="0"/>
              <a:t> day the stool are brown yellow for a normal baby</a:t>
            </a:r>
          </a:p>
          <a:p>
            <a:r>
              <a:rPr lang="en-US" dirty="0" smtClean="0"/>
              <a:t>Breast fed infant pass  bright yellow acidic loose stools 5-10 times a day and it is not offensive. Or pass stool after every 2-3 days </a:t>
            </a:r>
          </a:p>
          <a:p>
            <a:r>
              <a:rPr lang="en-US" dirty="0" smtClean="0"/>
              <a:t>Those fed on cows milk pass pale semi-formed  less acidic stool which has sharp smell 4-6 times a day and they tend to become constipated</a:t>
            </a:r>
          </a:p>
          <a:p>
            <a:r>
              <a:rPr lang="en-US" dirty="0" smtClean="0"/>
              <a:t>Glycogen stores is rapidly depleted hence need for early and frequent feeding</a:t>
            </a:r>
          </a:p>
          <a:p>
            <a:pPr>
              <a:buNone/>
            </a:pP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8600"/>
          </a:xfrm>
        </p:spPr>
        <p:txBody>
          <a:bodyPr>
            <a:normAutofit fontScale="90000"/>
          </a:bodyPr>
          <a:lstStyle/>
          <a:p>
            <a:endParaRPr lang="en-US" dirty="0"/>
          </a:p>
        </p:txBody>
      </p:sp>
      <p:sp>
        <p:nvSpPr>
          <p:cNvPr id="3" name="Content Placeholder 2"/>
          <p:cNvSpPr>
            <a:spLocks noGrp="1"/>
          </p:cNvSpPr>
          <p:nvPr>
            <p:ph idx="1"/>
          </p:nvPr>
        </p:nvSpPr>
        <p:spPr>
          <a:xfrm>
            <a:off x="228600" y="304800"/>
            <a:ext cx="8763000" cy="6400800"/>
          </a:xfrm>
        </p:spPr>
        <p:txBody>
          <a:bodyPr>
            <a:normAutofit fontScale="92500" lnSpcReduction="10000"/>
          </a:bodyPr>
          <a:lstStyle/>
          <a:p>
            <a:r>
              <a:rPr lang="en-US" dirty="0" smtClean="0"/>
              <a:t>There is physiological immaturity of the liver which leads to low production of grucoronyl transferase enzyme that conjugates bilirubin</a:t>
            </a:r>
          </a:p>
          <a:p>
            <a:r>
              <a:rPr lang="en-US" dirty="0" smtClean="0"/>
              <a:t>This plus high level of RBC destruction may result to</a:t>
            </a:r>
          </a:p>
          <a:p>
            <a:r>
              <a:rPr lang="en-US" dirty="0" smtClean="0"/>
              <a:t>Physiological jaundice which is transient is seen btw 3-5</a:t>
            </a:r>
            <a:r>
              <a:rPr lang="en-US" baseline="30000" dirty="0" smtClean="0"/>
              <a:t>th</a:t>
            </a:r>
            <a:r>
              <a:rPr lang="en-US" dirty="0" smtClean="0"/>
              <a:t> of life</a:t>
            </a:r>
          </a:p>
          <a:p>
            <a:r>
              <a:rPr lang="en-US" dirty="0" smtClean="0"/>
              <a:t>NB- because of lack of amylase and lipase, colostrum (the 1</a:t>
            </a:r>
            <a:r>
              <a:rPr lang="en-US" baseline="30000" dirty="0" smtClean="0"/>
              <a:t>st</a:t>
            </a:r>
            <a:r>
              <a:rPr lang="en-US" dirty="0" smtClean="0"/>
              <a:t> milk produced by the mother)  is very good for the newborn because;</a:t>
            </a:r>
          </a:p>
          <a:p>
            <a:pPr lvl="1"/>
            <a:r>
              <a:rPr lang="en-US" dirty="0" smtClean="0"/>
              <a:t>It is easy to digest, has no compound carbohydrates</a:t>
            </a:r>
          </a:p>
          <a:p>
            <a:pPr lvl="1"/>
            <a:r>
              <a:rPr lang="en-US" dirty="0" smtClean="0"/>
              <a:t>It is nutritive</a:t>
            </a:r>
          </a:p>
          <a:p>
            <a:pPr lvl="1"/>
            <a:r>
              <a:rPr lang="en-US" dirty="0" smtClean="0"/>
              <a:t>It quenches thirst</a:t>
            </a:r>
          </a:p>
          <a:p>
            <a:pPr lvl="1"/>
            <a:r>
              <a:rPr lang="en-US" dirty="0" smtClean="0"/>
              <a:t>It is laxative-helps baby to pass stool</a:t>
            </a:r>
          </a:p>
          <a:p>
            <a:pPr lvl="1"/>
            <a:r>
              <a:rPr lang="en-US" dirty="0" smtClean="0"/>
              <a:t>Contains immune bodies and vitamins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t>Reproductive system</a:t>
            </a:r>
            <a:endParaRPr lang="en-US" dirty="0"/>
          </a:p>
        </p:txBody>
      </p:sp>
      <p:sp>
        <p:nvSpPr>
          <p:cNvPr id="3" name="Content Placeholder 2"/>
          <p:cNvSpPr>
            <a:spLocks noGrp="1"/>
          </p:cNvSpPr>
          <p:nvPr>
            <p:ph idx="1"/>
          </p:nvPr>
        </p:nvSpPr>
        <p:spPr>
          <a:xfrm>
            <a:off x="152400" y="838200"/>
            <a:ext cx="8839200" cy="5791200"/>
          </a:xfrm>
        </p:spPr>
        <p:txBody>
          <a:bodyPr/>
          <a:lstStyle/>
          <a:p>
            <a:r>
              <a:rPr lang="en-US" dirty="0" smtClean="0"/>
              <a:t>Spermatogenesis occur at puberty in boys</a:t>
            </a:r>
          </a:p>
          <a:p>
            <a:r>
              <a:rPr lang="en-US" dirty="0" smtClean="0"/>
              <a:t>For girls primitive ova are present in the ovaries at birth</a:t>
            </a:r>
          </a:p>
          <a:p>
            <a:r>
              <a:rPr lang="en-US" dirty="0" smtClean="0"/>
              <a:t>In both sexes, withdrawal of maternal  estrogens results in breast engorgement, which may be accompanied by secretion of milk by 4-5</a:t>
            </a:r>
            <a:r>
              <a:rPr lang="en-US" baseline="30000" dirty="0" smtClean="0"/>
              <a:t>th</a:t>
            </a:r>
            <a:r>
              <a:rPr lang="en-US" dirty="0" smtClean="0"/>
              <a:t> day  postnatally</a:t>
            </a:r>
          </a:p>
          <a:p>
            <a:r>
              <a:rPr lang="en-US" dirty="0" smtClean="0"/>
              <a:t>Baby girls may develop pseudo menstruation it is also due to withdrawal of maternal oestrogen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Musculoskeletal system</a:t>
            </a:r>
            <a:endParaRPr lang="en-US" dirty="0"/>
          </a:p>
        </p:txBody>
      </p:sp>
      <p:sp>
        <p:nvSpPr>
          <p:cNvPr id="3" name="Content Placeholder 2"/>
          <p:cNvSpPr>
            <a:spLocks noGrp="1"/>
          </p:cNvSpPr>
          <p:nvPr>
            <p:ph idx="1"/>
          </p:nvPr>
        </p:nvSpPr>
        <p:spPr>
          <a:xfrm>
            <a:off x="152400" y="685800"/>
            <a:ext cx="8763000" cy="5943600"/>
          </a:xfrm>
        </p:spPr>
        <p:txBody>
          <a:bodyPr>
            <a:normAutofit lnSpcReduction="10000"/>
          </a:bodyPr>
          <a:lstStyle/>
          <a:p>
            <a:r>
              <a:rPr lang="en-US" dirty="0" smtClean="0"/>
              <a:t>The muscle are complete at birth, subsequent growth occur by hypertrophy .</a:t>
            </a:r>
          </a:p>
          <a:p>
            <a:r>
              <a:rPr lang="en-US" dirty="0" smtClean="0"/>
              <a:t>Long bones in the new born have not ossified at epiphyses to facilitate growth</a:t>
            </a:r>
          </a:p>
          <a:p>
            <a:r>
              <a:rPr lang="en-US" dirty="0" smtClean="0"/>
              <a:t>The vault of the skull bone has also not ossified to allow for growth of brain and moulding to take place.</a:t>
            </a:r>
          </a:p>
          <a:p>
            <a:r>
              <a:rPr lang="en-US" dirty="0" smtClean="0"/>
              <a:t>Fontanelles facilitates assessment of hydration and intracranial pressure</a:t>
            </a:r>
          </a:p>
          <a:p>
            <a:r>
              <a:rPr lang="en-US" dirty="0" smtClean="0"/>
              <a:t>Moulding is resolved within a few days of birth</a:t>
            </a:r>
          </a:p>
          <a:p>
            <a:r>
              <a:rPr lang="en-US" dirty="0" smtClean="0"/>
              <a:t>Posterior fontanelle closes at6-8wks, the anterior closes after 18 months of age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Immunological adaptation</a:t>
            </a:r>
            <a:endParaRPr lang="en-US" dirty="0"/>
          </a:p>
        </p:txBody>
      </p:sp>
      <p:sp>
        <p:nvSpPr>
          <p:cNvPr id="3" name="Content Placeholder 2"/>
          <p:cNvSpPr>
            <a:spLocks noGrp="1"/>
          </p:cNvSpPr>
          <p:nvPr>
            <p:ph idx="1"/>
          </p:nvPr>
        </p:nvSpPr>
        <p:spPr>
          <a:xfrm>
            <a:off x="152400" y="762000"/>
            <a:ext cx="8839200" cy="5867400"/>
          </a:xfrm>
        </p:spPr>
        <p:txBody>
          <a:bodyPr>
            <a:normAutofit fontScale="92500" lnSpcReduction="20000"/>
          </a:bodyPr>
          <a:lstStyle/>
          <a:p>
            <a:r>
              <a:rPr lang="en-US" dirty="0" smtClean="0"/>
              <a:t>Baby inherits passive immunity from the mother (</a:t>
            </a:r>
            <a:r>
              <a:rPr lang="en-US" dirty="0" err="1" smtClean="0"/>
              <a:t>IgG</a:t>
            </a:r>
            <a:r>
              <a:rPr lang="en-US" dirty="0" smtClean="0"/>
              <a:t>) which is small enough to cross the placenta.</a:t>
            </a:r>
          </a:p>
          <a:p>
            <a:r>
              <a:rPr lang="en-US" dirty="0" smtClean="0"/>
              <a:t>Others are </a:t>
            </a:r>
            <a:r>
              <a:rPr lang="en-US" dirty="0" err="1" smtClean="0"/>
              <a:t>IgA</a:t>
            </a:r>
            <a:r>
              <a:rPr lang="en-US" dirty="0" smtClean="0"/>
              <a:t> and </a:t>
            </a:r>
            <a:r>
              <a:rPr lang="en-US" dirty="0" err="1" smtClean="0"/>
              <a:t>IgM</a:t>
            </a:r>
            <a:r>
              <a:rPr lang="en-US" dirty="0" smtClean="0"/>
              <a:t>. They are large that can not cross the placental barrier, but can be manufactured.</a:t>
            </a:r>
          </a:p>
          <a:p>
            <a:r>
              <a:rPr lang="en-US" dirty="0" smtClean="0"/>
              <a:t>High levels of </a:t>
            </a:r>
            <a:r>
              <a:rPr lang="en-US" dirty="0" err="1" smtClean="0"/>
              <a:t>IgM</a:t>
            </a:r>
            <a:r>
              <a:rPr lang="en-US" dirty="0" smtClean="0"/>
              <a:t> at birth is indicative of intra uterine infection</a:t>
            </a:r>
          </a:p>
          <a:p>
            <a:r>
              <a:rPr lang="en-US" dirty="0" err="1" smtClean="0"/>
              <a:t>IgM</a:t>
            </a:r>
            <a:r>
              <a:rPr lang="en-US" dirty="0" smtClean="0"/>
              <a:t> protects against enteric infections, </a:t>
            </a:r>
            <a:r>
              <a:rPr lang="en-US" dirty="0" err="1" smtClean="0"/>
              <a:t>IgA</a:t>
            </a:r>
            <a:r>
              <a:rPr lang="en-US" dirty="0" smtClean="0"/>
              <a:t> protects against respiratory, GIT and eyes infections</a:t>
            </a:r>
          </a:p>
          <a:p>
            <a:r>
              <a:rPr lang="en-US" dirty="0" smtClean="0"/>
              <a:t>Colostrum provides baby with passive immunity in the form of lacto-bacillus </a:t>
            </a:r>
            <a:r>
              <a:rPr lang="en-US" dirty="0" err="1" smtClean="0"/>
              <a:t>bifidus</a:t>
            </a:r>
            <a:r>
              <a:rPr lang="en-US" dirty="0" smtClean="0"/>
              <a:t>, </a:t>
            </a:r>
            <a:r>
              <a:rPr lang="en-US" dirty="0" err="1" smtClean="0"/>
              <a:t>lactoferins</a:t>
            </a:r>
            <a:r>
              <a:rPr lang="en-US" dirty="0" smtClean="0"/>
              <a:t>, </a:t>
            </a:r>
            <a:r>
              <a:rPr lang="en-US" dirty="0" err="1" smtClean="0"/>
              <a:t>lysozyme</a:t>
            </a:r>
            <a:r>
              <a:rPr lang="en-US" dirty="0" smtClean="0"/>
              <a:t>, and </a:t>
            </a:r>
            <a:r>
              <a:rPr lang="en-US" dirty="0" err="1" smtClean="0"/>
              <a:t>IgA</a:t>
            </a:r>
            <a:r>
              <a:rPr lang="en-US" dirty="0" smtClean="0"/>
              <a:t> </a:t>
            </a:r>
          </a:p>
          <a:p>
            <a:r>
              <a:rPr lang="en-US" dirty="0" smtClean="0"/>
              <a:t>The newborn has less resistance to infection </a:t>
            </a:r>
            <a:r>
              <a:rPr lang="en-US" dirty="0" err="1" smtClean="0"/>
              <a:t>esp</a:t>
            </a:r>
            <a:r>
              <a:rPr lang="en-US" dirty="0" smtClean="0"/>
              <a:t> staphylococci aureus, respiratory and GIT infections. Therefore hygiene is very important</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Neurological system</a:t>
            </a:r>
            <a:endParaRPr lang="en-US" dirty="0"/>
          </a:p>
        </p:txBody>
      </p:sp>
      <p:sp>
        <p:nvSpPr>
          <p:cNvPr id="3" name="Content Placeholder 2"/>
          <p:cNvSpPr>
            <a:spLocks noGrp="1"/>
          </p:cNvSpPr>
          <p:nvPr>
            <p:ph idx="1"/>
          </p:nvPr>
        </p:nvSpPr>
        <p:spPr>
          <a:xfrm>
            <a:off x="152400" y="838200"/>
            <a:ext cx="8839200" cy="5715000"/>
          </a:xfrm>
        </p:spPr>
        <p:txBody>
          <a:bodyPr/>
          <a:lstStyle/>
          <a:p>
            <a:r>
              <a:rPr lang="en-US" dirty="0" smtClean="0"/>
              <a:t>The nervous system is immature, but it grows  rapidly  after birth. Therefore the baby needs adequate and constant support and oxygen supply</a:t>
            </a:r>
          </a:p>
          <a:p>
            <a:r>
              <a:rPr lang="en-US" dirty="0" smtClean="0"/>
              <a:t>The immaturity renders the newborn vulnerable to hypoxia (lack of tissue oxygenation), biochemical imbalance, infection haemorrhage and unstable temp.</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91600" cy="487362"/>
          </a:xfrm>
        </p:spPr>
        <p:txBody>
          <a:bodyPr>
            <a:normAutofit fontScale="90000"/>
          </a:bodyPr>
          <a:lstStyle/>
          <a:p>
            <a:r>
              <a:rPr lang="en-US" dirty="0" smtClean="0"/>
              <a:t>Psychology and perception(special senses) </a:t>
            </a:r>
            <a:endParaRPr lang="en-US" dirty="0"/>
          </a:p>
        </p:txBody>
      </p:sp>
      <p:sp>
        <p:nvSpPr>
          <p:cNvPr id="3" name="Content Placeholder 2"/>
          <p:cNvSpPr>
            <a:spLocks noGrp="1"/>
          </p:cNvSpPr>
          <p:nvPr>
            <p:ph idx="1"/>
          </p:nvPr>
        </p:nvSpPr>
        <p:spPr>
          <a:xfrm>
            <a:off x="152400" y="914400"/>
            <a:ext cx="8839200" cy="5791200"/>
          </a:xfrm>
        </p:spPr>
        <p:txBody>
          <a:bodyPr>
            <a:normAutofit/>
          </a:bodyPr>
          <a:lstStyle/>
          <a:p>
            <a:r>
              <a:rPr lang="en-US" dirty="0" smtClean="0"/>
              <a:t>Newborns at birth are alert and aware of their surroundings, and have long periods of quiet alert state.</a:t>
            </a:r>
          </a:p>
          <a:p>
            <a:r>
              <a:rPr lang="en-US" dirty="0" smtClean="0"/>
              <a:t>Apart from being passive,, they react to stimuli and begin to amass information at an early age</a:t>
            </a:r>
          </a:p>
          <a:p>
            <a:r>
              <a:rPr lang="en-US" dirty="0" smtClean="0"/>
              <a:t>They are interested in the faces of their mother and father, the sound of their voices, their smell and touch</a:t>
            </a:r>
          </a:p>
          <a:p>
            <a:pPr>
              <a:buNone/>
            </a:pP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solidFill>
                  <a:srgbClr val="FF0000"/>
                </a:solidFill>
              </a:rPr>
              <a:t>Senses</a:t>
            </a:r>
            <a:br>
              <a:rPr lang="en-US" b="1" dirty="0" smtClean="0">
                <a:solidFill>
                  <a:srgbClr val="FF0000"/>
                </a:solidFill>
              </a:rPr>
            </a:br>
            <a:endParaRPr lang="en-US" dirty="0"/>
          </a:p>
        </p:txBody>
      </p:sp>
      <p:sp>
        <p:nvSpPr>
          <p:cNvPr id="3" name="Content Placeholder 2"/>
          <p:cNvSpPr>
            <a:spLocks noGrp="1"/>
          </p:cNvSpPr>
          <p:nvPr>
            <p:ph idx="1"/>
          </p:nvPr>
        </p:nvSpPr>
        <p:spPr>
          <a:xfrm>
            <a:off x="152400" y="838200"/>
            <a:ext cx="8763000" cy="5867400"/>
          </a:xfrm>
        </p:spPr>
        <p:txBody>
          <a:bodyPr>
            <a:normAutofit fontScale="85000" lnSpcReduction="20000"/>
          </a:bodyPr>
          <a:lstStyle/>
          <a:p>
            <a:pPr>
              <a:buNone/>
            </a:pPr>
            <a:r>
              <a:rPr lang="en-US" b="1" dirty="0" smtClean="0">
                <a:solidFill>
                  <a:srgbClr val="FF0000"/>
                </a:solidFill>
              </a:rPr>
              <a:t>Vision</a:t>
            </a:r>
          </a:p>
          <a:p>
            <a:r>
              <a:rPr lang="en-US" dirty="0" smtClean="0"/>
              <a:t>Structures for vision are present at birth although immature</a:t>
            </a:r>
          </a:p>
          <a:p>
            <a:r>
              <a:rPr lang="en-US" dirty="0" smtClean="0"/>
              <a:t>Baby is sensitive to bright light and may blink or frown</a:t>
            </a:r>
          </a:p>
          <a:p>
            <a:r>
              <a:rPr lang="en-US" dirty="0" smtClean="0"/>
              <a:t>baby like bold black and white patterns and the shape of human face</a:t>
            </a:r>
          </a:p>
          <a:p>
            <a:r>
              <a:rPr lang="en-US" dirty="0" smtClean="0"/>
              <a:t>It can focus only a distance of 15-20cm and can see the mothers face when being nursed</a:t>
            </a:r>
          </a:p>
          <a:p>
            <a:r>
              <a:rPr lang="en-US" dirty="0" smtClean="0"/>
              <a:t>Its eyes can follow objects freely within the 1</a:t>
            </a:r>
            <a:r>
              <a:rPr lang="en-US" baseline="30000" dirty="0" smtClean="0"/>
              <a:t>st</a:t>
            </a:r>
            <a:r>
              <a:rPr lang="en-US" dirty="0" smtClean="0"/>
              <a:t> 5 days</a:t>
            </a:r>
          </a:p>
          <a:p>
            <a:r>
              <a:rPr lang="en-US" dirty="0" smtClean="0"/>
              <a:t>Can differentiate its mothers face from that of a stranger by 2 wks</a:t>
            </a:r>
          </a:p>
          <a:p>
            <a:r>
              <a:rPr lang="en-US" dirty="0" smtClean="0"/>
              <a:t>Interest in colour variety and complexity of patterns develops within the 1</a:t>
            </a:r>
            <a:r>
              <a:rPr lang="en-US" baseline="30000" dirty="0" smtClean="0"/>
              <a:t>st</a:t>
            </a:r>
            <a:r>
              <a:rPr lang="en-US" dirty="0" smtClean="0"/>
              <a:t> 2 months of life</a:t>
            </a:r>
          </a:p>
          <a:p>
            <a:r>
              <a:rPr lang="en-US" dirty="0" smtClean="0"/>
              <a:t>No tears hence prone to infection</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
        <p:nvSpPr>
          <p:cNvPr id="3" name="Content Placeholder 2"/>
          <p:cNvSpPr>
            <a:spLocks noGrp="1"/>
          </p:cNvSpPr>
          <p:nvPr>
            <p:ph idx="1"/>
          </p:nvPr>
        </p:nvSpPr>
        <p:spPr>
          <a:xfrm>
            <a:off x="152400" y="762000"/>
            <a:ext cx="8839200" cy="5943600"/>
          </a:xfrm>
        </p:spPr>
        <p:txBody>
          <a:bodyPr/>
          <a:lstStyle/>
          <a:p>
            <a:pPr>
              <a:buNone/>
            </a:pPr>
            <a:r>
              <a:rPr lang="en-US" b="1" dirty="0" smtClean="0">
                <a:solidFill>
                  <a:srgbClr val="FF0000"/>
                </a:solidFill>
              </a:rPr>
              <a:t>Hearing</a:t>
            </a:r>
          </a:p>
          <a:p>
            <a:r>
              <a:rPr lang="en-US" dirty="0" smtClean="0"/>
              <a:t>It turns its eyes towards sound</a:t>
            </a:r>
          </a:p>
          <a:p>
            <a:r>
              <a:rPr lang="en-US" dirty="0" smtClean="0"/>
              <a:t>High pitched sound elicit stillness at 1</a:t>
            </a:r>
            <a:r>
              <a:rPr lang="en-US" baseline="30000" dirty="0" smtClean="0"/>
              <a:t>st</a:t>
            </a:r>
            <a:r>
              <a:rPr lang="en-US" dirty="0" smtClean="0"/>
              <a:t> then agitation</a:t>
            </a:r>
          </a:p>
          <a:p>
            <a:r>
              <a:rPr lang="en-US" dirty="0" smtClean="0"/>
              <a:t>Low pitched sounds comforts </a:t>
            </a:r>
          </a:p>
          <a:p>
            <a:r>
              <a:rPr lang="en-US" dirty="0" smtClean="0"/>
              <a:t>It is startled or blinks when there is sudden loud sound</a:t>
            </a:r>
          </a:p>
          <a:p>
            <a:r>
              <a:rPr lang="en-US" dirty="0" smtClean="0"/>
              <a:t>Prefers sound of human voice (mothers voice) to other sounds and within a few wks, the patterns of adult speech are mimicked by reactive movements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85800"/>
          </a:xfrm>
        </p:spPr>
        <p:txBody>
          <a:bodyPr>
            <a:normAutofit fontScale="90000"/>
          </a:bodyPr>
          <a:lstStyle/>
          <a:p>
            <a:r>
              <a:rPr lang="en-US" dirty="0" smtClean="0"/>
              <a:t>Appearance cont.</a:t>
            </a:r>
            <a:endParaRPr lang="en-US" dirty="0"/>
          </a:p>
        </p:txBody>
      </p:sp>
      <p:sp>
        <p:nvSpPr>
          <p:cNvPr id="3" name="Content Placeholder 2"/>
          <p:cNvSpPr>
            <a:spLocks noGrp="1"/>
          </p:cNvSpPr>
          <p:nvPr>
            <p:ph idx="1"/>
          </p:nvPr>
        </p:nvSpPr>
        <p:spPr>
          <a:xfrm>
            <a:off x="152400" y="990600"/>
            <a:ext cx="8839200" cy="5638800"/>
          </a:xfrm>
        </p:spPr>
        <p:txBody>
          <a:bodyPr/>
          <a:lstStyle/>
          <a:p>
            <a:r>
              <a:rPr lang="en-US" dirty="0" smtClean="0"/>
              <a:t>The length ranges from 50-52cm from crown to heels</a:t>
            </a:r>
          </a:p>
          <a:p>
            <a:r>
              <a:rPr lang="en-US" dirty="0" smtClean="0"/>
              <a:t>Baby has plumb abdomen and prominent</a:t>
            </a:r>
          </a:p>
          <a:p>
            <a:r>
              <a:rPr lang="en-US" dirty="0" smtClean="0"/>
              <a:t>Head circumference btw 34-35cm</a:t>
            </a:r>
          </a:p>
          <a:p>
            <a:r>
              <a:rPr lang="en-US" dirty="0" smtClean="0"/>
              <a:t>The head is ¼ of the size of the body</a:t>
            </a:r>
          </a:p>
          <a:p>
            <a:r>
              <a:rPr lang="en-US" dirty="0" smtClean="0"/>
              <a:t>The anterior and posterior fontanelle are still patent</a:t>
            </a:r>
          </a:p>
          <a:p>
            <a:r>
              <a:rPr lang="en-US" dirty="0" smtClean="0"/>
              <a:t>Posterior closes after 6 wks, while anterior closes at 18 months</a:t>
            </a:r>
          </a:p>
          <a:p>
            <a:r>
              <a:rPr lang="en-US" dirty="0" smtClean="0"/>
              <a:t>The baby lies in an attitude of complete flexion</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228600" y="609600"/>
            <a:ext cx="8686800" cy="6019800"/>
          </a:xfrm>
        </p:spPr>
        <p:txBody>
          <a:bodyPr/>
          <a:lstStyle/>
          <a:p>
            <a:pPr>
              <a:buNone/>
            </a:pPr>
            <a:r>
              <a:rPr lang="en-US" b="1" dirty="0" smtClean="0">
                <a:solidFill>
                  <a:srgbClr val="FF0000"/>
                </a:solidFill>
              </a:rPr>
              <a:t>Smell and taste</a:t>
            </a:r>
          </a:p>
          <a:p>
            <a:r>
              <a:rPr lang="en-US" dirty="0" smtClean="0"/>
              <a:t>Babies prefer smell of milk, and preference to human milk</a:t>
            </a:r>
          </a:p>
          <a:p>
            <a:r>
              <a:rPr lang="en-US" dirty="0" smtClean="0"/>
              <a:t>Within a few wks can differentiate the smell of its mothers milk from that of other women</a:t>
            </a:r>
          </a:p>
          <a:p>
            <a:r>
              <a:rPr lang="en-US" dirty="0" smtClean="0"/>
              <a:t>Prefers smell of unwashed breast</a:t>
            </a:r>
          </a:p>
          <a:p>
            <a:r>
              <a:rPr lang="en-US" dirty="0" smtClean="0"/>
              <a:t>Turns away from un pleasant smells</a:t>
            </a:r>
          </a:p>
          <a:p>
            <a:r>
              <a:rPr lang="en-US" dirty="0" smtClean="0"/>
              <a:t>Prefers sweet things to bitter, salty and sour</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
        <p:nvSpPr>
          <p:cNvPr id="3" name="Content Placeholder 2"/>
          <p:cNvSpPr>
            <a:spLocks noGrp="1"/>
          </p:cNvSpPr>
          <p:nvPr>
            <p:ph idx="1"/>
          </p:nvPr>
        </p:nvSpPr>
        <p:spPr>
          <a:xfrm>
            <a:off x="152400" y="838200"/>
            <a:ext cx="8763000" cy="5867400"/>
          </a:xfrm>
        </p:spPr>
        <p:txBody>
          <a:bodyPr>
            <a:normAutofit lnSpcReduction="10000"/>
          </a:bodyPr>
          <a:lstStyle/>
          <a:p>
            <a:pPr>
              <a:buNone/>
            </a:pPr>
            <a:r>
              <a:rPr lang="en-US" b="1" dirty="0" smtClean="0">
                <a:solidFill>
                  <a:srgbClr val="FF0000"/>
                </a:solidFill>
              </a:rPr>
              <a:t>Touch</a:t>
            </a:r>
          </a:p>
          <a:p>
            <a:r>
              <a:rPr lang="en-US" dirty="0" smtClean="0"/>
              <a:t>Baby enjoys skin to skin contact, immersion in warm water, stroking, cuddling and rocking movements</a:t>
            </a:r>
          </a:p>
          <a:p>
            <a:r>
              <a:rPr lang="en-US" dirty="0" smtClean="0"/>
              <a:t>Rapid rocking induces sleep</a:t>
            </a:r>
          </a:p>
          <a:p>
            <a:r>
              <a:rPr lang="en-US" dirty="0" smtClean="0"/>
              <a:t>It withdraws from painful stimulus and may cry vigorously</a:t>
            </a:r>
          </a:p>
          <a:p>
            <a:r>
              <a:rPr lang="en-US" dirty="0" smtClean="0"/>
              <a:t>A puff on the face induces an inspiration or gasping reflex</a:t>
            </a:r>
          </a:p>
          <a:p>
            <a:r>
              <a:rPr lang="en-US" dirty="0" smtClean="0"/>
              <a:t>The grasp reflex enhances the relationship with the mother</a:t>
            </a:r>
          </a:p>
          <a:p>
            <a:pPr>
              <a:buNone/>
            </a:pP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458200" cy="639762"/>
          </a:xfrm>
        </p:spPr>
        <p:txBody>
          <a:bodyPr>
            <a:normAutofit fontScale="90000"/>
          </a:bodyPr>
          <a:lstStyle/>
          <a:p>
            <a:r>
              <a:rPr lang="en-US" dirty="0" smtClean="0"/>
              <a:t>Habituation</a:t>
            </a:r>
            <a:br>
              <a:rPr lang="en-US" dirty="0" smtClean="0"/>
            </a:br>
            <a:endParaRPr lang="en-US" dirty="0"/>
          </a:p>
        </p:txBody>
      </p:sp>
      <p:sp>
        <p:nvSpPr>
          <p:cNvPr id="3" name="Content Placeholder 2"/>
          <p:cNvSpPr>
            <a:spLocks noGrp="1"/>
          </p:cNvSpPr>
          <p:nvPr>
            <p:ph idx="1"/>
          </p:nvPr>
        </p:nvSpPr>
        <p:spPr>
          <a:xfrm>
            <a:off x="228600" y="990600"/>
            <a:ext cx="8610600" cy="5135563"/>
          </a:xfrm>
        </p:spPr>
        <p:txBody>
          <a:bodyPr/>
          <a:lstStyle/>
          <a:p>
            <a:r>
              <a:rPr lang="en-US" dirty="0" smtClean="0"/>
              <a:t>If stimulus is repeated several times in successions. It eventually fails to elicit a response from the infant unless reinforced in some way</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Sleep, waking and crying</a:t>
            </a:r>
            <a:endParaRPr lang="en-US" dirty="0"/>
          </a:p>
        </p:txBody>
      </p:sp>
      <p:sp>
        <p:nvSpPr>
          <p:cNvPr id="3" name="Content Placeholder 2"/>
          <p:cNvSpPr>
            <a:spLocks noGrp="1"/>
          </p:cNvSpPr>
          <p:nvPr>
            <p:ph idx="1"/>
          </p:nvPr>
        </p:nvSpPr>
        <p:spPr>
          <a:xfrm>
            <a:off x="152400" y="990600"/>
            <a:ext cx="8839200" cy="5715000"/>
          </a:xfrm>
        </p:spPr>
        <p:txBody>
          <a:bodyPr>
            <a:normAutofit fontScale="92500" lnSpcReduction="10000"/>
          </a:bodyPr>
          <a:lstStyle/>
          <a:p>
            <a:r>
              <a:rPr lang="en-US" dirty="0" smtClean="0"/>
              <a:t>Following initiation of respiration at birth, the baby remains alert and reactive for a period of about 1 hour then relaxes and sleeps.</a:t>
            </a:r>
          </a:p>
          <a:p>
            <a:r>
              <a:rPr lang="en-US" dirty="0" smtClean="0"/>
              <a:t>The length of this first sleep varies for a few minutes to several hours and, is followed by second period of reactivity, during which mucus accumulation in the oropharynx  may occur, causing choking or gagging</a:t>
            </a:r>
          </a:p>
          <a:p>
            <a:r>
              <a:rPr lang="en-US" dirty="0" smtClean="0"/>
              <a:t>Subsequent sleeping and waking rhythms have marked variations and the baby takes some time to settle in to an individual pattern</a:t>
            </a:r>
          </a:p>
          <a:p>
            <a:r>
              <a:rPr lang="en-US" dirty="0" smtClean="0"/>
              <a:t>Initially waking periods are related to hunger but within a few wks the waking periods lasts longer and meet the needs for social interaction</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t>Sleep states</a:t>
            </a:r>
            <a:endParaRPr lang="en-US" dirty="0"/>
          </a:p>
        </p:txBody>
      </p:sp>
      <p:sp>
        <p:nvSpPr>
          <p:cNvPr id="3" name="Content Placeholder 2"/>
          <p:cNvSpPr>
            <a:spLocks noGrp="1"/>
          </p:cNvSpPr>
          <p:nvPr>
            <p:ph idx="1"/>
          </p:nvPr>
        </p:nvSpPr>
        <p:spPr>
          <a:xfrm>
            <a:off x="228600" y="914400"/>
            <a:ext cx="8686800" cy="5715000"/>
          </a:xfrm>
        </p:spPr>
        <p:txBody>
          <a:bodyPr>
            <a:normAutofit fontScale="92500" lnSpcReduction="20000"/>
          </a:bodyPr>
          <a:lstStyle/>
          <a:p>
            <a:r>
              <a:rPr lang="en-US" dirty="0" smtClean="0"/>
              <a:t>Baby sleeps for 20-22 hours in the 1</a:t>
            </a:r>
            <a:r>
              <a:rPr lang="en-US" baseline="30000" dirty="0" smtClean="0"/>
              <a:t>st</a:t>
            </a:r>
            <a:r>
              <a:rPr lang="en-US" dirty="0" smtClean="0"/>
              <a:t> wks of life and only wakes up to feed then waking become longer to meet the need for social interaction</a:t>
            </a:r>
          </a:p>
          <a:p>
            <a:r>
              <a:rPr lang="en-US" dirty="0" smtClean="0"/>
              <a:t>There are two sleep states</a:t>
            </a:r>
          </a:p>
          <a:p>
            <a:pPr marL="571500" indent="-571500">
              <a:buFont typeface="+mj-lt"/>
              <a:buAutoNum type="romanLcPeriod"/>
            </a:pPr>
            <a:r>
              <a:rPr lang="en-US" b="1" dirty="0" smtClean="0">
                <a:solidFill>
                  <a:srgbClr val="FF0000"/>
                </a:solidFill>
              </a:rPr>
              <a:t>Deep sleep:- </a:t>
            </a:r>
            <a:r>
              <a:rPr lang="en-US" dirty="0" smtClean="0"/>
              <a:t>the baby's eyes are closed, resp are regular, no eye movement are present and response to stimuli is delayed and quickly suppressed, jerky movements may occur at intervals</a:t>
            </a:r>
          </a:p>
          <a:p>
            <a:pPr marL="571500" indent="-571500">
              <a:buFont typeface="+mj-lt"/>
              <a:buAutoNum type="romanLcPeriod"/>
            </a:pPr>
            <a:r>
              <a:rPr lang="en-US" b="1" dirty="0" smtClean="0">
                <a:solidFill>
                  <a:srgbClr val="FF0000"/>
                </a:solidFill>
              </a:rPr>
              <a:t>Light sleep:-</a:t>
            </a:r>
            <a:r>
              <a:rPr lang="en-US" dirty="0" smtClean="0"/>
              <a:t>rapid eye movement is observable through closed eye lids. Resp are irregular and sucking movements occur. Response to stimuli occur more readily and may result in alteration of sleep state. Random movement are noted </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Awake states</a:t>
            </a:r>
            <a:endParaRPr lang="en-US" dirty="0"/>
          </a:p>
        </p:txBody>
      </p:sp>
      <p:sp>
        <p:nvSpPr>
          <p:cNvPr id="3" name="Content Placeholder 2"/>
          <p:cNvSpPr>
            <a:spLocks noGrp="1"/>
          </p:cNvSpPr>
          <p:nvPr>
            <p:ph idx="1"/>
          </p:nvPr>
        </p:nvSpPr>
        <p:spPr>
          <a:xfrm>
            <a:off x="152400" y="838200"/>
            <a:ext cx="8763000" cy="5638800"/>
          </a:xfrm>
        </p:spPr>
        <p:txBody>
          <a:bodyPr/>
          <a:lstStyle/>
          <a:p>
            <a:pPr>
              <a:buNone/>
            </a:pPr>
            <a:r>
              <a:rPr lang="en-US" dirty="0" smtClean="0"/>
              <a:t>Consists of;</a:t>
            </a:r>
          </a:p>
          <a:p>
            <a:pPr marL="571500" indent="-571500">
              <a:buFont typeface="+mj-lt"/>
              <a:buAutoNum type="romanLcPeriod"/>
            </a:pPr>
            <a:r>
              <a:rPr lang="en-US" dirty="0" smtClean="0"/>
              <a:t>Drowsy state</a:t>
            </a:r>
          </a:p>
          <a:p>
            <a:pPr marL="571500" indent="-571500">
              <a:buFont typeface="+mj-lt"/>
              <a:buAutoNum type="romanLcPeriod"/>
            </a:pPr>
            <a:r>
              <a:rPr lang="en-US" dirty="0" smtClean="0"/>
              <a:t>Quiet alert state</a:t>
            </a:r>
          </a:p>
          <a:p>
            <a:pPr marL="571500" indent="-571500">
              <a:buFont typeface="+mj-lt"/>
              <a:buAutoNum type="romanLcPeriod"/>
            </a:pPr>
            <a:r>
              <a:rPr lang="en-US" dirty="0" smtClean="0"/>
              <a:t>active alert state</a:t>
            </a:r>
          </a:p>
          <a:p>
            <a:pPr marL="571500" indent="-571500">
              <a:buFont typeface="+mj-lt"/>
              <a:buAutoNum type="romanLcPeriod"/>
            </a:pPr>
            <a:r>
              <a:rPr lang="en-US" dirty="0" smtClean="0"/>
              <a:t>Active crying state</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
        <p:nvSpPr>
          <p:cNvPr id="3" name="Content Placeholder 2"/>
          <p:cNvSpPr>
            <a:spLocks noGrp="1"/>
          </p:cNvSpPr>
          <p:nvPr>
            <p:ph idx="1"/>
          </p:nvPr>
        </p:nvSpPr>
        <p:spPr>
          <a:xfrm>
            <a:off x="228600" y="838200"/>
            <a:ext cx="8686800" cy="5791200"/>
          </a:xfrm>
        </p:spPr>
        <p:txBody>
          <a:bodyPr>
            <a:normAutofit fontScale="92500" lnSpcReduction="20000"/>
          </a:bodyPr>
          <a:lstStyle/>
          <a:p>
            <a:r>
              <a:rPr lang="en-US" dirty="0" smtClean="0"/>
              <a:t>Drowsy state:-eyes may be closed or open with movements of eyelids, baby may be smiling and may have partial limb movements but interspersed by startle responses. Alteration occurs more readily following stimulation</a:t>
            </a:r>
          </a:p>
          <a:p>
            <a:r>
              <a:rPr lang="en-US" dirty="0" smtClean="0"/>
              <a:t>Quiet alert state:- motor activity is minimal, the baby is alert to visual and auditory stimuli</a:t>
            </a:r>
          </a:p>
          <a:p>
            <a:r>
              <a:rPr lang="en-US" dirty="0" smtClean="0"/>
              <a:t>Active alert state:-baby is active and reactive to its environment</a:t>
            </a:r>
          </a:p>
          <a:p>
            <a:r>
              <a:rPr lang="en-US" dirty="0" smtClean="0"/>
              <a:t>Active crying state:-baby cries vigorously and may be difficult to console. Muscular activity is considerable.</a:t>
            </a:r>
          </a:p>
          <a:p>
            <a:r>
              <a:rPr lang="en-US" dirty="0" smtClean="0"/>
              <a:t>NB-the amount of time a baby spends in each state vary considerably</a:t>
            </a:r>
          </a:p>
          <a:p>
            <a:endParaRPr lang="en-US" dirty="0" smtClean="0"/>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Crying</a:t>
            </a:r>
            <a:br>
              <a:rPr lang="en-US" dirty="0" smtClean="0"/>
            </a:br>
            <a:endParaRPr lang="en-US" dirty="0"/>
          </a:p>
        </p:txBody>
      </p:sp>
      <p:sp>
        <p:nvSpPr>
          <p:cNvPr id="3" name="Content Placeholder 2"/>
          <p:cNvSpPr>
            <a:spLocks noGrp="1"/>
          </p:cNvSpPr>
          <p:nvPr>
            <p:ph idx="1"/>
          </p:nvPr>
        </p:nvSpPr>
        <p:spPr>
          <a:xfrm>
            <a:off x="228600" y="762000"/>
            <a:ext cx="8686800" cy="5638800"/>
          </a:xfrm>
        </p:spPr>
        <p:txBody>
          <a:bodyPr>
            <a:normAutofit lnSpcReduction="10000"/>
          </a:bodyPr>
          <a:lstStyle/>
          <a:p>
            <a:r>
              <a:rPr lang="en-US" dirty="0" smtClean="0"/>
              <a:t>crying of babies distinguish different needs and is the way they communicate discomfort and summon assistance</a:t>
            </a:r>
          </a:p>
          <a:p>
            <a:r>
              <a:rPr lang="en-US" dirty="0" smtClean="0"/>
              <a:t>With experience, it is possible to differentiate the cry and identify the need. Which may be hunger, thirst, pain, general discomfort like felling cold, hot, wet, needing change of position, boredom loneliness, or a desire for physical and social contact</a:t>
            </a:r>
          </a:p>
          <a:p>
            <a:r>
              <a:rPr lang="en-US" dirty="0" smtClean="0"/>
              <a:t>Bonding:-brooding and cuddling the baby and having skin to skin contact</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Immediate care of the newborn</a:t>
            </a:r>
            <a:endParaRPr lang="en-US" dirty="0"/>
          </a:p>
        </p:txBody>
      </p:sp>
      <p:sp>
        <p:nvSpPr>
          <p:cNvPr id="3" name="Content Placeholder 2"/>
          <p:cNvSpPr>
            <a:spLocks noGrp="1"/>
          </p:cNvSpPr>
          <p:nvPr>
            <p:ph idx="1"/>
          </p:nvPr>
        </p:nvSpPr>
        <p:spPr>
          <a:xfrm>
            <a:off x="152400" y="1066800"/>
            <a:ext cx="8839200" cy="5638800"/>
          </a:xfrm>
        </p:spPr>
        <p:txBody>
          <a:bodyPr>
            <a:normAutofit fontScale="92500" lnSpcReduction="20000"/>
          </a:bodyPr>
          <a:lstStyle/>
          <a:p>
            <a:pPr>
              <a:buNone/>
            </a:pPr>
            <a:r>
              <a:rPr lang="en-US" dirty="0" smtClean="0"/>
              <a:t>1. As soon as the baby is born, wipe the mouth gently with a sterile gauze swab. Hold head slightly slanting to facilitate drainage of secretions</a:t>
            </a:r>
          </a:p>
          <a:p>
            <a:pPr>
              <a:buNone/>
            </a:pPr>
            <a:r>
              <a:rPr lang="en-US" dirty="0" smtClean="0"/>
              <a:t>2. Note the sex and time of delivery</a:t>
            </a:r>
          </a:p>
          <a:p>
            <a:pPr>
              <a:buNone/>
            </a:pPr>
            <a:r>
              <a:rPr lang="en-US" dirty="0" smtClean="0"/>
              <a:t>3. Score the baby in one minute and five minutes. You can also score at ten minutes if necessary. This assessment of the general condition of the baby is known as </a:t>
            </a:r>
            <a:r>
              <a:rPr lang="en-US" dirty="0" smtClean="0">
                <a:solidFill>
                  <a:srgbClr val="FF0000"/>
                </a:solidFill>
              </a:rPr>
              <a:t>APGAR</a:t>
            </a:r>
            <a:r>
              <a:rPr lang="en-US" dirty="0" smtClean="0"/>
              <a:t> score</a:t>
            </a:r>
          </a:p>
          <a:p>
            <a:pPr>
              <a:buNone/>
            </a:pPr>
            <a:r>
              <a:rPr lang="en-US" dirty="0" smtClean="0"/>
              <a:t>A-Appearance (colour)</a:t>
            </a:r>
          </a:p>
          <a:p>
            <a:pPr>
              <a:buNone/>
            </a:pPr>
            <a:r>
              <a:rPr lang="en-US" dirty="0" smtClean="0"/>
              <a:t>P-Pulse(heart rate)</a:t>
            </a:r>
          </a:p>
          <a:p>
            <a:pPr>
              <a:buNone/>
            </a:pPr>
            <a:r>
              <a:rPr lang="en-US" dirty="0" smtClean="0"/>
              <a:t>G-Grimace (response to stimuli)</a:t>
            </a:r>
          </a:p>
          <a:p>
            <a:pPr>
              <a:buNone/>
            </a:pPr>
            <a:r>
              <a:rPr lang="en-US" dirty="0" smtClean="0"/>
              <a:t>A-Activity (muscle tone)</a:t>
            </a:r>
          </a:p>
          <a:p>
            <a:pPr>
              <a:buNone/>
            </a:pPr>
            <a:r>
              <a:rPr lang="en-US" dirty="0" smtClean="0"/>
              <a:t>R-Respiratory effort (</a:t>
            </a:r>
            <a:r>
              <a:rPr lang="en-US" dirty="0" err="1" smtClean="0"/>
              <a:t>breahing</a:t>
            </a:r>
            <a:r>
              <a:rPr lang="en-US" dirty="0" smtClean="0"/>
              <a:t>)</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How to score the baby</a:t>
            </a:r>
            <a:endParaRPr lang="en-US" dirty="0">
              <a:solidFill>
                <a:srgbClr val="FF0000"/>
              </a:solidFill>
            </a:endParaRPr>
          </a:p>
        </p:txBody>
      </p:sp>
      <p:graphicFrame>
        <p:nvGraphicFramePr>
          <p:cNvPr id="4" name="Content Placeholder 3"/>
          <p:cNvGraphicFramePr>
            <a:graphicFrameLocks noGrp="1"/>
          </p:cNvGraphicFramePr>
          <p:nvPr>
            <p:ph idx="1"/>
          </p:nvPr>
        </p:nvGraphicFramePr>
        <p:xfrm>
          <a:off x="457200" y="1600200"/>
          <a:ext cx="8229600" cy="37185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n-US" sz="2800" b="1" dirty="0" smtClean="0">
                          <a:solidFill>
                            <a:srgbClr val="FF0000"/>
                          </a:solidFill>
                        </a:rPr>
                        <a:t>Sign/scores</a:t>
                      </a:r>
                      <a:endParaRPr lang="en-US" sz="2800" b="1" dirty="0">
                        <a:solidFill>
                          <a:srgbClr val="FF0000"/>
                        </a:solidFill>
                      </a:endParaRPr>
                    </a:p>
                  </a:txBody>
                  <a:tcPr/>
                </a:tc>
                <a:tc>
                  <a:txBody>
                    <a:bodyPr/>
                    <a:lstStyle/>
                    <a:p>
                      <a:r>
                        <a:rPr lang="en-US" sz="2800" dirty="0" smtClean="0">
                          <a:solidFill>
                            <a:srgbClr val="FF0000"/>
                          </a:solidFill>
                        </a:rPr>
                        <a:t>0</a:t>
                      </a:r>
                      <a:endParaRPr lang="en-US" sz="2800" dirty="0">
                        <a:solidFill>
                          <a:srgbClr val="FF0000"/>
                        </a:solidFill>
                      </a:endParaRPr>
                    </a:p>
                  </a:txBody>
                  <a:tcPr/>
                </a:tc>
                <a:tc>
                  <a:txBody>
                    <a:bodyPr/>
                    <a:lstStyle/>
                    <a:p>
                      <a:r>
                        <a:rPr lang="en-US" sz="2800" dirty="0" smtClean="0">
                          <a:solidFill>
                            <a:srgbClr val="FF0000"/>
                          </a:solidFill>
                        </a:rPr>
                        <a:t>1</a:t>
                      </a:r>
                      <a:endParaRPr lang="en-US" sz="2800" dirty="0">
                        <a:solidFill>
                          <a:srgbClr val="FF0000"/>
                        </a:solidFill>
                      </a:endParaRPr>
                    </a:p>
                  </a:txBody>
                  <a:tcPr/>
                </a:tc>
                <a:tc>
                  <a:txBody>
                    <a:bodyPr/>
                    <a:lstStyle/>
                    <a:p>
                      <a:r>
                        <a:rPr lang="en-US" sz="2800" dirty="0" smtClean="0">
                          <a:solidFill>
                            <a:srgbClr val="FF0000"/>
                          </a:solidFill>
                        </a:rPr>
                        <a:t>2</a:t>
                      </a:r>
                      <a:endParaRPr lang="en-US" sz="2800" dirty="0">
                        <a:solidFill>
                          <a:srgbClr val="FF0000"/>
                        </a:solidFill>
                      </a:endParaRPr>
                    </a:p>
                  </a:txBody>
                  <a:tcPr/>
                </a:tc>
              </a:tr>
              <a:tr h="370840">
                <a:tc>
                  <a:txBody>
                    <a:bodyPr/>
                    <a:lstStyle/>
                    <a:p>
                      <a:r>
                        <a:rPr lang="en-US" b="1" dirty="0" smtClean="0">
                          <a:solidFill>
                            <a:srgbClr val="FF0000"/>
                          </a:solidFill>
                        </a:rPr>
                        <a:t>Appearance/colour</a:t>
                      </a:r>
                    </a:p>
                    <a:p>
                      <a:endParaRPr lang="en-US" dirty="0"/>
                    </a:p>
                  </a:txBody>
                  <a:tcPr/>
                </a:tc>
                <a:tc>
                  <a:txBody>
                    <a:bodyPr/>
                    <a:lstStyle/>
                    <a:p>
                      <a:r>
                        <a:rPr lang="en-US" dirty="0" smtClean="0"/>
                        <a:t>Pale/blue</a:t>
                      </a:r>
                      <a:endParaRPr lang="en-US" dirty="0"/>
                    </a:p>
                  </a:txBody>
                  <a:tcPr/>
                </a:tc>
                <a:tc>
                  <a:txBody>
                    <a:bodyPr/>
                    <a:lstStyle/>
                    <a:p>
                      <a:r>
                        <a:rPr lang="en-US" dirty="0" smtClean="0"/>
                        <a:t>Pink body,</a:t>
                      </a:r>
                      <a:r>
                        <a:rPr lang="en-US" baseline="0" dirty="0" smtClean="0"/>
                        <a:t> blue extremities</a:t>
                      </a:r>
                      <a:endParaRPr lang="en-US" dirty="0"/>
                    </a:p>
                  </a:txBody>
                  <a:tcPr/>
                </a:tc>
                <a:tc>
                  <a:txBody>
                    <a:bodyPr/>
                    <a:lstStyle/>
                    <a:p>
                      <a:r>
                        <a:rPr lang="en-US" dirty="0" smtClean="0"/>
                        <a:t>Completely pink</a:t>
                      </a:r>
                      <a:endParaRPr lang="en-US" dirty="0"/>
                    </a:p>
                  </a:txBody>
                  <a:tcPr/>
                </a:tc>
              </a:tr>
              <a:tr h="370840">
                <a:tc>
                  <a:txBody>
                    <a:bodyPr/>
                    <a:lstStyle/>
                    <a:p>
                      <a:r>
                        <a:rPr lang="en-US" b="1" dirty="0" smtClean="0">
                          <a:solidFill>
                            <a:srgbClr val="FF0000"/>
                          </a:solidFill>
                        </a:rPr>
                        <a:t>Pulse/heart rate</a:t>
                      </a:r>
                    </a:p>
                    <a:p>
                      <a:endParaRPr lang="en-US" dirty="0"/>
                    </a:p>
                  </a:txBody>
                  <a:tcPr/>
                </a:tc>
                <a:tc>
                  <a:txBody>
                    <a:bodyPr/>
                    <a:lstStyle/>
                    <a:p>
                      <a:r>
                        <a:rPr lang="en-US" dirty="0" smtClean="0"/>
                        <a:t>Absent </a:t>
                      </a:r>
                      <a:endParaRPr lang="en-US" dirty="0"/>
                    </a:p>
                  </a:txBody>
                  <a:tcPr/>
                </a:tc>
                <a:tc>
                  <a:txBody>
                    <a:bodyPr/>
                    <a:lstStyle/>
                    <a:p>
                      <a:r>
                        <a:rPr lang="en-US" dirty="0" smtClean="0"/>
                        <a:t>Less than 100b/min</a:t>
                      </a:r>
                      <a:endParaRPr lang="en-US" dirty="0"/>
                    </a:p>
                  </a:txBody>
                  <a:tcPr/>
                </a:tc>
                <a:tc>
                  <a:txBody>
                    <a:bodyPr/>
                    <a:lstStyle/>
                    <a:p>
                      <a:r>
                        <a:rPr lang="en-US" dirty="0" smtClean="0"/>
                        <a:t>Above 100b/min</a:t>
                      </a:r>
                      <a:endParaRPr lang="en-US" dirty="0"/>
                    </a:p>
                  </a:txBody>
                  <a:tcPr/>
                </a:tc>
              </a:tr>
              <a:tr h="370840">
                <a:tc>
                  <a:txBody>
                    <a:bodyPr/>
                    <a:lstStyle/>
                    <a:p>
                      <a:r>
                        <a:rPr lang="en-US" b="1" dirty="0" smtClean="0">
                          <a:solidFill>
                            <a:srgbClr val="FF0000"/>
                          </a:solidFill>
                        </a:rPr>
                        <a:t>Grimace/response to stimuli</a:t>
                      </a:r>
                      <a:endParaRPr lang="en-US" b="1" dirty="0">
                        <a:solidFill>
                          <a:srgbClr val="FF0000"/>
                        </a:solidFill>
                      </a:endParaRPr>
                    </a:p>
                  </a:txBody>
                  <a:tcPr/>
                </a:tc>
                <a:tc>
                  <a:txBody>
                    <a:bodyPr/>
                    <a:lstStyle/>
                    <a:p>
                      <a:r>
                        <a:rPr lang="en-US" dirty="0" smtClean="0"/>
                        <a:t>Absent </a:t>
                      </a:r>
                      <a:endParaRPr lang="en-US" dirty="0"/>
                    </a:p>
                  </a:txBody>
                  <a:tcPr/>
                </a:tc>
                <a:tc>
                  <a:txBody>
                    <a:bodyPr/>
                    <a:lstStyle/>
                    <a:p>
                      <a:r>
                        <a:rPr lang="en-US" dirty="0" smtClean="0"/>
                        <a:t>Facial grimace</a:t>
                      </a:r>
                      <a:endParaRPr lang="en-US" dirty="0"/>
                    </a:p>
                  </a:txBody>
                  <a:tcPr/>
                </a:tc>
                <a:tc>
                  <a:txBody>
                    <a:bodyPr/>
                    <a:lstStyle/>
                    <a:p>
                      <a:r>
                        <a:rPr lang="en-US" dirty="0" smtClean="0"/>
                        <a:t>Cry, cough</a:t>
                      </a:r>
                      <a:r>
                        <a:rPr lang="en-US" baseline="0" dirty="0" smtClean="0"/>
                        <a:t> or sneeze</a:t>
                      </a:r>
                      <a:endParaRPr lang="en-US" dirty="0"/>
                    </a:p>
                  </a:txBody>
                  <a:tcPr/>
                </a:tc>
              </a:tr>
              <a:tr h="370840">
                <a:tc>
                  <a:txBody>
                    <a:bodyPr/>
                    <a:lstStyle/>
                    <a:p>
                      <a:r>
                        <a:rPr lang="en-US" b="1" dirty="0" smtClean="0">
                          <a:solidFill>
                            <a:srgbClr val="FF0000"/>
                          </a:solidFill>
                        </a:rPr>
                        <a:t>Activity/muscle tone</a:t>
                      </a:r>
                      <a:endParaRPr lang="en-US" b="1" dirty="0">
                        <a:solidFill>
                          <a:srgbClr val="FF0000"/>
                        </a:solidFill>
                      </a:endParaRPr>
                    </a:p>
                  </a:txBody>
                  <a:tcPr/>
                </a:tc>
                <a:tc>
                  <a:txBody>
                    <a:bodyPr/>
                    <a:lstStyle/>
                    <a:p>
                      <a:r>
                        <a:rPr lang="en-US" dirty="0" smtClean="0"/>
                        <a:t>Limp </a:t>
                      </a:r>
                      <a:endParaRPr lang="en-US" dirty="0"/>
                    </a:p>
                  </a:txBody>
                  <a:tcPr/>
                </a:tc>
                <a:tc>
                  <a:txBody>
                    <a:bodyPr/>
                    <a:lstStyle/>
                    <a:p>
                      <a:r>
                        <a:rPr lang="en-US" dirty="0" smtClean="0"/>
                        <a:t>Some flexion of limbs</a:t>
                      </a:r>
                      <a:endParaRPr lang="en-US" dirty="0"/>
                    </a:p>
                  </a:txBody>
                  <a:tcPr/>
                </a:tc>
                <a:tc>
                  <a:txBody>
                    <a:bodyPr/>
                    <a:lstStyle/>
                    <a:p>
                      <a:r>
                        <a:rPr lang="en-US" dirty="0" smtClean="0"/>
                        <a:t>Active movement</a:t>
                      </a:r>
                      <a:endParaRPr lang="en-US" dirty="0"/>
                    </a:p>
                  </a:txBody>
                  <a:tcPr/>
                </a:tc>
              </a:tr>
              <a:tr h="370840">
                <a:tc>
                  <a:txBody>
                    <a:bodyPr/>
                    <a:lstStyle/>
                    <a:p>
                      <a:r>
                        <a:rPr lang="en-US" b="1" dirty="0" smtClean="0">
                          <a:solidFill>
                            <a:srgbClr val="FF0000"/>
                          </a:solidFill>
                        </a:rPr>
                        <a:t>Respiratory effort/breathing</a:t>
                      </a:r>
                      <a:endParaRPr lang="en-US" b="1" dirty="0">
                        <a:solidFill>
                          <a:srgbClr val="FF0000"/>
                        </a:solidFill>
                      </a:endParaRPr>
                    </a:p>
                  </a:txBody>
                  <a:tcPr/>
                </a:tc>
                <a:tc>
                  <a:txBody>
                    <a:bodyPr/>
                    <a:lstStyle/>
                    <a:p>
                      <a:r>
                        <a:rPr lang="en-US" dirty="0" smtClean="0"/>
                        <a:t>Absent </a:t>
                      </a:r>
                      <a:endParaRPr lang="en-US" dirty="0"/>
                    </a:p>
                  </a:txBody>
                  <a:tcPr/>
                </a:tc>
                <a:tc>
                  <a:txBody>
                    <a:bodyPr/>
                    <a:lstStyle/>
                    <a:p>
                      <a:r>
                        <a:rPr lang="en-US" dirty="0" smtClean="0"/>
                        <a:t>Slow irregular breathing/ weak cry</a:t>
                      </a:r>
                      <a:endParaRPr lang="en-US" dirty="0"/>
                    </a:p>
                  </a:txBody>
                  <a:tcPr/>
                </a:tc>
                <a:tc>
                  <a:txBody>
                    <a:bodyPr/>
                    <a:lstStyle/>
                    <a:p>
                      <a:r>
                        <a:rPr lang="en-US" dirty="0" smtClean="0"/>
                        <a:t>Strong</a:t>
                      </a:r>
                      <a:r>
                        <a:rPr lang="en-US" baseline="0" dirty="0" smtClean="0"/>
                        <a:t> cry</a:t>
                      </a:r>
                      <a:endParaRPr lang="en-US"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838200"/>
          </a:xfrm>
        </p:spPr>
        <p:txBody>
          <a:bodyPr>
            <a:normAutofit/>
          </a:bodyPr>
          <a:lstStyle/>
          <a:p>
            <a:endParaRPr lang="en-US" dirty="0"/>
          </a:p>
        </p:txBody>
      </p:sp>
      <p:sp>
        <p:nvSpPr>
          <p:cNvPr id="3" name="Content Placeholder 2"/>
          <p:cNvSpPr>
            <a:spLocks noGrp="1"/>
          </p:cNvSpPr>
          <p:nvPr>
            <p:ph idx="1"/>
          </p:nvPr>
        </p:nvSpPr>
        <p:spPr>
          <a:xfrm>
            <a:off x="152400" y="1066800"/>
            <a:ext cx="8991600" cy="5562600"/>
          </a:xfrm>
        </p:spPr>
        <p:txBody>
          <a:bodyPr>
            <a:normAutofit fontScale="92500" lnSpcReduction="20000"/>
          </a:bodyPr>
          <a:lstStyle/>
          <a:p>
            <a:pPr>
              <a:buNone/>
            </a:pPr>
            <a:r>
              <a:rPr lang="en-US" dirty="0" smtClean="0"/>
              <a:t>2. Skin</a:t>
            </a:r>
          </a:p>
          <a:p>
            <a:r>
              <a:rPr lang="en-US" dirty="0" smtClean="0"/>
              <a:t>Is thin, delicate and easily traumatized by friction, pressure and substances with a different PH</a:t>
            </a:r>
          </a:p>
          <a:p>
            <a:r>
              <a:rPr lang="en-US" dirty="0" smtClean="0"/>
              <a:t>This makes the skin prone to blistering, excoriation and infection </a:t>
            </a:r>
          </a:p>
          <a:p>
            <a:r>
              <a:rPr lang="en-US" dirty="0" smtClean="0"/>
              <a:t>The PH of a term baby's skin is 6.4, and reduce to 4.9 over 3-4days to protect against infection</a:t>
            </a:r>
          </a:p>
          <a:p>
            <a:r>
              <a:rPr lang="en-US" dirty="0" smtClean="0"/>
              <a:t>It is covered by vernix caseosa (a sticky substance  produced by sebaceous gland), which protects the baby in utero and acts as a lubricant during delivery</a:t>
            </a:r>
          </a:p>
          <a:p>
            <a:r>
              <a:rPr lang="en-US" dirty="0" smtClean="0"/>
              <a:t>It is covered by downy hair called lanugo, found over the shoulders, upper arms and thighs. It disappears within the 1</a:t>
            </a:r>
            <a:r>
              <a:rPr lang="en-US" baseline="30000" dirty="0" smtClean="0"/>
              <a:t>st</a:t>
            </a:r>
            <a:r>
              <a:rPr lang="en-US" dirty="0" smtClean="0"/>
              <a:t> month of life</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152400" y="457200"/>
            <a:ext cx="8839200" cy="6248400"/>
          </a:xfrm>
        </p:spPr>
        <p:txBody>
          <a:bodyPr>
            <a:normAutofit lnSpcReduction="10000"/>
          </a:bodyPr>
          <a:lstStyle/>
          <a:p>
            <a:pPr>
              <a:buNone/>
            </a:pPr>
            <a:r>
              <a:rPr lang="en-US" dirty="0" smtClean="0"/>
              <a:t>4. Clamp the cord at two places and cut</a:t>
            </a:r>
          </a:p>
          <a:p>
            <a:pPr>
              <a:buNone/>
            </a:pPr>
            <a:r>
              <a:rPr lang="en-US" dirty="0" smtClean="0"/>
              <a:t>5. Sow the baby to the mother for sex identification</a:t>
            </a:r>
          </a:p>
          <a:p>
            <a:pPr>
              <a:buNone/>
            </a:pPr>
            <a:r>
              <a:rPr lang="en-US" dirty="0" smtClean="0"/>
              <a:t>6. Wipe the head and the face of the baby and the whole body so that temp is not lost</a:t>
            </a:r>
          </a:p>
          <a:p>
            <a:pPr>
              <a:buNone/>
            </a:pPr>
            <a:r>
              <a:rPr lang="en-US" dirty="0" smtClean="0"/>
              <a:t>7. Place the baby on the mothers abdomen for skin to skin contact, or hand over to your assistant with a warm towel</a:t>
            </a:r>
          </a:p>
          <a:p>
            <a:pPr>
              <a:buNone/>
            </a:pPr>
            <a:r>
              <a:rPr lang="en-US" dirty="0" smtClean="0"/>
              <a:t>8. Label the baby and weigh. The label includes;</a:t>
            </a:r>
          </a:p>
          <a:p>
            <a:pPr lvl="1"/>
            <a:r>
              <a:rPr lang="en-US" dirty="0" smtClean="0"/>
              <a:t>names of the mother</a:t>
            </a:r>
          </a:p>
          <a:p>
            <a:pPr lvl="1"/>
            <a:r>
              <a:rPr lang="en-US" dirty="0" smtClean="0"/>
              <a:t>IPNO</a:t>
            </a:r>
          </a:p>
          <a:p>
            <a:pPr lvl="1"/>
            <a:r>
              <a:rPr lang="en-US" dirty="0" smtClean="0"/>
              <a:t>Sex of the baby</a:t>
            </a:r>
          </a:p>
          <a:p>
            <a:pPr lvl="1"/>
            <a:r>
              <a:rPr lang="en-US" dirty="0" smtClean="0"/>
              <a:t>Date and time of delivery</a:t>
            </a:r>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152400" y="457200"/>
            <a:ext cx="8839200" cy="6248400"/>
          </a:xfrm>
        </p:spPr>
        <p:txBody>
          <a:bodyPr>
            <a:normAutofit fontScale="92500"/>
          </a:bodyPr>
          <a:lstStyle/>
          <a:p>
            <a:pPr>
              <a:buNone/>
            </a:pPr>
            <a:r>
              <a:rPr lang="en-US" dirty="0" smtClean="0"/>
              <a:t>9. Wrap the baby in warm clothes, give the baby to the mother, or put it in a warm resuscitare or cot, head being slightly lower to facilitate drainage of secretions if any</a:t>
            </a:r>
          </a:p>
          <a:p>
            <a:pPr>
              <a:buNone/>
            </a:pPr>
            <a:r>
              <a:rPr lang="en-US" dirty="0" smtClean="0"/>
              <a:t>10. Observe the breathing and colour of the baby constantly, and the cord for any oozing</a:t>
            </a:r>
          </a:p>
          <a:p>
            <a:pPr>
              <a:buNone/>
            </a:pPr>
            <a:r>
              <a:rPr lang="en-US" dirty="0" smtClean="0"/>
              <a:t>11. Allow the baby to rest for one hour before any other procedure is done</a:t>
            </a:r>
          </a:p>
          <a:p>
            <a:pPr>
              <a:buNone/>
            </a:pPr>
            <a:r>
              <a:rPr lang="en-US" dirty="0" smtClean="0"/>
              <a:t>12. Apply TEO 1% to prevent ophthalmic neonatorum</a:t>
            </a:r>
          </a:p>
          <a:p>
            <a:pPr>
              <a:buNone/>
            </a:pPr>
            <a:r>
              <a:rPr lang="en-US" dirty="0" smtClean="0"/>
              <a:t>13. Perform physical examination of the baby</a:t>
            </a:r>
          </a:p>
          <a:p>
            <a:pPr>
              <a:buNone/>
            </a:pPr>
            <a:r>
              <a:rPr lang="en-US" dirty="0" smtClean="0"/>
              <a:t>14. Then you can wash the baby or toptail or remove vernix caseosa with oil</a:t>
            </a:r>
          </a:p>
          <a:p>
            <a:endParaRPr lang="en-US" dirty="0" smtClean="0"/>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dirty="0" smtClean="0"/>
              <a:t>Identification and security procedure</a:t>
            </a:r>
            <a:endParaRPr lang="en-US" dirty="0"/>
          </a:p>
        </p:txBody>
      </p:sp>
      <p:sp>
        <p:nvSpPr>
          <p:cNvPr id="3" name="Content Placeholder 2"/>
          <p:cNvSpPr>
            <a:spLocks noGrp="1"/>
          </p:cNvSpPr>
          <p:nvPr>
            <p:ph idx="1"/>
          </p:nvPr>
        </p:nvSpPr>
        <p:spPr>
          <a:xfrm>
            <a:off x="152400" y="914400"/>
            <a:ext cx="8763000" cy="5715000"/>
          </a:xfrm>
        </p:spPr>
        <p:txBody>
          <a:bodyPr>
            <a:normAutofit lnSpcReduction="10000"/>
          </a:bodyPr>
          <a:lstStyle/>
          <a:p>
            <a:r>
              <a:rPr lang="en-US" dirty="0" smtClean="0"/>
              <a:t>The midwife receiving the baby from labour ward staff should confirm that the baby's name, sex, date and time of birth on the name band match the information in the case notes</a:t>
            </a:r>
          </a:p>
          <a:p>
            <a:r>
              <a:rPr lang="en-US" dirty="0" smtClean="0"/>
              <a:t>The name band should remain on the baby until discharge</a:t>
            </a:r>
          </a:p>
          <a:p>
            <a:r>
              <a:rPr lang="en-US" dirty="0" smtClean="0"/>
              <a:t>The name bands should be verified daily and on transfer to other wards or on discharge</a:t>
            </a:r>
          </a:p>
          <a:p>
            <a:r>
              <a:rPr lang="en-US" dirty="0" smtClean="0"/>
              <a:t>If the information becomes illegible a new one should be written and noted in the cardex, replacement should be done in the presence of the mother</a:t>
            </a: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516563"/>
          </a:xfrm>
        </p:spPr>
        <p:txBody>
          <a:bodyPr/>
          <a:lstStyle/>
          <a:p>
            <a:r>
              <a:rPr lang="en-US" dirty="0" smtClean="0"/>
              <a:t>The mother should accompany  her baby at all times and she should be able to identify the staff involved in the care of her baby.</a:t>
            </a:r>
          </a:p>
          <a:p>
            <a:r>
              <a:rPr lang="en-US" dirty="0" smtClean="0"/>
              <a:t>Staff must be aware of the movement of babies and mothers in their care</a:t>
            </a:r>
          </a:p>
          <a:p>
            <a:r>
              <a:rPr lang="en-US" dirty="0" smtClean="0"/>
              <a:t>Other security measures include devices like CCTV</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39762"/>
          </a:xfrm>
        </p:spPr>
        <p:txBody>
          <a:bodyPr>
            <a:normAutofit fontScale="90000"/>
          </a:bodyPr>
          <a:lstStyle/>
          <a:p>
            <a:r>
              <a:rPr lang="en-US" b="1" dirty="0" smtClean="0">
                <a:solidFill>
                  <a:srgbClr val="FF0000"/>
                </a:solidFill>
              </a:rPr>
              <a:t>1st general/physical examination of the newborn</a:t>
            </a:r>
            <a:endParaRPr lang="en-US" b="1" dirty="0">
              <a:solidFill>
                <a:srgbClr val="FF0000"/>
              </a:solidFill>
            </a:endParaRPr>
          </a:p>
        </p:txBody>
      </p:sp>
      <p:sp>
        <p:nvSpPr>
          <p:cNvPr id="3" name="Content Placeholder 2"/>
          <p:cNvSpPr>
            <a:spLocks noGrp="1"/>
          </p:cNvSpPr>
          <p:nvPr>
            <p:ph idx="1"/>
          </p:nvPr>
        </p:nvSpPr>
        <p:spPr>
          <a:xfrm>
            <a:off x="152400" y="1066800"/>
            <a:ext cx="8763000" cy="5638800"/>
          </a:xfrm>
        </p:spPr>
        <p:txBody>
          <a:bodyPr>
            <a:normAutofit fontScale="70000" lnSpcReduction="20000"/>
          </a:bodyPr>
          <a:lstStyle/>
          <a:p>
            <a:pPr>
              <a:buNone/>
            </a:pPr>
            <a:r>
              <a:rPr lang="en-US" b="1" dirty="0" smtClean="0">
                <a:solidFill>
                  <a:srgbClr val="FF0000"/>
                </a:solidFill>
              </a:rPr>
              <a:t>Aims</a:t>
            </a:r>
          </a:p>
          <a:p>
            <a:r>
              <a:rPr lang="en-US" dirty="0" smtClean="0"/>
              <a:t>To determine maturity of the baby</a:t>
            </a:r>
          </a:p>
          <a:p>
            <a:r>
              <a:rPr lang="en-US" dirty="0" smtClean="0"/>
              <a:t>To exclude  congenital abnormalities</a:t>
            </a:r>
          </a:p>
          <a:p>
            <a:r>
              <a:rPr lang="en-US" dirty="0" smtClean="0"/>
              <a:t>To detect any birth injuries</a:t>
            </a:r>
          </a:p>
          <a:p>
            <a:pPr>
              <a:buNone/>
            </a:pPr>
            <a:r>
              <a:rPr lang="en-US" b="1" dirty="0" smtClean="0">
                <a:solidFill>
                  <a:srgbClr val="FF0000"/>
                </a:solidFill>
              </a:rPr>
              <a:t>Requirements</a:t>
            </a:r>
          </a:p>
          <a:p>
            <a:r>
              <a:rPr lang="en-US" dirty="0" smtClean="0"/>
              <a:t> a warm environment</a:t>
            </a:r>
          </a:p>
          <a:p>
            <a:r>
              <a:rPr lang="en-US" dirty="0" smtClean="0"/>
              <a:t>Good light</a:t>
            </a:r>
          </a:p>
          <a:p>
            <a:r>
              <a:rPr lang="en-US" dirty="0" smtClean="0"/>
              <a:t>Swabs in a galipot</a:t>
            </a:r>
          </a:p>
          <a:p>
            <a:r>
              <a:rPr lang="en-US" dirty="0" smtClean="0"/>
              <a:t>Tape measure</a:t>
            </a:r>
          </a:p>
          <a:p>
            <a:r>
              <a:rPr lang="en-US" dirty="0" smtClean="0"/>
              <a:t>Stethoscope</a:t>
            </a:r>
          </a:p>
          <a:p>
            <a:r>
              <a:rPr lang="en-US" dirty="0" smtClean="0"/>
              <a:t>Gloves</a:t>
            </a:r>
          </a:p>
          <a:p>
            <a:r>
              <a:rPr lang="en-US" dirty="0" smtClean="0"/>
              <a:t>Clinical thermometer</a:t>
            </a:r>
          </a:p>
          <a:p>
            <a:r>
              <a:rPr lang="en-US" dirty="0" smtClean="0"/>
              <a:t>Lubricant</a:t>
            </a:r>
          </a:p>
          <a:p>
            <a:r>
              <a:rPr lang="en-US" dirty="0" smtClean="0"/>
              <a:t>Weighing scale</a:t>
            </a:r>
          </a:p>
          <a:p>
            <a:r>
              <a:rPr lang="en-US" dirty="0" smtClean="0"/>
              <a:t>Second hand watch</a:t>
            </a:r>
          </a:p>
          <a:p>
            <a:endParaRPr lang="en-US" dirty="0" smtClean="0"/>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Procedure</a:t>
            </a:r>
            <a:br>
              <a:rPr lang="en-US" dirty="0" smtClean="0"/>
            </a:br>
            <a:endParaRPr lang="en-US" dirty="0"/>
          </a:p>
        </p:txBody>
      </p:sp>
      <p:sp>
        <p:nvSpPr>
          <p:cNvPr id="3" name="Content Placeholder 2"/>
          <p:cNvSpPr>
            <a:spLocks noGrp="1"/>
          </p:cNvSpPr>
          <p:nvPr>
            <p:ph idx="1"/>
          </p:nvPr>
        </p:nvSpPr>
        <p:spPr>
          <a:xfrm>
            <a:off x="152400" y="609600"/>
            <a:ext cx="8839200" cy="6019800"/>
          </a:xfrm>
        </p:spPr>
        <p:txBody>
          <a:bodyPr>
            <a:normAutofit fontScale="85000" lnSpcReduction="20000"/>
          </a:bodyPr>
          <a:lstStyle/>
          <a:p>
            <a:pPr>
              <a:buNone/>
            </a:pPr>
            <a:r>
              <a:rPr lang="en-US" dirty="0" smtClean="0">
                <a:solidFill>
                  <a:srgbClr val="FF0000"/>
                </a:solidFill>
              </a:rPr>
              <a:t>Head and neck</a:t>
            </a:r>
          </a:p>
          <a:p>
            <a:r>
              <a:rPr lang="en-US" dirty="0" smtClean="0"/>
              <a:t>Note shape and size to exclude microcephally, hydrocephalus, anencephaly, palpate the sutures, fontanelles and the bones note any swelling</a:t>
            </a:r>
          </a:p>
          <a:p>
            <a:r>
              <a:rPr lang="en-US" dirty="0" smtClean="0"/>
              <a:t>Note degree of moulding by noting the amount of overriding of bones at the sutures and fontanelles, presence of capput succedaneum, cephalhaematoma</a:t>
            </a:r>
          </a:p>
          <a:p>
            <a:r>
              <a:rPr lang="en-US" dirty="0" smtClean="0"/>
              <a:t>He bones should feel hard in a term baby</a:t>
            </a:r>
          </a:p>
          <a:p>
            <a:r>
              <a:rPr lang="en-US" dirty="0" smtClean="0"/>
              <a:t>Wide anterior fontanelle and sutures may indicate hydrocephalus or prematurity</a:t>
            </a:r>
          </a:p>
          <a:p>
            <a:r>
              <a:rPr lang="en-US" dirty="0" smtClean="0"/>
              <a:t>The shape of baby's head as a result of moulding gives an indication of presentation in utero</a:t>
            </a:r>
          </a:p>
          <a:p>
            <a:r>
              <a:rPr lang="en-US" dirty="0" smtClean="0"/>
              <a:t>Neck is examined for presence of swelling, and movement of the neck and allow flexion of the head, congenital goiter and meningocele</a:t>
            </a:r>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152400" y="457200"/>
            <a:ext cx="8839200" cy="6248400"/>
          </a:xfrm>
        </p:spPr>
        <p:txBody>
          <a:bodyPr>
            <a:normAutofit fontScale="92500" lnSpcReduction="20000"/>
          </a:bodyPr>
          <a:lstStyle/>
          <a:p>
            <a:pPr>
              <a:buNone/>
            </a:pPr>
            <a:r>
              <a:rPr lang="en-US" b="1" dirty="0" smtClean="0">
                <a:solidFill>
                  <a:srgbClr val="FF0000"/>
                </a:solidFill>
              </a:rPr>
              <a:t>Ears</a:t>
            </a:r>
          </a:p>
          <a:p>
            <a:r>
              <a:rPr lang="en-US" dirty="0" smtClean="0"/>
              <a:t>Check for position if low set, may indicate down syndrome or mongolism</a:t>
            </a:r>
          </a:p>
          <a:p>
            <a:r>
              <a:rPr lang="en-US" dirty="0" smtClean="0"/>
              <a:t>The upper notch of pinna should be level with the canthus of the eye</a:t>
            </a:r>
          </a:p>
          <a:p>
            <a:r>
              <a:rPr lang="en-US" dirty="0" smtClean="0"/>
              <a:t>Check for patency of external auditory meatus</a:t>
            </a:r>
          </a:p>
          <a:p>
            <a:pPr>
              <a:buNone/>
            </a:pPr>
            <a:r>
              <a:rPr lang="en-US" dirty="0" smtClean="0"/>
              <a:t>Check for small tags of tissue in front of the ear (accessory auricles)</a:t>
            </a:r>
            <a:r>
              <a:rPr lang="en-US" dirty="0" smtClean="0">
                <a:solidFill>
                  <a:srgbClr val="FF0000"/>
                </a:solidFill>
              </a:rPr>
              <a:t> </a:t>
            </a:r>
          </a:p>
          <a:p>
            <a:pPr>
              <a:buNone/>
            </a:pPr>
            <a:r>
              <a:rPr lang="en-US" dirty="0" smtClean="0">
                <a:solidFill>
                  <a:srgbClr val="FF0000"/>
                </a:solidFill>
              </a:rPr>
              <a:t>Eyes</a:t>
            </a:r>
          </a:p>
          <a:p>
            <a:r>
              <a:rPr lang="en-US" dirty="0" smtClean="0"/>
              <a:t>Note if eye ball are present or absent, check for injuries(sub conjuctival haemorrhage), or jaundice. The eyes open spontaneously when baby is held upright</a:t>
            </a:r>
          </a:p>
          <a:p>
            <a:r>
              <a:rPr lang="en-US" dirty="0" smtClean="0"/>
              <a:t>Distance btw the eyes should be 3 cm</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600"/>
            <a:ext cx="8229600" cy="46038"/>
          </a:xfrm>
        </p:spPr>
        <p:txBody>
          <a:bodyPr>
            <a:normAutofit fontScale="90000"/>
          </a:bodyPr>
          <a:lstStyle/>
          <a:p>
            <a:endParaRPr lang="en-US" dirty="0"/>
          </a:p>
        </p:txBody>
      </p:sp>
      <p:sp>
        <p:nvSpPr>
          <p:cNvPr id="3" name="Content Placeholder 2"/>
          <p:cNvSpPr>
            <a:spLocks noGrp="1"/>
          </p:cNvSpPr>
          <p:nvPr>
            <p:ph idx="1"/>
          </p:nvPr>
        </p:nvSpPr>
        <p:spPr>
          <a:xfrm>
            <a:off x="152400" y="381000"/>
            <a:ext cx="8763000" cy="6477000"/>
          </a:xfrm>
        </p:spPr>
        <p:txBody>
          <a:bodyPr>
            <a:normAutofit fontScale="85000" lnSpcReduction="10000"/>
          </a:bodyPr>
          <a:lstStyle/>
          <a:p>
            <a:pPr>
              <a:buNone/>
            </a:pPr>
            <a:r>
              <a:rPr lang="en-US" b="1" dirty="0" smtClean="0">
                <a:solidFill>
                  <a:srgbClr val="FF0000"/>
                </a:solidFill>
              </a:rPr>
              <a:t>Nostril</a:t>
            </a:r>
          </a:p>
          <a:p>
            <a:r>
              <a:rPr lang="en-US" dirty="0" smtClean="0"/>
              <a:t>Check for presence, patency and polyps</a:t>
            </a:r>
          </a:p>
          <a:p>
            <a:pPr>
              <a:buNone/>
            </a:pPr>
            <a:r>
              <a:rPr lang="en-US" b="1" dirty="0" smtClean="0">
                <a:solidFill>
                  <a:srgbClr val="FF0000"/>
                </a:solidFill>
              </a:rPr>
              <a:t>Mouth</a:t>
            </a:r>
          </a:p>
          <a:p>
            <a:r>
              <a:rPr lang="en-US" dirty="0" smtClean="0"/>
              <a:t>Can be opened easily by pressing against the able of the jaw, then inspect the tongue, gums and palate</a:t>
            </a:r>
          </a:p>
          <a:p>
            <a:r>
              <a:rPr lang="en-US" dirty="0" smtClean="0"/>
              <a:t>For cleft palate, cleft/harelip, tongue tie and false teeth</a:t>
            </a:r>
          </a:p>
          <a:p>
            <a:pPr>
              <a:buNone/>
            </a:pPr>
            <a:r>
              <a:rPr lang="en-US" b="1" dirty="0" smtClean="0">
                <a:solidFill>
                  <a:srgbClr val="FF0000"/>
                </a:solidFill>
              </a:rPr>
              <a:t>Chest and abdomen</a:t>
            </a:r>
          </a:p>
          <a:p>
            <a:r>
              <a:rPr lang="en-US" dirty="0" smtClean="0"/>
              <a:t>Observe for breathing, the chest should be moving at the same time with the abdomen when the baby is breathing</a:t>
            </a:r>
          </a:p>
          <a:p>
            <a:r>
              <a:rPr lang="en-US" dirty="0" smtClean="0"/>
              <a:t>If nipples are wide spaced it indicates chromosomal abnormality</a:t>
            </a:r>
          </a:p>
          <a:p>
            <a:r>
              <a:rPr lang="en-US" dirty="0" smtClean="0"/>
              <a:t>Check for engorged breasts or absence of breast</a:t>
            </a:r>
          </a:p>
          <a:p>
            <a:r>
              <a:rPr lang="en-US" dirty="0" smtClean="0"/>
              <a:t>Check for continuing sternum and shape of rib cage, respiration</a:t>
            </a:r>
          </a:p>
          <a:p>
            <a:r>
              <a:rPr lang="en-US" dirty="0" smtClean="0"/>
              <a:t>Take apex beat and respiration</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152400" y="533400"/>
            <a:ext cx="8763000" cy="6096000"/>
          </a:xfrm>
        </p:spPr>
        <p:txBody>
          <a:bodyPr>
            <a:normAutofit fontScale="92500" lnSpcReduction="20000"/>
          </a:bodyPr>
          <a:lstStyle/>
          <a:p>
            <a:pPr>
              <a:buNone/>
            </a:pPr>
            <a:r>
              <a:rPr lang="en-US" b="1" dirty="0" smtClean="0">
                <a:solidFill>
                  <a:srgbClr val="FF0000"/>
                </a:solidFill>
              </a:rPr>
              <a:t>Abdomen</a:t>
            </a:r>
          </a:p>
          <a:p>
            <a:r>
              <a:rPr lang="en-US" dirty="0" smtClean="0"/>
              <a:t>It should be rounded, intact and firm</a:t>
            </a:r>
          </a:p>
          <a:p>
            <a:r>
              <a:rPr lang="en-US" dirty="0" smtClean="0"/>
              <a:t>Check for diaphragmatic hernia, umbilical hernia, exomphalos-absence of abdominal muscles so that intestines protrudes through the membranes</a:t>
            </a:r>
          </a:p>
          <a:p>
            <a:r>
              <a:rPr lang="en-US" dirty="0" smtClean="0"/>
              <a:t>Check for abdominal distention which indicates hydrops foetalis</a:t>
            </a:r>
          </a:p>
          <a:p>
            <a:r>
              <a:rPr lang="en-US" dirty="0" smtClean="0"/>
              <a:t>Check cord if well clamped or oozing</a:t>
            </a:r>
          </a:p>
          <a:p>
            <a:pPr>
              <a:buNone/>
            </a:pPr>
            <a:r>
              <a:rPr lang="en-US" b="1" dirty="0" smtClean="0">
                <a:solidFill>
                  <a:srgbClr val="FF0000"/>
                </a:solidFill>
              </a:rPr>
              <a:t>Palms and arms</a:t>
            </a:r>
          </a:p>
          <a:p>
            <a:r>
              <a:rPr lang="en-US" dirty="0" smtClean="0"/>
              <a:t>Should be equal and more free, if not indicates fracture, dislocation or paralysis</a:t>
            </a:r>
          </a:p>
          <a:p>
            <a:r>
              <a:rPr lang="en-US" dirty="0" smtClean="0"/>
              <a:t>Check for extra digits if present tie with silk</a:t>
            </a:r>
          </a:p>
          <a:p>
            <a:r>
              <a:rPr lang="en-US" dirty="0" smtClean="0"/>
              <a:t>Check for webbed fingers by opening the palm</a:t>
            </a:r>
          </a:p>
          <a:p>
            <a:r>
              <a:rPr lang="en-US" dirty="0" smtClean="0"/>
              <a:t>Check for erbs palsy</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52400" y="381000"/>
            <a:ext cx="8839200" cy="6324600"/>
          </a:xfrm>
        </p:spPr>
        <p:txBody>
          <a:bodyPr>
            <a:normAutofit fontScale="92500" lnSpcReduction="10000"/>
          </a:bodyPr>
          <a:lstStyle/>
          <a:p>
            <a:pPr>
              <a:buNone/>
            </a:pPr>
            <a:r>
              <a:rPr lang="en-US" b="1" dirty="0" smtClean="0">
                <a:solidFill>
                  <a:srgbClr val="FF0000"/>
                </a:solidFill>
              </a:rPr>
              <a:t>External genitalia</a:t>
            </a:r>
          </a:p>
          <a:p>
            <a:r>
              <a:rPr lang="en-US" dirty="0" smtClean="0"/>
              <a:t>Check the sex, if in doubts consult a pediatrician i.e. pseudohaemaphroditism</a:t>
            </a:r>
          </a:p>
          <a:p>
            <a:r>
              <a:rPr lang="en-US" dirty="0" smtClean="0"/>
              <a:t>For boys exclude epispadias, hypospadias and phimosis</a:t>
            </a:r>
          </a:p>
          <a:p>
            <a:r>
              <a:rPr lang="en-US" dirty="0" smtClean="0"/>
              <a:t>Check for undescended testis</a:t>
            </a:r>
          </a:p>
          <a:p>
            <a:r>
              <a:rPr lang="en-US" dirty="0" smtClean="0"/>
              <a:t>In females check for bleeding from urethral and vaginal orifice, vaginal bleeding may be due to excess hormone from the mother- reassure the mother</a:t>
            </a:r>
          </a:p>
          <a:p>
            <a:r>
              <a:rPr lang="en-US" dirty="0" smtClean="0"/>
              <a:t>Baby's temp may be taken rectally and to confirm patency of the anus</a:t>
            </a:r>
          </a:p>
          <a:p>
            <a:r>
              <a:rPr lang="en-US" dirty="0" smtClean="0"/>
              <a:t>Other area to take temp; axilla, tympanic or groin</a:t>
            </a:r>
          </a:p>
          <a:p>
            <a:r>
              <a:rPr lang="en-US" dirty="0" smtClean="0"/>
              <a:t>Normal baby skin temp range from 36.5-37.3</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458200" cy="152400"/>
          </a:xfrm>
        </p:spPr>
        <p:txBody>
          <a:bodyPr>
            <a:normAutofit fontScale="90000"/>
          </a:bodyPr>
          <a:lstStyle/>
          <a:p>
            <a:endParaRPr lang="en-US" dirty="0"/>
          </a:p>
        </p:txBody>
      </p:sp>
      <p:sp>
        <p:nvSpPr>
          <p:cNvPr id="3" name="Content Placeholder 2"/>
          <p:cNvSpPr>
            <a:spLocks noGrp="1"/>
          </p:cNvSpPr>
          <p:nvPr>
            <p:ph idx="1"/>
          </p:nvPr>
        </p:nvSpPr>
        <p:spPr>
          <a:xfrm>
            <a:off x="228600" y="381000"/>
            <a:ext cx="8686800" cy="6248400"/>
          </a:xfrm>
        </p:spPr>
        <p:txBody>
          <a:bodyPr>
            <a:normAutofit fontScale="92500" lnSpcReduction="20000"/>
          </a:bodyPr>
          <a:lstStyle/>
          <a:p>
            <a:r>
              <a:rPr lang="en-US" dirty="0" smtClean="0"/>
              <a:t>Peripheral cyanosis is common</a:t>
            </a:r>
          </a:p>
          <a:p>
            <a:r>
              <a:rPr lang="en-US" dirty="0" smtClean="0"/>
              <a:t>Sweat glands although present are not active in the 1</a:t>
            </a:r>
            <a:r>
              <a:rPr lang="en-US" baseline="30000" dirty="0" smtClean="0"/>
              <a:t>st</a:t>
            </a:r>
            <a:r>
              <a:rPr lang="en-US" dirty="0" smtClean="0"/>
              <a:t> days of life</a:t>
            </a:r>
          </a:p>
          <a:p>
            <a:r>
              <a:rPr lang="en-US" dirty="0" smtClean="0"/>
              <a:t>It has plentiful skin creases of the hands and sole of feet</a:t>
            </a:r>
          </a:p>
          <a:p>
            <a:r>
              <a:rPr lang="en-US" dirty="0" smtClean="0"/>
              <a:t>Nails are fully formed and may even be too long</a:t>
            </a:r>
          </a:p>
          <a:p>
            <a:r>
              <a:rPr lang="en-US" dirty="0" smtClean="0"/>
              <a:t>Hair is soft and silky, some babies have no hair</a:t>
            </a:r>
          </a:p>
          <a:p>
            <a:r>
              <a:rPr lang="en-US" dirty="0" smtClean="0"/>
              <a:t>Eye brows and eye lashes are present</a:t>
            </a:r>
          </a:p>
          <a:p>
            <a:r>
              <a:rPr lang="en-US" dirty="0" smtClean="0"/>
              <a:t>Cartilage of the ear is well formed</a:t>
            </a:r>
          </a:p>
          <a:p>
            <a:r>
              <a:rPr lang="en-US" dirty="0" smtClean="0"/>
              <a:t>Umbilical cord:- will shrink slowly by a process of dry gangrene. And usually falls off btw7-14 days, average being 5-7 days. The reason behind prolonged separation include infection and use of antiseptics which reduce the number of non pathogenic flora</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152400" y="381000"/>
            <a:ext cx="8763000" cy="6324600"/>
          </a:xfrm>
        </p:spPr>
        <p:txBody>
          <a:bodyPr>
            <a:normAutofit fontScale="92500" lnSpcReduction="10000"/>
          </a:bodyPr>
          <a:lstStyle/>
          <a:p>
            <a:pPr>
              <a:buNone/>
            </a:pPr>
            <a:r>
              <a:rPr lang="en-US" b="1" dirty="0" smtClean="0">
                <a:solidFill>
                  <a:srgbClr val="FF0000"/>
                </a:solidFill>
              </a:rPr>
              <a:t>Lower limbs</a:t>
            </a:r>
          </a:p>
          <a:p>
            <a:r>
              <a:rPr lang="en-US" dirty="0" smtClean="0"/>
              <a:t>Check for equality, free movement, fractures, talipes/clubbing of foot, webbed and extra digits</a:t>
            </a:r>
          </a:p>
          <a:p>
            <a:r>
              <a:rPr lang="en-US" dirty="0" smtClean="0"/>
              <a:t>Exclude hip dislocation by performing ballows’/ortolanis test</a:t>
            </a:r>
          </a:p>
          <a:p>
            <a:r>
              <a:rPr lang="en-US" dirty="0" smtClean="0"/>
              <a:t>Back</a:t>
            </a:r>
          </a:p>
          <a:p>
            <a:r>
              <a:rPr lang="en-US" dirty="0" smtClean="0"/>
              <a:t>Check for spina bifida, continuity of vertebral column, any swelling or dimple with hair patches may indicate occult spina bifida</a:t>
            </a:r>
          </a:p>
          <a:p>
            <a:pPr>
              <a:buNone/>
            </a:pPr>
            <a:r>
              <a:rPr lang="en-US" b="1" dirty="0" smtClean="0">
                <a:solidFill>
                  <a:srgbClr val="FF0000"/>
                </a:solidFill>
              </a:rPr>
              <a:t>Length</a:t>
            </a:r>
          </a:p>
          <a:p>
            <a:r>
              <a:rPr lang="en-US" dirty="0" smtClean="0"/>
              <a:t>Measure the length of the baby from crown to heal measure head circumference.</a:t>
            </a:r>
          </a:p>
          <a:p>
            <a:r>
              <a:rPr lang="en-US" dirty="0" smtClean="0"/>
              <a:t>Check the moro reflex and other reflexes</a:t>
            </a:r>
          </a:p>
          <a:p>
            <a:pPr>
              <a:buNone/>
            </a:pP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Neurological assessment</a:t>
            </a:r>
            <a:endParaRPr lang="en-US" dirty="0"/>
          </a:p>
        </p:txBody>
      </p:sp>
      <p:sp>
        <p:nvSpPr>
          <p:cNvPr id="3" name="Content Placeholder 2"/>
          <p:cNvSpPr>
            <a:spLocks noGrp="1"/>
          </p:cNvSpPr>
          <p:nvPr>
            <p:ph idx="1"/>
          </p:nvPr>
        </p:nvSpPr>
        <p:spPr>
          <a:xfrm>
            <a:off x="152400" y="838200"/>
            <a:ext cx="8763000" cy="5867400"/>
          </a:xfrm>
        </p:spPr>
        <p:txBody>
          <a:bodyPr/>
          <a:lstStyle/>
          <a:p>
            <a:r>
              <a:rPr lang="en-US" dirty="0" smtClean="0"/>
              <a:t>It involves checking of reflexes which deal with the function of the baby’s nervous system as well as physical and behavioral assessments</a:t>
            </a:r>
          </a:p>
          <a:p>
            <a:r>
              <a:rPr lang="en-US" dirty="0" smtClean="0"/>
              <a:t>At the beginning of the examination, observe baby's movements. This movements involve all extremities and should be random and symmetrical. </a:t>
            </a:r>
          </a:p>
          <a:p>
            <a:r>
              <a:rPr lang="en-US" dirty="0" smtClean="0"/>
              <a:t>Sometimes jitteriness or tremors may be noted, which look like fits at 1</a:t>
            </a:r>
            <a:r>
              <a:rPr lang="en-US" baseline="30000" dirty="0" smtClean="0"/>
              <a:t>st</a:t>
            </a:r>
            <a:r>
              <a:rPr lang="en-US" dirty="0" smtClean="0"/>
              <a:t>, to determine if it is a fit or not, hold the affected limb and should stop if not a fit.</a:t>
            </a:r>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228600" y="381000"/>
            <a:ext cx="8763000" cy="6324600"/>
          </a:xfrm>
        </p:spPr>
        <p:txBody>
          <a:bodyPr>
            <a:normAutofit fontScale="92500" lnSpcReduction="10000"/>
          </a:bodyPr>
          <a:lstStyle/>
          <a:p>
            <a:pPr>
              <a:buNone/>
            </a:pPr>
            <a:r>
              <a:rPr lang="en-US" dirty="0" smtClean="0"/>
              <a:t>Neurological assessment includes the following reflexes;</a:t>
            </a:r>
          </a:p>
          <a:p>
            <a:r>
              <a:rPr lang="en-US" dirty="0" smtClean="0"/>
              <a:t>Moro </a:t>
            </a:r>
          </a:p>
          <a:p>
            <a:r>
              <a:rPr lang="en-US" dirty="0" smtClean="0"/>
              <a:t>Rooting </a:t>
            </a:r>
          </a:p>
          <a:p>
            <a:r>
              <a:rPr lang="en-US" dirty="0" smtClean="0"/>
              <a:t>Sucking and swallowing</a:t>
            </a:r>
          </a:p>
          <a:p>
            <a:r>
              <a:rPr lang="en-US" dirty="0" smtClean="0"/>
              <a:t>Gag, cough and sneeze</a:t>
            </a:r>
          </a:p>
          <a:p>
            <a:r>
              <a:rPr lang="en-US" dirty="0" smtClean="0"/>
              <a:t>Blinking and </a:t>
            </a:r>
            <a:r>
              <a:rPr lang="en-US" dirty="0" smtClean="0"/>
              <a:t>corneal</a:t>
            </a:r>
          </a:p>
          <a:p>
            <a:r>
              <a:rPr lang="en-US" dirty="0" smtClean="0"/>
              <a:t> </a:t>
            </a:r>
            <a:r>
              <a:rPr lang="en-US" dirty="0" smtClean="0"/>
              <a:t>grasp</a:t>
            </a:r>
          </a:p>
          <a:p>
            <a:r>
              <a:rPr lang="en-US" dirty="0" smtClean="0"/>
              <a:t>Walking and stepping</a:t>
            </a:r>
          </a:p>
          <a:p>
            <a:r>
              <a:rPr lang="en-US" dirty="0" smtClean="0"/>
              <a:t>Asymmetrical tonic neck reflex</a:t>
            </a:r>
          </a:p>
          <a:p>
            <a:r>
              <a:rPr lang="en-US" dirty="0" smtClean="0"/>
              <a:t>Traction response</a:t>
            </a:r>
          </a:p>
          <a:p>
            <a:r>
              <a:rPr lang="en-US" dirty="0" smtClean="0"/>
              <a:t>Ventral suspension</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152400" y="457200"/>
            <a:ext cx="8839200" cy="6248400"/>
          </a:xfrm>
        </p:spPr>
        <p:txBody>
          <a:bodyPr>
            <a:normAutofit/>
          </a:bodyPr>
          <a:lstStyle/>
          <a:p>
            <a:pPr>
              <a:buNone/>
            </a:pPr>
            <a:r>
              <a:rPr lang="en-US" b="1" dirty="0" smtClean="0">
                <a:solidFill>
                  <a:srgbClr val="FF0000"/>
                </a:solidFill>
              </a:rPr>
              <a:t>Moro reflex</a:t>
            </a:r>
          </a:p>
          <a:p>
            <a:r>
              <a:rPr lang="en-US" dirty="0" smtClean="0"/>
              <a:t>Occurs in response to a sudden stimulus. </a:t>
            </a:r>
          </a:p>
          <a:p>
            <a:r>
              <a:rPr lang="en-US" dirty="0" smtClean="0"/>
              <a:t>the baby is  held in supine, with the trunk and head supported from below</a:t>
            </a:r>
          </a:p>
          <a:p>
            <a:r>
              <a:rPr lang="en-US" dirty="0" smtClean="0"/>
              <a:t>When the head and shoulders are suddenly allowed to fall back, the baby responds by abduction and extension of arms with fingers fanned and sometimes accompanied by a tremor</a:t>
            </a:r>
          </a:p>
          <a:p>
            <a:r>
              <a:rPr lang="en-US" dirty="0" smtClean="0"/>
              <a:t>The arms then flex and embrace the chest</a:t>
            </a:r>
          </a:p>
          <a:p>
            <a:r>
              <a:rPr lang="en-US" dirty="0" smtClean="0"/>
              <a:t>A similar response may be seen in the legs, they flex on to the abdomen</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0"/>
            <a:ext cx="8229600" cy="274638"/>
          </a:xfrm>
        </p:spPr>
        <p:txBody>
          <a:bodyPr>
            <a:normAutofit fontScale="90000"/>
          </a:bodyPr>
          <a:lstStyle/>
          <a:p>
            <a:endParaRPr lang="en-US" dirty="0"/>
          </a:p>
        </p:txBody>
      </p:sp>
      <p:sp>
        <p:nvSpPr>
          <p:cNvPr id="3" name="Content Placeholder 2"/>
          <p:cNvSpPr>
            <a:spLocks noGrp="1"/>
          </p:cNvSpPr>
          <p:nvPr>
            <p:ph idx="1"/>
          </p:nvPr>
        </p:nvSpPr>
        <p:spPr>
          <a:xfrm>
            <a:off x="0" y="304800"/>
            <a:ext cx="9144000" cy="6324600"/>
          </a:xfrm>
        </p:spPr>
        <p:txBody>
          <a:bodyPr/>
          <a:lstStyle/>
          <a:p>
            <a:r>
              <a:rPr lang="en-US" dirty="0" smtClean="0"/>
              <a:t>The reflex is symmetrical, it is present for the 1</a:t>
            </a:r>
            <a:r>
              <a:rPr lang="en-US" baseline="30000" dirty="0" smtClean="0"/>
              <a:t>st</a:t>
            </a:r>
            <a:r>
              <a:rPr lang="en-US" dirty="0" smtClean="0"/>
              <a:t> 8 wks of life</a:t>
            </a:r>
          </a:p>
          <a:p>
            <a:r>
              <a:rPr lang="en-US" dirty="0" smtClean="0"/>
              <a:t>If asymmetrical it indicates # of humerus or clavicle, or brachial plexus palsy</a:t>
            </a:r>
          </a:p>
          <a:p>
            <a:r>
              <a:rPr lang="en-US" dirty="0" smtClean="0"/>
              <a:t>If absent, may indicate brain damage or immaturity</a:t>
            </a:r>
          </a:p>
          <a:p>
            <a:r>
              <a:rPr lang="en-US" dirty="0" smtClean="0"/>
              <a:t>If the reflex persist beyond 6 months of age, it suggests learning difficulties in the future</a:t>
            </a:r>
          </a:p>
          <a:p>
            <a:r>
              <a:rPr lang="en-US" dirty="0" smtClean="0"/>
              <a:t>If it disappears some hours after birth  suspect increasing cerebral oedema or slow intracranial haemorrhage</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52400" y="304800"/>
            <a:ext cx="8839200" cy="6400800"/>
          </a:xfrm>
        </p:spPr>
        <p:txBody>
          <a:bodyPr/>
          <a:lstStyle/>
          <a:p>
            <a:pPr>
              <a:buNone/>
            </a:pPr>
            <a:r>
              <a:rPr lang="en-US" b="1" dirty="0" smtClean="0">
                <a:solidFill>
                  <a:srgbClr val="FF0000"/>
                </a:solidFill>
              </a:rPr>
              <a:t>Rooting reflex</a:t>
            </a:r>
          </a:p>
          <a:p>
            <a:r>
              <a:rPr lang="en-US" dirty="0" smtClean="0"/>
              <a:t>Gently touch the cheek or side of the mouth with a clean finger. The baby will open its mouth turning towards the stimulus in anticipation of mothers nipple ready to suckle</a:t>
            </a:r>
          </a:p>
          <a:p>
            <a:pPr>
              <a:buNone/>
            </a:pPr>
            <a:r>
              <a:rPr lang="en-US" b="1" dirty="0" smtClean="0">
                <a:solidFill>
                  <a:srgbClr val="FF0000"/>
                </a:solidFill>
              </a:rPr>
              <a:t>Sucking and swallowing reflexes</a:t>
            </a:r>
          </a:p>
          <a:p>
            <a:r>
              <a:rPr lang="en-US" dirty="0" smtClean="0"/>
              <a:t>Place a clean finger in the baby's mouth, noting the sucking strength. This reflex is usually poor in preterm babies.</a:t>
            </a:r>
          </a:p>
          <a:p>
            <a:r>
              <a:rPr lang="en-US" dirty="0" smtClean="0"/>
              <a:t>Sucking and swallowing is coordinated by breathing to ensure safe feeding</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52400" y="381000"/>
            <a:ext cx="8763000" cy="6324600"/>
          </a:xfrm>
        </p:spPr>
        <p:txBody>
          <a:bodyPr>
            <a:normAutofit lnSpcReduction="10000"/>
          </a:bodyPr>
          <a:lstStyle/>
          <a:p>
            <a:pPr>
              <a:buNone/>
            </a:pPr>
            <a:r>
              <a:rPr lang="en-US" b="1" dirty="0" smtClean="0">
                <a:solidFill>
                  <a:srgbClr val="FF0000"/>
                </a:solidFill>
              </a:rPr>
              <a:t>Grasping reflex</a:t>
            </a:r>
          </a:p>
          <a:p>
            <a:r>
              <a:rPr lang="en-US" dirty="0" smtClean="0"/>
              <a:t>They are palmer or planter grasp. Neonate will grasp any object placed in his/her hand and then let it go.</a:t>
            </a:r>
          </a:p>
          <a:p>
            <a:r>
              <a:rPr lang="en-US" dirty="0" smtClean="0"/>
              <a:t>He/she is able to hold onto a finger so securely that you can lift him/her to a standing position</a:t>
            </a:r>
          </a:p>
          <a:p>
            <a:r>
              <a:rPr lang="en-US" dirty="0" smtClean="0"/>
              <a:t>Stroking the soles of feet causes the toes to turn downwards trying to grasp</a:t>
            </a:r>
          </a:p>
          <a:p>
            <a:r>
              <a:rPr lang="en-US" dirty="0" smtClean="0"/>
              <a:t>By applying traction to the baby's wrists raises her/him to a sitting position</a:t>
            </a:r>
          </a:p>
          <a:p>
            <a:r>
              <a:rPr lang="en-US" dirty="0" smtClean="0"/>
              <a:t>A full term infant will offer a strong resistance while a preterm does not resist the pull</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52400" y="304800"/>
            <a:ext cx="8839200" cy="6400800"/>
          </a:xfrm>
        </p:spPr>
        <p:txBody>
          <a:bodyPr/>
          <a:lstStyle/>
          <a:p>
            <a:pPr>
              <a:buNone/>
            </a:pPr>
            <a:r>
              <a:rPr lang="en-US" b="1" dirty="0" smtClean="0">
                <a:solidFill>
                  <a:srgbClr val="FF0000"/>
                </a:solidFill>
              </a:rPr>
              <a:t>Stepping/walking reflex</a:t>
            </a:r>
          </a:p>
          <a:p>
            <a:r>
              <a:rPr lang="en-US" dirty="0" smtClean="0"/>
              <a:t>It is present at birth but disappears soon after, comes back when the baby is ready to walk</a:t>
            </a:r>
          </a:p>
          <a:p>
            <a:r>
              <a:rPr lang="en-US" dirty="0" smtClean="0"/>
              <a:t>Support the baby upright with feet touching on a flat surface, baby will initiate walking. There is a limb placement reflex</a:t>
            </a:r>
          </a:p>
          <a:p>
            <a:pPr>
              <a:buNone/>
            </a:pPr>
            <a:r>
              <a:rPr lang="en-US" b="1" dirty="0" smtClean="0">
                <a:solidFill>
                  <a:srgbClr val="FF0000"/>
                </a:solidFill>
              </a:rPr>
              <a:t>Traction response</a:t>
            </a:r>
          </a:p>
          <a:p>
            <a:r>
              <a:rPr lang="en-US" dirty="0" smtClean="0"/>
              <a:t>Pull the baby upright by the wrist to a sitting position, the head will lag </a:t>
            </a:r>
            <a:r>
              <a:rPr lang="en-US" dirty="0" err="1" smtClean="0"/>
              <a:t>initialy</a:t>
            </a:r>
            <a:r>
              <a:rPr lang="en-US" dirty="0" smtClean="0"/>
              <a:t>, then right itself momentarily before falling forward on to the chest </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52400" y="304800"/>
            <a:ext cx="8839200" cy="6400800"/>
          </a:xfrm>
        </p:spPr>
        <p:txBody>
          <a:bodyPr/>
          <a:lstStyle/>
          <a:p>
            <a:pPr>
              <a:buNone/>
            </a:pPr>
            <a:r>
              <a:rPr lang="en-US" b="1" dirty="0" smtClean="0">
                <a:solidFill>
                  <a:srgbClr val="FF0000"/>
                </a:solidFill>
              </a:rPr>
              <a:t>Protective reflexes</a:t>
            </a:r>
          </a:p>
          <a:p>
            <a:pPr>
              <a:buNone/>
            </a:pPr>
            <a:r>
              <a:rPr lang="en-US" dirty="0" smtClean="0">
                <a:solidFill>
                  <a:srgbClr val="FF0000"/>
                </a:solidFill>
              </a:rPr>
              <a:t>Blinking and corneal reflexes:-</a:t>
            </a:r>
            <a:r>
              <a:rPr lang="en-US" dirty="0" smtClean="0"/>
              <a:t>Protects eyes from trauma and bright light</a:t>
            </a:r>
          </a:p>
          <a:p>
            <a:pPr>
              <a:buNone/>
            </a:pPr>
            <a:r>
              <a:rPr lang="en-US" dirty="0" smtClean="0">
                <a:solidFill>
                  <a:srgbClr val="FF0000"/>
                </a:solidFill>
              </a:rPr>
              <a:t>Sneezing and cough reflex:-</a:t>
            </a:r>
            <a:r>
              <a:rPr lang="en-US" dirty="0" smtClean="0"/>
              <a:t>Used to clear throat and ensure clear airway</a:t>
            </a:r>
          </a:p>
          <a:p>
            <a:pPr>
              <a:buNone/>
            </a:pPr>
            <a:r>
              <a:rPr lang="en-US" dirty="0" smtClean="0">
                <a:solidFill>
                  <a:srgbClr val="FF0000"/>
                </a:solidFill>
              </a:rPr>
              <a:t>Yawning reflex:</a:t>
            </a:r>
            <a:r>
              <a:rPr lang="en-US" dirty="0" smtClean="0"/>
              <a:t>- to draw additional oxygen</a:t>
            </a:r>
          </a:p>
          <a:p>
            <a:pPr>
              <a:buNone/>
            </a:pPr>
            <a:r>
              <a:rPr lang="en-US" dirty="0" smtClean="0">
                <a:solidFill>
                  <a:srgbClr val="FF0000"/>
                </a:solidFill>
              </a:rPr>
              <a:t>Crying reflex:</a:t>
            </a:r>
            <a:r>
              <a:rPr lang="en-US" dirty="0" smtClean="0"/>
              <a:t>-helps to withdraw from painful stimuli</a:t>
            </a:r>
          </a:p>
          <a:p>
            <a:pPr>
              <a:buNone/>
            </a:pPr>
            <a:endParaRPr lang="en-US" b="1" dirty="0">
              <a:solidFill>
                <a:srgbClr val="FF0000"/>
              </a:solidFill>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152400" y="457200"/>
            <a:ext cx="8763000" cy="6096000"/>
          </a:xfrm>
        </p:spPr>
        <p:txBody>
          <a:bodyPr/>
          <a:lstStyle/>
          <a:p>
            <a:pPr>
              <a:buNone/>
            </a:pPr>
            <a:r>
              <a:rPr lang="en-US" b="1" dirty="0" smtClean="0">
                <a:solidFill>
                  <a:srgbClr val="FF0000"/>
                </a:solidFill>
              </a:rPr>
              <a:t>Examination of hips</a:t>
            </a:r>
          </a:p>
          <a:p>
            <a:r>
              <a:rPr lang="en-US" dirty="0" smtClean="0"/>
              <a:t>This is done to detect developmental dysplasia of hips, can be done by midwife or pediatrician depending on hospital policy</a:t>
            </a:r>
          </a:p>
          <a:p>
            <a:r>
              <a:rPr lang="en-US" dirty="0" smtClean="0"/>
              <a:t>When performing this test care must be taken not cause more injury to the baby's hip</a:t>
            </a:r>
          </a:p>
          <a:p>
            <a:r>
              <a:rPr lang="en-US" dirty="0" smtClean="0"/>
              <a:t>The test should be done by experienced person</a:t>
            </a:r>
          </a:p>
          <a:p>
            <a:r>
              <a:rPr lang="en-US" dirty="0" smtClean="0"/>
              <a:t>Baby to be placed on a firm flat surface. The tests are;</a:t>
            </a:r>
          </a:p>
          <a:p>
            <a:pPr lvl="1"/>
            <a:r>
              <a:rPr lang="en-US" dirty="0" smtClean="0"/>
              <a:t>Ortolani’s test</a:t>
            </a:r>
          </a:p>
          <a:p>
            <a:pPr lvl="1"/>
            <a:r>
              <a:rPr lang="en-US" dirty="0" smtClean="0"/>
              <a:t>Barlow's test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85800"/>
          </a:xfrm>
        </p:spPr>
        <p:txBody>
          <a:bodyPr>
            <a:normAutofit fontScale="90000"/>
          </a:bodyPr>
          <a:lstStyle/>
          <a:p>
            <a:r>
              <a:rPr lang="en-US" dirty="0" smtClean="0"/>
              <a:t>3.Genitalia and breast</a:t>
            </a:r>
            <a:endParaRPr lang="en-US" dirty="0"/>
          </a:p>
        </p:txBody>
      </p:sp>
      <p:sp>
        <p:nvSpPr>
          <p:cNvPr id="3" name="Content Placeholder 2"/>
          <p:cNvSpPr>
            <a:spLocks noGrp="1"/>
          </p:cNvSpPr>
          <p:nvPr>
            <p:ph idx="1"/>
          </p:nvPr>
        </p:nvSpPr>
        <p:spPr>
          <a:xfrm>
            <a:off x="0" y="838200"/>
            <a:ext cx="9144000" cy="6019800"/>
          </a:xfrm>
        </p:spPr>
        <p:txBody>
          <a:bodyPr>
            <a:normAutofit fontScale="92500"/>
          </a:bodyPr>
          <a:lstStyle/>
          <a:p>
            <a:r>
              <a:rPr lang="en-US" dirty="0" smtClean="0"/>
              <a:t>Boys have testicles  descended into the scrotum</a:t>
            </a:r>
          </a:p>
          <a:p>
            <a:r>
              <a:rPr lang="en-US" dirty="0" smtClean="0"/>
              <a:t>Prepuce is adherent to the glans penis</a:t>
            </a:r>
          </a:p>
          <a:p>
            <a:r>
              <a:rPr lang="en-US" dirty="0" smtClean="0"/>
              <a:t>The urethral meatus opens at the tip of the penis</a:t>
            </a:r>
          </a:p>
          <a:p>
            <a:r>
              <a:rPr lang="en-US" dirty="0" smtClean="0"/>
              <a:t>Spermatogenesis does not occur until puberty in boys</a:t>
            </a:r>
          </a:p>
          <a:p>
            <a:r>
              <a:rPr lang="en-US" dirty="0" smtClean="0"/>
              <a:t>In girls, labia  majora covers the labia minora except for preterms</a:t>
            </a:r>
          </a:p>
          <a:p>
            <a:r>
              <a:rPr lang="en-US" dirty="0" smtClean="0"/>
              <a:t>The hymen and clitoris may appear disproportionately large</a:t>
            </a:r>
          </a:p>
          <a:p>
            <a:r>
              <a:rPr lang="en-US" dirty="0" smtClean="0"/>
              <a:t>Primodial follicles containing primitive ova is present in ovaries at birth</a:t>
            </a:r>
          </a:p>
          <a:p>
            <a:r>
              <a:rPr lang="en-US" dirty="0" smtClean="0"/>
              <a:t>Both have a nodule of breast tissue around the nipple</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152400" y="762000"/>
            <a:ext cx="8763000" cy="5943600"/>
          </a:xfrm>
        </p:spPr>
        <p:txBody>
          <a:bodyPr/>
          <a:lstStyle/>
          <a:p>
            <a:pPr>
              <a:buNone/>
            </a:pPr>
            <a:r>
              <a:rPr lang="en-US" b="1" dirty="0" smtClean="0">
                <a:solidFill>
                  <a:srgbClr val="FF0000"/>
                </a:solidFill>
              </a:rPr>
              <a:t>Tonic neck reflex:-</a:t>
            </a:r>
            <a:r>
              <a:rPr lang="en-US" dirty="0" smtClean="0"/>
              <a:t>The baby lies on the back, head turned to one side with one arm and leg partially or completely extended. The opposite arm and leg are flexed. This is a manifestation of the immaturity of the newborns nervous system</a:t>
            </a:r>
          </a:p>
          <a:p>
            <a:r>
              <a:rPr lang="en-US" dirty="0" smtClean="0"/>
              <a:t>Once the examination is completed, nothing abnormal noted, the baby can be placed on the cot for transfer to nursery or given to the mother</a:t>
            </a:r>
          </a:p>
          <a:p>
            <a:r>
              <a:rPr lang="en-US" dirty="0" smtClean="0"/>
              <a:t>Transfer the mother and the baby to the postnatal ward for rest and continued care</a:t>
            </a:r>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Resuscitation of the new born</a:t>
            </a:r>
            <a:endParaRPr lang="en-US" dirty="0"/>
          </a:p>
        </p:txBody>
      </p:sp>
      <p:sp>
        <p:nvSpPr>
          <p:cNvPr id="3" name="Content Placeholder 2"/>
          <p:cNvSpPr>
            <a:spLocks noGrp="1"/>
          </p:cNvSpPr>
          <p:nvPr>
            <p:ph idx="1"/>
          </p:nvPr>
        </p:nvSpPr>
        <p:spPr>
          <a:xfrm>
            <a:off x="228600" y="990600"/>
            <a:ext cx="8686800" cy="5715000"/>
          </a:xfrm>
        </p:spPr>
        <p:txBody>
          <a:bodyPr>
            <a:normAutofit lnSpcReduction="10000"/>
          </a:bodyPr>
          <a:lstStyle/>
          <a:p>
            <a:pPr>
              <a:buNone/>
            </a:pPr>
            <a:r>
              <a:rPr lang="en-US" b="1" dirty="0" smtClean="0">
                <a:solidFill>
                  <a:srgbClr val="FF0000"/>
                </a:solidFill>
              </a:rPr>
              <a:t>1 st level resuscitation</a:t>
            </a:r>
          </a:p>
          <a:p>
            <a:r>
              <a:rPr lang="en-US" dirty="0" smtClean="0"/>
              <a:t>Wiping of the mouth and nose to clear airway</a:t>
            </a:r>
          </a:p>
          <a:p>
            <a:r>
              <a:rPr lang="en-US" dirty="0" smtClean="0"/>
              <a:t>Rubbing to stimulate the baby to cry</a:t>
            </a:r>
          </a:p>
          <a:p>
            <a:pPr>
              <a:buNone/>
            </a:pPr>
            <a:r>
              <a:rPr lang="en-US" b="1" dirty="0" smtClean="0">
                <a:solidFill>
                  <a:srgbClr val="FF0000"/>
                </a:solidFill>
              </a:rPr>
              <a:t>2</a:t>
            </a:r>
            <a:r>
              <a:rPr lang="en-US" b="1" baseline="30000" dirty="0" smtClean="0">
                <a:solidFill>
                  <a:srgbClr val="FF0000"/>
                </a:solidFill>
              </a:rPr>
              <a:t>nd</a:t>
            </a:r>
            <a:r>
              <a:rPr lang="en-US" b="1" dirty="0" smtClean="0">
                <a:solidFill>
                  <a:srgbClr val="FF0000"/>
                </a:solidFill>
              </a:rPr>
              <a:t> level resuscitation </a:t>
            </a:r>
            <a:r>
              <a:rPr lang="en-US" dirty="0" smtClean="0"/>
              <a:t>(as in asphyxia)</a:t>
            </a:r>
          </a:p>
          <a:p>
            <a:r>
              <a:rPr lang="en-US" dirty="0" smtClean="0"/>
              <a:t>Clear </a:t>
            </a:r>
            <a:r>
              <a:rPr lang="en-US" dirty="0" smtClean="0"/>
              <a:t>airway </a:t>
            </a:r>
            <a:r>
              <a:rPr lang="en-US" dirty="0" smtClean="0"/>
              <a:t>by bulb sucker or suction if necessary</a:t>
            </a:r>
          </a:p>
          <a:p>
            <a:r>
              <a:rPr lang="en-US" dirty="0" smtClean="0"/>
              <a:t>Administer oxygen by ambubag or face mask</a:t>
            </a:r>
          </a:p>
          <a:p>
            <a:r>
              <a:rPr lang="en-US" dirty="0" smtClean="0"/>
              <a:t>Intubation </a:t>
            </a:r>
          </a:p>
          <a:p>
            <a:r>
              <a:rPr lang="en-US" dirty="0" smtClean="0"/>
              <a:t>Cardiac massage</a:t>
            </a:r>
          </a:p>
          <a:p>
            <a:r>
              <a:rPr lang="en-US" dirty="0" smtClean="0"/>
              <a:t>Drugs</a:t>
            </a:r>
          </a:p>
          <a:p>
            <a:pPr>
              <a:buNone/>
            </a:pPr>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Resuscitation equipments</a:t>
            </a:r>
            <a:endParaRPr lang="en-US" dirty="0"/>
          </a:p>
        </p:txBody>
      </p:sp>
      <p:sp>
        <p:nvSpPr>
          <p:cNvPr id="3" name="Content Placeholder 2"/>
          <p:cNvSpPr>
            <a:spLocks noGrp="1"/>
          </p:cNvSpPr>
          <p:nvPr>
            <p:ph idx="1"/>
          </p:nvPr>
        </p:nvSpPr>
        <p:spPr>
          <a:xfrm>
            <a:off x="152400" y="762000"/>
            <a:ext cx="8686800" cy="5867400"/>
          </a:xfrm>
        </p:spPr>
        <p:txBody>
          <a:bodyPr>
            <a:normAutofit lnSpcReduction="10000"/>
          </a:bodyPr>
          <a:lstStyle/>
          <a:p>
            <a:r>
              <a:rPr lang="en-US" dirty="0" smtClean="0"/>
              <a:t>Resuscitare with overhead radiant heater switched on, piped with oxygen, manometer, 15 degree head tilt</a:t>
            </a:r>
          </a:p>
          <a:p>
            <a:r>
              <a:rPr lang="en-US" dirty="0" smtClean="0"/>
              <a:t>Suction machine</a:t>
            </a:r>
          </a:p>
          <a:p>
            <a:r>
              <a:rPr lang="en-US" dirty="0" smtClean="0"/>
              <a:t>Infant laryngoscope</a:t>
            </a:r>
          </a:p>
          <a:p>
            <a:r>
              <a:rPr lang="en-US" dirty="0" smtClean="0"/>
              <a:t>Neonatal endotracheal tube size 2.5, 3.0 and 3.5mm</a:t>
            </a:r>
          </a:p>
          <a:p>
            <a:r>
              <a:rPr lang="en-US" dirty="0" smtClean="0"/>
              <a:t>Neonatal airways  size 0, 00, </a:t>
            </a:r>
            <a:r>
              <a:rPr lang="en-US" dirty="0" smtClean="0"/>
              <a:t>000</a:t>
            </a:r>
          </a:p>
          <a:p>
            <a:r>
              <a:rPr lang="en-US" dirty="0" smtClean="0"/>
              <a:t>Mucus </a:t>
            </a:r>
            <a:r>
              <a:rPr lang="en-US" dirty="0" smtClean="0"/>
              <a:t>extractors</a:t>
            </a:r>
          </a:p>
          <a:p>
            <a:r>
              <a:rPr lang="en-US" dirty="0" smtClean="0"/>
              <a:t>Suction catheters size 6, 8, </a:t>
            </a:r>
            <a:r>
              <a:rPr lang="en-US" dirty="0" smtClean="0"/>
              <a:t>10FG</a:t>
            </a:r>
          </a:p>
          <a:p>
            <a:r>
              <a:rPr lang="en-US" dirty="0" smtClean="0"/>
              <a:t>Neonatal </a:t>
            </a:r>
            <a:r>
              <a:rPr lang="en-US" dirty="0" smtClean="0"/>
              <a:t>bag and mask of assorted sizes</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228600" y="381000"/>
            <a:ext cx="8763000" cy="6324600"/>
          </a:xfrm>
        </p:spPr>
        <p:txBody>
          <a:bodyPr>
            <a:normAutofit fontScale="85000" lnSpcReduction="20000"/>
          </a:bodyPr>
          <a:lstStyle/>
          <a:p>
            <a:r>
              <a:rPr lang="en-US" dirty="0" smtClean="0"/>
              <a:t>Syringes 5ml and 2ml</a:t>
            </a:r>
          </a:p>
          <a:p>
            <a:r>
              <a:rPr lang="en-US" dirty="0" smtClean="0"/>
              <a:t>Dugs</a:t>
            </a:r>
          </a:p>
          <a:p>
            <a:pPr lvl="1"/>
            <a:r>
              <a:rPr lang="en-US" dirty="0" smtClean="0"/>
              <a:t>Naloxone hydrochloride</a:t>
            </a:r>
          </a:p>
          <a:p>
            <a:pPr lvl="1"/>
            <a:r>
              <a:rPr lang="en-US" dirty="0" smtClean="0"/>
              <a:t>Sodium bicarbonate 8.4%, 7.5% and 4.2%</a:t>
            </a:r>
          </a:p>
          <a:p>
            <a:pPr lvl="1"/>
            <a:r>
              <a:rPr lang="en-US" dirty="0" smtClean="0"/>
              <a:t>Dextrose 10% and 5%</a:t>
            </a:r>
          </a:p>
          <a:p>
            <a:pPr lvl="1"/>
            <a:r>
              <a:rPr lang="en-US" dirty="0" smtClean="0"/>
              <a:t>Vit K 1mg</a:t>
            </a:r>
          </a:p>
          <a:p>
            <a:pPr lvl="1"/>
            <a:r>
              <a:rPr lang="en-US" dirty="0" smtClean="0"/>
              <a:t>N/saline</a:t>
            </a:r>
          </a:p>
          <a:p>
            <a:pPr lvl="1"/>
            <a:r>
              <a:rPr lang="en-US" dirty="0" smtClean="0"/>
              <a:t>Dexamethasone</a:t>
            </a:r>
          </a:p>
          <a:p>
            <a:pPr lvl="1"/>
            <a:r>
              <a:rPr lang="en-US" dirty="0" smtClean="0"/>
              <a:t>Adrenaline</a:t>
            </a:r>
          </a:p>
          <a:p>
            <a:pPr lvl="1"/>
            <a:r>
              <a:rPr lang="en-US" dirty="0" smtClean="0"/>
              <a:t>Aminophylline</a:t>
            </a:r>
          </a:p>
          <a:p>
            <a:pPr lvl="1"/>
            <a:r>
              <a:rPr lang="en-US" dirty="0" smtClean="0"/>
              <a:t>Calcium gluconate</a:t>
            </a:r>
          </a:p>
          <a:p>
            <a:r>
              <a:rPr lang="en-US" dirty="0" smtClean="0"/>
              <a:t>Stethoscope </a:t>
            </a:r>
            <a:endParaRPr lang="en-US" dirty="0" smtClean="0"/>
          </a:p>
          <a:p>
            <a:r>
              <a:rPr lang="en-US" dirty="0" smtClean="0"/>
              <a:t>cord </a:t>
            </a:r>
            <a:r>
              <a:rPr lang="en-US" dirty="0" smtClean="0"/>
              <a:t>clamps</a:t>
            </a:r>
          </a:p>
          <a:p>
            <a:r>
              <a:rPr lang="en-US" dirty="0" smtClean="0"/>
              <a:t>Warm dry towels</a:t>
            </a:r>
          </a:p>
          <a:p>
            <a:r>
              <a:rPr lang="en-US" dirty="0" smtClean="0"/>
              <a:t>Adhesive strapping</a:t>
            </a:r>
          </a:p>
          <a:p>
            <a:pPr>
              <a:buNone/>
            </a:pPr>
            <a:r>
              <a:rPr lang="en-US" b="1" dirty="0" smtClean="0">
                <a:solidFill>
                  <a:srgbClr val="FF0000"/>
                </a:solidFill>
              </a:rPr>
              <a:t>NB-The Principle of resuscitation-ABCDO</a:t>
            </a:r>
          </a:p>
          <a:p>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52400"/>
          </a:xfrm>
        </p:spPr>
        <p:txBody>
          <a:bodyPr>
            <a:normAutofit fontScale="90000"/>
          </a:bodyPr>
          <a:lstStyle/>
          <a:p>
            <a:r>
              <a:rPr lang="en-US" b="1" dirty="0" smtClean="0">
                <a:solidFill>
                  <a:srgbClr val="FF0000"/>
                </a:solidFill>
              </a:rPr>
              <a:t>Further management of the newborn</a:t>
            </a:r>
            <a:br>
              <a:rPr lang="en-US" b="1" dirty="0" smtClean="0">
                <a:solidFill>
                  <a:srgbClr val="FF0000"/>
                </a:solidFill>
              </a:rPr>
            </a:br>
            <a:r>
              <a:rPr lang="en-US" b="1" dirty="0" smtClean="0">
                <a:solidFill>
                  <a:srgbClr val="FF0000"/>
                </a:solidFill>
              </a:rPr>
              <a:t>(daily care)</a:t>
            </a:r>
            <a:endParaRPr lang="en-US" b="1" dirty="0">
              <a:solidFill>
                <a:srgbClr val="FF0000"/>
              </a:solidFill>
            </a:endParaRPr>
          </a:p>
        </p:txBody>
      </p:sp>
      <p:sp>
        <p:nvSpPr>
          <p:cNvPr id="3" name="Content Placeholder 2"/>
          <p:cNvSpPr>
            <a:spLocks noGrp="1"/>
          </p:cNvSpPr>
          <p:nvPr>
            <p:ph idx="1"/>
          </p:nvPr>
        </p:nvSpPr>
        <p:spPr>
          <a:xfrm>
            <a:off x="152400" y="1066800"/>
            <a:ext cx="8763000" cy="5562600"/>
          </a:xfrm>
        </p:spPr>
        <p:txBody>
          <a:bodyPr>
            <a:normAutofit/>
          </a:bodyPr>
          <a:lstStyle/>
          <a:p>
            <a:pPr>
              <a:buNone/>
            </a:pPr>
            <a:r>
              <a:rPr lang="en-US" dirty="0" smtClean="0"/>
              <a:t>Objectives is to meet the needs of the newborn</a:t>
            </a:r>
          </a:p>
          <a:p>
            <a:pPr>
              <a:buNone/>
            </a:pPr>
            <a:r>
              <a:rPr lang="en-US" dirty="0" smtClean="0"/>
              <a:t>1. Maintance, of clear airway. Suction baby prn</a:t>
            </a:r>
          </a:p>
          <a:p>
            <a:r>
              <a:rPr lang="en-US" dirty="0" smtClean="0"/>
              <a:t>Baby  should be laid on his back with head turned to one side, and feet at the edge of the cot</a:t>
            </a:r>
          </a:p>
          <a:p>
            <a:r>
              <a:rPr lang="en-US" dirty="0" smtClean="0"/>
              <a:t>Check respiration and colour of  baby regularly</a:t>
            </a:r>
          </a:p>
          <a:p>
            <a:r>
              <a:rPr lang="en-US" dirty="0" smtClean="0"/>
              <a:t>Avoid pillows which may suffocate the baby.</a:t>
            </a:r>
          </a:p>
          <a:p>
            <a:r>
              <a:rPr lang="en-US" dirty="0" smtClean="0"/>
              <a:t>Make sure the mother does not lie on the baby and smoothers it</a:t>
            </a:r>
          </a:p>
          <a:p>
            <a:pPr>
              <a:buNone/>
            </a:pPr>
            <a:r>
              <a:rPr lang="en-US" dirty="0" smtClean="0"/>
              <a:t>2. Keep baby warm but do not overheat/prevention of hypothermia</a:t>
            </a:r>
          </a:p>
          <a:p>
            <a:pPr>
              <a:buNone/>
            </a:pP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228600" y="457200"/>
            <a:ext cx="8686800" cy="6172200"/>
          </a:xfrm>
        </p:spPr>
        <p:txBody>
          <a:bodyPr>
            <a:normAutofit/>
          </a:bodyPr>
          <a:lstStyle/>
          <a:p>
            <a:pPr>
              <a:buNone/>
            </a:pPr>
            <a:r>
              <a:rPr lang="en-US" dirty="0" smtClean="0"/>
              <a:t>3.Protection</a:t>
            </a:r>
          </a:p>
          <a:p>
            <a:pPr>
              <a:buFont typeface="Wingdings" pitchFamily="2" charset="2"/>
              <a:buChar char="Ø"/>
            </a:pPr>
            <a:r>
              <a:rPr lang="en-US" dirty="0" smtClean="0"/>
              <a:t>Protect the neonate from the sun, wind, infection, suffocation and injury</a:t>
            </a:r>
          </a:p>
          <a:p>
            <a:pPr>
              <a:buFont typeface="Wingdings" pitchFamily="2" charset="2"/>
              <a:buChar char="Ø"/>
            </a:pPr>
            <a:r>
              <a:rPr lang="en-US" dirty="0" smtClean="0"/>
              <a:t>Advice mother to cut the nails of the baby short to avoid scratching</a:t>
            </a:r>
          </a:p>
          <a:p>
            <a:pPr>
              <a:buFont typeface="Wingdings" pitchFamily="2" charset="2"/>
              <a:buChar char="Ø"/>
            </a:pPr>
            <a:r>
              <a:rPr lang="en-US" dirty="0" smtClean="0"/>
              <a:t>Advice on protection from home accidents like cuts, burns, scalds.</a:t>
            </a:r>
          </a:p>
          <a:p>
            <a:pPr>
              <a:buNone/>
            </a:pPr>
            <a:endParaRPr lang="en-US" dirty="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228600" y="914400"/>
            <a:ext cx="8686800" cy="5715000"/>
          </a:xfrm>
        </p:spPr>
        <p:txBody>
          <a:bodyPr>
            <a:normAutofit/>
          </a:bodyPr>
          <a:lstStyle/>
          <a:p>
            <a:pPr>
              <a:buNone/>
            </a:pPr>
            <a:r>
              <a:rPr lang="en-US" dirty="0" smtClean="0"/>
              <a:t>4. Prevention of infection</a:t>
            </a:r>
          </a:p>
          <a:p>
            <a:pPr>
              <a:buFont typeface="Wingdings" pitchFamily="2" charset="2"/>
              <a:buChar char="Ø"/>
            </a:pPr>
            <a:r>
              <a:rPr lang="en-US" dirty="0" smtClean="0"/>
              <a:t>Keep environment clean</a:t>
            </a:r>
          </a:p>
          <a:p>
            <a:pPr>
              <a:buFont typeface="Wingdings" pitchFamily="2" charset="2"/>
              <a:buChar char="Ø"/>
            </a:pPr>
            <a:r>
              <a:rPr lang="en-US" dirty="0" smtClean="0"/>
              <a:t>Provide separate items for baby use</a:t>
            </a:r>
          </a:p>
          <a:p>
            <a:pPr>
              <a:buFont typeface="Wingdings" pitchFamily="2" charset="2"/>
              <a:buChar char="Ø"/>
            </a:pPr>
            <a:r>
              <a:rPr lang="en-US" dirty="0" smtClean="0"/>
              <a:t>Restrict number of people/visitors handling the baby</a:t>
            </a:r>
          </a:p>
          <a:p>
            <a:pPr>
              <a:buFont typeface="Wingdings" pitchFamily="2" charset="2"/>
              <a:buChar char="Ø"/>
            </a:pPr>
            <a:r>
              <a:rPr lang="en-US" dirty="0" smtClean="0"/>
              <a:t>Let the mother herself nurse her baby to avoid infection, unless there is a genuine reason</a:t>
            </a:r>
          </a:p>
          <a:p>
            <a:pPr>
              <a:buFont typeface="Wingdings" pitchFamily="2" charset="2"/>
              <a:buChar char="Ø"/>
            </a:pPr>
            <a:r>
              <a:rPr lang="en-US" dirty="0" smtClean="0"/>
              <a:t>Staff with G/E or RTI should not enter baby unit</a:t>
            </a:r>
          </a:p>
          <a:p>
            <a:pPr>
              <a:buFont typeface="Wingdings" pitchFamily="2" charset="2"/>
              <a:buChar char="Ø"/>
            </a:pPr>
            <a:r>
              <a:rPr lang="en-US" dirty="0" smtClean="0"/>
              <a:t>Strict hand washing before handling the baby, and after changing the napkin</a:t>
            </a:r>
          </a:p>
          <a:p>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6248400"/>
          </a:xfrm>
        </p:spPr>
        <p:txBody>
          <a:bodyPr>
            <a:normAutofit fontScale="92500" lnSpcReduction="10000"/>
          </a:bodyPr>
          <a:lstStyle/>
          <a:p>
            <a:pPr>
              <a:buNone/>
            </a:pPr>
            <a:r>
              <a:rPr lang="en-US" dirty="0" smtClean="0"/>
              <a:t>5. Feeding. Baby should be breast feed immediately and exclusively</a:t>
            </a:r>
          </a:p>
          <a:p>
            <a:pPr>
              <a:buNone/>
            </a:pPr>
            <a:r>
              <a:rPr lang="en-US" dirty="0" smtClean="0"/>
              <a:t>-Midwife should observe eagerness or reluctance to feed and the coordination of sucking and swallowing reflexes</a:t>
            </a:r>
          </a:p>
          <a:p>
            <a:pPr>
              <a:buNone/>
            </a:pPr>
            <a:r>
              <a:rPr lang="en-US" dirty="0" smtClean="0"/>
              <a:t>-Baby clenches his fist, tucks then under his chin and wriggle his toes</a:t>
            </a:r>
          </a:p>
          <a:p>
            <a:pPr>
              <a:buNone/>
            </a:pPr>
            <a:r>
              <a:rPr lang="en-US" dirty="0" smtClean="0"/>
              <a:t>-He may grasp his mothers fingers and maintains eye contact</a:t>
            </a:r>
          </a:p>
          <a:p>
            <a:pPr>
              <a:buNone/>
            </a:pPr>
            <a:r>
              <a:rPr lang="en-US" dirty="0" smtClean="0"/>
              <a:t>-Abnormal feeding behaviors may signify;</a:t>
            </a:r>
          </a:p>
          <a:p>
            <a:pPr lvl="1">
              <a:buFont typeface="Wingdings" pitchFamily="2" charset="2"/>
              <a:buChar char="Ø"/>
            </a:pPr>
            <a:r>
              <a:rPr lang="en-US" dirty="0" smtClean="0"/>
              <a:t>Cerebral haemorrhage</a:t>
            </a:r>
          </a:p>
          <a:p>
            <a:pPr lvl="1">
              <a:buFont typeface="Wingdings" pitchFamily="2" charset="2"/>
              <a:buChar char="Ø"/>
            </a:pPr>
            <a:r>
              <a:rPr lang="en-US" dirty="0" smtClean="0"/>
              <a:t>Congenital abnormalities or</a:t>
            </a:r>
          </a:p>
          <a:p>
            <a:pPr lvl="1">
              <a:buFont typeface="Wingdings" pitchFamily="2" charset="2"/>
              <a:buChar char="Ø"/>
            </a:pPr>
            <a:r>
              <a:rPr lang="en-US" dirty="0" smtClean="0"/>
              <a:t>Illness</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endParaRPr lang="en-US" dirty="0"/>
          </a:p>
        </p:txBody>
      </p:sp>
      <p:sp>
        <p:nvSpPr>
          <p:cNvPr id="3" name="Content Placeholder 2"/>
          <p:cNvSpPr>
            <a:spLocks noGrp="1"/>
          </p:cNvSpPr>
          <p:nvPr>
            <p:ph idx="1"/>
          </p:nvPr>
        </p:nvSpPr>
        <p:spPr>
          <a:xfrm>
            <a:off x="228600" y="990600"/>
            <a:ext cx="8610600" cy="5486400"/>
          </a:xfrm>
        </p:spPr>
        <p:txBody>
          <a:bodyPr/>
          <a:lstStyle/>
          <a:p>
            <a:r>
              <a:rPr lang="en-US" dirty="0" smtClean="0"/>
              <a:t>Maintain hygiene of the baby</a:t>
            </a:r>
          </a:p>
          <a:p>
            <a:r>
              <a:rPr lang="en-US" dirty="0" smtClean="0"/>
              <a:t>Those babies with infectious diseases should be isolated</a:t>
            </a:r>
          </a:p>
          <a:p>
            <a:r>
              <a:rPr lang="en-US" dirty="0" smtClean="0"/>
              <a:t>Top taling the baby until the cord falls off, but 1</a:t>
            </a:r>
            <a:r>
              <a:rPr lang="en-US" baseline="30000" dirty="0" smtClean="0"/>
              <a:t>st</a:t>
            </a:r>
            <a:r>
              <a:rPr lang="en-US" dirty="0" smtClean="0"/>
              <a:t> washed in water</a:t>
            </a:r>
          </a:p>
          <a:p>
            <a:r>
              <a:rPr lang="en-US" dirty="0" smtClean="0"/>
              <a:t>Test degree of coldness or hotness before immersing the baby in water</a:t>
            </a:r>
          </a:p>
          <a:p>
            <a:r>
              <a:rPr lang="en-US" dirty="0" smtClean="0"/>
              <a:t>Do not leave small babies to care for the baby</a:t>
            </a:r>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91600" cy="715962"/>
          </a:xfrm>
        </p:spPr>
        <p:txBody>
          <a:bodyPr>
            <a:normAutofit fontScale="90000"/>
          </a:bodyPr>
          <a:lstStyle/>
          <a:p>
            <a:r>
              <a:rPr lang="en-US" dirty="0" smtClean="0"/>
              <a:t>Daily general examination of the new born</a:t>
            </a:r>
            <a:endParaRPr lang="en-US" dirty="0"/>
          </a:p>
        </p:txBody>
      </p:sp>
      <p:sp>
        <p:nvSpPr>
          <p:cNvPr id="3" name="Content Placeholder 2"/>
          <p:cNvSpPr>
            <a:spLocks noGrp="1"/>
          </p:cNvSpPr>
          <p:nvPr>
            <p:ph idx="1"/>
          </p:nvPr>
        </p:nvSpPr>
        <p:spPr>
          <a:xfrm>
            <a:off x="152400" y="914400"/>
            <a:ext cx="8839200" cy="5791200"/>
          </a:xfrm>
        </p:spPr>
        <p:txBody>
          <a:bodyPr>
            <a:normAutofit fontScale="85000" lnSpcReduction="10000"/>
          </a:bodyPr>
          <a:lstStyle/>
          <a:p>
            <a:pPr>
              <a:buNone/>
            </a:pPr>
            <a:r>
              <a:rPr lang="en-US" dirty="0" smtClean="0"/>
              <a:t>Objectives</a:t>
            </a:r>
          </a:p>
          <a:p>
            <a:pPr marL="571500" indent="-571500">
              <a:buFont typeface="+mj-lt"/>
              <a:buAutoNum type="romanLcPeriod"/>
            </a:pPr>
            <a:r>
              <a:rPr lang="en-US" dirty="0" smtClean="0"/>
              <a:t>Assess progress of growth and development</a:t>
            </a:r>
          </a:p>
          <a:p>
            <a:pPr marL="571500" indent="-571500">
              <a:buFont typeface="+mj-lt"/>
              <a:buAutoNum type="romanLcPeriod"/>
            </a:pPr>
            <a:r>
              <a:rPr lang="en-US" dirty="0" smtClean="0"/>
              <a:t>Identify problems as they arise</a:t>
            </a:r>
          </a:p>
          <a:p>
            <a:pPr marL="514350" indent="-514350">
              <a:buFont typeface="Wingdings" pitchFamily="2" charset="2"/>
              <a:buChar char="Ø"/>
            </a:pPr>
            <a:r>
              <a:rPr lang="en-US" dirty="0" smtClean="0"/>
              <a:t>It is the same as that done at birth but is more concerned with monitoring daily changes and detecting signs of infection. The examination include;</a:t>
            </a:r>
          </a:p>
          <a:p>
            <a:pPr marL="514350" indent="-514350">
              <a:buNone/>
            </a:pPr>
            <a:r>
              <a:rPr lang="en-US" dirty="0" smtClean="0"/>
              <a:t>1. Activity of the baby</a:t>
            </a:r>
          </a:p>
          <a:p>
            <a:pPr marL="514350" indent="-514350">
              <a:buFont typeface="Wingdings" pitchFamily="2" charset="2"/>
              <a:buChar char="Ø"/>
            </a:pPr>
            <a:r>
              <a:rPr lang="en-US" dirty="0" smtClean="0"/>
              <a:t>Is it active or not, look at the general appearance, muscle tone, breathing, sleeping pattern and number or hours expected, the colour, opening bowel and bladder</a:t>
            </a:r>
          </a:p>
          <a:p>
            <a:pPr marL="514350" indent="-514350">
              <a:buNone/>
            </a:pPr>
            <a:r>
              <a:rPr lang="en-US" dirty="0" smtClean="0"/>
              <a:t>2. Fontanelles</a:t>
            </a:r>
          </a:p>
          <a:p>
            <a:pPr marL="514350" indent="-514350">
              <a:buFont typeface="Wingdings" pitchFamily="2" charset="2"/>
              <a:buChar char="Ø"/>
            </a:pPr>
            <a:r>
              <a:rPr lang="en-US" dirty="0" smtClean="0"/>
              <a:t>Check whether sunken or bulging, if capput is subsiding or cephalhaematoma increasing</a:t>
            </a:r>
          </a:p>
          <a:p>
            <a:pPr marL="514350" indent="-514350">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609600"/>
          </a:xfrm>
        </p:spPr>
        <p:txBody>
          <a:bodyPr>
            <a:normAutofit fontScale="90000"/>
          </a:bodyPr>
          <a:lstStyle/>
          <a:p>
            <a:r>
              <a:rPr lang="en-US" dirty="0" smtClean="0"/>
              <a:t>Physiology of the newborn</a:t>
            </a:r>
            <a:endParaRPr lang="en-US" dirty="0"/>
          </a:p>
        </p:txBody>
      </p:sp>
      <p:sp>
        <p:nvSpPr>
          <p:cNvPr id="3" name="Content Placeholder 2"/>
          <p:cNvSpPr>
            <a:spLocks noGrp="1"/>
          </p:cNvSpPr>
          <p:nvPr>
            <p:ph idx="1"/>
          </p:nvPr>
        </p:nvSpPr>
        <p:spPr>
          <a:xfrm>
            <a:off x="152400" y="685800"/>
            <a:ext cx="8991600" cy="5943600"/>
          </a:xfrm>
        </p:spPr>
        <p:txBody>
          <a:bodyPr>
            <a:normAutofit fontScale="92500" lnSpcReduction="10000"/>
          </a:bodyPr>
          <a:lstStyle/>
          <a:p>
            <a:r>
              <a:rPr lang="en-US" dirty="0" smtClean="0"/>
              <a:t>Immediately at birth there are 3 main adjustments that take place involving the lungs, cardiovascular system and temperature regulation</a:t>
            </a:r>
          </a:p>
          <a:p>
            <a:pPr>
              <a:buNone/>
            </a:pPr>
            <a:r>
              <a:rPr lang="en-US" sz="3600" b="1" dirty="0" smtClean="0">
                <a:solidFill>
                  <a:srgbClr val="FF0000"/>
                </a:solidFill>
              </a:rPr>
              <a:t>Initiation of respiration</a:t>
            </a:r>
          </a:p>
          <a:p>
            <a:pPr>
              <a:buNone/>
            </a:pPr>
            <a:r>
              <a:rPr lang="en-US" b="1" dirty="0" smtClean="0">
                <a:solidFill>
                  <a:srgbClr val="FF0000"/>
                </a:solidFill>
              </a:rPr>
              <a:t>(Changes in the respiratory system)</a:t>
            </a:r>
          </a:p>
          <a:p>
            <a:r>
              <a:rPr lang="en-US" dirty="0" smtClean="0"/>
              <a:t>Onset of respiration confirms life.</a:t>
            </a:r>
          </a:p>
          <a:p>
            <a:r>
              <a:rPr lang="en-US" dirty="0" smtClean="0"/>
              <a:t>The start of pulmonary respiration is due to physiological and mechanical reasons</a:t>
            </a:r>
          </a:p>
          <a:p>
            <a:pPr>
              <a:buNone/>
            </a:pPr>
            <a:r>
              <a:rPr lang="en-US" i="1" dirty="0" smtClean="0"/>
              <a:t>Physiologically</a:t>
            </a:r>
            <a:r>
              <a:rPr lang="en-US" dirty="0" smtClean="0"/>
              <a:t>:- lack of oxygen and high levels of carbon dioxide in the circulation occur when placental circulation ceases. This stimulates the respiratory center in the medulla to initiate normal respiration</a:t>
            </a: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52400" y="304800"/>
            <a:ext cx="8839200" cy="6400800"/>
          </a:xfrm>
        </p:spPr>
        <p:txBody>
          <a:bodyPr>
            <a:normAutofit/>
          </a:bodyPr>
          <a:lstStyle/>
          <a:p>
            <a:pPr>
              <a:buNone/>
            </a:pPr>
            <a:r>
              <a:rPr lang="en-US" dirty="0" smtClean="0"/>
              <a:t>3. Eyes:- Check for discharge, jaundice, pallor, cyanosis, subconjuctival hemorrhages, sticky eyes are cleaned with saline after obtaining pus swab for c/s</a:t>
            </a:r>
          </a:p>
          <a:p>
            <a:pPr>
              <a:buNone/>
            </a:pPr>
            <a:r>
              <a:rPr lang="en-US" dirty="0" smtClean="0"/>
              <a:t>4. Ears:- Newborns should not have any discharge</a:t>
            </a:r>
          </a:p>
          <a:p>
            <a:pPr>
              <a:buNone/>
            </a:pPr>
            <a:r>
              <a:rPr lang="en-US" dirty="0" smtClean="0"/>
              <a:t>5. Mouth:- check for oral thrush from the 4</a:t>
            </a:r>
            <a:r>
              <a:rPr lang="en-US" baseline="30000" dirty="0" smtClean="0"/>
              <a:t>th</a:t>
            </a:r>
            <a:r>
              <a:rPr lang="en-US" dirty="0" smtClean="0"/>
              <a:t> day</a:t>
            </a:r>
          </a:p>
          <a:p>
            <a:pPr>
              <a:buNone/>
            </a:pPr>
            <a:r>
              <a:rPr lang="en-US" dirty="0" smtClean="0"/>
              <a:t>6. Cord:- check if dry or wet or has fallen off, if infected or not. Apply hibitane cream on the skin around the cord. If serious refer to doctor</a:t>
            </a:r>
          </a:p>
          <a:p>
            <a:pPr>
              <a:buNone/>
            </a:pPr>
            <a:r>
              <a:rPr lang="en-US" dirty="0" smtClean="0"/>
              <a:t>7. Skin:- note colour any rashes, sore buttocks. Rashes can be septic or heat rash</a:t>
            </a:r>
          </a:p>
          <a:p>
            <a:endParaRPr lang="en-US" dirty="0" smtClean="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52400" y="381000"/>
            <a:ext cx="8763000" cy="6248400"/>
          </a:xfrm>
        </p:spPr>
        <p:txBody>
          <a:bodyPr>
            <a:normAutofit fontScale="92500" lnSpcReduction="20000"/>
          </a:bodyPr>
          <a:lstStyle/>
          <a:p>
            <a:pPr>
              <a:buNone/>
            </a:pPr>
            <a:r>
              <a:rPr lang="en-US" dirty="0" smtClean="0"/>
              <a:t>8. Stool:-</a:t>
            </a:r>
          </a:p>
          <a:p>
            <a:r>
              <a:rPr lang="en-US" dirty="0" smtClean="0"/>
              <a:t>greenish yellow frothy loose stools with sour odour are due to too much sugar and may cause sour buttocks</a:t>
            </a:r>
          </a:p>
          <a:p>
            <a:r>
              <a:rPr lang="en-US" dirty="0" smtClean="0"/>
              <a:t>Greenish yellow in small forms and hard is due to overfeeding</a:t>
            </a:r>
          </a:p>
          <a:p>
            <a:r>
              <a:rPr lang="en-US" dirty="0" smtClean="0"/>
              <a:t>Pasty greenish stool in small forms and hard often colicky are due to  too much protein</a:t>
            </a:r>
          </a:p>
          <a:p>
            <a:r>
              <a:rPr lang="en-US" dirty="0" smtClean="0"/>
              <a:t>Yellow or green frequent watery stool may be due to G/E</a:t>
            </a:r>
          </a:p>
          <a:p>
            <a:r>
              <a:rPr lang="en-US" dirty="0" smtClean="0"/>
              <a:t>Small dark brown yellow stool and often accompanied by mucus are due to gross under feeding</a:t>
            </a:r>
          </a:p>
          <a:p>
            <a:r>
              <a:rPr lang="en-US" dirty="0" smtClean="0"/>
              <a:t>Excess mucus is due to enteritis</a:t>
            </a:r>
          </a:p>
          <a:p>
            <a:r>
              <a:rPr lang="en-US" dirty="0" smtClean="0"/>
              <a:t>Maleana stool is due to haemorrhage</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Feeding utensils</a:t>
            </a:r>
            <a:endParaRPr lang="en-US" dirty="0"/>
          </a:p>
        </p:txBody>
      </p:sp>
      <p:sp>
        <p:nvSpPr>
          <p:cNvPr id="3" name="Content Placeholder 2"/>
          <p:cNvSpPr>
            <a:spLocks noGrp="1"/>
          </p:cNvSpPr>
          <p:nvPr>
            <p:ph idx="1"/>
          </p:nvPr>
        </p:nvSpPr>
        <p:spPr>
          <a:xfrm>
            <a:off x="228600" y="762000"/>
            <a:ext cx="8686800" cy="5867400"/>
          </a:xfrm>
        </p:spPr>
        <p:txBody>
          <a:bodyPr/>
          <a:lstStyle/>
          <a:p>
            <a:r>
              <a:rPr lang="en-US" dirty="0" smtClean="0"/>
              <a:t>Should not be mixed with other feeding utensils, so should be separate</a:t>
            </a:r>
          </a:p>
          <a:p>
            <a:r>
              <a:rPr lang="en-US" dirty="0" smtClean="0"/>
              <a:t>Keep them dry and properly covered</a:t>
            </a:r>
          </a:p>
          <a:p>
            <a:pPr>
              <a:buNone/>
            </a:pP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Health education to the mother</a:t>
            </a:r>
            <a:endParaRPr lang="en-US" dirty="0"/>
          </a:p>
        </p:txBody>
      </p:sp>
      <p:sp>
        <p:nvSpPr>
          <p:cNvPr id="3" name="Content Placeholder 2"/>
          <p:cNvSpPr>
            <a:spLocks noGrp="1"/>
          </p:cNvSpPr>
          <p:nvPr>
            <p:ph idx="1"/>
          </p:nvPr>
        </p:nvSpPr>
        <p:spPr>
          <a:xfrm>
            <a:off x="152400" y="685800"/>
            <a:ext cx="8839200" cy="6172200"/>
          </a:xfrm>
        </p:spPr>
        <p:txBody>
          <a:bodyPr>
            <a:normAutofit fontScale="92500" lnSpcReduction="10000"/>
          </a:bodyPr>
          <a:lstStyle/>
          <a:p>
            <a:r>
              <a:rPr lang="en-US" dirty="0" smtClean="0"/>
              <a:t>Should start antenatally.</a:t>
            </a:r>
          </a:p>
          <a:p>
            <a:r>
              <a:rPr lang="en-US" dirty="0" smtClean="0"/>
              <a:t>Demonstrate baby bathing, napkin changing</a:t>
            </a:r>
          </a:p>
          <a:p>
            <a:r>
              <a:rPr lang="en-US" dirty="0" smtClean="0"/>
              <a:t>Instruct mother not touch cord unless it is necessary, show them how to clean eyes or ears</a:t>
            </a:r>
          </a:p>
          <a:p>
            <a:r>
              <a:rPr lang="en-US" dirty="0" smtClean="0"/>
              <a:t>To bring baby for immunization</a:t>
            </a:r>
          </a:p>
          <a:p>
            <a:r>
              <a:rPr lang="en-US" dirty="0" smtClean="0"/>
              <a:t>To observe colour, for septic spots, poor feeding habits, excessive fretting, irritability, diarrhea and vomiting. Mother to seek for assistance if she observes this</a:t>
            </a:r>
          </a:p>
          <a:p>
            <a:r>
              <a:rPr lang="en-US" dirty="0" smtClean="0"/>
              <a:t>Not to give un prescribed drugs or herbs to the baby</a:t>
            </a:r>
          </a:p>
          <a:p>
            <a:r>
              <a:rPr lang="en-US" dirty="0" smtClean="0"/>
              <a:t>B/feeding, care of feeding utensils, Maintance of personal and environmental hygiene</a:t>
            </a:r>
          </a:p>
          <a:p>
            <a:r>
              <a:rPr lang="en-US" dirty="0" smtClean="0"/>
              <a:t>Educate mother on nutrition</a:t>
            </a:r>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Minor disorders of the newborn</a:t>
            </a:r>
            <a:endParaRPr lang="en-US" dirty="0"/>
          </a:p>
        </p:txBody>
      </p:sp>
      <p:sp>
        <p:nvSpPr>
          <p:cNvPr id="3" name="Content Placeholder 2"/>
          <p:cNvSpPr>
            <a:spLocks noGrp="1"/>
          </p:cNvSpPr>
          <p:nvPr>
            <p:ph idx="1"/>
          </p:nvPr>
        </p:nvSpPr>
        <p:spPr>
          <a:xfrm>
            <a:off x="228600" y="762000"/>
            <a:ext cx="8763000" cy="5867400"/>
          </a:xfrm>
        </p:spPr>
        <p:txBody>
          <a:bodyPr/>
          <a:lstStyle/>
          <a:p>
            <a:pPr marL="514350" indent="-514350">
              <a:buFont typeface="+mj-lt"/>
              <a:buAutoNum type="arabicPeriod"/>
            </a:pPr>
            <a:r>
              <a:rPr lang="en-US" dirty="0" smtClean="0"/>
              <a:t>Sore buttocks</a:t>
            </a:r>
          </a:p>
          <a:p>
            <a:pPr marL="514350" indent="-514350">
              <a:buFont typeface="+mj-lt"/>
              <a:buAutoNum type="arabicPeriod"/>
            </a:pPr>
            <a:r>
              <a:rPr lang="en-US" dirty="0" smtClean="0"/>
              <a:t>Skin rashes</a:t>
            </a:r>
          </a:p>
          <a:p>
            <a:pPr marL="514350" indent="-514350">
              <a:buFont typeface="+mj-lt"/>
              <a:buAutoNum type="arabicPeriod"/>
            </a:pPr>
            <a:r>
              <a:rPr lang="en-US" dirty="0" smtClean="0"/>
              <a:t>Physiological jaundice</a:t>
            </a:r>
          </a:p>
          <a:p>
            <a:pPr marL="514350" indent="-514350">
              <a:buFont typeface="+mj-lt"/>
              <a:buAutoNum type="arabicPeriod"/>
            </a:pPr>
            <a:r>
              <a:rPr lang="en-US" dirty="0" smtClean="0"/>
              <a:t>Pseudomenstruation</a:t>
            </a:r>
          </a:p>
          <a:p>
            <a:pPr marL="514350" indent="-514350">
              <a:buFont typeface="+mj-lt"/>
              <a:buAutoNum type="arabicPeriod"/>
            </a:pPr>
            <a:r>
              <a:rPr lang="en-US" dirty="0" smtClean="0"/>
              <a:t>Engorged breast</a:t>
            </a:r>
          </a:p>
          <a:p>
            <a:pPr marL="514350" indent="-514350">
              <a:buFont typeface="+mj-lt"/>
              <a:buAutoNum type="arabicPeriod"/>
            </a:pPr>
            <a:r>
              <a:rPr lang="en-US" dirty="0" smtClean="0"/>
              <a:t>Constipation</a:t>
            </a:r>
          </a:p>
          <a:p>
            <a:pPr marL="514350" indent="-514350">
              <a:buFont typeface="+mj-lt"/>
              <a:buAutoNum type="arabicPeriod"/>
            </a:pPr>
            <a:r>
              <a:rPr lang="en-US" dirty="0" smtClean="0"/>
              <a:t>Flatulence</a:t>
            </a:r>
          </a:p>
          <a:p>
            <a:pPr marL="514350" indent="-514350">
              <a:buFont typeface="+mj-lt"/>
              <a:buAutoNum type="arabicPeriod"/>
            </a:pPr>
            <a:r>
              <a:rPr lang="en-US" dirty="0" smtClean="0"/>
              <a:t>Vomiting</a:t>
            </a:r>
          </a:p>
          <a:p>
            <a:pPr marL="514350" indent="-514350">
              <a:buFont typeface="+mj-lt"/>
              <a:buAutoNum type="arabicPeriod"/>
            </a:pPr>
            <a:r>
              <a:rPr lang="en-US" dirty="0" smtClean="0"/>
              <a:t>Oral trush</a:t>
            </a: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52400" y="381000"/>
            <a:ext cx="8839200" cy="6324600"/>
          </a:xfrm>
        </p:spPr>
        <p:txBody>
          <a:bodyPr>
            <a:normAutofit fontScale="85000" lnSpcReduction="20000"/>
          </a:bodyPr>
          <a:lstStyle/>
          <a:p>
            <a:pPr>
              <a:buNone/>
            </a:pPr>
            <a:r>
              <a:rPr lang="en-US" dirty="0" smtClean="0"/>
              <a:t>1. </a:t>
            </a:r>
            <a:r>
              <a:rPr lang="en-US" b="1" dirty="0" smtClean="0">
                <a:solidFill>
                  <a:srgbClr val="FF0000"/>
                </a:solidFill>
              </a:rPr>
              <a:t>Sore buttocks</a:t>
            </a:r>
          </a:p>
          <a:p>
            <a:pPr>
              <a:buNone/>
            </a:pPr>
            <a:r>
              <a:rPr lang="en-US" dirty="0" smtClean="0">
                <a:solidFill>
                  <a:srgbClr val="FF0000"/>
                </a:solidFill>
              </a:rPr>
              <a:t>Causes</a:t>
            </a:r>
          </a:p>
          <a:p>
            <a:r>
              <a:rPr lang="en-US" dirty="0" smtClean="0"/>
              <a:t>Not changing napkin frequently</a:t>
            </a:r>
          </a:p>
          <a:p>
            <a:r>
              <a:rPr lang="en-US" dirty="0" smtClean="0"/>
              <a:t>Too rough material being used as napkin</a:t>
            </a:r>
          </a:p>
          <a:p>
            <a:r>
              <a:rPr lang="en-US" dirty="0" smtClean="0"/>
              <a:t>Use of strong soaps to wash napkins</a:t>
            </a:r>
          </a:p>
          <a:p>
            <a:r>
              <a:rPr lang="en-US" dirty="0" smtClean="0"/>
              <a:t>Improper rinsing of napkins</a:t>
            </a:r>
          </a:p>
          <a:p>
            <a:r>
              <a:rPr lang="en-US" dirty="0" smtClean="0"/>
              <a:t>Frequent loose stools</a:t>
            </a:r>
          </a:p>
          <a:p>
            <a:r>
              <a:rPr lang="en-US" dirty="0" smtClean="0"/>
              <a:t>May be due to candidiasis if baby is on oral antibiotics</a:t>
            </a:r>
          </a:p>
          <a:p>
            <a:pPr>
              <a:buNone/>
            </a:pPr>
            <a:r>
              <a:rPr lang="en-US" dirty="0" smtClean="0">
                <a:solidFill>
                  <a:srgbClr val="FF0000"/>
                </a:solidFill>
              </a:rPr>
              <a:t>Prevention</a:t>
            </a:r>
          </a:p>
          <a:p>
            <a:r>
              <a:rPr lang="en-US" dirty="0" smtClean="0"/>
              <a:t>Change napkins as soon as they are soiled</a:t>
            </a:r>
          </a:p>
          <a:p>
            <a:r>
              <a:rPr lang="en-US" dirty="0" smtClean="0"/>
              <a:t>Avoid meconeum drying on the buttocks</a:t>
            </a:r>
          </a:p>
          <a:p>
            <a:r>
              <a:rPr lang="en-US" dirty="0" smtClean="0"/>
              <a:t>Wash baby with mild baby soap, dry it and apply Vaseline/baby oil</a:t>
            </a:r>
          </a:p>
          <a:p>
            <a:r>
              <a:rPr lang="en-US" dirty="0" smtClean="0"/>
              <a:t>Use mild soap to wash napkins</a:t>
            </a:r>
          </a:p>
          <a:p>
            <a:r>
              <a:rPr lang="en-US" dirty="0" smtClean="0"/>
              <a:t>Rinse napkins well</a:t>
            </a: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52400" y="304800"/>
            <a:ext cx="8839200" cy="6400800"/>
          </a:xfrm>
        </p:spPr>
        <p:txBody>
          <a:bodyPr>
            <a:normAutofit fontScale="92500" lnSpcReduction="10000"/>
          </a:bodyPr>
          <a:lstStyle/>
          <a:p>
            <a:pPr>
              <a:buNone/>
            </a:pPr>
            <a:r>
              <a:rPr lang="en-US" dirty="0" smtClean="0">
                <a:solidFill>
                  <a:srgbClr val="FF0000"/>
                </a:solidFill>
              </a:rPr>
              <a:t>Treatment</a:t>
            </a:r>
          </a:p>
          <a:p>
            <a:r>
              <a:rPr lang="en-US" dirty="0" smtClean="0"/>
              <a:t>Remove the cause</a:t>
            </a:r>
          </a:p>
          <a:p>
            <a:r>
              <a:rPr lang="en-US" dirty="0" smtClean="0"/>
              <a:t>Wash buttocks gently, dry and apply bepathen cream, castor oil</a:t>
            </a:r>
          </a:p>
          <a:p>
            <a:r>
              <a:rPr lang="en-US" dirty="0" smtClean="0"/>
              <a:t>Expose buttocks to sunshine for 10 </a:t>
            </a:r>
            <a:r>
              <a:rPr lang="en-US" dirty="0" err="1" smtClean="0"/>
              <a:t>mins</a:t>
            </a:r>
            <a:endParaRPr lang="en-US" dirty="0" smtClean="0"/>
          </a:p>
          <a:p>
            <a:pPr>
              <a:buNone/>
            </a:pPr>
            <a:r>
              <a:rPr lang="en-US" dirty="0" smtClean="0"/>
              <a:t>2. </a:t>
            </a:r>
            <a:r>
              <a:rPr lang="en-US" b="1" dirty="0" smtClean="0">
                <a:solidFill>
                  <a:srgbClr val="FF0000"/>
                </a:solidFill>
              </a:rPr>
              <a:t>Skin Rashes</a:t>
            </a:r>
          </a:p>
          <a:p>
            <a:r>
              <a:rPr lang="en-US" dirty="0" smtClean="0"/>
              <a:t>Heat rash are pin point sports on the skin and more found on the skin folds</a:t>
            </a:r>
          </a:p>
          <a:p>
            <a:pPr>
              <a:buNone/>
            </a:pPr>
            <a:r>
              <a:rPr lang="en-US" dirty="0" smtClean="0">
                <a:solidFill>
                  <a:srgbClr val="FF0000"/>
                </a:solidFill>
              </a:rPr>
              <a:t>RX:-</a:t>
            </a:r>
            <a:r>
              <a:rPr lang="en-US" dirty="0" smtClean="0"/>
              <a:t>Advice mother to dress baby on light clothes</a:t>
            </a:r>
          </a:p>
          <a:p>
            <a:r>
              <a:rPr lang="en-US" dirty="0" smtClean="0"/>
              <a:t>Septic spots contains pus and are usually due to staphylococcal infection</a:t>
            </a:r>
          </a:p>
          <a:p>
            <a:r>
              <a:rPr lang="en-US" dirty="0" smtClean="0"/>
              <a:t>RX:- isolate, apply topical antibiotics, if excessive give systematic</a:t>
            </a:r>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152400" y="457200"/>
            <a:ext cx="8839200" cy="6248400"/>
          </a:xfrm>
        </p:spPr>
        <p:txBody>
          <a:bodyPr>
            <a:normAutofit fontScale="92500" lnSpcReduction="20000"/>
          </a:bodyPr>
          <a:lstStyle/>
          <a:p>
            <a:pPr>
              <a:buNone/>
            </a:pPr>
            <a:r>
              <a:rPr lang="en-US" b="1" dirty="0" smtClean="0">
                <a:solidFill>
                  <a:srgbClr val="FF0000"/>
                </a:solidFill>
              </a:rPr>
              <a:t>3. Physiological jaundice</a:t>
            </a:r>
          </a:p>
          <a:p>
            <a:r>
              <a:rPr lang="en-US" dirty="0" smtClean="0"/>
              <a:t>Appear from the 3</a:t>
            </a:r>
            <a:r>
              <a:rPr lang="en-US" baseline="30000" dirty="0" smtClean="0"/>
              <a:t>rd</a:t>
            </a:r>
            <a:r>
              <a:rPr lang="en-US" dirty="0" smtClean="0"/>
              <a:t> day of life it is due rapid destruction of RBCs and the infants inability to transport, conjugate and excrete bilirubin</a:t>
            </a:r>
          </a:p>
          <a:p>
            <a:r>
              <a:rPr lang="en-US" dirty="0" smtClean="0">
                <a:solidFill>
                  <a:srgbClr val="FF0000"/>
                </a:solidFill>
              </a:rPr>
              <a:t>RX</a:t>
            </a:r>
            <a:r>
              <a:rPr lang="en-US" dirty="0" smtClean="0"/>
              <a:t>:- early frequent feeding without fluid supplementation. This is to supply glucose to the liver. Expose the baby to morning sun rays</a:t>
            </a:r>
          </a:p>
          <a:p>
            <a:pPr>
              <a:buNone/>
            </a:pPr>
            <a:r>
              <a:rPr lang="en-US" b="1" dirty="0" smtClean="0">
                <a:solidFill>
                  <a:srgbClr val="FF0000"/>
                </a:solidFill>
              </a:rPr>
              <a:t>4. Pseudomenstruation:</a:t>
            </a:r>
            <a:r>
              <a:rPr lang="en-US" dirty="0" smtClean="0"/>
              <a:t>-</a:t>
            </a:r>
            <a:r>
              <a:rPr lang="en-US" dirty="0" err="1" smtClean="0"/>
              <a:t>reasure</a:t>
            </a:r>
            <a:r>
              <a:rPr lang="en-US" dirty="0" smtClean="0"/>
              <a:t> the mother no Rx</a:t>
            </a:r>
          </a:p>
          <a:p>
            <a:pPr>
              <a:buNone/>
            </a:pPr>
            <a:r>
              <a:rPr lang="en-US" b="1" dirty="0" smtClean="0">
                <a:solidFill>
                  <a:srgbClr val="FF0000"/>
                </a:solidFill>
              </a:rPr>
              <a:t>5. Engorged breast:- </a:t>
            </a:r>
            <a:r>
              <a:rPr lang="en-US" dirty="0" smtClean="0"/>
              <a:t>May appear from the 3</a:t>
            </a:r>
            <a:r>
              <a:rPr lang="en-US" baseline="30000" dirty="0" smtClean="0"/>
              <a:t>rd</a:t>
            </a:r>
            <a:r>
              <a:rPr lang="en-US" dirty="0" smtClean="0"/>
              <a:t> day. </a:t>
            </a:r>
            <a:r>
              <a:rPr lang="en-US" dirty="0" err="1" smtClean="0"/>
              <a:t>Reasure</a:t>
            </a:r>
            <a:r>
              <a:rPr lang="en-US" dirty="0" smtClean="0"/>
              <a:t> mother that it will disappear</a:t>
            </a:r>
          </a:p>
          <a:p>
            <a:pPr>
              <a:buNone/>
            </a:pPr>
            <a:r>
              <a:rPr lang="en-US" b="1" dirty="0" smtClean="0">
                <a:solidFill>
                  <a:srgbClr val="FF0000"/>
                </a:solidFill>
              </a:rPr>
              <a:t>6. Constipation:-</a:t>
            </a:r>
            <a:r>
              <a:rPr lang="en-US" dirty="0" smtClean="0">
                <a:solidFill>
                  <a:srgbClr val="FF0000"/>
                </a:solidFill>
              </a:rPr>
              <a:t> </a:t>
            </a:r>
            <a:r>
              <a:rPr lang="en-US" dirty="0" smtClean="0"/>
              <a:t>not common among B/fed babies.</a:t>
            </a:r>
          </a:p>
          <a:p>
            <a:pPr>
              <a:buNone/>
            </a:pPr>
            <a:r>
              <a:rPr lang="en-US" dirty="0" smtClean="0"/>
              <a:t>The stool is hard and baby strains when passing the motion</a:t>
            </a:r>
          </a:p>
          <a:p>
            <a:pPr>
              <a:buNone/>
            </a:pPr>
            <a:r>
              <a:rPr lang="en-US" dirty="0" smtClean="0">
                <a:solidFill>
                  <a:srgbClr val="FF0000"/>
                </a:solidFill>
              </a:rPr>
              <a:t>Rx</a:t>
            </a:r>
            <a:r>
              <a:rPr lang="en-US" dirty="0" smtClean="0"/>
              <a:t>- give fresh orange juice, or 1 tsp of milk of magnesia </a:t>
            </a:r>
            <a:r>
              <a:rPr lang="en-US" dirty="0" err="1" smtClean="0"/>
              <a:t>Bd</a:t>
            </a:r>
            <a:endParaRPr lang="en-US" dirty="0" smtClean="0"/>
          </a:p>
          <a:p>
            <a:pPr>
              <a:buNone/>
            </a:pPr>
            <a:endParaRPr lang="en-US" dirty="0" smtClean="0"/>
          </a:p>
          <a:p>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52400" y="304800"/>
            <a:ext cx="8839200" cy="6400800"/>
          </a:xfrm>
        </p:spPr>
        <p:txBody>
          <a:bodyPr>
            <a:normAutofit lnSpcReduction="10000"/>
          </a:bodyPr>
          <a:lstStyle/>
          <a:p>
            <a:pPr>
              <a:buNone/>
            </a:pPr>
            <a:r>
              <a:rPr lang="en-US" b="1" dirty="0" smtClean="0">
                <a:solidFill>
                  <a:srgbClr val="FF0000"/>
                </a:solidFill>
              </a:rPr>
              <a:t>7. Flatulence</a:t>
            </a:r>
          </a:p>
          <a:p>
            <a:r>
              <a:rPr lang="en-US" dirty="0" smtClean="0"/>
              <a:t>Common in artificially fed babies. It is also due to failure to bring up wind after feeds</a:t>
            </a:r>
          </a:p>
          <a:p>
            <a:pPr>
              <a:buNone/>
            </a:pPr>
            <a:r>
              <a:rPr lang="en-US" dirty="0" smtClean="0">
                <a:solidFill>
                  <a:srgbClr val="FF0000"/>
                </a:solidFill>
              </a:rPr>
              <a:t>Signs</a:t>
            </a:r>
            <a:r>
              <a:rPr lang="en-US" dirty="0" smtClean="0"/>
              <a:t>- restlessness, crying and drawing of legs towards  he abdomen</a:t>
            </a:r>
          </a:p>
          <a:p>
            <a:pPr>
              <a:buNone/>
            </a:pPr>
            <a:r>
              <a:rPr lang="en-US" dirty="0" smtClean="0">
                <a:solidFill>
                  <a:srgbClr val="FF0000"/>
                </a:solidFill>
              </a:rPr>
              <a:t>Prevention</a:t>
            </a:r>
            <a:r>
              <a:rPr lang="en-US" dirty="0" smtClean="0"/>
              <a:t>- bring up wind</a:t>
            </a:r>
          </a:p>
          <a:p>
            <a:pPr>
              <a:buNone/>
            </a:pPr>
            <a:r>
              <a:rPr lang="en-US" b="1" dirty="0" smtClean="0">
                <a:solidFill>
                  <a:srgbClr val="FF0000"/>
                </a:solidFill>
              </a:rPr>
              <a:t>8. vomiting</a:t>
            </a:r>
          </a:p>
          <a:p>
            <a:r>
              <a:rPr lang="en-US" dirty="0" smtClean="0"/>
              <a:t>If it occurs within 24hrs of birth, it may be due to liquor amnii that has swallowed</a:t>
            </a:r>
          </a:p>
          <a:p>
            <a:pPr>
              <a:buNone/>
            </a:pPr>
            <a:r>
              <a:rPr lang="en-US" dirty="0" smtClean="0">
                <a:solidFill>
                  <a:srgbClr val="FF0000"/>
                </a:solidFill>
              </a:rPr>
              <a:t>Rx</a:t>
            </a:r>
            <a:r>
              <a:rPr lang="en-US" dirty="0" smtClean="0"/>
              <a:t>- give N/saline to act as lavage, if there is posseting, advice the mother. For regurgitation advice mother to reduce feeds, personal hygiene, care of utensils and immunization</a:t>
            </a: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52400" y="304800"/>
            <a:ext cx="8839200" cy="6400800"/>
          </a:xfrm>
        </p:spPr>
        <p:txBody>
          <a:bodyPr>
            <a:normAutofit fontScale="92500"/>
          </a:bodyPr>
          <a:lstStyle/>
          <a:p>
            <a:pPr>
              <a:buNone/>
            </a:pPr>
            <a:r>
              <a:rPr lang="en-US" dirty="0" smtClean="0">
                <a:solidFill>
                  <a:srgbClr val="FF0000"/>
                </a:solidFill>
              </a:rPr>
              <a:t>Causes</a:t>
            </a:r>
          </a:p>
          <a:p>
            <a:r>
              <a:rPr lang="en-US" dirty="0" smtClean="0"/>
              <a:t>Faulty feeding techniques</a:t>
            </a:r>
          </a:p>
          <a:p>
            <a:r>
              <a:rPr lang="en-US" dirty="0" smtClean="0"/>
              <a:t>Relaxed cardiac sphincter- it usually improves in 1 or 2 wks time</a:t>
            </a:r>
          </a:p>
          <a:p>
            <a:r>
              <a:rPr lang="en-US" dirty="0" smtClean="0"/>
              <a:t>Infection</a:t>
            </a:r>
          </a:p>
          <a:p>
            <a:r>
              <a:rPr lang="en-US" dirty="0" smtClean="0"/>
              <a:t>Intestinal obstruction-  vomitus is green</a:t>
            </a:r>
          </a:p>
          <a:p>
            <a:pPr>
              <a:buNone/>
            </a:pPr>
            <a:r>
              <a:rPr lang="en-US" b="1" dirty="0" smtClean="0">
                <a:solidFill>
                  <a:srgbClr val="FF0000"/>
                </a:solidFill>
              </a:rPr>
              <a:t>9. Oral thrush (candidiasis)</a:t>
            </a:r>
          </a:p>
          <a:p>
            <a:r>
              <a:rPr lang="en-US" dirty="0" smtClean="0"/>
              <a:t>They are white flat spots on the tongue, palate and inner aspects of the cheeks that do not rub off</a:t>
            </a:r>
          </a:p>
          <a:p>
            <a:r>
              <a:rPr lang="en-US" dirty="0" smtClean="0"/>
              <a:t>It is due to infection during delivery if mother had candiasis or</a:t>
            </a:r>
          </a:p>
          <a:p>
            <a:r>
              <a:rPr lang="en-US" dirty="0" smtClean="0"/>
              <a:t>Contaminated fingers touching baby's utensils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endParaRPr lang="en-US" dirty="0"/>
          </a:p>
        </p:txBody>
      </p:sp>
      <p:sp>
        <p:nvSpPr>
          <p:cNvPr id="3" name="Content Placeholder 2"/>
          <p:cNvSpPr>
            <a:spLocks noGrp="1"/>
          </p:cNvSpPr>
          <p:nvPr>
            <p:ph idx="1"/>
          </p:nvPr>
        </p:nvSpPr>
        <p:spPr>
          <a:xfrm>
            <a:off x="228600" y="762000"/>
            <a:ext cx="8763000" cy="5943600"/>
          </a:xfrm>
        </p:spPr>
        <p:txBody>
          <a:bodyPr>
            <a:normAutofit fontScale="92500"/>
          </a:bodyPr>
          <a:lstStyle/>
          <a:p>
            <a:pPr>
              <a:buNone/>
            </a:pPr>
            <a:r>
              <a:rPr lang="en-US" b="1" i="1" dirty="0" smtClean="0"/>
              <a:t>Mechanically</a:t>
            </a:r>
            <a:r>
              <a:rPr lang="en-US" dirty="0" smtClean="0"/>
              <a:t>:-compression of the chest wall during delivery and the impact of cool air on the baby's face and handling of the baby during birth are factors that lead to gasping or crying after birth taking in the 1</a:t>
            </a:r>
            <a:r>
              <a:rPr lang="en-US" baseline="30000" dirty="0" smtClean="0"/>
              <a:t>st</a:t>
            </a:r>
            <a:r>
              <a:rPr lang="en-US" dirty="0" smtClean="0"/>
              <a:t> breath, which will make the blood vessels in the lungs to expand and thus initiate respiration</a:t>
            </a:r>
          </a:p>
          <a:p>
            <a:r>
              <a:rPr lang="en-US" dirty="0" smtClean="0"/>
              <a:t>Lusty cry should be encouraged in order for lungs to be aerated completely</a:t>
            </a:r>
          </a:p>
          <a:p>
            <a:r>
              <a:rPr lang="en-US" dirty="0" smtClean="0"/>
              <a:t>The breathing is mainly diaphragmatic, chest and abdomen raising and falling synchronously. The breathing is shallow and irregular at 1</a:t>
            </a:r>
            <a:r>
              <a:rPr lang="en-US" baseline="30000" dirty="0" smtClean="0"/>
              <a:t>st </a:t>
            </a:r>
            <a:r>
              <a:rPr lang="en-US" dirty="0" smtClean="0"/>
              <a:t> with periods of apnea. Average rate being 40-60b/min.</a:t>
            </a:r>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152400" y="381000"/>
            <a:ext cx="8763000" cy="6248400"/>
          </a:xfrm>
        </p:spPr>
        <p:txBody>
          <a:bodyPr>
            <a:normAutofit fontScale="92500" lnSpcReduction="10000"/>
          </a:bodyPr>
          <a:lstStyle/>
          <a:p>
            <a:pPr>
              <a:buNone/>
            </a:pPr>
            <a:r>
              <a:rPr lang="en-US" dirty="0" smtClean="0">
                <a:solidFill>
                  <a:srgbClr val="FF0000"/>
                </a:solidFill>
              </a:rPr>
              <a:t>Predisposing causes</a:t>
            </a:r>
          </a:p>
          <a:p>
            <a:r>
              <a:rPr lang="en-US" dirty="0" smtClean="0"/>
              <a:t>Cleft lip or cleft palate</a:t>
            </a:r>
          </a:p>
          <a:p>
            <a:r>
              <a:rPr lang="en-US" dirty="0" smtClean="0"/>
              <a:t>Prolonged antibiotic therapy</a:t>
            </a:r>
          </a:p>
          <a:p>
            <a:r>
              <a:rPr lang="en-US" dirty="0" smtClean="0"/>
              <a:t>Immune deficiency</a:t>
            </a:r>
          </a:p>
          <a:p>
            <a:r>
              <a:rPr lang="en-US" dirty="0" smtClean="0"/>
              <a:t>Diabetic mothers</a:t>
            </a:r>
          </a:p>
          <a:p>
            <a:pPr>
              <a:buNone/>
            </a:pPr>
            <a:r>
              <a:rPr lang="en-US" dirty="0" smtClean="0">
                <a:solidFill>
                  <a:srgbClr val="FF0000"/>
                </a:solidFill>
              </a:rPr>
              <a:t>Rx</a:t>
            </a:r>
            <a:r>
              <a:rPr lang="en-US" dirty="0" smtClean="0"/>
              <a:t>- apply nystatin/</a:t>
            </a:r>
            <a:r>
              <a:rPr lang="en-US" dirty="0" err="1" smtClean="0"/>
              <a:t>mycostatin</a:t>
            </a:r>
            <a:r>
              <a:rPr lang="en-US" dirty="0" smtClean="0"/>
              <a:t> oral drops </a:t>
            </a:r>
            <a:r>
              <a:rPr lang="en-US" dirty="0" err="1" smtClean="0"/>
              <a:t>qid</a:t>
            </a:r>
            <a:r>
              <a:rPr lang="en-US" dirty="0" smtClean="0"/>
              <a:t> after feeds</a:t>
            </a:r>
          </a:p>
          <a:p>
            <a:pPr>
              <a:buNone/>
            </a:pPr>
            <a:r>
              <a:rPr lang="en-US" dirty="0" smtClean="0">
                <a:solidFill>
                  <a:srgbClr val="FF0000"/>
                </a:solidFill>
              </a:rPr>
              <a:t>Complications</a:t>
            </a:r>
            <a:r>
              <a:rPr lang="en-US" dirty="0" smtClean="0"/>
              <a:t>- may spread to bronchi, larynx, trachea, lungs and GIT</a:t>
            </a:r>
          </a:p>
          <a:p>
            <a:pPr>
              <a:buNone/>
            </a:pPr>
            <a:r>
              <a:rPr lang="en-US" dirty="0" smtClean="0">
                <a:solidFill>
                  <a:srgbClr val="FF0000"/>
                </a:solidFill>
              </a:rPr>
              <a:t>Prevention</a:t>
            </a:r>
          </a:p>
          <a:p>
            <a:r>
              <a:rPr lang="en-US" dirty="0" smtClean="0"/>
              <a:t>Proper oral hygiene</a:t>
            </a:r>
          </a:p>
          <a:p>
            <a:r>
              <a:rPr lang="en-US" dirty="0" smtClean="0"/>
              <a:t>Proper cleaning of feeding utensils</a:t>
            </a:r>
          </a:p>
          <a:p>
            <a:r>
              <a:rPr lang="en-US" dirty="0" smtClean="0"/>
              <a:t>Treat the source early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152400"/>
          </a:xfrm>
        </p:spPr>
        <p:txBody>
          <a:bodyPr>
            <a:normAutofit fontScale="90000"/>
          </a:bodyPr>
          <a:lstStyle/>
          <a:p>
            <a:endParaRPr lang="en-US" dirty="0"/>
          </a:p>
        </p:txBody>
      </p:sp>
      <p:sp>
        <p:nvSpPr>
          <p:cNvPr id="3" name="Content Placeholder 2"/>
          <p:cNvSpPr>
            <a:spLocks noGrp="1"/>
          </p:cNvSpPr>
          <p:nvPr>
            <p:ph idx="1"/>
          </p:nvPr>
        </p:nvSpPr>
        <p:spPr>
          <a:xfrm>
            <a:off x="152400" y="304800"/>
            <a:ext cx="8991600" cy="6248400"/>
          </a:xfrm>
        </p:spPr>
        <p:txBody>
          <a:bodyPr>
            <a:normAutofit fontScale="92500" lnSpcReduction="20000"/>
          </a:bodyPr>
          <a:lstStyle/>
          <a:p>
            <a:r>
              <a:rPr lang="en-US" dirty="0" smtClean="0"/>
              <a:t>The pattern of respiration alters during sleep and waking state</a:t>
            </a:r>
          </a:p>
          <a:p>
            <a:r>
              <a:rPr lang="en-US" dirty="0" smtClean="0"/>
              <a:t>Babies are obligatory nose breathers, and can not convert automatically to mouth breathing  when nasal obstruction occurs</a:t>
            </a:r>
          </a:p>
          <a:p>
            <a:pPr>
              <a:buNone/>
            </a:pPr>
            <a:r>
              <a:rPr lang="en-US" b="1" dirty="0" smtClean="0">
                <a:solidFill>
                  <a:srgbClr val="FF0000"/>
                </a:solidFill>
              </a:rPr>
              <a:t>Changes in the cardiovascular system</a:t>
            </a:r>
          </a:p>
          <a:p>
            <a:r>
              <a:rPr lang="en-US" dirty="0" smtClean="0"/>
              <a:t>The heart beat is btw 110-160b/min, and fluctuates with the baby's respiratory function and activity or sleep state</a:t>
            </a:r>
          </a:p>
          <a:p>
            <a:r>
              <a:rPr lang="en-US" dirty="0" smtClean="0"/>
              <a:t>Peripheral circulation is sluggish resulting to mild cyanosis of extremities (feet, hands and circumoral areas)</a:t>
            </a:r>
          </a:p>
          <a:p>
            <a:r>
              <a:rPr lang="en-US" dirty="0" smtClean="0"/>
              <a:t>Blood pressure fluctuates according to activity from 50-55/23-30mmHg to 80/50mmHg in the 1</a:t>
            </a:r>
            <a:r>
              <a:rPr lang="en-US" baseline="30000" dirty="0" smtClean="0"/>
              <a:t>st</a:t>
            </a:r>
            <a:r>
              <a:rPr lang="en-US" dirty="0" smtClean="0"/>
              <a:t> 10 days of life.</a:t>
            </a:r>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4140</TotalTime>
  <Words>6074</Words>
  <Application>Microsoft Office PowerPoint</Application>
  <PresentationFormat>On-screen Show (4:3)</PresentationFormat>
  <Paragraphs>581</Paragraphs>
  <Slides>80</Slides>
  <Notes>1</Notes>
  <HiddenSlides>0</HiddenSlides>
  <MMClips>0</MMClips>
  <ScaleCrop>false</ScaleCrop>
  <HeadingPairs>
    <vt:vector size="4" baseType="variant">
      <vt:variant>
        <vt:lpstr>Theme</vt:lpstr>
      </vt:variant>
      <vt:variant>
        <vt:i4>1</vt:i4>
      </vt:variant>
      <vt:variant>
        <vt:lpstr>Slide Titles</vt:lpstr>
      </vt:variant>
      <vt:variant>
        <vt:i4>80</vt:i4>
      </vt:variant>
    </vt:vector>
  </HeadingPairs>
  <TitlesOfParts>
    <vt:vector size="81" baseType="lpstr">
      <vt:lpstr>Office Theme</vt:lpstr>
      <vt:lpstr>THE NORMAL BABY  BY  TANUI GETRUDE </vt:lpstr>
      <vt:lpstr>General characteristics of the newborn</vt:lpstr>
      <vt:lpstr>Appearance cont.</vt:lpstr>
      <vt:lpstr>Slide 4</vt:lpstr>
      <vt:lpstr>Slide 5</vt:lpstr>
      <vt:lpstr>3.Genitalia and breast</vt:lpstr>
      <vt:lpstr>Physiology of the newborn</vt:lpstr>
      <vt:lpstr>Slide 8</vt:lpstr>
      <vt:lpstr>Slide 9</vt:lpstr>
      <vt:lpstr>Slide 10</vt:lpstr>
      <vt:lpstr>Slide 11</vt:lpstr>
      <vt:lpstr>Slide 12</vt:lpstr>
      <vt:lpstr>Temperature regulation/thermal adaptation</vt:lpstr>
      <vt:lpstr>Slide 14</vt:lpstr>
      <vt:lpstr>Slide 15</vt:lpstr>
      <vt:lpstr>Slide 16</vt:lpstr>
      <vt:lpstr>Others </vt:lpstr>
      <vt:lpstr>Slide 18</vt:lpstr>
      <vt:lpstr>Gastrointestinal system</vt:lpstr>
      <vt:lpstr>Slide 20</vt:lpstr>
      <vt:lpstr>Slide 21</vt:lpstr>
      <vt:lpstr>Slide 22</vt:lpstr>
      <vt:lpstr>Reproductive system</vt:lpstr>
      <vt:lpstr>Musculoskeletal system</vt:lpstr>
      <vt:lpstr>Immunological adaptation</vt:lpstr>
      <vt:lpstr>Neurological system</vt:lpstr>
      <vt:lpstr>Psychology and perception(special senses) </vt:lpstr>
      <vt:lpstr>Senses </vt:lpstr>
      <vt:lpstr>Slide 29</vt:lpstr>
      <vt:lpstr>Slide 30</vt:lpstr>
      <vt:lpstr>Slide 31</vt:lpstr>
      <vt:lpstr>Habituation </vt:lpstr>
      <vt:lpstr>Sleep, waking and crying</vt:lpstr>
      <vt:lpstr>Sleep states</vt:lpstr>
      <vt:lpstr>Awake states</vt:lpstr>
      <vt:lpstr>Slide 36</vt:lpstr>
      <vt:lpstr>Crying </vt:lpstr>
      <vt:lpstr>Immediate care of the newborn</vt:lpstr>
      <vt:lpstr>How to score the baby</vt:lpstr>
      <vt:lpstr>Slide 40</vt:lpstr>
      <vt:lpstr>Slide 41</vt:lpstr>
      <vt:lpstr>Identification and security procedure</vt:lpstr>
      <vt:lpstr>Slide 43</vt:lpstr>
      <vt:lpstr>1st general/physical examination of the newborn</vt:lpstr>
      <vt:lpstr>Procedure </vt:lpstr>
      <vt:lpstr>Slide 46</vt:lpstr>
      <vt:lpstr>Slide 47</vt:lpstr>
      <vt:lpstr>Slide 48</vt:lpstr>
      <vt:lpstr>Slide 49</vt:lpstr>
      <vt:lpstr>Slide 50</vt:lpstr>
      <vt:lpstr>Neurological assessment</vt:lpstr>
      <vt:lpstr>Slide 52</vt:lpstr>
      <vt:lpstr>Slide 53</vt:lpstr>
      <vt:lpstr>Slide 54</vt:lpstr>
      <vt:lpstr>Slide 55</vt:lpstr>
      <vt:lpstr>Slide 56</vt:lpstr>
      <vt:lpstr>Slide 57</vt:lpstr>
      <vt:lpstr>Slide 58</vt:lpstr>
      <vt:lpstr>Slide 59</vt:lpstr>
      <vt:lpstr>Slide 60</vt:lpstr>
      <vt:lpstr>Resuscitation of the new born</vt:lpstr>
      <vt:lpstr>Resuscitation equipments</vt:lpstr>
      <vt:lpstr>Slide 63</vt:lpstr>
      <vt:lpstr>Further management of the newborn (daily care)</vt:lpstr>
      <vt:lpstr>Slide 65</vt:lpstr>
      <vt:lpstr>Slide 66</vt:lpstr>
      <vt:lpstr>Slide 67</vt:lpstr>
      <vt:lpstr>Slide 68</vt:lpstr>
      <vt:lpstr>Daily general examination of the new born</vt:lpstr>
      <vt:lpstr>Slide 70</vt:lpstr>
      <vt:lpstr>Slide 71</vt:lpstr>
      <vt:lpstr>Feeding utensils</vt:lpstr>
      <vt:lpstr>Health education to the mother</vt:lpstr>
      <vt:lpstr>Minor disorders of the newborn</vt:lpstr>
      <vt:lpstr>Slide 75</vt:lpstr>
      <vt:lpstr>Slide 76</vt:lpstr>
      <vt:lpstr>Slide 77</vt:lpstr>
      <vt:lpstr>Slide 78</vt:lpstr>
      <vt:lpstr>Slide 79</vt:lpstr>
      <vt:lpstr>Slide 80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FACTORS INFLUENCING LOW HOSPITAL DELIVERY DESPITE FREE MATERNITY SERVICES IN WEST POKOT COUNTY IN KENYA   BY  GETRUDE TANUI HNR/G/34/14  Supervisors: 1. Mr </dc:title>
  <dc:creator>Tanui</dc:creator>
  <cp:lastModifiedBy>HOME</cp:lastModifiedBy>
  <cp:revision>200</cp:revision>
  <dcterms:created xsi:type="dcterms:W3CDTF">2015-05-30T06:42:09Z</dcterms:created>
  <dcterms:modified xsi:type="dcterms:W3CDTF">2017-12-15T07:33:41Z</dcterms:modified>
</cp:coreProperties>
</file>