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61" r:id="rId3"/>
    <p:sldId id="362" r:id="rId4"/>
    <p:sldId id="258" r:id="rId5"/>
    <p:sldId id="259" r:id="rId6"/>
    <p:sldId id="263" r:id="rId7"/>
    <p:sldId id="260" r:id="rId8"/>
    <p:sldId id="369" r:id="rId9"/>
    <p:sldId id="358" r:id="rId10"/>
    <p:sldId id="261" r:id="rId11"/>
    <p:sldId id="366" r:id="rId12"/>
    <p:sldId id="367" r:id="rId13"/>
    <p:sldId id="330" r:id="rId14"/>
    <p:sldId id="365" r:id="rId15"/>
    <p:sldId id="357" r:id="rId16"/>
    <p:sldId id="273" r:id="rId17"/>
    <p:sldId id="274" r:id="rId18"/>
    <p:sldId id="275" r:id="rId19"/>
    <p:sldId id="370" r:id="rId20"/>
    <p:sldId id="371" r:id="rId21"/>
    <p:sldId id="278" r:id="rId22"/>
    <p:sldId id="356" r:id="rId23"/>
    <p:sldId id="295" r:id="rId24"/>
    <p:sldId id="304" r:id="rId25"/>
    <p:sldId id="308" r:id="rId26"/>
    <p:sldId id="372" r:id="rId27"/>
    <p:sldId id="373" r:id="rId28"/>
    <p:sldId id="318" r:id="rId29"/>
    <p:sldId id="321" r:id="rId30"/>
    <p:sldId id="359" r:id="rId31"/>
    <p:sldId id="324" r:id="rId32"/>
    <p:sldId id="374" r:id="rId33"/>
    <p:sldId id="329" r:id="rId34"/>
    <p:sldId id="331" r:id="rId35"/>
    <p:sldId id="332" r:id="rId36"/>
    <p:sldId id="333" r:id="rId37"/>
    <p:sldId id="336" r:id="rId38"/>
    <p:sldId id="337" r:id="rId39"/>
    <p:sldId id="360" r:id="rId40"/>
    <p:sldId id="338" r:id="rId41"/>
    <p:sldId id="342" r:id="rId42"/>
    <p:sldId id="344" r:id="rId43"/>
    <p:sldId id="345" r:id="rId44"/>
    <p:sldId id="346" r:id="rId45"/>
    <p:sldId id="347" r:id="rId46"/>
    <p:sldId id="348" r:id="rId47"/>
    <p:sldId id="351"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8" autoAdjust="0"/>
    <p:restoredTop sz="94660"/>
  </p:normalViewPr>
  <p:slideViewPr>
    <p:cSldViewPr>
      <p:cViewPr varScale="1">
        <p:scale>
          <a:sx n="70" d="100"/>
          <a:sy n="70" d="100"/>
        </p:scale>
        <p:origin x="118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12F647-723F-4CB0-B70E-E08C84A576E3}" type="datetimeFigureOut">
              <a:rPr lang="en-US" smtClean="0"/>
              <a:pPr/>
              <a:t>5/16/2023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0F660CE-6CA0-410C-8C0F-53871EE20A8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12F647-723F-4CB0-B70E-E08C84A576E3}"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60CE-6CA0-410C-8C0F-53871EE20A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12F647-723F-4CB0-B70E-E08C84A576E3}"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60CE-6CA0-410C-8C0F-53871EE20A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12F647-723F-4CB0-B70E-E08C84A576E3}"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660CE-6CA0-410C-8C0F-53871EE20A8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12F647-723F-4CB0-B70E-E08C84A576E3}" type="datetimeFigureOut">
              <a:rPr lang="en-US" smtClean="0"/>
              <a:pPr/>
              <a:t>5/16/2023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0F660CE-6CA0-410C-8C0F-53871EE20A8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12F647-723F-4CB0-B70E-E08C84A576E3}"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660CE-6CA0-410C-8C0F-53871EE20A8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12F647-723F-4CB0-B70E-E08C84A576E3}" type="datetimeFigureOut">
              <a:rPr lang="en-US" smtClean="0"/>
              <a:pPr/>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660CE-6CA0-410C-8C0F-53871EE20A8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12F647-723F-4CB0-B70E-E08C84A576E3}" type="datetimeFigureOut">
              <a:rPr lang="en-US" smtClean="0"/>
              <a:pPr/>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660CE-6CA0-410C-8C0F-53871EE20A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2F647-723F-4CB0-B70E-E08C84A576E3}" type="datetimeFigureOut">
              <a:rPr lang="en-US" smtClean="0"/>
              <a:pPr/>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660CE-6CA0-410C-8C0F-53871EE20A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12F647-723F-4CB0-B70E-E08C84A576E3}"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660CE-6CA0-410C-8C0F-53871EE20A8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12F647-723F-4CB0-B70E-E08C84A576E3}" type="datetimeFigureOut">
              <a:rPr lang="en-US" smtClean="0"/>
              <a:pPr/>
              <a:t>5/16/2023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0F660CE-6CA0-410C-8C0F-53871EE20A8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112F647-723F-4CB0-B70E-E08C84A576E3}" type="datetimeFigureOut">
              <a:rPr lang="en-US" smtClean="0"/>
              <a:pPr/>
              <a:t>5/16/2023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0F660CE-6CA0-410C-8C0F-53871EE20A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648200"/>
            <a:ext cx="6400800" cy="228600"/>
          </a:xfrm>
        </p:spPr>
        <p:txBody>
          <a:bodyPr>
            <a:normAutofit/>
          </a:bodyPr>
          <a:lstStyle/>
          <a:p>
            <a:endParaRPr lang="en-US" sz="800" dirty="0">
              <a:solidFill>
                <a:schemeClr val="tx1"/>
              </a:solidFill>
            </a:endParaRPr>
          </a:p>
        </p:txBody>
      </p:sp>
      <p:sp>
        <p:nvSpPr>
          <p:cNvPr id="2" name="Title 1"/>
          <p:cNvSpPr>
            <a:spLocks noGrp="1"/>
          </p:cNvSpPr>
          <p:nvPr>
            <p:ph type="ctrTitle"/>
          </p:nvPr>
        </p:nvSpPr>
        <p:spPr/>
        <p:txBody>
          <a:bodyPr>
            <a:noAutofit/>
          </a:bodyPr>
          <a:lstStyle/>
          <a:p>
            <a:r>
              <a:rPr sz="6000" smtClean="0"/>
              <a:t>THE NURSING PROCESS</a:t>
            </a:r>
            <a:endParaRPr lang="en-US"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rPr>
              <a:t>ASSESSMENT </a:t>
            </a:r>
            <a:endParaRPr lang="en-US" i="1" dirty="0">
              <a:solidFill>
                <a:srgbClr val="FF0000"/>
              </a:solidFill>
            </a:endParaRPr>
          </a:p>
        </p:txBody>
      </p:sp>
      <p:sp>
        <p:nvSpPr>
          <p:cNvPr id="3" name="Content Placeholder 2"/>
          <p:cNvSpPr>
            <a:spLocks noGrp="1"/>
          </p:cNvSpPr>
          <p:nvPr>
            <p:ph sz="quarter" idx="1"/>
          </p:nvPr>
        </p:nvSpPr>
        <p:spPr/>
        <p:txBody>
          <a:bodyPr/>
          <a:lstStyle/>
          <a:p>
            <a:pPr>
              <a:buFont typeface="Wingdings" pitchFamily="2" charset="2"/>
              <a:buChar char="v"/>
            </a:pPr>
            <a:r>
              <a:rPr lang="en-US" b="1" dirty="0" smtClean="0"/>
              <a:t>Assessing</a:t>
            </a:r>
            <a:r>
              <a:rPr lang="en-US" dirty="0" smtClean="0"/>
              <a:t> is the systematic and continuous collection, organization, validation, and documentation of </a:t>
            </a:r>
            <a:r>
              <a:rPr lang="en-US" b="1" dirty="0" smtClean="0"/>
              <a:t>data</a:t>
            </a:r>
            <a:r>
              <a:rPr lang="en-US" dirty="0" smtClean="0"/>
              <a:t> (information).</a:t>
            </a:r>
          </a:p>
          <a:p>
            <a:pPr>
              <a:buFont typeface="Wingdings" pitchFamily="2" charset="2"/>
              <a:buChar char="v"/>
            </a:pPr>
            <a:r>
              <a:rPr lang="en-US" dirty="0" smtClean="0"/>
              <a:t>In effect, assessing is a continuous process carried out during all phases of the nursing process. All phases of the nursing process depend on the accurate and complete collection of data.</a:t>
            </a:r>
          </a:p>
          <a:p>
            <a:pPr>
              <a:buFont typeface="Wingdings" pitchFamily="2" charset="2"/>
              <a:buChar char="v"/>
            </a:pPr>
            <a:r>
              <a:rPr lang="en-US" dirty="0" smtClean="0"/>
              <a:t>There are four different types of assessments: Initial assessment, problem-focused assessment, emergency assessment and time-lapsed reassessment.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lstStyle/>
          <a:p>
            <a:r>
              <a:rPr lang="en-US" dirty="0" smtClean="0"/>
              <a:t>Types of assessment </a:t>
            </a:r>
            <a:endParaRPr lang="en-US" dirty="0"/>
          </a:p>
        </p:txBody>
      </p:sp>
      <p:sp>
        <p:nvSpPr>
          <p:cNvPr id="3" name="Content Placeholder 2"/>
          <p:cNvSpPr>
            <a:spLocks noGrp="1"/>
          </p:cNvSpPr>
          <p:nvPr>
            <p:ph sz="quarter" idx="1"/>
          </p:nvPr>
        </p:nvSpPr>
        <p:spPr>
          <a:xfrm>
            <a:off x="762000" y="1752600"/>
            <a:ext cx="7772400" cy="4572000"/>
          </a:xfrm>
        </p:spPr>
        <p:txBody>
          <a:bodyPr>
            <a:normAutofit/>
          </a:bodyPr>
          <a:lstStyle/>
          <a:p>
            <a:pPr marL="0" indent="0">
              <a:lnSpc>
                <a:spcPct val="80000"/>
              </a:lnSpc>
              <a:buNone/>
            </a:pPr>
            <a:r>
              <a:rPr lang="en-US" altLang="en-US" sz="4000" b="1" dirty="0"/>
              <a:t>Initial</a:t>
            </a:r>
          </a:p>
          <a:p>
            <a:pPr lvl="1">
              <a:lnSpc>
                <a:spcPct val="80000"/>
              </a:lnSpc>
              <a:buFont typeface="Courier New" panose="02070309020205020404" pitchFamily="49" charset="0"/>
              <a:buChar char="o"/>
            </a:pPr>
            <a:r>
              <a:rPr lang="en-US" altLang="en-US" sz="4000" dirty="0"/>
              <a:t>Performed within a specified time period</a:t>
            </a:r>
          </a:p>
          <a:p>
            <a:pPr lvl="1">
              <a:lnSpc>
                <a:spcPct val="80000"/>
              </a:lnSpc>
              <a:buFont typeface="Courier New" panose="02070309020205020404" pitchFamily="49" charset="0"/>
              <a:buChar char="o"/>
            </a:pPr>
            <a:r>
              <a:rPr lang="en-US" altLang="en-US" sz="4000" dirty="0"/>
              <a:t>Establishes complete database	</a:t>
            </a:r>
          </a:p>
          <a:p>
            <a:pPr marL="0" indent="0">
              <a:lnSpc>
                <a:spcPct val="80000"/>
              </a:lnSpc>
              <a:buNone/>
            </a:pPr>
            <a:r>
              <a:rPr lang="en-US" altLang="en-US" sz="4000" b="1" dirty="0"/>
              <a:t>Problem-Focused</a:t>
            </a:r>
          </a:p>
          <a:p>
            <a:pPr lvl="1">
              <a:lnSpc>
                <a:spcPct val="80000"/>
              </a:lnSpc>
              <a:buFont typeface="Courier New" panose="02070309020205020404" pitchFamily="49" charset="0"/>
              <a:buChar char="o"/>
            </a:pPr>
            <a:r>
              <a:rPr lang="en-US" altLang="en-US" sz="4000" dirty="0"/>
              <a:t>Ongoing process integrated with care</a:t>
            </a:r>
          </a:p>
          <a:p>
            <a:pPr lvl="1">
              <a:lnSpc>
                <a:spcPct val="80000"/>
              </a:lnSpc>
              <a:buFont typeface="Courier New" panose="02070309020205020404" pitchFamily="49" charset="0"/>
              <a:buChar char="o"/>
            </a:pPr>
            <a:r>
              <a:rPr lang="en-US" altLang="en-US" sz="4000" dirty="0"/>
              <a:t>Determines status of a specific problem</a:t>
            </a:r>
          </a:p>
          <a:p>
            <a:endParaRPr lang="en-US" sz="4000" dirty="0"/>
          </a:p>
        </p:txBody>
      </p:sp>
    </p:spTree>
    <p:extLst>
      <p:ext uri="{BB962C8B-B14F-4D97-AF65-F5344CB8AC3E}">
        <p14:creationId xmlns:p14="http://schemas.microsoft.com/office/powerpoint/2010/main" val="3465692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884238"/>
          </a:xfrm>
        </p:spPr>
        <p:txBody>
          <a:bodyPr/>
          <a:lstStyle/>
          <a:p>
            <a:r>
              <a:rPr lang="en-US" dirty="0" smtClean="0"/>
              <a:t>Cont’d</a:t>
            </a:r>
            <a:endParaRPr lang="en-US" dirty="0"/>
          </a:p>
        </p:txBody>
      </p:sp>
      <p:sp>
        <p:nvSpPr>
          <p:cNvPr id="3" name="Content Placeholder 2"/>
          <p:cNvSpPr>
            <a:spLocks noGrp="1"/>
          </p:cNvSpPr>
          <p:nvPr>
            <p:ph sz="quarter" idx="1"/>
          </p:nvPr>
        </p:nvSpPr>
        <p:spPr>
          <a:xfrm>
            <a:off x="914400" y="1676400"/>
            <a:ext cx="7772400" cy="4343400"/>
          </a:xfrm>
        </p:spPr>
        <p:txBody>
          <a:bodyPr>
            <a:normAutofit lnSpcReduction="10000"/>
          </a:bodyPr>
          <a:lstStyle/>
          <a:p>
            <a:pPr marL="0" indent="0">
              <a:lnSpc>
                <a:spcPct val="80000"/>
              </a:lnSpc>
              <a:buNone/>
            </a:pPr>
            <a:r>
              <a:rPr lang="en-US" altLang="en-US" sz="3600" b="1" dirty="0"/>
              <a:t>Emergency</a:t>
            </a:r>
          </a:p>
          <a:p>
            <a:pPr lvl="1">
              <a:lnSpc>
                <a:spcPct val="80000"/>
              </a:lnSpc>
              <a:buFont typeface="Courier New" panose="02070309020205020404" pitchFamily="49" charset="0"/>
              <a:buChar char="o"/>
            </a:pPr>
            <a:r>
              <a:rPr lang="en-US" altLang="en-US" sz="3600" dirty="0"/>
              <a:t>Identifies life-threatening problems</a:t>
            </a:r>
          </a:p>
          <a:p>
            <a:pPr lvl="1">
              <a:lnSpc>
                <a:spcPct val="80000"/>
              </a:lnSpc>
              <a:buFont typeface="Courier New" panose="02070309020205020404" pitchFamily="49" charset="0"/>
              <a:buChar char="o"/>
            </a:pPr>
            <a:r>
              <a:rPr lang="en-US" altLang="en-US" sz="3600" dirty="0"/>
              <a:t>Performed during physiologic or psychological crises</a:t>
            </a:r>
          </a:p>
          <a:p>
            <a:pPr lvl="1">
              <a:lnSpc>
                <a:spcPct val="80000"/>
              </a:lnSpc>
              <a:buFont typeface="Courier New" panose="02070309020205020404" pitchFamily="49" charset="0"/>
              <a:buChar char="o"/>
            </a:pPr>
            <a:r>
              <a:rPr lang="en-US" altLang="en-US" sz="3600" dirty="0"/>
              <a:t>Identifies new or overlooked problems</a:t>
            </a:r>
          </a:p>
          <a:p>
            <a:pPr marL="0" indent="0">
              <a:lnSpc>
                <a:spcPct val="80000"/>
              </a:lnSpc>
              <a:buNone/>
            </a:pPr>
            <a:r>
              <a:rPr lang="en-US" altLang="en-US" sz="3600" b="1" dirty="0"/>
              <a:t>Time-lapsed</a:t>
            </a:r>
          </a:p>
          <a:p>
            <a:pPr lvl="1">
              <a:lnSpc>
                <a:spcPct val="80000"/>
              </a:lnSpc>
              <a:buFont typeface="Courier New" panose="02070309020205020404" pitchFamily="49" charset="0"/>
              <a:buChar char="o"/>
            </a:pPr>
            <a:r>
              <a:rPr lang="en-US" altLang="en-US" sz="3600" dirty="0"/>
              <a:t>Occurs several months after </a:t>
            </a:r>
            <a:r>
              <a:rPr lang="en-US" altLang="en-US" sz="3600" dirty="0" smtClean="0"/>
              <a:t>initial assessment</a:t>
            </a:r>
            <a:endParaRPr lang="en-US" altLang="en-US" sz="3600" dirty="0"/>
          </a:p>
          <a:p>
            <a:pPr lvl="1">
              <a:lnSpc>
                <a:spcPct val="80000"/>
              </a:lnSpc>
              <a:buFont typeface="Courier New" panose="02070309020205020404" pitchFamily="49" charset="0"/>
              <a:buChar char="o"/>
            </a:pPr>
            <a:r>
              <a:rPr lang="en-US" altLang="en-US" sz="3600" dirty="0"/>
              <a:t>Compares current status to baseline</a:t>
            </a:r>
            <a:endParaRPr lang="en-CA" altLang="en-US" sz="3600" dirty="0"/>
          </a:p>
          <a:p>
            <a:endParaRPr lang="en-US" sz="3600" dirty="0"/>
          </a:p>
        </p:txBody>
      </p:sp>
    </p:spTree>
    <p:extLst>
      <p:ext uri="{BB962C8B-B14F-4D97-AF65-F5344CB8AC3E}">
        <p14:creationId xmlns:p14="http://schemas.microsoft.com/office/powerpoint/2010/main" val="3040353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ASSESSMENT PROCESS</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sz="4000" b="1" dirty="0" smtClean="0"/>
              <a:t>The assessment process involves four steps:</a:t>
            </a:r>
          </a:p>
          <a:p>
            <a:pPr marL="514350" indent="-514350">
              <a:buFont typeface="+mj-lt"/>
              <a:buAutoNum type="alphaLcPeriod"/>
            </a:pPr>
            <a:r>
              <a:rPr lang="en-US" sz="4000" dirty="0" smtClean="0"/>
              <a:t>Collecting data.</a:t>
            </a:r>
          </a:p>
          <a:p>
            <a:pPr marL="514350" indent="-514350">
              <a:buFont typeface="+mj-lt"/>
              <a:buAutoNum type="alphaLcPeriod"/>
            </a:pPr>
            <a:r>
              <a:rPr lang="en-US" sz="4000" dirty="0" smtClean="0"/>
              <a:t>Organizing data.</a:t>
            </a:r>
          </a:p>
          <a:p>
            <a:pPr marL="514350" indent="-514350">
              <a:buFont typeface="+mj-lt"/>
              <a:buAutoNum type="alphaLcPeriod"/>
            </a:pPr>
            <a:r>
              <a:rPr lang="en-US" sz="4000" dirty="0" smtClean="0"/>
              <a:t>Validating data.</a:t>
            </a:r>
          </a:p>
          <a:p>
            <a:pPr marL="514350" indent="-514350">
              <a:buFont typeface="+mj-lt"/>
              <a:buAutoNum type="alphaLcPeriod"/>
            </a:pPr>
            <a:r>
              <a:rPr lang="en-US" sz="4000" dirty="0" smtClean="0"/>
              <a:t>Documenting data.</a:t>
            </a:r>
          </a:p>
          <a:p>
            <a:pPr>
              <a:buNone/>
            </a:pPr>
            <a:endParaRPr lang="en-US" sz="4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Assessment process cont’d</a:t>
            </a:r>
            <a:endParaRPr lang="en-US" dirty="0"/>
          </a:p>
        </p:txBody>
      </p:sp>
      <p:sp>
        <p:nvSpPr>
          <p:cNvPr id="3" name="Content Placeholder 2"/>
          <p:cNvSpPr>
            <a:spLocks noGrp="1"/>
          </p:cNvSpPr>
          <p:nvPr>
            <p:ph sz="quarter" idx="1"/>
          </p:nvPr>
        </p:nvSpPr>
        <p:spPr>
          <a:xfrm>
            <a:off x="685800" y="1447800"/>
            <a:ext cx="8001000" cy="4572000"/>
          </a:xfrm>
        </p:spPr>
        <p:txBody>
          <a:bodyPr>
            <a:noAutofit/>
          </a:bodyPr>
          <a:lstStyle/>
          <a:p>
            <a:pPr>
              <a:buFont typeface="Wingdings" panose="05000000000000000000" pitchFamily="2" charset="2"/>
              <a:buChar char="q"/>
            </a:pPr>
            <a:r>
              <a:rPr lang="en-US" altLang="en-US" sz="3200" b="1" dirty="0">
                <a:solidFill>
                  <a:srgbClr val="0070C0"/>
                </a:solidFill>
              </a:rPr>
              <a:t>Collecting data</a:t>
            </a:r>
            <a:r>
              <a:rPr lang="en-US" altLang="en-US" sz="3200" dirty="0">
                <a:solidFill>
                  <a:srgbClr val="0070C0"/>
                </a:solidFill>
              </a:rPr>
              <a:t> </a:t>
            </a:r>
            <a:r>
              <a:rPr lang="en-US" altLang="en-US" sz="3200" dirty="0"/>
              <a:t>is the process of gathering information about a client’s health status.</a:t>
            </a:r>
          </a:p>
          <a:p>
            <a:pPr>
              <a:buFont typeface="Wingdings" panose="05000000000000000000" pitchFamily="2" charset="2"/>
              <a:buChar char="q"/>
            </a:pPr>
            <a:r>
              <a:rPr lang="en-US" altLang="en-US" sz="3200" b="1" dirty="0">
                <a:solidFill>
                  <a:srgbClr val="0070C0"/>
                </a:solidFill>
              </a:rPr>
              <a:t>Organizing data</a:t>
            </a:r>
            <a:r>
              <a:rPr lang="en-US" altLang="en-US" sz="3200" dirty="0">
                <a:solidFill>
                  <a:srgbClr val="0070C0"/>
                </a:solidFill>
              </a:rPr>
              <a:t> </a:t>
            </a:r>
            <a:r>
              <a:rPr lang="en-US" altLang="en-US" sz="3200" dirty="0"/>
              <a:t>is categorizing data systematically using a specified format.</a:t>
            </a:r>
          </a:p>
          <a:p>
            <a:pPr>
              <a:buFont typeface="Wingdings" panose="05000000000000000000" pitchFamily="2" charset="2"/>
              <a:buChar char="q"/>
            </a:pPr>
            <a:r>
              <a:rPr lang="en-US" altLang="en-US" sz="3200" b="1" dirty="0">
                <a:solidFill>
                  <a:srgbClr val="0070C0"/>
                </a:solidFill>
              </a:rPr>
              <a:t>Validating data</a:t>
            </a:r>
            <a:r>
              <a:rPr lang="en-US" altLang="en-US" sz="3200" dirty="0">
                <a:solidFill>
                  <a:srgbClr val="0070C0"/>
                </a:solidFill>
              </a:rPr>
              <a:t> </a:t>
            </a:r>
            <a:r>
              <a:rPr lang="en-US" altLang="en-US" sz="3200" dirty="0"/>
              <a:t>is the act of “double-checking” or verifying data to confirm that it is accurate and factual. </a:t>
            </a:r>
          </a:p>
          <a:p>
            <a:pPr>
              <a:buFont typeface="Wingdings" panose="05000000000000000000" pitchFamily="2" charset="2"/>
              <a:buChar char="q"/>
            </a:pPr>
            <a:r>
              <a:rPr lang="en-US" altLang="en-US" sz="3200" b="1" dirty="0">
                <a:solidFill>
                  <a:srgbClr val="0070C0"/>
                </a:solidFill>
              </a:rPr>
              <a:t>Documenting</a:t>
            </a:r>
            <a:r>
              <a:rPr lang="en-US" altLang="en-US" sz="3200" b="1" dirty="0"/>
              <a:t> </a:t>
            </a:r>
            <a:r>
              <a:rPr lang="en-US" altLang="en-US" sz="3200" dirty="0"/>
              <a:t>is accurately and factually recording data.</a:t>
            </a:r>
          </a:p>
          <a:p>
            <a:pPr>
              <a:buFont typeface="Wingdings" panose="05000000000000000000" pitchFamily="2" charset="2"/>
              <a:buChar char="q"/>
            </a:pPr>
            <a:endParaRPr lang="en-US" sz="3200" dirty="0"/>
          </a:p>
        </p:txBody>
      </p:sp>
    </p:spTree>
    <p:extLst>
      <p:ext uri="{BB962C8B-B14F-4D97-AF65-F5344CB8AC3E}">
        <p14:creationId xmlns:p14="http://schemas.microsoft.com/office/powerpoint/2010/main" val="72914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95400" y="5334000"/>
            <a:ext cx="6400800" cy="304800"/>
          </a:xfrm>
        </p:spPr>
        <p:txBody>
          <a:bodyPr>
            <a:normAutofit/>
          </a:bodyPr>
          <a:lstStyle/>
          <a:p>
            <a:endParaRPr lang="en-US" sz="800" dirty="0"/>
          </a:p>
        </p:txBody>
      </p:sp>
      <p:sp>
        <p:nvSpPr>
          <p:cNvPr id="3" name="Title 2"/>
          <p:cNvSpPr>
            <a:spLocks noGrp="1"/>
          </p:cNvSpPr>
          <p:nvPr>
            <p:ph type="ctrTitle"/>
          </p:nvPr>
        </p:nvSpPr>
        <p:spPr/>
        <p:txBody>
          <a:bodyPr>
            <a:noAutofit/>
          </a:bodyPr>
          <a:lstStyle/>
          <a:p>
            <a:r>
              <a:rPr lang="en-US" sz="6600" dirty="0" smtClean="0"/>
              <a:t>NURSING DIAGNOSIS</a:t>
            </a:r>
            <a:endParaRPr lang="en-US" sz="6600" dirty="0"/>
          </a:p>
        </p:txBody>
      </p:sp>
    </p:spTree>
    <p:extLst>
      <p:ext uri="{BB962C8B-B14F-4D97-AF65-F5344CB8AC3E}">
        <p14:creationId xmlns:p14="http://schemas.microsoft.com/office/powerpoint/2010/main" val="3805134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rPr>
              <a:t>NURSING DIAGNOSIS</a:t>
            </a:r>
            <a:endParaRPr lang="en-US" i="1" dirty="0">
              <a:solidFill>
                <a:srgbClr val="FF0000"/>
              </a:solidFill>
            </a:endParaRPr>
          </a:p>
        </p:txBody>
      </p:sp>
      <p:sp>
        <p:nvSpPr>
          <p:cNvPr id="3" name="Content Placeholder 2"/>
          <p:cNvSpPr>
            <a:spLocks noGrp="1"/>
          </p:cNvSpPr>
          <p:nvPr>
            <p:ph sz="quarter" idx="1"/>
          </p:nvPr>
        </p:nvSpPr>
        <p:spPr/>
        <p:txBody>
          <a:bodyPr>
            <a:normAutofit lnSpcReduction="10000"/>
          </a:bodyPr>
          <a:lstStyle/>
          <a:p>
            <a:pPr>
              <a:buFont typeface="Wingdings" pitchFamily="2" charset="2"/>
              <a:buChar char="v"/>
            </a:pPr>
            <a:r>
              <a:rPr lang="en-US" dirty="0" smtClean="0"/>
              <a:t>The term </a:t>
            </a:r>
            <a:r>
              <a:rPr lang="en-US" i="1" dirty="0" smtClean="0"/>
              <a:t>diagnosing</a:t>
            </a:r>
            <a:r>
              <a:rPr lang="en-US" dirty="0" smtClean="0"/>
              <a:t> refers to the reasoning process, whereas the term </a:t>
            </a:r>
            <a:r>
              <a:rPr lang="en-US" b="1" dirty="0" smtClean="0"/>
              <a:t>diagnosis</a:t>
            </a:r>
            <a:r>
              <a:rPr lang="en-US" dirty="0" smtClean="0"/>
              <a:t> is a statement or conclusion regarding the nature of a phenomenon.</a:t>
            </a:r>
          </a:p>
          <a:p>
            <a:pPr>
              <a:buFont typeface="Wingdings" pitchFamily="2" charset="2"/>
              <a:buChar char="v"/>
            </a:pPr>
            <a:r>
              <a:rPr lang="en-US" dirty="0" smtClean="0"/>
              <a:t>The standardized NANDA names for the diagnoses are called </a:t>
            </a:r>
            <a:r>
              <a:rPr lang="en-US" b="1" dirty="0" smtClean="0"/>
              <a:t>diagnostic labels</a:t>
            </a:r>
            <a:r>
              <a:rPr lang="en-US" dirty="0" smtClean="0"/>
              <a:t>; and the client’s problem statement, consisting of the diagnostic label plus etiology is called a </a:t>
            </a:r>
            <a:r>
              <a:rPr lang="en-US" b="1" dirty="0" smtClean="0"/>
              <a:t>nursing diagnosis</a:t>
            </a:r>
            <a:r>
              <a:rPr lang="en-US" dirty="0" smtClean="0"/>
              <a:t>.</a:t>
            </a:r>
          </a:p>
          <a:p>
            <a:pPr>
              <a:buFont typeface="Wingdings" pitchFamily="2" charset="2"/>
              <a:buChar char="v"/>
            </a:pPr>
            <a:r>
              <a:rPr lang="en-US" dirty="0" smtClean="0"/>
              <a:t>In 1990, NANDA adopted an official working definition of nursing diagnosis: “… a clinical judgment about individual, family, or community response to actual and potential health problems/ life processes.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Nursing Diagnoses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1. An </a:t>
            </a:r>
            <a:r>
              <a:rPr lang="en-US" b="1" dirty="0" smtClean="0"/>
              <a:t>actual diagnosis </a:t>
            </a:r>
            <a:r>
              <a:rPr lang="en-US" dirty="0" smtClean="0"/>
              <a:t>is a client problem that is present at the time of the nursing assessment e.g. </a:t>
            </a:r>
            <a:r>
              <a:rPr lang="en-US" i="1" dirty="0" smtClean="0"/>
              <a:t>Ineffective Breathing Pattern </a:t>
            </a:r>
            <a:r>
              <a:rPr lang="en-US" dirty="0" smtClean="0"/>
              <a:t>and</a:t>
            </a:r>
            <a:r>
              <a:rPr lang="en-US" i="1" dirty="0" smtClean="0"/>
              <a:t> Anxiety.</a:t>
            </a:r>
          </a:p>
          <a:p>
            <a:pPr>
              <a:buNone/>
            </a:pPr>
            <a:r>
              <a:rPr lang="en-US" dirty="0" smtClean="0"/>
              <a:t>2. A </a:t>
            </a:r>
            <a:r>
              <a:rPr lang="en-US" b="1" dirty="0" smtClean="0"/>
              <a:t>risk nursing diagnosis </a:t>
            </a:r>
            <a:r>
              <a:rPr lang="en-US" dirty="0" smtClean="0"/>
              <a:t>is a clinical judgment that a problem does not exist, but the presence of risk factors indicate that a problem is likely to develop unless nurses intervene e.g. </a:t>
            </a:r>
            <a:r>
              <a:rPr lang="en-US" i="1" dirty="0" smtClean="0"/>
              <a:t>Risk for Infection.</a:t>
            </a:r>
          </a:p>
          <a:p>
            <a:pPr>
              <a:buNone/>
            </a:pPr>
            <a:r>
              <a:rPr lang="en-US" i="1" dirty="0" smtClean="0"/>
              <a:t>3. </a:t>
            </a:r>
            <a:r>
              <a:rPr lang="en-US" dirty="0" smtClean="0"/>
              <a:t>A </a:t>
            </a:r>
            <a:r>
              <a:rPr lang="en-US" b="1" dirty="0" smtClean="0"/>
              <a:t>wellness diagnosis </a:t>
            </a:r>
            <a:r>
              <a:rPr lang="en-US" dirty="0" smtClean="0"/>
              <a:t>“Describes human responses to levels of wellness in an individual, family or community that have a readiness for enhancement.” E.g. </a:t>
            </a:r>
            <a:r>
              <a:rPr lang="en-US" i="1" dirty="0" smtClean="0"/>
              <a:t>Readiness for Enhanced Spiritual Well-Being </a:t>
            </a:r>
            <a:r>
              <a:rPr lang="en-US" dirty="0" smtClean="0"/>
              <a:t>or</a:t>
            </a:r>
            <a:r>
              <a:rPr lang="en-US" i="1" dirty="0" smtClean="0"/>
              <a:t>  Readiness or Enhanced Family Coping.</a:t>
            </a:r>
            <a:endParaRPr lang="en-US"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nursing diagnoses Cont’d</a:t>
            </a:r>
            <a:endParaRPr lang="en-US" dirty="0"/>
          </a:p>
        </p:txBody>
      </p:sp>
      <p:sp>
        <p:nvSpPr>
          <p:cNvPr id="3" name="Content Placeholder 2"/>
          <p:cNvSpPr>
            <a:spLocks noGrp="1"/>
          </p:cNvSpPr>
          <p:nvPr>
            <p:ph sz="quarter" idx="1"/>
          </p:nvPr>
        </p:nvSpPr>
        <p:spPr/>
        <p:txBody>
          <a:bodyPr>
            <a:noAutofit/>
          </a:bodyPr>
          <a:lstStyle/>
          <a:p>
            <a:pPr>
              <a:buNone/>
            </a:pPr>
            <a:r>
              <a:rPr lang="en-US" sz="2800" dirty="0" smtClean="0"/>
              <a:t>4. A </a:t>
            </a:r>
            <a:r>
              <a:rPr lang="en-US" sz="2800" b="1" dirty="0" smtClean="0"/>
              <a:t>possible nursing diagnosis </a:t>
            </a:r>
            <a:r>
              <a:rPr lang="en-US" sz="2800" dirty="0" smtClean="0"/>
              <a:t>is one in which evidence about a health problem is incomplete or unclear e.g. </a:t>
            </a:r>
            <a:r>
              <a:rPr lang="en-US" sz="2800" i="1" dirty="0" smtClean="0"/>
              <a:t>Possible Social Isolation</a:t>
            </a:r>
            <a:r>
              <a:rPr lang="en-US" sz="2800" dirty="0" smtClean="0"/>
              <a:t>.</a:t>
            </a:r>
          </a:p>
          <a:p>
            <a:pPr>
              <a:buNone/>
            </a:pPr>
            <a:r>
              <a:rPr lang="en-US" sz="2800" dirty="0" smtClean="0"/>
              <a:t>5. A </a:t>
            </a:r>
            <a:r>
              <a:rPr lang="en-US" sz="2800" b="1" dirty="0" smtClean="0"/>
              <a:t>syndrome diagnosis </a:t>
            </a:r>
            <a:r>
              <a:rPr lang="en-US" sz="2800" dirty="0" smtClean="0"/>
              <a:t>is a diagnosis that is associated with a cluster of other diagnoses. </a:t>
            </a:r>
            <a:r>
              <a:rPr lang="en-US" sz="2800" i="1" dirty="0" smtClean="0"/>
              <a:t>Risk for Disuse Syndrome </a:t>
            </a:r>
            <a:r>
              <a:rPr lang="en-US" sz="2800" dirty="0" smtClean="0"/>
              <a:t>for example may be experienced by long-term bedridden clients. Clusters of diagnoses associated with this syndrome include </a:t>
            </a:r>
            <a:r>
              <a:rPr lang="en-US" sz="2800" i="1" dirty="0" smtClean="0"/>
              <a:t>Impaired Physical Mobility, Risk for Impaired Tissue Integrity, Risk for Activity Intolerance, Risk for Constipation, Risk for Infection, Risk for Injury, Risk for Powerlessness, Impaired Gaseous Exchange </a:t>
            </a:r>
            <a:r>
              <a:rPr lang="en-US" sz="2800" dirty="0" smtClean="0"/>
              <a:t>etc.</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924800" cy="1143000"/>
          </a:xfrm>
        </p:spPr>
        <p:txBody>
          <a:bodyPr/>
          <a:lstStyle/>
          <a:p>
            <a:r>
              <a:rPr lang="en-US" dirty="0" smtClean="0"/>
              <a:t>Nursing diagnoses cont’d</a:t>
            </a:r>
            <a:endParaRPr lang="en-US" dirty="0"/>
          </a:p>
        </p:txBody>
      </p:sp>
      <p:sp>
        <p:nvSpPr>
          <p:cNvPr id="3" name="Content Placeholder 2"/>
          <p:cNvSpPr>
            <a:spLocks noGrp="1"/>
          </p:cNvSpPr>
          <p:nvPr>
            <p:ph sz="quarter" idx="1"/>
          </p:nvPr>
        </p:nvSpPr>
        <p:spPr>
          <a:xfrm>
            <a:off x="762000" y="1752600"/>
            <a:ext cx="7772400" cy="4419600"/>
          </a:xfrm>
        </p:spPr>
        <p:txBody>
          <a:bodyPr>
            <a:normAutofit/>
          </a:bodyPr>
          <a:lstStyle/>
          <a:p>
            <a:pPr>
              <a:buFont typeface="Wingdings" panose="05000000000000000000" pitchFamily="2" charset="2"/>
              <a:buChar char="q"/>
            </a:pPr>
            <a:r>
              <a:rPr lang="en-US" altLang="en-US" sz="3200" dirty="0" smtClean="0"/>
              <a:t>A nursing diagnosis may </a:t>
            </a:r>
            <a:r>
              <a:rPr lang="en-US" altLang="en-US" sz="3200" dirty="0"/>
              <a:t>be one part, two part or three part statements</a:t>
            </a:r>
          </a:p>
          <a:p>
            <a:r>
              <a:rPr lang="en-US" altLang="en-US" sz="3200" dirty="0"/>
              <a:t>ONE </a:t>
            </a:r>
            <a:r>
              <a:rPr lang="en-US" altLang="en-US" sz="3200" dirty="0" smtClean="0"/>
              <a:t>PART - </a:t>
            </a:r>
            <a:r>
              <a:rPr lang="en-US" altLang="en-US" sz="3200" dirty="0"/>
              <a:t>states the basic problem</a:t>
            </a:r>
          </a:p>
          <a:p>
            <a:r>
              <a:rPr lang="en-US" altLang="en-US" sz="3200" dirty="0"/>
              <a:t>TWO </a:t>
            </a:r>
            <a:r>
              <a:rPr lang="en-US" altLang="en-US" sz="3200" dirty="0" smtClean="0"/>
              <a:t>PART - states </a:t>
            </a:r>
            <a:r>
              <a:rPr lang="en-US" altLang="en-US" sz="3200" dirty="0"/>
              <a:t>the basic problem and etiology</a:t>
            </a:r>
          </a:p>
          <a:p>
            <a:r>
              <a:rPr lang="en-US" altLang="en-US" sz="3200" dirty="0"/>
              <a:t>THREE </a:t>
            </a:r>
            <a:r>
              <a:rPr lang="en-US" altLang="en-US" sz="3200" dirty="0" smtClean="0"/>
              <a:t>PART - states </a:t>
            </a:r>
            <a:r>
              <a:rPr lang="en-US" altLang="en-US" sz="3200" dirty="0"/>
              <a:t>the health problem, the etiology and the accompanying </a:t>
            </a:r>
            <a:r>
              <a:rPr lang="en-US" altLang="en-US" sz="3200" dirty="0" smtClean="0"/>
              <a:t>evidence (</a:t>
            </a:r>
            <a:r>
              <a:rPr lang="en-US" altLang="en-US" sz="3200" dirty="0"/>
              <a:t>signs and symptoms)</a:t>
            </a:r>
          </a:p>
          <a:p>
            <a:endParaRPr lang="en-US" sz="3200" dirty="0"/>
          </a:p>
        </p:txBody>
      </p:sp>
    </p:spTree>
    <p:extLst>
      <p:ext uri="{BB962C8B-B14F-4D97-AF65-F5344CB8AC3E}">
        <p14:creationId xmlns:p14="http://schemas.microsoft.com/office/powerpoint/2010/main" val="318389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dirty="0" smtClean="0"/>
              <a:t>Definition </a:t>
            </a:r>
            <a:endParaRPr lang="en-US" dirty="0"/>
          </a:p>
        </p:txBody>
      </p:sp>
      <p:sp>
        <p:nvSpPr>
          <p:cNvPr id="3" name="Content Placeholder 2"/>
          <p:cNvSpPr>
            <a:spLocks noGrp="1"/>
          </p:cNvSpPr>
          <p:nvPr>
            <p:ph sz="quarter" idx="1"/>
          </p:nvPr>
        </p:nvSpPr>
        <p:spPr>
          <a:xfrm>
            <a:off x="762000" y="1447800"/>
            <a:ext cx="7924800" cy="4724400"/>
          </a:xfrm>
        </p:spPr>
        <p:txBody>
          <a:bodyPr>
            <a:noAutofit/>
          </a:bodyPr>
          <a:lstStyle/>
          <a:p>
            <a:pPr>
              <a:buFont typeface="Wingdings" panose="05000000000000000000" pitchFamily="2" charset="2"/>
              <a:buChar char="v"/>
            </a:pPr>
            <a:r>
              <a:rPr lang="en-US" sz="3200" dirty="0"/>
              <a:t>The </a:t>
            </a:r>
            <a:r>
              <a:rPr lang="en-US" sz="3200" i="1" dirty="0"/>
              <a:t>nursing process </a:t>
            </a:r>
            <a:r>
              <a:rPr lang="en-US" sz="3200" dirty="0"/>
              <a:t>refers to a systematic, rational method of planning and </a:t>
            </a:r>
            <a:r>
              <a:rPr lang="en-US" altLang="en-US" sz="3200" dirty="0" smtClean="0"/>
              <a:t>providing </a:t>
            </a:r>
            <a:r>
              <a:rPr lang="en-US" altLang="en-US" sz="3200" dirty="0"/>
              <a:t>individualized nursing care to individuals, family and </a:t>
            </a:r>
            <a:r>
              <a:rPr lang="en-US" altLang="en-US" sz="3200" dirty="0" smtClean="0"/>
              <a:t>communities.</a:t>
            </a:r>
          </a:p>
          <a:p>
            <a:r>
              <a:rPr lang="en-US" altLang="en-US" sz="3200" dirty="0" smtClean="0"/>
              <a:t>SYSTEMATIC - follows </a:t>
            </a:r>
            <a:r>
              <a:rPr lang="en-US" altLang="en-US" sz="3200" dirty="0"/>
              <a:t>a sequence-step by step</a:t>
            </a:r>
          </a:p>
          <a:p>
            <a:r>
              <a:rPr lang="en-US" altLang="en-US" sz="3200" dirty="0" smtClean="0"/>
              <a:t>RATIONAL - based </a:t>
            </a:r>
            <a:r>
              <a:rPr lang="en-US" altLang="en-US" sz="3200" dirty="0"/>
              <a:t>on scientific reasoning and critical thinking</a:t>
            </a:r>
          </a:p>
          <a:p>
            <a:r>
              <a:rPr lang="en-US" altLang="en-US" sz="3200" dirty="0" smtClean="0"/>
              <a:t>INDIVIDUALIZED - based </a:t>
            </a:r>
            <a:r>
              <a:rPr lang="en-US" altLang="en-US" sz="3200" dirty="0"/>
              <a:t>on specific needs to each patient</a:t>
            </a:r>
          </a:p>
          <a:p>
            <a:endParaRPr lang="en-US" altLang="en-US" sz="3200" dirty="0"/>
          </a:p>
          <a:p>
            <a:endParaRPr lang="en-US" sz="3200" dirty="0"/>
          </a:p>
        </p:txBody>
      </p:sp>
    </p:spTree>
    <p:extLst>
      <p:ext uri="{BB962C8B-B14F-4D97-AF65-F5344CB8AC3E}">
        <p14:creationId xmlns:p14="http://schemas.microsoft.com/office/powerpoint/2010/main" val="3762364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868362"/>
          </a:xfrm>
        </p:spPr>
        <p:txBody>
          <a:bodyPr/>
          <a:lstStyle/>
          <a:p>
            <a:r>
              <a:rPr lang="en-US" dirty="0" smtClean="0"/>
              <a:t>Nursing diagnoses cont’d</a:t>
            </a:r>
            <a:endParaRPr lang="en-US" dirty="0"/>
          </a:p>
        </p:txBody>
      </p:sp>
      <p:sp>
        <p:nvSpPr>
          <p:cNvPr id="3" name="Content Placeholder 2"/>
          <p:cNvSpPr>
            <a:spLocks noGrp="1"/>
          </p:cNvSpPr>
          <p:nvPr>
            <p:ph sz="quarter" idx="1"/>
          </p:nvPr>
        </p:nvSpPr>
        <p:spPr>
          <a:xfrm>
            <a:off x="762000" y="1600200"/>
            <a:ext cx="7924800" cy="4572000"/>
          </a:xfrm>
        </p:spPr>
        <p:txBody>
          <a:bodyPr>
            <a:noAutofit/>
          </a:bodyPr>
          <a:lstStyle/>
          <a:p>
            <a:pPr marL="514350" indent="-514350">
              <a:buAutoNum type="arabicPeriod"/>
            </a:pPr>
            <a:r>
              <a:rPr lang="en-US" sz="3200" b="1" dirty="0"/>
              <a:t>Problem (P): </a:t>
            </a:r>
            <a:r>
              <a:rPr lang="en-US" sz="3200" dirty="0"/>
              <a:t>statement of the client’s response (NANDA label</a:t>
            </a:r>
            <a:r>
              <a:rPr lang="en-US" sz="3200" dirty="0" smtClean="0"/>
              <a:t>)</a:t>
            </a:r>
            <a:endParaRPr lang="en-US" sz="3200" dirty="0"/>
          </a:p>
          <a:p>
            <a:pPr marL="514350" indent="-514350">
              <a:buAutoNum type="arabicPeriod"/>
            </a:pPr>
            <a:r>
              <a:rPr lang="en-US" sz="3200" b="1" dirty="0"/>
              <a:t>Etiology (E): </a:t>
            </a:r>
            <a:r>
              <a:rPr lang="en-US" sz="3200" dirty="0"/>
              <a:t>factors contributing to or probable causes of the responses.</a:t>
            </a:r>
          </a:p>
          <a:p>
            <a:pPr marL="514350" indent="-514350">
              <a:buFont typeface="Wingdings" pitchFamily="2" charset="2"/>
              <a:buChar char="Ø"/>
            </a:pPr>
            <a:r>
              <a:rPr lang="en-US" sz="3200" dirty="0"/>
              <a:t>The two-parts are joined by the words </a:t>
            </a:r>
            <a:r>
              <a:rPr lang="en-US" sz="3200" i="1" dirty="0"/>
              <a:t>related to </a:t>
            </a:r>
            <a:r>
              <a:rPr lang="en-US" sz="3200" dirty="0"/>
              <a:t>rather than </a:t>
            </a:r>
            <a:r>
              <a:rPr lang="en-US" sz="3200" i="1" dirty="0"/>
              <a:t>due </a:t>
            </a:r>
            <a:r>
              <a:rPr lang="en-US" sz="3200" i="1" dirty="0" smtClean="0"/>
              <a:t>to</a:t>
            </a:r>
            <a:r>
              <a:rPr lang="en-US" sz="3200" dirty="0" smtClean="0"/>
              <a:t>    e.g</a:t>
            </a:r>
            <a:r>
              <a:rPr lang="en-US" sz="3200" dirty="0"/>
              <a:t>. </a:t>
            </a:r>
            <a:r>
              <a:rPr lang="en-US" sz="3200" i="1" dirty="0"/>
              <a:t>Constipation</a:t>
            </a:r>
            <a:r>
              <a:rPr lang="en-US" sz="3200" dirty="0"/>
              <a:t> related to prolonged laxative </a:t>
            </a:r>
            <a:r>
              <a:rPr lang="en-US" sz="3200" dirty="0" smtClean="0"/>
              <a:t>use</a:t>
            </a:r>
          </a:p>
          <a:p>
            <a:pPr marL="0" indent="0">
              <a:buNone/>
            </a:pPr>
            <a:r>
              <a:rPr lang="en-US" sz="3200" dirty="0" smtClean="0">
                <a:solidFill>
                  <a:srgbClr val="FF0000"/>
                </a:solidFill>
              </a:rPr>
              <a:t>3. </a:t>
            </a:r>
            <a:r>
              <a:rPr lang="en-US" sz="3200" b="1" dirty="0" smtClean="0"/>
              <a:t>Signs </a:t>
            </a:r>
            <a:r>
              <a:rPr lang="en-US" sz="3200" b="1" dirty="0"/>
              <a:t>and symptoms (S): </a:t>
            </a:r>
            <a:r>
              <a:rPr lang="en-US" sz="3200" dirty="0"/>
              <a:t>defining characteristics manifested by the </a:t>
            </a:r>
            <a:r>
              <a:rPr lang="en-US" sz="3200" dirty="0" smtClean="0"/>
              <a:t>client</a:t>
            </a:r>
            <a:endParaRPr lang="en-US" sz="3200" dirty="0"/>
          </a:p>
          <a:p>
            <a:pPr marL="514350" indent="-514350">
              <a:buFont typeface="Wingdings" pitchFamily="2" charset="2"/>
              <a:buChar char="Ø"/>
            </a:pPr>
            <a:endParaRPr lang="en-US" sz="3200" dirty="0"/>
          </a:p>
        </p:txBody>
      </p:sp>
    </p:spTree>
    <p:extLst>
      <p:ext uri="{BB962C8B-B14F-4D97-AF65-F5344CB8AC3E}">
        <p14:creationId xmlns:p14="http://schemas.microsoft.com/office/powerpoint/2010/main" val="519390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DIAGNOSTIC PROCESS</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q"/>
            </a:pPr>
            <a:r>
              <a:rPr lang="en-US" sz="3600" dirty="0" smtClean="0"/>
              <a:t> The diagnostic process uses the critical-thinking skills of analysis and synthesis. It is used continuously by most nurses.</a:t>
            </a:r>
          </a:p>
          <a:p>
            <a:pPr>
              <a:buFont typeface="Wingdings" pitchFamily="2" charset="2"/>
              <a:buChar char="q"/>
            </a:pPr>
            <a:r>
              <a:rPr lang="en-US" sz="3600" dirty="0" smtClean="0"/>
              <a:t> The diagnostic process has three steps:</a:t>
            </a:r>
          </a:p>
          <a:p>
            <a:pPr marL="514350" indent="-514350">
              <a:buFont typeface="+mj-lt"/>
              <a:buAutoNum type="alphaLcPeriod"/>
            </a:pPr>
            <a:r>
              <a:rPr lang="en-US" sz="3600" dirty="0" smtClean="0"/>
              <a:t>Analyzing data.</a:t>
            </a:r>
          </a:p>
          <a:p>
            <a:pPr marL="514350" indent="-514350">
              <a:buFont typeface="+mj-lt"/>
              <a:buAutoNum type="alphaLcPeriod"/>
            </a:pPr>
            <a:r>
              <a:rPr lang="en-US" sz="3600" dirty="0" smtClean="0"/>
              <a:t>Identifying health problems, risks, and strengths.</a:t>
            </a:r>
          </a:p>
          <a:p>
            <a:pPr marL="514350" indent="-514350">
              <a:buFont typeface="+mj-lt"/>
              <a:buAutoNum type="alphaLcPeriod"/>
            </a:pPr>
            <a:r>
              <a:rPr lang="en-US" sz="3600" dirty="0" smtClean="0"/>
              <a:t>Formulating diagnostic statements.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5334000"/>
            <a:ext cx="6400800" cy="381000"/>
          </a:xfrm>
        </p:spPr>
        <p:txBody>
          <a:bodyPr>
            <a:normAutofit/>
          </a:bodyPr>
          <a:lstStyle/>
          <a:p>
            <a:endParaRPr lang="en-US" sz="800" dirty="0"/>
          </a:p>
        </p:txBody>
      </p:sp>
      <p:sp>
        <p:nvSpPr>
          <p:cNvPr id="3" name="Title 2"/>
          <p:cNvSpPr>
            <a:spLocks noGrp="1"/>
          </p:cNvSpPr>
          <p:nvPr>
            <p:ph type="ctrTitle"/>
          </p:nvPr>
        </p:nvSpPr>
        <p:spPr/>
        <p:txBody>
          <a:bodyPr>
            <a:noAutofit/>
          </a:bodyPr>
          <a:lstStyle/>
          <a:p>
            <a:r>
              <a:rPr lang="en-US" sz="9600" dirty="0" smtClean="0"/>
              <a:t>3. PLANNING</a:t>
            </a:r>
            <a:endParaRPr lang="en-US" sz="9600" dirty="0"/>
          </a:p>
        </p:txBody>
      </p:sp>
    </p:spTree>
    <p:extLst>
      <p:ext uri="{BB962C8B-B14F-4D97-AF65-F5344CB8AC3E}">
        <p14:creationId xmlns:p14="http://schemas.microsoft.com/office/powerpoint/2010/main" val="219441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solidFill>
                  <a:srgbClr val="FF0000"/>
                </a:solidFill>
              </a:rPr>
              <a:t>PLANNING</a:t>
            </a:r>
            <a:endParaRPr lang="en-US" i="1" dirty="0">
              <a:solidFill>
                <a:srgbClr val="FF0000"/>
              </a:solidFill>
            </a:endParaRPr>
          </a:p>
        </p:txBody>
      </p:sp>
      <p:sp>
        <p:nvSpPr>
          <p:cNvPr id="3" name="Content Placeholder 2"/>
          <p:cNvSpPr>
            <a:spLocks noGrp="1"/>
          </p:cNvSpPr>
          <p:nvPr>
            <p:ph sz="quarter" idx="1"/>
          </p:nvPr>
        </p:nvSpPr>
        <p:spPr/>
        <p:txBody>
          <a:bodyPr/>
          <a:lstStyle/>
          <a:p>
            <a:pPr>
              <a:buFont typeface="Wingdings" pitchFamily="2" charset="2"/>
              <a:buChar char="v"/>
            </a:pPr>
            <a:r>
              <a:rPr lang="en-US" dirty="0" smtClean="0"/>
              <a:t>Planning is a deliberative, systematic phase of the nursing process that involves decision making and problem solving.</a:t>
            </a:r>
          </a:p>
          <a:p>
            <a:pPr>
              <a:buFont typeface="Wingdings" pitchFamily="2" charset="2"/>
              <a:buChar char="v"/>
            </a:pPr>
            <a:r>
              <a:rPr lang="en-US" dirty="0" smtClean="0"/>
              <a:t>In planning, the nurse refers to the client’s assessment data and diagnostic statements for direction in formulating client goals and designing the nursing interventions required to prevent, reduce, or eliminate the client’s health problems.</a:t>
            </a:r>
          </a:p>
          <a:p>
            <a:pPr>
              <a:buFont typeface="Wingdings" pitchFamily="2" charset="2"/>
              <a:buChar char="v"/>
            </a:pPr>
            <a:r>
              <a:rPr lang="en-US" dirty="0" smtClean="0"/>
              <a:t>Although planning is basically the nurse’s responsibility, input from the client and support person is essential if a plan is to be effective.</a:t>
            </a:r>
            <a:r>
              <a:rPr lang="en-US" dirty="0"/>
              <a:t> </a:t>
            </a:r>
            <a:r>
              <a:rPr lang="en-US" dirty="0" smtClean="0"/>
              <a:t>Nurses do not plan for the client, but encourage the client to participate actively to the extent possible.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PLANNING PROCESS</a:t>
            </a:r>
            <a:endParaRPr lang="en-US" dirty="0"/>
          </a:p>
        </p:txBody>
      </p:sp>
      <p:sp>
        <p:nvSpPr>
          <p:cNvPr id="3" name="Content Placeholder 2"/>
          <p:cNvSpPr>
            <a:spLocks noGrp="1"/>
          </p:cNvSpPr>
          <p:nvPr>
            <p:ph sz="quarter" idx="1"/>
          </p:nvPr>
        </p:nvSpPr>
        <p:spPr>
          <a:xfrm>
            <a:off x="762000" y="1752600"/>
            <a:ext cx="7772400" cy="4572000"/>
          </a:xfrm>
        </p:spPr>
        <p:txBody>
          <a:bodyPr>
            <a:normAutofit/>
          </a:bodyPr>
          <a:lstStyle/>
          <a:p>
            <a:pPr>
              <a:buFont typeface="Wingdings" pitchFamily="2" charset="2"/>
              <a:buChar char="q"/>
            </a:pPr>
            <a:r>
              <a:rPr lang="en-US" sz="3200" b="1" dirty="0" smtClean="0"/>
              <a:t> In the process of developing client care plans, the nurse engages in the following activities:</a:t>
            </a:r>
          </a:p>
          <a:p>
            <a:pPr marL="514350" indent="-514350">
              <a:buFont typeface="+mj-lt"/>
              <a:buAutoNum type="alphaLcPeriod"/>
            </a:pPr>
            <a:r>
              <a:rPr lang="en-US" sz="3200" dirty="0" smtClean="0"/>
              <a:t>Setting priorities.</a:t>
            </a:r>
          </a:p>
          <a:p>
            <a:pPr marL="514350" indent="-514350">
              <a:buFont typeface="+mj-lt"/>
              <a:buAutoNum type="alphaLcPeriod"/>
            </a:pPr>
            <a:r>
              <a:rPr lang="en-US" sz="3200" dirty="0" smtClean="0"/>
              <a:t>Establishing client goals/ desired outcomes.</a:t>
            </a:r>
          </a:p>
          <a:p>
            <a:pPr marL="514350" indent="-514350">
              <a:buFont typeface="+mj-lt"/>
              <a:buAutoNum type="alphaLcPeriod"/>
            </a:pPr>
            <a:r>
              <a:rPr lang="en-US" sz="3200" dirty="0" smtClean="0"/>
              <a:t>Selecting nursing interventions</a:t>
            </a:r>
          </a:p>
          <a:p>
            <a:pPr marL="514350" indent="-514350">
              <a:buFont typeface="+mj-lt"/>
              <a:buAutoNum type="alphaLcPeriod"/>
            </a:pPr>
            <a:r>
              <a:rPr lang="en-US" sz="3200" dirty="0" smtClean="0"/>
              <a:t>Writing individualized nursing interventions on care plans.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lstStyle/>
          <a:p>
            <a:r>
              <a:rPr lang="en-US" dirty="0" smtClean="0">
                <a:solidFill>
                  <a:schemeClr val="tx1"/>
                </a:solidFill>
              </a:rPr>
              <a:t>Planning process cont’d</a:t>
            </a:r>
            <a:endParaRPr lang="en-US" dirty="0">
              <a:solidFill>
                <a:schemeClr val="tx1"/>
              </a:solidFill>
            </a:endParaRPr>
          </a:p>
        </p:txBody>
      </p:sp>
      <p:sp>
        <p:nvSpPr>
          <p:cNvPr id="3" name="Content Placeholder 2"/>
          <p:cNvSpPr>
            <a:spLocks noGrp="1"/>
          </p:cNvSpPr>
          <p:nvPr>
            <p:ph sz="quarter" idx="1"/>
          </p:nvPr>
        </p:nvSpPr>
        <p:spPr>
          <a:xfrm>
            <a:off x="745958" y="1828800"/>
            <a:ext cx="7924800" cy="4419600"/>
          </a:xfrm>
        </p:spPr>
        <p:txBody>
          <a:bodyPr>
            <a:normAutofit/>
          </a:bodyPr>
          <a:lstStyle/>
          <a:p>
            <a:pPr marL="0" indent="0">
              <a:buNone/>
            </a:pPr>
            <a:r>
              <a:rPr lang="en-US" sz="3600" b="1" dirty="0" smtClean="0">
                <a:solidFill>
                  <a:srgbClr val="0070C0"/>
                </a:solidFill>
              </a:rPr>
              <a:t>1.</a:t>
            </a:r>
            <a:r>
              <a:rPr lang="en-US" sz="3600" b="1" dirty="0" smtClean="0"/>
              <a:t> </a:t>
            </a:r>
            <a:r>
              <a:rPr lang="en-US" sz="3600" b="1" dirty="0" smtClean="0">
                <a:solidFill>
                  <a:srgbClr val="0070C0"/>
                </a:solidFill>
              </a:rPr>
              <a:t>Setting priorities</a:t>
            </a:r>
          </a:p>
          <a:p>
            <a:pPr>
              <a:buFont typeface="Wingdings" pitchFamily="2" charset="2"/>
              <a:buChar char="Ø"/>
            </a:pPr>
            <a:r>
              <a:rPr lang="en-US" sz="3600" dirty="0" smtClean="0"/>
              <a:t>Priority setting is the process of establishing a preferential sequence for addressing nursing diagnoses and interventions.</a:t>
            </a:r>
          </a:p>
          <a:p>
            <a:pPr>
              <a:buFont typeface="Wingdings" pitchFamily="2" charset="2"/>
              <a:buChar char="Ø"/>
            </a:pPr>
            <a:r>
              <a:rPr lang="en-US" sz="3600" dirty="0" smtClean="0"/>
              <a:t>The nurse and client begin planning by deciding which nursing diagnosis requires attention first, which second, and so on.</a:t>
            </a:r>
          </a:p>
          <a:p>
            <a:pPr marL="0" indent="0">
              <a:buNone/>
            </a:pPr>
            <a:endParaRPr lang="en-US" sz="36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lstStyle/>
          <a:p>
            <a:r>
              <a:rPr lang="en-US" dirty="0" smtClean="0"/>
              <a:t>Setting priorities cont’d</a:t>
            </a:r>
            <a:endParaRPr lang="en-US" dirty="0"/>
          </a:p>
        </p:txBody>
      </p:sp>
      <p:sp>
        <p:nvSpPr>
          <p:cNvPr id="3" name="Content Placeholder 2"/>
          <p:cNvSpPr>
            <a:spLocks noGrp="1"/>
          </p:cNvSpPr>
          <p:nvPr>
            <p:ph sz="quarter" idx="1"/>
          </p:nvPr>
        </p:nvSpPr>
        <p:spPr>
          <a:xfrm>
            <a:off x="685800" y="1676400"/>
            <a:ext cx="8153400" cy="4572000"/>
          </a:xfrm>
        </p:spPr>
        <p:txBody>
          <a:bodyPr>
            <a:noAutofit/>
          </a:bodyPr>
          <a:lstStyle/>
          <a:p>
            <a:pPr>
              <a:buFont typeface="Wingdings" panose="05000000000000000000" pitchFamily="2" charset="2"/>
              <a:buChar char="q"/>
              <a:defRPr/>
            </a:pPr>
            <a:r>
              <a:rPr lang="en-US" sz="3600" dirty="0"/>
              <a:t>1</a:t>
            </a:r>
            <a:r>
              <a:rPr lang="en-US" sz="3600" baseline="30000" dirty="0"/>
              <a:t>ST</a:t>
            </a:r>
            <a:r>
              <a:rPr lang="en-US" sz="3600" dirty="0"/>
              <a:t>  </a:t>
            </a:r>
            <a:r>
              <a:rPr lang="en-US" sz="3600" dirty="0" smtClean="0"/>
              <a:t>priority - problems </a:t>
            </a:r>
            <a:r>
              <a:rPr lang="en-US" sz="3600" dirty="0"/>
              <a:t>that threaten life, dignity or </a:t>
            </a:r>
            <a:r>
              <a:rPr lang="en-US" sz="3600" dirty="0" smtClean="0"/>
              <a:t>integrity </a:t>
            </a:r>
            <a:r>
              <a:rPr lang="en-US" sz="3600" dirty="0"/>
              <a:t>of the client</a:t>
            </a:r>
          </a:p>
          <a:p>
            <a:pPr>
              <a:buFont typeface="Wingdings" panose="05000000000000000000" pitchFamily="2" charset="2"/>
              <a:buChar char="q"/>
              <a:defRPr/>
            </a:pPr>
            <a:r>
              <a:rPr lang="en-US" sz="3600" dirty="0"/>
              <a:t>2</a:t>
            </a:r>
            <a:r>
              <a:rPr lang="en-US" sz="3600" baseline="30000" dirty="0"/>
              <a:t>nd</a:t>
            </a:r>
            <a:r>
              <a:rPr lang="en-US" sz="3600" dirty="0"/>
              <a:t> </a:t>
            </a:r>
            <a:r>
              <a:rPr lang="en-US" sz="3600" dirty="0" smtClean="0"/>
              <a:t>priority - problems </a:t>
            </a:r>
            <a:r>
              <a:rPr lang="en-US" sz="3600" dirty="0"/>
              <a:t>that destructively </a:t>
            </a:r>
            <a:r>
              <a:rPr lang="en-US" sz="3600" dirty="0" smtClean="0"/>
              <a:t>change </a:t>
            </a:r>
            <a:r>
              <a:rPr lang="en-US" sz="3600" dirty="0"/>
              <a:t>the client</a:t>
            </a:r>
          </a:p>
          <a:p>
            <a:pPr>
              <a:buFont typeface="Wingdings" panose="05000000000000000000" pitchFamily="2" charset="2"/>
              <a:buChar char="q"/>
              <a:defRPr/>
            </a:pPr>
            <a:r>
              <a:rPr lang="en-US" sz="3600" dirty="0"/>
              <a:t>3</a:t>
            </a:r>
            <a:r>
              <a:rPr lang="en-US" sz="3600" baseline="30000" dirty="0"/>
              <a:t>rd</a:t>
            </a:r>
            <a:r>
              <a:rPr lang="en-US" sz="3600" dirty="0"/>
              <a:t>  </a:t>
            </a:r>
            <a:r>
              <a:rPr lang="en-US" sz="3600" dirty="0" smtClean="0"/>
              <a:t>priority - problems </a:t>
            </a:r>
            <a:r>
              <a:rPr lang="en-US" sz="3600" dirty="0"/>
              <a:t>that affect normal growth and development</a:t>
            </a:r>
          </a:p>
          <a:p>
            <a:pPr>
              <a:buFont typeface="Wingdings" panose="05000000000000000000" pitchFamily="2" charset="2"/>
              <a:buChar char="q"/>
              <a:defRPr/>
            </a:pPr>
            <a:r>
              <a:rPr lang="en-US" sz="3600" dirty="0"/>
              <a:t>Priorities change as clients responses change and as therapies </a:t>
            </a:r>
            <a:r>
              <a:rPr lang="en-US" sz="3600" dirty="0" smtClean="0"/>
              <a:t>change.</a:t>
            </a:r>
            <a:endParaRPr lang="en-US" sz="3600" dirty="0"/>
          </a:p>
          <a:p>
            <a:pPr>
              <a:buFont typeface="Wingdings" panose="05000000000000000000" pitchFamily="2" charset="2"/>
              <a:buChar char="q"/>
            </a:pPr>
            <a:endParaRPr lang="en-US" sz="3600" dirty="0"/>
          </a:p>
        </p:txBody>
      </p:sp>
    </p:spTree>
    <p:extLst>
      <p:ext uri="{BB962C8B-B14F-4D97-AF65-F5344CB8AC3E}">
        <p14:creationId xmlns:p14="http://schemas.microsoft.com/office/powerpoint/2010/main" val="1019683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73162"/>
          </a:xfrm>
        </p:spPr>
        <p:txBody>
          <a:bodyPr/>
          <a:lstStyle/>
          <a:p>
            <a:r>
              <a:rPr lang="en-US" dirty="0">
                <a:solidFill>
                  <a:schemeClr val="tx1"/>
                </a:solidFill>
              </a:rPr>
              <a:t>Planning process cont’d</a:t>
            </a:r>
            <a:endParaRPr lang="en-US" dirty="0"/>
          </a:p>
        </p:txBody>
      </p:sp>
      <p:sp>
        <p:nvSpPr>
          <p:cNvPr id="3" name="Content Placeholder 2"/>
          <p:cNvSpPr>
            <a:spLocks noGrp="1"/>
          </p:cNvSpPr>
          <p:nvPr>
            <p:ph sz="quarter" idx="1"/>
          </p:nvPr>
        </p:nvSpPr>
        <p:spPr>
          <a:xfrm>
            <a:off x="914400" y="1752600"/>
            <a:ext cx="7772400" cy="4114800"/>
          </a:xfrm>
        </p:spPr>
        <p:txBody>
          <a:bodyPr>
            <a:noAutofit/>
          </a:bodyPr>
          <a:lstStyle/>
          <a:p>
            <a:pPr marL="0" indent="0">
              <a:buNone/>
            </a:pPr>
            <a:r>
              <a:rPr lang="en-US" sz="2800" b="1" dirty="0">
                <a:solidFill>
                  <a:srgbClr val="0070C0"/>
                </a:solidFill>
              </a:rPr>
              <a:t>2</a:t>
            </a:r>
            <a:r>
              <a:rPr lang="en-US" sz="2800" b="1" dirty="0" smtClean="0">
                <a:solidFill>
                  <a:srgbClr val="0070C0"/>
                </a:solidFill>
              </a:rPr>
              <a:t>. Establishing </a:t>
            </a:r>
            <a:r>
              <a:rPr lang="en-US" sz="2800" b="1" dirty="0">
                <a:solidFill>
                  <a:srgbClr val="0070C0"/>
                </a:solidFill>
              </a:rPr>
              <a:t>client goals/ desired outcomes</a:t>
            </a:r>
          </a:p>
          <a:p>
            <a:pPr>
              <a:buFont typeface="Wingdings" pitchFamily="2" charset="2"/>
              <a:buChar char="Ø"/>
            </a:pPr>
            <a:r>
              <a:rPr lang="en-US" sz="2800" dirty="0"/>
              <a:t>After establishing priorities, the nurse and client set goals for each nursing diagnosis. On care plan, the </a:t>
            </a:r>
            <a:r>
              <a:rPr lang="en-US" sz="2800" b="1" dirty="0"/>
              <a:t>goals/ desired outcomes </a:t>
            </a:r>
            <a:r>
              <a:rPr lang="en-US" sz="2800" dirty="0"/>
              <a:t>describe, in terms of observable client responses, what the nurse hopes to achieve by implementing the nursing interventions.</a:t>
            </a:r>
          </a:p>
          <a:p>
            <a:pPr>
              <a:buFont typeface="Wingdings" pitchFamily="2" charset="2"/>
              <a:buChar char="Ø"/>
            </a:pPr>
            <a:r>
              <a:rPr lang="en-US" sz="2800" dirty="0"/>
              <a:t>Goals are derived from the clients nursing diagnoses- primarily from the diagnostic label.</a:t>
            </a:r>
          </a:p>
          <a:p>
            <a:endParaRPr lang="en-US" sz="2800" dirty="0"/>
          </a:p>
          <a:p>
            <a:endParaRPr lang="en-US" sz="2800" dirty="0"/>
          </a:p>
        </p:txBody>
      </p:sp>
    </p:spTree>
    <p:extLst>
      <p:ext uri="{BB962C8B-B14F-4D97-AF65-F5344CB8AC3E}">
        <p14:creationId xmlns:p14="http://schemas.microsoft.com/office/powerpoint/2010/main" val="2212200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noAutofit/>
          </a:bodyPr>
          <a:lstStyle/>
          <a:p>
            <a:r>
              <a:rPr lang="en-US" dirty="0">
                <a:solidFill>
                  <a:schemeClr val="tx1"/>
                </a:solidFill>
              </a:rPr>
              <a:t>Planning process cont’d</a:t>
            </a:r>
            <a:endParaRPr lang="en-US" i="1" dirty="0">
              <a:solidFill>
                <a:schemeClr val="tx1"/>
              </a:solidFill>
            </a:endParaRPr>
          </a:p>
        </p:txBody>
      </p:sp>
      <p:sp>
        <p:nvSpPr>
          <p:cNvPr id="3" name="Content Placeholder 2"/>
          <p:cNvSpPr>
            <a:spLocks noGrp="1"/>
          </p:cNvSpPr>
          <p:nvPr>
            <p:ph sz="quarter" idx="1"/>
          </p:nvPr>
        </p:nvSpPr>
        <p:spPr>
          <a:xfrm>
            <a:off x="902368" y="1905000"/>
            <a:ext cx="7772400" cy="4114800"/>
          </a:xfrm>
        </p:spPr>
        <p:txBody>
          <a:bodyPr>
            <a:normAutofit/>
          </a:bodyPr>
          <a:lstStyle/>
          <a:p>
            <a:pPr marL="0" indent="0">
              <a:buNone/>
            </a:pPr>
            <a:r>
              <a:rPr lang="en-US" b="1" dirty="0" smtClean="0">
                <a:solidFill>
                  <a:srgbClr val="0070C0"/>
                </a:solidFill>
              </a:rPr>
              <a:t>3. Selecting </a:t>
            </a:r>
            <a:r>
              <a:rPr lang="en-US" b="1" dirty="0">
                <a:solidFill>
                  <a:srgbClr val="0070C0"/>
                </a:solidFill>
              </a:rPr>
              <a:t>Nursing Interventions and Activities</a:t>
            </a:r>
            <a:endParaRPr lang="en-US" b="1" dirty="0" smtClean="0">
              <a:solidFill>
                <a:srgbClr val="0070C0"/>
              </a:solidFill>
            </a:endParaRPr>
          </a:p>
          <a:p>
            <a:pPr>
              <a:buFont typeface="Wingdings" pitchFamily="2" charset="2"/>
              <a:buChar char="Ø"/>
            </a:pPr>
            <a:r>
              <a:rPr lang="en-US" dirty="0" smtClean="0"/>
              <a:t>Nursing interventions and activities are the actions that a nurse performs to achieve client goals. The specific interventions chosen should focus on eliminating or reducing the etiology of the nursing diagnosis, which is the second clause of the diagnostic statement.</a:t>
            </a:r>
          </a:p>
          <a:p>
            <a:pPr>
              <a:buFont typeface="Wingdings" pitchFamily="2" charset="2"/>
              <a:buChar char="Ø"/>
            </a:pPr>
            <a:r>
              <a:rPr lang="en-US" dirty="0" smtClean="0"/>
              <a:t>Nursing interventions include both direct and indirect care, as well as nurse-initiated, physician-initiated, and other provider-initiated treatments.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noAutofit/>
          </a:bodyPr>
          <a:lstStyle/>
          <a:p>
            <a:r>
              <a:rPr lang="en-US" dirty="0">
                <a:solidFill>
                  <a:schemeClr val="tx1"/>
                </a:solidFill>
              </a:rPr>
              <a:t>Planning process cont’d</a:t>
            </a:r>
            <a:endParaRPr lang="en-US" i="1" dirty="0">
              <a:solidFill>
                <a:schemeClr val="tx1"/>
              </a:solidFill>
            </a:endParaRPr>
          </a:p>
        </p:txBody>
      </p:sp>
      <p:sp>
        <p:nvSpPr>
          <p:cNvPr id="3" name="Content Placeholder 2"/>
          <p:cNvSpPr>
            <a:spLocks noGrp="1"/>
          </p:cNvSpPr>
          <p:nvPr>
            <p:ph sz="quarter" idx="1"/>
          </p:nvPr>
        </p:nvSpPr>
        <p:spPr>
          <a:xfrm>
            <a:off x="914400" y="1828800"/>
            <a:ext cx="7772400" cy="4419600"/>
          </a:xfrm>
        </p:spPr>
        <p:txBody>
          <a:bodyPr>
            <a:normAutofit/>
          </a:bodyPr>
          <a:lstStyle/>
          <a:p>
            <a:pPr marL="0" indent="0">
              <a:buNone/>
            </a:pPr>
            <a:r>
              <a:rPr lang="en-US" b="1" dirty="0" smtClean="0">
                <a:solidFill>
                  <a:srgbClr val="0070C0"/>
                </a:solidFill>
              </a:rPr>
              <a:t>4. Writing </a:t>
            </a:r>
            <a:r>
              <a:rPr lang="en-US" b="1" dirty="0">
                <a:solidFill>
                  <a:srgbClr val="0070C0"/>
                </a:solidFill>
              </a:rPr>
              <a:t>Individualized Nursing Interventions</a:t>
            </a:r>
            <a:endParaRPr lang="en-US" b="1" dirty="0" smtClean="0">
              <a:solidFill>
                <a:srgbClr val="0070C0"/>
              </a:solidFill>
            </a:endParaRPr>
          </a:p>
          <a:p>
            <a:pPr>
              <a:buFont typeface="Wingdings" pitchFamily="2" charset="2"/>
              <a:buChar char="Ø"/>
            </a:pPr>
            <a:r>
              <a:rPr lang="en-US" dirty="0" smtClean="0"/>
              <a:t>After choosing the appropriate nursing interventions, the nurse writes them on the care plan.</a:t>
            </a:r>
          </a:p>
          <a:p>
            <a:pPr>
              <a:buFont typeface="Wingdings" pitchFamily="2" charset="2"/>
              <a:buChar char="Ø"/>
            </a:pPr>
            <a:r>
              <a:rPr lang="en-US" dirty="0"/>
              <a:t>Depending on the type of client problem, the nurse writes interventions for observation, prevention, treatment, and health promotion</a:t>
            </a:r>
            <a:r>
              <a:rPr lang="en-US" dirty="0" smtClean="0"/>
              <a:t>.</a:t>
            </a:r>
          </a:p>
          <a:p>
            <a:pPr>
              <a:buFont typeface="Wingdings" pitchFamily="2" charset="2"/>
              <a:buChar char="Ø"/>
            </a:pPr>
            <a:r>
              <a:rPr lang="en-US" dirty="0" smtClean="0"/>
              <a:t>Nursing interventions on the care plan are dated when they are written and reviewed regularly at intervals that depend on the individual’s needs.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Cont’d </a:t>
            </a:r>
            <a:endParaRPr lang="en-US" dirty="0"/>
          </a:p>
        </p:txBody>
      </p:sp>
      <p:sp>
        <p:nvSpPr>
          <p:cNvPr id="3" name="Content Placeholder 2"/>
          <p:cNvSpPr>
            <a:spLocks noGrp="1"/>
          </p:cNvSpPr>
          <p:nvPr>
            <p:ph sz="quarter" idx="1"/>
          </p:nvPr>
        </p:nvSpPr>
        <p:spPr>
          <a:xfrm>
            <a:off x="762000" y="1447800"/>
            <a:ext cx="7924800" cy="4876800"/>
          </a:xfrm>
        </p:spPr>
        <p:txBody>
          <a:bodyPr>
            <a:noAutofit/>
          </a:bodyPr>
          <a:lstStyle/>
          <a:p>
            <a:pPr>
              <a:buFont typeface="Wingdings" panose="05000000000000000000" pitchFamily="2" charset="2"/>
              <a:buChar char="v"/>
            </a:pPr>
            <a:r>
              <a:rPr lang="en-US" altLang="en-US" sz="3200" dirty="0" smtClean="0"/>
              <a:t>It is </a:t>
            </a:r>
            <a:r>
              <a:rPr lang="en-US" altLang="en-US" sz="3200" dirty="0"/>
              <a:t>an efficient method of organizing thought processes for clinical decision making and problem solving.</a:t>
            </a:r>
          </a:p>
          <a:p>
            <a:pPr>
              <a:buFont typeface="Wingdings" panose="05000000000000000000" pitchFamily="2" charset="2"/>
              <a:buChar char="v"/>
            </a:pPr>
            <a:r>
              <a:rPr lang="en-US" altLang="en-US" sz="3200" dirty="0" smtClean="0"/>
              <a:t>It is </a:t>
            </a:r>
            <a:r>
              <a:rPr lang="en-US" altLang="en-US" sz="3200" dirty="0"/>
              <a:t>an approach to implementing nursing philosophy on:</a:t>
            </a:r>
          </a:p>
          <a:p>
            <a:pPr>
              <a:buFont typeface="Wingdings" panose="05000000000000000000" pitchFamily="2" charset="2"/>
              <a:buChar char="§"/>
            </a:pPr>
            <a:r>
              <a:rPr lang="en-US" altLang="en-US" sz="3200" dirty="0"/>
              <a:t>Person</a:t>
            </a:r>
          </a:p>
          <a:p>
            <a:pPr>
              <a:buFont typeface="Wingdings" panose="05000000000000000000" pitchFamily="2" charset="2"/>
              <a:buChar char="§"/>
            </a:pPr>
            <a:r>
              <a:rPr lang="en-US" altLang="en-US" sz="3200" dirty="0"/>
              <a:t>Health/care</a:t>
            </a:r>
          </a:p>
          <a:p>
            <a:pPr>
              <a:buFont typeface="Wingdings" panose="05000000000000000000" pitchFamily="2" charset="2"/>
              <a:buChar char="§"/>
            </a:pPr>
            <a:r>
              <a:rPr lang="en-US" altLang="en-US" sz="3200" dirty="0"/>
              <a:t>Nursing</a:t>
            </a:r>
          </a:p>
          <a:p>
            <a:pPr>
              <a:buFont typeface="Wingdings" panose="05000000000000000000" pitchFamily="2" charset="2"/>
              <a:buChar char="§"/>
            </a:pPr>
            <a:r>
              <a:rPr lang="en-US" altLang="en-US" sz="3200" dirty="0" smtClean="0"/>
              <a:t>Environment</a:t>
            </a:r>
            <a:endParaRPr lang="en-US" altLang="en-US" sz="3200" dirty="0"/>
          </a:p>
          <a:p>
            <a:endParaRPr lang="en-US" sz="3200" dirty="0"/>
          </a:p>
        </p:txBody>
      </p:sp>
    </p:spTree>
    <p:extLst>
      <p:ext uri="{BB962C8B-B14F-4D97-AF65-F5344CB8AC3E}">
        <p14:creationId xmlns:p14="http://schemas.microsoft.com/office/powerpoint/2010/main" val="210029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5867400"/>
            <a:ext cx="6400800" cy="304800"/>
          </a:xfrm>
        </p:spPr>
        <p:txBody>
          <a:bodyPr>
            <a:normAutofit/>
          </a:bodyPr>
          <a:lstStyle/>
          <a:p>
            <a:endParaRPr lang="en-US" sz="800" dirty="0"/>
          </a:p>
        </p:txBody>
      </p:sp>
      <p:sp>
        <p:nvSpPr>
          <p:cNvPr id="3" name="Title 2"/>
          <p:cNvSpPr>
            <a:spLocks noGrp="1"/>
          </p:cNvSpPr>
          <p:nvPr>
            <p:ph type="ctrTitle"/>
          </p:nvPr>
        </p:nvSpPr>
        <p:spPr/>
        <p:txBody>
          <a:bodyPr>
            <a:noAutofit/>
          </a:bodyPr>
          <a:lstStyle/>
          <a:p>
            <a:r>
              <a:rPr lang="en-US" sz="8000" dirty="0" smtClean="0"/>
              <a:t>IMPLEMENTATION</a:t>
            </a:r>
            <a:endParaRPr lang="en-US" sz="8000" dirty="0"/>
          </a:p>
        </p:txBody>
      </p:sp>
    </p:spTree>
    <p:extLst>
      <p:ext uri="{BB962C8B-B14F-4D97-AF65-F5344CB8AC3E}">
        <p14:creationId xmlns:p14="http://schemas.microsoft.com/office/powerpoint/2010/main" val="2616962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0000"/>
                </a:solidFill>
              </a:rPr>
              <a:t>IMPLEMENTATION</a:t>
            </a:r>
            <a:endParaRPr lang="en-US" i="1" dirty="0">
              <a:solidFill>
                <a:srgbClr val="FF000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sz="2800" dirty="0" smtClean="0"/>
              <a:t>Implementation is the action phase in which the nurse performs the nursing interventions. Implementation consists of doing and documenting the activities that are the specific nursing actions needed to carry out the interventions. </a:t>
            </a:r>
          </a:p>
          <a:p>
            <a:pPr>
              <a:buFont typeface="Wingdings" pitchFamily="2" charset="2"/>
              <a:buChar char="v"/>
            </a:pPr>
            <a:r>
              <a:rPr lang="en-US" sz="2800" dirty="0" smtClean="0"/>
              <a:t>The nurse performs or delegates the nursing activities for the interventions that were developed in the planning step and then concludes the implementing step by recording nursing activities and the resulting client responses.</a:t>
            </a:r>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944562"/>
          </a:xfrm>
        </p:spPr>
        <p:txBody>
          <a:bodyPr/>
          <a:lstStyle/>
          <a:p>
            <a:r>
              <a:rPr lang="en-US" dirty="0" smtClean="0"/>
              <a:t>Types of nursing interventions </a:t>
            </a:r>
            <a:endParaRPr lang="en-US" dirty="0"/>
          </a:p>
        </p:txBody>
      </p:sp>
      <p:sp>
        <p:nvSpPr>
          <p:cNvPr id="3" name="Content Placeholder 2"/>
          <p:cNvSpPr>
            <a:spLocks noGrp="1"/>
          </p:cNvSpPr>
          <p:nvPr>
            <p:ph sz="quarter" idx="1"/>
          </p:nvPr>
        </p:nvSpPr>
        <p:spPr>
          <a:xfrm>
            <a:off x="685800" y="1447800"/>
            <a:ext cx="8001000" cy="4953000"/>
          </a:xfrm>
        </p:spPr>
        <p:txBody>
          <a:bodyPr>
            <a:noAutofit/>
          </a:bodyPr>
          <a:lstStyle/>
          <a:p>
            <a:pPr>
              <a:buFont typeface="Wingdings" panose="05000000000000000000" pitchFamily="2" charset="2"/>
              <a:buChar char="q"/>
            </a:pPr>
            <a:r>
              <a:rPr lang="en-US" altLang="en-US" sz="3200" dirty="0"/>
              <a:t>DIRECT </a:t>
            </a:r>
            <a:r>
              <a:rPr lang="en-US" altLang="en-US" sz="3200" dirty="0" smtClean="0"/>
              <a:t>CARE - performed  </a:t>
            </a:r>
            <a:r>
              <a:rPr lang="en-US" altLang="en-US" sz="3200" dirty="0"/>
              <a:t>through </a:t>
            </a:r>
            <a:r>
              <a:rPr lang="en-US" altLang="en-US" sz="3200" dirty="0" smtClean="0"/>
              <a:t>interaction </a:t>
            </a:r>
            <a:r>
              <a:rPr lang="en-US" altLang="en-US" sz="3200" dirty="0"/>
              <a:t>with the client</a:t>
            </a:r>
          </a:p>
          <a:p>
            <a:pPr>
              <a:buFont typeface="Wingdings" panose="05000000000000000000" pitchFamily="2" charset="2"/>
              <a:buChar char="q"/>
            </a:pPr>
            <a:r>
              <a:rPr lang="en-US" altLang="en-US" sz="3200" dirty="0"/>
              <a:t>INDIRECT </a:t>
            </a:r>
            <a:r>
              <a:rPr lang="en-US" altLang="en-US" sz="3200" dirty="0" smtClean="0"/>
              <a:t>CARE - performed </a:t>
            </a:r>
            <a:r>
              <a:rPr lang="en-US" altLang="en-US" sz="3200" dirty="0"/>
              <a:t>away from but on behalf of the </a:t>
            </a:r>
            <a:r>
              <a:rPr lang="en-US" altLang="en-US" sz="3200" dirty="0" smtClean="0"/>
              <a:t>client-e.g. </a:t>
            </a:r>
            <a:r>
              <a:rPr lang="en-US" altLang="en-US" sz="3200" dirty="0"/>
              <a:t>interdisciplinary collaboration</a:t>
            </a:r>
          </a:p>
          <a:p>
            <a:pPr>
              <a:buFont typeface="Wingdings" panose="05000000000000000000" pitchFamily="2" charset="2"/>
              <a:buChar char="q"/>
            </a:pPr>
            <a:r>
              <a:rPr lang="en-US" altLang="en-US" sz="3200" dirty="0" smtClean="0"/>
              <a:t>DEPENDENT - under </a:t>
            </a:r>
            <a:r>
              <a:rPr lang="en-US" altLang="en-US" sz="3200" dirty="0"/>
              <a:t>physician prescription</a:t>
            </a:r>
          </a:p>
          <a:p>
            <a:pPr>
              <a:buFont typeface="Wingdings" panose="05000000000000000000" pitchFamily="2" charset="2"/>
              <a:buChar char="q"/>
            </a:pPr>
            <a:r>
              <a:rPr lang="en-US" altLang="en-US" sz="3200" dirty="0" smtClean="0"/>
              <a:t>INDEPENDENT - wholly </a:t>
            </a:r>
            <a:r>
              <a:rPr lang="en-US" altLang="en-US" sz="3200" dirty="0"/>
              <a:t>by the nurse</a:t>
            </a:r>
          </a:p>
          <a:p>
            <a:pPr>
              <a:buFont typeface="Wingdings" panose="05000000000000000000" pitchFamily="2" charset="2"/>
              <a:buChar char="q"/>
            </a:pPr>
            <a:r>
              <a:rPr lang="en-US" altLang="en-US" sz="3200" dirty="0" smtClean="0"/>
              <a:t>COLLABORATIVE - carried </a:t>
            </a:r>
            <a:r>
              <a:rPr lang="en-US" altLang="en-US" sz="3200" dirty="0"/>
              <a:t>out with other </a:t>
            </a:r>
            <a:r>
              <a:rPr lang="en-US" altLang="en-US" sz="3200" dirty="0" smtClean="0"/>
              <a:t>health care </a:t>
            </a:r>
            <a:r>
              <a:rPr lang="en-US" altLang="en-US" sz="3200" dirty="0"/>
              <a:t>personnel </a:t>
            </a:r>
            <a:r>
              <a:rPr lang="en-US" altLang="en-US" sz="3200" dirty="0" smtClean="0"/>
              <a:t>e.g. </a:t>
            </a:r>
            <a:r>
              <a:rPr lang="en-US" altLang="en-US" sz="3200" dirty="0"/>
              <a:t>suction in ICU</a:t>
            </a:r>
          </a:p>
        </p:txBody>
      </p:sp>
    </p:spTree>
    <p:extLst>
      <p:ext uri="{BB962C8B-B14F-4D97-AF65-F5344CB8AC3E}">
        <p14:creationId xmlns:p14="http://schemas.microsoft.com/office/powerpoint/2010/main" val="141802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normAutofit fontScale="90000"/>
          </a:bodyPr>
          <a:lstStyle/>
          <a:p>
            <a:r>
              <a:rPr lang="en-US" dirty="0" smtClean="0"/>
              <a:t>THE PROCESS OF IMPLEMENTATION</a:t>
            </a:r>
            <a:endParaRPr lang="en-US" dirty="0"/>
          </a:p>
        </p:txBody>
      </p:sp>
      <p:sp>
        <p:nvSpPr>
          <p:cNvPr id="3" name="Content Placeholder 2"/>
          <p:cNvSpPr>
            <a:spLocks noGrp="1"/>
          </p:cNvSpPr>
          <p:nvPr>
            <p:ph sz="quarter" idx="1"/>
          </p:nvPr>
        </p:nvSpPr>
        <p:spPr>
          <a:xfrm>
            <a:off x="914400" y="1752600"/>
            <a:ext cx="7772400" cy="4267200"/>
          </a:xfrm>
        </p:spPr>
        <p:txBody>
          <a:bodyPr>
            <a:noAutofit/>
          </a:bodyPr>
          <a:lstStyle/>
          <a:p>
            <a:pPr>
              <a:buFont typeface="Wingdings" pitchFamily="2" charset="2"/>
              <a:buChar char="q"/>
            </a:pPr>
            <a:r>
              <a:rPr lang="en-US" sz="3200" b="1" dirty="0" smtClean="0"/>
              <a:t>The process of implementation normally includes the following:</a:t>
            </a:r>
          </a:p>
          <a:p>
            <a:pPr marL="514350" indent="-514350">
              <a:buFont typeface="+mj-lt"/>
              <a:buAutoNum type="alphaLcPeriod"/>
            </a:pPr>
            <a:r>
              <a:rPr lang="en-US" sz="3200" dirty="0" smtClean="0"/>
              <a:t>Reassessing the client.</a:t>
            </a:r>
          </a:p>
          <a:p>
            <a:pPr marL="514350" indent="-514350">
              <a:buFont typeface="+mj-lt"/>
              <a:buAutoNum type="alphaLcPeriod"/>
            </a:pPr>
            <a:r>
              <a:rPr lang="en-US" sz="3200" dirty="0" smtClean="0"/>
              <a:t>Determining the nurse’s need for assistance.</a:t>
            </a:r>
          </a:p>
          <a:p>
            <a:pPr marL="514350" indent="-514350">
              <a:buFont typeface="+mj-lt"/>
              <a:buAutoNum type="alphaLcPeriod"/>
            </a:pPr>
            <a:r>
              <a:rPr lang="en-US" sz="3200" dirty="0" smtClean="0"/>
              <a:t>Implementing the nursing interventions.</a:t>
            </a:r>
          </a:p>
          <a:p>
            <a:pPr marL="514350" indent="-514350">
              <a:buFont typeface="+mj-lt"/>
              <a:buAutoNum type="alphaLcPeriod"/>
            </a:pPr>
            <a:r>
              <a:rPr lang="en-US" sz="3200" dirty="0" smtClean="0"/>
              <a:t>Supervising the delegated care.</a:t>
            </a:r>
          </a:p>
          <a:p>
            <a:pPr marL="514350" indent="-514350">
              <a:buFont typeface="+mj-lt"/>
              <a:buAutoNum type="alphaLcPeriod"/>
            </a:pPr>
            <a:r>
              <a:rPr lang="en-US" sz="3200" dirty="0" smtClean="0"/>
              <a:t>Documenting nursing activities.</a:t>
            </a: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lstStyle/>
          <a:p>
            <a:r>
              <a:rPr lang="en-US" i="1" dirty="0" smtClean="0">
                <a:solidFill>
                  <a:srgbClr val="0070C0"/>
                </a:solidFill>
              </a:rPr>
              <a:t>Reassessing the Client</a:t>
            </a:r>
            <a:endParaRPr lang="en-US" i="1" dirty="0">
              <a:solidFill>
                <a:srgbClr val="0070C0"/>
              </a:solidFill>
            </a:endParaRPr>
          </a:p>
        </p:txBody>
      </p:sp>
      <p:sp>
        <p:nvSpPr>
          <p:cNvPr id="3" name="Content Placeholder 2"/>
          <p:cNvSpPr>
            <a:spLocks noGrp="1"/>
          </p:cNvSpPr>
          <p:nvPr>
            <p:ph sz="quarter" idx="1"/>
          </p:nvPr>
        </p:nvSpPr>
        <p:spPr/>
        <p:txBody>
          <a:bodyPr>
            <a:noAutofit/>
          </a:bodyPr>
          <a:lstStyle/>
          <a:p>
            <a:pPr>
              <a:buFont typeface="Wingdings" pitchFamily="2" charset="2"/>
              <a:buChar char="Ø"/>
            </a:pPr>
            <a:r>
              <a:rPr lang="en-US" sz="3600" dirty="0" smtClean="0"/>
              <a:t>Just before implementing an intervention, the nurse must reassess the client to make sure the intervention is still needed. </a:t>
            </a:r>
          </a:p>
          <a:p>
            <a:pPr>
              <a:buFont typeface="Wingdings" pitchFamily="2" charset="2"/>
              <a:buChar char="Ø"/>
            </a:pPr>
            <a:r>
              <a:rPr lang="en-US" sz="3600" dirty="0" smtClean="0"/>
              <a:t>Even though an order is written on the care plan, the client’s condition may have changed.</a:t>
            </a:r>
          </a:p>
          <a:p>
            <a:pPr>
              <a:buFont typeface="Wingdings" pitchFamily="2" charset="2"/>
              <a:buChar char="Ø"/>
            </a:pPr>
            <a:r>
              <a:rPr lang="en-US" sz="3600" dirty="0" smtClean="0"/>
              <a:t>New data may indicate a need to change the priorities of care or the nursing activities.</a:t>
            </a:r>
            <a:endParaRPr lang="en-US" sz="3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4347" y="533400"/>
            <a:ext cx="7772400" cy="1249362"/>
          </a:xfrm>
        </p:spPr>
        <p:txBody>
          <a:bodyPr>
            <a:noAutofit/>
          </a:bodyPr>
          <a:lstStyle/>
          <a:p>
            <a:r>
              <a:rPr lang="en-US" i="1" dirty="0" smtClean="0">
                <a:solidFill>
                  <a:srgbClr val="0070C0"/>
                </a:solidFill>
              </a:rPr>
              <a:t>Determining the Nurse’s Need for Assistance</a:t>
            </a:r>
            <a:endParaRPr lang="en-US" i="1" dirty="0">
              <a:solidFill>
                <a:srgbClr val="0070C0"/>
              </a:solidFill>
            </a:endParaRPr>
          </a:p>
        </p:txBody>
      </p:sp>
      <p:sp>
        <p:nvSpPr>
          <p:cNvPr id="3" name="Content Placeholder 2"/>
          <p:cNvSpPr>
            <a:spLocks noGrp="1"/>
          </p:cNvSpPr>
          <p:nvPr>
            <p:ph sz="quarter" idx="1"/>
          </p:nvPr>
        </p:nvSpPr>
        <p:spPr>
          <a:xfrm>
            <a:off x="894347" y="2133600"/>
            <a:ext cx="7772400" cy="4114800"/>
          </a:xfrm>
        </p:spPr>
        <p:txBody>
          <a:bodyPr>
            <a:noAutofit/>
          </a:bodyPr>
          <a:lstStyle/>
          <a:p>
            <a:pPr>
              <a:buFont typeface="Wingdings" pitchFamily="2" charset="2"/>
              <a:buChar char="q"/>
            </a:pPr>
            <a:r>
              <a:rPr lang="en-US" sz="2800" b="1" dirty="0" smtClean="0"/>
              <a:t>When implementing some nursing interventions, the nurse may require assistance for one or more of the following reasons:</a:t>
            </a:r>
          </a:p>
          <a:p>
            <a:r>
              <a:rPr lang="en-US" sz="2800" dirty="0" smtClean="0"/>
              <a:t>The nurse is unable to implement the nursing activity safely or efficiently alone e.g. ambulating an unsteady obese client.</a:t>
            </a:r>
          </a:p>
          <a:p>
            <a:r>
              <a:rPr lang="en-US" sz="2800" dirty="0" smtClean="0"/>
              <a:t>Assistance would reduce stress on the client e.g. turning a person who experiences acute pain when moved.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noAutofit/>
          </a:bodyPr>
          <a:lstStyle/>
          <a:p>
            <a:r>
              <a:rPr lang="en-US" i="1" dirty="0" smtClean="0">
                <a:solidFill>
                  <a:srgbClr val="0070C0"/>
                </a:solidFill>
              </a:rPr>
              <a:t>Implementing the Nursing Interventions</a:t>
            </a:r>
            <a:endParaRPr lang="en-US" i="1" dirty="0">
              <a:solidFill>
                <a:srgbClr val="0070C0"/>
              </a:solidFill>
            </a:endParaRPr>
          </a:p>
        </p:txBody>
      </p:sp>
      <p:sp>
        <p:nvSpPr>
          <p:cNvPr id="3" name="Content Placeholder 2"/>
          <p:cNvSpPr>
            <a:spLocks noGrp="1"/>
          </p:cNvSpPr>
          <p:nvPr>
            <p:ph sz="quarter" idx="1"/>
          </p:nvPr>
        </p:nvSpPr>
        <p:spPr>
          <a:xfrm>
            <a:off x="914400" y="1600200"/>
            <a:ext cx="7772400" cy="4419600"/>
          </a:xfrm>
        </p:spPr>
        <p:txBody>
          <a:bodyPr>
            <a:normAutofit lnSpcReduction="10000"/>
          </a:bodyPr>
          <a:lstStyle/>
          <a:p>
            <a:pPr>
              <a:buFont typeface="Wingdings" pitchFamily="2" charset="2"/>
              <a:buChar char="Ø"/>
            </a:pPr>
            <a:r>
              <a:rPr lang="en-US" dirty="0" smtClean="0"/>
              <a:t>It is important to explain to the client what interventions will be done, what sensations to expect, what the client is expected to do, and what the expected outcome is.</a:t>
            </a:r>
          </a:p>
          <a:p>
            <a:pPr>
              <a:buFont typeface="Wingdings" pitchFamily="2" charset="2"/>
              <a:buChar char="Ø"/>
            </a:pPr>
            <a:r>
              <a:rPr lang="en-US" dirty="0" smtClean="0"/>
              <a:t> For many nursing activities, it is also important to ensure the client’s privacy e.g. by closing doors, pulling curtains, or draping the client.</a:t>
            </a:r>
          </a:p>
          <a:p>
            <a:pPr>
              <a:buFont typeface="Wingdings" pitchFamily="2" charset="2"/>
              <a:buChar char="Ø"/>
            </a:pPr>
            <a:r>
              <a:rPr lang="en-US" dirty="0" smtClean="0"/>
              <a:t>Nurses also coordinate client care. This activity involves scheduling client contacts with other departments e.g. laboratory and x-ray technicians, physical therapy etc and serving as liaison among the members of the health care team.</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70C0"/>
                </a:solidFill>
              </a:rPr>
              <a:t>Supervising Delegated Care</a:t>
            </a:r>
            <a:endParaRPr lang="en-US" i="1" dirty="0">
              <a:solidFill>
                <a:srgbClr val="0070C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800" dirty="0" smtClean="0"/>
              <a:t>If care has been delegated to other health care personnel, the nurse responsible for the client’s overall care must ensure that the activities have been implemented according to the care plan.</a:t>
            </a:r>
          </a:p>
          <a:p>
            <a:pPr>
              <a:buFont typeface="Wingdings" pitchFamily="2" charset="2"/>
              <a:buChar char="Ø"/>
            </a:pPr>
            <a:r>
              <a:rPr lang="en-US" sz="2800" dirty="0" smtClean="0"/>
              <a:t>Other caregivers may be required to communicate their activities to the nurse by documenting them on the client record, reporting verbally, or filling out a written form. The nurse validates and responds to any adverse findings or client responses. This may involve modifying the nursing care plan.</a:t>
            </a:r>
            <a:endParaRPr 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70C0"/>
                </a:solidFill>
              </a:rPr>
              <a:t>Documenting Nursing Activities</a:t>
            </a:r>
            <a:endParaRPr lang="en-US" i="1" dirty="0">
              <a:solidFill>
                <a:srgbClr val="0070C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800" dirty="0" smtClean="0"/>
              <a:t>After carrying out the nursing activities, the nurse completes the implementing phase by recording the interventions and client responses in the nursing progress notes/ </a:t>
            </a:r>
            <a:r>
              <a:rPr lang="en-US" sz="2800" dirty="0" err="1" smtClean="0"/>
              <a:t>cardex</a:t>
            </a:r>
            <a:r>
              <a:rPr lang="en-US" sz="2800" dirty="0" smtClean="0"/>
              <a:t>.</a:t>
            </a:r>
          </a:p>
          <a:p>
            <a:pPr>
              <a:buFont typeface="Wingdings" pitchFamily="2" charset="2"/>
              <a:buChar char="Ø"/>
            </a:pPr>
            <a:r>
              <a:rPr lang="en-US" sz="2800" dirty="0" smtClean="0"/>
              <a:t>Nursing care must not be recorded in advance because the nurse may determine on reassessment of the client that the intervention should not or cannot be implemented.</a:t>
            </a:r>
          </a:p>
          <a:p>
            <a:pPr>
              <a:buFont typeface="Wingdings" pitchFamily="2" charset="2"/>
              <a:buChar char="Ø"/>
            </a:pPr>
            <a:r>
              <a:rPr lang="en-US" sz="2800" dirty="0" smtClean="0"/>
              <a:t>Nursing activities are communicated verbally as well as in writing.</a:t>
            </a:r>
            <a:endParaRPr lang="en-US"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5562600"/>
            <a:ext cx="6400800" cy="304800"/>
          </a:xfrm>
        </p:spPr>
        <p:txBody>
          <a:bodyPr>
            <a:normAutofit/>
          </a:bodyPr>
          <a:lstStyle/>
          <a:p>
            <a:endParaRPr lang="en-US" sz="800" dirty="0"/>
          </a:p>
        </p:txBody>
      </p:sp>
      <p:sp>
        <p:nvSpPr>
          <p:cNvPr id="3" name="Title 2"/>
          <p:cNvSpPr>
            <a:spLocks noGrp="1"/>
          </p:cNvSpPr>
          <p:nvPr>
            <p:ph type="ctrTitle"/>
          </p:nvPr>
        </p:nvSpPr>
        <p:spPr/>
        <p:txBody>
          <a:bodyPr>
            <a:noAutofit/>
          </a:bodyPr>
          <a:lstStyle/>
          <a:p>
            <a:r>
              <a:rPr lang="en-US" sz="9600" dirty="0" smtClean="0"/>
              <a:t>EVALUATION</a:t>
            </a:r>
            <a:endParaRPr lang="en-US" sz="9600" dirty="0"/>
          </a:p>
        </p:txBody>
      </p:sp>
    </p:spTree>
    <p:extLst>
      <p:ext uri="{BB962C8B-B14F-4D97-AF65-F5344CB8AC3E}">
        <p14:creationId xmlns:p14="http://schemas.microsoft.com/office/powerpoint/2010/main" val="94732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t>
            </a: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q"/>
            </a:pPr>
            <a:r>
              <a:rPr lang="en-US" sz="3200" dirty="0" smtClean="0"/>
              <a:t> </a:t>
            </a:r>
            <a:r>
              <a:rPr lang="en-US" sz="3200" b="1" dirty="0" smtClean="0"/>
              <a:t>The purpose of the nursing process is to:</a:t>
            </a:r>
          </a:p>
          <a:p>
            <a:pPr marL="514350" indent="-514350">
              <a:buFont typeface="+mj-lt"/>
              <a:buAutoNum type="alphaLcPeriod"/>
            </a:pPr>
            <a:r>
              <a:rPr lang="en-US" sz="3200" dirty="0" smtClean="0"/>
              <a:t>Identify a client’s health status and actual or potential health care problems or needs.</a:t>
            </a:r>
          </a:p>
          <a:p>
            <a:pPr marL="514350" indent="-514350">
              <a:buFont typeface="+mj-lt"/>
              <a:buAutoNum type="alphaLcPeriod"/>
            </a:pPr>
            <a:r>
              <a:rPr lang="en-US" sz="3200" dirty="0" smtClean="0"/>
              <a:t>Establish plans to meet the identified needs.</a:t>
            </a:r>
          </a:p>
          <a:p>
            <a:pPr marL="514350" indent="-514350">
              <a:buFont typeface="+mj-lt"/>
              <a:buAutoNum type="alphaLcPeriod"/>
            </a:pPr>
            <a:r>
              <a:rPr lang="en-US" sz="3200" dirty="0" smtClean="0"/>
              <a:t>Deliver specific nursing interventions to meet those needs.</a:t>
            </a:r>
          </a:p>
          <a:p>
            <a:pPr>
              <a:buNone/>
            </a:pPr>
            <a:r>
              <a:rPr lang="en-US" sz="3200" dirty="0" smtClean="0"/>
              <a:t>NB: The client may be an individual, a family, or a group.</a:t>
            </a:r>
            <a:endParaRPr lang="en-US"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i="1" dirty="0" smtClean="0">
                <a:solidFill>
                  <a:srgbClr val="FF0000"/>
                </a:solidFill>
              </a:rPr>
              <a:t>EVALUATION</a:t>
            </a:r>
            <a:endParaRPr lang="en-US" i="1" dirty="0">
              <a:solidFill>
                <a:srgbClr val="FF0000"/>
              </a:solidFill>
            </a:endParaRPr>
          </a:p>
        </p:txBody>
      </p:sp>
      <p:sp>
        <p:nvSpPr>
          <p:cNvPr id="3" name="Content Placeholder 2"/>
          <p:cNvSpPr>
            <a:spLocks noGrp="1"/>
          </p:cNvSpPr>
          <p:nvPr>
            <p:ph sz="quarter" idx="1"/>
          </p:nvPr>
        </p:nvSpPr>
        <p:spPr>
          <a:xfrm>
            <a:off x="914400" y="1143000"/>
            <a:ext cx="7772400" cy="4876800"/>
          </a:xfrm>
        </p:spPr>
        <p:txBody>
          <a:bodyPr>
            <a:noAutofit/>
          </a:bodyPr>
          <a:lstStyle/>
          <a:p>
            <a:pPr>
              <a:buFont typeface="Wingdings" pitchFamily="2" charset="2"/>
              <a:buChar char="v"/>
            </a:pPr>
            <a:r>
              <a:rPr lang="en-US" sz="2800" dirty="0" smtClean="0"/>
              <a:t>Evaluation is the fifth and last phase of the nursing process. To evaluate is to judge or appraise. In this context, </a:t>
            </a:r>
            <a:r>
              <a:rPr lang="en-US" sz="2800" b="1" i="1" dirty="0" smtClean="0"/>
              <a:t>evaluation</a:t>
            </a:r>
            <a:r>
              <a:rPr lang="en-US" sz="2800" dirty="0" smtClean="0"/>
              <a:t> </a:t>
            </a:r>
            <a:r>
              <a:rPr lang="en-US" sz="2800" i="1" dirty="0" smtClean="0"/>
              <a:t>is a planned, ongoing, purposeful activity in which clients and health care professional determine:</a:t>
            </a:r>
          </a:p>
          <a:p>
            <a:pPr marL="514350" indent="-514350">
              <a:buFont typeface="+mj-lt"/>
              <a:buAutoNum type="alphaLcPeriod"/>
            </a:pPr>
            <a:r>
              <a:rPr lang="en-US" sz="2800" i="1" dirty="0" smtClean="0"/>
              <a:t>The clients progress towards achievement of goals/ outcomes  and </a:t>
            </a:r>
          </a:p>
          <a:p>
            <a:pPr marL="514350" indent="-514350">
              <a:buFont typeface="+mj-lt"/>
              <a:buAutoNum type="alphaLcPeriod"/>
            </a:pPr>
            <a:r>
              <a:rPr lang="en-US" sz="2800" i="1" dirty="0" smtClean="0"/>
              <a:t>The effectiveness of the nursing care plan</a:t>
            </a:r>
            <a:r>
              <a:rPr lang="en-US" sz="2800" dirty="0" smtClean="0"/>
              <a:t>.</a:t>
            </a:r>
          </a:p>
          <a:p>
            <a:pPr>
              <a:buFont typeface="Wingdings" pitchFamily="2" charset="2"/>
              <a:buChar char="v"/>
            </a:pPr>
            <a:r>
              <a:rPr lang="en-US" sz="2800" dirty="0" smtClean="0"/>
              <a:t>Evaluation is an important aspect of the nursing process because conclusions drawn from the evaluation determine whether the nursing interventions should be terminated, continued, or changed.</a:t>
            </a:r>
            <a:endParaRPr lang="en-US"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EVALUATION</a:t>
            </a:r>
            <a:endParaRPr lang="en-US" dirty="0"/>
          </a:p>
        </p:txBody>
      </p:sp>
      <p:sp>
        <p:nvSpPr>
          <p:cNvPr id="3" name="Content Placeholder 2"/>
          <p:cNvSpPr>
            <a:spLocks noGrp="1"/>
          </p:cNvSpPr>
          <p:nvPr>
            <p:ph sz="quarter" idx="1"/>
          </p:nvPr>
        </p:nvSpPr>
        <p:spPr>
          <a:xfrm>
            <a:off x="914400" y="1600200"/>
            <a:ext cx="7772400" cy="4572000"/>
          </a:xfrm>
        </p:spPr>
        <p:txBody>
          <a:bodyPr>
            <a:normAutofit lnSpcReduction="10000"/>
          </a:bodyPr>
          <a:lstStyle/>
          <a:p>
            <a:pPr>
              <a:buFont typeface="Wingdings" pitchFamily="2" charset="2"/>
              <a:buChar char="q"/>
            </a:pPr>
            <a:r>
              <a:rPr lang="en-US" sz="3200" b="1" dirty="0" smtClean="0"/>
              <a:t> The evaluation process has five components:</a:t>
            </a:r>
          </a:p>
          <a:p>
            <a:pPr marL="514350" indent="-514350">
              <a:buFont typeface="+mj-lt"/>
              <a:buAutoNum type="alphaLcPeriod"/>
            </a:pPr>
            <a:r>
              <a:rPr lang="en-US" sz="3200" dirty="0" smtClean="0"/>
              <a:t>Collecting data related to the desired outcomes (indicators).</a:t>
            </a:r>
          </a:p>
          <a:p>
            <a:pPr marL="514350" indent="-514350">
              <a:buFont typeface="+mj-lt"/>
              <a:buAutoNum type="alphaLcPeriod"/>
            </a:pPr>
            <a:r>
              <a:rPr lang="en-US" sz="3200" dirty="0" smtClean="0"/>
              <a:t>Comparing the data with outcomes.</a:t>
            </a:r>
          </a:p>
          <a:p>
            <a:pPr marL="514350" indent="-514350">
              <a:buFont typeface="+mj-lt"/>
              <a:buAutoNum type="alphaLcPeriod"/>
            </a:pPr>
            <a:r>
              <a:rPr lang="en-US" sz="3200" dirty="0" smtClean="0"/>
              <a:t>Relating nursing activities to outcomes.</a:t>
            </a:r>
          </a:p>
          <a:p>
            <a:pPr marL="514350" indent="-514350">
              <a:buFont typeface="+mj-lt"/>
              <a:buAutoNum type="alphaLcPeriod"/>
            </a:pPr>
            <a:r>
              <a:rPr lang="en-US" sz="3200" dirty="0" smtClean="0"/>
              <a:t>Drawing conclusions about problem status.</a:t>
            </a:r>
          </a:p>
          <a:p>
            <a:pPr marL="514350" indent="-514350">
              <a:buFont typeface="+mj-lt"/>
              <a:buAutoNum type="alphaLcPeriod"/>
            </a:pPr>
            <a:r>
              <a:rPr lang="en-US" sz="3200" dirty="0" smtClean="0"/>
              <a:t>Continuing, modifying, or terminating the nursing care plan.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lstStyle/>
          <a:p>
            <a:r>
              <a:rPr lang="en-US" i="1" dirty="0" smtClean="0">
                <a:solidFill>
                  <a:srgbClr val="0070C0"/>
                </a:solidFill>
              </a:rPr>
              <a:t>Collecting Data</a:t>
            </a:r>
            <a:endParaRPr lang="en-US" i="1" dirty="0">
              <a:solidFill>
                <a:srgbClr val="0070C0"/>
              </a:solidFill>
            </a:endParaRPr>
          </a:p>
        </p:txBody>
      </p:sp>
      <p:sp>
        <p:nvSpPr>
          <p:cNvPr id="3" name="Content Placeholder 2"/>
          <p:cNvSpPr>
            <a:spLocks noGrp="1"/>
          </p:cNvSpPr>
          <p:nvPr>
            <p:ph sz="quarter" idx="1"/>
          </p:nvPr>
        </p:nvSpPr>
        <p:spPr>
          <a:xfrm>
            <a:off x="914400" y="1828800"/>
            <a:ext cx="7772400" cy="4191000"/>
          </a:xfrm>
        </p:spPr>
        <p:txBody>
          <a:bodyPr>
            <a:normAutofit/>
          </a:bodyPr>
          <a:lstStyle/>
          <a:p>
            <a:pPr>
              <a:buFont typeface="Wingdings" pitchFamily="2" charset="2"/>
              <a:buChar char="Ø"/>
            </a:pPr>
            <a:r>
              <a:rPr lang="en-US" sz="3600" dirty="0" smtClean="0"/>
              <a:t>Using the clearly stated, precise, and measurable desired outcomes as a guide, the nurse collects data so that conclusions can be drawn about whether goals have been met.</a:t>
            </a:r>
          </a:p>
          <a:p>
            <a:pPr>
              <a:buFont typeface="Wingdings" pitchFamily="2" charset="2"/>
              <a:buChar char="Ø"/>
            </a:pPr>
            <a:r>
              <a:rPr lang="en-US" sz="3600" dirty="0" smtClean="0"/>
              <a:t>It is necessary to collect both objective and subjective data.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70C0"/>
                </a:solidFill>
              </a:rPr>
              <a:t>Comparing Data with Outcomes</a:t>
            </a:r>
            <a:endParaRPr lang="en-US" i="1" dirty="0">
              <a:solidFill>
                <a:srgbClr val="0070C0"/>
              </a:solidFill>
            </a:endParaRPr>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dirty="0" smtClean="0"/>
              <a:t>Both the nurse and the client play an active role in comparing the client’s actual responses with the desired outcomes.</a:t>
            </a:r>
          </a:p>
          <a:p>
            <a:pPr>
              <a:buFont typeface="Wingdings" pitchFamily="2" charset="2"/>
              <a:buChar char="q"/>
            </a:pPr>
            <a:r>
              <a:rPr lang="en-US" b="1" dirty="0" smtClean="0"/>
              <a:t>When determining whether a goal has been achieved, the nurse can draw one of three possible conclusions:</a:t>
            </a:r>
          </a:p>
          <a:p>
            <a:pPr marL="514350" indent="-514350">
              <a:buAutoNum type="arabicPeriod"/>
            </a:pPr>
            <a:r>
              <a:rPr lang="en-US" dirty="0" smtClean="0">
                <a:solidFill>
                  <a:schemeClr val="accent1"/>
                </a:solidFill>
              </a:rPr>
              <a:t>The goal was met</a:t>
            </a:r>
            <a:r>
              <a:rPr lang="en-US" dirty="0" smtClean="0"/>
              <a:t>; i.e. the client response is the same as the desired outcome.</a:t>
            </a:r>
          </a:p>
          <a:p>
            <a:pPr marL="514350" indent="-514350">
              <a:buAutoNum type="arabicPeriod"/>
            </a:pPr>
            <a:r>
              <a:rPr lang="en-US" dirty="0" smtClean="0">
                <a:solidFill>
                  <a:schemeClr val="accent1"/>
                </a:solidFill>
              </a:rPr>
              <a:t>The goal was partially met</a:t>
            </a:r>
            <a:r>
              <a:rPr lang="en-US" dirty="0" smtClean="0"/>
              <a:t>; i.e. either a short-term goal was achieved but the long-term was not, or the desired outcome was only partially attained.</a:t>
            </a:r>
          </a:p>
          <a:p>
            <a:pPr marL="514350" indent="-514350">
              <a:buAutoNum type="arabicPeriod"/>
            </a:pPr>
            <a:r>
              <a:rPr lang="en-US" dirty="0" smtClean="0">
                <a:solidFill>
                  <a:schemeClr val="accent1"/>
                </a:solidFill>
              </a:rPr>
              <a:t>The goal was not met</a:t>
            </a:r>
            <a:r>
              <a:rPr lang="en-US" dirty="0" smtClean="0"/>
              <a: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dirty="0" smtClean="0"/>
              <a:t>After determining whether a goal has been met, the nurse writes an evaluative statement.</a:t>
            </a:r>
          </a:p>
          <a:p>
            <a:pPr>
              <a:buFont typeface="Wingdings" pitchFamily="2" charset="2"/>
              <a:buChar char="Ø"/>
            </a:pPr>
            <a:r>
              <a:rPr lang="en-US" dirty="0" smtClean="0"/>
              <a:t>An </a:t>
            </a:r>
            <a:r>
              <a:rPr lang="en-US" b="1" dirty="0" smtClean="0"/>
              <a:t>evaluative statement </a:t>
            </a:r>
            <a:r>
              <a:rPr lang="en-US" dirty="0" smtClean="0"/>
              <a:t>consists of two parts:</a:t>
            </a:r>
          </a:p>
          <a:p>
            <a:pPr marL="514350" indent="-514350">
              <a:buFont typeface="+mj-lt"/>
              <a:buAutoNum type="alphaLcPeriod"/>
            </a:pPr>
            <a:r>
              <a:rPr lang="en-US" dirty="0" smtClean="0"/>
              <a:t>A conclusion and</a:t>
            </a:r>
          </a:p>
          <a:p>
            <a:pPr marL="514350" indent="-514350">
              <a:buFont typeface="+mj-lt"/>
              <a:buAutoNum type="alphaLcPeriod"/>
            </a:pPr>
            <a:r>
              <a:rPr lang="en-US" dirty="0" smtClean="0"/>
              <a:t>Supporting data.</a:t>
            </a:r>
          </a:p>
          <a:p>
            <a:pPr>
              <a:buFont typeface="Wingdings" pitchFamily="2" charset="2"/>
              <a:buChar char="Ø"/>
            </a:pPr>
            <a:r>
              <a:rPr lang="en-US" dirty="0" smtClean="0"/>
              <a:t>The conclusion is a statement that the goal/ desired outcome was met, partially met, or not met. The supporting data are the list of client responses that support the conclusion.</a:t>
            </a:r>
          </a:p>
          <a:p>
            <a:pPr>
              <a:buFont typeface="Wingdings" pitchFamily="2" charset="2"/>
              <a:buChar char="q"/>
            </a:pPr>
            <a:r>
              <a:rPr lang="en-US" dirty="0" smtClean="0">
                <a:solidFill>
                  <a:srgbClr val="00B050"/>
                </a:solidFill>
              </a:rPr>
              <a:t>Example: Goal met by (give time frame) as evidenced by oral intake 300mL more than output, skin turgor resilient and moist mucous membranes.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noAutofit/>
          </a:bodyPr>
          <a:lstStyle/>
          <a:p>
            <a:r>
              <a:rPr lang="en-US" i="1" dirty="0" smtClean="0">
                <a:solidFill>
                  <a:srgbClr val="0070C0"/>
                </a:solidFill>
              </a:rPr>
              <a:t>Relating Nursing Activities to Outcomes</a:t>
            </a:r>
            <a:endParaRPr lang="en-US" i="1" dirty="0">
              <a:solidFill>
                <a:srgbClr val="0070C0"/>
              </a:solidFill>
            </a:endParaRPr>
          </a:p>
        </p:txBody>
      </p:sp>
      <p:sp>
        <p:nvSpPr>
          <p:cNvPr id="3" name="Content Placeholder 2"/>
          <p:cNvSpPr>
            <a:spLocks noGrp="1"/>
          </p:cNvSpPr>
          <p:nvPr>
            <p:ph sz="quarter" idx="1"/>
          </p:nvPr>
        </p:nvSpPr>
        <p:spPr>
          <a:xfrm>
            <a:off x="914400" y="1600200"/>
            <a:ext cx="7772400" cy="4419600"/>
          </a:xfrm>
        </p:spPr>
        <p:txBody>
          <a:bodyPr>
            <a:normAutofit lnSpcReduction="10000"/>
          </a:bodyPr>
          <a:lstStyle/>
          <a:p>
            <a:pPr>
              <a:buFont typeface="Wingdings" pitchFamily="2" charset="2"/>
              <a:buChar char="Ø"/>
            </a:pPr>
            <a:r>
              <a:rPr lang="en-US" dirty="0" smtClean="0"/>
              <a:t>The third aspect of the evaluating process is determining whether the nursing activities had any relation to the outcomes. </a:t>
            </a:r>
          </a:p>
          <a:p>
            <a:pPr>
              <a:buFont typeface="Wingdings" pitchFamily="2" charset="2"/>
              <a:buChar char="Ø"/>
            </a:pPr>
            <a:r>
              <a:rPr lang="en-US" dirty="0" smtClean="0"/>
              <a:t>It should never be assumed that a nursing activity was the cause of or the only factor in meeting, partially meeting, or not meeting a goal.</a:t>
            </a:r>
          </a:p>
          <a:p>
            <a:pPr>
              <a:buFont typeface="Wingdings" pitchFamily="2" charset="2"/>
              <a:buChar char="Ø"/>
            </a:pPr>
            <a:r>
              <a:rPr lang="en-US" dirty="0" smtClean="0"/>
              <a:t>It is easy to assume that the nursing strategy was highly effective. However, it is important to collect more data before drawing that conclusion.</a:t>
            </a:r>
          </a:p>
          <a:p>
            <a:pPr>
              <a:buFont typeface="Wingdings" pitchFamily="2" charset="2"/>
              <a:buChar char="Ø"/>
            </a:pPr>
            <a:r>
              <a:rPr lang="en-US" dirty="0" smtClean="0"/>
              <a:t>It is important to establish the relationship (or lack thereof) of the nursing actions to the client responses.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p:spPr>
        <p:txBody>
          <a:bodyPr>
            <a:noAutofit/>
          </a:bodyPr>
          <a:lstStyle/>
          <a:p>
            <a:r>
              <a:rPr lang="en-US" i="1" dirty="0" smtClean="0">
                <a:solidFill>
                  <a:srgbClr val="0070C0"/>
                </a:solidFill>
              </a:rPr>
              <a:t>Drawing Conclusions about Problem Status</a:t>
            </a:r>
            <a:endParaRPr lang="en-US" i="1" dirty="0">
              <a:solidFill>
                <a:srgbClr val="0070C0"/>
              </a:solidFill>
            </a:endParaRPr>
          </a:p>
        </p:txBody>
      </p:sp>
      <p:sp>
        <p:nvSpPr>
          <p:cNvPr id="3" name="Content Placeholder 2"/>
          <p:cNvSpPr>
            <a:spLocks noGrp="1"/>
          </p:cNvSpPr>
          <p:nvPr>
            <p:ph sz="quarter" idx="1"/>
          </p:nvPr>
        </p:nvSpPr>
        <p:spPr>
          <a:xfrm>
            <a:off x="914400" y="1600200"/>
            <a:ext cx="7772400" cy="4419600"/>
          </a:xfrm>
        </p:spPr>
        <p:txBody>
          <a:bodyPr>
            <a:normAutofit lnSpcReduction="10000"/>
          </a:bodyPr>
          <a:lstStyle/>
          <a:p>
            <a:pPr>
              <a:buFont typeface="Wingdings" pitchFamily="2" charset="2"/>
              <a:buChar char="Ø"/>
            </a:pPr>
            <a:r>
              <a:rPr lang="en-US" dirty="0" smtClean="0"/>
              <a:t>The nurse uses the judgments about goal achievement to determine whether the care plan was effective in resolving, reducing, or preventing client problems.</a:t>
            </a:r>
          </a:p>
          <a:p>
            <a:pPr>
              <a:buFont typeface="Wingdings" pitchFamily="2" charset="2"/>
              <a:buChar char="q"/>
            </a:pPr>
            <a:r>
              <a:rPr lang="en-US" b="1" dirty="0" smtClean="0"/>
              <a:t> When goals have been met, the nurse can draw one of the following conclusions about the status of the client’s problem:</a:t>
            </a:r>
          </a:p>
          <a:p>
            <a:pPr>
              <a:buFont typeface="Wingdings" pitchFamily="2" charset="2"/>
              <a:buChar char="§"/>
            </a:pPr>
            <a:r>
              <a:rPr lang="en-US" dirty="0" smtClean="0"/>
              <a:t>The actual problem stated in the nursing diagnosis has been resolved, or the potential problem is being prevented and the risk factors no longer exist. In these instances, the nurse documents that goals have been met and discontinues the care for the problem.</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325562"/>
          </a:xfrm>
        </p:spPr>
        <p:txBody>
          <a:bodyPr>
            <a:noAutofit/>
          </a:bodyPr>
          <a:lstStyle/>
          <a:p>
            <a:r>
              <a:rPr lang="en-US" i="1" dirty="0" smtClean="0">
                <a:solidFill>
                  <a:srgbClr val="0070C0"/>
                </a:solidFill>
              </a:rPr>
              <a:t>Continuing, Modifying, and Terminating the Nursing Care plan</a:t>
            </a:r>
            <a:endParaRPr lang="en-US" i="1" dirty="0">
              <a:solidFill>
                <a:srgbClr val="0070C0"/>
              </a:solidFill>
            </a:endParaRPr>
          </a:p>
        </p:txBody>
      </p:sp>
      <p:sp>
        <p:nvSpPr>
          <p:cNvPr id="3" name="Content Placeholder 2"/>
          <p:cNvSpPr>
            <a:spLocks noGrp="1"/>
          </p:cNvSpPr>
          <p:nvPr>
            <p:ph sz="quarter" idx="1"/>
          </p:nvPr>
        </p:nvSpPr>
        <p:spPr>
          <a:xfrm>
            <a:off x="914400" y="1600200"/>
            <a:ext cx="7772400" cy="4419600"/>
          </a:xfrm>
        </p:spPr>
        <p:txBody>
          <a:bodyPr>
            <a:noAutofit/>
          </a:bodyPr>
          <a:lstStyle/>
          <a:p>
            <a:pPr>
              <a:buFont typeface="Wingdings" pitchFamily="2" charset="2"/>
              <a:buChar char="Ø"/>
            </a:pPr>
            <a:r>
              <a:rPr lang="en-US" sz="2800" dirty="0" smtClean="0"/>
              <a:t>After drawing conclusions about the status of the client’s problems, the nurse modifies the care plan as indicated.</a:t>
            </a:r>
          </a:p>
          <a:p>
            <a:pPr>
              <a:buFont typeface="Wingdings" pitchFamily="2" charset="2"/>
              <a:buChar char="Ø"/>
            </a:pPr>
            <a:r>
              <a:rPr lang="en-US" sz="2800" dirty="0" smtClean="0"/>
              <a:t>Whether or not goals were met, a number of decisions need to be made about continuing, modifying or terminating nursing care for each problem.</a:t>
            </a:r>
          </a:p>
          <a:p>
            <a:pPr>
              <a:buFont typeface="Wingdings" pitchFamily="2" charset="2"/>
              <a:buChar char="Ø"/>
            </a:pPr>
            <a:r>
              <a:rPr lang="en-US" sz="2800" dirty="0" smtClean="0"/>
              <a:t>Before making modifications, the nurse must determine if the plan as a whole was not completely effective. This requires a review of the entire care plan and a critique of each step of the nursing process involved in its development.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normAutofit fontScale="90000"/>
          </a:bodyPr>
          <a:lstStyle/>
          <a:p>
            <a:r>
              <a:rPr lang="en-US" dirty="0" smtClean="0"/>
              <a:t>Characteristics of the Nursing Process</a:t>
            </a:r>
            <a:endParaRPr lang="en-US" dirty="0"/>
          </a:p>
        </p:txBody>
      </p:sp>
      <p:sp>
        <p:nvSpPr>
          <p:cNvPr id="3" name="Content Placeholder 2"/>
          <p:cNvSpPr>
            <a:spLocks noGrp="1"/>
          </p:cNvSpPr>
          <p:nvPr>
            <p:ph sz="quarter" idx="1"/>
          </p:nvPr>
        </p:nvSpPr>
        <p:spPr>
          <a:xfrm>
            <a:off x="914400" y="1676400"/>
            <a:ext cx="7772400" cy="4343400"/>
          </a:xfrm>
        </p:spPr>
        <p:txBody>
          <a:bodyPr>
            <a:normAutofit/>
          </a:bodyPr>
          <a:lstStyle/>
          <a:p>
            <a:pPr>
              <a:buFont typeface="Wingdings" panose="05000000000000000000" pitchFamily="2" charset="2"/>
              <a:buChar char="Ø"/>
            </a:pPr>
            <a:r>
              <a:rPr lang="en-US" altLang="en-US" sz="3200" dirty="0" smtClean="0"/>
              <a:t>It is </a:t>
            </a:r>
            <a:r>
              <a:rPr lang="en-US" altLang="en-US" sz="3200" dirty="0"/>
              <a:t>systematic-planned step by step</a:t>
            </a:r>
          </a:p>
          <a:p>
            <a:pPr>
              <a:buFont typeface="Wingdings" panose="05000000000000000000" pitchFamily="2" charset="2"/>
              <a:buChar char="Ø"/>
            </a:pPr>
            <a:r>
              <a:rPr lang="en-US" altLang="en-US" sz="3200" dirty="0" smtClean="0"/>
              <a:t>It is </a:t>
            </a:r>
            <a:r>
              <a:rPr lang="en-US" altLang="en-US" sz="3200" dirty="0"/>
              <a:t>goal directed</a:t>
            </a:r>
          </a:p>
          <a:p>
            <a:pPr>
              <a:buFont typeface="Wingdings" panose="05000000000000000000" pitchFamily="2" charset="2"/>
              <a:buChar char="Ø"/>
            </a:pPr>
            <a:r>
              <a:rPr lang="en-US" altLang="en-US" sz="3200" dirty="0" smtClean="0"/>
              <a:t>Permits </a:t>
            </a:r>
            <a:r>
              <a:rPr lang="en-US" altLang="en-US" sz="3200" dirty="0"/>
              <a:t>creativity by the </a:t>
            </a:r>
            <a:r>
              <a:rPr lang="en-US" altLang="en-US" sz="3200" dirty="0" smtClean="0"/>
              <a:t>nurse-decision </a:t>
            </a:r>
            <a:r>
              <a:rPr lang="en-US" altLang="en-US" sz="3200" dirty="0"/>
              <a:t>making process based on critical thinking </a:t>
            </a:r>
            <a:r>
              <a:rPr lang="en-US" altLang="en-US" sz="3200" dirty="0" smtClean="0"/>
              <a:t>e.g. </a:t>
            </a:r>
            <a:r>
              <a:rPr lang="en-US" altLang="en-US" sz="3200" dirty="0"/>
              <a:t>deciding on priorities</a:t>
            </a:r>
          </a:p>
          <a:p>
            <a:pPr>
              <a:buFont typeface="Wingdings" panose="05000000000000000000" pitchFamily="2" charset="2"/>
              <a:buChar char="Ø"/>
            </a:pPr>
            <a:r>
              <a:rPr lang="en-US" altLang="en-US" sz="3200" dirty="0" smtClean="0"/>
              <a:t>Emphasizes </a:t>
            </a:r>
            <a:r>
              <a:rPr lang="en-US" altLang="en-US" sz="3200" dirty="0"/>
              <a:t>feedback</a:t>
            </a:r>
          </a:p>
          <a:p>
            <a:pPr>
              <a:buFont typeface="Wingdings" panose="05000000000000000000" pitchFamily="2" charset="2"/>
              <a:buChar char="Ø"/>
            </a:pPr>
            <a:r>
              <a:rPr lang="en-US" altLang="en-US" sz="3200" dirty="0" smtClean="0"/>
              <a:t>Universally </a:t>
            </a:r>
            <a:r>
              <a:rPr lang="en-US" altLang="en-US" sz="3200" dirty="0"/>
              <a:t>applicable-used as a framework of nursing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 </a:t>
            </a:r>
            <a:endParaRPr lang="en-US" dirty="0"/>
          </a:p>
        </p:txBody>
      </p:sp>
      <p:sp>
        <p:nvSpPr>
          <p:cNvPr id="3" name="Content Placeholder 2"/>
          <p:cNvSpPr>
            <a:spLocks noGrp="1"/>
          </p:cNvSpPr>
          <p:nvPr>
            <p:ph sz="quarter" idx="1"/>
          </p:nvPr>
        </p:nvSpPr>
        <p:spPr/>
        <p:txBody>
          <a:bodyPr>
            <a:normAutofit lnSpcReduction="10000"/>
          </a:bodyPr>
          <a:lstStyle/>
          <a:p>
            <a:pPr>
              <a:buFont typeface="Wingdings" panose="05000000000000000000" pitchFamily="2" charset="2"/>
              <a:buChar char="Ø"/>
              <a:defRPr/>
            </a:pPr>
            <a:r>
              <a:rPr lang="en-US" sz="2800" dirty="0" smtClean="0"/>
              <a:t>It is </a:t>
            </a:r>
            <a:r>
              <a:rPr lang="en-US" sz="2800" dirty="0"/>
              <a:t>open and flexible to meet the needs of the client</a:t>
            </a:r>
          </a:p>
          <a:p>
            <a:pPr>
              <a:buFont typeface="Wingdings" panose="05000000000000000000" pitchFamily="2" charset="2"/>
              <a:buChar char="Ø"/>
              <a:defRPr/>
            </a:pPr>
            <a:r>
              <a:rPr lang="en-US" sz="2800" dirty="0" smtClean="0"/>
              <a:t>It is </a:t>
            </a:r>
            <a:r>
              <a:rPr lang="en-US" sz="2800" dirty="0"/>
              <a:t>cyclic and dynamic-all phases are interrelated, no absolute beginning or end</a:t>
            </a:r>
          </a:p>
          <a:p>
            <a:pPr>
              <a:buFont typeface="Wingdings" panose="05000000000000000000" pitchFamily="2" charset="2"/>
              <a:buChar char="Ø"/>
              <a:defRPr/>
            </a:pPr>
            <a:r>
              <a:rPr lang="en-US" sz="2800" dirty="0"/>
              <a:t>Changes as clients needs change</a:t>
            </a:r>
          </a:p>
          <a:p>
            <a:pPr>
              <a:buFont typeface="Wingdings" panose="05000000000000000000" pitchFamily="2" charset="2"/>
              <a:buChar char="Ø"/>
              <a:defRPr/>
            </a:pPr>
            <a:r>
              <a:rPr lang="en-US" sz="2800" dirty="0" smtClean="0"/>
              <a:t>It is </a:t>
            </a:r>
            <a:r>
              <a:rPr lang="en-US" sz="2800" dirty="0"/>
              <a:t>client centered-individualized </a:t>
            </a:r>
            <a:r>
              <a:rPr lang="en-US" sz="2800" dirty="0" smtClean="0"/>
              <a:t>care, </a:t>
            </a:r>
            <a:r>
              <a:rPr lang="en-US" sz="2800" dirty="0"/>
              <a:t>goals are client oriented</a:t>
            </a:r>
          </a:p>
          <a:p>
            <a:pPr>
              <a:buFont typeface="Wingdings" panose="05000000000000000000" pitchFamily="2" charset="2"/>
              <a:buChar char="Ø"/>
              <a:defRPr/>
            </a:pPr>
            <a:r>
              <a:rPr lang="en-US" sz="2800" dirty="0"/>
              <a:t>Interpersonal and collaborative</a:t>
            </a:r>
          </a:p>
          <a:p>
            <a:pPr>
              <a:buFont typeface="Wingdings" panose="05000000000000000000" pitchFamily="2" charset="2"/>
              <a:buChar char="Ø"/>
              <a:defRPr/>
            </a:pPr>
            <a:r>
              <a:rPr lang="en-US" sz="2800" dirty="0"/>
              <a:t>Requires direct and consistent communication and involvement of other members of the </a:t>
            </a:r>
            <a:r>
              <a:rPr lang="en-US" sz="2800" dirty="0" smtClean="0"/>
              <a:t>team care </a:t>
            </a:r>
            <a:r>
              <a:rPr lang="en-US" sz="2800" dirty="0"/>
              <a:t>in all settings</a:t>
            </a:r>
          </a:p>
          <a:p>
            <a:pPr>
              <a:buFont typeface="Wingdings" panose="05000000000000000000" pitchFamily="2" charset="2"/>
              <a:buChar char="Ø"/>
            </a:pP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PHASES OF THE NURSING PROCESS</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q"/>
            </a:pPr>
            <a:r>
              <a:rPr lang="en-US" sz="4000" i="1" dirty="0" smtClean="0"/>
              <a:t> </a:t>
            </a:r>
            <a:r>
              <a:rPr lang="en-US" sz="4000" b="1" i="1" dirty="0" smtClean="0">
                <a:solidFill>
                  <a:schemeClr val="accent1"/>
                </a:solidFill>
              </a:rPr>
              <a:t>The nursing process is comprised of five phases namely:</a:t>
            </a:r>
          </a:p>
          <a:p>
            <a:pPr marL="514350" indent="-514350">
              <a:buFont typeface="+mj-lt"/>
              <a:buAutoNum type="arabicPeriod"/>
            </a:pPr>
            <a:r>
              <a:rPr lang="en-US" sz="4000" dirty="0" smtClean="0"/>
              <a:t>Assessment</a:t>
            </a:r>
          </a:p>
          <a:p>
            <a:pPr marL="514350" indent="-514350">
              <a:buFont typeface="+mj-lt"/>
              <a:buAutoNum type="arabicPeriod"/>
            </a:pPr>
            <a:r>
              <a:rPr lang="en-US" sz="4000" dirty="0" smtClean="0"/>
              <a:t>Nursing diagnosis</a:t>
            </a:r>
          </a:p>
          <a:p>
            <a:pPr marL="514350" indent="-514350">
              <a:buFont typeface="+mj-lt"/>
              <a:buAutoNum type="arabicPeriod"/>
            </a:pPr>
            <a:r>
              <a:rPr lang="en-US" sz="4000" dirty="0" smtClean="0"/>
              <a:t>Planning</a:t>
            </a:r>
          </a:p>
          <a:p>
            <a:pPr marL="514350" indent="-514350">
              <a:buFont typeface="+mj-lt"/>
              <a:buAutoNum type="arabicPeriod"/>
            </a:pPr>
            <a:r>
              <a:rPr lang="en-US" sz="4000" dirty="0" smtClean="0"/>
              <a:t>Implementation and </a:t>
            </a:r>
          </a:p>
          <a:p>
            <a:pPr marL="514350" indent="-514350">
              <a:buFont typeface="+mj-lt"/>
              <a:buAutoNum type="arabicPeriod"/>
            </a:pPr>
            <a:r>
              <a:rPr lang="en-US" sz="4000" dirty="0" smtClean="0"/>
              <a:t>Evaluation</a:t>
            </a:r>
            <a:endParaRPr lang="en-US"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1323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95400" y="4495800"/>
            <a:ext cx="6400800" cy="304800"/>
          </a:xfrm>
        </p:spPr>
        <p:txBody>
          <a:bodyPr>
            <a:normAutofit/>
          </a:bodyPr>
          <a:lstStyle/>
          <a:p>
            <a:endParaRPr lang="en-US" sz="800" dirty="0"/>
          </a:p>
        </p:txBody>
      </p:sp>
      <p:sp>
        <p:nvSpPr>
          <p:cNvPr id="3" name="Title 2"/>
          <p:cNvSpPr>
            <a:spLocks noGrp="1"/>
          </p:cNvSpPr>
          <p:nvPr>
            <p:ph type="ctrTitle"/>
          </p:nvPr>
        </p:nvSpPr>
        <p:spPr/>
        <p:txBody>
          <a:bodyPr>
            <a:noAutofit/>
          </a:bodyPr>
          <a:lstStyle/>
          <a:p>
            <a:r>
              <a:rPr lang="en-US" sz="8800" dirty="0" smtClean="0"/>
              <a:t>1. ASSESSMENT</a:t>
            </a:r>
            <a:endParaRPr lang="en-US" sz="8800" dirty="0"/>
          </a:p>
        </p:txBody>
      </p:sp>
    </p:spTree>
    <p:extLst>
      <p:ext uri="{BB962C8B-B14F-4D97-AF65-F5344CB8AC3E}">
        <p14:creationId xmlns:p14="http://schemas.microsoft.com/office/powerpoint/2010/main" val="37845838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2061</TotalTime>
  <Words>2633</Words>
  <Application>Microsoft Office PowerPoint</Application>
  <PresentationFormat>On-screen Show (4:3)</PresentationFormat>
  <Paragraphs>209</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Courier New</vt:lpstr>
      <vt:lpstr>Franklin Gothic Book</vt:lpstr>
      <vt:lpstr>Perpetua</vt:lpstr>
      <vt:lpstr>Wingdings</vt:lpstr>
      <vt:lpstr>Wingdings 2</vt:lpstr>
      <vt:lpstr>Equity</vt:lpstr>
      <vt:lpstr>THE NURSING PROCESS</vt:lpstr>
      <vt:lpstr>Definition </vt:lpstr>
      <vt:lpstr>Cont’d </vt:lpstr>
      <vt:lpstr>Purpose </vt:lpstr>
      <vt:lpstr>Characteristics of the Nursing Process</vt:lpstr>
      <vt:lpstr>Cont’d </vt:lpstr>
      <vt:lpstr>PHASES OF THE NURSING PROCESS</vt:lpstr>
      <vt:lpstr>PowerPoint Presentation</vt:lpstr>
      <vt:lpstr>1. ASSESSMENT</vt:lpstr>
      <vt:lpstr>ASSESSMENT </vt:lpstr>
      <vt:lpstr>Types of assessment </vt:lpstr>
      <vt:lpstr>Cont’d</vt:lpstr>
      <vt:lpstr>THE ASSESSMENT PROCESS</vt:lpstr>
      <vt:lpstr>Assessment process cont’d</vt:lpstr>
      <vt:lpstr>NURSING DIAGNOSIS</vt:lpstr>
      <vt:lpstr>NURSING DIAGNOSIS</vt:lpstr>
      <vt:lpstr>Types of Nursing Diagnoses</vt:lpstr>
      <vt:lpstr>Types of nursing diagnoses Cont’d</vt:lpstr>
      <vt:lpstr>Nursing diagnoses cont’d</vt:lpstr>
      <vt:lpstr>Nursing diagnoses cont’d</vt:lpstr>
      <vt:lpstr>THE DIAGNOSTIC PROCESS</vt:lpstr>
      <vt:lpstr>3. PLANNING</vt:lpstr>
      <vt:lpstr>PLANNING</vt:lpstr>
      <vt:lpstr>THE PLANNING PROCESS</vt:lpstr>
      <vt:lpstr>Planning process cont’d</vt:lpstr>
      <vt:lpstr>Setting priorities cont’d</vt:lpstr>
      <vt:lpstr>Planning process cont’d</vt:lpstr>
      <vt:lpstr>Planning process cont’d</vt:lpstr>
      <vt:lpstr>Planning process cont’d</vt:lpstr>
      <vt:lpstr>IMPLEMENTATION</vt:lpstr>
      <vt:lpstr>IMPLEMENTATION</vt:lpstr>
      <vt:lpstr>Types of nursing interventions </vt:lpstr>
      <vt:lpstr>THE PROCESS OF IMPLEMENTATION</vt:lpstr>
      <vt:lpstr>Reassessing the Client</vt:lpstr>
      <vt:lpstr>Determining the Nurse’s Need for Assistance</vt:lpstr>
      <vt:lpstr>Implementing the Nursing Interventions</vt:lpstr>
      <vt:lpstr>Supervising Delegated Care</vt:lpstr>
      <vt:lpstr>Documenting Nursing Activities</vt:lpstr>
      <vt:lpstr>EVALUATION</vt:lpstr>
      <vt:lpstr>EVALUATION</vt:lpstr>
      <vt:lpstr>THE PROCESS OF EVALUATION</vt:lpstr>
      <vt:lpstr>Collecting Data</vt:lpstr>
      <vt:lpstr>Comparing Data with Outcomes</vt:lpstr>
      <vt:lpstr>Cont’d</vt:lpstr>
      <vt:lpstr>Relating Nursing Activities to Outcomes</vt:lpstr>
      <vt:lpstr>Drawing Conclusions about Problem Status</vt:lpstr>
      <vt:lpstr>Continuing, Modifying, and Terminating the Nursing Care plan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NURSING PROCESS</dc:title>
  <dc:creator>HP</dc:creator>
  <cp:lastModifiedBy>Lecturer</cp:lastModifiedBy>
  <cp:revision>225</cp:revision>
  <dcterms:created xsi:type="dcterms:W3CDTF">2014-06-01T06:54:49Z</dcterms:created>
  <dcterms:modified xsi:type="dcterms:W3CDTF">2023-05-16T06:43:39Z</dcterms:modified>
</cp:coreProperties>
</file>