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9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4" r:id="rId22"/>
    <p:sldId id="277" r:id="rId23"/>
    <p:sldId id="278" r:id="rId24"/>
    <p:sldId id="280" r:id="rId25"/>
    <p:sldId id="281" r:id="rId26"/>
    <p:sldId id="279" r:id="rId27"/>
    <p:sldId id="282" r:id="rId28"/>
    <p:sldId id="283" r:id="rId29"/>
    <p:sldId id="284" r:id="rId30"/>
    <p:sldId id="285" r:id="rId31"/>
    <p:sldId id="286" r:id="rId32"/>
    <p:sldId id="287" r:id="rId33"/>
    <p:sldId id="292" r:id="rId34"/>
    <p:sldId id="288" r:id="rId35"/>
    <p:sldId id="289"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615" autoAdjust="0"/>
  </p:normalViewPr>
  <p:slideViewPr>
    <p:cSldViewPr>
      <p:cViewPr varScale="1">
        <p:scale>
          <a:sx n="69" d="100"/>
          <a:sy n="69" d="100"/>
        </p:scale>
        <p:origin x="-540" y="-102"/>
      </p:cViewPr>
      <p:guideLst>
        <p:guide orient="horz" pos="2160"/>
        <p:guide pos="2880"/>
      </p:guideLst>
    </p:cSldViewPr>
  </p:slideViewPr>
  <p:outlineViewPr>
    <p:cViewPr>
      <p:scale>
        <a:sx n="33" d="100"/>
        <a:sy n="33" d="100"/>
      </p:scale>
      <p:origin x="0" y="174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1B1D60-611E-4236-A1EB-018613D30892}" type="datetimeFigureOut">
              <a:rPr lang="en-US" smtClean="0"/>
              <a:pPr/>
              <a:t>11/2/2015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928776C-6062-4187-8789-0A058F3D17C8}"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1B1D60-611E-4236-A1EB-018613D30892}" type="datetimeFigureOut">
              <a:rPr lang="en-US" smtClean="0"/>
              <a:pPr/>
              <a:t>11/2/2015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8776C-6062-4187-8789-0A058F3D17C8}"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SKIN</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Skin col</a:t>
            </a:r>
            <a:endParaRPr lang="en-GB" dirty="0"/>
          </a:p>
        </p:txBody>
      </p:sp>
      <p:sp>
        <p:nvSpPr>
          <p:cNvPr id="3" name="Content Placeholder 2"/>
          <p:cNvSpPr>
            <a:spLocks noGrp="1"/>
          </p:cNvSpPr>
          <p:nvPr>
            <p:ph idx="1"/>
          </p:nvPr>
        </p:nvSpPr>
        <p:spPr/>
        <p:txBody>
          <a:bodyPr>
            <a:normAutofit/>
          </a:bodyPr>
          <a:lstStyle/>
          <a:p>
            <a:pPr marL="879475" lvl="1" indent="-533400">
              <a:buFont typeface="Times" charset="0"/>
              <a:buAutoNum type="arabicPeriod" startAt="3"/>
            </a:pPr>
            <a:r>
              <a:rPr lang="en-US" sz="3600" dirty="0" smtClean="0"/>
              <a:t>Hemoglobin</a:t>
            </a:r>
          </a:p>
          <a:p>
            <a:pPr marL="1279525" lvl="2" indent="-533400"/>
            <a:r>
              <a:rPr lang="en-US" sz="3600" dirty="0" smtClean="0"/>
              <a:t>Responsible for the pinkish hue of skin</a:t>
            </a:r>
          </a:p>
          <a:p>
            <a:endParaRPr lang="en-GB"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Dermis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It is tough and elastic, formed from connective tissue and matrix containing collagen fibres interlaced with elastic fibres</a:t>
            </a:r>
          </a:p>
          <a:p>
            <a:r>
              <a:rPr lang="en-GB" dirty="0" smtClean="0"/>
              <a:t>When it raptures in cases of stretching forms a striae or stretch marks</a:t>
            </a:r>
          </a:p>
          <a:p>
            <a:r>
              <a:rPr lang="en-GB" dirty="0" smtClean="0"/>
              <a:t>Collagen fibres give the skin its tensile strength but as it declines wrinkles are formed</a:t>
            </a:r>
          </a:p>
          <a:p>
            <a:r>
              <a:rPr lang="en-GB" dirty="0" smtClean="0"/>
              <a:t>Macrophages and mast cells are the main cells found here</a:t>
            </a:r>
          </a:p>
          <a:p>
            <a:r>
              <a:rPr lang="en-GB" dirty="0" smtClean="0"/>
              <a:t>The following are found at the dermis: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Blood and lymph vessels</a:t>
            </a:r>
            <a:endParaRPr lang="en-GB" dirty="0"/>
          </a:p>
        </p:txBody>
      </p:sp>
      <p:sp>
        <p:nvSpPr>
          <p:cNvPr id="3" name="Content Placeholder 2"/>
          <p:cNvSpPr>
            <a:spLocks noGrp="1"/>
          </p:cNvSpPr>
          <p:nvPr>
            <p:ph idx="1"/>
          </p:nvPr>
        </p:nvSpPr>
        <p:spPr/>
        <p:txBody>
          <a:bodyPr/>
          <a:lstStyle/>
          <a:p>
            <a:r>
              <a:rPr lang="en-GB" dirty="0" smtClean="0"/>
              <a:t>They form a fine network at the dermis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Sensory nerve endings</a:t>
            </a:r>
            <a:endParaRPr lang="en-GB" dirty="0"/>
          </a:p>
        </p:txBody>
      </p:sp>
      <p:sp>
        <p:nvSpPr>
          <p:cNvPr id="3" name="Content Placeholder 2"/>
          <p:cNvSpPr>
            <a:spLocks noGrp="1"/>
          </p:cNvSpPr>
          <p:nvPr>
            <p:ph idx="1"/>
          </p:nvPr>
        </p:nvSpPr>
        <p:spPr/>
        <p:txBody>
          <a:bodyPr/>
          <a:lstStyle/>
          <a:p>
            <a:r>
              <a:rPr lang="en-GB" dirty="0" smtClean="0"/>
              <a:t>There are sensory receptors sensitive to touch, temperature, pressure and pain</a:t>
            </a:r>
          </a:p>
          <a:p>
            <a:r>
              <a:rPr lang="en-GB" dirty="0" smtClean="0"/>
              <a:t>These sensory receptors are: meisner’s corpuscle (for light pressure), pacinian corpuscle (deep pressure) and free nerve ending(pain)</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Sweat glands</a:t>
            </a:r>
            <a:endParaRPr lang="en-GB" dirty="0"/>
          </a:p>
        </p:txBody>
      </p:sp>
      <p:sp>
        <p:nvSpPr>
          <p:cNvPr id="3" name="Content Placeholder 2"/>
          <p:cNvSpPr>
            <a:spLocks noGrp="1"/>
          </p:cNvSpPr>
          <p:nvPr>
            <p:ph idx="1"/>
          </p:nvPr>
        </p:nvSpPr>
        <p:spPr/>
        <p:txBody>
          <a:bodyPr/>
          <a:lstStyle/>
          <a:p>
            <a:pPr marL="571500" indent="-571500"/>
            <a:r>
              <a:rPr lang="en-US" dirty="0" smtClean="0"/>
              <a:t>Two main types of sweat (sudoriferous) glands</a:t>
            </a:r>
          </a:p>
          <a:p>
            <a:pPr marL="879475" lvl="1" indent="-533400">
              <a:buFont typeface="Times" charset="0"/>
              <a:buAutoNum type="arabicPeriod"/>
            </a:pPr>
            <a:r>
              <a:rPr lang="en-US" dirty="0" smtClean="0"/>
              <a:t>Eccrine (merocrine) sweat glands—abundant on palms, soles, and forehead</a:t>
            </a:r>
          </a:p>
          <a:p>
            <a:pPr marL="1279525" lvl="2" indent="-533400"/>
            <a:r>
              <a:rPr lang="en-US" dirty="0" smtClean="0"/>
              <a:t>Sweat: 99% water, NaCl, vitamin C, antibodies, dermcidin, metabolic wastes</a:t>
            </a:r>
          </a:p>
          <a:p>
            <a:pPr marL="1279525" lvl="2" indent="-533400"/>
            <a:r>
              <a:rPr lang="en-US" dirty="0" smtClean="0"/>
              <a:t>Ducts connect to pores</a:t>
            </a:r>
          </a:p>
          <a:p>
            <a:pPr marL="1279525" lvl="2" indent="-533400"/>
            <a:r>
              <a:rPr lang="en-US" dirty="0" smtClean="0"/>
              <a:t>Function in thermoregulation</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Sweat Glands</a:t>
            </a:r>
            <a:endParaRPr lang="en-GB" dirty="0"/>
          </a:p>
        </p:txBody>
      </p:sp>
      <p:sp>
        <p:nvSpPr>
          <p:cNvPr id="3" name="Content Placeholder 2"/>
          <p:cNvSpPr>
            <a:spLocks noGrp="1"/>
          </p:cNvSpPr>
          <p:nvPr>
            <p:ph idx="1"/>
          </p:nvPr>
        </p:nvSpPr>
        <p:spPr/>
        <p:txBody>
          <a:bodyPr/>
          <a:lstStyle/>
          <a:p>
            <a:pPr marL="803275" lvl="1" indent="-457200">
              <a:lnSpc>
                <a:spcPct val="90000"/>
              </a:lnSpc>
              <a:buFont typeface="Times" charset="0"/>
              <a:buAutoNum type="arabicPeriod" startAt="2"/>
            </a:pPr>
            <a:r>
              <a:rPr lang="en-US" sz="2400" dirty="0" smtClean="0"/>
              <a:t>Apocrine sweat glands—confined to axillary and anogenital areas</a:t>
            </a:r>
          </a:p>
          <a:p>
            <a:pPr marL="1203325" lvl="2" indent="-457200">
              <a:lnSpc>
                <a:spcPct val="90000"/>
              </a:lnSpc>
            </a:pPr>
            <a:r>
              <a:rPr lang="en-US" dirty="0" smtClean="0"/>
              <a:t>Sebum: sweat + fatty substances and proteins</a:t>
            </a:r>
          </a:p>
          <a:p>
            <a:pPr marL="1203325" lvl="2" indent="-457200">
              <a:lnSpc>
                <a:spcPct val="90000"/>
              </a:lnSpc>
            </a:pPr>
            <a:r>
              <a:rPr lang="en-US" dirty="0" smtClean="0"/>
              <a:t>Ducts connect to hair follicles</a:t>
            </a:r>
          </a:p>
          <a:p>
            <a:pPr marL="1203325" lvl="2" indent="-457200">
              <a:lnSpc>
                <a:spcPct val="90000"/>
              </a:lnSpc>
            </a:pPr>
            <a:r>
              <a:rPr lang="en-US" dirty="0" smtClean="0"/>
              <a:t>Functional from puberty onward (as sexual scent glands?)</a:t>
            </a:r>
          </a:p>
          <a:p>
            <a:pPr marL="803275" lvl="1" indent="-457200">
              <a:lnSpc>
                <a:spcPct val="90000"/>
              </a:lnSpc>
            </a:pPr>
            <a:r>
              <a:rPr lang="en-US" sz="2400" dirty="0" smtClean="0"/>
              <a:t>Specialized apocrine glands</a:t>
            </a:r>
          </a:p>
          <a:p>
            <a:pPr marL="1203325" lvl="2" indent="-457200">
              <a:lnSpc>
                <a:spcPct val="90000"/>
              </a:lnSpc>
            </a:pPr>
            <a:r>
              <a:rPr lang="en-US" dirty="0" smtClean="0"/>
              <a:t>Ceruminous glands—in external ear canal; secrete cerumen</a:t>
            </a:r>
          </a:p>
          <a:p>
            <a:pPr marL="1203325" lvl="2" indent="-457200">
              <a:lnSpc>
                <a:spcPct val="90000"/>
              </a:lnSpc>
            </a:pPr>
            <a:r>
              <a:rPr lang="en-US" dirty="0" smtClean="0"/>
              <a:t>Mammary glands</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Hair </a:t>
            </a:r>
            <a:endParaRPr lang="en-GB" dirty="0"/>
          </a:p>
        </p:txBody>
      </p:sp>
      <p:sp>
        <p:nvSpPr>
          <p:cNvPr id="3" name="Content Placeholder 2"/>
          <p:cNvSpPr>
            <a:spLocks noGrp="1"/>
          </p:cNvSpPr>
          <p:nvPr>
            <p:ph idx="1"/>
          </p:nvPr>
        </p:nvSpPr>
        <p:spPr/>
        <p:txBody>
          <a:bodyPr>
            <a:normAutofit lnSpcReduction="10000"/>
          </a:bodyPr>
          <a:lstStyle/>
          <a:p>
            <a:r>
              <a:rPr lang="en-US" dirty="0" smtClean="0"/>
              <a:t>Formed by Extensions from the epidermal surface into dermis called follicles</a:t>
            </a:r>
          </a:p>
          <a:p>
            <a:r>
              <a:rPr lang="en-US" dirty="0" smtClean="0"/>
              <a:t>At the bottom there is a cluster of cells called papilla or bulb</a:t>
            </a:r>
          </a:p>
          <a:p>
            <a:r>
              <a:rPr lang="en-US" dirty="0" smtClean="0"/>
              <a:t>Its formed at the bulb and the cells are pushed up however has they go away from the source of nutrition they die and become keratinized</a:t>
            </a:r>
          </a:p>
          <a:p>
            <a:r>
              <a:rPr lang="en-US" dirty="0" smtClean="0"/>
              <a:t>The colour is genetically determined and depends on the amount of melanin secreted</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Arrector pili</a:t>
            </a:r>
            <a:endParaRPr lang="en-GB"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Smooth muscle attached to follicle</a:t>
            </a:r>
          </a:p>
          <a:p>
            <a:pPr marL="342900" lvl="1" indent="-342900">
              <a:buFont typeface="Arial" pitchFamily="34" charset="0"/>
              <a:buChar char="•"/>
            </a:pPr>
            <a:r>
              <a:rPr lang="en-US" dirty="0" smtClean="0"/>
              <a:t>Responsible for “goose bumps”</a:t>
            </a:r>
          </a:p>
          <a:p>
            <a:r>
              <a:rPr lang="en-GB" dirty="0" smtClean="0"/>
              <a:t>The muscles are stimulated by sympathetic nervous system in response to fear or cold</a:t>
            </a:r>
          </a:p>
          <a:p>
            <a:r>
              <a:rPr lang="en-GB" dirty="0" smtClean="0"/>
              <a:t>The erect hair traps air which acts as an insulator</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Sebaceous glands</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Widely distributed</a:t>
            </a:r>
          </a:p>
          <a:p>
            <a:r>
              <a:rPr lang="en-US" dirty="0" smtClean="0"/>
              <a:t>Most develop from hair follicles</a:t>
            </a:r>
          </a:p>
          <a:p>
            <a:r>
              <a:rPr lang="en-US" dirty="0" smtClean="0"/>
              <a:t>Become active at puberty</a:t>
            </a:r>
          </a:p>
          <a:p>
            <a:r>
              <a:rPr lang="en-US" dirty="0" smtClean="0"/>
              <a:t>They secrete sebum into the hair follicle</a:t>
            </a:r>
          </a:p>
          <a:p>
            <a:r>
              <a:rPr lang="en-US" dirty="0" smtClean="0"/>
              <a:t>They are widely distributed in the body with the exception of the sores and the palms</a:t>
            </a:r>
          </a:p>
          <a:p>
            <a:r>
              <a:rPr lang="en-US" dirty="0" smtClean="0"/>
              <a:t>They  have a bactericidal effect on the skin hence protecting it from bacteria, they softens hair and skin </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Nails </a:t>
            </a: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t>Scale like modification of the epidermis on the distal, dorsal surface of fingers and toes.</a:t>
            </a:r>
          </a:p>
          <a:p>
            <a:r>
              <a:rPr lang="en-US" dirty="0" smtClean="0"/>
              <a:t>They are derived from the same cells as epidermis and hair</a:t>
            </a:r>
          </a:p>
          <a:p>
            <a:r>
              <a:rPr lang="en-US" dirty="0" smtClean="0"/>
              <a:t>They protect the tips of the fingers and the toe</a:t>
            </a:r>
          </a:p>
          <a:p>
            <a:r>
              <a:rPr lang="en-US" dirty="0" smtClean="0"/>
              <a:t>The root of the nail is embedded in the skin covered by the cuticle which forms the hemispherical pale area called lunula</a:t>
            </a:r>
          </a:p>
          <a:p>
            <a:r>
              <a:rPr lang="en-US" dirty="0" smtClean="0"/>
              <a:t>The nail plate is the exposed part that has grown out of the epidermis called the nail bed</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p:txBody>
          <a:bodyPr/>
          <a:lstStyle/>
          <a:p>
            <a:pPr>
              <a:buNone/>
            </a:pPr>
            <a:r>
              <a:rPr lang="en-GB" dirty="0" smtClean="0"/>
              <a:t>By the end of the study the learner will be able to:</a:t>
            </a:r>
          </a:p>
          <a:p>
            <a:r>
              <a:rPr lang="en-GB" dirty="0" smtClean="0"/>
              <a:t>Describe the structure of the skin </a:t>
            </a:r>
          </a:p>
          <a:p>
            <a:r>
              <a:rPr lang="en-GB" dirty="0" smtClean="0"/>
              <a:t>Explain the principal functions of the skin</a:t>
            </a:r>
          </a:p>
          <a:p>
            <a:r>
              <a:rPr lang="en-GB" dirty="0" smtClean="0"/>
              <a:t>Compare and contrast the processes of primary and secondary wound healing</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pic>
        <p:nvPicPr>
          <p:cNvPr id="4" name="Picture 7"/>
          <p:cNvPicPr>
            <a:picLocks noChangeAspect="1" noChangeArrowheads="1"/>
          </p:cNvPicPr>
          <p:nvPr/>
        </p:nvPicPr>
        <p:blipFill>
          <a:blip r:embed="rId2" cstate="print"/>
          <a:srcRect t="9993" b="8777"/>
          <a:stretch>
            <a:fillRect/>
          </a:stretch>
        </p:blipFill>
        <p:spPr bwMode="auto">
          <a:xfrm>
            <a:off x="1128713" y="866775"/>
            <a:ext cx="6886575" cy="5200650"/>
          </a:xfrm>
          <a:prstGeom prst="rect">
            <a:avLst/>
          </a:prstGeom>
          <a:noFill/>
        </p:spPr>
      </p:pic>
      <p:sp>
        <p:nvSpPr>
          <p:cNvPr id="5" name="Freeform 8"/>
          <p:cNvSpPr>
            <a:spLocks/>
          </p:cNvSpPr>
          <p:nvPr/>
        </p:nvSpPr>
        <p:spPr bwMode="auto">
          <a:xfrm>
            <a:off x="2265363" y="4778375"/>
            <a:ext cx="73025" cy="1209675"/>
          </a:xfrm>
          <a:custGeom>
            <a:avLst/>
            <a:gdLst/>
            <a:ahLst/>
            <a:cxnLst>
              <a:cxn ang="0">
                <a:pos x="0" y="762"/>
              </a:cxn>
              <a:cxn ang="0">
                <a:pos x="0" y="142"/>
              </a:cxn>
              <a:cxn ang="0">
                <a:pos x="46" y="0"/>
              </a:cxn>
            </a:cxnLst>
            <a:rect l="0" t="0" r="r" b="b"/>
            <a:pathLst>
              <a:path w="46" h="762">
                <a:moveTo>
                  <a:pt x="0" y="762"/>
                </a:moveTo>
                <a:lnTo>
                  <a:pt x="0" y="142"/>
                </a:lnTo>
                <a:lnTo>
                  <a:pt x="46" y="0"/>
                </a:lnTo>
              </a:path>
            </a:pathLst>
          </a:custGeom>
          <a:noFill/>
          <a:ln w="15875">
            <a:solidFill>
              <a:srgbClr val="231F20"/>
            </a:solidFill>
            <a:prstDash val="solid"/>
            <a:round/>
            <a:headEnd/>
            <a:tailEnd/>
          </a:ln>
        </p:spPr>
        <p:txBody>
          <a:bodyPr/>
          <a:lstStyle/>
          <a:p>
            <a:endParaRPr lang="en-GB" dirty="0"/>
          </a:p>
        </p:txBody>
      </p:sp>
      <p:sp>
        <p:nvSpPr>
          <p:cNvPr id="6" name="Line 9"/>
          <p:cNvSpPr>
            <a:spLocks noChangeShapeType="1"/>
          </p:cNvSpPr>
          <p:nvPr/>
        </p:nvSpPr>
        <p:spPr bwMode="auto">
          <a:xfrm flipH="1">
            <a:off x="3389313" y="4152900"/>
            <a:ext cx="3175" cy="473075"/>
          </a:xfrm>
          <a:prstGeom prst="line">
            <a:avLst/>
          </a:prstGeom>
          <a:noFill/>
          <a:ln w="15875">
            <a:solidFill>
              <a:srgbClr val="231F20"/>
            </a:solidFill>
            <a:round/>
            <a:headEnd/>
            <a:tailEnd/>
          </a:ln>
        </p:spPr>
        <p:txBody>
          <a:bodyPr/>
          <a:lstStyle/>
          <a:p>
            <a:endParaRPr lang="en-GB" dirty="0"/>
          </a:p>
        </p:txBody>
      </p:sp>
      <p:sp>
        <p:nvSpPr>
          <p:cNvPr id="7" name="Line 10"/>
          <p:cNvSpPr>
            <a:spLocks noChangeShapeType="1"/>
          </p:cNvSpPr>
          <p:nvPr/>
        </p:nvSpPr>
        <p:spPr bwMode="auto">
          <a:xfrm flipV="1">
            <a:off x="3027363" y="3641725"/>
            <a:ext cx="1587" cy="901700"/>
          </a:xfrm>
          <a:prstGeom prst="line">
            <a:avLst/>
          </a:prstGeom>
          <a:noFill/>
          <a:ln w="15875">
            <a:solidFill>
              <a:srgbClr val="231F20"/>
            </a:solidFill>
            <a:round/>
            <a:headEnd/>
            <a:tailEnd/>
          </a:ln>
        </p:spPr>
        <p:txBody>
          <a:bodyPr/>
          <a:lstStyle/>
          <a:p>
            <a:endParaRPr lang="en-GB" dirty="0"/>
          </a:p>
        </p:txBody>
      </p:sp>
      <p:sp>
        <p:nvSpPr>
          <p:cNvPr id="8" name="Line 11"/>
          <p:cNvSpPr>
            <a:spLocks noChangeShapeType="1"/>
          </p:cNvSpPr>
          <p:nvPr/>
        </p:nvSpPr>
        <p:spPr bwMode="auto">
          <a:xfrm flipV="1">
            <a:off x="3027363" y="2074863"/>
            <a:ext cx="1587" cy="1047750"/>
          </a:xfrm>
          <a:prstGeom prst="line">
            <a:avLst/>
          </a:prstGeom>
          <a:noFill/>
          <a:ln w="15875">
            <a:solidFill>
              <a:srgbClr val="231F20"/>
            </a:solidFill>
            <a:round/>
            <a:headEnd/>
            <a:tailEnd/>
          </a:ln>
        </p:spPr>
        <p:txBody>
          <a:bodyPr/>
          <a:lstStyle/>
          <a:p>
            <a:endParaRPr lang="en-GB" dirty="0"/>
          </a:p>
        </p:txBody>
      </p:sp>
      <p:sp>
        <p:nvSpPr>
          <p:cNvPr id="9" name="Line 12"/>
          <p:cNvSpPr>
            <a:spLocks noChangeShapeType="1"/>
          </p:cNvSpPr>
          <p:nvPr/>
        </p:nvSpPr>
        <p:spPr bwMode="auto">
          <a:xfrm flipV="1">
            <a:off x="3636963" y="906463"/>
            <a:ext cx="1587" cy="498475"/>
          </a:xfrm>
          <a:prstGeom prst="line">
            <a:avLst/>
          </a:prstGeom>
          <a:noFill/>
          <a:ln w="15875">
            <a:solidFill>
              <a:srgbClr val="231F20"/>
            </a:solidFill>
            <a:round/>
            <a:headEnd/>
            <a:tailEnd/>
          </a:ln>
        </p:spPr>
        <p:txBody>
          <a:bodyPr/>
          <a:lstStyle/>
          <a:p>
            <a:endParaRPr lang="en-GB" dirty="0"/>
          </a:p>
        </p:txBody>
      </p:sp>
      <p:sp>
        <p:nvSpPr>
          <p:cNvPr id="10" name="Freeform 13"/>
          <p:cNvSpPr>
            <a:spLocks/>
          </p:cNvSpPr>
          <p:nvPr/>
        </p:nvSpPr>
        <p:spPr bwMode="auto">
          <a:xfrm>
            <a:off x="1817688" y="3616325"/>
            <a:ext cx="469900" cy="1085850"/>
          </a:xfrm>
          <a:custGeom>
            <a:avLst/>
            <a:gdLst/>
            <a:ahLst/>
            <a:cxnLst>
              <a:cxn ang="0">
                <a:pos x="296" y="684"/>
              </a:cxn>
              <a:cxn ang="0">
                <a:pos x="0" y="198"/>
              </a:cxn>
              <a:cxn ang="0">
                <a:pos x="0" y="0"/>
              </a:cxn>
            </a:cxnLst>
            <a:rect l="0" t="0" r="r" b="b"/>
            <a:pathLst>
              <a:path w="296" h="684">
                <a:moveTo>
                  <a:pt x="296" y="684"/>
                </a:moveTo>
                <a:lnTo>
                  <a:pt x="0" y="198"/>
                </a:lnTo>
                <a:lnTo>
                  <a:pt x="0" y="0"/>
                </a:lnTo>
              </a:path>
            </a:pathLst>
          </a:custGeom>
          <a:noFill/>
          <a:ln w="15875">
            <a:solidFill>
              <a:srgbClr val="231F20"/>
            </a:solidFill>
            <a:prstDash val="solid"/>
            <a:round/>
            <a:headEnd/>
            <a:tailEnd/>
          </a:ln>
        </p:spPr>
        <p:txBody>
          <a:bodyPr/>
          <a:lstStyle/>
          <a:p>
            <a:endParaRPr lang="en-GB" dirty="0"/>
          </a:p>
        </p:txBody>
      </p:sp>
      <p:sp>
        <p:nvSpPr>
          <p:cNvPr id="11" name="Freeform 14"/>
          <p:cNvSpPr>
            <a:spLocks/>
          </p:cNvSpPr>
          <p:nvPr/>
        </p:nvSpPr>
        <p:spPr bwMode="auto">
          <a:xfrm>
            <a:off x="4581525" y="3463925"/>
            <a:ext cx="1860550" cy="812800"/>
          </a:xfrm>
          <a:custGeom>
            <a:avLst/>
            <a:gdLst/>
            <a:ahLst/>
            <a:cxnLst>
              <a:cxn ang="0">
                <a:pos x="0" y="512"/>
              </a:cxn>
              <a:cxn ang="0">
                <a:pos x="1060" y="0"/>
              </a:cxn>
              <a:cxn ang="0">
                <a:pos x="1172" y="0"/>
              </a:cxn>
            </a:cxnLst>
            <a:rect l="0" t="0" r="r" b="b"/>
            <a:pathLst>
              <a:path w="1172" h="512">
                <a:moveTo>
                  <a:pt x="0" y="512"/>
                </a:moveTo>
                <a:lnTo>
                  <a:pt x="1060" y="0"/>
                </a:lnTo>
                <a:lnTo>
                  <a:pt x="1172" y="0"/>
                </a:lnTo>
              </a:path>
            </a:pathLst>
          </a:custGeom>
          <a:noFill/>
          <a:ln w="15875">
            <a:solidFill>
              <a:srgbClr val="231F20"/>
            </a:solidFill>
            <a:prstDash val="solid"/>
            <a:round/>
            <a:headEnd/>
            <a:tailEnd/>
          </a:ln>
        </p:spPr>
        <p:txBody>
          <a:bodyPr/>
          <a:lstStyle/>
          <a:p>
            <a:endParaRPr lang="en-GB" dirty="0"/>
          </a:p>
        </p:txBody>
      </p:sp>
      <p:sp>
        <p:nvSpPr>
          <p:cNvPr id="12" name="Freeform 15"/>
          <p:cNvSpPr>
            <a:spLocks/>
          </p:cNvSpPr>
          <p:nvPr/>
        </p:nvSpPr>
        <p:spPr bwMode="auto">
          <a:xfrm>
            <a:off x="5080000" y="4127500"/>
            <a:ext cx="1362075" cy="365125"/>
          </a:xfrm>
          <a:custGeom>
            <a:avLst/>
            <a:gdLst/>
            <a:ahLst/>
            <a:cxnLst>
              <a:cxn ang="0">
                <a:pos x="0" y="230"/>
              </a:cxn>
              <a:cxn ang="0">
                <a:pos x="758" y="0"/>
              </a:cxn>
              <a:cxn ang="0">
                <a:pos x="858" y="0"/>
              </a:cxn>
            </a:cxnLst>
            <a:rect l="0" t="0" r="r" b="b"/>
            <a:pathLst>
              <a:path w="858" h="230">
                <a:moveTo>
                  <a:pt x="0" y="230"/>
                </a:moveTo>
                <a:lnTo>
                  <a:pt x="758" y="0"/>
                </a:lnTo>
                <a:lnTo>
                  <a:pt x="858" y="0"/>
                </a:lnTo>
              </a:path>
            </a:pathLst>
          </a:custGeom>
          <a:noFill/>
          <a:ln w="15875">
            <a:solidFill>
              <a:srgbClr val="231F20"/>
            </a:solidFill>
            <a:prstDash val="solid"/>
            <a:round/>
            <a:headEnd/>
            <a:tailEnd/>
          </a:ln>
        </p:spPr>
        <p:txBody>
          <a:bodyPr/>
          <a:lstStyle/>
          <a:p>
            <a:endParaRPr lang="en-GB" dirty="0"/>
          </a:p>
        </p:txBody>
      </p:sp>
      <p:sp>
        <p:nvSpPr>
          <p:cNvPr id="13" name="Line 16"/>
          <p:cNvSpPr>
            <a:spLocks noChangeShapeType="1"/>
          </p:cNvSpPr>
          <p:nvPr/>
        </p:nvSpPr>
        <p:spPr bwMode="auto">
          <a:xfrm>
            <a:off x="5527675" y="4470400"/>
            <a:ext cx="914400" cy="1588"/>
          </a:xfrm>
          <a:prstGeom prst="line">
            <a:avLst/>
          </a:prstGeom>
          <a:noFill/>
          <a:ln w="15875">
            <a:solidFill>
              <a:srgbClr val="231F20"/>
            </a:solidFill>
            <a:round/>
            <a:headEnd/>
            <a:tailEnd/>
          </a:ln>
        </p:spPr>
        <p:txBody>
          <a:bodyPr/>
          <a:lstStyle/>
          <a:p>
            <a:endParaRPr lang="en-GB" dirty="0"/>
          </a:p>
        </p:txBody>
      </p:sp>
      <p:sp>
        <p:nvSpPr>
          <p:cNvPr id="14" name="Line 17"/>
          <p:cNvSpPr>
            <a:spLocks noChangeShapeType="1"/>
          </p:cNvSpPr>
          <p:nvPr/>
        </p:nvSpPr>
        <p:spPr bwMode="auto">
          <a:xfrm flipV="1">
            <a:off x="4851400" y="5133975"/>
            <a:ext cx="1588" cy="847725"/>
          </a:xfrm>
          <a:prstGeom prst="line">
            <a:avLst/>
          </a:prstGeom>
          <a:noFill/>
          <a:ln w="15875">
            <a:solidFill>
              <a:srgbClr val="231F20"/>
            </a:solidFill>
            <a:round/>
            <a:headEnd/>
            <a:tailEnd/>
          </a:ln>
        </p:spPr>
        <p:txBody>
          <a:bodyPr/>
          <a:lstStyle/>
          <a:p>
            <a:endParaRPr lang="en-GB" dirty="0"/>
          </a:p>
        </p:txBody>
      </p:sp>
      <p:sp>
        <p:nvSpPr>
          <p:cNvPr id="15" name="Freeform 18"/>
          <p:cNvSpPr>
            <a:spLocks/>
          </p:cNvSpPr>
          <p:nvPr/>
        </p:nvSpPr>
        <p:spPr bwMode="auto">
          <a:xfrm>
            <a:off x="4449763" y="3619500"/>
            <a:ext cx="3175" cy="749300"/>
          </a:xfrm>
          <a:custGeom>
            <a:avLst/>
            <a:gdLst/>
            <a:ahLst/>
            <a:cxnLst>
              <a:cxn ang="0">
                <a:pos x="2" y="0"/>
              </a:cxn>
              <a:cxn ang="0">
                <a:pos x="2" y="166"/>
              </a:cxn>
              <a:cxn ang="0">
                <a:pos x="0" y="472"/>
              </a:cxn>
            </a:cxnLst>
            <a:rect l="0" t="0" r="r" b="b"/>
            <a:pathLst>
              <a:path w="2" h="472">
                <a:moveTo>
                  <a:pt x="2" y="0"/>
                </a:moveTo>
                <a:lnTo>
                  <a:pt x="2" y="166"/>
                </a:lnTo>
                <a:lnTo>
                  <a:pt x="0" y="472"/>
                </a:lnTo>
              </a:path>
            </a:pathLst>
          </a:custGeom>
          <a:noFill/>
          <a:ln w="15875">
            <a:solidFill>
              <a:srgbClr val="231F20"/>
            </a:solidFill>
            <a:prstDash val="solid"/>
            <a:round/>
            <a:headEnd/>
            <a:tailEnd/>
          </a:ln>
        </p:spPr>
        <p:txBody>
          <a:bodyPr/>
          <a:lstStyle/>
          <a:p>
            <a:endParaRPr lang="en-GB" dirty="0"/>
          </a:p>
        </p:txBody>
      </p:sp>
      <p:sp>
        <p:nvSpPr>
          <p:cNvPr id="16" name="Freeform 19"/>
          <p:cNvSpPr>
            <a:spLocks/>
          </p:cNvSpPr>
          <p:nvPr/>
        </p:nvSpPr>
        <p:spPr bwMode="auto">
          <a:xfrm>
            <a:off x="4049713" y="617538"/>
            <a:ext cx="1122362" cy="1301750"/>
          </a:xfrm>
          <a:custGeom>
            <a:avLst/>
            <a:gdLst/>
            <a:ahLst/>
            <a:cxnLst>
              <a:cxn ang="0">
                <a:pos x="707" y="0"/>
              </a:cxn>
              <a:cxn ang="0">
                <a:pos x="707" y="148"/>
              </a:cxn>
              <a:cxn ang="0">
                <a:pos x="0" y="820"/>
              </a:cxn>
            </a:cxnLst>
            <a:rect l="0" t="0" r="r" b="b"/>
            <a:pathLst>
              <a:path w="707" h="820">
                <a:moveTo>
                  <a:pt x="707" y="0"/>
                </a:moveTo>
                <a:lnTo>
                  <a:pt x="707" y="148"/>
                </a:lnTo>
                <a:lnTo>
                  <a:pt x="0" y="820"/>
                </a:lnTo>
              </a:path>
            </a:pathLst>
          </a:custGeom>
          <a:noFill/>
          <a:ln w="15875">
            <a:solidFill>
              <a:srgbClr val="231F20"/>
            </a:solidFill>
            <a:prstDash val="solid"/>
            <a:round/>
            <a:headEnd/>
            <a:tailEnd/>
          </a:ln>
        </p:spPr>
        <p:txBody>
          <a:bodyPr/>
          <a:lstStyle/>
          <a:p>
            <a:endParaRPr lang="en-GB" dirty="0"/>
          </a:p>
        </p:txBody>
      </p:sp>
      <p:sp>
        <p:nvSpPr>
          <p:cNvPr id="17" name="Freeform 20"/>
          <p:cNvSpPr>
            <a:spLocks/>
          </p:cNvSpPr>
          <p:nvPr/>
        </p:nvSpPr>
        <p:spPr bwMode="auto">
          <a:xfrm>
            <a:off x="4179888" y="2128838"/>
            <a:ext cx="273050" cy="984250"/>
          </a:xfrm>
          <a:custGeom>
            <a:avLst/>
            <a:gdLst/>
            <a:ahLst/>
            <a:cxnLst>
              <a:cxn ang="0">
                <a:pos x="172" y="620"/>
              </a:cxn>
              <a:cxn ang="0">
                <a:pos x="172" y="528"/>
              </a:cxn>
              <a:cxn ang="0">
                <a:pos x="0" y="0"/>
              </a:cxn>
            </a:cxnLst>
            <a:rect l="0" t="0" r="r" b="b"/>
            <a:pathLst>
              <a:path w="172" h="620">
                <a:moveTo>
                  <a:pt x="172" y="620"/>
                </a:moveTo>
                <a:lnTo>
                  <a:pt x="172" y="528"/>
                </a:lnTo>
                <a:lnTo>
                  <a:pt x="0" y="0"/>
                </a:lnTo>
              </a:path>
            </a:pathLst>
          </a:custGeom>
          <a:noFill/>
          <a:ln w="15875">
            <a:solidFill>
              <a:srgbClr val="231F20"/>
            </a:solidFill>
            <a:prstDash val="solid"/>
            <a:round/>
            <a:headEnd/>
            <a:tailEnd/>
          </a:ln>
        </p:spPr>
        <p:txBody>
          <a:bodyPr/>
          <a:lstStyle/>
          <a:p>
            <a:endParaRPr lang="en-GB" dirty="0"/>
          </a:p>
        </p:txBody>
      </p:sp>
      <p:sp>
        <p:nvSpPr>
          <p:cNvPr id="18" name="Freeform 21"/>
          <p:cNvSpPr>
            <a:spLocks/>
          </p:cNvSpPr>
          <p:nvPr/>
        </p:nvSpPr>
        <p:spPr bwMode="auto">
          <a:xfrm>
            <a:off x="1824038" y="1998663"/>
            <a:ext cx="603250" cy="1114425"/>
          </a:xfrm>
          <a:custGeom>
            <a:avLst/>
            <a:gdLst/>
            <a:ahLst/>
            <a:cxnLst>
              <a:cxn ang="0">
                <a:pos x="0" y="702"/>
              </a:cxn>
              <a:cxn ang="0">
                <a:pos x="0" y="610"/>
              </a:cxn>
              <a:cxn ang="0">
                <a:pos x="380" y="0"/>
              </a:cxn>
            </a:cxnLst>
            <a:rect l="0" t="0" r="r" b="b"/>
            <a:pathLst>
              <a:path w="380" h="702">
                <a:moveTo>
                  <a:pt x="0" y="702"/>
                </a:moveTo>
                <a:lnTo>
                  <a:pt x="0" y="610"/>
                </a:lnTo>
                <a:lnTo>
                  <a:pt x="380" y="0"/>
                </a:lnTo>
              </a:path>
            </a:pathLst>
          </a:custGeom>
          <a:noFill/>
          <a:ln w="15875">
            <a:solidFill>
              <a:srgbClr val="231F20"/>
            </a:solidFill>
            <a:prstDash val="solid"/>
            <a:round/>
            <a:headEnd/>
            <a:tailEnd/>
          </a:ln>
        </p:spPr>
        <p:txBody>
          <a:bodyPr/>
          <a:lstStyle/>
          <a:p>
            <a:endParaRPr lang="en-GB" dirty="0"/>
          </a:p>
        </p:txBody>
      </p:sp>
      <p:sp>
        <p:nvSpPr>
          <p:cNvPr id="19" name="Rectangle 22"/>
          <p:cNvSpPr>
            <a:spLocks noChangeArrowheads="1"/>
          </p:cNvSpPr>
          <p:nvPr/>
        </p:nvSpPr>
        <p:spPr bwMode="auto">
          <a:xfrm>
            <a:off x="3295650" y="336550"/>
            <a:ext cx="971550" cy="6096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Lateral</a:t>
            </a:r>
          </a:p>
          <a:p>
            <a:pPr algn="l"/>
            <a:r>
              <a:rPr lang="en-US" sz="2000" b="1" dirty="0">
                <a:solidFill>
                  <a:srgbClr val="231F20"/>
                </a:solidFill>
                <a:latin typeface="Arial" charset="0"/>
              </a:rPr>
              <a:t>nail fold</a:t>
            </a:r>
            <a:endParaRPr lang="en-US" sz="1600" b="1" dirty="0">
              <a:latin typeface="Arial" charset="0"/>
            </a:endParaRPr>
          </a:p>
        </p:txBody>
      </p:sp>
      <p:sp>
        <p:nvSpPr>
          <p:cNvPr id="20" name="Rectangle 23"/>
          <p:cNvSpPr>
            <a:spLocks noChangeArrowheads="1"/>
          </p:cNvSpPr>
          <p:nvPr/>
        </p:nvSpPr>
        <p:spPr bwMode="auto">
          <a:xfrm>
            <a:off x="4870450" y="336550"/>
            <a:ext cx="833438" cy="3048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Lunule</a:t>
            </a:r>
            <a:endParaRPr lang="en-US" sz="1600" b="1" dirty="0">
              <a:latin typeface="Arial" charset="0"/>
            </a:endParaRPr>
          </a:p>
        </p:txBody>
      </p:sp>
      <p:sp>
        <p:nvSpPr>
          <p:cNvPr id="21" name="Rectangle 24"/>
          <p:cNvSpPr>
            <a:spLocks noChangeArrowheads="1"/>
          </p:cNvSpPr>
          <p:nvPr/>
        </p:nvSpPr>
        <p:spPr bwMode="auto">
          <a:xfrm>
            <a:off x="6477000" y="4337050"/>
            <a:ext cx="760413" cy="6096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Nail</a:t>
            </a:r>
          </a:p>
          <a:p>
            <a:pPr algn="l"/>
            <a:r>
              <a:rPr lang="en-US" sz="2000" b="1" dirty="0">
                <a:solidFill>
                  <a:srgbClr val="231F20"/>
                </a:solidFill>
                <a:latin typeface="Arial" charset="0"/>
              </a:rPr>
              <a:t>matrix</a:t>
            </a:r>
            <a:endParaRPr lang="en-US" sz="1600" b="1" dirty="0">
              <a:latin typeface="Arial" charset="0"/>
            </a:endParaRPr>
          </a:p>
        </p:txBody>
      </p:sp>
      <p:sp>
        <p:nvSpPr>
          <p:cNvPr id="22" name="Rectangle 25"/>
          <p:cNvSpPr>
            <a:spLocks noChangeArrowheads="1"/>
          </p:cNvSpPr>
          <p:nvPr/>
        </p:nvSpPr>
        <p:spPr bwMode="auto">
          <a:xfrm>
            <a:off x="6477000" y="3981450"/>
            <a:ext cx="1395413" cy="3048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Root of nail</a:t>
            </a:r>
            <a:endParaRPr lang="en-US" sz="1600" b="1" dirty="0">
              <a:latin typeface="Arial" charset="0"/>
            </a:endParaRPr>
          </a:p>
        </p:txBody>
      </p:sp>
      <p:sp>
        <p:nvSpPr>
          <p:cNvPr id="23" name="Rectangle 26"/>
          <p:cNvSpPr>
            <a:spLocks noChangeArrowheads="1"/>
          </p:cNvSpPr>
          <p:nvPr/>
        </p:nvSpPr>
        <p:spPr bwMode="auto">
          <a:xfrm>
            <a:off x="6477000" y="3314700"/>
            <a:ext cx="1071563" cy="6096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Proximal</a:t>
            </a:r>
          </a:p>
          <a:p>
            <a:pPr algn="l"/>
            <a:r>
              <a:rPr lang="en-US" sz="2000" b="1" dirty="0">
                <a:solidFill>
                  <a:srgbClr val="231F20"/>
                </a:solidFill>
                <a:latin typeface="Arial" charset="0"/>
              </a:rPr>
              <a:t>nail fold</a:t>
            </a:r>
            <a:endParaRPr lang="en-US" sz="1600" b="1" dirty="0">
              <a:latin typeface="Arial" charset="0"/>
            </a:endParaRPr>
          </a:p>
        </p:txBody>
      </p:sp>
      <p:sp>
        <p:nvSpPr>
          <p:cNvPr id="24" name="Rectangle 27"/>
          <p:cNvSpPr>
            <a:spLocks noChangeArrowheads="1"/>
          </p:cNvSpPr>
          <p:nvPr/>
        </p:nvSpPr>
        <p:spPr bwMode="auto">
          <a:xfrm>
            <a:off x="1819275" y="5965825"/>
            <a:ext cx="1681163" cy="3048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Hyponychium</a:t>
            </a:r>
            <a:endParaRPr lang="en-US" sz="1600" b="1" dirty="0">
              <a:latin typeface="Arial" charset="0"/>
            </a:endParaRPr>
          </a:p>
        </p:txBody>
      </p:sp>
      <p:sp>
        <p:nvSpPr>
          <p:cNvPr id="25" name="Rectangle 28"/>
          <p:cNvSpPr>
            <a:spLocks noChangeArrowheads="1"/>
          </p:cNvSpPr>
          <p:nvPr/>
        </p:nvSpPr>
        <p:spPr bwMode="auto">
          <a:xfrm>
            <a:off x="3130550" y="3870325"/>
            <a:ext cx="987425" cy="3048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Nail bed</a:t>
            </a:r>
            <a:endParaRPr lang="en-US" sz="1600" b="1" dirty="0">
              <a:latin typeface="Arial" charset="0"/>
            </a:endParaRPr>
          </a:p>
        </p:txBody>
      </p:sp>
      <p:sp>
        <p:nvSpPr>
          <p:cNvPr id="26" name="Rectangle 29"/>
          <p:cNvSpPr>
            <a:spLocks noChangeArrowheads="1"/>
          </p:cNvSpPr>
          <p:nvPr/>
        </p:nvSpPr>
        <p:spPr bwMode="auto">
          <a:xfrm>
            <a:off x="4105275" y="5965825"/>
            <a:ext cx="3214688" cy="3048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Phalanx (bone of fingertip)</a:t>
            </a:r>
            <a:endParaRPr lang="en-US" sz="1600" b="1" dirty="0">
              <a:latin typeface="Arial" charset="0"/>
            </a:endParaRPr>
          </a:p>
        </p:txBody>
      </p:sp>
      <p:sp>
        <p:nvSpPr>
          <p:cNvPr id="27" name="Rectangle 30"/>
          <p:cNvSpPr>
            <a:spLocks noChangeArrowheads="1"/>
          </p:cNvSpPr>
          <p:nvPr/>
        </p:nvSpPr>
        <p:spPr bwMode="auto">
          <a:xfrm>
            <a:off x="3787775" y="3036888"/>
            <a:ext cx="1525588" cy="6096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Eponychium</a:t>
            </a:r>
          </a:p>
          <a:p>
            <a:pPr algn="l"/>
            <a:r>
              <a:rPr lang="en-US" sz="2000" b="1" dirty="0">
                <a:solidFill>
                  <a:srgbClr val="231F20"/>
                </a:solidFill>
                <a:latin typeface="Arial" charset="0"/>
              </a:rPr>
              <a:t>(cuticle)</a:t>
            </a:r>
            <a:endParaRPr lang="en-US" sz="1600" b="1" dirty="0">
              <a:latin typeface="Arial" charset="0"/>
            </a:endParaRPr>
          </a:p>
        </p:txBody>
      </p:sp>
      <p:sp>
        <p:nvSpPr>
          <p:cNvPr id="28" name="Rectangle 31"/>
          <p:cNvSpPr>
            <a:spLocks noChangeArrowheads="1"/>
          </p:cNvSpPr>
          <p:nvPr/>
        </p:nvSpPr>
        <p:spPr bwMode="auto">
          <a:xfrm>
            <a:off x="2701925" y="3036888"/>
            <a:ext cx="746125" cy="6096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Body</a:t>
            </a:r>
          </a:p>
          <a:p>
            <a:pPr algn="l"/>
            <a:r>
              <a:rPr lang="en-US" sz="2000" b="1" dirty="0">
                <a:solidFill>
                  <a:srgbClr val="231F20"/>
                </a:solidFill>
                <a:latin typeface="Arial" charset="0"/>
              </a:rPr>
              <a:t>of nail</a:t>
            </a:r>
            <a:endParaRPr lang="en-US" sz="1600" b="1" dirty="0">
              <a:latin typeface="Arial" charset="0"/>
            </a:endParaRPr>
          </a:p>
        </p:txBody>
      </p:sp>
      <p:sp>
        <p:nvSpPr>
          <p:cNvPr id="29" name="Rectangle 32"/>
          <p:cNvSpPr>
            <a:spLocks noChangeArrowheads="1"/>
          </p:cNvSpPr>
          <p:nvPr/>
        </p:nvSpPr>
        <p:spPr bwMode="auto">
          <a:xfrm>
            <a:off x="1343025" y="3036888"/>
            <a:ext cx="1200150" cy="609600"/>
          </a:xfrm>
          <a:prstGeom prst="rect">
            <a:avLst/>
          </a:prstGeom>
          <a:noFill/>
          <a:ln w="9525">
            <a:noFill/>
            <a:miter lim="800000"/>
            <a:headEnd/>
            <a:tailEnd/>
          </a:ln>
        </p:spPr>
        <p:txBody>
          <a:bodyPr wrap="none" lIns="0" tIns="0" rIns="0" bIns="0">
            <a:spAutoFit/>
          </a:bodyPr>
          <a:lstStyle/>
          <a:p>
            <a:pPr algn="l"/>
            <a:r>
              <a:rPr lang="en-US" sz="2000" b="1" dirty="0">
                <a:solidFill>
                  <a:srgbClr val="231F20"/>
                </a:solidFill>
                <a:latin typeface="Arial" charset="0"/>
              </a:rPr>
              <a:t>Free edge</a:t>
            </a:r>
          </a:p>
          <a:p>
            <a:pPr algn="l"/>
            <a:r>
              <a:rPr lang="en-US" sz="2000" b="1" dirty="0">
                <a:solidFill>
                  <a:srgbClr val="231F20"/>
                </a:solidFill>
                <a:latin typeface="Arial" charset="0"/>
              </a:rPr>
              <a:t>of nail</a:t>
            </a:r>
            <a:endParaRPr lang="en-US" sz="1600" b="1" dirty="0">
              <a:latin typeface="Arial" charset="0"/>
            </a:endParaRPr>
          </a:p>
        </p:txBody>
      </p:sp>
      <p:sp>
        <p:nvSpPr>
          <p:cNvPr id="30" name="Rectangle 33"/>
          <p:cNvSpPr>
            <a:spLocks noChangeArrowheads="1"/>
          </p:cNvSpPr>
          <p:nvPr/>
        </p:nvSpPr>
        <p:spPr bwMode="auto">
          <a:xfrm>
            <a:off x="1273175" y="2549525"/>
            <a:ext cx="366713" cy="358775"/>
          </a:xfrm>
          <a:prstGeom prst="rect">
            <a:avLst/>
          </a:prstGeom>
          <a:noFill/>
          <a:ln w="9525">
            <a:noFill/>
            <a:miter lim="800000"/>
            <a:headEnd/>
            <a:tailEnd/>
          </a:ln>
        </p:spPr>
        <p:txBody>
          <a:bodyPr wrap="none" lIns="0" tIns="0" rIns="0" bIns="0">
            <a:spAutoFit/>
          </a:bodyPr>
          <a:lstStyle/>
          <a:p>
            <a:pPr algn="l"/>
            <a:r>
              <a:rPr lang="en-US" sz="2000" dirty="0">
                <a:solidFill>
                  <a:srgbClr val="231F20"/>
                </a:solidFill>
                <a:latin typeface="Arial Black" pitchFamily="34" charset="0"/>
              </a:rPr>
              <a:t>(a)</a:t>
            </a:r>
            <a:endParaRPr lang="en-US" sz="1600" dirty="0">
              <a:latin typeface="Arial" charset="0"/>
            </a:endParaRPr>
          </a:p>
        </p:txBody>
      </p:sp>
      <p:sp>
        <p:nvSpPr>
          <p:cNvPr id="31" name="Rectangle 34"/>
          <p:cNvSpPr>
            <a:spLocks noChangeArrowheads="1"/>
          </p:cNvSpPr>
          <p:nvPr/>
        </p:nvSpPr>
        <p:spPr bwMode="auto">
          <a:xfrm>
            <a:off x="1263650" y="5588000"/>
            <a:ext cx="366713" cy="358775"/>
          </a:xfrm>
          <a:prstGeom prst="rect">
            <a:avLst/>
          </a:prstGeom>
          <a:noFill/>
          <a:ln w="9525">
            <a:noFill/>
            <a:miter lim="800000"/>
            <a:headEnd/>
            <a:tailEnd/>
          </a:ln>
        </p:spPr>
        <p:txBody>
          <a:bodyPr wrap="none" lIns="0" tIns="0" rIns="0" bIns="0">
            <a:spAutoFit/>
          </a:bodyPr>
          <a:lstStyle/>
          <a:p>
            <a:pPr algn="l"/>
            <a:r>
              <a:rPr lang="en-US" sz="2000" dirty="0">
                <a:solidFill>
                  <a:srgbClr val="231F20"/>
                </a:solidFill>
                <a:latin typeface="Arial Black" pitchFamily="34" charset="0"/>
              </a:rPr>
              <a:t>(b)</a:t>
            </a:r>
            <a:endParaRPr lang="en-US" sz="1600" dirty="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the skin</a:t>
            </a:r>
            <a:endParaRPr lang="en-GB" dirty="0"/>
          </a:p>
        </p:txBody>
      </p:sp>
      <p:sp>
        <p:nvSpPr>
          <p:cNvPr id="3" name="Content Placeholder 2"/>
          <p:cNvSpPr>
            <a:spLocks noGrp="1"/>
          </p:cNvSpPr>
          <p:nvPr>
            <p:ph idx="1"/>
          </p:nvPr>
        </p:nvSpPr>
        <p:spPr/>
        <p:txBody>
          <a:bodyPr/>
          <a:lstStyle/>
          <a:p>
            <a:pPr marL="495300" indent="-495300">
              <a:buFont typeface="Times" charset="0"/>
              <a:buAutoNum type="arabicPeriod"/>
            </a:pPr>
            <a:r>
              <a:rPr lang="en-US" dirty="0" smtClean="0"/>
              <a:t>Protection—three types of barriers</a:t>
            </a:r>
          </a:p>
          <a:p>
            <a:pPr marL="803275" lvl="1" indent="-457200"/>
            <a:r>
              <a:rPr lang="en-US" dirty="0" smtClean="0"/>
              <a:t>Chemical</a:t>
            </a:r>
          </a:p>
          <a:p>
            <a:pPr marL="1203325" lvl="2" indent="-457200"/>
            <a:r>
              <a:rPr lang="en-US" dirty="0" smtClean="0"/>
              <a:t>Low pH secretions (acid mantle) and defensins retard bacterial activity</a:t>
            </a:r>
          </a:p>
          <a:p>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ctied</a:t>
            </a:r>
            <a:endParaRPr lang="en-GB" dirty="0"/>
          </a:p>
        </p:txBody>
      </p:sp>
      <p:sp>
        <p:nvSpPr>
          <p:cNvPr id="3" name="Content Placeholder 2"/>
          <p:cNvSpPr>
            <a:spLocks noGrp="1"/>
          </p:cNvSpPr>
          <p:nvPr>
            <p:ph idx="1"/>
          </p:nvPr>
        </p:nvSpPr>
        <p:spPr/>
        <p:txBody>
          <a:bodyPr/>
          <a:lstStyle/>
          <a:p>
            <a:pPr lvl="1">
              <a:lnSpc>
                <a:spcPct val="90000"/>
              </a:lnSpc>
            </a:pPr>
            <a:r>
              <a:rPr lang="en-US" dirty="0" smtClean="0"/>
              <a:t>Physical/mechanical barriers</a:t>
            </a:r>
          </a:p>
          <a:p>
            <a:pPr lvl="2">
              <a:lnSpc>
                <a:spcPct val="90000"/>
              </a:lnSpc>
            </a:pPr>
            <a:r>
              <a:rPr lang="en-US" dirty="0" smtClean="0"/>
              <a:t>Keratin and glycolipids block most water and water- soluble substances</a:t>
            </a:r>
          </a:p>
          <a:p>
            <a:pPr lvl="2">
              <a:lnSpc>
                <a:spcPct val="90000"/>
              </a:lnSpc>
            </a:pPr>
            <a:r>
              <a:rPr lang="en-US" dirty="0" smtClean="0"/>
              <a:t>Limited penetration of skin by lipid-soluble substances, plant oleoresins (e.g., poison ivy), organic solvents, salts of heavy metals, some drugs</a:t>
            </a:r>
          </a:p>
          <a:p>
            <a:pPr lvl="1">
              <a:lnSpc>
                <a:spcPct val="90000"/>
              </a:lnSpc>
            </a:pPr>
            <a:r>
              <a:rPr lang="en-US" dirty="0" smtClean="0"/>
              <a:t>Biological barriers</a:t>
            </a:r>
          </a:p>
          <a:p>
            <a:pPr lvl="2">
              <a:lnSpc>
                <a:spcPct val="90000"/>
              </a:lnSpc>
            </a:pPr>
            <a:r>
              <a:rPr lang="en-US" dirty="0" smtClean="0"/>
              <a:t>Dendritic cells, macrophages, and DNA</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 ctied</a:t>
            </a:r>
            <a:endParaRPr lang="en-GB" dirty="0"/>
          </a:p>
        </p:txBody>
      </p:sp>
      <p:sp>
        <p:nvSpPr>
          <p:cNvPr id="3" name="Content Placeholder 2"/>
          <p:cNvSpPr>
            <a:spLocks noGrp="1"/>
          </p:cNvSpPr>
          <p:nvPr>
            <p:ph idx="1"/>
          </p:nvPr>
        </p:nvSpPr>
        <p:spPr/>
        <p:txBody>
          <a:bodyPr>
            <a:normAutofit fontScale="85000" lnSpcReduction="10000"/>
          </a:bodyPr>
          <a:lstStyle/>
          <a:p>
            <a:pPr marL="571500" indent="-571500">
              <a:buFont typeface="Times" charset="0"/>
              <a:buAutoNum type="arabicPeriod" startAt="2"/>
            </a:pPr>
            <a:r>
              <a:rPr lang="en-US" dirty="0" smtClean="0"/>
              <a:t>Body temperature regulation- it ensure that there is constant temperature by either conserving or emitting heat.</a:t>
            </a:r>
          </a:p>
          <a:p>
            <a:pPr marL="879475" lvl="1" indent="-533400"/>
            <a:r>
              <a:rPr lang="en-US" dirty="0" smtClean="0"/>
              <a:t>When the temperature of the circulating blood is cold, the temperature regulation center at the hypothalamus sends impulses that constrict the flow of blood to the dermis and also stimulate the skeletal muscles to shiver</a:t>
            </a:r>
          </a:p>
          <a:p>
            <a:pPr marL="879475" lvl="1" indent="-533400"/>
            <a:r>
              <a:rPr lang="en-US" dirty="0" smtClean="0"/>
              <a:t>When the body temperature rises between 0.25°c  and 0.5°c the sweat glands secret sweat into the skin, evaporation of the sweat cools the temperature</a:t>
            </a:r>
          </a:p>
          <a:p>
            <a:pPr marL="879475" lvl="1" indent="-533400"/>
            <a:r>
              <a:rPr lang="en-US" dirty="0" smtClean="0"/>
              <a:t>The amount of blood supply to the skin greatly affects the amount of heat lost</a:t>
            </a:r>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ctied</a:t>
            </a:r>
            <a:endParaRPr lang="en-GB" dirty="0"/>
          </a:p>
        </p:txBody>
      </p:sp>
      <p:sp>
        <p:nvSpPr>
          <p:cNvPr id="3" name="Content Placeholder 2"/>
          <p:cNvSpPr>
            <a:spLocks noGrp="1"/>
          </p:cNvSpPr>
          <p:nvPr>
            <p:ph idx="1"/>
          </p:nvPr>
        </p:nvSpPr>
        <p:spPr/>
        <p:txBody>
          <a:bodyPr>
            <a:normAutofit fontScale="92500"/>
          </a:bodyPr>
          <a:lstStyle/>
          <a:p>
            <a:r>
              <a:rPr lang="en-GB" dirty="0" smtClean="0"/>
              <a:t>Fever is as a result of pyogens released by cells in the inflammatory region in case of an infection which cause the hypothalamus to release prostaglandins that resets the hypothalamic thermostat to a higher temperature</a:t>
            </a:r>
          </a:p>
          <a:p>
            <a:r>
              <a:rPr lang="en-GB" dirty="0" smtClean="0"/>
              <a:t>Hypothermia is a core temperature below 35°c. at 32°c , compensatory mechanism that restore temperature  fails and fatality can occur at 25°c</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ctied</a:t>
            </a:r>
            <a:endParaRPr lang="en-GB" dirty="0"/>
          </a:p>
        </p:txBody>
      </p:sp>
      <p:sp>
        <p:nvSpPr>
          <p:cNvPr id="3" name="Content Placeholder 2"/>
          <p:cNvSpPr>
            <a:spLocks noGrp="1"/>
          </p:cNvSpPr>
          <p:nvPr>
            <p:ph idx="1"/>
          </p:nvPr>
        </p:nvSpPr>
        <p:spPr/>
        <p:txBody>
          <a:bodyPr/>
          <a:lstStyle/>
          <a:p>
            <a:pPr marL="571500" indent="-571500">
              <a:lnSpc>
                <a:spcPct val="90000"/>
              </a:lnSpc>
              <a:buNone/>
            </a:pPr>
            <a:r>
              <a:rPr lang="en-US" dirty="0" smtClean="0"/>
              <a:t>3</a:t>
            </a:r>
            <a:r>
              <a:rPr lang="en-US" sz="3600" dirty="0" smtClean="0"/>
              <a:t>. Metabolic functions</a:t>
            </a:r>
          </a:p>
          <a:p>
            <a:pPr marL="879475" lvl="1" indent="-533400">
              <a:lnSpc>
                <a:spcPct val="90000"/>
              </a:lnSpc>
            </a:pPr>
            <a:r>
              <a:rPr lang="en-US" sz="3600" dirty="0" smtClean="0"/>
              <a:t>Synthesis of vitamin D by converting 7-dehydrocholesterol in the presence of ultraviolet rays into vit D which is used with calcium and phosphate in formation and maintained of bone</a:t>
            </a:r>
          </a:p>
          <a:p>
            <a:pPr marL="879475" lvl="1" indent="-533400">
              <a:lnSpc>
                <a:spcPct val="90000"/>
              </a:lnSpc>
              <a:buNone/>
            </a:pPr>
            <a:endParaRPr lang="en-US" sz="3600" dirty="0" smtClean="0"/>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ctied</a:t>
            </a:r>
            <a:endParaRPr lang="en-GB" dirty="0"/>
          </a:p>
        </p:txBody>
      </p:sp>
      <p:sp>
        <p:nvSpPr>
          <p:cNvPr id="3" name="Content Placeholder 2"/>
          <p:cNvSpPr>
            <a:spLocks noGrp="1"/>
          </p:cNvSpPr>
          <p:nvPr>
            <p:ph idx="1"/>
          </p:nvPr>
        </p:nvSpPr>
        <p:spPr/>
        <p:txBody>
          <a:bodyPr/>
          <a:lstStyle/>
          <a:p>
            <a:pPr marL="571500" indent="-571500">
              <a:buNone/>
            </a:pPr>
            <a:r>
              <a:rPr lang="en-US" dirty="0" smtClean="0"/>
              <a:t>4. Cutaneous sensations- there sensory receptors which are sensitive to:</a:t>
            </a:r>
          </a:p>
          <a:p>
            <a:pPr marL="879475" lvl="1" indent="-533400">
              <a:buNone/>
            </a:pPr>
            <a:r>
              <a:rPr lang="en-US" dirty="0" smtClean="0"/>
              <a:t>Temperature, touch, and pain</a:t>
            </a:r>
          </a:p>
          <a:p>
            <a:pPr marL="879475" lvl="1" indent="-533400">
              <a:buNone/>
            </a:pPr>
            <a:endParaRPr lang="en-US" dirty="0" smtClean="0"/>
          </a:p>
          <a:p>
            <a:pPr>
              <a:buNone/>
            </a:pPr>
            <a:r>
              <a:rPr lang="en-US" dirty="0" smtClean="0"/>
              <a:t>5. Blood reservoir—up to 5% of body’s blood volume</a:t>
            </a:r>
          </a:p>
          <a:p>
            <a:pPr>
              <a:buNone/>
            </a:pPr>
            <a:r>
              <a:rPr lang="en-US" dirty="0" smtClean="0"/>
              <a:t>6. Excretion—nitrogenous wastes and salt are excreted in sweat</a:t>
            </a:r>
          </a:p>
          <a:p>
            <a:pPr>
              <a:buNone/>
            </a:pPr>
            <a:endParaRPr lang="en-US" dirty="0" smtClean="0"/>
          </a:p>
          <a:p>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ctied</a:t>
            </a:r>
            <a:endParaRPr lang="en-GB" dirty="0"/>
          </a:p>
        </p:txBody>
      </p:sp>
      <p:sp>
        <p:nvSpPr>
          <p:cNvPr id="3" name="Content Placeholder 2"/>
          <p:cNvSpPr>
            <a:spLocks noGrp="1"/>
          </p:cNvSpPr>
          <p:nvPr>
            <p:ph idx="1"/>
          </p:nvPr>
        </p:nvSpPr>
        <p:spPr/>
        <p:txBody>
          <a:bodyPr/>
          <a:lstStyle/>
          <a:p>
            <a:pPr>
              <a:buNone/>
            </a:pPr>
            <a:r>
              <a:rPr lang="en-GB" dirty="0" smtClean="0"/>
              <a:t>7. absorption- some drugs, hormone and toxic chemicals can be absorbed through the skin</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WOUND HEALING</a:t>
            </a:r>
            <a:endParaRPr lang="en-GB" dirty="0"/>
          </a:p>
        </p:txBody>
      </p:sp>
      <p:sp>
        <p:nvSpPr>
          <p:cNvPr id="3" name="Content Placeholder 2"/>
          <p:cNvSpPr>
            <a:spLocks noGrp="1"/>
          </p:cNvSpPr>
          <p:nvPr>
            <p:ph idx="1"/>
          </p:nvPr>
        </p:nvSpPr>
        <p:spPr/>
        <p:txBody>
          <a:bodyPr/>
          <a:lstStyle/>
          <a:p>
            <a:pPr>
              <a:buNone/>
            </a:pPr>
            <a:r>
              <a:rPr lang="en-GB" dirty="0" smtClean="0"/>
              <a:t>The following conditions affect the healing process of a wound: </a:t>
            </a:r>
          </a:p>
          <a:p>
            <a:r>
              <a:rPr lang="en-GB" dirty="0" smtClean="0"/>
              <a:t>Systemic factors like infection, nutrition and general health, immunity, blood supply and systemic conditions</a:t>
            </a:r>
          </a:p>
          <a:p>
            <a:r>
              <a:rPr lang="en-GB" dirty="0" smtClean="0"/>
              <a:t>Local factors like blood supply, contamination</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Primary healing(healing by first intention</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This follows minimal destruction of tissue and the damaged edges are in close apposition. The following are the stages:</a:t>
            </a:r>
          </a:p>
          <a:p>
            <a:r>
              <a:rPr lang="en-GB" dirty="0" smtClean="0"/>
              <a:t>Inflammation- the surface become inflamed and the blood clot and cell debris fill the gap between them. Phagocytes begin to remove the debris stimulating  fibroblast activity which secrete collagen that binds the surfaces together</a:t>
            </a:r>
          </a:p>
          <a:p>
            <a:pPr>
              <a:buNone/>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(Integument)</a:t>
            </a:r>
            <a:endParaRPr lang="en-GB" dirty="0"/>
          </a:p>
        </p:txBody>
      </p:sp>
      <p:sp>
        <p:nvSpPr>
          <p:cNvPr id="3" name="Content Placeholder 2"/>
          <p:cNvSpPr>
            <a:spLocks noGrp="1"/>
          </p:cNvSpPr>
          <p:nvPr>
            <p:ph idx="1"/>
          </p:nvPr>
        </p:nvSpPr>
        <p:spPr/>
        <p:txBody>
          <a:bodyPr/>
          <a:lstStyle/>
          <a:p>
            <a:pPr marL="571500" indent="-571500"/>
            <a:r>
              <a:rPr lang="en-US" dirty="0" smtClean="0"/>
              <a:t>Consists of three major regions</a:t>
            </a:r>
          </a:p>
          <a:p>
            <a:pPr marL="879475" lvl="1" indent="-533400">
              <a:buFont typeface="Times" charset="0"/>
              <a:buAutoNum type="arabicPeriod"/>
            </a:pPr>
            <a:r>
              <a:rPr lang="en-US" dirty="0" smtClean="0"/>
              <a:t>Epidermis—superficial region</a:t>
            </a:r>
          </a:p>
          <a:p>
            <a:pPr marL="879475" lvl="1" indent="-533400">
              <a:buFont typeface="Times" charset="0"/>
              <a:buAutoNum type="arabicPeriod"/>
            </a:pPr>
            <a:r>
              <a:rPr lang="en-US" dirty="0" smtClean="0"/>
              <a:t>Dermis—middle region</a:t>
            </a:r>
          </a:p>
          <a:p>
            <a:pPr marL="879475" lvl="1" indent="-533400">
              <a:buFont typeface="Times" charset="0"/>
              <a:buAutoNum type="arabicPeriod"/>
            </a:pPr>
            <a:r>
              <a:rPr lang="en-US" dirty="0" smtClean="0"/>
              <a:t>Hypodermis (superficial fascia)—deepest region</a:t>
            </a:r>
          </a:p>
          <a:p>
            <a:pPr marL="1279525" lvl="2" indent="-533400"/>
            <a:r>
              <a:rPr lang="en-US" dirty="0" smtClean="0"/>
              <a:t>Subcutaneous layer deep to skin (not technically part of skin)</a:t>
            </a:r>
          </a:p>
          <a:p>
            <a:pPr marL="1279525" lvl="2" indent="-533400"/>
            <a:r>
              <a:rPr lang="en-US" dirty="0" smtClean="0"/>
              <a:t>Mostly adipose tissue</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Healing by ctied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Proliferation-epithelial cells proliferate across the wound , epidermis meet and grow upwards. Granulation tissue develop invading the clot and restoring blood supply. Fibroblasts continue secreting collagen fibbers as the debris and any bacteria are removed by phagocytosis</a:t>
            </a:r>
          </a:p>
          <a:p>
            <a:r>
              <a:rPr lang="en-GB" dirty="0" smtClean="0"/>
              <a:t>Maturation- granulation tissues replaced by fibrous scar tissue rearrangement of collagen fibres occur and the strength of wound healing increases</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Secondary healing ( healing by secondary intention)</a:t>
            </a:r>
            <a:endParaRPr lang="en-GB" dirty="0"/>
          </a:p>
        </p:txBody>
      </p:sp>
      <p:sp>
        <p:nvSpPr>
          <p:cNvPr id="3" name="Content Placeholder 2"/>
          <p:cNvSpPr>
            <a:spLocks noGrp="1"/>
          </p:cNvSpPr>
          <p:nvPr>
            <p:ph idx="1"/>
          </p:nvPr>
        </p:nvSpPr>
        <p:spPr/>
        <p:txBody>
          <a:bodyPr/>
          <a:lstStyle/>
          <a:p>
            <a:r>
              <a:rPr lang="en-GB" dirty="0" smtClean="0"/>
              <a:t>This follows destruction of large amount of tissue or where the damaged edges cannot be brought into apposition</a:t>
            </a:r>
          </a:p>
          <a:p>
            <a:r>
              <a:rPr lang="en-GB" dirty="0" smtClean="0"/>
              <a:t>The stages are the same as in primary healing and the time depends on the effective removal of the cause and the size of the wound</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Fibrosis/ scar formation</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Fibrous fibre is formed during secondary healing. The process begins with formation of granulation tissue then over time new capillaries and inflammatory material are removed leaving collagen fibres.</a:t>
            </a:r>
          </a:p>
          <a:p>
            <a:r>
              <a:rPr lang="en-GB" dirty="0" smtClean="0"/>
              <a:t>adhesions- they cause adjacent structures to stick together and may limit movement</a:t>
            </a:r>
          </a:p>
          <a:p>
            <a:r>
              <a:rPr lang="en-GB" dirty="0" smtClean="0"/>
              <a:t>Fibrosis of infarcts- is caused by blockage of a vessel by thrombus or an embolus. Fibrosis of one large infarct or several small one may cause dysfunction of </a:t>
            </a:r>
            <a:r>
              <a:rPr lang="en-GB" dirty="0" smtClean="0"/>
              <a:t>organ</a:t>
            </a:r>
            <a:endParaRPr lang="en-GB"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Tissue shrinkage-it occurs as the fibrous tissue ages. The effect depend son the site and extent of the fibrosis e.g. small tubes may narrow or get obstructed and loss their elasticity, contractures may extend across the joints</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 of wound healing</a:t>
            </a:r>
            <a:endParaRPr lang="en-GB" dirty="0"/>
          </a:p>
        </p:txBody>
      </p:sp>
      <p:sp>
        <p:nvSpPr>
          <p:cNvPr id="3" name="Content Placeholder 2"/>
          <p:cNvSpPr>
            <a:spLocks noGrp="1"/>
          </p:cNvSpPr>
          <p:nvPr>
            <p:ph idx="1"/>
          </p:nvPr>
        </p:nvSpPr>
        <p:spPr/>
        <p:txBody>
          <a:bodyPr>
            <a:normAutofit lnSpcReduction="10000"/>
          </a:bodyPr>
          <a:lstStyle/>
          <a:p>
            <a:r>
              <a:rPr lang="en-GB" dirty="0" smtClean="0"/>
              <a:t>Infection this is usually by bacteria which causes pus formation.</a:t>
            </a:r>
          </a:p>
          <a:p>
            <a:r>
              <a:rPr lang="en-GB" dirty="0" smtClean="0"/>
              <a:t>Healing following pus formation is by secondary intention</a:t>
            </a:r>
          </a:p>
          <a:p>
            <a:r>
              <a:rPr lang="en-GB" dirty="0" smtClean="0"/>
              <a:t>Superficial abscesses tend to rupture and discharge pus through the skin. Healing is usually complete</a:t>
            </a:r>
          </a:p>
          <a:p>
            <a:r>
              <a:rPr lang="en-GB" dirty="0" smtClean="0"/>
              <a:t>Deep abscess may have various outcomes like the following:</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 ctied</a:t>
            </a:r>
            <a:endParaRPr lang="en-GB" dirty="0"/>
          </a:p>
        </p:txBody>
      </p:sp>
      <p:sp>
        <p:nvSpPr>
          <p:cNvPr id="3" name="Content Placeholder 2"/>
          <p:cNvSpPr>
            <a:spLocks noGrp="1"/>
          </p:cNvSpPr>
          <p:nvPr>
            <p:ph idx="1"/>
          </p:nvPr>
        </p:nvSpPr>
        <p:spPr/>
        <p:txBody>
          <a:bodyPr>
            <a:normAutofit lnSpcReduction="10000"/>
          </a:bodyPr>
          <a:lstStyle/>
          <a:p>
            <a:r>
              <a:rPr lang="en-GB" dirty="0" smtClean="0"/>
              <a:t>Early rapture and complete discharge of pus followed by complete healing</a:t>
            </a:r>
          </a:p>
          <a:p>
            <a:r>
              <a:rPr lang="en-GB" dirty="0" smtClean="0"/>
              <a:t>Rupture and limited discharge of pus followed by development of a chronic abscess with sinus</a:t>
            </a:r>
          </a:p>
          <a:p>
            <a:r>
              <a:rPr lang="en-GB" dirty="0" smtClean="0"/>
              <a:t>Rupture and discharge of pus into the adjacent organs or cavity forming a fistula</a:t>
            </a:r>
          </a:p>
          <a:p>
            <a:r>
              <a:rPr lang="en-GB" dirty="0" smtClean="0"/>
              <a:t>Eventual removal of pus by phagocytes followed by healing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Enclosure of pus by fibrous tissue that may become source of infection </a:t>
            </a:r>
          </a:p>
          <a:p>
            <a:r>
              <a:rPr lang="en-GB" dirty="0" smtClean="0"/>
              <a:t>Formation of adhesions between adjacent membranes</a:t>
            </a:r>
          </a:p>
          <a:p>
            <a:r>
              <a:rPr lang="en-GB" dirty="0" smtClean="0"/>
              <a:t>Shrinkage of fibrous tissue as it ages which may reduce the lumen or obstruct a tube </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Rectangle 6"/>
          <p:cNvSpPr>
            <a:spLocks noChangeArrowheads="1"/>
          </p:cNvSpPr>
          <p:nvPr/>
        </p:nvSpPr>
        <p:spPr bwMode="auto">
          <a:xfrm>
            <a:off x="8235950" y="6581775"/>
            <a:ext cx="904875" cy="274638"/>
          </a:xfrm>
          <a:prstGeom prst="rect">
            <a:avLst/>
          </a:prstGeom>
          <a:noFill/>
          <a:ln w="9525">
            <a:noFill/>
            <a:miter lim="800000"/>
            <a:headEnd/>
            <a:tailEnd/>
          </a:ln>
          <a:effectLst/>
        </p:spPr>
        <p:txBody>
          <a:bodyPr wrap="none">
            <a:spAutoFit/>
          </a:bodyPr>
          <a:lstStyle/>
          <a:p>
            <a:pPr algn="r"/>
            <a:r>
              <a:rPr lang="en-US" sz="1200" b="1" dirty="0">
                <a:latin typeface="Arial" charset="0"/>
              </a:rPr>
              <a:t>Figure 5.1</a:t>
            </a:r>
          </a:p>
        </p:txBody>
      </p:sp>
      <p:pic>
        <p:nvPicPr>
          <p:cNvPr id="5" name="Picture 9" descr="figure_05_01"/>
          <p:cNvPicPr>
            <a:picLocks noChangeAspect="1" noChangeArrowheads="1"/>
          </p:cNvPicPr>
          <p:nvPr/>
        </p:nvPicPr>
        <p:blipFill>
          <a:blip r:embed="rId2"/>
          <a:srcRect/>
          <a:stretch>
            <a:fillRect/>
          </a:stretch>
        </p:blipFill>
        <p:spPr bwMode="auto">
          <a:xfrm>
            <a:off x="404813" y="600075"/>
            <a:ext cx="8231187" cy="5195888"/>
          </a:xfrm>
          <a:prstGeom prst="rect">
            <a:avLst/>
          </a:prstGeom>
          <a:noFill/>
        </p:spPr>
      </p:pic>
      <p:sp>
        <p:nvSpPr>
          <p:cNvPr id="6" name="Freeform 10"/>
          <p:cNvSpPr>
            <a:spLocks/>
          </p:cNvSpPr>
          <p:nvPr/>
        </p:nvSpPr>
        <p:spPr bwMode="auto">
          <a:xfrm>
            <a:off x="2476500" y="2017713"/>
            <a:ext cx="76200" cy="323850"/>
          </a:xfrm>
          <a:custGeom>
            <a:avLst/>
            <a:gdLst/>
            <a:ahLst/>
            <a:cxnLst>
              <a:cxn ang="0">
                <a:pos x="48" y="0"/>
              </a:cxn>
              <a:cxn ang="0">
                <a:pos x="0" y="0"/>
              </a:cxn>
              <a:cxn ang="0">
                <a:pos x="0" y="204"/>
              </a:cxn>
              <a:cxn ang="0">
                <a:pos x="48" y="204"/>
              </a:cxn>
            </a:cxnLst>
            <a:rect l="0" t="0" r="r" b="b"/>
            <a:pathLst>
              <a:path w="48" h="204">
                <a:moveTo>
                  <a:pt x="48" y="0"/>
                </a:moveTo>
                <a:lnTo>
                  <a:pt x="0" y="0"/>
                </a:lnTo>
                <a:lnTo>
                  <a:pt x="0" y="204"/>
                </a:lnTo>
                <a:lnTo>
                  <a:pt x="48" y="204"/>
                </a:lnTo>
              </a:path>
            </a:pathLst>
          </a:custGeom>
          <a:noFill/>
          <a:ln w="9525">
            <a:solidFill>
              <a:srgbClr val="231F20"/>
            </a:solidFill>
            <a:prstDash val="solid"/>
            <a:round/>
            <a:headEnd/>
            <a:tailEnd/>
          </a:ln>
        </p:spPr>
        <p:txBody>
          <a:bodyPr/>
          <a:lstStyle/>
          <a:p>
            <a:endParaRPr lang="en-GB" dirty="0"/>
          </a:p>
        </p:txBody>
      </p:sp>
      <p:sp>
        <p:nvSpPr>
          <p:cNvPr id="7" name="Line 11"/>
          <p:cNvSpPr>
            <a:spLocks noChangeShapeType="1"/>
          </p:cNvSpPr>
          <p:nvPr/>
        </p:nvSpPr>
        <p:spPr bwMode="auto">
          <a:xfrm flipH="1">
            <a:off x="1562100" y="2185988"/>
            <a:ext cx="911225" cy="1587"/>
          </a:xfrm>
          <a:prstGeom prst="line">
            <a:avLst/>
          </a:prstGeom>
          <a:noFill/>
          <a:ln w="9525">
            <a:solidFill>
              <a:srgbClr val="231F20"/>
            </a:solidFill>
            <a:round/>
            <a:headEnd/>
            <a:tailEnd/>
          </a:ln>
        </p:spPr>
        <p:txBody>
          <a:bodyPr/>
          <a:lstStyle/>
          <a:p>
            <a:endParaRPr lang="en-GB" dirty="0"/>
          </a:p>
        </p:txBody>
      </p:sp>
      <p:sp>
        <p:nvSpPr>
          <p:cNvPr id="8" name="Freeform 12"/>
          <p:cNvSpPr>
            <a:spLocks/>
          </p:cNvSpPr>
          <p:nvPr/>
        </p:nvSpPr>
        <p:spPr bwMode="auto">
          <a:xfrm>
            <a:off x="2476500" y="2373313"/>
            <a:ext cx="76200" cy="123825"/>
          </a:xfrm>
          <a:custGeom>
            <a:avLst/>
            <a:gdLst/>
            <a:ahLst/>
            <a:cxnLst>
              <a:cxn ang="0">
                <a:pos x="48" y="0"/>
              </a:cxn>
              <a:cxn ang="0">
                <a:pos x="0" y="0"/>
              </a:cxn>
              <a:cxn ang="0">
                <a:pos x="0" y="78"/>
              </a:cxn>
              <a:cxn ang="0">
                <a:pos x="48" y="78"/>
              </a:cxn>
            </a:cxnLst>
            <a:rect l="0" t="0" r="r" b="b"/>
            <a:pathLst>
              <a:path w="48" h="78">
                <a:moveTo>
                  <a:pt x="48" y="0"/>
                </a:moveTo>
                <a:lnTo>
                  <a:pt x="0" y="0"/>
                </a:lnTo>
                <a:lnTo>
                  <a:pt x="0" y="78"/>
                </a:lnTo>
                <a:lnTo>
                  <a:pt x="48" y="78"/>
                </a:lnTo>
              </a:path>
            </a:pathLst>
          </a:custGeom>
          <a:noFill/>
          <a:ln w="9525">
            <a:solidFill>
              <a:srgbClr val="231F20"/>
            </a:solidFill>
            <a:prstDash val="solid"/>
            <a:round/>
            <a:headEnd/>
            <a:tailEnd/>
          </a:ln>
        </p:spPr>
        <p:txBody>
          <a:bodyPr/>
          <a:lstStyle/>
          <a:p>
            <a:endParaRPr lang="en-GB" dirty="0"/>
          </a:p>
        </p:txBody>
      </p:sp>
      <p:sp>
        <p:nvSpPr>
          <p:cNvPr id="9" name="Line 13"/>
          <p:cNvSpPr>
            <a:spLocks noChangeShapeType="1"/>
          </p:cNvSpPr>
          <p:nvPr/>
        </p:nvSpPr>
        <p:spPr bwMode="auto">
          <a:xfrm flipH="1">
            <a:off x="2378075" y="2436813"/>
            <a:ext cx="95250" cy="1587"/>
          </a:xfrm>
          <a:prstGeom prst="line">
            <a:avLst/>
          </a:prstGeom>
          <a:noFill/>
          <a:ln w="9525">
            <a:solidFill>
              <a:srgbClr val="231F20"/>
            </a:solidFill>
            <a:round/>
            <a:headEnd/>
            <a:tailEnd/>
          </a:ln>
        </p:spPr>
        <p:txBody>
          <a:bodyPr/>
          <a:lstStyle/>
          <a:p>
            <a:endParaRPr lang="en-GB" dirty="0"/>
          </a:p>
        </p:txBody>
      </p:sp>
      <p:sp>
        <p:nvSpPr>
          <p:cNvPr id="10" name="Freeform 14"/>
          <p:cNvSpPr>
            <a:spLocks/>
          </p:cNvSpPr>
          <p:nvPr/>
        </p:nvSpPr>
        <p:spPr bwMode="auto">
          <a:xfrm>
            <a:off x="2476500" y="2532063"/>
            <a:ext cx="76200" cy="1651000"/>
          </a:xfrm>
          <a:custGeom>
            <a:avLst/>
            <a:gdLst/>
            <a:ahLst/>
            <a:cxnLst>
              <a:cxn ang="0">
                <a:pos x="48" y="0"/>
              </a:cxn>
              <a:cxn ang="0">
                <a:pos x="0" y="0"/>
              </a:cxn>
              <a:cxn ang="0">
                <a:pos x="0" y="1040"/>
              </a:cxn>
              <a:cxn ang="0">
                <a:pos x="48" y="1040"/>
              </a:cxn>
            </a:cxnLst>
            <a:rect l="0" t="0" r="r" b="b"/>
            <a:pathLst>
              <a:path w="48" h="1040">
                <a:moveTo>
                  <a:pt x="48" y="0"/>
                </a:moveTo>
                <a:lnTo>
                  <a:pt x="0" y="0"/>
                </a:lnTo>
                <a:lnTo>
                  <a:pt x="0" y="1040"/>
                </a:lnTo>
                <a:lnTo>
                  <a:pt x="48" y="1040"/>
                </a:lnTo>
              </a:path>
            </a:pathLst>
          </a:custGeom>
          <a:noFill/>
          <a:ln w="9525">
            <a:solidFill>
              <a:srgbClr val="231F20"/>
            </a:solidFill>
            <a:prstDash val="solid"/>
            <a:round/>
            <a:headEnd/>
            <a:tailEnd/>
          </a:ln>
        </p:spPr>
        <p:txBody>
          <a:bodyPr/>
          <a:lstStyle/>
          <a:p>
            <a:endParaRPr lang="en-GB" dirty="0"/>
          </a:p>
        </p:txBody>
      </p:sp>
      <p:sp>
        <p:nvSpPr>
          <p:cNvPr id="11" name="Line 15"/>
          <p:cNvSpPr>
            <a:spLocks noChangeShapeType="1"/>
          </p:cNvSpPr>
          <p:nvPr/>
        </p:nvSpPr>
        <p:spPr bwMode="auto">
          <a:xfrm flipH="1">
            <a:off x="2374900" y="3357563"/>
            <a:ext cx="98425" cy="1587"/>
          </a:xfrm>
          <a:prstGeom prst="line">
            <a:avLst/>
          </a:prstGeom>
          <a:noFill/>
          <a:ln w="9525">
            <a:solidFill>
              <a:srgbClr val="231F20"/>
            </a:solidFill>
            <a:round/>
            <a:headEnd/>
            <a:tailEnd/>
          </a:ln>
        </p:spPr>
        <p:txBody>
          <a:bodyPr/>
          <a:lstStyle/>
          <a:p>
            <a:endParaRPr lang="en-GB" dirty="0"/>
          </a:p>
        </p:txBody>
      </p:sp>
      <p:sp>
        <p:nvSpPr>
          <p:cNvPr id="12" name="Freeform 16"/>
          <p:cNvSpPr>
            <a:spLocks/>
          </p:cNvSpPr>
          <p:nvPr/>
        </p:nvSpPr>
        <p:spPr bwMode="auto">
          <a:xfrm>
            <a:off x="1374775" y="2370138"/>
            <a:ext cx="73025" cy="1812925"/>
          </a:xfrm>
          <a:custGeom>
            <a:avLst/>
            <a:gdLst/>
            <a:ahLst/>
            <a:cxnLst>
              <a:cxn ang="0">
                <a:pos x="46" y="0"/>
              </a:cxn>
              <a:cxn ang="0">
                <a:pos x="0" y="0"/>
              </a:cxn>
              <a:cxn ang="0">
                <a:pos x="0" y="1142"/>
              </a:cxn>
              <a:cxn ang="0">
                <a:pos x="46" y="1142"/>
              </a:cxn>
            </a:cxnLst>
            <a:rect l="0" t="0" r="r" b="b"/>
            <a:pathLst>
              <a:path w="46" h="1142">
                <a:moveTo>
                  <a:pt x="46" y="0"/>
                </a:moveTo>
                <a:lnTo>
                  <a:pt x="0" y="0"/>
                </a:lnTo>
                <a:lnTo>
                  <a:pt x="0" y="1142"/>
                </a:lnTo>
                <a:lnTo>
                  <a:pt x="46" y="1142"/>
                </a:lnTo>
              </a:path>
            </a:pathLst>
          </a:custGeom>
          <a:noFill/>
          <a:ln w="9525">
            <a:solidFill>
              <a:srgbClr val="231F20"/>
            </a:solidFill>
            <a:prstDash val="solid"/>
            <a:round/>
            <a:headEnd/>
            <a:tailEnd/>
          </a:ln>
        </p:spPr>
        <p:txBody>
          <a:bodyPr/>
          <a:lstStyle/>
          <a:p>
            <a:endParaRPr lang="en-GB" dirty="0"/>
          </a:p>
        </p:txBody>
      </p:sp>
      <p:sp>
        <p:nvSpPr>
          <p:cNvPr id="13" name="Line 17"/>
          <p:cNvSpPr>
            <a:spLocks noChangeShapeType="1"/>
          </p:cNvSpPr>
          <p:nvPr/>
        </p:nvSpPr>
        <p:spPr bwMode="auto">
          <a:xfrm flipH="1">
            <a:off x="1225550" y="3278188"/>
            <a:ext cx="146050" cy="1587"/>
          </a:xfrm>
          <a:prstGeom prst="line">
            <a:avLst/>
          </a:prstGeom>
          <a:noFill/>
          <a:ln w="9525">
            <a:solidFill>
              <a:srgbClr val="231F20"/>
            </a:solidFill>
            <a:round/>
            <a:headEnd/>
            <a:tailEnd/>
          </a:ln>
        </p:spPr>
        <p:txBody>
          <a:bodyPr/>
          <a:lstStyle/>
          <a:p>
            <a:endParaRPr lang="en-GB" dirty="0"/>
          </a:p>
        </p:txBody>
      </p:sp>
      <p:sp>
        <p:nvSpPr>
          <p:cNvPr id="14" name="Freeform 18"/>
          <p:cNvSpPr>
            <a:spLocks/>
          </p:cNvSpPr>
          <p:nvPr/>
        </p:nvSpPr>
        <p:spPr bwMode="auto">
          <a:xfrm>
            <a:off x="2476500" y="4224338"/>
            <a:ext cx="76200" cy="209550"/>
          </a:xfrm>
          <a:custGeom>
            <a:avLst/>
            <a:gdLst/>
            <a:ahLst/>
            <a:cxnLst>
              <a:cxn ang="0">
                <a:pos x="48" y="0"/>
              </a:cxn>
              <a:cxn ang="0">
                <a:pos x="0" y="0"/>
              </a:cxn>
              <a:cxn ang="0">
                <a:pos x="0" y="132"/>
              </a:cxn>
            </a:cxnLst>
            <a:rect l="0" t="0" r="r" b="b"/>
            <a:pathLst>
              <a:path w="48" h="132">
                <a:moveTo>
                  <a:pt x="48" y="0"/>
                </a:moveTo>
                <a:lnTo>
                  <a:pt x="0" y="0"/>
                </a:lnTo>
                <a:lnTo>
                  <a:pt x="0" y="132"/>
                </a:lnTo>
              </a:path>
            </a:pathLst>
          </a:custGeom>
          <a:noFill/>
          <a:ln w="9525">
            <a:solidFill>
              <a:srgbClr val="231F20"/>
            </a:solidFill>
            <a:prstDash val="solid"/>
            <a:round/>
            <a:headEnd/>
            <a:tailEnd/>
          </a:ln>
        </p:spPr>
        <p:txBody>
          <a:bodyPr/>
          <a:lstStyle/>
          <a:p>
            <a:endParaRPr lang="en-GB" dirty="0"/>
          </a:p>
        </p:txBody>
      </p:sp>
      <p:sp>
        <p:nvSpPr>
          <p:cNvPr id="15" name="Line 19"/>
          <p:cNvSpPr>
            <a:spLocks noChangeShapeType="1"/>
          </p:cNvSpPr>
          <p:nvPr/>
        </p:nvSpPr>
        <p:spPr bwMode="auto">
          <a:xfrm flipH="1">
            <a:off x="1778000" y="4322763"/>
            <a:ext cx="695325" cy="1587"/>
          </a:xfrm>
          <a:prstGeom prst="line">
            <a:avLst/>
          </a:prstGeom>
          <a:noFill/>
          <a:ln w="9525">
            <a:solidFill>
              <a:srgbClr val="231F20"/>
            </a:solidFill>
            <a:round/>
            <a:headEnd/>
            <a:tailEnd/>
          </a:ln>
        </p:spPr>
        <p:txBody>
          <a:bodyPr/>
          <a:lstStyle/>
          <a:p>
            <a:endParaRPr lang="en-GB" dirty="0"/>
          </a:p>
        </p:txBody>
      </p:sp>
      <p:sp>
        <p:nvSpPr>
          <p:cNvPr id="16" name="Line 20"/>
          <p:cNvSpPr>
            <a:spLocks noChangeShapeType="1"/>
          </p:cNvSpPr>
          <p:nvPr/>
        </p:nvSpPr>
        <p:spPr bwMode="auto">
          <a:xfrm>
            <a:off x="2476500" y="4452938"/>
            <a:ext cx="1588" cy="38100"/>
          </a:xfrm>
          <a:prstGeom prst="line">
            <a:avLst/>
          </a:prstGeom>
          <a:noFill/>
          <a:ln w="9525">
            <a:solidFill>
              <a:srgbClr val="231F20"/>
            </a:solidFill>
            <a:round/>
            <a:headEnd/>
            <a:tailEnd/>
          </a:ln>
        </p:spPr>
        <p:txBody>
          <a:bodyPr/>
          <a:lstStyle/>
          <a:p>
            <a:endParaRPr lang="en-GB" dirty="0"/>
          </a:p>
        </p:txBody>
      </p:sp>
      <p:sp>
        <p:nvSpPr>
          <p:cNvPr id="17" name="Line 21"/>
          <p:cNvSpPr>
            <a:spLocks noChangeShapeType="1"/>
          </p:cNvSpPr>
          <p:nvPr/>
        </p:nvSpPr>
        <p:spPr bwMode="auto">
          <a:xfrm>
            <a:off x="2476500" y="4516438"/>
            <a:ext cx="1588" cy="38100"/>
          </a:xfrm>
          <a:prstGeom prst="line">
            <a:avLst/>
          </a:prstGeom>
          <a:noFill/>
          <a:ln w="9525">
            <a:solidFill>
              <a:srgbClr val="231F20"/>
            </a:solidFill>
            <a:round/>
            <a:headEnd/>
            <a:tailEnd/>
          </a:ln>
        </p:spPr>
        <p:txBody>
          <a:bodyPr/>
          <a:lstStyle/>
          <a:p>
            <a:endParaRPr lang="en-GB" dirty="0"/>
          </a:p>
        </p:txBody>
      </p:sp>
      <p:sp>
        <p:nvSpPr>
          <p:cNvPr id="18" name="Line 22"/>
          <p:cNvSpPr>
            <a:spLocks noChangeShapeType="1"/>
          </p:cNvSpPr>
          <p:nvPr/>
        </p:nvSpPr>
        <p:spPr bwMode="auto">
          <a:xfrm>
            <a:off x="2476500" y="4579938"/>
            <a:ext cx="1588" cy="38100"/>
          </a:xfrm>
          <a:prstGeom prst="line">
            <a:avLst/>
          </a:prstGeom>
          <a:noFill/>
          <a:ln w="9525">
            <a:solidFill>
              <a:srgbClr val="231F20"/>
            </a:solidFill>
            <a:round/>
            <a:headEnd/>
            <a:tailEnd/>
          </a:ln>
        </p:spPr>
        <p:txBody>
          <a:bodyPr/>
          <a:lstStyle/>
          <a:p>
            <a:endParaRPr lang="en-GB" dirty="0"/>
          </a:p>
        </p:txBody>
      </p:sp>
      <p:sp>
        <p:nvSpPr>
          <p:cNvPr id="19" name="Line 23"/>
          <p:cNvSpPr>
            <a:spLocks noChangeShapeType="1"/>
          </p:cNvSpPr>
          <p:nvPr/>
        </p:nvSpPr>
        <p:spPr bwMode="auto">
          <a:xfrm>
            <a:off x="2476500" y="4643438"/>
            <a:ext cx="1588" cy="9525"/>
          </a:xfrm>
          <a:prstGeom prst="line">
            <a:avLst/>
          </a:prstGeom>
          <a:noFill/>
          <a:ln w="9525">
            <a:solidFill>
              <a:srgbClr val="231F20"/>
            </a:solidFill>
            <a:round/>
            <a:headEnd/>
            <a:tailEnd/>
          </a:ln>
        </p:spPr>
        <p:txBody>
          <a:bodyPr/>
          <a:lstStyle/>
          <a:p>
            <a:endParaRPr lang="en-GB" dirty="0"/>
          </a:p>
        </p:txBody>
      </p:sp>
      <p:sp>
        <p:nvSpPr>
          <p:cNvPr id="20" name="Freeform 24"/>
          <p:cNvSpPr>
            <a:spLocks/>
          </p:cNvSpPr>
          <p:nvPr/>
        </p:nvSpPr>
        <p:spPr bwMode="auto">
          <a:xfrm>
            <a:off x="2844800" y="4351338"/>
            <a:ext cx="1127125" cy="765175"/>
          </a:xfrm>
          <a:custGeom>
            <a:avLst/>
            <a:gdLst/>
            <a:ahLst/>
            <a:cxnLst>
              <a:cxn ang="0">
                <a:pos x="0" y="482"/>
              </a:cxn>
              <a:cxn ang="0">
                <a:pos x="200" y="482"/>
              </a:cxn>
              <a:cxn ang="0">
                <a:pos x="710" y="0"/>
              </a:cxn>
            </a:cxnLst>
            <a:rect l="0" t="0" r="r" b="b"/>
            <a:pathLst>
              <a:path w="710" h="482">
                <a:moveTo>
                  <a:pt x="0" y="482"/>
                </a:moveTo>
                <a:lnTo>
                  <a:pt x="200" y="482"/>
                </a:lnTo>
                <a:lnTo>
                  <a:pt x="710" y="0"/>
                </a:lnTo>
              </a:path>
            </a:pathLst>
          </a:custGeom>
          <a:noFill/>
          <a:ln w="9525">
            <a:solidFill>
              <a:srgbClr val="231F20"/>
            </a:solidFill>
            <a:prstDash val="solid"/>
            <a:round/>
            <a:headEnd/>
            <a:tailEnd/>
          </a:ln>
        </p:spPr>
        <p:txBody>
          <a:bodyPr/>
          <a:lstStyle/>
          <a:p>
            <a:endParaRPr lang="en-GB" dirty="0"/>
          </a:p>
        </p:txBody>
      </p:sp>
      <p:sp>
        <p:nvSpPr>
          <p:cNvPr id="21" name="Freeform 25"/>
          <p:cNvSpPr>
            <a:spLocks/>
          </p:cNvSpPr>
          <p:nvPr/>
        </p:nvSpPr>
        <p:spPr bwMode="auto">
          <a:xfrm>
            <a:off x="2794000" y="4440238"/>
            <a:ext cx="1552575" cy="962025"/>
          </a:xfrm>
          <a:custGeom>
            <a:avLst/>
            <a:gdLst/>
            <a:ahLst/>
            <a:cxnLst>
              <a:cxn ang="0">
                <a:pos x="0" y="606"/>
              </a:cxn>
              <a:cxn ang="0">
                <a:pos x="216" y="606"/>
              </a:cxn>
              <a:cxn ang="0">
                <a:pos x="978" y="0"/>
              </a:cxn>
            </a:cxnLst>
            <a:rect l="0" t="0" r="r" b="b"/>
            <a:pathLst>
              <a:path w="978" h="606">
                <a:moveTo>
                  <a:pt x="0" y="606"/>
                </a:moveTo>
                <a:lnTo>
                  <a:pt x="216" y="606"/>
                </a:lnTo>
                <a:lnTo>
                  <a:pt x="978" y="0"/>
                </a:lnTo>
              </a:path>
            </a:pathLst>
          </a:custGeom>
          <a:noFill/>
          <a:ln w="9525">
            <a:solidFill>
              <a:srgbClr val="231F20"/>
            </a:solidFill>
            <a:prstDash val="solid"/>
            <a:round/>
            <a:headEnd/>
            <a:tailEnd/>
          </a:ln>
        </p:spPr>
        <p:txBody>
          <a:bodyPr/>
          <a:lstStyle/>
          <a:p>
            <a:endParaRPr lang="en-GB" dirty="0"/>
          </a:p>
        </p:txBody>
      </p:sp>
      <p:sp>
        <p:nvSpPr>
          <p:cNvPr id="22" name="Freeform 26"/>
          <p:cNvSpPr>
            <a:spLocks/>
          </p:cNvSpPr>
          <p:nvPr/>
        </p:nvSpPr>
        <p:spPr bwMode="auto">
          <a:xfrm>
            <a:off x="2911475" y="4414838"/>
            <a:ext cx="1876425" cy="1276350"/>
          </a:xfrm>
          <a:custGeom>
            <a:avLst/>
            <a:gdLst/>
            <a:ahLst/>
            <a:cxnLst>
              <a:cxn ang="0">
                <a:pos x="0" y="804"/>
              </a:cxn>
              <a:cxn ang="0">
                <a:pos x="198" y="804"/>
              </a:cxn>
              <a:cxn ang="0">
                <a:pos x="1182" y="0"/>
              </a:cxn>
            </a:cxnLst>
            <a:rect l="0" t="0" r="r" b="b"/>
            <a:pathLst>
              <a:path w="1182" h="804">
                <a:moveTo>
                  <a:pt x="0" y="804"/>
                </a:moveTo>
                <a:lnTo>
                  <a:pt x="198" y="804"/>
                </a:lnTo>
                <a:lnTo>
                  <a:pt x="1182" y="0"/>
                </a:lnTo>
              </a:path>
            </a:pathLst>
          </a:custGeom>
          <a:noFill/>
          <a:ln w="9525">
            <a:solidFill>
              <a:srgbClr val="231F20"/>
            </a:solidFill>
            <a:prstDash val="solid"/>
            <a:round/>
            <a:headEnd/>
            <a:tailEnd/>
          </a:ln>
        </p:spPr>
        <p:txBody>
          <a:bodyPr/>
          <a:lstStyle/>
          <a:p>
            <a:endParaRPr lang="en-GB" dirty="0"/>
          </a:p>
        </p:txBody>
      </p:sp>
      <p:sp>
        <p:nvSpPr>
          <p:cNvPr id="23" name="Freeform 27"/>
          <p:cNvSpPr>
            <a:spLocks/>
          </p:cNvSpPr>
          <p:nvPr/>
        </p:nvSpPr>
        <p:spPr bwMode="auto">
          <a:xfrm>
            <a:off x="6010275" y="5062538"/>
            <a:ext cx="409575" cy="101600"/>
          </a:xfrm>
          <a:custGeom>
            <a:avLst/>
            <a:gdLst/>
            <a:ahLst/>
            <a:cxnLst>
              <a:cxn ang="0">
                <a:pos x="258" y="64"/>
              </a:cxn>
              <a:cxn ang="0">
                <a:pos x="204" y="64"/>
              </a:cxn>
              <a:cxn ang="0">
                <a:pos x="0" y="0"/>
              </a:cxn>
            </a:cxnLst>
            <a:rect l="0" t="0" r="r" b="b"/>
            <a:pathLst>
              <a:path w="258" h="64">
                <a:moveTo>
                  <a:pt x="258" y="64"/>
                </a:moveTo>
                <a:lnTo>
                  <a:pt x="204" y="64"/>
                </a:lnTo>
                <a:lnTo>
                  <a:pt x="0" y="0"/>
                </a:lnTo>
              </a:path>
            </a:pathLst>
          </a:custGeom>
          <a:noFill/>
          <a:ln w="9525">
            <a:solidFill>
              <a:srgbClr val="231F20"/>
            </a:solidFill>
            <a:prstDash val="solid"/>
            <a:round/>
            <a:headEnd/>
            <a:tailEnd/>
          </a:ln>
        </p:spPr>
        <p:txBody>
          <a:bodyPr/>
          <a:lstStyle/>
          <a:p>
            <a:endParaRPr lang="en-GB" dirty="0"/>
          </a:p>
        </p:txBody>
      </p:sp>
      <p:sp>
        <p:nvSpPr>
          <p:cNvPr id="24" name="Line 28"/>
          <p:cNvSpPr>
            <a:spLocks noChangeShapeType="1"/>
          </p:cNvSpPr>
          <p:nvPr/>
        </p:nvSpPr>
        <p:spPr bwMode="auto">
          <a:xfrm flipH="1">
            <a:off x="5861050" y="5119688"/>
            <a:ext cx="330200" cy="88900"/>
          </a:xfrm>
          <a:prstGeom prst="line">
            <a:avLst/>
          </a:prstGeom>
          <a:noFill/>
          <a:ln w="9525">
            <a:solidFill>
              <a:srgbClr val="231F20"/>
            </a:solidFill>
            <a:round/>
            <a:headEnd/>
            <a:tailEnd/>
          </a:ln>
        </p:spPr>
        <p:txBody>
          <a:bodyPr/>
          <a:lstStyle/>
          <a:p>
            <a:endParaRPr lang="en-GB" dirty="0"/>
          </a:p>
        </p:txBody>
      </p:sp>
      <p:sp>
        <p:nvSpPr>
          <p:cNvPr id="25" name="Freeform 29"/>
          <p:cNvSpPr>
            <a:spLocks/>
          </p:cNvSpPr>
          <p:nvPr/>
        </p:nvSpPr>
        <p:spPr bwMode="auto">
          <a:xfrm>
            <a:off x="5175250" y="4421188"/>
            <a:ext cx="1892300" cy="488950"/>
          </a:xfrm>
          <a:custGeom>
            <a:avLst/>
            <a:gdLst/>
            <a:ahLst/>
            <a:cxnLst>
              <a:cxn ang="0">
                <a:pos x="0" y="0"/>
              </a:cxn>
              <a:cxn ang="0">
                <a:pos x="1128" y="308"/>
              </a:cxn>
              <a:cxn ang="0">
                <a:pos x="1192" y="308"/>
              </a:cxn>
            </a:cxnLst>
            <a:rect l="0" t="0" r="r" b="b"/>
            <a:pathLst>
              <a:path w="1192" h="308">
                <a:moveTo>
                  <a:pt x="0" y="0"/>
                </a:moveTo>
                <a:lnTo>
                  <a:pt x="1128" y="308"/>
                </a:lnTo>
                <a:lnTo>
                  <a:pt x="1192" y="308"/>
                </a:lnTo>
              </a:path>
            </a:pathLst>
          </a:custGeom>
          <a:noFill/>
          <a:ln w="9525">
            <a:solidFill>
              <a:srgbClr val="231F20"/>
            </a:solidFill>
            <a:prstDash val="solid"/>
            <a:round/>
            <a:headEnd/>
            <a:tailEnd/>
          </a:ln>
        </p:spPr>
        <p:txBody>
          <a:bodyPr/>
          <a:lstStyle/>
          <a:p>
            <a:endParaRPr lang="en-GB" dirty="0"/>
          </a:p>
        </p:txBody>
      </p:sp>
      <p:sp>
        <p:nvSpPr>
          <p:cNvPr id="26" name="Freeform 30"/>
          <p:cNvSpPr>
            <a:spLocks/>
          </p:cNvSpPr>
          <p:nvPr/>
        </p:nvSpPr>
        <p:spPr bwMode="auto">
          <a:xfrm>
            <a:off x="5276850" y="4151313"/>
            <a:ext cx="1790700" cy="533400"/>
          </a:xfrm>
          <a:custGeom>
            <a:avLst/>
            <a:gdLst/>
            <a:ahLst/>
            <a:cxnLst>
              <a:cxn ang="0">
                <a:pos x="0" y="0"/>
              </a:cxn>
              <a:cxn ang="0">
                <a:pos x="1062" y="336"/>
              </a:cxn>
              <a:cxn ang="0">
                <a:pos x="1128" y="336"/>
              </a:cxn>
            </a:cxnLst>
            <a:rect l="0" t="0" r="r" b="b"/>
            <a:pathLst>
              <a:path w="1128" h="336">
                <a:moveTo>
                  <a:pt x="0" y="0"/>
                </a:moveTo>
                <a:lnTo>
                  <a:pt x="1062" y="336"/>
                </a:lnTo>
                <a:lnTo>
                  <a:pt x="1128" y="336"/>
                </a:lnTo>
              </a:path>
            </a:pathLst>
          </a:custGeom>
          <a:noFill/>
          <a:ln w="9525">
            <a:solidFill>
              <a:srgbClr val="231F20"/>
            </a:solidFill>
            <a:prstDash val="solid"/>
            <a:round/>
            <a:headEnd/>
            <a:tailEnd/>
          </a:ln>
        </p:spPr>
        <p:txBody>
          <a:bodyPr/>
          <a:lstStyle/>
          <a:p>
            <a:endParaRPr lang="en-GB" dirty="0"/>
          </a:p>
        </p:txBody>
      </p:sp>
      <p:sp>
        <p:nvSpPr>
          <p:cNvPr id="27" name="Freeform 31"/>
          <p:cNvSpPr>
            <a:spLocks/>
          </p:cNvSpPr>
          <p:nvPr/>
        </p:nvSpPr>
        <p:spPr bwMode="auto">
          <a:xfrm>
            <a:off x="5127625" y="5478463"/>
            <a:ext cx="590550" cy="158750"/>
          </a:xfrm>
          <a:custGeom>
            <a:avLst/>
            <a:gdLst/>
            <a:ahLst/>
            <a:cxnLst>
              <a:cxn ang="0">
                <a:pos x="0" y="0"/>
              </a:cxn>
              <a:cxn ang="0">
                <a:pos x="266" y="100"/>
              </a:cxn>
              <a:cxn ang="0">
                <a:pos x="372" y="100"/>
              </a:cxn>
            </a:cxnLst>
            <a:rect l="0" t="0" r="r" b="b"/>
            <a:pathLst>
              <a:path w="372" h="100">
                <a:moveTo>
                  <a:pt x="0" y="0"/>
                </a:moveTo>
                <a:lnTo>
                  <a:pt x="266" y="100"/>
                </a:lnTo>
                <a:lnTo>
                  <a:pt x="372" y="100"/>
                </a:lnTo>
              </a:path>
            </a:pathLst>
          </a:custGeom>
          <a:noFill/>
          <a:ln w="9525">
            <a:solidFill>
              <a:srgbClr val="231F20"/>
            </a:solidFill>
            <a:prstDash val="solid"/>
            <a:round/>
            <a:headEnd/>
            <a:tailEnd/>
          </a:ln>
        </p:spPr>
        <p:txBody>
          <a:bodyPr/>
          <a:lstStyle/>
          <a:p>
            <a:endParaRPr lang="en-GB" dirty="0"/>
          </a:p>
        </p:txBody>
      </p:sp>
      <p:sp>
        <p:nvSpPr>
          <p:cNvPr id="28" name="Line 32"/>
          <p:cNvSpPr>
            <a:spLocks noChangeShapeType="1"/>
          </p:cNvSpPr>
          <p:nvPr/>
        </p:nvSpPr>
        <p:spPr bwMode="auto">
          <a:xfrm>
            <a:off x="2568575" y="1509713"/>
            <a:ext cx="587375" cy="1587"/>
          </a:xfrm>
          <a:prstGeom prst="line">
            <a:avLst/>
          </a:prstGeom>
          <a:noFill/>
          <a:ln w="9525">
            <a:solidFill>
              <a:srgbClr val="231F20"/>
            </a:solidFill>
            <a:round/>
            <a:headEnd/>
            <a:tailEnd/>
          </a:ln>
        </p:spPr>
        <p:txBody>
          <a:bodyPr/>
          <a:lstStyle/>
          <a:p>
            <a:endParaRPr lang="en-GB" dirty="0"/>
          </a:p>
        </p:txBody>
      </p:sp>
      <p:sp>
        <p:nvSpPr>
          <p:cNvPr id="29" name="Freeform 33"/>
          <p:cNvSpPr>
            <a:spLocks/>
          </p:cNvSpPr>
          <p:nvPr/>
        </p:nvSpPr>
        <p:spPr bwMode="auto">
          <a:xfrm>
            <a:off x="5775325" y="2405063"/>
            <a:ext cx="1298575" cy="171450"/>
          </a:xfrm>
          <a:custGeom>
            <a:avLst/>
            <a:gdLst/>
            <a:ahLst/>
            <a:cxnLst>
              <a:cxn ang="0">
                <a:pos x="0" y="0"/>
              </a:cxn>
              <a:cxn ang="0">
                <a:pos x="728" y="108"/>
              </a:cxn>
              <a:cxn ang="0">
                <a:pos x="818" y="108"/>
              </a:cxn>
            </a:cxnLst>
            <a:rect l="0" t="0" r="r" b="b"/>
            <a:pathLst>
              <a:path w="818" h="108">
                <a:moveTo>
                  <a:pt x="0" y="0"/>
                </a:moveTo>
                <a:lnTo>
                  <a:pt x="728" y="108"/>
                </a:lnTo>
                <a:lnTo>
                  <a:pt x="818" y="108"/>
                </a:lnTo>
              </a:path>
            </a:pathLst>
          </a:custGeom>
          <a:noFill/>
          <a:ln w="9525">
            <a:solidFill>
              <a:srgbClr val="231F20"/>
            </a:solidFill>
            <a:prstDash val="solid"/>
            <a:round/>
            <a:headEnd/>
            <a:tailEnd/>
          </a:ln>
        </p:spPr>
        <p:txBody>
          <a:bodyPr/>
          <a:lstStyle/>
          <a:p>
            <a:endParaRPr lang="en-GB" dirty="0"/>
          </a:p>
        </p:txBody>
      </p:sp>
      <p:sp>
        <p:nvSpPr>
          <p:cNvPr id="30" name="Freeform 34"/>
          <p:cNvSpPr>
            <a:spLocks/>
          </p:cNvSpPr>
          <p:nvPr/>
        </p:nvSpPr>
        <p:spPr bwMode="auto">
          <a:xfrm>
            <a:off x="4908550" y="3817938"/>
            <a:ext cx="2159000" cy="409575"/>
          </a:xfrm>
          <a:custGeom>
            <a:avLst/>
            <a:gdLst/>
            <a:ahLst/>
            <a:cxnLst>
              <a:cxn ang="0">
                <a:pos x="0" y="0"/>
              </a:cxn>
              <a:cxn ang="0">
                <a:pos x="1296" y="258"/>
              </a:cxn>
              <a:cxn ang="0">
                <a:pos x="1360" y="258"/>
              </a:cxn>
            </a:cxnLst>
            <a:rect l="0" t="0" r="r" b="b"/>
            <a:pathLst>
              <a:path w="1360" h="258">
                <a:moveTo>
                  <a:pt x="0" y="0"/>
                </a:moveTo>
                <a:lnTo>
                  <a:pt x="1296" y="258"/>
                </a:lnTo>
                <a:lnTo>
                  <a:pt x="1360" y="258"/>
                </a:lnTo>
              </a:path>
            </a:pathLst>
          </a:custGeom>
          <a:noFill/>
          <a:ln w="9525">
            <a:solidFill>
              <a:srgbClr val="231F20"/>
            </a:solidFill>
            <a:prstDash val="solid"/>
            <a:round/>
            <a:headEnd/>
            <a:tailEnd/>
          </a:ln>
        </p:spPr>
        <p:txBody>
          <a:bodyPr/>
          <a:lstStyle/>
          <a:p>
            <a:endParaRPr lang="en-GB" dirty="0"/>
          </a:p>
        </p:txBody>
      </p:sp>
      <p:sp>
        <p:nvSpPr>
          <p:cNvPr id="31" name="Freeform 35"/>
          <p:cNvSpPr>
            <a:spLocks/>
          </p:cNvSpPr>
          <p:nvPr/>
        </p:nvSpPr>
        <p:spPr bwMode="auto">
          <a:xfrm>
            <a:off x="5565775" y="3576638"/>
            <a:ext cx="1501775" cy="193675"/>
          </a:xfrm>
          <a:custGeom>
            <a:avLst/>
            <a:gdLst/>
            <a:ahLst/>
            <a:cxnLst>
              <a:cxn ang="0">
                <a:pos x="0" y="0"/>
              </a:cxn>
              <a:cxn ang="0">
                <a:pos x="878" y="122"/>
              </a:cxn>
              <a:cxn ang="0">
                <a:pos x="946" y="122"/>
              </a:cxn>
            </a:cxnLst>
            <a:rect l="0" t="0" r="r" b="b"/>
            <a:pathLst>
              <a:path w="946" h="122">
                <a:moveTo>
                  <a:pt x="0" y="0"/>
                </a:moveTo>
                <a:lnTo>
                  <a:pt x="878" y="122"/>
                </a:lnTo>
                <a:lnTo>
                  <a:pt x="946" y="122"/>
                </a:lnTo>
              </a:path>
            </a:pathLst>
          </a:custGeom>
          <a:noFill/>
          <a:ln w="9525">
            <a:solidFill>
              <a:srgbClr val="231F20"/>
            </a:solidFill>
            <a:prstDash val="solid"/>
            <a:round/>
            <a:headEnd/>
            <a:tailEnd/>
          </a:ln>
        </p:spPr>
        <p:txBody>
          <a:bodyPr/>
          <a:lstStyle/>
          <a:p>
            <a:endParaRPr lang="en-GB" dirty="0"/>
          </a:p>
        </p:txBody>
      </p:sp>
      <p:sp>
        <p:nvSpPr>
          <p:cNvPr id="32" name="Line 36"/>
          <p:cNvSpPr>
            <a:spLocks noChangeShapeType="1"/>
          </p:cNvSpPr>
          <p:nvPr/>
        </p:nvSpPr>
        <p:spPr bwMode="auto">
          <a:xfrm>
            <a:off x="6257925" y="3309938"/>
            <a:ext cx="809625" cy="1587"/>
          </a:xfrm>
          <a:prstGeom prst="line">
            <a:avLst/>
          </a:prstGeom>
          <a:noFill/>
          <a:ln w="9525">
            <a:solidFill>
              <a:srgbClr val="231F20"/>
            </a:solidFill>
            <a:round/>
            <a:headEnd/>
            <a:tailEnd/>
          </a:ln>
        </p:spPr>
        <p:txBody>
          <a:bodyPr/>
          <a:lstStyle/>
          <a:p>
            <a:endParaRPr lang="en-GB" dirty="0"/>
          </a:p>
        </p:txBody>
      </p:sp>
      <p:sp>
        <p:nvSpPr>
          <p:cNvPr id="33" name="Freeform 37"/>
          <p:cNvSpPr>
            <a:spLocks/>
          </p:cNvSpPr>
          <p:nvPr/>
        </p:nvSpPr>
        <p:spPr bwMode="auto">
          <a:xfrm>
            <a:off x="6731000" y="2090738"/>
            <a:ext cx="333375" cy="206375"/>
          </a:xfrm>
          <a:custGeom>
            <a:avLst/>
            <a:gdLst/>
            <a:ahLst/>
            <a:cxnLst>
              <a:cxn ang="0">
                <a:pos x="0" y="130"/>
              </a:cxn>
              <a:cxn ang="0">
                <a:pos x="134" y="0"/>
              </a:cxn>
              <a:cxn ang="0">
                <a:pos x="210" y="0"/>
              </a:cxn>
            </a:cxnLst>
            <a:rect l="0" t="0" r="r" b="b"/>
            <a:pathLst>
              <a:path w="210" h="130">
                <a:moveTo>
                  <a:pt x="0" y="130"/>
                </a:moveTo>
                <a:lnTo>
                  <a:pt x="134" y="0"/>
                </a:lnTo>
                <a:lnTo>
                  <a:pt x="210" y="0"/>
                </a:lnTo>
              </a:path>
            </a:pathLst>
          </a:custGeom>
          <a:noFill/>
          <a:ln w="9525">
            <a:solidFill>
              <a:srgbClr val="231F20"/>
            </a:solidFill>
            <a:prstDash val="solid"/>
            <a:round/>
            <a:headEnd/>
            <a:tailEnd/>
          </a:ln>
        </p:spPr>
        <p:txBody>
          <a:bodyPr/>
          <a:lstStyle/>
          <a:p>
            <a:endParaRPr lang="en-GB" dirty="0"/>
          </a:p>
        </p:txBody>
      </p:sp>
      <p:sp>
        <p:nvSpPr>
          <p:cNvPr id="34" name="Freeform 38"/>
          <p:cNvSpPr>
            <a:spLocks/>
          </p:cNvSpPr>
          <p:nvPr/>
        </p:nvSpPr>
        <p:spPr bwMode="auto">
          <a:xfrm>
            <a:off x="6629400" y="1817688"/>
            <a:ext cx="441325" cy="292100"/>
          </a:xfrm>
          <a:custGeom>
            <a:avLst/>
            <a:gdLst/>
            <a:ahLst/>
            <a:cxnLst>
              <a:cxn ang="0">
                <a:pos x="278" y="0"/>
              </a:cxn>
              <a:cxn ang="0">
                <a:pos x="68" y="0"/>
              </a:cxn>
              <a:cxn ang="0">
                <a:pos x="0" y="184"/>
              </a:cxn>
            </a:cxnLst>
            <a:rect l="0" t="0" r="r" b="b"/>
            <a:pathLst>
              <a:path w="278" h="184">
                <a:moveTo>
                  <a:pt x="278" y="0"/>
                </a:moveTo>
                <a:lnTo>
                  <a:pt x="68" y="0"/>
                </a:lnTo>
                <a:lnTo>
                  <a:pt x="0" y="184"/>
                </a:lnTo>
              </a:path>
            </a:pathLst>
          </a:custGeom>
          <a:noFill/>
          <a:ln w="9525">
            <a:solidFill>
              <a:srgbClr val="231F20"/>
            </a:solidFill>
            <a:prstDash val="solid"/>
            <a:round/>
            <a:headEnd/>
            <a:tailEnd/>
          </a:ln>
        </p:spPr>
        <p:txBody>
          <a:bodyPr/>
          <a:lstStyle/>
          <a:p>
            <a:endParaRPr lang="en-GB" dirty="0"/>
          </a:p>
        </p:txBody>
      </p:sp>
      <p:sp>
        <p:nvSpPr>
          <p:cNvPr id="35" name="Line 39"/>
          <p:cNvSpPr>
            <a:spLocks noChangeShapeType="1"/>
          </p:cNvSpPr>
          <p:nvPr/>
        </p:nvSpPr>
        <p:spPr bwMode="auto">
          <a:xfrm flipH="1">
            <a:off x="6461125" y="1817688"/>
            <a:ext cx="276225" cy="269875"/>
          </a:xfrm>
          <a:prstGeom prst="line">
            <a:avLst/>
          </a:prstGeom>
          <a:noFill/>
          <a:ln w="12700">
            <a:solidFill>
              <a:srgbClr val="231F20"/>
            </a:solidFill>
            <a:round/>
            <a:headEnd/>
            <a:tailEnd/>
          </a:ln>
        </p:spPr>
        <p:txBody>
          <a:bodyPr/>
          <a:lstStyle/>
          <a:p>
            <a:endParaRPr lang="en-GB" dirty="0"/>
          </a:p>
        </p:txBody>
      </p:sp>
      <p:sp>
        <p:nvSpPr>
          <p:cNvPr id="36" name="Rectangle 40"/>
          <p:cNvSpPr>
            <a:spLocks noChangeArrowheads="1"/>
          </p:cNvSpPr>
          <p:nvPr/>
        </p:nvSpPr>
        <p:spPr bwMode="auto">
          <a:xfrm>
            <a:off x="396875" y="2027238"/>
            <a:ext cx="1104900" cy="287337"/>
          </a:xfrm>
          <a:prstGeom prst="rect">
            <a:avLst/>
          </a:prstGeom>
          <a:noFill/>
          <a:ln w="9525">
            <a:noFill/>
            <a:miter lim="800000"/>
            <a:headEnd/>
            <a:tailEnd/>
          </a:ln>
        </p:spPr>
        <p:txBody>
          <a:bodyPr wrap="none" lIns="0" tIns="0" rIns="0" bIns="0">
            <a:spAutoFit/>
          </a:bodyPr>
          <a:lstStyle/>
          <a:p>
            <a:pPr algn="l"/>
            <a:r>
              <a:rPr lang="en-US" sz="1600" dirty="0">
                <a:solidFill>
                  <a:srgbClr val="231F20"/>
                </a:solidFill>
                <a:latin typeface="Arial Black" pitchFamily="34" charset="0"/>
              </a:rPr>
              <a:t>Epidermis</a:t>
            </a:r>
            <a:endParaRPr lang="en-US" sz="1800" dirty="0">
              <a:latin typeface="Arial" charset="0"/>
            </a:endParaRPr>
          </a:p>
        </p:txBody>
      </p:sp>
      <p:sp>
        <p:nvSpPr>
          <p:cNvPr id="37" name="Rectangle 41"/>
          <p:cNvSpPr>
            <a:spLocks noChangeArrowheads="1"/>
          </p:cNvSpPr>
          <p:nvPr/>
        </p:nvSpPr>
        <p:spPr bwMode="auto">
          <a:xfrm>
            <a:off x="1574800" y="1385888"/>
            <a:ext cx="938213" cy="244475"/>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Hair shaft</a:t>
            </a:r>
            <a:endParaRPr lang="en-US" sz="1800" b="1" dirty="0">
              <a:latin typeface="Arial" charset="0"/>
            </a:endParaRPr>
          </a:p>
        </p:txBody>
      </p:sp>
      <p:sp>
        <p:nvSpPr>
          <p:cNvPr id="38" name="Rectangle 42"/>
          <p:cNvSpPr>
            <a:spLocks noChangeArrowheads="1"/>
          </p:cNvSpPr>
          <p:nvPr/>
        </p:nvSpPr>
        <p:spPr bwMode="auto">
          <a:xfrm>
            <a:off x="396875" y="3119438"/>
            <a:ext cx="779463" cy="287337"/>
          </a:xfrm>
          <a:prstGeom prst="rect">
            <a:avLst/>
          </a:prstGeom>
          <a:noFill/>
          <a:ln w="9525">
            <a:noFill/>
            <a:miter lim="800000"/>
            <a:headEnd/>
            <a:tailEnd/>
          </a:ln>
        </p:spPr>
        <p:txBody>
          <a:bodyPr wrap="none" lIns="0" tIns="0" rIns="0" bIns="0">
            <a:spAutoFit/>
          </a:bodyPr>
          <a:lstStyle/>
          <a:p>
            <a:pPr algn="l"/>
            <a:r>
              <a:rPr lang="en-US" sz="1600" dirty="0">
                <a:solidFill>
                  <a:srgbClr val="231F20"/>
                </a:solidFill>
                <a:latin typeface="Arial Black" pitchFamily="34" charset="0"/>
              </a:rPr>
              <a:t>Dermis</a:t>
            </a:r>
            <a:endParaRPr lang="en-US" sz="1800" dirty="0">
              <a:latin typeface="Arial" charset="0"/>
            </a:endParaRPr>
          </a:p>
        </p:txBody>
      </p:sp>
      <p:sp>
        <p:nvSpPr>
          <p:cNvPr id="39" name="Rectangle 43"/>
          <p:cNvSpPr>
            <a:spLocks noChangeArrowheads="1"/>
          </p:cNvSpPr>
          <p:nvPr/>
        </p:nvSpPr>
        <p:spPr bwMode="auto">
          <a:xfrm>
            <a:off x="1466850" y="3230563"/>
            <a:ext cx="869950" cy="488950"/>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Reticular</a:t>
            </a:r>
          </a:p>
          <a:p>
            <a:pPr algn="l"/>
            <a:r>
              <a:rPr lang="en-US" sz="1600" b="1" dirty="0">
                <a:solidFill>
                  <a:srgbClr val="231F20"/>
                </a:solidFill>
                <a:latin typeface="Arial" charset="0"/>
              </a:rPr>
              <a:t>layer</a:t>
            </a:r>
          </a:p>
        </p:txBody>
      </p:sp>
      <p:sp>
        <p:nvSpPr>
          <p:cNvPr id="40" name="Rectangle 44"/>
          <p:cNvSpPr>
            <a:spLocks noChangeArrowheads="1"/>
          </p:cNvSpPr>
          <p:nvPr/>
        </p:nvSpPr>
        <p:spPr bwMode="auto">
          <a:xfrm>
            <a:off x="1476375" y="2319338"/>
            <a:ext cx="847725" cy="488950"/>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Papillary</a:t>
            </a:r>
          </a:p>
          <a:p>
            <a:pPr algn="l"/>
            <a:r>
              <a:rPr lang="en-US" sz="1600" b="1" dirty="0">
                <a:solidFill>
                  <a:srgbClr val="231F20"/>
                </a:solidFill>
                <a:latin typeface="Arial" charset="0"/>
              </a:rPr>
              <a:t>layer</a:t>
            </a:r>
          </a:p>
        </p:txBody>
      </p:sp>
      <p:sp>
        <p:nvSpPr>
          <p:cNvPr id="41" name="Rectangle 45"/>
          <p:cNvSpPr>
            <a:spLocks noChangeArrowheads="1"/>
          </p:cNvSpPr>
          <p:nvPr/>
        </p:nvSpPr>
        <p:spPr bwMode="auto">
          <a:xfrm>
            <a:off x="396875" y="4167188"/>
            <a:ext cx="1787525" cy="531812"/>
          </a:xfrm>
          <a:prstGeom prst="rect">
            <a:avLst/>
          </a:prstGeom>
          <a:noFill/>
          <a:ln w="9525">
            <a:noFill/>
            <a:miter lim="800000"/>
            <a:headEnd/>
            <a:tailEnd/>
          </a:ln>
        </p:spPr>
        <p:txBody>
          <a:bodyPr wrap="none" lIns="0" tIns="0" rIns="0" bIns="0">
            <a:spAutoFit/>
          </a:bodyPr>
          <a:lstStyle/>
          <a:p>
            <a:pPr algn="l"/>
            <a:r>
              <a:rPr lang="en-US" sz="1600" dirty="0">
                <a:solidFill>
                  <a:srgbClr val="231F20"/>
                </a:solidFill>
                <a:latin typeface="Arial Black" pitchFamily="34" charset="0"/>
              </a:rPr>
              <a:t>Hypodermis</a:t>
            </a:r>
          </a:p>
          <a:p>
            <a:pPr algn="l"/>
            <a:r>
              <a:rPr lang="en-US" sz="1600" b="1" dirty="0">
                <a:solidFill>
                  <a:srgbClr val="231F20"/>
                </a:solidFill>
                <a:latin typeface="Arial" charset="0"/>
              </a:rPr>
              <a:t>(superficial fascia)</a:t>
            </a:r>
            <a:endParaRPr lang="en-US" sz="1800" dirty="0">
              <a:latin typeface="Arial" charset="0"/>
            </a:endParaRPr>
          </a:p>
        </p:txBody>
      </p:sp>
      <p:sp>
        <p:nvSpPr>
          <p:cNvPr id="42" name="Rectangle 46"/>
          <p:cNvSpPr>
            <a:spLocks noChangeArrowheads="1"/>
          </p:cNvSpPr>
          <p:nvPr/>
        </p:nvSpPr>
        <p:spPr bwMode="auto">
          <a:xfrm>
            <a:off x="7108825" y="1700213"/>
            <a:ext cx="1503363" cy="244475"/>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Dermal papillae</a:t>
            </a:r>
            <a:endParaRPr lang="en-US" sz="1800" b="1" dirty="0">
              <a:latin typeface="Arial" charset="0"/>
            </a:endParaRPr>
          </a:p>
        </p:txBody>
      </p:sp>
      <p:sp>
        <p:nvSpPr>
          <p:cNvPr id="43" name="Rectangle 47"/>
          <p:cNvSpPr>
            <a:spLocks noChangeArrowheads="1"/>
          </p:cNvSpPr>
          <p:nvPr/>
        </p:nvSpPr>
        <p:spPr bwMode="auto">
          <a:xfrm>
            <a:off x="7108825" y="2465388"/>
            <a:ext cx="450850" cy="244475"/>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Pore</a:t>
            </a:r>
            <a:endParaRPr lang="en-US" sz="1800" b="1" dirty="0">
              <a:latin typeface="Arial" charset="0"/>
            </a:endParaRPr>
          </a:p>
        </p:txBody>
      </p:sp>
      <p:sp>
        <p:nvSpPr>
          <p:cNvPr id="44" name="Rectangle 48"/>
          <p:cNvSpPr>
            <a:spLocks noChangeArrowheads="1"/>
          </p:cNvSpPr>
          <p:nvPr/>
        </p:nvSpPr>
        <p:spPr bwMode="auto">
          <a:xfrm>
            <a:off x="7108825" y="1981200"/>
            <a:ext cx="1524000" cy="488950"/>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Subpapillary</a:t>
            </a:r>
          </a:p>
          <a:p>
            <a:pPr algn="l"/>
            <a:r>
              <a:rPr lang="en-US" sz="1600" b="1" dirty="0">
                <a:solidFill>
                  <a:srgbClr val="231F20"/>
                </a:solidFill>
                <a:latin typeface="Arial" charset="0"/>
              </a:rPr>
              <a:t>vascular plexus</a:t>
            </a:r>
          </a:p>
        </p:txBody>
      </p:sp>
      <p:sp>
        <p:nvSpPr>
          <p:cNvPr id="45" name="Rectangle 49"/>
          <p:cNvSpPr>
            <a:spLocks noChangeArrowheads="1"/>
          </p:cNvSpPr>
          <p:nvPr/>
        </p:nvSpPr>
        <p:spPr bwMode="auto">
          <a:xfrm>
            <a:off x="7108825" y="2747963"/>
            <a:ext cx="1362075" cy="574675"/>
          </a:xfrm>
          <a:prstGeom prst="rect">
            <a:avLst/>
          </a:prstGeom>
          <a:noFill/>
          <a:ln w="9525">
            <a:noFill/>
            <a:miter lim="800000"/>
            <a:headEnd/>
            <a:tailEnd/>
          </a:ln>
        </p:spPr>
        <p:txBody>
          <a:bodyPr wrap="none" lIns="0" tIns="0" rIns="0" bIns="0">
            <a:spAutoFit/>
          </a:bodyPr>
          <a:lstStyle/>
          <a:p>
            <a:pPr algn="l"/>
            <a:r>
              <a:rPr lang="en-US" sz="1600" dirty="0">
                <a:solidFill>
                  <a:srgbClr val="231F20"/>
                </a:solidFill>
                <a:latin typeface="Arial Black" pitchFamily="34" charset="0"/>
              </a:rPr>
              <a:t>Appendages</a:t>
            </a:r>
          </a:p>
          <a:p>
            <a:pPr algn="l"/>
            <a:r>
              <a:rPr lang="en-US" sz="1600" dirty="0">
                <a:solidFill>
                  <a:srgbClr val="231F20"/>
                </a:solidFill>
                <a:latin typeface="Arial Black" pitchFamily="34" charset="0"/>
              </a:rPr>
              <a:t>of skin </a:t>
            </a:r>
          </a:p>
        </p:txBody>
      </p:sp>
      <p:sp>
        <p:nvSpPr>
          <p:cNvPr id="46" name="Rectangle 50"/>
          <p:cNvSpPr>
            <a:spLocks noChangeArrowheads="1"/>
          </p:cNvSpPr>
          <p:nvPr/>
        </p:nvSpPr>
        <p:spPr bwMode="auto">
          <a:xfrm>
            <a:off x="7115175" y="3228975"/>
            <a:ext cx="1484313" cy="488950"/>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Eccrine sweat</a:t>
            </a:r>
          </a:p>
          <a:p>
            <a:pPr algn="l"/>
            <a:r>
              <a:rPr lang="en-US" sz="1600" b="1" dirty="0">
                <a:latin typeface="Arial" charset="0"/>
              </a:rPr>
              <a:t>  </a:t>
            </a:r>
            <a:r>
              <a:rPr lang="en-US" sz="1600" b="1" dirty="0">
                <a:solidFill>
                  <a:srgbClr val="231F20"/>
                </a:solidFill>
                <a:latin typeface="Arial" charset="0"/>
              </a:rPr>
              <a:t>gland</a:t>
            </a:r>
          </a:p>
        </p:txBody>
      </p:sp>
      <p:sp>
        <p:nvSpPr>
          <p:cNvPr id="47" name="Rectangle 51"/>
          <p:cNvSpPr>
            <a:spLocks noChangeArrowheads="1"/>
          </p:cNvSpPr>
          <p:nvPr/>
        </p:nvSpPr>
        <p:spPr bwMode="auto">
          <a:xfrm>
            <a:off x="7115175" y="3686175"/>
            <a:ext cx="1282700" cy="488950"/>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Arrector pili</a:t>
            </a:r>
          </a:p>
          <a:p>
            <a:pPr algn="l"/>
            <a:r>
              <a:rPr lang="en-US" sz="1600" b="1" dirty="0">
                <a:latin typeface="Arial" charset="0"/>
              </a:rPr>
              <a:t>  </a:t>
            </a:r>
            <a:r>
              <a:rPr lang="en-US" sz="1600" b="1" dirty="0">
                <a:solidFill>
                  <a:srgbClr val="231F20"/>
                </a:solidFill>
                <a:latin typeface="Arial" charset="0"/>
              </a:rPr>
              <a:t>muscle</a:t>
            </a:r>
          </a:p>
        </p:txBody>
      </p:sp>
      <p:sp>
        <p:nvSpPr>
          <p:cNvPr id="48" name="Rectangle 52"/>
          <p:cNvSpPr>
            <a:spLocks noChangeArrowheads="1"/>
          </p:cNvSpPr>
          <p:nvPr/>
        </p:nvSpPr>
        <p:spPr bwMode="auto">
          <a:xfrm>
            <a:off x="7115175" y="4132263"/>
            <a:ext cx="1198563" cy="488950"/>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Sebaceous</a:t>
            </a:r>
          </a:p>
          <a:p>
            <a:pPr algn="l"/>
            <a:r>
              <a:rPr lang="en-US" sz="1600" b="1" dirty="0">
                <a:latin typeface="Arial" charset="0"/>
              </a:rPr>
              <a:t>  </a:t>
            </a:r>
            <a:r>
              <a:rPr lang="en-US" sz="1600" b="1" dirty="0">
                <a:solidFill>
                  <a:srgbClr val="231F20"/>
                </a:solidFill>
                <a:latin typeface="Arial" charset="0"/>
              </a:rPr>
              <a:t>(oil) gland</a:t>
            </a:r>
          </a:p>
        </p:txBody>
      </p:sp>
      <p:sp>
        <p:nvSpPr>
          <p:cNvPr id="49" name="Rectangle 53"/>
          <p:cNvSpPr>
            <a:spLocks noChangeArrowheads="1"/>
          </p:cNvSpPr>
          <p:nvPr/>
        </p:nvSpPr>
        <p:spPr bwMode="auto">
          <a:xfrm>
            <a:off x="7115175" y="4567238"/>
            <a:ext cx="1227138" cy="244475"/>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Hair follicle</a:t>
            </a:r>
          </a:p>
        </p:txBody>
      </p:sp>
      <p:sp>
        <p:nvSpPr>
          <p:cNvPr id="50" name="Rectangle 54"/>
          <p:cNvSpPr>
            <a:spLocks noChangeArrowheads="1"/>
          </p:cNvSpPr>
          <p:nvPr/>
        </p:nvSpPr>
        <p:spPr bwMode="auto">
          <a:xfrm>
            <a:off x="7115175" y="4795838"/>
            <a:ext cx="976313" cy="244475"/>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Hair root</a:t>
            </a:r>
          </a:p>
        </p:txBody>
      </p:sp>
      <p:sp>
        <p:nvSpPr>
          <p:cNvPr id="51" name="Rectangle 55"/>
          <p:cNvSpPr>
            <a:spLocks noChangeArrowheads="1"/>
          </p:cNvSpPr>
          <p:nvPr/>
        </p:nvSpPr>
        <p:spPr bwMode="auto">
          <a:xfrm>
            <a:off x="762000" y="4729163"/>
            <a:ext cx="2130425" cy="287337"/>
          </a:xfrm>
          <a:prstGeom prst="rect">
            <a:avLst/>
          </a:prstGeom>
          <a:noFill/>
          <a:ln w="9525">
            <a:noFill/>
            <a:miter lim="800000"/>
            <a:headEnd/>
            <a:tailEnd/>
          </a:ln>
        </p:spPr>
        <p:txBody>
          <a:bodyPr wrap="none" lIns="0" tIns="0" rIns="0" bIns="0">
            <a:spAutoFit/>
          </a:bodyPr>
          <a:lstStyle/>
          <a:p>
            <a:pPr algn="l"/>
            <a:r>
              <a:rPr lang="en-US" sz="1600" dirty="0">
                <a:solidFill>
                  <a:srgbClr val="231F20"/>
                </a:solidFill>
                <a:latin typeface="Arial Black" pitchFamily="34" charset="0"/>
              </a:rPr>
              <a:t>Nervous structures</a:t>
            </a:r>
            <a:endParaRPr lang="en-US" sz="1800" dirty="0">
              <a:latin typeface="Arial" charset="0"/>
            </a:endParaRPr>
          </a:p>
        </p:txBody>
      </p:sp>
      <p:sp>
        <p:nvSpPr>
          <p:cNvPr id="52" name="Rectangle 56"/>
          <p:cNvSpPr>
            <a:spLocks noChangeArrowheads="1"/>
          </p:cNvSpPr>
          <p:nvPr/>
        </p:nvSpPr>
        <p:spPr bwMode="auto">
          <a:xfrm>
            <a:off x="757238" y="4999038"/>
            <a:ext cx="2025650" cy="244475"/>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Sensory nerve fiber</a:t>
            </a:r>
          </a:p>
        </p:txBody>
      </p:sp>
      <p:sp>
        <p:nvSpPr>
          <p:cNvPr id="53" name="Rectangle 57"/>
          <p:cNvSpPr>
            <a:spLocks noChangeArrowheads="1"/>
          </p:cNvSpPr>
          <p:nvPr/>
        </p:nvSpPr>
        <p:spPr bwMode="auto">
          <a:xfrm>
            <a:off x="757238" y="5278438"/>
            <a:ext cx="1979612" cy="244475"/>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Pacinian corpuscle</a:t>
            </a:r>
          </a:p>
        </p:txBody>
      </p:sp>
      <p:sp>
        <p:nvSpPr>
          <p:cNvPr id="54" name="Rectangle 58"/>
          <p:cNvSpPr>
            <a:spLocks noChangeArrowheads="1"/>
          </p:cNvSpPr>
          <p:nvPr/>
        </p:nvSpPr>
        <p:spPr bwMode="auto">
          <a:xfrm>
            <a:off x="749300" y="5557838"/>
            <a:ext cx="2097088" cy="488950"/>
          </a:xfrm>
          <a:prstGeom prst="rect">
            <a:avLst/>
          </a:prstGeom>
          <a:noFill/>
          <a:ln w="9525">
            <a:noFill/>
            <a:miter lim="800000"/>
            <a:headEnd/>
            <a:tailEnd/>
          </a:ln>
        </p:spPr>
        <p:txBody>
          <a:bodyPr wrap="none" lIns="0" tIns="0" rIns="0" bIns="0">
            <a:spAutoFit/>
          </a:bodyPr>
          <a:lstStyle/>
          <a:p>
            <a:pPr algn="l"/>
            <a:r>
              <a:rPr lang="en-US" sz="1600" b="1" dirty="0">
                <a:latin typeface="Arial" charset="0"/>
              </a:rPr>
              <a:t>• </a:t>
            </a:r>
            <a:r>
              <a:rPr lang="en-US" sz="1600" b="1" dirty="0">
                <a:solidFill>
                  <a:srgbClr val="231F20"/>
                </a:solidFill>
                <a:latin typeface="Arial" charset="0"/>
              </a:rPr>
              <a:t>Hair follicle receptor</a:t>
            </a:r>
          </a:p>
          <a:p>
            <a:pPr algn="l"/>
            <a:r>
              <a:rPr lang="en-US" sz="1600" b="1" dirty="0">
                <a:latin typeface="Arial" charset="0"/>
              </a:rPr>
              <a:t>  </a:t>
            </a:r>
            <a:r>
              <a:rPr lang="en-US" sz="1600" b="1" dirty="0">
                <a:solidFill>
                  <a:srgbClr val="231F20"/>
                </a:solidFill>
                <a:latin typeface="Arial" charset="0"/>
              </a:rPr>
              <a:t>(root hair plexus)</a:t>
            </a:r>
          </a:p>
        </p:txBody>
      </p:sp>
      <p:sp>
        <p:nvSpPr>
          <p:cNvPr id="55" name="Rectangle 59"/>
          <p:cNvSpPr>
            <a:spLocks noChangeArrowheads="1"/>
          </p:cNvSpPr>
          <p:nvPr/>
        </p:nvSpPr>
        <p:spPr bwMode="auto">
          <a:xfrm>
            <a:off x="6448425" y="5046663"/>
            <a:ext cx="1928813" cy="488950"/>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Cutaneous vascular</a:t>
            </a:r>
          </a:p>
          <a:p>
            <a:pPr algn="l"/>
            <a:r>
              <a:rPr lang="en-US" sz="1600" b="1" dirty="0">
                <a:solidFill>
                  <a:srgbClr val="231F20"/>
                </a:solidFill>
                <a:latin typeface="Arial" charset="0"/>
              </a:rPr>
              <a:t>plexus</a:t>
            </a:r>
          </a:p>
        </p:txBody>
      </p:sp>
      <p:sp>
        <p:nvSpPr>
          <p:cNvPr id="56" name="Rectangle 60"/>
          <p:cNvSpPr>
            <a:spLocks noChangeArrowheads="1"/>
          </p:cNvSpPr>
          <p:nvPr/>
        </p:nvSpPr>
        <p:spPr bwMode="auto">
          <a:xfrm>
            <a:off x="5737225" y="5519738"/>
            <a:ext cx="1444625" cy="244475"/>
          </a:xfrm>
          <a:prstGeom prst="rect">
            <a:avLst/>
          </a:prstGeom>
          <a:noFill/>
          <a:ln w="9525">
            <a:noFill/>
            <a:miter lim="800000"/>
            <a:headEnd/>
            <a:tailEnd/>
          </a:ln>
        </p:spPr>
        <p:txBody>
          <a:bodyPr wrap="none" lIns="0" tIns="0" rIns="0" bIns="0">
            <a:spAutoFit/>
          </a:bodyPr>
          <a:lstStyle/>
          <a:p>
            <a:pPr algn="l"/>
            <a:r>
              <a:rPr lang="en-US" sz="1600" b="1" dirty="0">
                <a:solidFill>
                  <a:srgbClr val="231F20"/>
                </a:solidFill>
                <a:latin typeface="Arial" charset="0"/>
              </a:rPr>
              <a:t>Adipose tissue</a:t>
            </a:r>
            <a:endParaRPr lang="en-US" sz="1800" b="1" dirty="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Epidermis</a:t>
            </a:r>
            <a:endParaRPr lang="en-GB" dirty="0"/>
          </a:p>
        </p:txBody>
      </p:sp>
      <p:sp>
        <p:nvSpPr>
          <p:cNvPr id="3" name="Content Placeholder 2"/>
          <p:cNvSpPr>
            <a:spLocks noGrp="1"/>
          </p:cNvSpPr>
          <p:nvPr>
            <p:ph idx="1"/>
          </p:nvPr>
        </p:nvSpPr>
        <p:spPr/>
        <p:txBody>
          <a:bodyPr>
            <a:normAutofit/>
          </a:bodyPr>
          <a:lstStyle/>
          <a:p>
            <a:r>
              <a:rPr lang="en-US" sz="2600" dirty="0" smtClean="0"/>
              <a:t>Is the most superficial layer of the skin</a:t>
            </a:r>
          </a:p>
          <a:p>
            <a:r>
              <a:rPr lang="en-US" sz="2600" dirty="0" smtClean="0"/>
              <a:t>It is composed of keratinized stratified squamous epithelium which vary in thickness in different parts</a:t>
            </a:r>
          </a:p>
          <a:p>
            <a:r>
              <a:rPr lang="en-US" sz="2600" dirty="0" smtClean="0"/>
              <a:t>It does not contain any blood vessels or nerve endings but the deepest layer is bathed by interstitial fluid form the dermis</a:t>
            </a:r>
          </a:p>
          <a:p>
            <a:r>
              <a:rPr lang="en-US" sz="2600" dirty="0" smtClean="0"/>
              <a:t>There several layers of cells in the epidermis which extend from the deepest i.e. germinative layer to the most superficial i.e. stratum </a:t>
            </a:r>
            <a:r>
              <a:rPr lang="en-US" sz="2600" dirty="0" err="1" smtClean="0"/>
              <a:t>corneum</a:t>
            </a:r>
            <a:endParaRPr lang="en-US" sz="2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Epidermis ctied</a:t>
            </a:r>
            <a:endParaRPr lang="en-GB" dirty="0"/>
          </a:p>
        </p:txBody>
      </p:sp>
      <p:sp>
        <p:nvSpPr>
          <p:cNvPr id="3" name="Content Placeholder 2"/>
          <p:cNvSpPr>
            <a:spLocks noGrp="1"/>
          </p:cNvSpPr>
          <p:nvPr>
            <p:ph idx="1"/>
          </p:nvPr>
        </p:nvSpPr>
        <p:spPr/>
        <p:txBody>
          <a:bodyPr>
            <a:normAutofit fontScale="85000" lnSpcReduction="20000"/>
          </a:bodyPr>
          <a:lstStyle/>
          <a:p>
            <a:r>
              <a:rPr lang="en-US" dirty="0" smtClean="0"/>
              <a:t>The cells on the surface are flat, thin, non nucleated, dead cells or </a:t>
            </a:r>
            <a:r>
              <a:rPr lang="en-US" dirty="0" err="1" smtClean="0"/>
              <a:t>squames</a:t>
            </a:r>
            <a:r>
              <a:rPr lang="en-US" dirty="0" smtClean="0"/>
              <a:t> in which the cytoplasm has been replaced by a protein called keratin</a:t>
            </a:r>
          </a:p>
          <a:p>
            <a:r>
              <a:rPr lang="en-GB" dirty="0" smtClean="0"/>
              <a:t>The cells are constantly being rubbed off and replaced by cells from the germinative layer</a:t>
            </a:r>
          </a:p>
          <a:p>
            <a:r>
              <a:rPr lang="en-GB" dirty="0" smtClean="0"/>
              <a:t>Complete replacement takes a month</a:t>
            </a:r>
          </a:p>
          <a:p>
            <a:r>
              <a:rPr lang="en-GB" dirty="0" smtClean="0"/>
              <a:t>Maintenance of a healthy epidermis depends on: desquamation, effective keratinisation and continual cell division</a:t>
            </a:r>
          </a:p>
          <a:p>
            <a:r>
              <a:rPr lang="en-GB" dirty="0" smtClean="0"/>
              <a:t>Hair, secretions from sebaceous glands and ducts of sweat glands pass through epidermis to reach the surface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Ctied</a:t>
            </a:r>
            <a:r>
              <a:rPr lang="en-GB" dirty="0" smtClean="0"/>
              <a:t> </a:t>
            </a:r>
            <a:endParaRPr lang="en-GB" dirty="0"/>
          </a:p>
        </p:txBody>
      </p:sp>
      <p:sp>
        <p:nvSpPr>
          <p:cNvPr id="3" name="Content Placeholder 2"/>
          <p:cNvSpPr>
            <a:spLocks noGrp="1"/>
          </p:cNvSpPr>
          <p:nvPr>
            <p:ph idx="1"/>
          </p:nvPr>
        </p:nvSpPr>
        <p:spPr/>
        <p:txBody>
          <a:bodyPr>
            <a:normAutofit lnSpcReduction="10000"/>
          </a:bodyPr>
          <a:lstStyle/>
          <a:p>
            <a:r>
              <a:rPr lang="en-GB" dirty="0" smtClean="0"/>
              <a:t>The surface of epidermis is ridged by projections of cells in the dermis called papilla</a:t>
            </a:r>
          </a:p>
          <a:p>
            <a:r>
              <a:rPr lang="en-GB" dirty="0" smtClean="0"/>
              <a:t>The downward projections of </a:t>
            </a:r>
            <a:r>
              <a:rPr lang="en-GB" dirty="0" err="1" smtClean="0"/>
              <a:t>germinative</a:t>
            </a:r>
            <a:r>
              <a:rPr lang="en-GB" dirty="0" smtClean="0"/>
              <a:t> layer between papilla aid in nutrition of the epidermal cells and stabilise the two layers  preventing damage due to shearing</a:t>
            </a:r>
          </a:p>
          <a:p>
            <a:r>
              <a:rPr lang="en-GB" dirty="0" smtClean="0"/>
              <a:t>Blisters develop when the epidermis and the dermis separate and serous fluid collects between them</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Color</a:t>
            </a:r>
            <a:endParaRPr lang="en-GB" dirty="0"/>
          </a:p>
        </p:txBody>
      </p:sp>
      <p:sp>
        <p:nvSpPr>
          <p:cNvPr id="3" name="Content Placeholder 2"/>
          <p:cNvSpPr>
            <a:spLocks noGrp="1"/>
          </p:cNvSpPr>
          <p:nvPr>
            <p:ph idx="1"/>
          </p:nvPr>
        </p:nvSpPr>
        <p:spPr/>
        <p:txBody>
          <a:bodyPr>
            <a:normAutofit fontScale="85000" lnSpcReduction="20000"/>
          </a:bodyPr>
          <a:lstStyle/>
          <a:p>
            <a:pPr marL="571500" indent="-571500">
              <a:lnSpc>
                <a:spcPct val="90000"/>
              </a:lnSpc>
            </a:pPr>
            <a:r>
              <a:rPr lang="en-US" dirty="0" smtClean="0"/>
              <a:t>Three pigments contribute to skin color:</a:t>
            </a:r>
          </a:p>
          <a:p>
            <a:pPr marL="879475" lvl="1" indent="-533400">
              <a:lnSpc>
                <a:spcPct val="90000"/>
              </a:lnSpc>
              <a:buFont typeface="Times" charset="0"/>
              <a:buAutoNum type="arabicPeriod"/>
            </a:pPr>
            <a:r>
              <a:rPr lang="en-US" sz="3200" dirty="0" smtClean="0"/>
              <a:t>Melanin</a:t>
            </a:r>
          </a:p>
          <a:p>
            <a:pPr marL="1279525" lvl="2" indent="-533400">
              <a:lnSpc>
                <a:spcPct val="90000"/>
              </a:lnSpc>
            </a:pPr>
            <a:r>
              <a:rPr lang="en-US" sz="3200" dirty="0" smtClean="0"/>
              <a:t>Yellow to reddish-brown to black, responsible for dark skin colors</a:t>
            </a:r>
          </a:p>
          <a:p>
            <a:pPr marL="1279525" lvl="2" indent="-533400">
              <a:lnSpc>
                <a:spcPct val="90000"/>
              </a:lnSpc>
            </a:pPr>
            <a:r>
              <a:rPr lang="en-US" sz="3200" dirty="0" smtClean="0"/>
              <a:t>It is derived from amino acids  tyrosine and is secreted by melanocytes and absorbed by the epithelial cells</a:t>
            </a:r>
          </a:p>
          <a:p>
            <a:pPr marL="1279525" lvl="2" indent="-533400">
              <a:lnSpc>
                <a:spcPct val="90000"/>
              </a:lnSpc>
            </a:pPr>
            <a:r>
              <a:rPr lang="en-US" sz="3200" dirty="0" smtClean="0"/>
              <a:t>It varies from race to ethnic and genetic makeup</a:t>
            </a:r>
          </a:p>
          <a:p>
            <a:pPr marL="1279525" lvl="2" indent="-533400">
              <a:lnSpc>
                <a:spcPct val="90000"/>
              </a:lnSpc>
            </a:pPr>
            <a:r>
              <a:rPr lang="en-US" sz="3200" dirty="0" smtClean="0"/>
              <a:t>The difference in colour depends on amount secreted and presence of sun promotes synthesis of melanin</a:t>
            </a:r>
          </a:p>
          <a:p>
            <a:pPr marL="1279525" lvl="2" indent="-533400">
              <a:lnSpc>
                <a:spcPct val="90000"/>
              </a:lnSpc>
            </a:pPr>
            <a:r>
              <a:rPr lang="en-US" sz="3200" dirty="0" smtClean="0"/>
              <a:t> melanin protects the skin from harmful effects of sunlight</a:t>
            </a:r>
          </a:p>
          <a:p>
            <a:pPr marL="1622425" lvl="3" indent="-533400">
              <a:lnSpc>
                <a:spcPct val="90000"/>
              </a:lnSpc>
              <a:buNone/>
            </a:pPr>
            <a:endParaRPr lang="en-US" sz="3200" dirty="0" smtClean="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Skin colour ctied</a:t>
            </a:r>
            <a:endParaRPr lang="en-GB" dirty="0"/>
          </a:p>
        </p:txBody>
      </p:sp>
      <p:sp>
        <p:nvSpPr>
          <p:cNvPr id="3" name="Content Placeholder 2"/>
          <p:cNvSpPr>
            <a:spLocks noGrp="1"/>
          </p:cNvSpPr>
          <p:nvPr>
            <p:ph idx="1"/>
          </p:nvPr>
        </p:nvSpPr>
        <p:spPr/>
        <p:txBody>
          <a:bodyPr/>
          <a:lstStyle/>
          <a:p>
            <a:pPr marL="879475" lvl="1" indent="-533400">
              <a:buFont typeface="Times" charset="0"/>
              <a:buAutoNum type="arabicPeriod" startAt="2"/>
            </a:pPr>
            <a:r>
              <a:rPr lang="en-GB" sz="3600" dirty="0" smtClean="0"/>
              <a:t> </a:t>
            </a:r>
            <a:r>
              <a:rPr lang="en-US" sz="3600" dirty="0" smtClean="0"/>
              <a:t>Carotene</a:t>
            </a:r>
          </a:p>
          <a:p>
            <a:pPr marL="1279525" lvl="2" indent="-533400"/>
            <a:r>
              <a:rPr lang="en-US" sz="3600" dirty="0" smtClean="0"/>
              <a:t>Yellow to orange, most obvious in the palms and soles </a:t>
            </a:r>
          </a:p>
          <a:p>
            <a:pPr marL="1279525" lvl="2" indent="-533400"/>
            <a:r>
              <a:rPr lang="en-US" sz="3600" dirty="0" smtClean="0"/>
              <a:t>And  excessive levels of bile pigments in blood</a:t>
            </a:r>
          </a:p>
          <a:p>
            <a:pPr>
              <a:buNone/>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989</TotalTime>
  <Words>1731</Words>
  <Application>Microsoft Office PowerPoint</Application>
  <PresentationFormat>On-screen Show (4:3)</PresentationFormat>
  <Paragraphs>202</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THE SKIN</vt:lpstr>
      <vt:lpstr>OBJECTIVES</vt:lpstr>
      <vt:lpstr>Skin (Integument)</vt:lpstr>
      <vt:lpstr>Slide 4</vt:lpstr>
      <vt:lpstr>Epidermis</vt:lpstr>
      <vt:lpstr>Epidermis ctied</vt:lpstr>
      <vt:lpstr>Ctied </vt:lpstr>
      <vt:lpstr>Skin Color</vt:lpstr>
      <vt:lpstr>Skin colour ctied</vt:lpstr>
      <vt:lpstr>Skin col</vt:lpstr>
      <vt:lpstr>Dermis </vt:lpstr>
      <vt:lpstr>Blood and lymph vessels</vt:lpstr>
      <vt:lpstr>Sensory nerve endings</vt:lpstr>
      <vt:lpstr>Sweat glands</vt:lpstr>
      <vt:lpstr>Sweat Glands</vt:lpstr>
      <vt:lpstr>Hair </vt:lpstr>
      <vt:lpstr>Arrector pili</vt:lpstr>
      <vt:lpstr>Sebaceous glands</vt:lpstr>
      <vt:lpstr>Nails </vt:lpstr>
      <vt:lpstr>Slide 20</vt:lpstr>
      <vt:lpstr>Functions of the skin</vt:lpstr>
      <vt:lpstr>Functions ctied</vt:lpstr>
      <vt:lpstr>Function ctied</vt:lpstr>
      <vt:lpstr>Functions ctied</vt:lpstr>
      <vt:lpstr>Functions ctied</vt:lpstr>
      <vt:lpstr>Functions ctied</vt:lpstr>
      <vt:lpstr>Functions ctied</vt:lpstr>
      <vt:lpstr>WOUND HEALING</vt:lpstr>
      <vt:lpstr>Primary healing(healing by first intention</vt:lpstr>
      <vt:lpstr>Healing by ctied</vt:lpstr>
      <vt:lpstr>Secondary healing ( healing by secondary intention)</vt:lpstr>
      <vt:lpstr>Fibrosis/ scar formation</vt:lpstr>
      <vt:lpstr>Slide 33</vt:lpstr>
      <vt:lpstr>Complications of wound healing</vt:lpstr>
      <vt:lpstr>Complications ctied</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SKIN</dc:title>
  <dc:creator>MR &amp;MRS K MUTIRIA</dc:creator>
  <cp:lastModifiedBy>MR N MRS MUTIRIA</cp:lastModifiedBy>
  <cp:revision>47</cp:revision>
  <dcterms:created xsi:type="dcterms:W3CDTF">2013-04-11T07:05:45Z</dcterms:created>
  <dcterms:modified xsi:type="dcterms:W3CDTF">2015-11-02T13:54:43Z</dcterms:modified>
</cp:coreProperties>
</file>