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30" y="6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D2334B-A44A-4925-AA2E-403C33E9BF94}" type="datetimeFigureOut">
              <a:rPr lang="en-US" smtClean="0"/>
              <a:pPr/>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08C460-0C00-4EB3-AC4B-1F764415E5C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D2334B-A44A-4925-AA2E-403C33E9BF94}" type="datetimeFigureOut">
              <a:rPr lang="en-US" smtClean="0"/>
              <a:pPr/>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08C460-0C00-4EB3-AC4B-1F764415E5C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D2334B-A44A-4925-AA2E-403C33E9BF94}" type="datetimeFigureOut">
              <a:rPr lang="en-US" smtClean="0"/>
              <a:pPr/>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08C460-0C00-4EB3-AC4B-1F764415E5C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D2334B-A44A-4925-AA2E-403C33E9BF94}" type="datetimeFigureOut">
              <a:rPr lang="en-US" smtClean="0"/>
              <a:pPr/>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08C460-0C00-4EB3-AC4B-1F764415E5C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D2334B-A44A-4925-AA2E-403C33E9BF94}" type="datetimeFigureOut">
              <a:rPr lang="en-US" smtClean="0"/>
              <a:pPr/>
              <a:t>11/19/2019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08C460-0C00-4EB3-AC4B-1F764415E5C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D2334B-A44A-4925-AA2E-403C33E9BF94}" type="datetimeFigureOut">
              <a:rPr lang="en-US" smtClean="0"/>
              <a:pPr/>
              <a:t>11/19/2019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08C460-0C00-4EB3-AC4B-1F764415E5C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D2334B-A44A-4925-AA2E-403C33E9BF94}" type="datetimeFigureOut">
              <a:rPr lang="en-US" smtClean="0"/>
              <a:pPr/>
              <a:t>11/19/2019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08C460-0C00-4EB3-AC4B-1F764415E5C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D2334B-A44A-4925-AA2E-403C33E9BF94}" type="datetimeFigureOut">
              <a:rPr lang="en-US" smtClean="0"/>
              <a:pPr/>
              <a:t>11/19/2019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08C460-0C00-4EB3-AC4B-1F764415E5C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D2334B-A44A-4925-AA2E-403C33E9BF94}" type="datetimeFigureOut">
              <a:rPr lang="en-US" smtClean="0"/>
              <a:pPr/>
              <a:t>11/19/2019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08C460-0C00-4EB3-AC4B-1F764415E5C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D2334B-A44A-4925-AA2E-403C33E9BF94}" type="datetimeFigureOut">
              <a:rPr lang="en-US" smtClean="0"/>
              <a:pPr/>
              <a:t>11/19/2019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08C460-0C00-4EB3-AC4B-1F764415E5C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D2334B-A44A-4925-AA2E-403C33E9BF94}" type="datetimeFigureOut">
              <a:rPr lang="en-US" smtClean="0"/>
              <a:pPr/>
              <a:t>11/19/2019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08C460-0C00-4EB3-AC4B-1F764415E5C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D2334B-A44A-4925-AA2E-403C33E9BF94}" type="datetimeFigureOut">
              <a:rPr lang="en-US" smtClean="0"/>
              <a:pPr/>
              <a:t>11/19/2019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08C460-0C00-4EB3-AC4B-1F764415E5C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3.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7.pn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27.png"/><Relationship Id="rId4" Type="http://schemas.openxmlformats.org/officeDocument/2006/relationships/image" Target="../media/image58.png"/></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60.png"/><Relationship Id="rId1" Type="http://schemas.openxmlformats.org/officeDocument/2006/relationships/slideLayout" Target="../slideLayouts/slideLayout7.xml"/><Relationship Id="rId5" Type="http://schemas.openxmlformats.org/officeDocument/2006/relationships/image" Target="../media/image62.png"/><Relationship Id="rId4" Type="http://schemas.openxmlformats.org/officeDocument/2006/relationships/image" Target="../media/image61.png"/></Relationships>
</file>

<file path=ppt/slides/_rels/slide2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3.png"/><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3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72.jpeg"/><Relationship Id="rId4" Type="http://schemas.openxmlformats.org/officeDocument/2006/relationships/image" Target="../media/image71.jpeg"/></Relationships>
</file>

<file path=ppt/slides/_rels/slide3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png"/><Relationship Id="rId1" Type="http://schemas.openxmlformats.org/officeDocument/2006/relationships/slideLayout" Target="../slideLayouts/slideLayout7.xml"/><Relationship Id="rId4" Type="http://schemas.openxmlformats.org/officeDocument/2006/relationships/image" Target="../media/image72.jpeg"/></Relationships>
</file>

<file path=ppt/slides/_rels/slide3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77.png"/><Relationship Id="rId1" Type="http://schemas.openxmlformats.org/officeDocument/2006/relationships/slideLayout" Target="../slideLayouts/slideLayout7.xml"/><Relationship Id="rId4" Type="http://schemas.openxmlformats.org/officeDocument/2006/relationships/image" Target="../media/image7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4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 Id="rId5" Type="http://schemas.openxmlformats.org/officeDocument/2006/relationships/image" Target="../media/image87.png"/><Relationship Id="rId4" Type="http://schemas.openxmlformats.org/officeDocument/2006/relationships/image" Target="../media/image8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55.png"/><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92.jpeg"/><Relationship Id="rId5" Type="http://schemas.openxmlformats.org/officeDocument/2006/relationships/image" Target="../media/image91.png"/><Relationship Id="rId4" Type="http://schemas.openxmlformats.org/officeDocument/2006/relationships/image" Target="../media/image90.jpeg"/></Relationships>
</file>

<file path=ppt/slides/_rels/slide5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95.jpeg"/><Relationship Id="rId5" Type="http://schemas.openxmlformats.org/officeDocument/2006/relationships/image" Target="../media/image34.png"/><Relationship Id="rId4" Type="http://schemas.openxmlformats.org/officeDocument/2006/relationships/image" Target="../media/image94.jpeg"/></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6.png"/><Relationship Id="rId1" Type="http://schemas.openxmlformats.org/officeDocument/2006/relationships/slideLayout" Target="../slideLayouts/slideLayout7.xml"/><Relationship Id="rId5" Type="http://schemas.openxmlformats.org/officeDocument/2006/relationships/image" Target="../media/image98.jpeg"/><Relationship Id="rId4" Type="http://schemas.openxmlformats.org/officeDocument/2006/relationships/image" Target="../media/image97.png"/></Relationships>
</file>

<file path=ppt/slides/_rels/slide5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77.png"/><Relationship Id="rId1" Type="http://schemas.openxmlformats.org/officeDocument/2006/relationships/slideLayout" Target="../slideLayouts/slideLayout7.xml"/><Relationship Id="rId5" Type="http://schemas.openxmlformats.org/officeDocument/2006/relationships/image" Target="../media/image99.png"/><Relationship Id="rId4" Type="http://schemas.openxmlformats.org/officeDocument/2006/relationships/image" Target="../media/image78.png"/></Relationships>
</file>

<file path=ppt/slides/_rels/slide5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6.png"/><Relationship Id="rId1" Type="http://schemas.openxmlformats.org/officeDocument/2006/relationships/slideLayout" Target="../slideLayouts/slideLayout7.xml"/><Relationship Id="rId6" Type="http://schemas.openxmlformats.org/officeDocument/2006/relationships/image" Target="../media/image101.png"/><Relationship Id="rId5" Type="http://schemas.openxmlformats.org/officeDocument/2006/relationships/image" Target="../media/image60.png"/><Relationship Id="rId4" Type="http://schemas.openxmlformats.org/officeDocument/2006/relationships/image" Target="../media/image17.png"/></Relationships>
</file>

<file path=ppt/slides/_rels/slide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6.png"/><Relationship Id="rId1" Type="http://schemas.openxmlformats.org/officeDocument/2006/relationships/slideLayout" Target="../slideLayouts/slideLayout7.xml"/><Relationship Id="rId6" Type="http://schemas.openxmlformats.org/officeDocument/2006/relationships/image" Target="../media/image102.png"/><Relationship Id="rId5" Type="http://schemas.openxmlformats.org/officeDocument/2006/relationships/image" Target="../media/image41.png"/><Relationship Id="rId4" Type="http://schemas.openxmlformats.org/officeDocument/2006/relationships/image" Target="../media/image100.png"/></Relationships>
</file>

<file path=ppt/slides/_rels/slide5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6.png"/><Relationship Id="rId1" Type="http://schemas.openxmlformats.org/officeDocument/2006/relationships/slideLayout" Target="../slideLayouts/slideLayout7.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7.png"/></Relationships>
</file>

<file path=ppt/slides/_rels/slide5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109.png"/><Relationship Id="rId4" Type="http://schemas.openxmlformats.org/officeDocument/2006/relationships/image" Target="../media/image108.png"/></Relationships>
</file>

<file path=ppt/slides/_rels/slide63.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76.png"/><Relationship Id="rId1" Type="http://schemas.openxmlformats.org/officeDocument/2006/relationships/slideLayout" Target="../slideLayouts/slideLayout7.xml"/><Relationship Id="rId4" Type="http://schemas.openxmlformats.org/officeDocument/2006/relationships/image" Target="../media/image111.png"/></Relationships>
</file>

<file path=ppt/slides/_rels/slide64.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66.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115.png"/></Relationships>
</file>

<file path=ppt/slides/_rels/slide69.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7.xml"/><Relationship Id="rId6" Type="http://schemas.openxmlformats.org/officeDocument/2006/relationships/image" Target="../media/image119.png"/><Relationship Id="rId5" Type="http://schemas.openxmlformats.org/officeDocument/2006/relationships/image" Target="../media/image115.png"/><Relationship Id="rId4" Type="http://schemas.openxmlformats.org/officeDocument/2006/relationships/image" Target="../media/image118.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70.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33.png"/></Relationships>
</file>

<file path=ppt/slides/_rels/slide71.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125.png"/><Relationship Id="rId5" Type="http://schemas.openxmlformats.org/officeDocument/2006/relationships/image" Target="../media/image124.jpeg"/><Relationship Id="rId4" Type="http://schemas.openxmlformats.org/officeDocument/2006/relationships/image" Target="../media/image31.png"/></Relationships>
</file>

<file path=ppt/slides/_rels/slide7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26.png"/><Relationship Id="rId4" Type="http://schemas.openxmlformats.org/officeDocument/2006/relationships/image" Target="../media/image21.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7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image" Target="../media/image113.png"/><Relationship Id="rId1" Type="http://schemas.openxmlformats.org/officeDocument/2006/relationships/slideLayout" Target="../slideLayouts/slideLayout2.xml"/><Relationship Id="rId4" Type="http://schemas.openxmlformats.org/officeDocument/2006/relationships/image" Target="../media/image128.jpeg"/></Relationships>
</file>

<file path=ppt/slides/_rels/slide78.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image" Target="../media/image76.png"/><Relationship Id="rId1" Type="http://schemas.openxmlformats.org/officeDocument/2006/relationships/slideLayout" Target="../slideLayouts/slideLayout2.xml"/><Relationship Id="rId4" Type="http://schemas.openxmlformats.org/officeDocument/2006/relationships/image" Target="../media/image128.jpeg"/></Relationships>
</file>

<file path=ppt/slides/_rels/slide7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2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8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113.png"/><Relationship Id="rId1" Type="http://schemas.openxmlformats.org/officeDocument/2006/relationships/slideLayout" Target="../slideLayouts/slideLayout7.xml"/><Relationship Id="rId5" Type="http://schemas.openxmlformats.org/officeDocument/2006/relationships/image" Target="../media/image91.png"/><Relationship Id="rId4" Type="http://schemas.openxmlformats.org/officeDocument/2006/relationships/image" Target="../media/image76.png"/></Relationships>
</file>

<file path=ppt/slides/_rels/slide8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129.png"/></Relationships>
</file>

<file path=ppt/slides/_rels/slide8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34.png"/><Relationship Id="rId1" Type="http://schemas.openxmlformats.org/officeDocument/2006/relationships/slideLayout" Target="../slideLayouts/slideLayout7.xml"/><Relationship Id="rId6" Type="http://schemas.openxmlformats.org/officeDocument/2006/relationships/image" Target="../media/image138.jpeg"/><Relationship Id="rId5" Type="http://schemas.openxmlformats.org/officeDocument/2006/relationships/image" Target="../media/image137.png"/><Relationship Id="rId4" Type="http://schemas.openxmlformats.org/officeDocument/2006/relationships/image" Target="../media/image136.jpeg"/></Relationships>
</file>

<file path=ppt/slides/_rels/slide91.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34.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4.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41.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31.png"/><Relationship Id="rId1" Type="http://schemas.openxmlformats.org/officeDocument/2006/relationships/slideLayout" Target="../slideLayouts/slideLayout7.xml"/><Relationship Id="rId4" Type="http://schemas.openxmlformats.org/officeDocument/2006/relationships/image" Target="../media/image142.png"/></Relationships>
</file>

<file path=ppt/slides/_rels/slide98.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3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SPECIAL SENSES</a:t>
            </a:r>
            <a:endParaRPr lang="en-US" dirty="0"/>
          </a:p>
        </p:txBody>
      </p:sp>
      <p:sp>
        <p:nvSpPr>
          <p:cNvPr id="3" name="Subtitle 2"/>
          <p:cNvSpPr>
            <a:spLocks noGrp="1"/>
          </p:cNvSpPr>
          <p:nvPr>
            <p:ph type="subTitle" idx="1"/>
          </p:nvPr>
        </p:nvSpPr>
        <p:spPr/>
        <p:txBody>
          <a:bodyPr/>
          <a:lstStyle/>
          <a:p>
            <a:r>
              <a:rPr lang="en-US" dirty="0" smtClean="0"/>
              <a:t>SAMUEL NGIGI K.</a:t>
            </a:r>
          </a:p>
          <a:p>
            <a:r>
              <a:rPr lang="en-US" dirty="0" smtClean="0"/>
              <a:t>KMTC</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60862" y="939949"/>
            <a:ext cx="124691" cy="125057"/>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627038" y="495748"/>
            <a:ext cx="3729182" cy="1365725"/>
          </a:xfrm>
          <a:prstGeom prst="rect">
            <a:avLst/>
          </a:prstGeom>
        </p:spPr>
        <p:txBody>
          <a:bodyPr vert="horz" wrap="square" lIns="0" tIns="11397" rIns="0" bIns="0" rtlCol="0">
            <a:spAutoFit/>
          </a:bodyPr>
          <a:lstStyle/>
          <a:p>
            <a:pPr marL="11397">
              <a:spcBef>
                <a:spcPts val="90"/>
              </a:spcBef>
            </a:pPr>
            <a:r>
              <a:rPr sz="2800" b="1" spc="-4" smtClean="0">
                <a:latin typeface="Times New Roman" pitchFamily="18" charset="0"/>
                <a:cs typeface="Times New Roman" pitchFamily="18" charset="0"/>
              </a:rPr>
              <a:t>Retina</a:t>
            </a:r>
            <a:r>
              <a:rPr lang="en-US" sz="2800" b="1" spc="-4" dirty="0" smtClean="0">
                <a:latin typeface="Times New Roman" pitchFamily="18" charset="0"/>
                <a:cs typeface="Times New Roman" pitchFamily="18" charset="0"/>
              </a:rPr>
              <a:t/>
            </a:r>
            <a:br>
              <a:rPr lang="en-US" sz="2800" b="1" spc="-4" dirty="0" smtClean="0">
                <a:latin typeface="Times New Roman" pitchFamily="18" charset="0"/>
                <a:cs typeface="Times New Roman" pitchFamily="18" charset="0"/>
              </a:rPr>
            </a:br>
            <a:r>
              <a:rPr sz="2000" spc="-4" smtClean="0">
                <a:solidFill>
                  <a:srgbClr val="000000"/>
                </a:solidFill>
                <a:latin typeface="Arial" pitchFamily="34" charset="0"/>
                <a:cs typeface="Arial" pitchFamily="34" charset="0"/>
              </a:rPr>
              <a:t>The </a:t>
            </a:r>
            <a:r>
              <a:rPr sz="2000" spc="-4" dirty="0">
                <a:solidFill>
                  <a:srgbClr val="000000"/>
                </a:solidFill>
                <a:latin typeface="Arial" pitchFamily="34" charset="0"/>
                <a:cs typeface="Arial" pitchFamily="34" charset="0"/>
              </a:rPr>
              <a:t>retina </a:t>
            </a:r>
            <a:r>
              <a:rPr sz="2000" spc="-9" dirty="0">
                <a:solidFill>
                  <a:srgbClr val="000000"/>
                </a:solidFill>
                <a:latin typeface="Arial" pitchFamily="34" charset="0"/>
                <a:cs typeface="Arial" pitchFamily="34" charset="0"/>
              </a:rPr>
              <a:t>extends  </a:t>
            </a:r>
            <a:r>
              <a:rPr sz="2000" spc="-4" dirty="0">
                <a:solidFill>
                  <a:srgbClr val="000000"/>
                </a:solidFill>
                <a:latin typeface="Arial" pitchFamily="34" charset="0"/>
                <a:cs typeface="Arial" pitchFamily="34" charset="0"/>
              </a:rPr>
              <a:t>anteriorly almost </a:t>
            </a:r>
            <a:r>
              <a:rPr sz="2000" b="0" dirty="0">
                <a:solidFill>
                  <a:srgbClr val="000000"/>
                </a:solidFill>
                <a:latin typeface="Arial" pitchFamily="34" charset="0"/>
                <a:cs typeface="Arial" pitchFamily="34" charset="0"/>
              </a:rPr>
              <a:t>to </a:t>
            </a:r>
            <a:r>
              <a:rPr sz="2000" spc="-4" dirty="0">
                <a:solidFill>
                  <a:srgbClr val="000000"/>
                </a:solidFill>
                <a:latin typeface="Arial" pitchFamily="34" charset="0"/>
                <a:cs typeface="Arial" pitchFamily="34" charset="0"/>
              </a:rPr>
              <a:t>the ciliary  body. </a:t>
            </a:r>
            <a:r>
              <a:rPr sz="2000" b="0" dirty="0">
                <a:solidFill>
                  <a:srgbClr val="000000"/>
                </a:solidFill>
                <a:latin typeface="Arial" pitchFamily="34" charset="0"/>
                <a:cs typeface="Arial" pitchFamily="34" charset="0"/>
              </a:rPr>
              <a:t>It </a:t>
            </a:r>
            <a:r>
              <a:rPr sz="2000" spc="-4" dirty="0">
                <a:solidFill>
                  <a:srgbClr val="000000"/>
                </a:solidFill>
                <a:latin typeface="Arial" pitchFamily="34" charset="0"/>
                <a:cs typeface="Arial" pitchFamily="34" charset="0"/>
              </a:rPr>
              <a:t>is organized</a:t>
            </a:r>
            <a:r>
              <a:rPr sz="2000" spc="-13" dirty="0">
                <a:solidFill>
                  <a:srgbClr val="000000"/>
                </a:solidFill>
                <a:latin typeface="Arial" pitchFamily="34" charset="0"/>
                <a:cs typeface="Arial" pitchFamily="34" charset="0"/>
              </a:rPr>
              <a:t> </a:t>
            </a:r>
            <a:r>
              <a:rPr sz="2000" spc="-4" dirty="0">
                <a:solidFill>
                  <a:srgbClr val="000000"/>
                </a:solidFill>
                <a:latin typeface="Arial" pitchFamily="34" charset="0"/>
                <a:cs typeface="Arial" pitchFamily="34" charset="0"/>
              </a:rPr>
              <a:t>into:</a:t>
            </a:r>
          </a:p>
        </p:txBody>
      </p:sp>
      <p:sp>
        <p:nvSpPr>
          <p:cNvPr id="4" name="object 4"/>
          <p:cNvSpPr txBox="1"/>
          <p:nvPr/>
        </p:nvSpPr>
        <p:spPr>
          <a:xfrm>
            <a:off x="627039" y="2109395"/>
            <a:ext cx="3708977" cy="4197270"/>
          </a:xfrm>
          <a:prstGeom prst="rect">
            <a:avLst/>
          </a:prstGeom>
        </p:spPr>
        <p:txBody>
          <a:bodyPr vert="horz" wrap="square" lIns="0" tIns="11397" rIns="0" bIns="0" rtlCol="0">
            <a:spAutoFit/>
          </a:bodyPr>
          <a:lstStyle/>
          <a:p>
            <a:pPr marL="11397">
              <a:spcBef>
                <a:spcPts val="90"/>
              </a:spcBef>
              <a:buClr>
                <a:srgbClr val="669900"/>
              </a:buClr>
              <a:buFont typeface="Wingdings"/>
              <a:buChar char=""/>
              <a:tabLst>
                <a:tab pos="319115" algn="l"/>
              </a:tabLst>
            </a:pPr>
            <a:r>
              <a:rPr sz="2200" b="1" spc="-4" dirty="0">
                <a:solidFill>
                  <a:srgbClr val="99CC00"/>
                </a:solidFill>
                <a:latin typeface="Arial"/>
                <a:cs typeface="Arial"/>
              </a:rPr>
              <a:t>10 </a:t>
            </a:r>
            <a:r>
              <a:rPr sz="2200" b="1" spc="-9" dirty="0">
                <a:solidFill>
                  <a:srgbClr val="99CC00"/>
                </a:solidFill>
                <a:latin typeface="Arial"/>
                <a:cs typeface="Arial"/>
              </a:rPr>
              <a:t>layers </a:t>
            </a:r>
            <a:r>
              <a:rPr sz="2200" spc="-4" dirty="0">
                <a:latin typeface="Arial"/>
                <a:cs typeface="Arial"/>
              </a:rPr>
              <a:t>within</a:t>
            </a:r>
            <a:r>
              <a:rPr sz="2200" spc="31" dirty="0">
                <a:latin typeface="Arial"/>
                <a:cs typeface="Arial"/>
              </a:rPr>
              <a:t> </a:t>
            </a:r>
            <a:r>
              <a:rPr sz="2200" spc="-4" dirty="0">
                <a:latin typeface="Arial"/>
                <a:cs typeface="Arial"/>
              </a:rPr>
              <a:t>which;</a:t>
            </a:r>
            <a:endParaRPr sz="2200">
              <a:latin typeface="Arial"/>
              <a:cs typeface="Arial"/>
            </a:endParaRPr>
          </a:p>
          <a:p>
            <a:pPr>
              <a:spcBef>
                <a:spcPts val="4"/>
              </a:spcBef>
              <a:buClr>
                <a:srgbClr val="669900"/>
              </a:buClr>
              <a:buFont typeface="Wingdings"/>
              <a:buChar char=""/>
            </a:pPr>
            <a:endParaRPr sz="2200">
              <a:latin typeface="Times New Roman"/>
              <a:cs typeface="Times New Roman"/>
            </a:endParaRPr>
          </a:p>
          <a:p>
            <a:pPr marL="11397" marR="7978">
              <a:buClr>
                <a:srgbClr val="669900"/>
              </a:buClr>
              <a:buFont typeface="Wingdings"/>
              <a:buChar char=""/>
              <a:tabLst>
                <a:tab pos="319115" algn="l"/>
              </a:tabLst>
            </a:pPr>
            <a:r>
              <a:rPr sz="2200" spc="-4" dirty="0">
                <a:latin typeface="Arial"/>
                <a:cs typeface="Arial"/>
              </a:rPr>
              <a:t>Are found </a:t>
            </a:r>
            <a:r>
              <a:rPr sz="2200" b="1" spc="-4" dirty="0">
                <a:solidFill>
                  <a:srgbClr val="99CC00"/>
                </a:solidFill>
                <a:latin typeface="Arial"/>
                <a:cs typeface="Arial"/>
              </a:rPr>
              <a:t>rods </a:t>
            </a:r>
            <a:r>
              <a:rPr sz="2200" spc="-4" dirty="0">
                <a:latin typeface="Arial"/>
                <a:cs typeface="Arial"/>
              </a:rPr>
              <a:t>and </a:t>
            </a:r>
            <a:r>
              <a:rPr sz="2200" b="1" spc="-4" dirty="0">
                <a:solidFill>
                  <a:srgbClr val="99CC00"/>
                </a:solidFill>
                <a:latin typeface="Arial"/>
                <a:cs typeface="Arial"/>
              </a:rPr>
              <a:t>cones</a:t>
            </a:r>
            <a:r>
              <a:rPr sz="2200" spc="-4" dirty="0">
                <a:latin typeface="Arial"/>
                <a:cs typeface="Arial"/>
              </a:rPr>
              <a:t>,  which are the visual receptors  and some </a:t>
            </a:r>
            <a:r>
              <a:rPr sz="2200" b="1" spc="-4" dirty="0">
                <a:solidFill>
                  <a:srgbClr val="99CC00"/>
                </a:solidFill>
                <a:latin typeface="Arial"/>
                <a:cs typeface="Arial"/>
              </a:rPr>
              <a:t>non-visual  Photoreceptors (e.g.  melanopsin)</a:t>
            </a:r>
            <a:r>
              <a:rPr sz="2200" spc="-4" dirty="0">
                <a:latin typeface="Arial"/>
                <a:cs typeface="Arial"/>
              </a:rPr>
              <a:t>;</a:t>
            </a:r>
            <a:r>
              <a:rPr sz="2200" spc="-31" dirty="0">
                <a:latin typeface="Arial"/>
                <a:cs typeface="Arial"/>
              </a:rPr>
              <a:t> </a:t>
            </a:r>
            <a:r>
              <a:rPr sz="2200" spc="-4" dirty="0">
                <a:latin typeface="Arial"/>
                <a:cs typeface="Arial"/>
              </a:rPr>
              <a:t>and</a:t>
            </a:r>
            <a:endParaRPr sz="2200">
              <a:latin typeface="Arial"/>
              <a:cs typeface="Arial"/>
            </a:endParaRPr>
          </a:p>
          <a:p>
            <a:pPr>
              <a:spcBef>
                <a:spcPts val="4"/>
              </a:spcBef>
              <a:buClr>
                <a:srgbClr val="669900"/>
              </a:buClr>
              <a:buFont typeface="Wingdings"/>
              <a:buChar char=""/>
            </a:pPr>
            <a:endParaRPr sz="2200">
              <a:latin typeface="Times New Roman"/>
              <a:cs typeface="Times New Roman"/>
            </a:endParaRPr>
          </a:p>
          <a:p>
            <a:pPr marL="11397" marR="4559">
              <a:buClr>
                <a:srgbClr val="669900"/>
              </a:buClr>
              <a:buFont typeface="Wingdings"/>
              <a:buChar char=""/>
              <a:tabLst>
                <a:tab pos="319115" algn="l"/>
              </a:tabLst>
            </a:pPr>
            <a:r>
              <a:rPr sz="2200" spc="-4" dirty="0">
                <a:latin typeface="Arial"/>
                <a:cs typeface="Arial"/>
              </a:rPr>
              <a:t>four types of neurons: </a:t>
            </a:r>
            <a:r>
              <a:rPr sz="2200" spc="-4" dirty="0">
                <a:solidFill>
                  <a:srgbClr val="99CC00"/>
                </a:solidFill>
                <a:latin typeface="Arial"/>
                <a:cs typeface="Arial"/>
              </a:rPr>
              <a:t> </a:t>
            </a:r>
            <a:r>
              <a:rPr sz="2200" b="1" spc="-4" dirty="0">
                <a:solidFill>
                  <a:srgbClr val="99CC00"/>
                </a:solidFill>
                <a:latin typeface="Arial"/>
                <a:cs typeface="Arial"/>
              </a:rPr>
              <a:t>bipolar cells, ganglion</a:t>
            </a:r>
            <a:r>
              <a:rPr sz="2200" b="1" spc="-94" dirty="0">
                <a:solidFill>
                  <a:srgbClr val="99CC00"/>
                </a:solidFill>
                <a:latin typeface="Arial"/>
                <a:cs typeface="Arial"/>
              </a:rPr>
              <a:t> </a:t>
            </a:r>
            <a:r>
              <a:rPr sz="2200" b="1" spc="-4" dirty="0">
                <a:solidFill>
                  <a:srgbClr val="99CC00"/>
                </a:solidFill>
                <a:latin typeface="Arial"/>
                <a:cs typeface="Arial"/>
              </a:rPr>
              <a:t>cells,  horizontal cells</a:t>
            </a:r>
            <a:r>
              <a:rPr sz="2200" spc="-4" dirty="0">
                <a:latin typeface="Arial"/>
                <a:cs typeface="Arial"/>
              </a:rPr>
              <a:t>, and </a:t>
            </a:r>
            <a:r>
              <a:rPr sz="2200" spc="-4" dirty="0">
                <a:solidFill>
                  <a:srgbClr val="99CC00"/>
                </a:solidFill>
                <a:latin typeface="Arial"/>
                <a:cs typeface="Arial"/>
              </a:rPr>
              <a:t> </a:t>
            </a:r>
            <a:r>
              <a:rPr sz="2200" b="1" spc="-4" dirty="0">
                <a:solidFill>
                  <a:srgbClr val="99CC00"/>
                </a:solidFill>
                <a:latin typeface="Arial"/>
                <a:cs typeface="Arial"/>
              </a:rPr>
              <a:t>amacrine</a:t>
            </a:r>
            <a:r>
              <a:rPr sz="2200" b="1" spc="-13" dirty="0">
                <a:solidFill>
                  <a:srgbClr val="99CC00"/>
                </a:solidFill>
                <a:latin typeface="Arial"/>
                <a:cs typeface="Arial"/>
              </a:rPr>
              <a:t> </a:t>
            </a:r>
            <a:r>
              <a:rPr sz="2200" b="1" spc="-4" dirty="0">
                <a:solidFill>
                  <a:srgbClr val="99CC00"/>
                </a:solidFill>
                <a:latin typeface="Arial"/>
                <a:cs typeface="Arial"/>
              </a:rPr>
              <a:t>cells</a:t>
            </a:r>
            <a:r>
              <a:rPr sz="2200" b="1" spc="-4" dirty="0">
                <a:latin typeface="Arial"/>
                <a:cs typeface="Arial"/>
              </a:rPr>
              <a:t>.</a:t>
            </a:r>
            <a:endParaRPr sz="2200">
              <a:latin typeface="Arial"/>
              <a:cs typeface="Arial"/>
            </a:endParaRPr>
          </a:p>
        </p:txBody>
      </p:sp>
      <p:sp>
        <p:nvSpPr>
          <p:cNvPr id="5" name="object 5"/>
          <p:cNvSpPr/>
          <p:nvPr/>
        </p:nvSpPr>
        <p:spPr>
          <a:xfrm>
            <a:off x="4649957" y="403412"/>
            <a:ext cx="4079791" cy="5312933"/>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4783397" y="5889612"/>
            <a:ext cx="3727450" cy="441820"/>
          </a:xfrm>
          <a:prstGeom prst="rect">
            <a:avLst/>
          </a:prstGeom>
        </p:spPr>
        <p:txBody>
          <a:bodyPr vert="horz" wrap="square" lIns="0" tIns="10827" rIns="0" bIns="0" rtlCol="0">
            <a:spAutoFit/>
          </a:bodyPr>
          <a:lstStyle/>
          <a:p>
            <a:pPr marL="11397" marR="4559">
              <a:spcBef>
                <a:spcPts val="85"/>
              </a:spcBef>
            </a:pPr>
            <a:r>
              <a:rPr sz="900" b="1" spc="-4" dirty="0">
                <a:latin typeface="Arial"/>
                <a:cs typeface="Arial"/>
              </a:rPr>
              <a:t>Neural components of the extrafoveal portion of the retina </a:t>
            </a:r>
            <a:r>
              <a:rPr sz="900" b="1" spc="-9" dirty="0">
                <a:latin typeface="Arial"/>
                <a:cs typeface="Arial"/>
              </a:rPr>
              <a:t>(Adapted  </a:t>
            </a:r>
            <a:r>
              <a:rPr sz="900" b="1" spc="-4" dirty="0">
                <a:latin typeface="Arial"/>
                <a:cs typeface="Arial"/>
              </a:rPr>
              <a:t>from Medical </a:t>
            </a:r>
            <a:r>
              <a:rPr sz="900" b="1" spc="-9" dirty="0">
                <a:latin typeface="Arial"/>
                <a:cs typeface="Arial"/>
              </a:rPr>
              <a:t>Physiology: </a:t>
            </a:r>
            <a:r>
              <a:rPr sz="900" b="1" spc="-4" dirty="0">
                <a:latin typeface="Arial"/>
                <a:cs typeface="Arial"/>
              </a:rPr>
              <a:t>a </a:t>
            </a:r>
            <a:r>
              <a:rPr sz="900" b="1" spc="-9" dirty="0">
                <a:latin typeface="Arial"/>
                <a:cs typeface="Arial"/>
              </a:rPr>
              <a:t>Systems Approach </a:t>
            </a:r>
            <a:r>
              <a:rPr sz="900" b="1" spc="-4" dirty="0">
                <a:latin typeface="Arial"/>
                <a:cs typeface="Arial"/>
              </a:rPr>
              <a:t>by </a:t>
            </a:r>
            <a:r>
              <a:rPr sz="900" b="1" spc="-9" dirty="0">
                <a:latin typeface="Arial"/>
                <a:cs typeface="Arial"/>
              </a:rPr>
              <a:t>Hershel </a:t>
            </a:r>
            <a:r>
              <a:rPr sz="900" b="1" spc="-4" dirty="0">
                <a:latin typeface="Arial"/>
                <a:cs typeface="Arial"/>
              </a:rPr>
              <a:t>and  Michael</a:t>
            </a:r>
            <a:r>
              <a:rPr sz="900" b="1" i="1" spc="-4" dirty="0">
                <a:latin typeface="Arial"/>
                <a:cs typeface="Arial"/>
              </a:rPr>
              <a:t>. </a:t>
            </a:r>
            <a:r>
              <a:rPr sz="900" b="1" spc="-4" dirty="0">
                <a:latin typeface="Arial"/>
                <a:cs typeface="Arial"/>
              </a:rPr>
              <a:t>McGraw-Hill </a:t>
            </a:r>
            <a:r>
              <a:rPr sz="900" b="1" spc="-9" dirty="0">
                <a:latin typeface="Arial"/>
                <a:cs typeface="Arial"/>
              </a:rPr>
              <a:t>Company,</a:t>
            </a:r>
            <a:r>
              <a:rPr sz="900" b="1" spc="-58" dirty="0">
                <a:latin typeface="Arial"/>
                <a:cs typeface="Arial"/>
              </a:rPr>
              <a:t> </a:t>
            </a:r>
            <a:r>
              <a:rPr sz="900" b="1" spc="-9" dirty="0">
                <a:latin typeface="Arial"/>
                <a:cs typeface="Arial"/>
              </a:rPr>
              <a:t>2011).</a:t>
            </a:r>
            <a:endParaRPr sz="90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03292" y="537883"/>
            <a:ext cx="7687911" cy="2892462"/>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695036" y="5874431"/>
            <a:ext cx="7716982" cy="534728"/>
          </a:xfrm>
          <a:prstGeom prst="rect">
            <a:avLst/>
          </a:prstGeom>
        </p:spPr>
        <p:txBody>
          <a:bodyPr vert="horz" wrap="square" lIns="0" tIns="11397" rIns="0" bIns="0" rtlCol="0">
            <a:spAutoFit/>
          </a:bodyPr>
          <a:lstStyle/>
          <a:p>
            <a:pPr marL="11397" marR="4559">
              <a:spcBef>
                <a:spcPts val="90"/>
              </a:spcBef>
            </a:pPr>
            <a:r>
              <a:rPr sz="1100" b="1" spc="-4" dirty="0">
                <a:latin typeface="Arial"/>
                <a:cs typeface="Arial"/>
              </a:rPr>
              <a:t>Neural components of the extrafoveal portion of the retina </a:t>
            </a:r>
            <a:r>
              <a:rPr sz="1100" b="1" spc="-9" dirty="0">
                <a:solidFill>
                  <a:srgbClr val="000099"/>
                </a:solidFill>
                <a:latin typeface="Arial"/>
                <a:cs typeface="Arial"/>
              </a:rPr>
              <a:t>(Adapted </a:t>
            </a:r>
            <a:r>
              <a:rPr sz="1100" b="1" spc="-4" dirty="0">
                <a:solidFill>
                  <a:srgbClr val="000099"/>
                </a:solidFill>
                <a:latin typeface="Arial"/>
                <a:cs typeface="Arial"/>
              </a:rPr>
              <a:t>from Medical </a:t>
            </a:r>
            <a:r>
              <a:rPr sz="1100" b="1" spc="-9" dirty="0">
                <a:solidFill>
                  <a:srgbClr val="000099"/>
                </a:solidFill>
                <a:latin typeface="Arial"/>
                <a:cs typeface="Arial"/>
              </a:rPr>
              <a:t>Physiology: </a:t>
            </a:r>
            <a:r>
              <a:rPr sz="1100" b="1" spc="-4" dirty="0">
                <a:solidFill>
                  <a:srgbClr val="000099"/>
                </a:solidFill>
                <a:latin typeface="Arial"/>
                <a:cs typeface="Arial"/>
              </a:rPr>
              <a:t>a </a:t>
            </a:r>
            <a:r>
              <a:rPr sz="1100" b="1" spc="-9" dirty="0">
                <a:solidFill>
                  <a:srgbClr val="000099"/>
                </a:solidFill>
                <a:latin typeface="Arial"/>
                <a:cs typeface="Arial"/>
              </a:rPr>
              <a:t>Systems Approach  </a:t>
            </a:r>
            <a:r>
              <a:rPr sz="1100" b="1" spc="-4" dirty="0">
                <a:solidFill>
                  <a:srgbClr val="000099"/>
                </a:solidFill>
                <a:latin typeface="Arial"/>
                <a:cs typeface="Arial"/>
              </a:rPr>
              <a:t>by </a:t>
            </a:r>
            <a:r>
              <a:rPr sz="1100" b="1" spc="-4" dirty="0">
                <a:latin typeface="Arial"/>
                <a:cs typeface="Arial"/>
              </a:rPr>
              <a:t>Hershel and </a:t>
            </a:r>
            <a:r>
              <a:rPr sz="1100" b="1" dirty="0">
                <a:latin typeface="Arial"/>
                <a:cs typeface="Arial"/>
              </a:rPr>
              <a:t>Michael</a:t>
            </a:r>
            <a:r>
              <a:rPr sz="1100" b="1" i="1" dirty="0">
                <a:solidFill>
                  <a:srgbClr val="000099"/>
                </a:solidFill>
                <a:latin typeface="Arial"/>
                <a:cs typeface="Arial"/>
              </a:rPr>
              <a:t>. </a:t>
            </a:r>
            <a:r>
              <a:rPr sz="1100" b="1" dirty="0">
                <a:solidFill>
                  <a:srgbClr val="000099"/>
                </a:solidFill>
                <a:latin typeface="Arial"/>
                <a:cs typeface="Arial"/>
              </a:rPr>
              <a:t>McGraw-Hill </a:t>
            </a:r>
            <a:r>
              <a:rPr sz="1100" b="1" spc="-9" dirty="0">
                <a:solidFill>
                  <a:srgbClr val="000099"/>
                </a:solidFill>
                <a:latin typeface="Arial"/>
                <a:cs typeface="Arial"/>
              </a:rPr>
              <a:t>Company, </a:t>
            </a:r>
            <a:r>
              <a:rPr sz="1100" b="1" spc="-4" dirty="0">
                <a:solidFill>
                  <a:srgbClr val="000099"/>
                </a:solidFill>
                <a:latin typeface="Arial"/>
                <a:cs typeface="Arial"/>
              </a:rPr>
              <a:t>2011). </a:t>
            </a:r>
            <a:r>
              <a:rPr sz="1100" b="1" spc="-13" dirty="0">
                <a:solidFill>
                  <a:srgbClr val="000099"/>
                </a:solidFill>
                <a:latin typeface="Arial"/>
                <a:cs typeface="Arial"/>
              </a:rPr>
              <a:t>Key: </a:t>
            </a:r>
            <a:r>
              <a:rPr sz="1100" spc="-4" dirty="0">
                <a:latin typeface="Arial"/>
                <a:cs typeface="Arial"/>
              </a:rPr>
              <a:t>C, cone; R, rod; MB, RB, and FB, midget, rod, and </a:t>
            </a:r>
            <a:r>
              <a:rPr sz="1100" dirty="0">
                <a:latin typeface="Arial"/>
                <a:cs typeface="Arial"/>
              </a:rPr>
              <a:t>flat </a:t>
            </a:r>
            <a:r>
              <a:rPr sz="1100" spc="-4" dirty="0">
                <a:latin typeface="Arial"/>
                <a:cs typeface="Arial"/>
              </a:rPr>
              <a:t>bipolar  cells; DG and MG, </a:t>
            </a:r>
            <a:r>
              <a:rPr sz="1100" dirty="0">
                <a:latin typeface="Arial"/>
                <a:cs typeface="Arial"/>
              </a:rPr>
              <a:t>diffuse </a:t>
            </a:r>
            <a:r>
              <a:rPr sz="1100" spc="-4" dirty="0">
                <a:latin typeface="Arial"/>
                <a:cs typeface="Arial"/>
              </a:rPr>
              <a:t>and midget ganglion cells; H, horizontal cells; </a:t>
            </a:r>
            <a:r>
              <a:rPr sz="1100" dirty="0">
                <a:latin typeface="Arial"/>
                <a:cs typeface="Arial"/>
              </a:rPr>
              <a:t>A, </a:t>
            </a:r>
            <a:r>
              <a:rPr sz="1100" spc="-4" dirty="0">
                <a:latin typeface="Arial"/>
                <a:cs typeface="Arial"/>
              </a:rPr>
              <a:t>amacrine</a:t>
            </a:r>
            <a:r>
              <a:rPr sz="1100" spc="-144" dirty="0">
                <a:latin typeface="Arial"/>
                <a:cs typeface="Arial"/>
              </a:rPr>
              <a:t> </a:t>
            </a:r>
            <a:r>
              <a:rPr sz="1100" spc="-4" dirty="0">
                <a:latin typeface="Arial"/>
                <a:cs typeface="Arial"/>
              </a:rPr>
              <a:t>cells.</a:t>
            </a:r>
            <a:endParaRPr sz="1100">
              <a:latin typeface="Arial"/>
              <a:cs typeface="Arial"/>
            </a:endParaRPr>
          </a:p>
        </p:txBody>
      </p:sp>
      <p:sp>
        <p:nvSpPr>
          <p:cNvPr id="4" name="object 4"/>
          <p:cNvSpPr/>
          <p:nvPr/>
        </p:nvSpPr>
        <p:spPr>
          <a:xfrm>
            <a:off x="764770" y="516367"/>
            <a:ext cx="7826433" cy="5294107"/>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64770" y="3429000"/>
            <a:ext cx="7826433" cy="2354580"/>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94359" y="544605"/>
            <a:ext cx="120534" cy="121023"/>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557766" y="429858"/>
            <a:ext cx="3881005" cy="1334948"/>
          </a:xfrm>
          <a:prstGeom prst="rect">
            <a:avLst/>
          </a:prstGeom>
        </p:spPr>
        <p:txBody>
          <a:bodyPr vert="horz" wrap="square" lIns="0" tIns="11397" rIns="0" bIns="0" rtlCol="0">
            <a:spAutoFit/>
          </a:bodyPr>
          <a:lstStyle/>
          <a:p>
            <a:pPr marL="11397" marR="4559" indent="307718">
              <a:spcBef>
                <a:spcPts val="90"/>
              </a:spcBef>
            </a:pPr>
            <a:r>
              <a:rPr sz="2100" spc="-4" dirty="0">
                <a:solidFill>
                  <a:srgbClr val="000000"/>
                </a:solidFill>
              </a:rPr>
              <a:t>Rods and </a:t>
            </a:r>
            <a:r>
              <a:rPr sz="2100" dirty="0">
                <a:solidFill>
                  <a:srgbClr val="000000"/>
                </a:solidFill>
              </a:rPr>
              <a:t>cones</a:t>
            </a:r>
            <a:r>
              <a:rPr sz="2100" dirty="0">
                <a:solidFill>
                  <a:srgbClr val="000000"/>
                </a:solidFill>
                <a:latin typeface="Arial"/>
                <a:cs typeface="Arial"/>
              </a:rPr>
              <a:t>, which are  </a:t>
            </a:r>
            <a:r>
              <a:rPr sz="2100" spc="-4" dirty="0">
                <a:solidFill>
                  <a:srgbClr val="000000"/>
                </a:solidFill>
                <a:latin typeface="Arial"/>
                <a:cs typeface="Arial"/>
              </a:rPr>
              <a:t>next to </a:t>
            </a:r>
            <a:r>
              <a:rPr sz="2100" dirty="0">
                <a:solidFill>
                  <a:srgbClr val="000000"/>
                </a:solidFill>
                <a:latin typeface="Arial"/>
                <a:cs typeface="Arial"/>
              </a:rPr>
              <a:t>the choroid, synapse</a:t>
            </a:r>
            <a:r>
              <a:rPr sz="2100" spc="-175" dirty="0">
                <a:solidFill>
                  <a:srgbClr val="000000"/>
                </a:solidFill>
                <a:latin typeface="Arial"/>
                <a:cs typeface="Arial"/>
              </a:rPr>
              <a:t> </a:t>
            </a:r>
            <a:r>
              <a:rPr sz="2100" dirty="0">
                <a:solidFill>
                  <a:srgbClr val="000000"/>
                </a:solidFill>
                <a:latin typeface="Arial"/>
                <a:cs typeface="Arial"/>
              </a:rPr>
              <a:t>with  bipolar cells, and bipolar cells  synapse with ganglion</a:t>
            </a:r>
            <a:r>
              <a:rPr sz="2100" spc="-148" dirty="0">
                <a:solidFill>
                  <a:srgbClr val="000000"/>
                </a:solidFill>
                <a:latin typeface="Arial"/>
                <a:cs typeface="Arial"/>
              </a:rPr>
              <a:t> </a:t>
            </a:r>
            <a:r>
              <a:rPr sz="2100" dirty="0">
                <a:solidFill>
                  <a:srgbClr val="000000"/>
                </a:solidFill>
                <a:latin typeface="Arial"/>
                <a:cs typeface="Arial"/>
              </a:rPr>
              <a:t>cells.</a:t>
            </a:r>
            <a:endParaRPr sz="2100">
              <a:latin typeface="Arial"/>
              <a:cs typeface="Arial"/>
            </a:endParaRPr>
          </a:p>
        </p:txBody>
      </p:sp>
      <p:sp>
        <p:nvSpPr>
          <p:cNvPr id="4" name="object 4"/>
          <p:cNvSpPr/>
          <p:nvPr/>
        </p:nvSpPr>
        <p:spPr>
          <a:xfrm>
            <a:off x="594359" y="2089672"/>
            <a:ext cx="120534" cy="12102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94359" y="3328147"/>
            <a:ext cx="120534" cy="10219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4641295" y="403412"/>
            <a:ext cx="4088453" cy="3026933"/>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415636" y="3429000"/>
            <a:ext cx="8311573" cy="3024467"/>
          </a:xfrm>
          <a:custGeom>
            <a:avLst/>
            <a:gdLst/>
            <a:ahLst/>
            <a:cxnLst/>
            <a:rect l="l" t="t" r="r" b="b"/>
            <a:pathLst>
              <a:path w="9142730" h="3427729">
                <a:moveTo>
                  <a:pt x="0" y="3427476"/>
                </a:moveTo>
                <a:lnTo>
                  <a:pt x="9142476" y="3427476"/>
                </a:lnTo>
                <a:lnTo>
                  <a:pt x="9142476" y="0"/>
                </a:lnTo>
                <a:lnTo>
                  <a:pt x="0" y="0"/>
                </a:lnTo>
                <a:lnTo>
                  <a:pt x="0" y="3427476"/>
                </a:lnTo>
                <a:close/>
              </a:path>
            </a:pathLst>
          </a:custGeom>
          <a:solidFill>
            <a:srgbClr val="FFFFFF"/>
          </a:solidFill>
        </p:spPr>
        <p:txBody>
          <a:bodyPr wrap="square" lIns="0" tIns="0" rIns="0" bIns="0" rtlCol="0"/>
          <a:lstStyle/>
          <a:p>
            <a:endParaRPr/>
          </a:p>
        </p:txBody>
      </p:sp>
      <p:sp>
        <p:nvSpPr>
          <p:cNvPr id="8" name="object 8"/>
          <p:cNvSpPr/>
          <p:nvPr/>
        </p:nvSpPr>
        <p:spPr>
          <a:xfrm>
            <a:off x="594359" y="3429000"/>
            <a:ext cx="120534" cy="20171"/>
          </a:xfrm>
          <a:prstGeom prst="rect">
            <a:avLst/>
          </a:prstGeom>
          <a:blipFill>
            <a:blip r:embed="rId6" cstate="print"/>
            <a:stretch>
              <a:fillRect/>
            </a:stretch>
          </a:blipFill>
        </p:spPr>
        <p:txBody>
          <a:bodyPr wrap="square" lIns="0" tIns="0" rIns="0" bIns="0" rtlCol="0"/>
          <a:lstStyle/>
          <a:p>
            <a:endParaRPr/>
          </a:p>
        </p:txBody>
      </p:sp>
      <p:sp>
        <p:nvSpPr>
          <p:cNvPr id="9" name="object 9"/>
          <p:cNvSpPr txBox="1"/>
          <p:nvPr/>
        </p:nvSpPr>
        <p:spPr>
          <a:xfrm>
            <a:off x="557766" y="1976270"/>
            <a:ext cx="3790950" cy="2641009"/>
          </a:xfrm>
          <a:prstGeom prst="rect">
            <a:avLst/>
          </a:prstGeom>
        </p:spPr>
        <p:txBody>
          <a:bodyPr vert="horz" wrap="square" lIns="0" tIns="11967" rIns="0" bIns="0" rtlCol="0">
            <a:spAutoFit/>
          </a:bodyPr>
          <a:lstStyle/>
          <a:p>
            <a:pPr marL="11397" marR="4559" indent="307718">
              <a:spcBef>
                <a:spcPts val="94"/>
              </a:spcBef>
            </a:pPr>
            <a:r>
              <a:rPr sz="2100" dirty="0">
                <a:latin typeface="Arial"/>
                <a:cs typeface="Arial"/>
              </a:rPr>
              <a:t>The </a:t>
            </a:r>
            <a:r>
              <a:rPr sz="2100" b="1" spc="-4" dirty="0">
                <a:latin typeface="Arial"/>
                <a:cs typeface="Arial"/>
              </a:rPr>
              <a:t>axons of ganglion</a:t>
            </a:r>
            <a:r>
              <a:rPr sz="2100" b="1" spc="-130" dirty="0">
                <a:latin typeface="Arial"/>
                <a:cs typeface="Arial"/>
              </a:rPr>
              <a:t> </a:t>
            </a:r>
            <a:r>
              <a:rPr sz="2100" b="1" spc="-4" dirty="0">
                <a:latin typeface="Arial"/>
                <a:cs typeface="Arial"/>
              </a:rPr>
              <a:t>cells  </a:t>
            </a:r>
            <a:r>
              <a:rPr sz="2100" spc="-4" dirty="0">
                <a:latin typeface="Arial"/>
                <a:cs typeface="Arial"/>
              </a:rPr>
              <a:t>converge and leave </a:t>
            </a:r>
            <a:r>
              <a:rPr sz="2100" dirty="0">
                <a:latin typeface="Arial"/>
                <a:cs typeface="Arial"/>
              </a:rPr>
              <a:t>the eye as  the </a:t>
            </a:r>
            <a:r>
              <a:rPr sz="2100" b="1" spc="-4" dirty="0">
                <a:solidFill>
                  <a:srgbClr val="99CC00"/>
                </a:solidFill>
                <a:latin typeface="Arial"/>
                <a:cs typeface="Arial"/>
              </a:rPr>
              <a:t>optic</a:t>
            </a:r>
            <a:r>
              <a:rPr sz="2100" b="1" spc="-58" dirty="0">
                <a:solidFill>
                  <a:srgbClr val="99CC00"/>
                </a:solidFill>
                <a:latin typeface="Arial"/>
                <a:cs typeface="Arial"/>
              </a:rPr>
              <a:t> </a:t>
            </a:r>
            <a:r>
              <a:rPr sz="2100" b="1" dirty="0">
                <a:solidFill>
                  <a:srgbClr val="99CC00"/>
                </a:solidFill>
                <a:latin typeface="Arial"/>
                <a:cs typeface="Arial"/>
              </a:rPr>
              <a:t>nerve</a:t>
            </a:r>
            <a:r>
              <a:rPr sz="2100" dirty="0">
                <a:solidFill>
                  <a:srgbClr val="99CC00"/>
                </a:solidFill>
                <a:latin typeface="Arial"/>
                <a:cs typeface="Arial"/>
              </a:rPr>
              <a:t>.</a:t>
            </a:r>
            <a:endParaRPr sz="2100">
              <a:latin typeface="Arial"/>
              <a:cs typeface="Arial"/>
            </a:endParaRPr>
          </a:p>
          <a:p>
            <a:pPr>
              <a:spcBef>
                <a:spcPts val="49"/>
              </a:spcBef>
            </a:pPr>
            <a:endParaRPr sz="2100">
              <a:latin typeface="Times New Roman"/>
              <a:cs typeface="Times New Roman"/>
            </a:endParaRPr>
          </a:p>
          <a:p>
            <a:pPr marL="11397" marR="490070" indent="307718"/>
            <a:r>
              <a:rPr sz="2100" b="1" spc="-4" dirty="0">
                <a:latin typeface="Arial"/>
                <a:cs typeface="Arial"/>
              </a:rPr>
              <a:t>Horizontal cells</a:t>
            </a:r>
            <a:r>
              <a:rPr sz="2100" b="1" spc="-76" dirty="0">
                <a:latin typeface="Arial"/>
                <a:cs typeface="Arial"/>
              </a:rPr>
              <a:t> </a:t>
            </a:r>
            <a:r>
              <a:rPr sz="2100" dirty="0">
                <a:latin typeface="Arial"/>
                <a:cs typeface="Arial"/>
              </a:rPr>
              <a:t>connect  </a:t>
            </a:r>
            <a:r>
              <a:rPr sz="2100" spc="-4" dirty="0">
                <a:latin typeface="Arial"/>
                <a:cs typeface="Arial"/>
              </a:rPr>
              <a:t>receptor </a:t>
            </a:r>
            <a:r>
              <a:rPr sz="2100" dirty="0">
                <a:latin typeface="Arial"/>
                <a:cs typeface="Arial"/>
              </a:rPr>
              <a:t>cells </a:t>
            </a:r>
            <a:r>
              <a:rPr sz="2100" spc="-4" dirty="0">
                <a:latin typeface="Arial"/>
                <a:cs typeface="Arial"/>
              </a:rPr>
              <a:t>to </a:t>
            </a:r>
            <a:r>
              <a:rPr sz="2100" dirty="0">
                <a:latin typeface="Arial"/>
                <a:cs typeface="Arial"/>
              </a:rPr>
              <a:t>the other  </a:t>
            </a:r>
            <a:r>
              <a:rPr sz="2100" spc="-4" dirty="0">
                <a:latin typeface="Arial"/>
                <a:cs typeface="Arial"/>
              </a:rPr>
              <a:t>receptor </a:t>
            </a:r>
            <a:r>
              <a:rPr sz="2100" dirty="0">
                <a:latin typeface="Arial"/>
                <a:cs typeface="Arial"/>
              </a:rPr>
              <a:t>cells in the outer  </a:t>
            </a:r>
            <a:r>
              <a:rPr sz="2100" spc="-4" dirty="0">
                <a:latin typeface="Arial"/>
                <a:cs typeface="Arial"/>
              </a:rPr>
              <a:t>plexiform</a:t>
            </a:r>
            <a:r>
              <a:rPr sz="2100" spc="-54" dirty="0">
                <a:latin typeface="Arial"/>
                <a:cs typeface="Arial"/>
              </a:rPr>
              <a:t> </a:t>
            </a:r>
            <a:r>
              <a:rPr sz="2100" dirty="0">
                <a:latin typeface="Arial"/>
                <a:cs typeface="Arial"/>
              </a:rPr>
              <a:t>layer.</a:t>
            </a:r>
            <a:endParaRPr sz="2100">
              <a:latin typeface="Arial"/>
              <a:cs typeface="Arial"/>
            </a:endParaRPr>
          </a:p>
        </p:txBody>
      </p:sp>
      <p:sp>
        <p:nvSpPr>
          <p:cNvPr id="10" name="object 10"/>
          <p:cNvSpPr/>
          <p:nvPr/>
        </p:nvSpPr>
        <p:spPr>
          <a:xfrm>
            <a:off x="594359" y="4873214"/>
            <a:ext cx="120534" cy="121024"/>
          </a:xfrm>
          <a:prstGeom prst="rect">
            <a:avLst/>
          </a:prstGeom>
          <a:blipFill>
            <a:blip r:embed="rId3" cstate="print"/>
            <a:stretch>
              <a:fillRect/>
            </a:stretch>
          </a:blipFill>
        </p:spPr>
        <p:txBody>
          <a:bodyPr wrap="square" lIns="0" tIns="0" rIns="0" bIns="0" rtlCol="0"/>
          <a:lstStyle/>
          <a:p>
            <a:endParaRPr/>
          </a:p>
        </p:txBody>
      </p:sp>
      <p:sp>
        <p:nvSpPr>
          <p:cNvPr id="11" name="object 11"/>
          <p:cNvSpPr txBox="1"/>
          <p:nvPr/>
        </p:nvSpPr>
        <p:spPr>
          <a:xfrm>
            <a:off x="557766" y="4759922"/>
            <a:ext cx="3763241" cy="1688891"/>
          </a:xfrm>
          <a:prstGeom prst="rect">
            <a:avLst/>
          </a:prstGeom>
        </p:spPr>
        <p:txBody>
          <a:bodyPr vert="horz" wrap="square" lIns="0" tIns="11397" rIns="0" bIns="0" rtlCol="0">
            <a:spAutoFit/>
          </a:bodyPr>
          <a:lstStyle/>
          <a:p>
            <a:pPr marL="11397" marR="4559" indent="307718">
              <a:spcBef>
                <a:spcPts val="90"/>
              </a:spcBef>
            </a:pPr>
            <a:r>
              <a:rPr sz="2100" b="1" dirty="0">
                <a:latin typeface="Arial"/>
                <a:cs typeface="Arial"/>
              </a:rPr>
              <a:t>Amacrine </a:t>
            </a:r>
            <a:r>
              <a:rPr sz="2100" b="1" spc="-4" dirty="0">
                <a:latin typeface="Arial"/>
                <a:cs typeface="Arial"/>
              </a:rPr>
              <a:t>cells </a:t>
            </a:r>
            <a:r>
              <a:rPr sz="2100" dirty="0">
                <a:latin typeface="Arial"/>
                <a:cs typeface="Arial"/>
              </a:rPr>
              <a:t>connect  ganglion cells </a:t>
            </a:r>
            <a:r>
              <a:rPr sz="2100" spc="-4" dirty="0">
                <a:latin typeface="Arial"/>
                <a:cs typeface="Arial"/>
              </a:rPr>
              <a:t>to </a:t>
            </a:r>
            <a:r>
              <a:rPr sz="2100" dirty="0">
                <a:latin typeface="Arial"/>
                <a:cs typeface="Arial"/>
              </a:rPr>
              <a:t>one another in  the inner </a:t>
            </a:r>
            <a:r>
              <a:rPr sz="2100" spc="-4" dirty="0">
                <a:latin typeface="Arial"/>
                <a:cs typeface="Arial"/>
              </a:rPr>
              <a:t>plexiform </a:t>
            </a:r>
            <a:r>
              <a:rPr sz="2100" dirty="0">
                <a:latin typeface="Arial"/>
                <a:cs typeface="Arial"/>
              </a:rPr>
              <a:t>layer </a:t>
            </a:r>
            <a:r>
              <a:rPr sz="2100" spc="-4" dirty="0">
                <a:latin typeface="Arial"/>
                <a:cs typeface="Arial"/>
              </a:rPr>
              <a:t>via  </a:t>
            </a:r>
            <a:r>
              <a:rPr sz="2100" dirty="0">
                <a:latin typeface="Arial"/>
                <a:cs typeface="Arial"/>
              </a:rPr>
              <a:t>processes of </a:t>
            </a:r>
            <a:r>
              <a:rPr sz="2100" spc="-4" dirty="0">
                <a:latin typeface="Arial"/>
                <a:cs typeface="Arial"/>
              </a:rPr>
              <a:t>varying </a:t>
            </a:r>
            <a:r>
              <a:rPr sz="2100" dirty="0">
                <a:latin typeface="Arial"/>
                <a:cs typeface="Arial"/>
              </a:rPr>
              <a:t>length</a:t>
            </a:r>
            <a:r>
              <a:rPr sz="2100" spc="-171" dirty="0">
                <a:latin typeface="Arial"/>
                <a:cs typeface="Arial"/>
              </a:rPr>
              <a:t> </a:t>
            </a:r>
            <a:r>
              <a:rPr sz="2100" dirty="0">
                <a:latin typeface="Arial"/>
                <a:cs typeface="Arial"/>
              </a:rPr>
              <a:t>and  patterns.</a:t>
            </a:r>
            <a:endParaRPr sz="2100">
              <a:latin typeface="Arial"/>
              <a:cs typeface="Arial"/>
            </a:endParaRPr>
          </a:p>
        </p:txBody>
      </p:sp>
      <p:sp>
        <p:nvSpPr>
          <p:cNvPr id="12" name="object 12"/>
          <p:cNvSpPr/>
          <p:nvPr/>
        </p:nvSpPr>
        <p:spPr>
          <a:xfrm>
            <a:off x="4572000" y="3429000"/>
            <a:ext cx="4157749" cy="2287345"/>
          </a:xfrm>
          <a:prstGeom prst="rect">
            <a:avLst/>
          </a:prstGeom>
          <a:blipFill>
            <a:blip r:embed="rId7" cstate="print"/>
            <a:stretch>
              <a:fillRect/>
            </a:stretch>
          </a:blipFill>
        </p:spPr>
        <p:txBody>
          <a:bodyPr wrap="square" lIns="0" tIns="0" rIns="0" bIns="0" rtlCol="0"/>
          <a:lstStyle/>
          <a:p>
            <a:endParaRPr/>
          </a:p>
        </p:txBody>
      </p:sp>
      <p:sp>
        <p:nvSpPr>
          <p:cNvPr id="13" name="object 13"/>
          <p:cNvSpPr txBox="1"/>
          <p:nvPr/>
        </p:nvSpPr>
        <p:spPr>
          <a:xfrm>
            <a:off x="4783397" y="5889612"/>
            <a:ext cx="3727450" cy="441820"/>
          </a:xfrm>
          <a:prstGeom prst="rect">
            <a:avLst/>
          </a:prstGeom>
        </p:spPr>
        <p:txBody>
          <a:bodyPr vert="horz" wrap="square" lIns="0" tIns="10827" rIns="0" bIns="0" rtlCol="0">
            <a:spAutoFit/>
          </a:bodyPr>
          <a:lstStyle/>
          <a:p>
            <a:pPr marL="11397" marR="4559">
              <a:spcBef>
                <a:spcPts val="85"/>
              </a:spcBef>
            </a:pPr>
            <a:r>
              <a:rPr sz="900" b="1" spc="-4" dirty="0">
                <a:latin typeface="Arial"/>
                <a:cs typeface="Arial"/>
              </a:rPr>
              <a:t>Neural components of the extrafoveal portion of the retina </a:t>
            </a:r>
            <a:r>
              <a:rPr sz="900" b="1" spc="-9" dirty="0">
                <a:latin typeface="Arial"/>
                <a:cs typeface="Arial"/>
              </a:rPr>
              <a:t>(Adapted  </a:t>
            </a:r>
            <a:r>
              <a:rPr sz="900" b="1" spc="-4" dirty="0">
                <a:latin typeface="Arial"/>
                <a:cs typeface="Arial"/>
              </a:rPr>
              <a:t>from Medical </a:t>
            </a:r>
            <a:r>
              <a:rPr sz="900" b="1" spc="-9" dirty="0">
                <a:latin typeface="Arial"/>
                <a:cs typeface="Arial"/>
              </a:rPr>
              <a:t>Physiology: </a:t>
            </a:r>
            <a:r>
              <a:rPr sz="900" b="1" spc="-4" dirty="0">
                <a:latin typeface="Arial"/>
                <a:cs typeface="Arial"/>
              </a:rPr>
              <a:t>a </a:t>
            </a:r>
            <a:r>
              <a:rPr sz="900" b="1" spc="-9" dirty="0">
                <a:latin typeface="Arial"/>
                <a:cs typeface="Arial"/>
              </a:rPr>
              <a:t>Systems Approach </a:t>
            </a:r>
            <a:r>
              <a:rPr sz="900" b="1" spc="-4" dirty="0">
                <a:latin typeface="Arial"/>
                <a:cs typeface="Arial"/>
              </a:rPr>
              <a:t>by </a:t>
            </a:r>
            <a:r>
              <a:rPr sz="900" b="1" spc="-9" dirty="0">
                <a:latin typeface="Arial"/>
                <a:cs typeface="Arial"/>
              </a:rPr>
              <a:t>Hershel </a:t>
            </a:r>
            <a:r>
              <a:rPr sz="900" b="1" spc="-4" dirty="0">
                <a:latin typeface="Arial"/>
                <a:cs typeface="Arial"/>
              </a:rPr>
              <a:t>and  Michael</a:t>
            </a:r>
            <a:r>
              <a:rPr sz="900" b="1" i="1" spc="-4" dirty="0">
                <a:latin typeface="Arial"/>
                <a:cs typeface="Arial"/>
              </a:rPr>
              <a:t>. </a:t>
            </a:r>
            <a:r>
              <a:rPr sz="900" b="1" spc="-4" dirty="0">
                <a:latin typeface="Arial"/>
                <a:cs typeface="Arial"/>
              </a:rPr>
              <a:t>McGraw-Hill </a:t>
            </a:r>
            <a:r>
              <a:rPr sz="900" b="1" spc="-9" dirty="0">
                <a:latin typeface="Arial"/>
                <a:cs typeface="Arial"/>
              </a:rPr>
              <a:t>Company,</a:t>
            </a:r>
            <a:r>
              <a:rPr sz="900" b="1" spc="-58" dirty="0">
                <a:latin typeface="Arial"/>
                <a:cs typeface="Arial"/>
              </a:rPr>
              <a:t> </a:t>
            </a:r>
            <a:r>
              <a:rPr sz="900" b="1" spc="-9" dirty="0">
                <a:latin typeface="Arial"/>
                <a:cs typeface="Arial"/>
              </a:rPr>
              <a:t>2011).</a:t>
            </a:r>
            <a:endParaRPr sz="90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94359" y="544605"/>
            <a:ext cx="120534" cy="121023"/>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557766" y="429858"/>
            <a:ext cx="3663950" cy="657839"/>
          </a:xfrm>
          <a:prstGeom prst="rect">
            <a:avLst/>
          </a:prstGeom>
        </p:spPr>
        <p:txBody>
          <a:bodyPr vert="horz" wrap="square" lIns="0" tIns="11397" rIns="0" bIns="0" rtlCol="0">
            <a:spAutoFit/>
          </a:bodyPr>
          <a:lstStyle/>
          <a:p>
            <a:pPr marL="11397" marR="4559" indent="307718">
              <a:spcBef>
                <a:spcPts val="90"/>
              </a:spcBef>
            </a:pPr>
            <a:r>
              <a:rPr sz="2100" spc="-4" dirty="0">
                <a:solidFill>
                  <a:srgbClr val="000000"/>
                </a:solidFill>
              </a:rPr>
              <a:t>Gap junctions </a:t>
            </a:r>
            <a:r>
              <a:rPr sz="2100" dirty="0">
                <a:solidFill>
                  <a:srgbClr val="000000"/>
                </a:solidFill>
                <a:latin typeface="Arial"/>
                <a:cs typeface="Arial"/>
              </a:rPr>
              <a:t>also</a:t>
            </a:r>
            <a:r>
              <a:rPr sz="2100" spc="-121" dirty="0">
                <a:solidFill>
                  <a:srgbClr val="000000"/>
                </a:solidFill>
                <a:latin typeface="Arial"/>
                <a:cs typeface="Arial"/>
              </a:rPr>
              <a:t> </a:t>
            </a:r>
            <a:r>
              <a:rPr sz="2100" dirty="0">
                <a:solidFill>
                  <a:srgbClr val="000000"/>
                </a:solidFill>
                <a:latin typeface="Arial"/>
                <a:cs typeface="Arial"/>
              </a:rPr>
              <a:t>connect  retinal neurons </a:t>
            </a:r>
            <a:r>
              <a:rPr sz="2100" spc="-4" dirty="0">
                <a:solidFill>
                  <a:srgbClr val="000000"/>
                </a:solidFill>
                <a:latin typeface="Arial"/>
                <a:cs typeface="Arial"/>
              </a:rPr>
              <a:t>to </a:t>
            </a:r>
            <a:r>
              <a:rPr sz="2100" dirty="0">
                <a:solidFill>
                  <a:srgbClr val="000000"/>
                </a:solidFill>
                <a:latin typeface="Arial"/>
                <a:cs typeface="Arial"/>
              </a:rPr>
              <a:t>one</a:t>
            </a:r>
            <a:r>
              <a:rPr sz="2100" spc="-179" dirty="0">
                <a:solidFill>
                  <a:srgbClr val="000000"/>
                </a:solidFill>
                <a:latin typeface="Arial"/>
                <a:cs typeface="Arial"/>
              </a:rPr>
              <a:t> </a:t>
            </a:r>
            <a:r>
              <a:rPr sz="2100" dirty="0">
                <a:solidFill>
                  <a:srgbClr val="000000"/>
                </a:solidFill>
                <a:latin typeface="Arial"/>
                <a:cs typeface="Arial"/>
              </a:rPr>
              <a:t>another.</a:t>
            </a:r>
            <a:endParaRPr sz="2100">
              <a:latin typeface="Arial"/>
              <a:cs typeface="Arial"/>
            </a:endParaRPr>
          </a:p>
        </p:txBody>
      </p:sp>
      <p:sp>
        <p:nvSpPr>
          <p:cNvPr id="4" name="object 4"/>
          <p:cNvSpPr/>
          <p:nvPr/>
        </p:nvSpPr>
        <p:spPr>
          <a:xfrm>
            <a:off x="594359" y="1472452"/>
            <a:ext cx="120534" cy="12102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641295" y="403412"/>
            <a:ext cx="4088453" cy="3026933"/>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15636" y="3429000"/>
            <a:ext cx="8311573" cy="3024467"/>
          </a:xfrm>
          <a:custGeom>
            <a:avLst/>
            <a:gdLst/>
            <a:ahLst/>
            <a:cxnLst/>
            <a:rect l="l" t="t" r="r" b="b"/>
            <a:pathLst>
              <a:path w="9142730" h="3427729">
                <a:moveTo>
                  <a:pt x="0" y="3427476"/>
                </a:moveTo>
                <a:lnTo>
                  <a:pt x="9142476" y="3427476"/>
                </a:lnTo>
                <a:lnTo>
                  <a:pt x="9142476" y="0"/>
                </a:lnTo>
                <a:lnTo>
                  <a:pt x="0" y="0"/>
                </a:lnTo>
                <a:lnTo>
                  <a:pt x="0" y="3427476"/>
                </a:lnTo>
                <a:close/>
              </a:path>
            </a:pathLst>
          </a:custGeom>
          <a:solidFill>
            <a:srgbClr val="FFFFFF"/>
          </a:solidFill>
        </p:spPr>
        <p:txBody>
          <a:bodyPr wrap="square" lIns="0" tIns="0" rIns="0" bIns="0" rtlCol="0"/>
          <a:lstStyle/>
          <a:p>
            <a:endParaRPr/>
          </a:p>
        </p:txBody>
      </p:sp>
      <p:sp>
        <p:nvSpPr>
          <p:cNvPr id="7" name="object 7"/>
          <p:cNvSpPr/>
          <p:nvPr/>
        </p:nvSpPr>
        <p:spPr>
          <a:xfrm>
            <a:off x="594359" y="3945366"/>
            <a:ext cx="120534" cy="121024"/>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557766" y="1357705"/>
            <a:ext cx="3923723" cy="4059346"/>
          </a:xfrm>
          <a:prstGeom prst="rect">
            <a:avLst/>
          </a:prstGeom>
        </p:spPr>
        <p:txBody>
          <a:bodyPr vert="horz" wrap="square" lIns="0" tIns="11967" rIns="0" bIns="0" rtlCol="0">
            <a:spAutoFit/>
          </a:bodyPr>
          <a:lstStyle/>
          <a:p>
            <a:pPr marL="11397" marR="136194" indent="307718">
              <a:spcBef>
                <a:spcPts val="94"/>
              </a:spcBef>
            </a:pPr>
            <a:r>
              <a:rPr sz="2100" dirty="0">
                <a:latin typeface="Arial"/>
                <a:cs typeface="Arial"/>
              </a:rPr>
              <a:t>The receptor layer of the  retina rests on the </a:t>
            </a:r>
            <a:r>
              <a:rPr sz="2100" b="1" spc="-4" dirty="0">
                <a:latin typeface="Arial"/>
                <a:cs typeface="Arial"/>
              </a:rPr>
              <a:t>pigment  epithelium </a:t>
            </a:r>
            <a:r>
              <a:rPr sz="2100" spc="-4" dirty="0">
                <a:latin typeface="Arial"/>
                <a:cs typeface="Arial"/>
              </a:rPr>
              <a:t>next to </a:t>
            </a:r>
            <a:r>
              <a:rPr sz="2100" dirty="0">
                <a:latin typeface="Arial"/>
                <a:cs typeface="Arial"/>
              </a:rPr>
              <a:t>the choroid,  so light rays must pass through  the ganglion cell and bipolar</a:t>
            </a:r>
            <a:r>
              <a:rPr sz="2100" spc="-242" dirty="0">
                <a:latin typeface="Arial"/>
                <a:cs typeface="Arial"/>
              </a:rPr>
              <a:t> </a:t>
            </a:r>
            <a:r>
              <a:rPr sz="2100" dirty="0">
                <a:latin typeface="Arial"/>
                <a:cs typeface="Arial"/>
              </a:rPr>
              <a:t>cell  layers </a:t>
            </a:r>
            <a:r>
              <a:rPr sz="2100" spc="-4" dirty="0">
                <a:latin typeface="Arial"/>
                <a:cs typeface="Arial"/>
              </a:rPr>
              <a:t>to </a:t>
            </a:r>
            <a:r>
              <a:rPr sz="2100" dirty="0">
                <a:latin typeface="Arial"/>
                <a:cs typeface="Arial"/>
              </a:rPr>
              <a:t>reach the rods and  cones.</a:t>
            </a:r>
            <a:endParaRPr sz="2100">
              <a:latin typeface="Arial"/>
              <a:cs typeface="Arial"/>
            </a:endParaRPr>
          </a:p>
          <a:p>
            <a:pPr>
              <a:lnSpc>
                <a:spcPct val="100000"/>
              </a:lnSpc>
            </a:pPr>
            <a:endParaRPr sz="2200">
              <a:latin typeface="Times New Roman"/>
              <a:cs typeface="Times New Roman"/>
            </a:endParaRPr>
          </a:p>
          <a:p>
            <a:pPr marL="11397" marR="4559" indent="307718"/>
            <a:r>
              <a:rPr sz="2100" dirty="0">
                <a:latin typeface="Arial"/>
                <a:cs typeface="Arial"/>
              </a:rPr>
              <a:t>The pigment epithelium  absorbs light rays, </a:t>
            </a:r>
            <a:r>
              <a:rPr sz="2100" spc="-4" dirty="0">
                <a:latin typeface="Arial"/>
                <a:cs typeface="Arial"/>
              </a:rPr>
              <a:t>preventing</a:t>
            </a:r>
            <a:r>
              <a:rPr sz="2100" spc="-175" dirty="0">
                <a:latin typeface="Arial"/>
                <a:cs typeface="Arial"/>
              </a:rPr>
              <a:t> </a:t>
            </a:r>
            <a:r>
              <a:rPr sz="2100" dirty="0">
                <a:latin typeface="Arial"/>
                <a:cs typeface="Arial"/>
              </a:rPr>
              <a:t>the  reflection of rays back through  the</a:t>
            </a:r>
            <a:r>
              <a:rPr sz="2100" spc="-31" dirty="0">
                <a:latin typeface="Arial"/>
                <a:cs typeface="Arial"/>
              </a:rPr>
              <a:t> </a:t>
            </a:r>
            <a:r>
              <a:rPr sz="2100" dirty="0">
                <a:latin typeface="Arial"/>
                <a:cs typeface="Arial"/>
              </a:rPr>
              <a:t>retina.</a:t>
            </a:r>
            <a:endParaRPr sz="2100">
              <a:latin typeface="Arial"/>
              <a:cs typeface="Arial"/>
            </a:endParaRPr>
          </a:p>
        </p:txBody>
      </p:sp>
      <p:sp>
        <p:nvSpPr>
          <p:cNvPr id="9" name="object 9"/>
          <p:cNvSpPr/>
          <p:nvPr/>
        </p:nvSpPr>
        <p:spPr>
          <a:xfrm>
            <a:off x="594359" y="5494469"/>
            <a:ext cx="120534" cy="121023"/>
          </a:xfrm>
          <a:prstGeom prst="rect">
            <a:avLst/>
          </a:prstGeom>
          <a:blipFill>
            <a:blip r:embed="rId5" cstate="print"/>
            <a:stretch>
              <a:fillRect/>
            </a:stretch>
          </a:blipFill>
        </p:spPr>
        <p:txBody>
          <a:bodyPr wrap="square" lIns="0" tIns="0" rIns="0" bIns="0" rtlCol="0"/>
          <a:lstStyle/>
          <a:p>
            <a:endParaRPr/>
          </a:p>
        </p:txBody>
      </p:sp>
      <p:sp>
        <p:nvSpPr>
          <p:cNvPr id="10" name="object 10"/>
          <p:cNvSpPr txBox="1"/>
          <p:nvPr/>
        </p:nvSpPr>
        <p:spPr>
          <a:xfrm>
            <a:off x="557765" y="5378488"/>
            <a:ext cx="3887355" cy="657839"/>
          </a:xfrm>
          <a:prstGeom prst="rect">
            <a:avLst/>
          </a:prstGeom>
        </p:spPr>
        <p:txBody>
          <a:bodyPr vert="horz" wrap="square" lIns="0" tIns="11397" rIns="0" bIns="0" rtlCol="0">
            <a:spAutoFit/>
          </a:bodyPr>
          <a:lstStyle/>
          <a:p>
            <a:pPr marL="11397" marR="4559" indent="307718">
              <a:spcBef>
                <a:spcPts val="90"/>
              </a:spcBef>
            </a:pPr>
            <a:r>
              <a:rPr sz="2100" dirty="0">
                <a:latin typeface="Arial"/>
                <a:cs typeface="Arial"/>
              </a:rPr>
              <a:t>Such reflection would</a:t>
            </a:r>
            <a:r>
              <a:rPr sz="2100" spc="-171" dirty="0">
                <a:latin typeface="Arial"/>
                <a:cs typeface="Arial"/>
              </a:rPr>
              <a:t> </a:t>
            </a:r>
            <a:r>
              <a:rPr sz="2100" dirty="0">
                <a:latin typeface="Arial"/>
                <a:cs typeface="Arial"/>
              </a:rPr>
              <a:t>produce  blurring of the </a:t>
            </a:r>
            <a:r>
              <a:rPr sz="2100" spc="-4" dirty="0">
                <a:latin typeface="Arial"/>
                <a:cs typeface="Arial"/>
              </a:rPr>
              <a:t>visual</a:t>
            </a:r>
            <a:r>
              <a:rPr sz="2100" spc="-117" dirty="0">
                <a:latin typeface="Arial"/>
                <a:cs typeface="Arial"/>
              </a:rPr>
              <a:t> </a:t>
            </a:r>
            <a:r>
              <a:rPr sz="2100" dirty="0">
                <a:latin typeface="Arial"/>
                <a:cs typeface="Arial"/>
              </a:rPr>
              <a:t>images.</a:t>
            </a:r>
            <a:endParaRPr sz="2100">
              <a:latin typeface="Arial"/>
              <a:cs typeface="Arial"/>
            </a:endParaRPr>
          </a:p>
        </p:txBody>
      </p:sp>
      <p:sp>
        <p:nvSpPr>
          <p:cNvPr id="11" name="object 11"/>
          <p:cNvSpPr/>
          <p:nvPr/>
        </p:nvSpPr>
        <p:spPr>
          <a:xfrm>
            <a:off x="4572000" y="3429000"/>
            <a:ext cx="4157749" cy="2287345"/>
          </a:xfrm>
          <a:prstGeom prst="rect">
            <a:avLst/>
          </a:prstGeom>
          <a:blipFill>
            <a:blip r:embed="rId6" cstate="print"/>
            <a:stretch>
              <a:fillRect/>
            </a:stretch>
          </a:blipFill>
        </p:spPr>
        <p:txBody>
          <a:bodyPr wrap="square" lIns="0" tIns="0" rIns="0" bIns="0" rtlCol="0"/>
          <a:lstStyle/>
          <a:p>
            <a:endParaRPr/>
          </a:p>
        </p:txBody>
      </p:sp>
      <p:sp>
        <p:nvSpPr>
          <p:cNvPr id="12" name="object 12"/>
          <p:cNvSpPr txBox="1"/>
          <p:nvPr/>
        </p:nvSpPr>
        <p:spPr>
          <a:xfrm>
            <a:off x="4783397" y="5889612"/>
            <a:ext cx="3727450" cy="441820"/>
          </a:xfrm>
          <a:prstGeom prst="rect">
            <a:avLst/>
          </a:prstGeom>
        </p:spPr>
        <p:txBody>
          <a:bodyPr vert="horz" wrap="square" lIns="0" tIns="10827" rIns="0" bIns="0" rtlCol="0">
            <a:spAutoFit/>
          </a:bodyPr>
          <a:lstStyle/>
          <a:p>
            <a:pPr marL="11397" marR="4559">
              <a:spcBef>
                <a:spcPts val="85"/>
              </a:spcBef>
            </a:pPr>
            <a:r>
              <a:rPr sz="900" b="1" spc="-4" dirty="0">
                <a:latin typeface="Arial"/>
                <a:cs typeface="Arial"/>
              </a:rPr>
              <a:t>Neural components of the extrafoveal portion of the retina </a:t>
            </a:r>
            <a:r>
              <a:rPr sz="900" b="1" spc="-9" dirty="0">
                <a:latin typeface="Arial"/>
                <a:cs typeface="Arial"/>
              </a:rPr>
              <a:t>(Adapted  </a:t>
            </a:r>
            <a:r>
              <a:rPr sz="900" b="1" spc="-4" dirty="0">
                <a:latin typeface="Arial"/>
                <a:cs typeface="Arial"/>
              </a:rPr>
              <a:t>from Medical </a:t>
            </a:r>
            <a:r>
              <a:rPr sz="900" b="1" spc="-9" dirty="0">
                <a:latin typeface="Arial"/>
                <a:cs typeface="Arial"/>
              </a:rPr>
              <a:t>Physiology: </a:t>
            </a:r>
            <a:r>
              <a:rPr sz="900" b="1" spc="-4" dirty="0">
                <a:latin typeface="Arial"/>
                <a:cs typeface="Arial"/>
              </a:rPr>
              <a:t>a </a:t>
            </a:r>
            <a:r>
              <a:rPr sz="900" b="1" spc="-9" dirty="0">
                <a:latin typeface="Arial"/>
                <a:cs typeface="Arial"/>
              </a:rPr>
              <a:t>Systems Approach </a:t>
            </a:r>
            <a:r>
              <a:rPr sz="900" b="1" spc="-4" dirty="0">
                <a:latin typeface="Arial"/>
                <a:cs typeface="Arial"/>
              </a:rPr>
              <a:t>by </a:t>
            </a:r>
            <a:r>
              <a:rPr sz="900" b="1" spc="-9" dirty="0">
                <a:latin typeface="Arial"/>
                <a:cs typeface="Arial"/>
              </a:rPr>
              <a:t>Hershel </a:t>
            </a:r>
            <a:r>
              <a:rPr sz="900" b="1" spc="-4" dirty="0">
                <a:latin typeface="Arial"/>
                <a:cs typeface="Arial"/>
              </a:rPr>
              <a:t>and  Michael</a:t>
            </a:r>
            <a:r>
              <a:rPr sz="900" b="1" i="1" spc="-4" dirty="0">
                <a:latin typeface="Arial"/>
                <a:cs typeface="Arial"/>
              </a:rPr>
              <a:t>. </a:t>
            </a:r>
            <a:r>
              <a:rPr sz="900" b="1" spc="-4" dirty="0">
                <a:latin typeface="Arial"/>
                <a:cs typeface="Arial"/>
              </a:rPr>
              <a:t>McGraw-Hill </a:t>
            </a:r>
            <a:r>
              <a:rPr sz="900" b="1" spc="-9" dirty="0">
                <a:latin typeface="Arial"/>
                <a:cs typeface="Arial"/>
              </a:rPr>
              <a:t>Company,</a:t>
            </a:r>
            <a:r>
              <a:rPr sz="900" b="1" spc="-58" dirty="0">
                <a:latin typeface="Arial"/>
                <a:cs typeface="Arial"/>
              </a:rPr>
              <a:t> </a:t>
            </a:r>
            <a:r>
              <a:rPr sz="900" b="1" spc="-9" dirty="0">
                <a:latin typeface="Arial"/>
                <a:cs typeface="Arial"/>
              </a:rPr>
              <a:t>2011).</a:t>
            </a:r>
            <a:endParaRPr sz="90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94359" y="544605"/>
            <a:ext cx="120534" cy="125057"/>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557765" y="428512"/>
            <a:ext cx="3904673" cy="1550391"/>
          </a:xfrm>
          <a:prstGeom prst="rect">
            <a:avLst/>
          </a:prstGeom>
        </p:spPr>
        <p:txBody>
          <a:bodyPr vert="horz" wrap="square" lIns="0" tIns="11397" rIns="0" bIns="0" rtlCol="0">
            <a:spAutoFit/>
          </a:bodyPr>
          <a:lstStyle/>
          <a:p>
            <a:pPr marL="11397" marR="4559" indent="307718">
              <a:spcBef>
                <a:spcPts val="90"/>
              </a:spcBef>
            </a:pPr>
            <a:r>
              <a:rPr sz="2000" spc="-4" dirty="0">
                <a:solidFill>
                  <a:srgbClr val="000000"/>
                </a:solidFill>
                <a:latin typeface="Arial" pitchFamily="34" charset="0"/>
                <a:cs typeface="Arial" pitchFamily="34" charset="0"/>
              </a:rPr>
              <a:t>The optic nerve leaves the  eye and the retinal blood  vessels enter it at a point 3 </a:t>
            </a:r>
            <a:r>
              <a:rPr sz="2000" b="0" dirty="0">
                <a:solidFill>
                  <a:srgbClr val="000000"/>
                </a:solidFill>
                <a:latin typeface="Arial" pitchFamily="34" charset="0"/>
                <a:cs typeface="Arial" pitchFamily="34" charset="0"/>
              </a:rPr>
              <a:t>mm  </a:t>
            </a:r>
            <a:r>
              <a:rPr sz="2000" spc="-4" dirty="0">
                <a:solidFill>
                  <a:srgbClr val="000000"/>
                </a:solidFill>
                <a:latin typeface="Arial" pitchFamily="34" charset="0"/>
                <a:cs typeface="Arial" pitchFamily="34" charset="0"/>
              </a:rPr>
              <a:t>medial </a:t>
            </a:r>
            <a:r>
              <a:rPr sz="2000" b="0" dirty="0">
                <a:solidFill>
                  <a:srgbClr val="000000"/>
                </a:solidFill>
                <a:latin typeface="Arial" pitchFamily="34" charset="0"/>
                <a:cs typeface="Arial" pitchFamily="34" charset="0"/>
              </a:rPr>
              <a:t>to </a:t>
            </a:r>
            <a:r>
              <a:rPr sz="2000" spc="-4" dirty="0">
                <a:solidFill>
                  <a:srgbClr val="000000"/>
                </a:solidFill>
                <a:latin typeface="Arial" pitchFamily="34" charset="0"/>
                <a:cs typeface="Arial" pitchFamily="34" charset="0"/>
              </a:rPr>
              <a:t>and slightly above the  posterior pole of the globe.</a:t>
            </a:r>
          </a:p>
        </p:txBody>
      </p:sp>
      <p:sp>
        <p:nvSpPr>
          <p:cNvPr id="4" name="object 4"/>
          <p:cNvSpPr/>
          <p:nvPr/>
        </p:nvSpPr>
        <p:spPr>
          <a:xfrm>
            <a:off x="594359" y="2480981"/>
            <a:ext cx="120534" cy="12505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94359" y="3771900"/>
            <a:ext cx="120534" cy="125058"/>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594359" y="5062817"/>
            <a:ext cx="120534" cy="125057"/>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557766" y="2364890"/>
            <a:ext cx="3937577" cy="4581990"/>
          </a:xfrm>
          <a:prstGeom prst="rect">
            <a:avLst/>
          </a:prstGeom>
        </p:spPr>
        <p:txBody>
          <a:bodyPr vert="horz" wrap="square" lIns="0" tIns="11397" rIns="0" bIns="0" rtlCol="0">
            <a:spAutoFit/>
          </a:bodyPr>
          <a:lstStyle/>
          <a:p>
            <a:pPr marL="11397" marR="95165" indent="307718">
              <a:spcBef>
                <a:spcPts val="90"/>
              </a:spcBef>
            </a:pPr>
            <a:r>
              <a:rPr sz="2200" spc="-4" dirty="0">
                <a:latin typeface="Arial"/>
                <a:cs typeface="Arial"/>
              </a:rPr>
              <a:t>This region is visible through  the ophthalmoscope as the  </a:t>
            </a:r>
            <a:r>
              <a:rPr sz="2200" b="1" spc="-4" dirty="0">
                <a:solidFill>
                  <a:srgbClr val="669900"/>
                </a:solidFill>
                <a:latin typeface="Arial"/>
                <a:cs typeface="Arial"/>
              </a:rPr>
              <a:t>optic</a:t>
            </a:r>
            <a:r>
              <a:rPr sz="2200" b="1" spc="-36" dirty="0">
                <a:solidFill>
                  <a:srgbClr val="669900"/>
                </a:solidFill>
                <a:latin typeface="Arial"/>
                <a:cs typeface="Arial"/>
              </a:rPr>
              <a:t> </a:t>
            </a:r>
            <a:r>
              <a:rPr sz="2200" b="1" spc="-4" dirty="0">
                <a:solidFill>
                  <a:srgbClr val="669900"/>
                </a:solidFill>
                <a:latin typeface="Arial"/>
                <a:cs typeface="Arial"/>
              </a:rPr>
              <a:t>disk</a:t>
            </a:r>
            <a:r>
              <a:rPr sz="2200" spc="-4" dirty="0">
                <a:solidFill>
                  <a:srgbClr val="669900"/>
                </a:solidFill>
                <a:latin typeface="Arial"/>
                <a:cs typeface="Arial"/>
              </a:rPr>
              <a:t>.</a:t>
            </a:r>
            <a:endParaRPr sz="2200">
              <a:latin typeface="Arial"/>
              <a:cs typeface="Arial"/>
            </a:endParaRPr>
          </a:p>
          <a:p>
            <a:pPr>
              <a:spcBef>
                <a:spcPts val="4"/>
              </a:spcBef>
            </a:pPr>
            <a:endParaRPr sz="2200">
              <a:latin typeface="Times New Roman"/>
              <a:cs typeface="Times New Roman"/>
            </a:endParaRPr>
          </a:p>
          <a:p>
            <a:pPr marL="11397" marR="4559" indent="307718" algn="just"/>
            <a:r>
              <a:rPr sz="2200" spc="-4" dirty="0">
                <a:latin typeface="Arial"/>
                <a:cs typeface="Arial"/>
              </a:rPr>
              <a:t>There are no visual receptors  over the disk, and consequently  it is a </a:t>
            </a:r>
            <a:r>
              <a:rPr sz="2200" b="1" spc="-4" dirty="0">
                <a:solidFill>
                  <a:srgbClr val="669900"/>
                </a:solidFill>
                <a:latin typeface="Arial"/>
                <a:cs typeface="Arial"/>
              </a:rPr>
              <a:t>blind</a:t>
            </a:r>
            <a:r>
              <a:rPr sz="2200" b="1" spc="-40" dirty="0">
                <a:solidFill>
                  <a:srgbClr val="669900"/>
                </a:solidFill>
                <a:latin typeface="Arial"/>
                <a:cs typeface="Arial"/>
              </a:rPr>
              <a:t> </a:t>
            </a:r>
            <a:r>
              <a:rPr sz="2200" b="1" spc="-4" dirty="0">
                <a:solidFill>
                  <a:srgbClr val="669900"/>
                </a:solidFill>
                <a:latin typeface="Arial"/>
                <a:cs typeface="Arial"/>
              </a:rPr>
              <a:t>spot</a:t>
            </a:r>
            <a:r>
              <a:rPr sz="2200" spc="-4" dirty="0">
                <a:solidFill>
                  <a:srgbClr val="669900"/>
                </a:solidFill>
                <a:latin typeface="Arial"/>
                <a:cs typeface="Arial"/>
              </a:rPr>
              <a:t>.</a:t>
            </a:r>
            <a:endParaRPr sz="2200">
              <a:latin typeface="Arial"/>
              <a:cs typeface="Arial"/>
            </a:endParaRPr>
          </a:p>
          <a:p>
            <a:pPr>
              <a:spcBef>
                <a:spcPts val="4"/>
              </a:spcBef>
            </a:pPr>
            <a:endParaRPr sz="2200">
              <a:latin typeface="Times New Roman"/>
              <a:cs typeface="Times New Roman"/>
            </a:endParaRPr>
          </a:p>
          <a:p>
            <a:pPr marL="11397" marR="18805" indent="307718"/>
            <a:r>
              <a:rPr sz="2200" spc="-4" dirty="0">
                <a:latin typeface="Arial"/>
                <a:cs typeface="Arial"/>
              </a:rPr>
              <a:t>Near the posterior pole of the  eye is a yellowish pigmented  spot, the </a:t>
            </a:r>
            <a:r>
              <a:rPr sz="2200" b="1" spc="-4" dirty="0">
                <a:solidFill>
                  <a:srgbClr val="669900"/>
                </a:solidFill>
                <a:latin typeface="Arial"/>
                <a:cs typeface="Arial"/>
              </a:rPr>
              <a:t>macula</a:t>
            </a:r>
            <a:r>
              <a:rPr sz="2200" b="1" spc="-22" dirty="0">
                <a:solidFill>
                  <a:srgbClr val="669900"/>
                </a:solidFill>
                <a:latin typeface="Arial"/>
                <a:cs typeface="Arial"/>
              </a:rPr>
              <a:t> </a:t>
            </a:r>
            <a:r>
              <a:rPr sz="2200" b="1" spc="-4" dirty="0">
                <a:solidFill>
                  <a:srgbClr val="669900"/>
                </a:solidFill>
                <a:latin typeface="Arial"/>
                <a:cs typeface="Arial"/>
              </a:rPr>
              <a:t>lutea</a:t>
            </a:r>
            <a:r>
              <a:rPr sz="2200" spc="-4" dirty="0">
                <a:solidFill>
                  <a:srgbClr val="669900"/>
                </a:solidFill>
                <a:latin typeface="Arial"/>
                <a:cs typeface="Arial"/>
              </a:rPr>
              <a:t>.</a:t>
            </a:r>
            <a:endParaRPr sz="2200">
              <a:latin typeface="Arial"/>
              <a:cs typeface="Arial"/>
            </a:endParaRPr>
          </a:p>
        </p:txBody>
      </p:sp>
      <p:sp>
        <p:nvSpPr>
          <p:cNvPr id="8" name="object 8"/>
          <p:cNvSpPr/>
          <p:nvPr/>
        </p:nvSpPr>
        <p:spPr>
          <a:xfrm>
            <a:off x="4649957" y="403412"/>
            <a:ext cx="4079791" cy="5312933"/>
          </a:xfrm>
          <a:prstGeom prst="rect">
            <a:avLst/>
          </a:prstGeom>
          <a:blipFill>
            <a:blip r:embed="rId3" cstate="print"/>
            <a:stretch>
              <a:fillRect/>
            </a:stretch>
          </a:blipFill>
        </p:spPr>
        <p:txBody>
          <a:bodyPr wrap="square" lIns="0" tIns="0" rIns="0" bIns="0" rtlCol="0"/>
          <a:lstStyle/>
          <a:p>
            <a:endParaRPr/>
          </a:p>
        </p:txBody>
      </p:sp>
      <p:sp>
        <p:nvSpPr>
          <p:cNvPr id="9" name="object 9"/>
          <p:cNvSpPr txBox="1"/>
          <p:nvPr/>
        </p:nvSpPr>
        <p:spPr>
          <a:xfrm>
            <a:off x="4783397" y="5889612"/>
            <a:ext cx="3727450" cy="441820"/>
          </a:xfrm>
          <a:prstGeom prst="rect">
            <a:avLst/>
          </a:prstGeom>
        </p:spPr>
        <p:txBody>
          <a:bodyPr vert="horz" wrap="square" lIns="0" tIns="10827" rIns="0" bIns="0" rtlCol="0">
            <a:spAutoFit/>
          </a:bodyPr>
          <a:lstStyle/>
          <a:p>
            <a:pPr marL="11397" marR="4559">
              <a:spcBef>
                <a:spcPts val="85"/>
              </a:spcBef>
            </a:pPr>
            <a:r>
              <a:rPr sz="900" b="1" spc="-4" dirty="0">
                <a:latin typeface="Arial"/>
                <a:cs typeface="Arial"/>
              </a:rPr>
              <a:t>Neural components of the extrafoveal portion of the retina </a:t>
            </a:r>
            <a:r>
              <a:rPr sz="900" b="1" spc="-9" dirty="0">
                <a:latin typeface="Arial"/>
                <a:cs typeface="Arial"/>
              </a:rPr>
              <a:t>(Adapted  </a:t>
            </a:r>
            <a:r>
              <a:rPr sz="900" b="1" spc="-4" dirty="0">
                <a:latin typeface="Arial"/>
                <a:cs typeface="Arial"/>
              </a:rPr>
              <a:t>from Medical </a:t>
            </a:r>
            <a:r>
              <a:rPr sz="900" b="1" spc="-9" dirty="0">
                <a:latin typeface="Arial"/>
                <a:cs typeface="Arial"/>
              </a:rPr>
              <a:t>Physiology: </a:t>
            </a:r>
            <a:r>
              <a:rPr sz="900" b="1" spc="-4" dirty="0">
                <a:latin typeface="Arial"/>
                <a:cs typeface="Arial"/>
              </a:rPr>
              <a:t>a </a:t>
            </a:r>
            <a:r>
              <a:rPr sz="900" b="1" spc="-9" dirty="0">
                <a:latin typeface="Arial"/>
                <a:cs typeface="Arial"/>
              </a:rPr>
              <a:t>Systems Approach </a:t>
            </a:r>
            <a:r>
              <a:rPr sz="900" b="1" spc="-4" dirty="0">
                <a:latin typeface="Arial"/>
                <a:cs typeface="Arial"/>
              </a:rPr>
              <a:t>by </a:t>
            </a:r>
            <a:r>
              <a:rPr sz="900" b="1" spc="-9" dirty="0">
                <a:latin typeface="Arial"/>
                <a:cs typeface="Arial"/>
              </a:rPr>
              <a:t>Hershel </a:t>
            </a:r>
            <a:r>
              <a:rPr sz="900" b="1" spc="-4" dirty="0">
                <a:latin typeface="Arial"/>
                <a:cs typeface="Arial"/>
              </a:rPr>
              <a:t>and  Michael</a:t>
            </a:r>
            <a:r>
              <a:rPr sz="900" b="1" i="1" spc="-4" dirty="0">
                <a:latin typeface="Arial"/>
                <a:cs typeface="Arial"/>
              </a:rPr>
              <a:t>. </a:t>
            </a:r>
            <a:r>
              <a:rPr sz="900" b="1" spc="-4" dirty="0">
                <a:latin typeface="Arial"/>
                <a:cs typeface="Arial"/>
              </a:rPr>
              <a:t>McGraw-Hill </a:t>
            </a:r>
            <a:r>
              <a:rPr sz="900" b="1" spc="-9" dirty="0">
                <a:latin typeface="Arial"/>
                <a:cs typeface="Arial"/>
              </a:rPr>
              <a:t>Company,</a:t>
            </a:r>
            <a:r>
              <a:rPr sz="900" b="1" spc="-58" dirty="0">
                <a:latin typeface="Arial"/>
                <a:cs typeface="Arial"/>
              </a:rPr>
              <a:t> </a:t>
            </a:r>
            <a:r>
              <a:rPr sz="900" b="1" spc="-9" dirty="0">
                <a:latin typeface="Arial"/>
                <a:cs typeface="Arial"/>
              </a:rPr>
              <a:t>2011).</a:t>
            </a:r>
            <a:endParaRPr sz="900">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94360" y="540572"/>
            <a:ext cx="112221" cy="121023"/>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57765" y="433891"/>
            <a:ext cx="3648364" cy="934262"/>
          </a:xfrm>
          <a:prstGeom prst="rect">
            <a:avLst/>
          </a:prstGeom>
        </p:spPr>
        <p:txBody>
          <a:bodyPr vert="horz" wrap="square" lIns="0" tIns="10827" rIns="0" bIns="0" rtlCol="0">
            <a:spAutoFit/>
          </a:bodyPr>
          <a:lstStyle/>
          <a:p>
            <a:pPr marL="11397" marR="4559" indent="307718">
              <a:spcBef>
                <a:spcPts val="85"/>
              </a:spcBef>
            </a:pPr>
            <a:r>
              <a:rPr sz="2000" spc="-4" dirty="0">
                <a:latin typeface="Arial"/>
                <a:cs typeface="Arial"/>
              </a:rPr>
              <a:t>This marks the location of the  </a:t>
            </a:r>
            <a:r>
              <a:rPr sz="2000" b="1" spc="-4" dirty="0">
                <a:latin typeface="Arial"/>
                <a:cs typeface="Arial"/>
              </a:rPr>
              <a:t>fovea centralis</a:t>
            </a:r>
            <a:r>
              <a:rPr sz="2000" spc="-4" dirty="0">
                <a:latin typeface="Arial"/>
                <a:cs typeface="Arial"/>
              </a:rPr>
              <a:t>, a thinned-out,  rod-free portion of the</a:t>
            </a:r>
            <a:r>
              <a:rPr sz="2000" spc="4" dirty="0">
                <a:latin typeface="Arial"/>
                <a:cs typeface="Arial"/>
              </a:rPr>
              <a:t> </a:t>
            </a:r>
            <a:r>
              <a:rPr sz="2000" spc="-4" dirty="0">
                <a:latin typeface="Arial"/>
                <a:cs typeface="Arial"/>
              </a:rPr>
              <a:t>retina.</a:t>
            </a:r>
            <a:endParaRPr sz="2000">
              <a:latin typeface="Arial"/>
              <a:cs typeface="Arial"/>
            </a:endParaRPr>
          </a:p>
        </p:txBody>
      </p:sp>
      <p:sp>
        <p:nvSpPr>
          <p:cNvPr id="4" name="object 4"/>
          <p:cNvSpPr/>
          <p:nvPr/>
        </p:nvSpPr>
        <p:spPr>
          <a:xfrm>
            <a:off x="594360" y="1726603"/>
            <a:ext cx="112221" cy="116989"/>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4437033" y="413217"/>
            <a:ext cx="3759776" cy="1549816"/>
          </a:xfrm>
          <a:prstGeom prst="rect">
            <a:avLst/>
          </a:prstGeom>
        </p:spPr>
        <p:txBody>
          <a:bodyPr vert="horz" wrap="square" lIns="0" tIns="10827" rIns="0" bIns="0" rtlCol="0">
            <a:spAutoFit/>
          </a:bodyPr>
          <a:lstStyle/>
          <a:p>
            <a:pPr marL="11397" marR="4559">
              <a:spcBef>
                <a:spcPts val="85"/>
              </a:spcBef>
            </a:pPr>
            <a:r>
              <a:rPr sz="2000" spc="-4" dirty="0">
                <a:solidFill>
                  <a:srgbClr val="000000"/>
                </a:solidFill>
                <a:latin typeface="Arial"/>
                <a:cs typeface="Arial"/>
              </a:rPr>
              <a:t>When attention is attracted to or  fixed on an object, the eyes are  normally moved so that light rays  coming from the object fall on the  fovea.</a:t>
            </a:r>
            <a:endParaRPr sz="2000">
              <a:latin typeface="Arial"/>
              <a:cs typeface="Arial"/>
            </a:endParaRPr>
          </a:p>
        </p:txBody>
      </p:sp>
      <p:sp>
        <p:nvSpPr>
          <p:cNvPr id="6" name="object 6"/>
          <p:cNvSpPr/>
          <p:nvPr/>
        </p:nvSpPr>
        <p:spPr>
          <a:xfrm>
            <a:off x="594360" y="3800139"/>
            <a:ext cx="112221" cy="112954"/>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557766" y="1617233"/>
            <a:ext cx="3773632" cy="3440077"/>
          </a:xfrm>
          <a:prstGeom prst="rect">
            <a:avLst/>
          </a:prstGeom>
        </p:spPr>
        <p:txBody>
          <a:bodyPr vert="horz" wrap="square" lIns="0" tIns="10827" rIns="0" bIns="0" rtlCol="0">
            <a:spAutoFit/>
          </a:bodyPr>
          <a:lstStyle/>
          <a:p>
            <a:pPr marL="11397" marR="4559" indent="307718">
              <a:spcBef>
                <a:spcPts val="85"/>
              </a:spcBef>
            </a:pPr>
            <a:r>
              <a:rPr sz="2000" spc="-4" dirty="0">
                <a:latin typeface="Arial"/>
                <a:cs typeface="Arial"/>
              </a:rPr>
              <a:t>In it, the cones are densely  packed, and each synapses to a  single bipolar cell, which, in turn,  synapses on a single ganglion  cell, providing a direct pathway </a:t>
            </a:r>
            <a:r>
              <a:rPr sz="2000" spc="-9" dirty="0">
                <a:latin typeface="Arial"/>
                <a:cs typeface="Arial"/>
              </a:rPr>
              <a:t>to  </a:t>
            </a:r>
            <a:r>
              <a:rPr sz="2000" spc="-4" dirty="0">
                <a:latin typeface="Arial"/>
                <a:cs typeface="Arial"/>
              </a:rPr>
              <a:t>the</a:t>
            </a:r>
            <a:r>
              <a:rPr sz="2000" spc="-13" dirty="0">
                <a:latin typeface="Arial"/>
                <a:cs typeface="Arial"/>
              </a:rPr>
              <a:t> </a:t>
            </a:r>
            <a:r>
              <a:rPr sz="2000" spc="-4" dirty="0">
                <a:latin typeface="Arial"/>
                <a:cs typeface="Arial"/>
              </a:rPr>
              <a:t>brain.</a:t>
            </a:r>
            <a:endParaRPr sz="2000">
              <a:latin typeface="Arial"/>
              <a:cs typeface="Arial"/>
            </a:endParaRPr>
          </a:p>
          <a:p>
            <a:pPr>
              <a:spcBef>
                <a:spcPts val="45"/>
              </a:spcBef>
            </a:pPr>
            <a:endParaRPr sz="2000">
              <a:latin typeface="Times New Roman"/>
              <a:cs typeface="Times New Roman"/>
            </a:endParaRPr>
          </a:p>
          <a:p>
            <a:pPr marL="11397" marR="100863" indent="307718">
              <a:spcBef>
                <a:spcPts val="4"/>
              </a:spcBef>
            </a:pPr>
            <a:r>
              <a:rPr sz="2000" spc="-4" dirty="0">
                <a:latin typeface="Arial"/>
                <a:cs typeface="Arial"/>
              </a:rPr>
              <a:t>There are very few overlying  cells and no blood vessels; thus,  the fovea is the point where  </a:t>
            </a:r>
            <a:r>
              <a:rPr sz="2000" b="1" spc="-4" dirty="0">
                <a:latin typeface="Arial"/>
                <a:cs typeface="Arial"/>
              </a:rPr>
              <a:t>visual acuity </a:t>
            </a:r>
            <a:r>
              <a:rPr sz="2000" spc="-4" dirty="0">
                <a:latin typeface="Arial"/>
                <a:cs typeface="Arial"/>
              </a:rPr>
              <a:t>is</a:t>
            </a:r>
            <a:r>
              <a:rPr sz="2000" spc="22" dirty="0">
                <a:latin typeface="Arial"/>
                <a:cs typeface="Arial"/>
              </a:rPr>
              <a:t> </a:t>
            </a:r>
            <a:r>
              <a:rPr sz="2000" spc="-4" dirty="0">
                <a:latin typeface="Arial"/>
                <a:cs typeface="Arial"/>
              </a:rPr>
              <a:t>greatest.</a:t>
            </a:r>
            <a:endParaRPr sz="2000">
              <a:latin typeface="Arial"/>
              <a:cs typeface="Arial"/>
            </a:endParaRPr>
          </a:p>
        </p:txBody>
      </p:sp>
      <p:sp>
        <p:nvSpPr>
          <p:cNvPr id="8" name="object 8"/>
          <p:cNvSpPr/>
          <p:nvPr/>
        </p:nvSpPr>
        <p:spPr>
          <a:xfrm>
            <a:off x="4649957" y="1952513"/>
            <a:ext cx="4079791" cy="3763832"/>
          </a:xfrm>
          <a:prstGeom prst="rect">
            <a:avLst/>
          </a:prstGeom>
          <a:blipFill>
            <a:blip r:embed="rId5" cstate="print"/>
            <a:stretch>
              <a:fillRect/>
            </a:stretch>
          </a:blipFill>
        </p:spPr>
        <p:txBody>
          <a:bodyPr wrap="square" lIns="0" tIns="0" rIns="0" bIns="0" rtlCol="0"/>
          <a:lstStyle/>
          <a:p>
            <a:endParaRPr/>
          </a:p>
        </p:txBody>
      </p:sp>
      <p:sp>
        <p:nvSpPr>
          <p:cNvPr id="9" name="object 9"/>
          <p:cNvSpPr txBox="1"/>
          <p:nvPr/>
        </p:nvSpPr>
        <p:spPr>
          <a:xfrm>
            <a:off x="4783397" y="5889612"/>
            <a:ext cx="3727450" cy="441820"/>
          </a:xfrm>
          <a:prstGeom prst="rect">
            <a:avLst/>
          </a:prstGeom>
        </p:spPr>
        <p:txBody>
          <a:bodyPr vert="horz" wrap="square" lIns="0" tIns="10827" rIns="0" bIns="0" rtlCol="0">
            <a:spAutoFit/>
          </a:bodyPr>
          <a:lstStyle/>
          <a:p>
            <a:pPr marL="11397" marR="4559">
              <a:spcBef>
                <a:spcPts val="85"/>
              </a:spcBef>
            </a:pPr>
            <a:r>
              <a:rPr sz="900" b="1" spc="-4" dirty="0">
                <a:latin typeface="Arial"/>
                <a:cs typeface="Arial"/>
              </a:rPr>
              <a:t>Neural components of the extrafoveal portion of the retina </a:t>
            </a:r>
            <a:r>
              <a:rPr sz="900" b="1" spc="-9" dirty="0">
                <a:latin typeface="Arial"/>
                <a:cs typeface="Arial"/>
              </a:rPr>
              <a:t>(Adapted  </a:t>
            </a:r>
            <a:r>
              <a:rPr sz="900" b="1" spc="-4" dirty="0">
                <a:latin typeface="Arial"/>
                <a:cs typeface="Arial"/>
              </a:rPr>
              <a:t>from Medical </a:t>
            </a:r>
            <a:r>
              <a:rPr sz="900" b="1" spc="-9" dirty="0">
                <a:latin typeface="Arial"/>
                <a:cs typeface="Arial"/>
              </a:rPr>
              <a:t>Physiology: </a:t>
            </a:r>
            <a:r>
              <a:rPr sz="900" b="1" spc="-4" dirty="0">
                <a:latin typeface="Arial"/>
                <a:cs typeface="Arial"/>
              </a:rPr>
              <a:t>a </a:t>
            </a:r>
            <a:r>
              <a:rPr sz="900" b="1" spc="-9" dirty="0">
                <a:latin typeface="Arial"/>
                <a:cs typeface="Arial"/>
              </a:rPr>
              <a:t>Systems Approach </a:t>
            </a:r>
            <a:r>
              <a:rPr sz="900" b="1" spc="-4" dirty="0">
                <a:latin typeface="Arial"/>
                <a:cs typeface="Arial"/>
              </a:rPr>
              <a:t>by </a:t>
            </a:r>
            <a:r>
              <a:rPr sz="900" b="1" spc="-9" dirty="0">
                <a:latin typeface="Arial"/>
                <a:cs typeface="Arial"/>
              </a:rPr>
              <a:t>Hershel </a:t>
            </a:r>
            <a:r>
              <a:rPr sz="900" b="1" spc="-4" dirty="0">
                <a:latin typeface="Arial"/>
                <a:cs typeface="Arial"/>
              </a:rPr>
              <a:t>and  Michael</a:t>
            </a:r>
            <a:r>
              <a:rPr sz="900" b="1" i="1" spc="-4" dirty="0">
                <a:latin typeface="Arial"/>
                <a:cs typeface="Arial"/>
              </a:rPr>
              <a:t>. </a:t>
            </a:r>
            <a:r>
              <a:rPr sz="900" b="1" spc="-4" dirty="0">
                <a:latin typeface="Arial"/>
                <a:cs typeface="Arial"/>
              </a:rPr>
              <a:t>McGraw-Hill </a:t>
            </a:r>
            <a:r>
              <a:rPr sz="900" b="1" spc="-9" dirty="0">
                <a:latin typeface="Arial"/>
                <a:cs typeface="Arial"/>
              </a:rPr>
              <a:t>Company,</a:t>
            </a:r>
            <a:r>
              <a:rPr sz="900" b="1" spc="-58" dirty="0">
                <a:latin typeface="Arial"/>
                <a:cs typeface="Arial"/>
              </a:rPr>
              <a:t> </a:t>
            </a:r>
            <a:r>
              <a:rPr sz="900" b="1" spc="-9" dirty="0">
                <a:latin typeface="Arial"/>
                <a:cs typeface="Arial"/>
              </a:rPr>
              <a:t>2011).</a:t>
            </a:r>
            <a:endParaRPr sz="90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0"/>
            <a:ext cx="4005695" cy="1365725"/>
          </a:xfrm>
          <a:prstGeom prst="rect">
            <a:avLst/>
          </a:prstGeom>
        </p:spPr>
        <p:txBody>
          <a:bodyPr vert="horz" wrap="square" lIns="0" tIns="11397" rIns="0" bIns="0" rtlCol="0">
            <a:spAutoFit/>
          </a:bodyPr>
          <a:lstStyle/>
          <a:p>
            <a:pPr marL="11397">
              <a:spcBef>
                <a:spcPts val="90"/>
              </a:spcBef>
            </a:pPr>
            <a:r>
              <a:rPr spc="-4" dirty="0"/>
              <a:t>Visual Receptors in the</a:t>
            </a:r>
            <a:r>
              <a:rPr spc="-45" dirty="0"/>
              <a:t> </a:t>
            </a:r>
            <a:r>
              <a:rPr spc="-4" dirty="0"/>
              <a:t>Retina</a:t>
            </a:r>
          </a:p>
        </p:txBody>
      </p:sp>
      <p:sp>
        <p:nvSpPr>
          <p:cNvPr id="3" name="object 3"/>
          <p:cNvSpPr txBox="1"/>
          <p:nvPr/>
        </p:nvSpPr>
        <p:spPr>
          <a:xfrm>
            <a:off x="609600" y="1447800"/>
            <a:ext cx="4060536" cy="2618376"/>
          </a:xfrm>
          <a:prstGeom prst="rect">
            <a:avLst/>
          </a:prstGeom>
        </p:spPr>
        <p:txBody>
          <a:bodyPr vert="horz" wrap="square" lIns="0" tIns="11397" rIns="0" bIns="0" rtlCol="0">
            <a:spAutoFit/>
          </a:bodyPr>
          <a:lstStyle/>
          <a:p>
            <a:pPr marL="11397" marR="4559">
              <a:lnSpc>
                <a:spcPct val="110000"/>
              </a:lnSpc>
              <a:spcBef>
                <a:spcPts val="90"/>
              </a:spcBef>
              <a:buChar char="•"/>
              <a:tabLst>
                <a:tab pos="318546" algn="l"/>
                <a:tab pos="319115" algn="l"/>
              </a:tabLst>
            </a:pPr>
            <a:r>
              <a:rPr sz="2100" dirty="0">
                <a:latin typeface="Arial"/>
                <a:cs typeface="Arial"/>
              </a:rPr>
              <a:t>Rods are responsible </a:t>
            </a:r>
            <a:r>
              <a:rPr sz="2100" spc="-4" dirty="0">
                <a:latin typeface="Arial"/>
                <a:cs typeface="Arial"/>
              </a:rPr>
              <a:t>for</a:t>
            </a:r>
            <a:r>
              <a:rPr sz="2100" spc="-162" dirty="0">
                <a:latin typeface="Arial"/>
                <a:cs typeface="Arial"/>
              </a:rPr>
              <a:t> </a:t>
            </a:r>
            <a:r>
              <a:rPr sz="2100" b="1" spc="-4" dirty="0">
                <a:solidFill>
                  <a:srgbClr val="333399"/>
                </a:solidFill>
                <a:latin typeface="Arial"/>
                <a:cs typeface="Arial"/>
              </a:rPr>
              <a:t>vision  in low light </a:t>
            </a:r>
            <a:r>
              <a:rPr sz="2100" spc="-4" dirty="0">
                <a:solidFill>
                  <a:srgbClr val="333399"/>
                </a:solidFill>
                <a:latin typeface="Arial"/>
                <a:cs typeface="Arial"/>
              </a:rPr>
              <a:t>(</a:t>
            </a:r>
            <a:r>
              <a:rPr sz="2100" b="1" spc="-4" dirty="0">
                <a:solidFill>
                  <a:srgbClr val="333399"/>
                </a:solidFill>
                <a:latin typeface="Arial"/>
                <a:cs typeface="Arial"/>
              </a:rPr>
              <a:t>night vision</a:t>
            </a:r>
            <a:r>
              <a:rPr sz="2100" spc="-4" dirty="0">
                <a:solidFill>
                  <a:srgbClr val="333399"/>
                </a:solidFill>
                <a:latin typeface="Arial"/>
                <a:cs typeface="Arial"/>
              </a:rPr>
              <a:t>) </a:t>
            </a:r>
            <a:r>
              <a:rPr sz="2100" dirty="0">
                <a:latin typeface="Arial"/>
                <a:cs typeface="Arial"/>
              </a:rPr>
              <a:t>and  </a:t>
            </a:r>
            <a:r>
              <a:rPr sz="2100" spc="-4" dirty="0">
                <a:latin typeface="Arial"/>
                <a:cs typeface="Arial"/>
              </a:rPr>
              <a:t>provide </a:t>
            </a:r>
            <a:r>
              <a:rPr sz="2100" b="1" spc="-4" dirty="0">
                <a:latin typeface="Arial"/>
                <a:cs typeface="Arial"/>
              </a:rPr>
              <a:t>only black and </a:t>
            </a:r>
            <a:r>
              <a:rPr sz="2100" b="1" spc="4" dirty="0">
                <a:latin typeface="Arial"/>
                <a:cs typeface="Arial"/>
              </a:rPr>
              <a:t>white  </a:t>
            </a:r>
            <a:r>
              <a:rPr sz="2100" b="1" spc="-4" dirty="0">
                <a:latin typeface="Arial"/>
                <a:cs typeface="Arial"/>
              </a:rPr>
              <a:t>vision.</a:t>
            </a:r>
            <a:endParaRPr sz="2100">
              <a:latin typeface="Arial"/>
              <a:cs typeface="Arial"/>
            </a:endParaRPr>
          </a:p>
          <a:p>
            <a:pPr>
              <a:spcBef>
                <a:spcPts val="27"/>
              </a:spcBef>
              <a:buFont typeface="Arial"/>
              <a:buChar char="•"/>
            </a:pPr>
            <a:endParaRPr sz="2600">
              <a:latin typeface="Times New Roman"/>
              <a:cs typeface="Times New Roman"/>
            </a:endParaRPr>
          </a:p>
          <a:p>
            <a:pPr marL="11397">
              <a:buChar char="•"/>
              <a:tabLst>
                <a:tab pos="318546" algn="l"/>
                <a:tab pos="319115" algn="l"/>
              </a:tabLst>
            </a:pPr>
            <a:r>
              <a:rPr sz="2100" dirty="0">
                <a:latin typeface="Arial"/>
                <a:cs typeface="Arial"/>
              </a:rPr>
              <a:t>Cones are responsible</a:t>
            </a:r>
            <a:r>
              <a:rPr sz="2100" spc="-135" dirty="0">
                <a:latin typeface="Arial"/>
                <a:cs typeface="Arial"/>
              </a:rPr>
              <a:t> </a:t>
            </a:r>
            <a:r>
              <a:rPr sz="2100" spc="-4" dirty="0">
                <a:latin typeface="Arial"/>
                <a:cs typeface="Arial"/>
              </a:rPr>
              <a:t>for</a:t>
            </a:r>
            <a:endParaRPr sz="2100">
              <a:latin typeface="Arial"/>
              <a:cs typeface="Arial"/>
            </a:endParaRPr>
          </a:p>
          <a:p>
            <a:pPr marL="11397">
              <a:spcBef>
                <a:spcPts val="251"/>
              </a:spcBef>
            </a:pPr>
            <a:r>
              <a:rPr sz="2100" b="1" spc="-4" dirty="0">
                <a:solidFill>
                  <a:srgbClr val="333399"/>
                </a:solidFill>
                <a:latin typeface="Arial"/>
                <a:cs typeface="Arial"/>
              </a:rPr>
              <a:t>color</a:t>
            </a:r>
            <a:r>
              <a:rPr sz="2100" b="1" spc="-31" dirty="0">
                <a:solidFill>
                  <a:srgbClr val="333399"/>
                </a:solidFill>
                <a:latin typeface="Arial"/>
                <a:cs typeface="Arial"/>
              </a:rPr>
              <a:t> </a:t>
            </a:r>
            <a:r>
              <a:rPr sz="2100" b="1" spc="-4" dirty="0">
                <a:solidFill>
                  <a:srgbClr val="333399"/>
                </a:solidFill>
                <a:latin typeface="Arial"/>
                <a:cs typeface="Arial"/>
              </a:rPr>
              <a:t>vision</a:t>
            </a:r>
            <a:r>
              <a:rPr sz="2100" spc="-4" dirty="0">
                <a:latin typeface="Arial"/>
                <a:cs typeface="Arial"/>
              </a:rPr>
              <a:t>.</a:t>
            </a:r>
            <a:endParaRPr sz="2100">
              <a:latin typeface="Arial"/>
              <a:cs typeface="Arial"/>
            </a:endParaRPr>
          </a:p>
        </p:txBody>
      </p:sp>
      <p:sp>
        <p:nvSpPr>
          <p:cNvPr id="4" name="object 4"/>
          <p:cNvSpPr txBox="1"/>
          <p:nvPr/>
        </p:nvSpPr>
        <p:spPr>
          <a:xfrm>
            <a:off x="625764" y="3993866"/>
            <a:ext cx="3881005" cy="1433436"/>
          </a:xfrm>
          <a:prstGeom prst="rect">
            <a:avLst/>
          </a:prstGeom>
        </p:spPr>
        <p:txBody>
          <a:bodyPr vert="horz" wrap="square" lIns="0" tIns="11397" rIns="0" bIns="0" rtlCol="0">
            <a:spAutoFit/>
          </a:bodyPr>
          <a:lstStyle/>
          <a:p>
            <a:pPr marL="11397" marR="4559">
              <a:lnSpc>
                <a:spcPct val="110000"/>
              </a:lnSpc>
              <a:spcBef>
                <a:spcPts val="90"/>
              </a:spcBef>
              <a:buChar char="•"/>
              <a:tabLst>
                <a:tab pos="318546" algn="l"/>
                <a:tab pos="319115" algn="l"/>
              </a:tabLst>
            </a:pPr>
            <a:r>
              <a:rPr sz="2100" dirty="0">
                <a:latin typeface="Arial"/>
                <a:cs typeface="Arial"/>
              </a:rPr>
              <a:t>Each rod and cone is </a:t>
            </a:r>
            <a:r>
              <a:rPr sz="2100" spc="-4" dirty="0">
                <a:latin typeface="Arial"/>
                <a:cs typeface="Arial"/>
              </a:rPr>
              <a:t>divided  </a:t>
            </a:r>
            <a:r>
              <a:rPr sz="2100" dirty="0">
                <a:latin typeface="Arial"/>
                <a:cs typeface="Arial"/>
              </a:rPr>
              <a:t>into an </a:t>
            </a:r>
            <a:r>
              <a:rPr sz="2100" b="1" spc="-4" dirty="0">
                <a:solidFill>
                  <a:srgbClr val="333399"/>
                </a:solidFill>
                <a:latin typeface="Arial"/>
                <a:cs typeface="Arial"/>
              </a:rPr>
              <a:t>outer </a:t>
            </a:r>
            <a:r>
              <a:rPr sz="2100" b="1" dirty="0">
                <a:solidFill>
                  <a:srgbClr val="333399"/>
                </a:solidFill>
                <a:latin typeface="Arial"/>
                <a:cs typeface="Arial"/>
              </a:rPr>
              <a:t>segment</a:t>
            </a:r>
            <a:r>
              <a:rPr sz="2100" dirty="0">
                <a:latin typeface="Arial"/>
                <a:cs typeface="Arial"/>
              </a:rPr>
              <a:t>, an</a:t>
            </a:r>
            <a:r>
              <a:rPr sz="2100" spc="-162" dirty="0">
                <a:latin typeface="Arial"/>
                <a:cs typeface="Arial"/>
              </a:rPr>
              <a:t> </a:t>
            </a:r>
            <a:r>
              <a:rPr sz="2100" b="1" spc="-4" dirty="0">
                <a:solidFill>
                  <a:srgbClr val="333399"/>
                </a:solidFill>
                <a:latin typeface="Arial"/>
                <a:cs typeface="Arial"/>
              </a:rPr>
              <a:t>inner  </a:t>
            </a:r>
            <a:r>
              <a:rPr sz="2100" b="1" dirty="0">
                <a:solidFill>
                  <a:srgbClr val="333399"/>
                </a:solidFill>
                <a:latin typeface="Arial"/>
                <a:cs typeface="Arial"/>
              </a:rPr>
              <a:t>segment </a:t>
            </a:r>
            <a:r>
              <a:rPr sz="2100" spc="-4" dirty="0">
                <a:latin typeface="Arial"/>
                <a:cs typeface="Arial"/>
              </a:rPr>
              <a:t>that </a:t>
            </a:r>
            <a:r>
              <a:rPr sz="2100" dirty="0">
                <a:latin typeface="Arial"/>
                <a:cs typeface="Arial"/>
              </a:rPr>
              <a:t>includes a nuclear  region, and a </a:t>
            </a:r>
            <a:r>
              <a:rPr sz="2100" b="1" spc="-9" dirty="0">
                <a:solidFill>
                  <a:srgbClr val="333399"/>
                </a:solidFill>
                <a:latin typeface="Arial"/>
                <a:cs typeface="Arial"/>
              </a:rPr>
              <a:t>synaptic</a:t>
            </a:r>
            <a:r>
              <a:rPr sz="2100" b="1" spc="-102" dirty="0">
                <a:solidFill>
                  <a:srgbClr val="333399"/>
                </a:solidFill>
                <a:latin typeface="Arial"/>
                <a:cs typeface="Arial"/>
              </a:rPr>
              <a:t> </a:t>
            </a:r>
            <a:r>
              <a:rPr sz="2100" b="1" spc="-4" dirty="0">
                <a:solidFill>
                  <a:srgbClr val="333399"/>
                </a:solidFill>
                <a:latin typeface="Arial"/>
                <a:cs typeface="Arial"/>
              </a:rPr>
              <a:t>zone.</a:t>
            </a:r>
            <a:endParaRPr sz="2100">
              <a:latin typeface="Arial"/>
              <a:cs typeface="Arial"/>
            </a:endParaRPr>
          </a:p>
        </p:txBody>
      </p:sp>
      <p:sp>
        <p:nvSpPr>
          <p:cNvPr id="5" name="object 5"/>
          <p:cNvSpPr/>
          <p:nvPr/>
        </p:nvSpPr>
        <p:spPr>
          <a:xfrm>
            <a:off x="5059944" y="677731"/>
            <a:ext cx="3669804" cy="3828378"/>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4989946" y="4864697"/>
            <a:ext cx="3021445" cy="411618"/>
          </a:xfrm>
          <a:prstGeom prst="rect">
            <a:avLst/>
          </a:prstGeom>
        </p:spPr>
        <p:txBody>
          <a:bodyPr vert="horz" wrap="square" lIns="0" tIns="11397" rIns="0" bIns="0" rtlCol="0">
            <a:spAutoFit/>
          </a:bodyPr>
          <a:lstStyle/>
          <a:p>
            <a:pPr marL="11397">
              <a:spcBef>
                <a:spcPts val="90"/>
              </a:spcBef>
            </a:pPr>
            <a:r>
              <a:rPr sz="1300" b="1" dirty="0">
                <a:latin typeface="Arial"/>
                <a:cs typeface="Arial"/>
              </a:rPr>
              <a:t>Schematic diagram </a:t>
            </a:r>
            <a:r>
              <a:rPr sz="1300" b="1" spc="-4" dirty="0">
                <a:latin typeface="Arial"/>
                <a:cs typeface="Arial"/>
              </a:rPr>
              <a:t>of </a:t>
            </a:r>
            <a:r>
              <a:rPr sz="1300" b="1" dirty="0">
                <a:latin typeface="Arial"/>
                <a:cs typeface="Arial"/>
              </a:rPr>
              <a:t>a </a:t>
            </a:r>
            <a:r>
              <a:rPr sz="1300" b="1" spc="-4" dirty="0">
                <a:latin typeface="Arial"/>
                <a:cs typeface="Arial"/>
              </a:rPr>
              <a:t>rod and </a:t>
            </a:r>
            <a:r>
              <a:rPr sz="1300" b="1" dirty="0">
                <a:latin typeface="Arial"/>
                <a:cs typeface="Arial"/>
              </a:rPr>
              <a:t>a</a:t>
            </a:r>
            <a:r>
              <a:rPr sz="1300" b="1" spc="-162" dirty="0">
                <a:latin typeface="Arial"/>
                <a:cs typeface="Arial"/>
              </a:rPr>
              <a:t> </a:t>
            </a:r>
            <a:r>
              <a:rPr sz="1300" b="1" spc="-4" dirty="0">
                <a:latin typeface="Arial"/>
                <a:cs typeface="Arial"/>
              </a:rPr>
              <a:t>cone</a:t>
            </a:r>
            <a:endParaRPr sz="130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60862" y="714039"/>
            <a:ext cx="124691" cy="125057"/>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627038" y="562983"/>
            <a:ext cx="3888509" cy="1678055"/>
          </a:xfrm>
          <a:prstGeom prst="rect">
            <a:avLst/>
          </a:prstGeom>
        </p:spPr>
        <p:txBody>
          <a:bodyPr vert="horz" wrap="square" lIns="0" tIns="11397" rIns="0" bIns="0" rtlCol="0">
            <a:spAutoFit/>
          </a:bodyPr>
          <a:lstStyle/>
          <a:p>
            <a:pPr marL="11397" marR="4559" indent="307718">
              <a:lnSpc>
                <a:spcPct val="110000"/>
              </a:lnSpc>
              <a:spcBef>
                <a:spcPts val="90"/>
              </a:spcBef>
              <a:tabLst>
                <a:tab pos="389207" algn="l"/>
              </a:tabLst>
            </a:pPr>
            <a:r>
              <a:rPr sz="2000" spc="-4" dirty="0">
                <a:solidFill>
                  <a:srgbClr val="000000"/>
                </a:solidFill>
                <a:latin typeface="Arial" pitchFamily="34" charset="0"/>
                <a:cs typeface="Arial" pitchFamily="34" charset="0"/>
              </a:rPr>
              <a:t>The outer segments are  modified </a:t>
            </a:r>
            <a:r>
              <a:rPr sz="2000" spc="-4" dirty="0">
                <a:solidFill>
                  <a:srgbClr val="333399"/>
                </a:solidFill>
                <a:latin typeface="Arial" pitchFamily="34" charset="0"/>
                <a:cs typeface="Arial" pitchFamily="34" charset="0"/>
              </a:rPr>
              <a:t>cilia </a:t>
            </a:r>
            <a:r>
              <a:rPr sz="2000" spc="-4" dirty="0">
                <a:solidFill>
                  <a:srgbClr val="000000"/>
                </a:solidFill>
                <a:latin typeface="Arial" pitchFamily="34" charset="0"/>
                <a:cs typeface="Arial" pitchFamily="34" charset="0"/>
              </a:rPr>
              <a:t>and are made up  of	regular stacks of flattened  </a:t>
            </a:r>
            <a:r>
              <a:rPr sz="2000" spc="-4" dirty="0">
                <a:solidFill>
                  <a:srgbClr val="333399"/>
                </a:solidFill>
                <a:latin typeface="Arial" pitchFamily="34" charset="0"/>
                <a:cs typeface="Arial" pitchFamily="34" charset="0"/>
              </a:rPr>
              <a:t>saccules </a:t>
            </a:r>
            <a:r>
              <a:rPr sz="2000" spc="-4" dirty="0">
                <a:solidFill>
                  <a:srgbClr val="000000"/>
                </a:solidFill>
                <a:latin typeface="Arial" pitchFamily="34" charset="0"/>
                <a:cs typeface="Arial" pitchFamily="34" charset="0"/>
              </a:rPr>
              <a:t>or disks composed of  membrane.</a:t>
            </a:r>
          </a:p>
        </p:txBody>
      </p:sp>
      <p:sp>
        <p:nvSpPr>
          <p:cNvPr id="4" name="object 4"/>
          <p:cNvSpPr/>
          <p:nvPr/>
        </p:nvSpPr>
        <p:spPr>
          <a:xfrm>
            <a:off x="660862" y="2840019"/>
            <a:ext cx="124691" cy="133125"/>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627039" y="2692998"/>
            <a:ext cx="3874077" cy="1873557"/>
          </a:xfrm>
          <a:prstGeom prst="rect">
            <a:avLst/>
          </a:prstGeom>
        </p:spPr>
        <p:txBody>
          <a:bodyPr vert="horz" wrap="square" lIns="0" tIns="11397" rIns="0" bIns="0" rtlCol="0">
            <a:spAutoFit/>
          </a:bodyPr>
          <a:lstStyle/>
          <a:p>
            <a:pPr marL="11397" marR="4559" indent="307718">
              <a:lnSpc>
                <a:spcPct val="110000"/>
              </a:lnSpc>
              <a:spcBef>
                <a:spcPts val="90"/>
              </a:spcBef>
            </a:pPr>
            <a:r>
              <a:rPr sz="2200" spc="-4" dirty="0">
                <a:latin typeface="Arial"/>
                <a:cs typeface="Arial"/>
              </a:rPr>
              <a:t>These saccules and disks  contain the photosensitive  compounds that react </a:t>
            </a:r>
            <a:r>
              <a:rPr sz="2200" dirty="0">
                <a:latin typeface="Arial"/>
                <a:cs typeface="Arial"/>
              </a:rPr>
              <a:t>to </a:t>
            </a:r>
            <a:r>
              <a:rPr sz="2200" spc="-4" dirty="0">
                <a:latin typeface="Arial"/>
                <a:cs typeface="Arial"/>
              </a:rPr>
              <a:t>light,  initiating action potentials in the  visual</a:t>
            </a:r>
            <a:r>
              <a:rPr sz="2200" spc="4" dirty="0">
                <a:latin typeface="Arial"/>
                <a:cs typeface="Arial"/>
              </a:rPr>
              <a:t> </a:t>
            </a:r>
            <a:r>
              <a:rPr sz="2200" spc="-4" dirty="0">
                <a:latin typeface="Arial"/>
                <a:cs typeface="Arial"/>
              </a:rPr>
              <a:t>pathways.</a:t>
            </a:r>
            <a:endParaRPr sz="2200">
              <a:latin typeface="Arial"/>
              <a:cs typeface="Arial"/>
            </a:endParaRPr>
          </a:p>
        </p:txBody>
      </p:sp>
      <p:sp>
        <p:nvSpPr>
          <p:cNvPr id="6" name="object 6"/>
          <p:cNvSpPr/>
          <p:nvPr/>
        </p:nvSpPr>
        <p:spPr>
          <a:xfrm>
            <a:off x="660862" y="4909521"/>
            <a:ext cx="124691" cy="125057"/>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627039" y="4758577"/>
            <a:ext cx="4074968" cy="756328"/>
          </a:xfrm>
          <a:prstGeom prst="rect">
            <a:avLst/>
          </a:prstGeom>
        </p:spPr>
        <p:txBody>
          <a:bodyPr vert="horz" wrap="square" lIns="0" tIns="11397" rIns="0" bIns="0" rtlCol="0">
            <a:spAutoFit/>
          </a:bodyPr>
          <a:lstStyle/>
          <a:p>
            <a:pPr marL="11397" marR="4559" indent="307718">
              <a:lnSpc>
                <a:spcPct val="110000"/>
              </a:lnSpc>
              <a:spcBef>
                <a:spcPts val="90"/>
              </a:spcBef>
            </a:pPr>
            <a:r>
              <a:rPr sz="2200" spc="-4" dirty="0">
                <a:latin typeface="Arial"/>
                <a:cs typeface="Arial"/>
              </a:rPr>
              <a:t>The inner segments are rich in  mitochondria.</a:t>
            </a:r>
            <a:endParaRPr sz="2200">
              <a:latin typeface="Arial"/>
              <a:cs typeface="Arial"/>
            </a:endParaRPr>
          </a:p>
        </p:txBody>
      </p:sp>
      <p:sp>
        <p:nvSpPr>
          <p:cNvPr id="8" name="object 8"/>
          <p:cNvSpPr/>
          <p:nvPr/>
        </p:nvSpPr>
        <p:spPr>
          <a:xfrm>
            <a:off x="4918414" y="677731"/>
            <a:ext cx="3672789" cy="3828378"/>
          </a:xfrm>
          <a:prstGeom prst="rect">
            <a:avLst/>
          </a:prstGeom>
          <a:blipFill>
            <a:blip r:embed="rId5" cstate="print"/>
            <a:stretch>
              <a:fillRect/>
            </a:stretch>
          </a:blipFill>
        </p:spPr>
        <p:txBody>
          <a:bodyPr wrap="square" lIns="0" tIns="0" rIns="0" bIns="0" rtlCol="0"/>
          <a:lstStyle/>
          <a:p>
            <a:endParaRPr/>
          </a:p>
        </p:txBody>
      </p:sp>
      <p:sp>
        <p:nvSpPr>
          <p:cNvPr id="9" name="object 9"/>
          <p:cNvSpPr txBox="1"/>
          <p:nvPr/>
        </p:nvSpPr>
        <p:spPr>
          <a:xfrm>
            <a:off x="4991215" y="4864810"/>
            <a:ext cx="3021445" cy="411618"/>
          </a:xfrm>
          <a:prstGeom prst="rect">
            <a:avLst/>
          </a:prstGeom>
        </p:spPr>
        <p:txBody>
          <a:bodyPr vert="horz" wrap="square" lIns="0" tIns="11397" rIns="0" bIns="0" rtlCol="0">
            <a:spAutoFit/>
          </a:bodyPr>
          <a:lstStyle/>
          <a:p>
            <a:pPr marL="11397">
              <a:spcBef>
                <a:spcPts val="90"/>
              </a:spcBef>
            </a:pPr>
            <a:r>
              <a:rPr sz="1300" b="1" dirty="0">
                <a:latin typeface="Arial"/>
                <a:cs typeface="Arial"/>
              </a:rPr>
              <a:t>Schematic diagram </a:t>
            </a:r>
            <a:r>
              <a:rPr sz="1300" b="1" spc="-4" dirty="0">
                <a:latin typeface="Arial"/>
                <a:cs typeface="Arial"/>
              </a:rPr>
              <a:t>of </a:t>
            </a:r>
            <a:r>
              <a:rPr sz="1300" b="1" dirty="0">
                <a:latin typeface="Arial"/>
                <a:cs typeface="Arial"/>
              </a:rPr>
              <a:t>a </a:t>
            </a:r>
            <a:r>
              <a:rPr sz="1300" b="1" spc="-4" dirty="0">
                <a:latin typeface="Arial"/>
                <a:cs typeface="Arial"/>
              </a:rPr>
              <a:t>rod and </a:t>
            </a:r>
            <a:r>
              <a:rPr sz="1300" b="1" dirty="0">
                <a:latin typeface="Arial"/>
                <a:cs typeface="Arial"/>
              </a:rPr>
              <a:t>a</a:t>
            </a:r>
            <a:r>
              <a:rPr sz="1300" b="1" spc="-162" dirty="0">
                <a:latin typeface="Arial"/>
                <a:cs typeface="Arial"/>
              </a:rPr>
              <a:t> </a:t>
            </a:r>
            <a:r>
              <a:rPr sz="1300" b="1" spc="-4" dirty="0">
                <a:latin typeface="Arial"/>
                <a:cs typeface="Arial"/>
              </a:rPr>
              <a:t>cone</a:t>
            </a:r>
            <a:endParaRPr sz="1300">
              <a:latin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3979718" cy="1000946"/>
          </a:xfrm>
          <a:prstGeom prst="rect">
            <a:avLst/>
          </a:prstGeom>
        </p:spPr>
        <p:txBody>
          <a:bodyPr vert="horz" wrap="square" lIns="0" tIns="11397" rIns="0" bIns="0" rtlCol="0">
            <a:spAutoFit/>
          </a:bodyPr>
          <a:lstStyle/>
          <a:p>
            <a:pPr marL="11397" marR="4559" indent="307718">
              <a:lnSpc>
                <a:spcPct val="110000"/>
              </a:lnSpc>
              <a:spcBef>
                <a:spcPts val="90"/>
              </a:spcBef>
            </a:pPr>
            <a:r>
              <a:rPr sz="2000" spc="-4" dirty="0">
                <a:solidFill>
                  <a:srgbClr val="000000"/>
                </a:solidFill>
                <a:latin typeface="Arial" pitchFamily="34" charset="0"/>
                <a:cs typeface="Arial" pitchFamily="34" charset="0"/>
              </a:rPr>
              <a:t>The rods are named for the  thin, rod like appearance of their  outer</a:t>
            </a:r>
            <a:r>
              <a:rPr sz="2000" spc="-22" dirty="0">
                <a:solidFill>
                  <a:srgbClr val="000000"/>
                </a:solidFill>
                <a:latin typeface="Arial" pitchFamily="34" charset="0"/>
                <a:cs typeface="Arial" pitchFamily="34" charset="0"/>
              </a:rPr>
              <a:t> </a:t>
            </a:r>
            <a:r>
              <a:rPr sz="2000" spc="-4" dirty="0">
                <a:solidFill>
                  <a:srgbClr val="000000"/>
                </a:solidFill>
                <a:latin typeface="Arial" pitchFamily="34" charset="0"/>
                <a:cs typeface="Arial" pitchFamily="34" charset="0"/>
              </a:rPr>
              <a:t>segments.</a:t>
            </a:r>
          </a:p>
        </p:txBody>
      </p:sp>
      <p:sp>
        <p:nvSpPr>
          <p:cNvPr id="5" name="object 5"/>
          <p:cNvSpPr txBox="1"/>
          <p:nvPr/>
        </p:nvSpPr>
        <p:spPr>
          <a:xfrm>
            <a:off x="228600" y="1066800"/>
            <a:ext cx="3709555" cy="1365725"/>
          </a:xfrm>
          <a:prstGeom prst="rect">
            <a:avLst/>
          </a:prstGeom>
        </p:spPr>
        <p:txBody>
          <a:bodyPr vert="horz" wrap="square" lIns="0" tIns="11397" rIns="0" bIns="0" rtlCol="0">
            <a:spAutoFit/>
          </a:bodyPr>
          <a:lstStyle/>
          <a:p>
            <a:pPr marL="11397" marR="4559" indent="191469">
              <a:spcBef>
                <a:spcPts val="90"/>
              </a:spcBef>
              <a:tabLst>
                <a:tab pos="618286" algn="l"/>
              </a:tabLst>
            </a:pPr>
            <a:r>
              <a:rPr sz="2200" dirty="0">
                <a:latin typeface="Arial"/>
                <a:cs typeface="Arial"/>
              </a:rPr>
              <a:t>In </a:t>
            </a:r>
            <a:r>
              <a:rPr sz="2200" spc="-4" dirty="0">
                <a:latin typeface="Arial"/>
                <a:cs typeface="Arial"/>
              </a:rPr>
              <a:t>the extrafoveal portions of  the retina, </a:t>
            </a:r>
            <a:r>
              <a:rPr sz="2200" spc="-4">
                <a:latin typeface="Arial"/>
                <a:cs typeface="Arial"/>
              </a:rPr>
              <a:t>rods </a:t>
            </a:r>
            <a:r>
              <a:rPr sz="2200" spc="-4" smtClean="0">
                <a:latin typeface="Arial"/>
                <a:cs typeface="Arial"/>
              </a:rPr>
              <a:t>p</a:t>
            </a:r>
            <a:r>
              <a:rPr lang="en-US" sz="2200" spc="-4" dirty="0" smtClean="0">
                <a:latin typeface="Arial"/>
                <a:cs typeface="Arial"/>
              </a:rPr>
              <a:t>re</a:t>
            </a:r>
            <a:r>
              <a:rPr sz="2200" spc="-4" smtClean="0">
                <a:latin typeface="Arial"/>
                <a:cs typeface="Arial"/>
              </a:rPr>
              <a:t>dominate</a:t>
            </a:r>
            <a:r>
              <a:rPr sz="2200" spc="-4" dirty="0">
                <a:latin typeface="Arial"/>
                <a:cs typeface="Arial"/>
              </a:rPr>
              <a:t>,  and	there is a good deal of  convergence.</a:t>
            </a:r>
            <a:endParaRPr sz="2200">
              <a:latin typeface="Arial"/>
              <a:cs typeface="Arial"/>
            </a:endParaRPr>
          </a:p>
        </p:txBody>
      </p:sp>
      <p:sp>
        <p:nvSpPr>
          <p:cNvPr id="7" name="object 7"/>
          <p:cNvSpPr txBox="1">
            <a:spLocks noGrp="1"/>
          </p:cNvSpPr>
          <p:nvPr>
            <p:ph sz="half" idx="2"/>
          </p:nvPr>
        </p:nvSpPr>
        <p:spPr>
          <a:xfrm>
            <a:off x="381000" y="2590800"/>
            <a:ext cx="4038600" cy="3740158"/>
          </a:xfrm>
          <a:prstGeom prst="rect">
            <a:avLst/>
          </a:prstGeom>
        </p:spPr>
        <p:txBody>
          <a:bodyPr vert="horz" wrap="square" lIns="0" tIns="11397" rIns="0" bIns="0" rtlCol="0">
            <a:spAutoFit/>
          </a:bodyPr>
          <a:lstStyle/>
          <a:p>
            <a:pPr marL="11397" marR="31342" indent="307718">
              <a:lnSpc>
                <a:spcPct val="110000"/>
              </a:lnSpc>
              <a:spcBef>
                <a:spcPts val="90"/>
              </a:spcBef>
            </a:pPr>
            <a:r>
              <a:rPr sz="2000" spc="-4" dirty="0">
                <a:latin typeface="Arial" pitchFamily="34" charset="0"/>
                <a:cs typeface="Arial" pitchFamily="34" charset="0"/>
              </a:rPr>
              <a:t>Cones generally have thick  inner segments and conical  outer segments, although their  morphology varies from place </a:t>
            </a:r>
            <a:r>
              <a:rPr sz="2000" dirty="0">
                <a:latin typeface="Arial" pitchFamily="34" charset="0"/>
                <a:cs typeface="Arial" pitchFamily="34" charset="0"/>
              </a:rPr>
              <a:t>to  </a:t>
            </a:r>
            <a:r>
              <a:rPr sz="2000" spc="-4" dirty="0">
                <a:latin typeface="Arial" pitchFamily="34" charset="0"/>
                <a:cs typeface="Arial" pitchFamily="34" charset="0"/>
              </a:rPr>
              <a:t>place in the</a:t>
            </a:r>
            <a:r>
              <a:rPr sz="2000" dirty="0">
                <a:latin typeface="Arial" pitchFamily="34" charset="0"/>
                <a:cs typeface="Arial" pitchFamily="34" charset="0"/>
              </a:rPr>
              <a:t> </a:t>
            </a:r>
            <a:r>
              <a:rPr sz="2000" spc="-4" dirty="0">
                <a:latin typeface="Arial" pitchFamily="34" charset="0"/>
                <a:cs typeface="Arial" pitchFamily="34" charset="0"/>
              </a:rPr>
              <a:t>retina.</a:t>
            </a:r>
          </a:p>
          <a:p>
            <a:pPr>
              <a:spcBef>
                <a:spcPts val="4"/>
              </a:spcBef>
            </a:pPr>
            <a:endParaRPr sz="2000">
              <a:latin typeface="Arial" pitchFamily="34" charset="0"/>
              <a:cs typeface="Arial" pitchFamily="34" charset="0"/>
            </a:endParaRPr>
          </a:p>
          <a:p>
            <a:pPr marL="11397" marR="4559" indent="307718">
              <a:lnSpc>
                <a:spcPct val="110000"/>
              </a:lnSpc>
            </a:pPr>
            <a:r>
              <a:rPr sz="2000" dirty="0">
                <a:latin typeface="Arial" pitchFamily="34" charset="0"/>
                <a:cs typeface="Arial" pitchFamily="34" charset="0"/>
              </a:rPr>
              <a:t>In </a:t>
            </a:r>
            <a:r>
              <a:rPr sz="2000" spc="-4" dirty="0">
                <a:latin typeface="Arial" pitchFamily="34" charset="0"/>
                <a:cs typeface="Arial" pitchFamily="34" charset="0"/>
              </a:rPr>
              <a:t>cones, the saccules are  formed in the outer segments by  infoldings of the cell membrane,  but in rods the disks are  separated from the cell  membrane.</a:t>
            </a:r>
          </a:p>
        </p:txBody>
      </p:sp>
      <p:sp>
        <p:nvSpPr>
          <p:cNvPr id="8" name="object 8"/>
          <p:cNvSpPr/>
          <p:nvPr/>
        </p:nvSpPr>
        <p:spPr>
          <a:xfrm>
            <a:off x="4876800" y="1600200"/>
            <a:ext cx="3669804" cy="3832412"/>
          </a:xfrm>
          <a:prstGeom prst="rect">
            <a:avLst/>
          </a:prstGeom>
          <a:blipFill>
            <a:blip r:embed="rId2" cstate="print"/>
            <a:stretch>
              <a:fillRect/>
            </a:stretch>
          </a:blipFill>
        </p:spPr>
        <p:txBody>
          <a:bodyPr wrap="square" lIns="0" tIns="0" rIns="0" bIns="0" rtlCol="0"/>
          <a:lstStyle/>
          <a:p>
            <a:endParaRPr/>
          </a:p>
        </p:txBody>
      </p:sp>
      <p:sp>
        <p:nvSpPr>
          <p:cNvPr id="9" name="object 9"/>
          <p:cNvSpPr txBox="1"/>
          <p:nvPr/>
        </p:nvSpPr>
        <p:spPr>
          <a:xfrm>
            <a:off x="4991215" y="6075043"/>
            <a:ext cx="3021445" cy="411618"/>
          </a:xfrm>
          <a:prstGeom prst="rect">
            <a:avLst/>
          </a:prstGeom>
        </p:spPr>
        <p:txBody>
          <a:bodyPr vert="horz" wrap="square" lIns="0" tIns="11397" rIns="0" bIns="0" rtlCol="0">
            <a:spAutoFit/>
          </a:bodyPr>
          <a:lstStyle/>
          <a:p>
            <a:pPr marL="11397">
              <a:spcBef>
                <a:spcPts val="90"/>
              </a:spcBef>
            </a:pPr>
            <a:r>
              <a:rPr sz="1300" b="1" dirty="0">
                <a:latin typeface="Arial"/>
                <a:cs typeface="Arial"/>
              </a:rPr>
              <a:t>Schematic diagram </a:t>
            </a:r>
            <a:r>
              <a:rPr sz="1300" b="1" spc="-4" dirty="0">
                <a:latin typeface="Arial"/>
                <a:cs typeface="Arial"/>
              </a:rPr>
              <a:t>of </a:t>
            </a:r>
            <a:r>
              <a:rPr sz="1300" b="1" dirty="0">
                <a:latin typeface="Arial"/>
                <a:cs typeface="Arial"/>
              </a:rPr>
              <a:t>a </a:t>
            </a:r>
            <a:r>
              <a:rPr sz="1300" b="1" spc="-4" dirty="0">
                <a:latin typeface="Arial"/>
                <a:cs typeface="Arial"/>
              </a:rPr>
              <a:t>rod and </a:t>
            </a:r>
            <a:r>
              <a:rPr sz="1300" b="1" dirty="0">
                <a:latin typeface="Arial"/>
                <a:cs typeface="Arial"/>
              </a:rPr>
              <a:t>a</a:t>
            </a:r>
            <a:r>
              <a:rPr sz="1300" b="1" spc="-162" dirty="0">
                <a:latin typeface="Arial"/>
                <a:cs typeface="Arial"/>
              </a:rPr>
              <a:t> </a:t>
            </a:r>
            <a:r>
              <a:rPr sz="1300" b="1" spc="-4" dirty="0">
                <a:latin typeface="Arial"/>
                <a:cs typeface="Arial"/>
              </a:rPr>
              <a:t>cone</a:t>
            </a:r>
            <a:endParaRPr sz="1300">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56491" y="783515"/>
            <a:ext cx="7999268" cy="5457615"/>
          </a:xfrm>
          <a:prstGeom prst="rect">
            <a:avLst/>
          </a:prstGeom>
        </p:spPr>
        <p:txBody>
          <a:bodyPr vert="horz" wrap="square" lIns="0" tIns="11397" rIns="0" bIns="0" rtlCol="0">
            <a:spAutoFit/>
          </a:bodyPr>
          <a:lstStyle/>
          <a:p>
            <a:pPr marL="11397" marR="412001">
              <a:lnSpc>
                <a:spcPct val="110000"/>
              </a:lnSpc>
              <a:spcBef>
                <a:spcPts val="90"/>
              </a:spcBef>
              <a:buChar char="•"/>
              <a:tabLst>
                <a:tab pos="318546" algn="l"/>
                <a:tab pos="319115" algn="l"/>
              </a:tabLst>
            </a:pPr>
            <a:r>
              <a:rPr sz="2200" spc="-4" dirty="0">
                <a:latin typeface="Arial"/>
                <a:cs typeface="Arial"/>
              </a:rPr>
              <a:t>Flat bipolar cells make synaptic contact with several cones,  and rod bipolar cells make synaptic contact with several</a:t>
            </a:r>
            <a:r>
              <a:rPr sz="2200" spc="99" dirty="0">
                <a:latin typeface="Arial"/>
                <a:cs typeface="Arial"/>
              </a:rPr>
              <a:t> </a:t>
            </a:r>
            <a:r>
              <a:rPr sz="2200" spc="-4" dirty="0">
                <a:latin typeface="Arial"/>
                <a:cs typeface="Arial"/>
              </a:rPr>
              <a:t>rods.</a:t>
            </a:r>
            <a:endParaRPr sz="2200">
              <a:latin typeface="Arial"/>
              <a:cs typeface="Arial"/>
            </a:endParaRPr>
          </a:p>
          <a:p>
            <a:pPr>
              <a:spcBef>
                <a:spcPts val="4"/>
              </a:spcBef>
              <a:buFont typeface="Arial"/>
              <a:buChar char="•"/>
            </a:pPr>
            <a:endParaRPr sz="2500">
              <a:latin typeface="Times New Roman"/>
              <a:cs typeface="Times New Roman"/>
            </a:endParaRPr>
          </a:p>
          <a:p>
            <a:pPr marL="11397" marR="4559">
              <a:lnSpc>
                <a:spcPct val="110000"/>
              </a:lnSpc>
              <a:buChar char="•"/>
              <a:tabLst>
                <a:tab pos="318546" algn="l"/>
                <a:tab pos="319115" algn="l"/>
              </a:tabLst>
            </a:pPr>
            <a:r>
              <a:rPr sz="2200" spc="-4" dirty="0">
                <a:latin typeface="Arial"/>
                <a:cs typeface="Arial"/>
              </a:rPr>
              <a:t>Because there are approximately 6 million cones and 120  million rods in each human eye but only 1.2 million nerve fibers  in each optic nerve, the overall convergence of receptors through  bipolar cells on ganglion cells is about 105:1. However, there is  divergence from this point</a:t>
            </a:r>
            <a:r>
              <a:rPr sz="2200" spc="18" dirty="0">
                <a:latin typeface="Arial"/>
                <a:cs typeface="Arial"/>
              </a:rPr>
              <a:t> </a:t>
            </a:r>
            <a:r>
              <a:rPr sz="2200" spc="-4" dirty="0">
                <a:latin typeface="Arial"/>
                <a:cs typeface="Arial"/>
              </a:rPr>
              <a:t>on.</a:t>
            </a:r>
            <a:endParaRPr sz="2200">
              <a:latin typeface="Arial"/>
              <a:cs typeface="Arial"/>
            </a:endParaRPr>
          </a:p>
          <a:p>
            <a:pPr>
              <a:spcBef>
                <a:spcPts val="4"/>
              </a:spcBef>
              <a:buFont typeface="Arial"/>
              <a:buChar char="•"/>
            </a:pPr>
            <a:endParaRPr sz="2500">
              <a:latin typeface="Times New Roman"/>
              <a:cs typeface="Times New Roman"/>
            </a:endParaRPr>
          </a:p>
          <a:p>
            <a:pPr marL="11397" marR="150440">
              <a:lnSpc>
                <a:spcPct val="110000"/>
              </a:lnSpc>
              <a:buChar char="•"/>
              <a:tabLst>
                <a:tab pos="318546" algn="l"/>
                <a:tab pos="319115" algn="l"/>
              </a:tabLst>
            </a:pPr>
            <a:r>
              <a:rPr sz="2200" spc="-4" dirty="0">
                <a:latin typeface="Arial"/>
                <a:cs typeface="Arial"/>
              </a:rPr>
              <a:t>There are twice as many fibers in the geniculocalcarine tracts  as in the optic nerves, and in the visual cortex, the number of  neurons concerned with vision is 1,000 times the number of  fibers in the optic</a:t>
            </a:r>
            <a:r>
              <a:rPr sz="2200" dirty="0">
                <a:latin typeface="Arial"/>
                <a:cs typeface="Arial"/>
              </a:rPr>
              <a:t> </a:t>
            </a:r>
            <a:r>
              <a:rPr sz="2200" spc="-4" dirty="0">
                <a:latin typeface="Arial"/>
                <a:cs typeface="Arial"/>
              </a:rPr>
              <a:t>nerves.</a:t>
            </a:r>
            <a:endParaRPr sz="220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57766" y="435244"/>
            <a:ext cx="6282459" cy="1281610"/>
          </a:xfrm>
          <a:prstGeom prst="rect">
            <a:avLst/>
          </a:prstGeom>
        </p:spPr>
        <p:txBody>
          <a:bodyPr vert="horz" wrap="square" lIns="0" tIns="95735" rIns="0" bIns="0" rtlCol="0">
            <a:spAutoFit/>
          </a:bodyPr>
          <a:lstStyle/>
          <a:p>
            <a:pPr marL="1733481">
              <a:spcBef>
                <a:spcPts val="754"/>
              </a:spcBef>
            </a:pPr>
            <a:r>
              <a:rPr sz="2500" spc="-9"/>
              <a:t>SPECIAL </a:t>
            </a:r>
            <a:r>
              <a:rPr sz="2500" spc="-9" smtClean="0"/>
              <a:t>SENSE </a:t>
            </a:r>
            <a:r>
              <a:rPr sz="2500" spc="-9" dirty="0"/>
              <a:t>OF</a:t>
            </a:r>
            <a:r>
              <a:rPr sz="2500" spc="-18" dirty="0"/>
              <a:t> </a:t>
            </a:r>
            <a:r>
              <a:rPr sz="2500" spc="-9" dirty="0"/>
              <a:t>VISION</a:t>
            </a:r>
            <a:endParaRPr sz="2500"/>
          </a:p>
          <a:p>
            <a:pPr marL="11397">
              <a:spcBef>
                <a:spcPts val="574"/>
              </a:spcBef>
            </a:pPr>
            <a:r>
              <a:rPr lang="en-US" spc="-4" dirty="0" smtClean="0"/>
              <a:t>Topic Objectives</a:t>
            </a:r>
            <a:endParaRPr spc="-4" dirty="0"/>
          </a:p>
        </p:txBody>
      </p:sp>
      <p:sp>
        <p:nvSpPr>
          <p:cNvPr id="4" name="object 4"/>
          <p:cNvSpPr txBox="1"/>
          <p:nvPr/>
        </p:nvSpPr>
        <p:spPr>
          <a:xfrm>
            <a:off x="557766" y="1611854"/>
            <a:ext cx="7843405" cy="4535761"/>
          </a:xfrm>
          <a:prstGeom prst="rect">
            <a:avLst/>
          </a:prstGeom>
        </p:spPr>
        <p:txBody>
          <a:bodyPr vert="horz" wrap="square" lIns="0" tIns="10827" rIns="0" bIns="0" rtlCol="0">
            <a:spAutoFit/>
          </a:bodyPr>
          <a:lstStyle/>
          <a:p>
            <a:pPr marL="319115">
              <a:spcBef>
                <a:spcPts val="85"/>
              </a:spcBef>
            </a:pPr>
            <a:endParaRPr sz="2000">
              <a:latin typeface="Arial"/>
              <a:cs typeface="Arial"/>
            </a:endParaRPr>
          </a:p>
          <a:p>
            <a:pPr>
              <a:spcBef>
                <a:spcPts val="45"/>
              </a:spcBef>
            </a:pPr>
            <a:endParaRPr sz="2000">
              <a:latin typeface="Times New Roman"/>
              <a:cs typeface="Times New Roman"/>
            </a:endParaRPr>
          </a:p>
          <a:p>
            <a:pPr marL="319115" indent="-307718">
              <a:buClr>
                <a:srgbClr val="009999"/>
              </a:buClr>
              <a:buFont typeface="Wingdings"/>
              <a:buChar char=""/>
              <a:tabLst>
                <a:tab pos="319115" algn="l"/>
              </a:tabLst>
            </a:pPr>
            <a:r>
              <a:rPr sz="2000" spc="-4" dirty="0">
                <a:latin typeface="Arial"/>
                <a:cs typeface="Arial"/>
              </a:rPr>
              <a:t>Describe the various parts of the eye and list the functions of</a:t>
            </a:r>
            <a:r>
              <a:rPr sz="2000" spc="49" dirty="0">
                <a:latin typeface="Arial"/>
                <a:cs typeface="Arial"/>
              </a:rPr>
              <a:t> </a:t>
            </a:r>
            <a:r>
              <a:rPr sz="2000" spc="-4" dirty="0">
                <a:latin typeface="Arial"/>
                <a:cs typeface="Arial"/>
              </a:rPr>
              <a:t>each.</a:t>
            </a:r>
            <a:endParaRPr sz="2000">
              <a:latin typeface="Arial"/>
              <a:cs typeface="Arial"/>
            </a:endParaRPr>
          </a:p>
          <a:p>
            <a:pPr>
              <a:spcBef>
                <a:spcPts val="4"/>
              </a:spcBef>
              <a:buClr>
                <a:srgbClr val="009999"/>
              </a:buClr>
              <a:buFont typeface="Wingdings"/>
              <a:buChar char=""/>
            </a:pPr>
            <a:endParaRPr sz="2500">
              <a:latin typeface="Times New Roman"/>
              <a:cs typeface="Times New Roman"/>
            </a:endParaRPr>
          </a:p>
          <a:p>
            <a:pPr marL="319115" marR="6268" indent="-307718">
              <a:lnSpc>
                <a:spcPct val="80000"/>
              </a:lnSpc>
              <a:spcBef>
                <a:spcPts val="4"/>
              </a:spcBef>
              <a:buClr>
                <a:srgbClr val="009999"/>
              </a:buClr>
              <a:buFont typeface="Wingdings"/>
              <a:buChar char=""/>
              <a:tabLst>
                <a:tab pos="319115" algn="l"/>
              </a:tabLst>
            </a:pPr>
            <a:r>
              <a:rPr sz="2000" spc="-4" dirty="0">
                <a:latin typeface="Arial"/>
                <a:cs typeface="Arial"/>
              </a:rPr>
              <a:t>Explain how light rays in the environment are brought to a focus on  the retina and the role of accommodation in this</a:t>
            </a:r>
            <a:r>
              <a:rPr sz="2000" spc="36" dirty="0">
                <a:latin typeface="Arial"/>
                <a:cs typeface="Arial"/>
              </a:rPr>
              <a:t> </a:t>
            </a:r>
            <a:r>
              <a:rPr sz="2000" spc="-4" dirty="0">
                <a:latin typeface="Arial"/>
                <a:cs typeface="Arial"/>
              </a:rPr>
              <a:t>process.</a:t>
            </a:r>
            <a:endParaRPr sz="2000">
              <a:latin typeface="Arial"/>
              <a:cs typeface="Arial"/>
            </a:endParaRPr>
          </a:p>
          <a:p>
            <a:pPr>
              <a:spcBef>
                <a:spcPts val="40"/>
              </a:spcBef>
              <a:buClr>
                <a:srgbClr val="009999"/>
              </a:buClr>
              <a:buFont typeface="Wingdings"/>
              <a:buChar char=""/>
            </a:pPr>
            <a:endParaRPr sz="2400">
              <a:latin typeface="Times New Roman"/>
              <a:cs typeface="Times New Roman"/>
            </a:endParaRPr>
          </a:p>
          <a:p>
            <a:pPr marL="319115" marR="4559" indent="-307718">
              <a:lnSpc>
                <a:spcPts val="1894"/>
              </a:lnSpc>
              <a:buClr>
                <a:srgbClr val="009999"/>
              </a:buClr>
              <a:buFont typeface="Wingdings"/>
              <a:buChar char=""/>
              <a:tabLst>
                <a:tab pos="319115" algn="l"/>
              </a:tabLst>
            </a:pPr>
            <a:r>
              <a:rPr sz="2000" spc="-4" dirty="0">
                <a:latin typeface="Arial"/>
                <a:cs typeface="Arial"/>
              </a:rPr>
              <a:t>Describe the electrical responses produced by rods and cones and  explain how these responses are</a:t>
            </a:r>
            <a:r>
              <a:rPr sz="2000" spc="4" dirty="0">
                <a:latin typeface="Arial"/>
                <a:cs typeface="Arial"/>
              </a:rPr>
              <a:t> </a:t>
            </a:r>
            <a:r>
              <a:rPr sz="2000" spc="-4" dirty="0">
                <a:latin typeface="Arial"/>
                <a:cs typeface="Arial"/>
              </a:rPr>
              <a:t>produced.</a:t>
            </a:r>
            <a:endParaRPr sz="2000">
              <a:latin typeface="Arial"/>
              <a:cs typeface="Arial"/>
            </a:endParaRPr>
          </a:p>
          <a:p>
            <a:pPr>
              <a:spcBef>
                <a:spcPts val="22"/>
              </a:spcBef>
              <a:buClr>
                <a:srgbClr val="009999"/>
              </a:buClr>
              <a:buFont typeface="Wingdings"/>
              <a:buChar char=""/>
            </a:pPr>
            <a:endParaRPr sz="2500">
              <a:latin typeface="Times New Roman"/>
              <a:cs typeface="Times New Roman"/>
            </a:endParaRPr>
          </a:p>
          <a:p>
            <a:pPr marL="319115" marR="7408" indent="-307718">
              <a:lnSpc>
                <a:spcPct val="80000"/>
              </a:lnSpc>
              <a:buClr>
                <a:srgbClr val="009999"/>
              </a:buClr>
              <a:buFont typeface="Wingdings"/>
              <a:buChar char=""/>
              <a:tabLst>
                <a:tab pos="319115" algn="l"/>
              </a:tabLst>
            </a:pPr>
            <a:r>
              <a:rPr sz="2000" spc="-4" dirty="0">
                <a:latin typeface="Arial"/>
                <a:cs typeface="Arial"/>
              </a:rPr>
              <a:t>Trace the neural pathways that transmit visual information from the  rods and cones to the visual</a:t>
            </a:r>
            <a:r>
              <a:rPr sz="2000" spc="4" dirty="0">
                <a:latin typeface="Arial"/>
                <a:cs typeface="Arial"/>
              </a:rPr>
              <a:t> </a:t>
            </a:r>
            <a:r>
              <a:rPr sz="2000" spc="-4" dirty="0">
                <a:latin typeface="Arial"/>
                <a:cs typeface="Arial"/>
              </a:rPr>
              <a:t>cortex.</a:t>
            </a:r>
            <a:endParaRPr sz="2000">
              <a:latin typeface="Arial"/>
              <a:cs typeface="Arial"/>
            </a:endParaRPr>
          </a:p>
          <a:p>
            <a:pPr>
              <a:spcBef>
                <a:spcPts val="4"/>
              </a:spcBef>
              <a:buClr>
                <a:srgbClr val="009999"/>
              </a:buClr>
              <a:buFont typeface="Wingdings"/>
              <a:buChar char=""/>
            </a:pPr>
            <a:endParaRPr sz="2500">
              <a:latin typeface="Times New Roman"/>
              <a:cs typeface="Times New Roman"/>
            </a:endParaRPr>
          </a:p>
          <a:p>
            <a:pPr marL="319115" marR="503177" indent="-307718">
              <a:lnSpc>
                <a:spcPct val="80000"/>
              </a:lnSpc>
              <a:spcBef>
                <a:spcPts val="4"/>
              </a:spcBef>
              <a:buClr>
                <a:srgbClr val="009999"/>
              </a:buClr>
              <a:buFont typeface="Wingdings"/>
              <a:buChar char=""/>
              <a:tabLst>
                <a:tab pos="319115" algn="l"/>
              </a:tabLst>
            </a:pPr>
            <a:r>
              <a:rPr sz="2000" spc="-4" dirty="0">
                <a:latin typeface="Arial"/>
                <a:cs typeface="Arial"/>
              </a:rPr>
              <a:t>Define the following terms: </a:t>
            </a:r>
            <a:r>
              <a:rPr sz="2000" b="1" spc="-9" dirty="0">
                <a:latin typeface="Arial"/>
                <a:cs typeface="Arial"/>
              </a:rPr>
              <a:t>hyperopia, myopia, </a:t>
            </a:r>
            <a:r>
              <a:rPr sz="2000" b="1" spc="-4" dirty="0">
                <a:latin typeface="Arial"/>
                <a:cs typeface="Arial"/>
              </a:rPr>
              <a:t>astigmatism,  </a:t>
            </a:r>
            <a:r>
              <a:rPr sz="2000" b="1" spc="-9" dirty="0">
                <a:latin typeface="Arial"/>
                <a:cs typeface="Arial"/>
              </a:rPr>
              <a:t>presbyopia, </a:t>
            </a:r>
            <a:r>
              <a:rPr sz="2000" spc="-4" dirty="0">
                <a:latin typeface="Arial"/>
                <a:cs typeface="Arial"/>
              </a:rPr>
              <a:t>and</a:t>
            </a:r>
            <a:r>
              <a:rPr sz="2000" spc="63" dirty="0">
                <a:latin typeface="Arial"/>
                <a:cs typeface="Arial"/>
              </a:rPr>
              <a:t> </a:t>
            </a:r>
            <a:r>
              <a:rPr sz="2000" b="1" spc="-4" dirty="0">
                <a:latin typeface="Arial"/>
                <a:cs typeface="Arial"/>
              </a:rPr>
              <a:t>strabismus.</a:t>
            </a:r>
            <a:endParaRPr sz="200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60862" y="1222337"/>
            <a:ext cx="124691" cy="12505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60862" y="2287344"/>
            <a:ext cx="124691" cy="12505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660862" y="3352352"/>
            <a:ext cx="124691" cy="77992"/>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15636" y="3429000"/>
            <a:ext cx="8311573" cy="3024467"/>
          </a:xfrm>
          <a:custGeom>
            <a:avLst/>
            <a:gdLst/>
            <a:ahLst/>
            <a:cxnLst/>
            <a:rect l="l" t="t" r="r" b="b"/>
            <a:pathLst>
              <a:path w="9142730" h="3427729">
                <a:moveTo>
                  <a:pt x="0" y="3427476"/>
                </a:moveTo>
                <a:lnTo>
                  <a:pt x="9142476" y="3427476"/>
                </a:lnTo>
                <a:lnTo>
                  <a:pt x="9142476" y="0"/>
                </a:lnTo>
                <a:lnTo>
                  <a:pt x="0" y="0"/>
                </a:lnTo>
                <a:lnTo>
                  <a:pt x="0" y="3427476"/>
                </a:lnTo>
                <a:close/>
              </a:path>
            </a:pathLst>
          </a:custGeom>
          <a:solidFill>
            <a:srgbClr val="FFFFFF"/>
          </a:solidFill>
        </p:spPr>
        <p:txBody>
          <a:bodyPr wrap="square" lIns="0" tIns="0" rIns="0" bIns="0" rtlCol="0"/>
          <a:lstStyle/>
          <a:p>
            <a:endParaRPr/>
          </a:p>
        </p:txBody>
      </p:sp>
      <p:sp>
        <p:nvSpPr>
          <p:cNvPr id="6" name="object 6"/>
          <p:cNvSpPr/>
          <p:nvPr/>
        </p:nvSpPr>
        <p:spPr>
          <a:xfrm>
            <a:off x="660862" y="3429000"/>
            <a:ext cx="124691" cy="48409"/>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60862" y="4413324"/>
            <a:ext cx="124691" cy="133125"/>
          </a:xfrm>
          <a:prstGeom prst="rect">
            <a:avLst/>
          </a:prstGeom>
          <a:blipFill>
            <a:blip r:embed="rId6" cstate="print"/>
            <a:stretch>
              <a:fillRect/>
            </a:stretch>
          </a:blipFill>
        </p:spPr>
        <p:txBody>
          <a:bodyPr wrap="square" lIns="0" tIns="0" rIns="0" bIns="0" rtlCol="0"/>
          <a:lstStyle/>
          <a:p>
            <a:endParaRPr/>
          </a:p>
        </p:txBody>
      </p:sp>
      <p:sp>
        <p:nvSpPr>
          <p:cNvPr id="8" name="object 8"/>
          <p:cNvSpPr txBox="1"/>
          <p:nvPr/>
        </p:nvSpPr>
        <p:spPr>
          <a:xfrm>
            <a:off x="627039" y="393550"/>
            <a:ext cx="7771823" cy="4902078"/>
          </a:xfrm>
          <a:prstGeom prst="rect">
            <a:avLst/>
          </a:prstGeom>
        </p:spPr>
        <p:txBody>
          <a:bodyPr vert="horz" wrap="square" lIns="0" tIns="11397" rIns="0" bIns="0" rtlCol="0">
            <a:spAutoFit/>
          </a:bodyPr>
          <a:lstStyle/>
          <a:p>
            <a:pPr marL="11397">
              <a:spcBef>
                <a:spcPts val="90"/>
              </a:spcBef>
            </a:pPr>
            <a:r>
              <a:rPr sz="2200" b="1" spc="-4" dirty="0">
                <a:solidFill>
                  <a:srgbClr val="FF0066"/>
                </a:solidFill>
                <a:latin typeface="Arial"/>
                <a:cs typeface="Arial"/>
              </a:rPr>
              <a:t>The Image-forming</a:t>
            </a:r>
            <a:r>
              <a:rPr sz="2200" b="1" spc="-40" dirty="0">
                <a:solidFill>
                  <a:srgbClr val="FF0066"/>
                </a:solidFill>
                <a:latin typeface="Arial"/>
                <a:cs typeface="Arial"/>
              </a:rPr>
              <a:t> </a:t>
            </a:r>
            <a:r>
              <a:rPr sz="2200" b="1" spc="-4" dirty="0">
                <a:solidFill>
                  <a:srgbClr val="FF0066"/>
                </a:solidFill>
                <a:latin typeface="Arial"/>
                <a:cs typeface="Arial"/>
              </a:rPr>
              <a:t>Mechanism</a:t>
            </a:r>
            <a:endParaRPr sz="2200">
              <a:latin typeface="Arial"/>
              <a:cs typeface="Arial"/>
            </a:endParaRPr>
          </a:p>
          <a:p>
            <a:pPr>
              <a:spcBef>
                <a:spcPts val="4"/>
              </a:spcBef>
            </a:pPr>
            <a:endParaRPr sz="2500">
              <a:latin typeface="Times New Roman"/>
              <a:cs typeface="Times New Roman"/>
            </a:endParaRPr>
          </a:p>
          <a:p>
            <a:pPr marL="11397" marR="233068" indent="307718">
              <a:lnSpc>
                <a:spcPct val="110000"/>
              </a:lnSpc>
            </a:pPr>
            <a:r>
              <a:rPr sz="2200" spc="-4" dirty="0">
                <a:latin typeface="Arial"/>
                <a:cs typeface="Arial"/>
              </a:rPr>
              <a:t>The eyes convert energy in the visible spectrum into action  potentials in the optic</a:t>
            </a:r>
            <a:r>
              <a:rPr sz="2200" spc="9" dirty="0">
                <a:latin typeface="Arial"/>
                <a:cs typeface="Arial"/>
              </a:rPr>
              <a:t> </a:t>
            </a:r>
            <a:r>
              <a:rPr sz="2200" spc="-4" dirty="0">
                <a:latin typeface="Arial"/>
                <a:cs typeface="Arial"/>
              </a:rPr>
              <a:t>nerve.</a:t>
            </a:r>
            <a:endParaRPr sz="2200">
              <a:latin typeface="Arial"/>
              <a:cs typeface="Arial"/>
            </a:endParaRPr>
          </a:p>
          <a:p>
            <a:pPr>
              <a:spcBef>
                <a:spcPts val="4"/>
              </a:spcBef>
            </a:pPr>
            <a:endParaRPr sz="2500">
              <a:latin typeface="Times New Roman"/>
              <a:cs typeface="Times New Roman"/>
            </a:endParaRPr>
          </a:p>
          <a:p>
            <a:pPr marL="11397" marR="4559" indent="307718">
              <a:lnSpc>
                <a:spcPct val="110000"/>
              </a:lnSpc>
            </a:pPr>
            <a:r>
              <a:rPr sz="2200" spc="-4" dirty="0">
                <a:latin typeface="Arial"/>
                <a:cs typeface="Arial"/>
              </a:rPr>
              <a:t>The images of objects in the environment are focused on the  retina.</a:t>
            </a:r>
            <a:endParaRPr sz="2200">
              <a:latin typeface="Arial"/>
              <a:cs typeface="Arial"/>
            </a:endParaRPr>
          </a:p>
          <a:p>
            <a:pPr>
              <a:spcBef>
                <a:spcPts val="4"/>
              </a:spcBef>
            </a:pPr>
            <a:endParaRPr sz="2500">
              <a:latin typeface="Times New Roman"/>
              <a:cs typeface="Times New Roman"/>
            </a:endParaRPr>
          </a:p>
          <a:p>
            <a:pPr marL="11397" marR="400034" indent="307718">
              <a:lnSpc>
                <a:spcPct val="110000"/>
              </a:lnSpc>
            </a:pPr>
            <a:r>
              <a:rPr sz="2200" spc="-4" dirty="0">
                <a:latin typeface="Arial"/>
                <a:cs typeface="Arial"/>
              </a:rPr>
              <a:t>The light rays striking the retina generate potentials in the  rods and</a:t>
            </a:r>
            <a:r>
              <a:rPr sz="2200" spc="-9" dirty="0">
                <a:latin typeface="Arial"/>
                <a:cs typeface="Arial"/>
              </a:rPr>
              <a:t> </a:t>
            </a:r>
            <a:r>
              <a:rPr sz="2200" spc="-4" dirty="0">
                <a:latin typeface="Arial"/>
                <a:cs typeface="Arial"/>
              </a:rPr>
              <a:t>cones.</a:t>
            </a:r>
            <a:endParaRPr sz="2200">
              <a:latin typeface="Arial"/>
              <a:cs typeface="Arial"/>
            </a:endParaRPr>
          </a:p>
          <a:p>
            <a:pPr>
              <a:spcBef>
                <a:spcPts val="4"/>
              </a:spcBef>
            </a:pPr>
            <a:endParaRPr sz="2500">
              <a:latin typeface="Times New Roman"/>
              <a:cs typeface="Times New Roman"/>
            </a:endParaRPr>
          </a:p>
          <a:p>
            <a:pPr marL="11397" marR="96874" indent="307718">
              <a:lnSpc>
                <a:spcPct val="110000"/>
              </a:lnSpc>
            </a:pPr>
            <a:r>
              <a:rPr sz="2200" spc="-4" dirty="0">
                <a:latin typeface="Arial"/>
                <a:cs typeface="Arial"/>
              </a:rPr>
              <a:t>Impulses initiated in the retina are conducted </a:t>
            </a:r>
            <a:r>
              <a:rPr sz="2200" dirty="0">
                <a:latin typeface="Arial"/>
                <a:cs typeface="Arial"/>
              </a:rPr>
              <a:t>to </a:t>
            </a:r>
            <a:r>
              <a:rPr sz="2200" spc="-4" dirty="0">
                <a:latin typeface="Arial"/>
                <a:cs typeface="Arial"/>
              </a:rPr>
              <a:t>the cerebral  cortex, where they produce the sensation of</a:t>
            </a:r>
            <a:r>
              <a:rPr sz="2200" spc="13" dirty="0">
                <a:latin typeface="Arial"/>
                <a:cs typeface="Arial"/>
              </a:rPr>
              <a:t> </a:t>
            </a:r>
            <a:r>
              <a:rPr sz="2200" spc="-4" dirty="0">
                <a:latin typeface="Arial"/>
                <a:cs typeface="Arial"/>
              </a:rPr>
              <a:t>vision.</a:t>
            </a:r>
            <a:endParaRPr sz="2200">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94359" y="617220"/>
            <a:ext cx="120534" cy="12505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94359" y="1908137"/>
            <a:ext cx="120534" cy="12505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94359" y="3199055"/>
            <a:ext cx="120534" cy="12505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94359" y="4167244"/>
            <a:ext cx="120534" cy="125057"/>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594359" y="5135431"/>
            <a:ext cx="120534" cy="125057"/>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557765" y="495748"/>
            <a:ext cx="8013700" cy="5766930"/>
          </a:xfrm>
          <a:prstGeom prst="rect">
            <a:avLst/>
          </a:prstGeom>
        </p:spPr>
        <p:txBody>
          <a:bodyPr vert="horz" wrap="square" lIns="0" tIns="11397" rIns="0" bIns="0" rtlCol="0">
            <a:spAutoFit/>
          </a:bodyPr>
          <a:lstStyle/>
          <a:p>
            <a:pPr marL="11397" marR="415990" indent="307718">
              <a:spcBef>
                <a:spcPts val="90"/>
              </a:spcBef>
            </a:pPr>
            <a:r>
              <a:rPr sz="2200" spc="-4" dirty="0">
                <a:latin typeface="Arial"/>
                <a:cs typeface="Arial"/>
              </a:rPr>
              <a:t>Light rays are bent when they pass from a medium of one  density into a medium of a different density, </a:t>
            </a:r>
            <a:r>
              <a:rPr sz="2200" spc="-9" dirty="0">
                <a:latin typeface="Arial"/>
                <a:cs typeface="Arial"/>
              </a:rPr>
              <a:t>except </a:t>
            </a:r>
            <a:r>
              <a:rPr sz="2200" spc="-4" dirty="0">
                <a:latin typeface="Arial"/>
                <a:cs typeface="Arial"/>
              </a:rPr>
              <a:t>when they  strike perpendicular </a:t>
            </a:r>
            <a:r>
              <a:rPr sz="2200" dirty="0">
                <a:latin typeface="Arial"/>
                <a:cs typeface="Arial"/>
              </a:rPr>
              <a:t>to </a:t>
            </a:r>
            <a:r>
              <a:rPr sz="2200" spc="-4" dirty="0">
                <a:latin typeface="Arial"/>
                <a:cs typeface="Arial"/>
              </a:rPr>
              <a:t>the</a:t>
            </a:r>
            <a:r>
              <a:rPr sz="2200" dirty="0">
                <a:latin typeface="Arial"/>
                <a:cs typeface="Arial"/>
              </a:rPr>
              <a:t> </a:t>
            </a:r>
            <a:r>
              <a:rPr sz="2200" spc="-4" dirty="0">
                <a:latin typeface="Arial"/>
                <a:cs typeface="Arial"/>
              </a:rPr>
              <a:t>interface.</a:t>
            </a:r>
            <a:endParaRPr sz="2200">
              <a:latin typeface="Arial"/>
              <a:cs typeface="Arial"/>
            </a:endParaRPr>
          </a:p>
          <a:p>
            <a:pPr>
              <a:spcBef>
                <a:spcPts val="4"/>
              </a:spcBef>
            </a:pPr>
            <a:endParaRPr sz="2200">
              <a:latin typeface="Times New Roman"/>
              <a:cs typeface="Times New Roman"/>
            </a:endParaRPr>
          </a:p>
          <a:p>
            <a:pPr marL="11397" marR="170955" indent="307718"/>
            <a:r>
              <a:rPr sz="2200" spc="-4" dirty="0">
                <a:latin typeface="Arial"/>
                <a:cs typeface="Arial"/>
              </a:rPr>
              <a:t>The bending of light rays is called </a:t>
            </a:r>
            <a:r>
              <a:rPr sz="2200" b="1" spc="-4" dirty="0">
                <a:latin typeface="Arial"/>
                <a:cs typeface="Arial"/>
              </a:rPr>
              <a:t>refraction </a:t>
            </a:r>
            <a:r>
              <a:rPr sz="2200" spc="-4" dirty="0">
                <a:latin typeface="Arial"/>
                <a:cs typeface="Arial"/>
              </a:rPr>
              <a:t>and is the  mechanism that allows one </a:t>
            </a:r>
            <a:r>
              <a:rPr sz="2200" dirty="0">
                <a:latin typeface="Arial"/>
                <a:cs typeface="Arial"/>
              </a:rPr>
              <a:t>to </a:t>
            </a:r>
            <a:r>
              <a:rPr sz="2200" spc="-4" dirty="0">
                <a:latin typeface="Arial"/>
                <a:cs typeface="Arial"/>
              </a:rPr>
              <a:t>focus an accurate image onto the  retina.</a:t>
            </a:r>
            <a:endParaRPr sz="2200">
              <a:latin typeface="Arial"/>
              <a:cs typeface="Arial"/>
            </a:endParaRPr>
          </a:p>
          <a:p>
            <a:pPr>
              <a:spcBef>
                <a:spcPts val="4"/>
              </a:spcBef>
            </a:pPr>
            <a:endParaRPr sz="2200">
              <a:latin typeface="Times New Roman"/>
              <a:cs typeface="Times New Roman"/>
            </a:endParaRPr>
          </a:p>
          <a:p>
            <a:pPr marL="11397" marR="439353" indent="307718"/>
            <a:r>
              <a:rPr sz="2200" spc="-4" dirty="0">
                <a:latin typeface="Arial"/>
                <a:cs typeface="Arial"/>
              </a:rPr>
              <a:t>Parallel light rays striking a biconvex lens are refracted </a:t>
            </a:r>
            <a:r>
              <a:rPr sz="2200" dirty="0">
                <a:latin typeface="Arial"/>
                <a:cs typeface="Arial"/>
              </a:rPr>
              <a:t>to </a:t>
            </a:r>
            <a:r>
              <a:rPr sz="2200" spc="-4" dirty="0">
                <a:latin typeface="Arial"/>
                <a:cs typeface="Arial"/>
              </a:rPr>
              <a:t>a  point behind the</a:t>
            </a:r>
            <a:r>
              <a:rPr sz="2200" spc="18" dirty="0">
                <a:latin typeface="Arial"/>
                <a:cs typeface="Arial"/>
              </a:rPr>
              <a:t> </a:t>
            </a:r>
            <a:r>
              <a:rPr sz="2200" spc="-4" dirty="0">
                <a:latin typeface="Arial"/>
                <a:cs typeface="Arial"/>
              </a:rPr>
              <a:t>lens.</a:t>
            </a:r>
            <a:endParaRPr sz="2200">
              <a:latin typeface="Arial"/>
              <a:cs typeface="Arial"/>
            </a:endParaRPr>
          </a:p>
          <a:p>
            <a:pPr>
              <a:spcBef>
                <a:spcPts val="4"/>
              </a:spcBef>
            </a:pPr>
            <a:endParaRPr sz="2200">
              <a:latin typeface="Times New Roman"/>
              <a:cs typeface="Times New Roman"/>
            </a:endParaRPr>
          </a:p>
          <a:p>
            <a:pPr marL="11397" marR="113399" indent="307718"/>
            <a:r>
              <a:rPr sz="2200" dirty="0">
                <a:latin typeface="Arial"/>
                <a:cs typeface="Arial"/>
              </a:rPr>
              <a:t>In </a:t>
            </a:r>
            <a:r>
              <a:rPr sz="2200" spc="-4" dirty="0">
                <a:latin typeface="Arial"/>
                <a:cs typeface="Arial"/>
              </a:rPr>
              <a:t>the eye, light is actually refracted at the anterior surface of  the cornea and at the anterior and posterior surfaces of the</a:t>
            </a:r>
            <a:r>
              <a:rPr sz="2200" spc="54" dirty="0">
                <a:latin typeface="Arial"/>
                <a:cs typeface="Arial"/>
              </a:rPr>
              <a:t> </a:t>
            </a:r>
            <a:r>
              <a:rPr sz="2200" spc="-4" dirty="0">
                <a:latin typeface="Arial"/>
                <a:cs typeface="Arial"/>
              </a:rPr>
              <a:t>lens.</a:t>
            </a:r>
            <a:endParaRPr sz="2200">
              <a:latin typeface="Arial"/>
              <a:cs typeface="Arial"/>
            </a:endParaRPr>
          </a:p>
          <a:p>
            <a:pPr marL="11397" marR="4559" indent="307718"/>
            <a:r>
              <a:rPr sz="2200" spc="-4" smtClean="0">
                <a:latin typeface="Arial"/>
                <a:cs typeface="Arial"/>
              </a:rPr>
              <a:t>The </a:t>
            </a:r>
            <a:r>
              <a:rPr sz="2200" spc="-4" dirty="0">
                <a:latin typeface="Arial"/>
                <a:cs typeface="Arial"/>
              </a:rPr>
              <a:t>process of refraction can be represented diagrammatically  by drawing the rays of light as if all refraction occurs at the  anterior surface of the</a:t>
            </a:r>
            <a:r>
              <a:rPr sz="2200" spc="-9" dirty="0">
                <a:latin typeface="Arial"/>
                <a:cs typeface="Arial"/>
              </a:rPr>
              <a:t> </a:t>
            </a:r>
            <a:r>
              <a:rPr sz="2200" spc="-4" dirty="0">
                <a:latin typeface="Arial"/>
                <a:cs typeface="Arial"/>
              </a:rPr>
              <a:t>cornea.</a:t>
            </a:r>
            <a:endParaRPr sz="220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3702" y="540572"/>
            <a:ext cx="124690" cy="133125"/>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23702" y="1319156"/>
            <a:ext cx="124690" cy="12505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23702" y="3255532"/>
            <a:ext cx="124690" cy="12505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15636" y="3429000"/>
            <a:ext cx="8311573" cy="3024467"/>
          </a:xfrm>
          <a:custGeom>
            <a:avLst/>
            <a:gdLst/>
            <a:ahLst/>
            <a:cxnLst/>
            <a:rect l="l" t="t" r="r" b="b"/>
            <a:pathLst>
              <a:path w="9142730" h="3427729">
                <a:moveTo>
                  <a:pt x="0" y="3427476"/>
                </a:moveTo>
                <a:lnTo>
                  <a:pt x="9142476" y="3427476"/>
                </a:lnTo>
                <a:lnTo>
                  <a:pt x="9142476" y="0"/>
                </a:lnTo>
                <a:lnTo>
                  <a:pt x="0" y="0"/>
                </a:lnTo>
                <a:lnTo>
                  <a:pt x="0" y="3427476"/>
                </a:lnTo>
                <a:close/>
              </a:path>
            </a:pathLst>
          </a:custGeom>
          <a:solidFill>
            <a:srgbClr val="FFFFFF"/>
          </a:solidFill>
        </p:spPr>
        <p:txBody>
          <a:bodyPr wrap="square" lIns="0" tIns="0" rIns="0" bIns="0" rtlCol="0"/>
          <a:lstStyle/>
          <a:p>
            <a:endParaRPr/>
          </a:p>
        </p:txBody>
      </p:sp>
      <p:sp>
        <p:nvSpPr>
          <p:cNvPr id="6" name="object 6"/>
          <p:cNvSpPr/>
          <p:nvPr/>
        </p:nvSpPr>
        <p:spPr>
          <a:xfrm>
            <a:off x="523702" y="4804634"/>
            <a:ext cx="124690" cy="125057"/>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523702" y="5966460"/>
            <a:ext cx="124690" cy="125057"/>
          </a:xfrm>
          <a:prstGeom prst="rect">
            <a:avLst/>
          </a:prstGeom>
          <a:blipFill>
            <a:blip r:embed="rId5" cstate="print"/>
            <a:stretch>
              <a:fillRect/>
            </a:stretch>
          </a:blipFill>
        </p:spPr>
        <p:txBody>
          <a:bodyPr wrap="square" lIns="0" tIns="0" rIns="0" bIns="0" rtlCol="0"/>
          <a:lstStyle/>
          <a:p>
            <a:endParaRPr/>
          </a:p>
        </p:txBody>
      </p:sp>
      <p:sp>
        <p:nvSpPr>
          <p:cNvPr id="8" name="object 8"/>
          <p:cNvSpPr txBox="1"/>
          <p:nvPr/>
        </p:nvSpPr>
        <p:spPr>
          <a:xfrm>
            <a:off x="488493" y="425824"/>
            <a:ext cx="8121073" cy="5994685"/>
          </a:xfrm>
          <a:prstGeom prst="rect">
            <a:avLst/>
          </a:prstGeom>
        </p:spPr>
        <p:txBody>
          <a:bodyPr vert="horz" wrap="square" lIns="0" tIns="11397" rIns="0" bIns="0" rtlCol="0">
            <a:spAutoFit/>
          </a:bodyPr>
          <a:lstStyle/>
          <a:p>
            <a:pPr marL="319115">
              <a:spcBef>
                <a:spcPts val="90"/>
              </a:spcBef>
            </a:pPr>
            <a:r>
              <a:rPr sz="2200" spc="-4" dirty="0">
                <a:latin typeface="Arial"/>
                <a:cs typeface="Arial"/>
              </a:rPr>
              <a:t>The retinal image is</a:t>
            </a:r>
            <a:r>
              <a:rPr sz="2200" spc="18" dirty="0">
                <a:latin typeface="Arial"/>
                <a:cs typeface="Arial"/>
              </a:rPr>
              <a:t> </a:t>
            </a:r>
            <a:r>
              <a:rPr sz="2200" spc="-4" dirty="0">
                <a:latin typeface="Arial"/>
                <a:cs typeface="Arial"/>
              </a:rPr>
              <a:t>inverted.</a:t>
            </a:r>
            <a:endParaRPr sz="2200">
              <a:latin typeface="Arial"/>
              <a:cs typeface="Arial"/>
            </a:endParaRPr>
          </a:p>
          <a:p>
            <a:pPr>
              <a:spcBef>
                <a:spcPts val="4"/>
              </a:spcBef>
            </a:pPr>
            <a:endParaRPr sz="2700">
              <a:latin typeface="Times New Roman"/>
              <a:cs typeface="Times New Roman"/>
            </a:endParaRPr>
          </a:p>
          <a:p>
            <a:pPr marL="11397" marR="4559" indent="307718">
              <a:lnSpc>
                <a:spcPct val="120000"/>
              </a:lnSpc>
            </a:pPr>
            <a:r>
              <a:rPr sz="2200" spc="-4" dirty="0">
                <a:latin typeface="Arial"/>
                <a:cs typeface="Arial"/>
              </a:rPr>
              <a:t>The connections of the retinal receptors are such that from birth  any inverted image on the retina is viewed right side up and  projected </a:t>
            </a:r>
            <a:r>
              <a:rPr sz="2200" dirty="0">
                <a:latin typeface="Arial"/>
                <a:cs typeface="Arial"/>
              </a:rPr>
              <a:t>to </a:t>
            </a:r>
            <a:r>
              <a:rPr sz="2200" spc="-4" dirty="0">
                <a:latin typeface="Arial"/>
                <a:cs typeface="Arial"/>
              </a:rPr>
              <a:t>the visual field on the side opposite </a:t>
            </a:r>
            <a:r>
              <a:rPr sz="2200" dirty="0">
                <a:latin typeface="Arial"/>
                <a:cs typeface="Arial"/>
              </a:rPr>
              <a:t>to </a:t>
            </a:r>
            <a:r>
              <a:rPr sz="2200" spc="-4" dirty="0">
                <a:latin typeface="Arial"/>
                <a:cs typeface="Arial"/>
              </a:rPr>
              <a:t>the retinal area  stimulated.</a:t>
            </a:r>
            <a:endParaRPr sz="2200">
              <a:latin typeface="Arial"/>
              <a:cs typeface="Arial"/>
            </a:endParaRPr>
          </a:p>
          <a:p>
            <a:pPr>
              <a:spcBef>
                <a:spcPts val="4"/>
              </a:spcBef>
            </a:pPr>
            <a:endParaRPr sz="3100">
              <a:latin typeface="Times New Roman"/>
              <a:cs typeface="Times New Roman"/>
            </a:endParaRPr>
          </a:p>
          <a:p>
            <a:pPr marL="319115"/>
            <a:r>
              <a:rPr sz="2200" spc="-4" dirty="0">
                <a:latin typeface="Arial"/>
                <a:cs typeface="Arial"/>
              </a:rPr>
              <a:t>This perception is present in infants and is</a:t>
            </a:r>
            <a:r>
              <a:rPr sz="2200" spc="45" dirty="0">
                <a:latin typeface="Arial"/>
                <a:cs typeface="Arial"/>
              </a:rPr>
              <a:t> </a:t>
            </a:r>
            <a:r>
              <a:rPr sz="2200" spc="-4" dirty="0">
                <a:latin typeface="Arial"/>
                <a:cs typeface="Arial"/>
              </a:rPr>
              <a:t>innate.</a:t>
            </a:r>
            <a:endParaRPr sz="2200">
              <a:latin typeface="Arial"/>
              <a:cs typeface="Arial"/>
            </a:endParaRPr>
          </a:p>
          <a:p>
            <a:pPr>
              <a:spcBef>
                <a:spcPts val="9"/>
              </a:spcBef>
            </a:pPr>
            <a:endParaRPr sz="3100">
              <a:latin typeface="Times New Roman"/>
              <a:cs typeface="Times New Roman"/>
            </a:endParaRPr>
          </a:p>
          <a:p>
            <a:pPr marL="11397"/>
            <a:r>
              <a:rPr sz="2200" b="1" spc="-4" dirty="0">
                <a:solidFill>
                  <a:srgbClr val="FF0066"/>
                </a:solidFill>
                <a:latin typeface="Arial"/>
                <a:cs typeface="Arial"/>
              </a:rPr>
              <a:t>Common Defects of the Image-forming</a:t>
            </a:r>
            <a:r>
              <a:rPr sz="2200" b="1" spc="-9" dirty="0">
                <a:solidFill>
                  <a:srgbClr val="FF0066"/>
                </a:solidFill>
                <a:latin typeface="Arial"/>
                <a:cs typeface="Arial"/>
              </a:rPr>
              <a:t> </a:t>
            </a:r>
            <a:r>
              <a:rPr sz="2200" b="1" spc="-4" dirty="0">
                <a:solidFill>
                  <a:srgbClr val="FF0066"/>
                </a:solidFill>
                <a:latin typeface="Arial"/>
                <a:cs typeface="Arial"/>
              </a:rPr>
              <a:t>Mechanism</a:t>
            </a:r>
            <a:endParaRPr sz="2200">
              <a:latin typeface="Arial"/>
              <a:cs typeface="Arial"/>
            </a:endParaRPr>
          </a:p>
          <a:p>
            <a:pPr>
              <a:spcBef>
                <a:spcPts val="4"/>
              </a:spcBef>
            </a:pPr>
            <a:endParaRPr sz="2700">
              <a:latin typeface="Times New Roman"/>
              <a:cs typeface="Times New Roman"/>
            </a:endParaRPr>
          </a:p>
          <a:p>
            <a:pPr marL="11397" marR="179502" indent="307718">
              <a:lnSpc>
                <a:spcPct val="120000"/>
              </a:lnSpc>
            </a:pPr>
            <a:r>
              <a:rPr sz="2200" dirty="0">
                <a:latin typeface="Arial"/>
                <a:cs typeface="Arial"/>
              </a:rPr>
              <a:t>In </a:t>
            </a:r>
            <a:r>
              <a:rPr sz="2200" spc="-4" dirty="0">
                <a:latin typeface="Arial"/>
                <a:cs typeface="Arial"/>
              </a:rPr>
              <a:t>some individuals, the eyeball is shorter than normal and the  parallel rays of light are brought </a:t>
            </a:r>
            <a:r>
              <a:rPr sz="2200" dirty="0">
                <a:latin typeface="Arial"/>
                <a:cs typeface="Arial"/>
              </a:rPr>
              <a:t>to </a:t>
            </a:r>
            <a:r>
              <a:rPr sz="2200" spc="-4" dirty="0">
                <a:latin typeface="Arial"/>
                <a:cs typeface="Arial"/>
              </a:rPr>
              <a:t>a focus behind the</a:t>
            </a:r>
            <a:r>
              <a:rPr sz="2200" spc="63" dirty="0">
                <a:latin typeface="Arial"/>
                <a:cs typeface="Arial"/>
              </a:rPr>
              <a:t> </a:t>
            </a:r>
            <a:r>
              <a:rPr sz="2200" spc="-4" dirty="0">
                <a:latin typeface="Arial"/>
                <a:cs typeface="Arial"/>
              </a:rPr>
              <a:t>retina.</a:t>
            </a:r>
            <a:endParaRPr sz="2200">
              <a:latin typeface="Arial"/>
              <a:cs typeface="Arial"/>
            </a:endParaRPr>
          </a:p>
          <a:p>
            <a:pPr marL="319115"/>
            <a:r>
              <a:rPr sz="2200" spc="-4" smtClean="0">
                <a:latin typeface="Arial"/>
                <a:cs typeface="Arial"/>
              </a:rPr>
              <a:t>This </a:t>
            </a:r>
            <a:r>
              <a:rPr sz="2200" spc="-4" dirty="0">
                <a:latin typeface="Arial"/>
                <a:cs typeface="Arial"/>
              </a:rPr>
              <a:t>abnormality is called </a:t>
            </a:r>
            <a:r>
              <a:rPr sz="2200" b="1" spc="-9" dirty="0">
                <a:solidFill>
                  <a:srgbClr val="333399"/>
                </a:solidFill>
                <a:latin typeface="Arial"/>
                <a:cs typeface="Arial"/>
              </a:rPr>
              <a:t>hyperopia </a:t>
            </a:r>
            <a:r>
              <a:rPr sz="2200" spc="-4" dirty="0">
                <a:latin typeface="Arial"/>
                <a:cs typeface="Arial"/>
              </a:rPr>
              <a:t>or</a:t>
            </a:r>
            <a:r>
              <a:rPr sz="2200" spc="102" dirty="0">
                <a:latin typeface="Arial"/>
                <a:cs typeface="Arial"/>
              </a:rPr>
              <a:t> </a:t>
            </a:r>
            <a:r>
              <a:rPr sz="2200" spc="-4" dirty="0">
                <a:latin typeface="Arial"/>
                <a:cs typeface="Arial"/>
              </a:rPr>
              <a:t>farsightedness.</a:t>
            </a:r>
            <a:endParaRPr sz="220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60862" y="580913"/>
            <a:ext cx="124691" cy="12505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60862" y="2355925"/>
            <a:ext cx="124691" cy="12505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60862" y="3771900"/>
            <a:ext cx="124691" cy="12505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660862" y="4840942"/>
            <a:ext cx="124691" cy="125057"/>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627039" y="428513"/>
            <a:ext cx="7848023" cy="5225243"/>
          </a:xfrm>
          <a:prstGeom prst="rect">
            <a:avLst/>
          </a:prstGeom>
        </p:spPr>
        <p:txBody>
          <a:bodyPr vert="horz" wrap="square" lIns="0" tIns="11397" rIns="0" bIns="0" rtlCol="0">
            <a:spAutoFit/>
          </a:bodyPr>
          <a:lstStyle/>
          <a:p>
            <a:pPr marL="11397" marR="85477" indent="307718">
              <a:lnSpc>
                <a:spcPct val="110000"/>
              </a:lnSpc>
              <a:spcBef>
                <a:spcPts val="90"/>
              </a:spcBef>
            </a:pPr>
            <a:r>
              <a:rPr sz="2200" spc="-4" dirty="0">
                <a:latin typeface="Arial"/>
                <a:cs typeface="Arial"/>
              </a:rPr>
              <a:t>Sustained </a:t>
            </a:r>
            <a:r>
              <a:rPr sz="2200" b="1" spc="-4" dirty="0">
                <a:latin typeface="Arial"/>
                <a:cs typeface="Arial"/>
              </a:rPr>
              <a:t>accommodation </a:t>
            </a:r>
            <a:r>
              <a:rPr sz="2200" spc="-4" dirty="0">
                <a:latin typeface="Arial"/>
                <a:cs typeface="Arial"/>
              </a:rPr>
              <a:t>(focusing due </a:t>
            </a:r>
            <a:r>
              <a:rPr sz="2200" dirty="0">
                <a:latin typeface="Arial"/>
                <a:cs typeface="Arial"/>
              </a:rPr>
              <a:t>to </a:t>
            </a:r>
            <a:r>
              <a:rPr sz="2200" spc="-4" dirty="0">
                <a:latin typeface="Arial"/>
                <a:cs typeface="Arial"/>
              </a:rPr>
              <a:t>contraction of  the </a:t>
            </a:r>
            <a:r>
              <a:rPr sz="2200" b="1" spc="-4" dirty="0">
                <a:latin typeface="Arial"/>
                <a:cs typeface="Arial"/>
              </a:rPr>
              <a:t>ciliary muscle</a:t>
            </a:r>
            <a:r>
              <a:rPr sz="2200" spc="-4" dirty="0">
                <a:latin typeface="Arial"/>
                <a:cs typeface="Arial"/>
              </a:rPr>
              <a:t>), even when viewing distant objects, can  partially compensate for the defect, but the prolonged muscular  effort is tiring and may cause headaches and blurring of</a:t>
            </a:r>
            <a:r>
              <a:rPr sz="2200" spc="58" dirty="0">
                <a:latin typeface="Arial"/>
                <a:cs typeface="Arial"/>
              </a:rPr>
              <a:t> </a:t>
            </a:r>
            <a:r>
              <a:rPr sz="2200" spc="-4" dirty="0">
                <a:latin typeface="Arial"/>
                <a:cs typeface="Arial"/>
              </a:rPr>
              <a:t>vision.</a:t>
            </a:r>
            <a:endParaRPr sz="2200">
              <a:latin typeface="Arial"/>
              <a:cs typeface="Arial"/>
            </a:endParaRPr>
          </a:p>
          <a:p>
            <a:pPr marL="11397" marR="251303" indent="307718">
              <a:lnSpc>
                <a:spcPct val="110000"/>
              </a:lnSpc>
            </a:pPr>
            <a:r>
              <a:rPr sz="2200" spc="-4" smtClean="0">
                <a:latin typeface="Arial"/>
                <a:cs typeface="Arial"/>
              </a:rPr>
              <a:t>The </a:t>
            </a:r>
            <a:r>
              <a:rPr sz="2200" spc="-4" dirty="0">
                <a:latin typeface="Arial"/>
                <a:cs typeface="Arial"/>
              </a:rPr>
              <a:t>defect can be corrected by using glasses with convex  lenses, which aid the refractive power of the eye in shortening  the focal</a:t>
            </a:r>
            <a:r>
              <a:rPr sz="2200" spc="-27" dirty="0">
                <a:latin typeface="Arial"/>
                <a:cs typeface="Arial"/>
              </a:rPr>
              <a:t> </a:t>
            </a:r>
            <a:r>
              <a:rPr sz="2200" spc="-4" dirty="0">
                <a:latin typeface="Arial"/>
                <a:cs typeface="Arial"/>
              </a:rPr>
              <a:t>distance.</a:t>
            </a:r>
            <a:endParaRPr sz="2200">
              <a:latin typeface="Arial"/>
              <a:cs typeface="Arial"/>
            </a:endParaRPr>
          </a:p>
          <a:p>
            <a:pPr marL="11397" marR="5129" indent="307718">
              <a:lnSpc>
                <a:spcPct val="110000"/>
              </a:lnSpc>
            </a:pPr>
            <a:endParaRPr lang="en-US" sz="2200" dirty="0" smtClean="0">
              <a:latin typeface="Arial"/>
              <a:cs typeface="Arial"/>
            </a:endParaRPr>
          </a:p>
          <a:p>
            <a:pPr marL="11397" marR="5129" indent="307718">
              <a:lnSpc>
                <a:spcPct val="110000"/>
              </a:lnSpc>
            </a:pPr>
            <a:r>
              <a:rPr sz="2200" smtClean="0">
                <a:latin typeface="Arial"/>
                <a:cs typeface="Arial"/>
              </a:rPr>
              <a:t>In </a:t>
            </a:r>
            <a:r>
              <a:rPr sz="2200" b="1" spc="-9" dirty="0">
                <a:solidFill>
                  <a:srgbClr val="333399"/>
                </a:solidFill>
                <a:latin typeface="Arial"/>
                <a:cs typeface="Arial"/>
              </a:rPr>
              <a:t>myopia </a:t>
            </a:r>
            <a:r>
              <a:rPr sz="2200" spc="-4" dirty="0">
                <a:latin typeface="Arial"/>
                <a:cs typeface="Arial"/>
              </a:rPr>
              <a:t>(nearsightedness), the anteroposterior diameter of  the eyeball is too</a:t>
            </a:r>
            <a:r>
              <a:rPr sz="2200" spc="4" dirty="0">
                <a:latin typeface="Arial"/>
                <a:cs typeface="Arial"/>
              </a:rPr>
              <a:t> </a:t>
            </a:r>
            <a:r>
              <a:rPr sz="2200" spc="-4" dirty="0">
                <a:latin typeface="Arial"/>
                <a:cs typeface="Arial"/>
              </a:rPr>
              <a:t>long.</a:t>
            </a:r>
            <a:endParaRPr sz="2200">
              <a:latin typeface="Arial"/>
              <a:cs typeface="Arial"/>
            </a:endParaRPr>
          </a:p>
          <a:p>
            <a:pPr marL="11397" marR="4559" indent="307718">
              <a:lnSpc>
                <a:spcPct val="110000"/>
              </a:lnSpc>
            </a:pPr>
            <a:endParaRPr lang="en-US" sz="2200" spc="-4" dirty="0" smtClean="0">
              <a:latin typeface="Arial"/>
              <a:cs typeface="Arial"/>
            </a:endParaRPr>
          </a:p>
          <a:p>
            <a:pPr marL="11397" marR="4559" indent="307718">
              <a:lnSpc>
                <a:spcPct val="110000"/>
              </a:lnSpc>
            </a:pPr>
            <a:r>
              <a:rPr sz="2200" spc="-4" smtClean="0">
                <a:latin typeface="Arial"/>
                <a:cs typeface="Arial"/>
              </a:rPr>
              <a:t>The </a:t>
            </a:r>
            <a:r>
              <a:rPr sz="2200" spc="-4" dirty="0">
                <a:latin typeface="Arial"/>
                <a:cs typeface="Arial"/>
              </a:rPr>
              <a:t>shape of the eye appears </a:t>
            </a:r>
            <a:r>
              <a:rPr sz="2200" dirty="0">
                <a:latin typeface="Arial"/>
                <a:cs typeface="Arial"/>
              </a:rPr>
              <a:t>to </a:t>
            </a:r>
            <a:r>
              <a:rPr sz="2200" spc="-4" dirty="0">
                <a:latin typeface="Arial"/>
                <a:cs typeface="Arial"/>
              </a:rPr>
              <a:t>be determined in part by the  refraction presented </a:t>
            </a:r>
            <a:r>
              <a:rPr sz="2200" dirty="0">
                <a:latin typeface="Arial"/>
                <a:cs typeface="Arial"/>
              </a:rPr>
              <a:t>to</a:t>
            </a:r>
            <a:r>
              <a:rPr sz="2200" spc="-13" dirty="0">
                <a:latin typeface="Arial"/>
                <a:cs typeface="Arial"/>
              </a:rPr>
              <a:t> </a:t>
            </a:r>
            <a:r>
              <a:rPr sz="2200" spc="-4" dirty="0">
                <a:latin typeface="Arial"/>
                <a:cs typeface="Arial"/>
              </a:rPr>
              <a:t>it.</a:t>
            </a:r>
            <a:endParaRPr sz="2200">
              <a:latin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94359" y="576878"/>
            <a:ext cx="120534" cy="121023"/>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94359" y="1593475"/>
            <a:ext cx="120534" cy="12505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94359" y="2957008"/>
            <a:ext cx="120534" cy="121024"/>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15636" y="3429000"/>
            <a:ext cx="8311573" cy="3024467"/>
          </a:xfrm>
          <a:custGeom>
            <a:avLst/>
            <a:gdLst/>
            <a:ahLst/>
            <a:cxnLst/>
            <a:rect l="l" t="t" r="r" b="b"/>
            <a:pathLst>
              <a:path w="9142730" h="3427729">
                <a:moveTo>
                  <a:pt x="0" y="3427476"/>
                </a:moveTo>
                <a:lnTo>
                  <a:pt x="9142476" y="3427476"/>
                </a:lnTo>
                <a:lnTo>
                  <a:pt x="9142476" y="0"/>
                </a:lnTo>
                <a:lnTo>
                  <a:pt x="0" y="0"/>
                </a:lnTo>
                <a:lnTo>
                  <a:pt x="0" y="3427476"/>
                </a:lnTo>
                <a:close/>
              </a:path>
            </a:pathLst>
          </a:custGeom>
          <a:solidFill>
            <a:srgbClr val="FFFFFF"/>
          </a:solidFill>
        </p:spPr>
        <p:txBody>
          <a:bodyPr wrap="square" lIns="0" tIns="0" rIns="0" bIns="0" rtlCol="0"/>
          <a:lstStyle/>
          <a:p>
            <a:endParaRPr/>
          </a:p>
        </p:txBody>
      </p:sp>
      <p:sp>
        <p:nvSpPr>
          <p:cNvPr id="6" name="object 6"/>
          <p:cNvSpPr/>
          <p:nvPr/>
        </p:nvSpPr>
        <p:spPr>
          <a:xfrm>
            <a:off x="594359" y="3977639"/>
            <a:ext cx="120534" cy="121024"/>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94359" y="5341172"/>
            <a:ext cx="120534" cy="116989"/>
          </a:xfrm>
          <a:prstGeom prst="rect">
            <a:avLst/>
          </a:prstGeom>
          <a:blipFill>
            <a:blip r:embed="rId6" cstate="print"/>
            <a:stretch>
              <a:fillRect/>
            </a:stretch>
          </a:blipFill>
        </p:spPr>
        <p:txBody>
          <a:bodyPr wrap="square" lIns="0" tIns="0" rIns="0" bIns="0" rtlCol="0"/>
          <a:lstStyle/>
          <a:p>
            <a:endParaRPr/>
          </a:p>
        </p:txBody>
      </p:sp>
      <p:sp>
        <p:nvSpPr>
          <p:cNvPr id="8" name="object 8"/>
          <p:cNvSpPr txBox="1"/>
          <p:nvPr/>
        </p:nvSpPr>
        <p:spPr>
          <a:xfrm>
            <a:off x="557766" y="430395"/>
            <a:ext cx="8020627" cy="6061370"/>
          </a:xfrm>
          <a:prstGeom prst="rect">
            <a:avLst/>
          </a:prstGeom>
        </p:spPr>
        <p:txBody>
          <a:bodyPr vert="horz" wrap="square" lIns="0" tIns="11397" rIns="0" bIns="0" rtlCol="0">
            <a:spAutoFit/>
          </a:bodyPr>
          <a:lstStyle/>
          <a:p>
            <a:pPr marL="11397" marR="177223" indent="307718">
              <a:lnSpc>
                <a:spcPct val="110000"/>
              </a:lnSpc>
              <a:spcBef>
                <a:spcPts val="90"/>
              </a:spcBef>
            </a:pPr>
            <a:r>
              <a:rPr sz="2100" spc="-4" dirty="0">
                <a:latin typeface="Arial"/>
                <a:cs typeface="Arial"/>
              </a:rPr>
              <a:t>In </a:t>
            </a:r>
            <a:r>
              <a:rPr sz="2100" dirty="0">
                <a:latin typeface="Arial"/>
                <a:cs typeface="Arial"/>
              </a:rPr>
              <a:t>young adult humans, the </a:t>
            </a:r>
            <a:r>
              <a:rPr sz="2100" spc="-4" dirty="0">
                <a:latin typeface="Arial"/>
                <a:cs typeface="Arial"/>
              </a:rPr>
              <a:t>extensive </a:t>
            </a:r>
            <a:r>
              <a:rPr sz="2100" dirty="0">
                <a:latin typeface="Arial"/>
                <a:cs typeface="Arial"/>
              </a:rPr>
              <a:t>close work </a:t>
            </a:r>
            <a:r>
              <a:rPr sz="2100" spc="-4" dirty="0">
                <a:latin typeface="Arial"/>
                <a:cs typeface="Arial"/>
              </a:rPr>
              <a:t>involved </a:t>
            </a:r>
            <a:r>
              <a:rPr sz="2100" dirty="0">
                <a:latin typeface="Arial"/>
                <a:cs typeface="Arial"/>
              </a:rPr>
              <a:t>in  </a:t>
            </a:r>
            <a:r>
              <a:rPr sz="2100" spc="-4" dirty="0">
                <a:latin typeface="Arial"/>
                <a:cs typeface="Arial"/>
              </a:rPr>
              <a:t>activities </a:t>
            </a:r>
            <a:r>
              <a:rPr sz="2100" dirty="0">
                <a:latin typeface="Arial"/>
                <a:cs typeface="Arial"/>
              </a:rPr>
              <a:t>such as studying accelerates the </a:t>
            </a:r>
            <a:r>
              <a:rPr sz="2100" spc="-4" dirty="0">
                <a:latin typeface="Arial"/>
                <a:cs typeface="Arial"/>
              </a:rPr>
              <a:t>development </a:t>
            </a:r>
            <a:r>
              <a:rPr sz="2100" dirty="0">
                <a:latin typeface="Arial"/>
                <a:cs typeface="Arial"/>
              </a:rPr>
              <a:t>of</a:t>
            </a:r>
            <a:r>
              <a:rPr sz="2100" spc="-197" dirty="0">
                <a:latin typeface="Arial"/>
                <a:cs typeface="Arial"/>
              </a:rPr>
              <a:t> </a:t>
            </a:r>
            <a:r>
              <a:rPr sz="2100" dirty="0">
                <a:latin typeface="Arial"/>
                <a:cs typeface="Arial"/>
              </a:rPr>
              <a:t>myopia.</a:t>
            </a:r>
            <a:endParaRPr sz="2100">
              <a:latin typeface="Arial"/>
              <a:cs typeface="Arial"/>
            </a:endParaRPr>
          </a:p>
          <a:p>
            <a:pPr>
              <a:spcBef>
                <a:spcPts val="40"/>
              </a:spcBef>
            </a:pPr>
            <a:endParaRPr sz="2300">
              <a:latin typeface="Times New Roman"/>
              <a:cs typeface="Times New Roman"/>
            </a:endParaRPr>
          </a:p>
          <a:p>
            <a:pPr marL="11397" marR="168105" indent="307718">
              <a:lnSpc>
                <a:spcPct val="110000"/>
              </a:lnSpc>
            </a:pPr>
            <a:r>
              <a:rPr sz="2100" dirty="0">
                <a:latin typeface="Arial"/>
                <a:cs typeface="Arial"/>
              </a:rPr>
              <a:t>This defect can be corrected by glasses with biconcave lenses,  which make parallel light rays </a:t>
            </a:r>
            <a:r>
              <a:rPr sz="2100" spc="-4" dirty="0">
                <a:latin typeface="Arial"/>
                <a:cs typeface="Arial"/>
              </a:rPr>
              <a:t>diverge </a:t>
            </a:r>
            <a:r>
              <a:rPr sz="2100" dirty="0">
                <a:latin typeface="Arial"/>
                <a:cs typeface="Arial"/>
              </a:rPr>
              <a:t>slightly before they strike</a:t>
            </a:r>
            <a:r>
              <a:rPr sz="2100" spc="-305" dirty="0">
                <a:latin typeface="Arial"/>
                <a:cs typeface="Arial"/>
              </a:rPr>
              <a:t> </a:t>
            </a:r>
            <a:r>
              <a:rPr sz="2100" dirty="0">
                <a:latin typeface="Arial"/>
                <a:cs typeface="Arial"/>
              </a:rPr>
              <a:t>the  eye.</a:t>
            </a:r>
            <a:endParaRPr sz="2100">
              <a:latin typeface="Arial"/>
              <a:cs typeface="Arial"/>
            </a:endParaRPr>
          </a:p>
          <a:p>
            <a:pPr>
              <a:spcBef>
                <a:spcPts val="40"/>
              </a:spcBef>
            </a:pPr>
            <a:endParaRPr sz="2300">
              <a:latin typeface="Times New Roman"/>
              <a:cs typeface="Times New Roman"/>
            </a:endParaRPr>
          </a:p>
          <a:p>
            <a:pPr marL="11397" marR="4559" indent="307718">
              <a:lnSpc>
                <a:spcPct val="110000"/>
              </a:lnSpc>
            </a:pPr>
            <a:r>
              <a:rPr sz="2100" b="1" spc="-4" dirty="0">
                <a:solidFill>
                  <a:srgbClr val="333399"/>
                </a:solidFill>
                <a:latin typeface="Arial"/>
                <a:cs typeface="Arial"/>
              </a:rPr>
              <a:t>Astigmatism </a:t>
            </a:r>
            <a:r>
              <a:rPr sz="2100" dirty="0">
                <a:latin typeface="Arial"/>
                <a:cs typeface="Arial"/>
              </a:rPr>
              <a:t>is a common condition in which the </a:t>
            </a:r>
            <a:r>
              <a:rPr sz="2100" spc="-4" dirty="0">
                <a:latin typeface="Arial"/>
                <a:cs typeface="Arial"/>
              </a:rPr>
              <a:t>curvature </a:t>
            </a:r>
            <a:r>
              <a:rPr sz="2100" dirty="0">
                <a:latin typeface="Arial"/>
                <a:cs typeface="Arial"/>
              </a:rPr>
              <a:t>of</a:t>
            </a:r>
            <a:r>
              <a:rPr sz="2100" spc="-224" dirty="0">
                <a:latin typeface="Arial"/>
                <a:cs typeface="Arial"/>
              </a:rPr>
              <a:t> </a:t>
            </a:r>
            <a:r>
              <a:rPr sz="2100" dirty="0">
                <a:latin typeface="Arial"/>
                <a:cs typeface="Arial"/>
              </a:rPr>
              <a:t>the  cornea is not</a:t>
            </a:r>
            <a:r>
              <a:rPr sz="2100" spc="-85" dirty="0">
                <a:latin typeface="Arial"/>
                <a:cs typeface="Arial"/>
              </a:rPr>
              <a:t> </a:t>
            </a:r>
            <a:r>
              <a:rPr sz="2100" dirty="0">
                <a:latin typeface="Arial"/>
                <a:cs typeface="Arial"/>
              </a:rPr>
              <a:t>uniform.</a:t>
            </a:r>
            <a:endParaRPr sz="2100">
              <a:latin typeface="Arial"/>
              <a:cs typeface="Arial"/>
            </a:endParaRPr>
          </a:p>
          <a:p>
            <a:pPr>
              <a:spcBef>
                <a:spcPts val="40"/>
              </a:spcBef>
            </a:pPr>
            <a:endParaRPr sz="2300">
              <a:latin typeface="Times New Roman"/>
              <a:cs typeface="Times New Roman"/>
            </a:endParaRPr>
          </a:p>
          <a:p>
            <a:pPr marL="11397" marR="270678" indent="307718">
              <a:lnSpc>
                <a:spcPct val="110000"/>
              </a:lnSpc>
            </a:pPr>
            <a:r>
              <a:rPr sz="2100" dirty="0">
                <a:latin typeface="Arial"/>
                <a:cs typeface="Arial"/>
              </a:rPr>
              <a:t>When the </a:t>
            </a:r>
            <a:r>
              <a:rPr sz="2100" spc="-4" dirty="0">
                <a:latin typeface="Arial"/>
                <a:cs typeface="Arial"/>
              </a:rPr>
              <a:t>curvature </a:t>
            </a:r>
            <a:r>
              <a:rPr sz="2100" dirty="0">
                <a:latin typeface="Arial"/>
                <a:cs typeface="Arial"/>
              </a:rPr>
              <a:t>in one meridian is different from that in  others, light rays in that meridian are refracted </a:t>
            </a:r>
            <a:r>
              <a:rPr sz="2100" spc="-4" dirty="0">
                <a:latin typeface="Arial"/>
                <a:cs typeface="Arial"/>
              </a:rPr>
              <a:t>to </a:t>
            </a:r>
            <a:r>
              <a:rPr sz="2100" dirty="0">
                <a:latin typeface="Arial"/>
                <a:cs typeface="Arial"/>
              </a:rPr>
              <a:t>a different</a:t>
            </a:r>
            <a:r>
              <a:rPr sz="2100" spc="-328" dirty="0">
                <a:latin typeface="Arial"/>
                <a:cs typeface="Arial"/>
              </a:rPr>
              <a:t> </a:t>
            </a:r>
            <a:r>
              <a:rPr sz="2100" dirty="0">
                <a:latin typeface="Arial"/>
                <a:cs typeface="Arial"/>
              </a:rPr>
              <a:t>focus,  so that part of the retinal image is</a:t>
            </a:r>
            <a:r>
              <a:rPr sz="2100" spc="-193" dirty="0">
                <a:latin typeface="Arial"/>
                <a:cs typeface="Arial"/>
              </a:rPr>
              <a:t> </a:t>
            </a:r>
            <a:r>
              <a:rPr sz="2100" dirty="0">
                <a:latin typeface="Arial"/>
                <a:cs typeface="Arial"/>
              </a:rPr>
              <a:t>blurred.</a:t>
            </a:r>
            <a:endParaRPr sz="2100">
              <a:latin typeface="Arial"/>
              <a:cs typeface="Arial"/>
            </a:endParaRPr>
          </a:p>
          <a:p>
            <a:pPr>
              <a:spcBef>
                <a:spcPts val="45"/>
              </a:spcBef>
            </a:pPr>
            <a:endParaRPr sz="2300">
              <a:latin typeface="Times New Roman"/>
              <a:cs typeface="Times New Roman"/>
            </a:endParaRPr>
          </a:p>
          <a:p>
            <a:pPr marL="11397" marR="670142" indent="307718">
              <a:lnSpc>
                <a:spcPct val="110000"/>
              </a:lnSpc>
            </a:pPr>
            <a:r>
              <a:rPr sz="2100" dirty="0">
                <a:latin typeface="Arial"/>
                <a:cs typeface="Arial"/>
              </a:rPr>
              <a:t>Astigmatism can usually be corrected with cylindrical</a:t>
            </a:r>
            <a:r>
              <a:rPr sz="2100" spc="-278" dirty="0">
                <a:latin typeface="Arial"/>
                <a:cs typeface="Arial"/>
              </a:rPr>
              <a:t> </a:t>
            </a:r>
            <a:r>
              <a:rPr sz="2100" dirty="0">
                <a:latin typeface="Arial"/>
                <a:cs typeface="Arial"/>
              </a:rPr>
              <a:t>lenses  placed in such a way that they equalize the refraction in all  </a:t>
            </a:r>
            <a:r>
              <a:rPr sz="2100" spc="-4" dirty="0">
                <a:latin typeface="Arial"/>
                <a:cs typeface="Arial"/>
              </a:rPr>
              <a:t>meridians.</a:t>
            </a:r>
            <a:endParaRPr sz="2100">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60862" y="617220"/>
            <a:ext cx="124691" cy="12505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60862" y="2230867"/>
            <a:ext cx="124691" cy="12505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60862" y="3199055"/>
            <a:ext cx="124691" cy="12505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660862" y="4489972"/>
            <a:ext cx="124691" cy="125057"/>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627039" y="495748"/>
            <a:ext cx="7535141" cy="5089822"/>
          </a:xfrm>
          <a:prstGeom prst="rect">
            <a:avLst/>
          </a:prstGeom>
        </p:spPr>
        <p:txBody>
          <a:bodyPr vert="horz" wrap="square" lIns="0" tIns="11397" rIns="0" bIns="0" rtlCol="0">
            <a:spAutoFit/>
          </a:bodyPr>
          <a:lstStyle/>
          <a:p>
            <a:pPr marL="11397" marR="4559" indent="307718">
              <a:spcBef>
                <a:spcPts val="90"/>
              </a:spcBef>
            </a:pPr>
            <a:r>
              <a:rPr sz="2200" b="1" spc="-4" dirty="0">
                <a:solidFill>
                  <a:srgbClr val="333399"/>
                </a:solidFill>
                <a:latin typeface="Arial"/>
                <a:cs typeface="Arial"/>
              </a:rPr>
              <a:t>Strabismus </a:t>
            </a:r>
            <a:r>
              <a:rPr sz="2200" spc="-4" dirty="0">
                <a:latin typeface="Arial"/>
                <a:cs typeface="Arial"/>
              </a:rPr>
              <a:t>is a misalignment of the eyes usually due </a:t>
            </a:r>
            <a:r>
              <a:rPr sz="2200" dirty="0">
                <a:latin typeface="Arial"/>
                <a:cs typeface="Arial"/>
              </a:rPr>
              <a:t>to  </a:t>
            </a:r>
            <a:r>
              <a:rPr sz="2200" spc="-4" dirty="0">
                <a:latin typeface="Arial"/>
                <a:cs typeface="Arial"/>
              </a:rPr>
              <a:t>problems with eye muscles and one of the most common eye  problems in children, affecting about </a:t>
            </a:r>
            <a:r>
              <a:rPr sz="2200" b="1" spc="-4" dirty="0">
                <a:solidFill>
                  <a:srgbClr val="333399"/>
                </a:solidFill>
                <a:latin typeface="Arial"/>
                <a:cs typeface="Arial"/>
              </a:rPr>
              <a:t>4% of children under 6  </a:t>
            </a:r>
            <a:r>
              <a:rPr sz="2200" b="1" spc="-9" dirty="0">
                <a:solidFill>
                  <a:srgbClr val="333399"/>
                </a:solidFill>
                <a:latin typeface="Arial"/>
                <a:cs typeface="Arial"/>
              </a:rPr>
              <a:t>years </a:t>
            </a:r>
            <a:r>
              <a:rPr sz="2200" b="1" spc="-4" dirty="0">
                <a:solidFill>
                  <a:srgbClr val="333399"/>
                </a:solidFill>
                <a:latin typeface="Arial"/>
                <a:cs typeface="Arial"/>
              </a:rPr>
              <a:t>of</a:t>
            </a:r>
            <a:r>
              <a:rPr sz="2200" b="1" spc="18" dirty="0">
                <a:solidFill>
                  <a:srgbClr val="333399"/>
                </a:solidFill>
                <a:latin typeface="Arial"/>
                <a:cs typeface="Arial"/>
              </a:rPr>
              <a:t> </a:t>
            </a:r>
            <a:r>
              <a:rPr sz="2200" b="1" spc="-4" dirty="0">
                <a:solidFill>
                  <a:srgbClr val="333399"/>
                </a:solidFill>
                <a:latin typeface="Arial"/>
                <a:cs typeface="Arial"/>
              </a:rPr>
              <a:t>age</a:t>
            </a:r>
            <a:r>
              <a:rPr sz="2200" spc="-4" dirty="0">
                <a:solidFill>
                  <a:srgbClr val="333399"/>
                </a:solidFill>
                <a:latin typeface="Arial"/>
                <a:cs typeface="Arial"/>
              </a:rPr>
              <a:t>.</a:t>
            </a:r>
            <a:endParaRPr sz="2200">
              <a:latin typeface="Arial"/>
              <a:cs typeface="Arial"/>
            </a:endParaRPr>
          </a:p>
          <a:p>
            <a:pPr>
              <a:spcBef>
                <a:spcPts val="4"/>
              </a:spcBef>
            </a:pPr>
            <a:endParaRPr sz="2200">
              <a:latin typeface="Times New Roman"/>
              <a:cs typeface="Times New Roman"/>
            </a:endParaRPr>
          </a:p>
          <a:p>
            <a:pPr marL="11397" marR="263840" indent="307718"/>
            <a:r>
              <a:rPr sz="2200" dirty="0">
                <a:latin typeface="Arial"/>
                <a:cs typeface="Arial"/>
              </a:rPr>
              <a:t>It </a:t>
            </a:r>
            <a:r>
              <a:rPr sz="2200" spc="-4" dirty="0">
                <a:latin typeface="Arial"/>
                <a:cs typeface="Arial"/>
              </a:rPr>
              <a:t>is characterized by one or both eyes turning inward  (crossed-eyes), outward (wall eyes), upward, or</a:t>
            </a:r>
            <a:r>
              <a:rPr sz="2200" spc="49" dirty="0">
                <a:latin typeface="Arial"/>
                <a:cs typeface="Arial"/>
              </a:rPr>
              <a:t> </a:t>
            </a:r>
            <a:r>
              <a:rPr sz="2200" spc="-4" dirty="0">
                <a:latin typeface="Arial"/>
                <a:cs typeface="Arial"/>
              </a:rPr>
              <a:t>downward.</a:t>
            </a:r>
            <a:endParaRPr sz="2200">
              <a:latin typeface="Arial"/>
              <a:cs typeface="Arial"/>
            </a:endParaRPr>
          </a:p>
          <a:p>
            <a:pPr marL="11397" marR="89466" indent="307718" algn="just"/>
            <a:r>
              <a:rPr sz="2200" b="1" spc="-4" smtClean="0">
                <a:latin typeface="Arial"/>
                <a:cs typeface="Arial"/>
              </a:rPr>
              <a:t>Strabismus </a:t>
            </a:r>
            <a:r>
              <a:rPr sz="2200" spc="-4" dirty="0">
                <a:latin typeface="Arial"/>
                <a:cs typeface="Arial"/>
              </a:rPr>
              <a:t>is also commonly called </a:t>
            </a:r>
            <a:r>
              <a:rPr sz="2200" b="1" dirty="0">
                <a:latin typeface="Arial"/>
                <a:cs typeface="Arial"/>
              </a:rPr>
              <a:t>“wandering </a:t>
            </a:r>
            <a:r>
              <a:rPr sz="2200" b="1" spc="-13" dirty="0">
                <a:latin typeface="Arial"/>
                <a:cs typeface="Arial"/>
              </a:rPr>
              <a:t>eye” </a:t>
            </a:r>
            <a:r>
              <a:rPr sz="2200" spc="-4" dirty="0">
                <a:latin typeface="Arial"/>
                <a:cs typeface="Arial"/>
              </a:rPr>
              <a:t>or  </a:t>
            </a:r>
            <a:r>
              <a:rPr sz="2200" b="1" spc="-4" dirty="0">
                <a:latin typeface="Arial"/>
                <a:cs typeface="Arial"/>
              </a:rPr>
              <a:t>“crossed-eyes”</a:t>
            </a:r>
            <a:r>
              <a:rPr sz="2200" spc="-4" dirty="0">
                <a:latin typeface="Arial"/>
                <a:cs typeface="Arial"/>
              </a:rPr>
              <a:t>. </a:t>
            </a:r>
            <a:r>
              <a:rPr sz="2200" dirty="0">
                <a:latin typeface="Arial"/>
                <a:cs typeface="Arial"/>
              </a:rPr>
              <a:t>It </a:t>
            </a:r>
            <a:r>
              <a:rPr sz="2200" spc="-4" dirty="0">
                <a:latin typeface="Arial"/>
                <a:cs typeface="Arial"/>
              </a:rPr>
              <a:t>occurs when visual images do not fall on  corresponding retinal</a:t>
            </a:r>
            <a:r>
              <a:rPr sz="2200" spc="27" dirty="0">
                <a:latin typeface="Arial"/>
                <a:cs typeface="Arial"/>
              </a:rPr>
              <a:t> </a:t>
            </a:r>
            <a:r>
              <a:rPr sz="2200" spc="-4" dirty="0">
                <a:latin typeface="Arial"/>
                <a:cs typeface="Arial"/>
              </a:rPr>
              <a:t>points.</a:t>
            </a:r>
            <a:endParaRPr sz="2200">
              <a:latin typeface="Arial"/>
              <a:cs typeface="Arial"/>
            </a:endParaRPr>
          </a:p>
          <a:p>
            <a:pPr>
              <a:spcBef>
                <a:spcPts val="4"/>
              </a:spcBef>
            </a:pPr>
            <a:endParaRPr sz="2200">
              <a:latin typeface="Times New Roman"/>
              <a:cs typeface="Times New Roman"/>
            </a:endParaRPr>
          </a:p>
          <a:p>
            <a:pPr marL="11397" marR="149300" indent="307718" algn="just"/>
            <a:r>
              <a:rPr sz="2200" spc="-4" dirty="0">
                <a:latin typeface="Arial"/>
                <a:cs typeface="Arial"/>
              </a:rPr>
              <a:t>When visual images chronically fall on non corresponding  points in the two retinas in young children, one is eventually  suppressed </a:t>
            </a:r>
            <a:r>
              <a:rPr sz="2200" b="1" spc="-4" dirty="0">
                <a:solidFill>
                  <a:srgbClr val="333399"/>
                </a:solidFill>
                <a:latin typeface="Arial"/>
                <a:cs typeface="Arial"/>
              </a:rPr>
              <a:t>(suppression</a:t>
            </a:r>
            <a:r>
              <a:rPr sz="2200" b="1" spc="4" dirty="0">
                <a:solidFill>
                  <a:srgbClr val="333399"/>
                </a:solidFill>
                <a:latin typeface="Arial"/>
                <a:cs typeface="Arial"/>
              </a:rPr>
              <a:t> </a:t>
            </a:r>
            <a:r>
              <a:rPr sz="2200" b="1" spc="-4" dirty="0">
                <a:solidFill>
                  <a:srgbClr val="333399"/>
                </a:solidFill>
                <a:latin typeface="Arial"/>
                <a:cs typeface="Arial"/>
              </a:rPr>
              <a:t>scotoma)</a:t>
            </a:r>
            <a:r>
              <a:rPr sz="2200" spc="-4" dirty="0">
                <a:solidFill>
                  <a:srgbClr val="333399"/>
                </a:solidFill>
                <a:latin typeface="Arial"/>
                <a:cs typeface="Arial"/>
              </a:rPr>
              <a:t>.</a:t>
            </a:r>
            <a:endParaRPr sz="2200">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60862" y="1020632"/>
            <a:ext cx="124691" cy="12505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60862" y="2311548"/>
            <a:ext cx="124691" cy="12505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60862" y="3602467"/>
            <a:ext cx="124691" cy="12505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660862" y="4893384"/>
            <a:ext cx="124691" cy="125057"/>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557766" y="383062"/>
            <a:ext cx="7908059" cy="5291385"/>
          </a:xfrm>
          <a:prstGeom prst="rect">
            <a:avLst/>
          </a:prstGeom>
        </p:spPr>
        <p:txBody>
          <a:bodyPr vert="horz" wrap="square" lIns="0" tIns="109411" rIns="0" bIns="0" rtlCol="0">
            <a:spAutoFit/>
          </a:bodyPr>
          <a:lstStyle/>
          <a:p>
            <a:pPr marL="11397">
              <a:spcBef>
                <a:spcPts val="862"/>
              </a:spcBef>
            </a:pPr>
            <a:r>
              <a:rPr sz="2200" b="1" spc="-4" dirty="0">
                <a:solidFill>
                  <a:srgbClr val="FF0066"/>
                </a:solidFill>
                <a:latin typeface="Arial"/>
                <a:cs typeface="Arial"/>
              </a:rPr>
              <a:t>Accommodation</a:t>
            </a:r>
            <a:endParaRPr sz="2200">
              <a:latin typeface="Arial"/>
              <a:cs typeface="Arial"/>
            </a:endParaRPr>
          </a:p>
          <a:p>
            <a:pPr marL="79779" marR="130495" indent="307718">
              <a:spcBef>
                <a:spcPts val="776"/>
              </a:spcBef>
            </a:pPr>
            <a:r>
              <a:rPr sz="2200" spc="-4" dirty="0">
                <a:latin typeface="Arial"/>
                <a:cs typeface="Arial"/>
              </a:rPr>
              <a:t>When the ciliary muscle is </a:t>
            </a:r>
            <a:r>
              <a:rPr sz="2200" spc="-9" dirty="0">
                <a:latin typeface="Arial"/>
                <a:cs typeface="Arial"/>
              </a:rPr>
              <a:t>relaxed, </a:t>
            </a:r>
            <a:r>
              <a:rPr sz="2200" spc="-4" dirty="0">
                <a:latin typeface="Arial"/>
                <a:cs typeface="Arial"/>
              </a:rPr>
              <a:t>parallel light rays striking  the optically normal </a:t>
            </a:r>
            <a:r>
              <a:rPr sz="2200" b="1" spc="-4" dirty="0">
                <a:latin typeface="Arial"/>
                <a:cs typeface="Arial"/>
              </a:rPr>
              <a:t>(emmetropic) </a:t>
            </a:r>
            <a:r>
              <a:rPr sz="2200" spc="-4" dirty="0">
                <a:latin typeface="Arial"/>
                <a:cs typeface="Arial"/>
              </a:rPr>
              <a:t>eye are brought </a:t>
            </a:r>
            <a:r>
              <a:rPr sz="2200" dirty="0">
                <a:latin typeface="Arial"/>
                <a:cs typeface="Arial"/>
              </a:rPr>
              <a:t>to </a:t>
            </a:r>
            <a:r>
              <a:rPr sz="2200" spc="-4" dirty="0">
                <a:latin typeface="Arial"/>
                <a:cs typeface="Arial"/>
              </a:rPr>
              <a:t>a focus  on the</a:t>
            </a:r>
            <a:r>
              <a:rPr sz="2200" spc="-18" dirty="0">
                <a:latin typeface="Arial"/>
                <a:cs typeface="Arial"/>
              </a:rPr>
              <a:t> </a:t>
            </a:r>
            <a:r>
              <a:rPr sz="2200" spc="-4" dirty="0">
                <a:latin typeface="Arial"/>
                <a:cs typeface="Arial"/>
              </a:rPr>
              <a:t>retina.</a:t>
            </a:r>
            <a:endParaRPr sz="2200">
              <a:latin typeface="Arial"/>
              <a:cs typeface="Arial"/>
            </a:endParaRPr>
          </a:p>
          <a:p>
            <a:pPr>
              <a:spcBef>
                <a:spcPts val="4"/>
              </a:spcBef>
            </a:pPr>
            <a:endParaRPr sz="2200">
              <a:latin typeface="Times New Roman"/>
              <a:cs typeface="Times New Roman"/>
            </a:endParaRPr>
          </a:p>
          <a:p>
            <a:pPr marL="79779" marR="4559" indent="307718"/>
            <a:r>
              <a:rPr sz="2200" spc="-4" dirty="0">
                <a:latin typeface="Arial"/>
                <a:cs typeface="Arial"/>
              </a:rPr>
              <a:t>As long as this relaxation is maintained, rays from objects  closer than 6 </a:t>
            </a:r>
            <a:r>
              <a:rPr sz="2200" dirty="0">
                <a:latin typeface="Arial"/>
                <a:cs typeface="Arial"/>
              </a:rPr>
              <a:t>m </a:t>
            </a:r>
            <a:r>
              <a:rPr sz="2200" spc="-4" dirty="0">
                <a:latin typeface="Arial"/>
                <a:cs typeface="Arial"/>
              </a:rPr>
              <a:t>from the observer are brought </a:t>
            </a:r>
            <a:r>
              <a:rPr sz="2200" dirty="0">
                <a:latin typeface="Arial"/>
                <a:cs typeface="Arial"/>
              </a:rPr>
              <a:t>to </a:t>
            </a:r>
            <a:r>
              <a:rPr sz="2200" spc="-4" dirty="0">
                <a:latin typeface="Arial"/>
                <a:cs typeface="Arial"/>
              </a:rPr>
              <a:t>a focus behind  the retina, and consequently the objects appear</a:t>
            </a:r>
            <a:r>
              <a:rPr sz="2200" spc="40" dirty="0">
                <a:latin typeface="Arial"/>
                <a:cs typeface="Arial"/>
              </a:rPr>
              <a:t> </a:t>
            </a:r>
            <a:r>
              <a:rPr sz="2200" spc="-4" dirty="0">
                <a:latin typeface="Arial"/>
                <a:cs typeface="Arial"/>
              </a:rPr>
              <a:t>blurred.</a:t>
            </a:r>
            <a:endParaRPr sz="2200">
              <a:latin typeface="Arial"/>
              <a:cs typeface="Arial"/>
            </a:endParaRPr>
          </a:p>
          <a:p>
            <a:pPr marL="79779" marR="119668" indent="307718" algn="just"/>
            <a:r>
              <a:rPr sz="2200" spc="-4" smtClean="0">
                <a:latin typeface="Arial"/>
                <a:cs typeface="Arial"/>
              </a:rPr>
              <a:t>The </a:t>
            </a:r>
            <a:r>
              <a:rPr sz="2200" spc="-4" dirty="0">
                <a:latin typeface="Arial"/>
                <a:cs typeface="Arial"/>
              </a:rPr>
              <a:t>problem of bringing diverging rays from close objects </a:t>
            </a:r>
            <a:r>
              <a:rPr sz="2200" dirty="0">
                <a:latin typeface="Arial"/>
                <a:cs typeface="Arial"/>
              </a:rPr>
              <a:t>to  </a:t>
            </a:r>
            <a:r>
              <a:rPr sz="2200" spc="-4" dirty="0">
                <a:latin typeface="Arial"/>
                <a:cs typeface="Arial"/>
              </a:rPr>
              <a:t>a focus on the retina can be solved by increasing the curvature  of the lens, a process called</a:t>
            </a:r>
            <a:r>
              <a:rPr sz="2200" spc="13" dirty="0">
                <a:latin typeface="Arial"/>
                <a:cs typeface="Arial"/>
              </a:rPr>
              <a:t> </a:t>
            </a:r>
            <a:r>
              <a:rPr sz="2200" spc="-4" dirty="0">
                <a:latin typeface="Arial"/>
                <a:cs typeface="Arial"/>
              </a:rPr>
              <a:t>accommodation.</a:t>
            </a:r>
            <a:endParaRPr sz="2200">
              <a:latin typeface="Arial"/>
              <a:cs typeface="Arial"/>
            </a:endParaRPr>
          </a:p>
          <a:p>
            <a:pPr>
              <a:spcBef>
                <a:spcPts val="4"/>
              </a:spcBef>
            </a:pPr>
            <a:endParaRPr sz="2200">
              <a:latin typeface="Times New Roman"/>
              <a:cs typeface="Times New Roman"/>
            </a:endParaRPr>
          </a:p>
          <a:p>
            <a:pPr marL="79779" marR="271818" indent="307718"/>
            <a:r>
              <a:rPr sz="2200" spc="-4" dirty="0">
                <a:latin typeface="Arial"/>
                <a:cs typeface="Arial"/>
              </a:rPr>
              <a:t>At rest, the lens is held under tension by the lens ligaments  and is pulled into a flattened</a:t>
            </a:r>
            <a:r>
              <a:rPr sz="2200" spc="31" dirty="0">
                <a:latin typeface="Arial"/>
                <a:cs typeface="Arial"/>
              </a:rPr>
              <a:t> </a:t>
            </a:r>
            <a:r>
              <a:rPr sz="2200" spc="-4" dirty="0">
                <a:latin typeface="Arial"/>
                <a:cs typeface="Arial"/>
              </a:rPr>
              <a:t>shape.</a:t>
            </a:r>
            <a:endParaRPr sz="2200">
              <a:latin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94359" y="613186"/>
            <a:ext cx="120534" cy="121023"/>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94359" y="1541033"/>
            <a:ext cx="120534" cy="12102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94359" y="2775472"/>
            <a:ext cx="120534" cy="12102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94359" y="4324574"/>
            <a:ext cx="120534" cy="121024"/>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594359" y="5559014"/>
            <a:ext cx="120534" cy="121023"/>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557766" y="497093"/>
            <a:ext cx="7799532" cy="6197817"/>
          </a:xfrm>
          <a:prstGeom prst="rect">
            <a:avLst/>
          </a:prstGeom>
        </p:spPr>
        <p:txBody>
          <a:bodyPr vert="horz" wrap="square" lIns="0" tIns="11397" rIns="0" bIns="0" rtlCol="0">
            <a:spAutoFit/>
          </a:bodyPr>
          <a:lstStyle/>
          <a:p>
            <a:pPr marL="11397" marR="4559" indent="307718">
              <a:spcBef>
                <a:spcPts val="90"/>
              </a:spcBef>
            </a:pPr>
            <a:r>
              <a:rPr sz="2100" dirty="0">
                <a:latin typeface="Arial"/>
                <a:cs typeface="Arial"/>
              </a:rPr>
              <a:t>The ciliary muscle contracts when the gaze is directed at a</a:t>
            </a:r>
            <a:r>
              <a:rPr sz="2100" spc="-314" dirty="0">
                <a:latin typeface="Arial"/>
                <a:cs typeface="Arial"/>
              </a:rPr>
              <a:t> </a:t>
            </a:r>
            <a:r>
              <a:rPr sz="2100" dirty="0">
                <a:latin typeface="Arial"/>
                <a:cs typeface="Arial"/>
              </a:rPr>
              <a:t>near  object.</a:t>
            </a:r>
            <a:endParaRPr sz="2100">
              <a:latin typeface="Arial"/>
              <a:cs typeface="Arial"/>
            </a:endParaRPr>
          </a:p>
          <a:p>
            <a:pPr>
              <a:lnSpc>
                <a:spcPct val="100000"/>
              </a:lnSpc>
            </a:pPr>
            <a:endParaRPr sz="2200">
              <a:latin typeface="Times New Roman"/>
              <a:cs typeface="Times New Roman"/>
            </a:endParaRPr>
          </a:p>
          <a:p>
            <a:pPr marL="11397" marR="182922" indent="307718">
              <a:spcBef>
                <a:spcPts val="4"/>
              </a:spcBef>
            </a:pPr>
            <a:r>
              <a:rPr sz="2100" dirty="0">
                <a:latin typeface="Arial"/>
                <a:cs typeface="Arial"/>
              </a:rPr>
              <a:t>This decreases the distance between the edges of the ciliary  body and </a:t>
            </a:r>
            <a:r>
              <a:rPr sz="2100" spc="-4" dirty="0">
                <a:latin typeface="Arial"/>
                <a:cs typeface="Arial"/>
              </a:rPr>
              <a:t>relaxes </a:t>
            </a:r>
            <a:r>
              <a:rPr sz="2100" dirty="0">
                <a:latin typeface="Arial"/>
                <a:cs typeface="Arial"/>
              </a:rPr>
              <a:t>the lens ligaments, so that the lens springs</a:t>
            </a:r>
            <a:r>
              <a:rPr sz="2100" spc="-310" dirty="0">
                <a:latin typeface="Arial"/>
                <a:cs typeface="Arial"/>
              </a:rPr>
              <a:t> </a:t>
            </a:r>
            <a:r>
              <a:rPr sz="2100" dirty="0">
                <a:latin typeface="Arial"/>
                <a:cs typeface="Arial"/>
              </a:rPr>
              <a:t>into  a more </a:t>
            </a:r>
            <a:r>
              <a:rPr sz="2100" spc="-4" dirty="0">
                <a:latin typeface="Arial"/>
                <a:cs typeface="Arial"/>
              </a:rPr>
              <a:t>convex</a:t>
            </a:r>
            <a:r>
              <a:rPr sz="2100" spc="-85" dirty="0">
                <a:latin typeface="Arial"/>
                <a:cs typeface="Arial"/>
              </a:rPr>
              <a:t> </a:t>
            </a:r>
            <a:r>
              <a:rPr sz="2100" dirty="0">
                <a:latin typeface="Arial"/>
                <a:cs typeface="Arial"/>
              </a:rPr>
              <a:t>shape.</a:t>
            </a:r>
            <a:endParaRPr sz="2100">
              <a:latin typeface="Arial"/>
              <a:cs typeface="Arial"/>
            </a:endParaRPr>
          </a:p>
          <a:p>
            <a:pPr>
              <a:spcBef>
                <a:spcPts val="49"/>
              </a:spcBef>
            </a:pPr>
            <a:endParaRPr sz="2100">
              <a:latin typeface="Times New Roman"/>
              <a:cs typeface="Times New Roman"/>
            </a:endParaRPr>
          </a:p>
          <a:p>
            <a:pPr marL="11397" marR="137334" indent="307718"/>
            <a:r>
              <a:rPr sz="2100" dirty="0">
                <a:latin typeface="Arial"/>
                <a:cs typeface="Arial"/>
              </a:rPr>
              <a:t>The degree </a:t>
            </a:r>
            <a:r>
              <a:rPr sz="2100" spc="-4" dirty="0">
                <a:latin typeface="Arial"/>
                <a:cs typeface="Arial"/>
              </a:rPr>
              <a:t>to </a:t>
            </a:r>
            <a:r>
              <a:rPr sz="2100" dirty="0">
                <a:latin typeface="Arial"/>
                <a:cs typeface="Arial"/>
              </a:rPr>
              <a:t>which the lens </a:t>
            </a:r>
            <a:r>
              <a:rPr sz="2100" spc="-4" dirty="0">
                <a:latin typeface="Arial"/>
                <a:cs typeface="Arial"/>
              </a:rPr>
              <a:t>curvature </a:t>
            </a:r>
            <a:r>
              <a:rPr sz="2100" dirty="0">
                <a:latin typeface="Arial"/>
                <a:cs typeface="Arial"/>
              </a:rPr>
              <a:t>can be increased is  limited, and light rays from an object </a:t>
            </a:r>
            <a:r>
              <a:rPr sz="2100" spc="-4" dirty="0">
                <a:latin typeface="Arial"/>
                <a:cs typeface="Arial"/>
              </a:rPr>
              <a:t>very </a:t>
            </a:r>
            <a:r>
              <a:rPr sz="2100" dirty="0">
                <a:latin typeface="Arial"/>
                <a:cs typeface="Arial"/>
              </a:rPr>
              <a:t>near the </a:t>
            </a:r>
            <a:r>
              <a:rPr sz="2100" spc="-4" dirty="0">
                <a:latin typeface="Arial"/>
                <a:cs typeface="Arial"/>
              </a:rPr>
              <a:t>individual  </a:t>
            </a:r>
            <a:r>
              <a:rPr sz="2100" dirty="0">
                <a:latin typeface="Arial"/>
                <a:cs typeface="Arial"/>
              </a:rPr>
              <a:t>cannot be brought </a:t>
            </a:r>
            <a:r>
              <a:rPr sz="2100" spc="-4" dirty="0">
                <a:latin typeface="Arial"/>
                <a:cs typeface="Arial"/>
              </a:rPr>
              <a:t>to </a:t>
            </a:r>
            <a:r>
              <a:rPr sz="2100" dirty="0">
                <a:latin typeface="Arial"/>
                <a:cs typeface="Arial"/>
              </a:rPr>
              <a:t>a focus on the retina, </a:t>
            </a:r>
            <a:r>
              <a:rPr sz="2100" spc="-4" dirty="0">
                <a:latin typeface="Arial"/>
                <a:cs typeface="Arial"/>
              </a:rPr>
              <a:t>even </a:t>
            </a:r>
            <a:r>
              <a:rPr sz="2100" dirty="0">
                <a:latin typeface="Arial"/>
                <a:cs typeface="Arial"/>
              </a:rPr>
              <a:t>with the</a:t>
            </a:r>
            <a:r>
              <a:rPr sz="2100" spc="-310" dirty="0">
                <a:latin typeface="Arial"/>
                <a:cs typeface="Arial"/>
              </a:rPr>
              <a:t> </a:t>
            </a:r>
            <a:r>
              <a:rPr sz="2100" dirty="0">
                <a:latin typeface="Arial"/>
                <a:cs typeface="Arial"/>
              </a:rPr>
              <a:t>greatest  of</a:t>
            </a:r>
            <a:r>
              <a:rPr sz="2100" spc="-36" dirty="0">
                <a:latin typeface="Arial"/>
                <a:cs typeface="Arial"/>
              </a:rPr>
              <a:t> </a:t>
            </a:r>
            <a:r>
              <a:rPr sz="2100" spc="-4" dirty="0">
                <a:latin typeface="Arial"/>
                <a:cs typeface="Arial"/>
              </a:rPr>
              <a:t>effort.</a:t>
            </a:r>
            <a:endParaRPr sz="2100">
              <a:latin typeface="Arial"/>
              <a:cs typeface="Arial"/>
            </a:endParaRPr>
          </a:p>
          <a:p>
            <a:pPr marL="11397" marR="133345" indent="307718"/>
            <a:endParaRPr lang="en-US" sz="2200" dirty="0" smtClean="0">
              <a:latin typeface="Times New Roman"/>
              <a:cs typeface="Times New Roman"/>
            </a:endParaRPr>
          </a:p>
          <a:p>
            <a:pPr marL="11397" marR="133345" indent="307718"/>
            <a:r>
              <a:rPr sz="2100" smtClean="0">
                <a:latin typeface="Arial"/>
                <a:cs typeface="Arial"/>
              </a:rPr>
              <a:t>The </a:t>
            </a:r>
            <a:r>
              <a:rPr sz="2100" dirty="0">
                <a:latin typeface="Arial"/>
                <a:cs typeface="Arial"/>
              </a:rPr>
              <a:t>nearest point </a:t>
            </a:r>
            <a:r>
              <a:rPr sz="2100" spc="-4" dirty="0">
                <a:latin typeface="Arial"/>
                <a:cs typeface="Arial"/>
              </a:rPr>
              <a:t>to </a:t>
            </a:r>
            <a:r>
              <a:rPr sz="2100" dirty="0">
                <a:latin typeface="Arial"/>
                <a:cs typeface="Arial"/>
              </a:rPr>
              <a:t>the eye at which an object can be</a:t>
            </a:r>
            <a:r>
              <a:rPr sz="2100" spc="-310" dirty="0">
                <a:latin typeface="Arial"/>
                <a:cs typeface="Arial"/>
              </a:rPr>
              <a:t> </a:t>
            </a:r>
            <a:r>
              <a:rPr sz="2100" dirty="0">
                <a:latin typeface="Arial"/>
                <a:cs typeface="Arial"/>
              </a:rPr>
              <a:t>brought  into clear focus by accommodation is called the </a:t>
            </a:r>
            <a:r>
              <a:rPr sz="2100" b="1" dirty="0">
                <a:latin typeface="Arial"/>
                <a:cs typeface="Arial"/>
              </a:rPr>
              <a:t>near </a:t>
            </a:r>
            <a:r>
              <a:rPr sz="2100" b="1" spc="-4" dirty="0">
                <a:latin typeface="Arial"/>
                <a:cs typeface="Arial"/>
              </a:rPr>
              <a:t>point of  vision</a:t>
            </a:r>
            <a:r>
              <a:rPr sz="2100" spc="-4" dirty="0">
                <a:latin typeface="Arial"/>
                <a:cs typeface="Arial"/>
              </a:rPr>
              <a:t>.</a:t>
            </a:r>
            <a:endParaRPr sz="2100">
              <a:latin typeface="Arial"/>
              <a:cs typeface="Arial"/>
            </a:endParaRPr>
          </a:p>
          <a:p>
            <a:pPr>
              <a:lnSpc>
                <a:spcPct val="100000"/>
              </a:lnSpc>
            </a:pPr>
            <a:endParaRPr sz="2200">
              <a:latin typeface="Times New Roman"/>
              <a:cs typeface="Times New Roman"/>
            </a:endParaRPr>
          </a:p>
          <a:p>
            <a:pPr marL="11397" marR="64963" indent="307718"/>
            <a:r>
              <a:rPr sz="2100" dirty="0">
                <a:latin typeface="Arial"/>
                <a:cs typeface="Arial"/>
              </a:rPr>
              <a:t>Due </a:t>
            </a:r>
            <a:r>
              <a:rPr sz="2100" spc="-4" dirty="0">
                <a:latin typeface="Arial"/>
                <a:cs typeface="Arial"/>
              </a:rPr>
              <a:t>to </a:t>
            </a:r>
            <a:r>
              <a:rPr sz="2100" dirty="0">
                <a:latin typeface="Arial"/>
                <a:cs typeface="Arial"/>
              </a:rPr>
              <a:t>increasing hardness of the lens, the near point recedes  </a:t>
            </a:r>
            <a:r>
              <a:rPr sz="2100" spc="-4" dirty="0">
                <a:latin typeface="Arial"/>
                <a:cs typeface="Arial"/>
              </a:rPr>
              <a:t>throughout </a:t>
            </a:r>
            <a:r>
              <a:rPr sz="2100" dirty="0">
                <a:latin typeface="Arial"/>
                <a:cs typeface="Arial"/>
              </a:rPr>
              <a:t>life, slowly at first and then rapidly with advancing</a:t>
            </a:r>
            <a:r>
              <a:rPr sz="2100" spc="-292" dirty="0">
                <a:latin typeface="Arial"/>
                <a:cs typeface="Arial"/>
              </a:rPr>
              <a:t> </a:t>
            </a:r>
            <a:r>
              <a:rPr sz="2100" dirty="0">
                <a:latin typeface="Arial"/>
                <a:cs typeface="Arial"/>
              </a:rPr>
              <a:t>age,  from 9 cm at age 10 </a:t>
            </a:r>
            <a:r>
              <a:rPr sz="2100" spc="-4" dirty="0">
                <a:latin typeface="Arial"/>
                <a:cs typeface="Arial"/>
              </a:rPr>
              <a:t>to </a:t>
            </a:r>
            <a:r>
              <a:rPr sz="2100" dirty="0">
                <a:latin typeface="Arial"/>
                <a:cs typeface="Arial"/>
              </a:rPr>
              <a:t>83 cm at age</a:t>
            </a:r>
            <a:r>
              <a:rPr sz="2100" spc="-202" dirty="0">
                <a:latin typeface="Arial"/>
                <a:cs typeface="Arial"/>
              </a:rPr>
              <a:t> </a:t>
            </a:r>
            <a:r>
              <a:rPr sz="2100" dirty="0">
                <a:latin typeface="Arial"/>
                <a:cs typeface="Arial"/>
              </a:rPr>
              <a:t>60.</a:t>
            </a:r>
            <a:endParaRPr sz="2100">
              <a:latin typeface="Arial"/>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94359" y="613186"/>
            <a:ext cx="120534" cy="12505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94359" y="2158253"/>
            <a:ext cx="120534" cy="12505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15636" y="3429000"/>
            <a:ext cx="8311573" cy="3024467"/>
          </a:xfrm>
          <a:custGeom>
            <a:avLst/>
            <a:gdLst/>
            <a:ahLst/>
            <a:cxnLst/>
            <a:rect l="l" t="t" r="r" b="b"/>
            <a:pathLst>
              <a:path w="9142730" h="3427729">
                <a:moveTo>
                  <a:pt x="0" y="3427476"/>
                </a:moveTo>
                <a:lnTo>
                  <a:pt x="9142476" y="3427476"/>
                </a:lnTo>
                <a:lnTo>
                  <a:pt x="9142476" y="0"/>
                </a:lnTo>
                <a:lnTo>
                  <a:pt x="0" y="0"/>
                </a:lnTo>
                <a:lnTo>
                  <a:pt x="0" y="3427476"/>
                </a:lnTo>
                <a:close/>
              </a:path>
            </a:pathLst>
          </a:custGeom>
          <a:solidFill>
            <a:srgbClr val="FFFFFF"/>
          </a:solidFill>
        </p:spPr>
        <p:txBody>
          <a:bodyPr wrap="square" lIns="0" tIns="0" rIns="0" bIns="0" rtlCol="0"/>
          <a:lstStyle/>
          <a:p>
            <a:endParaRPr/>
          </a:p>
        </p:txBody>
      </p:sp>
      <p:sp>
        <p:nvSpPr>
          <p:cNvPr id="5" name="object 5"/>
          <p:cNvSpPr/>
          <p:nvPr/>
        </p:nvSpPr>
        <p:spPr>
          <a:xfrm>
            <a:off x="594359" y="4356847"/>
            <a:ext cx="120534" cy="125057"/>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94359" y="5905948"/>
            <a:ext cx="120534" cy="125057"/>
          </a:xfrm>
          <a:prstGeom prst="rect">
            <a:avLst/>
          </a:prstGeom>
          <a:blipFill>
            <a:blip r:embed="rId5" cstate="print"/>
            <a:stretch>
              <a:fillRect/>
            </a:stretch>
          </a:blipFill>
        </p:spPr>
        <p:txBody>
          <a:bodyPr wrap="square" lIns="0" tIns="0" rIns="0" bIns="0" rtlCol="0"/>
          <a:lstStyle/>
          <a:p>
            <a:endParaRPr/>
          </a:p>
        </p:txBody>
      </p:sp>
      <p:sp>
        <p:nvSpPr>
          <p:cNvPr id="7" name="object 7"/>
          <p:cNvSpPr txBox="1"/>
          <p:nvPr/>
        </p:nvSpPr>
        <p:spPr>
          <a:xfrm>
            <a:off x="557766" y="428513"/>
            <a:ext cx="8005041" cy="5985451"/>
          </a:xfrm>
          <a:prstGeom prst="rect">
            <a:avLst/>
          </a:prstGeom>
        </p:spPr>
        <p:txBody>
          <a:bodyPr vert="horz" wrap="square" lIns="0" tIns="11397" rIns="0" bIns="0" rtlCol="0">
            <a:spAutoFit/>
          </a:bodyPr>
          <a:lstStyle/>
          <a:p>
            <a:pPr marL="11397" marR="291193" indent="307718">
              <a:lnSpc>
                <a:spcPct val="120000"/>
              </a:lnSpc>
              <a:spcBef>
                <a:spcPts val="90"/>
              </a:spcBef>
            </a:pPr>
            <a:r>
              <a:rPr sz="2200" spc="-4" dirty="0">
                <a:latin typeface="Arial"/>
                <a:cs typeface="Arial"/>
              </a:rPr>
              <a:t>By the time a healthy individual reaches age 40–45, the loss  of accommodation is usually sufficient </a:t>
            </a:r>
            <a:r>
              <a:rPr sz="2200" dirty="0">
                <a:latin typeface="Arial"/>
                <a:cs typeface="Arial"/>
              </a:rPr>
              <a:t>to </a:t>
            </a:r>
            <a:r>
              <a:rPr sz="2200" spc="-4" dirty="0">
                <a:latin typeface="Arial"/>
                <a:cs typeface="Arial"/>
              </a:rPr>
              <a:t>make reading and  close work</a:t>
            </a:r>
            <a:r>
              <a:rPr sz="2200" dirty="0">
                <a:latin typeface="Arial"/>
                <a:cs typeface="Arial"/>
              </a:rPr>
              <a:t> </a:t>
            </a:r>
            <a:r>
              <a:rPr sz="2200" spc="-4" dirty="0">
                <a:latin typeface="Arial"/>
                <a:cs typeface="Arial"/>
              </a:rPr>
              <a:t>difficult.</a:t>
            </a:r>
            <a:endParaRPr sz="2200">
              <a:latin typeface="Arial"/>
              <a:cs typeface="Arial"/>
            </a:endParaRPr>
          </a:p>
          <a:p>
            <a:pPr>
              <a:spcBef>
                <a:spcPts val="4"/>
              </a:spcBef>
            </a:pPr>
            <a:endParaRPr sz="2700">
              <a:latin typeface="Times New Roman"/>
              <a:cs typeface="Times New Roman"/>
            </a:endParaRPr>
          </a:p>
          <a:p>
            <a:pPr marL="11397" marR="1023449" indent="307718">
              <a:lnSpc>
                <a:spcPct val="120000"/>
              </a:lnSpc>
            </a:pPr>
            <a:r>
              <a:rPr sz="2200" spc="-4" dirty="0">
                <a:latin typeface="Arial"/>
                <a:cs typeface="Arial"/>
              </a:rPr>
              <a:t>This condition, which is known as </a:t>
            </a:r>
            <a:r>
              <a:rPr sz="2200" b="1" i="1" spc="-4" dirty="0">
                <a:latin typeface="Arial"/>
                <a:cs typeface="Arial"/>
              </a:rPr>
              <a:t>presbyopia</a:t>
            </a:r>
            <a:r>
              <a:rPr sz="2200" spc="-4" dirty="0">
                <a:latin typeface="Arial"/>
                <a:cs typeface="Arial"/>
              </a:rPr>
              <a:t>, can be  corrected by wearing glasses with convex</a:t>
            </a:r>
            <a:r>
              <a:rPr sz="2200" spc="49" dirty="0">
                <a:latin typeface="Arial"/>
                <a:cs typeface="Arial"/>
              </a:rPr>
              <a:t> </a:t>
            </a:r>
            <a:r>
              <a:rPr sz="2200" spc="-4" dirty="0">
                <a:latin typeface="Arial"/>
                <a:cs typeface="Arial"/>
              </a:rPr>
              <a:t>lenses.</a:t>
            </a:r>
            <a:endParaRPr sz="2200">
              <a:latin typeface="Arial"/>
              <a:cs typeface="Arial"/>
            </a:endParaRPr>
          </a:p>
          <a:p>
            <a:pPr>
              <a:spcBef>
                <a:spcPts val="4"/>
              </a:spcBef>
            </a:pPr>
            <a:endParaRPr sz="3100">
              <a:latin typeface="Times New Roman"/>
              <a:cs typeface="Times New Roman"/>
            </a:endParaRPr>
          </a:p>
          <a:p>
            <a:pPr marL="319115" marR="4559" indent="-307718"/>
            <a:r>
              <a:rPr sz="2200" b="1" spc="-4" dirty="0">
                <a:solidFill>
                  <a:srgbClr val="FF0066"/>
                </a:solidFill>
                <a:latin typeface="Arial"/>
                <a:cs typeface="Arial"/>
              </a:rPr>
              <a:t>The Photoreceptor Mechanism- Ionic Basis of Photoreceptor  Potentials</a:t>
            </a:r>
            <a:endParaRPr sz="2200">
              <a:latin typeface="Arial"/>
              <a:cs typeface="Arial"/>
            </a:endParaRPr>
          </a:p>
          <a:p>
            <a:pPr>
              <a:spcBef>
                <a:spcPts val="4"/>
              </a:spcBef>
            </a:pPr>
            <a:endParaRPr sz="2200">
              <a:latin typeface="Times New Roman"/>
              <a:cs typeface="Times New Roman"/>
            </a:endParaRPr>
          </a:p>
          <a:p>
            <a:pPr marL="11397" marR="166966" indent="307718">
              <a:lnSpc>
                <a:spcPct val="120000"/>
              </a:lnSpc>
              <a:spcBef>
                <a:spcPts val="4"/>
              </a:spcBef>
            </a:pPr>
            <a:r>
              <a:rPr sz="2200" spc="-4" dirty="0">
                <a:latin typeface="Arial"/>
                <a:cs typeface="Arial"/>
              </a:rPr>
              <a:t>Na+ channels in the outer segments of the rods and cones  are open in the dark, so current flows from the inner </a:t>
            </a:r>
            <a:r>
              <a:rPr sz="2200" dirty="0">
                <a:latin typeface="Arial"/>
                <a:cs typeface="Arial"/>
              </a:rPr>
              <a:t>to </a:t>
            </a:r>
            <a:r>
              <a:rPr sz="2200" spc="-4" dirty="0">
                <a:latin typeface="Arial"/>
                <a:cs typeface="Arial"/>
              </a:rPr>
              <a:t>the outer  segment.</a:t>
            </a:r>
            <a:endParaRPr sz="2200">
              <a:latin typeface="Arial"/>
              <a:cs typeface="Arial"/>
            </a:endParaRPr>
          </a:p>
          <a:p>
            <a:pPr>
              <a:spcBef>
                <a:spcPts val="4"/>
              </a:spcBef>
            </a:pPr>
            <a:endParaRPr sz="3100">
              <a:latin typeface="Times New Roman"/>
              <a:cs typeface="Times New Roman"/>
            </a:endParaRPr>
          </a:p>
          <a:p>
            <a:pPr marL="319115"/>
            <a:r>
              <a:rPr sz="2200" spc="-4" dirty="0">
                <a:latin typeface="Arial"/>
                <a:cs typeface="Arial"/>
              </a:rPr>
              <a:t>Current also flows </a:t>
            </a:r>
            <a:r>
              <a:rPr sz="2200" dirty="0">
                <a:latin typeface="Arial"/>
                <a:cs typeface="Arial"/>
              </a:rPr>
              <a:t>to </a:t>
            </a:r>
            <a:r>
              <a:rPr sz="2200" spc="-4" dirty="0">
                <a:latin typeface="Arial"/>
                <a:cs typeface="Arial"/>
              </a:rPr>
              <a:t>the synaptic ending of the</a:t>
            </a:r>
            <a:r>
              <a:rPr sz="2200" spc="45" dirty="0">
                <a:latin typeface="Arial"/>
                <a:cs typeface="Arial"/>
              </a:rPr>
              <a:t> </a:t>
            </a:r>
            <a:r>
              <a:rPr sz="2200" spc="-4" dirty="0">
                <a:latin typeface="Arial"/>
                <a:cs typeface="Arial"/>
              </a:rPr>
              <a:t>photoreceptor.</a:t>
            </a:r>
            <a:endParaRPr sz="2200">
              <a:latin typeface="Arial"/>
              <a:cs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94359" y="617220"/>
            <a:ext cx="120534" cy="12505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94359" y="1585407"/>
            <a:ext cx="120534" cy="12505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94359" y="2230867"/>
            <a:ext cx="120534" cy="12505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94359" y="3521784"/>
            <a:ext cx="120534" cy="125058"/>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594359" y="4812703"/>
            <a:ext cx="120534" cy="125057"/>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557765" y="495748"/>
            <a:ext cx="7691582" cy="5597653"/>
          </a:xfrm>
          <a:prstGeom prst="rect">
            <a:avLst/>
          </a:prstGeom>
        </p:spPr>
        <p:txBody>
          <a:bodyPr vert="horz" wrap="square" lIns="0" tIns="11397" rIns="0" bIns="0" rtlCol="0">
            <a:spAutoFit/>
          </a:bodyPr>
          <a:lstStyle/>
          <a:p>
            <a:pPr marL="11397" marR="215973" indent="307718">
              <a:spcBef>
                <a:spcPts val="90"/>
              </a:spcBef>
            </a:pPr>
            <a:r>
              <a:rPr sz="2200" spc="-4" dirty="0">
                <a:latin typeface="Arial"/>
                <a:cs typeface="Arial"/>
              </a:rPr>
              <a:t>The Na+, K+-ATPase in the inner segment maintains ionic  equilibrium.</a:t>
            </a:r>
            <a:endParaRPr sz="2200">
              <a:latin typeface="Arial"/>
              <a:cs typeface="Arial"/>
            </a:endParaRPr>
          </a:p>
          <a:p>
            <a:pPr>
              <a:spcBef>
                <a:spcPts val="4"/>
              </a:spcBef>
            </a:pPr>
            <a:endParaRPr sz="2200">
              <a:latin typeface="Times New Roman"/>
              <a:cs typeface="Times New Roman"/>
            </a:endParaRPr>
          </a:p>
          <a:p>
            <a:pPr marL="319115"/>
            <a:r>
              <a:rPr sz="2200" spc="-4" dirty="0">
                <a:latin typeface="Arial"/>
                <a:cs typeface="Arial"/>
              </a:rPr>
              <a:t>Release of synaptic transmitter is steady in the</a:t>
            </a:r>
            <a:r>
              <a:rPr sz="2200" spc="27" dirty="0">
                <a:latin typeface="Arial"/>
                <a:cs typeface="Arial"/>
              </a:rPr>
              <a:t> </a:t>
            </a:r>
            <a:r>
              <a:rPr sz="2200" spc="-4" dirty="0">
                <a:latin typeface="Arial"/>
                <a:cs typeface="Arial"/>
              </a:rPr>
              <a:t>dark.</a:t>
            </a:r>
            <a:endParaRPr sz="2200">
              <a:latin typeface="Arial"/>
              <a:cs typeface="Arial"/>
            </a:endParaRPr>
          </a:p>
          <a:p>
            <a:pPr>
              <a:spcBef>
                <a:spcPts val="4"/>
              </a:spcBef>
            </a:pPr>
            <a:endParaRPr sz="2200">
              <a:latin typeface="Times New Roman"/>
              <a:cs typeface="Times New Roman"/>
            </a:endParaRPr>
          </a:p>
          <a:p>
            <a:pPr marL="11397" marR="111121" indent="307718"/>
            <a:r>
              <a:rPr sz="2200" spc="-4" dirty="0">
                <a:latin typeface="Arial"/>
                <a:cs typeface="Arial"/>
              </a:rPr>
              <a:t>When light strikes the outer segment, the reactions that are  initiated close some of the Na+ channels, and the result is a  hyperpolarizing receptor</a:t>
            </a:r>
            <a:r>
              <a:rPr sz="2200" spc="36" dirty="0">
                <a:latin typeface="Arial"/>
                <a:cs typeface="Arial"/>
              </a:rPr>
              <a:t> </a:t>
            </a:r>
            <a:r>
              <a:rPr sz="2200" spc="-4" dirty="0">
                <a:latin typeface="Arial"/>
                <a:cs typeface="Arial"/>
              </a:rPr>
              <a:t>potential.</a:t>
            </a:r>
            <a:endParaRPr sz="2200">
              <a:latin typeface="Arial"/>
              <a:cs typeface="Arial"/>
            </a:endParaRPr>
          </a:p>
          <a:p>
            <a:pPr>
              <a:spcBef>
                <a:spcPts val="4"/>
              </a:spcBef>
            </a:pPr>
            <a:endParaRPr sz="2200">
              <a:latin typeface="Times New Roman"/>
              <a:cs typeface="Times New Roman"/>
            </a:endParaRPr>
          </a:p>
          <a:p>
            <a:pPr marL="11397" marR="66102" indent="307718"/>
            <a:r>
              <a:rPr sz="2200" spc="-4" dirty="0">
                <a:latin typeface="Arial"/>
                <a:cs typeface="Arial"/>
              </a:rPr>
              <a:t>The </a:t>
            </a:r>
            <a:r>
              <a:rPr sz="2200" b="1" spc="-4" dirty="0">
                <a:latin typeface="Arial"/>
                <a:cs typeface="Arial"/>
              </a:rPr>
              <a:t>hyperpolarization </a:t>
            </a:r>
            <a:r>
              <a:rPr sz="2200" spc="-4" dirty="0">
                <a:latin typeface="Arial"/>
                <a:cs typeface="Arial"/>
              </a:rPr>
              <a:t>reduces the release of synaptic  transmitter, and this generates a signal in the bipolar cells that  ultimately leads </a:t>
            </a:r>
            <a:r>
              <a:rPr sz="2200" dirty="0">
                <a:latin typeface="Arial"/>
                <a:cs typeface="Arial"/>
              </a:rPr>
              <a:t>to </a:t>
            </a:r>
            <a:r>
              <a:rPr sz="2200" spc="-4" dirty="0">
                <a:latin typeface="Arial"/>
                <a:cs typeface="Arial"/>
              </a:rPr>
              <a:t>action potentials in ganglion</a:t>
            </a:r>
            <a:r>
              <a:rPr sz="2200" spc="72" dirty="0">
                <a:latin typeface="Arial"/>
                <a:cs typeface="Arial"/>
              </a:rPr>
              <a:t> </a:t>
            </a:r>
            <a:r>
              <a:rPr sz="2200" spc="-4" dirty="0">
                <a:latin typeface="Arial"/>
                <a:cs typeface="Arial"/>
              </a:rPr>
              <a:t>cells.</a:t>
            </a:r>
            <a:endParaRPr sz="2200">
              <a:latin typeface="Arial"/>
              <a:cs typeface="Arial"/>
            </a:endParaRPr>
          </a:p>
          <a:p>
            <a:pPr>
              <a:spcBef>
                <a:spcPts val="4"/>
              </a:spcBef>
            </a:pPr>
            <a:endParaRPr sz="2200">
              <a:latin typeface="Times New Roman"/>
              <a:cs typeface="Times New Roman"/>
            </a:endParaRPr>
          </a:p>
          <a:p>
            <a:pPr marL="11397" marR="4559" indent="307718" algn="just"/>
            <a:r>
              <a:rPr sz="2200" spc="-4" dirty="0">
                <a:latin typeface="Arial"/>
                <a:cs typeface="Arial"/>
              </a:rPr>
              <a:t>The photosensitive compounds in the rods and cones of the  eyes are made up of a protein called an </a:t>
            </a:r>
            <a:r>
              <a:rPr sz="2200" b="1" spc="-4" dirty="0">
                <a:latin typeface="Arial"/>
                <a:cs typeface="Arial"/>
              </a:rPr>
              <a:t>opsin </a:t>
            </a:r>
            <a:r>
              <a:rPr sz="2200" spc="-4" dirty="0">
                <a:latin typeface="Arial"/>
                <a:cs typeface="Arial"/>
              </a:rPr>
              <a:t>and </a:t>
            </a:r>
            <a:r>
              <a:rPr sz="2200" b="1" spc="-4" dirty="0">
                <a:latin typeface="Arial"/>
                <a:cs typeface="Arial"/>
              </a:rPr>
              <a:t>retinal</a:t>
            </a:r>
            <a:r>
              <a:rPr sz="2200" spc="-4" dirty="0">
                <a:latin typeface="Arial"/>
                <a:cs typeface="Arial"/>
              </a:rPr>
              <a:t>, the  aldehyde of </a:t>
            </a:r>
            <a:r>
              <a:rPr sz="2200" b="1" spc="-4" dirty="0">
                <a:latin typeface="Arial"/>
                <a:cs typeface="Arial"/>
              </a:rPr>
              <a:t>vitamin</a:t>
            </a:r>
            <a:r>
              <a:rPr sz="2200" b="1" spc="4" dirty="0">
                <a:latin typeface="Arial"/>
                <a:cs typeface="Arial"/>
              </a:rPr>
              <a:t> </a:t>
            </a:r>
            <a:r>
              <a:rPr sz="2200" b="1" dirty="0">
                <a:latin typeface="Arial"/>
                <a:cs typeface="Arial"/>
              </a:rPr>
              <a:t>A</a:t>
            </a:r>
            <a:r>
              <a:rPr sz="2200" dirty="0">
                <a:latin typeface="Arial"/>
                <a:cs typeface="Arial"/>
              </a:rPr>
              <a:t>.</a:t>
            </a:r>
            <a:endParaRPr sz="220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26738" y="5924186"/>
            <a:ext cx="7080250" cy="395653"/>
          </a:xfrm>
          <a:prstGeom prst="rect">
            <a:avLst/>
          </a:prstGeom>
        </p:spPr>
        <p:txBody>
          <a:bodyPr vert="horz" wrap="square" lIns="0" tIns="10827" rIns="0" bIns="0" rtlCol="0">
            <a:spAutoFit/>
          </a:bodyPr>
          <a:lstStyle/>
          <a:p>
            <a:pPr marL="11397">
              <a:spcBef>
                <a:spcPts val="85"/>
              </a:spcBef>
            </a:pPr>
            <a:r>
              <a:rPr sz="2500" b="1" spc="-9" dirty="0">
                <a:latin typeface="Arial"/>
                <a:cs typeface="Arial"/>
              </a:rPr>
              <a:t>One of </a:t>
            </a:r>
            <a:r>
              <a:rPr sz="2500" b="1" spc="-4" dirty="0">
                <a:latin typeface="Arial"/>
                <a:cs typeface="Arial"/>
              </a:rPr>
              <a:t>the senses that make </a:t>
            </a:r>
            <a:r>
              <a:rPr sz="2500" b="1" spc="-9" dirty="0">
                <a:latin typeface="Arial"/>
                <a:cs typeface="Arial"/>
              </a:rPr>
              <a:t>or </a:t>
            </a:r>
            <a:r>
              <a:rPr sz="2500" b="1" spc="-4" dirty="0">
                <a:latin typeface="Arial"/>
                <a:cs typeface="Arial"/>
              </a:rPr>
              <a:t>destroy a</a:t>
            </a:r>
            <a:r>
              <a:rPr sz="2500" b="1" spc="49" dirty="0">
                <a:latin typeface="Arial"/>
                <a:cs typeface="Arial"/>
              </a:rPr>
              <a:t> </a:t>
            </a:r>
            <a:r>
              <a:rPr sz="2500" b="1" spc="-4" dirty="0">
                <a:latin typeface="Arial"/>
                <a:cs typeface="Arial"/>
              </a:rPr>
              <a:t>Man</a:t>
            </a:r>
            <a:endParaRPr sz="2500">
              <a:latin typeface="Arial"/>
              <a:cs typeface="Arial"/>
            </a:endParaRPr>
          </a:p>
        </p:txBody>
      </p:sp>
      <p:sp>
        <p:nvSpPr>
          <p:cNvPr id="3" name="object 3"/>
          <p:cNvSpPr/>
          <p:nvPr/>
        </p:nvSpPr>
        <p:spPr>
          <a:xfrm>
            <a:off x="415636" y="537882"/>
            <a:ext cx="8174182" cy="5244353"/>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60862" y="645458"/>
            <a:ext cx="124691" cy="129091"/>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60862" y="2420471"/>
            <a:ext cx="124691" cy="129091"/>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627038" y="495748"/>
            <a:ext cx="5097318" cy="6388639"/>
          </a:xfrm>
          <a:prstGeom prst="rect">
            <a:avLst/>
          </a:prstGeom>
        </p:spPr>
        <p:txBody>
          <a:bodyPr vert="horz" wrap="square" lIns="0" tIns="11397" rIns="0" bIns="0" rtlCol="0">
            <a:spAutoFit/>
          </a:bodyPr>
          <a:lstStyle/>
          <a:p>
            <a:pPr marL="11397" marR="9118" indent="307718">
              <a:lnSpc>
                <a:spcPct val="110000"/>
              </a:lnSpc>
              <a:spcBef>
                <a:spcPts val="90"/>
              </a:spcBef>
            </a:pPr>
            <a:r>
              <a:rPr sz="2200" spc="-4" dirty="0">
                <a:latin typeface="Arial"/>
                <a:cs typeface="Arial"/>
              </a:rPr>
              <a:t>The photosensitive pigment in the rods  is called </a:t>
            </a:r>
            <a:r>
              <a:rPr sz="2200" b="1" spc="-4" dirty="0">
                <a:latin typeface="Arial"/>
                <a:cs typeface="Arial"/>
              </a:rPr>
              <a:t>rhodopsin</a:t>
            </a:r>
            <a:r>
              <a:rPr sz="2200" spc="-4" dirty="0">
                <a:latin typeface="Arial"/>
                <a:cs typeface="Arial"/>
              </a:rPr>
              <a:t>, one of the many  receptors coupled </a:t>
            </a:r>
            <a:r>
              <a:rPr sz="2200" dirty="0">
                <a:latin typeface="Arial"/>
                <a:cs typeface="Arial"/>
              </a:rPr>
              <a:t>to G </a:t>
            </a:r>
            <a:r>
              <a:rPr sz="2200" spc="-4" dirty="0">
                <a:latin typeface="Arial"/>
                <a:cs typeface="Arial"/>
              </a:rPr>
              <a:t>proteins with </a:t>
            </a:r>
            <a:r>
              <a:rPr sz="2200" dirty="0">
                <a:latin typeface="Arial"/>
                <a:cs typeface="Arial"/>
              </a:rPr>
              <a:t>Its  </a:t>
            </a:r>
            <a:r>
              <a:rPr sz="2200" spc="-4" dirty="0">
                <a:latin typeface="Arial"/>
                <a:cs typeface="Arial"/>
              </a:rPr>
              <a:t>opsin called</a:t>
            </a:r>
            <a:r>
              <a:rPr sz="2200" spc="36" dirty="0">
                <a:latin typeface="Arial"/>
                <a:cs typeface="Arial"/>
              </a:rPr>
              <a:t> </a:t>
            </a:r>
            <a:r>
              <a:rPr sz="2200" b="1" spc="-4" dirty="0">
                <a:latin typeface="Arial"/>
                <a:cs typeface="Arial"/>
              </a:rPr>
              <a:t>scotopsin</a:t>
            </a:r>
            <a:r>
              <a:rPr sz="2200" spc="-4" dirty="0">
                <a:latin typeface="Arial"/>
                <a:cs typeface="Arial"/>
              </a:rPr>
              <a:t>.</a:t>
            </a:r>
            <a:endParaRPr sz="2200">
              <a:latin typeface="Arial"/>
              <a:cs typeface="Arial"/>
            </a:endParaRPr>
          </a:p>
          <a:p>
            <a:pPr>
              <a:spcBef>
                <a:spcPts val="4"/>
              </a:spcBef>
            </a:pPr>
            <a:endParaRPr sz="2500">
              <a:latin typeface="Times New Roman"/>
              <a:cs typeface="Times New Roman"/>
            </a:endParaRPr>
          </a:p>
          <a:p>
            <a:pPr marL="11397" marR="416559" indent="307718">
              <a:lnSpc>
                <a:spcPct val="110000"/>
              </a:lnSpc>
            </a:pPr>
            <a:r>
              <a:rPr sz="2200" spc="-4" dirty="0">
                <a:latin typeface="Arial"/>
                <a:cs typeface="Arial"/>
              </a:rPr>
              <a:t>Rhodopsin has a peak sensitivity </a:t>
            </a:r>
            <a:r>
              <a:rPr sz="2200" dirty="0">
                <a:latin typeface="Arial"/>
                <a:cs typeface="Arial"/>
              </a:rPr>
              <a:t>to  </a:t>
            </a:r>
            <a:r>
              <a:rPr sz="2200" spc="-4" dirty="0">
                <a:latin typeface="Arial"/>
                <a:cs typeface="Arial"/>
              </a:rPr>
              <a:t>light at a wavelength of </a:t>
            </a:r>
            <a:r>
              <a:rPr sz="2200" b="1" spc="-4" dirty="0">
                <a:latin typeface="Arial"/>
                <a:cs typeface="Arial"/>
              </a:rPr>
              <a:t>505</a:t>
            </a:r>
            <a:r>
              <a:rPr sz="2200" b="1" spc="40" dirty="0">
                <a:latin typeface="Arial"/>
                <a:cs typeface="Arial"/>
              </a:rPr>
              <a:t> </a:t>
            </a:r>
            <a:r>
              <a:rPr sz="2200" b="1" spc="-4" dirty="0">
                <a:latin typeface="Arial"/>
                <a:cs typeface="Arial"/>
              </a:rPr>
              <a:t>nm.</a:t>
            </a:r>
            <a:endParaRPr sz="2200">
              <a:latin typeface="Arial"/>
              <a:cs typeface="Arial"/>
            </a:endParaRPr>
          </a:p>
          <a:p>
            <a:pPr>
              <a:spcBef>
                <a:spcPts val="4"/>
              </a:spcBef>
            </a:pPr>
            <a:endParaRPr sz="2700">
              <a:latin typeface="Times New Roman"/>
              <a:cs typeface="Times New Roman"/>
            </a:endParaRPr>
          </a:p>
          <a:p>
            <a:pPr marL="11397"/>
            <a:r>
              <a:rPr sz="2200" b="1" spc="-4" dirty="0">
                <a:solidFill>
                  <a:srgbClr val="FF0066"/>
                </a:solidFill>
                <a:latin typeface="Arial"/>
                <a:cs typeface="Arial"/>
              </a:rPr>
              <a:t>Sequence of Events in</a:t>
            </a:r>
            <a:r>
              <a:rPr sz="2200" b="1" spc="-27" dirty="0">
                <a:solidFill>
                  <a:srgbClr val="FF0066"/>
                </a:solidFill>
                <a:latin typeface="Arial"/>
                <a:cs typeface="Arial"/>
              </a:rPr>
              <a:t> </a:t>
            </a:r>
            <a:r>
              <a:rPr sz="2200" b="1" spc="-4" dirty="0">
                <a:solidFill>
                  <a:srgbClr val="FF0066"/>
                </a:solidFill>
                <a:latin typeface="Arial"/>
                <a:cs typeface="Arial"/>
              </a:rPr>
              <a:t>Photoreceptors</a:t>
            </a:r>
            <a:endParaRPr sz="2200">
              <a:latin typeface="Arial"/>
              <a:cs typeface="Arial"/>
            </a:endParaRPr>
          </a:p>
          <a:p>
            <a:pPr>
              <a:spcBef>
                <a:spcPts val="4"/>
              </a:spcBef>
            </a:pPr>
            <a:endParaRPr sz="2500">
              <a:latin typeface="Times New Roman"/>
              <a:cs typeface="Times New Roman"/>
            </a:endParaRPr>
          </a:p>
          <a:p>
            <a:pPr marL="11397" marR="59264">
              <a:lnSpc>
                <a:spcPct val="110000"/>
              </a:lnSpc>
              <a:buClr>
                <a:srgbClr val="FF0000"/>
              </a:buClr>
              <a:buFont typeface="Wingdings"/>
              <a:buChar char=""/>
              <a:tabLst>
                <a:tab pos="319115" algn="l"/>
              </a:tabLst>
            </a:pPr>
            <a:r>
              <a:rPr sz="2200" spc="-4" dirty="0">
                <a:latin typeface="Arial"/>
                <a:cs typeface="Arial"/>
              </a:rPr>
              <a:t>Light activates rhodopsin that then  activates the associated heterotrimeric </a:t>
            </a:r>
            <a:r>
              <a:rPr sz="2200" dirty="0">
                <a:latin typeface="Arial"/>
                <a:cs typeface="Arial"/>
              </a:rPr>
              <a:t>G  </a:t>
            </a:r>
            <a:r>
              <a:rPr sz="2200" spc="-4" dirty="0">
                <a:latin typeface="Arial"/>
                <a:cs typeface="Arial"/>
              </a:rPr>
              <a:t>protein, </a:t>
            </a:r>
            <a:r>
              <a:rPr sz="2200" b="1" spc="-4" dirty="0">
                <a:latin typeface="Arial"/>
                <a:cs typeface="Arial"/>
              </a:rPr>
              <a:t>transducin</a:t>
            </a:r>
            <a:r>
              <a:rPr sz="2200" spc="-4" dirty="0">
                <a:latin typeface="Arial"/>
                <a:cs typeface="Arial"/>
              </a:rPr>
              <a:t>.</a:t>
            </a:r>
            <a:endParaRPr sz="2200">
              <a:latin typeface="Arial"/>
              <a:cs typeface="Arial"/>
            </a:endParaRPr>
          </a:p>
          <a:p>
            <a:pPr>
              <a:spcBef>
                <a:spcPts val="4"/>
              </a:spcBef>
              <a:buClr>
                <a:srgbClr val="FF0000"/>
              </a:buClr>
              <a:buFont typeface="Wingdings"/>
              <a:buChar char=""/>
            </a:pPr>
            <a:endParaRPr sz="2500">
              <a:latin typeface="Times New Roman"/>
              <a:cs typeface="Times New Roman"/>
            </a:endParaRPr>
          </a:p>
          <a:p>
            <a:pPr marL="11397" marR="572698">
              <a:lnSpc>
                <a:spcPct val="110000"/>
              </a:lnSpc>
              <a:spcBef>
                <a:spcPts val="4"/>
              </a:spcBef>
              <a:buClr>
                <a:srgbClr val="FF0000"/>
              </a:buClr>
              <a:buFont typeface="Wingdings"/>
              <a:buChar char=""/>
              <a:tabLst>
                <a:tab pos="319115" algn="l"/>
              </a:tabLst>
            </a:pPr>
            <a:r>
              <a:rPr sz="2200" spc="-4" dirty="0">
                <a:latin typeface="Arial"/>
                <a:cs typeface="Arial"/>
              </a:rPr>
              <a:t>The </a:t>
            </a:r>
            <a:r>
              <a:rPr sz="2200" dirty="0">
                <a:latin typeface="Arial"/>
                <a:cs typeface="Arial"/>
              </a:rPr>
              <a:t>G </a:t>
            </a:r>
            <a:r>
              <a:rPr sz="2200" spc="-4" dirty="0">
                <a:latin typeface="Arial"/>
                <a:cs typeface="Arial"/>
              </a:rPr>
              <a:t>protein </a:t>
            </a:r>
            <a:r>
              <a:rPr sz="2200" spc="-9" dirty="0">
                <a:latin typeface="Arial"/>
                <a:cs typeface="Arial"/>
              </a:rPr>
              <a:t>exchanges </a:t>
            </a:r>
            <a:r>
              <a:rPr sz="2200" spc="-4" dirty="0">
                <a:latin typeface="Arial"/>
                <a:cs typeface="Arial"/>
              </a:rPr>
              <a:t>GDP for  GTP, and the α-subunit</a:t>
            </a:r>
            <a:r>
              <a:rPr sz="2200" spc="-18" dirty="0">
                <a:latin typeface="Arial"/>
                <a:cs typeface="Arial"/>
              </a:rPr>
              <a:t> </a:t>
            </a:r>
            <a:r>
              <a:rPr sz="2200" spc="-4" dirty="0">
                <a:latin typeface="Arial"/>
                <a:cs typeface="Arial"/>
              </a:rPr>
              <a:t>separates.</a:t>
            </a:r>
            <a:endParaRPr sz="2200">
              <a:latin typeface="Arial"/>
              <a:cs typeface="Arial"/>
            </a:endParaRPr>
          </a:p>
        </p:txBody>
      </p:sp>
      <p:sp>
        <p:nvSpPr>
          <p:cNvPr id="5" name="object 5"/>
          <p:cNvSpPr/>
          <p:nvPr/>
        </p:nvSpPr>
        <p:spPr>
          <a:xfrm>
            <a:off x="5888182" y="403412"/>
            <a:ext cx="2840182" cy="5311588"/>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25764" y="495748"/>
            <a:ext cx="5010727" cy="6006996"/>
          </a:xfrm>
          <a:prstGeom prst="rect">
            <a:avLst/>
          </a:prstGeom>
        </p:spPr>
        <p:txBody>
          <a:bodyPr vert="horz" wrap="square" lIns="0" tIns="11397" rIns="0" bIns="0" rtlCol="0">
            <a:spAutoFit/>
          </a:bodyPr>
          <a:lstStyle/>
          <a:p>
            <a:pPr marL="11397" marR="171525">
              <a:lnSpc>
                <a:spcPct val="110000"/>
              </a:lnSpc>
              <a:spcBef>
                <a:spcPts val="90"/>
              </a:spcBef>
              <a:buClr>
                <a:srgbClr val="FF0000"/>
              </a:buClr>
              <a:buFont typeface="Wingdings"/>
              <a:buChar char=""/>
              <a:tabLst>
                <a:tab pos="319115" algn="l"/>
              </a:tabLst>
            </a:pPr>
            <a:r>
              <a:rPr sz="2200" spc="-4" dirty="0">
                <a:latin typeface="Arial"/>
                <a:cs typeface="Arial"/>
              </a:rPr>
              <a:t>This subunit remains active until its  intrinsic GTPase activity hydrolyzes the  GTP.</a:t>
            </a:r>
            <a:endParaRPr sz="2200">
              <a:latin typeface="Arial"/>
              <a:cs typeface="Arial"/>
            </a:endParaRPr>
          </a:p>
          <a:p>
            <a:pPr>
              <a:spcBef>
                <a:spcPts val="4"/>
              </a:spcBef>
              <a:buClr>
                <a:srgbClr val="FF0000"/>
              </a:buClr>
              <a:buFont typeface="Wingdings"/>
              <a:buChar char=""/>
            </a:pPr>
            <a:endParaRPr sz="2500">
              <a:latin typeface="Times New Roman"/>
              <a:cs typeface="Times New Roman"/>
            </a:endParaRPr>
          </a:p>
          <a:p>
            <a:pPr marL="11397" marR="653617">
              <a:lnSpc>
                <a:spcPct val="110000"/>
              </a:lnSpc>
              <a:buClr>
                <a:srgbClr val="FF0000"/>
              </a:buClr>
              <a:buFont typeface="Wingdings"/>
              <a:buChar char=""/>
              <a:tabLst>
                <a:tab pos="319115" algn="l"/>
              </a:tabLst>
            </a:pPr>
            <a:r>
              <a:rPr sz="2200" spc="-4" dirty="0">
                <a:latin typeface="Arial"/>
                <a:cs typeface="Arial"/>
              </a:rPr>
              <a:t>The α-subunit activates </a:t>
            </a:r>
            <a:r>
              <a:rPr sz="2200" dirty="0">
                <a:latin typeface="Arial"/>
                <a:cs typeface="Arial"/>
              </a:rPr>
              <a:t>cGMP  </a:t>
            </a:r>
            <a:r>
              <a:rPr sz="2200" spc="-4" dirty="0">
                <a:latin typeface="Arial"/>
                <a:cs typeface="Arial"/>
              </a:rPr>
              <a:t>phosphodiesterase, which converts  </a:t>
            </a:r>
            <a:r>
              <a:rPr sz="2200" dirty="0">
                <a:latin typeface="Arial"/>
                <a:cs typeface="Arial"/>
              </a:rPr>
              <a:t>cGMP to</a:t>
            </a:r>
            <a:r>
              <a:rPr sz="2200" spc="-54" dirty="0">
                <a:latin typeface="Arial"/>
                <a:cs typeface="Arial"/>
              </a:rPr>
              <a:t> </a:t>
            </a:r>
            <a:r>
              <a:rPr sz="2200" dirty="0">
                <a:latin typeface="Arial"/>
                <a:cs typeface="Arial"/>
              </a:rPr>
              <a:t>5′-GMP.</a:t>
            </a:r>
            <a:endParaRPr sz="2200">
              <a:latin typeface="Arial"/>
              <a:cs typeface="Arial"/>
            </a:endParaRPr>
          </a:p>
          <a:p>
            <a:pPr>
              <a:spcBef>
                <a:spcPts val="4"/>
              </a:spcBef>
              <a:buClr>
                <a:srgbClr val="FF0000"/>
              </a:buClr>
              <a:buFont typeface="Wingdings"/>
              <a:buChar char=""/>
            </a:pPr>
            <a:endParaRPr sz="2500">
              <a:latin typeface="Times New Roman"/>
              <a:cs typeface="Times New Roman"/>
            </a:endParaRPr>
          </a:p>
          <a:p>
            <a:pPr marL="11397" marR="4559">
              <a:lnSpc>
                <a:spcPct val="110000"/>
              </a:lnSpc>
              <a:buClr>
                <a:srgbClr val="FF0000"/>
              </a:buClr>
              <a:buFont typeface="Wingdings"/>
              <a:buChar char=""/>
              <a:tabLst>
                <a:tab pos="319115" algn="l"/>
              </a:tabLst>
            </a:pPr>
            <a:r>
              <a:rPr sz="2200" dirty="0">
                <a:latin typeface="Arial"/>
                <a:cs typeface="Arial"/>
              </a:rPr>
              <a:t>cGMP </a:t>
            </a:r>
            <a:r>
              <a:rPr sz="2200" spc="-4" dirty="0">
                <a:latin typeface="Arial"/>
                <a:cs typeface="Arial"/>
              </a:rPr>
              <a:t>normally acts directly on Na+  channels </a:t>
            </a:r>
            <a:r>
              <a:rPr sz="2200" dirty="0">
                <a:latin typeface="Arial"/>
                <a:cs typeface="Arial"/>
              </a:rPr>
              <a:t>to </a:t>
            </a:r>
            <a:r>
              <a:rPr sz="2200" spc="-4" dirty="0">
                <a:latin typeface="Arial"/>
                <a:cs typeface="Arial"/>
              </a:rPr>
              <a:t>maintain them in the open  position, so the decline in the  cytoplasmic </a:t>
            </a:r>
            <a:r>
              <a:rPr sz="2200" dirty="0">
                <a:latin typeface="Arial"/>
                <a:cs typeface="Arial"/>
              </a:rPr>
              <a:t>cGMP </a:t>
            </a:r>
            <a:r>
              <a:rPr sz="2200" spc="-4" dirty="0">
                <a:latin typeface="Arial"/>
                <a:cs typeface="Arial"/>
              </a:rPr>
              <a:t>concentration causes  some Na</a:t>
            </a:r>
            <a:r>
              <a:rPr sz="2200" b="1" spc="-6" baseline="24305" dirty="0">
                <a:latin typeface="Arial"/>
                <a:cs typeface="Arial"/>
              </a:rPr>
              <a:t>+ </a:t>
            </a:r>
            <a:r>
              <a:rPr sz="2200" spc="-4" dirty="0">
                <a:latin typeface="Arial"/>
                <a:cs typeface="Arial"/>
              </a:rPr>
              <a:t>channels </a:t>
            </a:r>
            <a:r>
              <a:rPr sz="2200" dirty="0">
                <a:latin typeface="Arial"/>
                <a:cs typeface="Arial"/>
              </a:rPr>
              <a:t>to</a:t>
            </a:r>
            <a:r>
              <a:rPr sz="2200" spc="-175" dirty="0">
                <a:latin typeface="Arial"/>
                <a:cs typeface="Arial"/>
              </a:rPr>
              <a:t> </a:t>
            </a:r>
            <a:r>
              <a:rPr sz="2200" spc="-4" dirty="0">
                <a:latin typeface="Arial"/>
                <a:cs typeface="Arial"/>
              </a:rPr>
              <a:t>close.</a:t>
            </a:r>
            <a:endParaRPr sz="2200">
              <a:latin typeface="Arial"/>
              <a:cs typeface="Arial"/>
            </a:endParaRPr>
          </a:p>
          <a:p>
            <a:pPr>
              <a:spcBef>
                <a:spcPts val="4"/>
              </a:spcBef>
              <a:buClr>
                <a:srgbClr val="FF0000"/>
              </a:buClr>
              <a:buFont typeface="Wingdings"/>
              <a:buChar char=""/>
            </a:pPr>
            <a:endParaRPr sz="2500">
              <a:latin typeface="Times New Roman"/>
              <a:cs typeface="Times New Roman"/>
            </a:endParaRPr>
          </a:p>
          <a:p>
            <a:pPr marL="11397" marR="517993">
              <a:lnSpc>
                <a:spcPct val="110000"/>
              </a:lnSpc>
              <a:buClr>
                <a:srgbClr val="FF0000"/>
              </a:buClr>
              <a:buFont typeface="Wingdings"/>
              <a:buChar char=""/>
              <a:tabLst>
                <a:tab pos="319115" algn="l"/>
              </a:tabLst>
            </a:pPr>
            <a:r>
              <a:rPr sz="2200" spc="-4" dirty="0">
                <a:latin typeface="Arial"/>
                <a:cs typeface="Arial"/>
              </a:rPr>
              <a:t>This produces the hyperpolarizing  potential.</a:t>
            </a:r>
            <a:endParaRPr sz="2200">
              <a:latin typeface="Arial"/>
              <a:cs typeface="Arial"/>
            </a:endParaRPr>
          </a:p>
        </p:txBody>
      </p:sp>
      <p:sp>
        <p:nvSpPr>
          <p:cNvPr id="3" name="object 3"/>
          <p:cNvSpPr/>
          <p:nvPr/>
        </p:nvSpPr>
        <p:spPr>
          <a:xfrm>
            <a:off x="5888182" y="470647"/>
            <a:ext cx="2840182" cy="531158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60862" y="617220"/>
            <a:ext cx="124691" cy="12505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60862" y="1585407"/>
            <a:ext cx="124691" cy="12505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60862" y="2876325"/>
            <a:ext cx="124691" cy="12505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660862" y="3844513"/>
            <a:ext cx="124691" cy="125058"/>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660862" y="4489972"/>
            <a:ext cx="124691" cy="1250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60862" y="5780891"/>
            <a:ext cx="124691" cy="125057"/>
          </a:xfrm>
          <a:prstGeom prst="rect">
            <a:avLst/>
          </a:prstGeom>
          <a:blipFill>
            <a:blip r:embed="rId2" cstate="print"/>
            <a:stretch>
              <a:fillRect/>
            </a:stretch>
          </a:blipFill>
        </p:spPr>
        <p:txBody>
          <a:bodyPr wrap="square" lIns="0" tIns="0" rIns="0" bIns="0" rtlCol="0"/>
          <a:lstStyle/>
          <a:p>
            <a:endParaRPr/>
          </a:p>
        </p:txBody>
      </p:sp>
      <p:sp>
        <p:nvSpPr>
          <p:cNvPr id="8" name="object 8"/>
          <p:cNvSpPr txBox="1"/>
          <p:nvPr/>
        </p:nvSpPr>
        <p:spPr>
          <a:xfrm>
            <a:off x="627038" y="495748"/>
            <a:ext cx="7830705" cy="6167040"/>
          </a:xfrm>
          <a:prstGeom prst="rect">
            <a:avLst/>
          </a:prstGeom>
        </p:spPr>
        <p:txBody>
          <a:bodyPr vert="horz" wrap="square" lIns="0" tIns="11397" rIns="0" bIns="0" rtlCol="0">
            <a:spAutoFit/>
          </a:bodyPr>
          <a:lstStyle/>
          <a:p>
            <a:pPr marL="11397" marR="261561" indent="307718">
              <a:spcBef>
                <a:spcPts val="90"/>
              </a:spcBef>
            </a:pPr>
            <a:r>
              <a:rPr sz="2200" spc="-4" dirty="0">
                <a:latin typeface="Arial"/>
                <a:cs typeface="Arial"/>
              </a:rPr>
              <a:t>This cascade of reactions occurs very rapidly and amplifies  the light</a:t>
            </a:r>
            <a:r>
              <a:rPr sz="2200" spc="-9" dirty="0">
                <a:latin typeface="Arial"/>
                <a:cs typeface="Arial"/>
              </a:rPr>
              <a:t> </a:t>
            </a:r>
            <a:r>
              <a:rPr sz="2200" spc="-4" dirty="0">
                <a:latin typeface="Arial"/>
                <a:cs typeface="Arial"/>
              </a:rPr>
              <a:t>signal.</a:t>
            </a:r>
            <a:endParaRPr sz="2200">
              <a:latin typeface="Arial"/>
              <a:cs typeface="Arial"/>
            </a:endParaRPr>
          </a:p>
          <a:p>
            <a:pPr>
              <a:spcBef>
                <a:spcPts val="4"/>
              </a:spcBef>
            </a:pPr>
            <a:endParaRPr sz="2200">
              <a:latin typeface="Times New Roman"/>
              <a:cs typeface="Times New Roman"/>
            </a:endParaRPr>
          </a:p>
          <a:p>
            <a:pPr marL="11397" marR="65533" indent="307718"/>
            <a:r>
              <a:rPr sz="2200" spc="-4" dirty="0">
                <a:latin typeface="Arial"/>
                <a:cs typeface="Arial"/>
              </a:rPr>
              <a:t>The amplification helps </a:t>
            </a:r>
            <a:r>
              <a:rPr sz="2200" spc="-9" dirty="0">
                <a:latin typeface="Arial"/>
                <a:cs typeface="Arial"/>
              </a:rPr>
              <a:t>explain </a:t>
            </a:r>
            <a:r>
              <a:rPr sz="2200" spc="-4" dirty="0">
                <a:latin typeface="Arial"/>
                <a:cs typeface="Arial"/>
              </a:rPr>
              <a:t>the remarkable sensitivity of  rod photoreceptors; these receptors are capable of producing a  detectable response </a:t>
            </a:r>
            <a:r>
              <a:rPr sz="2200" dirty="0">
                <a:latin typeface="Arial"/>
                <a:cs typeface="Arial"/>
              </a:rPr>
              <a:t>to </a:t>
            </a:r>
            <a:r>
              <a:rPr sz="2200" spc="-4" dirty="0">
                <a:latin typeface="Arial"/>
                <a:cs typeface="Arial"/>
              </a:rPr>
              <a:t>as little as one photon of</a:t>
            </a:r>
            <a:r>
              <a:rPr sz="2200" spc="31" dirty="0">
                <a:latin typeface="Arial"/>
                <a:cs typeface="Arial"/>
              </a:rPr>
              <a:t> </a:t>
            </a:r>
            <a:r>
              <a:rPr sz="2200" spc="-4" dirty="0">
                <a:latin typeface="Arial"/>
                <a:cs typeface="Arial"/>
              </a:rPr>
              <a:t>light.</a:t>
            </a:r>
            <a:endParaRPr sz="2200">
              <a:latin typeface="Arial"/>
              <a:cs typeface="Arial"/>
            </a:endParaRPr>
          </a:p>
          <a:p>
            <a:pPr>
              <a:spcBef>
                <a:spcPts val="4"/>
              </a:spcBef>
            </a:pPr>
            <a:endParaRPr sz="2200">
              <a:latin typeface="Times New Roman"/>
              <a:cs typeface="Times New Roman"/>
            </a:endParaRPr>
          </a:p>
          <a:p>
            <a:pPr marL="11397" marR="17095" indent="307718"/>
            <a:r>
              <a:rPr sz="2200" spc="-4" dirty="0">
                <a:latin typeface="Arial"/>
                <a:cs typeface="Arial"/>
              </a:rPr>
              <a:t>Cone receptors subserve color vision and respond maximally  </a:t>
            </a:r>
            <a:r>
              <a:rPr sz="2200" dirty="0">
                <a:latin typeface="Arial"/>
                <a:cs typeface="Arial"/>
              </a:rPr>
              <a:t>to </a:t>
            </a:r>
            <a:r>
              <a:rPr sz="2200" spc="-4" dirty="0">
                <a:latin typeface="Arial"/>
                <a:cs typeface="Arial"/>
              </a:rPr>
              <a:t>light at wavelengths of </a:t>
            </a:r>
            <a:r>
              <a:rPr sz="2200" b="1" spc="-4" dirty="0">
                <a:solidFill>
                  <a:srgbClr val="333399"/>
                </a:solidFill>
                <a:latin typeface="Arial"/>
                <a:cs typeface="Arial"/>
              </a:rPr>
              <a:t>440, 535, and 565</a:t>
            </a:r>
            <a:r>
              <a:rPr sz="2200" b="1" spc="45" dirty="0">
                <a:solidFill>
                  <a:srgbClr val="333399"/>
                </a:solidFill>
                <a:latin typeface="Arial"/>
                <a:cs typeface="Arial"/>
              </a:rPr>
              <a:t> </a:t>
            </a:r>
            <a:r>
              <a:rPr sz="2200" b="1" spc="-4" dirty="0">
                <a:solidFill>
                  <a:srgbClr val="333399"/>
                </a:solidFill>
                <a:latin typeface="Arial"/>
                <a:cs typeface="Arial"/>
              </a:rPr>
              <a:t>nm.</a:t>
            </a:r>
            <a:endParaRPr sz="2200">
              <a:latin typeface="Arial"/>
              <a:cs typeface="Arial"/>
            </a:endParaRPr>
          </a:p>
          <a:p>
            <a:pPr>
              <a:spcBef>
                <a:spcPts val="4"/>
              </a:spcBef>
            </a:pPr>
            <a:endParaRPr sz="2200">
              <a:latin typeface="Times New Roman"/>
              <a:cs typeface="Times New Roman"/>
            </a:endParaRPr>
          </a:p>
          <a:p>
            <a:pPr marL="319115"/>
            <a:r>
              <a:rPr sz="2200" spc="-4" dirty="0">
                <a:latin typeface="Arial"/>
                <a:cs typeface="Arial"/>
              </a:rPr>
              <a:t>The cone opsin resembles</a:t>
            </a:r>
            <a:r>
              <a:rPr sz="2200" spc="27" dirty="0">
                <a:latin typeface="Arial"/>
                <a:cs typeface="Arial"/>
              </a:rPr>
              <a:t> </a:t>
            </a:r>
            <a:r>
              <a:rPr sz="2200" spc="-4" dirty="0">
                <a:latin typeface="Arial"/>
                <a:cs typeface="Arial"/>
              </a:rPr>
              <a:t>rhodopsin.</a:t>
            </a:r>
            <a:endParaRPr sz="2200">
              <a:latin typeface="Arial"/>
              <a:cs typeface="Arial"/>
            </a:endParaRPr>
          </a:p>
          <a:p>
            <a:pPr>
              <a:spcBef>
                <a:spcPts val="4"/>
              </a:spcBef>
            </a:pPr>
            <a:endParaRPr sz="2200">
              <a:latin typeface="Times New Roman"/>
              <a:cs typeface="Times New Roman"/>
            </a:endParaRPr>
          </a:p>
          <a:p>
            <a:pPr marL="11397" marR="4559" indent="307718"/>
            <a:r>
              <a:rPr sz="2200" spc="-4" dirty="0">
                <a:latin typeface="Arial"/>
                <a:cs typeface="Arial"/>
              </a:rPr>
              <a:t>The cell membrane of cones is invaginated </a:t>
            </a:r>
            <a:r>
              <a:rPr sz="2200" dirty="0">
                <a:latin typeface="Arial"/>
                <a:cs typeface="Arial"/>
              </a:rPr>
              <a:t>to </a:t>
            </a:r>
            <a:r>
              <a:rPr sz="2200" spc="-4" dirty="0">
                <a:latin typeface="Arial"/>
                <a:cs typeface="Arial"/>
              </a:rPr>
              <a:t>form the  saccules, but the cones have no separate intracellular disks like  those in</a:t>
            </a:r>
            <a:r>
              <a:rPr sz="2200" spc="-9" dirty="0">
                <a:latin typeface="Arial"/>
                <a:cs typeface="Arial"/>
              </a:rPr>
              <a:t> </a:t>
            </a:r>
            <a:r>
              <a:rPr sz="2200" spc="-4" dirty="0">
                <a:latin typeface="Arial"/>
                <a:cs typeface="Arial"/>
              </a:rPr>
              <a:t>rods.</a:t>
            </a:r>
            <a:endParaRPr sz="2200">
              <a:latin typeface="Arial"/>
              <a:cs typeface="Arial"/>
            </a:endParaRPr>
          </a:p>
          <a:p>
            <a:pPr>
              <a:spcBef>
                <a:spcPts val="4"/>
              </a:spcBef>
            </a:pPr>
            <a:endParaRPr sz="2200">
              <a:latin typeface="Times New Roman"/>
              <a:cs typeface="Times New Roman"/>
            </a:endParaRPr>
          </a:p>
          <a:p>
            <a:pPr marL="11397" marR="413141" indent="307718"/>
            <a:r>
              <a:rPr sz="2200" spc="-4" dirty="0">
                <a:latin typeface="Arial"/>
                <a:cs typeface="Arial"/>
              </a:rPr>
              <a:t>The details of theresponses of cones </a:t>
            </a:r>
            <a:r>
              <a:rPr sz="2200" dirty="0">
                <a:latin typeface="Arial"/>
                <a:cs typeface="Arial"/>
              </a:rPr>
              <a:t>to </a:t>
            </a:r>
            <a:r>
              <a:rPr sz="2200" spc="-4" dirty="0">
                <a:latin typeface="Arial"/>
                <a:cs typeface="Arial"/>
              </a:rPr>
              <a:t>light are similar </a:t>
            </a:r>
            <a:r>
              <a:rPr sz="2200" dirty="0">
                <a:latin typeface="Arial"/>
                <a:cs typeface="Arial"/>
              </a:rPr>
              <a:t>to  </a:t>
            </a:r>
            <a:r>
              <a:rPr sz="2200" spc="-4" dirty="0">
                <a:latin typeface="Arial"/>
                <a:cs typeface="Arial"/>
              </a:rPr>
              <a:t>those in</a:t>
            </a:r>
            <a:r>
              <a:rPr sz="2200" spc="-9" dirty="0">
                <a:latin typeface="Arial"/>
                <a:cs typeface="Arial"/>
              </a:rPr>
              <a:t> </a:t>
            </a:r>
            <a:r>
              <a:rPr sz="2200" spc="-4" dirty="0">
                <a:latin typeface="Arial"/>
                <a:cs typeface="Arial"/>
              </a:rPr>
              <a:t>rods.</a:t>
            </a:r>
            <a:endParaRPr sz="2200">
              <a:latin typeface="Arial"/>
              <a:cs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94359" y="915745"/>
            <a:ext cx="120534" cy="12505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94359" y="3041725"/>
            <a:ext cx="120534" cy="13312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94359" y="4465768"/>
            <a:ext cx="120534" cy="125057"/>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557766" y="350789"/>
            <a:ext cx="4215823" cy="6491240"/>
          </a:xfrm>
          <a:prstGeom prst="rect">
            <a:avLst/>
          </a:prstGeom>
        </p:spPr>
        <p:txBody>
          <a:bodyPr vert="horz" wrap="square" lIns="0" tIns="74080" rIns="0" bIns="0" rtlCol="0">
            <a:spAutoFit/>
          </a:bodyPr>
          <a:lstStyle/>
          <a:p>
            <a:pPr marL="11397">
              <a:spcBef>
                <a:spcPts val="583"/>
              </a:spcBef>
            </a:pPr>
            <a:r>
              <a:rPr sz="2200" b="1" spc="-4" dirty="0">
                <a:solidFill>
                  <a:srgbClr val="FF0000"/>
                </a:solidFill>
                <a:latin typeface="Arial"/>
                <a:cs typeface="Arial"/>
              </a:rPr>
              <a:t>Visual</a:t>
            </a:r>
            <a:r>
              <a:rPr sz="2200" b="1" spc="-18" dirty="0">
                <a:solidFill>
                  <a:srgbClr val="FF0000"/>
                </a:solidFill>
                <a:latin typeface="Arial"/>
                <a:cs typeface="Arial"/>
              </a:rPr>
              <a:t> </a:t>
            </a:r>
            <a:r>
              <a:rPr sz="2200" b="1" spc="-4" dirty="0">
                <a:solidFill>
                  <a:srgbClr val="FF0000"/>
                </a:solidFill>
                <a:latin typeface="Arial"/>
                <a:cs typeface="Arial"/>
              </a:rPr>
              <a:t>Pathways</a:t>
            </a:r>
            <a:endParaRPr sz="2200">
              <a:latin typeface="Arial"/>
              <a:cs typeface="Arial"/>
            </a:endParaRPr>
          </a:p>
          <a:p>
            <a:pPr marL="11397" marR="4559" indent="307718">
              <a:lnSpc>
                <a:spcPct val="110000"/>
              </a:lnSpc>
              <a:spcBef>
                <a:spcPts val="233"/>
              </a:spcBef>
            </a:pPr>
            <a:r>
              <a:rPr sz="2200" spc="-4" dirty="0">
                <a:latin typeface="Arial"/>
                <a:cs typeface="Arial"/>
              </a:rPr>
              <a:t>The </a:t>
            </a:r>
            <a:r>
              <a:rPr sz="2200" spc="-9" dirty="0">
                <a:latin typeface="Arial"/>
                <a:cs typeface="Arial"/>
              </a:rPr>
              <a:t>axons </a:t>
            </a:r>
            <a:r>
              <a:rPr sz="2200" spc="-4" dirty="0">
                <a:latin typeface="Arial"/>
                <a:cs typeface="Arial"/>
              </a:rPr>
              <a:t>of the retinal  ganglion cells pass caudally in the  optic nerve and </a:t>
            </a:r>
            <a:r>
              <a:rPr sz="2200" b="1" spc="-4" dirty="0">
                <a:latin typeface="Arial"/>
                <a:cs typeface="Arial"/>
              </a:rPr>
              <a:t>optic tract </a:t>
            </a:r>
            <a:r>
              <a:rPr sz="2200" dirty="0">
                <a:latin typeface="Arial"/>
                <a:cs typeface="Arial"/>
              </a:rPr>
              <a:t>to </a:t>
            </a:r>
            <a:r>
              <a:rPr sz="2200" spc="-4" dirty="0">
                <a:latin typeface="Arial"/>
                <a:cs typeface="Arial"/>
              </a:rPr>
              <a:t>end  in the </a:t>
            </a:r>
            <a:r>
              <a:rPr sz="2200" b="1" spc="-4" dirty="0">
                <a:latin typeface="Arial"/>
                <a:cs typeface="Arial"/>
              </a:rPr>
              <a:t>lateral geniculate body </a:t>
            </a:r>
            <a:r>
              <a:rPr sz="2200" spc="-4" dirty="0">
                <a:latin typeface="Arial"/>
                <a:cs typeface="Arial"/>
              </a:rPr>
              <a:t>in  the</a:t>
            </a:r>
            <a:r>
              <a:rPr sz="2200" spc="-27" dirty="0">
                <a:latin typeface="Arial"/>
                <a:cs typeface="Arial"/>
              </a:rPr>
              <a:t> </a:t>
            </a:r>
            <a:r>
              <a:rPr sz="2200" spc="-4" dirty="0">
                <a:latin typeface="Arial"/>
                <a:cs typeface="Arial"/>
              </a:rPr>
              <a:t>thalamus.</a:t>
            </a:r>
            <a:endParaRPr sz="2200">
              <a:latin typeface="Arial"/>
              <a:cs typeface="Arial"/>
            </a:endParaRPr>
          </a:p>
          <a:p>
            <a:pPr>
              <a:spcBef>
                <a:spcPts val="4"/>
              </a:spcBef>
            </a:pPr>
            <a:endParaRPr sz="2500">
              <a:latin typeface="Times New Roman"/>
              <a:cs typeface="Times New Roman"/>
            </a:endParaRPr>
          </a:p>
          <a:p>
            <a:pPr marL="11397" marR="67242" indent="307718">
              <a:lnSpc>
                <a:spcPct val="110000"/>
              </a:lnSpc>
              <a:spcBef>
                <a:spcPts val="4"/>
              </a:spcBef>
            </a:pPr>
            <a:r>
              <a:rPr sz="2200" spc="-4" dirty="0">
                <a:latin typeface="Arial"/>
                <a:cs typeface="Arial"/>
              </a:rPr>
              <a:t>The fibers from each nasal  hemiretina decussate in the </a:t>
            </a:r>
            <a:r>
              <a:rPr sz="2200" b="1" spc="-4" dirty="0">
                <a:latin typeface="Arial"/>
                <a:cs typeface="Arial"/>
              </a:rPr>
              <a:t>optic  chiasm</a:t>
            </a:r>
            <a:r>
              <a:rPr sz="2200" spc="-4" dirty="0">
                <a:latin typeface="Arial"/>
                <a:cs typeface="Arial"/>
              </a:rPr>
              <a:t>.</a:t>
            </a:r>
            <a:endParaRPr sz="2200">
              <a:latin typeface="Arial"/>
              <a:cs typeface="Arial"/>
            </a:endParaRPr>
          </a:p>
          <a:p>
            <a:pPr>
              <a:spcBef>
                <a:spcPts val="36"/>
              </a:spcBef>
            </a:pPr>
            <a:endParaRPr sz="2400">
              <a:latin typeface="Times New Roman"/>
              <a:cs typeface="Times New Roman"/>
            </a:endParaRPr>
          </a:p>
          <a:p>
            <a:pPr marL="11397" marR="46727" indent="307718">
              <a:lnSpc>
                <a:spcPct val="110700"/>
              </a:lnSpc>
            </a:pPr>
            <a:r>
              <a:rPr sz="2200" dirty="0">
                <a:latin typeface="Arial"/>
                <a:cs typeface="Arial"/>
              </a:rPr>
              <a:t>In </a:t>
            </a:r>
            <a:r>
              <a:rPr sz="2200" spc="-4" dirty="0">
                <a:latin typeface="Arial"/>
                <a:cs typeface="Arial"/>
              </a:rPr>
              <a:t>the geniculate body, the  fibers from the nasal half of one  retina and the temporal half of the  other synapse on the cells whose  </a:t>
            </a:r>
            <a:r>
              <a:rPr sz="2200" spc="-9" dirty="0">
                <a:latin typeface="Arial"/>
                <a:cs typeface="Arial"/>
              </a:rPr>
              <a:t>axons </a:t>
            </a:r>
            <a:r>
              <a:rPr sz="2200" spc="-4" dirty="0">
                <a:latin typeface="Arial"/>
                <a:cs typeface="Arial"/>
              </a:rPr>
              <a:t>form the </a:t>
            </a:r>
            <a:r>
              <a:rPr sz="2100" b="1" spc="-4" dirty="0">
                <a:latin typeface="Arial"/>
                <a:cs typeface="Arial"/>
              </a:rPr>
              <a:t>geniculocalcarine  </a:t>
            </a:r>
            <a:r>
              <a:rPr sz="2100" b="1" dirty="0">
                <a:latin typeface="Arial"/>
                <a:cs typeface="Arial"/>
              </a:rPr>
              <a:t>tract</a:t>
            </a:r>
            <a:r>
              <a:rPr sz="2100" dirty="0">
                <a:latin typeface="Arial"/>
                <a:cs typeface="Arial"/>
              </a:rPr>
              <a:t>.</a:t>
            </a:r>
            <a:endParaRPr sz="2100">
              <a:latin typeface="Arial"/>
              <a:cs typeface="Arial"/>
            </a:endParaRPr>
          </a:p>
        </p:txBody>
      </p:sp>
      <p:sp>
        <p:nvSpPr>
          <p:cNvPr id="6" name="object 6"/>
          <p:cNvSpPr/>
          <p:nvPr/>
        </p:nvSpPr>
        <p:spPr>
          <a:xfrm>
            <a:off x="4781203" y="403412"/>
            <a:ext cx="3948545" cy="5581874"/>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60862" y="645458"/>
            <a:ext cx="124691" cy="129091"/>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60862" y="2069501"/>
            <a:ext cx="124691" cy="125058"/>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627038" y="495748"/>
            <a:ext cx="3781714" cy="4154181"/>
          </a:xfrm>
          <a:prstGeom prst="rect">
            <a:avLst/>
          </a:prstGeom>
        </p:spPr>
        <p:txBody>
          <a:bodyPr vert="horz" wrap="square" lIns="0" tIns="11397" rIns="0" bIns="0" rtlCol="0">
            <a:spAutoFit/>
          </a:bodyPr>
          <a:lstStyle/>
          <a:p>
            <a:pPr marL="11397" marR="149300" indent="307718">
              <a:lnSpc>
                <a:spcPct val="110000"/>
              </a:lnSpc>
              <a:spcBef>
                <a:spcPts val="90"/>
              </a:spcBef>
            </a:pPr>
            <a:r>
              <a:rPr sz="2200" spc="-4" dirty="0">
                <a:latin typeface="Arial"/>
                <a:cs typeface="Arial"/>
              </a:rPr>
              <a:t>This tract passes </a:t>
            </a:r>
            <a:r>
              <a:rPr sz="2200" dirty="0">
                <a:latin typeface="Arial"/>
                <a:cs typeface="Arial"/>
              </a:rPr>
              <a:t>to </a:t>
            </a:r>
            <a:r>
              <a:rPr sz="2200" spc="-4" dirty="0">
                <a:latin typeface="Arial"/>
                <a:cs typeface="Arial"/>
              </a:rPr>
              <a:t>the  </a:t>
            </a:r>
            <a:r>
              <a:rPr sz="2200" b="1" spc="-4" dirty="0">
                <a:latin typeface="Arial"/>
                <a:cs typeface="Arial"/>
              </a:rPr>
              <a:t>occipital lobe </a:t>
            </a:r>
            <a:r>
              <a:rPr sz="2200" spc="-4" dirty="0">
                <a:latin typeface="Arial"/>
                <a:cs typeface="Arial"/>
              </a:rPr>
              <a:t>of the</a:t>
            </a:r>
            <a:r>
              <a:rPr sz="2200" spc="-67" dirty="0">
                <a:latin typeface="Arial"/>
                <a:cs typeface="Arial"/>
              </a:rPr>
              <a:t> </a:t>
            </a:r>
            <a:r>
              <a:rPr sz="2200" spc="-4" dirty="0">
                <a:latin typeface="Arial"/>
                <a:cs typeface="Arial"/>
              </a:rPr>
              <a:t>cerebral  cortex.</a:t>
            </a:r>
            <a:endParaRPr sz="2200">
              <a:latin typeface="Arial"/>
              <a:cs typeface="Arial"/>
            </a:endParaRPr>
          </a:p>
          <a:p>
            <a:pPr>
              <a:spcBef>
                <a:spcPts val="4"/>
              </a:spcBef>
            </a:pPr>
            <a:endParaRPr sz="2500">
              <a:latin typeface="Times New Roman"/>
              <a:cs typeface="Times New Roman"/>
            </a:endParaRPr>
          </a:p>
          <a:p>
            <a:pPr marL="11397" marR="4559" indent="307718">
              <a:lnSpc>
                <a:spcPct val="110000"/>
              </a:lnSpc>
            </a:pPr>
            <a:r>
              <a:rPr sz="2200" spc="-4" dirty="0">
                <a:latin typeface="Arial"/>
                <a:cs typeface="Arial"/>
              </a:rPr>
              <a:t>The primary visual receiving  area (</a:t>
            </a:r>
            <a:r>
              <a:rPr sz="2200" b="1" spc="-4" dirty="0">
                <a:latin typeface="Arial"/>
                <a:cs typeface="Arial"/>
              </a:rPr>
              <a:t>primary visual </a:t>
            </a:r>
            <a:r>
              <a:rPr sz="2200" b="1" dirty="0">
                <a:latin typeface="Arial"/>
                <a:cs typeface="Arial"/>
              </a:rPr>
              <a:t>cortex</a:t>
            </a:r>
            <a:r>
              <a:rPr sz="2200" dirty="0">
                <a:latin typeface="Arial"/>
                <a:cs typeface="Arial"/>
              </a:rPr>
              <a:t>,  </a:t>
            </a:r>
            <a:r>
              <a:rPr sz="2200" b="1" spc="-4" dirty="0">
                <a:latin typeface="Arial"/>
                <a:cs typeface="Arial"/>
              </a:rPr>
              <a:t>Brodmann’s area 17</a:t>
            </a:r>
            <a:r>
              <a:rPr sz="2200" spc="-4" dirty="0">
                <a:latin typeface="Arial"/>
                <a:cs typeface="Arial"/>
              </a:rPr>
              <a:t>; also  known as V1) is located  principally on the sides of the  </a:t>
            </a:r>
            <a:r>
              <a:rPr sz="2200" b="1" spc="-4" dirty="0">
                <a:latin typeface="Arial"/>
                <a:cs typeface="Arial"/>
              </a:rPr>
              <a:t>calcarine</a:t>
            </a:r>
            <a:r>
              <a:rPr sz="2200" b="1" spc="-13" dirty="0">
                <a:latin typeface="Arial"/>
                <a:cs typeface="Arial"/>
              </a:rPr>
              <a:t> </a:t>
            </a:r>
            <a:r>
              <a:rPr sz="2200" b="1" spc="-4" dirty="0">
                <a:latin typeface="Arial"/>
                <a:cs typeface="Arial"/>
              </a:rPr>
              <a:t>fissure</a:t>
            </a:r>
            <a:r>
              <a:rPr sz="2200" spc="-4" dirty="0">
                <a:latin typeface="Arial"/>
                <a:cs typeface="Arial"/>
              </a:rPr>
              <a:t>.</a:t>
            </a:r>
            <a:endParaRPr sz="2200">
              <a:latin typeface="Arial"/>
              <a:cs typeface="Arial"/>
            </a:endParaRPr>
          </a:p>
        </p:txBody>
      </p:sp>
      <p:sp>
        <p:nvSpPr>
          <p:cNvPr id="5" name="object 5"/>
          <p:cNvSpPr/>
          <p:nvPr/>
        </p:nvSpPr>
        <p:spPr>
          <a:xfrm>
            <a:off x="4809915" y="665630"/>
            <a:ext cx="3819247" cy="5713340"/>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60862" y="1020632"/>
            <a:ext cx="124691" cy="12505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60862" y="3279737"/>
            <a:ext cx="124691" cy="12505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641273" y="806824"/>
            <a:ext cx="4087091" cy="2623521"/>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15636" y="3429000"/>
            <a:ext cx="8311573" cy="3024467"/>
          </a:xfrm>
          <a:custGeom>
            <a:avLst/>
            <a:gdLst/>
            <a:ahLst/>
            <a:cxnLst/>
            <a:rect l="l" t="t" r="r" b="b"/>
            <a:pathLst>
              <a:path w="9142730" h="3427729">
                <a:moveTo>
                  <a:pt x="0" y="3427476"/>
                </a:moveTo>
                <a:lnTo>
                  <a:pt x="9142476" y="3427476"/>
                </a:lnTo>
                <a:lnTo>
                  <a:pt x="9142476" y="0"/>
                </a:lnTo>
                <a:lnTo>
                  <a:pt x="0" y="0"/>
                </a:lnTo>
                <a:lnTo>
                  <a:pt x="0" y="3427476"/>
                </a:lnTo>
                <a:close/>
              </a:path>
            </a:pathLst>
          </a:custGeom>
          <a:solidFill>
            <a:srgbClr val="FFFFFF"/>
          </a:solidFill>
        </p:spPr>
        <p:txBody>
          <a:bodyPr wrap="square" lIns="0" tIns="0" rIns="0" bIns="0" rtlCol="0"/>
          <a:lstStyle/>
          <a:p>
            <a:endParaRPr/>
          </a:p>
        </p:txBody>
      </p:sp>
      <p:sp>
        <p:nvSpPr>
          <p:cNvPr id="6" name="object 6"/>
          <p:cNvSpPr txBox="1"/>
          <p:nvPr/>
        </p:nvSpPr>
        <p:spPr>
          <a:xfrm>
            <a:off x="488493" y="248591"/>
            <a:ext cx="5201805" cy="5788757"/>
          </a:xfrm>
          <a:prstGeom prst="rect">
            <a:avLst/>
          </a:prstGeom>
        </p:spPr>
        <p:txBody>
          <a:bodyPr vert="horz" wrap="square" lIns="0" tIns="177793" rIns="0" bIns="0" rtlCol="0">
            <a:spAutoFit/>
          </a:bodyPr>
          <a:lstStyle/>
          <a:p>
            <a:pPr marL="11397">
              <a:spcBef>
                <a:spcPts val="1400"/>
              </a:spcBef>
            </a:pPr>
            <a:r>
              <a:rPr sz="2200" b="1" spc="-4" dirty="0">
                <a:solidFill>
                  <a:srgbClr val="FF0000"/>
                </a:solidFill>
                <a:latin typeface="Arial"/>
                <a:cs typeface="Arial"/>
              </a:rPr>
              <a:t>Effect of Lesions in the </a:t>
            </a:r>
            <a:r>
              <a:rPr sz="2200" b="1" spc="-4">
                <a:solidFill>
                  <a:srgbClr val="FF0000"/>
                </a:solidFill>
                <a:latin typeface="Arial"/>
                <a:cs typeface="Arial"/>
              </a:rPr>
              <a:t>Optic</a:t>
            </a:r>
            <a:r>
              <a:rPr sz="2200" b="1" spc="-63">
                <a:solidFill>
                  <a:srgbClr val="FF0000"/>
                </a:solidFill>
                <a:latin typeface="Arial"/>
                <a:cs typeface="Arial"/>
              </a:rPr>
              <a:t> </a:t>
            </a:r>
            <a:r>
              <a:rPr sz="2200" b="1" spc="-4" smtClean="0">
                <a:solidFill>
                  <a:srgbClr val="FF0000"/>
                </a:solidFill>
                <a:latin typeface="Arial"/>
                <a:cs typeface="Arial"/>
              </a:rPr>
              <a:t>Pathways</a:t>
            </a:r>
            <a:endParaRPr sz="2200" smtClean="0">
              <a:latin typeface="Arial"/>
              <a:cs typeface="Arial"/>
            </a:endParaRPr>
          </a:p>
          <a:p>
            <a:pPr marL="148161" marR="1000655" indent="307718">
              <a:spcBef>
                <a:spcPts val="1315"/>
              </a:spcBef>
            </a:pPr>
            <a:r>
              <a:rPr sz="2200" spc="-4" smtClean="0">
                <a:latin typeface="Arial"/>
                <a:cs typeface="Arial"/>
              </a:rPr>
              <a:t>Lesions along the neural  pathways from the eyes </a:t>
            </a:r>
            <a:r>
              <a:rPr sz="2200" smtClean="0">
                <a:latin typeface="Arial"/>
                <a:cs typeface="Arial"/>
              </a:rPr>
              <a:t>to </a:t>
            </a:r>
            <a:r>
              <a:rPr sz="2200" spc="-4" smtClean="0">
                <a:latin typeface="Arial"/>
                <a:cs typeface="Arial"/>
              </a:rPr>
              <a:t>the  brain can be localized with a  high degree of accuracy by the  effects they produce in the visual  fields.</a:t>
            </a:r>
            <a:endParaRPr sz="2200" smtClean="0">
              <a:latin typeface="Arial"/>
              <a:cs typeface="Arial"/>
            </a:endParaRPr>
          </a:p>
          <a:p>
            <a:pPr>
              <a:spcBef>
                <a:spcPts val="4"/>
              </a:spcBef>
            </a:pPr>
            <a:endParaRPr sz="2200">
              <a:latin typeface="Times New Roman"/>
              <a:cs typeface="Times New Roman"/>
            </a:endParaRPr>
          </a:p>
          <a:p>
            <a:pPr marL="148161" marR="1002364" indent="307718"/>
            <a:r>
              <a:rPr sz="2200" spc="-4" smtClean="0">
                <a:latin typeface="Arial"/>
                <a:cs typeface="Arial"/>
              </a:rPr>
              <a:t>The </a:t>
            </a:r>
            <a:r>
              <a:rPr sz="2200" spc="-4" dirty="0">
                <a:latin typeface="Arial"/>
                <a:cs typeface="Arial"/>
              </a:rPr>
              <a:t>fibers from the nasal half  of each retina decussate in the  optic chiasm, so that the fibers in  the optic tracts are those from  the temporal half of one retina  and the nasal half of the other.</a:t>
            </a:r>
            <a:endParaRPr sz="2200">
              <a:latin typeface="Arial"/>
              <a:cs typeface="Arial"/>
            </a:endParaRPr>
          </a:p>
        </p:txBody>
      </p:sp>
      <p:sp>
        <p:nvSpPr>
          <p:cNvPr id="7" name="object 7"/>
          <p:cNvSpPr/>
          <p:nvPr/>
        </p:nvSpPr>
        <p:spPr>
          <a:xfrm>
            <a:off x="4641273" y="3429000"/>
            <a:ext cx="4087091" cy="2756647"/>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60862" y="681766"/>
            <a:ext cx="124691" cy="12505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60862" y="3263600"/>
            <a:ext cx="124691" cy="12505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799994" y="806824"/>
            <a:ext cx="3491883" cy="2623521"/>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15636" y="3429000"/>
            <a:ext cx="8311573" cy="3024467"/>
          </a:xfrm>
          <a:custGeom>
            <a:avLst/>
            <a:gdLst/>
            <a:ahLst/>
            <a:cxnLst/>
            <a:rect l="l" t="t" r="r" b="b"/>
            <a:pathLst>
              <a:path w="9142730" h="3427729">
                <a:moveTo>
                  <a:pt x="0" y="3427476"/>
                </a:moveTo>
                <a:lnTo>
                  <a:pt x="9142476" y="3427476"/>
                </a:lnTo>
                <a:lnTo>
                  <a:pt x="9142476" y="0"/>
                </a:lnTo>
                <a:lnTo>
                  <a:pt x="0" y="0"/>
                </a:lnTo>
                <a:lnTo>
                  <a:pt x="0" y="3427476"/>
                </a:lnTo>
                <a:close/>
              </a:path>
            </a:pathLst>
          </a:custGeom>
          <a:solidFill>
            <a:srgbClr val="FFFFFF"/>
          </a:solidFill>
        </p:spPr>
        <p:txBody>
          <a:bodyPr wrap="square" lIns="0" tIns="0" rIns="0" bIns="0" rtlCol="0"/>
          <a:lstStyle/>
          <a:p>
            <a:endParaRPr/>
          </a:p>
        </p:txBody>
      </p:sp>
      <p:sp>
        <p:nvSpPr>
          <p:cNvPr id="6" name="object 6"/>
          <p:cNvSpPr txBox="1"/>
          <p:nvPr/>
        </p:nvSpPr>
        <p:spPr>
          <a:xfrm>
            <a:off x="627039" y="562983"/>
            <a:ext cx="3887932" cy="4074159"/>
          </a:xfrm>
          <a:prstGeom prst="rect">
            <a:avLst/>
          </a:prstGeom>
        </p:spPr>
        <p:txBody>
          <a:bodyPr vert="horz" wrap="square" lIns="0" tIns="11397" rIns="0" bIns="0" rtlCol="0">
            <a:spAutoFit/>
          </a:bodyPr>
          <a:lstStyle/>
          <a:p>
            <a:pPr marL="11397" marR="4559" indent="307718">
              <a:spcBef>
                <a:spcPts val="90"/>
              </a:spcBef>
            </a:pPr>
            <a:r>
              <a:rPr sz="2200" spc="-4" dirty="0">
                <a:latin typeface="Arial"/>
                <a:cs typeface="Arial"/>
              </a:rPr>
              <a:t>Since each optic tract  subserves half of the field of  vision, a lesion of one optic  nerve causes blindness in that  eye, but a lesion in one optic  tract causes blindness in half of  the visual field.</a:t>
            </a:r>
            <a:endParaRPr sz="2200">
              <a:latin typeface="Arial"/>
              <a:cs typeface="Arial"/>
            </a:endParaRPr>
          </a:p>
          <a:p>
            <a:pPr>
              <a:spcBef>
                <a:spcPts val="4"/>
              </a:spcBef>
            </a:pPr>
            <a:endParaRPr sz="2200">
              <a:latin typeface="Times New Roman"/>
              <a:cs typeface="Times New Roman"/>
            </a:endParaRPr>
          </a:p>
          <a:p>
            <a:pPr marL="11397" marR="108271" indent="307718"/>
            <a:r>
              <a:rPr sz="2200" spc="-4" dirty="0">
                <a:latin typeface="Arial"/>
                <a:cs typeface="Arial"/>
              </a:rPr>
              <a:t>This defect is classified as a  </a:t>
            </a:r>
            <a:r>
              <a:rPr sz="2200" b="1" i="1" spc="-4" dirty="0">
                <a:latin typeface="Arial"/>
                <a:cs typeface="Arial"/>
              </a:rPr>
              <a:t>homonymous </a:t>
            </a:r>
            <a:r>
              <a:rPr sz="2200" spc="-4" dirty="0">
                <a:latin typeface="Arial"/>
                <a:cs typeface="Arial"/>
              </a:rPr>
              <a:t>(same side of  both visual fields) </a:t>
            </a:r>
            <a:r>
              <a:rPr sz="2200" b="1" i="1" spc="-4" dirty="0">
                <a:latin typeface="Arial"/>
                <a:cs typeface="Arial"/>
              </a:rPr>
              <a:t>hemianopia  </a:t>
            </a:r>
            <a:r>
              <a:rPr sz="2200" spc="-4" dirty="0">
                <a:latin typeface="Arial"/>
                <a:cs typeface="Arial"/>
              </a:rPr>
              <a:t>(half-blindness).</a:t>
            </a:r>
            <a:endParaRPr sz="2200">
              <a:latin typeface="Arial"/>
              <a:cs typeface="Arial"/>
            </a:endParaRPr>
          </a:p>
        </p:txBody>
      </p:sp>
      <p:sp>
        <p:nvSpPr>
          <p:cNvPr id="7" name="object 7"/>
          <p:cNvSpPr/>
          <p:nvPr/>
        </p:nvSpPr>
        <p:spPr>
          <a:xfrm>
            <a:off x="4641273" y="3429000"/>
            <a:ext cx="4087091" cy="2756647"/>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94359" y="544605"/>
            <a:ext cx="120534" cy="12505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94359" y="3126441"/>
            <a:ext cx="120534" cy="125058"/>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557766" y="428512"/>
            <a:ext cx="3979141" cy="4751267"/>
          </a:xfrm>
          <a:prstGeom prst="rect">
            <a:avLst/>
          </a:prstGeom>
        </p:spPr>
        <p:txBody>
          <a:bodyPr vert="horz" wrap="square" lIns="0" tIns="11397" rIns="0" bIns="0" rtlCol="0">
            <a:spAutoFit/>
          </a:bodyPr>
          <a:lstStyle/>
          <a:p>
            <a:pPr marL="11397" marR="4559" indent="307718">
              <a:spcBef>
                <a:spcPts val="90"/>
              </a:spcBef>
            </a:pPr>
            <a:r>
              <a:rPr sz="2200" spc="-4" dirty="0">
                <a:latin typeface="Arial"/>
                <a:cs typeface="Arial"/>
              </a:rPr>
              <a:t>Lesions affecting the optic  chiasm (e.g., </a:t>
            </a:r>
            <a:r>
              <a:rPr sz="2200" b="1" i="1" spc="-4" dirty="0">
                <a:latin typeface="Arial"/>
                <a:cs typeface="Arial"/>
              </a:rPr>
              <a:t>pituitary </a:t>
            </a:r>
            <a:r>
              <a:rPr sz="2200" b="1" i="1" dirty="0">
                <a:latin typeface="Arial"/>
                <a:cs typeface="Arial"/>
              </a:rPr>
              <a:t>tumors</a:t>
            </a:r>
            <a:r>
              <a:rPr sz="2200" dirty="0">
                <a:latin typeface="Arial"/>
                <a:cs typeface="Arial"/>
              </a:rPr>
              <a:t>)  </a:t>
            </a:r>
            <a:r>
              <a:rPr sz="2200" spc="-4" dirty="0">
                <a:latin typeface="Arial"/>
                <a:cs typeface="Arial"/>
              </a:rPr>
              <a:t>cause disruption of the fibers  from both nasal hemiretinas and  produce a </a:t>
            </a:r>
            <a:r>
              <a:rPr sz="2200" b="1" i="1" spc="-4" dirty="0">
                <a:latin typeface="Arial"/>
                <a:cs typeface="Arial"/>
              </a:rPr>
              <a:t>heteronymous  </a:t>
            </a:r>
            <a:r>
              <a:rPr sz="2200" spc="-4" dirty="0">
                <a:latin typeface="Arial"/>
                <a:cs typeface="Arial"/>
              </a:rPr>
              <a:t>(opposite sides of the visual  fields)</a:t>
            </a:r>
            <a:r>
              <a:rPr sz="2200" spc="4" dirty="0">
                <a:latin typeface="Arial"/>
                <a:cs typeface="Arial"/>
              </a:rPr>
              <a:t> </a:t>
            </a:r>
            <a:r>
              <a:rPr sz="2200" b="1" i="1" spc="-4" dirty="0">
                <a:latin typeface="Arial"/>
                <a:cs typeface="Arial"/>
              </a:rPr>
              <a:t>hemianopia</a:t>
            </a:r>
            <a:r>
              <a:rPr sz="2200" spc="-4" dirty="0">
                <a:latin typeface="Arial"/>
                <a:cs typeface="Arial"/>
              </a:rPr>
              <a:t>.</a:t>
            </a:r>
            <a:endParaRPr sz="2200">
              <a:latin typeface="Arial"/>
              <a:cs typeface="Arial"/>
            </a:endParaRPr>
          </a:p>
          <a:p>
            <a:pPr>
              <a:spcBef>
                <a:spcPts val="4"/>
              </a:spcBef>
            </a:pPr>
            <a:endParaRPr sz="2200">
              <a:latin typeface="Times New Roman"/>
              <a:cs typeface="Times New Roman"/>
            </a:endParaRPr>
          </a:p>
          <a:p>
            <a:pPr marL="11397" marR="79779" indent="307718"/>
            <a:r>
              <a:rPr sz="2200" spc="-4" dirty="0">
                <a:latin typeface="Arial"/>
                <a:cs typeface="Arial"/>
              </a:rPr>
              <a:t>Because the fibers from the  maculas are located posteriorly  in the optic chiasm, hemianopic  scotomas develop before vision  in the two hemiretinas is  completely lost.</a:t>
            </a:r>
            <a:endParaRPr sz="2200">
              <a:latin typeface="Arial"/>
              <a:cs typeface="Arial"/>
            </a:endParaRPr>
          </a:p>
        </p:txBody>
      </p:sp>
      <p:sp>
        <p:nvSpPr>
          <p:cNvPr id="5" name="object 5"/>
          <p:cNvSpPr/>
          <p:nvPr/>
        </p:nvSpPr>
        <p:spPr>
          <a:xfrm>
            <a:off x="4799994" y="806823"/>
            <a:ext cx="3829167" cy="5378824"/>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94359" y="580913"/>
            <a:ext cx="120534" cy="12505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94359" y="2355925"/>
            <a:ext cx="120534" cy="125058"/>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557765" y="428513"/>
            <a:ext cx="3655291" cy="5643819"/>
          </a:xfrm>
          <a:prstGeom prst="rect">
            <a:avLst/>
          </a:prstGeom>
        </p:spPr>
        <p:txBody>
          <a:bodyPr vert="horz" wrap="square" lIns="0" tIns="11397" rIns="0" bIns="0" rtlCol="0">
            <a:spAutoFit/>
          </a:bodyPr>
          <a:lstStyle/>
          <a:p>
            <a:pPr marL="11397" marR="175513" indent="307718">
              <a:lnSpc>
                <a:spcPct val="110000"/>
              </a:lnSpc>
              <a:spcBef>
                <a:spcPts val="90"/>
              </a:spcBef>
            </a:pPr>
            <a:r>
              <a:rPr sz="2200" spc="-4" dirty="0">
                <a:latin typeface="Arial"/>
                <a:cs typeface="Arial"/>
              </a:rPr>
              <a:t>Selective visual field  defects are further</a:t>
            </a:r>
            <a:r>
              <a:rPr sz="2200" spc="-54" dirty="0">
                <a:latin typeface="Arial"/>
                <a:cs typeface="Arial"/>
              </a:rPr>
              <a:t> </a:t>
            </a:r>
            <a:r>
              <a:rPr sz="2200" spc="-4" dirty="0">
                <a:latin typeface="Arial"/>
                <a:cs typeface="Arial"/>
              </a:rPr>
              <a:t>classified  as bitemporal, binasal, and  right or</a:t>
            </a:r>
            <a:r>
              <a:rPr sz="2200" spc="-9" dirty="0">
                <a:latin typeface="Arial"/>
                <a:cs typeface="Arial"/>
              </a:rPr>
              <a:t> </a:t>
            </a:r>
            <a:r>
              <a:rPr sz="2200" spc="-4" dirty="0">
                <a:latin typeface="Arial"/>
                <a:cs typeface="Arial"/>
              </a:rPr>
              <a:t>left.</a:t>
            </a:r>
            <a:endParaRPr sz="2200">
              <a:latin typeface="Arial"/>
              <a:cs typeface="Arial"/>
            </a:endParaRPr>
          </a:p>
          <a:p>
            <a:pPr>
              <a:spcBef>
                <a:spcPts val="4"/>
              </a:spcBef>
            </a:pPr>
            <a:endParaRPr sz="2500">
              <a:latin typeface="Times New Roman"/>
              <a:cs typeface="Times New Roman"/>
            </a:endParaRPr>
          </a:p>
          <a:p>
            <a:pPr marL="11397" marR="4559" indent="307718">
              <a:lnSpc>
                <a:spcPct val="110000"/>
              </a:lnSpc>
            </a:pPr>
            <a:r>
              <a:rPr sz="2200" spc="-4" dirty="0">
                <a:latin typeface="Arial"/>
                <a:cs typeface="Arial"/>
              </a:rPr>
              <a:t>The optic nerve fibers from  the upper retinal quadrants  subserving vision in the lower  half of the visual field  terminate in the medial half of  the lateral geniculate body,  whereas the fibers from the  lower retinal quadrants  terminate in the lateral</a:t>
            </a:r>
            <a:r>
              <a:rPr sz="2200" spc="-13" dirty="0">
                <a:latin typeface="Arial"/>
                <a:cs typeface="Arial"/>
              </a:rPr>
              <a:t> </a:t>
            </a:r>
            <a:r>
              <a:rPr sz="2200" spc="-4" dirty="0">
                <a:latin typeface="Arial"/>
                <a:cs typeface="Arial"/>
              </a:rPr>
              <a:t>half.</a:t>
            </a:r>
            <a:endParaRPr sz="2200">
              <a:latin typeface="Arial"/>
              <a:cs typeface="Arial"/>
            </a:endParaRPr>
          </a:p>
        </p:txBody>
      </p:sp>
      <p:sp>
        <p:nvSpPr>
          <p:cNvPr id="5" name="object 5"/>
          <p:cNvSpPr/>
          <p:nvPr/>
        </p:nvSpPr>
        <p:spPr>
          <a:xfrm>
            <a:off x="4799994" y="806823"/>
            <a:ext cx="3829167" cy="5378824"/>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94359" y="883471"/>
            <a:ext cx="120534" cy="12505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94359" y="1851660"/>
            <a:ext cx="120534" cy="12505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94359" y="2819847"/>
            <a:ext cx="120534" cy="12505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94359" y="4110765"/>
            <a:ext cx="120534" cy="125057"/>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594359" y="5724412"/>
            <a:ext cx="120534" cy="125057"/>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557766" y="446129"/>
            <a:ext cx="7961745" cy="6095225"/>
          </a:xfrm>
          <a:prstGeom prst="rect">
            <a:avLst/>
          </a:prstGeom>
        </p:spPr>
        <p:txBody>
          <a:bodyPr vert="horz" wrap="square" lIns="0" tIns="11397" rIns="0" bIns="0" rtlCol="0">
            <a:spAutoFit/>
          </a:bodyPr>
          <a:lstStyle/>
          <a:p>
            <a:pPr marL="11397">
              <a:lnSpc>
                <a:spcPts val="2567"/>
              </a:lnSpc>
              <a:spcBef>
                <a:spcPts val="90"/>
              </a:spcBef>
            </a:pPr>
            <a:r>
              <a:rPr sz="2200" b="1" spc="-4" dirty="0">
                <a:solidFill>
                  <a:srgbClr val="FF0000"/>
                </a:solidFill>
                <a:latin typeface="Arial"/>
                <a:cs typeface="Arial"/>
              </a:rPr>
              <a:t>Color</a:t>
            </a:r>
            <a:r>
              <a:rPr sz="2200" b="1" spc="-22" dirty="0">
                <a:solidFill>
                  <a:srgbClr val="FF0000"/>
                </a:solidFill>
                <a:latin typeface="Arial"/>
                <a:cs typeface="Arial"/>
              </a:rPr>
              <a:t> </a:t>
            </a:r>
            <a:r>
              <a:rPr sz="2200" b="1" spc="-4" dirty="0">
                <a:solidFill>
                  <a:srgbClr val="FF0000"/>
                </a:solidFill>
                <a:latin typeface="Arial"/>
                <a:cs typeface="Arial"/>
              </a:rPr>
              <a:t>Vision</a:t>
            </a:r>
            <a:endParaRPr sz="2200">
              <a:latin typeface="Arial"/>
              <a:cs typeface="Arial"/>
            </a:endParaRPr>
          </a:p>
          <a:p>
            <a:pPr marL="319115">
              <a:lnSpc>
                <a:spcPts val="2567"/>
              </a:lnSpc>
            </a:pPr>
            <a:r>
              <a:rPr sz="2200" spc="-4" dirty="0">
                <a:latin typeface="Arial"/>
                <a:cs typeface="Arial"/>
              </a:rPr>
              <a:t>Colors have three attributes: </a:t>
            </a:r>
            <a:r>
              <a:rPr sz="2200" b="1" spc="-4" dirty="0">
                <a:latin typeface="Arial"/>
                <a:cs typeface="Arial"/>
              </a:rPr>
              <a:t>hue, intensity</a:t>
            </a:r>
            <a:r>
              <a:rPr sz="2200" spc="-4" dirty="0">
                <a:latin typeface="Arial"/>
                <a:cs typeface="Arial"/>
              </a:rPr>
              <a:t>, and</a:t>
            </a:r>
            <a:r>
              <a:rPr sz="2200" spc="45" dirty="0">
                <a:latin typeface="Arial"/>
                <a:cs typeface="Arial"/>
              </a:rPr>
              <a:t> </a:t>
            </a:r>
            <a:r>
              <a:rPr sz="2200" b="1" spc="-4" dirty="0">
                <a:latin typeface="Arial"/>
                <a:cs typeface="Arial"/>
              </a:rPr>
              <a:t>saturation</a:t>
            </a:r>
            <a:endParaRPr sz="2200">
              <a:latin typeface="Arial"/>
              <a:cs typeface="Arial"/>
            </a:endParaRPr>
          </a:p>
          <a:p>
            <a:pPr marL="11397"/>
            <a:r>
              <a:rPr sz="2200" spc="-4" dirty="0">
                <a:latin typeface="Arial"/>
                <a:cs typeface="Arial"/>
              </a:rPr>
              <a:t>(degree of freedom from dilution with</a:t>
            </a:r>
            <a:r>
              <a:rPr sz="2200" spc="31" dirty="0">
                <a:latin typeface="Arial"/>
                <a:cs typeface="Arial"/>
              </a:rPr>
              <a:t> </a:t>
            </a:r>
            <a:r>
              <a:rPr sz="2200" spc="-4" dirty="0">
                <a:latin typeface="Arial"/>
                <a:cs typeface="Arial"/>
              </a:rPr>
              <a:t>white).</a:t>
            </a:r>
            <a:endParaRPr sz="2200">
              <a:latin typeface="Arial"/>
              <a:cs typeface="Arial"/>
            </a:endParaRPr>
          </a:p>
          <a:p>
            <a:pPr>
              <a:spcBef>
                <a:spcPts val="4"/>
              </a:spcBef>
            </a:pPr>
            <a:endParaRPr sz="2200">
              <a:latin typeface="Times New Roman"/>
              <a:cs typeface="Times New Roman"/>
            </a:endParaRPr>
          </a:p>
          <a:p>
            <a:pPr marL="11397" marR="559592" indent="307718"/>
            <a:r>
              <a:rPr sz="2200" spc="-4" dirty="0">
                <a:latin typeface="Arial"/>
                <a:cs typeface="Arial"/>
              </a:rPr>
              <a:t>For any color there is a </a:t>
            </a:r>
            <a:r>
              <a:rPr sz="2200" b="1" spc="-4" dirty="0">
                <a:latin typeface="Arial"/>
                <a:cs typeface="Arial"/>
              </a:rPr>
              <a:t>complementary color </a:t>
            </a:r>
            <a:r>
              <a:rPr sz="2200" spc="-4" dirty="0">
                <a:latin typeface="Arial"/>
                <a:cs typeface="Arial"/>
              </a:rPr>
              <a:t>that, when  properly </a:t>
            </a:r>
            <a:r>
              <a:rPr sz="2200" spc="-9" dirty="0">
                <a:latin typeface="Arial"/>
                <a:cs typeface="Arial"/>
              </a:rPr>
              <a:t>mixed </a:t>
            </a:r>
            <a:r>
              <a:rPr sz="2200" spc="-4" dirty="0">
                <a:latin typeface="Arial"/>
                <a:cs typeface="Arial"/>
              </a:rPr>
              <a:t>with it, produces a sensation of</a:t>
            </a:r>
            <a:r>
              <a:rPr sz="2200" spc="63" dirty="0">
                <a:latin typeface="Arial"/>
                <a:cs typeface="Arial"/>
              </a:rPr>
              <a:t> </a:t>
            </a:r>
            <a:r>
              <a:rPr sz="2200" spc="-4" dirty="0">
                <a:latin typeface="Arial"/>
                <a:cs typeface="Arial"/>
              </a:rPr>
              <a:t>white.</a:t>
            </a:r>
            <a:endParaRPr sz="2200">
              <a:latin typeface="Arial"/>
              <a:cs typeface="Arial"/>
            </a:endParaRPr>
          </a:p>
          <a:p>
            <a:pPr>
              <a:spcBef>
                <a:spcPts val="4"/>
              </a:spcBef>
            </a:pPr>
            <a:endParaRPr sz="2200">
              <a:latin typeface="Times New Roman"/>
              <a:cs typeface="Times New Roman"/>
            </a:endParaRPr>
          </a:p>
          <a:p>
            <a:pPr marL="11397" marR="116819" indent="307718" algn="just"/>
            <a:r>
              <a:rPr sz="2200" spc="-4" dirty="0">
                <a:latin typeface="Arial"/>
                <a:cs typeface="Arial"/>
              </a:rPr>
              <a:t>Black is the sensation produced by the absence of light, but it  is probably a positive sensation because the blind eye does not  “see black;” rather, it “sees</a:t>
            </a:r>
            <a:r>
              <a:rPr sz="2200" spc="-13" dirty="0">
                <a:latin typeface="Arial"/>
                <a:cs typeface="Arial"/>
              </a:rPr>
              <a:t> </a:t>
            </a:r>
            <a:r>
              <a:rPr sz="2200" spc="-4" dirty="0">
                <a:latin typeface="Arial"/>
                <a:cs typeface="Arial"/>
              </a:rPr>
              <a:t>nothing.”</a:t>
            </a:r>
            <a:endParaRPr sz="2200">
              <a:latin typeface="Arial"/>
              <a:cs typeface="Arial"/>
            </a:endParaRPr>
          </a:p>
          <a:p>
            <a:pPr>
              <a:spcBef>
                <a:spcPts val="4"/>
              </a:spcBef>
            </a:pPr>
            <a:endParaRPr sz="2200">
              <a:latin typeface="Times New Roman"/>
              <a:cs typeface="Times New Roman"/>
            </a:endParaRPr>
          </a:p>
          <a:p>
            <a:pPr marL="11397" marR="4559" indent="307718"/>
            <a:r>
              <a:rPr sz="2200" spc="-4" dirty="0">
                <a:latin typeface="Arial"/>
                <a:cs typeface="Arial"/>
              </a:rPr>
              <a:t>The sensation of white, any spectral color, and even the  extraspectral color, purple, can be produced by </a:t>
            </a:r>
            <a:r>
              <a:rPr sz="2200" spc="-9" dirty="0">
                <a:latin typeface="Arial"/>
                <a:cs typeface="Arial"/>
              </a:rPr>
              <a:t>mixing </a:t>
            </a:r>
            <a:r>
              <a:rPr sz="2200" spc="-4" dirty="0">
                <a:latin typeface="Arial"/>
                <a:cs typeface="Arial"/>
              </a:rPr>
              <a:t>various  proportions of </a:t>
            </a:r>
            <a:r>
              <a:rPr sz="2200" b="1" spc="-4" dirty="0">
                <a:solidFill>
                  <a:srgbClr val="333399"/>
                </a:solidFill>
                <a:latin typeface="Arial"/>
                <a:cs typeface="Arial"/>
              </a:rPr>
              <a:t>red light (wavelength 723 </a:t>
            </a:r>
            <a:r>
              <a:rPr sz="2200" b="1" dirty="0">
                <a:solidFill>
                  <a:srgbClr val="333399"/>
                </a:solidFill>
                <a:latin typeface="Arial"/>
                <a:cs typeface="Arial"/>
              </a:rPr>
              <a:t>- </a:t>
            </a:r>
            <a:r>
              <a:rPr sz="2200" b="1" spc="-4" dirty="0">
                <a:solidFill>
                  <a:srgbClr val="333399"/>
                </a:solidFill>
                <a:latin typeface="Arial"/>
                <a:cs typeface="Arial"/>
              </a:rPr>
              <a:t>647 nm), green light  (575 </a:t>
            </a:r>
            <a:r>
              <a:rPr sz="2200" b="1" dirty="0">
                <a:solidFill>
                  <a:srgbClr val="333399"/>
                </a:solidFill>
                <a:latin typeface="Arial"/>
                <a:cs typeface="Arial"/>
              </a:rPr>
              <a:t>- </a:t>
            </a:r>
            <a:r>
              <a:rPr sz="2200" b="1" spc="-4" dirty="0">
                <a:solidFill>
                  <a:srgbClr val="333399"/>
                </a:solidFill>
                <a:latin typeface="Arial"/>
                <a:cs typeface="Arial"/>
              </a:rPr>
              <a:t>492 nm), </a:t>
            </a:r>
            <a:r>
              <a:rPr sz="2200" spc="-4" dirty="0">
                <a:latin typeface="Arial"/>
                <a:cs typeface="Arial"/>
              </a:rPr>
              <a:t>and </a:t>
            </a:r>
            <a:r>
              <a:rPr sz="2200" b="1" spc="-4" dirty="0">
                <a:solidFill>
                  <a:srgbClr val="333399"/>
                </a:solidFill>
                <a:latin typeface="Arial"/>
                <a:cs typeface="Arial"/>
              </a:rPr>
              <a:t>blue light (492 </a:t>
            </a:r>
            <a:r>
              <a:rPr sz="2200" b="1" dirty="0">
                <a:solidFill>
                  <a:srgbClr val="333399"/>
                </a:solidFill>
                <a:latin typeface="Arial"/>
                <a:cs typeface="Arial"/>
              </a:rPr>
              <a:t>- </a:t>
            </a:r>
            <a:r>
              <a:rPr sz="2200" b="1" spc="-4" dirty="0">
                <a:solidFill>
                  <a:srgbClr val="333399"/>
                </a:solidFill>
                <a:latin typeface="Arial"/>
                <a:cs typeface="Arial"/>
              </a:rPr>
              <a:t>450</a:t>
            </a:r>
            <a:r>
              <a:rPr sz="2200" b="1" spc="4" dirty="0">
                <a:solidFill>
                  <a:srgbClr val="333399"/>
                </a:solidFill>
                <a:latin typeface="Arial"/>
                <a:cs typeface="Arial"/>
              </a:rPr>
              <a:t> </a:t>
            </a:r>
            <a:r>
              <a:rPr sz="2200" b="1" spc="-4" dirty="0">
                <a:solidFill>
                  <a:srgbClr val="333399"/>
                </a:solidFill>
                <a:latin typeface="Arial"/>
                <a:cs typeface="Arial"/>
              </a:rPr>
              <a:t>nm).</a:t>
            </a:r>
            <a:endParaRPr sz="2200">
              <a:latin typeface="Arial"/>
              <a:cs typeface="Arial"/>
            </a:endParaRPr>
          </a:p>
          <a:p>
            <a:pPr>
              <a:spcBef>
                <a:spcPts val="4"/>
              </a:spcBef>
            </a:pPr>
            <a:endParaRPr sz="2200">
              <a:latin typeface="Times New Roman"/>
              <a:cs typeface="Times New Roman"/>
            </a:endParaRPr>
          </a:p>
          <a:p>
            <a:pPr marL="319115"/>
            <a:r>
              <a:rPr sz="2200" spc="-4" dirty="0">
                <a:latin typeface="Arial"/>
                <a:cs typeface="Arial"/>
              </a:rPr>
              <a:t>Red, green, and blue are therefore called the </a:t>
            </a:r>
            <a:r>
              <a:rPr sz="2200" b="1" spc="-4" dirty="0">
                <a:solidFill>
                  <a:srgbClr val="333399"/>
                </a:solidFill>
                <a:latin typeface="Arial"/>
                <a:cs typeface="Arial"/>
              </a:rPr>
              <a:t>primary</a:t>
            </a:r>
            <a:r>
              <a:rPr sz="2200" b="1" spc="102" dirty="0">
                <a:solidFill>
                  <a:srgbClr val="333399"/>
                </a:solidFill>
                <a:latin typeface="Arial"/>
                <a:cs typeface="Arial"/>
              </a:rPr>
              <a:t> </a:t>
            </a:r>
            <a:r>
              <a:rPr sz="2200" b="1" spc="-4" dirty="0">
                <a:solidFill>
                  <a:srgbClr val="333399"/>
                </a:solidFill>
                <a:latin typeface="Arial"/>
                <a:cs typeface="Arial"/>
              </a:rPr>
              <a:t>colors</a:t>
            </a:r>
            <a:r>
              <a:rPr sz="2200" spc="-4" dirty="0">
                <a:solidFill>
                  <a:srgbClr val="333399"/>
                </a:solidFill>
                <a:latin typeface="Arial"/>
                <a:cs typeface="Arial"/>
              </a:rPr>
              <a:t>.</a:t>
            </a:r>
            <a:endParaRPr sz="220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94359" y="677731"/>
            <a:ext cx="120534" cy="12505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94359" y="1452283"/>
            <a:ext cx="120534" cy="12909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94359" y="4873214"/>
            <a:ext cx="120534" cy="125057"/>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557765" y="560295"/>
            <a:ext cx="7928264" cy="5166766"/>
          </a:xfrm>
          <a:prstGeom prst="rect">
            <a:avLst/>
          </a:prstGeom>
        </p:spPr>
        <p:txBody>
          <a:bodyPr vert="horz" wrap="square" lIns="0" tIns="11397" rIns="0" bIns="0" rtlCol="0">
            <a:spAutoFit/>
          </a:bodyPr>
          <a:lstStyle/>
          <a:p>
            <a:pPr marL="276377">
              <a:spcBef>
                <a:spcPts val="90"/>
              </a:spcBef>
            </a:pPr>
            <a:r>
              <a:rPr sz="2200" spc="-4" dirty="0">
                <a:latin typeface="Arial"/>
                <a:cs typeface="Arial"/>
              </a:rPr>
              <a:t>The eyes are complex sense</a:t>
            </a:r>
            <a:r>
              <a:rPr sz="2200" spc="31" dirty="0">
                <a:latin typeface="Arial"/>
                <a:cs typeface="Arial"/>
              </a:rPr>
              <a:t> </a:t>
            </a:r>
            <a:r>
              <a:rPr sz="2200" spc="-4" dirty="0">
                <a:latin typeface="Arial"/>
                <a:cs typeface="Arial"/>
              </a:rPr>
              <a:t>organs.</a:t>
            </a:r>
            <a:endParaRPr sz="2200">
              <a:latin typeface="Arial"/>
              <a:cs typeface="Arial"/>
            </a:endParaRPr>
          </a:p>
          <a:p>
            <a:pPr>
              <a:spcBef>
                <a:spcPts val="4"/>
              </a:spcBef>
            </a:pPr>
            <a:endParaRPr sz="3100">
              <a:latin typeface="Times New Roman"/>
              <a:cs typeface="Times New Roman"/>
            </a:endParaRPr>
          </a:p>
          <a:p>
            <a:pPr marL="276377"/>
            <a:r>
              <a:rPr sz="2200" spc="-4" dirty="0">
                <a:latin typeface="Arial"/>
                <a:cs typeface="Arial"/>
              </a:rPr>
              <a:t>Within its protective casing, each eye</a:t>
            </a:r>
            <a:r>
              <a:rPr sz="2200" spc="31" dirty="0">
                <a:latin typeface="Arial"/>
                <a:cs typeface="Arial"/>
              </a:rPr>
              <a:t> </a:t>
            </a:r>
            <a:r>
              <a:rPr sz="2200" spc="-4" dirty="0">
                <a:latin typeface="Arial"/>
                <a:cs typeface="Arial"/>
              </a:rPr>
              <a:t>has:</a:t>
            </a:r>
            <a:endParaRPr sz="2200">
              <a:latin typeface="Arial"/>
              <a:cs typeface="Arial"/>
            </a:endParaRPr>
          </a:p>
          <a:p>
            <a:pPr>
              <a:spcBef>
                <a:spcPts val="4"/>
              </a:spcBef>
            </a:pPr>
            <a:endParaRPr sz="3100">
              <a:latin typeface="Times New Roman"/>
              <a:cs typeface="Times New Roman"/>
            </a:endParaRPr>
          </a:p>
          <a:p>
            <a:pPr marL="11397">
              <a:spcBef>
                <a:spcPts val="4"/>
              </a:spcBef>
              <a:buClr>
                <a:srgbClr val="99CC00"/>
              </a:buClr>
              <a:buFont typeface="Wingdings"/>
              <a:buChar char=""/>
              <a:tabLst>
                <a:tab pos="300310" algn="l"/>
              </a:tabLst>
            </a:pPr>
            <a:r>
              <a:rPr sz="2200" spc="-4" dirty="0">
                <a:latin typeface="Arial"/>
                <a:cs typeface="Arial"/>
              </a:rPr>
              <a:t>a layer of</a:t>
            </a:r>
            <a:r>
              <a:rPr sz="2200" spc="13" dirty="0">
                <a:latin typeface="Arial"/>
                <a:cs typeface="Arial"/>
              </a:rPr>
              <a:t> </a:t>
            </a:r>
            <a:r>
              <a:rPr sz="2200" b="1" spc="-4" dirty="0">
                <a:solidFill>
                  <a:srgbClr val="333399"/>
                </a:solidFill>
                <a:latin typeface="Arial"/>
                <a:cs typeface="Arial"/>
              </a:rPr>
              <a:t>receptors</a:t>
            </a:r>
            <a:r>
              <a:rPr sz="2200" spc="-4" dirty="0">
                <a:latin typeface="Arial"/>
                <a:cs typeface="Arial"/>
              </a:rPr>
              <a:t>;</a:t>
            </a:r>
            <a:endParaRPr sz="2200">
              <a:latin typeface="Arial"/>
              <a:cs typeface="Arial"/>
            </a:endParaRPr>
          </a:p>
          <a:p>
            <a:pPr>
              <a:spcBef>
                <a:spcPts val="4"/>
              </a:spcBef>
              <a:buClr>
                <a:srgbClr val="99CC00"/>
              </a:buClr>
              <a:buFont typeface="Wingdings"/>
              <a:buChar char=""/>
            </a:pPr>
            <a:endParaRPr sz="3100">
              <a:latin typeface="Times New Roman"/>
              <a:cs typeface="Times New Roman"/>
            </a:endParaRPr>
          </a:p>
          <a:p>
            <a:pPr marL="11397">
              <a:buClr>
                <a:srgbClr val="99CC00"/>
              </a:buClr>
              <a:buFont typeface="Wingdings"/>
              <a:buChar char=""/>
              <a:tabLst>
                <a:tab pos="300310" algn="l"/>
              </a:tabLst>
            </a:pPr>
            <a:r>
              <a:rPr sz="2200" spc="-4" dirty="0">
                <a:latin typeface="Arial"/>
                <a:cs typeface="Arial"/>
              </a:rPr>
              <a:t>a </a:t>
            </a:r>
            <a:r>
              <a:rPr sz="2200" b="1" spc="-4" dirty="0">
                <a:solidFill>
                  <a:srgbClr val="333399"/>
                </a:solidFill>
                <a:latin typeface="Arial"/>
                <a:cs typeface="Arial"/>
              </a:rPr>
              <a:t>lens </a:t>
            </a:r>
            <a:r>
              <a:rPr sz="2200" b="1" spc="-9" dirty="0">
                <a:solidFill>
                  <a:srgbClr val="333399"/>
                </a:solidFill>
                <a:latin typeface="Arial"/>
                <a:cs typeface="Arial"/>
              </a:rPr>
              <a:t>system </a:t>
            </a:r>
            <a:r>
              <a:rPr sz="2200" spc="-4" dirty="0">
                <a:latin typeface="Arial"/>
                <a:cs typeface="Arial"/>
              </a:rPr>
              <a:t>that focuses light on these receptors;</a:t>
            </a:r>
            <a:r>
              <a:rPr sz="2200" spc="67" dirty="0">
                <a:latin typeface="Arial"/>
                <a:cs typeface="Arial"/>
              </a:rPr>
              <a:t> </a:t>
            </a:r>
            <a:r>
              <a:rPr sz="2200" spc="-4" dirty="0">
                <a:latin typeface="Arial"/>
                <a:cs typeface="Arial"/>
              </a:rPr>
              <a:t>and</a:t>
            </a:r>
            <a:endParaRPr sz="2200">
              <a:latin typeface="Arial"/>
              <a:cs typeface="Arial"/>
            </a:endParaRPr>
          </a:p>
          <a:p>
            <a:pPr>
              <a:spcBef>
                <a:spcPts val="9"/>
              </a:spcBef>
              <a:buClr>
                <a:srgbClr val="99CC00"/>
              </a:buClr>
              <a:buFont typeface="Wingdings"/>
              <a:buChar char=""/>
            </a:pPr>
            <a:endParaRPr sz="3100">
              <a:latin typeface="Times New Roman"/>
              <a:cs typeface="Times New Roman"/>
            </a:endParaRPr>
          </a:p>
          <a:p>
            <a:pPr marL="11397" marR="1119183">
              <a:buClr>
                <a:srgbClr val="99CC00"/>
              </a:buClr>
              <a:buFont typeface="Wingdings"/>
              <a:buChar char=""/>
              <a:tabLst>
                <a:tab pos="300310" algn="l"/>
              </a:tabLst>
            </a:pPr>
            <a:r>
              <a:rPr sz="2200" spc="-4" dirty="0">
                <a:latin typeface="Arial"/>
                <a:cs typeface="Arial"/>
              </a:rPr>
              <a:t>a </a:t>
            </a:r>
            <a:r>
              <a:rPr sz="2200" b="1" spc="-9" dirty="0">
                <a:solidFill>
                  <a:srgbClr val="333399"/>
                </a:solidFill>
                <a:latin typeface="Arial"/>
                <a:cs typeface="Arial"/>
              </a:rPr>
              <a:t>system </a:t>
            </a:r>
            <a:r>
              <a:rPr sz="2200" b="1" spc="-4" dirty="0">
                <a:solidFill>
                  <a:srgbClr val="333399"/>
                </a:solidFill>
                <a:latin typeface="Arial"/>
                <a:cs typeface="Arial"/>
              </a:rPr>
              <a:t>of nerves </a:t>
            </a:r>
            <a:r>
              <a:rPr sz="2200" spc="-4" dirty="0">
                <a:latin typeface="Arial"/>
                <a:cs typeface="Arial"/>
              </a:rPr>
              <a:t>that conducts impulses from the  receptors </a:t>
            </a:r>
            <a:r>
              <a:rPr sz="2200" dirty="0">
                <a:latin typeface="Arial"/>
                <a:cs typeface="Arial"/>
              </a:rPr>
              <a:t>to </a:t>
            </a:r>
            <a:r>
              <a:rPr sz="2200" spc="-4" dirty="0">
                <a:latin typeface="Arial"/>
                <a:cs typeface="Arial"/>
              </a:rPr>
              <a:t>the</a:t>
            </a:r>
            <a:r>
              <a:rPr sz="2200" spc="-31" dirty="0">
                <a:latin typeface="Arial"/>
                <a:cs typeface="Arial"/>
              </a:rPr>
              <a:t> </a:t>
            </a:r>
            <a:r>
              <a:rPr sz="2200" spc="-4" dirty="0">
                <a:latin typeface="Arial"/>
                <a:cs typeface="Arial"/>
              </a:rPr>
              <a:t>brain.</a:t>
            </a:r>
            <a:endParaRPr sz="2200">
              <a:latin typeface="Arial"/>
              <a:cs typeface="Arial"/>
            </a:endParaRPr>
          </a:p>
          <a:p>
            <a:pPr>
              <a:spcBef>
                <a:spcPts val="4"/>
              </a:spcBef>
            </a:pPr>
            <a:endParaRPr sz="3100">
              <a:latin typeface="Times New Roman"/>
              <a:cs typeface="Times New Roman"/>
            </a:endParaRPr>
          </a:p>
          <a:p>
            <a:pPr marL="11397" marR="4559" indent="264980"/>
            <a:r>
              <a:rPr sz="2200" spc="-4" dirty="0">
                <a:latin typeface="Arial"/>
                <a:cs typeface="Arial"/>
              </a:rPr>
              <a:t>The way these components operate </a:t>
            </a:r>
            <a:r>
              <a:rPr sz="2200" dirty="0">
                <a:latin typeface="Arial"/>
                <a:cs typeface="Arial"/>
              </a:rPr>
              <a:t>to </a:t>
            </a:r>
            <a:r>
              <a:rPr sz="2200" spc="-4" dirty="0">
                <a:latin typeface="Arial"/>
                <a:cs typeface="Arial"/>
              </a:rPr>
              <a:t>set up conscious visual  images is the subject of this</a:t>
            </a:r>
            <a:r>
              <a:rPr sz="2200" spc="9" dirty="0">
                <a:latin typeface="Arial"/>
                <a:cs typeface="Arial"/>
              </a:rPr>
              <a:t> </a:t>
            </a:r>
            <a:r>
              <a:rPr sz="2200" spc="-4" dirty="0">
                <a:latin typeface="Arial"/>
                <a:cs typeface="Arial"/>
              </a:rPr>
              <a:t>lesson.</a:t>
            </a:r>
            <a:endParaRPr sz="2200">
              <a:latin typeface="Arial"/>
              <a:cs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3702" y="512333"/>
            <a:ext cx="124690" cy="12505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23702" y="1577339"/>
            <a:ext cx="124690" cy="12505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23702" y="2997349"/>
            <a:ext cx="124690" cy="125058"/>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15636" y="3429000"/>
            <a:ext cx="8311573" cy="3024467"/>
          </a:xfrm>
          <a:custGeom>
            <a:avLst/>
            <a:gdLst/>
            <a:ahLst/>
            <a:cxnLst/>
            <a:rect l="l" t="t" r="r" b="b"/>
            <a:pathLst>
              <a:path w="9142730" h="3427729">
                <a:moveTo>
                  <a:pt x="0" y="3427476"/>
                </a:moveTo>
                <a:lnTo>
                  <a:pt x="9142476" y="3427476"/>
                </a:lnTo>
                <a:lnTo>
                  <a:pt x="9142476" y="0"/>
                </a:lnTo>
                <a:lnTo>
                  <a:pt x="0" y="0"/>
                </a:lnTo>
                <a:lnTo>
                  <a:pt x="0" y="3427476"/>
                </a:lnTo>
                <a:close/>
              </a:path>
            </a:pathLst>
          </a:custGeom>
          <a:solidFill>
            <a:srgbClr val="FFFFFF"/>
          </a:solidFill>
        </p:spPr>
        <p:txBody>
          <a:bodyPr wrap="square" lIns="0" tIns="0" rIns="0" bIns="0" rtlCol="0"/>
          <a:lstStyle/>
          <a:p>
            <a:endParaRPr/>
          </a:p>
        </p:txBody>
      </p:sp>
      <p:sp>
        <p:nvSpPr>
          <p:cNvPr id="6" name="object 6"/>
          <p:cNvSpPr/>
          <p:nvPr/>
        </p:nvSpPr>
        <p:spPr>
          <a:xfrm>
            <a:off x="523702" y="4062356"/>
            <a:ext cx="124690" cy="125057"/>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488493" y="361278"/>
            <a:ext cx="7922491" cy="5999814"/>
          </a:xfrm>
          <a:prstGeom prst="rect">
            <a:avLst/>
          </a:prstGeom>
        </p:spPr>
        <p:txBody>
          <a:bodyPr vert="horz" wrap="square" lIns="0" tIns="11397" rIns="0" bIns="0" rtlCol="0">
            <a:spAutoFit/>
          </a:bodyPr>
          <a:lstStyle/>
          <a:p>
            <a:pPr marL="11397" marR="31912" indent="307718">
              <a:lnSpc>
                <a:spcPct val="110000"/>
              </a:lnSpc>
              <a:spcBef>
                <a:spcPts val="90"/>
              </a:spcBef>
            </a:pPr>
            <a:r>
              <a:rPr sz="2200" spc="-4" dirty="0">
                <a:latin typeface="Arial"/>
                <a:cs typeface="Arial"/>
              </a:rPr>
              <a:t>Also, the color perceived depends in part on the color of other  objects in the visual</a:t>
            </a:r>
            <a:r>
              <a:rPr sz="2200" spc="9" dirty="0">
                <a:latin typeface="Arial"/>
                <a:cs typeface="Arial"/>
              </a:rPr>
              <a:t> </a:t>
            </a:r>
            <a:r>
              <a:rPr sz="2200" spc="-4" dirty="0">
                <a:latin typeface="Arial"/>
                <a:cs typeface="Arial"/>
              </a:rPr>
              <a:t>field.</a:t>
            </a:r>
            <a:endParaRPr sz="2200">
              <a:latin typeface="Arial"/>
              <a:cs typeface="Arial"/>
            </a:endParaRPr>
          </a:p>
          <a:p>
            <a:pPr>
              <a:spcBef>
                <a:spcPts val="4"/>
              </a:spcBef>
            </a:pPr>
            <a:endParaRPr sz="2700">
              <a:latin typeface="Times New Roman"/>
              <a:cs typeface="Times New Roman"/>
            </a:endParaRPr>
          </a:p>
          <a:p>
            <a:pPr marL="319115"/>
            <a:r>
              <a:rPr sz="2200" spc="-4" dirty="0">
                <a:latin typeface="Arial"/>
                <a:cs typeface="Arial"/>
              </a:rPr>
              <a:t>Thus, for </a:t>
            </a:r>
            <a:r>
              <a:rPr sz="2200" spc="-9" dirty="0">
                <a:latin typeface="Arial"/>
                <a:cs typeface="Arial"/>
              </a:rPr>
              <a:t>example, </a:t>
            </a:r>
            <a:r>
              <a:rPr sz="2200" spc="-4" dirty="0">
                <a:latin typeface="Arial"/>
                <a:cs typeface="Arial"/>
              </a:rPr>
              <a:t>a red object is seen as red if the</a:t>
            </a:r>
            <a:r>
              <a:rPr sz="2200" spc="58" dirty="0">
                <a:latin typeface="Arial"/>
                <a:cs typeface="Arial"/>
              </a:rPr>
              <a:t> </a:t>
            </a:r>
            <a:r>
              <a:rPr sz="2200" spc="-4" dirty="0">
                <a:latin typeface="Arial"/>
                <a:cs typeface="Arial"/>
              </a:rPr>
              <a:t>field</a:t>
            </a:r>
            <a:endParaRPr sz="2200">
              <a:latin typeface="Arial"/>
              <a:cs typeface="Arial"/>
            </a:endParaRPr>
          </a:p>
          <a:p>
            <a:pPr marL="11397" marR="79209">
              <a:lnSpc>
                <a:spcPct val="110000"/>
              </a:lnSpc>
            </a:pPr>
            <a:r>
              <a:rPr sz="2200" spc="-4" dirty="0">
                <a:latin typeface="Arial"/>
                <a:cs typeface="Arial"/>
              </a:rPr>
              <a:t>is illuminated with green or blue light, but as pale pink or white if  the field is illuminated with red</a:t>
            </a:r>
            <a:r>
              <a:rPr sz="2200" spc="36" dirty="0">
                <a:latin typeface="Arial"/>
                <a:cs typeface="Arial"/>
              </a:rPr>
              <a:t> </a:t>
            </a:r>
            <a:r>
              <a:rPr sz="2200" spc="-4" dirty="0">
                <a:latin typeface="Arial"/>
                <a:cs typeface="Arial"/>
              </a:rPr>
              <a:t>light.</a:t>
            </a:r>
            <a:endParaRPr sz="2200">
              <a:latin typeface="Arial"/>
              <a:cs typeface="Arial"/>
            </a:endParaRPr>
          </a:p>
          <a:p>
            <a:pPr>
              <a:spcBef>
                <a:spcPts val="4"/>
              </a:spcBef>
            </a:pPr>
            <a:endParaRPr sz="2500">
              <a:latin typeface="Times New Roman"/>
              <a:cs typeface="Times New Roman"/>
            </a:endParaRPr>
          </a:p>
          <a:p>
            <a:pPr marL="11397" marR="168675" indent="307718">
              <a:lnSpc>
                <a:spcPct val="110000"/>
              </a:lnSpc>
            </a:pPr>
            <a:r>
              <a:rPr sz="2200" spc="-4" dirty="0">
                <a:latin typeface="Arial"/>
                <a:cs typeface="Arial"/>
              </a:rPr>
              <a:t>Color is mediated by ganglion cells that subtract or add input  from one type of cone </a:t>
            </a:r>
            <a:r>
              <a:rPr sz="2200" dirty="0">
                <a:latin typeface="Arial"/>
                <a:cs typeface="Arial"/>
              </a:rPr>
              <a:t>to </a:t>
            </a:r>
            <a:r>
              <a:rPr sz="2200" spc="-4" dirty="0">
                <a:latin typeface="Arial"/>
                <a:cs typeface="Arial"/>
              </a:rPr>
              <a:t>input from another</a:t>
            </a:r>
            <a:r>
              <a:rPr sz="2200" spc="-9" dirty="0">
                <a:latin typeface="Arial"/>
                <a:cs typeface="Arial"/>
              </a:rPr>
              <a:t> </a:t>
            </a:r>
            <a:r>
              <a:rPr sz="2200" spc="-4" dirty="0">
                <a:latin typeface="Arial"/>
                <a:cs typeface="Arial"/>
              </a:rPr>
              <a:t>type.</a:t>
            </a:r>
            <a:endParaRPr sz="2200">
              <a:latin typeface="Arial"/>
              <a:cs typeface="Arial"/>
            </a:endParaRPr>
          </a:p>
          <a:p>
            <a:pPr>
              <a:spcBef>
                <a:spcPts val="4"/>
              </a:spcBef>
            </a:pPr>
            <a:endParaRPr sz="2500">
              <a:latin typeface="Times New Roman"/>
              <a:cs typeface="Times New Roman"/>
            </a:endParaRPr>
          </a:p>
          <a:p>
            <a:pPr marL="11397" marR="4559" indent="307718">
              <a:lnSpc>
                <a:spcPct val="110000"/>
              </a:lnSpc>
            </a:pPr>
            <a:r>
              <a:rPr sz="2200" spc="-4" dirty="0">
                <a:latin typeface="Arial"/>
                <a:cs typeface="Arial"/>
              </a:rPr>
              <a:t>Processing inthe ganglion cells and the lateral geniculate  nucleus produces impulses that pass along three types of neural  pathways that project </a:t>
            </a:r>
            <a:r>
              <a:rPr sz="2200" dirty="0">
                <a:latin typeface="Arial"/>
                <a:cs typeface="Arial"/>
              </a:rPr>
              <a:t>to</a:t>
            </a:r>
            <a:r>
              <a:rPr sz="2200" spc="-9" dirty="0">
                <a:latin typeface="Arial"/>
                <a:cs typeface="Arial"/>
              </a:rPr>
              <a:t> </a:t>
            </a:r>
            <a:r>
              <a:rPr sz="2200" spc="-4" dirty="0">
                <a:latin typeface="Arial"/>
                <a:cs typeface="Arial"/>
              </a:rPr>
              <a:t>V1:</a:t>
            </a:r>
            <a:endParaRPr sz="2200">
              <a:latin typeface="Arial"/>
              <a:cs typeface="Arial"/>
            </a:endParaRPr>
          </a:p>
          <a:p>
            <a:pPr>
              <a:spcBef>
                <a:spcPts val="45"/>
              </a:spcBef>
            </a:pPr>
            <a:endParaRPr sz="2900">
              <a:latin typeface="Times New Roman"/>
              <a:cs typeface="Times New Roman"/>
            </a:endParaRPr>
          </a:p>
          <a:p>
            <a:pPr marL="319115" marR="147021" indent="-307718">
              <a:lnSpc>
                <a:spcPts val="2324"/>
              </a:lnSpc>
              <a:buClr>
                <a:srgbClr val="669900"/>
              </a:buClr>
              <a:buFont typeface="Wingdings"/>
              <a:buChar char=""/>
              <a:tabLst>
                <a:tab pos="319115" algn="l"/>
              </a:tabLst>
            </a:pPr>
            <a:r>
              <a:rPr sz="2200" spc="-4" dirty="0">
                <a:latin typeface="Arial"/>
                <a:cs typeface="Arial"/>
              </a:rPr>
              <a:t>a red-green pathway that signals differences between </a:t>
            </a:r>
            <a:r>
              <a:rPr sz="2200" spc="9" dirty="0">
                <a:latin typeface="Arial"/>
                <a:cs typeface="Arial"/>
              </a:rPr>
              <a:t>L- </a:t>
            </a:r>
            <a:r>
              <a:rPr sz="2200" spc="-4" dirty="0">
                <a:latin typeface="Arial"/>
                <a:cs typeface="Arial"/>
              </a:rPr>
              <a:t>and  M-cone</a:t>
            </a:r>
            <a:r>
              <a:rPr sz="2200" spc="-13" dirty="0">
                <a:latin typeface="Arial"/>
                <a:cs typeface="Arial"/>
              </a:rPr>
              <a:t> </a:t>
            </a:r>
            <a:r>
              <a:rPr sz="2200" spc="-4" dirty="0">
                <a:latin typeface="Arial"/>
                <a:cs typeface="Arial"/>
              </a:rPr>
              <a:t>responses;</a:t>
            </a:r>
            <a:endParaRPr sz="2200">
              <a:latin typeface="Arial"/>
              <a:cs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87218" y="528020"/>
            <a:ext cx="8084705" cy="5015398"/>
          </a:xfrm>
          <a:prstGeom prst="rect">
            <a:avLst/>
          </a:prstGeom>
        </p:spPr>
        <p:txBody>
          <a:bodyPr vert="horz" wrap="square" lIns="0" tIns="48437" rIns="0" bIns="0" rtlCol="0">
            <a:spAutoFit/>
          </a:bodyPr>
          <a:lstStyle/>
          <a:p>
            <a:pPr marL="319115" marR="31912" indent="-307718">
              <a:lnSpc>
                <a:spcPts val="2324"/>
              </a:lnSpc>
              <a:spcBef>
                <a:spcPts val="381"/>
              </a:spcBef>
              <a:buClr>
                <a:srgbClr val="669900"/>
              </a:buClr>
              <a:buFont typeface="Wingdings"/>
              <a:buChar char=""/>
              <a:tabLst>
                <a:tab pos="319115" algn="l"/>
              </a:tabLst>
            </a:pPr>
            <a:r>
              <a:rPr sz="2200" spc="-4" dirty="0">
                <a:latin typeface="Arial"/>
                <a:cs typeface="Arial"/>
              </a:rPr>
              <a:t>a blue-yellow pathway that signals differences between </a:t>
            </a:r>
            <a:r>
              <a:rPr sz="2200" dirty="0">
                <a:latin typeface="Arial"/>
                <a:cs typeface="Arial"/>
              </a:rPr>
              <a:t>S-cone  </a:t>
            </a:r>
            <a:r>
              <a:rPr sz="2200" spc="-4" dirty="0">
                <a:latin typeface="Arial"/>
                <a:cs typeface="Arial"/>
              </a:rPr>
              <a:t>and the sum of </a:t>
            </a:r>
            <a:r>
              <a:rPr sz="2200" dirty="0">
                <a:latin typeface="Arial"/>
                <a:cs typeface="Arial"/>
              </a:rPr>
              <a:t>L- </a:t>
            </a:r>
            <a:r>
              <a:rPr sz="2200" spc="-4" dirty="0">
                <a:latin typeface="Arial"/>
                <a:cs typeface="Arial"/>
              </a:rPr>
              <a:t>and M-cone responses;</a:t>
            </a:r>
            <a:r>
              <a:rPr sz="2200" spc="13" dirty="0">
                <a:latin typeface="Arial"/>
                <a:cs typeface="Arial"/>
              </a:rPr>
              <a:t> </a:t>
            </a:r>
            <a:r>
              <a:rPr sz="2200" spc="-4" dirty="0">
                <a:latin typeface="Arial"/>
                <a:cs typeface="Arial"/>
              </a:rPr>
              <a:t>and</a:t>
            </a:r>
            <a:endParaRPr sz="2200">
              <a:latin typeface="Arial"/>
              <a:cs typeface="Arial"/>
            </a:endParaRPr>
          </a:p>
          <a:p>
            <a:pPr>
              <a:spcBef>
                <a:spcPts val="9"/>
              </a:spcBef>
              <a:buClr>
                <a:srgbClr val="669900"/>
              </a:buClr>
              <a:buFont typeface="Wingdings"/>
              <a:buChar char=""/>
            </a:pPr>
            <a:endParaRPr sz="2900">
              <a:latin typeface="Times New Roman"/>
              <a:cs typeface="Times New Roman"/>
            </a:endParaRPr>
          </a:p>
          <a:p>
            <a:pPr marL="319115" marR="429666" indent="-307718">
              <a:lnSpc>
                <a:spcPts val="2324"/>
              </a:lnSpc>
              <a:buClr>
                <a:srgbClr val="669900"/>
              </a:buClr>
              <a:buFont typeface="Wingdings"/>
              <a:buChar char=""/>
              <a:tabLst>
                <a:tab pos="319115" algn="l"/>
              </a:tabLst>
            </a:pPr>
            <a:r>
              <a:rPr sz="2200" spc="-4" dirty="0">
                <a:latin typeface="Arial"/>
                <a:cs typeface="Arial"/>
              </a:rPr>
              <a:t>a luminance pathway that signals the sum of </a:t>
            </a:r>
            <a:r>
              <a:rPr sz="2200" spc="4" dirty="0">
                <a:latin typeface="Arial"/>
                <a:cs typeface="Arial"/>
              </a:rPr>
              <a:t>L- </a:t>
            </a:r>
            <a:r>
              <a:rPr sz="2200" spc="-4" dirty="0">
                <a:latin typeface="Arial"/>
                <a:cs typeface="Arial"/>
              </a:rPr>
              <a:t>and M-cone  responses.</a:t>
            </a:r>
            <a:endParaRPr sz="2200">
              <a:latin typeface="Arial"/>
              <a:cs typeface="Arial"/>
            </a:endParaRPr>
          </a:p>
          <a:p>
            <a:pPr>
              <a:spcBef>
                <a:spcPts val="27"/>
              </a:spcBef>
            </a:pPr>
            <a:endParaRPr sz="2400">
              <a:latin typeface="Times New Roman"/>
              <a:cs typeface="Times New Roman"/>
            </a:endParaRPr>
          </a:p>
          <a:p>
            <a:pPr marL="11397" marR="97444">
              <a:lnSpc>
                <a:spcPct val="110000"/>
              </a:lnSpc>
              <a:buChar char="•"/>
              <a:tabLst>
                <a:tab pos="318546" algn="l"/>
                <a:tab pos="319115" algn="l"/>
              </a:tabLst>
            </a:pPr>
            <a:r>
              <a:rPr sz="2200" spc="-4" dirty="0">
                <a:latin typeface="Arial"/>
                <a:cs typeface="Arial"/>
              </a:rPr>
              <a:t>Blue-yellow color vision deficits are less common and show no  gender</a:t>
            </a:r>
            <a:r>
              <a:rPr sz="2200" dirty="0">
                <a:latin typeface="Arial"/>
                <a:cs typeface="Arial"/>
              </a:rPr>
              <a:t> </a:t>
            </a:r>
            <a:r>
              <a:rPr sz="2200" spc="-4" dirty="0">
                <a:latin typeface="Arial"/>
                <a:cs typeface="Arial"/>
              </a:rPr>
              <a:t>selectivity.</a:t>
            </a:r>
            <a:endParaRPr sz="2200">
              <a:latin typeface="Arial"/>
              <a:cs typeface="Arial"/>
            </a:endParaRPr>
          </a:p>
          <a:p>
            <a:pPr>
              <a:spcBef>
                <a:spcPts val="40"/>
              </a:spcBef>
              <a:buFont typeface="Arial"/>
              <a:buChar char="•"/>
            </a:pPr>
            <a:endParaRPr sz="2900">
              <a:latin typeface="Times New Roman"/>
              <a:cs typeface="Times New Roman"/>
            </a:endParaRPr>
          </a:p>
          <a:p>
            <a:pPr marL="319115" marR="4559" indent="-307718">
              <a:lnSpc>
                <a:spcPts val="2324"/>
              </a:lnSpc>
              <a:buChar char="•"/>
              <a:tabLst>
                <a:tab pos="318546" algn="l"/>
                <a:tab pos="319115" algn="l"/>
              </a:tabLst>
            </a:pPr>
            <a:r>
              <a:rPr sz="2200" spc="-4" dirty="0">
                <a:latin typeface="Arial"/>
                <a:cs typeface="Arial"/>
              </a:rPr>
              <a:t>Color blindness is usually due </a:t>
            </a:r>
            <a:r>
              <a:rPr sz="2200" dirty="0">
                <a:latin typeface="Arial"/>
                <a:cs typeface="Arial"/>
              </a:rPr>
              <a:t>to </a:t>
            </a:r>
            <a:r>
              <a:rPr sz="2200" spc="-4" dirty="0">
                <a:latin typeface="Arial"/>
                <a:cs typeface="Arial"/>
              </a:rPr>
              <a:t>an inherited absence of cones  for specific</a:t>
            </a:r>
            <a:r>
              <a:rPr sz="2200" spc="-18" dirty="0">
                <a:latin typeface="Arial"/>
                <a:cs typeface="Arial"/>
              </a:rPr>
              <a:t> </a:t>
            </a:r>
            <a:r>
              <a:rPr sz="2200" spc="-4" dirty="0">
                <a:latin typeface="Arial"/>
                <a:cs typeface="Arial"/>
              </a:rPr>
              <a:t>colors.</a:t>
            </a:r>
            <a:endParaRPr sz="2200">
              <a:latin typeface="Arial"/>
              <a:cs typeface="Arial"/>
            </a:endParaRPr>
          </a:p>
          <a:p>
            <a:pPr>
              <a:spcBef>
                <a:spcPts val="9"/>
              </a:spcBef>
              <a:buFont typeface="Arial"/>
              <a:buChar char="•"/>
            </a:pPr>
            <a:endParaRPr sz="2900">
              <a:latin typeface="Times New Roman"/>
              <a:cs typeface="Times New Roman"/>
            </a:endParaRPr>
          </a:p>
          <a:p>
            <a:pPr marL="319115" marR="434795" indent="-307718">
              <a:lnSpc>
                <a:spcPts val="2324"/>
              </a:lnSpc>
              <a:buChar char="•"/>
              <a:tabLst>
                <a:tab pos="318546" algn="l"/>
                <a:tab pos="319115" algn="l"/>
              </a:tabLst>
            </a:pPr>
            <a:r>
              <a:rPr sz="2200" dirty="0">
                <a:latin typeface="Arial"/>
                <a:cs typeface="Arial"/>
              </a:rPr>
              <a:t>It </a:t>
            </a:r>
            <a:r>
              <a:rPr sz="2200" spc="-4" dirty="0">
                <a:latin typeface="Arial"/>
                <a:cs typeface="Arial"/>
              </a:rPr>
              <a:t>can also occur in individuals with lesions of area V8 of the  visual</a:t>
            </a:r>
            <a:r>
              <a:rPr sz="2200" spc="4" dirty="0">
                <a:latin typeface="Arial"/>
                <a:cs typeface="Arial"/>
              </a:rPr>
              <a:t> </a:t>
            </a:r>
            <a:r>
              <a:rPr sz="2200" spc="-4" dirty="0">
                <a:latin typeface="Arial"/>
                <a:cs typeface="Arial"/>
              </a:rPr>
              <a:t>cortex.</a:t>
            </a:r>
            <a:endParaRPr sz="2200">
              <a:latin typeface="Arial"/>
              <a:cs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60862" y="617220"/>
            <a:ext cx="124691" cy="12505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60862" y="1585407"/>
            <a:ext cx="124691" cy="12505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60862" y="2553596"/>
            <a:ext cx="124691" cy="12505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660862" y="3521784"/>
            <a:ext cx="124691" cy="125058"/>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660862" y="4489972"/>
            <a:ext cx="124691" cy="125057"/>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627039" y="495748"/>
            <a:ext cx="7801841" cy="5089822"/>
          </a:xfrm>
          <a:prstGeom prst="rect">
            <a:avLst/>
          </a:prstGeom>
        </p:spPr>
        <p:txBody>
          <a:bodyPr vert="horz" wrap="square" lIns="0" tIns="11397" rIns="0" bIns="0" rtlCol="0">
            <a:spAutoFit/>
          </a:bodyPr>
          <a:lstStyle/>
          <a:p>
            <a:pPr marL="11397" marR="108841" indent="307718">
              <a:spcBef>
                <a:spcPts val="90"/>
              </a:spcBef>
            </a:pPr>
            <a:r>
              <a:rPr sz="2200" spc="-4" dirty="0">
                <a:latin typeface="Arial"/>
                <a:cs typeface="Arial"/>
              </a:rPr>
              <a:t>These pathways project </a:t>
            </a:r>
            <a:r>
              <a:rPr sz="2200" dirty="0">
                <a:latin typeface="Arial"/>
                <a:cs typeface="Arial"/>
              </a:rPr>
              <a:t>to </a:t>
            </a:r>
            <a:r>
              <a:rPr sz="2200" spc="-4" dirty="0">
                <a:latin typeface="Arial"/>
                <a:cs typeface="Arial"/>
              </a:rPr>
              <a:t>the blobs and the deep portion of  layer 4 of V1.</a:t>
            </a:r>
            <a:endParaRPr sz="2200">
              <a:latin typeface="Arial"/>
              <a:cs typeface="Arial"/>
            </a:endParaRPr>
          </a:p>
          <a:p>
            <a:pPr>
              <a:spcBef>
                <a:spcPts val="4"/>
              </a:spcBef>
            </a:pPr>
            <a:endParaRPr sz="2200">
              <a:latin typeface="Times New Roman"/>
              <a:cs typeface="Times New Roman"/>
            </a:endParaRPr>
          </a:p>
          <a:p>
            <a:pPr marL="11397" marR="171525" indent="307718"/>
            <a:r>
              <a:rPr sz="2200" spc="-4" dirty="0">
                <a:latin typeface="Arial"/>
                <a:cs typeface="Arial"/>
              </a:rPr>
              <a:t>From the blobs and layer 4, color information is projected </a:t>
            </a:r>
            <a:r>
              <a:rPr sz="2200" dirty="0">
                <a:latin typeface="Arial"/>
                <a:cs typeface="Arial"/>
              </a:rPr>
              <a:t>to  </a:t>
            </a:r>
            <a:r>
              <a:rPr sz="2200" spc="-4" dirty="0">
                <a:latin typeface="Arial"/>
                <a:cs typeface="Arial"/>
              </a:rPr>
              <a:t>V8.</a:t>
            </a:r>
            <a:endParaRPr sz="2200">
              <a:latin typeface="Arial"/>
              <a:cs typeface="Arial"/>
            </a:endParaRPr>
          </a:p>
          <a:p>
            <a:pPr>
              <a:spcBef>
                <a:spcPts val="4"/>
              </a:spcBef>
            </a:pPr>
            <a:endParaRPr sz="2200">
              <a:latin typeface="Times New Roman"/>
              <a:cs typeface="Times New Roman"/>
            </a:endParaRPr>
          </a:p>
          <a:p>
            <a:pPr marL="11397" marR="4559" indent="307718"/>
            <a:r>
              <a:rPr sz="2200" spc="-4" dirty="0">
                <a:latin typeface="Arial"/>
                <a:cs typeface="Arial"/>
              </a:rPr>
              <a:t>However, it is not known how V8 converts color input into the  sensation of color.</a:t>
            </a:r>
            <a:endParaRPr sz="2200">
              <a:latin typeface="Arial"/>
              <a:cs typeface="Arial"/>
            </a:endParaRPr>
          </a:p>
          <a:p>
            <a:pPr>
              <a:spcBef>
                <a:spcPts val="4"/>
              </a:spcBef>
            </a:pPr>
            <a:endParaRPr sz="2200">
              <a:latin typeface="Times New Roman"/>
              <a:cs typeface="Times New Roman"/>
            </a:endParaRPr>
          </a:p>
          <a:p>
            <a:pPr marL="11397" marR="721429" indent="307718"/>
            <a:r>
              <a:rPr sz="2200" b="1" spc="-4" dirty="0">
                <a:latin typeface="Arial"/>
                <a:cs typeface="Arial"/>
              </a:rPr>
              <a:t>Color blindness </a:t>
            </a:r>
            <a:r>
              <a:rPr sz="2200" spc="-4" dirty="0">
                <a:latin typeface="Arial"/>
                <a:cs typeface="Arial"/>
              </a:rPr>
              <a:t>is most often an inherited condition in  which individuals are unable </a:t>
            </a:r>
            <a:r>
              <a:rPr sz="2200" dirty="0">
                <a:latin typeface="Arial"/>
                <a:cs typeface="Arial"/>
              </a:rPr>
              <a:t>to </a:t>
            </a:r>
            <a:r>
              <a:rPr sz="2200" spc="-4" dirty="0">
                <a:latin typeface="Arial"/>
                <a:cs typeface="Arial"/>
              </a:rPr>
              <a:t>distinguish certain</a:t>
            </a:r>
            <a:r>
              <a:rPr sz="2200" spc="102" dirty="0">
                <a:latin typeface="Arial"/>
                <a:cs typeface="Arial"/>
              </a:rPr>
              <a:t> </a:t>
            </a:r>
            <a:r>
              <a:rPr sz="2200" spc="-4" dirty="0">
                <a:latin typeface="Arial"/>
                <a:cs typeface="Arial"/>
              </a:rPr>
              <a:t>colors.</a:t>
            </a:r>
            <a:endParaRPr sz="2200">
              <a:latin typeface="Arial"/>
              <a:cs typeface="Arial"/>
            </a:endParaRPr>
          </a:p>
          <a:p>
            <a:pPr marL="11397" marR="215973" indent="307718"/>
            <a:r>
              <a:rPr sz="2200" spc="-4" smtClean="0">
                <a:latin typeface="Arial"/>
                <a:cs typeface="Arial"/>
              </a:rPr>
              <a:t>The </a:t>
            </a:r>
            <a:r>
              <a:rPr sz="2200" spc="-4" dirty="0">
                <a:latin typeface="Arial"/>
                <a:cs typeface="Arial"/>
              </a:rPr>
              <a:t>most common type is a red-green color vision deficit, a  genetically sex-linked condition that occurs in about 8% of  males and 0.4% of</a:t>
            </a:r>
            <a:r>
              <a:rPr sz="2200" spc="4" dirty="0">
                <a:latin typeface="Arial"/>
                <a:cs typeface="Arial"/>
              </a:rPr>
              <a:t> </a:t>
            </a:r>
            <a:r>
              <a:rPr sz="2200" spc="-4" dirty="0">
                <a:latin typeface="Arial"/>
                <a:cs typeface="Arial"/>
              </a:rPr>
              <a:t>females.</a:t>
            </a:r>
            <a:endParaRPr sz="2200">
              <a:latin typeface="Arial"/>
              <a:cs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57766" y="518743"/>
            <a:ext cx="3322205" cy="395653"/>
          </a:xfrm>
          <a:prstGeom prst="rect">
            <a:avLst/>
          </a:prstGeom>
        </p:spPr>
        <p:txBody>
          <a:bodyPr vert="horz" wrap="square" lIns="0" tIns="10827" rIns="0" bIns="0" rtlCol="0">
            <a:spAutoFit/>
          </a:bodyPr>
          <a:lstStyle/>
          <a:p>
            <a:pPr marL="11397">
              <a:spcBef>
                <a:spcPts val="85"/>
              </a:spcBef>
            </a:pPr>
            <a:r>
              <a:rPr sz="2500" spc="-9" dirty="0">
                <a:solidFill>
                  <a:srgbClr val="FF0000"/>
                </a:solidFill>
              </a:rPr>
              <a:t>Pupillary Light</a:t>
            </a:r>
            <a:r>
              <a:rPr sz="2500" spc="-18" dirty="0">
                <a:solidFill>
                  <a:srgbClr val="FF0000"/>
                </a:solidFill>
              </a:rPr>
              <a:t> </a:t>
            </a:r>
            <a:r>
              <a:rPr sz="2500" spc="-4" dirty="0">
                <a:solidFill>
                  <a:srgbClr val="FF0000"/>
                </a:solidFill>
              </a:rPr>
              <a:t>Reflex</a:t>
            </a:r>
            <a:endParaRPr sz="2500"/>
          </a:p>
        </p:txBody>
      </p:sp>
      <p:sp>
        <p:nvSpPr>
          <p:cNvPr id="3" name="object 3"/>
          <p:cNvSpPr/>
          <p:nvPr/>
        </p:nvSpPr>
        <p:spPr>
          <a:xfrm>
            <a:off x="660862" y="1085177"/>
            <a:ext cx="124691" cy="12505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60862" y="2053366"/>
            <a:ext cx="124691" cy="12505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660862" y="3344284"/>
            <a:ext cx="124691" cy="86061"/>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15636" y="3429000"/>
            <a:ext cx="8311573" cy="3024467"/>
          </a:xfrm>
          <a:custGeom>
            <a:avLst/>
            <a:gdLst/>
            <a:ahLst/>
            <a:cxnLst/>
            <a:rect l="l" t="t" r="r" b="b"/>
            <a:pathLst>
              <a:path w="9142730" h="3427729">
                <a:moveTo>
                  <a:pt x="0" y="3427476"/>
                </a:moveTo>
                <a:lnTo>
                  <a:pt x="9142476" y="3427476"/>
                </a:lnTo>
                <a:lnTo>
                  <a:pt x="9142476" y="0"/>
                </a:lnTo>
                <a:lnTo>
                  <a:pt x="0" y="0"/>
                </a:lnTo>
                <a:lnTo>
                  <a:pt x="0" y="3427476"/>
                </a:lnTo>
                <a:close/>
              </a:path>
            </a:pathLst>
          </a:custGeom>
          <a:solidFill>
            <a:srgbClr val="FFFFFF"/>
          </a:solidFill>
        </p:spPr>
        <p:txBody>
          <a:bodyPr wrap="square" lIns="0" tIns="0" rIns="0" bIns="0" rtlCol="0"/>
          <a:lstStyle/>
          <a:p>
            <a:endParaRPr/>
          </a:p>
        </p:txBody>
      </p:sp>
      <p:sp>
        <p:nvSpPr>
          <p:cNvPr id="7" name="object 7"/>
          <p:cNvSpPr/>
          <p:nvPr/>
        </p:nvSpPr>
        <p:spPr>
          <a:xfrm>
            <a:off x="660862" y="3429000"/>
            <a:ext cx="124691" cy="40341"/>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660862" y="4312471"/>
            <a:ext cx="124691" cy="125057"/>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660862" y="5280659"/>
            <a:ext cx="124691" cy="125057"/>
          </a:xfrm>
          <a:prstGeom prst="rect">
            <a:avLst/>
          </a:prstGeom>
          <a:blipFill>
            <a:blip r:embed="rId2" cstate="print"/>
            <a:stretch>
              <a:fillRect/>
            </a:stretch>
          </a:blipFill>
        </p:spPr>
        <p:txBody>
          <a:bodyPr wrap="square" lIns="0" tIns="0" rIns="0" bIns="0" rtlCol="0"/>
          <a:lstStyle/>
          <a:p>
            <a:endParaRPr/>
          </a:p>
        </p:txBody>
      </p:sp>
      <p:sp>
        <p:nvSpPr>
          <p:cNvPr id="10" name="object 10"/>
          <p:cNvSpPr txBox="1"/>
          <p:nvPr/>
        </p:nvSpPr>
        <p:spPr>
          <a:xfrm>
            <a:off x="627038" y="966395"/>
            <a:ext cx="7922491" cy="5428376"/>
          </a:xfrm>
          <a:prstGeom prst="rect">
            <a:avLst/>
          </a:prstGeom>
        </p:spPr>
        <p:txBody>
          <a:bodyPr vert="horz" wrap="square" lIns="0" tIns="11397" rIns="0" bIns="0" rtlCol="0">
            <a:spAutoFit/>
          </a:bodyPr>
          <a:lstStyle/>
          <a:p>
            <a:pPr marL="319115">
              <a:spcBef>
                <a:spcPts val="90"/>
              </a:spcBef>
            </a:pPr>
            <a:r>
              <a:rPr sz="2200" spc="-4" dirty="0">
                <a:latin typeface="Arial"/>
                <a:cs typeface="Arial"/>
              </a:rPr>
              <a:t>When light is directed into one eye, the pupil</a:t>
            </a:r>
            <a:r>
              <a:rPr sz="2200" spc="63" dirty="0">
                <a:latin typeface="Arial"/>
                <a:cs typeface="Arial"/>
              </a:rPr>
              <a:t> </a:t>
            </a:r>
            <a:r>
              <a:rPr sz="2200" spc="-4" dirty="0">
                <a:latin typeface="Arial"/>
                <a:cs typeface="Arial"/>
              </a:rPr>
              <a:t>constricts</a:t>
            </a:r>
            <a:endParaRPr sz="2200">
              <a:latin typeface="Arial"/>
              <a:cs typeface="Arial"/>
            </a:endParaRPr>
          </a:p>
          <a:p>
            <a:pPr marL="11397"/>
            <a:r>
              <a:rPr sz="2200" b="1" spc="-4" dirty="0">
                <a:latin typeface="Arial"/>
                <a:cs typeface="Arial"/>
              </a:rPr>
              <a:t>(pupillary light</a:t>
            </a:r>
            <a:r>
              <a:rPr sz="2200" b="1" spc="-72" dirty="0">
                <a:latin typeface="Arial"/>
                <a:cs typeface="Arial"/>
              </a:rPr>
              <a:t> </a:t>
            </a:r>
            <a:r>
              <a:rPr sz="2200" b="1" dirty="0">
                <a:latin typeface="Arial"/>
                <a:cs typeface="Arial"/>
              </a:rPr>
              <a:t>reflex)</a:t>
            </a:r>
            <a:r>
              <a:rPr sz="2200" dirty="0">
                <a:latin typeface="Arial"/>
                <a:cs typeface="Arial"/>
              </a:rPr>
              <a:t>.</a:t>
            </a:r>
            <a:endParaRPr sz="2200">
              <a:latin typeface="Arial"/>
              <a:cs typeface="Arial"/>
            </a:endParaRPr>
          </a:p>
          <a:p>
            <a:pPr>
              <a:spcBef>
                <a:spcPts val="4"/>
              </a:spcBef>
            </a:pPr>
            <a:endParaRPr sz="2200">
              <a:latin typeface="Times New Roman"/>
              <a:cs typeface="Times New Roman"/>
            </a:endParaRPr>
          </a:p>
          <a:p>
            <a:pPr marL="11397" marR="214833" indent="307718"/>
            <a:r>
              <a:rPr sz="2200" spc="-4" dirty="0">
                <a:latin typeface="Arial"/>
                <a:cs typeface="Arial"/>
              </a:rPr>
              <a:t>The optic nerve fibers that carry the impulses initiating these  pupillary responses leave the optic nerves near the lateral  geniculate</a:t>
            </a:r>
            <a:r>
              <a:rPr sz="2200" spc="13" dirty="0">
                <a:latin typeface="Arial"/>
                <a:cs typeface="Arial"/>
              </a:rPr>
              <a:t> </a:t>
            </a:r>
            <a:r>
              <a:rPr sz="2200" spc="-4" dirty="0">
                <a:latin typeface="Arial"/>
                <a:cs typeface="Arial"/>
              </a:rPr>
              <a:t>bodies.</a:t>
            </a:r>
            <a:endParaRPr sz="2200">
              <a:latin typeface="Arial"/>
              <a:cs typeface="Arial"/>
            </a:endParaRPr>
          </a:p>
          <a:p>
            <a:pPr>
              <a:spcBef>
                <a:spcPts val="4"/>
              </a:spcBef>
            </a:pPr>
            <a:endParaRPr sz="2200">
              <a:latin typeface="Times New Roman"/>
              <a:cs typeface="Times New Roman"/>
            </a:endParaRPr>
          </a:p>
          <a:p>
            <a:pPr marL="11397" marR="94025" indent="307718"/>
            <a:r>
              <a:rPr sz="2200" dirty="0">
                <a:latin typeface="Arial"/>
                <a:cs typeface="Arial"/>
              </a:rPr>
              <a:t>On </a:t>
            </a:r>
            <a:r>
              <a:rPr sz="2200" spc="-4" dirty="0">
                <a:latin typeface="Arial"/>
                <a:cs typeface="Arial"/>
              </a:rPr>
              <a:t>each side, they enter the midbrain via the brachium of the  superior colliculus and terminate in the pretectal</a:t>
            </a:r>
            <a:r>
              <a:rPr sz="2200" spc="58" dirty="0">
                <a:latin typeface="Arial"/>
                <a:cs typeface="Arial"/>
              </a:rPr>
              <a:t> </a:t>
            </a:r>
            <a:r>
              <a:rPr sz="2200" spc="-4" dirty="0">
                <a:latin typeface="Arial"/>
                <a:cs typeface="Arial"/>
              </a:rPr>
              <a:t>nucleus.</a:t>
            </a:r>
            <a:endParaRPr sz="2200">
              <a:latin typeface="Arial"/>
              <a:cs typeface="Arial"/>
            </a:endParaRPr>
          </a:p>
          <a:p>
            <a:pPr>
              <a:spcBef>
                <a:spcPts val="4"/>
              </a:spcBef>
            </a:pPr>
            <a:endParaRPr sz="2200">
              <a:latin typeface="Times New Roman"/>
              <a:cs typeface="Times New Roman"/>
            </a:endParaRPr>
          </a:p>
          <a:p>
            <a:pPr marL="11397" marR="394905" indent="307718"/>
            <a:r>
              <a:rPr sz="2200" spc="-4" smtClean="0">
                <a:latin typeface="Arial"/>
                <a:cs typeface="Arial"/>
              </a:rPr>
              <a:t>From </a:t>
            </a:r>
            <a:r>
              <a:rPr sz="2200" spc="-4" dirty="0">
                <a:latin typeface="Arial"/>
                <a:cs typeface="Arial"/>
              </a:rPr>
              <a:t>this nucleus, the second-order neurons project </a:t>
            </a:r>
            <a:r>
              <a:rPr sz="2200" dirty="0">
                <a:latin typeface="Arial"/>
                <a:cs typeface="Arial"/>
              </a:rPr>
              <a:t>to </a:t>
            </a:r>
            <a:r>
              <a:rPr sz="2200" spc="-4" dirty="0">
                <a:latin typeface="Arial"/>
                <a:cs typeface="Arial"/>
              </a:rPr>
              <a:t>the  ipsilateral and contralateral </a:t>
            </a:r>
            <a:r>
              <a:rPr sz="2200" b="1" spc="-4" dirty="0">
                <a:latin typeface="Arial"/>
                <a:cs typeface="Arial"/>
              </a:rPr>
              <a:t>Edinger–Westphal</a:t>
            </a:r>
            <a:r>
              <a:rPr sz="2200" b="1" spc="63" dirty="0">
                <a:latin typeface="Arial"/>
                <a:cs typeface="Arial"/>
              </a:rPr>
              <a:t> </a:t>
            </a:r>
            <a:r>
              <a:rPr sz="2200" b="1" spc="-4" dirty="0">
                <a:latin typeface="Arial"/>
                <a:cs typeface="Arial"/>
              </a:rPr>
              <a:t>nucleus</a:t>
            </a:r>
            <a:r>
              <a:rPr sz="2200" spc="-4" dirty="0">
                <a:latin typeface="Arial"/>
                <a:cs typeface="Arial"/>
              </a:rPr>
              <a:t>.</a:t>
            </a:r>
            <a:endParaRPr sz="2200">
              <a:latin typeface="Arial"/>
              <a:cs typeface="Arial"/>
            </a:endParaRPr>
          </a:p>
          <a:p>
            <a:pPr marL="11397" marR="4559" indent="307718"/>
            <a:r>
              <a:rPr sz="2200" spc="-4" smtClean="0">
                <a:latin typeface="Arial"/>
                <a:cs typeface="Arial"/>
              </a:rPr>
              <a:t>The </a:t>
            </a:r>
            <a:r>
              <a:rPr sz="2200" spc="-4" dirty="0">
                <a:latin typeface="Arial"/>
                <a:cs typeface="Arial"/>
              </a:rPr>
              <a:t>third-order neurons pass from this nucleus </a:t>
            </a:r>
            <a:r>
              <a:rPr sz="2200" dirty="0">
                <a:latin typeface="Arial"/>
                <a:cs typeface="Arial"/>
              </a:rPr>
              <a:t>to </a:t>
            </a:r>
            <a:r>
              <a:rPr sz="2200" spc="-4" dirty="0">
                <a:latin typeface="Arial"/>
                <a:cs typeface="Arial"/>
              </a:rPr>
              <a:t>the ciliary  ganglion in the </a:t>
            </a:r>
            <a:r>
              <a:rPr sz="2200" b="1" spc="-4" dirty="0">
                <a:latin typeface="Arial"/>
                <a:cs typeface="Arial"/>
              </a:rPr>
              <a:t>oculomotor nerve</a:t>
            </a:r>
            <a:r>
              <a:rPr sz="2200" spc="-4" dirty="0">
                <a:latin typeface="Arial"/>
                <a:cs typeface="Arial"/>
              </a:rPr>
              <a:t>, and the fourth-order neurons  pass from this ganglion </a:t>
            </a:r>
            <a:r>
              <a:rPr sz="2200" dirty="0">
                <a:latin typeface="Arial"/>
                <a:cs typeface="Arial"/>
              </a:rPr>
              <a:t>to </a:t>
            </a:r>
            <a:r>
              <a:rPr sz="2200" spc="-4" dirty="0">
                <a:latin typeface="Arial"/>
                <a:cs typeface="Arial"/>
              </a:rPr>
              <a:t>the ciliary</a:t>
            </a:r>
            <a:r>
              <a:rPr sz="2200" spc="13" dirty="0">
                <a:latin typeface="Arial"/>
                <a:cs typeface="Arial"/>
              </a:rPr>
              <a:t> </a:t>
            </a:r>
            <a:r>
              <a:rPr sz="2200" spc="-4" dirty="0">
                <a:latin typeface="Arial"/>
                <a:cs typeface="Arial"/>
              </a:rPr>
              <a:t>body.</a:t>
            </a:r>
            <a:endParaRPr sz="2200">
              <a:latin typeface="Arial"/>
              <a:cs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60862" y="948017"/>
            <a:ext cx="124691" cy="121023"/>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609600" y="0"/>
            <a:ext cx="6944014" cy="1083052"/>
          </a:xfrm>
          <a:prstGeom prst="rect">
            <a:avLst/>
          </a:prstGeom>
        </p:spPr>
        <p:txBody>
          <a:bodyPr vert="horz" wrap="square" lIns="0" tIns="43878" rIns="0" bIns="0" rtlCol="0">
            <a:spAutoFit/>
          </a:bodyPr>
          <a:lstStyle/>
          <a:p>
            <a:pPr marL="11397">
              <a:spcBef>
                <a:spcPts val="345"/>
              </a:spcBef>
            </a:pPr>
            <a:r>
              <a:rPr spc="-13" dirty="0">
                <a:solidFill>
                  <a:srgbClr val="FF0000"/>
                </a:solidFill>
              </a:rPr>
              <a:t>Eye</a:t>
            </a:r>
            <a:r>
              <a:rPr spc="4" dirty="0">
                <a:solidFill>
                  <a:srgbClr val="FF0000"/>
                </a:solidFill>
              </a:rPr>
              <a:t> </a:t>
            </a:r>
            <a:r>
              <a:rPr spc="-4" dirty="0">
                <a:solidFill>
                  <a:srgbClr val="FF0000"/>
                </a:solidFill>
              </a:rPr>
              <a:t>Movements</a:t>
            </a:r>
          </a:p>
          <a:p>
            <a:pPr marL="387497">
              <a:spcBef>
                <a:spcPts val="251"/>
              </a:spcBef>
            </a:pPr>
            <a:r>
              <a:rPr sz="2100" dirty="0">
                <a:solidFill>
                  <a:srgbClr val="000000"/>
                </a:solidFill>
                <a:latin typeface="Arial"/>
                <a:cs typeface="Arial"/>
              </a:rPr>
              <a:t>The eye is </a:t>
            </a:r>
            <a:r>
              <a:rPr sz="2100" spc="-4" dirty="0">
                <a:solidFill>
                  <a:srgbClr val="000000"/>
                </a:solidFill>
                <a:latin typeface="Arial"/>
                <a:cs typeface="Arial"/>
              </a:rPr>
              <a:t>moved </a:t>
            </a:r>
            <a:r>
              <a:rPr sz="2100" dirty="0">
                <a:solidFill>
                  <a:srgbClr val="000000"/>
                </a:solidFill>
                <a:latin typeface="Arial"/>
                <a:cs typeface="Arial"/>
              </a:rPr>
              <a:t>within the orbit by six ocular</a:t>
            </a:r>
            <a:r>
              <a:rPr sz="2100" spc="-233" dirty="0">
                <a:solidFill>
                  <a:srgbClr val="000000"/>
                </a:solidFill>
                <a:latin typeface="Arial"/>
                <a:cs typeface="Arial"/>
              </a:rPr>
              <a:t> </a:t>
            </a:r>
            <a:r>
              <a:rPr sz="2100" dirty="0">
                <a:solidFill>
                  <a:srgbClr val="000000"/>
                </a:solidFill>
                <a:latin typeface="Arial"/>
                <a:cs typeface="Arial"/>
              </a:rPr>
              <a:t>muscles.</a:t>
            </a:r>
            <a:endParaRPr sz="2100">
              <a:latin typeface="Arial"/>
              <a:cs typeface="Arial"/>
            </a:endParaRPr>
          </a:p>
        </p:txBody>
      </p:sp>
      <p:sp>
        <p:nvSpPr>
          <p:cNvPr id="4" name="object 4"/>
          <p:cNvSpPr/>
          <p:nvPr/>
        </p:nvSpPr>
        <p:spPr>
          <a:xfrm>
            <a:off x="660862" y="1565237"/>
            <a:ext cx="124691" cy="12102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660862" y="2493084"/>
            <a:ext cx="124691" cy="121024"/>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660862" y="3420931"/>
            <a:ext cx="124691" cy="121023"/>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660862" y="4348778"/>
            <a:ext cx="124691" cy="121024"/>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660862" y="5276626"/>
            <a:ext cx="124691" cy="121024"/>
          </a:xfrm>
          <a:prstGeom prst="rect">
            <a:avLst/>
          </a:prstGeom>
          <a:blipFill>
            <a:blip r:embed="rId3" cstate="print"/>
            <a:stretch>
              <a:fillRect/>
            </a:stretch>
          </a:blipFill>
        </p:spPr>
        <p:txBody>
          <a:bodyPr wrap="square" lIns="0" tIns="0" rIns="0" bIns="0" rtlCol="0"/>
          <a:lstStyle/>
          <a:p>
            <a:endParaRPr/>
          </a:p>
        </p:txBody>
      </p:sp>
      <p:sp>
        <p:nvSpPr>
          <p:cNvPr id="9" name="object 9"/>
          <p:cNvSpPr txBox="1"/>
          <p:nvPr/>
        </p:nvSpPr>
        <p:spPr>
          <a:xfrm>
            <a:off x="627039" y="1451834"/>
            <a:ext cx="7751041" cy="5303276"/>
          </a:xfrm>
          <a:prstGeom prst="rect">
            <a:avLst/>
          </a:prstGeom>
        </p:spPr>
        <p:txBody>
          <a:bodyPr vert="horz" wrap="square" lIns="0" tIns="11967" rIns="0" bIns="0" rtlCol="0">
            <a:spAutoFit/>
          </a:bodyPr>
          <a:lstStyle/>
          <a:p>
            <a:pPr marL="319115">
              <a:spcBef>
                <a:spcPts val="94"/>
              </a:spcBef>
            </a:pPr>
            <a:r>
              <a:rPr sz="2100" dirty="0">
                <a:latin typeface="Arial"/>
                <a:cs typeface="Arial"/>
              </a:rPr>
              <a:t>These are </a:t>
            </a:r>
            <a:r>
              <a:rPr sz="2100" spc="-4" dirty="0">
                <a:latin typeface="Arial"/>
                <a:cs typeface="Arial"/>
              </a:rPr>
              <a:t>innervated </a:t>
            </a:r>
            <a:r>
              <a:rPr sz="2100" dirty="0">
                <a:latin typeface="Arial"/>
                <a:cs typeface="Arial"/>
              </a:rPr>
              <a:t>by the oculomotor, </a:t>
            </a:r>
            <a:r>
              <a:rPr sz="2100" b="1" dirty="0">
                <a:latin typeface="Arial"/>
                <a:cs typeface="Arial"/>
              </a:rPr>
              <a:t>trochlear</a:t>
            </a:r>
            <a:r>
              <a:rPr sz="2100" dirty="0">
                <a:latin typeface="Arial"/>
                <a:cs typeface="Arial"/>
              </a:rPr>
              <a:t>,</a:t>
            </a:r>
            <a:r>
              <a:rPr sz="2100" spc="-228" dirty="0">
                <a:latin typeface="Arial"/>
                <a:cs typeface="Arial"/>
              </a:rPr>
              <a:t> </a:t>
            </a:r>
            <a:r>
              <a:rPr sz="2100" dirty="0">
                <a:latin typeface="Arial"/>
                <a:cs typeface="Arial"/>
              </a:rPr>
              <a:t>and</a:t>
            </a:r>
            <a:endParaRPr sz="2100">
              <a:latin typeface="Arial"/>
              <a:cs typeface="Arial"/>
            </a:endParaRPr>
          </a:p>
          <a:p>
            <a:pPr marL="11397"/>
            <a:r>
              <a:rPr sz="2100" b="1" spc="-4" dirty="0">
                <a:latin typeface="Arial"/>
                <a:cs typeface="Arial"/>
              </a:rPr>
              <a:t>abducens </a:t>
            </a:r>
            <a:r>
              <a:rPr sz="2100" dirty="0">
                <a:latin typeface="Arial"/>
                <a:cs typeface="Arial"/>
              </a:rPr>
              <a:t>(cranial)</a:t>
            </a:r>
            <a:r>
              <a:rPr sz="2100" spc="-49" dirty="0">
                <a:latin typeface="Arial"/>
                <a:cs typeface="Arial"/>
              </a:rPr>
              <a:t> </a:t>
            </a:r>
            <a:r>
              <a:rPr sz="2100" b="1" spc="-4" dirty="0">
                <a:latin typeface="Arial"/>
                <a:cs typeface="Arial"/>
              </a:rPr>
              <a:t>nerves</a:t>
            </a:r>
            <a:r>
              <a:rPr sz="2100" spc="-4" dirty="0">
                <a:latin typeface="Arial"/>
                <a:cs typeface="Arial"/>
              </a:rPr>
              <a:t>.</a:t>
            </a:r>
            <a:endParaRPr sz="2100">
              <a:latin typeface="Arial"/>
              <a:cs typeface="Arial"/>
            </a:endParaRPr>
          </a:p>
          <a:p>
            <a:pPr>
              <a:spcBef>
                <a:spcPts val="49"/>
              </a:spcBef>
            </a:pPr>
            <a:endParaRPr sz="2100">
              <a:latin typeface="Times New Roman"/>
              <a:cs typeface="Times New Roman"/>
            </a:endParaRPr>
          </a:p>
          <a:p>
            <a:pPr marL="11397" marR="292333" indent="307718"/>
            <a:r>
              <a:rPr sz="2100" dirty="0">
                <a:latin typeface="Arial"/>
                <a:cs typeface="Arial"/>
              </a:rPr>
              <a:t>Because the oblique muscles pull medially, their actions</a:t>
            </a:r>
            <a:r>
              <a:rPr sz="2100" spc="-310" dirty="0">
                <a:latin typeface="Arial"/>
                <a:cs typeface="Arial"/>
              </a:rPr>
              <a:t> </a:t>
            </a:r>
            <a:r>
              <a:rPr sz="2100" spc="-4" dirty="0">
                <a:latin typeface="Arial"/>
                <a:cs typeface="Arial"/>
              </a:rPr>
              <a:t>vary  </a:t>
            </a:r>
            <a:r>
              <a:rPr sz="2100" dirty="0">
                <a:latin typeface="Arial"/>
                <a:cs typeface="Arial"/>
              </a:rPr>
              <a:t>with the position of the</a:t>
            </a:r>
            <a:r>
              <a:rPr sz="2100" spc="-135" dirty="0">
                <a:latin typeface="Arial"/>
                <a:cs typeface="Arial"/>
              </a:rPr>
              <a:t> </a:t>
            </a:r>
            <a:r>
              <a:rPr sz="2100" dirty="0">
                <a:latin typeface="Arial"/>
                <a:cs typeface="Arial"/>
              </a:rPr>
              <a:t>eye.</a:t>
            </a:r>
            <a:endParaRPr sz="2100">
              <a:latin typeface="Arial"/>
              <a:cs typeface="Arial"/>
            </a:endParaRPr>
          </a:p>
          <a:p>
            <a:pPr>
              <a:lnSpc>
                <a:spcPct val="100000"/>
              </a:lnSpc>
            </a:pPr>
            <a:endParaRPr sz="2200">
              <a:latin typeface="Times New Roman"/>
              <a:cs typeface="Times New Roman"/>
            </a:endParaRPr>
          </a:p>
          <a:p>
            <a:pPr marL="11397" marR="205715" indent="307718"/>
            <a:r>
              <a:rPr sz="2100" dirty="0">
                <a:latin typeface="Arial"/>
                <a:cs typeface="Arial"/>
              </a:rPr>
              <a:t>When the eye is turned nasally, the inferior oblique </a:t>
            </a:r>
            <a:r>
              <a:rPr sz="2100" spc="-4" dirty="0">
                <a:latin typeface="Arial"/>
                <a:cs typeface="Arial"/>
              </a:rPr>
              <a:t>elevates</a:t>
            </a:r>
            <a:r>
              <a:rPr sz="2100" spc="-310" dirty="0">
                <a:latin typeface="Arial"/>
                <a:cs typeface="Arial"/>
              </a:rPr>
              <a:t> </a:t>
            </a:r>
            <a:r>
              <a:rPr sz="2100" dirty="0">
                <a:latin typeface="Arial"/>
                <a:cs typeface="Arial"/>
              </a:rPr>
              <a:t>it  and the superior oblique depresses</a:t>
            </a:r>
            <a:r>
              <a:rPr sz="2100" spc="-171" dirty="0">
                <a:latin typeface="Arial"/>
                <a:cs typeface="Arial"/>
              </a:rPr>
              <a:t> </a:t>
            </a:r>
            <a:r>
              <a:rPr sz="2100" spc="-4" dirty="0">
                <a:latin typeface="Arial"/>
                <a:cs typeface="Arial"/>
              </a:rPr>
              <a:t>it.</a:t>
            </a:r>
            <a:endParaRPr sz="2100">
              <a:latin typeface="Arial"/>
              <a:cs typeface="Arial"/>
            </a:endParaRPr>
          </a:p>
          <a:p>
            <a:pPr>
              <a:lnSpc>
                <a:spcPct val="100000"/>
              </a:lnSpc>
            </a:pPr>
            <a:endParaRPr sz="2200">
              <a:latin typeface="Times New Roman"/>
              <a:cs typeface="Times New Roman"/>
            </a:endParaRPr>
          </a:p>
          <a:p>
            <a:pPr marL="11397" marR="320255" indent="307718"/>
            <a:r>
              <a:rPr sz="2100" dirty="0">
                <a:latin typeface="Arial"/>
                <a:cs typeface="Arial"/>
              </a:rPr>
              <a:t>When it is turned laterally, the superior rectus </a:t>
            </a:r>
            <a:r>
              <a:rPr sz="2100" spc="-4" dirty="0">
                <a:latin typeface="Arial"/>
                <a:cs typeface="Arial"/>
              </a:rPr>
              <a:t>elevates </a:t>
            </a:r>
            <a:r>
              <a:rPr sz="2100" dirty="0">
                <a:latin typeface="Arial"/>
                <a:cs typeface="Arial"/>
              </a:rPr>
              <a:t>it</a:t>
            </a:r>
            <a:r>
              <a:rPr sz="2100" spc="-283" dirty="0">
                <a:latin typeface="Arial"/>
                <a:cs typeface="Arial"/>
              </a:rPr>
              <a:t> </a:t>
            </a:r>
            <a:r>
              <a:rPr sz="2100" dirty="0">
                <a:latin typeface="Arial"/>
                <a:cs typeface="Arial"/>
              </a:rPr>
              <a:t>and  the inferior rectus depresses</a:t>
            </a:r>
            <a:r>
              <a:rPr sz="2100" spc="-157" dirty="0">
                <a:latin typeface="Arial"/>
                <a:cs typeface="Arial"/>
              </a:rPr>
              <a:t> </a:t>
            </a:r>
            <a:r>
              <a:rPr sz="2100" spc="-4" dirty="0">
                <a:latin typeface="Arial"/>
                <a:cs typeface="Arial"/>
              </a:rPr>
              <a:t>it.</a:t>
            </a:r>
            <a:endParaRPr sz="2100">
              <a:latin typeface="Arial"/>
              <a:cs typeface="Arial"/>
            </a:endParaRPr>
          </a:p>
          <a:p>
            <a:pPr>
              <a:lnSpc>
                <a:spcPct val="100000"/>
              </a:lnSpc>
            </a:pPr>
            <a:endParaRPr sz="2200">
              <a:latin typeface="Times New Roman"/>
              <a:cs typeface="Times New Roman"/>
            </a:endParaRPr>
          </a:p>
          <a:p>
            <a:pPr marL="11397" marR="4559" indent="307718"/>
            <a:r>
              <a:rPr sz="2100" dirty="0">
                <a:latin typeface="Arial"/>
                <a:cs typeface="Arial"/>
              </a:rPr>
              <a:t>Because much of the </a:t>
            </a:r>
            <a:r>
              <a:rPr sz="2100" spc="-4" dirty="0">
                <a:latin typeface="Arial"/>
                <a:cs typeface="Arial"/>
              </a:rPr>
              <a:t>visual </a:t>
            </a:r>
            <a:r>
              <a:rPr sz="2100" dirty="0">
                <a:latin typeface="Arial"/>
                <a:cs typeface="Arial"/>
              </a:rPr>
              <a:t>field is binocular, a </a:t>
            </a:r>
            <a:r>
              <a:rPr sz="2100" spc="-4" dirty="0">
                <a:latin typeface="Arial"/>
                <a:cs typeface="Arial"/>
              </a:rPr>
              <a:t>very </a:t>
            </a:r>
            <a:r>
              <a:rPr sz="2100" dirty="0">
                <a:latin typeface="Arial"/>
                <a:cs typeface="Arial"/>
              </a:rPr>
              <a:t>high order  of coordination of the movements of the two eyes is necessary if  </a:t>
            </a:r>
            <a:r>
              <a:rPr sz="2100" spc="-4" dirty="0">
                <a:latin typeface="Arial"/>
                <a:cs typeface="Arial"/>
              </a:rPr>
              <a:t>visual </a:t>
            </a:r>
            <a:r>
              <a:rPr sz="2100" dirty="0">
                <a:latin typeface="Arial"/>
                <a:cs typeface="Arial"/>
              </a:rPr>
              <a:t>images are </a:t>
            </a:r>
            <a:r>
              <a:rPr sz="2100" spc="-4" dirty="0">
                <a:latin typeface="Arial"/>
                <a:cs typeface="Arial"/>
              </a:rPr>
              <a:t>to fall </a:t>
            </a:r>
            <a:r>
              <a:rPr sz="2100" dirty="0">
                <a:latin typeface="Arial"/>
                <a:cs typeface="Arial"/>
              </a:rPr>
              <a:t>at all times on corresponding points in</a:t>
            </a:r>
            <a:r>
              <a:rPr sz="2100" spc="-287" dirty="0">
                <a:latin typeface="Arial"/>
                <a:cs typeface="Arial"/>
              </a:rPr>
              <a:t> </a:t>
            </a:r>
            <a:r>
              <a:rPr sz="2100" dirty="0">
                <a:latin typeface="Arial"/>
                <a:cs typeface="Arial"/>
              </a:rPr>
              <a:t>the  two retinas and </a:t>
            </a:r>
            <a:r>
              <a:rPr sz="2100" spc="-4" dirty="0">
                <a:latin typeface="Arial"/>
                <a:cs typeface="Arial"/>
              </a:rPr>
              <a:t>to avoid </a:t>
            </a:r>
            <a:r>
              <a:rPr sz="2100" b="1" spc="-4" dirty="0">
                <a:latin typeface="Arial"/>
                <a:cs typeface="Arial"/>
              </a:rPr>
              <a:t>diplopia </a:t>
            </a:r>
            <a:r>
              <a:rPr sz="2100" dirty="0">
                <a:latin typeface="Arial"/>
                <a:cs typeface="Arial"/>
              </a:rPr>
              <a:t>(double</a:t>
            </a:r>
            <a:r>
              <a:rPr sz="2100" spc="-162" dirty="0">
                <a:latin typeface="Arial"/>
                <a:cs typeface="Arial"/>
              </a:rPr>
              <a:t> </a:t>
            </a:r>
            <a:r>
              <a:rPr sz="2100" spc="-4" dirty="0">
                <a:latin typeface="Arial"/>
                <a:cs typeface="Arial"/>
              </a:rPr>
              <a:t>vision).</a:t>
            </a:r>
            <a:endParaRPr sz="2100">
              <a:latin typeface="Arial"/>
              <a:cs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94359" y="544605"/>
            <a:ext cx="120534" cy="12505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94359" y="1835523"/>
            <a:ext cx="120534" cy="12505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94359" y="2803711"/>
            <a:ext cx="120534" cy="12505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94359" y="4094629"/>
            <a:ext cx="120534" cy="125057"/>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594359" y="5062817"/>
            <a:ext cx="120534" cy="125057"/>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557766" y="428513"/>
            <a:ext cx="7909214" cy="5766930"/>
          </a:xfrm>
          <a:prstGeom prst="rect">
            <a:avLst/>
          </a:prstGeom>
        </p:spPr>
        <p:txBody>
          <a:bodyPr vert="horz" wrap="square" lIns="0" tIns="11397" rIns="0" bIns="0" rtlCol="0">
            <a:spAutoFit/>
          </a:bodyPr>
          <a:lstStyle/>
          <a:p>
            <a:pPr marL="11397" marR="9118" indent="307718">
              <a:spcBef>
                <a:spcPts val="90"/>
              </a:spcBef>
            </a:pPr>
            <a:r>
              <a:rPr sz="2200" spc="-4" dirty="0">
                <a:latin typeface="Arial"/>
                <a:cs typeface="Arial"/>
              </a:rPr>
              <a:t>There are four types of eye movements, each controlled by a  different neural system but sharing the same final common path,  the motor neurons that supply the external ocular</a:t>
            </a:r>
            <a:r>
              <a:rPr sz="2200" spc="36" dirty="0">
                <a:latin typeface="Arial"/>
                <a:cs typeface="Arial"/>
              </a:rPr>
              <a:t> </a:t>
            </a:r>
            <a:r>
              <a:rPr sz="2200" spc="-4" dirty="0">
                <a:latin typeface="Arial"/>
                <a:cs typeface="Arial"/>
              </a:rPr>
              <a:t>muscles.</a:t>
            </a:r>
            <a:endParaRPr sz="2200">
              <a:latin typeface="Arial"/>
              <a:cs typeface="Arial"/>
            </a:endParaRPr>
          </a:p>
          <a:p>
            <a:pPr marL="11397" marR="4559" indent="307718"/>
            <a:r>
              <a:rPr sz="2200" b="1" spc="-4" smtClean="0">
                <a:latin typeface="Arial"/>
                <a:cs typeface="Arial"/>
              </a:rPr>
              <a:t>Saccades</a:t>
            </a:r>
            <a:r>
              <a:rPr sz="2200" spc="-4" dirty="0">
                <a:latin typeface="Arial"/>
                <a:cs typeface="Arial"/>
              </a:rPr>
              <a:t>, sudden jerky movements, occur as the gaze shifts  from one object </a:t>
            </a:r>
            <a:r>
              <a:rPr sz="2200" dirty="0">
                <a:latin typeface="Arial"/>
                <a:cs typeface="Arial"/>
              </a:rPr>
              <a:t>to</a:t>
            </a:r>
            <a:r>
              <a:rPr sz="2200" spc="-22" dirty="0">
                <a:latin typeface="Arial"/>
                <a:cs typeface="Arial"/>
              </a:rPr>
              <a:t> </a:t>
            </a:r>
            <a:r>
              <a:rPr sz="2200" spc="-4" dirty="0">
                <a:latin typeface="Arial"/>
                <a:cs typeface="Arial"/>
              </a:rPr>
              <a:t>another.</a:t>
            </a:r>
            <a:endParaRPr sz="2200">
              <a:latin typeface="Arial"/>
              <a:cs typeface="Arial"/>
            </a:endParaRPr>
          </a:p>
          <a:p>
            <a:pPr>
              <a:spcBef>
                <a:spcPts val="4"/>
              </a:spcBef>
            </a:pPr>
            <a:endParaRPr sz="2200">
              <a:latin typeface="Times New Roman"/>
              <a:cs typeface="Times New Roman"/>
            </a:endParaRPr>
          </a:p>
          <a:p>
            <a:pPr marL="11397" marR="142462" indent="307718"/>
            <a:r>
              <a:rPr sz="2200" spc="-4" dirty="0">
                <a:latin typeface="Arial"/>
                <a:cs typeface="Arial"/>
              </a:rPr>
              <a:t>They bring new objects of interest onto the fovea and reduce  adaptation in the visual pathway that would occur if gaze were  </a:t>
            </a:r>
            <a:r>
              <a:rPr sz="2200" spc="-9" dirty="0">
                <a:latin typeface="Arial"/>
                <a:cs typeface="Arial"/>
              </a:rPr>
              <a:t>fixed </a:t>
            </a:r>
            <a:r>
              <a:rPr sz="2200" spc="-4" dirty="0">
                <a:latin typeface="Arial"/>
                <a:cs typeface="Arial"/>
              </a:rPr>
              <a:t>on a single object for long</a:t>
            </a:r>
            <a:r>
              <a:rPr sz="2200" spc="49" dirty="0">
                <a:latin typeface="Arial"/>
                <a:cs typeface="Arial"/>
              </a:rPr>
              <a:t> </a:t>
            </a:r>
            <a:r>
              <a:rPr sz="2200" spc="-4" dirty="0">
                <a:latin typeface="Arial"/>
                <a:cs typeface="Arial"/>
              </a:rPr>
              <a:t>periods.</a:t>
            </a:r>
            <a:endParaRPr sz="2200">
              <a:latin typeface="Arial"/>
              <a:cs typeface="Arial"/>
            </a:endParaRPr>
          </a:p>
          <a:p>
            <a:pPr>
              <a:spcBef>
                <a:spcPts val="4"/>
              </a:spcBef>
            </a:pPr>
            <a:endParaRPr sz="2200">
              <a:latin typeface="Times New Roman"/>
              <a:cs typeface="Times New Roman"/>
            </a:endParaRPr>
          </a:p>
          <a:p>
            <a:pPr marL="11397" marR="115109" indent="307718"/>
            <a:r>
              <a:rPr sz="2200" b="1" spc="-4" dirty="0">
                <a:latin typeface="Arial"/>
                <a:cs typeface="Arial"/>
              </a:rPr>
              <a:t>Smooth pursuit movements </a:t>
            </a:r>
            <a:r>
              <a:rPr sz="2200" spc="-4" dirty="0">
                <a:latin typeface="Arial"/>
                <a:cs typeface="Arial"/>
              </a:rPr>
              <a:t>are tracking movements of the  eyes as they follow moving</a:t>
            </a:r>
            <a:r>
              <a:rPr sz="2200" spc="22" dirty="0">
                <a:latin typeface="Arial"/>
                <a:cs typeface="Arial"/>
              </a:rPr>
              <a:t> </a:t>
            </a:r>
            <a:r>
              <a:rPr sz="2200" spc="-4" dirty="0">
                <a:latin typeface="Arial"/>
                <a:cs typeface="Arial"/>
              </a:rPr>
              <a:t>objects.</a:t>
            </a:r>
            <a:endParaRPr sz="2200">
              <a:latin typeface="Arial"/>
              <a:cs typeface="Arial"/>
            </a:endParaRPr>
          </a:p>
          <a:p>
            <a:pPr>
              <a:spcBef>
                <a:spcPts val="4"/>
              </a:spcBef>
            </a:pPr>
            <a:endParaRPr sz="2200">
              <a:latin typeface="Times New Roman"/>
              <a:cs typeface="Times New Roman"/>
            </a:endParaRPr>
          </a:p>
          <a:p>
            <a:pPr marL="11397" marR="173804" indent="307718"/>
            <a:r>
              <a:rPr sz="2200" b="1" spc="-4" dirty="0">
                <a:latin typeface="Arial"/>
                <a:cs typeface="Arial"/>
              </a:rPr>
              <a:t>Vestibular movements</a:t>
            </a:r>
            <a:r>
              <a:rPr sz="2200" spc="-4" dirty="0">
                <a:latin typeface="Arial"/>
                <a:cs typeface="Arial"/>
              </a:rPr>
              <a:t>, adjustments that occur in response  </a:t>
            </a:r>
            <a:r>
              <a:rPr sz="2200" dirty="0">
                <a:latin typeface="Arial"/>
                <a:cs typeface="Arial"/>
              </a:rPr>
              <a:t>to </a:t>
            </a:r>
            <a:r>
              <a:rPr sz="2200" spc="-4" dirty="0">
                <a:latin typeface="Arial"/>
                <a:cs typeface="Arial"/>
              </a:rPr>
              <a:t>stimuli initiated in the semicircular canals, maintain visual  fixation as the head</a:t>
            </a:r>
            <a:r>
              <a:rPr sz="2200" spc="18" dirty="0">
                <a:latin typeface="Arial"/>
                <a:cs typeface="Arial"/>
              </a:rPr>
              <a:t> </a:t>
            </a:r>
            <a:r>
              <a:rPr sz="2200" spc="-4" dirty="0">
                <a:latin typeface="Arial"/>
                <a:cs typeface="Arial"/>
              </a:rPr>
              <a:t>moves.</a:t>
            </a:r>
            <a:endParaRPr sz="2200">
              <a:latin typeface="Arial"/>
              <a:cs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94359" y="544605"/>
            <a:ext cx="120534" cy="12505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94359" y="1512794"/>
            <a:ext cx="120534" cy="12505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94359" y="3126441"/>
            <a:ext cx="120534" cy="125058"/>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557765" y="428513"/>
            <a:ext cx="7996382" cy="4074159"/>
          </a:xfrm>
          <a:prstGeom prst="rect">
            <a:avLst/>
          </a:prstGeom>
        </p:spPr>
        <p:txBody>
          <a:bodyPr vert="horz" wrap="square" lIns="0" tIns="11397" rIns="0" bIns="0" rtlCol="0">
            <a:spAutoFit/>
          </a:bodyPr>
          <a:lstStyle/>
          <a:p>
            <a:pPr marL="11397" marR="103143" indent="307718">
              <a:spcBef>
                <a:spcPts val="90"/>
              </a:spcBef>
            </a:pPr>
            <a:r>
              <a:rPr sz="2200" b="1" spc="-4" dirty="0">
                <a:latin typeface="Arial"/>
                <a:cs typeface="Arial"/>
              </a:rPr>
              <a:t>Convergence movements </a:t>
            </a:r>
            <a:r>
              <a:rPr sz="2200" spc="-4" dirty="0">
                <a:latin typeface="Arial"/>
                <a:cs typeface="Arial"/>
              </a:rPr>
              <a:t>bring the visual </a:t>
            </a:r>
            <a:r>
              <a:rPr sz="2200" spc="-9" dirty="0">
                <a:latin typeface="Arial"/>
                <a:cs typeface="Arial"/>
              </a:rPr>
              <a:t>axes </a:t>
            </a:r>
            <a:r>
              <a:rPr sz="2200" spc="-4" dirty="0">
                <a:latin typeface="Arial"/>
                <a:cs typeface="Arial"/>
              </a:rPr>
              <a:t>toward each  other as attention is focused on objects near the</a:t>
            </a:r>
            <a:r>
              <a:rPr sz="2200" spc="27" dirty="0">
                <a:latin typeface="Arial"/>
                <a:cs typeface="Arial"/>
              </a:rPr>
              <a:t> </a:t>
            </a:r>
            <a:r>
              <a:rPr sz="2200" spc="-4" dirty="0">
                <a:latin typeface="Arial"/>
                <a:cs typeface="Arial"/>
              </a:rPr>
              <a:t>observer.</a:t>
            </a:r>
            <a:endParaRPr sz="2200">
              <a:latin typeface="Arial"/>
              <a:cs typeface="Arial"/>
            </a:endParaRPr>
          </a:p>
          <a:p>
            <a:pPr>
              <a:spcBef>
                <a:spcPts val="4"/>
              </a:spcBef>
            </a:pPr>
            <a:endParaRPr sz="2200">
              <a:latin typeface="Times New Roman"/>
              <a:cs typeface="Times New Roman"/>
            </a:endParaRPr>
          </a:p>
          <a:p>
            <a:pPr marL="11397" marR="4559" indent="307718"/>
            <a:r>
              <a:rPr sz="2200" spc="-4" dirty="0">
                <a:latin typeface="Arial"/>
                <a:cs typeface="Arial"/>
              </a:rPr>
              <a:t>Saccadic movements seek out visual targets, pursuit  movements follow them as they move about, and vestibular  movements stabilize the tracking device as the platform on which  the device is mounted (i.e., the head) moves</a:t>
            </a:r>
            <a:r>
              <a:rPr sz="2200" spc="4" dirty="0">
                <a:latin typeface="Arial"/>
                <a:cs typeface="Arial"/>
              </a:rPr>
              <a:t> </a:t>
            </a:r>
            <a:r>
              <a:rPr sz="2200" spc="-4" dirty="0">
                <a:latin typeface="Arial"/>
                <a:cs typeface="Arial"/>
              </a:rPr>
              <a:t>about.</a:t>
            </a:r>
            <a:endParaRPr sz="2200">
              <a:latin typeface="Arial"/>
              <a:cs typeface="Arial"/>
            </a:endParaRPr>
          </a:p>
          <a:p>
            <a:pPr>
              <a:spcBef>
                <a:spcPts val="4"/>
              </a:spcBef>
            </a:pPr>
            <a:endParaRPr sz="2200">
              <a:latin typeface="Times New Roman"/>
              <a:cs typeface="Times New Roman"/>
            </a:endParaRPr>
          </a:p>
          <a:p>
            <a:pPr marL="11397" marR="777844" indent="307718"/>
            <a:r>
              <a:rPr sz="2200" spc="-4" dirty="0">
                <a:latin typeface="Arial"/>
                <a:cs typeface="Arial"/>
              </a:rPr>
              <a:t>Saccades are programmed in the frontal cortex and the  superior colliculi and pursuit movements in the</a:t>
            </a:r>
            <a:r>
              <a:rPr sz="2200" spc="63" dirty="0">
                <a:latin typeface="Arial"/>
                <a:cs typeface="Arial"/>
              </a:rPr>
              <a:t> </a:t>
            </a:r>
            <a:r>
              <a:rPr sz="2200" spc="-4" dirty="0">
                <a:latin typeface="Arial"/>
                <a:cs typeface="Arial"/>
              </a:rPr>
              <a:t>cerebellum.</a:t>
            </a:r>
            <a:endParaRPr sz="2200">
              <a:latin typeface="Arial"/>
              <a:cs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152400"/>
            <a:ext cx="8135961" cy="688617"/>
          </a:xfrm>
          <a:prstGeom prst="rect">
            <a:avLst/>
          </a:prstGeom>
        </p:spPr>
        <p:txBody>
          <a:bodyPr vert="horz" wrap="square" lIns="0" tIns="11397" rIns="0" bIns="0" rtlCol="0">
            <a:spAutoFit/>
          </a:bodyPr>
          <a:lstStyle/>
          <a:p>
            <a:pPr marL="11397">
              <a:spcBef>
                <a:spcPts val="90"/>
              </a:spcBef>
            </a:pPr>
            <a:r>
              <a:rPr spc="-4" dirty="0">
                <a:solidFill>
                  <a:srgbClr val="FF0000"/>
                </a:solidFill>
              </a:rPr>
              <a:t>HEARING AND</a:t>
            </a:r>
            <a:r>
              <a:rPr spc="-40" dirty="0">
                <a:solidFill>
                  <a:srgbClr val="FF0000"/>
                </a:solidFill>
              </a:rPr>
              <a:t> </a:t>
            </a:r>
            <a:r>
              <a:rPr spc="-4" dirty="0">
                <a:solidFill>
                  <a:srgbClr val="FF0000"/>
                </a:solidFill>
              </a:rPr>
              <a:t>EQUILIBRIUM</a:t>
            </a:r>
          </a:p>
        </p:txBody>
      </p:sp>
      <p:sp>
        <p:nvSpPr>
          <p:cNvPr id="4" name="object 4"/>
          <p:cNvSpPr txBox="1"/>
          <p:nvPr/>
        </p:nvSpPr>
        <p:spPr>
          <a:xfrm>
            <a:off x="533400" y="838200"/>
            <a:ext cx="8027555" cy="3385252"/>
          </a:xfrm>
          <a:prstGeom prst="rect">
            <a:avLst/>
          </a:prstGeom>
        </p:spPr>
        <p:txBody>
          <a:bodyPr vert="horz" wrap="square" lIns="0" tIns="11397" rIns="0" bIns="0" rtlCol="0">
            <a:spAutoFit/>
          </a:bodyPr>
          <a:lstStyle/>
          <a:p>
            <a:pPr marL="11397">
              <a:spcBef>
                <a:spcPts val="90"/>
              </a:spcBef>
            </a:pPr>
            <a:r>
              <a:rPr lang="en-US" b="1" dirty="0" smtClean="0">
                <a:solidFill>
                  <a:srgbClr val="FF0000"/>
                </a:solidFill>
                <a:latin typeface="Arial"/>
                <a:cs typeface="Arial"/>
              </a:rPr>
              <a:t>Topic Objectives</a:t>
            </a:r>
          </a:p>
          <a:p>
            <a:pPr marL="11397">
              <a:spcBef>
                <a:spcPts val="90"/>
              </a:spcBef>
            </a:pPr>
            <a:endParaRPr sz="1700">
              <a:latin typeface="Arial"/>
              <a:cs typeface="Arial"/>
            </a:endParaRPr>
          </a:p>
          <a:p>
            <a:pPr marL="11397">
              <a:buClr>
                <a:srgbClr val="669900"/>
              </a:buClr>
              <a:tabLst>
                <a:tab pos="318546" algn="l"/>
                <a:tab pos="319115" algn="l"/>
              </a:tabLst>
            </a:pPr>
            <a:endParaRPr lang="en-US" sz="1700" spc="-4" dirty="0" smtClean="0">
              <a:latin typeface="Times New Roman"/>
              <a:cs typeface="Times New Roman"/>
            </a:endParaRPr>
          </a:p>
          <a:p>
            <a:pPr marL="11397">
              <a:buClr>
                <a:srgbClr val="669900"/>
              </a:buClr>
              <a:buFont typeface="Wingdings"/>
              <a:buChar char=""/>
              <a:tabLst>
                <a:tab pos="318546" algn="l"/>
                <a:tab pos="319115" algn="l"/>
              </a:tabLst>
            </a:pPr>
            <a:r>
              <a:rPr sz="1700" spc="-4" smtClean="0">
                <a:latin typeface="Arial"/>
                <a:cs typeface="Arial"/>
              </a:rPr>
              <a:t>Describe </a:t>
            </a:r>
            <a:r>
              <a:rPr sz="1700" spc="-9" dirty="0">
                <a:latin typeface="Arial"/>
                <a:cs typeface="Arial"/>
              </a:rPr>
              <a:t>the </a:t>
            </a:r>
            <a:r>
              <a:rPr sz="1700" spc="-4" dirty="0">
                <a:latin typeface="Arial"/>
                <a:cs typeface="Arial"/>
              </a:rPr>
              <a:t>components and </a:t>
            </a:r>
            <a:r>
              <a:rPr sz="1700" spc="-9" dirty="0">
                <a:latin typeface="Arial"/>
                <a:cs typeface="Arial"/>
              </a:rPr>
              <a:t>functions </a:t>
            </a:r>
            <a:r>
              <a:rPr sz="1700" spc="-4" dirty="0">
                <a:latin typeface="Arial"/>
                <a:cs typeface="Arial"/>
              </a:rPr>
              <a:t>of </a:t>
            </a:r>
            <a:r>
              <a:rPr sz="1700" spc="-9" dirty="0">
                <a:latin typeface="Arial"/>
                <a:cs typeface="Arial"/>
              </a:rPr>
              <a:t>the </a:t>
            </a:r>
            <a:r>
              <a:rPr sz="1700" spc="-4" dirty="0">
                <a:latin typeface="Arial"/>
                <a:cs typeface="Arial"/>
              </a:rPr>
              <a:t>external, middle, and inner</a:t>
            </a:r>
            <a:r>
              <a:rPr sz="1700" spc="395" dirty="0">
                <a:latin typeface="Arial"/>
                <a:cs typeface="Arial"/>
              </a:rPr>
              <a:t> </a:t>
            </a:r>
            <a:r>
              <a:rPr sz="1700" spc="-4" dirty="0">
                <a:latin typeface="Arial"/>
                <a:cs typeface="Arial"/>
              </a:rPr>
              <a:t>ear.</a:t>
            </a:r>
            <a:endParaRPr sz="1700">
              <a:latin typeface="Arial"/>
              <a:cs typeface="Arial"/>
            </a:endParaRPr>
          </a:p>
          <a:p>
            <a:pPr>
              <a:spcBef>
                <a:spcPts val="31"/>
              </a:spcBef>
              <a:buClr>
                <a:srgbClr val="669900"/>
              </a:buClr>
              <a:buFont typeface="Wingdings"/>
              <a:buChar char=""/>
            </a:pPr>
            <a:endParaRPr sz="1700">
              <a:latin typeface="Times New Roman"/>
              <a:cs typeface="Times New Roman"/>
            </a:endParaRPr>
          </a:p>
          <a:p>
            <a:pPr marL="11397" marR="359575">
              <a:buClr>
                <a:srgbClr val="669900"/>
              </a:buClr>
              <a:buFont typeface="Wingdings"/>
              <a:buChar char=""/>
              <a:tabLst>
                <a:tab pos="318546" algn="l"/>
                <a:tab pos="319115" algn="l"/>
              </a:tabLst>
            </a:pPr>
            <a:r>
              <a:rPr sz="1700" spc="-4" dirty="0">
                <a:latin typeface="Arial"/>
                <a:cs typeface="Arial"/>
              </a:rPr>
              <a:t>Describe </a:t>
            </a:r>
            <a:r>
              <a:rPr sz="1700" spc="-9" dirty="0">
                <a:latin typeface="Arial"/>
                <a:cs typeface="Arial"/>
              </a:rPr>
              <a:t>the way that </a:t>
            </a:r>
            <a:r>
              <a:rPr sz="1700" spc="-4" dirty="0">
                <a:latin typeface="Arial"/>
                <a:cs typeface="Arial"/>
              </a:rPr>
              <a:t>movements of molecules in </a:t>
            </a:r>
            <a:r>
              <a:rPr sz="1700" spc="-9" dirty="0">
                <a:latin typeface="Arial"/>
                <a:cs typeface="Arial"/>
              </a:rPr>
              <a:t>the </a:t>
            </a:r>
            <a:r>
              <a:rPr sz="1700" spc="-4" dirty="0">
                <a:latin typeface="Arial"/>
                <a:cs typeface="Arial"/>
              </a:rPr>
              <a:t>air are converted into  impulses generated in hair cells in </a:t>
            </a:r>
            <a:r>
              <a:rPr sz="1700" spc="-9" dirty="0">
                <a:latin typeface="Arial"/>
                <a:cs typeface="Arial"/>
              </a:rPr>
              <a:t>the</a:t>
            </a:r>
            <a:r>
              <a:rPr sz="1700" spc="148" dirty="0">
                <a:latin typeface="Arial"/>
                <a:cs typeface="Arial"/>
              </a:rPr>
              <a:t> </a:t>
            </a:r>
            <a:r>
              <a:rPr sz="1700" spc="-4" dirty="0">
                <a:latin typeface="Arial"/>
                <a:cs typeface="Arial"/>
              </a:rPr>
              <a:t>cochlea.</a:t>
            </a:r>
            <a:endParaRPr sz="1700">
              <a:latin typeface="Arial"/>
              <a:cs typeface="Arial"/>
            </a:endParaRPr>
          </a:p>
          <a:p>
            <a:pPr>
              <a:spcBef>
                <a:spcPts val="31"/>
              </a:spcBef>
              <a:buClr>
                <a:srgbClr val="669900"/>
              </a:buClr>
              <a:buFont typeface="Wingdings"/>
              <a:buChar char=""/>
            </a:pPr>
            <a:endParaRPr sz="2100">
              <a:latin typeface="Times New Roman"/>
              <a:cs typeface="Times New Roman"/>
            </a:endParaRPr>
          </a:p>
          <a:p>
            <a:pPr marL="319115" marR="4559" indent="-307718">
              <a:lnSpc>
                <a:spcPct val="80000"/>
              </a:lnSpc>
              <a:buClr>
                <a:srgbClr val="669900"/>
              </a:buClr>
              <a:buFont typeface="Wingdings"/>
              <a:buChar char=""/>
              <a:tabLst>
                <a:tab pos="318546" algn="l"/>
                <a:tab pos="319115" algn="l"/>
              </a:tabLst>
            </a:pPr>
            <a:r>
              <a:rPr sz="1700" spc="-4" dirty="0">
                <a:latin typeface="Arial"/>
                <a:cs typeface="Arial"/>
              </a:rPr>
              <a:t>Trace the </a:t>
            </a:r>
            <a:r>
              <a:rPr sz="1700" dirty="0">
                <a:latin typeface="Arial"/>
                <a:cs typeface="Arial"/>
              </a:rPr>
              <a:t>path </a:t>
            </a:r>
            <a:r>
              <a:rPr sz="1700" spc="-4" dirty="0">
                <a:latin typeface="Arial"/>
                <a:cs typeface="Arial"/>
              </a:rPr>
              <a:t>of </a:t>
            </a:r>
            <a:r>
              <a:rPr sz="1700" dirty="0">
                <a:latin typeface="Arial"/>
                <a:cs typeface="Arial"/>
              </a:rPr>
              <a:t>auditory impulses in </a:t>
            </a:r>
            <a:r>
              <a:rPr sz="1700" spc="-4" dirty="0">
                <a:latin typeface="Arial"/>
                <a:cs typeface="Arial"/>
              </a:rPr>
              <a:t>the </a:t>
            </a:r>
            <a:r>
              <a:rPr sz="1700" dirty="0">
                <a:latin typeface="Arial"/>
                <a:cs typeface="Arial"/>
              </a:rPr>
              <a:t>neural </a:t>
            </a:r>
            <a:r>
              <a:rPr sz="1700" spc="-4" dirty="0">
                <a:latin typeface="Arial"/>
                <a:cs typeface="Arial"/>
              </a:rPr>
              <a:t>pathways from the </a:t>
            </a:r>
            <a:r>
              <a:rPr sz="1700" dirty="0">
                <a:latin typeface="Arial"/>
                <a:cs typeface="Arial"/>
              </a:rPr>
              <a:t>cochlear  </a:t>
            </a:r>
            <a:r>
              <a:rPr sz="1700" spc="-4" dirty="0">
                <a:latin typeface="Arial"/>
                <a:cs typeface="Arial"/>
              </a:rPr>
              <a:t>hair</a:t>
            </a:r>
            <a:endParaRPr sz="1700">
              <a:latin typeface="Arial"/>
              <a:cs typeface="Arial"/>
            </a:endParaRPr>
          </a:p>
          <a:p>
            <a:pPr marL="11397"/>
            <a:r>
              <a:rPr sz="1700" spc="-4" dirty="0">
                <a:latin typeface="Arial"/>
                <a:cs typeface="Arial"/>
              </a:rPr>
              <a:t>cells to </a:t>
            </a:r>
            <a:r>
              <a:rPr sz="1700" spc="-9" dirty="0">
                <a:latin typeface="Arial"/>
                <a:cs typeface="Arial"/>
              </a:rPr>
              <a:t>the </a:t>
            </a:r>
            <a:r>
              <a:rPr sz="1700" spc="-4" dirty="0">
                <a:latin typeface="Arial"/>
                <a:cs typeface="Arial"/>
              </a:rPr>
              <a:t>auditory </a:t>
            </a:r>
            <a:r>
              <a:rPr sz="1700" spc="-9" dirty="0">
                <a:latin typeface="Arial"/>
                <a:cs typeface="Arial"/>
              </a:rPr>
              <a:t>cortex, </a:t>
            </a:r>
            <a:r>
              <a:rPr sz="1700" spc="-4" dirty="0">
                <a:latin typeface="Arial"/>
                <a:cs typeface="Arial"/>
              </a:rPr>
              <a:t>and discuss </a:t>
            </a:r>
            <a:r>
              <a:rPr sz="1700" spc="-9" dirty="0">
                <a:latin typeface="Arial"/>
                <a:cs typeface="Arial"/>
              </a:rPr>
              <a:t>the function </a:t>
            </a:r>
            <a:r>
              <a:rPr sz="1700" spc="-4" dirty="0">
                <a:latin typeface="Arial"/>
                <a:cs typeface="Arial"/>
              </a:rPr>
              <a:t>of </a:t>
            </a:r>
            <a:r>
              <a:rPr sz="1700" spc="-9" dirty="0">
                <a:latin typeface="Arial"/>
                <a:cs typeface="Arial"/>
              </a:rPr>
              <a:t>the </a:t>
            </a:r>
            <a:r>
              <a:rPr sz="1700" spc="-4" dirty="0">
                <a:latin typeface="Arial"/>
                <a:cs typeface="Arial"/>
              </a:rPr>
              <a:t>auditory</a:t>
            </a:r>
            <a:r>
              <a:rPr sz="1700" spc="332" dirty="0">
                <a:latin typeface="Arial"/>
                <a:cs typeface="Arial"/>
              </a:rPr>
              <a:t> </a:t>
            </a:r>
            <a:r>
              <a:rPr sz="1700" spc="-4" dirty="0">
                <a:latin typeface="Arial"/>
                <a:cs typeface="Arial"/>
              </a:rPr>
              <a:t>cortex.</a:t>
            </a:r>
            <a:endParaRPr sz="1700">
              <a:latin typeface="Arial"/>
              <a:cs typeface="Arial"/>
            </a:endParaRPr>
          </a:p>
          <a:p>
            <a:pPr>
              <a:spcBef>
                <a:spcPts val="36"/>
              </a:spcBef>
            </a:pPr>
            <a:endParaRPr sz="1700">
              <a:latin typeface="Times New Roman"/>
              <a:cs typeface="Times New Roman"/>
            </a:endParaRPr>
          </a:p>
          <a:p>
            <a:pPr marL="11397">
              <a:buClr>
                <a:srgbClr val="669900"/>
              </a:buClr>
              <a:buFont typeface="Wingdings"/>
              <a:buChar char=""/>
              <a:tabLst>
                <a:tab pos="318546" algn="l"/>
                <a:tab pos="319115" algn="l"/>
              </a:tabLst>
            </a:pPr>
            <a:r>
              <a:rPr sz="1700" spc="-9" dirty="0">
                <a:latin typeface="Arial"/>
                <a:cs typeface="Arial"/>
              </a:rPr>
              <a:t>Explain </a:t>
            </a:r>
            <a:r>
              <a:rPr sz="1700" spc="-4" dirty="0">
                <a:latin typeface="Arial"/>
                <a:cs typeface="Arial"/>
              </a:rPr>
              <a:t>how pitch and loudness are coded in </a:t>
            </a:r>
            <a:r>
              <a:rPr sz="1700" spc="-9" dirty="0">
                <a:latin typeface="Arial"/>
                <a:cs typeface="Arial"/>
              </a:rPr>
              <a:t>the </a:t>
            </a:r>
            <a:r>
              <a:rPr sz="1700" spc="-4" dirty="0">
                <a:latin typeface="Arial"/>
                <a:cs typeface="Arial"/>
              </a:rPr>
              <a:t>auditory</a:t>
            </a:r>
            <a:r>
              <a:rPr sz="1700" spc="265" dirty="0">
                <a:latin typeface="Arial"/>
                <a:cs typeface="Arial"/>
              </a:rPr>
              <a:t> </a:t>
            </a:r>
            <a:r>
              <a:rPr sz="1700" spc="-4" dirty="0">
                <a:latin typeface="Arial"/>
                <a:cs typeface="Arial"/>
              </a:rPr>
              <a:t>pathways.</a:t>
            </a:r>
            <a:endParaRPr sz="1700">
              <a:latin typeface="Arial"/>
              <a:cs typeface="Arial"/>
            </a:endParaRPr>
          </a:p>
        </p:txBody>
      </p:sp>
      <p:sp>
        <p:nvSpPr>
          <p:cNvPr id="5" name="object 5"/>
          <p:cNvSpPr txBox="1"/>
          <p:nvPr/>
        </p:nvSpPr>
        <p:spPr>
          <a:xfrm>
            <a:off x="7658215" y="4894392"/>
            <a:ext cx="926523" cy="277906"/>
          </a:xfrm>
          <a:prstGeom prst="rect">
            <a:avLst/>
          </a:prstGeom>
        </p:spPr>
        <p:txBody>
          <a:bodyPr vert="horz" wrap="square" lIns="0" tIns="10827" rIns="0" bIns="0" rtlCol="0">
            <a:spAutoFit/>
          </a:bodyPr>
          <a:lstStyle/>
          <a:p>
            <a:pPr marL="11397">
              <a:spcBef>
                <a:spcPts val="85"/>
              </a:spcBef>
            </a:pPr>
            <a:r>
              <a:rPr sz="1700" spc="-4" dirty="0">
                <a:latin typeface="Arial"/>
                <a:cs typeface="Arial"/>
              </a:rPr>
              <a:t>rotational</a:t>
            </a:r>
            <a:endParaRPr sz="1700">
              <a:latin typeface="Arial"/>
              <a:cs typeface="Arial"/>
            </a:endParaRPr>
          </a:p>
        </p:txBody>
      </p:sp>
      <p:sp>
        <p:nvSpPr>
          <p:cNvPr id="6" name="object 6"/>
          <p:cNvSpPr txBox="1"/>
          <p:nvPr/>
        </p:nvSpPr>
        <p:spPr>
          <a:xfrm>
            <a:off x="557766" y="4383405"/>
            <a:ext cx="6954405" cy="1006077"/>
          </a:xfrm>
          <a:prstGeom prst="rect">
            <a:avLst/>
          </a:prstGeom>
        </p:spPr>
        <p:txBody>
          <a:bodyPr vert="horz" wrap="square" lIns="0" tIns="10827" rIns="0" bIns="0" rtlCol="0">
            <a:spAutoFit/>
          </a:bodyPr>
          <a:lstStyle/>
          <a:p>
            <a:pPr marL="319115" indent="-307718">
              <a:spcBef>
                <a:spcPts val="85"/>
              </a:spcBef>
              <a:buClr>
                <a:srgbClr val="669900"/>
              </a:buClr>
              <a:buFont typeface="Wingdings"/>
              <a:buChar char=""/>
              <a:tabLst>
                <a:tab pos="318546" algn="l"/>
                <a:tab pos="319115" algn="l"/>
              </a:tabLst>
            </a:pPr>
            <a:r>
              <a:rPr sz="1700" spc="-4" dirty="0">
                <a:latin typeface="Arial"/>
                <a:cs typeface="Arial"/>
              </a:rPr>
              <a:t>Describe </a:t>
            </a:r>
            <a:r>
              <a:rPr sz="1700" spc="-9" dirty="0">
                <a:latin typeface="Arial"/>
                <a:cs typeface="Arial"/>
              </a:rPr>
              <a:t>the </a:t>
            </a:r>
            <a:r>
              <a:rPr sz="1700" spc="-4" dirty="0">
                <a:latin typeface="Arial"/>
                <a:cs typeface="Arial"/>
              </a:rPr>
              <a:t>various forms of deafness and </a:t>
            </a:r>
            <a:r>
              <a:rPr sz="1700" spc="-9" dirty="0">
                <a:latin typeface="Arial"/>
                <a:cs typeface="Arial"/>
              </a:rPr>
              <a:t>tests </a:t>
            </a:r>
            <a:r>
              <a:rPr sz="1700" spc="-4" dirty="0">
                <a:latin typeface="Arial"/>
                <a:cs typeface="Arial"/>
              </a:rPr>
              <a:t>for </a:t>
            </a:r>
            <a:r>
              <a:rPr sz="1700" spc="-9" dirty="0">
                <a:latin typeface="Arial"/>
                <a:cs typeface="Arial"/>
              </a:rPr>
              <a:t>their</a:t>
            </a:r>
            <a:r>
              <a:rPr sz="1700" spc="292" dirty="0">
                <a:latin typeface="Arial"/>
                <a:cs typeface="Arial"/>
              </a:rPr>
              <a:t> </a:t>
            </a:r>
            <a:r>
              <a:rPr sz="1700" spc="-4" dirty="0">
                <a:latin typeface="Arial"/>
                <a:cs typeface="Arial"/>
              </a:rPr>
              <a:t>diagnosis.</a:t>
            </a:r>
            <a:endParaRPr sz="1700">
              <a:latin typeface="Arial"/>
              <a:cs typeface="Arial"/>
            </a:endParaRPr>
          </a:p>
          <a:p>
            <a:pPr>
              <a:spcBef>
                <a:spcPts val="18"/>
              </a:spcBef>
              <a:buClr>
                <a:srgbClr val="669900"/>
              </a:buClr>
              <a:buFont typeface="Wingdings"/>
              <a:buChar char=""/>
            </a:pPr>
            <a:endParaRPr sz="2100">
              <a:latin typeface="Times New Roman"/>
              <a:cs typeface="Times New Roman"/>
            </a:endParaRPr>
          </a:p>
          <a:p>
            <a:pPr marL="319115" marR="9118" indent="-307718">
              <a:lnSpc>
                <a:spcPts val="1633"/>
              </a:lnSpc>
              <a:buClr>
                <a:srgbClr val="669900"/>
              </a:buClr>
              <a:buFont typeface="Wingdings"/>
              <a:buChar char=""/>
              <a:tabLst>
                <a:tab pos="318546" algn="l"/>
                <a:tab pos="319115" algn="l"/>
                <a:tab pos="1200672" algn="l"/>
                <a:tab pos="1771091" algn="l"/>
                <a:tab pos="2242926" algn="l"/>
                <a:tab pos="3319370" algn="l"/>
                <a:tab pos="3658431" algn="l"/>
                <a:tab pos="4130266" algn="l"/>
                <a:tab pos="5459723" algn="l"/>
                <a:tab pos="6258652" algn="l"/>
              </a:tabLst>
            </a:pPr>
            <a:r>
              <a:rPr sz="1700" spc="-13" dirty="0">
                <a:latin typeface="Arial"/>
                <a:cs typeface="Arial"/>
              </a:rPr>
              <a:t>E</a:t>
            </a:r>
            <a:r>
              <a:rPr sz="1700" spc="-4" dirty="0">
                <a:latin typeface="Arial"/>
                <a:cs typeface="Arial"/>
              </a:rPr>
              <a:t>xp</a:t>
            </a:r>
            <a:r>
              <a:rPr sz="1700" dirty="0">
                <a:latin typeface="Arial"/>
                <a:cs typeface="Arial"/>
              </a:rPr>
              <a:t>l</a:t>
            </a:r>
            <a:r>
              <a:rPr sz="1700" spc="-4" dirty="0">
                <a:latin typeface="Arial"/>
                <a:cs typeface="Arial"/>
              </a:rPr>
              <a:t>a</a:t>
            </a:r>
            <a:r>
              <a:rPr sz="1700" dirty="0">
                <a:latin typeface="Arial"/>
                <a:cs typeface="Arial"/>
              </a:rPr>
              <a:t>i</a:t>
            </a:r>
            <a:r>
              <a:rPr sz="1700" spc="-4" dirty="0">
                <a:latin typeface="Arial"/>
                <a:cs typeface="Arial"/>
              </a:rPr>
              <a:t>n</a:t>
            </a:r>
            <a:r>
              <a:rPr sz="1700" dirty="0">
                <a:latin typeface="Arial"/>
                <a:cs typeface="Arial"/>
              </a:rPr>
              <a:t>	</a:t>
            </a:r>
            <a:r>
              <a:rPr sz="1700" spc="-4" dirty="0">
                <a:latin typeface="Arial"/>
                <a:cs typeface="Arial"/>
              </a:rPr>
              <a:t>h</a:t>
            </a:r>
            <a:r>
              <a:rPr sz="1700" spc="4" dirty="0">
                <a:latin typeface="Arial"/>
                <a:cs typeface="Arial"/>
              </a:rPr>
              <a:t>o</a:t>
            </a:r>
            <a:r>
              <a:rPr sz="1700" spc="-4" dirty="0">
                <a:latin typeface="Arial"/>
                <a:cs typeface="Arial"/>
              </a:rPr>
              <a:t>w</a:t>
            </a:r>
            <a:r>
              <a:rPr sz="1700" dirty="0">
                <a:latin typeface="Arial"/>
                <a:cs typeface="Arial"/>
              </a:rPr>
              <a:t>	</a:t>
            </a:r>
            <a:r>
              <a:rPr sz="1700" spc="-9" dirty="0">
                <a:latin typeface="Arial"/>
                <a:cs typeface="Arial"/>
              </a:rPr>
              <a:t>th</a:t>
            </a:r>
            <a:r>
              <a:rPr sz="1700" spc="-4" dirty="0">
                <a:latin typeface="Arial"/>
                <a:cs typeface="Arial"/>
              </a:rPr>
              <a:t>e</a:t>
            </a:r>
            <a:r>
              <a:rPr sz="1700" dirty="0">
                <a:latin typeface="Arial"/>
                <a:cs typeface="Arial"/>
              </a:rPr>
              <a:t>	</a:t>
            </a:r>
            <a:r>
              <a:rPr sz="1700" spc="-4" dirty="0">
                <a:latin typeface="Arial"/>
                <a:cs typeface="Arial"/>
              </a:rPr>
              <a:t>rec</a:t>
            </a:r>
            <a:r>
              <a:rPr sz="1700" spc="4" dirty="0">
                <a:latin typeface="Arial"/>
                <a:cs typeface="Arial"/>
              </a:rPr>
              <a:t>e</a:t>
            </a:r>
            <a:r>
              <a:rPr sz="1700" spc="-4" dirty="0">
                <a:latin typeface="Arial"/>
                <a:cs typeface="Arial"/>
              </a:rPr>
              <a:t>pt</a:t>
            </a:r>
            <a:r>
              <a:rPr sz="1700" spc="4" dirty="0">
                <a:latin typeface="Arial"/>
                <a:cs typeface="Arial"/>
              </a:rPr>
              <a:t>o</a:t>
            </a:r>
            <a:r>
              <a:rPr sz="1700" spc="-4" dirty="0">
                <a:latin typeface="Arial"/>
                <a:cs typeface="Arial"/>
              </a:rPr>
              <a:t>rs</a:t>
            </a:r>
            <a:r>
              <a:rPr sz="1700" dirty="0">
                <a:latin typeface="Arial"/>
                <a:cs typeface="Arial"/>
              </a:rPr>
              <a:t>	</a:t>
            </a:r>
            <a:r>
              <a:rPr sz="1700" spc="-4" dirty="0">
                <a:latin typeface="Arial"/>
                <a:cs typeface="Arial"/>
              </a:rPr>
              <a:t>in</a:t>
            </a:r>
            <a:r>
              <a:rPr sz="1700" dirty="0">
                <a:latin typeface="Arial"/>
                <a:cs typeface="Arial"/>
              </a:rPr>
              <a:t>	</a:t>
            </a:r>
            <a:r>
              <a:rPr sz="1700" spc="-9" dirty="0">
                <a:latin typeface="Arial"/>
                <a:cs typeface="Arial"/>
              </a:rPr>
              <a:t>th</a:t>
            </a:r>
            <a:r>
              <a:rPr sz="1700" spc="-4" dirty="0">
                <a:latin typeface="Arial"/>
                <a:cs typeface="Arial"/>
              </a:rPr>
              <a:t>e</a:t>
            </a:r>
            <a:r>
              <a:rPr sz="1700" dirty="0">
                <a:latin typeface="Arial"/>
                <a:cs typeface="Arial"/>
              </a:rPr>
              <a:t>	</a:t>
            </a:r>
            <a:r>
              <a:rPr sz="1700" spc="-4" dirty="0">
                <a:latin typeface="Arial"/>
                <a:cs typeface="Arial"/>
              </a:rPr>
              <a:t>s</a:t>
            </a:r>
            <a:r>
              <a:rPr sz="1700" spc="4" dirty="0">
                <a:latin typeface="Arial"/>
                <a:cs typeface="Arial"/>
              </a:rPr>
              <a:t>e</a:t>
            </a:r>
            <a:r>
              <a:rPr sz="1700" spc="-4" dirty="0">
                <a:latin typeface="Arial"/>
                <a:cs typeface="Arial"/>
              </a:rPr>
              <a:t>mici</a:t>
            </a:r>
            <a:r>
              <a:rPr sz="1700" spc="9" dirty="0">
                <a:latin typeface="Arial"/>
                <a:cs typeface="Arial"/>
              </a:rPr>
              <a:t>r</a:t>
            </a:r>
            <a:r>
              <a:rPr sz="1700" spc="-4" dirty="0">
                <a:latin typeface="Arial"/>
                <a:cs typeface="Arial"/>
              </a:rPr>
              <a:t>c</a:t>
            </a:r>
            <a:r>
              <a:rPr sz="1700" spc="4" dirty="0">
                <a:latin typeface="Arial"/>
                <a:cs typeface="Arial"/>
              </a:rPr>
              <a:t>u</a:t>
            </a:r>
            <a:r>
              <a:rPr sz="1700" spc="-4" dirty="0">
                <a:latin typeface="Arial"/>
                <a:cs typeface="Arial"/>
              </a:rPr>
              <a:t>lar</a:t>
            </a:r>
            <a:r>
              <a:rPr sz="1700" dirty="0">
                <a:latin typeface="Arial"/>
                <a:cs typeface="Arial"/>
              </a:rPr>
              <a:t>	</a:t>
            </a:r>
            <a:r>
              <a:rPr sz="1700" spc="-4" dirty="0">
                <a:latin typeface="Arial"/>
                <a:cs typeface="Arial"/>
              </a:rPr>
              <a:t>c</a:t>
            </a:r>
            <a:r>
              <a:rPr sz="1700" spc="4" dirty="0">
                <a:latin typeface="Arial"/>
                <a:cs typeface="Arial"/>
              </a:rPr>
              <a:t>a</a:t>
            </a:r>
            <a:r>
              <a:rPr sz="1700" spc="-4" dirty="0">
                <a:latin typeface="Arial"/>
                <a:cs typeface="Arial"/>
              </a:rPr>
              <a:t>na</a:t>
            </a:r>
            <a:r>
              <a:rPr sz="1700" dirty="0">
                <a:latin typeface="Arial"/>
                <a:cs typeface="Arial"/>
              </a:rPr>
              <a:t>l</a:t>
            </a:r>
            <a:r>
              <a:rPr sz="1700" spc="-4" dirty="0">
                <a:latin typeface="Arial"/>
                <a:cs typeface="Arial"/>
              </a:rPr>
              <a:t>s</a:t>
            </a:r>
            <a:r>
              <a:rPr sz="1700" dirty="0">
                <a:latin typeface="Arial"/>
                <a:cs typeface="Arial"/>
              </a:rPr>
              <a:t>	</a:t>
            </a:r>
            <a:r>
              <a:rPr sz="1700" spc="-4" dirty="0">
                <a:latin typeface="Arial"/>
                <a:cs typeface="Arial"/>
              </a:rPr>
              <a:t>det</a:t>
            </a:r>
            <a:r>
              <a:rPr sz="1700" spc="4" dirty="0">
                <a:latin typeface="Arial"/>
                <a:cs typeface="Arial"/>
              </a:rPr>
              <a:t>e</a:t>
            </a:r>
            <a:r>
              <a:rPr sz="1700" spc="-4" dirty="0">
                <a:latin typeface="Arial"/>
                <a:cs typeface="Arial"/>
              </a:rPr>
              <a:t>ct  acceleration</a:t>
            </a:r>
            <a:endParaRPr sz="1700">
              <a:latin typeface="Arial"/>
              <a:cs typeface="Arial"/>
            </a:endParaRPr>
          </a:p>
        </p:txBody>
      </p:sp>
      <p:sp>
        <p:nvSpPr>
          <p:cNvPr id="7" name="object 7"/>
          <p:cNvSpPr txBox="1"/>
          <p:nvPr/>
        </p:nvSpPr>
        <p:spPr>
          <a:xfrm>
            <a:off x="557765" y="5354282"/>
            <a:ext cx="7314622" cy="1057373"/>
          </a:xfrm>
          <a:prstGeom prst="rect">
            <a:avLst/>
          </a:prstGeom>
        </p:spPr>
        <p:txBody>
          <a:bodyPr vert="horz" wrap="square" lIns="0" tIns="10827" rIns="0" bIns="0" rtlCol="0">
            <a:spAutoFit/>
          </a:bodyPr>
          <a:lstStyle/>
          <a:p>
            <a:pPr marL="11397">
              <a:spcBef>
                <a:spcPts val="85"/>
              </a:spcBef>
            </a:pPr>
            <a:r>
              <a:rPr sz="1700" spc="-4" dirty="0">
                <a:latin typeface="Arial"/>
                <a:cs typeface="Arial"/>
              </a:rPr>
              <a:t>and how </a:t>
            </a:r>
            <a:r>
              <a:rPr sz="1700" spc="-9" dirty="0">
                <a:latin typeface="Arial"/>
                <a:cs typeface="Arial"/>
              </a:rPr>
              <a:t>the </a:t>
            </a:r>
            <a:r>
              <a:rPr sz="1700" spc="-4" dirty="0">
                <a:latin typeface="Arial"/>
                <a:cs typeface="Arial"/>
              </a:rPr>
              <a:t>receptors in </a:t>
            </a:r>
            <a:r>
              <a:rPr sz="1700" spc="-9" dirty="0">
                <a:latin typeface="Arial"/>
                <a:cs typeface="Arial"/>
              </a:rPr>
              <a:t>the </a:t>
            </a:r>
            <a:r>
              <a:rPr sz="1700" spc="-4" dirty="0">
                <a:latin typeface="Arial"/>
                <a:cs typeface="Arial"/>
              </a:rPr>
              <a:t>saccule and utricle detect linear</a:t>
            </a:r>
            <a:r>
              <a:rPr sz="1700" spc="341" dirty="0">
                <a:latin typeface="Arial"/>
                <a:cs typeface="Arial"/>
              </a:rPr>
              <a:t> </a:t>
            </a:r>
            <a:r>
              <a:rPr sz="1700" spc="-4" dirty="0">
                <a:latin typeface="Arial"/>
                <a:cs typeface="Arial"/>
              </a:rPr>
              <a:t>acceleration.</a:t>
            </a:r>
            <a:endParaRPr sz="1700">
              <a:latin typeface="Arial"/>
              <a:cs typeface="Arial"/>
            </a:endParaRPr>
          </a:p>
          <a:p>
            <a:pPr>
              <a:spcBef>
                <a:spcPts val="31"/>
              </a:spcBef>
            </a:pPr>
            <a:endParaRPr sz="1700">
              <a:latin typeface="Times New Roman"/>
              <a:cs typeface="Times New Roman"/>
            </a:endParaRPr>
          </a:p>
          <a:p>
            <a:pPr marL="11397" marR="4559">
              <a:buClr>
                <a:srgbClr val="669900"/>
              </a:buClr>
              <a:buFont typeface="Wingdings"/>
              <a:buChar char=""/>
              <a:tabLst>
                <a:tab pos="318546" algn="l"/>
                <a:tab pos="319115" algn="l"/>
              </a:tabLst>
            </a:pPr>
            <a:r>
              <a:rPr sz="1700" spc="-4" dirty="0">
                <a:latin typeface="Arial"/>
                <a:cs typeface="Arial"/>
              </a:rPr>
              <a:t>List </a:t>
            </a:r>
            <a:r>
              <a:rPr sz="1700" spc="-9" dirty="0">
                <a:latin typeface="Arial"/>
                <a:cs typeface="Arial"/>
              </a:rPr>
              <a:t>the </a:t>
            </a:r>
            <a:r>
              <a:rPr sz="1700" spc="-4" dirty="0">
                <a:latin typeface="Arial"/>
                <a:cs typeface="Arial"/>
              </a:rPr>
              <a:t>major sensory inputs </a:t>
            </a:r>
            <a:r>
              <a:rPr sz="1700" spc="-9" dirty="0">
                <a:latin typeface="Arial"/>
                <a:cs typeface="Arial"/>
              </a:rPr>
              <a:t>that </a:t>
            </a:r>
            <a:r>
              <a:rPr sz="1700" spc="-4" dirty="0">
                <a:latin typeface="Arial"/>
                <a:cs typeface="Arial"/>
              </a:rPr>
              <a:t>provide </a:t>
            </a:r>
            <a:r>
              <a:rPr sz="1700" spc="-9" dirty="0">
                <a:latin typeface="Arial"/>
                <a:cs typeface="Arial"/>
              </a:rPr>
              <a:t>the </a:t>
            </a:r>
            <a:r>
              <a:rPr sz="1700" spc="-4" dirty="0">
                <a:latin typeface="Arial"/>
                <a:cs typeface="Arial"/>
              </a:rPr>
              <a:t>information synthesized in  </a:t>
            </a:r>
            <a:r>
              <a:rPr sz="1700" spc="-9" dirty="0">
                <a:latin typeface="Arial"/>
                <a:cs typeface="Arial"/>
              </a:rPr>
              <a:t>the </a:t>
            </a:r>
            <a:r>
              <a:rPr sz="1700" spc="-4" dirty="0">
                <a:latin typeface="Arial"/>
                <a:cs typeface="Arial"/>
              </a:rPr>
              <a:t>brain into </a:t>
            </a:r>
            <a:r>
              <a:rPr sz="1700" spc="-9" dirty="0">
                <a:latin typeface="Arial"/>
                <a:cs typeface="Arial"/>
              </a:rPr>
              <a:t>the </a:t>
            </a:r>
            <a:r>
              <a:rPr sz="1700" spc="-4" dirty="0">
                <a:latin typeface="Arial"/>
                <a:cs typeface="Arial"/>
              </a:rPr>
              <a:t>sense of position in</a:t>
            </a:r>
            <a:r>
              <a:rPr sz="1700" spc="148" dirty="0">
                <a:latin typeface="Arial"/>
                <a:cs typeface="Arial"/>
              </a:rPr>
              <a:t> </a:t>
            </a:r>
            <a:r>
              <a:rPr sz="1700" spc="-4" dirty="0">
                <a:latin typeface="Arial"/>
                <a:cs typeface="Arial"/>
              </a:rPr>
              <a:t>space.</a:t>
            </a:r>
            <a:endParaRPr sz="1700">
              <a:latin typeface="Arial"/>
              <a:cs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60862" y="480060"/>
            <a:ext cx="124691" cy="12505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60862" y="1125519"/>
            <a:ext cx="124691" cy="12505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60862" y="2093706"/>
            <a:ext cx="124691" cy="12505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660862" y="3061894"/>
            <a:ext cx="124691" cy="125058"/>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627038" y="361277"/>
            <a:ext cx="7942118" cy="6167040"/>
          </a:xfrm>
          <a:prstGeom prst="rect">
            <a:avLst/>
          </a:prstGeom>
        </p:spPr>
        <p:txBody>
          <a:bodyPr vert="horz" wrap="square" lIns="0" tIns="11397" rIns="0" bIns="0" rtlCol="0">
            <a:spAutoFit/>
          </a:bodyPr>
          <a:lstStyle/>
          <a:p>
            <a:pPr marL="319115">
              <a:spcBef>
                <a:spcPts val="90"/>
              </a:spcBef>
            </a:pPr>
            <a:r>
              <a:rPr sz="2200" spc="-4" dirty="0">
                <a:latin typeface="Arial"/>
                <a:cs typeface="Arial"/>
              </a:rPr>
              <a:t>Receptors for hearing and equilibrium are housed in the</a:t>
            </a:r>
            <a:r>
              <a:rPr sz="2200" spc="81" dirty="0">
                <a:latin typeface="Arial"/>
                <a:cs typeface="Arial"/>
              </a:rPr>
              <a:t> </a:t>
            </a:r>
            <a:r>
              <a:rPr sz="2200" spc="-4" dirty="0">
                <a:latin typeface="Arial"/>
                <a:cs typeface="Arial"/>
              </a:rPr>
              <a:t>ear.</a:t>
            </a:r>
            <a:endParaRPr sz="2200">
              <a:latin typeface="Arial"/>
              <a:cs typeface="Arial"/>
            </a:endParaRPr>
          </a:p>
          <a:p>
            <a:pPr>
              <a:spcBef>
                <a:spcPts val="4"/>
              </a:spcBef>
            </a:pPr>
            <a:endParaRPr sz="2200">
              <a:latin typeface="Times New Roman"/>
              <a:cs typeface="Times New Roman"/>
            </a:endParaRPr>
          </a:p>
          <a:p>
            <a:pPr marL="11397" marR="4559" indent="307718"/>
            <a:r>
              <a:rPr sz="2200" spc="-4" dirty="0">
                <a:latin typeface="Arial"/>
                <a:cs typeface="Arial"/>
              </a:rPr>
              <a:t>The external ear, middle ear, and </a:t>
            </a:r>
            <a:r>
              <a:rPr sz="2200" b="1" spc="-4" dirty="0">
                <a:latin typeface="Arial"/>
                <a:cs typeface="Arial"/>
              </a:rPr>
              <a:t>cochlea </a:t>
            </a:r>
            <a:r>
              <a:rPr sz="2200" spc="-4" dirty="0">
                <a:latin typeface="Arial"/>
                <a:cs typeface="Arial"/>
              </a:rPr>
              <a:t>of the inner ear are  concerned with</a:t>
            </a:r>
            <a:r>
              <a:rPr sz="2200" spc="9" dirty="0">
                <a:latin typeface="Arial"/>
                <a:cs typeface="Arial"/>
              </a:rPr>
              <a:t> </a:t>
            </a:r>
            <a:r>
              <a:rPr sz="2200" spc="-4" dirty="0">
                <a:latin typeface="Arial"/>
                <a:cs typeface="Arial"/>
              </a:rPr>
              <a:t>hearing.</a:t>
            </a:r>
            <a:endParaRPr sz="2200">
              <a:latin typeface="Arial"/>
              <a:cs typeface="Arial"/>
            </a:endParaRPr>
          </a:p>
          <a:p>
            <a:pPr>
              <a:spcBef>
                <a:spcPts val="4"/>
              </a:spcBef>
            </a:pPr>
            <a:endParaRPr sz="2200">
              <a:latin typeface="Times New Roman"/>
              <a:cs typeface="Times New Roman"/>
            </a:endParaRPr>
          </a:p>
          <a:p>
            <a:pPr marL="11397" marR="326523" indent="307718"/>
            <a:r>
              <a:rPr sz="2200" spc="-4" dirty="0">
                <a:latin typeface="Arial"/>
                <a:cs typeface="Arial"/>
              </a:rPr>
              <a:t>The </a:t>
            </a:r>
            <a:r>
              <a:rPr sz="2200" b="1" spc="-4" dirty="0">
                <a:latin typeface="Arial"/>
                <a:cs typeface="Arial"/>
              </a:rPr>
              <a:t>semicircular canals</a:t>
            </a:r>
            <a:r>
              <a:rPr sz="2200" spc="-4" dirty="0">
                <a:latin typeface="Arial"/>
                <a:cs typeface="Arial"/>
              </a:rPr>
              <a:t>, </a:t>
            </a:r>
            <a:r>
              <a:rPr sz="2200" b="1" spc="-4" dirty="0">
                <a:latin typeface="Arial"/>
                <a:cs typeface="Arial"/>
              </a:rPr>
              <a:t>utricle</a:t>
            </a:r>
            <a:r>
              <a:rPr sz="2200" spc="-4" dirty="0">
                <a:latin typeface="Arial"/>
                <a:cs typeface="Arial"/>
              </a:rPr>
              <a:t>, and </a:t>
            </a:r>
            <a:r>
              <a:rPr sz="2200" b="1" spc="-4" dirty="0">
                <a:latin typeface="Arial"/>
                <a:cs typeface="Arial"/>
              </a:rPr>
              <a:t>saccule </a:t>
            </a:r>
            <a:r>
              <a:rPr sz="2200" spc="-4" dirty="0">
                <a:latin typeface="Arial"/>
                <a:cs typeface="Arial"/>
              </a:rPr>
              <a:t>of the inner  ear are concerned with</a:t>
            </a:r>
            <a:r>
              <a:rPr sz="2200" spc="22" dirty="0">
                <a:latin typeface="Arial"/>
                <a:cs typeface="Arial"/>
              </a:rPr>
              <a:t> </a:t>
            </a:r>
            <a:r>
              <a:rPr sz="2200" spc="-4" dirty="0">
                <a:latin typeface="Arial"/>
                <a:cs typeface="Arial"/>
              </a:rPr>
              <a:t>equilibrium.</a:t>
            </a:r>
            <a:endParaRPr sz="2200">
              <a:latin typeface="Arial"/>
              <a:cs typeface="Arial"/>
            </a:endParaRPr>
          </a:p>
          <a:p>
            <a:pPr>
              <a:spcBef>
                <a:spcPts val="4"/>
              </a:spcBef>
            </a:pPr>
            <a:endParaRPr sz="2200">
              <a:latin typeface="Times New Roman"/>
              <a:cs typeface="Times New Roman"/>
            </a:endParaRPr>
          </a:p>
          <a:p>
            <a:pPr marL="319115"/>
            <a:r>
              <a:rPr sz="2200" spc="-4" dirty="0">
                <a:latin typeface="Arial"/>
                <a:cs typeface="Arial"/>
              </a:rPr>
              <a:t>Receptors in:</a:t>
            </a:r>
            <a:endParaRPr sz="2200">
              <a:latin typeface="Arial"/>
              <a:cs typeface="Arial"/>
            </a:endParaRPr>
          </a:p>
          <a:p>
            <a:pPr>
              <a:spcBef>
                <a:spcPts val="4"/>
              </a:spcBef>
            </a:pPr>
            <a:endParaRPr sz="2200">
              <a:latin typeface="Times New Roman"/>
              <a:cs typeface="Times New Roman"/>
            </a:endParaRPr>
          </a:p>
          <a:p>
            <a:pPr marL="11397" marR="1267344">
              <a:buClr>
                <a:srgbClr val="FF0000"/>
              </a:buClr>
              <a:buFont typeface="Wingdings"/>
              <a:buChar char=""/>
              <a:tabLst>
                <a:tab pos="319115" algn="l"/>
              </a:tabLst>
            </a:pPr>
            <a:r>
              <a:rPr sz="2200" spc="-4" dirty="0">
                <a:latin typeface="Arial"/>
                <a:cs typeface="Arial"/>
              </a:rPr>
              <a:t>the semicircular canals </a:t>
            </a:r>
            <a:r>
              <a:rPr sz="2200" dirty="0">
                <a:latin typeface="Arial"/>
                <a:cs typeface="Arial"/>
              </a:rPr>
              <a:t>(</a:t>
            </a:r>
            <a:r>
              <a:rPr sz="2200" b="1" dirty="0">
                <a:latin typeface="Arial"/>
                <a:cs typeface="Arial"/>
              </a:rPr>
              <a:t>hair </a:t>
            </a:r>
            <a:r>
              <a:rPr sz="2200" b="1" spc="-4" dirty="0">
                <a:latin typeface="Arial"/>
                <a:cs typeface="Arial"/>
              </a:rPr>
              <a:t>cells</a:t>
            </a:r>
            <a:r>
              <a:rPr sz="2200" spc="-4" dirty="0">
                <a:latin typeface="Arial"/>
                <a:cs typeface="Arial"/>
              </a:rPr>
              <a:t>) detect rotational  acceleration;</a:t>
            </a:r>
            <a:endParaRPr sz="2200">
              <a:latin typeface="Arial"/>
              <a:cs typeface="Arial"/>
            </a:endParaRPr>
          </a:p>
          <a:p>
            <a:pPr>
              <a:spcBef>
                <a:spcPts val="4"/>
              </a:spcBef>
              <a:buClr>
                <a:srgbClr val="FF0000"/>
              </a:buClr>
              <a:buFont typeface="Wingdings"/>
              <a:buChar char=""/>
            </a:pPr>
            <a:endParaRPr sz="2200">
              <a:latin typeface="Times New Roman"/>
              <a:cs typeface="Times New Roman"/>
            </a:endParaRPr>
          </a:p>
          <a:p>
            <a:pPr marL="11397" marR="961335">
              <a:buClr>
                <a:srgbClr val="FF0000"/>
              </a:buClr>
              <a:buFont typeface="Wingdings"/>
              <a:buChar char=""/>
              <a:tabLst>
                <a:tab pos="319115" algn="l"/>
              </a:tabLst>
            </a:pPr>
            <a:r>
              <a:rPr sz="2200" spc="-4" dirty="0">
                <a:latin typeface="Arial"/>
                <a:cs typeface="Arial"/>
              </a:rPr>
              <a:t>receptors in the utricle detect linear acceleration in the  horizontal direction;</a:t>
            </a:r>
            <a:r>
              <a:rPr sz="2200" spc="22" dirty="0">
                <a:latin typeface="Arial"/>
                <a:cs typeface="Arial"/>
              </a:rPr>
              <a:t> </a:t>
            </a:r>
            <a:r>
              <a:rPr sz="2200" spc="-4" dirty="0">
                <a:latin typeface="Arial"/>
                <a:cs typeface="Arial"/>
              </a:rPr>
              <a:t>and</a:t>
            </a:r>
            <a:endParaRPr sz="2200">
              <a:latin typeface="Arial"/>
              <a:cs typeface="Arial"/>
            </a:endParaRPr>
          </a:p>
          <a:p>
            <a:pPr>
              <a:spcBef>
                <a:spcPts val="4"/>
              </a:spcBef>
              <a:buClr>
                <a:srgbClr val="FF0000"/>
              </a:buClr>
              <a:buFont typeface="Wingdings"/>
              <a:buChar char=""/>
            </a:pPr>
            <a:endParaRPr sz="2200">
              <a:latin typeface="Times New Roman"/>
              <a:cs typeface="Times New Roman"/>
            </a:endParaRPr>
          </a:p>
          <a:p>
            <a:pPr marL="11397" marR="763598">
              <a:buClr>
                <a:srgbClr val="FF0000"/>
              </a:buClr>
              <a:buFont typeface="Wingdings"/>
              <a:buChar char=""/>
              <a:tabLst>
                <a:tab pos="319115" algn="l"/>
              </a:tabLst>
            </a:pPr>
            <a:r>
              <a:rPr sz="2200" spc="-4" dirty="0">
                <a:latin typeface="Arial"/>
                <a:cs typeface="Arial"/>
              </a:rPr>
              <a:t>receptors in the saccule detect linear acceleration in the  vertical</a:t>
            </a:r>
            <a:r>
              <a:rPr sz="2200" spc="-9" dirty="0">
                <a:latin typeface="Arial"/>
                <a:cs typeface="Arial"/>
              </a:rPr>
              <a:t> </a:t>
            </a:r>
            <a:r>
              <a:rPr sz="2200" spc="-4" dirty="0">
                <a:latin typeface="Arial"/>
                <a:cs typeface="Arial"/>
              </a:rPr>
              <a:t>direction.</a:t>
            </a:r>
            <a:endParaRPr sz="2200">
              <a:latin typeface="Arial"/>
              <a:cs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066800" y="-795335"/>
            <a:ext cx="10058400" cy="1282893"/>
          </a:xfrm>
          <a:prstGeom prst="rect">
            <a:avLst/>
          </a:prstGeom>
        </p:spPr>
        <p:txBody>
          <a:bodyPr vert="horz" wrap="square" lIns="0" tIns="51286" rIns="0" bIns="0" rtlCol="0">
            <a:spAutoFit/>
          </a:bodyPr>
          <a:lstStyle/>
          <a:p>
            <a:pPr marL="353306">
              <a:spcBef>
                <a:spcPts val="404"/>
              </a:spcBef>
            </a:pPr>
            <a:r>
              <a:rPr lang="en-US" sz="2000" spc="-4" dirty="0" smtClean="0">
                <a:solidFill>
                  <a:srgbClr val="FF0000"/>
                </a:solidFill>
                <a:latin typeface="Arial" pitchFamily="34" charset="0"/>
                <a:cs typeface="Arial" pitchFamily="34" charset="0"/>
              </a:rPr>
              <a:t/>
            </a:r>
            <a:br>
              <a:rPr lang="en-US" sz="2000" spc="-4" dirty="0" smtClean="0">
                <a:solidFill>
                  <a:srgbClr val="FF0000"/>
                </a:solidFill>
                <a:latin typeface="Arial" pitchFamily="34" charset="0"/>
                <a:cs typeface="Arial" pitchFamily="34" charset="0"/>
              </a:rPr>
            </a:br>
            <a:r>
              <a:rPr lang="en-US" sz="2000" spc="-4" dirty="0" smtClean="0">
                <a:solidFill>
                  <a:srgbClr val="FF0000"/>
                </a:solidFill>
                <a:latin typeface="Arial" pitchFamily="34" charset="0"/>
                <a:cs typeface="Arial" pitchFamily="34" charset="0"/>
              </a:rPr>
              <a:t/>
            </a:r>
            <a:br>
              <a:rPr lang="en-US" sz="2000" spc="-4" dirty="0" smtClean="0">
                <a:solidFill>
                  <a:srgbClr val="FF0000"/>
                </a:solidFill>
                <a:latin typeface="Arial" pitchFamily="34" charset="0"/>
                <a:cs typeface="Arial" pitchFamily="34" charset="0"/>
              </a:rPr>
            </a:br>
            <a:r>
              <a:rPr lang="en-US" sz="2000" spc="-4" dirty="0" smtClean="0">
                <a:solidFill>
                  <a:srgbClr val="FF0000"/>
                </a:solidFill>
                <a:latin typeface="Arial" pitchFamily="34" charset="0"/>
                <a:cs typeface="Arial" pitchFamily="34" charset="0"/>
              </a:rPr>
              <a:t/>
            </a:r>
            <a:br>
              <a:rPr lang="en-US" sz="2000" spc="-4" dirty="0" smtClean="0">
                <a:solidFill>
                  <a:srgbClr val="FF0000"/>
                </a:solidFill>
                <a:latin typeface="Arial" pitchFamily="34" charset="0"/>
                <a:cs typeface="Arial" pitchFamily="34" charset="0"/>
              </a:rPr>
            </a:br>
            <a:endParaRPr sz="2000">
              <a:latin typeface="Arial" pitchFamily="34" charset="0"/>
              <a:cs typeface="Arial" pitchFamily="34" charset="0"/>
            </a:endParaRPr>
          </a:p>
        </p:txBody>
      </p:sp>
      <p:sp>
        <p:nvSpPr>
          <p:cNvPr id="4" name="object 4"/>
          <p:cNvSpPr/>
          <p:nvPr/>
        </p:nvSpPr>
        <p:spPr>
          <a:xfrm>
            <a:off x="594359" y="2186491"/>
            <a:ext cx="120534" cy="12102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94359" y="3420931"/>
            <a:ext cx="120534" cy="121023"/>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724400" y="1828800"/>
            <a:ext cx="4017818" cy="3437404"/>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594359" y="5514638"/>
            <a:ext cx="120534" cy="121023"/>
          </a:xfrm>
          <a:prstGeom prst="rect">
            <a:avLst/>
          </a:prstGeom>
          <a:blipFill>
            <a:blip r:embed="rId5" cstate="print"/>
            <a:stretch>
              <a:fillRect/>
            </a:stretch>
          </a:blipFill>
        </p:spPr>
        <p:txBody>
          <a:bodyPr wrap="square" lIns="0" tIns="0" rIns="0" bIns="0" rtlCol="0"/>
          <a:lstStyle/>
          <a:p>
            <a:endParaRPr/>
          </a:p>
        </p:txBody>
      </p:sp>
      <p:sp>
        <p:nvSpPr>
          <p:cNvPr id="8" name="object 8"/>
          <p:cNvSpPr txBox="1"/>
          <p:nvPr/>
        </p:nvSpPr>
        <p:spPr>
          <a:xfrm>
            <a:off x="557766" y="2070398"/>
            <a:ext cx="7712941" cy="4497927"/>
          </a:xfrm>
          <a:prstGeom prst="rect">
            <a:avLst/>
          </a:prstGeom>
        </p:spPr>
        <p:txBody>
          <a:bodyPr vert="horz" wrap="square" lIns="0" tIns="11967" rIns="0" bIns="0" rtlCol="0">
            <a:spAutoFit/>
          </a:bodyPr>
          <a:lstStyle/>
          <a:p>
            <a:pPr marL="11397" marR="3959881" indent="307718">
              <a:spcBef>
                <a:spcPts val="94"/>
              </a:spcBef>
            </a:pPr>
            <a:r>
              <a:rPr sz="2100" dirty="0">
                <a:latin typeface="Arial"/>
                <a:cs typeface="Arial"/>
              </a:rPr>
              <a:t>Sound </a:t>
            </a:r>
            <a:r>
              <a:rPr sz="2100" spc="-4" dirty="0">
                <a:latin typeface="Arial"/>
                <a:cs typeface="Arial"/>
              </a:rPr>
              <a:t>waves </a:t>
            </a:r>
            <a:r>
              <a:rPr sz="2100" dirty="0">
                <a:latin typeface="Arial"/>
                <a:cs typeface="Arial"/>
              </a:rPr>
              <a:t>pass inward</a:t>
            </a:r>
            <a:r>
              <a:rPr sz="2100" spc="-162" dirty="0">
                <a:latin typeface="Arial"/>
                <a:cs typeface="Arial"/>
              </a:rPr>
              <a:t> </a:t>
            </a:r>
            <a:r>
              <a:rPr sz="2100" spc="-4" dirty="0">
                <a:latin typeface="Arial"/>
                <a:cs typeface="Arial"/>
              </a:rPr>
              <a:t>to  </a:t>
            </a:r>
            <a:r>
              <a:rPr sz="2100" dirty="0">
                <a:latin typeface="Arial"/>
                <a:cs typeface="Arial"/>
              </a:rPr>
              <a:t>the </a:t>
            </a:r>
            <a:r>
              <a:rPr sz="2100" b="1" spc="-4" dirty="0">
                <a:latin typeface="Arial"/>
                <a:cs typeface="Arial"/>
              </a:rPr>
              <a:t>tympanic </a:t>
            </a:r>
            <a:r>
              <a:rPr sz="2100" b="1" dirty="0">
                <a:latin typeface="Arial"/>
                <a:cs typeface="Arial"/>
              </a:rPr>
              <a:t>membrane  </a:t>
            </a:r>
            <a:r>
              <a:rPr sz="2100" spc="-4" dirty="0">
                <a:latin typeface="Arial"/>
                <a:cs typeface="Arial"/>
              </a:rPr>
              <a:t>(eardrum).</a:t>
            </a:r>
            <a:endParaRPr sz="2100">
              <a:latin typeface="Arial"/>
              <a:cs typeface="Arial"/>
            </a:endParaRPr>
          </a:p>
          <a:p>
            <a:pPr>
              <a:lnSpc>
                <a:spcPct val="100000"/>
              </a:lnSpc>
            </a:pPr>
            <a:endParaRPr sz="2200">
              <a:latin typeface="Times New Roman"/>
              <a:cs typeface="Times New Roman"/>
            </a:endParaRPr>
          </a:p>
          <a:p>
            <a:pPr marL="11397" marR="3926829" indent="307718"/>
            <a:r>
              <a:rPr sz="2100" dirty="0">
                <a:latin typeface="Arial"/>
                <a:cs typeface="Arial"/>
              </a:rPr>
              <a:t>The middle ear is an</a:t>
            </a:r>
            <a:r>
              <a:rPr sz="2100" spc="-175" dirty="0">
                <a:latin typeface="Arial"/>
                <a:cs typeface="Arial"/>
              </a:rPr>
              <a:t> </a:t>
            </a:r>
            <a:r>
              <a:rPr sz="2100" dirty="0">
                <a:latin typeface="Arial"/>
                <a:cs typeface="Arial"/>
              </a:rPr>
              <a:t>air-filled  </a:t>
            </a:r>
            <a:r>
              <a:rPr sz="2100" spc="-4" dirty="0">
                <a:latin typeface="Arial"/>
                <a:cs typeface="Arial"/>
              </a:rPr>
              <a:t>cavity </a:t>
            </a:r>
            <a:r>
              <a:rPr sz="2100" dirty="0">
                <a:latin typeface="Arial"/>
                <a:cs typeface="Arial"/>
              </a:rPr>
              <a:t>in the temporal bone that  opens </a:t>
            </a:r>
            <a:r>
              <a:rPr sz="2100" spc="-4" dirty="0">
                <a:latin typeface="Arial"/>
                <a:cs typeface="Arial"/>
              </a:rPr>
              <a:t>via </a:t>
            </a:r>
            <a:r>
              <a:rPr sz="2100" dirty="0">
                <a:latin typeface="Arial"/>
                <a:cs typeface="Arial"/>
              </a:rPr>
              <a:t>the </a:t>
            </a:r>
            <a:r>
              <a:rPr sz="2100" b="1" spc="-4" dirty="0">
                <a:latin typeface="Arial"/>
                <a:cs typeface="Arial"/>
              </a:rPr>
              <a:t>auditory  (Eustachian) tube </a:t>
            </a:r>
            <a:r>
              <a:rPr sz="2100" dirty="0">
                <a:latin typeface="Arial"/>
                <a:cs typeface="Arial"/>
              </a:rPr>
              <a:t>into the  </a:t>
            </a:r>
            <a:r>
              <a:rPr sz="2100" spc="-4" dirty="0">
                <a:latin typeface="Arial"/>
                <a:cs typeface="Arial"/>
              </a:rPr>
              <a:t>nasopharynx </a:t>
            </a:r>
            <a:r>
              <a:rPr sz="2100" dirty="0">
                <a:latin typeface="Arial"/>
                <a:cs typeface="Arial"/>
              </a:rPr>
              <a:t>and through the  </a:t>
            </a:r>
            <a:r>
              <a:rPr sz="2100" spc="-4" dirty="0">
                <a:latin typeface="Arial"/>
                <a:cs typeface="Arial"/>
              </a:rPr>
              <a:t>nasopharynx to </a:t>
            </a:r>
            <a:r>
              <a:rPr sz="2100" dirty="0">
                <a:latin typeface="Arial"/>
                <a:cs typeface="Arial"/>
              </a:rPr>
              <a:t>the</a:t>
            </a:r>
            <a:r>
              <a:rPr sz="2100" spc="-72" dirty="0">
                <a:latin typeface="Arial"/>
                <a:cs typeface="Arial"/>
              </a:rPr>
              <a:t> </a:t>
            </a:r>
            <a:r>
              <a:rPr sz="2100" spc="-4" dirty="0">
                <a:latin typeface="Arial"/>
                <a:cs typeface="Arial"/>
              </a:rPr>
              <a:t>exterior.</a:t>
            </a:r>
            <a:endParaRPr sz="2100">
              <a:latin typeface="Arial"/>
              <a:cs typeface="Arial"/>
            </a:endParaRPr>
          </a:p>
          <a:p>
            <a:pPr marL="11397" marR="4559" indent="250164">
              <a:spcBef>
                <a:spcPts val="1894"/>
              </a:spcBef>
            </a:pPr>
            <a:r>
              <a:rPr sz="2100" dirty="0">
                <a:latin typeface="Arial"/>
                <a:cs typeface="Arial"/>
              </a:rPr>
              <a:t>The tube is usually closed, but during swallowing, chewing,</a:t>
            </a:r>
            <a:r>
              <a:rPr sz="2100" spc="-319" dirty="0">
                <a:latin typeface="Arial"/>
                <a:cs typeface="Arial"/>
              </a:rPr>
              <a:t> </a:t>
            </a:r>
            <a:r>
              <a:rPr sz="2100" dirty="0">
                <a:latin typeface="Arial"/>
                <a:cs typeface="Arial"/>
              </a:rPr>
              <a:t>and  yawning it opens, equalizing air pressure on the two sides of the  </a:t>
            </a:r>
            <a:r>
              <a:rPr sz="2100" spc="-4" dirty="0">
                <a:latin typeface="Arial"/>
                <a:cs typeface="Arial"/>
              </a:rPr>
              <a:t>eardrum.</a:t>
            </a:r>
            <a:endParaRPr sz="2100">
              <a:latin typeface="Arial"/>
              <a:cs typeface="Arial"/>
            </a:endParaRPr>
          </a:p>
        </p:txBody>
      </p:sp>
      <p:sp>
        <p:nvSpPr>
          <p:cNvPr id="9" name="Rectangle 8"/>
          <p:cNvSpPr/>
          <p:nvPr/>
        </p:nvSpPr>
        <p:spPr>
          <a:xfrm>
            <a:off x="685800" y="1295400"/>
            <a:ext cx="4572000" cy="707886"/>
          </a:xfrm>
          <a:prstGeom prst="rect">
            <a:avLst/>
          </a:prstGeom>
        </p:spPr>
        <p:txBody>
          <a:bodyPr>
            <a:spAutoFit/>
          </a:bodyPr>
          <a:lstStyle/>
          <a:p>
            <a:r>
              <a:rPr lang="en-US" sz="2000" dirty="0" smtClean="0">
                <a:solidFill>
                  <a:srgbClr val="000000"/>
                </a:solidFill>
                <a:latin typeface="Arial" pitchFamily="34" charset="0"/>
                <a:cs typeface="Arial" pitchFamily="34" charset="0"/>
              </a:rPr>
              <a:t>The </a:t>
            </a:r>
            <a:r>
              <a:rPr lang="en-US" sz="2000" spc="-4" dirty="0" smtClean="0">
                <a:solidFill>
                  <a:srgbClr val="000000"/>
                </a:solidFill>
                <a:latin typeface="Arial" pitchFamily="34" charset="0"/>
                <a:cs typeface="Arial" pitchFamily="34" charset="0"/>
              </a:rPr>
              <a:t>external </a:t>
            </a:r>
            <a:r>
              <a:rPr lang="en-US" sz="2000" dirty="0" smtClean="0">
                <a:solidFill>
                  <a:srgbClr val="000000"/>
                </a:solidFill>
                <a:latin typeface="Arial" pitchFamily="34" charset="0"/>
                <a:cs typeface="Arial" pitchFamily="34" charset="0"/>
              </a:rPr>
              <a:t>ear funnels  sound </a:t>
            </a:r>
            <a:r>
              <a:rPr lang="en-US" sz="2000" spc="-4" dirty="0" smtClean="0">
                <a:solidFill>
                  <a:srgbClr val="000000"/>
                </a:solidFill>
                <a:latin typeface="Arial" pitchFamily="34" charset="0"/>
                <a:cs typeface="Arial" pitchFamily="34" charset="0"/>
              </a:rPr>
              <a:t>waves to </a:t>
            </a:r>
            <a:r>
              <a:rPr lang="en-US" sz="2000" dirty="0" smtClean="0">
                <a:solidFill>
                  <a:srgbClr val="000000"/>
                </a:solidFill>
                <a:latin typeface="Arial" pitchFamily="34" charset="0"/>
                <a:cs typeface="Arial" pitchFamily="34" charset="0"/>
              </a:rPr>
              <a:t>the</a:t>
            </a:r>
            <a:r>
              <a:rPr lang="en-US" sz="2000" spc="-126" dirty="0" smtClean="0">
                <a:solidFill>
                  <a:srgbClr val="000000"/>
                </a:solidFill>
                <a:latin typeface="Arial" pitchFamily="34" charset="0"/>
                <a:cs typeface="Arial" pitchFamily="34" charset="0"/>
              </a:rPr>
              <a:t> </a:t>
            </a:r>
            <a:r>
              <a:rPr lang="en-US" sz="2000" dirty="0" smtClean="0">
                <a:solidFill>
                  <a:srgbClr val="000000"/>
                </a:solidFill>
                <a:latin typeface="Arial" pitchFamily="34" charset="0"/>
                <a:cs typeface="Arial" pitchFamily="34" charset="0"/>
              </a:rPr>
              <a:t>external  </a:t>
            </a:r>
            <a:r>
              <a:rPr lang="en-US" sz="2000" spc="-4" dirty="0" smtClean="0">
                <a:solidFill>
                  <a:srgbClr val="000000"/>
                </a:solidFill>
                <a:latin typeface="Arial" pitchFamily="34" charset="0"/>
                <a:cs typeface="Arial" pitchFamily="34" charset="0"/>
              </a:rPr>
              <a:t>auditory</a:t>
            </a:r>
            <a:r>
              <a:rPr lang="en-US" sz="2000" spc="-49" dirty="0" smtClean="0">
                <a:solidFill>
                  <a:srgbClr val="000000"/>
                </a:solidFill>
                <a:latin typeface="Arial" pitchFamily="34" charset="0"/>
                <a:cs typeface="Arial" pitchFamily="34" charset="0"/>
              </a:rPr>
              <a:t> </a:t>
            </a:r>
            <a:r>
              <a:rPr lang="en-US" sz="2000" dirty="0" err="1" smtClean="0">
                <a:solidFill>
                  <a:srgbClr val="000000"/>
                </a:solidFill>
                <a:latin typeface="Arial" pitchFamily="34" charset="0"/>
                <a:cs typeface="Arial" pitchFamily="34" charset="0"/>
              </a:rPr>
              <a:t>meatus</a:t>
            </a:r>
            <a:r>
              <a:rPr lang="en-US" sz="2000" dirty="0" smtClean="0">
                <a:solidFill>
                  <a:srgbClr val="000000"/>
                </a:solidFill>
                <a:latin typeface="Arial" pitchFamily="34" charset="0"/>
                <a:cs typeface="Arial" pitchFamily="34" charset="0"/>
              </a:rPr>
              <a:t>.</a:t>
            </a:r>
            <a:endParaRPr lang="en-US" sz="2000" dirty="0"/>
          </a:p>
        </p:txBody>
      </p:sp>
      <p:sp>
        <p:nvSpPr>
          <p:cNvPr id="10" name="object 2"/>
          <p:cNvSpPr/>
          <p:nvPr/>
        </p:nvSpPr>
        <p:spPr>
          <a:xfrm flipH="1" flipV="1">
            <a:off x="533400" y="1340222"/>
            <a:ext cx="152400" cy="183778"/>
          </a:xfrm>
          <a:prstGeom prst="rect">
            <a:avLst/>
          </a:prstGeom>
          <a:blipFill>
            <a:blip r:embed="rId5" cstate="print"/>
            <a:stretch>
              <a:fillRect/>
            </a:stretch>
          </a:blipFill>
        </p:spPr>
        <p:txBody>
          <a:bodyPr wrap="square" lIns="0" tIns="0" rIns="0" bIns="0" rtlCol="0"/>
          <a:lstStyle/>
          <a:p>
            <a:endParaRPr/>
          </a:p>
        </p:txBody>
      </p:sp>
      <p:sp>
        <p:nvSpPr>
          <p:cNvPr id="11" name="Rectangle 10"/>
          <p:cNvSpPr/>
          <p:nvPr/>
        </p:nvSpPr>
        <p:spPr>
          <a:xfrm>
            <a:off x="2057400" y="304800"/>
            <a:ext cx="4572000" cy="646331"/>
          </a:xfrm>
          <a:prstGeom prst="rect">
            <a:avLst/>
          </a:prstGeom>
        </p:spPr>
        <p:txBody>
          <a:bodyPr>
            <a:spAutoFit/>
          </a:bodyPr>
          <a:lstStyle/>
          <a:p>
            <a:r>
              <a:rPr lang="en-US" spc="-4" dirty="0" smtClean="0">
                <a:solidFill>
                  <a:srgbClr val="FF0000"/>
                </a:solidFill>
                <a:latin typeface="Arial" pitchFamily="34" charset="0"/>
                <a:cs typeface="Arial" pitchFamily="34" charset="0"/>
              </a:rPr>
              <a:t>Anatomy of the External and Middle</a:t>
            </a:r>
            <a:r>
              <a:rPr lang="en-US" spc="-49" dirty="0" smtClean="0">
                <a:solidFill>
                  <a:srgbClr val="FF0000"/>
                </a:solidFill>
                <a:latin typeface="Arial" pitchFamily="34" charset="0"/>
                <a:cs typeface="Arial" pitchFamily="34" charset="0"/>
              </a:rPr>
              <a:t> </a:t>
            </a:r>
            <a:r>
              <a:rPr lang="en-US" spc="-4" dirty="0" smtClean="0">
                <a:solidFill>
                  <a:srgbClr val="FF0000"/>
                </a:solidFill>
                <a:latin typeface="Arial" pitchFamily="34" charset="0"/>
                <a:cs typeface="Arial" pitchFamily="34" charset="0"/>
              </a:rPr>
              <a:t>Ear</a:t>
            </a:r>
            <a:br>
              <a:rPr lang="en-US" spc="-4" dirty="0" smtClean="0">
                <a:solidFill>
                  <a:srgbClr val="FF0000"/>
                </a:solidFill>
                <a:latin typeface="Arial" pitchFamily="34" charset="0"/>
                <a:cs typeface="Arial" pitchFamily="34" charset="0"/>
              </a:rPr>
            </a:b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flipH="1">
            <a:off x="0" y="0"/>
            <a:ext cx="3962400" cy="1365725"/>
          </a:xfrm>
          <a:prstGeom prst="rect">
            <a:avLst/>
          </a:prstGeom>
        </p:spPr>
        <p:txBody>
          <a:bodyPr vert="horz" wrap="square" lIns="0" tIns="11397" rIns="0" bIns="0" rtlCol="0">
            <a:spAutoFit/>
          </a:bodyPr>
          <a:lstStyle/>
          <a:p>
            <a:pPr marL="11397">
              <a:spcBef>
                <a:spcPts val="90"/>
              </a:spcBef>
            </a:pPr>
            <a:r>
              <a:rPr spc="-4" dirty="0"/>
              <a:t>Anatomy of the</a:t>
            </a:r>
            <a:r>
              <a:rPr spc="-67" dirty="0"/>
              <a:t> </a:t>
            </a:r>
            <a:r>
              <a:rPr spc="-13" dirty="0"/>
              <a:t>Eye</a:t>
            </a:r>
          </a:p>
        </p:txBody>
      </p:sp>
      <p:sp>
        <p:nvSpPr>
          <p:cNvPr id="3" name="object 3"/>
          <p:cNvSpPr/>
          <p:nvPr/>
        </p:nvSpPr>
        <p:spPr>
          <a:xfrm>
            <a:off x="523702" y="1355462"/>
            <a:ext cx="124690" cy="12505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472246" y="814892"/>
            <a:ext cx="124691" cy="125057"/>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4437033" y="694765"/>
            <a:ext cx="3911600" cy="1396503"/>
          </a:xfrm>
          <a:prstGeom prst="rect">
            <a:avLst/>
          </a:prstGeom>
        </p:spPr>
        <p:txBody>
          <a:bodyPr vert="horz" wrap="square" lIns="0" tIns="11397" rIns="0" bIns="0" rtlCol="0">
            <a:spAutoFit/>
          </a:bodyPr>
          <a:lstStyle/>
          <a:p>
            <a:pPr marL="11397" marR="4559" indent="264980">
              <a:spcBef>
                <a:spcPts val="90"/>
              </a:spcBef>
            </a:pPr>
            <a:r>
              <a:rPr sz="2200" spc="-4" dirty="0">
                <a:latin typeface="Arial"/>
                <a:cs typeface="Arial"/>
              </a:rPr>
              <a:t>Lining the posterior two thirds  of the choroid is the </a:t>
            </a:r>
            <a:r>
              <a:rPr sz="2200" b="1" spc="-4" dirty="0">
                <a:latin typeface="Arial"/>
                <a:cs typeface="Arial"/>
              </a:rPr>
              <a:t>retina</a:t>
            </a:r>
            <a:r>
              <a:rPr sz="2200" spc="-4" dirty="0">
                <a:latin typeface="Arial"/>
                <a:cs typeface="Arial"/>
              </a:rPr>
              <a:t>, the  neural tissue containing the  receptor</a:t>
            </a:r>
            <a:r>
              <a:rPr sz="2200" spc="-9" dirty="0">
                <a:latin typeface="Arial"/>
                <a:cs typeface="Arial"/>
              </a:rPr>
              <a:t> </a:t>
            </a:r>
            <a:r>
              <a:rPr sz="2200" spc="-4" dirty="0">
                <a:latin typeface="Arial"/>
                <a:cs typeface="Arial"/>
              </a:rPr>
              <a:t>cells.</a:t>
            </a:r>
            <a:endParaRPr sz="2200">
              <a:latin typeface="Arial"/>
              <a:cs typeface="Arial"/>
            </a:endParaRPr>
          </a:p>
        </p:txBody>
      </p:sp>
      <p:sp>
        <p:nvSpPr>
          <p:cNvPr id="6" name="object 6"/>
          <p:cNvSpPr/>
          <p:nvPr/>
        </p:nvSpPr>
        <p:spPr>
          <a:xfrm>
            <a:off x="523702" y="3844513"/>
            <a:ext cx="124690" cy="125058"/>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304800" y="1295400"/>
            <a:ext cx="3472295" cy="4852834"/>
          </a:xfrm>
          <a:prstGeom prst="rect">
            <a:avLst/>
          </a:prstGeom>
        </p:spPr>
        <p:txBody>
          <a:bodyPr vert="horz" wrap="square" lIns="0" tIns="11397" rIns="0" bIns="0" rtlCol="0">
            <a:spAutoFit/>
          </a:bodyPr>
          <a:lstStyle/>
          <a:p>
            <a:pPr marL="11397" marR="4559" indent="307718">
              <a:lnSpc>
                <a:spcPct val="110000"/>
              </a:lnSpc>
              <a:spcBef>
                <a:spcPts val="90"/>
              </a:spcBef>
            </a:pPr>
            <a:r>
              <a:rPr sz="2200" spc="-4" dirty="0">
                <a:latin typeface="Arial"/>
                <a:cs typeface="Arial"/>
              </a:rPr>
              <a:t>The outer protective</a:t>
            </a:r>
            <a:r>
              <a:rPr sz="2200" spc="-49" dirty="0">
                <a:latin typeface="Arial"/>
                <a:cs typeface="Arial"/>
              </a:rPr>
              <a:t> </a:t>
            </a:r>
            <a:r>
              <a:rPr sz="2200" spc="-4" dirty="0">
                <a:latin typeface="Arial"/>
                <a:cs typeface="Arial"/>
              </a:rPr>
              <a:t>layer  of the eyeball, the </a:t>
            </a:r>
            <a:r>
              <a:rPr sz="2200" b="1" spc="-4" dirty="0">
                <a:latin typeface="Arial"/>
                <a:cs typeface="Arial"/>
              </a:rPr>
              <a:t>sclera</a:t>
            </a:r>
            <a:r>
              <a:rPr sz="2200" spc="-4" dirty="0">
                <a:latin typeface="Arial"/>
                <a:cs typeface="Arial"/>
              </a:rPr>
              <a:t>, is  modified anteriorly </a:t>
            </a:r>
            <a:r>
              <a:rPr sz="2200" dirty="0">
                <a:latin typeface="Arial"/>
                <a:cs typeface="Arial"/>
              </a:rPr>
              <a:t>to </a:t>
            </a:r>
            <a:r>
              <a:rPr sz="2200" spc="-4" dirty="0">
                <a:latin typeface="Arial"/>
                <a:cs typeface="Arial"/>
              </a:rPr>
              <a:t>form  the transparent </a:t>
            </a:r>
            <a:r>
              <a:rPr sz="2200" b="1" spc="-4" dirty="0">
                <a:latin typeface="Arial"/>
                <a:cs typeface="Arial"/>
              </a:rPr>
              <a:t>cornea</a:t>
            </a:r>
            <a:r>
              <a:rPr sz="2200" spc="-4" dirty="0">
                <a:latin typeface="Arial"/>
                <a:cs typeface="Arial"/>
              </a:rPr>
              <a:t>,  through which light rays  enter the</a:t>
            </a:r>
            <a:r>
              <a:rPr sz="2200" spc="-22" dirty="0">
                <a:latin typeface="Arial"/>
                <a:cs typeface="Arial"/>
              </a:rPr>
              <a:t> </a:t>
            </a:r>
            <a:r>
              <a:rPr sz="2200" spc="-4">
                <a:latin typeface="Arial"/>
                <a:cs typeface="Arial"/>
              </a:rPr>
              <a:t>eye</a:t>
            </a:r>
            <a:r>
              <a:rPr sz="2200" spc="-4" smtClean="0">
                <a:latin typeface="Arial"/>
                <a:cs typeface="Arial"/>
              </a:rPr>
              <a:t>.</a:t>
            </a:r>
            <a:endParaRPr sz="2200">
              <a:latin typeface="Arial"/>
              <a:cs typeface="Arial"/>
            </a:endParaRPr>
          </a:p>
          <a:p>
            <a:pPr marL="11397" marR="144172" indent="307718">
              <a:lnSpc>
                <a:spcPct val="110000"/>
              </a:lnSpc>
            </a:pPr>
            <a:r>
              <a:rPr sz="2200" spc="-4" smtClean="0">
                <a:latin typeface="Arial"/>
                <a:cs typeface="Arial"/>
              </a:rPr>
              <a:t>Inside </a:t>
            </a:r>
            <a:r>
              <a:rPr sz="2200" spc="-4" dirty="0">
                <a:latin typeface="Arial"/>
                <a:cs typeface="Arial"/>
              </a:rPr>
              <a:t>the sclera is the  </a:t>
            </a:r>
            <a:r>
              <a:rPr sz="2200" b="1" spc="-4" dirty="0">
                <a:latin typeface="Arial"/>
                <a:cs typeface="Arial"/>
              </a:rPr>
              <a:t>choroid</a:t>
            </a:r>
            <a:r>
              <a:rPr sz="2200" spc="-4" dirty="0">
                <a:latin typeface="Arial"/>
                <a:cs typeface="Arial"/>
              </a:rPr>
              <a:t>, a layer that  contains many of the</a:t>
            </a:r>
            <a:r>
              <a:rPr sz="2200" spc="-54" dirty="0">
                <a:latin typeface="Arial"/>
                <a:cs typeface="Arial"/>
              </a:rPr>
              <a:t> </a:t>
            </a:r>
            <a:r>
              <a:rPr sz="2200" spc="-4" dirty="0">
                <a:latin typeface="Arial"/>
                <a:cs typeface="Arial"/>
              </a:rPr>
              <a:t>blood  vessels that nourish the  structures in the</a:t>
            </a:r>
            <a:r>
              <a:rPr sz="2200" spc="-40" dirty="0">
                <a:latin typeface="Arial"/>
                <a:cs typeface="Arial"/>
              </a:rPr>
              <a:t> </a:t>
            </a:r>
            <a:r>
              <a:rPr sz="2200" spc="-4" dirty="0">
                <a:latin typeface="Arial"/>
                <a:cs typeface="Arial"/>
              </a:rPr>
              <a:t>eyeball.</a:t>
            </a:r>
            <a:endParaRPr sz="2200">
              <a:latin typeface="Arial"/>
              <a:cs typeface="Arial"/>
            </a:endParaRPr>
          </a:p>
        </p:txBody>
      </p:sp>
      <p:sp>
        <p:nvSpPr>
          <p:cNvPr id="8" name="object 8"/>
          <p:cNvSpPr/>
          <p:nvPr/>
        </p:nvSpPr>
        <p:spPr>
          <a:xfrm>
            <a:off x="4026519" y="2823882"/>
            <a:ext cx="4703229" cy="3161404"/>
          </a:xfrm>
          <a:prstGeom prst="rect">
            <a:avLst/>
          </a:prstGeom>
          <a:blipFill>
            <a:blip r:embed="rId5" cstate="print"/>
            <a:stretch>
              <a:fillRect/>
            </a:stretch>
          </a:blipFill>
        </p:spPr>
        <p:txBody>
          <a:bodyPr wrap="square" lIns="0" tIns="0" rIns="0" bIns="0" rtlCol="0"/>
          <a:lstStyle/>
          <a:p>
            <a:endParaRPr/>
          </a:p>
        </p:txBody>
      </p:sp>
      <p:sp>
        <p:nvSpPr>
          <p:cNvPr id="9" name="object 9"/>
          <p:cNvSpPr txBox="1"/>
          <p:nvPr/>
        </p:nvSpPr>
        <p:spPr>
          <a:xfrm>
            <a:off x="4229215" y="6130960"/>
            <a:ext cx="4302991" cy="287932"/>
          </a:xfrm>
          <a:prstGeom prst="rect">
            <a:avLst/>
          </a:prstGeom>
        </p:spPr>
        <p:txBody>
          <a:bodyPr vert="horz" wrap="square" lIns="0" tIns="10827" rIns="0" bIns="0" rtlCol="0">
            <a:spAutoFit/>
          </a:bodyPr>
          <a:lstStyle/>
          <a:p>
            <a:pPr marL="11397" marR="4559">
              <a:spcBef>
                <a:spcPts val="85"/>
              </a:spcBef>
            </a:pPr>
            <a:r>
              <a:rPr sz="900" b="1" dirty="0">
                <a:latin typeface="Arial"/>
                <a:cs typeface="Arial"/>
              </a:rPr>
              <a:t>The </a:t>
            </a:r>
            <a:r>
              <a:rPr sz="900" b="1" spc="-4" dirty="0">
                <a:latin typeface="Arial"/>
                <a:cs typeface="Arial"/>
              </a:rPr>
              <a:t>internal anatomy of the </a:t>
            </a:r>
            <a:r>
              <a:rPr sz="900" b="1" spc="-9" dirty="0">
                <a:latin typeface="Arial"/>
                <a:cs typeface="Arial"/>
              </a:rPr>
              <a:t>eye </a:t>
            </a:r>
            <a:r>
              <a:rPr sz="900" b="1" spc="-9" dirty="0">
                <a:solidFill>
                  <a:srgbClr val="000099"/>
                </a:solidFill>
                <a:latin typeface="Arial"/>
                <a:cs typeface="Arial"/>
              </a:rPr>
              <a:t>(Adapted </a:t>
            </a:r>
            <a:r>
              <a:rPr sz="900" b="1" spc="-4" dirty="0">
                <a:solidFill>
                  <a:srgbClr val="000099"/>
                </a:solidFill>
                <a:latin typeface="Arial"/>
                <a:cs typeface="Arial"/>
              </a:rPr>
              <a:t>from Medical </a:t>
            </a:r>
            <a:r>
              <a:rPr sz="900" b="1" spc="-9" dirty="0">
                <a:solidFill>
                  <a:srgbClr val="000099"/>
                </a:solidFill>
                <a:latin typeface="Arial"/>
                <a:cs typeface="Arial"/>
              </a:rPr>
              <a:t>Physiology: </a:t>
            </a:r>
            <a:r>
              <a:rPr sz="900" b="1" spc="-4" dirty="0">
                <a:solidFill>
                  <a:srgbClr val="000099"/>
                </a:solidFill>
                <a:latin typeface="Arial"/>
                <a:cs typeface="Arial"/>
              </a:rPr>
              <a:t>a </a:t>
            </a:r>
            <a:r>
              <a:rPr sz="900" b="1" spc="-9" dirty="0">
                <a:solidFill>
                  <a:srgbClr val="000099"/>
                </a:solidFill>
                <a:latin typeface="Arial"/>
                <a:cs typeface="Arial"/>
              </a:rPr>
              <a:t>Systems  Approach </a:t>
            </a:r>
            <a:r>
              <a:rPr sz="900" b="1" spc="-4" dirty="0">
                <a:solidFill>
                  <a:srgbClr val="000099"/>
                </a:solidFill>
                <a:latin typeface="Arial"/>
                <a:cs typeface="Arial"/>
              </a:rPr>
              <a:t>by </a:t>
            </a:r>
            <a:r>
              <a:rPr sz="900" b="1" spc="-9" dirty="0">
                <a:latin typeface="Arial"/>
                <a:cs typeface="Arial"/>
              </a:rPr>
              <a:t>Hershel </a:t>
            </a:r>
            <a:r>
              <a:rPr sz="900" b="1" spc="-4" dirty="0">
                <a:latin typeface="Arial"/>
                <a:cs typeface="Arial"/>
              </a:rPr>
              <a:t>and Michael</a:t>
            </a:r>
            <a:r>
              <a:rPr sz="900" b="1" i="1" spc="-4" dirty="0">
                <a:solidFill>
                  <a:srgbClr val="000099"/>
                </a:solidFill>
                <a:latin typeface="Arial"/>
                <a:cs typeface="Arial"/>
              </a:rPr>
              <a:t>. </a:t>
            </a:r>
            <a:r>
              <a:rPr sz="900" b="1" spc="-4" dirty="0">
                <a:solidFill>
                  <a:srgbClr val="000099"/>
                </a:solidFill>
                <a:latin typeface="Arial"/>
                <a:cs typeface="Arial"/>
              </a:rPr>
              <a:t>McGraw-Hill </a:t>
            </a:r>
            <a:r>
              <a:rPr sz="900" b="1" spc="-9" dirty="0">
                <a:solidFill>
                  <a:srgbClr val="000099"/>
                </a:solidFill>
                <a:latin typeface="Arial"/>
                <a:cs typeface="Arial"/>
              </a:rPr>
              <a:t>Company,</a:t>
            </a:r>
            <a:r>
              <a:rPr sz="900" b="1" spc="4" dirty="0">
                <a:solidFill>
                  <a:srgbClr val="000099"/>
                </a:solidFill>
                <a:latin typeface="Arial"/>
                <a:cs typeface="Arial"/>
              </a:rPr>
              <a:t> </a:t>
            </a:r>
            <a:r>
              <a:rPr sz="900" b="1" spc="-9" dirty="0">
                <a:solidFill>
                  <a:srgbClr val="000099"/>
                </a:solidFill>
                <a:latin typeface="Arial"/>
                <a:cs typeface="Arial"/>
              </a:rPr>
              <a:t>2011).</a:t>
            </a:r>
            <a:endParaRPr sz="900">
              <a:latin typeface="Arial"/>
              <a:cs typeface="Aria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94359" y="746311"/>
            <a:ext cx="120534" cy="12505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94359" y="2037229"/>
            <a:ext cx="120534" cy="12505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94359" y="3650875"/>
            <a:ext cx="120534" cy="125058"/>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4261547" y="4217036"/>
            <a:ext cx="188191" cy="646331"/>
          </a:xfrm>
          <a:prstGeom prst="rect">
            <a:avLst/>
          </a:prstGeom>
        </p:spPr>
        <p:txBody>
          <a:bodyPr vert="horz" wrap="square" lIns="0" tIns="0" rIns="0" bIns="0" rtlCol="0">
            <a:spAutoFit/>
          </a:bodyPr>
          <a:lstStyle/>
          <a:p>
            <a:pPr>
              <a:lnSpc>
                <a:spcPts val="2383"/>
              </a:lnSpc>
            </a:pPr>
            <a:r>
              <a:rPr sz="2200" spc="-4" dirty="0">
                <a:latin typeface="Arial"/>
                <a:cs typeface="Arial"/>
              </a:rPr>
              <a:t>e</a:t>
            </a:r>
            <a:endParaRPr sz="2200">
              <a:latin typeface="Arial"/>
              <a:cs typeface="Arial"/>
            </a:endParaRPr>
          </a:p>
          <a:p>
            <a:pPr marL="33051"/>
            <a:r>
              <a:rPr sz="2200" spc="-4" dirty="0">
                <a:latin typeface="Arial"/>
                <a:cs typeface="Arial"/>
              </a:rPr>
              <a:t>e</a:t>
            </a:r>
            <a:endParaRPr sz="2200">
              <a:latin typeface="Arial"/>
              <a:cs typeface="Arial"/>
            </a:endParaRPr>
          </a:p>
        </p:txBody>
      </p:sp>
      <p:sp>
        <p:nvSpPr>
          <p:cNvPr id="6" name="object 6"/>
          <p:cNvSpPr/>
          <p:nvPr/>
        </p:nvSpPr>
        <p:spPr>
          <a:xfrm>
            <a:off x="4294909" y="941294"/>
            <a:ext cx="4433455" cy="3966882"/>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557765" y="630218"/>
            <a:ext cx="7778173" cy="5766930"/>
          </a:xfrm>
          <a:prstGeom prst="rect">
            <a:avLst/>
          </a:prstGeom>
        </p:spPr>
        <p:txBody>
          <a:bodyPr vert="horz" wrap="square" lIns="0" tIns="11397" rIns="0" bIns="0" rtlCol="0">
            <a:spAutoFit/>
          </a:bodyPr>
          <a:lstStyle/>
          <a:p>
            <a:pPr marL="11397" marR="3874973" indent="307718">
              <a:spcBef>
                <a:spcPts val="90"/>
              </a:spcBef>
            </a:pPr>
            <a:r>
              <a:rPr sz="2200" spc="-4" dirty="0">
                <a:latin typeface="Arial"/>
                <a:cs typeface="Arial"/>
              </a:rPr>
              <a:t>The three </a:t>
            </a:r>
            <a:r>
              <a:rPr sz="2200" b="1" spc="-4" dirty="0">
                <a:latin typeface="Arial"/>
                <a:cs typeface="Arial"/>
              </a:rPr>
              <a:t>auditory</a:t>
            </a:r>
            <a:r>
              <a:rPr sz="2200" b="1" spc="-58" dirty="0">
                <a:latin typeface="Arial"/>
                <a:cs typeface="Arial"/>
              </a:rPr>
              <a:t> </a:t>
            </a:r>
            <a:r>
              <a:rPr sz="2200" b="1" spc="-4" dirty="0">
                <a:latin typeface="Arial"/>
                <a:cs typeface="Arial"/>
              </a:rPr>
              <a:t>ossicles  </a:t>
            </a:r>
            <a:r>
              <a:rPr sz="2200" spc="-4" dirty="0">
                <a:latin typeface="Arial"/>
                <a:cs typeface="Arial"/>
              </a:rPr>
              <a:t>(</a:t>
            </a:r>
            <a:r>
              <a:rPr sz="2200" b="1" spc="-4" dirty="0">
                <a:latin typeface="Arial"/>
                <a:cs typeface="Arial"/>
              </a:rPr>
              <a:t>malleus, incus</a:t>
            </a:r>
            <a:r>
              <a:rPr sz="2200" spc="-4" dirty="0">
                <a:latin typeface="Arial"/>
                <a:cs typeface="Arial"/>
              </a:rPr>
              <a:t>, and </a:t>
            </a:r>
            <a:r>
              <a:rPr sz="2200" b="1" spc="-4" dirty="0">
                <a:latin typeface="Arial"/>
                <a:cs typeface="Arial"/>
              </a:rPr>
              <a:t>stapes</a:t>
            </a:r>
            <a:r>
              <a:rPr sz="2200" spc="-4" dirty="0">
                <a:latin typeface="Arial"/>
                <a:cs typeface="Arial"/>
              </a:rPr>
              <a:t>)  are in the middle</a:t>
            </a:r>
            <a:r>
              <a:rPr sz="2200" dirty="0">
                <a:latin typeface="Arial"/>
                <a:cs typeface="Arial"/>
              </a:rPr>
              <a:t> </a:t>
            </a:r>
            <a:r>
              <a:rPr sz="2200" spc="-4" dirty="0">
                <a:latin typeface="Arial"/>
                <a:cs typeface="Arial"/>
              </a:rPr>
              <a:t>ear.</a:t>
            </a:r>
            <a:endParaRPr sz="2200">
              <a:latin typeface="Arial"/>
              <a:cs typeface="Arial"/>
            </a:endParaRPr>
          </a:p>
          <a:p>
            <a:pPr>
              <a:spcBef>
                <a:spcPts val="4"/>
              </a:spcBef>
            </a:pPr>
            <a:endParaRPr sz="2200">
              <a:latin typeface="Times New Roman"/>
              <a:cs typeface="Times New Roman"/>
            </a:endParaRPr>
          </a:p>
          <a:p>
            <a:pPr marL="11397" marR="4012877" indent="307718"/>
            <a:r>
              <a:rPr sz="2200" spc="-4" dirty="0">
                <a:latin typeface="Arial"/>
                <a:cs typeface="Arial"/>
              </a:rPr>
              <a:t>The </a:t>
            </a:r>
            <a:r>
              <a:rPr sz="2200" b="1" spc="-4" dirty="0">
                <a:latin typeface="Arial"/>
                <a:cs typeface="Arial"/>
              </a:rPr>
              <a:t>manubrium </a:t>
            </a:r>
            <a:r>
              <a:rPr sz="2200" spc="-4" dirty="0">
                <a:latin typeface="Arial"/>
                <a:cs typeface="Arial"/>
              </a:rPr>
              <a:t>(handle of  the malleus) is attached </a:t>
            </a:r>
            <a:r>
              <a:rPr sz="2200" dirty="0">
                <a:latin typeface="Arial"/>
                <a:cs typeface="Arial"/>
              </a:rPr>
              <a:t>to </a:t>
            </a:r>
            <a:r>
              <a:rPr sz="2200" spc="-4" dirty="0">
                <a:latin typeface="Arial"/>
                <a:cs typeface="Arial"/>
              </a:rPr>
              <a:t>the  back of the tympanic  membrane.</a:t>
            </a:r>
            <a:endParaRPr sz="2200">
              <a:latin typeface="Arial"/>
              <a:cs typeface="Arial"/>
            </a:endParaRPr>
          </a:p>
          <a:p>
            <a:pPr>
              <a:spcBef>
                <a:spcPts val="4"/>
              </a:spcBef>
            </a:pPr>
            <a:endParaRPr sz="2200">
              <a:latin typeface="Times New Roman"/>
              <a:cs typeface="Times New Roman"/>
            </a:endParaRPr>
          </a:p>
          <a:p>
            <a:pPr marL="11397" marR="3980965" indent="307718"/>
            <a:r>
              <a:rPr sz="2200" dirty="0">
                <a:latin typeface="Arial"/>
                <a:cs typeface="Arial"/>
              </a:rPr>
              <a:t>Its </a:t>
            </a:r>
            <a:r>
              <a:rPr sz="2200" spc="-4" dirty="0">
                <a:latin typeface="Arial"/>
                <a:cs typeface="Arial"/>
              </a:rPr>
              <a:t>head is attached </a:t>
            </a:r>
            <a:r>
              <a:rPr sz="2200" dirty="0">
                <a:latin typeface="Arial"/>
                <a:cs typeface="Arial"/>
              </a:rPr>
              <a:t>to </a:t>
            </a:r>
            <a:r>
              <a:rPr sz="2200" spc="-4" dirty="0">
                <a:latin typeface="Arial"/>
                <a:cs typeface="Arial"/>
              </a:rPr>
              <a:t>the  wall of the middle ear, and its  short process is attached </a:t>
            </a:r>
            <a:r>
              <a:rPr sz="2200" dirty="0">
                <a:latin typeface="Arial"/>
                <a:cs typeface="Arial"/>
              </a:rPr>
              <a:t>to th  </a:t>
            </a:r>
            <a:r>
              <a:rPr sz="2200" spc="-4" dirty="0">
                <a:latin typeface="Arial"/>
                <a:cs typeface="Arial"/>
              </a:rPr>
              <a:t>incus, which articulates with </a:t>
            </a:r>
            <a:r>
              <a:rPr sz="2200" dirty="0">
                <a:latin typeface="Arial"/>
                <a:cs typeface="Arial"/>
              </a:rPr>
              <a:t>th  </a:t>
            </a:r>
            <a:r>
              <a:rPr sz="2200" spc="-4" dirty="0">
                <a:latin typeface="Arial"/>
                <a:cs typeface="Arial"/>
              </a:rPr>
              <a:t>head of the</a:t>
            </a:r>
            <a:r>
              <a:rPr sz="2200" spc="-13" dirty="0">
                <a:latin typeface="Arial"/>
                <a:cs typeface="Arial"/>
              </a:rPr>
              <a:t> </a:t>
            </a:r>
            <a:r>
              <a:rPr sz="2200" spc="-4" dirty="0">
                <a:latin typeface="Arial"/>
                <a:cs typeface="Arial"/>
              </a:rPr>
              <a:t>stapes.</a:t>
            </a:r>
            <a:endParaRPr sz="2200">
              <a:latin typeface="Arial"/>
              <a:cs typeface="Arial"/>
            </a:endParaRPr>
          </a:p>
          <a:p>
            <a:pPr>
              <a:spcBef>
                <a:spcPts val="36"/>
              </a:spcBef>
            </a:pPr>
            <a:endParaRPr sz="2200">
              <a:latin typeface="Times New Roman"/>
              <a:cs typeface="Times New Roman"/>
            </a:endParaRPr>
          </a:p>
          <a:p>
            <a:pPr marL="11397" marR="4559"/>
            <a:r>
              <a:rPr sz="2200" spc="-4" dirty="0">
                <a:latin typeface="Arial"/>
                <a:cs typeface="Arial"/>
              </a:rPr>
              <a:t>The </a:t>
            </a:r>
            <a:r>
              <a:rPr sz="2200" b="1" spc="-4" dirty="0">
                <a:latin typeface="Arial"/>
                <a:cs typeface="Arial"/>
              </a:rPr>
              <a:t>foot plate </a:t>
            </a:r>
            <a:r>
              <a:rPr sz="2200" spc="-4" dirty="0">
                <a:latin typeface="Arial"/>
                <a:cs typeface="Arial"/>
              </a:rPr>
              <a:t>of the stapes is attached by an annular ligament  </a:t>
            </a:r>
            <a:r>
              <a:rPr sz="2200" dirty="0">
                <a:latin typeface="Arial"/>
                <a:cs typeface="Arial"/>
              </a:rPr>
              <a:t>to </a:t>
            </a:r>
            <a:r>
              <a:rPr sz="2200" spc="-4" dirty="0">
                <a:latin typeface="Arial"/>
                <a:cs typeface="Arial"/>
              </a:rPr>
              <a:t>the walls of the </a:t>
            </a:r>
            <a:r>
              <a:rPr sz="2200" b="1" spc="-4" dirty="0">
                <a:latin typeface="Arial"/>
                <a:cs typeface="Arial"/>
              </a:rPr>
              <a:t>oval</a:t>
            </a:r>
            <a:r>
              <a:rPr sz="2200" b="1" dirty="0">
                <a:latin typeface="Arial"/>
                <a:cs typeface="Arial"/>
              </a:rPr>
              <a:t> window</a:t>
            </a:r>
            <a:r>
              <a:rPr sz="2200" dirty="0">
                <a:latin typeface="Arial"/>
                <a:cs typeface="Arial"/>
              </a:rPr>
              <a:t>.</a:t>
            </a:r>
            <a:endParaRPr sz="2200">
              <a:latin typeface="Arial"/>
              <a:cs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94359" y="617220"/>
            <a:ext cx="120534" cy="12505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94359" y="2230867"/>
            <a:ext cx="120534" cy="12505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94359" y="4167244"/>
            <a:ext cx="120534" cy="125057"/>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557766" y="495748"/>
            <a:ext cx="3930650" cy="4782045"/>
          </a:xfrm>
          <a:prstGeom prst="rect">
            <a:avLst/>
          </a:prstGeom>
        </p:spPr>
        <p:txBody>
          <a:bodyPr vert="horz" wrap="square" lIns="0" tIns="11397" rIns="0" bIns="0" rtlCol="0">
            <a:spAutoFit/>
          </a:bodyPr>
          <a:lstStyle/>
          <a:p>
            <a:pPr marL="11397" marR="241616" indent="307718">
              <a:spcBef>
                <a:spcPts val="90"/>
              </a:spcBef>
            </a:pPr>
            <a:r>
              <a:rPr sz="2200" spc="-9" dirty="0">
                <a:latin typeface="Arial"/>
                <a:cs typeface="Arial"/>
              </a:rPr>
              <a:t>Two </a:t>
            </a:r>
            <a:r>
              <a:rPr sz="2200" spc="-4" dirty="0">
                <a:latin typeface="Arial"/>
                <a:cs typeface="Arial"/>
              </a:rPr>
              <a:t>small skeletal muscles  (</a:t>
            </a:r>
            <a:r>
              <a:rPr sz="2200" b="1" spc="-4" dirty="0">
                <a:solidFill>
                  <a:srgbClr val="333399"/>
                </a:solidFill>
                <a:latin typeface="Arial"/>
                <a:cs typeface="Arial"/>
              </a:rPr>
              <a:t>tensor </a:t>
            </a:r>
            <a:r>
              <a:rPr sz="2200" b="1" spc="-9" dirty="0">
                <a:solidFill>
                  <a:srgbClr val="333399"/>
                </a:solidFill>
                <a:latin typeface="Arial"/>
                <a:cs typeface="Arial"/>
              </a:rPr>
              <a:t>tympani </a:t>
            </a:r>
            <a:r>
              <a:rPr sz="2200" spc="-4" dirty="0">
                <a:latin typeface="Arial"/>
                <a:cs typeface="Arial"/>
              </a:rPr>
              <a:t>and  </a:t>
            </a:r>
            <a:r>
              <a:rPr sz="2200" b="1" spc="-4" dirty="0">
                <a:solidFill>
                  <a:srgbClr val="333399"/>
                </a:solidFill>
                <a:latin typeface="Arial"/>
                <a:cs typeface="Arial"/>
              </a:rPr>
              <a:t>stapedius</a:t>
            </a:r>
            <a:r>
              <a:rPr sz="2200" spc="-4" dirty="0">
                <a:latin typeface="Arial"/>
                <a:cs typeface="Arial"/>
              </a:rPr>
              <a:t>) are located in the  middle</a:t>
            </a:r>
            <a:r>
              <a:rPr sz="2200" spc="4" dirty="0">
                <a:latin typeface="Arial"/>
                <a:cs typeface="Arial"/>
              </a:rPr>
              <a:t> </a:t>
            </a:r>
            <a:r>
              <a:rPr sz="2200" spc="-4" dirty="0">
                <a:latin typeface="Arial"/>
                <a:cs typeface="Arial"/>
              </a:rPr>
              <a:t>ear.</a:t>
            </a:r>
            <a:endParaRPr sz="2200">
              <a:latin typeface="Arial"/>
              <a:cs typeface="Arial"/>
            </a:endParaRPr>
          </a:p>
          <a:p>
            <a:pPr>
              <a:spcBef>
                <a:spcPts val="4"/>
              </a:spcBef>
            </a:pPr>
            <a:endParaRPr sz="2200">
              <a:latin typeface="Times New Roman"/>
              <a:cs typeface="Times New Roman"/>
            </a:endParaRPr>
          </a:p>
          <a:p>
            <a:pPr marL="11397" marR="60974" indent="307718"/>
            <a:r>
              <a:rPr sz="2200" spc="-4" dirty="0">
                <a:latin typeface="Arial"/>
                <a:cs typeface="Arial"/>
              </a:rPr>
              <a:t>Contraction of the tensor  tympani pulls the manubrium of  the malleus medially and  decreases the vibrations of the  tympanic</a:t>
            </a:r>
            <a:r>
              <a:rPr sz="2200" spc="-13" dirty="0">
                <a:latin typeface="Arial"/>
                <a:cs typeface="Arial"/>
              </a:rPr>
              <a:t> </a:t>
            </a:r>
            <a:r>
              <a:rPr sz="2200" spc="-4" dirty="0">
                <a:latin typeface="Arial"/>
                <a:cs typeface="Arial"/>
              </a:rPr>
              <a:t>membrane;</a:t>
            </a:r>
            <a:endParaRPr sz="2200">
              <a:latin typeface="Arial"/>
              <a:cs typeface="Arial"/>
            </a:endParaRPr>
          </a:p>
          <a:p>
            <a:pPr>
              <a:spcBef>
                <a:spcPts val="4"/>
              </a:spcBef>
            </a:pPr>
            <a:endParaRPr sz="2200">
              <a:latin typeface="Times New Roman"/>
              <a:cs typeface="Times New Roman"/>
            </a:endParaRPr>
          </a:p>
          <a:p>
            <a:pPr marL="11397" marR="4559" indent="307718"/>
            <a:r>
              <a:rPr sz="2200" spc="-4" dirty="0">
                <a:latin typeface="Arial"/>
                <a:cs typeface="Arial"/>
              </a:rPr>
              <a:t>Contraction of the stapedius  pulls the foot plate of the stapes  out of the oval</a:t>
            </a:r>
            <a:r>
              <a:rPr sz="2200" spc="-27" dirty="0">
                <a:latin typeface="Arial"/>
                <a:cs typeface="Arial"/>
              </a:rPr>
              <a:t> </a:t>
            </a:r>
            <a:r>
              <a:rPr sz="2200" spc="-4" dirty="0">
                <a:latin typeface="Arial"/>
                <a:cs typeface="Arial"/>
              </a:rPr>
              <a:t>window.</a:t>
            </a:r>
            <a:endParaRPr sz="2200">
              <a:latin typeface="Arial"/>
              <a:cs typeface="Arial"/>
            </a:endParaRPr>
          </a:p>
        </p:txBody>
      </p:sp>
      <p:sp>
        <p:nvSpPr>
          <p:cNvPr id="6" name="object 6"/>
          <p:cNvSpPr/>
          <p:nvPr/>
        </p:nvSpPr>
        <p:spPr>
          <a:xfrm>
            <a:off x="4502727" y="1000125"/>
            <a:ext cx="4225636" cy="350464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94359" y="943983"/>
            <a:ext cx="120534" cy="133125"/>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4035713" y="865917"/>
            <a:ext cx="199736" cy="615553"/>
          </a:xfrm>
          <a:prstGeom prst="rect">
            <a:avLst/>
          </a:prstGeom>
        </p:spPr>
        <p:txBody>
          <a:bodyPr vert="horz" wrap="square" lIns="0" tIns="0" rIns="0" bIns="0" rtlCol="0">
            <a:spAutoFit/>
          </a:bodyPr>
          <a:lstStyle/>
          <a:p>
            <a:pPr>
              <a:lnSpc>
                <a:spcPts val="2383"/>
              </a:lnSpc>
            </a:pPr>
            <a:r>
              <a:rPr sz="2200" spc="-9" dirty="0">
                <a:latin typeface="Arial"/>
                <a:cs typeface="Arial"/>
              </a:rPr>
              <a:t>i</a:t>
            </a:r>
            <a:r>
              <a:rPr sz="2200" dirty="0">
                <a:latin typeface="Arial"/>
                <a:cs typeface="Arial"/>
              </a:rPr>
              <a:t>s</a:t>
            </a:r>
            <a:endParaRPr sz="2200">
              <a:latin typeface="Arial"/>
              <a:cs typeface="Arial"/>
            </a:endParaRPr>
          </a:p>
        </p:txBody>
      </p:sp>
      <p:sp>
        <p:nvSpPr>
          <p:cNvPr id="4" name="object 4"/>
          <p:cNvSpPr/>
          <p:nvPr/>
        </p:nvSpPr>
        <p:spPr>
          <a:xfrm>
            <a:off x="594359" y="2497118"/>
            <a:ext cx="120534" cy="125058"/>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57766" y="251282"/>
            <a:ext cx="5041323" cy="3736445"/>
          </a:xfrm>
          <a:prstGeom prst="rect">
            <a:avLst/>
          </a:prstGeom>
        </p:spPr>
        <p:txBody>
          <a:bodyPr vert="horz" wrap="square" lIns="0" tIns="140753" rIns="0" bIns="0" rtlCol="0">
            <a:spAutoFit/>
          </a:bodyPr>
          <a:lstStyle/>
          <a:p>
            <a:pPr marL="16526">
              <a:spcBef>
                <a:spcPts val="1108"/>
              </a:spcBef>
            </a:pPr>
            <a:r>
              <a:rPr sz="2200" b="1" spc="-4" dirty="0">
                <a:solidFill>
                  <a:srgbClr val="FF0000"/>
                </a:solidFill>
                <a:latin typeface="Arial"/>
                <a:cs typeface="Arial"/>
              </a:rPr>
              <a:t>Anatomy of the Inner Ear </a:t>
            </a:r>
            <a:r>
              <a:rPr sz="2200" b="1" spc="-4">
                <a:solidFill>
                  <a:srgbClr val="FF0000"/>
                </a:solidFill>
                <a:latin typeface="Arial"/>
                <a:cs typeface="Arial"/>
              </a:rPr>
              <a:t>and</a:t>
            </a:r>
            <a:r>
              <a:rPr sz="2200" b="1" spc="-31">
                <a:solidFill>
                  <a:srgbClr val="FF0000"/>
                </a:solidFill>
                <a:latin typeface="Arial"/>
                <a:cs typeface="Arial"/>
              </a:rPr>
              <a:t> </a:t>
            </a:r>
            <a:r>
              <a:rPr sz="2200" b="1" spc="-4" smtClean="0">
                <a:solidFill>
                  <a:srgbClr val="FF0000"/>
                </a:solidFill>
                <a:latin typeface="Arial"/>
                <a:cs typeface="Arial"/>
              </a:rPr>
              <a:t>Cochlea</a:t>
            </a:r>
            <a:endParaRPr sz="2200" smtClean="0">
              <a:latin typeface="Arial"/>
              <a:cs typeface="Arial"/>
            </a:endParaRPr>
          </a:p>
          <a:p>
            <a:pPr marL="11397" marR="1613243" indent="307718">
              <a:lnSpc>
                <a:spcPct val="120000"/>
              </a:lnSpc>
              <a:spcBef>
                <a:spcPts val="507"/>
              </a:spcBef>
            </a:pPr>
            <a:r>
              <a:rPr sz="2200" spc="-4" smtClean="0">
                <a:latin typeface="Arial"/>
                <a:cs typeface="Arial"/>
              </a:rPr>
              <a:t>The inner ear </a:t>
            </a:r>
            <a:r>
              <a:rPr sz="2200" b="1" spc="-4" smtClean="0">
                <a:latin typeface="Arial"/>
                <a:cs typeface="Arial"/>
              </a:rPr>
              <a:t>(labyrinth)  </a:t>
            </a:r>
            <a:r>
              <a:rPr sz="2200" spc="-4" smtClean="0">
                <a:latin typeface="Arial"/>
                <a:cs typeface="Arial"/>
              </a:rPr>
              <a:t>made up of two parts, one  within the other.</a:t>
            </a:r>
            <a:endParaRPr sz="2200" smtClean="0">
              <a:latin typeface="Arial"/>
              <a:cs typeface="Arial"/>
            </a:endParaRPr>
          </a:p>
          <a:p>
            <a:pPr>
              <a:spcBef>
                <a:spcPts val="4"/>
              </a:spcBef>
            </a:pPr>
            <a:endParaRPr sz="2700">
              <a:latin typeface="Times New Roman"/>
              <a:cs typeface="Times New Roman"/>
            </a:endParaRPr>
          </a:p>
          <a:p>
            <a:pPr marL="11397" marR="1722084" indent="307718">
              <a:lnSpc>
                <a:spcPct val="120000"/>
              </a:lnSpc>
            </a:pPr>
            <a:r>
              <a:rPr sz="2200" spc="-4" dirty="0">
                <a:latin typeface="Arial"/>
                <a:cs typeface="Arial"/>
              </a:rPr>
              <a:t>The </a:t>
            </a:r>
            <a:r>
              <a:rPr sz="2200" b="1" spc="-4" dirty="0">
                <a:latin typeface="Arial"/>
                <a:cs typeface="Arial"/>
              </a:rPr>
              <a:t>bony </a:t>
            </a:r>
            <a:r>
              <a:rPr sz="2200" b="1" spc="-9" dirty="0">
                <a:latin typeface="Arial"/>
                <a:cs typeface="Arial"/>
              </a:rPr>
              <a:t>labyrinth </a:t>
            </a:r>
            <a:r>
              <a:rPr sz="2200" spc="-4" dirty="0">
                <a:latin typeface="Arial"/>
                <a:cs typeface="Arial"/>
              </a:rPr>
              <a:t>is a  series of channels in the  </a:t>
            </a:r>
            <a:r>
              <a:rPr sz="2200" b="1" spc="-4" dirty="0">
                <a:latin typeface="Arial"/>
                <a:cs typeface="Arial"/>
              </a:rPr>
              <a:t>temporal</a:t>
            </a:r>
            <a:r>
              <a:rPr sz="2200" b="1" spc="-18" dirty="0">
                <a:latin typeface="Arial"/>
                <a:cs typeface="Arial"/>
              </a:rPr>
              <a:t> </a:t>
            </a:r>
            <a:r>
              <a:rPr sz="2200" b="1" spc="-4" dirty="0">
                <a:latin typeface="Arial"/>
                <a:cs typeface="Arial"/>
              </a:rPr>
              <a:t>bone</a:t>
            </a:r>
            <a:r>
              <a:rPr sz="2200" spc="-4" dirty="0">
                <a:latin typeface="Arial"/>
                <a:cs typeface="Arial"/>
              </a:rPr>
              <a:t>.</a:t>
            </a:r>
            <a:endParaRPr sz="2200">
              <a:latin typeface="Arial"/>
              <a:cs typeface="Arial"/>
            </a:endParaRPr>
          </a:p>
        </p:txBody>
      </p:sp>
      <p:sp>
        <p:nvSpPr>
          <p:cNvPr id="6" name="object 6"/>
          <p:cNvSpPr/>
          <p:nvPr/>
        </p:nvSpPr>
        <p:spPr>
          <a:xfrm>
            <a:off x="4017818" y="806824"/>
            <a:ext cx="4711931" cy="2623521"/>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415636" y="3429000"/>
            <a:ext cx="8311573" cy="3024467"/>
          </a:xfrm>
          <a:custGeom>
            <a:avLst/>
            <a:gdLst/>
            <a:ahLst/>
            <a:cxnLst/>
            <a:rect l="l" t="t" r="r" b="b"/>
            <a:pathLst>
              <a:path w="9142730" h="3427729">
                <a:moveTo>
                  <a:pt x="0" y="3427476"/>
                </a:moveTo>
                <a:lnTo>
                  <a:pt x="9142476" y="3427476"/>
                </a:lnTo>
                <a:lnTo>
                  <a:pt x="9142476" y="0"/>
                </a:lnTo>
                <a:lnTo>
                  <a:pt x="0" y="0"/>
                </a:lnTo>
                <a:lnTo>
                  <a:pt x="0" y="3427476"/>
                </a:lnTo>
                <a:close/>
              </a:path>
            </a:pathLst>
          </a:custGeom>
          <a:solidFill>
            <a:srgbClr val="FFFFFF"/>
          </a:solidFill>
        </p:spPr>
        <p:txBody>
          <a:bodyPr wrap="square" lIns="0" tIns="0" rIns="0" bIns="0" rtlCol="0"/>
          <a:lstStyle/>
          <a:p>
            <a:endParaRPr/>
          </a:p>
        </p:txBody>
      </p:sp>
      <p:sp>
        <p:nvSpPr>
          <p:cNvPr id="8" name="object 8"/>
          <p:cNvSpPr/>
          <p:nvPr/>
        </p:nvSpPr>
        <p:spPr>
          <a:xfrm>
            <a:off x="594359" y="4046219"/>
            <a:ext cx="120534" cy="125057"/>
          </a:xfrm>
          <a:prstGeom prst="rect">
            <a:avLst/>
          </a:prstGeom>
          <a:blipFill>
            <a:blip r:embed="rId5" cstate="print"/>
            <a:stretch>
              <a:fillRect/>
            </a:stretch>
          </a:blipFill>
        </p:spPr>
        <p:txBody>
          <a:bodyPr wrap="square" lIns="0" tIns="0" rIns="0" bIns="0" rtlCol="0"/>
          <a:lstStyle/>
          <a:p>
            <a:endParaRPr/>
          </a:p>
        </p:txBody>
      </p:sp>
      <p:sp>
        <p:nvSpPr>
          <p:cNvPr id="9" name="object 9"/>
          <p:cNvSpPr txBox="1"/>
          <p:nvPr/>
        </p:nvSpPr>
        <p:spPr>
          <a:xfrm>
            <a:off x="557766" y="3863004"/>
            <a:ext cx="3821545" cy="2486032"/>
          </a:xfrm>
          <a:prstGeom prst="rect">
            <a:avLst/>
          </a:prstGeom>
        </p:spPr>
        <p:txBody>
          <a:bodyPr vert="horz" wrap="square" lIns="0" tIns="11397" rIns="0" bIns="0" rtlCol="0">
            <a:spAutoFit/>
          </a:bodyPr>
          <a:lstStyle/>
          <a:p>
            <a:pPr marL="11397" marR="4559" indent="307718">
              <a:lnSpc>
                <a:spcPct val="120000"/>
              </a:lnSpc>
              <a:spcBef>
                <a:spcPts val="90"/>
              </a:spcBef>
            </a:pPr>
            <a:r>
              <a:rPr sz="2200" spc="-4" dirty="0">
                <a:latin typeface="Arial"/>
                <a:cs typeface="Arial"/>
              </a:rPr>
              <a:t>Inside these channels,  surrounded by a fluid  (</a:t>
            </a:r>
            <a:r>
              <a:rPr sz="2200" b="1" spc="-4" dirty="0">
                <a:latin typeface="Arial"/>
                <a:cs typeface="Arial"/>
              </a:rPr>
              <a:t>perilymph</a:t>
            </a:r>
            <a:r>
              <a:rPr sz="2200" spc="-4" dirty="0">
                <a:latin typeface="Arial"/>
                <a:cs typeface="Arial"/>
              </a:rPr>
              <a:t>) is the  </a:t>
            </a:r>
            <a:r>
              <a:rPr sz="2200" b="1" spc="-4" dirty="0">
                <a:latin typeface="Arial"/>
                <a:cs typeface="Arial"/>
              </a:rPr>
              <a:t>membranous </a:t>
            </a:r>
            <a:r>
              <a:rPr sz="2200" b="1" spc="-9" dirty="0">
                <a:latin typeface="Arial"/>
                <a:cs typeface="Arial"/>
              </a:rPr>
              <a:t>labyrinth </a:t>
            </a:r>
            <a:r>
              <a:rPr sz="2200" spc="-4" dirty="0">
                <a:latin typeface="Arial"/>
                <a:cs typeface="Arial"/>
              </a:rPr>
              <a:t>that is  filled with a </a:t>
            </a:r>
            <a:r>
              <a:rPr sz="2200" dirty="0">
                <a:latin typeface="Arial"/>
                <a:cs typeface="Arial"/>
              </a:rPr>
              <a:t>K</a:t>
            </a:r>
            <a:r>
              <a:rPr sz="2200" b="1" baseline="24305" dirty="0">
                <a:latin typeface="Arial"/>
                <a:cs typeface="Arial"/>
              </a:rPr>
              <a:t>+</a:t>
            </a:r>
            <a:r>
              <a:rPr sz="2200" dirty="0">
                <a:latin typeface="Arial"/>
                <a:cs typeface="Arial"/>
              </a:rPr>
              <a:t>-rich </a:t>
            </a:r>
            <a:r>
              <a:rPr sz="2200" spc="-4" dirty="0">
                <a:latin typeface="Arial"/>
                <a:cs typeface="Arial"/>
              </a:rPr>
              <a:t>fluid  (</a:t>
            </a:r>
            <a:r>
              <a:rPr sz="2200" b="1" spc="-4" dirty="0">
                <a:latin typeface="Arial"/>
                <a:cs typeface="Arial"/>
              </a:rPr>
              <a:t>endolymph</a:t>
            </a:r>
            <a:r>
              <a:rPr sz="2200" spc="-4" dirty="0">
                <a:latin typeface="Arial"/>
                <a:cs typeface="Arial"/>
              </a:rPr>
              <a:t>).</a:t>
            </a:r>
            <a:endParaRPr sz="2200">
              <a:latin typeface="Arial"/>
              <a:cs typeface="Arial"/>
            </a:endParaRPr>
          </a:p>
        </p:txBody>
      </p:sp>
      <p:sp>
        <p:nvSpPr>
          <p:cNvPr id="10" name="object 10"/>
          <p:cNvSpPr/>
          <p:nvPr/>
        </p:nvSpPr>
        <p:spPr>
          <a:xfrm>
            <a:off x="4017818" y="3429000"/>
            <a:ext cx="4711931" cy="1211580"/>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4609406" y="4957931"/>
            <a:ext cx="124691" cy="125057"/>
          </a:xfrm>
          <a:prstGeom prst="rect">
            <a:avLst/>
          </a:prstGeom>
          <a:blipFill>
            <a:blip r:embed="rId7" cstate="print"/>
            <a:stretch>
              <a:fillRect/>
            </a:stretch>
          </a:blipFill>
        </p:spPr>
        <p:txBody>
          <a:bodyPr wrap="square" lIns="0" tIns="0" rIns="0" bIns="0" rtlCol="0"/>
          <a:lstStyle/>
          <a:p>
            <a:endParaRPr/>
          </a:p>
        </p:txBody>
      </p:sp>
      <p:sp>
        <p:nvSpPr>
          <p:cNvPr id="12" name="object 12"/>
          <p:cNvSpPr txBox="1"/>
          <p:nvPr/>
        </p:nvSpPr>
        <p:spPr>
          <a:xfrm>
            <a:off x="4575578" y="4838252"/>
            <a:ext cx="3889664" cy="1365725"/>
          </a:xfrm>
          <a:prstGeom prst="rect">
            <a:avLst/>
          </a:prstGeom>
        </p:spPr>
        <p:txBody>
          <a:bodyPr vert="horz" wrap="square" lIns="0" tIns="11397" rIns="0" bIns="0" rtlCol="0">
            <a:spAutoFit/>
          </a:bodyPr>
          <a:lstStyle/>
          <a:p>
            <a:pPr marL="11397" marR="4559" indent="260991">
              <a:spcBef>
                <a:spcPts val="90"/>
              </a:spcBef>
            </a:pPr>
            <a:r>
              <a:rPr sz="2200" spc="-4" dirty="0">
                <a:latin typeface="Arial"/>
                <a:cs typeface="Arial"/>
              </a:rPr>
              <a:t>There is no communication  between the spaces filled with  endolymph and those filled with  perilymph.</a:t>
            </a:r>
            <a:endParaRPr sz="2200">
              <a:latin typeface="Arial"/>
              <a:cs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94359" y="540572"/>
            <a:ext cx="120534" cy="133125"/>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94359" y="2868257"/>
            <a:ext cx="120534" cy="12505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433477" y="404756"/>
            <a:ext cx="4296272" cy="3025588"/>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15636" y="3429000"/>
            <a:ext cx="8311573" cy="3024467"/>
          </a:xfrm>
          <a:custGeom>
            <a:avLst/>
            <a:gdLst/>
            <a:ahLst/>
            <a:cxnLst/>
            <a:rect l="l" t="t" r="r" b="b"/>
            <a:pathLst>
              <a:path w="9142730" h="3427729">
                <a:moveTo>
                  <a:pt x="0" y="3427476"/>
                </a:moveTo>
                <a:lnTo>
                  <a:pt x="9142476" y="3427476"/>
                </a:lnTo>
                <a:lnTo>
                  <a:pt x="9142476" y="0"/>
                </a:lnTo>
                <a:lnTo>
                  <a:pt x="0" y="0"/>
                </a:lnTo>
                <a:lnTo>
                  <a:pt x="0" y="3427476"/>
                </a:lnTo>
                <a:close/>
              </a:path>
            </a:pathLst>
          </a:custGeom>
          <a:solidFill>
            <a:srgbClr val="FFFFFF"/>
          </a:solidFill>
        </p:spPr>
        <p:txBody>
          <a:bodyPr wrap="square" lIns="0" tIns="0" rIns="0" bIns="0" rtlCol="0"/>
          <a:lstStyle/>
          <a:p>
            <a:endParaRPr/>
          </a:p>
        </p:txBody>
      </p:sp>
      <p:sp>
        <p:nvSpPr>
          <p:cNvPr id="6" name="object 6"/>
          <p:cNvSpPr/>
          <p:nvPr/>
        </p:nvSpPr>
        <p:spPr>
          <a:xfrm>
            <a:off x="594359" y="4578724"/>
            <a:ext cx="120534" cy="125057"/>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94359" y="5869641"/>
            <a:ext cx="120534" cy="125057"/>
          </a:xfrm>
          <a:prstGeom prst="rect">
            <a:avLst/>
          </a:prstGeom>
          <a:blipFill>
            <a:blip r:embed="rId5" cstate="print"/>
            <a:stretch>
              <a:fillRect/>
            </a:stretch>
          </a:blipFill>
        </p:spPr>
        <p:txBody>
          <a:bodyPr wrap="square" lIns="0" tIns="0" rIns="0" bIns="0" rtlCol="0"/>
          <a:lstStyle/>
          <a:p>
            <a:endParaRPr/>
          </a:p>
        </p:txBody>
      </p:sp>
      <p:sp>
        <p:nvSpPr>
          <p:cNvPr id="8" name="object 8"/>
          <p:cNvSpPr txBox="1"/>
          <p:nvPr/>
        </p:nvSpPr>
        <p:spPr>
          <a:xfrm>
            <a:off x="557766" y="361278"/>
            <a:ext cx="7860145" cy="6401976"/>
          </a:xfrm>
          <a:prstGeom prst="rect">
            <a:avLst/>
          </a:prstGeom>
        </p:spPr>
        <p:txBody>
          <a:bodyPr vert="horz" wrap="square" lIns="0" tIns="11397" rIns="0" bIns="0" rtlCol="0">
            <a:spAutoFit/>
          </a:bodyPr>
          <a:lstStyle/>
          <a:p>
            <a:pPr marL="11397" marR="4077270" indent="307718">
              <a:lnSpc>
                <a:spcPct val="120000"/>
              </a:lnSpc>
              <a:spcBef>
                <a:spcPts val="90"/>
              </a:spcBef>
            </a:pPr>
            <a:r>
              <a:rPr sz="2200" spc="-4" dirty="0">
                <a:latin typeface="Arial"/>
                <a:cs typeface="Arial"/>
              </a:rPr>
              <a:t>The cochlear portion of the  labyrinth is a coiled tube that,  in humans, is 35-mm long and  makes approximately 2.75  turns.</a:t>
            </a:r>
            <a:endParaRPr sz="2200">
              <a:latin typeface="Arial"/>
              <a:cs typeface="Arial"/>
            </a:endParaRPr>
          </a:p>
          <a:p>
            <a:pPr>
              <a:spcBef>
                <a:spcPts val="4"/>
              </a:spcBef>
            </a:pPr>
            <a:endParaRPr sz="2700">
              <a:latin typeface="Times New Roman"/>
              <a:cs typeface="Times New Roman"/>
            </a:endParaRPr>
          </a:p>
          <a:p>
            <a:pPr marL="11397" marR="4012877" indent="307718">
              <a:lnSpc>
                <a:spcPct val="120000"/>
              </a:lnSpc>
            </a:pPr>
            <a:r>
              <a:rPr sz="2200" spc="-4" dirty="0">
                <a:latin typeface="Arial"/>
                <a:cs typeface="Arial"/>
              </a:rPr>
              <a:t>The </a:t>
            </a:r>
            <a:r>
              <a:rPr sz="2200" b="1" spc="-4" dirty="0">
                <a:latin typeface="Arial"/>
                <a:cs typeface="Arial"/>
              </a:rPr>
              <a:t>basilar membrane </a:t>
            </a:r>
            <a:r>
              <a:rPr sz="2200" spc="-4" dirty="0">
                <a:latin typeface="Arial"/>
                <a:cs typeface="Arial"/>
              </a:rPr>
              <a:t>and  </a:t>
            </a:r>
            <a:r>
              <a:rPr sz="2200" b="1" spc="-4" dirty="0">
                <a:latin typeface="Arial"/>
                <a:cs typeface="Arial"/>
              </a:rPr>
              <a:t>Reissner’s membrane </a:t>
            </a:r>
            <a:r>
              <a:rPr sz="2200" spc="-4" dirty="0">
                <a:latin typeface="Arial"/>
                <a:cs typeface="Arial"/>
              </a:rPr>
              <a:t>divide  it into three chambers or  </a:t>
            </a:r>
            <a:r>
              <a:rPr sz="2200" b="1" spc="-4" dirty="0">
                <a:latin typeface="Arial"/>
                <a:cs typeface="Arial"/>
              </a:rPr>
              <a:t>scalae</a:t>
            </a:r>
            <a:r>
              <a:rPr sz="2200" spc="-4" dirty="0">
                <a:latin typeface="Arial"/>
                <a:cs typeface="Arial"/>
              </a:rPr>
              <a:t>.</a:t>
            </a:r>
            <a:endParaRPr sz="2200">
              <a:latin typeface="Arial"/>
              <a:cs typeface="Arial"/>
            </a:endParaRPr>
          </a:p>
          <a:p>
            <a:pPr marL="11397" marR="4559" indent="260991">
              <a:spcBef>
                <a:spcPts val="1830"/>
              </a:spcBef>
            </a:pPr>
            <a:r>
              <a:rPr sz="2200" spc="-4" dirty="0">
                <a:latin typeface="Arial"/>
                <a:cs typeface="Arial"/>
              </a:rPr>
              <a:t>The upper </a:t>
            </a:r>
            <a:r>
              <a:rPr sz="2200" b="1" spc="-4" dirty="0">
                <a:latin typeface="Arial"/>
                <a:cs typeface="Arial"/>
              </a:rPr>
              <a:t>scala vestibuli </a:t>
            </a:r>
            <a:r>
              <a:rPr sz="2200" spc="-4" dirty="0">
                <a:latin typeface="Arial"/>
                <a:cs typeface="Arial"/>
              </a:rPr>
              <a:t>and the lower </a:t>
            </a:r>
            <a:r>
              <a:rPr sz="2200" b="1" spc="-4" dirty="0">
                <a:latin typeface="Arial"/>
                <a:cs typeface="Arial"/>
              </a:rPr>
              <a:t>scala </a:t>
            </a:r>
            <a:r>
              <a:rPr sz="2200" b="1" spc="-9" dirty="0">
                <a:latin typeface="Arial"/>
                <a:cs typeface="Arial"/>
              </a:rPr>
              <a:t>tympani  </a:t>
            </a:r>
            <a:r>
              <a:rPr sz="2200" spc="-4" dirty="0">
                <a:latin typeface="Arial"/>
                <a:cs typeface="Arial"/>
              </a:rPr>
              <a:t>contain perilymph and communicate with each other at the apex  of the cochlea via a small opening</a:t>
            </a:r>
            <a:r>
              <a:rPr sz="2200" spc="49" dirty="0">
                <a:latin typeface="Arial"/>
                <a:cs typeface="Arial"/>
              </a:rPr>
              <a:t> </a:t>
            </a:r>
            <a:r>
              <a:rPr sz="2200" dirty="0">
                <a:latin typeface="Arial"/>
                <a:cs typeface="Arial"/>
              </a:rPr>
              <a:t>(</a:t>
            </a:r>
            <a:r>
              <a:rPr sz="2200" b="1" dirty="0">
                <a:latin typeface="Arial"/>
                <a:cs typeface="Arial"/>
              </a:rPr>
              <a:t>helicotrema</a:t>
            </a:r>
            <a:r>
              <a:rPr sz="2200" dirty="0">
                <a:latin typeface="Arial"/>
                <a:cs typeface="Arial"/>
              </a:rPr>
              <a:t>).</a:t>
            </a:r>
            <a:endParaRPr sz="2200">
              <a:latin typeface="Arial"/>
              <a:cs typeface="Arial"/>
            </a:endParaRPr>
          </a:p>
          <a:p>
            <a:pPr>
              <a:spcBef>
                <a:spcPts val="4"/>
              </a:spcBef>
            </a:pPr>
            <a:endParaRPr sz="2200">
              <a:latin typeface="Times New Roman"/>
              <a:cs typeface="Times New Roman"/>
            </a:endParaRPr>
          </a:p>
          <a:p>
            <a:pPr marL="11397" marR="13106" indent="250164"/>
            <a:r>
              <a:rPr sz="2200" spc="-4" dirty="0">
                <a:latin typeface="Arial"/>
                <a:cs typeface="Arial"/>
              </a:rPr>
              <a:t>At the base of the cochlea, the scala vestibuli ends at the oval  </a:t>
            </a:r>
            <a:r>
              <a:rPr sz="2200" spc="-22" dirty="0">
                <a:latin typeface="Arial"/>
                <a:cs typeface="Arial"/>
              </a:rPr>
              <a:t>window, </a:t>
            </a:r>
            <a:r>
              <a:rPr sz="2200" spc="-4" dirty="0">
                <a:latin typeface="Arial"/>
                <a:cs typeface="Arial"/>
              </a:rPr>
              <a:t>which is closed by the footplate of the</a:t>
            </a:r>
            <a:r>
              <a:rPr sz="2200" spc="72" dirty="0">
                <a:latin typeface="Arial"/>
                <a:cs typeface="Arial"/>
              </a:rPr>
              <a:t> </a:t>
            </a:r>
            <a:r>
              <a:rPr sz="2200" spc="-4" dirty="0">
                <a:latin typeface="Arial"/>
                <a:cs typeface="Arial"/>
              </a:rPr>
              <a:t>stapes.</a:t>
            </a:r>
            <a:endParaRPr sz="2200">
              <a:latin typeface="Arial"/>
              <a:cs typeface="Arial"/>
            </a:endParaRPr>
          </a:p>
        </p:txBody>
      </p:sp>
      <p:sp>
        <p:nvSpPr>
          <p:cNvPr id="9" name="object 9"/>
          <p:cNvSpPr/>
          <p:nvPr/>
        </p:nvSpPr>
        <p:spPr>
          <a:xfrm>
            <a:off x="4364182" y="3429000"/>
            <a:ext cx="4365567" cy="942639"/>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3702" y="580913"/>
            <a:ext cx="124690" cy="12505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23702" y="2710926"/>
            <a:ext cx="124690" cy="12505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23702" y="4485939"/>
            <a:ext cx="124690" cy="125057"/>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488493" y="428513"/>
            <a:ext cx="4348595" cy="6367094"/>
          </a:xfrm>
          <a:prstGeom prst="rect">
            <a:avLst/>
          </a:prstGeom>
        </p:spPr>
        <p:txBody>
          <a:bodyPr vert="horz" wrap="square" lIns="0" tIns="11397" rIns="0" bIns="0" rtlCol="0">
            <a:spAutoFit/>
          </a:bodyPr>
          <a:lstStyle/>
          <a:p>
            <a:pPr marL="11397" marR="4559" indent="307718">
              <a:lnSpc>
                <a:spcPct val="110000"/>
              </a:lnSpc>
              <a:spcBef>
                <a:spcPts val="90"/>
              </a:spcBef>
            </a:pPr>
            <a:r>
              <a:rPr sz="2200" spc="-4" dirty="0">
                <a:latin typeface="Arial"/>
                <a:cs typeface="Arial"/>
              </a:rPr>
              <a:t>The scala tympani end at the  </a:t>
            </a:r>
            <a:r>
              <a:rPr sz="2200" b="1" spc="-4" dirty="0">
                <a:latin typeface="Arial"/>
                <a:cs typeface="Arial"/>
              </a:rPr>
              <a:t>round </a:t>
            </a:r>
            <a:r>
              <a:rPr sz="2200" b="1" dirty="0">
                <a:latin typeface="Arial"/>
                <a:cs typeface="Arial"/>
              </a:rPr>
              <a:t>window</a:t>
            </a:r>
            <a:r>
              <a:rPr sz="2200" dirty="0">
                <a:latin typeface="Arial"/>
                <a:cs typeface="Arial"/>
              </a:rPr>
              <a:t>, </a:t>
            </a:r>
            <a:r>
              <a:rPr sz="2200" spc="-4" dirty="0">
                <a:latin typeface="Arial"/>
                <a:cs typeface="Arial"/>
              </a:rPr>
              <a:t>a foramen on the  medial wall of the middle ear that is  closed by the </a:t>
            </a:r>
            <a:r>
              <a:rPr sz="2200" spc="-9" dirty="0">
                <a:latin typeface="Arial"/>
                <a:cs typeface="Arial"/>
              </a:rPr>
              <a:t>flexible </a:t>
            </a:r>
            <a:r>
              <a:rPr sz="2200" b="1" spc="-4" dirty="0">
                <a:latin typeface="Arial"/>
                <a:cs typeface="Arial"/>
              </a:rPr>
              <a:t>secondary  </a:t>
            </a:r>
            <a:r>
              <a:rPr sz="2200" b="1" spc="-9" dirty="0">
                <a:latin typeface="Arial"/>
                <a:cs typeface="Arial"/>
              </a:rPr>
              <a:t>tympanic</a:t>
            </a:r>
            <a:r>
              <a:rPr sz="2200" b="1" spc="-4" dirty="0">
                <a:latin typeface="Arial"/>
                <a:cs typeface="Arial"/>
              </a:rPr>
              <a:t> membrane</a:t>
            </a:r>
            <a:r>
              <a:rPr sz="2200" spc="-4" dirty="0">
                <a:latin typeface="Arial"/>
                <a:cs typeface="Arial"/>
              </a:rPr>
              <a:t>.</a:t>
            </a:r>
            <a:endParaRPr sz="2200">
              <a:latin typeface="Arial"/>
              <a:cs typeface="Arial"/>
            </a:endParaRPr>
          </a:p>
          <a:p>
            <a:pPr>
              <a:spcBef>
                <a:spcPts val="4"/>
              </a:spcBef>
            </a:pPr>
            <a:endParaRPr sz="2500">
              <a:latin typeface="Times New Roman"/>
              <a:cs typeface="Times New Roman"/>
            </a:endParaRPr>
          </a:p>
          <a:p>
            <a:pPr marL="11397" marR="18805" indent="307718">
              <a:lnSpc>
                <a:spcPct val="110000"/>
              </a:lnSpc>
            </a:pPr>
            <a:r>
              <a:rPr sz="2200" spc="-4" dirty="0">
                <a:latin typeface="Arial"/>
                <a:cs typeface="Arial"/>
              </a:rPr>
              <a:t>The </a:t>
            </a:r>
            <a:r>
              <a:rPr sz="2200" b="1" spc="-4" dirty="0">
                <a:latin typeface="Arial"/>
                <a:cs typeface="Arial"/>
              </a:rPr>
              <a:t>scala media </a:t>
            </a:r>
            <a:r>
              <a:rPr sz="2200" spc="-4" dirty="0">
                <a:latin typeface="Arial"/>
                <a:cs typeface="Arial"/>
              </a:rPr>
              <a:t>is continuous  with the membranous labyrinth and  does not communicate with the  other two</a:t>
            </a:r>
            <a:r>
              <a:rPr sz="2200" spc="-18" dirty="0">
                <a:latin typeface="Arial"/>
                <a:cs typeface="Arial"/>
              </a:rPr>
              <a:t> </a:t>
            </a:r>
            <a:r>
              <a:rPr sz="2200" spc="-4" dirty="0">
                <a:latin typeface="Arial"/>
                <a:cs typeface="Arial"/>
              </a:rPr>
              <a:t>scalae.</a:t>
            </a:r>
            <a:endParaRPr sz="2200">
              <a:latin typeface="Arial"/>
              <a:cs typeface="Arial"/>
            </a:endParaRPr>
          </a:p>
          <a:p>
            <a:pPr>
              <a:spcBef>
                <a:spcPts val="4"/>
              </a:spcBef>
            </a:pPr>
            <a:endParaRPr sz="2500">
              <a:latin typeface="Times New Roman"/>
              <a:cs typeface="Times New Roman"/>
            </a:endParaRPr>
          </a:p>
          <a:p>
            <a:pPr marL="11397" marR="63253" indent="307718">
              <a:lnSpc>
                <a:spcPct val="110000"/>
              </a:lnSpc>
            </a:pPr>
            <a:r>
              <a:rPr sz="2200" spc="-4" dirty="0">
                <a:latin typeface="Arial"/>
                <a:cs typeface="Arial"/>
              </a:rPr>
              <a:t>The </a:t>
            </a:r>
            <a:r>
              <a:rPr sz="2200" b="1" spc="-4" dirty="0">
                <a:latin typeface="Arial"/>
                <a:cs typeface="Arial"/>
              </a:rPr>
              <a:t>organ of Corti </a:t>
            </a:r>
            <a:r>
              <a:rPr sz="2200" spc="-4" dirty="0">
                <a:latin typeface="Arial"/>
                <a:cs typeface="Arial"/>
              </a:rPr>
              <a:t>contains the  auditory receptors (hair cells)  whose processes pierce the  </a:t>
            </a:r>
            <a:r>
              <a:rPr sz="2200" b="1" spc="-4" dirty="0">
                <a:latin typeface="Arial"/>
                <a:cs typeface="Arial"/>
              </a:rPr>
              <a:t>reticular lamina </a:t>
            </a:r>
            <a:r>
              <a:rPr sz="2200" spc="-4" dirty="0">
                <a:latin typeface="Arial"/>
                <a:cs typeface="Arial"/>
              </a:rPr>
              <a:t>that is supported  by the </a:t>
            </a:r>
            <a:r>
              <a:rPr sz="2200" b="1" spc="-4" dirty="0">
                <a:latin typeface="Arial"/>
                <a:cs typeface="Arial"/>
              </a:rPr>
              <a:t>pillar cells </a:t>
            </a:r>
            <a:r>
              <a:rPr sz="2200" spc="-4" dirty="0">
                <a:latin typeface="Arial"/>
                <a:cs typeface="Arial"/>
              </a:rPr>
              <a:t>or </a:t>
            </a:r>
            <a:r>
              <a:rPr sz="2200" b="1" spc="-4" dirty="0">
                <a:latin typeface="Arial"/>
                <a:cs typeface="Arial"/>
              </a:rPr>
              <a:t>rods of</a:t>
            </a:r>
            <a:r>
              <a:rPr sz="2200" b="1" spc="-40" dirty="0">
                <a:latin typeface="Arial"/>
                <a:cs typeface="Arial"/>
              </a:rPr>
              <a:t> </a:t>
            </a:r>
            <a:r>
              <a:rPr sz="2200" b="1" spc="-4" dirty="0">
                <a:latin typeface="Arial"/>
                <a:cs typeface="Arial"/>
              </a:rPr>
              <a:t>Corti</a:t>
            </a:r>
            <a:endParaRPr sz="2200">
              <a:latin typeface="Arial"/>
              <a:cs typeface="Arial"/>
            </a:endParaRPr>
          </a:p>
        </p:txBody>
      </p:sp>
      <p:sp>
        <p:nvSpPr>
          <p:cNvPr id="6" name="object 6"/>
          <p:cNvSpPr/>
          <p:nvPr/>
        </p:nvSpPr>
        <p:spPr>
          <a:xfrm>
            <a:off x="4999215" y="403412"/>
            <a:ext cx="3730533" cy="315294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4854633" y="3767865"/>
            <a:ext cx="3736571" cy="2688067"/>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3702" y="512333"/>
            <a:ext cx="124690" cy="12505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488493" y="361278"/>
            <a:ext cx="4550064" cy="3123642"/>
          </a:xfrm>
          <a:prstGeom prst="rect">
            <a:avLst/>
          </a:prstGeom>
        </p:spPr>
        <p:txBody>
          <a:bodyPr vert="horz" wrap="square" lIns="0" tIns="11397" rIns="0" bIns="0" rtlCol="0">
            <a:spAutoFit/>
          </a:bodyPr>
          <a:lstStyle/>
          <a:p>
            <a:pPr marL="11397" marR="608599" indent="307718">
              <a:lnSpc>
                <a:spcPct val="110000"/>
              </a:lnSpc>
              <a:spcBef>
                <a:spcPts val="90"/>
              </a:spcBef>
            </a:pPr>
            <a:r>
              <a:rPr sz="2200" spc="-4" dirty="0">
                <a:latin typeface="Arial"/>
                <a:cs typeface="Arial"/>
              </a:rPr>
              <a:t>The hair cells are arranged in  four</a:t>
            </a:r>
            <a:r>
              <a:rPr sz="2200" spc="-22" dirty="0">
                <a:latin typeface="Arial"/>
                <a:cs typeface="Arial"/>
              </a:rPr>
              <a:t> </a:t>
            </a:r>
            <a:r>
              <a:rPr sz="2200" spc="-4" dirty="0">
                <a:latin typeface="Arial"/>
                <a:cs typeface="Arial"/>
              </a:rPr>
              <a:t>rows:</a:t>
            </a:r>
            <a:endParaRPr sz="2200">
              <a:latin typeface="Arial"/>
              <a:cs typeface="Arial"/>
            </a:endParaRPr>
          </a:p>
          <a:p>
            <a:pPr>
              <a:spcBef>
                <a:spcPts val="40"/>
              </a:spcBef>
            </a:pPr>
            <a:endParaRPr sz="2900">
              <a:latin typeface="Times New Roman"/>
              <a:cs typeface="Times New Roman"/>
            </a:endParaRPr>
          </a:p>
          <a:p>
            <a:pPr marL="319115" marR="93454" indent="-307718">
              <a:lnSpc>
                <a:spcPts val="2324"/>
              </a:lnSpc>
              <a:buClr>
                <a:srgbClr val="669900"/>
              </a:buClr>
              <a:buFont typeface="Wingdings"/>
              <a:buChar char=""/>
              <a:tabLst>
                <a:tab pos="319115" algn="l"/>
              </a:tabLst>
            </a:pPr>
            <a:r>
              <a:rPr sz="2200" spc="-4" dirty="0">
                <a:latin typeface="Arial"/>
                <a:cs typeface="Arial"/>
              </a:rPr>
              <a:t>three rows of </a:t>
            </a:r>
            <a:r>
              <a:rPr sz="2200" b="1" spc="-4" dirty="0">
                <a:latin typeface="Arial"/>
                <a:cs typeface="Arial"/>
              </a:rPr>
              <a:t>outer hair cells  </a:t>
            </a:r>
            <a:r>
              <a:rPr sz="2200" spc="-4" dirty="0">
                <a:latin typeface="Arial"/>
                <a:cs typeface="Arial"/>
              </a:rPr>
              <a:t>lateral </a:t>
            </a:r>
            <a:r>
              <a:rPr sz="2200" dirty="0">
                <a:latin typeface="Arial"/>
                <a:cs typeface="Arial"/>
              </a:rPr>
              <a:t>to </a:t>
            </a:r>
            <a:r>
              <a:rPr sz="2200" spc="-4" dirty="0">
                <a:latin typeface="Arial"/>
                <a:cs typeface="Arial"/>
              </a:rPr>
              <a:t>the tunnel formed by the  rods of Corti;</a:t>
            </a:r>
            <a:r>
              <a:rPr sz="2200" spc="-18" dirty="0">
                <a:latin typeface="Arial"/>
                <a:cs typeface="Arial"/>
              </a:rPr>
              <a:t> </a:t>
            </a:r>
            <a:r>
              <a:rPr sz="2200" spc="-4" dirty="0">
                <a:latin typeface="Arial"/>
                <a:cs typeface="Arial"/>
              </a:rPr>
              <a:t>and</a:t>
            </a:r>
            <a:endParaRPr sz="2200">
              <a:latin typeface="Arial"/>
              <a:cs typeface="Arial"/>
            </a:endParaRPr>
          </a:p>
          <a:p>
            <a:pPr>
              <a:spcBef>
                <a:spcPts val="9"/>
              </a:spcBef>
              <a:buClr>
                <a:srgbClr val="669900"/>
              </a:buClr>
              <a:buFont typeface="Wingdings"/>
              <a:buChar char=""/>
            </a:pPr>
            <a:endParaRPr sz="2900">
              <a:latin typeface="Times New Roman"/>
              <a:cs typeface="Times New Roman"/>
            </a:endParaRPr>
          </a:p>
          <a:p>
            <a:pPr marL="319115" marR="4559" indent="-307718">
              <a:lnSpc>
                <a:spcPts val="2324"/>
              </a:lnSpc>
              <a:spcBef>
                <a:spcPts val="4"/>
              </a:spcBef>
              <a:buClr>
                <a:srgbClr val="669900"/>
              </a:buClr>
              <a:buFont typeface="Wingdings"/>
              <a:buChar char=""/>
              <a:tabLst>
                <a:tab pos="319115" algn="l"/>
              </a:tabLst>
            </a:pPr>
            <a:r>
              <a:rPr sz="2200" spc="-4" dirty="0">
                <a:latin typeface="Arial"/>
                <a:cs typeface="Arial"/>
              </a:rPr>
              <a:t>one row of </a:t>
            </a:r>
            <a:r>
              <a:rPr sz="2200" b="1" spc="-4" dirty="0">
                <a:latin typeface="Arial"/>
                <a:cs typeface="Arial"/>
              </a:rPr>
              <a:t>inner hair cells </a:t>
            </a:r>
            <a:r>
              <a:rPr sz="2200" spc="-4" dirty="0">
                <a:latin typeface="Arial"/>
                <a:cs typeface="Arial"/>
              </a:rPr>
              <a:t>medial  </a:t>
            </a:r>
            <a:r>
              <a:rPr sz="2200" dirty="0">
                <a:latin typeface="Arial"/>
                <a:cs typeface="Arial"/>
              </a:rPr>
              <a:t>to </a:t>
            </a:r>
            <a:r>
              <a:rPr sz="2200" spc="-4" dirty="0">
                <a:latin typeface="Arial"/>
                <a:cs typeface="Arial"/>
              </a:rPr>
              <a:t>the</a:t>
            </a:r>
            <a:r>
              <a:rPr sz="2200" spc="-36" dirty="0">
                <a:latin typeface="Arial"/>
                <a:cs typeface="Arial"/>
              </a:rPr>
              <a:t> </a:t>
            </a:r>
            <a:r>
              <a:rPr sz="2200" spc="-4" dirty="0">
                <a:latin typeface="Arial"/>
                <a:cs typeface="Arial"/>
              </a:rPr>
              <a:t>tunnel.</a:t>
            </a:r>
            <a:endParaRPr sz="2200">
              <a:latin typeface="Arial"/>
              <a:cs typeface="Arial"/>
            </a:endParaRPr>
          </a:p>
        </p:txBody>
      </p:sp>
      <p:sp>
        <p:nvSpPr>
          <p:cNvPr id="4" name="object 4"/>
          <p:cNvSpPr/>
          <p:nvPr/>
        </p:nvSpPr>
        <p:spPr>
          <a:xfrm>
            <a:off x="523702" y="3868718"/>
            <a:ext cx="124690" cy="125057"/>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488493" y="3717775"/>
            <a:ext cx="4320886" cy="1501147"/>
          </a:xfrm>
          <a:prstGeom prst="rect">
            <a:avLst/>
          </a:prstGeom>
        </p:spPr>
        <p:txBody>
          <a:bodyPr vert="horz" wrap="square" lIns="0" tIns="11397" rIns="0" bIns="0" rtlCol="0">
            <a:spAutoFit/>
          </a:bodyPr>
          <a:lstStyle/>
          <a:p>
            <a:pPr marL="11397" marR="4559" indent="307718">
              <a:lnSpc>
                <a:spcPct val="110000"/>
              </a:lnSpc>
              <a:spcBef>
                <a:spcPts val="90"/>
              </a:spcBef>
            </a:pPr>
            <a:r>
              <a:rPr sz="2200" spc="-4" dirty="0">
                <a:latin typeface="Arial"/>
                <a:cs typeface="Arial"/>
              </a:rPr>
              <a:t>Covering the rows of hair cells is  the </a:t>
            </a:r>
            <a:r>
              <a:rPr sz="2200" b="1" spc="-4" dirty="0">
                <a:latin typeface="Arial"/>
                <a:cs typeface="Arial"/>
              </a:rPr>
              <a:t>tectorial membrane </a:t>
            </a:r>
            <a:r>
              <a:rPr sz="2200" spc="-4" dirty="0">
                <a:latin typeface="Arial"/>
                <a:cs typeface="Arial"/>
              </a:rPr>
              <a:t>in which  the tips of the hairs of the outer  cells are embedded.</a:t>
            </a:r>
            <a:endParaRPr sz="2200">
              <a:latin typeface="Arial"/>
              <a:cs typeface="Arial"/>
            </a:endParaRPr>
          </a:p>
        </p:txBody>
      </p:sp>
      <p:sp>
        <p:nvSpPr>
          <p:cNvPr id="6" name="object 6"/>
          <p:cNvSpPr/>
          <p:nvPr/>
        </p:nvSpPr>
        <p:spPr>
          <a:xfrm>
            <a:off x="523702" y="5579185"/>
            <a:ext cx="124690" cy="125057"/>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488493" y="5460512"/>
            <a:ext cx="4043795" cy="1365725"/>
          </a:xfrm>
          <a:prstGeom prst="rect">
            <a:avLst/>
          </a:prstGeom>
        </p:spPr>
        <p:txBody>
          <a:bodyPr vert="horz" wrap="square" lIns="0" tIns="11397" rIns="0" bIns="0" rtlCol="0">
            <a:spAutoFit/>
          </a:bodyPr>
          <a:lstStyle/>
          <a:p>
            <a:pPr marL="11397" marR="4559" indent="307718" algn="just">
              <a:spcBef>
                <a:spcPts val="90"/>
              </a:spcBef>
            </a:pPr>
            <a:r>
              <a:rPr sz="2200" spc="-4" dirty="0">
                <a:latin typeface="Arial"/>
                <a:cs typeface="Arial"/>
              </a:rPr>
              <a:t>The cell bodies of the sensory  neurons are located in the </a:t>
            </a:r>
            <a:r>
              <a:rPr sz="2200" b="1" spc="-4" dirty="0">
                <a:latin typeface="Arial"/>
                <a:cs typeface="Arial"/>
              </a:rPr>
              <a:t>spiral  ganglion </a:t>
            </a:r>
            <a:r>
              <a:rPr sz="2200" spc="-4" dirty="0">
                <a:latin typeface="Arial"/>
                <a:cs typeface="Arial"/>
              </a:rPr>
              <a:t>within the</a:t>
            </a:r>
            <a:r>
              <a:rPr sz="2200" spc="-13" dirty="0">
                <a:latin typeface="Arial"/>
                <a:cs typeface="Arial"/>
              </a:rPr>
              <a:t> </a:t>
            </a:r>
            <a:r>
              <a:rPr sz="2200" b="1" spc="-4" dirty="0">
                <a:latin typeface="Arial"/>
                <a:cs typeface="Arial"/>
              </a:rPr>
              <a:t>modiolus</a:t>
            </a:r>
            <a:r>
              <a:rPr sz="2200" spc="-4" dirty="0">
                <a:latin typeface="Arial"/>
                <a:cs typeface="Arial"/>
              </a:rPr>
              <a:t>:</a:t>
            </a:r>
            <a:endParaRPr sz="2200">
              <a:latin typeface="Arial"/>
              <a:cs typeface="Arial"/>
            </a:endParaRPr>
          </a:p>
        </p:txBody>
      </p:sp>
      <p:sp>
        <p:nvSpPr>
          <p:cNvPr id="8" name="object 8"/>
          <p:cNvSpPr/>
          <p:nvPr/>
        </p:nvSpPr>
        <p:spPr>
          <a:xfrm>
            <a:off x="5062451" y="404755"/>
            <a:ext cx="3667298" cy="3092824"/>
          </a:xfrm>
          <a:prstGeom prst="rect">
            <a:avLst/>
          </a:prstGeom>
          <a:blipFill>
            <a:blip r:embed="rId5" cstate="print"/>
            <a:stretch>
              <a:fillRect/>
            </a:stretch>
          </a:blipFill>
        </p:spPr>
        <p:txBody>
          <a:bodyPr wrap="square" lIns="0" tIns="0" rIns="0" bIns="0" rtlCol="0"/>
          <a:lstStyle/>
          <a:p>
            <a:endParaRPr/>
          </a:p>
        </p:txBody>
      </p:sp>
      <p:sp>
        <p:nvSpPr>
          <p:cNvPr id="9" name="object 9"/>
          <p:cNvSpPr txBox="1"/>
          <p:nvPr/>
        </p:nvSpPr>
        <p:spPr>
          <a:xfrm>
            <a:off x="4991215" y="3720465"/>
            <a:ext cx="3472295" cy="1057949"/>
          </a:xfrm>
          <a:prstGeom prst="rect">
            <a:avLst/>
          </a:prstGeom>
        </p:spPr>
        <p:txBody>
          <a:bodyPr vert="horz" wrap="square" lIns="0" tIns="11397" rIns="0" bIns="0" rtlCol="0">
            <a:spAutoFit/>
          </a:bodyPr>
          <a:lstStyle/>
          <a:p>
            <a:pPr marL="11397" marR="4559">
              <a:spcBef>
                <a:spcPts val="90"/>
              </a:spcBef>
              <a:buClr>
                <a:srgbClr val="669900"/>
              </a:buClr>
              <a:buFont typeface="Wingdings"/>
              <a:buChar char=""/>
              <a:tabLst>
                <a:tab pos="300310" algn="l"/>
              </a:tabLst>
            </a:pPr>
            <a:r>
              <a:rPr sz="2200" spc="-4" dirty="0">
                <a:latin typeface="Arial"/>
                <a:cs typeface="Arial"/>
              </a:rPr>
              <a:t>~95% of these sensory  neurons innervate inner hair  cells;</a:t>
            </a:r>
            <a:r>
              <a:rPr sz="2200" spc="-9" dirty="0">
                <a:latin typeface="Arial"/>
                <a:cs typeface="Arial"/>
              </a:rPr>
              <a:t> </a:t>
            </a:r>
            <a:r>
              <a:rPr sz="2200" spc="-4" dirty="0">
                <a:latin typeface="Arial"/>
                <a:cs typeface="Arial"/>
              </a:rPr>
              <a:t>and</a:t>
            </a:r>
            <a:endParaRPr sz="2200">
              <a:latin typeface="Arial"/>
              <a:cs typeface="Arial"/>
            </a:endParaRPr>
          </a:p>
        </p:txBody>
      </p:sp>
      <p:sp>
        <p:nvSpPr>
          <p:cNvPr id="10" name="object 10"/>
          <p:cNvSpPr txBox="1"/>
          <p:nvPr/>
        </p:nvSpPr>
        <p:spPr>
          <a:xfrm>
            <a:off x="4991215" y="5011383"/>
            <a:ext cx="3340100" cy="1396503"/>
          </a:xfrm>
          <a:prstGeom prst="rect">
            <a:avLst/>
          </a:prstGeom>
        </p:spPr>
        <p:txBody>
          <a:bodyPr vert="horz" wrap="square" lIns="0" tIns="11397" rIns="0" bIns="0" rtlCol="0">
            <a:spAutoFit/>
          </a:bodyPr>
          <a:lstStyle/>
          <a:p>
            <a:pPr marL="11397" marR="4559">
              <a:spcBef>
                <a:spcPts val="90"/>
              </a:spcBef>
              <a:buClr>
                <a:srgbClr val="669900"/>
              </a:buClr>
              <a:buFont typeface="Wingdings"/>
              <a:buChar char=""/>
              <a:tabLst>
                <a:tab pos="300310" algn="l"/>
              </a:tabLst>
            </a:pPr>
            <a:r>
              <a:rPr sz="2200" spc="-4" dirty="0">
                <a:latin typeface="Arial"/>
                <a:cs typeface="Arial"/>
              </a:rPr>
              <a:t>~5% innervate outer hair  cells, and each sensory  neuron innervates several  outer hair</a:t>
            </a:r>
            <a:r>
              <a:rPr sz="2200" spc="-9" dirty="0">
                <a:latin typeface="Arial"/>
                <a:cs typeface="Arial"/>
              </a:rPr>
              <a:t> </a:t>
            </a:r>
            <a:r>
              <a:rPr sz="2200" spc="-4" dirty="0">
                <a:latin typeface="Arial"/>
                <a:cs typeface="Arial"/>
              </a:rPr>
              <a:t>cells.</a:t>
            </a:r>
            <a:endParaRPr sz="2200">
              <a:latin typeface="Arial"/>
              <a:cs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3702" y="580913"/>
            <a:ext cx="124690" cy="12505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23702" y="1996887"/>
            <a:ext cx="124690" cy="12505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23702" y="3771900"/>
            <a:ext cx="124690" cy="125058"/>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488493" y="428513"/>
            <a:ext cx="4239491" cy="4678940"/>
          </a:xfrm>
          <a:prstGeom prst="rect">
            <a:avLst/>
          </a:prstGeom>
        </p:spPr>
        <p:txBody>
          <a:bodyPr vert="horz" wrap="square" lIns="0" tIns="11397" rIns="0" bIns="0" rtlCol="0">
            <a:spAutoFit/>
          </a:bodyPr>
          <a:lstStyle/>
          <a:p>
            <a:pPr marL="11397" marR="4559" indent="307718">
              <a:lnSpc>
                <a:spcPct val="110000"/>
              </a:lnSpc>
              <a:spcBef>
                <a:spcPts val="90"/>
              </a:spcBef>
            </a:pPr>
            <a:r>
              <a:rPr sz="2200" spc="-4" dirty="0">
                <a:latin typeface="Arial"/>
                <a:cs typeface="Arial"/>
              </a:rPr>
              <a:t>By contrast, most efferent fibers  in the auditory nerve terminate on  the outer hair</a:t>
            </a:r>
            <a:r>
              <a:rPr sz="2200" spc="-13" dirty="0">
                <a:latin typeface="Arial"/>
                <a:cs typeface="Arial"/>
              </a:rPr>
              <a:t> </a:t>
            </a:r>
            <a:r>
              <a:rPr sz="2200" spc="-4" dirty="0">
                <a:latin typeface="Arial"/>
                <a:cs typeface="Arial"/>
              </a:rPr>
              <a:t>cells.</a:t>
            </a:r>
            <a:endParaRPr sz="2200">
              <a:latin typeface="Arial"/>
              <a:cs typeface="Arial"/>
            </a:endParaRPr>
          </a:p>
          <a:p>
            <a:pPr>
              <a:spcBef>
                <a:spcPts val="4"/>
              </a:spcBef>
            </a:pPr>
            <a:endParaRPr sz="2500">
              <a:latin typeface="Times New Roman"/>
              <a:cs typeface="Times New Roman"/>
            </a:endParaRPr>
          </a:p>
          <a:p>
            <a:pPr marL="11397" marR="153859" indent="307718" algn="just">
              <a:lnSpc>
                <a:spcPct val="110000"/>
              </a:lnSpc>
            </a:pPr>
            <a:r>
              <a:rPr sz="2200" spc="-4" dirty="0">
                <a:latin typeface="Arial"/>
                <a:cs typeface="Arial"/>
              </a:rPr>
              <a:t>The </a:t>
            </a:r>
            <a:r>
              <a:rPr sz="2200" spc="-9" dirty="0">
                <a:latin typeface="Arial"/>
                <a:cs typeface="Arial"/>
              </a:rPr>
              <a:t>axons </a:t>
            </a:r>
            <a:r>
              <a:rPr sz="2200" spc="-4" dirty="0">
                <a:latin typeface="Arial"/>
                <a:cs typeface="Arial"/>
              </a:rPr>
              <a:t>of afferent neurons  that innervate hair cells form the  auditory (cochlear) division of the  eighth cranial</a:t>
            </a:r>
            <a:r>
              <a:rPr sz="2200" spc="13" dirty="0">
                <a:latin typeface="Arial"/>
                <a:cs typeface="Arial"/>
              </a:rPr>
              <a:t> </a:t>
            </a:r>
            <a:r>
              <a:rPr sz="2200" spc="-4" dirty="0">
                <a:latin typeface="Arial"/>
                <a:cs typeface="Arial"/>
              </a:rPr>
              <a:t>nerve.</a:t>
            </a:r>
            <a:endParaRPr sz="2200">
              <a:latin typeface="Arial"/>
              <a:cs typeface="Arial"/>
            </a:endParaRPr>
          </a:p>
          <a:p>
            <a:pPr>
              <a:spcBef>
                <a:spcPts val="4"/>
              </a:spcBef>
            </a:pPr>
            <a:endParaRPr sz="2500">
              <a:latin typeface="Times New Roman"/>
              <a:cs typeface="Times New Roman"/>
            </a:endParaRPr>
          </a:p>
          <a:p>
            <a:pPr marL="11397" marR="514574" indent="307718">
              <a:lnSpc>
                <a:spcPct val="110000"/>
              </a:lnSpc>
            </a:pPr>
            <a:r>
              <a:rPr sz="2200" spc="-4" dirty="0">
                <a:latin typeface="Arial"/>
                <a:cs typeface="Arial"/>
              </a:rPr>
              <a:t>The semicircular canals are  oriented in the three</a:t>
            </a:r>
            <a:r>
              <a:rPr sz="2200" spc="-22" dirty="0">
                <a:latin typeface="Arial"/>
                <a:cs typeface="Arial"/>
              </a:rPr>
              <a:t> </a:t>
            </a:r>
            <a:r>
              <a:rPr sz="2200" spc="-4" dirty="0">
                <a:latin typeface="Arial"/>
                <a:cs typeface="Arial"/>
              </a:rPr>
              <a:t>planes.</a:t>
            </a:r>
            <a:endParaRPr sz="2200">
              <a:latin typeface="Arial"/>
              <a:cs typeface="Arial"/>
            </a:endParaRPr>
          </a:p>
        </p:txBody>
      </p:sp>
      <p:sp>
        <p:nvSpPr>
          <p:cNvPr id="6" name="object 6"/>
          <p:cNvSpPr/>
          <p:nvPr/>
        </p:nvSpPr>
        <p:spPr>
          <a:xfrm>
            <a:off x="523702" y="4840942"/>
            <a:ext cx="124690" cy="125057"/>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488493" y="4688653"/>
            <a:ext cx="3629890" cy="1128737"/>
          </a:xfrm>
          <a:prstGeom prst="rect">
            <a:avLst/>
          </a:prstGeom>
        </p:spPr>
        <p:txBody>
          <a:bodyPr vert="horz" wrap="square" lIns="0" tIns="11397" rIns="0" bIns="0" rtlCol="0">
            <a:spAutoFit/>
          </a:bodyPr>
          <a:lstStyle/>
          <a:p>
            <a:pPr marL="11397" marR="4559" indent="307718">
              <a:lnSpc>
                <a:spcPct val="110000"/>
              </a:lnSpc>
              <a:spcBef>
                <a:spcPts val="90"/>
              </a:spcBef>
              <a:tabLst>
                <a:tab pos="1757984" algn="l"/>
              </a:tabLst>
            </a:pPr>
            <a:r>
              <a:rPr sz="2200" spc="-4" dirty="0">
                <a:latin typeface="Arial"/>
                <a:cs typeface="Arial"/>
              </a:rPr>
              <a:t>Inside the bony canals, the  membranous	canals are  suspended in</a:t>
            </a:r>
            <a:r>
              <a:rPr sz="2200" spc="9" dirty="0">
                <a:latin typeface="Arial"/>
                <a:cs typeface="Arial"/>
              </a:rPr>
              <a:t> </a:t>
            </a:r>
            <a:r>
              <a:rPr sz="2200" spc="-4" dirty="0">
                <a:latin typeface="Arial"/>
                <a:cs typeface="Arial"/>
              </a:rPr>
              <a:t>perilymph.</a:t>
            </a:r>
            <a:endParaRPr sz="2200">
              <a:latin typeface="Arial"/>
              <a:cs typeface="Arial"/>
            </a:endParaRPr>
          </a:p>
        </p:txBody>
      </p:sp>
      <p:sp>
        <p:nvSpPr>
          <p:cNvPr id="8" name="object 8"/>
          <p:cNvSpPr/>
          <p:nvPr/>
        </p:nvSpPr>
        <p:spPr>
          <a:xfrm>
            <a:off x="4542906" y="4849010"/>
            <a:ext cx="120534" cy="125057"/>
          </a:xfrm>
          <a:prstGeom prst="rect">
            <a:avLst/>
          </a:prstGeom>
          <a:blipFill>
            <a:blip r:embed="rId5" cstate="print"/>
            <a:stretch>
              <a:fillRect/>
            </a:stretch>
          </a:blipFill>
        </p:spPr>
        <p:txBody>
          <a:bodyPr wrap="square" lIns="0" tIns="0" rIns="0" bIns="0" rtlCol="0"/>
          <a:lstStyle/>
          <a:p>
            <a:endParaRPr/>
          </a:p>
        </p:txBody>
      </p:sp>
      <p:sp>
        <p:nvSpPr>
          <p:cNvPr id="9" name="object 9"/>
          <p:cNvSpPr txBox="1"/>
          <p:nvPr/>
        </p:nvSpPr>
        <p:spPr>
          <a:xfrm>
            <a:off x="4506306" y="4728995"/>
            <a:ext cx="4073236" cy="1765835"/>
          </a:xfrm>
          <a:prstGeom prst="rect">
            <a:avLst/>
          </a:prstGeom>
        </p:spPr>
        <p:txBody>
          <a:bodyPr vert="horz" wrap="square" lIns="0" tIns="11397" rIns="0" bIns="0" rtlCol="0">
            <a:spAutoFit/>
          </a:bodyPr>
          <a:lstStyle/>
          <a:p>
            <a:pPr marL="11397" marR="4559" indent="250164">
              <a:spcBef>
                <a:spcPts val="90"/>
              </a:spcBef>
            </a:pPr>
            <a:r>
              <a:rPr sz="2200" dirty="0">
                <a:latin typeface="Arial"/>
                <a:cs typeface="Arial"/>
              </a:rPr>
              <a:t>A </a:t>
            </a:r>
            <a:r>
              <a:rPr sz="2200" spc="-4" dirty="0">
                <a:latin typeface="Arial"/>
                <a:cs typeface="Arial"/>
              </a:rPr>
              <a:t>receptor structure </a:t>
            </a:r>
            <a:r>
              <a:rPr sz="2200" dirty="0">
                <a:latin typeface="Arial"/>
                <a:cs typeface="Arial"/>
              </a:rPr>
              <a:t>(</a:t>
            </a:r>
            <a:r>
              <a:rPr sz="2200" b="1" dirty="0">
                <a:latin typeface="Arial"/>
                <a:cs typeface="Arial"/>
              </a:rPr>
              <a:t>crista  </a:t>
            </a:r>
            <a:r>
              <a:rPr sz="2200" b="1" spc="-4" dirty="0">
                <a:latin typeface="Arial"/>
                <a:cs typeface="Arial"/>
              </a:rPr>
              <a:t>ampullaris</a:t>
            </a:r>
            <a:r>
              <a:rPr sz="2200" spc="-4" dirty="0">
                <a:latin typeface="Arial"/>
                <a:cs typeface="Arial"/>
              </a:rPr>
              <a:t>) is located in the  </a:t>
            </a:r>
            <a:r>
              <a:rPr sz="2200" spc="-9" dirty="0">
                <a:latin typeface="Arial"/>
                <a:cs typeface="Arial"/>
              </a:rPr>
              <a:t>expanded </a:t>
            </a:r>
            <a:r>
              <a:rPr sz="2200" spc="-4" dirty="0">
                <a:latin typeface="Arial"/>
                <a:cs typeface="Arial"/>
              </a:rPr>
              <a:t>end </a:t>
            </a:r>
            <a:r>
              <a:rPr sz="2200" b="1" spc="-4" dirty="0">
                <a:latin typeface="Arial"/>
                <a:cs typeface="Arial"/>
              </a:rPr>
              <a:t>(ampulla) </a:t>
            </a:r>
            <a:r>
              <a:rPr sz="2200" spc="-4" dirty="0">
                <a:latin typeface="Arial"/>
                <a:cs typeface="Arial"/>
              </a:rPr>
              <a:t>of each  of the membranous</a:t>
            </a:r>
            <a:r>
              <a:rPr sz="2200" spc="-22" dirty="0">
                <a:latin typeface="Arial"/>
                <a:cs typeface="Arial"/>
              </a:rPr>
              <a:t> </a:t>
            </a:r>
            <a:r>
              <a:rPr sz="2200" spc="-4" dirty="0">
                <a:latin typeface="Arial"/>
                <a:cs typeface="Arial"/>
              </a:rPr>
              <a:t>canals.</a:t>
            </a:r>
            <a:endParaRPr sz="2200">
              <a:latin typeface="Arial"/>
              <a:cs typeface="Arial"/>
            </a:endParaRPr>
          </a:p>
        </p:txBody>
      </p:sp>
      <p:sp>
        <p:nvSpPr>
          <p:cNvPr id="10" name="object 10"/>
          <p:cNvSpPr/>
          <p:nvPr/>
        </p:nvSpPr>
        <p:spPr>
          <a:xfrm>
            <a:off x="4713315" y="403412"/>
            <a:ext cx="4016433" cy="3968227"/>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3702" y="580913"/>
            <a:ext cx="124690" cy="12505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488493" y="428513"/>
            <a:ext cx="3946814" cy="2245966"/>
          </a:xfrm>
          <a:prstGeom prst="rect">
            <a:avLst/>
          </a:prstGeom>
        </p:spPr>
        <p:txBody>
          <a:bodyPr vert="horz" wrap="square" lIns="0" tIns="11397" rIns="0" bIns="0" rtlCol="0">
            <a:spAutoFit/>
          </a:bodyPr>
          <a:lstStyle/>
          <a:p>
            <a:pPr marL="11397" marR="4559" indent="307718">
              <a:lnSpc>
                <a:spcPct val="110000"/>
              </a:lnSpc>
              <a:spcBef>
                <a:spcPts val="90"/>
              </a:spcBef>
            </a:pPr>
            <a:r>
              <a:rPr sz="2200" spc="-4" dirty="0">
                <a:latin typeface="Arial"/>
                <a:cs typeface="Arial"/>
              </a:rPr>
              <a:t>Each crista consists of hair  cells and </a:t>
            </a:r>
            <a:r>
              <a:rPr sz="2200" b="1" spc="-4" dirty="0">
                <a:latin typeface="Arial"/>
                <a:cs typeface="Arial"/>
              </a:rPr>
              <a:t>supporting  (sustentacular) cells  </a:t>
            </a:r>
            <a:r>
              <a:rPr sz="2200" spc="-4" dirty="0">
                <a:latin typeface="Arial"/>
                <a:cs typeface="Arial"/>
              </a:rPr>
              <a:t>surmounted by a gelatinous  partition </a:t>
            </a:r>
            <a:r>
              <a:rPr sz="2200" b="1" spc="-4" dirty="0">
                <a:latin typeface="Arial"/>
                <a:cs typeface="Arial"/>
              </a:rPr>
              <a:t>(cupula) </a:t>
            </a:r>
            <a:r>
              <a:rPr sz="2200" spc="-4" dirty="0">
                <a:latin typeface="Arial"/>
                <a:cs typeface="Arial"/>
              </a:rPr>
              <a:t>that closes off  the</a:t>
            </a:r>
            <a:r>
              <a:rPr sz="2200" spc="-27" dirty="0">
                <a:latin typeface="Arial"/>
                <a:cs typeface="Arial"/>
              </a:rPr>
              <a:t> </a:t>
            </a:r>
            <a:r>
              <a:rPr sz="2200" spc="-4" dirty="0">
                <a:latin typeface="Arial"/>
                <a:cs typeface="Arial"/>
              </a:rPr>
              <a:t>ampulla.</a:t>
            </a:r>
            <a:endParaRPr sz="2200">
              <a:latin typeface="Arial"/>
              <a:cs typeface="Arial"/>
            </a:endParaRPr>
          </a:p>
        </p:txBody>
      </p:sp>
      <p:sp>
        <p:nvSpPr>
          <p:cNvPr id="4" name="object 4"/>
          <p:cNvSpPr/>
          <p:nvPr/>
        </p:nvSpPr>
        <p:spPr>
          <a:xfrm>
            <a:off x="523702" y="3065929"/>
            <a:ext cx="124690" cy="125058"/>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488493" y="2913416"/>
            <a:ext cx="4205432" cy="2245966"/>
          </a:xfrm>
          <a:prstGeom prst="rect">
            <a:avLst/>
          </a:prstGeom>
        </p:spPr>
        <p:txBody>
          <a:bodyPr vert="horz" wrap="square" lIns="0" tIns="11397" rIns="0" bIns="0" rtlCol="0">
            <a:spAutoFit/>
          </a:bodyPr>
          <a:lstStyle/>
          <a:p>
            <a:pPr marL="11397" marR="4559" indent="307718">
              <a:lnSpc>
                <a:spcPct val="110000"/>
              </a:lnSpc>
              <a:spcBef>
                <a:spcPts val="90"/>
              </a:spcBef>
            </a:pPr>
            <a:r>
              <a:rPr sz="2200" spc="-4" dirty="0">
                <a:latin typeface="Arial"/>
                <a:cs typeface="Arial"/>
              </a:rPr>
              <a:t>The processes of the hair cells  are embedded in the cupula, and  the bases of the hair cells contact  the afferent fibers of the vestibular  division of the eighth cranial  nerve.</a:t>
            </a:r>
            <a:endParaRPr sz="2200">
              <a:latin typeface="Arial"/>
              <a:cs typeface="Arial"/>
            </a:endParaRPr>
          </a:p>
        </p:txBody>
      </p:sp>
      <p:sp>
        <p:nvSpPr>
          <p:cNvPr id="6" name="object 6"/>
          <p:cNvSpPr/>
          <p:nvPr/>
        </p:nvSpPr>
        <p:spPr>
          <a:xfrm>
            <a:off x="523702" y="5546912"/>
            <a:ext cx="124690" cy="125057"/>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488493" y="5398660"/>
            <a:ext cx="3729182" cy="1128737"/>
          </a:xfrm>
          <a:prstGeom prst="rect">
            <a:avLst/>
          </a:prstGeom>
        </p:spPr>
        <p:txBody>
          <a:bodyPr vert="horz" wrap="square" lIns="0" tIns="11397" rIns="0" bIns="0" rtlCol="0">
            <a:spAutoFit/>
          </a:bodyPr>
          <a:lstStyle/>
          <a:p>
            <a:pPr marL="11397" marR="4559" indent="307718">
              <a:lnSpc>
                <a:spcPct val="110000"/>
              </a:lnSpc>
              <a:spcBef>
                <a:spcPts val="90"/>
              </a:spcBef>
            </a:pPr>
            <a:r>
              <a:rPr sz="2200" spc="-4" dirty="0">
                <a:latin typeface="Arial"/>
                <a:cs typeface="Arial"/>
              </a:rPr>
              <a:t>Within each membranous  labyrinth is an </a:t>
            </a:r>
            <a:r>
              <a:rPr sz="2200" b="1" spc="-4" dirty="0">
                <a:latin typeface="Arial"/>
                <a:cs typeface="Arial"/>
              </a:rPr>
              <a:t>otolithic organ  (macula)</a:t>
            </a:r>
            <a:r>
              <a:rPr sz="2200" spc="-4" dirty="0">
                <a:latin typeface="Arial"/>
                <a:cs typeface="Arial"/>
              </a:rPr>
              <a:t>.</a:t>
            </a:r>
            <a:endParaRPr sz="2200">
              <a:latin typeface="Arial"/>
              <a:cs typeface="Arial"/>
            </a:endParaRPr>
          </a:p>
        </p:txBody>
      </p:sp>
      <p:sp>
        <p:nvSpPr>
          <p:cNvPr id="8" name="object 8"/>
          <p:cNvSpPr/>
          <p:nvPr/>
        </p:nvSpPr>
        <p:spPr>
          <a:xfrm>
            <a:off x="4817225" y="4776395"/>
            <a:ext cx="124691" cy="133125"/>
          </a:xfrm>
          <a:prstGeom prst="rect">
            <a:avLst/>
          </a:prstGeom>
          <a:blipFill>
            <a:blip r:embed="rId5" cstate="print"/>
            <a:stretch>
              <a:fillRect/>
            </a:stretch>
          </a:blipFill>
        </p:spPr>
        <p:txBody>
          <a:bodyPr wrap="square" lIns="0" tIns="0" rIns="0" bIns="0" rtlCol="0"/>
          <a:lstStyle/>
          <a:p>
            <a:endParaRPr/>
          </a:p>
        </p:txBody>
      </p:sp>
      <p:sp>
        <p:nvSpPr>
          <p:cNvPr id="9" name="object 9"/>
          <p:cNvSpPr txBox="1"/>
          <p:nvPr/>
        </p:nvSpPr>
        <p:spPr>
          <a:xfrm>
            <a:off x="4783396" y="4661759"/>
            <a:ext cx="3604491" cy="1765835"/>
          </a:xfrm>
          <a:prstGeom prst="rect">
            <a:avLst/>
          </a:prstGeom>
        </p:spPr>
        <p:txBody>
          <a:bodyPr vert="horz" wrap="square" lIns="0" tIns="11397" rIns="0" bIns="0" rtlCol="0">
            <a:spAutoFit/>
          </a:bodyPr>
          <a:lstStyle/>
          <a:p>
            <a:pPr marL="11397" marR="4559" indent="250164">
              <a:spcBef>
                <a:spcPts val="90"/>
              </a:spcBef>
            </a:pPr>
            <a:r>
              <a:rPr sz="2200" dirty="0">
                <a:latin typeface="Arial"/>
                <a:cs typeface="Arial"/>
              </a:rPr>
              <a:t>A </a:t>
            </a:r>
            <a:r>
              <a:rPr sz="2200" spc="-4" dirty="0">
                <a:latin typeface="Arial"/>
                <a:cs typeface="Arial"/>
              </a:rPr>
              <a:t>receptor structure</a:t>
            </a:r>
            <a:r>
              <a:rPr sz="2200" spc="-171" dirty="0">
                <a:latin typeface="Arial"/>
                <a:cs typeface="Arial"/>
              </a:rPr>
              <a:t> </a:t>
            </a:r>
            <a:r>
              <a:rPr sz="2200" dirty="0">
                <a:latin typeface="Arial"/>
                <a:cs typeface="Arial"/>
              </a:rPr>
              <a:t>(</a:t>
            </a:r>
            <a:r>
              <a:rPr sz="2200" b="1" dirty="0">
                <a:latin typeface="Arial"/>
                <a:cs typeface="Arial"/>
              </a:rPr>
              <a:t>crista  </a:t>
            </a:r>
            <a:r>
              <a:rPr sz="2200" b="1" spc="-4" dirty="0">
                <a:latin typeface="Arial"/>
                <a:cs typeface="Arial"/>
              </a:rPr>
              <a:t>ampullaris</a:t>
            </a:r>
            <a:r>
              <a:rPr sz="2200" spc="-4" dirty="0">
                <a:latin typeface="Arial"/>
                <a:cs typeface="Arial"/>
              </a:rPr>
              <a:t>) is located in the  </a:t>
            </a:r>
            <a:r>
              <a:rPr sz="2200" spc="-9" dirty="0">
                <a:latin typeface="Arial"/>
                <a:cs typeface="Arial"/>
              </a:rPr>
              <a:t>expanded </a:t>
            </a:r>
            <a:r>
              <a:rPr sz="2200" spc="-4" dirty="0">
                <a:latin typeface="Arial"/>
                <a:cs typeface="Arial"/>
              </a:rPr>
              <a:t>end </a:t>
            </a:r>
            <a:r>
              <a:rPr sz="2200" b="1" spc="-4" dirty="0">
                <a:latin typeface="Arial"/>
                <a:cs typeface="Arial"/>
              </a:rPr>
              <a:t>(ampulla) </a:t>
            </a:r>
            <a:r>
              <a:rPr sz="2200" spc="-4" dirty="0">
                <a:latin typeface="Arial"/>
                <a:cs typeface="Arial"/>
              </a:rPr>
              <a:t>of  each of the membranous  canals.</a:t>
            </a:r>
            <a:endParaRPr sz="2200">
              <a:latin typeface="Arial"/>
              <a:cs typeface="Arial"/>
            </a:endParaRPr>
          </a:p>
        </p:txBody>
      </p:sp>
      <p:sp>
        <p:nvSpPr>
          <p:cNvPr id="10" name="object 10"/>
          <p:cNvSpPr/>
          <p:nvPr/>
        </p:nvSpPr>
        <p:spPr>
          <a:xfrm>
            <a:off x="4642657" y="403412"/>
            <a:ext cx="4087091" cy="3632051"/>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3702" y="580913"/>
            <a:ext cx="124690" cy="12505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23702" y="1996887"/>
            <a:ext cx="124690" cy="125058"/>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488493" y="428513"/>
            <a:ext cx="4208895" cy="4594301"/>
          </a:xfrm>
          <a:prstGeom prst="rect">
            <a:avLst/>
          </a:prstGeom>
        </p:spPr>
        <p:txBody>
          <a:bodyPr vert="horz" wrap="square" lIns="0" tIns="11397" rIns="0" bIns="0" rtlCol="0">
            <a:spAutoFit/>
          </a:bodyPr>
          <a:lstStyle/>
          <a:p>
            <a:pPr marL="11397" marR="300880" indent="307718">
              <a:lnSpc>
                <a:spcPct val="110000"/>
              </a:lnSpc>
              <a:spcBef>
                <a:spcPts val="90"/>
              </a:spcBef>
            </a:pPr>
            <a:r>
              <a:rPr sz="2200" spc="-4" dirty="0">
                <a:latin typeface="Arial"/>
                <a:cs typeface="Arial"/>
              </a:rPr>
              <a:t>Another macula is located on  the wall of the saccule in a  semivertical</a:t>
            </a:r>
            <a:r>
              <a:rPr sz="2200" spc="9" dirty="0">
                <a:latin typeface="Arial"/>
                <a:cs typeface="Arial"/>
              </a:rPr>
              <a:t> </a:t>
            </a:r>
            <a:r>
              <a:rPr sz="2200" spc="-4" dirty="0">
                <a:latin typeface="Arial"/>
                <a:cs typeface="Arial"/>
              </a:rPr>
              <a:t>position.</a:t>
            </a:r>
            <a:endParaRPr sz="2200">
              <a:latin typeface="Arial"/>
              <a:cs typeface="Arial"/>
            </a:endParaRPr>
          </a:p>
          <a:p>
            <a:pPr>
              <a:spcBef>
                <a:spcPts val="4"/>
              </a:spcBef>
            </a:pPr>
            <a:endParaRPr sz="2500">
              <a:latin typeface="Times New Roman"/>
              <a:cs typeface="Times New Roman"/>
            </a:endParaRPr>
          </a:p>
          <a:p>
            <a:pPr marL="11397" marR="4559" indent="307718">
              <a:lnSpc>
                <a:spcPct val="110000"/>
              </a:lnSpc>
            </a:pPr>
            <a:r>
              <a:rPr sz="2200" spc="-4" dirty="0">
                <a:latin typeface="Arial"/>
                <a:cs typeface="Arial"/>
              </a:rPr>
              <a:t>The maculae contain  supporting cells and hair cells,  surmounted by an otolithic  membrane in which are  embedded crystals of calcium  carbonate, the </a:t>
            </a:r>
            <a:r>
              <a:rPr sz="2200" b="1" spc="-4" dirty="0">
                <a:latin typeface="Arial"/>
                <a:cs typeface="Arial"/>
              </a:rPr>
              <a:t>otoliths</a:t>
            </a:r>
            <a:r>
              <a:rPr sz="2200" spc="-4" dirty="0">
                <a:latin typeface="Arial"/>
                <a:cs typeface="Arial"/>
              </a:rPr>
              <a:t>, which are  also called </a:t>
            </a:r>
            <a:r>
              <a:rPr sz="2200" b="1" spc="-4" dirty="0">
                <a:latin typeface="Arial"/>
                <a:cs typeface="Arial"/>
              </a:rPr>
              <a:t>otoconia </a:t>
            </a:r>
            <a:r>
              <a:rPr sz="2200" spc="-4" dirty="0">
                <a:latin typeface="Arial"/>
                <a:cs typeface="Arial"/>
              </a:rPr>
              <a:t>or </a:t>
            </a:r>
            <a:r>
              <a:rPr sz="2200" b="1" spc="-4" dirty="0">
                <a:latin typeface="Arial"/>
                <a:cs typeface="Arial"/>
              </a:rPr>
              <a:t>ear</a:t>
            </a:r>
            <a:r>
              <a:rPr sz="2200" b="1" spc="9" dirty="0">
                <a:latin typeface="Arial"/>
                <a:cs typeface="Arial"/>
              </a:rPr>
              <a:t> </a:t>
            </a:r>
            <a:r>
              <a:rPr sz="2200" b="1" spc="-4" dirty="0">
                <a:latin typeface="Arial"/>
                <a:cs typeface="Arial"/>
              </a:rPr>
              <a:t>dust</a:t>
            </a:r>
            <a:r>
              <a:rPr sz="2200" spc="-4" dirty="0">
                <a:latin typeface="Arial"/>
                <a:cs typeface="Arial"/>
              </a:rPr>
              <a:t>.</a:t>
            </a:r>
            <a:endParaRPr sz="2200">
              <a:latin typeface="Arial"/>
              <a:cs typeface="Arial"/>
            </a:endParaRPr>
          </a:p>
        </p:txBody>
      </p:sp>
      <p:sp>
        <p:nvSpPr>
          <p:cNvPr id="5" name="object 5"/>
          <p:cNvSpPr/>
          <p:nvPr/>
        </p:nvSpPr>
        <p:spPr>
          <a:xfrm>
            <a:off x="523702" y="4840942"/>
            <a:ext cx="124690" cy="125057"/>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488493" y="4688652"/>
            <a:ext cx="4091132" cy="1128737"/>
          </a:xfrm>
          <a:prstGeom prst="rect">
            <a:avLst/>
          </a:prstGeom>
        </p:spPr>
        <p:txBody>
          <a:bodyPr vert="horz" wrap="square" lIns="0" tIns="11397" rIns="0" bIns="0" rtlCol="0">
            <a:spAutoFit/>
          </a:bodyPr>
          <a:lstStyle/>
          <a:p>
            <a:pPr marL="11397" marR="4559" indent="307718">
              <a:lnSpc>
                <a:spcPct val="110000"/>
              </a:lnSpc>
              <a:spcBef>
                <a:spcPts val="90"/>
              </a:spcBef>
            </a:pPr>
            <a:r>
              <a:rPr sz="2200" spc="-4" dirty="0">
                <a:latin typeface="Arial"/>
                <a:cs typeface="Arial"/>
              </a:rPr>
              <a:t>The processes of the hair cells  are embedded in the membrane.</a:t>
            </a:r>
            <a:endParaRPr sz="2200">
              <a:latin typeface="Arial"/>
              <a:cs typeface="Arial"/>
            </a:endParaRPr>
          </a:p>
        </p:txBody>
      </p:sp>
      <p:sp>
        <p:nvSpPr>
          <p:cNvPr id="7" name="object 7"/>
          <p:cNvSpPr/>
          <p:nvPr/>
        </p:nvSpPr>
        <p:spPr>
          <a:xfrm>
            <a:off x="4887883" y="4828839"/>
            <a:ext cx="124691" cy="125057"/>
          </a:xfrm>
          <a:prstGeom prst="rect">
            <a:avLst/>
          </a:prstGeom>
          <a:blipFill>
            <a:blip r:embed="rId5" cstate="print"/>
            <a:stretch>
              <a:fillRect/>
            </a:stretch>
          </a:blipFill>
        </p:spPr>
        <p:txBody>
          <a:bodyPr wrap="square" lIns="0" tIns="0" rIns="0" bIns="0" rtlCol="0"/>
          <a:lstStyle/>
          <a:p>
            <a:endParaRPr/>
          </a:p>
        </p:txBody>
      </p:sp>
      <p:sp>
        <p:nvSpPr>
          <p:cNvPr id="8" name="object 8"/>
          <p:cNvSpPr txBox="1"/>
          <p:nvPr/>
        </p:nvSpPr>
        <p:spPr>
          <a:xfrm>
            <a:off x="4852669" y="4712129"/>
            <a:ext cx="3805382" cy="638815"/>
          </a:xfrm>
          <a:prstGeom prst="rect">
            <a:avLst/>
          </a:prstGeom>
        </p:spPr>
        <p:txBody>
          <a:bodyPr vert="horz" wrap="square" lIns="0" tIns="48437" rIns="0" bIns="0" rtlCol="0">
            <a:spAutoFit/>
          </a:bodyPr>
          <a:lstStyle/>
          <a:p>
            <a:pPr marL="11397" marR="4559" indent="262131">
              <a:lnSpc>
                <a:spcPts val="2324"/>
              </a:lnSpc>
              <a:spcBef>
                <a:spcPts val="381"/>
              </a:spcBef>
              <a:tabLst>
                <a:tab pos="608599" algn="l"/>
                <a:tab pos="924865" algn="l"/>
                <a:tab pos="1296406" algn="l"/>
                <a:tab pos="1788755" algn="l"/>
                <a:tab pos="1865685" algn="l"/>
                <a:tab pos="2636691" algn="l"/>
                <a:tab pos="2675441" algn="l"/>
                <a:tab pos="3363249" algn="l"/>
              </a:tabLst>
            </a:pPr>
            <a:r>
              <a:rPr sz="2200" spc="-4" dirty="0">
                <a:latin typeface="Arial"/>
                <a:cs typeface="Arial"/>
              </a:rPr>
              <a:t>The</a:t>
            </a:r>
            <a:r>
              <a:rPr sz="2200" dirty="0">
                <a:latin typeface="Arial"/>
                <a:cs typeface="Arial"/>
              </a:rPr>
              <a:t>	</a:t>
            </a:r>
            <a:r>
              <a:rPr sz="2200" spc="-9" dirty="0">
                <a:latin typeface="Arial"/>
                <a:cs typeface="Arial"/>
              </a:rPr>
              <a:t>ne</a:t>
            </a:r>
            <a:r>
              <a:rPr sz="2200" dirty="0">
                <a:latin typeface="Arial"/>
                <a:cs typeface="Arial"/>
              </a:rPr>
              <a:t>r</a:t>
            </a:r>
            <a:r>
              <a:rPr sz="2200" spc="-4" dirty="0">
                <a:latin typeface="Arial"/>
                <a:cs typeface="Arial"/>
              </a:rPr>
              <a:t>ve</a:t>
            </a:r>
            <a:r>
              <a:rPr sz="2200" dirty="0">
                <a:latin typeface="Arial"/>
                <a:cs typeface="Arial"/>
              </a:rPr>
              <a:t>	f</a:t>
            </a:r>
            <a:r>
              <a:rPr sz="2200" spc="-9" dirty="0">
                <a:latin typeface="Arial"/>
                <a:cs typeface="Arial"/>
              </a:rPr>
              <a:t>ibe</a:t>
            </a:r>
            <a:r>
              <a:rPr sz="2200" dirty="0">
                <a:latin typeface="Arial"/>
                <a:cs typeface="Arial"/>
              </a:rPr>
              <a:t>rs	f</a:t>
            </a:r>
            <a:r>
              <a:rPr sz="2200" spc="-9" dirty="0">
                <a:latin typeface="Arial"/>
                <a:cs typeface="Arial"/>
              </a:rPr>
              <a:t>ro</a:t>
            </a:r>
            <a:r>
              <a:rPr sz="2200" dirty="0">
                <a:latin typeface="Arial"/>
                <a:cs typeface="Arial"/>
              </a:rPr>
              <a:t>m	t</a:t>
            </a:r>
            <a:r>
              <a:rPr sz="2200" spc="-9" dirty="0">
                <a:latin typeface="Arial"/>
                <a:cs typeface="Arial"/>
              </a:rPr>
              <a:t>h</a:t>
            </a:r>
            <a:r>
              <a:rPr sz="2200" spc="-4" dirty="0">
                <a:latin typeface="Arial"/>
                <a:cs typeface="Arial"/>
              </a:rPr>
              <a:t>e  </a:t>
            </a:r>
            <a:r>
              <a:rPr sz="2200" spc="-9" dirty="0">
                <a:latin typeface="Arial"/>
                <a:cs typeface="Arial"/>
              </a:rPr>
              <a:t>h</a:t>
            </a:r>
            <a:r>
              <a:rPr sz="2200" dirty="0">
                <a:latin typeface="Arial"/>
                <a:cs typeface="Arial"/>
              </a:rPr>
              <a:t>a</a:t>
            </a:r>
            <a:r>
              <a:rPr sz="2200" spc="-9" dirty="0">
                <a:latin typeface="Arial"/>
                <a:cs typeface="Arial"/>
              </a:rPr>
              <a:t>i</a:t>
            </a:r>
            <a:r>
              <a:rPr sz="2200" dirty="0">
                <a:latin typeface="Arial"/>
                <a:cs typeface="Arial"/>
              </a:rPr>
              <a:t>r	</a:t>
            </a:r>
            <a:r>
              <a:rPr sz="2200" spc="-4" dirty="0">
                <a:latin typeface="Arial"/>
                <a:cs typeface="Arial"/>
              </a:rPr>
              <a:t>c</a:t>
            </a:r>
            <a:r>
              <a:rPr sz="2200" spc="-9" dirty="0">
                <a:latin typeface="Arial"/>
                <a:cs typeface="Arial"/>
              </a:rPr>
              <a:t>e</a:t>
            </a:r>
            <a:r>
              <a:rPr sz="2200" spc="-4" dirty="0">
                <a:latin typeface="Arial"/>
                <a:cs typeface="Arial"/>
              </a:rPr>
              <a:t>l</a:t>
            </a:r>
            <a:r>
              <a:rPr sz="2200" spc="-9" dirty="0">
                <a:latin typeface="Arial"/>
                <a:cs typeface="Arial"/>
              </a:rPr>
              <a:t>l</a:t>
            </a:r>
            <a:r>
              <a:rPr sz="2200" dirty="0">
                <a:latin typeface="Arial"/>
                <a:cs typeface="Arial"/>
              </a:rPr>
              <a:t>s	</a:t>
            </a:r>
            <a:r>
              <a:rPr sz="2200" spc="9" dirty="0">
                <a:latin typeface="Arial"/>
                <a:cs typeface="Arial"/>
              </a:rPr>
              <a:t>j</a:t>
            </a:r>
            <a:r>
              <a:rPr sz="2200" spc="-9" dirty="0">
                <a:latin typeface="Arial"/>
                <a:cs typeface="Arial"/>
              </a:rPr>
              <a:t>o</a:t>
            </a:r>
            <a:r>
              <a:rPr sz="2200" spc="-4" dirty="0">
                <a:latin typeface="Arial"/>
                <a:cs typeface="Arial"/>
              </a:rPr>
              <a:t>in</a:t>
            </a:r>
            <a:r>
              <a:rPr sz="2200" dirty="0">
                <a:latin typeface="Arial"/>
                <a:cs typeface="Arial"/>
              </a:rPr>
              <a:t>		t</a:t>
            </a:r>
            <a:r>
              <a:rPr sz="2200" spc="-9" dirty="0">
                <a:latin typeface="Arial"/>
                <a:cs typeface="Arial"/>
              </a:rPr>
              <a:t>ho</a:t>
            </a:r>
            <a:r>
              <a:rPr sz="2200" spc="-4" dirty="0">
                <a:latin typeface="Arial"/>
                <a:cs typeface="Arial"/>
              </a:rPr>
              <a:t>se</a:t>
            </a:r>
            <a:r>
              <a:rPr sz="2200" dirty="0">
                <a:latin typeface="Arial"/>
                <a:cs typeface="Arial"/>
              </a:rPr>
              <a:t>		fr</a:t>
            </a:r>
            <a:r>
              <a:rPr sz="2200" spc="-9" dirty="0">
                <a:latin typeface="Arial"/>
                <a:cs typeface="Arial"/>
              </a:rPr>
              <a:t>o</a:t>
            </a:r>
            <a:r>
              <a:rPr sz="2200" dirty="0">
                <a:latin typeface="Arial"/>
                <a:cs typeface="Arial"/>
              </a:rPr>
              <a:t>m	</a:t>
            </a:r>
            <a:r>
              <a:rPr sz="2200" spc="-597" dirty="0">
                <a:latin typeface="Arial"/>
                <a:cs typeface="Arial"/>
              </a:rPr>
              <a:t> </a:t>
            </a:r>
            <a:r>
              <a:rPr sz="2200" dirty="0">
                <a:latin typeface="Arial"/>
                <a:cs typeface="Arial"/>
              </a:rPr>
              <a:t>t</a:t>
            </a:r>
            <a:r>
              <a:rPr sz="2200" spc="-9" dirty="0">
                <a:latin typeface="Arial"/>
                <a:cs typeface="Arial"/>
              </a:rPr>
              <a:t>h</a:t>
            </a:r>
            <a:r>
              <a:rPr sz="2200" spc="-4" dirty="0">
                <a:latin typeface="Arial"/>
                <a:cs typeface="Arial"/>
              </a:rPr>
              <a:t>e</a:t>
            </a:r>
            <a:endParaRPr sz="2200">
              <a:latin typeface="Arial"/>
              <a:cs typeface="Arial"/>
            </a:endParaRPr>
          </a:p>
        </p:txBody>
      </p:sp>
      <p:sp>
        <p:nvSpPr>
          <p:cNvPr id="9" name="object 9"/>
          <p:cNvSpPr txBox="1"/>
          <p:nvPr/>
        </p:nvSpPr>
        <p:spPr>
          <a:xfrm>
            <a:off x="4852669" y="5293042"/>
            <a:ext cx="3803072" cy="350063"/>
          </a:xfrm>
          <a:prstGeom prst="rect">
            <a:avLst/>
          </a:prstGeom>
        </p:spPr>
        <p:txBody>
          <a:bodyPr vert="horz" wrap="square" lIns="0" tIns="11397" rIns="0" bIns="0" rtlCol="0">
            <a:spAutoFit/>
          </a:bodyPr>
          <a:lstStyle/>
          <a:p>
            <a:pPr marL="11397">
              <a:spcBef>
                <a:spcPts val="90"/>
              </a:spcBef>
              <a:tabLst>
                <a:tab pos="1203521" algn="l"/>
                <a:tab pos="1804142" algn="l"/>
                <a:tab pos="2571159" algn="l"/>
              </a:tabLst>
            </a:pPr>
            <a:r>
              <a:rPr sz="2200" spc="-4" dirty="0">
                <a:latin typeface="Arial"/>
                <a:cs typeface="Arial"/>
              </a:rPr>
              <a:t>cristae	in	the	vestibular</a:t>
            </a:r>
            <a:endParaRPr sz="2200">
              <a:latin typeface="Arial"/>
              <a:cs typeface="Arial"/>
            </a:endParaRPr>
          </a:p>
        </p:txBody>
      </p:sp>
      <p:sp>
        <p:nvSpPr>
          <p:cNvPr id="10" name="object 10"/>
          <p:cNvSpPr txBox="1"/>
          <p:nvPr/>
        </p:nvSpPr>
        <p:spPr>
          <a:xfrm>
            <a:off x="4852669" y="5583496"/>
            <a:ext cx="3803072" cy="638815"/>
          </a:xfrm>
          <a:prstGeom prst="rect">
            <a:avLst/>
          </a:prstGeom>
        </p:spPr>
        <p:txBody>
          <a:bodyPr vert="horz" wrap="square" lIns="0" tIns="48437" rIns="0" bIns="0" rtlCol="0">
            <a:spAutoFit/>
          </a:bodyPr>
          <a:lstStyle/>
          <a:p>
            <a:pPr marL="11397" marR="4559">
              <a:lnSpc>
                <a:spcPts val="2324"/>
              </a:lnSpc>
              <a:spcBef>
                <a:spcPts val="381"/>
              </a:spcBef>
              <a:tabLst>
                <a:tab pos="1090121" algn="l"/>
                <a:tab pos="1481037" algn="l"/>
                <a:tab pos="2026953" algn="l"/>
                <a:tab pos="2936431" algn="l"/>
              </a:tabLst>
            </a:pPr>
            <a:r>
              <a:rPr sz="2200" spc="-9" dirty="0">
                <a:latin typeface="Arial"/>
                <a:cs typeface="Arial"/>
              </a:rPr>
              <a:t>di</a:t>
            </a:r>
            <a:r>
              <a:rPr sz="2200" spc="9" dirty="0">
                <a:latin typeface="Arial"/>
                <a:cs typeface="Arial"/>
              </a:rPr>
              <a:t>v</a:t>
            </a:r>
            <a:r>
              <a:rPr sz="2200" spc="-9" dirty="0">
                <a:latin typeface="Arial"/>
                <a:cs typeface="Arial"/>
              </a:rPr>
              <a:t>i</a:t>
            </a:r>
            <a:r>
              <a:rPr sz="2200" spc="9" dirty="0">
                <a:latin typeface="Arial"/>
                <a:cs typeface="Arial"/>
              </a:rPr>
              <a:t>s</a:t>
            </a:r>
            <a:r>
              <a:rPr sz="2200" spc="-9" dirty="0">
                <a:latin typeface="Arial"/>
                <a:cs typeface="Arial"/>
              </a:rPr>
              <a:t>i</a:t>
            </a:r>
            <a:r>
              <a:rPr sz="2200" dirty="0">
                <a:latin typeface="Arial"/>
                <a:cs typeface="Arial"/>
              </a:rPr>
              <a:t>o</a:t>
            </a:r>
            <a:r>
              <a:rPr sz="2200" spc="-4" dirty="0">
                <a:latin typeface="Arial"/>
                <a:cs typeface="Arial"/>
              </a:rPr>
              <a:t>n</a:t>
            </a:r>
            <a:r>
              <a:rPr sz="2200" dirty="0">
                <a:latin typeface="Arial"/>
                <a:cs typeface="Arial"/>
              </a:rPr>
              <a:t>	</a:t>
            </a:r>
            <a:r>
              <a:rPr sz="2200" spc="-9" dirty="0">
                <a:latin typeface="Arial"/>
                <a:cs typeface="Arial"/>
              </a:rPr>
              <a:t>o</a:t>
            </a:r>
            <a:r>
              <a:rPr sz="2200" dirty="0">
                <a:latin typeface="Arial"/>
                <a:cs typeface="Arial"/>
              </a:rPr>
              <a:t>f	t</a:t>
            </a:r>
            <a:r>
              <a:rPr sz="2200" spc="-9" dirty="0">
                <a:latin typeface="Arial"/>
                <a:cs typeface="Arial"/>
              </a:rPr>
              <a:t>h</a:t>
            </a:r>
            <a:r>
              <a:rPr sz="2200" spc="-4" dirty="0">
                <a:latin typeface="Arial"/>
                <a:cs typeface="Arial"/>
              </a:rPr>
              <a:t>e</a:t>
            </a:r>
            <a:r>
              <a:rPr sz="2200" dirty="0">
                <a:latin typeface="Arial"/>
                <a:cs typeface="Arial"/>
              </a:rPr>
              <a:t>	</a:t>
            </a:r>
            <a:r>
              <a:rPr sz="2200" spc="-9" dirty="0">
                <a:latin typeface="Arial"/>
                <a:cs typeface="Arial"/>
              </a:rPr>
              <a:t>eigh</a:t>
            </a:r>
            <a:r>
              <a:rPr sz="2200" dirty="0">
                <a:latin typeface="Arial"/>
                <a:cs typeface="Arial"/>
              </a:rPr>
              <a:t>t</a:t>
            </a:r>
            <a:r>
              <a:rPr sz="2200" spc="-4" dirty="0">
                <a:latin typeface="Arial"/>
                <a:cs typeface="Arial"/>
              </a:rPr>
              <a:t>h</a:t>
            </a:r>
            <a:r>
              <a:rPr sz="2200" dirty="0">
                <a:latin typeface="Arial"/>
                <a:cs typeface="Arial"/>
              </a:rPr>
              <a:t>	cr</a:t>
            </a:r>
            <a:r>
              <a:rPr sz="2200" spc="-9" dirty="0">
                <a:latin typeface="Arial"/>
                <a:cs typeface="Arial"/>
              </a:rPr>
              <a:t>ani</a:t>
            </a:r>
            <a:r>
              <a:rPr sz="2200" dirty="0">
                <a:latin typeface="Arial"/>
                <a:cs typeface="Arial"/>
              </a:rPr>
              <a:t>a</a:t>
            </a:r>
            <a:r>
              <a:rPr sz="2200" spc="-4" dirty="0">
                <a:latin typeface="Arial"/>
                <a:cs typeface="Arial"/>
              </a:rPr>
              <a:t>l  nerve.</a:t>
            </a:r>
            <a:endParaRPr sz="2200">
              <a:latin typeface="Arial"/>
              <a:cs typeface="Arial"/>
            </a:endParaRPr>
          </a:p>
        </p:txBody>
      </p:sp>
      <p:sp>
        <p:nvSpPr>
          <p:cNvPr id="11" name="object 11"/>
          <p:cNvSpPr/>
          <p:nvPr/>
        </p:nvSpPr>
        <p:spPr>
          <a:xfrm>
            <a:off x="4713315" y="403412"/>
            <a:ext cx="3947160" cy="4102698"/>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94359" y="746311"/>
            <a:ext cx="120534" cy="12505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15636" y="3429000"/>
            <a:ext cx="8311573" cy="3024467"/>
          </a:xfrm>
          <a:custGeom>
            <a:avLst/>
            <a:gdLst/>
            <a:ahLst/>
            <a:cxnLst/>
            <a:rect l="l" t="t" r="r" b="b"/>
            <a:pathLst>
              <a:path w="9142730" h="3427729">
                <a:moveTo>
                  <a:pt x="0" y="3427476"/>
                </a:moveTo>
                <a:lnTo>
                  <a:pt x="9142476" y="3427476"/>
                </a:lnTo>
                <a:lnTo>
                  <a:pt x="9142476" y="0"/>
                </a:lnTo>
                <a:lnTo>
                  <a:pt x="0" y="0"/>
                </a:lnTo>
                <a:lnTo>
                  <a:pt x="0" y="3427476"/>
                </a:lnTo>
                <a:close/>
              </a:path>
            </a:pathLst>
          </a:custGeom>
          <a:solidFill>
            <a:srgbClr val="FFFFFF"/>
          </a:solidFill>
        </p:spPr>
        <p:txBody>
          <a:bodyPr wrap="square" lIns="0" tIns="0" rIns="0" bIns="0" rtlCol="0"/>
          <a:lstStyle/>
          <a:p>
            <a:endParaRPr/>
          </a:p>
        </p:txBody>
      </p:sp>
      <p:sp>
        <p:nvSpPr>
          <p:cNvPr id="4" name="object 4"/>
          <p:cNvSpPr/>
          <p:nvPr/>
        </p:nvSpPr>
        <p:spPr>
          <a:xfrm>
            <a:off x="594359" y="4235824"/>
            <a:ext cx="120534" cy="125057"/>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94359" y="4881283"/>
            <a:ext cx="120534" cy="125057"/>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94359" y="5849471"/>
            <a:ext cx="120534" cy="125057"/>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557766" y="338272"/>
            <a:ext cx="7688695" cy="6331187"/>
          </a:xfrm>
          <a:prstGeom prst="rect">
            <a:avLst/>
          </a:prstGeom>
        </p:spPr>
        <p:txBody>
          <a:bodyPr vert="horz" wrap="square" lIns="0" tIns="11397" rIns="0" bIns="0" rtlCol="0">
            <a:spAutoFit/>
          </a:bodyPr>
          <a:lstStyle/>
          <a:p>
            <a:pPr marL="11397">
              <a:lnSpc>
                <a:spcPts val="2463"/>
              </a:lnSpc>
              <a:spcBef>
                <a:spcPts val="90"/>
              </a:spcBef>
            </a:pPr>
            <a:r>
              <a:rPr sz="2200" b="1" spc="-4" dirty="0">
                <a:solidFill>
                  <a:srgbClr val="FF0000"/>
                </a:solidFill>
                <a:latin typeface="Arial"/>
                <a:cs typeface="Arial"/>
              </a:rPr>
              <a:t>Auditory Receptors: Hair Cells</a:t>
            </a:r>
            <a:endParaRPr sz="2200">
              <a:latin typeface="Arial"/>
              <a:cs typeface="Arial"/>
            </a:endParaRPr>
          </a:p>
          <a:p>
            <a:pPr marL="319115">
              <a:lnSpc>
                <a:spcPts val="2463"/>
              </a:lnSpc>
            </a:pPr>
            <a:r>
              <a:rPr sz="2200" spc="-4" dirty="0">
                <a:latin typeface="Arial"/>
                <a:cs typeface="Arial"/>
              </a:rPr>
              <a:t>The hair</a:t>
            </a:r>
            <a:r>
              <a:rPr sz="2200" spc="4" dirty="0">
                <a:latin typeface="Arial"/>
                <a:cs typeface="Arial"/>
              </a:rPr>
              <a:t> </a:t>
            </a:r>
            <a:r>
              <a:rPr sz="2200" spc="-4" dirty="0">
                <a:latin typeface="Arial"/>
                <a:cs typeface="Arial"/>
              </a:rPr>
              <a:t>cells:</a:t>
            </a:r>
            <a:endParaRPr sz="2200">
              <a:latin typeface="Arial"/>
              <a:cs typeface="Arial"/>
            </a:endParaRPr>
          </a:p>
          <a:p>
            <a:pPr>
              <a:spcBef>
                <a:spcPts val="4"/>
              </a:spcBef>
            </a:pPr>
            <a:endParaRPr sz="2200">
              <a:latin typeface="Times New Roman"/>
              <a:cs typeface="Times New Roman"/>
            </a:endParaRPr>
          </a:p>
          <a:p>
            <a:pPr marL="319115" indent="-307718">
              <a:buClr>
                <a:srgbClr val="008000"/>
              </a:buClr>
              <a:buFont typeface="Wingdings"/>
              <a:buChar char=""/>
              <a:tabLst>
                <a:tab pos="319115" algn="l"/>
              </a:tabLst>
            </a:pPr>
            <a:r>
              <a:rPr sz="2200" spc="-4" dirty="0">
                <a:latin typeface="Arial"/>
                <a:cs typeface="Arial"/>
              </a:rPr>
              <a:t>in the organ of Corti signal</a:t>
            </a:r>
            <a:r>
              <a:rPr sz="2200" spc="22" dirty="0">
                <a:latin typeface="Arial"/>
                <a:cs typeface="Arial"/>
              </a:rPr>
              <a:t> </a:t>
            </a:r>
            <a:r>
              <a:rPr sz="2200" spc="-4" dirty="0">
                <a:latin typeface="Arial"/>
                <a:cs typeface="Arial"/>
              </a:rPr>
              <a:t>hearing;</a:t>
            </a:r>
            <a:endParaRPr sz="2200">
              <a:latin typeface="Arial"/>
              <a:cs typeface="Arial"/>
            </a:endParaRPr>
          </a:p>
          <a:p>
            <a:pPr>
              <a:spcBef>
                <a:spcPts val="4"/>
              </a:spcBef>
              <a:buClr>
                <a:srgbClr val="008000"/>
              </a:buClr>
              <a:buFont typeface="Wingdings"/>
              <a:buChar char=""/>
            </a:pPr>
            <a:endParaRPr sz="2200">
              <a:latin typeface="Times New Roman"/>
              <a:cs typeface="Times New Roman"/>
            </a:endParaRPr>
          </a:p>
          <a:p>
            <a:pPr marL="319115" indent="-307718">
              <a:buClr>
                <a:srgbClr val="008000"/>
              </a:buClr>
              <a:buFont typeface="Wingdings"/>
              <a:buChar char=""/>
              <a:tabLst>
                <a:tab pos="319115" algn="l"/>
              </a:tabLst>
            </a:pPr>
            <a:r>
              <a:rPr sz="2200" spc="-4" dirty="0">
                <a:latin typeface="Arial"/>
                <a:cs typeface="Arial"/>
              </a:rPr>
              <a:t>in the utricle signal horizontal</a:t>
            </a:r>
            <a:r>
              <a:rPr sz="2200" spc="49" dirty="0">
                <a:latin typeface="Arial"/>
                <a:cs typeface="Arial"/>
              </a:rPr>
              <a:t> </a:t>
            </a:r>
            <a:r>
              <a:rPr sz="2200" spc="-4" dirty="0">
                <a:latin typeface="Arial"/>
                <a:cs typeface="Arial"/>
              </a:rPr>
              <a:t>acceleration;</a:t>
            </a:r>
            <a:endParaRPr sz="2200">
              <a:latin typeface="Arial"/>
              <a:cs typeface="Arial"/>
            </a:endParaRPr>
          </a:p>
          <a:p>
            <a:pPr>
              <a:spcBef>
                <a:spcPts val="4"/>
              </a:spcBef>
              <a:buClr>
                <a:srgbClr val="008000"/>
              </a:buClr>
              <a:buFont typeface="Wingdings"/>
              <a:buChar char=""/>
            </a:pPr>
            <a:endParaRPr sz="2200">
              <a:latin typeface="Times New Roman"/>
              <a:cs typeface="Times New Roman"/>
            </a:endParaRPr>
          </a:p>
          <a:p>
            <a:pPr marL="319115" indent="-307718">
              <a:buClr>
                <a:srgbClr val="008000"/>
              </a:buClr>
              <a:buFont typeface="Wingdings"/>
              <a:buChar char=""/>
              <a:tabLst>
                <a:tab pos="319115" algn="l"/>
              </a:tabLst>
            </a:pPr>
            <a:r>
              <a:rPr sz="2200" spc="-4" dirty="0">
                <a:latin typeface="Arial"/>
                <a:cs typeface="Arial"/>
              </a:rPr>
              <a:t>in the saccule signal vertical acceleration;</a:t>
            </a:r>
            <a:r>
              <a:rPr sz="2200" spc="67" dirty="0">
                <a:latin typeface="Arial"/>
                <a:cs typeface="Arial"/>
              </a:rPr>
              <a:t> </a:t>
            </a:r>
            <a:r>
              <a:rPr sz="2200" spc="-4" dirty="0">
                <a:latin typeface="Arial"/>
                <a:cs typeface="Arial"/>
              </a:rPr>
              <a:t>and</a:t>
            </a:r>
            <a:endParaRPr sz="2200">
              <a:latin typeface="Arial"/>
              <a:cs typeface="Arial"/>
            </a:endParaRPr>
          </a:p>
          <a:p>
            <a:pPr>
              <a:spcBef>
                <a:spcPts val="40"/>
              </a:spcBef>
              <a:buClr>
                <a:srgbClr val="008000"/>
              </a:buClr>
              <a:buFont typeface="Wingdings"/>
              <a:buChar char=""/>
            </a:pPr>
            <a:endParaRPr sz="2600">
              <a:latin typeface="Times New Roman"/>
              <a:cs typeface="Times New Roman"/>
            </a:endParaRPr>
          </a:p>
          <a:p>
            <a:pPr marL="319115" marR="622845" indent="-307718">
              <a:lnSpc>
                <a:spcPts val="2064"/>
              </a:lnSpc>
              <a:buClr>
                <a:srgbClr val="008000"/>
              </a:buClr>
              <a:buFont typeface="Wingdings"/>
              <a:buChar char=""/>
              <a:tabLst>
                <a:tab pos="319115" algn="l"/>
              </a:tabLst>
            </a:pPr>
            <a:r>
              <a:rPr sz="2200" spc="-4" dirty="0">
                <a:latin typeface="Arial"/>
                <a:cs typeface="Arial"/>
              </a:rPr>
              <a:t>a patch in each of the three semicircular canals signals  rotational</a:t>
            </a:r>
            <a:r>
              <a:rPr sz="2200" spc="-9" dirty="0">
                <a:latin typeface="Arial"/>
                <a:cs typeface="Arial"/>
              </a:rPr>
              <a:t> </a:t>
            </a:r>
            <a:r>
              <a:rPr sz="2200" spc="-4" dirty="0">
                <a:latin typeface="Arial"/>
                <a:cs typeface="Arial"/>
              </a:rPr>
              <a:t>acceleration.</a:t>
            </a:r>
            <a:endParaRPr sz="2200">
              <a:latin typeface="Arial"/>
              <a:cs typeface="Arial"/>
            </a:endParaRPr>
          </a:p>
          <a:p>
            <a:pPr>
              <a:spcBef>
                <a:spcPts val="27"/>
              </a:spcBef>
            </a:pPr>
            <a:endParaRPr sz="2200">
              <a:latin typeface="Times New Roman"/>
              <a:cs typeface="Times New Roman"/>
            </a:endParaRPr>
          </a:p>
          <a:p>
            <a:pPr marL="319115"/>
            <a:r>
              <a:rPr sz="2200" spc="-4" dirty="0">
                <a:latin typeface="Arial"/>
                <a:cs typeface="Arial"/>
              </a:rPr>
              <a:t>These hair cells have a common</a:t>
            </a:r>
            <a:r>
              <a:rPr sz="2200" spc="31" dirty="0">
                <a:latin typeface="Arial"/>
                <a:cs typeface="Arial"/>
              </a:rPr>
              <a:t> </a:t>
            </a:r>
            <a:r>
              <a:rPr sz="2200" spc="-4" dirty="0">
                <a:latin typeface="Arial"/>
                <a:cs typeface="Arial"/>
              </a:rPr>
              <a:t>structure.</a:t>
            </a:r>
            <a:endParaRPr sz="2200">
              <a:latin typeface="Arial"/>
              <a:cs typeface="Arial"/>
            </a:endParaRPr>
          </a:p>
          <a:p>
            <a:pPr>
              <a:spcBef>
                <a:spcPts val="4"/>
              </a:spcBef>
            </a:pPr>
            <a:endParaRPr sz="2200">
              <a:latin typeface="Times New Roman"/>
              <a:cs typeface="Times New Roman"/>
            </a:endParaRPr>
          </a:p>
          <a:p>
            <a:pPr marL="11397" marR="4559" indent="307718">
              <a:spcBef>
                <a:spcPts val="4"/>
              </a:spcBef>
            </a:pPr>
            <a:r>
              <a:rPr sz="2200" spc="-4" dirty="0">
                <a:latin typeface="Arial"/>
                <a:cs typeface="Arial"/>
              </a:rPr>
              <a:t>Each is embedded in an epithelium made up of supporting  cells, with the basal end in close contact with afferent</a:t>
            </a:r>
            <a:r>
              <a:rPr sz="2200" spc="72" dirty="0">
                <a:latin typeface="Arial"/>
                <a:cs typeface="Arial"/>
              </a:rPr>
              <a:t> </a:t>
            </a:r>
            <a:r>
              <a:rPr sz="2200" spc="-4" dirty="0">
                <a:latin typeface="Arial"/>
                <a:cs typeface="Arial"/>
              </a:rPr>
              <a:t>neurons.</a:t>
            </a:r>
            <a:endParaRPr sz="2200">
              <a:latin typeface="Arial"/>
              <a:cs typeface="Arial"/>
            </a:endParaRPr>
          </a:p>
          <a:p>
            <a:pPr marL="11397" marR="722569" indent="307718">
              <a:spcBef>
                <a:spcPts val="4"/>
              </a:spcBef>
            </a:pPr>
            <a:r>
              <a:rPr sz="2200" spc="-4" smtClean="0">
                <a:latin typeface="Arial"/>
                <a:cs typeface="Arial"/>
              </a:rPr>
              <a:t>Projecting </a:t>
            </a:r>
            <a:r>
              <a:rPr sz="2200" spc="-4" dirty="0">
                <a:latin typeface="Arial"/>
                <a:cs typeface="Arial"/>
              </a:rPr>
              <a:t>from the apical end are 30–150 rod-shaped  processes or hairs.</a:t>
            </a:r>
            <a:endParaRPr sz="220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19546" y="637391"/>
            <a:ext cx="108065" cy="112955"/>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488493" y="503816"/>
            <a:ext cx="3443432" cy="2296749"/>
          </a:xfrm>
          <a:prstGeom prst="rect">
            <a:avLst/>
          </a:prstGeom>
        </p:spPr>
        <p:txBody>
          <a:bodyPr vert="horz" wrap="square" lIns="0" tIns="11397" rIns="0" bIns="0" rtlCol="0">
            <a:spAutoFit/>
          </a:bodyPr>
          <a:lstStyle/>
          <a:p>
            <a:pPr marL="11397" marR="4559" indent="307718">
              <a:lnSpc>
                <a:spcPct val="110000"/>
              </a:lnSpc>
              <a:spcBef>
                <a:spcPts val="90"/>
              </a:spcBef>
            </a:pPr>
            <a:r>
              <a:rPr sz="1900" spc="-4" dirty="0">
                <a:latin typeface="Arial"/>
                <a:cs typeface="Arial"/>
              </a:rPr>
              <a:t>The </a:t>
            </a:r>
            <a:r>
              <a:rPr sz="1900" b="1" spc="-9" dirty="0">
                <a:latin typeface="Arial"/>
                <a:cs typeface="Arial"/>
              </a:rPr>
              <a:t>crystalline </a:t>
            </a:r>
            <a:r>
              <a:rPr sz="1900" b="1" spc="-4" dirty="0">
                <a:latin typeface="Arial"/>
                <a:cs typeface="Arial"/>
              </a:rPr>
              <a:t>lens </a:t>
            </a:r>
            <a:r>
              <a:rPr sz="1900" spc="-4" dirty="0">
                <a:latin typeface="Arial"/>
                <a:cs typeface="Arial"/>
              </a:rPr>
              <a:t>is a  transparent structure held in  place by a circular </a:t>
            </a:r>
            <a:r>
              <a:rPr sz="1900" b="1" spc="-4" dirty="0">
                <a:latin typeface="Arial"/>
                <a:cs typeface="Arial"/>
              </a:rPr>
              <a:t>lens  suspensary ligament (zonule)  </a:t>
            </a:r>
            <a:r>
              <a:rPr sz="1900" spc="-4" dirty="0">
                <a:latin typeface="Arial"/>
                <a:cs typeface="Arial"/>
              </a:rPr>
              <a:t>that is attached </a:t>
            </a:r>
            <a:r>
              <a:rPr sz="1900" dirty="0">
                <a:latin typeface="Arial"/>
                <a:cs typeface="Arial"/>
              </a:rPr>
              <a:t>to </a:t>
            </a:r>
            <a:r>
              <a:rPr sz="1900" spc="-4" dirty="0">
                <a:latin typeface="Arial"/>
                <a:cs typeface="Arial"/>
              </a:rPr>
              <a:t>the thickened  anterior part of the choroid, the  </a:t>
            </a:r>
            <a:r>
              <a:rPr sz="1900" b="1" spc="-4" dirty="0">
                <a:latin typeface="Arial"/>
                <a:cs typeface="Arial"/>
              </a:rPr>
              <a:t>ciliary</a:t>
            </a:r>
            <a:r>
              <a:rPr sz="1900" b="1" spc="-31" dirty="0">
                <a:latin typeface="Arial"/>
                <a:cs typeface="Arial"/>
              </a:rPr>
              <a:t> </a:t>
            </a:r>
            <a:r>
              <a:rPr sz="1900" b="1" spc="-9" dirty="0">
                <a:latin typeface="Arial"/>
                <a:cs typeface="Arial"/>
              </a:rPr>
              <a:t>body</a:t>
            </a:r>
            <a:r>
              <a:rPr sz="1900" spc="-9" dirty="0">
                <a:latin typeface="Arial"/>
                <a:cs typeface="Arial"/>
              </a:rPr>
              <a:t>.</a:t>
            </a:r>
            <a:endParaRPr sz="1900">
              <a:latin typeface="Arial"/>
              <a:cs typeface="Arial"/>
            </a:endParaRPr>
          </a:p>
        </p:txBody>
      </p:sp>
      <p:sp>
        <p:nvSpPr>
          <p:cNvPr id="4" name="object 4"/>
          <p:cNvSpPr/>
          <p:nvPr/>
        </p:nvSpPr>
        <p:spPr>
          <a:xfrm>
            <a:off x="519546" y="3118373"/>
            <a:ext cx="108065" cy="112954"/>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4437033" y="560294"/>
            <a:ext cx="4000500" cy="1181059"/>
          </a:xfrm>
          <a:prstGeom prst="rect">
            <a:avLst/>
          </a:prstGeom>
        </p:spPr>
        <p:txBody>
          <a:bodyPr vert="horz" wrap="square" lIns="0" tIns="11397" rIns="0" bIns="0" rtlCol="0">
            <a:spAutoFit/>
          </a:bodyPr>
          <a:lstStyle/>
          <a:p>
            <a:pPr marL="11397" marR="4559">
              <a:spcBef>
                <a:spcPts val="90"/>
              </a:spcBef>
            </a:pPr>
            <a:r>
              <a:rPr sz="1900" spc="-18" dirty="0">
                <a:solidFill>
                  <a:srgbClr val="000000"/>
                </a:solidFill>
                <a:latin typeface="Arial"/>
                <a:cs typeface="Arial"/>
              </a:rPr>
              <a:t>Variations </a:t>
            </a:r>
            <a:r>
              <a:rPr sz="1900" spc="-4" dirty="0">
                <a:solidFill>
                  <a:srgbClr val="000000"/>
                </a:solidFill>
                <a:latin typeface="Arial"/>
                <a:cs typeface="Arial"/>
              </a:rPr>
              <a:t>in the diameter of the pupil  can produce up </a:t>
            </a:r>
            <a:r>
              <a:rPr sz="1900" dirty="0">
                <a:solidFill>
                  <a:srgbClr val="000000"/>
                </a:solidFill>
                <a:latin typeface="Arial"/>
                <a:cs typeface="Arial"/>
              </a:rPr>
              <a:t>to </a:t>
            </a:r>
            <a:r>
              <a:rPr sz="1900" spc="-4" dirty="0">
                <a:solidFill>
                  <a:srgbClr val="000000"/>
                </a:solidFill>
                <a:latin typeface="Arial"/>
                <a:cs typeface="Arial"/>
              </a:rPr>
              <a:t>a 5-fold change in  the amount of light reaching the  retina.</a:t>
            </a:r>
            <a:endParaRPr sz="1900">
              <a:latin typeface="Arial"/>
              <a:cs typeface="Arial"/>
            </a:endParaRPr>
          </a:p>
        </p:txBody>
      </p:sp>
      <p:sp>
        <p:nvSpPr>
          <p:cNvPr id="6" name="object 6"/>
          <p:cNvSpPr txBox="1"/>
          <p:nvPr/>
        </p:nvSpPr>
        <p:spPr>
          <a:xfrm>
            <a:off x="488493" y="2988720"/>
            <a:ext cx="3397250" cy="1298014"/>
          </a:xfrm>
          <a:prstGeom prst="rect">
            <a:avLst/>
          </a:prstGeom>
        </p:spPr>
        <p:txBody>
          <a:bodyPr vert="horz" wrap="square" lIns="0" tIns="11397" rIns="0" bIns="0" rtlCol="0">
            <a:spAutoFit/>
          </a:bodyPr>
          <a:lstStyle/>
          <a:p>
            <a:pPr marL="11397" marR="4559" indent="307718">
              <a:lnSpc>
                <a:spcPct val="110000"/>
              </a:lnSpc>
              <a:spcBef>
                <a:spcPts val="90"/>
              </a:spcBef>
            </a:pPr>
            <a:r>
              <a:rPr sz="1900" spc="-4" dirty="0">
                <a:latin typeface="Arial"/>
                <a:cs typeface="Arial"/>
              </a:rPr>
              <a:t>The ciliary body contains  circular and longitudinal</a:t>
            </a:r>
            <a:r>
              <a:rPr sz="1900" spc="-81" dirty="0">
                <a:latin typeface="Arial"/>
                <a:cs typeface="Arial"/>
              </a:rPr>
              <a:t> </a:t>
            </a:r>
            <a:r>
              <a:rPr sz="1900" spc="-4" dirty="0">
                <a:latin typeface="Arial"/>
                <a:cs typeface="Arial"/>
              </a:rPr>
              <a:t>muscle  fibers that attach near the  </a:t>
            </a:r>
            <a:r>
              <a:rPr sz="1900" b="1" spc="-4" dirty="0">
                <a:latin typeface="Arial"/>
                <a:cs typeface="Arial"/>
              </a:rPr>
              <a:t>corneoscleral</a:t>
            </a:r>
            <a:r>
              <a:rPr sz="1900" b="1" spc="-22" dirty="0">
                <a:latin typeface="Arial"/>
                <a:cs typeface="Arial"/>
              </a:rPr>
              <a:t> </a:t>
            </a:r>
            <a:r>
              <a:rPr sz="1900" b="1" spc="-4" dirty="0">
                <a:latin typeface="Arial"/>
                <a:cs typeface="Arial"/>
              </a:rPr>
              <a:t>junction.</a:t>
            </a:r>
            <a:endParaRPr sz="1900">
              <a:latin typeface="Arial"/>
              <a:cs typeface="Arial"/>
            </a:endParaRPr>
          </a:p>
        </p:txBody>
      </p:sp>
      <p:sp>
        <p:nvSpPr>
          <p:cNvPr id="7" name="object 7"/>
          <p:cNvSpPr/>
          <p:nvPr/>
        </p:nvSpPr>
        <p:spPr>
          <a:xfrm>
            <a:off x="519546" y="4675542"/>
            <a:ext cx="108065" cy="112955"/>
          </a:xfrm>
          <a:prstGeom prst="rect">
            <a:avLst/>
          </a:prstGeom>
          <a:blipFill>
            <a:blip r:embed="rId4" cstate="print"/>
            <a:stretch>
              <a:fillRect/>
            </a:stretch>
          </a:blipFill>
        </p:spPr>
        <p:txBody>
          <a:bodyPr wrap="square" lIns="0" tIns="0" rIns="0" bIns="0" rtlCol="0"/>
          <a:lstStyle/>
          <a:p>
            <a:endParaRPr/>
          </a:p>
        </p:txBody>
      </p:sp>
      <p:sp>
        <p:nvSpPr>
          <p:cNvPr id="8" name="object 8"/>
          <p:cNvSpPr txBox="1"/>
          <p:nvPr/>
        </p:nvSpPr>
        <p:spPr>
          <a:xfrm>
            <a:off x="488493" y="4542081"/>
            <a:ext cx="3654714" cy="1975123"/>
          </a:xfrm>
          <a:prstGeom prst="rect">
            <a:avLst/>
          </a:prstGeom>
        </p:spPr>
        <p:txBody>
          <a:bodyPr vert="horz" wrap="square" lIns="0" tIns="11397" rIns="0" bIns="0" rtlCol="0">
            <a:spAutoFit/>
          </a:bodyPr>
          <a:lstStyle/>
          <a:p>
            <a:pPr marL="11397" marR="4559" indent="307718">
              <a:lnSpc>
                <a:spcPct val="110000"/>
              </a:lnSpc>
              <a:spcBef>
                <a:spcPts val="90"/>
              </a:spcBef>
            </a:pPr>
            <a:r>
              <a:rPr sz="1900" dirty="0">
                <a:latin typeface="Arial"/>
                <a:cs typeface="Arial"/>
              </a:rPr>
              <a:t>In </a:t>
            </a:r>
            <a:r>
              <a:rPr sz="1900" spc="-4" dirty="0">
                <a:latin typeface="Arial"/>
                <a:cs typeface="Arial"/>
              </a:rPr>
              <a:t>front of the lens is the  pigmented and opaque </a:t>
            </a:r>
            <a:r>
              <a:rPr sz="1900" b="1" spc="-4" dirty="0">
                <a:latin typeface="Arial"/>
                <a:cs typeface="Arial"/>
              </a:rPr>
              <a:t>iris</a:t>
            </a:r>
            <a:r>
              <a:rPr sz="1900" spc="-4" dirty="0">
                <a:latin typeface="Arial"/>
                <a:cs typeface="Arial"/>
              </a:rPr>
              <a:t>, the  colored portion of the eye, which  contains circular muscle fibers  that constrict and radial fibers that  dilate the</a:t>
            </a:r>
            <a:r>
              <a:rPr sz="1900" spc="-31" dirty="0">
                <a:latin typeface="Arial"/>
                <a:cs typeface="Arial"/>
              </a:rPr>
              <a:t> </a:t>
            </a:r>
            <a:r>
              <a:rPr sz="1900" b="1" dirty="0">
                <a:latin typeface="Arial"/>
                <a:cs typeface="Arial"/>
              </a:rPr>
              <a:t>pupil</a:t>
            </a:r>
            <a:r>
              <a:rPr sz="1900" dirty="0">
                <a:latin typeface="Arial"/>
                <a:cs typeface="Arial"/>
              </a:rPr>
              <a:t>.</a:t>
            </a:r>
            <a:endParaRPr sz="1900">
              <a:latin typeface="Arial"/>
              <a:cs typeface="Arial"/>
            </a:endParaRPr>
          </a:p>
        </p:txBody>
      </p:sp>
      <p:sp>
        <p:nvSpPr>
          <p:cNvPr id="9" name="object 9"/>
          <p:cNvSpPr/>
          <p:nvPr/>
        </p:nvSpPr>
        <p:spPr>
          <a:xfrm>
            <a:off x="4165066" y="2084294"/>
            <a:ext cx="4564683" cy="3161404"/>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4017818" y="3429000"/>
            <a:ext cx="4711931" cy="1816698"/>
          </a:xfrm>
          <a:prstGeom prst="rect">
            <a:avLst/>
          </a:prstGeom>
          <a:blipFill>
            <a:blip r:embed="rId6" cstate="print"/>
            <a:stretch>
              <a:fillRect/>
            </a:stretch>
          </a:blipFill>
        </p:spPr>
        <p:txBody>
          <a:bodyPr wrap="square" lIns="0" tIns="0" rIns="0" bIns="0" rtlCol="0"/>
          <a:lstStyle/>
          <a:p>
            <a:endParaRPr/>
          </a:p>
        </p:txBody>
      </p:sp>
      <p:sp>
        <p:nvSpPr>
          <p:cNvPr id="11" name="object 11"/>
          <p:cNvSpPr txBox="1"/>
          <p:nvPr/>
        </p:nvSpPr>
        <p:spPr>
          <a:xfrm>
            <a:off x="4229215" y="5472616"/>
            <a:ext cx="4302991" cy="287932"/>
          </a:xfrm>
          <a:prstGeom prst="rect">
            <a:avLst/>
          </a:prstGeom>
        </p:spPr>
        <p:txBody>
          <a:bodyPr vert="horz" wrap="square" lIns="0" tIns="10827" rIns="0" bIns="0" rtlCol="0">
            <a:spAutoFit/>
          </a:bodyPr>
          <a:lstStyle/>
          <a:p>
            <a:pPr marL="11397" marR="4559">
              <a:spcBef>
                <a:spcPts val="85"/>
              </a:spcBef>
            </a:pPr>
            <a:r>
              <a:rPr sz="900" b="1" dirty="0">
                <a:latin typeface="Arial"/>
                <a:cs typeface="Arial"/>
              </a:rPr>
              <a:t>The </a:t>
            </a:r>
            <a:r>
              <a:rPr sz="900" b="1" spc="-4" dirty="0">
                <a:latin typeface="Arial"/>
                <a:cs typeface="Arial"/>
              </a:rPr>
              <a:t>internal anatomy of the </a:t>
            </a:r>
            <a:r>
              <a:rPr sz="900" b="1" spc="-9" dirty="0">
                <a:latin typeface="Arial"/>
                <a:cs typeface="Arial"/>
              </a:rPr>
              <a:t>eye </a:t>
            </a:r>
            <a:r>
              <a:rPr sz="900" b="1" spc="-9" dirty="0">
                <a:solidFill>
                  <a:srgbClr val="000099"/>
                </a:solidFill>
                <a:latin typeface="Arial"/>
                <a:cs typeface="Arial"/>
              </a:rPr>
              <a:t>(Adapted </a:t>
            </a:r>
            <a:r>
              <a:rPr sz="900" b="1" spc="-4" dirty="0">
                <a:solidFill>
                  <a:srgbClr val="000099"/>
                </a:solidFill>
                <a:latin typeface="Arial"/>
                <a:cs typeface="Arial"/>
              </a:rPr>
              <a:t>from Medical </a:t>
            </a:r>
            <a:r>
              <a:rPr sz="900" b="1" spc="-9" dirty="0">
                <a:solidFill>
                  <a:srgbClr val="000099"/>
                </a:solidFill>
                <a:latin typeface="Arial"/>
                <a:cs typeface="Arial"/>
              </a:rPr>
              <a:t>Physiology: </a:t>
            </a:r>
            <a:r>
              <a:rPr sz="900" b="1" spc="-4" dirty="0">
                <a:solidFill>
                  <a:srgbClr val="000099"/>
                </a:solidFill>
                <a:latin typeface="Arial"/>
                <a:cs typeface="Arial"/>
              </a:rPr>
              <a:t>a </a:t>
            </a:r>
            <a:r>
              <a:rPr sz="900" b="1" spc="-9" dirty="0">
                <a:solidFill>
                  <a:srgbClr val="000099"/>
                </a:solidFill>
                <a:latin typeface="Arial"/>
                <a:cs typeface="Arial"/>
              </a:rPr>
              <a:t>Systems  Approach </a:t>
            </a:r>
            <a:r>
              <a:rPr sz="900" b="1" spc="-4" dirty="0">
                <a:solidFill>
                  <a:srgbClr val="000099"/>
                </a:solidFill>
                <a:latin typeface="Arial"/>
                <a:cs typeface="Arial"/>
              </a:rPr>
              <a:t>by </a:t>
            </a:r>
            <a:r>
              <a:rPr sz="900" b="1" spc="-9" dirty="0">
                <a:latin typeface="Arial"/>
                <a:cs typeface="Arial"/>
              </a:rPr>
              <a:t>Hershel </a:t>
            </a:r>
            <a:r>
              <a:rPr sz="900" b="1" spc="-4" dirty="0">
                <a:latin typeface="Arial"/>
                <a:cs typeface="Arial"/>
              </a:rPr>
              <a:t>and Michael</a:t>
            </a:r>
            <a:r>
              <a:rPr sz="900" b="1" i="1" spc="-4" dirty="0">
                <a:solidFill>
                  <a:srgbClr val="000099"/>
                </a:solidFill>
                <a:latin typeface="Arial"/>
                <a:cs typeface="Arial"/>
              </a:rPr>
              <a:t>. </a:t>
            </a:r>
            <a:r>
              <a:rPr sz="900" b="1" spc="-4" dirty="0">
                <a:solidFill>
                  <a:srgbClr val="000099"/>
                </a:solidFill>
                <a:latin typeface="Arial"/>
                <a:cs typeface="Arial"/>
              </a:rPr>
              <a:t>McGraw-Hill </a:t>
            </a:r>
            <a:r>
              <a:rPr sz="900" b="1" spc="-9" dirty="0">
                <a:solidFill>
                  <a:srgbClr val="000099"/>
                </a:solidFill>
                <a:latin typeface="Arial"/>
                <a:cs typeface="Arial"/>
              </a:rPr>
              <a:t>Company,</a:t>
            </a:r>
            <a:r>
              <a:rPr sz="900" b="1" spc="4" dirty="0">
                <a:solidFill>
                  <a:srgbClr val="000099"/>
                </a:solidFill>
                <a:latin typeface="Arial"/>
                <a:cs typeface="Arial"/>
              </a:rPr>
              <a:t> </a:t>
            </a:r>
            <a:r>
              <a:rPr sz="900" b="1" spc="-9" dirty="0">
                <a:solidFill>
                  <a:srgbClr val="000099"/>
                </a:solidFill>
                <a:latin typeface="Arial"/>
                <a:cs typeface="Arial"/>
              </a:rPr>
              <a:t>2011).</a:t>
            </a:r>
            <a:endParaRPr sz="900">
              <a:latin typeface="Arial"/>
              <a:cs typeface="Aria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94359" y="480060"/>
            <a:ext cx="120534" cy="12505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94359" y="1770977"/>
            <a:ext cx="120534" cy="12505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94359" y="2416435"/>
            <a:ext cx="120534" cy="12505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94359" y="3707353"/>
            <a:ext cx="120534" cy="125058"/>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594359" y="4675542"/>
            <a:ext cx="120534" cy="1250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94359" y="5563049"/>
            <a:ext cx="120534" cy="125057"/>
          </a:xfrm>
          <a:prstGeom prst="rect">
            <a:avLst/>
          </a:prstGeom>
          <a:blipFill>
            <a:blip r:embed="rId2" cstate="print"/>
            <a:stretch>
              <a:fillRect/>
            </a:stretch>
          </a:blipFill>
        </p:spPr>
        <p:txBody>
          <a:bodyPr wrap="square" lIns="0" tIns="0" rIns="0" bIns="0" rtlCol="0"/>
          <a:lstStyle/>
          <a:p>
            <a:endParaRPr/>
          </a:p>
        </p:txBody>
      </p:sp>
      <p:sp>
        <p:nvSpPr>
          <p:cNvPr id="8" name="object 8"/>
          <p:cNvSpPr txBox="1"/>
          <p:nvPr/>
        </p:nvSpPr>
        <p:spPr>
          <a:xfrm>
            <a:off x="557766" y="361277"/>
            <a:ext cx="7985414" cy="6387613"/>
          </a:xfrm>
          <a:prstGeom prst="rect">
            <a:avLst/>
          </a:prstGeom>
        </p:spPr>
        <p:txBody>
          <a:bodyPr vert="horz" wrap="square" lIns="0" tIns="11397" rIns="0" bIns="0" rtlCol="0">
            <a:spAutoFit/>
          </a:bodyPr>
          <a:lstStyle/>
          <a:p>
            <a:pPr marL="11397" marR="218251" indent="307718">
              <a:spcBef>
                <a:spcPts val="90"/>
              </a:spcBef>
            </a:pPr>
            <a:r>
              <a:rPr sz="2200" spc="-4" dirty="0">
                <a:latin typeface="Arial"/>
                <a:cs typeface="Arial"/>
              </a:rPr>
              <a:t>Except in the cochlea, one of these, the </a:t>
            </a:r>
            <a:r>
              <a:rPr sz="2200" b="1" spc="-4" dirty="0">
                <a:latin typeface="Arial"/>
                <a:cs typeface="Arial"/>
              </a:rPr>
              <a:t>kinocilium</a:t>
            </a:r>
            <a:r>
              <a:rPr sz="2200" spc="-4" dirty="0">
                <a:latin typeface="Arial"/>
                <a:cs typeface="Arial"/>
              </a:rPr>
              <a:t>, is a true  but nonmotile cilium with nine pairs of microtubules around its  circumference and a central pair of</a:t>
            </a:r>
            <a:r>
              <a:rPr sz="2200" spc="13" dirty="0">
                <a:latin typeface="Arial"/>
                <a:cs typeface="Arial"/>
              </a:rPr>
              <a:t> </a:t>
            </a:r>
            <a:r>
              <a:rPr sz="2200" spc="-4" dirty="0">
                <a:latin typeface="Arial"/>
                <a:cs typeface="Arial"/>
              </a:rPr>
              <a:t>microtubules.</a:t>
            </a:r>
            <a:endParaRPr sz="2200">
              <a:latin typeface="Arial"/>
              <a:cs typeface="Arial"/>
            </a:endParaRPr>
          </a:p>
          <a:p>
            <a:pPr>
              <a:spcBef>
                <a:spcPts val="4"/>
              </a:spcBef>
            </a:pPr>
            <a:endParaRPr sz="2200">
              <a:latin typeface="Times New Roman"/>
              <a:cs typeface="Times New Roman"/>
            </a:endParaRPr>
          </a:p>
          <a:p>
            <a:pPr marL="319115"/>
            <a:r>
              <a:rPr sz="2200" dirty="0">
                <a:latin typeface="Arial"/>
                <a:cs typeface="Arial"/>
              </a:rPr>
              <a:t>It </a:t>
            </a:r>
            <a:r>
              <a:rPr sz="2200" spc="-4" dirty="0">
                <a:latin typeface="Arial"/>
                <a:cs typeface="Arial"/>
              </a:rPr>
              <a:t>is one of the largest processes and has a clubbed</a:t>
            </a:r>
            <a:r>
              <a:rPr sz="2200" spc="31" dirty="0">
                <a:latin typeface="Arial"/>
                <a:cs typeface="Arial"/>
              </a:rPr>
              <a:t> </a:t>
            </a:r>
            <a:r>
              <a:rPr sz="2200" spc="-4" dirty="0">
                <a:latin typeface="Arial"/>
                <a:cs typeface="Arial"/>
              </a:rPr>
              <a:t>end.</a:t>
            </a:r>
            <a:endParaRPr sz="2200">
              <a:latin typeface="Arial"/>
              <a:cs typeface="Arial"/>
            </a:endParaRPr>
          </a:p>
          <a:p>
            <a:pPr>
              <a:spcBef>
                <a:spcPts val="4"/>
              </a:spcBef>
            </a:pPr>
            <a:endParaRPr sz="2200">
              <a:latin typeface="Times New Roman"/>
              <a:cs typeface="Times New Roman"/>
            </a:endParaRPr>
          </a:p>
          <a:p>
            <a:pPr marL="11397" marR="263840" indent="307718"/>
            <a:r>
              <a:rPr sz="2200" spc="-4" dirty="0">
                <a:latin typeface="Arial"/>
                <a:cs typeface="Arial"/>
              </a:rPr>
              <a:t>The kinocilium is lost from the hair cells of the cochlea in  adults; however, the other processes </a:t>
            </a:r>
            <a:r>
              <a:rPr sz="2200" dirty="0">
                <a:latin typeface="Arial"/>
                <a:cs typeface="Arial"/>
              </a:rPr>
              <a:t>(</a:t>
            </a:r>
            <a:r>
              <a:rPr sz="2200" b="1" dirty="0">
                <a:latin typeface="Arial"/>
                <a:cs typeface="Arial"/>
              </a:rPr>
              <a:t>stereocilia</a:t>
            </a:r>
            <a:r>
              <a:rPr sz="2200" dirty="0">
                <a:latin typeface="Arial"/>
                <a:cs typeface="Arial"/>
              </a:rPr>
              <a:t>) </a:t>
            </a:r>
            <a:r>
              <a:rPr sz="2200" spc="-4" dirty="0">
                <a:latin typeface="Arial"/>
                <a:cs typeface="Arial"/>
              </a:rPr>
              <a:t>are found in  all hair</a:t>
            </a:r>
            <a:r>
              <a:rPr sz="2200" spc="9" dirty="0">
                <a:latin typeface="Arial"/>
                <a:cs typeface="Arial"/>
              </a:rPr>
              <a:t> </a:t>
            </a:r>
            <a:r>
              <a:rPr sz="2200" spc="-4" dirty="0">
                <a:latin typeface="Arial"/>
                <a:cs typeface="Arial"/>
              </a:rPr>
              <a:t>cells.</a:t>
            </a:r>
            <a:endParaRPr sz="2200">
              <a:latin typeface="Arial"/>
              <a:cs typeface="Arial"/>
            </a:endParaRPr>
          </a:p>
          <a:p>
            <a:pPr>
              <a:spcBef>
                <a:spcPts val="4"/>
              </a:spcBef>
            </a:pPr>
            <a:endParaRPr sz="2200">
              <a:latin typeface="Times New Roman"/>
              <a:cs typeface="Times New Roman"/>
            </a:endParaRPr>
          </a:p>
          <a:p>
            <a:pPr marL="11397" marR="4559" indent="307718"/>
            <a:r>
              <a:rPr sz="2200" spc="-4" dirty="0">
                <a:latin typeface="Arial"/>
                <a:cs typeface="Arial"/>
              </a:rPr>
              <a:t>They have cores composed of parallel filaments of actin that is  coated with isoforms of myosin.</a:t>
            </a:r>
            <a:endParaRPr sz="2200">
              <a:latin typeface="Arial"/>
              <a:cs typeface="Arial"/>
            </a:endParaRPr>
          </a:p>
          <a:p>
            <a:pPr>
              <a:spcBef>
                <a:spcPts val="4"/>
              </a:spcBef>
            </a:pPr>
            <a:endParaRPr sz="2200">
              <a:latin typeface="Times New Roman"/>
              <a:cs typeface="Times New Roman"/>
            </a:endParaRPr>
          </a:p>
          <a:p>
            <a:pPr marL="11397" marR="109981" indent="307718"/>
            <a:r>
              <a:rPr sz="2200" spc="-4" dirty="0">
                <a:latin typeface="Arial"/>
                <a:cs typeface="Arial"/>
              </a:rPr>
              <a:t>Within the clump of processes on each cell there is an orderly  structure.</a:t>
            </a:r>
            <a:endParaRPr sz="2200">
              <a:latin typeface="Arial"/>
              <a:cs typeface="Arial"/>
            </a:endParaRPr>
          </a:p>
          <a:p>
            <a:pPr marL="11397" marR="335641" indent="307718">
              <a:spcBef>
                <a:spcPts val="1938"/>
              </a:spcBef>
            </a:pPr>
            <a:r>
              <a:rPr sz="2200" spc="-4" dirty="0">
                <a:latin typeface="Arial"/>
                <a:cs typeface="Arial"/>
              </a:rPr>
              <a:t>Along an </a:t>
            </a:r>
            <a:r>
              <a:rPr sz="2200" spc="-9" dirty="0">
                <a:latin typeface="Arial"/>
                <a:cs typeface="Arial"/>
              </a:rPr>
              <a:t>axis </a:t>
            </a:r>
            <a:r>
              <a:rPr sz="2200" spc="-4" dirty="0">
                <a:latin typeface="Arial"/>
                <a:cs typeface="Arial"/>
              </a:rPr>
              <a:t>toward the kinocilium, the stereocilia increase  progressively in height; along the perpendicular </a:t>
            </a:r>
            <a:r>
              <a:rPr sz="2200" spc="-9" dirty="0">
                <a:latin typeface="Arial"/>
                <a:cs typeface="Arial"/>
              </a:rPr>
              <a:t>axis, </a:t>
            </a:r>
            <a:r>
              <a:rPr sz="2200" spc="-4" dirty="0">
                <a:latin typeface="Arial"/>
                <a:cs typeface="Arial"/>
              </a:rPr>
              <a:t>all  stereocilia are the same</a:t>
            </a:r>
            <a:r>
              <a:rPr sz="2200" spc="9" dirty="0">
                <a:latin typeface="Arial"/>
                <a:cs typeface="Arial"/>
              </a:rPr>
              <a:t> </a:t>
            </a:r>
            <a:r>
              <a:rPr sz="2200" spc="-4" dirty="0">
                <a:latin typeface="Arial"/>
                <a:cs typeface="Arial"/>
              </a:rPr>
              <a:t>height.</a:t>
            </a:r>
            <a:endParaRPr sz="2200">
              <a:latin typeface="Arial"/>
              <a:cs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94360" y="863301"/>
            <a:ext cx="112221" cy="112955"/>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557766" y="428512"/>
            <a:ext cx="7682345" cy="678358"/>
          </a:xfrm>
          <a:prstGeom prst="rect">
            <a:avLst/>
          </a:prstGeom>
        </p:spPr>
        <p:txBody>
          <a:bodyPr vert="horz" wrap="square" lIns="0" tIns="11397" rIns="0" bIns="0" rtlCol="0">
            <a:spAutoFit/>
          </a:bodyPr>
          <a:lstStyle/>
          <a:p>
            <a:pPr marL="11397">
              <a:lnSpc>
                <a:spcPts val="2585"/>
              </a:lnSpc>
              <a:spcBef>
                <a:spcPts val="90"/>
              </a:spcBef>
            </a:pPr>
            <a:r>
              <a:rPr spc="-4" dirty="0">
                <a:solidFill>
                  <a:srgbClr val="FF0000"/>
                </a:solidFill>
              </a:rPr>
              <a:t>Electrical</a:t>
            </a:r>
            <a:r>
              <a:rPr spc="-18" dirty="0">
                <a:solidFill>
                  <a:srgbClr val="FF0000"/>
                </a:solidFill>
              </a:rPr>
              <a:t> </a:t>
            </a:r>
            <a:r>
              <a:rPr spc="-4" dirty="0">
                <a:solidFill>
                  <a:srgbClr val="FF0000"/>
                </a:solidFill>
              </a:rPr>
              <a:t>Responses</a:t>
            </a:r>
          </a:p>
          <a:p>
            <a:pPr marL="319115">
              <a:lnSpc>
                <a:spcPts val="2369"/>
              </a:lnSpc>
            </a:pPr>
            <a:r>
              <a:rPr sz="2000" spc="-4" dirty="0">
                <a:solidFill>
                  <a:srgbClr val="000000"/>
                </a:solidFill>
                <a:latin typeface="Arial"/>
                <a:cs typeface="Arial"/>
              </a:rPr>
              <a:t>The resting membrane potential of the hair cells is about –60</a:t>
            </a:r>
            <a:r>
              <a:rPr sz="2000" spc="148" dirty="0">
                <a:solidFill>
                  <a:srgbClr val="000000"/>
                </a:solidFill>
                <a:latin typeface="Arial"/>
                <a:cs typeface="Arial"/>
              </a:rPr>
              <a:t> </a:t>
            </a:r>
            <a:r>
              <a:rPr sz="2000" spc="-9" dirty="0">
                <a:solidFill>
                  <a:srgbClr val="000000"/>
                </a:solidFill>
                <a:latin typeface="Arial"/>
                <a:cs typeface="Arial"/>
              </a:rPr>
              <a:t>mV.</a:t>
            </a:r>
            <a:endParaRPr sz="2000">
              <a:latin typeface="Arial"/>
              <a:cs typeface="Arial"/>
            </a:endParaRPr>
          </a:p>
        </p:txBody>
      </p:sp>
      <p:sp>
        <p:nvSpPr>
          <p:cNvPr id="4" name="object 4"/>
          <p:cNvSpPr/>
          <p:nvPr/>
        </p:nvSpPr>
        <p:spPr>
          <a:xfrm>
            <a:off x="594360" y="1452283"/>
            <a:ext cx="112221" cy="11295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94360" y="2339789"/>
            <a:ext cx="112221" cy="112954"/>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94360" y="3525819"/>
            <a:ext cx="112221" cy="112954"/>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94360" y="4413324"/>
            <a:ext cx="112221" cy="112955"/>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594360" y="5300831"/>
            <a:ext cx="112221" cy="112955"/>
          </a:xfrm>
          <a:prstGeom prst="rect">
            <a:avLst/>
          </a:prstGeom>
          <a:blipFill>
            <a:blip r:embed="rId2" cstate="print"/>
            <a:stretch>
              <a:fillRect/>
            </a:stretch>
          </a:blipFill>
        </p:spPr>
        <p:txBody>
          <a:bodyPr wrap="square" lIns="0" tIns="0" rIns="0" bIns="0" rtlCol="0"/>
          <a:lstStyle/>
          <a:p>
            <a:endParaRPr/>
          </a:p>
        </p:txBody>
      </p:sp>
      <p:sp>
        <p:nvSpPr>
          <p:cNvPr id="9" name="object 9"/>
          <p:cNvSpPr txBox="1"/>
          <p:nvPr/>
        </p:nvSpPr>
        <p:spPr>
          <a:xfrm>
            <a:off x="557766" y="1342912"/>
            <a:ext cx="7840518" cy="5325208"/>
          </a:xfrm>
          <a:prstGeom prst="rect">
            <a:avLst/>
          </a:prstGeom>
        </p:spPr>
        <p:txBody>
          <a:bodyPr vert="horz" wrap="square" lIns="0" tIns="10827" rIns="0" bIns="0" rtlCol="0">
            <a:spAutoFit/>
          </a:bodyPr>
          <a:lstStyle/>
          <a:p>
            <a:pPr marL="11397" marR="924865" indent="307718">
              <a:spcBef>
                <a:spcPts val="85"/>
              </a:spcBef>
            </a:pPr>
            <a:r>
              <a:rPr sz="2000" spc="-4" dirty="0">
                <a:latin typeface="Arial"/>
                <a:cs typeface="Arial"/>
              </a:rPr>
              <a:t>When the stereocilia are pushed toward the kinocilium, the  membrane potential is decreased to about –50</a:t>
            </a:r>
            <a:r>
              <a:rPr sz="2000" spc="94" dirty="0">
                <a:latin typeface="Arial"/>
                <a:cs typeface="Arial"/>
              </a:rPr>
              <a:t> </a:t>
            </a:r>
            <a:r>
              <a:rPr sz="2000" spc="-9" dirty="0">
                <a:latin typeface="Arial"/>
                <a:cs typeface="Arial"/>
              </a:rPr>
              <a:t>mV.</a:t>
            </a:r>
            <a:endParaRPr sz="2000">
              <a:latin typeface="Arial"/>
              <a:cs typeface="Arial"/>
            </a:endParaRPr>
          </a:p>
          <a:p>
            <a:pPr>
              <a:spcBef>
                <a:spcPts val="45"/>
              </a:spcBef>
            </a:pPr>
            <a:endParaRPr sz="2000">
              <a:latin typeface="Times New Roman"/>
              <a:cs typeface="Times New Roman"/>
            </a:endParaRPr>
          </a:p>
          <a:p>
            <a:pPr marL="11397" marR="4559" indent="307718"/>
            <a:r>
              <a:rPr sz="2000" spc="-4" dirty="0">
                <a:latin typeface="Arial"/>
                <a:cs typeface="Arial"/>
              </a:rPr>
              <a:t>The hair processes provide a mechanism to generate changes in  membrane potential proportional to the direction and distance the hair  moves.</a:t>
            </a:r>
            <a:endParaRPr sz="2000">
              <a:latin typeface="Arial"/>
              <a:cs typeface="Arial"/>
            </a:endParaRPr>
          </a:p>
          <a:p>
            <a:pPr>
              <a:spcBef>
                <a:spcPts val="49"/>
              </a:spcBef>
            </a:pPr>
            <a:endParaRPr sz="2000">
              <a:latin typeface="Times New Roman"/>
              <a:cs typeface="Times New Roman"/>
            </a:endParaRPr>
          </a:p>
          <a:p>
            <a:pPr marL="11397" marR="102002" indent="307718"/>
            <a:r>
              <a:rPr sz="2000" spc="-4" dirty="0">
                <a:latin typeface="Arial"/>
                <a:cs typeface="Arial"/>
              </a:rPr>
              <a:t>When the bundle of processes is pushed in the opposite direction,  the cell is</a:t>
            </a:r>
            <a:r>
              <a:rPr sz="2000" spc="-13" dirty="0">
                <a:latin typeface="Arial"/>
                <a:cs typeface="Arial"/>
              </a:rPr>
              <a:t> </a:t>
            </a:r>
            <a:r>
              <a:rPr sz="2000" spc="-4" dirty="0">
                <a:latin typeface="Arial"/>
                <a:cs typeface="Arial"/>
              </a:rPr>
              <a:t>hyperpolarized.</a:t>
            </a:r>
            <a:endParaRPr sz="2000">
              <a:latin typeface="Arial"/>
              <a:cs typeface="Arial"/>
            </a:endParaRPr>
          </a:p>
          <a:p>
            <a:pPr>
              <a:spcBef>
                <a:spcPts val="49"/>
              </a:spcBef>
            </a:pPr>
            <a:endParaRPr sz="2000">
              <a:latin typeface="Times New Roman"/>
              <a:cs typeface="Times New Roman"/>
            </a:endParaRPr>
          </a:p>
          <a:p>
            <a:pPr marL="11397" marR="298601" indent="307718"/>
            <a:r>
              <a:rPr sz="2000" spc="-4" dirty="0">
                <a:latin typeface="Arial"/>
                <a:cs typeface="Arial"/>
              </a:rPr>
              <a:t>Displacing the processes in a direction perpendicular to this axis  provides no change in membrane</a:t>
            </a:r>
            <a:r>
              <a:rPr sz="2000" spc="31" dirty="0">
                <a:latin typeface="Arial"/>
                <a:cs typeface="Arial"/>
              </a:rPr>
              <a:t> </a:t>
            </a:r>
            <a:r>
              <a:rPr sz="2000" spc="-4" dirty="0">
                <a:latin typeface="Arial"/>
                <a:cs typeface="Arial"/>
              </a:rPr>
              <a:t>potential.</a:t>
            </a:r>
            <a:endParaRPr sz="2000">
              <a:latin typeface="Arial"/>
              <a:cs typeface="Arial"/>
            </a:endParaRPr>
          </a:p>
          <a:p>
            <a:pPr>
              <a:spcBef>
                <a:spcPts val="45"/>
              </a:spcBef>
            </a:pPr>
            <a:endParaRPr sz="2000">
              <a:latin typeface="Times New Roman"/>
              <a:cs typeface="Times New Roman"/>
            </a:endParaRPr>
          </a:p>
          <a:p>
            <a:pPr marL="11397" marR="19375" indent="307718"/>
            <a:r>
              <a:rPr sz="2000" spc="-9" dirty="0">
                <a:latin typeface="Arial"/>
                <a:cs typeface="Arial"/>
              </a:rPr>
              <a:t>On </a:t>
            </a:r>
            <a:r>
              <a:rPr sz="2000" spc="-4" dirty="0">
                <a:latin typeface="Arial"/>
                <a:cs typeface="Arial"/>
              </a:rPr>
              <a:t>the other hand, displacing the processes in directions that are  intermediate between these </a:t>
            </a:r>
            <a:r>
              <a:rPr sz="2000" spc="-9" dirty="0">
                <a:latin typeface="Arial"/>
                <a:cs typeface="Arial"/>
              </a:rPr>
              <a:t>two </a:t>
            </a:r>
            <a:r>
              <a:rPr sz="2000" spc="-4" dirty="0">
                <a:latin typeface="Arial"/>
                <a:cs typeface="Arial"/>
              </a:rPr>
              <a:t>directions produces depolarization or  hyperpolarization that is proportionate to the degree to which the  direction is toward or away from the</a:t>
            </a:r>
            <a:r>
              <a:rPr sz="2000" spc="36" dirty="0">
                <a:latin typeface="Arial"/>
                <a:cs typeface="Arial"/>
              </a:rPr>
              <a:t> </a:t>
            </a:r>
            <a:r>
              <a:rPr sz="2000" spc="-4" dirty="0">
                <a:latin typeface="Arial"/>
                <a:cs typeface="Arial"/>
              </a:rPr>
              <a:t>kinocilium.</a:t>
            </a:r>
            <a:endParaRPr sz="2000">
              <a:latin typeface="Arial"/>
              <a:cs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94359" y="948017"/>
            <a:ext cx="120534" cy="12505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57765" y="493059"/>
            <a:ext cx="6967682" cy="3071320"/>
          </a:xfrm>
          <a:prstGeom prst="rect">
            <a:avLst/>
          </a:prstGeom>
        </p:spPr>
        <p:txBody>
          <a:bodyPr vert="horz" wrap="square" lIns="0" tIns="11397" rIns="0" bIns="0" rtlCol="0">
            <a:spAutoFit/>
          </a:bodyPr>
          <a:lstStyle/>
          <a:p>
            <a:pPr marL="11397">
              <a:spcBef>
                <a:spcPts val="90"/>
              </a:spcBef>
            </a:pPr>
            <a:r>
              <a:rPr sz="2200" b="1" spc="-4" dirty="0">
                <a:solidFill>
                  <a:srgbClr val="FF0000"/>
                </a:solidFill>
                <a:latin typeface="Arial"/>
                <a:cs typeface="Arial"/>
              </a:rPr>
              <a:t>Genesis of Action Potentials in Afferent Nerve</a:t>
            </a:r>
            <a:r>
              <a:rPr sz="2200" b="1" spc="-179" dirty="0">
                <a:solidFill>
                  <a:srgbClr val="FF0000"/>
                </a:solidFill>
                <a:latin typeface="Arial"/>
                <a:cs typeface="Arial"/>
              </a:rPr>
              <a:t> </a:t>
            </a:r>
            <a:r>
              <a:rPr sz="2200" b="1" spc="-4" dirty="0">
                <a:solidFill>
                  <a:srgbClr val="FF0000"/>
                </a:solidFill>
                <a:latin typeface="Arial"/>
                <a:cs typeface="Arial"/>
              </a:rPr>
              <a:t>Fibers</a:t>
            </a:r>
            <a:endParaRPr sz="2200">
              <a:latin typeface="Arial"/>
              <a:cs typeface="Arial"/>
            </a:endParaRPr>
          </a:p>
          <a:p>
            <a:pPr marL="11397" marR="3550159" indent="307718">
              <a:spcBef>
                <a:spcPts val="126"/>
              </a:spcBef>
            </a:pPr>
            <a:r>
              <a:rPr sz="2200" spc="-4" dirty="0">
                <a:latin typeface="Arial"/>
                <a:cs typeface="Arial"/>
              </a:rPr>
              <a:t>Very fine processes  called </a:t>
            </a:r>
            <a:r>
              <a:rPr sz="2200" b="1" spc="-4" dirty="0">
                <a:latin typeface="Arial"/>
                <a:cs typeface="Arial"/>
              </a:rPr>
              <a:t>tip links </a:t>
            </a:r>
            <a:r>
              <a:rPr sz="2200" spc="-4" dirty="0">
                <a:latin typeface="Arial"/>
                <a:cs typeface="Arial"/>
              </a:rPr>
              <a:t>tie the tip of  each stereocilium </a:t>
            </a:r>
            <a:r>
              <a:rPr sz="2200" dirty="0">
                <a:latin typeface="Arial"/>
                <a:cs typeface="Arial"/>
              </a:rPr>
              <a:t>to </a:t>
            </a:r>
            <a:r>
              <a:rPr sz="2200" spc="-4" dirty="0">
                <a:latin typeface="Arial"/>
                <a:cs typeface="Arial"/>
              </a:rPr>
              <a:t>the  side of its higher neighbor,  and at the junction are  mechanosensitive cation  channels.</a:t>
            </a:r>
            <a:endParaRPr sz="2200">
              <a:latin typeface="Arial"/>
              <a:cs typeface="Arial"/>
            </a:endParaRPr>
          </a:p>
        </p:txBody>
      </p:sp>
      <p:sp>
        <p:nvSpPr>
          <p:cNvPr id="4" name="object 4"/>
          <p:cNvSpPr/>
          <p:nvPr/>
        </p:nvSpPr>
        <p:spPr>
          <a:xfrm>
            <a:off x="594359" y="3529853"/>
            <a:ext cx="120534" cy="125058"/>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557765" y="3413871"/>
            <a:ext cx="3441700" cy="1396503"/>
          </a:xfrm>
          <a:prstGeom prst="rect">
            <a:avLst/>
          </a:prstGeom>
        </p:spPr>
        <p:txBody>
          <a:bodyPr vert="horz" wrap="square" lIns="0" tIns="11397" rIns="0" bIns="0" rtlCol="0">
            <a:spAutoFit/>
          </a:bodyPr>
          <a:lstStyle/>
          <a:p>
            <a:pPr marL="11397" marR="4559" indent="307718">
              <a:spcBef>
                <a:spcPts val="90"/>
              </a:spcBef>
            </a:pPr>
            <a:r>
              <a:rPr sz="2200" dirty="0">
                <a:latin typeface="Arial"/>
                <a:cs typeface="Arial"/>
              </a:rPr>
              <a:t>If </a:t>
            </a:r>
            <a:r>
              <a:rPr sz="2200" spc="-4" dirty="0">
                <a:latin typeface="Arial"/>
                <a:cs typeface="Arial"/>
              </a:rPr>
              <a:t>shorter stereocilia are  pushed toward higher ones,  the open time of the  channels</a:t>
            </a:r>
            <a:r>
              <a:rPr sz="2200" dirty="0">
                <a:latin typeface="Arial"/>
                <a:cs typeface="Arial"/>
              </a:rPr>
              <a:t> </a:t>
            </a:r>
            <a:r>
              <a:rPr sz="2200" spc="-4" dirty="0">
                <a:latin typeface="Arial"/>
                <a:cs typeface="Arial"/>
              </a:rPr>
              <a:t>increases.</a:t>
            </a:r>
            <a:endParaRPr sz="2200">
              <a:latin typeface="Arial"/>
              <a:cs typeface="Arial"/>
            </a:endParaRPr>
          </a:p>
        </p:txBody>
      </p:sp>
      <p:sp>
        <p:nvSpPr>
          <p:cNvPr id="6" name="object 6"/>
          <p:cNvSpPr/>
          <p:nvPr/>
        </p:nvSpPr>
        <p:spPr>
          <a:xfrm>
            <a:off x="594359" y="5143500"/>
            <a:ext cx="120534" cy="125057"/>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557766" y="5027518"/>
            <a:ext cx="3071668" cy="1027171"/>
          </a:xfrm>
          <a:prstGeom prst="rect">
            <a:avLst/>
          </a:prstGeom>
        </p:spPr>
        <p:txBody>
          <a:bodyPr vert="horz" wrap="square" lIns="0" tIns="11397" rIns="0" bIns="0" rtlCol="0">
            <a:spAutoFit/>
          </a:bodyPr>
          <a:lstStyle/>
          <a:p>
            <a:pPr marL="11397" marR="4559" indent="307718">
              <a:spcBef>
                <a:spcPts val="90"/>
              </a:spcBef>
            </a:pPr>
            <a:r>
              <a:rPr sz="2200" spc="-4" dirty="0">
                <a:latin typeface="Arial"/>
                <a:cs typeface="Arial"/>
              </a:rPr>
              <a:t>K</a:t>
            </a:r>
            <a:r>
              <a:rPr sz="2200" b="1" spc="-6" baseline="24305" dirty="0">
                <a:latin typeface="Arial"/>
                <a:cs typeface="Arial"/>
              </a:rPr>
              <a:t>+ </a:t>
            </a:r>
            <a:r>
              <a:rPr sz="2200" spc="-4" dirty="0">
                <a:latin typeface="Arial"/>
                <a:cs typeface="Arial"/>
              </a:rPr>
              <a:t>and Ca</a:t>
            </a:r>
            <a:r>
              <a:rPr sz="2200" b="1" spc="-6" baseline="24305" dirty="0">
                <a:latin typeface="Arial"/>
                <a:cs typeface="Arial"/>
              </a:rPr>
              <a:t>2+ </a:t>
            </a:r>
            <a:r>
              <a:rPr sz="2200" spc="-4" dirty="0">
                <a:latin typeface="Arial"/>
                <a:cs typeface="Arial"/>
              </a:rPr>
              <a:t>enter via  the channel and</a:t>
            </a:r>
            <a:r>
              <a:rPr sz="2200" spc="-45" dirty="0">
                <a:latin typeface="Arial"/>
                <a:cs typeface="Arial"/>
              </a:rPr>
              <a:t> </a:t>
            </a:r>
            <a:r>
              <a:rPr sz="2200" spc="-4" dirty="0">
                <a:latin typeface="Arial"/>
                <a:cs typeface="Arial"/>
              </a:rPr>
              <a:t>produce  depolarization.</a:t>
            </a:r>
            <a:endParaRPr sz="2200">
              <a:latin typeface="Arial"/>
              <a:cs typeface="Arial"/>
            </a:endParaRPr>
          </a:p>
        </p:txBody>
      </p:sp>
      <p:sp>
        <p:nvSpPr>
          <p:cNvPr id="8" name="object 8"/>
          <p:cNvSpPr/>
          <p:nvPr/>
        </p:nvSpPr>
        <p:spPr>
          <a:xfrm>
            <a:off x="4089861" y="1153757"/>
            <a:ext cx="4639887" cy="2747234"/>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4472246" y="4191448"/>
            <a:ext cx="124691" cy="129092"/>
          </a:xfrm>
          <a:prstGeom prst="rect">
            <a:avLst/>
          </a:prstGeom>
          <a:blipFill>
            <a:blip r:embed="rId4" cstate="print"/>
            <a:stretch>
              <a:fillRect/>
            </a:stretch>
          </a:blipFill>
        </p:spPr>
        <p:txBody>
          <a:bodyPr wrap="square" lIns="0" tIns="0" rIns="0" bIns="0" rtlCol="0"/>
          <a:lstStyle/>
          <a:p>
            <a:endParaRPr/>
          </a:p>
        </p:txBody>
      </p:sp>
      <p:sp>
        <p:nvSpPr>
          <p:cNvPr id="10" name="object 10"/>
          <p:cNvSpPr txBox="1"/>
          <p:nvPr/>
        </p:nvSpPr>
        <p:spPr>
          <a:xfrm>
            <a:off x="4437033" y="4074739"/>
            <a:ext cx="3920259" cy="1456520"/>
          </a:xfrm>
          <a:prstGeom prst="rect">
            <a:avLst/>
          </a:prstGeom>
        </p:spPr>
        <p:txBody>
          <a:bodyPr vert="horz" wrap="square" lIns="0" tIns="76930" rIns="0" bIns="0" rtlCol="0">
            <a:spAutoFit/>
          </a:bodyPr>
          <a:lstStyle/>
          <a:p>
            <a:pPr marL="11397" marR="4559" indent="250164">
              <a:lnSpc>
                <a:spcPct val="80000"/>
              </a:lnSpc>
              <a:spcBef>
                <a:spcPts val="606"/>
              </a:spcBef>
            </a:pPr>
            <a:r>
              <a:rPr sz="2200" dirty="0">
                <a:latin typeface="Arial"/>
                <a:cs typeface="Arial"/>
              </a:rPr>
              <a:t>A </a:t>
            </a:r>
            <a:r>
              <a:rPr sz="2200" spc="-4" dirty="0">
                <a:latin typeface="Arial"/>
                <a:cs typeface="Arial"/>
              </a:rPr>
              <a:t>molecular motor in the  higher neighbor then may move  the channel toward the base,  releasing tension in the tip</a:t>
            </a:r>
            <a:r>
              <a:rPr sz="2200" spc="4" dirty="0">
                <a:latin typeface="Arial"/>
                <a:cs typeface="Arial"/>
              </a:rPr>
              <a:t> </a:t>
            </a:r>
            <a:r>
              <a:rPr sz="2200" spc="-4" dirty="0">
                <a:latin typeface="Arial"/>
                <a:cs typeface="Arial"/>
              </a:rPr>
              <a:t>link.</a:t>
            </a:r>
            <a:endParaRPr sz="2200">
              <a:latin typeface="Arial"/>
              <a:cs typeface="Arial"/>
            </a:endParaRPr>
          </a:p>
        </p:txBody>
      </p:sp>
      <p:sp>
        <p:nvSpPr>
          <p:cNvPr id="11" name="object 11"/>
          <p:cNvSpPr/>
          <p:nvPr/>
        </p:nvSpPr>
        <p:spPr>
          <a:xfrm>
            <a:off x="4472246" y="5615491"/>
            <a:ext cx="124691" cy="125057"/>
          </a:xfrm>
          <a:prstGeom prst="rect">
            <a:avLst/>
          </a:prstGeom>
          <a:blipFill>
            <a:blip r:embed="rId5" cstate="print"/>
            <a:stretch>
              <a:fillRect/>
            </a:stretch>
          </a:blipFill>
        </p:spPr>
        <p:txBody>
          <a:bodyPr wrap="square" lIns="0" tIns="0" rIns="0" bIns="0" rtlCol="0"/>
          <a:lstStyle/>
          <a:p>
            <a:endParaRPr/>
          </a:p>
        </p:txBody>
      </p:sp>
      <p:sp>
        <p:nvSpPr>
          <p:cNvPr id="12" name="object 12"/>
          <p:cNvSpPr txBox="1"/>
          <p:nvPr/>
        </p:nvSpPr>
        <p:spPr>
          <a:xfrm>
            <a:off x="4437033" y="5494745"/>
            <a:ext cx="3886777" cy="914834"/>
          </a:xfrm>
          <a:prstGeom prst="rect">
            <a:avLst/>
          </a:prstGeom>
        </p:spPr>
        <p:txBody>
          <a:bodyPr vert="horz" wrap="square" lIns="0" tIns="76930" rIns="0" bIns="0" rtlCol="0">
            <a:spAutoFit/>
          </a:bodyPr>
          <a:lstStyle/>
          <a:p>
            <a:pPr marL="11397" marR="4559" indent="260991">
              <a:lnSpc>
                <a:spcPct val="80000"/>
              </a:lnSpc>
              <a:spcBef>
                <a:spcPts val="606"/>
              </a:spcBef>
            </a:pPr>
            <a:r>
              <a:rPr sz="2200" spc="-4" dirty="0">
                <a:latin typeface="Arial"/>
                <a:cs typeface="Arial"/>
              </a:rPr>
              <a:t>This causes the channel </a:t>
            </a:r>
            <a:r>
              <a:rPr sz="2200" dirty="0">
                <a:latin typeface="Arial"/>
                <a:cs typeface="Arial"/>
              </a:rPr>
              <a:t>to  </a:t>
            </a:r>
            <a:r>
              <a:rPr sz="2200" spc="-4" dirty="0">
                <a:latin typeface="Arial"/>
                <a:cs typeface="Arial"/>
              </a:rPr>
              <a:t>close and permits restoration of  the resting</a:t>
            </a:r>
            <a:r>
              <a:rPr sz="2200" spc="-13" dirty="0">
                <a:latin typeface="Arial"/>
                <a:cs typeface="Arial"/>
              </a:rPr>
              <a:t> </a:t>
            </a:r>
            <a:r>
              <a:rPr sz="2200" spc="-4" dirty="0">
                <a:latin typeface="Arial"/>
                <a:cs typeface="Arial"/>
              </a:rPr>
              <a:t>state.</a:t>
            </a:r>
            <a:endParaRPr sz="2200">
              <a:latin typeface="Arial"/>
              <a:cs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94359" y="480060"/>
            <a:ext cx="120534" cy="12505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94359" y="2416435"/>
            <a:ext cx="120534" cy="12505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94359" y="3707353"/>
            <a:ext cx="120534" cy="125058"/>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557765" y="361277"/>
            <a:ext cx="4285673" cy="4751267"/>
          </a:xfrm>
          <a:prstGeom prst="rect">
            <a:avLst/>
          </a:prstGeom>
        </p:spPr>
        <p:txBody>
          <a:bodyPr vert="horz" wrap="square" lIns="0" tIns="11397" rIns="0" bIns="0" rtlCol="0">
            <a:spAutoFit/>
          </a:bodyPr>
          <a:lstStyle/>
          <a:p>
            <a:pPr marL="11397" marR="690087" indent="307718">
              <a:spcBef>
                <a:spcPts val="90"/>
              </a:spcBef>
            </a:pPr>
            <a:r>
              <a:rPr sz="2200" spc="-4" dirty="0">
                <a:latin typeface="Arial"/>
                <a:cs typeface="Arial"/>
              </a:rPr>
              <a:t>Depolarization of hair cells  causes them </a:t>
            </a:r>
            <a:r>
              <a:rPr sz="2200" dirty="0">
                <a:latin typeface="Arial"/>
                <a:cs typeface="Arial"/>
              </a:rPr>
              <a:t>to </a:t>
            </a:r>
            <a:r>
              <a:rPr sz="2200" spc="-4" dirty="0">
                <a:latin typeface="Arial"/>
                <a:cs typeface="Arial"/>
              </a:rPr>
              <a:t>release a  neurotransmitter that initiates  depolarization of neighboring  afferent</a:t>
            </a:r>
            <a:r>
              <a:rPr sz="2200" spc="-31" dirty="0">
                <a:latin typeface="Arial"/>
                <a:cs typeface="Arial"/>
              </a:rPr>
              <a:t> </a:t>
            </a:r>
            <a:r>
              <a:rPr sz="2200" spc="-4" dirty="0">
                <a:latin typeface="Arial"/>
                <a:cs typeface="Arial"/>
              </a:rPr>
              <a:t>neurons.</a:t>
            </a:r>
            <a:endParaRPr sz="2200">
              <a:latin typeface="Arial"/>
              <a:cs typeface="Arial"/>
            </a:endParaRPr>
          </a:p>
          <a:p>
            <a:pPr marL="11397" marR="70091" indent="307718"/>
            <a:r>
              <a:rPr sz="2200" spc="-4" smtClean="0">
                <a:latin typeface="Arial"/>
                <a:cs typeface="Arial"/>
              </a:rPr>
              <a:t>The </a:t>
            </a:r>
            <a:r>
              <a:rPr sz="2200" spc="-4" dirty="0">
                <a:latin typeface="Arial"/>
                <a:cs typeface="Arial"/>
              </a:rPr>
              <a:t>K+ that enters hair cells via  the mechanosensitive cation  channels is</a:t>
            </a:r>
            <a:r>
              <a:rPr sz="2200" spc="4" dirty="0">
                <a:latin typeface="Arial"/>
                <a:cs typeface="Arial"/>
              </a:rPr>
              <a:t> </a:t>
            </a:r>
            <a:r>
              <a:rPr sz="2200" spc="-4" dirty="0">
                <a:latin typeface="Arial"/>
                <a:cs typeface="Arial"/>
              </a:rPr>
              <a:t>recycled.</a:t>
            </a:r>
            <a:endParaRPr sz="2200">
              <a:latin typeface="Arial"/>
              <a:cs typeface="Arial"/>
            </a:endParaRPr>
          </a:p>
          <a:p>
            <a:pPr>
              <a:spcBef>
                <a:spcPts val="4"/>
              </a:spcBef>
            </a:pPr>
            <a:endParaRPr sz="2200" smtClean="0">
              <a:latin typeface="Times New Roman"/>
              <a:cs typeface="Times New Roman"/>
            </a:endParaRPr>
          </a:p>
          <a:p>
            <a:pPr marL="11397" marR="4559" indent="307718"/>
            <a:r>
              <a:rPr sz="2200" smtClean="0">
                <a:latin typeface="Arial"/>
                <a:cs typeface="Arial"/>
              </a:rPr>
              <a:t>It </a:t>
            </a:r>
            <a:r>
              <a:rPr sz="2200" spc="-4" dirty="0">
                <a:latin typeface="Arial"/>
                <a:cs typeface="Arial"/>
              </a:rPr>
              <a:t>enters supporting cells and  then passes on </a:t>
            </a:r>
            <a:r>
              <a:rPr sz="2200" dirty="0">
                <a:latin typeface="Arial"/>
                <a:cs typeface="Arial"/>
              </a:rPr>
              <a:t>to </a:t>
            </a:r>
            <a:r>
              <a:rPr sz="2200" spc="-4" dirty="0">
                <a:latin typeface="Arial"/>
                <a:cs typeface="Arial"/>
              </a:rPr>
              <a:t>other supporting  cells via tight</a:t>
            </a:r>
            <a:r>
              <a:rPr sz="2200" spc="4" dirty="0">
                <a:latin typeface="Arial"/>
                <a:cs typeface="Arial"/>
              </a:rPr>
              <a:t> </a:t>
            </a:r>
            <a:r>
              <a:rPr sz="2200" spc="-4">
                <a:latin typeface="Arial"/>
                <a:cs typeface="Arial"/>
              </a:rPr>
              <a:t>junctions</a:t>
            </a:r>
            <a:r>
              <a:rPr sz="2200" spc="-4" smtClean="0">
                <a:latin typeface="Arial"/>
                <a:cs typeface="Arial"/>
              </a:rPr>
              <a:t>.</a:t>
            </a:r>
            <a:endParaRPr sz="2200">
              <a:latin typeface="Arial"/>
              <a:cs typeface="Arial"/>
            </a:endParaRPr>
          </a:p>
        </p:txBody>
      </p:sp>
      <p:sp>
        <p:nvSpPr>
          <p:cNvPr id="6" name="object 6"/>
          <p:cNvSpPr/>
          <p:nvPr/>
        </p:nvSpPr>
        <p:spPr>
          <a:xfrm>
            <a:off x="594359" y="4998272"/>
            <a:ext cx="120534" cy="125057"/>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609600" y="5029200"/>
            <a:ext cx="4239491" cy="1365725"/>
          </a:xfrm>
          <a:prstGeom prst="rect">
            <a:avLst/>
          </a:prstGeom>
        </p:spPr>
        <p:txBody>
          <a:bodyPr vert="horz" wrap="square" lIns="0" tIns="11397" rIns="0" bIns="0" rtlCol="0">
            <a:spAutoFit/>
          </a:bodyPr>
          <a:lstStyle/>
          <a:p>
            <a:pPr marL="11397" marR="4559" indent="307718">
              <a:spcBef>
                <a:spcPts val="90"/>
              </a:spcBef>
            </a:pPr>
            <a:r>
              <a:rPr sz="2200" dirty="0">
                <a:latin typeface="Arial"/>
                <a:cs typeface="Arial"/>
              </a:rPr>
              <a:t>In </a:t>
            </a:r>
            <a:r>
              <a:rPr sz="2200" spc="-4" dirty="0">
                <a:latin typeface="Arial"/>
                <a:cs typeface="Arial"/>
              </a:rPr>
              <a:t>the cochlea, it eventually  reaches the stria vascularis and is  secreted back into the endolymph,  completing the</a:t>
            </a:r>
            <a:r>
              <a:rPr sz="2200" dirty="0">
                <a:latin typeface="Arial"/>
                <a:cs typeface="Arial"/>
              </a:rPr>
              <a:t> </a:t>
            </a:r>
            <a:r>
              <a:rPr sz="2200" spc="-4" dirty="0">
                <a:latin typeface="Arial"/>
                <a:cs typeface="Arial"/>
              </a:rPr>
              <a:t>cycle.</a:t>
            </a:r>
            <a:endParaRPr sz="2200">
              <a:latin typeface="Arial"/>
              <a:cs typeface="Arial"/>
            </a:endParaRPr>
          </a:p>
        </p:txBody>
      </p:sp>
      <p:sp>
        <p:nvSpPr>
          <p:cNvPr id="8" name="object 8"/>
          <p:cNvSpPr/>
          <p:nvPr/>
        </p:nvSpPr>
        <p:spPr>
          <a:xfrm>
            <a:off x="5145863" y="476025"/>
            <a:ext cx="3445340" cy="3223260"/>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5025043" y="4800599"/>
            <a:ext cx="124691" cy="125057"/>
          </a:xfrm>
          <a:prstGeom prst="rect">
            <a:avLst/>
          </a:prstGeom>
          <a:blipFill>
            <a:blip r:embed="rId4" cstate="print"/>
            <a:stretch>
              <a:fillRect/>
            </a:stretch>
          </a:blipFill>
        </p:spPr>
        <p:txBody>
          <a:bodyPr wrap="square" lIns="0" tIns="0" rIns="0" bIns="0" rtlCol="0"/>
          <a:lstStyle/>
          <a:p>
            <a:endParaRPr/>
          </a:p>
        </p:txBody>
      </p:sp>
      <p:sp>
        <p:nvSpPr>
          <p:cNvPr id="10" name="object 10"/>
          <p:cNvSpPr txBox="1"/>
          <p:nvPr/>
        </p:nvSpPr>
        <p:spPr>
          <a:xfrm>
            <a:off x="4991215" y="4682658"/>
            <a:ext cx="3411105" cy="1153173"/>
          </a:xfrm>
          <a:prstGeom prst="rect">
            <a:avLst/>
          </a:prstGeom>
        </p:spPr>
        <p:txBody>
          <a:bodyPr vert="horz" wrap="square" lIns="0" tIns="75220" rIns="0" bIns="0" rtlCol="0">
            <a:spAutoFit/>
          </a:bodyPr>
          <a:lstStyle/>
          <a:p>
            <a:pPr marL="11397" marR="4559" indent="260991">
              <a:lnSpc>
                <a:spcPts val="2064"/>
              </a:lnSpc>
              <a:spcBef>
                <a:spcPts val="592"/>
              </a:spcBef>
            </a:pPr>
            <a:r>
              <a:rPr sz="2200" spc="-4" dirty="0">
                <a:latin typeface="Arial"/>
                <a:cs typeface="Arial"/>
              </a:rPr>
              <a:t>The processes of the</a:t>
            </a:r>
            <a:r>
              <a:rPr sz="2200" spc="-40" dirty="0">
                <a:latin typeface="Arial"/>
                <a:cs typeface="Arial"/>
              </a:rPr>
              <a:t> </a:t>
            </a:r>
            <a:r>
              <a:rPr sz="2200" spc="-4" dirty="0">
                <a:latin typeface="Arial"/>
                <a:cs typeface="Arial"/>
              </a:rPr>
              <a:t>hair  cells project into the  endolymph and the bases  are bathed in</a:t>
            </a:r>
            <a:r>
              <a:rPr sz="2200" spc="-13" dirty="0">
                <a:latin typeface="Arial"/>
                <a:cs typeface="Arial"/>
              </a:rPr>
              <a:t> </a:t>
            </a:r>
            <a:r>
              <a:rPr sz="2200" spc="-4" dirty="0">
                <a:latin typeface="Arial"/>
                <a:cs typeface="Arial"/>
              </a:rPr>
              <a:t>perilymph.</a:t>
            </a:r>
            <a:endParaRPr sz="2200">
              <a:latin typeface="Arial"/>
              <a:cs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3702" y="480060"/>
            <a:ext cx="124690" cy="12505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23702" y="2739166"/>
            <a:ext cx="124690" cy="125058"/>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488493" y="361277"/>
            <a:ext cx="4291445" cy="3397050"/>
          </a:xfrm>
          <a:prstGeom prst="rect">
            <a:avLst/>
          </a:prstGeom>
        </p:spPr>
        <p:txBody>
          <a:bodyPr vert="horz" wrap="square" lIns="0" tIns="11397" rIns="0" bIns="0" rtlCol="0">
            <a:spAutoFit/>
          </a:bodyPr>
          <a:lstStyle/>
          <a:p>
            <a:pPr marL="11397" marR="23363" indent="307718">
              <a:spcBef>
                <a:spcPts val="90"/>
              </a:spcBef>
            </a:pPr>
            <a:r>
              <a:rPr sz="2200" spc="-4" dirty="0">
                <a:latin typeface="Arial"/>
                <a:cs typeface="Arial"/>
              </a:rPr>
              <a:t>The perilymph is formed mainly  from plasma; endolymph is formed  in the scala media by the stria  vascularis and has a high  concentration of K+ and a low  concentration of Na+.</a:t>
            </a:r>
            <a:endParaRPr sz="2200">
              <a:latin typeface="Arial"/>
              <a:cs typeface="Arial"/>
            </a:endParaRPr>
          </a:p>
          <a:p>
            <a:pPr>
              <a:spcBef>
                <a:spcPts val="4"/>
              </a:spcBef>
            </a:pPr>
            <a:endParaRPr sz="2200">
              <a:latin typeface="Times New Roman"/>
              <a:cs typeface="Times New Roman"/>
            </a:endParaRPr>
          </a:p>
          <a:p>
            <a:pPr marL="11397" marR="4559" indent="307718"/>
            <a:r>
              <a:rPr sz="2200" spc="-4" dirty="0">
                <a:latin typeface="Arial"/>
                <a:cs typeface="Arial"/>
              </a:rPr>
              <a:t>Cells in the stria vascularis have  a high concentration of </a:t>
            </a:r>
            <a:r>
              <a:rPr sz="2200" dirty="0">
                <a:latin typeface="Arial"/>
                <a:cs typeface="Arial"/>
              </a:rPr>
              <a:t>Na</a:t>
            </a:r>
            <a:r>
              <a:rPr sz="2200" b="1" baseline="24305" dirty="0">
                <a:latin typeface="Arial"/>
                <a:cs typeface="Arial"/>
              </a:rPr>
              <a:t>+</a:t>
            </a:r>
            <a:r>
              <a:rPr sz="2200" dirty="0">
                <a:latin typeface="Arial"/>
                <a:cs typeface="Arial"/>
              </a:rPr>
              <a:t>,K</a:t>
            </a:r>
            <a:r>
              <a:rPr sz="2200" b="1" baseline="24305" dirty="0">
                <a:latin typeface="Arial"/>
                <a:cs typeface="Arial"/>
              </a:rPr>
              <a:t>+</a:t>
            </a:r>
            <a:r>
              <a:rPr sz="2200" dirty="0">
                <a:latin typeface="Arial"/>
                <a:cs typeface="Arial"/>
              </a:rPr>
              <a:t>-  </a:t>
            </a:r>
            <a:r>
              <a:rPr sz="2200" spc="-4" dirty="0">
                <a:latin typeface="Arial"/>
                <a:cs typeface="Arial"/>
              </a:rPr>
              <a:t>ATPase.</a:t>
            </a:r>
            <a:endParaRPr sz="2200">
              <a:latin typeface="Arial"/>
              <a:cs typeface="Arial"/>
            </a:endParaRPr>
          </a:p>
        </p:txBody>
      </p:sp>
      <p:sp>
        <p:nvSpPr>
          <p:cNvPr id="5" name="object 5"/>
          <p:cNvSpPr/>
          <p:nvPr/>
        </p:nvSpPr>
        <p:spPr>
          <a:xfrm>
            <a:off x="5341163" y="403412"/>
            <a:ext cx="3388585" cy="3228639"/>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57766" y="329595"/>
            <a:ext cx="5157234" cy="760231"/>
          </a:xfrm>
          <a:prstGeom prst="rect">
            <a:avLst/>
          </a:prstGeom>
        </p:spPr>
        <p:txBody>
          <a:bodyPr vert="horz" wrap="square" lIns="0" tIns="79779" rIns="0" bIns="0" rtlCol="0">
            <a:spAutoFit/>
          </a:bodyPr>
          <a:lstStyle/>
          <a:p>
            <a:pPr marL="79779">
              <a:spcBef>
                <a:spcPts val="628"/>
              </a:spcBef>
            </a:pPr>
            <a:r>
              <a:rPr sz="2000" spc="-4" dirty="0">
                <a:solidFill>
                  <a:srgbClr val="FF0000"/>
                </a:solidFill>
                <a:latin typeface="Arial" pitchFamily="34" charset="0"/>
                <a:cs typeface="Arial" pitchFamily="34" charset="0"/>
              </a:rPr>
              <a:t>Hearing</a:t>
            </a:r>
            <a:endParaRPr sz="2000">
              <a:latin typeface="Arial" pitchFamily="34" charset="0"/>
              <a:cs typeface="Arial" pitchFamily="34" charset="0"/>
            </a:endParaRPr>
          </a:p>
          <a:p>
            <a:pPr marL="11397">
              <a:spcBef>
                <a:spcPts val="467"/>
              </a:spcBef>
            </a:pPr>
            <a:r>
              <a:rPr sz="2000" spc="-4" dirty="0">
                <a:solidFill>
                  <a:srgbClr val="FF0000"/>
                </a:solidFill>
                <a:latin typeface="Arial" pitchFamily="34" charset="0"/>
                <a:cs typeface="Arial" pitchFamily="34" charset="0"/>
              </a:rPr>
              <a:t>Sound</a:t>
            </a:r>
            <a:r>
              <a:rPr sz="2000" spc="-85" dirty="0">
                <a:solidFill>
                  <a:srgbClr val="FF0000"/>
                </a:solidFill>
                <a:latin typeface="Arial" pitchFamily="34" charset="0"/>
                <a:cs typeface="Arial" pitchFamily="34" charset="0"/>
              </a:rPr>
              <a:t> </a:t>
            </a:r>
            <a:r>
              <a:rPr sz="2000" spc="-4" dirty="0">
                <a:solidFill>
                  <a:srgbClr val="FF0000"/>
                </a:solidFill>
                <a:latin typeface="Arial" pitchFamily="34" charset="0"/>
                <a:cs typeface="Arial" pitchFamily="34" charset="0"/>
              </a:rPr>
              <a:t>Waves</a:t>
            </a:r>
          </a:p>
        </p:txBody>
      </p:sp>
      <p:sp>
        <p:nvSpPr>
          <p:cNvPr id="3" name="object 3"/>
          <p:cNvSpPr/>
          <p:nvPr/>
        </p:nvSpPr>
        <p:spPr>
          <a:xfrm>
            <a:off x="594359" y="1593475"/>
            <a:ext cx="120534" cy="12505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94359" y="2561665"/>
            <a:ext cx="120534" cy="12505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94359" y="3852581"/>
            <a:ext cx="120534" cy="125058"/>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594359" y="4820771"/>
            <a:ext cx="120534" cy="1250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94359" y="5788958"/>
            <a:ext cx="120534" cy="125057"/>
          </a:xfrm>
          <a:prstGeom prst="rect">
            <a:avLst/>
          </a:prstGeom>
          <a:blipFill>
            <a:blip r:embed="rId2" cstate="print"/>
            <a:stretch>
              <a:fillRect/>
            </a:stretch>
          </a:blipFill>
        </p:spPr>
        <p:txBody>
          <a:bodyPr wrap="square" lIns="0" tIns="0" rIns="0" bIns="0" rtlCol="0"/>
          <a:lstStyle/>
          <a:p>
            <a:endParaRPr/>
          </a:p>
        </p:txBody>
      </p:sp>
      <p:sp>
        <p:nvSpPr>
          <p:cNvPr id="8" name="object 8"/>
          <p:cNvSpPr txBox="1"/>
          <p:nvPr/>
        </p:nvSpPr>
        <p:spPr>
          <a:xfrm>
            <a:off x="557766" y="1477383"/>
            <a:ext cx="8015432" cy="5459153"/>
          </a:xfrm>
          <a:prstGeom prst="rect">
            <a:avLst/>
          </a:prstGeom>
        </p:spPr>
        <p:txBody>
          <a:bodyPr vert="horz" wrap="square" lIns="0" tIns="11397" rIns="0" bIns="0" rtlCol="0">
            <a:spAutoFit/>
          </a:bodyPr>
          <a:lstStyle/>
          <a:p>
            <a:pPr marL="11397" marR="15386" indent="307718">
              <a:spcBef>
                <a:spcPts val="90"/>
              </a:spcBef>
            </a:pPr>
            <a:r>
              <a:rPr sz="2200" spc="-4" dirty="0">
                <a:latin typeface="Arial"/>
                <a:cs typeface="Arial"/>
              </a:rPr>
              <a:t>Sound is the sensation produced when vibrations of molecules  in the external environment strike the tympanic</a:t>
            </a:r>
            <a:r>
              <a:rPr sz="2200" spc="40" dirty="0">
                <a:latin typeface="Arial"/>
                <a:cs typeface="Arial"/>
              </a:rPr>
              <a:t> </a:t>
            </a:r>
            <a:r>
              <a:rPr sz="2200" spc="-4" dirty="0">
                <a:latin typeface="Arial"/>
                <a:cs typeface="Arial"/>
              </a:rPr>
              <a:t>membrane.</a:t>
            </a:r>
            <a:endParaRPr sz="2200">
              <a:latin typeface="Arial"/>
              <a:cs typeface="Arial"/>
            </a:endParaRPr>
          </a:p>
          <a:p>
            <a:pPr>
              <a:spcBef>
                <a:spcPts val="4"/>
              </a:spcBef>
            </a:pPr>
            <a:endParaRPr sz="2200">
              <a:latin typeface="Times New Roman"/>
              <a:cs typeface="Times New Roman"/>
            </a:endParaRPr>
          </a:p>
          <a:p>
            <a:pPr marL="11397" marR="633102" indent="307718"/>
            <a:r>
              <a:rPr sz="2200" spc="-4" dirty="0">
                <a:latin typeface="Arial"/>
                <a:cs typeface="Arial"/>
              </a:rPr>
              <a:t>The </a:t>
            </a:r>
            <a:r>
              <a:rPr sz="2200" b="1" spc="-4" dirty="0">
                <a:latin typeface="Arial"/>
                <a:cs typeface="Arial"/>
              </a:rPr>
              <a:t>loudness </a:t>
            </a:r>
            <a:r>
              <a:rPr sz="2200" spc="-4" dirty="0">
                <a:latin typeface="Arial"/>
                <a:cs typeface="Arial"/>
              </a:rPr>
              <a:t>of a sound is typically correlated with the  </a:t>
            </a:r>
            <a:r>
              <a:rPr sz="2200" b="1" spc="-4" dirty="0">
                <a:latin typeface="Arial"/>
                <a:cs typeface="Arial"/>
              </a:rPr>
              <a:t>amplitude </a:t>
            </a:r>
            <a:r>
              <a:rPr sz="2200" spc="-4" dirty="0">
                <a:latin typeface="Arial"/>
                <a:cs typeface="Arial"/>
              </a:rPr>
              <a:t>of a sound wave and its </a:t>
            </a:r>
            <a:r>
              <a:rPr sz="2200" b="1" spc="-4" dirty="0">
                <a:latin typeface="Arial"/>
                <a:cs typeface="Arial"/>
              </a:rPr>
              <a:t>pitch </a:t>
            </a:r>
            <a:r>
              <a:rPr sz="2200" spc="-4" dirty="0">
                <a:latin typeface="Arial"/>
                <a:cs typeface="Arial"/>
              </a:rPr>
              <a:t>with its </a:t>
            </a:r>
            <a:r>
              <a:rPr sz="2200" b="1" spc="-4" dirty="0">
                <a:latin typeface="Arial"/>
                <a:cs typeface="Arial"/>
              </a:rPr>
              <a:t>frequency  </a:t>
            </a:r>
            <a:r>
              <a:rPr sz="2200" spc="-4" dirty="0">
                <a:latin typeface="Arial"/>
                <a:cs typeface="Arial"/>
              </a:rPr>
              <a:t>(number of waves per unit of</a:t>
            </a:r>
            <a:r>
              <a:rPr sz="2200" spc="18" dirty="0">
                <a:latin typeface="Arial"/>
                <a:cs typeface="Arial"/>
              </a:rPr>
              <a:t> </a:t>
            </a:r>
            <a:r>
              <a:rPr sz="2200" spc="-4" dirty="0">
                <a:latin typeface="Arial"/>
                <a:cs typeface="Arial"/>
              </a:rPr>
              <a:t>time).</a:t>
            </a:r>
            <a:endParaRPr sz="2200">
              <a:latin typeface="Arial"/>
              <a:cs typeface="Arial"/>
            </a:endParaRPr>
          </a:p>
          <a:p>
            <a:pPr>
              <a:spcBef>
                <a:spcPts val="4"/>
              </a:spcBef>
            </a:pPr>
            <a:endParaRPr sz="2200">
              <a:latin typeface="Times New Roman"/>
              <a:cs typeface="Times New Roman"/>
            </a:endParaRPr>
          </a:p>
          <a:p>
            <a:pPr marL="11397" marR="610308" indent="307718"/>
            <a:r>
              <a:rPr sz="2200" spc="-4" dirty="0">
                <a:latin typeface="Arial"/>
                <a:cs typeface="Arial"/>
              </a:rPr>
              <a:t>The amplitude of a sound wave is expressed on a relative  scale, called a </a:t>
            </a:r>
            <a:r>
              <a:rPr sz="2200" b="1" spc="-4" dirty="0">
                <a:latin typeface="Arial"/>
                <a:cs typeface="Arial"/>
              </a:rPr>
              <a:t>decibel</a:t>
            </a:r>
            <a:r>
              <a:rPr sz="2200" b="1" spc="22" dirty="0">
                <a:latin typeface="Arial"/>
                <a:cs typeface="Arial"/>
              </a:rPr>
              <a:t> </a:t>
            </a:r>
            <a:r>
              <a:rPr sz="2200" b="1" spc="-4" dirty="0">
                <a:latin typeface="Arial"/>
                <a:cs typeface="Arial"/>
              </a:rPr>
              <a:t>scale</a:t>
            </a:r>
            <a:r>
              <a:rPr sz="2200" spc="-4" dirty="0">
                <a:latin typeface="Arial"/>
                <a:cs typeface="Arial"/>
              </a:rPr>
              <a:t>.</a:t>
            </a:r>
            <a:endParaRPr sz="2200">
              <a:latin typeface="Arial"/>
              <a:cs typeface="Arial"/>
            </a:endParaRPr>
          </a:p>
          <a:p>
            <a:pPr>
              <a:spcBef>
                <a:spcPts val="4"/>
              </a:spcBef>
            </a:pPr>
            <a:endParaRPr sz="2200">
              <a:latin typeface="Times New Roman"/>
              <a:cs typeface="Times New Roman"/>
            </a:endParaRPr>
          </a:p>
          <a:p>
            <a:pPr marL="11397" marR="170955" indent="307718"/>
            <a:r>
              <a:rPr sz="2200" spc="-4" dirty="0">
                <a:latin typeface="Arial"/>
                <a:cs typeface="Arial"/>
              </a:rPr>
              <a:t>The intensity of a sound in </a:t>
            </a:r>
            <a:r>
              <a:rPr sz="2200" b="1" spc="-4" dirty="0">
                <a:latin typeface="Arial"/>
                <a:cs typeface="Arial"/>
              </a:rPr>
              <a:t>bels </a:t>
            </a:r>
            <a:r>
              <a:rPr sz="2200" spc="-4" dirty="0">
                <a:latin typeface="Arial"/>
                <a:cs typeface="Arial"/>
              </a:rPr>
              <a:t>is the logarithm of the ratio of  the intensity of that sound </a:t>
            </a:r>
            <a:r>
              <a:rPr sz="2200" dirty="0">
                <a:latin typeface="Arial"/>
                <a:cs typeface="Arial"/>
              </a:rPr>
              <a:t>to </a:t>
            </a:r>
            <a:r>
              <a:rPr sz="2200" spc="-4" dirty="0">
                <a:latin typeface="Arial"/>
                <a:cs typeface="Arial"/>
              </a:rPr>
              <a:t>a standard</a:t>
            </a:r>
            <a:r>
              <a:rPr sz="2200" spc="-13" dirty="0">
                <a:latin typeface="Arial"/>
                <a:cs typeface="Arial"/>
              </a:rPr>
              <a:t> </a:t>
            </a:r>
            <a:r>
              <a:rPr sz="2200" spc="-4" dirty="0">
                <a:latin typeface="Arial"/>
                <a:cs typeface="Arial"/>
              </a:rPr>
              <a:t>sound.</a:t>
            </a:r>
            <a:endParaRPr sz="2200">
              <a:latin typeface="Arial"/>
              <a:cs typeface="Arial"/>
            </a:endParaRPr>
          </a:p>
          <a:p>
            <a:pPr>
              <a:spcBef>
                <a:spcPts val="4"/>
              </a:spcBef>
            </a:pPr>
            <a:endParaRPr sz="2200">
              <a:latin typeface="Times New Roman"/>
              <a:cs typeface="Times New Roman"/>
            </a:endParaRPr>
          </a:p>
          <a:p>
            <a:pPr marL="11397" marR="4559" indent="307718"/>
            <a:r>
              <a:rPr sz="2200" dirty="0">
                <a:latin typeface="Arial"/>
                <a:cs typeface="Arial"/>
              </a:rPr>
              <a:t>A </a:t>
            </a:r>
            <a:r>
              <a:rPr sz="2200" spc="-4" dirty="0">
                <a:latin typeface="Arial"/>
                <a:cs typeface="Arial"/>
              </a:rPr>
              <a:t>value of 0 dB does not mean the absence of sound; rather, it  is a sound level whose intensity is equal </a:t>
            </a:r>
            <a:r>
              <a:rPr sz="2200" dirty="0">
                <a:latin typeface="Arial"/>
                <a:cs typeface="Arial"/>
              </a:rPr>
              <a:t>to </a:t>
            </a:r>
            <a:r>
              <a:rPr sz="2200" spc="-4" dirty="0">
                <a:latin typeface="Arial"/>
                <a:cs typeface="Arial"/>
              </a:rPr>
              <a:t>that of a</a:t>
            </a:r>
            <a:r>
              <a:rPr sz="2200" spc="63" dirty="0">
                <a:latin typeface="Arial"/>
                <a:cs typeface="Arial"/>
              </a:rPr>
              <a:t> </a:t>
            </a:r>
            <a:r>
              <a:rPr sz="2200" spc="-4" dirty="0">
                <a:latin typeface="Arial"/>
                <a:cs typeface="Arial"/>
              </a:rPr>
              <a:t>standard.</a:t>
            </a:r>
            <a:endParaRPr sz="2200">
              <a:latin typeface="Arial"/>
              <a:cs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94359" y="512333"/>
            <a:ext cx="120534" cy="12505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15636" y="3429000"/>
            <a:ext cx="8311573" cy="3024467"/>
          </a:xfrm>
          <a:custGeom>
            <a:avLst/>
            <a:gdLst/>
            <a:ahLst/>
            <a:cxnLst/>
            <a:rect l="l" t="t" r="r" b="b"/>
            <a:pathLst>
              <a:path w="9142730" h="3427729">
                <a:moveTo>
                  <a:pt x="0" y="3427476"/>
                </a:moveTo>
                <a:lnTo>
                  <a:pt x="9142476" y="3427476"/>
                </a:lnTo>
                <a:lnTo>
                  <a:pt x="9142476" y="0"/>
                </a:lnTo>
                <a:lnTo>
                  <a:pt x="0" y="0"/>
                </a:lnTo>
                <a:lnTo>
                  <a:pt x="0" y="3427476"/>
                </a:lnTo>
                <a:close/>
              </a:path>
            </a:pathLst>
          </a:custGeom>
          <a:solidFill>
            <a:srgbClr val="FFFFFF"/>
          </a:solidFill>
        </p:spPr>
        <p:txBody>
          <a:bodyPr wrap="square" lIns="0" tIns="0" rIns="0" bIns="0" rtlCol="0"/>
          <a:lstStyle/>
          <a:p>
            <a:endParaRPr/>
          </a:p>
        </p:txBody>
      </p:sp>
      <p:sp>
        <p:nvSpPr>
          <p:cNvPr id="4" name="object 4"/>
          <p:cNvSpPr txBox="1"/>
          <p:nvPr/>
        </p:nvSpPr>
        <p:spPr>
          <a:xfrm>
            <a:off x="557766" y="361277"/>
            <a:ext cx="7954818" cy="6089069"/>
          </a:xfrm>
          <a:prstGeom prst="rect">
            <a:avLst/>
          </a:prstGeom>
        </p:spPr>
        <p:txBody>
          <a:bodyPr vert="horz" wrap="square" lIns="0" tIns="11397" rIns="0" bIns="0" rtlCol="0">
            <a:spAutoFit/>
          </a:bodyPr>
          <a:lstStyle/>
          <a:p>
            <a:pPr marL="11397" marR="382939" indent="307718">
              <a:lnSpc>
                <a:spcPct val="110000"/>
              </a:lnSpc>
              <a:spcBef>
                <a:spcPts val="90"/>
              </a:spcBef>
            </a:pPr>
            <a:r>
              <a:rPr sz="2200" spc="-4" dirty="0">
                <a:latin typeface="Arial"/>
                <a:cs typeface="Arial"/>
              </a:rPr>
              <a:t>The 0–160-dB range from threshold pressure </a:t>
            </a:r>
            <a:r>
              <a:rPr sz="2200" dirty="0">
                <a:latin typeface="Arial"/>
                <a:cs typeface="Arial"/>
              </a:rPr>
              <a:t>to </a:t>
            </a:r>
            <a:r>
              <a:rPr sz="2200" spc="-4" dirty="0">
                <a:latin typeface="Arial"/>
                <a:cs typeface="Arial"/>
              </a:rPr>
              <a:t>a pressure  that is potentially damaging </a:t>
            </a:r>
            <a:r>
              <a:rPr sz="2200" dirty="0">
                <a:latin typeface="Arial"/>
                <a:cs typeface="Arial"/>
              </a:rPr>
              <a:t>to </a:t>
            </a:r>
            <a:r>
              <a:rPr sz="2200" spc="-4" dirty="0">
                <a:latin typeface="Arial"/>
                <a:cs typeface="Arial"/>
              </a:rPr>
              <a:t>the organ of Corti actually  represents a 107-fold variation in sound</a:t>
            </a:r>
            <a:r>
              <a:rPr sz="2200" spc="49" dirty="0">
                <a:latin typeface="Arial"/>
                <a:cs typeface="Arial"/>
              </a:rPr>
              <a:t> </a:t>
            </a:r>
            <a:r>
              <a:rPr sz="2200" spc="-4" dirty="0">
                <a:latin typeface="Arial"/>
                <a:cs typeface="Arial"/>
              </a:rPr>
              <a:t>pressure.</a:t>
            </a:r>
            <a:endParaRPr sz="2200">
              <a:latin typeface="Arial"/>
              <a:cs typeface="Arial"/>
            </a:endParaRPr>
          </a:p>
          <a:p>
            <a:pPr>
              <a:spcBef>
                <a:spcPts val="40"/>
              </a:spcBef>
            </a:pPr>
            <a:endParaRPr sz="2900">
              <a:latin typeface="Times New Roman"/>
              <a:cs typeface="Times New Roman"/>
            </a:endParaRPr>
          </a:p>
          <a:p>
            <a:pPr marL="319115" marR="129356" indent="-307718">
              <a:lnSpc>
                <a:spcPts val="2324"/>
              </a:lnSpc>
              <a:buClr>
                <a:srgbClr val="008000"/>
              </a:buClr>
              <a:buFont typeface="Wingdings"/>
              <a:buChar char=""/>
              <a:tabLst>
                <a:tab pos="319115" algn="l"/>
              </a:tabLst>
            </a:pPr>
            <a:r>
              <a:rPr sz="2200" dirty="0">
                <a:latin typeface="Arial"/>
                <a:cs typeface="Arial"/>
              </a:rPr>
              <a:t>A </a:t>
            </a:r>
            <a:r>
              <a:rPr sz="2200" spc="-4" dirty="0">
                <a:latin typeface="Arial"/>
                <a:cs typeface="Arial"/>
              </a:rPr>
              <a:t>range of 120–160 dB (e.g., firearms, jackhammer, jet plane  on takeoff) is</a:t>
            </a:r>
            <a:r>
              <a:rPr sz="2200" spc="-22" dirty="0">
                <a:latin typeface="Arial"/>
                <a:cs typeface="Arial"/>
              </a:rPr>
              <a:t> </a:t>
            </a:r>
            <a:r>
              <a:rPr sz="2200" spc="-4" dirty="0">
                <a:latin typeface="Arial"/>
                <a:cs typeface="Arial"/>
              </a:rPr>
              <a:t>painful;</a:t>
            </a:r>
            <a:endParaRPr sz="2200">
              <a:latin typeface="Arial"/>
              <a:cs typeface="Arial"/>
            </a:endParaRPr>
          </a:p>
          <a:p>
            <a:pPr>
              <a:spcBef>
                <a:spcPts val="9"/>
              </a:spcBef>
              <a:buClr>
                <a:srgbClr val="008000"/>
              </a:buClr>
              <a:buFont typeface="Wingdings"/>
              <a:buChar char=""/>
            </a:pPr>
            <a:endParaRPr sz="2900">
              <a:latin typeface="Times New Roman"/>
              <a:cs typeface="Times New Roman"/>
            </a:endParaRPr>
          </a:p>
          <a:p>
            <a:pPr marL="319115" marR="4559" indent="-307718">
              <a:lnSpc>
                <a:spcPts val="2324"/>
              </a:lnSpc>
              <a:buClr>
                <a:srgbClr val="008000"/>
              </a:buClr>
              <a:buFont typeface="Wingdings"/>
              <a:buChar char=""/>
              <a:tabLst>
                <a:tab pos="319115" algn="l"/>
              </a:tabLst>
            </a:pPr>
            <a:r>
              <a:rPr sz="2200" spc="-4" dirty="0">
                <a:latin typeface="Arial"/>
                <a:cs typeface="Arial"/>
              </a:rPr>
              <a:t>90–110 dB (e.g., subway, bass drum, chain saw, lawn mower)  is extremely</a:t>
            </a:r>
            <a:r>
              <a:rPr sz="2200" dirty="0">
                <a:latin typeface="Arial"/>
                <a:cs typeface="Arial"/>
              </a:rPr>
              <a:t> </a:t>
            </a:r>
            <a:r>
              <a:rPr sz="2200" spc="-4" dirty="0">
                <a:latin typeface="Arial"/>
                <a:cs typeface="Arial"/>
              </a:rPr>
              <a:t>high;</a:t>
            </a:r>
            <a:endParaRPr sz="2200">
              <a:latin typeface="Arial"/>
              <a:cs typeface="Arial"/>
            </a:endParaRPr>
          </a:p>
          <a:p>
            <a:pPr>
              <a:spcBef>
                <a:spcPts val="9"/>
              </a:spcBef>
              <a:buClr>
                <a:srgbClr val="008000"/>
              </a:buClr>
              <a:buFont typeface="Wingdings"/>
              <a:buChar char=""/>
            </a:pPr>
            <a:endParaRPr sz="2900">
              <a:latin typeface="Times New Roman"/>
              <a:cs typeface="Times New Roman"/>
            </a:endParaRPr>
          </a:p>
          <a:p>
            <a:pPr marL="319115" marR="1119753" indent="-307718">
              <a:lnSpc>
                <a:spcPts val="2324"/>
              </a:lnSpc>
              <a:spcBef>
                <a:spcPts val="4"/>
              </a:spcBef>
              <a:buClr>
                <a:srgbClr val="008000"/>
              </a:buClr>
              <a:buFont typeface="Wingdings"/>
              <a:buChar char=""/>
              <a:tabLst>
                <a:tab pos="319115" algn="l"/>
              </a:tabLst>
            </a:pPr>
            <a:r>
              <a:rPr sz="2200" spc="-4" dirty="0">
                <a:latin typeface="Arial"/>
                <a:cs typeface="Arial"/>
              </a:rPr>
              <a:t>60–80 dB (e.g., alarm clock, busy traffic, dishwasher,  conversation) is very</a:t>
            </a:r>
            <a:r>
              <a:rPr sz="2200" spc="4" dirty="0">
                <a:latin typeface="Arial"/>
                <a:cs typeface="Arial"/>
              </a:rPr>
              <a:t> </a:t>
            </a:r>
            <a:r>
              <a:rPr sz="2200" spc="-4" dirty="0">
                <a:latin typeface="Arial"/>
                <a:cs typeface="Arial"/>
              </a:rPr>
              <a:t>loud;</a:t>
            </a:r>
            <a:endParaRPr sz="2200">
              <a:latin typeface="Arial"/>
              <a:cs typeface="Arial"/>
            </a:endParaRPr>
          </a:p>
          <a:p>
            <a:pPr>
              <a:spcBef>
                <a:spcPts val="9"/>
              </a:spcBef>
              <a:buClr>
                <a:srgbClr val="008000"/>
              </a:buClr>
              <a:buFont typeface="Wingdings"/>
              <a:buChar char=""/>
            </a:pPr>
            <a:endParaRPr sz="2900">
              <a:latin typeface="Times New Roman"/>
              <a:cs typeface="Times New Roman"/>
            </a:endParaRPr>
          </a:p>
          <a:p>
            <a:pPr marL="319115" marR="765307" indent="-307718">
              <a:lnSpc>
                <a:spcPts val="2324"/>
              </a:lnSpc>
              <a:buClr>
                <a:srgbClr val="008000"/>
              </a:buClr>
              <a:buFont typeface="Wingdings"/>
              <a:buChar char=""/>
              <a:tabLst>
                <a:tab pos="319115" algn="l"/>
              </a:tabLst>
            </a:pPr>
            <a:r>
              <a:rPr sz="2200" spc="-4" dirty="0">
                <a:latin typeface="Arial"/>
                <a:cs typeface="Arial"/>
              </a:rPr>
              <a:t>40–50 dB (e.g., moderate rainfall, normal room noise) is  moderate;</a:t>
            </a:r>
            <a:r>
              <a:rPr sz="2200" spc="-22" dirty="0">
                <a:latin typeface="Arial"/>
                <a:cs typeface="Arial"/>
              </a:rPr>
              <a:t> </a:t>
            </a:r>
            <a:r>
              <a:rPr sz="2200" spc="-4" dirty="0">
                <a:latin typeface="Arial"/>
                <a:cs typeface="Arial"/>
              </a:rPr>
              <a:t>and</a:t>
            </a:r>
            <a:endParaRPr sz="2200">
              <a:latin typeface="Arial"/>
              <a:cs typeface="Arial"/>
            </a:endParaRPr>
          </a:p>
          <a:p>
            <a:pPr>
              <a:spcBef>
                <a:spcPts val="22"/>
              </a:spcBef>
              <a:buClr>
                <a:srgbClr val="008000"/>
              </a:buClr>
              <a:buFont typeface="Wingdings"/>
              <a:buChar char=""/>
            </a:pPr>
            <a:endParaRPr sz="2600">
              <a:latin typeface="Times New Roman"/>
              <a:cs typeface="Times New Roman"/>
            </a:endParaRPr>
          </a:p>
          <a:p>
            <a:pPr marL="319115" indent="-307718">
              <a:buClr>
                <a:srgbClr val="008000"/>
              </a:buClr>
              <a:buFont typeface="Wingdings"/>
              <a:buChar char=""/>
              <a:tabLst>
                <a:tab pos="319115" algn="l"/>
              </a:tabLst>
            </a:pPr>
            <a:r>
              <a:rPr sz="2200" spc="-4" dirty="0">
                <a:latin typeface="Arial"/>
                <a:cs typeface="Arial"/>
              </a:rPr>
              <a:t>30 dB (e.g., whisper, library) is</a:t>
            </a:r>
            <a:r>
              <a:rPr sz="2200" dirty="0">
                <a:latin typeface="Arial"/>
                <a:cs typeface="Arial"/>
              </a:rPr>
              <a:t> </a:t>
            </a:r>
            <a:r>
              <a:rPr sz="2200" spc="-4" dirty="0">
                <a:latin typeface="Arial"/>
                <a:cs typeface="Arial"/>
              </a:rPr>
              <a:t>faint.</a:t>
            </a:r>
            <a:endParaRPr sz="2200">
              <a:latin typeface="Arial"/>
              <a:cs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94359" y="480060"/>
            <a:ext cx="120534" cy="12505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94359" y="1448248"/>
            <a:ext cx="120534" cy="12505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94359" y="2416435"/>
            <a:ext cx="120534" cy="12505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94359" y="3384625"/>
            <a:ext cx="120534" cy="125057"/>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94359" y="4352813"/>
            <a:ext cx="120534" cy="125057"/>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557766" y="361277"/>
            <a:ext cx="7787409" cy="5597653"/>
          </a:xfrm>
          <a:prstGeom prst="rect">
            <a:avLst/>
          </a:prstGeom>
        </p:spPr>
        <p:txBody>
          <a:bodyPr vert="horz" wrap="square" lIns="0" tIns="11397" rIns="0" bIns="0" rtlCol="0">
            <a:spAutoFit/>
          </a:bodyPr>
          <a:lstStyle/>
          <a:p>
            <a:pPr marL="11397" marR="109981" indent="307718">
              <a:spcBef>
                <a:spcPts val="90"/>
              </a:spcBef>
            </a:pPr>
            <a:r>
              <a:rPr sz="2200" spc="-4" dirty="0">
                <a:latin typeface="Arial"/>
                <a:cs typeface="Arial"/>
              </a:rPr>
              <a:t>The sound frequencies audible </a:t>
            </a:r>
            <a:r>
              <a:rPr sz="2200" dirty="0">
                <a:latin typeface="Arial"/>
                <a:cs typeface="Arial"/>
              </a:rPr>
              <a:t>to </a:t>
            </a:r>
            <a:r>
              <a:rPr sz="2200" spc="-4" dirty="0">
                <a:latin typeface="Arial"/>
                <a:cs typeface="Arial"/>
              </a:rPr>
              <a:t>humans range from about  20 </a:t>
            </a:r>
            <a:r>
              <a:rPr sz="2200" dirty="0">
                <a:latin typeface="Arial"/>
                <a:cs typeface="Arial"/>
              </a:rPr>
              <a:t>to </a:t>
            </a:r>
            <a:r>
              <a:rPr sz="2200" spc="-4" dirty="0">
                <a:latin typeface="Arial"/>
                <a:cs typeface="Arial"/>
              </a:rPr>
              <a:t>20,000 cycles per second (cps,</a:t>
            </a:r>
            <a:r>
              <a:rPr sz="2200" spc="18" dirty="0">
                <a:latin typeface="Arial"/>
                <a:cs typeface="Arial"/>
              </a:rPr>
              <a:t> </a:t>
            </a:r>
            <a:r>
              <a:rPr sz="2200" spc="-4" dirty="0">
                <a:latin typeface="Arial"/>
                <a:cs typeface="Arial"/>
              </a:rPr>
              <a:t>Hz).</a:t>
            </a:r>
            <a:endParaRPr sz="2200">
              <a:latin typeface="Arial"/>
              <a:cs typeface="Arial"/>
            </a:endParaRPr>
          </a:p>
          <a:p>
            <a:pPr>
              <a:spcBef>
                <a:spcPts val="4"/>
              </a:spcBef>
            </a:pPr>
            <a:endParaRPr sz="2200">
              <a:latin typeface="Times New Roman"/>
              <a:cs typeface="Times New Roman"/>
            </a:endParaRPr>
          </a:p>
          <a:p>
            <a:pPr marL="11397" marR="4559" indent="381229"/>
            <a:r>
              <a:rPr sz="2200" spc="-4" dirty="0">
                <a:latin typeface="Arial"/>
                <a:cs typeface="Arial"/>
              </a:rPr>
              <a:t>The range decreases with age, especially difficulty detecting  higher frequency</a:t>
            </a:r>
            <a:r>
              <a:rPr sz="2200" spc="13" dirty="0">
                <a:latin typeface="Arial"/>
                <a:cs typeface="Arial"/>
              </a:rPr>
              <a:t> </a:t>
            </a:r>
            <a:r>
              <a:rPr sz="2200" spc="-4" dirty="0">
                <a:latin typeface="Arial"/>
                <a:cs typeface="Arial"/>
              </a:rPr>
              <a:t>sounds.</a:t>
            </a:r>
            <a:endParaRPr sz="2200">
              <a:latin typeface="Arial"/>
              <a:cs typeface="Arial"/>
            </a:endParaRPr>
          </a:p>
          <a:p>
            <a:pPr>
              <a:spcBef>
                <a:spcPts val="4"/>
              </a:spcBef>
            </a:pPr>
            <a:endParaRPr sz="2200">
              <a:latin typeface="Times New Roman"/>
              <a:cs typeface="Times New Roman"/>
            </a:endParaRPr>
          </a:p>
          <a:p>
            <a:pPr marL="11397" marR="172094" indent="307718"/>
            <a:r>
              <a:rPr sz="2200" spc="-4" dirty="0">
                <a:latin typeface="Arial"/>
                <a:cs typeface="Arial"/>
              </a:rPr>
              <a:t>The threshold of the human ear varies with the pitch of the  sound; the greatest sensitivity is in the 1,000–4,000-Hz</a:t>
            </a:r>
            <a:r>
              <a:rPr sz="2200" spc="94" dirty="0">
                <a:latin typeface="Arial"/>
                <a:cs typeface="Arial"/>
              </a:rPr>
              <a:t> </a:t>
            </a:r>
            <a:r>
              <a:rPr sz="2200" spc="-4" dirty="0">
                <a:latin typeface="Arial"/>
                <a:cs typeface="Arial"/>
              </a:rPr>
              <a:t>range.</a:t>
            </a:r>
            <a:endParaRPr sz="2200">
              <a:latin typeface="Arial"/>
              <a:cs typeface="Arial"/>
            </a:endParaRPr>
          </a:p>
          <a:p>
            <a:pPr>
              <a:spcBef>
                <a:spcPts val="4"/>
              </a:spcBef>
            </a:pPr>
            <a:endParaRPr sz="2200">
              <a:latin typeface="Times New Roman"/>
              <a:cs typeface="Times New Roman"/>
            </a:endParaRPr>
          </a:p>
          <a:p>
            <a:pPr marL="11397" marR="1312362" indent="307718"/>
            <a:r>
              <a:rPr sz="2200" spc="-4" dirty="0">
                <a:latin typeface="Arial"/>
                <a:cs typeface="Arial"/>
              </a:rPr>
              <a:t>The pitch of the average male and female voice in  conversation is 120 and 250 Hz,</a:t>
            </a:r>
            <a:r>
              <a:rPr sz="2200" spc="40" dirty="0">
                <a:latin typeface="Arial"/>
                <a:cs typeface="Arial"/>
              </a:rPr>
              <a:t> </a:t>
            </a:r>
            <a:r>
              <a:rPr sz="2200" spc="-4" dirty="0">
                <a:latin typeface="Arial"/>
                <a:cs typeface="Arial"/>
              </a:rPr>
              <a:t>respectively.</a:t>
            </a:r>
            <a:endParaRPr sz="2200">
              <a:latin typeface="Arial"/>
              <a:cs typeface="Arial"/>
            </a:endParaRPr>
          </a:p>
          <a:p>
            <a:pPr>
              <a:spcBef>
                <a:spcPts val="4"/>
              </a:spcBef>
            </a:pPr>
            <a:endParaRPr sz="2200">
              <a:latin typeface="Times New Roman"/>
              <a:cs typeface="Times New Roman"/>
            </a:endParaRPr>
          </a:p>
          <a:p>
            <a:pPr marL="11397" marR="415990" indent="307718"/>
            <a:r>
              <a:rPr sz="2200" spc="-4" dirty="0">
                <a:latin typeface="Arial"/>
                <a:cs typeface="Arial"/>
              </a:rPr>
              <a:t>The number of pitches that can be distinguished by an  average individual is about 2,000, but trained musicians can  improve on this figure</a:t>
            </a:r>
            <a:r>
              <a:rPr sz="2200" spc="9" dirty="0">
                <a:latin typeface="Arial"/>
                <a:cs typeface="Arial"/>
              </a:rPr>
              <a:t> </a:t>
            </a:r>
            <a:r>
              <a:rPr sz="2200" spc="-4" dirty="0">
                <a:latin typeface="Arial"/>
                <a:cs typeface="Arial"/>
              </a:rPr>
              <a:t>considerably.</a:t>
            </a:r>
            <a:endParaRPr sz="2200">
              <a:latin typeface="Arial"/>
              <a:cs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94359" y="915745"/>
            <a:ext cx="120534" cy="125057"/>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557766" y="228600"/>
            <a:ext cx="3840595" cy="1834492"/>
          </a:xfrm>
          <a:prstGeom prst="rect">
            <a:avLst/>
          </a:prstGeom>
        </p:spPr>
        <p:txBody>
          <a:bodyPr vert="horz" wrap="square" lIns="0" tIns="38750" rIns="0" bIns="0" rtlCol="0">
            <a:spAutoFit/>
          </a:bodyPr>
          <a:lstStyle/>
          <a:p>
            <a:pPr marL="11397" marR="4559" indent="307718">
              <a:lnSpc>
                <a:spcPts val="2845"/>
              </a:lnSpc>
              <a:spcBef>
                <a:spcPts val="63"/>
              </a:spcBef>
            </a:pPr>
            <a:r>
              <a:rPr lang="en-US" sz="2500" spc="-4" dirty="0" smtClean="0">
                <a:solidFill>
                  <a:srgbClr val="FF0000"/>
                </a:solidFill>
                <a:latin typeface="Arial"/>
                <a:cs typeface="Arial"/>
              </a:rPr>
              <a:t>Sound transmission</a:t>
            </a:r>
            <a:r>
              <a:rPr lang="en-US" sz="2500" spc="-4" dirty="0" smtClean="0">
                <a:solidFill>
                  <a:srgbClr val="000000"/>
                </a:solidFill>
                <a:latin typeface="Arial"/>
                <a:cs typeface="Arial"/>
              </a:rPr>
              <a:t/>
            </a:r>
            <a:br>
              <a:rPr lang="en-US" sz="2500" spc="-4" dirty="0" smtClean="0">
                <a:solidFill>
                  <a:srgbClr val="000000"/>
                </a:solidFill>
                <a:latin typeface="Arial"/>
                <a:cs typeface="Arial"/>
              </a:rPr>
            </a:br>
            <a:r>
              <a:rPr lang="en-US" sz="2500" spc="-4" dirty="0" smtClean="0">
                <a:solidFill>
                  <a:srgbClr val="000000"/>
                </a:solidFill>
                <a:latin typeface="Arial"/>
                <a:cs typeface="Arial"/>
              </a:rPr>
              <a:t/>
            </a:r>
            <a:br>
              <a:rPr lang="en-US" sz="2500" spc="-4" dirty="0" smtClean="0">
                <a:solidFill>
                  <a:srgbClr val="000000"/>
                </a:solidFill>
                <a:latin typeface="Arial"/>
                <a:cs typeface="Arial"/>
              </a:rPr>
            </a:br>
            <a:r>
              <a:rPr sz="2000" spc="-4" smtClean="0">
                <a:solidFill>
                  <a:srgbClr val="000000"/>
                </a:solidFill>
                <a:latin typeface="Arial" pitchFamily="34" charset="0"/>
                <a:cs typeface="Arial" pitchFamily="34" charset="0"/>
              </a:rPr>
              <a:t>The </a:t>
            </a:r>
            <a:r>
              <a:rPr sz="2000" spc="-4" dirty="0">
                <a:solidFill>
                  <a:srgbClr val="000000"/>
                </a:solidFill>
                <a:latin typeface="Arial" pitchFamily="34" charset="0"/>
                <a:cs typeface="Arial" pitchFamily="34" charset="0"/>
              </a:rPr>
              <a:t>ear converts sound  waves in the environment into  action potentials in the auditory  nerves</a:t>
            </a:r>
            <a:r>
              <a:rPr spc="-4" dirty="0">
                <a:solidFill>
                  <a:srgbClr val="000000"/>
                </a:solidFill>
                <a:latin typeface="Arial"/>
                <a:cs typeface="Arial"/>
              </a:rPr>
              <a:t>.</a:t>
            </a:r>
          </a:p>
        </p:txBody>
      </p:sp>
      <p:sp>
        <p:nvSpPr>
          <p:cNvPr id="4" name="object 4"/>
          <p:cNvSpPr/>
          <p:nvPr/>
        </p:nvSpPr>
        <p:spPr>
          <a:xfrm>
            <a:off x="594359" y="2690755"/>
            <a:ext cx="120534" cy="125058"/>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57766" y="2539701"/>
            <a:ext cx="3809423" cy="1501147"/>
          </a:xfrm>
          <a:prstGeom prst="rect">
            <a:avLst/>
          </a:prstGeom>
        </p:spPr>
        <p:txBody>
          <a:bodyPr vert="horz" wrap="square" lIns="0" tIns="11397" rIns="0" bIns="0" rtlCol="0">
            <a:spAutoFit/>
          </a:bodyPr>
          <a:lstStyle/>
          <a:p>
            <a:pPr marL="11397" marR="4559" indent="307718">
              <a:lnSpc>
                <a:spcPct val="110000"/>
              </a:lnSpc>
              <a:spcBef>
                <a:spcPts val="90"/>
              </a:spcBef>
            </a:pPr>
            <a:r>
              <a:rPr sz="2200" spc="-4" dirty="0">
                <a:latin typeface="Arial"/>
                <a:cs typeface="Arial"/>
              </a:rPr>
              <a:t>The waves are transformed  by the eardrum and auditory  ossicles into movements of the  foot plate of the</a:t>
            </a:r>
            <a:r>
              <a:rPr sz="2200" spc="-31" dirty="0">
                <a:latin typeface="Arial"/>
                <a:cs typeface="Arial"/>
              </a:rPr>
              <a:t> </a:t>
            </a:r>
            <a:r>
              <a:rPr sz="2200" spc="-4" dirty="0">
                <a:latin typeface="Arial"/>
                <a:cs typeface="Arial"/>
              </a:rPr>
              <a:t>stapes.</a:t>
            </a:r>
            <a:endParaRPr sz="2200">
              <a:latin typeface="Arial"/>
              <a:cs typeface="Arial"/>
            </a:endParaRPr>
          </a:p>
        </p:txBody>
      </p:sp>
      <p:sp>
        <p:nvSpPr>
          <p:cNvPr id="6" name="object 6"/>
          <p:cNvSpPr/>
          <p:nvPr/>
        </p:nvSpPr>
        <p:spPr>
          <a:xfrm>
            <a:off x="594359" y="4465768"/>
            <a:ext cx="120534" cy="125057"/>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557766" y="4314825"/>
            <a:ext cx="3607377" cy="1099820"/>
          </a:xfrm>
          <a:prstGeom prst="rect">
            <a:avLst/>
          </a:prstGeom>
        </p:spPr>
        <p:txBody>
          <a:bodyPr vert="horz" wrap="square" lIns="0" tIns="11397" rIns="0" bIns="0" rtlCol="0">
            <a:spAutoFit/>
          </a:bodyPr>
          <a:lstStyle/>
          <a:p>
            <a:pPr marL="11397" marR="4559" indent="307718">
              <a:lnSpc>
                <a:spcPct val="110000"/>
              </a:lnSpc>
              <a:spcBef>
                <a:spcPts val="90"/>
              </a:spcBef>
            </a:pPr>
            <a:r>
              <a:rPr sz="2200" spc="-4" smtClean="0">
                <a:latin typeface="Arial"/>
                <a:cs typeface="Arial"/>
              </a:rPr>
              <a:t>These </a:t>
            </a:r>
            <a:r>
              <a:rPr sz="2200" spc="-4" dirty="0">
                <a:latin typeface="Arial"/>
                <a:cs typeface="Arial"/>
              </a:rPr>
              <a:t>movements set up  waves in the fluid of the inner  ear.</a:t>
            </a:r>
            <a:endParaRPr sz="2200">
              <a:latin typeface="Arial"/>
              <a:cs typeface="Arial"/>
            </a:endParaRPr>
          </a:p>
        </p:txBody>
      </p:sp>
      <p:sp>
        <p:nvSpPr>
          <p:cNvPr id="8" name="object 8"/>
          <p:cNvSpPr/>
          <p:nvPr/>
        </p:nvSpPr>
        <p:spPr>
          <a:xfrm>
            <a:off x="4730746" y="739589"/>
            <a:ext cx="3971025" cy="3052481"/>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4680065" y="4582757"/>
            <a:ext cx="124691" cy="125057"/>
          </a:xfrm>
          <a:prstGeom prst="rect">
            <a:avLst/>
          </a:prstGeom>
          <a:blipFill>
            <a:blip r:embed="rId5" cstate="print"/>
            <a:stretch>
              <a:fillRect/>
            </a:stretch>
          </a:blipFill>
        </p:spPr>
        <p:txBody>
          <a:bodyPr wrap="square" lIns="0" tIns="0" rIns="0" bIns="0" rtlCol="0"/>
          <a:lstStyle/>
          <a:p>
            <a:endParaRPr/>
          </a:p>
        </p:txBody>
      </p:sp>
      <p:sp>
        <p:nvSpPr>
          <p:cNvPr id="10" name="object 10"/>
          <p:cNvSpPr txBox="1"/>
          <p:nvPr/>
        </p:nvSpPr>
        <p:spPr>
          <a:xfrm>
            <a:off x="4644851" y="4464200"/>
            <a:ext cx="3625850" cy="1228720"/>
          </a:xfrm>
          <a:prstGeom prst="rect">
            <a:avLst/>
          </a:prstGeom>
        </p:spPr>
        <p:txBody>
          <a:bodyPr vert="horz" wrap="square" lIns="0" tIns="48437" rIns="0" bIns="0" rtlCol="0">
            <a:spAutoFit/>
          </a:bodyPr>
          <a:lstStyle/>
          <a:p>
            <a:pPr marL="11397" marR="4559" indent="260991">
              <a:lnSpc>
                <a:spcPts val="2324"/>
              </a:lnSpc>
              <a:spcBef>
                <a:spcPts val="381"/>
              </a:spcBef>
            </a:pPr>
            <a:r>
              <a:rPr sz="2200" spc="-4" dirty="0">
                <a:latin typeface="Arial"/>
                <a:cs typeface="Arial"/>
              </a:rPr>
              <a:t>The action of the waves on  the organ of Corti generates  action potentials in the</a:t>
            </a:r>
            <a:r>
              <a:rPr sz="2200" spc="-18" dirty="0">
                <a:latin typeface="Arial"/>
                <a:cs typeface="Arial"/>
              </a:rPr>
              <a:t> </a:t>
            </a:r>
            <a:r>
              <a:rPr sz="2200" spc="-4" dirty="0">
                <a:latin typeface="Arial"/>
                <a:cs typeface="Arial"/>
              </a:rPr>
              <a:t>nerve.</a:t>
            </a:r>
            <a:endParaRPr sz="2200">
              <a:latin typeface="Arial"/>
              <a:cs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94359" y="605118"/>
            <a:ext cx="120534" cy="121023"/>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94359" y="2460812"/>
            <a:ext cx="120534" cy="12102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94359" y="3727525"/>
            <a:ext cx="120534" cy="125058"/>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57765" y="491714"/>
            <a:ext cx="4118264" cy="4472730"/>
          </a:xfrm>
          <a:prstGeom prst="rect">
            <a:avLst/>
          </a:prstGeom>
        </p:spPr>
        <p:txBody>
          <a:bodyPr vert="horz" wrap="square" lIns="0" tIns="11397" rIns="0" bIns="0" rtlCol="0">
            <a:spAutoFit/>
          </a:bodyPr>
          <a:lstStyle/>
          <a:p>
            <a:pPr marL="11397" marR="4559" indent="307718">
              <a:spcBef>
                <a:spcPts val="90"/>
              </a:spcBef>
            </a:pPr>
            <a:r>
              <a:rPr sz="2100" dirty="0">
                <a:latin typeface="Arial"/>
                <a:cs typeface="Arial"/>
              </a:rPr>
              <a:t>The tympanic membrane</a:t>
            </a:r>
            <a:r>
              <a:rPr sz="2100" spc="-171" dirty="0">
                <a:latin typeface="Arial"/>
                <a:cs typeface="Arial"/>
              </a:rPr>
              <a:t> </a:t>
            </a:r>
            <a:r>
              <a:rPr sz="2100" spc="-4" dirty="0">
                <a:latin typeface="Arial"/>
                <a:cs typeface="Arial"/>
              </a:rPr>
              <a:t>moves  </a:t>
            </a:r>
            <a:r>
              <a:rPr sz="2100" dirty="0">
                <a:latin typeface="Arial"/>
                <a:cs typeface="Arial"/>
              </a:rPr>
              <a:t>in and out in response </a:t>
            </a:r>
            <a:r>
              <a:rPr sz="2100" spc="-4" dirty="0">
                <a:latin typeface="Arial"/>
                <a:cs typeface="Arial"/>
              </a:rPr>
              <a:t>to </a:t>
            </a:r>
            <a:r>
              <a:rPr sz="2100" dirty="0">
                <a:latin typeface="Arial"/>
                <a:cs typeface="Arial"/>
              </a:rPr>
              <a:t>the  pressure changes produced by  sound </a:t>
            </a:r>
            <a:r>
              <a:rPr sz="2100" spc="-4" dirty="0">
                <a:latin typeface="Arial"/>
                <a:cs typeface="Arial"/>
              </a:rPr>
              <a:t>waves </a:t>
            </a:r>
            <a:r>
              <a:rPr sz="2100" dirty="0">
                <a:latin typeface="Arial"/>
                <a:cs typeface="Arial"/>
              </a:rPr>
              <a:t>on </a:t>
            </a:r>
            <a:r>
              <a:rPr sz="2100" spc="-4" dirty="0">
                <a:latin typeface="Arial"/>
                <a:cs typeface="Arial"/>
              </a:rPr>
              <a:t>its external  </a:t>
            </a:r>
            <a:r>
              <a:rPr sz="2100" dirty="0">
                <a:latin typeface="Arial"/>
                <a:cs typeface="Arial"/>
              </a:rPr>
              <a:t>surface.</a:t>
            </a:r>
            <a:endParaRPr sz="2100">
              <a:latin typeface="Arial"/>
              <a:cs typeface="Arial"/>
            </a:endParaRPr>
          </a:p>
          <a:p>
            <a:pPr>
              <a:lnSpc>
                <a:spcPct val="100000"/>
              </a:lnSpc>
            </a:pPr>
            <a:endParaRPr sz="2200">
              <a:latin typeface="Times New Roman"/>
              <a:cs typeface="Times New Roman"/>
            </a:endParaRPr>
          </a:p>
          <a:p>
            <a:pPr marL="11397" marR="47867" indent="307718">
              <a:spcBef>
                <a:spcPts val="4"/>
              </a:spcBef>
            </a:pPr>
            <a:r>
              <a:rPr sz="2100" dirty="0">
                <a:latin typeface="Arial"/>
                <a:cs typeface="Arial"/>
              </a:rPr>
              <a:t>Thus, the membrane functions  as a </a:t>
            </a:r>
            <a:r>
              <a:rPr sz="2100" b="1" spc="-4" dirty="0">
                <a:latin typeface="Arial"/>
                <a:cs typeface="Arial"/>
              </a:rPr>
              <a:t>resonator </a:t>
            </a:r>
            <a:r>
              <a:rPr sz="2100" dirty="0">
                <a:latin typeface="Arial"/>
                <a:cs typeface="Arial"/>
              </a:rPr>
              <a:t>that </a:t>
            </a:r>
            <a:r>
              <a:rPr sz="2100" spc="-4" dirty="0">
                <a:latin typeface="Arial"/>
                <a:cs typeface="Arial"/>
              </a:rPr>
              <a:t>reproduces  </a:t>
            </a:r>
            <a:r>
              <a:rPr sz="2100" dirty="0">
                <a:latin typeface="Arial"/>
                <a:cs typeface="Arial"/>
              </a:rPr>
              <a:t>the </a:t>
            </a:r>
            <a:r>
              <a:rPr sz="2100" spc="-4" dirty="0">
                <a:latin typeface="Arial"/>
                <a:cs typeface="Arial"/>
              </a:rPr>
              <a:t>vibrations </a:t>
            </a:r>
            <a:r>
              <a:rPr sz="2100" dirty="0">
                <a:latin typeface="Arial"/>
                <a:cs typeface="Arial"/>
              </a:rPr>
              <a:t>of the sound</a:t>
            </a:r>
            <a:r>
              <a:rPr sz="2100" spc="-153" dirty="0">
                <a:latin typeface="Arial"/>
                <a:cs typeface="Arial"/>
              </a:rPr>
              <a:t> </a:t>
            </a:r>
            <a:r>
              <a:rPr sz="2100" dirty="0">
                <a:latin typeface="Arial"/>
                <a:cs typeface="Arial"/>
              </a:rPr>
              <a:t>source.</a:t>
            </a:r>
            <a:endParaRPr sz="2100">
              <a:latin typeface="Arial"/>
              <a:cs typeface="Arial"/>
            </a:endParaRPr>
          </a:p>
          <a:p>
            <a:pPr>
              <a:lnSpc>
                <a:spcPct val="100000"/>
              </a:lnSpc>
            </a:pPr>
            <a:endParaRPr sz="2200">
              <a:latin typeface="Times New Roman"/>
              <a:cs typeface="Times New Roman"/>
            </a:endParaRPr>
          </a:p>
          <a:p>
            <a:pPr marL="11397" marR="50717" indent="307718">
              <a:lnSpc>
                <a:spcPct val="110000"/>
              </a:lnSpc>
            </a:pPr>
            <a:r>
              <a:rPr sz="2100" spc="-4" dirty="0">
                <a:latin typeface="Arial"/>
                <a:cs typeface="Arial"/>
              </a:rPr>
              <a:t>It </a:t>
            </a:r>
            <a:r>
              <a:rPr sz="2100" dirty="0">
                <a:latin typeface="Arial"/>
                <a:cs typeface="Arial"/>
              </a:rPr>
              <a:t>stops </a:t>
            </a:r>
            <a:r>
              <a:rPr sz="2100" spc="-4" dirty="0">
                <a:latin typeface="Arial"/>
                <a:cs typeface="Arial"/>
              </a:rPr>
              <a:t>vibrating </a:t>
            </a:r>
            <a:r>
              <a:rPr sz="2100" dirty="0">
                <a:latin typeface="Arial"/>
                <a:cs typeface="Arial"/>
              </a:rPr>
              <a:t>almost  </a:t>
            </a:r>
            <a:r>
              <a:rPr sz="2100" spc="-4" dirty="0">
                <a:latin typeface="Arial"/>
                <a:cs typeface="Arial"/>
              </a:rPr>
              <a:t>immediately </a:t>
            </a:r>
            <a:r>
              <a:rPr sz="2100" dirty="0">
                <a:latin typeface="Arial"/>
                <a:cs typeface="Arial"/>
              </a:rPr>
              <a:t>when the sound</a:t>
            </a:r>
            <a:r>
              <a:rPr sz="2100" spc="-148" dirty="0">
                <a:latin typeface="Arial"/>
                <a:cs typeface="Arial"/>
              </a:rPr>
              <a:t> </a:t>
            </a:r>
            <a:r>
              <a:rPr sz="2100" spc="-4" dirty="0">
                <a:latin typeface="Arial"/>
                <a:cs typeface="Arial"/>
              </a:rPr>
              <a:t>wave  </a:t>
            </a:r>
            <a:r>
              <a:rPr sz="2100" dirty="0">
                <a:latin typeface="Arial"/>
                <a:cs typeface="Arial"/>
              </a:rPr>
              <a:t>stops.</a:t>
            </a:r>
            <a:endParaRPr sz="2100">
              <a:latin typeface="Arial"/>
              <a:cs typeface="Arial"/>
            </a:endParaRPr>
          </a:p>
        </p:txBody>
      </p:sp>
      <p:sp>
        <p:nvSpPr>
          <p:cNvPr id="6" name="object 6"/>
          <p:cNvSpPr/>
          <p:nvPr/>
        </p:nvSpPr>
        <p:spPr>
          <a:xfrm>
            <a:off x="594359" y="5091056"/>
            <a:ext cx="120534" cy="121024"/>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557766" y="4946029"/>
            <a:ext cx="3738418" cy="1077954"/>
          </a:xfrm>
          <a:prstGeom prst="rect">
            <a:avLst/>
          </a:prstGeom>
        </p:spPr>
        <p:txBody>
          <a:bodyPr vert="horz" wrap="square" lIns="0" tIns="11397" rIns="0" bIns="0" rtlCol="0">
            <a:spAutoFit/>
          </a:bodyPr>
          <a:lstStyle/>
          <a:p>
            <a:pPr marL="11397" marR="4559" indent="378380">
              <a:lnSpc>
                <a:spcPct val="110000"/>
              </a:lnSpc>
              <a:spcBef>
                <a:spcPts val="90"/>
              </a:spcBef>
            </a:pPr>
            <a:r>
              <a:rPr sz="2100" dirty="0">
                <a:latin typeface="Arial"/>
                <a:cs typeface="Arial"/>
              </a:rPr>
              <a:t>The motions of the</a:t>
            </a:r>
            <a:r>
              <a:rPr sz="2100" spc="-157" dirty="0">
                <a:latin typeface="Arial"/>
                <a:cs typeface="Arial"/>
              </a:rPr>
              <a:t> </a:t>
            </a:r>
            <a:r>
              <a:rPr sz="2100" dirty="0">
                <a:latin typeface="Arial"/>
                <a:cs typeface="Arial"/>
              </a:rPr>
              <a:t>tympanic  </a:t>
            </a:r>
            <a:r>
              <a:rPr sz="2100" spc="-4" dirty="0">
                <a:latin typeface="Arial"/>
                <a:cs typeface="Arial"/>
              </a:rPr>
              <a:t>membrane </a:t>
            </a:r>
            <a:r>
              <a:rPr sz="2100" dirty="0">
                <a:latin typeface="Arial"/>
                <a:cs typeface="Arial"/>
              </a:rPr>
              <a:t>are imparted </a:t>
            </a:r>
            <a:r>
              <a:rPr sz="2100" spc="-4" dirty="0">
                <a:latin typeface="Arial"/>
                <a:cs typeface="Arial"/>
              </a:rPr>
              <a:t>to </a:t>
            </a:r>
            <a:r>
              <a:rPr sz="2100" dirty="0">
                <a:latin typeface="Arial"/>
                <a:cs typeface="Arial"/>
              </a:rPr>
              <a:t>the  </a:t>
            </a:r>
            <a:r>
              <a:rPr sz="2100" spc="-4" dirty="0">
                <a:latin typeface="Arial"/>
                <a:cs typeface="Arial"/>
              </a:rPr>
              <a:t>manubrium.</a:t>
            </a:r>
            <a:endParaRPr sz="2100">
              <a:latin typeface="Arial"/>
              <a:cs typeface="Arial"/>
            </a:endParaRPr>
          </a:p>
        </p:txBody>
      </p:sp>
      <p:sp>
        <p:nvSpPr>
          <p:cNvPr id="8" name="object 8"/>
          <p:cNvSpPr/>
          <p:nvPr/>
        </p:nvSpPr>
        <p:spPr>
          <a:xfrm>
            <a:off x="4924989" y="739589"/>
            <a:ext cx="3778074" cy="3052481"/>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4750724" y="4736054"/>
            <a:ext cx="120534" cy="125057"/>
          </a:xfrm>
          <a:prstGeom prst="rect">
            <a:avLst/>
          </a:prstGeom>
          <a:blipFill>
            <a:blip r:embed="rId6" cstate="print"/>
            <a:stretch>
              <a:fillRect/>
            </a:stretch>
          </a:blipFill>
        </p:spPr>
        <p:txBody>
          <a:bodyPr wrap="square" lIns="0" tIns="0" rIns="0" bIns="0" rtlCol="0"/>
          <a:lstStyle/>
          <a:p>
            <a:endParaRPr/>
          </a:p>
        </p:txBody>
      </p:sp>
      <p:sp>
        <p:nvSpPr>
          <p:cNvPr id="10" name="object 10"/>
          <p:cNvSpPr txBox="1"/>
          <p:nvPr/>
        </p:nvSpPr>
        <p:spPr>
          <a:xfrm>
            <a:off x="4714124" y="4623884"/>
            <a:ext cx="3792105" cy="1741106"/>
          </a:xfrm>
          <a:prstGeom prst="rect">
            <a:avLst/>
          </a:prstGeom>
        </p:spPr>
        <p:txBody>
          <a:bodyPr vert="horz" wrap="square" lIns="0" tIns="47867" rIns="0" bIns="0" rtlCol="0">
            <a:spAutoFit/>
          </a:bodyPr>
          <a:lstStyle/>
          <a:p>
            <a:pPr marL="11397" marR="4559" indent="250164">
              <a:lnSpc>
                <a:spcPts val="2226"/>
              </a:lnSpc>
              <a:spcBef>
                <a:spcPts val="377"/>
              </a:spcBef>
            </a:pPr>
            <a:r>
              <a:rPr sz="2100" dirty="0">
                <a:latin typeface="Arial"/>
                <a:cs typeface="Arial"/>
              </a:rPr>
              <a:t>The malleus rocks on an </a:t>
            </a:r>
            <a:r>
              <a:rPr sz="2100" spc="-4" dirty="0">
                <a:latin typeface="Arial"/>
                <a:cs typeface="Arial"/>
              </a:rPr>
              <a:t>axis  </a:t>
            </a:r>
            <a:r>
              <a:rPr sz="2100" dirty="0">
                <a:latin typeface="Arial"/>
                <a:cs typeface="Arial"/>
              </a:rPr>
              <a:t>through the junction of </a:t>
            </a:r>
            <a:r>
              <a:rPr sz="2100" spc="-4" dirty="0">
                <a:latin typeface="Arial"/>
                <a:cs typeface="Arial"/>
              </a:rPr>
              <a:t>its </a:t>
            </a:r>
            <a:r>
              <a:rPr sz="2100" dirty="0">
                <a:latin typeface="Arial"/>
                <a:cs typeface="Arial"/>
              </a:rPr>
              <a:t>long  and short processes, so that</a:t>
            </a:r>
            <a:r>
              <a:rPr sz="2100" spc="-206" dirty="0">
                <a:latin typeface="Arial"/>
                <a:cs typeface="Arial"/>
              </a:rPr>
              <a:t> </a:t>
            </a:r>
            <a:r>
              <a:rPr sz="2100" dirty="0">
                <a:latin typeface="Arial"/>
                <a:cs typeface="Arial"/>
              </a:rPr>
              <a:t>the  short process transmits the  </a:t>
            </a:r>
            <a:r>
              <a:rPr sz="2100" spc="-4" dirty="0">
                <a:latin typeface="Arial"/>
                <a:cs typeface="Arial"/>
              </a:rPr>
              <a:t>vibrations </a:t>
            </a:r>
            <a:r>
              <a:rPr sz="2100" dirty="0">
                <a:latin typeface="Arial"/>
                <a:cs typeface="Arial"/>
              </a:rPr>
              <a:t>of the manubrium </a:t>
            </a:r>
            <a:r>
              <a:rPr sz="2100" spc="-4" dirty="0">
                <a:latin typeface="Arial"/>
                <a:cs typeface="Arial"/>
              </a:rPr>
              <a:t>to  </a:t>
            </a:r>
            <a:r>
              <a:rPr sz="2100" dirty="0">
                <a:latin typeface="Arial"/>
                <a:cs typeface="Arial"/>
              </a:rPr>
              <a:t>the</a:t>
            </a:r>
            <a:r>
              <a:rPr sz="2100" spc="-31" dirty="0">
                <a:latin typeface="Arial"/>
                <a:cs typeface="Arial"/>
              </a:rPr>
              <a:t> </a:t>
            </a:r>
            <a:r>
              <a:rPr sz="2100" dirty="0">
                <a:latin typeface="Arial"/>
                <a:cs typeface="Arial"/>
              </a:rPr>
              <a:t>incus.</a:t>
            </a:r>
            <a:endParaRPr sz="210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19546" y="633357"/>
            <a:ext cx="108065" cy="108921"/>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488493" y="507044"/>
            <a:ext cx="3215409" cy="1230303"/>
          </a:xfrm>
          <a:prstGeom prst="rect">
            <a:avLst/>
          </a:prstGeom>
        </p:spPr>
        <p:txBody>
          <a:bodyPr vert="horz" wrap="square" lIns="0" tIns="11397" rIns="0" bIns="0" rtlCol="0">
            <a:spAutoFit/>
          </a:bodyPr>
          <a:lstStyle/>
          <a:p>
            <a:pPr marL="11397" marR="4559" indent="307718">
              <a:lnSpc>
                <a:spcPct val="110000"/>
              </a:lnSpc>
              <a:spcBef>
                <a:spcPts val="90"/>
              </a:spcBef>
            </a:pPr>
            <a:r>
              <a:rPr sz="1800" spc="-4" dirty="0">
                <a:solidFill>
                  <a:srgbClr val="000000"/>
                </a:solidFill>
                <a:latin typeface="Arial"/>
                <a:cs typeface="Arial"/>
              </a:rPr>
              <a:t>The </a:t>
            </a:r>
            <a:r>
              <a:rPr sz="1800" dirty="0">
                <a:solidFill>
                  <a:srgbClr val="000000"/>
                </a:solidFill>
                <a:latin typeface="Arial"/>
                <a:cs typeface="Arial"/>
              </a:rPr>
              <a:t>space between </a:t>
            </a:r>
            <a:r>
              <a:rPr sz="1800" spc="-4" dirty="0">
                <a:solidFill>
                  <a:srgbClr val="000000"/>
                </a:solidFill>
                <a:latin typeface="Arial"/>
                <a:cs typeface="Arial"/>
              </a:rPr>
              <a:t>the</a:t>
            </a:r>
            <a:r>
              <a:rPr sz="1800" spc="-148" dirty="0">
                <a:solidFill>
                  <a:srgbClr val="000000"/>
                </a:solidFill>
                <a:latin typeface="Arial"/>
                <a:cs typeface="Arial"/>
              </a:rPr>
              <a:t> </a:t>
            </a:r>
            <a:r>
              <a:rPr sz="1800" dirty="0">
                <a:solidFill>
                  <a:srgbClr val="000000"/>
                </a:solidFill>
                <a:latin typeface="Arial"/>
                <a:cs typeface="Arial"/>
              </a:rPr>
              <a:t>lens  and </a:t>
            </a:r>
            <a:r>
              <a:rPr sz="1800" spc="-4" dirty="0">
                <a:solidFill>
                  <a:srgbClr val="000000"/>
                </a:solidFill>
                <a:latin typeface="Arial"/>
                <a:cs typeface="Arial"/>
              </a:rPr>
              <a:t>the </a:t>
            </a:r>
            <a:r>
              <a:rPr sz="1800" dirty="0">
                <a:solidFill>
                  <a:srgbClr val="000000"/>
                </a:solidFill>
                <a:latin typeface="Arial"/>
                <a:cs typeface="Arial"/>
              </a:rPr>
              <a:t>retina is </a:t>
            </a:r>
            <a:r>
              <a:rPr sz="1800" spc="-4" dirty="0">
                <a:solidFill>
                  <a:srgbClr val="000000"/>
                </a:solidFill>
                <a:latin typeface="Arial"/>
                <a:cs typeface="Arial"/>
              </a:rPr>
              <a:t>filled </a:t>
            </a:r>
            <a:r>
              <a:rPr sz="1800" dirty="0">
                <a:solidFill>
                  <a:srgbClr val="000000"/>
                </a:solidFill>
                <a:latin typeface="Arial"/>
                <a:cs typeface="Arial"/>
              </a:rPr>
              <a:t>primarily  with a clear gelatinous material  called </a:t>
            </a:r>
            <a:r>
              <a:rPr sz="1800" spc="-4" dirty="0">
                <a:solidFill>
                  <a:srgbClr val="000000"/>
                </a:solidFill>
                <a:latin typeface="Arial"/>
                <a:cs typeface="Arial"/>
              </a:rPr>
              <a:t>the </a:t>
            </a:r>
            <a:r>
              <a:rPr sz="1800" spc="-4" dirty="0">
                <a:solidFill>
                  <a:srgbClr val="000000"/>
                </a:solidFill>
              </a:rPr>
              <a:t>vitreous</a:t>
            </a:r>
            <a:r>
              <a:rPr sz="1800" spc="-49" dirty="0">
                <a:solidFill>
                  <a:srgbClr val="000000"/>
                </a:solidFill>
              </a:rPr>
              <a:t> </a:t>
            </a:r>
            <a:r>
              <a:rPr sz="1800" dirty="0">
                <a:solidFill>
                  <a:srgbClr val="000000"/>
                </a:solidFill>
              </a:rPr>
              <a:t>humor</a:t>
            </a:r>
            <a:r>
              <a:rPr sz="1800" dirty="0">
                <a:solidFill>
                  <a:srgbClr val="000000"/>
                </a:solidFill>
                <a:latin typeface="Arial"/>
                <a:cs typeface="Arial"/>
              </a:rPr>
              <a:t>.</a:t>
            </a:r>
            <a:endParaRPr sz="1800">
              <a:latin typeface="Arial"/>
              <a:cs typeface="Arial"/>
            </a:endParaRPr>
          </a:p>
        </p:txBody>
      </p:sp>
      <p:sp>
        <p:nvSpPr>
          <p:cNvPr id="4" name="object 4"/>
          <p:cNvSpPr/>
          <p:nvPr/>
        </p:nvSpPr>
        <p:spPr>
          <a:xfrm>
            <a:off x="519546" y="2113877"/>
            <a:ext cx="108065" cy="104887"/>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4437033" y="560294"/>
            <a:ext cx="3972214" cy="1119504"/>
          </a:xfrm>
          <a:prstGeom prst="rect">
            <a:avLst/>
          </a:prstGeom>
        </p:spPr>
        <p:txBody>
          <a:bodyPr vert="horz" wrap="square" lIns="0" tIns="11397" rIns="0" bIns="0" rtlCol="0">
            <a:spAutoFit/>
          </a:bodyPr>
          <a:lstStyle/>
          <a:p>
            <a:pPr marL="11397" marR="4559">
              <a:spcBef>
                <a:spcPts val="90"/>
              </a:spcBef>
            </a:pPr>
            <a:r>
              <a:rPr spc="-4" dirty="0">
                <a:latin typeface="Arial"/>
                <a:cs typeface="Arial"/>
              </a:rPr>
              <a:t>The </a:t>
            </a:r>
            <a:r>
              <a:rPr dirty="0">
                <a:latin typeface="Arial"/>
                <a:cs typeface="Arial"/>
              </a:rPr>
              <a:t>space between </a:t>
            </a:r>
            <a:r>
              <a:rPr spc="-4" dirty="0">
                <a:latin typeface="Arial"/>
                <a:cs typeface="Arial"/>
              </a:rPr>
              <a:t>the </a:t>
            </a:r>
            <a:r>
              <a:rPr dirty="0">
                <a:latin typeface="Arial"/>
                <a:cs typeface="Arial"/>
              </a:rPr>
              <a:t>lens and </a:t>
            </a:r>
            <a:r>
              <a:rPr spc="-4" dirty="0">
                <a:latin typeface="Arial"/>
                <a:cs typeface="Arial"/>
              </a:rPr>
              <a:t>the  </a:t>
            </a:r>
            <a:r>
              <a:rPr dirty="0">
                <a:latin typeface="Arial"/>
                <a:cs typeface="Arial"/>
              </a:rPr>
              <a:t>retina is </a:t>
            </a:r>
            <a:r>
              <a:rPr spc="-4" dirty="0">
                <a:latin typeface="Arial"/>
                <a:cs typeface="Arial"/>
              </a:rPr>
              <a:t>filled </a:t>
            </a:r>
            <a:r>
              <a:rPr dirty="0">
                <a:latin typeface="Arial"/>
                <a:cs typeface="Arial"/>
              </a:rPr>
              <a:t>primarily with a clear  gelatinous material called </a:t>
            </a:r>
            <a:r>
              <a:rPr spc="-4" dirty="0">
                <a:latin typeface="Arial"/>
                <a:cs typeface="Arial"/>
              </a:rPr>
              <a:t>the</a:t>
            </a:r>
            <a:r>
              <a:rPr spc="-108" dirty="0">
                <a:latin typeface="Arial"/>
                <a:cs typeface="Arial"/>
              </a:rPr>
              <a:t> </a:t>
            </a:r>
            <a:r>
              <a:rPr b="1" spc="-4" dirty="0">
                <a:latin typeface="Arial"/>
                <a:cs typeface="Arial"/>
              </a:rPr>
              <a:t>vitreous  </a:t>
            </a:r>
            <a:r>
              <a:rPr b="1" dirty="0">
                <a:latin typeface="Arial"/>
                <a:cs typeface="Arial"/>
              </a:rPr>
              <a:t>humor</a:t>
            </a:r>
            <a:r>
              <a:rPr dirty="0">
                <a:latin typeface="Arial"/>
                <a:cs typeface="Arial"/>
              </a:rPr>
              <a:t>.</a:t>
            </a:r>
            <a:endParaRPr>
              <a:latin typeface="Arial"/>
              <a:cs typeface="Arial"/>
            </a:endParaRPr>
          </a:p>
        </p:txBody>
      </p:sp>
      <p:sp>
        <p:nvSpPr>
          <p:cNvPr id="6" name="object 6"/>
          <p:cNvSpPr/>
          <p:nvPr/>
        </p:nvSpPr>
        <p:spPr>
          <a:xfrm>
            <a:off x="4788704" y="2084294"/>
            <a:ext cx="3941045" cy="1346051"/>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415636" y="3429000"/>
            <a:ext cx="8311573" cy="3024467"/>
          </a:xfrm>
          <a:custGeom>
            <a:avLst/>
            <a:gdLst/>
            <a:ahLst/>
            <a:cxnLst/>
            <a:rect l="l" t="t" r="r" b="b"/>
            <a:pathLst>
              <a:path w="9142730" h="3427729">
                <a:moveTo>
                  <a:pt x="0" y="3427476"/>
                </a:moveTo>
                <a:lnTo>
                  <a:pt x="9142476" y="3427476"/>
                </a:lnTo>
                <a:lnTo>
                  <a:pt x="9142476" y="0"/>
                </a:lnTo>
                <a:lnTo>
                  <a:pt x="0" y="0"/>
                </a:lnTo>
                <a:lnTo>
                  <a:pt x="0" y="3427476"/>
                </a:lnTo>
                <a:close/>
              </a:path>
            </a:pathLst>
          </a:custGeom>
          <a:solidFill>
            <a:srgbClr val="FFFFFF"/>
          </a:solidFill>
        </p:spPr>
        <p:txBody>
          <a:bodyPr wrap="square" lIns="0" tIns="0" rIns="0" bIns="0" rtlCol="0"/>
          <a:lstStyle/>
          <a:p>
            <a:endParaRPr/>
          </a:p>
        </p:txBody>
      </p:sp>
      <p:sp>
        <p:nvSpPr>
          <p:cNvPr id="8" name="object 8"/>
          <p:cNvSpPr/>
          <p:nvPr/>
        </p:nvSpPr>
        <p:spPr>
          <a:xfrm>
            <a:off x="519546" y="3888890"/>
            <a:ext cx="108065" cy="104886"/>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519546" y="5070886"/>
            <a:ext cx="108065" cy="108920"/>
          </a:xfrm>
          <a:prstGeom prst="rect">
            <a:avLst/>
          </a:prstGeom>
          <a:blipFill>
            <a:blip r:embed="rId2" cstate="print"/>
            <a:stretch>
              <a:fillRect/>
            </a:stretch>
          </a:blipFill>
        </p:spPr>
        <p:txBody>
          <a:bodyPr wrap="square" lIns="0" tIns="0" rIns="0" bIns="0" rtlCol="0"/>
          <a:lstStyle/>
          <a:p>
            <a:endParaRPr/>
          </a:p>
        </p:txBody>
      </p:sp>
      <p:sp>
        <p:nvSpPr>
          <p:cNvPr id="10" name="object 10"/>
          <p:cNvSpPr txBox="1"/>
          <p:nvPr/>
        </p:nvSpPr>
        <p:spPr>
          <a:xfrm>
            <a:off x="488493" y="1986220"/>
            <a:ext cx="3528291" cy="3416030"/>
          </a:xfrm>
          <a:prstGeom prst="rect">
            <a:avLst/>
          </a:prstGeom>
        </p:spPr>
        <p:txBody>
          <a:bodyPr vert="horz" wrap="square" lIns="0" tIns="11397" rIns="0" bIns="0" rtlCol="0">
            <a:spAutoFit/>
          </a:bodyPr>
          <a:lstStyle/>
          <a:p>
            <a:pPr marL="11397" marR="4559" indent="307718">
              <a:lnSpc>
                <a:spcPct val="110000"/>
              </a:lnSpc>
              <a:spcBef>
                <a:spcPts val="90"/>
              </a:spcBef>
            </a:pPr>
            <a:r>
              <a:rPr b="1" dirty="0">
                <a:latin typeface="Arial"/>
                <a:cs typeface="Arial"/>
              </a:rPr>
              <a:t>Aqueous humor</a:t>
            </a:r>
            <a:r>
              <a:rPr dirty="0">
                <a:latin typeface="Arial"/>
                <a:cs typeface="Arial"/>
              </a:rPr>
              <a:t>, a clear</a:t>
            </a:r>
            <a:r>
              <a:rPr spc="-121" dirty="0">
                <a:latin typeface="Arial"/>
                <a:cs typeface="Arial"/>
              </a:rPr>
              <a:t> </a:t>
            </a:r>
            <a:r>
              <a:rPr dirty="0">
                <a:latin typeface="Arial"/>
                <a:cs typeface="Arial"/>
              </a:rPr>
              <a:t>liquid  </a:t>
            </a:r>
            <a:r>
              <a:rPr spc="-4" dirty="0">
                <a:latin typeface="Arial"/>
                <a:cs typeface="Arial"/>
              </a:rPr>
              <a:t>that </a:t>
            </a:r>
            <a:r>
              <a:rPr dirty="0">
                <a:latin typeface="Arial"/>
                <a:cs typeface="Arial"/>
              </a:rPr>
              <a:t>nourishes </a:t>
            </a:r>
            <a:r>
              <a:rPr spc="-4" dirty="0">
                <a:latin typeface="Arial"/>
                <a:cs typeface="Arial"/>
              </a:rPr>
              <a:t>the </a:t>
            </a:r>
            <a:r>
              <a:rPr dirty="0">
                <a:latin typeface="Arial"/>
                <a:cs typeface="Arial"/>
              </a:rPr>
              <a:t>cornea and  lens, is produced in </a:t>
            </a:r>
            <a:r>
              <a:rPr spc="-4" dirty="0">
                <a:latin typeface="Arial"/>
                <a:cs typeface="Arial"/>
              </a:rPr>
              <a:t>the </a:t>
            </a:r>
            <a:r>
              <a:rPr dirty="0">
                <a:latin typeface="Arial"/>
                <a:cs typeface="Arial"/>
              </a:rPr>
              <a:t>ciliary  body by </a:t>
            </a:r>
            <a:r>
              <a:rPr spc="-4" dirty="0">
                <a:latin typeface="Arial"/>
                <a:cs typeface="Arial"/>
              </a:rPr>
              <a:t>diffusion </a:t>
            </a:r>
            <a:r>
              <a:rPr dirty="0">
                <a:latin typeface="Arial"/>
                <a:cs typeface="Arial"/>
              </a:rPr>
              <a:t>and </a:t>
            </a:r>
            <a:r>
              <a:rPr spc="-4" dirty="0">
                <a:latin typeface="Arial"/>
                <a:cs typeface="Arial"/>
              </a:rPr>
              <a:t>active  transport from</a:t>
            </a:r>
            <a:r>
              <a:rPr spc="-81" dirty="0">
                <a:latin typeface="Arial"/>
                <a:cs typeface="Arial"/>
              </a:rPr>
              <a:t> </a:t>
            </a:r>
            <a:r>
              <a:rPr dirty="0">
                <a:latin typeface="Arial"/>
                <a:cs typeface="Arial"/>
              </a:rPr>
              <a:t>plasma.</a:t>
            </a:r>
            <a:endParaRPr>
              <a:latin typeface="Arial"/>
              <a:cs typeface="Arial"/>
            </a:endParaRPr>
          </a:p>
          <a:p>
            <a:pPr>
              <a:spcBef>
                <a:spcPts val="45"/>
              </a:spcBef>
            </a:pPr>
            <a:endParaRPr sz="2000">
              <a:latin typeface="Times New Roman"/>
              <a:cs typeface="Times New Roman"/>
            </a:endParaRPr>
          </a:p>
          <a:p>
            <a:pPr marL="11397" marR="250164" indent="307718">
              <a:lnSpc>
                <a:spcPct val="110000"/>
              </a:lnSpc>
            </a:pPr>
            <a:r>
              <a:rPr spc="-4" dirty="0">
                <a:latin typeface="Arial"/>
                <a:cs typeface="Arial"/>
              </a:rPr>
              <a:t>It flows </a:t>
            </a:r>
            <a:r>
              <a:rPr dirty="0">
                <a:latin typeface="Arial"/>
                <a:cs typeface="Arial"/>
              </a:rPr>
              <a:t>through </a:t>
            </a:r>
            <a:r>
              <a:rPr spc="-4" dirty="0">
                <a:latin typeface="Arial"/>
                <a:cs typeface="Arial"/>
              </a:rPr>
              <a:t>the </a:t>
            </a:r>
            <a:r>
              <a:rPr dirty="0">
                <a:latin typeface="Arial"/>
                <a:cs typeface="Arial"/>
              </a:rPr>
              <a:t>pupil</a:t>
            </a:r>
            <a:r>
              <a:rPr spc="-130" dirty="0">
                <a:latin typeface="Arial"/>
                <a:cs typeface="Arial"/>
              </a:rPr>
              <a:t> </a:t>
            </a:r>
            <a:r>
              <a:rPr dirty="0">
                <a:latin typeface="Arial"/>
                <a:cs typeface="Arial"/>
              </a:rPr>
              <a:t>and  </a:t>
            </a:r>
            <a:r>
              <a:rPr spc="-4" dirty="0">
                <a:latin typeface="Arial"/>
                <a:cs typeface="Arial"/>
              </a:rPr>
              <a:t>fills the </a:t>
            </a:r>
            <a:r>
              <a:rPr dirty="0">
                <a:latin typeface="Arial"/>
                <a:cs typeface="Arial"/>
              </a:rPr>
              <a:t>anterior chamber of </a:t>
            </a:r>
            <a:r>
              <a:rPr spc="-4" dirty="0">
                <a:latin typeface="Arial"/>
                <a:cs typeface="Arial"/>
              </a:rPr>
              <a:t>the  </a:t>
            </a:r>
            <a:r>
              <a:rPr dirty="0">
                <a:latin typeface="Arial"/>
                <a:cs typeface="Arial"/>
              </a:rPr>
              <a:t>eye.</a:t>
            </a:r>
            <a:endParaRPr>
              <a:latin typeface="Arial"/>
              <a:cs typeface="Arial"/>
            </a:endParaRPr>
          </a:p>
          <a:p>
            <a:pPr>
              <a:spcBef>
                <a:spcPts val="4"/>
              </a:spcBef>
            </a:pPr>
            <a:endParaRPr sz="2200">
              <a:latin typeface="Times New Roman"/>
              <a:cs typeface="Times New Roman"/>
            </a:endParaRPr>
          </a:p>
          <a:p>
            <a:pPr marL="319115"/>
            <a:r>
              <a:rPr spc="-4" dirty="0">
                <a:latin typeface="Arial"/>
                <a:cs typeface="Arial"/>
              </a:rPr>
              <a:t>It </a:t>
            </a:r>
            <a:r>
              <a:rPr dirty="0">
                <a:latin typeface="Arial"/>
                <a:cs typeface="Arial"/>
              </a:rPr>
              <a:t>is normally</a:t>
            </a:r>
            <a:r>
              <a:rPr spc="-67" dirty="0">
                <a:latin typeface="Arial"/>
                <a:cs typeface="Arial"/>
              </a:rPr>
              <a:t> </a:t>
            </a:r>
            <a:r>
              <a:rPr dirty="0">
                <a:latin typeface="Arial"/>
                <a:cs typeface="Arial"/>
              </a:rPr>
              <a:t>reabsorbed</a:t>
            </a:r>
            <a:endParaRPr>
              <a:latin typeface="Arial"/>
              <a:cs typeface="Arial"/>
            </a:endParaRPr>
          </a:p>
        </p:txBody>
      </p:sp>
      <p:sp>
        <p:nvSpPr>
          <p:cNvPr id="11" name="object 11"/>
          <p:cNvSpPr txBox="1"/>
          <p:nvPr/>
        </p:nvSpPr>
        <p:spPr>
          <a:xfrm>
            <a:off x="488493" y="5240523"/>
            <a:ext cx="3468832" cy="1230303"/>
          </a:xfrm>
          <a:prstGeom prst="rect">
            <a:avLst/>
          </a:prstGeom>
        </p:spPr>
        <p:txBody>
          <a:bodyPr vert="horz" wrap="square" lIns="0" tIns="11397" rIns="0" bIns="0" rtlCol="0">
            <a:spAutoFit/>
          </a:bodyPr>
          <a:lstStyle/>
          <a:p>
            <a:pPr marL="11397" marR="4559">
              <a:lnSpc>
                <a:spcPct val="110000"/>
              </a:lnSpc>
              <a:spcBef>
                <a:spcPts val="90"/>
              </a:spcBef>
            </a:pPr>
            <a:r>
              <a:rPr dirty="0">
                <a:latin typeface="Arial"/>
                <a:cs typeface="Arial"/>
              </a:rPr>
              <a:t>through </a:t>
            </a:r>
            <a:r>
              <a:rPr spc="-4" dirty="0">
                <a:latin typeface="Arial"/>
                <a:cs typeface="Arial"/>
              </a:rPr>
              <a:t>the </a:t>
            </a:r>
            <a:r>
              <a:rPr b="1" dirty="0">
                <a:latin typeface="Arial"/>
                <a:cs typeface="Arial"/>
              </a:rPr>
              <a:t>canal of Schlemm</a:t>
            </a:r>
            <a:r>
              <a:rPr dirty="0">
                <a:latin typeface="Arial"/>
                <a:cs typeface="Arial"/>
              </a:rPr>
              <a:t>,</a:t>
            </a:r>
            <a:r>
              <a:rPr spc="-157" dirty="0">
                <a:latin typeface="Arial"/>
                <a:cs typeface="Arial"/>
              </a:rPr>
              <a:t> </a:t>
            </a:r>
            <a:r>
              <a:rPr dirty="0">
                <a:latin typeface="Arial"/>
                <a:cs typeface="Arial"/>
              </a:rPr>
              <a:t>a  venous channel at </a:t>
            </a:r>
            <a:r>
              <a:rPr spc="-4" dirty="0">
                <a:latin typeface="Arial"/>
                <a:cs typeface="Arial"/>
              </a:rPr>
              <a:t>the </a:t>
            </a:r>
            <a:r>
              <a:rPr dirty="0">
                <a:latin typeface="Arial"/>
                <a:cs typeface="Arial"/>
              </a:rPr>
              <a:t>junction  between </a:t>
            </a:r>
            <a:r>
              <a:rPr spc="-4" dirty="0">
                <a:latin typeface="Arial"/>
                <a:cs typeface="Arial"/>
              </a:rPr>
              <a:t>the </a:t>
            </a:r>
            <a:r>
              <a:rPr dirty="0">
                <a:latin typeface="Arial"/>
                <a:cs typeface="Arial"/>
              </a:rPr>
              <a:t>iris and </a:t>
            </a:r>
            <a:r>
              <a:rPr spc="-4" dirty="0">
                <a:latin typeface="Arial"/>
                <a:cs typeface="Arial"/>
              </a:rPr>
              <a:t>the </a:t>
            </a:r>
            <a:r>
              <a:rPr dirty="0">
                <a:latin typeface="Arial"/>
                <a:cs typeface="Arial"/>
              </a:rPr>
              <a:t>cornea  (anterior chamber</a:t>
            </a:r>
            <a:r>
              <a:rPr spc="-99" dirty="0">
                <a:latin typeface="Arial"/>
                <a:cs typeface="Arial"/>
              </a:rPr>
              <a:t> </a:t>
            </a:r>
            <a:r>
              <a:rPr dirty="0">
                <a:latin typeface="Arial"/>
                <a:cs typeface="Arial"/>
              </a:rPr>
              <a:t>angle).</a:t>
            </a:r>
            <a:endParaRPr>
              <a:latin typeface="Arial"/>
              <a:cs typeface="Arial"/>
            </a:endParaRPr>
          </a:p>
        </p:txBody>
      </p:sp>
      <p:sp>
        <p:nvSpPr>
          <p:cNvPr id="12" name="object 12"/>
          <p:cNvSpPr/>
          <p:nvPr/>
        </p:nvSpPr>
        <p:spPr>
          <a:xfrm>
            <a:off x="4017818" y="3429000"/>
            <a:ext cx="4711931" cy="1816698"/>
          </a:xfrm>
          <a:prstGeom prst="rect">
            <a:avLst/>
          </a:prstGeom>
          <a:blipFill>
            <a:blip r:embed="rId5" cstate="print"/>
            <a:stretch>
              <a:fillRect/>
            </a:stretch>
          </a:blipFill>
        </p:spPr>
        <p:txBody>
          <a:bodyPr wrap="square" lIns="0" tIns="0" rIns="0" bIns="0" rtlCol="0"/>
          <a:lstStyle/>
          <a:p>
            <a:endParaRPr/>
          </a:p>
        </p:txBody>
      </p:sp>
      <p:sp>
        <p:nvSpPr>
          <p:cNvPr id="13" name="object 13"/>
          <p:cNvSpPr txBox="1"/>
          <p:nvPr/>
        </p:nvSpPr>
        <p:spPr>
          <a:xfrm>
            <a:off x="4229215" y="5472616"/>
            <a:ext cx="4302991" cy="287932"/>
          </a:xfrm>
          <a:prstGeom prst="rect">
            <a:avLst/>
          </a:prstGeom>
        </p:spPr>
        <p:txBody>
          <a:bodyPr vert="horz" wrap="square" lIns="0" tIns="10827" rIns="0" bIns="0" rtlCol="0">
            <a:spAutoFit/>
          </a:bodyPr>
          <a:lstStyle/>
          <a:p>
            <a:pPr marL="11397" marR="4559">
              <a:spcBef>
                <a:spcPts val="85"/>
              </a:spcBef>
            </a:pPr>
            <a:r>
              <a:rPr sz="900" b="1" dirty="0">
                <a:latin typeface="Arial"/>
                <a:cs typeface="Arial"/>
              </a:rPr>
              <a:t>The </a:t>
            </a:r>
            <a:r>
              <a:rPr sz="900" b="1" spc="-4" dirty="0">
                <a:latin typeface="Arial"/>
                <a:cs typeface="Arial"/>
              </a:rPr>
              <a:t>internal anatomy of the </a:t>
            </a:r>
            <a:r>
              <a:rPr sz="900" b="1" spc="-9" dirty="0">
                <a:latin typeface="Arial"/>
                <a:cs typeface="Arial"/>
              </a:rPr>
              <a:t>eye </a:t>
            </a:r>
            <a:r>
              <a:rPr sz="900" b="1" spc="-9" dirty="0">
                <a:solidFill>
                  <a:srgbClr val="000099"/>
                </a:solidFill>
                <a:latin typeface="Arial"/>
                <a:cs typeface="Arial"/>
              </a:rPr>
              <a:t>(Adapted </a:t>
            </a:r>
            <a:r>
              <a:rPr sz="900" b="1" spc="-4" dirty="0">
                <a:solidFill>
                  <a:srgbClr val="000099"/>
                </a:solidFill>
                <a:latin typeface="Arial"/>
                <a:cs typeface="Arial"/>
              </a:rPr>
              <a:t>from Medical </a:t>
            </a:r>
            <a:r>
              <a:rPr sz="900" b="1" spc="-9" dirty="0">
                <a:solidFill>
                  <a:srgbClr val="000099"/>
                </a:solidFill>
                <a:latin typeface="Arial"/>
                <a:cs typeface="Arial"/>
              </a:rPr>
              <a:t>Physiology: </a:t>
            </a:r>
            <a:r>
              <a:rPr sz="900" b="1" spc="-4" dirty="0">
                <a:solidFill>
                  <a:srgbClr val="000099"/>
                </a:solidFill>
                <a:latin typeface="Arial"/>
                <a:cs typeface="Arial"/>
              </a:rPr>
              <a:t>a </a:t>
            </a:r>
            <a:r>
              <a:rPr sz="900" b="1" spc="-9" dirty="0">
                <a:solidFill>
                  <a:srgbClr val="000099"/>
                </a:solidFill>
                <a:latin typeface="Arial"/>
                <a:cs typeface="Arial"/>
              </a:rPr>
              <a:t>Systems  Approach </a:t>
            </a:r>
            <a:r>
              <a:rPr sz="900" b="1" spc="-4" dirty="0">
                <a:solidFill>
                  <a:srgbClr val="000099"/>
                </a:solidFill>
                <a:latin typeface="Arial"/>
                <a:cs typeface="Arial"/>
              </a:rPr>
              <a:t>by </a:t>
            </a:r>
            <a:r>
              <a:rPr sz="900" b="1" spc="-9" dirty="0">
                <a:latin typeface="Arial"/>
                <a:cs typeface="Arial"/>
              </a:rPr>
              <a:t>Hershel </a:t>
            </a:r>
            <a:r>
              <a:rPr sz="900" b="1" spc="-4" dirty="0">
                <a:latin typeface="Arial"/>
                <a:cs typeface="Arial"/>
              </a:rPr>
              <a:t>and Michael</a:t>
            </a:r>
            <a:r>
              <a:rPr sz="900" b="1" i="1" spc="-4" dirty="0">
                <a:solidFill>
                  <a:srgbClr val="000099"/>
                </a:solidFill>
                <a:latin typeface="Arial"/>
                <a:cs typeface="Arial"/>
              </a:rPr>
              <a:t>. </a:t>
            </a:r>
            <a:r>
              <a:rPr sz="900" b="1" spc="-4" dirty="0">
                <a:solidFill>
                  <a:srgbClr val="000099"/>
                </a:solidFill>
                <a:latin typeface="Arial"/>
                <a:cs typeface="Arial"/>
              </a:rPr>
              <a:t>McGraw-Hill </a:t>
            </a:r>
            <a:r>
              <a:rPr sz="900" b="1" spc="-9" dirty="0">
                <a:solidFill>
                  <a:srgbClr val="000099"/>
                </a:solidFill>
                <a:latin typeface="Arial"/>
                <a:cs typeface="Arial"/>
              </a:rPr>
              <a:t>Company,</a:t>
            </a:r>
            <a:r>
              <a:rPr sz="900" b="1" spc="4" dirty="0">
                <a:solidFill>
                  <a:srgbClr val="000099"/>
                </a:solidFill>
                <a:latin typeface="Arial"/>
                <a:cs typeface="Arial"/>
              </a:rPr>
              <a:t> </a:t>
            </a:r>
            <a:r>
              <a:rPr sz="900" b="1" spc="-9" dirty="0">
                <a:solidFill>
                  <a:srgbClr val="000099"/>
                </a:solidFill>
                <a:latin typeface="Arial"/>
                <a:cs typeface="Arial"/>
              </a:rPr>
              <a:t>2011).</a:t>
            </a:r>
            <a:endParaRPr sz="900">
              <a:latin typeface="Arial"/>
              <a:cs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94359" y="576878"/>
            <a:ext cx="120534" cy="121023"/>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94359" y="1936376"/>
            <a:ext cx="120534" cy="121024"/>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557765" y="430394"/>
            <a:ext cx="4044373" cy="2853825"/>
          </a:xfrm>
          <a:prstGeom prst="rect">
            <a:avLst/>
          </a:prstGeom>
        </p:spPr>
        <p:txBody>
          <a:bodyPr vert="horz" wrap="square" lIns="0" tIns="11397" rIns="0" bIns="0" rtlCol="0">
            <a:spAutoFit/>
          </a:bodyPr>
          <a:lstStyle/>
          <a:p>
            <a:pPr marL="11397" marR="31342" indent="307718" algn="just">
              <a:lnSpc>
                <a:spcPct val="110000"/>
              </a:lnSpc>
              <a:spcBef>
                <a:spcPts val="90"/>
              </a:spcBef>
            </a:pPr>
            <a:r>
              <a:rPr sz="2100" dirty="0">
                <a:latin typeface="Arial"/>
                <a:cs typeface="Arial"/>
              </a:rPr>
              <a:t>The incus </a:t>
            </a:r>
            <a:r>
              <a:rPr sz="2100" spc="-4" dirty="0">
                <a:latin typeface="Arial"/>
                <a:cs typeface="Arial"/>
              </a:rPr>
              <a:t>moves </a:t>
            </a:r>
            <a:r>
              <a:rPr sz="2100" dirty="0">
                <a:latin typeface="Arial"/>
                <a:cs typeface="Arial"/>
              </a:rPr>
              <a:t>in such a</a:t>
            </a:r>
            <a:r>
              <a:rPr sz="2100" spc="-162" dirty="0">
                <a:latin typeface="Arial"/>
                <a:cs typeface="Arial"/>
              </a:rPr>
              <a:t> </a:t>
            </a:r>
            <a:r>
              <a:rPr sz="2100" dirty="0">
                <a:latin typeface="Arial"/>
                <a:cs typeface="Arial"/>
              </a:rPr>
              <a:t>way  that the </a:t>
            </a:r>
            <a:r>
              <a:rPr sz="2100" spc="-4" dirty="0">
                <a:latin typeface="Arial"/>
                <a:cs typeface="Arial"/>
              </a:rPr>
              <a:t>vibrations </a:t>
            </a:r>
            <a:r>
              <a:rPr sz="2100" dirty="0">
                <a:latin typeface="Arial"/>
                <a:cs typeface="Arial"/>
              </a:rPr>
              <a:t>are transmitted  </a:t>
            </a:r>
            <a:r>
              <a:rPr sz="2100" spc="-4" dirty="0">
                <a:latin typeface="Arial"/>
                <a:cs typeface="Arial"/>
              </a:rPr>
              <a:t>to </a:t>
            </a:r>
            <a:r>
              <a:rPr sz="2100" dirty="0">
                <a:latin typeface="Arial"/>
                <a:cs typeface="Arial"/>
              </a:rPr>
              <a:t>the head of the</a:t>
            </a:r>
            <a:r>
              <a:rPr sz="2100" spc="-112" dirty="0">
                <a:latin typeface="Arial"/>
                <a:cs typeface="Arial"/>
              </a:rPr>
              <a:t> </a:t>
            </a:r>
            <a:r>
              <a:rPr sz="2100" dirty="0">
                <a:latin typeface="Arial"/>
                <a:cs typeface="Arial"/>
              </a:rPr>
              <a:t>stapes.</a:t>
            </a:r>
            <a:endParaRPr sz="2100">
              <a:latin typeface="Arial"/>
              <a:cs typeface="Arial"/>
            </a:endParaRPr>
          </a:p>
          <a:p>
            <a:pPr>
              <a:spcBef>
                <a:spcPts val="40"/>
              </a:spcBef>
            </a:pPr>
            <a:endParaRPr sz="2300">
              <a:latin typeface="Times New Roman"/>
              <a:cs typeface="Times New Roman"/>
            </a:endParaRPr>
          </a:p>
          <a:p>
            <a:pPr marL="11397" marR="4559" indent="307718">
              <a:lnSpc>
                <a:spcPct val="110000"/>
              </a:lnSpc>
            </a:pPr>
            <a:r>
              <a:rPr sz="2100" dirty="0">
                <a:latin typeface="Arial"/>
                <a:cs typeface="Arial"/>
              </a:rPr>
              <a:t>Movements of the head of the  stapes swing </a:t>
            </a:r>
            <a:r>
              <a:rPr sz="2100" spc="-4" dirty="0">
                <a:latin typeface="Arial"/>
                <a:cs typeface="Arial"/>
              </a:rPr>
              <a:t>its </a:t>
            </a:r>
            <a:r>
              <a:rPr sz="2100" dirty="0">
                <a:latin typeface="Arial"/>
                <a:cs typeface="Arial"/>
              </a:rPr>
              <a:t>foot plate </a:t>
            </a:r>
            <a:r>
              <a:rPr sz="2100" spc="-4" dirty="0">
                <a:latin typeface="Arial"/>
                <a:cs typeface="Arial"/>
              </a:rPr>
              <a:t>to </a:t>
            </a:r>
            <a:r>
              <a:rPr sz="2100" dirty="0">
                <a:latin typeface="Arial"/>
                <a:cs typeface="Arial"/>
              </a:rPr>
              <a:t>and  </a:t>
            </a:r>
            <a:r>
              <a:rPr sz="2100" spc="-4" dirty="0">
                <a:latin typeface="Arial"/>
                <a:cs typeface="Arial"/>
              </a:rPr>
              <a:t>fro </a:t>
            </a:r>
            <a:r>
              <a:rPr sz="2100" dirty="0">
                <a:latin typeface="Arial"/>
                <a:cs typeface="Arial"/>
              </a:rPr>
              <a:t>like a door hinged at the  </a:t>
            </a:r>
            <a:r>
              <a:rPr sz="2100" spc="-4" dirty="0">
                <a:latin typeface="Arial"/>
                <a:cs typeface="Arial"/>
              </a:rPr>
              <a:t>posterior </a:t>
            </a:r>
            <a:r>
              <a:rPr sz="2100" dirty="0">
                <a:latin typeface="Arial"/>
                <a:cs typeface="Arial"/>
              </a:rPr>
              <a:t>edge of the </a:t>
            </a:r>
            <a:r>
              <a:rPr sz="2100" spc="-4" dirty="0">
                <a:latin typeface="Arial"/>
                <a:cs typeface="Arial"/>
              </a:rPr>
              <a:t>oval</a:t>
            </a:r>
            <a:r>
              <a:rPr sz="2100" spc="-153" dirty="0">
                <a:latin typeface="Arial"/>
                <a:cs typeface="Arial"/>
              </a:rPr>
              <a:t> </a:t>
            </a:r>
            <a:r>
              <a:rPr sz="2100" dirty="0">
                <a:latin typeface="Arial"/>
                <a:cs typeface="Arial"/>
              </a:rPr>
              <a:t>window.</a:t>
            </a:r>
            <a:endParaRPr sz="2100">
              <a:latin typeface="Arial"/>
              <a:cs typeface="Arial"/>
            </a:endParaRPr>
          </a:p>
        </p:txBody>
      </p:sp>
      <p:sp>
        <p:nvSpPr>
          <p:cNvPr id="5" name="object 5"/>
          <p:cNvSpPr/>
          <p:nvPr/>
        </p:nvSpPr>
        <p:spPr>
          <a:xfrm>
            <a:off x="594359" y="3638774"/>
            <a:ext cx="120534" cy="121024"/>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557766" y="3492402"/>
            <a:ext cx="4177145" cy="2144400"/>
          </a:xfrm>
          <a:prstGeom prst="rect">
            <a:avLst/>
          </a:prstGeom>
        </p:spPr>
        <p:txBody>
          <a:bodyPr vert="horz" wrap="square" lIns="0" tIns="11397" rIns="0" bIns="0" rtlCol="0">
            <a:spAutoFit/>
          </a:bodyPr>
          <a:lstStyle/>
          <a:p>
            <a:pPr marL="11397" marR="4559" indent="307718">
              <a:lnSpc>
                <a:spcPct val="110000"/>
              </a:lnSpc>
              <a:spcBef>
                <a:spcPts val="90"/>
              </a:spcBef>
            </a:pPr>
            <a:r>
              <a:rPr sz="2100" dirty="0">
                <a:latin typeface="Arial"/>
                <a:cs typeface="Arial"/>
              </a:rPr>
              <a:t>The auditory ossicles function</a:t>
            </a:r>
            <a:r>
              <a:rPr sz="2100" spc="-206" dirty="0">
                <a:latin typeface="Arial"/>
                <a:cs typeface="Arial"/>
              </a:rPr>
              <a:t> </a:t>
            </a:r>
            <a:r>
              <a:rPr sz="2100" dirty="0">
                <a:latin typeface="Arial"/>
                <a:cs typeface="Arial"/>
              </a:rPr>
              <a:t>as  a </a:t>
            </a:r>
            <a:r>
              <a:rPr sz="2100" spc="-4" dirty="0">
                <a:latin typeface="Arial"/>
                <a:cs typeface="Arial"/>
              </a:rPr>
              <a:t>lever </a:t>
            </a:r>
            <a:r>
              <a:rPr sz="2100" dirty="0">
                <a:latin typeface="Arial"/>
                <a:cs typeface="Arial"/>
              </a:rPr>
              <a:t>system that </a:t>
            </a:r>
            <a:r>
              <a:rPr sz="2100" spc="-4" dirty="0">
                <a:latin typeface="Arial"/>
                <a:cs typeface="Arial"/>
              </a:rPr>
              <a:t>converts </a:t>
            </a:r>
            <a:r>
              <a:rPr sz="2100" dirty="0">
                <a:latin typeface="Arial"/>
                <a:cs typeface="Arial"/>
              </a:rPr>
              <a:t>the  resonant </a:t>
            </a:r>
            <a:r>
              <a:rPr sz="2100" spc="-4" dirty="0">
                <a:latin typeface="Arial"/>
                <a:cs typeface="Arial"/>
              </a:rPr>
              <a:t>vibrations </a:t>
            </a:r>
            <a:r>
              <a:rPr sz="2100" dirty="0">
                <a:latin typeface="Arial"/>
                <a:cs typeface="Arial"/>
              </a:rPr>
              <a:t>of the tympanic  </a:t>
            </a:r>
            <a:r>
              <a:rPr sz="2100" spc="-4" dirty="0">
                <a:latin typeface="Arial"/>
                <a:cs typeface="Arial"/>
              </a:rPr>
              <a:t>membrane </a:t>
            </a:r>
            <a:r>
              <a:rPr sz="2100" dirty="0">
                <a:latin typeface="Arial"/>
                <a:cs typeface="Arial"/>
              </a:rPr>
              <a:t>into movements of the  stapes against the perilymph </a:t>
            </a:r>
            <a:r>
              <a:rPr sz="2100" spc="-4" dirty="0">
                <a:latin typeface="Arial"/>
                <a:cs typeface="Arial"/>
              </a:rPr>
              <a:t>filled  </a:t>
            </a:r>
            <a:r>
              <a:rPr sz="2100" dirty="0">
                <a:latin typeface="Arial"/>
                <a:cs typeface="Arial"/>
              </a:rPr>
              <a:t>scala </a:t>
            </a:r>
            <a:r>
              <a:rPr sz="2100" spc="-4" dirty="0">
                <a:latin typeface="Arial"/>
                <a:cs typeface="Arial"/>
              </a:rPr>
              <a:t>vestibuli </a:t>
            </a:r>
            <a:r>
              <a:rPr sz="2100" dirty="0">
                <a:latin typeface="Arial"/>
                <a:cs typeface="Arial"/>
              </a:rPr>
              <a:t>of the</a:t>
            </a:r>
            <a:r>
              <a:rPr sz="2100" spc="-102" dirty="0">
                <a:latin typeface="Arial"/>
                <a:cs typeface="Arial"/>
              </a:rPr>
              <a:t> </a:t>
            </a:r>
            <a:r>
              <a:rPr sz="2100" dirty="0">
                <a:latin typeface="Arial"/>
                <a:cs typeface="Arial"/>
              </a:rPr>
              <a:t>cochlea.</a:t>
            </a:r>
            <a:endParaRPr sz="2100">
              <a:latin typeface="Arial"/>
              <a:cs typeface="Arial"/>
            </a:endParaRPr>
          </a:p>
        </p:txBody>
      </p:sp>
      <p:sp>
        <p:nvSpPr>
          <p:cNvPr id="7" name="object 7"/>
          <p:cNvSpPr/>
          <p:nvPr/>
        </p:nvSpPr>
        <p:spPr>
          <a:xfrm>
            <a:off x="4927023" y="739588"/>
            <a:ext cx="3801341" cy="3429000"/>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4887883" y="4776394"/>
            <a:ext cx="124691" cy="121024"/>
          </a:xfrm>
          <a:prstGeom prst="rect">
            <a:avLst/>
          </a:prstGeom>
          <a:blipFill>
            <a:blip r:embed="rId6" cstate="print"/>
            <a:stretch>
              <a:fillRect/>
            </a:stretch>
          </a:blipFill>
        </p:spPr>
        <p:txBody>
          <a:bodyPr wrap="square" lIns="0" tIns="0" rIns="0" bIns="0" rtlCol="0"/>
          <a:lstStyle/>
          <a:p>
            <a:endParaRPr/>
          </a:p>
        </p:txBody>
      </p:sp>
      <p:sp>
        <p:nvSpPr>
          <p:cNvPr id="9" name="object 9"/>
          <p:cNvSpPr txBox="1"/>
          <p:nvPr/>
        </p:nvSpPr>
        <p:spPr>
          <a:xfrm>
            <a:off x="4852670" y="4660414"/>
            <a:ext cx="3525981" cy="1011782"/>
          </a:xfrm>
          <a:prstGeom prst="rect">
            <a:avLst/>
          </a:prstGeom>
        </p:spPr>
        <p:txBody>
          <a:bodyPr vert="horz" wrap="square" lIns="0" tIns="11397" rIns="0" bIns="0" rtlCol="0">
            <a:spAutoFit/>
          </a:bodyPr>
          <a:lstStyle/>
          <a:p>
            <a:pPr marL="11397" marR="4559" indent="250164">
              <a:spcBef>
                <a:spcPts val="90"/>
              </a:spcBef>
            </a:pPr>
            <a:r>
              <a:rPr sz="2100" dirty="0">
                <a:latin typeface="Arial"/>
                <a:cs typeface="Arial"/>
              </a:rPr>
              <a:t>This system increases the  sound pressure that </a:t>
            </a:r>
            <a:r>
              <a:rPr sz="2100" spc="-4" dirty="0">
                <a:latin typeface="Arial"/>
                <a:cs typeface="Arial"/>
              </a:rPr>
              <a:t>arrives</a:t>
            </a:r>
            <a:r>
              <a:rPr sz="2100" spc="-171" dirty="0">
                <a:latin typeface="Arial"/>
                <a:cs typeface="Arial"/>
              </a:rPr>
              <a:t> </a:t>
            </a:r>
            <a:r>
              <a:rPr sz="2100" dirty="0">
                <a:latin typeface="Arial"/>
                <a:cs typeface="Arial"/>
              </a:rPr>
              <a:t>at  the </a:t>
            </a:r>
            <a:r>
              <a:rPr sz="2100" spc="-4" dirty="0">
                <a:latin typeface="Arial"/>
                <a:cs typeface="Arial"/>
              </a:rPr>
              <a:t>oval </a:t>
            </a:r>
            <a:r>
              <a:rPr sz="2100" spc="-18" dirty="0">
                <a:latin typeface="Arial"/>
                <a:cs typeface="Arial"/>
              </a:rPr>
              <a:t>window,</a:t>
            </a:r>
            <a:r>
              <a:rPr sz="2100" spc="-94" dirty="0">
                <a:latin typeface="Arial"/>
                <a:cs typeface="Arial"/>
              </a:rPr>
              <a:t> </a:t>
            </a:r>
            <a:r>
              <a:rPr sz="2100" dirty="0">
                <a:latin typeface="Arial"/>
                <a:cs typeface="Arial"/>
              </a:rPr>
              <a:t>because:</a:t>
            </a:r>
            <a:endParaRPr sz="2100">
              <a:latin typeface="Arial"/>
              <a:cs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94359" y="3328147"/>
            <a:ext cx="120534" cy="102198"/>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57766" y="460785"/>
            <a:ext cx="4191577" cy="3500562"/>
          </a:xfrm>
          <a:prstGeom prst="rect">
            <a:avLst/>
          </a:prstGeom>
        </p:spPr>
        <p:txBody>
          <a:bodyPr vert="horz" wrap="square" lIns="0" tIns="47867" rIns="0" bIns="0" rtlCol="0">
            <a:spAutoFit/>
          </a:bodyPr>
          <a:lstStyle/>
          <a:p>
            <a:pPr marL="319115" marR="4559" indent="-307718">
              <a:lnSpc>
                <a:spcPts val="2226"/>
              </a:lnSpc>
              <a:spcBef>
                <a:spcPts val="377"/>
              </a:spcBef>
              <a:buClr>
                <a:srgbClr val="008000"/>
              </a:buClr>
              <a:buFont typeface="Wingdings"/>
              <a:buChar char=""/>
              <a:tabLst>
                <a:tab pos="319115" algn="l"/>
              </a:tabLst>
            </a:pPr>
            <a:r>
              <a:rPr sz="2100" dirty="0">
                <a:latin typeface="Arial"/>
                <a:cs typeface="Arial"/>
              </a:rPr>
              <a:t>the </a:t>
            </a:r>
            <a:r>
              <a:rPr sz="2100" spc="-4" dirty="0">
                <a:latin typeface="Arial"/>
                <a:cs typeface="Arial"/>
              </a:rPr>
              <a:t>lever </a:t>
            </a:r>
            <a:r>
              <a:rPr sz="2100" dirty="0">
                <a:latin typeface="Arial"/>
                <a:cs typeface="Arial"/>
              </a:rPr>
              <a:t>action of the malleus  and incus multiplies the force</a:t>
            </a:r>
            <a:r>
              <a:rPr sz="2100" spc="-220" dirty="0">
                <a:latin typeface="Arial"/>
                <a:cs typeface="Arial"/>
              </a:rPr>
              <a:t> </a:t>
            </a:r>
            <a:r>
              <a:rPr sz="2100" dirty="0">
                <a:latin typeface="Arial"/>
                <a:cs typeface="Arial"/>
              </a:rPr>
              <a:t>1.3  times;</a:t>
            </a:r>
            <a:r>
              <a:rPr sz="2100" spc="-36" dirty="0">
                <a:latin typeface="Arial"/>
                <a:cs typeface="Arial"/>
              </a:rPr>
              <a:t> </a:t>
            </a:r>
            <a:r>
              <a:rPr sz="2100" dirty="0">
                <a:latin typeface="Arial"/>
                <a:cs typeface="Arial"/>
              </a:rPr>
              <a:t>and</a:t>
            </a:r>
            <a:endParaRPr sz="2100">
              <a:latin typeface="Arial"/>
              <a:cs typeface="Arial"/>
            </a:endParaRPr>
          </a:p>
          <a:p>
            <a:pPr>
              <a:spcBef>
                <a:spcPts val="31"/>
              </a:spcBef>
              <a:buClr>
                <a:srgbClr val="008000"/>
              </a:buClr>
              <a:buFont typeface="Wingdings"/>
              <a:buChar char=""/>
            </a:pPr>
            <a:endParaRPr sz="2800">
              <a:latin typeface="Times New Roman"/>
              <a:cs typeface="Times New Roman"/>
            </a:endParaRPr>
          </a:p>
          <a:p>
            <a:pPr marL="319115" marR="105992" indent="-307718">
              <a:lnSpc>
                <a:spcPts val="2226"/>
              </a:lnSpc>
              <a:buClr>
                <a:srgbClr val="008000"/>
              </a:buClr>
              <a:buFont typeface="Wingdings"/>
              <a:buChar char=""/>
              <a:tabLst>
                <a:tab pos="319115" algn="l"/>
              </a:tabLst>
            </a:pPr>
            <a:r>
              <a:rPr sz="2100" dirty="0">
                <a:latin typeface="Arial"/>
                <a:cs typeface="Arial"/>
              </a:rPr>
              <a:t>the area of the tympanic  </a:t>
            </a:r>
            <a:r>
              <a:rPr sz="2100" spc="-4" dirty="0">
                <a:latin typeface="Arial"/>
                <a:cs typeface="Arial"/>
              </a:rPr>
              <a:t>membrane </a:t>
            </a:r>
            <a:r>
              <a:rPr sz="2100" dirty="0">
                <a:latin typeface="Arial"/>
                <a:cs typeface="Arial"/>
              </a:rPr>
              <a:t>is much greater</a:t>
            </a:r>
            <a:r>
              <a:rPr sz="2100" spc="-157" dirty="0">
                <a:latin typeface="Arial"/>
                <a:cs typeface="Arial"/>
              </a:rPr>
              <a:t> </a:t>
            </a:r>
            <a:r>
              <a:rPr sz="2100" dirty="0">
                <a:latin typeface="Arial"/>
                <a:cs typeface="Arial"/>
              </a:rPr>
              <a:t>than  the area of the foot plate of the  stapes.</a:t>
            </a:r>
            <a:endParaRPr sz="2100">
              <a:latin typeface="Arial"/>
              <a:cs typeface="Arial"/>
            </a:endParaRPr>
          </a:p>
          <a:p>
            <a:pPr>
              <a:spcBef>
                <a:spcPts val="9"/>
              </a:spcBef>
            </a:pPr>
            <a:endParaRPr sz="2600">
              <a:latin typeface="Times New Roman"/>
              <a:cs typeface="Times New Roman"/>
            </a:endParaRPr>
          </a:p>
          <a:p>
            <a:pPr marL="319115"/>
            <a:endParaRPr lang="en-US" sz="2100" dirty="0" smtClean="0">
              <a:latin typeface="Arial"/>
              <a:cs typeface="Arial"/>
            </a:endParaRPr>
          </a:p>
          <a:p>
            <a:pPr marL="319115"/>
            <a:r>
              <a:rPr sz="2100" smtClean="0">
                <a:latin typeface="Arial"/>
                <a:cs typeface="Arial"/>
              </a:rPr>
              <a:t>When </a:t>
            </a:r>
            <a:r>
              <a:rPr sz="2100" dirty="0">
                <a:latin typeface="Arial"/>
                <a:cs typeface="Arial"/>
              </a:rPr>
              <a:t>the middle ear</a:t>
            </a:r>
            <a:r>
              <a:rPr sz="2100" spc="-139" dirty="0">
                <a:latin typeface="Arial"/>
                <a:cs typeface="Arial"/>
              </a:rPr>
              <a:t> </a:t>
            </a:r>
            <a:r>
              <a:rPr sz="2100" dirty="0">
                <a:latin typeface="Arial"/>
                <a:cs typeface="Arial"/>
              </a:rPr>
              <a:t>muscles</a:t>
            </a:r>
            <a:endParaRPr sz="2100">
              <a:latin typeface="Arial"/>
              <a:cs typeface="Arial"/>
            </a:endParaRPr>
          </a:p>
        </p:txBody>
      </p:sp>
      <p:sp>
        <p:nvSpPr>
          <p:cNvPr id="4" name="object 4"/>
          <p:cNvSpPr/>
          <p:nvPr/>
        </p:nvSpPr>
        <p:spPr>
          <a:xfrm>
            <a:off x="4916557" y="739588"/>
            <a:ext cx="3778074" cy="2690756"/>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415636" y="3429000"/>
            <a:ext cx="8311573" cy="3024467"/>
          </a:xfrm>
          <a:custGeom>
            <a:avLst/>
            <a:gdLst/>
            <a:ahLst/>
            <a:cxnLst/>
            <a:rect l="l" t="t" r="r" b="b"/>
            <a:pathLst>
              <a:path w="9142730" h="3427729">
                <a:moveTo>
                  <a:pt x="0" y="3427476"/>
                </a:moveTo>
                <a:lnTo>
                  <a:pt x="9142476" y="3427476"/>
                </a:lnTo>
                <a:lnTo>
                  <a:pt x="9142476" y="0"/>
                </a:lnTo>
                <a:lnTo>
                  <a:pt x="0" y="0"/>
                </a:lnTo>
                <a:lnTo>
                  <a:pt x="0" y="3427476"/>
                </a:lnTo>
                <a:close/>
              </a:path>
            </a:pathLst>
          </a:custGeom>
          <a:solidFill>
            <a:srgbClr val="FFFFFF"/>
          </a:solidFill>
        </p:spPr>
        <p:txBody>
          <a:bodyPr wrap="square" lIns="0" tIns="0" rIns="0" bIns="0" rtlCol="0"/>
          <a:lstStyle/>
          <a:p>
            <a:endParaRPr/>
          </a:p>
        </p:txBody>
      </p:sp>
      <p:sp>
        <p:nvSpPr>
          <p:cNvPr id="6" name="object 6"/>
          <p:cNvSpPr/>
          <p:nvPr/>
        </p:nvSpPr>
        <p:spPr>
          <a:xfrm>
            <a:off x="594359" y="3429000"/>
            <a:ext cx="120534" cy="20171"/>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557765" y="3523330"/>
            <a:ext cx="4207164" cy="1822773"/>
          </a:xfrm>
          <a:prstGeom prst="rect">
            <a:avLst/>
          </a:prstGeom>
        </p:spPr>
        <p:txBody>
          <a:bodyPr vert="horz" wrap="square" lIns="0" tIns="11397" rIns="0" bIns="0" rtlCol="0">
            <a:spAutoFit/>
          </a:bodyPr>
          <a:lstStyle/>
          <a:p>
            <a:pPr marL="11397" marR="4559">
              <a:lnSpc>
                <a:spcPct val="110000"/>
              </a:lnSpc>
              <a:spcBef>
                <a:spcPts val="90"/>
              </a:spcBef>
            </a:pPr>
            <a:r>
              <a:rPr sz="2100" dirty="0">
                <a:latin typeface="Arial"/>
                <a:cs typeface="Arial"/>
              </a:rPr>
              <a:t>(tensor tympani and </a:t>
            </a:r>
            <a:r>
              <a:rPr sz="2100" spc="-4" dirty="0">
                <a:latin typeface="Arial"/>
                <a:cs typeface="Arial"/>
              </a:rPr>
              <a:t>stapedius)  </a:t>
            </a:r>
            <a:r>
              <a:rPr sz="2100" dirty="0">
                <a:latin typeface="Arial"/>
                <a:cs typeface="Arial"/>
              </a:rPr>
              <a:t>contract, the manubrium of the  malleus pulls inward and the foot  plate of the stapes pushes</a:t>
            </a:r>
            <a:r>
              <a:rPr sz="2100" spc="-206" dirty="0">
                <a:latin typeface="Arial"/>
                <a:cs typeface="Arial"/>
              </a:rPr>
              <a:t> </a:t>
            </a:r>
            <a:r>
              <a:rPr sz="2100" dirty="0">
                <a:latin typeface="Arial"/>
                <a:cs typeface="Arial"/>
              </a:rPr>
              <a:t>outward,  </a:t>
            </a:r>
            <a:r>
              <a:rPr sz="2100" spc="-4" dirty="0">
                <a:latin typeface="Arial"/>
                <a:cs typeface="Arial"/>
              </a:rPr>
              <a:t>decreasing sound</a:t>
            </a:r>
            <a:r>
              <a:rPr sz="2100" spc="-27" dirty="0">
                <a:latin typeface="Arial"/>
                <a:cs typeface="Arial"/>
              </a:rPr>
              <a:t> </a:t>
            </a:r>
            <a:r>
              <a:rPr sz="2100" spc="-4" dirty="0">
                <a:latin typeface="Arial"/>
                <a:cs typeface="Arial"/>
              </a:rPr>
              <a:t>transmission.</a:t>
            </a:r>
            <a:endParaRPr sz="2100">
              <a:latin typeface="Arial"/>
              <a:cs typeface="Arial"/>
            </a:endParaRPr>
          </a:p>
        </p:txBody>
      </p:sp>
      <p:sp>
        <p:nvSpPr>
          <p:cNvPr id="8" name="object 8"/>
          <p:cNvSpPr/>
          <p:nvPr/>
        </p:nvSpPr>
        <p:spPr>
          <a:xfrm>
            <a:off x="4849091" y="3429000"/>
            <a:ext cx="3879273" cy="363070"/>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4958542" y="4276165"/>
            <a:ext cx="120534" cy="116989"/>
          </a:xfrm>
          <a:prstGeom prst="rect">
            <a:avLst/>
          </a:prstGeom>
          <a:blipFill>
            <a:blip r:embed="rId6" cstate="print"/>
            <a:stretch>
              <a:fillRect/>
            </a:stretch>
          </a:blipFill>
        </p:spPr>
        <p:txBody>
          <a:bodyPr wrap="square" lIns="0" tIns="0" rIns="0" bIns="0" rtlCol="0"/>
          <a:lstStyle/>
          <a:p>
            <a:endParaRPr/>
          </a:p>
        </p:txBody>
      </p:sp>
      <p:sp>
        <p:nvSpPr>
          <p:cNvPr id="10" name="object 10"/>
          <p:cNvSpPr txBox="1"/>
          <p:nvPr/>
        </p:nvSpPr>
        <p:spPr>
          <a:xfrm>
            <a:off x="4921942" y="4160352"/>
            <a:ext cx="3263322" cy="2335221"/>
          </a:xfrm>
          <a:prstGeom prst="rect">
            <a:avLst/>
          </a:prstGeom>
        </p:spPr>
        <p:txBody>
          <a:bodyPr vert="horz" wrap="square" lIns="0" tIns="11397" rIns="0" bIns="0" rtlCol="0">
            <a:spAutoFit/>
          </a:bodyPr>
          <a:lstStyle/>
          <a:p>
            <a:pPr marL="11397" marR="4559" indent="254153">
              <a:spcBef>
                <a:spcPts val="90"/>
              </a:spcBef>
            </a:pPr>
            <a:r>
              <a:rPr sz="2100" dirty="0">
                <a:latin typeface="Arial"/>
                <a:cs typeface="Arial"/>
              </a:rPr>
              <a:t>Loud sounds initiate the  </a:t>
            </a:r>
            <a:r>
              <a:rPr sz="2100" b="1" spc="-4" dirty="0">
                <a:latin typeface="Arial"/>
                <a:cs typeface="Arial"/>
              </a:rPr>
              <a:t>tympanic </a:t>
            </a:r>
            <a:r>
              <a:rPr sz="2100" b="1" dirty="0">
                <a:latin typeface="Arial"/>
                <a:cs typeface="Arial"/>
              </a:rPr>
              <a:t>reflex</a:t>
            </a:r>
            <a:r>
              <a:rPr sz="2100" dirty="0">
                <a:latin typeface="Arial"/>
                <a:cs typeface="Arial"/>
              </a:rPr>
              <a:t>, which  contracts the middle ear  muscles </a:t>
            </a:r>
            <a:r>
              <a:rPr sz="2100" spc="-4" dirty="0">
                <a:latin typeface="Arial"/>
                <a:cs typeface="Arial"/>
              </a:rPr>
              <a:t>to prevent </a:t>
            </a:r>
            <a:r>
              <a:rPr sz="2100" dirty="0">
                <a:latin typeface="Arial"/>
                <a:cs typeface="Arial"/>
              </a:rPr>
              <a:t>strong  sound </a:t>
            </a:r>
            <a:r>
              <a:rPr sz="2100" spc="-4" dirty="0">
                <a:latin typeface="Arial"/>
                <a:cs typeface="Arial"/>
              </a:rPr>
              <a:t>waves </a:t>
            </a:r>
            <a:r>
              <a:rPr sz="2100" dirty="0">
                <a:latin typeface="Arial"/>
                <a:cs typeface="Arial"/>
              </a:rPr>
              <a:t>from causing  </a:t>
            </a:r>
            <a:r>
              <a:rPr sz="2100" spc="-4" dirty="0">
                <a:latin typeface="Arial"/>
                <a:cs typeface="Arial"/>
              </a:rPr>
              <a:t>excessive </a:t>
            </a:r>
            <a:r>
              <a:rPr sz="2100" dirty="0">
                <a:latin typeface="Arial"/>
                <a:cs typeface="Arial"/>
              </a:rPr>
              <a:t>stimulation of</a:t>
            </a:r>
            <a:r>
              <a:rPr sz="2100" spc="-144" dirty="0">
                <a:latin typeface="Arial"/>
                <a:cs typeface="Arial"/>
              </a:rPr>
              <a:t> </a:t>
            </a:r>
            <a:r>
              <a:rPr sz="2100" dirty="0">
                <a:latin typeface="Arial"/>
                <a:cs typeface="Arial"/>
              </a:rPr>
              <a:t>the  </a:t>
            </a:r>
            <a:r>
              <a:rPr sz="2100" spc="-4" dirty="0">
                <a:latin typeface="Arial"/>
                <a:cs typeface="Arial"/>
              </a:rPr>
              <a:t>auditory</a:t>
            </a:r>
            <a:r>
              <a:rPr sz="2100" spc="-54" dirty="0">
                <a:latin typeface="Arial"/>
                <a:cs typeface="Arial"/>
              </a:rPr>
              <a:t> </a:t>
            </a:r>
            <a:r>
              <a:rPr sz="2100" dirty="0">
                <a:latin typeface="Arial"/>
                <a:cs typeface="Arial"/>
              </a:rPr>
              <a:t>receptors.</a:t>
            </a:r>
            <a:endParaRPr sz="2100">
              <a:latin typeface="Arial"/>
              <a:cs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94359" y="1048870"/>
            <a:ext cx="120534" cy="129091"/>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557766" y="481506"/>
            <a:ext cx="7580167" cy="1452170"/>
          </a:xfrm>
          <a:prstGeom prst="rect">
            <a:avLst/>
          </a:prstGeom>
        </p:spPr>
        <p:txBody>
          <a:bodyPr vert="horz" wrap="square" lIns="0" tIns="51286" rIns="0" bIns="0" rtlCol="0">
            <a:spAutoFit/>
          </a:bodyPr>
          <a:lstStyle/>
          <a:p>
            <a:pPr marL="11397">
              <a:spcBef>
                <a:spcPts val="404"/>
              </a:spcBef>
            </a:pPr>
            <a:r>
              <a:rPr sz="2500" spc="-9" dirty="0">
                <a:solidFill>
                  <a:srgbClr val="FF0000"/>
                </a:solidFill>
              </a:rPr>
              <a:t>Bone and </a:t>
            </a:r>
            <a:r>
              <a:rPr sz="2500" spc="-4" dirty="0">
                <a:solidFill>
                  <a:srgbClr val="FF0000"/>
                </a:solidFill>
              </a:rPr>
              <a:t>Air</a:t>
            </a:r>
            <a:r>
              <a:rPr sz="2500" spc="27" dirty="0">
                <a:solidFill>
                  <a:srgbClr val="FF0000"/>
                </a:solidFill>
              </a:rPr>
              <a:t> </a:t>
            </a:r>
            <a:r>
              <a:rPr sz="2500" spc="-9" dirty="0">
                <a:solidFill>
                  <a:srgbClr val="FF0000"/>
                </a:solidFill>
              </a:rPr>
              <a:t>Conduction</a:t>
            </a:r>
            <a:endParaRPr sz="2500"/>
          </a:p>
          <a:p>
            <a:pPr marL="11397" marR="4559" indent="307718">
              <a:lnSpc>
                <a:spcPct val="110000"/>
              </a:lnSpc>
              <a:spcBef>
                <a:spcPts val="13"/>
              </a:spcBef>
            </a:pPr>
            <a:r>
              <a:rPr sz="2000" spc="-4" dirty="0">
                <a:solidFill>
                  <a:srgbClr val="008000"/>
                </a:solidFill>
                <a:latin typeface="Arial" pitchFamily="34" charset="0"/>
                <a:cs typeface="Arial" pitchFamily="34" charset="0"/>
              </a:rPr>
              <a:t>Ossicular conduction </a:t>
            </a:r>
            <a:r>
              <a:rPr sz="2000" spc="-4" dirty="0">
                <a:solidFill>
                  <a:srgbClr val="000000"/>
                </a:solidFill>
                <a:latin typeface="Arial" pitchFamily="34" charset="0"/>
                <a:cs typeface="Arial" pitchFamily="34" charset="0"/>
              </a:rPr>
              <a:t>is the normal conduction of sound  waves </a:t>
            </a:r>
            <a:r>
              <a:rPr sz="2000" b="0" dirty="0">
                <a:solidFill>
                  <a:srgbClr val="000000"/>
                </a:solidFill>
                <a:latin typeface="Arial" pitchFamily="34" charset="0"/>
                <a:cs typeface="Arial" pitchFamily="34" charset="0"/>
              </a:rPr>
              <a:t>to </a:t>
            </a:r>
            <a:r>
              <a:rPr sz="2000" spc="-4" dirty="0">
                <a:solidFill>
                  <a:srgbClr val="000000"/>
                </a:solidFill>
                <a:latin typeface="Arial" pitchFamily="34" charset="0"/>
                <a:cs typeface="Arial" pitchFamily="34" charset="0"/>
              </a:rPr>
              <a:t>the fluid of the inner ear via the tympanic membrane  </a:t>
            </a:r>
            <a:r>
              <a:rPr sz="2000" spc="-4">
                <a:solidFill>
                  <a:srgbClr val="000000"/>
                </a:solidFill>
                <a:latin typeface="Arial" pitchFamily="34" charset="0"/>
                <a:cs typeface="Arial" pitchFamily="34" charset="0"/>
              </a:rPr>
              <a:t>and </a:t>
            </a:r>
            <a:r>
              <a:rPr sz="2000" spc="-4" smtClean="0">
                <a:solidFill>
                  <a:srgbClr val="000000"/>
                </a:solidFill>
                <a:latin typeface="Arial" pitchFamily="34" charset="0"/>
                <a:cs typeface="Arial" pitchFamily="34" charset="0"/>
              </a:rPr>
              <a:t>th</a:t>
            </a:r>
            <a:r>
              <a:rPr lang="en-US" sz="2000" spc="-4" dirty="0" smtClean="0">
                <a:solidFill>
                  <a:srgbClr val="000000"/>
                </a:solidFill>
                <a:latin typeface="Arial" pitchFamily="34" charset="0"/>
                <a:cs typeface="Arial" pitchFamily="34" charset="0"/>
              </a:rPr>
              <a:t>e  </a:t>
            </a:r>
            <a:r>
              <a:rPr sz="2000" spc="-4" smtClean="0">
                <a:solidFill>
                  <a:srgbClr val="000000"/>
                </a:solidFill>
                <a:latin typeface="Arial" pitchFamily="34" charset="0"/>
                <a:cs typeface="Arial" pitchFamily="34" charset="0"/>
              </a:rPr>
              <a:t>auditory</a:t>
            </a:r>
            <a:r>
              <a:rPr sz="2000" spc="4" smtClean="0">
                <a:solidFill>
                  <a:srgbClr val="000000"/>
                </a:solidFill>
                <a:latin typeface="Arial" pitchFamily="34" charset="0"/>
                <a:cs typeface="Arial" pitchFamily="34" charset="0"/>
              </a:rPr>
              <a:t> </a:t>
            </a:r>
            <a:r>
              <a:rPr sz="2000" spc="-4" smtClean="0">
                <a:solidFill>
                  <a:srgbClr val="000000"/>
                </a:solidFill>
                <a:latin typeface="Arial" pitchFamily="34" charset="0"/>
                <a:cs typeface="Arial" pitchFamily="34" charset="0"/>
              </a:rPr>
              <a:t>ossicles</a:t>
            </a:r>
            <a:endParaRPr spc="-4" dirty="0">
              <a:solidFill>
                <a:srgbClr val="000000"/>
              </a:solidFill>
              <a:latin typeface="Arial"/>
              <a:cs typeface="Arial"/>
            </a:endParaRPr>
          </a:p>
        </p:txBody>
      </p:sp>
      <p:sp>
        <p:nvSpPr>
          <p:cNvPr id="4" name="object 4"/>
          <p:cNvSpPr/>
          <p:nvPr/>
        </p:nvSpPr>
        <p:spPr>
          <a:xfrm>
            <a:off x="594359" y="2472913"/>
            <a:ext cx="120534" cy="12505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94359" y="3888890"/>
            <a:ext cx="120534" cy="129091"/>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94359" y="5308899"/>
            <a:ext cx="120534" cy="125058"/>
          </a:xfrm>
          <a:prstGeom prst="rect">
            <a:avLst/>
          </a:prstGeom>
          <a:blipFill>
            <a:blip r:embed="rId5" cstate="print"/>
            <a:stretch>
              <a:fillRect/>
            </a:stretch>
          </a:blipFill>
        </p:spPr>
        <p:txBody>
          <a:bodyPr wrap="square" lIns="0" tIns="0" rIns="0" bIns="0" rtlCol="0"/>
          <a:lstStyle/>
          <a:p>
            <a:endParaRPr/>
          </a:p>
        </p:txBody>
      </p:sp>
      <p:sp>
        <p:nvSpPr>
          <p:cNvPr id="7" name="object 7"/>
          <p:cNvSpPr txBox="1"/>
          <p:nvPr/>
        </p:nvSpPr>
        <p:spPr>
          <a:xfrm>
            <a:off x="557765" y="2319170"/>
            <a:ext cx="7890164" cy="3735605"/>
          </a:xfrm>
          <a:prstGeom prst="rect">
            <a:avLst/>
          </a:prstGeom>
        </p:spPr>
        <p:txBody>
          <a:bodyPr vert="horz" wrap="square" lIns="0" tIns="11397" rIns="0" bIns="0" rtlCol="0">
            <a:spAutoFit/>
          </a:bodyPr>
          <a:lstStyle/>
          <a:p>
            <a:pPr marL="11397" marR="4559" indent="307718">
              <a:lnSpc>
                <a:spcPct val="110000"/>
              </a:lnSpc>
              <a:spcBef>
                <a:spcPts val="90"/>
              </a:spcBef>
            </a:pPr>
            <a:r>
              <a:rPr sz="2200" spc="-4" dirty="0">
                <a:latin typeface="Arial"/>
                <a:cs typeface="Arial"/>
              </a:rPr>
              <a:t>Sound waves also initiate vibrations of the secondary  tympanic membrane that closes the round window; this process,  unimportant in normal hearing, is called </a:t>
            </a:r>
            <a:r>
              <a:rPr sz="2200" b="1" spc="-4" dirty="0">
                <a:solidFill>
                  <a:srgbClr val="008000"/>
                </a:solidFill>
                <a:latin typeface="Arial"/>
                <a:cs typeface="Arial"/>
              </a:rPr>
              <a:t>air</a:t>
            </a:r>
            <a:r>
              <a:rPr sz="2200" b="1" spc="90" dirty="0">
                <a:solidFill>
                  <a:srgbClr val="008000"/>
                </a:solidFill>
                <a:latin typeface="Arial"/>
                <a:cs typeface="Arial"/>
              </a:rPr>
              <a:t> </a:t>
            </a:r>
            <a:r>
              <a:rPr sz="2200" b="1" spc="-4" dirty="0">
                <a:solidFill>
                  <a:srgbClr val="008000"/>
                </a:solidFill>
                <a:latin typeface="Arial"/>
                <a:cs typeface="Arial"/>
              </a:rPr>
              <a:t>conduction.</a:t>
            </a:r>
            <a:endParaRPr sz="2200">
              <a:latin typeface="Arial"/>
              <a:cs typeface="Arial"/>
            </a:endParaRPr>
          </a:p>
          <a:p>
            <a:pPr marL="11397" marR="52996" indent="307718">
              <a:lnSpc>
                <a:spcPct val="110000"/>
              </a:lnSpc>
            </a:pPr>
            <a:r>
              <a:rPr sz="2200" b="1" spc="-4" smtClean="0">
                <a:solidFill>
                  <a:srgbClr val="008000"/>
                </a:solidFill>
                <a:latin typeface="Arial"/>
                <a:cs typeface="Arial"/>
              </a:rPr>
              <a:t>Bone </a:t>
            </a:r>
            <a:r>
              <a:rPr sz="2200" b="1" spc="-4" dirty="0">
                <a:solidFill>
                  <a:srgbClr val="008000"/>
                </a:solidFill>
                <a:latin typeface="Arial"/>
                <a:cs typeface="Arial"/>
              </a:rPr>
              <a:t>conduction </a:t>
            </a:r>
            <a:r>
              <a:rPr sz="2200" spc="-4" dirty="0">
                <a:latin typeface="Arial"/>
                <a:cs typeface="Arial"/>
              </a:rPr>
              <a:t>is the transmission of vibrations of the  bones of the skull </a:t>
            </a:r>
            <a:r>
              <a:rPr sz="2200" dirty="0">
                <a:latin typeface="Arial"/>
                <a:cs typeface="Arial"/>
              </a:rPr>
              <a:t>to </a:t>
            </a:r>
            <a:r>
              <a:rPr sz="2200" spc="-4" dirty="0">
                <a:latin typeface="Arial"/>
                <a:cs typeface="Arial"/>
              </a:rPr>
              <a:t>the fluid of the inner ear; this plays a role in  transmission of extremely loud</a:t>
            </a:r>
            <a:r>
              <a:rPr sz="2200" spc="22" dirty="0">
                <a:latin typeface="Arial"/>
                <a:cs typeface="Arial"/>
              </a:rPr>
              <a:t> </a:t>
            </a:r>
            <a:r>
              <a:rPr sz="2200" spc="-4" dirty="0">
                <a:latin typeface="Arial"/>
                <a:cs typeface="Arial"/>
              </a:rPr>
              <a:t>sounds.</a:t>
            </a:r>
            <a:endParaRPr sz="2200">
              <a:latin typeface="Arial"/>
              <a:cs typeface="Arial"/>
            </a:endParaRPr>
          </a:p>
          <a:p>
            <a:pPr marL="11397" marR="237627" indent="307718">
              <a:lnSpc>
                <a:spcPct val="110000"/>
              </a:lnSpc>
            </a:pPr>
            <a:endParaRPr lang="en-US" sz="2200" spc="-4" dirty="0" smtClean="0">
              <a:latin typeface="Arial"/>
              <a:cs typeface="Arial"/>
            </a:endParaRPr>
          </a:p>
          <a:p>
            <a:pPr marL="11397" marR="237627" indent="307718">
              <a:lnSpc>
                <a:spcPct val="110000"/>
              </a:lnSpc>
            </a:pPr>
            <a:r>
              <a:rPr sz="2200" spc="-4" smtClean="0">
                <a:latin typeface="Arial"/>
                <a:cs typeface="Arial"/>
              </a:rPr>
              <a:t>Considerable </a:t>
            </a:r>
            <a:r>
              <a:rPr sz="2200" spc="-4" dirty="0">
                <a:latin typeface="Arial"/>
                <a:cs typeface="Arial"/>
              </a:rPr>
              <a:t>bone conduction also occurs when a vibrating  tuning fork is applied directly </a:t>
            </a:r>
            <a:r>
              <a:rPr sz="2200" dirty="0">
                <a:latin typeface="Arial"/>
                <a:cs typeface="Arial"/>
              </a:rPr>
              <a:t>to </a:t>
            </a:r>
            <a:r>
              <a:rPr sz="2200" spc="-4" dirty="0">
                <a:latin typeface="Arial"/>
                <a:cs typeface="Arial"/>
              </a:rPr>
              <a:t>the</a:t>
            </a:r>
            <a:r>
              <a:rPr sz="2200" spc="22" dirty="0">
                <a:latin typeface="Arial"/>
                <a:cs typeface="Arial"/>
              </a:rPr>
              <a:t> </a:t>
            </a:r>
            <a:r>
              <a:rPr sz="2200" spc="-4" dirty="0">
                <a:latin typeface="Arial"/>
                <a:cs typeface="Arial"/>
              </a:rPr>
              <a:t>skull.</a:t>
            </a:r>
            <a:endParaRPr sz="2200">
              <a:latin typeface="Arial"/>
              <a:cs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56491" y="495747"/>
            <a:ext cx="7841673" cy="5766930"/>
          </a:xfrm>
          <a:prstGeom prst="rect">
            <a:avLst/>
          </a:prstGeom>
        </p:spPr>
        <p:txBody>
          <a:bodyPr vert="horz" wrap="square" lIns="0" tIns="11397" rIns="0" bIns="0" rtlCol="0">
            <a:spAutoFit/>
          </a:bodyPr>
          <a:lstStyle/>
          <a:p>
            <a:pPr marL="11397">
              <a:spcBef>
                <a:spcPts val="90"/>
              </a:spcBef>
            </a:pPr>
            <a:r>
              <a:rPr sz="2200" b="1" spc="-4" dirty="0">
                <a:solidFill>
                  <a:srgbClr val="FF0066"/>
                </a:solidFill>
                <a:latin typeface="Arial"/>
                <a:cs typeface="Arial"/>
              </a:rPr>
              <a:t>Traveling</a:t>
            </a:r>
            <a:r>
              <a:rPr sz="2200" b="1" spc="-22" dirty="0">
                <a:solidFill>
                  <a:srgbClr val="FF0066"/>
                </a:solidFill>
                <a:latin typeface="Arial"/>
                <a:cs typeface="Arial"/>
              </a:rPr>
              <a:t> </a:t>
            </a:r>
            <a:r>
              <a:rPr sz="2200" b="1" spc="-4" dirty="0">
                <a:solidFill>
                  <a:srgbClr val="FF0066"/>
                </a:solidFill>
                <a:latin typeface="Arial"/>
                <a:cs typeface="Arial"/>
              </a:rPr>
              <a:t>Waves</a:t>
            </a:r>
            <a:endParaRPr sz="2200">
              <a:latin typeface="Arial"/>
              <a:cs typeface="Arial"/>
            </a:endParaRPr>
          </a:p>
          <a:p>
            <a:pPr marL="11397" marR="4559">
              <a:buChar char="•"/>
              <a:tabLst>
                <a:tab pos="318546" algn="l"/>
                <a:tab pos="319115" algn="l"/>
              </a:tabLst>
            </a:pPr>
            <a:r>
              <a:rPr sz="2200" spc="-4" dirty="0">
                <a:latin typeface="Arial"/>
                <a:cs typeface="Arial"/>
              </a:rPr>
              <a:t>The movements of the foot plate of the stapes set up a series  of traveling waves in the perilymph of the scala</a:t>
            </a:r>
            <a:r>
              <a:rPr sz="2200" spc="49" dirty="0">
                <a:latin typeface="Arial"/>
                <a:cs typeface="Arial"/>
              </a:rPr>
              <a:t> </a:t>
            </a:r>
            <a:r>
              <a:rPr sz="2200" spc="-4" dirty="0">
                <a:latin typeface="Arial"/>
                <a:cs typeface="Arial"/>
              </a:rPr>
              <a:t>vestibuli.</a:t>
            </a:r>
            <a:endParaRPr sz="2200">
              <a:latin typeface="Arial"/>
              <a:cs typeface="Arial"/>
            </a:endParaRPr>
          </a:p>
          <a:p>
            <a:pPr>
              <a:spcBef>
                <a:spcPts val="4"/>
              </a:spcBef>
              <a:buFont typeface="Arial"/>
              <a:buChar char="•"/>
            </a:pPr>
            <a:endParaRPr sz="2200">
              <a:latin typeface="Times New Roman"/>
              <a:cs typeface="Times New Roman"/>
            </a:endParaRPr>
          </a:p>
          <a:p>
            <a:pPr marL="11397" marR="105992">
              <a:buChar char="•"/>
              <a:tabLst>
                <a:tab pos="318546" algn="l"/>
                <a:tab pos="319115" algn="l"/>
              </a:tabLst>
            </a:pPr>
            <a:r>
              <a:rPr sz="2200" spc="-4" dirty="0">
                <a:latin typeface="Arial"/>
                <a:cs typeface="Arial"/>
              </a:rPr>
              <a:t>The bony walls of the scala vestibuli are rigid, but Reissner’s  membrane is</a:t>
            </a:r>
            <a:r>
              <a:rPr sz="2200" dirty="0">
                <a:latin typeface="Arial"/>
                <a:cs typeface="Arial"/>
              </a:rPr>
              <a:t> </a:t>
            </a:r>
            <a:r>
              <a:rPr sz="2200" spc="-9" dirty="0">
                <a:latin typeface="Arial"/>
                <a:cs typeface="Arial"/>
              </a:rPr>
              <a:t>flexible.</a:t>
            </a:r>
            <a:endParaRPr sz="2200">
              <a:latin typeface="Arial"/>
              <a:cs typeface="Arial"/>
            </a:endParaRPr>
          </a:p>
          <a:p>
            <a:pPr>
              <a:spcBef>
                <a:spcPts val="4"/>
              </a:spcBef>
              <a:buFont typeface="Arial"/>
              <a:buChar char="•"/>
            </a:pPr>
            <a:endParaRPr sz="2200">
              <a:latin typeface="Times New Roman"/>
              <a:cs typeface="Times New Roman"/>
            </a:endParaRPr>
          </a:p>
          <a:p>
            <a:pPr marL="11397" marR="62114">
              <a:buChar char="•"/>
              <a:tabLst>
                <a:tab pos="318546" algn="l"/>
                <a:tab pos="319115" algn="l"/>
              </a:tabLst>
            </a:pPr>
            <a:r>
              <a:rPr sz="2200" spc="-4" dirty="0">
                <a:latin typeface="Arial"/>
                <a:cs typeface="Arial"/>
              </a:rPr>
              <a:t>The basilar membrane is not under tension, and it also is  readily depressed into the scala tympani by the peaks of waves  in the scala</a:t>
            </a:r>
            <a:r>
              <a:rPr sz="2200" spc="4" dirty="0">
                <a:latin typeface="Arial"/>
                <a:cs typeface="Arial"/>
              </a:rPr>
              <a:t> </a:t>
            </a:r>
            <a:r>
              <a:rPr sz="2200" spc="-4" dirty="0">
                <a:latin typeface="Arial"/>
                <a:cs typeface="Arial"/>
              </a:rPr>
              <a:t>vestibuli.</a:t>
            </a:r>
            <a:endParaRPr sz="2200">
              <a:latin typeface="Arial"/>
              <a:cs typeface="Arial"/>
            </a:endParaRPr>
          </a:p>
          <a:p>
            <a:pPr>
              <a:spcBef>
                <a:spcPts val="4"/>
              </a:spcBef>
              <a:buFont typeface="Arial"/>
              <a:buChar char="•"/>
            </a:pPr>
            <a:endParaRPr sz="2200">
              <a:latin typeface="Times New Roman"/>
              <a:cs typeface="Times New Roman"/>
            </a:endParaRPr>
          </a:p>
          <a:p>
            <a:pPr marL="11397" marR="14246">
              <a:buChar char="•"/>
              <a:tabLst>
                <a:tab pos="318546" algn="l"/>
                <a:tab pos="319115" algn="l"/>
              </a:tabLst>
            </a:pPr>
            <a:r>
              <a:rPr sz="2200" spc="-4" dirty="0">
                <a:latin typeface="Arial"/>
                <a:cs typeface="Arial"/>
              </a:rPr>
              <a:t>Displacements of the fluid in the scala tympani are dissipated  into air at the round</a:t>
            </a:r>
            <a:r>
              <a:rPr sz="2200" spc="4" dirty="0">
                <a:latin typeface="Arial"/>
                <a:cs typeface="Arial"/>
              </a:rPr>
              <a:t> </a:t>
            </a:r>
            <a:r>
              <a:rPr sz="2200" spc="-4" dirty="0">
                <a:latin typeface="Arial"/>
                <a:cs typeface="Arial"/>
              </a:rPr>
              <a:t>window.</a:t>
            </a:r>
            <a:endParaRPr sz="2200">
              <a:latin typeface="Arial"/>
              <a:cs typeface="Arial"/>
            </a:endParaRPr>
          </a:p>
          <a:p>
            <a:pPr>
              <a:spcBef>
                <a:spcPts val="4"/>
              </a:spcBef>
              <a:buFont typeface="Arial"/>
              <a:buChar char="•"/>
            </a:pPr>
            <a:endParaRPr sz="2200">
              <a:latin typeface="Times New Roman"/>
              <a:cs typeface="Times New Roman"/>
            </a:endParaRPr>
          </a:p>
          <a:p>
            <a:pPr marL="11397" marR="169815">
              <a:buChar char="•"/>
              <a:tabLst>
                <a:tab pos="318546" algn="l"/>
                <a:tab pos="319115" algn="l"/>
              </a:tabLst>
            </a:pPr>
            <a:r>
              <a:rPr sz="2200" spc="-4" dirty="0">
                <a:latin typeface="Arial"/>
                <a:cs typeface="Arial"/>
              </a:rPr>
              <a:t>Sound distorts the basilar membrane, and the site at which  this distortion is maximal is determined by the frequency of the  sound wave.</a:t>
            </a:r>
            <a:endParaRPr sz="2200">
              <a:latin typeface="Arial"/>
              <a:cs typeface="Aria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94359" y="645458"/>
            <a:ext cx="120534" cy="129091"/>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94359" y="2069501"/>
            <a:ext cx="120534" cy="12505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94359" y="3485478"/>
            <a:ext cx="120534" cy="129091"/>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557765" y="495748"/>
            <a:ext cx="7907482" cy="4166492"/>
          </a:xfrm>
          <a:prstGeom prst="rect">
            <a:avLst/>
          </a:prstGeom>
        </p:spPr>
        <p:txBody>
          <a:bodyPr vert="horz" wrap="square" lIns="0" tIns="11397" rIns="0" bIns="0" rtlCol="0">
            <a:spAutoFit/>
          </a:bodyPr>
          <a:lstStyle/>
          <a:p>
            <a:pPr marL="11397" marR="4559" indent="307718" algn="just">
              <a:lnSpc>
                <a:spcPct val="110000"/>
              </a:lnSpc>
              <a:spcBef>
                <a:spcPts val="90"/>
              </a:spcBef>
            </a:pPr>
            <a:r>
              <a:rPr sz="2200" spc="-4" dirty="0">
                <a:latin typeface="Arial"/>
                <a:cs typeface="Arial"/>
              </a:rPr>
              <a:t>The tops of the hair cells in the organ of Corti are held rigid by  the reticular lamina, and the processes of the outer hair cells are  embedded in the tectorial</a:t>
            </a:r>
            <a:r>
              <a:rPr sz="2200" spc="13" dirty="0">
                <a:latin typeface="Arial"/>
                <a:cs typeface="Arial"/>
              </a:rPr>
              <a:t> </a:t>
            </a:r>
            <a:r>
              <a:rPr sz="2200" spc="-4" dirty="0">
                <a:latin typeface="Arial"/>
                <a:cs typeface="Arial"/>
              </a:rPr>
              <a:t>membrane.</a:t>
            </a:r>
            <a:endParaRPr sz="2200">
              <a:latin typeface="Arial"/>
              <a:cs typeface="Arial"/>
            </a:endParaRPr>
          </a:p>
          <a:p>
            <a:pPr>
              <a:spcBef>
                <a:spcPts val="4"/>
              </a:spcBef>
            </a:pPr>
            <a:endParaRPr sz="2500">
              <a:latin typeface="Times New Roman"/>
              <a:cs typeface="Times New Roman"/>
            </a:endParaRPr>
          </a:p>
          <a:p>
            <a:pPr marL="11397" marR="109981" indent="307718">
              <a:lnSpc>
                <a:spcPct val="110000"/>
              </a:lnSpc>
            </a:pPr>
            <a:r>
              <a:rPr sz="2200" spc="-4" dirty="0">
                <a:latin typeface="Arial"/>
                <a:cs typeface="Arial"/>
              </a:rPr>
              <a:t>When the stapes moves, both membranes move in the same  direction, but they are hinged on different </a:t>
            </a:r>
            <a:r>
              <a:rPr sz="2200" spc="-9" dirty="0">
                <a:latin typeface="Arial"/>
                <a:cs typeface="Arial"/>
              </a:rPr>
              <a:t>axes, </a:t>
            </a:r>
            <a:r>
              <a:rPr sz="2200" spc="-4" dirty="0">
                <a:latin typeface="Arial"/>
                <a:cs typeface="Arial"/>
              </a:rPr>
              <a:t>so a shearing  motion bends the</a:t>
            </a:r>
            <a:r>
              <a:rPr sz="2200" spc="4" dirty="0">
                <a:latin typeface="Arial"/>
                <a:cs typeface="Arial"/>
              </a:rPr>
              <a:t> </a:t>
            </a:r>
            <a:r>
              <a:rPr sz="2200" spc="-4" dirty="0">
                <a:latin typeface="Arial"/>
                <a:cs typeface="Arial"/>
              </a:rPr>
              <a:t>hairs.</a:t>
            </a:r>
            <a:endParaRPr sz="2200">
              <a:latin typeface="Arial"/>
              <a:cs typeface="Arial"/>
            </a:endParaRPr>
          </a:p>
          <a:p>
            <a:pPr>
              <a:spcBef>
                <a:spcPts val="4"/>
              </a:spcBef>
            </a:pPr>
            <a:endParaRPr sz="2500">
              <a:latin typeface="Times New Roman"/>
              <a:cs typeface="Times New Roman"/>
            </a:endParaRPr>
          </a:p>
          <a:p>
            <a:pPr marL="11397" marR="235917" indent="307718" algn="just">
              <a:lnSpc>
                <a:spcPct val="110000"/>
              </a:lnSpc>
            </a:pPr>
            <a:r>
              <a:rPr sz="2200" spc="-4" dirty="0">
                <a:latin typeface="Arial"/>
                <a:cs typeface="Arial"/>
              </a:rPr>
              <a:t>The processes of the inner hair cells are not attached </a:t>
            </a:r>
            <a:r>
              <a:rPr sz="2200" dirty="0">
                <a:latin typeface="Arial"/>
                <a:cs typeface="Arial"/>
              </a:rPr>
              <a:t>to </a:t>
            </a:r>
            <a:r>
              <a:rPr sz="2200" spc="-4" dirty="0">
                <a:latin typeface="Arial"/>
                <a:cs typeface="Arial"/>
              </a:rPr>
              <a:t>the  tectorial membrane, but they are bent by fluid moving between  the membrane and the underlying hair</a:t>
            </a:r>
            <a:r>
              <a:rPr sz="2200" spc="49" dirty="0">
                <a:latin typeface="Arial"/>
                <a:cs typeface="Arial"/>
              </a:rPr>
              <a:t> </a:t>
            </a:r>
            <a:r>
              <a:rPr sz="2200" spc="-4" dirty="0">
                <a:latin typeface="Arial"/>
                <a:cs typeface="Arial"/>
              </a:rPr>
              <a:t>cells.</a:t>
            </a:r>
            <a:endParaRPr sz="2200">
              <a:latin typeface="Arial"/>
              <a:cs typeface="Aria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60862" y="948017"/>
            <a:ext cx="124691" cy="12505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60862" y="2238935"/>
            <a:ext cx="124691" cy="12505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60862" y="3207123"/>
            <a:ext cx="124691" cy="125058"/>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557766" y="356718"/>
            <a:ext cx="7546109" cy="1420224"/>
          </a:xfrm>
          <a:prstGeom prst="rect">
            <a:avLst/>
          </a:prstGeom>
        </p:spPr>
        <p:txBody>
          <a:bodyPr vert="horz" wrap="square" lIns="0" tIns="78069" rIns="0" bIns="0" rtlCol="0">
            <a:spAutoFit/>
          </a:bodyPr>
          <a:lstStyle/>
          <a:p>
            <a:pPr marL="11397">
              <a:spcBef>
                <a:spcPts val="615"/>
              </a:spcBef>
            </a:pPr>
            <a:r>
              <a:rPr sz="2300" dirty="0">
                <a:solidFill>
                  <a:srgbClr val="FF0000"/>
                </a:solidFill>
              </a:rPr>
              <a:t>Action </a:t>
            </a:r>
            <a:r>
              <a:rPr sz="2300" spc="-4" dirty="0">
                <a:solidFill>
                  <a:srgbClr val="FF0000"/>
                </a:solidFill>
              </a:rPr>
              <a:t>Potentials in </a:t>
            </a:r>
            <a:r>
              <a:rPr sz="2300" dirty="0">
                <a:solidFill>
                  <a:srgbClr val="FF0000"/>
                </a:solidFill>
              </a:rPr>
              <a:t>Auditory </a:t>
            </a:r>
            <a:r>
              <a:rPr sz="2300" spc="-4" dirty="0">
                <a:solidFill>
                  <a:srgbClr val="FF0000"/>
                </a:solidFill>
              </a:rPr>
              <a:t>Nerve</a:t>
            </a:r>
            <a:r>
              <a:rPr sz="2300" spc="-148" dirty="0">
                <a:solidFill>
                  <a:srgbClr val="FF0000"/>
                </a:solidFill>
              </a:rPr>
              <a:t> </a:t>
            </a:r>
            <a:r>
              <a:rPr sz="2300" spc="-4" dirty="0">
                <a:solidFill>
                  <a:srgbClr val="FF0000"/>
                </a:solidFill>
              </a:rPr>
              <a:t>Fibers</a:t>
            </a:r>
            <a:endParaRPr sz="2300"/>
          </a:p>
          <a:p>
            <a:pPr marL="79779" marR="4559" indent="307718" algn="just">
              <a:spcBef>
                <a:spcPts val="480"/>
              </a:spcBef>
            </a:pPr>
            <a:r>
              <a:rPr sz="2000" spc="-4" dirty="0">
                <a:solidFill>
                  <a:srgbClr val="000000"/>
                </a:solidFill>
                <a:latin typeface="Arial" pitchFamily="34" charset="0"/>
                <a:cs typeface="Arial" pitchFamily="34" charset="0"/>
              </a:rPr>
              <a:t>Inner hair cells are the primary sensory cells that generate  action potentials in auditory nerves and are stimulated by the  fluid movements </a:t>
            </a:r>
            <a:r>
              <a:rPr sz="2000" spc="-4">
                <a:solidFill>
                  <a:srgbClr val="000000"/>
                </a:solidFill>
                <a:latin typeface="Arial" pitchFamily="34" charset="0"/>
                <a:cs typeface="Arial" pitchFamily="34" charset="0"/>
              </a:rPr>
              <a:t>noted</a:t>
            </a:r>
            <a:r>
              <a:rPr sz="2000" spc="4">
                <a:solidFill>
                  <a:srgbClr val="000000"/>
                </a:solidFill>
                <a:latin typeface="Arial" pitchFamily="34" charset="0"/>
                <a:cs typeface="Arial" pitchFamily="34" charset="0"/>
              </a:rPr>
              <a:t> </a:t>
            </a:r>
            <a:r>
              <a:rPr sz="2000" spc="-4" smtClean="0">
                <a:solidFill>
                  <a:srgbClr val="000000"/>
                </a:solidFill>
                <a:latin typeface="Arial" pitchFamily="34" charset="0"/>
                <a:cs typeface="Arial" pitchFamily="34" charset="0"/>
              </a:rPr>
              <a:t>above</a:t>
            </a:r>
            <a:endParaRPr spc="-4" dirty="0">
              <a:solidFill>
                <a:srgbClr val="000000"/>
              </a:solidFill>
              <a:latin typeface="Arial"/>
              <a:cs typeface="Arial"/>
            </a:endParaRPr>
          </a:p>
        </p:txBody>
      </p:sp>
      <p:sp>
        <p:nvSpPr>
          <p:cNvPr id="6" name="object 6"/>
          <p:cNvSpPr/>
          <p:nvPr/>
        </p:nvSpPr>
        <p:spPr>
          <a:xfrm>
            <a:off x="660862" y="4175312"/>
            <a:ext cx="124691" cy="125057"/>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660862" y="5143500"/>
            <a:ext cx="124691" cy="125057"/>
          </a:xfrm>
          <a:prstGeom prst="rect">
            <a:avLst/>
          </a:prstGeom>
          <a:blipFill>
            <a:blip r:embed="rId2" cstate="print"/>
            <a:stretch>
              <a:fillRect/>
            </a:stretch>
          </a:blipFill>
        </p:spPr>
        <p:txBody>
          <a:bodyPr wrap="square" lIns="0" tIns="0" rIns="0" bIns="0" rtlCol="0"/>
          <a:lstStyle/>
          <a:p>
            <a:endParaRPr/>
          </a:p>
        </p:txBody>
      </p:sp>
      <p:sp>
        <p:nvSpPr>
          <p:cNvPr id="8" name="object 8"/>
          <p:cNvSpPr txBox="1"/>
          <p:nvPr/>
        </p:nvSpPr>
        <p:spPr>
          <a:xfrm>
            <a:off x="627039" y="2122843"/>
            <a:ext cx="7831859" cy="4074159"/>
          </a:xfrm>
          <a:prstGeom prst="rect">
            <a:avLst/>
          </a:prstGeom>
        </p:spPr>
        <p:txBody>
          <a:bodyPr vert="horz" wrap="square" lIns="0" tIns="11397" rIns="0" bIns="0" rtlCol="0">
            <a:spAutoFit/>
          </a:bodyPr>
          <a:lstStyle/>
          <a:p>
            <a:pPr marL="11397" marR="184631" indent="307718">
              <a:spcBef>
                <a:spcPts val="90"/>
              </a:spcBef>
            </a:pPr>
            <a:r>
              <a:rPr sz="2200" spc="-4" dirty="0">
                <a:latin typeface="Arial"/>
                <a:cs typeface="Arial"/>
              </a:rPr>
              <a:t>Outer hair cells respond </a:t>
            </a:r>
            <a:r>
              <a:rPr sz="2200" dirty="0">
                <a:latin typeface="Arial"/>
                <a:cs typeface="Arial"/>
              </a:rPr>
              <a:t>to </a:t>
            </a:r>
            <a:r>
              <a:rPr sz="2200" spc="-4" dirty="0">
                <a:latin typeface="Arial"/>
                <a:cs typeface="Arial"/>
              </a:rPr>
              <a:t>sound, but depolarization makes  them short and hyperpolarization makes them</a:t>
            </a:r>
            <a:r>
              <a:rPr sz="2200" spc="36" dirty="0">
                <a:latin typeface="Arial"/>
                <a:cs typeface="Arial"/>
              </a:rPr>
              <a:t> </a:t>
            </a:r>
            <a:r>
              <a:rPr sz="2200" spc="-4" dirty="0">
                <a:latin typeface="Arial"/>
                <a:cs typeface="Arial"/>
              </a:rPr>
              <a:t>lengthy.</a:t>
            </a:r>
            <a:endParaRPr sz="2200">
              <a:latin typeface="Arial"/>
              <a:cs typeface="Arial"/>
            </a:endParaRPr>
          </a:p>
          <a:p>
            <a:pPr marL="11397" marR="67242" indent="307718"/>
            <a:r>
              <a:rPr sz="2200" spc="-4" smtClean="0">
                <a:latin typeface="Arial"/>
                <a:cs typeface="Arial"/>
              </a:rPr>
              <a:t>They </a:t>
            </a:r>
            <a:r>
              <a:rPr sz="2200" spc="-4" dirty="0">
                <a:latin typeface="Arial"/>
                <a:cs typeface="Arial"/>
              </a:rPr>
              <a:t>do this over a very </a:t>
            </a:r>
            <a:r>
              <a:rPr sz="2200" spc="-9" dirty="0">
                <a:latin typeface="Arial"/>
                <a:cs typeface="Arial"/>
              </a:rPr>
              <a:t>flexible </a:t>
            </a:r>
            <a:r>
              <a:rPr sz="2200" spc="-4" dirty="0">
                <a:latin typeface="Arial"/>
                <a:cs typeface="Arial"/>
              </a:rPr>
              <a:t>part of the </a:t>
            </a:r>
            <a:r>
              <a:rPr sz="2200" spc="-4">
                <a:latin typeface="Arial"/>
                <a:cs typeface="Arial"/>
              </a:rPr>
              <a:t>basal </a:t>
            </a:r>
            <a:r>
              <a:rPr lang="en-US" sz="2200" spc="-4" dirty="0" smtClean="0">
                <a:latin typeface="Arial"/>
                <a:cs typeface="Arial"/>
              </a:rPr>
              <a:t>m</a:t>
            </a:r>
            <a:r>
              <a:rPr sz="2200" spc="-4" smtClean="0">
                <a:latin typeface="Arial"/>
                <a:cs typeface="Arial"/>
              </a:rPr>
              <a:t>embrane</a:t>
            </a:r>
            <a:r>
              <a:rPr sz="2200" spc="-4" dirty="0">
                <a:latin typeface="Arial"/>
                <a:cs typeface="Arial"/>
              </a:rPr>
              <a:t>,  and this action increases the amplitude and clarity of</a:t>
            </a:r>
            <a:r>
              <a:rPr sz="2200" spc="63" dirty="0">
                <a:latin typeface="Arial"/>
                <a:cs typeface="Arial"/>
              </a:rPr>
              <a:t> </a:t>
            </a:r>
            <a:r>
              <a:rPr sz="2200" spc="-4" dirty="0">
                <a:latin typeface="Arial"/>
                <a:cs typeface="Arial"/>
              </a:rPr>
              <a:t>sounds.</a:t>
            </a:r>
            <a:endParaRPr sz="2200">
              <a:latin typeface="Arial"/>
              <a:cs typeface="Arial"/>
            </a:endParaRPr>
          </a:p>
          <a:p>
            <a:pPr marL="11397" marR="4559" indent="307718"/>
            <a:r>
              <a:rPr sz="2200" spc="-4" smtClean="0">
                <a:latin typeface="Arial"/>
                <a:cs typeface="Arial"/>
              </a:rPr>
              <a:t>The </a:t>
            </a:r>
            <a:r>
              <a:rPr sz="2200" spc="-4" dirty="0">
                <a:latin typeface="Arial"/>
                <a:cs typeface="Arial"/>
              </a:rPr>
              <a:t>frequency of the action potentials in auditory nerve fibers  is proportional </a:t>
            </a:r>
            <a:r>
              <a:rPr sz="2200" dirty="0">
                <a:latin typeface="Arial"/>
                <a:cs typeface="Arial"/>
              </a:rPr>
              <a:t>to </a:t>
            </a:r>
            <a:r>
              <a:rPr sz="2200" spc="-4" dirty="0">
                <a:latin typeface="Arial"/>
                <a:cs typeface="Arial"/>
              </a:rPr>
              <a:t>the loudness of the sound</a:t>
            </a:r>
            <a:r>
              <a:rPr sz="2200" spc="31" dirty="0">
                <a:latin typeface="Arial"/>
                <a:cs typeface="Arial"/>
              </a:rPr>
              <a:t> </a:t>
            </a:r>
            <a:r>
              <a:rPr sz="2200" spc="-4" dirty="0">
                <a:latin typeface="Arial"/>
                <a:cs typeface="Arial"/>
              </a:rPr>
              <a:t>stimuli.</a:t>
            </a:r>
            <a:endParaRPr sz="2200">
              <a:latin typeface="Arial"/>
              <a:cs typeface="Arial"/>
            </a:endParaRPr>
          </a:p>
          <a:p>
            <a:pPr marL="11397" marR="201727" indent="307718"/>
            <a:endParaRPr lang="en-US" sz="2200" spc="-4" dirty="0" smtClean="0">
              <a:latin typeface="Arial"/>
              <a:cs typeface="Arial"/>
            </a:endParaRPr>
          </a:p>
          <a:p>
            <a:pPr marL="11397" marR="201727" indent="307718"/>
            <a:r>
              <a:rPr sz="2200" spc="-4" smtClean="0">
                <a:latin typeface="Arial"/>
                <a:cs typeface="Arial"/>
              </a:rPr>
              <a:t>The </a:t>
            </a:r>
            <a:r>
              <a:rPr sz="2200" spc="-4" dirty="0">
                <a:latin typeface="Arial"/>
                <a:cs typeface="Arial"/>
              </a:rPr>
              <a:t>major determinant of the pitch perceived when a sound  wave strikes the ear is the place in the organ of Corti that is  maximally</a:t>
            </a:r>
            <a:r>
              <a:rPr sz="2200" spc="18" dirty="0">
                <a:latin typeface="Arial"/>
                <a:cs typeface="Arial"/>
              </a:rPr>
              <a:t> </a:t>
            </a:r>
            <a:r>
              <a:rPr sz="2200" spc="-4" dirty="0">
                <a:latin typeface="Arial"/>
                <a:cs typeface="Arial"/>
              </a:rPr>
              <a:t>stimulated.</a:t>
            </a:r>
            <a:endParaRPr sz="2200">
              <a:latin typeface="Arial"/>
              <a:cs typeface="Aria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94359" y="677731"/>
            <a:ext cx="120534" cy="12505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94359" y="2230867"/>
            <a:ext cx="120534" cy="125058"/>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557766" y="495748"/>
            <a:ext cx="7876309" cy="3307795"/>
          </a:xfrm>
          <a:prstGeom prst="rect">
            <a:avLst/>
          </a:prstGeom>
        </p:spPr>
        <p:txBody>
          <a:bodyPr vert="horz" wrap="square" lIns="0" tIns="11397" rIns="0" bIns="0" rtlCol="0">
            <a:spAutoFit/>
          </a:bodyPr>
          <a:lstStyle/>
          <a:p>
            <a:pPr marL="11397" marR="4559" indent="307718">
              <a:lnSpc>
                <a:spcPct val="120000"/>
              </a:lnSpc>
              <a:spcBef>
                <a:spcPts val="90"/>
              </a:spcBef>
            </a:pPr>
            <a:r>
              <a:rPr sz="2200" spc="-4" dirty="0">
                <a:latin typeface="Arial"/>
                <a:cs typeface="Arial"/>
              </a:rPr>
              <a:t>The traveling wave set up by a tone produces peak  depression of the basilar membrane, and consequently maximal  receptor stimulation, at one</a:t>
            </a:r>
            <a:r>
              <a:rPr sz="2200" spc="13" dirty="0">
                <a:latin typeface="Arial"/>
                <a:cs typeface="Arial"/>
              </a:rPr>
              <a:t> </a:t>
            </a:r>
            <a:r>
              <a:rPr sz="2200" spc="-4" dirty="0">
                <a:latin typeface="Arial"/>
                <a:cs typeface="Arial"/>
              </a:rPr>
              <a:t>point.</a:t>
            </a:r>
            <a:endParaRPr sz="2200">
              <a:latin typeface="Arial"/>
              <a:cs typeface="Arial"/>
            </a:endParaRPr>
          </a:p>
          <a:p>
            <a:pPr>
              <a:spcBef>
                <a:spcPts val="4"/>
              </a:spcBef>
            </a:pPr>
            <a:endParaRPr sz="2700">
              <a:latin typeface="Times New Roman"/>
              <a:cs typeface="Times New Roman"/>
            </a:endParaRPr>
          </a:p>
          <a:p>
            <a:pPr marL="11397" marR="278086" indent="307718">
              <a:lnSpc>
                <a:spcPct val="120000"/>
              </a:lnSpc>
            </a:pPr>
            <a:r>
              <a:rPr sz="2200" spc="-4" dirty="0">
                <a:latin typeface="Arial"/>
                <a:cs typeface="Arial"/>
              </a:rPr>
              <a:t>The distance between this point and the stapes is inversely  related </a:t>
            </a:r>
            <a:r>
              <a:rPr sz="2200" dirty="0">
                <a:latin typeface="Arial"/>
                <a:cs typeface="Arial"/>
              </a:rPr>
              <a:t>to </a:t>
            </a:r>
            <a:r>
              <a:rPr sz="2200" spc="-4" dirty="0">
                <a:latin typeface="Arial"/>
                <a:cs typeface="Arial"/>
              </a:rPr>
              <a:t>the pitch of the sound, with low tones producing  maximal stimulation at the apex of the cochlea and high tones  producing maximal stimulation at the</a:t>
            </a:r>
            <a:r>
              <a:rPr sz="2200" spc="40" dirty="0">
                <a:latin typeface="Arial"/>
                <a:cs typeface="Arial"/>
              </a:rPr>
              <a:t> </a:t>
            </a:r>
            <a:r>
              <a:rPr sz="2200" spc="-4" dirty="0">
                <a:latin typeface="Arial"/>
                <a:cs typeface="Arial"/>
              </a:rPr>
              <a:t>base.</a:t>
            </a:r>
            <a:endParaRPr sz="2200">
              <a:latin typeface="Arial"/>
              <a:cs typeface="Aria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94359" y="1117451"/>
            <a:ext cx="120534" cy="12505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57766" y="966396"/>
            <a:ext cx="3641435" cy="1873557"/>
          </a:xfrm>
          <a:prstGeom prst="rect">
            <a:avLst/>
          </a:prstGeom>
        </p:spPr>
        <p:txBody>
          <a:bodyPr vert="horz" wrap="square" lIns="0" tIns="11397" rIns="0" bIns="0" rtlCol="0">
            <a:spAutoFit/>
          </a:bodyPr>
          <a:lstStyle/>
          <a:p>
            <a:pPr marL="11397" marR="4559" indent="307718">
              <a:lnSpc>
                <a:spcPct val="110000"/>
              </a:lnSpc>
              <a:spcBef>
                <a:spcPts val="90"/>
              </a:spcBef>
            </a:pPr>
            <a:r>
              <a:rPr sz="2200" spc="-4" dirty="0">
                <a:latin typeface="Arial"/>
                <a:cs typeface="Arial"/>
              </a:rPr>
              <a:t>The afferent fibers in the  auditory division of the eighth  cranial nerve end in </a:t>
            </a:r>
            <a:r>
              <a:rPr sz="2200" b="1" spc="-4" dirty="0">
                <a:latin typeface="Arial"/>
                <a:cs typeface="Arial"/>
              </a:rPr>
              <a:t>dorsal  </a:t>
            </a:r>
            <a:r>
              <a:rPr sz="2200" spc="-4" dirty="0">
                <a:latin typeface="Arial"/>
                <a:cs typeface="Arial"/>
              </a:rPr>
              <a:t>and </a:t>
            </a:r>
            <a:r>
              <a:rPr sz="2200" b="1" spc="-4" dirty="0">
                <a:latin typeface="Arial"/>
                <a:cs typeface="Arial"/>
              </a:rPr>
              <a:t>ventral cochlear</a:t>
            </a:r>
            <a:r>
              <a:rPr sz="2200" b="1" spc="-58" dirty="0">
                <a:latin typeface="Arial"/>
                <a:cs typeface="Arial"/>
              </a:rPr>
              <a:t> </a:t>
            </a:r>
            <a:r>
              <a:rPr sz="2200" b="1" dirty="0">
                <a:latin typeface="Arial"/>
                <a:cs typeface="Arial"/>
              </a:rPr>
              <a:t>nuclei</a:t>
            </a:r>
            <a:r>
              <a:rPr sz="2200" dirty="0">
                <a:latin typeface="Arial"/>
                <a:cs typeface="Arial"/>
              </a:rPr>
              <a:t>.</a:t>
            </a:r>
            <a:endParaRPr sz="2200">
              <a:latin typeface="Arial"/>
              <a:cs typeface="Arial"/>
            </a:endParaRPr>
          </a:p>
        </p:txBody>
      </p:sp>
      <p:sp>
        <p:nvSpPr>
          <p:cNvPr id="4" name="object 4"/>
          <p:cNvSpPr/>
          <p:nvPr/>
        </p:nvSpPr>
        <p:spPr>
          <a:xfrm>
            <a:off x="594359" y="2892461"/>
            <a:ext cx="120534" cy="125058"/>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557766" y="437253"/>
            <a:ext cx="2535959" cy="395653"/>
          </a:xfrm>
          <a:prstGeom prst="rect">
            <a:avLst/>
          </a:prstGeom>
        </p:spPr>
        <p:txBody>
          <a:bodyPr vert="horz" wrap="square" lIns="0" tIns="10827" rIns="0" bIns="0" rtlCol="0">
            <a:spAutoFit/>
          </a:bodyPr>
          <a:lstStyle/>
          <a:p>
            <a:pPr marL="11397">
              <a:spcBef>
                <a:spcPts val="85"/>
              </a:spcBef>
            </a:pPr>
            <a:r>
              <a:rPr sz="2500" spc="-4" dirty="0">
                <a:solidFill>
                  <a:srgbClr val="FF0000"/>
                </a:solidFill>
              </a:rPr>
              <a:t>Central</a:t>
            </a:r>
            <a:r>
              <a:rPr sz="2500" spc="-67" dirty="0">
                <a:solidFill>
                  <a:srgbClr val="FF0000"/>
                </a:solidFill>
              </a:rPr>
              <a:t> </a:t>
            </a:r>
            <a:r>
              <a:rPr sz="2500" spc="-4" dirty="0">
                <a:solidFill>
                  <a:srgbClr val="FF0000"/>
                </a:solidFill>
              </a:rPr>
              <a:t>Pathway</a:t>
            </a:r>
            <a:endParaRPr sz="2500"/>
          </a:p>
        </p:txBody>
      </p:sp>
      <p:sp>
        <p:nvSpPr>
          <p:cNvPr id="6" name="object 6"/>
          <p:cNvSpPr/>
          <p:nvPr/>
        </p:nvSpPr>
        <p:spPr>
          <a:xfrm>
            <a:off x="4433454" y="605118"/>
            <a:ext cx="3742113" cy="2825227"/>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7762124" y="2378336"/>
            <a:ext cx="756805" cy="350063"/>
          </a:xfrm>
          <a:prstGeom prst="rect">
            <a:avLst/>
          </a:prstGeom>
        </p:spPr>
        <p:txBody>
          <a:bodyPr vert="horz" wrap="square" lIns="0" tIns="11397" rIns="0" bIns="0" rtlCol="0">
            <a:spAutoFit/>
          </a:bodyPr>
          <a:lstStyle/>
          <a:p>
            <a:pPr marL="11397" marR="4559">
              <a:spcBef>
                <a:spcPts val="90"/>
              </a:spcBef>
            </a:pPr>
            <a:r>
              <a:rPr sz="1100" b="1" spc="-40" dirty="0">
                <a:latin typeface="Arial"/>
                <a:cs typeface="Arial"/>
              </a:rPr>
              <a:t>To  </a:t>
            </a:r>
            <a:r>
              <a:rPr sz="1100" b="1" spc="-4" dirty="0">
                <a:latin typeface="Arial"/>
                <a:cs typeface="Arial"/>
              </a:rPr>
              <a:t>cerebellum</a:t>
            </a:r>
            <a:endParaRPr sz="1100">
              <a:latin typeface="Arial"/>
              <a:cs typeface="Arial"/>
            </a:endParaRPr>
          </a:p>
        </p:txBody>
      </p:sp>
      <p:sp>
        <p:nvSpPr>
          <p:cNvPr id="8" name="object 8"/>
          <p:cNvSpPr/>
          <p:nvPr/>
        </p:nvSpPr>
        <p:spPr>
          <a:xfrm>
            <a:off x="415636" y="3429000"/>
            <a:ext cx="8311573" cy="3024467"/>
          </a:xfrm>
          <a:custGeom>
            <a:avLst/>
            <a:gdLst/>
            <a:ahLst/>
            <a:cxnLst/>
            <a:rect l="l" t="t" r="r" b="b"/>
            <a:pathLst>
              <a:path w="9142730" h="3427729">
                <a:moveTo>
                  <a:pt x="0" y="3427476"/>
                </a:moveTo>
                <a:lnTo>
                  <a:pt x="9142476" y="3427476"/>
                </a:lnTo>
                <a:lnTo>
                  <a:pt x="9142476" y="0"/>
                </a:lnTo>
                <a:lnTo>
                  <a:pt x="0" y="0"/>
                </a:lnTo>
                <a:lnTo>
                  <a:pt x="0" y="3427476"/>
                </a:lnTo>
                <a:close/>
              </a:path>
            </a:pathLst>
          </a:custGeom>
          <a:solidFill>
            <a:srgbClr val="FFFFFF"/>
          </a:solidFill>
        </p:spPr>
        <p:txBody>
          <a:bodyPr wrap="square" lIns="0" tIns="0" rIns="0" bIns="0" rtlCol="0"/>
          <a:lstStyle/>
          <a:p>
            <a:endParaRPr/>
          </a:p>
        </p:txBody>
      </p:sp>
      <p:sp>
        <p:nvSpPr>
          <p:cNvPr id="9" name="object 9"/>
          <p:cNvSpPr txBox="1"/>
          <p:nvPr/>
        </p:nvSpPr>
        <p:spPr>
          <a:xfrm>
            <a:off x="557766" y="2741407"/>
            <a:ext cx="3636818" cy="1501147"/>
          </a:xfrm>
          <a:prstGeom prst="rect">
            <a:avLst/>
          </a:prstGeom>
        </p:spPr>
        <p:txBody>
          <a:bodyPr vert="horz" wrap="square" lIns="0" tIns="11397" rIns="0" bIns="0" rtlCol="0">
            <a:spAutoFit/>
          </a:bodyPr>
          <a:lstStyle/>
          <a:p>
            <a:pPr marL="11397" marR="4559" indent="307718">
              <a:lnSpc>
                <a:spcPct val="110000"/>
              </a:lnSpc>
              <a:spcBef>
                <a:spcPts val="90"/>
              </a:spcBef>
            </a:pPr>
            <a:r>
              <a:rPr sz="2200" spc="-4" dirty="0">
                <a:latin typeface="Arial"/>
                <a:cs typeface="Arial"/>
              </a:rPr>
              <a:t>From there, auditory  impulses pass by various  routes </a:t>
            </a:r>
            <a:r>
              <a:rPr sz="2200" dirty="0">
                <a:latin typeface="Arial"/>
                <a:cs typeface="Arial"/>
              </a:rPr>
              <a:t>to </a:t>
            </a:r>
            <a:r>
              <a:rPr sz="2200" spc="-4" dirty="0">
                <a:latin typeface="Arial"/>
                <a:cs typeface="Arial"/>
              </a:rPr>
              <a:t>the </a:t>
            </a:r>
            <a:r>
              <a:rPr sz="2200" b="1" spc="-4" dirty="0">
                <a:latin typeface="Arial"/>
                <a:cs typeface="Arial"/>
              </a:rPr>
              <a:t>auditory</a:t>
            </a:r>
            <a:r>
              <a:rPr sz="2200" b="1" spc="-63" dirty="0">
                <a:latin typeface="Arial"/>
                <a:cs typeface="Arial"/>
              </a:rPr>
              <a:t> </a:t>
            </a:r>
            <a:r>
              <a:rPr sz="2200" b="1" spc="-4" dirty="0">
                <a:latin typeface="Arial"/>
                <a:cs typeface="Arial"/>
              </a:rPr>
              <a:t>cortex  via</a:t>
            </a:r>
            <a:r>
              <a:rPr sz="2200" spc="-4" dirty="0">
                <a:latin typeface="Arial"/>
                <a:cs typeface="Arial"/>
              </a:rPr>
              <a:t>:</a:t>
            </a:r>
            <a:endParaRPr sz="2200">
              <a:latin typeface="Arial"/>
              <a:cs typeface="Arial"/>
            </a:endParaRPr>
          </a:p>
        </p:txBody>
      </p:sp>
      <p:sp>
        <p:nvSpPr>
          <p:cNvPr id="10" name="object 10"/>
          <p:cNvSpPr txBox="1"/>
          <p:nvPr/>
        </p:nvSpPr>
        <p:spPr>
          <a:xfrm>
            <a:off x="557765" y="4516530"/>
            <a:ext cx="3163455" cy="1998688"/>
          </a:xfrm>
          <a:prstGeom prst="rect">
            <a:avLst/>
          </a:prstGeom>
        </p:spPr>
        <p:txBody>
          <a:bodyPr vert="horz" wrap="square" lIns="0" tIns="43878" rIns="0" bIns="0" rtlCol="0">
            <a:spAutoFit/>
          </a:bodyPr>
          <a:lstStyle/>
          <a:p>
            <a:pPr marL="319115" indent="-307718">
              <a:spcBef>
                <a:spcPts val="345"/>
              </a:spcBef>
              <a:buClr>
                <a:srgbClr val="FF0000"/>
              </a:buClr>
              <a:buFont typeface="Wingdings"/>
              <a:buChar char=""/>
              <a:tabLst>
                <a:tab pos="319115" algn="l"/>
              </a:tabLst>
            </a:pPr>
            <a:r>
              <a:rPr sz="2200" spc="-4" dirty="0">
                <a:latin typeface="Arial"/>
                <a:cs typeface="Arial"/>
              </a:rPr>
              <a:t>the </a:t>
            </a:r>
            <a:r>
              <a:rPr sz="2200" b="1" spc="-4" dirty="0">
                <a:latin typeface="Arial"/>
                <a:cs typeface="Arial"/>
              </a:rPr>
              <a:t>inferior</a:t>
            </a:r>
            <a:r>
              <a:rPr sz="2200" b="1" spc="-54" dirty="0">
                <a:latin typeface="Arial"/>
                <a:cs typeface="Arial"/>
              </a:rPr>
              <a:t> </a:t>
            </a:r>
            <a:r>
              <a:rPr sz="2200" b="1" dirty="0">
                <a:latin typeface="Arial"/>
                <a:cs typeface="Arial"/>
              </a:rPr>
              <a:t>colliculi</a:t>
            </a:r>
            <a:r>
              <a:rPr sz="2200" dirty="0">
                <a:latin typeface="Arial"/>
                <a:cs typeface="Arial"/>
              </a:rPr>
              <a:t>;</a:t>
            </a:r>
            <a:endParaRPr sz="2200">
              <a:latin typeface="Arial"/>
              <a:cs typeface="Arial"/>
            </a:endParaRPr>
          </a:p>
          <a:p>
            <a:pPr marL="319115" marR="4559" indent="-307718">
              <a:lnSpc>
                <a:spcPts val="2324"/>
              </a:lnSpc>
              <a:spcBef>
                <a:spcPts val="556"/>
              </a:spcBef>
              <a:buClr>
                <a:srgbClr val="FF0000"/>
              </a:buClr>
              <a:buFont typeface="Wingdings"/>
              <a:buChar char=""/>
              <a:tabLst>
                <a:tab pos="319115" algn="l"/>
              </a:tabLst>
            </a:pPr>
            <a:r>
              <a:rPr sz="2200" spc="-4" dirty="0">
                <a:latin typeface="Arial"/>
                <a:cs typeface="Arial"/>
              </a:rPr>
              <a:t>the centers for</a:t>
            </a:r>
            <a:r>
              <a:rPr sz="2200" spc="-76" dirty="0">
                <a:latin typeface="Arial"/>
                <a:cs typeface="Arial"/>
              </a:rPr>
              <a:t> </a:t>
            </a:r>
            <a:r>
              <a:rPr sz="2200" spc="-4" dirty="0">
                <a:latin typeface="Arial"/>
                <a:cs typeface="Arial"/>
              </a:rPr>
              <a:t>auditory  reflexes;</a:t>
            </a:r>
            <a:r>
              <a:rPr sz="2200" spc="-9" dirty="0">
                <a:latin typeface="Arial"/>
                <a:cs typeface="Arial"/>
              </a:rPr>
              <a:t> </a:t>
            </a:r>
            <a:r>
              <a:rPr sz="2200" spc="-4" dirty="0">
                <a:latin typeface="Arial"/>
                <a:cs typeface="Arial"/>
              </a:rPr>
              <a:t>and</a:t>
            </a:r>
            <a:endParaRPr sz="2200">
              <a:latin typeface="Arial"/>
              <a:cs typeface="Arial"/>
            </a:endParaRPr>
          </a:p>
          <a:p>
            <a:pPr marL="319115" marR="48437" indent="-307718">
              <a:lnSpc>
                <a:spcPts val="2324"/>
              </a:lnSpc>
              <a:spcBef>
                <a:spcPts val="516"/>
              </a:spcBef>
              <a:buClr>
                <a:srgbClr val="FF0000"/>
              </a:buClr>
              <a:buFont typeface="Wingdings"/>
              <a:buChar char=""/>
              <a:tabLst>
                <a:tab pos="319115" algn="l"/>
              </a:tabLst>
            </a:pPr>
            <a:r>
              <a:rPr sz="2200" spc="-4" dirty="0">
                <a:latin typeface="Arial"/>
                <a:cs typeface="Arial"/>
              </a:rPr>
              <a:t>the </a:t>
            </a:r>
            <a:r>
              <a:rPr sz="2200" b="1" spc="-4" dirty="0">
                <a:latin typeface="Arial"/>
                <a:cs typeface="Arial"/>
              </a:rPr>
              <a:t>medial</a:t>
            </a:r>
            <a:r>
              <a:rPr sz="2200" b="1" spc="-67" dirty="0">
                <a:latin typeface="Arial"/>
                <a:cs typeface="Arial"/>
              </a:rPr>
              <a:t> </a:t>
            </a:r>
            <a:r>
              <a:rPr sz="2200" b="1" spc="-4" dirty="0">
                <a:latin typeface="Arial"/>
                <a:cs typeface="Arial"/>
              </a:rPr>
              <a:t>geniculate  body </a:t>
            </a:r>
            <a:r>
              <a:rPr sz="2200" spc="-4" dirty="0">
                <a:latin typeface="Arial"/>
                <a:cs typeface="Arial"/>
              </a:rPr>
              <a:t>in the</a:t>
            </a:r>
            <a:r>
              <a:rPr sz="2200" spc="-49" dirty="0">
                <a:latin typeface="Arial"/>
                <a:cs typeface="Arial"/>
              </a:rPr>
              <a:t> </a:t>
            </a:r>
            <a:r>
              <a:rPr sz="2200" spc="-4" dirty="0">
                <a:latin typeface="Arial"/>
                <a:cs typeface="Arial"/>
              </a:rPr>
              <a:t>thalamus.</a:t>
            </a:r>
            <a:endParaRPr sz="2200">
              <a:latin typeface="Arial"/>
              <a:cs typeface="Arial"/>
            </a:endParaRPr>
          </a:p>
        </p:txBody>
      </p:sp>
      <p:sp>
        <p:nvSpPr>
          <p:cNvPr id="11" name="object 11"/>
          <p:cNvSpPr/>
          <p:nvPr/>
        </p:nvSpPr>
        <p:spPr>
          <a:xfrm>
            <a:off x="4433454" y="3429000"/>
            <a:ext cx="3742113" cy="2287345"/>
          </a:xfrm>
          <a:prstGeom prst="rect">
            <a:avLst/>
          </a:prstGeom>
          <a:blipFill>
            <a:blip r:embed="rId4" cstate="print"/>
            <a:stretch>
              <a:fillRect/>
            </a:stretch>
          </a:blipFill>
        </p:spPr>
        <p:txBody>
          <a:bodyPr wrap="square" lIns="0" tIns="0" rIns="0" bIns="0" rtlCol="0"/>
          <a:lstStyle/>
          <a:p>
            <a:endParaRPr/>
          </a:p>
        </p:txBody>
      </p:sp>
      <p:sp>
        <p:nvSpPr>
          <p:cNvPr id="12" name="object 12"/>
          <p:cNvSpPr txBox="1"/>
          <p:nvPr/>
        </p:nvSpPr>
        <p:spPr>
          <a:xfrm>
            <a:off x="5683942" y="5737522"/>
            <a:ext cx="1976005" cy="288507"/>
          </a:xfrm>
          <a:prstGeom prst="rect">
            <a:avLst/>
          </a:prstGeom>
        </p:spPr>
        <p:txBody>
          <a:bodyPr vert="horz" wrap="square" lIns="0" tIns="11397" rIns="0" bIns="0" rtlCol="0">
            <a:spAutoFit/>
          </a:bodyPr>
          <a:lstStyle/>
          <a:p>
            <a:pPr marL="11397">
              <a:spcBef>
                <a:spcPts val="90"/>
              </a:spcBef>
            </a:pPr>
            <a:r>
              <a:rPr b="1" dirty="0">
                <a:latin typeface="Arial"/>
                <a:cs typeface="Arial"/>
              </a:rPr>
              <a:t>Auditory</a:t>
            </a:r>
            <a:r>
              <a:rPr b="1" spc="-108" dirty="0">
                <a:latin typeface="Arial"/>
                <a:cs typeface="Arial"/>
              </a:rPr>
              <a:t> </a:t>
            </a:r>
            <a:r>
              <a:rPr b="1" spc="4" dirty="0">
                <a:latin typeface="Arial"/>
                <a:cs typeface="Arial"/>
              </a:rPr>
              <a:t>Pathway</a:t>
            </a:r>
            <a:endParaRPr>
              <a:latin typeface="Arial"/>
              <a:cs typeface="Aria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94359" y="1085177"/>
            <a:ext cx="120534" cy="125057"/>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557765" y="966394"/>
            <a:ext cx="3367231" cy="688617"/>
          </a:xfrm>
          <a:prstGeom prst="rect">
            <a:avLst/>
          </a:prstGeom>
        </p:spPr>
        <p:txBody>
          <a:bodyPr vert="horz" wrap="square" lIns="0" tIns="11397" rIns="0" bIns="0" rtlCol="0">
            <a:spAutoFit/>
          </a:bodyPr>
          <a:lstStyle/>
          <a:p>
            <a:pPr marL="11397" marR="4559" indent="307718">
              <a:spcBef>
                <a:spcPts val="90"/>
              </a:spcBef>
            </a:pPr>
            <a:r>
              <a:rPr sz="2200" spc="-4" dirty="0">
                <a:latin typeface="Arial"/>
                <a:cs typeface="Arial"/>
              </a:rPr>
              <a:t>Other impulses enter the  reticular</a:t>
            </a:r>
            <a:r>
              <a:rPr sz="2200" dirty="0">
                <a:latin typeface="Arial"/>
                <a:cs typeface="Arial"/>
              </a:rPr>
              <a:t> </a:t>
            </a:r>
            <a:r>
              <a:rPr sz="2200" spc="-4" dirty="0">
                <a:latin typeface="Arial"/>
                <a:cs typeface="Arial"/>
              </a:rPr>
              <a:t>formation.</a:t>
            </a:r>
            <a:endParaRPr sz="2200">
              <a:latin typeface="Arial"/>
              <a:cs typeface="Arial"/>
            </a:endParaRPr>
          </a:p>
        </p:txBody>
      </p:sp>
      <p:sp>
        <p:nvSpPr>
          <p:cNvPr id="4" name="object 4"/>
          <p:cNvSpPr/>
          <p:nvPr/>
        </p:nvSpPr>
        <p:spPr>
          <a:xfrm>
            <a:off x="594359" y="2053366"/>
            <a:ext cx="120534" cy="125058"/>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557766" y="1934583"/>
            <a:ext cx="3763241" cy="1765835"/>
          </a:xfrm>
          <a:prstGeom prst="rect">
            <a:avLst/>
          </a:prstGeom>
        </p:spPr>
        <p:txBody>
          <a:bodyPr vert="horz" wrap="square" lIns="0" tIns="11397" rIns="0" bIns="0" rtlCol="0">
            <a:spAutoFit/>
          </a:bodyPr>
          <a:lstStyle/>
          <a:p>
            <a:pPr marL="11397" marR="4559" indent="307718">
              <a:spcBef>
                <a:spcPts val="90"/>
              </a:spcBef>
            </a:pPr>
            <a:r>
              <a:rPr sz="2200" spc="-4" dirty="0">
                <a:latin typeface="Arial"/>
                <a:cs typeface="Arial"/>
              </a:rPr>
              <a:t>Information from both ears  converges on each superior  olive, and beyond this, most of  the neurons respond </a:t>
            </a:r>
            <a:r>
              <a:rPr sz="2200" dirty="0">
                <a:latin typeface="Arial"/>
                <a:cs typeface="Arial"/>
              </a:rPr>
              <a:t>to </a:t>
            </a:r>
            <a:r>
              <a:rPr sz="2200" spc="-4" dirty="0">
                <a:latin typeface="Arial"/>
                <a:cs typeface="Arial"/>
              </a:rPr>
              <a:t>inputs  from both</a:t>
            </a:r>
            <a:r>
              <a:rPr sz="2200" spc="-27" dirty="0">
                <a:latin typeface="Arial"/>
                <a:cs typeface="Arial"/>
              </a:rPr>
              <a:t> </a:t>
            </a:r>
            <a:r>
              <a:rPr sz="2200" spc="-4" dirty="0">
                <a:latin typeface="Arial"/>
                <a:cs typeface="Arial"/>
              </a:rPr>
              <a:t>sides.</a:t>
            </a:r>
            <a:endParaRPr sz="2200">
              <a:latin typeface="Arial"/>
              <a:cs typeface="Arial"/>
            </a:endParaRPr>
          </a:p>
        </p:txBody>
      </p:sp>
      <p:sp>
        <p:nvSpPr>
          <p:cNvPr id="6" name="object 6"/>
          <p:cNvSpPr txBox="1">
            <a:spLocks noGrp="1"/>
          </p:cNvSpPr>
          <p:nvPr>
            <p:ph type="title"/>
          </p:nvPr>
        </p:nvSpPr>
        <p:spPr>
          <a:xfrm>
            <a:off x="557766" y="437253"/>
            <a:ext cx="2535959" cy="395653"/>
          </a:xfrm>
          <a:prstGeom prst="rect">
            <a:avLst/>
          </a:prstGeom>
        </p:spPr>
        <p:txBody>
          <a:bodyPr vert="horz" wrap="square" lIns="0" tIns="10827" rIns="0" bIns="0" rtlCol="0">
            <a:spAutoFit/>
          </a:bodyPr>
          <a:lstStyle/>
          <a:p>
            <a:pPr marL="11397">
              <a:spcBef>
                <a:spcPts val="85"/>
              </a:spcBef>
            </a:pPr>
            <a:r>
              <a:rPr sz="2500" spc="-4" dirty="0">
                <a:solidFill>
                  <a:srgbClr val="FF0000"/>
                </a:solidFill>
              </a:rPr>
              <a:t>Central</a:t>
            </a:r>
            <a:r>
              <a:rPr sz="2500" spc="-67" dirty="0">
                <a:solidFill>
                  <a:srgbClr val="FF0000"/>
                </a:solidFill>
              </a:rPr>
              <a:t> </a:t>
            </a:r>
            <a:r>
              <a:rPr sz="2500" spc="-4" dirty="0">
                <a:solidFill>
                  <a:srgbClr val="FF0000"/>
                </a:solidFill>
              </a:rPr>
              <a:t>Pathway</a:t>
            </a:r>
            <a:endParaRPr sz="2500"/>
          </a:p>
        </p:txBody>
      </p:sp>
      <p:sp>
        <p:nvSpPr>
          <p:cNvPr id="7" name="object 7"/>
          <p:cNvSpPr/>
          <p:nvPr/>
        </p:nvSpPr>
        <p:spPr>
          <a:xfrm>
            <a:off x="4433454" y="605118"/>
            <a:ext cx="3742113" cy="2825227"/>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7762124" y="2378336"/>
            <a:ext cx="756805" cy="350063"/>
          </a:xfrm>
          <a:prstGeom prst="rect">
            <a:avLst/>
          </a:prstGeom>
        </p:spPr>
        <p:txBody>
          <a:bodyPr vert="horz" wrap="square" lIns="0" tIns="11397" rIns="0" bIns="0" rtlCol="0">
            <a:spAutoFit/>
          </a:bodyPr>
          <a:lstStyle/>
          <a:p>
            <a:pPr marL="11397" marR="4559">
              <a:spcBef>
                <a:spcPts val="90"/>
              </a:spcBef>
            </a:pPr>
            <a:r>
              <a:rPr sz="1100" b="1" spc="-40" dirty="0">
                <a:latin typeface="Arial"/>
                <a:cs typeface="Arial"/>
              </a:rPr>
              <a:t>To  </a:t>
            </a:r>
            <a:r>
              <a:rPr sz="1100" b="1" spc="-4" dirty="0">
                <a:latin typeface="Arial"/>
                <a:cs typeface="Arial"/>
              </a:rPr>
              <a:t>cerebellum</a:t>
            </a:r>
            <a:endParaRPr sz="1100">
              <a:latin typeface="Arial"/>
              <a:cs typeface="Arial"/>
            </a:endParaRPr>
          </a:p>
        </p:txBody>
      </p:sp>
      <p:sp>
        <p:nvSpPr>
          <p:cNvPr id="9" name="object 9"/>
          <p:cNvSpPr/>
          <p:nvPr/>
        </p:nvSpPr>
        <p:spPr>
          <a:xfrm>
            <a:off x="415636" y="3429000"/>
            <a:ext cx="8311573" cy="3024467"/>
          </a:xfrm>
          <a:custGeom>
            <a:avLst/>
            <a:gdLst/>
            <a:ahLst/>
            <a:cxnLst/>
            <a:rect l="l" t="t" r="r" b="b"/>
            <a:pathLst>
              <a:path w="9142730" h="3427729">
                <a:moveTo>
                  <a:pt x="0" y="3427476"/>
                </a:moveTo>
                <a:lnTo>
                  <a:pt x="9142476" y="3427476"/>
                </a:lnTo>
                <a:lnTo>
                  <a:pt x="9142476" y="0"/>
                </a:lnTo>
                <a:lnTo>
                  <a:pt x="0" y="0"/>
                </a:lnTo>
                <a:lnTo>
                  <a:pt x="0" y="3427476"/>
                </a:lnTo>
                <a:close/>
              </a:path>
            </a:pathLst>
          </a:custGeom>
          <a:solidFill>
            <a:srgbClr val="FFFFFF"/>
          </a:solidFill>
        </p:spPr>
        <p:txBody>
          <a:bodyPr wrap="square" lIns="0" tIns="0" rIns="0" bIns="0" rtlCol="0"/>
          <a:lstStyle/>
          <a:p>
            <a:endParaRPr/>
          </a:p>
        </p:txBody>
      </p:sp>
      <p:sp>
        <p:nvSpPr>
          <p:cNvPr id="10" name="object 10"/>
          <p:cNvSpPr/>
          <p:nvPr/>
        </p:nvSpPr>
        <p:spPr>
          <a:xfrm>
            <a:off x="594359" y="3989743"/>
            <a:ext cx="120534" cy="125057"/>
          </a:xfrm>
          <a:prstGeom prst="rect">
            <a:avLst/>
          </a:prstGeom>
          <a:blipFill>
            <a:blip r:embed="rId2" cstate="print"/>
            <a:stretch>
              <a:fillRect/>
            </a:stretch>
          </a:blipFill>
        </p:spPr>
        <p:txBody>
          <a:bodyPr wrap="square" lIns="0" tIns="0" rIns="0" bIns="0" rtlCol="0"/>
          <a:lstStyle/>
          <a:p>
            <a:endParaRPr/>
          </a:p>
        </p:txBody>
      </p:sp>
      <p:sp>
        <p:nvSpPr>
          <p:cNvPr id="11" name="object 11"/>
          <p:cNvSpPr txBox="1"/>
          <p:nvPr/>
        </p:nvSpPr>
        <p:spPr>
          <a:xfrm>
            <a:off x="557765" y="3871072"/>
            <a:ext cx="3706091" cy="1027171"/>
          </a:xfrm>
          <a:prstGeom prst="rect">
            <a:avLst/>
          </a:prstGeom>
        </p:spPr>
        <p:txBody>
          <a:bodyPr vert="horz" wrap="square" lIns="0" tIns="11397" rIns="0" bIns="0" rtlCol="0">
            <a:spAutoFit/>
          </a:bodyPr>
          <a:lstStyle/>
          <a:p>
            <a:pPr marL="11397" marR="4559" indent="307718">
              <a:spcBef>
                <a:spcPts val="90"/>
              </a:spcBef>
            </a:pPr>
            <a:r>
              <a:rPr sz="2200" spc="-4" dirty="0">
                <a:latin typeface="Arial"/>
                <a:cs typeface="Arial"/>
              </a:rPr>
              <a:t>The primary auditory cortex  is </a:t>
            </a:r>
            <a:r>
              <a:rPr sz="2200" b="1" spc="-4" dirty="0">
                <a:latin typeface="Arial"/>
                <a:cs typeface="Arial"/>
              </a:rPr>
              <a:t>Brodmann’s area </a:t>
            </a:r>
            <a:r>
              <a:rPr sz="2200" b="1" dirty="0">
                <a:latin typeface="Arial"/>
                <a:cs typeface="Arial"/>
              </a:rPr>
              <a:t>41</a:t>
            </a:r>
            <a:r>
              <a:rPr sz="2200" dirty="0">
                <a:latin typeface="Arial"/>
                <a:cs typeface="Arial"/>
              </a:rPr>
              <a:t>.</a:t>
            </a:r>
            <a:endParaRPr sz="2200">
              <a:latin typeface="Arial"/>
              <a:cs typeface="Arial"/>
            </a:endParaRPr>
          </a:p>
        </p:txBody>
      </p:sp>
      <p:sp>
        <p:nvSpPr>
          <p:cNvPr id="12" name="object 12"/>
          <p:cNvSpPr/>
          <p:nvPr/>
        </p:nvSpPr>
        <p:spPr>
          <a:xfrm>
            <a:off x="594359" y="4957931"/>
            <a:ext cx="120534" cy="125057"/>
          </a:xfrm>
          <a:prstGeom prst="rect">
            <a:avLst/>
          </a:prstGeom>
          <a:blipFill>
            <a:blip r:embed="rId2" cstate="print"/>
            <a:stretch>
              <a:fillRect/>
            </a:stretch>
          </a:blipFill>
        </p:spPr>
        <p:txBody>
          <a:bodyPr wrap="square" lIns="0" tIns="0" rIns="0" bIns="0" rtlCol="0"/>
          <a:lstStyle/>
          <a:p>
            <a:endParaRPr/>
          </a:p>
        </p:txBody>
      </p:sp>
      <p:sp>
        <p:nvSpPr>
          <p:cNvPr id="13" name="object 13"/>
          <p:cNvSpPr txBox="1"/>
          <p:nvPr/>
        </p:nvSpPr>
        <p:spPr>
          <a:xfrm>
            <a:off x="557766" y="4839261"/>
            <a:ext cx="3779981" cy="1365725"/>
          </a:xfrm>
          <a:prstGeom prst="rect">
            <a:avLst/>
          </a:prstGeom>
        </p:spPr>
        <p:txBody>
          <a:bodyPr vert="horz" wrap="square" lIns="0" tIns="11397" rIns="0" bIns="0" rtlCol="0">
            <a:spAutoFit/>
          </a:bodyPr>
          <a:lstStyle/>
          <a:p>
            <a:pPr marL="11397" marR="4559" indent="307718">
              <a:spcBef>
                <a:spcPts val="90"/>
              </a:spcBef>
            </a:pPr>
            <a:r>
              <a:rPr sz="2200" spc="-4" dirty="0">
                <a:latin typeface="Arial"/>
                <a:cs typeface="Arial"/>
              </a:rPr>
              <a:t>Low tones are represented  anterolaterally and high tones  posteromedially in the auditory  cortex.</a:t>
            </a:r>
            <a:endParaRPr sz="2200">
              <a:latin typeface="Arial"/>
              <a:cs typeface="Arial"/>
            </a:endParaRPr>
          </a:p>
        </p:txBody>
      </p:sp>
      <p:sp>
        <p:nvSpPr>
          <p:cNvPr id="14" name="object 14"/>
          <p:cNvSpPr/>
          <p:nvPr/>
        </p:nvSpPr>
        <p:spPr>
          <a:xfrm>
            <a:off x="4433454" y="3429000"/>
            <a:ext cx="3742113" cy="2287345"/>
          </a:xfrm>
          <a:prstGeom prst="rect">
            <a:avLst/>
          </a:prstGeom>
          <a:blipFill>
            <a:blip r:embed="rId4" cstate="print"/>
            <a:stretch>
              <a:fillRect/>
            </a:stretch>
          </a:blipFill>
        </p:spPr>
        <p:txBody>
          <a:bodyPr wrap="square" lIns="0" tIns="0" rIns="0" bIns="0" rtlCol="0"/>
          <a:lstStyle/>
          <a:p>
            <a:endParaRPr/>
          </a:p>
        </p:txBody>
      </p:sp>
      <p:sp>
        <p:nvSpPr>
          <p:cNvPr id="15" name="object 15"/>
          <p:cNvSpPr txBox="1"/>
          <p:nvPr/>
        </p:nvSpPr>
        <p:spPr>
          <a:xfrm>
            <a:off x="5683942" y="5737522"/>
            <a:ext cx="1976005" cy="288507"/>
          </a:xfrm>
          <a:prstGeom prst="rect">
            <a:avLst/>
          </a:prstGeom>
        </p:spPr>
        <p:txBody>
          <a:bodyPr vert="horz" wrap="square" lIns="0" tIns="11397" rIns="0" bIns="0" rtlCol="0">
            <a:spAutoFit/>
          </a:bodyPr>
          <a:lstStyle/>
          <a:p>
            <a:pPr marL="11397">
              <a:spcBef>
                <a:spcPts val="90"/>
              </a:spcBef>
            </a:pPr>
            <a:r>
              <a:rPr b="1" dirty="0">
                <a:latin typeface="Arial"/>
                <a:cs typeface="Arial"/>
              </a:rPr>
              <a:t>Auditory</a:t>
            </a:r>
            <a:r>
              <a:rPr b="1" spc="-108" dirty="0">
                <a:latin typeface="Arial"/>
                <a:cs typeface="Arial"/>
              </a:rPr>
              <a:t> </a:t>
            </a:r>
            <a:r>
              <a:rPr b="1" spc="4" dirty="0">
                <a:latin typeface="Arial"/>
                <a:cs typeface="Arial"/>
              </a:rPr>
              <a:t>Pathway</a:t>
            </a:r>
            <a:endParaRPr>
              <a:latin typeface="Arial"/>
              <a:cs typeface="Aria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94359" y="645458"/>
            <a:ext cx="120534" cy="129091"/>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94359" y="2069501"/>
            <a:ext cx="120534" cy="12505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94359" y="3130474"/>
            <a:ext cx="120534" cy="125058"/>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594359" y="4195481"/>
            <a:ext cx="120534" cy="129092"/>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557766" y="495749"/>
            <a:ext cx="7977909" cy="5597653"/>
          </a:xfrm>
          <a:prstGeom prst="rect">
            <a:avLst/>
          </a:prstGeom>
        </p:spPr>
        <p:txBody>
          <a:bodyPr vert="horz" wrap="square" lIns="0" tIns="11397" rIns="0" bIns="0" rtlCol="0">
            <a:spAutoFit/>
          </a:bodyPr>
          <a:lstStyle/>
          <a:p>
            <a:pPr marL="11397" marR="4559" indent="307718" algn="just">
              <a:lnSpc>
                <a:spcPct val="110000"/>
              </a:lnSpc>
              <a:spcBef>
                <a:spcPts val="90"/>
              </a:spcBef>
            </a:pPr>
            <a:r>
              <a:rPr sz="2200" dirty="0">
                <a:latin typeface="Arial"/>
                <a:cs typeface="Arial"/>
              </a:rPr>
              <a:t>In </a:t>
            </a:r>
            <a:r>
              <a:rPr sz="2200" spc="-4" dirty="0">
                <a:latin typeface="Arial"/>
                <a:cs typeface="Arial"/>
              </a:rPr>
              <a:t>the primary auditory cortex, most neurons respond </a:t>
            </a:r>
            <a:r>
              <a:rPr sz="2200" dirty="0">
                <a:latin typeface="Arial"/>
                <a:cs typeface="Arial"/>
              </a:rPr>
              <a:t>to </a:t>
            </a:r>
            <a:r>
              <a:rPr sz="2200" spc="-4" dirty="0">
                <a:latin typeface="Arial"/>
                <a:cs typeface="Arial"/>
              </a:rPr>
              <a:t>inputs  from both ears, but strips of cells are stimulated by input from the  contralateral ear and inhibited by input from the ipsilateral</a:t>
            </a:r>
            <a:r>
              <a:rPr sz="2200" spc="90" dirty="0">
                <a:latin typeface="Arial"/>
                <a:cs typeface="Arial"/>
              </a:rPr>
              <a:t> </a:t>
            </a:r>
            <a:r>
              <a:rPr sz="2200" spc="-4" dirty="0">
                <a:latin typeface="Arial"/>
                <a:cs typeface="Arial"/>
              </a:rPr>
              <a:t>ear.</a:t>
            </a:r>
            <a:endParaRPr sz="2200">
              <a:latin typeface="Arial"/>
              <a:cs typeface="Arial"/>
            </a:endParaRPr>
          </a:p>
          <a:p>
            <a:pPr marL="11397" marR="234778" indent="307718">
              <a:lnSpc>
                <a:spcPct val="110000"/>
              </a:lnSpc>
            </a:pPr>
            <a:r>
              <a:rPr sz="2200" spc="-4" smtClean="0">
                <a:latin typeface="Arial"/>
                <a:cs typeface="Arial"/>
              </a:rPr>
              <a:t>There </a:t>
            </a:r>
            <a:r>
              <a:rPr sz="2200" spc="-4" dirty="0">
                <a:latin typeface="Arial"/>
                <a:cs typeface="Arial"/>
              </a:rPr>
              <a:t>are several additional auditory receiving areas, just as  there are several receiving areas for cutaneous</a:t>
            </a:r>
            <a:r>
              <a:rPr sz="2200" spc="54" dirty="0">
                <a:latin typeface="Arial"/>
                <a:cs typeface="Arial"/>
              </a:rPr>
              <a:t> </a:t>
            </a:r>
            <a:r>
              <a:rPr sz="2200" spc="-4" dirty="0">
                <a:latin typeface="Arial"/>
                <a:cs typeface="Arial"/>
              </a:rPr>
              <a:t>sensation.</a:t>
            </a:r>
            <a:endParaRPr sz="2200">
              <a:latin typeface="Arial"/>
              <a:cs typeface="Arial"/>
            </a:endParaRPr>
          </a:p>
          <a:p>
            <a:pPr marL="11397" marR="968173" indent="307718">
              <a:lnSpc>
                <a:spcPct val="110000"/>
              </a:lnSpc>
            </a:pPr>
            <a:endParaRPr lang="en-US" sz="2200" spc="-4" dirty="0" smtClean="0">
              <a:latin typeface="Arial"/>
              <a:cs typeface="Arial"/>
            </a:endParaRPr>
          </a:p>
          <a:p>
            <a:pPr marL="11397" marR="968173" indent="307718">
              <a:lnSpc>
                <a:spcPct val="110000"/>
              </a:lnSpc>
            </a:pPr>
            <a:r>
              <a:rPr sz="2200" spc="-4" smtClean="0">
                <a:latin typeface="Arial"/>
                <a:cs typeface="Arial"/>
              </a:rPr>
              <a:t>The </a:t>
            </a:r>
            <a:r>
              <a:rPr sz="2200" spc="-4" dirty="0">
                <a:latin typeface="Arial"/>
                <a:cs typeface="Arial"/>
              </a:rPr>
              <a:t>auditory association areas adjacent </a:t>
            </a:r>
            <a:r>
              <a:rPr sz="2200" dirty="0">
                <a:latin typeface="Arial"/>
                <a:cs typeface="Arial"/>
              </a:rPr>
              <a:t>to </a:t>
            </a:r>
            <a:r>
              <a:rPr sz="2200" spc="-4" dirty="0">
                <a:latin typeface="Arial"/>
                <a:cs typeface="Arial"/>
              </a:rPr>
              <a:t>the primary  auditory receiving areas are</a:t>
            </a:r>
            <a:r>
              <a:rPr sz="2200" spc="22" dirty="0">
                <a:latin typeface="Arial"/>
                <a:cs typeface="Arial"/>
              </a:rPr>
              <a:t> </a:t>
            </a:r>
            <a:r>
              <a:rPr sz="2200" spc="-4" dirty="0">
                <a:latin typeface="Arial"/>
                <a:cs typeface="Arial"/>
              </a:rPr>
              <a:t>widespread.</a:t>
            </a:r>
            <a:endParaRPr sz="2200">
              <a:latin typeface="Arial"/>
              <a:cs typeface="Arial"/>
            </a:endParaRPr>
          </a:p>
          <a:p>
            <a:pPr marL="11397" marR="91176" indent="307718">
              <a:lnSpc>
                <a:spcPct val="110000"/>
              </a:lnSpc>
            </a:pPr>
            <a:endParaRPr lang="en-US" sz="2200" spc="-4" dirty="0" smtClean="0">
              <a:latin typeface="Arial"/>
              <a:cs typeface="Arial"/>
            </a:endParaRPr>
          </a:p>
          <a:p>
            <a:pPr marL="11397" marR="91176" indent="307718">
              <a:lnSpc>
                <a:spcPct val="110000"/>
              </a:lnSpc>
            </a:pPr>
            <a:r>
              <a:rPr sz="2200" spc="-4" smtClean="0">
                <a:latin typeface="Arial"/>
                <a:cs typeface="Arial"/>
              </a:rPr>
              <a:t>The </a:t>
            </a:r>
            <a:r>
              <a:rPr sz="2200" b="1" spc="-4" dirty="0">
                <a:latin typeface="Arial"/>
                <a:cs typeface="Arial"/>
              </a:rPr>
              <a:t>olivocochlear bundle </a:t>
            </a:r>
            <a:r>
              <a:rPr sz="2200" spc="-4" dirty="0">
                <a:latin typeface="Arial"/>
                <a:cs typeface="Arial"/>
              </a:rPr>
              <a:t>is a prominent bundle of efferent  fibers in each auditory nerve that arises from both ipsilateral and  contralateral superior olivary complexes and ends primarily  around the bases of the outer hair cells of the organ of</a:t>
            </a:r>
            <a:r>
              <a:rPr sz="2200" spc="40" dirty="0">
                <a:latin typeface="Arial"/>
                <a:cs typeface="Arial"/>
              </a:rPr>
              <a:t> </a:t>
            </a:r>
            <a:r>
              <a:rPr sz="2200" spc="-4" dirty="0">
                <a:latin typeface="Arial"/>
                <a:cs typeface="Arial"/>
              </a:rPr>
              <a:t>Corti.</a:t>
            </a:r>
            <a:endParaRPr sz="220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3702" y="613186"/>
            <a:ext cx="124690" cy="125057"/>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488493" y="493059"/>
            <a:ext cx="3780559" cy="1119504"/>
          </a:xfrm>
          <a:prstGeom prst="rect">
            <a:avLst/>
          </a:prstGeom>
        </p:spPr>
        <p:txBody>
          <a:bodyPr vert="horz" wrap="square" lIns="0" tIns="11397" rIns="0" bIns="0" rtlCol="0">
            <a:spAutoFit/>
          </a:bodyPr>
          <a:lstStyle/>
          <a:p>
            <a:pPr marL="11397" marR="4559" indent="307718">
              <a:spcBef>
                <a:spcPts val="90"/>
              </a:spcBef>
            </a:pPr>
            <a:r>
              <a:rPr sz="2400" spc="-4" dirty="0">
                <a:solidFill>
                  <a:srgbClr val="000000"/>
                </a:solidFill>
                <a:latin typeface="Arial" pitchFamily="34" charset="0"/>
                <a:cs typeface="Arial" pitchFamily="34" charset="0"/>
              </a:rPr>
              <a:t>Obstruction of this outlet  leads </a:t>
            </a:r>
            <a:r>
              <a:rPr sz="2400" dirty="0">
                <a:solidFill>
                  <a:srgbClr val="000000"/>
                </a:solidFill>
                <a:latin typeface="Arial" pitchFamily="34" charset="0"/>
                <a:cs typeface="Arial" pitchFamily="34" charset="0"/>
              </a:rPr>
              <a:t>to </a:t>
            </a:r>
            <a:r>
              <a:rPr sz="2400" spc="-4" dirty="0">
                <a:solidFill>
                  <a:srgbClr val="000000"/>
                </a:solidFill>
                <a:latin typeface="Arial" pitchFamily="34" charset="0"/>
                <a:cs typeface="Arial" pitchFamily="34" charset="0"/>
              </a:rPr>
              <a:t>increased intraocular  pressure</a:t>
            </a:r>
            <a:r>
              <a:rPr sz="2400" spc="-4" dirty="0">
                <a:solidFill>
                  <a:srgbClr val="000000"/>
                </a:solidFill>
                <a:latin typeface="Arial Rounded MT Bold" pitchFamily="34" charset="0"/>
                <a:cs typeface="Times New Roman" pitchFamily="18" charset="0"/>
              </a:rPr>
              <a:t>.</a:t>
            </a:r>
          </a:p>
        </p:txBody>
      </p:sp>
      <p:sp>
        <p:nvSpPr>
          <p:cNvPr id="4" name="object 4"/>
          <p:cNvSpPr/>
          <p:nvPr/>
        </p:nvSpPr>
        <p:spPr>
          <a:xfrm>
            <a:off x="523702" y="1936376"/>
            <a:ext cx="124690" cy="125058"/>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488493" y="1783975"/>
            <a:ext cx="3442855" cy="2593754"/>
          </a:xfrm>
          <a:prstGeom prst="rect">
            <a:avLst/>
          </a:prstGeom>
        </p:spPr>
        <p:txBody>
          <a:bodyPr vert="horz" wrap="square" lIns="0" tIns="11397" rIns="0" bIns="0" rtlCol="0">
            <a:spAutoFit/>
          </a:bodyPr>
          <a:lstStyle/>
          <a:p>
            <a:pPr marL="11397" marR="187480" indent="307718">
              <a:lnSpc>
                <a:spcPct val="110000"/>
              </a:lnSpc>
              <a:spcBef>
                <a:spcPts val="90"/>
              </a:spcBef>
            </a:pPr>
            <a:r>
              <a:rPr sz="2200" spc="-4" dirty="0">
                <a:latin typeface="Arial"/>
                <a:cs typeface="Arial"/>
              </a:rPr>
              <a:t>One cause of</a:t>
            </a:r>
            <a:r>
              <a:rPr sz="2200" spc="-58" dirty="0">
                <a:latin typeface="Arial"/>
                <a:cs typeface="Arial"/>
              </a:rPr>
              <a:t> </a:t>
            </a:r>
            <a:r>
              <a:rPr sz="2200" spc="-4" dirty="0">
                <a:latin typeface="Arial"/>
                <a:cs typeface="Arial"/>
              </a:rPr>
              <a:t>increased  pressure is decreased  permeability</a:t>
            </a:r>
            <a:r>
              <a:rPr sz="2200" dirty="0">
                <a:latin typeface="Arial"/>
                <a:cs typeface="Arial"/>
              </a:rPr>
              <a:t> </a:t>
            </a:r>
            <a:r>
              <a:rPr sz="2200" spc="-4" dirty="0">
                <a:latin typeface="Arial"/>
                <a:cs typeface="Arial"/>
              </a:rPr>
              <a:t>through:</a:t>
            </a:r>
            <a:endParaRPr sz="2200">
              <a:latin typeface="Arial"/>
              <a:cs typeface="Arial"/>
            </a:endParaRPr>
          </a:p>
          <a:p>
            <a:pPr>
              <a:spcBef>
                <a:spcPts val="4"/>
              </a:spcBef>
            </a:pPr>
            <a:endParaRPr sz="2700">
              <a:latin typeface="Times New Roman"/>
              <a:cs typeface="Times New Roman"/>
            </a:endParaRPr>
          </a:p>
          <a:p>
            <a:pPr marL="319115" indent="-307718">
              <a:buClr>
                <a:srgbClr val="008000"/>
              </a:buClr>
              <a:buFont typeface="Wingdings"/>
              <a:buChar char=""/>
              <a:tabLst>
                <a:tab pos="319115" algn="l"/>
              </a:tabLst>
            </a:pPr>
            <a:r>
              <a:rPr sz="2200" spc="-4" dirty="0">
                <a:latin typeface="Arial"/>
                <a:cs typeface="Arial"/>
              </a:rPr>
              <a:t>the trabecular</a:t>
            </a:r>
            <a:r>
              <a:rPr sz="2200" spc="-45" dirty="0">
                <a:latin typeface="Arial"/>
                <a:cs typeface="Arial"/>
              </a:rPr>
              <a:t> </a:t>
            </a:r>
            <a:r>
              <a:rPr sz="2200" spc="-4" dirty="0">
                <a:latin typeface="Arial"/>
                <a:cs typeface="Arial"/>
              </a:rPr>
              <a:t>meshwork,</a:t>
            </a:r>
            <a:endParaRPr sz="2200">
              <a:latin typeface="Arial"/>
              <a:cs typeface="Arial"/>
            </a:endParaRPr>
          </a:p>
        </p:txBody>
      </p:sp>
      <p:sp>
        <p:nvSpPr>
          <p:cNvPr id="6" name="object 6"/>
          <p:cNvSpPr/>
          <p:nvPr/>
        </p:nvSpPr>
        <p:spPr>
          <a:xfrm>
            <a:off x="4849301" y="2084294"/>
            <a:ext cx="3880448" cy="1346051"/>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4156364" y="1680883"/>
            <a:ext cx="4573385" cy="1749462"/>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415636" y="3429000"/>
            <a:ext cx="8311573" cy="3024467"/>
          </a:xfrm>
          <a:custGeom>
            <a:avLst/>
            <a:gdLst/>
            <a:ahLst/>
            <a:cxnLst/>
            <a:rect l="l" t="t" r="r" b="b"/>
            <a:pathLst>
              <a:path w="9142730" h="3427729">
                <a:moveTo>
                  <a:pt x="0" y="3427476"/>
                </a:moveTo>
                <a:lnTo>
                  <a:pt x="9142476" y="3427476"/>
                </a:lnTo>
                <a:lnTo>
                  <a:pt x="9142476" y="0"/>
                </a:lnTo>
                <a:lnTo>
                  <a:pt x="0" y="0"/>
                </a:lnTo>
                <a:lnTo>
                  <a:pt x="0" y="3427476"/>
                </a:lnTo>
                <a:close/>
              </a:path>
            </a:pathLst>
          </a:custGeom>
          <a:solidFill>
            <a:srgbClr val="FFFFFF"/>
          </a:solidFill>
        </p:spPr>
        <p:txBody>
          <a:bodyPr wrap="square" lIns="0" tIns="0" rIns="0" bIns="0" rtlCol="0"/>
          <a:lstStyle/>
          <a:p>
            <a:endParaRPr/>
          </a:p>
        </p:txBody>
      </p:sp>
      <p:sp>
        <p:nvSpPr>
          <p:cNvPr id="9" name="object 9"/>
          <p:cNvSpPr txBox="1"/>
          <p:nvPr/>
        </p:nvSpPr>
        <p:spPr>
          <a:xfrm>
            <a:off x="488493" y="3591373"/>
            <a:ext cx="3597564" cy="3062556"/>
          </a:xfrm>
          <a:prstGeom prst="rect">
            <a:avLst/>
          </a:prstGeom>
        </p:spPr>
        <p:txBody>
          <a:bodyPr vert="horz" wrap="square" lIns="0" tIns="48437" rIns="0" bIns="0" rtlCol="0">
            <a:spAutoFit/>
          </a:bodyPr>
          <a:lstStyle/>
          <a:p>
            <a:pPr marL="319115" marR="4559" indent="-307718">
              <a:lnSpc>
                <a:spcPts val="2324"/>
              </a:lnSpc>
              <a:spcBef>
                <a:spcPts val="381"/>
              </a:spcBef>
              <a:buClr>
                <a:srgbClr val="008000"/>
              </a:buClr>
              <a:buFont typeface="Wingdings"/>
              <a:buChar char=""/>
              <a:tabLst>
                <a:tab pos="319115" algn="l"/>
                <a:tab pos="2595092" algn="l"/>
              </a:tabLst>
            </a:pPr>
            <a:r>
              <a:rPr sz="2200" spc="-4" dirty="0">
                <a:latin typeface="Arial"/>
                <a:cs typeface="Arial"/>
              </a:rPr>
              <a:t>the tissue around the base  of the</a:t>
            </a:r>
            <a:r>
              <a:rPr sz="2200" spc="-9" dirty="0">
                <a:latin typeface="Arial"/>
                <a:cs typeface="Arial"/>
              </a:rPr>
              <a:t> </a:t>
            </a:r>
            <a:r>
              <a:rPr sz="2200" spc="-4" dirty="0">
                <a:latin typeface="Arial"/>
                <a:cs typeface="Arial"/>
              </a:rPr>
              <a:t>cornea</a:t>
            </a:r>
            <a:r>
              <a:rPr sz="2200" spc="13" dirty="0">
                <a:latin typeface="Arial"/>
                <a:cs typeface="Arial"/>
              </a:rPr>
              <a:t> </a:t>
            </a:r>
            <a:r>
              <a:rPr sz="2200" spc="-4" dirty="0">
                <a:latin typeface="Arial"/>
                <a:cs typeface="Arial"/>
              </a:rPr>
              <a:t>that	drains  the aqueous humor from  the eye </a:t>
            </a:r>
            <a:r>
              <a:rPr sz="2200" b="1" spc="-4" dirty="0">
                <a:latin typeface="Arial"/>
                <a:cs typeface="Arial"/>
              </a:rPr>
              <a:t>(</a:t>
            </a:r>
            <a:r>
              <a:rPr sz="2200" b="1" i="1" spc="-4" dirty="0">
                <a:latin typeface="Arial"/>
                <a:cs typeface="Arial"/>
              </a:rPr>
              <a:t>open-angle  glaucoma</a:t>
            </a:r>
            <a:r>
              <a:rPr sz="2200" b="1" spc="-4" dirty="0">
                <a:latin typeface="Arial"/>
                <a:cs typeface="Arial"/>
              </a:rPr>
              <a:t>)</a:t>
            </a:r>
            <a:r>
              <a:rPr sz="2200" spc="-4" dirty="0">
                <a:latin typeface="Arial"/>
                <a:cs typeface="Arial"/>
              </a:rPr>
              <a:t>;</a:t>
            </a:r>
            <a:r>
              <a:rPr sz="2200" spc="-31" dirty="0">
                <a:latin typeface="Arial"/>
                <a:cs typeface="Arial"/>
              </a:rPr>
              <a:t> </a:t>
            </a:r>
            <a:r>
              <a:rPr sz="2200" spc="-4" dirty="0">
                <a:latin typeface="Arial"/>
                <a:cs typeface="Arial"/>
              </a:rPr>
              <a:t>and</a:t>
            </a:r>
            <a:endParaRPr sz="2200">
              <a:latin typeface="Arial"/>
              <a:cs typeface="Arial"/>
            </a:endParaRPr>
          </a:p>
          <a:p>
            <a:pPr marL="319115" marR="187480" indent="-307718">
              <a:lnSpc>
                <a:spcPts val="2324"/>
              </a:lnSpc>
              <a:spcBef>
                <a:spcPts val="529"/>
              </a:spcBef>
              <a:buClr>
                <a:srgbClr val="008000"/>
              </a:buClr>
              <a:buFont typeface="Wingdings"/>
              <a:buChar char=""/>
              <a:tabLst>
                <a:tab pos="319115" algn="l"/>
              </a:tabLst>
            </a:pPr>
            <a:r>
              <a:rPr sz="2200" spc="-4" dirty="0">
                <a:latin typeface="Arial"/>
                <a:cs typeface="Arial"/>
              </a:rPr>
              <a:t>forward movement of the  iris, obliterating the angle  </a:t>
            </a:r>
            <a:r>
              <a:rPr sz="2200" b="1" spc="-4" dirty="0">
                <a:latin typeface="Arial"/>
                <a:cs typeface="Arial"/>
              </a:rPr>
              <a:t>(</a:t>
            </a:r>
            <a:r>
              <a:rPr sz="2200" b="1" i="1" spc="-4" dirty="0">
                <a:latin typeface="Arial"/>
                <a:cs typeface="Arial"/>
              </a:rPr>
              <a:t>angle- closure  glaucoma</a:t>
            </a:r>
            <a:r>
              <a:rPr sz="2200" b="1" spc="-4" dirty="0">
                <a:latin typeface="Arial"/>
                <a:cs typeface="Arial"/>
              </a:rPr>
              <a:t>)</a:t>
            </a:r>
            <a:r>
              <a:rPr sz="2200" spc="-4" dirty="0">
                <a:latin typeface="Arial"/>
                <a:cs typeface="Arial"/>
              </a:rPr>
              <a:t>.</a:t>
            </a:r>
            <a:endParaRPr sz="2200">
              <a:latin typeface="Arial"/>
              <a:cs typeface="Arial"/>
            </a:endParaRPr>
          </a:p>
        </p:txBody>
      </p:sp>
      <p:sp>
        <p:nvSpPr>
          <p:cNvPr id="10" name="object 10"/>
          <p:cNvSpPr/>
          <p:nvPr/>
        </p:nvSpPr>
        <p:spPr>
          <a:xfrm>
            <a:off x="4156364" y="3429000"/>
            <a:ext cx="4573385" cy="1816698"/>
          </a:xfrm>
          <a:prstGeom prst="rect">
            <a:avLst/>
          </a:prstGeom>
          <a:blipFill>
            <a:blip r:embed="rId6" cstate="print"/>
            <a:stretch>
              <a:fillRect/>
            </a:stretch>
          </a:blipFill>
        </p:spPr>
        <p:txBody>
          <a:bodyPr wrap="square" lIns="0" tIns="0" rIns="0" bIns="0" rtlCol="0"/>
          <a:lstStyle/>
          <a:p>
            <a:endParaRPr/>
          </a:p>
        </p:txBody>
      </p:sp>
      <p:sp>
        <p:nvSpPr>
          <p:cNvPr id="11" name="object 11"/>
          <p:cNvSpPr txBox="1"/>
          <p:nvPr/>
        </p:nvSpPr>
        <p:spPr>
          <a:xfrm>
            <a:off x="4229215" y="5472616"/>
            <a:ext cx="4302991" cy="287932"/>
          </a:xfrm>
          <a:prstGeom prst="rect">
            <a:avLst/>
          </a:prstGeom>
        </p:spPr>
        <p:txBody>
          <a:bodyPr vert="horz" wrap="square" lIns="0" tIns="10827" rIns="0" bIns="0" rtlCol="0">
            <a:spAutoFit/>
          </a:bodyPr>
          <a:lstStyle/>
          <a:p>
            <a:pPr marL="11397" marR="4559">
              <a:spcBef>
                <a:spcPts val="85"/>
              </a:spcBef>
            </a:pPr>
            <a:r>
              <a:rPr sz="900" b="1" dirty="0">
                <a:latin typeface="Arial"/>
                <a:cs typeface="Arial"/>
              </a:rPr>
              <a:t>The </a:t>
            </a:r>
            <a:r>
              <a:rPr sz="900" b="1" spc="-4" dirty="0">
                <a:latin typeface="Arial"/>
                <a:cs typeface="Arial"/>
              </a:rPr>
              <a:t>internal anatomy of the </a:t>
            </a:r>
            <a:r>
              <a:rPr sz="900" b="1" spc="-9" dirty="0">
                <a:latin typeface="Arial"/>
                <a:cs typeface="Arial"/>
              </a:rPr>
              <a:t>eye </a:t>
            </a:r>
            <a:r>
              <a:rPr sz="900" b="1" spc="-9" dirty="0">
                <a:solidFill>
                  <a:srgbClr val="000099"/>
                </a:solidFill>
                <a:latin typeface="Arial"/>
                <a:cs typeface="Arial"/>
              </a:rPr>
              <a:t>(Adapted </a:t>
            </a:r>
            <a:r>
              <a:rPr sz="900" b="1" spc="-4" dirty="0">
                <a:solidFill>
                  <a:srgbClr val="000099"/>
                </a:solidFill>
                <a:latin typeface="Arial"/>
                <a:cs typeface="Arial"/>
              </a:rPr>
              <a:t>from Medical </a:t>
            </a:r>
            <a:r>
              <a:rPr sz="900" b="1" spc="-9" dirty="0">
                <a:solidFill>
                  <a:srgbClr val="000099"/>
                </a:solidFill>
                <a:latin typeface="Arial"/>
                <a:cs typeface="Arial"/>
              </a:rPr>
              <a:t>Physiology: </a:t>
            </a:r>
            <a:r>
              <a:rPr sz="900" b="1" spc="-4" dirty="0">
                <a:solidFill>
                  <a:srgbClr val="000099"/>
                </a:solidFill>
                <a:latin typeface="Arial"/>
                <a:cs typeface="Arial"/>
              </a:rPr>
              <a:t>a </a:t>
            </a:r>
            <a:r>
              <a:rPr sz="900" b="1" spc="-9" dirty="0">
                <a:solidFill>
                  <a:srgbClr val="000099"/>
                </a:solidFill>
                <a:latin typeface="Arial"/>
                <a:cs typeface="Arial"/>
              </a:rPr>
              <a:t>Systems  Approach </a:t>
            </a:r>
            <a:r>
              <a:rPr sz="900" b="1" spc="-4" dirty="0">
                <a:solidFill>
                  <a:srgbClr val="000099"/>
                </a:solidFill>
                <a:latin typeface="Arial"/>
                <a:cs typeface="Arial"/>
              </a:rPr>
              <a:t>by </a:t>
            </a:r>
            <a:r>
              <a:rPr sz="900" b="1" spc="-9" dirty="0">
                <a:latin typeface="Arial"/>
                <a:cs typeface="Arial"/>
              </a:rPr>
              <a:t>Hershel </a:t>
            </a:r>
            <a:r>
              <a:rPr sz="900" b="1" spc="-4" dirty="0">
                <a:latin typeface="Arial"/>
                <a:cs typeface="Arial"/>
              </a:rPr>
              <a:t>and Michael</a:t>
            </a:r>
            <a:r>
              <a:rPr sz="900" b="1" i="1" spc="-4" dirty="0">
                <a:solidFill>
                  <a:srgbClr val="000099"/>
                </a:solidFill>
                <a:latin typeface="Arial"/>
                <a:cs typeface="Arial"/>
              </a:rPr>
              <a:t>. </a:t>
            </a:r>
            <a:r>
              <a:rPr sz="900" b="1" spc="-4" dirty="0">
                <a:solidFill>
                  <a:srgbClr val="000099"/>
                </a:solidFill>
                <a:latin typeface="Arial"/>
                <a:cs typeface="Arial"/>
              </a:rPr>
              <a:t>McGraw-Hill </a:t>
            </a:r>
            <a:r>
              <a:rPr sz="900" b="1" spc="-9" dirty="0">
                <a:solidFill>
                  <a:srgbClr val="000099"/>
                </a:solidFill>
                <a:latin typeface="Arial"/>
                <a:cs typeface="Arial"/>
              </a:rPr>
              <a:t>Company,</a:t>
            </a:r>
            <a:r>
              <a:rPr sz="900" b="1" spc="4" dirty="0">
                <a:solidFill>
                  <a:srgbClr val="000099"/>
                </a:solidFill>
                <a:latin typeface="Arial"/>
                <a:cs typeface="Arial"/>
              </a:rPr>
              <a:t> </a:t>
            </a:r>
            <a:r>
              <a:rPr sz="900" b="1" spc="-9" dirty="0">
                <a:solidFill>
                  <a:srgbClr val="000099"/>
                </a:solidFill>
                <a:latin typeface="Arial"/>
                <a:cs typeface="Arial"/>
              </a:rPr>
              <a:t>2011).</a:t>
            </a:r>
            <a:endParaRPr sz="900">
              <a:latin typeface="Arial"/>
              <a:cs typeface="Aria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94359" y="948017"/>
            <a:ext cx="120534" cy="125057"/>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627038" y="373556"/>
            <a:ext cx="7669645" cy="1156692"/>
          </a:xfrm>
          <a:prstGeom prst="rect">
            <a:avLst/>
          </a:prstGeom>
        </p:spPr>
        <p:txBody>
          <a:bodyPr vert="horz" wrap="square" lIns="0" tIns="55845" rIns="0" bIns="0" rtlCol="0">
            <a:spAutoFit/>
          </a:bodyPr>
          <a:lstStyle/>
          <a:p>
            <a:pPr marL="11397">
              <a:spcBef>
                <a:spcPts val="440"/>
              </a:spcBef>
            </a:pPr>
            <a:r>
              <a:rPr sz="2500" spc="-4" smtClean="0">
                <a:solidFill>
                  <a:srgbClr val="FF0000"/>
                </a:solidFill>
              </a:rPr>
              <a:t>Deafness</a:t>
            </a:r>
            <a:r>
              <a:rPr lang="en-US" sz="2500" spc="-4" dirty="0" smtClean="0">
                <a:solidFill>
                  <a:srgbClr val="FF0000"/>
                </a:solidFill>
              </a:rPr>
              <a:t/>
            </a:r>
            <a:br>
              <a:rPr lang="en-US" sz="2500" spc="-4" dirty="0" smtClean="0">
                <a:solidFill>
                  <a:srgbClr val="FF0000"/>
                </a:solidFill>
              </a:rPr>
            </a:br>
            <a:r>
              <a:rPr sz="2000" spc="-4" smtClean="0">
                <a:solidFill>
                  <a:srgbClr val="000000"/>
                </a:solidFill>
                <a:latin typeface="Arial" pitchFamily="34" charset="0"/>
                <a:cs typeface="Arial" pitchFamily="34" charset="0"/>
              </a:rPr>
              <a:t>Hearing </a:t>
            </a:r>
            <a:r>
              <a:rPr sz="2000" spc="-4" dirty="0">
                <a:solidFill>
                  <a:srgbClr val="000000"/>
                </a:solidFill>
                <a:latin typeface="Arial" pitchFamily="34" charset="0"/>
                <a:cs typeface="Arial" pitchFamily="34" charset="0"/>
              </a:rPr>
              <a:t>loss is the most common sensory defect in</a:t>
            </a:r>
            <a:r>
              <a:rPr sz="2000" spc="49" dirty="0">
                <a:solidFill>
                  <a:srgbClr val="000000"/>
                </a:solidFill>
                <a:latin typeface="Arial" pitchFamily="34" charset="0"/>
                <a:cs typeface="Arial" pitchFamily="34" charset="0"/>
              </a:rPr>
              <a:t> </a:t>
            </a:r>
            <a:r>
              <a:rPr sz="2000" spc="-4" dirty="0">
                <a:solidFill>
                  <a:srgbClr val="000000"/>
                </a:solidFill>
                <a:latin typeface="Arial" pitchFamily="34" charset="0"/>
                <a:cs typeface="Arial" pitchFamily="34" charset="0"/>
              </a:rPr>
              <a:t>humans</a:t>
            </a:r>
            <a:r>
              <a:rPr spc="-4" dirty="0">
                <a:solidFill>
                  <a:srgbClr val="000000"/>
                </a:solidFill>
                <a:latin typeface="Arial"/>
                <a:cs typeface="Arial"/>
              </a:rPr>
              <a:t>.</a:t>
            </a:r>
          </a:p>
        </p:txBody>
      </p:sp>
      <p:sp>
        <p:nvSpPr>
          <p:cNvPr id="4" name="object 4"/>
          <p:cNvSpPr/>
          <p:nvPr/>
        </p:nvSpPr>
        <p:spPr>
          <a:xfrm>
            <a:off x="594359" y="1593475"/>
            <a:ext cx="120534" cy="12505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94359" y="2884393"/>
            <a:ext cx="120534" cy="125058"/>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594359" y="3852581"/>
            <a:ext cx="120534" cy="125058"/>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94359" y="4820771"/>
            <a:ext cx="120534" cy="125057"/>
          </a:xfrm>
          <a:prstGeom prst="rect">
            <a:avLst/>
          </a:prstGeom>
          <a:blipFill>
            <a:blip r:embed="rId2" cstate="print"/>
            <a:stretch>
              <a:fillRect/>
            </a:stretch>
          </a:blipFill>
        </p:spPr>
        <p:txBody>
          <a:bodyPr wrap="square" lIns="0" tIns="0" rIns="0" bIns="0" rtlCol="0"/>
          <a:lstStyle/>
          <a:p>
            <a:endParaRPr/>
          </a:p>
        </p:txBody>
      </p:sp>
      <p:sp>
        <p:nvSpPr>
          <p:cNvPr id="8" name="object 8"/>
          <p:cNvSpPr txBox="1"/>
          <p:nvPr/>
        </p:nvSpPr>
        <p:spPr>
          <a:xfrm>
            <a:off x="557766" y="1477383"/>
            <a:ext cx="7954241" cy="4692790"/>
          </a:xfrm>
          <a:prstGeom prst="rect">
            <a:avLst/>
          </a:prstGeom>
        </p:spPr>
        <p:txBody>
          <a:bodyPr vert="horz" wrap="square" lIns="0" tIns="11397" rIns="0" bIns="0" rtlCol="0">
            <a:spAutoFit/>
          </a:bodyPr>
          <a:lstStyle/>
          <a:p>
            <a:pPr marL="11397" marR="76930" indent="307718" algn="just">
              <a:spcBef>
                <a:spcPts val="90"/>
              </a:spcBef>
            </a:pPr>
            <a:r>
              <a:rPr sz="2200" b="1" spc="-9" dirty="0">
                <a:latin typeface="Arial"/>
                <a:cs typeface="Arial"/>
              </a:rPr>
              <a:t>Presbycusis</a:t>
            </a:r>
            <a:r>
              <a:rPr sz="2200" spc="-9" dirty="0">
                <a:latin typeface="Arial"/>
                <a:cs typeface="Arial"/>
              </a:rPr>
              <a:t>, </a:t>
            </a:r>
            <a:r>
              <a:rPr sz="2200" spc="-4" dirty="0">
                <a:latin typeface="Arial"/>
                <a:cs typeface="Arial"/>
              </a:rPr>
              <a:t>the gradual hearing loss associated with aging,  affects more than one third of those over 75 and is probably due  </a:t>
            </a:r>
            <a:r>
              <a:rPr sz="2200" dirty="0">
                <a:latin typeface="Arial"/>
                <a:cs typeface="Arial"/>
              </a:rPr>
              <a:t>to </a:t>
            </a:r>
            <a:r>
              <a:rPr sz="2200" spc="-4" dirty="0">
                <a:latin typeface="Arial"/>
                <a:cs typeface="Arial"/>
              </a:rPr>
              <a:t>gradual cumulative loss of hair cells and</a:t>
            </a:r>
            <a:r>
              <a:rPr sz="2200" spc="54" dirty="0">
                <a:latin typeface="Arial"/>
                <a:cs typeface="Arial"/>
              </a:rPr>
              <a:t> </a:t>
            </a:r>
            <a:r>
              <a:rPr sz="2200" spc="-4" dirty="0">
                <a:latin typeface="Arial"/>
                <a:cs typeface="Arial"/>
              </a:rPr>
              <a:t>neurons.</a:t>
            </a:r>
            <a:endParaRPr sz="2200">
              <a:latin typeface="Arial"/>
              <a:cs typeface="Arial"/>
            </a:endParaRPr>
          </a:p>
          <a:p>
            <a:pPr marL="11397" marR="4559" indent="381229"/>
            <a:r>
              <a:rPr sz="2200" smtClean="0">
                <a:latin typeface="Arial"/>
                <a:cs typeface="Arial"/>
              </a:rPr>
              <a:t>In </a:t>
            </a:r>
            <a:r>
              <a:rPr sz="2200" spc="-4" dirty="0">
                <a:latin typeface="Arial"/>
                <a:cs typeface="Arial"/>
              </a:rPr>
              <a:t>most cases, hearing loss is a multifactorial disorder caused  by both genetic and environmental</a:t>
            </a:r>
            <a:r>
              <a:rPr sz="2200" spc="45" dirty="0">
                <a:latin typeface="Arial"/>
                <a:cs typeface="Arial"/>
              </a:rPr>
              <a:t> </a:t>
            </a:r>
            <a:r>
              <a:rPr sz="2200" spc="-4" dirty="0">
                <a:latin typeface="Arial"/>
                <a:cs typeface="Arial"/>
              </a:rPr>
              <a:t>factors.</a:t>
            </a:r>
            <a:endParaRPr sz="2200">
              <a:latin typeface="Arial"/>
              <a:cs typeface="Arial"/>
            </a:endParaRPr>
          </a:p>
          <a:p>
            <a:pPr>
              <a:spcBef>
                <a:spcPts val="4"/>
              </a:spcBef>
            </a:pPr>
            <a:endParaRPr sz="2200">
              <a:latin typeface="Times New Roman"/>
              <a:cs typeface="Times New Roman"/>
            </a:endParaRPr>
          </a:p>
          <a:p>
            <a:pPr marL="11397" marR="141323" indent="307718"/>
            <a:r>
              <a:rPr sz="2200" b="1" spc="-4" dirty="0">
                <a:latin typeface="Arial"/>
                <a:cs typeface="Arial"/>
              </a:rPr>
              <a:t>Conductive deafness </a:t>
            </a:r>
            <a:r>
              <a:rPr sz="2200" spc="-4" dirty="0">
                <a:latin typeface="Arial"/>
                <a:cs typeface="Arial"/>
              </a:rPr>
              <a:t>refers </a:t>
            </a:r>
            <a:r>
              <a:rPr sz="2200" dirty="0">
                <a:latin typeface="Arial"/>
                <a:cs typeface="Arial"/>
              </a:rPr>
              <a:t>to </a:t>
            </a:r>
            <a:r>
              <a:rPr sz="2200" spc="-4" dirty="0">
                <a:latin typeface="Arial"/>
                <a:cs typeface="Arial"/>
              </a:rPr>
              <a:t>impaired sound transmission  in the external or middle ear and impacts all sound</a:t>
            </a:r>
            <a:r>
              <a:rPr sz="2200" spc="76" dirty="0">
                <a:latin typeface="Arial"/>
                <a:cs typeface="Arial"/>
              </a:rPr>
              <a:t> </a:t>
            </a:r>
            <a:r>
              <a:rPr sz="2200" spc="-4" dirty="0">
                <a:latin typeface="Arial"/>
                <a:cs typeface="Arial"/>
              </a:rPr>
              <a:t>frequencies.</a:t>
            </a:r>
            <a:endParaRPr sz="2200">
              <a:latin typeface="Arial"/>
              <a:cs typeface="Arial"/>
            </a:endParaRPr>
          </a:p>
          <a:p>
            <a:pPr marL="319115"/>
            <a:r>
              <a:rPr sz="2200" spc="-4" smtClean="0">
                <a:latin typeface="Arial"/>
                <a:cs typeface="Arial"/>
              </a:rPr>
              <a:t>Causes </a:t>
            </a:r>
            <a:r>
              <a:rPr sz="2200" spc="-4" dirty="0">
                <a:latin typeface="Arial"/>
                <a:cs typeface="Arial"/>
              </a:rPr>
              <a:t>of conduction deafness</a:t>
            </a:r>
            <a:r>
              <a:rPr sz="2200" spc="31" dirty="0">
                <a:latin typeface="Arial"/>
                <a:cs typeface="Arial"/>
              </a:rPr>
              <a:t> </a:t>
            </a:r>
            <a:r>
              <a:rPr sz="2200" spc="-4" dirty="0">
                <a:latin typeface="Arial"/>
                <a:cs typeface="Arial"/>
              </a:rPr>
              <a:t>include:</a:t>
            </a:r>
            <a:endParaRPr sz="2200">
              <a:latin typeface="Arial"/>
              <a:cs typeface="Arial"/>
            </a:endParaRPr>
          </a:p>
          <a:p>
            <a:pPr>
              <a:spcBef>
                <a:spcPts val="4"/>
              </a:spcBef>
            </a:pPr>
            <a:endParaRPr sz="2700">
              <a:latin typeface="Times New Roman"/>
              <a:cs typeface="Times New Roman"/>
            </a:endParaRPr>
          </a:p>
          <a:p>
            <a:pPr marL="319115" marR="411431" indent="-307718">
              <a:lnSpc>
                <a:spcPct val="80000"/>
              </a:lnSpc>
              <a:buClr>
                <a:srgbClr val="008000"/>
              </a:buClr>
              <a:buFont typeface="Wingdings"/>
              <a:buChar char=""/>
              <a:tabLst>
                <a:tab pos="319115" algn="l"/>
              </a:tabLst>
            </a:pPr>
            <a:r>
              <a:rPr sz="2200" spc="-4" dirty="0">
                <a:latin typeface="Arial"/>
                <a:cs typeface="Arial"/>
              </a:rPr>
              <a:t>plugging of the external auditory canals with wax or foreign  bodies;</a:t>
            </a:r>
            <a:endParaRPr sz="2200">
              <a:latin typeface="Arial"/>
              <a:cs typeface="Aria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60862" y="3779968"/>
            <a:ext cx="124691" cy="12505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60862" y="5070885"/>
            <a:ext cx="124691" cy="125057"/>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627039" y="562983"/>
            <a:ext cx="7790295" cy="5277378"/>
          </a:xfrm>
          <a:prstGeom prst="rect">
            <a:avLst/>
          </a:prstGeom>
        </p:spPr>
        <p:txBody>
          <a:bodyPr vert="horz" wrap="square" lIns="0" tIns="75220" rIns="0" bIns="0" rtlCol="0">
            <a:spAutoFit/>
          </a:bodyPr>
          <a:lstStyle/>
          <a:p>
            <a:pPr marL="319115" marR="81488" indent="-307718">
              <a:lnSpc>
                <a:spcPts val="2064"/>
              </a:lnSpc>
              <a:spcBef>
                <a:spcPts val="592"/>
              </a:spcBef>
              <a:buClr>
                <a:srgbClr val="008000"/>
              </a:buClr>
              <a:buFont typeface="Wingdings"/>
              <a:buChar char=""/>
              <a:tabLst>
                <a:tab pos="319115" algn="l"/>
              </a:tabLst>
            </a:pPr>
            <a:r>
              <a:rPr sz="2200" spc="-4" dirty="0">
                <a:latin typeface="Arial"/>
                <a:cs typeface="Arial"/>
              </a:rPr>
              <a:t>fluid accumulation due </a:t>
            </a:r>
            <a:r>
              <a:rPr sz="2200" dirty="0">
                <a:latin typeface="Arial"/>
                <a:cs typeface="Arial"/>
              </a:rPr>
              <a:t>to </a:t>
            </a:r>
            <a:r>
              <a:rPr sz="2200" b="1" spc="-4" dirty="0">
                <a:latin typeface="Arial"/>
                <a:cs typeface="Arial"/>
              </a:rPr>
              <a:t>otitis externa </a:t>
            </a:r>
            <a:r>
              <a:rPr sz="2200" spc="-4" dirty="0">
                <a:latin typeface="Arial"/>
                <a:cs typeface="Arial"/>
              </a:rPr>
              <a:t>(inflammation of the  outer ear, “swimmer’s</a:t>
            </a:r>
            <a:r>
              <a:rPr sz="2200" spc="-9" dirty="0">
                <a:latin typeface="Arial"/>
                <a:cs typeface="Arial"/>
              </a:rPr>
              <a:t> </a:t>
            </a:r>
            <a:r>
              <a:rPr sz="2200" spc="-4" dirty="0">
                <a:latin typeface="Arial"/>
                <a:cs typeface="Arial"/>
              </a:rPr>
              <a:t>ear”);</a:t>
            </a:r>
            <a:endParaRPr sz="2200">
              <a:latin typeface="Arial"/>
              <a:cs typeface="Arial"/>
            </a:endParaRPr>
          </a:p>
          <a:p>
            <a:pPr>
              <a:spcBef>
                <a:spcPts val="22"/>
              </a:spcBef>
              <a:buClr>
                <a:srgbClr val="008000"/>
              </a:buClr>
              <a:buFont typeface="Wingdings"/>
              <a:buChar char=""/>
            </a:pPr>
            <a:endParaRPr sz="2200">
              <a:latin typeface="Times New Roman"/>
              <a:cs typeface="Times New Roman"/>
            </a:endParaRPr>
          </a:p>
          <a:p>
            <a:pPr marL="319115" indent="-307718">
              <a:spcBef>
                <a:spcPts val="4"/>
              </a:spcBef>
              <a:buClr>
                <a:srgbClr val="008000"/>
              </a:buClr>
              <a:buFont typeface="Wingdings"/>
              <a:buChar char=""/>
              <a:tabLst>
                <a:tab pos="319115" algn="l"/>
              </a:tabLst>
            </a:pPr>
            <a:r>
              <a:rPr sz="2200" b="1" spc="-4" dirty="0">
                <a:latin typeface="Arial"/>
                <a:cs typeface="Arial"/>
              </a:rPr>
              <a:t>otitis media </a:t>
            </a:r>
            <a:r>
              <a:rPr sz="2200" spc="-4" dirty="0">
                <a:latin typeface="Arial"/>
                <a:cs typeface="Arial"/>
              </a:rPr>
              <a:t>(inflammation of the middle</a:t>
            </a:r>
            <a:r>
              <a:rPr sz="2200" spc="4" dirty="0">
                <a:latin typeface="Arial"/>
                <a:cs typeface="Arial"/>
              </a:rPr>
              <a:t> </a:t>
            </a:r>
            <a:r>
              <a:rPr sz="2200" spc="-4" dirty="0">
                <a:latin typeface="Arial"/>
                <a:cs typeface="Arial"/>
              </a:rPr>
              <a:t>ear);</a:t>
            </a:r>
            <a:endParaRPr sz="2200">
              <a:latin typeface="Arial"/>
              <a:cs typeface="Arial"/>
            </a:endParaRPr>
          </a:p>
          <a:p>
            <a:pPr>
              <a:lnSpc>
                <a:spcPct val="100000"/>
              </a:lnSpc>
              <a:buClr>
                <a:srgbClr val="008000"/>
              </a:buClr>
              <a:buFont typeface="Wingdings"/>
              <a:buChar char=""/>
            </a:pPr>
            <a:endParaRPr sz="2200">
              <a:latin typeface="Times New Roman"/>
              <a:cs typeface="Times New Roman"/>
            </a:endParaRPr>
          </a:p>
          <a:p>
            <a:pPr marL="319115" indent="-307718">
              <a:spcBef>
                <a:spcPts val="4"/>
              </a:spcBef>
              <a:buClr>
                <a:srgbClr val="008000"/>
              </a:buClr>
              <a:buFont typeface="Wingdings"/>
              <a:buChar char=""/>
              <a:tabLst>
                <a:tab pos="319115" algn="l"/>
              </a:tabLst>
            </a:pPr>
            <a:r>
              <a:rPr sz="2200" spc="-4" dirty="0">
                <a:latin typeface="Arial"/>
                <a:cs typeface="Arial"/>
              </a:rPr>
              <a:t>perforation of the eardrum;</a:t>
            </a:r>
            <a:r>
              <a:rPr sz="2200" spc="-9" dirty="0">
                <a:latin typeface="Arial"/>
                <a:cs typeface="Arial"/>
              </a:rPr>
              <a:t> </a:t>
            </a:r>
            <a:r>
              <a:rPr sz="2200" spc="-4" dirty="0">
                <a:latin typeface="Arial"/>
                <a:cs typeface="Arial"/>
              </a:rPr>
              <a:t>and</a:t>
            </a:r>
            <a:endParaRPr sz="2200">
              <a:latin typeface="Arial"/>
              <a:cs typeface="Arial"/>
            </a:endParaRPr>
          </a:p>
          <a:p>
            <a:pPr>
              <a:spcBef>
                <a:spcPts val="40"/>
              </a:spcBef>
              <a:buClr>
                <a:srgbClr val="008000"/>
              </a:buClr>
              <a:buFont typeface="Wingdings"/>
              <a:buChar char=""/>
            </a:pPr>
            <a:endParaRPr sz="2600">
              <a:latin typeface="Times New Roman"/>
              <a:cs typeface="Times New Roman"/>
            </a:endParaRPr>
          </a:p>
          <a:p>
            <a:pPr marL="319115" marR="4559" indent="-307718">
              <a:lnSpc>
                <a:spcPts val="2064"/>
              </a:lnSpc>
              <a:buClr>
                <a:srgbClr val="008000"/>
              </a:buClr>
              <a:buFont typeface="Wingdings"/>
              <a:buChar char=""/>
              <a:tabLst>
                <a:tab pos="319115" algn="l"/>
              </a:tabLst>
            </a:pPr>
            <a:r>
              <a:rPr sz="2200" b="1" spc="-4" dirty="0">
                <a:latin typeface="Arial"/>
                <a:cs typeface="Arial"/>
              </a:rPr>
              <a:t>Osteosclerosis </a:t>
            </a:r>
            <a:r>
              <a:rPr sz="2200" spc="-4" dirty="0">
                <a:latin typeface="Arial"/>
                <a:cs typeface="Arial"/>
              </a:rPr>
              <a:t>in which bone is resorbed and replaced with  sclerotic bone that grows over the oval</a:t>
            </a:r>
            <a:r>
              <a:rPr sz="2200" spc="22" dirty="0">
                <a:latin typeface="Arial"/>
                <a:cs typeface="Arial"/>
              </a:rPr>
              <a:t> </a:t>
            </a:r>
            <a:r>
              <a:rPr sz="2200" spc="-4" dirty="0">
                <a:latin typeface="Arial"/>
                <a:cs typeface="Arial"/>
              </a:rPr>
              <a:t>window.</a:t>
            </a:r>
            <a:endParaRPr sz="2200">
              <a:latin typeface="Arial"/>
              <a:cs typeface="Arial"/>
            </a:endParaRPr>
          </a:p>
          <a:p>
            <a:pPr>
              <a:spcBef>
                <a:spcPts val="27"/>
              </a:spcBef>
            </a:pPr>
            <a:endParaRPr sz="2200">
              <a:latin typeface="Times New Roman"/>
              <a:cs typeface="Times New Roman"/>
            </a:endParaRPr>
          </a:p>
          <a:p>
            <a:pPr marL="11397" marR="495769" indent="307718"/>
            <a:r>
              <a:rPr sz="2200" b="1" spc="-4" dirty="0">
                <a:latin typeface="Arial"/>
                <a:cs typeface="Arial"/>
              </a:rPr>
              <a:t>Sensorineural deafness </a:t>
            </a:r>
            <a:r>
              <a:rPr sz="2200" spc="-4" dirty="0">
                <a:latin typeface="Arial"/>
                <a:cs typeface="Arial"/>
              </a:rPr>
              <a:t>is usually due </a:t>
            </a:r>
            <a:r>
              <a:rPr sz="2200" dirty="0">
                <a:latin typeface="Arial"/>
                <a:cs typeface="Arial"/>
              </a:rPr>
              <a:t>to </a:t>
            </a:r>
            <a:r>
              <a:rPr sz="2200" spc="-4" dirty="0">
                <a:latin typeface="Arial"/>
                <a:cs typeface="Arial"/>
              </a:rPr>
              <a:t>the loss of  cochlear hair cells but can also be due </a:t>
            </a:r>
            <a:r>
              <a:rPr sz="2200" dirty="0">
                <a:latin typeface="Arial"/>
                <a:cs typeface="Arial"/>
              </a:rPr>
              <a:t>to </a:t>
            </a:r>
            <a:r>
              <a:rPr sz="2200" spc="-4" dirty="0">
                <a:latin typeface="Arial"/>
                <a:cs typeface="Arial"/>
              </a:rPr>
              <a:t>problems with the  eighth cranial nerve or within central auditory</a:t>
            </a:r>
            <a:r>
              <a:rPr sz="2200" spc="63" dirty="0">
                <a:latin typeface="Arial"/>
                <a:cs typeface="Arial"/>
              </a:rPr>
              <a:t> </a:t>
            </a:r>
            <a:r>
              <a:rPr sz="2200" spc="-4" dirty="0">
                <a:latin typeface="Arial"/>
                <a:cs typeface="Arial"/>
              </a:rPr>
              <a:t>pathways.</a:t>
            </a:r>
            <a:endParaRPr sz="2200">
              <a:latin typeface="Arial"/>
              <a:cs typeface="Arial"/>
            </a:endParaRPr>
          </a:p>
          <a:p>
            <a:pPr marL="11397" marR="343619" indent="307718"/>
            <a:r>
              <a:rPr sz="2200" smtClean="0">
                <a:latin typeface="Arial"/>
                <a:cs typeface="Arial"/>
              </a:rPr>
              <a:t>It </a:t>
            </a:r>
            <a:r>
              <a:rPr sz="2200" spc="-4" dirty="0">
                <a:latin typeface="Arial"/>
                <a:cs typeface="Arial"/>
              </a:rPr>
              <a:t>can impair the ability </a:t>
            </a:r>
            <a:r>
              <a:rPr sz="2200" dirty="0">
                <a:latin typeface="Arial"/>
                <a:cs typeface="Arial"/>
              </a:rPr>
              <a:t>to </a:t>
            </a:r>
            <a:r>
              <a:rPr sz="2200" spc="-4" dirty="0">
                <a:latin typeface="Arial"/>
                <a:cs typeface="Arial"/>
              </a:rPr>
              <a:t>hear certain pitches while others  are</a:t>
            </a:r>
            <a:r>
              <a:rPr sz="2200" spc="-13" dirty="0">
                <a:latin typeface="Arial"/>
                <a:cs typeface="Arial"/>
              </a:rPr>
              <a:t> </a:t>
            </a:r>
            <a:r>
              <a:rPr sz="2200" spc="-4" dirty="0">
                <a:latin typeface="Arial"/>
                <a:cs typeface="Arial"/>
              </a:rPr>
              <a:t>unaffected.</a:t>
            </a:r>
            <a:endParaRPr sz="2200">
              <a:latin typeface="Arial"/>
              <a:cs typeface="Aria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94359" y="512333"/>
            <a:ext cx="120534" cy="12505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94359" y="2638313"/>
            <a:ext cx="120534" cy="13312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94359" y="3707353"/>
            <a:ext cx="120534" cy="125058"/>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594359" y="4772362"/>
            <a:ext cx="120534" cy="125057"/>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557765" y="361278"/>
            <a:ext cx="7973291" cy="5094951"/>
          </a:xfrm>
          <a:prstGeom prst="rect">
            <a:avLst/>
          </a:prstGeom>
        </p:spPr>
        <p:txBody>
          <a:bodyPr vert="horz" wrap="square" lIns="0" tIns="11397" rIns="0" bIns="0" rtlCol="0">
            <a:spAutoFit/>
          </a:bodyPr>
          <a:lstStyle/>
          <a:p>
            <a:pPr marL="11397" marR="384648" indent="307718">
              <a:lnSpc>
                <a:spcPct val="110000"/>
              </a:lnSpc>
              <a:spcBef>
                <a:spcPts val="90"/>
              </a:spcBef>
            </a:pPr>
            <a:r>
              <a:rPr sz="2200" b="1" spc="-4" dirty="0">
                <a:latin typeface="Arial"/>
                <a:cs typeface="Arial"/>
              </a:rPr>
              <a:t>Aminoglycoside antibiotics </a:t>
            </a:r>
            <a:r>
              <a:rPr sz="2200" spc="-4" dirty="0">
                <a:latin typeface="Arial"/>
                <a:cs typeface="Arial"/>
              </a:rPr>
              <a:t>such as </a:t>
            </a:r>
            <a:r>
              <a:rPr sz="2200" b="1" spc="-4" dirty="0">
                <a:latin typeface="Arial"/>
                <a:cs typeface="Arial"/>
              </a:rPr>
              <a:t>streptomycin </a:t>
            </a:r>
            <a:r>
              <a:rPr sz="2200" spc="-4" dirty="0">
                <a:latin typeface="Arial"/>
                <a:cs typeface="Arial"/>
              </a:rPr>
              <a:t>and  </a:t>
            </a:r>
            <a:r>
              <a:rPr sz="2200" b="1" spc="-4" dirty="0">
                <a:latin typeface="Arial"/>
                <a:cs typeface="Arial"/>
              </a:rPr>
              <a:t>gentamicin </a:t>
            </a:r>
            <a:r>
              <a:rPr sz="2200" spc="-4" dirty="0">
                <a:latin typeface="Arial"/>
                <a:cs typeface="Arial"/>
              </a:rPr>
              <a:t>obstruct the mechanosensitive channels in the  stereocilia of hair cells and can cause the cells </a:t>
            </a:r>
            <a:r>
              <a:rPr sz="2200" dirty="0">
                <a:latin typeface="Arial"/>
                <a:cs typeface="Arial"/>
              </a:rPr>
              <a:t>to </a:t>
            </a:r>
            <a:r>
              <a:rPr sz="2200" spc="-4" dirty="0">
                <a:latin typeface="Arial"/>
                <a:cs typeface="Arial"/>
              </a:rPr>
              <a:t>degenerate,  producing sensorineural hearing loss and abnormal vestibular  function.</a:t>
            </a:r>
            <a:endParaRPr sz="2200">
              <a:latin typeface="Arial"/>
              <a:cs typeface="Arial"/>
            </a:endParaRPr>
          </a:p>
          <a:p>
            <a:pPr>
              <a:spcBef>
                <a:spcPts val="4"/>
              </a:spcBef>
            </a:pPr>
            <a:endParaRPr sz="2500">
              <a:latin typeface="Times New Roman"/>
              <a:cs typeface="Times New Roman"/>
            </a:endParaRPr>
          </a:p>
          <a:p>
            <a:pPr marL="11397" marR="4559" indent="307718">
              <a:lnSpc>
                <a:spcPct val="110000"/>
              </a:lnSpc>
            </a:pPr>
            <a:r>
              <a:rPr sz="2200" spc="-4" dirty="0">
                <a:latin typeface="Arial"/>
                <a:cs typeface="Arial"/>
              </a:rPr>
              <a:t>Damage </a:t>
            </a:r>
            <a:r>
              <a:rPr sz="2200" dirty="0">
                <a:latin typeface="Arial"/>
                <a:cs typeface="Arial"/>
              </a:rPr>
              <a:t>to </a:t>
            </a:r>
            <a:r>
              <a:rPr sz="2200" spc="-4" dirty="0">
                <a:latin typeface="Arial"/>
                <a:cs typeface="Arial"/>
              </a:rPr>
              <a:t>the outer hair cells by prolonged exposure </a:t>
            </a:r>
            <a:r>
              <a:rPr sz="2200" dirty="0">
                <a:latin typeface="Arial"/>
                <a:cs typeface="Arial"/>
              </a:rPr>
              <a:t>to </a:t>
            </a:r>
            <a:r>
              <a:rPr sz="2200" spc="-4" dirty="0">
                <a:latin typeface="Arial"/>
                <a:cs typeface="Arial"/>
              </a:rPr>
              <a:t>noise  is associated with hearing</a:t>
            </a:r>
            <a:r>
              <a:rPr sz="2200" spc="36" dirty="0">
                <a:latin typeface="Arial"/>
                <a:cs typeface="Arial"/>
              </a:rPr>
              <a:t> </a:t>
            </a:r>
            <a:r>
              <a:rPr sz="2200" spc="-4" dirty="0">
                <a:latin typeface="Arial"/>
                <a:cs typeface="Arial"/>
              </a:rPr>
              <a:t>loss.</a:t>
            </a:r>
            <a:endParaRPr sz="2200">
              <a:latin typeface="Arial"/>
              <a:cs typeface="Arial"/>
            </a:endParaRPr>
          </a:p>
          <a:p>
            <a:pPr>
              <a:spcBef>
                <a:spcPts val="4"/>
              </a:spcBef>
            </a:pPr>
            <a:endParaRPr sz="2500">
              <a:latin typeface="Times New Roman"/>
              <a:cs typeface="Times New Roman"/>
            </a:endParaRPr>
          </a:p>
          <a:p>
            <a:pPr marL="11397" marR="310568" indent="307718">
              <a:lnSpc>
                <a:spcPct val="110000"/>
              </a:lnSpc>
            </a:pPr>
            <a:r>
              <a:rPr sz="2200" spc="-4" dirty="0">
                <a:latin typeface="Arial"/>
                <a:cs typeface="Arial"/>
              </a:rPr>
              <a:t>Other causes include tumors of the eighth cranial nerve and  cerebellopontine angle and vascular damage in the</a:t>
            </a:r>
            <a:r>
              <a:rPr sz="2200" spc="85" dirty="0">
                <a:latin typeface="Arial"/>
                <a:cs typeface="Arial"/>
              </a:rPr>
              <a:t> </a:t>
            </a:r>
            <a:r>
              <a:rPr sz="2200" spc="-4" dirty="0">
                <a:latin typeface="Arial"/>
                <a:cs typeface="Arial"/>
              </a:rPr>
              <a:t>medulla.</a:t>
            </a:r>
            <a:endParaRPr sz="2200">
              <a:latin typeface="Arial"/>
              <a:cs typeface="Arial"/>
            </a:endParaRPr>
          </a:p>
          <a:p>
            <a:pPr marL="319115" marR="168105">
              <a:lnSpc>
                <a:spcPts val="2324"/>
              </a:lnSpc>
              <a:spcBef>
                <a:spcPts val="4"/>
              </a:spcBef>
            </a:pPr>
            <a:r>
              <a:rPr sz="2200" spc="-4" smtClean="0">
                <a:latin typeface="Arial"/>
                <a:cs typeface="Arial"/>
              </a:rPr>
              <a:t>Conduction </a:t>
            </a:r>
            <a:r>
              <a:rPr sz="2200" spc="-4" dirty="0">
                <a:latin typeface="Arial"/>
                <a:cs typeface="Arial"/>
              </a:rPr>
              <a:t>and sensorineural deafness can be differentiated  by simple tests with a tuning</a:t>
            </a:r>
            <a:r>
              <a:rPr sz="2200" spc="9" dirty="0">
                <a:latin typeface="Arial"/>
                <a:cs typeface="Arial"/>
              </a:rPr>
              <a:t> </a:t>
            </a:r>
            <a:r>
              <a:rPr sz="2200" spc="-4" dirty="0">
                <a:latin typeface="Arial"/>
                <a:cs typeface="Arial"/>
              </a:rPr>
              <a:t>fork.</a:t>
            </a:r>
            <a:endParaRPr sz="2200">
              <a:latin typeface="Arial"/>
              <a:cs typeface="Aria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18561" y="2457528"/>
            <a:ext cx="7442200" cy="412193"/>
          </a:xfrm>
          <a:prstGeom prst="rect">
            <a:avLst/>
          </a:prstGeom>
        </p:spPr>
        <p:txBody>
          <a:bodyPr vert="horz" wrap="square" lIns="0" tIns="11967" rIns="0" bIns="0" rtlCol="0">
            <a:spAutoFit/>
          </a:bodyPr>
          <a:lstStyle/>
          <a:p>
            <a:pPr marL="11397">
              <a:spcBef>
                <a:spcPts val="94"/>
              </a:spcBef>
            </a:pPr>
            <a:r>
              <a:rPr sz="1300" b="1" spc="-4" dirty="0">
                <a:latin typeface="Arial"/>
                <a:cs typeface="Arial"/>
              </a:rPr>
              <a:t>Common </a:t>
            </a:r>
            <a:r>
              <a:rPr sz="1300" b="1" dirty="0">
                <a:latin typeface="Arial"/>
                <a:cs typeface="Arial"/>
              </a:rPr>
              <a:t>tests </a:t>
            </a:r>
            <a:r>
              <a:rPr sz="1300" b="1" spc="4" dirty="0">
                <a:latin typeface="Arial"/>
                <a:cs typeface="Arial"/>
              </a:rPr>
              <a:t>with </a:t>
            </a:r>
            <a:r>
              <a:rPr sz="1300" b="1" dirty="0">
                <a:latin typeface="Arial"/>
                <a:cs typeface="Arial"/>
              </a:rPr>
              <a:t>a </a:t>
            </a:r>
            <a:r>
              <a:rPr sz="1300" b="1" spc="-4" dirty="0">
                <a:latin typeface="Arial"/>
                <a:cs typeface="Arial"/>
              </a:rPr>
              <a:t>tuning </a:t>
            </a:r>
            <a:r>
              <a:rPr sz="1300" b="1" dirty="0">
                <a:latin typeface="Arial"/>
                <a:cs typeface="Arial"/>
              </a:rPr>
              <a:t>fork to </a:t>
            </a:r>
            <a:r>
              <a:rPr sz="1300" b="1" spc="-4" dirty="0">
                <a:latin typeface="Arial"/>
                <a:cs typeface="Arial"/>
              </a:rPr>
              <a:t>distinguish </a:t>
            </a:r>
            <a:r>
              <a:rPr sz="1300" b="1" dirty="0">
                <a:latin typeface="Arial"/>
                <a:cs typeface="Arial"/>
              </a:rPr>
              <a:t>between </a:t>
            </a:r>
            <a:r>
              <a:rPr sz="1300" b="1" spc="-4" dirty="0">
                <a:latin typeface="Arial"/>
                <a:cs typeface="Arial"/>
              </a:rPr>
              <a:t>sensorineural and conduction</a:t>
            </a:r>
            <a:r>
              <a:rPr sz="1300" b="1" spc="-247" dirty="0">
                <a:latin typeface="Arial"/>
                <a:cs typeface="Arial"/>
              </a:rPr>
              <a:t> </a:t>
            </a:r>
            <a:r>
              <a:rPr sz="1300" b="1" spc="-4" dirty="0">
                <a:latin typeface="Arial"/>
                <a:cs typeface="Arial"/>
              </a:rPr>
              <a:t>deafness.</a:t>
            </a:r>
            <a:endParaRPr sz="1300">
              <a:latin typeface="Arial"/>
              <a:cs typeface="Arial"/>
            </a:endParaRPr>
          </a:p>
        </p:txBody>
      </p:sp>
      <p:sp>
        <p:nvSpPr>
          <p:cNvPr id="3" name="object 3"/>
          <p:cNvSpPr/>
          <p:nvPr/>
        </p:nvSpPr>
        <p:spPr>
          <a:xfrm>
            <a:off x="594359" y="580913"/>
            <a:ext cx="120534" cy="125057"/>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557766" y="460785"/>
            <a:ext cx="7906905" cy="638815"/>
          </a:xfrm>
          <a:prstGeom prst="rect">
            <a:avLst/>
          </a:prstGeom>
        </p:spPr>
        <p:txBody>
          <a:bodyPr vert="horz" wrap="square" lIns="0" tIns="48437" rIns="0" bIns="0" rtlCol="0">
            <a:spAutoFit/>
          </a:bodyPr>
          <a:lstStyle/>
          <a:p>
            <a:pPr marL="11397" marR="4559" indent="260991">
              <a:lnSpc>
                <a:spcPts val="2324"/>
              </a:lnSpc>
              <a:spcBef>
                <a:spcPts val="381"/>
              </a:spcBef>
            </a:pPr>
            <a:r>
              <a:rPr sz="2000" spc="-4" dirty="0">
                <a:solidFill>
                  <a:srgbClr val="000000"/>
                </a:solidFill>
                <a:latin typeface="Arial" pitchFamily="34" charset="0"/>
                <a:cs typeface="Arial" pitchFamily="34" charset="0"/>
              </a:rPr>
              <a:t>Three of these tests, named for the individuals who developed  them, are outlined </a:t>
            </a:r>
            <a:r>
              <a:rPr sz="2000" spc="-27" dirty="0">
                <a:solidFill>
                  <a:srgbClr val="000000"/>
                </a:solidFill>
                <a:latin typeface="Arial" pitchFamily="34" charset="0"/>
                <a:cs typeface="Arial" pitchFamily="34" charset="0"/>
              </a:rPr>
              <a:t>below.</a:t>
            </a:r>
          </a:p>
        </p:txBody>
      </p:sp>
      <p:sp>
        <p:nvSpPr>
          <p:cNvPr id="5" name="object 5"/>
          <p:cNvSpPr/>
          <p:nvPr/>
        </p:nvSpPr>
        <p:spPr>
          <a:xfrm>
            <a:off x="594359" y="1581373"/>
            <a:ext cx="120534" cy="125058"/>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557766" y="1461247"/>
            <a:ext cx="7869959" cy="933768"/>
          </a:xfrm>
          <a:prstGeom prst="rect">
            <a:avLst/>
          </a:prstGeom>
        </p:spPr>
        <p:txBody>
          <a:bodyPr vert="horz" wrap="square" lIns="0" tIns="48437" rIns="0" bIns="0" rtlCol="0">
            <a:spAutoFit/>
          </a:bodyPr>
          <a:lstStyle/>
          <a:p>
            <a:pPr marL="11397" marR="4559" indent="191469">
              <a:lnSpc>
                <a:spcPts val="2324"/>
              </a:lnSpc>
              <a:spcBef>
                <a:spcPts val="381"/>
              </a:spcBef>
            </a:pPr>
            <a:r>
              <a:rPr sz="2200" spc="-4" dirty="0">
                <a:latin typeface="Arial"/>
                <a:cs typeface="Arial"/>
              </a:rPr>
              <a:t>The </a:t>
            </a:r>
            <a:r>
              <a:rPr sz="2200" b="1" i="1" spc="-13" dirty="0">
                <a:latin typeface="Arial"/>
                <a:cs typeface="Arial"/>
              </a:rPr>
              <a:t>Weber </a:t>
            </a:r>
            <a:r>
              <a:rPr sz="2200" spc="-4" dirty="0">
                <a:latin typeface="Arial"/>
                <a:cs typeface="Arial"/>
              </a:rPr>
              <a:t>and </a:t>
            </a:r>
            <a:r>
              <a:rPr sz="2200" b="1" i="1" spc="-4" dirty="0">
                <a:latin typeface="Arial"/>
                <a:cs typeface="Arial"/>
              </a:rPr>
              <a:t>Schwabach </a:t>
            </a:r>
            <a:r>
              <a:rPr sz="2200" spc="-4" dirty="0">
                <a:latin typeface="Arial"/>
                <a:cs typeface="Arial"/>
              </a:rPr>
              <a:t>tests demonstrate the important  masking </a:t>
            </a:r>
            <a:r>
              <a:rPr sz="2200" spc="-9" dirty="0">
                <a:latin typeface="Arial"/>
                <a:cs typeface="Arial"/>
              </a:rPr>
              <a:t>effect </a:t>
            </a:r>
            <a:r>
              <a:rPr sz="2200" spc="-4" dirty="0">
                <a:latin typeface="Arial"/>
                <a:cs typeface="Arial"/>
              </a:rPr>
              <a:t>of environmental noise on the auditory</a:t>
            </a:r>
            <a:r>
              <a:rPr sz="2200" spc="58" dirty="0">
                <a:latin typeface="Arial"/>
                <a:cs typeface="Arial"/>
              </a:rPr>
              <a:t> </a:t>
            </a:r>
            <a:r>
              <a:rPr sz="2200" spc="-4" dirty="0">
                <a:latin typeface="Arial"/>
                <a:cs typeface="Arial"/>
              </a:rPr>
              <a:t>threshold.</a:t>
            </a:r>
            <a:endParaRPr sz="2200">
              <a:latin typeface="Arial"/>
              <a:cs typeface="Arial"/>
            </a:endParaRPr>
          </a:p>
        </p:txBody>
      </p:sp>
      <p:sp>
        <p:nvSpPr>
          <p:cNvPr id="7" name="object 7"/>
          <p:cNvSpPr/>
          <p:nvPr/>
        </p:nvSpPr>
        <p:spPr>
          <a:xfrm>
            <a:off x="381000" y="2971800"/>
            <a:ext cx="8314113" cy="3691218"/>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60862" y="948017"/>
            <a:ext cx="124691" cy="125057"/>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627038" y="373556"/>
            <a:ext cx="6916762" cy="1095136"/>
          </a:xfrm>
          <a:prstGeom prst="rect">
            <a:avLst/>
          </a:prstGeom>
        </p:spPr>
        <p:txBody>
          <a:bodyPr vert="horz" wrap="square" lIns="0" tIns="55845" rIns="0" bIns="0" rtlCol="0">
            <a:spAutoFit/>
          </a:bodyPr>
          <a:lstStyle/>
          <a:p>
            <a:pPr marL="2177963">
              <a:spcBef>
                <a:spcPts val="440"/>
              </a:spcBef>
            </a:pPr>
            <a:r>
              <a:rPr sz="2500" spc="-9" dirty="0">
                <a:solidFill>
                  <a:srgbClr val="FF0000"/>
                </a:solidFill>
              </a:rPr>
              <a:t>VESTIBULAR</a:t>
            </a:r>
            <a:r>
              <a:rPr sz="2500" spc="18" dirty="0">
                <a:solidFill>
                  <a:srgbClr val="FF0000"/>
                </a:solidFill>
              </a:rPr>
              <a:t> </a:t>
            </a:r>
            <a:r>
              <a:rPr sz="2500" spc="-9" dirty="0">
                <a:solidFill>
                  <a:srgbClr val="FF0000"/>
                </a:solidFill>
              </a:rPr>
              <a:t>SYSTEM</a:t>
            </a:r>
            <a:endParaRPr sz="2500"/>
          </a:p>
          <a:p>
            <a:pPr marL="11397" marR="4559" indent="307718">
              <a:spcBef>
                <a:spcPts val="305"/>
              </a:spcBef>
            </a:pPr>
            <a:r>
              <a:rPr sz="2000" spc="-4" dirty="0">
                <a:solidFill>
                  <a:srgbClr val="000000"/>
                </a:solidFill>
                <a:latin typeface="Arial" pitchFamily="34" charset="0"/>
                <a:cs typeface="Arial" pitchFamily="34" charset="0"/>
              </a:rPr>
              <a:t>The vestibular system is divided into the vestibular  apparatus and central </a:t>
            </a:r>
            <a:r>
              <a:rPr sz="2000" spc="-4">
                <a:solidFill>
                  <a:srgbClr val="000000"/>
                </a:solidFill>
                <a:latin typeface="Arial" pitchFamily="34" charset="0"/>
                <a:cs typeface="Arial" pitchFamily="34" charset="0"/>
              </a:rPr>
              <a:t>vestibular</a:t>
            </a:r>
            <a:r>
              <a:rPr sz="2000" spc="9">
                <a:solidFill>
                  <a:srgbClr val="000000"/>
                </a:solidFill>
                <a:latin typeface="Arial" pitchFamily="34" charset="0"/>
                <a:cs typeface="Arial" pitchFamily="34" charset="0"/>
              </a:rPr>
              <a:t> </a:t>
            </a:r>
            <a:r>
              <a:rPr sz="2000" spc="-4" smtClean="0">
                <a:solidFill>
                  <a:srgbClr val="000000"/>
                </a:solidFill>
                <a:latin typeface="Arial" pitchFamily="34" charset="0"/>
                <a:cs typeface="Arial" pitchFamily="34" charset="0"/>
              </a:rPr>
              <a:t>nuclei</a:t>
            </a:r>
            <a:endParaRPr spc="-4" dirty="0">
              <a:solidFill>
                <a:srgbClr val="000000"/>
              </a:solidFill>
              <a:latin typeface="Arial"/>
              <a:cs typeface="Arial"/>
            </a:endParaRPr>
          </a:p>
        </p:txBody>
      </p:sp>
      <p:sp>
        <p:nvSpPr>
          <p:cNvPr id="4" name="object 4"/>
          <p:cNvSpPr/>
          <p:nvPr/>
        </p:nvSpPr>
        <p:spPr>
          <a:xfrm>
            <a:off x="660862" y="1916206"/>
            <a:ext cx="124691" cy="12505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660862" y="3207123"/>
            <a:ext cx="124691" cy="125058"/>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660862" y="4820771"/>
            <a:ext cx="124691" cy="125057"/>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627038" y="1800113"/>
            <a:ext cx="7712364" cy="3843327"/>
          </a:xfrm>
          <a:prstGeom prst="rect">
            <a:avLst/>
          </a:prstGeom>
        </p:spPr>
        <p:txBody>
          <a:bodyPr vert="horz" wrap="square" lIns="0" tIns="11397" rIns="0" bIns="0" rtlCol="0">
            <a:spAutoFit/>
          </a:bodyPr>
          <a:lstStyle/>
          <a:p>
            <a:pPr marL="11397" marR="249594" indent="307718">
              <a:spcBef>
                <a:spcPts val="90"/>
              </a:spcBef>
            </a:pPr>
            <a:r>
              <a:rPr sz="2200" spc="-4" dirty="0">
                <a:latin typeface="Arial"/>
                <a:cs typeface="Arial"/>
              </a:rPr>
              <a:t>The vestibular apparatus within the inner ear detects head  motion and position and transduces this information into a  neural</a:t>
            </a:r>
            <a:r>
              <a:rPr sz="2200" spc="-9" dirty="0">
                <a:latin typeface="Arial"/>
                <a:cs typeface="Arial"/>
              </a:rPr>
              <a:t> </a:t>
            </a:r>
            <a:r>
              <a:rPr sz="2200" spc="-4" dirty="0">
                <a:latin typeface="Arial"/>
                <a:cs typeface="Arial"/>
              </a:rPr>
              <a:t>signal.</a:t>
            </a:r>
            <a:endParaRPr sz="2200">
              <a:latin typeface="Arial"/>
              <a:cs typeface="Arial"/>
            </a:endParaRPr>
          </a:p>
          <a:p>
            <a:pPr>
              <a:spcBef>
                <a:spcPts val="4"/>
              </a:spcBef>
            </a:pPr>
            <a:endParaRPr sz="2200">
              <a:latin typeface="Times New Roman"/>
              <a:cs typeface="Times New Roman"/>
            </a:endParaRPr>
          </a:p>
          <a:p>
            <a:pPr marL="11397" marR="457019" indent="307718"/>
            <a:r>
              <a:rPr sz="2200" spc="-4" dirty="0">
                <a:latin typeface="Arial"/>
                <a:cs typeface="Arial"/>
              </a:rPr>
              <a:t>The vestibular nuclei are concerned with maintaining the  position of the head in space; the tracts that descend from  these nuclei mediate head-on-neck and head-on-body  adjustments.</a:t>
            </a:r>
            <a:endParaRPr sz="2200">
              <a:latin typeface="Arial"/>
              <a:cs typeface="Arial"/>
            </a:endParaRPr>
          </a:p>
          <a:p>
            <a:pPr>
              <a:spcBef>
                <a:spcPts val="4"/>
              </a:spcBef>
            </a:pPr>
            <a:endParaRPr sz="2200">
              <a:latin typeface="Times New Roman"/>
              <a:cs typeface="Times New Roman"/>
            </a:endParaRPr>
          </a:p>
          <a:p>
            <a:pPr marL="11397" marR="4559" indent="307718"/>
            <a:r>
              <a:rPr sz="2200" spc="-4" dirty="0">
                <a:latin typeface="Arial"/>
                <a:cs typeface="Arial"/>
              </a:rPr>
              <a:t>The vestibular ganglia contain the cell bodies of the neurons  supplying the cristae and</a:t>
            </a:r>
            <a:r>
              <a:rPr sz="2200" spc="27" dirty="0">
                <a:latin typeface="Arial"/>
                <a:cs typeface="Arial"/>
              </a:rPr>
              <a:t> </a:t>
            </a:r>
            <a:r>
              <a:rPr sz="2200" spc="-4" dirty="0">
                <a:latin typeface="Arial"/>
                <a:cs typeface="Arial"/>
              </a:rPr>
              <a:t>maculae.</a:t>
            </a:r>
            <a:endParaRPr sz="2200">
              <a:latin typeface="Arial"/>
              <a:cs typeface="Aria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94359" y="617220"/>
            <a:ext cx="120534" cy="12505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94359" y="2553596"/>
            <a:ext cx="120534" cy="12505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94359" y="4812703"/>
            <a:ext cx="120534" cy="125057"/>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557766" y="495748"/>
            <a:ext cx="3797299" cy="5766930"/>
          </a:xfrm>
          <a:prstGeom prst="rect">
            <a:avLst/>
          </a:prstGeom>
        </p:spPr>
        <p:txBody>
          <a:bodyPr vert="horz" wrap="square" lIns="0" tIns="11397" rIns="0" bIns="0" rtlCol="0">
            <a:spAutoFit/>
          </a:bodyPr>
          <a:lstStyle/>
          <a:p>
            <a:pPr marL="11397" marR="262700" indent="307718">
              <a:spcBef>
                <a:spcPts val="90"/>
              </a:spcBef>
            </a:pPr>
            <a:r>
              <a:rPr sz="2200" spc="-4" dirty="0">
                <a:latin typeface="Arial"/>
                <a:cs typeface="Arial"/>
              </a:rPr>
              <a:t>Each vestibular nerve  terminates in the ipsilateral  vestibular nucleus and in the  flocculonodular lobe of the  cerebellum.</a:t>
            </a:r>
            <a:endParaRPr sz="2200">
              <a:latin typeface="Arial"/>
              <a:cs typeface="Arial"/>
            </a:endParaRPr>
          </a:p>
          <a:p>
            <a:pPr>
              <a:spcBef>
                <a:spcPts val="4"/>
              </a:spcBef>
            </a:pPr>
            <a:endParaRPr sz="2200">
              <a:latin typeface="Times New Roman"/>
              <a:cs typeface="Times New Roman"/>
            </a:endParaRPr>
          </a:p>
          <a:p>
            <a:pPr marL="11397" marR="4559" indent="307718"/>
            <a:r>
              <a:rPr sz="2200" spc="-4" dirty="0">
                <a:latin typeface="Arial"/>
                <a:cs typeface="Arial"/>
              </a:rPr>
              <a:t>Fibers from the semicircular  canals end in the superior and  medial divisions of the  vestibular nucleus and project  mainly </a:t>
            </a:r>
            <a:r>
              <a:rPr sz="2200" dirty="0">
                <a:latin typeface="Arial"/>
                <a:cs typeface="Arial"/>
              </a:rPr>
              <a:t>to </a:t>
            </a:r>
            <a:r>
              <a:rPr sz="2200" spc="-4" dirty="0">
                <a:latin typeface="Arial"/>
                <a:cs typeface="Arial"/>
              </a:rPr>
              <a:t>nuclei controlling eye  movement.</a:t>
            </a:r>
            <a:endParaRPr sz="2200">
              <a:latin typeface="Arial"/>
              <a:cs typeface="Arial"/>
            </a:endParaRPr>
          </a:p>
          <a:p>
            <a:pPr>
              <a:spcBef>
                <a:spcPts val="4"/>
              </a:spcBef>
            </a:pPr>
            <a:endParaRPr sz="2200">
              <a:latin typeface="Times New Roman"/>
              <a:cs typeface="Times New Roman"/>
            </a:endParaRPr>
          </a:p>
          <a:p>
            <a:pPr marL="11397" marR="54706" indent="307718"/>
            <a:r>
              <a:rPr sz="2200" spc="-4" dirty="0">
                <a:latin typeface="Arial"/>
                <a:cs typeface="Arial"/>
              </a:rPr>
              <a:t>Fibers from the utricle and  saccule end in </a:t>
            </a:r>
            <a:r>
              <a:rPr sz="2200" b="1" spc="-4" dirty="0">
                <a:latin typeface="Arial"/>
                <a:cs typeface="Arial"/>
              </a:rPr>
              <a:t>Deiters’  nucleus</a:t>
            </a:r>
            <a:r>
              <a:rPr sz="2200" spc="-4" dirty="0">
                <a:latin typeface="Arial"/>
                <a:cs typeface="Arial"/>
              </a:rPr>
              <a:t>, which projects </a:t>
            </a:r>
            <a:r>
              <a:rPr sz="2200" dirty="0">
                <a:latin typeface="Arial"/>
                <a:cs typeface="Arial"/>
              </a:rPr>
              <a:t>to </a:t>
            </a:r>
            <a:r>
              <a:rPr sz="2200" spc="-4" dirty="0">
                <a:latin typeface="Arial"/>
                <a:cs typeface="Arial"/>
              </a:rPr>
              <a:t>the  spinal</a:t>
            </a:r>
            <a:r>
              <a:rPr sz="2200" spc="4" dirty="0">
                <a:latin typeface="Arial"/>
                <a:cs typeface="Arial"/>
              </a:rPr>
              <a:t> </a:t>
            </a:r>
            <a:r>
              <a:rPr sz="2200" spc="-4" dirty="0">
                <a:latin typeface="Arial"/>
                <a:cs typeface="Arial"/>
              </a:rPr>
              <a:t>cord.</a:t>
            </a:r>
            <a:endParaRPr sz="2200">
              <a:latin typeface="Arial"/>
              <a:cs typeface="Arial"/>
            </a:endParaRPr>
          </a:p>
        </p:txBody>
      </p:sp>
      <p:sp>
        <p:nvSpPr>
          <p:cNvPr id="6" name="object 6"/>
          <p:cNvSpPr/>
          <p:nvPr/>
        </p:nvSpPr>
        <p:spPr>
          <a:xfrm>
            <a:off x="4438997" y="672353"/>
            <a:ext cx="3875116" cy="5138121"/>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23702" y="613186"/>
            <a:ext cx="124690" cy="125057"/>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488493" y="428513"/>
            <a:ext cx="7511473" cy="716253"/>
          </a:xfrm>
          <a:prstGeom prst="rect">
            <a:avLst/>
          </a:prstGeom>
        </p:spPr>
        <p:txBody>
          <a:bodyPr vert="horz" wrap="square" lIns="0" tIns="11397" rIns="0" bIns="0" rtlCol="0">
            <a:spAutoFit/>
          </a:bodyPr>
          <a:lstStyle/>
          <a:p>
            <a:pPr marL="11397" marR="4559" indent="307718">
              <a:lnSpc>
                <a:spcPct val="120000"/>
              </a:lnSpc>
              <a:spcBef>
                <a:spcPts val="90"/>
              </a:spcBef>
            </a:pPr>
            <a:r>
              <a:rPr sz="2000" spc="-4" dirty="0">
                <a:solidFill>
                  <a:srgbClr val="000000"/>
                </a:solidFill>
                <a:latin typeface="Arial" pitchFamily="34" charset="0"/>
                <a:cs typeface="Arial" pitchFamily="34" charset="0"/>
              </a:rPr>
              <a:t>The vestibular nuclei also project </a:t>
            </a:r>
            <a:r>
              <a:rPr sz="2000" b="0" dirty="0">
                <a:solidFill>
                  <a:srgbClr val="000000"/>
                </a:solidFill>
                <a:latin typeface="Arial" pitchFamily="34" charset="0"/>
                <a:cs typeface="Arial" pitchFamily="34" charset="0"/>
              </a:rPr>
              <a:t>to </a:t>
            </a:r>
            <a:r>
              <a:rPr sz="2000" spc="-4" dirty="0">
                <a:solidFill>
                  <a:srgbClr val="000000"/>
                </a:solidFill>
                <a:latin typeface="Arial" pitchFamily="34" charset="0"/>
                <a:cs typeface="Arial" pitchFamily="34" charset="0"/>
              </a:rPr>
              <a:t>the thalamus and from  there </a:t>
            </a:r>
            <a:r>
              <a:rPr sz="2000" b="0" dirty="0">
                <a:solidFill>
                  <a:srgbClr val="000000"/>
                </a:solidFill>
                <a:latin typeface="Arial" pitchFamily="34" charset="0"/>
                <a:cs typeface="Arial" pitchFamily="34" charset="0"/>
              </a:rPr>
              <a:t>to </a:t>
            </a:r>
            <a:r>
              <a:rPr sz="2000" spc="-4" dirty="0">
                <a:solidFill>
                  <a:srgbClr val="000000"/>
                </a:solidFill>
                <a:latin typeface="Arial" pitchFamily="34" charset="0"/>
                <a:cs typeface="Arial" pitchFamily="34" charset="0"/>
              </a:rPr>
              <a:t>the primary somatosensory</a:t>
            </a:r>
            <a:r>
              <a:rPr sz="2000" spc="-22" dirty="0">
                <a:solidFill>
                  <a:srgbClr val="000000"/>
                </a:solidFill>
                <a:latin typeface="Arial" pitchFamily="34" charset="0"/>
                <a:cs typeface="Arial" pitchFamily="34" charset="0"/>
              </a:rPr>
              <a:t> </a:t>
            </a:r>
            <a:r>
              <a:rPr sz="2000" spc="-4" dirty="0">
                <a:solidFill>
                  <a:srgbClr val="000000"/>
                </a:solidFill>
                <a:latin typeface="Arial" pitchFamily="34" charset="0"/>
                <a:cs typeface="Arial" pitchFamily="34" charset="0"/>
              </a:rPr>
              <a:t>cortex.</a:t>
            </a:r>
          </a:p>
        </p:txBody>
      </p:sp>
      <p:sp>
        <p:nvSpPr>
          <p:cNvPr id="4" name="object 4"/>
          <p:cNvSpPr/>
          <p:nvPr/>
        </p:nvSpPr>
        <p:spPr>
          <a:xfrm>
            <a:off x="523702" y="1775011"/>
            <a:ext cx="124690" cy="125058"/>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488493" y="1590338"/>
            <a:ext cx="6960755" cy="824038"/>
          </a:xfrm>
          <a:prstGeom prst="rect">
            <a:avLst/>
          </a:prstGeom>
        </p:spPr>
        <p:txBody>
          <a:bodyPr vert="horz" wrap="square" lIns="0" tIns="11397" rIns="0" bIns="0" rtlCol="0">
            <a:spAutoFit/>
          </a:bodyPr>
          <a:lstStyle/>
          <a:p>
            <a:pPr marL="11397" marR="4559" indent="307718">
              <a:lnSpc>
                <a:spcPct val="120000"/>
              </a:lnSpc>
              <a:spcBef>
                <a:spcPts val="90"/>
              </a:spcBef>
            </a:pPr>
            <a:r>
              <a:rPr sz="2200" spc="-4" dirty="0">
                <a:latin typeface="Arial"/>
                <a:cs typeface="Arial"/>
              </a:rPr>
              <a:t>The ascending connections </a:t>
            </a:r>
            <a:r>
              <a:rPr sz="2200" dirty="0">
                <a:latin typeface="Arial"/>
                <a:cs typeface="Arial"/>
              </a:rPr>
              <a:t>to </a:t>
            </a:r>
            <a:r>
              <a:rPr sz="2200" spc="-4" dirty="0">
                <a:latin typeface="Arial"/>
                <a:cs typeface="Arial"/>
              </a:rPr>
              <a:t>cranial nerve nuclei are  concerned with eye</a:t>
            </a:r>
            <a:r>
              <a:rPr sz="2200" spc="13" dirty="0">
                <a:latin typeface="Arial"/>
                <a:cs typeface="Arial"/>
              </a:rPr>
              <a:t> </a:t>
            </a:r>
            <a:r>
              <a:rPr sz="2200" spc="-4" dirty="0">
                <a:latin typeface="Arial"/>
                <a:cs typeface="Arial"/>
              </a:rPr>
              <a:t>movements.</a:t>
            </a:r>
            <a:endParaRPr sz="2200">
              <a:latin typeface="Arial"/>
              <a:cs typeface="Aria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81000" y="152400"/>
            <a:ext cx="2456873" cy="395653"/>
          </a:xfrm>
          <a:prstGeom prst="rect">
            <a:avLst/>
          </a:prstGeom>
        </p:spPr>
        <p:txBody>
          <a:bodyPr vert="horz" wrap="square" lIns="0" tIns="10827" rIns="0" bIns="0" rtlCol="0">
            <a:spAutoFit/>
          </a:bodyPr>
          <a:lstStyle/>
          <a:p>
            <a:pPr marL="11397">
              <a:spcBef>
                <a:spcPts val="85"/>
              </a:spcBef>
            </a:pPr>
            <a:r>
              <a:rPr sz="2500" spc="-4" dirty="0">
                <a:solidFill>
                  <a:srgbClr val="FF0000"/>
                </a:solidFill>
              </a:rPr>
              <a:t>Smell </a:t>
            </a:r>
            <a:r>
              <a:rPr sz="2500" spc="-9" dirty="0">
                <a:solidFill>
                  <a:srgbClr val="FF0000"/>
                </a:solidFill>
              </a:rPr>
              <a:t>and</a:t>
            </a:r>
            <a:r>
              <a:rPr sz="2500" spc="-76" dirty="0">
                <a:solidFill>
                  <a:srgbClr val="FF0000"/>
                </a:solidFill>
              </a:rPr>
              <a:t> </a:t>
            </a:r>
            <a:r>
              <a:rPr sz="2500" spc="-40" dirty="0">
                <a:solidFill>
                  <a:srgbClr val="FF0000"/>
                </a:solidFill>
              </a:rPr>
              <a:t>Taste</a:t>
            </a:r>
            <a:endParaRPr sz="2500"/>
          </a:p>
        </p:txBody>
      </p:sp>
      <p:sp>
        <p:nvSpPr>
          <p:cNvPr id="4" name="object 4"/>
          <p:cNvSpPr/>
          <p:nvPr/>
        </p:nvSpPr>
        <p:spPr>
          <a:xfrm>
            <a:off x="415636" y="3429000"/>
            <a:ext cx="8311573" cy="3024467"/>
          </a:xfrm>
          <a:custGeom>
            <a:avLst/>
            <a:gdLst/>
            <a:ahLst/>
            <a:cxnLst/>
            <a:rect l="l" t="t" r="r" b="b"/>
            <a:pathLst>
              <a:path w="9142730" h="3427729">
                <a:moveTo>
                  <a:pt x="0" y="3427476"/>
                </a:moveTo>
                <a:lnTo>
                  <a:pt x="9142476" y="3427476"/>
                </a:lnTo>
                <a:lnTo>
                  <a:pt x="9142476" y="0"/>
                </a:lnTo>
                <a:lnTo>
                  <a:pt x="0" y="0"/>
                </a:lnTo>
                <a:lnTo>
                  <a:pt x="0" y="3427476"/>
                </a:lnTo>
                <a:close/>
              </a:path>
            </a:pathLst>
          </a:custGeom>
          <a:solidFill>
            <a:srgbClr val="FFFFFF"/>
          </a:solidFill>
        </p:spPr>
        <p:txBody>
          <a:bodyPr wrap="square" lIns="0" tIns="0" rIns="0" bIns="0" rtlCol="0"/>
          <a:lstStyle/>
          <a:p>
            <a:endParaRPr/>
          </a:p>
        </p:txBody>
      </p:sp>
      <p:sp>
        <p:nvSpPr>
          <p:cNvPr id="5" name="object 5"/>
          <p:cNvSpPr txBox="1"/>
          <p:nvPr/>
        </p:nvSpPr>
        <p:spPr>
          <a:xfrm>
            <a:off x="457200" y="685800"/>
            <a:ext cx="7712364" cy="5974135"/>
          </a:xfrm>
          <a:prstGeom prst="rect">
            <a:avLst/>
          </a:prstGeom>
        </p:spPr>
        <p:txBody>
          <a:bodyPr vert="horz" wrap="square" lIns="0" tIns="43878" rIns="0" bIns="0" rtlCol="0">
            <a:spAutoFit/>
          </a:bodyPr>
          <a:lstStyle/>
          <a:p>
            <a:pPr marL="319115">
              <a:spcBef>
                <a:spcPts val="345"/>
              </a:spcBef>
            </a:pPr>
            <a:r>
              <a:rPr lang="en-US" sz="2200" spc="-4" dirty="0" smtClean="0">
                <a:latin typeface="Arial"/>
                <a:cs typeface="Arial"/>
              </a:rPr>
              <a:t>Topic Objectives</a:t>
            </a:r>
            <a:r>
              <a:rPr sz="2200" spc="-4" smtClean="0">
                <a:latin typeface="Arial"/>
                <a:cs typeface="Arial"/>
              </a:rPr>
              <a:t>:</a:t>
            </a:r>
            <a:endParaRPr sz="2200">
              <a:latin typeface="Arial"/>
              <a:cs typeface="Arial"/>
            </a:endParaRPr>
          </a:p>
          <a:p>
            <a:pPr marL="319115" marR="250164" indent="-307718">
              <a:lnSpc>
                <a:spcPts val="2324"/>
              </a:lnSpc>
              <a:spcBef>
                <a:spcPts val="552"/>
              </a:spcBef>
              <a:buClr>
                <a:srgbClr val="008000"/>
              </a:buClr>
              <a:buFont typeface="Wingdings"/>
              <a:buChar char=""/>
              <a:tabLst>
                <a:tab pos="319115" algn="l"/>
              </a:tabLst>
            </a:pPr>
            <a:r>
              <a:rPr sz="2200" spc="-4" dirty="0">
                <a:latin typeface="Arial"/>
                <a:cs typeface="Arial"/>
              </a:rPr>
              <a:t>Describe the basic features of the olfactory epithelium and  olfactory</a:t>
            </a:r>
            <a:r>
              <a:rPr sz="2200" spc="-22" dirty="0">
                <a:latin typeface="Arial"/>
                <a:cs typeface="Arial"/>
              </a:rPr>
              <a:t> </a:t>
            </a:r>
            <a:r>
              <a:rPr sz="2200" spc="-4" dirty="0">
                <a:latin typeface="Arial"/>
                <a:cs typeface="Arial"/>
              </a:rPr>
              <a:t>bulb.</a:t>
            </a:r>
            <a:endParaRPr sz="2200">
              <a:latin typeface="Arial"/>
              <a:cs typeface="Arial"/>
            </a:endParaRPr>
          </a:p>
          <a:p>
            <a:pPr>
              <a:spcBef>
                <a:spcPts val="27"/>
              </a:spcBef>
              <a:buClr>
                <a:srgbClr val="008000"/>
              </a:buClr>
              <a:buFont typeface="Wingdings"/>
              <a:buChar char=""/>
            </a:pPr>
            <a:endParaRPr sz="2600">
              <a:latin typeface="Times New Roman"/>
              <a:cs typeface="Times New Roman"/>
            </a:endParaRPr>
          </a:p>
          <a:p>
            <a:pPr marL="319115" indent="-307718">
              <a:buClr>
                <a:srgbClr val="008000"/>
              </a:buClr>
              <a:buFont typeface="Wingdings"/>
              <a:buChar char=""/>
              <a:tabLst>
                <a:tab pos="319115" algn="l"/>
              </a:tabLst>
            </a:pPr>
            <a:r>
              <a:rPr sz="2200" spc="-9" dirty="0">
                <a:latin typeface="Arial"/>
                <a:cs typeface="Arial"/>
              </a:rPr>
              <a:t>Explain </a:t>
            </a:r>
            <a:r>
              <a:rPr sz="2200" spc="-4" dirty="0">
                <a:latin typeface="Arial"/>
                <a:cs typeface="Arial"/>
              </a:rPr>
              <a:t>signal transduction in odorant</a:t>
            </a:r>
            <a:r>
              <a:rPr sz="2200" spc="81" dirty="0">
                <a:latin typeface="Arial"/>
                <a:cs typeface="Arial"/>
              </a:rPr>
              <a:t> </a:t>
            </a:r>
            <a:r>
              <a:rPr sz="2200" spc="-4" dirty="0">
                <a:latin typeface="Arial"/>
                <a:cs typeface="Arial"/>
              </a:rPr>
              <a:t>receptors.</a:t>
            </a:r>
            <a:endParaRPr sz="2200">
              <a:latin typeface="Arial"/>
              <a:cs typeface="Arial"/>
            </a:endParaRPr>
          </a:p>
          <a:p>
            <a:pPr>
              <a:spcBef>
                <a:spcPts val="40"/>
              </a:spcBef>
              <a:buClr>
                <a:srgbClr val="008000"/>
              </a:buClr>
              <a:buFont typeface="Wingdings"/>
              <a:buChar char=""/>
            </a:pPr>
            <a:endParaRPr sz="2900">
              <a:latin typeface="Times New Roman"/>
              <a:cs typeface="Times New Roman"/>
            </a:endParaRPr>
          </a:p>
          <a:p>
            <a:pPr marL="319115" marR="520842" indent="-307718">
              <a:lnSpc>
                <a:spcPts val="2324"/>
              </a:lnSpc>
              <a:buClr>
                <a:srgbClr val="008000"/>
              </a:buClr>
              <a:buFont typeface="Wingdings"/>
              <a:buChar char=""/>
              <a:tabLst>
                <a:tab pos="319115" algn="l"/>
              </a:tabLst>
            </a:pPr>
            <a:r>
              <a:rPr sz="2200" spc="-4" dirty="0">
                <a:latin typeface="Arial"/>
                <a:cs typeface="Arial"/>
              </a:rPr>
              <a:t>Outline the pathway by which impulses generated in the  olfactory epithelium reach the olfactory</a:t>
            </a:r>
            <a:r>
              <a:rPr sz="2200" spc="22" dirty="0">
                <a:latin typeface="Arial"/>
                <a:cs typeface="Arial"/>
              </a:rPr>
              <a:t> </a:t>
            </a:r>
            <a:r>
              <a:rPr sz="2200" spc="-4" dirty="0">
                <a:latin typeface="Arial"/>
                <a:cs typeface="Arial"/>
              </a:rPr>
              <a:t>cortex.</a:t>
            </a:r>
            <a:endParaRPr sz="2200">
              <a:latin typeface="Arial"/>
              <a:cs typeface="Arial"/>
            </a:endParaRPr>
          </a:p>
          <a:p>
            <a:pPr>
              <a:spcBef>
                <a:spcPts val="27"/>
              </a:spcBef>
              <a:buClr>
                <a:srgbClr val="008000"/>
              </a:buClr>
              <a:buFont typeface="Wingdings"/>
              <a:buChar char=""/>
            </a:pPr>
            <a:endParaRPr sz="2600">
              <a:latin typeface="Times New Roman"/>
              <a:cs typeface="Times New Roman"/>
            </a:endParaRPr>
          </a:p>
          <a:p>
            <a:pPr marL="319115" indent="-307718">
              <a:buClr>
                <a:srgbClr val="008000"/>
              </a:buClr>
              <a:buFont typeface="Wingdings"/>
              <a:buChar char=""/>
              <a:tabLst>
                <a:tab pos="319115" algn="l"/>
              </a:tabLst>
            </a:pPr>
            <a:r>
              <a:rPr sz="2200" spc="-4" dirty="0">
                <a:latin typeface="Arial"/>
                <a:cs typeface="Arial"/>
              </a:rPr>
              <a:t>Describe the location and cellular composition of taste</a:t>
            </a:r>
            <a:r>
              <a:rPr sz="2200" spc="90" dirty="0">
                <a:latin typeface="Arial"/>
                <a:cs typeface="Arial"/>
              </a:rPr>
              <a:t> </a:t>
            </a:r>
            <a:r>
              <a:rPr sz="2200" spc="-4" dirty="0">
                <a:latin typeface="Arial"/>
                <a:cs typeface="Arial"/>
              </a:rPr>
              <a:t>buds.</a:t>
            </a:r>
            <a:endParaRPr sz="2200">
              <a:latin typeface="Arial"/>
              <a:cs typeface="Arial"/>
            </a:endParaRPr>
          </a:p>
          <a:p>
            <a:pPr>
              <a:spcBef>
                <a:spcPts val="40"/>
              </a:spcBef>
              <a:buClr>
                <a:srgbClr val="008000"/>
              </a:buClr>
              <a:buFont typeface="Wingdings"/>
              <a:buChar char=""/>
            </a:pPr>
            <a:endParaRPr sz="2900">
              <a:latin typeface="Times New Roman"/>
              <a:cs typeface="Times New Roman"/>
            </a:endParaRPr>
          </a:p>
          <a:p>
            <a:pPr marL="319115" marR="1029717" indent="-307718">
              <a:lnSpc>
                <a:spcPts val="2324"/>
              </a:lnSpc>
              <a:spcBef>
                <a:spcPts val="4"/>
              </a:spcBef>
              <a:buClr>
                <a:srgbClr val="008000"/>
              </a:buClr>
              <a:buFont typeface="Wingdings"/>
              <a:buChar char=""/>
              <a:tabLst>
                <a:tab pos="319115" algn="l"/>
              </a:tabLst>
            </a:pPr>
            <a:r>
              <a:rPr sz="2200" spc="-4" dirty="0">
                <a:latin typeface="Arial"/>
                <a:cs typeface="Arial"/>
              </a:rPr>
              <a:t>Name the five major taste receptors and their signal  transduction mechanisms.</a:t>
            </a:r>
            <a:endParaRPr sz="2200">
              <a:latin typeface="Arial"/>
              <a:cs typeface="Arial"/>
            </a:endParaRPr>
          </a:p>
          <a:p>
            <a:pPr>
              <a:spcBef>
                <a:spcPts val="9"/>
              </a:spcBef>
              <a:buClr>
                <a:srgbClr val="008000"/>
              </a:buClr>
              <a:buFont typeface="Wingdings"/>
              <a:buChar char=""/>
            </a:pPr>
            <a:endParaRPr sz="2900">
              <a:latin typeface="Times New Roman"/>
              <a:cs typeface="Times New Roman"/>
            </a:endParaRPr>
          </a:p>
          <a:p>
            <a:pPr marL="319115" marR="170955" indent="-307718">
              <a:lnSpc>
                <a:spcPts val="2324"/>
              </a:lnSpc>
              <a:buClr>
                <a:srgbClr val="008000"/>
              </a:buClr>
              <a:buFont typeface="Wingdings"/>
              <a:buChar char=""/>
              <a:tabLst>
                <a:tab pos="319115" algn="l"/>
              </a:tabLst>
            </a:pPr>
            <a:r>
              <a:rPr sz="2200" spc="-4" dirty="0">
                <a:latin typeface="Arial"/>
                <a:cs typeface="Arial"/>
              </a:rPr>
              <a:t>Outline the pathways by which impulses generated in taste  receptors reach the insular</a:t>
            </a:r>
            <a:r>
              <a:rPr sz="2200" spc="13" dirty="0">
                <a:latin typeface="Arial"/>
                <a:cs typeface="Arial"/>
              </a:rPr>
              <a:t> </a:t>
            </a:r>
            <a:r>
              <a:rPr sz="2200" spc="-4" dirty="0">
                <a:latin typeface="Arial"/>
                <a:cs typeface="Arial"/>
              </a:rPr>
              <a:t>cortex.</a:t>
            </a:r>
            <a:endParaRPr sz="2200">
              <a:latin typeface="Arial"/>
              <a:cs typeface="Aria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77734" y="1169894"/>
            <a:ext cx="157942" cy="15329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77734" y="2234901"/>
            <a:ext cx="157942" cy="157331"/>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557766" y="491714"/>
            <a:ext cx="1903845" cy="398929"/>
          </a:xfrm>
          <a:prstGeom prst="rect">
            <a:avLst/>
          </a:prstGeom>
        </p:spPr>
        <p:txBody>
          <a:bodyPr vert="horz" wrap="square" lIns="0" tIns="10827" rIns="0" bIns="0" rtlCol="0">
            <a:spAutoFit/>
          </a:bodyPr>
          <a:lstStyle/>
          <a:p>
            <a:pPr marL="11397">
              <a:spcBef>
                <a:spcPts val="85"/>
              </a:spcBef>
            </a:pPr>
            <a:r>
              <a:rPr sz="2500" spc="-9" dirty="0">
                <a:solidFill>
                  <a:srgbClr val="FF0000"/>
                </a:solidFill>
              </a:rPr>
              <a:t>Introduction</a:t>
            </a:r>
            <a:endParaRPr sz="2500"/>
          </a:p>
        </p:txBody>
      </p:sp>
      <p:sp>
        <p:nvSpPr>
          <p:cNvPr id="5" name="object 5"/>
          <p:cNvSpPr/>
          <p:nvPr/>
        </p:nvSpPr>
        <p:spPr>
          <a:xfrm>
            <a:off x="577734" y="3650876"/>
            <a:ext cx="157942" cy="161364"/>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77734" y="4719918"/>
            <a:ext cx="157942" cy="153296"/>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557766" y="1033631"/>
            <a:ext cx="7869959" cy="4923622"/>
          </a:xfrm>
          <a:prstGeom prst="rect">
            <a:avLst/>
          </a:prstGeom>
        </p:spPr>
        <p:txBody>
          <a:bodyPr vert="horz" wrap="square" lIns="0" tIns="11397" rIns="0" bIns="0" rtlCol="0">
            <a:spAutoFit/>
          </a:bodyPr>
          <a:lstStyle/>
          <a:p>
            <a:pPr marL="11397" marR="4559" indent="307718">
              <a:lnSpc>
                <a:spcPct val="110000"/>
              </a:lnSpc>
              <a:spcBef>
                <a:spcPts val="90"/>
              </a:spcBef>
            </a:pPr>
            <a:r>
              <a:rPr sz="2200" spc="-4" dirty="0">
                <a:latin typeface="Arial"/>
                <a:cs typeface="Arial"/>
              </a:rPr>
              <a:t>Smell and taste are classified as </a:t>
            </a:r>
            <a:r>
              <a:rPr sz="2200" b="1" spc="-4" dirty="0">
                <a:latin typeface="Arial"/>
                <a:cs typeface="Arial"/>
              </a:rPr>
              <a:t>visceral senses </a:t>
            </a:r>
            <a:r>
              <a:rPr sz="2200" spc="-4" dirty="0">
                <a:latin typeface="Arial"/>
                <a:cs typeface="Arial"/>
              </a:rPr>
              <a:t>because of  their close association with gastrointestinal</a:t>
            </a:r>
            <a:r>
              <a:rPr sz="2200" spc="67" dirty="0">
                <a:latin typeface="Arial"/>
                <a:cs typeface="Arial"/>
              </a:rPr>
              <a:t> </a:t>
            </a:r>
            <a:r>
              <a:rPr sz="2200" spc="-4" dirty="0">
                <a:latin typeface="Arial"/>
                <a:cs typeface="Arial"/>
              </a:rPr>
              <a:t>function.</a:t>
            </a:r>
            <a:endParaRPr sz="2200">
              <a:latin typeface="Arial"/>
              <a:cs typeface="Arial"/>
            </a:endParaRPr>
          </a:p>
          <a:p>
            <a:pPr>
              <a:spcBef>
                <a:spcPts val="4"/>
              </a:spcBef>
            </a:pPr>
            <a:endParaRPr sz="2500">
              <a:latin typeface="Times New Roman"/>
              <a:cs typeface="Times New Roman"/>
            </a:endParaRPr>
          </a:p>
          <a:p>
            <a:pPr marL="11397" marR="208565" indent="307718" algn="just">
              <a:lnSpc>
                <a:spcPct val="110000"/>
              </a:lnSpc>
            </a:pPr>
            <a:r>
              <a:rPr sz="2200" spc="-4" dirty="0">
                <a:latin typeface="Arial"/>
                <a:cs typeface="Arial"/>
              </a:rPr>
              <a:t>Physiologically, they are related </a:t>
            </a:r>
            <a:r>
              <a:rPr sz="2200" dirty="0">
                <a:latin typeface="Arial"/>
                <a:cs typeface="Arial"/>
              </a:rPr>
              <a:t>to </a:t>
            </a:r>
            <a:r>
              <a:rPr sz="2200" spc="-4" dirty="0">
                <a:latin typeface="Arial"/>
                <a:cs typeface="Arial"/>
              </a:rPr>
              <a:t>each other; the flavors of  various foods are in large part a combination of their taste and  smell.</a:t>
            </a:r>
            <a:endParaRPr sz="2200">
              <a:latin typeface="Arial"/>
              <a:cs typeface="Arial"/>
            </a:endParaRPr>
          </a:p>
          <a:p>
            <a:pPr>
              <a:spcBef>
                <a:spcPts val="4"/>
              </a:spcBef>
            </a:pPr>
            <a:endParaRPr sz="2500">
              <a:latin typeface="Times New Roman"/>
              <a:cs typeface="Times New Roman"/>
            </a:endParaRPr>
          </a:p>
          <a:p>
            <a:pPr marL="11397" marR="105422" indent="307718">
              <a:lnSpc>
                <a:spcPct val="110000"/>
              </a:lnSpc>
            </a:pPr>
            <a:r>
              <a:rPr sz="2200" spc="-4" dirty="0">
                <a:latin typeface="Arial"/>
                <a:cs typeface="Arial"/>
              </a:rPr>
              <a:t>This </a:t>
            </a:r>
            <a:r>
              <a:rPr sz="2200" spc="-9" dirty="0">
                <a:latin typeface="Arial"/>
                <a:cs typeface="Arial"/>
              </a:rPr>
              <a:t>explains </a:t>
            </a:r>
            <a:r>
              <a:rPr sz="2200" spc="-4" dirty="0">
                <a:latin typeface="Arial"/>
                <a:cs typeface="Arial"/>
              </a:rPr>
              <a:t>why food may taste “different” if one has a cold  that depresses the sense of</a:t>
            </a:r>
            <a:r>
              <a:rPr sz="2200" dirty="0">
                <a:latin typeface="Arial"/>
                <a:cs typeface="Arial"/>
              </a:rPr>
              <a:t> </a:t>
            </a:r>
            <a:r>
              <a:rPr sz="2200" spc="-4" dirty="0">
                <a:latin typeface="Arial"/>
                <a:cs typeface="Arial"/>
              </a:rPr>
              <a:t>smell.</a:t>
            </a:r>
            <a:endParaRPr sz="2200">
              <a:latin typeface="Arial"/>
              <a:cs typeface="Arial"/>
            </a:endParaRPr>
          </a:p>
          <a:p>
            <a:pPr>
              <a:spcBef>
                <a:spcPts val="4"/>
              </a:spcBef>
            </a:pPr>
            <a:endParaRPr sz="2500">
              <a:latin typeface="Times New Roman"/>
              <a:cs typeface="Times New Roman"/>
            </a:endParaRPr>
          </a:p>
          <a:p>
            <a:pPr marL="11397" marR="69522" indent="307718">
              <a:lnSpc>
                <a:spcPct val="110000"/>
              </a:lnSpc>
            </a:pPr>
            <a:r>
              <a:rPr sz="2200" spc="-4" dirty="0">
                <a:latin typeface="Arial"/>
                <a:cs typeface="Arial"/>
              </a:rPr>
              <a:t>Both smell and taste receptors are </a:t>
            </a:r>
            <a:r>
              <a:rPr sz="2200" b="1" spc="-4" dirty="0">
                <a:latin typeface="Arial"/>
                <a:cs typeface="Arial"/>
              </a:rPr>
              <a:t>chemoreceptors </a:t>
            </a:r>
            <a:r>
              <a:rPr sz="2200" spc="-4" dirty="0">
                <a:latin typeface="Arial"/>
                <a:cs typeface="Arial"/>
              </a:rPr>
              <a:t>that are  stimulated by molecules in solution in mucus in the nose and  saliva in the mouth</a:t>
            </a:r>
            <a:r>
              <a:rPr sz="2200" spc="9" dirty="0">
                <a:latin typeface="Arial"/>
                <a:cs typeface="Arial"/>
              </a:rPr>
              <a:t> </a:t>
            </a:r>
            <a:r>
              <a:rPr sz="2200" spc="-4" dirty="0">
                <a:latin typeface="Arial"/>
                <a:cs typeface="Arial"/>
              </a:rPr>
              <a:t>respectively.</a:t>
            </a:r>
            <a:endParaRPr sz="2200">
              <a:latin typeface="Arial"/>
              <a:cs typeface="Aria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77734" y="1234440"/>
            <a:ext cx="157942" cy="16136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77734" y="3009451"/>
            <a:ext cx="157942" cy="161364"/>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2358851" y="437085"/>
            <a:ext cx="3090140" cy="395653"/>
          </a:xfrm>
          <a:prstGeom prst="rect">
            <a:avLst/>
          </a:prstGeom>
        </p:spPr>
        <p:txBody>
          <a:bodyPr vert="horz" wrap="square" lIns="0" tIns="10827" rIns="0" bIns="0" rtlCol="0">
            <a:spAutoFit/>
          </a:bodyPr>
          <a:lstStyle/>
          <a:p>
            <a:pPr marL="11397">
              <a:spcBef>
                <a:spcPts val="85"/>
              </a:spcBef>
            </a:pPr>
            <a:r>
              <a:rPr sz="2500" spc="-9" dirty="0">
                <a:solidFill>
                  <a:srgbClr val="FF0000"/>
                </a:solidFill>
              </a:rPr>
              <a:t>Physiology of</a:t>
            </a:r>
            <a:r>
              <a:rPr sz="2500" spc="-13" dirty="0">
                <a:solidFill>
                  <a:srgbClr val="FF0000"/>
                </a:solidFill>
              </a:rPr>
              <a:t> </a:t>
            </a:r>
            <a:r>
              <a:rPr sz="2500" spc="-4" dirty="0">
                <a:solidFill>
                  <a:srgbClr val="FF0000"/>
                </a:solidFill>
              </a:rPr>
              <a:t>Smell</a:t>
            </a:r>
            <a:endParaRPr sz="2500"/>
          </a:p>
        </p:txBody>
      </p:sp>
      <p:sp>
        <p:nvSpPr>
          <p:cNvPr id="5" name="object 5"/>
          <p:cNvSpPr txBox="1"/>
          <p:nvPr/>
        </p:nvSpPr>
        <p:spPr>
          <a:xfrm>
            <a:off x="557766" y="713591"/>
            <a:ext cx="6300234" cy="3759442"/>
          </a:xfrm>
          <a:prstGeom prst="rect">
            <a:avLst/>
          </a:prstGeom>
        </p:spPr>
        <p:txBody>
          <a:bodyPr vert="horz" wrap="square" lIns="0" tIns="60404" rIns="0" bIns="0" rtlCol="0">
            <a:spAutoFit/>
          </a:bodyPr>
          <a:lstStyle/>
          <a:p>
            <a:pPr marL="11397">
              <a:spcBef>
                <a:spcPts val="476"/>
              </a:spcBef>
            </a:pPr>
            <a:r>
              <a:rPr sz="2000" b="1" spc="-4" dirty="0">
                <a:solidFill>
                  <a:srgbClr val="008000"/>
                </a:solidFill>
                <a:latin typeface="Arial"/>
                <a:cs typeface="Arial"/>
              </a:rPr>
              <a:t>Olfactory Epithelium and </a:t>
            </a:r>
            <a:r>
              <a:rPr sz="2000" b="1" spc="-4">
                <a:solidFill>
                  <a:srgbClr val="008000"/>
                </a:solidFill>
                <a:latin typeface="Arial"/>
                <a:cs typeface="Arial"/>
              </a:rPr>
              <a:t>Olfactory</a:t>
            </a:r>
            <a:r>
              <a:rPr sz="2000" b="1" spc="-76">
                <a:solidFill>
                  <a:srgbClr val="008000"/>
                </a:solidFill>
                <a:latin typeface="Arial"/>
                <a:cs typeface="Arial"/>
              </a:rPr>
              <a:t> </a:t>
            </a:r>
            <a:r>
              <a:rPr sz="2000" b="1" spc="-4" smtClean="0">
                <a:solidFill>
                  <a:srgbClr val="008000"/>
                </a:solidFill>
                <a:latin typeface="Arial"/>
                <a:cs typeface="Arial"/>
              </a:rPr>
              <a:t>Bulbs</a:t>
            </a:r>
            <a:endParaRPr lang="en-US" sz="2000" b="1" spc="-4" dirty="0" smtClean="0">
              <a:solidFill>
                <a:srgbClr val="008000"/>
              </a:solidFill>
              <a:latin typeface="Arial"/>
              <a:cs typeface="Arial"/>
            </a:endParaRPr>
          </a:p>
          <a:p>
            <a:pPr marL="11397">
              <a:spcBef>
                <a:spcPts val="476"/>
              </a:spcBef>
            </a:pPr>
            <a:endParaRPr lang="en-US" sz="2200" dirty="0" smtClean="0">
              <a:latin typeface="Arial"/>
              <a:cs typeface="Arial"/>
            </a:endParaRPr>
          </a:p>
          <a:p>
            <a:pPr marL="11397">
              <a:spcBef>
                <a:spcPts val="476"/>
              </a:spcBef>
            </a:pPr>
            <a:r>
              <a:rPr sz="2000" smtClean="0">
                <a:latin typeface="Arial"/>
                <a:cs typeface="Arial"/>
              </a:rPr>
              <a:t>A </a:t>
            </a:r>
            <a:r>
              <a:rPr sz="2000" spc="-4" dirty="0">
                <a:latin typeface="Arial"/>
                <a:cs typeface="Arial"/>
              </a:rPr>
              <a:t>specialized portion of the  nasal mucosa which is yellowish  and pigmented is known as  </a:t>
            </a:r>
            <a:r>
              <a:rPr sz="2000" b="1" spc="-4" dirty="0">
                <a:latin typeface="Arial"/>
                <a:cs typeface="Arial"/>
              </a:rPr>
              <a:t>olfactory</a:t>
            </a:r>
            <a:r>
              <a:rPr sz="2000" b="1" spc="-27" dirty="0">
                <a:latin typeface="Arial"/>
                <a:cs typeface="Arial"/>
              </a:rPr>
              <a:t> </a:t>
            </a:r>
            <a:r>
              <a:rPr sz="2000" b="1" spc="-4" dirty="0">
                <a:latin typeface="Arial"/>
                <a:cs typeface="Arial"/>
              </a:rPr>
              <a:t>epithelium</a:t>
            </a:r>
            <a:r>
              <a:rPr sz="2000" spc="-4" dirty="0">
                <a:latin typeface="Arial"/>
                <a:cs typeface="Arial"/>
              </a:rPr>
              <a:t>.</a:t>
            </a:r>
            <a:endParaRPr sz="2000">
              <a:latin typeface="Arial"/>
              <a:cs typeface="Arial"/>
            </a:endParaRPr>
          </a:p>
          <a:p>
            <a:pPr>
              <a:spcBef>
                <a:spcPts val="4"/>
              </a:spcBef>
            </a:pPr>
            <a:endParaRPr sz="2000">
              <a:latin typeface="Times New Roman"/>
              <a:cs typeface="Times New Roman"/>
            </a:endParaRPr>
          </a:p>
          <a:p>
            <a:pPr marL="11397" marR="1397840" indent="307718">
              <a:lnSpc>
                <a:spcPct val="110000"/>
              </a:lnSpc>
            </a:pPr>
            <a:endParaRPr lang="en-US" sz="2000" dirty="0" smtClean="0">
              <a:latin typeface="Arial"/>
              <a:cs typeface="Arial"/>
            </a:endParaRPr>
          </a:p>
          <a:p>
            <a:pPr marL="11397" marR="1397840" indent="307718">
              <a:lnSpc>
                <a:spcPct val="110000"/>
              </a:lnSpc>
            </a:pPr>
            <a:r>
              <a:rPr sz="2000" smtClean="0">
                <a:latin typeface="Arial"/>
                <a:cs typeface="Arial"/>
              </a:rPr>
              <a:t>It </a:t>
            </a:r>
            <a:r>
              <a:rPr sz="2000" spc="-4" dirty="0">
                <a:latin typeface="Arial"/>
                <a:cs typeface="Arial"/>
              </a:rPr>
              <a:t>contains 10–20 million  bipolar </a:t>
            </a:r>
            <a:r>
              <a:rPr sz="2000" b="1" spc="-4" dirty="0">
                <a:latin typeface="Arial"/>
                <a:cs typeface="Arial"/>
              </a:rPr>
              <a:t>olfactory sensory  neurons </a:t>
            </a:r>
            <a:r>
              <a:rPr sz="2000" spc="-4" dirty="0">
                <a:latin typeface="Arial"/>
                <a:cs typeface="Arial"/>
              </a:rPr>
              <a:t>interspersed with glia-  like </a:t>
            </a:r>
            <a:r>
              <a:rPr sz="2000" b="1" spc="-4" dirty="0">
                <a:latin typeface="Arial"/>
                <a:cs typeface="Arial"/>
              </a:rPr>
              <a:t>supporting (sustentacular)  cells </a:t>
            </a:r>
            <a:r>
              <a:rPr sz="2000" spc="-4" dirty="0">
                <a:latin typeface="Arial"/>
                <a:cs typeface="Arial"/>
              </a:rPr>
              <a:t>and </a:t>
            </a:r>
            <a:r>
              <a:rPr sz="2000" b="1" spc="-4" dirty="0">
                <a:latin typeface="Arial"/>
                <a:cs typeface="Arial"/>
              </a:rPr>
              <a:t>basal stem</a:t>
            </a:r>
            <a:r>
              <a:rPr sz="2000" b="1" spc="-18" dirty="0">
                <a:latin typeface="Arial"/>
                <a:cs typeface="Arial"/>
              </a:rPr>
              <a:t> </a:t>
            </a:r>
            <a:r>
              <a:rPr sz="2000" b="1" spc="-4" dirty="0">
                <a:latin typeface="Arial"/>
                <a:cs typeface="Arial"/>
              </a:rPr>
              <a:t>cells</a:t>
            </a:r>
            <a:r>
              <a:rPr sz="2000" spc="-4" dirty="0">
                <a:latin typeface="Arial"/>
                <a:cs typeface="Arial"/>
              </a:rPr>
              <a:t>.</a:t>
            </a:r>
            <a:endParaRPr sz="2000">
              <a:latin typeface="Arial"/>
              <a:cs typeface="Arial"/>
            </a:endParaRPr>
          </a:p>
        </p:txBody>
      </p:sp>
      <p:sp>
        <p:nvSpPr>
          <p:cNvPr id="6" name="object 6"/>
          <p:cNvSpPr/>
          <p:nvPr/>
        </p:nvSpPr>
        <p:spPr>
          <a:xfrm>
            <a:off x="577734" y="5139466"/>
            <a:ext cx="157942" cy="161365"/>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557765" y="5006004"/>
            <a:ext cx="4014355" cy="1501147"/>
          </a:xfrm>
          <a:prstGeom prst="rect">
            <a:avLst/>
          </a:prstGeom>
        </p:spPr>
        <p:txBody>
          <a:bodyPr vert="horz" wrap="square" lIns="0" tIns="11397" rIns="0" bIns="0" rtlCol="0">
            <a:spAutoFit/>
          </a:bodyPr>
          <a:lstStyle/>
          <a:p>
            <a:pPr marL="11397" marR="4559" indent="307718">
              <a:lnSpc>
                <a:spcPct val="110000"/>
              </a:lnSpc>
              <a:spcBef>
                <a:spcPts val="90"/>
              </a:spcBef>
            </a:pPr>
            <a:r>
              <a:rPr sz="2200" spc="-4" dirty="0">
                <a:latin typeface="Arial"/>
                <a:cs typeface="Arial"/>
              </a:rPr>
              <a:t>The olfactory epithelium is the  place in the body where the  nervous system is closest </a:t>
            </a:r>
            <a:r>
              <a:rPr sz="2200" dirty="0">
                <a:latin typeface="Arial"/>
                <a:cs typeface="Arial"/>
              </a:rPr>
              <a:t>to </a:t>
            </a:r>
            <a:r>
              <a:rPr sz="2200" spc="-4" dirty="0">
                <a:latin typeface="Arial"/>
                <a:cs typeface="Arial"/>
              </a:rPr>
              <a:t>the  external</a:t>
            </a:r>
            <a:r>
              <a:rPr sz="2200" spc="4" dirty="0">
                <a:latin typeface="Arial"/>
                <a:cs typeface="Arial"/>
              </a:rPr>
              <a:t> </a:t>
            </a:r>
            <a:r>
              <a:rPr sz="2200" spc="-4" dirty="0">
                <a:latin typeface="Arial"/>
                <a:cs typeface="Arial"/>
              </a:rPr>
              <a:t>world.</a:t>
            </a:r>
            <a:endParaRPr sz="2200">
              <a:latin typeface="Arial"/>
              <a:cs typeface="Arial"/>
            </a:endParaRPr>
          </a:p>
        </p:txBody>
      </p:sp>
      <p:sp>
        <p:nvSpPr>
          <p:cNvPr id="8" name="object 8"/>
          <p:cNvSpPr/>
          <p:nvPr/>
        </p:nvSpPr>
        <p:spPr>
          <a:xfrm>
            <a:off x="6248400" y="609600"/>
            <a:ext cx="2895600" cy="4191000"/>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4800599" y="4764293"/>
            <a:ext cx="157942" cy="157330"/>
          </a:xfrm>
          <a:prstGeom prst="rect">
            <a:avLst/>
          </a:prstGeom>
          <a:blipFill>
            <a:blip r:embed="rId2" cstate="print"/>
            <a:stretch>
              <a:fillRect/>
            </a:stretch>
          </a:blipFill>
        </p:spPr>
        <p:txBody>
          <a:bodyPr wrap="square" lIns="0" tIns="0" rIns="0" bIns="0" rtlCol="0"/>
          <a:lstStyle/>
          <a:p>
            <a:endParaRPr/>
          </a:p>
        </p:txBody>
      </p:sp>
      <p:sp>
        <p:nvSpPr>
          <p:cNvPr id="10" name="object 10"/>
          <p:cNvSpPr txBox="1"/>
          <p:nvPr/>
        </p:nvSpPr>
        <p:spPr>
          <a:xfrm>
            <a:off x="4783396" y="4661759"/>
            <a:ext cx="3853873" cy="1242615"/>
          </a:xfrm>
          <a:prstGeom prst="rect">
            <a:avLst/>
          </a:prstGeom>
        </p:spPr>
        <p:txBody>
          <a:bodyPr vert="horz" wrap="square" lIns="0" tIns="11397" rIns="0" bIns="0" rtlCol="0">
            <a:spAutoFit/>
          </a:bodyPr>
          <a:lstStyle/>
          <a:p>
            <a:pPr marL="11397" marR="4559" indent="264980">
              <a:spcBef>
                <a:spcPts val="90"/>
              </a:spcBef>
            </a:pPr>
            <a:r>
              <a:rPr sz="2000" spc="-4" smtClean="0">
                <a:latin typeface="Arial"/>
                <a:cs typeface="Arial"/>
              </a:rPr>
              <a:t>Each </a:t>
            </a:r>
            <a:r>
              <a:rPr sz="2000" spc="-4" dirty="0">
                <a:latin typeface="Arial"/>
                <a:cs typeface="Arial"/>
              </a:rPr>
              <a:t>neuron has a short,  thick dendrite that projects into  the nasal cavity where it  terminates in a knob containing  10–20 </a:t>
            </a:r>
            <a:r>
              <a:rPr sz="2000" b="1" spc="-4" dirty="0">
                <a:latin typeface="Arial"/>
                <a:cs typeface="Arial"/>
              </a:rPr>
              <a:t>cilia</a:t>
            </a:r>
            <a:r>
              <a:rPr sz="2000" spc="-4" dirty="0">
                <a:latin typeface="Arial"/>
                <a:cs typeface="Arial"/>
              </a:rPr>
              <a:t>.</a:t>
            </a:r>
            <a:endParaRPr sz="200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94359" y="645458"/>
            <a:ext cx="120534" cy="129091"/>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94359" y="2420471"/>
            <a:ext cx="120534" cy="12909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94359" y="3485478"/>
            <a:ext cx="120534" cy="129091"/>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94359" y="5260489"/>
            <a:ext cx="120534" cy="129092"/>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557766" y="495749"/>
            <a:ext cx="7933459" cy="5289876"/>
          </a:xfrm>
          <a:prstGeom prst="rect">
            <a:avLst/>
          </a:prstGeom>
        </p:spPr>
        <p:txBody>
          <a:bodyPr vert="horz" wrap="square" lIns="0" tIns="11397" rIns="0" bIns="0" rtlCol="0">
            <a:spAutoFit/>
          </a:bodyPr>
          <a:lstStyle/>
          <a:p>
            <a:pPr marL="11397" marR="172094" indent="307718">
              <a:lnSpc>
                <a:spcPct val="110000"/>
              </a:lnSpc>
              <a:spcBef>
                <a:spcPts val="90"/>
              </a:spcBef>
            </a:pPr>
            <a:r>
              <a:rPr sz="2200" spc="-4" dirty="0">
                <a:latin typeface="Arial"/>
                <a:cs typeface="Arial"/>
              </a:rPr>
              <a:t>Glaucoma can be treated with </a:t>
            </a:r>
            <a:r>
              <a:rPr sz="2200" b="1" spc="-4" dirty="0">
                <a:latin typeface="Arial"/>
                <a:cs typeface="Arial"/>
              </a:rPr>
              <a:t>β-adrenergic blocking </a:t>
            </a:r>
            <a:r>
              <a:rPr sz="2200" spc="-4" dirty="0">
                <a:latin typeface="Arial"/>
                <a:cs typeface="Arial"/>
              </a:rPr>
              <a:t>drugs  or </a:t>
            </a:r>
            <a:r>
              <a:rPr sz="2200" b="1" spc="-4" dirty="0">
                <a:latin typeface="Arial"/>
                <a:cs typeface="Arial"/>
              </a:rPr>
              <a:t>carbonic </a:t>
            </a:r>
            <a:r>
              <a:rPr sz="2200" b="1" spc="-9" dirty="0">
                <a:latin typeface="Arial"/>
                <a:cs typeface="Arial"/>
              </a:rPr>
              <a:t>anhydrase </a:t>
            </a:r>
            <a:r>
              <a:rPr sz="2200" b="1" dirty="0">
                <a:latin typeface="Arial"/>
                <a:cs typeface="Arial"/>
              </a:rPr>
              <a:t>inhibitors</a:t>
            </a:r>
            <a:r>
              <a:rPr sz="2200" dirty="0">
                <a:latin typeface="Arial"/>
                <a:cs typeface="Arial"/>
              </a:rPr>
              <a:t>, </a:t>
            </a:r>
            <a:r>
              <a:rPr sz="2200" spc="-4" dirty="0">
                <a:latin typeface="Arial"/>
                <a:cs typeface="Arial"/>
              </a:rPr>
              <a:t>both of which decrease the  production of aqueous humor, or with </a:t>
            </a:r>
            <a:r>
              <a:rPr sz="2200" b="1" spc="-4" dirty="0">
                <a:latin typeface="Arial"/>
                <a:cs typeface="Arial"/>
              </a:rPr>
              <a:t>cholinergic agonists</a:t>
            </a:r>
            <a:r>
              <a:rPr sz="2200" spc="-4" dirty="0">
                <a:latin typeface="Arial"/>
                <a:cs typeface="Arial"/>
              </a:rPr>
              <a:t>,  which increase aqueous</a:t>
            </a:r>
            <a:r>
              <a:rPr sz="2200" spc="45" dirty="0">
                <a:latin typeface="Arial"/>
                <a:cs typeface="Arial"/>
              </a:rPr>
              <a:t> </a:t>
            </a:r>
            <a:r>
              <a:rPr sz="2200" spc="-4" dirty="0">
                <a:latin typeface="Arial"/>
                <a:cs typeface="Arial"/>
              </a:rPr>
              <a:t>outflow.</a:t>
            </a:r>
            <a:endParaRPr sz="2200">
              <a:latin typeface="Arial"/>
              <a:cs typeface="Arial"/>
            </a:endParaRPr>
          </a:p>
          <a:p>
            <a:pPr>
              <a:spcBef>
                <a:spcPts val="4"/>
              </a:spcBef>
            </a:pPr>
            <a:endParaRPr sz="2500">
              <a:latin typeface="Times New Roman"/>
              <a:cs typeface="Times New Roman"/>
            </a:endParaRPr>
          </a:p>
          <a:p>
            <a:pPr marL="11397" marR="196598" indent="307718">
              <a:lnSpc>
                <a:spcPct val="110000"/>
              </a:lnSpc>
            </a:pPr>
            <a:r>
              <a:rPr sz="2200" spc="-4" dirty="0">
                <a:latin typeface="Arial"/>
                <a:cs typeface="Arial"/>
              </a:rPr>
              <a:t>The eye is well protected from injury by the bony walls of the  orbit.</a:t>
            </a:r>
            <a:endParaRPr sz="2200">
              <a:latin typeface="Arial"/>
              <a:cs typeface="Arial"/>
            </a:endParaRPr>
          </a:p>
          <a:p>
            <a:pPr>
              <a:spcBef>
                <a:spcPts val="4"/>
              </a:spcBef>
            </a:pPr>
            <a:endParaRPr sz="2500">
              <a:latin typeface="Times New Roman"/>
              <a:cs typeface="Times New Roman"/>
            </a:endParaRPr>
          </a:p>
          <a:p>
            <a:pPr marL="11397" marR="4559" indent="307718">
              <a:lnSpc>
                <a:spcPct val="110000"/>
              </a:lnSpc>
            </a:pPr>
            <a:r>
              <a:rPr sz="2200" spc="-4" dirty="0">
                <a:latin typeface="Arial"/>
                <a:cs typeface="Arial"/>
              </a:rPr>
              <a:t>The cornea is moistened and kept clear by tears that course  from the </a:t>
            </a:r>
            <a:r>
              <a:rPr sz="2200" b="1" spc="-4" dirty="0">
                <a:latin typeface="Arial"/>
                <a:cs typeface="Arial"/>
              </a:rPr>
              <a:t>lacrimal gland </a:t>
            </a:r>
            <a:r>
              <a:rPr sz="2200" spc="-4" dirty="0">
                <a:latin typeface="Arial"/>
                <a:cs typeface="Arial"/>
              </a:rPr>
              <a:t>in the upper portion of each orbit across  the surface of the eye </a:t>
            </a:r>
            <a:r>
              <a:rPr sz="2200" dirty="0">
                <a:latin typeface="Arial"/>
                <a:cs typeface="Arial"/>
              </a:rPr>
              <a:t>to </a:t>
            </a:r>
            <a:r>
              <a:rPr sz="2200" spc="-4" dirty="0">
                <a:latin typeface="Arial"/>
                <a:cs typeface="Arial"/>
              </a:rPr>
              <a:t>empty via the </a:t>
            </a:r>
            <a:r>
              <a:rPr sz="2200" b="1" spc="-4" dirty="0">
                <a:latin typeface="Arial"/>
                <a:cs typeface="Arial"/>
              </a:rPr>
              <a:t>lacrimal duct </a:t>
            </a:r>
            <a:r>
              <a:rPr sz="2200" spc="-4" dirty="0">
                <a:latin typeface="Arial"/>
                <a:cs typeface="Arial"/>
              </a:rPr>
              <a:t>into the  nose.</a:t>
            </a:r>
            <a:endParaRPr sz="2200">
              <a:latin typeface="Arial"/>
              <a:cs typeface="Arial"/>
            </a:endParaRPr>
          </a:p>
          <a:p>
            <a:pPr>
              <a:spcBef>
                <a:spcPts val="4"/>
              </a:spcBef>
            </a:pPr>
            <a:endParaRPr sz="2700">
              <a:latin typeface="Times New Roman"/>
              <a:cs typeface="Times New Roman"/>
            </a:endParaRPr>
          </a:p>
          <a:p>
            <a:pPr marL="319115"/>
            <a:r>
              <a:rPr sz="2200" spc="-4" dirty="0">
                <a:latin typeface="Arial"/>
                <a:cs typeface="Arial"/>
              </a:rPr>
              <a:t>Blinking helps keep the cornea</a:t>
            </a:r>
            <a:r>
              <a:rPr sz="2200" spc="54" dirty="0">
                <a:latin typeface="Arial"/>
                <a:cs typeface="Arial"/>
              </a:rPr>
              <a:t> </a:t>
            </a:r>
            <a:r>
              <a:rPr sz="2200" spc="-4" dirty="0">
                <a:latin typeface="Arial"/>
                <a:cs typeface="Arial"/>
              </a:rPr>
              <a:t>moist.</a:t>
            </a:r>
            <a:endParaRPr sz="2200">
              <a:latin typeface="Arial"/>
              <a:cs typeface="Aria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77734" y="423582"/>
            <a:ext cx="145473" cy="14522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77734" y="1726603"/>
            <a:ext cx="145473" cy="14522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77734" y="3352352"/>
            <a:ext cx="145473" cy="77992"/>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4918388" y="1075765"/>
            <a:ext cx="3811360" cy="2353235"/>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415636" y="3429000"/>
            <a:ext cx="8311573" cy="3024467"/>
          </a:xfrm>
          <a:custGeom>
            <a:avLst/>
            <a:gdLst/>
            <a:ahLst/>
            <a:cxnLst/>
            <a:rect l="l" t="t" r="r" b="b"/>
            <a:pathLst>
              <a:path w="9142730" h="3427729">
                <a:moveTo>
                  <a:pt x="0" y="3427476"/>
                </a:moveTo>
                <a:lnTo>
                  <a:pt x="9142476" y="3427476"/>
                </a:lnTo>
                <a:lnTo>
                  <a:pt x="9142476" y="0"/>
                </a:lnTo>
                <a:lnTo>
                  <a:pt x="0" y="0"/>
                </a:lnTo>
                <a:lnTo>
                  <a:pt x="0" y="3427476"/>
                </a:lnTo>
                <a:close/>
              </a:path>
            </a:pathLst>
          </a:custGeom>
          <a:solidFill>
            <a:srgbClr val="FFFFFF"/>
          </a:solidFill>
        </p:spPr>
        <p:txBody>
          <a:bodyPr wrap="square" lIns="0" tIns="0" rIns="0" bIns="0" rtlCol="0"/>
          <a:lstStyle/>
          <a:p>
            <a:endParaRPr/>
          </a:p>
        </p:txBody>
      </p:sp>
      <p:sp>
        <p:nvSpPr>
          <p:cNvPr id="8" name="object 8"/>
          <p:cNvSpPr/>
          <p:nvPr/>
        </p:nvSpPr>
        <p:spPr>
          <a:xfrm>
            <a:off x="577734" y="3429000"/>
            <a:ext cx="145473" cy="68580"/>
          </a:xfrm>
          <a:prstGeom prst="rect">
            <a:avLst/>
          </a:prstGeom>
          <a:blipFill>
            <a:blip r:embed="rId5" cstate="print"/>
            <a:stretch>
              <a:fillRect/>
            </a:stretch>
          </a:blipFill>
        </p:spPr>
        <p:txBody>
          <a:bodyPr wrap="square" lIns="0" tIns="0" rIns="0" bIns="0" rtlCol="0"/>
          <a:lstStyle/>
          <a:p>
            <a:endParaRPr/>
          </a:p>
        </p:txBody>
      </p:sp>
      <p:sp>
        <p:nvSpPr>
          <p:cNvPr id="9" name="object 9"/>
          <p:cNvSpPr txBox="1"/>
          <p:nvPr/>
        </p:nvSpPr>
        <p:spPr>
          <a:xfrm>
            <a:off x="557766" y="298883"/>
            <a:ext cx="4200236" cy="323838"/>
          </a:xfrm>
          <a:prstGeom prst="rect">
            <a:avLst/>
          </a:prstGeom>
        </p:spPr>
        <p:txBody>
          <a:bodyPr vert="horz" wrap="square" lIns="0" tIns="11397" rIns="0" bIns="0" rtlCol="0">
            <a:spAutoFit/>
          </a:bodyPr>
          <a:lstStyle/>
          <a:p>
            <a:pPr marL="11397" marR="614867" indent="307718">
              <a:lnSpc>
                <a:spcPct val="110000"/>
              </a:lnSpc>
              <a:spcBef>
                <a:spcPts val="90"/>
              </a:spcBef>
            </a:pPr>
            <a:endParaRPr sz="2000">
              <a:latin typeface="Arial"/>
              <a:cs typeface="Arial"/>
            </a:endParaRPr>
          </a:p>
        </p:txBody>
      </p:sp>
      <p:sp>
        <p:nvSpPr>
          <p:cNvPr id="10" name="object 10"/>
          <p:cNvSpPr/>
          <p:nvPr/>
        </p:nvSpPr>
        <p:spPr>
          <a:xfrm>
            <a:off x="577734" y="4978100"/>
            <a:ext cx="145473" cy="145228"/>
          </a:xfrm>
          <a:prstGeom prst="rect">
            <a:avLst/>
          </a:prstGeom>
          <a:blipFill>
            <a:blip r:embed="rId2" cstate="print"/>
            <a:stretch>
              <a:fillRect/>
            </a:stretch>
          </a:blipFill>
        </p:spPr>
        <p:txBody>
          <a:bodyPr wrap="square" lIns="0" tIns="0" rIns="0" bIns="0" rtlCol="0"/>
          <a:lstStyle/>
          <a:p>
            <a:endParaRPr/>
          </a:p>
        </p:txBody>
      </p:sp>
      <p:sp>
        <p:nvSpPr>
          <p:cNvPr id="11" name="object 11"/>
          <p:cNvSpPr txBox="1"/>
          <p:nvPr/>
        </p:nvSpPr>
        <p:spPr>
          <a:xfrm>
            <a:off x="557765" y="4854859"/>
            <a:ext cx="4199082" cy="1704279"/>
          </a:xfrm>
          <a:prstGeom prst="rect">
            <a:avLst/>
          </a:prstGeom>
        </p:spPr>
        <p:txBody>
          <a:bodyPr vert="horz" wrap="square" lIns="0" tIns="11397" rIns="0" bIns="0" rtlCol="0">
            <a:spAutoFit/>
          </a:bodyPr>
          <a:lstStyle/>
          <a:p>
            <a:pPr marL="11397" marR="4559" indent="307718">
              <a:lnSpc>
                <a:spcPct val="110000"/>
              </a:lnSpc>
              <a:spcBef>
                <a:spcPts val="90"/>
              </a:spcBef>
            </a:pPr>
            <a:r>
              <a:rPr sz="2000" spc="-4" dirty="0">
                <a:latin typeface="Arial"/>
                <a:cs typeface="Arial"/>
              </a:rPr>
              <a:t>In the olfactory bulbs, the axons of  the olfactory sensory neurons (first  cranial nerve) contact the primary  dendrites of the </a:t>
            </a:r>
            <a:r>
              <a:rPr sz="2000" b="1" spc="-4" dirty="0">
                <a:latin typeface="Arial"/>
                <a:cs typeface="Arial"/>
              </a:rPr>
              <a:t>mitral cells </a:t>
            </a:r>
            <a:r>
              <a:rPr sz="2000" spc="-4" dirty="0">
                <a:latin typeface="Arial"/>
                <a:cs typeface="Arial"/>
              </a:rPr>
              <a:t>and  </a:t>
            </a:r>
            <a:r>
              <a:rPr sz="2000" b="1" spc="-4" dirty="0">
                <a:latin typeface="Arial"/>
                <a:cs typeface="Arial"/>
              </a:rPr>
              <a:t>tufted</a:t>
            </a:r>
            <a:r>
              <a:rPr sz="2000" b="1" spc="4" dirty="0">
                <a:latin typeface="Arial"/>
                <a:cs typeface="Arial"/>
              </a:rPr>
              <a:t> </a:t>
            </a:r>
            <a:r>
              <a:rPr sz="2000" b="1" spc="-4" dirty="0">
                <a:latin typeface="Arial"/>
                <a:cs typeface="Arial"/>
              </a:rPr>
              <a:t>cells</a:t>
            </a:r>
            <a:endParaRPr sz="2000">
              <a:latin typeface="Arial"/>
              <a:cs typeface="Arial"/>
            </a:endParaRPr>
          </a:p>
        </p:txBody>
      </p:sp>
      <p:sp>
        <p:nvSpPr>
          <p:cNvPr id="12" name="object 12"/>
          <p:cNvSpPr/>
          <p:nvPr/>
        </p:nvSpPr>
        <p:spPr>
          <a:xfrm>
            <a:off x="4849091" y="3429000"/>
            <a:ext cx="3880658" cy="673698"/>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5008417" y="4957931"/>
            <a:ext cx="145473" cy="145228"/>
          </a:xfrm>
          <a:prstGeom prst="rect">
            <a:avLst/>
          </a:prstGeom>
          <a:blipFill>
            <a:blip r:embed="rId2" cstate="print"/>
            <a:stretch>
              <a:fillRect/>
            </a:stretch>
          </a:blipFill>
        </p:spPr>
        <p:txBody>
          <a:bodyPr wrap="square" lIns="0" tIns="0" rIns="0" bIns="0" rtlCol="0"/>
          <a:lstStyle/>
          <a:p>
            <a:endParaRPr/>
          </a:p>
        </p:txBody>
      </p:sp>
      <p:sp>
        <p:nvSpPr>
          <p:cNvPr id="14" name="object 14"/>
          <p:cNvSpPr txBox="1"/>
          <p:nvPr/>
        </p:nvSpPr>
        <p:spPr>
          <a:xfrm>
            <a:off x="4991215" y="4863465"/>
            <a:ext cx="3393208" cy="1242039"/>
          </a:xfrm>
          <a:prstGeom prst="rect">
            <a:avLst/>
          </a:prstGeom>
        </p:spPr>
        <p:txBody>
          <a:bodyPr vert="horz" wrap="square" lIns="0" tIns="10827" rIns="0" bIns="0" rtlCol="0">
            <a:spAutoFit/>
          </a:bodyPr>
          <a:lstStyle/>
          <a:p>
            <a:pPr marL="11397" marR="4559" indent="243326">
              <a:spcBef>
                <a:spcPts val="85"/>
              </a:spcBef>
            </a:pPr>
            <a:r>
              <a:rPr sz="2000" spc="-4" dirty="0">
                <a:latin typeface="Arial"/>
                <a:cs typeface="Arial"/>
              </a:rPr>
              <a:t>This combination forms an  anatomically discrete synaptic  units called the </a:t>
            </a:r>
            <a:r>
              <a:rPr sz="2000" b="1" spc="-4" dirty="0">
                <a:latin typeface="Arial"/>
                <a:cs typeface="Arial"/>
              </a:rPr>
              <a:t>olfactory  glomeruli</a:t>
            </a:r>
            <a:r>
              <a:rPr sz="2000" spc="-4" dirty="0">
                <a:latin typeface="Arial"/>
                <a:cs typeface="Arial"/>
              </a:rPr>
              <a:t>.</a:t>
            </a:r>
            <a:endParaRPr sz="2000">
              <a:latin typeface="Arial"/>
              <a:cs typeface="Arial"/>
            </a:endParaRPr>
          </a:p>
        </p:txBody>
      </p:sp>
      <p:sp>
        <p:nvSpPr>
          <p:cNvPr id="15" name="Rectangle 14"/>
          <p:cNvSpPr/>
          <p:nvPr/>
        </p:nvSpPr>
        <p:spPr>
          <a:xfrm>
            <a:off x="609600" y="457200"/>
            <a:ext cx="4572000" cy="4436536"/>
          </a:xfrm>
          <a:prstGeom prst="rect">
            <a:avLst/>
          </a:prstGeom>
        </p:spPr>
        <p:txBody>
          <a:bodyPr>
            <a:spAutoFit/>
          </a:bodyPr>
          <a:lstStyle/>
          <a:p>
            <a:pPr marL="11397" marR="614867" indent="307718">
              <a:lnSpc>
                <a:spcPct val="110000"/>
              </a:lnSpc>
              <a:spcBef>
                <a:spcPts val="90"/>
              </a:spcBef>
            </a:pPr>
            <a:r>
              <a:rPr lang="en-US" sz="2000" spc="-4" dirty="0" smtClean="0">
                <a:latin typeface="Arial"/>
                <a:cs typeface="Arial"/>
              </a:rPr>
              <a:t>The cilia are </a:t>
            </a:r>
            <a:r>
              <a:rPr lang="en-US" sz="2000" spc="-4" dirty="0" err="1" smtClean="0">
                <a:latin typeface="Arial"/>
                <a:cs typeface="Arial"/>
              </a:rPr>
              <a:t>unmyelinated</a:t>
            </a:r>
            <a:r>
              <a:rPr lang="en-US" sz="2000" spc="-4" dirty="0" smtClean="0">
                <a:latin typeface="Arial"/>
                <a:cs typeface="Arial"/>
              </a:rPr>
              <a:t>  processes that contain </a:t>
            </a:r>
            <a:r>
              <a:rPr lang="en-US" sz="2000" b="1" spc="-4" dirty="0" smtClean="0">
                <a:latin typeface="Arial"/>
                <a:cs typeface="Arial"/>
              </a:rPr>
              <a:t>odorant  receptors</a:t>
            </a:r>
            <a:r>
              <a:rPr lang="en-US" sz="2000" spc="-4" dirty="0" smtClean="0">
                <a:latin typeface="Arial"/>
                <a:cs typeface="Arial"/>
              </a:rPr>
              <a:t>.</a:t>
            </a:r>
            <a:endParaRPr lang="en-US" sz="2000" dirty="0" smtClean="0">
              <a:latin typeface="Arial"/>
              <a:cs typeface="Arial"/>
            </a:endParaRPr>
          </a:p>
          <a:p>
            <a:pPr>
              <a:spcBef>
                <a:spcPts val="27"/>
              </a:spcBef>
            </a:pPr>
            <a:endParaRPr lang="en-US" sz="2000" dirty="0" smtClean="0">
              <a:latin typeface="Times New Roman"/>
              <a:cs typeface="Times New Roman"/>
            </a:endParaRPr>
          </a:p>
          <a:p>
            <a:pPr marL="11397" marR="4559" indent="307718">
              <a:lnSpc>
                <a:spcPct val="110000"/>
              </a:lnSpc>
            </a:pPr>
            <a:r>
              <a:rPr lang="en-US" sz="2000" spc="-4" dirty="0" smtClean="0">
                <a:latin typeface="Arial"/>
                <a:cs typeface="Arial"/>
              </a:rPr>
              <a:t>The axons of the olfactory  sensory neurons pass through the  </a:t>
            </a:r>
            <a:r>
              <a:rPr lang="en-US" sz="2000" b="1" spc="-4" dirty="0" err="1" smtClean="0">
                <a:latin typeface="Arial"/>
                <a:cs typeface="Arial"/>
              </a:rPr>
              <a:t>cribriform</a:t>
            </a:r>
            <a:r>
              <a:rPr lang="en-US" sz="2000" b="1" spc="-4" dirty="0" smtClean="0">
                <a:latin typeface="Arial"/>
                <a:cs typeface="Arial"/>
              </a:rPr>
              <a:t> plate </a:t>
            </a:r>
            <a:r>
              <a:rPr lang="en-US" sz="2000" spc="-4" dirty="0" smtClean="0">
                <a:latin typeface="Arial"/>
                <a:cs typeface="Arial"/>
              </a:rPr>
              <a:t>of the </a:t>
            </a:r>
            <a:r>
              <a:rPr lang="en-US" sz="2000" spc="-4" dirty="0" err="1" smtClean="0">
                <a:latin typeface="Arial"/>
                <a:cs typeface="Arial"/>
              </a:rPr>
              <a:t>ethmoid</a:t>
            </a:r>
            <a:r>
              <a:rPr lang="en-US" sz="2000" spc="-4" dirty="0" smtClean="0">
                <a:latin typeface="Arial"/>
                <a:cs typeface="Arial"/>
              </a:rPr>
              <a:t> bone  and enter the </a:t>
            </a:r>
            <a:r>
              <a:rPr lang="en-US" sz="2000" b="1" spc="-4" dirty="0" smtClean="0">
                <a:latin typeface="Arial"/>
                <a:cs typeface="Arial"/>
              </a:rPr>
              <a:t>olfactory</a:t>
            </a:r>
            <a:r>
              <a:rPr lang="en-US" sz="2000" b="1" spc="40" dirty="0" smtClean="0">
                <a:latin typeface="Arial"/>
                <a:cs typeface="Arial"/>
              </a:rPr>
              <a:t> </a:t>
            </a:r>
            <a:r>
              <a:rPr lang="en-US" sz="2000" b="1" dirty="0" smtClean="0">
                <a:latin typeface="Arial"/>
                <a:cs typeface="Arial"/>
              </a:rPr>
              <a:t>bulbs</a:t>
            </a:r>
            <a:r>
              <a:rPr lang="en-US" sz="2000" dirty="0" smtClean="0">
                <a:latin typeface="Arial"/>
                <a:cs typeface="Arial"/>
              </a:rPr>
              <a:t>.</a:t>
            </a:r>
          </a:p>
          <a:p>
            <a:pPr marL="11397" marR="45588" indent="307718">
              <a:lnSpc>
                <a:spcPct val="110000"/>
              </a:lnSpc>
            </a:pPr>
            <a:endParaRPr lang="en-US" sz="2000" spc="-4" dirty="0" smtClean="0">
              <a:latin typeface="Arial"/>
              <a:cs typeface="Arial"/>
            </a:endParaRPr>
          </a:p>
          <a:p>
            <a:pPr marL="11397" marR="45588" indent="307718">
              <a:lnSpc>
                <a:spcPct val="110000"/>
              </a:lnSpc>
            </a:pPr>
            <a:r>
              <a:rPr lang="en-US" sz="2000" spc="-4" dirty="0" smtClean="0">
                <a:latin typeface="Arial" pitchFamily="34" charset="0"/>
                <a:cs typeface="Arial" pitchFamily="34" charset="0"/>
              </a:rPr>
              <a:t>New olfactory sensory neurons </a:t>
            </a:r>
            <a:r>
              <a:rPr lang="en-US" sz="2000" spc="-4" dirty="0" smtClean="0">
                <a:latin typeface="Arial"/>
                <a:cs typeface="Arial"/>
              </a:rPr>
              <a:t>are generated by basal stem cells as  needed to replace those damaged  by exposure to the</a:t>
            </a:r>
            <a:r>
              <a:rPr lang="en-US" sz="2000" spc="-13" dirty="0" smtClean="0">
                <a:latin typeface="Arial"/>
                <a:cs typeface="Arial"/>
              </a:rPr>
              <a:t> </a:t>
            </a:r>
            <a:r>
              <a:rPr lang="en-US" sz="2000" spc="-4" dirty="0" smtClean="0">
                <a:latin typeface="Arial"/>
                <a:cs typeface="Arial"/>
              </a:rPr>
              <a:t>environment.</a:t>
            </a:r>
            <a:endParaRPr lang="en-US" sz="2000" dirty="0">
              <a:latin typeface="Arial"/>
              <a:cs typeface="Aria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77734" y="693868"/>
            <a:ext cx="157942" cy="16136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77734" y="1407906"/>
            <a:ext cx="157942" cy="15733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77734" y="3182919"/>
            <a:ext cx="157942" cy="157331"/>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557766" y="595256"/>
            <a:ext cx="8018895" cy="4132636"/>
          </a:xfrm>
          <a:prstGeom prst="rect">
            <a:avLst/>
          </a:prstGeom>
        </p:spPr>
        <p:txBody>
          <a:bodyPr vert="horz" wrap="square" lIns="0" tIns="11397" rIns="0" bIns="0" rtlCol="0">
            <a:spAutoFit/>
          </a:bodyPr>
          <a:lstStyle/>
          <a:p>
            <a:pPr marL="319115">
              <a:spcBef>
                <a:spcPts val="90"/>
              </a:spcBef>
            </a:pPr>
            <a:r>
              <a:rPr sz="2200" spc="-4" dirty="0">
                <a:latin typeface="Arial"/>
                <a:cs typeface="Arial"/>
              </a:rPr>
              <a:t>Both types of neurons send </a:t>
            </a:r>
            <a:r>
              <a:rPr sz="2200" spc="-9" dirty="0">
                <a:latin typeface="Arial"/>
                <a:cs typeface="Arial"/>
              </a:rPr>
              <a:t>axons </a:t>
            </a:r>
            <a:r>
              <a:rPr sz="2200" spc="-4" dirty="0">
                <a:latin typeface="Arial"/>
                <a:cs typeface="Arial"/>
              </a:rPr>
              <a:t>into the olfactory</a:t>
            </a:r>
            <a:r>
              <a:rPr sz="2200" spc="45" dirty="0">
                <a:latin typeface="Arial"/>
                <a:cs typeface="Arial"/>
              </a:rPr>
              <a:t> </a:t>
            </a:r>
            <a:r>
              <a:rPr sz="2200" spc="-4" dirty="0">
                <a:latin typeface="Arial"/>
                <a:cs typeface="Arial"/>
              </a:rPr>
              <a:t>cortex.</a:t>
            </a:r>
            <a:endParaRPr sz="2200">
              <a:latin typeface="Arial"/>
              <a:cs typeface="Arial"/>
            </a:endParaRPr>
          </a:p>
          <a:p>
            <a:pPr>
              <a:spcBef>
                <a:spcPts val="4"/>
              </a:spcBef>
            </a:pPr>
            <a:endParaRPr sz="2500">
              <a:latin typeface="Times New Roman"/>
              <a:cs typeface="Times New Roman"/>
            </a:endParaRPr>
          </a:p>
          <a:p>
            <a:pPr marL="11397" marR="4559" indent="307718">
              <a:lnSpc>
                <a:spcPct val="110000"/>
              </a:lnSpc>
            </a:pPr>
            <a:r>
              <a:rPr sz="2200" spc="-4" dirty="0">
                <a:latin typeface="Arial"/>
                <a:cs typeface="Arial"/>
              </a:rPr>
              <a:t>The olfactory bulbs also contain </a:t>
            </a:r>
            <a:r>
              <a:rPr sz="2200" b="1" spc="-4" dirty="0">
                <a:latin typeface="Arial"/>
                <a:cs typeface="Arial"/>
              </a:rPr>
              <a:t>periglomerular </a:t>
            </a:r>
            <a:r>
              <a:rPr sz="2200" b="1" dirty="0">
                <a:latin typeface="Arial"/>
                <a:cs typeface="Arial"/>
              </a:rPr>
              <a:t>cells</a:t>
            </a:r>
            <a:r>
              <a:rPr sz="2200" dirty="0">
                <a:latin typeface="Arial"/>
                <a:cs typeface="Arial"/>
              </a:rPr>
              <a:t>, </a:t>
            </a:r>
            <a:r>
              <a:rPr sz="2200" spc="-4" dirty="0">
                <a:latin typeface="Arial"/>
                <a:cs typeface="Arial"/>
              </a:rPr>
              <a:t>which  are inhibitory neurons connecting one glomerulus </a:t>
            </a:r>
            <a:r>
              <a:rPr sz="2200" dirty="0">
                <a:latin typeface="Arial"/>
                <a:cs typeface="Arial"/>
              </a:rPr>
              <a:t>to </a:t>
            </a:r>
            <a:r>
              <a:rPr sz="2200" spc="-4" dirty="0">
                <a:latin typeface="Arial"/>
                <a:cs typeface="Arial"/>
              </a:rPr>
              <a:t>another, and  </a:t>
            </a:r>
            <a:r>
              <a:rPr sz="2200" b="1" spc="-4" dirty="0">
                <a:latin typeface="Arial"/>
                <a:cs typeface="Arial"/>
              </a:rPr>
              <a:t>granule cells</a:t>
            </a:r>
            <a:r>
              <a:rPr sz="2200" spc="-4" dirty="0">
                <a:latin typeface="Arial"/>
                <a:cs typeface="Arial"/>
              </a:rPr>
              <a:t>, which have no </a:t>
            </a:r>
            <a:r>
              <a:rPr sz="2200" spc="-9" dirty="0">
                <a:latin typeface="Arial"/>
                <a:cs typeface="Arial"/>
              </a:rPr>
              <a:t>axons </a:t>
            </a:r>
            <a:r>
              <a:rPr sz="2200" spc="-4" dirty="0">
                <a:latin typeface="Arial"/>
                <a:cs typeface="Arial"/>
              </a:rPr>
              <a:t>and make reciprocal  synapses with the lateral dendrites of the mitral and tufted</a:t>
            </a:r>
            <a:r>
              <a:rPr sz="2200" spc="49" dirty="0">
                <a:latin typeface="Arial"/>
                <a:cs typeface="Arial"/>
              </a:rPr>
              <a:t> </a:t>
            </a:r>
            <a:r>
              <a:rPr sz="2200" spc="-4" dirty="0">
                <a:latin typeface="Arial"/>
                <a:cs typeface="Arial"/>
              </a:rPr>
              <a:t>cells.</a:t>
            </a:r>
            <a:endParaRPr sz="2200">
              <a:latin typeface="Arial"/>
              <a:cs typeface="Arial"/>
            </a:endParaRPr>
          </a:p>
          <a:p>
            <a:pPr>
              <a:spcBef>
                <a:spcPts val="4"/>
              </a:spcBef>
            </a:pPr>
            <a:endParaRPr sz="2500">
              <a:latin typeface="Times New Roman"/>
              <a:cs typeface="Times New Roman"/>
            </a:endParaRPr>
          </a:p>
          <a:p>
            <a:pPr marL="11397" marR="148161" indent="307718">
              <a:lnSpc>
                <a:spcPct val="110000"/>
              </a:lnSpc>
            </a:pPr>
            <a:r>
              <a:rPr sz="2200" spc="-4" dirty="0">
                <a:latin typeface="Arial"/>
                <a:cs typeface="Arial"/>
              </a:rPr>
              <a:t>At these synapses, the mitral or tufted cell excites the granule  cell by releasing </a:t>
            </a:r>
            <a:r>
              <a:rPr sz="2200" b="1" spc="-4" dirty="0">
                <a:latin typeface="Arial"/>
                <a:cs typeface="Arial"/>
              </a:rPr>
              <a:t>glutamate</a:t>
            </a:r>
            <a:r>
              <a:rPr sz="2200" spc="-4" dirty="0">
                <a:latin typeface="Arial"/>
                <a:cs typeface="Arial"/>
              </a:rPr>
              <a:t>, and the granule cell in turn inhibits  the mitral or tufted cell by releasing </a:t>
            </a:r>
            <a:r>
              <a:rPr sz="2200" b="1" spc="-4" dirty="0">
                <a:latin typeface="Arial"/>
                <a:cs typeface="Arial"/>
              </a:rPr>
              <a:t>γ-Aminobutyric acid  (GABA)</a:t>
            </a:r>
            <a:r>
              <a:rPr sz="2200" spc="-4" dirty="0">
                <a:latin typeface="Arial"/>
                <a:cs typeface="Arial"/>
              </a:rPr>
              <a:t>.</a:t>
            </a:r>
            <a:endParaRPr sz="2200">
              <a:latin typeface="Arial"/>
              <a:cs typeface="Aria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56491" y="396240"/>
            <a:ext cx="2011218" cy="318709"/>
          </a:xfrm>
          <a:prstGeom prst="rect">
            <a:avLst/>
          </a:prstGeom>
        </p:spPr>
        <p:txBody>
          <a:bodyPr vert="horz" wrap="square" lIns="0" tIns="10827" rIns="0" bIns="0" rtlCol="0">
            <a:spAutoFit/>
          </a:bodyPr>
          <a:lstStyle/>
          <a:p>
            <a:pPr marL="11397">
              <a:spcBef>
                <a:spcPts val="85"/>
              </a:spcBef>
            </a:pPr>
            <a:r>
              <a:rPr sz="2000" b="1" spc="-4" dirty="0">
                <a:solidFill>
                  <a:srgbClr val="FF0066"/>
                </a:solidFill>
                <a:latin typeface="Arial"/>
                <a:cs typeface="Arial"/>
              </a:rPr>
              <a:t>Olfactory</a:t>
            </a:r>
            <a:r>
              <a:rPr sz="2000" b="1" spc="-54" dirty="0">
                <a:solidFill>
                  <a:srgbClr val="FF0066"/>
                </a:solidFill>
                <a:latin typeface="Arial"/>
                <a:cs typeface="Arial"/>
              </a:rPr>
              <a:t> </a:t>
            </a:r>
            <a:r>
              <a:rPr sz="2000" b="1" spc="-4" dirty="0">
                <a:solidFill>
                  <a:srgbClr val="FF0066"/>
                </a:solidFill>
                <a:latin typeface="Arial"/>
                <a:cs typeface="Arial"/>
              </a:rPr>
              <a:t>Cortex</a:t>
            </a:r>
            <a:endParaRPr sz="2000">
              <a:latin typeface="Arial"/>
              <a:cs typeface="Arial"/>
            </a:endParaRPr>
          </a:p>
        </p:txBody>
      </p:sp>
      <p:sp>
        <p:nvSpPr>
          <p:cNvPr id="3" name="object 3"/>
          <p:cNvSpPr/>
          <p:nvPr/>
        </p:nvSpPr>
        <p:spPr>
          <a:xfrm>
            <a:off x="577734" y="3921163"/>
            <a:ext cx="145473" cy="141193"/>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557766" y="3795231"/>
            <a:ext cx="7472218" cy="2732766"/>
          </a:xfrm>
          <a:prstGeom prst="rect">
            <a:avLst/>
          </a:prstGeom>
        </p:spPr>
        <p:txBody>
          <a:bodyPr vert="horz" wrap="square" lIns="0" tIns="11397" rIns="0" bIns="0" rtlCol="0">
            <a:spAutoFit/>
          </a:bodyPr>
          <a:lstStyle/>
          <a:p>
            <a:pPr marL="11397" marR="4559" indent="307718">
              <a:lnSpc>
                <a:spcPct val="110000"/>
              </a:lnSpc>
              <a:spcBef>
                <a:spcPts val="90"/>
              </a:spcBef>
            </a:pPr>
            <a:r>
              <a:rPr sz="2000" spc="-4" dirty="0">
                <a:latin typeface="Arial"/>
                <a:cs typeface="Arial"/>
              </a:rPr>
              <a:t>The axons of the mitral and tufted cells pass posteriorly through  the </a:t>
            </a:r>
            <a:r>
              <a:rPr sz="2000" b="1" spc="-4" dirty="0">
                <a:latin typeface="Arial"/>
                <a:cs typeface="Arial"/>
              </a:rPr>
              <a:t>lateral olfactory stria </a:t>
            </a:r>
            <a:r>
              <a:rPr sz="2000" spc="-4" dirty="0">
                <a:latin typeface="Arial"/>
                <a:cs typeface="Arial"/>
              </a:rPr>
              <a:t>to terminate on apical dendrites of  </a:t>
            </a:r>
            <a:r>
              <a:rPr sz="2000" b="1" spc="-9" dirty="0">
                <a:latin typeface="Arial"/>
                <a:cs typeface="Arial"/>
              </a:rPr>
              <a:t>pyramidal </a:t>
            </a:r>
            <a:r>
              <a:rPr sz="2000" b="1" spc="-4" dirty="0">
                <a:latin typeface="Arial"/>
                <a:cs typeface="Arial"/>
              </a:rPr>
              <a:t>cells </a:t>
            </a:r>
            <a:r>
              <a:rPr sz="2000" spc="-4" dirty="0">
                <a:latin typeface="Arial"/>
                <a:cs typeface="Arial"/>
              </a:rPr>
              <a:t>in five regions of the </a:t>
            </a:r>
            <a:r>
              <a:rPr sz="2000" b="1" spc="-4" dirty="0">
                <a:latin typeface="Arial"/>
                <a:cs typeface="Arial"/>
              </a:rPr>
              <a:t>olfactory</a:t>
            </a:r>
            <a:r>
              <a:rPr sz="2000" b="1" spc="144" dirty="0">
                <a:latin typeface="Arial"/>
                <a:cs typeface="Arial"/>
              </a:rPr>
              <a:t> </a:t>
            </a:r>
            <a:r>
              <a:rPr sz="2000" b="1" spc="-4" dirty="0">
                <a:latin typeface="Arial"/>
                <a:cs typeface="Arial"/>
              </a:rPr>
              <a:t>cortex:</a:t>
            </a:r>
            <a:endParaRPr sz="2000">
              <a:latin typeface="Arial"/>
              <a:cs typeface="Arial"/>
            </a:endParaRPr>
          </a:p>
          <a:p>
            <a:pPr marL="319115" indent="-307718">
              <a:spcBef>
                <a:spcPts val="238"/>
              </a:spcBef>
              <a:buClr>
                <a:srgbClr val="008000"/>
              </a:buClr>
              <a:buFont typeface="Wingdings"/>
              <a:buChar char=""/>
              <a:tabLst>
                <a:tab pos="319115" algn="l"/>
              </a:tabLst>
            </a:pPr>
            <a:r>
              <a:rPr sz="2000" b="1" spc="-4" dirty="0">
                <a:latin typeface="Arial"/>
                <a:cs typeface="Arial"/>
              </a:rPr>
              <a:t>anterior olfactory</a:t>
            </a:r>
            <a:r>
              <a:rPr sz="2000" b="1" spc="13" dirty="0">
                <a:latin typeface="Arial"/>
                <a:cs typeface="Arial"/>
              </a:rPr>
              <a:t> </a:t>
            </a:r>
            <a:r>
              <a:rPr sz="2000" b="1" spc="-4" dirty="0">
                <a:latin typeface="Arial"/>
                <a:cs typeface="Arial"/>
              </a:rPr>
              <a:t>nucleus,</a:t>
            </a:r>
            <a:endParaRPr sz="2000">
              <a:latin typeface="Arial"/>
              <a:cs typeface="Arial"/>
            </a:endParaRPr>
          </a:p>
          <a:p>
            <a:pPr marL="319115" indent="-307718">
              <a:spcBef>
                <a:spcPts val="233"/>
              </a:spcBef>
              <a:buClr>
                <a:srgbClr val="008000"/>
              </a:buClr>
              <a:buFont typeface="Wingdings"/>
              <a:buChar char=""/>
              <a:tabLst>
                <a:tab pos="319115" algn="l"/>
              </a:tabLst>
            </a:pPr>
            <a:r>
              <a:rPr sz="2000" b="1" spc="-4" dirty="0">
                <a:latin typeface="Arial"/>
                <a:cs typeface="Arial"/>
              </a:rPr>
              <a:t>olfactory</a:t>
            </a:r>
            <a:r>
              <a:rPr sz="2000" b="1" spc="4" dirty="0">
                <a:latin typeface="Arial"/>
                <a:cs typeface="Arial"/>
              </a:rPr>
              <a:t> </a:t>
            </a:r>
            <a:r>
              <a:rPr sz="2000" b="1" spc="-4" dirty="0">
                <a:latin typeface="Arial"/>
                <a:cs typeface="Arial"/>
              </a:rPr>
              <a:t>tubercle,</a:t>
            </a:r>
            <a:endParaRPr sz="2000">
              <a:latin typeface="Arial"/>
              <a:cs typeface="Arial"/>
            </a:endParaRPr>
          </a:p>
          <a:p>
            <a:pPr marL="319115" indent="-307718">
              <a:spcBef>
                <a:spcPts val="238"/>
              </a:spcBef>
              <a:buClr>
                <a:srgbClr val="008000"/>
              </a:buClr>
              <a:buFont typeface="Wingdings"/>
              <a:buChar char=""/>
              <a:tabLst>
                <a:tab pos="319115" algn="l"/>
              </a:tabLst>
            </a:pPr>
            <a:r>
              <a:rPr sz="2000" b="1" spc="-4" dirty="0">
                <a:latin typeface="Arial"/>
                <a:cs typeface="Arial"/>
              </a:rPr>
              <a:t>Piriform</a:t>
            </a:r>
            <a:r>
              <a:rPr sz="2000" b="1" spc="-13" dirty="0">
                <a:latin typeface="Arial"/>
                <a:cs typeface="Arial"/>
              </a:rPr>
              <a:t> </a:t>
            </a:r>
            <a:r>
              <a:rPr sz="2000" b="1" spc="-4" dirty="0">
                <a:latin typeface="Arial"/>
                <a:cs typeface="Arial"/>
              </a:rPr>
              <a:t>cortex,</a:t>
            </a:r>
            <a:endParaRPr sz="2000">
              <a:latin typeface="Arial"/>
              <a:cs typeface="Arial"/>
            </a:endParaRPr>
          </a:p>
          <a:p>
            <a:pPr marL="319115" indent="-307718">
              <a:spcBef>
                <a:spcPts val="238"/>
              </a:spcBef>
              <a:buClr>
                <a:srgbClr val="008000"/>
              </a:buClr>
              <a:buFont typeface="Wingdings"/>
              <a:buChar char=""/>
              <a:tabLst>
                <a:tab pos="319115" algn="l"/>
              </a:tabLst>
            </a:pPr>
            <a:r>
              <a:rPr sz="2000" b="1" spc="-9" dirty="0">
                <a:latin typeface="Arial"/>
                <a:cs typeface="Arial"/>
              </a:rPr>
              <a:t>Amygdala;</a:t>
            </a:r>
            <a:r>
              <a:rPr sz="2000" b="1" spc="22" dirty="0">
                <a:latin typeface="Arial"/>
                <a:cs typeface="Arial"/>
              </a:rPr>
              <a:t> </a:t>
            </a:r>
            <a:r>
              <a:rPr sz="2000" b="1" spc="-4" dirty="0">
                <a:latin typeface="Arial"/>
                <a:cs typeface="Arial"/>
              </a:rPr>
              <a:t>and</a:t>
            </a:r>
            <a:endParaRPr sz="2000">
              <a:latin typeface="Arial"/>
              <a:cs typeface="Arial"/>
            </a:endParaRPr>
          </a:p>
          <a:p>
            <a:pPr marL="319115" indent="-307718">
              <a:spcBef>
                <a:spcPts val="238"/>
              </a:spcBef>
              <a:buClr>
                <a:srgbClr val="008000"/>
              </a:buClr>
              <a:buFont typeface="Wingdings"/>
              <a:buChar char=""/>
              <a:tabLst>
                <a:tab pos="319115" algn="l"/>
              </a:tabLst>
            </a:pPr>
            <a:r>
              <a:rPr sz="2000" b="1" spc="-4" dirty="0">
                <a:latin typeface="Arial"/>
                <a:cs typeface="Arial"/>
              </a:rPr>
              <a:t>entorhinal</a:t>
            </a:r>
            <a:r>
              <a:rPr sz="2000" b="1" spc="13" dirty="0">
                <a:latin typeface="Arial"/>
                <a:cs typeface="Arial"/>
              </a:rPr>
              <a:t> </a:t>
            </a:r>
            <a:r>
              <a:rPr sz="2000" b="1" spc="-4" dirty="0">
                <a:latin typeface="Arial"/>
                <a:cs typeface="Arial"/>
              </a:rPr>
              <a:t>cortex</a:t>
            </a:r>
            <a:endParaRPr sz="2000">
              <a:latin typeface="Arial"/>
              <a:cs typeface="Arial"/>
            </a:endParaRPr>
          </a:p>
        </p:txBody>
      </p:sp>
      <p:sp>
        <p:nvSpPr>
          <p:cNvPr id="5" name="object 5"/>
          <p:cNvSpPr/>
          <p:nvPr/>
        </p:nvSpPr>
        <p:spPr>
          <a:xfrm>
            <a:off x="493664" y="806823"/>
            <a:ext cx="8097539" cy="2959698"/>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77734" y="532504"/>
            <a:ext cx="157942" cy="15733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77734" y="1500691"/>
            <a:ext cx="157942" cy="15733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77734" y="2468880"/>
            <a:ext cx="157942" cy="157331"/>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77734" y="3759797"/>
            <a:ext cx="157942" cy="157331"/>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557766" y="428513"/>
            <a:ext cx="7841095" cy="4412713"/>
          </a:xfrm>
          <a:prstGeom prst="rect">
            <a:avLst/>
          </a:prstGeom>
        </p:spPr>
        <p:txBody>
          <a:bodyPr vert="horz" wrap="square" lIns="0" tIns="11397" rIns="0" bIns="0" rtlCol="0">
            <a:spAutoFit/>
          </a:bodyPr>
          <a:lstStyle/>
          <a:p>
            <a:pPr marL="11397" marR="41029" indent="307718">
              <a:spcBef>
                <a:spcPts val="90"/>
              </a:spcBef>
            </a:pPr>
            <a:r>
              <a:rPr sz="2200" spc="-4" dirty="0">
                <a:latin typeface="Arial"/>
                <a:cs typeface="Arial"/>
              </a:rPr>
              <a:t>From these regions, information travels directly </a:t>
            </a:r>
            <a:r>
              <a:rPr sz="2200" dirty="0">
                <a:latin typeface="Arial"/>
                <a:cs typeface="Arial"/>
              </a:rPr>
              <a:t>to </a:t>
            </a:r>
            <a:r>
              <a:rPr sz="2200" spc="-4" dirty="0">
                <a:latin typeface="Arial"/>
                <a:cs typeface="Arial"/>
              </a:rPr>
              <a:t>the </a:t>
            </a:r>
            <a:r>
              <a:rPr sz="2200" b="1" spc="-4" dirty="0">
                <a:latin typeface="Arial"/>
                <a:cs typeface="Arial"/>
              </a:rPr>
              <a:t>frontal  cortex </a:t>
            </a:r>
            <a:r>
              <a:rPr sz="2200" spc="-4" dirty="0">
                <a:latin typeface="Arial"/>
                <a:cs typeface="Arial"/>
              </a:rPr>
              <a:t>or via the </a:t>
            </a:r>
            <a:r>
              <a:rPr sz="2200" b="1" spc="-4" dirty="0">
                <a:latin typeface="Arial"/>
                <a:cs typeface="Arial"/>
              </a:rPr>
              <a:t>thalamus </a:t>
            </a:r>
            <a:r>
              <a:rPr sz="2200" dirty="0">
                <a:latin typeface="Arial"/>
                <a:cs typeface="Arial"/>
              </a:rPr>
              <a:t>to </a:t>
            </a:r>
            <a:r>
              <a:rPr sz="2200" spc="-4" dirty="0">
                <a:latin typeface="Arial"/>
                <a:cs typeface="Arial"/>
              </a:rPr>
              <a:t>the </a:t>
            </a:r>
            <a:r>
              <a:rPr sz="2200" b="1" spc="-4" dirty="0">
                <a:latin typeface="Arial"/>
                <a:cs typeface="Arial"/>
              </a:rPr>
              <a:t>orbitofrontal</a:t>
            </a:r>
            <a:r>
              <a:rPr sz="2200" b="1" dirty="0">
                <a:latin typeface="Arial"/>
                <a:cs typeface="Arial"/>
              </a:rPr>
              <a:t> cortex</a:t>
            </a:r>
            <a:r>
              <a:rPr sz="2200" dirty="0">
                <a:latin typeface="Arial"/>
                <a:cs typeface="Arial"/>
              </a:rPr>
              <a:t>.</a:t>
            </a:r>
            <a:endParaRPr sz="2200">
              <a:latin typeface="Arial"/>
              <a:cs typeface="Arial"/>
            </a:endParaRPr>
          </a:p>
          <a:p>
            <a:pPr marL="11397" marR="357865" indent="307718"/>
            <a:r>
              <a:rPr sz="2200" spc="-4" smtClean="0">
                <a:latin typeface="Arial"/>
                <a:cs typeface="Arial"/>
              </a:rPr>
              <a:t>Conscious </a:t>
            </a:r>
            <a:r>
              <a:rPr sz="2200" spc="-4" dirty="0">
                <a:latin typeface="Arial"/>
                <a:cs typeface="Arial"/>
              </a:rPr>
              <a:t>discrimination of odors relies on the pathway </a:t>
            </a:r>
            <a:r>
              <a:rPr sz="2200" dirty="0">
                <a:latin typeface="Arial"/>
                <a:cs typeface="Arial"/>
              </a:rPr>
              <a:t>to  </a:t>
            </a:r>
            <a:r>
              <a:rPr sz="2200" spc="-4" dirty="0">
                <a:latin typeface="Arial"/>
                <a:cs typeface="Arial"/>
              </a:rPr>
              <a:t>the orbitofrontal</a:t>
            </a:r>
            <a:r>
              <a:rPr sz="2200" spc="-13" dirty="0">
                <a:latin typeface="Arial"/>
                <a:cs typeface="Arial"/>
              </a:rPr>
              <a:t> </a:t>
            </a:r>
            <a:r>
              <a:rPr sz="2200" spc="-4" dirty="0">
                <a:latin typeface="Arial"/>
                <a:cs typeface="Arial"/>
              </a:rPr>
              <a:t>cortex.</a:t>
            </a:r>
            <a:endParaRPr sz="2200">
              <a:latin typeface="Arial"/>
              <a:cs typeface="Arial"/>
            </a:endParaRPr>
          </a:p>
          <a:p>
            <a:pPr marL="11397" marR="347038" indent="307718"/>
            <a:endParaRPr lang="en-US" sz="2200" spc="-4" dirty="0" smtClean="0">
              <a:latin typeface="Arial"/>
              <a:cs typeface="Arial"/>
            </a:endParaRPr>
          </a:p>
          <a:p>
            <a:pPr marL="11397" marR="347038" indent="307718"/>
            <a:r>
              <a:rPr sz="2200" spc="-4" smtClean="0">
                <a:latin typeface="Arial"/>
                <a:cs typeface="Arial"/>
              </a:rPr>
              <a:t>The </a:t>
            </a:r>
            <a:r>
              <a:rPr sz="2200" spc="-4" dirty="0">
                <a:latin typeface="Arial"/>
                <a:cs typeface="Arial"/>
              </a:rPr>
              <a:t>orbitofrontal activation is generally greater on the right  side than the left; thus, cortical representation of olfaction is  asymmetric.</a:t>
            </a:r>
            <a:endParaRPr sz="2200">
              <a:latin typeface="Arial"/>
              <a:cs typeface="Arial"/>
            </a:endParaRPr>
          </a:p>
          <a:p>
            <a:pPr>
              <a:spcBef>
                <a:spcPts val="4"/>
              </a:spcBef>
            </a:pPr>
            <a:endParaRPr sz="2200">
              <a:latin typeface="Times New Roman"/>
              <a:cs typeface="Times New Roman"/>
            </a:endParaRPr>
          </a:p>
          <a:p>
            <a:pPr marL="11397" marR="4559" indent="307718"/>
            <a:r>
              <a:rPr sz="2200" spc="-4" smtClean="0">
                <a:latin typeface="Arial"/>
                <a:cs typeface="Arial"/>
              </a:rPr>
              <a:t>The </a:t>
            </a:r>
            <a:r>
              <a:rPr sz="2200" spc="-4" dirty="0">
                <a:latin typeface="Arial"/>
                <a:cs typeface="Arial"/>
              </a:rPr>
              <a:t>pathway </a:t>
            </a:r>
            <a:r>
              <a:rPr sz="2200" dirty="0">
                <a:latin typeface="Arial"/>
                <a:cs typeface="Arial"/>
              </a:rPr>
              <a:t>to </a:t>
            </a:r>
            <a:r>
              <a:rPr sz="2200" spc="-4" dirty="0">
                <a:latin typeface="Arial"/>
                <a:cs typeface="Arial"/>
              </a:rPr>
              <a:t>the amygdala is involved with the emotional  responses </a:t>
            </a:r>
            <a:r>
              <a:rPr sz="2200" dirty="0">
                <a:latin typeface="Arial"/>
                <a:cs typeface="Arial"/>
              </a:rPr>
              <a:t>to </a:t>
            </a:r>
            <a:r>
              <a:rPr sz="2200" spc="-4" dirty="0">
                <a:latin typeface="Arial"/>
                <a:cs typeface="Arial"/>
              </a:rPr>
              <a:t>olfactory stimuli, and the pathway </a:t>
            </a:r>
            <a:r>
              <a:rPr sz="2200" dirty="0">
                <a:latin typeface="Arial"/>
                <a:cs typeface="Arial"/>
              </a:rPr>
              <a:t>to </a:t>
            </a:r>
            <a:r>
              <a:rPr sz="2200" spc="-4" dirty="0">
                <a:latin typeface="Arial"/>
                <a:cs typeface="Arial"/>
              </a:rPr>
              <a:t>the entorhinal  cortex is concerned with olfactory</a:t>
            </a:r>
            <a:r>
              <a:rPr sz="2200" spc="13" dirty="0">
                <a:latin typeface="Arial"/>
                <a:cs typeface="Arial"/>
              </a:rPr>
              <a:t> </a:t>
            </a:r>
            <a:r>
              <a:rPr sz="2200" spc="-4" dirty="0">
                <a:latin typeface="Arial"/>
                <a:cs typeface="Arial"/>
              </a:rPr>
              <a:t>memories.</a:t>
            </a:r>
            <a:endParaRPr sz="2200">
              <a:latin typeface="Arial"/>
              <a:cs typeface="Aria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77734" y="1222338"/>
            <a:ext cx="145473" cy="14119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77734" y="2194560"/>
            <a:ext cx="145473" cy="145227"/>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557766" y="769530"/>
            <a:ext cx="7514936" cy="2381107"/>
          </a:xfrm>
          <a:prstGeom prst="rect">
            <a:avLst/>
          </a:prstGeom>
        </p:spPr>
        <p:txBody>
          <a:bodyPr vert="horz" wrap="square" lIns="0" tIns="41599" rIns="0" bIns="0" rtlCol="0">
            <a:spAutoFit/>
          </a:bodyPr>
          <a:lstStyle/>
          <a:p>
            <a:pPr marL="11397">
              <a:spcBef>
                <a:spcPts val="328"/>
              </a:spcBef>
            </a:pPr>
            <a:r>
              <a:rPr sz="2000" b="1" spc="-4" dirty="0">
                <a:solidFill>
                  <a:srgbClr val="008000"/>
                </a:solidFill>
                <a:latin typeface="Arial"/>
                <a:cs typeface="Arial"/>
              </a:rPr>
              <a:t>Taste</a:t>
            </a:r>
            <a:r>
              <a:rPr sz="2000" b="1" spc="-9" dirty="0">
                <a:solidFill>
                  <a:srgbClr val="008000"/>
                </a:solidFill>
                <a:latin typeface="Arial"/>
                <a:cs typeface="Arial"/>
              </a:rPr>
              <a:t> </a:t>
            </a:r>
            <a:r>
              <a:rPr sz="2000" b="1" spc="-4" dirty="0">
                <a:solidFill>
                  <a:srgbClr val="008000"/>
                </a:solidFill>
                <a:latin typeface="Arial"/>
                <a:cs typeface="Arial"/>
              </a:rPr>
              <a:t>Buds</a:t>
            </a:r>
            <a:endParaRPr sz="2000">
              <a:latin typeface="Arial"/>
              <a:cs typeface="Arial"/>
            </a:endParaRPr>
          </a:p>
          <a:p>
            <a:pPr marL="11397" marR="297461" indent="307718">
              <a:lnSpc>
                <a:spcPct val="110000"/>
              </a:lnSpc>
            </a:pPr>
            <a:r>
              <a:rPr sz="2000" spc="-4" dirty="0">
                <a:latin typeface="Arial"/>
                <a:cs typeface="Arial"/>
              </a:rPr>
              <a:t>The specialized sense organ for taste </a:t>
            </a:r>
            <a:r>
              <a:rPr sz="2000" dirty="0">
                <a:latin typeface="Arial"/>
                <a:cs typeface="Arial"/>
              </a:rPr>
              <a:t>(</a:t>
            </a:r>
            <a:r>
              <a:rPr sz="2000" b="1" dirty="0">
                <a:latin typeface="Arial"/>
                <a:cs typeface="Arial"/>
              </a:rPr>
              <a:t>gustation</a:t>
            </a:r>
            <a:r>
              <a:rPr sz="2000" dirty="0">
                <a:latin typeface="Arial"/>
                <a:cs typeface="Arial"/>
              </a:rPr>
              <a:t>) </a:t>
            </a:r>
            <a:r>
              <a:rPr sz="2000" spc="-4" dirty="0">
                <a:latin typeface="Arial"/>
                <a:cs typeface="Arial"/>
              </a:rPr>
              <a:t>consists of  approximately 10,000 </a:t>
            </a:r>
            <a:r>
              <a:rPr sz="2000" b="1" spc="-4" dirty="0">
                <a:latin typeface="Arial"/>
                <a:cs typeface="Arial"/>
              </a:rPr>
              <a:t>taste</a:t>
            </a:r>
            <a:r>
              <a:rPr sz="2000" b="1" spc="49" dirty="0">
                <a:latin typeface="Arial"/>
                <a:cs typeface="Arial"/>
              </a:rPr>
              <a:t> </a:t>
            </a:r>
            <a:r>
              <a:rPr sz="2000" b="1" spc="-4" dirty="0">
                <a:latin typeface="Arial"/>
                <a:cs typeface="Arial"/>
              </a:rPr>
              <a:t>buds</a:t>
            </a:r>
            <a:r>
              <a:rPr sz="2000" spc="-4" dirty="0">
                <a:latin typeface="Arial"/>
                <a:cs typeface="Arial"/>
              </a:rPr>
              <a:t>.</a:t>
            </a:r>
            <a:endParaRPr sz="2000">
              <a:latin typeface="Arial"/>
              <a:cs typeface="Arial"/>
            </a:endParaRPr>
          </a:p>
          <a:p>
            <a:pPr>
              <a:spcBef>
                <a:spcPts val="22"/>
              </a:spcBef>
            </a:pPr>
            <a:endParaRPr sz="2200">
              <a:latin typeface="Times New Roman"/>
              <a:cs typeface="Times New Roman"/>
            </a:endParaRPr>
          </a:p>
          <a:p>
            <a:pPr marL="11397" marR="4559" indent="307718">
              <a:lnSpc>
                <a:spcPct val="110000"/>
              </a:lnSpc>
              <a:spcBef>
                <a:spcPts val="4"/>
              </a:spcBef>
            </a:pPr>
            <a:r>
              <a:rPr sz="2000" spc="-4" dirty="0">
                <a:latin typeface="Arial"/>
                <a:cs typeface="Arial"/>
              </a:rPr>
              <a:t>There are four morphologically distinct types of cells within each  taste bud: </a:t>
            </a:r>
            <a:r>
              <a:rPr sz="2000" b="1" spc="-4" dirty="0">
                <a:latin typeface="Arial"/>
                <a:cs typeface="Arial"/>
              </a:rPr>
              <a:t>basal cells, dark cells, light cells, and intermediate  cells</a:t>
            </a:r>
            <a:r>
              <a:rPr sz="2000" spc="-4" dirty="0">
                <a:latin typeface="Arial"/>
                <a:cs typeface="Arial"/>
              </a:rPr>
              <a:t>.</a:t>
            </a:r>
            <a:endParaRPr sz="2000">
              <a:latin typeface="Arial"/>
              <a:cs typeface="Arial"/>
            </a:endParaRPr>
          </a:p>
        </p:txBody>
      </p:sp>
      <p:sp>
        <p:nvSpPr>
          <p:cNvPr id="5" name="object 5"/>
          <p:cNvSpPr txBox="1">
            <a:spLocks noGrp="1"/>
          </p:cNvSpPr>
          <p:nvPr>
            <p:ph type="title"/>
          </p:nvPr>
        </p:nvSpPr>
        <p:spPr>
          <a:xfrm>
            <a:off x="457200" y="274638"/>
            <a:ext cx="8229600" cy="688617"/>
          </a:xfrm>
          <a:prstGeom prst="rect">
            <a:avLst/>
          </a:prstGeom>
        </p:spPr>
        <p:txBody>
          <a:bodyPr vert="horz" wrap="square" lIns="0" tIns="11397" rIns="0" bIns="0" rtlCol="0">
            <a:spAutoFit/>
          </a:bodyPr>
          <a:lstStyle/>
          <a:p>
            <a:pPr marL="11397">
              <a:spcBef>
                <a:spcPts val="90"/>
              </a:spcBef>
            </a:pPr>
            <a:r>
              <a:rPr spc="-9" dirty="0"/>
              <a:t>Physiology </a:t>
            </a:r>
            <a:r>
              <a:rPr spc="-4" dirty="0"/>
              <a:t>of</a:t>
            </a:r>
            <a:r>
              <a:rPr spc="-31" dirty="0"/>
              <a:t> </a:t>
            </a:r>
            <a:r>
              <a:rPr spc="-36" dirty="0"/>
              <a:t>Taste</a:t>
            </a:r>
          </a:p>
        </p:txBody>
      </p:sp>
      <p:sp>
        <p:nvSpPr>
          <p:cNvPr id="6" name="object 6"/>
          <p:cNvSpPr/>
          <p:nvPr/>
        </p:nvSpPr>
        <p:spPr>
          <a:xfrm>
            <a:off x="533400" y="3048000"/>
            <a:ext cx="8028181" cy="3094168"/>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77734" y="492162"/>
            <a:ext cx="157942" cy="16136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77734" y="1561204"/>
            <a:ext cx="157942" cy="16136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77734" y="2271207"/>
            <a:ext cx="157942" cy="157331"/>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77734" y="3691217"/>
            <a:ext cx="157942" cy="157331"/>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577734" y="5111226"/>
            <a:ext cx="157942" cy="161365"/>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557765" y="361278"/>
            <a:ext cx="7780482" cy="5619197"/>
          </a:xfrm>
          <a:prstGeom prst="rect">
            <a:avLst/>
          </a:prstGeom>
        </p:spPr>
        <p:txBody>
          <a:bodyPr vert="horz" wrap="square" lIns="0" tIns="11397" rIns="0" bIns="0" rtlCol="0">
            <a:spAutoFit/>
          </a:bodyPr>
          <a:lstStyle/>
          <a:p>
            <a:pPr marL="11397" marR="4559" indent="307718">
              <a:lnSpc>
                <a:spcPct val="110000"/>
              </a:lnSpc>
              <a:spcBef>
                <a:spcPts val="90"/>
              </a:spcBef>
            </a:pPr>
            <a:r>
              <a:rPr sz="2200" spc="-4" dirty="0">
                <a:latin typeface="Arial"/>
                <a:cs typeface="Arial"/>
              </a:rPr>
              <a:t>The latter three cell types are referred </a:t>
            </a:r>
            <a:r>
              <a:rPr sz="2200" dirty="0">
                <a:latin typeface="Arial"/>
                <a:cs typeface="Arial"/>
              </a:rPr>
              <a:t>to </a:t>
            </a:r>
            <a:r>
              <a:rPr sz="2200" spc="-4" dirty="0">
                <a:latin typeface="Arial"/>
                <a:cs typeface="Arial"/>
              </a:rPr>
              <a:t>as </a:t>
            </a:r>
            <a:r>
              <a:rPr sz="2200" b="1" spc="-9" dirty="0">
                <a:latin typeface="Arial"/>
                <a:cs typeface="Arial"/>
              </a:rPr>
              <a:t>Type </a:t>
            </a:r>
            <a:r>
              <a:rPr sz="2200" b="1" spc="-4" dirty="0">
                <a:latin typeface="Arial"/>
                <a:cs typeface="Arial"/>
              </a:rPr>
              <a:t>I, II, and III  taste</a:t>
            </a:r>
            <a:r>
              <a:rPr sz="2200" b="1" spc="-13" dirty="0">
                <a:latin typeface="Arial"/>
                <a:cs typeface="Arial"/>
              </a:rPr>
              <a:t> </a:t>
            </a:r>
            <a:r>
              <a:rPr sz="2200" b="1" spc="-4" dirty="0">
                <a:latin typeface="Arial"/>
                <a:cs typeface="Arial"/>
              </a:rPr>
              <a:t>cells</a:t>
            </a:r>
            <a:r>
              <a:rPr sz="2200" spc="-4" dirty="0">
                <a:latin typeface="Arial"/>
                <a:cs typeface="Arial"/>
              </a:rPr>
              <a:t>.</a:t>
            </a:r>
            <a:endParaRPr sz="2200">
              <a:latin typeface="Arial"/>
              <a:cs typeface="Arial"/>
            </a:endParaRPr>
          </a:p>
          <a:p>
            <a:pPr>
              <a:spcBef>
                <a:spcPts val="4"/>
              </a:spcBef>
            </a:pPr>
            <a:endParaRPr sz="2700">
              <a:latin typeface="Times New Roman"/>
              <a:cs typeface="Times New Roman"/>
            </a:endParaRPr>
          </a:p>
          <a:p>
            <a:pPr marL="319115"/>
            <a:r>
              <a:rPr sz="2200" spc="-4" dirty="0">
                <a:latin typeface="Arial"/>
                <a:cs typeface="Arial"/>
              </a:rPr>
              <a:t>They are the sensory neurons that respond </a:t>
            </a:r>
            <a:r>
              <a:rPr sz="2200" dirty="0">
                <a:latin typeface="Arial"/>
                <a:cs typeface="Arial"/>
              </a:rPr>
              <a:t>to </a:t>
            </a:r>
            <a:r>
              <a:rPr sz="2200" spc="-4" dirty="0">
                <a:latin typeface="Arial"/>
                <a:cs typeface="Arial"/>
              </a:rPr>
              <a:t>taste</a:t>
            </a:r>
            <a:r>
              <a:rPr sz="2200" spc="13" dirty="0">
                <a:latin typeface="Arial"/>
                <a:cs typeface="Arial"/>
              </a:rPr>
              <a:t> </a:t>
            </a:r>
            <a:r>
              <a:rPr sz="2200" spc="-4" dirty="0">
                <a:latin typeface="Arial"/>
                <a:cs typeface="Arial"/>
              </a:rPr>
              <a:t>stimuli.</a:t>
            </a:r>
            <a:endParaRPr sz="2200">
              <a:latin typeface="Arial"/>
              <a:cs typeface="Arial"/>
            </a:endParaRPr>
          </a:p>
          <a:p>
            <a:pPr>
              <a:spcBef>
                <a:spcPts val="4"/>
              </a:spcBef>
            </a:pPr>
            <a:endParaRPr sz="2500">
              <a:latin typeface="Times New Roman"/>
              <a:cs typeface="Times New Roman"/>
            </a:endParaRPr>
          </a:p>
          <a:p>
            <a:pPr marL="11397" marR="88327" indent="307718">
              <a:lnSpc>
                <a:spcPct val="110000"/>
              </a:lnSpc>
            </a:pPr>
            <a:r>
              <a:rPr sz="2200" spc="-4" dirty="0">
                <a:latin typeface="Arial"/>
                <a:cs typeface="Arial"/>
              </a:rPr>
              <a:t>The apical ends of taste cells have microvilli that project into  the taste pore, a small opening on the dorsal surface of the  tongue where taste cells are </a:t>
            </a:r>
            <a:r>
              <a:rPr sz="2200" spc="-9" dirty="0">
                <a:latin typeface="Arial"/>
                <a:cs typeface="Arial"/>
              </a:rPr>
              <a:t>exposed </a:t>
            </a:r>
            <a:r>
              <a:rPr sz="2200" dirty="0">
                <a:latin typeface="Arial"/>
                <a:cs typeface="Arial"/>
              </a:rPr>
              <a:t>to </a:t>
            </a:r>
            <a:r>
              <a:rPr sz="2200" spc="-4" dirty="0">
                <a:latin typeface="Arial"/>
                <a:cs typeface="Arial"/>
              </a:rPr>
              <a:t>the oral</a:t>
            </a:r>
            <a:r>
              <a:rPr sz="2200" spc="72" dirty="0">
                <a:latin typeface="Arial"/>
                <a:cs typeface="Arial"/>
              </a:rPr>
              <a:t> </a:t>
            </a:r>
            <a:r>
              <a:rPr sz="2200" spc="-4" dirty="0">
                <a:latin typeface="Arial"/>
                <a:cs typeface="Arial"/>
              </a:rPr>
              <a:t>contents.</a:t>
            </a:r>
            <a:endParaRPr sz="2200">
              <a:latin typeface="Arial"/>
              <a:cs typeface="Arial"/>
            </a:endParaRPr>
          </a:p>
          <a:p>
            <a:pPr marL="11397" marR="107701" indent="307718">
              <a:lnSpc>
                <a:spcPct val="110000"/>
              </a:lnSpc>
            </a:pPr>
            <a:r>
              <a:rPr sz="2200" spc="-4" smtClean="0">
                <a:latin typeface="Arial"/>
                <a:cs typeface="Arial"/>
              </a:rPr>
              <a:t>Each </a:t>
            </a:r>
            <a:r>
              <a:rPr sz="2200" spc="-4" dirty="0">
                <a:latin typeface="Arial"/>
                <a:cs typeface="Arial"/>
              </a:rPr>
              <a:t>taste bud is innervated by about 50 nerve fibers, and  conversely, each nerve fiber receives input from an average of  five taste</a:t>
            </a:r>
            <a:r>
              <a:rPr sz="2200" spc="-31" dirty="0">
                <a:latin typeface="Arial"/>
                <a:cs typeface="Arial"/>
              </a:rPr>
              <a:t> </a:t>
            </a:r>
            <a:r>
              <a:rPr sz="2200" spc="-4" dirty="0">
                <a:latin typeface="Arial"/>
                <a:cs typeface="Arial"/>
              </a:rPr>
              <a:t>buds.</a:t>
            </a:r>
            <a:endParaRPr sz="2200">
              <a:latin typeface="Arial"/>
              <a:cs typeface="Arial"/>
            </a:endParaRPr>
          </a:p>
          <a:p>
            <a:pPr marL="11397" marR="25643" indent="307718">
              <a:lnSpc>
                <a:spcPct val="110000"/>
              </a:lnSpc>
              <a:spcBef>
                <a:spcPts val="4"/>
              </a:spcBef>
            </a:pPr>
            <a:endParaRPr lang="en-US" sz="2200" spc="-4" dirty="0" smtClean="0">
              <a:latin typeface="Arial"/>
              <a:cs typeface="Arial"/>
            </a:endParaRPr>
          </a:p>
          <a:p>
            <a:pPr marL="11397" marR="25643" indent="307718">
              <a:lnSpc>
                <a:spcPct val="110000"/>
              </a:lnSpc>
              <a:spcBef>
                <a:spcPts val="4"/>
              </a:spcBef>
            </a:pPr>
            <a:r>
              <a:rPr sz="2200" spc="-4" smtClean="0">
                <a:latin typeface="Arial"/>
                <a:cs typeface="Arial"/>
              </a:rPr>
              <a:t>The </a:t>
            </a:r>
            <a:r>
              <a:rPr sz="2200" spc="-4" dirty="0">
                <a:latin typeface="Arial"/>
                <a:cs typeface="Arial"/>
              </a:rPr>
              <a:t>basal cells arise from the epithelial cells surrounding the  taste</a:t>
            </a:r>
            <a:r>
              <a:rPr sz="2200" spc="-27" dirty="0">
                <a:latin typeface="Arial"/>
                <a:cs typeface="Arial"/>
              </a:rPr>
              <a:t> </a:t>
            </a:r>
            <a:r>
              <a:rPr sz="2200" spc="-4" dirty="0">
                <a:latin typeface="Arial"/>
                <a:cs typeface="Arial"/>
              </a:rPr>
              <a:t>bud.</a:t>
            </a:r>
            <a:endParaRPr sz="2200">
              <a:latin typeface="Arial"/>
              <a:cs typeface="Aria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77734" y="496196"/>
            <a:ext cx="157942" cy="14522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77734" y="1512794"/>
            <a:ext cx="157942" cy="153296"/>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77734" y="2533426"/>
            <a:ext cx="157942" cy="153296"/>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57765" y="363159"/>
            <a:ext cx="7991764" cy="6130106"/>
          </a:xfrm>
          <a:prstGeom prst="rect">
            <a:avLst/>
          </a:prstGeom>
        </p:spPr>
        <p:txBody>
          <a:bodyPr vert="horz" wrap="square" lIns="0" tIns="11397" rIns="0" bIns="0" rtlCol="0">
            <a:spAutoFit/>
          </a:bodyPr>
          <a:lstStyle/>
          <a:p>
            <a:pPr marL="11397" marR="775564" indent="307718">
              <a:lnSpc>
                <a:spcPct val="110000"/>
              </a:lnSpc>
              <a:spcBef>
                <a:spcPts val="90"/>
              </a:spcBef>
            </a:pPr>
            <a:r>
              <a:rPr sz="2100" dirty="0">
                <a:latin typeface="Arial"/>
                <a:cs typeface="Arial"/>
              </a:rPr>
              <a:t>They </a:t>
            </a:r>
            <a:r>
              <a:rPr sz="2100" spc="-4" dirty="0">
                <a:latin typeface="Arial"/>
                <a:cs typeface="Arial"/>
              </a:rPr>
              <a:t>differentiate </a:t>
            </a:r>
            <a:r>
              <a:rPr sz="2100" dirty="0">
                <a:latin typeface="Arial"/>
                <a:cs typeface="Arial"/>
              </a:rPr>
              <a:t>into new </a:t>
            </a:r>
            <a:r>
              <a:rPr sz="2100" spc="-4" dirty="0">
                <a:latin typeface="Arial"/>
                <a:cs typeface="Arial"/>
              </a:rPr>
              <a:t>taste </a:t>
            </a:r>
            <a:r>
              <a:rPr sz="2100" dirty="0">
                <a:latin typeface="Arial"/>
                <a:cs typeface="Arial"/>
              </a:rPr>
              <a:t>cells, and the old cells</a:t>
            </a:r>
            <a:r>
              <a:rPr sz="2100" spc="-228" dirty="0">
                <a:latin typeface="Arial"/>
                <a:cs typeface="Arial"/>
              </a:rPr>
              <a:t> </a:t>
            </a:r>
            <a:r>
              <a:rPr sz="2100" dirty="0">
                <a:latin typeface="Arial"/>
                <a:cs typeface="Arial"/>
              </a:rPr>
              <a:t>are  replaced with a half-time of about 10</a:t>
            </a:r>
            <a:r>
              <a:rPr sz="2100" spc="-206" dirty="0">
                <a:latin typeface="Arial"/>
                <a:cs typeface="Arial"/>
              </a:rPr>
              <a:t> </a:t>
            </a:r>
            <a:r>
              <a:rPr sz="2100" dirty="0">
                <a:latin typeface="Arial"/>
                <a:cs typeface="Arial"/>
              </a:rPr>
              <a:t>days.</a:t>
            </a:r>
            <a:endParaRPr sz="2100">
              <a:latin typeface="Arial"/>
              <a:cs typeface="Arial"/>
            </a:endParaRPr>
          </a:p>
          <a:p>
            <a:pPr>
              <a:spcBef>
                <a:spcPts val="40"/>
              </a:spcBef>
            </a:pPr>
            <a:endParaRPr sz="2300">
              <a:latin typeface="Times New Roman"/>
              <a:cs typeface="Times New Roman"/>
            </a:endParaRPr>
          </a:p>
          <a:p>
            <a:pPr marL="11397" marR="1309513" indent="307718">
              <a:lnSpc>
                <a:spcPct val="110000"/>
              </a:lnSpc>
            </a:pPr>
            <a:r>
              <a:rPr sz="2100" spc="-4" dirty="0">
                <a:latin typeface="Arial"/>
                <a:cs typeface="Arial"/>
              </a:rPr>
              <a:t>If </a:t>
            </a:r>
            <a:r>
              <a:rPr sz="2100" dirty="0">
                <a:latin typeface="Arial"/>
                <a:cs typeface="Arial"/>
              </a:rPr>
              <a:t>the sensory </a:t>
            </a:r>
            <a:r>
              <a:rPr sz="2100" spc="-4" dirty="0">
                <a:latin typeface="Arial"/>
                <a:cs typeface="Arial"/>
              </a:rPr>
              <a:t>nerve </a:t>
            </a:r>
            <a:r>
              <a:rPr sz="2100" dirty="0">
                <a:latin typeface="Arial"/>
                <a:cs typeface="Arial"/>
              </a:rPr>
              <a:t>is cut, the </a:t>
            </a:r>
            <a:r>
              <a:rPr sz="2100" spc="-4" dirty="0">
                <a:latin typeface="Arial"/>
                <a:cs typeface="Arial"/>
              </a:rPr>
              <a:t>taste </a:t>
            </a:r>
            <a:r>
              <a:rPr sz="2100" dirty="0">
                <a:latin typeface="Arial"/>
                <a:cs typeface="Arial"/>
              </a:rPr>
              <a:t>buds it</a:t>
            </a:r>
            <a:r>
              <a:rPr sz="2100" spc="-148" dirty="0">
                <a:latin typeface="Arial"/>
                <a:cs typeface="Arial"/>
              </a:rPr>
              <a:t> </a:t>
            </a:r>
            <a:r>
              <a:rPr sz="2100" spc="-4" dirty="0">
                <a:latin typeface="Arial"/>
                <a:cs typeface="Arial"/>
              </a:rPr>
              <a:t>innervates  degenerate </a:t>
            </a:r>
            <a:r>
              <a:rPr sz="2100" dirty="0">
                <a:latin typeface="Arial"/>
                <a:cs typeface="Arial"/>
              </a:rPr>
              <a:t>and </a:t>
            </a:r>
            <a:r>
              <a:rPr sz="2100" spc="-4" dirty="0">
                <a:latin typeface="Arial"/>
                <a:cs typeface="Arial"/>
              </a:rPr>
              <a:t>eventually</a:t>
            </a:r>
            <a:r>
              <a:rPr sz="2100" spc="-121" dirty="0">
                <a:latin typeface="Arial"/>
                <a:cs typeface="Arial"/>
              </a:rPr>
              <a:t> </a:t>
            </a:r>
            <a:r>
              <a:rPr sz="2100" dirty="0">
                <a:latin typeface="Arial"/>
                <a:cs typeface="Arial"/>
              </a:rPr>
              <a:t>disappear.</a:t>
            </a:r>
            <a:endParaRPr sz="2100">
              <a:latin typeface="Arial"/>
              <a:cs typeface="Arial"/>
            </a:endParaRPr>
          </a:p>
          <a:p>
            <a:pPr>
              <a:spcBef>
                <a:spcPts val="40"/>
              </a:spcBef>
            </a:pPr>
            <a:endParaRPr sz="2300">
              <a:latin typeface="Times New Roman"/>
              <a:cs typeface="Times New Roman"/>
            </a:endParaRPr>
          </a:p>
          <a:p>
            <a:pPr marL="11397" marR="4559" indent="307718">
              <a:lnSpc>
                <a:spcPct val="110000"/>
              </a:lnSpc>
            </a:pPr>
            <a:r>
              <a:rPr sz="2100" dirty="0">
                <a:latin typeface="Arial"/>
                <a:cs typeface="Arial"/>
              </a:rPr>
              <a:t>The </a:t>
            </a:r>
            <a:r>
              <a:rPr sz="2100" spc="-4" dirty="0">
                <a:latin typeface="Arial"/>
                <a:cs typeface="Arial"/>
              </a:rPr>
              <a:t>taste </a:t>
            </a:r>
            <a:r>
              <a:rPr sz="2100" dirty="0">
                <a:latin typeface="Arial"/>
                <a:cs typeface="Arial"/>
              </a:rPr>
              <a:t>buds are located in the mucosa of the epiglottis,</a:t>
            </a:r>
            <a:r>
              <a:rPr sz="2100" spc="-301" dirty="0">
                <a:latin typeface="Arial"/>
                <a:cs typeface="Arial"/>
              </a:rPr>
              <a:t> </a:t>
            </a:r>
            <a:r>
              <a:rPr sz="2100" dirty="0">
                <a:latin typeface="Arial"/>
                <a:cs typeface="Arial"/>
              </a:rPr>
              <a:t>palate,  and pharynx and in the walls of </a:t>
            </a:r>
            <a:r>
              <a:rPr sz="2100" b="1" spc="-4" dirty="0">
                <a:latin typeface="Arial"/>
                <a:cs typeface="Arial"/>
              </a:rPr>
              <a:t>papillae </a:t>
            </a:r>
            <a:r>
              <a:rPr sz="2100" dirty="0">
                <a:latin typeface="Arial"/>
                <a:cs typeface="Arial"/>
              </a:rPr>
              <a:t>of the</a:t>
            </a:r>
            <a:r>
              <a:rPr sz="2100" spc="-228" dirty="0">
                <a:latin typeface="Arial"/>
                <a:cs typeface="Arial"/>
              </a:rPr>
              <a:t> </a:t>
            </a:r>
            <a:r>
              <a:rPr sz="2100" dirty="0">
                <a:latin typeface="Arial"/>
                <a:cs typeface="Arial"/>
              </a:rPr>
              <a:t>tongue:</a:t>
            </a:r>
            <a:endParaRPr sz="2100">
              <a:latin typeface="Arial"/>
              <a:cs typeface="Arial"/>
            </a:endParaRPr>
          </a:p>
          <a:p>
            <a:pPr>
              <a:spcBef>
                <a:spcPts val="4"/>
              </a:spcBef>
            </a:pPr>
            <a:endParaRPr sz="2800">
              <a:latin typeface="Times New Roman"/>
              <a:cs typeface="Times New Roman"/>
            </a:endParaRPr>
          </a:p>
          <a:p>
            <a:pPr marL="319115" marR="279226" indent="-307718">
              <a:lnSpc>
                <a:spcPts val="2226"/>
              </a:lnSpc>
              <a:buClr>
                <a:srgbClr val="008000"/>
              </a:buClr>
              <a:buFont typeface="Wingdings"/>
              <a:buChar char=""/>
              <a:tabLst>
                <a:tab pos="319115" algn="l"/>
              </a:tabLst>
            </a:pPr>
            <a:r>
              <a:rPr sz="2100" dirty="0">
                <a:latin typeface="Arial"/>
                <a:cs typeface="Arial"/>
              </a:rPr>
              <a:t>the </a:t>
            </a:r>
            <a:r>
              <a:rPr sz="2100" b="1" spc="-4" dirty="0">
                <a:latin typeface="Arial"/>
                <a:cs typeface="Arial"/>
              </a:rPr>
              <a:t>fungiform papillae </a:t>
            </a:r>
            <a:r>
              <a:rPr sz="2100" dirty="0">
                <a:latin typeface="Arial"/>
                <a:cs typeface="Arial"/>
              </a:rPr>
              <a:t>are rounded </a:t>
            </a:r>
            <a:r>
              <a:rPr sz="2100" spc="-4" dirty="0">
                <a:latin typeface="Arial"/>
                <a:cs typeface="Arial"/>
              </a:rPr>
              <a:t>structures </a:t>
            </a:r>
            <a:r>
              <a:rPr sz="2100" dirty="0">
                <a:latin typeface="Arial"/>
                <a:cs typeface="Arial"/>
              </a:rPr>
              <a:t>most</a:t>
            </a:r>
            <a:r>
              <a:rPr sz="2100" spc="-162" dirty="0">
                <a:latin typeface="Arial"/>
                <a:cs typeface="Arial"/>
              </a:rPr>
              <a:t> </a:t>
            </a:r>
            <a:r>
              <a:rPr sz="2100" dirty="0">
                <a:latin typeface="Arial"/>
                <a:cs typeface="Arial"/>
              </a:rPr>
              <a:t>numerous  near the </a:t>
            </a:r>
            <a:r>
              <a:rPr sz="2100" spc="-4" dirty="0">
                <a:latin typeface="Arial"/>
                <a:cs typeface="Arial"/>
              </a:rPr>
              <a:t>tip </a:t>
            </a:r>
            <a:r>
              <a:rPr sz="2100" dirty="0">
                <a:latin typeface="Arial"/>
                <a:cs typeface="Arial"/>
              </a:rPr>
              <a:t>of the tongue and consists of up </a:t>
            </a:r>
            <a:r>
              <a:rPr sz="2100" spc="-4" dirty="0">
                <a:latin typeface="Arial"/>
                <a:cs typeface="Arial"/>
              </a:rPr>
              <a:t>to </a:t>
            </a:r>
            <a:r>
              <a:rPr sz="2100" dirty="0">
                <a:latin typeface="Arial"/>
                <a:cs typeface="Arial"/>
              </a:rPr>
              <a:t>5 </a:t>
            </a:r>
            <a:r>
              <a:rPr sz="2100" spc="-4" dirty="0">
                <a:latin typeface="Arial"/>
                <a:cs typeface="Arial"/>
              </a:rPr>
              <a:t>taste </a:t>
            </a:r>
            <a:r>
              <a:rPr sz="2100" dirty="0">
                <a:latin typeface="Arial"/>
                <a:cs typeface="Arial"/>
              </a:rPr>
              <a:t>buds,  mostly located at the top of the</a:t>
            </a:r>
            <a:r>
              <a:rPr sz="2100" spc="-171" dirty="0">
                <a:latin typeface="Arial"/>
                <a:cs typeface="Arial"/>
              </a:rPr>
              <a:t> </a:t>
            </a:r>
            <a:r>
              <a:rPr sz="2100" dirty="0">
                <a:latin typeface="Arial"/>
                <a:cs typeface="Arial"/>
              </a:rPr>
              <a:t>papilla;</a:t>
            </a:r>
            <a:endParaRPr sz="2100">
              <a:latin typeface="Arial"/>
              <a:cs typeface="Arial"/>
            </a:endParaRPr>
          </a:p>
          <a:p>
            <a:pPr>
              <a:spcBef>
                <a:spcPts val="31"/>
              </a:spcBef>
              <a:buClr>
                <a:srgbClr val="008000"/>
              </a:buClr>
              <a:buFont typeface="Wingdings"/>
              <a:buChar char=""/>
            </a:pPr>
            <a:endParaRPr sz="2800">
              <a:latin typeface="Times New Roman"/>
              <a:cs typeface="Times New Roman"/>
            </a:endParaRPr>
          </a:p>
          <a:p>
            <a:pPr marL="319115" marR="109411" indent="-307718">
              <a:lnSpc>
                <a:spcPts val="2226"/>
              </a:lnSpc>
              <a:buClr>
                <a:srgbClr val="008000"/>
              </a:buClr>
              <a:buFont typeface="Wingdings"/>
              <a:buChar char=""/>
              <a:tabLst>
                <a:tab pos="319115" algn="l"/>
              </a:tabLst>
            </a:pPr>
            <a:r>
              <a:rPr sz="2100" dirty="0">
                <a:latin typeface="Arial"/>
                <a:cs typeface="Arial"/>
              </a:rPr>
              <a:t>the </a:t>
            </a:r>
            <a:r>
              <a:rPr sz="2100" b="1" spc="-4" dirty="0">
                <a:latin typeface="Arial"/>
                <a:cs typeface="Arial"/>
              </a:rPr>
              <a:t>circumvallate papillae </a:t>
            </a:r>
            <a:r>
              <a:rPr sz="2100" dirty="0">
                <a:latin typeface="Arial"/>
                <a:cs typeface="Arial"/>
              </a:rPr>
              <a:t>are </a:t>
            </a:r>
            <a:r>
              <a:rPr sz="2100" spc="-4" dirty="0">
                <a:latin typeface="Arial"/>
                <a:cs typeface="Arial"/>
              </a:rPr>
              <a:t>prominent </a:t>
            </a:r>
            <a:r>
              <a:rPr sz="2100" dirty="0">
                <a:latin typeface="Arial"/>
                <a:cs typeface="Arial"/>
              </a:rPr>
              <a:t>structures arranged</a:t>
            </a:r>
            <a:r>
              <a:rPr sz="2100" spc="-211" dirty="0">
                <a:latin typeface="Arial"/>
                <a:cs typeface="Arial"/>
              </a:rPr>
              <a:t> </a:t>
            </a:r>
            <a:r>
              <a:rPr sz="2100" dirty="0">
                <a:latin typeface="Arial"/>
                <a:cs typeface="Arial"/>
              </a:rPr>
              <a:t>in  a V on the back of the tongue with up </a:t>
            </a:r>
            <a:r>
              <a:rPr sz="2100" spc="-4" dirty="0">
                <a:latin typeface="Arial"/>
                <a:cs typeface="Arial"/>
              </a:rPr>
              <a:t>to </a:t>
            </a:r>
            <a:r>
              <a:rPr sz="2100" dirty="0">
                <a:latin typeface="Arial"/>
                <a:cs typeface="Arial"/>
              </a:rPr>
              <a:t>100 </a:t>
            </a:r>
            <a:r>
              <a:rPr sz="2100" spc="-4" dirty="0">
                <a:latin typeface="Arial"/>
                <a:cs typeface="Arial"/>
              </a:rPr>
              <a:t>taste </a:t>
            </a:r>
            <a:r>
              <a:rPr sz="2100" dirty="0">
                <a:latin typeface="Arial"/>
                <a:cs typeface="Arial"/>
              </a:rPr>
              <a:t>buds, mostly  located along the sides of the papillae;</a:t>
            </a:r>
            <a:r>
              <a:rPr sz="2100" spc="-224" dirty="0">
                <a:latin typeface="Arial"/>
                <a:cs typeface="Arial"/>
              </a:rPr>
              <a:t> </a:t>
            </a:r>
            <a:r>
              <a:rPr sz="2100" dirty="0">
                <a:latin typeface="Arial"/>
                <a:cs typeface="Arial"/>
              </a:rPr>
              <a:t>and</a:t>
            </a:r>
            <a:endParaRPr sz="2100">
              <a:latin typeface="Arial"/>
              <a:cs typeface="Arial"/>
            </a:endParaRPr>
          </a:p>
          <a:p>
            <a:pPr>
              <a:spcBef>
                <a:spcPts val="9"/>
              </a:spcBef>
              <a:buClr>
                <a:srgbClr val="008000"/>
              </a:buClr>
              <a:buFont typeface="Wingdings"/>
              <a:buChar char=""/>
            </a:pPr>
            <a:endParaRPr sz="2600">
              <a:latin typeface="Times New Roman"/>
              <a:cs typeface="Times New Roman"/>
            </a:endParaRPr>
          </a:p>
          <a:p>
            <a:pPr marL="319115" indent="-307718">
              <a:buClr>
                <a:srgbClr val="008000"/>
              </a:buClr>
              <a:buFont typeface="Wingdings"/>
              <a:buChar char=""/>
              <a:tabLst>
                <a:tab pos="319115" algn="l"/>
              </a:tabLst>
            </a:pPr>
            <a:r>
              <a:rPr sz="2100" dirty="0">
                <a:latin typeface="Arial"/>
                <a:cs typeface="Arial"/>
              </a:rPr>
              <a:t>the </a:t>
            </a:r>
            <a:r>
              <a:rPr sz="2100" b="1" spc="-4" dirty="0">
                <a:latin typeface="Arial"/>
                <a:cs typeface="Arial"/>
              </a:rPr>
              <a:t>foliate papillae </a:t>
            </a:r>
            <a:r>
              <a:rPr sz="2100" dirty="0">
                <a:latin typeface="Arial"/>
                <a:cs typeface="Arial"/>
              </a:rPr>
              <a:t>are on the posterior edge of the</a:t>
            </a:r>
            <a:r>
              <a:rPr sz="2100" spc="-247" dirty="0">
                <a:latin typeface="Arial"/>
                <a:cs typeface="Arial"/>
              </a:rPr>
              <a:t> </a:t>
            </a:r>
            <a:r>
              <a:rPr sz="2100" dirty="0">
                <a:latin typeface="Arial"/>
                <a:cs typeface="Arial"/>
              </a:rPr>
              <a:t>tongue.</a:t>
            </a:r>
            <a:endParaRPr sz="2100">
              <a:latin typeface="Arial"/>
              <a:cs typeface="Aria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77734" y="968188"/>
            <a:ext cx="157942" cy="15329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77734" y="2388197"/>
            <a:ext cx="157942" cy="157331"/>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77734" y="4873214"/>
            <a:ext cx="157942" cy="157330"/>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57766" y="444649"/>
            <a:ext cx="4131541" cy="6010828"/>
          </a:xfrm>
          <a:prstGeom prst="rect">
            <a:avLst/>
          </a:prstGeom>
        </p:spPr>
        <p:txBody>
          <a:bodyPr vert="horz" wrap="square" lIns="0" tIns="60404" rIns="0" bIns="0" rtlCol="0">
            <a:spAutoFit/>
          </a:bodyPr>
          <a:lstStyle/>
          <a:p>
            <a:pPr marL="11397">
              <a:spcBef>
                <a:spcPts val="476"/>
              </a:spcBef>
            </a:pPr>
            <a:r>
              <a:rPr sz="2200" b="1" spc="-36" dirty="0">
                <a:solidFill>
                  <a:srgbClr val="FF0000"/>
                </a:solidFill>
                <a:latin typeface="Arial"/>
                <a:cs typeface="Arial"/>
              </a:rPr>
              <a:t>Taste</a:t>
            </a:r>
            <a:r>
              <a:rPr sz="2200" b="1" spc="-13" dirty="0">
                <a:solidFill>
                  <a:srgbClr val="FF0000"/>
                </a:solidFill>
                <a:latin typeface="Arial"/>
                <a:cs typeface="Arial"/>
              </a:rPr>
              <a:t> </a:t>
            </a:r>
            <a:r>
              <a:rPr sz="2200" b="1" spc="-4" dirty="0">
                <a:solidFill>
                  <a:srgbClr val="FF0000"/>
                </a:solidFill>
                <a:latin typeface="Arial"/>
                <a:cs typeface="Arial"/>
              </a:rPr>
              <a:t>Pathways</a:t>
            </a:r>
            <a:endParaRPr sz="2200">
              <a:latin typeface="Arial"/>
              <a:cs typeface="Arial"/>
            </a:endParaRPr>
          </a:p>
          <a:p>
            <a:pPr marL="11397" marR="4559" indent="307718">
              <a:lnSpc>
                <a:spcPct val="110000"/>
              </a:lnSpc>
              <a:spcBef>
                <a:spcPts val="130"/>
              </a:spcBef>
            </a:pPr>
            <a:r>
              <a:rPr sz="2200" spc="-4" dirty="0">
                <a:latin typeface="Arial"/>
                <a:cs typeface="Arial"/>
              </a:rPr>
              <a:t>The sensory nerve fibers from  the taste buds on the anterior two  thirds of the</a:t>
            </a:r>
            <a:r>
              <a:rPr sz="2200" spc="-22" dirty="0">
                <a:latin typeface="Arial"/>
                <a:cs typeface="Arial"/>
              </a:rPr>
              <a:t> </a:t>
            </a:r>
            <a:r>
              <a:rPr sz="2200" spc="-4" dirty="0">
                <a:latin typeface="Arial"/>
                <a:cs typeface="Arial"/>
              </a:rPr>
              <a:t>tongue.</a:t>
            </a:r>
            <a:endParaRPr sz="2200">
              <a:latin typeface="Arial"/>
              <a:cs typeface="Arial"/>
            </a:endParaRPr>
          </a:p>
          <a:p>
            <a:pPr>
              <a:spcBef>
                <a:spcPts val="4"/>
              </a:spcBef>
            </a:pPr>
            <a:endParaRPr sz="2500">
              <a:latin typeface="Times New Roman"/>
              <a:cs typeface="Times New Roman"/>
            </a:endParaRPr>
          </a:p>
          <a:p>
            <a:pPr marL="11397" marR="433654" indent="307718">
              <a:lnSpc>
                <a:spcPct val="110000"/>
              </a:lnSpc>
            </a:pPr>
            <a:r>
              <a:rPr sz="2200" spc="-4" dirty="0">
                <a:latin typeface="Arial"/>
                <a:cs typeface="Arial"/>
              </a:rPr>
              <a:t>They travel in the </a:t>
            </a:r>
            <a:r>
              <a:rPr sz="2200" b="1" spc="-4" dirty="0">
                <a:latin typeface="Arial"/>
                <a:cs typeface="Arial"/>
              </a:rPr>
              <a:t>chorda  </a:t>
            </a:r>
            <a:r>
              <a:rPr sz="2200" b="1" spc="-9" dirty="0">
                <a:latin typeface="Arial"/>
                <a:cs typeface="Arial"/>
              </a:rPr>
              <a:t>tympani </a:t>
            </a:r>
            <a:r>
              <a:rPr sz="2200" b="1" spc="-4" dirty="0">
                <a:latin typeface="Arial"/>
                <a:cs typeface="Arial"/>
              </a:rPr>
              <a:t>branch of the facial  nerve</a:t>
            </a:r>
            <a:r>
              <a:rPr sz="2200" spc="-4" dirty="0">
                <a:latin typeface="Arial"/>
                <a:cs typeface="Arial"/>
              </a:rPr>
              <a:t>, and those from the  posterior third of the tongue  reach the brain stem via the  </a:t>
            </a:r>
            <a:r>
              <a:rPr sz="2200" b="1" spc="-4" dirty="0">
                <a:latin typeface="Arial"/>
                <a:cs typeface="Arial"/>
              </a:rPr>
              <a:t>glossopharyngeal</a:t>
            </a:r>
            <a:r>
              <a:rPr sz="2200" b="1" dirty="0">
                <a:latin typeface="Arial"/>
                <a:cs typeface="Arial"/>
              </a:rPr>
              <a:t> </a:t>
            </a:r>
            <a:r>
              <a:rPr sz="2200" b="1" spc="-4" dirty="0">
                <a:latin typeface="Arial"/>
                <a:cs typeface="Arial"/>
              </a:rPr>
              <a:t>nerve</a:t>
            </a:r>
            <a:r>
              <a:rPr sz="2200" spc="-4" dirty="0">
                <a:latin typeface="Arial"/>
                <a:cs typeface="Arial"/>
              </a:rPr>
              <a:t>.</a:t>
            </a:r>
            <a:endParaRPr sz="2200">
              <a:latin typeface="Arial"/>
              <a:cs typeface="Arial"/>
            </a:endParaRPr>
          </a:p>
          <a:p>
            <a:pPr marL="11397" marR="326523" indent="307718">
              <a:lnSpc>
                <a:spcPct val="110000"/>
              </a:lnSpc>
            </a:pPr>
            <a:r>
              <a:rPr sz="2200" spc="-4" smtClean="0">
                <a:latin typeface="Arial"/>
                <a:cs typeface="Arial"/>
              </a:rPr>
              <a:t>The </a:t>
            </a:r>
            <a:r>
              <a:rPr sz="2200" spc="-4" dirty="0">
                <a:latin typeface="Arial"/>
                <a:cs typeface="Arial"/>
              </a:rPr>
              <a:t>fibers from areas other  than the tongue (e.g.,</a:t>
            </a:r>
            <a:r>
              <a:rPr sz="2200" spc="-67" dirty="0">
                <a:latin typeface="Arial"/>
                <a:cs typeface="Arial"/>
              </a:rPr>
              <a:t> </a:t>
            </a:r>
            <a:r>
              <a:rPr sz="2200" spc="-4" dirty="0">
                <a:latin typeface="Arial"/>
                <a:cs typeface="Arial"/>
              </a:rPr>
              <a:t>pharynx)  reach the brain stem via the  </a:t>
            </a:r>
            <a:r>
              <a:rPr sz="2200" b="1" spc="-4" dirty="0">
                <a:latin typeface="Arial"/>
                <a:cs typeface="Arial"/>
              </a:rPr>
              <a:t>vagus</a:t>
            </a:r>
            <a:r>
              <a:rPr sz="2200" b="1" spc="-13" dirty="0">
                <a:latin typeface="Arial"/>
                <a:cs typeface="Arial"/>
              </a:rPr>
              <a:t> </a:t>
            </a:r>
            <a:r>
              <a:rPr sz="2200" b="1" spc="-4" dirty="0">
                <a:latin typeface="Arial"/>
                <a:cs typeface="Arial"/>
              </a:rPr>
              <a:t>nerve</a:t>
            </a:r>
            <a:r>
              <a:rPr sz="2200" spc="-4" dirty="0">
                <a:latin typeface="Arial"/>
                <a:cs typeface="Arial"/>
              </a:rPr>
              <a:t>.</a:t>
            </a:r>
            <a:endParaRPr sz="2200">
              <a:latin typeface="Arial"/>
              <a:cs typeface="Arial"/>
            </a:endParaRPr>
          </a:p>
        </p:txBody>
      </p:sp>
      <p:sp>
        <p:nvSpPr>
          <p:cNvPr id="6" name="object 6"/>
          <p:cNvSpPr/>
          <p:nvPr/>
        </p:nvSpPr>
        <p:spPr>
          <a:xfrm>
            <a:off x="4710546" y="537882"/>
            <a:ext cx="3880658" cy="5783580"/>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77734" y="528469"/>
            <a:ext cx="145473" cy="145228"/>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77734" y="2597972"/>
            <a:ext cx="145473" cy="145227"/>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557765" y="433891"/>
            <a:ext cx="4076700" cy="4117185"/>
          </a:xfrm>
          <a:prstGeom prst="rect">
            <a:avLst/>
          </a:prstGeom>
        </p:spPr>
        <p:txBody>
          <a:bodyPr vert="horz" wrap="square" lIns="0" tIns="10827" rIns="0" bIns="0" rtlCol="0">
            <a:spAutoFit/>
          </a:bodyPr>
          <a:lstStyle/>
          <a:p>
            <a:pPr marL="11397" marR="4559" indent="307718">
              <a:spcBef>
                <a:spcPts val="85"/>
              </a:spcBef>
            </a:pPr>
            <a:r>
              <a:rPr sz="2000" spc="-9" dirty="0">
                <a:latin typeface="Arial"/>
                <a:cs typeface="Arial"/>
              </a:rPr>
              <a:t>On </a:t>
            </a:r>
            <a:r>
              <a:rPr sz="2000" spc="-4" dirty="0">
                <a:latin typeface="Arial"/>
                <a:cs typeface="Arial"/>
              </a:rPr>
              <a:t>each side, the myelinated but  relatively slowly conducting taste  fibers in these three nerves unite in  the gustatory portion of the </a:t>
            </a:r>
            <a:r>
              <a:rPr sz="2000" b="1" spc="-4" dirty="0">
                <a:latin typeface="Arial"/>
                <a:cs typeface="Arial"/>
              </a:rPr>
              <a:t>nucleus  of the tractus solitarius (NTS) </a:t>
            </a:r>
            <a:r>
              <a:rPr sz="2000" spc="-4" dirty="0">
                <a:latin typeface="Arial"/>
                <a:cs typeface="Arial"/>
              </a:rPr>
              <a:t>in  the medulla</a:t>
            </a:r>
            <a:r>
              <a:rPr sz="2000" dirty="0">
                <a:latin typeface="Arial"/>
                <a:cs typeface="Arial"/>
              </a:rPr>
              <a:t> </a:t>
            </a:r>
            <a:r>
              <a:rPr sz="2000" spc="-4" dirty="0">
                <a:latin typeface="Arial"/>
                <a:cs typeface="Arial"/>
              </a:rPr>
              <a:t>oblongata.</a:t>
            </a:r>
            <a:endParaRPr sz="2000">
              <a:latin typeface="Arial"/>
              <a:cs typeface="Arial"/>
            </a:endParaRPr>
          </a:p>
          <a:p>
            <a:pPr>
              <a:spcBef>
                <a:spcPts val="45"/>
              </a:spcBef>
            </a:pPr>
            <a:endParaRPr sz="2000">
              <a:latin typeface="Times New Roman"/>
              <a:cs typeface="Times New Roman"/>
            </a:endParaRPr>
          </a:p>
          <a:p>
            <a:pPr marL="11397" marR="79209" indent="307718"/>
            <a:r>
              <a:rPr sz="2000" spc="-4" dirty="0">
                <a:latin typeface="Arial"/>
                <a:cs typeface="Arial"/>
              </a:rPr>
              <a:t>From there, axons of </a:t>
            </a:r>
            <a:r>
              <a:rPr sz="2000" dirty="0">
                <a:latin typeface="Arial"/>
                <a:cs typeface="Arial"/>
              </a:rPr>
              <a:t>second-  </a:t>
            </a:r>
            <a:r>
              <a:rPr sz="2000" spc="-4" dirty="0">
                <a:latin typeface="Arial"/>
                <a:cs typeface="Arial"/>
              </a:rPr>
              <a:t>order neurons ascend in the  ipsilateral medial lemniscus to pass  directly to the </a:t>
            </a:r>
            <a:r>
              <a:rPr sz="2000" b="1" spc="-4" dirty="0">
                <a:latin typeface="Arial"/>
                <a:cs typeface="Arial"/>
              </a:rPr>
              <a:t>ventral  posteromedial nucleus </a:t>
            </a:r>
            <a:r>
              <a:rPr sz="2000" spc="-4" dirty="0">
                <a:latin typeface="Arial"/>
                <a:cs typeface="Arial"/>
              </a:rPr>
              <a:t>of the  thalamus</a:t>
            </a:r>
            <a:endParaRPr sz="2000">
              <a:latin typeface="Arial"/>
              <a:cs typeface="Arial"/>
            </a:endParaRPr>
          </a:p>
        </p:txBody>
      </p:sp>
      <p:sp>
        <p:nvSpPr>
          <p:cNvPr id="5" name="object 5"/>
          <p:cNvSpPr/>
          <p:nvPr/>
        </p:nvSpPr>
        <p:spPr>
          <a:xfrm>
            <a:off x="577734" y="4671508"/>
            <a:ext cx="145473" cy="145228"/>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557766" y="4575697"/>
            <a:ext cx="3157105" cy="1272817"/>
          </a:xfrm>
          <a:prstGeom prst="rect">
            <a:avLst/>
          </a:prstGeom>
        </p:spPr>
        <p:txBody>
          <a:bodyPr vert="horz" wrap="square" lIns="0" tIns="10827" rIns="0" bIns="0" rtlCol="0">
            <a:spAutoFit/>
          </a:bodyPr>
          <a:lstStyle/>
          <a:p>
            <a:pPr marL="11397" marR="4559" indent="307718" algn="just">
              <a:spcBef>
                <a:spcPts val="85"/>
              </a:spcBef>
            </a:pPr>
            <a:r>
              <a:rPr sz="2000" spc="-4" dirty="0">
                <a:latin typeface="Arial"/>
                <a:cs typeface="Arial"/>
              </a:rPr>
              <a:t>Then fibers project to the  </a:t>
            </a:r>
            <a:r>
              <a:rPr sz="2000" b="1" spc="-4" dirty="0">
                <a:latin typeface="Arial"/>
                <a:cs typeface="Arial"/>
              </a:rPr>
              <a:t>anterior insula </a:t>
            </a:r>
            <a:r>
              <a:rPr sz="2000" spc="-4" dirty="0">
                <a:latin typeface="Arial"/>
                <a:cs typeface="Arial"/>
              </a:rPr>
              <a:t>and </a:t>
            </a:r>
            <a:r>
              <a:rPr sz="2000" b="1" spc="-4" dirty="0">
                <a:latin typeface="Arial"/>
                <a:cs typeface="Arial"/>
              </a:rPr>
              <a:t>frontal  operculum </a:t>
            </a:r>
            <a:r>
              <a:rPr sz="2000" spc="-4" dirty="0">
                <a:latin typeface="Arial"/>
                <a:cs typeface="Arial"/>
              </a:rPr>
              <a:t>in the ipsilateral  cerebral</a:t>
            </a:r>
            <a:r>
              <a:rPr sz="2000" spc="-9" dirty="0">
                <a:latin typeface="Arial"/>
                <a:cs typeface="Arial"/>
              </a:rPr>
              <a:t> </a:t>
            </a:r>
            <a:r>
              <a:rPr sz="2000" spc="-4" dirty="0">
                <a:latin typeface="Arial"/>
                <a:cs typeface="Arial"/>
              </a:rPr>
              <a:t>cortex.</a:t>
            </a:r>
            <a:endParaRPr sz="2000">
              <a:latin typeface="Arial"/>
              <a:cs typeface="Arial"/>
            </a:endParaRPr>
          </a:p>
        </p:txBody>
      </p:sp>
      <p:sp>
        <p:nvSpPr>
          <p:cNvPr id="7" name="object 7"/>
          <p:cNvSpPr/>
          <p:nvPr/>
        </p:nvSpPr>
        <p:spPr>
          <a:xfrm>
            <a:off x="4849091" y="403412"/>
            <a:ext cx="3880658" cy="4304404"/>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4800599" y="4877247"/>
            <a:ext cx="145473" cy="145228"/>
          </a:xfrm>
          <a:prstGeom prst="rect">
            <a:avLst/>
          </a:prstGeom>
          <a:blipFill>
            <a:blip r:embed="rId2" cstate="print"/>
            <a:stretch>
              <a:fillRect/>
            </a:stretch>
          </a:blipFill>
        </p:spPr>
        <p:txBody>
          <a:bodyPr wrap="square" lIns="0" tIns="0" rIns="0" bIns="0" rtlCol="0"/>
          <a:lstStyle/>
          <a:p>
            <a:endParaRPr/>
          </a:p>
        </p:txBody>
      </p:sp>
      <p:sp>
        <p:nvSpPr>
          <p:cNvPr id="9" name="object 9"/>
          <p:cNvSpPr txBox="1"/>
          <p:nvPr/>
        </p:nvSpPr>
        <p:spPr>
          <a:xfrm>
            <a:off x="4783396" y="4783623"/>
            <a:ext cx="3805382" cy="1549816"/>
          </a:xfrm>
          <a:prstGeom prst="rect">
            <a:avLst/>
          </a:prstGeom>
        </p:spPr>
        <p:txBody>
          <a:bodyPr vert="horz" wrap="square" lIns="0" tIns="10827" rIns="0" bIns="0" rtlCol="0">
            <a:spAutoFit/>
          </a:bodyPr>
          <a:lstStyle/>
          <a:p>
            <a:pPr marL="11397" marR="4559" indent="239337">
              <a:spcBef>
                <a:spcPts val="85"/>
              </a:spcBef>
            </a:pPr>
            <a:r>
              <a:rPr sz="2000" spc="-4" dirty="0">
                <a:latin typeface="Arial"/>
                <a:cs typeface="Arial"/>
              </a:rPr>
              <a:t>This region is rostral to the face  area of the postcentral gyrus,  which may be the area that  mediates conscious perception of  taste and taste</a:t>
            </a:r>
            <a:r>
              <a:rPr sz="2000" spc="-27" dirty="0">
                <a:latin typeface="Arial"/>
                <a:cs typeface="Arial"/>
              </a:rPr>
              <a:t> </a:t>
            </a:r>
            <a:r>
              <a:rPr sz="2000" spc="-4" dirty="0">
                <a:latin typeface="Arial"/>
                <a:cs typeface="Arial"/>
              </a:rPr>
              <a:t>discrimination.</a:t>
            </a:r>
            <a:endParaRPr sz="200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TotalTime>
  <Words>8736</Words>
  <Application>Microsoft Office PowerPoint</Application>
  <PresentationFormat>On-screen Show (4:3)</PresentationFormat>
  <Paragraphs>706</Paragraphs>
  <Slides>98</Slides>
  <Notes>0</Notes>
  <HiddenSlides>0</HiddenSlides>
  <MMClips>0</MMClips>
  <ScaleCrop>false</ScaleCrop>
  <HeadingPairs>
    <vt:vector size="4" baseType="variant">
      <vt:variant>
        <vt:lpstr>Theme</vt:lpstr>
      </vt:variant>
      <vt:variant>
        <vt:i4>1</vt:i4>
      </vt:variant>
      <vt:variant>
        <vt:lpstr>Slide Titles</vt:lpstr>
      </vt:variant>
      <vt:variant>
        <vt:i4>98</vt:i4>
      </vt:variant>
    </vt:vector>
  </HeadingPairs>
  <TitlesOfParts>
    <vt:vector size="99" baseType="lpstr">
      <vt:lpstr>Office Theme</vt:lpstr>
      <vt:lpstr>THE SPECIAL SENSES</vt:lpstr>
      <vt:lpstr>SPECIAL SENSE OF VISION Topic Objectives</vt:lpstr>
      <vt:lpstr>Slide 3</vt:lpstr>
      <vt:lpstr>Slide 4</vt:lpstr>
      <vt:lpstr>Anatomy of the Eye</vt:lpstr>
      <vt:lpstr>Variations in the diameter of the pupil  can produce up to a 5-fold change in  the amount of light reaching the  retina.</vt:lpstr>
      <vt:lpstr>The space between the lens  and the retina is filled primarily  with a clear gelatinous material  called the vitreous humor.</vt:lpstr>
      <vt:lpstr>Obstruction of this outlet  leads to increased intraocular  pressure.</vt:lpstr>
      <vt:lpstr>Slide 9</vt:lpstr>
      <vt:lpstr>Retina The retina extends  anteriorly almost to the ciliary  body. It is organized into:</vt:lpstr>
      <vt:lpstr>Slide 11</vt:lpstr>
      <vt:lpstr>Rods and cones, which are  next to the choroid, synapse with  bipolar cells, and bipolar cells  synapse with ganglion cells.</vt:lpstr>
      <vt:lpstr>Gap junctions also connect  retinal neurons to one another.</vt:lpstr>
      <vt:lpstr>The optic nerve leaves the  eye and the retinal blood  vessels enter it at a point 3 mm  medial to and slightly above the  posterior pole of the globe.</vt:lpstr>
      <vt:lpstr>When attention is attracted to or  fixed on an object, the eyes are  normally moved so that light rays  coming from the object fall on the  fovea.</vt:lpstr>
      <vt:lpstr>Visual Receptors in the Retina</vt:lpstr>
      <vt:lpstr>The outer segments are  modified cilia and are made up  of regular stacks of flattened  saccules or disks composed of  membrane.</vt:lpstr>
      <vt:lpstr>The rods are named for the  thin, rod like appearance of their  outer segments.</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Pupillary Light Reflex</vt:lpstr>
      <vt:lpstr>Eye Movements The eye is moved within the orbit by six ocular muscles.</vt:lpstr>
      <vt:lpstr>Slide 45</vt:lpstr>
      <vt:lpstr>Slide 46</vt:lpstr>
      <vt:lpstr>HEARING AND EQUILIBRIUM</vt:lpstr>
      <vt:lpstr>Slide 48</vt:lpstr>
      <vt:lpstr>   </vt:lpstr>
      <vt:lpstr>Slide 50</vt:lpstr>
      <vt:lpstr>Slide 51</vt:lpstr>
      <vt:lpstr>Slide 52</vt:lpstr>
      <vt:lpstr>Slide 53</vt:lpstr>
      <vt:lpstr>Slide 54</vt:lpstr>
      <vt:lpstr>Slide 55</vt:lpstr>
      <vt:lpstr>Slide 56</vt:lpstr>
      <vt:lpstr>Slide 57</vt:lpstr>
      <vt:lpstr>Slide 58</vt:lpstr>
      <vt:lpstr>Slide 59</vt:lpstr>
      <vt:lpstr>Slide 60</vt:lpstr>
      <vt:lpstr>Electrical Responses The resting membrane potential of the hair cells is about –60 mV.</vt:lpstr>
      <vt:lpstr>Slide 62</vt:lpstr>
      <vt:lpstr>Slide 63</vt:lpstr>
      <vt:lpstr>Slide 64</vt:lpstr>
      <vt:lpstr>Hearing Sound Waves</vt:lpstr>
      <vt:lpstr>Slide 66</vt:lpstr>
      <vt:lpstr>Slide 67</vt:lpstr>
      <vt:lpstr>Sound transmission  The ear converts sound  waves in the environment into  action potentials in the auditory  nerves.</vt:lpstr>
      <vt:lpstr>Slide 69</vt:lpstr>
      <vt:lpstr>Slide 70</vt:lpstr>
      <vt:lpstr>Slide 71</vt:lpstr>
      <vt:lpstr>Bone and Air Conduction Ossicular conduction is the normal conduction of sound  waves to the fluid of the inner ear via the tympanic membrane  and the  auditory ossicles</vt:lpstr>
      <vt:lpstr>Slide 73</vt:lpstr>
      <vt:lpstr>Slide 74</vt:lpstr>
      <vt:lpstr>Action Potentials in Auditory Nerve Fibers Inner hair cells are the primary sensory cells that generate  action potentials in auditory nerves and are stimulated by the  fluid movements noted above</vt:lpstr>
      <vt:lpstr>Slide 76</vt:lpstr>
      <vt:lpstr>Central Pathway</vt:lpstr>
      <vt:lpstr>Central Pathway</vt:lpstr>
      <vt:lpstr>Slide 79</vt:lpstr>
      <vt:lpstr>Deafness Hearing loss is the most common sensory defect in humans.</vt:lpstr>
      <vt:lpstr>Slide 81</vt:lpstr>
      <vt:lpstr>Slide 82</vt:lpstr>
      <vt:lpstr>Three of these tests, named for the individuals who developed  them, are outlined below.</vt:lpstr>
      <vt:lpstr>VESTIBULAR SYSTEM The vestibular system is divided into the vestibular  apparatus and central vestibular nuclei</vt:lpstr>
      <vt:lpstr>Slide 85</vt:lpstr>
      <vt:lpstr>The vestibular nuclei also project to the thalamus and from  there to the primary somatosensory cortex.</vt:lpstr>
      <vt:lpstr>Smell and Taste</vt:lpstr>
      <vt:lpstr>Introduction</vt:lpstr>
      <vt:lpstr>Physiology of Smell</vt:lpstr>
      <vt:lpstr>Slide 90</vt:lpstr>
      <vt:lpstr>Slide 91</vt:lpstr>
      <vt:lpstr>Slide 92</vt:lpstr>
      <vt:lpstr>Slide 93</vt:lpstr>
      <vt:lpstr>Physiology of Taste</vt:lpstr>
      <vt:lpstr>Slide 95</vt:lpstr>
      <vt:lpstr>Slide 96</vt:lpstr>
      <vt:lpstr>Slide 97</vt:lpstr>
      <vt:lpstr>Slide 98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SPECIAL SENSES</dc:title>
  <dc:creator>Dennis</dc:creator>
  <cp:lastModifiedBy>Cyrus Kiurire</cp:lastModifiedBy>
  <cp:revision>10</cp:revision>
  <dcterms:created xsi:type="dcterms:W3CDTF">2018-03-13T06:38:08Z</dcterms:created>
  <dcterms:modified xsi:type="dcterms:W3CDTF">2019-11-19T07:37:14Z</dcterms:modified>
</cp:coreProperties>
</file>