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5FDCF-B3B8-4FB3-90FD-ED129DEE4C1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C747B-19BC-4E6F-B07B-FF57A3091E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TIME COURSE OF DRUG EFFECT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Immediate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simplest case, drug effects are directly related to </a:t>
            </a:r>
            <a:r>
              <a:rPr lang="en-US" dirty="0" smtClean="0"/>
              <a:t>plasma concentrations</a:t>
            </a:r>
            <a:r>
              <a:rPr lang="en-US" dirty="0"/>
              <a:t>, but this does not necessarily mean that </a:t>
            </a:r>
            <a:r>
              <a:rPr lang="en-US" dirty="0" smtClean="0"/>
              <a:t>effects simply </a:t>
            </a:r>
            <a:r>
              <a:rPr lang="en-US" dirty="0"/>
              <a:t>parallel the time course of concentrations.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Cumulative Effects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</a:t>
            </a:r>
            <a:r>
              <a:rPr lang="en-US" dirty="0"/>
              <a:t>drug effects are more obviously related to a </a:t>
            </a:r>
            <a:r>
              <a:rPr lang="en-US" dirty="0" smtClean="0"/>
              <a:t>cumulative action </a:t>
            </a:r>
            <a:r>
              <a:rPr lang="en-US" dirty="0"/>
              <a:t>than to a rapidly reversible one.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renal toxicity of </a:t>
            </a:r>
            <a:r>
              <a:rPr lang="en-US" dirty="0" err="1" smtClean="0"/>
              <a:t>aminoglycoside</a:t>
            </a:r>
            <a:r>
              <a:rPr lang="en-US" dirty="0" smtClean="0"/>
              <a:t> antibiotics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en-US" dirty="0" err="1"/>
              <a:t>gentamicin</a:t>
            </a:r>
            <a:r>
              <a:rPr lang="en-US" dirty="0"/>
              <a:t>) is greater when </a:t>
            </a:r>
            <a:r>
              <a:rPr lang="en-US" dirty="0" smtClean="0"/>
              <a:t>administered as </a:t>
            </a:r>
            <a:r>
              <a:rPr lang="en-US" dirty="0"/>
              <a:t>a constant infusion than with intermittent dosing. </a:t>
            </a:r>
            <a:endParaRPr lang="en-US" dirty="0" smtClean="0"/>
          </a:p>
          <a:p>
            <a:r>
              <a:rPr lang="en-US" dirty="0" err="1" smtClean="0"/>
              <a:t>Itis</a:t>
            </a:r>
            <a:r>
              <a:rPr lang="en-US" dirty="0" smtClean="0"/>
              <a:t> </a:t>
            </a:r>
            <a:r>
              <a:rPr lang="en-US" dirty="0"/>
              <a:t>the accumulation of </a:t>
            </a:r>
            <a:r>
              <a:rPr lang="en-US" dirty="0" err="1"/>
              <a:t>aminoglycoside</a:t>
            </a:r>
            <a:r>
              <a:rPr lang="en-US" dirty="0"/>
              <a:t> in the renal cortex that </a:t>
            </a:r>
            <a:r>
              <a:rPr lang="en-US" dirty="0" smtClean="0"/>
              <a:t>is thought </a:t>
            </a:r>
            <a:r>
              <a:rPr lang="en-US" dirty="0"/>
              <a:t>to cause renal damage.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Delayed Effects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Changes </a:t>
            </a:r>
            <a:r>
              <a:rPr lang="en-US" dirty="0"/>
              <a:t>in drug effects are often delayed in relation to changes </a:t>
            </a:r>
            <a:r>
              <a:rPr lang="en-US" dirty="0" smtClean="0"/>
              <a:t>in plasma </a:t>
            </a:r>
            <a:r>
              <a:rPr lang="en-US" dirty="0"/>
              <a:t>concentration.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delay may reflect the time required </a:t>
            </a:r>
            <a:r>
              <a:rPr lang="en-US" dirty="0" smtClean="0"/>
              <a:t>for the </a:t>
            </a:r>
            <a:r>
              <a:rPr lang="en-US" dirty="0"/>
              <a:t>drug to distribute from plasma to the site of action. </a:t>
            </a:r>
            <a:r>
              <a:rPr lang="en-US" dirty="0" smtClean="0"/>
              <a:t>This will be </a:t>
            </a:r>
            <a:r>
              <a:rPr lang="en-US" dirty="0"/>
              <a:t>the case for almost all drugs.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delay due to distribution </a:t>
            </a:r>
            <a:r>
              <a:rPr lang="en-US" dirty="0" smtClean="0"/>
              <a:t>is a </a:t>
            </a:r>
            <a:r>
              <a:rPr lang="en-US" dirty="0"/>
              <a:t>pharmacokinetic phenomenon that can account for delays of </a:t>
            </a:r>
            <a:r>
              <a:rPr lang="en-US" dirty="0" smtClean="0"/>
              <a:t>a few </a:t>
            </a:r>
            <a:r>
              <a:rPr lang="en-US" dirty="0"/>
              <a:t>minutes.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distributional process can account for the </a:t>
            </a:r>
            <a:r>
              <a:rPr lang="en-US" dirty="0" smtClean="0"/>
              <a:t>short delay </a:t>
            </a:r>
            <a:r>
              <a:rPr lang="en-US" dirty="0"/>
              <a:t>of effects after rapid intravenous injection of central </a:t>
            </a:r>
            <a:r>
              <a:rPr lang="en-US" dirty="0" smtClean="0"/>
              <a:t>nervous system </a:t>
            </a:r>
            <a:r>
              <a:rPr lang="en-US" dirty="0"/>
              <a:t>(CNS)–active agents such as thiopental.</a:t>
            </a:r>
          </a:p>
          <a:p>
            <a:r>
              <a:rPr lang="en-US" dirty="0"/>
              <a:t>Some drugs bind tightly to receptors, and it is the half-life </a:t>
            </a:r>
            <a:r>
              <a:rPr lang="en-US" dirty="0" smtClean="0"/>
              <a:t>of dissociation </a:t>
            </a:r>
            <a:r>
              <a:rPr lang="en-US" dirty="0"/>
              <a:t>that determines the delay in effect,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THE TARGET </a:t>
            </a:r>
            <a:r>
              <a:rPr lang="en-US" sz="2800" b="1" dirty="0" smtClean="0"/>
              <a:t>CONCENTRATION APPROACH </a:t>
            </a:r>
            <a:r>
              <a:rPr lang="en-US" sz="2800" b="1" dirty="0"/>
              <a:t>TO DESIGNING </a:t>
            </a:r>
            <a:r>
              <a:rPr lang="en-US" sz="2800" b="1" dirty="0" smtClean="0"/>
              <a:t>A RATIONAL </a:t>
            </a:r>
            <a:r>
              <a:rPr lang="en-US" sz="2800" b="1" dirty="0"/>
              <a:t>DOSAGE </a:t>
            </a:r>
            <a:r>
              <a:rPr lang="en-US" sz="2800" b="1" dirty="0" smtClean="0"/>
              <a:t>REGIMEN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rational dosage regimen is based on the assumption that </a:t>
            </a:r>
            <a:r>
              <a:rPr lang="en-US" dirty="0" smtClean="0"/>
              <a:t>there is </a:t>
            </a:r>
            <a:r>
              <a:rPr lang="en-US" dirty="0"/>
              <a:t>a </a:t>
            </a:r>
            <a:r>
              <a:rPr lang="en-US" b="1" dirty="0"/>
              <a:t>target concentration that will produce the desired </a:t>
            </a:r>
            <a:r>
              <a:rPr lang="en-US" b="1" dirty="0" smtClean="0"/>
              <a:t>therapeutic </a:t>
            </a:r>
            <a:r>
              <a:rPr lang="en-US" dirty="0" smtClean="0"/>
              <a:t>effect</a:t>
            </a:r>
          </a:p>
          <a:p>
            <a:r>
              <a:rPr lang="en-US" dirty="0" smtClean="0"/>
              <a:t>considering </a:t>
            </a:r>
            <a:r>
              <a:rPr lang="en-US" dirty="0"/>
              <a:t>the pharmacokinetic factors </a:t>
            </a:r>
            <a:r>
              <a:rPr lang="en-US" dirty="0" err="1" smtClean="0"/>
              <a:t>that</a:t>
            </a:r>
            <a:r>
              <a:rPr lang="en-US" dirty="0" err="1"/>
              <a:t>determine</a:t>
            </a:r>
            <a:r>
              <a:rPr lang="en-US" dirty="0"/>
              <a:t> the dose-concentration relationship, it is possible </a:t>
            </a:r>
            <a:r>
              <a:rPr lang="en-US" dirty="0" smtClean="0"/>
              <a:t>to individualize </a:t>
            </a:r>
            <a:r>
              <a:rPr lang="en-US" dirty="0"/>
              <a:t>the dose regimen to achieve the target concentration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Loading Dose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After </a:t>
            </a:r>
            <a:r>
              <a:rPr lang="en-US" dirty="0"/>
              <a:t>administration </a:t>
            </a:r>
            <a:r>
              <a:rPr lang="en-US" dirty="0" smtClean="0"/>
              <a:t>of </a:t>
            </a:r>
            <a:r>
              <a:rPr lang="en-US" dirty="0"/>
              <a:t>a drug by any route, the plasma </a:t>
            </a:r>
            <a:r>
              <a:rPr lang="en-US" dirty="0" smtClean="0"/>
              <a:t>concentration of </a:t>
            </a:r>
            <a:r>
              <a:rPr lang="en-US" dirty="0"/>
              <a:t>the drug initially increases. </a:t>
            </a:r>
            <a:endParaRPr lang="en-US" dirty="0" smtClean="0"/>
          </a:p>
          <a:p>
            <a:r>
              <a:rPr lang="en-US" dirty="0" smtClean="0"/>
              <a:t>Distribution of </a:t>
            </a:r>
            <a:r>
              <a:rPr lang="en-US" dirty="0" err="1" smtClean="0"/>
              <a:t>drugfrom</a:t>
            </a:r>
            <a:r>
              <a:rPr lang="en-US" dirty="0" smtClean="0"/>
              <a:t> </a:t>
            </a:r>
            <a:r>
              <a:rPr lang="en-US" dirty="0"/>
              <a:t>the vascular (blood) compartment to body tissues </a:t>
            </a:r>
            <a:r>
              <a:rPr lang="en-US" dirty="0" smtClean="0"/>
              <a:t>then causes </a:t>
            </a:r>
            <a:r>
              <a:rPr lang="en-US" dirty="0"/>
              <a:t>the plasma drug concentration to decrease. </a:t>
            </a:r>
            <a:endParaRPr lang="en-US" dirty="0" smtClean="0"/>
          </a:p>
          <a:p>
            <a:r>
              <a:rPr lang="en-US" dirty="0" smtClean="0"/>
              <a:t>The rate and </a:t>
            </a:r>
            <a:r>
              <a:rPr lang="en-US" dirty="0"/>
              <a:t>extent </a:t>
            </a:r>
            <a:r>
              <a:rPr lang="en-US" dirty="0" smtClean="0"/>
              <a:t>of </a:t>
            </a:r>
            <a:r>
              <a:rPr lang="en-US" dirty="0"/>
              <a:t>this decrease are </a:t>
            </a:r>
            <a:r>
              <a:rPr lang="en-US" dirty="0" smtClean="0"/>
              <a:t>significant </a:t>
            </a:r>
            <a:r>
              <a:rPr lang="en-US" dirty="0"/>
              <a:t>or drugs with </a:t>
            </a:r>
            <a:r>
              <a:rPr lang="en-US" dirty="0" smtClean="0"/>
              <a:t>high volumes of </a:t>
            </a:r>
            <a:r>
              <a:rPr lang="en-US" dirty="0"/>
              <a:t>distribution.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administered dose </a:t>
            </a:r>
            <a:r>
              <a:rPr lang="en-US" dirty="0" smtClean="0"/>
              <a:t>of drug fails </a:t>
            </a:r>
            <a:r>
              <a:rPr lang="en-US" dirty="0"/>
              <a:t>to take account </a:t>
            </a:r>
            <a:r>
              <a:rPr lang="en-US" dirty="0" smtClean="0"/>
              <a:t>of </a:t>
            </a:r>
            <a:r>
              <a:rPr lang="en-US" dirty="0"/>
              <a:t>the volume </a:t>
            </a:r>
            <a:r>
              <a:rPr lang="en-US" dirty="0" smtClean="0"/>
              <a:t>of </a:t>
            </a:r>
            <a:r>
              <a:rPr lang="en-US" dirty="0"/>
              <a:t>distribution, </a:t>
            </a:r>
            <a:r>
              <a:rPr lang="en-US" dirty="0" smtClean="0"/>
              <a:t>instead accounting </a:t>
            </a:r>
            <a:r>
              <a:rPr lang="en-US" dirty="0"/>
              <a:t>only or the blood volume, then therapeutic </a:t>
            </a:r>
            <a:r>
              <a:rPr lang="en-US" dirty="0" smtClean="0"/>
              <a:t>drug levels </a:t>
            </a:r>
            <a:r>
              <a:rPr lang="en-US" dirty="0"/>
              <a:t>will not be reached promptly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Maintenance Dose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most clinical situations, drugs are administered in such a </a:t>
            </a:r>
            <a:r>
              <a:rPr lang="en-US" dirty="0" smtClean="0"/>
              <a:t>way as </a:t>
            </a:r>
            <a:r>
              <a:rPr lang="en-US" dirty="0"/>
              <a:t>to maintain a steady state of drug in the body, </a:t>
            </a:r>
            <a:r>
              <a:rPr lang="en-US" dirty="0" err="1"/>
              <a:t>ie</a:t>
            </a:r>
            <a:r>
              <a:rPr lang="en-US" dirty="0"/>
              <a:t>, just </a:t>
            </a:r>
            <a:r>
              <a:rPr lang="en-US" dirty="0" smtClean="0"/>
              <a:t>enough drug </a:t>
            </a:r>
            <a:r>
              <a:rPr lang="en-US" dirty="0"/>
              <a:t>is given in each dose to replace the drug eliminated since </a:t>
            </a:r>
            <a:r>
              <a:rPr lang="en-US" dirty="0" smtClean="0"/>
              <a:t>the preceding </a:t>
            </a:r>
            <a:r>
              <a:rPr lang="en-US" dirty="0"/>
              <a:t>dose.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calculation of the appropriate </a:t>
            </a:r>
            <a:r>
              <a:rPr lang="en-US" dirty="0" smtClean="0"/>
              <a:t>maintenance dose </a:t>
            </a:r>
            <a:r>
              <a:rPr lang="en-US" dirty="0"/>
              <a:t>is a primary goal. </a:t>
            </a:r>
            <a:endParaRPr lang="en-US" dirty="0" smtClean="0"/>
          </a:p>
          <a:p>
            <a:r>
              <a:rPr lang="en-US" dirty="0" smtClean="0"/>
              <a:t>Clearance </a:t>
            </a:r>
            <a:r>
              <a:rPr lang="en-US" dirty="0"/>
              <a:t>is the most important </a:t>
            </a:r>
            <a:r>
              <a:rPr lang="en-US" dirty="0" smtClean="0"/>
              <a:t>pharmacokinetic term </a:t>
            </a:r>
            <a:r>
              <a:rPr lang="en-US" dirty="0"/>
              <a:t>to be considered in defining a rational </a:t>
            </a:r>
            <a:r>
              <a:rPr lang="en-US" dirty="0" smtClean="0"/>
              <a:t>steady-state drug </a:t>
            </a:r>
            <a:r>
              <a:rPr lang="en-US" dirty="0"/>
              <a:t>dosage regimen. At steady state, the dosing rate (“rate in</a:t>
            </a:r>
            <a:r>
              <a:rPr lang="en-US" dirty="0" smtClean="0"/>
              <a:t>”) must </a:t>
            </a:r>
            <a:r>
              <a:rPr lang="en-US" dirty="0"/>
              <a:t>equal the rate of elimination (“rate out”).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77610"/>
            <a:ext cx="9144000" cy="548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1524000"/>
            <a:ext cx="2329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CLASSES OF AGONISTS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905000"/>
            <a:ext cx="2436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AGONIST CLASS 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391400" y="1828800"/>
            <a:ext cx="911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59080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Full </a:t>
            </a:r>
            <a:r>
              <a:rPr lang="en-US" dirty="0" smtClean="0"/>
              <a:t>agonist                                                                 </a:t>
            </a:r>
            <a:r>
              <a:rPr lang="en-US" dirty="0"/>
              <a:t>Activates receptor with maximal e f </a:t>
            </a:r>
            <a:r>
              <a:rPr lang="en-US" dirty="0" err="1"/>
              <a:t>cacy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29718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Partial agonist                                            Activates receptor but not with maximal e f </a:t>
            </a:r>
            <a:r>
              <a:rPr lang="en-US" dirty="0" err="1" smtClean="0"/>
              <a:t>cacy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32766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Inverse </a:t>
            </a:r>
            <a:r>
              <a:rPr lang="en-US" dirty="0" smtClean="0"/>
              <a:t>agonist                                      </a:t>
            </a:r>
            <a:r>
              <a:rPr lang="en-US" dirty="0"/>
              <a:t>Inactivates constitutively active receptor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8600" y="3657600"/>
            <a:ext cx="2716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CLASSES</a:t>
            </a:r>
            <a:r>
              <a:rPr lang="en-US" dirty="0"/>
              <a:t> </a:t>
            </a:r>
            <a:r>
              <a:rPr lang="en-US" b="1" dirty="0"/>
              <a:t>OF ANTAGONISTS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39624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ANTAGONIST CLASS</a:t>
            </a:r>
          </a:p>
          <a:p>
            <a:r>
              <a:rPr lang="en-US" dirty="0"/>
              <a:t>EFFECTS 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438400" y="4038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AGONIST POTENCY</a:t>
            </a:r>
          </a:p>
          <a:p>
            <a:r>
              <a:rPr lang="en-US" dirty="0" smtClean="0"/>
              <a:t>EFFECTS 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19600" y="4114800"/>
            <a:ext cx="4507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AGONIST EFFICACY       ACTION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5720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Competitive </a:t>
            </a:r>
            <a:r>
              <a:rPr lang="en-US" dirty="0" smtClean="0"/>
              <a:t>antagonist                Yes               </a:t>
            </a:r>
            <a:r>
              <a:rPr lang="en-US" dirty="0"/>
              <a:t>No </a:t>
            </a:r>
            <a:r>
              <a:rPr lang="en-US" dirty="0" smtClean="0"/>
              <a:t>        Binds </a:t>
            </a:r>
            <a:r>
              <a:rPr lang="en-US" dirty="0"/>
              <a:t>reversibly to </a:t>
            </a:r>
            <a:r>
              <a:rPr lang="en-US" dirty="0" smtClean="0"/>
              <a:t>active    </a:t>
            </a:r>
            <a:r>
              <a:rPr lang="en-US" dirty="0" err="1" smtClean="0"/>
              <a:t>sitereceptor</a:t>
            </a:r>
            <a:r>
              <a:rPr lang="en-US" dirty="0" smtClean="0"/>
              <a:t>; competes </a:t>
            </a:r>
            <a:r>
              <a:rPr lang="en-US" dirty="0"/>
              <a:t>with agonist binding to this site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51816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Noncompetitive active site </a:t>
            </a:r>
            <a:r>
              <a:rPr lang="en-US" dirty="0" smtClean="0"/>
              <a:t>antagonist    </a:t>
            </a:r>
            <a:r>
              <a:rPr lang="en-US" dirty="0"/>
              <a:t>No Yes </a:t>
            </a:r>
            <a:r>
              <a:rPr lang="en-US" dirty="0" smtClean="0"/>
              <a:t>         Binds </a:t>
            </a:r>
            <a:r>
              <a:rPr lang="en-US" dirty="0"/>
              <a:t>irreversibly to active site o </a:t>
            </a:r>
            <a:r>
              <a:rPr lang="en-US" dirty="0" smtClean="0"/>
              <a:t>receptor;  prevents </a:t>
            </a:r>
            <a:r>
              <a:rPr lang="en-US" dirty="0"/>
              <a:t>agonist binding to this site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5791201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Noncompetitive </a:t>
            </a:r>
            <a:r>
              <a:rPr lang="en-US" dirty="0" err="1"/>
              <a:t>allosteric</a:t>
            </a:r>
            <a:r>
              <a:rPr lang="en-US" dirty="0"/>
              <a:t> antagonist No </a:t>
            </a:r>
            <a:r>
              <a:rPr lang="en-US" dirty="0" smtClean="0"/>
              <a:t>Yes  </a:t>
            </a:r>
            <a:r>
              <a:rPr lang="en-US" dirty="0"/>
              <a:t>Binds reversibly or irreversibly to site other</a:t>
            </a:r>
          </a:p>
          <a:p>
            <a:r>
              <a:rPr lang="en-US" dirty="0"/>
              <a:t>than active site o receptor; </a:t>
            </a:r>
            <a:r>
              <a:rPr lang="en-US" dirty="0" smtClean="0"/>
              <a:t>prevents </a:t>
            </a:r>
            <a:r>
              <a:rPr lang="en-US" dirty="0" err="1" smtClean="0"/>
              <a:t>conormational</a:t>
            </a:r>
            <a:r>
              <a:rPr lang="en-US" dirty="0" smtClean="0"/>
              <a:t> </a:t>
            </a:r>
            <a:r>
              <a:rPr lang="en-US" dirty="0"/>
              <a:t>change required or receptor</a:t>
            </a:r>
          </a:p>
          <a:p>
            <a:r>
              <a:rPr lang="en-US" dirty="0"/>
              <a:t>activation by </a:t>
            </a:r>
            <a:r>
              <a:rPr lang="en-US" dirty="0" smtClean="0"/>
              <a:t>agonist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569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TIME COURSE OF DRUG EFFECT</vt:lpstr>
      <vt:lpstr>Immediate Effects</vt:lpstr>
      <vt:lpstr>Cumulative Effects </vt:lpstr>
      <vt:lpstr>Delayed Effects </vt:lpstr>
      <vt:lpstr>THE TARGET CONCENTRATION APPROACH TO DESIGNING A RATIONAL DOSAGE REGIMEN</vt:lpstr>
      <vt:lpstr>Loading Dose</vt:lpstr>
      <vt:lpstr>Maintenance Dose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TIME COURSE OF DRUG EFFECT</dc:title>
  <dc:creator>Mutua Kinyao</dc:creator>
  <cp:lastModifiedBy>Mutua Kinyao</cp:lastModifiedBy>
  <cp:revision>11</cp:revision>
  <dcterms:created xsi:type="dcterms:W3CDTF">2022-04-14T05:15:50Z</dcterms:created>
  <dcterms:modified xsi:type="dcterms:W3CDTF">2022-04-14T06:28:55Z</dcterms:modified>
</cp:coreProperties>
</file>