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slides/slide169.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147.xml" ContentType="application/vnd.openxmlformats-officedocument.presentationml.slide+xml"/>
  <Override PartName="/ppt/slides/slide158.xml" ContentType="application/vnd.openxmlformats-officedocument.presentationml.slide+xml"/>
  <Override PartName="/ppt/slides/slide176.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165.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72.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6" r:id="rId19"/>
    <p:sldId id="273" r:id="rId20"/>
    <p:sldId id="274" r:id="rId21"/>
    <p:sldId id="275" r:id="rId22"/>
    <p:sldId id="277" r:id="rId23"/>
    <p:sldId id="278" r:id="rId24"/>
    <p:sldId id="279" r:id="rId25"/>
    <p:sldId id="361" r:id="rId26"/>
    <p:sldId id="362" r:id="rId27"/>
    <p:sldId id="282" r:id="rId28"/>
    <p:sldId id="283" r:id="rId29"/>
    <p:sldId id="284" r:id="rId30"/>
    <p:sldId id="352" r:id="rId31"/>
    <p:sldId id="353" r:id="rId32"/>
    <p:sldId id="354" r:id="rId33"/>
    <p:sldId id="355" r:id="rId34"/>
    <p:sldId id="356" r:id="rId35"/>
    <p:sldId id="357" r:id="rId36"/>
    <p:sldId id="358" r:id="rId37"/>
    <p:sldId id="359" r:id="rId38"/>
    <p:sldId id="299" r:id="rId39"/>
    <p:sldId id="300" r:id="rId40"/>
    <p:sldId id="301" r:id="rId41"/>
    <p:sldId id="302" r:id="rId42"/>
    <p:sldId id="303" r:id="rId43"/>
    <p:sldId id="304" r:id="rId44"/>
    <p:sldId id="305" r:id="rId45"/>
    <p:sldId id="306" r:id="rId46"/>
    <p:sldId id="307" r:id="rId47"/>
    <p:sldId id="285" r:id="rId48"/>
    <p:sldId id="286" r:id="rId49"/>
    <p:sldId id="287" r:id="rId50"/>
    <p:sldId id="288" r:id="rId51"/>
    <p:sldId id="289" r:id="rId52"/>
    <p:sldId id="290" r:id="rId53"/>
    <p:sldId id="291" r:id="rId54"/>
    <p:sldId id="292" r:id="rId55"/>
    <p:sldId id="293" r:id="rId56"/>
    <p:sldId id="294" r:id="rId57"/>
    <p:sldId id="295" r:id="rId58"/>
    <p:sldId id="296" r:id="rId59"/>
    <p:sldId id="297" r:id="rId60"/>
    <p:sldId id="298" r:id="rId61"/>
    <p:sldId id="308" r:id="rId62"/>
    <p:sldId id="309" r:id="rId63"/>
    <p:sldId id="310" r:id="rId64"/>
    <p:sldId id="311" r:id="rId65"/>
    <p:sldId id="312" r:id="rId66"/>
    <p:sldId id="313" r:id="rId67"/>
    <p:sldId id="314" r:id="rId68"/>
    <p:sldId id="351" r:id="rId69"/>
    <p:sldId id="315" r:id="rId70"/>
    <p:sldId id="316" r:id="rId71"/>
    <p:sldId id="317" r:id="rId72"/>
    <p:sldId id="318" r:id="rId73"/>
    <p:sldId id="319" r:id="rId74"/>
    <p:sldId id="320" r:id="rId75"/>
    <p:sldId id="321" r:id="rId76"/>
    <p:sldId id="322" r:id="rId77"/>
    <p:sldId id="323" r:id="rId78"/>
    <p:sldId id="324" r:id="rId79"/>
    <p:sldId id="325" r:id="rId80"/>
    <p:sldId id="326" r:id="rId81"/>
    <p:sldId id="327" r:id="rId82"/>
    <p:sldId id="328" r:id="rId83"/>
    <p:sldId id="375" r:id="rId84"/>
    <p:sldId id="376" r:id="rId85"/>
    <p:sldId id="377" r:id="rId86"/>
    <p:sldId id="378" r:id="rId87"/>
    <p:sldId id="379" r:id="rId88"/>
    <p:sldId id="380" r:id="rId89"/>
    <p:sldId id="381" r:id="rId90"/>
    <p:sldId id="329" r:id="rId91"/>
    <p:sldId id="330" r:id="rId92"/>
    <p:sldId id="331" r:id="rId93"/>
    <p:sldId id="332" r:id="rId94"/>
    <p:sldId id="333" r:id="rId95"/>
    <p:sldId id="334" r:id="rId96"/>
    <p:sldId id="335" r:id="rId97"/>
    <p:sldId id="336" r:id="rId98"/>
    <p:sldId id="337" r:id="rId99"/>
    <p:sldId id="338" r:id="rId100"/>
    <p:sldId id="339" r:id="rId101"/>
    <p:sldId id="340" r:id="rId102"/>
    <p:sldId id="341" r:id="rId103"/>
    <p:sldId id="342" r:id="rId104"/>
    <p:sldId id="343" r:id="rId105"/>
    <p:sldId id="345" r:id="rId106"/>
    <p:sldId id="346" r:id="rId107"/>
    <p:sldId id="347" r:id="rId108"/>
    <p:sldId id="348" r:id="rId109"/>
    <p:sldId id="349" r:id="rId110"/>
    <p:sldId id="350" r:id="rId111"/>
    <p:sldId id="360" r:id="rId112"/>
    <p:sldId id="363" r:id="rId113"/>
    <p:sldId id="364" r:id="rId114"/>
    <p:sldId id="365" r:id="rId115"/>
    <p:sldId id="366" r:id="rId116"/>
    <p:sldId id="367" r:id="rId117"/>
    <p:sldId id="368" r:id="rId118"/>
    <p:sldId id="369" r:id="rId119"/>
    <p:sldId id="370" r:id="rId120"/>
    <p:sldId id="371" r:id="rId121"/>
    <p:sldId id="372" r:id="rId122"/>
    <p:sldId id="373" r:id="rId123"/>
    <p:sldId id="374" r:id="rId124"/>
    <p:sldId id="382" r:id="rId125"/>
    <p:sldId id="383" r:id="rId126"/>
    <p:sldId id="384" r:id="rId127"/>
    <p:sldId id="385" r:id="rId128"/>
    <p:sldId id="386" r:id="rId129"/>
    <p:sldId id="387" r:id="rId130"/>
    <p:sldId id="388" r:id="rId131"/>
    <p:sldId id="389" r:id="rId132"/>
    <p:sldId id="390" r:id="rId133"/>
    <p:sldId id="391" r:id="rId134"/>
    <p:sldId id="392" r:id="rId135"/>
    <p:sldId id="393" r:id="rId136"/>
    <p:sldId id="394" r:id="rId137"/>
    <p:sldId id="395" r:id="rId138"/>
    <p:sldId id="396" r:id="rId139"/>
    <p:sldId id="397" r:id="rId140"/>
    <p:sldId id="398" r:id="rId141"/>
    <p:sldId id="399" r:id="rId142"/>
    <p:sldId id="400" r:id="rId143"/>
    <p:sldId id="401" r:id="rId144"/>
    <p:sldId id="402" r:id="rId145"/>
    <p:sldId id="403" r:id="rId146"/>
    <p:sldId id="404" r:id="rId147"/>
    <p:sldId id="405" r:id="rId148"/>
    <p:sldId id="406" r:id="rId149"/>
    <p:sldId id="407" r:id="rId150"/>
    <p:sldId id="408" r:id="rId151"/>
    <p:sldId id="409" r:id="rId152"/>
    <p:sldId id="410" r:id="rId153"/>
    <p:sldId id="411" r:id="rId154"/>
    <p:sldId id="412" r:id="rId155"/>
    <p:sldId id="413" r:id="rId156"/>
    <p:sldId id="414" r:id="rId157"/>
    <p:sldId id="415" r:id="rId158"/>
    <p:sldId id="416" r:id="rId159"/>
    <p:sldId id="417" r:id="rId160"/>
    <p:sldId id="418" r:id="rId161"/>
    <p:sldId id="419" r:id="rId162"/>
    <p:sldId id="420" r:id="rId163"/>
    <p:sldId id="421" r:id="rId164"/>
    <p:sldId id="422" r:id="rId165"/>
    <p:sldId id="423" r:id="rId166"/>
    <p:sldId id="424" r:id="rId167"/>
    <p:sldId id="425" r:id="rId168"/>
    <p:sldId id="426" r:id="rId169"/>
    <p:sldId id="427" r:id="rId170"/>
    <p:sldId id="428" r:id="rId171"/>
    <p:sldId id="429" r:id="rId172"/>
    <p:sldId id="430" r:id="rId173"/>
    <p:sldId id="431" r:id="rId174"/>
    <p:sldId id="432" r:id="rId175"/>
    <p:sldId id="433" r:id="rId176"/>
    <p:sldId id="434" r:id="rId177"/>
    <p:sldId id="435" r:id="rId178"/>
    <p:sldId id="436" r:id="rId179"/>
    <p:sldId id="437" r:id="rId180"/>
    <p:sldId id="438" r:id="rId18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128" autoAdjust="0"/>
    <p:restoredTop sz="94305" autoAdjust="0"/>
  </p:normalViewPr>
  <p:slideViewPr>
    <p:cSldViewPr>
      <p:cViewPr>
        <p:scale>
          <a:sx n="73" d="100"/>
          <a:sy n="73" d="100"/>
        </p:scale>
        <p:origin x="-1026" y="1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5" Type="http://schemas.openxmlformats.org/officeDocument/2006/relationships/slide" Target="slides/slide174.xml"/><Relationship Id="rId170" Type="http://schemas.openxmlformats.org/officeDocument/2006/relationships/slide" Target="slides/slide169.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slide" Target="slides/slide164.xml"/><Relationship Id="rId181" Type="http://schemas.openxmlformats.org/officeDocument/2006/relationships/slide" Target="slides/slide180.xml"/><Relationship Id="rId186"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4" Type="http://schemas.openxmlformats.org/officeDocument/2006/relationships/slide" Target="slides/slide3.xml"/><Relationship Id="rId9" Type="http://schemas.openxmlformats.org/officeDocument/2006/relationships/slide" Target="slides/slide8.xml"/><Relationship Id="rId172" Type="http://schemas.openxmlformats.org/officeDocument/2006/relationships/slide" Target="slides/slide171.xml"/><Relationship Id="rId180" Type="http://schemas.openxmlformats.org/officeDocument/2006/relationships/slide" Target="slides/slide179.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4B9B27-A97E-4757-AE81-2FFC69D1F677}" type="datetimeFigureOut">
              <a:rPr lang="en-GB" smtClean="0"/>
              <a:pPr/>
              <a:t>10/09/2018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F081D4-0680-441E-81C4-B8D16F2C31C3}"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FF081D4-0680-441E-81C4-B8D16F2C31C3}" type="slidenum">
              <a:rPr lang="en-GB" smtClean="0"/>
              <a:pPr/>
              <a:t>1</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FF081D4-0680-441E-81C4-B8D16F2C31C3}" type="slidenum">
              <a:rPr lang="en-GB" smtClean="0"/>
              <a:pPr/>
              <a:t>8</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FF081D4-0680-441E-81C4-B8D16F2C31C3}" type="slidenum">
              <a:rPr lang="en-GB" smtClean="0"/>
              <a:pPr/>
              <a:t>20</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err="1" smtClean="0"/>
              <a:t>vs</a:t>
            </a:r>
            <a:endParaRPr lang="en-GB" dirty="0"/>
          </a:p>
        </p:txBody>
      </p:sp>
      <p:sp>
        <p:nvSpPr>
          <p:cNvPr id="4" name="Slide Number Placeholder 3"/>
          <p:cNvSpPr>
            <a:spLocks noGrp="1"/>
          </p:cNvSpPr>
          <p:nvPr>
            <p:ph type="sldNum" sz="quarter" idx="10"/>
          </p:nvPr>
        </p:nvSpPr>
        <p:spPr/>
        <p:txBody>
          <a:bodyPr/>
          <a:lstStyle/>
          <a:p>
            <a:fld id="{6FF081D4-0680-441E-81C4-B8D16F2C31C3}" type="slidenum">
              <a:rPr lang="en-GB" smtClean="0"/>
              <a:pPr/>
              <a:t>28</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FF081D4-0680-441E-81C4-B8D16F2C31C3}" type="slidenum">
              <a:rPr lang="en-GB" smtClean="0"/>
              <a:pPr/>
              <a:t>32</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   </a:t>
            </a:r>
            <a:endParaRPr lang="en-GB" dirty="0"/>
          </a:p>
        </p:txBody>
      </p:sp>
      <p:sp>
        <p:nvSpPr>
          <p:cNvPr id="4" name="Slide Number Placeholder 3"/>
          <p:cNvSpPr>
            <a:spLocks noGrp="1"/>
          </p:cNvSpPr>
          <p:nvPr>
            <p:ph type="sldNum" sz="quarter" idx="10"/>
          </p:nvPr>
        </p:nvSpPr>
        <p:spPr/>
        <p:txBody>
          <a:bodyPr/>
          <a:lstStyle/>
          <a:p>
            <a:fld id="{6FF081D4-0680-441E-81C4-B8D16F2C31C3}" type="slidenum">
              <a:rPr lang="en-GB" smtClean="0"/>
              <a:pPr/>
              <a:t>60</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FF081D4-0680-441E-81C4-B8D16F2C31C3}" type="slidenum">
              <a:rPr lang="en-GB" smtClean="0"/>
              <a:pPr/>
              <a:t>106</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6FF081D4-0680-441E-81C4-B8D16F2C31C3}" type="slidenum">
              <a:rPr lang="en-GB" smtClean="0"/>
              <a:pPr/>
              <a:t>173</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68C7DFA-3D07-4366-B09E-3B1DD16208C5}" type="datetime1">
              <a:rPr lang="en-GB" smtClean="0"/>
              <a:pPr/>
              <a:t>10/09/2018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6C13FA0-8E06-4739-A6BC-9F5A81B40FE9}"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9B90BA-75A1-472E-86A0-880BBDC1C187}" type="datetime1">
              <a:rPr lang="en-GB" smtClean="0"/>
              <a:pPr/>
              <a:t>10/09/2018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6C13FA0-8E06-4739-A6BC-9F5A81B40FE9}"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282D833-0598-42C6-8B1C-AFB36E7A79BA}" type="datetime1">
              <a:rPr lang="en-GB" smtClean="0"/>
              <a:pPr/>
              <a:t>10/09/2018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6C13FA0-8E06-4739-A6BC-9F5A81B40FE9}"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B0ECE95-84A4-41A1-891D-8B2A2B8C67B1}" type="datetime1">
              <a:rPr lang="en-GB" smtClean="0"/>
              <a:pPr/>
              <a:t>10/09/2018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6C13FA0-8E06-4739-A6BC-9F5A81B40FE9}"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389DB2-6072-48FF-AB65-F73C778F708B}" type="datetime1">
              <a:rPr lang="en-GB" smtClean="0"/>
              <a:pPr/>
              <a:t>10/09/2018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6C13FA0-8E06-4739-A6BC-9F5A81B40FE9}"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B7DE71B-2F89-4929-B50B-715C67E26DDE}" type="datetime1">
              <a:rPr lang="en-GB" smtClean="0"/>
              <a:pPr/>
              <a:t>10/09/2018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6C13FA0-8E06-4739-A6BC-9F5A81B40FE9}"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FD1D1A7-EA77-4750-B826-69B3E3D2D412}" type="datetime1">
              <a:rPr lang="en-GB" smtClean="0"/>
              <a:pPr/>
              <a:t>10/09/2018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6C13FA0-8E06-4739-A6BC-9F5A81B40FE9}"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3DF1D1B-497C-498D-8728-B9FBE18448B6}" type="datetime1">
              <a:rPr lang="en-GB" smtClean="0"/>
              <a:pPr/>
              <a:t>10/09/2018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6C13FA0-8E06-4739-A6BC-9F5A81B40FE9}"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D08893-16F8-4FC6-B618-7E0B025B0151}" type="datetime1">
              <a:rPr lang="en-GB" smtClean="0"/>
              <a:pPr/>
              <a:t>10/09/2018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B35BC5-8120-4F7B-A045-F2276033123D}" type="datetime1">
              <a:rPr lang="en-GB" smtClean="0"/>
              <a:pPr/>
              <a:t>10/09/2018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6C13FA0-8E06-4739-A6BC-9F5A81B40FE9}"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BC0D5E-2675-4F27-A78E-DD93305B6FFE}" type="datetime1">
              <a:rPr lang="en-GB" smtClean="0"/>
              <a:pPr/>
              <a:t>10/09/2018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6C13FA0-8E06-4739-A6BC-9F5A81B40FE9}"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E7C460-06B6-4306-927E-D49B9112E693}" type="datetime1">
              <a:rPr lang="en-GB" smtClean="0"/>
              <a:pPr/>
              <a:t>10/09/2018</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C13FA0-8E06-4739-A6BC-9F5A81B40FE9}"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b="1" dirty="0" smtClean="0"/>
              <a:t>THERAPEUTIC  APPROACHES  II -20 HOURS</a:t>
            </a:r>
            <a:endParaRPr lang="en-GB" b="1" dirty="0"/>
          </a:p>
        </p:txBody>
      </p:sp>
      <p:sp>
        <p:nvSpPr>
          <p:cNvPr id="3" name="Subtitle 2"/>
          <p:cNvSpPr>
            <a:spLocks noGrp="1"/>
          </p:cNvSpPr>
          <p:nvPr>
            <p:ph type="subTitle" idx="1"/>
          </p:nvPr>
        </p:nvSpPr>
        <p:spPr/>
        <p:txBody>
          <a:bodyPr>
            <a:normAutofit fontScale="92500" lnSpcReduction="20000"/>
          </a:bodyPr>
          <a:lstStyle/>
          <a:p>
            <a:endParaRPr lang="en-GB" sz="2800" dirty="0" smtClean="0">
              <a:solidFill>
                <a:srgbClr val="FF0000"/>
              </a:solidFill>
            </a:endParaRPr>
          </a:p>
          <a:p>
            <a:endParaRPr lang="en-GB" sz="2800" dirty="0" smtClean="0">
              <a:solidFill>
                <a:srgbClr val="FF0000"/>
              </a:solidFill>
            </a:endParaRPr>
          </a:p>
          <a:p>
            <a:endParaRPr lang="en-GB" sz="2800" dirty="0" smtClean="0">
              <a:solidFill>
                <a:srgbClr val="FF0000"/>
              </a:solidFill>
            </a:endParaRPr>
          </a:p>
          <a:p>
            <a:r>
              <a:rPr lang="en-GB" sz="2800" dirty="0" smtClean="0">
                <a:solidFill>
                  <a:srgbClr val="FF0000"/>
                </a:solidFill>
              </a:rPr>
              <a:t>                               .....................Competence</a:t>
            </a:r>
            <a:endParaRPr lang="en-GB" sz="2800" dirty="0">
              <a:solidFill>
                <a:srgbClr val="FF0000"/>
              </a:solidFill>
            </a:endParaRPr>
          </a:p>
        </p:txBody>
      </p:sp>
      <p:sp>
        <p:nvSpPr>
          <p:cNvPr id="4" name="Slide Number Placeholder 3"/>
          <p:cNvSpPr>
            <a:spLocks noGrp="1"/>
          </p:cNvSpPr>
          <p:nvPr>
            <p:ph type="sldNum" sz="quarter" idx="12"/>
          </p:nvPr>
        </p:nvSpPr>
        <p:spPr/>
        <p:txBody>
          <a:bodyPr/>
          <a:lstStyle/>
          <a:p>
            <a:fld id="{76C13FA0-8E06-4739-A6BC-9F5A81B40FE9}" type="slidenum">
              <a:rPr lang="en-GB" smtClean="0"/>
              <a:pPr/>
              <a:t>1</a:t>
            </a:fld>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Sigmund  Freud theories</a:t>
            </a:r>
            <a:endParaRPr lang="en-GB" b="1" dirty="0"/>
          </a:p>
        </p:txBody>
      </p:sp>
      <p:sp>
        <p:nvSpPr>
          <p:cNvPr id="3" name="Content Placeholder 2"/>
          <p:cNvSpPr>
            <a:spLocks noGrp="1"/>
          </p:cNvSpPr>
          <p:nvPr>
            <p:ph idx="1"/>
          </p:nvPr>
        </p:nvSpPr>
        <p:spPr>
          <a:xfrm>
            <a:off x="683568" y="1988840"/>
            <a:ext cx="8229600" cy="4525963"/>
          </a:xfrm>
        </p:spPr>
        <p:txBody>
          <a:bodyPr>
            <a:noAutofit/>
          </a:bodyPr>
          <a:lstStyle/>
          <a:p>
            <a:r>
              <a:rPr lang="en-GB" sz="2000" dirty="0" smtClean="0"/>
              <a:t>Sigmund Freud , a specialist in neurology, is regarded as the father of psychoanalysis </a:t>
            </a:r>
          </a:p>
          <a:p>
            <a:r>
              <a:rPr lang="en-GB" sz="2000" dirty="0" smtClean="0"/>
              <a:t>From 1887 to 1897,Freud turned his attention to the disturbances of hysterical patients, and in this period, the beginning of psychoanalysis took root</a:t>
            </a:r>
          </a:p>
          <a:p>
            <a:r>
              <a:rPr lang="en-GB" sz="2000" dirty="0" smtClean="0"/>
              <a:t>Freud started to investigate the use of </a:t>
            </a:r>
            <a:r>
              <a:rPr lang="en-GB" sz="2000" u="sng" dirty="0" smtClean="0">
                <a:solidFill>
                  <a:srgbClr val="C00000"/>
                </a:solidFill>
              </a:rPr>
              <a:t>hypnosis</a:t>
            </a:r>
            <a:r>
              <a:rPr lang="en-GB" sz="2000" dirty="0" smtClean="0">
                <a:solidFill>
                  <a:srgbClr val="C00000"/>
                </a:solidFill>
              </a:rPr>
              <a:t> (A state of human consciousness involving focused attention and reduced peripheral awareness and an enhanced capacity to respond to suggestion) </a:t>
            </a:r>
            <a:r>
              <a:rPr lang="en-GB" sz="2000" dirty="0" smtClean="0"/>
              <a:t> as a routine part of his clinical practice in Vienna.</a:t>
            </a:r>
          </a:p>
          <a:p>
            <a:r>
              <a:rPr lang="en-GB" sz="2000" dirty="0" smtClean="0"/>
              <a:t>In1889, Freud used </a:t>
            </a:r>
            <a:r>
              <a:rPr lang="en-GB" sz="2000" u="sng" dirty="0" smtClean="0">
                <a:solidFill>
                  <a:srgbClr val="C00000"/>
                </a:solidFill>
              </a:rPr>
              <a:t>catharsis</a:t>
            </a:r>
            <a:r>
              <a:rPr lang="en-GB" sz="2000" dirty="0" smtClean="0">
                <a:solidFill>
                  <a:srgbClr val="C00000"/>
                </a:solidFill>
              </a:rPr>
              <a:t> (The process releasing, and thereby providing relief from, strong or repressed emotions)</a:t>
            </a:r>
            <a:r>
              <a:rPr lang="en-GB" sz="2000" dirty="0" smtClean="0"/>
              <a:t> in conjunction with hypnosis  </a:t>
            </a:r>
            <a:endParaRPr lang="en-GB" sz="20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10</a:t>
            </a:fld>
            <a:endParaRPr lang="en-GB"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Group Therapy- </a:t>
            </a:r>
            <a:r>
              <a:rPr lang="en-GB" sz="3600" dirty="0" smtClean="0"/>
              <a:t>Types of groups(cont.)</a:t>
            </a:r>
            <a:endParaRPr lang="en-GB" sz="3600"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Closed group(cont.)</a:t>
            </a:r>
          </a:p>
          <a:p>
            <a:endParaRPr lang="en-GB" sz="2800" b="1" dirty="0" smtClean="0"/>
          </a:p>
          <a:p>
            <a:r>
              <a:rPr lang="en-GB" sz="2800" b="1" dirty="0" smtClean="0"/>
              <a:t>Disadvantages</a:t>
            </a:r>
          </a:p>
          <a:p>
            <a:pPr lvl="1">
              <a:buFont typeface="Wingdings" pitchFamily="2" charset="2"/>
              <a:buChar char="Ø"/>
            </a:pPr>
            <a:r>
              <a:rPr lang="en-GB" dirty="0" smtClean="0"/>
              <a:t>May be difficult  in a hospital set up where there is rapid and sudden turnover of patients</a:t>
            </a:r>
          </a:p>
          <a:p>
            <a:pPr lvl="1">
              <a:buNone/>
            </a:pPr>
            <a:r>
              <a:rPr lang="en-GB" dirty="0" smtClean="0"/>
              <a:t>                .......................................</a:t>
            </a:r>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100</a:t>
            </a:fld>
            <a:endParaRPr lang="en-GB" dirty="0"/>
          </a:p>
        </p:txBody>
      </p: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Group dynamics</a:t>
            </a:r>
          </a:p>
          <a:p>
            <a:endParaRPr lang="en-GB" sz="2800" b="1" dirty="0" smtClean="0"/>
          </a:p>
          <a:p>
            <a:r>
              <a:rPr lang="en-GB" sz="2800" b="1" dirty="0" smtClean="0"/>
              <a:t>Definition</a:t>
            </a:r>
          </a:p>
          <a:p>
            <a:pPr lvl="1">
              <a:buFont typeface="Wingdings" pitchFamily="2" charset="2"/>
              <a:buChar char="Ø"/>
            </a:pPr>
            <a:r>
              <a:rPr lang="en-GB" dirty="0" smtClean="0"/>
              <a:t>The forces operating within a group that determine behaviour of the group</a:t>
            </a:r>
          </a:p>
          <a:p>
            <a:pPr lvl="1">
              <a:buNone/>
            </a:pPr>
            <a:r>
              <a:rPr lang="en-GB" dirty="0" smtClean="0"/>
              <a:t>                              </a:t>
            </a:r>
          </a:p>
          <a:p>
            <a:pPr lvl="1">
              <a:buNone/>
            </a:pPr>
            <a:r>
              <a:rPr lang="en-GB" dirty="0" smtClean="0"/>
              <a:t>                             ..............</a:t>
            </a:r>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101</a:t>
            </a:fld>
            <a:endParaRPr lang="en-GB"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Group process</a:t>
            </a:r>
          </a:p>
          <a:p>
            <a:pPr>
              <a:buNone/>
            </a:pPr>
            <a:endParaRPr lang="en-GB" b="1" dirty="0" smtClean="0"/>
          </a:p>
          <a:p>
            <a:r>
              <a:rPr lang="en-GB" sz="2800" b="1" dirty="0" smtClean="0"/>
              <a:t>Definition</a:t>
            </a:r>
          </a:p>
          <a:p>
            <a:pPr lvl="1">
              <a:buFont typeface="Wingdings" pitchFamily="2" charset="2"/>
              <a:buChar char="Ø"/>
            </a:pPr>
            <a:r>
              <a:rPr lang="en-GB" dirty="0" smtClean="0"/>
              <a:t>Group process is a series of actions or steps that occur when a group of people meet.</a:t>
            </a:r>
          </a:p>
          <a:p>
            <a:pPr lvl="1">
              <a:buFont typeface="Wingdings" pitchFamily="2" charset="2"/>
              <a:buChar char="Ø"/>
            </a:pPr>
            <a:endParaRPr lang="en-GB" dirty="0" smtClean="0"/>
          </a:p>
          <a:p>
            <a:pPr lvl="1">
              <a:buNone/>
            </a:pPr>
            <a:r>
              <a:rPr lang="en-GB" dirty="0" smtClean="0"/>
              <a:t>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102</a:t>
            </a:fld>
            <a:endParaRPr lang="en-GB"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therapy(cont.)</a:t>
            </a:r>
            <a:endParaRPr lang="en-GB" dirty="0"/>
          </a:p>
        </p:txBody>
      </p:sp>
      <p:sp>
        <p:nvSpPr>
          <p:cNvPr id="3" name="Content Placeholder 2"/>
          <p:cNvSpPr>
            <a:spLocks noGrp="1"/>
          </p:cNvSpPr>
          <p:nvPr>
            <p:ph idx="1"/>
          </p:nvPr>
        </p:nvSpPr>
        <p:spPr/>
        <p:txBody>
          <a:bodyPr>
            <a:normAutofit fontScale="77500" lnSpcReduction="20000"/>
          </a:bodyPr>
          <a:lstStyle/>
          <a:p>
            <a:pPr>
              <a:buNone/>
            </a:pPr>
            <a:r>
              <a:rPr lang="en-GB" sz="3800" b="1" dirty="0" smtClean="0"/>
              <a:t>Phases of Group Development</a:t>
            </a:r>
          </a:p>
          <a:p>
            <a:pPr lvl="1">
              <a:buFont typeface="Arial" pitchFamily="34" charset="0"/>
              <a:buChar char="•"/>
            </a:pPr>
            <a:r>
              <a:rPr lang="en-GB" sz="3000" dirty="0" smtClean="0"/>
              <a:t>All groups progress through the phases of development governed by group dynamics</a:t>
            </a:r>
          </a:p>
          <a:p>
            <a:pPr lvl="1">
              <a:buFont typeface="Arial" pitchFamily="34" charset="0"/>
              <a:buChar char="•"/>
            </a:pPr>
            <a:r>
              <a:rPr lang="en-GB" sz="3000" dirty="0" smtClean="0"/>
              <a:t>Northouse and Northouse (1998) developed a model based on small group research findings</a:t>
            </a:r>
          </a:p>
          <a:p>
            <a:pPr lvl="1">
              <a:buFont typeface="Arial" pitchFamily="34" charset="0"/>
              <a:buChar char="•"/>
            </a:pPr>
            <a:r>
              <a:rPr lang="en-GB" sz="3000" dirty="0" smtClean="0"/>
              <a:t>Northouse and Northouse  model </a:t>
            </a:r>
            <a:r>
              <a:rPr lang="en-GB" sz="3000" dirty="0" smtClean="0">
                <a:solidFill>
                  <a:srgbClr val="FF0000"/>
                </a:solidFill>
              </a:rPr>
              <a:t>consists of five phases namely:</a:t>
            </a:r>
          </a:p>
          <a:p>
            <a:pPr lvl="2">
              <a:buFont typeface="Wingdings" pitchFamily="2" charset="2"/>
              <a:buChar char="Ø"/>
            </a:pPr>
            <a:r>
              <a:rPr lang="en-GB" sz="3300" dirty="0" smtClean="0"/>
              <a:t>Orientation phase</a:t>
            </a:r>
          </a:p>
          <a:p>
            <a:pPr lvl="2">
              <a:buFont typeface="Wingdings" pitchFamily="2" charset="2"/>
              <a:buChar char="Ø"/>
            </a:pPr>
            <a:r>
              <a:rPr lang="en-GB" sz="3300" dirty="0" smtClean="0"/>
              <a:t>Conflict phase</a:t>
            </a:r>
          </a:p>
          <a:p>
            <a:pPr lvl="2">
              <a:buFont typeface="Wingdings" pitchFamily="2" charset="2"/>
              <a:buChar char="Ø"/>
            </a:pPr>
            <a:r>
              <a:rPr lang="en-GB" sz="3300" dirty="0" smtClean="0"/>
              <a:t>Cohesion phase</a:t>
            </a:r>
          </a:p>
          <a:p>
            <a:pPr lvl="2">
              <a:buFont typeface="Wingdings" pitchFamily="2" charset="2"/>
              <a:buChar char="Ø"/>
            </a:pPr>
            <a:r>
              <a:rPr lang="en-GB" sz="3300" dirty="0" smtClean="0"/>
              <a:t>Working phase</a:t>
            </a:r>
          </a:p>
          <a:p>
            <a:pPr lvl="2">
              <a:buFont typeface="Wingdings" pitchFamily="2" charset="2"/>
              <a:buChar char="Ø"/>
            </a:pPr>
            <a:r>
              <a:rPr lang="en-GB" sz="3300" dirty="0" smtClean="0"/>
              <a:t>Termination phase</a:t>
            </a:r>
          </a:p>
          <a:p>
            <a:pPr lvl="1">
              <a:buFont typeface="Wingdings" pitchFamily="2" charset="2"/>
              <a:buChar char="Ø"/>
            </a:pPr>
            <a:endParaRPr lang="en-GB" sz="30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103</a:t>
            </a:fld>
            <a:endParaRPr lang="en-GB"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 </a:t>
            </a:r>
            <a:r>
              <a:rPr lang="en-GB" sz="3600" dirty="0" smtClean="0"/>
              <a:t>Group development(cont.)</a:t>
            </a:r>
            <a:endParaRPr lang="en-GB" sz="3600" dirty="0"/>
          </a:p>
        </p:txBody>
      </p:sp>
      <p:sp>
        <p:nvSpPr>
          <p:cNvPr id="3" name="Content Placeholder 2"/>
          <p:cNvSpPr>
            <a:spLocks noGrp="1"/>
          </p:cNvSpPr>
          <p:nvPr>
            <p:ph idx="1"/>
          </p:nvPr>
        </p:nvSpPr>
        <p:spPr/>
        <p:txBody>
          <a:bodyPr/>
          <a:lstStyle/>
          <a:p>
            <a:pPr>
              <a:buNone/>
            </a:pPr>
            <a:r>
              <a:rPr lang="en-GB" b="1" dirty="0" smtClean="0"/>
              <a:t>Orientation phase</a:t>
            </a:r>
          </a:p>
          <a:p>
            <a:r>
              <a:rPr lang="en-GB" sz="2800" dirty="0" smtClean="0"/>
              <a:t>Individuals in this phase of group development are evaluating the leader and other members regarding the following:</a:t>
            </a:r>
          </a:p>
          <a:p>
            <a:pPr lvl="1">
              <a:buFont typeface="Wingdings" pitchFamily="2" charset="2"/>
              <a:buChar char="Ø"/>
            </a:pPr>
            <a:r>
              <a:rPr lang="en-GB" dirty="0" smtClean="0"/>
              <a:t>Trustworthiness </a:t>
            </a:r>
          </a:p>
          <a:p>
            <a:pPr lvl="1">
              <a:buFont typeface="Wingdings" pitchFamily="2" charset="2"/>
              <a:buChar char="Ø"/>
            </a:pPr>
            <a:r>
              <a:rPr lang="en-GB" dirty="0" smtClean="0"/>
              <a:t>Compatibility within individual goals</a:t>
            </a:r>
          </a:p>
          <a:p>
            <a:pPr lvl="1">
              <a:buFont typeface="Wingdings" pitchFamily="2" charset="2"/>
              <a:buChar char="Ø"/>
            </a:pPr>
            <a:r>
              <a:rPr lang="en-GB" dirty="0" smtClean="0"/>
              <a:t>Types of requirements i.e. time, tasks &amp; roles</a:t>
            </a:r>
          </a:p>
          <a:p>
            <a:pPr lvl="1">
              <a:buFont typeface="Wingdings" pitchFamily="2" charset="2"/>
              <a:buChar char="Ø"/>
            </a:pPr>
            <a:r>
              <a:rPr lang="en-GB" dirty="0" smtClean="0"/>
              <a:t>Level of self disclosure</a:t>
            </a:r>
          </a:p>
          <a:p>
            <a:pPr lvl="1">
              <a:buFont typeface="Wingdings" pitchFamily="2" charset="2"/>
              <a:buChar char="Ø"/>
            </a:pPr>
            <a:r>
              <a:rPr lang="en-GB" dirty="0" smtClean="0"/>
              <a:t>Establishment of norms</a:t>
            </a:r>
          </a:p>
          <a:p>
            <a:pPr>
              <a:buFont typeface="Wingdings" pitchFamily="2" charset="2"/>
              <a:buChar char="Ø"/>
            </a:pPr>
            <a:endParaRPr lang="en-GB" sz="2800" dirty="0" smtClean="0"/>
          </a:p>
          <a:p>
            <a:pPr>
              <a:buFont typeface="Wingdings" pitchFamily="2" charset="2"/>
              <a:buChar char="Ø"/>
            </a:pP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104</a:t>
            </a:fld>
            <a:endParaRPr lang="en-GB"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229600" cy="1143000"/>
          </a:xfrm>
        </p:spPr>
        <p:txBody>
          <a:bodyPr>
            <a:normAutofit fontScale="90000"/>
          </a:bodyPr>
          <a:lstStyle/>
          <a:p>
            <a:r>
              <a:rPr lang="en-GB" dirty="0" smtClean="0"/>
              <a:t>Group therapy – </a:t>
            </a:r>
            <a:r>
              <a:rPr lang="en-GB" sz="3600" dirty="0" smtClean="0"/>
              <a:t>Group development(cont.)</a:t>
            </a:r>
            <a:endParaRPr lang="en-GB" sz="3600" dirty="0"/>
          </a:p>
        </p:txBody>
      </p:sp>
      <p:sp>
        <p:nvSpPr>
          <p:cNvPr id="3" name="Content Placeholder 2"/>
          <p:cNvSpPr>
            <a:spLocks noGrp="1"/>
          </p:cNvSpPr>
          <p:nvPr>
            <p:ph idx="1"/>
          </p:nvPr>
        </p:nvSpPr>
        <p:spPr/>
        <p:txBody>
          <a:bodyPr/>
          <a:lstStyle/>
          <a:p>
            <a:pPr>
              <a:buNone/>
            </a:pPr>
            <a:r>
              <a:rPr lang="en-GB" b="1" dirty="0" smtClean="0"/>
              <a:t>Orientation phase{cont.)</a:t>
            </a:r>
          </a:p>
          <a:p>
            <a:pPr lvl="1">
              <a:buFont typeface="Arial" pitchFamily="34" charset="0"/>
              <a:buChar char="•"/>
            </a:pPr>
            <a:r>
              <a:rPr lang="en-GB" dirty="0" smtClean="0"/>
              <a:t>The role of the leader in this phase  include:</a:t>
            </a:r>
          </a:p>
          <a:p>
            <a:pPr lvl="2">
              <a:buFont typeface="Wingdings" pitchFamily="2" charset="2"/>
              <a:buChar char="Ø"/>
            </a:pPr>
            <a:r>
              <a:rPr lang="en-GB" sz="2800" dirty="0" smtClean="0"/>
              <a:t>To help group members to feel like part of the group and to achieve a sense of ;</a:t>
            </a:r>
          </a:p>
          <a:p>
            <a:pPr lvl="3">
              <a:buFont typeface="Wingdings" pitchFamily="2" charset="2"/>
              <a:buChar char="ü"/>
            </a:pPr>
            <a:r>
              <a:rPr lang="en-GB" sz="2800" dirty="0" smtClean="0"/>
              <a:t>Privacy , trust and independence</a:t>
            </a:r>
          </a:p>
          <a:p>
            <a:pPr lvl="2">
              <a:buFont typeface="Wingdings" pitchFamily="2" charset="2"/>
              <a:buChar char="Ø"/>
            </a:pPr>
            <a:r>
              <a:rPr lang="en-GB" sz="3200" dirty="0" smtClean="0"/>
              <a:t>Establishment of structure, group guidelines, and shaping of group norms.</a:t>
            </a:r>
          </a:p>
        </p:txBody>
      </p:sp>
      <p:sp>
        <p:nvSpPr>
          <p:cNvPr id="4" name="Slide Number Placeholder 3"/>
          <p:cNvSpPr>
            <a:spLocks noGrp="1"/>
          </p:cNvSpPr>
          <p:nvPr>
            <p:ph type="sldNum" sz="quarter" idx="12"/>
          </p:nvPr>
        </p:nvSpPr>
        <p:spPr/>
        <p:txBody>
          <a:bodyPr/>
          <a:lstStyle/>
          <a:p>
            <a:fld id="{76C13FA0-8E06-4739-A6BC-9F5A81B40FE9}" type="slidenum">
              <a:rPr lang="en-GB" smtClean="0"/>
              <a:pPr/>
              <a:t>105</a:t>
            </a:fld>
            <a:endParaRPr lang="en-GB" dirty="0"/>
          </a:p>
        </p:txBody>
      </p: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 </a:t>
            </a:r>
            <a:r>
              <a:rPr lang="en-GB" sz="3600" dirty="0" smtClean="0"/>
              <a:t>Group development(cont.)</a:t>
            </a:r>
            <a:endParaRPr lang="en-GB" sz="3600" dirty="0"/>
          </a:p>
        </p:txBody>
      </p:sp>
      <p:sp>
        <p:nvSpPr>
          <p:cNvPr id="3" name="Content Placeholder 2"/>
          <p:cNvSpPr>
            <a:spLocks noGrp="1"/>
          </p:cNvSpPr>
          <p:nvPr>
            <p:ph idx="1"/>
          </p:nvPr>
        </p:nvSpPr>
        <p:spPr/>
        <p:txBody>
          <a:bodyPr/>
          <a:lstStyle/>
          <a:p>
            <a:pPr>
              <a:buNone/>
            </a:pPr>
            <a:r>
              <a:rPr lang="en-GB" b="1" dirty="0" smtClean="0"/>
              <a:t>Conflict phase</a:t>
            </a:r>
          </a:p>
          <a:p>
            <a:r>
              <a:rPr lang="en-GB" sz="2800" dirty="0" smtClean="0"/>
              <a:t>Conflict occurs when group members compete with each other and the leader for control, influence , and authority regarding group decisions.</a:t>
            </a:r>
          </a:p>
          <a:p>
            <a:r>
              <a:rPr lang="en-GB" sz="2800" dirty="0" smtClean="0"/>
              <a:t>It is the leader’s responsibility to guide members through the conflict by :</a:t>
            </a:r>
          </a:p>
          <a:p>
            <a:pPr lvl="1">
              <a:buFont typeface="Wingdings" pitchFamily="2" charset="2"/>
              <a:buChar char="Ø"/>
            </a:pPr>
            <a:r>
              <a:rPr lang="en-GB" dirty="0" smtClean="0"/>
              <a:t>Helping members negotiate issues of influence and control while accepting as a normal phase of group dynamics.</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106</a:t>
            </a:fld>
            <a:endParaRPr lang="en-GB"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 </a:t>
            </a:r>
            <a:r>
              <a:rPr lang="en-GB" sz="3600" dirty="0" smtClean="0"/>
              <a:t>Group development(cont.)</a:t>
            </a:r>
            <a:endParaRPr lang="en-GB" sz="3600" dirty="0"/>
          </a:p>
        </p:txBody>
      </p:sp>
      <p:sp>
        <p:nvSpPr>
          <p:cNvPr id="3" name="Content Placeholder 2"/>
          <p:cNvSpPr>
            <a:spLocks noGrp="1"/>
          </p:cNvSpPr>
          <p:nvPr>
            <p:ph idx="1"/>
          </p:nvPr>
        </p:nvSpPr>
        <p:spPr/>
        <p:txBody>
          <a:bodyPr>
            <a:normAutofit fontScale="92500" lnSpcReduction="20000"/>
          </a:bodyPr>
          <a:lstStyle/>
          <a:p>
            <a:pPr>
              <a:buNone/>
            </a:pPr>
            <a:r>
              <a:rPr lang="en-GB" b="1" dirty="0" smtClean="0"/>
              <a:t>Cohesion phase</a:t>
            </a:r>
          </a:p>
          <a:p>
            <a:pPr lvl="1">
              <a:buFont typeface="Arial" pitchFamily="34" charset="0"/>
              <a:buChar char="•"/>
            </a:pPr>
            <a:r>
              <a:rPr lang="en-GB" dirty="0" smtClean="0"/>
              <a:t>Cohesion begins  when group members have worked through conflict and are more aware of individual differences</a:t>
            </a:r>
          </a:p>
          <a:p>
            <a:pPr lvl="1">
              <a:buFont typeface="Arial" pitchFamily="34" charset="0"/>
              <a:buChar char="•"/>
            </a:pPr>
            <a:r>
              <a:rPr lang="en-GB" dirty="0" smtClean="0"/>
              <a:t>Members begin to feel more positive toward each other</a:t>
            </a:r>
          </a:p>
          <a:p>
            <a:pPr lvl="1">
              <a:buFont typeface="Arial" pitchFamily="34" charset="0"/>
              <a:buChar char="•"/>
            </a:pPr>
            <a:r>
              <a:rPr lang="en-GB" dirty="0" smtClean="0"/>
              <a:t>Trust begin to build up </a:t>
            </a:r>
          </a:p>
          <a:p>
            <a:pPr lvl="1">
              <a:buFont typeface="Arial" pitchFamily="34" charset="0"/>
              <a:buChar char="•"/>
            </a:pPr>
            <a:r>
              <a:rPr lang="en-GB" dirty="0" smtClean="0"/>
              <a:t>Self disclosure Increases</a:t>
            </a:r>
          </a:p>
          <a:p>
            <a:pPr lvl="1">
              <a:buFont typeface="Arial" pitchFamily="34" charset="0"/>
              <a:buChar char="•"/>
            </a:pPr>
            <a:r>
              <a:rPr lang="en-GB" dirty="0" smtClean="0"/>
              <a:t>Greater expression of feelings, thoughts, and behaviours begins to emerge</a:t>
            </a:r>
          </a:p>
          <a:p>
            <a:pPr lvl="1">
              <a:buFont typeface="Arial" pitchFamily="34" charset="0"/>
              <a:buChar char="•"/>
            </a:pPr>
            <a:r>
              <a:rPr lang="en-GB" dirty="0" smtClean="0"/>
              <a:t>The leader’s role is that of minimal guidance and direction</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107</a:t>
            </a:fld>
            <a:endParaRPr lang="en-GB"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 </a:t>
            </a:r>
            <a:r>
              <a:rPr lang="en-GB" sz="3600" dirty="0" smtClean="0"/>
              <a:t>Group development(cont.)</a:t>
            </a:r>
            <a:endParaRPr lang="en-GB" sz="3600" dirty="0"/>
          </a:p>
        </p:txBody>
      </p:sp>
      <p:sp>
        <p:nvSpPr>
          <p:cNvPr id="3" name="Content Placeholder 2"/>
          <p:cNvSpPr>
            <a:spLocks noGrp="1"/>
          </p:cNvSpPr>
          <p:nvPr>
            <p:ph idx="1"/>
          </p:nvPr>
        </p:nvSpPr>
        <p:spPr/>
        <p:txBody>
          <a:bodyPr>
            <a:normAutofit lnSpcReduction="10000"/>
          </a:bodyPr>
          <a:lstStyle/>
          <a:p>
            <a:pPr>
              <a:buNone/>
            </a:pPr>
            <a:r>
              <a:rPr lang="en-GB" b="1" dirty="0" smtClean="0"/>
              <a:t>Working  phase</a:t>
            </a:r>
          </a:p>
          <a:p>
            <a:pPr lvl="1">
              <a:buFont typeface="Arial" pitchFamily="34" charset="0"/>
              <a:buChar char="•"/>
            </a:pPr>
            <a:r>
              <a:rPr lang="en-GB" dirty="0" smtClean="0"/>
              <a:t>The hallmark of this phase is the group’s greater depth of self disclosure and expression of both positive and negative emotions and thoughts</a:t>
            </a:r>
          </a:p>
          <a:p>
            <a:pPr lvl="1">
              <a:buFont typeface="Arial" pitchFamily="34" charset="0"/>
              <a:buChar char="•"/>
            </a:pPr>
            <a:r>
              <a:rPr lang="en-GB" dirty="0" smtClean="0"/>
              <a:t>It takes up to 2 months for the working phase to fully develop depending on such factors as :</a:t>
            </a:r>
          </a:p>
          <a:p>
            <a:pPr lvl="2">
              <a:buFont typeface="Wingdings" pitchFamily="2" charset="2"/>
              <a:buChar char="Ø"/>
            </a:pPr>
            <a:r>
              <a:rPr lang="en-GB" sz="2800" dirty="0" smtClean="0"/>
              <a:t>Group size, members’ commitment, whether it is short or long term group</a:t>
            </a:r>
          </a:p>
          <a:p>
            <a:pPr lvl="1">
              <a:buFont typeface="Arial" pitchFamily="34" charset="0"/>
              <a:buChar char="•"/>
            </a:pPr>
            <a:r>
              <a:rPr lang="en-GB" dirty="0" smtClean="0"/>
              <a:t>The leader’s role is minimal in task- oriented groups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108</a:t>
            </a:fld>
            <a:endParaRPr lang="en-GB" dirty="0"/>
          </a:p>
        </p:txBody>
      </p: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 </a:t>
            </a:r>
            <a:r>
              <a:rPr lang="en-GB" sz="3600" dirty="0" smtClean="0"/>
              <a:t>Group development(cont.)</a:t>
            </a:r>
            <a:endParaRPr lang="en-GB" sz="3600" dirty="0"/>
          </a:p>
        </p:txBody>
      </p:sp>
      <p:sp>
        <p:nvSpPr>
          <p:cNvPr id="3" name="Content Placeholder 2"/>
          <p:cNvSpPr>
            <a:spLocks noGrp="1"/>
          </p:cNvSpPr>
          <p:nvPr>
            <p:ph idx="1"/>
          </p:nvPr>
        </p:nvSpPr>
        <p:spPr/>
        <p:txBody>
          <a:bodyPr>
            <a:normAutofit/>
          </a:bodyPr>
          <a:lstStyle/>
          <a:p>
            <a:pPr>
              <a:buNone/>
            </a:pPr>
            <a:r>
              <a:rPr lang="en-GB" b="1" dirty="0" smtClean="0"/>
              <a:t>Termination phase</a:t>
            </a:r>
          </a:p>
          <a:p>
            <a:pPr lvl="1">
              <a:buFont typeface="Arial" pitchFamily="34" charset="0"/>
              <a:buChar char="•"/>
            </a:pPr>
            <a:r>
              <a:rPr lang="en-GB" dirty="0" smtClean="0"/>
              <a:t>A group disbands when the goals of the group are fulfilled or the allotted  time has finished </a:t>
            </a:r>
          </a:p>
          <a:p>
            <a:pPr lvl="1">
              <a:buFont typeface="Arial" pitchFamily="34" charset="0"/>
              <a:buChar char="•"/>
            </a:pPr>
            <a:r>
              <a:rPr lang="en-GB" dirty="0" smtClean="0"/>
              <a:t>The termination phase in long term therapeutic groups is sometimes a time of grief  for the group members and the therapist </a:t>
            </a:r>
          </a:p>
          <a:p>
            <a:pPr lvl="1">
              <a:buFont typeface="Arial" pitchFamily="34" charset="0"/>
              <a:buChar char="•"/>
            </a:pPr>
            <a:r>
              <a:rPr lang="en-GB" dirty="0" smtClean="0"/>
              <a:t>Feelings of abandonment,  guilt, fear, anger, gratitude, positive affection , or frustration sometimes emerge during this phase</a:t>
            </a:r>
          </a:p>
          <a:p>
            <a:pPr lvl="1">
              <a:buFont typeface="Arial" pitchFamily="34" charset="0"/>
              <a:buChar char="•"/>
            </a:pPr>
            <a:endParaRPr lang="en-GB" dirty="0" smtClean="0"/>
          </a:p>
          <a:p>
            <a:pPr>
              <a:buNone/>
            </a:pP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109</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Theories(cont.)</a:t>
            </a:r>
            <a:endParaRPr lang="en-GB" sz="3200" dirty="0"/>
          </a:p>
        </p:txBody>
      </p:sp>
      <p:sp>
        <p:nvSpPr>
          <p:cNvPr id="3" name="Content Placeholder 2"/>
          <p:cNvSpPr>
            <a:spLocks noGrp="1"/>
          </p:cNvSpPr>
          <p:nvPr>
            <p:ph idx="1"/>
          </p:nvPr>
        </p:nvSpPr>
        <p:spPr/>
        <p:txBody>
          <a:bodyPr>
            <a:normAutofit fontScale="92500" lnSpcReduction="10000"/>
          </a:bodyPr>
          <a:lstStyle/>
          <a:p>
            <a:r>
              <a:rPr lang="en-GB" dirty="0" smtClean="0"/>
              <a:t>Using catharsis and hypnosis, Freud  attempted to remove symptoms of hysteria through a process of </a:t>
            </a:r>
            <a:r>
              <a:rPr lang="en-GB" dirty="0" smtClean="0">
                <a:solidFill>
                  <a:srgbClr val="FF0000"/>
                </a:solidFill>
              </a:rPr>
              <a:t>recovering</a:t>
            </a:r>
            <a:r>
              <a:rPr lang="en-GB" dirty="0" smtClean="0"/>
              <a:t> and </a:t>
            </a:r>
            <a:r>
              <a:rPr lang="en-GB" dirty="0" smtClean="0">
                <a:solidFill>
                  <a:srgbClr val="FF0000"/>
                </a:solidFill>
              </a:rPr>
              <a:t>verbalizing</a:t>
            </a:r>
            <a:r>
              <a:rPr lang="en-GB" dirty="0" smtClean="0"/>
              <a:t> suppressed feelings with which the symptoms were associated.</a:t>
            </a:r>
          </a:p>
          <a:p>
            <a:pPr lvl="1">
              <a:buFont typeface="Wingdings" pitchFamily="2" charset="2"/>
              <a:buChar char="Ø"/>
            </a:pPr>
            <a:r>
              <a:rPr lang="en-GB" dirty="0" smtClean="0"/>
              <a:t>This method came to be known as </a:t>
            </a:r>
            <a:r>
              <a:rPr lang="en-GB" dirty="0" smtClean="0">
                <a:solidFill>
                  <a:srgbClr val="FF0000"/>
                </a:solidFill>
              </a:rPr>
              <a:t>abreaction</a:t>
            </a:r>
          </a:p>
          <a:p>
            <a:r>
              <a:rPr lang="en-GB" dirty="0" smtClean="0"/>
              <a:t>Through these experiments with abreaction and catharsis Freud learned that his patients were often unable or unwilling to recount memories that subsequently proved very significant .Freud  referred to this reluctance as </a:t>
            </a:r>
            <a:r>
              <a:rPr lang="en-GB" dirty="0" smtClean="0">
                <a:solidFill>
                  <a:srgbClr val="FF0000"/>
                </a:solidFill>
              </a:rPr>
              <a:t>resistance. </a:t>
            </a:r>
          </a:p>
          <a:p>
            <a:pPr>
              <a:buNone/>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11</a:t>
            </a:fld>
            <a:endParaRPr lang="en-GB" dirty="0"/>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 </a:t>
            </a:r>
            <a:r>
              <a:rPr lang="en-GB" sz="3600" dirty="0" smtClean="0"/>
              <a:t>Group development(cont.)</a:t>
            </a:r>
            <a:endParaRPr lang="en-GB" sz="3600" dirty="0"/>
          </a:p>
        </p:txBody>
      </p:sp>
      <p:sp>
        <p:nvSpPr>
          <p:cNvPr id="3" name="Content Placeholder 2"/>
          <p:cNvSpPr>
            <a:spLocks noGrp="1"/>
          </p:cNvSpPr>
          <p:nvPr>
            <p:ph idx="1"/>
          </p:nvPr>
        </p:nvSpPr>
        <p:spPr/>
        <p:txBody>
          <a:bodyPr/>
          <a:lstStyle/>
          <a:p>
            <a:pPr>
              <a:buNone/>
            </a:pPr>
            <a:r>
              <a:rPr lang="en-GB" sz="2400" dirty="0" smtClean="0"/>
              <a:t>Termination phase (cont.)</a:t>
            </a:r>
          </a:p>
          <a:p>
            <a:r>
              <a:rPr lang="en-GB" sz="2800" dirty="0" smtClean="0"/>
              <a:t>The role of the  leader includes :</a:t>
            </a:r>
          </a:p>
          <a:p>
            <a:pPr lvl="1">
              <a:buFont typeface="Wingdings" pitchFamily="2" charset="2"/>
              <a:buChar char="Ø"/>
            </a:pPr>
            <a:r>
              <a:rPr lang="en-GB" dirty="0" smtClean="0"/>
              <a:t>Summarizing the group accomplishments</a:t>
            </a:r>
          </a:p>
          <a:p>
            <a:pPr lvl="1">
              <a:buFont typeface="Wingdings" pitchFamily="2" charset="2"/>
              <a:buChar char="Ø"/>
            </a:pPr>
            <a:r>
              <a:rPr lang="en-GB" dirty="0" smtClean="0"/>
              <a:t>Helping members to confront their feelings regarding individual group members , the leader, and the ending of the group as a whole</a:t>
            </a:r>
          </a:p>
          <a:p>
            <a:pPr>
              <a:buNone/>
            </a:pPr>
            <a:r>
              <a:rPr lang="en-GB" sz="2800" dirty="0" smtClean="0"/>
              <a:t>                    .....................</a:t>
            </a:r>
          </a:p>
          <a:p>
            <a:endParaRPr lang="en-GB" sz="2800" dirty="0" smtClean="0"/>
          </a:p>
          <a:p>
            <a:endParaRPr lang="en-GB" sz="2800" dirty="0" smtClean="0"/>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110</a:t>
            </a:fld>
            <a:endParaRPr lang="en-GB"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(cont.)</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sz="2600" dirty="0" smtClean="0"/>
              <a:t>Factors that enhance group cohesiveness</a:t>
            </a:r>
          </a:p>
          <a:p>
            <a:pPr lvl="1">
              <a:buFont typeface="Arial" pitchFamily="34" charset="0"/>
              <a:buChar char="•"/>
            </a:pPr>
            <a:r>
              <a:rPr lang="en-GB" b="1" dirty="0" smtClean="0"/>
              <a:t>Group goals</a:t>
            </a:r>
          </a:p>
          <a:p>
            <a:pPr lvl="2">
              <a:buFont typeface="Wingdings" pitchFamily="2" charset="2"/>
              <a:buChar char="Ø"/>
            </a:pPr>
            <a:r>
              <a:rPr lang="en-GB" sz="2800" dirty="0" smtClean="0"/>
              <a:t>Clear goals, based on similar member values and interests, motivate members to seek/ maintain group membership</a:t>
            </a:r>
          </a:p>
          <a:p>
            <a:pPr lvl="1">
              <a:buFont typeface="Arial" pitchFamily="34" charset="0"/>
              <a:buChar char="•"/>
            </a:pPr>
            <a:r>
              <a:rPr lang="en-GB" b="1" dirty="0" smtClean="0"/>
              <a:t>Similarity among  members</a:t>
            </a:r>
          </a:p>
          <a:p>
            <a:pPr lvl="2">
              <a:buFont typeface="Wingdings" pitchFamily="2" charset="2"/>
              <a:buChar char="Ø"/>
            </a:pPr>
            <a:r>
              <a:rPr lang="en-GB" sz="2800" dirty="0" smtClean="0"/>
              <a:t>Members are frequently attracted to other members who share similar values and beliefs</a:t>
            </a:r>
          </a:p>
          <a:p>
            <a:pPr lvl="2">
              <a:buFont typeface="Wingdings" pitchFamily="2" charset="2"/>
              <a:buChar char="Ø"/>
            </a:pPr>
            <a:r>
              <a:rPr lang="en-GB" sz="2800" dirty="0" smtClean="0"/>
              <a:t>There some instances ,however, in which people are attracted to those who are dissimilar in values and attitudes </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111</a:t>
            </a:fld>
            <a:endParaRPr lang="en-GB"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(cont.)</a:t>
            </a:r>
            <a:endParaRPr lang="en-GB" dirty="0"/>
          </a:p>
        </p:txBody>
      </p:sp>
      <p:sp>
        <p:nvSpPr>
          <p:cNvPr id="3" name="Content Placeholder 2"/>
          <p:cNvSpPr>
            <a:spLocks noGrp="1"/>
          </p:cNvSpPr>
          <p:nvPr>
            <p:ph idx="1"/>
          </p:nvPr>
        </p:nvSpPr>
        <p:spPr/>
        <p:txBody>
          <a:bodyPr>
            <a:normAutofit lnSpcReduction="10000"/>
          </a:bodyPr>
          <a:lstStyle/>
          <a:p>
            <a:pPr>
              <a:buNone/>
            </a:pPr>
            <a:r>
              <a:rPr lang="en-GB" sz="2400" dirty="0" smtClean="0"/>
              <a:t>Factors that enhance group cohesiveness(cont.)</a:t>
            </a:r>
          </a:p>
          <a:p>
            <a:pPr lvl="1">
              <a:buFont typeface="Arial" pitchFamily="34" charset="0"/>
              <a:buChar char="•"/>
            </a:pPr>
            <a:r>
              <a:rPr lang="en-GB" b="1" dirty="0" smtClean="0"/>
              <a:t>Types of interdependence among members</a:t>
            </a:r>
          </a:p>
          <a:p>
            <a:pPr lvl="2">
              <a:buFont typeface="Wingdings" pitchFamily="2" charset="2"/>
              <a:buChar char="Ø"/>
            </a:pPr>
            <a:r>
              <a:rPr lang="en-GB" sz="2800" dirty="0" smtClean="0"/>
              <a:t>Groups that function in a cooperative versus competitive manner tend to have higher tendency to have higher cohesion  among members.</a:t>
            </a:r>
          </a:p>
          <a:p>
            <a:pPr lvl="1">
              <a:buFont typeface="Arial" pitchFamily="34" charset="0"/>
              <a:buChar char="•"/>
            </a:pPr>
            <a:r>
              <a:rPr lang="en-GB" b="1" dirty="0" smtClean="0"/>
              <a:t>Leader’s behaviour </a:t>
            </a:r>
          </a:p>
          <a:p>
            <a:pPr lvl="2">
              <a:buFont typeface="Wingdings" pitchFamily="2" charset="2"/>
              <a:buChar char="Ø"/>
            </a:pPr>
            <a:r>
              <a:rPr lang="en-GB" sz="2800" dirty="0" smtClean="0"/>
              <a:t>Democratic styles of leadership are associated with higher group cohesiveness than are the other styles of leadership</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112</a:t>
            </a:fld>
            <a:endParaRPr lang="en-GB" dirty="0"/>
          </a:p>
        </p:txBody>
      </p: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(cont.)</a:t>
            </a:r>
            <a:endParaRPr lang="en-GB" dirty="0"/>
          </a:p>
        </p:txBody>
      </p:sp>
      <p:sp>
        <p:nvSpPr>
          <p:cNvPr id="3" name="Content Placeholder 2"/>
          <p:cNvSpPr>
            <a:spLocks noGrp="1"/>
          </p:cNvSpPr>
          <p:nvPr>
            <p:ph idx="1"/>
          </p:nvPr>
        </p:nvSpPr>
        <p:spPr/>
        <p:txBody>
          <a:bodyPr>
            <a:normAutofit fontScale="70000" lnSpcReduction="20000"/>
          </a:bodyPr>
          <a:lstStyle/>
          <a:p>
            <a:pPr>
              <a:buNone/>
            </a:pPr>
            <a:r>
              <a:rPr lang="en-GB" sz="3400" dirty="0" smtClean="0"/>
              <a:t>Factors that enhance group cohesiveness(cont.)</a:t>
            </a:r>
          </a:p>
          <a:p>
            <a:pPr lvl="1">
              <a:buFont typeface="Arial" pitchFamily="34" charset="0"/>
              <a:buChar char="•"/>
            </a:pPr>
            <a:r>
              <a:rPr lang="en-GB" sz="3600" b="1" dirty="0" smtClean="0"/>
              <a:t>Communication structures</a:t>
            </a:r>
          </a:p>
          <a:p>
            <a:pPr lvl="2">
              <a:buFont typeface="Wingdings" pitchFamily="2" charset="2"/>
              <a:buChar char="Ø"/>
            </a:pPr>
            <a:r>
              <a:rPr lang="en-GB" sz="3600" dirty="0" smtClean="0"/>
              <a:t>Decentralized communication structures, characterized by increased member  interaction  are associated with higher morale and increased satisfaction among members</a:t>
            </a:r>
          </a:p>
          <a:p>
            <a:pPr lvl="1">
              <a:buFont typeface="Arial" pitchFamily="34" charset="0"/>
              <a:buChar char="•"/>
            </a:pPr>
            <a:r>
              <a:rPr lang="en-GB" sz="3600" b="1" dirty="0" smtClean="0"/>
              <a:t>Group activities</a:t>
            </a:r>
          </a:p>
          <a:p>
            <a:pPr lvl="2">
              <a:buFont typeface="Wingdings" pitchFamily="2" charset="2"/>
              <a:buChar char="Ø"/>
            </a:pPr>
            <a:r>
              <a:rPr lang="en-GB" sz="3600" dirty="0" smtClean="0"/>
              <a:t>Members who are asked to perform  group activities  they believe are beyond their capabilities will be less attracted toward the group</a:t>
            </a:r>
          </a:p>
          <a:p>
            <a:pPr lvl="2">
              <a:buFont typeface="Wingdings" pitchFamily="2" charset="2"/>
              <a:buChar char="Ø"/>
            </a:pPr>
            <a:r>
              <a:rPr lang="en-GB" sz="3600" dirty="0" smtClean="0"/>
              <a:t>On the other hand , members who believe group activities are within their capabilities will feel more attracted toward the group</a:t>
            </a:r>
          </a:p>
          <a:p>
            <a:pPr lvl="2">
              <a:buFont typeface="Wingdings" pitchFamily="2" charset="2"/>
              <a:buChar char="Ø"/>
            </a:pPr>
            <a:endParaRPr lang="en-GB" sz="36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113</a:t>
            </a:fld>
            <a:endParaRPr lang="en-GB" dirty="0"/>
          </a:p>
        </p:txBody>
      </p: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(cont.)</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sz="2600" dirty="0" smtClean="0"/>
              <a:t>Factors that enhance group cohesiveness(cont.)</a:t>
            </a:r>
          </a:p>
          <a:p>
            <a:pPr lvl="1">
              <a:buFont typeface="Arial" pitchFamily="34" charset="0"/>
              <a:buChar char="•"/>
            </a:pPr>
            <a:r>
              <a:rPr lang="en-GB" sz="3000" b="1" dirty="0" smtClean="0"/>
              <a:t>Group atmosphere</a:t>
            </a:r>
          </a:p>
          <a:p>
            <a:pPr lvl="2">
              <a:buFont typeface="Wingdings" pitchFamily="2" charset="2"/>
              <a:buChar char="Ø"/>
            </a:pPr>
            <a:r>
              <a:rPr lang="en-GB" sz="3000" dirty="0" smtClean="0"/>
              <a:t>Members are frequently attracted to groups that help them feel valued and accepted </a:t>
            </a:r>
          </a:p>
          <a:p>
            <a:pPr lvl="1">
              <a:buFont typeface="Arial" pitchFamily="34" charset="0"/>
              <a:buChar char="•"/>
            </a:pPr>
            <a:r>
              <a:rPr lang="en-GB" sz="3000" b="1" dirty="0" smtClean="0"/>
              <a:t>Group size</a:t>
            </a:r>
          </a:p>
          <a:p>
            <a:pPr lvl="2">
              <a:buFont typeface="Wingdings" pitchFamily="2" charset="2"/>
              <a:buChar char="Ø"/>
            </a:pPr>
            <a:r>
              <a:rPr lang="en-GB" sz="3000" dirty="0" smtClean="0"/>
              <a:t> Group size should match the number of members needed to complete the task</a:t>
            </a:r>
          </a:p>
          <a:p>
            <a:pPr lvl="2">
              <a:buFont typeface="Wingdings" pitchFamily="2" charset="2"/>
              <a:buChar char="Ø"/>
            </a:pPr>
            <a:r>
              <a:rPr lang="en-GB" sz="3000" dirty="0" smtClean="0"/>
              <a:t>Larger groups can compromise group cohesiveness if there are too many members for the task</a:t>
            </a:r>
          </a:p>
          <a:p>
            <a:pPr lvl="2">
              <a:buNone/>
            </a:pPr>
            <a:r>
              <a:rPr lang="en-GB" sz="3000" dirty="0" smtClean="0"/>
              <a:t>                           .....................</a:t>
            </a:r>
          </a:p>
          <a:p>
            <a:pPr lvl="1">
              <a:buFont typeface="Wingdings" pitchFamily="2" charset="2"/>
              <a:buChar char="Ø"/>
            </a:pPr>
            <a:endParaRPr lang="en-GB" sz="2400" dirty="0" smtClean="0"/>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114</a:t>
            </a:fld>
            <a:endParaRPr lang="en-GB"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(cont.)</a:t>
            </a:r>
            <a:endParaRPr lang="en-GB" dirty="0"/>
          </a:p>
        </p:txBody>
      </p:sp>
      <p:sp>
        <p:nvSpPr>
          <p:cNvPr id="3" name="Content Placeholder 2"/>
          <p:cNvSpPr>
            <a:spLocks noGrp="1"/>
          </p:cNvSpPr>
          <p:nvPr>
            <p:ph idx="1"/>
          </p:nvPr>
        </p:nvSpPr>
        <p:spPr/>
        <p:txBody>
          <a:bodyPr>
            <a:normAutofit lnSpcReduction="10000"/>
          </a:bodyPr>
          <a:lstStyle/>
          <a:p>
            <a:pPr>
              <a:buNone/>
            </a:pPr>
            <a:r>
              <a:rPr lang="en-GB" sz="4000" b="1" dirty="0" smtClean="0"/>
              <a:t>Role of the therapist</a:t>
            </a:r>
          </a:p>
          <a:p>
            <a:pPr lvl="1">
              <a:buFont typeface="Arial" pitchFamily="34" charset="0"/>
              <a:buChar char="•"/>
            </a:pPr>
            <a:r>
              <a:rPr lang="en-GB" dirty="0" smtClean="0"/>
              <a:t>Encourages the development  of group cohesiveness </a:t>
            </a:r>
          </a:p>
          <a:p>
            <a:pPr lvl="1">
              <a:buFont typeface="Arial" pitchFamily="34" charset="0"/>
              <a:buChar char="•"/>
            </a:pPr>
            <a:r>
              <a:rPr lang="en-GB" dirty="0" smtClean="0"/>
              <a:t>Controls confusion </a:t>
            </a:r>
          </a:p>
          <a:p>
            <a:pPr lvl="1">
              <a:buFont typeface="Arial" pitchFamily="34" charset="0"/>
              <a:buChar char="•"/>
            </a:pPr>
            <a:r>
              <a:rPr lang="en-GB" dirty="0" smtClean="0"/>
              <a:t>Accepts aggression, silences , and acting out behaviour without disapproval, approval or rejection (i.e. with disconcernment)</a:t>
            </a:r>
          </a:p>
          <a:p>
            <a:pPr lvl="1">
              <a:buFont typeface="Arial" pitchFamily="34" charset="0"/>
              <a:buChar char="•"/>
            </a:pPr>
            <a:r>
              <a:rPr lang="en-GB" dirty="0" smtClean="0"/>
              <a:t>Motivates silent members to cope with anxiety and talk</a:t>
            </a:r>
          </a:p>
          <a:p>
            <a:pPr lvl="1">
              <a:buFont typeface="Arial" pitchFamily="34" charset="0"/>
              <a:buChar char="•"/>
            </a:pPr>
            <a:r>
              <a:rPr lang="en-GB" dirty="0" smtClean="0"/>
              <a:t>Helps group members to cope with anxiety</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115</a:t>
            </a:fld>
            <a:endParaRPr lang="en-GB"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(cont.)</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sz="3900" b="1" dirty="0" smtClean="0"/>
              <a:t>Role of the therapist(cont.)</a:t>
            </a:r>
          </a:p>
          <a:p>
            <a:pPr lvl="1">
              <a:buFont typeface="Arial" pitchFamily="34" charset="0"/>
              <a:buChar char="•"/>
            </a:pPr>
            <a:r>
              <a:rPr lang="en-GB" dirty="0" smtClean="0"/>
              <a:t>Encourages members to share information without monopolising</a:t>
            </a:r>
          </a:p>
          <a:p>
            <a:pPr lvl="1">
              <a:buFont typeface="Arial" pitchFamily="34" charset="0"/>
              <a:buChar char="•"/>
            </a:pPr>
            <a:r>
              <a:rPr lang="en-GB" dirty="0" smtClean="0"/>
              <a:t>Helps group members to focus on the issues at hand</a:t>
            </a:r>
          </a:p>
          <a:p>
            <a:pPr lvl="1">
              <a:buFont typeface="Arial" pitchFamily="34" charset="0"/>
              <a:buChar char="•"/>
            </a:pPr>
            <a:r>
              <a:rPr lang="en-GB" dirty="0" smtClean="0"/>
              <a:t>Plays a supportive role </a:t>
            </a:r>
          </a:p>
          <a:p>
            <a:pPr lvl="1">
              <a:buFont typeface="Arial" pitchFamily="34" charset="0"/>
              <a:buChar char="•"/>
            </a:pPr>
            <a:r>
              <a:rPr lang="en-GB" dirty="0" smtClean="0"/>
              <a:t>Participates in planning the group activities</a:t>
            </a:r>
          </a:p>
          <a:p>
            <a:pPr lvl="1">
              <a:buFont typeface="Arial" pitchFamily="34" charset="0"/>
              <a:buChar char="•"/>
            </a:pPr>
            <a:r>
              <a:rPr lang="en-GB" dirty="0" smtClean="0"/>
              <a:t>Coordinates  group activities</a:t>
            </a:r>
          </a:p>
          <a:p>
            <a:pPr lvl="1">
              <a:buFont typeface="Arial" pitchFamily="34" charset="0"/>
              <a:buChar char="•"/>
            </a:pPr>
            <a:r>
              <a:rPr lang="en-GB" dirty="0" smtClean="0"/>
              <a:t>Makes observations on patients’ behaviour in social setting </a:t>
            </a:r>
          </a:p>
          <a:p>
            <a:pPr lvl="1">
              <a:buFont typeface="Arial" pitchFamily="34" charset="0"/>
              <a:buChar char="•"/>
            </a:pPr>
            <a:r>
              <a:rPr lang="en-GB" dirty="0" smtClean="0"/>
              <a:t>Evaluates the implementation of the group activity</a:t>
            </a:r>
          </a:p>
          <a:p>
            <a:pPr lvl="1">
              <a:buNone/>
            </a:pPr>
            <a:r>
              <a:rPr lang="en-GB" dirty="0" smtClean="0"/>
              <a:t>                           ......................................</a:t>
            </a:r>
          </a:p>
          <a:p>
            <a:endParaRPr lang="en-GB" sz="3000" b="1" dirty="0" smtClean="0"/>
          </a:p>
          <a:p>
            <a:endParaRPr lang="en-GB" sz="3000" b="1" dirty="0" smtClean="0"/>
          </a:p>
          <a:p>
            <a:endParaRPr lang="en-GB" sz="3000" b="1" dirty="0" smtClean="0"/>
          </a:p>
          <a:p>
            <a:endParaRPr lang="en-GB" sz="3000" b="1" dirty="0" smtClean="0"/>
          </a:p>
          <a:p>
            <a:endParaRPr lang="en-GB" sz="30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116</a:t>
            </a:fld>
            <a:endParaRPr lang="en-GB" dirty="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(cont.)</a:t>
            </a:r>
            <a:endParaRPr lang="en-GB" dirty="0"/>
          </a:p>
        </p:txBody>
      </p:sp>
      <p:sp>
        <p:nvSpPr>
          <p:cNvPr id="3" name="Content Placeholder 2"/>
          <p:cNvSpPr>
            <a:spLocks noGrp="1"/>
          </p:cNvSpPr>
          <p:nvPr>
            <p:ph idx="1"/>
          </p:nvPr>
        </p:nvSpPr>
        <p:spPr/>
        <p:txBody>
          <a:bodyPr/>
          <a:lstStyle/>
          <a:p>
            <a:pPr>
              <a:buNone/>
            </a:pPr>
            <a:r>
              <a:rPr lang="en-GB" sz="4000" b="1" dirty="0" smtClean="0"/>
              <a:t>Role of co-therapist</a:t>
            </a:r>
          </a:p>
          <a:p>
            <a:pPr lvl="1">
              <a:buFont typeface="Arial" pitchFamily="34" charset="0"/>
              <a:buChar char="•"/>
            </a:pPr>
            <a:r>
              <a:rPr lang="en-GB" dirty="0" smtClean="0"/>
              <a:t>Conducts group session when the therapist is away</a:t>
            </a:r>
          </a:p>
          <a:p>
            <a:pPr lvl="1">
              <a:buFont typeface="Arial" pitchFamily="34" charset="0"/>
              <a:buChar char="•"/>
            </a:pPr>
            <a:r>
              <a:rPr lang="en-GB" dirty="0" smtClean="0"/>
              <a:t>Observes and notes what is going on . He remains minimally active and reserves comments mainly for discussion with the therapist during review of the session</a:t>
            </a:r>
          </a:p>
          <a:p>
            <a:pPr lvl="1">
              <a:buFont typeface="Arial" pitchFamily="34" charset="0"/>
              <a:buChar char="•"/>
            </a:pPr>
            <a:r>
              <a:rPr lang="en-GB" dirty="0" smtClean="0"/>
              <a:t>Sharing in pre –arrangement responsibility during the group session</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117</a:t>
            </a:fld>
            <a:endParaRPr lang="en-GB"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(cont.)</a:t>
            </a:r>
            <a:endParaRPr lang="en-GB" dirty="0"/>
          </a:p>
        </p:txBody>
      </p:sp>
      <p:sp>
        <p:nvSpPr>
          <p:cNvPr id="3" name="Content Placeholder 2"/>
          <p:cNvSpPr>
            <a:spLocks noGrp="1"/>
          </p:cNvSpPr>
          <p:nvPr>
            <p:ph idx="1"/>
          </p:nvPr>
        </p:nvSpPr>
        <p:spPr/>
        <p:txBody>
          <a:bodyPr>
            <a:normAutofit lnSpcReduction="10000"/>
          </a:bodyPr>
          <a:lstStyle/>
          <a:p>
            <a:pPr>
              <a:buNone/>
            </a:pPr>
            <a:r>
              <a:rPr lang="en-GB" sz="3600" b="1" dirty="0" smtClean="0"/>
              <a:t>Roles of group members</a:t>
            </a:r>
          </a:p>
          <a:p>
            <a:pPr lvl="1">
              <a:buFont typeface="Arial" pitchFamily="34" charset="0"/>
              <a:buChar char="•"/>
            </a:pPr>
            <a:r>
              <a:rPr lang="en-GB" b="1" dirty="0" smtClean="0"/>
              <a:t>Task roles </a:t>
            </a:r>
          </a:p>
          <a:p>
            <a:pPr lvl="2">
              <a:buFont typeface="Wingdings" pitchFamily="2" charset="2"/>
              <a:buChar char="Ø"/>
            </a:pPr>
            <a:r>
              <a:rPr lang="en-GB" sz="2800" dirty="0" smtClean="0"/>
              <a:t>Are members’ behaviours that contribute to the group’s ability to perform its functions towards meeting the group goals</a:t>
            </a:r>
          </a:p>
          <a:p>
            <a:pPr lvl="1">
              <a:buFont typeface="Arial" pitchFamily="34" charset="0"/>
              <a:buChar char="•"/>
            </a:pPr>
            <a:r>
              <a:rPr lang="en-GB" b="1" dirty="0" smtClean="0"/>
              <a:t>Group building and maintenance roles</a:t>
            </a:r>
          </a:p>
          <a:p>
            <a:pPr lvl="2">
              <a:buFont typeface="Wingdings" pitchFamily="2" charset="2"/>
              <a:buChar char="Ø"/>
            </a:pPr>
            <a:r>
              <a:rPr lang="en-GB" sz="2800" dirty="0" smtClean="0"/>
              <a:t>Enhance  the development of members’ relationships, supporting the ability of the group to work together and build group cohesiveness </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118</a:t>
            </a:fld>
            <a:endParaRPr lang="en-GB"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Roles of group members(cont.)</a:t>
            </a:r>
          </a:p>
          <a:p>
            <a:endParaRPr lang="en-GB" sz="2800" b="1" dirty="0" smtClean="0"/>
          </a:p>
          <a:p>
            <a:r>
              <a:rPr lang="en-GB" sz="2800" b="1" dirty="0" smtClean="0"/>
              <a:t>Individual roles</a:t>
            </a:r>
          </a:p>
          <a:p>
            <a:pPr lvl="1">
              <a:buFont typeface="Wingdings" pitchFamily="2" charset="2"/>
              <a:buChar char="Ø"/>
            </a:pPr>
            <a:r>
              <a:rPr lang="en-GB" dirty="0" smtClean="0"/>
              <a:t>Are the roles a member adopts to meet individual needs , and sometimes these adversely affects group cohesion, function, and task when the leader or group do not confront them.</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119</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 (cont.)</a:t>
            </a:r>
            <a:endParaRPr lang="en-GB" sz="3200" dirty="0"/>
          </a:p>
        </p:txBody>
      </p:sp>
      <p:sp>
        <p:nvSpPr>
          <p:cNvPr id="3" name="Content Placeholder 2"/>
          <p:cNvSpPr>
            <a:spLocks noGrp="1"/>
          </p:cNvSpPr>
          <p:nvPr>
            <p:ph idx="1"/>
          </p:nvPr>
        </p:nvSpPr>
        <p:spPr/>
        <p:txBody>
          <a:bodyPr>
            <a:normAutofit fontScale="85000" lnSpcReduction="10000"/>
          </a:bodyPr>
          <a:lstStyle/>
          <a:p>
            <a:r>
              <a:rPr lang="en-GB" dirty="0" smtClean="0"/>
              <a:t>Freud later determined that resistance was caused by unconscious, active forces in the patient’s mind .</a:t>
            </a:r>
          </a:p>
          <a:p>
            <a:r>
              <a:rPr lang="en-GB" dirty="0" smtClean="0"/>
              <a:t>Freud described this active process of excluding distressing material from conscious awareness as </a:t>
            </a:r>
            <a:r>
              <a:rPr lang="en-GB" dirty="0" smtClean="0">
                <a:solidFill>
                  <a:srgbClr val="FF0000"/>
                </a:solidFill>
              </a:rPr>
              <a:t>repression</a:t>
            </a:r>
            <a:r>
              <a:rPr lang="en-GB" dirty="0" smtClean="0"/>
              <a:t>. He further regarded repression as essential to </a:t>
            </a:r>
            <a:r>
              <a:rPr lang="en-GB" dirty="0" smtClean="0">
                <a:solidFill>
                  <a:srgbClr val="FF0000"/>
                </a:solidFill>
              </a:rPr>
              <a:t>symptom formation</a:t>
            </a:r>
            <a:r>
              <a:rPr lang="en-GB" dirty="0" smtClean="0">
                <a:solidFill>
                  <a:srgbClr val="C00000"/>
                </a:solidFill>
              </a:rPr>
              <a:t>.</a:t>
            </a:r>
          </a:p>
          <a:p>
            <a:r>
              <a:rPr lang="en-GB" dirty="0" smtClean="0"/>
              <a:t>Because of the forces of repression and resistance, Freud abandoned his catharsis method and switched to </a:t>
            </a:r>
            <a:r>
              <a:rPr lang="en-GB" dirty="0" smtClean="0">
                <a:solidFill>
                  <a:srgbClr val="FF0000"/>
                </a:solidFill>
              </a:rPr>
              <a:t>free association</a:t>
            </a:r>
            <a:r>
              <a:rPr lang="en-GB" dirty="0" smtClean="0"/>
              <a:t>. That is inviting his patients  to say whatever came into their minds without censoring their thoughts.    </a:t>
            </a:r>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12</a:t>
            </a:fld>
            <a:endParaRPr lang="en-GB"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dirty="0" smtClean="0"/>
              <a:t>Group therapy </a:t>
            </a:r>
            <a:r>
              <a:rPr lang="en-GB" sz="3200" dirty="0" smtClean="0"/>
              <a:t> (cont.)</a:t>
            </a:r>
            <a:endParaRPr lang="en-GB" sz="3200" dirty="0"/>
          </a:p>
        </p:txBody>
      </p:sp>
      <p:sp>
        <p:nvSpPr>
          <p:cNvPr id="3" name="Content Placeholder 2"/>
          <p:cNvSpPr>
            <a:spLocks noGrp="1"/>
          </p:cNvSpPr>
          <p:nvPr>
            <p:ph idx="1"/>
          </p:nvPr>
        </p:nvSpPr>
        <p:spPr/>
        <p:txBody>
          <a:bodyPr>
            <a:normAutofit lnSpcReduction="10000"/>
          </a:bodyPr>
          <a:lstStyle/>
          <a:p>
            <a:pPr>
              <a:buNone/>
            </a:pPr>
            <a:r>
              <a:rPr lang="en-GB" b="1" dirty="0" smtClean="0"/>
              <a:t>Helpful Roles people take in groups</a:t>
            </a:r>
          </a:p>
          <a:p>
            <a:endParaRPr lang="en-GB" sz="2800" b="1" dirty="0" smtClean="0"/>
          </a:p>
          <a:p>
            <a:r>
              <a:rPr lang="en-GB" sz="2800" b="1" dirty="0" smtClean="0"/>
              <a:t>Initiator</a:t>
            </a:r>
          </a:p>
          <a:p>
            <a:pPr lvl="1">
              <a:buFont typeface="Wingdings" pitchFamily="2" charset="2"/>
              <a:buChar char="Ø"/>
            </a:pPr>
            <a:r>
              <a:rPr lang="en-GB" dirty="0" smtClean="0"/>
              <a:t>Gets the discussion under way   </a:t>
            </a:r>
          </a:p>
          <a:p>
            <a:pPr lvl="1">
              <a:buFont typeface="Wingdings" pitchFamily="2" charset="2"/>
              <a:buChar char="Ø"/>
            </a:pPr>
            <a:r>
              <a:rPr lang="en-GB" dirty="0" smtClean="0"/>
              <a:t>Helps the group organize itself </a:t>
            </a:r>
          </a:p>
          <a:p>
            <a:pPr lvl="1">
              <a:buFont typeface="Wingdings" pitchFamily="2" charset="2"/>
              <a:buChar char="Ø"/>
            </a:pPr>
            <a:r>
              <a:rPr lang="en-GB" dirty="0" smtClean="0"/>
              <a:t>keeps the group moving steadily towards its goals</a:t>
            </a:r>
          </a:p>
          <a:p>
            <a:r>
              <a:rPr lang="en-GB" sz="2800" b="1" dirty="0" smtClean="0"/>
              <a:t>Contributor</a:t>
            </a:r>
          </a:p>
          <a:p>
            <a:pPr lvl="1">
              <a:buFont typeface="Wingdings" pitchFamily="2" charset="2"/>
              <a:buChar char="Ø"/>
            </a:pPr>
            <a:r>
              <a:rPr lang="en-GB" dirty="0" smtClean="0"/>
              <a:t>Offers facts , opinions and experiences which might aid the group in solving the problem</a:t>
            </a:r>
          </a:p>
          <a:p>
            <a:endParaRPr lang="en-GB" sz="2800" dirty="0" smtClean="0"/>
          </a:p>
          <a:p>
            <a:pPr lvl="1">
              <a:buNone/>
            </a:pPr>
            <a:endParaRPr lang="en-GB" sz="24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120</a:t>
            </a:fld>
            <a:endParaRPr lang="en-GB"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a:t>
            </a:r>
            <a:r>
              <a:rPr lang="en-GB" b="1" dirty="0" smtClean="0"/>
              <a:t>-</a:t>
            </a:r>
            <a:r>
              <a:rPr lang="en-GB" dirty="0" smtClean="0"/>
              <a:t>Helpful roles (cont.)</a:t>
            </a:r>
            <a:endParaRPr lang="en-GB" dirty="0"/>
          </a:p>
        </p:txBody>
      </p:sp>
      <p:sp>
        <p:nvSpPr>
          <p:cNvPr id="3" name="Content Placeholder 2"/>
          <p:cNvSpPr>
            <a:spLocks noGrp="1"/>
          </p:cNvSpPr>
          <p:nvPr>
            <p:ph idx="1"/>
          </p:nvPr>
        </p:nvSpPr>
        <p:spPr/>
        <p:txBody>
          <a:bodyPr>
            <a:normAutofit lnSpcReduction="10000"/>
          </a:bodyPr>
          <a:lstStyle/>
          <a:p>
            <a:r>
              <a:rPr lang="en-GB" b="1" dirty="0" smtClean="0"/>
              <a:t>Clarifier </a:t>
            </a:r>
          </a:p>
          <a:p>
            <a:pPr lvl="1">
              <a:buFont typeface="Wingdings" pitchFamily="2" charset="2"/>
              <a:buChar char="Ø"/>
            </a:pPr>
            <a:r>
              <a:rPr lang="en-GB" dirty="0" smtClean="0"/>
              <a:t>Raises questions about contribution that are not clear </a:t>
            </a:r>
          </a:p>
          <a:p>
            <a:pPr lvl="1">
              <a:buFont typeface="Wingdings" pitchFamily="2" charset="2"/>
              <a:buChar char="Ø"/>
            </a:pPr>
            <a:r>
              <a:rPr lang="en-GB" dirty="0" smtClean="0"/>
              <a:t>Asks for definitions of vague or confusing terms</a:t>
            </a:r>
          </a:p>
          <a:p>
            <a:pPr lvl="1">
              <a:buFont typeface="Wingdings" pitchFamily="2" charset="2"/>
              <a:buChar char="Ø"/>
            </a:pPr>
            <a:r>
              <a:rPr lang="en-GB" dirty="0" smtClean="0"/>
              <a:t>Requests for additional information</a:t>
            </a:r>
          </a:p>
          <a:p>
            <a:r>
              <a:rPr lang="en-GB" sz="2800" b="1" dirty="0" smtClean="0"/>
              <a:t>Summarizer</a:t>
            </a:r>
          </a:p>
          <a:p>
            <a:pPr lvl="1">
              <a:buFont typeface="Wingdings" pitchFamily="2" charset="2"/>
              <a:buChar char="Ø"/>
            </a:pPr>
            <a:r>
              <a:rPr lang="en-GB" dirty="0" smtClean="0"/>
              <a:t>Points out relationships between contributions</a:t>
            </a:r>
          </a:p>
          <a:p>
            <a:pPr lvl="1">
              <a:buFont typeface="Wingdings" pitchFamily="2" charset="2"/>
              <a:buChar char="Ø"/>
            </a:pPr>
            <a:r>
              <a:rPr lang="en-GB" dirty="0" smtClean="0"/>
              <a:t>Summarizes where the group stands on an issue (Then checks with the group to make sure he is accurate).</a:t>
            </a:r>
          </a:p>
          <a:p>
            <a:endParaRPr lang="en-GB" sz="2800" dirty="0" smtClean="0"/>
          </a:p>
          <a:p>
            <a:endParaRPr lang="en-GB" sz="2800" dirty="0" smtClean="0"/>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121</a:t>
            </a:fld>
            <a:endParaRPr lang="en-GB"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a:t>
            </a:r>
            <a:r>
              <a:rPr lang="en-GB" b="1" dirty="0" smtClean="0"/>
              <a:t>-</a:t>
            </a:r>
            <a:r>
              <a:rPr lang="en-GB" dirty="0" smtClean="0"/>
              <a:t>Helpful roles (cont.)</a:t>
            </a:r>
            <a:endParaRPr lang="en-GB" dirty="0"/>
          </a:p>
        </p:txBody>
      </p:sp>
      <p:sp>
        <p:nvSpPr>
          <p:cNvPr id="3" name="Content Placeholder 2"/>
          <p:cNvSpPr>
            <a:spLocks noGrp="1"/>
          </p:cNvSpPr>
          <p:nvPr>
            <p:ph idx="1"/>
          </p:nvPr>
        </p:nvSpPr>
        <p:spPr>
          <a:xfrm>
            <a:off x="467544" y="1340768"/>
            <a:ext cx="8229600" cy="4525963"/>
          </a:xfrm>
        </p:spPr>
        <p:txBody>
          <a:bodyPr>
            <a:normAutofit fontScale="85000" lnSpcReduction="20000"/>
          </a:bodyPr>
          <a:lstStyle/>
          <a:p>
            <a:r>
              <a:rPr lang="en-GB" b="1" dirty="0" smtClean="0"/>
              <a:t>Evaluator</a:t>
            </a:r>
          </a:p>
          <a:p>
            <a:pPr lvl="1">
              <a:buFont typeface="Wingdings" pitchFamily="2" charset="2"/>
              <a:buChar char="Ø"/>
            </a:pPr>
            <a:r>
              <a:rPr lang="en-GB" sz="3000" dirty="0" smtClean="0"/>
              <a:t>Shows the group members how well  they are moving toward meeting their goal .</a:t>
            </a:r>
          </a:p>
          <a:p>
            <a:pPr lvl="1">
              <a:buFont typeface="Wingdings" pitchFamily="2" charset="2"/>
              <a:buChar char="Ø"/>
            </a:pPr>
            <a:r>
              <a:rPr lang="en-GB" sz="3000" dirty="0" smtClean="0"/>
              <a:t>Points out the problems they are having while working  together</a:t>
            </a:r>
          </a:p>
          <a:p>
            <a:r>
              <a:rPr lang="en-GB" sz="3500" b="1" dirty="0" smtClean="0"/>
              <a:t>Recorder</a:t>
            </a:r>
          </a:p>
          <a:p>
            <a:pPr lvl="1">
              <a:buFont typeface="Wingdings" pitchFamily="2" charset="2"/>
              <a:buChar char="Ø"/>
            </a:pPr>
            <a:r>
              <a:rPr lang="en-GB" sz="3000" dirty="0" smtClean="0"/>
              <a:t>Keeps a record of the main  points of the discussion</a:t>
            </a:r>
          </a:p>
          <a:p>
            <a:pPr lvl="1">
              <a:buFont typeface="Wingdings" pitchFamily="2" charset="2"/>
              <a:buChar char="Ø"/>
            </a:pPr>
            <a:r>
              <a:rPr lang="en-GB" sz="3000" dirty="0" smtClean="0"/>
              <a:t>Writes down the group product if it is to be submitted to the instructor</a:t>
            </a:r>
          </a:p>
          <a:p>
            <a:pPr lvl="1">
              <a:buFont typeface="Wingdings" pitchFamily="2" charset="2"/>
              <a:buChar char="Ø"/>
            </a:pPr>
            <a:r>
              <a:rPr lang="en-GB" sz="3000" dirty="0" smtClean="0"/>
              <a:t>Helps refresh the group’s memory about points covered in the discussion</a:t>
            </a:r>
            <a:endParaRPr lang="en-GB" sz="30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122</a:t>
            </a:fld>
            <a:endParaRPr lang="en-GB"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a:t>
            </a:r>
            <a:r>
              <a:rPr lang="en-GB" b="1" dirty="0" smtClean="0"/>
              <a:t>-</a:t>
            </a:r>
            <a:r>
              <a:rPr lang="en-GB" dirty="0" smtClean="0"/>
              <a:t>Helpful roles (cont.)</a:t>
            </a:r>
            <a:endParaRPr lang="en-GB" dirty="0"/>
          </a:p>
        </p:txBody>
      </p:sp>
      <p:sp>
        <p:nvSpPr>
          <p:cNvPr id="3" name="Content Placeholder 2"/>
          <p:cNvSpPr>
            <a:spLocks noGrp="1"/>
          </p:cNvSpPr>
          <p:nvPr>
            <p:ph idx="1"/>
          </p:nvPr>
        </p:nvSpPr>
        <p:spPr/>
        <p:txBody>
          <a:bodyPr>
            <a:normAutofit fontScale="92500"/>
          </a:bodyPr>
          <a:lstStyle/>
          <a:p>
            <a:r>
              <a:rPr lang="en-GB" b="1" dirty="0" smtClean="0"/>
              <a:t>Encourager</a:t>
            </a:r>
          </a:p>
          <a:p>
            <a:pPr lvl="1">
              <a:buFont typeface="Wingdings" pitchFamily="2" charset="2"/>
              <a:buChar char="Ø"/>
            </a:pPr>
            <a:r>
              <a:rPr lang="en-GB" dirty="0" smtClean="0"/>
              <a:t>Tries to get all members of the group to be active and contribute by showing interest in what they say</a:t>
            </a:r>
          </a:p>
          <a:p>
            <a:pPr lvl="1">
              <a:buFont typeface="Wingdings" pitchFamily="2" charset="2"/>
              <a:buChar char="Ø"/>
            </a:pPr>
            <a:r>
              <a:rPr lang="en-GB" dirty="0" smtClean="0"/>
              <a:t>Praises members’ contributions and being friendly</a:t>
            </a:r>
          </a:p>
          <a:p>
            <a:r>
              <a:rPr lang="en-GB" b="1" dirty="0" smtClean="0"/>
              <a:t>Harmonizer</a:t>
            </a:r>
          </a:p>
          <a:p>
            <a:pPr lvl="1">
              <a:buFont typeface="Wingdings" pitchFamily="2" charset="2"/>
              <a:buChar char="Ø"/>
            </a:pPr>
            <a:r>
              <a:rPr lang="en-GB" sz="3000" dirty="0" smtClean="0"/>
              <a:t>Helps relieve tension and settle disputes between other members</a:t>
            </a:r>
          </a:p>
          <a:p>
            <a:pPr lvl="1">
              <a:buFont typeface="Wingdings" pitchFamily="2" charset="2"/>
              <a:buChar char="Ø"/>
            </a:pPr>
            <a:r>
              <a:rPr lang="en-GB" sz="3000" dirty="0" smtClean="0"/>
              <a:t>Helps the group work out its disagreements</a:t>
            </a:r>
          </a:p>
          <a:p>
            <a:pPr lvl="1">
              <a:buFont typeface="Wingdings" pitchFamily="2" charset="2"/>
              <a:buChar char="Ø"/>
            </a:pPr>
            <a:r>
              <a:rPr lang="en-GB" sz="3000" dirty="0" smtClean="0"/>
              <a:t>Suggests compromises</a:t>
            </a:r>
            <a:endParaRPr lang="en-GB" sz="30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123</a:t>
            </a:fld>
            <a:endParaRPr lang="en-GB"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Conducting a group psychotherapy</a:t>
            </a:r>
            <a:endParaRPr lang="en-GB" b="1"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Definition</a:t>
            </a:r>
          </a:p>
          <a:p>
            <a:endParaRPr lang="en-GB" sz="2800" dirty="0" smtClean="0"/>
          </a:p>
          <a:p>
            <a:r>
              <a:rPr lang="en-GB" sz="2800" dirty="0" smtClean="0"/>
              <a:t>Treatment in which a group uses a particular activity as the structure around which the interaction of the group members is built, encouraging the growth of ego strength and control .</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124</a:t>
            </a:fld>
            <a:endParaRPr lang="en-GB"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Conducting a group psychotherapy</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Purpose</a:t>
            </a:r>
          </a:p>
          <a:p>
            <a:endParaRPr lang="en-GB" dirty="0" smtClean="0"/>
          </a:p>
          <a:p>
            <a:r>
              <a:rPr lang="en-GB" dirty="0" smtClean="0"/>
              <a:t>T</a:t>
            </a:r>
            <a:r>
              <a:rPr lang="en-GB" sz="2800" dirty="0" smtClean="0"/>
              <a:t>o manage the behaviour and emotional responses requiring  change in the individuals and in the group members during the activity sessions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125</a:t>
            </a:fld>
            <a:endParaRPr lang="en-GB"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Conducting a group psychotherapy</a:t>
            </a:r>
            <a:endParaRPr lang="en-GB" dirty="0"/>
          </a:p>
        </p:txBody>
      </p:sp>
      <p:sp>
        <p:nvSpPr>
          <p:cNvPr id="3" name="Content Placeholder 2"/>
          <p:cNvSpPr>
            <a:spLocks noGrp="1"/>
          </p:cNvSpPr>
          <p:nvPr>
            <p:ph idx="1"/>
          </p:nvPr>
        </p:nvSpPr>
        <p:spPr/>
        <p:txBody>
          <a:bodyPr/>
          <a:lstStyle/>
          <a:p>
            <a:endParaRPr lang="en-GB" b="1" dirty="0" smtClean="0"/>
          </a:p>
          <a:p>
            <a:pPr>
              <a:buNone/>
            </a:pPr>
            <a:r>
              <a:rPr lang="en-GB" b="1" dirty="0" smtClean="0"/>
              <a:t>Indications</a:t>
            </a:r>
          </a:p>
          <a:p>
            <a:endParaRPr lang="en-GB" sz="2800" dirty="0" smtClean="0"/>
          </a:p>
          <a:p>
            <a:r>
              <a:rPr lang="en-GB" sz="2800" dirty="0" smtClean="0"/>
              <a:t>Anybody suffering from mental disorder or emotional problem</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126</a:t>
            </a:fld>
            <a:endParaRPr lang="en-GB"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Conducting a group psychotherapy</a:t>
            </a:r>
            <a:endParaRPr lang="en-GB" dirty="0"/>
          </a:p>
        </p:txBody>
      </p:sp>
      <p:sp>
        <p:nvSpPr>
          <p:cNvPr id="3" name="Content Placeholder 2"/>
          <p:cNvSpPr>
            <a:spLocks noGrp="1"/>
          </p:cNvSpPr>
          <p:nvPr>
            <p:ph idx="1"/>
          </p:nvPr>
        </p:nvSpPr>
        <p:spPr/>
        <p:txBody>
          <a:bodyPr/>
          <a:lstStyle/>
          <a:p>
            <a:pPr>
              <a:buNone/>
            </a:pPr>
            <a:r>
              <a:rPr lang="en-GB" dirty="0" smtClean="0"/>
              <a:t>A . ASSESSMENT</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127</a:t>
            </a:fld>
            <a:endParaRPr lang="en-GB" dirty="0"/>
          </a:p>
        </p:txBody>
      </p:sp>
      <p:graphicFrame>
        <p:nvGraphicFramePr>
          <p:cNvPr id="5" name="Table 4"/>
          <p:cNvGraphicFramePr>
            <a:graphicFrameLocks noGrp="1"/>
          </p:cNvGraphicFramePr>
          <p:nvPr/>
        </p:nvGraphicFramePr>
        <p:xfrm>
          <a:off x="251520" y="2420888"/>
          <a:ext cx="8616280" cy="4224496"/>
        </p:xfrm>
        <a:graphic>
          <a:graphicData uri="http://schemas.openxmlformats.org/drawingml/2006/table">
            <a:tbl>
              <a:tblPr firstRow="1" bandRow="1">
                <a:tableStyleId>{5C22544A-7EE6-4342-B048-85BDC9FD1C3A}</a:tableStyleId>
              </a:tblPr>
              <a:tblGrid>
                <a:gridCol w="4308140"/>
                <a:gridCol w="4308140"/>
              </a:tblGrid>
              <a:tr h="432048">
                <a:tc>
                  <a:txBody>
                    <a:bodyPr/>
                    <a:lstStyle/>
                    <a:p>
                      <a:r>
                        <a:rPr lang="en-GB" sz="2800" dirty="0" smtClean="0"/>
                        <a:t>                   Assess</a:t>
                      </a:r>
                      <a:endParaRPr lang="en-GB" sz="2800" dirty="0"/>
                    </a:p>
                  </a:txBody>
                  <a:tcPr/>
                </a:tc>
                <a:tc>
                  <a:txBody>
                    <a:bodyPr/>
                    <a:lstStyle/>
                    <a:p>
                      <a:r>
                        <a:rPr lang="en-GB" sz="2800" baseline="0" dirty="0" smtClean="0"/>
                        <a:t>       </a:t>
                      </a:r>
                      <a:r>
                        <a:rPr lang="en-GB" sz="2800" dirty="0" smtClean="0"/>
                        <a:t>Rationale</a:t>
                      </a:r>
                      <a:endParaRPr lang="en-GB" sz="2800" dirty="0"/>
                    </a:p>
                  </a:txBody>
                  <a:tcPr/>
                </a:tc>
              </a:tr>
              <a:tr h="720080">
                <a:tc>
                  <a:txBody>
                    <a:bodyPr/>
                    <a:lstStyle/>
                    <a:p>
                      <a:r>
                        <a:rPr lang="en-GB" sz="2000" dirty="0" smtClean="0"/>
                        <a:t>1.The mental state of each</a:t>
                      </a:r>
                      <a:r>
                        <a:rPr lang="en-GB" sz="2000" baseline="0" dirty="0" smtClean="0"/>
                        <a:t> patient involved</a:t>
                      </a:r>
                      <a:endParaRPr lang="en-GB" sz="2000" dirty="0"/>
                    </a:p>
                  </a:txBody>
                  <a:tcPr/>
                </a:tc>
                <a:tc>
                  <a:txBody>
                    <a:bodyPr/>
                    <a:lstStyle/>
                    <a:p>
                      <a:r>
                        <a:rPr lang="en-GB" sz="2000" dirty="0" smtClean="0"/>
                        <a:t>1.Determines ability to participate  and benefit from</a:t>
                      </a:r>
                      <a:r>
                        <a:rPr lang="en-GB" sz="2000" baseline="0" dirty="0" smtClean="0"/>
                        <a:t> the group activity</a:t>
                      </a:r>
                      <a:endParaRPr lang="en-GB" sz="2000" dirty="0"/>
                    </a:p>
                  </a:txBody>
                  <a:tcPr/>
                </a:tc>
              </a:tr>
              <a:tr h="792088">
                <a:tc>
                  <a:txBody>
                    <a:bodyPr/>
                    <a:lstStyle/>
                    <a:p>
                      <a:r>
                        <a:rPr lang="en-GB" sz="2000" dirty="0" smtClean="0"/>
                        <a:t>2.The scheduled ward/unit activities</a:t>
                      </a:r>
                      <a:endParaRPr lang="en-GB" sz="2000" dirty="0"/>
                    </a:p>
                  </a:txBody>
                  <a:tcPr/>
                </a:tc>
                <a:tc>
                  <a:txBody>
                    <a:bodyPr/>
                    <a:lstStyle/>
                    <a:p>
                      <a:r>
                        <a:rPr lang="en-GB" sz="2000" dirty="0" smtClean="0"/>
                        <a:t>2. Determines appropriateness of the environment.</a:t>
                      </a:r>
                      <a:endParaRPr lang="en-GB" sz="2000" dirty="0"/>
                    </a:p>
                  </a:txBody>
                  <a:tcPr/>
                </a:tc>
              </a:tr>
              <a:tr h="792088">
                <a:tc>
                  <a:txBody>
                    <a:bodyPr/>
                    <a:lstStyle/>
                    <a:p>
                      <a:r>
                        <a:rPr lang="en-GB" sz="2000" dirty="0" smtClean="0"/>
                        <a:t>3.Each client’s scheduled activities</a:t>
                      </a:r>
                      <a:endParaRPr lang="en-GB" sz="2000" dirty="0"/>
                    </a:p>
                  </a:txBody>
                  <a:tcPr/>
                </a:tc>
                <a:tc>
                  <a:txBody>
                    <a:bodyPr/>
                    <a:lstStyle/>
                    <a:p>
                      <a:r>
                        <a:rPr lang="en-GB" sz="2000" dirty="0" smtClean="0"/>
                        <a:t>3.</a:t>
                      </a:r>
                      <a:r>
                        <a:rPr lang="en-GB" sz="2000" baseline="0" dirty="0" smtClean="0"/>
                        <a:t> Ensure adherence to the therapeutic process</a:t>
                      </a:r>
                      <a:endParaRPr lang="en-GB" sz="2000" dirty="0"/>
                    </a:p>
                  </a:txBody>
                  <a:tcPr/>
                </a:tc>
              </a:tr>
              <a:tr h="370840">
                <a:tc>
                  <a:txBody>
                    <a:bodyPr/>
                    <a:lstStyle/>
                    <a:p>
                      <a:r>
                        <a:rPr lang="en-GB" sz="2000" dirty="0" smtClean="0"/>
                        <a:t>4.Selection criteria for the group members</a:t>
                      </a:r>
                      <a:endParaRPr lang="en-GB" sz="2000" dirty="0"/>
                    </a:p>
                  </a:txBody>
                  <a:tcPr/>
                </a:tc>
                <a:tc>
                  <a:txBody>
                    <a:bodyPr/>
                    <a:lstStyle/>
                    <a:p>
                      <a:r>
                        <a:rPr lang="en-GB" sz="2000" dirty="0" smtClean="0"/>
                        <a:t> 4.Cater for differences that might negatively affect interaction sessions</a:t>
                      </a:r>
                      <a:endParaRPr lang="en-GB" sz="2000" dirty="0"/>
                    </a:p>
                  </a:txBody>
                  <a:tcPr/>
                </a:tc>
              </a:tr>
              <a:tr h="370840">
                <a:tc>
                  <a:txBody>
                    <a:bodyPr/>
                    <a:lstStyle/>
                    <a:p>
                      <a:r>
                        <a:rPr lang="en-GB" sz="2000" dirty="0" smtClean="0"/>
                        <a:t>5.The medical and the nursing diagnoses</a:t>
                      </a:r>
                      <a:endParaRPr lang="en-GB" sz="2000" dirty="0"/>
                    </a:p>
                  </a:txBody>
                  <a:tcPr/>
                </a:tc>
                <a:tc>
                  <a:txBody>
                    <a:bodyPr/>
                    <a:lstStyle/>
                    <a:p>
                      <a:r>
                        <a:rPr lang="en-GB" sz="2000" dirty="0" smtClean="0"/>
                        <a:t>5.For appropriate grouping into groups they can benefit from</a:t>
                      </a:r>
                      <a:endParaRPr lang="en-GB" sz="2000" dirty="0"/>
                    </a:p>
                  </a:txBody>
                  <a:tcPr/>
                </a:tc>
              </a:tr>
            </a:tbl>
          </a:graphicData>
        </a:graphic>
      </p:graphicFrame>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Conducting  group therapy(cont.)</a:t>
            </a:r>
            <a:endParaRPr lang="en-GB" dirty="0"/>
          </a:p>
        </p:txBody>
      </p:sp>
      <p:sp>
        <p:nvSpPr>
          <p:cNvPr id="3" name="Content Placeholder 2"/>
          <p:cNvSpPr>
            <a:spLocks noGrp="1"/>
          </p:cNvSpPr>
          <p:nvPr>
            <p:ph idx="1"/>
          </p:nvPr>
        </p:nvSpPr>
        <p:spPr/>
        <p:txBody>
          <a:bodyPr/>
          <a:lstStyle/>
          <a:p>
            <a:pPr>
              <a:buNone/>
            </a:pPr>
            <a:r>
              <a:rPr lang="en-GB" dirty="0" smtClean="0"/>
              <a:t>A . ASSESSMENT(cont.)</a:t>
            </a:r>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128</a:t>
            </a:fld>
            <a:endParaRPr lang="en-GB" dirty="0"/>
          </a:p>
        </p:txBody>
      </p:sp>
      <p:graphicFrame>
        <p:nvGraphicFramePr>
          <p:cNvPr id="5" name="Table 4"/>
          <p:cNvGraphicFramePr>
            <a:graphicFrameLocks noGrp="1"/>
          </p:cNvGraphicFramePr>
          <p:nvPr/>
        </p:nvGraphicFramePr>
        <p:xfrm>
          <a:off x="611561" y="2765648"/>
          <a:ext cx="7920880" cy="2895600"/>
        </p:xfrm>
        <a:graphic>
          <a:graphicData uri="http://schemas.openxmlformats.org/drawingml/2006/table">
            <a:tbl>
              <a:tblPr firstRow="1" bandRow="1">
                <a:tableStyleId>{5C22544A-7EE6-4342-B048-85BDC9FD1C3A}</a:tableStyleId>
              </a:tblPr>
              <a:tblGrid>
                <a:gridCol w="3816424"/>
                <a:gridCol w="4104456"/>
              </a:tblGrid>
              <a:tr h="370840">
                <a:tc>
                  <a:txBody>
                    <a:bodyPr/>
                    <a:lstStyle/>
                    <a:p>
                      <a:r>
                        <a:rPr lang="en-GB" sz="2800" dirty="0" smtClean="0"/>
                        <a:t>Assess</a:t>
                      </a:r>
                    </a:p>
                    <a:p>
                      <a:endParaRPr lang="en-GB" dirty="0" smtClean="0"/>
                    </a:p>
                    <a:p>
                      <a:endParaRPr lang="en-GB" dirty="0"/>
                    </a:p>
                  </a:txBody>
                  <a:tcPr/>
                </a:tc>
                <a:tc>
                  <a:txBody>
                    <a:bodyPr/>
                    <a:lstStyle/>
                    <a:p>
                      <a:r>
                        <a:rPr lang="en-GB" sz="2800" dirty="0" smtClean="0"/>
                        <a:t>Rationale</a:t>
                      </a:r>
                      <a:endParaRPr lang="en-GB" sz="2800" dirty="0"/>
                    </a:p>
                  </a:txBody>
                  <a:tcPr/>
                </a:tc>
              </a:tr>
              <a:tr h="370840">
                <a:tc>
                  <a:txBody>
                    <a:bodyPr/>
                    <a:lstStyle/>
                    <a:p>
                      <a:endParaRPr lang="en-GB" dirty="0" smtClean="0"/>
                    </a:p>
                    <a:p>
                      <a:r>
                        <a:rPr lang="en-GB" sz="2400" dirty="0" smtClean="0"/>
                        <a:t>6.Qualifications , experience and number of staff available</a:t>
                      </a:r>
                    </a:p>
                    <a:p>
                      <a:r>
                        <a:rPr lang="en-GB" dirty="0" smtClean="0"/>
                        <a:t>...................                          </a:t>
                      </a:r>
                      <a:endParaRPr lang="en-GB" dirty="0"/>
                    </a:p>
                  </a:txBody>
                  <a:tcPr/>
                </a:tc>
                <a:tc>
                  <a:txBody>
                    <a:bodyPr/>
                    <a:lstStyle/>
                    <a:p>
                      <a:endParaRPr lang="en-GB" dirty="0" smtClean="0"/>
                    </a:p>
                    <a:p>
                      <a:r>
                        <a:rPr lang="en-GB" sz="2400" dirty="0" smtClean="0"/>
                        <a:t>6.Helps in allocating staff and selection of</a:t>
                      </a:r>
                      <a:r>
                        <a:rPr lang="en-GB" sz="2400" baseline="0" dirty="0" smtClean="0"/>
                        <a:t> therapist and co-therapist</a:t>
                      </a:r>
                    </a:p>
                    <a:p>
                      <a:r>
                        <a:rPr lang="en-GB" sz="2400" baseline="0" dirty="0" smtClean="0"/>
                        <a:t>.....................</a:t>
                      </a:r>
                      <a:endParaRPr lang="en-GB" sz="2400" dirty="0"/>
                    </a:p>
                  </a:txBody>
                  <a:tcPr/>
                </a:tc>
              </a:tr>
            </a:tbl>
          </a:graphicData>
        </a:graphic>
      </p:graphicFrame>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Conducting  group therapy(cont.)</a:t>
            </a:r>
            <a:endParaRPr lang="en-GB" dirty="0"/>
          </a:p>
        </p:txBody>
      </p:sp>
      <p:sp>
        <p:nvSpPr>
          <p:cNvPr id="3" name="Content Placeholder 2"/>
          <p:cNvSpPr>
            <a:spLocks noGrp="1"/>
          </p:cNvSpPr>
          <p:nvPr>
            <p:ph idx="1"/>
          </p:nvPr>
        </p:nvSpPr>
        <p:spPr/>
        <p:txBody>
          <a:bodyPr>
            <a:normAutofit fontScale="85000" lnSpcReduction="20000"/>
          </a:bodyPr>
          <a:lstStyle/>
          <a:p>
            <a:pPr>
              <a:buNone/>
            </a:pPr>
            <a:r>
              <a:rPr lang="en-GB" b="1" dirty="0" smtClean="0"/>
              <a:t>B. PLANNING </a:t>
            </a:r>
          </a:p>
          <a:p>
            <a:pPr>
              <a:buNone/>
            </a:pPr>
            <a:r>
              <a:rPr lang="en-GB" sz="3500" b="1" dirty="0" smtClean="0"/>
              <a:t>Self</a:t>
            </a:r>
          </a:p>
          <a:p>
            <a:pPr lvl="1">
              <a:buFont typeface="Arial" pitchFamily="34" charset="0"/>
              <a:buChar char="•"/>
            </a:pPr>
            <a:r>
              <a:rPr lang="en-GB" sz="3000" dirty="0" smtClean="0"/>
              <a:t>Review procedure of  group therapy </a:t>
            </a:r>
          </a:p>
          <a:p>
            <a:pPr lvl="1">
              <a:buFont typeface="Arial" pitchFamily="34" charset="0"/>
              <a:buChar char="•"/>
            </a:pPr>
            <a:r>
              <a:rPr lang="en-GB" sz="3000" dirty="0" smtClean="0"/>
              <a:t>Reflect on own fears and control them</a:t>
            </a:r>
          </a:p>
          <a:p>
            <a:pPr lvl="1">
              <a:buFont typeface="Arial" pitchFamily="34" charset="0"/>
              <a:buChar char="•"/>
            </a:pPr>
            <a:r>
              <a:rPr lang="en-GB" sz="3000" dirty="0" smtClean="0"/>
              <a:t>Determine a criteria for selection of each group member</a:t>
            </a:r>
          </a:p>
          <a:p>
            <a:pPr>
              <a:buNone/>
            </a:pPr>
            <a:r>
              <a:rPr lang="en-GB" sz="3500" b="1" dirty="0" smtClean="0"/>
              <a:t>Patient</a:t>
            </a:r>
          </a:p>
          <a:p>
            <a:pPr lvl="1">
              <a:buFont typeface="Arial" pitchFamily="34" charset="0"/>
              <a:buChar char="•"/>
            </a:pPr>
            <a:r>
              <a:rPr lang="en-GB" sz="3000" dirty="0" smtClean="0"/>
              <a:t>Identify 6-8 patients according to the criteria of selection </a:t>
            </a:r>
          </a:p>
          <a:p>
            <a:pPr lvl="1">
              <a:buFont typeface="Arial" pitchFamily="34" charset="0"/>
              <a:buChar char="•"/>
            </a:pPr>
            <a:r>
              <a:rPr lang="en-GB" sz="3000" dirty="0" smtClean="0"/>
              <a:t>Explain to each patient the time, and venue of the therapeutic  activity sessions .</a:t>
            </a:r>
          </a:p>
          <a:p>
            <a:endParaRPr lang="en-GB" sz="2800" dirty="0" smtClean="0"/>
          </a:p>
        </p:txBody>
      </p:sp>
      <p:sp>
        <p:nvSpPr>
          <p:cNvPr id="4" name="Slide Number Placeholder 3"/>
          <p:cNvSpPr>
            <a:spLocks noGrp="1"/>
          </p:cNvSpPr>
          <p:nvPr>
            <p:ph type="sldNum" sz="quarter" idx="12"/>
          </p:nvPr>
        </p:nvSpPr>
        <p:spPr/>
        <p:txBody>
          <a:bodyPr/>
          <a:lstStyle/>
          <a:p>
            <a:fld id="{76C13FA0-8E06-4739-A6BC-9F5A81B40FE9}" type="slidenum">
              <a:rPr lang="en-GB" smtClean="0"/>
              <a:pPr/>
              <a:t>129</a:t>
            </a:fld>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 (cont.)</a:t>
            </a:r>
            <a:endParaRPr lang="en-GB" sz="3200" dirty="0"/>
          </a:p>
        </p:txBody>
      </p:sp>
      <p:sp>
        <p:nvSpPr>
          <p:cNvPr id="3" name="Content Placeholder 2"/>
          <p:cNvSpPr>
            <a:spLocks noGrp="1"/>
          </p:cNvSpPr>
          <p:nvPr>
            <p:ph idx="1"/>
          </p:nvPr>
        </p:nvSpPr>
        <p:spPr/>
        <p:txBody>
          <a:bodyPr>
            <a:noAutofit/>
          </a:bodyPr>
          <a:lstStyle/>
          <a:p>
            <a:r>
              <a:rPr lang="en-GB" sz="2800" dirty="0" smtClean="0"/>
              <a:t>Freud’s treatment of patients with hysteria convinced him that </a:t>
            </a:r>
            <a:r>
              <a:rPr lang="en-GB" sz="2800" dirty="0" smtClean="0">
                <a:solidFill>
                  <a:srgbClr val="FF0000"/>
                </a:solidFill>
              </a:rPr>
              <a:t>childhood traumatic experiences e.g</a:t>
            </a:r>
            <a:r>
              <a:rPr lang="en-GB" sz="2800" dirty="0" smtClean="0"/>
              <a:t>. Sexual abuse played a major role in causing the neurosis .</a:t>
            </a:r>
          </a:p>
          <a:p>
            <a:r>
              <a:rPr lang="en-GB" sz="2800" dirty="0" smtClean="0"/>
              <a:t>Freud believed that repressed traumatic memories created </a:t>
            </a:r>
            <a:r>
              <a:rPr lang="en-GB" sz="2800" dirty="0" smtClean="0">
                <a:solidFill>
                  <a:srgbClr val="FF0000"/>
                </a:solidFill>
              </a:rPr>
              <a:t>neurotic symptoms</a:t>
            </a:r>
          </a:p>
          <a:p>
            <a:pPr>
              <a:buNone/>
            </a:pPr>
            <a:r>
              <a:rPr lang="en-GB" sz="3600" dirty="0" smtClean="0">
                <a:solidFill>
                  <a:srgbClr val="FF0000"/>
                </a:solidFill>
              </a:rPr>
              <a:t>               ..................</a:t>
            </a:r>
            <a:endParaRPr lang="en-GB" sz="3600" dirty="0">
              <a:solidFill>
                <a:srgbClr val="FF0000"/>
              </a:solidFill>
            </a:endParaRPr>
          </a:p>
        </p:txBody>
      </p:sp>
      <p:sp>
        <p:nvSpPr>
          <p:cNvPr id="4" name="Slide Number Placeholder 3"/>
          <p:cNvSpPr>
            <a:spLocks noGrp="1"/>
          </p:cNvSpPr>
          <p:nvPr>
            <p:ph type="sldNum" sz="quarter" idx="12"/>
          </p:nvPr>
        </p:nvSpPr>
        <p:spPr/>
        <p:txBody>
          <a:bodyPr/>
          <a:lstStyle/>
          <a:p>
            <a:fld id="{76C13FA0-8E06-4739-A6BC-9F5A81B40FE9}" type="slidenum">
              <a:rPr lang="en-GB" smtClean="0"/>
              <a:pPr/>
              <a:t>13</a:t>
            </a:fld>
            <a:endParaRPr lang="en-GB" dirty="0"/>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Conducting  group therapy(cont.)</a:t>
            </a:r>
            <a:endParaRPr lang="en-GB" dirty="0"/>
          </a:p>
        </p:txBody>
      </p:sp>
      <p:sp>
        <p:nvSpPr>
          <p:cNvPr id="3" name="Content Placeholder 2"/>
          <p:cNvSpPr>
            <a:spLocks noGrp="1"/>
          </p:cNvSpPr>
          <p:nvPr>
            <p:ph idx="1"/>
          </p:nvPr>
        </p:nvSpPr>
        <p:spPr>
          <a:xfrm>
            <a:off x="467544" y="1628800"/>
            <a:ext cx="8229600" cy="4525963"/>
          </a:xfrm>
        </p:spPr>
        <p:txBody>
          <a:bodyPr>
            <a:normAutofit fontScale="25000" lnSpcReduction="20000"/>
          </a:bodyPr>
          <a:lstStyle/>
          <a:p>
            <a:pPr>
              <a:buNone/>
            </a:pPr>
            <a:endParaRPr lang="en-GB" sz="6700" b="1" dirty="0" smtClean="0"/>
          </a:p>
          <a:p>
            <a:pPr>
              <a:buNone/>
            </a:pPr>
            <a:r>
              <a:rPr lang="en-GB" sz="14400" b="1" dirty="0" smtClean="0"/>
              <a:t>B . </a:t>
            </a:r>
            <a:r>
              <a:rPr lang="en-GB" sz="12800" b="1" dirty="0" smtClean="0"/>
              <a:t>PLANNING (cont)</a:t>
            </a:r>
          </a:p>
          <a:p>
            <a:pPr>
              <a:buNone/>
            </a:pPr>
            <a:r>
              <a:rPr lang="en-GB" sz="12800" b="1" dirty="0" smtClean="0"/>
              <a:t>Staff</a:t>
            </a:r>
          </a:p>
          <a:p>
            <a:pPr lvl="1">
              <a:buFont typeface="Arial" pitchFamily="34" charset="0"/>
              <a:buChar char="•"/>
            </a:pPr>
            <a:r>
              <a:rPr lang="en-GB" sz="9600" dirty="0" smtClean="0"/>
              <a:t>Explain to staff the time, duration and venue of the activity</a:t>
            </a:r>
          </a:p>
          <a:p>
            <a:pPr lvl="1">
              <a:buFont typeface="Arial" pitchFamily="34" charset="0"/>
              <a:buChar char="•"/>
            </a:pPr>
            <a:r>
              <a:rPr lang="en-GB" sz="9600" dirty="0" smtClean="0"/>
              <a:t>Ask staff to join if possible</a:t>
            </a:r>
          </a:p>
          <a:p>
            <a:pPr lvl="1">
              <a:buFont typeface="Arial" pitchFamily="34" charset="0"/>
              <a:buChar char="•"/>
            </a:pPr>
            <a:r>
              <a:rPr lang="en-GB" sz="9600" dirty="0" smtClean="0"/>
              <a:t>Discuss with co-therapist his/ her role during the activity</a:t>
            </a:r>
          </a:p>
          <a:p>
            <a:pPr>
              <a:buNone/>
            </a:pPr>
            <a:r>
              <a:rPr lang="en-GB" sz="12800" b="1" dirty="0" smtClean="0"/>
              <a:t>Environment </a:t>
            </a:r>
          </a:p>
          <a:p>
            <a:pPr lvl="1">
              <a:buFont typeface="Arial" pitchFamily="34" charset="0"/>
              <a:buChar char="•"/>
            </a:pPr>
            <a:r>
              <a:rPr lang="en-GB" sz="9600" dirty="0" smtClean="0"/>
              <a:t>Provide a safe, quiet, clean and well ventilated environment</a:t>
            </a:r>
          </a:p>
          <a:p>
            <a:pPr lvl="1">
              <a:buFont typeface="Arial" pitchFamily="34" charset="0"/>
              <a:buChar char="•"/>
            </a:pPr>
            <a:r>
              <a:rPr lang="en-GB" sz="9600" dirty="0" smtClean="0"/>
              <a:t>Provide adequate comfortable seats</a:t>
            </a:r>
          </a:p>
          <a:p>
            <a:pPr lvl="1">
              <a:buFont typeface="Arial" pitchFamily="34" charset="0"/>
              <a:buChar char="•"/>
            </a:pPr>
            <a:r>
              <a:rPr lang="en-GB" sz="9600" dirty="0" smtClean="0"/>
              <a:t>Sitting arrangement  where group members have clear view of one another if applicable </a:t>
            </a:r>
          </a:p>
          <a:p>
            <a:pPr lvl="1">
              <a:buNone/>
            </a:pPr>
            <a:r>
              <a:rPr lang="en-GB" sz="9600" dirty="0" smtClean="0"/>
              <a:t> 						</a:t>
            </a:r>
            <a:r>
              <a:rPr lang="en-GB" dirty="0" smtClean="0"/>
              <a:t>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130</a:t>
            </a:fld>
            <a:endParaRPr lang="en-GB"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Conducting  group therapy(cont.)</a:t>
            </a:r>
            <a:endParaRPr lang="en-GB" dirty="0"/>
          </a:p>
        </p:txBody>
      </p:sp>
      <p:sp>
        <p:nvSpPr>
          <p:cNvPr id="3" name="Content Placeholder 2"/>
          <p:cNvSpPr>
            <a:spLocks noGrp="1"/>
          </p:cNvSpPr>
          <p:nvPr>
            <p:ph idx="1"/>
          </p:nvPr>
        </p:nvSpPr>
        <p:spPr/>
        <p:txBody>
          <a:bodyPr/>
          <a:lstStyle/>
          <a:p>
            <a:pPr>
              <a:buNone/>
            </a:pPr>
            <a:r>
              <a:rPr lang="en-GB" dirty="0" smtClean="0"/>
              <a:t>C. </a:t>
            </a:r>
            <a:r>
              <a:rPr lang="en-GB" sz="2400" dirty="0" smtClean="0"/>
              <a:t>IMPLEMENTATION</a:t>
            </a:r>
            <a:endParaRPr lang="en-GB" sz="24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131</a:t>
            </a:fld>
            <a:endParaRPr lang="en-GB" dirty="0"/>
          </a:p>
        </p:txBody>
      </p:sp>
      <p:graphicFrame>
        <p:nvGraphicFramePr>
          <p:cNvPr id="6" name="Table 5"/>
          <p:cNvGraphicFramePr>
            <a:graphicFrameLocks noGrp="1"/>
          </p:cNvGraphicFramePr>
          <p:nvPr/>
        </p:nvGraphicFramePr>
        <p:xfrm>
          <a:off x="467544" y="2132856"/>
          <a:ext cx="7824192" cy="4000872"/>
        </p:xfrm>
        <a:graphic>
          <a:graphicData uri="http://schemas.openxmlformats.org/drawingml/2006/table">
            <a:tbl>
              <a:tblPr firstRow="1" bandRow="1">
                <a:tableStyleId>{5C22544A-7EE6-4342-B048-85BDC9FD1C3A}</a:tableStyleId>
              </a:tblPr>
              <a:tblGrid>
                <a:gridCol w="3912096"/>
                <a:gridCol w="3912096"/>
              </a:tblGrid>
              <a:tr h="648072">
                <a:tc>
                  <a:txBody>
                    <a:bodyPr/>
                    <a:lstStyle/>
                    <a:p>
                      <a:r>
                        <a:rPr lang="en-GB" sz="2400" dirty="0" smtClean="0"/>
                        <a:t>steps</a:t>
                      </a:r>
                      <a:endParaRPr lang="en-GB" sz="2400" dirty="0"/>
                    </a:p>
                  </a:txBody>
                  <a:tcPr/>
                </a:tc>
                <a:tc>
                  <a:txBody>
                    <a:bodyPr/>
                    <a:lstStyle/>
                    <a:p>
                      <a:r>
                        <a:rPr lang="en-GB" sz="2400" dirty="0" smtClean="0"/>
                        <a:t>Rationale</a:t>
                      </a:r>
                      <a:endParaRPr lang="en-GB" sz="2400" dirty="0"/>
                    </a:p>
                  </a:txBody>
                  <a:tcPr/>
                </a:tc>
              </a:tr>
              <a:tr h="370840">
                <a:tc>
                  <a:txBody>
                    <a:bodyPr/>
                    <a:lstStyle/>
                    <a:p>
                      <a:r>
                        <a:rPr lang="en-GB" dirty="0" smtClean="0"/>
                        <a:t>1.Assemble</a:t>
                      </a:r>
                      <a:r>
                        <a:rPr lang="en-GB" baseline="0" dirty="0" smtClean="0"/>
                        <a:t> the selected patients to the  prepared venue</a:t>
                      </a:r>
                    </a:p>
                  </a:txBody>
                  <a:tcPr/>
                </a:tc>
                <a:tc>
                  <a:txBody>
                    <a:bodyPr/>
                    <a:lstStyle/>
                    <a:p>
                      <a:r>
                        <a:rPr lang="en-GB" dirty="0" smtClean="0"/>
                        <a:t>1.Ensures that</a:t>
                      </a:r>
                      <a:r>
                        <a:rPr lang="en-GB" baseline="0" dirty="0" smtClean="0"/>
                        <a:t> patients are ready to start the activity</a:t>
                      </a:r>
                      <a:endParaRPr lang="en-GB" dirty="0"/>
                    </a:p>
                  </a:txBody>
                  <a:tcPr/>
                </a:tc>
              </a:tr>
              <a:tr h="370840">
                <a:tc>
                  <a:txBody>
                    <a:bodyPr/>
                    <a:lstStyle/>
                    <a:p>
                      <a:r>
                        <a:rPr lang="en-GB" dirty="0" smtClean="0"/>
                        <a:t>2.Offer patients seats in a circle (if necessary)</a:t>
                      </a:r>
                      <a:endParaRPr lang="en-GB" dirty="0"/>
                    </a:p>
                  </a:txBody>
                  <a:tcPr/>
                </a:tc>
                <a:tc>
                  <a:txBody>
                    <a:bodyPr/>
                    <a:lstStyle/>
                    <a:p>
                      <a:r>
                        <a:rPr lang="en-GB" dirty="0" smtClean="0"/>
                        <a:t>2. Allows for full view of one another and facilitates the therapeutic activities </a:t>
                      </a:r>
                      <a:endParaRPr lang="en-GB" dirty="0"/>
                    </a:p>
                  </a:txBody>
                  <a:tcPr/>
                </a:tc>
              </a:tr>
              <a:tr h="448032">
                <a:tc>
                  <a:txBody>
                    <a:bodyPr/>
                    <a:lstStyle/>
                    <a:p>
                      <a:r>
                        <a:rPr lang="en-GB" sz="2800" b="1" dirty="0" smtClean="0"/>
                        <a:t>Introductory  Phase</a:t>
                      </a:r>
                      <a:endParaRPr lang="en-GB" sz="2800" b="1" dirty="0"/>
                    </a:p>
                  </a:txBody>
                  <a:tcPr/>
                </a:tc>
                <a:tc>
                  <a:txBody>
                    <a:bodyPr/>
                    <a:lstStyle/>
                    <a:p>
                      <a:endParaRPr lang="en-GB"/>
                    </a:p>
                  </a:txBody>
                  <a:tcPr/>
                </a:tc>
              </a:tr>
              <a:tr h="370840">
                <a:tc>
                  <a:txBody>
                    <a:bodyPr/>
                    <a:lstStyle/>
                    <a:p>
                      <a:r>
                        <a:rPr lang="en-GB" dirty="0" smtClean="0"/>
                        <a:t>3.Greet all patients , introduce self , Colleagues and explain the reason for the activity</a:t>
                      </a:r>
                      <a:endParaRPr lang="en-GB" dirty="0"/>
                    </a:p>
                  </a:txBody>
                  <a:tcPr/>
                </a:tc>
                <a:tc>
                  <a:txBody>
                    <a:bodyPr/>
                    <a:lstStyle/>
                    <a:p>
                      <a:r>
                        <a:rPr lang="en-GB" dirty="0" smtClean="0"/>
                        <a:t>3.Allays anxiety and promotes readiness and willingness for participation</a:t>
                      </a:r>
                      <a:endParaRPr lang="en-GB" dirty="0"/>
                    </a:p>
                  </a:txBody>
                  <a:tcPr/>
                </a:tc>
              </a:tr>
              <a:tr h="370840">
                <a:tc>
                  <a:txBody>
                    <a:bodyPr/>
                    <a:lstStyle/>
                    <a:p>
                      <a:r>
                        <a:rPr lang="en-GB" dirty="0" smtClean="0"/>
                        <a:t>4.Invite every group member to do a self introduction session</a:t>
                      </a:r>
                      <a:endParaRPr lang="en-GB" dirty="0"/>
                    </a:p>
                  </a:txBody>
                  <a:tcPr/>
                </a:tc>
                <a:tc>
                  <a:txBody>
                    <a:bodyPr/>
                    <a:lstStyle/>
                    <a:p>
                      <a:r>
                        <a:rPr lang="en-GB" dirty="0" smtClean="0"/>
                        <a:t>4.Promotes feeling  of acceptance</a:t>
                      </a:r>
                      <a:r>
                        <a:rPr lang="en-GB" baseline="0" dirty="0" smtClean="0"/>
                        <a:t> and being part of the group</a:t>
                      </a:r>
                      <a:endParaRPr lang="en-GB" dirty="0"/>
                    </a:p>
                  </a:txBody>
                  <a:tcPr/>
                </a:tc>
              </a:tr>
            </a:tbl>
          </a:graphicData>
        </a:graphic>
      </p:graphicFrame>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Conducting  group therapy(cont.)</a:t>
            </a:r>
            <a:endParaRPr lang="en-GB" dirty="0"/>
          </a:p>
        </p:txBody>
      </p:sp>
      <p:sp>
        <p:nvSpPr>
          <p:cNvPr id="3" name="Content Placeholder 2"/>
          <p:cNvSpPr>
            <a:spLocks noGrp="1"/>
          </p:cNvSpPr>
          <p:nvPr>
            <p:ph idx="1"/>
          </p:nvPr>
        </p:nvSpPr>
        <p:spPr/>
        <p:txBody>
          <a:bodyPr/>
          <a:lstStyle/>
          <a:p>
            <a:pPr>
              <a:buNone/>
            </a:pPr>
            <a:r>
              <a:rPr lang="en-GB" dirty="0" smtClean="0"/>
              <a:t>C. IMPLEMENTATION(cont.)</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132</a:t>
            </a:fld>
            <a:endParaRPr lang="en-GB" dirty="0"/>
          </a:p>
        </p:txBody>
      </p:sp>
      <p:graphicFrame>
        <p:nvGraphicFramePr>
          <p:cNvPr id="7" name="Table 6"/>
          <p:cNvGraphicFramePr>
            <a:graphicFrameLocks noGrp="1"/>
          </p:cNvGraphicFramePr>
          <p:nvPr/>
        </p:nvGraphicFramePr>
        <p:xfrm>
          <a:off x="539552" y="2276872"/>
          <a:ext cx="7632848" cy="4582160"/>
        </p:xfrm>
        <a:graphic>
          <a:graphicData uri="http://schemas.openxmlformats.org/drawingml/2006/table">
            <a:tbl>
              <a:tblPr firstRow="1" bandRow="1">
                <a:tableStyleId>{5C22544A-7EE6-4342-B048-85BDC9FD1C3A}</a:tableStyleId>
              </a:tblPr>
              <a:tblGrid>
                <a:gridCol w="3672408"/>
                <a:gridCol w="3960440"/>
              </a:tblGrid>
              <a:tr h="360040">
                <a:tc>
                  <a:txBody>
                    <a:bodyPr/>
                    <a:lstStyle/>
                    <a:p>
                      <a:r>
                        <a:rPr lang="en-GB" sz="2400" b="1" dirty="0" smtClean="0"/>
                        <a:t>Steps</a:t>
                      </a:r>
                      <a:endParaRPr lang="en-GB" sz="2400" b="1" dirty="0"/>
                    </a:p>
                  </a:txBody>
                  <a:tcPr/>
                </a:tc>
                <a:tc>
                  <a:txBody>
                    <a:bodyPr/>
                    <a:lstStyle/>
                    <a:p>
                      <a:r>
                        <a:rPr lang="en-GB" sz="2400" dirty="0" smtClean="0"/>
                        <a:t>Rationale</a:t>
                      </a:r>
                      <a:endParaRPr lang="en-GB" sz="2400" dirty="0"/>
                    </a:p>
                  </a:txBody>
                  <a:tcPr/>
                </a:tc>
              </a:tr>
              <a:tr h="370840">
                <a:tc>
                  <a:txBody>
                    <a:bodyPr/>
                    <a:lstStyle/>
                    <a:p>
                      <a:r>
                        <a:rPr lang="en-GB" b="1" dirty="0" smtClean="0"/>
                        <a:t>Introductory phase(cont.)</a:t>
                      </a:r>
                      <a:endParaRPr lang="en-GB" b="1" dirty="0"/>
                    </a:p>
                  </a:txBody>
                  <a:tcPr/>
                </a:tc>
                <a:tc>
                  <a:txBody>
                    <a:bodyPr/>
                    <a:lstStyle/>
                    <a:p>
                      <a:endParaRPr lang="en-GB" dirty="0"/>
                    </a:p>
                  </a:txBody>
                  <a:tcPr/>
                </a:tc>
              </a:tr>
              <a:tr h="370840">
                <a:tc>
                  <a:txBody>
                    <a:bodyPr/>
                    <a:lstStyle/>
                    <a:p>
                      <a:r>
                        <a:rPr lang="en-GB" dirty="0" smtClean="0"/>
                        <a:t>5.Facilitate group members to select</a:t>
                      </a:r>
                      <a:r>
                        <a:rPr lang="en-GB" baseline="0" dirty="0" smtClean="0"/>
                        <a:t> group chairman and secretary from among themselves </a:t>
                      </a:r>
                      <a:endParaRPr lang="en-GB" dirty="0"/>
                    </a:p>
                  </a:txBody>
                  <a:tcPr/>
                </a:tc>
                <a:tc>
                  <a:txBody>
                    <a:bodyPr/>
                    <a:lstStyle/>
                    <a:p>
                      <a:r>
                        <a:rPr lang="en-GB" dirty="0" smtClean="0"/>
                        <a:t>5.Reduces feelings of intimidation and facilitates coordination  of group’s activity</a:t>
                      </a:r>
                      <a:endParaRPr lang="en-GB" dirty="0"/>
                    </a:p>
                  </a:txBody>
                  <a:tcPr/>
                </a:tc>
              </a:tr>
              <a:tr h="370840">
                <a:tc>
                  <a:txBody>
                    <a:bodyPr/>
                    <a:lstStyle/>
                    <a:p>
                      <a:r>
                        <a:rPr lang="en-GB" dirty="0" smtClean="0"/>
                        <a:t>6.Identify</a:t>
                      </a:r>
                      <a:r>
                        <a:rPr lang="en-GB" baseline="0" dirty="0" smtClean="0"/>
                        <a:t> group norms and sign a working contract</a:t>
                      </a:r>
                      <a:endParaRPr lang="en-GB" dirty="0"/>
                    </a:p>
                  </a:txBody>
                  <a:tcPr/>
                </a:tc>
                <a:tc>
                  <a:txBody>
                    <a:bodyPr/>
                    <a:lstStyle/>
                    <a:p>
                      <a:r>
                        <a:rPr lang="en-GB" dirty="0" smtClean="0"/>
                        <a:t>6.Promotes responsibility by each member while observing patient’s autonomy</a:t>
                      </a:r>
                      <a:r>
                        <a:rPr lang="en-GB" baseline="0" dirty="0" smtClean="0"/>
                        <a:t> rights.</a:t>
                      </a:r>
                      <a:endParaRPr lang="en-GB" dirty="0"/>
                    </a:p>
                  </a:txBody>
                  <a:tcPr/>
                </a:tc>
              </a:tr>
              <a:tr h="370840">
                <a:tc>
                  <a:txBody>
                    <a:bodyPr/>
                    <a:lstStyle/>
                    <a:p>
                      <a:r>
                        <a:rPr lang="en-GB" dirty="0" smtClean="0"/>
                        <a:t>7.Facilitate the group to schedule meeting</a:t>
                      </a:r>
                      <a:r>
                        <a:rPr lang="en-GB" baseline="0" dirty="0" smtClean="0"/>
                        <a:t> times and duration</a:t>
                      </a:r>
                      <a:endParaRPr lang="en-GB" dirty="0"/>
                    </a:p>
                  </a:txBody>
                  <a:tcPr/>
                </a:tc>
                <a:tc>
                  <a:txBody>
                    <a:bodyPr/>
                    <a:lstStyle/>
                    <a:p>
                      <a:r>
                        <a:rPr lang="en-GB" dirty="0" smtClean="0"/>
                        <a:t>7. For consistency and continuation</a:t>
                      </a:r>
                      <a:endParaRPr lang="en-GB" dirty="0"/>
                    </a:p>
                  </a:txBody>
                  <a:tcPr/>
                </a:tc>
              </a:tr>
              <a:tr h="370840">
                <a:tc>
                  <a:txBody>
                    <a:bodyPr/>
                    <a:lstStyle/>
                    <a:p>
                      <a:r>
                        <a:rPr lang="en-GB" dirty="0" smtClean="0"/>
                        <a:t>8.Facilitate the</a:t>
                      </a:r>
                      <a:r>
                        <a:rPr lang="en-GB" baseline="0" dirty="0" smtClean="0"/>
                        <a:t> group members </a:t>
                      </a:r>
                      <a:r>
                        <a:rPr lang="en-GB" dirty="0" smtClean="0"/>
                        <a:t>to sit as close to one another as possible</a:t>
                      </a:r>
                      <a:endParaRPr lang="en-GB" dirty="0"/>
                    </a:p>
                  </a:txBody>
                  <a:tcPr/>
                </a:tc>
                <a:tc>
                  <a:txBody>
                    <a:bodyPr/>
                    <a:lstStyle/>
                    <a:p>
                      <a:r>
                        <a:rPr lang="en-GB" dirty="0" smtClean="0"/>
                        <a:t>8.Promotes feeling of belonging and acceptance without feeling of intrusions</a:t>
                      </a:r>
                      <a:r>
                        <a:rPr lang="en-GB" baseline="0" dirty="0" smtClean="0"/>
                        <a:t> into one’s personal space</a:t>
                      </a:r>
                      <a:endParaRPr lang="en-GB" dirty="0"/>
                    </a:p>
                  </a:txBody>
                  <a:tcPr/>
                </a:tc>
              </a:tr>
              <a:tr h="370840">
                <a:tc>
                  <a:txBody>
                    <a:bodyPr/>
                    <a:lstStyle/>
                    <a:p>
                      <a:endParaRPr lang="en-GB" dirty="0"/>
                    </a:p>
                  </a:txBody>
                  <a:tcPr/>
                </a:tc>
                <a:tc>
                  <a:txBody>
                    <a:bodyPr/>
                    <a:lstStyle/>
                    <a:p>
                      <a:endParaRPr lang="en-GB" dirty="0"/>
                    </a:p>
                  </a:txBody>
                  <a:tcPr/>
                </a:tc>
              </a:tr>
            </a:tbl>
          </a:graphicData>
        </a:graphic>
      </p:graphicFrame>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Conducting  group therapy(cont.)</a:t>
            </a:r>
            <a:endParaRPr lang="en-GB" dirty="0"/>
          </a:p>
        </p:txBody>
      </p:sp>
      <p:sp>
        <p:nvSpPr>
          <p:cNvPr id="3" name="Content Placeholder 2"/>
          <p:cNvSpPr>
            <a:spLocks noGrp="1"/>
          </p:cNvSpPr>
          <p:nvPr>
            <p:ph idx="1"/>
          </p:nvPr>
        </p:nvSpPr>
        <p:spPr>
          <a:xfrm>
            <a:off x="395536" y="1196752"/>
            <a:ext cx="8229600" cy="4525963"/>
          </a:xfrm>
        </p:spPr>
        <p:txBody>
          <a:bodyPr/>
          <a:lstStyle/>
          <a:p>
            <a:pPr>
              <a:buNone/>
            </a:pPr>
            <a:r>
              <a:rPr lang="en-GB" dirty="0" smtClean="0"/>
              <a:t>C. IMPLEMENTATION-Introductory phase(cont)</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133</a:t>
            </a:fld>
            <a:endParaRPr lang="en-GB" dirty="0"/>
          </a:p>
        </p:txBody>
      </p:sp>
      <p:graphicFrame>
        <p:nvGraphicFramePr>
          <p:cNvPr id="5" name="Table 4"/>
          <p:cNvGraphicFramePr>
            <a:graphicFrameLocks noGrp="1"/>
          </p:cNvGraphicFramePr>
          <p:nvPr/>
        </p:nvGraphicFramePr>
        <p:xfrm>
          <a:off x="539552" y="1700808"/>
          <a:ext cx="7776864" cy="5431512"/>
        </p:xfrm>
        <a:graphic>
          <a:graphicData uri="http://schemas.openxmlformats.org/drawingml/2006/table">
            <a:tbl>
              <a:tblPr firstRow="1" bandRow="1">
                <a:tableStyleId>{5C22544A-7EE6-4342-B048-85BDC9FD1C3A}</a:tableStyleId>
              </a:tblPr>
              <a:tblGrid>
                <a:gridCol w="3672408"/>
                <a:gridCol w="4104456"/>
              </a:tblGrid>
              <a:tr h="859512">
                <a:tc>
                  <a:txBody>
                    <a:bodyPr/>
                    <a:lstStyle/>
                    <a:p>
                      <a:r>
                        <a:rPr lang="en-GB" dirty="0" smtClean="0"/>
                        <a:t>Steps</a:t>
                      </a:r>
                      <a:endParaRPr lang="en-GB" dirty="0"/>
                    </a:p>
                  </a:txBody>
                  <a:tcPr/>
                </a:tc>
                <a:tc>
                  <a:txBody>
                    <a:bodyPr/>
                    <a:lstStyle/>
                    <a:p>
                      <a:r>
                        <a:rPr lang="en-GB" dirty="0" smtClean="0"/>
                        <a:t>Rationale</a:t>
                      </a:r>
                      <a:endParaRPr lang="en-GB" dirty="0"/>
                    </a:p>
                  </a:txBody>
                  <a:tcPr/>
                </a:tc>
              </a:tr>
              <a:tr h="370840">
                <a:tc>
                  <a:txBody>
                    <a:bodyPr/>
                    <a:lstStyle/>
                    <a:p>
                      <a:r>
                        <a:rPr lang="en-GB" dirty="0" smtClean="0"/>
                        <a:t>9.Facilitate group members to identify the life duration of the group </a:t>
                      </a:r>
                      <a:endParaRPr lang="en-GB" dirty="0"/>
                    </a:p>
                  </a:txBody>
                  <a:tcPr/>
                </a:tc>
                <a:tc>
                  <a:txBody>
                    <a:bodyPr/>
                    <a:lstStyle/>
                    <a:p>
                      <a:r>
                        <a:rPr lang="en-GB" dirty="0" smtClean="0"/>
                        <a:t>9.Promotes</a:t>
                      </a:r>
                      <a:r>
                        <a:rPr lang="en-GB" baseline="0" dirty="0" smtClean="0"/>
                        <a:t> working towards achieving objectives within duration limits</a:t>
                      </a:r>
                      <a:endParaRPr lang="en-GB" dirty="0"/>
                    </a:p>
                  </a:txBody>
                  <a:tcPr/>
                </a:tc>
              </a:tr>
              <a:tr h="370840">
                <a:tc>
                  <a:txBody>
                    <a:bodyPr/>
                    <a:lstStyle/>
                    <a:p>
                      <a:r>
                        <a:rPr lang="en-GB" dirty="0" smtClean="0"/>
                        <a:t>10.Facilitate the group to identify goal and objectives of the group</a:t>
                      </a:r>
                      <a:endParaRPr lang="en-GB" dirty="0"/>
                    </a:p>
                  </a:txBody>
                  <a:tcPr/>
                </a:tc>
                <a:tc>
                  <a:txBody>
                    <a:bodyPr/>
                    <a:lstStyle/>
                    <a:p>
                      <a:r>
                        <a:rPr lang="en-GB" dirty="0" smtClean="0"/>
                        <a:t>10.Allows evaluation of effectiveness of activities.</a:t>
                      </a:r>
                    </a:p>
                  </a:txBody>
                  <a:tcPr/>
                </a:tc>
              </a:tr>
              <a:tr h="370840">
                <a:tc>
                  <a:txBody>
                    <a:bodyPr/>
                    <a:lstStyle/>
                    <a:p>
                      <a:r>
                        <a:rPr lang="en-GB" dirty="0" smtClean="0"/>
                        <a:t>11.Observe</a:t>
                      </a:r>
                      <a:r>
                        <a:rPr lang="en-GB" baseline="0" dirty="0" smtClean="0"/>
                        <a:t> for signs of establishment of acceptance ,respect and trust.</a:t>
                      </a:r>
                      <a:endParaRPr lang="en-GB" dirty="0"/>
                    </a:p>
                  </a:txBody>
                  <a:tcPr/>
                </a:tc>
                <a:tc>
                  <a:txBody>
                    <a:bodyPr/>
                    <a:lstStyle/>
                    <a:p>
                      <a:r>
                        <a:rPr lang="en-GB" dirty="0" smtClean="0"/>
                        <a:t>11.Indication of progress made and facilitates disclosure .</a:t>
                      </a:r>
                      <a:endParaRPr lang="en-GB" dirty="0"/>
                    </a:p>
                  </a:txBody>
                  <a:tcPr/>
                </a:tc>
              </a:tr>
              <a:tr h="370840">
                <a:tc>
                  <a:txBody>
                    <a:bodyPr/>
                    <a:lstStyle/>
                    <a:p>
                      <a:r>
                        <a:rPr lang="en-GB" dirty="0" smtClean="0"/>
                        <a:t>12.Guide members in their interaction and allow them</a:t>
                      </a:r>
                      <a:r>
                        <a:rPr lang="en-GB" baseline="0" dirty="0" smtClean="0"/>
                        <a:t> to proceed at their pace</a:t>
                      </a:r>
                      <a:endParaRPr lang="en-GB" dirty="0"/>
                    </a:p>
                  </a:txBody>
                  <a:tcPr/>
                </a:tc>
                <a:tc>
                  <a:txBody>
                    <a:bodyPr/>
                    <a:lstStyle/>
                    <a:p>
                      <a:r>
                        <a:rPr lang="en-GB" dirty="0" smtClean="0"/>
                        <a:t>Helps</a:t>
                      </a:r>
                      <a:r>
                        <a:rPr lang="en-GB" baseline="0" dirty="0" smtClean="0"/>
                        <a:t> group to remain focused while at the same time reduces feeling of intimidation</a:t>
                      </a:r>
                      <a:endParaRPr lang="en-GB" dirty="0"/>
                    </a:p>
                  </a:txBody>
                  <a:tcPr/>
                </a:tc>
              </a:tr>
              <a:tr h="370840">
                <a:tc>
                  <a:txBody>
                    <a:bodyPr/>
                    <a:lstStyle/>
                    <a:p>
                      <a:r>
                        <a:rPr lang="en-GB" dirty="0" smtClean="0"/>
                        <a:t>13.Facilitate self disclosure</a:t>
                      </a:r>
                    </a:p>
                    <a:p>
                      <a:endParaRPr lang="en-GB" dirty="0" smtClean="0"/>
                    </a:p>
                    <a:p>
                      <a:r>
                        <a:rPr lang="en-GB" dirty="0" smtClean="0"/>
                        <a:t>.</a:t>
                      </a:r>
                    </a:p>
                    <a:p>
                      <a:endParaRPr lang="en-GB" dirty="0" smtClean="0"/>
                    </a:p>
                    <a:p>
                      <a:r>
                        <a:rPr lang="en-GB" dirty="0" smtClean="0"/>
                        <a:t>                              ................</a:t>
                      </a:r>
                      <a:endParaRPr lang="en-GB" dirty="0"/>
                    </a:p>
                  </a:txBody>
                  <a:tcPr/>
                </a:tc>
                <a:tc>
                  <a:txBody>
                    <a:bodyPr/>
                    <a:lstStyle/>
                    <a:p>
                      <a:r>
                        <a:rPr lang="en-GB" dirty="0" smtClean="0"/>
                        <a:t>13.Allows</a:t>
                      </a:r>
                      <a:r>
                        <a:rPr lang="en-GB" baseline="0" dirty="0" smtClean="0"/>
                        <a:t> for expression of repressed material which can then be dwelt with and members be helped to develop insight and coping abilities. </a:t>
                      </a:r>
                      <a:endParaRPr lang="en-GB" dirty="0"/>
                    </a:p>
                  </a:txBody>
                  <a:tcPr/>
                </a:tc>
              </a:tr>
            </a:tbl>
          </a:graphicData>
        </a:graphic>
      </p:graphicFrame>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Conducting  group therapy(cont.)</a:t>
            </a:r>
            <a:endParaRPr lang="en-GB" dirty="0"/>
          </a:p>
        </p:txBody>
      </p:sp>
      <p:sp>
        <p:nvSpPr>
          <p:cNvPr id="3" name="Content Placeholder 2"/>
          <p:cNvSpPr>
            <a:spLocks noGrp="1"/>
          </p:cNvSpPr>
          <p:nvPr>
            <p:ph idx="1"/>
          </p:nvPr>
        </p:nvSpPr>
        <p:spPr/>
        <p:txBody>
          <a:bodyPr/>
          <a:lstStyle/>
          <a:p>
            <a:pPr>
              <a:buNone/>
            </a:pPr>
            <a:r>
              <a:rPr lang="en-GB" dirty="0" smtClean="0"/>
              <a:t>C. IMPEMENTATION(Cont.)</a:t>
            </a:r>
          </a:p>
          <a:p>
            <a:pPr>
              <a:buNone/>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134</a:t>
            </a:fld>
            <a:endParaRPr lang="en-GB" dirty="0"/>
          </a:p>
        </p:txBody>
      </p:sp>
      <p:graphicFrame>
        <p:nvGraphicFramePr>
          <p:cNvPr id="5" name="Table 4"/>
          <p:cNvGraphicFramePr>
            <a:graphicFrameLocks noGrp="1"/>
          </p:cNvGraphicFramePr>
          <p:nvPr/>
        </p:nvGraphicFramePr>
        <p:xfrm>
          <a:off x="539552" y="2250648"/>
          <a:ext cx="7632848" cy="4490720"/>
        </p:xfrm>
        <a:graphic>
          <a:graphicData uri="http://schemas.openxmlformats.org/drawingml/2006/table">
            <a:tbl>
              <a:tblPr firstRow="1" bandRow="1">
                <a:tableStyleId>{5C22544A-7EE6-4342-B048-85BDC9FD1C3A}</a:tableStyleId>
              </a:tblPr>
              <a:tblGrid>
                <a:gridCol w="3744416"/>
                <a:gridCol w="3888432"/>
              </a:tblGrid>
              <a:tr h="370840">
                <a:tc>
                  <a:txBody>
                    <a:bodyPr/>
                    <a:lstStyle/>
                    <a:p>
                      <a:r>
                        <a:rPr lang="en-GB" dirty="0" smtClean="0"/>
                        <a:t>                               Steps</a:t>
                      </a:r>
                      <a:endParaRPr lang="en-GB" dirty="0"/>
                    </a:p>
                  </a:txBody>
                  <a:tcPr/>
                </a:tc>
                <a:tc>
                  <a:txBody>
                    <a:bodyPr/>
                    <a:lstStyle/>
                    <a:p>
                      <a:r>
                        <a:rPr lang="en-GB" dirty="0" smtClean="0"/>
                        <a:t>                             Rationale</a:t>
                      </a:r>
                      <a:endParaRPr lang="en-GB" dirty="0"/>
                    </a:p>
                  </a:txBody>
                  <a:tcPr/>
                </a:tc>
              </a:tr>
              <a:tr h="370840">
                <a:tc>
                  <a:txBody>
                    <a:bodyPr/>
                    <a:lstStyle/>
                    <a:p>
                      <a:r>
                        <a:rPr lang="en-GB" sz="2400" b="1" dirty="0" smtClean="0"/>
                        <a:t>Working  phase</a:t>
                      </a:r>
                      <a:endParaRPr lang="en-GB" sz="2400" b="1" dirty="0"/>
                    </a:p>
                  </a:txBody>
                  <a:tcPr/>
                </a:tc>
                <a:tc>
                  <a:txBody>
                    <a:bodyPr/>
                    <a:lstStyle/>
                    <a:p>
                      <a:endParaRPr lang="en-GB"/>
                    </a:p>
                  </a:txBody>
                  <a:tcPr/>
                </a:tc>
              </a:tr>
              <a:tr h="370840">
                <a:tc>
                  <a:txBody>
                    <a:bodyPr/>
                    <a:lstStyle/>
                    <a:p>
                      <a:r>
                        <a:rPr lang="en-GB" dirty="0" smtClean="0"/>
                        <a:t>14.Observe the extent to which members show willingness to become involved with one another.</a:t>
                      </a:r>
                      <a:endParaRPr lang="en-GB" dirty="0"/>
                    </a:p>
                  </a:txBody>
                  <a:tcPr/>
                </a:tc>
                <a:tc>
                  <a:txBody>
                    <a:bodyPr/>
                    <a:lstStyle/>
                    <a:p>
                      <a:r>
                        <a:rPr lang="en-GB" dirty="0" smtClean="0"/>
                        <a:t>14.Evidence of mutual trust and success of working phase</a:t>
                      </a:r>
                      <a:endParaRPr lang="en-GB" dirty="0"/>
                    </a:p>
                  </a:txBody>
                  <a:tcPr/>
                </a:tc>
              </a:tr>
              <a:tr h="370840">
                <a:tc>
                  <a:txBody>
                    <a:bodyPr/>
                    <a:lstStyle/>
                    <a:p>
                      <a:r>
                        <a:rPr lang="en-GB" dirty="0" smtClean="0"/>
                        <a:t>15.Use group pressure in facilitating behaviour change</a:t>
                      </a:r>
                      <a:endParaRPr lang="en-GB" dirty="0"/>
                    </a:p>
                  </a:txBody>
                  <a:tcPr/>
                </a:tc>
                <a:tc>
                  <a:txBody>
                    <a:bodyPr/>
                    <a:lstStyle/>
                    <a:p>
                      <a:r>
                        <a:rPr lang="en-GB" dirty="0" smtClean="0"/>
                        <a:t>15.Patient is</a:t>
                      </a:r>
                      <a:r>
                        <a:rPr lang="en-GB" baseline="0" dirty="0" smtClean="0"/>
                        <a:t> more likely to learn to modify his/her behaviour in response to group pressure than to that of the individual nurse</a:t>
                      </a:r>
                      <a:endParaRPr lang="en-GB" dirty="0"/>
                    </a:p>
                  </a:txBody>
                  <a:tcPr/>
                </a:tc>
              </a:tr>
              <a:tr h="370840">
                <a:tc>
                  <a:txBody>
                    <a:bodyPr/>
                    <a:lstStyle/>
                    <a:p>
                      <a:r>
                        <a:rPr lang="en-GB" dirty="0" smtClean="0"/>
                        <a:t>16.Facilitate interaction between members by reflecting each member’s questions and</a:t>
                      </a:r>
                      <a:r>
                        <a:rPr lang="en-GB" baseline="0" dirty="0" smtClean="0"/>
                        <a:t> answers back to the group for discussion</a:t>
                      </a:r>
                      <a:r>
                        <a:rPr lang="en-GB" dirty="0" smtClean="0"/>
                        <a:t> </a:t>
                      </a:r>
                      <a:endParaRPr lang="en-GB" dirty="0"/>
                    </a:p>
                  </a:txBody>
                  <a:tcPr/>
                </a:tc>
                <a:tc>
                  <a:txBody>
                    <a:bodyPr/>
                    <a:lstStyle/>
                    <a:p>
                      <a:r>
                        <a:rPr lang="en-GB" dirty="0" smtClean="0"/>
                        <a:t>16.Faciltates development of problem solving skills</a:t>
                      </a:r>
                      <a:endParaRPr lang="en-GB" dirty="0"/>
                    </a:p>
                  </a:txBody>
                  <a:tcPr/>
                </a:tc>
              </a:tr>
              <a:tr h="370840">
                <a:tc>
                  <a:txBody>
                    <a:bodyPr/>
                    <a:lstStyle/>
                    <a:p>
                      <a:endParaRPr lang="en-GB" dirty="0"/>
                    </a:p>
                  </a:txBody>
                  <a:tcPr/>
                </a:tc>
                <a:tc>
                  <a:txBody>
                    <a:bodyPr/>
                    <a:lstStyle/>
                    <a:p>
                      <a:endParaRPr lang="en-GB" dirty="0"/>
                    </a:p>
                  </a:txBody>
                  <a:tcPr/>
                </a:tc>
              </a:tr>
            </a:tbl>
          </a:graphicData>
        </a:graphic>
      </p:graphicFrame>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Conducting  group therapy(cont.)</a:t>
            </a:r>
            <a:endParaRPr lang="en-GB" dirty="0"/>
          </a:p>
        </p:txBody>
      </p:sp>
      <p:sp>
        <p:nvSpPr>
          <p:cNvPr id="3" name="Content Placeholder 2"/>
          <p:cNvSpPr>
            <a:spLocks noGrp="1"/>
          </p:cNvSpPr>
          <p:nvPr>
            <p:ph idx="1"/>
          </p:nvPr>
        </p:nvSpPr>
        <p:spPr/>
        <p:txBody>
          <a:bodyPr/>
          <a:lstStyle/>
          <a:p>
            <a:pPr>
              <a:buNone/>
            </a:pPr>
            <a:r>
              <a:rPr lang="en-GB" dirty="0" smtClean="0"/>
              <a:t>C.IMPLEMENTATION (Working phase cont.)</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135</a:t>
            </a:fld>
            <a:endParaRPr lang="en-GB" dirty="0"/>
          </a:p>
        </p:txBody>
      </p:sp>
      <p:graphicFrame>
        <p:nvGraphicFramePr>
          <p:cNvPr id="5" name="Table 4"/>
          <p:cNvGraphicFramePr>
            <a:graphicFrameLocks noGrp="1"/>
          </p:cNvGraphicFramePr>
          <p:nvPr/>
        </p:nvGraphicFramePr>
        <p:xfrm>
          <a:off x="539552" y="2204864"/>
          <a:ext cx="7632848" cy="4673600"/>
        </p:xfrm>
        <a:graphic>
          <a:graphicData uri="http://schemas.openxmlformats.org/drawingml/2006/table">
            <a:tbl>
              <a:tblPr firstRow="1" bandRow="1">
                <a:tableStyleId>{5C22544A-7EE6-4342-B048-85BDC9FD1C3A}</a:tableStyleId>
              </a:tblPr>
              <a:tblGrid>
                <a:gridCol w="3816424"/>
                <a:gridCol w="3816424"/>
              </a:tblGrid>
              <a:tr h="370840">
                <a:tc>
                  <a:txBody>
                    <a:bodyPr/>
                    <a:lstStyle/>
                    <a:p>
                      <a:r>
                        <a:rPr lang="en-GB" dirty="0" smtClean="0"/>
                        <a:t>Steps</a:t>
                      </a:r>
                    </a:p>
                    <a:p>
                      <a:endParaRPr lang="en-GB" dirty="0"/>
                    </a:p>
                  </a:txBody>
                  <a:tcPr/>
                </a:tc>
                <a:tc>
                  <a:txBody>
                    <a:bodyPr/>
                    <a:lstStyle/>
                    <a:p>
                      <a:r>
                        <a:rPr lang="en-GB" dirty="0" smtClean="0"/>
                        <a:t>Rationale</a:t>
                      </a:r>
                      <a:endParaRPr lang="en-GB" dirty="0"/>
                    </a:p>
                  </a:txBody>
                  <a:tcPr/>
                </a:tc>
              </a:tr>
              <a:tr h="370840">
                <a:tc>
                  <a:txBody>
                    <a:bodyPr/>
                    <a:lstStyle/>
                    <a:p>
                      <a:r>
                        <a:rPr lang="en-GB" dirty="0" smtClean="0"/>
                        <a:t>17.Show</a:t>
                      </a:r>
                      <a:r>
                        <a:rPr lang="en-GB" baseline="0" dirty="0" smtClean="0"/>
                        <a:t> positive attitude to member’s contribution however irrelevant they  may appear  </a:t>
                      </a:r>
                      <a:endParaRPr lang="en-GB" dirty="0"/>
                    </a:p>
                  </a:txBody>
                  <a:tcPr/>
                </a:tc>
                <a:tc>
                  <a:txBody>
                    <a:bodyPr/>
                    <a:lstStyle/>
                    <a:p>
                      <a:r>
                        <a:rPr lang="en-GB" dirty="0" smtClean="0"/>
                        <a:t>17.</a:t>
                      </a:r>
                      <a:r>
                        <a:rPr lang="en-GB" baseline="0" dirty="0" smtClean="0"/>
                        <a:t> conveys respect and encourages disclosure.</a:t>
                      </a:r>
                      <a:endParaRPr lang="en-GB" dirty="0"/>
                    </a:p>
                  </a:txBody>
                  <a:tcPr/>
                </a:tc>
              </a:tr>
              <a:tr h="370840">
                <a:tc>
                  <a:txBody>
                    <a:bodyPr/>
                    <a:lstStyle/>
                    <a:p>
                      <a:r>
                        <a:rPr lang="en-GB" dirty="0" smtClean="0"/>
                        <a:t>18.Interprete the various tasks and roles members assign to themselves</a:t>
                      </a:r>
                      <a:r>
                        <a:rPr lang="en-GB" baseline="0" dirty="0" smtClean="0"/>
                        <a:t> and to other members.</a:t>
                      </a:r>
                      <a:endParaRPr lang="en-GB" dirty="0"/>
                    </a:p>
                  </a:txBody>
                  <a:tcPr/>
                </a:tc>
                <a:tc>
                  <a:txBody>
                    <a:bodyPr/>
                    <a:lstStyle/>
                    <a:p>
                      <a:r>
                        <a:rPr lang="en-GB" dirty="0" smtClean="0"/>
                        <a:t>18.To help the therapist get the broader perception of each member of the group , this</a:t>
                      </a:r>
                      <a:r>
                        <a:rPr lang="en-GB" baseline="0" dirty="0" smtClean="0"/>
                        <a:t> can later be used to promote self esteem of group members .</a:t>
                      </a:r>
                      <a:endParaRPr lang="en-GB" dirty="0"/>
                    </a:p>
                  </a:txBody>
                  <a:tcPr/>
                </a:tc>
              </a:tr>
              <a:tr h="370840">
                <a:tc>
                  <a:txBody>
                    <a:bodyPr/>
                    <a:lstStyle/>
                    <a:p>
                      <a:r>
                        <a:rPr lang="en-GB" dirty="0" smtClean="0"/>
                        <a:t>19.Determine if</a:t>
                      </a:r>
                      <a:r>
                        <a:rPr lang="en-GB" baseline="0" dirty="0" smtClean="0"/>
                        <a:t> the objective for each session are being met.</a:t>
                      </a:r>
                      <a:endParaRPr lang="en-GB" dirty="0"/>
                    </a:p>
                  </a:txBody>
                  <a:tcPr/>
                </a:tc>
                <a:tc>
                  <a:txBody>
                    <a:bodyPr/>
                    <a:lstStyle/>
                    <a:p>
                      <a:r>
                        <a:rPr lang="en-GB" dirty="0" smtClean="0"/>
                        <a:t>19. Detects factors that may hinder achievement of goals and plan appropriate interventions.</a:t>
                      </a:r>
                      <a:endParaRPr lang="en-GB" dirty="0"/>
                    </a:p>
                  </a:txBody>
                  <a:tcPr/>
                </a:tc>
              </a:tr>
              <a:tr h="370840">
                <a:tc>
                  <a:txBody>
                    <a:bodyPr/>
                    <a:lstStyle/>
                    <a:p>
                      <a:r>
                        <a:rPr lang="en-GB" dirty="0" smtClean="0"/>
                        <a:t>                     ...................</a:t>
                      </a:r>
                      <a:endParaRPr lang="en-GB" dirty="0"/>
                    </a:p>
                  </a:txBody>
                  <a:tcPr/>
                </a:tc>
                <a:tc>
                  <a:txBody>
                    <a:bodyPr/>
                    <a:lstStyle/>
                    <a:p>
                      <a:r>
                        <a:rPr lang="en-GB" dirty="0" smtClean="0"/>
                        <a:t>                   ......................</a:t>
                      </a:r>
                      <a:endParaRPr lang="en-GB" dirty="0"/>
                    </a:p>
                  </a:txBody>
                  <a:tcPr/>
                </a:tc>
              </a:tr>
              <a:tr h="370840">
                <a:tc>
                  <a:txBody>
                    <a:bodyPr/>
                    <a:lstStyle/>
                    <a:p>
                      <a:endParaRPr lang="en-GB"/>
                    </a:p>
                  </a:txBody>
                  <a:tcPr/>
                </a:tc>
                <a:tc>
                  <a:txBody>
                    <a:bodyPr/>
                    <a:lstStyle/>
                    <a:p>
                      <a:endParaRPr lang="en-GB" dirty="0"/>
                    </a:p>
                  </a:txBody>
                  <a:tcPr/>
                </a:tc>
              </a:tr>
            </a:tbl>
          </a:graphicData>
        </a:graphic>
      </p:graphicFrame>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Conducting  group therapy(cont.)</a:t>
            </a:r>
            <a:endParaRPr lang="en-GB" dirty="0"/>
          </a:p>
        </p:txBody>
      </p:sp>
      <p:sp>
        <p:nvSpPr>
          <p:cNvPr id="3" name="Content Placeholder 2"/>
          <p:cNvSpPr>
            <a:spLocks noGrp="1"/>
          </p:cNvSpPr>
          <p:nvPr>
            <p:ph idx="1"/>
          </p:nvPr>
        </p:nvSpPr>
        <p:spPr/>
        <p:txBody>
          <a:bodyPr/>
          <a:lstStyle/>
          <a:p>
            <a:pPr>
              <a:buNone/>
            </a:pPr>
            <a:r>
              <a:rPr lang="en-GB" dirty="0" smtClean="0"/>
              <a:t>C. IMPLEMENTATION(cont.)</a:t>
            </a:r>
          </a:p>
          <a:p>
            <a:pPr>
              <a:buNone/>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136</a:t>
            </a:fld>
            <a:endParaRPr lang="en-GB" dirty="0"/>
          </a:p>
        </p:txBody>
      </p:sp>
      <p:graphicFrame>
        <p:nvGraphicFramePr>
          <p:cNvPr id="5" name="Table 4"/>
          <p:cNvGraphicFramePr>
            <a:graphicFrameLocks noGrp="1"/>
          </p:cNvGraphicFramePr>
          <p:nvPr/>
        </p:nvGraphicFramePr>
        <p:xfrm>
          <a:off x="251520" y="2132856"/>
          <a:ext cx="8208912" cy="5120640"/>
        </p:xfrm>
        <a:graphic>
          <a:graphicData uri="http://schemas.openxmlformats.org/drawingml/2006/table">
            <a:tbl>
              <a:tblPr firstRow="1" bandRow="1">
                <a:tableStyleId>{5C22544A-7EE6-4342-B048-85BDC9FD1C3A}</a:tableStyleId>
              </a:tblPr>
              <a:tblGrid>
                <a:gridCol w="4104456"/>
                <a:gridCol w="4104456"/>
              </a:tblGrid>
              <a:tr h="370840">
                <a:tc>
                  <a:txBody>
                    <a:bodyPr/>
                    <a:lstStyle/>
                    <a:p>
                      <a:r>
                        <a:rPr lang="en-GB" sz="3200" b="1" dirty="0" smtClean="0"/>
                        <a:t>Steps</a:t>
                      </a:r>
                      <a:endParaRPr lang="en-GB" sz="3200" b="1" dirty="0"/>
                    </a:p>
                  </a:txBody>
                  <a:tcPr/>
                </a:tc>
                <a:tc>
                  <a:txBody>
                    <a:bodyPr/>
                    <a:lstStyle/>
                    <a:p>
                      <a:r>
                        <a:rPr lang="en-GB" sz="2800" b="1" dirty="0" smtClean="0"/>
                        <a:t>Rationale</a:t>
                      </a:r>
                      <a:endParaRPr lang="en-GB" sz="2800" b="1" dirty="0"/>
                    </a:p>
                  </a:txBody>
                  <a:tcPr/>
                </a:tc>
              </a:tr>
              <a:tr h="370840">
                <a:tc>
                  <a:txBody>
                    <a:bodyPr/>
                    <a:lstStyle/>
                    <a:p>
                      <a:r>
                        <a:rPr lang="en-GB" sz="2800" b="1" dirty="0" smtClean="0"/>
                        <a:t>Termination phase</a:t>
                      </a:r>
                      <a:endParaRPr lang="en-GB" sz="2800" b="1" dirty="0"/>
                    </a:p>
                  </a:txBody>
                  <a:tcPr/>
                </a:tc>
                <a:tc>
                  <a:txBody>
                    <a:bodyPr/>
                    <a:lstStyle/>
                    <a:p>
                      <a:endParaRPr lang="en-GB"/>
                    </a:p>
                  </a:txBody>
                  <a:tcPr/>
                </a:tc>
              </a:tr>
              <a:tr h="370840">
                <a:tc>
                  <a:txBody>
                    <a:bodyPr/>
                    <a:lstStyle/>
                    <a:p>
                      <a:r>
                        <a:rPr lang="en-GB" sz="2400" dirty="0" smtClean="0"/>
                        <a:t>20.Provide</a:t>
                      </a:r>
                      <a:r>
                        <a:rPr lang="en-GB" sz="2400" baseline="0" dirty="0" smtClean="0"/>
                        <a:t> members with opportunity to express feelings of separation from other members.</a:t>
                      </a:r>
                      <a:endParaRPr lang="en-GB" sz="2400" dirty="0"/>
                    </a:p>
                  </a:txBody>
                  <a:tcPr/>
                </a:tc>
                <a:tc>
                  <a:txBody>
                    <a:bodyPr/>
                    <a:lstStyle/>
                    <a:p>
                      <a:r>
                        <a:rPr lang="en-GB" sz="2400" dirty="0" smtClean="0"/>
                        <a:t>20.Enables the nurse to observe for feelings  of loss , episodes of regression and plan for appropriate interventions</a:t>
                      </a:r>
                      <a:endParaRPr lang="en-GB" sz="2400" dirty="0"/>
                    </a:p>
                  </a:txBody>
                  <a:tcPr/>
                </a:tc>
              </a:tr>
              <a:tr h="370840">
                <a:tc>
                  <a:txBody>
                    <a:bodyPr/>
                    <a:lstStyle/>
                    <a:p>
                      <a:r>
                        <a:rPr lang="en-GB" sz="2400" dirty="0" smtClean="0"/>
                        <a:t>21.Allow</a:t>
                      </a:r>
                      <a:r>
                        <a:rPr lang="en-GB" sz="2400" baseline="0" dirty="0" smtClean="0"/>
                        <a:t> members to discuss any achievements made .</a:t>
                      </a:r>
                      <a:endParaRPr lang="en-GB" sz="2400" dirty="0"/>
                    </a:p>
                  </a:txBody>
                  <a:tcPr/>
                </a:tc>
                <a:tc>
                  <a:txBody>
                    <a:bodyPr/>
                    <a:lstStyle/>
                    <a:p>
                      <a:r>
                        <a:rPr lang="en-GB" sz="2400" dirty="0" smtClean="0"/>
                        <a:t>21.Evaluates effectiveness of therapeutic activity</a:t>
                      </a:r>
                      <a:endParaRPr lang="en-GB" sz="2400" dirty="0"/>
                    </a:p>
                  </a:txBody>
                  <a:tcPr/>
                </a:tc>
              </a:tr>
              <a:tr h="370840">
                <a:tc>
                  <a:txBody>
                    <a:bodyPr/>
                    <a:lstStyle/>
                    <a:p>
                      <a:r>
                        <a:rPr lang="en-GB" sz="2400" dirty="0" smtClean="0"/>
                        <a:t>22.Set date for next session</a:t>
                      </a:r>
                      <a:endParaRPr lang="en-GB" sz="2400" dirty="0"/>
                    </a:p>
                  </a:txBody>
                  <a:tcPr/>
                </a:tc>
                <a:tc>
                  <a:txBody>
                    <a:bodyPr/>
                    <a:lstStyle/>
                    <a:p>
                      <a:r>
                        <a:rPr lang="en-GB" sz="2400" dirty="0" smtClean="0"/>
                        <a:t>22.For consistency and continuity.</a:t>
                      </a:r>
                      <a:endParaRPr lang="en-GB" sz="2400" dirty="0"/>
                    </a:p>
                  </a:txBody>
                  <a:tcPr/>
                </a:tc>
              </a:tr>
              <a:tr h="370840">
                <a:tc>
                  <a:txBody>
                    <a:bodyPr/>
                    <a:lstStyle/>
                    <a:p>
                      <a:r>
                        <a:rPr lang="en-GB" sz="2400" dirty="0" smtClean="0"/>
                        <a:t>23. Allow</a:t>
                      </a:r>
                      <a:r>
                        <a:rPr lang="en-GB" sz="2400" baseline="0" dirty="0" smtClean="0"/>
                        <a:t> members to disperse to their respective activities.</a:t>
                      </a:r>
                      <a:endParaRPr lang="en-GB" sz="2400" dirty="0"/>
                    </a:p>
                  </a:txBody>
                  <a:tcPr/>
                </a:tc>
                <a:tc>
                  <a:txBody>
                    <a:bodyPr/>
                    <a:lstStyle/>
                    <a:p>
                      <a:r>
                        <a:rPr lang="en-GB" sz="2400" dirty="0" smtClean="0"/>
                        <a:t>23. To prepare for next session </a:t>
                      </a:r>
                      <a:endParaRPr lang="en-GB" sz="2400" dirty="0"/>
                    </a:p>
                  </a:txBody>
                  <a:tcPr/>
                </a:tc>
              </a:tr>
            </a:tbl>
          </a:graphicData>
        </a:graphic>
      </p:graphicFrame>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Conducting  group therapy(cont.)</a:t>
            </a:r>
            <a:endParaRPr lang="en-GB" dirty="0"/>
          </a:p>
        </p:txBody>
      </p:sp>
      <p:sp>
        <p:nvSpPr>
          <p:cNvPr id="3" name="Content Placeholder 2"/>
          <p:cNvSpPr>
            <a:spLocks noGrp="1"/>
          </p:cNvSpPr>
          <p:nvPr>
            <p:ph idx="1"/>
          </p:nvPr>
        </p:nvSpPr>
        <p:spPr/>
        <p:txBody>
          <a:bodyPr/>
          <a:lstStyle/>
          <a:p>
            <a:pPr>
              <a:buNone/>
            </a:pPr>
            <a:r>
              <a:rPr lang="en-GB" dirty="0" smtClean="0"/>
              <a:t>C. IMPLEMENTATION(cont.)</a:t>
            </a:r>
          </a:p>
          <a:p>
            <a:pPr>
              <a:buNone/>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137</a:t>
            </a:fld>
            <a:endParaRPr lang="en-GB" dirty="0"/>
          </a:p>
        </p:txBody>
      </p:sp>
      <p:graphicFrame>
        <p:nvGraphicFramePr>
          <p:cNvPr id="5" name="Table 4"/>
          <p:cNvGraphicFramePr>
            <a:graphicFrameLocks noGrp="1"/>
          </p:cNvGraphicFramePr>
          <p:nvPr/>
        </p:nvGraphicFramePr>
        <p:xfrm>
          <a:off x="251520" y="2132856"/>
          <a:ext cx="8640960" cy="4922520"/>
        </p:xfrm>
        <a:graphic>
          <a:graphicData uri="http://schemas.openxmlformats.org/drawingml/2006/table">
            <a:tbl>
              <a:tblPr firstRow="1" bandRow="1">
                <a:tableStyleId>{5C22544A-7EE6-4342-B048-85BDC9FD1C3A}</a:tableStyleId>
              </a:tblPr>
              <a:tblGrid>
                <a:gridCol w="4248472"/>
                <a:gridCol w="4392488"/>
              </a:tblGrid>
              <a:tr h="360040">
                <a:tc>
                  <a:txBody>
                    <a:bodyPr/>
                    <a:lstStyle/>
                    <a:p>
                      <a:r>
                        <a:rPr lang="en-GB" sz="2400" dirty="0" smtClean="0"/>
                        <a:t>                             Steps</a:t>
                      </a:r>
                      <a:endParaRPr lang="en-GB" sz="2400" dirty="0"/>
                    </a:p>
                  </a:txBody>
                  <a:tcPr/>
                </a:tc>
                <a:tc>
                  <a:txBody>
                    <a:bodyPr/>
                    <a:lstStyle/>
                    <a:p>
                      <a:r>
                        <a:rPr lang="en-GB" sz="2400" dirty="0" smtClean="0"/>
                        <a:t>                  Rationale</a:t>
                      </a:r>
                      <a:endParaRPr lang="en-GB" sz="2400" dirty="0"/>
                    </a:p>
                  </a:txBody>
                  <a:tcPr/>
                </a:tc>
              </a:tr>
              <a:tr h="370840">
                <a:tc>
                  <a:txBody>
                    <a:bodyPr/>
                    <a:lstStyle/>
                    <a:p>
                      <a:r>
                        <a:rPr lang="en-GB" sz="2800" b="1" dirty="0" smtClean="0"/>
                        <a:t>Termination  phase (cont.)</a:t>
                      </a:r>
                      <a:endParaRPr lang="en-GB" sz="2800" b="1" dirty="0"/>
                    </a:p>
                  </a:txBody>
                  <a:tcPr/>
                </a:tc>
                <a:tc>
                  <a:txBody>
                    <a:bodyPr/>
                    <a:lstStyle/>
                    <a:p>
                      <a:endParaRPr lang="en-GB"/>
                    </a:p>
                  </a:txBody>
                  <a:tcPr/>
                </a:tc>
              </a:tr>
              <a:tr h="370840">
                <a:tc>
                  <a:txBody>
                    <a:bodyPr/>
                    <a:lstStyle/>
                    <a:p>
                      <a:r>
                        <a:rPr lang="en-GB" sz="2400" dirty="0" smtClean="0"/>
                        <a:t>24.Discuss with co-therapist observations and experiences during the session</a:t>
                      </a:r>
                      <a:endParaRPr lang="en-GB" sz="2400" dirty="0"/>
                    </a:p>
                  </a:txBody>
                  <a:tcPr/>
                </a:tc>
                <a:tc>
                  <a:txBody>
                    <a:bodyPr/>
                    <a:lstStyle/>
                    <a:p>
                      <a:r>
                        <a:rPr lang="en-GB" sz="2400" dirty="0" smtClean="0"/>
                        <a:t>24.Identifies areas of  improvement .</a:t>
                      </a:r>
                      <a:endParaRPr lang="en-GB" sz="2400" dirty="0"/>
                    </a:p>
                  </a:txBody>
                  <a:tcPr/>
                </a:tc>
              </a:tr>
              <a:tr h="370840">
                <a:tc>
                  <a:txBody>
                    <a:bodyPr/>
                    <a:lstStyle/>
                    <a:p>
                      <a:r>
                        <a:rPr lang="en-GB" sz="2400" dirty="0" smtClean="0"/>
                        <a:t>25.Return</a:t>
                      </a:r>
                      <a:r>
                        <a:rPr lang="en-GB" sz="2400" baseline="0" dirty="0" smtClean="0"/>
                        <a:t> seats , stationary and group file to their respective areas.</a:t>
                      </a:r>
                      <a:endParaRPr lang="en-GB" sz="2400" dirty="0"/>
                    </a:p>
                  </a:txBody>
                  <a:tcPr/>
                </a:tc>
                <a:tc>
                  <a:txBody>
                    <a:bodyPr/>
                    <a:lstStyle/>
                    <a:p>
                      <a:r>
                        <a:rPr lang="en-GB" sz="2400" dirty="0" smtClean="0"/>
                        <a:t>25.For  safe custody.</a:t>
                      </a:r>
                      <a:endParaRPr lang="en-GB" sz="2400" dirty="0"/>
                    </a:p>
                  </a:txBody>
                  <a:tcPr/>
                </a:tc>
              </a:tr>
              <a:tr h="370840">
                <a:tc>
                  <a:txBody>
                    <a:bodyPr/>
                    <a:lstStyle/>
                    <a:p>
                      <a:endParaRPr lang="en-GB" sz="2400" dirty="0"/>
                    </a:p>
                  </a:txBody>
                  <a:tcPr/>
                </a:tc>
                <a:tc>
                  <a:txBody>
                    <a:bodyPr/>
                    <a:lstStyle/>
                    <a:p>
                      <a:endParaRPr lang="en-GB" dirty="0"/>
                    </a:p>
                  </a:txBody>
                  <a:tcPr/>
                </a:tc>
              </a:tr>
              <a:tr h="370840">
                <a:tc>
                  <a:txBody>
                    <a:bodyPr/>
                    <a:lstStyle/>
                    <a:p>
                      <a:r>
                        <a:rPr lang="en-GB" dirty="0" smtClean="0"/>
                        <a:t>.......................................................................</a:t>
                      </a:r>
                      <a:endParaRPr lang="en-GB" dirty="0"/>
                    </a:p>
                  </a:txBody>
                  <a:tcPr/>
                </a:tc>
                <a:tc>
                  <a:txBody>
                    <a:bodyPr/>
                    <a:lstStyle/>
                    <a:p>
                      <a:r>
                        <a:rPr lang="en-GB" dirty="0" smtClean="0"/>
                        <a:t>.....................................................................</a:t>
                      </a:r>
                      <a:endParaRPr lang="en-GB" dirty="0"/>
                    </a:p>
                  </a:txBody>
                  <a:tcPr/>
                </a:tc>
              </a:tr>
              <a:tr h="370840">
                <a:tc>
                  <a:txBody>
                    <a:bodyPr/>
                    <a:lstStyle/>
                    <a:p>
                      <a:endParaRPr lang="en-GB" dirty="0"/>
                    </a:p>
                  </a:txBody>
                  <a:tcPr/>
                </a:tc>
                <a:tc>
                  <a:txBody>
                    <a:bodyPr/>
                    <a:lstStyle/>
                    <a:p>
                      <a:endParaRPr lang="en-GB"/>
                    </a:p>
                  </a:txBody>
                  <a:tcPr/>
                </a:tc>
              </a:tr>
              <a:tr h="370840">
                <a:tc>
                  <a:txBody>
                    <a:bodyPr/>
                    <a:lstStyle/>
                    <a:p>
                      <a:endParaRPr lang="en-GB" dirty="0"/>
                    </a:p>
                  </a:txBody>
                  <a:tcPr/>
                </a:tc>
                <a:tc>
                  <a:txBody>
                    <a:bodyPr/>
                    <a:lstStyle/>
                    <a:p>
                      <a:endParaRPr lang="en-GB" dirty="0"/>
                    </a:p>
                  </a:txBody>
                  <a:tcPr/>
                </a:tc>
              </a:tr>
            </a:tbl>
          </a:graphicData>
        </a:graphic>
      </p:graphicFrame>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7200" b="1" dirty="0" smtClean="0"/>
              <a:t>REHABILITATION</a:t>
            </a:r>
            <a:endParaRPr lang="en-GB" sz="7200" b="1"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solidFill>
                  <a:srgbClr val="FF0000"/>
                </a:solidFill>
              </a:rPr>
              <a:t>Definition</a:t>
            </a:r>
          </a:p>
          <a:p>
            <a:pPr lvl="1">
              <a:buFont typeface="Arial" pitchFamily="34" charset="0"/>
              <a:buChar char="•"/>
            </a:pPr>
            <a:r>
              <a:rPr lang="en-GB" dirty="0" smtClean="0"/>
              <a:t>Rehabilitation is the process of getting a person who has been ill or who has disability back to as full working capacity as is possible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138</a:t>
            </a:fld>
            <a:endParaRPr lang="en-GB" dirty="0"/>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REHABILITATION(Cont.)</a:t>
            </a:r>
            <a:endParaRPr lang="en-GB" dirty="0"/>
          </a:p>
        </p:txBody>
      </p:sp>
      <p:sp>
        <p:nvSpPr>
          <p:cNvPr id="3" name="Content Placeholder 2"/>
          <p:cNvSpPr>
            <a:spLocks noGrp="1"/>
          </p:cNvSpPr>
          <p:nvPr>
            <p:ph idx="1"/>
          </p:nvPr>
        </p:nvSpPr>
        <p:spPr>
          <a:xfrm>
            <a:off x="395536" y="1556792"/>
            <a:ext cx="8229600" cy="4525963"/>
          </a:xfrm>
        </p:spPr>
        <p:txBody>
          <a:bodyPr/>
          <a:lstStyle/>
          <a:p>
            <a:pPr>
              <a:buNone/>
            </a:pPr>
            <a:endParaRPr lang="en-GB" b="1" u="sng" dirty="0" smtClean="0">
              <a:solidFill>
                <a:srgbClr val="FF0000"/>
              </a:solidFill>
            </a:endParaRPr>
          </a:p>
          <a:p>
            <a:pPr>
              <a:buNone/>
            </a:pPr>
            <a:r>
              <a:rPr lang="en-GB" b="1" u="sng" dirty="0" smtClean="0">
                <a:solidFill>
                  <a:srgbClr val="FF0000"/>
                </a:solidFill>
              </a:rPr>
              <a:t>Note</a:t>
            </a:r>
          </a:p>
          <a:p>
            <a:pPr lvl="1">
              <a:buFont typeface="Arial" pitchFamily="34" charset="0"/>
              <a:buChar char="•"/>
            </a:pPr>
            <a:r>
              <a:rPr lang="en-GB" dirty="0" smtClean="0"/>
              <a:t>Rehabilitation of the psychiatric patient starts from the admission of the patient in the ward, through hospitalisation period , to discharge of the patient to the family and to the community.</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139</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 (cont.)</a:t>
            </a:r>
            <a:endParaRPr lang="en-GB" sz="3200" dirty="0"/>
          </a:p>
        </p:txBody>
      </p:sp>
      <p:sp>
        <p:nvSpPr>
          <p:cNvPr id="3" name="Content Placeholder 2"/>
          <p:cNvSpPr>
            <a:spLocks noGrp="1"/>
          </p:cNvSpPr>
          <p:nvPr>
            <p:ph idx="1"/>
          </p:nvPr>
        </p:nvSpPr>
        <p:spPr/>
        <p:txBody>
          <a:bodyPr>
            <a:normAutofit fontScale="62500" lnSpcReduction="20000"/>
          </a:bodyPr>
          <a:lstStyle/>
          <a:p>
            <a:pPr>
              <a:buNone/>
            </a:pPr>
            <a:r>
              <a:rPr lang="en-GB" sz="5100" b="1" dirty="0" smtClean="0"/>
              <a:t>The interpretation of the dreams</a:t>
            </a:r>
          </a:p>
          <a:p>
            <a:pPr>
              <a:buNone/>
            </a:pPr>
            <a:endParaRPr lang="en-GB" sz="4300" b="1" dirty="0" smtClean="0"/>
          </a:p>
          <a:p>
            <a:r>
              <a:rPr lang="en-GB" sz="4000" dirty="0" smtClean="0"/>
              <a:t>Freud became aware of the significance of the dreams when he noted that patients frequently reported their dreams in the process of free association.</a:t>
            </a:r>
          </a:p>
          <a:p>
            <a:r>
              <a:rPr lang="en-GB" sz="4000" dirty="0" smtClean="0"/>
              <a:t>Freud learned that dreams were definitely meaningful, even though meanings were often hidden or disguised </a:t>
            </a:r>
          </a:p>
          <a:p>
            <a:r>
              <a:rPr lang="en-GB" sz="4000" dirty="0" smtClean="0"/>
              <a:t>Most of all , Freud was struck by the intimate connection between </a:t>
            </a:r>
            <a:r>
              <a:rPr lang="en-GB" sz="4000" dirty="0" smtClean="0">
                <a:solidFill>
                  <a:srgbClr val="FF0000"/>
                </a:solidFill>
              </a:rPr>
              <a:t>dream content  and unconscious memories or fantasies that were long repressed </a:t>
            </a:r>
            <a:r>
              <a:rPr lang="en-GB" sz="4000" dirty="0" smtClean="0"/>
              <a:t>.This observation led Freud to declare that , the interpretation of dreams was vital  in understanding the unconscious.</a:t>
            </a:r>
          </a:p>
          <a:p>
            <a:pPr algn="r"/>
            <a:endParaRPr lang="en-GB" sz="36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14</a:t>
            </a:fld>
            <a:endParaRPr lang="en-GB" dirty="0"/>
          </a:p>
        </p:txBody>
      </p:sp>
    </p:spTree>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REHABILITATION</a:t>
            </a:r>
            <a:endParaRPr lang="en-GB" dirty="0"/>
          </a:p>
        </p:txBody>
      </p:sp>
      <p:sp>
        <p:nvSpPr>
          <p:cNvPr id="3" name="Content Placeholder 2"/>
          <p:cNvSpPr>
            <a:spLocks noGrp="1"/>
          </p:cNvSpPr>
          <p:nvPr>
            <p:ph idx="1"/>
          </p:nvPr>
        </p:nvSpPr>
        <p:spPr>
          <a:xfrm>
            <a:off x="467544" y="1484784"/>
            <a:ext cx="8229600" cy="4525963"/>
          </a:xfrm>
        </p:spPr>
        <p:txBody>
          <a:bodyPr/>
          <a:lstStyle/>
          <a:p>
            <a:pPr>
              <a:buNone/>
            </a:pPr>
            <a:endParaRPr lang="en-GB" b="1" dirty="0" smtClean="0"/>
          </a:p>
          <a:p>
            <a:pPr>
              <a:buNone/>
            </a:pPr>
            <a:r>
              <a:rPr lang="en-GB" b="1" dirty="0" smtClean="0">
                <a:solidFill>
                  <a:srgbClr val="FF0000"/>
                </a:solidFill>
              </a:rPr>
              <a:t>Aims</a:t>
            </a:r>
          </a:p>
          <a:p>
            <a:pPr lvl="1">
              <a:buFont typeface="Arial" pitchFamily="34" charset="0"/>
              <a:buChar char="•"/>
            </a:pPr>
            <a:r>
              <a:rPr lang="en-GB" dirty="0" smtClean="0"/>
              <a:t>To assist the individual to adjust in the family , community and resume (Where possible) his full functional state</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140</a:t>
            </a:fld>
            <a:endParaRPr lang="en-GB"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REHABILITATION</a:t>
            </a:r>
            <a:endParaRPr lang="en-GB" dirty="0"/>
          </a:p>
        </p:txBody>
      </p:sp>
      <p:sp>
        <p:nvSpPr>
          <p:cNvPr id="3" name="Content Placeholder 2"/>
          <p:cNvSpPr>
            <a:spLocks noGrp="1"/>
          </p:cNvSpPr>
          <p:nvPr>
            <p:ph idx="1"/>
          </p:nvPr>
        </p:nvSpPr>
        <p:spPr/>
        <p:txBody>
          <a:bodyPr>
            <a:normAutofit fontScale="92500" lnSpcReduction="20000"/>
          </a:bodyPr>
          <a:lstStyle/>
          <a:p>
            <a:pPr>
              <a:buNone/>
            </a:pPr>
            <a:endParaRPr lang="en-GB" b="1" dirty="0" smtClean="0"/>
          </a:p>
          <a:p>
            <a:pPr>
              <a:buNone/>
            </a:pPr>
            <a:r>
              <a:rPr lang="en-GB" b="1" dirty="0" smtClean="0">
                <a:solidFill>
                  <a:srgbClr val="FF0000"/>
                </a:solidFill>
              </a:rPr>
              <a:t>The role of the nurse in rehabilitation</a:t>
            </a:r>
            <a:r>
              <a:rPr lang="en-GB" b="1" dirty="0" smtClean="0"/>
              <a:t> </a:t>
            </a:r>
          </a:p>
          <a:p>
            <a:pPr lvl="1">
              <a:buFont typeface="Arial" pitchFamily="34" charset="0"/>
              <a:buChar char="•"/>
            </a:pPr>
            <a:r>
              <a:rPr lang="en-GB" dirty="0" smtClean="0"/>
              <a:t>Liaise with other members of the health team i.e. Social worker, occupational therapist , community psychiatric nurse , and medical practitioner.</a:t>
            </a:r>
          </a:p>
          <a:p>
            <a:pPr lvl="1">
              <a:buFont typeface="Arial" pitchFamily="34" charset="0"/>
              <a:buChar char="•"/>
            </a:pPr>
            <a:r>
              <a:rPr lang="en-GB" dirty="0" smtClean="0"/>
              <a:t>Assist the patient gain insight in his problems and give suggestions on the possible ways of adjustment</a:t>
            </a:r>
          </a:p>
          <a:p>
            <a:pPr lvl="1">
              <a:buFont typeface="Arial" pitchFamily="34" charset="0"/>
              <a:buChar char="•"/>
            </a:pPr>
            <a:r>
              <a:rPr lang="en-GB" dirty="0" smtClean="0"/>
              <a:t>Give mental health education</a:t>
            </a:r>
          </a:p>
          <a:p>
            <a:pPr lvl="1">
              <a:buFont typeface="Arial" pitchFamily="34" charset="0"/>
              <a:buChar char="•"/>
            </a:pPr>
            <a:r>
              <a:rPr lang="en-GB" dirty="0" smtClean="0"/>
              <a:t>Identify the abilities of the patient i.e. His potentials so as to counsel him as necessary .</a:t>
            </a:r>
          </a:p>
          <a:p>
            <a:pPr lvl="1">
              <a:buNone/>
            </a:pPr>
            <a:r>
              <a:rPr lang="en-GB" dirty="0" smtClean="0"/>
              <a:t>                </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141</a:t>
            </a:fld>
            <a:endParaRPr lang="en-GB" dirty="0"/>
          </a:p>
        </p:txBody>
      </p:sp>
    </p:spTree>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REHABILITATION</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solidFill>
                  <a:srgbClr val="FF0000"/>
                </a:solidFill>
              </a:rPr>
              <a:t>The role of the nurse (cont.)</a:t>
            </a:r>
          </a:p>
          <a:p>
            <a:pPr lvl="1">
              <a:buFont typeface="Arial" pitchFamily="34" charset="0"/>
              <a:buChar char="•"/>
            </a:pPr>
            <a:r>
              <a:rPr lang="en-GB" dirty="0" smtClean="0"/>
              <a:t>Identify the available resources in the community which the patient can use after discharge e.g. Alcoholic Anonymous (AA) group  for an alcoholic , Mental health units/ clinics e.g. Kariobangi clinic.</a:t>
            </a:r>
          </a:p>
          <a:p>
            <a:pPr lvl="1">
              <a:buNone/>
            </a:pPr>
            <a:r>
              <a:rPr lang="en-GB" dirty="0" smtClean="0"/>
              <a:t>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142</a:t>
            </a:fld>
            <a:endParaRPr lang="en-GB" dirty="0"/>
          </a:p>
        </p:txBody>
      </p:sp>
    </p:spTree>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OCCUPATIONAL THERAPY</a:t>
            </a:r>
            <a:endParaRPr lang="en-GB" dirty="0"/>
          </a:p>
        </p:txBody>
      </p:sp>
      <p:sp>
        <p:nvSpPr>
          <p:cNvPr id="3" name="Content Placeholder 2"/>
          <p:cNvSpPr>
            <a:spLocks noGrp="1"/>
          </p:cNvSpPr>
          <p:nvPr>
            <p:ph idx="1"/>
          </p:nvPr>
        </p:nvSpPr>
        <p:spPr>
          <a:xfrm>
            <a:off x="467544" y="1556792"/>
            <a:ext cx="8229600" cy="4525963"/>
          </a:xfrm>
        </p:spPr>
        <p:txBody>
          <a:bodyPr/>
          <a:lstStyle/>
          <a:p>
            <a:pPr>
              <a:buNone/>
            </a:pPr>
            <a:endParaRPr lang="en-GB" b="1" dirty="0" smtClean="0"/>
          </a:p>
          <a:p>
            <a:pPr>
              <a:buNone/>
            </a:pPr>
            <a:r>
              <a:rPr lang="en-GB" b="1" dirty="0" smtClean="0">
                <a:solidFill>
                  <a:srgbClr val="FF0000"/>
                </a:solidFill>
              </a:rPr>
              <a:t>Definition </a:t>
            </a:r>
          </a:p>
          <a:p>
            <a:pPr lvl="1">
              <a:buFont typeface="Arial" pitchFamily="34" charset="0"/>
              <a:buChar char="•"/>
            </a:pPr>
            <a:r>
              <a:rPr lang="en-GB" dirty="0" smtClean="0"/>
              <a:t>A form of treatment given to the client so as to achieve physical and emotional independence by the use of selected activities</a:t>
            </a:r>
          </a:p>
          <a:p>
            <a:pPr lvl="1">
              <a:buNone/>
            </a:pPr>
            <a:r>
              <a:rPr lang="en-GB" dirty="0" smtClean="0"/>
              <a:t> </a:t>
            </a:r>
          </a:p>
          <a:p>
            <a:pPr lvl="1">
              <a:buNone/>
            </a:pPr>
            <a:endParaRPr lang="en-GB" dirty="0" smtClean="0"/>
          </a:p>
          <a:p>
            <a:pPr lvl="1">
              <a:buNone/>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143</a:t>
            </a:fld>
            <a:endParaRPr lang="en-GB" dirty="0"/>
          </a:p>
        </p:txBody>
      </p:sp>
    </p:spTree>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OCCUPATIONAL THERAPY(cont.)</a:t>
            </a:r>
            <a:endParaRPr lang="en-GB" dirty="0"/>
          </a:p>
        </p:txBody>
      </p:sp>
      <p:sp>
        <p:nvSpPr>
          <p:cNvPr id="3" name="Content Placeholder 2"/>
          <p:cNvSpPr>
            <a:spLocks noGrp="1"/>
          </p:cNvSpPr>
          <p:nvPr>
            <p:ph idx="1"/>
          </p:nvPr>
        </p:nvSpPr>
        <p:spPr/>
        <p:txBody>
          <a:bodyPr>
            <a:normAutofit fontScale="85000" lnSpcReduction="10000"/>
          </a:bodyPr>
          <a:lstStyle/>
          <a:p>
            <a:pPr>
              <a:buNone/>
            </a:pPr>
            <a:r>
              <a:rPr lang="en-GB" sz="3500" b="1" dirty="0" smtClean="0">
                <a:solidFill>
                  <a:srgbClr val="FF0000"/>
                </a:solidFill>
              </a:rPr>
              <a:t>Objectives of occupational therapy</a:t>
            </a:r>
          </a:p>
          <a:p>
            <a:pPr lvl="1">
              <a:buFont typeface="Arial" pitchFamily="34" charset="0"/>
              <a:buChar char="•"/>
            </a:pPr>
            <a:r>
              <a:rPr lang="en-GB" dirty="0" smtClean="0"/>
              <a:t>Establishment of a therapeutic environment that is conducive to recovery .</a:t>
            </a:r>
          </a:p>
          <a:p>
            <a:pPr lvl="1">
              <a:buFont typeface="Arial" pitchFamily="34" charset="0"/>
              <a:buChar char="•"/>
            </a:pPr>
            <a:r>
              <a:rPr lang="en-GB" dirty="0" smtClean="0"/>
              <a:t>To supplement formal psychotherapy or therapeutic efforts of hospital staff in the management of the patient .</a:t>
            </a:r>
          </a:p>
          <a:p>
            <a:pPr lvl="1">
              <a:buFont typeface="Arial" pitchFamily="34" charset="0"/>
              <a:buChar char="•"/>
            </a:pPr>
            <a:r>
              <a:rPr lang="en-GB" dirty="0" smtClean="0"/>
              <a:t>To provide socialization</a:t>
            </a:r>
          </a:p>
          <a:p>
            <a:pPr lvl="1">
              <a:buFont typeface="Arial" pitchFamily="34" charset="0"/>
              <a:buChar char="•"/>
            </a:pPr>
            <a:r>
              <a:rPr lang="en-GB" dirty="0" smtClean="0"/>
              <a:t>To provide diversion</a:t>
            </a:r>
          </a:p>
          <a:p>
            <a:pPr lvl="1">
              <a:buFont typeface="Arial" pitchFamily="34" charset="0"/>
              <a:buChar char="•"/>
            </a:pPr>
            <a:r>
              <a:rPr lang="en-GB" dirty="0" smtClean="0"/>
              <a:t>To provide rehabilitation</a:t>
            </a:r>
          </a:p>
          <a:p>
            <a:pPr lvl="1">
              <a:buFont typeface="Arial" pitchFamily="34" charset="0"/>
              <a:buChar char="•"/>
            </a:pPr>
            <a:r>
              <a:rPr lang="en-GB" dirty="0" smtClean="0"/>
              <a:t>To prevent mental and physical deterioration</a:t>
            </a:r>
          </a:p>
          <a:p>
            <a:pPr lvl="1">
              <a:buFont typeface="Arial" pitchFamily="34" charset="0"/>
              <a:buChar char="•"/>
            </a:pPr>
            <a:r>
              <a:rPr lang="en-GB" dirty="0" smtClean="0"/>
              <a:t>To modify behaviour</a:t>
            </a:r>
          </a:p>
          <a:p>
            <a:pPr lvl="1">
              <a:buNone/>
            </a:pPr>
            <a:r>
              <a:rPr lang="en-GB" dirty="0" smtClean="0"/>
              <a:t>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144</a:t>
            </a:fld>
            <a:endParaRPr lang="en-GB" dirty="0"/>
          </a:p>
        </p:txBody>
      </p:sp>
    </p:spTree>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OCCUPATIONAL THERAPY(cont.)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solidFill>
                  <a:srgbClr val="FF0000"/>
                </a:solidFill>
              </a:rPr>
              <a:t>Indications</a:t>
            </a:r>
          </a:p>
          <a:p>
            <a:pPr lvl="1">
              <a:buFont typeface="Arial" pitchFamily="34" charset="0"/>
              <a:buChar char="•"/>
            </a:pPr>
            <a:r>
              <a:rPr lang="en-GB" dirty="0" smtClean="0"/>
              <a:t>Individuals with physical injury or illness</a:t>
            </a:r>
          </a:p>
          <a:p>
            <a:pPr lvl="1">
              <a:buFont typeface="Arial" pitchFamily="34" charset="0"/>
              <a:buChar char="•"/>
            </a:pPr>
            <a:r>
              <a:rPr lang="en-GB" dirty="0" smtClean="0"/>
              <a:t>Individuals with emotional disorder</a:t>
            </a:r>
          </a:p>
          <a:p>
            <a:pPr lvl="1">
              <a:buFont typeface="Arial" pitchFamily="34" charset="0"/>
              <a:buChar char="•"/>
            </a:pPr>
            <a:r>
              <a:rPr lang="en-GB" dirty="0" smtClean="0"/>
              <a:t>Congenital or developmental disability</a:t>
            </a:r>
          </a:p>
          <a:p>
            <a:pPr lvl="1">
              <a:buFont typeface="Arial" pitchFamily="34" charset="0"/>
              <a:buChar char="•"/>
            </a:pPr>
            <a:r>
              <a:rPr lang="en-GB" dirty="0" smtClean="0"/>
              <a:t>The aged </a:t>
            </a:r>
          </a:p>
          <a:p>
            <a:pPr lvl="1">
              <a:buNone/>
            </a:pPr>
            <a:r>
              <a:rPr lang="en-GB" dirty="0" smtClean="0"/>
              <a:t>                      ..............................</a:t>
            </a:r>
          </a:p>
          <a:p>
            <a:pPr lvl="1">
              <a:buFont typeface="Arial" pitchFamily="34" charset="0"/>
              <a:buChar char="•"/>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145</a:t>
            </a:fld>
            <a:endParaRPr lang="en-GB" dirty="0"/>
          </a:p>
        </p:txBody>
      </p:sp>
    </p:spTree>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OCCUPATIONAL THERAPY(cont.)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solidFill>
                  <a:srgbClr val="FF0000"/>
                </a:solidFill>
              </a:rPr>
              <a:t>Activities</a:t>
            </a:r>
          </a:p>
          <a:p>
            <a:pPr lvl="1">
              <a:buFont typeface="Arial" pitchFamily="34" charset="0"/>
              <a:buChar char="•"/>
            </a:pPr>
            <a:r>
              <a:rPr lang="en-GB" dirty="0" smtClean="0"/>
              <a:t>Creative e.g. Art , Knitting</a:t>
            </a:r>
          </a:p>
          <a:p>
            <a:pPr lvl="1">
              <a:buFont typeface="Arial" pitchFamily="34" charset="0"/>
              <a:buChar char="•"/>
            </a:pPr>
            <a:r>
              <a:rPr lang="en-GB" dirty="0" smtClean="0"/>
              <a:t>Manual e.g. Carpentry , tailoring</a:t>
            </a:r>
          </a:p>
          <a:p>
            <a:pPr lvl="1">
              <a:buFont typeface="Arial" pitchFamily="34" charset="0"/>
              <a:buChar char="•"/>
            </a:pPr>
            <a:r>
              <a:rPr lang="en-GB" dirty="0" smtClean="0"/>
              <a:t>Educational e.g. Writing , literacy classes</a:t>
            </a:r>
          </a:p>
          <a:p>
            <a:pPr lvl="1">
              <a:buFont typeface="Arial" pitchFamily="34" charset="0"/>
              <a:buChar char="•"/>
            </a:pPr>
            <a:r>
              <a:rPr lang="en-GB" dirty="0" smtClean="0"/>
              <a:t>ADL (Activities of Daily Living) e.g. Self care , cookery, house keeping.</a:t>
            </a:r>
          </a:p>
          <a:p>
            <a:pPr lvl="1">
              <a:buNone/>
            </a:pPr>
            <a:r>
              <a:rPr lang="en-GB" dirty="0" smtClean="0"/>
              <a:t>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146</a:t>
            </a:fld>
            <a:endParaRPr lang="en-GB" dirty="0"/>
          </a:p>
        </p:txBody>
      </p:sp>
    </p:spTree>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OCCUPATIONAL THERAPY(cont.)</a:t>
            </a:r>
            <a:endParaRPr lang="en-GB" dirty="0"/>
          </a:p>
        </p:txBody>
      </p:sp>
      <p:sp>
        <p:nvSpPr>
          <p:cNvPr id="3" name="Content Placeholder 2"/>
          <p:cNvSpPr>
            <a:spLocks noGrp="1"/>
          </p:cNvSpPr>
          <p:nvPr>
            <p:ph idx="1"/>
          </p:nvPr>
        </p:nvSpPr>
        <p:spPr/>
        <p:txBody>
          <a:bodyPr>
            <a:normAutofit fontScale="92500"/>
          </a:bodyPr>
          <a:lstStyle/>
          <a:p>
            <a:pPr>
              <a:buNone/>
            </a:pPr>
            <a:r>
              <a:rPr lang="en-GB" b="1" dirty="0" smtClean="0">
                <a:solidFill>
                  <a:srgbClr val="FF0000"/>
                </a:solidFill>
              </a:rPr>
              <a:t>Advantages</a:t>
            </a:r>
          </a:p>
          <a:p>
            <a:pPr lvl="1">
              <a:buFont typeface="Arial" pitchFamily="34" charset="0"/>
              <a:buChar char="•"/>
            </a:pPr>
            <a:r>
              <a:rPr lang="en-GB" dirty="0" smtClean="0"/>
              <a:t>Diverts the patient’s attention from self to other worthwhile activities</a:t>
            </a:r>
          </a:p>
          <a:p>
            <a:pPr lvl="1">
              <a:buFont typeface="Arial" pitchFamily="34" charset="0"/>
              <a:buChar char="•"/>
            </a:pPr>
            <a:r>
              <a:rPr lang="en-GB" dirty="0" smtClean="0"/>
              <a:t>The patient’s interest is directed to work</a:t>
            </a:r>
          </a:p>
          <a:p>
            <a:pPr lvl="1">
              <a:buFont typeface="Arial" pitchFamily="34" charset="0"/>
              <a:buChar char="•"/>
            </a:pPr>
            <a:r>
              <a:rPr lang="en-GB" dirty="0" smtClean="0"/>
              <a:t>Helps in maintaining normal work/ habits in a patient</a:t>
            </a:r>
          </a:p>
          <a:p>
            <a:pPr lvl="1">
              <a:buFont typeface="Arial" pitchFamily="34" charset="0"/>
              <a:buChar char="•"/>
            </a:pPr>
            <a:r>
              <a:rPr lang="en-GB" dirty="0" smtClean="0"/>
              <a:t>Enables the patient to have a feeling of achievement when the task is accomplished /completed.</a:t>
            </a:r>
          </a:p>
          <a:p>
            <a:pPr lvl="1">
              <a:buFont typeface="Arial" pitchFamily="34" charset="0"/>
              <a:buChar char="•"/>
            </a:pPr>
            <a:r>
              <a:rPr lang="en-GB" dirty="0" smtClean="0"/>
              <a:t>Stimulates interest </a:t>
            </a:r>
          </a:p>
          <a:p>
            <a:pPr lvl="1">
              <a:buFont typeface="Arial" pitchFamily="34" charset="0"/>
              <a:buChar char="•"/>
            </a:pPr>
            <a:r>
              <a:rPr lang="en-GB" dirty="0" smtClean="0"/>
              <a:t>May help the patient to learn a new skill or hobby</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147</a:t>
            </a:fld>
            <a:endParaRPr lang="en-GB" dirty="0"/>
          </a:p>
        </p:txBody>
      </p:sp>
    </p:spTree>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OCCUPATIONAL THERAPY(cont.)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solidFill>
                  <a:srgbClr val="FF0000"/>
                </a:solidFill>
              </a:rPr>
              <a:t>Advantages(cont.)</a:t>
            </a:r>
          </a:p>
          <a:p>
            <a:pPr lvl="1">
              <a:buFont typeface="Arial" pitchFamily="34" charset="0"/>
              <a:buChar char="•"/>
            </a:pPr>
            <a:r>
              <a:rPr lang="en-GB" dirty="0" smtClean="0"/>
              <a:t>Helps in increasing  the self esteem of the patient when he completes a task successfully or carries out a useful activity.</a:t>
            </a:r>
          </a:p>
          <a:p>
            <a:pPr lvl="1">
              <a:buFont typeface="Arial" pitchFamily="34" charset="0"/>
              <a:buChar char="•"/>
            </a:pPr>
            <a:r>
              <a:rPr lang="en-GB" dirty="0" smtClean="0"/>
              <a:t>Aids in production of positive attitude and making decision</a:t>
            </a:r>
          </a:p>
          <a:p>
            <a:pPr lvl="1">
              <a:buNone/>
            </a:pPr>
            <a:r>
              <a:rPr lang="en-GB" dirty="0" smtClean="0"/>
              <a:t>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148</a:t>
            </a:fld>
            <a:endParaRPr lang="en-GB" dirty="0"/>
          </a:p>
        </p:txBody>
      </p:sp>
    </p:spTree>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OCCUPATIONAL THERAPY(cont.)</a:t>
            </a:r>
            <a:endParaRPr lang="en-GB" dirty="0"/>
          </a:p>
        </p:txBody>
      </p:sp>
      <p:sp>
        <p:nvSpPr>
          <p:cNvPr id="3" name="Content Placeholder 2"/>
          <p:cNvSpPr>
            <a:spLocks noGrp="1"/>
          </p:cNvSpPr>
          <p:nvPr>
            <p:ph idx="1"/>
          </p:nvPr>
        </p:nvSpPr>
        <p:spPr/>
        <p:txBody>
          <a:bodyPr>
            <a:normAutofit/>
          </a:bodyPr>
          <a:lstStyle/>
          <a:p>
            <a:pPr>
              <a:buNone/>
            </a:pPr>
            <a:r>
              <a:rPr lang="en-GB" b="1" dirty="0" smtClean="0">
                <a:solidFill>
                  <a:srgbClr val="FF0000"/>
                </a:solidFill>
              </a:rPr>
              <a:t>Points to remember</a:t>
            </a:r>
          </a:p>
          <a:p>
            <a:pPr lvl="1">
              <a:buFont typeface="Arial" pitchFamily="34" charset="0"/>
              <a:buChar char="•"/>
            </a:pPr>
            <a:r>
              <a:rPr lang="en-GB" dirty="0" smtClean="0"/>
              <a:t>Adults should not be given childish activities</a:t>
            </a:r>
          </a:p>
          <a:p>
            <a:pPr lvl="1">
              <a:buFont typeface="Arial" pitchFamily="34" charset="0"/>
              <a:buChar char="•"/>
            </a:pPr>
            <a:r>
              <a:rPr lang="en-GB" dirty="0" smtClean="0"/>
              <a:t>Use of encouragement and avoiding criticism of the patient during the activity</a:t>
            </a:r>
          </a:p>
          <a:p>
            <a:pPr lvl="1">
              <a:buFont typeface="Arial" pitchFamily="34" charset="0"/>
              <a:buChar char="•"/>
            </a:pPr>
            <a:r>
              <a:rPr lang="en-GB" dirty="0" smtClean="0"/>
              <a:t>The activity / work should be progressive from simple to complex so that the patient  experiences a feeling of success</a:t>
            </a:r>
          </a:p>
          <a:p>
            <a:pPr lvl="1">
              <a:buFont typeface="Arial" pitchFamily="34" charset="0"/>
              <a:buChar char="•"/>
            </a:pPr>
            <a:r>
              <a:rPr lang="en-GB" dirty="0" smtClean="0"/>
              <a:t>The standard of expected performance must be based on the capacity of the individual patient</a:t>
            </a:r>
            <a:r>
              <a:rPr lang="en-GB" sz="2400" dirty="0" smtClean="0"/>
              <a:t>.</a:t>
            </a:r>
            <a:endParaRPr lang="en-GB" sz="24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149</a:t>
            </a:fld>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 (cont.)</a:t>
            </a:r>
            <a:endParaRPr lang="en-GB" sz="3200" dirty="0"/>
          </a:p>
        </p:txBody>
      </p:sp>
      <p:sp>
        <p:nvSpPr>
          <p:cNvPr id="3" name="Content Placeholder 2"/>
          <p:cNvSpPr>
            <a:spLocks noGrp="1"/>
          </p:cNvSpPr>
          <p:nvPr>
            <p:ph idx="1"/>
          </p:nvPr>
        </p:nvSpPr>
        <p:spPr/>
        <p:txBody>
          <a:bodyPr>
            <a:normAutofit/>
          </a:bodyPr>
          <a:lstStyle/>
          <a:p>
            <a:pPr>
              <a:buNone/>
            </a:pPr>
            <a:r>
              <a:rPr lang="en-GB" b="1" dirty="0" smtClean="0"/>
              <a:t>The interpretation of the dreams(cont.)</a:t>
            </a:r>
          </a:p>
          <a:p>
            <a:r>
              <a:rPr lang="en-GB" sz="2800" dirty="0" smtClean="0"/>
              <a:t>Freud distinguished between two layers  of dream content namely the </a:t>
            </a:r>
            <a:r>
              <a:rPr lang="en-GB" sz="2800" dirty="0" smtClean="0">
                <a:solidFill>
                  <a:srgbClr val="FF0000"/>
                </a:solidFill>
              </a:rPr>
              <a:t>manifest content  </a:t>
            </a:r>
            <a:r>
              <a:rPr lang="en-GB" sz="2800" dirty="0" smtClean="0"/>
              <a:t>and the </a:t>
            </a:r>
            <a:r>
              <a:rPr lang="en-GB" sz="2800" dirty="0" smtClean="0">
                <a:solidFill>
                  <a:srgbClr val="FF0000"/>
                </a:solidFill>
              </a:rPr>
              <a:t>latent content</a:t>
            </a:r>
          </a:p>
          <a:p>
            <a:r>
              <a:rPr lang="en-GB" sz="2800" dirty="0" smtClean="0"/>
              <a:t>The </a:t>
            </a:r>
            <a:r>
              <a:rPr lang="en-GB" sz="2800" b="1" dirty="0" smtClean="0"/>
              <a:t>manifest content </a:t>
            </a:r>
            <a:r>
              <a:rPr lang="en-GB" sz="2800" dirty="0" smtClean="0"/>
              <a:t>refers to what is recalled by the dreamer</a:t>
            </a:r>
          </a:p>
          <a:p>
            <a:r>
              <a:rPr lang="en-GB" sz="2800" dirty="0" smtClean="0"/>
              <a:t>The </a:t>
            </a:r>
            <a:r>
              <a:rPr lang="en-GB" sz="2800" b="1" dirty="0" smtClean="0"/>
              <a:t>latent content </a:t>
            </a:r>
            <a:r>
              <a:rPr lang="en-GB" sz="2800" dirty="0" smtClean="0"/>
              <a:t>refers to the unconscious thoughts and wishes that threaten to awaken the dreamer </a:t>
            </a:r>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15</a:t>
            </a:fld>
            <a:endParaRPr lang="en-GB" dirty="0"/>
          </a:p>
        </p:txBody>
      </p:sp>
    </p:spTree>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OCCUPATIONAL THERAPY(cont.)</a:t>
            </a:r>
            <a:endParaRPr lang="en-GB" dirty="0"/>
          </a:p>
        </p:txBody>
      </p:sp>
      <p:sp>
        <p:nvSpPr>
          <p:cNvPr id="3" name="Content Placeholder 2"/>
          <p:cNvSpPr>
            <a:spLocks noGrp="1"/>
          </p:cNvSpPr>
          <p:nvPr>
            <p:ph idx="1"/>
          </p:nvPr>
        </p:nvSpPr>
        <p:spPr/>
        <p:txBody>
          <a:bodyPr>
            <a:normAutofit lnSpcReduction="10000"/>
          </a:bodyPr>
          <a:lstStyle/>
          <a:p>
            <a:pPr>
              <a:buNone/>
            </a:pPr>
            <a:endParaRPr lang="en-GB" b="1" dirty="0" smtClean="0"/>
          </a:p>
          <a:p>
            <a:pPr>
              <a:buNone/>
            </a:pPr>
            <a:r>
              <a:rPr lang="en-GB" b="1" dirty="0" smtClean="0">
                <a:solidFill>
                  <a:srgbClr val="FF0000"/>
                </a:solidFill>
              </a:rPr>
              <a:t>The role of the nurse in occupational therapy</a:t>
            </a:r>
          </a:p>
          <a:p>
            <a:pPr lvl="1">
              <a:buFont typeface="Arial" pitchFamily="34" charset="0"/>
              <a:buChar char="•"/>
            </a:pPr>
            <a:r>
              <a:rPr lang="en-GB" dirty="0" smtClean="0"/>
              <a:t>Providing encouragement to the clients</a:t>
            </a:r>
          </a:p>
          <a:p>
            <a:pPr lvl="1">
              <a:buFont typeface="Arial" pitchFamily="34" charset="0"/>
              <a:buChar char="•"/>
            </a:pPr>
            <a:r>
              <a:rPr lang="en-GB" dirty="0" smtClean="0"/>
              <a:t>Providing support to the clients</a:t>
            </a:r>
          </a:p>
          <a:p>
            <a:pPr lvl="1">
              <a:buFont typeface="Arial" pitchFamily="34" charset="0"/>
              <a:buChar char="•"/>
            </a:pPr>
            <a:r>
              <a:rPr lang="en-GB" dirty="0" smtClean="0"/>
              <a:t>Role modelling</a:t>
            </a:r>
          </a:p>
          <a:p>
            <a:pPr lvl="1">
              <a:buFont typeface="Arial" pitchFamily="34" charset="0"/>
              <a:buChar char="•"/>
            </a:pPr>
            <a:r>
              <a:rPr lang="en-GB" dirty="0" smtClean="0"/>
              <a:t>Teaching the clients</a:t>
            </a:r>
          </a:p>
          <a:p>
            <a:pPr lvl="1">
              <a:buFont typeface="Arial" pitchFamily="34" charset="0"/>
              <a:buChar char="•"/>
            </a:pPr>
            <a:r>
              <a:rPr lang="en-GB" dirty="0" smtClean="0"/>
              <a:t>Discussing with clients </a:t>
            </a:r>
          </a:p>
          <a:p>
            <a:pPr lvl="1">
              <a:buFont typeface="Arial" pitchFamily="34" charset="0"/>
              <a:buChar char="•"/>
            </a:pPr>
            <a:r>
              <a:rPr lang="en-GB" dirty="0" smtClean="0"/>
              <a:t>Reality testing of prescribed tasks</a:t>
            </a:r>
          </a:p>
          <a:p>
            <a:pPr lvl="1">
              <a:buNone/>
            </a:pPr>
            <a:r>
              <a:rPr lang="en-GB" dirty="0" smtClean="0"/>
              <a:t>                   </a:t>
            </a:r>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150</a:t>
            </a:fld>
            <a:endParaRPr lang="en-GB" dirty="0"/>
          </a:p>
        </p:txBody>
      </p:sp>
    </p:spTree>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OCCUPATIONAL THERAPY(cont.)</a:t>
            </a:r>
            <a:endParaRPr lang="en-GB" dirty="0"/>
          </a:p>
        </p:txBody>
      </p:sp>
      <p:sp>
        <p:nvSpPr>
          <p:cNvPr id="3" name="Content Placeholder 2"/>
          <p:cNvSpPr>
            <a:spLocks noGrp="1"/>
          </p:cNvSpPr>
          <p:nvPr>
            <p:ph idx="1"/>
          </p:nvPr>
        </p:nvSpPr>
        <p:spPr/>
        <p:txBody>
          <a:bodyPr>
            <a:normAutofit lnSpcReduction="10000"/>
          </a:bodyPr>
          <a:lstStyle/>
          <a:p>
            <a:pPr>
              <a:buNone/>
            </a:pPr>
            <a:r>
              <a:rPr lang="en-GB" b="1" dirty="0" smtClean="0">
                <a:solidFill>
                  <a:srgbClr val="FF0000"/>
                </a:solidFill>
              </a:rPr>
              <a:t>Note</a:t>
            </a:r>
          </a:p>
          <a:p>
            <a:pPr lvl="1">
              <a:buFont typeface="Arial" pitchFamily="34" charset="0"/>
              <a:buChar char="•"/>
            </a:pPr>
            <a:r>
              <a:rPr lang="en-GB" dirty="0" smtClean="0"/>
              <a:t>Occupational therapy focuses on :-</a:t>
            </a:r>
          </a:p>
          <a:p>
            <a:pPr lvl="2">
              <a:buFont typeface="Wingdings" pitchFamily="2" charset="2"/>
              <a:buChar char="Ø"/>
            </a:pPr>
            <a:r>
              <a:rPr lang="en-GB" sz="2800" dirty="0" smtClean="0"/>
              <a:t>Assessment of task performance</a:t>
            </a:r>
          </a:p>
          <a:p>
            <a:pPr lvl="2">
              <a:buFont typeface="Wingdings" pitchFamily="2" charset="2"/>
              <a:buChar char="Ø"/>
            </a:pPr>
            <a:r>
              <a:rPr lang="en-GB" sz="2800" dirty="0" smtClean="0"/>
              <a:t>Cognitive functioning</a:t>
            </a:r>
          </a:p>
          <a:p>
            <a:pPr lvl="2">
              <a:buFont typeface="Wingdings" pitchFamily="2" charset="2"/>
              <a:buChar char="Ø"/>
            </a:pPr>
            <a:r>
              <a:rPr lang="en-GB" sz="2800" dirty="0" smtClean="0"/>
              <a:t>Psychosocial development</a:t>
            </a:r>
          </a:p>
          <a:p>
            <a:pPr lvl="2">
              <a:buFont typeface="Wingdings" pitchFamily="2" charset="2"/>
              <a:buChar char="Ø"/>
            </a:pPr>
            <a:r>
              <a:rPr lang="en-GB" sz="2800" dirty="0" smtClean="0"/>
              <a:t>Recognizing strengths</a:t>
            </a:r>
          </a:p>
          <a:p>
            <a:pPr lvl="2">
              <a:buFont typeface="Wingdings" pitchFamily="2" charset="2"/>
              <a:buChar char="Ø"/>
            </a:pPr>
            <a:r>
              <a:rPr lang="en-GB" sz="2800" dirty="0" smtClean="0"/>
              <a:t>Ameliorating weaknesses</a:t>
            </a:r>
          </a:p>
          <a:p>
            <a:pPr lvl="2">
              <a:buFont typeface="Wingdings" pitchFamily="2" charset="2"/>
              <a:buChar char="Ø"/>
            </a:pPr>
            <a:r>
              <a:rPr lang="en-GB" sz="2800" dirty="0" smtClean="0"/>
              <a:t>Adapting to change   </a:t>
            </a:r>
          </a:p>
          <a:p>
            <a:pPr lvl="1">
              <a:buNone/>
            </a:pPr>
            <a:r>
              <a:rPr lang="en-GB" dirty="0" smtClean="0"/>
              <a:t>......................................................................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151</a:t>
            </a:fld>
            <a:endParaRPr lang="en-GB" dirty="0"/>
          </a:p>
        </p:txBody>
      </p:sp>
    </p:spTree>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RECREATIONAL THERAPY</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solidFill>
                  <a:srgbClr val="FF0000"/>
                </a:solidFill>
              </a:rPr>
              <a:t>Definition</a:t>
            </a:r>
          </a:p>
          <a:p>
            <a:pPr lvl="1">
              <a:buFont typeface="Arial" pitchFamily="34" charset="0"/>
              <a:buChar char="•"/>
            </a:pPr>
            <a:r>
              <a:rPr lang="en-GB" dirty="0" smtClean="0"/>
              <a:t>Recreational therapy or therapeutic recreation is sometimes called the art of work , love and play</a:t>
            </a:r>
          </a:p>
          <a:p>
            <a:pPr lvl="1">
              <a:buNone/>
            </a:pPr>
            <a:r>
              <a:rPr lang="en-GB" dirty="0" smtClean="0"/>
              <a:t>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152</a:t>
            </a:fld>
            <a:endParaRPr lang="en-GB" dirty="0"/>
          </a:p>
        </p:txBody>
      </p:sp>
    </p:spTree>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RECREATIONAL THERAPY (cont.)</a:t>
            </a:r>
            <a:endParaRPr lang="en-GB" dirty="0"/>
          </a:p>
        </p:txBody>
      </p:sp>
      <p:sp>
        <p:nvSpPr>
          <p:cNvPr id="3" name="Content Placeholder 2"/>
          <p:cNvSpPr>
            <a:spLocks noGrp="1"/>
          </p:cNvSpPr>
          <p:nvPr>
            <p:ph idx="1"/>
          </p:nvPr>
        </p:nvSpPr>
        <p:spPr>
          <a:xfrm>
            <a:off x="539552" y="1628800"/>
            <a:ext cx="8229600" cy="4525963"/>
          </a:xfrm>
        </p:spPr>
        <p:txBody>
          <a:bodyPr/>
          <a:lstStyle/>
          <a:p>
            <a:pPr>
              <a:buNone/>
            </a:pPr>
            <a:endParaRPr lang="en-GB" b="1" dirty="0" smtClean="0"/>
          </a:p>
          <a:p>
            <a:pPr>
              <a:buNone/>
            </a:pPr>
            <a:r>
              <a:rPr lang="en-GB" b="1" dirty="0" smtClean="0">
                <a:solidFill>
                  <a:srgbClr val="FF0000"/>
                </a:solidFill>
              </a:rPr>
              <a:t>Purpose</a:t>
            </a:r>
          </a:p>
          <a:p>
            <a:pPr lvl="1">
              <a:buFont typeface="Arial" pitchFamily="34" charset="0"/>
              <a:buChar char="•"/>
            </a:pPr>
            <a:r>
              <a:rPr lang="en-GB" dirty="0" smtClean="0"/>
              <a:t>The chief emphasis of recreational therapy is on the social re-education and restoration of some function .</a:t>
            </a:r>
          </a:p>
          <a:p>
            <a:pPr lvl="1">
              <a:buNone/>
            </a:pPr>
            <a:r>
              <a:rPr lang="en-GB" dirty="0" smtClean="0"/>
              <a:t>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153</a:t>
            </a:fld>
            <a:endParaRPr lang="en-GB" dirty="0"/>
          </a:p>
        </p:txBody>
      </p:sp>
    </p:spTree>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RECREATIONAL THERAPY (cont.)</a:t>
            </a:r>
            <a:endParaRPr lang="en-GB" dirty="0"/>
          </a:p>
        </p:txBody>
      </p:sp>
      <p:sp>
        <p:nvSpPr>
          <p:cNvPr id="3" name="Content Placeholder 2"/>
          <p:cNvSpPr>
            <a:spLocks noGrp="1"/>
          </p:cNvSpPr>
          <p:nvPr>
            <p:ph idx="1"/>
          </p:nvPr>
        </p:nvSpPr>
        <p:spPr/>
        <p:txBody>
          <a:bodyPr>
            <a:normAutofit lnSpcReduction="10000"/>
          </a:bodyPr>
          <a:lstStyle/>
          <a:p>
            <a:pPr>
              <a:buNone/>
            </a:pPr>
            <a:r>
              <a:rPr lang="en-GB" b="1" dirty="0" smtClean="0">
                <a:solidFill>
                  <a:srgbClr val="FF0000"/>
                </a:solidFill>
              </a:rPr>
              <a:t>Objectives</a:t>
            </a:r>
          </a:p>
          <a:p>
            <a:pPr lvl="1">
              <a:buFont typeface="Arial" pitchFamily="34" charset="0"/>
              <a:buChar char="•"/>
            </a:pPr>
            <a:r>
              <a:rPr lang="en-GB" dirty="0" smtClean="0"/>
              <a:t>To re - educate mentally , physically , and socially</a:t>
            </a:r>
          </a:p>
          <a:p>
            <a:pPr lvl="1">
              <a:buFont typeface="Arial" pitchFamily="34" charset="0"/>
              <a:buChar char="•"/>
            </a:pPr>
            <a:r>
              <a:rPr lang="en-GB" dirty="0" smtClean="0"/>
              <a:t>To give a sense of responsibility e.g.</a:t>
            </a:r>
          </a:p>
          <a:p>
            <a:pPr lvl="2">
              <a:buFont typeface="Wingdings" pitchFamily="2" charset="2"/>
              <a:buChar char="Ø"/>
            </a:pPr>
            <a:r>
              <a:rPr lang="en-GB" sz="2800" dirty="0" smtClean="0"/>
              <a:t>Giving an opportunity of organizing or leading a game </a:t>
            </a:r>
          </a:p>
          <a:p>
            <a:pPr lvl="1">
              <a:buFont typeface="Arial" pitchFamily="34" charset="0"/>
              <a:buChar char="•"/>
            </a:pPr>
            <a:r>
              <a:rPr lang="en-GB" dirty="0" smtClean="0"/>
              <a:t>To stimulate interest </a:t>
            </a:r>
          </a:p>
          <a:p>
            <a:pPr lvl="1">
              <a:buFont typeface="Arial" pitchFamily="34" charset="0"/>
              <a:buChar char="•"/>
            </a:pPr>
            <a:r>
              <a:rPr lang="en-GB" dirty="0" smtClean="0"/>
              <a:t>To stimulate or reinstate self confidence</a:t>
            </a:r>
          </a:p>
          <a:p>
            <a:pPr lvl="1">
              <a:buFont typeface="Arial" pitchFamily="34" charset="0"/>
              <a:buChar char="•"/>
            </a:pPr>
            <a:r>
              <a:rPr lang="en-GB" dirty="0" smtClean="0"/>
              <a:t>To arouse and develop attention</a:t>
            </a:r>
          </a:p>
          <a:p>
            <a:pPr lvl="1">
              <a:buFont typeface="Arial" pitchFamily="34" charset="0"/>
              <a:buChar char="•"/>
            </a:pPr>
            <a:r>
              <a:rPr lang="en-GB" dirty="0" smtClean="0"/>
              <a:t>To give an opportunity for self expression</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154</a:t>
            </a:fld>
            <a:endParaRPr lang="en-GB" dirty="0"/>
          </a:p>
        </p:txBody>
      </p:sp>
    </p:spTree>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RECREATIONAL THERAPY (cont.)</a:t>
            </a:r>
            <a:endParaRPr lang="en-GB" dirty="0"/>
          </a:p>
        </p:txBody>
      </p:sp>
      <p:sp>
        <p:nvSpPr>
          <p:cNvPr id="3" name="Content Placeholder 2"/>
          <p:cNvSpPr>
            <a:spLocks noGrp="1"/>
          </p:cNvSpPr>
          <p:nvPr>
            <p:ph idx="1"/>
          </p:nvPr>
        </p:nvSpPr>
        <p:spPr/>
        <p:txBody>
          <a:bodyPr/>
          <a:lstStyle/>
          <a:p>
            <a:pPr>
              <a:buNone/>
            </a:pPr>
            <a:r>
              <a:rPr lang="en-GB" b="1" dirty="0" smtClean="0">
                <a:solidFill>
                  <a:srgbClr val="FF0000"/>
                </a:solidFill>
              </a:rPr>
              <a:t>Objectives(cont.)</a:t>
            </a:r>
          </a:p>
          <a:p>
            <a:pPr lvl="1">
              <a:buFont typeface="Arial" pitchFamily="34" charset="0"/>
              <a:buChar char="•"/>
            </a:pPr>
            <a:r>
              <a:rPr lang="en-GB" dirty="0" smtClean="0"/>
              <a:t>To substitute encouragement for discouragement</a:t>
            </a:r>
          </a:p>
          <a:p>
            <a:pPr lvl="1">
              <a:buFont typeface="Arial" pitchFamily="34" charset="0"/>
              <a:buChar char="•"/>
            </a:pPr>
            <a:r>
              <a:rPr lang="en-GB" dirty="0" smtClean="0"/>
              <a:t>To improve appetite </a:t>
            </a:r>
          </a:p>
          <a:p>
            <a:pPr lvl="1">
              <a:buFont typeface="Arial" pitchFamily="34" charset="0"/>
              <a:buChar char="•"/>
            </a:pPr>
            <a:r>
              <a:rPr lang="en-GB" dirty="0" smtClean="0"/>
              <a:t>To improve circulation </a:t>
            </a:r>
          </a:p>
          <a:p>
            <a:pPr lvl="1">
              <a:buFont typeface="Arial" pitchFamily="34" charset="0"/>
              <a:buChar char="•"/>
            </a:pPr>
            <a:r>
              <a:rPr lang="en-GB" dirty="0" smtClean="0"/>
              <a:t>To improve respiration</a:t>
            </a:r>
          </a:p>
          <a:p>
            <a:pPr lvl="1">
              <a:buFont typeface="Arial" pitchFamily="34" charset="0"/>
              <a:buChar char="•"/>
            </a:pPr>
            <a:r>
              <a:rPr lang="en-GB" dirty="0" smtClean="0"/>
              <a:t>To strengthen the tone of the muscles </a:t>
            </a:r>
          </a:p>
          <a:p>
            <a:pPr lvl="1">
              <a:buFont typeface="Arial" pitchFamily="34" charset="0"/>
              <a:buChar char="•"/>
            </a:pPr>
            <a:r>
              <a:rPr lang="en-GB" dirty="0" smtClean="0"/>
              <a:t>To develop a good posture</a:t>
            </a:r>
          </a:p>
          <a:p>
            <a:pPr lvl="1">
              <a:buNone/>
            </a:pPr>
            <a:r>
              <a:rPr lang="en-GB" dirty="0" smtClean="0"/>
              <a:t>              ................................... </a:t>
            </a:r>
          </a:p>
          <a:p>
            <a:pPr lvl="1">
              <a:buFont typeface="Arial" pitchFamily="34" charset="0"/>
              <a:buChar char="•"/>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155</a:t>
            </a:fld>
            <a:endParaRPr lang="en-GB" dirty="0"/>
          </a:p>
        </p:txBody>
      </p:sp>
    </p:spTree>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RECREATIONAL THERAPY (cont.)</a:t>
            </a:r>
            <a:endParaRPr lang="en-GB" dirty="0"/>
          </a:p>
        </p:txBody>
      </p:sp>
      <p:sp>
        <p:nvSpPr>
          <p:cNvPr id="3" name="Content Placeholder 2"/>
          <p:cNvSpPr>
            <a:spLocks noGrp="1"/>
          </p:cNvSpPr>
          <p:nvPr>
            <p:ph idx="1"/>
          </p:nvPr>
        </p:nvSpPr>
        <p:spPr/>
        <p:txBody>
          <a:bodyPr>
            <a:normAutofit fontScale="85000" lnSpcReduction="10000"/>
          </a:bodyPr>
          <a:lstStyle/>
          <a:p>
            <a:pPr>
              <a:buNone/>
            </a:pPr>
            <a:r>
              <a:rPr lang="en-GB" sz="3800" b="1" dirty="0" smtClean="0">
                <a:solidFill>
                  <a:srgbClr val="FF0000"/>
                </a:solidFill>
              </a:rPr>
              <a:t>Categories of recreational activities</a:t>
            </a:r>
          </a:p>
          <a:p>
            <a:pPr lvl="1">
              <a:buFont typeface="Arial" pitchFamily="34" charset="0"/>
              <a:buChar char="•"/>
            </a:pPr>
            <a:r>
              <a:rPr lang="en-GB" sz="3000" dirty="0" smtClean="0"/>
              <a:t>The motor forms which may be divided  into ;</a:t>
            </a:r>
          </a:p>
          <a:p>
            <a:pPr lvl="2">
              <a:buFont typeface="Wingdings" pitchFamily="2" charset="2"/>
              <a:buChar char="Ø"/>
            </a:pPr>
            <a:r>
              <a:rPr lang="en-GB" sz="2800" dirty="0" smtClean="0"/>
              <a:t>Fundamental ( basic) forms e.g. Hockey and Football</a:t>
            </a:r>
          </a:p>
          <a:p>
            <a:pPr lvl="2">
              <a:buFont typeface="Wingdings" pitchFamily="2" charset="2"/>
              <a:buChar char="Ø"/>
            </a:pPr>
            <a:r>
              <a:rPr lang="en-GB" sz="3000" dirty="0" smtClean="0"/>
              <a:t>The accessory forms e.g. Play acting and Dancing</a:t>
            </a:r>
          </a:p>
          <a:p>
            <a:pPr lvl="1">
              <a:buFont typeface="Arial" pitchFamily="34" charset="0"/>
              <a:buChar char="•"/>
            </a:pPr>
            <a:r>
              <a:rPr lang="en-GB" sz="3000" dirty="0" smtClean="0"/>
              <a:t>The sensory forms which may be divided into;</a:t>
            </a:r>
          </a:p>
          <a:p>
            <a:pPr lvl="2">
              <a:buFont typeface="Wingdings" pitchFamily="2" charset="2"/>
              <a:buChar char="Ø"/>
            </a:pPr>
            <a:r>
              <a:rPr lang="en-GB" sz="3000" dirty="0" smtClean="0"/>
              <a:t>Audio-visual e.g. Looking at motion pictures play</a:t>
            </a:r>
          </a:p>
          <a:p>
            <a:pPr lvl="2">
              <a:buFont typeface="Wingdings" pitchFamily="2" charset="2"/>
              <a:buChar char="Ø"/>
            </a:pPr>
            <a:r>
              <a:rPr lang="en-GB" sz="3000" dirty="0" smtClean="0"/>
              <a:t>Auditory e.g. Listening to	the radio</a:t>
            </a:r>
          </a:p>
          <a:p>
            <a:pPr lvl="1">
              <a:buFont typeface="Arial" pitchFamily="34" charset="0"/>
              <a:buChar char="•"/>
            </a:pPr>
            <a:r>
              <a:rPr lang="en-GB" sz="3000" dirty="0" smtClean="0"/>
              <a:t>Intellectual forms e.g. Reading and Debating</a:t>
            </a:r>
          </a:p>
          <a:p>
            <a:pPr lvl="1">
              <a:buNone/>
            </a:pPr>
            <a:r>
              <a:rPr lang="en-GB" sz="3000" dirty="0" smtClean="0"/>
              <a:t>                              ................................</a:t>
            </a:r>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156</a:t>
            </a:fld>
            <a:endParaRPr lang="en-GB" dirty="0"/>
          </a:p>
        </p:txBody>
      </p:sp>
    </p:spTree>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RECREATIONAL THERAPY (cont.)</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b="1" dirty="0" smtClean="0">
                <a:solidFill>
                  <a:srgbClr val="FF0000"/>
                </a:solidFill>
              </a:rPr>
              <a:t>Examples of Recreational Therapy games</a:t>
            </a:r>
          </a:p>
          <a:p>
            <a:pPr lvl="1">
              <a:buFont typeface="Arial" pitchFamily="34" charset="0"/>
              <a:buChar char="•"/>
            </a:pPr>
            <a:r>
              <a:rPr lang="en-GB" dirty="0" smtClean="0"/>
              <a:t>Goal games e.g. Hide and seek</a:t>
            </a:r>
          </a:p>
          <a:p>
            <a:pPr lvl="1">
              <a:buFont typeface="Arial" pitchFamily="34" charset="0"/>
              <a:buChar char="•"/>
            </a:pPr>
            <a:r>
              <a:rPr lang="en-GB" dirty="0" smtClean="0"/>
              <a:t>Team games e.g. Hockey , Foot ball</a:t>
            </a:r>
          </a:p>
          <a:p>
            <a:pPr lvl="1">
              <a:buFont typeface="Arial" pitchFamily="34" charset="0"/>
              <a:buChar char="•"/>
            </a:pPr>
            <a:r>
              <a:rPr lang="en-GB" dirty="0" smtClean="0"/>
              <a:t>Combat games e.g. Wrestling , Boxing</a:t>
            </a:r>
          </a:p>
          <a:p>
            <a:pPr lvl="1">
              <a:buFont typeface="Arial" pitchFamily="34" charset="0"/>
              <a:buChar char="•"/>
            </a:pPr>
            <a:r>
              <a:rPr lang="en-GB" dirty="0" smtClean="0"/>
              <a:t>Curiosity play e.g. Crossword puzzles</a:t>
            </a:r>
          </a:p>
          <a:p>
            <a:pPr lvl="1">
              <a:buFont typeface="Arial" pitchFamily="34" charset="0"/>
              <a:buChar char="•"/>
            </a:pPr>
            <a:r>
              <a:rPr lang="en-GB" dirty="0" smtClean="0"/>
              <a:t>Creative play e.g. Play acting</a:t>
            </a:r>
          </a:p>
          <a:p>
            <a:pPr lvl="1">
              <a:buFont typeface="Arial" pitchFamily="34" charset="0"/>
              <a:buChar char="•"/>
            </a:pPr>
            <a:r>
              <a:rPr lang="en-GB" dirty="0" smtClean="0"/>
              <a:t>Imitating play e .g. Following the leader in folk dancing.</a:t>
            </a:r>
          </a:p>
          <a:p>
            <a:pPr lvl="1">
              <a:buFont typeface="Arial" pitchFamily="34" charset="0"/>
              <a:buChar char="•"/>
            </a:pPr>
            <a:r>
              <a:rPr lang="en-GB" dirty="0" smtClean="0"/>
              <a:t>Aesthetic play e.g. Painting , Clay modelling</a:t>
            </a:r>
          </a:p>
          <a:p>
            <a:pPr lvl="1">
              <a:buNone/>
            </a:pPr>
            <a:r>
              <a:rPr lang="en-GB" dirty="0" smtClean="0"/>
              <a:t>......................................................................................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157</a:t>
            </a:fld>
            <a:endParaRPr lang="en-GB" dirty="0"/>
          </a:p>
        </p:txBody>
      </p:sp>
    </p:spTree>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THERAPY</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solidFill>
                  <a:srgbClr val="FF0000"/>
                </a:solidFill>
              </a:rPr>
              <a:t>Definition</a:t>
            </a:r>
          </a:p>
          <a:p>
            <a:pPr lvl="1">
              <a:buFont typeface="Arial" pitchFamily="34" charset="0"/>
              <a:buChar char="•"/>
            </a:pPr>
            <a:r>
              <a:rPr lang="en-GB" dirty="0" smtClean="0"/>
              <a:t>Behaviour therapy involves changing the behaviour of patients to reduce dysfunction and to improve quality of life.</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158</a:t>
            </a:fld>
            <a:endParaRPr lang="en-GB" dirty="0"/>
          </a:p>
        </p:txBody>
      </p:sp>
    </p:spTree>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THERAPY(cont.)</a:t>
            </a:r>
            <a:endParaRPr lang="en-GB" dirty="0"/>
          </a:p>
        </p:txBody>
      </p:sp>
      <p:sp>
        <p:nvSpPr>
          <p:cNvPr id="3" name="Content Placeholder 2"/>
          <p:cNvSpPr>
            <a:spLocks noGrp="1"/>
          </p:cNvSpPr>
          <p:nvPr>
            <p:ph idx="1"/>
          </p:nvPr>
        </p:nvSpPr>
        <p:spPr/>
        <p:txBody>
          <a:bodyPr>
            <a:normAutofit/>
          </a:bodyPr>
          <a:lstStyle/>
          <a:p>
            <a:pPr>
              <a:buNone/>
            </a:pPr>
            <a:r>
              <a:rPr lang="en-GB" b="1" dirty="0" smtClean="0">
                <a:solidFill>
                  <a:srgbClr val="FF0000"/>
                </a:solidFill>
              </a:rPr>
              <a:t>Behaviour therapy techniques</a:t>
            </a:r>
          </a:p>
          <a:p>
            <a:pPr lvl="1">
              <a:buFont typeface="Arial" pitchFamily="34" charset="0"/>
              <a:buChar char="•"/>
            </a:pPr>
            <a:r>
              <a:rPr lang="en-GB" sz="2400" dirty="0" smtClean="0"/>
              <a:t>Systematic desentization (Reciprocal Inhibition)</a:t>
            </a:r>
          </a:p>
          <a:p>
            <a:pPr lvl="1">
              <a:buFont typeface="Arial" pitchFamily="34" charset="0"/>
              <a:buChar char="•"/>
            </a:pPr>
            <a:r>
              <a:rPr lang="en-GB" sz="2400" dirty="0" smtClean="0"/>
              <a:t>Operant conditioning (Positive reinforcement)</a:t>
            </a:r>
          </a:p>
          <a:p>
            <a:pPr lvl="1">
              <a:buFont typeface="Arial" pitchFamily="34" charset="0"/>
              <a:buChar char="•"/>
            </a:pPr>
            <a:r>
              <a:rPr lang="en-GB" sz="2400" dirty="0" smtClean="0"/>
              <a:t>Flooding (Implosion therapy)</a:t>
            </a:r>
          </a:p>
          <a:p>
            <a:pPr lvl="1">
              <a:buFont typeface="Arial" pitchFamily="34" charset="0"/>
              <a:buChar char="•"/>
            </a:pPr>
            <a:r>
              <a:rPr lang="en-GB" sz="2400" dirty="0" smtClean="0"/>
              <a:t>Aversion therapy</a:t>
            </a:r>
          </a:p>
          <a:p>
            <a:pPr lvl="1">
              <a:buFont typeface="Arial" pitchFamily="34" charset="0"/>
              <a:buChar char="•"/>
            </a:pPr>
            <a:r>
              <a:rPr lang="en-GB" sz="2400" dirty="0" smtClean="0"/>
              <a:t>Therapeutic –Graded exposure</a:t>
            </a:r>
          </a:p>
          <a:p>
            <a:pPr lvl="1">
              <a:buFont typeface="Arial" pitchFamily="34" charset="0"/>
              <a:buChar char="•"/>
            </a:pPr>
            <a:r>
              <a:rPr lang="en-GB" sz="2400" dirty="0" smtClean="0"/>
              <a:t>Participant modelling</a:t>
            </a:r>
          </a:p>
          <a:p>
            <a:pPr lvl="1">
              <a:buFont typeface="Arial" pitchFamily="34" charset="0"/>
              <a:buChar char="•"/>
            </a:pPr>
            <a:r>
              <a:rPr lang="en-GB" sz="2400" dirty="0" smtClean="0"/>
              <a:t>Assertiveness training</a:t>
            </a:r>
          </a:p>
          <a:p>
            <a:pPr lvl="1">
              <a:buNone/>
            </a:pPr>
            <a:endParaRPr lang="en-GB" sz="24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159</a:t>
            </a:fld>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 (cont.)</a:t>
            </a:r>
            <a:endParaRPr lang="en-GB" sz="3200" dirty="0"/>
          </a:p>
        </p:txBody>
      </p:sp>
      <p:sp>
        <p:nvSpPr>
          <p:cNvPr id="3" name="Content Placeholder 2"/>
          <p:cNvSpPr>
            <a:spLocks noGrp="1"/>
          </p:cNvSpPr>
          <p:nvPr>
            <p:ph idx="1"/>
          </p:nvPr>
        </p:nvSpPr>
        <p:spPr/>
        <p:txBody>
          <a:bodyPr/>
          <a:lstStyle/>
          <a:p>
            <a:pPr>
              <a:buNone/>
            </a:pPr>
            <a:r>
              <a:rPr lang="en-GB" sz="3600" b="1" dirty="0" smtClean="0"/>
              <a:t>The interpretation of the dreams(cont.)</a:t>
            </a:r>
          </a:p>
          <a:p>
            <a:r>
              <a:rPr lang="en-GB" sz="2800" dirty="0" smtClean="0"/>
              <a:t>Freud described the unconscious mental operations by which latent dream content is transformed into manifest dream as the </a:t>
            </a:r>
            <a:r>
              <a:rPr lang="en-GB" sz="2800" dirty="0" smtClean="0">
                <a:solidFill>
                  <a:srgbClr val="FF0000"/>
                </a:solidFill>
              </a:rPr>
              <a:t>dream work .</a:t>
            </a:r>
          </a:p>
          <a:p>
            <a:r>
              <a:rPr lang="en-GB" sz="2800" dirty="0" smtClean="0"/>
              <a:t>In dream work , repressed wishes and impulses must attach themselves to innocent or neutral images to pass the scrutiny of </a:t>
            </a:r>
            <a:r>
              <a:rPr lang="en-GB" sz="2800" dirty="0" smtClean="0">
                <a:solidFill>
                  <a:srgbClr val="FF0000"/>
                </a:solidFill>
              </a:rPr>
              <a:t>dream censor. </a:t>
            </a:r>
          </a:p>
          <a:p>
            <a:pPr>
              <a:buNone/>
            </a:pPr>
            <a:endParaRPr lang="en-GB" sz="2800" dirty="0" smtClean="0"/>
          </a:p>
          <a:p>
            <a:pPr>
              <a:buNone/>
            </a:pPr>
            <a:r>
              <a:rPr lang="en-GB" sz="2800" dirty="0" smtClean="0"/>
              <a:t>                   .........................</a:t>
            </a:r>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16</a:t>
            </a:fld>
            <a:endParaRPr lang="en-GB" dirty="0"/>
          </a:p>
        </p:txBody>
      </p:sp>
    </p:spTree>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BEHAVIOUR THERAPY(cont.)</a:t>
            </a:r>
            <a:endParaRPr lang="en-GB" b="1" dirty="0"/>
          </a:p>
        </p:txBody>
      </p:sp>
      <p:sp>
        <p:nvSpPr>
          <p:cNvPr id="3" name="Content Placeholder 2"/>
          <p:cNvSpPr>
            <a:spLocks noGrp="1"/>
          </p:cNvSpPr>
          <p:nvPr>
            <p:ph idx="1"/>
          </p:nvPr>
        </p:nvSpPr>
        <p:spPr/>
        <p:txBody>
          <a:bodyPr>
            <a:normAutofit fontScale="92500"/>
          </a:bodyPr>
          <a:lstStyle/>
          <a:p>
            <a:pPr>
              <a:buNone/>
            </a:pPr>
            <a:r>
              <a:rPr lang="en-GB" sz="3600" b="1" dirty="0" smtClean="0"/>
              <a:t>SYSTEMATIC DESENSITIZATION(RECIPROCAL INHIBITION)</a:t>
            </a:r>
          </a:p>
          <a:p>
            <a:pPr lvl="1">
              <a:buFont typeface="Arial" pitchFamily="34" charset="0"/>
              <a:buChar char="•"/>
            </a:pPr>
            <a:r>
              <a:rPr lang="en-GB" dirty="0" smtClean="0"/>
              <a:t>Developed by Joseph Wolpe a South African born American psychiatrist</a:t>
            </a:r>
          </a:p>
          <a:p>
            <a:pPr lvl="1">
              <a:buFont typeface="Arial" pitchFamily="34" charset="0"/>
              <a:buChar char="•"/>
            </a:pPr>
            <a:r>
              <a:rPr lang="en-GB" dirty="0" smtClean="0"/>
              <a:t>Systemic desensitization is based on  the behavioural principle of </a:t>
            </a:r>
            <a:r>
              <a:rPr lang="en-GB" dirty="0" smtClean="0">
                <a:solidFill>
                  <a:srgbClr val="FF0000"/>
                </a:solidFill>
              </a:rPr>
              <a:t>counter conditioning </a:t>
            </a:r>
            <a:r>
              <a:rPr lang="en-GB" dirty="0" smtClean="0"/>
              <a:t>where a person overcomes maladaptive anxiety elicited by a situation or an object by approaching the feared situation gradually</a:t>
            </a:r>
            <a:r>
              <a:rPr lang="en-GB" dirty="0" smtClean="0">
                <a:solidFill>
                  <a:srgbClr val="FF0000"/>
                </a:solidFill>
              </a:rPr>
              <a:t> </a:t>
            </a:r>
            <a:r>
              <a:rPr lang="en-GB" dirty="0" smtClean="0"/>
              <a:t>in a psycho- physiological state that inhibit anxiety.</a:t>
            </a:r>
          </a:p>
          <a:p>
            <a:endParaRPr lang="en-GB" dirty="0" smtClean="0"/>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160</a:t>
            </a:fld>
            <a:endParaRPr lang="en-GB" dirty="0"/>
          </a:p>
        </p:txBody>
      </p:sp>
    </p:spTree>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THERAPY(cont.)</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sz="3500" b="1" dirty="0" smtClean="0"/>
              <a:t>Systematic desensitization(cont.)</a:t>
            </a:r>
          </a:p>
          <a:p>
            <a:pPr lvl="1">
              <a:buFont typeface="Arial" pitchFamily="34" charset="0"/>
              <a:buChar char="•"/>
            </a:pPr>
            <a:r>
              <a:rPr lang="en-GB" dirty="0" smtClean="0"/>
              <a:t>In systematic desensitization;</a:t>
            </a:r>
          </a:p>
          <a:p>
            <a:pPr lvl="2">
              <a:buFont typeface="Wingdings" pitchFamily="2" charset="2"/>
              <a:buChar char="Ø"/>
            </a:pPr>
            <a:r>
              <a:rPr lang="en-GB" sz="2800" dirty="0" smtClean="0"/>
              <a:t>The patient attains a state of complete relaxation and is then exposed to the stimulus that elicits the anxiety response </a:t>
            </a:r>
          </a:p>
          <a:p>
            <a:pPr lvl="2">
              <a:buFont typeface="Wingdings" pitchFamily="2" charset="2"/>
              <a:buChar char="Ø"/>
            </a:pPr>
            <a:r>
              <a:rPr lang="en-GB" sz="2800" dirty="0" smtClean="0"/>
              <a:t>The negative reaction of anxiety is inhibited by the relaxed state , a process called </a:t>
            </a:r>
            <a:r>
              <a:rPr lang="en-GB" sz="2800" dirty="0" smtClean="0">
                <a:solidFill>
                  <a:srgbClr val="C00000"/>
                </a:solidFill>
              </a:rPr>
              <a:t>reciprocal inhibition </a:t>
            </a:r>
          </a:p>
          <a:p>
            <a:pPr lvl="2">
              <a:buFont typeface="Wingdings" pitchFamily="2" charset="2"/>
              <a:buChar char="Ø"/>
            </a:pPr>
            <a:r>
              <a:rPr lang="en-GB" sz="2800" dirty="0" smtClean="0"/>
              <a:t>Rather than using actual situations or objects that elicits fear, the patient and the therapist prepare a graded list or hierarchy of anxiety provoking scenes associated with a patient’s fears.</a:t>
            </a:r>
          </a:p>
          <a:p>
            <a:pPr lvl="1">
              <a:buFont typeface="Arial" pitchFamily="34" charset="0"/>
              <a:buChar char="•"/>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161</a:t>
            </a:fld>
            <a:endParaRPr lang="en-GB" dirty="0"/>
          </a:p>
        </p:txBody>
      </p:sp>
    </p:spTree>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THERAPY(cont.)</a:t>
            </a:r>
            <a:endParaRPr lang="en-GB" dirty="0"/>
          </a:p>
        </p:txBody>
      </p:sp>
      <p:sp>
        <p:nvSpPr>
          <p:cNvPr id="3" name="Content Placeholder 2"/>
          <p:cNvSpPr>
            <a:spLocks noGrp="1"/>
          </p:cNvSpPr>
          <p:nvPr>
            <p:ph idx="1"/>
          </p:nvPr>
        </p:nvSpPr>
        <p:spPr/>
        <p:txBody>
          <a:bodyPr/>
          <a:lstStyle/>
          <a:p>
            <a:pPr>
              <a:buNone/>
            </a:pPr>
            <a:r>
              <a:rPr lang="en-GB" b="1" dirty="0" smtClean="0"/>
              <a:t>Systematic desensitization(cont.)</a:t>
            </a:r>
          </a:p>
          <a:p>
            <a:pPr lvl="2">
              <a:buFont typeface="Wingdings" pitchFamily="2" charset="2"/>
              <a:buChar char="Ø"/>
            </a:pPr>
            <a:r>
              <a:rPr lang="en-GB" sz="2800" dirty="0" smtClean="0"/>
              <a:t>The learned relaxation state and the anxiety provoking scenes are systematically paired in treatment</a:t>
            </a:r>
          </a:p>
          <a:p>
            <a:pPr lvl="1">
              <a:buFont typeface="Arial" pitchFamily="34" charset="0"/>
              <a:buChar char="•"/>
            </a:pPr>
            <a:r>
              <a:rPr lang="en-GB" dirty="0" smtClean="0"/>
              <a:t>Systematic desensitization consists of three steps namely ;</a:t>
            </a:r>
          </a:p>
          <a:p>
            <a:pPr lvl="2">
              <a:buFont typeface="Wingdings" pitchFamily="2" charset="2"/>
              <a:buChar char="Ø"/>
            </a:pPr>
            <a:r>
              <a:rPr lang="en-GB" sz="2800" dirty="0" smtClean="0"/>
              <a:t>Relaxation training</a:t>
            </a:r>
          </a:p>
          <a:p>
            <a:pPr lvl="2">
              <a:buFont typeface="Wingdings" pitchFamily="2" charset="2"/>
              <a:buChar char="Ø"/>
            </a:pPr>
            <a:r>
              <a:rPr lang="en-GB" sz="2800" dirty="0" smtClean="0"/>
              <a:t>Hierarchy construction</a:t>
            </a:r>
          </a:p>
          <a:p>
            <a:pPr lvl="2">
              <a:buFont typeface="Wingdings" pitchFamily="2" charset="2"/>
              <a:buChar char="Ø"/>
            </a:pPr>
            <a:r>
              <a:rPr lang="en-GB" sz="2800" dirty="0" smtClean="0"/>
              <a:t>Desensitization of the stimulus</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162</a:t>
            </a:fld>
            <a:endParaRPr lang="en-GB" dirty="0"/>
          </a:p>
        </p:txBody>
      </p:sp>
    </p:spTree>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THERAPY(cont.)</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sz="3500" b="1" dirty="0" smtClean="0"/>
              <a:t>Systematic desensitization- steps(cont.)</a:t>
            </a:r>
          </a:p>
          <a:p>
            <a:pPr lvl="1">
              <a:buNone/>
            </a:pPr>
            <a:r>
              <a:rPr lang="en-GB" sz="3000" b="1" dirty="0" smtClean="0">
                <a:solidFill>
                  <a:srgbClr val="FF0000"/>
                </a:solidFill>
              </a:rPr>
              <a:t>Relaxation training</a:t>
            </a:r>
          </a:p>
          <a:p>
            <a:pPr lvl="2">
              <a:buFont typeface="Wingdings" pitchFamily="2" charset="2"/>
              <a:buChar char="Ø"/>
            </a:pPr>
            <a:r>
              <a:rPr lang="en-GB" sz="2800" dirty="0" smtClean="0"/>
              <a:t> Relaxation  produces physiological effects opposite to those of anxiety e.g.</a:t>
            </a:r>
          </a:p>
          <a:p>
            <a:pPr lvl="3">
              <a:buFont typeface="Wingdings" pitchFamily="2" charset="2"/>
              <a:buChar char="ü"/>
            </a:pPr>
            <a:r>
              <a:rPr lang="en-GB" sz="2800" dirty="0" smtClean="0"/>
              <a:t>Slow heart rate</a:t>
            </a:r>
          </a:p>
          <a:p>
            <a:pPr lvl="3">
              <a:buFont typeface="Wingdings" pitchFamily="2" charset="2"/>
              <a:buChar char="ü"/>
            </a:pPr>
            <a:r>
              <a:rPr lang="en-GB" sz="2800" dirty="0" smtClean="0"/>
              <a:t>Increased peripheral blood flow</a:t>
            </a:r>
          </a:p>
          <a:p>
            <a:pPr lvl="3">
              <a:buFont typeface="Wingdings" pitchFamily="2" charset="2"/>
              <a:buChar char="ü"/>
            </a:pPr>
            <a:r>
              <a:rPr lang="en-GB" sz="2800" dirty="0" smtClean="0"/>
              <a:t>Neuromuscular stability</a:t>
            </a:r>
          </a:p>
          <a:p>
            <a:pPr lvl="2">
              <a:buFont typeface="Wingdings" pitchFamily="2" charset="2"/>
              <a:buChar char="Ø"/>
            </a:pPr>
            <a:r>
              <a:rPr lang="en-GB" sz="2800" dirty="0" smtClean="0"/>
              <a:t>Relaxation methods :-</a:t>
            </a:r>
          </a:p>
          <a:p>
            <a:pPr lvl="3">
              <a:buFont typeface="Wingdings" pitchFamily="2" charset="2"/>
              <a:buChar char="ü"/>
            </a:pPr>
            <a:r>
              <a:rPr lang="en-GB" sz="2800" dirty="0" smtClean="0"/>
              <a:t>Contracting specific muscles e.g. Biceps muscles</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163</a:t>
            </a:fld>
            <a:endParaRPr lang="en-GB" dirty="0"/>
          </a:p>
        </p:txBody>
      </p:sp>
    </p:spTree>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THERAPY(cont.)</a:t>
            </a:r>
            <a:endParaRPr lang="en-GB" dirty="0"/>
          </a:p>
        </p:txBody>
      </p:sp>
      <p:sp>
        <p:nvSpPr>
          <p:cNvPr id="3" name="Content Placeholder 2"/>
          <p:cNvSpPr>
            <a:spLocks noGrp="1"/>
          </p:cNvSpPr>
          <p:nvPr>
            <p:ph idx="1"/>
          </p:nvPr>
        </p:nvSpPr>
        <p:spPr/>
        <p:txBody>
          <a:bodyPr>
            <a:normAutofit/>
          </a:bodyPr>
          <a:lstStyle/>
          <a:p>
            <a:pPr>
              <a:buNone/>
            </a:pPr>
            <a:r>
              <a:rPr lang="en-GB" b="1" dirty="0" smtClean="0"/>
              <a:t>Systematic desensitization- </a:t>
            </a:r>
            <a:r>
              <a:rPr lang="en-GB" sz="2400" b="1" dirty="0" smtClean="0"/>
              <a:t>Relaxation methods (cont.)</a:t>
            </a:r>
          </a:p>
          <a:p>
            <a:pPr lvl="1">
              <a:buFont typeface="Wingdings" pitchFamily="2" charset="2"/>
              <a:buChar char="ü"/>
            </a:pPr>
            <a:r>
              <a:rPr lang="en-GB" dirty="0" smtClean="0"/>
              <a:t>Use of hypnosis</a:t>
            </a:r>
          </a:p>
          <a:p>
            <a:pPr lvl="1">
              <a:buFont typeface="Wingdings" pitchFamily="2" charset="2"/>
              <a:buChar char="ü"/>
            </a:pPr>
            <a:r>
              <a:rPr lang="en-GB" dirty="0" smtClean="0"/>
              <a:t>Mental imagery </a:t>
            </a:r>
          </a:p>
          <a:p>
            <a:pPr lvl="1">
              <a:buFont typeface="Wingdings" pitchFamily="2" charset="2"/>
              <a:buChar char="ü"/>
            </a:pPr>
            <a:r>
              <a:rPr lang="en-GB" dirty="0" smtClean="0"/>
              <a:t>Taking in a deep breath , holding it , and pulling the shoulder blades upwards or backwards if sitting or supine respectively</a:t>
            </a:r>
          </a:p>
          <a:p>
            <a:pPr lvl="1">
              <a:buNone/>
            </a:pPr>
            <a:r>
              <a:rPr lang="en-GB" dirty="0" smtClean="0"/>
              <a:t>                 ............................</a:t>
            </a:r>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164</a:t>
            </a:fld>
            <a:endParaRPr lang="en-GB" dirty="0"/>
          </a:p>
        </p:txBody>
      </p:sp>
    </p:spTree>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THERAPY(cont.)</a:t>
            </a:r>
            <a:endParaRPr lang="en-GB" dirty="0"/>
          </a:p>
        </p:txBody>
      </p:sp>
      <p:sp>
        <p:nvSpPr>
          <p:cNvPr id="3" name="Content Placeholder 2"/>
          <p:cNvSpPr>
            <a:spLocks noGrp="1"/>
          </p:cNvSpPr>
          <p:nvPr>
            <p:ph idx="1"/>
          </p:nvPr>
        </p:nvSpPr>
        <p:spPr/>
        <p:txBody>
          <a:bodyPr>
            <a:normAutofit fontScale="70000" lnSpcReduction="20000"/>
          </a:bodyPr>
          <a:lstStyle/>
          <a:p>
            <a:pPr>
              <a:buNone/>
            </a:pPr>
            <a:r>
              <a:rPr lang="en-GB" sz="4500" b="1" dirty="0" smtClean="0"/>
              <a:t>Systematic desensitization- steps (cont.)</a:t>
            </a:r>
          </a:p>
          <a:p>
            <a:pPr lvl="1">
              <a:buNone/>
            </a:pPr>
            <a:r>
              <a:rPr lang="en-GB" sz="4000" b="1" dirty="0" smtClean="0">
                <a:solidFill>
                  <a:srgbClr val="FF0000"/>
                </a:solidFill>
              </a:rPr>
              <a:t>Hierarchy construction</a:t>
            </a:r>
          </a:p>
          <a:p>
            <a:pPr lvl="2"/>
            <a:r>
              <a:rPr lang="en-GB" sz="3600" dirty="0" smtClean="0"/>
              <a:t>When constructing a hierarchy;</a:t>
            </a:r>
          </a:p>
          <a:p>
            <a:pPr lvl="3">
              <a:buFont typeface="Wingdings" pitchFamily="2" charset="2"/>
              <a:buChar char="Ø"/>
            </a:pPr>
            <a:r>
              <a:rPr lang="en-GB" sz="3200" dirty="0" smtClean="0"/>
              <a:t> The clinician determines all the conditions that elicit anxiety</a:t>
            </a:r>
          </a:p>
          <a:p>
            <a:pPr lvl="3">
              <a:buFont typeface="Wingdings" pitchFamily="2" charset="2"/>
              <a:buChar char="Ø"/>
            </a:pPr>
            <a:r>
              <a:rPr lang="en-GB" sz="3200" dirty="0" smtClean="0"/>
              <a:t>The patient creates a hierarchy list of 10 to 12 scenes in order of increasing anxiety . For example;</a:t>
            </a:r>
          </a:p>
          <a:p>
            <a:pPr lvl="4">
              <a:buFont typeface="Wingdings" pitchFamily="2" charset="2"/>
              <a:buChar char="ü"/>
            </a:pPr>
            <a:r>
              <a:rPr lang="en-GB" sz="3600" dirty="0" smtClean="0"/>
              <a:t>An acrophobic anxiety may begin with a patient imagining standing near a window on the second floor and end with being on the roof of a 20 story building ,leaning on a guard rail and looking straight down .</a:t>
            </a:r>
          </a:p>
          <a:p>
            <a:pPr lvl="3">
              <a:buNone/>
            </a:pPr>
            <a:r>
              <a:rPr lang="en-GB" sz="3600" dirty="0" smtClean="0"/>
              <a:t>..................................</a:t>
            </a:r>
            <a:r>
              <a:rPr lang="en-GB" sz="3000" dirty="0" smtClean="0"/>
              <a:t>.....</a:t>
            </a:r>
          </a:p>
          <a:p>
            <a:pPr>
              <a:buFont typeface="Wingdings" pitchFamily="2" charset="2"/>
              <a:buChar char="Ø"/>
            </a:pPr>
            <a:endParaRPr lang="en-GB" sz="3000" dirty="0" smtClean="0"/>
          </a:p>
          <a:p>
            <a:endParaRPr lang="en-GB" sz="30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165</a:t>
            </a:fld>
            <a:endParaRPr lang="en-GB" dirty="0"/>
          </a:p>
        </p:txBody>
      </p:sp>
    </p:spTree>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THERAPY(cont.)</a:t>
            </a:r>
            <a:endParaRPr lang="en-GB" dirty="0"/>
          </a:p>
        </p:txBody>
      </p:sp>
      <p:sp>
        <p:nvSpPr>
          <p:cNvPr id="3" name="Content Placeholder 2"/>
          <p:cNvSpPr>
            <a:spLocks noGrp="1"/>
          </p:cNvSpPr>
          <p:nvPr>
            <p:ph idx="1"/>
          </p:nvPr>
        </p:nvSpPr>
        <p:spPr/>
        <p:txBody>
          <a:bodyPr/>
          <a:lstStyle/>
          <a:p>
            <a:pPr>
              <a:buNone/>
            </a:pPr>
            <a:r>
              <a:rPr lang="en-GB" b="1" dirty="0" smtClean="0"/>
              <a:t>Systematic desensitization- steps (cont.)</a:t>
            </a:r>
          </a:p>
          <a:p>
            <a:pPr lvl="1">
              <a:buNone/>
            </a:pPr>
            <a:r>
              <a:rPr lang="en-GB" b="1" dirty="0" smtClean="0">
                <a:solidFill>
                  <a:srgbClr val="FF0000"/>
                </a:solidFill>
              </a:rPr>
              <a:t>Desensitization of the stimulus</a:t>
            </a:r>
          </a:p>
          <a:p>
            <a:pPr lvl="2">
              <a:buFont typeface="Wingdings" pitchFamily="2" charset="2"/>
              <a:buChar char="Ø"/>
            </a:pPr>
            <a:r>
              <a:rPr lang="en-GB" sz="2800" dirty="0" smtClean="0"/>
              <a:t>The patient proceeds systematically through the list from the least , to the most , anxiety provoking scene while in a deep relaxed state </a:t>
            </a:r>
          </a:p>
          <a:p>
            <a:pPr lvl="2">
              <a:buFont typeface="Wingdings" pitchFamily="2" charset="2"/>
              <a:buChar char="Ø"/>
            </a:pPr>
            <a:r>
              <a:rPr lang="en-GB" sz="2800" dirty="0" smtClean="0"/>
              <a:t>The rate at which the patient progresses through the list is determined by his response to the stimuli.</a:t>
            </a:r>
          </a:p>
          <a:p>
            <a:pPr lvl="2">
              <a:buNone/>
            </a:pPr>
            <a:r>
              <a:rPr lang="en-GB" sz="2800" dirty="0" smtClean="0"/>
              <a:t>              ...............................</a:t>
            </a:r>
          </a:p>
          <a:p>
            <a:pPr lvl="1"/>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166</a:t>
            </a:fld>
            <a:endParaRPr lang="en-GB" dirty="0"/>
          </a:p>
        </p:txBody>
      </p:sp>
    </p:spTree>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THERAPY(cont.)</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b="1" dirty="0" smtClean="0"/>
              <a:t>Systematic desensitization (cont.)</a:t>
            </a:r>
          </a:p>
          <a:p>
            <a:pPr lvl="1">
              <a:buNone/>
            </a:pPr>
            <a:r>
              <a:rPr lang="en-GB" sz="3000" b="1" dirty="0" smtClean="0">
                <a:solidFill>
                  <a:srgbClr val="7030A0"/>
                </a:solidFill>
              </a:rPr>
              <a:t>Adjunctive use of drugs (Pharmacological desentization)</a:t>
            </a:r>
          </a:p>
          <a:p>
            <a:pPr lvl="2"/>
            <a:r>
              <a:rPr lang="en-GB" sz="2800" dirty="0" smtClean="0"/>
              <a:t>Sometimes drugs may be used to hasten relaxation </a:t>
            </a:r>
          </a:p>
          <a:p>
            <a:pPr lvl="2"/>
            <a:r>
              <a:rPr lang="en-GB" sz="2800" dirty="0" smtClean="0"/>
              <a:t>Drugs commonly used include :-</a:t>
            </a:r>
          </a:p>
          <a:p>
            <a:pPr lvl="3">
              <a:buFont typeface="Wingdings" pitchFamily="2" charset="2"/>
              <a:buChar char="Ø"/>
            </a:pPr>
            <a:r>
              <a:rPr lang="en-GB" sz="2800" dirty="0" smtClean="0"/>
              <a:t>Ultra rapidly acting barbiturate e.g. Methohexital Sodium(</a:t>
            </a:r>
            <a:r>
              <a:rPr lang="en-GB" sz="2800" dirty="0" err="1" smtClean="0"/>
              <a:t>Brevital</a:t>
            </a:r>
            <a:r>
              <a:rPr lang="en-GB" sz="2800" dirty="0" smtClean="0"/>
              <a:t>)</a:t>
            </a:r>
          </a:p>
          <a:p>
            <a:pPr lvl="3">
              <a:buFont typeface="Wingdings" pitchFamily="2" charset="2"/>
              <a:buChar char="Ø"/>
            </a:pPr>
            <a:r>
              <a:rPr lang="en-GB" sz="2800" dirty="0" smtClean="0"/>
              <a:t>Diazepam (Valium)</a:t>
            </a:r>
          </a:p>
          <a:p>
            <a:pPr lvl="3">
              <a:buFont typeface="Wingdings" pitchFamily="2" charset="2"/>
              <a:buChar char="Ø"/>
            </a:pPr>
            <a:r>
              <a:rPr lang="en-GB" sz="2800" dirty="0" smtClean="0"/>
              <a:t>The drugs are given intravenously in sub anaesthetic doses.</a:t>
            </a:r>
          </a:p>
          <a:p>
            <a:pPr lvl="3">
              <a:buNone/>
            </a:pPr>
            <a:r>
              <a:rPr lang="en-GB" sz="2800" dirty="0" smtClean="0"/>
              <a:t>............................................</a:t>
            </a:r>
          </a:p>
          <a:p>
            <a:pPr lvl="1"/>
            <a:endParaRPr lang="en-GB" sz="24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167</a:t>
            </a:fld>
            <a:endParaRPr lang="en-GB" dirty="0"/>
          </a:p>
        </p:txBody>
      </p:sp>
    </p:spTree>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THERAPY(cont.)</a:t>
            </a:r>
            <a:endParaRPr lang="en-GB" dirty="0"/>
          </a:p>
        </p:txBody>
      </p:sp>
      <p:sp>
        <p:nvSpPr>
          <p:cNvPr id="3" name="Content Placeholder 2"/>
          <p:cNvSpPr>
            <a:spLocks noGrp="1"/>
          </p:cNvSpPr>
          <p:nvPr>
            <p:ph idx="1"/>
          </p:nvPr>
        </p:nvSpPr>
        <p:spPr>
          <a:xfrm>
            <a:off x="395536" y="1556792"/>
            <a:ext cx="8229600" cy="4525963"/>
          </a:xfrm>
        </p:spPr>
        <p:txBody>
          <a:bodyPr/>
          <a:lstStyle/>
          <a:p>
            <a:pPr>
              <a:buNone/>
            </a:pPr>
            <a:r>
              <a:rPr lang="en-GB" sz="3600" b="1" dirty="0" smtClean="0"/>
              <a:t>Indications for systematic desensitization</a:t>
            </a:r>
          </a:p>
          <a:p>
            <a:pPr lvl="1">
              <a:buFont typeface="Arial" pitchFamily="34" charset="0"/>
              <a:buChar char="•"/>
            </a:pPr>
            <a:r>
              <a:rPr lang="en-GB" dirty="0" smtClean="0"/>
              <a:t>Anxiety provoking  stimuli e.g.</a:t>
            </a:r>
          </a:p>
          <a:p>
            <a:pPr lvl="2">
              <a:buFont typeface="Wingdings" pitchFamily="2" charset="2"/>
              <a:buChar char="Ø"/>
            </a:pPr>
            <a:r>
              <a:rPr lang="en-GB" dirty="0" smtClean="0"/>
              <a:t>Phobias</a:t>
            </a:r>
          </a:p>
          <a:p>
            <a:pPr lvl="2">
              <a:buFont typeface="Wingdings" pitchFamily="2" charset="2"/>
              <a:buChar char="Ø"/>
            </a:pPr>
            <a:r>
              <a:rPr lang="en-GB" dirty="0" smtClean="0"/>
              <a:t>Obsessions</a:t>
            </a:r>
          </a:p>
          <a:p>
            <a:pPr lvl="2">
              <a:buFont typeface="Wingdings" pitchFamily="2" charset="2"/>
              <a:buChar char="Ø"/>
            </a:pPr>
            <a:r>
              <a:rPr lang="en-GB" dirty="0" smtClean="0"/>
              <a:t>Compulsions</a:t>
            </a:r>
          </a:p>
          <a:p>
            <a:pPr lvl="2">
              <a:buFont typeface="Wingdings" pitchFamily="2" charset="2"/>
              <a:buChar char="Ø"/>
            </a:pPr>
            <a:r>
              <a:rPr lang="en-GB" dirty="0" smtClean="0"/>
              <a:t>Certain sexual disorders</a:t>
            </a:r>
          </a:p>
          <a:p>
            <a:pPr lvl="2">
              <a:buNone/>
            </a:pPr>
            <a:r>
              <a:rPr lang="en-GB" dirty="0" smtClean="0"/>
              <a:t>...............................................................................</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168</a:t>
            </a:fld>
            <a:endParaRPr lang="en-GB" dirty="0"/>
          </a:p>
        </p:txBody>
      </p:sp>
    </p:spTree>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BEHAVIOUR THERAPY(cont.)</a:t>
            </a:r>
            <a:endParaRPr lang="en-GB" b="1" dirty="0"/>
          </a:p>
        </p:txBody>
      </p:sp>
      <p:sp>
        <p:nvSpPr>
          <p:cNvPr id="3" name="Content Placeholder 2"/>
          <p:cNvSpPr>
            <a:spLocks noGrp="1"/>
          </p:cNvSpPr>
          <p:nvPr>
            <p:ph idx="1"/>
          </p:nvPr>
        </p:nvSpPr>
        <p:spPr/>
        <p:txBody>
          <a:bodyPr>
            <a:normAutofit fontScale="85000" lnSpcReduction="20000"/>
          </a:bodyPr>
          <a:lstStyle/>
          <a:p>
            <a:pPr>
              <a:buNone/>
            </a:pPr>
            <a:r>
              <a:rPr lang="en-GB" sz="3900" b="1" dirty="0" smtClean="0"/>
              <a:t>THERAPEUTIC GRADED EXPOSURE</a:t>
            </a:r>
          </a:p>
          <a:p>
            <a:pPr lvl="1">
              <a:buFont typeface="Arial" pitchFamily="34" charset="0"/>
              <a:buChar char="•"/>
            </a:pPr>
            <a:r>
              <a:rPr lang="en-GB" sz="3000" dirty="0" smtClean="0"/>
              <a:t>Is similar to systematic desensitization except that relaxation training is not involved and the treatment is usually carried out in a real life context.</a:t>
            </a:r>
          </a:p>
          <a:p>
            <a:pPr lvl="1">
              <a:buFont typeface="Arial" pitchFamily="34" charset="0"/>
              <a:buChar char="•"/>
            </a:pPr>
            <a:r>
              <a:rPr lang="en-GB" sz="3000" dirty="0" smtClean="0"/>
              <a:t>The patient must be brought in contact with(Be exposed to) the anxiety provoking stimulus to learn first hand that no dangerous consequences will ensue.</a:t>
            </a:r>
          </a:p>
          <a:p>
            <a:pPr lvl="1">
              <a:buFont typeface="Arial" pitchFamily="34" charset="0"/>
              <a:buChar char="•"/>
            </a:pPr>
            <a:r>
              <a:rPr lang="en-GB" sz="3000" dirty="0" smtClean="0"/>
              <a:t>Exposure is graded according to a hierarchy . For example;</a:t>
            </a:r>
          </a:p>
          <a:p>
            <a:pPr lvl="2">
              <a:buFont typeface="Wingdings" pitchFamily="2" charset="2"/>
              <a:buChar char="Ø"/>
            </a:pPr>
            <a:r>
              <a:rPr lang="en-GB" sz="3300" dirty="0" smtClean="0"/>
              <a:t>A patient afraid of cats , might progress from looking at a picture of a cat to holding one .</a:t>
            </a:r>
          </a:p>
          <a:p>
            <a:pPr lvl="1">
              <a:buNone/>
            </a:pPr>
            <a:r>
              <a:rPr lang="en-GB" sz="3000" dirty="0" smtClean="0"/>
              <a:t>..........................................................................</a:t>
            </a:r>
            <a:endParaRPr lang="en-GB" sz="30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169</a:t>
            </a:fld>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 (cont.)</a:t>
            </a:r>
            <a:endParaRPr lang="en-GB" sz="3200" dirty="0"/>
          </a:p>
        </p:txBody>
      </p:sp>
      <p:sp>
        <p:nvSpPr>
          <p:cNvPr id="3" name="Content Placeholder 2"/>
          <p:cNvSpPr>
            <a:spLocks noGrp="1"/>
          </p:cNvSpPr>
          <p:nvPr>
            <p:ph idx="1"/>
          </p:nvPr>
        </p:nvSpPr>
        <p:spPr/>
        <p:txBody>
          <a:bodyPr/>
          <a:lstStyle/>
          <a:p>
            <a:pPr>
              <a:buNone/>
            </a:pPr>
            <a:r>
              <a:rPr lang="en-GB" sz="3600" b="1" dirty="0" smtClean="0"/>
              <a:t>Topographical model of the mind(The structure of the mind)</a:t>
            </a:r>
          </a:p>
          <a:p>
            <a:r>
              <a:rPr lang="en-GB" sz="2800" dirty="0" smtClean="0"/>
              <a:t>Freud in his topographical model of the mind divided the mind into three regions namely;</a:t>
            </a:r>
          </a:p>
          <a:p>
            <a:pPr lvl="1">
              <a:buFont typeface="Wingdings" pitchFamily="2" charset="2"/>
              <a:buChar char="Ø"/>
            </a:pPr>
            <a:r>
              <a:rPr lang="en-GB" dirty="0" smtClean="0">
                <a:solidFill>
                  <a:srgbClr val="FF0000"/>
                </a:solidFill>
              </a:rPr>
              <a:t>The conscious system </a:t>
            </a:r>
          </a:p>
          <a:p>
            <a:pPr lvl="1">
              <a:buFont typeface="Wingdings" pitchFamily="2" charset="2"/>
              <a:buChar char="Ø"/>
            </a:pPr>
            <a:r>
              <a:rPr lang="en-GB" dirty="0" smtClean="0">
                <a:solidFill>
                  <a:srgbClr val="FF0000"/>
                </a:solidFill>
              </a:rPr>
              <a:t>The preconscious system </a:t>
            </a:r>
          </a:p>
          <a:p>
            <a:pPr lvl="1">
              <a:buFont typeface="Wingdings" pitchFamily="2" charset="2"/>
              <a:buChar char="Ø"/>
            </a:pPr>
            <a:r>
              <a:rPr lang="en-GB" dirty="0" smtClean="0">
                <a:solidFill>
                  <a:srgbClr val="FF0000"/>
                </a:solidFill>
              </a:rPr>
              <a:t>The unconscious system</a:t>
            </a:r>
          </a:p>
          <a:p>
            <a:endParaRPr lang="en-GB" dirty="0">
              <a:solidFill>
                <a:srgbClr val="C00000"/>
              </a:solidFill>
            </a:endParaRPr>
          </a:p>
        </p:txBody>
      </p:sp>
      <p:sp>
        <p:nvSpPr>
          <p:cNvPr id="4" name="Slide Number Placeholder 3"/>
          <p:cNvSpPr>
            <a:spLocks noGrp="1"/>
          </p:cNvSpPr>
          <p:nvPr>
            <p:ph type="sldNum" sz="quarter" idx="12"/>
          </p:nvPr>
        </p:nvSpPr>
        <p:spPr/>
        <p:txBody>
          <a:bodyPr/>
          <a:lstStyle/>
          <a:p>
            <a:fld id="{76C13FA0-8E06-4739-A6BC-9F5A81B40FE9}" type="slidenum">
              <a:rPr lang="en-GB" smtClean="0"/>
              <a:pPr/>
              <a:t>17</a:t>
            </a:fld>
            <a:endParaRPr lang="en-GB" dirty="0"/>
          </a:p>
        </p:txBody>
      </p:sp>
    </p:spTree>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THERAPY(cont.)</a:t>
            </a:r>
            <a:endParaRPr lang="en-GB" dirty="0"/>
          </a:p>
        </p:txBody>
      </p:sp>
      <p:sp>
        <p:nvSpPr>
          <p:cNvPr id="3" name="Content Placeholder 2"/>
          <p:cNvSpPr>
            <a:spLocks noGrp="1"/>
          </p:cNvSpPr>
          <p:nvPr>
            <p:ph idx="1"/>
          </p:nvPr>
        </p:nvSpPr>
        <p:spPr/>
        <p:txBody>
          <a:bodyPr>
            <a:normAutofit fontScale="62500" lnSpcReduction="20000"/>
          </a:bodyPr>
          <a:lstStyle/>
          <a:p>
            <a:pPr>
              <a:buNone/>
            </a:pPr>
            <a:r>
              <a:rPr lang="en-GB" sz="4500" b="1" dirty="0" smtClean="0"/>
              <a:t>REINFORCEMENT(OPERANT CONDITIONING)</a:t>
            </a:r>
          </a:p>
          <a:p>
            <a:pPr lvl="1">
              <a:buFont typeface="Arial" pitchFamily="34" charset="0"/>
              <a:buChar char="•"/>
            </a:pPr>
            <a:r>
              <a:rPr lang="en-GB" sz="4000" dirty="0" smtClean="0"/>
              <a:t>Positive Reinforcement (operant conditioning) was pioneered by  Skinner , an American behavioural psychologist as a method to modify behaviour.</a:t>
            </a:r>
          </a:p>
          <a:p>
            <a:pPr lvl="1">
              <a:buFont typeface="Arial" pitchFamily="34" charset="0"/>
              <a:buChar char="•"/>
            </a:pPr>
            <a:r>
              <a:rPr lang="en-GB" sz="4000" dirty="0" smtClean="0"/>
              <a:t>In operant conditioning changing a behaviour involves identifying three elements namely ;</a:t>
            </a:r>
          </a:p>
          <a:p>
            <a:pPr lvl="2">
              <a:buFont typeface="Wingdings" pitchFamily="2" charset="2"/>
              <a:buChar char="Ø"/>
            </a:pPr>
            <a:r>
              <a:rPr lang="en-GB" sz="4000" dirty="0" smtClean="0">
                <a:solidFill>
                  <a:srgbClr val="FF0000"/>
                </a:solidFill>
              </a:rPr>
              <a:t>Stimulus</a:t>
            </a:r>
            <a:r>
              <a:rPr lang="en-GB" sz="4000" dirty="0" smtClean="0"/>
              <a:t> (Is the environmental event that immediately precedes a behaviour)</a:t>
            </a:r>
          </a:p>
          <a:p>
            <a:pPr lvl="2">
              <a:buFont typeface="Wingdings" pitchFamily="2" charset="2"/>
              <a:buChar char="Ø"/>
            </a:pPr>
            <a:r>
              <a:rPr lang="en-GB" sz="4000" dirty="0" smtClean="0">
                <a:solidFill>
                  <a:srgbClr val="FF0000"/>
                </a:solidFill>
              </a:rPr>
              <a:t>Response</a:t>
            </a:r>
            <a:r>
              <a:rPr lang="en-GB" sz="4000" dirty="0" smtClean="0"/>
              <a:t> (Is the action or overt behaviour occurring immediately after the stimulus </a:t>
            </a:r>
          </a:p>
          <a:p>
            <a:pPr lvl="2">
              <a:buFont typeface="Wingdings" pitchFamily="2" charset="2"/>
              <a:buChar char="Ø"/>
            </a:pPr>
            <a:r>
              <a:rPr lang="en-GB" sz="4000" dirty="0" err="1" smtClean="0">
                <a:solidFill>
                  <a:srgbClr val="FF0000"/>
                </a:solidFill>
              </a:rPr>
              <a:t>Reinforcer</a:t>
            </a:r>
            <a:r>
              <a:rPr lang="en-GB" sz="4000" dirty="0" smtClean="0">
                <a:solidFill>
                  <a:srgbClr val="FF0000"/>
                </a:solidFill>
              </a:rPr>
              <a:t> (Consequence/Feedback)</a:t>
            </a:r>
            <a:r>
              <a:rPr lang="en-GB" sz="4000" dirty="0" smtClean="0"/>
              <a:t>{Strengthens the behaviour , either raising or lowering the probability of the behaviour occurring again} </a:t>
            </a:r>
          </a:p>
          <a:p>
            <a:pPr lvl="1">
              <a:buFont typeface="Arial" pitchFamily="34" charset="0"/>
              <a:buChar char="•"/>
            </a:pPr>
            <a:endParaRPr lang="en-GB" sz="3300" dirty="0" smtClean="0"/>
          </a:p>
          <a:p>
            <a:pPr lvl="1">
              <a:buFont typeface="Arial" pitchFamily="34" charset="0"/>
              <a:buChar char="•"/>
            </a:pPr>
            <a:endParaRPr lang="en-GB" sz="33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170</a:t>
            </a:fld>
            <a:endParaRPr lang="en-GB" dirty="0"/>
          </a:p>
        </p:txBody>
      </p:sp>
    </p:spTree>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THERAPY(cont.)</a:t>
            </a:r>
            <a:endParaRPr lang="en-GB" dirty="0"/>
          </a:p>
        </p:txBody>
      </p:sp>
      <p:sp>
        <p:nvSpPr>
          <p:cNvPr id="3" name="Content Placeholder 2"/>
          <p:cNvSpPr>
            <a:spLocks noGrp="1"/>
          </p:cNvSpPr>
          <p:nvPr>
            <p:ph idx="1"/>
          </p:nvPr>
        </p:nvSpPr>
        <p:spPr/>
        <p:txBody>
          <a:bodyPr>
            <a:normAutofit lnSpcReduction="10000"/>
          </a:bodyPr>
          <a:lstStyle/>
          <a:p>
            <a:pPr>
              <a:buNone/>
            </a:pPr>
            <a:r>
              <a:rPr lang="en-GB" b="1" dirty="0" smtClean="0"/>
              <a:t>REINFORCEMENT(cont.)</a:t>
            </a:r>
          </a:p>
          <a:p>
            <a:pPr lvl="1">
              <a:buNone/>
            </a:pPr>
            <a:r>
              <a:rPr lang="en-GB" b="1" dirty="0" smtClean="0">
                <a:solidFill>
                  <a:srgbClr val="FF0000"/>
                </a:solidFill>
              </a:rPr>
              <a:t>Categories of Reinforcement</a:t>
            </a:r>
          </a:p>
          <a:p>
            <a:pPr lvl="2"/>
            <a:r>
              <a:rPr lang="en-GB" sz="2800" dirty="0" smtClean="0"/>
              <a:t>Continuous Reinforcement</a:t>
            </a:r>
          </a:p>
          <a:p>
            <a:pPr lvl="3">
              <a:buFont typeface="Wingdings" pitchFamily="2" charset="2"/>
              <a:buChar char="Ø"/>
            </a:pPr>
            <a:r>
              <a:rPr lang="en-GB" sz="2800" dirty="0" smtClean="0"/>
              <a:t>Reinforcement of behaviour on the same time interval or when a correct response occurs</a:t>
            </a:r>
          </a:p>
          <a:p>
            <a:pPr lvl="2"/>
            <a:r>
              <a:rPr lang="en-GB" sz="2800" dirty="0" smtClean="0"/>
              <a:t>Intermittent Reinforcement</a:t>
            </a:r>
          </a:p>
          <a:p>
            <a:pPr lvl="3">
              <a:buFont typeface="Wingdings" pitchFamily="2" charset="2"/>
              <a:buChar char="Ø"/>
            </a:pPr>
            <a:r>
              <a:rPr lang="en-GB" sz="2800" dirty="0" smtClean="0"/>
              <a:t>Is when the reinforcer is delivered on a slightly different time interval or set number of correct responses called a schedule</a:t>
            </a:r>
          </a:p>
          <a:p>
            <a:pPr lvl="2"/>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171</a:t>
            </a:fld>
            <a:endParaRPr lang="en-GB" dirty="0"/>
          </a:p>
        </p:txBody>
      </p:sp>
    </p:spTree>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BEHAVIOUR THERAPY- Reinforcement (cont.)</a:t>
            </a:r>
            <a:endParaRPr lang="en-GB" dirty="0"/>
          </a:p>
        </p:txBody>
      </p:sp>
      <p:sp>
        <p:nvSpPr>
          <p:cNvPr id="3" name="Content Placeholder 2"/>
          <p:cNvSpPr>
            <a:spLocks noGrp="1"/>
          </p:cNvSpPr>
          <p:nvPr>
            <p:ph idx="1"/>
          </p:nvPr>
        </p:nvSpPr>
        <p:spPr/>
        <p:txBody>
          <a:bodyPr/>
          <a:lstStyle/>
          <a:p>
            <a:pPr>
              <a:buNone/>
            </a:pPr>
            <a:r>
              <a:rPr lang="en-GB" b="1" dirty="0" smtClean="0"/>
              <a:t>Intermittent schedules</a:t>
            </a:r>
            <a:endParaRPr lang="en-GB" b="1"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172</a:t>
            </a:fld>
            <a:endParaRPr lang="en-GB" dirty="0"/>
          </a:p>
        </p:txBody>
      </p:sp>
      <p:graphicFrame>
        <p:nvGraphicFramePr>
          <p:cNvPr id="5" name="Table 4"/>
          <p:cNvGraphicFramePr>
            <a:graphicFrameLocks noGrp="1"/>
          </p:cNvGraphicFramePr>
          <p:nvPr/>
        </p:nvGraphicFramePr>
        <p:xfrm>
          <a:off x="323527" y="2204864"/>
          <a:ext cx="8544273" cy="4942840"/>
        </p:xfrm>
        <a:graphic>
          <a:graphicData uri="http://schemas.openxmlformats.org/drawingml/2006/table">
            <a:tbl>
              <a:tblPr firstRow="1" bandRow="1">
                <a:tableStyleId>{5C22544A-7EE6-4342-B048-85BDC9FD1C3A}</a:tableStyleId>
              </a:tblPr>
              <a:tblGrid>
                <a:gridCol w="2848091"/>
                <a:gridCol w="2848091"/>
                <a:gridCol w="2848091"/>
              </a:tblGrid>
              <a:tr h="370840">
                <a:tc>
                  <a:txBody>
                    <a:bodyPr/>
                    <a:lstStyle/>
                    <a:p>
                      <a:r>
                        <a:rPr lang="en-GB" dirty="0" smtClean="0"/>
                        <a:t>Class</a:t>
                      </a:r>
                      <a:endParaRPr lang="en-GB" dirty="0"/>
                    </a:p>
                  </a:txBody>
                  <a:tcPr/>
                </a:tc>
                <a:tc>
                  <a:txBody>
                    <a:bodyPr/>
                    <a:lstStyle/>
                    <a:p>
                      <a:r>
                        <a:rPr lang="en-GB" dirty="0" smtClean="0"/>
                        <a:t>Method</a:t>
                      </a:r>
                      <a:endParaRPr lang="en-GB" dirty="0"/>
                    </a:p>
                  </a:txBody>
                  <a:tcPr/>
                </a:tc>
                <a:tc>
                  <a:txBody>
                    <a:bodyPr/>
                    <a:lstStyle/>
                    <a:p>
                      <a:r>
                        <a:rPr lang="en-GB" dirty="0" smtClean="0"/>
                        <a:t>Example</a:t>
                      </a:r>
                      <a:endParaRPr lang="en-GB" dirty="0"/>
                    </a:p>
                  </a:txBody>
                  <a:tcPr/>
                </a:tc>
              </a:tr>
              <a:tr h="370840">
                <a:tc>
                  <a:txBody>
                    <a:bodyPr/>
                    <a:lstStyle/>
                    <a:p>
                      <a:r>
                        <a:rPr lang="en-GB" dirty="0" smtClean="0"/>
                        <a:t>Fixed Interval</a:t>
                      </a:r>
                      <a:endParaRPr lang="en-GB" dirty="0"/>
                    </a:p>
                  </a:txBody>
                  <a:tcPr/>
                </a:tc>
                <a:tc>
                  <a:txBody>
                    <a:bodyPr/>
                    <a:lstStyle/>
                    <a:p>
                      <a:pPr>
                        <a:buFont typeface="Arial" pitchFamily="34" charset="0"/>
                        <a:buChar char="•"/>
                      </a:pPr>
                      <a:r>
                        <a:rPr lang="en-GB" dirty="0" smtClean="0"/>
                        <a:t>The first correct response or consequence is given within a set amount of time</a:t>
                      </a:r>
                      <a:endParaRPr lang="en-GB" dirty="0"/>
                    </a:p>
                  </a:txBody>
                  <a:tcPr/>
                </a:tc>
                <a:tc>
                  <a:txBody>
                    <a:bodyPr/>
                    <a:lstStyle/>
                    <a:p>
                      <a:pPr>
                        <a:buFont typeface="Arial" pitchFamily="34" charset="0"/>
                        <a:buChar char="•"/>
                      </a:pPr>
                      <a:r>
                        <a:rPr lang="en-GB" dirty="0" smtClean="0"/>
                        <a:t>A child is rewarded with a star on a chart for sitting in his or her seat</a:t>
                      </a:r>
                      <a:r>
                        <a:rPr lang="en-GB" baseline="0" dirty="0" smtClean="0"/>
                        <a:t> quietly within 1 minute after the bell rings for class to begin</a:t>
                      </a:r>
                      <a:endParaRPr lang="en-GB" dirty="0"/>
                    </a:p>
                  </a:txBody>
                  <a:tcPr/>
                </a:tc>
              </a:tr>
              <a:tr h="370840">
                <a:tc>
                  <a:txBody>
                    <a:bodyPr/>
                    <a:lstStyle/>
                    <a:p>
                      <a:r>
                        <a:rPr lang="en-GB" smtClean="0"/>
                        <a:t>Variable interval</a:t>
                      </a:r>
                      <a:endParaRPr lang="en-GB"/>
                    </a:p>
                  </a:txBody>
                  <a:tcPr/>
                </a:tc>
                <a:tc>
                  <a:txBody>
                    <a:bodyPr/>
                    <a:lstStyle/>
                    <a:p>
                      <a:pPr>
                        <a:buFont typeface="Arial" pitchFamily="34" charset="0"/>
                        <a:buChar char="•"/>
                      </a:pPr>
                      <a:r>
                        <a:rPr lang="en-GB" dirty="0" smtClean="0"/>
                        <a:t>The first correct response or consequence is given after a set  of time passes, but after the consequence</a:t>
                      </a:r>
                      <a:r>
                        <a:rPr lang="en-GB" baseline="0" dirty="0"/>
                        <a:t> </a:t>
                      </a:r>
                      <a:r>
                        <a:rPr lang="en-GB" baseline="0" dirty="0" smtClean="0"/>
                        <a:t>is given , a new time period (Either shorter or longer ) is set.</a:t>
                      </a:r>
                    </a:p>
                    <a:p>
                      <a:pPr>
                        <a:buFont typeface="Arial" pitchFamily="34" charset="0"/>
                        <a:buChar char="•"/>
                      </a:pPr>
                      <a:r>
                        <a:rPr lang="en-GB" baseline="0" dirty="0" smtClean="0"/>
                        <a:t>Behaviour reinforced by a variable interval schedule is more difficult to change or extinguish</a:t>
                      </a:r>
                      <a:endParaRPr lang="en-GB" dirty="0"/>
                    </a:p>
                  </a:txBody>
                  <a:tcPr/>
                </a:tc>
                <a:tc>
                  <a:txBody>
                    <a:bodyPr/>
                    <a:lstStyle/>
                    <a:p>
                      <a:pPr>
                        <a:buFont typeface="Arial" pitchFamily="34" charset="0"/>
                        <a:buChar char="•"/>
                      </a:pPr>
                      <a:r>
                        <a:rPr lang="en-GB" dirty="0" smtClean="0"/>
                        <a:t>Often seen with  inconsistent enforcement of rules or</a:t>
                      </a:r>
                      <a:r>
                        <a:rPr lang="en-GB" baseline="0" dirty="0" smtClean="0"/>
                        <a:t> rewards to children by parents or teachers</a:t>
                      </a:r>
                      <a:endParaRPr lang="en-GB" dirty="0"/>
                    </a:p>
                  </a:txBody>
                  <a:tcPr/>
                </a:tc>
              </a:tr>
            </a:tbl>
          </a:graphicData>
        </a:graphic>
      </p:graphicFrame>
    </p:spTree>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BEHAVIOUR THERAPY- Reinforcement (cont.)</a:t>
            </a:r>
            <a:endParaRPr lang="en-GB" dirty="0"/>
          </a:p>
        </p:txBody>
      </p:sp>
      <p:sp>
        <p:nvSpPr>
          <p:cNvPr id="3" name="Content Placeholder 2"/>
          <p:cNvSpPr>
            <a:spLocks noGrp="1"/>
          </p:cNvSpPr>
          <p:nvPr>
            <p:ph idx="1"/>
          </p:nvPr>
        </p:nvSpPr>
        <p:spPr/>
        <p:txBody>
          <a:bodyPr/>
          <a:lstStyle/>
          <a:p>
            <a:pPr>
              <a:buNone/>
            </a:pPr>
            <a:r>
              <a:rPr lang="en-GB" b="1" dirty="0" smtClean="0"/>
              <a:t>Intermittent schedule(cont.)</a:t>
            </a:r>
            <a:endParaRPr lang="en-GB" b="1"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173</a:t>
            </a:fld>
            <a:endParaRPr lang="en-GB" dirty="0"/>
          </a:p>
        </p:txBody>
      </p:sp>
      <p:graphicFrame>
        <p:nvGraphicFramePr>
          <p:cNvPr id="6" name="Table 5"/>
          <p:cNvGraphicFramePr>
            <a:graphicFrameLocks noGrp="1"/>
          </p:cNvGraphicFramePr>
          <p:nvPr/>
        </p:nvGraphicFramePr>
        <p:xfrm>
          <a:off x="539551" y="2132856"/>
          <a:ext cx="8208913" cy="4206240"/>
        </p:xfrm>
        <a:graphic>
          <a:graphicData uri="http://schemas.openxmlformats.org/drawingml/2006/table">
            <a:tbl>
              <a:tblPr firstRow="1" bandRow="1">
                <a:tableStyleId>{5C22544A-7EE6-4342-B048-85BDC9FD1C3A}</a:tableStyleId>
              </a:tblPr>
              <a:tblGrid>
                <a:gridCol w="2704075"/>
                <a:gridCol w="2704075"/>
                <a:gridCol w="2800763"/>
              </a:tblGrid>
              <a:tr h="370840">
                <a:tc>
                  <a:txBody>
                    <a:bodyPr/>
                    <a:lstStyle/>
                    <a:p>
                      <a:r>
                        <a:rPr lang="en-GB" sz="2400" dirty="0" smtClean="0"/>
                        <a:t>Class</a:t>
                      </a:r>
                      <a:endParaRPr lang="en-GB" sz="2400" dirty="0"/>
                    </a:p>
                  </a:txBody>
                  <a:tcPr/>
                </a:tc>
                <a:tc>
                  <a:txBody>
                    <a:bodyPr/>
                    <a:lstStyle/>
                    <a:p>
                      <a:r>
                        <a:rPr lang="en-GB" sz="2400" dirty="0" smtClean="0"/>
                        <a:t>Method</a:t>
                      </a:r>
                      <a:endParaRPr lang="en-GB" sz="2400" dirty="0"/>
                    </a:p>
                  </a:txBody>
                  <a:tcPr/>
                </a:tc>
                <a:tc>
                  <a:txBody>
                    <a:bodyPr/>
                    <a:lstStyle/>
                    <a:p>
                      <a:r>
                        <a:rPr lang="en-GB" sz="2400" dirty="0" smtClean="0"/>
                        <a:t>Example</a:t>
                      </a:r>
                      <a:endParaRPr lang="en-GB" sz="2400" dirty="0"/>
                    </a:p>
                  </a:txBody>
                  <a:tcPr/>
                </a:tc>
              </a:tr>
              <a:tr h="370840">
                <a:tc>
                  <a:txBody>
                    <a:bodyPr/>
                    <a:lstStyle/>
                    <a:p>
                      <a:r>
                        <a:rPr lang="en-GB" dirty="0" smtClean="0"/>
                        <a:t>Fixed ratio</a:t>
                      </a:r>
                      <a:endParaRPr lang="en-GB" dirty="0"/>
                    </a:p>
                  </a:txBody>
                  <a:tcPr/>
                </a:tc>
                <a:tc>
                  <a:txBody>
                    <a:bodyPr/>
                    <a:lstStyle/>
                    <a:p>
                      <a:r>
                        <a:rPr lang="en-GB" dirty="0" smtClean="0"/>
                        <a:t>After a specified</a:t>
                      </a:r>
                      <a:r>
                        <a:rPr lang="en-GB" baseline="0" dirty="0" smtClean="0"/>
                        <a:t> amount of a correct  behaviour or response occurs , a reinforcer or  consequence is given</a:t>
                      </a:r>
                      <a:endParaRPr lang="en-GB" dirty="0"/>
                    </a:p>
                  </a:txBody>
                  <a:tcPr/>
                </a:tc>
                <a:tc>
                  <a:txBody>
                    <a:bodyPr/>
                    <a:lstStyle/>
                    <a:p>
                      <a:r>
                        <a:rPr lang="en-GB" dirty="0" smtClean="0"/>
                        <a:t>A child is given a token at the end of the day for washing his or her hands before every meal</a:t>
                      </a:r>
                      <a:endParaRPr lang="en-GB" dirty="0"/>
                    </a:p>
                  </a:txBody>
                  <a:tcPr/>
                </a:tc>
              </a:tr>
              <a:tr h="370840">
                <a:tc>
                  <a:txBody>
                    <a:bodyPr/>
                    <a:lstStyle/>
                    <a:p>
                      <a:r>
                        <a:rPr lang="en-GB" dirty="0" smtClean="0"/>
                        <a:t>Variable ratio</a:t>
                      </a:r>
                      <a:endParaRPr lang="en-GB" dirty="0"/>
                    </a:p>
                  </a:txBody>
                  <a:tcPr/>
                </a:tc>
                <a:tc>
                  <a:txBody>
                    <a:bodyPr/>
                    <a:lstStyle/>
                    <a:p>
                      <a:r>
                        <a:rPr lang="en-GB" dirty="0" smtClean="0"/>
                        <a:t>A reinforcer or consequence is given following varying correct  number of responses or desired behaviour</a:t>
                      </a:r>
                    </a:p>
                    <a:p>
                      <a:r>
                        <a:rPr lang="en-GB" dirty="0" smtClean="0"/>
                        <a:t>This type of variable-ratio schedule is most effective for monitoring behaviour</a:t>
                      </a:r>
                      <a:endParaRPr lang="en-GB" dirty="0"/>
                    </a:p>
                  </a:txBody>
                  <a:tcPr/>
                </a:tc>
                <a:tc>
                  <a:txBody>
                    <a:bodyPr/>
                    <a:lstStyle/>
                    <a:p>
                      <a:r>
                        <a:rPr lang="en-GB" dirty="0" smtClean="0"/>
                        <a:t>Patients in the inpatient psychiatric unit</a:t>
                      </a:r>
                      <a:r>
                        <a:rPr lang="en-GB" baseline="0" dirty="0" smtClean="0"/>
                        <a:t> receive a reward of praise by staff when they use verbal expression of feelings instead of acting out their feelings of frustration or anger.</a:t>
                      </a:r>
                      <a:endParaRPr lang="en-GB" dirty="0"/>
                    </a:p>
                  </a:txBody>
                  <a:tcPr/>
                </a:tc>
              </a:tr>
            </a:tbl>
          </a:graphicData>
        </a:graphic>
      </p:graphicFrame>
    </p:spTree>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BEHAVIOUR THERAPY- Reinforcement (cont.)</a:t>
            </a:r>
            <a:endParaRPr lang="en-GB" dirty="0"/>
          </a:p>
        </p:txBody>
      </p:sp>
      <p:sp>
        <p:nvSpPr>
          <p:cNvPr id="3" name="Content Placeholder 2"/>
          <p:cNvSpPr>
            <a:spLocks noGrp="1"/>
          </p:cNvSpPr>
          <p:nvPr>
            <p:ph idx="1"/>
          </p:nvPr>
        </p:nvSpPr>
        <p:spPr/>
        <p:txBody>
          <a:bodyPr>
            <a:normAutofit fontScale="85000" lnSpcReduction="10000"/>
          </a:bodyPr>
          <a:lstStyle/>
          <a:p>
            <a:pPr>
              <a:buNone/>
            </a:pPr>
            <a:r>
              <a:rPr lang="en-GB" sz="3500" dirty="0" smtClean="0">
                <a:solidFill>
                  <a:srgbClr val="FF0000"/>
                </a:solidFill>
              </a:rPr>
              <a:t>Types of Reinforcement</a:t>
            </a:r>
          </a:p>
          <a:p>
            <a:r>
              <a:rPr lang="en-GB" sz="2800" b="1" dirty="0" smtClean="0"/>
              <a:t>Positive reinforcement </a:t>
            </a:r>
          </a:p>
          <a:p>
            <a:pPr lvl="1">
              <a:buFont typeface="Wingdings" pitchFamily="2" charset="2"/>
              <a:buChar char="Ø"/>
            </a:pPr>
            <a:r>
              <a:rPr lang="en-GB" sz="3000" dirty="0" smtClean="0"/>
              <a:t>A pleasant or desirable behaviour occurs and a positive reinforcer or consequence is given to increase the frequency of the response</a:t>
            </a:r>
          </a:p>
          <a:p>
            <a:r>
              <a:rPr lang="en-GB" sz="3000" b="1" dirty="0" smtClean="0"/>
              <a:t>Negative reinforcement </a:t>
            </a:r>
          </a:p>
          <a:p>
            <a:pPr lvl="1">
              <a:buFont typeface="Wingdings" pitchFamily="2" charset="2"/>
              <a:buChar char="Ø"/>
            </a:pPr>
            <a:r>
              <a:rPr lang="en-GB" sz="3000" dirty="0" smtClean="0"/>
              <a:t>Involves a behaviour which is used to stop or avoid a stimulus or condition that is undesirable</a:t>
            </a:r>
          </a:p>
          <a:p>
            <a:r>
              <a:rPr lang="en-GB" sz="2800" b="1" dirty="0" smtClean="0"/>
              <a:t>Punishment </a:t>
            </a:r>
          </a:p>
          <a:p>
            <a:pPr lvl="1">
              <a:buFont typeface="Wingdings" pitchFamily="2" charset="2"/>
              <a:buChar char="Ø"/>
            </a:pPr>
            <a:r>
              <a:rPr lang="en-GB" sz="3000" dirty="0" smtClean="0"/>
              <a:t>A negative reinforcement is given in response to an undesirable behaviour to weaken the frequency</a:t>
            </a:r>
          </a:p>
          <a:p>
            <a:endParaRPr lang="en-GB" sz="2800" dirty="0" smtClean="0"/>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174</a:t>
            </a:fld>
            <a:endParaRPr lang="en-GB" dirty="0"/>
          </a:p>
        </p:txBody>
      </p:sp>
    </p:spTree>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BEHAVIOUR THERAPY- Reinforcement (cont.)</a:t>
            </a:r>
            <a:endParaRPr lang="en-GB" dirty="0"/>
          </a:p>
        </p:txBody>
      </p:sp>
      <p:sp>
        <p:nvSpPr>
          <p:cNvPr id="3" name="Content Placeholder 2"/>
          <p:cNvSpPr>
            <a:spLocks noGrp="1"/>
          </p:cNvSpPr>
          <p:nvPr>
            <p:ph idx="1"/>
          </p:nvPr>
        </p:nvSpPr>
        <p:spPr/>
        <p:txBody>
          <a:bodyPr>
            <a:normAutofit fontScale="77500" lnSpcReduction="20000"/>
          </a:bodyPr>
          <a:lstStyle/>
          <a:p>
            <a:pPr>
              <a:buNone/>
            </a:pPr>
            <a:r>
              <a:rPr lang="en-GB" sz="3300" dirty="0" smtClean="0">
                <a:solidFill>
                  <a:srgbClr val="FF0000"/>
                </a:solidFill>
              </a:rPr>
              <a:t>Types of Reinforcement </a:t>
            </a:r>
            <a:r>
              <a:rPr lang="en-GB" dirty="0" smtClean="0"/>
              <a:t>(cont.)</a:t>
            </a:r>
          </a:p>
          <a:p>
            <a:pPr lvl="1">
              <a:buFont typeface="Arial" pitchFamily="34" charset="0"/>
              <a:buChar char="•"/>
            </a:pPr>
            <a:r>
              <a:rPr lang="en-GB" sz="3000" b="1" dirty="0" smtClean="0"/>
              <a:t>Extinction</a:t>
            </a:r>
          </a:p>
          <a:p>
            <a:pPr lvl="2">
              <a:buFont typeface="Wingdings" pitchFamily="2" charset="2"/>
              <a:buChar char="Ø"/>
            </a:pPr>
            <a:r>
              <a:rPr lang="en-GB" sz="3000" dirty="0" smtClean="0"/>
              <a:t>Breaking the connection between a behaviour and response by removing the reinforcer</a:t>
            </a:r>
          </a:p>
          <a:p>
            <a:pPr>
              <a:buNone/>
            </a:pPr>
            <a:r>
              <a:rPr lang="en-GB" sz="3000" dirty="0" smtClean="0">
                <a:solidFill>
                  <a:srgbClr val="FF0000"/>
                </a:solidFill>
              </a:rPr>
              <a:t>Note</a:t>
            </a:r>
          </a:p>
          <a:p>
            <a:pPr lvl="1">
              <a:buFont typeface="Wingdings" pitchFamily="2" charset="2"/>
              <a:buChar char="Ø"/>
            </a:pPr>
            <a:r>
              <a:rPr lang="en-GB" sz="3000" dirty="0" smtClean="0"/>
              <a:t>Reinforcement (Operant conditioning) is based on the principle that:</a:t>
            </a:r>
          </a:p>
          <a:p>
            <a:pPr lvl="2">
              <a:buFont typeface="Wingdings" pitchFamily="2" charset="2"/>
              <a:buChar char="ü"/>
            </a:pPr>
            <a:r>
              <a:rPr lang="en-GB" sz="3000" dirty="0" smtClean="0"/>
              <a:t>When a behavioural response is followed by a generally rewarding event, such as food , avoidance of pain , reward (Token economy) , or praise , it tends to be strengthened and to occur frequently than before the rewarding . </a:t>
            </a:r>
          </a:p>
          <a:p>
            <a:pPr lvl="2">
              <a:buNone/>
            </a:pPr>
            <a:r>
              <a:rPr lang="en-GB" sz="3000" dirty="0" smtClean="0"/>
              <a:t>..............................................</a:t>
            </a:r>
          </a:p>
          <a:p>
            <a:endParaRPr lang="en-GB" sz="30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175</a:t>
            </a:fld>
            <a:endParaRPr lang="en-GB" dirty="0"/>
          </a:p>
        </p:txBody>
      </p:sp>
    </p:spTree>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BEHAVIOUR THERAPY</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b="1" dirty="0" smtClean="0"/>
              <a:t>FLOODING (IMPLOSION) THERAPY</a:t>
            </a:r>
          </a:p>
          <a:p>
            <a:pPr lvl="1">
              <a:buFont typeface="Arial" pitchFamily="34" charset="0"/>
              <a:buChar char="•"/>
            </a:pPr>
            <a:r>
              <a:rPr lang="en-GB" sz="3000" dirty="0" smtClean="0"/>
              <a:t>Flooding (Sometimes called implosion) is similar to graded exposure in that it involves exposing the patient to the feared object in a real life context ;</a:t>
            </a:r>
          </a:p>
          <a:p>
            <a:pPr lvl="2">
              <a:buFont typeface="Wingdings" pitchFamily="2" charset="2"/>
              <a:buChar char="Ø"/>
            </a:pPr>
            <a:r>
              <a:rPr lang="en-GB" sz="3000" dirty="0" smtClean="0"/>
              <a:t>However there is no hierarchy</a:t>
            </a:r>
          </a:p>
          <a:p>
            <a:pPr lvl="1">
              <a:buFont typeface="Arial" pitchFamily="34" charset="0"/>
              <a:buChar char="•"/>
            </a:pPr>
            <a:r>
              <a:rPr lang="en-GB" sz="3000" dirty="0" smtClean="0"/>
              <a:t>Flooding is based on the fact that escaping from an anxiety provoking experience reinforces the anxiety through conditioning.</a:t>
            </a:r>
          </a:p>
          <a:p>
            <a:pPr lvl="2">
              <a:buFont typeface="Wingdings" pitchFamily="2" charset="2"/>
              <a:buChar char="Ø"/>
            </a:pPr>
            <a:r>
              <a:rPr lang="en-GB" sz="3000" dirty="0" smtClean="0"/>
              <a:t>Hence the therapist can extinguish the anxiety and stop the conditioned behaviour by not allowing the patient to escape the situation</a:t>
            </a:r>
            <a:endParaRPr lang="en-GB" sz="30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176</a:t>
            </a:fld>
            <a:endParaRPr lang="en-GB" dirty="0"/>
          </a:p>
        </p:txBody>
      </p:sp>
    </p:spTree>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BEHAVIOUR THERAPY</a:t>
            </a:r>
            <a:endParaRPr lang="en-GB" dirty="0"/>
          </a:p>
        </p:txBody>
      </p:sp>
      <p:sp>
        <p:nvSpPr>
          <p:cNvPr id="3" name="Content Placeholder 2"/>
          <p:cNvSpPr>
            <a:spLocks noGrp="1"/>
          </p:cNvSpPr>
          <p:nvPr>
            <p:ph idx="1"/>
          </p:nvPr>
        </p:nvSpPr>
        <p:spPr/>
        <p:txBody>
          <a:bodyPr>
            <a:normAutofit lnSpcReduction="10000"/>
          </a:bodyPr>
          <a:lstStyle/>
          <a:p>
            <a:pPr>
              <a:buNone/>
            </a:pPr>
            <a:r>
              <a:rPr lang="en-GB" b="1" dirty="0" smtClean="0"/>
              <a:t>FLOODING (IMPLOSION) THERAPY(cont.)</a:t>
            </a:r>
          </a:p>
          <a:p>
            <a:pPr lvl="1">
              <a:buFont typeface="Arial" pitchFamily="34" charset="0"/>
              <a:buChar char="•"/>
            </a:pPr>
            <a:r>
              <a:rPr lang="en-GB" dirty="0" smtClean="0"/>
              <a:t>In flooding , the therapist encourages the patient to confront feared situations directly without relaxation exercises or graded exposure </a:t>
            </a:r>
          </a:p>
          <a:p>
            <a:pPr lvl="1">
              <a:buFont typeface="Arial" pitchFamily="34" charset="0"/>
              <a:buChar char="•"/>
            </a:pPr>
            <a:r>
              <a:rPr lang="en-GB" dirty="0" smtClean="0"/>
              <a:t>The success of the technique depends on having the patient remain in the fear generating situation until he is calm and feels a sense of mastery .</a:t>
            </a:r>
          </a:p>
          <a:p>
            <a:pPr>
              <a:buNone/>
            </a:pPr>
            <a:r>
              <a:rPr lang="en-GB" sz="2800" dirty="0" smtClean="0">
                <a:solidFill>
                  <a:srgbClr val="FF0000"/>
                </a:solidFill>
              </a:rPr>
              <a:t>Note</a:t>
            </a:r>
          </a:p>
          <a:p>
            <a:pPr lvl="1">
              <a:buFont typeface="Arial" pitchFamily="34" charset="0"/>
              <a:buChar char="•"/>
            </a:pPr>
            <a:r>
              <a:rPr lang="en-GB" dirty="0" smtClean="0"/>
              <a:t>Many patients refuse flooding because of the psychological discomfort involved.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177</a:t>
            </a:fld>
            <a:endParaRPr lang="en-GB" dirty="0"/>
          </a:p>
        </p:txBody>
      </p:sp>
    </p:spTree>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BEHAVIOUR THERAPY-Flooding(cont.)</a:t>
            </a:r>
            <a:endParaRPr lang="en-GB" dirty="0"/>
          </a:p>
        </p:txBody>
      </p:sp>
      <p:sp>
        <p:nvSpPr>
          <p:cNvPr id="3" name="Content Placeholder 2"/>
          <p:cNvSpPr>
            <a:spLocks noGrp="1"/>
          </p:cNvSpPr>
          <p:nvPr>
            <p:ph idx="1"/>
          </p:nvPr>
        </p:nvSpPr>
        <p:spPr/>
        <p:txBody>
          <a:bodyPr>
            <a:normAutofit/>
          </a:bodyPr>
          <a:lstStyle/>
          <a:p>
            <a:pPr>
              <a:buNone/>
            </a:pPr>
            <a:r>
              <a:rPr lang="en-GB" b="1" dirty="0" smtClean="0">
                <a:solidFill>
                  <a:srgbClr val="FF0000"/>
                </a:solidFill>
              </a:rPr>
              <a:t>Indications</a:t>
            </a:r>
          </a:p>
          <a:p>
            <a:pPr lvl="1">
              <a:buFont typeface="Arial" pitchFamily="34" charset="0"/>
              <a:buChar char="•"/>
            </a:pPr>
            <a:r>
              <a:rPr lang="en-GB" dirty="0" smtClean="0"/>
              <a:t>Specific phobias</a:t>
            </a:r>
          </a:p>
          <a:p>
            <a:pPr>
              <a:buNone/>
            </a:pPr>
            <a:r>
              <a:rPr lang="en-GB" b="1" dirty="0" smtClean="0">
                <a:solidFill>
                  <a:srgbClr val="FF0000"/>
                </a:solidFill>
              </a:rPr>
              <a:t>Contraindications</a:t>
            </a:r>
          </a:p>
          <a:p>
            <a:pPr lvl="1">
              <a:buFont typeface="Arial" pitchFamily="34" charset="0"/>
              <a:buChar char="•"/>
            </a:pPr>
            <a:r>
              <a:rPr lang="en-GB" dirty="0" smtClean="0"/>
              <a:t>Conditions in which intense anxiety would be hazardous to a patient e.g.</a:t>
            </a:r>
          </a:p>
          <a:p>
            <a:pPr lvl="2">
              <a:buFont typeface="Wingdings" pitchFamily="2" charset="2"/>
              <a:buChar char="Ø"/>
            </a:pPr>
            <a:r>
              <a:rPr lang="en-GB" sz="2800" dirty="0" smtClean="0"/>
              <a:t>Heart disease</a:t>
            </a:r>
          </a:p>
          <a:p>
            <a:pPr lvl="2">
              <a:buFont typeface="Wingdings" pitchFamily="2" charset="2"/>
              <a:buChar char="Ø"/>
            </a:pPr>
            <a:r>
              <a:rPr lang="en-GB" sz="2800" dirty="0" smtClean="0"/>
              <a:t>Fragile psychological adaptation</a:t>
            </a:r>
          </a:p>
          <a:p>
            <a:pPr lvl="2">
              <a:buNone/>
            </a:pPr>
            <a:r>
              <a:rPr lang="en-GB" sz="2800" dirty="0" smtClean="0"/>
              <a:t>            ............................</a:t>
            </a:r>
          </a:p>
          <a:p>
            <a:pPr lvl="2">
              <a:buNone/>
            </a:pPr>
            <a:endParaRPr lang="en-GB" sz="2800" dirty="0" smtClean="0"/>
          </a:p>
          <a:p>
            <a:pPr lvl="2">
              <a:buNone/>
            </a:pPr>
            <a:endParaRPr lang="en-GB" sz="2800" b="1" i="1" dirty="0" smtClean="0">
              <a:solidFill>
                <a:srgbClr val="0070C0"/>
              </a:solidFill>
            </a:endParaRPr>
          </a:p>
          <a:p>
            <a:pPr lvl="2">
              <a:buNone/>
            </a:pPr>
            <a:endParaRPr lang="en-GB" sz="2800" b="1" i="1" dirty="0" smtClean="0">
              <a:solidFill>
                <a:srgbClr val="0070C0"/>
              </a:solidFill>
            </a:endParaRPr>
          </a:p>
        </p:txBody>
      </p:sp>
      <p:sp>
        <p:nvSpPr>
          <p:cNvPr id="4" name="Slide Number Placeholder 3"/>
          <p:cNvSpPr>
            <a:spLocks noGrp="1"/>
          </p:cNvSpPr>
          <p:nvPr>
            <p:ph type="sldNum" sz="quarter" idx="12"/>
          </p:nvPr>
        </p:nvSpPr>
        <p:spPr/>
        <p:txBody>
          <a:bodyPr/>
          <a:lstStyle/>
          <a:p>
            <a:fld id="{76C13FA0-8E06-4739-A6BC-9F5A81B40FE9}" type="slidenum">
              <a:rPr lang="en-GB" smtClean="0"/>
              <a:pPr/>
              <a:t>178</a:t>
            </a:fld>
            <a:endParaRPr lang="en-GB" dirty="0"/>
          </a:p>
        </p:txBody>
      </p:sp>
    </p:spTree>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BEHAVIOUR THERAPY</a:t>
            </a:r>
            <a:endParaRPr lang="en-GB" dirty="0"/>
          </a:p>
        </p:txBody>
      </p:sp>
      <p:sp>
        <p:nvSpPr>
          <p:cNvPr id="3" name="Content Placeholder 2"/>
          <p:cNvSpPr>
            <a:spLocks noGrp="1"/>
          </p:cNvSpPr>
          <p:nvPr>
            <p:ph idx="1"/>
          </p:nvPr>
        </p:nvSpPr>
        <p:spPr/>
        <p:txBody>
          <a:bodyPr>
            <a:normAutofit fontScale="55000" lnSpcReduction="20000"/>
          </a:bodyPr>
          <a:lstStyle/>
          <a:p>
            <a:pPr>
              <a:buNone/>
            </a:pPr>
            <a:r>
              <a:rPr lang="en-GB" sz="7700" b="1" dirty="0" smtClean="0"/>
              <a:t>AVERSION  THERAPY</a:t>
            </a:r>
          </a:p>
          <a:p>
            <a:pPr lvl="1">
              <a:buFont typeface="Arial" pitchFamily="34" charset="0"/>
              <a:buChar char="•"/>
            </a:pPr>
            <a:r>
              <a:rPr lang="en-GB" sz="4400" dirty="0" smtClean="0"/>
              <a:t>Is a technique whereby the patient indulges in the deviant behaviour of his choice while at the same time a series of unpleasant  stimuli are administered resulting to inhibition of the deviant behaviour</a:t>
            </a:r>
          </a:p>
          <a:p>
            <a:pPr lvl="1">
              <a:buFont typeface="Arial" pitchFamily="34" charset="0"/>
              <a:buChar char="•"/>
            </a:pPr>
            <a:r>
              <a:rPr lang="en-GB" sz="4400" dirty="0" smtClean="0"/>
              <a:t>The unpleasant stimuli commonly used include :-</a:t>
            </a:r>
          </a:p>
          <a:p>
            <a:pPr lvl="2">
              <a:buFont typeface="Wingdings" pitchFamily="2" charset="2"/>
              <a:buChar char="Ø"/>
            </a:pPr>
            <a:r>
              <a:rPr lang="en-GB" sz="4400" dirty="0" smtClean="0"/>
              <a:t>Electrical shock</a:t>
            </a:r>
          </a:p>
          <a:p>
            <a:pPr lvl="2">
              <a:buFont typeface="Wingdings" pitchFamily="2" charset="2"/>
              <a:buChar char="Ø"/>
            </a:pPr>
            <a:r>
              <a:rPr lang="en-GB" sz="4400" dirty="0" smtClean="0"/>
              <a:t>Substances that induce vomiting e.g. </a:t>
            </a:r>
            <a:r>
              <a:rPr lang="en-GB" sz="4400" dirty="0" err="1" smtClean="0"/>
              <a:t>Apomorphine</a:t>
            </a:r>
            <a:endParaRPr lang="en-GB" sz="4400" dirty="0" smtClean="0"/>
          </a:p>
          <a:p>
            <a:pPr lvl="2">
              <a:buFont typeface="Wingdings" pitchFamily="2" charset="2"/>
              <a:buChar char="Ø"/>
            </a:pPr>
            <a:r>
              <a:rPr lang="en-GB" sz="4400" dirty="0" smtClean="0"/>
              <a:t>Disulfirum (Antabuse)--  Induces severe nausea, vomiting and sweating</a:t>
            </a:r>
          </a:p>
          <a:p>
            <a:pPr lvl="2">
              <a:buFont typeface="Wingdings" pitchFamily="2" charset="2"/>
              <a:buChar char="Ø"/>
            </a:pPr>
            <a:r>
              <a:rPr lang="en-GB" sz="4400" dirty="0" smtClean="0"/>
              <a:t>Corporal punishment</a:t>
            </a:r>
          </a:p>
          <a:p>
            <a:pPr lvl="2">
              <a:buFont typeface="Wingdings" pitchFamily="2" charset="2"/>
              <a:buChar char="Ø"/>
            </a:pPr>
            <a:r>
              <a:rPr lang="en-GB" sz="4400" dirty="0" smtClean="0"/>
              <a:t>Social disapproval</a:t>
            </a:r>
            <a:endParaRPr lang="en-GB" sz="44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179</a:t>
            </a:fld>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 (cont.)`	</a:t>
            </a:r>
            <a:endParaRPr lang="en-GB" sz="3200" dirty="0"/>
          </a:p>
        </p:txBody>
      </p:sp>
      <p:sp>
        <p:nvSpPr>
          <p:cNvPr id="3" name="Content Placeholder 2"/>
          <p:cNvSpPr>
            <a:spLocks noGrp="1"/>
          </p:cNvSpPr>
          <p:nvPr>
            <p:ph idx="1"/>
          </p:nvPr>
        </p:nvSpPr>
        <p:spPr/>
        <p:txBody>
          <a:bodyPr/>
          <a:lstStyle/>
          <a:p>
            <a:pPr>
              <a:buNone/>
            </a:pPr>
            <a:r>
              <a:rPr lang="en-GB" b="1" dirty="0" smtClean="0"/>
              <a:t>Topographical model of the mind (cont.)</a:t>
            </a:r>
          </a:p>
          <a:p>
            <a:endParaRPr lang="en-GB" sz="2800" b="1" dirty="0" smtClean="0"/>
          </a:p>
          <a:p>
            <a:r>
              <a:rPr lang="en-GB" sz="2800" b="1" dirty="0" smtClean="0"/>
              <a:t>The conscious system</a:t>
            </a:r>
          </a:p>
          <a:p>
            <a:pPr lvl="1">
              <a:buFont typeface="Wingdings" pitchFamily="2" charset="2"/>
              <a:buChar char="Ø"/>
            </a:pPr>
            <a:endParaRPr lang="en-GB" dirty="0" smtClean="0"/>
          </a:p>
          <a:p>
            <a:pPr lvl="1">
              <a:buFont typeface="Wingdings" pitchFamily="2" charset="2"/>
              <a:buChar char="Ø"/>
            </a:pPr>
            <a:r>
              <a:rPr lang="en-GB" dirty="0" smtClean="0"/>
              <a:t>Is the part of the mind in which perceptions coming from the outside world or from within the body or mind are brought into awareness</a:t>
            </a:r>
          </a:p>
          <a:p>
            <a:pPr lvl="1">
              <a:buNone/>
            </a:pPr>
            <a:endParaRPr lang="en-GB" dirty="0" smtClean="0"/>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18</a:t>
            </a:fld>
            <a:endParaRPr lang="en-GB" dirty="0"/>
          </a:p>
        </p:txBody>
      </p:sp>
    </p:spTree>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BEHAVIOUR THERAPY-Aversion therapy(cont.)</a:t>
            </a:r>
            <a:endParaRPr lang="en-GB" dirty="0"/>
          </a:p>
        </p:txBody>
      </p:sp>
      <p:sp>
        <p:nvSpPr>
          <p:cNvPr id="3" name="Content Placeholder 2"/>
          <p:cNvSpPr>
            <a:spLocks noGrp="1"/>
          </p:cNvSpPr>
          <p:nvPr>
            <p:ph idx="1"/>
          </p:nvPr>
        </p:nvSpPr>
        <p:spPr/>
        <p:txBody>
          <a:bodyPr>
            <a:normAutofit fontScale="77500" lnSpcReduction="20000"/>
          </a:bodyPr>
          <a:lstStyle/>
          <a:p>
            <a:pPr>
              <a:buNone/>
            </a:pPr>
            <a:r>
              <a:rPr lang="en-GB" dirty="0" smtClean="0">
                <a:solidFill>
                  <a:srgbClr val="FF0000"/>
                </a:solidFill>
              </a:rPr>
              <a:t>Indications</a:t>
            </a:r>
          </a:p>
          <a:p>
            <a:r>
              <a:rPr lang="en-GB" sz="2800" dirty="0" smtClean="0"/>
              <a:t>Paraphilias</a:t>
            </a:r>
          </a:p>
          <a:p>
            <a:r>
              <a:rPr lang="en-GB" sz="2800" dirty="0" smtClean="0"/>
              <a:t>Alcoholism</a:t>
            </a:r>
          </a:p>
          <a:p>
            <a:r>
              <a:rPr lang="en-GB" sz="2800" dirty="0" smtClean="0"/>
              <a:t>Opioid poisoning</a:t>
            </a:r>
          </a:p>
          <a:p>
            <a:pPr>
              <a:buNone/>
            </a:pPr>
            <a:r>
              <a:rPr lang="en-GB" sz="2800" dirty="0" smtClean="0"/>
              <a:t>              </a:t>
            </a:r>
          </a:p>
          <a:p>
            <a:pPr>
              <a:buNone/>
            </a:pPr>
            <a:endParaRPr lang="en-GB" sz="2800" dirty="0" smtClean="0"/>
          </a:p>
          <a:p>
            <a:pPr>
              <a:buNone/>
            </a:pPr>
            <a:endParaRPr lang="en-GB" sz="2800" dirty="0" smtClean="0"/>
          </a:p>
          <a:p>
            <a:pPr>
              <a:buNone/>
            </a:pPr>
            <a:r>
              <a:rPr lang="en-GB" sz="2800" dirty="0" smtClean="0">
                <a:solidFill>
                  <a:srgbClr val="FF0000"/>
                </a:solidFill>
              </a:rPr>
              <a:t>...........................................................ELECTROCONVULSIVE THERAPY</a:t>
            </a:r>
          </a:p>
          <a:p>
            <a:pPr>
              <a:buNone/>
            </a:pPr>
            <a:endParaRPr lang="en-GB" sz="2800" dirty="0" smtClean="0"/>
          </a:p>
          <a:p>
            <a:endParaRPr lang="en-GB" sz="2800" dirty="0" smtClean="0"/>
          </a:p>
          <a:p>
            <a:pPr>
              <a:buNone/>
            </a:pPr>
            <a:r>
              <a:rPr lang="en-GB" sz="2800" dirty="0" smtClean="0"/>
              <a:t>         </a:t>
            </a:r>
            <a:r>
              <a:rPr lang="en-GB" sz="8000" dirty="0" smtClean="0">
                <a:solidFill>
                  <a:srgbClr val="C00000"/>
                </a:solidFill>
              </a:rPr>
              <a:t>THE  END</a:t>
            </a:r>
            <a:endParaRPr lang="en-GB" sz="8000" dirty="0">
              <a:solidFill>
                <a:srgbClr val="C00000"/>
              </a:solidFill>
            </a:endParaRPr>
          </a:p>
        </p:txBody>
      </p:sp>
      <p:sp>
        <p:nvSpPr>
          <p:cNvPr id="4" name="Slide Number Placeholder 3"/>
          <p:cNvSpPr>
            <a:spLocks noGrp="1"/>
          </p:cNvSpPr>
          <p:nvPr>
            <p:ph type="sldNum" sz="quarter" idx="12"/>
          </p:nvPr>
        </p:nvSpPr>
        <p:spPr/>
        <p:txBody>
          <a:bodyPr/>
          <a:lstStyle/>
          <a:p>
            <a:fld id="{76C13FA0-8E06-4739-A6BC-9F5A81B40FE9}" type="slidenum">
              <a:rPr lang="en-GB" smtClean="0"/>
              <a:pPr/>
              <a:t>180</a:t>
            </a:fld>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 (cont.)</a:t>
            </a:r>
            <a:endParaRPr lang="en-GB" sz="3200" dirty="0"/>
          </a:p>
        </p:txBody>
      </p:sp>
      <p:sp>
        <p:nvSpPr>
          <p:cNvPr id="3" name="Content Placeholder 2"/>
          <p:cNvSpPr>
            <a:spLocks noGrp="1"/>
          </p:cNvSpPr>
          <p:nvPr>
            <p:ph idx="1"/>
          </p:nvPr>
        </p:nvSpPr>
        <p:spPr>
          <a:xfrm>
            <a:off x="467544" y="1628800"/>
            <a:ext cx="8229600" cy="4525963"/>
          </a:xfrm>
        </p:spPr>
        <p:txBody>
          <a:bodyPr>
            <a:normAutofit fontScale="92500" lnSpcReduction="10000"/>
          </a:bodyPr>
          <a:lstStyle/>
          <a:p>
            <a:pPr>
              <a:buNone/>
            </a:pPr>
            <a:r>
              <a:rPr lang="en-GB" sz="3600" b="1" dirty="0" smtClean="0"/>
              <a:t>Topographical model of the mind (cont.)</a:t>
            </a:r>
          </a:p>
          <a:p>
            <a:endParaRPr lang="en-GB" sz="2800" b="1" dirty="0" smtClean="0"/>
          </a:p>
          <a:p>
            <a:r>
              <a:rPr lang="en-GB" sz="2800" b="1" dirty="0" smtClean="0"/>
              <a:t>Preconscious system</a:t>
            </a:r>
          </a:p>
          <a:p>
            <a:pPr lvl="1">
              <a:buFont typeface="Wingdings" pitchFamily="2" charset="2"/>
              <a:buChar char="Ø"/>
            </a:pPr>
            <a:r>
              <a:rPr lang="en-GB" dirty="0" smtClean="0"/>
              <a:t>Is composed of those mental events, processes and contents that can be brought into conscious awareness by the act of focusing attention . For example;</a:t>
            </a:r>
          </a:p>
          <a:p>
            <a:pPr lvl="2">
              <a:buFont typeface="Wingdings" pitchFamily="2" charset="2"/>
              <a:buChar char="ü"/>
            </a:pPr>
            <a:r>
              <a:rPr lang="en-GB" sz="2800" dirty="0" smtClean="0"/>
              <a:t>Although most persons are not consciously aware of their standard one teacher , they ordinarily can bring this image to mind  by deliberately focusing attention on the memory.</a:t>
            </a:r>
          </a:p>
          <a:p>
            <a:pPr>
              <a:buNone/>
            </a:pPr>
            <a:endParaRPr lang="en-GB" sz="2800" dirty="0" smtClean="0"/>
          </a:p>
          <a:p>
            <a:endParaRPr lang="en-GB" dirty="0" smtClean="0"/>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19</a:t>
            </a:fld>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Competence</a:t>
            </a:r>
            <a:endParaRPr lang="en-GB" b="1" dirty="0"/>
          </a:p>
        </p:txBody>
      </p:sp>
      <p:sp>
        <p:nvSpPr>
          <p:cNvPr id="3" name="Content Placeholder 2"/>
          <p:cNvSpPr>
            <a:spLocks noGrp="1"/>
          </p:cNvSpPr>
          <p:nvPr>
            <p:ph idx="1"/>
          </p:nvPr>
        </p:nvSpPr>
        <p:spPr/>
        <p:txBody>
          <a:bodyPr/>
          <a:lstStyle/>
          <a:p>
            <a:r>
              <a:rPr lang="en-GB" dirty="0" smtClean="0"/>
              <a:t>The student will acquire knowledge of various therapeutic approaches used in psychiatry and develop skills and attitudes in their administration.</a:t>
            </a:r>
          </a:p>
          <a:p>
            <a:pPr>
              <a:buNone/>
            </a:pPr>
            <a:endParaRPr lang="en-GB" dirty="0" smtClean="0">
              <a:solidFill>
                <a:srgbClr val="FF0000"/>
              </a:solidFill>
            </a:endParaRPr>
          </a:p>
          <a:p>
            <a:pPr>
              <a:buNone/>
            </a:pPr>
            <a:endParaRPr lang="en-GB" dirty="0" smtClean="0">
              <a:solidFill>
                <a:srgbClr val="FF0000"/>
              </a:solidFill>
            </a:endParaRPr>
          </a:p>
          <a:p>
            <a:pPr>
              <a:buNone/>
            </a:pPr>
            <a:endParaRPr lang="en-GB" dirty="0" smtClean="0">
              <a:solidFill>
                <a:srgbClr val="FF0000"/>
              </a:solidFill>
            </a:endParaRPr>
          </a:p>
          <a:p>
            <a:pPr>
              <a:buNone/>
            </a:pPr>
            <a:r>
              <a:rPr lang="en-GB" sz="2000" dirty="0" smtClean="0">
                <a:solidFill>
                  <a:srgbClr val="FF0000"/>
                </a:solidFill>
              </a:rPr>
              <a:t>                                                                         .......................Learning outcomes</a:t>
            </a:r>
            <a:endParaRPr lang="en-GB" sz="2000" dirty="0">
              <a:solidFill>
                <a:srgbClr val="FF0000"/>
              </a:solidFill>
            </a:endParaRPr>
          </a:p>
        </p:txBody>
      </p:sp>
      <p:sp>
        <p:nvSpPr>
          <p:cNvPr id="4" name="Slide Number Placeholder 3"/>
          <p:cNvSpPr>
            <a:spLocks noGrp="1"/>
          </p:cNvSpPr>
          <p:nvPr>
            <p:ph type="sldNum" sz="quarter" idx="12"/>
          </p:nvPr>
        </p:nvSpPr>
        <p:spPr/>
        <p:txBody>
          <a:bodyPr/>
          <a:lstStyle/>
          <a:p>
            <a:fld id="{76C13FA0-8E06-4739-A6BC-9F5A81B40FE9}" type="slidenum">
              <a:rPr lang="en-GB" smtClean="0"/>
              <a:pPr/>
              <a:t>2</a:t>
            </a:fld>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 (cont.)</a:t>
            </a:r>
            <a:endParaRPr lang="en-GB" sz="3200" dirty="0"/>
          </a:p>
        </p:txBody>
      </p:sp>
      <p:sp>
        <p:nvSpPr>
          <p:cNvPr id="3" name="Content Placeholder 2"/>
          <p:cNvSpPr>
            <a:spLocks noGrp="1"/>
          </p:cNvSpPr>
          <p:nvPr>
            <p:ph idx="1"/>
          </p:nvPr>
        </p:nvSpPr>
        <p:spPr/>
        <p:txBody>
          <a:bodyPr>
            <a:normAutofit/>
          </a:bodyPr>
          <a:lstStyle/>
          <a:p>
            <a:pPr>
              <a:buNone/>
            </a:pPr>
            <a:r>
              <a:rPr lang="en-GB" sz="2400" dirty="0" smtClean="0"/>
              <a:t>Topographical model of the mind-preconscious (cont.)</a:t>
            </a:r>
          </a:p>
          <a:p>
            <a:pPr>
              <a:buFont typeface="Wingdings" pitchFamily="2" charset="2"/>
              <a:buChar char="Ø"/>
            </a:pPr>
            <a:r>
              <a:rPr lang="en-GB" sz="2800" dirty="0" smtClean="0"/>
              <a:t>Conceptually the preconscious interfaces with both unconscious and conscious regions of the mind.</a:t>
            </a:r>
          </a:p>
          <a:p>
            <a:pPr>
              <a:buFont typeface="Wingdings" pitchFamily="2" charset="2"/>
              <a:buChar char="Ø"/>
            </a:pPr>
            <a:r>
              <a:rPr lang="en-GB" sz="2800" dirty="0" smtClean="0"/>
              <a:t>To reach conscious awareness, contents of the unconscious must become linked with words and thus become preconscious</a:t>
            </a:r>
          </a:p>
          <a:p>
            <a:pPr>
              <a:buFont typeface="Wingdings" pitchFamily="2" charset="2"/>
              <a:buChar char="Ø"/>
            </a:pPr>
            <a:r>
              <a:rPr lang="en-GB" sz="2800" dirty="0" smtClean="0"/>
              <a:t>The preconscious system also serves to maintain the repressive barrier and censor unacceptable wishes and desires.   </a:t>
            </a:r>
          </a:p>
          <a:p>
            <a:pPr>
              <a:buFont typeface="Wingdings" pitchFamily="2" charset="2"/>
              <a:buChar char="Ø"/>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20</a:t>
            </a:fld>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 (cont.)</a:t>
            </a:r>
            <a:endParaRPr lang="en-GB" sz="3200" dirty="0"/>
          </a:p>
        </p:txBody>
      </p:sp>
      <p:sp>
        <p:nvSpPr>
          <p:cNvPr id="3" name="Content Placeholder 2"/>
          <p:cNvSpPr>
            <a:spLocks noGrp="1"/>
          </p:cNvSpPr>
          <p:nvPr>
            <p:ph idx="1"/>
          </p:nvPr>
        </p:nvSpPr>
        <p:spPr/>
        <p:txBody>
          <a:bodyPr>
            <a:normAutofit fontScale="92500" lnSpcReduction="10000"/>
          </a:bodyPr>
          <a:lstStyle/>
          <a:p>
            <a:pPr>
              <a:buNone/>
            </a:pPr>
            <a:r>
              <a:rPr lang="en-GB" sz="2600" dirty="0" smtClean="0"/>
              <a:t>Topographical model of the mind (cont.)</a:t>
            </a:r>
          </a:p>
          <a:p>
            <a:r>
              <a:rPr lang="en-GB" sz="2800" b="1" dirty="0" smtClean="0"/>
              <a:t>The unconscious system</a:t>
            </a:r>
          </a:p>
          <a:p>
            <a:pPr lvl="1">
              <a:buFont typeface="Wingdings" pitchFamily="2" charset="2"/>
              <a:buChar char="Ø"/>
            </a:pPr>
            <a:r>
              <a:rPr lang="en-GB" dirty="0" smtClean="0"/>
              <a:t>The unconscious system is dynamic </a:t>
            </a:r>
          </a:p>
          <a:p>
            <a:pPr lvl="1">
              <a:buFont typeface="Wingdings" pitchFamily="2" charset="2"/>
              <a:buChar char="Ø"/>
            </a:pPr>
            <a:r>
              <a:rPr lang="en-GB" dirty="0" smtClean="0"/>
              <a:t>The mental contents and processes of the unconscious system are kept from conscious awareness through the force of censorship or repression.</a:t>
            </a:r>
          </a:p>
          <a:p>
            <a:pPr lvl="1">
              <a:buFont typeface="Wingdings" pitchFamily="2" charset="2"/>
              <a:buChar char="Ø"/>
            </a:pPr>
            <a:r>
              <a:rPr lang="en-GB" dirty="0" smtClean="0"/>
              <a:t>The content of the unconscious system is limited to </a:t>
            </a:r>
            <a:r>
              <a:rPr lang="en-GB" dirty="0" smtClean="0">
                <a:solidFill>
                  <a:srgbClr val="FF0000"/>
                </a:solidFill>
              </a:rPr>
              <a:t>wishes seeking fulfilment</a:t>
            </a:r>
            <a:r>
              <a:rPr lang="en-GB" dirty="0" smtClean="0"/>
              <a:t>. These wishes provide the motivation for dream and neurotic symptom formation.  </a:t>
            </a:r>
          </a:p>
          <a:p>
            <a:pPr lvl="1"/>
            <a:endParaRPr lang="en-GB" dirty="0" smtClean="0"/>
          </a:p>
          <a:p>
            <a:pPr lvl="1"/>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21</a:t>
            </a:fld>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 (cont.)</a:t>
            </a:r>
            <a:endParaRPr lang="en-GB" sz="3200" dirty="0"/>
          </a:p>
        </p:txBody>
      </p:sp>
      <p:sp>
        <p:nvSpPr>
          <p:cNvPr id="3" name="Content Placeholder 2"/>
          <p:cNvSpPr>
            <a:spLocks noGrp="1"/>
          </p:cNvSpPr>
          <p:nvPr>
            <p:ph idx="1"/>
          </p:nvPr>
        </p:nvSpPr>
        <p:spPr/>
        <p:txBody>
          <a:bodyPr>
            <a:normAutofit fontScale="92500" lnSpcReduction="10000"/>
          </a:bodyPr>
          <a:lstStyle/>
          <a:p>
            <a:pPr>
              <a:buNone/>
            </a:pPr>
            <a:r>
              <a:rPr lang="en-GB" b="1" dirty="0" smtClean="0"/>
              <a:t>Topographical model of the mind-</a:t>
            </a:r>
            <a:r>
              <a:rPr lang="en-GB" sz="2800" b="1" dirty="0" smtClean="0"/>
              <a:t>Unconscious </a:t>
            </a:r>
            <a:r>
              <a:rPr lang="en-GB" b="1" dirty="0" smtClean="0"/>
              <a:t>(cont.)</a:t>
            </a:r>
          </a:p>
          <a:p>
            <a:pPr lvl="1">
              <a:buFont typeface="Wingdings" pitchFamily="2" charset="2"/>
              <a:buChar char="Ø"/>
            </a:pPr>
            <a:r>
              <a:rPr lang="en-GB" dirty="0" smtClean="0"/>
              <a:t>The unconscious is characterized by </a:t>
            </a:r>
            <a:r>
              <a:rPr lang="en-GB" dirty="0" smtClean="0">
                <a:solidFill>
                  <a:srgbClr val="FF0000"/>
                </a:solidFill>
              </a:rPr>
              <a:t>primary process thinking</a:t>
            </a:r>
            <a:r>
              <a:rPr lang="en-GB" dirty="0" smtClean="0"/>
              <a:t>, which is principally aimed at facilitating wish fulfilment and instinctual discharge</a:t>
            </a:r>
          </a:p>
          <a:p>
            <a:pPr lvl="1">
              <a:buFont typeface="Wingdings" pitchFamily="2" charset="2"/>
              <a:buChar char="Ø"/>
            </a:pPr>
            <a:r>
              <a:rPr lang="en-GB" dirty="0" smtClean="0"/>
              <a:t>It is governed by </a:t>
            </a:r>
            <a:r>
              <a:rPr lang="en-GB" dirty="0" smtClean="0">
                <a:solidFill>
                  <a:srgbClr val="FF0000"/>
                </a:solidFill>
              </a:rPr>
              <a:t>pleasure principle </a:t>
            </a:r>
            <a:r>
              <a:rPr lang="en-GB" dirty="0" smtClean="0"/>
              <a:t>and therefore disregards logical connections.</a:t>
            </a:r>
          </a:p>
          <a:p>
            <a:pPr lvl="1">
              <a:buFont typeface="Wingdings" pitchFamily="2" charset="2"/>
              <a:buChar char="Ø"/>
            </a:pPr>
            <a:r>
              <a:rPr lang="en-GB" dirty="0" smtClean="0"/>
              <a:t>The contents of the unconscious can become conscious only by passing the preconscious. When the censors are overpowered, the elements can enter consciousness.</a:t>
            </a:r>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22</a:t>
            </a:fld>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 (cont.)</a:t>
            </a:r>
            <a:endParaRPr lang="en-GB" sz="3200" dirty="0"/>
          </a:p>
        </p:txBody>
      </p:sp>
      <p:sp>
        <p:nvSpPr>
          <p:cNvPr id="3" name="Content Placeholder 2"/>
          <p:cNvSpPr>
            <a:spLocks noGrp="1"/>
          </p:cNvSpPr>
          <p:nvPr>
            <p:ph idx="1"/>
          </p:nvPr>
        </p:nvSpPr>
        <p:spPr/>
        <p:txBody>
          <a:bodyPr/>
          <a:lstStyle/>
          <a:p>
            <a:pPr>
              <a:buNone/>
            </a:pPr>
            <a:r>
              <a:rPr lang="en-GB" sz="3600" b="1" dirty="0" smtClean="0"/>
              <a:t>Assignment</a:t>
            </a:r>
          </a:p>
          <a:p>
            <a:pPr lvl="1">
              <a:buFont typeface="Arial" pitchFamily="34" charset="0"/>
              <a:buChar char="•"/>
            </a:pPr>
            <a:r>
              <a:rPr lang="en-GB" b="1" dirty="0" smtClean="0"/>
              <a:t>Freud’s psychosexual stages of development</a:t>
            </a:r>
          </a:p>
          <a:p>
            <a:pPr marL="1428750" lvl="2" indent="-514350">
              <a:buFont typeface="+mj-lt"/>
              <a:buAutoNum type="arabicPeriod"/>
            </a:pPr>
            <a:r>
              <a:rPr lang="en-GB" sz="2800" dirty="0" smtClean="0"/>
              <a:t>Oral stage</a:t>
            </a:r>
          </a:p>
          <a:p>
            <a:pPr marL="1428750" lvl="2" indent="-514350">
              <a:buFont typeface="+mj-lt"/>
              <a:buAutoNum type="arabicPeriod"/>
            </a:pPr>
            <a:r>
              <a:rPr lang="en-GB" sz="2800" dirty="0" smtClean="0"/>
              <a:t>Anal stage</a:t>
            </a:r>
          </a:p>
          <a:p>
            <a:pPr marL="1428750" lvl="2" indent="-514350">
              <a:buFont typeface="+mj-lt"/>
              <a:buAutoNum type="arabicPeriod"/>
            </a:pPr>
            <a:r>
              <a:rPr lang="en-GB" sz="2800" dirty="0" smtClean="0"/>
              <a:t>Phallic stage</a:t>
            </a:r>
          </a:p>
          <a:p>
            <a:pPr marL="1428750" lvl="2" indent="-514350">
              <a:buFont typeface="+mj-lt"/>
              <a:buAutoNum type="arabicPeriod"/>
            </a:pPr>
            <a:r>
              <a:rPr lang="en-GB" sz="2800" dirty="0" smtClean="0"/>
              <a:t>Latency stage</a:t>
            </a:r>
          </a:p>
          <a:p>
            <a:pPr marL="1428750" lvl="2" indent="-514350">
              <a:buFont typeface="+mj-lt"/>
              <a:buAutoNum type="arabicPeriod"/>
            </a:pPr>
            <a:r>
              <a:rPr lang="en-GB" sz="2800" dirty="0" smtClean="0"/>
              <a:t>Genital stage</a:t>
            </a:r>
          </a:p>
        </p:txBody>
      </p:sp>
      <p:sp>
        <p:nvSpPr>
          <p:cNvPr id="4" name="Slide Number Placeholder 3"/>
          <p:cNvSpPr>
            <a:spLocks noGrp="1"/>
          </p:cNvSpPr>
          <p:nvPr>
            <p:ph type="sldNum" sz="quarter" idx="12"/>
          </p:nvPr>
        </p:nvSpPr>
        <p:spPr/>
        <p:txBody>
          <a:bodyPr/>
          <a:lstStyle/>
          <a:p>
            <a:fld id="{76C13FA0-8E06-4739-A6BC-9F5A81B40FE9}" type="slidenum">
              <a:rPr lang="en-GB" smtClean="0"/>
              <a:pPr/>
              <a:t>23</a:t>
            </a:fld>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Sigmund Freud’s theories (cont.)</a:t>
            </a:r>
            <a:endParaRPr lang="en-GB" sz="3200" dirty="0"/>
          </a:p>
        </p:txBody>
      </p:sp>
      <p:sp>
        <p:nvSpPr>
          <p:cNvPr id="3" name="Content Placeholder 2"/>
          <p:cNvSpPr>
            <a:spLocks noGrp="1"/>
          </p:cNvSpPr>
          <p:nvPr>
            <p:ph idx="1"/>
          </p:nvPr>
        </p:nvSpPr>
        <p:spPr/>
        <p:txBody>
          <a:bodyPr>
            <a:normAutofit/>
          </a:bodyPr>
          <a:lstStyle/>
          <a:p>
            <a:pPr>
              <a:buNone/>
            </a:pPr>
            <a:r>
              <a:rPr lang="en-GB" b="1" dirty="0" smtClean="0"/>
              <a:t>Assignment(cont.)</a:t>
            </a:r>
          </a:p>
          <a:p>
            <a:pPr>
              <a:buNone/>
            </a:pPr>
            <a:endParaRPr lang="en-GB" b="1" dirty="0" smtClean="0"/>
          </a:p>
          <a:p>
            <a:pPr>
              <a:buNone/>
            </a:pPr>
            <a:r>
              <a:rPr lang="en-GB" b="1" dirty="0" smtClean="0"/>
              <a:t>Freud’s structure of the personality theory</a:t>
            </a:r>
          </a:p>
          <a:p>
            <a:pPr marL="914400" lvl="1" indent="-457200">
              <a:buFont typeface="+mj-lt"/>
              <a:buAutoNum type="arabicPeriod"/>
            </a:pPr>
            <a:r>
              <a:rPr lang="en-GB" dirty="0" smtClean="0"/>
              <a:t>Id</a:t>
            </a:r>
          </a:p>
          <a:p>
            <a:pPr marL="914400" lvl="1" indent="-457200">
              <a:buFont typeface="+mj-lt"/>
              <a:buAutoNum type="arabicPeriod"/>
            </a:pPr>
            <a:r>
              <a:rPr lang="en-GB" dirty="0" smtClean="0"/>
              <a:t>Ego</a:t>
            </a:r>
          </a:p>
          <a:p>
            <a:pPr marL="914400" lvl="1" indent="-457200">
              <a:buFont typeface="+mj-lt"/>
              <a:buAutoNum type="arabicPeriod"/>
            </a:pPr>
            <a:r>
              <a:rPr lang="en-GB" dirty="0" smtClean="0"/>
              <a:t>Supereg</a:t>
            </a:r>
            <a:r>
              <a:rPr lang="en-GB" sz="2400" dirty="0" smtClean="0"/>
              <a:t>o</a:t>
            </a:r>
            <a:endParaRPr lang="en-GB" sz="24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24</a:t>
            </a:fld>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Erik Erikson’s Psychosocial stages</a:t>
            </a:r>
            <a:endParaRPr lang="en-GB" b="1" dirty="0"/>
          </a:p>
        </p:txBody>
      </p:sp>
      <p:graphicFrame>
        <p:nvGraphicFramePr>
          <p:cNvPr id="5" name="Content Placeholder 4"/>
          <p:cNvGraphicFramePr>
            <a:graphicFrameLocks noGrp="1"/>
          </p:cNvGraphicFramePr>
          <p:nvPr>
            <p:ph idx="1"/>
          </p:nvPr>
        </p:nvGraphicFramePr>
        <p:xfrm>
          <a:off x="467544" y="2348880"/>
          <a:ext cx="7488832" cy="3255248"/>
        </p:xfrm>
        <a:graphic>
          <a:graphicData uri="http://schemas.openxmlformats.org/drawingml/2006/table">
            <a:tbl>
              <a:tblPr firstRow="1" bandRow="1">
                <a:tableStyleId>{5C22544A-7EE6-4342-B048-85BDC9FD1C3A}</a:tableStyleId>
              </a:tblPr>
              <a:tblGrid>
                <a:gridCol w="2304256"/>
                <a:gridCol w="2016224"/>
                <a:gridCol w="3168352"/>
              </a:tblGrid>
              <a:tr h="1152128">
                <a:tc>
                  <a:txBody>
                    <a:bodyPr/>
                    <a:lstStyle/>
                    <a:p>
                      <a:r>
                        <a:rPr lang="en-GB" dirty="0" smtClean="0"/>
                        <a:t>Psychosocial stage</a:t>
                      </a:r>
                      <a:endParaRPr lang="en-GB" dirty="0"/>
                    </a:p>
                  </a:txBody>
                  <a:tcPr/>
                </a:tc>
                <a:tc>
                  <a:txBody>
                    <a:bodyPr/>
                    <a:lstStyle/>
                    <a:p>
                      <a:r>
                        <a:rPr lang="en-GB" dirty="0" smtClean="0"/>
                        <a:t>Associated  virtual</a:t>
                      </a:r>
                      <a:endParaRPr lang="en-GB" dirty="0"/>
                    </a:p>
                  </a:txBody>
                  <a:tcPr/>
                </a:tc>
                <a:tc>
                  <a:txBody>
                    <a:bodyPr/>
                    <a:lstStyle/>
                    <a:p>
                      <a:r>
                        <a:rPr lang="en-GB" dirty="0" smtClean="0"/>
                        <a:t>Related</a:t>
                      </a:r>
                      <a:r>
                        <a:rPr lang="en-GB" baseline="0" dirty="0" smtClean="0"/>
                        <a:t> forms of psychopathology</a:t>
                      </a:r>
                      <a:endParaRPr lang="en-GB" dirty="0"/>
                    </a:p>
                  </a:txBody>
                  <a:tcPr/>
                </a:tc>
              </a:tr>
              <a:tr h="370840">
                <a:tc>
                  <a:txBody>
                    <a:bodyPr/>
                    <a:lstStyle/>
                    <a:p>
                      <a:pPr>
                        <a:buFont typeface="Arial" pitchFamily="34" charset="0"/>
                        <a:buChar char="•"/>
                      </a:pPr>
                      <a:r>
                        <a:rPr lang="en-GB" dirty="0" smtClean="0"/>
                        <a:t>Trust vs. Mistrust</a:t>
                      </a:r>
                    </a:p>
                    <a:p>
                      <a:pPr>
                        <a:buFont typeface="Wingdings" pitchFamily="2" charset="2"/>
                        <a:buChar char="Ø"/>
                      </a:pPr>
                      <a:r>
                        <a:rPr lang="en-GB" dirty="0" smtClean="0"/>
                        <a:t>-Birth to 18 month</a:t>
                      </a:r>
                      <a:endParaRPr lang="en-GB" dirty="0"/>
                    </a:p>
                  </a:txBody>
                  <a:tcPr/>
                </a:tc>
                <a:tc>
                  <a:txBody>
                    <a:bodyPr/>
                    <a:lstStyle/>
                    <a:p>
                      <a:r>
                        <a:rPr lang="en-GB" dirty="0" smtClean="0"/>
                        <a:t>Hope</a:t>
                      </a:r>
                      <a:endParaRPr lang="en-GB" dirty="0"/>
                    </a:p>
                  </a:txBody>
                  <a:tcPr/>
                </a:tc>
                <a:tc>
                  <a:txBody>
                    <a:bodyPr/>
                    <a:lstStyle/>
                    <a:p>
                      <a:pPr>
                        <a:buFont typeface="Arial" pitchFamily="34" charset="0"/>
                        <a:buChar char="•"/>
                      </a:pPr>
                      <a:r>
                        <a:rPr lang="en-GB" dirty="0" smtClean="0"/>
                        <a:t>.Psychosis</a:t>
                      </a:r>
                    </a:p>
                    <a:p>
                      <a:pPr>
                        <a:buFont typeface="Arial" pitchFamily="34" charset="0"/>
                        <a:buChar char="•"/>
                      </a:pPr>
                      <a:r>
                        <a:rPr lang="en-GB" dirty="0" smtClean="0"/>
                        <a:t>Addictions</a:t>
                      </a:r>
                    </a:p>
                    <a:p>
                      <a:pPr>
                        <a:buFont typeface="Arial" pitchFamily="34" charset="0"/>
                        <a:buChar char="•"/>
                      </a:pPr>
                      <a:r>
                        <a:rPr lang="en-GB" dirty="0" smtClean="0"/>
                        <a:t>Depression</a:t>
                      </a:r>
                      <a:endParaRPr lang="en-GB" dirty="0"/>
                    </a:p>
                  </a:txBody>
                  <a:tcPr/>
                </a:tc>
              </a:tr>
              <a:tr h="370840">
                <a:tc>
                  <a:txBody>
                    <a:bodyPr/>
                    <a:lstStyle/>
                    <a:p>
                      <a:pPr>
                        <a:buFont typeface="Arial" pitchFamily="34" charset="0"/>
                        <a:buChar char="•"/>
                      </a:pPr>
                      <a:r>
                        <a:rPr lang="en-GB" dirty="0" smtClean="0"/>
                        <a:t>Autonomy vs. Shame and</a:t>
                      </a:r>
                      <a:r>
                        <a:rPr lang="en-GB" baseline="0" dirty="0" smtClean="0"/>
                        <a:t> doubt</a:t>
                      </a:r>
                    </a:p>
                    <a:p>
                      <a:pPr>
                        <a:buFont typeface="Wingdings" pitchFamily="2" charset="2"/>
                        <a:buChar char="Ø"/>
                      </a:pPr>
                      <a:r>
                        <a:rPr lang="en-GB" baseline="0" dirty="0" smtClean="0"/>
                        <a:t>About 18 months to about  3years</a:t>
                      </a:r>
                      <a:endParaRPr lang="en-GB" dirty="0"/>
                    </a:p>
                  </a:txBody>
                  <a:tcPr/>
                </a:tc>
                <a:tc>
                  <a:txBody>
                    <a:bodyPr/>
                    <a:lstStyle/>
                    <a:p>
                      <a:r>
                        <a:rPr lang="en-GB" dirty="0" smtClean="0"/>
                        <a:t>Will</a:t>
                      </a:r>
                      <a:endParaRPr lang="en-GB" dirty="0"/>
                    </a:p>
                  </a:txBody>
                  <a:tcPr/>
                </a:tc>
                <a:tc>
                  <a:txBody>
                    <a:bodyPr/>
                    <a:lstStyle/>
                    <a:p>
                      <a:pPr>
                        <a:buFont typeface="Arial" pitchFamily="34" charset="0"/>
                        <a:buChar char="•"/>
                      </a:pPr>
                      <a:r>
                        <a:rPr lang="en-GB" dirty="0" smtClean="0"/>
                        <a:t>Paranoia</a:t>
                      </a:r>
                    </a:p>
                    <a:p>
                      <a:pPr>
                        <a:buFont typeface="Arial" pitchFamily="34" charset="0"/>
                        <a:buChar char="•"/>
                      </a:pPr>
                      <a:r>
                        <a:rPr lang="en-GB" dirty="0" smtClean="0"/>
                        <a:t>Obsessions</a:t>
                      </a:r>
                    </a:p>
                    <a:p>
                      <a:pPr>
                        <a:buFont typeface="Arial" pitchFamily="34" charset="0"/>
                        <a:buChar char="•"/>
                      </a:pPr>
                      <a:r>
                        <a:rPr lang="en-GB" dirty="0" smtClean="0"/>
                        <a:t>Compulsions</a:t>
                      </a:r>
                    </a:p>
                    <a:p>
                      <a:pPr>
                        <a:buFont typeface="Arial" pitchFamily="34" charset="0"/>
                        <a:buChar char="•"/>
                      </a:pPr>
                      <a:r>
                        <a:rPr lang="en-GB" dirty="0" smtClean="0"/>
                        <a:t>Impulsivity</a:t>
                      </a:r>
                      <a:endParaRPr lang="en-GB" dirty="0"/>
                    </a:p>
                  </a:txBody>
                  <a:tcPr/>
                </a:tc>
              </a:tr>
            </a:tbl>
          </a:graphicData>
        </a:graphic>
      </p:graphicFrame>
      <p:sp>
        <p:nvSpPr>
          <p:cNvPr id="4" name="Slide Number Placeholder 3"/>
          <p:cNvSpPr>
            <a:spLocks noGrp="1"/>
          </p:cNvSpPr>
          <p:nvPr>
            <p:ph type="sldNum" sz="quarter" idx="12"/>
          </p:nvPr>
        </p:nvSpPr>
        <p:spPr/>
        <p:txBody>
          <a:bodyPr/>
          <a:lstStyle/>
          <a:p>
            <a:fld id="{76C13FA0-8E06-4739-A6BC-9F5A81B40FE9}" type="slidenum">
              <a:rPr lang="en-GB" smtClean="0"/>
              <a:pPr/>
              <a:t>25</a:t>
            </a:fld>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Erik Erikson’s Psychosocial stages</a:t>
            </a:r>
            <a:endParaRPr lang="en-GB" dirty="0"/>
          </a:p>
        </p:txBody>
      </p:sp>
      <p:graphicFrame>
        <p:nvGraphicFramePr>
          <p:cNvPr id="5" name="Content Placeholder 4"/>
          <p:cNvGraphicFramePr>
            <a:graphicFrameLocks noGrp="1"/>
          </p:cNvGraphicFramePr>
          <p:nvPr>
            <p:ph idx="1"/>
          </p:nvPr>
        </p:nvGraphicFramePr>
        <p:xfrm>
          <a:off x="457200" y="1600200"/>
          <a:ext cx="6583680" cy="2748280"/>
        </p:xfrm>
        <a:graphic>
          <a:graphicData uri="http://schemas.openxmlformats.org/drawingml/2006/table">
            <a:tbl>
              <a:tblPr firstRow="1" bandRow="1">
                <a:tableStyleId>{5C22544A-7EE6-4342-B048-85BDC9FD1C3A}</a:tableStyleId>
              </a:tblPr>
              <a:tblGrid>
                <a:gridCol w="1882552"/>
                <a:gridCol w="1409288"/>
                <a:gridCol w="3055208"/>
                <a:gridCol w="236632"/>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Psychosocial stage</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Associated virtue</a:t>
                      </a:r>
                    </a:p>
                    <a:p>
                      <a:endParaRPr lang="en-GB"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Related</a:t>
                      </a:r>
                      <a:r>
                        <a:rPr lang="en-GB" baseline="0" dirty="0" smtClean="0"/>
                        <a:t> forms of psychopathology</a:t>
                      </a:r>
                      <a:endParaRPr lang="en-GB" dirty="0" smtClean="0"/>
                    </a:p>
                    <a:p>
                      <a:endParaRPr lang="en-GB" dirty="0"/>
                    </a:p>
                  </a:txBody>
                  <a:tcPr/>
                </a:tc>
                <a:tc>
                  <a:txBody>
                    <a:bodyPr/>
                    <a:lstStyle/>
                    <a:p>
                      <a:endParaRPr lang="en-GB" dirty="0"/>
                    </a:p>
                  </a:txBody>
                  <a:tcPr/>
                </a:tc>
              </a:tr>
              <a:tr h="370840">
                <a:tc>
                  <a:txBody>
                    <a:bodyPr/>
                    <a:lstStyle/>
                    <a:p>
                      <a:pPr>
                        <a:buFont typeface="Arial" pitchFamily="34" charset="0"/>
                        <a:buChar char="•"/>
                      </a:pPr>
                      <a:r>
                        <a:rPr lang="en-GB" dirty="0" smtClean="0"/>
                        <a:t>Initiative vs. Guilt</a:t>
                      </a:r>
                    </a:p>
                    <a:p>
                      <a:pPr>
                        <a:buFont typeface="Wingdings" pitchFamily="2" charset="2"/>
                        <a:buChar char="Ø"/>
                      </a:pPr>
                      <a:r>
                        <a:rPr lang="en-GB" dirty="0" smtClean="0"/>
                        <a:t>About</a:t>
                      </a:r>
                      <a:r>
                        <a:rPr lang="en-GB" baseline="0" dirty="0" smtClean="0"/>
                        <a:t> 3 yr. To about 5yrs.</a:t>
                      </a:r>
                      <a:endParaRPr lang="en-GB" dirty="0"/>
                    </a:p>
                  </a:txBody>
                  <a:tcPr/>
                </a:tc>
                <a:tc>
                  <a:txBody>
                    <a:bodyPr/>
                    <a:lstStyle/>
                    <a:p>
                      <a:r>
                        <a:rPr lang="en-GB" dirty="0" smtClean="0"/>
                        <a:t>Purpose</a:t>
                      </a:r>
                      <a:endParaRPr lang="en-GB" dirty="0"/>
                    </a:p>
                  </a:txBody>
                  <a:tcPr/>
                </a:tc>
                <a:tc>
                  <a:txBody>
                    <a:bodyPr/>
                    <a:lstStyle/>
                    <a:p>
                      <a:pPr>
                        <a:buFont typeface="Arial" pitchFamily="34" charset="0"/>
                        <a:buChar char="•"/>
                      </a:pPr>
                      <a:r>
                        <a:rPr lang="en-GB" dirty="0" smtClean="0"/>
                        <a:t>Conversion disorder</a:t>
                      </a:r>
                    </a:p>
                    <a:p>
                      <a:pPr>
                        <a:buFont typeface="Arial" pitchFamily="34" charset="0"/>
                        <a:buChar char="•"/>
                      </a:pPr>
                      <a:r>
                        <a:rPr lang="en-GB" dirty="0" smtClean="0"/>
                        <a:t>Phobia</a:t>
                      </a:r>
                    </a:p>
                    <a:p>
                      <a:pPr>
                        <a:buFont typeface="Arial" pitchFamily="34" charset="0"/>
                        <a:buChar char="•"/>
                      </a:pPr>
                      <a:r>
                        <a:rPr lang="en-GB" dirty="0" smtClean="0"/>
                        <a:t>Psychosomatic</a:t>
                      </a:r>
                      <a:r>
                        <a:rPr lang="en-GB" baseline="0" dirty="0" smtClean="0"/>
                        <a:t> /somatoform disorder</a:t>
                      </a:r>
                    </a:p>
                    <a:p>
                      <a:pPr>
                        <a:buFont typeface="Arial" pitchFamily="34" charset="0"/>
                        <a:buChar char="•"/>
                      </a:pPr>
                      <a:r>
                        <a:rPr lang="en-GB" baseline="0" dirty="0" smtClean="0"/>
                        <a:t>Inhibition</a:t>
                      </a:r>
                      <a:endParaRPr lang="en-GB" dirty="0"/>
                    </a:p>
                  </a:txBody>
                  <a:tcPr/>
                </a:tc>
                <a:tc>
                  <a:txBody>
                    <a:bodyPr/>
                    <a:lstStyle/>
                    <a:p>
                      <a:pPr>
                        <a:buFont typeface="Arial" pitchFamily="34" charset="0"/>
                        <a:buChar char="•"/>
                      </a:pPr>
                      <a:endParaRPr lang="en-GB" dirty="0"/>
                    </a:p>
                  </a:txBody>
                  <a:tcPr/>
                </a:tc>
              </a:tr>
              <a:tr h="370840">
                <a:tc>
                  <a:txBody>
                    <a:bodyPr/>
                    <a:lstStyle/>
                    <a:p>
                      <a:r>
                        <a:rPr lang="en-GB" dirty="0" smtClean="0"/>
                        <a:t>.</a:t>
                      </a:r>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bl>
          </a:graphicData>
        </a:graphic>
      </p:graphicFrame>
      <p:sp>
        <p:nvSpPr>
          <p:cNvPr id="4" name="Slide Number Placeholder 3"/>
          <p:cNvSpPr>
            <a:spLocks noGrp="1"/>
          </p:cNvSpPr>
          <p:nvPr>
            <p:ph type="sldNum" sz="quarter" idx="12"/>
          </p:nvPr>
        </p:nvSpPr>
        <p:spPr/>
        <p:txBody>
          <a:bodyPr/>
          <a:lstStyle/>
          <a:p>
            <a:fld id="{76C13FA0-8E06-4739-A6BC-9F5A81B40FE9}" type="slidenum">
              <a:rPr lang="en-GB" smtClean="0"/>
              <a:pPr/>
              <a:t>26</a:t>
            </a:fld>
            <a:endParaRPr lang="en-GB"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Erik Erikson’s Psychosocial Stages</a:t>
            </a:r>
            <a:endParaRPr lang="en-GB" dirty="0"/>
          </a:p>
        </p:txBody>
      </p:sp>
      <p:graphicFrame>
        <p:nvGraphicFramePr>
          <p:cNvPr id="5" name="Content Placeholder 4"/>
          <p:cNvGraphicFramePr>
            <a:graphicFrameLocks noGrp="1"/>
          </p:cNvGraphicFramePr>
          <p:nvPr>
            <p:ph idx="1"/>
          </p:nvPr>
        </p:nvGraphicFramePr>
        <p:xfrm>
          <a:off x="395536" y="1556792"/>
          <a:ext cx="7344816" cy="4294232"/>
        </p:xfrm>
        <a:graphic>
          <a:graphicData uri="http://schemas.openxmlformats.org/drawingml/2006/table">
            <a:tbl>
              <a:tblPr firstRow="1" bandRow="1">
                <a:tableStyleId>{5C22544A-7EE6-4342-B048-85BDC9FD1C3A}</a:tableStyleId>
              </a:tblPr>
              <a:tblGrid>
                <a:gridCol w="2088232"/>
                <a:gridCol w="1944216"/>
                <a:gridCol w="3312368"/>
              </a:tblGrid>
              <a:tr h="10630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dirty="0" smtClean="0"/>
                        <a:t>Psychosocial stage</a:t>
                      </a:r>
                      <a:endParaRPr lang="en-GB" dirty="0"/>
                    </a:p>
                  </a:txBody>
                  <a:tcPr/>
                </a:tc>
                <a:tc>
                  <a:txBody>
                    <a:bodyPr/>
                    <a:lstStyle/>
                    <a:p>
                      <a:r>
                        <a:rPr lang="en-GB" dirty="0" smtClean="0"/>
                        <a:t>Associated virtue</a:t>
                      </a:r>
                      <a:endParaRPr lang="en-GB" dirty="0"/>
                    </a:p>
                  </a:txBody>
                  <a:tcPr/>
                </a:tc>
                <a:tc>
                  <a:txBody>
                    <a:bodyPr/>
                    <a:lstStyle/>
                    <a:p>
                      <a:r>
                        <a:rPr lang="en-GB" dirty="0" smtClean="0"/>
                        <a:t>Related Forms of psychopathology</a:t>
                      </a:r>
                      <a:endParaRPr lang="en-GB" dirty="0"/>
                    </a:p>
                  </a:txBody>
                  <a:tcPr/>
                </a:tc>
              </a:tr>
              <a:tr h="1170424">
                <a:tc>
                  <a:txBody>
                    <a:bodyPr/>
                    <a:lstStyle/>
                    <a:p>
                      <a:pPr>
                        <a:buFont typeface="Arial" pitchFamily="34" charset="0"/>
                        <a:buChar char="•"/>
                      </a:pPr>
                      <a:r>
                        <a:rPr lang="en-GB" dirty="0" smtClean="0"/>
                        <a:t>Industry vs. Inferiority</a:t>
                      </a:r>
                    </a:p>
                    <a:p>
                      <a:pPr>
                        <a:buFont typeface="Wingdings" pitchFamily="2" charset="2"/>
                        <a:buChar char="Ø"/>
                      </a:pPr>
                      <a:r>
                        <a:rPr lang="en-GB" dirty="0" smtClean="0"/>
                        <a:t>About 5 yrs. to about 13 yrs.</a:t>
                      </a:r>
                      <a:endParaRPr lang="en-GB" dirty="0"/>
                    </a:p>
                  </a:txBody>
                  <a:tcPr/>
                </a:tc>
                <a:tc>
                  <a:txBody>
                    <a:bodyPr/>
                    <a:lstStyle/>
                    <a:p>
                      <a:r>
                        <a:rPr lang="en-GB" dirty="0" smtClean="0"/>
                        <a:t>Competence</a:t>
                      </a:r>
                      <a:endParaRPr lang="en-GB" dirty="0"/>
                    </a:p>
                  </a:txBody>
                  <a:tcPr/>
                </a:tc>
                <a:tc>
                  <a:txBody>
                    <a:bodyPr/>
                    <a:lstStyle/>
                    <a:p>
                      <a:pPr>
                        <a:buFont typeface="Arial" pitchFamily="34" charset="0"/>
                        <a:buChar char="•"/>
                      </a:pPr>
                      <a:r>
                        <a:rPr lang="en-GB" dirty="0" smtClean="0"/>
                        <a:t>Creative  inhibition</a:t>
                      </a:r>
                    </a:p>
                    <a:p>
                      <a:pPr>
                        <a:buFont typeface="Arial" pitchFamily="34" charset="0"/>
                        <a:buChar char="•"/>
                      </a:pPr>
                      <a:r>
                        <a:rPr lang="en-GB" dirty="0" smtClean="0"/>
                        <a:t>Inertia</a:t>
                      </a:r>
                      <a:endParaRPr lang="en-GB" dirty="0"/>
                    </a:p>
                  </a:txBody>
                  <a:tcPr/>
                </a:tc>
              </a:tr>
              <a:tr h="2042512">
                <a:tc>
                  <a:txBody>
                    <a:bodyPr/>
                    <a:lstStyle/>
                    <a:p>
                      <a:pPr>
                        <a:buFont typeface="Arial" pitchFamily="34" charset="0"/>
                        <a:buChar char="•"/>
                      </a:pPr>
                      <a:r>
                        <a:rPr lang="en-GB" dirty="0" smtClean="0"/>
                        <a:t>Identity vs. Role confusion</a:t>
                      </a:r>
                    </a:p>
                    <a:p>
                      <a:pPr>
                        <a:buFont typeface="Wingdings" pitchFamily="2" charset="2"/>
                        <a:buChar char="Ø"/>
                      </a:pPr>
                      <a:r>
                        <a:rPr lang="en-GB" dirty="0" smtClean="0"/>
                        <a:t>About 13 yrs.</a:t>
                      </a:r>
                      <a:r>
                        <a:rPr lang="en-GB" baseline="0" dirty="0" smtClean="0"/>
                        <a:t> To about 21yrs.</a:t>
                      </a:r>
                      <a:endParaRPr lang="en-GB" dirty="0"/>
                    </a:p>
                  </a:txBody>
                  <a:tcPr/>
                </a:tc>
                <a:tc>
                  <a:txBody>
                    <a:bodyPr/>
                    <a:lstStyle/>
                    <a:p>
                      <a:r>
                        <a:rPr lang="en-GB" dirty="0" smtClean="0"/>
                        <a:t>Fidelity</a:t>
                      </a:r>
                      <a:endParaRPr lang="en-GB" dirty="0"/>
                    </a:p>
                  </a:txBody>
                  <a:tcPr/>
                </a:tc>
                <a:tc>
                  <a:txBody>
                    <a:bodyPr/>
                    <a:lstStyle/>
                    <a:p>
                      <a:pPr>
                        <a:buFont typeface="Arial" pitchFamily="34" charset="0"/>
                        <a:buChar char="•"/>
                      </a:pPr>
                      <a:r>
                        <a:rPr lang="en-GB" dirty="0" smtClean="0"/>
                        <a:t>Delinquent behaviour</a:t>
                      </a:r>
                    </a:p>
                    <a:p>
                      <a:pPr>
                        <a:buFont typeface="Arial" pitchFamily="34" charset="0"/>
                        <a:buChar char="•"/>
                      </a:pPr>
                      <a:r>
                        <a:rPr lang="en-GB" dirty="0" smtClean="0"/>
                        <a:t>Gender related identity disorders </a:t>
                      </a:r>
                    </a:p>
                    <a:p>
                      <a:pPr>
                        <a:buFont typeface="Arial" pitchFamily="34" charset="0"/>
                        <a:buChar char="•"/>
                      </a:pPr>
                      <a:r>
                        <a:rPr lang="en-GB" dirty="0" smtClean="0"/>
                        <a:t>Borderline</a:t>
                      </a:r>
                      <a:r>
                        <a:rPr lang="en-GB" baseline="0" dirty="0" smtClean="0"/>
                        <a:t> psychotic episodes</a:t>
                      </a:r>
                      <a:endParaRPr lang="en-GB" dirty="0"/>
                    </a:p>
                  </a:txBody>
                  <a:tcPr/>
                </a:tc>
              </a:tr>
            </a:tbl>
          </a:graphicData>
        </a:graphic>
      </p:graphicFrame>
      <p:sp>
        <p:nvSpPr>
          <p:cNvPr id="4" name="Slide Number Placeholder 3"/>
          <p:cNvSpPr>
            <a:spLocks noGrp="1"/>
          </p:cNvSpPr>
          <p:nvPr>
            <p:ph type="sldNum" sz="quarter" idx="12"/>
          </p:nvPr>
        </p:nvSpPr>
        <p:spPr/>
        <p:txBody>
          <a:bodyPr/>
          <a:lstStyle/>
          <a:p>
            <a:fld id="{76C13FA0-8E06-4739-A6BC-9F5A81B40FE9}" type="slidenum">
              <a:rPr lang="en-GB" smtClean="0"/>
              <a:pPr/>
              <a:t>27</a:t>
            </a:fld>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Erik Erikson’s Psychosocial Stages</a:t>
            </a:r>
            <a:endParaRPr lang="en-GB" dirty="0"/>
          </a:p>
        </p:txBody>
      </p:sp>
      <p:graphicFrame>
        <p:nvGraphicFramePr>
          <p:cNvPr id="5" name="Content Placeholder 4"/>
          <p:cNvGraphicFramePr>
            <a:graphicFrameLocks noGrp="1"/>
          </p:cNvGraphicFramePr>
          <p:nvPr>
            <p:ph idx="1"/>
          </p:nvPr>
        </p:nvGraphicFramePr>
        <p:xfrm>
          <a:off x="539552" y="1242080"/>
          <a:ext cx="8229600" cy="5266184"/>
        </p:xfrm>
        <a:graphic>
          <a:graphicData uri="http://schemas.openxmlformats.org/drawingml/2006/table">
            <a:tbl>
              <a:tblPr firstRow="1" bandRow="1">
                <a:tableStyleId>{5C22544A-7EE6-4342-B048-85BDC9FD1C3A}</a:tableStyleId>
              </a:tblPr>
              <a:tblGrid>
                <a:gridCol w="1450504"/>
                <a:gridCol w="1440160"/>
                <a:gridCol w="3302024"/>
                <a:gridCol w="226368"/>
                <a:gridCol w="1810544"/>
              </a:tblGrid>
              <a:tr h="602744">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c>
                  <a:txBody>
                    <a:bodyPr/>
                    <a:lstStyle/>
                    <a:p>
                      <a:endParaRPr lang="en-GB" dirty="0"/>
                    </a:p>
                  </a:txBody>
                  <a:tcPr/>
                </a:tc>
              </a:tr>
              <a:tr h="370840">
                <a:tc>
                  <a:txBody>
                    <a:bodyPr/>
                    <a:lstStyle/>
                    <a:p>
                      <a:pPr>
                        <a:buFont typeface="Arial" pitchFamily="34" charset="0"/>
                        <a:buChar char="•"/>
                      </a:pPr>
                      <a:r>
                        <a:rPr lang="en-GB" dirty="0" smtClean="0"/>
                        <a:t>Intimacy </a:t>
                      </a:r>
                      <a:r>
                        <a:rPr lang="en-GB" dirty="0" err="1" smtClean="0"/>
                        <a:t>vs</a:t>
                      </a:r>
                      <a:r>
                        <a:rPr lang="en-GB" dirty="0" smtClean="0"/>
                        <a:t> isolation</a:t>
                      </a:r>
                    </a:p>
                    <a:p>
                      <a:pPr>
                        <a:buFont typeface="Arial" pitchFamily="34" charset="0"/>
                        <a:buNone/>
                      </a:pPr>
                      <a:r>
                        <a:rPr lang="en-GB" dirty="0" smtClean="0"/>
                        <a:t>-About</a:t>
                      </a:r>
                      <a:r>
                        <a:rPr lang="en-GB" baseline="0" dirty="0" smtClean="0"/>
                        <a:t> 21 years to 40 years</a:t>
                      </a:r>
                      <a:endParaRPr lang="en-GB" dirty="0"/>
                    </a:p>
                  </a:txBody>
                  <a:tcPr/>
                </a:tc>
                <a:tc>
                  <a:txBody>
                    <a:bodyPr/>
                    <a:lstStyle/>
                    <a:p>
                      <a:r>
                        <a:rPr lang="en-GB" dirty="0" smtClean="0"/>
                        <a:t>Love</a:t>
                      </a:r>
                      <a:endParaRPr lang="en-GB" dirty="0"/>
                    </a:p>
                  </a:txBody>
                  <a:tcPr/>
                </a:tc>
                <a:tc>
                  <a:txBody>
                    <a:bodyPr/>
                    <a:lstStyle/>
                    <a:p>
                      <a:pPr>
                        <a:buFont typeface="Arial" pitchFamily="34" charset="0"/>
                        <a:buChar char="•"/>
                      </a:pPr>
                      <a:r>
                        <a:rPr lang="en-GB" dirty="0" smtClean="0"/>
                        <a:t>Schizoid personality disorder</a:t>
                      </a:r>
                    </a:p>
                    <a:p>
                      <a:pPr>
                        <a:buFont typeface="Arial" pitchFamily="34" charset="0"/>
                        <a:buChar char="•"/>
                      </a:pPr>
                      <a:r>
                        <a:rPr lang="en-GB" dirty="0" smtClean="0"/>
                        <a:t>Distantiation</a:t>
                      </a:r>
                      <a:endParaRPr lang="en-GB" dirty="0"/>
                    </a:p>
                  </a:txBody>
                  <a:tcPr/>
                </a:tc>
                <a:tc>
                  <a:txBody>
                    <a:bodyPr/>
                    <a:lstStyle/>
                    <a:p>
                      <a:endParaRPr lang="en-GB" dirty="0"/>
                    </a:p>
                  </a:txBody>
                  <a:tcPr/>
                </a:tc>
                <a:tc>
                  <a:txBody>
                    <a:bodyPr/>
                    <a:lstStyle/>
                    <a:p>
                      <a:pPr>
                        <a:buFont typeface="Arial" pitchFamily="34" charset="0"/>
                        <a:buChar char="•"/>
                      </a:pPr>
                      <a:endParaRPr lang="en-GB" dirty="0"/>
                    </a:p>
                  </a:txBody>
                  <a:tcPr/>
                </a:tc>
              </a:tr>
              <a:tr h="370840">
                <a:tc>
                  <a:txBody>
                    <a:bodyPr/>
                    <a:lstStyle/>
                    <a:p>
                      <a:pPr>
                        <a:buFont typeface="Arial" pitchFamily="34" charset="0"/>
                        <a:buChar char="•"/>
                      </a:pPr>
                      <a:r>
                        <a:rPr lang="en-GB" dirty="0" err="1" smtClean="0"/>
                        <a:t>Generativity</a:t>
                      </a:r>
                      <a:r>
                        <a:rPr lang="en-GB" dirty="0" smtClean="0"/>
                        <a:t> </a:t>
                      </a:r>
                      <a:r>
                        <a:rPr lang="en-GB" dirty="0" err="1" smtClean="0"/>
                        <a:t>vs</a:t>
                      </a:r>
                      <a:r>
                        <a:rPr lang="en-GB" dirty="0" smtClean="0"/>
                        <a:t> stagnation</a:t>
                      </a:r>
                    </a:p>
                    <a:p>
                      <a:pPr>
                        <a:buFont typeface="Arial" pitchFamily="34" charset="0"/>
                        <a:buNone/>
                      </a:pPr>
                      <a:r>
                        <a:rPr lang="en-GB" dirty="0" smtClean="0"/>
                        <a:t>-About 40 years to about 60</a:t>
                      </a:r>
                      <a:r>
                        <a:rPr lang="en-GB" baseline="0" dirty="0" smtClean="0"/>
                        <a:t> years.                 </a:t>
                      </a:r>
                      <a:endParaRPr lang="en-GB" dirty="0"/>
                    </a:p>
                  </a:txBody>
                  <a:tcPr/>
                </a:tc>
                <a:tc>
                  <a:txBody>
                    <a:bodyPr/>
                    <a:lstStyle/>
                    <a:p>
                      <a:r>
                        <a:rPr lang="en-GB" dirty="0" smtClean="0"/>
                        <a:t>care</a:t>
                      </a:r>
                      <a:endParaRPr lang="en-GB" dirty="0"/>
                    </a:p>
                  </a:txBody>
                  <a:tcPr/>
                </a:tc>
                <a:tc>
                  <a:txBody>
                    <a:bodyPr/>
                    <a:lstStyle/>
                    <a:p>
                      <a:pPr>
                        <a:buFont typeface="Arial" pitchFamily="34" charset="0"/>
                        <a:buChar char="•"/>
                      </a:pPr>
                      <a:r>
                        <a:rPr lang="en-GB" dirty="0" smtClean="0"/>
                        <a:t>Mid-life crisis</a:t>
                      </a:r>
                    </a:p>
                    <a:p>
                      <a:pPr>
                        <a:buFont typeface="Arial" pitchFamily="34" charset="0"/>
                        <a:buChar char="•"/>
                      </a:pPr>
                      <a:r>
                        <a:rPr lang="en-GB" dirty="0" smtClean="0"/>
                        <a:t>Premature invalidism</a:t>
                      </a:r>
                      <a:endParaRPr lang="en-GB" dirty="0"/>
                    </a:p>
                  </a:txBody>
                  <a:tcPr/>
                </a:tc>
                <a:tc>
                  <a:txBody>
                    <a:bodyPr/>
                    <a:lstStyle/>
                    <a:p>
                      <a:endParaRPr lang="en-GB" dirty="0"/>
                    </a:p>
                  </a:txBody>
                  <a:tcPr/>
                </a:tc>
                <a:tc>
                  <a:txBody>
                    <a:bodyPr/>
                    <a:lstStyle/>
                    <a:p>
                      <a:pPr>
                        <a:buFont typeface="Arial" pitchFamily="34" charset="0"/>
                        <a:buChar char="•"/>
                      </a:pPr>
                      <a:endParaRPr lang="en-GB" dirty="0"/>
                    </a:p>
                  </a:txBody>
                  <a:tcPr/>
                </a:tc>
              </a:tr>
              <a:tr h="370840">
                <a:tc>
                  <a:txBody>
                    <a:bodyPr/>
                    <a:lstStyle/>
                    <a:p>
                      <a:pPr>
                        <a:buFont typeface="Arial" pitchFamily="34" charset="0"/>
                        <a:buChar char="•"/>
                      </a:pPr>
                      <a:r>
                        <a:rPr lang="en-GB" dirty="0" smtClean="0"/>
                        <a:t>Integrity </a:t>
                      </a:r>
                      <a:r>
                        <a:rPr lang="en-GB" dirty="0" err="1" smtClean="0"/>
                        <a:t>vs</a:t>
                      </a:r>
                      <a:r>
                        <a:rPr lang="en-GB" dirty="0" smtClean="0"/>
                        <a:t> despair.</a:t>
                      </a:r>
                    </a:p>
                    <a:p>
                      <a:pPr>
                        <a:buFont typeface="Arial" pitchFamily="34" charset="0"/>
                        <a:buNone/>
                      </a:pPr>
                      <a:r>
                        <a:rPr lang="en-GB" dirty="0" smtClean="0"/>
                        <a:t>-About</a:t>
                      </a:r>
                      <a:r>
                        <a:rPr lang="en-GB" baseline="0" dirty="0" smtClean="0"/>
                        <a:t> 60 upwards</a:t>
                      </a:r>
                    </a:p>
                    <a:p>
                      <a:pPr>
                        <a:buFont typeface="Arial" pitchFamily="34" charset="0"/>
                        <a:buNone/>
                      </a:pPr>
                      <a:r>
                        <a:rPr lang="en-GB" baseline="0" dirty="0" smtClean="0"/>
                        <a:t>....................</a:t>
                      </a:r>
                      <a:endParaRPr lang="en-GB" dirty="0"/>
                    </a:p>
                  </a:txBody>
                  <a:tcPr/>
                </a:tc>
                <a:tc>
                  <a:txBody>
                    <a:bodyPr/>
                    <a:lstStyle/>
                    <a:p>
                      <a:r>
                        <a:rPr lang="en-GB" dirty="0" smtClean="0"/>
                        <a:t>Wisdom</a:t>
                      </a:r>
                    </a:p>
                    <a:p>
                      <a:endParaRPr lang="en-GB" dirty="0" smtClean="0"/>
                    </a:p>
                    <a:p>
                      <a:endParaRPr lang="en-GB" dirty="0" smtClean="0"/>
                    </a:p>
                    <a:p>
                      <a:endParaRPr lang="en-GB" dirty="0" smtClean="0"/>
                    </a:p>
                    <a:p>
                      <a:r>
                        <a:rPr lang="en-GB" dirty="0" smtClean="0"/>
                        <a:t>...................</a:t>
                      </a:r>
                      <a:endParaRPr lang="en-GB" dirty="0"/>
                    </a:p>
                  </a:txBody>
                  <a:tcPr/>
                </a:tc>
                <a:tc>
                  <a:txBody>
                    <a:bodyPr/>
                    <a:lstStyle/>
                    <a:p>
                      <a:pPr>
                        <a:buFont typeface="Arial" pitchFamily="34" charset="0"/>
                        <a:buChar char="•"/>
                      </a:pPr>
                      <a:r>
                        <a:rPr lang="en-GB" dirty="0" smtClean="0"/>
                        <a:t>Extreme alienation</a:t>
                      </a:r>
                    </a:p>
                    <a:p>
                      <a:pPr>
                        <a:buFont typeface="Arial" pitchFamily="34" charset="0"/>
                        <a:buChar char="•"/>
                      </a:pPr>
                      <a:r>
                        <a:rPr lang="en-GB" dirty="0" smtClean="0"/>
                        <a:t>Despair</a:t>
                      </a:r>
                    </a:p>
                    <a:p>
                      <a:pPr>
                        <a:buFont typeface="Arial" pitchFamily="34" charset="0"/>
                        <a:buChar char="•"/>
                      </a:pPr>
                      <a:endParaRPr lang="en-GB" dirty="0" smtClean="0"/>
                    </a:p>
                    <a:p>
                      <a:pPr>
                        <a:buFont typeface="Arial" pitchFamily="34" charset="0"/>
                        <a:buChar char="•"/>
                      </a:pPr>
                      <a:endParaRPr lang="en-GB" dirty="0" smtClean="0"/>
                    </a:p>
                    <a:p>
                      <a:pPr>
                        <a:buFont typeface="Arial" pitchFamily="34" charset="0"/>
                        <a:buNone/>
                      </a:pPr>
                      <a:r>
                        <a:rPr lang="en-GB" dirty="0" smtClean="0"/>
                        <a:t>..........................................</a:t>
                      </a:r>
                      <a:endParaRPr lang="en-GB" dirty="0"/>
                    </a:p>
                  </a:txBody>
                  <a:tcPr/>
                </a:tc>
                <a:tc>
                  <a:txBody>
                    <a:bodyPr/>
                    <a:lstStyle/>
                    <a:p>
                      <a:endParaRPr lang="en-GB" dirty="0"/>
                    </a:p>
                  </a:txBody>
                  <a:tcPr/>
                </a:tc>
                <a:tc>
                  <a:txBody>
                    <a:bodyPr/>
                    <a:lstStyle/>
                    <a:p>
                      <a:pPr>
                        <a:buFont typeface="Arial" pitchFamily="34" charset="0"/>
                        <a:buChar char="•"/>
                      </a:pPr>
                      <a:endParaRPr lang="en-GB" dirty="0"/>
                    </a:p>
                  </a:txBody>
                  <a:tcPr/>
                </a:tc>
              </a:tr>
            </a:tbl>
          </a:graphicData>
        </a:graphic>
      </p:graphicFrame>
      <p:sp>
        <p:nvSpPr>
          <p:cNvPr id="4" name="Slide Number Placeholder 3"/>
          <p:cNvSpPr>
            <a:spLocks noGrp="1"/>
          </p:cNvSpPr>
          <p:nvPr>
            <p:ph type="sldNum" sz="quarter" idx="12"/>
          </p:nvPr>
        </p:nvSpPr>
        <p:spPr/>
        <p:txBody>
          <a:bodyPr/>
          <a:lstStyle/>
          <a:p>
            <a:fld id="{76C13FA0-8E06-4739-A6BC-9F5A81B40FE9}" type="slidenum">
              <a:rPr lang="en-GB" smtClean="0"/>
              <a:pPr/>
              <a:t>28</a:t>
            </a:fld>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PSYCHOTHERAPY</a:t>
            </a:r>
            <a:endParaRPr lang="en-GB" dirty="0"/>
          </a:p>
        </p:txBody>
      </p:sp>
      <p:sp>
        <p:nvSpPr>
          <p:cNvPr id="3" name="Content Placeholder 2"/>
          <p:cNvSpPr>
            <a:spLocks noGrp="1"/>
          </p:cNvSpPr>
          <p:nvPr>
            <p:ph idx="1"/>
          </p:nvPr>
        </p:nvSpPr>
        <p:spPr/>
        <p:txBody>
          <a:bodyPr>
            <a:normAutofit lnSpcReduction="10000"/>
          </a:bodyPr>
          <a:lstStyle/>
          <a:p>
            <a:pPr>
              <a:buNone/>
            </a:pPr>
            <a:r>
              <a:rPr lang="en-GB" b="1" dirty="0" smtClean="0"/>
              <a:t>Definition</a:t>
            </a:r>
          </a:p>
          <a:p>
            <a:pPr lvl="1">
              <a:buFont typeface="Arial" pitchFamily="34" charset="0"/>
              <a:buChar char="•"/>
            </a:pPr>
            <a:r>
              <a:rPr lang="en-GB" dirty="0" smtClean="0"/>
              <a:t>Psychotherapy is a treatment that involves communication between the patient and the therapist with the aim of modifying and alleviating illness.</a:t>
            </a:r>
          </a:p>
          <a:p>
            <a:pPr lvl="1">
              <a:buNone/>
            </a:pPr>
            <a:r>
              <a:rPr lang="en-GB" dirty="0" smtClean="0"/>
              <a:t>                             </a:t>
            </a:r>
            <a:r>
              <a:rPr lang="en-GB" b="1" dirty="0" smtClean="0"/>
              <a:t>Or</a:t>
            </a:r>
          </a:p>
          <a:p>
            <a:pPr lvl="1">
              <a:buFont typeface="Arial" pitchFamily="34" charset="0"/>
              <a:buChar char="•"/>
            </a:pPr>
            <a:r>
              <a:rPr lang="en-GB" dirty="0" smtClean="0"/>
              <a:t>This is a technique mainly relying on establishing communication between the therapist and the patient as a means of understanding and modifying the patient’s behaviour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29</a:t>
            </a:fld>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Learning outcomes</a:t>
            </a:r>
            <a:endParaRPr lang="en-GB" b="1" dirty="0"/>
          </a:p>
        </p:txBody>
      </p:sp>
      <p:sp>
        <p:nvSpPr>
          <p:cNvPr id="3" name="Content Placeholder 2"/>
          <p:cNvSpPr>
            <a:spLocks noGrp="1"/>
          </p:cNvSpPr>
          <p:nvPr>
            <p:ph idx="1"/>
          </p:nvPr>
        </p:nvSpPr>
        <p:spPr/>
        <p:txBody>
          <a:bodyPr>
            <a:normAutofit fontScale="92500" lnSpcReduction="10000"/>
          </a:bodyPr>
          <a:lstStyle/>
          <a:p>
            <a:pPr>
              <a:buNone/>
            </a:pPr>
            <a:r>
              <a:rPr lang="en-GB" sz="3600" b="1" dirty="0" smtClean="0"/>
              <a:t>The learner will be able to ;</a:t>
            </a:r>
          </a:p>
          <a:p>
            <a:pPr marL="914400" lvl="1" indent="-514350">
              <a:buFont typeface="+mj-lt"/>
              <a:buAutoNum type="arabicPeriod"/>
            </a:pPr>
            <a:r>
              <a:rPr lang="en-GB" sz="3200" dirty="0" smtClean="0"/>
              <a:t>Demonstrate understanding of psychodynamic approaches to psychotherapy</a:t>
            </a:r>
          </a:p>
          <a:p>
            <a:pPr marL="914400" lvl="1" indent="-514350">
              <a:buFont typeface="+mj-lt"/>
              <a:buAutoNum type="arabicPeriod"/>
            </a:pPr>
            <a:r>
              <a:rPr lang="en-GB" sz="3200" dirty="0" smtClean="0"/>
              <a:t>Apply the psychotherapies in the management of patients/clients</a:t>
            </a:r>
          </a:p>
          <a:p>
            <a:pPr marL="914400" lvl="1" indent="-514350">
              <a:buFont typeface="+mj-lt"/>
              <a:buAutoNum type="arabicPeriod"/>
            </a:pPr>
            <a:r>
              <a:rPr lang="en-GB" sz="3200" dirty="0" smtClean="0"/>
              <a:t>Utilize knowledge of rehabilitation in psychiatric nursing practice </a:t>
            </a:r>
          </a:p>
          <a:p>
            <a:pPr marL="914400" lvl="1" indent="-514350">
              <a:buFont typeface="+mj-lt"/>
              <a:buAutoNum type="arabicPeriod"/>
            </a:pPr>
            <a:r>
              <a:rPr lang="en-GB" sz="3200" dirty="0" smtClean="0">
                <a:solidFill>
                  <a:srgbClr val="FF0000"/>
                </a:solidFill>
              </a:rPr>
              <a:t>Provide </a:t>
            </a:r>
            <a:r>
              <a:rPr lang="en-GB" sz="3200" dirty="0" err="1" smtClean="0">
                <a:solidFill>
                  <a:srgbClr val="FF0000"/>
                </a:solidFill>
              </a:rPr>
              <a:t>peri</a:t>
            </a:r>
            <a:r>
              <a:rPr lang="en-GB" sz="3200" dirty="0" smtClean="0">
                <a:solidFill>
                  <a:srgbClr val="FF0000"/>
                </a:solidFill>
              </a:rPr>
              <a:t>- </a:t>
            </a:r>
            <a:r>
              <a:rPr lang="en-GB" sz="3200" dirty="0" err="1" smtClean="0">
                <a:solidFill>
                  <a:srgbClr val="FF0000"/>
                </a:solidFill>
              </a:rPr>
              <a:t>eletroconvulsive</a:t>
            </a:r>
            <a:r>
              <a:rPr lang="en-GB" sz="3200" dirty="0" smtClean="0">
                <a:solidFill>
                  <a:srgbClr val="FF0000"/>
                </a:solidFill>
              </a:rPr>
              <a:t> care </a:t>
            </a:r>
          </a:p>
          <a:p>
            <a:pPr marL="914400" lvl="1" indent="-514350">
              <a:buNone/>
            </a:pPr>
            <a:r>
              <a:rPr lang="en-GB" sz="3200" dirty="0" smtClean="0">
                <a:solidFill>
                  <a:srgbClr val="FF0000"/>
                </a:solidFill>
              </a:rPr>
              <a:t>                                  ...................................... </a:t>
            </a:r>
            <a:r>
              <a:rPr lang="en-GB" sz="2600" dirty="0" smtClean="0">
                <a:solidFill>
                  <a:srgbClr val="FF0000"/>
                </a:solidFill>
              </a:rPr>
              <a:t>Units</a:t>
            </a:r>
            <a:endParaRPr lang="en-GB" sz="2600" dirty="0">
              <a:solidFill>
                <a:srgbClr val="FF0000"/>
              </a:solidFill>
            </a:endParaRPr>
          </a:p>
        </p:txBody>
      </p:sp>
      <p:sp>
        <p:nvSpPr>
          <p:cNvPr id="4" name="Slide Number Placeholder 3"/>
          <p:cNvSpPr>
            <a:spLocks noGrp="1"/>
          </p:cNvSpPr>
          <p:nvPr>
            <p:ph type="sldNum" sz="quarter" idx="12"/>
          </p:nvPr>
        </p:nvSpPr>
        <p:spPr/>
        <p:txBody>
          <a:bodyPr/>
          <a:lstStyle/>
          <a:p>
            <a:fld id="{76C13FA0-8E06-4739-A6BC-9F5A81B40FE9}" type="slidenum">
              <a:rPr lang="en-GB" smtClean="0"/>
              <a:pPr/>
              <a:t>3</a:t>
            </a:fld>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Psychotherapy(cont.)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Types of psychotherapy</a:t>
            </a:r>
          </a:p>
          <a:p>
            <a:pPr>
              <a:buNone/>
            </a:pPr>
            <a:endParaRPr lang="en-GB" b="1" dirty="0" smtClean="0"/>
          </a:p>
          <a:p>
            <a:pPr lvl="1">
              <a:buFont typeface="Arial" pitchFamily="34" charset="0"/>
              <a:buChar char="•"/>
            </a:pPr>
            <a:r>
              <a:rPr lang="en-GB" dirty="0" smtClean="0"/>
              <a:t>Individual  psychotherapy</a:t>
            </a:r>
          </a:p>
          <a:p>
            <a:pPr lvl="1">
              <a:buFont typeface="Arial" pitchFamily="34" charset="0"/>
              <a:buChar char="•"/>
            </a:pPr>
            <a:r>
              <a:rPr lang="en-GB" dirty="0" smtClean="0"/>
              <a:t>Group psychotherapy</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30</a:t>
            </a:fld>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Psychotherapy(cont.)</a:t>
            </a:r>
            <a:endParaRPr lang="en-GB" dirty="0"/>
          </a:p>
        </p:txBody>
      </p:sp>
      <p:sp>
        <p:nvSpPr>
          <p:cNvPr id="3" name="Content Placeholder 2"/>
          <p:cNvSpPr>
            <a:spLocks noGrp="1"/>
          </p:cNvSpPr>
          <p:nvPr>
            <p:ph idx="1"/>
          </p:nvPr>
        </p:nvSpPr>
        <p:spPr/>
        <p:txBody>
          <a:bodyPr/>
          <a:lstStyle/>
          <a:p>
            <a:pPr>
              <a:buNone/>
            </a:pPr>
            <a:r>
              <a:rPr lang="en-GB" b="1" dirty="0" smtClean="0"/>
              <a:t>Individual psychotherapy</a:t>
            </a:r>
          </a:p>
          <a:p>
            <a:pPr>
              <a:buNone/>
            </a:pPr>
            <a:endParaRPr lang="en-GB" b="1" dirty="0" smtClean="0"/>
          </a:p>
          <a:p>
            <a:pPr>
              <a:buNone/>
            </a:pPr>
            <a:r>
              <a:rPr lang="en-GB" sz="2800" b="1" dirty="0" smtClean="0"/>
              <a:t>Definition</a:t>
            </a:r>
          </a:p>
          <a:p>
            <a:r>
              <a:rPr lang="en-GB" sz="2800" dirty="0" smtClean="0"/>
              <a:t>This is a form of psychological treatment where by a single patient enters into a mutual relationship with the therapist with the purpose of helping the patient get relief from his symptoms , improve interpersonal relationship with others and develop more potentials.</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31</a:t>
            </a:fld>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Psychotherapy -</a:t>
            </a:r>
            <a:r>
              <a:rPr lang="en-GB" sz="3200" dirty="0" smtClean="0"/>
              <a:t>Individual(cont.)</a:t>
            </a:r>
            <a:endParaRPr lang="en-GB" sz="3200"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Indications</a:t>
            </a:r>
          </a:p>
          <a:p>
            <a:pPr>
              <a:buNone/>
            </a:pPr>
            <a:endParaRPr lang="en-GB" b="1" dirty="0" smtClean="0"/>
          </a:p>
          <a:p>
            <a:r>
              <a:rPr lang="en-GB" sz="2800" dirty="0" smtClean="0"/>
              <a:t>Patient with poor interpersonal relationships with others and is free from serious personality disorders.</a:t>
            </a:r>
          </a:p>
          <a:p>
            <a:r>
              <a:rPr lang="en-GB" sz="2800" dirty="0" smtClean="0"/>
              <a:t>Patients who are interested in understanding their own behaviour</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32</a:t>
            </a:fld>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smtClean="0"/>
              <a:t>Psychotherapy -</a:t>
            </a:r>
            <a:r>
              <a:rPr lang="en-GB" sz="3200" dirty="0" smtClean="0"/>
              <a:t>Individual(cont.)</a:t>
            </a:r>
            <a:endParaRPr lang="en-GB" sz="3200" dirty="0"/>
          </a:p>
        </p:txBody>
      </p:sp>
      <p:sp>
        <p:nvSpPr>
          <p:cNvPr id="3" name="Content Placeholder 2"/>
          <p:cNvSpPr>
            <a:spLocks noGrp="1"/>
          </p:cNvSpPr>
          <p:nvPr>
            <p:ph idx="1"/>
          </p:nvPr>
        </p:nvSpPr>
        <p:spPr/>
        <p:txBody>
          <a:bodyPr>
            <a:normAutofit lnSpcReduction="10000"/>
          </a:bodyPr>
          <a:lstStyle/>
          <a:p>
            <a:pPr>
              <a:buNone/>
            </a:pPr>
            <a:r>
              <a:rPr lang="en-GB" b="1" dirty="0" smtClean="0"/>
              <a:t>Factors to consider</a:t>
            </a:r>
          </a:p>
          <a:p>
            <a:pPr lvl="1">
              <a:buFont typeface="Arial" pitchFamily="34" charset="0"/>
              <a:buChar char="•"/>
            </a:pPr>
            <a:r>
              <a:rPr lang="en-GB" dirty="0" smtClean="0"/>
              <a:t>It involves many interviews with the therapist over a long period of time.</a:t>
            </a:r>
          </a:p>
          <a:p>
            <a:pPr lvl="1">
              <a:buFont typeface="Arial" pitchFamily="34" charset="0"/>
              <a:buChar char="•"/>
            </a:pPr>
            <a:r>
              <a:rPr lang="en-GB" dirty="0" smtClean="0"/>
              <a:t>Contact with the therapist should be planned at regular intervals </a:t>
            </a:r>
          </a:p>
          <a:p>
            <a:pPr lvl="1">
              <a:buFont typeface="Arial" pitchFamily="34" charset="0"/>
              <a:buChar char="•"/>
            </a:pPr>
            <a:r>
              <a:rPr lang="en-GB" dirty="0" smtClean="0"/>
              <a:t>Sessions  must be conducted in a friendly atmosphere  </a:t>
            </a:r>
          </a:p>
          <a:p>
            <a:pPr lvl="1">
              <a:buFont typeface="Arial" pitchFamily="34" charset="0"/>
              <a:buChar char="•"/>
            </a:pPr>
            <a:r>
              <a:rPr lang="en-GB" dirty="0" smtClean="0"/>
              <a:t>Sessions focus on therapeutic goals</a:t>
            </a:r>
          </a:p>
          <a:p>
            <a:pPr lvl="1">
              <a:buFont typeface="Arial" pitchFamily="34" charset="0"/>
              <a:buChar char="•"/>
            </a:pPr>
            <a:r>
              <a:rPr lang="en-GB" dirty="0" smtClean="0"/>
              <a:t>The content of each contact Should be recorded and  evaluated at periods.</a:t>
            </a:r>
          </a:p>
        </p:txBody>
      </p:sp>
      <p:sp>
        <p:nvSpPr>
          <p:cNvPr id="4" name="Slide Number Placeholder 3"/>
          <p:cNvSpPr>
            <a:spLocks noGrp="1"/>
          </p:cNvSpPr>
          <p:nvPr>
            <p:ph type="sldNum" sz="quarter" idx="12"/>
          </p:nvPr>
        </p:nvSpPr>
        <p:spPr/>
        <p:txBody>
          <a:bodyPr/>
          <a:lstStyle/>
          <a:p>
            <a:fld id="{76C13FA0-8E06-4739-A6BC-9F5A81B40FE9}" type="slidenum">
              <a:rPr lang="en-GB" smtClean="0"/>
              <a:pPr/>
              <a:t>33</a:t>
            </a:fld>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5300" dirty="0" smtClean="0"/>
              <a:t>Psychotherapy</a:t>
            </a:r>
            <a:r>
              <a:rPr lang="en-GB" sz="6600" dirty="0" smtClean="0"/>
              <a:t>- </a:t>
            </a:r>
            <a:r>
              <a:rPr lang="en-GB" dirty="0" smtClean="0"/>
              <a:t>Individual(cont.)</a:t>
            </a:r>
            <a:endParaRPr lang="en-GB" dirty="0"/>
          </a:p>
        </p:txBody>
      </p:sp>
      <p:sp>
        <p:nvSpPr>
          <p:cNvPr id="3" name="Content Placeholder 2"/>
          <p:cNvSpPr>
            <a:spLocks noGrp="1"/>
          </p:cNvSpPr>
          <p:nvPr>
            <p:ph idx="1"/>
          </p:nvPr>
        </p:nvSpPr>
        <p:spPr/>
        <p:txBody>
          <a:bodyPr>
            <a:normAutofit/>
          </a:bodyPr>
          <a:lstStyle/>
          <a:p>
            <a:pPr>
              <a:buNone/>
            </a:pPr>
            <a:r>
              <a:rPr lang="en-GB" b="1" dirty="0" smtClean="0"/>
              <a:t>Varieties/ Classification(cont.)</a:t>
            </a:r>
          </a:p>
          <a:p>
            <a:pPr lvl="1">
              <a:buFont typeface="Arial" pitchFamily="34" charset="0"/>
              <a:buChar char="•"/>
            </a:pPr>
            <a:r>
              <a:rPr lang="en-GB" sz="2400" b="1" dirty="0" smtClean="0"/>
              <a:t>Supportive psychotherapy</a:t>
            </a:r>
          </a:p>
          <a:p>
            <a:pPr lvl="2">
              <a:buFont typeface="Wingdings" pitchFamily="2" charset="2"/>
              <a:buChar char="Ø"/>
            </a:pPr>
            <a:r>
              <a:rPr lang="en-GB" dirty="0" smtClean="0"/>
              <a:t>Is a variety of individual psychotherapy that uses techniques to help the patient feel secure, accepted, protected, encouraged ,safe and not anxious.</a:t>
            </a:r>
          </a:p>
          <a:p>
            <a:endParaRPr lang="en-GB" sz="2800" dirty="0" smtClean="0"/>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34</a:t>
            </a:fld>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5300" dirty="0" smtClean="0"/>
              <a:t>Psychotherapy</a:t>
            </a:r>
            <a:r>
              <a:rPr lang="en-GB" sz="6600" dirty="0" smtClean="0"/>
              <a:t>- </a:t>
            </a:r>
            <a:r>
              <a:rPr lang="en-GB" dirty="0" smtClean="0"/>
              <a:t>Individual(cont.)</a:t>
            </a:r>
            <a:endParaRPr lang="en-GB" dirty="0"/>
          </a:p>
        </p:txBody>
      </p:sp>
      <p:sp>
        <p:nvSpPr>
          <p:cNvPr id="3" name="Content Placeholder 2"/>
          <p:cNvSpPr>
            <a:spLocks noGrp="1"/>
          </p:cNvSpPr>
          <p:nvPr>
            <p:ph idx="1"/>
          </p:nvPr>
        </p:nvSpPr>
        <p:spPr/>
        <p:txBody>
          <a:bodyPr>
            <a:normAutofit lnSpcReduction="10000"/>
          </a:bodyPr>
          <a:lstStyle/>
          <a:p>
            <a:pPr>
              <a:buNone/>
            </a:pPr>
            <a:r>
              <a:rPr lang="en-GB" b="1" dirty="0" smtClean="0"/>
              <a:t>Varieties /Classification(cont.)</a:t>
            </a:r>
          </a:p>
          <a:p>
            <a:r>
              <a:rPr lang="en-GB" sz="2800" b="1" dirty="0" smtClean="0"/>
              <a:t>Re-educative psychotherapy</a:t>
            </a:r>
          </a:p>
          <a:p>
            <a:pPr lvl="1">
              <a:buFont typeface="Wingdings" pitchFamily="2" charset="2"/>
              <a:buChar char="Ø"/>
            </a:pPr>
            <a:r>
              <a:rPr lang="en-GB" dirty="0" smtClean="0"/>
              <a:t>Involves deliberate efforts towards readjustment , goal modification , and living up to existing creative potentials without insight into unconscious conflicts</a:t>
            </a:r>
          </a:p>
          <a:p>
            <a:pPr lvl="1">
              <a:buFont typeface="Wingdings" pitchFamily="2" charset="2"/>
              <a:buChar char="Ø"/>
            </a:pPr>
            <a:r>
              <a:rPr lang="en-GB" dirty="0" smtClean="0"/>
              <a:t>Re-educative psychotherapy includes:</a:t>
            </a:r>
          </a:p>
          <a:p>
            <a:pPr lvl="2">
              <a:buFont typeface="Wingdings" pitchFamily="2" charset="2"/>
              <a:buChar char="ü"/>
            </a:pPr>
            <a:r>
              <a:rPr lang="en-GB" sz="2800" dirty="0" smtClean="0"/>
              <a:t>Behaviour therapy</a:t>
            </a:r>
          </a:p>
          <a:p>
            <a:pPr lvl="2">
              <a:buFont typeface="Wingdings" pitchFamily="2" charset="2"/>
              <a:buChar char="ü"/>
            </a:pPr>
            <a:r>
              <a:rPr lang="en-GB" sz="2800" dirty="0" smtClean="0"/>
              <a:t>Psychodrama</a:t>
            </a:r>
          </a:p>
          <a:p>
            <a:pPr lvl="2">
              <a:buFont typeface="Wingdings" pitchFamily="2" charset="2"/>
              <a:buChar char="ü"/>
            </a:pPr>
            <a:r>
              <a:rPr lang="en-GB" sz="2800" dirty="0" smtClean="0"/>
              <a:t>Client centred therapy</a:t>
            </a:r>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35</a:t>
            </a:fld>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5300" dirty="0" smtClean="0"/>
              <a:t>Psychotherapy</a:t>
            </a:r>
            <a:r>
              <a:rPr lang="en-GB" sz="6600" dirty="0" smtClean="0"/>
              <a:t>- </a:t>
            </a:r>
            <a:r>
              <a:rPr lang="en-GB" dirty="0" smtClean="0"/>
              <a:t>Individual(cont.)</a:t>
            </a:r>
            <a:endParaRPr lang="en-GB" dirty="0"/>
          </a:p>
        </p:txBody>
      </p:sp>
      <p:sp>
        <p:nvSpPr>
          <p:cNvPr id="3" name="Content Placeholder 2"/>
          <p:cNvSpPr>
            <a:spLocks noGrp="1"/>
          </p:cNvSpPr>
          <p:nvPr>
            <p:ph idx="1"/>
          </p:nvPr>
        </p:nvSpPr>
        <p:spPr/>
        <p:txBody>
          <a:bodyPr>
            <a:normAutofit lnSpcReduction="10000"/>
          </a:bodyPr>
          <a:lstStyle/>
          <a:p>
            <a:pPr>
              <a:buNone/>
            </a:pPr>
            <a:r>
              <a:rPr lang="en-GB" b="1" dirty="0" smtClean="0"/>
              <a:t>Varieties / Classification(cont.)</a:t>
            </a:r>
          </a:p>
          <a:p>
            <a:r>
              <a:rPr lang="en-GB" sz="2800" b="1" dirty="0" smtClean="0"/>
              <a:t>Reconstructive psychotherapy</a:t>
            </a:r>
          </a:p>
          <a:p>
            <a:pPr lvl="1">
              <a:buFont typeface="Wingdings" pitchFamily="2" charset="2"/>
              <a:buChar char="Ø"/>
            </a:pPr>
            <a:r>
              <a:rPr lang="en-GB" dirty="0" smtClean="0"/>
              <a:t>Involves efforts to help the patient have insight into unconscious conflicts with  the aim of dismantling abnormal personality and building new personality</a:t>
            </a:r>
          </a:p>
          <a:p>
            <a:pPr lvl="1">
              <a:buFont typeface="Wingdings" pitchFamily="2" charset="2"/>
              <a:buChar char="Ø"/>
            </a:pPr>
            <a:r>
              <a:rPr lang="en-GB" dirty="0" smtClean="0"/>
              <a:t>Reconstructive psychotherapy includes:</a:t>
            </a:r>
          </a:p>
          <a:p>
            <a:pPr lvl="2">
              <a:buFont typeface="Wingdings" pitchFamily="2" charset="2"/>
              <a:buChar char="ü"/>
            </a:pPr>
            <a:r>
              <a:rPr lang="en-GB" sz="2800" dirty="0" smtClean="0"/>
              <a:t>Hypnosis</a:t>
            </a:r>
          </a:p>
          <a:p>
            <a:pPr lvl="2">
              <a:buFont typeface="Wingdings" pitchFamily="2" charset="2"/>
              <a:buChar char="ü"/>
            </a:pPr>
            <a:r>
              <a:rPr lang="en-GB" sz="2800" dirty="0" smtClean="0"/>
              <a:t>Psychoanalysis</a:t>
            </a:r>
          </a:p>
          <a:p>
            <a:pPr lvl="2">
              <a:buNone/>
            </a:pPr>
            <a:r>
              <a:rPr lang="en-GB" sz="2800" dirty="0" smtClean="0"/>
              <a:t>               ............................</a:t>
            </a:r>
          </a:p>
          <a:p>
            <a:pPr lvl="1"/>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36</a:t>
            </a:fld>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300" dirty="0" smtClean="0"/>
              <a:t>Psychotherapy</a:t>
            </a:r>
            <a:r>
              <a:rPr lang="en-GB" dirty="0" smtClean="0"/>
              <a:t>(cont.)</a:t>
            </a:r>
            <a:endParaRPr lang="en-GB" dirty="0"/>
          </a:p>
        </p:txBody>
      </p:sp>
      <p:sp>
        <p:nvSpPr>
          <p:cNvPr id="3" name="Content Placeholder 2"/>
          <p:cNvSpPr>
            <a:spLocks noGrp="1"/>
          </p:cNvSpPr>
          <p:nvPr>
            <p:ph idx="1"/>
          </p:nvPr>
        </p:nvSpPr>
        <p:spPr/>
        <p:txBody>
          <a:bodyPr>
            <a:normAutofit lnSpcReduction="10000"/>
          </a:bodyPr>
          <a:lstStyle/>
          <a:p>
            <a:pPr>
              <a:buNone/>
            </a:pPr>
            <a:endParaRPr lang="en-GB" b="1" dirty="0" smtClean="0"/>
          </a:p>
          <a:p>
            <a:pPr>
              <a:buNone/>
            </a:pPr>
            <a:r>
              <a:rPr lang="en-GB" sz="4000" b="1" dirty="0" smtClean="0"/>
              <a:t>Group Psychotherapy</a:t>
            </a:r>
          </a:p>
          <a:p>
            <a:pPr>
              <a:buNone/>
            </a:pPr>
            <a:endParaRPr lang="en-GB" b="1" dirty="0" smtClean="0"/>
          </a:p>
          <a:p>
            <a:r>
              <a:rPr lang="en-GB" sz="2800" dirty="0" smtClean="0"/>
              <a:t>Is a form of psychological treatment in which carefully selected patients/individuals , who are emotionally disturbed meet in a group guided by a trained therapist and guide one another effect personality  changes.</a:t>
            </a:r>
          </a:p>
          <a:p>
            <a:pPr>
              <a:buNone/>
            </a:pPr>
            <a:r>
              <a:rPr lang="en-GB" sz="2800" dirty="0" smtClean="0"/>
              <a:t>           ...............................................................</a:t>
            </a:r>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37</a:t>
            </a:fld>
            <a:endParaRPr 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Hypnosis</a:t>
            </a:r>
            <a:endParaRPr lang="en-GB" dirty="0"/>
          </a:p>
        </p:txBody>
      </p:sp>
      <p:sp>
        <p:nvSpPr>
          <p:cNvPr id="3" name="Content Placeholder 2"/>
          <p:cNvSpPr>
            <a:spLocks noGrp="1"/>
          </p:cNvSpPr>
          <p:nvPr>
            <p:ph idx="1"/>
          </p:nvPr>
        </p:nvSpPr>
        <p:spPr/>
        <p:txBody>
          <a:bodyPr/>
          <a:lstStyle/>
          <a:p>
            <a:pPr>
              <a:buNone/>
            </a:pPr>
            <a:r>
              <a:rPr lang="en-GB" b="1" dirty="0" smtClean="0"/>
              <a:t>Definition</a:t>
            </a:r>
          </a:p>
          <a:p>
            <a:pPr lvl="1">
              <a:buFont typeface="Arial" pitchFamily="34" charset="0"/>
              <a:buChar char="•"/>
            </a:pPr>
            <a:r>
              <a:rPr lang="en-GB" dirty="0" smtClean="0"/>
              <a:t>Is a state in which a person is in a relaxed and    in drowsy state , and usually suggestible.</a:t>
            </a:r>
          </a:p>
          <a:p>
            <a:pPr lvl="1">
              <a:buNone/>
            </a:pPr>
            <a:r>
              <a:rPr lang="en-GB" dirty="0" smtClean="0"/>
              <a:t>                                   Or</a:t>
            </a:r>
          </a:p>
          <a:p>
            <a:pPr lvl="1">
              <a:buFont typeface="Arial" pitchFamily="34" charset="0"/>
              <a:buChar char="•"/>
            </a:pPr>
            <a:r>
              <a:rPr lang="en-GB" dirty="0" smtClean="0"/>
              <a:t>A normal activity of a normal mind through which attention is more focused , critical judgement is partially suspended, and the peripheral awareness is diminished.</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38</a:t>
            </a:fld>
            <a:endParaRPr lang="en-GB"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Hypnosis</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Indications</a:t>
            </a:r>
          </a:p>
          <a:p>
            <a:pPr lvl="1">
              <a:buFont typeface="Arial" pitchFamily="34" charset="0"/>
              <a:buChar char="•"/>
            </a:pPr>
            <a:r>
              <a:rPr lang="en-GB" dirty="0" smtClean="0"/>
              <a:t>Smoking</a:t>
            </a:r>
          </a:p>
          <a:p>
            <a:pPr lvl="1">
              <a:buFont typeface="Arial" pitchFamily="34" charset="0"/>
              <a:buChar char="•"/>
            </a:pPr>
            <a:r>
              <a:rPr lang="en-GB" dirty="0" smtClean="0"/>
              <a:t>Overeating</a:t>
            </a:r>
          </a:p>
          <a:p>
            <a:pPr lvl="1">
              <a:buFont typeface="Arial" pitchFamily="34" charset="0"/>
              <a:buChar char="•"/>
            </a:pPr>
            <a:r>
              <a:rPr lang="en-GB" dirty="0" smtClean="0"/>
              <a:t>Phobias</a:t>
            </a:r>
          </a:p>
          <a:p>
            <a:pPr lvl="1">
              <a:buFont typeface="Arial" pitchFamily="34" charset="0"/>
              <a:buChar char="•"/>
            </a:pPr>
            <a:r>
              <a:rPr lang="en-GB" dirty="0" smtClean="0"/>
              <a:t>Anxiety</a:t>
            </a:r>
          </a:p>
          <a:p>
            <a:pPr lvl="1">
              <a:buFont typeface="Arial" pitchFamily="34" charset="0"/>
              <a:buChar char="•"/>
            </a:pPr>
            <a:r>
              <a:rPr lang="en-GB" dirty="0" smtClean="0"/>
              <a:t>Conversion symptoms</a:t>
            </a:r>
          </a:p>
          <a:p>
            <a:pPr lvl="1">
              <a:buFont typeface="Arial" pitchFamily="34" charset="0"/>
              <a:buChar char="•"/>
            </a:pPr>
            <a:r>
              <a:rPr lang="en-GB" dirty="0" smtClean="0"/>
              <a:t>Chronic pain</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39</a:t>
            </a:fld>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Units</a:t>
            </a:r>
            <a:endParaRPr lang="en-GB" b="1"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GB" dirty="0" smtClean="0"/>
              <a:t>Psychodynamic approaches</a:t>
            </a:r>
          </a:p>
          <a:p>
            <a:pPr marL="514350" indent="-514350">
              <a:buFont typeface="+mj-lt"/>
              <a:buAutoNum type="arabicPeriod"/>
            </a:pPr>
            <a:r>
              <a:rPr lang="en-GB" dirty="0" smtClean="0"/>
              <a:t>Psychotherapies</a:t>
            </a:r>
          </a:p>
          <a:p>
            <a:pPr marL="514350" indent="-514350">
              <a:buFont typeface="+mj-lt"/>
              <a:buAutoNum type="arabicPeriod"/>
            </a:pPr>
            <a:r>
              <a:rPr lang="en-GB" dirty="0" smtClean="0"/>
              <a:t>Rehabilitation</a:t>
            </a:r>
          </a:p>
          <a:p>
            <a:pPr marL="514350" indent="-514350">
              <a:buFont typeface="+mj-lt"/>
              <a:buAutoNum type="arabicPeriod"/>
            </a:pPr>
            <a:r>
              <a:rPr lang="en-GB" dirty="0" err="1" smtClean="0">
                <a:solidFill>
                  <a:srgbClr val="FF0000"/>
                </a:solidFill>
              </a:rPr>
              <a:t>Electroctroconvulsive</a:t>
            </a:r>
            <a:r>
              <a:rPr lang="en-GB" dirty="0" smtClean="0">
                <a:solidFill>
                  <a:srgbClr val="FF0000"/>
                </a:solidFill>
              </a:rPr>
              <a:t> therapy</a:t>
            </a:r>
          </a:p>
          <a:p>
            <a:pPr marL="514350" indent="-514350">
              <a:buFont typeface="+mj-lt"/>
              <a:buAutoNum type="arabicPeriod"/>
            </a:pPr>
            <a:endParaRPr lang="en-GB" dirty="0" smtClean="0">
              <a:solidFill>
                <a:srgbClr val="FF0000"/>
              </a:solidFill>
            </a:endParaRPr>
          </a:p>
          <a:p>
            <a:pPr marL="514350" indent="-514350">
              <a:buFont typeface="+mj-lt"/>
              <a:buAutoNum type="arabicPeriod"/>
            </a:pPr>
            <a:endParaRPr lang="en-GB" dirty="0" smtClean="0">
              <a:solidFill>
                <a:srgbClr val="FF0000"/>
              </a:solidFill>
            </a:endParaRPr>
          </a:p>
          <a:p>
            <a:pPr marL="514350" indent="-514350">
              <a:buFont typeface="+mj-lt"/>
              <a:buAutoNum type="arabicPeriod"/>
            </a:pPr>
            <a:endParaRPr lang="en-GB" dirty="0" smtClean="0">
              <a:solidFill>
                <a:srgbClr val="FF0000"/>
              </a:solidFill>
            </a:endParaRPr>
          </a:p>
          <a:p>
            <a:pPr marL="514350" indent="-514350">
              <a:buNone/>
            </a:pPr>
            <a:r>
              <a:rPr lang="en-GB" dirty="0" smtClean="0">
                <a:solidFill>
                  <a:srgbClr val="FF0000"/>
                </a:solidFill>
              </a:rPr>
              <a:t>                                          ........................</a:t>
            </a:r>
            <a:r>
              <a:rPr lang="en-GB" sz="2400" dirty="0" smtClean="0">
                <a:solidFill>
                  <a:srgbClr val="FF0000"/>
                </a:solidFill>
              </a:rPr>
              <a:t>Content</a:t>
            </a:r>
            <a:endParaRPr lang="en-GB" sz="2400" dirty="0">
              <a:solidFill>
                <a:srgbClr val="FF0000"/>
              </a:solidFill>
            </a:endParaRPr>
          </a:p>
        </p:txBody>
      </p:sp>
      <p:sp>
        <p:nvSpPr>
          <p:cNvPr id="4" name="Slide Number Placeholder 3"/>
          <p:cNvSpPr>
            <a:spLocks noGrp="1"/>
          </p:cNvSpPr>
          <p:nvPr>
            <p:ph type="sldNum" sz="quarter" idx="12"/>
          </p:nvPr>
        </p:nvSpPr>
        <p:spPr/>
        <p:txBody>
          <a:bodyPr/>
          <a:lstStyle/>
          <a:p>
            <a:fld id="{76C13FA0-8E06-4739-A6BC-9F5A81B40FE9}" type="slidenum">
              <a:rPr lang="en-GB" smtClean="0"/>
              <a:pPr/>
              <a:t>4</a:t>
            </a:fld>
            <a:endParaRPr lang="en-GB"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Hypnosis</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Note</a:t>
            </a:r>
          </a:p>
          <a:p>
            <a:pPr lvl="1">
              <a:buFont typeface="Arial" pitchFamily="34" charset="0"/>
              <a:buChar char="•"/>
            </a:pPr>
            <a:r>
              <a:rPr lang="en-GB" dirty="0" smtClean="0"/>
              <a:t>Sigmund Freud(1856- 1939) used hypnosis as part of his treatment of patients with neuroses</a:t>
            </a:r>
          </a:p>
          <a:p>
            <a:pPr lvl="1">
              <a:buFont typeface="Arial" pitchFamily="34" charset="0"/>
              <a:buChar char="•"/>
            </a:pPr>
            <a:r>
              <a:rPr lang="en-GB" dirty="0" smtClean="0"/>
              <a:t>Freud noted that patients in drowsy state (Trance state) could relive traumatic events , a process called </a:t>
            </a:r>
            <a:r>
              <a:rPr lang="en-GB" dirty="0" smtClean="0">
                <a:solidFill>
                  <a:srgbClr val="FF0000"/>
                </a:solidFill>
              </a:rPr>
              <a:t>abreaction</a:t>
            </a:r>
            <a:r>
              <a:rPr lang="en-GB" dirty="0" smtClean="0"/>
              <a:t> , which was followed by relieve of symptoms.</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40</a:t>
            </a:fld>
            <a:endParaRPr lang="en-GB"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Hypnosis</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sz="3500" b="1" dirty="0" smtClean="0"/>
              <a:t>Hypnotisability</a:t>
            </a:r>
          </a:p>
          <a:p>
            <a:pPr lvl="1">
              <a:buFont typeface="Arial" pitchFamily="34" charset="0"/>
              <a:buChar char="•"/>
            </a:pPr>
            <a:r>
              <a:rPr lang="en-GB" sz="3000" dirty="0" smtClean="0"/>
              <a:t>A person’s degree of hypnotisability is a trait that is relatively stable throughout the life cycle</a:t>
            </a:r>
          </a:p>
          <a:p>
            <a:pPr lvl="1">
              <a:buFont typeface="Arial" pitchFamily="34" charset="0"/>
              <a:buChar char="•"/>
            </a:pPr>
            <a:r>
              <a:rPr lang="en-GB" sz="3000" dirty="0" smtClean="0"/>
              <a:t>The process of  hypnosis takes the hypnotisability trait and transforms it into the hypnotised state </a:t>
            </a:r>
          </a:p>
          <a:p>
            <a:pPr lvl="1">
              <a:buFont typeface="Arial" pitchFamily="34" charset="0"/>
              <a:buChar char="•"/>
            </a:pPr>
            <a:r>
              <a:rPr lang="en-GB" sz="3000" dirty="0" smtClean="0"/>
              <a:t>Experiencing the hypnotic concentration state requires the convergence of three important components namely:</a:t>
            </a:r>
          </a:p>
          <a:p>
            <a:pPr lvl="2">
              <a:buFont typeface="Wingdings" pitchFamily="2" charset="2"/>
              <a:buChar char="Ø"/>
            </a:pPr>
            <a:r>
              <a:rPr lang="en-GB" sz="3000" dirty="0" smtClean="0"/>
              <a:t>Absorption</a:t>
            </a:r>
          </a:p>
          <a:p>
            <a:pPr lvl="2">
              <a:buFont typeface="Wingdings" pitchFamily="2" charset="2"/>
              <a:buChar char="Ø"/>
            </a:pPr>
            <a:r>
              <a:rPr lang="en-GB" sz="3000" dirty="0" smtClean="0"/>
              <a:t>Dissociation</a:t>
            </a:r>
          </a:p>
          <a:p>
            <a:pPr lvl="2">
              <a:buFont typeface="Wingdings" pitchFamily="2" charset="2"/>
              <a:buChar char="Ø"/>
            </a:pPr>
            <a:r>
              <a:rPr lang="en-GB" sz="3000" dirty="0" smtClean="0"/>
              <a:t>Suggestibility</a:t>
            </a:r>
          </a:p>
          <a:p>
            <a:pPr lvl="1">
              <a:buFont typeface="Arial" pitchFamily="34" charset="0"/>
              <a:buChar char="•"/>
            </a:pPr>
            <a:endParaRPr lang="en-GB" sz="30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41</a:t>
            </a:fld>
            <a:endParaRPr lang="en-GB"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800" dirty="0" smtClean="0"/>
              <a:t>Hypnosis</a:t>
            </a:r>
            <a:r>
              <a:rPr lang="en-GB" dirty="0" smtClean="0"/>
              <a:t>-</a:t>
            </a:r>
            <a:r>
              <a:rPr lang="en-GB" sz="3100" dirty="0" smtClean="0"/>
              <a:t>Hypnotisability</a:t>
            </a:r>
            <a:r>
              <a:rPr lang="en-GB" dirty="0" smtClean="0"/>
              <a:t> </a:t>
            </a:r>
            <a:r>
              <a:rPr lang="en-GB" sz="2800" dirty="0" smtClean="0"/>
              <a:t>trait(cont.)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Absorption</a:t>
            </a:r>
          </a:p>
          <a:p>
            <a:pPr>
              <a:buNone/>
            </a:pPr>
            <a:endParaRPr lang="en-GB" b="1" dirty="0" smtClean="0"/>
          </a:p>
          <a:p>
            <a:r>
              <a:rPr lang="en-GB" sz="2800" dirty="0" smtClean="0"/>
              <a:t>Is an ability to reduce peripheral awareness that results in a greater </a:t>
            </a:r>
            <a:r>
              <a:rPr lang="en-GB" sz="2800" dirty="0" smtClean="0">
                <a:solidFill>
                  <a:srgbClr val="FF0000"/>
                </a:solidFill>
              </a:rPr>
              <a:t>focal attention </a:t>
            </a:r>
          </a:p>
          <a:p>
            <a:r>
              <a:rPr lang="en-GB" sz="2800" dirty="0" smtClean="0"/>
              <a:t>Absorption increases attention to the given thought or emotion and exclusion of other thoughts  including orientation to time and space. </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42</a:t>
            </a:fld>
            <a:endParaRPr lang="en-GB"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300" dirty="0" smtClean="0"/>
              <a:t>Hypnosis</a:t>
            </a:r>
            <a:r>
              <a:rPr lang="en-GB" dirty="0" smtClean="0"/>
              <a:t>-</a:t>
            </a:r>
            <a:r>
              <a:rPr lang="en-GB" sz="3100" dirty="0" smtClean="0"/>
              <a:t>Hypnotisability trait(cont.)</a:t>
            </a:r>
            <a:endParaRPr lang="en-GB" sz="3100" dirty="0"/>
          </a:p>
        </p:txBody>
      </p:sp>
      <p:sp>
        <p:nvSpPr>
          <p:cNvPr id="3" name="Content Placeholder 2"/>
          <p:cNvSpPr>
            <a:spLocks noGrp="1"/>
          </p:cNvSpPr>
          <p:nvPr>
            <p:ph idx="1"/>
          </p:nvPr>
        </p:nvSpPr>
        <p:spPr/>
        <p:txBody>
          <a:bodyPr/>
          <a:lstStyle/>
          <a:p>
            <a:pPr>
              <a:buNone/>
            </a:pPr>
            <a:r>
              <a:rPr lang="en-GB" b="1" dirty="0" smtClean="0"/>
              <a:t>Dissociation</a:t>
            </a:r>
          </a:p>
          <a:p>
            <a:r>
              <a:rPr lang="en-GB" sz="2800" dirty="0" smtClean="0"/>
              <a:t>Is the separating out from conscious elements of the patient’s identity, perception , memory or motor response as the hypnotic experience deepens </a:t>
            </a:r>
          </a:p>
          <a:p>
            <a:r>
              <a:rPr lang="en-GB" sz="2800" dirty="0" smtClean="0"/>
              <a:t>The result of dissociation is that :</a:t>
            </a:r>
          </a:p>
          <a:p>
            <a:pPr lvl="1">
              <a:buFont typeface="Wingdings" pitchFamily="2" charset="2"/>
              <a:buChar char="Ø"/>
            </a:pPr>
            <a:r>
              <a:rPr lang="en-GB" dirty="0" smtClean="0"/>
              <a:t>Components of self awareness , time, perception,  and physical activity can occur without being known to the patient’s consciousness.</a:t>
            </a:r>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43</a:t>
            </a:fld>
            <a:endParaRPr lang="en-GB"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5300" dirty="0" smtClean="0"/>
              <a:t>Hypnosis</a:t>
            </a:r>
            <a:r>
              <a:rPr lang="en-GB" dirty="0" smtClean="0"/>
              <a:t>-</a:t>
            </a:r>
            <a:r>
              <a:rPr lang="en-GB" sz="3100" dirty="0" smtClean="0"/>
              <a:t>Hypnotisability trait(cont.)</a:t>
            </a:r>
            <a:endParaRPr lang="en-GB" sz="3100"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Suggestibility</a:t>
            </a:r>
          </a:p>
          <a:p>
            <a:pPr>
              <a:buNone/>
            </a:pPr>
            <a:endParaRPr lang="en-GB" b="1" dirty="0" smtClean="0"/>
          </a:p>
          <a:p>
            <a:pPr lvl="1">
              <a:buFont typeface="Arial" pitchFamily="34" charset="0"/>
              <a:buChar char="•"/>
            </a:pPr>
            <a:r>
              <a:rPr lang="en-GB" dirty="0" smtClean="0"/>
              <a:t>Is the tendency of the hypnotised patient to accept signals and information with a relative suspension of normal critical judgement.</a:t>
            </a:r>
          </a:p>
          <a:p>
            <a:pPr lvl="1">
              <a:buNone/>
            </a:pPr>
            <a:r>
              <a:rPr lang="en-GB" dirty="0" smtClean="0"/>
              <a:t>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44</a:t>
            </a:fld>
            <a:endParaRPr lang="en-GB"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Hypnosis (cont.)</a:t>
            </a:r>
            <a:endParaRPr lang="en-GB" dirty="0"/>
          </a:p>
        </p:txBody>
      </p:sp>
      <p:sp>
        <p:nvSpPr>
          <p:cNvPr id="3" name="Content Placeholder 2"/>
          <p:cNvSpPr>
            <a:spLocks noGrp="1"/>
          </p:cNvSpPr>
          <p:nvPr>
            <p:ph idx="1"/>
          </p:nvPr>
        </p:nvSpPr>
        <p:spPr/>
        <p:txBody>
          <a:bodyPr>
            <a:normAutofit fontScale="70000" lnSpcReduction="20000"/>
          </a:bodyPr>
          <a:lstStyle/>
          <a:p>
            <a:pPr>
              <a:buNone/>
            </a:pPr>
            <a:r>
              <a:rPr lang="en-GB" sz="4600" b="1" dirty="0" smtClean="0"/>
              <a:t>Technique</a:t>
            </a:r>
          </a:p>
          <a:p>
            <a:pPr lvl="1">
              <a:buFont typeface="Arial" pitchFamily="34" charset="0"/>
              <a:buChar char="•"/>
            </a:pPr>
            <a:r>
              <a:rPr lang="en-GB" sz="3600" dirty="0" smtClean="0"/>
              <a:t>Hypnosis can be induced in many ways</a:t>
            </a:r>
          </a:p>
          <a:p>
            <a:pPr lvl="1">
              <a:buFont typeface="Arial" pitchFamily="34" charset="0"/>
              <a:buChar char="•"/>
            </a:pPr>
            <a:r>
              <a:rPr lang="en-GB" sz="3600" dirty="0" smtClean="0"/>
              <a:t>The main requirements are that , the patient should be willing  to be hypnotised  and convinced that hypnosis will occur </a:t>
            </a:r>
          </a:p>
          <a:p>
            <a:pPr lvl="1">
              <a:buFont typeface="Arial" pitchFamily="34" charset="0"/>
              <a:buChar char="•"/>
            </a:pPr>
            <a:r>
              <a:rPr lang="en-GB" sz="3600" dirty="0" smtClean="0"/>
              <a:t>Most procedures contain some combination of the following elements:</a:t>
            </a:r>
          </a:p>
          <a:p>
            <a:pPr lvl="2">
              <a:buFont typeface="Wingdings" pitchFamily="2" charset="2"/>
              <a:buChar char="Ø"/>
            </a:pPr>
            <a:r>
              <a:rPr lang="en-GB" sz="3600" dirty="0" smtClean="0"/>
              <a:t>Relaxation and slow respiration</a:t>
            </a:r>
          </a:p>
          <a:p>
            <a:pPr lvl="2">
              <a:buFont typeface="Wingdings" pitchFamily="2" charset="2"/>
              <a:buChar char="Ø"/>
            </a:pPr>
            <a:r>
              <a:rPr lang="en-GB" sz="3600" dirty="0" smtClean="0"/>
              <a:t>A fixation point for attention</a:t>
            </a:r>
          </a:p>
          <a:p>
            <a:pPr lvl="2">
              <a:buFont typeface="Wingdings" pitchFamily="2" charset="2"/>
              <a:buChar char="Ø"/>
            </a:pPr>
            <a:r>
              <a:rPr lang="en-GB" sz="3600" dirty="0" smtClean="0"/>
              <a:t>Rhythmic monotonous instructions</a:t>
            </a:r>
          </a:p>
          <a:p>
            <a:pPr lvl="2">
              <a:buFont typeface="Wingdings" pitchFamily="2" charset="2"/>
              <a:buChar char="Ø"/>
            </a:pPr>
            <a:r>
              <a:rPr lang="en-GB" sz="3600" dirty="0" smtClean="0"/>
              <a:t>Use of a graduated series of suggestions, for example that  the arm will rise.</a:t>
            </a:r>
            <a:endParaRPr lang="en-GB" sz="36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45</a:t>
            </a:fld>
            <a:endParaRPr lang="en-GB"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Hypnosis-</a:t>
            </a:r>
            <a:r>
              <a:rPr lang="en-GB" sz="3200" dirty="0" smtClean="0"/>
              <a:t>Technique (cont.)</a:t>
            </a:r>
            <a:endParaRPr lang="en-GB" sz="3200" dirty="0"/>
          </a:p>
        </p:txBody>
      </p:sp>
      <p:sp>
        <p:nvSpPr>
          <p:cNvPr id="3" name="Content Placeholder 2"/>
          <p:cNvSpPr>
            <a:spLocks noGrp="1"/>
          </p:cNvSpPr>
          <p:nvPr>
            <p:ph idx="1"/>
          </p:nvPr>
        </p:nvSpPr>
        <p:spPr/>
        <p:txBody>
          <a:bodyPr/>
          <a:lstStyle/>
          <a:p>
            <a:endParaRPr lang="en-GB" dirty="0" smtClean="0"/>
          </a:p>
          <a:p>
            <a:r>
              <a:rPr lang="en-GB" sz="2800" dirty="0" smtClean="0"/>
              <a:t>The therapist uses the suggestible state  either to implant direct suggestions of improvement or to encourage recall of previously repressed memories.</a:t>
            </a:r>
          </a:p>
          <a:p>
            <a:pPr>
              <a:buNone/>
            </a:pPr>
            <a:r>
              <a:rPr lang="en-GB" sz="2800" dirty="0" smtClean="0"/>
              <a:t>               ....................</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46</a:t>
            </a:fld>
            <a:endParaRPr lang="en-GB"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Psychoanalysis</a:t>
            </a:r>
            <a:endParaRPr lang="en-GB" b="1" dirty="0"/>
          </a:p>
        </p:txBody>
      </p:sp>
      <p:sp>
        <p:nvSpPr>
          <p:cNvPr id="3" name="Content Placeholder 2"/>
          <p:cNvSpPr>
            <a:spLocks noGrp="1"/>
          </p:cNvSpPr>
          <p:nvPr>
            <p:ph idx="1"/>
          </p:nvPr>
        </p:nvSpPr>
        <p:spPr>
          <a:xfrm>
            <a:off x="457200" y="1639341"/>
            <a:ext cx="8229600" cy="4525963"/>
          </a:xfrm>
        </p:spPr>
        <p:txBody>
          <a:bodyPr>
            <a:normAutofit/>
          </a:bodyPr>
          <a:lstStyle/>
          <a:p>
            <a:pPr>
              <a:buNone/>
            </a:pPr>
            <a:r>
              <a:rPr lang="en-GB" b="1" dirty="0" smtClean="0"/>
              <a:t>Definition </a:t>
            </a:r>
          </a:p>
          <a:p>
            <a:r>
              <a:rPr lang="en-GB" sz="2800" dirty="0" smtClean="0"/>
              <a:t>Psychoanalysis is a method of psychological treatment that includes techniques designed to explore, to interpret and in due course to modify unconscious mental processes which may have given rise to symptoms or  to abnormal behaviour</a:t>
            </a:r>
          </a:p>
          <a:p>
            <a:pPr>
              <a:buNone/>
            </a:pPr>
            <a:r>
              <a:rPr lang="en-GB" sz="2800" dirty="0" smtClean="0"/>
              <a:t>    </a:t>
            </a:r>
            <a:endParaRPr lang="en-GB" sz="2800" dirty="0"/>
          </a:p>
        </p:txBody>
      </p:sp>
      <p:sp>
        <p:nvSpPr>
          <p:cNvPr id="4" name="Slide Number Placeholder 3"/>
          <p:cNvSpPr>
            <a:spLocks noGrp="1"/>
          </p:cNvSpPr>
          <p:nvPr>
            <p:ph type="sldNum" sz="quarter" idx="12"/>
          </p:nvPr>
        </p:nvSpPr>
        <p:spPr>
          <a:xfrm>
            <a:off x="-1980728" y="2780928"/>
            <a:ext cx="2133600" cy="365125"/>
          </a:xfrm>
        </p:spPr>
        <p:txBody>
          <a:bodyPr/>
          <a:lstStyle/>
          <a:p>
            <a:fld id="{76C13FA0-8E06-4739-A6BC-9F5A81B40FE9}" type="slidenum">
              <a:rPr lang="en-GB" smtClean="0"/>
              <a:pPr/>
              <a:t>47</a:t>
            </a:fld>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Psychoanalysis(cont.)</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sz="3500" b="1" dirty="0" smtClean="0"/>
              <a:t>Note</a:t>
            </a:r>
          </a:p>
          <a:p>
            <a:r>
              <a:rPr lang="en-GB" sz="2800" dirty="0" smtClean="0"/>
              <a:t>Psychoanalysis makes considerable use of </a:t>
            </a:r>
            <a:r>
              <a:rPr lang="en-GB" sz="2800" dirty="0" smtClean="0">
                <a:solidFill>
                  <a:srgbClr val="FF0000"/>
                </a:solidFill>
              </a:rPr>
              <a:t>free </a:t>
            </a:r>
            <a:r>
              <a:rPr lang="en-GB" sz="2800" dirty="0" smtClean="0"/>
              <a:t>association  , as well as </a:t>
            </a:r>
            <a:r>
              <a:rPr lang="en-GB" sz="2800" dirty="0" smtClean="0">
                <a:solidFill>
                  <a:srgbClr val="FF0000"/>
                </a:solidFill>
              </a:rPr>
              <a:t>dream interpretation </a:t>
            </a:r>
            <a:r>
              <a:rPr lang="en-GB" sz="2800" dirty="0" smtClean="0"/>
              <a:t>and the use of other material derived from</a:t>
            </a:r>
            <a:r>
              <a:rPr lang="en-GB" sz="2800" dirty="0" smtClean="0">
                <a:solidFill>
                  <a:srgbClr val="FF0000"/>
                </a:solidFill>
              </a:rPr>
              <a:t> fantasy </a:t>
            </a:r>
            <a:r>
              <a:rPr lang="en-GB" sz="2800" dirty="0" smtClean="0"/>
              <a:t>.</a:t>
            </a:r>
          </a:p>
          <a:p>
            <a:r>
              <a:rPr lang="en-GB" sz="2800" dirty="0" smtClean="0"/>
              <a:t>An important part of psychoanalysis is dealing with </a:t>
            </a:r>
            <a:r>
              <a:rPr lang="en-GB" sz="2800" dirty="0" smtClean="0">
                <a:solidFill>
                  <a:srgbClr val="FF0000"/>
                </a:solidFill>
              </a:rPr>
              <a:t>unconscious resistance </a:t>
            </a:r>
            <a:r>
              <a:rPr lang="en-GB" sz="2800" dirty="0" smtClean="0"/>
              <a:t>and in interpreting </a:t>
            </a:r>
            <a:r>
              <a:rPr lang="en-GB" sz="2800" dirty="0" smtClean="0">
                <a:solidFill>
                  <a:srgbClr val="FF0000"/>
                </a:solidFill>
              </a:rPr>
              <a:t>transference </a:t>
            </a:r>
            <a:r>
              <a:rPr lang="en-GB" sz="2800" dirty="0" smtClean="0"/>
              <a:t>relationship towards the analyst.</a:t>
            </a:r>
          </a:p>
          <a:p>
            <a:r>
              <a:rPr lang="en-GB" sz="2800" dirty="0" smtClean="0"/>
              <a:t>The ultimate  aim of psychoanalysis is not only to give the patient insight into his problems and to free him from emotional entanglement with the problems but ultimately  to </a:t>
            </a:r>
            <a:r>
              <a:rPr lang="en-GB" sz="2800" dirty="0" smtClean="0">
                <a:solidFill>
                  <a:srgbClr val="FF0000"/>
                </a:solidFill>
              </a:rPr>
              <a:t>release him from any dependence </a:t>
            </a:r>
            <a:r>
              <a:rPr lang="en-GB" sz="2800" dirty="0" smtClean="0"/>
              <a:t>he may develop toward the analyst. </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48</a:t>
            </a:fld>
            <a:endParaRPr lang="en-GB"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Psychoanalysis (cont.) </a:t>
            </a:r>
            <a:endParaRPr lang="en-GB" dirty="0"/>
          </a:p>
        </p:txBody>
      </p:sp>
      <p:sp>
        <p:nvSpPr>
          <p:cNvPr id="3" name="Content Placeholder 2"/>
          <p:cNvSpPr>
            <a:spLocks noGrp="1"/>
          </p:cNvSpPr>
          <p:nvPr>
            <p:ph idx="1"/>
          </p:nvPr>
        </p:nvSpPr>
        <p:spPr/>
        <p:txBody>
          <a:bodyPr>
            <a:normAutofit/>
          </a:bodyPr>
          <a:lstStyle/>
          <a:p>
            <a:pPr>
              <a:buNone/>
            </a:pPr>
            <a:r>
              <a:rPr lang="en-GB" b="1" dirty="0" smtClean="0"/>
              <a:t>Note (cont.)</a:t>
            </a:r>
          </a:p>
          <a:p>
            <a:r>
              <a:rPr lang="en-GB" sz="2800" dirty="0" smtClean="0"/>
              <a:t>Psychoanalysis is extremely time consuming both for the analyst and the patient. For example:</a:t>
            </a:r>
          </a:p>
          <a:p>
            <a:pPr>
              <a:buNone/>
            </a:pPr>
            <a:endParaRPr lang="en-GB" sz="2800" dirty="0" smtClean="0"/>
          </a:p>
          <a:p>
            <a:pPr lvl="1">
              <a:buFont typeface="Wingdings" pitchFamily="2" charset="2"/>
              <a:buChar char="Ø"/>
            </a:pPr>
            <a:r>
              <a:rPr lang="en-GB" dirty="0" smtClean="0"/>
              <a:t>5 hours weekly for several years duration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49</a:t>
            </a:fld>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Content</a:t>
            </a:r>
            <a:endParaRPr lang="en-GB"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GB" b="1" dirty="0" smtClean="0"/>
              <a:t>Psychodynamic approaches </a:t>
            </a:r>
          </a:p>
          <a:p>
            <a:pPr lvl="1">
              <a:buFont typeface="Arial" pitchFamily="34" charset="0"/>
              <a:buChar char="•"/>
            </a:pPr>
            <a:r>
              <a:rPr lang="en-GB" dirty="0" smtClean="0"/>
              <a:t>Theoretical foundations</a:t>
            </a:r>
          </a:p>
          <a:p>
            <a:pPr marL="514350" indent="-514350">
              <a:buFont typeface="+mj-lt"/>
              <a:buAutoNum type="arabicPeriod"/>
            </a:pPr>
            <a:r>
              <a:rPr lang="en-GB" b="1" dirty="0" smtClean="0"/>
              <a:t>Psychotherapies</a:t>
            </a:r>
          </a:p>
          <a:p>
            <a:pPr lvl="1">
              <a:buFont typeface="Arial" pitchFamily="34" charset="0"/>
              <a:buChar char="•"/>
            </a:pPr>
            <a:r>
              <a:rPr lang="en-GB" dirty="0" smtClean="0"/>
              <a:t>Individual</a:t>
            </a:r>
          </a:p>
          <a:p>
            <a:pPr lvl="2">
              <a:buFont typeface="Wingdings" pitchFamily="2" charset="2"/>
              <a:buChar char="Ø"/>
            </a:pPr>
            <a:r>
              <a:rPr lang="en-GB" dirty="0" smtClean="0"/>
              <a:t>Supportive</a:t>
            </a:r>
          </a:p>
          <a:p>
            <a:pPr lvl="2">
              <a:buFont typeface="Wingdings" pitchFamily="2" charset="2"/>
              <a:buChar char="Ø"/>
            </a:pPr>
            <a:r>
              <a:rPr lang="en-GB" dirty="0" smtClean="0"/>
              <a:t>Hypnosis</a:t>
            </a:r>
          </a:p>
          <a:p>
            <a:pPr lvl="2">
              <a:buFont typeface="Wingdings" pitchFamily="2" charset="2"/>
              <a:buChar char="Ø"/>
            </a:pPr>
            <a:r>
              <a:rPr lang="en-GB" dirty="0" smtClean="0"/>
              <a:t>Psychoanalysis</a:t>
            </a:r>
          </a:p>
          <a:p>
            <a:pPr lvl="2">
              <a:buNone/>
            </a:pPr>
            <a:endParaRPr lang="en-GB" sz="2000" dirty="0" smtClean="0"/>
          </a:p>
          <a:p>
            <a:pPr lvl="2">
              <a:buNone/>
            </a:pPr>
            <a:r>
              <a:rPr lang="en-GB" sz="2000" dirty="0" smtClean="0">
                <a:solidFill>
                  <a:srgbClr val="FF0000"/>
                </a:solidFill>
              </a:rPr>
              <a:t>                                                                        ................Group therapy</a:t>
            </a:r>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5</a:t>
            </a:fld>
            <a:endParaRPr lang="en-GB"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Psychoanalysis(cont.)</a:t>
            </a:r>
            <a:endParaRPr lang="en-GB" dirty="0"/>
          </a:p>
        </p:txBody>
      </p:sp>
      <p:sp>
        <p:nvSpPr>
          <p:cNvPr id="3" name="Content Placeholder 2"/>
          <p:cNvSpPr>
            <a:spLocks noGrp="1"/>
          </p:cNvSpPr>
          <p:nvPr>
            <p:ph idx="1"/>
          </p:nvPr>
        </p:nvSpPr>
        <p:spPr/>
        <p:txBody>
          <a:bodyPr>
            <a:normAutofit/>
          </a:bodyPr>
          <a:lstStyle/>
          <a:p>
            <a:pPr>
              <a:buNone/>
            </a:pPr>
            <a:r>
              <a:rPr lang="en-GB" b="1" dirty="0" smtClean="0"/>
              <a:t>Indications</a:t>
            </a:r>
          </a:p>
          <a:p>
            <a:pPr lvl="1">
              <a:buFont typeface="Arial" pitchFamily="34" charset="0"/>
              <a:buChar char="•"/>
            </a:pPr>
            <a:r>
              <a:rPr lang="en-GB" dirty="0" smtClean="0"/>
              <a:t>Anxiety disorders </a:t>
            </a:r>
          </a:p>
          <a:p>
            <a:pPr lvl="1">
              <a:buFont typeface="Arial" pitchFamily="34" charset="0"/>
              <a:buChar char="•"/>
            </a:pPr>
            <a:r>
              <a:rPr lang="en-GB" dirty="0" smtClean="0"/>
              <a:t>Obsessional thinking </a:t>
            </a:r>
          </a:p>
          <a:p>
            <a:pPr lvl="1">
              <a:buFont typeface="Arial" pitchFamily="34" charset="0"/>
              <a:buChar char="•"/>
            </a:pPr>
            <a:r>
              <a:rPr lang="en-GB" dirty="0" smtClean="0"/>
              <a:t>Compulsive behaviour</a:t>
            </a:r>
          </a:p>
          <a:p>
            <a:pPr lvl="1">
              <a:buFont typeface="Arial" pitchFamily="34" charset="0"/>
              <a:buChar char="•"/>
            </a:pPr>
            <a:r>
              <a:rPr lang="en-GB" dirty="0" smtClean="0"/>
              <a:t>Conversion disorder</a:t>
            </a:r>
          </a:p>
          <a:p>
            <a:pPr lvl="1">
              <a:buFont typeface="Arial" pitchFamily="34" charset="0"/>
              <a:buChar char="•"/>
            </a:pPr>
            <a:r>
              <a:rPr lang="en-GB" dirty="0" smtClean="0"/>
              <a:t>Sexual dysfunction</a:t>
            </a:r>
          </a:p>
          <a:p>
            <a:pPr lvl="1">
              <a:buFont typeface="Arial" pitchFamily="34" charset="0"/>
              <a:buChar char="•"/>
            </a:pPr>
            <a:r>
              <a:rPr lang="en-GB" dirty="0" smtClean="0"/>
              <a:t>Depressive disorder</a:t>
            </a:r>
          </a:p>
          <a:p>
            <a:pPr lvl="1">
              <a:buFont typeface="Arial" pitchFamily="34" charset="0"/>
              <a:buChar char="•"/>
            </a:pPr>
            <a:r>
              <a:rPr lang="en-GB" dirty="0" smtClean="0"/>
              <a:t>Personality disorders </a:t>
            </a:r>
          </a:p>
          <a:p>
            <a:pPr lvl="1">
              <a:buFont typeface="Arial" pitchFamily="34" charset="0"/>
              <a:buChar char="•"/>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50</a:t>
            </a:fld>
            <a:endParaRPr lang="en-GB"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Psychoanalysis (cont.)</a:t>
            </a:r>
            <a:endParaRPr lang="en-GB" dirty="0"/>
          </a:p>
        </p:txBody>
      </p:sp>
      <p:sp>
        <p:nvSpPr>
          <p:cNvPr id="3" name="Content Placeholder 2"/>
          <p:cNvSpPr>
            <a:spLocks noGrp="1"/>
          </p:cNvSpPr>
          <p:nvPr>
            <p:ph idx="1"/>
          </p:nvPr>
        </p:nvSpPr>
        <p:spPr/>
        <p:txBody>
          <a:bodyPr>
            <a:normAutofit/>
          </a:bodyPr>
          <a:lstStyle/>
          <a:p>
            <a:pPr>
              <a:buNone/>
            </a:pPr>
            <a:endParaRPr lang="en-GB" b="1" dirty="0" smtClean="0"/>
          </a:p>
          <a:p>
            <a:pPr>
              <a:buNone/>
            </a:pPr>
            <a:r>
              <a:rPr lang="en-GB" b="1" dirty="0" smtClean="0"/>
              <a:t>Goals</a:t>
            </a:r>
          </a:p>
          <a:p>
            <a:pPr>
              <a:buNone/>
            </a:pPr>
            <a:endParaRPr lang="en-GB" b="1" dirty="0" smtClean="0"/>
          </a:p>
          <a:p>
            <a:pPr lvl="1">
              <a:buFont typeface="Arial" pitchFamily="34" charset="0"/>
              <a:buChar char="•"/>
            </a:pPr>
            <a:r>
              <a:rPr lang="en-GB" dirty="0" smtClean="0"/>
              <a:t>Structural organization of personality </a:t>
            </a:r>
          </a:p>
          <a:p>
            <a:pPr lvl="1">
              <a:buFont typeface="Arial" pitchFamily="34" charset="0"/>
              <a:buChar char="•"/>
            </a:pPr>
            <a:r>
              <a:rPr lang="en-GB" dirty="0" smtClean="0"/>
              <a:t>Resolution of unconscious conflicts</a:t>
            </a:r>
          </a:p>
          <a:p>
            <a:pPr lvl="1">
              <a:buFont typeface="Arial" pitchFamily="34" charset="0"/>
              <a:buChar char="•"/>
            </a:pPr>
            <a:r>
              <a:rPr lang="en-GB" dirty="0" smtClean="0"/>
              <a:t>Insight into intrapsychic events</a:t>
            </a:r>
          </a:p>
          <a:p>
            <a:pPr lvl="1">
              <a:buFont typeface="Arial" pitchFamily="34" charset="0"/>
              <a:buChar char="•"/>
            </a:pPr>
            <a:r>
              <a:rPr lang="en-GB" dirty="0" smtClean="0"/>
              <a:t>Symptom relief</a:t>
            </a:r>
          </a:p>
          <a:p>
            <a:pPr lvl="1">
              <a:buNone/>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51</a:t>
            </a:fld>
            <a:endParaRPr lang="en-GB"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Psychoanalysis (cont.)</a:t>
            </a:r>
            <a:endParaRPr lang="en-GB" dirty="0"/>
          </a:p>
        </p:txBody>
      </p:sp>
      <p:sp>
        <p:nvSpPr>
          <p:cNvPr id="3" name="Content Placeholder 2"/>
          <p:cNvSpPr>
            <a:spLocks noGrp="1"/>
          </p:cNvSpPr>
          <p:nvPr>
            <p:ph idx="1"/>
          </p:nvPr>
        </p:nvSpPr>
        <p:spPr/>
        <p:txBody>
          <a:bodyPr>
            <a:normAutofit/>
          </a:bodyPr>
          <a:lstStyle/>
          <a:p>
            <a:pPr>
              <a:buNone/>
            </a:pPr>
            <a:r>
              <a:rPr lang="en-GB" b="1" dirty="0" smtClean="0"/>
              <a:t>Patient prerequisites </a:t>
            </a:r>
            <a:r>
              <a:rPr lang="en-GB" b="1" smtClean="0"/>
              <a:t>for psychoanalysis </a:t>
            </a:r>
            <a:endParaRPr lang="en-GB" b="1" dirty="0" smtClean="0"/>
          </a:p>
          <a:p>
            <a:pPr lvl="1">
              <a:buFont typeface="Arial" pitchFamily="34" charset="0"/>
              <a:buChar char="•"/>
            </a:pPr>
            <a:r>
              <a:rPr lang="en-GB" b="1" dirty="0" smtClean="0"/>
              <a:t>High motivation </a:t>
            </a:r>
          </a:p>
          <a:p>
            <a:pPr lvl="2">
              <a:buFont typeface="Wingdings" pitchFamily="2" charset="2"/>
              <a:buChar char="Ø"/>
            </a:pPr>
            <a:r>
              <a:rPr lang="en-GB" sz="2800" b="1" dirty="0" smtClean="0"/>
              <a:t>To persevere</a:t>
            </a:r>
            <a:r>
              <a:rPr lang="en-GB" sz="2800" dirty="0" smtClean="0"/>
              <a:t> intense and lengthy treatment</a:t>
            </a:r>
          </a:p>
          <a:p>
            <a:pPr lvl="1">
              <a:buFont typeface="Arial" pitchFamily="34" charset="0"/>
              <a:buChar char="•"/>
            </a:pPr>
            <a:r>
              <a:rPr lang="en-GB" b="1" dirty="0" smtClean="0"/>
              <a:t>Ability to form a relationship</a:t>
            </a:r>
          </a:p>
          <a:p>
            <a:pPr lvl="2">
              <a:buFont typeface="Wingdings" pitchFamily="2" charset="2"/>
              <a:buChar char="Ø"/>
            </a:pPr>
            <a:r>
              <a:rPr lang="en-GB" sz="2800" dirty="0" smtClean="0"/>
              <a:t>The capacity to form and maintain , as well as to detach from a trusting , objective relationship is essential.</a:t>
            </a:r>
          </a:p>
          <a:p>
            <a:pPr lvl="2">
              <a:buFont typeface="Wingdings" pitchFamily="2" charset="2"/>
              <a:buChar char="Ø"/>
            </a:pPr>
            <a:r>
              <a:rPr lang="en-GB" sz="2800" dirty="0" smtClean="0"/>
              <a:t>The patient has also to withstand a frustrating and regressive transference</a:t>
            </a:r>
            <a:r>
              <a:rPr lang="en-GB" dirty="0" smtClean="0"/>
              <a:t>.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52</a:t>
            </a:fld>
            <a:endParaRPr lang="en-GB"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Psychoanalysis (cont.) </a:t>
            </a:r>
            <a:endParaRPr lang="en-GB" dirty="0"/>
          </a:p>
        </p:txBody>
      </p:sp>
      <p:sp>
        <p:nvSpPr>
          <p:cNvPr id="3" name="Content Placeholder 2"/>
          <p:cNvSpPr>
            <a:spLocks noGrp="1"/>
          </p:cNvSpPr>
          <p:nvPr>
            <p:ph idx="1"/>
          </p:nvPr>
        </p:nvSpPr>
        <p:spPr/>
        <p:txBody>
          <a:bodyPr>
            <a:normAutofit/>
          </a:bodyPr>
          <a:lstStyle/>
          <a:p>
            <a:pPr>
              <a:buNone/>
            </a:pPr>
            <a:r>
              <a:rPr lang="en-GB" b="1" dirty="0" smtClean="0"/>
              <a:t>Patient prerequisites for psychoanalysis(cont.)</a:t>
            </a:r>
          </a:p>
          <a:p>
            <a:endParaRPr lang="en-GB" sz="2800" b="1" dirty="0" smtClean="0"/>
          </a:p>
          <a:p>
            <a:pPr lvl="1">
              <a:buFont typeface="Arial" pitchFamily="34" charset="0"/>
              <a:buChar char="•"/>
            </a:pPr>
            <a:r>
              <a:rPr lang="en-GB" b="1" dirty="0" smtClean="0"/>
              <a:t>Psychological mindedness and capacity for insight</a:t>
            </a:r>
          </a:p>
          <a:p>
            <a:pPr lvl="2">
              <a:buFont typeface="Wingdings" pitchFamily="2" charset="2"/>
              <a:buChar char="Ø"/>
            </a:pPr>
            <a:r>
              <a:rPr lang="en-GB" sz="2800" dirty="0" smtClean="0"/>
              <a:t>Psychoanalysis requires </a:t>
            </a:r>
            <a:r>
              <a:rPr lang="en-GB" sz="2800" dirty="0" smtClean="0">
                <a:solidFill>
                  <a:srgbClr val="FF0000"/>
                </a:solidFill>
              </a:rPr>
              <a:t>curiosity</a:t>
            </a:r>
            <a:r>
              <a:rPr lang="en-GB" sz="2800" dirty="0" smtClean="0"/>
              <a:t> about oneself and the capacity for </a:t>
            </a:r>
            <a:r>
              <a:rPr lang="en-GB" sz="2800" dirty="0" smtClean="0">
                <a:solidFill>
                  <a:srgbClr val="FF0000"/>
                </a:solidFill>
              </a:rPr>
              <a:t>self scrutiny.</a:t>
            </a:r>
          </a:p>
          <a:p>
            <a:pPr lvl="1">
              <a:buFont typeface="Arial" pitchFamily="34" charset="0"/>
              <a:buChar char="•"/>
            </a:pPr>
            <a:endParaRPr lang="en-GB" b="1" dirty="0" smtClean="0"/>
          </a:p>
          <a:p>
            <a:pPr lvl="1">
              <a:buFont typeface="Arial" pitchFamily="34" charset="0"/>
              <a:buChar char="•"/>
            </a:pPr>
            <a:r>
              <a:rPr lang="en-GB" b="1" dirty="0" smtClean="0"/>
              <a:t>Ego strength</a:t>
            </a:r>
          </a:p>
          <a:p>
            <a:pPr lvl="1">
              <a:buFont typeface="Arial" pitchFamily="34" charset="0"/>
              <a:buChar char="•"/>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53</a:t>
            </a:fld>
            <a:endParaRPr lang="en-GB"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Psychoanalysis(cont.)</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sz="3500" b="1" dirty="0" smtClean="0"/>
              <a:t>The psychoanalytic process</a:t>
            </a:r>
          </a:p>
          <a:p>
            <a:r>
              <a:rPr lang="en-GB" sz="2800" dirty="0" smtClean="0"/>
              <a:t>The overall psychoanalytic process is the process in which the </a:t>
            </a:r>
            <a:r>
              <a:rPr lang="en-GB" sz="2800" dirty="0" smtClean="0">
                <a:solidFill>
                  <a:srgbClr val="FF0000"/>
                </a:solidFill>
              </a:rPr>
              <a:t>unconscious neurotic conflicts </a:t>
            </a:r>
            <a:r>
              <a:rPr lang="en-GB" sz="2800" dirty="0" smtClean="0"/>
              <a:t>are recovered from memory and verbally expressed  , reexperienced in the transference , reconstructed by the analyst, and, ultimately resolved through understanding</a:t>
            </a:r>
          </a:p>
          <a:p>
            <a:r>
              <a:rPr lang="en-GB" sz="2800" dirty="0" smtClean="0"/>
              <a:t>Freud referred to this process as recollection (Remembering) , repetition(Reliving), and working through(Gaining insight).</a:t>
            </a:r>
          </a:p>
          <a:p>
            <a:r>
              <a:rPr lang="en-GB" sz="2800" dirty="0" smtClean="0">
                <a:solidFill>
                  <a:srgbClr val="FF0000"/>
                </a:solidFill>
              </a:rPr>
              <a:t>Recollection </a:t>
            </a:r>
            <a:r>
              <a:rPr lang="en-GB" sz="2800" dirty="0" smtClean="0"/>
              <a:t>entails the extension of memory back to the early childhood events, a time in the distant past when the core of the neurosis was formed .</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54</a:t>
            </a:fld>
            <a:endParaRPr lang="en-GB"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Psychoanalysis(cont.)</a:t>
            </a:r>
            <a:endParaRPr lang="en-GB" dirty="0"/>
          </a:p>
        </p:txBody>
      </p:sp>
      <p:sp>
        <p:nvSpPr>
          <p:cNvPr id="3" name="Content Placeholder 2"/>
          <p:cNvSpPr>
            <a:spLocks noGrp="1"/>
          </p:cNvSpPr>
          <p:nvPr>
            <p:ph idx="1"/>
          </p:nvPr>
        </p:nvSpPr>
        <p:spPr/>
        <p:txBody>
          <a:bodyPr>
            <a:normAutofit/>
          </a:bodyPr>
          <a:lstStyle/>
          <a:p>
            <a:pPr>
              <a:buNone/>
            </a:pPr>
            <a:r>
              <a:rPr lang="en-GB" b="1" dirty="0" smtClean="0"/>
              <a:t>Psychoanalytic process(cont.) </a:t>
            </a:r>
          </a:p>
          <a:p>
            <a:endParaRPr lang="en-GB" sz="2800" dirty="0" smtClean="0">
              <a:solidFill>
                <a:srgbClr val="FF0000"/>
              </a:solidFill>
            </a:endParaRPr>
          </a:p>
          <a:p>
            <a:r>
              <a:rPr lang="en-GB" sz="2800" dirty="0" smtClean="0">
                <a:solidFill>
                  <a:srgbClr val="FF0000"/>
                </a:solidFill>
              </a:rPr>
              <a:t>Repetition</a:t>
            </a:r>
            <a:r>
              <a:rPr lang="en-GB" sz="2800" dirty="0" smtClean="0"/>
              <a:t> is an emotional replay of former interactions with significant individuals in the patient’s life .</a:t>
            </a:r>
          </a:p>
        </p:txBody>
      </p:sp>
      <p:sp>
        <p:nvSpPr>
          <p:cNvPr id="4" name="Slide Number Placeholder 3"/>
          <p:cNvSpPr>
            <a:spLocks noGrp="1"/>
          </p:cNvSpPr>
          <p:nvPr>
            <p:ph type="sldNum" sz="quarter" idx="12"/>
          </p:nvPr>
        </p:nvSpPr>
        <p:spPr/>
        <p:txBody>
          <a:bodyPr/>
          <a:lstStyle/>
          <a:p>
            <a:fld id="{76C13FA0-8E06-4739-A6BC-9F5A81B40FE9}" type="slidenum">
              <a:rPr lang="en-GB" smtClean="0"/>
              <a:pPr/>
              <a:t>55</a:t>
            </a:fld>
            <a:endParaRPr lang="en-GB"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Psychoanalysis(cont.)</a:t>
            </a:r>
            <a:endParaRPr lang="en-GB" dirty="0"/>
          </a:p>
        </p:txBody>
      </p:sp>
      <p:sp>
        <p:nvSpPr>
          <p:cNvPr id="3" name="Content Placeholder 2"/>
          <p:cNvSpPr>
            <a:spLocks noGrp="1"/>
          </p:cNvSpPr>
          <p:nvPr>
            <p:ph idx="1"/>
          </p:nvPr>
        </p:nvSpPr>
        <p:spPr/>
        <p:txBody>
          <a:bodyPr>
            <a:normAutofit lnSpcReduction="10000"/>
          </a:bodyPr>
          <a:lstStyle/>
          <a:p>
            <a:pPr>
              <a:buNone/>
            </a:pPr>
            <a:r>
              <a:rPr lang="en-GB" b="1" dirty="0" smtClean="0"/>
              <a:t>Psychoanalytic process(cont.)</a:t>
            </a:r>
          </a:p>
          <a:p>
            <a:pPr lvl="1">
              <a:buFont typeface="Arial" pitchFamily="34" charset="0"/>
              <a:buChar char="•"/>
            </a:pPr>
            <a:r>
              <a:rPr lang="en-GB" dirty="0" smtClean="0"/>
              <a:t>Finally , </a:t>
            </a:r>
            <a:r>
              <a:rPr lang="en-GB" dirty="0" smtClean="0">
                <a:solidFill>
                  <a:srgbClr val="FF0000"/>
                </a:solidFill>
              </a:rPr>
              <a:t>working through </a:t>
            </a:r>
            <a:r>
              <a:rPr lang="en-GB" dirty="0" smtClean="0"/>
              <a:t>is both an affective and cognitive integration of previously repressed memories that have been brought into conscious and through which the patient is gradually set free(cured of neurosis)</a:t>
            </a:r>
          </a:p>
          <a:p>
            <a:pPr>
              <a:buNone/>
            </a:pPr>
            <a:endParaRPr lang="en-GB" sz="2800" dirty="0" smtClean="0"/>
          </a:p>
          <a:p>
            <a:pPr>
              <a:buNone/>
            </a:pPr>
            <a:r>
              <a:rPr lang="en-GB" sz="2800" b="1" dirty="0" smtClean="0"/>
              <a:t>Note</a:t>
            </a:r>
          </a:p>
          <a:p>
            <a:pPr lvl="1">
              <a:buFont typeface="Arial" pitchFamily="34" charset="0"/>
              <a:buChar char="•"/>
            </a:pPr>
            <a:r>
              <a:rPr lang="en-GB" dirty="0" smtClean="0"/>
              <a:t>The psychoanalytic Course can be divided into three stages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56</a:t>
            </a:fld>
            <a:endParaRPr lang="en-GB"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Psychoanalysis(cont.)</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sz="3500" b="1" dirty="0" smtClean="0"/>
              <a:t>Stages of psychoanalysis</a:t>
            </a:r>
          </a:p>
          <a:p>
            <a:pPr>
              <a:buNone/>
            </a:pPr>
            <a:r>
              <a:rPr lang="en-GB" sz="3000" b="1" dirty="0" smtClean="0"/>
              <a:t>Stage one</a:t>
            </a:r>
          </a:p>
          <a:p>
            <a:pPr lvl="1">
              <a:buFont typeface="Arial" pitchFamily="34" charset="0"/>
              <a:buChar char="•"/>
            </a:pPr>
            <a:r>
              <a:rPr lang="en-GB" dirty="0" smtClean="0"/>
              <a:t>The patient becomes familiar with the methods , routines, and requirements of analysis, and a realistic therapeutic alliance is formed between the patient and the analyst</a:t>
            </a:r>
          </a:p>
          <a:p>
            <a:pPr lvl="1">
              <a:buFont typeface="Arial" pitchFamily="34" charset="0"/>
              <a:buChar char="•"/>
            </a:pPr>
            <a:r>
              <a:rPr lang="en-GB" dirty="0" smtClean="0"/>
              <a:t>Basic rules are established</a:t>
            </a:r>
          </a:p>
          <a:p>
            <a:pPr lvl="1">
              <a:buFont typeface="Arial" pitchFamily="34" charset="0"/>
              <a:buChar char="•"/>
            </a:pPr>
            <a:r>
              <a:rPr lang="en-GB" dirty="0" smtClean="0"/>
              <a:t>The patient describes his or her problems</a:t>
            </a:r>
          </a:p>
          <a:p>
            <a:pPr lvl="1">
              <a:buFont typeface="Arial" pitchFamily="34" charset="0"/>
              <a:buChar char="•"/>
            </a:pPr>
            <a:r>
              <a:rPr lang="en-GB" dirty="0" smtClean="0"/>
              <a:t>There is some review of  history and the patient gains initial relief through catharsis and a sense of security</a:t>
            </a:r>
          </a:p>
          <a:p>
            <a:pPr lvl="1">
              <a:buFont typeface="Arial" pitchFamily="34" charset="0"/>
              <a:buChar char="•"/>
            </a:pPr>
            <a:r>
              <a:rPr lang="en-GB" dirty="0" smtClean="0"/>
              <a:t>The patient is primarily motivated by the wish to get well .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57</a:t>
            </a:fld>
            <a:endParaRPr lang="en-GB"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Psychoanalysis(cont.)</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sz="3900" b="1" dirty="0" smtClean="0"/>
              <a:t>Stages of psychoanalysis(cont.)</a:t>
            </a:r>
          </a:p>
          <a:p>
            <a:pPr>
              <a:buNone/>
            </a:pPr>
            <a:endParaRPr lang="en-GB" sz="3900" b="1" dirty="0" smtClean="0"/>
          </a:p>
          <a:p>
            <a:pPr>
              <a:buNone/>
            </a:pPr>
            <a:r>
              <a:rPr lang="en-GB" sz="3500" b="1" dirty="0" smtClean="0"/>
              <a:t>Stage two</a:t>
            </a:r>
          </a:p>
          <a:p>
            <a:pPr lvl="1">
              <a:buFont typeface="Arial" pitchFamily="34" charset="0"/>
              <a:buChar char="•"/>
            </a:pPr>
            <a:r>
              <a:rPr lang="en-GB" sz="3300" dirty="0" smtClean="0"/>
              <a:t>Transference neurosis emerges </a:t>
            </a:r>
          </a:p>
          <a:p>
            <a:pPr lvl="1">
              <a:buFont typeface="Arial" pitchFamily="34" charset="0"/>
              <a:buChar char="•"/>
            </a:pPr>
            <a:r>
              <a:rPr lang="en-GB" sz="3300" dirty="0" smtClean="0"/>
              <a:t>There is gradual resurfacing of unconscious conflicts</a:t>
            </a:r>
          </a:p>
          <a:p>
            <a:pPr lvl="1">
              <a:buFont typeface="Arial" pitchFamily="34" charset="0"/>
              <a:buChar char="•"/>
            </a:pPr>
            <a:r>
              <a:rPr lang="en-GB" sz="3300" dirty="0" smtClean="0"/>
              <a:t>An increased irrational attachment to the analyst, with regressive and dependent concomitants of the bond emerges     </a:t>
            </a:r>
            <a:endParaRPr lang="en-GB" sz="33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58</a:t>
            </a:fld>
            <a:endParaRPr lang="en-GB"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Psychoanalysis(cont.)</a:t>
            </a:r>
            <a:endParaRPr lang="en-GB" dirty="0"/>
          </a:p>
        </p:txBody>
      </p:sp>
      <p:sp>
        <p:nvSpPr>
          <p:cNvPr id="3" name="Content Placeholder 2"/>
          <p:cNvSpPr>
            <a:spLocks noGrp="1"/>
          </p:cNvSpPr>
          <p:nvPr>
            <p:ph idx="1"/>
          </p:nvPr>
        </p:nvSpPr>
        <p:spPr/>
        <p:txBody>
          <a:bodyPr/>
          <a:lstStyle/>
          <a:p>
            <a:pPr>
              <a:buNone/>
            </a:pPr>
            <a:r>
              <a:rPr lang="en-GB" b="1" dirty="0" smtClean="0"/>
              <a:t>Stages of psychoanalysis - stage two (cont.)</a:t>
            </a:r>
          </a:p>
          <a:p>
            <a:pPr lvl="1">
              <a:buFont typeface="Arial" pitchFamily="34" charset="0"/>
              <a:buChar char="•"/>
            </a:pPr>
            <a:r>
              <a:rPr lang="en-GB" dirty="0" smtClean="0"/>
              <a:t>There is also developmental return to earlier forms of relating. Sometimes compared to that of mother and infant</a:t>
            </a:r>
          </a:p>
          <a:p>
            <a:pPr lvl="1">
              <a:buFont typeface="Arial" pitchFamily="34" charset="0"/>
              <a:buChar char="•"/>
            </a:pPr>
            <a:r>
              <a:rPr lang="en-GB" dirty="0" smtClean="0"/>
              <a:t>At the same time there is a repetition of childhood patterns and recall of traumatic memories through  transfer to the analyst of unresolved libidinal wishes</a:t>
            </a:r>
          </a:p>
          <a:p>
            <a:pPr lvl="1">
              <a:buFont typeface="Arial" pitchFamily="34" charset="0"/>
              <a:buChar char="•"/>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59</a:t>
            </a:fld>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Content –psychotherapies(cont.)</a:t>
            </a:r>
            <a:endParaRPr lang="en-GB" b="1" dirty="0"/>
          </a:p>
        </p:txBody>
      </p:sp>
      <p:sp>
        <p:nvSpPr>
          <p:cNvPr id="3" name="Content Placeholder 2"/>
          <p:cNvSpPr>
            <a:spLocks noGrp="1"/>
          </p:cNvSpPr>
          <p:nvPr>
            <p:ph idx="1"/>
          </p:nvPr>
        </p:nvSpPr>
        <p:spPr/>
        <p:txBody>
          <a:bodyPr>
            <a:normAutofit fontScale="92500" lnSpcReduction="10000"/>
          </a:bodyPr>
          <a:lstStyle/>
          <a:p>
            <a:r>
              <a:rPr lang="en-GB" dirty="0" smtClean="0"/>
              <a:t>Group therapy</a:t>
            </a:r>
          </a:p>
          <a:p>
            <a:pPr lvl="1">
              <a:buFont typeface="Wingdings" pitchFamily="2" charset="2"/>
              <a:buChar char="Ø"/>
            </a:pPr>
            <a:r>
              <a:rPr lang="en-GB" dirty="0" smtClean="0"/>
              <a:t>Definition</a:t>
            </a:r>
          </a:p>
          <a:p>
            <a:pPr lvl="1">
              <a:buFont typeface="Wingdings" pitchFamily="2" charset="2"/>
              <a:buChar char="Ø"/>
            </a:pPr>
            <a:r>
              <a:rPr lang="en-GB" dirty="0" smtClean="0"/>
              <a:t>Historical background</a:t>
            </a:r>
          </a:p>
          <a:p>
            <a:pPr lvl="1">
              <a:buFont typeface="Wingdings" pitchFamily="2" charset="2"/>
              <a:buChar char="Ø"/>
            </a:pPr>
            <a:r>
              <a:rPr lang="en-GB" dirty="0" smtClean="0"/>
              <a:t>Aims</a:t>
            </a:r>
          </a:p>
          <a:p>
            <a:pPr lvl="1">
              <a:buFont typeface="Wingdings" pitchFamily="2" charset="2"/>
              <a:buChar char="Ø"/>
            </a:pPr>
            <a:r>
              <a:rPr lang="en-GB" dirty="0" smtClean="0"/>
              <a:t>Indications</a:t>
            </a:r>
          </a:p>
          <a:p>
            <a:pPr lvl="1">
              <a:buFont typeface="Wingdings" pitchFamily="2" charset="2"/>
              <a:buChar char="Ø"/>
            </a:pPr>
            <a:r>
              <a:rPr lang="en-GB" dirty="0" smtClean="0"/>
              <a:t>Criteria in forming agroup</a:t>
            </a:r>
          </a:p>
          <a:p>
            <a:pPr lvl="1">
              <a:buFont typeface="Wingdings" pitchFamily="2" charset="2"/>
              <a:buChar char="Ø"/>
            </a:pPr>
            <a:r>
              <a:rPr lang="en-GB" dirty="0" smtClean="0"/>
              <a:t>Types of groups</a:t>
            </a:r>
          </a:p>
          <a:p>
            <a:pPr lvl="1">
              <a:buFont typeface="Wingdings" pitchFamily="2" charset="2"/>
              <a:buChar char="Ø"/>
            </a:pPr>
            <a:r>
              <a:rPr lang="en-GB" dirty="0" smtClean="0"/>
              <a:t>Group dynamics</a:t>
            </a:r>
          </a:p>
          <a:p>
            <a:pPr lvl="1">
              <a:buNone/>
            </a:pPr>
            <a:r>
              <a:rPr lang="en-GB" dirty="0" smtClean="0">
                <a:solidFill>
                  <a:srgbClr val="FF0000"/>
                </a:solidFill>
              </a:rPr>
              <a:t>           </a:t>
            </a:r>
          </a:p>
          <a:p>
            <a:pPr lvl="1">
              <a:buNone/>
            </a:pPr>
            <a:r>
              <a:rPr lang="en-GB" dirty="0" smtClean="0">
                <a:solidFill>
                  <a:srgbClr val="FF0000"/>
                </a:solidFill>
              </a:rPr>
              <a:t>                                  .................</a:t>
            </a:r>
            <a:r>
              <a:rPr lang="en-GB" sz="2000" dirty="0" smtClean="0">
                <a:solidFill>
                  <a:srgbClr val="FF0000"/>
                </a:solidFill>
              </a:rPr>
              <a:t>Group </a:t>
            </a:r>
            <a:r>
              <a:rPr lang="en-GB" sz="2000" dirty="0" err="1" smtClean="0">
                <a:solidFill>
                  <a:srgbClr val="FF0000"/>
                </a:solidFill>
              </a:rPr>
              <a:t>threrapy</a:t>
            </a:r>
            <a:r>
              <a:rPr lang="en-GB" sz="2000" dirty="0" smtClean="0">
                <a:solidFill>
                  <a:srgbClr val="FF0000"/>
                </a:solidFill>
              </a:rPr>
              <a:t>(continuation)</a:t>
            </a:r>
          </a:p>
          <a:p>
            <a:pPr lvl="1">
              <a:buFont typeface="Wingdings" pitchFamily="2" charset="2"/>
              <a:buChar char="Ø"/>
            </a:pPr>
            <a:endParaRPr lang="en-GB" dirty="0" smtClean="0"/>
          </a:p>
          <a:p>
            <a:pPr lvl="1">
              <a:buNone/>
            </a:pPr>
            <a:endParaRPr lang="en-GB" dirty="0" smtClean="0"/>
          </a:p>
          <a:p>
            <a:pPr>
              <a:buNone/>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6</a:t>
            </a:fld>
            <a:endParaRPr lang="en-GB"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Psychoanalysis-</a:t>
            </a:r>
            <a:r>
              <a:rPr lang="en-GB" sz="3200" b="1" dirty="0" smtClean="0"/>
              <a:t>stages</a:t>
            </a:r>
            <a:r>
              <a:rPr lang="en-GB" dirty="0" smtClean="0"/>
              <a:t>(cont.)</a:t>
            </a:r>
            <a:endParaRPr lang="en-GB" dirty="0"/>
          </a:p>
        </p:txBody>
      </p:sp>
      <p:sp>
        <p:nvSpPr>
          <p:cNvPr id="3" name="Content Placeholder 2"/>
          <p:cNvSpPr>
            <a:spLocks noGrp="1"/>
          </p:cNvSpPr>
          <p:nvPr>
            <p:ph idx="1"/>
          </p:nvPr>
        </p:nvSpPr>
        <p:spPr/>
        <p:txBody>
          <a:bodyPr>
            <a:normAutofit fontScale="77500" lnSpcReduction="20000"/>
          </a:bodyPr>
          <a:lstStyle/>
          <a:p>
            <a:pPr>
              <a:buNone/>
            </a:pPr>
            <a:r>
              <a:rPr lang="en-GB" sz="3800" b="1" dirty="0" smtClean="0"/>
              <a:t>Stage three</a:t>
            </a:r>
          </a:p>
          <a:p>
            <a:pPr lvl="1">
              <a:buFont typeface="Arial" pitchFamily="34" charset="0"/>
              <a:buChar char="•"/>
            </a:pPr>
            <a:r>
              <a:rPr lang="en-GB" sz="3000" dirty="0" smtClean="0"/>
              <a:t>This is the termination phase</a:t>
            </a:r>
          </a:p>
          <a:p>
            <a:pPr lvl="1">
              <a:buFont typeface="Arial" pitchFamily="34" charset="0"/>
              <a:buChar char="•"/>
            </a:pPr>
            <a:r>
              <a:rPr lang="en-GB" sz="3000" dirty="0" smtClean="0"/>
              <a:t>The phase is marked by dissolution of the analytical bond as the patient prepares for leave taking</a:t>
            </a:r>
          </a:p>
          <a:p>
            <a:pPr lvl="1">
              <a:buFont typeface="Arial" pitchFamily="34" charset="0"/>
              <a:buChar char="•"/>
            </a:pPr>
            <a:r>
              <a:rPr lang="en-GB" sz="3000" dirty="0" smtClean="0"/>
              <a:t>By this period, the irrational attachment to the analyst in the transference neurosis has subsided, because it has been worked through.</a:t>
            </a:r>
          </a:p>
          <a:p>
            <a:pPr lvl="1">
              <a:buFont typeface="Arial" pitchFamily="34" charset="0"/>
              <a:buChar char="•"/>
            </a:pPr>
            <a:r>
              <a:rPr lang="en-GB" sz="3000" dirty="0" smtClean="0"/>
              <a:t>More rational aspects of the psyche preside, providing more mature adaptation to the patient’s problems</a:t>
            </a:r>
          </a:p>
          <a:p>
            <a:pPr lvl="1">
              <a:buFont typeface="Arial" pitchFamily="34" charset="0"/>
              <a:buChar char="•"/>
            </a:pPr>
            <a:r>
              <a:rPr lang="en-GB" sz="3000" dirty="0" smtClean="0"/>
              <a:t>The patient continues to work through any of the outside of the therapy situation without the analyst or the patient may need intermittent assistance after analysis has technically terminated </a:t>
            </a:r>
          </a:p>
          <a:p>
            <a:pPr lvl="1">
              <a:buNone/>
            </a:pPr>
            <a:r>
              <a:rPr lang="en-GB" sz="3000" dirty="0" smtClean="0"/>
              <a:t>                   . .................................      </a:t>
            </a:r>
            <a:endParaRPr lang="en-GB" sz="30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60</a:t>
            </a:fld>
            <a:endParaRPr lang="en-GB"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Supportive psychotherapy</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Definition</a:t>
            </a:r>
          </a:p>
          <a:p>
            <a:pPr>
              <a:buNone/>
            </a:pPr>
            <a:endParaRPr lang="en-GB" b="1" dirty="0" smtClean="0"/>
          </a:p>
          <a:p>
            <a:r>
              <a:rPr lang="en-GB" sz="2800" dirty="0" smtClean="0"/>
              <a:t>Supportive psychotherapy is a therapy that uses techniques  to help a patient feel secure , accepted ,  protected , encouraged , safe and not anxious.</a:t>
            </a:r>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61</a:t>
            </a:fld>
            <a:endParaRPr lang="en-GB"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Supportive psychotherapy(cont.)</a:t>
            </a:r>
            <a:endParaRPr lang="en-GB" dirty="0"/>
          </a:p>
        </p:txBody>
      </p:sp>
      <p:sp>
        <p:nvSpPr>
          <p:cNvPr id="3" name="Content Placeholder 2"/>
          <p:cNvSpPr>
            <a:spLocks noGrp="1"/>
          </p:cNvSpPr>
          <p:nvPr>
            <p:ph idx="1"/>
          </p:nvPr>
        </p:nvSpPr>
        <p:spPr/>
        <p:txBody>
          <a:bodyPr>
            <a:normAutofit fontScale="77500" lnSpcReduction="20000"/>
          </a:bodyPr>
          <a:lstStyle/>
          <a:p>
            <a:pPr>
              <a:buNone/>
            </a:pPr>
            <a:r>
              <a:rPr lang="en-GB" sz="4000" b="1" dirty="0" smtClean="0"/>
              <a:t>Goals</a:t>
            </a:r>
          </a:p>
          <a:p>
            <a:pPr lvl="1">
              <a:buFont typeface="Arial" pitchFamily="34" charset="0"/>
              <a:buChar char="•"/>
            </a:pPr>
            <a:r>
              <a:rPr lang="en-GB" sz="3400" dirty="0" smtClean="0"/>
              <a:t>Relief of symptoms through the behavioural or environmental restructuring within the existing psychic framework</a:t>
            </a:r>
          </a:p>
          <a:p>
            <a:pPr lvl="1">
              <a:buFont typeface="Arial" pitchFamily="34" charset="0"/>
              <a:buChar char="•"/>
            </a:pPr>
            <a:r>
              <a:rPr lang="en-GB" sz="3400" dirty="0" smtClean="0"/>
              <a:t>Helping the patient to adapt better to  problems and to live more comfortably with his or her psychopathology.</a:t>
            </a:r>
          </a:p>
          <a:p>
            <a:pPr lvl="1">
              <a:buFont typeface="Arial" pitchFamily="34" charset="0"/>
              <a:buChar char="•"/>
            </a:pPr>
            <a:r>
              <a:rPr lang="en-GB" sz="3400" dirty="0" smtClean="0"/>
              <a:t>To restore the  patient to a state of relative equilibrium</a:t>
            </a:r>
          </a:p>
          <a:p>
            <a:pPr lvl="1">
              <a:buFont typeface="Arial" pitchFamily="34" charset="0"/>
              <a:buChar char="•"/>
            </a:pPr>
            <a:r>
              <a:rPr lang="en-GB" sz="3400" dirty="0" smtClean="0"/>
              <a:t>To maximize the integrative  or adaptive capacities so that the patient increases the ability to cope.</a:t>
            </a:r>
          </a:p>
          <a:p>
            <a:endParaRPr lang="en-GB" sz="3400" dirty="0" smtClean="0"/>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62</a:t>
            </a:fld>
            <a:endParaRPr lang="en-GB"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Supportive psychotherapy(cont.)</a:t>
            </a:r>
            <a:endParaRPr lang="en-GB" dirty="0"/>
          </a:p>
        </p:txBody>
      </p:sp>
      <p:sp>
        <p:nvSpPr>
          <p:cNvPr id="3" name="Content Placeholder 2"/>
          <p:cNvSpPr>
            <a:spLocks noGrp="1"/>
          </p:cNvSpPr>
          <p:nvPr>
            <p:ph idx="1"/>
          </p:nvPr>
        </p:nvSpPr>
        <p:spPr/>
        <p:txBody>
          <a:bodyPr>
            <a:normAutofit lnSpcReduction="10000"/>
          </a:bodyPr>
          <a:lstStyle/>
          <a:p>
            <a:pPr>
              <a:buNone/>
            </a:pPr>
            <a:r>
              <a:rPr lang="en-GB" b="1" dirty="0" smtClean="0"/>
              <a:t>Indications</a:t>
            </a:r>
          </a:p>
          <a:p>
            <a:r>
              <a:rPr lang="en-GB" sz="2800" dirty="0" smtClean="0"/>
              <a:t>Individuals in acute crisis or temporary state of disorganization and inability to cope </a:t>
            </a:r>
          </a:p>
          <a:p>
            <a:r>
              <a:rPr lang="en-GB" sz="2800" dirty="0" smtClean="0"/>
              <a:t>Patients with chronic severe diseases and deficient ego functioning.</a:t>
            </a:r>
          </a:p>
          <a:p>
            <a:r>
              <a:rPr lang="en-GB" sz="2800" dirty="0" smtClean="0"/>
              <a:t>Patients whose cognitive deficits and physical symptoms make them unsuitable  for other forms of psychotherapy e.g. Medically ill individuals</a:t>
            </a:r>
          </a:p>
          <a:p>
            <a:r>
              <a:rPr lang="en-GB" sz="2800" dirty="0" smtClean="0"/>
              <a:t>Individuals who are psychologically unmotivated to have intensive psychotherapy.</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63</a:t>
            </a:fld>
            <a:endParaRPr lang="en-GB"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Supportive psychotherapy(cont.)</a:t>
            </a:r>
            <a:endParaRPr lang="en-GB" dirty="0"/>
          </a:p>
        </p:txBody>
      </p:sp>
      <p:sp>
        <p:nvSpPr>
          <p:cNvPr id="3" name="Content Placeholder 2"/>
          <p:cNvSpPr>
            <a:spLocks noGrp="1"/>
          </p:cNvSpPr>
          <p:nvPr>
            <p:ph idx="1"/>
          </p:nvPr>
        </p:nvSpPr>
        <p:spPr/>
        <p:txBody>
          <a:bodyPr>
            <a:normAutofit lnSpcReduction="10000"/>
          </a:bodyPr>
          <a:lstStyle/>
          <a:p>
            <a:pPr>
              <a:buNone/>
            </a:pPr>
            <a:r>
              <a:rPr lang="en-GB" sz="3500" b="1" dirty="0" smtClean="0"/>
              <a:t>Technique</a:t>
            </a:r>
          </a:p>
          <a:p>
            <a:pPr lvl="1">
              <a:buFont typeface="Arial" pitchFamily="34" charset="0"/>
              <a:buChar char="•"/>
            </a:pPr>
            <a:r>
              <a:rPr lang="en-GB" sz="2400" dirty="0" smtClean="0"/>
              <a:t>The patient is encouraged to talk about his problems while the therapist listens emphatically</a:t>
            </a:r>
          </a:p>
          <a:p>
            <a:pPr lvl="1">
              <a:buFont typeface="Arial" pitchFamily="34" charset="0"/>
              <a:buChar char="•"/>
            </a:pPr>
            <a:r>
              <a:rPr lang="en-GB" sz="2400" dirty="0" smtClean="0"/>
              <a:t>The therapist offers advice and may use suggestion deliberately  in order to help the patient through a short –level worsening of symptoms e.g. </a:t>
            </a:r>
          </a:p>
          <a:p>
            <a:pPr lvl="2">
              <a:buFont typeface="Wingdings" pitchFamily="2" charset="2"/>
              <a:buChar char="Ø"/>
            </a:pPr>
            <a:r>
              <a:rPr lang="en-GB" dirty="0" smtClean="0"/>
              <a:t>An anxious patient may be told confidentially that he will be able to cope with a frightening social encounter</a:t>
            </a:r>
          </a:p>
          <a:p>
            <a:pPr lvl="1">
              <a:buFont typeface="Arial" pitchFamily="34" charset="0"/>
              <a:buChar char="•"/>
            </a:pPr>
            <a:r>
              <a:rPr lang="en-GB" sz="2400" dirty="0" smtClean="0"/>
              <a:t>The therapist should use active listening skills in order for the patient to feel that he has the therapist’s  undivided attention and concern.</a:t>
            </a:r>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64</a:t>
            </a:fld>
            <a:endParaRPr lang="en-GB"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Supportive psychotherapy -</a:t>
            </a:r>
            <a:r>
              <a:rPr lang="en-GB" sz="3100" dirty="0" smtClean="0"/>
              <a:t>Technique</a:t>
            </a:r>
            <a:r>
              <a:rPr lang="en-GB" dirty="0" smtClean="0"/>
              <a:t> </a:t>
            </a:r>
            <a:r>
              <a:rPr lang="en-GB" sz="3100" dirty="0" smtClean="0"/>
              <a:t>(cont.)</a:t>
            </a:r>
            <a:endParaRPr lang="en-GB" sz="3100" dirty="0"/>
          </a:p>
        </p:txBody>
      </p:sp>
      <p:sp>
        <p:nvSpPr>
          <p:cNvPr id="3" name="Content Placeholder 2"/>
          <p:cNvSpPr>
            <a:spLocks noGrp="1"/>
          </p:cNvSpPr>
          <p:nvPr>
            <p:ph idx="1"/>
          </p:nvPr>
        </p:nvSpPr>
        <p:spPr/>
        <p:txBody>
          <a:bodyPr>
            <a:normAutofit fontScale="92500" lnSpcReduction="20000"/>
          </a:bodyPr>
          <a:lstStyle/>
          <a:p>
            <a:endParaRPr lang="en-GB" sz="2800" dirty="0" smtClean="0"/>
          </a:p>
          <a:p>
            <a:r>
              <a:rPr lang="en-GB" sz="2800" dirty="0" smtClean="0"/>
              <a:t>Important information should be given in clear  and simple language and repeated often</a:t>
            </a:r>
          </a:p>
          <a:p>
            <a:r>
              <a:rPr lang="en-GB" sz="2800" dirty="0" smtClean="0"/>
              <a:t>Reassurance should be offered but when the patient’s concerns have been fully understood</a:t>
            </a:r>
          </a:p>
          <a:p>
            <a:r>
              <a:rPr lang="en-GB" sz="2800" dirty="0" smtClean="0"/>
              <a:t>Reassurance should be truthful because if he finds that he has been deceived, he will lose the basic trust on which all treatment depends </a:t>
            </a:r>
          </a:p>
          <a:p>
            <a:r>
              <a:rPr lang="en-GB" sz="2800" dirty="0" smtClean="0"/>
              <a:t>In supportive therapy , the patient should be encouraged to take responsibility for his own actions and to work out solutions to his problems</a:t>
            </a:r>
          </a:p>
          <a:p>
            <a:pPr>
              <a:buNone/>
            </a:pPr>
            <a:r>
              <a:rPr lang="en-GB" sz="2800" dirty="0" smtClean="0"/>
              <a:t> </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65</a:t>
            </a:fld>
            <a:endParaRPr lang="en-GB"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Supportive psychotherapy -</a:t>
            </a:r>
            <a:r>
              <a:rPr lang="en-GB" sz="3100" dirty="0" smtClean="0"/>
              <a:t>Technique</a:t>
            </a:r>
            <a:r>
              <a:rPr lang="en-GB" dirty="0" smtClean="0"/>
              <a:t> </a:t>
            </a:r>
            <a:r>
              <a:rPr lang="en-GB" sz="3100" dirty="0" smtClean="0"/>
              <a:t>(cont.)</a:t>
            </a:r>
            <a:endParaRPr lang="en-GB" dirty="0"/>
          </a:p>
        </p:txBody>
      </p:sp>
      <p:sp>
        <p:nvSpPr>
          <p:cNvPr id="3" name="Content Placeholder 2"/>
          <p:cNvSpPr>
            <a:spLocks noGrp="1"/>
          </p:cNvSpPr>
          <p:nvPr>
            <p:ph idx="1"/>
          </p:nvPr>
        </p:nvSpPr>
        <p:spPr/>
        <p:txBody>
          <a:bodyPr>
            <a:normAutofit/>
          </a:bodyPr>
          <a:lstStyle/>
          <a:p>
            <a:endParaRPr lang="en-GB" sz="2800" dirty="0" smtClean="0"/>
          </a:p>
          <a:p>
            <a:r>
              <a:rPr lang="en-GB" sz="2800" dirty="0" smtClean="0"/>
              <a:t>The regulation of relationship between the patient and the therapist is important in supportive psychotherapy</a:t>
            </a:r>
          </a:p>
          <a:p>
            <a:r>
              <a:rPr lang="en-GB" sz="2800" dirty="0" smtClean="0"/>
              <a:t>In general , supportive psychotherapy uses techniques to help the patient feel </a:t>
            </a:r>
            <a:r>
              <a:rPr lang="en-GB" sz="2800" dirty="0" err="1" smtClean="0"/>
              <a:t>secure,accepted</a:t>
            </a:r>
            <a:r>
              <a:rPr lang="en-GB" sz="2800" dirty="0" smtClean="0"/>
              <a:t>, protected, encouraged , safe and not anxious.</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66</a:t>
            </a:fld>
            <a:endParaRPr lang="en-GB"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Supportive psychotherapy(cont.)</a:t>
            </a:r>
            <a:endParaRPr lang="en-GB" dirty="0"/>
          </a:p>
        </p:txBody>
      </p:sp>
      <p:sp>
        <p:nvSpPr>
          <p:cNvPr id="3" name="Content Placeholder 2"/>
          <p:cNvSpPr>
            <a:spLocks noGrp="1"/>
          </p:cNvSpPr>
          <p:nvPr>
            <p:ph idx="1"/>
          </p:nvPr>
        </p:nvSpPr>
        <p:spPr/>
        <p:txBody>
          <a:bodyPr>
            <a:normAutofit/>
          </a:bodyPr>
          <a:lstStyle/>
          <a:p>
            <a:pPr>
              <a:buNone/>
            </a:pPr>
            <a:endParaRPr lang="en-GB" b="1" dirty="0" smtClean="0"/>
          </a:p>
          <a:p>
            <a:pPr>
              <a:buNone/>
            </a:pPr>
            <a:r>
              <a:rPr lang="en-GB" b="1" dirty="0" smtClean="0"/>
              <a:t>Duration</a:t>
            </a:r>
          </a:p>
          <a:p>
            <a:pPr>
              <a:buNone/>
            </a:pPr>
            <a:endParaRPr lang="en-GB" b="1" dirty="0" smtClean="0"/>
          </a:p>
          <a:p>
            <a:r>
              <a:rPr lang="en-GB" sz="2800" dirty="0" smtClean="0"/>
              <a:t>Days , months, or years– as needed</a:t>
            </a:r>
          </a:p>
          <a:p>
            <a:endParaRPr lang="en-GB" sz="2800" dirty="0" smtClean="0"/>
          </a:p>
          <a:p>
            <a:endParaRPr lang="en-GB" sz="2800" dirty="0" smtClean="0"/>
          </a:p>
          <a:p>
            <a:endParaRPr lang="en-GB" sz="2800" dirty="0" smtClean="0"/>
          </a:p>
        </p:txBody>
      </p:sp>
      <p:sp>
        <p:nvSpPr>
          <p:cNvPr id="4" name="Slide Number Placeholder 3"/>
          <p:cNvSpPr>
            <a:spLocks noGrp="1"/>
          </p:cNvSpPr>
          <p:nvPr>
            <p:ph type="sldNum" sz="quarter" idx="12"/>
          </p:nvPr>
        </p:nvSpPr>
        <p:spPr/>
        <p:txBody>
          <a:bodyPr/>
          <a:lstStyle/>
          <a:p>
            <a:fld id="{76C13FA0-8E06-4739-A6BC-9F5A81B40FE9}" type="slidenum">
              <a:rPr lang="en-GB" smtClean="0"/>
              <a:pPr/>
              <a:t>67</a:t>
            </a:fld>
            <a:endParaRPr lang="en-GB"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Supportive psychotherapy(cont.)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Selection criteria </a:t>
            </a:r>
          </a:p>
          <a:p>
            <a:endParaRPr lang="en-GB" dirty="0" smtClean="0"/>
          </a:p>
          <a:p>
            <a:r>
              <a:rPr lang="en-GB" dirty="0" smtClean="0"/>
              <a:t>Patients faced with overwhelming crises</a:t>
            </a:r>
          </a:p>
          <a:p>
            <a:pPr>
              <a:buNone/>
            </a:pPr>
            <a:r>
              <a:rPr lang="en-GB" dirty="0" smtClean="0"/>
              <a:t>                ......................................</a:t>
            </a:r>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68</a:t>
            </a:fld>
            <a:endParaRPr lang="en-GB"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Cognitive Therapy</a:t>
            </a:r>
            <a:endParaRPr lang="en-GB" dirty="0"/>
          </a:p>
        </p:txBody>
      </p:sp>
      <p:sp>
        <p:nvSpPr>
          <p:cNvPr id="3" name="Content Placeholder 2"/>
          <p:cNvSpPr>
            <a:spLocks noGrp="1"/>
          </p:cNvSpPr>
          <p:nvPr>
            <p:ph idx="1"/>
          </p:nvPr>
        </p:nvSpPr>
        <p:spPr>
          <a:xfrm>
            <a:off x="457200" y="1988840"/>
            <a:ext cx="8229600" cy="4525963"/>
          </a:xfrm>
        </p:spPr>
        <p:txBody>
          <a:bodyPr>
            <a:normAutofit lnSpcReduction="10000"/>
          </a:bodyPr>
          <a:lstStyle/>
          <a:p>
            <a:pPr>
              <a:buNone/>
            </a:pPr>
            <a:r>
              <a:rPr lang="en-GB" sz="3600" b="1" dirty="0" smtClean="0"/>
              <a:t>Introduction</a:t>
            </a:r>
          </a:p>
          <a:p>
            <a:pPr lvl="1">
              <a:buFont typeface="Arial" pitchFamily="34" charset="0"/>
              <a:buChar char="•"/>
            </a:pPr>
            <a:r>
              <a:rPr lang="en-GB" dirty="0" smtClean="0"/>
              <a:t>Cognitive therapy was developed by Aaron Beck, an American psychiatrist in early 1960s</a:t>
            </a:r>
          </a:p>
          <a:p>
            <a:pPr lvl="1">
              <a:buFont typeface="Arial" pitchFamily="34" charset="0"/>
              <a:buChar char="•"/>
            </a:pPr>
            <a:r>
              <a:rPr lang="en-GB" dirty="0" smtClean="0"/>
              <a:t>Cognitive therapy is based on the premise that </a:t>
            </a:r>
            <a:r>
              <a:rPr lang="en-GB" dirty="0" smtClean="0">
                <a:solidFill>
                  <a:srgbClr val="FF0000"/>
                </a:solidFill>
              </a:rPr>
              <a:t>distorted or dysfunctional thinking  </a:t>
            </a:r>
            <a:r>
              <a:rPr lang="en-GB" dirty="0" smtClean="0"/>
              <a:t>causes psychological disturbance in </a:t>
            </a:r>
            <a:r>
              <a:rPr lang="en-GB" dirty="0" smtClean="0">
                <a:solidFill>
                  <a:srgbClr val="FF0000"/>
                </a:solidFill>
              </a:rPr>
              <a:t>mood and behaviour</a:t>
            </a:r>
          </a:p>
          <a:p>
            <a:pPr lvl="1">
              <a:buFont typeface="Arial" pitchFamily="34" charset="0"/>
              <a:buChar char="•"/>
            </a:pPr>
            <a:r>
              <a:rPr lang="en-GB" dirty="0" smtClean="0"/>
              <a:t>The cognitive model proposes that perceptions, or the interpretation of events through a process called </a:t>
            </a:r>
            <a:r>
              <a:rPr lang="en-GB" dirty="0" smtClean="0">
                <a:solidFill>
                  <a:srgbClr val="FF0000"/>
                </a:solidFill>
              </a:rPr>
              <a:t>cognitive appraisal</a:t>
            </a:r>
            <a:r>
              <a:rPr lang="en-GB" dirty="0" smtClean="0"/>
              <a:t>, influence emotions and behaviours.</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69</a:t>
            </a:fld>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Content –psychotherapies(cont.)</a:t>
            </a:r>
            <a:endParaRPr lang="en-GB" b="1" dirty="0"/>
          </a:p>
        </p:txBody>
      </p:sp>
      <p:sp>
        <p:nvSpPr>
          <p:cNvPr id="3" name="Content Placeholder 2"/>
          <p:cNvSpPr>
            <a:spLocks noGrp="1"/>
          </p:cNvSpPr>
          <p:nvPr>
            <p:ph idx="1"/>
          </p:nvPr>
        </p:nvSpPr>
        <p:spPr/>
        <p:txBody>
          <a:bodyPr>
            <a:normAutofit lnSpcReduction="10000"/>
          </a:bodyPr>
          <a:lstStyle/>
          <a:p>
            <a:r>
              <a:rPr lang="en-GB" dirty="0" smtClean="0"/>
              <a:t>Group therapy(cont.)</a:t>
            </a:r>
          </a:p>
          <a:p>
            <a:pPr lvl="1">
              <a:buFont typeface="Wingdings" pitchFamily="2" charset="2"/>
              <a:buChar char="Ø"/>
            </a:pPr>
            <a:r>
              <a:rPr lang="en-GB" dirty="0" smtClean="0"/>
              <a:t>Group process </a:t>
            </a:r>
          </a:p>
          <a:p>
            <a:pPr lvl="1">
              <a:buFont typeface="Wingdings" pitchFamily="2" charset="2"/>
              <a:buChar char="Ø"/>
            </a:pPr>
            <a:r>
              <a:rPr lang="en-GB" dirty="0" smtClean="0"/>
              <a:t>Various therapeutic group activities and their therapeutic values</a:t>
            </a:r>
          </a:p>
          <a:p>
            <a:pPr lvl="1">
              <a:buFont typeface="Wingdings" pitchFamily="2" charset="2"/>
              <a:buChar char="Ø"/>
            </a:pPr>
            <a:r>
              <a:rPr lang="en-GB" dirty="0" smtClean="0"/>
              <a:t>The role of therapist</a:t>
            </a:r>
          </a:p>
          <a:p>
            <a:pPr lvl="1">
              <a:buFont typeface="Wingdings" pitchFamily="2" charset="2"/>
              <a:buChar char="Ø"/>
            </a:pPr>
            <a:r>
              <a:rPr lang="en-GB" dirty="0" smtClean="0"/>
              <a:t>The role of co- therapist</a:t>
            </a:r>
          </a:p>
          <a:p>
            <a:pPr lvl="1">
              <a:buFont typeface="Wingdings" pitchFamily="2" charset="2"/>
              <a:buChar char="Ø"/>
            </a:pPr>
            <a:r>
              <a:rPr lang="en-GB" dirty="0" smtClean="0"/>
              <a:t>The role of the chairman</a:t>
            </a:r>
          </a:p>
          <a:p>
            <a:pPr lvl="1">
              <a:buFont typeface="Wingdings" pitchFamily="2" charset="2"/>
              <a:buChar char="Ø"/>
            </a:pPr>
            <a:r>
              <a:rPr lang="en-GB" dirty="0" smtClean="0"/>
              <a:t>The role of the secretary and members</a:t>
            </a:r>
          </a:p>
          <a:p>
            <a:pPr lvl="1">
              <a:buNone/>
            </a:pPr>
            <a:r>
              <a:rPr lang="en-GB" dirty="0" smtClean="0"/>
              <a:t>                                                         </a:t>
            </a:r>
            <a:r>
              <a:rPr lang="en-GB" sz="2000" dirty="0" smtClean="0">
                <a:solidFill>
                  <a:srgbClr val="FF0000"/>
                </a:solidFill>
              </a:rPr>
              <a:t>.................. Rehabilitation</a:t>
            </a:r>
          </a:p>
          <a:p>
            <a:endParaRPr lang="en-GB" dirty="0" smtClean="0"/>
          </a:p>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7</a:t>
            </a:fld>
            <a:endParaRPr lang="en-GB"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Cognitive Therapy(Cont.)</a:t>
            </a:r>
            <a:endParaRPr lang="en-GB" dirty="0"/>
          </a:p>
        </p:txBody>
      </p:sp>
      <p:sp>
        <p:nvSpPr>
          <p:cNvPr id="3" name="Content Placeholder 2"/>
          <p:cNvSpPr>
            <a:spLocks noGrp="1"/>
          </p:cNvSpPr>
          <p:nvPr>
            <p:ph idx="1"/>
          </p:nvPr>
        </p:nvSpPr>
        <p:spPr/>
        <p:txBody>
          <a:bodyPr>
            <a:normAutofit/>
          </a:bodyPr>
          <a:lstStyle/>
          <a:p>
            <a:pPr>
              <a:buNone/>
            </a:pPr>
            <a:endParaRPr lang="en-GB" b="1" dirty="0" smtClean="0"/>
          </a:p>
          <a:p>
            <a:pPr>
              <a:buNone/>
            </a:pPr>
            <a:r>
              <a:rPr lang="en-GB" b="1" dirty="0" smtClean="0"/>
              <a:t>The goal of cognitive therapy</a:t>
            </a:r>
          </a:p>
          <a:p>
            <a:endParaRPr lang="en-GB" sz="2800" dirty="0" smtClean="0"/>
          </a:p>
          <a:p>
            <a:pPr lvl="1">
              <a:buFont typeface="Arial" pitchFamily="34" charset="0"/>
              <a:buChar char="•"/>
            </a:pPr>
            <a:r>
              <a:rPr lang="en-GB" dirty="0" smtClean="0"/>
              <a:t>To assist the client to identify thoughts  and their connection to feelings</a:t>
            </a:r>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70</a:t>
            </a:fld>
            <a:endParaRPr lang="en-GB"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Cognitive Therapy(Cont.)</a:t>
            </a:r>
            <a:endParaRPr lang="en-GB" dirty="0"/>
          </a:p>
        </p:txBody>
      </p:sp>
      <p:sp>
        <p:nvSpPr>
          <p:cNvPr id="3" name="Content Placeholder 2"/>
          <p:cNvSpPr>
            <a:spLocks noGrp="1"/>
          </p:cNvSpPr>
          <p:nvPr>
            <p:ph idx="1"/>
          </p:nvPr>
        </p:nvSpPr>
        <p:spPr/>
        <p:txBody>
          <a:bodyPr/>
          <a:lstStyle/>
          <a:p>
            <a:pPr>
              <a:buNone/>
            </a:pPr>
            <a:endParaRPr lang="en-GB" sz="3600" b="1" dirty="0" smtClean="0"/>
          </a:p>
          <a:p>
            <a:pPr>
              <a:buNone/>
            </a:pPr>
            <a:r>
              <a:rPr lang="en-GB" sz="3600" b="1" dirty="0" smtClean="0"/>
              <a:t>Indications</a:t>
            </a:r>
          </a:p>
          <a:p>
            <a:pPr>
              <a:buNone/>
            </a:pPr>
            <a:endParaRPr lang="en-GB" sz="3600" b="1" dirty="0" smtClean="0"/>
          </a:p>
          <a:p>
            <a:pPr lvl="1">
              <a:buFont typeface="Arial" pitchFamily="34" charset="0"/>
              <a:buChar char="•"/>
            </a:pPr>
            <a:r>
              <a:rPr lang="en-GB" dirty="0" smtClean="0"/>
              <a:t>Depression</a:t>
            </a:r>
          </a:p>
          <a:p>
            <a:pPr lvl="1">
              <a:buFont typeface="Arial" pitchFamily="34" charset="0"/>
              <a:buChar char="•"/>
            </a:pPr>
            <a:r>
              <a:rPr lang="en-GB" dirty="0" smtClean="0"/>
              <a:t>Anxiety disorders</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71</a:t>
            </a:fld>
            <a:endParaRPr lang="en-GB"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Cognitive Therapy(Cont.)</a:t>
            </a:r>
            <a:endParaRPr lang="en-GB" dirty="0"/>
          </a:p>
        </p:txBody>
      </p:sp>
      <p:sp>
        <p:nvSpPr>
          <p:cNvPr id="3" name="Content Placeholder 2"/>
          <p:cNvSpPr>
            <a:spLocks noGrp="1"/>
          </p:cNvSpPr>
          <p:nvPr>
            <p:ph idx="1"/>
          </p:nvPr>
        </p:nvSpPr>
        <p:spPr/>
        <p:txBody>
          <a:bodyPr/>
          <a:lstStyle/>
          <a:p>
            <a:pPr>
              <a:buNone/>
            </a:pPr>
            <a:r>
              <a:rPr lang="en-GB" b="1" dirty="0" smtClean="0"/>
              <a:t>Technique</a:t>
            </a:r>
          </a:p>
          <a:p>
            <a:pPr lvl="1">
              <a:buFont typeface="Arial" pitchFamily="34" charset="0"/>
              <a:buChar char="•"/>
            </a:pPr>
            <a:r>
              <a:rPr lang="en-GB" dirty="0" smtClean="0"/>
              <a:t>First the client is asked to keep a track record of feelings , thoughts and behaviours</a:t>
            </a:r>
          </a:p>
          <a:p>
            <a:pPr lvl="1">
              <a:buFont typeface="Arial" pitchFamily="34" charset="0"/>
              <a:buChar char="•"/>
            </a:pPr>
            <a:r>
              <a:rPr lang="en-GB" dirty="0" smtClean="0"/>
              <a:t>During the subsequent sessions :</a:t>
            </a:r>
          </a:p>
          <a:p>
            <a:pPr lvl="2">
              <a:buFont typeface="Wingdings" pitchFamily="2" charset="2"/>
              <a:buChar char="Ø"/>
            </a:pPr>
            <a:r>
              <a:rPr lang="en-GB" sz="2800" dirty="0" smtClean="0"/>
              <a:t>The client and the therapist review the record of feelings , thoughts and behaviours.</a:t>
            </a:r>
          </a:p>
          <a:p>
            <a:pPr lvl="2">
              <a:buFont typeface="Wingdings" pitchFamily="2" charset="2"/>
              <a:buChar char="Ø"/>
            </a:pPr>
            <a:r>
              <a:rPr lang="en-GB" sz="2800" dirty="0" smtClean="0"/>
              <a:t>Then the therapist asks questions as a method to discover, with the client the situation or event that generated distress or difficulty .</a:t>
            </a:r>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72</a:t>
            </a:fld>
            <a:endParaRPr lang="en-GB"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Cognitive Therapy-</a:t>
            </a:r>
            <a:r>
              <a:rPr lang="en-GB" sz="3100" dirty="0" smtClean="0"/>
              <a:t>Technique(Cont.)</a:t>
            </a:r>
            <a:endParaRPr lang="en-GB" sz="3100" dirty="0"/>
          </a:p>
        </p:txBody>
      </p:sp>
      <p:sp>
        <p:nvSpPr>
          <p:cNvPr id="3" name="Content Placeholder 2"/>
          <p:cNvSpPr>
            <a:spLocks noGrp="1"/>
          </p:cNvSpPr>
          <p:nvPr>
            <p:ph idx="1"/>
          </p:nvPr>
        </p:nvSpPr>
        <p:spPr/>
        <p:txBody>
          <a:bodyPr>
            <a:normAutofit/>
          </a:bodyPr>
          <a:lstStyle/>
          <a:p>
            <a:endParaRPr lang="en-GB" sz="2800" dirty="0" smtClean="0"/>
          </a:p>
          <a:p>
            <a:pPr>
              <a:buFont typeface="Wingdings" pitchFamily="2" charset="2"/>
              <a:buChar char="Ø"/>
            </a:pPr>
            <a:r>
              <a:rPr lang="en-GB" sz="2800" dirty="0" smtClean="0"/>
              <a:t>Finally the therapist asks such questions as :</a:t>
            </a:r>
          </a:p>
          <a:p>
            <a:pPr lvl="1">
              <a:buFont typeface="Wingdings" pitchFamily="2" charset="2"/>
              <a:buChar char="Ø"/>
            </a:pPr>
            <a:endParaRPr lang="en-GB" dirty="0" smtClean="0"/>
          </a:p>
          <a:p>
            <a:pPr lvl="1">
              <a:buFont typeface="Wingdings" pitchFamily="2" charset="2"/>
              <a:buChar char="ü"/>
            </a:pPr>
            <a:r>
              <a:rPr lang="en-GB" dirty="0" smtClean="0"/>
              <a:t>What was going through your mind at the time ?</a:t>
            </a:r>
          </a:p>
          <a:p>
            <a:pPr lvl="1">
              <a:buFont typeface="Wingdings" pitchFamily="2" charset="2"/>
              <a:buChar char="ü"/>
            </a:pPr>
            <a:r>
              <a:rPr lang="en-GB" dirty="0" smtClean="0"/>
              <a:t>What did you think when he told you the news ?</a:t>
            </a:r>
          </a:p>
          <a:p>
            <a:pPr lvl="1">
              <a:buFont typeface="Wingdings" pitchFamily="2" charset="2"/>
              <a:buChar char="ü"/>
            </a:pPr>
            <a:r>
              <a:rPr lang="en-GB" dirty="0" smtClean="0"/>
              <a:t>How did you feel after receiving the information about your grade ?</a:t>
            </a:r>
          </a:p>
          <a:p>
            <a:pPr lvl="1">
              <a:buFont typeface="Wingdings" pitchFamily="2" charset="2"/>
              <a:buChar char="ü"/>
            </a:pPr>
            <a:r>
              <a:rPr lang="en-GB" dirty="0" smtClean="0"/>
              <a:t>What did you do then?</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73</a:t>
            </a:fld>
            <a:endParaRPr lang="en-GB"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Cognitive Therapy-</a:t>
            </a:r>
            <a:r>
              <a:rPr lang="en-GB" sz="3600" dirty="0" smtClean="0"/>
              <a:t>Technique(Cont.)</a:t>
            </a:r>
            <a:endParaRPr lang="en-GB" sz="3600" dirty="0"/>
          </a:p>
        </p:txBody>
      </p:sp>
      <p:sp>
        <p:nvSpPr>
          <p:cNvPr id="3" name="Content Placeholder 2"/>
          <p:cNvSpPr>
            <a:spLocks noGrp="1"/>
          </p:cNvSpPr>
          <p:nvPr>
            <p:ph idx="1"/>
          </p:nvPr>
        </p:nvSpPr>
        <p:spPr/>
        <p:txBody>
          <a:bodyPr/>
          <a:lstStyle/>
          <a:p>
            <a:pPr>
              <a:buNone/>
            </a:pPr>
            <a:endParaRPr lang="en-GB" b="1" dirty="0" smtClean="0"/>
          </a:p>
          <a:p>
            <a:pPr>
              <a:buFont typeface="Wingdings" pitchFamily="2" charset="2"/>
              <a:buChar char="Ø"/>
            </a:pPr>
            <a:r>
              <a:rPr lang="en-GB" b="1" dirty="0" smtClean="0"/>
              <a:t>Note</a:t>
            </a:r>
          </a:p>
          <a:p>
            <a:endParaRPr lang="en-GB" sz="2800" dirty="0" smtClean="0"/>
          </a:p>
          <a:p>
            <a:pPr lvl="1">
              <a:buFont typeface="Wingdings" pitchFamily="2" charset="2"/>
              <a:buChar char="ü"/>
            </a:pPr>
            <a:r>
              <a:rPr lang="en-GB" dirty="0" smtClean="0"/>
              <a:t>Through the process of questions, the validity  of automatic thoughts, the therapist challenges intermediate and core beliefs and helps the client to generate alternative responses. </a:t>
            </a:r>
          </a:p>
          <a:p>
            <a:pPr lvl="1">
              <a:buNone/>
            </a:pPr>
            <a:r>
              <a:rPr lang="en-GB" dirty="0" smtClean="0"/>
              <a:t>......................................................................</a:t>
            </a:r>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74</a:t>
            </a:fld>
            <a:endParaRPr lang="en-GB"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a:t>
            </a:r>
            <a:endParaRPr lang="en-GB" dirty="0"/>
          </a:p>
        </p:txBody>
      </p:sp>
      <p:sp>
        <p:nvSpPr>
          <p:cNvPr id="3" name="Content Placeholder 2"/>
          <p:cNvSpPr>
            <a:spLocks noGrp="1"/>
          </p:cNvSpPr>
          <p:nvPr>
            <p:ph idx="1"/>
          </p:nvPr>
        </p:nvSpPr>
        <p:spPr/>
        <p:txBody>
          <a:bodyPr/>
          <a:lstStyle/>
          <a:p>
            <a:endParaRPr lang="en-GB" b="1" dirty="0" smtClean="0"/>
          </a:p>
          <a:p>
            <a:pPr>
              <a:buNone/>
            </a:pPr>
            <a:r>
              <a:rPr lang="en-GB" b="1" dirty="0" smtClean="0"/>
              <a:t>Definition</a:t>
            </a:r>
          </a:p>
          <a:p>
            <a:pPr>
              <a:buNone/>
            </a:pPr>
            <a:endParaRPr lang="en-GB" b="1" dirty="0" smtClean="0"/>
          </a:p>
          <a:p>
            <a:pPr lvl="1">
              <a:buFont typeface="Arial" pitchFamily="34" charset="0"/>
              <a:buChar char="•"/>
            </a:pPr>
            <a:r>
              <a:rPr lang="en-GB" dirty="0" smtClean="0"/>
              <a:t>Group therapy is a treatment in which carefully selected persons who are emotionally ill meet in a group guided  by a trained therapist and help one another effect personality change</a:t>
            </a:r>
            <a:r>
              <a:rPr lang="en-GB" sz="2400" dirty="0" smtClean="0"/>
              <a:t>.</a:t>
            </a:r>
            <a:endParaRPr lang="en-GB" sz="24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75</a:t>
            </a:fld>
            <a:endParaRPr lang="en-GB"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therapy(cont.)</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sz="4300" b="1" dirty="0" smtClean="0"/>
              <a:t>Historical  background </a:t>
            </a:r>
          </a:p>
          <a:p>
            <a:pPr lvl="1">
              <a:buNone/>
            </a:pPr>
            <a:r>
              <a:rPr lang="en-GB" sz="3500" b="1" dirty="0" smtClean="0"/>
              <a:t>Joseph Hersey Pratt</a:t>
            </a:r>
          </a:p>
          <a:p>
            <a:pPr lvl="2"/>
            <a:r>
              <a:rPr lang="en-GB" sz="2800" dirty="0" smtClean="0"/>
              <a:t>Group psychotherapy is said to originate from the work of Joseph Hersey Pratt an American Physician in 1906</a:t>
            </a:r>
          </a:p>
          <a:p>
            <a:pPr lvl="2"/>
            <a:r>
              <a:rPr lang="en-GB" sz="2800" dirty="0" smtClean="0"/>
              <a:t>Pratt began to treat patients suffering from pulmonary tuberculosis in groups</a:t>
            </a:r>
          </a:p>
          <a:p>
            <a:pPr lvl="2"/>
            <a:r>
              <a:rPr lang="en-GB" sz="2800" dirty="0" smtClean="0"/>
              <a:t>Pratt’s learning groups were organized as weekly classes of twenty to twenty five people to whom he lectured on the importance of strict hygiene, diet and rest in the treatment of tuberculosis</a:t>
            </a:r>
            <a:r>
              <a:rPr lang="en-GB" dirty="0" smtClean="0"/>
              <a:t>.</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76</a:t>
            </a:fld>
            <a:endParaRPr lang="en-GB"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therapy-History (cont.)</a:t>
            </a:r>
            <a:endParaRPr lang="en-GB" dirty="0"/>
          </a:p>
        </p:txBody>
      </p:sp>
      <p:sp>
        <p:nvSpPr>
          <p:cNvPr id="3" name="Content Placeholder 2"/>
          <p:cNvSpPr>
            <a:spLocks noGrp="1"/>
          </p:cNvSpPr>
          <p:nvPr>
            <p:ph idx="1"/>
          </p:nvPr>
        </p:nvSpPr>
        <p:spPr/>
        <p:txBody>
          <a:bodyPr/>
          <a:lstStyle/>
          <a:p>
            <a:pPr>
              <a:buNone/>
            </a:pPr>
            <a:r>
              <a:rPr lang="en-GB" b="1" dirty="0" smtClean="0"/>
              <a:t>Joseph Pratt(cont.)</a:t>
            </a:r>
          </a:p>
          <a:p>
            <a:pPr lvl="1">
              <a:buFont typeface="Arial" pitchFamily="34" charset="0"/>
              <a:buChar char="•"/>
            </a:pPr>
            <a:r>
              <a:rPr lang="en-GB" dirty="0" smtClean="0"/>
              <a:t>Pratt also offered support and encouragement to his clients , whose long course of illness was discouraging.</a:t>
            </a:r>
          </a:p>
          <a:p>
            <a:pPr lvl="1">
              <a:buFont typeface="Arial" pitchFamily="34" charset="0"/>
              <a:buChar char="•"/>
            </a:pPr>
            <a:r>
              <a:rPr lang="en-GB" dirty="0" smtClean="0"/>
              <a:t>By 1930 Pratt had established at the Boston, a dispensary  in which the group method was the central therapeutic focus</a:t>
            </a:r>
          </a:p>
          <a:p>
            <a:pPr lvl="1">
              <a:buFont typeface="Arial" pitchFamily="34" charset="0"/>
              <a:buChar char="•"/>
            </a:pPr>
            <a:r>
              <a:rPr lang="en-GB" dirty="0" smtClean="0"/>
              <a:t>Pratt is usually credited  with being  the founder of group psychotherapy</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77</a:t>
            </a:fld>
            <a:endParaRPr lang="en-GB"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 </a:t>
            </a:r>
            <a:r>
              <a:rPr lang="en-GB" sz="3600" dirty="0" smtClean="0"/>
              <a:t>History(Cont.)</a:t>
            </a:r>
            <a:endParaRPr lang="en-GB" sz="3600" dirty="0"/>
          </a:p>
        </p:txBody>
      </p:sp>
      <p:sp>
        <p:nvSpPr>
          <p:cNvPr id="3" name="Content Placeholder 2"/>
          <p:cNvSpPr>
            <a:spLocks noGrp="1"/>
          </p:cNvSpPr>
          <p:nvPr>
            <p:ph idx="1"/>
          </p:nvPr>
        </p:nvSpPr>
        <p:spPr/>
        <p:txBody>
          <a:bodyPr>
            <a:normAutofit fontScale="92500" lnSpcReduction="10000"/>
          </a:bodyPr>
          <a:lstStyle/>
          <a:p>
            <a:pPr>
              <a:buNone/>
            </a:pPr>
            <a:r>
              <a:rPr lang="en-GB" b="1" dirty="0" smtClean="0"/>
              <a:t>E.W Lazell</a:t>
            </a:r>
          </a:p>
          <a:p>
            <a:pPr lvl="1">
              <a:buFont typeface="Arial" pitchFamily="34" charset="0"/>
              <a:buChar char="•"/>
            </a:pPr>
            <a:r>
              <a:rPr lang="en-GB" dirty="0" smtClean="0"/>
              <a:t>Just before the First World War, </a:t>
            </a:r>
            <a:r>
              <a:rPr lang="en-GB" dirty="0" err="1" smtClean="0"/>
              <a:t>Lazell</a:t>
            </a:r>
            <a:r>
              <a:rPr lang="en-GB" dirty="0" smtClean="0"/>
              <a:t>  and some other physicians in United States began to use group approaches  in the treatment of psychiatric clients</a:t>
            </a:r>
          </a:p>
          <a:p>
            <a:pPr lvl="1">
              <a:buFont typeface="Arial" pitchFamily="34" charset="0"/>
              <a:buChar char="•"/>
            </a:pPr>
            <a:r>
              <a:rPr lang="en-GB" dirty="0" smtClean="0"/>
              <a:t>Lazell like Pratt used the lecture method . He put emphasis on encouraging , inspiring , and persuading group members, while providing information designed to educate and influence them </a:t>
            </a:r>
          </a:p>
          <a:p>
            <a:pPr lvl="1">
              <a:buFont typeface="Arial" pitchFamily="34" charset="0"/>
              <a:buChar char="•"/>
            </a:pPr>
            <a:r>
              <a:rPr lang="en-GB" dirty="0" smtClean="0"/>
              <a:t>In1921 Lazell published the first contribution to the literature on use of group treatment with psychotic patients especially those with Schizophrenia</a:t>
            </a:r>
            <a:r>
              <a:rPr lang="en-GB" sz="2400" dirty="0" smtClean="0"/>
              <a:t>.</a:t>
            </a:r>
            <a:endParaRPr lang="en-GB" sz="24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78</a:t>
            </a:fld>
            <a:endParaRPr lang="en-GB"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 </a:t>
            </a:r>
            <a:r>
              <a:rPr lang="en-GB" sz="3600" dirty="0" smtClean="0"/>
              <a:t>History(Cont.)</a:t>
            </a:r>
            <a:endParaRPr lang="en-GB" dirty="0"/>
          </a:p>
        </p:txBody>
      </p:sp>
      <p:sp>
        <p:nvSpPr>
          <p:cNvPr id="3" name="Content Placeholder 2"/>
          <p:cNvSpPr>
            <a:spLocks noGrp="1"/>
          </p:cNvSpPr>
          <p:nvPr>
            <p:ph idx="1"/>
          </p:nvPr>
        </p:nvSpPr>
        <p:spPr/>
        <p:txBody>
          <a:bodyPr/>
          <a:lstStyle/>
          <a:p>
            <a:pPr>
              <a:buNone/>
            </a:pPr>
            <a:r>
              <a:rPr lang="en-GB" b="1" dirty="0" smtClean="0"/>
              <a:t>L.C Marsh</a:t>
            </a:r>
          </a:p>
          <a:p>
            <a:pPr lvl="1">
              <a:buFont typeface="Arial" pitchFamily="34" charset="0"/>
              <a:buChar char="•"/>
            </a:pPr>
            <a:r>
              <a:rPr lang="en-GB" dirty="0" smtClean="0"/>
              <a:t>In 1935 Marsh , a minister who became a psychiatrist in USA began to use other techniques such as art and dance groups.</a:t>
            </a:r>
          </a:p>
          <a:p>
            <a:pPr>
              <a:buNone/>
            </a:pPr>
            <a:r>
              <a:rPr lang="en-GB" b="1" dirty="0" smtClean="0"/>
              <a:t>Joshua  Bierer</a:t>
            </a:r>
          </a:p>
          <a:p>
            <a:pPr lvl="1">
              <a:buFont typeface="Arial" pitchFamily="34" charset="0"/>
              <a:buChar char="•"/>
            </a:pPr>
            <a:r>
              <a:rPr lang="en-GB" dirty="0" smtClean="0"/>
              <a:t>In 1939 Bierer established social clubs for the treatment of the mentally ill in Great Britain.</a:t>
            </a:r>
          </a:p>
          <a:p>
            <a:pPr lvl="1">
              <a:buFont typeface="Arial" pitchFamily="34" charset="0"/>
              <a:buChar char="•"/>
            </a:pPr>
            <a:r>
              <a:rPr lang="en-GB" dirty="0" smtClean="0"/>
              <a:t>His methods  of treatment included discussion, writing, painting and entertainment</a:t>
            </a:r>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79</a:t>
            </a:fld>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Content (cont</a:t>
            </a:r>
            <a:r>
              <a:rPr lang="en-GB" dirty="0" smtClean="0"/>
              <a:t>.)</a:t>
            </a:r>
            <a:endParaRPr lang="en-GB" dirty="0"/>
          </a:p>
        </p:txBody>
      </p:sp>
      <p:sp>
        <p:nvSpPr>
          <p:cNvPr id="3" name="Content Placeholder 2"/>
          <p:cNvSpPr>
            <a:spLocks noGrp="1"/>
          </p:cNvSpPr>
          <p:nvPr>
            <p:ph idx="1"/>
          </p:nvPr>
        </p:nvSpPr>
        <p:spPr/>
        <p:txBody>
          <a:bodyPr>
            <a:normAutofit fontScale="25000" lnSpcReduction="20000"/>
          </a:bodyPr>
          <a:lstStyle/>
          <a:p>
            <a:pPr>
              <a:buNone/>
            </a:pPr>
            <a:endParaRPr lang="en-GB" sz="9600" dirty="0" smtClean="0"/>
          </a:p>
          <a:p>
            <a:pPr>
              <a:buNone/>
            </a:pPr>
            <a:r>
              <a:rPr lang="en-GB" sz="11200" dirty="0" smtClean="0"/>
              <a:t>3</a:t>
            </a:r>
            <a:r>
              <a:rPr lang="en-GB" sz="11200" b="1" dirty="0" smtClean="0"/>
              <a:t>.Rehabilitation</a:t>
            </a:r>
          </a:p>
          <a:p>
            <a:pPr lvl="1">
              <a:buFont typeface="Arial" pitchFamily="34" charset="0"/>
              <a:buChar char="•"/>
            </a:pPr>
            <a:r>
              <a:rPr lang="en-GB" sz="11200" dirty="0" err="1" smtClean="0"/>
              <a:t>Occupatonal</a:t>
            </a:r>
            <a:r>
              <a:rPr lang="en-GB" sz="11200" dirty="0" smtClean="0"/>
              <a:t> therapy</a:t>
            </a:r>
          </a:p>
          <a:p>
            <a:pPr lvl="1">
              <a:buFont typeface="Arial" pitchFamily="34" charset="0"/>
              <a:buChar char="•"/>
            </a:pPr>
            <a:r>
              <a:rPr lang="en-GB" sz="11200" dirty="0" smtClean="0"/>
              <a:t>Behaviour therapy</a:t>
            </a:r>
          </a:p>
          <a:p>
            <a:pPr>
              <a:buNone/>
            </a:pPr>
            <a:endParaRPr lang="en-GB" sz="9600" b="1" dirty="0" smtClean="0"/>
          </a:p>
          <a:p>
            <a:pPr>
              <a:buNone/>
            </a:pPr>
            <a:r>
              <a:rPr lang="en-GB" sz="9600" b="1" dirty="0" smtClean="0">
                <a:solidFill>
                  <a:srgbClr val="FF0000"/>
                </a:solidFill>
              </a:rPr>
              <a:t>4.Electrocovulsive </a:t>
            </a:r>
            <a:r>
              <a:rPr lang="en-GB" sz="9600" b="1" dirty="0" err="1" smtClean="0">
                <a:solidFill>
                  <a:srgbClr val="FF0000"/>
                </a:solidFill>
              </a:rPr>
              <a:t>theapy</a:t>
            </a:r>
            <a:endParaRPr lang="en-GB" sz="9600" b="1" dirty="0" smtClean="0">
              <a:solidFill>
                <a:srgbClr val="FF0000"/>
              </a:solidFill>
            </a:endParaRPr>
          </a:p>
          <a:p>
            <a:pPr lvl="1">
              <a:buFont typeface="Arial" pitchFamily="34" charset="0"/>
              <a:buChar char="•"/>
            </a:pPr>
            <a:r>
              <a:rPr lang="en-GB" sz="8000" b="1" dirty="0" smtClean="0">
                <a:solidFill>
                  <a:srgbClr val="FF0000"/>
                </a:solidFill>
              </a:rPr>
              <a:t>Definition</a:t>
            </a:r>
          </a:p>
          <a:p>
            <a:pPr lvl="1">
              <a:buFont typeface="Arial" pitchFamily="34" charset="0"/>
              <a:buChar char="•"/>
            </a:pPr>
            <a:r>
              <a:rPr lang="en-GB" sz="8000" b="1" dirty="0" smtClean="0">
                <a:solidFill>
                  <a:srgbClr val="FF0000"/>
                </a:solidFill>
              </a:rPr>
              <a:t>History</a:t>
            </a:r>
          </a:p>
          <a:p>
            <a:pPr lvl="1">
              <a:buFont typeface="Arial" pitchFamily="34" charset="0"/>
              <a:buChar char="•"/>
            </a:pPr>
            <a:r>
              <a:rPr lang="en-GB" sz="8000" b="1" dirty="0" smtClean="0">
                <a:solidFill>
                  <a:srgbClr val="FF0000"/>
                </a:solidFill>
              </a:rPr>
              <a:t>Indications</a:t>
            </a:r>
          </a:p>
          <a:p>
            <a:pPr lvl="1">
              <a:buFont typeface="Arial" pitchFamily="34" charset="0"/>
              <a:buChar char="•"/>
            </a:pPr>
            <a:r>
              <a:rPr lang="en-GB" sz="8000" b="1" dirty="0" smtClean="0">
                <a:solidFill>
                  <a:srgbClr val="FF0000"/>
                </a:solidFill>
              </a:rPr>
              <a:t>Contraindications</a:t>
            </a:r>
          </a:p>
          <a:p>
            <a:pPr lvl="1">
              <a:buFont typeface="Arial" pitchFamily="34" charset="0"/>
              <a:buChar char="•"/>
            </a:pPr>
            <a:r>
              <a:rPr lang="en-GB" sz="8000" b="1" dirty="0" smtClean="0">
                <a:solidFill>
                  <a:srgbClr val="FF0000"/>
                </a:solidFill>
              </a:rPr>
              <a:t>Care of the patient before , during and after ECT (</a:t>
            </a:r>
            <a:r>
              <a:rPr lang="en-GB" sz="8000" b="1" dirty="0" err="1" smtClean="0">
                <a:solidFill>
                  <a:srgbClr val="FF0000"/>
                </a:solidFill>
              </a:rPr>
              <a:t>Perielectroconvulsive</a:t>
            </a:r>
            <a:r>
              <a:rPr lang="en-GB" sz="8000" b="1" dirty="0" smtClean="0">
                <a:solidFill>
                  <a:srgbClr val="FF0000"/>
                </a:solidFill>
              </a:rPr>
              <a:t> care). </a:t>
            </a:r>
          </a:p>
          <a:p>
            <a:pPr lvl="1">
              <a:buNone/>
            </a:pPr>
            <a:r>
              <a:rPr lang="en-GB" sz="8000" b="1" dirty="0" smtClean="0">
                <a:solidFill>
                  <a:srgbClr val="FF0000"/>
                </a:solidFill>
              </a:rPr>
              <a:t>                                   ........................... psychodynamic approaches</a:t>
            </a:r>
          </a:p>
          <a:p>
            <a:pPr lvl="1">
              <a:buNone/>
            </a:pPr>
            <a:endParaRPr lang="en-GB" sz="8000" b="1" dirty="0" smtClean="0">
              <a:solidFill>
                <a:srgbClr val="FF0000"/>
              </a:solidFill>
            </a:endParaRPr>
          </a:p>
          <a:p>
            <a:pPr lvl="1">
              <a:buNone/>
            </a:pPr>
            <a:r>
              <a:rPr lang="en-GB" sz="8000" b="1" dirty="0" smtClean="0">
                <a:solidFill>
                  <a:srgbClr val="FF0000"/>
                </a:solidFill>
              </a:rPr>
              <a:t> </a:t>
            </a:r>
          </a:p>
          <a:p>
            <a:pPr lvl="1">
              <a:buNone/>
            </a:pPr>
            <a:r>
              <a:rPr lang="en-GB" sz="8000" b="1" dirty="0" smtClean="0">
                <a:solidFill>
                  <a:srgbClr val="FF0000"/>
                </a:solidFill>
              </a:rPr>
              <a:t>                                                                                                                                                                                                                                                 </a:t>
            </a:r>
            <a:r>
              <a:rPr lang="en-GB" dirty="0" smtClean="0"/>
              <a:t>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8</a:t>
            </a:fld>
            <a:endParaRPr lang="en-GB" dirty="0"/>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 </a:t>
            </a:r>
            <a:r>
              <a:rPr lang="en-GB" sz="3600" dirty="0" smtClean="0"/>
              <a:t>History(Cont.)</a:t>
            </a:r>
            <a:endParaRPr lang="en-GB" dirty="0"/>
          </a:p>
        </p:txBody>
      </p:sp>
      <p:sp>
        <p:nvSpPr>
          <p:cNvPr id="3" name="Content Placeholder 2"/>
          <p:cNvSpPr>
            <a:spLocks noGrp="1"/>
          </p:cNvSpPr>
          <p:nvPr>
            <p:ph idx="1"/>
          </p:nvPr>
        </p:nvSpPr>
        <p:spPr/>
        <p:txBody>
          <a:bodyPr>
            <a:normAutofit lnSpcReduction="10000"/>
          </a:bodyPr>
          <a:lstStyle/>
          <a:p>
            <a:pPr>
              <a:buNone/>
            </a:pPr>
            <a:r>
              <a:rPr lang="en-GB" sz="3500" b="1" dirty="0" smtClean="0"/>
              <a:t>Jacob L. Moreno</a:t>
            </a:r>
          </a:p>
          <a:p>
            <a:pPr lvl="1">
              <a:buFont typeface="Arial" pitchFamily="34" charset="0"/>
              <a:buChar char="•"/>
            </a:pPr>
            <a:r>
              <a:rPr lang="en-GB" sz="2600" dirty="0" smtClean="0"/>
              <a:t>Moreno, a  Viennese psychiatrist  introduced the term group therapy into the clinical literature in1932.</a:t>
            </a:r>
          </a:p>
          <a:p>
            <a:pPr lvl="1">
              <a:buFont typeface="Arial" pitchFamily="34" charset="0"/>
              <a:buChar char="•"/>
            </a:pPr>
            <a:r>
              <a:rPr lang="en-GB" sz="2600" dirty="0" smtClean="0"/>
              <a:t>Moreno’s interest in drama led him to formulate a particular kind of group psychotherapy called </a:t>
            </a:r>
            <a:r>
              <a:rPr lang="en-GB" sz="2600" dirty="0" smtClean="0">
                <a:solidFill>
                  <a:srgbClr val="FF0000"/>
                </a:solidFill>
              </a:rPr>
              <a:t>psychodrama.</a:t>
            </a:r>
          </a:p>
          <a:p>
            <a:pPr lvl="1">
              <a:buFont typeface="Arial" pitchFamily="34" charset="0"/>
              <a:buChar char="•"/>
            </a:pPr>
            <a:r>
              <a:rPr lang="en-GB" sz="2600" dirty="0" smtClean="0"/>
              <a:t>He founded the first professional  journal concerned with group psychotherapy and the first professional organization of group psychotherapists  known today as </a:t>
            </a:r>
            <a:r>
              <a:rPr lang="en-GB" sz="2600" dirty="0" smtClean="0">
                <a:solidFill>
                  <a:srgbClr val="FF0000"/>
                </a:solidFill>
              </a:rPr>
              <a:t>American Society of Group Psychotherapy and Psychodrama.  </a:t>
            </a:r>
            <a:endParaRPr lang="en-GB" sz="2600" dirty="0">
              <a:solidFill>
                <a:srgbClr val="FF0000"/>
              </a:solidFill>
            </a:endParaRPr>
          </a:p>
        </p:txBody>
      </p:sp>
      <p:sp>
        <p:nvSpPr>
          <p:cNvPr id="4" name="Slide Number Placeholder 3"/>
          <p:cNvSpPr>
            <a:spLocks noGrp="1"/>
          </p:cNvSpPr>
          <p:nvPr>
            <p:ph type="sldNum" sz="quarter" idx="12"/>
          </p:nvPr>
        </p:nvSpPr>
        <p:spPr/>
        <p:txBody>
          <a:bodyPr/>
          <a:lstStyle/>
          <a:p>
            <a:fld id="{76C13FA0-8E06-4739-A6BC-9F5A81B40FE9}" type="slidenum">
              <a:rPr lang="en-GB" smtClean="0"/>
              <a:pPr/>
              <a:t>80</a:t>
            </a:fld>
            <a:endParaRPr lang="en-GB" dirty="0"/>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 </a:t>
            </a:r>
            <a:r>
              <a:rPr lang="en-GB" sz="3600" dirty="0" smtClean="0"/>
              <a:t>History(Cont.)</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sz="3500" b="1" dirty="0" smtClean="0"/>
              <a:t>Second World war</a:t>
            </a:r>
          </a:p>
          <a:p>
            <a:pPr lvl="1">
              <a:buFont typeface="Arial" pitchFamily="34" charset="0"/>
              <a:buChar char="•"/>
            </a:pPr>
            <a:r>
              <a:rPr lang="en-GB" dirty="0" smtClean="0"/>
              <a:t>During the world war  2  group psychotherapy  grew extensively in the united states.</a:t>
            </a:r>
          </a:p>
          <a:p>
            <a:pPr lvl="1">
              <a:buFont typeface="Arial" pitchFamily="34" charset="0"/>
              <a:buChar char="•"/>
            </a:pPr>
            <a:r>
              <a:rPr lang="en-GB" dirty="0" smtClean="0"/>
              <a:t>It was hailed for its economic advantages, since a large number of clients could be treated by the relatively few available psychotherapists.</a:t>
            </a:r>
          </a:p>
          <a:p>
            <a:pPr lvl="1">
              <a:buFont typeface="Arial" pitchFamily="34" charset="0"/>
              <a:buChar char="•"/>
            </a:pPr>
            <a:r>
              <a:rPr lang="en-GB" dirty="0" smtClean="0"/>
              <a:t>It was also popular among military psychiatric personnel ,who found themselves overwhelmed with the number of solders experiencing </a:t>
            </a:r>
            <a:r>
              <a:rPr lang="en-GB" dirty="0" smtClean="0">
                <a:solidFill>
                  <a:srgbClr val="FF0000"/>
                </a:solidFill>
              </a:rPr>
              <a:t>post traumatic stress disorder</a:t>
            </a:r>
            <a:r>
              <a:rPr lang="en-GB" dirty="0" smtClean="0"/>
              <a:t> and needing  some form of psychotherapy.</a:t>
            </a:r>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81</a:t>
            </a:fld>
            <a:endParaRPr lang="en-GB" dirty="0"/>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 </a:t>
            </a:r>
            <a:r>
              <a:rPr lang="en-GB" sz="3600" dirty="0" smtClean="0"/>
              <a:t>History(Cont.)</a:t>
            </a:r>
            <a:endParaRPr lang="en-GB" dirty="0"/>
          </a:p>
        </p:txBody>
      </p:sp>
      <p:sp>
        <p:nvSpPr>
          <p:cNvPr id="3" name="Content Placeholder 2"/>
          <p:cNvSpPr>
            <a:spLocks noGrp="1"/>
          </p:cNvSpPr>
          <p:nvPr>
            <p:ph idx="1"/>
          </p:nvPr>
        </p:nvSpPr>
        <p:spPr/>
        <p:txBody>
          <a:bodyPr/>
          <a:lstStyle/>
          <a:p>
            <a:pPr>
              <a:buNone/>
            </a:pPr>
            <a:r>
              <a:rPr lang="en-GB" b="1" dirty="0" smtClean="0"/>
              <a:t>The role of the psychiatric nurse</a:t>
            </a:r>
          </a:p>
          <a:p>
            <a:r>
              <a:rPr lang="en-GB" sz="2800" dirty="0" smtClean="0"/>
              <a:t>In 1967, the role of the psychiatric nurse as a group therapist , first received professional endorsement by the American Nurses’ Association. </a:t>
            </a:r>
          </a:p>
          <a:p>
            <a:endParaRPr lang="en-GB" sz="2800" dirty="0" smtClean="0"/>
          </a:p>
          <a:p>
            <a:pPr>
              <a:buNone/>
            </a:pPr>
            <a:r>
              <a:rPr lang="en-GB" sz="2800" dirty="0" smtClean="0"/>
              <a:t>                                 ...........................</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82</a:t>
            </a:fld>
            <a:endParaRPr lang="en-GB" dirty="0"/>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 </a:t>
            </a:r>
            <a:r>
              <a:rPr lang="en-GB" sz="3600" dirty="0" smtClean="0"/>
              <a:t>History(Cont.)</a:t>
            </a:r>
            <a:endParaRPr lang="en-GB" dirty="0"/>
          </a:p>
        </p:txBody>
      </p:sp>
      <p:sp>
        <p:nvSpPr>
          <p:cNvPr id="3" name="Content Placeholder 2"/>
          <p:cNvSpPr>
            <a:spLocks noGrp="1"/>
          </p:cNvSpPr>
          <p:nvPr>
            <p:ph idx="1"/>
          </p:nvPr>
        </p:nvSpPr>
        <p:spPr/>
        <p:txBody>
          <a:bodyPr>
            <a:normAutofit fontScale="92500" lnSpcReduction="20000"/>
          </a:bodyPr>
          <a:lstStyle/>
          <a:p>
            <a:pPr>
              <a:buNone/>
            </a:pPr>
            <a:r>
              <a:rPr lang="en-GB" sz="3900" b="1" dirty="0" smtClean="0"/>
              <a:t>The  Johari awareness model</a:t>
            </a:r>
          </a:p>
          <a:p>
            <a:pPr lvl="1">
              <a:buFont typeface="Arial" pitchFamily="34" charset="0"/>
              <a:buChar char="•"/>
            </a:pPr>
            <a:r>
              <a:rPr lang="en-GB" sz="3000" dirty="0" smtClean="0"/>
              <a:t>The  Johari awareness  model , often called the  Johari  Window , is </a:t>
            </a:r>
            <a:r>
              <a:rPr lang="en-GB" sz="3000" dirty="0" smtClean="0">
                <a:solidFill>
                  <a:srgbClr val="FF0000"/>
                </a:solidFill>
              </a:rPr>
              <a:t>a theoretical tool  used to represent self awareness in relation to others</a:t>
            </a:r>
          </a:p>
          <a:p>
            <a:pPr lvl="1">
              <a:buFont typeface="Arial" pitchFamily="34" charset="0"/>
              <a:buChar char="•"/>
            </a:pPr>
            <a:r>
              <a:rPr lang="en-GB" sz="3000" dirty="0" smtClean="0"/>
              <a:t>Joseph Luft and  Harry </a:t>
            </a:r>
            <a:r>
              <a:rPr lang="en-GB" sz="3000" dirty="0" err="1" smtClean="0"/>
              <a:t>Ingham</a:t>
            </a:r>
            <a:r>
              <a:rPr lang="en-GB" sz="3000" dirty="0" smtClean="0"/>
              <a:t> (1955), the creators of  the Johari Awareness Model , maintain  that :</a:t>
            </a:r>
          </a:p>
          <a:p>
            <a:pPr lvl="2">
              <a:buFont typeface="Wingdings" pitchFamily="2" charset="2"/>
              <a:buChar char="Ø"/>
            </a:pPr>
            <a:r>
              <a:rPr lang="en-GB" sz="3000" dirty="0" smtClean="0"/>
              <a:t>Interpersonal  interaction , in a group setting is facilitated when people have sufficient knowledge about one another’s actions , motivations, and feelings.</a:t>
            </a:r>
          </a:p>
          <a:p>
            <a:pPr>
              <a:buNone/>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83</a:t>
            </a:fld>
            <a:endParaRPr lang="en-GB" dirty="0"/>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 - </a:t>
            </a:r>
            <a:r>
              <a:rPr lang="en-GB" sz="3600" dirty="0" smtClean="0"/>
              <a:t>History(Cont.)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Johari Window</a:t>
            </a:r>
          </a:p>
          <a:p>
            <a:pPr>
              <a:buNone/>
            </a:pPr>
            <a:endParaRPr lang="en-GB" b="1" dirty="0" smtClean="0"/>
          </a:p>
          <a:p>
            <a:r>
              <a:rPr lang="en-GB" dirty="0" smtClean="0"/>
              <a:t>The Johari Window is Luft and Ingham’s graphic representation of their self – awareness model</a:t>
            </a:r>
          </a:p>
          <a:p>
            <a:r>
              <a:rPr lang="en-GB" dirty="0" smtClean="0"/>
              <a:t>The Window consists of four quadrants namely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84</a:t>
            </a:fld>
            <a:endParaRPr lang="en-GB"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 </a:t>
            </a:r>
            <a:r>
              <a:rPr lang="en-GB" sz="3600" dirty="0" smtClean="0"/>
              <a:t>Johari Window (Cont.)</a:t>
            </a:r>
            <a:endParaRPr lang="en-GB" sz="3600" dirty="0"/>
          </a:p>
        </p:txBody>
      </p:sp>
      <p:sp>
        <p:nvSpPr>
          <p:cNvPr id="3" name="Content Placeholder 2"/>
          <p:cNvSpPr>
            <a:spLocks noGrp="1"/>
          </p:cNvSpPr>
          <p:nvPr>
            <p:ph idx="1"/>
          </p:nvPr>
        </p:nvSpPr>
        <p:spPr/>
        <p:txBody>
          <a:bodyPr/>
          <a:lstStyle/>
          <a:p>
            <a:endParaRPr lang="en-GB" b="1" dirty="0" smtClean="0"/>
          </a:p>
          <a:p>
            <a:r>
              <a:rPr lang="en-GB" b="1" dirty="0" smtClean="0"/>
              <a:t>Johari Window Quadrant 1- Open Activity</a:t>
            </a:r>
          </a:p>
          <a:p>
            <a:pPr lvl="1">
              <a:buFont typeface="Wingdings" pitchFamily="2" charset="2"/>
              <a:buChar char="Ø"/>
            </a:pPr>
            <a:r>
              <a:rPr lang="en-GB" sz="3200" dirty="0" smtClean="0"/>
              <a:t>This quadrant represents </a:t>
            </a:r>
            <a:r>
              <a:rPr lang="en-GB" sz="3200" dirty="0" smtClean="0">
                <a:solidFill>
                  <a:srgbClr val="FF0000"/>
                </a:solidFill>
              </a:rPr>
              <a:t>aspects of the self known about oneself and readily available and known to others as well</a:t>
            </a:r>
          </a:p>
          <a:p>
            <a:pPr lvl="1">
              <a:buFont typeface="Wingdings" pitchFamily="2" charset="2"/>
              <a:buChar char="Ø"/>
            </a:pPr>
            <a:r>
              <a:rPr lang="en-GB" sz="3200" dirty="0" smtClean="0"/>
              <a:t>This is the part of the self that engages in daily social conversation </a:t>
            </a:r>
            <a:endParaRPr lang="en-GB" sz="32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85</a:t>
            </a:fld>
            <a:endParaRPr lang="en-GB"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 </a:t>
            </a:r>
            <a:r>
              <a:rPr lang="en-GB" sz="3600" dirty="0" smtClean="0"/>
              <a:t>Johari Window (Cont.)</a:t>
            </a:r>
            <a:endParaRPr lang="en-GB" sz="3600" dirty="0"/>
          </a:p>
        </p:txBody>
      </p:sp>
      <p:sp>
        <p:nvSpPr>
          <p:cNvPr id="3" name="Content Placeholder 2"/>
          <p:cNvSpPr>
            <a:spLocks noGrp="1"/>
          </p:cNvSpPr>
          <p:nvPr>
            <p:ph idx="1"/>
          </p:nvPr>
        </p:nvSpPr>
        <p:spPr/>
        <p:txBody>
          <a:bodyPr>
            <a:normAutofit fontScale="92500"/>
          </a:bodyPr>
          <a:lstStyle/>
          <a:p>
            <a:r>
              <a:rPr lang="en-GB" b="1" dirty="0" smtClean="0"/>
              <a:t>Johari Window Quadrant 2 – Blind</a:t>
            </a:r>
          </a:p>
          <a:p>
            <a:pPr lvl="1">
              <a:buFont typeface="Wingdings" pitchFamily="2" charset="2"/>
              <a:buChar char="Ø"/>
            </a:pPr>
            <a:r>
              <a:rPr lang="en-GB" dirty="0" smtClean="0"/>
              <a:t>Quadrant 2 contains </a:t>
            </a:r>
            <a:r>
              <a:rPr lang="en-GB" dirty="0" smtClean="0">
                <a:solidFill>
                  <a:srgbClr val="FF0000"/>
                </a:solidFill>
              </a:rPr>
              <a:t>characteristics known to others but not to oneself.</a:t>
            </a:r>
          </a:p>
          <a:p>
            <a:pPr lvl="1">
              <a:buFont typeface="Wingdings" pitchFamily="2" charset="2"/>
              <a:buChar char="Ø"/>
            </a:pPr>
            <a:r>
              <a:rPr lang="en-GB" dirty="0" smtClean="0"/>
              <a:t>In this quadrant is information about how the person affects others intentionally or unintentionally.</a:t>
            </a:r>
          </a:p>
          <a:p>
            <a:pPr lvl="1">
              <a:buFont typeface="Wingdings" pitchFamily="2" charset="2"/>
              <a:buChar char="Ø"/>
            </a:pPr>
            <a:r>
              <a:rPr lang="en-GB" dirty="0" smtClean="0"/>
              <a:t>It is an aspect of self about which a person may get honest, genuine, uncensored feedback from others.</a:t>
            </a:r>
          </a:p>
          <a:p>
            <a:pPr lvl="1">
              <a:buFont typeface="Wingdings" pitchFamily="2" charset="2"/>
              <a:buChar char="Ø"/>
            </a:pPr>
            <a:r>
              <a:rPr lang="en-GB" dirty="0" smtClean="0"/>
              <a:t>It is also an area that influences reactions from others that may surprise and shock the individual</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86</a:t>
            </a:fld>
            <a:endParaRPr lang="en-GB"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 </a:t>
            </a:r>
            <a:r>
              <a:rPr lang="en-GB" sz="3600" dirty="0" smtClean="0"/>
              <a:t>Johari Window (Cont.)</a:t>
            </a:r>
            <a:endParaRPr lang="en-GB" sz="3600" dirty="0"/>
          </a:p>
        </p:txBody>
      </p:sp>
      <p:sp>
        <p:nvSpPr>
          <p:cNvPr id="3" name="Content Placeholder 2"/>
          <p:cNvSpPr>
            <a:spLocks noGrp="1"/>
          </p:cNvSpPr>
          <p:nvPr>
            <p:ph idx="1"/>
          </p:nvPr>
        </p:nvSpPr>
        <p:spPr/>
        <p:txBody>
          <a:bodyPr/>
          <a:lstStyle/>
          <a:p>
            <a:endParaRPr lang="en-GB" b="1" dirty="0" smtClean="0"/>
          </a:p>
          <a:p>
            <a:r>
              <a:rPr lang="en-GB" b="1" dirty="0" smtClean="0"/>
              <a:t>Johari Window Quadrant 3- Private Life Space</a:t>
            </a:r>
          </a:p>
          <a:p>
            <a:pPr lvl="1">
              <a:buFont typeface="Wingdings" pitchFamily="2" charset="2"/>
              <a:buChar char="Ø"/>
            </a:pPr>
            <a:r>
              <a:rPr lang="en-GB" dirty="0" smtClean="0"/>
              <a:t>Quadrant 3 represents the </a:t>
            </a:r>
            <a:r>
              <a:rPr lang="en-GB" dirty="0" smtClean="0">
                <a:solidFill>
                  <a:srgbClr val="FF0000"/>
                </a:solidFill>
              </a:rPr>
              <a:t>knowledge one has  about oneself that is not known to others.</a:t>
            </a:r>
          </a:p>
          <a:p>
            <a:pPr lvl="1">
              <a:buFont typeface="Wingdings" pitchFamily="2" charset="2"/>
              <a:buChar char="Ø"/>
            </a:pPr>
            <a:r>
              <a:rPr lang="en-GB" dirty="0" smtClean="0"/>
              <a:t>These are the secrets , the personal and private feelings.</a:t>
            </a:r>
          </a:p>
          <a:p>
            <a:pPr lvl="1"/>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87</a:t>
            </a:fld>
            <a:endParaRPr lang="en-GB"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 </a:t>
            </a:r>
            <a:r>
              <a:rPr lang="en-GB" sz="3600" dirty="0" smtClean="0"/>
              <a:t>Johari Window (Cont.)</a:t>
            </a:r>
            <a:endParaRPr lang="en-GB" sz="3600" dirty="0"/>
          </a:p>
        </p:txBody>
      </p:sp>
      <p:sp>
        <p:nvSpPr>
          <p:cNvPr id="3" name="Content Placeholder 2"/>
          <p:cNvSpPr>
            <a:spLocks noGrp="1"/>
          </p:cNvSpPr>
          <p:nvPr>
            <p:ph idx="1"/>
          </p:nvPr>
        </p:nvSpPr>
        <p:spPr/>
        <p:txBody>
          <a:bodyPr/>
          <a:lstStyle/>
          <a:p>
            <a:r>
              <a:rPr lang="en-GB" b="1" dirty="0" smtClean="0"/>
              <a:t>Johari Window Quadrant 4 -The unknown</a:t>
            </a:r>
          </a:p>
          <a:p>
            <a:pPr lvl="1">
              <a:buFont typeface="Wingdings" pitchFamily="2" charset="2"/>
              <a:buChar char="Ø"/>
            </a:pPr>
            <a:r>
              <a:rPr lang="en-GB" dirty="0" smtClean="0"/>
              <a:t>Quadrant 4 contains </a:t>
            </a:r>
            <a:r>
              <a:rPr lang="en-GB" dirty="0" smtClean="0">
                <a:solidFill>
                  <a:srgbClr val="FF0000"/>
                </a:solidFill>
              </a:rPr>
              <a:t>knowledge about the self that is unconscious for the individual and unknown to others</a:t>
            </a:r>
          </a:p>
          <a:p>
            <a:pPr lvl="1">
              <a:buFont typeface="Wingdings" pitchFamily="2" charset="2"/>
              <a:buChar char="Ø"/>
            </a:pPr>
            <a:r>
              <a:rPr lang="en-GB" dirty="0" smtClean="0"/>
              <a:t>This quadrant may be brought into awareness through free association , hypnosis , or dream analysis with special guidance .</a:t>
            </a:r>
          </a:p>
          <a:p>
            <a:pPr lvl="1">
              <a:buNone/>
            </a:pPr>
            <a:endParaRPr lang="en-GB" dirty="0" smtClean="0"/>
          </a:p>
          <a:p>
            <a:endParaRPr lang="en-GB" dirty="0" smtClean="0"/>
          </a:p>
          <a:p>
            <a:pPr>
              <a:buNone/>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88</a:t>
            </a:fld>
            <a:endParaRPr lang="en-GB" dirty="0"/>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Johari Awareness model</a:t>
            </a:r>
            <a:endParaRPr lang="en-GB" dirty="0"/>
          </a:p>
        </p:txBody>
      </p:sp>
      <p:graphicFrame>
        <p:nvGraphicFramePr>
          <p:cNvPr id="6" name="Content Placeholder 5"/>
          <p:cNvGraphicFramePr>
            <a:graphicFrameLocks noGrp="1"/>
          </p:cNvGraphicFramePr>
          <p:nvPr>
            <p:ph idx="1"/>
          </p:nvPr>
        </p:nvGraphicFramePr>
        <p:xfrm>
          <a:off x="539552" y="1268759"/>
          <a:ext cx="8229600" cy="5486400"/>
        </p:xfrm>
        <a:graphic>
          <a:graphicData uri="http://schemas.openxmlformats.org/drawingml/2006/table">
            <a:tbl>
              <a:tblPr firstRow="1" bandRow="1">
                <a:tableStyleId>{5C22544A-7EE6-4342-B048-85BDC9FD1C3A}</a:tableStyleId>
              </a:tblPr>
              <a:tblGrid>
                <a:gridCol w="2743200"/>
                <a:gridCol w="2743200"/>
                <a:gridCol w="2743200"/>
              </a:tblGrid>
              <a:tr h="585152">
                <a:tc>
                  <a:txBody>
                    <a:bodyPr/>
                    <a:lstStyle/>
                    <a:p>
                      <a:endParaRPr lang="en-GB" dirty="0" smtClean="0"/>
                    </a:p>
                    <a:p>
                      <a:endParaRPr lang="en-GB" dirty="0" smtClean="0"/>
                    </a:p>
                    <a:p>
                      <a:endParaRPr lang="en-GB" dirty="0"/>
                    </a:p>
                  </a:txBody>
                  <a:tcPr/>
                </a:tc>
                <a:tc>
                  <a:txBody>
                    <a:bodyPr/>
                    <a:lstStyle/>
                    <a:p>
                      <a:endParaRPr lang="en-GB" dirty="0" smtClean="0">
                        <a:solidFill>
                          <a:schemeClr val="lt1"/>
                        </a:solidFill>
                      </a:endParaRPr>
                    </a:p>
                    <a:p>
                      <a:r>
                        <a:rPr lang="en-GB" dirty="0" smtClean="0">
                          <a:solidFill>
                            <a:srgbClr val="FF0000"/>
                          </a:solidFill>
                        </a:rPr>
                        <a:t>Known to self</a:t>
                      </a:r>
                      <a:endParaRPr lang="en-GB" dirty="0">
                        <a:solidFill>
                          <a:srgbClr val="FF0000"/>
                        </a:solidFill>
                      </a:endParaRPr>
                    </a:p>
                  </a:txBody>
                  <a:tcPr/>
                </a:tc>
                <a:tc>
                  <a:txBody>
                    <a:bodyPr/>
                    <a:lstStyle/>
                    <a:p>
                      <a:endParaRPr lang="en-GB" dirty="0" smtClean="0"/>
                    </a:p>
                    <a:p>
                      <a:r>
                        <a:rPr lang="en-GB" dirty="0" smtClean="0">
                          <a:solidFill>
                            <a:srgbClr val="FF0000"/>
                          </a:solidFill>
                        </a:rPr>
                        <a:t>Not known to self</a:t>
                      </a:r>
                      <a:endParaRPr lang="en-GB" dirty="0">
                        <a:solidFill>
                          <a:srgbClr val="FF0000"/>
                        </a:solidFill>
                      </a:endParaRPr>
                    </a:p>
                  </a:txBody>
                  <a:tcPr/>
                </a:tc>
              </a:tr>
              <a:tr h="1029816">
                <a:tc>
                  <a:txBody>
                    <a:bodyPr/>
                    <a:lstStyle/>
                    <a:p>
                      <a:endParaRPr lang="en-GB" dirty="0" smtClean="0">
                        <a:solidFill>
                          <a:srgbClr val="FF0000"/>
                        </a:solidFill>
                      </a:endParaRPr>
                    </a:p>
                    <a:p>
                      <a:endParaRPr lang="en-GB" dirty="0" smtClean="0">
                        <a:solidFill>
                          <a:srgbClr val="FF0000"/>
                        </a:solidFill>
                      </a:endParaRPr>
                    </a:p>
                    <a:p>
                      <a:r>
                        <a:rPr lang="en-GB" dirty="0" smtClean="0">
                          <a:solidFill>
                            <a:srgbClr val="FF0000"/>
                          </a:solidFill>
                        </a:rPr>
                        <a:t>Known to others</a:t>
                      </a:r>
                    </a:p>
                    <a:p>
                      <a:endParaRPr lang="en-GB" dirty="0" smtClean="0">
                        <a:solidFill>
                          <a:srgbClr val="FF0000"/>
                        </a:solidFill>
                      </a:endParaRPr>
                    </a:p>
                    <a:p>
                      <a:endParaRPr lang="en-GB" dirty="0" smtClean="0">
                        <a:solidFill>
                          <a:srgbClr val="FF0000"/>
                        </a:solidFill>
                      </a:endParaRPr>
                    </a:p>
                    <a:p>
                      <a:endParaRPr lang="en-GB" dirty="0">
                        <a:solidFill>
                          <a:srgbClr val="FF0000"/>
                        </a:solidFill>
                      </a:endParaRPr>
                    </a:p>
                  </a:txBody>
                  <a:tcPr/>
                </a:tc>
                <a:tc>
                  <a:txBody>
                    <a:bodyPr/>
                    <a:lstStyle/>
                    <a:p>
                      <a:endParaRPr lang="en-GB" dirty="0" smtClean="0"/>
                    </a:p>
                    <a:p>
                      <a:r>
                        <a:rPr lang="en-GB" dirty="0" smtClean="0"/>
                        <a:t>Quadrant</a:t>
                      </a:r>
                      <a:r>
                        <a:rPr lang="en-GB" baseline="0" dirty="0" smtClean="0"/>
                        <a:t>        1</a:t>
                      </a:r>
                    </a:p>
                    <a:p>
                      <a:endParaRPr lang="en-GB" baseline="0" dirty="0" smtClean="0"/>
                    </a:p>
                    <a:p>
                      <a:r>
                        <a:rPr lang="en-GB" baseline="0" dirty="0" smtClean="0"/>
                        <a:t>OPEN</a:t>
                      </a:r>
                      <a:endParaRPr lang="en-GB" dirty="0"/>
                    </a:p>
                  </a:txBody>
                  <a:tcPr/>
                </a:tc>
                <a:tc>
                  <a:txBody>
                    <a:bodyPr/>
                    <a:lstStyle/>
                    <a:p>
                      <a:endParaRPr lang="en-GB" dirty="0" smtClean="0"/>
                    </a:p>
                    <a:p>
                      <a:r>
                        <a:rPr lang="en-GB" dirty="0" smtClean="0"/>
                        <a:t>Quadrant       2</a:t>
                      </a:r>
                    </a:p>
                    <a:p>
                      <a:endParaRPr lang="en-GB" dirty="0" smtClean="0"/>
                    </a:p>
                    <a:p>
                      <a:r>
                        <a:rPr lang="en-GB" dirty="0" smtClean="0"/>
                        <a:t>BLIND</a:t>
                      </a:r>
                    </a:p>
                    <a:p>
                      <a:endParaRPr lang="en-GB" dirty="0"/>
                    </a:p>
                  </a:txBody>
                  <a:tcPr/>
                </a:tc>
              </a:tr>
              <a:tr h="1740728">
                <a:tc>
                  <a:txBody>
                    <a:bodyPr/>
                    <a:lstStyle/>
                    <a:p>
                      <a:endParaRPr lang="en-GB" dirty="0" smtClean="0">
                        <a:solidFill>
                          <a:srgbClr val="FF0000"/>
                        </a:solidFill>
                      </a:endParaRPr>
                    </a:p>
                    <a:p>
                      <a:endParaRPr lang="en-GB" dirty="0" smtClean="0">
                        <a:solidFill>
                          <a:srgbClr val="FF0000"/>
                        </a:solidFill>
                      </a:endParaRPr>
                    </a:p>
                    <a:p>
                      <a:endParaRPr lang="en-GB" dirty="0" smtClean="0">
                        <a:solidFill>
                          <a:srgbClr val="FF0000"/>
                        </a:solidFill>
                      </a:endParaRPr>
                    </a:p>
                    <a:p>
                      <a:r>
                        <a:rPr lang="en-GB" dirty="0" smtClean="0">
                          <a:solidFill>
                            <a:srgbClr val="FF0000"/>
                          </a:solidFill>
                        </a:rPr>
                        <a:t>Not known to others</a:t>
                      </a:r>
                    </a:p>
                    <a:p>
                      <a:endParaRPr lang="en-GB" dirty="0" smtClean="0">
                        <a:solidFill>
                          <a:srgbClr val="FF0000"/>
                        </a:solidFill>
                      </a:endParaRPr>
                    </a:p>
                    <a:p>
                      <a:endParaRPr lang="en-GB" dirty="0" smtClean="0">
                        <a:solidFill>
                          <a:srgbClr val="FF0000"/>
                        </a:solidFill>
                      </a:endParaRPr>
                    </a:p>
                    <a:p>
                      <a:r>
                        <a:rPr lang="en-GB" dirty="0" smtClean="0">
                          <a:solidFill>
                            <a:srgbClr val="FF0000"/>
                          </a:solidFill>
                        </a:rPr>
                        <a:t>.....................................</a:t>
                      </a:r>
                    </a:p>
                    <a:p>
                      <a:endParaRPr lang="en-GB" dirty="0">
                        <a:solidFill>
                          <a:srgbClr val="FF0000"/>
                        </a:solidFill>
                      </a:endParaRPr>
                    </a:p>
                  </a:txBody>
                  <a:tcPr/>
                </a:tc>
                <a:tc>
                  <a:txBody>
                    <a:bodyPr/>
                    <a:lstStyle/>
                    <a:p>
                      <a:endParaRPr lang="en-GB" dirty="0" smtClean="0"/>
                    </a:p>
                    <a:p>
                      <a:endParaRPr lang="en-GB" dirty="0" smtClean="0"/>
                    </a:p>
                    <a:p>
                      <a:r>
                        <a:rPr lang="en-GB" dirty="0" smtClean="0"/>
                        <a:t>HIDDEN</a:t>
                      </a:r>
                    </a:p>
                    <a:p>
                      <a:endParaRPr lang="en-GB" dirty="0" smtClean="0"/>
                    </a:p>
                    <a:p>
                      <a:r>
                        <a:rPr lang="en-GB" dirty="0" smtClean="0"/>
                        <a:t>Quadrant</a:t>
                      </a:r>
                      <a:r>
                        <a:rPr lang="en-GB" baseline="0" dirty="0" smtClean="0"/>
                        <a:t>          3</a:t>
                      </a:r>
                    </a:p>
                    <a:p>
                      <a:endParaRPr lang="en-GB" baseline="0" dirty="0" smtClean="0"/>
                    </a:p>
                    <a:p>
                      <a:r>
                        <a:rPr lang="en-GB" baseline="0" dirty="0" smtClean="0"/>
                        <a:t>.....................</a:t>
                      </a:r>
                      <a:endParaRPr lang="en-GB" dirty="0"/>
                    </a:p>
                  </a:txBody>
                  <a:tcPr/>
                </a:tc>
                <a:tc>
                  <a:txBody>
                    <a:bodyPr/>
                    <a:lstStyle/>
                    <a:p>
                      <a:endParaRPr lang="en-GB" dirty="0" smtClean="0"/>
                    </a:p>
                    <a:p>
                      <a:endParaRPr lang="en-GB" dirty="0" smtClean="0"/>
                    </a:p>
                    <a:p>
                      <a:r>
                        <a:rPr lang="en-GB" dirty="0" smtClean="0"/>
                        <a:t>UNKNOWN</a:t>
                      </a:r>
                    </a:p>
                    <a:p>
                      <a:endParaRPr lang="en-GB" dirty="0" smtClean="0"/>
                    </a:p>
                    <a:p>
                      <a:r>
                        <a:rPr lang="en-GB" dirty="0" smtClean="0"/>
                        <a:t>Quadrant        4</a:t>
                      </a:r>
                    </a:p>
                    <a:p>
                      <a:endParaRPr lang="en-GB" dirty="0" smtClean="0"/>
                    </a:p>
                    <a:p>
                      <a:r>
                        <a:rPr lang="en-GB" dirty="0" smtClean="0"/>
                        <a:t>..........................</a:t>
                      </a:r>
                    </a:p>
                    <a:p>
                      <a:endParaRPr lang="en-GB" dirty="0" smtClean="0"/>
                    </a:p>
                    <a:p>
                      <a:endParaRPr lang="en-GB" dirty="0" smtClean="0"/>
                    </a:p>
                    <a:p>
                      <a:endParaRPr lang="en-GB" dirty="0"/>
                    </a:p>
                  </a:txBody>
                  <a:tcPr/>
                </a:tc>
              </a:tr>
            </a:tbl>
          </a:graphicData>
        </a:graphic>
      </p:graphicFrame>
      <p:sp>
        <p:nvSpPr>
          <p:cNvPr id="4" name="Slide Number Placeholder 3"/>
          <p:cNvSpPr>
            <a:spLocks noGrp="1"/>
          </p:cNvSpPr>
          <p:nvPr>
            <p:ph type="sldNum" sz="quarter" idx="12"/>
          </p:nvPr>
        </p:nvSpPr>
        <p:spPr/>
        <p:txBody>
          <a:bodyPr/>
          <a:lstStyle/>
          <a:p>
            <a:fld id="{76C13FA0-8E06-4739-A6BC-9F5A81B40FE9}" type="slidenum">
              <a:rPr lang="en-GB" smtClean="0"/>
              <a:pPr/>
              <a:t>89</a:t>
            </a:fld>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4800" b="1" dirty="0" smtClean="0"/>
              <a:t>Theoretical foundations of psychodynamic approaches</a:t>
            </a:r>
            <a:endParaRPr lang="en-GB" sz="4800" b="1" dirty="0"/>
          </a:p>
        </p:txBody>
      </p:sp>
      <p:sp>
        <p:nvSpPr>
          <p:cNvPr id="3" name="Subtitle 2"/>
          <p:cNvSpPr>
            <a:spLocks noGrp="1"/>
          </p:cNvSpPr>
          <p:nvPr>
            <p:ph type="subTitle" idx="1"/>
          </p:nvPr>
        </p:nvSpPr>
        <p:spPr/>
        <p:txBody>
          <a:bodyPr/>
          <a:lstStyle/>
          <a:p>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9</a:t>
            </a:fld>
            <a:endParaRPr lang="en-GB"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Group Therapy(cont.)</a:t>
            </a:r>
            <a:endParaRPr lang="en-GB" b="1"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Aim of group therapy</a:t>
            </a:r>
            <a:endParaRPr lang="en-GB" dirty="0" smtClean="0"/>
          </a:p>
          <a:p>
            <a:pPr lvl="1">
              <a:buFont typeface="Arial" pitchFamily="34" charset="0"/>
              <a:buChar char="•"/>
            </a:pPr>
            <a:r>
              <a:rPr lang="en-GB" dirty="0" smtClean="0"/>
              <a:t>To manage the behaviour and emotional responses required for change in the individuals and in the group members  during the activity sessions.</a:t>
            </a:r>
          </a:p>
          <a:p>
            <a:pPr lvl="1">
              <a:buNone/>
            </a:pPr>
            <a:r>
              <a:rPr lang="en-GB" dirty="0" smtClean="0"/>
              <a:t>                               Or</a:t>
            </a:r>
          </a:p>
          <a:p>
            <a:pPr lvl="1">
              <a:buFont typeface="Arial" pitchFamily="34" charset="0"/>
              <a:buChar char="•"/>
            </a:pPr>
            <a:r>
              <a:rPr lang="en-GB" dirty="0" smtClean="0"/>
              <a:t>Re-education of clients/patients in order to have an alteration of attitude and behaviour  patterns</a:t>
            </a:r>
          </a:p>
          <a:p>
            <a:pPr lvl="1">
              <a:buFont typeface="Arial" pitchFamily="34" charset="0"/>
              <a:buChar char="•"/>
            </a:pPr>
            <a:endParaRPr lang="en-GB" dirty="0" smtClean="0"/>
          </a:p>
          <a:p>
            <a:pPr lvl="1">
              <a:buFont typeface="Arial" pitchFamily="34" charset="0"/>
              <a:buChar char="•"/>
            </a:pPr>
            <a:endParaRPr lang="en-GB" dirty="0" smtClean="0"/>
          </a:p>
          <a:p>
            <a:pPr lvl="1">
              <a:buFont typeface="Arial" pitchFamily="34" charset="0"/>
              <a:buChar char="•"/>
            </a:pPr>
            <a:endParaRPr lang="en-GB" dirty="0" smtClean="0"/>
          </a:p>
          <a:p>
            <a:pPr lvl="1">
              <a:buFont typeface="Arial" pitchFamily="34" charset="0"/>
              <a:buChar char="•"/>
            </a:pPr>
            <a:endParaRPr lang="en-GB" dirty="0" smtClean="0"/>
          </a:p>
          <a:p>
            <a:pPr lvl="1">
              <a:buFont typeface="Arial" pitchFamily="34" charset="0"/>
              <a:buChar char="•"/>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90</a:t>
            </a:fld>
            <a:endParaRPr lang="en-GB"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Indications</a:t>
            </a:r>
          </a:p>
          <a:p>
            <a:pPr>
              <a:buNone/>
            </a:pPr>
            <a:endParaRPr lang="en-GB" b="1" dirty="0" smtClean="0"/>
          </a:p>
          <a:p>
            <a:pPr lvl="1">
              <a:buFont typeface="Arial" pitchFamily="34" charset="0"/>
              <a:buChar char="•"/>
            </a:pPr>
            <a:r>
              <a:rPr lang="en-GB" dirty="0" smtClean="0"/>
              <a:t>Anybody suffering from a mental disorder or emotional problem</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91</a:t>
            </a:fld>
            <a:endParaRPr lang="en-GB"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Therapy(cont.)</a:t>
            </a:r>
            <a:endParaRPr lang="en-GB" dirty="0"/>
          </a:p>
        </p:txBody>
      </p:sp>
      <p:sp>
        <p:nvSpPr>
          <p:cNvPr id="3" name="Content Placeholder 2"/>
          <p:cNvSpPr>
            <a:spLocks noGrp="1"/>
          </p:cNvSpPr>
          <p:nvPr>
            <p:ph idx="1"/>
          </p:nvPr>
        </p:nvSpPr>
        <p:spPr/>
        <p:txBody>
          <a:bodyPr/>
          <a:lstStyle/>
          <a:p>
            <a:pPr>
              <a:buNone/>
            </a:pPr>
            <a:r>
              <a:rPr lang="en-GB" b="1" dirty="0" smtClean="0"/>
              <a:t>Criteria for forming a group</a:t>
            </a:r>
          </a:p>
          <a:p>
            <a:pPr lvl="1">
              <a:buFont typeface="Arial" pitchFamily="34" charset="0"/>
              <a:buChar char="•"/>
            </a:pPr>
            <a:r>
              <a:rPr lang="en-GB" dirty="0" smtClean="0"/>
              <a:t>Determining setting and size of the group</a:t>
            </a:r>
          </a:p>
          <a:p>
            <a:pPr lvl="1">
              <a:buFont typeface="Arial" pitchFamily="34" charset="0"/>
              <a:buChar char="•"/>
            </a:pPr>
            <a:r>
              <a:rPr lang="en-GB" dirty="0" smtClean="0"/>
              <a:t>Choosing  frequency and length of group sessions</a:t>
            </a:r>
          </a:p>
          <a:p>
            <a:pPr lvl="1">
              <a:buFont typeface="Arial" pitchFamily="34" charset="0"/>
              <a:buChar char="•"/>
            </a:pPr>
            <a:r>
              <a:rPr lang="en-GB" dirty="0" smtClean="0"/>
              <a:t>Deciding on open versus closed group</a:t>
            </a:r>
          </a:p>
          <a:p>
            <a:pPr lvl="1">
              <a:buFont typeface="Arial" pitchFamily="34" charset="0"/>
              <a:buChar char="•"/>
            </a:pPr>
            <a:r>
              <a:rPr lang="en-GB" dirty="0" smtClean="0"/>
              <a:t>Selecting a co-therapist  for the group </a:t>
            </a:r>
          </a:p>
          <a:p>
            <a:pPr lvl="1">
              <a:buFont typeface="Arial" pitchFamily="34" charset="0"/>
              <a:buChar char="•"/>
            </a:pPr>
            <a:r>
              <a:rPr lang="en-GB" dirty="0" smtClean="0"/>
              <a:t>Formulating appropriate goals</a:t>
            </a:r>
          </a:p>
          <a:p>
            <a:pPr lvl="1">
              <a:buFont typeface="Arial" pitchFamily="34" charset="0"/>
              <a:buChar char="•"/>
            </a:pPr>
            <a:r>
              <a:rPr lang="en-GB" dirty="0" smtClean="0"/>
              <a:t>Selecting patients who can perform the group task</a:t>
            </a:r>
          </a:p>
          <a:p>
            <a:pPr lvl="1">
              <a:buFont typeface="Arial" pitchFamily="34" charset="0"/>
              <a:buChar char="•"/>
            </a:pPr>
            <a:r>
              <a:rPr lang="en-GB" dirty="0" smtClean="0"/>
              <a:t>Preparing the patients for group therapy</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92</a:t>
            </a:fld>
            <a:endParaRPr lang="en-GB" dirty="0"/>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Group Therapy(cont.)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Types of groups</a:t>
            </a:r>
          </a:p>
          <a:p>
            <a:pPr>
              <a:buNone/>
            </a:pPr>
            <a:endParaRPr lang="en-GB" b="1" dirty="0" smtClean="0"/>
          </a:p>
          <a:p>
            <a:pPr lvl="1">
              <a:buFont typeface="Arial" pitchFamily="34" charset="0"/>
              <a:buChar char="•"/>
            </a:pPr>
            <a:r>
              <a:rPr lang="en-GB" dirty="0" smtClean="0"/>
              <a:t>There are two types of groups in relation to group therapy namely:</a:t>
            </a:r>
          </a:p>
          <a:p>
            <a:pPr lvl="2">
              <a:buFont typeface="Wingdings" pitchFamily="2" charset="2"/>
              <a:buChar char="Ø"/>
            </a:pPr>
            <a:r>
              <a:rPr lang="en-GB" sz="2800" dirty="0" smtClean="0"/>
              <a:t>Open group</a:t>
            </a:r>
          </a:p>
          <a:p>
            <a:pPr lvl="2">
              <a:buFont typeface="Wingdings" pitchFamily="2" charset="2"/>
              <a:buChar char="Ø"/>
            </a:pPr>
            <a:r>
              <a:rPr lang="en-GB" sz="2800" dirty="0" smtClean="0"/>
              <a:t>Closed group</a:t>
            </a:r>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93</a:t>
            </a:fld>
            <a:endParaRPr lang="en-GB"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Group Therapy- </a:t>
            </a:r>
            <a:r>
              <a:rPr lang="en-GB" sz="3600" dirty="0" smtClean="0"/>
              <a:t>Types of groups(cont.)</a:t>
            </a:r>
            <a:endParaRPr lang="en-GB" sz="3600"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Open group</a:t>
            </a:r>
          </a:p>
          <a:p>
            <a:pPr>
              <a:buNone/>
            </a:pPr>
            <a:endParaRPr lang="en-GB" b="1" dirty="0" smtClean="0"/>
          </a:p>
          <a:p>
            <a:pPr lvl="1">
              <a:buFont typeface="Arial" pitchFamily="34" charset="0"/>
              <a:buChar char="•"/>
            </a:pPr>
            <a:r>
              <a:rPr lang="en-GB" dirty="0" smtClean="0"/>
              <a:t>In open group, members enter and leave the group at any time</a:t>
            </a:r>
          </a:p>
          <a:p>
            <a:pPr lvl="1">
              <a:buFont typeface="Arial" pitchFamily="34" charset="0"/>
              <a:buChar char="•"/>
            </a:pPr>
            <a:r>
              <a:rPr lang="en-GB" dirty="0" smtClean="0"/>
              <a:t>Open group has no time limit</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94</a:t>
            </a:fld>
            <a:endParaRPr lang="en-GB"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Types of groups(cont.)</a:t>
            </a:r>
            <a:endParaRPr lang="en-GB" dirty="0"/>
          </a:p>
        </p:txBody>
      </p:sp>
      <p:sp>
        <p:nvSpPr>
          <p:cNvPr id="3" name="Content Placeholder 2"/>
          <p:cNvSpPr>
            <a:spLocks noGrp="1"/>
          </p:cNvSpPr>
          <p:nvPr>
            <p:ph idx="1"/>
          </p:nvPr>
        </p:nvSpPr>
        <p:spPr/>
        <p:txBody>
          <a:bodyPr/>
          <a:lstStyle/>
          <a:p>
            <a:pPr>
              <a:buNone/>
            </a:pPr>
            <a:r>
              <a:rPr lang="en-GB" b="1" dirty="0" smtClean="0"/>
              <a:t>Open group (cont.)</a:t>
            </a:r>
          </a:p>
          <a:p>
            <a:r>
              <a:rPr lang="en-GB" sz="2800" b="1" dirty="0" smtClean="0"/>
              <a:t>Advantages</a:t>
            </a:r>
          </a:p>
          <a:p>
            <a:pPr lvl="1">
              <a:buFont typeface="Wingdings" pitchFamily="2" charset="2"/>
              <a:buChar char="Ø"/>
            </a:pPr>
            <a:r>
              <a:rPr lang="en-GB" dirty="0" smtClean="0"/>
              <a:t>Allows replacement of outgoing members so that the group continues</a:t>
            </a:r>
          </a:p>
          <a:p>
            <a:pPr lvl="1">
              <a:buFont typeface="Wingdings" pitchFamily="2" charset="2"/>
              <a:buChar char="Ø"/>
            </a:pPr>
            <a:r>
              <a:rPr lang="en-GB" dirty="0" smtClean="0"/>
              <a:t>Allows acceptance of new members</a:t>
            </a:r>
          </a:p>
          <a:p>
            <a:pPr lvl="1">
              <a:buFont typeface="Wingdings" pitchFamily="2" charset="2"/>
              <a:buChar char="Ø"/>
            </a:pPr>
            <a:r>
              <a:rPr lang="en-GB" dirty="0" smtClean="0"/>
              <a:t>Long term patients remain in one group over a long time giving opportunity to receive support while dealing with the feelings which revolve around the loss of former members</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95</a:t>
            </a:fld>
            <a:endParaRPr lang="en-GB"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Types of groups(cont.)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Open group - </a:t>
            </a:r>
            <a:r>
              <a:rPr lang="en-GB" sz="2800" b="1" dirty="0" smtClean="0"/>
              <a:t>Advantages(cont.) </a:t>
            </a:r>
          </a:p>
          <a:p>
            <a:pPr>
              <a:buNone/>
            </a:pPr>
            <a:endParaRPr lang="en-GB" sz="2800" b="1" dirty="0" smtClean="0"/>
          </a:p>
          <a:p>
            <a:pPr lvl="1">
              <a:buFont typeface="Wingdings" pitchFamily="2" charset="2"/>
              <a:buChar char="Ø"/>
            </a:pPr>
            <a:r>
              <a:rPr lang="en-GB" dirty="0" smtClean="0"/>
              <a:t>Members give support to each other during establishment of relationships with new members</a:t>
            </a:r>
          </a:p>
          <a:p>
            <a:pPr lvl="1">
              <a:buFont typeface="Wingdings" pitchFamily="2" charset="2"/>
              <a:buChar char="Ø"/>
            </a:pPr>
            <a:r>
              <a:rPr lang="en-GB" dirty="0" smtClean="0"/>
              <a:t>Open group gives an opportunity to assess group members’ growth through the group</a:t>
            </a:r>
          </a:p>
          <a:p>
            <a:pPr lvl="1">
              <a:buFont typeface="Wingdings" pitchFamily="2" charset="2"/>
              <a:buChar char="Ø"/>
            </a:pPr>
            <a:endParaRPr lang="en-GB" dirty="0" smtClean="0"/>
          </a:p>
          <a:p>
            <a:pPr lvl="1">
              <a:buFont typeface="Wingdings" pitchFamily="2" charset="2"/>
              <a:buChar char="Ø"/>
            </a:pP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96</a:t>
            </a:fld>
            <a:endParaRPr lang="en-GB"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Types of groups(cont.)</a:t>
            </a:r>
            <a:endParaRPr lang="en-GB" dirty="0"/>
          </a:p>
        </p:txBody>
      </p:sp>
      <p:sp>
        <p:nvSpPr>
          <p:cNvPr id="3" name="Content Placeholder 2"/>
          <p:cNvSpPr>
            <a:spLocks noGrp="1"/>
          </p:cNvSpPr>
          <p:nvPr>
            <p:ph idx="1"/>
          </p:nvPr>
        </p:nvSpPr>
        <p:spPr/>
        <p:txBody>
          <a:bodyPr/>
          <a:lstStyle/>
          <a:p>
            <a:pPr>
              <a:buNone/>
            </a:pPr>
            <a:r>
              <a:rPr lang="en-GB" b="1" dirty="0" smtClean="0"/>
              <a:t>Open group(cont)</a:t>
            </a:r>
          </a:p>
          <a:p>
            <a:r>
              <a:rPr lang="en-GB" sz="2800" b="1" dirty="0" smtClean="0"/>
              <a:t>Disadvantages</a:t>
            </a:r>
          </a:p>
          <a:p>
            <a:pPr lvl="1">
              <a:buFont typeface="Wingdings" pitchFamily="2" charset="2"/>
              <a:buChar char="Ø"/>
            </a:pPr>
            <a:r>
              <a:rPr lang="en-GB" dirty="0" smtClean="0"/>
              <a:t>Rapid turn-over of group members may interfere with group continuity</a:t>
            </a:r>
          </a:p>
          <a:p>
            <a:pPr lvl="1">
              <a:buFont typeface="Wingdings" pitchFamily="2" charset="2"/>
              <a:buChar char="Ø"/>
            </a:pPr>
            <a:r>
              <a:rPr lang="en-GB" dirty="0" smtClean="0"/>
              <a:t>The group may regress due to frequency of termination of old members and assessment of new members</a:t>
            </a:r>
          </a:p>
          <a:p>
            <a:pPr lvl="1">
              <a:buFont typeface="Wingdings" pitchFamily="2" charset="2"/>
              <a:buChar char="Ø"/>
            </a:pPr>
            <a:r>
              <a:rPr lang="en-GB" dirty="0" smtClean="0"/>
              <a:t>Rapid turn –over of group leader creates a constant anxiety within a group</a:t>
            </a:r>
          </a:p>
          <a:p>
            <a:endParaRPr lang="en-GB" sz="28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97</a:t>
            </a:fld>
            <a:endParaRPr lang="en-GB"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Types of groups(cont.)</a:t>
            </a:r>
            <a:endParaRPr lang="en-GB" dirty="0"/>
          </a:p>
        </p:txBody>
      </p:sp>
      <p:sp>
        <p:nvSpPr>
          <p:cNvPr id="3" name="Content Placeholder 2"/>
          <p:cNvSpPr>
            <a:spLocks noGrp="1"/>
          </p:cNvSpPr>
          <p:nvPr>
            <p:ph idx="1"/>
          </p:nvPr>
        </p:nvSpPr>
        <p:spPr/>
        <p:txBody>
          <a:bodyPr/>
          <a:lstStyle/>
          <a:p>
            <a:pPr>
              <a:buNone/>
            </a:pPr>
            <a:endParaRPr lang="en-GB" b="1" dirty="0" smtClean="0"/>
          </a:p>
          <a:p>
            <a:pPr>
              <a:buNone/>
            </a:pPr>
            <a:r>
              <a:rPr lang="en-GB" b="1" dirty="0" smtClean="0"/>
              <a:t>Closed group</a:t>
            </a:r>
          </a:p>
          <a:p>
            <a:pPr>
              <a:buNone/>
            </a:pPr>
            <a:endParaRPr lang="en-GB" b="1" dirty="0" smtClean="0"/>
          </a:p>
          <a:p>
            <a:pPr lvl="1">
              <a:buFont typeface="Arial" pitchFamily="34" charset="0"/>
              <a:buChar char="•"/>
            </a:pPr>
            <a:r>
              <a:rPr lang="en-GB" dirty="0" smtClean="0"/>
              <a:t>In closed group , all members start at the same time, no one is allowed to leave or enter in between</a:t>
            </a:r>
          </a:p>
          <a:p>
            <a:pPr lvl="1">
              <a:buFont typeface="Arial" pitchFamily="34" charset="0"/>
              <a:buChar char="•"/>
            </a:pPr>
            <a:r>
              <a:rPr lang="en-GB" dirty="0" smtClean="0"/>
              <a:t>The group runs for a specific period of time and then breaks </a:t>
            </a:r>
            <a:endParaRPr lang="en-GB"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98</a:t>
            </a:fld>
            <a:endParaRPr lang="en-GB"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Group Therapy- Types of groups(cont.)</a:t>
            </a:r>
            <a:endParaRPr lang="en-GB" dirty="0"/>
          </a:p>
        </p:txBody>
      </p:sp>
      <p:sp>
        <p:nvSpPr>
          <p:cNvPr id="3" name="Content Placeholder 2"/>
          <p:cNvSpPr>
            <a:spLocks noGrp="1"/>
          </p:cNvSpPr>
          <p:nvPr>
            <p:ph idx="1"/>
          </p:nvPr>
        </p:nvSpPr>
        <p:spPr/>
        <p:txBody>
          <a:bodyPr/>
          <a:lstStyle/>
          <a:p>
            <a:pPr>
              <a:buNone/>
            </a:pPr>
            <a:r>
              <a:rPr lang="en-GB" b="1" dirty="0" smtClean="0"/>
              <a:t>Closed group(cont.)</a:t>
            </a:r>
          </a:p>
          <a:p>
            <a:r>
              <a:rPr lang="en-GB" sz="2800" b="1" dirty="0" smtClean="0"/>
              <a:t>Advantages</a:t>
            </a:r>
          </a:p>
          <a:p>
            <a:pPr lvl="1">
              <a:buFont typeface="Wingdings" pitchFamily="2" charset="2"/>
              <a:buChar char="Ø"/>
            </a:pPr>
            <a:r>
              <a:rPr lang="en-GB" dirty="0" smtClean="0"/>
              <a:t>Continuity of members is assured thus reducing regression through arrival and departure of members</a:t>
            </a:r>
          </a:p>
          <a:p>
            <a:pPr lvl="1">
              <a:buFont typeface="Wingdings" pitchFamily="2" charset="2"/>
              <a:buChar char="Ø"/>
            </a:pPr>
            <a:r>
              <a:rPr lang="en-GB" dirty="0" smtClean="0"/>
              <a:t>The cohesiveness of the group is easily achieved</a:t>
            </a:r>
          </a:p>
          <a:p>
            <a:pPr lvl="1">
              <a:buFont typeface="Wingdings" pitchFamily="2" charset="2"/>
              <a:buChar char="Ø"/>
            </a:pPr>
            <a:r>
              <a:rPr lang="en-GB" dirty="0" smtClean="0"/>
              <a:t>Allows members to set definite goals for the group</a:t>
            </a:r>
          </a:p>
          <a:p>
            <a:pPr lvl="1">
              <a:buFont typeface="Wingdings" pitchFamily="2" charset="2"/>
              <a:buChar char="Ø"/>
            </a:pPr>
            <a:r>
              <a:rPr lang="en-GB" dirty="0" smtClean="0"/>
              <a:t>Deep group relationship develops</a:t>
            </a:r>
          </a:p>
          <a:p>
            <a:pPr lvl="1">
              <a:buNone/>
            </a:pPr>
            <a:endParaRPr lang="en-GB" sz="2400" dirty="0"/>
          </a:p>
        </p:txBody>
      </p:sp>
      <p:sp>
        <p:nvSpPr>
          <p:cNvPr id="4" name="Slide Number Placeholder 3"/>
          <p:cNvSpPr>
            <a:spLocks noGrp="1"/>
          </p:cNvSpPr>
          <p:nvPr>
            <p:ph type="sldNum" sz="quarter" idx="12"/>
          </p:nvPr>
        </p:nvSpPr>
        <p:spPr/>
        <p:txBody>
          <a:bodyPr/>
          <a:lstStyle/>
          <a:p>
            <a:fld id="{76C13FA0-8E06-4739-A6BC-9F5A81B40FE9}" type="slidenum">
              <a:rPr lang="en-GB" smtClean="0"/>
              <a:pPr/>
              <a:t>99</a:t>
            </a:fld>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15357</TotalTime>
  <Words>9245</Words>
  <Application>Microsoft Office PowerPoint</Application>
  <PresentationFormat>On-screen Show (4:3)</PresentationFormat>
  <Paragraphs>1531</Paragraphs>
  <Slides>180</Slides>
  <Notes>8</Notes>
  <HiddenSlides>0</HiddenSlides>
  <MMClips>0</MMClips>
  <ScaleCrop>false</ScaleCrop>
  <HeadingPairs>
    <vt:vector size="4" baseType="variant">
      <vt:variant>
        <vt:lpstr>Theme</vt:lpstr>
      </vt:variant>
      <vt:variant>
        <vt:i4>1</vt:i4>
      </vt:variant>
      <vt:variant>
        <vt:lpstr>Slide Titles</vt:lpstr>
      </vt:variant>
      <vt:variant>
        <vt:i4>180</vt:i4>
      </vt:variant>
    </vt:vector>
  </HeadingPairs>
  <TitlesOfParts>
    <vt:vector size="181" baseType="lpstr">
      <vt:lpstr>Office Theme</vt:lpstr>
      <vt:lpstr>THERAPEUTIC  APPROACHES  II -20 HOURS</vt:lpstr>
      <vt:lpstr>Competence</vt:lpstr>
      <vt:lpstr>Learning outcomes</vt:lpstr>
      <vt:lpstr>Units</vt:lpstr>
      <vt:lpstr>Content</vt:lpstr>
      <vt:lpstr>Content –psychotherapies(cont.)</vt:lpstr>
      <vt:lpstr>Content –psychotherapies(cont.)</vt:lpstr>
      <vt:lpstr>Content (cont.)</vt:lpstr>
      <vt:lpstr>Theoretical foundations of psychodynamic approaches</vt:lpstr>
      <vt:lpstr>Sigmund  Freud theories</vt:lpstr>
      <vt:lpstr>Sigmund Freud’s Theories(cont.)</vt:lpstr>
      <vt:lpstr>Sigmund Freud’s theories (cont.)</vt:lpstr>
      <vt:lpstr>Sigmund Freud’s theories (cont.)</vt:lpstr>
      <vt:lpstr>Sigmund Freud’s theories (cont.)</vt:lpstr>
      <vt:lpstr>Sigmund Freud’s theories (cont.)</vt:lpstr>
      <vt:lpstr>Sigmund Freud’s theories (cont.)</vt:lpstr>
      <vt:lpstr>Sigmund Freud’s theories (cont.)</vt:lpstr>
      <vt:lpstr>Sigmund Freud’s theories (cont.)` </vt:lpstr>
      <vt:lpstr>Sigmund Freud’s theories (cont.)</vt:lpstr>
      <vt:lpstr>Sigmund Freud’s theories (cont.)</vt:lpstr>
      <vt:lpstr>Sigmund Freud’s theories (cont.)</vt:lpstr>
      <vt:lpstr>Sigmund Freud’s theories (cont.)</vt:lpstr>
      <vt:lpstr>Sigmund Freud’s theories (cont.)</vt:lpstr>
      <vt:lpstr>Sigmund Freud’s theories (cont.)</vt:lpstr>
      <vt:lpstr>Erik Erikson’s Psychosocial stages</vt:lpstr>
      <vt:lpstr>Erik Erikson’s Psychosocial stages</vt:lpstr>
      <vt:lpstr>Erik Erikson’s Psychosocial Stages</vt:lpstr>
      <vt:lpstr>Erik Erikson’s Psychosocial Stages</vt:lpstr>
      <vt:lpstr>PSYCHOTHERAPY</vt:lpstr>
      <vt:lpstr>Psychotherapy(cont.)</vt:lpstr>
      <vt:lpstr>Psychotherapy(cont.)</vt:lpstr>
      <vt:lpstr>Psychotherapy -Individual(cont.)</vt:lpstr>
      <vt:lpstr>Psychotherapy -Individual(cont.)</vt:lpstr>
      <vt:lpstr>Psychotherapy- Individual(cont.)</vt:lpstr>
      <vt:lpstr>Psychotherapy- Individual(cont.)</vt:lpstr>
      <vt:lpstr>Psychotherapy- Individual(cont.)</vt:lpstr>
      <vt:lpstr>Psychotherapy(cont.)</vt:lpstr>
      <vt:lpstr>Hypnosis</vt:lpstr>
      <vt:lpstr>Hypnosis</vt:lpstr>
      <vt:lpstr>Hypnosis</vt:lpstr>
      <vt:lpstr>Hypnosis</vt:lpstr>
      <vt:lpstr>Hypnosis-Hypnotisability trait(cont.)</vt:lpstr>
      <vt:lpstr>Hypnosis-Hypnotisability trait(cont.)</vt:lpstr>
      <vt:lpstr>Hypnosis-Hypnotisability trait(cont.)</vt:lpstr>
      <vt:lpstr>Hypnosis (cont.)</vt:lpstr>
      <vt:lpstr>Hypnosis-Technique (cont.)</vt:lpstr>
      <vt:lpstr>Psychoanalysis</vt:lpstr>
      <vt:lpstr>Psychoanalysis(cont.)</vt:lpstr>
      <vt:lpstr>Psychoanalysis (cont.) </vt:lpstr>
      <vt:lpstr>Psychoanalysis(cont.)</vt:lpstr>
      <vt:lpstr>Psychoanalysis (cont.)</vt:lpstr>
      <vt:lpstr>Psychoanalysis (cont.)</vt:lpstr>
      <vt:lpstr>Psychoanalysis (cont.) </vt:lpstr>
      <vt:lpstr>Psychoanalysis(cont.)</vt:lpstr>
      <vt:lpstr>Psychoanalysis(cont.)</vt:lpstr>
      <vt:lpstr>Psychoanalysis(cont.)</vt:lpstr>
      <vt:lpstr>Psychoanalysis(cont.)</vt:lpstr>
      <vt:lpstr>Psychoanalysis(cont.)</vt:lpstr>
      <vt:lpstr>Psychoanalysis(cont.)</vt:lpstr>
      <vt:lpstr>Psychoanalysis-stages(cont.)</vt:lpstr>
      <vt:lpstr>Supportive psychotherapy</vt:lpstr>
      <vt:lpstr>Supportive psychotherapy(cont.)</vt:lpstr>
      <vt:lpstr>Supportive psychotherapy(cont.)</vt:lpstr>
      <vt:lpstr>Supportive psychotherapy(cont.)</vt:lpstr>
      <vt:lpstr>Supportive psychotherapy -Technique (cont.)</vt:lpstr>
      <vt:lpstr>Supportive psychotherapy -Technique (cont.)</vt:lpstr>
      <vt:lpstr>Supportive psychotherapy(cont.)</vt:lpstr>
      <vt:lpstr>Supportive psychotherapy(cont.)</vt:lpstr>
      <vt:lpstr>Cognitive Therapy</vt:lpstr>
      <vt:lpstr>Cognitive Therapy(Cont.)</vt:lpstr>
      <vt:lpstr>Cognitive Therapy(Cont.)</vt:lpstr>
      <vt:lpstr>Cognitive Therapy(Cont.)</vt:lpstr>
      <vt:lpstr>Cognitive Therapy-Technique(Cont.)</vt:lpstr>
      <vt:lpstr>Cognitive Therapy-Technique(Cont.)</vt:lpstr>
      <vt:lpstr>GROUP THERAPY</vt:lpstr>
      <vt:lpstr>Group therapy(cont.)</vt:lpstr>
      <vt:lpstr>Group therapy-History (cont.)</vt:lpstr>
      <vt:lpstr>Group Therapy - History(Cont.)</vt:lpstr>
      <vt:lpstr>Group Therapy - History(Cont.)</vt:lpstr>
      <vt:lpstr>Group Therapy - History(Cont.)</vt:lpstr>
      <vt:lpstr>Group Therapy - History(Cont.)</vt:lpstr>
      <vt:lpstr>Group Therapy - History(Cont.)</vt:lpstr>
      <vt:lpstr>Group Therapy - History(Cont.)</vt:lpstr>
      <vt:lpstr>Group Therapy - History(Cont.)</vt:lpstr>
      <vt:lpstr>Group Therapy – Johari Window (Cont.)</vt:lpstr>
      <vt:lpstr>Group Therapy – Johari Window (Cont.)</vt:lpstr>
      <vt:lpstr>Group Therapy – Johari Window (Cont.)</vt:lpstr>
      <vt:lpstr>Group Therapy – Johari Window (Cont.)</vt:lpstr>
      <vt:lpstr>The Johari Awareness model</vt:lpstr>
      <vt:lpstr>Group Therapy(cont.)</vt:lpstr>
      <vt:lpstr>Group Therapy(cont.)</vt:lpstr>
      <vt:lpstr>Group Therapy(cont.)</vt:lpstr>
      <vt:lpstr>Group Therapy(cont.)</vt:lpstr>
      <vt:lpstr>Group Therapy- Types of groups(cont.)</vt:lpstr>
      <vt:lpstr>Group Therapy- Types of groups(cont.)</vt:lpstr>
      <vt:lpstr>Group Therapy- Types of groups(cont.)</vt:lpstr>
      <vt:lpstr>Group Therapy- Types of groups(cont.)</vt:lpstr>
      <vt:lpstr>Group Therapy- Types of groups(cont.)</vt:lpstr>
      <vt:lpstr>Group Therapy- Types of groups(cont.)</vt:lpstr>
      <vt:lpstr>Group Therapy- Types of groups(cont.)</vt:lpstr>
      <vt:lpstr>Group Therapy(cont.)</vt:lpstr>
      <vt:lpstr>Group Therapy(cont.)</vt:lpstr>
      <vt:lpstr>Group therapy(cont.)</vt:lpstr>
      <vt:lpstr>Group therapy – Group development(cont.)</vt:lpstr>
      <vt:lpstr>Group therapy – Group development(cont.)</vt:lpstr>
      <vt:lpstr>Group therapy – Group development(cont.)</vt:lpstr>
      <vt:lpstr>Group therapy – Group development(cont.)</vt:lpstr>
      <vt:lpstr>Group therapy – Group development(cont.)</vt:lpstr>
      <vt:lpstr>Group therapy – Group development(cont.)</vt:lpstr>
      <vt:lpstr>Group therapy – Group development(cont.)</vt:lpstr>
      <vt:lpstr>Group therapy (cont.)</vt:lpstr>
      <vt:lpstr>Group therapy (cont.)</vt:lpstr>
      <vt:lpstr>Group therapy (cont.)</vt:lpstr>
      <vt:lpstr>Group therapy (cont.)</vt:lpstr>
      <vt:lpstr>Group therapy (cont.)</vt:lpstr>
      <vt:lpstr>Group therapy (cont.)</vt:lpstr>
      <vt:lpstr>Group therapy (cont.)</vt:lpstr>
      <vt:lpstr>Group therapy (cont.)</vt:lpstr>
      <vt:lpstr>Group therapy (cont.)</vt:lpstr>
      <vt:lpstr>Group therapy  (cont.)</vt:lpstr>
      <vt:lpstr>Group therapy -Helpful roles (cont.)</vt:lpstr>
      <vt:lpstr>Group therapy -Helpful roles (cont.)</vt:lpstr>
      <vt:lpstr>Group therapy -Helpful roles (cont.)</vt:lpstr>
      <vt:lpstr>Conducting a group psychotherapy</vt:lpstr>
      <vt:lpstr>Conducting a group psychotherapy</vt:lpstr>
      <vt:lpstr>Conducting a group psychotherapy</vt:lpstr>
      <vt:lpstr>Conducting a group psychotherapy</vt:lpstr>
      <vt:lpstr>Conducting  group therapy(cont.)</vt:lpstr>
      <vt:lpstr>Conducting  group therapy(cont.)</vt:lpstr>
      <vt:lpstr>Conducting  group therapy(cont.)</vt:lpstr>
      <vt:lpstr>Conducting  group therapy(cont.)</vt:lpstr>
      <vt:lpstr>Conducting  group therapy(cont.)</vt:lpstr>
      <vt:lpstr>Conducting  group therapy(cont.)</vt:lpstr>
      <vt:lpstr>Conducting  group therapy(cont.)</vt:lpstr>
      <vt:lpstr>Conducting  group therapy(cont.)</vt:lpstr>
      <vt:lpstr>Conducting  group therapy(cont.)</vt:lpstr>
      <vt:lpstr>Conducting  group therapy(cont.)</vt:lpstr>
      <vt:lpstr>REHABILITATION</vt:lpstr>
      <vt:lpstr>REHABILITATION(Cont.)</vt:lpstr>
      <vt:lpstr>REHABILITATION</vt:lpstr>
      <vt:lpstr>REHABILITATION</vt:lpstr>
      <vt:lpstr>REHABILITATION</vt:lpstr>
      <vt:lpstr>OCCUPATIONAL THERAPY</vt:lpstr>
      <vt:lpstr>OCCUPATIONAL THERAPY(cont.)</vt:lpstr>
      <vt:lpstr>OCCUPATIONAL THERAPY(cont.)</vt:lpstr>
      <vt:lpstr>OCCUPATIONAL THERAPY(cont.)</vt:lpstr>
      <vt:lpstr>OCCUPATIONAL THERAPY(cont.)</vt:lpstr>
      <vt:lpstr>OCCUPATIONAL THERAPY(cont.)</vt:lpstr>
      <vt:lpstr>OCCUPATIONAL THERAPY(cont.)</vt:lpstr>
      <vt:lpstr>OCCUPATIONAL THERAPY(cont.)</vt:lpstr>
      <vt:lpstr>OCCUPATIONAL THERAPY(cont.)</vt:lpstr>
      <vt:lpstr>RECREATIONAL THERAPY</vt:lpstr>
      <vt:lpstr>RECREATIONAL THERAPY (cont.)</vt:lpstr>
      <vt:lpstr>RECREATIONAL THERAPY (cont.)</vt:lpstr>
      <vt:lpstr>RECREATIONAL THERAPY (cont.)</vt:lpstr>
      <vt:lpstr>RECREATIONAL THERAPY (cont.)</vt:lpstr>
      <vt:lpstr>RECREATIONAL THERAPY (cont.)</vt:lpstr>
      <vt:lpstr>BEHAVIOUR THERAPY</vt:lpstr>
      <vt:lpstr>BEHAVIOUR THERAPY(cont.)</vt:lpstr>
      <vt:lpstr>BEHAVIOUR THERAPY(cont.)</vt:lpstr>
      <vt:lpstr>BEHAVIOUR THERAPY(cont.)</vt:lpstr>
      <vt:lpstr>BEHAVIOUR THERAPY(cont.)</vt:lpstr>
      <vt:lpstr>BEHAVIOUR THERAPY(cont.)</vt:lpstr>
      <vt:lpstr>BEHAVIOUR THERAPY(cont.)</vt:lpstr>
      <vt:lpstr>BEHAVIOUR THERAPY(cont.)</vt:lpstr>
      <vt:lpstr>BEHAVIOUR THERAPY(cont.)</vt:lpstr>
      <vt:lpstr>BEHAVIOUR THERAPY(cont.)</vt:lpstr>
      <vt:lpstr>BEHAVIOUR THERAPY(cont.)</vt:lpstr>
      <vt:lpstr>BEHAVIOUR THERAPY(cont.)</vt:lpstr>
      <vt:lpstr>BEHAVIOUR THERAPY(cont.)</vt:lpstr>
      <vt:lpstr>BEHAVIOUR THERAPY(cont.)</vt:lpstr>
      <vt:lpstr>BEHAVIOUR THERAPY- Reinforcement (cont.)</vt:lpstr>
      <vt:lpstr>BEHAVIOUR THERAPY- Reinforcement (cont.)</vt:lpstr>
      <vt:lpstr>BEHAVIOUR THERAPY- Reinforcement (cont.)</vt:lpstr>
      <vt:lpstr>BEHAVIOUR THERAPY- Reinforcement (cont.)</vt:lpstr>
      <vt:lpstr>BEHAVIOUR THERAPY</vt:lpstr>
      <vt:lpstr>BEHAVIOUR THERAPY</vt:lpstr>
      <vt:lpstr>BEHAVIOUR THERAPY-Flooding(cont.)</vt:lpstr>
      <vt:lpstr>BEHAVIOUR THERAPY</vt:lpstr>
      <vt:lpstr>BEHAVIOUR THERAPY-Aversion therapy(cont.)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THERAPEUTIC  APPROACHES  II -20 HOURS</dc:title>
  <dc:creator>bonty</dc:creator>
  <cp:lastModifiedBy>bonty</cp:lastModifiedBy>
  <cp:revision>1368</cp:revision>
  <dcterms:created xsi:type="dcterms:W3CDTF">2016-01-09T17:47:20Z</dcterms:created>
  <dcterms:modified xsi:type="dcterms:W3CDTF">2018-09-10T07:26:22Z</dcterms:modified>
</cp:coreProperties>
</file>