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5" r:id="rId5"/>
    <p:sldId id="261" r:id="rId6"/>
    <p:sldId id="262" r:id="rId7"/>
    <p:sldId id="266" r:id="rId8"/>
    <p:sldId id="263" r:id="rId9"/>
    <p:sldId id="267" r:id="rId10"/>
    <p:sldId id="264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1" autoAdjust="0"/>
    <p:restoredTop sz="94660"/>
  </p:normalViewPr>
  <p:slideViewPr>
    <p:cSldViewPr snapToGrid="0">
      <p:cViewPr varScale="1">
        <p:scale>
          <a:sx n="49" d="100"/>
          <a:sy n="49" d="100"/>
        </p:scale>
        <p:origin x="42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 CNS BY DAKTARI OUMA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CNS-</a:t>
            </a:r>
            <a:r>
              <a:rPr lang="en-US" dirty="0" err="1"/>
              <a:t>Organisation</a:t>
            </a:r>
            <a:r>
              <a:rPr lang="en-US" dirty="0"/>
              <a:t> -blood supply ,CSF meninges and blood brain </a:t>
            </a:r>
            <a:r>
              <a:rPr lang="en-US" dirty="0" err="1"/>
              <a:t>barrier,the</a:t>
            </a:r>
            <a:r>
              <a:rPr lang="en-US" dirty="0"/>
              <a:t> brain, the spinal cord, neuron, functions of the neuron, action potential in neurons, synapse, Week 2: functions of the central nervous system, sensory receptors, peripheral nervous system, autonomic nervous system Week 3 motor and integrative functions ;cortical control of motor functions cerebral blood flow ,intellectual functions, </a:t>
            </a:r>
            <a:r>
              <a:rPr lang="en-US" dirty="0" err="1"/>
              <a:t>behavioural</a:t>
            </a:r>
            <a:r>
              <a:rPr lang="en-US" dirty="0"/>
              <a:t> and motivational mechanism; states of brain activity, locomotion Embryology; developmental urogenital system</a:t>
            </a:r>
          </a:p>
        </p:txBody>
      </p:sp>
    </p:spTree>
    <p:extLst>
      <p:ext uri="{BB962C8B-B14F-4D97-AF65-F5344CB8AC3E}">
        <p14:creationId xmlns:p14="http://schemas.microsoft.com/office/powerpoint/2010/main" val="3818150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Neuron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Neurons</a:t>
            </a:r>
            <a:r>
              <a:rPr lang="en-US" dirty="0"/>
              <a:t> are classified structurally according to the number of processes extending from the </a:t>
            </a:r>
            <a:r>
              <a:rPr lang="en-US" dirty="0" smtClean="0"/>
              <a:t>soma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Multipolar </a:t>
            </a:r>
            <a:r>
              <a:rPr lang="en-US" dirty="0" smtClean="0"/>
              <a:t>neurons</a:t>
            </a:r>
          </a:p>
          <a:p>
            <a:r>
              <a:rPr lang="en-US" dirty="0" smtClean="0"/>
              <a:t>2. Bipolar neurons</a:t>
            </a:r>
          </a:p>
          <a:p>
            <a:r>
              <a:rPr lang="en-US" dirty="0"/>
              <a:t>3. Unipolar neurons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Anaxonic</a:t>
            </a:r>
            <a:r>
              <a:rPr lang="en-US" dirty="0" smtClean="0"/>
              <a:t> </a:t>
            </a:r>
            <a:r>
              <a:rPr lang="en-US" dirty="0"/>
              <a:t>neurons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5372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7124" y="-2042809"/>
            <a:ext cx="6400800" cy="1145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4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Axonal Transport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axonal </a:t>
            </a:r>
            <a:r>
              <a:rPr lang="en-US" dirty="0" smtClean="0"/>
              <a:t>transport</a:t>
            </a:r>
          </a:p>
          <a:p>
            <a:r>
              <a:rPr lang="en-US" dirty="0" smtClean="0"/>
              <a:t>anterograde transport</a:t>
            </a:r>
          </a:p>
          <a:p>
            <a:r>
              <a:rPr lang="en-US" dirty="0" smtClean="0"/>
              <a:t>retrograde </a:t>
            </a:r>
            <a:r>
              <a:rPr lang="en-US" dirty="0"/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192131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Nervous Tissue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of the Nervous System</a:t>
            </a:r>
          </a:p>
          <a:p>
            <a:r>
              <a:rPr lang="en-US" dirty="0" smtClean="0"/>
              <a:t>Nerve </a:t>
            </a:r>
            <a:r>
              <a:rPr lang="en-US" dirty="0"/>
              <a:t>Cells (Neurons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• </a:t>
            </a:r>
            <a:r>
              <a:rPr lang="en-US" dirty="0"/>
              <a:t>Universal Properties 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• </a:t>
            </a:r>
            <a:r>
              <a:rPr lang="en-US" dirty="0"/>
              <a:t>Functional </a:t>
            </a:r>
            <a:r>
              <a:rPr lang="en-US" dirty="0" smtClean="0"/>
              <a:t>Classes </a:t>
            </a:r>
          </a:p>
          <a:p>
            <a:r>
              <a:rPr lang="en-US" dirty="0" smtClean="0"/>
              <a:t>• </a:t>
            </a:r>
            <a:r>
              <a:rPr lang="en-US" dirty="0"/>
              <a:t>Structure of a Neuron </a:t>
            </a:r>
          </a:p>
          <a:p>
            <a:r>
              <a:rPr lang="en-US" dirty="0" smtClean="0"/>
              <a:t>• </a:t>
            </a:r>
            <a:r>
              <a:rPr lang="en-US" dirty="0"/>
              <a:t>Axonal Transport </a:t>
            </a:r>
          </a:p>
        </p:txBody>
      </p:sp>
    </p:spTree>
    <p:extLst>
      <p:ext uri="{BB962C8B-B14F-4D97-AF65-F5344CB8AC3E}">
        <p14:creationId xmlns:p14="http://schemas.microsoft.com/office/powerpoint/2010/main" val="1782700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Nervous System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Receptors</a:t>
            </a:r>
          </a:p>
          <a:p>
            <a:r>
              <a:rPr lang="en-US" dirty="0" err="1"/>
              <a:t>neural</a:t>
            </a:r>
            <a:r>
              <a:rPr lang="en-US" dirty="0"/>
              <a:t> </a:t>
            </a:r>
            <a:r>
              <a:rPr lang="en-US" dirty="0" smtClean="0"/>
              <a:t>integration</a:t>
            </a:r>
          </a:p>
          <a:p>
            <a:r>
              <a:rPr lang="en-US" dirty="0" smtClean="0"/>
              <a:t>Effectors</a:t>
            </a:r>
          </a:p>
          <a:p>
            <a:r>
              <a:rPr lang="en-US" dirty="0"/>
              <a:t>central nervous system (CNS</a:t>
            </a:r>
            <a:r>
              <a:rPr lang="en-US" dirty="0" smtClean="0"/>
              <a:t>)</a:t>
            </a:r>
          </a:p>
          <a:p>
            <a:r>
              <a:rPr lang="en-US" dirty="0"/>
              <a:t>peripheral nervous system (PNS</a:t>
            </a:r>
            <a:r>
              <a:rPr lang="en-US" dirty="0" smtClean="0"/>
              <a:t>)</a:t>
            </a:r>
          </a:p>
          <a:p>
            <a:r>
              <a:rPr lang="en-US" dirty="0"/>
              <a:t>A </a:t>
            </a:r>
            <a:r>
              <a:rPr lang="en-US" dirty="0" smtClean="0"/>
              <a:t>nerve</a:t>
            </a:r>
          </a:p>
          <a:p>
            <a:r>
              <a:rPr lang="en-US" dirty="0"/>
              <a:t>ganglion</a:t>
            </a:r>
            <a:endParaRPr lang="en-US" dirty="0" smtClean="0"/>
          </a:p>
          <a:p>
            <a:r>
              <a:rPr lang="en-US" dirty="0"/>
              <a:t>e sensory (afferent2 ) </a:t>
            </a:r>
            <a:r>
              <a:rPr lang="en-US" dirty="0" smtClean="0"/>
              <a:t>division</a:t>
            </a:r>
          </a:p>
          <a:p>
            <a:r>
              <a:rPr lang="en-US" dirty="0"/>
              <a:t>somatic3 sensory </a:t>
            </a:r>
            <a:r>
              <a:rPr lang="en-US" dirty="0" smtClean="0"/>
              <a:t>division</a:t>
            </a:r>
          </a:p>
          <a:p>
            <a:r>
              <a:rPr lang="en-US" dirty="0" smtClean="0"/>
              <a:t> </a:t>
            </a:r>
            <a:r>
              <a:rPr lang="en-US" dirty="0"/>
              <a:t>motor (efferent4 ) </a:t>
            </a:r>
            <a:r>
              <a:rPr lang="en-US" dirty="0" smtClean="0"/>
              <a:t>division</a:t>
            </a:r>
          </a:p>
          <a:p>
            <a:r>
              <a:rPr lang="en-US" dirty="0"/>
              <a:t>visceral motor division (autonomic5 nervous system</a:t>
            </a:r>
            <a:r>
              <a:rPr lang="en-US" dirty="0" smtClean="0"/>
              <a:t>)~ </a:t>
            </a:r>
            <a:r>
              <a:rPr lang="en-US" dirty="0"/>
              <a:t>sympathetic </a:t>
            </a:r>
            <a:r>
              <a:rPr lang="en-US" dirty="0" err="1"/>
              <a:t>division~parasympathetic</a:t>
            </a:r>
            <a:r>
              <a:rPr lang="en-US" dirty="0"/>
              <a:t> </a:t>
            </a:r>
            <a:r>
              <a:rPr lang="en-US" dirty="0" smtClean="0"/>
              <a:t>division</a:t>
            </a:r>
          </a:p>
          <a:p>
            <a:r>
              <a:rPr lang="en-US" dirty="0"/>
              <a:t>somatic motor </a:t>
            </a:r>
            <a:r>
              <a:rPr lang="en-US" dirty="0" smtClean="0"/>
              <a:t>division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63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81" y="-1128409"/>
            <a:ext cx="11226334" cy="45914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9581" y="3715803"/>
            <a:ext cx="10778862" cy="404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75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Nerve Cells (</a:t>
            </a:r>
            <a:r>
              <a:rPr lang="en-US" dirty="0" smtClean="0"/>
              <a:t>Neurons)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Universal </a:t>
            </a:r>
            <a:r>
              <a:rPr lang="en-US" dirty="0" smtClean="0"/>
              <a:t>Properties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Excitability </a:t>
            </a:r>
            <a:r>
              <a:rPr lang="en-US" dirty="0"/>
              <a:t>(irritability</a:t>
            </a:r>
            <a:r>
              <a:rPr lang="en-US" dirty="0" smtClean="0"/>
              <a:t>).. </a:t>
            </a:r>
          </a:p>
          <a:p>
            <a:pPr marL="457200" indent="-457200">
              <a:buAutoNum type="arabicPeriod"/>
            </a:pPr>
            <a:r>
              <a:rPr lang="en-US" dirty="0" smtClean="0"/>
              <a:t>Conductivity</a:t>
            </a:r>
            <a:r>
              <a:rPr lang="en-US" dirty="0"/>
              <a:t>. 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Secretion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0978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Sensory </a:t>
            </a:r>
            <a:r>
              <a:rPr lang="en-US" dirty="0"/>
              <a:t>(afferent) </a:t>
            </a:r>
            <a:r>
              <a:rPr lang="en-US" dirty="0" smtClean="0"/>
              <a:t>neurons</a:t>
            </a:r>
          </a:p>
          <a:p>
            <a:pPr marL="457200" indent="-457200">
              <a:buAutoNum type="arabicPeriod"/>
            </a:pPr>
            <a:r>
              <a:rPr lang="en-US" dirty="0" smtClean="0"/>
              <a:t>Interneurons6 </a:t>
            </a:r>
            <a:r>
              <a:rPr lang="en-US" dirty="0"/>
              <a:t>(association neurons</a:t>
            </a:r>
            <a:r>
              <a:rPr lang="en-US" dirty="0" smtClean="0"/>
              <a:t>)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 </a:t>
            </a:r>
            <a:r>
              <a:rPr lang="en-US" dirty="0"/>
              <a:t>Motor (efferent) neurons</a:t>
            </a:r>
          </a:p>
        </p:txBody>
      </p:sp>
    </p:spTree>
    <p:extLst>
      <p:ext uri="{BB962C8B-B14F-4D97-AF65-F5344CB8AC3E}">
        <p14:creationId xmlns:p14="http://schemas.microsoft.com/office/powerpoint/2010/main" val="3519343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098" y="291830"/>
            <a:ext cx="10119084" cy="62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698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Neuron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Soma or cell body or </a:t>
            </a:r>
            <a:r>
              <a:rPr lang="en-US" dirty="0" err="1" smtClean="0"/>
              <a:t>perikaryon</a:t>
            </a:r>
            <a:r>
              <a:rPr lang="en-US" dirty="0" smtClean="0"/>
              <a:t> </a:t>
            </a:r>
            <a:r>
              <a:rPr lang="en-US" dirty="0"/>
              <a:t>(PERR-</a:t>
            </a:r>
            <a:r>
              <a:rPr lang="en-US" dirty="0" err="1"/>
              <a:t>ih</a:t>
            </a:r>
            <a:r>
              <a:rPr lang="en-US" dirty="0"/>
              <a:t>-CARE-</a:t>
            </a:r>
            <a:r>
              <a:rPr lang="en-US" dirty="0" err="1"/>
              <a:t>ee</a:t>
            </a:r>
            <a:r>
              <a:rPr lang="en-US" dirty="0"/>
              <a:t>-on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Neurofibrils</a:t>
            </a:r>
            <a:endParaRPr lang="en-US" dirty="0" smtClean="0"/>
          </a:p>
          <a:p>
            <a:r>
              <a:rPr lang="en-US" dirty="0" smtClean="0"/>
              <a:t>Dendrites</a:t>
            </a:r>
          </a:p>
          <a:p>
            <a:r>
              <a:rPr lang="en-US" dirty="0"/>
              <a:t>axon </a:t>
            </a:r>
            <a:r>
              <a:rPr lang="en-US" dirty="0" smtClean="0"/>
              <a:t>hillock</a:t>
            </a:r>
          </a:p>
          <a:p>
            <a:r>
              <a:rPr lang="en-US" dirty="0"/>
              <a:t>axon (nerve fiber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Axoplasm</a:t>
            </a:r>
            <a:endParaRPr lang="en-US" dirty="0" smtClean="0"/>
          </a:p>
          <a:p>
            <a:r>
              <a:rPr lang="en-US" dirty="0" err="1"/>
              <a:t>axolemma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terminal </a:t>
            </a:r>
            <a:r>
              <a:rPr lang="en-US" dirty="0" err="1" smtClean="0"/>
              <a:t>arborization</a:t>
            </a:r>
            <a:endParaRPr lang="en-US" dirty="0" smtClean="0"/>
          </a:p>
          <a:p>
            <a:r>
              <a:rPr lang="en-US" dirty="0"/>
              <a:t>synaptic knob (terminal button</a:t>
            </a:r>
            <a:r>
              <a:rPr lang="en-US" dirty="0" smtClean="0"/>
              <a:t>)</a:t>
            </a:r>
          </a:p>
          <a:p>
            <a:r>
              <a:rPr lang="en-US" dirty="0"/>
              <a:t>(</a:t>
            </a:r>
            <a:r>
              <a:rPr lang="en-US" dirty="0" smtClean="0"/>
              <a:t>synapse)</a:t>
            </a:r>
          </a:p>
          <a:p>
            <a:r>
              <a:rPr lang="en-US" dirty="0"/>
              <a:t>synaptic </a:t>
            </a:r>
            <a:r>
              <a:rPr lang="en-US" dirty="0" smtClean="0"/>
              <a:t>vesicles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8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-1360680"/>
            <a:ext cx="11770468" cy="879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6526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2660</TotalTime>
  <Words>289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Berlin</vt:lpstr>
      <vt:lpstr>THIS WEEK CNS BY DAKTARI OUMA</vt:lpstr>
      <vt:lpstr>Nervous Tissue</vt:lpstr>
      <vt:lpstr>Overview of the Nervous System </vt:lpstr>
      <vt:lpstr>,</vt:lpstr>
      <vt:lpstr>Nerve Cells (Neurons)</vt:lpstr>
      <vt:lpstr>Functional Classes</vt:lpstr>
      <vt:lpstr>PowerPoint Presentation</vt:lpstr>
      <vt:lpstr>Structure of a Neuron</vt:lpstr>
      <vt:lpstr>PowerPoint Presentation</vt:lpstr>
      <vt:lpstr>Structure of a Neuron</vt:lpstr>
      <vt:lpstr>PowerPoint Presentation</vt:lpstr>
      <vt:lpstr>Axonal Transport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WEEK CNS BY DAKTARI OUMA</dc:title>
  <dc:creator>User</dc:creator>
  <cp:lastModifiedBy>User</cp:lastModifiedBy>
  <cp:revision>8</cp:revision>
  <dcterms:created xsi:type="dcterms:W3CDTF">2022-08-03T23:19:23Z</dcterms:created>
  <dcterms:modified xsi:type="dcterms:W3CDTF">2022-08-05T19:39:55Z</dcterms:modified>
</cp:coreProperties>
</file>