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8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8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ight Triangle 9"/>
          <p:cNvSpPr/>
          <p:nvPr/>
        </p:nvSpPr>
        <p:spPr>
          <a:xfrm>
            <a:off x="-2" y="4664147"/>
            <a:ext cx="9151089" cy="0"/>
          </a:xfrm>
          <a:prstGeom prst="rtTriangle"/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defRPr b="1" sz="4800">
                <a:solidFill>
                  <a:schemeClr val="tx2"/>
                </a:solidFill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algn="r" indent="0" marL="0" marR="64008">
              <a:buNone/>
              <a:defRPr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4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9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xmlns:r="http://schemas.openxmlformats.org/officeDocument/2006/relationships" r:embed="rId1">
                <a:alphaModFix amt="50000"/>
              </a:blip>
              <a:tile algn="t" flip="none" sx="50000" sy="50000" tx="0" ty="0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bIns="45720" compatLnSpc="1" lIns="91440" rIns="91440" tIns="45720" vert="horz" wrap="square"/>
            <a:p>
              <a:pPr algn="ctr" eaLnBrk="1" hangingPunct="1" latinLnBrk="0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/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9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59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9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  <p:sp>
        <p:nvSpPr>
          <p:cNvPr id="1048599" name="Title 6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2">
        <a:schemeClr val="bg1"/>
      </p:bgRef>
    </p:bg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buNone/>
              <a:defRPr baseline="0" b="1" cap="none" sz="4800"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anchor="t" lIns="91440" rIns="91440"/>
          <a:lstStyle>
            <a:lvl1pPr algn="l" indent="0" marL="0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  <p:sp>
        <p:nvSpPr>
          <p:cNvPr id="1048654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655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bg>
      <p:bgRef idx="1002">
        <a:schemeClr val="bg1"/>
      </p:bgRef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5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  <p:sp>
        <p:nvSpPr>
          <p:cNvPr id="1048661" name="Title 7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bg>
      <p:bgRef idx="1003">
        <a:schemeClr val="bg1"/>
      </p:bgRef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/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/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6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bg>
      <p:bgRef idx="1002">
        <a:schemeClr val="bg1"/>
      </p:bgRef>
    </p:bg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  <p:sp>
        <p:nvSpPr>
          <p:cNvPr id="1048627" name="Title 5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bg>
      <p:bgRef idx="1003">
        <a:schemeClr val="bg1"/>
      </p:bgRef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 vert="horz">
            <a:noAutofit/>
            <a:sp3d prstMaterial="softEdge">
              <a:bevelT w="0" h="0"/>
            </a:sp3d>
          </a:bodyPr>
          <a:lstStyle>
            <a:lvl1pPr algn="r">
              <a:buNone/>
              <a:defRPr b="0" sz="250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4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algn="r" indent="0" marL="0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75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6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7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2">
        <a:schemeClr val="bg1"/>
      </p:bgRef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anchor="t" lIns="91440" rIns="91440" tIns="0"/>
          <a:lstStyle>
            <a:lvl1pPr algn="r" indent="0" marL="0" marR="18288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34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/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algn="r" marR="0">
              <a:buNone/>
              <a:defRPr b="0" sz="3000">
                <a:solidFill>
                  <a:schemeClr val="accent1"/>
                </a:solidFill>
                <a:effectLst>
                  <a:outerShdw algn="t" blurRad="50800" dir="5400000" dist="25000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9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40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41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/>
          <a:blipFill>
            <a:blip xmlns:r="http://schemas.openxmlformats.org/officeDocument/2006/relationships" r:embed="rId1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4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64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/>
          <a:blipFill>
            <a:blip xmlns:r="http://schemas.openxmlformats.org/officeDocument/2006/relationships" r:embed="rId12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/>
        </p:spPr>
        <p:txBody>
          <a:bodyPr anchor="b" vert="horz"/>
          <a:lstStyle>
            <a:lvl1pPr algn="l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fld id="{0E8AF330-A06F-4231-AFFB-1C294C767CD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/>
        </p:spPr>
        <p:txBody>
          <a:bodyPr anchor="b" vert="horz"/>
          <a:lstStyle>
            <a:lvl1pPr algn="r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/>
        </p:spPr>
        <p:txBody>
          <a:bodyPr anchor="b" vert="horz"/>
          <a:lstStyle>
            <a:lvl1pPr algn="r" eaLnBrk="1" hangingPunct="1" latinLnBrk="0">
              <a:defRPr b="0" sz="1000" kumimoji="0">
                <a:solidFill>
                  <a:schemeClr val="tx1"/>
                </a:solidFill>
              </a:defRPr>
            </a:lvl1pPr>
          </a:lstStyle>
          <a:p>
            <a:fld id="{6A5B156E-B219-441D-B0CE-B5AAAEB3179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1" sz="4100" kern="1200" kumimoji="0">
          <a:solidFill>
            <a:schemeClr val="tx2"/>
          </a:solidFill>
          <a:effectLst>
            <a:outerShdw algn="tl" blurRad="31750" dir="5400000" dist="25400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algn="l" eaLnBrk="1" hangingPunct="1" indent="-256032" latinLnBrk="0" marL="365760" rtl="0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sz="27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28600" latinLnBrk="0" marL="621792" rtl="0">
        <a:spcBef>
          <a:spcPts val="324"/>
        </a:spcBef>
        <a:buClr>
          <a:schemeClr val="accent1"/>
        </a:buClr>
        <a:buFont typeface="Verdana"/>
        <a:buChar char="◦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859536" rtl="0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143000" rtl="0">
        <a:spcBef>
          <a:spcPts val="350"/>
        </a:spcBef>
        <a:buClr>
          <a:schemeClr val="accent2"/>
        </a:buClr>
        <a:buFont typeface="Wingdings 2"/>
        <a:buChar char=""/>
        <a:defRPr sz="19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ts val="350"/>
        </a:spcBef>
        <a:buClr>
          <a:schemeClr val="accent2"/>
        </a:buClr>
        <a:buFont typeface="Wingdings 2"/>
        <a:buChar char="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1600200" rtl="0">
        <a:spcBef>
          <a:spcPts val="350"/>
        </a:spcBef>
        <a:buClr>
          <a:schemeClr val="accent3"/>
        </a:buClr>
        <a:buFont typeface="Wingdings 2"/>
        <a:buChar char="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18288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0574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286000" rtl="0">
        <a:spcBef>
          <a:spcPts val="350"/>
        </a:spcBef>
        <a:buClr>
          <a:schemeClr val="accent3"/>
        </a:buClr>
        <a:buFont typeface="Wingdings 2"/>
        <a:buChar char="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THROMBOEMBOLIC DISEASE IN PREGNANCY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altLang="en-US" dirty="0" lang="en-US" smtClean="0"/>
              <a:t>O</a:t>
            </a:r>
            <a:r>
              <a:rPr altLang="en-US" dirty="0" lang="en-US" smtClean="0"/>
              <a:t>U</a:t>
            </a:r>
            <a:r>
              <a:rPr altLang="en-US" dirty="0" lang="en-US" smtClean="0"/>
              <a:t>M</a:t>
            </a:r>
            <a:r>
              <a:rPr altLang="en-US" dirty="0" lang="en-US" smtClean="0"/>
              <a:t>A</a:t>
            </a:r>
            <a:r>
              <a:rPr altLang="en-US" dirty="0" lang="en-US" smtClean="0"/>
              <a:t> </a:t>
            </a:r>
            <a:r>
              <a:rPr altLang="en-US" dirty="0" lang="en-US" smtClean="0"/>
              <a:t>O</a:t>
            </a:r>
            <a:r>
              <a:rPr altLang="en-US" dirty="0" lang="en-US" smtClean="0"/>
              <a:t>T</a:t>
            </a:r>
            <a:r>
              <a:rPr altLang="en-US" dirty="0" lang="en-US" smtClean="0"/>
              <a:t>I</a:t>
            </a:r>
            <a:r>
              <a:rPr altLang="en-US" dirty="0" lang="en-US" smtClean="0"/>
              <a:t>E</a:t>
            </a:r>
            <a:r>
              <a:rPr altLang="en-US" dirty="0" lang="en-US" smtClean="0"/>
              <a:t>N</a:t>
            </a:r>
            <a:r>
              <a:rPr altLang="en-US" dirty="0" lang="en-US" smtClean="0"/>
              <a:t>O</a:t>
            </a:r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Majority of DVT – asymptomatic</a:t>
            </a:r>
          </a:p>
          <a:p>
            <a:r>
              <a:rPr dirty="0" lang="en-US" smtClean="0"/>
              <a:t>Clinical symptoms dependent on site/extend of thrombosis, available collateral veins</a:t>
            </a:r>
          </a:p>
          <a:p>
            <a:r>
              <a:rPr dirty="0" lang="en-US" smtClean="0"/>
              <a:t>Symptoms usual with involvement of proximal veins:</a:t>
            </a:r>
          </a:p>
          <a:p>
            <a:pPr lvl="1"/>
            <a:r>
              <a:rPr dirty="0" lang="en-US" smtClean="0"/>
              <a:t>Swelling of affected limb</a:t>
            </a:r>
          </a:p>
          <a:p>
            <a:pPr lvl="1"/>
            <a:r>
              <a:rPr dirty="0" lang="en-US" smtClean="0"/>
              <a:t>Pain and tenderness</a:t>
            </a:r>
          </a:p>
          <a:p>
            <a:pPr lvl="1"/>
            <a:r>
              <a:rPr dirty="0" lang="en-US" smtClean="0"/>
              <a:t>Local cyanosis</a:t>
            </a:r>
          </a:p>
          <a:p>
            <a:pPr lvl="1"/>
            <a:r>
              <a:rPr dirty="0" lang="en-US" smtClean="0"/>
              <a:t>Fever </a:t>
            </a:r>
          </a:p>
          <a:p>
            <a:r>
              <a:rPr dirty="0" lang="en-US" err="1" smtClean="0"/>
              <a:t>Homans</a:t>
            </a:r>
            <a:r>
              <a:rPr dirty="0" lang="en-US" smtClean="0"/>
              <a:t> sign has little value in diagnosis</a:t>
            </a:r>
            <a:endParaRPr dirty="0" lang="en-US"/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Clinical presentation</a:t>
            </a:r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Doppler flow ultrasound – color </a:t>
            </a:r>
            <a:r>
              <a:rPr dirty="0" lang="en-US" err="1" smtClean="0"/>
              <a:t>doppler</a:t>
            </a:r>
            <a:r>
              <a:rPr dirty="0" lang="en-US" smtClean="0"/>
              <a:t> U/S best in DVT of lower limbs</a:t>
            </a:r>
          </a:p>
          <a:p>
            <a:r>
              <a:rPr dirty="0" lang="en-US" err="1" smtClean="0"/>
              <a:t>Venography</a:t>
            </a:r>
            <a:endParaRPr dirty="0" lang="en-US" smtClean="0"/>
          </a:p>
          <a:p>
            <a:r>
              <a:rPr dirty="0" lang="en-US" smtClean="0"/>
              <a:t>Coagulation profile – supportive but not diagnostic</a:t>
            </a:r>
          </a:p>
          <a:p>
            <a:r>
              <a:rPr dirty="0" lang="en-US" smtClean="0"/>
              <a:t>Radioisotope scanning – radio </a:t>
            </a:r>
            <a:r>
              <a:rPr dirty="0" lang="en-US" err="1" smtClean="0"/>
              <a:t>labelled</a:t>
            </a:r>
            <a:r>
              <a:rPr dirty="0" lang="en-US" smtClean="0"/>
              <a:t> Iodine</a:t>
            </a:r>
          </a:p>
          <a:p>
            <a:endParaRPr dirty="0" lang="en-US"/>
          </a:p>
        </p:txBody>
      </p:sp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Investigations </a:t>
            </a:r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Heparin 30-40,000 units per day in acute phase</a:t>
            </a:r>
          </a:p>
          <a:p>
            <a:r>
              <a:rPr dirty="0" lang="en-US" smtClean="0"/>
              <a:t>Convert to </a:t>
            </a:r>
            <a:r>
              <a:rPr dirty="0" lang="en-US" err="1" smtClean="0"/>
              <a:t>warfarin</a:t>
            </a:r>
            <a:r>
              <a:rPr dirty="0" lang="en-US" smtClean="0"/>
              <a:t> once symptoms subside</a:t>
            </a:r>
          </a:p>
          <a:p>
            <a:r>
              <a:rPr dirty="0" lang="en-US" smtClean="0"/>
              <a:t>Concurrent initiation sometimes with massive clots</a:t>
            </a:r>
          </a:p>
          <a:p>
            <a:r>
              <a:rPr dirty="0" lang="en-US" smtClean="0"/>
              <a:t>Low molecular weight heparins also used</a:t>
            </a:r>
            <a:endParaRPr dirty="0" lang="en-US"/>
          </a:p>
        </p:txBody>
      </p:sp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Treatment </a:t>
            </a:r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Those at risk – prophylactic dose of 5000-7500 units SC BD</a:t>
            </a:r>
          </a:p>
          <a:p>
            <a:r>
              <a:rPr dirty="0" lang="en-US" smtClean="0"/>
              <a:t>Early ambulation</a:t>
            </a:r>
          </a:p>
          <a:p>
            <a:r>
              <a:rPr dirty="0" lang="en-US" smtClean="0"/>
              <a:t>Avoid sedentary life style </a:t>
            </a:r>
          </a:p>
          <a:p>
            <a:r>
              <a:rPr lang="en-US" smtClean="0"/>
              <a:t>Avoid/appropriately treat the </a:t>
            </a:r>
            <a:r>
              <a:rPr dirty="0" lang="en-US" smtClean="0"/>
              <a:t>other risk factors</a:t>
            </a:r>
            <a:endParaRPr dirty="0" lang="en-US"/>
          </a:p>
        </p:txBody>
      </p:sp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Prevention </a:t>
            </a:r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Definition/incidence</a:t>
            </a:r>
          </a:p>
          <a:p>
            <a:r>
              <a:rPr dirty="0" lang="en-US" smtClean="0"/>
              <a:t>Types</a:t>
            </a:r>
          </a:p>
          <a:p>
            <a:r>
              <a:rPr dirty="0" lang="en-US" smtClean="0"/>
              <a:t>Etiology</a:t>
            </a:r>
          </a:p>
          <a:p>
            <a:r>
              <a:rPr dirty="0" lang="en-US" smtClean="0"/>
              <a:t>Predisposing factors</a:t>
            </a:r>
          </a:p>
          <a:p>
            <a:r>
              <a:rPr dirty="0" lang="en-US" smtClean="0"/>
              <a:t>Pathogenesis</a:t>
            </a:r>
          </a:p>
          <a:p>
            <a:r>
              <a:rPr dirty="0" lang="en-US" smtClean="0"/>
              <a:t>Clinical presentation</a:t>
            </a:r>
          </a:p>
          <a:p>
            <a:r>
              <a:rPr dirty="0" lang="en-US" smtClean="0"/>
              <a:t>Investigations</a:t>
            </a:r>
          </a:p>
          <a:p>
            <a:r>
              <a:rPr dirty="0" lang="en-US" smtClean="0"/>
              <a:t>Management </a:t>
            </a:r>
            <a:endParaRPr dirty="0" lang="en-US"/>
          </a:p>
        </p:txBody>
      </p:sp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Outline </a:t>
            </a:r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Thrombosis is vascular occlusion from blood clotting – arterial or venous</a:t>
            </a:r>
          </a:p>
          <a:p>
            <a:r>
              <a:rPr dirty="0" lang="en-US" smtClean="0"/>
              <a:t>Embolism is breakage of part of a thrombus and </a:t>
            </a:r>
            <a:r>
              <a:rPr dirty="0" lang="en-US" err="1" smtClean="0"/>
              <a:t>enlodgement</a:t>
            </a:r>
            <a:r>
              <a:rPr dirty="0" lang="en-US" smtClean="0"/>
              <a:t> elsewhere – usually in lungs for venous thrombosis</a:t>
            </a:r>
          </a:p>
          <a:p>
            <a:r>
              <a:rPr dirty="0" lang="en-US" smtClean="0"/>
              <a:t>Occurs in 0.2% of all </a:t>
            </a:r>
            <a:r>
              <a:rPr dirty="0" lang="en-US" err="1" smtClean="0"/>
              <a:t>antepartums</a:t>
            </a:r>
            <a:r>
              <a:rPr dirty="0" lang="en-US" smtClean="0"/>
              <a:t>, 0.6% of </a:t>
            </a:r>
            <a:r>
              <a:rPr dirty="0" lang="en-US" err="1" smtClean="0"/>
              <a:t>postpartums</a:t>
            </a:r>
            <a:r>
              <a:rPr dirty="0" lang="en-US" smtClean="0"/>
              <a:t> after SVD but rises to 1-2% of </a:t>
            </a:r>
            <a:r>
              <a:rPr dirty="0" lang="en-US" err="1" smtClean="0"/>
              <a:t>postpartums</a:t>
            </a:r>
            <a:r>
              <a:rPr dirty="0" lang="en-US" smtClean="0"/>
              <a:t> following C/S delivery</a:t>
            </a:r>
            <a:endParaRPr dirty="0" lang="en-US"/>
          </a:p>
        </p:txBody>
      </p:sp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Definition and incidence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Superficial </a:t>
            </a:r>
            <a:r>
              <a:rPr dirty="0" lang="en-US" err="1" smtClean="0"/>
              <a:t>thrombophlebitis</a:t>
            </a:r>
            <a:endParaRPr dirty="0" lang="en-US" smtClean="0"/>
          </a:p>
          <a:p>
            <a:r>
              <a:rPr dirty="0" lang="en-US" smtClean="0"/>
              <a:t>Superficial </a:t>
            </a:r>
            <a:r>
              <a:rPr dirty="0" lang="en-US" err="1" smtClean="0"/>
              <a:t>phlebothrombosis</a:t>
            </a:r>
            <a:endParaRPr dirty="0" lang="en-US" smtClean="0"/>
          </a:p>
          <a:p>
            <a:r>
              <a:rPr dirty="0" lang="en-US" smtClean="0"/>
              <a:t>Septic pelvic </a:t>
            </a:r>
            <a:r>
              <a:rPr dirty="0" lang="en-US" err="1" smtClean="0"/>
              <a:t>thrombophlebitis</a:t>
            </a:r>
            <a:endParaRPr dirty="0" lang="en-US" smtClean="0"/>
          </a:p>
          <a:p>
            <a:r>
              <a:rPr dirty="0" lang="en-US" smtClean="0"/>
              <a:t>Deep venous thrombosis</a:t>
            </a:r>
          </a:p>
          <a:p>
            <a:pPr lvl="1"/>
            <a:r>
              <a:rPr dirty="0" lang="en-US" smtClean="0"/>
              <a:t>Most associated with pulmonary embolism – 50%</a:t>
            </a:r>
          </a:p>
          <a:p>
            <a:pPr lvl="1"/>
            <a:r>
              <a:rPr dirty="0" lang="en-US" smtClean="0"/>
              <a:t>Only 5-10% of PE are symptomatic</a:t>
            </a:r>
          </a:p>
          <a:p>
            <a:pPr lvl="1"/>
            <a:r>
              <a:rPr dirty="0" lang="en-US" smtClean="0"/>
              <a:t>Symptomatic PE most often with </a:t>
            </a:r>
            <a:r>
              <a:rPr dirty="0" lang="en-US" err="1" smtClean="0"/>
              <a:t>Iliofemoral</a:t>
            </a:r>
            <a:r>
              <a:rPr dirty="0" lang="en-US" smtClean="0"/>
              <a:t> DVT – especially following surgery – mortality rate high at 15%</a:t>
            </a:r>
            <a:endParaRPr dirty="0" lang="en-US"/>
          </a:p>
        </p:txBody>
      </p:sp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Types of </a:t>
            </a:r>
            <a:r>
              <a:rPr dirty="0" lang="en-US" err="1" smtClean="0"/>
              <a:t>thrombo</a:t>
            </a:r>
            <a:r>
              <a:rPr dirty="0" lang="en-US" smtClean="0"/>
              <a:t>-embolic disease</a:t>
            </a: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Due to </a:t>
            </a:r>
            <a:r>
              <a:rPr dirty="0" lang="en-US" err="1" smtClean="0"/>
              <a:t>Virchows</a:t>
            </a:r>
            <a:r>
              <a:rPr dirty="0" lang="en-US" smtClean="0"/>
              <a:t> triad:</a:t>
            </a:r>
          </a:p>
          <a:p>
            <a:pPr lvl="1"/>
            <a:r>
              <a:rPr dirty="0" lang="en-US" smtClean="0"/>
              <a:t>Circulatory stasis </a:t>
            </a:r>
          </a:p>
          <a:p>
            <a:pPr lvl="1"/>
            <a:r>
              <a:rPr dirty="0" lang="en-US" smtClean="0"/>
              <a:t>Vascular injury </a:t>
            </a:r>
          </a:p>
          <a:p>
            <a:pPr lvl="1"/>
            <a:r>
              <a:rPr dirty="0" lang="en-US" smtClean="0"/>
              <a:t>Increased </a:t>
            </a:r>
            <a:r>
              <a:rPr dirty="0" lang="en-US" err="1" smtClean="0"/>
              <a:t>coagulability</a:t>
            </a:r>
            <a:r>
              <a:rPr dirty="0" lang="en-US" smtClean="0"/>
              <a:t> </a:t>
            </a:r>
          </a:p>
          <a:p>
            <a:r>
              <a:rPr dirty="0" lang="en-US" smtClean="0"/>
              <a:t>All present in pregnancy/childbirth</a:t>
            </a:r>
          </a:p>
          <a:p>
            <a:r>
              <a:rPr dirty="0" lang="en-US" smtClean="0"/>
              <a:t>Stasis:</a:t>
            </a:r>
          </a:p>
          <a:p>
            <a:pPr lvl="1"/>
            <a:r>
              <a:rPr dirty="0" lang="en-US" smtClean="0"/>
              <a:t>Vasodilatation</a:t>
            </a:r>
          </a:p>
          <a:p>
            <a:pPr lvl="1"/>
            <a:r>
              <a:rPr dirty="0" lang="en-US" smtClean="0"/>
              <a:t>Compression of vena cava/iliac veins by gravid uterus</a:t>
            </a:r>
          </a:p>
          <a:p>
            <a:endParaRPr dirty="0" lang="en-US"/>
          </a:p>
        </p:txBody>
      </p:sp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Etiology of thrombosis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Vascular injury – endothelial damage with exposure of collagen - usually during childbirth</a:t>
            </a:r>
          </a:p>
          <a:p>
            <a:r>
              <a:rPr dirty="0" lang="en-US" smtClean="0"/>
              <a:t>Increased </a:t>
            </a:r>
            <a:r>
              <a:rPr dirty="0" lang="en-US" err="1" smtClean="0"/>
              <a:t>coagulability</a:t>
            </a:r>
            <a:endParaRPr dirty="0" lang="en-US" smtClean="0"/>
          </a:p>
          <a:p>
            <a:pPr lvl="1"/>
            <a:r>
              <a:rPr dirty="0" lang="en-US" smtClean="0"/>
              <a:t>Factors 7, 8, 10, and 2 most significantly elevated during pregnancy</a:t>
            </a:r>
          </a:p>
          <a:p>
            <a:pPr lvl="1"/>
            <a:r>
              <a:rPr dirty="0" lang="en-US" smtClean="0"/>
              <a:t>Increased platelets, </a:t>
            </a:r>
            <a:r>
              <a:rPr dirty="0" lang="en-US" err="1" smtClean="0"/>
              <a:t>polycythemia</a:t>
            </a:r>
            <a:r>
              <a:rPr dirty="0" lang="en-US" smtClean="0"/>
              <a:t>, </a:t>
            </a:r>
            <a:r>
              <a:rPr dirty="0" lang="en-US" err="1" smtClean="0"/>
              <a:t>hyperlipedaemia</a:t>
            </a:r>
            <a:endParaRPr dirty="0" lang="en-US"/>
          </a:p>
        </p:txBody>
      </p:sp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Etiology contd.</a:t>
            </a:r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10000"/>
          </a:bodyPr>
          <a:p>
            <a:r>
              <a:rPr dirty="0" lang="en-US" smtClean="0"/>
              <a:t>Cigarette smoking</a:t>
            </a:r>
          </a:p>
          <a:p>
            <a:r>
              <a:rPr dirty="0" lang="en-US" smtClean="0"/>
              <a:t>Obesity</a:t>
            </a:r>
          </a:p>
          <a:p>
            <a:r>
              <a:rPr dirty="0" lang="en-US" smtClean="0"/>
              <a:t>Anemia</a:t>
            </a:r>
          </a:p>
          <a:p>
            <a:r>
              <a:rPr dirty="0" lang="en-US" smtClean="0"/>
              <a:t>Hemorrhage</a:t>
            </a:r>
          </a:p>
          <a:p>
            <a:r>
              <a:rPr dirty="0" lang="en-US" smtClean="0"/>
              <a:t>Heart disease</a:t>
            </a:r>
          </a:p>
          <a:p>
            <a:r>
              <a:rPr dirty="0" lang="en-US" smtClean="0"/>
              <a:t>Hypertensive disorders</a:t>
            </a:r>
          </a:p>
          <a:p>
            <a:r>
              <a:rPr dirty="0" lang="en-US" smtClean="0"/>
              <a:t>Prolonged labor</a:t>
            </a:r>
          </a:p>
          <a:p>
            <a:r>
              <a:rPr dirty="0" lang="en-US" smtClean="0"/>
              <a:t>Pelvic infection</a:t>
            </a:r>
          </a:p>
          <a:p>
            <a:r>
              <a:rPr dirty="0" lang="en-US" smtClean="0"/>
              <a:t>Previous history of </a:t>
            </a:r>
            <a:r>
              <a:rPr dirty="0" lang="en-US" err="1" smtClean="0"/>
              <a:t>thromboembolism</a:t>
            </a:r>
            <a:endParaRPr dirty="0" lang="en-US" smtClean="0"/>
          </a:p>
          <a:p>
            <a:pPr>
              <a:buNone/>
            </a:pPr>
            <a:r>
              <a:rPr lang="en-US" smtClean="0"/>
              <a:t>	Arterial </a:t>
            </a:r>
            <a:r>
              <a:rPr dirty="0" lang="en-US" smtClean="0"/>
              <a:t>– atherosclerosis (DM, </a:t>
            </a:r>
            <a:r>
              <a:rPr dirty="0" lang="en-US" err="1" smtClean="0"/>
              <a:t>lipideamia</a:t>
            </a:r>
            <a:r>
              <a:rPr dirty="0" lang="en-US" smtClean="0"/>
              <a:t>, </a:t>
            </a:r>
            <a:r>
              <a:rPr dirty="0" lang="en-US" err="1" smtClean="0"/>
              <a:t>smooking</a:t>
            </a:r>
            <a:r>
              <a:rPr dirty="0" lang="en-US" smtClean="0"/>
              <a:t>, obesity) </a:t>
            </a:r>
            <a:endParaRPr dirty="0" lang="en-US"/>
          </a:p>
        </p:txBody>
      </p:sp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Predisposing factors</a:t>
            </a:r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10000"/>
          </a:bodyPr>
          <a:p>
            <a:r>
              <a:rPr dirty="0" lang="en-US" smtClean="0"/>
              <a:t>Most often thrombosis begins from small veins in calf muscles</a:t>
            </a:r>
          </a:p>
          <a:p>
            <a:r>
              <a:rPr dirty="0" lang="en-US" smtClean="0"/>
              <a:t>Extends proximally – femoral – iliac – vena cava (rarely)</a:t>
            </a:r>
          </a:p>
          <a:p>
            <a:r>
              <a:rPr dirty="0" lang="en-US" smtClean="0"/>
              <a:t>May also begin from pelvic veins due to reduced flow in previously hypertrophied uterine veins – extends to iliac veins</a:t>
            </a:r>
          </a:p>
          <a:p>
            <a:r>
              <a:rPr dirty="0" lang="en-US" smtClean="0"/>
              <a:t>Pelvic infection e.g. </a:t>
            </a:r>
            <a:r>
              <a:rPr dirty="0" lang="en-US" err="1" smtClean="0"/>
              <a:t>endomyometritis</a:t>
            </a:r>
            <a:r>
              <a:rPr dirty="0" lang="en-US" smtClean="0"/>
              <a:t> may lead to septic emboli in </a:t>
            </a:r>
            <a:r>
              <a:rPr dirty="0" lang="en-US" err="1" smtClean="0"/>
              <a:t>ovarian,uterine</a:t>
            </a:r>
            <a:r>
              <a:rPr dirty="0" lang="en-US" smtClean="0"/>
              <a:t> veins – iliac veins, brain abscess, heart or </a:t>
            </a:r>
            <a:r>
              <a:rPr dirty="0" lang="en-US" err="1" smtClean="0"/>
              <a:t>mycotic</a:t>
            </a:r>
            <a:r>
              <a:rPr dirty="0" lang="en-US" smtClean="0"/>
              <a:t> aneurysms in great vessels</a:t>
            </a:r>
            <a:endParaRPr dirty="0" lang="en-US"/>
          </a:p>
        </p:txBody>
      </p:sp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Pathogenesis - DVT</a:t>
            </a:r>
            <a:endParaRPr dirty="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err="1" smtClean="0"/>
              <a:t>Phlebothrombosis</a:t>
            </a:r>
            <a:r>
              <a:rPr dirty="0" lang="en-US" smtClean="0"/>
              <a:t> if coagulation not associated with </a:t>
            </a:r>
            <a:r>
              <a:rPr dirty="0" lang="en-US" err="1" smtClean="0"/>
              <a:t>inflamation</a:t>
            </a:r>
            <a:r>
              <a:rPr dirty="0" lang="en-US" smtClean="0"/>
              <a:t>, </a:t>
            </a:r>
            <a:r>
              <a:rPr dirty="0" lang="en-US" err="1" smtClean="0"/>
              <a:t>Thrombophlebitis</a:t>
            </a:r>
            <a:r>
              <a:rPr dirty="0" lang="en-US" smtClean="0"/>
              <a:t> if preceded by inflammation</a:t>
            </a:r>
          </a:p>
          <a:p>
            <a:r>
              <a:rPr dirty="0" lang="en-US" smtClean="0"/>
              <a:t>Both result from varicose veins</a:t>
            </a:r>
          </a:p>
          <a:p>
            <a:r>
              <a:rPr dirty="0" lang="en-US" smtClean="0"/>
              <a:t>Superficial </a:t>
            </a:r>
            <a:r>
              <a:rPr dirty="0" lang="en-US" err="1" smtClean="0"/>
              <a:t>thrombophlebitis</a:t>
            </a:r>
            <a:r>
              <a:rPr dirty="0" lang="en-US" smtClean="0"/>
              <a:t> </a:t>
            </a:r>
          </a:p>
          <a:p>
            <a:pPr lvl="1"/>
            <a:r>
              <a:rPr dirty="0" lang="en-US" smtClean="0"/>
              <a:t>Is the most common </a:t>
            </a:r>
            <a:r>
              <a:rPr dirty="0" lang="en-US" err="1" smtClean="0"/>
              <a:t>thrombo</a:t>
            </a:r>
            <a:r>
              <a:rPr dirty="0" lang="en-US" smtClean="0"/>
              <a:t>-embolic disorder – most often postpartum</a:t>
            </a:r>
          </a:p>
          <a:p>
            <a:pPr lvl="1"/>
            <a:r>
              <a:rPr dirty="0" lang="en-US" smtClean="0"/>
              <a:t>Usually leads to DVT</a:t>
            </a:r>
          </a:p>
          <a:p>
            <a:endParaRPr dirty="0" lang="en-US"/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Pathogenesis – superficial thrombosis</a:t>
            </a:r>
            <a:endParaRPr dirty="0" lang="en-US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lastClr="000000" val="windowText"/>
      </a:dk1>
      <a:lt1>
        <a:sysClr lastClr="FFFFFF" val="window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t" rig="glow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algn="tl" flip="none" sx="50000" sy="5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THROMBOEMBOLIC DISEASE IN PREGNANCY</dc:title>
  <dc:creator>compaq</dc:creator>
  <cp:lastModifiedBy>lenovo</cp:lastModifiedBy>
  <dcterms:created xsi:type="dcterms:W3CDTF">2011-04-21T00:10:45Z</dcterms:created>
  <dcterms:modified xsi:type="dcterms:W3CDTF">2022-08-18T16:26:25Z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0c0c17c820e64664a8e2026f31085fe4</vt:lpwstr>
  </property>
</Properties>
</file>