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50635-8F7E-448C-9BEB-9BF38A450480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7BA44-FF6C-4DA7-B706-D54A055C4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7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FFFA156-5B71-4D94-9011-8F5F0C68EE40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7EE1C1A-B0F3-4E60-B706-373C27A6140D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2000" b="1" smtClean="0"/>
              <a:t>No matter how complicated a fracture might appear to be, traction will often times pull the fragments into alignment very nicely.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9A6C349-11FC-460B-A670-8537821DD983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agonist and antagonist muscle.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74E-D77D-41E1-A1CE-5A6E8336D4D3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1629-929E-45BC-A2DE-D8949F549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2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74E-D77D-41E1-A1CE-5A6E8336D4D3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1629-929E-45BC-A2DE-D8949F549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26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74E-D77D-41E1-A1CE-5A6E8336D4D3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1629-929E-45BC-A2DE-D8949F549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196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IN" noProof="0" smtClean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8B271-356A-44AA-8E52-CF2049672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9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74E-D77D-41E1-A1CE-5A6E8336D4D3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1629-929E-45BC-A2DE-D8949F549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68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74E-D77D-41E1-A1CE-5A6E8336D4D3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1629-929E-45BC-A2DE-D8949F549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5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74E-D77D-41E1-A1CE-5A6E8336D4D3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1629-929E-45BC-A2DE-D8949F549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353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74E-D77D-41E1-A1CE-5A6E8336D4D3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1629-929E-45BC-A2DE-D8949F549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23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74E-D77D-41E1-A1CE-5A6E8336D4D3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1629-929E-45BC-A2DE-D8949F549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4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74E-D77D-41E1-A1CE-5A6E8336D4D3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1629-929E-45BC-A2DE-D8949F549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48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74E-D77D-41E1-A1CE-5A6E8336D4D3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1629-929E-45BC-A2DE-D8949F549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01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74E-D77D-41E1-A1CE-5A6E8336D4D3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1629-929E-45BC-A2DE-D8949F549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8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E674E-D77D-41E1-A1CE-5A6E8336D4D3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61629-929E-45BC-A2DE-D8949F549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2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26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5562600" cy="1431925"/>
          </a:xfrm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solidFill>
                  <a:schemeClr val="tx1"/>
                </a:solidFill>
                <a:latin typeface="Algerian" pitchFamily="82" charset="0"/>
              </a:rPr>
              <a:t>     </a:t>
            </a:r>
            <a:r>
              <a:rPr lang="en-US" sz="4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itchFamily="82" charset="0"/>
              </a:rPr>
              <a:t>TRACTION IN                      </a:t>
            </a:r>
            <a:br>
              <a:rPr lang="en-US" sz="4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en-US" sz="4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itchFamily="82" charset="0"/>
              </a:rPr>
              <a:t>  ORTHOPAEDICS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5105400"/>
            <a:ext cx="6858000" cy="175260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defRPr/>
            </a:pPr>
            <a:endParaRPr lang="en-US" sz="2400" b="1" dirty="0" smtClean="0">
              <a:solidFill>
                <a:srgbClr val="FFFF66"/>
              </a:solidFill>
            </a:endParaRPr>
          </a:p>
          <a:p>
            <a:pPr algn="r" eaLnBrk="1" hangingPunct="1">
              <a:lnSpc>
                <a:spcPct val="80000"/>
              </a:lnSpc>
              <a:defRPr/>
            </a:pPr>
            <a:endParaRPr lang="en-US" sz="2400" b="1" dirty="0" smtClean="0">
              <a:solidFill>
                <a:srgbClr val="FFFF66"/>
              </a:solidFill>
            </a:endParaRPr>
          </a:p>
          <a:p>
            <a:pPr algn="r" eaLnBrk="1" hangingPunct="1">
              <a:lnSpc>
                <a:spcPct val="80000"/>
              </a:lnSpc>
              <a:defRPr/>
            </a:pPr>
            <a:r>
              <a:rPr lang="en-US" sz="2400" b="1" dirty="0" smtClean="0">
                <a:solidFill>
                  <a:srgbClr val="66FF33"/>
                </a:solidFill>
              </a:rPr>
              <a:t>PRESENTER – </a:t>
            </a:r>
            <a:r>
              <a:rPr lang="en-US" sz="2400" b="1" dirty="0" smtClean="0">
                <a:solidFill>
                  <a:srgbClr val="66FF33"/>
                </a:solidFill>
              </a:rPr>
              <a:t>N CHESIRE  </a:t>
            </a:r>
            <a:endParaRPr lang="en-US" sz="2400" b="1" dirty="0" smtClean="0">
              <a:solidFill>
                <a:srgbClr val="66FF33"/>
              </a:solidFill>
            </a:endParaRPr>
          </a:p>
          <a:p>
            <a:pPr algn="r" eaLnBrk="1" hangingPunct="1">
              <a:lnSpc>
                <a:spcPct val="80000"/>
              </a:lnSpc>
              <a:defRPr/>
            </a:pPr>
            <a:r>
              <a:rPr lang="en-US" sz="2400" b="1" dirty="0" smtClean="0">
                <a:solidFill>
                  <a:srgbClr val="66FF33"/>
                </a:solidFill>
              </a:rPr>
              <a:t>   </a:t>
            </a:r>
          </a:p>
          <a:p>
            <a:pPr algn="r" eaLnBrk="1" hangingPunct="1">
              <a:lnSpc>
                <a:spcPct val="80000"/>
              </a:lnSpc>
              <a:defRPr/>
            </a:pPr>
            <a:endParaRPr lang="en-US" sz="2400" b="1" dirty="0" smtClean="0">
              <a:solidFill>
                <a:srgbClr val="FFFF66"/>
              </a:solidFill>
            </a:endParaRPr>
          </a:p>
        </p:txBody>
      </p:sp>
      <p:pic>
        <p:nvPicPr>
          <p:cNvPr id="18436" name="Picture 4" descr="traction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1676400"/>
            <a:ext cx="4471987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343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685800"/>
            <a:ext cx="7696200" cy="4114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4000" dirty="0" smtClean="0">
                <a:latin typeface="Algerian" pitchFamily="82" charset="0"/>
              </a:rPr>
              <a:t>   </a:t>
            </a:r>
            <a:r>
              <a:rPr lang="en-US" sz="4400" dirty="0" smtClean="0">
                <a:solidFill>
                  <a:srgbClr val="C00000"/>
                </a:solidFill>
                <a:latin typeface="Algerian" pitchFamily="82" charset="0"/>
              </a:rPr>
              <a:t>Principle of Traction</a:t>
            </a:r>
            <a:endParaRPr lang="en-IN" sz="4000" dirty="0">
              <a:solidFill>
                <a:srgbClr val="C00000"/>
              </a:solidFill>
              <a:latin typeface="Algerian" pitchFamily="82" charset="0"/>
            </a:endParaRPr>
          </a:p>
        </p:txBody>
      </p:sp>
      <p:pic>
        <p:nvPicPr>
          <p:cNvPr id="19459" name="Picture 3" descr="nm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62200"/>
            <a:ext cx="7315200" cy="346710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5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IS TRACTION 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382000" cy="41148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en-US" dirty="0" smtClean="0"/>
              <a:t>Orthopedist’s great "</a:t>
            </a:r>
            <a:r>
              <a:rPr lang="en-US" dirty="0" smtClean="0">
                <a:solidFill>
                  <a:srgbClr val="FF0000"/>
                </a:solidFill>
              </a:rPr>
              <a:t>master tool</a:t>
            </a:r>
            <a:r>
              <a:rPr lang="en-US" dirty="0" smtClean="0"/>
              <a:t>“.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66FF33"/>
                </a:solidFill>
              </a:rPr>
              <a:t>  </a:t>
            </a:r>
            <a:r>
              <a:rPr lang="en-US" sz="4000" dirty="0" smtClean="0">
                <a:solidFill>
                  <a:srgbClr val="66FF33"/>
                </a:solidFill>
              </a:rPr>
              <a:t>Traction</a:t>
            </a:r>
            <a:r>
              <a:rPr lang="en-US" sz="4000" dirty="0" smtClean="0"/>
              <a:t> - the application of a force to stretch certain parts of the body in a specific direction </a:t>
            </a:r>
          </a:p>
        </p:txBody>
      </p:sp>
      <p:cxnSp>
        <p:nvCxnSpPr>
          <p:cNvPr id="20484" name="Straight Connector 5"/>
          <p:cNvCxnSpPr>
            <a:cxnSpLocks noChangeShapeType="1"/>
          </p:cNvCxnSpPr>
          <p:nvPr/>
        </p:nvCxnSpPr>
        <p:spPr bwMode="auto">
          <a:xfrm>
            <a:off x="0" y="1371600"/>
            <a:ext cx="9144000" cy="1588"/>
          </a:xfrm>
          <a:prstGeom prst="line">
            <a:avLst/>
          </a:prstGeom>
          <a:noFill/>
          <a:ln w="381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99186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2075"/>
            <a:ext cx="8915400" cy="14319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WHY DO WE NEED TRACTION 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763000" cy="50292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IN" dirty="0"/>
          </a:p>
        </p:txBody>
      </p:sp>
      <p:sp>
        <p:nvSpPr>
          <p:cNvPr id="6" name="AutoShape 16"/>
          <p:cNvSpPr>
            <a:spLocks noChangeArrowheads="1"/>
          </p:cNvSpPr>
          <p:nvPr/>
        </p:nvSpPr>
        <p:spPr bwMode="auto">
          <a:xfrm>
            <a:off x="2438400" y="1447800"/>
            <a:ext cx="4267200" cy="1752600"/>
          </a:xfrm>
          <a:prstGeom prst="downArrowCallout">
            <a:avLst>
              <a:gd name="adj1" fmla="val 32419"/>
              <a:gd name="adj2" fmla="val 26907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rgbClr val="FF0066"/>
              </a:buClr>
              <a:buSzPct val="70000"/>
              <a:defRPr/>
            </a:pP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Inflammation of a joint</a:t>
            </a:r>
          </a:p>
          <a:p>
            <a:pPr algn="ctr">
              <a:defRPr/>
            </a:pPr>
            <a:endParaRPr lang="en-US" dirty="0">
              <a:solidFill>
                <a:srgbClr val="FF0066"/>
              </a:solidFill>
            </a:endParaRPr>
          </a:p>
        </p:txBody>
      </p:sp>
      <p:sp>
        <p:nvSpPr>
          <p:cNvPr id="7" name="AutoShape 16"/>
          <p:cNvSpPr>
            <a:spLocks noChangeArrowheads="1"/>
          </p:cNvSpPr>
          <p:nvPr/>
        </p:nvSpPr>
        <p:spPr bwMode="auto">
          <a:xfrm>
            <a:off x="2667000" y="3352800"/>
            <a:ext cx="3810000" cy="1752600"/>
          </a:xfrm>
          <a:prstGeom prst="downArrowCallout">
            <a:avLst>
              <a:gd name="adj1" fmla="val 32419"/>
              <a:gd name="adj2" fmla="val 26907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rgbClr val="FF0066"/>
              </a:buClr>
              <a:buSzPct val="70000"/>
              <a:defRPr/>
            </a:pP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Pain and muscle spasm</a:t>
            </a:r>
          </a:p>
          <a:p>
            <a:pPr algn="ctr">
              <a:defRPr/>
            </a:pPr>
            <a:endParaRPr lang="en-US" dirty="0">
              <a:solidFill>
                <a:srgbClr val="FF0066"/>
              </a:solidFill>
            </a:endParaRP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2819400" y="5257800"/>
            <a:ext cx="3505200" cy="1371600"/>
          </a:xfrm>
          <a:prstGeom prst="downArrowCallout">
            <a:avLst>
              <a:gd name="adj1" fmla="val 32419"/>
              <a:gd name="adj2" fmla="val 26907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rgbClr val="FF0066"/>
              </a:buClr>
              <a:buSzPct val="70000"/>
              <a:defRPr/>
            </a:pPr>
            <a:r>
              <a:rPr lang="en-US" sz="2400" b="1" dirty="0" err="1">
                <a:solidFill>
                  <a:schemeClr val="bg1">
                    <a:lumMod val="75000"/>
                  </a:schemeClr>
                </a:solidFill>
              </a:rPr>
              <a:t>Defomity</a:t>
            </a:r>
            <a:endParaRPr lang="en-US" sz="24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defRPr/>
            </a:pPr>
            <a:endParaRPr lang="en-US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215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AutoShape 16"/>
          <p:cNvSpPr>
            <a:spLocks noChangeArrowheads="1"/>
          </p:cNvSpPr>
          <p:nvPr/>
        </p:nvSpPr>
        <p:spPr bwMode="auto">
          <a:xfrm>
            <a:off x="2362200" y="1295400"/>
            <a:ext cx="4267200" cy="1752600"/>
          </a:xfrm>
          <a:prstGeom prst="downArrowCallout">
            <a:avLst>
              <a:gd name="adj1" fmla="val 32419"/>
              <a:gd name="adj2" fmla="val 26907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rgbClr val="FF0066"/>
              </a:buClr>
              <a:buSzPct val="70000"/>
              <a:defRPr/>
            </a:pP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fracture of bone</a:t>
            </a:r>
          </a:p>
          <a:p>
            <a:pPr algn="ctr">
              <a:defRPr/>
            </a:pPr>
            <a:endParaRPr lang="en-US" dirty="0">
              <a:solidFill>
                <a:srgbClr val="FF0066"/>
              </a:solidFill>
            </a:endParaRPr>
          </a:p>
        </p:txBody>
      </p:sp>
      <p:sp>
        <p:nvSpPr>
          <p:cNvPr id="13316" name="AutoShape 17"/>
          <p:cNvSpPr>
            <a:spLocks noChangeArrowheads="1"/>
          </p:cNvSpPr>
          <p:nvPr/>
        </p:nvSpPr>
        <p:spPr bwMode="auto">
          <a:xfrm>
            <a:off x="2971800" y="3124200"/>
            <a:ext cx="3124200" cy="1295400"/>
          </a:xfrm>
          <a:prstGeom prst="downArrowCallout">
            <a:avLst>
              <a:gd name="adj1" fmla="val 25458"/>
              <a:gd name="adj2" fmla="val 29477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Abnormal Mobility</a:t>
            </a:r>
          </a:p>
        </p:txBody>
      </p:sp>
      <p:sp>
        <p:nvSpPr>
          <p:cNvPr id="13317" name="AutoShape 18"/>
          <p:cNvSpPr>
            <a:spLocks noChangeArrowheads="1"/>
          </p:cNvSpPr>
          <p:nvPr/>
        </p:nvSpPr>
        <p:spPr bwMode="auto">
          <a:xfrm>
            <a:off x="2438400" y="4495800"/>
            <a:ext cx="4191000" cy="1295400"/>
          </a:xfrm>
          <a:prstGeom prst="downArrowCallout">
            <a:avLst>
              <a:gd name="adj1" fmla="val 34150"/>
              <a:gd name="adj2" fmla="val 39542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Pain</a:t>
            </a:r>
          </a:p>
        </p:txBody>
      </p:sp>
      <p:pic>
        <p:nvPicPr>
          <p:cNvPr id="22533" name="Picture 4" descr="patient-lying-down_~gwil4012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5" descr="e-Traction logo complet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163" y="0"/>
            <a:ext cx="2890837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184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13316" grpId="0" animBg="1"/>
      <p:bldP spid="133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TRACTION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696200" cy="51816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IN" sz="2800" dirty="0" smtClean="0">
                <a:solidFill>
                  <a:srgbClr val="66FF33"/>
                </a:solidFill>
              </a:rPr>
              <a:t>The purpose of traction is to:</a:t>
            </a:r>
          </a:p>
          <a:p>
            <a:pPr>
              <a:buFont typeface="Wingdings" pitchFamily="2" charset="2"/>
              <a:buNone/>
              <a:defRPr/>
            </a:pPr>
            <a:endParaRPr lang="en-IN" sz="2800" dirty="0" smtClean="0"/>
          </a:p>
          <a:p>
            <a:pPr>
              <a:defRPr/>
            </a:pPr>
            <a:r>
              <a:rPr lang="en-IN" sz="2800" dirty="0" smtClean="0"/>
              <a:t>To regain normal length and alignment of involved bone.</a:t>
            </a:r>
          </a:p>
          <a:p>
            <a:pPr>
              <a:defRPr/>
            </a:pPr>
            <a:r>
              <a:rPr lang="en-IN" sz="2800" dirty="0" smtClean="0"/>
              <a:t>To reduce and immobilize a fractured bone.</a:t>
            </a:r>
          </a:p>
          <a:p>
            <a:pPr>
              <a:defRPr/>
            </a:pPr>
            <a:r>
              <a:rPr lang="en-IN" sz="2800" dirty="0" smtClean="0"/>
              <a:t>To relieve or eliminate muscle spasms.</a:t>
            </a:r>
          </a:p>
          <a:p>
            <a:pPr>
              <a:defRPr/>
            </a:pPr>
            <a:r>
              <a:rPr lang="en-IN" sz="2800" dirty="0" smtClean="0"/>
              <a:t>To relieve pressure on nerves, especially spinal.</a:t>
            </a:r>
          </a:p>
          <a:p>
            <a:pPr>
              <a:defRPr/>
            </a:pPr>
            <a:r>
              <a:rPr lang="en-IN" sz="2800" dirty="0" smtClean="0"/>
              <a:t>To prevent or reduce skeletal deformities or muscle contractures.</a:t>
            </a:r>
          </a:p>
          <a:p>
            <a:pPr>
              <a:buFont typeface="Wingdings" pitchFamily="2" charset="2"/>
              <a:buNone/>
              <a:defRPr/>
            </a:pPr>
            <a:endParaRPr lang="en-IN" dirty="0"/>
          </a:p>
        </p:txBody>
      </p:sp>
      <p:cxnSp>
        <p:nvCxnSpPr>
          <p:cNvPr id="23556" name="Straight Connector 4"/>
          <p:cNvCxnSpPr>
            <a:cxnSpLocks noChangeShapeType="1"/>
          </p:cNvCxnSpPr>
          <p:nvPr/>
        </p:nvCxnSpPr>
        <p:spPr bwMode="auto">
          <a:xfrm>
            <a:off x="0" y="1371600"/>
            <a:ext cx="9144000" cy="1588"/>
          </a:xfrm>
          <a:prstGeom prst="line">
            <a:avLst/>
          </a:prstGeom>
          <a:noFill/>
          <a:ln w="381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6810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TRACTION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Controls pain.</a:t>
            </a:r>
          </a:p>
          <a:p>
            <a:pPr eaLnBrk="1" hangingPunct="1">
              <a:defRPr/>
            </a:pPr>
            <a:r>
              <a:rPr lang="en-US" dirty="0" smtClean="0"/>
              <a:t>Reduces fracture.</a:t>
            </a:r>
          </a:p>
          <a:p>
            <a:pPr eaLnBrk="1" hangingPunct="1">
              <a:defRPr/>
            </a:pPr>
            <a:r>
              <a:rPr lang="en-US" dirty="0" smtClean="0"/>
              <a:t>Maintain reduction.</a:t>
            </a:r>
          </a:p>
          <a:p>
            <a:pPr eaLnBrk="1" hangingPunct="1">
              <a:defRPr/>
            </a:pPr>
            <a:r>
              <a:rPr lang="en-US" dirty="0" smtClean="0"/>
              <a:t>Prevents &amp; corrects deformity.</a:t>
            </a:r>
          </a:p>
        </p:txBody>
      </p:sp>
      <p:cxnSp>
        <p:nvCxnSpPr>
          <p:cNvPr id="24580" name="Straight Connector 4"/>
          <p:cNvCxnSpPr>
            <a:cxnSpLocks noChangeShapeType="1"/>
          </p:cNvCxnSpPr>
          <p:nvPr/>
        </p:nvCxnSpPr>
        <p:spPr bwMode="auto">
          <a:xfrm>
            <a:off x="0" y="1371600"/>
            <a:ext cx="9144000" cy="1588"/>
          </a:xfrm>
          <a:prstGeom prst="line">
            <a:avLst/>
          </a:prstGeom>
          <a:noFill/>
          <a:ln w="381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41454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Buck’s Traction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62200"/>
            <a:ext cx="38100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Often used preoperatively for femoral fractures</a:t>
            </a:r>
          </a:p>
          <a:p>
            <a:pPr eaLnBrk="1" hangingPunct="1">
              <a:defRPr/>
            </a:pPr>
            <a:r>
              <a:rPr lang="en-US" sz="2400" dirty="0" smtClean="0"/>
              <a:t>Can use tape</a:t>
            </a:r>
          </a:p>
          <a:p>
            <a:pPr eaLnBrk="1" hangingPunct="1">
              <a:defRPr/>
            </a:pPr>
            <a:r>
              <a:rPr lang="en-US" sz="2400" dirty="0" smtClean="0"/>
              <a:t>No more than 5 </a:t>
            </a:r>
            <a:r>
              <a:rPr lang="en-US" sz="2400" dirty="0" err="1" smtClean="0"/>
              <a:t>kgs</a:t>
            </a: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Not used to obtain or hold reduction</a:t>
            </a:r>
          </a:p>
        </p:txBody>
      </p:sp>
      <p:graphicFrame>
        <p:nvGraphicFramePr>
          <p:cNvPr id="36868" name="Object 1024"/>
          <p:cNvGraphicFramePr>
            <a:graphicFrameLocks noChangeAspect="1"/>
          </p:cNvGraphicFramePr>
          <p:nvPr/>
        </p:nvGraphicFramePr>
        <p:xfrm>
          <a:off x="3581400" y="2209800"/>
          <a:ext cx="52578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Image" r:id="rId3" imgW="5003175" imgH="3733333" progId="Photoshop.Image.6">
                  <p:embed/>
                </p:oleObj>
              </mc:Choice>
              <mc:Fallback>
                <p:oleObj name="Image" r:id="rId3" imgW="5003175" imgH="3733333" progId="Photoshop.Image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209800"/>
                        <a:ext cx="5257800" cy="41148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650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183</Words>
  <Application>Microsoft Office PowerPoint</Application>
  <PresentationFormat>On-screen Show (4:3)</PresentationFormat>
  <Paragraphs>40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Adobe Photoshop Image</vt:lpstr>
      <vt:lpstr>PowerPoint Presentation</vt:lpstr>
      <vt:lpstr>     TRACTION IN                         ORTHOPAEDICS</vt:lpstr>
      <vt:lpstr>PowerPoint Presentation</vt:lpstr>
      <vt:lpstr>WHAT IS TRACTION ?</vt:lpstr>
      <vt:lpstr>WHY DO WE NEED TRACTION ?</vt:lpstr>
      <vt:lpstr>PowerPoint Presentation</vt:lpstr>
      <vt:lpstr>TRACTION</vt:lpstr>
      <vt:lpstr>TRACTION</vt:lpstr>
      <vt:lpstr>Buck’s Traction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 OF ENVIRONMENT</dc:creator>
  <cp:lastModifiedBy>MIN OF ENVIRONMENT</cp:lastModifiedBy>
  <cp:revision>2</cp:revision>
  <dcterms:created xsi:type="dcterms:W3CDTF">2020-08-13T13:24:55Z</dcterms:created>
  <dcterms:modified xsi:type="dcterms:W3CDTF">2020-08-13T13:38:18Z</dcterms:modified>
</cp:coreProperties>
</file>