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74" r:id="rId7"/>
    <p:sldId id="275" r:id="rId8"/>
    <p:sldId id="276" r:id="rId9"/>
    <p:sldId id="277" r:id="rId10"/>
    <p:sldId id="319" r:id="rId11"/>
    <p:sldId id="320" r:id="rId12"/>
    <p:sldId id="321" r:id="rId13"/>
    <p:sldId id="322" r:id="rId14"/>
    <p:sldId id="323" r:id="rId15"/>
    <p:sldId id="324"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325" r:id="rId31"/>
    <p:sldId id="326" r:id="rId32"/>
    <p:sldId id="328" r:id="rId33"/>
    <p:sldId id="327" r:id="rId34"/>
    <p:sldId id="257" r:id="rId35"/>
    <p:sldId id="258" r:id="rId36"/>
    <p:sldId id="259" r:id="rId37"/>
    <p:sldId id="260" r:id="rId38"/>
    <p:sldId id="313" r:id="rId39"/>
    <p:sldId id="261" r:id="rId40"/>
    <p:sldId id="262" r:id="rId41"/>
    <p:sldId id="263" r:id="rId42"/>
    <p:sldId id="264" r:id="rId43"/>
    <p:sldId id="265" r:id="rId44"/>
    <p:sldId id="266" r:id="rId45"/>
    <p:sldId id="267" r:id="rId46"/>
    <p:sldId id="268" r:id="rId47"/>
    <p:sldId id="269" r:id="rId48"/>
    <p:sldId id="292" r:id="rId49"/>
    <p:sldId id="293" r:id="rId50"/>
    <p:sldId id="294" r:id="rId51"/>
    <p:sldId id="295" r:id="rId52"/>
    <p:sldId id="296" r:id="rId53"/>
    <p:sldId id="297" r:id="rId54"/>
    <p:sldId id="298" r:id="rId55"/>
    <p:sldId id="299" r:id="rId56"/>
    <p:sldId id="300" r:id="rId57"/>
    <p:sldId id="301" r:id="rId58"/>
    <p:sldId id="302" r:id="rId59"/>
    <p:sldId id="303" r:id="rId60"/>
    <p:sldId id="304" r:id="rId61"/>
    <p:sldId id="305" r:id="rId62"/>
    <p:sldId id="306" r:id="rId63"/>
    <p:sldId id="307" r:id="rId64"/>
    <p:sldId id="314" r:id="rId65"/>
    <p:sldId id="308" r:id="rId66"/>
    <p:sldId id="309" r:id="rId67"/>
    <p:sldId id="310" r:id="rId68"/>
    <p:sldId id="315" r:id="rId69"/>
    <p:sldId id="311" r:id="rId70"/>
    <p:sldId id="312" r:id="rId71"/>
    <p:sldId id="316" r:id="rId72"/>
    <p:sldId id="317" r:id="rId73"/>
    <p:sldId id="31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5" r:id="rId87"/>
    <p:sldId id="341" r:id="rId88"/>
    <p:sldId id="342" r:id="rId89"/>
    <p:sldId id="343" r:id="rId90"/>
    <p:sldId id="344" r:id="rId9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20" d="100"/>
          <a:sy n="20" d="100"/>
        </p:scale>
        <p:origin x="-1402" y="-2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CB07A3-39ED-40BB-9E42-DD0609DCF6FC}" type="datetimeFigureOut">
              <a:rPr lang="en-GB" smtClean="0"/>
              <a:pPr/>
              <a:t>29/03/2015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31AD9-8E13-4D7A-B1E1-8A4E68279C2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CB07A3-39ED-40BB-9E42-DD0609DCF6FC}" type="datetimeFigureOut">
              <a:rPr lang="en-GB" smtClean="0"/>
              <a:pPr/>
              <a:t>29/03/2015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31AD9-8E13-4D7A-B1E1-8A4E68279C2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INTRODUCTIO TO </a:t>
            </a:r>
            <a:br>
              <a:rPr lang="en-GB" dirty="0" smtClean="0"/>
            </a:br>
            <a:r>
              <a:rPr lang="en-GB" dirty="0" smtClean="0"/>
              <a:t>TRAUMA AND EMERGENCY</a:t>
            </a:r>
            <a:endParaRPr lang="en-GB" dirty="0"/>
          </a:p>
        </p:txBody>
      </p:sp>
      <p:sp>
        <p:nvSpPr>
          <p:cNvPr id="3" name="Subtitle 2"/>
          <p:cNvSpPr>
            <a:spLocks noGrp="1"/>
          </p:cNvSpPr>
          <p:nvPr>
            <p:ph type="subTitle" idx="1"/>
          </p:nvPr>
        </p:nvSpPr>
        <p:spPr/>
        <p:txBody>
          <a:bodyPr/>
          <a:lstStyle/>
          <a:p>
            <a:r>
              <a:rPr lang="en-GB" dirty="0" smtClean="0"/>
              <a:t>BY I. KIMOSOP</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GB" b="1" dirty="0" smtClean="0"/>
              <a:t>3</a:t>
            </a:r>
            <a:br>
              <a:rPr lang="en-GB" b="1" dirty="0" smtClean="0"/>
            </a:br>
            <a:r>
              <a:rPr lang="en-GB" b="1" dirty="0" smtClean="0"/>
              <a:t>2.TRIAGE</a:t>
            </a:r>
            <a:r>
              <a:rPr lang="en-GB" dirty="0" smtClean="0"/>
              <a:t> </a:t>
            </a:r>
            <a:br>
              <a:rPr lang="en-GB" dirty="0" smtClean="0"/>
            </a:br>
            <a:endParaRPr lang="en-GB" dirty="0"/>
          </a:p>
        </p:txBody>
      </p:sp>
      <p:sp>
        <p:nvSpPr>
          <p:cNvPr id="3" name="Content Placeholder 2"/>
          <p:cNvSpPr>
            <a:spLocks noGrp="1"/>
          </p:cNvSpPr>
          <p:nvPr>
            <p:ph idx="1"/>
          </p:nvPr>
        </p:nvSpPr>
        <p:spPr/>
        <p:txBody>
          <a:bodyPr/>
          <a:lstStyle/>
          <a:p>
            <a:r>
              <a:rPr lang="en-GB" dirty="0" smtClean="0"/>
              <a:t>-The word TRIAGE is derived from the </a:t>
            </a:r>
            <a:r>
              <a:rPr lang="en-GB" dirty="0" err="1" smtClean="0"/>
              <a:t>french</a:t>
            </a:r>
            <a:r>
              <a:rPr lang="en-GB" dirty="0" smtClean="0"/>
              <a:t> word </a:t>
            </a:r>
            <a:r>
              <a:rPr lang="en-GB" dirty="0" err="1" smtClean="0"/>
              <a:t>trier</a:t>
            </a:r>
            <a:r>
              <a:rPr lang="en-GB" dirty="0" smtClean="0"/>
              <a:t>, meaning to "sort."</a:t>
            </a:r>
          </a:p>
          <a:p>
            <a:r>
              <a:rPr lang="en-GB" dirty="0" smtClean="0"/>
              <a:t> -In emergency department triage is used to sort patients into groups based on severity of their health problems and the urgency in which these problems must be treated.</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lstStyle/>
          <a:p>
            <a:r>
              <a:rPr lang="en-GB" dirty="0" smtClean="0"/>
              <a:t>TRIAGE SYSTEMS</a:t>
            </a:r>
            <a:endParaRPr lang="en-GB" dirty="0"/>
          </a:p>
        </p:txBody>
      </p:sp>
      <p:sp>
        <p:nvSpPr>
          <p:cNvPr id="3" name="Content Placeholder 2"/>
          <p:cNvSpPr>
            <a:spLocks noGrp="1"/>
          </p:cNvSpPr>
          <p:nvPr>
            <p:ph idx="1"/>
          </p:nvPr>
        </p:nvSpPr>
        <p:spPr/>
        <p:txBody>
          <a:bodyPr>
            <a:normAutofit lnSpcReduction="10000"/>
          </a:bodyPr>
          <a:lstStyle/>
          <a:p>
            <a:pPr>
              <a:buNone/>
            </a:pPr>
            <a:r>
              <a:rPr lang="en-GB" dirty="0" smtClean="0"/>
              <a:t>They are two models currently used</a:t>
            </a:r>
          </a:p>
          <a:p>
            <a:pPr>
              <a:buNone/>
            </a:pPr>
            <a:r>
              <a:rPr lang="en-GB" dirty="0" smtClean="0"/>
              <a:t>(a) Three (3) level triage system</a:t>
            </a:r>
          </a:p>
          <a:p>
            <a:pPr>
              <a:buNone/>
            </a:pPr>
            <a:r>
              <a:rPr lang="en-GB" dirty="0" smtClean="0"/>
              <a:t>This system has three categories:-</a:t>
            </a:r>
          </a:p>
          <a:p>
            <a:pPr>
              <a:buNone/>
            </a:pPr>
            <a:r>
              <a:rPr lang="en-GB" b="1" dirty="0" smtClean="0"/>
              <a:t>(</a:t>
            </a:r>
            <a:r>
              <a:rPr lang="en-GB" b="1" dirty="0" err="1" smtClean="0"/>
              <a:t>i</a:t>
            </a:r>
            <a:r>
              <a:rPr lang="en-GB" b="1" dirty="0" smtClean="0"/>
              <a:t>) Emergent</a:t>
            </a:r>
            <a:r>
              <a:rPr lang="en-GB" dirty="0" smtClean="0"/>
              <a:t>- Patients have the highest priority. Their conditions are life threatening and must be </a:t>
            </a:r>
            <a:r>
              <a:rPr lang="en-GB" dirty="0" err="1" smtClean="0"/>
              <a:t>be</a:t>
            </a:r>
            <a:r>
              <a:rPr lang="en-GB" dirty="0" smtClean="0"/>
              <a:t> attended immediately.</a:t>
            </a:r>
          </a:p>
          <a:p>
            <a:pPr>
              <a:buNone/>
            </a:pPr>
            <a:r>
              <a:rPr lang="en-GB" b="1" dirty="0" smtClean="0"/>
              <a:t>(ii)Urgent  -</a:t>
            </a:r>
            <a:r>
              <a:rPr lang="en-GB" dirty="0" smtClean="0"/>
              <a:t> Patients have serious health problems but not life threatening ,must be attended within a hour</a:t>
            </a:r>
          </a:p>
          <a:p>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pPr>
              <a:buNone/>
            </a:pPr>
            <a:r>
              <a:rPr lang="en-GB" b="1" dirty="0" smtClean="0"/>
              <a:t>(iii)Non urgent -</a:t>
            </a:r>
            <a:r>
              <a:rPr lang="en-GB" dirty="0" smtClean="0"/>
              <a:t>Patients have episodic illnesses that can be addressed within 24 hours without increased morbidity.</a:t>
            </a:r>
          </a:p>
          <a:p>
            <a:pPr>
              <a:buNone/>
            </a:pPr>
            <a:r>
              <a:rPr lang="en-GB" b="1" dirty="0" smtClean="0"/>
              <a:t>(iv) fourth category that is increasingly</a:t>
            </a:r>
            <a:r>
              <a:rPr lang="en-GB" dirty="0" smtClean="0"/>
              <a:t> </a:t>
            </a:r>
            <a:r>
              <a:rPr lang="en-GB" b="1" dirty="0" smtClean="0"/>
              <a:t>used is “fast-track.”-</a:t>
            </a:r>
            <a:r>
              <a:rPr lang="en-GB" dirty="0" smtClean="0"/>
              <a:t> These patients require</a:t>
            </a:r>
          </a:p>
          <a:p>
            <a:pPr>
              <a:buNone/>
            </a:pPr>
            <a:r>
              <a:rPr lang="en-GB" dirty="0" smtClean="0"/>
              <a:t>simple first aid or basic primary care and may be treated in the</a:t>
            </a:r>
          </a:p>
          <a:p>
            <a:pPr>
              <a:buNone/>
            </a:pPr>
            <a:r>
              <a:rPr lang="en-GB" dirty="0" smtClean="0"/>
              <a:t>ED or safely referred to a clinic or physician review.</a:t>
            </a:r>
          </a:p>
          <a:p>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(b)five levels triage systems</a:t>
            </a:r>
            <a:endParaRPr lang="en-GB" dirty="0"/>
          </a:p>
        </p:txBody>
      </p:sp>
      <p:sp>
        <p:nvSpPr>
          <p:cNvPr id="3" name="Content Placeholder 2"/>
          <p:cNvSpPr>
            <a:spLocks noGrp="1"/>
          </p:cNvSpPr>
          <p:nvPr>
            <p:ph idx="1"/>
          </p:nvPr>
        </p:nvSpPr>
        <p:spPr/>
        <p:txBody>
          <a:bodyPr>
            <a:normAutofit fontScale="85000" lnSpcReduction="20000"/>
          </a:bodyPr>
          <a:lstStyle/>
          <a:p>
            <a:pPr marL="548640" indent="-411480">
              <a:buClr>
                <a:schemeClr val="tx1">
                  <a:shade val="95000"/>
                </a:schemeClr>
              </a:buClr>
              <a:buNone/>
              <a:defRPr/>
            </a:pPr>
            <a:r>
              <a:rPr lang="en-GB" dirty="0" smtClean="0"/>
              <a:t>A more refined comprehensive triage system, it for both emergency and routine</a:t>
            </a:r>
          </a:p>
          <a:p>
            <a:pPr marL="548640" indent="-411480">
              <a:buClr>
                <a:schemeClr val="tx1">
                  <a:shade val="95000"/>
                </a:schemeClr>
              </a:buClr>
              <a:buNone/>
              <a:defRPr/>
            </a:pPr>
            <a:r>
              <a:rPr lang="en-GB" dirty="0" smtClean="0"/>
              <a:t>health care provision. The levels include:-</a:t>
            </a:r>
          </a:p>
          <a:p>
            <a:pPr marL="548640" indent="-411480">
              <a:buClr>
                <a:schemeClr val="tx1">
                  <a:shade val="95000"/>
                </a:schemeClr>
              </a:buClr>
              <a:buNone/>
              <a:defRPr/>
            </a:pPr>
            <a:r>
              <a:rPr lang="en-GB" b="1" dirty="0" smtClean="0"/>
              <a:t> </a:t>
            </a:r>
            <a:endParaRPr lang="en-GB" dirty="0" smtClean="0"/>
          </a:p>
          <a:p>
            <a:pPr marL="548640" indent="-411480">
              <a:buClr>
                <a:schemeClr val="tx1">
                  <a:shade val="95000"/>
                </a:schemeClr>
              </a:buClr>
              <a:buNone/>
              <a:defRPr/>
            </a:pPr>
            <a:r>
              <a:rPr lang="en-GB" b="1" dirty="0" smtClean="0"/>
              <a:t>(</a:t>
            </a:r>
            <a:r>
              <a:rPr lang="en-GB" b="1" dirty="0" err="1" smtClean="0"/>
              <a:t>i</a:t>
            </a:r>
            <a:r>
              <a:rPr lang="en-GB" b="1" dirty="0" smtClean="0"/>
              <a:t>) resuscitation </a:t>
            </a:r>
            <a:r>
              <a:rPr lang="en-GB" dirty="0" smtClean="0"/>
              <a:t>category- need treatment immediately to prevent death.</a:t>
            </a:r>
          </a:p>
          <a:p>
            <a:pPr marL="548640" indent="-411480">
              <a:buClr>
                <a:schemeClr val="tx1">
                  <a:shade val="95000"/>
                </a:schemeClr>
              </a:buClr>
              <a:buNone/>
              <a:defRPr/>
            </a:pPr>
            <a:r>
              <a:rPr lang="en-GB" b="1" dirty="0" smtClean="0"/>
              <a:t> </a:t>
            </a:r>
            <a:endParaRPr lang="en-GB" dirty="0" smtClean="0"/>
          </a:p>
          <a:p>
            <a:pPr marL="548640" indent="-411480">
              <a:buClr>
                <a:schemeClr val="tx1">
                  <a:shade val="95000"/>
                </a:schemeClr>
              </a:buClr>
              <a:buNone/>
              <a:defRPr/>
            </a:pPr>
            <a:r>
              <a:rPr lang="en-GB" b="1" dirty="0" smtClean="0"/>
              <a:t>(ii) Emergent category</a:t>
            </a:r>
            <a:r>
              <a:rPr lang="en-GB" dirty="0" smtClean="0"/>
              <a:t>- Patients in this category may deteriorate rapidly and develop a major life-threatening situation or require time-sensitive treatment.</a:t>
            </a:r>
          </a:p>
          <a:p>
            <a:pPr marL="548640" indent="-411480">
              <a:buClr>
                <a:schemeClr val="tx1">
                  <a:shade val="95000"/>
                </a:schemeClr>
              </a:buClr>
              <a:buNone/>
              <a:defRPr/>
            </a:pPr>
            <a:endParaRPr lang="en-GB" dirty="0" smtClean="0"/>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five levels triage systems 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(iii) urgent category</a:t>
            </a:r>
            <a:r>
              <a:rPr lang="en-GB" dirty="0" smtClean="0"/>
              <a:t> -have non–</a:t>
            </a:r>
            <a:r>
              <a:rPr lang="en-GB" dirty="0" err="1" smtClean="0"/>
              <a:t>lifethreatening</a:t>
            </a:r>
            <a:r>
              <a:rPr lang="en-GB" dirty="0" smtClean="0"/>
              <a:t> conditions but require two or more resources</a:t>
            </a:r>
          </a:p>
          <a:p>
            <a:pPr>
              <a:buNone/>
            </a:pPr>
            <a:r>
              <a:rPr lang="en-GB" dirty="0" smtClean="0"/>
              <a:t>(defined below) to provide their care.</a:t>
            </a:r>
          </a:p>
          <a:p>
            <a:pPr>
              <a:buNone/>
            </a:pPr>
            <a:r>
              <a:rPr lang="en-GB" i="1" dirty="0" smtClean="0"/>
              <a:t>NB/</a:t>
            </a:r>
            <a:r>
              <a:rPr lang="en-GB" dirty="0" smtClean="0"/>
              <a:t>- If these patients’ vital signs deviate significantly from their baseline, they may require</a:t>
            </a:r>
          </a:p>
          <a:p>
            <a:pPr>
              <a:buNone/>
            </a:pPr>
            <a:r>
              <a:rPr lang="en-GB" dirty="0" smtClean="0"/>
              <a:t>“up-triaging” to the emergent category. </a:t>
            </a:r>
          </a:p>
          <a:p>
            <a:pPr>
              <a:buNone/>
            </a:pPr>
            <a:r>
              <a:rPr lang="en-GB" b="1" dirty="0" smtClean="0"/>
              <a:t> (iv)</a:t>
            </a:r>
            <a:r>
              <a:rPr lang="en-GB" b="1" dirty="0" err="1" smtClean="0"/>
              <a:t>nonurgent</a:t>
            </a:r>
            <a:r>
              <a:rPr lang="en-GB" b="1" dirty="0" smtClean="0"/>
              <a:t> category-</a:t>
            </a:r>
            <a:r>
              <a:rPr lang="en-GB" dirty="0" smtClean="0"/>
              <a:t> have non–life-threatening conditions and likely need only one resource to provide for their needs</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Levels cont...</a:t>
            </a:r>
            <a:endParaRPr lang="en-GB" dirty="0"/>
          </a:p>
        </p:txBody>
      </p:sp>
      <p:sp>
        <p:nvSpPr>
          <p:cNvPr id="3" name="Content Placeholder 2"/>
          <p:cNvSpPr>
            <a:spLocks noGrp="1"/>
          </p:cNvSpPr>
          <p:nvPr>
            <p:ph idx="1"/>
          </p:nvPr>
        </p:nvSpPr>
        <p:spPr/>
        <p:txBody>
          <a:bodyPr/>
          <a:lstStyle/>
          <a:p>
            <a:r>
              <a:rPr lang="en-GB" dirty="0" smtClean="0"/>
              <a:t>(v)the </a:t>
            </a:r>
            <a:r>
              <a:rPr lang="en-GB" b="1" dirty="0" smtClean="0"/>
              <a:t>minor </a:t>
            </a:r>
            <a:r>
              <a:rPr lang="en-GB" dirty="0" smtClean="0"/>
              <a:t>category have no life-threatening</a:t>
            </a:r>
          </a:p>
          <a:p>
            <a:r>
              <a:rPr lang="en-GB" dirty="0" smtClean="0"/>
              <a:t>conditions and likely require no resources to provide their evaluation and management.</a:t>
            </a:r>
          </a:p>
          <a:p>
            <a:pPr>
              <a:buNone/>
            </a:pPr>
            <a:r>
              <a:rPr lang="en-GB" dirty="0" smtClean="0"/>
              <a:t>.</a:t>
            </a:r>
          </a:p>
          <a:p>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 hospital phase cont’d… </a:t>
            </a:r>
            <a:br>
              <a:rPr lang="en-GB" dirty="0" smtClean="0"/>
            </a:br>
            <a:endParaRPr lang="en-GB" dirty="0"/>
          </a:p>
        </p:txBody>
      </p:sp>
      <p:sp>
        <p:nvSpPr>
          <p:cNvPr id="3" name="Content Placeholder 2"/>
          <p:cNvSpPr>
            <a:spLocks noGrp="1"/>
          </p:cNvSpPr>
          <p:nvPr>
            <p:ph idx="1"/>
          </p:nvPr>
        </p:nvSpPr>
        <p:spPr/>
        <p:txBody>
          <a:bodyPr/>
          <a:lstStyle/>
          <a:p>
            <a:endParaRPr lang="en-GB" dirty="0"/>
          </a:p>
          <a:p>
            <a:endParaRPr lang="en-GB" dirty="0"/>
          </a:p>
          <a:p>
            <a:r>
              <a:rPr lang="en-GB" b="1" dirty="0" smtClean="0"/>
              <a:t>Appropriate referral</a:t>
            </a:r>
            <a:r>
              <a:rPr lang="en-GB" b="1" dirty="0"/>
              <a:t>/ Transfer arrangements </a:t>
            </a:r>
            <a:r>
              <a:rPr lang="en-GB" dirty="0"/>
              <a:t>: ICU, </a:t>
            </a:r>
            <a:r>
              <a:rPr lang="en-GB" dirty="0" smtClean="0"/>
              <a:t>Theatre, Burns unit, </a:t>
            </a:r>
            <a:r>
              <a:rPr lang="en-GB" dirty="0"/>
              <a:t>Admitting Wards etc </a:t>
            </a:r>
          </a:p>
          <a:p>
            <a:r>
              <a:rPr lang="en-GB" dirty="0"/>
              <a:t>•</a:t>
            </a:r>
            <a:r>
              <a:rPr lang="en-GB" b="1" dirty="0"/>
              <a:t>Infection Control Protocols</a:t>
            </a:r>
            <a:r>
              <a:rPr lang="en-GB" dirty="0"/>
              <a:t>: Must be adhered to as per CDC Guidelines </a:t>
            </a:r>
          </a:p>
          <a:p>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hospital phase cont’d…</a:t>
            </a:r>
            <a:endParaRPr lang="en-GB" dirty="0"/>
          </a:p>
        </p:txBody>
      </p:sp>
      <p:sp>
        <p:nvSpPr>
          <p:cNvPr id="3" name="Content Placeholder 2"/>
          <p:cNvSpPr>
            <a:spLocks noGrp="1"/>
          </p:cNvSpPr>
          <p:nvPr>
            <p:ph idx="1"/>
          </p:nvPr>
        </p:nvSpPr>
        <p:spPr/>
        <p:txBody>
          <a:bodyPr/>
          <a:lstStyle/>
          <a:p>
            <a:endParaRPr lang="en-GB" dirty="0"/>
          </a:p>
          <a:p>
            <a:endParaRPr lang="en-GB" dirty="0"/>
          </a:p>
          <a:p>
            <a:r>
              <a:rPr lang="en-GB" dirty="0" smtClean="0"/>
              <a:t>Appropriate referral</a:t>
            </a:r>
            <a:r>
              <a:rPr lang="en-GB" dirty="0"/>
              <a:t>/ Transfer arrangements : ICU, </a:t>
            </a:r>
            <a:r>
              <a:rPr lang="en-GB" dirty="0" err="1"/>
              <a:t>Theater</a:t>
            </a:r>
            <a:r>
              <a:rPr lang="en-GB" dirty="0"/>
              <a:t>, Burns, Admitting Wards etc </a:t>
            </a:r>
          </a:p>
          <a:p>
            <a:r>
              <a:rPr lang="en-GB" dirty="0"/>
              <a:t>•Infection Control Protocols: Must be adhered to as per CDC </a:t>
            </a:r>
            <a:r>
              <a:rPr lang="en-GB" dirty="0" err="1" smtClean="0"/>
              <a:t>Guidelin</a:t>
            </a:r>
            <a:r>
              <a:rPr lang="en-GB" dirty="0" smtClean="0"/>
              <a:t>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3.Primary Survey </a:t>
            </a:r>
            <a:br>
              <a:rPr lang="en-GB" dirty="0" smtClean="0"/>
            </a:br>
            <a:endParaRPr lang="en-GB" dirty="0"/>
          </a:p>
        </p:txBody>
      </p:sp>
      <p:sp>
        <p:nvSpPr>
          <p:cNvPr id="3" name="Content Placeholder 2"/>
          <p:cNvSpPr>
            <a:spLocks noGrp="1"/>
          </p:cNvSpPr>
          <p:nvPr>
            <p:ph idx="1"/>
          </p:nvPr>
        </p:nvSpPr>
        <p:spPr/>
        <p:txBody>
          <a:bodyPr>
            <a:normAutofit/>
          </a:bodyPr>
          <a:lstStyle/>
          <a:p>
            <a:endParaRPr lang="en-GB" dirty="0"/>
          </a:p>
          <a:p>
            <a:r>
              <a:rPr lang="en-GB" dirty="0" smtClean="0"/>
              <a:t>Rapid </a:t>
            </a:r>
            <a:r>
              <a:rPr lang="en-GB" dirty="0"/>
              <a:t>and efficient establishment and institution of treatment / Intervention priorities based on overall patient assessment. </a:t>
            </a:r>
          </a:p>
          <a:p>
            <a:r>
              <a:rPr lang="en-GB" dirty="0"/>
              <a:t>Priority is based on: </a:t>
            </a:r>
          </a:p>
          <a:p>
            <a:r>
              <a:rPr lang="en-GB" dirty="0"/>
              <a:t>•</a:t>
            </a:r>
            <a:r>
              <a:rPr lang="en-GB" b="1" dirty="0"/>
              <a:t>Vital signs </a:t>
            </a:r>
          </a:p>
          <a:p>
            <a:r>
              <a:rPr lang="en-GB" dirty="0"/>
              <a:t>•</a:t>
            </a:r>
            <a:r>
              <a:rPr lang="en-GB" b="1" dirty="0"/>
              <a:t>Injury Types/ location </a:t>
            </a:r>
          </a:p>
          <a:p>
            <a:r>
              <a:rPr lang="en-GB" dirty="0"/>
              <a:t>•</a:t>
            </a:r>
            <a:r>
              <a:rPr lang="en-GB" b="1" dirty="0"/>
              <a:t>Injury Mechanisms </a:t>
            </a:r>
          </a:p>
          <a:p>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Primary survey cont’d…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r>
              <a:rPr lang="en-GB" dirty="0" smtClean="0"/>
              <a:t>•</a:t>
            </a:r>
            <a:r>
              <a:rPr lang="en-GB" b="1" dirty="0"/>
              <a:t>Goal of the primary survey: </a:t>
            </a:r>
            <a:r>
              <a:rPr lang="en-GB" dirty="0"/>
              <a:t>Simultaneously identify and manage life threatening conditions</a:t>
            </a:r>
            <a:r>
              <a:rPr lang="en-GB" b="1" dirty="0"/>
              <a:t>. </a:t>
            </a:r>
          </a:p>
          <a:p>
            <a:endParaRPr lang="en-GB" dirty="0"/>
          </a:p>
          <a:p>
            <a:r>
              <a:rPr lang="en-GB" b="1" dirty="0"/>
              <a:t>Note: </a:t>
            </a:r>
            <a:r>
              <a:rPr lang="en-GB" dirty="0" smtClean="0"/>
              <a:t>Prioritised </a:t>
            </a:r>
            <a:r>
              <a:rPr lang="en-GB" dirty="0"/>
              <a:t>assessment and management </a:t>
            </a:r>
            <a:r>
              <a:rPr lang="en-GB" dirty="0" smtClean="0"/>
              <a:t>procedures </a:t>
            </a:r>
            <a:r>
              <a:rPr lang="en-GB" dirty="0"/>
              <a:t>are identified as sequential steps in order of importance ( ABCDE approach) for purposes of clarity. </a:t>
            </a:r>
          </a:p>
          <a:p>
            <a:r>
              <a:rPr lang="en-GB" b="1" dirty="0"/>
              <a:t>In reality however, the steps are accomplished simultaneously </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INTRODUCTION TO ACCIDENT AND EMERGENCY NURSING</a:t>
            </a:r>
            <a:endParaRPr lang="en-GB" dirty="0"/>
          </a:p>
        </p:txBody>
      </p:sp>
      <p:sp>
        <p:nvSpPr>
          <p:cNvPr id="3" name="Content Placeholder 2"/>
          <p:cNvSpPr>
            <a:spLocks noGrp="1"/>
          </p:cNvSpPr>
          <p:nvPr>
            <p:ph idx="1"/>
          </p:nvPr>
        </p:nvSpPr>
        <p:spPr/>
        <p:txBody>
          <a:bodyPr/>
          <a:lstStyle/>
          <a:p>
            <a:endParaRPr lang="en-GB" dirty="0"/>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Primary survey components</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r>
              <a:rPr lang="en-GB" dirty="0" smtClean="0"/>
              <a:t>1</a:t>
            </a:r>
            <a:r>
              <a:rPr lang="en-GB" dirty="0"/>
              <a:t>. AIRWAY AND CERVICAL SPINE PROTECTION: Stabilise Cervical spine and Ensure patent airway by; </a:t>
            </a:r>
          </a:p>
          <a:p>
            <a:r>
              <a:rPr lang="en-GB" b="1" dirty="0"/>
              <a:t>Positioning( unless contraindicated</a:t>
            </a:r>
            <a:r>
              <a:rPr lang="en-GB" dirty="0"/>
              <a:t>): head tilt, </a:t>
            </a:r>
            <a:r>
              <a:rPr lang="en-GB" dirty="0" smtClean="0"/>
              <a:t>chin lift, jaw thrust , </a:t>
            </a:r>
            <a:r>
              <a:rPr lang="en-GB" dirty="0"/>
              <a:t>preventing the falling back of tongue ( </a:t>
            </a:r>
            <a:r>
              <a:rPr lang="en-GB" dirty="0" err="1"/>
              <a:t>Guerdel</a:t>
            </a:r>
            <a:r>
              <a:rPr lang="en-GB" dirty="0"/>
              <a:t> airways) </a:t>
            </a:r>
          </a:p>
          <a:p>
            <a:r>
              <a:rPr lang="en-GB" b="1" dirty="0"/>
              <a:t>Intubation: </a:t>
            </a:r>
            <a:r>
              <a:rPr lang="en-GB" dirty="0" err="1"/>
              <a:t>Oropharyngeal</a:t>
            </a:r>
            <a:r>
              <a:rPr lang="en-GB" dirty="0"/>
              <a:t> or nasal airways </a:t>
            </a:r>
          </a:p>
          <a:p>
            <a:r>
              <a:rPr lang="en-GB" dirty="0" err="1"/>
              <a:t>endotracheal</a:t>
            </a:r>
            <a:r>
              <a:rPr lang="en-GB" dirty="0" smtClean="0"/>
              <a:t>, emergency </a:t>
            </a:r>
            <a:r>
              <a:rPr lang="en-GB" dirty="0"/>
              <a:t>tracheal intubation </a:t>
            </a:r>
          </a:p>
          <a:p>
            <a:r>
              <a:rPr lang="en-GB" dirty="0"/>
              <a:t>REMEMBER TO :Administer </a:t>
            </a:r>
            <a:r>
              <a:rPr lang="en-GB" b="1" dirty="0"/>
              <a:t>oxygen </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Primary survey components…</a:t>
            </a:r>
            <a:endParaRPr lang="en-GB" dirty="0"/>
          </a:p>
        </p:txBody>
      </p:sp>
      <p:sp>
        <p:nvSpPr>
          <p:cNvPr id="3" name="Content Placeholder 2"/>
          <p:cNvSpPr>
            <a:spLocks noGrp="1"/>
          </p:cNvSpPr>
          <p:nvPr>
            <p:ph idx="1"/>
          </p:nvPr>
        </p:nvSpPr>
        <p:spPr/>
        <p:txBody>
          <a:bodyPr>
            <a:normAutofit fontScale="77500" lnSpcReduction="20000"/>
          </a:bodyPr>
          <a:lstStyle/>
          <a:p>
            <a:endParaRPr lang="en-GB" dirty="0"/>
          </a:p>
          <a:p>
            <a:r>
              <a:rPr lang="en-GB" dirty="0" smtClean="0"/>
              <a:t>2. Breathing &amp;Management Of Impediments To Breathing:- </a:t>
            </a:r>
          </a:p>
          <a:p>
            <a:pPr>
              <a:buFont typeface="Wingdings" pitchFamily="2" charset="2"/>
              <a:buChar char="ü"/>
            </a:pPr>
            <a:r>
              <a:rPr lang="en-GB" dirty="0" smtClean="0"/>
              <a:t>Ensure </a:t>
            </a:r>
            <a:r>
              <a:rPr lang="en-GB" dirty="0"/>
              <a:t>effective breathing: start artificial ventilation of lungs if necessary </a:t>
            </a:r>
          </a:p>
          <a:p>
            <a:pPr>
              <a:buFont typeface="Wingdings" pitchFamily="2" charset="2"/>
              <a:buChar char="ü"/>
            </a:pPr>
            <a:r>
              <a:rPr lang="en-GB" dirty="0"/>
              <a:t>Manage any impediments to breathing ( </a:t>
            </a:r>
            <a:r>
              <a:rPr lang="en-GB" dirty="0" err="1" smtClean="0"/>
              <a:t>pneumothorax</a:t>
            </a:r>
            <a:r>
              <a:rPr lang="en-GB" dirty="0" smtClean="0"/>
              <a:t> or </a:t>
            </a:r>
            <a:r>
              <a:rPr lang="en-GB" dirty="0" err="1" smtClean="0"/>
              <a:t>heamothorax</a:t>
            </a:r>
            <a:r>
              <a:rPr lang="en-GB" dirty="0" smtClean="0"/>
              <a:t> </a:t>
            </a:r>
            <a:r>
              <a:rPr lang="en-GB" dirty="0"/>
              <a:t>etc) </a:t>
            </a:r>
          </a:p>
          <a:p>
            <a:r>
              <a:rPr lang="en-GB" dirty="0" smtClean="0"/>
              <a:t>3. Circulation And Control Of </a:t>
            </a:r>
            <a:r>
              <a:rPr lang="en-GB" dirty="0" err="1" smtClean="0"/>
              <a:t>Hemorrhage</a:t>
            </a:r>
            <a:r>
              <a:rPr lang="en-GB" dirty="0" smtClean="0"/>
              <a:t> </a:t>
            </a:r>
          </a:p>
          <a:p>
            <a:pPr>
              <a:buFont typeface="Wingdings" pitchFamily="2" charset="2"/>
              <a:buChar char="ü"/>
            </a:pPr>
            <a:r>
              <a:rPr lang="en-GB" dirty="0" smtClean="0"/>
              <a:t>Control </a:t>
            </a:r>
            <a:r>
              <a:rPr lang="en-GB" dirty="0"/>
              <a:t>/stop bleeding </a:t>
            </a:r>
          </a:p>
          <a:p>
            <a:pPr>
              <a:buFont typeface="Wingdings" pitchFamily="2" charset="2"/>
              <a:buChar char="ü"/>
            </a:pPr>
            <a:r>
              <a:rPr lang="en-GB" dirty="0"/>
              <a:t>Restore the circulation by: </a:t>
            </a:r>
          </a:p>
          <a:p>
            <a:pPr marL="571500" indent="-571500">
              <a:buFont typeface="+mj-lt"/>
              <a:buAutoNum type="romanLcPeriod"/>
            </a:pPr>
            <a:r>
              <a:rPr lang="en-GB" dirty="0"/>
              <a:t>External cardiac massage ( Chest Compressions) </a:t>
            </a:r>
          </a:p>
          <a:p>
            <a:pPr marL="571500" indent="-571500">
              <a:buFont typeface="+mj-lt"/>
              <a:buAutoNum type="romanLcPeriod"/>
            </a:pPr>
            <a:r>
              <a:rPr lang="en-GB" dirty="0"/>
              <a:t>Iv fluids </a:t>
            </a:r>
            <a:r>
              <a:rPr lang="en-GB" dirty="0" smtClean="0"/>
              <a:t>– crystalloids (0.9 sodium chloride, </a:t>
            </a:r>
            <a:r>
              <a:rPr lang="en-GB" dirty="0" err="1" smtClean="0"/>
              <a:t>hartmans</a:t>
            </a:r>
            <a:r>
              <a:rPr lang="en-GB" dirty="0" smtClean="0"/>
              <a:t> etc)</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a:t>Primary survey components… </a:t>
            </a:r>
          </a:p>
        </p:txBody>
      </p:sp>
      <p:sp>
        <p:nvSpPr>
          <p:cNvPr id="3" name="Content Placeholder 2"/>
          <p:cNvSpPr>
            <a:spLocks noGrp="1"/>
          </p:cNvSpPr>
          <p:nvPr>
            <p:ph idx="1"/>
          </p:nvPr>
        </p:nvSpPr>
        <p:spPr/>
        <p:txBody>
          <a:bodyPr>
            <a:normAutofit fontScale="77500" lnSpcReduction="20000"/>
          </a:bodyPr>
          <a:lstStyle/>
          <a:p>
            <a:endParaRPr lang="en-GB" dirty="0"/>
          </a:p>
          <a:p>
            <a:r>
              <a:rPr lang="en-GB" dirty="0" smtClean="0"/>
              <a:t>4.Disability (</a:t>
            </a:r>
            <a:r>
              <a:rPr lang="en-GB" dirty="0" err="1" smtClean="0"/>
              <a:t>Gcs</a:t>
            </a:r>
            <a:r>
              <a:rPr lang="en-GB" dirty="0" smtClean="0"/>
              <a:t>/</a:t>
            </a:r>
            <a:r>
              <a:rPr lang="en-GB" dirty="0" err="1" smtClean="0"/>
              <a:t>Avpu</a:t>
            </a:r>
            <a:r>
              <a:rPr lang="en-GB" dirty="0" smtClean="0"/>
              <a:t>) And Pupils ,Drugs, Defibrillation </a:t>
            </a:r>
          </a:p>
          <a:p>
            <a:r>
              <a:rPr lang="en-GB" dirty="0" smtClean="0"/>
              <a:t>Disability done by assessing:</a:t>
            </a:r>
          </a:p>
          <a:p>
            <a:r>
              <a:rPr lang="en-GB" b="1" dirty="0" smtClean="0"/>
              <a:t> </a:t>
            </a:r>
            <a:r>
              <a:rPr lang="en-GB" b="1" dirty="0"/>
              <a:t>A</a:t>
            </a:r>
            <a:r>
              <a:rPr lang="en-GB" dirty="0"/>
              <a:t>-Alert </a:t>
            </a:r>
          </a:p>
          <a:p>
            <a:r>
              <a:rPr lang="en-GB" b="1" dirty="0"/>
              <a:t>V</a:t>
            </a:r>
            <a:r>
              <a:rPr lang="en-GB" dirty="0"/>
              <a:t>-responds to Vocal stimuli </a:t>
            </a:r>
          </a:p>
          <a:p>
            <a:r>
              <a:rPr lang="en-GB" b="1" dirty="0"/>
              <a:t>P-</a:t>
            </a:r>
            <a:r>
              <a:rPr lang="en-GB" dirty="0"/>
              <a:t> responds to Pain </a:t>
            </a:r>
          </a:p>
          <a:p>
            <a:r>
              <a:rPr lang="en-GB" b="1" dirty="0"/>
              <a:t>U</a:t>
            </a:r>
            <a:r>
              <a:rPr lang="en-GB" dirty="0"/>
              <a:t>-Unresponsive to all stimuli </a:t>
            </a:r>
          </a:p>
          <a:p>
            <a:r>
              <a:rPr lang="en-GB" dirty="0"/>
              <a:t>Quickly perform differential diagnosis of cardiac arrest </a:t>
            </a:r>
          </a:p>
          <a:p>
            <a:r>
              <a:rPr lang="en-GB" dirty="0"/>
              <a:t>use different medication to resuscitate/manage patient </a:t>
            </a:r>
          </a:p>
          <a:p>
            <a:r>
              <a:rPr lang="en-GB" dirty="0"/>
              <a:t>(depending on results from adjunct investigations) </a:t>
            </a:r>
          </a:p>
          <a:p>
            <a:r>
              <a:rPr lang="en-GB" dirty="0"/>
              <a:t>Prompt defibrillation in case of ventricular fibrillation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8085584" cy="1215008"/>
          </a:xfrm>
        </p:spPr>
        <p:txBody>
          <a:bodyPr>
            <a:normAutofit fontScale="90000"/>
          </a:bodyPr>
          <a:lstStyle/>
          <a:p>
            <a:r>
              <a:rPr lang="en-GB" sz="4000" dirty="0" smtClean="0"/>
              <a:t>EXPOSURE AND ENVIRONMENTAL CONTROL </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a:bodyPr>
          <a:lstStyle/>
          <a:p>
            <a:endParaRPr lang="en-GB" dirty="0"/>
          </a:p>
          <a:p>
            <a:r>
              <a:rPr lang="en-GB" dirty="0" smtClean="0"/>
              <a:t>Exposure</a:t>
            </a:r>
            <a:r>
              <a:rPr lang="en-GB" dirty="0"/>
              <a:t>: to facilitate proper patient examination </a:t>
            </a:r>
          </a:p>
          <a:p>
            <a:r>
              <a:rPr lang="en-GB" dirty="0"/>
              <a:t>Manage patient environment effectively to facilitate resuscitation and stabilization (depending on patient condition) </a:t>
            </a:r>
            <a:r>
              <a:rPr lang="en-GB" dirty="0" err="1"/>
              <a:t>eg</a:t>
            </a:r>
            <a:r>
              <a:rPr lang="en-GB" dirty="0"/>
              <a:t> Temperature control, etc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Adjuncts to Primary Survey </a:t>
            </a:r>
            <a:br>
              <a:rPr lang="en-GB" dirty="0" smtClean="0"/>
            </a:br>
            <a:endParaRPr lang="en-GB" dirty="0"/>
          </a:p>
        </p:txBody>
      </p:sp>
      <p:sp>
        <p:nvSpPr>
          <p:cNvPr id="3" name="Content Placeholder 2"/>
          <p:cNvSpPr>
            <a:spLocks noGrp="1"/>
          </p:cNvSpPr>
          <p:nvPr>
            <p:ph idx="1"/>
          </p:nvPr>
        </p:nvSpPr>
        <p:spPr/>
        <p:txBody>
          <a:bodyPr/>
          <a:lstStyle/>
          <a:p>
            <a:endParaRPr lang="en-GB" dirty="0"/>
          </a:p>
          <a:p>
            <a:r>
              <a:rPr lang="en-GB" dirty="0" smtClean="0"/>
              <a:t>•</a:t>
            </a:r>
            <a:r>
              <a:rPr lang="en-GB" dirty="0"/>
              <a:t>NG/OG, Foley </a:t>
            </a:r>
          </a:p>
          <a:p>
            <a:r>
              <a:rPr lang="en-GB" dirty="0"/>
              <a:t>•Baseline investigations: UEC’s, Blood Sugars, </a:t>
            </a:r>
            <a:r>
              <a:rPr lang="en-GB" dirty="0" err="1"/>
              <a:t>Tox</a:t>
            </a:r>
            <a:r>
              <a:rPr lang="en-GB" dirty="0"/>
              <a:t> screens. Imaging(trauma) : </a:t>
            </a:r>
            <a:r>
              <a:rPr lang="en-GB" dirty="0" err="1"/>
              <a:t>Xrays</a:t>
            </a:r>
            <a:r>
              <a:rPr lang="en-GB" dirty="0"/>
              <a:t> : Chest, Pelvis, C-spine </a:t>
            </a:r>
          </a:p>
          <a:p>
            <a:r>
              <a:rPr lang="it-IT" dirty="0"/>
              <a:t>•Monitoring: ECG, BP, Temperature, pulse SpO2, ABG, ETCO2 </a:t>
            </a:r>
          </a:p>
          <a:p>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4.Secondary Survey</a:t>
            </a:r>
            <a:endParaRPr lang="en-GB" dirty="0"/>
          </a:p>
        </p:txBody>
      </p:sp>
      <p:sp>
        <p:nvSpPr>
          <p:cNvPr id="3" name="Content Placeholder 2"/>
          <p:cNvSpPr>
            <a:spLocks noGrp="1"/>
          </p:cNvSpPr>
          <p:nvPr>
            <p:ph idx="1"/>
          </p:nvPr>
        </p:nvSpPr>
        <p:spPr/>
        <p:txBody>
          <a:bodyPr/>
          <a:lstStyle/>
          <a:p>
            <a:endParaRPr lang="en-GB" dirty="0"/>
          </a:p>
          <a:p>
            <a:r>
              <a:rPr lang="en-GB" dirty="0" smtClean="0"/>
              <a:t>Does </a:t>
            </a:r>
            <a:r>
              <a:rPr lang="en-GB" dirty="0"/>
              <a:t>not begin until </a:t>
            </a:r>
            <a:r>
              <a:rPr lang="en-GB" dirty="0" smtClean="0"/>
              <a:t> Primary </a:t>
            </a:r>
            <a:r>
              <a:rPr lang="en-GB" dirty="0"/>
              <a:t>survey (ABCDE) is </a:t>
            </a:r>
            <a:r>
              <a:rPr lang="en-GB" dirty="0" smtClean="0"/>
              <a:t>completed and normalization </a:t>
            </a:r>
            <a:r>
              <a:rPr lang="en-GB" dirty="0"/>
              <a:t>of vital signs </a:t>
            </a:r>
            <a:r>
              <a:rPr lang="en-GB" dirty="0" smtClean="0"/>
              <a:t>after resuscitation </a:t>
            </a:r>
            <a:endParaRPr lang="en-GB" dirty="0"/>
          </a:p>
          <a:p>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Secondary Survey components </a:t>
            </a:r>
            <a:br>
              <a:rPr lang="en-GB" b="1" dirty="0" smtClean="0"/>
            </a:b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r>
              <a:rPr lang="en-GB" dirty="0" smtClean="0"/>
              <a:t>•</a:t>
            </a:r>
            <a:r>
              <a:rPr lang="en-GB" b="1" dirty="0"/>
              <a:t>Complete </a:t>
            </a:r>
            <a:r>
              <a:rPr lang="en-GB" b="1" dirty="0" smtClean="0"/>
              <a:t>History to include HX of :-</a:t>
            </a:r>
          </a:p>
          <a:p>
            <a:endParaRPr lang="en-GB" b="1" dirty="0" smtClean="0"/>
          </a:p>
          <a:p>
            <a:pPr>
              <a:buFont typeface="Wingdings" pitchFamily="2" charset="2"/>
              <a:buChar char="ü"/>
            </a:pPr>
            <a:r>
              <a:rPr lang="en-GB" dirty="0" smtClean="0"/>
              <a:t>Allergies </a:t>
            </a:r>
          </a:p>
          <a:p>
            <a:pPr>
              <a:buFont typeface="Wingdings" pitchFamily="2" charset="2"/>
              <a:buChar char="ü"/>
            </a:pPr>
            <a:r>
              <a:rPr lang="en-GB" dirty="0" smtClean="0"/>
              <a:t>Medication </a:t>
            </a:r>
            <a:endParaRPr lang="en-GB" dirty="0"/>
          </a:p>
          <a:p>
            <a:pPr>
              <a:buFont typeface="Wingdings" pitchFamily="2" charset="2"/>
              <a:buChar char="ü"/>
            </a:pPr>
            <a:r>
              <a:rPr lang="en-GB" dirty="0"/>
              <a:t>Past illness / pregnancy </a:t>
            </a:r>
          </a:p>
          <a:p>
            <a:pPr>
              <a:buFont typeface="Wingdings" pitchFamily="2" charset="2"/>
              <a:buChar char="ü"/>
            </a:pPr>
            <a:r>
              <a:rPr lang="en-GB" dirty="0"/>
              <a:t>Last meal </a:t>
            </a:r>
          </a:p>
          <a:p>
            <a:pPr>
              <a:buFont typeface="Wingdings" pitchFamily="2" charset="2"/>
              <a:buChar char="ü"/>
            </a:pPr>
            <a:r>
              <a:rPr lang="en-GB" dirty="0"/>
              <a:t>Events / environment </a:t>
            </a:r>
          </a:p>
          <a:p>
            <a:pPr>
              <a:buFont typeface="Wingdings" pitchFamily="2" charset="2"/>
              <a:buChar char="ü"/>
            </a:pPr>
            <a:r>
              <a:rPr lang="en-GB" dirty="0" smtClean="0"/>
              <a:t>Complete Physical Exam. - Head </a:t>
            </a:r>
            <a:r>
              <a:rPr lang="en-GB" dirty="0"/>
              <a:t>to toes </a:t>
            </a:r>
          </a:p>
          <a:p>
            <a:pPr>
              <a:buNone/>
            </a:pPr>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normAutofit fontScale="90000"/>
          </a:bodyPr>
          <a:lstStyle/>
          <a:p>
            <a:r>
              <a:rPr lang="en-GB" dirty="0" smtClean="0"/>
              <a:t>Adjuncts to Secondary Survey </a:t>
            </a:r>
            <a:br>
              <a:rPr lang="en-GB" dirty="0" smtClean="0"/>
            </a:br>
            <a:endParaRPr lang="en-GB" dirty="0"/>
          </a:p>
        </p:txBody>
      </p:sp>
      <p:sp>
        <p:nvSpPr>
          <p:cNvPr id="3" name="Content Placeholder 2"/>
          <p:cNvSpPr>
            <a:spLocks noGrp="1"/>
          </p:cNvSpPr>
          <p:nvPr>
            <p:ph idx="1"/>
          </p:nvPr>
        </p:nvSpPr>
        <p:spPr/>
        <p:txBody>
          <a:bodyPr/>
          <a:lstStyle/>
          <a:p>
            <a:endParaRPr lang="en-GB" dirty="0"/>
          </a:p>
          <a:p>
            <a:r>
              <a:rPr lang="en-GB" dirty="0" smtClean="0"/>
              <a:t>•</a:t>
            </a:r>
            <a:r>
              <a:rPr lang="en-GB" dirty="0"/>
              <a:t>Specialized diagnostic tests: </a:t>
            </a:r>
          </a:p>
          <a:p>
            <a:pPr>
              <a:buFont typeface="Wingdings" pitchFamily="2" charset="2"/>
              <a:buChar char="ü"/>
            </a:pPr>
            <a:r>
              <a:rPr lang="en-GB" dirty="0" smtClean="0"/>
              <a:t>CT scans, MRI</a:t>
            </a:r>
          </a:p>
          <a:p>
            <a:pPr>
              <a:buFont typeface="Wingdings" pitchFamily="2" charset="2"/>
              <a:buChar char="ü"/>
            </a:pPr>
            <a:r>
              <a:rPr lang="en-GB" dirty="0" smtClean="0"/>
              <a:t>Contrast x-rays </a:t>
            </a:r>
          </a:p>
          <a:p>
            <a:pPr>
              <a:buFont typeface="Wingdings" pitchFamily="2" charset="2"/>
              <a:buChar char="ü"/>
            </a:pPr>
            <a:r>
              <a:rPr lang="en-GB" dirty="0" smtClean="0"/>
              <a:t>Extremity x-rays </a:t>
            </a:r>
          </a:p>
          <a:p>
            <a:pPr>
              <a:buFont typeface="Wingdings" pitchFamily="2" charset="2"/>
              <a:buChar char="ü"/>
            </a:pPr>
            <a:r>
              <a:rPr lang="en-GB" dirty="0" smtClean="0"/>
              <a:t>Endoscopy </a:t>
            </a:r>
          </a:p>
          <a:p>
            <a:pPr>
              <a:buFont typeface="Wingdings" pitchFamily="2" charset="2"/>
              <a:buChar char="ü"/>
            </a:pPr>
            <a:r>
              <a:rPr lang="en-GB" dirty="0" err="1" smtClean="0"/>
              <a:t>Ultrasonography</a:t>
            </a:r>
            <a:r>
              <a:rPr lang="en-GB" dirty="0" smtClean="0"/>
              <a:t> </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Re-evaluation </a:t>
            </a:r>
            <a:br>
              <a:rPr lang="en-GB" dirty="0" smtClean="0"/>
            </a:b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r>
              <a:rPr lang="en-GB" dirty="0" smtClean="0"/>
              <a:t>Re-evaluation </a:t>
            </a:r>
            <a:r>
              <a:rPr lang="en-GB" dirty="0"/>
              <a:t>must continue constantly (start with ABCDE) </a:t>
            </a:r>
            <a:endParaRPr lang="en-GB" dirty="0" smtClean="0"/>
          </a:p>
          <a:p>
            <a:r>
              <a:rPr lang="en-GB" dirty="0" smtClean="0"/>
              <a:t>Role/aim: </a:t>
            </a:r>
            <a:endParaRPr lang="en-GB" dirty="0"/>
          </a:p>
          <a:p>
            <a:pPr>
              <a:buFont typeface="Wingdings" pitchFamily="2" charset="2"/>
              <a:buChar char="ü"/>
            </a:pPr>
            <a:r>
              <a:rPr lang="en-GB" dirty="0"/>
              <a:t>-To discover new findings </a:t>
            </a:r>
          </a:p>
          <a:p>
            <a:pPr>
              <a:buFont typeface="Wingdings" pitchFamily="2" charset="2"/>
              <a:buChar char="ü"/>
            </a:pPr>
            <a:r>
              <a:rPr lang="en-GB" dirty="0"/>
              <a:t>-To discover deterioration/</a:t>
            </a:r>
            <a:r>
              <a:rPr lang="en-GB" dirty="0" err="1"/>
              <a:t>dvt</a:t>
            </a:r>
            <a:r>
              <a:rPr lang="en-GB" dirty="0"/>
              <a:t> of complications) </a:t>
            </a:r>
          </a:p>
          <a:p>
            <a:r>
              <a:rPr lang="en-GB" dirty="0" smtClean="0"/>
              <a:t>• Entails Continuous monitoring of :- </a:t>
            </a:r>
            <a:endParaRPr lang="en-GB" dirty="0"/>
          </a:p>
          <a:p>
            <a:pPr>
              <a:buFont typeface="Wingdings" pitchFamily="2" charset="2"/>
              <a:buChar char="ü"/>
            </a:pPr>
            <a:r>
              <a:rPr lang="en-GB" dirty="0" smtClean="0"/>
              <a:t>-</a:t>
            </a:r>
            <a:r>
              <a:rPr lang="en-GB" dirty="0"/>
              <a:t>Vital </a:t>
            </a:r>
            <a:r>
              <a:rPr lang="en-GB" dirty="0" smtClean="0"/>
              <a:t>signs </a:t>
            </a:r>
            <a:endParaRPr lang="en-GB" dirty="0"/>
          </a:p>
          <a:p>
            <a:pPr>
              <a:buFont typeface="Wingdings" pitchFamily="2" charset="2"/>
              <a:buChar char="ü"/>
            </a:pPr>
            <a:r>
              <a:rPr lang="en-GB" dirty="0"/>
              <a:t>-Urinary Output </a:t>
            </a:r>
          </a:p>
          <a:p>
            <a:pPr>
              <a:buFont typeface="Wingdings" pitchFamily="2" charset="2"/>
              <a:buChar char="ü"/>
            </a:pPr>
            <a:r>
              <a:rPr lang="en-GB" dirty="0"/>
              <a:t>-</a:t>
            </a:r>
            <a:r>
              <a:rPr lang="en-GB" dirty="0" smtClean="0"/>
              <a:t>Arterial </a:t>
            </a:r>
            <a:r>
              <a:rPr lang="en-GB" dirty="0"/>
              <a:t>Blood </a:t>
            </a:r>
            <a:r>
              <a:rPr lang="en-GB" dirty="0" smtClean="0"/>
              <a:t>Gasses-paO2 ,paCO2 </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5.Definite Care and Transfer </a:t>
            </a:r>
            <a:br>
              <a:rPr lang="en-GB" dirty="0" smtClean="0"/>
            </a:br>
            <a:endParaRPr lang="en-GB" dirty="0"/>
          </a:p>
        </p:txBody>
      </p:sp>
      <p:sp>
        <p:nvSpPr>
          <p:cNvPr id="3" name="Content Placeholder 2"/>
          <p:cNvSpPr>
            <a:spLocks noGrp="1"/>
          </p:cNvSpPr>
          <p:nvPr>
            <p:ph idx="1"/>
          </p:nvPr>
        </p:nvSpPr>
        <p:spPr/>
        <p:txBody>
          <a:bodyPr/>
          <a:lstStyle/>
          <a:p>
            <a:endParaRPr lang="en-GB" dirty="0"/>
          </a:p>
          <a:p>
            <a:r>
              <a:rPr lang="en-GB" dirty="0" smtClean="0"/>
              <a:t>•</a:t>
            </a:r>
            <a:r>
              <a:rPr lang="en-GB" dirty="0"/>
              <a:t>Decision is made during the primary survey and </a:t>
            </a:r>
            <a:r>
              <a:rPr lang="en-GB" dirty="0" smtClean="0"/>
              <a:t>resuscitation through; </a:t>
            </a:r>
            <a:endParaRPr lang="en-GB" dirty="0"/>
          </a:p>
          <a:p>
            <a:r>
              <a:rPr lang="en-GB" dirty="0"/>
              <a:t>• Physician to Physician communication </a:t>
            </a:r>
            <a:r>
              <a:rPr lang="en-GB" dirty="0" smtClean="0"/>
              <a:t> or between </a:t>
            </a:r>
            <a:r>
              <a:rPr lang="en-GB" dirty="0"/>
              <a:t>the </a:t>
            </a:r>
            <a:r>
              <a:rPr lang="en-GB" dirty="0" smtClean="0"/>
              <a:t>Accident &amp; Emergency </a:t>
            </a:r>
            <a:r>
              <a:rPr lang="en-GB" dirty="0"/>
              <a:t>Dr &amp; consultants </a:t>
            </a:r>
          </a:p>
          <a:p>
            <a:r>
              <a:rPr lang="en-GB" dirty="0" smtClean="0"/>
              <a:t>•Patient Transferred </a:t>
            </a:r>
            <a:r>
              <a:rPr lang="en-GB" dirty="0"/>
              <a:t>as appropriate after life-saving resuscitation &amp; stabilization </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1143000"/>
          </a:xfrm>
        </p:spPr>
        <p:txBody>
          <a:bodyPr>
            <a:normAutofit fontScale="90000"/>
          </a:bodyPr>
          <a:lstStyle/>
          <a:p>
            <a:r>
              <a:rPr lang="en-GB" b="1" dirty="0" smtClean="0"/>
              <a:t>EMERGENCY NURSING </a:t>
            </a:r>
            <a:br>
              <a:rPr lang="en-GB" b="1" dirty="0" smtClean="0"/>
            </a:br>
            <a:endParaRPr lang="en-GB" dirty="0"/>
          </a:p>
        </p:txBody>
      </p:sp>
      <p:sp>
        <p:nvSpPr>
          <p:cNvPr id="3" name="Content Placeholder 2"/>
          <p:cNvSpPr>
            <a:spLocks noGrp="1"/>
          </p:cNvSpPr>
          <p:nvPr>
            <p:ph idx="1"/>
          </p:nvPr>
        </p:nvSpPr>
        <p:spPr/>
        <p:txBody>
          <a:bodyPr/>
          <a:lstStyle/>
          <a:p>
            <a:r>
              <a:rPr lang="en-GB" dirty="0" smtClean="0"/>
              <a:t>•Def: Is </a:t>
            </a:r>
            <a:r>
              <a:rPr lang="en-GB" dirty="0"/>
              <a:t>nursing care provided to prevent imminent severe damage or death or to avert serious injury. </a:t>
            </a:r>
          </a:p>
          <a:p>
            <a:r>
              <a:rPr lang="en-GB" dirty="0"/>
              <a:t>• Activities that exemplify emergency nursing are basic life support, cardiopulmonary resuscitation, and control of </a:t>
            </a:r>
            <a:r>
              <a:rPr lang="en-GB" dirty="0" err="1" smtClean="0"/>
              <a:t>heamorrhage</a:t>
            </a:r>
            <a:r>
              <a:rPr lang="en-GB" dirty="0"/>
              <a:t>. </a:t>
            </a:r>
          </a:p>
          <a:p>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RESOURCES INCLUDE</a:t>
            </a:r>
            <a:endParaRPr lang="en-GB" dirty="0"/>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GB" dirty="0" smtClean="0"/>
              <a:t>Imaging studies</a:t>
            </a:r>
          </a:p>
          <a:p>
            <a:pPr>
              <a:buFont typeface="Wingdings" pitchFamily="2" charset="2"/>
              <a:buChar char="§"/>
            </a:pPr>
            <a:r>
              <a:rPr lang="en-GB" dirty="0" smtClean="0"/>
              <a:t>medications administered</a:t>
            </a:r>
          </a:p>
          <a:p>
            <a:r>
              <a:rPr lang="en-GB" dirty="0" smtClean="0"/>
              <a:t>by intravenous (IV) or intramuscular (IM) routes, </a:t>
            </a:r>
          </a:p>
          <a:p>
            <a:r>
              <a:rPr lang="en-GB" dirty="0" smtClean="0"/>
              <a:t>Invasive procedures. Insertion of an indwelling catheter is an example of a one-resource procedure. Use of moderate</a:t>
            </a:r>
          </a:p>
          <a:p>
            <a:r>
              <a:rPr lang="en-GB" dirty="0" smtClean="0"/>
              <a:t>sedation is a two-resource procedure because it requires frequent monitoring and IV medications</a:t>
            </a:r>
          </a:p>
          <a:p>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Roles of emergency nurse:</a:t>
            </a:r>
            <a:endParaRPr lang="en-GB" dirty="0"/>
          </a:p>
        </p:txBody>
      </p:sp>
      <p:sp>
        <p:nvSpPr>
          <p:cNvPr id="3" name="Content Placeholder 2"/>
          <p:cNvSpPr>
            <a:spLocks noGrp="1"/>
          </p:cNvSpPr>
          <p:nvPr>
            <p:ph idx="1"/>
          </p:nvPr>
        </p:nvSpPr>
        <p:spPr/>
        <p:txBody>
          <a:bodyPr>
            <a:normAutofit lnSpcReduction="10000"/>
          </a:bodyPr>
          <a:lstStyle/>
          <a:p>
            <a:r>
              <a:rPr lang="en-GB" dirty="0" smtClean="0"/>
              <a:t>Emergency nurses spend many hours learning to classify different illnesses and injuries to ensure that patients most in need of care do not needlessly wait. </a:t>
            </a:r>
          </a:p>
          <a:p>
            <a:r>
              <a:rPr lang="en-GB" dirty="0" smtClean="0"/>
              <a:t>Protocols may be followed to initiate laboratory or x-ray studies while the patient is in the triage area. </a:t>
            </a:r>
          </a:p>
          <a:p>
            <a:r>
              <a:rPr lang="en-GB" dirty="0" smtClean="0"/>
              <a:t>domestic violence screening, and necessary diagnostic data. </a:t>
            </a:r>
          </a:p>
          <a:p>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Roles emergency Nurse cont..</a:t>
            </a:r>
            <a:endParaRPr lang="en-GB" dirty="0"/>
          </a:p>
        </p:txBody>
      </p:sp>
      <p:sp>
        <p:nvSpPr>
          <p:cNvPr id="3" name="Content Placeholder 2"/>
          <p:cNvSpPr>
            <a:spLocks noGrp="1"/>
          </p:cNvSpPr>
          <p:nvPr>
            <p:ph idx="1"/>
          </p:nvPr>
        </p:nvSpPr>
        <p:spPr/>
        <p:txBody>
          <a:bodyPr/>
          <a:lstStyle/>
          <a:p>
            <a:pPr>
              <a:buNone/>
            </a:pPr>
            <a:r>
              <a:rPr lang="en-GB" dirty="0" smtClean="0"/>
              <a:t> </a:t>
            </a:r>
          </a:p>
          <a:p>
            <a:r>
              <a:rPr lang="en-GB" dirty="0" smtClean="0"/>
              <a:t>Some facilities collect these data in a computerized system, which helps guide the nurse through assessment and documentation.</a:t>
            </a:r>
          </a:p>
          <a:p>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Roles of </a:t>
            </a:r>
            <a:r>
              <a:rPr lang="en-GB" dirty="0" err="1" smtClean="0"/>
              <a:t>emerg</a:t>
            </a:r>
            <a:r>
              <a:rPr lang="en-GB" dirty="0" smtClean="0"/>
              <a:t>. Nurse cont....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Collaborative protocols are developed and used by the triage nurse based on his or her level of experience.</a:t>
            </a:r>
          </a:p>
          <a:p>
            <a:r>
              <a:rPr lang="en-GB" dirty="0" smtClean="0"/>
              <a:t> Nurses in the triage area collect additional crucial baseline data such as:</a:t>
            </a:r>
          </a:p>
          <a:p>
            <a:pPr>
              <a:buFont typeface="Wingdings" pitchFamily="2" charset="2"/>
              <a:buChar char="ü"/>
            </a:pPr>
            <a:r>
              <a:rPr lang="en-GB" dirty="0" smtClean="0"/>
              <a:t>full vital signs including pain assessment</a:t>
            </a:r>
          </a:p>
          <a:p>
            <a:pPr>
              <a:buFont typeface="Wingdings" pitchFamily="2" charset="2"/>
              <a:buChar char="ü"/>
            </a:pPr>
            <a:r>
              <a:rPr lang="en-GB" dirty="0" smtClean="0"/>
              <a:t>history of the current event and past medical history</a:t>
            </a:r>
          </a:p>
          <a:p>
            <a:pPr>
              <a:buFont typeface="Wingdings" pitchFamily="2" charset="2"/>
              <a:buChar char="ü"/>
            </a:pPr>
            <a:r>
              <a:rPr lang="en-GB" dirty="0" smtClean="0"/>
              <a:t> neurologic assessment findings</a:t>
            </a:r>
          </a:p>
          <a:p>
            <a:pPr>
              <a:buFont typeface="Wingdings" pitchFamily="2" charset="2"/>
              <a:buChar char="ü"/>
            </a:pPr>
            <a:r>
              <a:rPr lang="en-GB" dirty="0" smtClean="0"/>
              <a:t> weight, allergies (especially to latex and medications),</a:t>
            </a:r>
          </a:p>
          <a:p>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a:t/>
            </a:r>
            <a:br>
              <a:rPr lang="en-GB" dirty="0"/>
            </a:br>
            <a:r>
              <a:rPr lang="en-GB" dirty="0"/>
              <a:t> </a:t>
            </a:r>
            <a:r>
              <a:rPr lang="en-GB" b="1" dirty="0"/>
              <a:t>EMERGENCY TROLLEY &amp; RESUSCITATION </a:t>
            </a: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Resuscitation trolley </a:t>
            </a:r>
            <a:br>
              <a:rPr lang="en-GB" b="1" dirty="0" smtClean="0"/>
            </a:br>
            <a:endParaRPr lang="en-GB" dirty="0"/>
          </a:p>
        </p:txBody>
      </p:sp>
      <p:sp>
        <p:nvSpPr>
          <p:cNvPr id="3" name="Content Placeholder 2"/>
          <p:cNvSpPr>
            <a:spLocks noGrp="1"/>
          </p:cNvSpPr>
          <p:nvPr>
            <p:ph idx="1"/>
          </p:nvPr>
        </p:nvSpPr>
        <p:spPr/>
        <p:txBody>
          <a:bodyPr>
            <a:normAutofit/>
          </a:bodyPr>
          <a:lstStyle/>
          <a:p>
            <a:endParaRPr lang="en-GB" dirty="0"/>
          </a:p>
          <a:p>
            <a:r>
              <a:rPr lang="en-GB" dirty="0" smtClean="0"/>
              <a:t>•Contain </a:t>
            </a:r>
            <a:r>
              <a:rPr lang="en-GB" dirty="0"/>
              <a:t>equipment used for the purpose of pulmonary resuscitation and management of other emergencies in the health facility. </a:t>
            </a:r>
          </a:p>
          <a:p>
            <a:r>
              <a:rPr lang="en-GB" dirty="0"/>
              <a:t>•It should be accessible in emergency room and able to be moved to any area within the health facility. </a:t>
            </a:r>
          </a:p>
          <a:p>
            <a:pPr>
              <a:buNone/>
            </a:pPr>
            <a:endParaRPr lang="en-GB" dirty="0"/>
          </a:p>
          <a:p>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resuscitation trolley is made up of four trays:</a:t>
            </a:r>
          </a:p>
          <a:p>
            <a:pPr marL="514350" indent="-514350">
              <a:buAutoNum type="arabicPeriod"/>
            </a:pPr>
            <a:r>
              <a:rPr lang="en-GB" b="1" dirty="0" smtClean="0"/>
              <a:t>TOP TRAY </a:t>
            </a:r>
          </a:p>
          <a:p>
            <a:pPr marL="514350" indent="-514350">
              <a:buNone/>
            </a:pPr>
            <a:r>
              <a:rPr lang="en-GB" dirty="0" smtClean="0"/>
              <a:t>contain the following;</a:t>
            </a:r>
            <a:endParaRPr lang="en-GB" dirty="0"/>
          </a:p>
          <a:p>
            <a:pPr marL="571500" indent="-571500">
              <a:buFont typeface="+mj-lt"/>
              <a:buAutoNum type="romanLcPeriod"/>
            </a:pPr>
            <a:r>
              <a:rPr lang="en-GB" dirty="0" smtClean="0"/>
              <a:t>Defibrillator </a:t>
            </a:r>
            <a:endParaRPr lang="en-GB" dirty="0"/>
          </a:p>
          <a:p>
            <a:pPr marL="571500" indent="-571500">
              <a:buFont typeface="+mj-lt"/>
              <a:buAutoNum type="romanLcPeriod"/>
            </a:pPr>
            <a:r>
              <a:rPr lang="en-GB" dirty="0" smtClean="0"/>
              <a:t>Working </a:t>
            </a:r>
            <a:r>
              <a:rPr lang="en-GB" dirty="0"/>
              <a:t>laryngeal scope &amp; blades of different sizes. </a:t>
            </a:r>
          </a:p>
          <a:p>
            <a:pPr marL="571500" indent="-571500">
              <a:buFont typeface="+mj-lt"/>
              <a:buAutoNum type="romanLcPeriod"/>
            </a:pPr>
            <a:r>
              <a:rPr lang="en-GB" dirty="0" smtClean="0"/>
              <a:t>Working </a:t>
            </a:r>
            <a:r>
              <a:rPr lang="en-GB" dirty="0"/>
              <a:t>examination set </a:t>
            </a:r>
          </a:p>
          <a:p>
            <a:pPr marL="571500" indent="-571500">
              <a:buFont typeface="+mj-lt"/>
              <a:buAutoNum type="romanLcPeriod"/>
            </a:pPr>
            <a:r>
              <a:rPr lang="en-GB" dirty="0" smtClean="0"/>
              <a:t>Alcohol </a:t>
            </a:r>
            <a:r>
              <a:rPr lang="en-GB" dirty="0"/>
              <a:t>swabs </a:t>
            </a:r>
          </a:p>
          <a:p>
            <a:pPr marL="571500" indent="-571500">
              <a:buFont typeface="+mj-lt"/>
              <a:buAutoNum type="romanLcPeriod"/>
            </a:pPr>
            <a:r>
              <a:rPr lang="en-GB" dirty="0" smtClean="0"/>
              <a:t>Scissors </a:t>
            </a:r>
            <a:endParaRPr lang="en-GB" dirty="0"/>
          </a:p>
          <a:p>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endParaRPr lang="en-GB" dirty="0"/>
          </a:p>
        </p:txBody>
      </p:sp>
      <p:sp>
        <p:nvSpPr>
          <p:cNvPr id="3" name="Content Placeholder 2"/>
          <p:cNvSpPr>
            <a:spLocks noGrp="1"/>
          </p:cNvSpPr>
          <p:nvPr>
            <p:ph idx="1"/>
          </p:nvPr>
        </p:nvSpPr>
        <p:spPr/>
        <p:txBody>
          <a:bodyPr>
            <a:normAutofit lnSpcReduction="10000"/>
          </a:bodyPr>
          <a:lstStyle/>
          <a:p>
            <a:r>
              <a:rPr lang="en-GB" b="1" dirty="0" smtClean="0"/>
              <a:t>2. First tray </a:t>
            </a:r>
            <a:br>
              <a:rPr lang="en-GB" b="1" dirty="0" smtClean="0"/>
            </a:br>
            <a:r>
              <a:rPr lang="en-GB" dirty="0" smtClean="0"/>
              <a:t>• Contain Emergency medications:-</a:t>
            </a:r>
            <a:endParaRPr lang="en-GB" dirty="0"/>
          </a:p>
          <a:p>
            <a:pPr marL="857250" indent="-857250">
              <a:buFont typeface="+mj-lt"/>
              <a:buAutoNum type="romanLcPeriod"/>
            </a:pPr>
            <a:r>
              <a:rPr lang="en-GB" sz="3800" dirty="0" smtClean="0"/>
              <a:t>1.Epinephrine </a:t>
            </a:r>
            <a:endParaRPr lang="en-GB" sz="3800" dirty="0"/>
          </a:p>
          <a:p>
            <a:pPr marL="857250" indent="-857250">
              <a:buFont typeface="+mj-lt"/>
              <a:buAutoNum type="romanLcPeriod"/>
            </a:pPr>
            <a:r>
              <a:rPr lang="en-GB" sz="3800" dirty="0" smtClean="0"/>
              <a:t>2.Atropine </a:t>
            </a:r>
            <a:endParaRPr lang="en-GB" sz="3800" dirty="0"/>
          </a:p>
          <a:p>
            <a:pPr marL="857250" indent="-857250">
              <a:buFont typeface="+mj-lt"/>
              <a:buAutoNum type="romanLcPeriod"/>
            </a:pPr>
            <a:r>
              <a:rPr lang="en-GB" sz="3800" dirty="0"/>
              <a:t>3.Vasopressin </a:t>
            </a:r>
          </a:p>
          <a:p>
            <a:pPr marL="857250" indent="-857250">
              <a:buFont typeface="+mj-lt"/>
              <a:buAutoNum type="romanLcPeriod"/>
            </a:pPr>
            <a:r>
              <a:rPr lang="en-GB" sz="3800" dirty="0"/>
              <a:t>4.Sodium bicarbonate </a:t>
            </a:r>
          </a:p>
          <a:p>
            <a:pPr marL="857250" indent="-857250">
              <a:buFont typeface="+mj-lt"/>
              <a:buAutoNum type="romanLcPeriod"/>
            </a:pPr>
            <a:r>
              <a:rPr lang="en-GB" sz="3800" dirty="0"/>
              <a:t>5.Calcium </a:t>
            </a:r>
            <a:r>
              <a:rPr lang="en-GB" sz="3800" dirty="0" err="1"/>
              <a:t>gluconate</a:t>
            </a:r>
            <a:r>
              <a:rPr lang="en-GB" sz="3800" dirty="0"/>
              <a:t> </a:t>
            </a:r>
          </a:p>
          <a:p>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Vi .</a:t>
            </a:r>
            <a:r>
              <a:rPr lang="en-GB" dirty="0" err="1" smtClean="0"/>
              <a:t>Amiodarone</a:t>
            </a:r>
            <a:r>
              <a:rPr lang="en-GB" dirty="0" smtClean="0"/>
              <a:t> </a:t>
            </a:r>
          </a:p>
          <a:p>
            <a:r>
              <a:rPr lang="en-GB" dirty="0" smtClean="0"/>
              <a:t>Vi .</a:t>
            </a:r>
            <a:r>
              <a:rPr lang="en-GB" dirty="0" err="1" smtClean="0"/>
              <a:t>Lignocaine</a:t>
            </a:r>
            <a:r>
              <a:rPr lang="en-GB" dirty="0" smtClean="0"/>
              <a:t> </a:t>
            </a:r>
          </a:p>
          <a:p>
            <a:r>
              <a:rPr lang="en-GB" dirty="0" err="1" smtClean="0"/>
              <a:t>Viii.Magnesiums</a:t>
            </a:r>
            <a:r>
              <a:rPr lang="en-GB" dirty="0" smtClean="0"/>
              <a:t> sulphate </a:t>
            </a:r>
          </a:p>
          <a:p>
            <a:r>
              <a:rPr lang="en-GB" dirty="0" smtClean="0"/>
              <a:t>ix. 50% dextrose &amp; other IVFs </a:t>
            </a:r>
          </a:p>
          <a:p>
            <a:r>
              <a:rPr lang="en-GB" dirty="0" smtClean="0"/>
              <a:t>x. Thiamine </a:t>
            </a:r>
          </a:p>
          <a:p>
            <a:r>
              <a:rPr lang="en-GB" dirty="0" smtClean="0"/>
              <a:t>xi. Potassium Chloride </a:t>
            </a:r>
          </a:p>
          <a:p>
            <a:r>
              <a:rPr lang="en-GB" dirty="0" smtClean="0"/>
              <a:t>xii. </a:t>
            </a:r>
            <a:r>
              <a:rPr lang="en-GB" dirty="0" err="1" smtClean="0"/>
              <a:t>Nitorglycerine</a:t>
            </a:r>
            <a:r>
              <a:rPr lang="en-GB" dirty="0" smtClean="0"/>
              <a:t> </a:t>
            </a:r>
          </a:p>
          <a:p>
            <a:r>
              <a:rPr lang="en-GB" dirty="0" smtClean="0"/>
              <a:t>etc </a:t>
            </a:r>
          </a:p>
          <a:p>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r>
              <a:rPr lang="en-GB" b="1" dirty="0" smtClean="0"/>
              <a:t>3nd tray</a:t>
            </a:r>
            <a:endParaRPr lang="en-GB" dirty="0"/>
          </a:p>
          <a:p>
            <a:r>
              <a:rPr lang="en-GB" dirty="0" smtClean="0"/>
              <a:t>• contain </a:t>
            </a:r>
            <a:r>
              <a:rPr lang="en-GB" dirty="0" err="1" smtClean="0"/>
              <a:t>Surgicals</a:t>
            </a:r>
            <a:r>
              <a:rPr lang="en-GB" dirty="0" smtClean="0"/>
              <a:t> </a:t>
            </a:r>
            <a:endParaRPr lang="en-GB" dirty="0"/>
          </a:p>
          <a:p>
            <a:r>
              <a:rPr lang="en-GB" dirty="0"/>
              <a:t>1.Needles (Diff. sizes). </a:t>
            </a:r>
          </a:p>
          <a:p>
            <a:r>
              <a:rPr lang="en-GB" dirty="0"/>
              <a:t>2.Syringes (Diff. sizes) </a:t>
            </a:r>
          </a:p>
          <a:p>
            <a:r>
              <a:rPr lang="en-GB" dirty="0"/>
              <a:t>3.Cannulas (Diff. sizes) </a:t>
            </a:r>
          </a:p>
          <a:p>
            <a:r>
              <a:rPr lang="en-GB" dirty="0"/>
              <a:t>4.Gloves (clean and sterile) </a:t>
            </a:r>
          </a:p>
          <a:p>
            <a:r>
              <a:rPr lang="en-GB" dirty="0"/>
              <a:t>5.Electrodes </a:t>
            </a:r>
          </a:p>
          <a:p>
            <a:r>
              <a:rPr lang="en-GB" dirty="0"/>
              <a:t>6.Defibrillation pads </a:t>
            </a:r>
          </a:p>
          <a:p>
            <a:r>
              <a:rPr lang="en-GB" dirty="0"/>
              <a:t>7.IV 3000 </a:t>
            </a:r>
          </a:p>
          <a:p>
            <a:r>
              <a:rPr lang="en-GB" dirty="0"/>
              <a:t>8.Elastoplus </a:t>
            </a:r>
          </a:p>
          <a:p>
            <a:r>
              <a:rPr lang="en-GB" dirty="0"/>
              <a:t>etc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052736"/>
            <a:ext cx="8229600" cy="1143000"/>
          </a:xfrm>
        </p:spPr>
        <p:txBody>
          <a:bodyPr>
            <a:normAutofit fontScale="90000"/>
          </a:bodyPr>
          <a:lstStyle/>
          <a:p>
            <a:r>
              <a:rPr lang="en-GB" b="1" dirty="0" smtClean="0"/>
              <a:t>TRAUMA </a:t>
            </a:r>
            <a:br>
              <a:rPr lang="en-GB" b="1" dirty="0" smtClean="0"/>
            </a:br>
            <a:endParaRPr lang="en-GB" dirty="0"/>
          </a:p>
        </p:txBody>
      </p:sp>
      <p:sp>
        <p:nvSpPr>
          <p:cNvPr id="3" name="Content Placeholder 2"/>
          <p:cNvSpPr>
            <a:spLocks noGrp="1"/>
          </p:cNvSpPr>
          <p:nvPr>
            <p:ph idx="1"/>
          </p:nvPr>
        </p:nvSpPr>
        <p:spPr/>
        <p:txBody>
          <a:bodyPr>
            <a:normAutofit/>
          </a:bodyPr>
          <a:lstStyle/>
          <a:p>
            <a:r>
              <a:rPr lang="en-GB" dirty="0" smtClean="0"/>
              <a:t>• Injury/ Trauma.</a:t>
            </a:r>
          </a:p>
          <a:p>
            <a:r>
              <a:rPr lang="en-GB" dirty="0" smtClean="0"/>
              <a:t>•</a:t>
            </a:r>
            <a:r>
              <a:rPr lang="en-GB" b="1" dirty="0" smtClean="0"/>
              <a:t>Def</a:t>
            </a:r>
            <a:r>
              <a:rPr lang="en-GB" dirty="0" smtClean="0"/>
              <a:t>:-Unintentional and/or intentional physical injuries whereby the body has no ability to protect itself. </a:t>
            </a:r>
          </a:p>
          <a:p>
            <a:r>
              <a:rPr lang="en-GB" dirty="0" smtClean="0"/>
              <a:t>The </a:t>
            </a:r>
            <a:r>
              <a:rPr lang="en-GB" dirty="0"/>
              <a:t>5</a:t>
            </a:r>
            <a:r>
              <a:rPr lang="en-GB" baseline="30000" dirty="0"/>
              <a:t>th</a:t>
            </a:r>
            <a:r>
              <a:rPr lang="en-GB" dirty="0"/>
              <a:t> </a:t>
            </a:r>
            <a:r>
              <a:rPr lang="en-GB" dirty="0" smtClean="0"/>
              <a:t>leading cause of death, </a:t>
            </a:r>
            <a:r>
              <a:rPr lang="en-GB" dirty="0"/>
              <a:t>accounting for 6.23% </a:t>
            </a:r>
            <a:r>
              <a:rPr lang="en-GB" dirty="0" smtClean="0"/>
              <a:t>of </a:t>
            </a:r>
            <a:r>
              <a:rPr lang="en-GB" dirty="0"/>
              <a:t>worldwide </a:t>
            </a:r>
            <a:r>
              <a:rPr lang="en-GB" dirty="0" smtClean="0"/>
              <a:t>mortalities.(</a:t>
            </a:r>
            <a:r>
              <a:rPr lang="en-GB" dirty="0"/>
              <a:t>2002, WHO) </a:t>
            </a:r>
            <a:r>
              <a:rPr lang="en-GB" dirty="0" smtClean="0"/>
              <a:t>.</a:t>
            </a:r>
          </a:p>
          <a:p>
            <a:r>
              <a:rPr lang="en-GB" dirty="0" smtClean="0"/>
              <a:t>Also can be</a:t>
            </a:r>
            <a:r>
              <a:rPr lang="en-GB" b="1" dirty="0" smtClean="0"/>
              <a:t> </a:t>
            </a:r>
            <a:r>
              <a:rPr lang="en-GB" dirty="0" smtClean="0"/>
              <a:t>psychological or emotional damage </a:t>
            </a:r>
            <a:endParaRPr lang="en-GB" dirty="0"/>
          </a:p>
          <a:p>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endParaRPr lang="en-GB" dirty="0"/>
          </a:p>
        </p:txBody>
      </p:sp>
      <p:sp>
        <p:nvSpPr>
          <p:cNvPr id="3" name="Content Placeholder 2"/>
          <p:cNvSpPr>
            <a:spLocks noGrp="1"/>
          </p:cNvSpPr>
          <p:nvPr>
            <p:ph idx="1"/>
          </p:nvPr>
        </p:nvSpPr>
        <p:spPr/>
        <p:txBody>
          <a:bodyPr>
            <a:normAutofit/>
          </a:bodyPr>
          <a:lstStyle/>
          <a:p>
            <a:r>
              <a:rPr lang="en-GB" b="1" dirty="0" smtClean="0"/>
              <a:t>3rd tray</a:t>
            </a:r>
            <a:endParaRPr lang="en-GB" dirty="0"/>
          </a:p>
          <a:p>
            <a:r>
              <a:rPr lang="en-GB" dirty="0" smtClean="0"/>
              <a:t>•</a:t>
            </a:r>
            <a:r>
              <a:rPr lang="en-GB" dirty="0" err="1"/>
              <a:t>Surgicals</a:t>
            </a:r>
            <a:r>
              <a:rPr lang="en-GB" dirty="0"/>
              <a:t> </a:t>
            </a:r>
          </a:p>
          <a:p>
            <a:r>
              <a:rPr lang="en-GB" dirty="0"/>
              <a:t>1.Endotracheal tubes (Diff. sizes) </a:t>
            </a:r>
          </a:p>
          <a:p>
            <a:r>
              <a:rPr lang="en-GB" dirty="0"/>
              <a:t>2.Suction catheters (Diff. sizes) </a:t>
            </a:r>
          </a:p>
          <a:p>
            <a:r>
              <a:rPr lang="en-GB" dirty="0"/>
              <a:t>3.NG tubes (Diff. sizes) </a:t>
            </a:r>
          </a:p>
          <a:p>
            <a:endParaRPr lang="en-GB" dirty="0"/>
          </a:p>
          <a:p>
            <a:r>
              <a:rPr lang="en-GB" dirty="0"/>
              <a:t>etc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dirty="0"/>
          </a:p>
        </p:txBody>
      </p:sp>
      <p:sp>
        <p:nvSpPr>
          <p:cNvPr id="3" name="Content Placeholder 2"/>
          <p:cNvSpPr>
            <a:spLocks noGrp="1"/>
          </p:cNvSpPr>
          <p:nvPr>
            <p:ph idx="1"/>
          </p:nvPr>
        </p:nvSpPr>
        <p:spPr/>
        <p:txBody>
          <a:bodyPr/>
          <a:lstStyle/>
          <a:p>
            <a:r>
              <a:rPr lang="en-GB" b="1" dirty="0" smtClean="0"/>
              <a:t>4th tray (Bottom tray)</a:t>
            </a:r>
            <a:endParaRPr lang="en-GB" dirty="0"/>
          </a:p>
          <a:p>
            <a:r>
              <a:rPr lang="en-GB" dirty="0" smtClean="0"/>
              <a:t>•</a:t>
            </a:r>
            <a:r>
              <a:rPr lang="en-GB" dirty="0" err="1"/>
              <a:t>Ambugs</a:t>
            </a:r>
            <a:r>
              <a:rPr lang="en-GB" dirty="0"/>
              <a:t> ( Adult and </a:t>
            </a:r>
            <a:r>
              <a:rPr lang="en-GB" dirty="0" err="1"/>
              <a:t>pedriatic</a:t>
            </a:r>
            <a:r>
              <a:rPr lang="en-GB" dirty="0"/>
              <a:t>). </a:t>
            </a:r>
          </a:p>
          <a:p>
            <a:r>
              <a:rPr lang="en-GB" dirty="0"/>
              <a:t>•Oxygen masks </a:t>
            </a:r>
          </a:p>
          <a:p>
            <a:r>
              <a:rPr lang="en-GB" dirty="0"/>
              <a:t>•Oxygen flow meter </a:t>
            </a:r>
          </a:p>
          <a:p>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b="1" dirty="0"/>
              <a:t>EMERGENCY DRUGS </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a:p>
          <a:p>
            <a:r>
              <a:rPr lang="en-GB" b="1" dirty="0"/>
              <a:t>1. Epinephrine/Adrenaline </a:t>
            </a:r>
          </a:p>
          <a:p>
            <a:r>
              <a:rPr lang="en-GB" dirty="0" smtClean="0"/>
              <a:t>Mode of action (MOA): </a:t>
            </a:r>
            <a:r>
              <a:rPr lang="en-GB" dirty="0"/>
              <a:t>increases systemic vascular resistance and blood pressure thus improves coronary and cerebral perfusion. </a:t>
            </a:r>
            <a:endParaRPr lang="en-GB" dirty="0" smtClean="0"/>
          </a:p>
          <a:p>
            <a:r>
              <a:rPr lang="en-GB" dirty="0" smtClean="0"/>
              <a:t>Also, increases </a:t>
            </a:r>
            <a:r>
              <a:rPr lang="en-GB" dirty="0"/>
              <a:t>myocardial rate and </a:t>
            </a:r>
            <a:r>
              <a:rPr lang="en-GB" dirty="0" smtClean="0"/>
              <a:t>contractility and relieves </a:t>
            </a:r>
            <a:r>
              <a:rPr lang="en-GB" dirty="0" err="1" smtClean="0"/>
              <a:t>bronchospasms</a:t>
            </a:r>
            <a:r>
              <a:rPr lang="en-GB" dirty="0" smtClean="0"/>
              <a:t>. </a:t>
            </a:r>
            <a:endParaRPr lang="en-GB" dirty="0"/>
          </a:p>
          <a:p>
            <a:r>
              <a:rPr lang="en-GB" b="1" dirty="0"/>
              <a:t>2. Atropine </a:t>
            </a:r>
          </a:p>
          <a:p>
            <a:r>
              <a:rPr lang="en-GB" dirty="0"/>
              <a:t>MOA: Block </a:t>
            </a:r>
            <a:r>
              <a:rPr lang="en-GB" dirty="0" err="1"/>
              <a:t>vagal</a:t>
            </a:r>
            <a:r>
              <a:rPr lang="en-GB" dirty="0"/>
              <a:t> stimulation on the heart at the level of SA node. Thus it </a:t>
            </a:r>
            <a:r>
              <a:rPr lang="en-GB" dirty="0" smtClean="0"/>
              <a:t>enhances </a:t>
            </a:r>
            <a:r>
              <a:rPr lang="en-GB" dirty="0"/>
              <a:t>the rate of discharge of the sinus node and decreases </a:t>
            </a:r>
            <a:r>
              <a:rPr lang="en-GB" dirty="0" err="1"/>
              <a:t>atrioventricular</a:t>
            </a:r>
            <a:r>
              <a:rPr lang="en-GB" dirty="0"/>
              <a:t> conduction time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Emergency drugs cont’d…</a:t>
            </a:r>
            <a:endParaRPr lang="en-GB" dirty="0"/>
          </a:p>
        </p:txBody>
      </p:sp>
      <p:sp>
        <p:nvSpPr>
          <p:cNvPr id="3" name="Content Placeholder 2"/>
          <p:cNvSpPr>
            <a:spLocks noGrp="1"/>
          </p:cNvSpPr>
          <p:nvPr>
            <p:ph idx="1"/>
          </p:nvPr>
        </p:nvSpPr>
        <p:spPr/>
        <p:txBody>
          <a:bodyPr>
            <a:normAutofit/>
          </a:bodyPr>
          <a:lstStyle/>
          <a:p>
            <a:endParaRPr lang="en-GB" dirty="0"/>
          </a:p>
          <a:p>
            <a:r>
              <a:rPr lang="en-GB" b="1" dirty="0"/>
              <a:t>3. Vasopressin (alpha-receptor agonist) </a:t>
            </a:r>
          </a:p>
          <a:p>
            <a:r>
              <a:rPr lang="en-GB" dirty="0"/>
              <a:t>MOA: increases systemic vascular resistance and blood pressure thus improves coronary and cerebral perfusion </a:t>
            </a:r>
          </a:p>
          <a:p>
            <a:r>
              <a:rPr lang="en-GB" b="1" dirty="0"/>
              <a:t>4. Sodium bicarbonate </a:t>
            </a:r>
          </a:p>
          <a:p>
            <a:r>
              <a:rPr lang="en-GB" dirty="0"/>
              <a:t>MOA: it corrects metabolic acidosis and recommended when pH is below 7.1 </a:t>
            </a:r>
          </a:p>
          <a:p>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Emergency drugs cont’d…</a:t>
            </a:r>
            <a:endParaRPr lang="en-GB" dirty="0"/>
          </a:p>
        </p:txBody>
      </p:sp>
      <p:sp>
        <p:nvSpPr>
          <p:cNvPr id="3" name="Content Placeholder 2"/>
          <p:cNvSpPr>
            <a:spLocks noGrp="1"/>
          </p:cNvSpPr>
          <p:nvPr>
            <p:ph idx="1"/>
          </p:nvPr>
        </p:nvSpPr>
        <p:spPr/>
        <p:txBody>
          <a:bodyPr>
            <a:normAutofit fontScale="92500" lnSpcReduction="20000"/>
          </a:bodyPr>
          <a:lstStyle/>
          <a:p>
            <a:endParaRPr lang="en-GB" dirty="0"/>
          </a:p>
          <a:p>
            <a:r>
              <a:rPr lang="en-GB" b="1" dirty="0" smtClean="0"/>
              <a:t>5.Magnesium </a:t>
            </a:r>
            <a:r>
              <a:rPr lang="en-GB" b="1" dirty="0"/>
              <a:t>sulphate </a:t>
            </a:r>
          </a:p>
          <a:p>
            <a:r>
              <a:rPr lang="en-GB" dirty="0"/>
              <a:t>MOA: promote adequate functioning of the cellular sodium potassium pump. Given to patient with ventricular tachycardia. </a:t>
            </a:r>
          </a:p>
          <a:p>
            <a:r>
              <a:rPr lang="en-GB" b="1" dirty="0"/>
              <a:t>6. Calcium </a:t>
            </a:r>
            <a:r>
              <a:rPr lang="en-GB" b="1" dirty="0" err="1"/>
              <a:t>gluconate</a:t>
            </a:r>
            <a:r>
              <a:rPr lang="en-GB" b="1" dirty="0"/>
              <a:t> </a:t>
            </a:r>
          </a:p>
          <a:p>
            <a:r>
              <a:rPr lang="en-GB" dirty="0"/>
              <a:t>MOA: Essential for myocardial excitation-contraction coupling thus increasing contractility and enhances ventricular automaticity during </a:t>
            </a:r>
            <a:r>
              <a:rPr lang="en-GB" dirty="0" err="1"/>
              <a:t>asystole</a:t>
            </a:r>
            <a:r>
              <a:rPr lang="en-GB" dirty="0"/>
              <a:t>.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Emergency drugs cont’d… </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77500" lnSpcReduction="20000"/>
          </a:bodyPr>
          <a:lstStyle/>
          <a:p>
            <a:endParaRPr lang="en-GB" dirty="0"/>
          </a:p>
          <a:p>
            <a:r>
              <a:rPr lang="en-GB" b="1" dirty="0"/>
              <a:t>7. </a:t>
            </a:r>
            <a:r>
              <a:rPr lang="en-GB" b="1" dirty="0" err="1"/>
              <a:t>Amiodarone</a:t>
            </a:r>
            <a:r>
              <a:rPr lang="en-GB" b="1" dirty="0"/>
              <a:t> </a:t>
            </a:r>
          </a:p>
          <a:p>
            <a:r>
              <a:rPr lang="en-GB" dirty="0"/>
              <a:t>MOA: It is a potent ventricular and </a:t>
            </a:r>
            <a:r>
              <a:rPr lang="en-GB" dirty="0" err="1"/>
              <a:t>supraventricular</a:t>
            </a:r>
            <a:r>
              <a:rPr lang="en-GB" dirty="0"/>
              <a:t> </a:t>
            </a:r>
            <a:r>
              <a:rPr lang="en-GB" dirty="0" err="1"/>
              <a:t>antiarrhythmic</a:t>
            </a:r>
            <a:r>
              <a:rPr lang="en-GB" dirty="0"/>
              <a:t> that works by prolonging the conduction duration of action potentials, equalization in all myocardial cells and increasing the effective refractory period. </a:t>
            </a:r>
          </a:p>
          <a:p>
            <a:r>
              <a:rPr lang="en-GB" b="1" dirty="0"/>
              <a:t>8. </a:t>
            </a:r>
            <a:r>
              <a:rPr lang="en-GB" b="1" dirty="0" err="1"/>
              <a:t>Lignocaine</a:t>
            </a:r>
            <a:r>
              <a:rPr lang="en-GB" b="1" dirty="0"/>
              <a:t> </a:t>
            </a:r>
          </a:p>
          <a:p>
            <a:r>
              <a:rPr lang="en-GB" dirty="0"/>
              <a:t>MOA: It is a membrane stabilizing </a:t>
            </a:r>
            <a:r>
              <a:rPr lang="en-GB" dirty="0" err="1"/>
              <a:t>antiarrhythmic</a:t>
            </a:r>
            <a:r>
              <a:rPr lang="en-GB" dirty="0"/>
              <a:t>. It primarily inhibits retrograde conduction and re-entry mechanism by equalising the action potential duration of individual cells so that they are less likely to depolarize before the myocardium as a whole.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Emergency drugs cont’d…</a:t>
            </a:r>
            <a:endParaRPr lang="en-GB" dirty="0"/>
          </a:p>
        </p:txBody>
      </p:sp>
      <p:sp>
        <p:nvSpPr>
          <p:cNvPr id="3" name="Content Placeholder 2"/>
          <p:cNvSpPr>
            <a:spLocks noGrp="1"/>
          </p:cNvSpPr>
          <p:nvPr>
            <p:ph idx="1"/>
          </p:nvPr>
        </p:nvSpPr>
        <p:spPr/>
        <p:txBody>
          <a:bodyPr>
            <a:normAutofit fontScale="85000" lnSpcReduction="20000"/>
          </a:bodyPr>
          <a:lstStyle/>
          <a:p>
            <a:endParaRPr lang="en-GB" dirty="0"/>
          </a:p>
          <a:p>
            <a:r>
              <a:rPr lang="en-GB" b="1" dirty="0"/>
              <a:t>9. Oxygen </a:t>
            </a:r>
          </a:p>
          <a:p>
            <a:r>
              <a:rPr lang="en-GB" dirty="0"/>
              <a:t>MOA: Ensure </a:t>
            </a:r>
            <a:r>
              <a:rPr lang="en-GB" dirty="0" smtClean="0"/>
              <a:t>delivery </a:t>
            </a:r>
            <a:r>
              <a:rPr lang="en-GB" dirty="0"/>
              <a:t>of sufficient oxygen concentration to vital tissues. </a:t>
            </a:r>
          </a:p>
          <a:p>
            <a:r>
              <a:rPr lang="en-GB" b="1" dirty="0"/>
              <a:t>10. </a:t>
            </a:r>
            <a:r>
              <a:rPr lang="en-GB" b="1" dirty="0" smtClean="0"/>
              <a:t>Intravenous fluids </a:t>
            </a:r>
            <a:endParaRPr lang="en-GB" b="1" dirty="0"/>
          </a:p>
          <a:p>
            <a:r>
              <a:rPr lang="en-GB" dirty="0"/>
              <a:t>50% dextrose – treat </a:t>
            </a:r>
            <a:r>
              <a:rPr lang="en-GB" dirty="0" err="1"/>
              <a:t>hypoglycemia</a:t>
            </a:r>
            <a:r>
              <a:rPr lang="en-GB" dirty="0"/>
              <a:t> </a:t>
            </a:r>
          </a:p>
          <a:p>
            <a:r>
              <a:rPr lang="en-GB" dirty="0"/>
              <a:t>5% dextrose – prevent </a:t>
            </a:r>
            <a:r>
              <a:rPr lang="en-GB" dirty="0" err="1"/>
              <a:t>hypoglycemia</a:t>
            </a:r>
            <a:r>
              <a:rPr lang="en-GB" dirty="0"/>
              <a:t> </a:t>
            </a:r>
          </a:p>
          <a:p>
            <a:r>
              <a:rPr lang="en-GB" dirty="0"/>
              <a:t>Normal saline – increase blood volume </a:t>
            </a:r>
            <a:r>
              <a:rPr lang="en-GB" dirty="0" smtClean="0"/>
              <a:t>,Correct dehydration and electrolytes imbalance </a:t>
            </a:r>
            <a:endParaRPr lang="en-GB" dirty="0"/>
          </a:p>
          <a:p>
            <a:r>
              <a:rPr lang="en-GB" dirty="0" err="1"/>
              <a:t>Hartmanns</a:t>
            </a:r>
            <a:r>
              <a:rPr lang="en-GB" dirty="0"/>
              <a:t> solution – increase blood volume and </a:t>
            </a:r>
            <a:r>
              <a:rPr lang="en-GB" dirty="0" smtClean="0"/>
              <a:t>rehydration/electrolytes </a:t>
            </a:r>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Resuscitation team </a:t>
            </a:r>
            <a:br>
              <a:rPr lang="en-GB" b="1" dirty="0" smtClean="0"/>
            </a:br>
            <a:endParaRPr lang="en-GB" dirty="0"/>
          </a:p>
        </p:txBody>
      </p:sp>
      <p:sp>
        <p:nvSpPr>
          <p:cNvPr id="3" name="Content Placeholder 2"/>
          <p:cNvSpPr>
            <a:spLocks noGrp="1"/>
          </p:cNvSpPr>
          <p:nvPr>
            <p:ph idx="1"/>
          </p:nvPr>
        </p:nvSpPr>
        <p:spPr/>
        <p:txBody>
          <a:bodyPr>
            <a:normAutofit fontScale="77500" lnSpcReduction="20000"/>
          </a:bodyPr>
          <a:lstStyle/>
          <a:p>
            <a:endParaRPr lang="en-GB" dirty="0"/>
          </a:p>
          <a:p>
            <a:r>
              <a:rPr lang="en-GB" dirty="0" smtClean="0"/>
              <a:t>1.Team </a:t>
            </a:r>
            <a:r>
              <a:rPr lang="en-GB" dirty="0"/>
              <a:t>leader – Directs all activities during pt resuscitation. </a:t>
            </a:r>
          </a:p>
          <a:p>
            <a:r>
              <a:rPr lang="en-GB" dirty="0"/>
              <a:t>2.Airway nurse – opens airway &amp; bags pt. </a:t>
            </a:r>
          </a:p>
          <a:p>
            <a:r>
              <a:rPr lang="en-GB" dirty="0"/>
              <a:t>3.Circulation system nurse – chest compressions. </a:t>
            </a:r>
          </a:p>
          <a:p>
            <a:r>
              <a:rPr lang="en-GB" dirty="0"/>
              <a:t>4.Drug nurse - ensures RRT is well stocked, prepares drugs for resuscitation </a:t>
            </a:r>
            <a:r>
              <a:rPr lang="en-GB" dirty="0" smtClean="0"/>
              <a:t>&amp; </a:t>
            </a:r>
            <a:r>
              <a:rPr lang="en-GB" dirty="0"/>
              <a:t>keeps counts of doses and drugs given. </a:t>
            </a:r>
          </a:p>
          <a:p>
            <a:r>
              <a:rPr lang="en-GB" dirty="0"/>
              <a:t>5.Runner nurse/steward </a:t>
            </a:r>
          </a:p>
          <a:p>
            <a:r>
              <a:rPr lang="en-GB" dirty="0"/>
              <a:t>6.Extra EMP – assists any team member who needs help. </a:t>
            </a:r>
          </a:p>
          <a:p>
            <a:pPr>
              <a:buNone/>
            </a:pPr>
            <a:r>
              <a:rPr lang="en-GB" dirty="0" smtClean="0"/>
              <a:t>NB: </a:t>
            </a:r>
            <a:r>
              <a:rPr lang="en-GB" dirty="0"/>
              <a:t>Current guidelines – resuscitate patient until when you get tired and cannot continue.</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HEAD INJURY</a:t>
            </a:r>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Causes of head injury</a:t>
            </a:r>
            <a:endParaRPr lang="en-GB" dirty="0"/>
          </a:p>
        </p:txBody>
      </p:sp>
      <p:sp>
        <p:nvSpPr>
          <p:cNvPr id="3" name="Content Placeholder 2"/>
          <p:cNvSpPr>
            <a:spLocks noGrp="1"/>
          </p:cNvSpPr>
          <p:nvPr>
            <p:ph idx="1"/>
          </p:nvPr>
        </p:nvSpPr>
        <p:spPr/>
        <p:txBody>
          <a:bodyPr/>
          <a:lstStyle/>
          <a:p>
            <a:r>
              <a:rPr lang="en-US" dirty="0" smtClean="0"/>
              <a:t>Road traffic accidents (RTAs)</a:t>
            </a:r>
          </a:p>
          <a:p>
            <a:r>
              <a:rPr lang="en-US" dirty="0" smtClean="0"/>
              <a:t>Fall</a:t>
            </a:r>
          </a:p>
          <a:p>
            <a:r>
              <a:rPr lang="en-US" dirty="0" smtClean="0"/>
              <a:t>Blunt/penetrating injury</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80728"/>
            <a:ext cx="8229600" cy="1143000"/>
          </a:xfrm>
        </p:spPr>
        <p:txBody>
          <a:bodyPr>
            <a:normAutofit fontScale="90000"/>
          </a:bodyPr>
          <a:lstStyle/>
          <a:p>
            <a:r>
              <a:rPr lang="en-GB" dirty="0" smtClean="0"/>
              <a:t>Emergency Management components </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1</a:t>
            </a:r>
            <a:r>
              <a:rPr lang="en-GB" dirty="0"/>
              <a:t>. Preparation </a:t>
            </a:r>
          </a:p>
          <a:p>
            <a:r>
              <a:rPr lang="en-GB" dirty="0"/>
              <a:t>2. Triage </a:t>
            </a:r>
          </a:p>
          <a:p>
            <a:r>
              <a:rPr lang="en-GB" dirty="0"/>
              <a:t>3. Primary survey (ABCDE) + Resuscitation </a:t>
            </a:r>
          </a:p>
          <a:p>
            <a:r>
              <a:rPr lang="en-GB" dirty="0" smtClean="0"/>
              <a:t>4</a:t>
            </a:r>
            <a:r>
              <a:rPr lang="en-GB" dirty="0"/>
              <a:t>. Secondary survey </a:t>
            </a:r>
          </a:p>
          <a:p>
            <a:r>
              <a:rPr lang="en-GB" dirty="0" smtClean="0"/>
              <a:t>- </a:t>
            </a:r>
            <a:r>
              <a:rPr lang="en-GB" dirty="0"/>
              <a:t>Continued monitoring and </a:t>
            </a:r>
            <a:r>
              <a:rPr lang="en-GB" dirty="0" smtClean="0"/>
              <a:t>re-evaluation </a:t>
            </a:r>
            <a:endParaRPr lang="en-GB" dirty="0"/>
          </a:p>
          <a:p>
            <a:r>
              <a:rPr lang="en-GB" dirty="0"/>
              <a:t>5. Definite care / Transfer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pathophysiology</a:t>
            </a:r>
            <a:endParaRPr lang="en-GB" dirty="0"/>
          </a:p>
        </p:txBody>
      </p:sp>
      <p:sp>
        <p:nvSpPr>
          <p:cNvPr id="3" name="Content Placeholder 2"/>
          <p:cNvSpPr>
            <a:spLocks noGrp="1"/>
          </p:cNvSpPr>
          <p:nvPr>
            <p:ph idx="1"/>
          </p:nvPr>
        </p:nvSpPr>
        <p:spPr/>
        <p:txBody>
          <a:bodyPr>
            <a:normAutofit/>
          </a:bodyPr>
          <a:lstStyle/>
          <a:p>
            <a:pPr>
              <a:buFont typeface="Wingdings" pitchFamily="2" charset="2"/>
              <a:buChar char="§"/>
            </a:pPr>
            <a:r>
              <a:rPr lang="en-GB" dirty="0" smtClean="0"/>
              <a:t>Primary injury	</a:t>
            </a:r>
          </a:p>
          <a:p>
            <a:pPr>
              <a:buFont typeface="Wingdings" pitchFamily="2" charset="2"/>
              <a:buChar char="ü"/>
            </a:pPr>
            <a:r>
              <a:rPr lang="en-GB" dirty="0" smtClean="0"/>
              <a:t>contusion </a:t>
            </a:r>
          </a:p>
          <a:p>
            <a:pPr>
              <a:buFont typeface="Wingdings" pitchFamily="2" charset="2"/>
              <a:buChar char="ü"/>
            </a:pPr>
            <a:r>
              <a:rPr lang="en-GB" dirty="0" smtClean="0"/>
              <a:t>Concussion </a:t>
            </a:r>
          </a:p>
          <a:p>
            <a:pPr>
              <a:buFont typeface="Wingdings" pitchFamily="2" charset="2"/>
              <a:buChar char="ü"/>
            </a:pPr>
            <a:r>
              <a:rPr lang="en-GB" dirty="0" smtClean="0"/>
              <a:t>laceration and torn blood vessels</a:t>
            </a:r>
          </a:p>
          <a:p>
            <a:pPr>
              <a:buFont typeface="Wingdings" pitchFamily="2" charset="2"/>
              <a:buChar char="§"/>
            </a:pPr>
            <a:r>
              <a:rPr lang="en-GB" dirty="0" smtClean="0"/>
              <a:t>Secondary injury</a:t>
            </a:r>
          </a:p>
          <a:p>
            <a:pPr>
              <a:buFont typeface="Wingdings" pitchFamily="2" charset="2"/>
              <a:buNone/>
            </a:pPr>
            <a:r>
              <a:rPr lang="en-GB" dirty="0" smtClean="0"/>
              <a:t>	- Evolves over the ensuing hours &amp; days after the initial injury and is due primarily to</a:t>
            </a:r>
            <a:r>
              <a:rPr lang="en-GB" b="1" dirty="0" smtClean="0"/>
              <a:t>  brain oedema</a:t>
            </a:r>
            <a:r>
              <a:rPr lang="en-GB" dirty="0" smtClean="0"/>
              <a:t> or</a:t>
            </a:r>
            <a:r>
              <a:rPr lang="en-GB" b="1" dirty="0" smtClean="0"/>
              <a:t> ongoing bleeding</a:t>
            </a:r>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smtClean="0"/>
              <a:t>Pathophysiology</a:t>
            </a:r>
            <a:r>
              <a:rPr lang="en-GB" b="1" dirty="0" smtClean="0"/>
              <a:t> cont’d…</a:t>
            </a:r>
            <a:endParaRPr lang="en-GB" dirty="0"/>
          </a:p>
        </p:txBody>
      </p:sp>
      <p:sp>
        <p:nvSpPr>
          <p:cNvPr id="3" name="Content Placeholder 2"/>
          <p:cNvSpPr>
            <a:spLocks noGrp="1"/>
          </p:cNvSpPr>
          <p:nvPr>
            <p:ph idx="1"/>
          </p:nvPr>
        </p:nvSpPr>
        <p:spPr/>
        <p:txBody>
          <a:bodyPr>
            <a:normAutofit/>
          </a:bodyPr>
          <a:lstStyle/>
          <a:p>
            <a:r>
              <a:rPr lang="en-GB" dirty="0" smtClean="0"/>
              <a:t>Secondary injury </a:t>
            </a:r>
          </a:p>
          <a:p>
            <a:r>
              <a:rPr lang="en-GB" dirty="0" smtClean="0"/>
              <a:t>Due to cerebral oedema and bleeding, it results to increase of intracranial pressure(ICP), diminish blood &amp; oxygen supply because of cerebral ischemia, these will lead  irreversible brain damage &amp; eventually death.    </a:t>
            </a:r>
          </a:p>
          <a:p>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cstate="print"/>
          <a:srcRect/>
          <a:stretch>
            <a:fillRect/>
          </a:stretch>
        </p:blipFill>
        <p:spPr bwMode="auto">
          <a:xfrm>
            <a:off x="609600" y="0"/>
            <a:ext cx="8001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Concussion </a:t>
            </a:r>
            <a:endParaRPr lang="en-GB" dirty="0"/>
          </a:p>
        </p:txBody>
      </p:sp>
      <p:sp>
        <p:nvSpPr>
          <p:cNvPr id="3" name="Content Placeholder 2"/>
          <p:cNvSpPr>
            <a:spLocks noGrp="1"/>
          </p:cNvSpPr>
          <p:nvPr>
            <p:ph idx="1"/>
          </p:nvPr>
        </p:nvSpPr>
        <p:spPr/>
        <p:txBody>
          <a:bodyPr>
            <a:normAutofit lnSpcReduction="10000"/>
          </a:bodyPr>
          <a:lstStyle/>
          <a:p>
            <a:pPr>
              <a:defRPr/>
            </a:pPr>
            <a:r>
              <a:rPr lang="en-US" dirty="0" smtClean="0"/>
              <a:t>Refers to a temporary loss of neurologic function with no apparent structural damage. </a:t>
            </a:r>
          </a:p>
          <a:p>
            <a:pPr>
              <a:defRPr/>
            </a:pPr>
            <a:r>
              <a:rPr lang="en-US" dirty="0" smtClean="0"/>
              <a:t>Involves a period of unconsciousness lasting from a few seconds to a few minutes.</a:t>
            </a:r>
          </a:p>
          <a:p>
            <a:pPr>
              <a:defRPr/>
            </a:pPr>
            <a:r>
              <a:rPr lang="en-US" dirty="0" smtClean="0"/>
              <a:t>The jarring of the brain may be so slight as to cause only dizziness and spots before the eyes (“seeing stars”), or it may be severe enough to cause complete loss of consciousness for a time.</a:t>
            </a:r>
          </a:p>
          <a:p>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Contusion </a:t>
            </a:r>
            <a:endParaRPr lang="en-GB" dirty="0"/>
          </a:p>
        </p:txBody>
      </p:sp>
      <p:sp>
        <p:nvSpPr>
          <p:cNvPr id="3" name="Content Placeholder 2"/>
          <p:cNvSpPr>
            <a:spLocks noGrp="1"/>
          </p:cNvSpPr>
          <p:nvPr>
            <p:ph idx="1"/>
          </p:nvPr>
        </p:nvSpPr>
        <p:spPr/>
        <p:txBody>
          <a:bodyPr>
            <a:normAutofit/>
          </a:bodyPr>
          <a:lstStyle/>
          <a:p>
            <a:r>
              <a:rPr lang="en-US" dirty="0" smtClean="0"/>
              <a:t>This is a more severe injury in which the brain is bruised, with possible surface hemorrhage.</a:t>
            </a:r>
          </a:p>
          <a:p>
            <a:pPr>
              <a:buNone/>
            </a:pPr>
            <a:r>
              <a:rPr lang="en-US" b="1" dirty="0" smtClean="0"/>
              <a:t>Manifestations:</a:t>
            </a:r>
          </a:p>
          <a:p>
            <a:pPr>
              <a:buFont typeface="Wingdings" pitchFamily="2" charset="2"/>
              <a:buChar char="ü"/>
            </a:pPr>
            <a:r>
              <a:rPr lang="en-US" dirty="0" smtClean="0"/>
              <a:t>pt unconscious for a few seconds or minutes</a:t>
            </a:r>
          </a:p>
          <a:p>
            <a:pPr>
              <a:buFont typeface="Wingdings" pitchFamily="2" charset="2"/>
              <a:buChar char="ü"/>
            </a:pPr>
            <a:r>
              <a:rPr lang="en-US" dirty="0" smtClean="0"/>
              <a:t>pt may lie motionless</a:t>
            </a:r>
          </a:p>
          <a:p>
            <a:pPr>
              <a:buFont typeface="Wingdings" pitchFamily="2" charset="2"/>
              <a:buChar char="ü"/>
            </a:pPr>
            <a:r>
              <a:rPr lang="en-US" dirty="0" smtClean="0"/>
              <a:t>faint pulse </a:t>
            </a:r>
          </a:p>
          <a:p>
            <a:pPr>
              <a:buFont typeface="Wingdings" pitchFamily="2" charset="2"/>
              <a:buChar char="ü"/>
            </a:pPr>
            <a:r>
              <a:rPr lang="en-US" dirty="0" smtClean="0"/>
              <a:t>shallow respirations</a:t>
            </a:r>
          </a:p>
          <a:p>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Contusion clinical manifestation cont’d…</a:t>
            </a:r>
            <a:endParaRPr lang="en-GB" dirty="0"/>
          </a:p>
        </p:txBody>
      </p:sp>
      <p:sp>
        <p:nvSpPr>
          <p:cNvPr id="3" name="Content Placeholder 2"/>
          <p:cNvSpPr>
            <a:spLocks noGrp="1"/>
          </p:cNvSpPr>
          <p:nvPr>
            <p:ph idx="1"/>
          </p:nvPr>
        </p:nvSpPr>
        <p:spPr/>
        <p:txBody>
          <a:bodyPr>
            <a:normAutofit/>
          </a:bodyPr>
          <a:lstStyle/>
          <a:p>
            <a:pPr>
              <a:buFont typeface="Wingdings" pitchFamily="2" charset="2"/>
              <a:buChar char="ü"/>
            </a:pPr>
            <a:r>
              <a:rPr lang="en-US" dirty="0" smtClean="0"/>
              <a:t>cool, pale skin. </a:t>
            </a:r>
          </a:p>
          <a:p>
            <a:pPr>
              <a:buFont typeface="Wingdings" pitchFamily="2" charset="2"/>
              <a:buChar char="ü"/>
            </a:pPr>
            <a:r>
              <a:rPr lang="en-US" dirty="0" smtClean="0"/>
              <a:t>Involuntary evacuation of the bowels &amp; bladder.</a:t>
            </a:r>
          </a:p>
          <a:p>
            <a:pPr>
              <a:buFont typeface="Wingdings" pitchFamily="2" charset="2"/>
              <a:buChar char="ü"/>
            </a:pPr>
            <a:r>
              <a:rPr lang="en-US" dirty="0" smtClean="0"/>
              <a:t>pt may be aroused with effort but soon slips back into unconsciousness. </a:t>
            </a:r>
          </a:p>
          <a:p>
            <a:pPr>
              <a:buFont typeface="Wingdings" pitchFamily="2" charset="2"/>
              <a:buChar char="ü"/>
            </a:pPr>
            <a:r>
              <a:rPr lang="en-US" dirty="0" smtClean="0"/>
              <a:t>BP and temperature are subnormal </a:t>
            </a:r>
          </a:p>
          <a:p>
            <a:r>
              <a:rPr lang="en-US" dirty="0" smtClean="0"/>
              <a:t>Note:  </a:t>
            </a:r>
            <a:r>
              <a:rPr lang="en-US" b="1" dirty="0" smtClean="0"/>
              <a:t>the picture is somewhat similar to that of shock</a:t>
            </a:r>
          </a:p>
          <a:p>
            <a:endParaRPr lang="en-GB"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3. Diffuse Axonal Injury</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It involves widespread damage to axons in the cerebral hemispheres, corpus </a:t>
            </a:r>
            <a:r>
              <a:rPr lang="en-GB" dirty="0" err="1" smtClean="0"/>
              <a:t>callosum</a:t>
            </a:r>
            <a:r>
              <a:rPr lang="en-GB" dirty="0" smtClean="0"/>
              <a:t>, and brain stem.</a:t>
            </a:r>
          </a:p>
          <a:p>
            <a:r>
              <a:rPr lang="en-GB" dirty="0" smtClean="0"/>
              <a:t> It can be seen in mild, moderate, or severe head trauma and results in axonal swelling and disconnection. </a:t>
            </a:r>
          </a:p>
          <a:p>
            <a:r>
              <a:rPr lang="en-GB" dirty="0" smtClean="0"/>
              <a:t>Clinically, with severe injury, the patient has </a:t>
            </a:r>
            <a:r>
              <a:rPr lang="en-GB" b="1" dirty="0" smtClean="0"/>
              <a:t>no lucid intervals</a:t>
            </a:r>
            <a:r>
              <a:rPr lang="en-GB" dirty="0" smtClean="0"/>
              <a:t> and </a:t>
            </a:r>
            <a:r>
              <a:rPr lang="en-GB" b="1" dirty="0" smtClean="0"/>
              <a:t>experiences immediate coma, decorticate </a:t>
            </a:r>
            <a:r>
              <a:rPr lang="en-GB" dirty="0" smtClean="0"/>
              <a:t>and </a:t>
            </a:r>
            <a:r>
              <a:rPr lang="en-GB" b="1" dirty="0" err="1" smtClean="0"/>
              <a:t>decerebrate</a:t>
            </a:r>
            <a:r>
              <a:rPr lang="en-GB" b="1" dirty="0" smtClean="0"/>
              <a:t> posturing  and global cerebral  </a:t>
            </a:r>
            <a:r>
              <a:rPr lang="en-GB" b="1" dirty="0" err="1" smtClean="0"/>
              <a:t>edema</a:t>
            </a:r>
            <a:r>
              <a:rPr lang="en-GB" b="1" dirty="0" smtClean="0"/>
              <a:t>. </a:t>
            </a:r>
          </a:p>
          <a:p>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Diffuse Axonal Injury cont’d…</a:t>
            </a:r>
            <a:endParaRPr lang="en-GB" dirty="0"/>
          </a:p>
        </p:txBody>
      </p:sp>
      <p:sp>
        <p:nvSpPr>
          <p:cNvPr id="3" name="Content Placeholder 2"/>
          <p:cNvSpPr>
            <a:spLocks noGrp="1"/>
          </p:cNvSpPr>
          <p:nvPr>
            <p:ph idx="1"/>
          </p:nvPr>
        </p:nvSpPr>
        <p:spPr/>
        <p:txBody>
          <a:bodyPr/>
          <a:lstStyle/>
          <a:p>
            <a:pPr>
              <a:buNone/>
            </a:pPr>
            <a:r>
              <a:rPr lang="en-GB" b="1" dirty="0" smtClean="0"/>
              <a:t>DX</a:t>
            </a:r>
          </a:p>
          <a:p>
            <a:pPr>
              <a:buFont typeface="Wingdings" pitchFamily="2" charset="2"/>
              <a:buChar char="ü"/>
            </a:pPr>
            <a:r>
              <a:rPr lang="en-GB" dirty="0" smtClean="0"/>
              <a:t>Through clinical signs</a:t>
            </a:r>
          </a:p>
          <a:p>
            <a:pPr>
              <a:buFont typeface="Wingdings" pitchFamily="2" charset="2"/>
              <a:buChar char="ü"/>
            </a:pPr>
            <a:r>
              <a:rPr lang="en-GB" dirty="0" smtClean="0"/>
              <a:t>CT scan or MRI. </a:t>
            </a:r>
          </a:p>
          <a:p>
            <a:pPr>
              <a:buFont typeface="Wingdings" pitchFamily="2" charset="2"/>
              <a:buChar char="§"/>
            </a:pPr>
            <a:r>
              <a:rPr lang="en-GB" dirty="0" smtClean="0"/>
              <a:t>Recovery depends on the severity of the axonal injury.</a:t>
            </a:r>
          </a:p>
          <a:p>
            <a:endParaRPr lang="en-GB"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4. Intracranial haemorrhage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Hematomas (collections of blood) that develop within the cranial vault are the most serious brain injuries.</a:t>
            </a:r>
          </a:p>
          <a:p>
            <a:r>
              <a:rPr lang="en-GB" dirty="0" smtClean="0"/>
              <a:t> A hematoma may be:- </a:t>
            </a:r>
          </a:p>
          <a:p>
            <a:pPr>
              <a:buFont typeface="Wingdings" pitchFamily="2" charset="2"/>
              <a:buChar char="ü"/>
            </a:pPr>
            <a:r>
              <a:rPr lang="en-GB" dirty="0" smtClean="0"/>
              <a:t>epidural (above the </a:t>
            </a:r>
            <a:r>
              <a:rPr lang="en-GB" dirty="0" err="1" smtClean="0"/>
              <a:t>dura</a:t>
            </a:r>
            <a:r>
              <a:rPr lang="en-GB" dirty="0" smtClean="0"/>
              <a:t>)</a:t>
            </a:r>
          </a:p>
          <a:p>
            <a:pPr>
              <a:buFont typeface="Wingdings" pitchFamily="2" charset="2"/>
              <a:buChar char="ü"/>
            </a:pPr>
            <a:r>
              <a:rPr lang="en-GB" dirty="0" smtClean="0"/>
              <a:t>subdural (below the </a:t>
            </a:r>
            <a:r>
              <a:rPr lang="en-GB" dirty="0" err="1" smtClean="0"/>
              <a:t>dura</a:t>
            </a:r>
            <a:r>
              <a:rPr lang="en-GB" dirty="0" smtClean="0"/>
              <a:t>) or </a:t>
            </a:r>
          </a:p>
          <a:p>
            <a:pPr>
              <a:buFont typeface="Wingdings" pitchFamily="2" charset="2"/>
              <a:buChar char="ü"/>
            </a:pPr>
            <a:r>
              <a:rPr lang="en-GB" dirty="0" err="1" smtClean="0"/>
              <a:t>intracerebral</a:t>
            </a:r>
            <a:r>
              <a:rPr lang="en-GB" dirty="0" smtClean="0"/>
              <a:t> (within the brain). </a:t>
            </a:r>
          </a:p>
          <a:p>
            <a:r>
              <a:rPr lang="en-GB" dirty="0" smtClean="0"/>
              <a:t>Major symptoms are frequently delayed until the hematoma is large enough to cause distortion of the brain and increased ICP.</a:t>
            </a:r>
          </a:p>
          <a:p>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28670"/>
            <a:ext cx="8229600" cy="1571636"/>
          </a:xfrm>
        </p:spPr>
        <p:txBody>
          <a:bodyPr>
            <a:normAutofit fontScale="90000"/>
          </a:bodyPr>
          <a:lstStyle/>
          <a:p>
            <a:r>
              <a:rPr lang="en-GB" sz="4000" b="1" dirty="0" smtClean="0"/>
              <a:t>	EPIDURAL HEMATOMA(</a:t>
            </a:r>
            <a:r>
              <a:rPr lang="en-GB" sz="4000" b="1" dirty="0" err="1" smtClean="0"/>
              <a:t>extradural</a:t>
            </a:r>
            <a:r>
              <a:rPr lang="en-GB" sz="4000" b="1" dirty="0" smtClean="0"/>
              <a:t> haematoma or haemorrhage)</a:t>
            </a:r>
            <a:br>
              <a:rPr lang="en-GB" sz="4000" b="1" dirty="0" smtClean="0"/>
            </a:b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After a head injury, </a:t>
            </a:r>
            <a:r>
              <a:rPr lang="en-GB" b="1" dirty="0" smtClean="0"/>
              <a:t>blood may collect in the epidural (</a:t>
            </a:r>
            <a:r>
              <a:rPr lang="en-GB" b="1" dirty="0" err="1" smtClean="0"/>
              <a:t>extradural</a:t>
            </a:r>
            <a:r>
              <a:rPr lang="en-GB" b="1" dirty="0" smtClean="0"/>
              <a:t>) space between the skull and the </a:t>
            </a:r>
            <a:r>
              <a:rPr lang="en-GB" b="1" dirty="0" err="1" smtClean="0"/>
              <a:t>dura</a:t>
            </a:r>
            <a:r>
              <a:rPr lang="en-GB" b="1" dirty="0" smtClean="0"/>
              <a:t>. </a:t>
            </a:r>
          </a:p>
          <a:p>
            <a:r>
              <a:rPr lang="en-GB" dirty="0" smtClean="0"/>
              <a:t>This can result from a skull fracture that causes a rupture or laceration of the middle </a:t>
            </a:r>
            <a:r>
              <a:rPr lang="en-GB" b="1" u="sng" dirty="0" err="1" smtClean="0"/>
              <a:t>meningeal</a:t>
            </a:r>
            <a:r>
              <a:rPr lang="en-GB" b="1" u="sng" dirty="0" smtClean="0"/>
              <a:t> artery</a:t>
            </a:r>
            <a:r>
              <a:rPr lang="en-GB" dirty="0" smtClean="0"/>
              <a:t>, the artery that runs between the </a:t>
            </a:r>
            <a:r>
              <a:rPr lang="en-GB" dirty="0" err="1" smtClean="0"/>
              <a:t>dura</a:t>
            </a:r>
            <a:r>
              <a:rPr lang="en-GB" dirty="0" smtClean="0"/>
              <a:t> and the skull inferior to a thin portion of temporal bone.</a:t>
            </a:r>
          </a:p>
          <a:p>
            <a:r>
              <a:rPr lang="en-GB" dirty="0" err="1" smtClean="0"/>
              <a:t>Hemorrhage</a:t>
            </a:r>
            <a:r>
              <a:rPr lang="en-GB" dirty="0" smtClean="0"/>
              <a:t> from this artery causes rapid pressure on the brain.</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r>
              <a:rPr lang="en-GB" dirty="0" smtClean="0"/>
              <a:t>1.Preparation </a:t>
            </a:r>
            <a:br>
              <a:rPr lang="en-GB" dirty="0" smtClean="0"/>
            </a:b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a:t>
            </a:r>
            <a:r>
              <a:rPr lang="en-GB" dirty="0"/>
              <a:t>Occurs in 2 settings/phases </a:t>
            </a:r>
          </a:p>
          <a:p>
            <a:r>
              <a:rPr lang="en-GB" dirty="0" smtClean="0"/>
              <a:t>1.Pre-hospital </a:t>
            </a:r>
            <a:endParaRPr lang="en-GB" dirty="0"/>
          </a:p>
          <a:p>
            <a:r>
              <a:rPr lang="en-GB" dirty="0" smtClean="0"/>
              <a:t>2.In hospital </a:t>
            </a:r>
            <a:endParaRPr lang="en-GB" dirty="0"/>
          </a:p>
          <a:p>
            <a:endParaRPr lang="en-GB" dirty="0"/>
          </a:p>
          <a:p>
            <a:r>
              <a:rPr lang="en-GB" dirty="0"/>
              <a:t>A. </a:t>
            </a:r>
            <a:r>
              <a:rPr lang="en-GB" dirty="0" smtClean="0"/>
              <a:t>PRE-HOSPITAL </a:t>
            </a:r>
            <a:r>
              <a:rPr lang="en-GB" dirty="0"/>
              <a:t>PHASE: </a:t>
            </a:r>
          </a:p>
          <a:p>
            <a:r>
              <a:rPr lang="en-GB" dirty="0"/>
              <a:t>Involves </a:t>
            </a:r>
          </a:p>
          <a:p>
            <a:r>
              <a:rPr lang="en-GB" dirty="0"/>
              <a:t>•</a:t>
            </a:r>
            <a:r>
              <a:rPr lang="en-GB" i="1" dirty="0"/>
              <a:t>Coordination with Definitive care agency ( Hospital) </a:t>
            </a:r>
            <a:r>
              <a:rPr lang="en-GB" i="1" dirty="0" smtClean="0"/>
              <a:t>– </a:t>
            </a:r>
            <a:r>
              <a:rPr lang="en-GB" i="1" dirty="0" err="1" smtClean="0"/>
              <a:t>ie</a:t>
            </a:r>
            <a:r>
              <a:rPr lang="en-GB" i="1" dirty="0" smtClean="0"/>
              <a:t> </a:t>
            </a:r>
            <a:r>
              <a:rPr lang="en-GB" i="1" dirty="0"/>
              <a:t>Notification of Casualty </a:t>
            </a:r>
          </a:p>
          <a:p>
            <a:endParaRPr lang="en-GB" dirty="0"/>
          </a:p>
          <a:p>
            <a:r>
              <a:rPr lang="en-GB" dirty="0"/>
              <a:t>Rationale: Allow preparation of resources and </a:t>
            </a:r>
            <a:r>
              <a:rPr lang="en-GB" dirty="0" smtClean="0"/>
              <a:t>personnel </a:t>
            </a:r>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Epidural </a:t>
            </a:r>
            <a:r>
              <a:rPr lang="en-GB" b="1" dirty="0" err="1" smtClean="0"/>
              <a:t>hemotoma</a:t>
            </a:r>
            <a:r>
              <a:rPr lang="en-GB" b="1" dirty="0" smtClean="0"/>
              <a:t> cont’d…</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Clinical manifestation:</a:t>
            </a:r>
            <a:endParaRPr lang="en-GB" dirty="0" smtClean="0"/>
          </a:p>
          <a:p>
            <a:r>
              <a:rPr lang="en-GB" dirty="0" smtClean="0"/>
              <a:t>Symptoms are caused by the expanding hematoma. </a:t>
            </a:r>
          </a:p>
          <a:p>
            <a:pPr>
              <a:buFont typeface="Wingdings" pitchFamily="2" charset="2"/>
              <a:buChar char="ü"/>
            </a:pPr>
            <a:r>
              <a:rPr lang="en-GB" dirty="0" smtClean="0"/>
              <a:t>a marked elevation in ICP.</a:t>
            </a:r>
          </a:p>
          <a:p>
            <a:pPr>
              <a:buFont typeface="Wingdings" pitchFamily="2" charset="2"/>
              <a:buChar char="ü"/>
            </a:pPr>
            <a:r>
              <a:rPr lang="en-GB" dirty="0" smtClean="0"/>
              <a:t>Restless</a:t>
            </a:r>
          </a:p>
          <a:p>
            <a:pPr>
              <a:buFont typeface="Wingdings" pitchFamily="2" charset="2"/>
              <a:buChar char="ü"/>
            </a:pPr>
            <a:r>
              <a:rPr lang="en-GB" dirty="0" smtClean="0"/>
              <a:t>Mentally confused </a:t>
            </a:r>
          </a:p>
          <a:p>
            <a:pPr>
              <a:buFont typeface="Wingdings" pitchFamily="2" charset="2"/>
              <a:buChar char="ü"/>
            </a:pPr>
            <a:r>
              <a:rPr lang="en-GB" dirty="0" smtClean="0"/>
              <a:t>as the condition progresses to coma. </a:t>
            </a:r>
          </a:p>
          <a:p>
            <a:pPr>
              <a:buFont typeface="Wingdings" pitchFamily="2" charset="2"/>
              <a:buChar char="ü"/>
            </a:pPr>
            <a:r>
              <a:rPr lang="en-GB" dirty="0" smtClean="0"/>
              <a:t>neurologic deficits (</a:t>
            </a:r>
            <a:r>
              <a:rPr lang="en-GB" dirty="0" err="1" smtClean="0"/>
              <a:t>ie</a:t>
            </a:r>
            <a:r>
              <a:rPr lang="en-GB" dirty="0" smtClean="0"/>
              <a:t> dilation and fixation of a pupil or paralysis of an extremity</a:t>
            </a:r>
          </a:p>
          <a:p>
            <a:pPr>
              <a:buFont typeface="Wingdings" pitchFamily="2" charset="2"/>
              <a:buChar char="ü"/>
            </a:pPr>
            <a:r>
              <a:rPr lang="en-GB" dirty="0" smtClean="0"/>
              <a:t>pt condition deteriorates rapidly.</a:t>
            </a:r>
            <a:endParaRPr lang="en-GB" b="1" dirty="0" smtClean="0"/>
          </a:p>
          <a:p>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Management of epidural hematoma</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An epidural hematoma is considered an extreme emergency because; marked neurologic deficit or even respiratory arrest can occur within minutes. </a:t>
            </a:r>
          </a:p>
          <a:p>
            <a:r>
              <a:rPr lang="en-GB" dirty="0" smtClean="0"/>
              <a:t>1.Surgery</a:t>
            </a:r>
          </a:p>
          <a:p>
            <a:pPr>
              <a:buFont typeface="Wingdings" pitchFamily="2" charset="2"/>
              <a:buChar char="ü"/>
            </a:pPr>
            <a:r>
              <a:rPr lang="en-GB" dirty="0" smtClean="0"/>
              <a:t>Making openings through the skull (burr holes) to decrease ICP , remove the clot, and control the bleeding. or </a:t>
            </a:r>
          </a:p>
          <a:p>
            <a:pPr>
              <a:buFont typeface="Wingdings" pitchFamily="2" charset="2"/>
              <a:buChar char="ü"/>
            </a:pPr>
            <a:r>
              <a:rPr lang="en-GB" dirty="0" smtClean="0"/>
              <a:t>A craniotomy may be required to remove the clot and control the bleeding. A drain is usually inserted after creation of burr holes or a craniotomy to prevent re-accumulation of blood.</a:t>
            </a:r>
          </a:p>
          <a:p>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SUBDURAL HEMATOMA</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Def:- Is a collection of blood between the </a:t>
            </a:r>
            <a:r>
              <a:rPr lang="en-GB" dirty="0" err="1" smtClean="0"/>
              <a:t>dura</a:t>
            </a:r>
            <a:r>
              <a:rPr lang="en-GB" dirty="0" smtClean="0"/>
              <a:t> and the brain ( a space by CSF) </a:t>
            </a:r>
          </a:p>
          <a:p>
            <a:r>
              <a:rPr lang="en-GB" dirty="0" smtClean="0"/>
              <a:t>Subdural </a:t>
            </a:r>
            <a:r>
              <a:rPr lang="en-GB" dirty="0" err="1" smtClean="0"/>
              <a:t>hemorrhage</a:t>
            </a:r>
            <a:r>
              <a:rPr lang="en-GB" dirty="0" smtClean="0"/>
              <a:t> is frequently venous in origin and is due to the rupture of small vessels that bridge the subdural space.</a:t>
            </a:r>
          </a:p>
          <a:p>
            <a:pPr>
              <a:buNone/>
            </a:pPr>
            <a:r>
              <a:rPr lang="en-GB" dirty="0" smtClean="0"/>
              <a:t>CAUSES</a:t>
            </a:r>
          </a:p>
          <a:p>
            <a:pPr>
              <a:buFont typeface="Wingdings" pitchFamily="2" charset="2"/>
              <a:buChar char="ü"/>
            </a:pPr>
            <a:r>
              <a:rPr lang="en-GB" dirty="0" smtClean="0"/>
              <a:t>Trauma- most common</a:t>
            </a:r>
          </a:p>
          <a:p>
            <a:pPr>
              <a:buFont typeface="Wingdings" pitchFamily="2" charset="2"/>
              <a:buChar char="ü"/>
            </a:pPr>
            <a:r>
              <a:rPr lang="en-GB" dirty="0" err="1" smtClean="0"/>
              <a:t>coagulopathies</a:t>
            </a:r>
            <a:r>
              <a:rPr lang="en-GB" dirty="0" smtClean="0"/>
              <a:t> or </a:t>
            </a:r>
          </a:p>
          <a:p>
            <a:pPr>
              <a:buFont typeface="Wingdings" pitchFamily="2" charset="2"/>
              <a:buChar char="ü"/>
            </a:pPr>
            <a:r>
              <a:rPr lang="en-GB" dirty="0" smtClean="0"/>
              <a:t>rupture of an aneurysm. </a:t>
            </a:r>
          </a:p>
          <a:p>
            <a:endParaRPr lang="en-GB" dirty="0" smtClean="0"/>
          </a:p>
          <a:p>
            <a:endParaRPr lang="en-GB"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Subdural hematoma cont’d…</a:t>
            </a:r>
            <a:endParaRPr lang="en-GB" dirty="0"/>
          </a:p>
        </p:txBody>
      </p:sp>
      <p:sp>
        <p:nvSpPr>
          <p:cNvPr id="3" name="Content Placeholder 2"/>
          <p:cNvSpPr>
            <a:spLocks noGrp="1"/>
          </p:cNvSpPr>
          <p:nvPr>
            <p:ph idx="1"/>
          </p:nvPr>
        </p:nvSpPr>
        <p:spPr/>
        <p:txBody>
          <a:bodyPr>
            <a:normAutofit/>
          </a:bodyPr>
          <a:lstStyle/>
          <a:p>
            <a:pPr>
              <a:buNone/>
            </a:pPr>
            <a:r>
              <a:rPr lang="en-GB" b="1" dirty="0" smtClean="0"/>
              <a:t>Classification</a:t>
            </a:r>
          </a:p>
          <a:p>
            <a:r>
              <a:rPr lang="en-GB" dirty="0" smtClean="0"/>
              <a:t>It classified depending on the size of involved vessel and the bleeding</a:t>
            </a:r>
          </a:p>
          <a:p>
            <a:pPr>
              <a:buFont typeface="Wingdings" pitchFamily="2" charset="2"/>
              <a:buChar char="ü"/>
            </a:pPr>
            <a:r>
              <a:rPr lang="en-GB" dirty="0" smtClean="0"/>
              <a:t>Acute or</a:t>
            </a:r>
          </a:p>
          <a:p>
            <a:pPr>
              <a:buFont typeface="Wingdings" pitchFamily="2" charset="2"/>
              <a:buChar char="ü"/>
            </a:pPr>
            <a:r>
              <a:rPr lang="en-GB" dirty="0" smtClean="0"/>
              <a:t>Sub-acute Subdural Hematoma. </a:t>
            </a:r>
          </a:p>
          <a:p>
            <a:r>
              <a:rPr lang="en-GB" dirty="0" smtClean="0"/>
              <a:t>NB/ Acute subdural hematomas are associated with major head injury involving contusion or laceration. </a:t>
            </a:r>
            <a:endParaRPr lang="en-GB"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Subdural hematoma cont’d…</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Clinical symptoms</a:t>
            </a:r>
          </a:p>
          <a:p>
            <a:r>
              <a:rPr lang="en-GB" dirty="0" smtClean="0"/>
              <a:t> develop over 24 to 48 hours. </a:t>
            </a:r>
          </a:p>
          <a:p>
            <a:pPr>
              <a:buFont typeface="Wingdings" pitchFamily="2" charset="2"/>
              <a:buChar char="ü"/>
            </a:pPr>
            <a:r>
              <a:rPr lang="en-GB" dirty="0" smtClean="0"/>
              <a:t>changes in the level of consciousness (LOC)</a:t>
            </a:r>
          </a:p>
          <a:p>
            <a:pPr>
              <a:buFont typeface="Wingdings" pitchFamily="2" charset="2"/>
              <a:buChar char="ü"/>
            </a:pPr>
            <a:r>
              <a:rPr lang="en-GB" dirty="0" err="1" smtClean="0"/>
              <a:t>pupillary</a:t>
            </a:r>
            <a:r>
              <a:rPr lang="en-GB" dirty="0" smtClean="0"/>
              <a:t> signs, and </a:t>
            </a:r>
          </a:p>
          <a:p>
            <a:pPr>
              <a:buFont typeface="Wingdings" pitchFamily="2" charset="2"/>
              <a:buChar char="ü"/>
            </a:pPr>
            <a:r>
              <a:rPr lang="en-GB" dirty="0" err="1" smtClean="0"/>
              <a:t>hemiparesis</a:t>
            </a:r>
            <a:r>
              <a:rPr lang="en-GB" dirty="0" smtClean="0"/>
              <a:t>.</a:t>
            </a:r>
          </a:p>
          <a:p>
            <a:pPr>
              <a:buFont typeface="Wingdings" pitchFamily="2" charset="2"/>
              <a:buChar char="ü"/>
            </a:pPr>
            <a:r>
              <a:rPr lang="en-GB" dirty="0" smtClean="0"/>
              <a:t>Coma</a:t>
            </a:r>
          </a:p>
          <a:p>
            <a:pPr>
              <a:buFont typeface="Wingdings" pitchFamily="2" charset="2"/>
              <a:buChar char="ü"/>
            </a:pPr>
            <a:r>
              <a:rPr lang="en-GB" dirty="0" smtClean="0"/>
              <a:t>increasing blood pressure </a:t>
            </a:r>
          </a:p>
          <a:p>
            <a:pPr>
              <a:buFont typeface="Wingdings" pitchFamily="2" charset="2"/>
              <a:buChar char="ü"/>
            </a:pPr>
            <a:r>
              <a:rPr lang="en-GB" dirty="0" smtClean="0"/>
              <a:t>decreasing heart rate </a:t>
            </a:r>
          </a:p>
          <a:p>
            <a:pPr>
              <a:buFont typeface="Wingdings" pitchFamily="2" charset="2"/>
              <a:buChar char="ü"/>
            </a:pPr>
            <a:r>
              <a:rPr lang="en-GB" dirty="0" smtClean="0"/>
              <a:t>slowing respiratory rate .</a:t>
            </a:r>
          </a:p>
          <a:p>
            <a:endParaRPr lang="en-GB"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Management of subdural hematoma</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1. Surgery</a:t>
            </a:r>
          </a:p>
          <a:p>
            <a:r>
              <a:rPr lang="en-GB" dirty="0" smtClean="0"/>
              <a:t>Pt must be transported rapidly to the hospital, and an immediate craniotomy is performed to open the </a:t>
            </a:r>
            <a:r>
              <a:rPr lang="en-GB" dirty="0" err="1" smtClean="0"/>
              <a:t>dura</a:t>
            </a:r>
            <a:r>
              <a:rPr lang="en-GB" dirty="0" smtClean="0"/>
              <a:t>, allowing the subdural clot to be evacuated. </a:t>
            </a:r>
          </a:p>
          <a:p>
            <a:r>
              <a:rPr lang="en-GB" dirty="0" smtClean="0"/>
              <a:t>Successful outcome depends on the control of ICP and careful monitoring of respiratory function. </a:t>
            </a:r>
          </a:p>
          <a:p>
            <a:r>
              <a:rPr lang="en-GB" b="1" dirty="0" smtClean="0"/>
              <a:t>Note: </a:t>
            </a:r>
            <a:r>
              <a:rPr lang="en-GB" dirty="0" smtClean="0"/>
              <a:t>Mortality rate for both acute and </a:t>
            </a:r>
            <a:r>
              <a:rPr lang="en-GB" dirty="0" err="1" smtClean="0"/>
              <a:t>subacute</a:t>
            </a:r>
            <a:r>
              <a:rPr lang="en-GB" dirty="0" smtClean="0"/>
              <a:t> subdural hematomas is high because of associated brain damage</a:t>
            </a:r>
            <a:r>
              <a:rPr lang="en-GB" b="1" dirty="0" smtClean="0"/>
              <a:t>.</a:t>
            </a:r>
          </a:p>
          <a:p>
            <a:endParaRPr lang="en-GB"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Chronic Subdural Hematoma.</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They can develop from seemingly minor head injuries</a:t>
            </a:r>
          </a:p>
          <a:p>
            <a:r>
              <a:rPr lang="en-GB" dirty="0" smtClean="0"/>
              <a:t>The elderly are more prone to this type of head injury secondary to brain atrophy, which is an expected consequence of the aging process. </a:t>
            </a:r>
          </a:p>
          <a:p>
            <a:r>
              <a:rPr lang="en-GB" dirty="0" smtClean="0"/>
              <a:t>Minor head trauma may produce enough impact to shift the brain contents abnormally. </a:t>
            </a:r>
          </a:p>
          <a:p>
            <a:r>
              <a:rPr lang="en-GB" dirty="0" smtClean="0"/>
              <a:t>The time between injury and onset of symptoms ranges from 3 weeks to months, and by that time the  actual insult may be forgotten.</a:t>
            </a:r>
          </a:p>
          <a:p>
            <a:endParaRPr lang="en-GB"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Chronic subdural hematoma cont’d…</a:t>
            </a:r>
            <a:endParaRPr lang="en-GB" dirty="0"/>
          </a:p>
        </p:txBody>
      </p:sp>
      <p:sp>
        <p:nvSpPr>
          <p:cNvPr id="3" name="Content Placeholder 2"/>
          <p:cNvSpPr>
            <a:spLocks noGrp="1"/>
          </p:cNvSpPr>
          <p:nvPr>
            <p:ph idx="1"/>
          </p:nvPr>
        </p:nvSpPr>
        <p:spPr/>
        <p:txBody>
          <a:bodyPr>
            <a:normAutofit/>
          </a:bodyPr>
          <a:lstStyle/>
          <a:p>
            <a:r>
              <a:rPr lang="en-GB" dirty="0" smtClean="0"/>
              <a:t>A chronic subdural hematoma resembles other conditions and may be mistaken for a stroke. </a:t>
            </a:r>
          </a:p>
          <a:p>
            <a:r>
              <a:rPr lang="en-GB" dirty="0" smtClean="0"/>
              <a:t>The bleeding is less profuse and there is compression of the intracranial contents.</a:t>
            </a:r>
          </a:p>
          <a:p>
            <a:r>
              <a:rPr lang="en-GB" dirty="0" smtClean="0"/>
              <a:t>The blood within the brain changes in character in 2 to 4 days, becoming thicker and darker.</a:t>
            </a:r>
          </a:p>
          <a:p>
            <a:endParaRPr lang="en-GB" dirty="0" smtClean="0"/>
          </a:p>
          <a:p>
            <a:endParaRPr lang="en-GB"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Chronic subdural hematoma cont’d…</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S &amp; S</a:t>
            </a:r>
          </a:p>
          <a:p>
            <a:pPr>
              <a:buFont typeface="Wingdings" pitchFamily="2" charset="2"/>
              <a:buChar char="ü"/>
            </a:pPr>
            <a:r>
              <a:rPr lang="en-GB" dirty="0" smtClean="0"/>
              <a:t>severe headache , may be on and off </a:t>
            </a:r>
          </a:p>
          <a:p>
            <a:pPr>
              <a:buFont typeface="Wingdings" pitchFamily="2" charset="2"/>
              <a:buChar char="ü"/>
            </a:pPr>
            <a:r>
              <a:rPr lang="en-GB" dirty="0" smtClean="0"/>
              <a:t>alternating focal neurologic signs</a:t>
            </a:r>
          </a:p>
          <a:p>
            <a:pPr>
              <a:buFont typeface="Wingdings" pitchFamily="2" charset="2"/>
              <a:buChar char="ü"/>
            </a:pPr>
            <a:r>
              <a:rPr lang="en-GB" dirty="0" smtClean="0"/>
              <a:t>personality changes</a:t>
            </a:r>
          </a:p>
          <a:p>
            <a:pPr>
              <a:buFont typeface="Wingdings" pitchFamily="2" charset="2"/>
              <a:buChar char="ü"/>
            </a:pPr>
            <a:r>
              <a:rPr lang="en-GB" dirty="0" smtClean="0"/>
              <a:t>mental deterioration</a:t>
            </a:r>
          </a:p>
          <a:p>
            <a:pPr>
              <a:buFont typeface="Wingdings" pitchFamily="2" charset="2"/>
              <a:buChar char="ü"/>
            </a:pPr>
            <a:r>
              <a:rPr lang="en-GB" dirty="0" smtClean="0"/>
              <a:t>focal seizures.  </a:t>
            </a:r>
          </a:p>
          <a:p>
            <a:r>
              <a:rPr lang="en-GB" dirty="0" smtClean="0"/>
              <a:t>Pt may be </a:t>
            </a:r>
            <a:r>
              <a:rPr lang="en-GB" dirty="0" err="1" smtClean="0"/>
              <a:t>labbeled</a:t>
            </a:r>
            <a:r>
              <a:rPr lang="en-GB" dirty="0" smtClean="0"/>
              <a:t> neurotic or psychotic if the cause of the symptoms is overlooked.</a:t>
            </a:r>
          </a:p>
          <a:p>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Management Chronic subdural hematoma </a:t>
            </a:r>
            <a:endParaRPr lang="en-GB" dirty="0"/>
          </a:p>
        </p:txBody>
      </p:sp>
      <p:sp>
        <p:nvSpPr>
          <p:cNvPr id="3" name="Content Placeholder 2"/>
          <p:cNvSpPr>
            <a:spLocks noGrp="1"/>
          </p:cNvSpPr>
          <p:nvPr>
            <p:ph idx="1"/>
          </p:nvPr>
        </p:nvSpPr>
        <p:spPr/>
        <p:txBody>
          <a:bodyPr>
            <a:normAutofit/>
          </a:bodyPr>
          <a:lstStyle/>
          <a:p>
            <a:r>
              <a:rPr lang="en-GB" dirty="0" smtClean="0"/>
              <a:t>The treatment consists of surgical evacuation of the clot. </a:t>
            </a:r>
          </a:p>
          <a:p>
            <a:pPr>
              <a:buFont typeface="Wingdings" pitchFamily="2" charset="2"/>
              <a:buChar char="ü"/>
            </a:pPr>
            <a:r>
              <a:rPr lang="en-GB" b="1" dirty="0" smtClean="0"/>
              <a:t>Multiple burr holes</a:t>
            </a:r>
            <a:r>
              <a:rPr lang="en-GB" dirty="0" smtClean="0"/>
              <a:t>, or </a:t>
            </a:r>
            <a:r>
              <a:rPr lang="en-GB" b="1" dirty="0" smtClean="0"/>
              <a:t>a craniotomy </a:t>
            </a:r>
            <a:r>
              <a:rPr lang="en-GB" dirty="0" smtClean="0"/>
              <a:t>may be performed for a sizable subdural mass that cannot be suctioned or drained through burr holes.</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908720"/>
            <a:ext cx="8229600" cy="1143000"/>
          </a:xfrm>
        </p:spPr>
        <p:txBody>
          <a:bodyPr>
            <a:normAutofit fontScale="90000"/>
          </a:bodyPr>
          <a:lstStyle/>
          <a:p>
            <a:r>
              <a:rPr lang="en-GB" dirty="0" smtClean="0"/>
              <a:t>Pre-hospital phase cont’d... </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a:t>
            </a:r>
            <a:r>
              <a:rPr lang="en-GB" b="1" i="1" dirty="0"/>
              <a:t>Patient Stabilization</a:t>
            </a:r>
            <a:r>
              <a:rPr lang="en-GB" i="1" dirty="0"/>
              <a:t>: refers to on site patient management which emphasizes on Airway maintenance and Breathing, Control of Bleeding /shock and Patient immobilization. </a:t>
            </a:r>
          </a:p>
          <a:p>
            <a:endParaRPr lang="en-GB" dirty="0"/>
          </a:p>
          <a:p>
            <a:r>
              <a:rPr lang="en-GB" b="1" dirty="0"/>
              <a:t>Note</a:t>
            </a:r>
            <a:r>
              <a:rPr lang="en-GB" dirty="0"/>
              <a:t>: Scene time is minimized as much as possible ( Golden Hour) </a:t>
            </a:r>
          </a:p>
          <a:p>
            <a:r>
              <a:rPr lang="en-GB" dirty="0"/>
              <a:t>•</a:t>
            </a:r>
            <a:r>
              <a:rPr lang="en-GB" b="1" i="1" dirty="0"/>
              <a:t>Obtaining pertinent information</a:t>
            </a:r>
            <a:r>
              <a:rPr lang="en-GB" i="1" dirty="0"/>
              <a:t>: with regard to </a:t>
            </a:r>
            <a:r>
              <a:rPr lang="en-GB" i="1" dirty="0" smtClean="0"/>
              <a:t>the Patient </a:t>
            </a:r>
            <a:r>
              <a:rPr lang="en-GB" i="1" dirty="0" err="1" smtClean="0"/>
              <a:t>ie</a:t>
            </a:r>
            <a:r>
              <a:rPr lang="en-GB" i="1" dirty="0" smtClean="0"/>
              <a:t>; </a:t>
            </a:r>
            <a:r>
              <a:rPr lang="en-GB" i="1" dirty="0"/>
              <a:t>Time of Injury/Incident, Cause, Mechanism/aetiology of Injury, Patient history. </a:t>
            </a:r>
          </a:p>
          <a:p>
            <a:endParaRPr lang="en-GB"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dirty="0" smtClean="0"/>
              <a:t>INTRACEREBRAL HEMORRHAGE AND HEMATOMA</a:t>
            </a:r>
            <a:r>
              <a:rPr lang="en-GB" dirty="0" smtClean="0"/>
              <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sz="3400" b="1" dirty="0" smtClean="0"/>
              <a:t>Def:</a:t>
            </a:r>
            <a:r>
              <a:rPr lang="en-GB" sz="3400" dirty="0" smtClean="0"/>
              <a:t>- Is bleeding into the substance of the brain. </a:t>
            </a:r>
          </a:p>
          <a:p>
            <a:pPr>
              <a:buNone/>
            </a:pPr>
            <a:r>
              <a:rPr lang="en-GB" sz="3400" b="1" dirty="0" smtClean="0"/>
              <a:t>CAUSES</a:t>
            </a:r>
          </a:p>
          <a:p>
            <a:pPr marL="571500" indent="-571500">
              <a:buFont typeface="+mj-lt"/>
              <a:buAutoNum type="romanLcPeriod"/>
            </a:pPr>
            <a:r>
              <a:rPr lang="en-GB" sz="3400" dirty="0" smtClean="0"/>
              <a:t>Head injuries -Commonly seen when force is exerted to the head over a small area </a:t>
            </a:r>
            <a:r>
              <a:rPr lang="en-GB" sz="3400" dirty="0" err="1" smtClean="0"/>
              <a:t>eg</a:t>
            </a:r>
            <a:r>
              <a:rPr lang="en-GB" sz="3400" dirty="0" smtClean="0"/>
              <a:t> missile injuries or bullet wounds; stab injury.</a:t>
            </a:r>
          </a:p>
          <a:p>
            <a:pPr marL="571500" indent="-571500">
              <a:buFont typeface="+mj-lt"/>
              <a:buAutoNum type="romanLcPeriod"/>
            </a:pPr>
            <a:r>
              <a:rPr lang="en-GB" sz="3400" dirty="0" smtClean="0"/>
              <a:t>systemic hypertension- causes degeneration and rupture of a vessel</a:t>
            </a:r>
          </a:p>
          <a:p>
            <a:pPr marL="571500" indent="-571500">
              <a:buFont typeface="+mj-lt"/>
              <a:buAutoNum type="romanLcPeriod"/>
            </a:pPr>
            <a:r>
              <a:rPr lang="en-GB" sz="3400" dirty="0" smtClean="0"/>
              <a:t>rupture of a </a:t>
            </a:r>
            <a:r>
              <a:rPr lang="en-GB" sz="3400" dirty="0" err="1" smtClean="0"/>
              <a:t>saccular</a:t>
            </a:r>
            <a:r>
              <a:rPr lang="en-GB" sz="3400" dirty="0" smtClean="0"/>
              <a:t> aneurysm in the brain</a:t>
            </a:r>
          </a:p>
          <a:p>
            <a:pPr marL="571500" indent="-571500">
              <a:buFont typeface="+mj-lt"/>
              <a:buAutoNum type="romanLcPeriod"/>
            </a:pPr>
            <a:r>
              <a:rPr lang="en-GB" sz="3400" dirty="0" smtClean="0"/>
              <a:t>vascular anomalies</a:t>
            </a:r>
          </a:p>
          <a:p>
            <a:endParaRPr lang="en-GB"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Causes cont..</a:t>
            </a:r>
            <a:endParaRPr lang="en-GB" dirty="0"/>
          </a:p>
        </p:txBody>
      </p:sp>
      <p:sp>
        <p:nvSpPr>
          <p:cNvPr id="3" name="Content Placeholder 2"/>
          <p:cNvSpPr>
            <a:spLocks noGrp="1"/>
          </p:cNvSpPr>
          <p:nvPr>
            <p:ph idx="1"/>
          </p:nvPr>
        </p:nvSpPr>
        <p:spPr/>
        <p:txBody>
          <a:bodyPr/>
          <a:lstStyle/>
          <a:p>
            <a:pPr marL="571500" indent="-571500">
              <a:buAutoNum type="romanLcPeriod" startAt="5"/>
            </a:pPr>
            <a:r>
              <a:rPr lang="en-GB" dirty="0" smtClean="0"/>
              <a:t>intracranial tumours</a:t>
            </a:r>
          </a:p>
          <a:p>
            <a:pPr marL="571500" indent="-571500">
              <a:buAutoNum type="romanLcPeriod" startAt="5"/>
            </a:pPr>
            <a:r>
              <a:rPr lang="en-GB" dirty="0" smtClean="0"/>
              <a:t>bleeding disorders such as leukaemia, haemophilia, </a:t>
            </a:r>
            <a:r>
              <a:rPr lang="en-GB" dirty="0" err="1" smtClean="0"/>
              <a:t>aplastic</a:t>
            </a:r>
            <a:r>
              <a:rPr lang="en-GB" dirty="0" smtClean="0"/>
              <a:t> anaemia, and thrombocytopenia. </a:t>
            </a:r>
          </a:p>
          <a:p>
            <a:pPr marL="571500" indent="-571500">
              <a:buAutoNum type="romanLcPeriod" startAt="5"/>
            </a:pPr>
            <a:r>
              <a:rPr lang="en-GB" dirty="0" smtClean="0"/>
              <a:t>complications of anticoagulant therapy.</a:t>
            </a:r>
          </a:p>
          <a:p>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Intracebral</a:t>
            </a:r>
            <a:r>
              <a:rPr lang="en-GB" dirty="0" smtClean="0"/>
              <a:t> haemorrhage/haematoma cont...</a:t>
            </a:r>
            <a:endParaRPr lang="en-GB" dirty="0"/>
          </a:p>
        </p:txBody>
      </p:sp>
      <p:sp>
        <p:nvSpPr>
          <p:cNvPr id="3" name="Content Placeholder 2"/>
          <p:cNvSpPr>
            <a:spLocks noGrp="1"/>
          </p:cNvSpPr>
          <p:nvPr>
            <p:ph idx="1"/>
          </p:nvPr>
        </p:nvSpPr>
        <p:spPr/>
        <p:txBody>
          <a:bodyPr>
            <a:normAutofit fontScale="92500" lnSpcReduction="20000"/>
          </a:bodyPr>
          <a:lstStyle/>
          <a:p>
            <a:r>
              <a:rPr lang="en-GB" b="1" dirty="0" smtClean="0"/>
              <a:t>Signs and symptoms</a:t>
            </a:r>
          </a:p>
          <a:p>
            <a:r>
              <a:rPr lang="en-GB" dirty="0" smtClean="0"/>
              <a:t>The onset may be insidious, beginning with the development</a:t>
            </a:r>
          </a:p>
          <a:p>
            <a:r>
              <a:rPr lang="en-GB" dirty="0" smtClean="0"/>
              <a:t>of neurologic deficits followed by headache. </a:t>
            </a:r>
          </a:p>
          <a:p>
            <a:pPr>
              <a:buNone/>
            </a:pPr>
            <a:r>
              <a:rPr lang="en-GB" b="1" dirty="0" smtClean="0"/>
              <a:t>Management</a:t>
            </a:r>
          </a:p>
          <a:p>
            <a:r>
              <a:rPr lang="en-GB" dirty="0" smtClean="0"/>
              <a:t>Management includes :-</a:t>
            </a:r>
          </a:p>
          <a:p>
            <a:r>
              <a:rPr lang="en-GB" dirty="0" smtClean="0"/>
              <a:t>supportive care </a:t>
            </a:r>
          </a:p>
          <a:p>
            <a:r>
              <a:rPr lang="en-GB" dirty="0" smtClean="0"/>
              <a:t>control of ICP</a:t>
            </a:r>
          </a:p>
          <a:p>
            <a:r>
              <a:rPr lang="en-GB" dirty="0" smtClean="0"/>
              <a:t>careful administration of fluids  and electrolytes</a:t>
            </a:r>
          </a:p>
          <a:p>
            <a:r>
              <a:rPr lang="en-GB" dirty="0" smtClean="0"/>
              <a:t>Antihypertensive medications. </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Intracebral</a:t>
            </a:r>
            <a:r>
              <a:rPr lang="en-GB" dirty="0" smtClean="0"/>
              <a:t> haemorrhage/haematoma Management cont...</a:t>
            </a:r>
            <a:endParaRPr lang="en-GB" dirty="0"/>
          </a:p>
        </p:txBody>
      </p:sp>
      <p:sp>
        <p:nvSpPr>
          <p:cNvPr id="3" name="Content Placeholder 2"/>
          <p:cNvSpPr>
            <a:spLocks noGrp="1"/>
          </p:cNvSpPr>
          <p:nvPr>
            <p:ph idx="1"/>
          </p:nvPr>
        </p:nvSpPr>
        <p:spPr/>
        <p:txBody>
          <a:bodyPr>
            <a:normAutofit/>
          </a:bodyPr>
          <a:lstStyle/>
          <a:p>
            <a:r>
              <a:rPr lang="en-GB" b="1" dirty="0" smtClean="0"/>
              <a:t>Surgical intervention</a:t>
            </a:r>
          </a:p>
          <a:p>
            <a:r>
              <a:rPr lang="en-GB" dirty="0" smtClean="0"/>
              <a:t>Craniotomy or </a:t>
            </a:r>
            <a:r>
              <a:rPr lang="en-GB" dirty="0" err="1" smtClean="0"/>
              <a:t>craniectomy</a:t>
            </a:r>
            <a:r>
              <a:rPr lang="en-GB" dirty="0" smtClean="0"/>
              <a:t> -permits removal of the blood clot and control of </a:t>
            </a:r>
            <a:r>
              <a:rPr lang="en-GB" dirty="0" err="1" smtClean="0"/>
              <a:t>hemorrhage</a:t>
            </a:r>
            <a:r>
              <a:rPr lang="en-GB" dirty="0" smtClean="0"/>
              <a:t> but may not be possible because of the inaccessible location of the bleeding </a:t>
            </a:r>
            <a:r>
              <a:rPr lang="en-GB" smtClean="0"/>
              <a:t>or  the lack </a:t>
            </a:r>
            <a:r>
              <a:rPr lang="en-GB" dirty="0" smtClean="0"/>
              <a:t>of a clearly circumscribed area of blood that can be removed.</a:t>
            </a:r>
          </a:p>
          <a:p>
            <a:endParaRPr lang="en-GB"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Management of Brain Injuries</a:t>
            </a:r>
            <a:endParaRPr lang="en-GB" dirty="0"/>
          </a:p>
        </p:txBody>
      </p:sp>
      <p:sp>
        <p:nvSpPr>
          <p:cNvPr id="3" name="Content Placeholder 2"/>
          <p:cNvSpPr>
            <a:spLocks noGrp="1"/>
          </p:cNvSpPr>
          <p:nvPr>
            <p:ph idx="1"/>
          </p:nvPr>
        </p:nvSpPr>
        <p:spPr/>
        <p:txBody>
          <a:bodyPr>
            <a:normAutofit fontScale="92500"/>
          </a:bodyPr>
          <a:lstStyle/>
          <a:p>
            <a:pPr>
              <a:buFont typeface="Wingdings" pitchFamily="2" charset="2"/>
              <a:buChar char="§"/>
            </a:pPr>
            <a:r>
              <a:rPr lang="en-GB" b="1" dirty="0" smtClean="0"/>
              <a:t>Assessment and diagnosis of the extent of injury</a:t>
            </a:r>
          </a:p>
          <a:p>
            <a:r>
              <a:rPr lang="en-GB" dirty="0" smtClean="0"/>
              <a:t>accomplished by</a:t>
            </a:r>
          </a:p>
          <a:p>
            <a:pPr>
              <a:buFont typeface="Wingdings" pitchFamily="2" charset="2"/>
              <a:buChar char="ü"/>
            </a:pPr>
            <a:r>
              <a:rPr lang="en-GB" dirty="0" smtClean="0"/>
              <a:t> The initial physical and neurologic examinations.</a:t>
            </a:r>
          </a:p>
          <a:p>
            <a:pPr>
              <a:buFont typeface="Wingdings" pitchFamily="2" charset="2"/>
              <a:buChar char="ü"/>
            </a:pPr>
            <a:r>
              <a:rPr lang="en-GB" dirty="0" smtClean="0"/>
              <a:t>CT and MRI scans - are  primary </a:t>
            </a:r>
            <a:r>
              <a:rPr lang="en-GB" dirty="0" err="1" smtClean="0"/>
              <a:t>neuroimaging</a:t>
            </a:r>
            <a:r>
              <a:rPr lang="en-GB" dirty="0" smtClean="0"/>
              <a:t> diagnostic    tools and are useful in evaluating the brain structure.</a:t>
            </a:r>
          </a:p>
          <a:p>
            <a:pPr>
              <a:buFont typeface="Wingdings" pitchFamily="2" charset="2"/>
              <a:buChar char="ü"/>
            </a:pPr>
            <a:r>
              <a:rPr lang="en-GB" dirty="0" smtClean="0"/>
              <a:t>Position </a:t>
            </a:r>
            <a:r>
              <a:rPr lang="en-GB" dirty="0" smtClean="0"/>
              <a:t>emission tomography (PET) - for assessing brain function. </a:t>
            </a:r>
            <a:endParaRPr lang="en-GB"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Mgt of brain injuries cont.....</a:t>
            </a:r>
            <a:endParaRPr lang="en-GB" dirty="0"/>
          </a:p>
        </p:txBody>
      </p:sp>
      <p:sp>
        <p:nvSpPr>
          <p:cNvPr id="3" name="Content Placeholder 2"/>
          <p:cNvSpPr>
            <a:spLocks noGrp="1"/>
          </p:cNvSpPr>
          <p:nvPr>
            <p:ph idx="1"/>
          </p:nvPr>
        </p:nvSpPr>
        <p:spPr/>
        <p:txBody>
          <a:bodyPr>
            <a:normAutofit fontScale="92500"/>
          </a:bodyPr>
          <a:lstStyle/>
          <a:p>
            <a:r>
              <a:rPr lang="en-GB" dirty="0" smtClean="0"/>
              <a:t>Transported the pt from the scene of the injury on a board with the head and neck maintained in alignment with the axis of the body. </a:t>
            </a:r>
          </a:p>
          <a:p>
            <a:r>
              <a:rPr lang="en-GB" dirty="0" smtClean="0"/>
              <a:t>A cervical  collar should be applied an maintained until cervical spinal cord injury has been ruled out by spine x-rays.</a:t>
            </a:r>
          </a:p>
          <a:p>
            <a:r>
              <a:rPr lang="en-GB" b="1" dirty="0" smtClean="0"/>
              <a:t>Note</a:t>
            </a:r>
            <a:r>
              <a:rPr lang="en-GB" dirty="0" smtClean="0"/>
              <a:t>: Any patient with a head injury is presumed to have a cervical spine injury until proven otherwise. </a:t>
            </a:r>
          </a:p>
          <a:p>
            <a:endParaRPr lang="en-GB"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Mgt brain injuries cont...</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All therapy is directed toward preserving brain homeostasis and preventing secondary brain injury.</a:t>
            </a:r>
          </a:p>
          <a:p>
            <a:pPr>
              <a:buFont typeface="Wingdings" pitchFamily="2" charset="2"/>
              <a:buChar char="§"/>
            </a:pPr>
            <a:r>
              <a:rPr lang="en-GB" dirty="0" smtClean="0"/>
              <a:t>Common causes of secondary injury are; cerebral </a:t>
            </a:r>
            <a:r>
              <a:rPr lang="en-GB" dirty="0" err="1" smtClean="0"/>
              <a:t>edema</a:t>
            </a:r>
            <a:r>
              <a:rPr lang="en-GB" dirty="0" smtClean="0"/>
              <a:t>, hypotension, and respiratory depression that may lead to hypoxemia and electrolyte imbalance. Treatments to prevent secondary injury include</a:t>
            </a:r>
          </a:p>
          <a:p>
            <a:r>
              <a:rPr lang="en-GB" dirty="0" smtClean="0"/>
              <a:t>stabilization of cardiovascular and respiratory function to maintain adequate cerebral perfusion, control of </a:t>
            </a:r>
            <a:r>
              <a:rPr lang="en-GB" dirty="0" err="1" smtClean="0"/>
              <a:t>hemorrhage</a:t>
            </a:r>
            <a:r>
              <a:rPr lang="en-GB" dirty="0" smtClean="0"/>
              <a:t> and </a:t>
            </a:r>
            <a:r>
              <a:rPr lang="en-GB" dirty="0" err="1" smtClean="0"/>
              <a:t>hypovolemia</a:t>
            </a:r>
            <a:r>
              <a:rPr lang="en-GB" dirty="0" smtClean="0"/>
              <a:t>, and maintenance of optimal blood gas values.</a:t>
            </a:r>
          </a:p>
          <a:p>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INCREASED INTRACRANIAL PRESSURE(ICP)</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ICP occurs when  the damaged brain swells with </a:t>
            </a:r>
            <a:r>
              <a:rPr lang="en-GB" dirty="0" err="1" smtClean="0"/>
              <a:t>edema</a:t>
            </a:r>
            <a:r>
              <a:rPr lang="en-GB" dirty="0" smtClean="0"/>
              <a:t> or as blood collects</a:t>
            </a:r>
          </a:p>
          <a:p>
            <a:r>
              <a:rPr lang="en-GB" dirty="0" smtClean="0"/>
              <a:t>within the brain.</a:t>
            </a:r>
          </a:p>
          <a:p>
            <a:r>
              <a:rPr lang="en-GB" dirty="0" smtClean="0"/>
              <a:t>This requires aggressive treatment. </a:t>
            </a:r>
          </a:p>
          <a:p>
            <a:r>
              <a:rPr lang="en-GB" dirty="0" smtClean="0"/>
              <a:t>If the ICP remains elevated, it can decrease the cerebral perfusion pressure (CPP)</a:t>
            </a:r>
          </a:p>
          <a:p>
            <a:pPr>
              <a:buNone/>
            </a:pPr>
            <a:r>
              <a:rPr lang="en-GB" b="1" dirty="0" smtClean="0"/>
              <a:t>MANAGEMENT </a:t>
            </a:r>
          </a:p>
          <a:p>
            <a:r>
              <a:rPr lang="en-GB" dirty="0" smtClean="0"/>
              <a:t>Pt is cared for in the ICU where expert nursing care and medical treatment are readily available.</a:t>
            </a:r>
          </a:p>
          <a:p>
            <a:r>
              <a:rPr lang="en-GB" dirty="0" smtClean="0"/>
              <a:t>Aim of mgt is to prevent  secondary injury and maintaining adequate cerebral oxygenation</a:t>
            </a:r>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Mgt ICP cont...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1.Surgery </a:t>
            </a:r>
          </a:p>
          <a:p>
            <a:r>
              <a:rPr lang="en-GB" dirty="0" smtClean="0"/>
              <a:t>Required for evacuation of blood clots, </a:t>
            </a:r>
            <a:r>
              <a:rPr lang="en-GB" dirty="0" err="1" smtClean="0"/>
              <a:t>débridement</a:t>
            </a:r>
            <a:r>
              <a:rPr lang="en-GB" dirty="0" smtClean="0"/>
              <a:t> and elevation of depressed fractures of the skull, and suture of severe scalp lacerations. </a:t>
            </a:r>
          </a:p>
          <a:p>
            <a:r>
              <a:rPr lang="en-GB" dirty="0" smtClean="0"/>
              <a:t>ICP is monitored closely; if increased, it is managed by maintaining adequate oxygenation, elevating the head of the bed, and maintaining normal blood volume.</a:t>
            </a:r>
          </a:p>
          <a:p>
            <a:r>
              <a:rPr lang="en-GB" dirty="0" smtClean="0"/>
              <a:t>Devices to monitor ICP or drain CSF can be inserted during surgery .</a:t>
            </a:r>
          </a:p>
          <a:p>
            <a:endParaRPr lang="en-GB"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Mgt ICP cont..</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Comatose pts are </a:t>
            </a:r>
            <a:r>
              <a:rPr lang="en-GB" dirty="0" err="1" smtClean="0"/>
              <a:t>intubated</a:t>
            </a:r>
            <a:r>
              <a:rPr lang="en-GB" dirty="0" smtClean="0"/>
              <a:t> and mechanically ventilated to ensure adequate oxygenation and protect the airway.</a:t>
            </a:r>
          </a:p>
          <a:p>
            <a:r>
              <a:rPr lang="en-GB" dirty="0" smtClean="0"/>
              <a:t>Administer </a:t>
            </a:r>
            <a:r>
              <a:rPr lang="en-GB" dirty="0" err="1" smtClean="0"/>
              <a:t>antiseizure</a:t>
            </a:r>
            <a:r>
              <a:rPr lang="en-GB" dirty="0" smtClean="0"/>
              <a:t> agents ,because seizures can occur after head injury and can cause secondary brain damage from hypoxia. </a:t>
            </a:r>
          </a:p>
          <a:p>
            <a:r>
              <a:rPr lang="en-GB" dirty="0" smtClean="0"/>
              <a:t>If </a:t>
            </a:r>
            <a:r>
              <a:rPr lang="en-GB" smtClean="0"/>
              <a:t>the </a:t>
            </a:r>
            <a:r>
              <a:rPr lang="en-GB" smtClean="0"/>
              <a:t>patient </a:t>
            </a:r>
            <a:r>
              <a:rPr lang="en-GB" dirty="0" smtClean="0"/>
              <a:t>is very agitated, benzodiazepines may be prescribed to calm the patient without decreasing LOC. </a:t>
            </a:r>
          </a:p>
          <a:p>
            <a:r>
              <a:rPr lang="en-GB" dirty="0" smtClean="0"/>
              <a:t>Benzodiazepines do not affect ICP or CPP, making them good choices for the patient with head injury. </a:t>
            </a:r>
          </a:p>
          <a:p>
            <a:r>
              <a:rPr lang="en-GB" dirty="0" smtClean="0"/>
              <a:t>NG tube may be inserted, due to reduced gastric motility &amp; reverse peristalsis  associated with head injury, making regurgitation and aspiration common in the first few hours.</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08720"/>
            <a:ext cx="8229600" cy="1143000"/>
          </a:xfrm>
        </p:spPr>
        <p:txBody>
          <a:bodyPr>
            <a:normAutofit fontScale="90000"/>
          </a:bodyPr>
          <a:lstStyle/>
          <a:p>
            <a:r>
              <a:rPr lang="en-GB" dirty="0" smtClean="0"/>
              <a:t>B. INHOSPITAL PHASE </a:t>
            </a:r>
            <a:br>
              <a:rPr lang="en-GB" dirty="0" smtClean="0"/>
            </a:b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Involves </a:t>
            </a:r>
            <a:r>
              <a:rPr lang="en-GB" dirty="0"/>
              <a:t>preparation of </a:t>
            </a:r>
            <a:r>
              <a:rPr lang="en-GB" dirty="0" smtClean="0"/>
              <a:t>:- </a:t>
            </a:r>
            <a:endParaRPr lang="en-GB" dirty="0"/>
          </a:p>
          <a:p>
            <a:r>
              <a:rPr lang="en-GB" b="1" dirty="0" err="1" smtClean="0"/>
              <a:t>i</a:t>
            </a:r>
            <a:r>
              <a:rPr lang="en-GB" b="1" dirty="0" smtClean="0"/>
              <a:t> )Appropriate personnel: </a:t>
            </a:r>
            <a:r>
              <a:rPr lang="en-GB" dirty="0"/>
              <a:t>as anticipated from information relayed from the field. </a:t>
            </a:r>
          </a:p>
          <a:p>
            <a:endParaRPr lang="en-GB" dirty="0"/>
          </a:p>
          <a:p>
            <a:r>
              <a:rPr lang="en-GB" b="1" dirty="0" smtClean="0"/>
              <a:t>ii) </a:t>
            </a:r>
            <a:r>
              <a:rPr lang="en-GB" b="1" dirty="0"/>
              <a:t>Area to receive patient: </a:t>
            </a:r>
            <a:r>
              <a:rPr lang="en-GB" dirty="0"/>
              <a:t>(in line with received information) </a:t>
            </a:r>
            <a:r>
              <a:rPr lang="en-GB" dirty="0" smtClean="0"/>
              <a:t>– </a:t>
            </a:r>
            <a:r>
              <a:rPr lang="en-GB" dirty="0" err="1" smtClean="0"/>
              <a:t>ie</a:t>
            </a:r>
            <a:r>
              <a:rPr lang="en-GB" dirty="0" smtClean="0"/>
              <a:t> </a:t>
            </a:r>
            <a:r>
              <a:rPr lang="en-GB" dirty="0"/>
              <a:t>Receiving / </a:t>
            </a:r>
            <a:r>
              <a:rPr lang="en-GB" dirty="0" err="1"/>
              <a:t>Rescucitation</a:t>
            </a:r>
            <a:r>
              <a:rPr lang="en-GB" dirty="0"/>
              <a:t> area adequately following ABC </a:t>
            </a:r>
            <a:r>
              <a:rPr lang="en-GB" dirty="0" smtClean="0"/>
              <a:t>protocol. </a:t>
            </a:r>
            <a:endParaRPr lang="en-GB" dirty="0"/>
          </a:p>
          <a:p>
            <a:r>
              <a:rPr lang="en-GB" dirty="0"/>
              <a:t>•</a:t>
            </a:r>
            <a:r>
              <a:rPr lang="en-GB" b="1" dirty="0"/>
              <a:t>Airway Equipment</a:t>
            </a:r>
            <a:r>
              <a:rPr lang="en-GB" dirty="0"/>
              <a:t>: ET Tubes (assorted sizes), laryngoscopes( sterile, functional, assorted sizes </a:t>
            </a:r>
          </a:p>
          <a:p>
            <a:endParaRPr lang="en-GB"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Controlling ICP in pts with severe brain injury</a:t>
            </a:r>
            <a:endParaRPr lang="en-GB" dirty="0"/>
          </a:p>
        </p:txBody>
      </p:sp>
      <p:sp>
        <p:nvSpPr>
          <p:cNvPr id="3" name="Content Placeholder 2"/>
          <p:cNvSpPr>
            <a:spLocks noGrp="1"/>
          </p:cNvSpPr>
          <p:nvPr>
            <p:ph idx="1"/>
          </p:nvPr>
        </p:nvSpPr>
        <p:spPr/>
        <p:txBody>
          <a:bodyPr>
            <a:normAutofit fontScale="77500" lnSpcReduction="20000"/>
          </a:bodyPr>
          <a:lstStyle/>
          <a:p>
            <a:pPr>
              <a:buFont typeface="Wingdings" pitchFamily="2" charset="2"/>
              <a:buChar char="ü"/>
            </a:pPr>
            <a:r>
              <a:rPr lang="en-GB" dirty="0" smtClean="0"/>
              <a:t>Elevate the head of the bed as prescribed.</a:t>
            </a:r>
          </a:p>
          <a:p>
            <a:pPr>
              <a:buFont typeface="Wingdings" pitchFamily="2" charset="2"/>
              <a:buChar char="ü"/>
            </a:pPr>
            <a:r>
              <a:rPr lang="en-GB" dirty="0" smtClean="0"/>
              <a:t> Maintain the patient’s head and neck in neutral alignment (no twisting or flexing the neck).</a:t>
            </a:r>
          </a:p>
          <a:p>
            <a:pPr>
              <a:buFont typeface="Wingdings" pitchFamily="2" charset="2"/>
              <a:buChar char="ü"/>
            </a:pPr>
            <a:r>
              <a:rPr lang="en-GB" dirty="0" smtClean="0"/>
              <a:t> Initiate measures to prevent the </a:t>
            </a:r>
            <a:r>
              <a:rPr lang="en-GB" dirty="0" err="1" smtClean="0"/>
              <a:t>Valsalva</a:t>
            </a:r>
            <a:r>
              <a:rPr lang="en-GB" dirty="0" smtClean="0"/>
              <a:t> </a:t>
            </a:r>
            <a:r>
              <a:rPr lang="en-GB" dirty="0" err="1" smtClean="0"/>
              <a:t>maneuver</a:t>
            </a:r>
            <a:r>
              <a:rPr lang="en-GB" dirty="0" smtClean="0"/>
              <a:t> (</a:t>
            </a:r>
            <a:r>
              <a:rPr lang="en-GB" dirty="0" err="1" smtClean="0"/>
              <a:t>eg</a:t>
            </a:r>
            <a:r>
              <a:rPr lang="en-GB" dirty="0" smtClean="0"/>
              <a:t>, stool softeners).</a:t>
            </a:r>
          </a:p>
          <a:p>
            <a:pPr>
              <a:buFont typeface="Wingdings" pitchFamily="2" charset="2"/>
              <a:buChar char="ü"/>
            </a:pPr>
            <a:r>
              <a:rPr lang="en-GB" dirty="0" smtClean="0"/>
              <a:t> Maintain normal body temperature.</a:t>
            </a:r>
          </a:p>
          <a:p>
            <a:pPr>
              <a:buFont typeface="Wingdings" pitchFamily="2" charset="2"/>
              <a:buChar char="ü"/>
            </a:pPr>
            <a:r>
              <a:rPr lang="en-GB" dirty="0" smtClean="0"/>
              <a:t> Administer O2 to maintain PaO2 90 mm Hg.</a:t>
            </a:r>
          </a:p>
          <a:p>
            <a:pPr>
              <a:buFont typeface="Wingdings" pitchFamily="2" charset="2"/>
              <a:buChar char="ü"/>
            </a:pPr>
            <a:r>
              <a:rPr lang="en-GB" dirty="0" smtClean="0"/>
              <a:t> Maintain fluid balance with normal saline solution.</a:t>
            </a:r>
          </a:p>
          <a:p>
            <a:pPr>
              <a:buFont typeface="Wingdings" pitchFamily="2" charset="2"/>
              <a:buChar char="ü"/>
            </a:pPr>
            <a:r>
              <a:rPr lang="en-GB" dirty="0" smtClean="0"/>
              <a:t> Avoid noxious stimuli  </a:t>
            </a:r>
            <a:r>
              <a:rPr lang="en-GB" dirty="0" err="1" smtClean="0"/>
              <a:t>eg</a:t>
            </a:r>
            <a:r>
              <a:rPr lang="en-GB" dirty="0" smtClean="0"/>
              <a:t>, excessive suctioning, painful procedures.</a:t>
            </a:r>
          </a:p>
          <a:p>
            <a:pPr>
              <a:buFont typeface="Wingdings" pitchFamily="2" charset="2"/>
              <a:buChar char="ü"/>
            </a:pPr>
            <a:r>
              <a:rPr lang="en-GB" dirty="0" smtClean="0"/>
              <a:t> Administer sedation to reduce agitation.</a:t>
            </a:r>
          </a:p>
          <a:p>
            <a:pPr>
              <a:buFont typeface="Wingdings" pitchFamily="2" charset="2"/>
              <a:buChar char="ü"/>
            </a:pPr>
            <a:r>
              <a:rPr lang="en-GB" dirty="0" smtClean="0"/>
              <a:t> Maintain cerebral perfusion pressure 70 mm Hg.</a:t>
            </a:r>
            <a:endParaRPr lang="en-GB"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Spinal cord injury (SCI)</a:t>
            </a:r>
            <a:endParaRPr lang="en-GB" dirty="0"/>
          </a:p>
        </p:txBody>
      </p:sp>
      <p:sp>
        <p:nvSpPr>
          <p:cNvPr id="3" name="Content Placeholder 2"/>
          <p:cNvSpPr>
            <a:spLocks noGrp="1"/>
          </p:cNvSpPr>
          <p:nvPr>
            <p:ph idx="1"/>
          </p:nvPr>
        </p:nvSpPr>
        <p:spPr/>
        <p:txBody>
          <a:bodyPr>
            <a:normAutofit fontScale="85000" lnSpcReduction="20000"/>
          </a:bodyPr>
          <a:lstStyle/>
          <a:p>
            <a:r>
              <a:rPr lang="en-GB" b="1" dirty="0" smtClean="0"/>
              <a:t>SCI </a:t>
            </a:r>
            <a:r>
              <a:rPr lang="en-GB" dirty="0" smtClean="0"/>
              <a:t>is a major health disorder.</a:t>
            </a:r>
          </a:p>
          <a:p>
            <a:pPr>
              <a:buNone/>
            </a:pPr>
            <a:r>
              <a:rPr lang="en-GB" b="1" dirty="0" smtClean="0"/>
              <a:t>INCIDENCE</a:t>
            </a:r>
          </a:p>
          <a:p>
            <a:r>
              <a:rPr lang="en-GB" b="1" dirty="0" smtClean="0"/>
              <a:t> </a:t>
            </a:r>
            <a:r>
              <a:rPr lang="en-GB" dirty="0" smtClean="0"/>
              <a:t>Almost 200,000 people in US live with a disability from SCI (Mostly men 80%) .</a:t>
            </a:r>
          </a:p>
          <a:p>
            <a:r>
              <a:rPr lang="en-GB" dirty="0" smtClean="0"/>
              <a:t>SCI  affects primarily young adult males and 50% of those injured are between 16 and 30 yrs.</a:t>
            </a:r>
          </a:p>
          <a:p>
            <a:r>
              <a:rPr lang="en-GB" dirty="0" smtClean="0"/>
              <a:t>Pts over 60 years account for 10% of SCIs. </a:t>
            </a:r>
          </a:p>
          <a:p>
            <a:r>
              <a:rPr lang="en-GB" dirty="0" smtClean="0"/>
              <a:t>Motor vehicle crashes account for 48% , falls (23%), gunshot wounds (14%), recreational sporting activities (9%), and other events accounting for the remaining injuries</a:t>
            </a:r>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 </a:t>
            </a:r>
            <a:r>
              <a:rPr lang="en-GB" b="1" dirty="0" smtClean="0"/>
              <a:t>Paraplegia is </a:t>
            </a:r>
            <a:r>
              <a:rPr lang="en-GB" dirty="0" smtClean="0"/>
              <a:t>paralysis of the lower body. </a:t>
            </a:r>
            <a:r>
              <a:rPr lang="en-GB" b="1" dirty="0" err="1" smtClean="0"/>
              <a:t>tetraplegia</a:t>
            </a:r>
            <a:r>
              <a:rPr lang="en-GB" b="1" dirty="0" smtClean="0"/>
              <a:t> (</a:t>
            </a:r>
            <a:r>
              <a:rPr lang="en-GB" dirty="0" smtClean="0"/>
              <a:t>quadriplegia)—paralysis of all four extremities).</a:t>
            </a:r>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b="1" dirty="0" smtClean="0"/>
              <a:t>Risk factors for SCI include</a:t>
            </a:r>
            <a:r>
              <a:rPr lang="en-GB" dirty="0" smtClean="0"/>
              <a:t>:</a:t>
            </a:r>
          </a:p>
          <a:p>
            <a:pPr>
              <a:buFont typeface="Wingdings" pitchFamily="2" charset="2"/>
              <a:buChar char="ü"/>
            </a:pPr>
            <a:r>
              <a:rPr lang="en-GB" dirty="0" smtClean="0"/>
              <a:t> young age</a:t>
            </a:r>
          </a:p>
          <a:p>
            <a:pPr>
              <a:buFont typeface="Wingdings" pitchFamily="2" charset="2"/>
              <a:buChar char="ü"/>
            </a:pPr>
            <a:r>
              <a:rPr lang="en-GB" dirty="0" smtClean="0"/>
              <a:t>male gender</a:t>
            </a:r>
          </a:p>
          <a:p>
            <a:pPr>
              <a:buFont typeface="Wingdings" pitchFamily="2" charset="2"/>
              <a:buChar char="ü"/>
            </a:pPr>
            <a:r>
              <a:rPr lang="en-GB" dirty="0" smtClean="0"/>
              <a:t>alcohol and drug use. </a:t>
            </a:r>
          </a:p>
          <a:p>
            <a:r>
              <a:rPr lang="en-GB" dirty="0" smtClean="0"/>
              <a:t>Life expectancy continues to increase for people with SCI because of improved health care but remains slightly lower than for those without SCI.</a:t>
            </a:r>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smtClean="0"/>
              <a:t>The major causes of death in SCI:-</a:t>
            </a:r>
          </a:p>
          <a:p>
            <a:pPr>
              <a:buFont typeface="Wingdings" pitchFamily="2" charset="2"/>
              <a:buChar char="ü"/>
            </a:pPr>
            <a:r>
              <a:rPr lang="en-GB" dirty="0" smtClean="0"/>
              <a:t>Pneumonia</a:t>
            </a:r>
          </a:p>
          <a:p>
            <a:pPr>
              <a:buFont typeface="Wingdings" pitchFamily="2" charset="2"/>
              <a:buChar char="ü"/>
            </a:pPr>
            <a:r>
              <a:rPr lang="en-GB" dirty="0" smtClean="0"/>
              <a:t>pulmonary emboli (PE) and </a:t>
            </a:r>
          </a:p>
          <a:p>
            <a:pPr>
              <a:buFont typeface="Wingdings" pitchFamily="2" charset="2"/>
              <a:buChar char="ü"/>
            </a:pPr>
            <a:r>
              <a:rPr lang="en-GB" dirty="0" err="1" smtClean="0"/>
              <a:t>septicemia</a:t>
            </a:r>
            <a:r>
              <a:rPr lang="en-GB" dirty="0" smtClean="0"/>
              <a:t> .</a:t>
            </a:r>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err="1" smtClean="0"/>
              <a:t>Pathophysiology</a:t>
            </a:r>
            <a:r>
              <a:rPr lang="en-GB" b="1" dirty="0" smtClean="0"/>
              <a:t/>
            </a:r>
            <a:br>
              <a:rPr lang="en-GB" b="1" dirty="0" smtClean="0"/>
            </a:br>
            <a:endParaRPr lang="en-GB" dirty="0"/>
          </a:p>
        </p:txBody>
      </p:sp>
      <p:sp>
        <p:nvSpPr>
          <p:cNvPr id="3" name="Content Placeholder 2"/>
          <p:cNvSpPr>
            <a:spLocks noGrp="1"/>
          </p:cNvSpPr>
          <p:nvPr>
            <p:ph idx="1"/>
          </p:nvPr>
        </p:nvSpPr>
        <p:spPr/>
        <p:txBody>
          <a:bodyPr>
            <a:normAutofit fontScale="55000" lnSpcReduction="20000"/>
          </a:bodyPr>
          <a:lstStyle/>
          <a:p>
            <a:r>
              <a:rPr lang="en-GB" sz="5100" dirty="0" smtClean="0"/>
              <a:t>Damage in SCI ranges from transient concussion (pt fully recovers), to contusion, laceration, and compression of the spinal cord substance (either alone or in combination), to complete </a:t>
            </a:r>
            <a:r>
              <a:rPr lang="en-GB" sz="5100" dirty="0" err="1" smtClean="0"/>
              <a:t>transection</a:t>
            </a:r>
            <a:r>
              <a:rPr lang="en-GB" sz="5100" dirty="0" smtClean="0"/>
              <a:t> (severing) of spinal cord which renders the patient paralyzed below the level of the injury. </a:t>
            </a:r>
          </a:p>
          <a:p>
            <a:r>
              <a:rPr lang="en-GB" sz="5100" dirty="0" smtClean="0"/>
              <a:t>Vertebrae most frequently involved are  from C5  to C7 cervical vertebrae , T12, and the 1st lumbar vertebra (L1).</a:t>
            </a:r>
          </a:p>
          <a:p>
            <a:r>
              <a:rPr lang="en-GB" sz="5100" dirty="0" smtClean="0"/>
              <a:t>These vertebrae are most susceptible because there is a greater range of mobility in the vertebral column in these areas </a:t>
            </a:r>
          </a:p>
          <a:p>
            <a:endParaRPr lang="en-GB" sz="5100" dirty="0" smtClean="0"/>
          </a:p>
          <a:p>
            <a:endParaRPr lang="en-GB"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SCIs can be categorised into two: </a:t>
            </a:r>
          </a:p>
          <a:p>
            <a:r>
              <a:rPr lang="en-GB" b="1" dirty="0" smtClean="0"/>
              <a:t>1) primary injuries</a:t>
            </a:r>
            <a:r>
              <a:rPr lang="en-GB" dirty="0" smtClean="0"/>
              <a:t>-are the result of the initial insult or trauma and are usually permanent.</a:t>
            </a:r>
          </a:p>
          <a:p>
            <a:r>
              <a:rPr lang="en-GB" b="1" dirty="0" smtClean="0"/>
              <a:t>2.)secondary injuries</a:t>
            </a:r>
            <a:r>
              <a:rPr lang="en-GB" dirty="0" smtClean="0"/>
              <a:t> - Are usually the result of a contusion </a:t>
            </a:r>
            <a:r>
              <a:rPr lang="en-GB" sz="3600" dirty="0" smtClean="0"/>
              <a:t>or tear injury, in which the nerve fibres begin to swell and disintegrate.</a:t>
            </a:r>
          </a:p>
          <a:p>
            <a:endParaRPr lang="en-GB"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Secondary injuries cont....</a:t>
            </a:r>
            <a:endParaRPr lang="en-GB" dirty="0"/>
          </a:p>
        </p:txBody>
      </p:sp>
      <p:sp>
        <p:nvSpPr>
          <p:cNvPr id="3" name="Content Placeholder 2"/>
          <p:cNvSpPr>
            <a:spLocks noGrp="1"/>
          </p:cNvSpPr>
          <p:nvPr>
            <p:ph idx="1"/>
          </p:nvPr>
        </p:nvSpPr>
        <p:spPr/>
        <p:txBody>
          <a:bodyPr>
            <a:normAutofit fontScale="92500"/>
          </a:bodyPr>
          <a:lstStyle/>
          <a:p>
            <a:r>
              <a:rPr lang="en-GB" dirty="0" smtClean="0"/>
              <a:t>Secondary injuries are characterize by;- ischemia, hypoxia, </a:t>
            </a:r>
            <a:r>
              <a:rPr lang="en-GB" dirty="0" err="1" smtClean="0"/>
              <a:t>edema</a:t>
            </a:r>
            <a:r>
              <a:rPr lang="en-GB" dirty="0" smtClean="0"/>
              <a:t>, and hemorrhagic lesions, which result in destruction of myelin and axons. </a:t>
            </a:r>
          </a:p>
          <a:p>
            <a:r>
              <a:rPr lang="en-GB" dirty="0" smtClean="0"/>
              <a:t>Secondary injury is the principal cause of spinal cord degeneration at the level of injury and reversible during the first 4 to 6 hours after injury. </a:t>
            </a:r>
          </a:p>
          <a:p>
            <a:r>
              <a:rPr lang="en-GB" dirty="0" smtClean="0"/>
              <a:t>Early treatment are essential to prevent partial damage from becoming total and permanent</a:t>
            </a:r>
            <a:endParaRPr lang="en-GB"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Manifestations of SCI</a:t>
            </a:r>
            <a:endParaRPr lang="en-GB" dirty="0"/>
          </a:p>
        </p:txBody>
      </p:sp>
      <p:sp>
        <p:nvSpPr>
          <p:cNvPr id="3" name="Content Placeholder 2"/>
          <p:cNvSpPr>
            <a:spLocks noGrp="1"/>
          </p:cNvSpPr>
          <p:nvPr>
            <p:ph idx="1"/>
          </p:nvPr>
        </p:nvSpPr>
        <p:spPr/>
        <p:txBody>
          <a:bodyPr>
            <a:normAutofit fontScale="85000" lnSpcReduction="10000"/>
          </a:bodyPr>
          <a:lstStyle/>
          <a:p>
            <a:r>
              <a:rPr lang="en-GB" dirty="0" smtClean="0"/>
              <a:t>Depend on the type and level of injury (</a:t>
            </a:r>
            <a:r>
              <a:rPr lang="en-GB" dirty="0" err="1" smtClean="0"/>
              <a:t>ie</a:t>
            </a:r>
            <a:r>
              <a:rPr lang="en-GB" dirty="0" smtClean="0"/>
              <a:t> extent of injury to the spinal cord itself). </a:t>
            </a:r>
          </a:p>
          <a:p>
            <a:r>
              <a:rPr lang="en-GB" b="1" dirty="0" smtClean="0"/>
              <a:t>Incomplete spinal cord lesions </a:t>
            </a:r>
            <a:r>
              <a:rPr lang="en-GB" dirty="0" smtClean="0"/>
              <a:t>(the sensory or motor fibres, or both, are preserved below the lesion).</a:t>
            </a:r>
          </a:p>
          <a:p>
            <a:pPr>
              <a:buNone/>
            </a:pPr>
            <a:r>
              <a:rPr lang="en-GB" b="1" u="sng" dirty="0" smtClean="0"/>
              <a:t>Classification of  incomplete spinal cord lesions </a:t>
            </a:r>
          </a:p>
          <a:p>
            <a:r>
              <a:rPr lang="en-GB" dirty="0" smtClean="0"/>
              <a:t>Based on the area of spinal cord damage: </a:t>
            </a:r>
          </a:p>
          <a:p>
            <a:pPr>
              <a:buFont typeface="Wingdings" pitchFamily="2" charset="2"/>
              <a:buChar char="ü"/>
            </a:pPr>
            <a:r>
              <a:rPr lang="en-GB" dirty="0" smtClean="0"/>
              <a:t>Central</a:t>
            </a:r>
          </a:p>
          <a:p>
            <a:pPr>
              <a:buFont typeface="Wingdings" pitchFamily="2" charset="2"/>
              <a:buChar char="ü"/>
            </a:pPr>
            <a:r>
              <a:rPr lang="en-GB" dirty="0" smtClean="0"/>
              <a:t>Lateral</a:t>
            </a:r>
          </a:p>
          <a:p>
            <a:pPr>
              <a:buFont typeface="Wingdings" pitchFamily="2" charset="2"/>
              <a:buChar char="ü"/>
            </a:pPr>
            <a:r>
              <a:rPr lang="en-GB" dirty="0" smtClean="0"/>
              <a:t>Anterior, or </a:t>
            </a:r>
          </a:p>
          <a:p>
            <a:pPr>
              <a:buFont typeface="Wingdings" pitchFamily="2" charset="2"/>
              <a:buChar char="ü"/>
            </a:pPr>
            <a:r>
              <a:rPr lang="en-GB" dirty="0" smtClean="0"/>
              <a:t>Peripheral.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b="1" dirty="0" smtClean="0"/>
              <a:t>“Neurologic level” </a:t>
            </a:r>
            <a:r>
              <a:rPr lang="en-GB" dirty="0" smtClean="0"/>
              <a:t>refers to the lowest level at which sensory and motor functions are normal.</a:t>
            </a:r>
          </a:p>
          <a:p>
            <a:r>
              <a:rPr lang="en-GB" dirty="0" smtClean="0"/>
              <a:t>Below the neurologic level, there is total sensory and motor paralysis, loss of bladder and bowel control (usually with urinary retention and bladder distension), loss of sweating and vasomotor tone, and marked reduction of blood pressure from loss of peripheral vascular resistance.</a:t>
            </a:r>
          </a:p>
          <a:p>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a:bodyPr>
          <a:lstStyle/>
          <a:p>
            <a:r>
              <a:rPr lang="en-GB" dirty="0" smtClean="0"/>
              <a:t>In hospital phase cont’d…</a:t>
            </a:r>
            <a:endParaRPr lang="en-GB" dirty="0"/>
          </a:p>
        </p:txBody>
      </p:sp>
      <p:sp>
        <p:nvSpPr>
          <p:cNvPr id="3" name="Content Placeholder 2"/>
          <p:cNvSpPr>
            <a:spLocks noGrp="1"/>
          </p:cNvSpPr>
          <p:nvPr>
            <p:ph idx="1"/>
          </p:nvPr>
        </p:nvSpPr>
        <p:spPr/>
        <p:txBody>
          <a:bodyPr>
            <a:normAutofit lnSpcReduction="10000"/>
          </a:bodyPr>
          <a:lstStyle/>
          <a:p>
            <a:r>
              <a:rPr lang="en-GB" dirty="0" smtClean="0"/>
              <a:t>Oxygen </a:t>
            </a:r>
            <a:r>
              <a:rPr lang="en-GB" dirty="0"/>
              <a:t>Source and supply equipment, Functional Ventilators. </a:t>
            </a:r>
          </a:p>
          <a:p>
            <a:r>
              <a:rPr lang="en-GB" dirty="0"/>
              <a:t>•IV fluids: assorted, appropriate temperatures. </a:t>
            </a:r>
          </a:p>
          <a:p>
            <a:r>
              <a:rPr lang="en-GB" dirty="0"/>
              <a:t>•Monitoring Equipment: ECG and Leads, BP Monitors. </a:t>
            </a:r>
          </a:p>
          <a:p>
            <a:r>
              <a:rPr lang="en-GB" dirty="0"/>
              <a:t>•Diagnostic Resources: for Standard investigations as per agency protocol: Blood Sugars, UEC’s , portable Imaging devices. </a:t>
            </a:r>
          </a:p>
          <a:p>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smtClean="0"/>
              <a:t>A complete spinal cord lesion can result in paraplegia or </a:t>
            </a:r>
            <a:r>
              <a:rPr lang="en-GB" dirty="0" err="1" smtClean="0"/>
              <a:t>tetraplegia</a:t>
            </a:r>
            <a:r>
              <a:rPr lang="en-GB" dirty="0" smtClean="0"/>
              <a:t>.</a:t>
            </a:r>
          </a:p>
          <a:p>
            <a:r>
              <a:rPr lang="en-GB" dirty="0" smtClean="0"/>
              <a:t>If conscious, the pt usually complains of acute pain in the back or neck, which may radiate along the involved nerve. </a:t>
            </a:r>
          </a:p>
          <a:p>
            <a:r>
              <a:rPr lang="en-GB" dirty="0" smtClean="0"/>
              <a:t>However, absence of pain does not rule out spinal injury,(careful assessment of the spine should be conducted) .Often the patient speaks of fear that the neck or back is broken.</a:t>
            </a:r>
          </a:p>
          <a:p>
            <a:r>
              <a:rPr lang="en-GB" dirty="0" smtClean="0"/>
              <a:t>Respiratory dysfunction is related to the level of injury.</a:t>
            </a:r>
          </a:p>
          <a:p>
            <a:r>
              <a:rPr lang="en-GB" dirty="0" smtClean="0"/>
              <a:t>The muscles contributing to respiration are the abdominals and intercostals (T1 to T11) and the diaphragm (C4). </a:t>
            </a:r>
          </a:p>
          <a:p>
            <a:r>
              <a:rPr lang="en-GB" dirty="0" smtClean="0"/>
              <a:t>In high cervical cord injury, acute respiratory failure is the leading cause of death. </a:t>
            </a:r>
          </a:p>
          <a:p>
            <a:endParaRPr lang="en-GB" dirty="0" smtClean="0"/>
          </a:p>
          <a:p>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1301</TotalTime>
  <Words>4363</Words>
  <Application>Microsoft Office PowerPoint</Application>
  <PresentationFormat>On-screen Show (4:3)</PresentationFormat>
  <Paragraphs>514</Paragraphs>
  <Slides>90</Slides>
  <Notes>0</Notes>
  <HiddenSlides>0</HiddenSlides>
  <MMClips>0</MMClips>
  <ScaleCrop>false</ScaleCrop>
  <HeadingPairs>
    <vt:vector size="4" baseType="variant">
      <vt:variant>
        <vt:lpstr>Theme</vt:lpstr>
      </vt:variant>
      <vt:variant>
        <vt:i4>1</vt:i4>
      </vt:variant>
      <vt:variant>
        <vt:lpstr>Slide Titles</vt:lpstr>
      </vt:variant>
      <vt:variant>
        <vt:i4>90</vt:i4>
      </vt:variant>
    </vt:vector>
  </HeadingPairs>
  <TitlesOfParts>
    <vt:vector size="91" baseType="lpstr">
      <vt:lpstr>Office Theme</vt:lpstr>
      <vt:lpstr>INTRODUCTIO TO  TRAUMA AND EMERGENCY</vt:lpstr>
      <vt:lpstr>INTRODUCTION TO ACCIDENT AND EMERGENCY NURSING</vt:lpstr>
      <vt:lpstr>EMERGENCY NURSING  </vt:lpstr>
      <vt:lpstr>TRAUMA  </vt:lpstr>
      <vt:lpstr>Emergency Management components  </vt:lpstr>
      <vt:lpstr>1.Preparation  </vt:lpstr>
      <vt:lpstr>Pre-hospital phase cont’d...  </vt:lpstr>
      <vt:lpstr>B. INHOSPITAL PHASE  </vt:lpstr>
      <vt:lpstr>In hospital phase cont’d…</vt:lpstr>
      <vt:lpstr>3 2.TRIAGE  </vt:lpstr>
      <vt:lpstr>TRIAGE SYSTEMS</vt:lpstr>
      <vt:lpstr>Slide 12</vt:lpstr>
      <vt:lpstr>(b)five levels triage systems</vt:lpstr>
      <vt:lpstr>five levels triage systems cont...</vt:lpstr>
      <vt:lpstr>Levels cont...</vt:lpstr>
      <vt:lpstr>In hospital phase cont’d…  </vt:lpstr>
      <vt:lpstr>In hospital phase cont’d…</vt:lpstr>
      <vt:lpstr>3.Primary Survey  </vt:lpstr>
      <vt:lpstr>Primary survey cont’d…  </vt:lpstr>
      <vt:lpstr>Primary survey components </vt:lpstr>
      <vt:lpstr>Primary survey components…</vt:lpstr>
      <vt:lpstr> Primary survey components… </vt:lpstr>
      <vt:lpstr>EXPOSURE AND ENVIRONMENTAL CONTROL  </vt:lpstr>
      <vt:lpstr>Adjuncts to Primary Survey  </vt:lpstr>
      <vt:lpstr>4.Secondary Survey</vt:lpstr>
      <vt:lpstr>Secondary Survey components  </vt:lpstr>
      <vt:lpstr>Adjuncts to Secondary Survey  </vt:lpstr>
      <vt:lpstr>Re-evaluation  </vt:lpstr>
      <vt:lpstr>5.Definite Care and Transfer  </vt:lpstr>
      <vt:lpstr>RESOURCES INCLUDE</vt:lpstr>
      <vt:lpstr>Roles of emergency nurse:</vt:lpstr>
      <vt:lpstr>Roles emergency Nurse cont..</vt:lpstr>
      <vt:lpstr>Roles of emerg. Nurse cont....</vt:lpstr>
      <vt:lpstr>   EMERGENCY TROLLEY &amp; RESUSCITATION </vt:lpstr>
      <vt:lpstr>Resuscitation trolley  </vt:lpstr>
      <vt:lpstr> </vt:lpstr>
      <vt:lpstr> </vt:lpstr>
      <vt:lpstr>Slide 38</vt:lpstr>
      <vt:lpstr> </vt:lpstr>
      <vt:lpstr> </vt:lpstr>
      <vt:lpstr>Slide 41</vt:lpstr>
      <vt:lpstr> EMERGENCY DRUGS </vt:lpstr>
      <vt:lpstr>Emergency drugs cont’d…</vt:lpstr>
      <vt:lpstr>Emergency drugs cont’d…</vt:lpstr>
      <vt:lpstr>Emergency drugs cont’d…  </vt:lpstr>
      <vt:lpstr>Emergency drugs cont’d…</vt:lpstr>
      <vt:lpstr>Resuscitation team  </vt:lpstr>
      <vt:lpstr>HEAD INJURY</vt:lpstr>
      <vt:lpstr>Causes of head injury</vt:lpstr>
      <vt:lpstr>pathophysiology</vt:lpstr>
      <vt:lpstr>Pathophysiology cont’d…</vt:lpstr>
      <vt:lpstr>Slide 52</vt:lpstr>
      <vt:lpstr>1. Concussion </vt:lpstr>
      <vt:lpstr>2. Contusion </vt:lpstr>
      <vt:lpstr>Contusion clinical manifestation cont’d…</vt:lpstr>
      <vt:lpstr>3. Diffuse Axonal Injury</vt:lpstr>
      <vt:lpstr>Diffuse Axonal Injury cont’d…</vt:lpstr>
      <vt:lpstr>4. Intracranial haemorrhage</vt:lpstr>
      <vt:lpstr> EPIDURAL HEMATOMA(extradural haematoma or haemorrhage)  </vt:lpstr>
      <vt:lpstr>Epidural hemotoma cont’d…</vt:lpstr>
      <vt:lpstr>Management of epidural hematoma</vt:lpstr>
      <vt:lpstr>SUBDURAL HEMATOMA</vt:lpstr>
      <vt:lpstr>Subdural hematoma cont’d…</vt:lpstr>
      <vt:lpstr>Subdural hematoma cont’d…</vt:lpstr>
      <vt:lpstr>Management of subdural hematoma</vt:lpstr>
      <vt:lpstr>Chronic Subdural Hematoma.</vt:lpstr>
      <vt:lpstr>Chronic subdural hematoma cont’d…</vt:lpstr>
      <vt:lpstr>Chronic subdural hematoma cont’d…</vt:lpstr>
      <vt:lpstr>Management Chronic subdural hematoma </vt:lpstr>
      <vt:lpstr>INTRACEREBRAL HEMORRHAGE AND HEMATOMA </vt:lpstr>
      <vt:lpstr>Causes cont..</vt:lpstr>
      <vt:lpstr>Intracebral haemorrhage/haematoma cont...</vt:lpstr>
      <vt:lpstr>Intracebral haemorrhage/haematoma Management cont...</vt:lpstr>
      <vt:lpstr>Management of Brain Injuries</vt:lpstr>
      <vt:lpstr>Mgt of brain injuries cont.....</vt:lpstr>
      <vt:lpstr>Mgt brain injuries cont...</vt:lpstr>
      <vt:lpstr>INCREASED INTRACRANIAL PRESSURE(ICP)</vt:lpstr>
      <vt:lpstr>Mgt ICP cont...</vt:lpstr>
      <vt:lpstr>Mgt ICP cont..</vt:lpstr>
      <vt:lpstr>Controlling ICP in pts with severe brain injury</vt:lpstr>
      <vt:lpstr>Spinal cord injury (SCI)</vt:lpstr>
      <vt:lpstr>Slide 82</vt:lpstr>
      <vt:lpstr>Slide 83</vt:lpstr>
      <vt:lpstr>Slide 84</vt:lpstr>
      <vt:lpstr>Pathophysiology </vt:lpstr>
      <vt:lpstr>Slide 86</vt:lpstr>
      <vt:lpstr>Secondary injuries cont....</vt:lpstr>
      <vt:lpstr>Manifestations of SCI</vt:lpstr>
      <vt:lpstr>Slide 89</vt:lpstr>
      <vt:lpstr>Slide 90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TRAUMA AND EMERGENCY</dc:title>
  <dc:creator>suter</dc:creator>
  <cp:lastModifiedBy>Asus</cp:lastModifiedBy>
  <cp:revision>115</cp:revision>
  <dcterms:created xsi:type="dcterms:W3CDTF">2014-03-14T07:05:13Z</dcterms:created>
  <dcterms:modified xsi:type="dcterms:W3CDTF">2015-03-29T14:51:17Z</dcterms:modified>
</cp:coreProperties>
</file>