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324"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325" r:id="rId43"/>
    <p:sldId id="326" r:id="rId44"/>
    <p:sldId id="327" r:id="rId45"/>
    <p:sldId id="328" r:id="rId46"/>
    <p:sldId id="296" r:id="rId47"/>
    <p:sldId id="297" r:id="rId48"/>
    <p:sldId id="298" r:id="rId49"/>
    <p:sldId id="299" r:id="rId50"/>
    <p:sldId id="300" r:id="rId51"/>
    <p:sldId id="301" r:id="rId52"/>
    <p:sldId id="302" r:id="rId53"/>
    <p:sldId id="303" r:id="rId54"/>
    <p:sldId id="304" r:id="rId55"/>
    <p:sldId id="307" r:id="rId56"/>
    <p:sldId id="305" r:id="rId57"/>
    <p:sldId id="306" r:id="rId58"/>
    <p:sldId id="308" r:id="rId59"/>
    <p:sldId id="309" r:id="rId60"/>
    <p:sldId id="310" r:id="rId61"/>
    <p:sldId id="329" r:id="rId62"/>
    <p:sldId id="330" r:id="rId63"/>
    <p:sldId id="311" r:id="rId64"/>
    <p:sldId id="312" r:id="rId65"/>
    <p:sldId id="313" r:id="rId66"/>
    <p:sldId id="331" r:id="rId67"/>
    <p:sldId id="314" r:id="rId68"/>
    <p:sldId id="315" r:id="rId69"/>
    <p:sldId id="316" r:id="rId70"/>
    <p:sldId id="317" r:id="rId71"/>
    <p:sldId id="318" r:id="rId72"/>
    <p:sldId id="332" r:id="rId73"/>
    <p:sldId id="333" r:id="rId74"/>
    <p:sldId id="319" r:id="rId75"/>
    <p:sldId id="320" r:id="rId76"/>
    <p:sldId id="321" r:id="rId77"/>
    <p:sldId id="322" r:id="rId78"/>
    <p:sldId id="323" r:id="rId79"/>
    <p:sldId id="334" r:id="rId80"/>
    <p:sldId id="335"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6" y="-5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1B110C-200F-4CEF-8ECA-B135242373D3}"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389F3-F582-4E7D-8613-018C49C99776}" type="slidenum">
              <a:rPr lang="en-US" smtClean="0"/>
              <a:t>‹#›</a:t>
            </a:fld>
            <a:endParaRPr lang="en-US"/>
          </a:p>
        </p:txBody>
      </p:sp>
    </p:spTree>
    <p:extLst>
      <p:ext uri="{BB962C8B-B14F-4D97-AF65-F5344CB8AC3E}">
        <p14:creationId xmlns:p14="http://schemas.microsoft.com/office/powerpoint/2010/main" val="41953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1B110C-200F-4CEF-8ECA-B135242373D3}"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389F3-F582-4E7D-8613-018C49C99776}" type="slidenum">
              <a:rPr lang="en-US" smtClean="0"/>
              <a:t>‹#›</a:t>
            </a:fld>
            <a:endParaRPr lang="en-US"/>
          </a:p>
        </p:txBody>
      </p:sp>
    </p:spTree>
    <p:extLst>
      <p:ext uri="{BB962C8B-B14F-4D97-AF65-F5344CB8AC3E}">
        <p14:creationId xmlns:p14="http://schemas.microsoft.com/office/powerpoint/2010/main" val="50767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1B110C-200F-4CEF-8ECA-B135242373D3}"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389F3-F582-4E7D-8613-018C49C99776}" type="slidenum">
              <a:rPr lang="en-US" smtClean="0"/>
              <a:t>‹#›</a:t>
            </a:fld>
            <a:endParaRPr lang="en-US"/>
          </a:p>
        </p:txBody>
      </p:sp>
    </p:spTree>
    <p:extLst>
      <p:ext uri="{BB962C8B-B14F-4D97-AF65-F5344CB8AC3E}">
        <p14:creationId xmlns:p14="http://schemas.microsoft.com/office/powerpoint/2010/main" val="1370623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1B110C-200F-4CEF-8ECA-B135242373D3}"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389F3-F582-4E7D-8613-018C49C99776}" type="slidenum">
              <a:rPr lang="en-US" smtClean="0"/>
              <a:t>‹#›</a:t>
            </a:fld>
            <a:endParaRPr lang="en-US"/>
          </a:p>
        </p:txBody>
      </p:sp>
    </p:spTree>
    <p:extLst>
      <p:ext uri="{BB962C8B-B14F-4D97-AF65-F5344CB8AC3E}">
        <p14:creationId xmlns:p14="http://schemas.microsoft.com/office/powerpoint/2010/main" val="287068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1B110C-200F-4CEF-8ECA-B135242373D3}"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389F3-F582-4E7D-8613-018C49C99776}" type="slidenum">
              <a:rPr lang="en-US" smtClean="0"/>
              <a:t>‹#›</a:t>
            </a:fld>
            <a:endParaRPr lang="en-US"/>
          </a:p>
        </p:txBody>
      </p:sp>
    </p:spTree>
    <p:extLst>
      <p:ext uri="{BB962C8B-B14F-4D97-AF65-F5344CB8AC3E}">
        <p14:creationId xmlns:p14="http://schemas.microsoft.com/office/powerpoint/2010/main" val="3092993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1B110C-200F-4CEF-8ECA-B135242373D3}" type="datetimeFigureOut">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4389F3-F582-4E7D-8613-018C49C99776}" type="slidenum">
              <a:rPr lang="en-US" smtClean="0"/>
              <a:t>‹#›</a:t>
            </a:fld>
            <a:endParaRPr lang="en-US"/>
          </a:p>
        </p:txBody>
      </p:sp>
    </p:spTree>
    <p:extLst>
      <p:ext uri="{BB962C8B-B14F-4D97-AF65-F5344CB8AC3E}">
        <p14:creationId xmlns:p14="http://schemas.microsoft.com/office/powerpoint/2010/main" val="335103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1B110C-200F-4CEF-8ECA-B135242373D3}" type="datetimeFigureOut">
              <a:rPr lang="en-US" smtClean="0"/>
              <a:t>6/2/2021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4389F3-F582-4E7D-8613-018C49C99776}" type="slidenum">
              <a:rPr lang="en-US" smtClean="0"/>
              <a:t>‹#›</a:t>
            </a:fld>
            <a:endParaRPr lang="en-US"/>
          </a:p>
        </p:txBody>
      </p:sp>
    </p:spTree>
    <p:extLst>
      <p:ext uri="{BB962C8B-B14F-4D97-AF65-F5344CB8AC3E}">
        <p14:creationId xmlns:p14="http://schemas.microsoft.com/office/powerpoint/2010/main" val="1236117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1B110C-200F-4CEF-8ECA-B135242373D3}" type="datetimeFigureOut">
              <a:rPr lang="en-US" smtClean="0"/>
              <a:t>6/2/2021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4389F3-F582-4E7D-8613-018C49C99776}" type="slidenum">
              <a:rPr lang="en-US" smtClean="0"/>
              <a:t>‹#›</a:t>
            </a:fld>
            <a:endParaRPr lang="en-US"/>
          </a:p>
        </p:txBody>
      </p:sp>
    </p:spTree>
    <p:extLst>
      <p:ext uri="{BB962C8B-B14F-4D97-AF65-F5344CB8AC3E}">
        <p14:creationId xmlns:p14="http://schemas.microsoft.com/office/powerpoint/2010/main" val="2263929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1B110C-200F-4CEF-8ECA-B135242373D3}" type="datetimeFigureOut">
              <a:rPr lang="en-US" smtClean="0"/>
              <a:t>6/2/2021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4389F3-F582-4E7D-8613-018C49C99776}" type="slidenum">
              <a:rPr lang="en-US" smtClean="0"/>
              <a:t>‹#›</a:t>
            </a:fld>
            <a:endParaRPr lang="en-US"/>
          </a:p>
        </p:txBody>
      </p:sp>
    </p:spTree>
    <p:extLst>
      <p:ext uri="{BB962C8B-B14F-4D97-AF65-F5344CB8AC3E}">
        <p14:creationId xmlns:p14="http://schemas.microsoft.com/office/powerpoint/2010/main" val="717626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1B110C-200F-4CEF-8ECA-B135242373D3}" type="datetimeFigureOut">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4389F3-F582-4E7D-8613-018C49C99776}" type="slidenum">
              <a:rPr lang="en-US" smtClean="0"/>
              <a:t>‹#›</a:t>
            </a:fld>
            <a:endParaRPr lang="en-US"/>
          </a:p>
        </p:txBody>
      </p:sp>
    </p:spTree>
    <p:extLst>
      <p:ext uri="{BB962C8B-B14F-4D97-AF65-F5344CB8AC3E}">
        <p14:creationId xmlns:p14="http://schemas.microsoft.com/office/powerpoint/2010/main" val="1637413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1B110C-200F-4CEF-8ECA-B135242373D3}" type="datetimeFigureOut">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4389F3-F582-4E7D-8613-018C49C99776}" type="slidenum">
              <a:rPr lang="en-US" smtClean="0"/>
              <a:t>‹#›</a:t>
            </a:fld>
            <a:endParaRPr lang="en-US"/>
          </a:p>
        </p:txBody>
      </p:sp>
    </p:spTree>
    <p:extLst>
      <p:ext uri="{BB962C8B-B14F-4D97-AF65-F5344CB8AC3E}">
        <p14:creationId xmlns:p14="http://schemas.microsoft.com/office/powerpoint/2010/main" val="2598942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B110C-200F-4CEF-8ECA-B135242373D3}" type="datetimeFigureOut">
              <a:rPr lang="en-US" smtClean="0"/>
              <a:t>6/2/2021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4389F3-F582-4E7D-8613-018C49C99776}" type="slidenum">
              <a:rPr lang="en-US" smtClean="0"/>
              <a:t>‹#›</a:t>
            </a:fld>
            <a:endParaRPr lang="en-US"/>
          </a:p>
        </p:txBody>
      </p:sp>
    </p:spTree>
    <p:extLst>
      <p:ext uri="{BB962C8B-B14F-4D97-AF65-F5344CB8AC3E}">
        <p14:creationId xmlns:p14="http://schemas.microsoft.com/office/powerpoint/2010/main" val="1267222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9.svg"/></Relationships>
</file>

<file path=ppt/slides/_rels/slide5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90.svg"/><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TRAUMA AND EMERGENCY</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81034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ACCIDENTS</a:t>
            </a:r>
            <a:endParaRPr lang="en-US" b="1" dirty="0"/>
          </a:p>
        </p:txBody>
      </p:sp>
      <p:sp>
        <p:nvSpPr>
          <p:cNvPr id="3" name="Content Placeholder 2"/>
          <p:cNvSpPr>
            <a:spLocks noGrp="1"/>
          </p:cNvSpPr>
          <p:nvPr>
            <p:ph idx="1"/>
          </p:nvPr>
        </p:nvSpPr>
        <p:spPr/>
        <p:txBody>
          <a:bodyPr/>
          <a:lstStyle/>
          <a:p>
            <a:r>
              <a:rPr lang="en-GB" b="1" dirty="0" err="1" smtClean="0"/>
              <a:t>Def</a:t>
            </a:r>
            <a:r>
              <a:rPr lang="en-GB" b="1" dirty="0" smtClean="0"/>
              <a:t>: </a:t>
            </a:r>
            <a:r>
              <a:rPr lang="en-GB" dirty="0" smtClean="0"/>
              <a:t>It is unfortunate incident that happens unexpectedly and unintentionally, typically resulting in damage and injury of tissues and cells.</a:t>
            </a:r>
            <a:endParaRPr lang="en-GB" dirty="0"/>
          </a:p>
        </p:txBody>
      </p:sp>
    </p:spTree>
    <p:extLst>
      <p:ext uri="{BB962C8B-B14F-4D97-AF65-F5344CB8AC3E}">
        <p14:creationId xmlns:p14="http://schemas.microsoft.com/office/powerpoint/2010/main" val="816894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Common causes of accidents in our Kenyan homes.</a:t>
            </a:r>
            <a:br>
              <a:rPr lang="en-GB" b="1" dirty="0" smtClean="0"/>
            </a:br>
            <a:endParaRPr lang="en-US" b="1" dirty="0"/>
          </a:p>
        </p:txBody>
      </p:sp>
      <p:sp>
        <p:nvSpPr>
          <p:cNvPr id="3" name="Content Placeholder 2"/>
          <p:cNvSpPr>
            <a:spLocks noGrp="1"/>
          </p:cNvSpPr>
          <p:nvPr>
            <p:ph idx="1"/>
          </p:nvPr>
        </p:nvSpPr>
        <p:spPr/>
        <p:txBody>
          <a:bodyPr>
            <a:normAutofit lnSpcReduction="10000"/>
          </a:bodyPr>
          <a:lstStyle/>
          <a:p>
            <a:r>
              <a:rPr lang="en-GB" dirty="0" smtClean="0"/>
              <a:t>Open fires.</a:t>
            </a:r>
          </a:p>
          <a:p>
            <a:r>
              <a:rPr lang="en-GB" dirty="0" smtClean="0"/>
              <a:t>Accidental ingestion of drugs and chemicals.</a:t>
            </a:r>
          </a:p>
          <a:p>
            <a:r>
              <a:rPr lang="en-GB" dirty="0" smtClean="0"/>
              <a:t>Charcoal burners in poorly ventilated rooms.</a:t>
            </a:r>
          </a:p>
          <a:p>
            <a:r>
              <a:rPr lang="en-GB" dirty="0" smtClean="0"/>
              <a:t>Open pools</a:t>
            </a:r>
          </a:p>
          <a:p>
            <a:r>
              <a:rPr lang="en-GB" dirty="0" smtClean="0"/>
              <a:t>Open pits.</a:t>
            </a:r>
          </a:p>
          <a:p>
            <a:r>
              <a:rPr lang="en-GB" dirty="0" smtClean="0"/>
              <a:t>Wet slippery floors.</a:t>
            </a:r>
          </a:p>
          <a:p>
            <a:r>
              <a:rPr lang="en-GB" dirty="0" smtClean="0"/>
              <a:t>Burns from hot fluids, e.g. hot water, soups, tea.</a:t>
            </a:r>
          </a:p>
          <a:p>
            <a:endParaRPr lang="en-US" dirty="0"/>
          </a:p>
        </p:txBody>
      </p:sp>
    </p:spTree>
    <p:extLst>
      <p:ext uri="{BB962C8B-B14F-4D97-AF65-F5344CB8AC3E}">
        <p14:creationId xmlns:p14="http://schemas.microsoft.com/office/powerpoint/2010/main" val="4053943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FACTORS THAT MAKE PEOPLE PRONE TO ACCIDENTS</a:t>
            </a:r>
            <a:endParaRPr lang="en-US" b="1" dirty="0"/>
          </a:p>
        </p:txBody>
      </p:sp>
      <p:sp>
        <p:nvSpPr>
          <p:cNvPr id="3" name="Content Placeholder 2"/>
          <p:cNvSpPr>
            <a:spLocks noGrp="1"/>
          </p:cNvSpPr>
          <p:nvPr>
            <p:ph idx="1"/>
          </p:nvPr>
        </p:nvSpPr>
        <p:spPr/>
        <p:txBody>
          <a:bodyPr/>
          <a:lstStyle/>
          <a:p>
            <a:r>
              <a:rPr lang="en-GB" dirty="0" smtClean="0"/>
              <a:t>Young age and old age.</a:t>
            </a:r>
          </a:p>
          <a:p>
            <a:r>
              <a:rPr lang="en-GB" dirty="0" smtClean="0"/>
              <a:t>Sickness e.g. epilepsy</a:t>
            </a:r>
          </a:p>
          <a:p>
            <a:r>
              <a:rPr lang="en-GB" dirty="0" smtClean="0"/>
              <a:t>Carelessness</a:t>
            </a:r>
          </a:p>
          <a:p>
            <a:r>
              <a:rPr lang="en-GB" dirty="0" smtClean="0"/>
              <a:t>Ignorance</a:t>
            </a:r>
          </a:p>
          <a:p>
            <a:r>
              <a:rPr lang="en-GB" dirty="0" smtClean="0"/>
              <a:t>Poverty</a:t>
            </a:r>
          </a:p>
          <a:p>
            <a:endParaRPr lang="en-US" dirty="0"/>
          </a:p>
        </p:txBody>
      </p:sp>
    </p:spTree>
    <p:extLst>
      <p:ext uri="{BB962C8B-B14F-4D97-AF65-F5344CB8AC3E}">
        <p14:creationId xmlns:p14="http://schemas.microsoft.com/office/powerpoint/2010/main" val="3431267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PRINCIPLES OF TRAUMA AND EMERGENCY</a:t>
            </a:r>
            <a:endParaRPr lang="en-US" b="1" dirty="0"/>
          </a:p>
        </p:txBody>
      </p:sp>
      <p:sp>
        <p:nvSpPr>
          <p:cNvPr id="3" name="Content Placeholder 2"/>
          <p:cNvSpPr>
            <a:spLocks noGrp="1"/>
          </p:cNvSpPr>
          <p:nvPr>
            <p:ph idx="1"/>
          </p:nvPr>
        </p:nvSpPr>
        <p:spPr/>
        <p:txBody>
          <a:bodyPr>
            <a:normAutofit fontScale="92500" lnSpcReduction="20000"/>
          </a:bodyPr>
          <a:lstStyle/>
          <a:p>
            <a:pPr marL="514350" lvl="0" indent="-514350" defTabSz="457200">
              <a:spcBef>
                <a:spcPts val="1000"/>
              </a:spcBef>
              <a:buClr>
                <a:srgbClr val="A53010"/>
              </a:buClr>
              <a:buNone/>
              <a:defRPr/>
            </a:pPr>
            <a:r>
              <a:rPr lang="en-GB" dirty="0">
                <a:solidFill>
                  <a:prstClr val="black"/>
                </a:solidFill>
                <a:latin typeface="Century Gothic"/>
              </a:rPr>
              <a:t>If the casualties have multiple problems , injuries:</a:t>
            </a:r>
          </a:p>
          <a:p>
            <a:pPr lvl="0" defTabSz="457200">
              <a:spcBef>
                <a:spcPts val="1000"/>
              </a:spcBef>
              <a:buClr>
                <a:srgbClr val="A53010"/>
              </a:buClr>
              <a:buFont typeface="Wingdings 3" charset="2"/>
              <a:buChar char=""/>
              <a:defRPr/>
            </a:pPr>
            <a:r>
              <a:rPr lang="en-GB" dirty="0">
                <a:solidFill>
                  <a:prstClr val="black"/>
                </a:solidFill>
                <a:latin typeface="Century Gothic"/>
              </a:rPr>
              <a:t>Treat the first one which is greater in threatening ; example:</a:t>
            </a:r>
          </a:p>
          <a:p>
            <a:pPr lvl="1" defTabSz="457200">
              <a:spcBef>
                <a:spcPts val="1000"/>
              </a:spcBef>
              <a:buClr>
                <a:srgbClr val="A53010"/>
              </a:buClr>
              <a:buFont typeface="Wingdings" panose="05000000000000000000" pitchFamily="2" charset="2"/>
              <a:buChar char="v"/>
              <a:defRPr/>
            </a:pPr>
            <a:r>
              <a:rPr lang="en-GB" sz="3000" dirty="0">
                <a:solidFill>
                  <a:prstClr val="black"/>
                </a:solidFill>
                <a:latin typeface="Century Gothic"/>
              </a:rPr>
              <a:t>If you find a casualty / patient bleeding and have a fracture that is bleeding.</a:t>
            </a:r>
          </a:p>
          <a:p>
            <a:pPr lvl="1" defTabSz="457200">
              <a:spcBef>
                <a:spcPts val="1000"/>
              </a:spcBef>
              <a:buClr>
                <a:srgbClr val="A53010"/>
              </a:buClr>
              <a:buFont typeface="Wingdings" panose="05000000000000000000" pitchFamily="2" charset="2"/>
              <a:buChar char="v"/>
              <a:defRPr/>
            </a:pPr>
            <a:r>
              <a:rPr lang="en-GB" sz="3000" dirty="0">
                <a:solidFill>
                  <a:prstClr val="black"/>
                </a:solidFill>
                <a:latin typeface="Century Gothic"/>
              </a:rPr>
              <a:t>(resuscitation) must be done simultaneously with the primary survey</a:t>
            </a:r>
          </a:p>
          <a:p>
            <a:pPr lvl="1" defTabSz="457200">
              <a:spcBef>
                <a:spcPts val="1000"/>
              </a:spcBef>
              <a:buClr>
                <a:srgbClr val="A53010"/>
              </a:buClr>
              <a:buFont typeface="Wingdings" panose="05000000000000000000" pitchFamily="2" charset="2"/>
              <a:buChar char="v"/>
              <a:defRPr/>
            </a:pPr>
            <a:r>
              <a:rPr lang="en-GB" sz="3000" dirty="0">
                <a:solidFill>
                  <a:prstClr val="black"/>
                </a:solidFill>
                <a:latin typeface="Century Gothic"/>
              </a:rPr>
              <a:t>Treatment takes precedence over diagnosis</a:t>
            </a:r>
          </a:p>
          <a:p>
            <a:endParaRPr lang="en-US" dirty="0"/>
          </a:p>
        </p:txBody>
      </p:sp>
    </p:spTree>
    <p:extLst>
      <p:ext uri="{BB962C8B-B14F-4D97-AF65-F5344CB8AC3E}">
        <p14:creationId xmlns:p14="http://schemas.microsoft.com/office/powerpoint/2010/main" val="1489738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Cont. </a:t>
            </a:r>
            <a:endParaRPr lang="en-US" dirty="0"/>
          </a:p>
        </p:txBody>
      </p:sp>
      <p:sp>
        <p:nvSpPr>
          <p:cNvPr id="3" name="Content Placeholder 2"/>
          <p:cNvSpPr>
            <a:spLocks noGrp="1"/>
          </p:cNvSpPr>
          <p:nvPr>
            <p:ph idx="1"/>
          </p:nvPr>
        </p:nvSpPr>
        <p:spPr/>
        <p:txBody>
          <a:bodyPr>
            <a:normAutofit fontScale="92500"/>
          </a:bodyPr>
          <a:lstStyle/>
          <a:p>
            <a:r>
              <a:rPr lang="en-GB" dirty="0" smtClean="0"/>
              <a:t>If a patient has multiple problems or injuries, treat first the one that is the greatest threat to life </a:t>
            </a:r>
          </a:p>
          <a:p>
            <a:r>
              <a:rPr lang="en-GB" dirty="0" smtClean="0"/>
              <a:t>Indicated treatments should not be delayed simply because the diagnosis is not yet certain.</a:t>
            </a:r>
          </a:p>
          <a:p>
            <a:r>
              <a:rPr lang="en-GB" dirty="0" smtClean="0"/>
              <a:t>A detailed history is not essential to start evaluation &amp; treatment of an injured patient Identifying the greatest Threats to Life in the Trauma Patient.</a:t>
            </a:r>
          </a:p>
          <a:p>
            <a:endParaRPr lang="en-US" dirty="0"/>
          </a:p>
        </p:txBody>
      </p:sp>
    </p:spTree>
    <p:extLst>
      <p:ext uri="{BB962C8B-B14F-4D97-AF65-F5344CB8AC3E}">
        <p14:creationId xmlns:p14="http://schemas.microsoft.com/office/powerpoint/2010/main" val="2536326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Triage</a:t>
            </a:r>
            <a:endParaRPr lang="en-US" b="1" dirty="0"/>
          </a:p>
        </p:txBody>
      </p:sp>
      <p:sp>
        <p:nvSpPr>
          <p:cNvPr id="3" name="Content Placeholder 2"/>
          <p:cNvSpPr>
            <a:spLocks noGrp="1"/>
          </p:cNvSpPr>
          <p:nvPr>
            <p:ph idx="1"/>
          </p:nvPr>
        </p:nvSpPr>
        <p:spPr/>
        <p:txBody>
          <a:bodyPr/>
          <a:lstStyle/>
          <a:p>
            <a:r>
              <a:rPr lang="en-GB" b="1" dirty="0" smtClean="0"/>
              <a:t>Def.</a:t>
            </a:r>
            <a:r>
              <a:rPr lang="en-GB" dirty="0" smtClean="0"/>
              <a:t> </a:t>
            </a:r>
            <a:r>
              <a:rPr lang="en-GB" dirty="0"/>
              <a:t>t</a:t>
            </a:r>
            <a:r>
              <a:rPr lang="en-GB" dirty="0" smtClean="0"/>
              <a:t>he process of making decisions at an emergency scene where multiple people are injured.</a:t>
            </a:r>
          </a:p>
          <a:p>
            <a:r>
              <a:rPr lang="en-GB" dirty="0" smtClean="0"/>
              <a:t> In triage, first aiders quickly examine all casualties and place them in order of greatest need for first aid and for transportation.</a:t>
            </a:r>
          </a:p>
          <a:p>
            <a:r>
              <a:rPr lang="en-GB" dirty="0" smtClean="0"/>
              <a:t>The idea is to do the most good for the greatest number of casualties.</a:t>
            </a:r>
            <a:endParaRPr lang="en-US" dirty="0"/>
          </a:p>
        </p:txBody>
      </p:sp>
    </p:spTree>
    <p:extLst>
      <p:ext uri="{BB962C8B-B14F-4D97-AF65-F5344CB8AC3E}">
        <p14:creationId xmlns:p14="http://schemas.microsoft.com/office/powerpoint/2010/main" val="2671457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GB" b="1" dirty="0" smtClean="0"/>
              <a:t>Casualties are categorized into three levels of priority</a:t>
            </a:r>
            <a:r>
              <a:rPr lang="en-GB" dirty="0" smtClean="0"/>
              <a:t>:</a:t>
            </a:r>
          </a:p>
          <a:p>
            <a:r>
              <a:rPr lang="en-GB" b="1" dirty="0" smtClean="0"/>
              <a:t>Highest priority</a:t>
            </a:r>
            <a:r>
              <a:rPr lang="en-GB" dirty="0" smtClean="0"/>
              <a:t>—casualties who need immediate first aid and transportation to medical help. </a:t>
            </a:r>
          </a:p>
          <a:p>
            <a:r>
              <a:rPr lang="en-GB" dirty="0" smtClean="0"/>
              <a:t> </a:t>
            </a:r>
            <a:r>
              <a:rPr lang="en-GB" b="1" dirty="0" smtClean="0"/>
              <a:t>Medium priority</a:t>
            </a:r>
            <a:r>
              <a:rPr lang="en-GB" dirty="0" smtClean="0"/>
              <a:t>—casualties who probably can wait one hour for medical help without risk to their lives.</a:t>
            </a:r>
          </a:p>
          <a:p>
            <a:r>
              <a:rPr lang="en-GB" b="1" dirty="0" smtClean="0"/>
              <a:t> Lowest priority</a:t>
            </a:r>
            <a:r>
              <a:rPr lang="en-GB" dirty="0" smtClean="0"/>
              <a:t>—casualties who can wait and receive first aid and transportation last, or casualties who are obviously dead.</a:t>
            </a:r>
            <a:endParaRPr lang="en-US" dirty="0"/>
          </a:p>
        </p:txBody>
      </p:sp>
    </p:spTree>
    <p:extLst>
      <p:ext uri="{BB962C8B-B14F-4D97-AF65-F5344CB8AC3E}">
        <p14:creationId xmlns:p14="http://schemas.microsoft.com/office/powerpoint/2010/main" val="373353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 THE SITUATION</a:t>
            </a:r>
            <a:endParaRPr lang="en-US" b="1"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Upon approaching the scene, quickly take in as much information as possible, and take into the consideration the principle of </a:t>
            </a:r>
            <a:r>
              <a:rPr lang="en-GB" b="1" dirty="0" smtClean="0"/>
              <a:t>DRSABCD</a:t>
            </a:r>
            <a:r>
              <a:rPr lang="en-GB" dirty="0" smtClean="0"/>
              <a:t>.</a:t>
            </a:r>
          </a:p>
          <a:p>
            <a:r>
              <a:rPr lang="en-GB" b="1" dirty="0" smtClean="0"/>
              <a:t>D	-Danger </a:t>
            </a:r>
            <a:r>
              <a:rPr lang="en-GB" dirty="0" smtClean="0"/>
              <a:t>– Always presume that there is some danger so check for and deal with any danger to yourself, the victim and bystanders e.g. traffic, electricity, infection from body fluid etc.</a:t>
            </a:r>
          </a:p>
          <a:p>
            <a:r>
              <a:rPr lang="en-GB" b="1" dirty="0" smtClean="0"/>
              <a:t>R	-Response </a:t>
            </a:r>
            <a:r>
              <a:rPr lang="en-GB" dirty="0" smtClean="0"/>
              <a:t>– Check for response by talking and asking the questions and shaking victim’s shoulders gently.</a:t>
            </a:r>
          </a:p>
          <a:p>
            <a:r>
              <a:rPr lang="en-GB" b="1" dirty="0" smtClean="0"/>
              <a:t>S	-Shout </a:t>
            </a:r>
            <a:r>
              <a:rPr lang="en-GB" dirty="0" smtClean="0"/>
              <a:t>– The first aider must shout for help when there is no response and he is alone with a the victim.</a:t>
            </a:r>
          </a:p>
          <a:p>
            <a:endParaRPr lang="en-US" dirty="0"/>
          </a:p>
        </p:txBody>
      </p:sp>
    </p:spTree>
    <p:extLst>
      <p:ext uri="{BB962C8B-B14F-4D97-AF65-F5344CB8AC3E}">
        <p14:creationId xmlns:p14="http://schemas.microsoft.com/office/powerpoint/2010/main" val="2676607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normAutofit fontScale="92500" lnSpcReduction="20000"/>
          </a:bodyPr>
          <a:lstStyle/>
          <a:p>
            <a:r>
              <a:rPr lang="en-GB" b="1" dirty="0" smtClean="0"/>
              <a:t>A	- Airway </a:t>
            </a:r>
            <a:r>
              <a:rPr lang="en-GB" dirty="0" smtClean="0"/>
              <a:t>– Casualty must have a clear and unobstructed airway to be able to survive. Maintain an open airway by tilting the head back while placing two fingers to life the chin. This head filth-chin position must be maintained to ensure the casualty airway remain open.</a:t>
            </a:r>
          </a:p>
          <a:p>
            <a:r>
              <a:rPr lang="en-GB" b="1" dirty="0" smtClean="0"/>
              <a:t>B	- Breathing </a:t>
            </a:r>
            <a:r>
              <a:rPr lang="en-GB" dirty="0" smtClean="0"/>
              <a:t>– check for up to 10 seconds for breathing, if breathing but unconscious place in the recovery position, this will help to maintain an open airway but if not breathing, start compression at once.</a:t>
            </a:r>
            <a:endParaRPr lang="en-US" dirty="0"/>
          </a:p>
        </p:txBody>
      </p:sp>
    </p:spTree>
    <p:extLst>
      <p:ext uri="{BB962C8B-B14F-4D97-AF65-F5344CB8AC3E}">
        <p14:creationId xmlns:p14="http://schemas.microsoft.com/office/powerpoint/2010/main" val="10880707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lstStyle/>
          <a:p>
            <a:r>
              <a:rPr lang="en-GB" b="1" dirty="0" smtClean="0"/>
              <a:t>C - Compression </a:t>
            </a:r>
            <a:r>
              <a:rPr lang="en-GB" dirty="0" smtClean="0"/>
              <a:t>– Commence chest compression immediately when casualty is not breathing at ratio of three degrees compression to two breaths (CPR).</a:t>
            </a:r>
          </a:p>
          <a:p>
            <a:r>
              <a:rPr lang="en-GB" b="1" dirty="0" smtClean="0"/>
              <a:t>D -  Defibrillator </a:t>
            </a:r>
            <a:r>
              <a:rPr lang="en-GB" dirty="0" smtClean="0"/>
              <a:t>– A medium used to bring back the heart to its normal rhythm.</a:t>
            </a:r>
          </a:p>
          <a:p>
            <a:endParaRPr lang="en-US" dirty="0"/>
          </a:p>
        </p:txBody>
      </p:sp>
    </p:spTree>
    <p:extLst>
      <p:ext uri="{BB962C8B-B14F-4D97-AF65-F5344CB8AC3E}">
        <p14:creationId xmlns:p14="http://schemas.microsoft.com/office/powerpoint/2010/main" val="1688609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By the end of this lesson, learner will be able to, </a:t>
            </a:r>
          </a:p>
          <a:p>
            <a:r>
              <a:rPr lang="en-GB" dirty="0"/>
              <a:t> </a:t>
            </a:r>
            <a:r>
              <a:rPr lang="en-GB" dirty="0" smtClean="0"/>
              <a:t>define what is first aid.</a:t>
            </a:r>
          </a:p>
          <a:p>
            <a:r>
              <a:rPr lang="en-GB" dirty="0" smtClean="0"/>
              <a:t>State principles of trauma and emergency</a:t>
            </a:r>
          </a:p>
          <a:p>
            <a:r>
              <a:rPr lang="en-GB" dirty="0" smtClean="0"/>
              <a:t>State principles of first aid </a:t>
            </a:r>
          </a:p>
          <a:p>
            <a:r>
              <a:rPr lang="en-GB" dirty="0" smtClean="0"/>
              <a:t>List components of first aid kit. </a:t>
            </a:r>
          </a:p>
          <a:p>
            <a:r>
              <a:rPr lang="en-GB" dirty="0" smtClean="0"/>
              <a:t>State guidelines of lifting a patient</a:t>
            </a:r>
          </a:p>
          <a:p>
            <a:r>
              <a:rPr lang="en-GB" dirty="0" smtClean="0"/>
              <a:t>Discuss management of casualties with, head injury, spinal cord injury, CVA, poisoning, snake bites </a:t>
            </a:r>
            <a:r>
              <a:rPr lang="en-GB" dirty="0" err="1" smtClean="0"/>
              <a:t>etc</a:t>
            </a:r>
            <a:endParaRPr lang="en-US" dirty="0"/>
          </a:p>
        </p:txBody>
      </p:sp>
    </p:spTree>
    <p:extLst>
      <p:ext uri="{BB962C8B-B14F-4D97-AF65-F5344CB8AC3E}">
        <p14:creationId xmlns:p14="http://schemas.microsoft.com/office/powerpoint/2010/main" val="2249302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Principles of first aid</a:t>
            </a:r>
            <a:endParaRPr lang="en-US" b="1" dirty="0"/>
          </a:p>
        </p:txBody>
      </p:sp>
      <p:sp>
        <p:nvSpPr>
          <p:cNvPr id="3" name="Content Placeholder 2"/>
          <p:cNvSpPr>
            <a:spLocks noGrp="1"/>
          </p:cNvSpPr>
          <p:nvPr>
            <p:ph idx="1"/>
          </p:nvPr>
        </p:nvSpPr>
        <p:spPr/>
        <p:txBody>
          <a:bodyPr/>
          <a:lstStyle/>
          <a:p>
            <a:r>
              <a:rPr lang="en-GB" dirty="0" smtClean="0"/>
              <a:t>Survey the scene (as expected under observation).</a:t>
            </a:r>
          </a:p>
          <a:p>
            <a:r>
              <a:rPr lang="en-GB" dirty="0" smtClean="0"/>
              <a:t>Do a primary survey of the victim.</a:t>
            </a:r>
          </a:p>
          <a:p>
            <a:r>
              <a:rPr lang="en-GB" dirty="0" smtClean="0"/>
              <a:t>Phone the emergency medical service (EMS) or look for help.</a:t>
            </a:r>
          </a:p>
          <a:p>
            <a:r>
              <a:rPr lang="en-GB" dirty="0" smtClean="0"/>
              <a:t>Do a secondary survey of the victim when appropriate.</a:t>
            </a:r>
          </a:p>
          <a:p>
            <a:endParaRPr lang="en-US" dirty="0"/>
          </a:p>
        </p:txBody>
      </p:sp>
    </p:spTree>
    <p:extLst>
      <p:ext uri="{BB962C8B-B14F-4D97-AF65-F5344CB8AC3E}">
        <p14:creationId xmlns:p14="http://schemas.microsoft.com/office/powerpoint/2010/main" val="3278624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first aid kit</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GB" b="1" dirty="0" smtClean="0">
                <a:solidFill>
                  <a:srgbClr val="202124"/>
                </a:solidFill>
                <a:latin typeface="arial"/>
              </a:rPr>
              <a:t>Essential items in a first aid kit</a:t>
            </a:r>
            <a:endParaRPr lang="en-US" b="1" dirty="0" smtClean="0">
              <a:solidFill>
                <a:srgbClr val="202124"/>
              </a:solidFill>
              <a:latin typeface="arial"/>
            </a:endParaRPr>
          </a:p>
          <a:p>
            <a:pPr>
              <a:buFont typeface="Arial"/>
              <a:buChar char="•"/>
            </a:pPr>
            <a:r>
              <a:rPr lang="en-US" dirty="0" smtClean="0">
                <a:solidFill>
                  <a:srgbClr val="202124"/>
                </a:solidFill>
                <a:latin typeface="arial"/>
              </a:rPr>
              <a:t>Antiseptics </a:t>
            </a:r>
            <a:r>
              <a:rPr lang="en-US" dirty="0">
                <a:solidFill>
                  <a:srgbClr val="202124"/>
                </a:solidFill>
                <a:latin typeface="arial"/>
              </a:rPr>
              <a:t>&amp; Cleansers. ...</a:t>
            </a:r>
          </a:p>
          <a:p>
            <a:pPr>
              <a:buFont typeface="Arial"/>
              <a:buChar char="•"/>
            </a:pPr>
            <a:r>
              <a:rPr lang="en-US" dirty="0">
                <a:solidFill>
                  <a:srgbClr val="202124"/>
                </a:solidFill>
                <a:latin typeface="arial"/>
              </a:rPr>
              <a:t>Antibiotics. ...</a:t>
            </a:r>
          </a:p>
          <a:p>
            <a:pPr>
              <a:buFont typeface="Arial"/>
              <a:buChar char="•"/>
            </a:pPr>
            <a:r>
              <a:rPr lang="en-US" dirty="0">
                <a:solidFill>
                  <a:srgbClr val="202124"/>
                </a:solidFill>
                <a:latin typeface="arial"/>
              </a:rPr>
              <a:t>Adhesive Bandages. ...</a:t>
            </a:r>
          </a:p>
          <a:p>
            <a:pPr>
              <a:buFont typeface="Arial"/>
              <a:buChar char="•"/>
            </a:pPr>
            <a:r>
              <a:rPr lang="en-US" dirty="0">
                <a:solidFill>
                  <a:srgbClr val="202124"/>
                </a:solidFill>
                <a:latin typeface="arial"/>
              </a:rPr>
              <a:t>Gauze Rolls / Gauze Pads / Trauma Dressings. </a:t>
            </a:r>
            <a:r>
              <a:rPr lang="en-US" dirty="0" smtClean="0">
                <a:solidFill>
                  <a:srgbClr val="202124"/>
                </a:solidFill>
                <a:latin typeface="arial"/>
              </a:rPr>
              <a:t>...</a:t>
            </a:r>
            <a:endParaRPr lang="en-US" dirty="0">
              <a:solidFill>
                <a:srgbClr val="202124"/>
              </a:solidFill>
              <a:latin typeface="arial"/>
            </a:endParaRPr>
          </a:p>
          <a:p>
            <a:pPr>
              <a:buFont typeface="Arial"/>
              <a:buChar char="•"/>
            </a:pPr>
            <a:r>
              <a:rPr lang="en-US" dirty="0">
                <a:solidFill>
                  <a:srgbClr val="202124"/>
                </a:solidFill>
                <a:latin typeface="arial"/>
              </a:rPr>
              <a:t>Wraps &amp; Bandages. ...</a:t>
            </a:r>
          </a:p>
          <a:p>
            <a:pPr>
              <a:buFont typeface="Arial"/>
              <a:buChar char="•"/>
            </a:pPr>
            <a:r>
              <a:rPr lang="en-US" b="1" dirty="0">
                <a:solidFill>
                  <a:srgbClr val="202124"/>
                </a:solidFill>
                <a:latin typeface="arial"/>
              </a:rPr>
              <a:t>First Aid</a:t>
            </a:r>
            <a:r>
              <a:rPr lang="en-US" dirty="0">
                <a:solidFill>
                  <a:srgbClr val="202124"/>
                </a:solidFill>
                <a:latin typeface="arial"/>
              </a:rPr>
              <a:t> Instruments - Scissors / Tweezers / Tongue Depressors. ...</a:t>
            </a:r>
          </a:p>
          <a:p>
            <a:pPr>
              <a:buFont typeface="Arial"/>
              <a:buChar char="•"/>
            </a:pPr>
            <a:endParaRPr lang="en-US" dirty="0">
              <a:solidFill>
                <a:srgbClr val="202124"/>
              </a:solidFill>
              <a:latin typeface="arial"/>
            </a:endParaRPr>
          </a:p>
          <a:p>
            <a:pPr marL="0" indent="0">
              <a:buNone/>
            </a:pPr>
            <a:endParaRPr lang="en-US" dirty="0"/>
          </a:p>
        </p:txBody>
      </p:sp>
    </p:spTree>
    <p:extLst>
      <p:ext uri="{BB962C8B-B14F-4D97-AF65-F5344CB8AC3E}">
        <p14:creationId xmlns:p14="http://schemas.microsoft.com/office/powerpoint/2010/main" val="14271506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Lifting and moving casualties</a:t>
            </a:r>
            <a:endParaRPr lang="en-US" b="1" dirty="0"/>
          </a:p>
        </p:txBody>
      </p:sp>
      <p:sp>
        <p:nvSpPr>
          <p:cNvPr id="3" name="Content Placeholder 2"/>
          <p:cNvSpPr>
            <a:spLocks noGrp="1"/>
          </p:cNvSpPr>
          <p:nvPr>
            <p:ph idx="1"/>
          </p:nvPr>
        </p:nvSpPr>
        <p:spPr/>
        <p:txBody>
          <a:bodyPr>
            <a:normAutofit lnSpcReduction="10000"/>
          </a:bodyPr>
          <a:lstStyle/>
          <a:p>
            <a:r>
              <a:rPr lang="en-GB" dirty="0" smtClean="0"/>
              <a:t>Always try to give necessary first aid where the casualty is found, then wait for the paramedics to move the person.</a:t>
            </a:r>
          </a:p>
          <a:p>
            <a:r>
              <a:rPr lang="en-GB" dirty="0" smtClean="0"/>
              <a:t>However, there are times when this is not possible, You may have to move a casualty when:</a:t>
            </a:r>
          </a:p>
          <a:p>
            <a:r>
              <a:rPr lang="en-GB" dirty="0" smtClean="0"/>
              <a:t>There are life-threatening hazards to yourself or the casualty e.g. danger from fire, explosion, gas or water</a:t>
            </a:r>
            <a:endParaRPr lang="en-US" dirty="0"/>
          </a:p>
        </p:txBody>
      </p:sp>
    </p:spTree>
    <p:extLst>
      <p:ext uri="{BB962C8B-B14F-4D97-AF65-F5344CB8AC3E}">
        <p14:creationId xmlns:p14="http://schemas.microsoft.com/office/powerpoint/2010/main" val="41307265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 </a:t>
            </a:r>
            <a:endParaRPr lang="en-US" dirty="0"/>
          </a:p>
        </p:txBody>
      </p:sp>
      <p:sp>
        <p:nvSpPr>
          <p:cNvPr id="3" name="Content Placeholder 2"/>
          <p:cNvSpPr>
            <a:spLocks noGrp="1"/>
          </p:cNvSpPr>
          <p:nvPr>
            <p:ph idx="1"/>
          </p:nvPr>
        </p:nvSpPr>
        <p:spPr/>
        <p:txBody>
          <a:bodyPr/>
          <a:lstStyle/>
          <a:p>
            <a:r>
              <a:rPr lang="en-GB" dirty="0" smtClean="0"/>
              <a:t>The casualty must be transported to a medical facility</a:t>
            </a:r>
            <a:endParaRPr lang="en-US" dirty="0"/>
          </a:p>
        </p:txBody>
      </p:sp>
    </p:spTree>
    <p:extLst>
      <p:ext uri="{BB962C8B-B14F-4D97-AF65-F5344CB8AC3E}">
        <p14:creationId xmlns:p14="http://schemas.microsoft.com/office/powerpoint/2010/main" val="40628954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1143000"/>
          </a:xfrm>
        </p:spPr>
        <p:txBody>
          <a:bodyPr>
            <a:normAutofit fontScale="90000"/>
          </a:bodyPr>
          <a:lstStyle/>
          <a:p>
            <a:r>
              <a:rPr lang="en-GB" b="1" dirty="0" smtClean="0"/>
              <a:t>Lifting techniques and proper body mechanics</a:t>
            </a:r>
            <a:endParaRPr lang="en-US" b="1"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Using incorrect body mechanics in lifting or moving a casualty may leave the rescuer suffering muscle strains. Use the following lifting guidelines:</a:t>
            </a:r>
          </a:p>
          <a:p>
            <a:pPr>
              <a:buFont typeface="Wingdings" pitchFamily="2" charset="2"/>
              <a:buChar char="§"/>
            </a:pPr>
            <a:r>
              <a:rPr lang="en-GB" dirty="0" smtClean="0"/>
              <a:t>Stand close to the object to be lifted.</a:t>
            </a:r>
          </a:p>
          <a:p>
            <a:pPr>
              <a:buFont typeface="Wingdings" pitchFamily="2" charset="2"/>
              <a:buChar char="§"/>
            </a:pPr>
            <a:r>
              <a:rPr lang="en-GB" dirty="0" smtClean="0"/>
              <a:t> Bend your knees, not your waist.</a:t>
            </a:r>
          </a:p>
          <a:p>
            <a:pPr>
              <a:buFont typeface="Wingdings" pitchFamily="2" charset="2"/>
              <a:buChar char="§"/>
            </a:pPr>
            <a:r>
              <a:rPr lang="en-GB" dirty="0" smtClean="0"/>
              <a:t> Tilt the object so that you can put one hand under the </a:t>
            </a:r>
          </a:p>
          <a:p>
            <a:pPr>
              <a:buFont typeface="Wingdings" pitchFamily="2" charset="2"/>
              <a:buChar char="§"/>
            </a:pPr>
            <a:r>
              <a:rPr lang="en-GB" dirty="0" smtClean="0"/>
              <a:t>edge or corner closest to you.</a:t>
            </a:r>
          </a:p>
          <a:p>
            <a:pPr>
              <a:buFont typeface="Wingdings" pitchFamily="2" charset="2"/>
              <a:buChar char="§"/>
            </a:pPr>
            <a:r>
              <a:rPr lang="en-GB" dirty="0" smtClean="0"/>
              <a:t> Place your other hand under the opposite side or corner, </a:t>
            </a:r>
          </a:p>
          <a:p>
            <a:pPr>
              <a:buFont typeface="Wingdings" pitchFamily="2" charset="2"/>
              <a:buChar char="§"/>
            </a:pPr>
            <a:r>
              <a:rPr lang="en-GB" dirty="0" smtClean="0"/>
              <a:t>getting a good grip on the object.</a:t>
            </a:r>
          </a:p>
          <a:p>
            <a:pPr>
              <a:buFont typeface="Wingdings" pitchFamily="2" charset="2"/>
              <a:buChar char="§"/>
            </a:pPr>
            <a:r>
              <a:rPr lang="en-GB" dirty="0" smtClean="0"/>
              <a:t> Use your leg muscles to lift, and keep your back straight.</a:t>
            </a:r>
          </a:p>
          <a:p>
            <a:pPr>
              <a:buFont typeface="Wingdings" pitchFamily="2" charset="2"/>
              <a:buChar char="§"/>
            </a:pPr>
            <a:r>
              <a:rPr lang="en-GB" dirty="0" smtClean="0"/>
              <a:t> When turning, turn your feet first; don’t twist your body.</a:t>
            </a:r>
            <a:endParaRPr lang="en-US" dirty="0"/>
          </a:p>
        </p:txBody>
      </p:sp>
    </p:spTree>
    <p:extLst>
      <p:ext uri="{BB962C8B-B14F-4D97-AF65-F5344CB8AC3E}">
        <p14:creationId xmlns:p14="http://schemas.microsoft.com/office/powerpoint/2010/main" val="38341443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 </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7350" y="2229644"/>
            <a:ext cx="58293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490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Management of casualties with, </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en-GB" b="1" dirty="0" smtClean="0"/>
              <a:t>Head injury</a:t>
            </a:r>
          </a:p>
          <a:p>
            <a:pPr lvl="0">
              <a:spcBef>
                <a:spcPts val="800"/>
              </a:spcBef>
              <a:buNone/>
            </a:pPr>
            <a:r>
              <a:rPr lang="en-US" sz="1600" b="1" dirty="0">
                <a:solidFill>
                  <a:srgbClr val="000000"/>
                </a:solidFill>
                <a:latin typeface="Franklin Gothic Book"/>
              </a:rPr>
              <a:t>Things to check for:</a:t>
            </a:r>
          </a:p>
          <a:p>
            <a:pPr marL="173736" lvl="1" indent="-173736">
              <a:spcBef>
                <a:spcPts val="300"/>
              </a:spcBef>
              <a:buClr>
                <a:srgbClr val="F96A1B"/>
              </a:buClr>
              <a:buFont typeface="Wingdings" pitchFamily="2" charset="2"/>
              <a:buChar char="§"/>
            </a:pPr>
            <a:r>
              <a:rPr lang="en-US" sz="1600" dirty="0">
                <a:solidFill>
                  <a:srgbClr val="000000"/>
                </a:solidFill>
                <a:latin typeface="Franklin Gothic Book"/>
              </a:rPr>
              <a:t>Scalp wound</a:t>
            </a:r>
          </a:p>
          <a:p>
            <a:pPr marL="173736" lvl="1" indent="-173736">
              <a:spcBef>
                <a:spcPts val="300"/>
              </a:spcBef>
              <a:buClr>
                <a:srgbClr val="F96A1B"/>
              </a:buClr>
              <a:buFont typeface="Wingdings" pitchFamily="2" charset="2"/>
              <a:buChar char="§"/>
            </a:pPr>
            <a:r>
              <a:rPr lang="en-US" sz="1600" dirty="0">
                <a:solidFill>
                  <a:srgbClr val="000000"/>
                </a:solidFill>
                <a:latin typeface="Franklin Gothic Book"/>
              </a:rPr>
              <a:t>Clear fluid/watery blood from nose or ear</a:t>
            </a:r>
          </a:p>
          <a:p>
            <a:pPr marL="173736" lvl="1" indent="-173736">
              <a:spcBef>
                <a:spcPts val="300"/>
              </a:spcBef>
              <a:buClr>
                <a:srgbClr val="F96A1B"/>
              </a:buClr>
              <a:buFont typeface="Wingdings" pitchFamily="2" charset="2"/>
              <a:buChar char="§"/>
            </a:pPr>
            <a:r>
              <a:rPr lang="en-US" sz="1600" dirty="0">
                <a:solidFill>
                  <a:srgbClr val="000000"/>
                </a:solidFill>
                <a:latin typeface="Franklin Gothic Book"/>
              </a:rPr>
              <a:t>Consciousness</a:t>
            </a:r>
          </a:p>
          <a:p>
            <a:pPr marL="173736" lvl="1" indent="-173736">
              <a:spcBef>
                <a:spcPts val="300"/>
              </a:spcBef>
              <a:buClr>
                <a:srgbClr val="F96A1B"/>
              </a:buClr>
              <a:buFont typeface="Wingdings" pitchFamily="2" charset="2"/>
              <a:buChar char="§"/>
            </a:pPr>
            <a:r>
              <a:rPr lang="en-US" sz="1600" dirty="0">
                <a:solidFill>
                  <a:srgbClr val="000000"/>
                </a:solidFill>
                <a:latin typeface="Franklin Gothic Book"/>
              </a:rPr>
              <a:t>Assume the </a:t>
            </a:r>
            <a:r>
              <a:rPr lang="en-US" sz="1600" dirty="0" err="1">
                <a:solidFill>
                  <a:srgbClr val="000000"/>
                </a:solidFill>
                <a:latin typeface="Franklin Gothic Book"/>
              </a:rPr>
              <a:t>pt</a:t>
            </a:r>
            <a:r>
              <a:rPr lang="en-US" sz="1600" dirty="0">
                <a:solidFill>
                  <a:srgbClr val="000000"/>
                </a:solidFill>
                <a:latin typeface="Franklin Gothic Book"/>
              </a:rPr>
              <a:t> has neck injury too</a:t>
            </a:r>
          </a:p>
          <a:p>
            <a:pPr marL="457200" lvl="1" indent="0">
              <a:spcBef>
                <a:spcPts val="300"/>
              </a:spcBef>
              <a:buClr>
                <a:srgbClr val="F96A1B"/>
              </a:buClr>
              <a:buNone/>
            </a:pPr>
            <a:r>
              <a:rPr lang="en-US" sz="1600" dirty="0">
                <a:solidFill>
                  <a:srgbClr val="000000"/>
                </a:solidFill>
                <a:latin typeface="Franklin Gothic Book"/>
              </a:rPr>
              <a:t>Check for ABCs</a:t>
            </a:r>
          </a:p>
          <a:p>
            <a:pPr marL="457200" lvl="1" indent="0">
              <a:spcBef>
                <a:spcPts val="300"/>
              </a:spcBef>
              <a:buClr>
                <a:srgbClr val="F96A1B"/>
              </a:buClr>
              <a:buNone/>
            </a:pPr>
            <a:r>
              <a:rPr lang="en-US" sz="1600" dirty="0">
                <a:solidFill>
                  <a:srgbClr val="000000"/>
                </a:solidFill>
                <a:latin typeface="Franklin Gothic Book"/>
              </a:rPr>
              <a:t>Apply direct pressure on wound using a sterile dressing</a:t>
            </a:r>
          </a:p>
          <a:p>
            <a:pPr marL="457200" lvl="1" indent="0">
              <a:spcBef>
                <a:spcPts val="300"/>
              </a:spcBef>
              <a:buClr>
                <a:srgbClr val="F96A1B"/>
              </a:buClr>
              <a:buNone/>
            </a:pPr>
            <a:r>
              <a:rPr lang="en-US" sz="1600" dirty="0">
                <a:solidFill>
                  <a:srgbClr val="000000"/>
                </a:solidFill>
                <a:latin typeface="Franklin Gothic Book"/>
              </a:rPr>
              <a:t>Secure the dressing intact with a bandage</a:t>
            </a:r>
          </a:p>
          <a:p>
            <a:pPr marL="457200" lvl="1" indent="0">
              <a:spcBef>
                <a:spcPts val="300"/>
              </a:spcBef>
              <a:buClr>
                <a:srgbClr val="F96A1B"/>
              </a:buClr>
              <a:buNone/>
            </a:pPr>
            <a:r>
              <a:rPr lang="en-US" sz="1600" dirty="0">
                <a:solidFill>
                  <a:srgbClr val="000000"/>
                </a:solidFill>
                <a:latin typeface="Franklin Gothic Book"/>
              </a:rPr>
              <a:t>Help the patient lie down in a comfortable position</a:t>
            </a:r>
          </a:p>
          <a:p>
            <a:pPr marL="457200" lvl="1" indent="0">
              <a:spcBef>
                <a:spcPts val="300"/>
              </a:spcBef>
              <a:buClr>
                <a:srgbClr val="F96A1B"/>
              </a:buClr>
              <a:buNone/>
            </a:pPr>
            <a:r>
              <a:rPr lang="en-US" sz="1600" dirty="0">
                <a:solidFill>
                  <a:srgbClr val="000000"/>
                </a:solidFill>
                <a:latin typeface="Franklin Gothic Book"/>
              </a:rPr>
              <a:t>Call for help…..911</a:t>
            </a:r>
          </a:p>
          <a:p>
            <a:pPr marL="0" indent="0">
              <a:buNone/>
            </a:pPr>
            <a:endParaRPr lang="en-US" dirty="0"/>
          </a:p>
        </p:txBody>
      </p:sp>
    </p:spTree>
    <p:extLst>
      <p:ext uri="{BB962C8B-B14F-4D97-AF65-F5344CB8AC3E}">
        <p14:creationId xmlns:p14="http://schemas.microsoft.com/office/powerpoint/2010/main" val="4280644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2. Spinal cord injury</a:t>
            </a:r>
          </a:p>
          <a:p>
            <a:r>
              <a:rPr lang="en-US" b="1" dirty="0" smtClean="0"/>
              <a:t>Aim</a:t>
            </a:r>
            <a:r>
              <a:rPr lang="en-US" dirty="0" smtClean="0"/>
              <a:t> to prevent further injury</a:t>
            </a:r>
          </a:p>
          <a:p>
            <a:r>
              <a:rPr lang="en-US" dirty="0" smtClean="0"/>
              <a:t>Do not change the </a:t>
            </a:r>
            <a:r>
              <a:rPr lang="en-US" dirty="0" err="1" smtClean="0"/>
              <a:t>pts</a:t>
            </a:r>
            <a:r>
              <a:rPr lang="en-US" dirty="0" smtClean="0"/>
              <a:t> position unless they are in immediate danger</a:t>
            </a:r>
          </a:p>
          <a:p>
            <a:r>
              <a:rPr lang="en-US" dirty="0" smtClean="0"/>
              <a:t>Reassure </a:t>
            </a:r>
            <a:r>
              <a:rPr lang="en-US" dirty="0" err="1" smtClean="0"/>
              <a:t>pt</a:t>
            </a:r>
            <a:endParaRPr lang="en-US" dirty="0" smtClean="0"/>
          </a:p>
          <a:p>
            <a:r>
              <a:rPr lang="en-US" dirty="0" smtClean="0"/>
              <a:t>Steady and support the </a:t>
            </a:r>
            <a:r>
              <a:rPr lang="en-US" dirty="0" err="1" smtClean="0"/>
              <a:t>pts</a:t>
            </a:r>
            <a:r>
              <a:rPr lang="en-US" dirty="0" smtClean="0"/>
              <a:t> head on the surface they are on using both hands in a position where the head, neck and spine are aligned</a:t>
            </a:r>
          </a:p>
          <a:p>
            <a:pPr marL="0" indent="0">
              <a:buNone/>
            </a:pPr>
            <a:endParaRPr lang="en-US" dirty="0"/>
          </a:p>
        </p:txBody>
      </p:sp>
    </p:spTree>
    <p:extLst>
      <p:ext uri="{BB962C8B-B14F-4D97-AF65-F5344CB8AC3E}">
        <p14:creationId xmlns:p14="http://schemas.microsoft.com/office/powerpoint/2010/main" val="32117502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 </a:t>
            </a:r>
            <a:endParaRPr lang="en-US" dirty="0"/>
          </a:p>
        </p:txBody>
      </p:sp>
      <p:sp>
        <p:nvSpPr>
          <p:cNvPr id="3" name="Content Placeholder 2"/>
          <p:cNvSpPr>
            <a:spLocks noGrp="1"/>
          </p:cNvSpPr>
          <p:nvPr>
            <p:ph idx="1"/>
          </p:nvPr>
        </p:nvSpPr>
        <p:spPr/>
        <p:txBody>
          <a:bodyPr/>
          <a:lstStyle/>
          <a:p>
            <a:r>
              <a:rPr lang="en-US" dirty="0" smtClean="0"/>
              <a:t>Roll up blankets or towels on either side of the casualty's head and neck to keep the head in place</a:t>
            </a:r>
          </a:p>
          <a:p>
            <a:r>
              <a:rPr lang="en-US" dirty="0" smtClean="0"/>
              <a:t>Check vitals</a:t>
            </a:r>
          </a:p>
          <a:p>
            <a:r>
              <a:rPr lang="en-US" dirty="0" smtClean="0"/>
              <a:t>Wait for an ambulance</a:t>
            </a:r>
          </a:p>
          <a:p>
            <a:r>
              <a:rPr lang="en-US" dirty="0" smtClean="0"/>
              <a:t>If the casualty is unconscious, open airway using the jaw thrust method</a:t>
            </a:r>
          </a:p>
          <a:p>
            <a:r>
              <a:rPr lang="en-US" dirty="0" smtClean="0"/>
              <a:t>Check for breathe sounds</a:t>
            </a:r>
          </a:p>
          <a:p>
            <a:endParaRPr lang="en-US" dirty="0"/>
          </a:p>
        </p:txBody>
      </p:sp>
    </p:spTree>
    <p:extLst>
      <p:ext uri="{BB962C8B-B14F-4D97-AF65-F5344CB8AC3E}">
        <p14:creationId xmlns:p14="http://schemas.microsoft.com/office/powerpoint/2010/main" val="4166507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lstStyle/>
          <a:p>
            <a:r>
              <a:rPr lang="en-GB" dirty="0" smtClean="0"/>
              <a:t>Begin </a:t>
            </a:r>
            <a:r>
              <a:rPr lang="en-GB" dirty="0" err="1" smtClean="0"/>
              <a:t>cpr</a:t>
            </a:r>
            <a:r>
              <a:rPr lang="en-GB" dirty="0" smtClean="0"/>
              <a:t> if </a:t>
            </a:r>
            <a:r>
              <a:rPr lang="en-GB" dirty="0" err="1" smtClean="0"/>
              <a:t>pt</a:t>
            </a:r>
            <a:r>
              <a:rPr lang="en-GB" dirty="0" smtClean="0"/>
              <a:t> is not breathing</a:t>
            </a:r>
          </a:p>
          <a:p>
            <a:r>
              <a:rPr lang="en-GB" dirty="0" smtClean="0"/>
              <a:t>If you need to move the patient, use the log roll method</a:t>
            </a:r>
          </a:p>
          <a:p>
            <a:r>
              <a:rPr lang="en-GB" dirty="0" smtClean="0"/>
              <a:t>Monitor vitals while waiting for help</a:t>
            </a:r>
            <a:endParaRPr lang="en-US" dirty="0"/>
          </a:p>
        </p:txBody>
      </p:sp>
    </p:spTree>
    <p:extLst>
      <p:ext uri="{BB962C8B-B14F-4D97-AF65-F5344CB8AC3E}">
        <p14:creationId xmlns:p14="http://schemas.microsoft.com/office/powerpoint/2010/main" val="2549875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aid </a:t>
            </a:r>
            <a:endParaRPr lang="en-US" dirty="0"/>
          </a:p>
        </p:txBody>
      </p:sp>
      <p:sp>
        <p:nvSpPr>
          <p:cNvPr id="3" name="Content Placeholder 2"/>
          <p:cNvSpPr>
            <a:spLocks noGrp="1"/>
          </p:cNvSpPr>
          <p:nvPr>
            <p:ph idx="1"/>
          </p:nvPr>
        </p:nvSpPr>
        <p:spPr/>
        <p:txBody>
          <a:bodyPr/>
          <a:lstStyle/>
          <a:p>
            <a:pPr marL="0" indent="0">
              <a:buNone/>
            </a:pPr>
            <a:r>
              <a:rPr lang="en-US" b="1" dirty="0" smtClean="0"/>
              <a:t>What is first aid?</a:t>
            </a:r>
          </a:p>
          <a:p>
            <a:pPr>
              <a:buFont typeface="Wingdings" pitchFamily="2" charset="2"/>
              <a:buChar char="§"/>
            </a:pPr>
            <a:r>
              <a:rPr lang="en-GB" dirty="0" smtClean="0"/>
              <a:t>  First aid is emergency help given to an injured or suddenly ill person using readily available materials.</a:t>
            </a:r>
          </a:p>
          <a:p>
            <a:pPr>
              <a:buFont typeface="Wingdings" pitchFamily="2" charset="2"/>
              <a:buChar char="§"/>
            </a:pPr>
            <a:r>
              <a:rPr lang="en-US" b="1" dirty="0"/>
              <a:t>F</a:t>
            </a:r>
            <a:r>
              <a:rPr lang="en-US" b="1" dirty="0" smtClean="0"/>
              <a:t>irst aider</a:t>
            </a:r>
            <a:r>
              <a:rPr lang="en-US" dirty="0" smtClean="0"/>
              <a:t>, </a:t>
            </a:r>
            <a:r>
              <a:rPr lang="en-GB" dirty="0" smtClean="0"/>
              <a:t>A person who takes charge of an emergency scene and gives first aid.</a:t>
            </a:r>
          </a:p>
          <a:p>
            <a:pPr>
              <a:buFont typeface="Wingdings" pitchFamily="2" charset="2"/>
              <a:buChar char="§"/>
            </a:pPr>
            <a:r>
              <a:rPr lang="en-US" dirty="0" smtClean="0"/>
              <a:t>Casualty, </a:t>
            </a:r>
            <a:r>
              <a:rPr lang="en-GB" dirty="0" smtClean="0"/>
              <a:t>the injured or ill person.</a:t>
            </a:r>
            <a:endParaRPr lang="en-US" dirty="0"/>
          </a:p>
        </p:txBody>
      </p:sp>
    </p:spTree>
    <p:extLst>
      <p:ext uri="{BB962C8B-B14F-4D97-AF65-F5344CB8AC3E}">
        <p14:creationId xmlns:p14="http://schemas.microsoft.com/office/powerpoint/2010/main" val="533162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Log roll method</a:t>
            </a:r>
          </a:p>
          <a:p>
            <a:r>
              <a:rPr lang="en-GB" dirty="0" smtClean="0"/>
              <a:t>Used to turn casualty when they’ve got a spinal injury</a:t>
            </a:r>
          </a:p>
          <a:p>
            <a:r>
              <a:rPr lang="en-GB" dirty="0" smtClean="0"/>
              <a:t>While supporting the head and neck, the limbs are straightened gently to be in line with the head and neck</a:t>
            </a:r>
          </a:p>
          <a:p>
            <a:r>
              <a:rPr lang="en-GB" dirty="0" smtClean="0"/>
              <a:t>The casualty is gently rolled over while the casualty head, trunk and legs are kept in a straight line.</a:t>
            </a:r>
          </a:p>
          <a:p>
            <a:pPr marL="0" indent="0">
              <a:buNone/>
            </a:pPr>
            <a:endParaRPr lang="en-US" b="1" dirty="0"/>
          </a:p>
        </p:txBody>
      </p:sp>
    </p:spTree>
    <p:extLst>
      <p:ext uri="{BB962C8B-B14F-4D97-AF65-F5344CB8AC3E}">
        <p14:creationId xmlns:p14="http://schemas.microsoft.com/office/powerpoint/2010/main" val="25287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 </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9282" y="1653190"/>
            <a:ext cx="6785436" cy="441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5852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Cerebral Vascular injury</a:t>
            </a:r>
            <a:endParaRPr lang="en-US" b="1" dirty="0"/>
          </a:p>
        </p:txBody>
      </p:sp>
      <p:sp>
        <p:nvSpPr>
          <p:cNvPr id="3" name="Content Placeholder 2"/>
          <p:cNvSpPr>
            <a:spLocks noGrp="1"/>
          </p:cNvSpPr>
          <p:nvPr>
            <p:ph idx="1"/>
          </p:nvPr>
        </p:nvSpPr>
        <p:spPr/>
        <p:txBody>
          <a:bodyPr>
            <a:normAutofit fontScale="92500"/>
          </a:bodyPr>
          <a:lstStyle/>
          <a:p>
            <a:r>
              <a:rPr lang="en-US" dirty="0" smtClean="0"/>
              <a:t>Otherwise known as stroke</a:t>
            </a:r>
          </a:p>
          <a:p>
            <a:r>
              <a:rPr lang="en-US" dirty="0" smtClean="0"/>
              <a:t>Things to check for</a:t>
            </a:r>
          </a:p>
          <a:p>
            <a:r>
              <a:rPr lang="en-US" dirty="0" smtClean="0"/>
              <a:t>Facial weakness – casualty unable to smile evenly, mouth and eye may be droopy</a:t>
            </a:r>
          </a:p>
          <a:p>
            <a:r>
              <a:rPr lang="en-US" dirty="0" smtClean="0"/>
              <a:t>Arm weakness – can only raise one arm</a:t>
            </a:r>
          </a:p>
          <a:p>
            <a:r>
              <a:rPr lang="en-US" dirty="0" smtClean="0"/>
              <a:t>Speech problems</a:t>
            </a:r>
          </a:p>
          <a:p>
            <a:r>
              <a:rPr lang="en-US" dirty="0" smtClean="0"/>
              <a:t>Sudden weakness or numbness of the face, one or both arms/legs or either side of the body</a:t>
            </a:r>
          </a:p>
          <a:p>
            <a:endParaRPr lang="en-US" dirty="0"/>
          </a:p>
        </p:txBody>
      </p:sp>
    </p:spTree>
    <p:extLst>
      <p:ext uri="{BB962C8B-B14F-4D97-AF65-F5344CB8AC3E}">
        <p14:creationId xmlns:p14="http://schemas.microsoft.com/office/powerpoint/2010/main" val="2309556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lstStyle/>
          <a:p>
            <a:r>
              <a:rPr lang="en-US" dirty="0" smtClean="0"/>
              <a:t>FAST – medical pseudonyms used to diagnose </a:t>
            </a:r>
            <a:r>
              <a:rPr lang="en-US" dirty="0" err="1" smtClean="0"/>
              <a:t>cvs</a:t>
            </a:r>
            <a:r>
              <a:rPr lang="en-US" dirty="0" smtClean="0"/>
              <a:t> accidents</a:t>
            </a:r>
          </a:p>
          <a:p>
            <a:r>
              <a:rPr lang="en-US" dirty="0" smtClean="0"/>
              <a:t>Blurred vision or sudden vision loss</a:t>
            </a:r>
          </a:p>
          <a:p>
            <a:r>
              <a:rPr lang="en-US" dirty="0" smtClean="0"/>
              <a:t>Sudden confusion</a:t>
            </a:r>
          </a:p>
          <a:p>
            <a:r>
              <a:rPr lang="en-US" dirty="0" smtClean="0"/>
              <a:t>Sever headache</a:t>
            </a:r>
          </a:p>
          <a:p>
            <a:r>
              <a:rPr lang="en-US" dirty="0" smtClean="0"/>
              <a:t>Dizziness, unsteadiness or sudden falls</a:t>
            </a:r>
          </a:p>
        </p:txBody>
      </p:sp>
    </p:spTree>
    <p:extLst>
      <p:ext uri="{BB962C8B-B14F-4D97-AF65-F5344CB8AC3E}">
        <p14:creationId xmlns:p14="http://schemas.microsoft.com/office/powerpoint/2010/main" val="1962975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Poisoning</a:t>
            </a:r>
            <a:endParaRPr lang="en-US" b="1" dirty="0"/>
          </a:p>
        </p:txBody>
      </p:sp>
      <p:sp>
        <p:nvSpPr>
          <p:cNvPr id="3" name="Content Placeholder 2"/>
          <p:cNvSpPr>
            <a:spLocks noGrp="1"/>
          </p:cNvSpPr>
          <p:nvPr>
            <p:ph idx="1"/>
          </p:nvPr>
        </p:nvSpPr>
        <p:spPr/>
        <p:txBody>
          <a:bodyPr>
            <a:normAutofit fontScale="92500" lnSpcReduction="10000"/>
          </a:bodyPr>
          <a:lstStyle/>
          <a:p>
            <a:r>
              <a:rPr lang="en-GB" dirty="0" smtClean="0"/>
              <a:t>Poison</a:t>
            </a:r>
          </a:p>
          <a:p>
            <a:r>
              <a:rPr lang="en-GB" dirty="0" smtClean="0"/>
              <a:t>A substance that is taken or absorbed into the body through ingestion, absorption via skin, inhalation, injection or splashing into the eyes.</a:t>
            </a:r>
          </a:p>
          <a:p>
            <a:r>
              <a:rPr lang="en-GB" dirty="0" smtClean="0"/>
              <a:t>in sufficient quantities can cause either temporary or permanent damage</a:t>
            </a:r>
          </a:p>
          <a:p>
            <a:r>
              <a:rPr lang="en-GB" dirty="0" smtClean="0"/>
              <a:t>Once the poison gets into the bloodstream its rapidly carried into organs and tissues which may lead to loss of function of the affected organs and body systems</a:t>
            </a:r>
            <a:endParaRPr lang="en-GB" dirty="0"/>
          </a:p>
        </p:txBody>
      </p:sp>
    </p:spTree>
    <p:extLst>
      <p:ext uri="{BB962C8B-B14F-4D97-AF65-F5344CB8AC3E}">
        <p14:creationId xmlns:p14="http://schemas.microsoft.com/office/powerpoint/2010/main" val="2828179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S&amp;S</a:t>
            </a:r>
            <a:endParaRPr lang="en-US" dirty="0"/>
          </a:p>
        </p:txBody>
      </p:sp>
      <p:sp>
        <p:nvSpPr>
          <p:cNvPr id="3" name="Content Placeholder 2"/>
          <p:cNvSpPr>
            <a:spLocks noGrp="1"/>
          </p:cNvSpPr>
          <p:nvPr>
            <p:ph idx="1"/>
          </p:nvPr>
        </p:nvSpPr>
        <p:spPr/>
        <p:txBody>
          <a:bodyPr>
            <a:normAutofit fontScale="92500" lnSpcReduction="20000"/>
          </a:bodyPr>
          <a:lstStyle/>
          <a:p>
            <a:r>
              <a:rPr lang="en-GB" dirty="0" smtClean="0"/>
              <a:t>May vary according to the type of poison that is present in the system</a:t>
            </a:r>
          </a:p>
          <a:p>
            <a:r>
              <a:rPr lang="en-GB" dirty="0" smtClean="0"/>
              <a:t>The most common are </a:t>
            </a:r>
          </a:p>
          <a:p>
            <a:r>
              <a:rPr lang="en-GB" dirty="0" smtClean="0"/>
              <a:t>Nausea and vomiting</a:t>
            </a:r>
          </a:p>
          <a:p>
            <a:r>
              <a:rPr lang="en-GB" dirty="0" smtClean="0"/>
              <a:t>Abdominal pain</a:t>
            </a:r>
          </a:p>
          <a:p>
            <a:r>
              <a:rPr lang="en-GB" dirty="0" smtClean="0"/>
              <a:t>Consciousness</a:t>
            </a:r>
          </a:p>
          <a:p>
            <a:r>
              <a:rPr lang="en-GB" dirty="0" smtClean="0"/>
              <a:t>Difficulties in breathing</a:t>
            </a:r>
          </a:p>
          <a:p>
            <a:r>
              <a:rPr lang="en-GB" dirty="0" smtClean="0"/>
              <a:t>Blurred vision</a:t>
            </a:r>
          </a:p>
          <a:p>
            <a:r>
              <a:rPr lang="en-GB" dirty="0" smtClean="0"/>
              <a:t>Seizures</a:t>
            </a:r>
          </a:p>
          <a:p>
            <a:r>
              <a:rPr lang="en-GB" dirty="0" smtClean="0"/>
              <a:t>Irregular heartbeat</a:t>
            </a:r>
          </a:p>
          <a:p>
            <a:endParaRPr lang="en-US" dirty="0"/>
          </a:p>
        </p:txBody>
      </p:sp>
    </p:spTree>
    <p:extLst>
      <p:ext uri="{BB962C8B-B14F-4D97-AF65-F5344CB8AC3E}">
        <p14:creationId xmlns:p14="http://schemas.microsoft.com/office/powerpoint/2010/main" val="2589032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Assignment</a:t>
            </a:r>
            <a:endParaRPr lang="en-US" b="1" dirty="0"/>
          </a:p>
        </p:txBody>
      </p:sp>
      <p:sp>
        <p:nvSpPr>
          <p:cNvPr id="3" name="Content Placeholder 2"/>
          <p:cNvSpPr>
            <a:spLocks noGrp="1"/>
          </p:cNvSpPr>
          <p:nvPr>
            <p:ph idx="1"/>
          </p:nvPr>
        </p:nvSpPr>
        <p:spPr/>
        <p:txBody>
          <a:bodyPr/>
          <a:lstStyle/>
          <a:p>
            <a:r>
              <a:rPr lang="en-GB" dirty="0" smtClean="0"/>
              <a:t>Study the different types of poisons, there modes of entry into the body, there characteristic effects and the first aid to be administered to the casualty</a:t>
            </a:r>
          </a:p>
          <a:p>
            <a:endParaRPr lang="en-US" dirty="0"/>
          </a:p>
        </p:txBody>
      </p:sp>
    </p:spTree>
    <p:extLst>
      <p:ext uri="{BB962C8B-B14F-4D97-AF65-F5344CB8AC3E}">
        <p14:creationId xmlns:p14="http://schemas.microsoft.com/office/powerpoint/2010/main" val="32969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Snake bites</a:t>
            </a:r>
            <a:endParaRPr lang="en-US" b="1" dirty="0"/>
          </a:p>
        </p:txBody>
      </p:sp>
      <p:sp>
        <p:nvSpPr>
          <p:cNvPr id="3" name="Content Placeholder 2"/>
          <p:cNvSpPr>
            <a:spLocks noGrp="1"/>
          </p:cNvSpPr>
          <p:nvPr>
            <p:ph idx="1"/>
          </p:nvPr>
        </p:nvSpPr>
        <p:spPr/>
        <p:txBody>
          <a:bodyPr>
            <a:normAutofit lnSpcReduction="10000"/>
          </a:bodyPr>
          <a:lstStyle/>
          <a:p>
            <a:r>
              <a:rPr lang="en-GB" dirty="0" smtClean="0"/>
              <a:t>What to check for</a:t>
            </a:r>
          </a:p>
          <a:p>
            <a:r>
              <a:rPr lang="en-GB" dirty="0" smtClean="0"/>
              <a:t>Puncture or bite marks</a:t>
            </a:r>
          </a:p>
          <a:p>
            <a:r>
              <a:rPr lang="en-GB" dirty="0" smtClean="0"/>
              <a:t>Severe pain, redness and swelling around the bite mark</a:t>
            </a:r>
          </a:p>
          <a:p>
            <a:r>
              <a:rPr lang="en-GB" dirty="0" smtClean="0"/>
              <a:t>Nausea &amp; vomiting</a:t>
            </a:r>
          </a:p>
          <a:p>
            <a:r>
              <a:rPr lang="en-GB" dirty="0" smtClean="0"/>
              <a:t>Blurred vision</a:t>
            </a:r>
          </a:p>
          <a:p>
            <a:r>
              <a:rPr lang="en-GB" dirty="0" smtClean="0"/>
              <a:t>Increased salivation and sweating</a:t>
            </a:r>
          </a:p>
          <a:p>
            <a:r>
              <a:rPr lang="en-GB" dirty="0" smtClean="0"/>
              <a:t>Breathing difficulties</a:t>
            </a:r>
          </a:p>
          <a:p>
            <a:endParaRPr lang="en-US" dirty="0"/>
          </a:p>
        </p:txBody>
      </p:sp>
    </p:spTree>
    <p:extLst>
      <p:ext uri="{BB962C8B-B14F-4D97-AF65-F5344CB8AC3E}">
        <p14:creationId xmlns:p14="http://schemas.microsoft.com/office/powerpoint/2010/main" val="19586868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Cont.</a:t>
            </a:r>
            <a:endParaRPr lang="en-US" b="1" dirty="0"/>
          </a:p>
        </p:txBody>
      </p:sp>
      <p:sp>
        <p:nvSpPr>
          <p:cNvPr id="3" name="Content Placeholder 2"/>
          <p:cNvSpPr>
            <a:spLocks noGrp="1"/>
          </p:cNvSpPr>
          <p:nvPr>
            <p:ph idx="1"/>
          </p:nvPr>
        </p:nvSpPr>
        <p:spPr/>
        <p:txBody>
          <a:bodyPr>
            <a:normAutofit fontScale="92500" lnSpcReduction="10000"/>
          </a:bodyPr>
          <a:lstStyle/>
          <a:p>
            <a:r>
              <a:rPr lang="en-GB" dirty="0" smtClean="0"/>
              <a:t>Aim to</a:t>
            </a:r>
          </a:p>
          <a:p>
            <a:r>
              <a:rPr lang="en-GB" dirty="0" smtClean="0"/>
              <a:t>Stop venom from spreading – </a:t>
            </a:r>
            <a:r>
              <a:rPr lang="en-GB" dirty="0" err="1" smtClean="0"/>
              <a:t>pt</a:t>
            </a:r>
            <a:r>
              <a:rPr lang="en-GB" dirty="0" smtClean="0"/>
              <a:t> should lie down, head and shoulders raised, minimize movement</a:t>
            </a:r>
          </a:p>
          <a:p>
            <a:r>
              <a:rPr lang="en-GB" dirty="0" smtClean="0"/>
              <a:t>Apply pressure bandage on bite, apply another that will act as a </a:t>
            </a:r>
            <a:r>
              <a:rPr lang="en-GB" dirty="0" err="1" smtClean="0"/>
              <a:t>torniquet</a:t>
            </a:r>
            <a:r>
              <a:rPr lang="en-GB" dirty="0" smtClean="0"/>
              <a:t> as far up the limb as possible</a:t>
            </a:r>
          </a:p>
          <a:p>
            <a:r>
              <a:rPr lang="en-GB" dirty="0" smtClean="0"/>
              <a:t>Monitor vitals, as you wait for ambulance</a:t>
            </a:r>
          </a:p>
          <a:p>
            <a:r>
              <a:rPr lang="en-GB" dirty="0" smtClean="0"/>
              <a:t>Most importantly try and get the type of snake that bit the casualty</a:t>
            </a:r>
          </a:p>
          <a:p>
            <a:endParaRPr lang="en-US" dirty="0"/>
          </a:p>
        </p:txBody>
      </p:sp>
    </p:spTree>
    <p:extLst>
      <p:ext uri="{BB962C8B-B14F-4D97-AF65-F5344CB8AC3E}">
        <p14:creationId xmlns:p14="http://schemas.microsoft.com/office/powerpoint/2010/main" val="3624154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Scorpion stings</a:t>
            </a:r>
            <a:endParaRPr lang="en-US" b="1" dirty="0"/>
          </a:p>
        </p:txBody>
      </p:sp>
      <p:sp>
        <p:nvSpPr>
          <p:cNvPr id="3" name="Content Placeholder 2"/>
          <p:cNvSpPr>
            <a:spLocks noGrp="1"/>
          </p:cNvSpPr>
          <p:nvPr>
            <p:ph idx="1"/>
          </p:nvPr>
        </p:nvSpPr>
        <p:spPr/>
        <p:txBody>
          <a:bodyPr>
            <a:normAutofit fontScale="92500" lnSpcReduction="10000"/>
          </a:bodyPr>
          <a:lstStyle/>
          <a:p>
            <a:r>
              <a:rPr lang="en-GB" dirty="0" smtClean="0"/>
              <a:t>What to check for</a:t>
            </a:r>
          </a:p>
          <a:p>
            <a:r>
              <a:rPr lang="en-GB" dirty="0" smtClean="0"/>
              <a:t>Pain, redness and swelling at the sting </a:t>
            </a:r>
            <a:r>
              <a:rPr lang="en-GB" dirty="0" smtClean="0"/>
              <a:t>site</a:t>
            </a:r>
            <a:endParaRPr lang="en-GB" dirty="0" smtClean="0"/>
          </a:p>
          <a:p>
            <a:r>
              <a:rPr lang="en-GB" dirty="0" smtClean="0"/>
              <a:t>Headache</a:t>
            </a:r>
          </a:p>
          <a:p>
            <a:r>
              <a:rPr lang="en-GB" dirty="0" smtClean="0"/>
              <a:t>What to do</a:t>
            </a:r>
          </a:p>
          <a:p>
            <a:r>
              <a:rPr lang="en-GB" dirty="0" smtClean="0"/>
              <a:t>Reassure </a:t>
            </a:r>
            <a:r>
              <a:rPr lang="en-GB" dirty="0" err="1" smtClean="0"/>
              <a:t>pt</a:t>
            </a:r>
            <a:r>
              <a:rPr lang="en-GB" dirty="0" smtClean="0"/>
              <a:t> and help them sit or lie down and be still</a:t>
            </a:r>
          </a:p>
          <a:p>
            <a:r>
              <a:rPr lang="en-GB" dirty="0" smtClean="0"/>
              <a:t>Raise affected part and place a cold compress on the affected part to minimise swelling</a:t>
            </a:r>
          </a:p>
          <a:p>
            <a:r>
              <a:rPr lang="en-GB" dirty="0" smtClean="0"/>
              <a:t>Monitor vitals as you wait for the ambulance</a:t>
            </a:r>
          </a:p>
          <a:p>
            <a:endParaRPr lang="en-US" dirty="0"/>
          </a:p>
        </p:txBody>
      </p:sp>
    </p:spTree>
    <p:extLst>
      <p:ext uri="{BB962C8B-B14F-4D97-AF65-F5344CB8AC3E}">
        <p14:creationId xmlns:p14="http://schemas.microsoft.com/office/powerpoint/2010/main" val="3441271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Principles of Trauma and Emergency</a:t>
            </a:r>
            <a:endParaRPr lang="en-US" dirty="0"/>
          </a:p>
        </p:txBody>
      </p:sp>
      <p:sp>
        <p:nvSpPr>
          <p:cNvPr id="3" name="Content Placeholder 2"/>
          <p:cNvSpPr>
            <a:spLocks noGrp="1"/>
          </p:cNvSpPr>
          <p:nvPr>
            <p:ph idx="1"/>
          </p:nvPr>
        </p:nvSpPr>
        <p:spPr/>
        <p:txBody>
          <a:bodyPr/>
          <a:lstStyle/>
          <a:p>
            <a:pPr marL="0" indent="0">
              <a:buNone/>
            </a:pPr>
            <a:r>
              <a:rPr lang="en-US" b="1" dirty="0" smtClean="0"/>
              <a:t>TRAUMA</a:t>
            </a:r>
          </a:p>
          <a:p>
            <a:r>
              <a:rPr lang="en-GB" dirty="0"/>
              <a:t> </a:t>
            </a:r>
            <a:r>
              <a:rPr lang="en-GB" dirty="0" err="1" smtClean="0"/>
              <a:t>Def</a:t>
            </a:r>
            <a:r>
              <a:rPr lang="en-GB" dirty="0" smtClean="0"/>
              <a:t>; it is an injury to the body tissues.</a:t>
            </a:r>
          </a:p>
          <a:p>
            <a:pPr marL="0" indent="0">
              <a:buNone/>
            </a:pPr>
            <a:r>
              <a:rPr lang="en-GB" dirty="0" smtClean="0"/>
              <a:t>          </a:t>
            </a:r>
            <a:r>
              <a:rPr lang="en-GB" b="1" dirty="0" smtClean="0"/>
              <a:t>TYPES OF TRAUMA</a:t>
            </a:r>
          </a:p>
          <a:p>
            <a:pPr>
              <a:buFont typeface="Wingdings" pitchFamily="2" charset="2"/>
              <a:buChar char="ü"/>
            </a:pPr>
            <a:r>
              <a:rPr lang="en-GB" dirty="0" smtClean="0"/>
              <a:t>Physical</a:t>
            </a:r>
          </a:p>
          <a:p>
            <a:pPr>
              <a:buFont typeface="Wingdings" pitchFamily="2" charset="2"/>
              <a:buChar char="ü"/>
            </a:pPr>
            <a:r>
              <a:rPr lang="en-GB" dirty="0" smtClean="0"/>
              <a:t>psychological</a:t>
            </a:r>
          </a:p>
          <a:p>
            <a:pPr marL="0" indent="0">
              <a:buNone/>
            </a:pPr>
            <a:endParaRPr lang="en-US" dirty="0"/>
          </a:p>
        </p:txBody>
      </p:sp>
    </p:spTree>
    <p:extLst>
      <p:ext uri="{BB962C8B-B14F-4D97-AF65-F5344CB8AC3E}">
        <p14:creationId xmlns:p14="http://schemas.microsoft.com/office/powerpoint/2010/main" val="12977908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Drowning</a:t>
            </a:r>
            <a:endParaRPr lang="en-US" dirty="0"/>
          </a:p>
        </p:txBody>
      </p:sp>
      <p:sp>
        <p:nvSpPr>
          <p:cNvPr id="3" name="Content Placeholder 2"/>
          <p:cNvSpPr>
            <a:spLocks noGrp="1"/>
          </p:cNvSpPr>
          <p:nvPr>
            <p:ph idx="1"/>
          </p:nvPr>
        </p:nvSpPr>
        <p:spPr/>
        <p:txBody>
          <a:bodyPr/>
          <a:lstStyle/>
          <a:p>
            <a:r>
              <a:rPr lang="en-GB" dirty="0" smtClean="0"/>
              <a:t>Ask someone to call 911 or help</a:t>
            </a:r>
          </a:p>
          <a:p>
            <a:r>
              <a:rPr lang="en-GB" dirty="0" smtClean="0"/>
              <a:t>Lie the casualty down, if unresponsive give them 5 initial rescue breathes before starting </a:t>
            </a:r>
            <a:r>
              <a:rPr lang="en-GB" dirty="0" err="1" smtClean="0"/>
              <a:t>cpr</a:t>
            </a:r>
            <a:endParaRPr lang="en-GB" dirty="0" smtClean="0"/>
          </a:p>
          <a:p>
            <a:r>
              <a:rPr lang="en-GB" dirty="0" smtClean="0"/>
              <a:t>Keep checking breathing and pulse and response level until help arrives</a:t>
            </a:r>
          </a:p>
          <a:p>
            <a:endParaRPr lang="en-US" dirty="0"/>
          </a:p>
        </p:txBody>
      </p:sp>
    </p:spTree>
    <p:extLst>
      <p:ext uri="{BB962C8B-B14F-4D97-AF65-F5344CB8AC3E}">
        <p14:creationId xmlns:p14="http://schemas.microsoft.com/office/powerpoint/2010/main" val="3004464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First aid for choking</a:t>
            </a:r>
            <a:endParaRPr lang="en-US" b="1" dirty="0"/>
          </a:p>
        </p:txBody>
      </p:sp>
      <p:sp>
        <p:nvSpPr>
          <p:cNvPr id="3" name="Content Placeholder 2"/>
          <p:cNvSpPr>
            <a:spLocks noGrp="1"/>
          </p:cNvSpPr>
          <p:nvPr>
            <p:ph idx="1"/>
          </p:nvPr>
        </p:nvSpPr>
        <p:spPr/>
        <p:txBody>
          <a:bodyPr>
            <a:normAutofit/>
          </a:bodyPr>
          <a:lstStyle/>
          <a:p>
            <a:r>
              <a:rPr lang="en-GB" dirty="0"/>
              <a:t>A person chokes when the airway is partly or completely blocked and airflow to the lungs is reduced or cut off</a:t>
            </a:r>
            <a:r>
              <a:rPr lang="en-GB" dirty="0" smtClean="0"/>
              <a:t>.</a:t>
            </a:r>
          </a:p>
          <a:p>
            <a:pPr marL="0" indent="0">
              <a:buNone/>
            </a:pPr>
            <a:r>
              <a:rPr lang="en-GB" b="1" dirty="0"/>
              <a:t>First aid for a choking adult </a:t>
            </a:r>
            <a:endParaRPr lang="en-GB" dirty="0" smtClean="0"/>
          </a:p>
          <a:p>
            <a:pPr marL="0" indent="0">
              <a:buNone/>
            </a:pPr>
            <a:r>
              <a:rPr lang="en-GB" dirty="0"/>
              <a:t> </a:t>
            </a:r>
            <a:r>
              <a:rPr lang="en-GB" dirty="0" smtClean="0"/>
              <a:t>1</a:t>
            </a:r>
            <a:r>
              <a:rPr lang="en-GB" dirty="0"/>
              <a:t>. Perform a scene survey. </a:t>
            </a:r>
            <a:endParaRPr lang="en-GB" dirty="0" smtClean="0"/>
          </a:p>
          <a:p>
            <a:pPr marL="0" indent="0">
              <a:buNone/>
            </a:pPr>
            <a:r>
              <a:rPr lang="en-GB" dirty="0"/>
              <a:t> </a:t>
            </a:r>
            <a:r>
              <a:rPr lang="en-GB" dirty="0" smtClean="0"/>
              <a:t>2</a:t>
            </a:r>
            <a:r>
              <a:rPr lang="en-GB" dirty="0"/>
              <a:t>. If the casualty can cough forcefully, speak or breathe, tell them to try to cough up the object. </a:t>
            </a:r>
            <a:endParaRPr lang="en-US" dirty="0"/>
          </a:p>
        </p:txBody>
      </p:sp>
    </p:spTree>
    <p:extLst>
      <p:ext uri="{BB962C8B-B14F-4D97-AF65-F5344CB8AC3E}">
        <p14:creationId xmlns:p14="http://schemas.microsoft.com/office/powerpoint/2010/main" val="5672395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normAutofit fontScale="92500"/>
          </a:bodyPr>
          <a:lstStyle/>
          <a:p>
            <a:r>
              <a:rPr lang="en-GB" dirty="0"/>
              <a:t>If you think there might be a severe obstruction, check by asking, “Are you choking?” If the casualty cannot cough forcefully, speak or breathe, use back blows followed by abdominal thrusts to remove the blockage</a:t>
            </a:r>
            <a:r>
              <a:rPr lang="en-GB" dirty="0" smtClean="0"/>
              <a:t>.</a:t>
            </a:r>
          </a:p>
          <a:p>
            <a:pPr marL="514350" indent="-514350">
              <a:buFont typeface="+mj-lt"/>
              <a:buAutoNum type="arabicPeriod"/>
            </a:pPr>
            <a:r>
              <a:rPr lang="en-GB" dirty="0" smtClean="0"/>
              <a:t> </a:t>
            </a:r>
            <a:r>
              <a:rPr lang="en-GB" dirty="0"/>
              <a:t>Give </a:t>
            </a:r>
            <a:r>
              <a:rPr lang="en-GB" dirty="0" smtClean="0"/>
              <a:t>back </a:t>
            </a:r>
            <a:r>
              <a:rPr lang="en-GB" dirty="0"/>
              <a:t>blows and abdominal </a:t>
            </a:r>
            <a:r>
              <a:rPr lang="en-GB" dirty="0" smtClean="0"/>
              <a:t>thrusts.</a:t>
            </a:r>
          </a:p>
          <a:p>
            <a:pPr marL="514350" indent="-514350">
              <a:buFont typeface="+mj-lt"/>
              <a:buAutoNum type="arabicPeriod"/>
            </a:pPr>
            <a:r>
              <a:rPr lang="en-GB" dirty="0"/>
              <a:t>Support the casualty and give up to five blows between the shoulder blades using the heel of your hand.</a:t>
            </a:r>
            <a:endParaRPr lang="en-US" dirty="0"/>
          </a:p>
        </p:txBody>
      </p:sp>
    </p:spTree>
    <p:extLst>
      <p:ext uri="{BB962C8B-B14F-4D97-AF65-F5344CB8AC3E}">
        <p14:creationId xmlns:p14="http://schemas.microsoft.com/office/powerpoint/2010/main" val="20367945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 </a:t>
            </a:r>
            <a:endParaRPr lang="en-US" dirty="0"/>
          </a:p>
        </p:txBody>
      </p:sp>
      <p:sp>
        <p:nvSpPr>
          <p:cNvPr id="3" name="Content Placeholder 2"/>
          <p:cNvSpPr>
            <a:spLocks noGrp="1"/>
          </p:cNvSpPr>
          <p:nvPr>
            <p:ph idx="1"/>
          </p:nvPr>
        </p:nvSpPr>
        <p:spPr/>
        <p:txBody>
          <a:bodyPr>
            <a:normAutofit/>
          </a:bodyPr>
          <a:lstStyle/>
          <a:p>
            <a:pPr marL="0" indent="0">
              <a:buNone/>
            </a:pPr>
            <a:r>
              <a:rPr lang="en-GB" dirty="0" smtClean="0"/>
              <a:t>3. If </a:t>
            </a:r>
            <a:r>
              <a:rPr lang="en-GB" dirty="0"/>
              <a:t>the obstruction is not cleared, step behind the casualty ready to support them if they become unconscious. </a:t>
            </a:r>
            <a:endParaRPr lang="en-GB" dirty="0" smtClean="0"/>
          </a:p>
          <a:p>
            <a:pPr marL="0" indent="0">
              <a:buNone/>
            </a:pPr>
            <a:r>
              <a:rPr lang="en-GB" dirty="0" smtClean="0"/>
              <a:t>4. Make </a:t>
            </a:r>
            <a:r>
              <a:rPr lang="en-GB" dirty="0"/>
              <a:t>a fist, place it on the casualty’s abdomen at the belly button, in line with the hip bones. Grasp the fist with the other hand and give five forceful inward and upward abdominal thrusts.</a:t>
            </a:r>
            <a:endParaRPr lang="en-US" dirty="0"/>
          </a:p>
        </p:txBody>
      </p:sp>
    </p:spTree>
    <p:extLst>
      <p:ext uri="{BB962C8B-B14F-4D97-AF65-F5344CB8AC3E}">
        <p14:creationId xmlns:p14="http://schemas.microsoft.com/office/powerpoint/2010/main" val="2746266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Conti. </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136904"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7667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Reading assignment </a:t>
            </a:r>
            <a:endParaRPr lang="en-US" b="1" dirty="0"/>
          </a:p>
        </p:txBody>
      </p:sp>
      <p:sp>
        <p:nvSpPr>
          <p:cNvPr id="3" name="Content Placeholder 2"/>
          <p:cNvSpPr>
            <a:spLocks noGrp="1"/>
          </p:cNvSpPr>
          <p:nvPr>
            <p:ph idx="1"/>
          </p:nvPr>
        </p:nvSpPr>
        <p:spPr/>
        <p:txBody>
          <a:bodyPr/>
          <a:lstStyle/>
          <a:p>
            <a:r>
              <a:rPr lang="en-GB" dirty="0" smtClean="0"/>
              <a:t>Read and make notes on, first aid for choking in a child.</a:t>
            </a:r>
            <a:endParaRPr lang="en-US" dirty="0"/>
          </a:p>
        </p:txBody>
      </p:sp>
    </p:spTree>
    <p:extLst>
      <p:ext uri="{BB962C8B-B14F-4D97-AF65-F5344CB8AC3E}">
        <p14:creationId xmlns:p14="http://schemas.microsoft.com/office/powerpoint/2010/main" val="3358543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Life Support</a:t>
            </a:r>
          </a:p>
        </p:txBody>
      </p:sp>
      <p:sp>
        <p:nvSpPr>
          <p:cNvPr id="3" name="Content Placeholder 2"/>
          <p:cNvSpPr>
            <a:spLocks noGrp="1"/>
          </p:cNvSpPr>
          <p:nvPr>
            <p:ph idx="1"/>
          </p:nvPr>
        </p:nvSpPr>
        <p:spPr/>
        <p:txBody>
          <a:bodyPr>
            <a:normAutofit lnSpcReduction="10000"/>
          </a:bodyPr>
          <a:lstStyle/>
          <a:p>
            <a:r>
              <a:rPr lang="en-GB" dirty="0" smtClean="0"/>
              <a:t>Objectives</a:t>
            </a:r>
          </a:p>
          <a:p>
            <a:pPr marL="0" indent="0">
              <a:buNone/>
            </a:pPr>
            <a:r>
              <a:rPr lang="en-GB" dirty="0" smtClean="0"/>
              <a:t>By the end of the lesson, learner will be able to,</a:t>
            </a:r>
          </a:p>
          <a:p>
            <a:pPr>
              <a:buFont typeface="Wingdings" pitchFamily="2" charset="2"/>
              <a:buChar char="ü"/>
            </a:pPr>
            <a:r>
              <a:rPr lang="en-GB" dirty="0" smtClean="0"/>
              <a:t>Define terms in BLS</a:t>
            </a:r>
          </a:p>
          <a:p>
            <a:pPr>
              <a:buFont typeface="Wingdings" pitchFamily="2" charset="2"/>
              <a:buChar char="ü"/>
            </a:pPr>
            <a:r>
              <a:rPr lang="en-GB" dirty="0" smtClean="0"/>
              <a:t>List chain of survival</a:t>
            </a:r>
          </a:p>
          <a:p>
            <a:pPr>
              <a:buFont typeface="Wingdings" pitchFamily="2" charset="2"/>
              <a:buChar char="ü"/>
            </a:pPr>
            <a:r>
              <a:rPr lang="en-GB" dirty="0" smtClean="0"/>
              <a:t>Explain resuscitation in </a:t>
            </a:r>
          </a:p>
          <a:p>
            <a:pPr marL="571500" indent="-571500">
              <a:buFont typeface="+mj-lt"/>
              <a:buAutoNum type="romanLcPeriod"/>
            </a:pPr>
            <a:r>
              <a:rPr lang="en-GB" dirty="0" smtClean="0"/>
              <a:t>Adult</a:t>
            </a:r>
          </a:p>
          <a:p>
            <a:pPr marL="571500" indent="-571500">
              <a:buFont typeface="+mj-lt"/>
              <a:buAutoNum type="romanLcPeriod"/>
            </a:pPr>
            <a:r>
              <a:rPr lang="en-GB" dirty="0" smtClean="0"/>
              <a:t>Child</a:t>
            </a:r>
          </a:p>
          <a:p>
            <a:pPr marL="571500" indent="-571500">
              <a:buFont typeface="+mj-lt"/>
              <a:buAutoNum type="romanLcPeriod"/>
            </a:pPr>
            <a:r>
              <a:rPr lang="en-GB" dirty="0" smtClean="0"/>
              <a:t>infant</a:t>
            </a:r>
          </a:p>
          <a:p>
            <a:endParaRPr lang="en-GB" dirty="0"/>
          </a:p>
          <a:p>
            <a:endParaRPr lang="en-US" dirty="0"/>
          </a:p>
        </p:txBody>
      </p:sp>
    </p:spTree>
    <p:extLst>
      <p:ext uri="{BB962C8B-B14F-4D97-AF65-F5344CB8AC3E}">
        <p14:creationId xmlns:p14="http://schemas.microsoft.com/office/powerpoint/2010/main" val="2729403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Chain of survival</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3905" y="1948871"/>
            <a:ext cx="8096190" cy="382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4962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Primary survey</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 </a:t>
            </a:r>
            <a:r>
              <a:rPr lang="en-GB" b="1" dirty="0" smtClean="0"/>
              <a:t>D</a:t>
            </a:r>
            <a:r>
              <a:rPr lang="en-GB" dirty="0" smtClean="0"/>
              <a:t> Don’t </a:t>
            </a:r>
            <a:r>
              <a:rPr lang="en-GB" dirty="0"/>
              <a:t>/ Danger / Dodge / Drive</a:t>
            </a:r>
            <a:br>
              <a:rPr lang="en-GB" dirty="0"/>
            </a:br>
            <a:r>
              <a:rPr lang="en-GB" dirty="0"/>
              <a:t/>
            </a:r>
            <a:br>
              <a:rPr lang="en-GB" dirty="0"/>
            </a:br>
            <a:r>
              <a:rPr lang="en-GB" dirty="0"/>
              <a:t> </a:t>
            </a:r>
            <a:r>
              <a:rPr lang="en-GB" b="1" dirty="0" smtClean="0"/>
              <a:t>R</a:t>
            </a:r>
            <a:r>
              <a:rPr lang="en-GB" dirty="0" smtClean="0"/>
              <a:t> Rescue </a:t>
            </a:r>
            <a:r>
              <a:rPr lang="en-GB" dirty="0"/>
              <a:t>/ Run / Response / Repair</a:t>
            </a:r>
            <a:br>
              <a:rPr lang="en-GB" dirty="0"/>
            </a:br>
            <a:r>
              <a:rPr lang="en-GB" dirty="0"/>
              <a:t/>
            </a:r>
            <a:br>
              <a:rPr lang="en-GB" dirty="0"/>
            </a:br>
            <a:r>
              <a:rPr lang="en-GB" dirty="0"/>
              <a:t> </a:t>
            </a:r>
            <a:r>
              <a:rPr lang="en-GB" b="1" dirty="0" smtClean="0"/>
              <a:t>s</a:t>
            </a:r>
            <a:r>
              <a:rPr lang="en-GB" dirty="0" smtClean="0"/>
              <a:t> Silence </a:t>
            </a:r>
            <a:r>
              <a:rPr lang="en-GB" dirty="0"/>
              <a:t>/ Summon /  Slap /  Shout</a:t>
            </a:r>
            <a:br>
              <a:rPr lang="en-GB" dirty="0"/>
            </a:br>
            <a:r>
              <a:rPr lang="en-GB" dirty="0"/>
              <a:t/>
            </a:r>
            <a:br>
              <a:rPr lang="en-GB" dirty="0"/>
            </a:br>
            <a:r>
              <a:rPr lang="en-GB" dirty="0"/>
              <a:t> </a:t>
            </a:r>
            <a:r>
              <a:rPr lang="en-GB" b="1" dirty="0" smtClean="0"/>
              <a:t>A</a:t>
            </a:r>
            <a:r>
              <a:rPr lang="en-GB" dirty="0" smtClean="0"/>
              <a:t>  </a:t>
            </a:r>
            <a:r>
              <a:rPr lang="en-GB" dirty="0"/>
              <a:t>Automatic / Arm / Awful / Airway</a:t>
            </a:r>
            <a:br>
              <a:rPr lang="en-GB" dirty="0"/>
            </a:br>
            <a:r>
              <a:rPr lang="en-GB" dirty="0"/>
              <a:t/>
            </a:r>
            <a:br>
              <a:rPr lang="en-GB" dirty="0"/>
            </a:br>
            <a:r>
              <a:rPr lang="en-GB" dirty="0"/>
              <a:t> </a:t>
            </a:r>
            <a:r>
              <a:rPr lang="en-GB" b="1" dirty="0" smtClean="0"/>
              <a:t>B</a:t>
            </a:r>
            <a:r>
              <a:rPr lang="en-GB" dirty="0" smtClean="0"/>
              <a:t> Breathing </a:t>
            </a:r>
            <a:r>
              <a:rPr lang="en-GB" dirty="0"/>
              <a:t>/ Back /  Bruise /  Belly</a:t>
            </a:r>
            <a:br>
              <a:rPr lang="en-GB" dirty="0"/>
            </a:br>
            <a:r>
              <a:rPr lang="en-GB" dirty="0"/>
              <a:t/>
            </a:r>
            <a:br>
              <a:rPr lang="en-GB" dirty="0"/>
            </a:br>
            <a:r>
              <a:rPr lang="en-GB" dirty="0"/>
              <a:t> </a:t>
            </a:r>
            <a:r>
              <a:rPr lang="en-GB" b="1" dirty="0" smtClean="0"/>
              <a:t>C</a:t>
            </a:r>
            <a:r>
              <a:rPr lang="en-GB" dirty="0" smtClean="0"/>
              <a:t> Catch </a:t>
            </a:r>
            <a:r>
              <a:rPr lang="en-GB" dirty="0"/>
              <a:t>/ Cough / Circulation / Casualty</a:t>
            </a:r>
          </a:p>
          <a:p>
            <a:endParaRPr lang="en-US" dirty="0"/>
          </a:p>
        </p:txBody>
      </p:sp>
      <p:sp>
        <p:nvSpPr>
          <p:cNvPr id="4" name="Rectangle 3"/>
          <p:cNvSpPr/>
          <p:nvPr/>
        </p:nvSpPr>
        <p:spPr>
          <a:xfrm>
            <a:off x="6876256" y="1916832"/>
            <a:ext cx="2123728" cy="1200329"/>
          </a:xfrm>
          <a:prstGeom prst="rect">
            <a:avLst/>
          </a:prstGeom>
        </p:spPr>
        <p:txBody>
          <a:bodyPr wrap="square">
            <a:spAutoFit/>
          </a:bodyPr>
          <a:lstStyle/>
          <a:p>
            <a:r>
              <a:rPr lang="en-GB" b="1" dirty="0"/>
              <a:t>Choose the correct word for each part of the primary survey.</a:t>
            </a:r>
          </a:p>
        </p:txBody>
      </p:sp>
    </p:spTree>
    <p:extLst>
      <p:ext uri="{BB962C8B-B14F-4D97-AF65-F5344CB8AC3E}">
        <p14:creationId xmlns:p14="http://schemas.microsoft.com/office/powerpoint/2010/main" val="4368933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a:bodyPr>
          <a:lstStyle/>
          <a:p>
            <a:r>
              <a:rPr lang="en-US" dirty="0"/>
              <a:t>Primary survey</a:t>
            </a:r>
          </a:p>
        </p:txBody>
      </p:sp>
      <p:sp>
        <p:nvSpPr>
          <p:cNvPr id="3" name="Content Placeholder 2"/>
          <p:cNvSpPr>
            <a:spLocks noGrp="1"/>
          </p:cNvSpPr>
          <p:nvPr>
            <p:ph idx="1"/>
          </p:nvPr>
        </p:nvSpPr>
        <p:spPr>
          <a:xfrm>
            <a:off x="467544" y="1988840"/>
            <a:ext cx="8229600" cy="4525963"/>
          </a:xfrm>
        </p:spPr>
        <p:txBody>
          <a:bodyPr/>
          <a:lstStyle/>
          <a:p>
            <a:pPr marL="169079" lvl="0" indent="-169079" defTabSz="744413">
              <a:spcBef>
                <a:spcPts val="0"/>
              </a:spcBef>
              <a:spcAft>
                <a:spcPts val="385"/>
              </a:spcAft>
              <a:buNone/>
            </a:pPr>
            <a:r>
              <a:rPr lang="en-GB" sz="1200" b="1" dirty="0">
                <a:solidFill>
                  <a:srgbClr val="007A53"/>
                </a:solidFill>
                <a:latin typeface="Arial"/>
              </a:rPr>
              <a:t>1.</a:t>
            </a:r>
            <a:r>
              <a:rPr lang="en-GB" sz="1200" b="1" dirty="0">
                <a:solidFill>
                  <a:prstClr val="black"/>
                </a:solidFill>
                <a:latin typeface="Arial"/>
              </a:rPr>
              <a:t>	</a:t>
            </a:r>
            <a:r>
              <a:rPr lang="en-GB" sz="2000" b="1" dirty="0">
                <a:solidFill>
                  <a:prstClr val="black"/>
                </a:solidFill>
                <a:latin typeface="Arial"/>
              </a:rPr>
              <a:t>Check for danger</a:t>
            </a:r>
          </a:p>
          <a:p>
            <a:pPr marL="169079" lvl="0" indent="-169079" defTabSz="744413">
              <a:spcBef>
                <a:spcPts val="0"/>
              </a:spcBef>
              <a:buSzPct val="100000"/>
              <a:buBlip>
                <a:blip r:embed="rId2"/>
              </a:buBlip>
            </a:pPr>
            <a:r>
              <a:rPr lang="en-GB" sz="2000" dirty="0">
                <a:solidFill>
                  <a:prstClr val="black"/>
                </a:solidFill>
                <a:latin typeface="Arial"/>
              </a:rPr>
              <a:t>Always make sure the area is safe</a:t>
            </a:r>
          </a:p>
          <a:p>
            <a:pPr lvl="8"/>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852936"/>
            <a:ext cx="2298700"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292080" y="1628800"/>
            <a:ext cx="3312368" cy="1682512"/>
          </a:xfrm>
          <a:prstGeom prst="rect">
            <a:avLst/>
          </a:prstGeom>
        </p:spPr>
        <p:txBody>
          <a:bodyPr wrap="square">
            <a:spAutoFit/>
          </a:bodyPr>
          <a:lstStyle/>
          <a:p>
            <a:pPr marL="169079" indent="-169079">
              <a:spcAft>
                <a:spcPts val="385"/>
              </a:spcAft>
            </a:pPr>
            <a:r>
              <a:rPr lang="en-GB" b="1" dirty="0" smtClean="0">
                <a:solidFill>
                  <a:srgbClr val="007A53"/>
                </a:solidFill>
              </a:rPr>
              <a:t>2</a:t>
            </a:r>
            <a:r>
              <a:rPr lang="en-GB" sz="2000" b="1" dirty="0" smtClean="0">
                <a:solidFill>
                  <a:srgbClr val="007A53"/>
                </a:solidFill>
              </a:rPr>
              <a:t>.</a:t>
            </a:r>
            <a:r>
              <a:rPr lang="en-GB" sz="2000" b="1" dirty="0">
                <a:solidFill>
                  <a:prstClr val="black"/>
                </a:solidFill>
              </a:rPr>
              <a:t> </a:t>
            </a:r>
            <a:r>
              <a:rPr lang="en-GB" sz="2000" b="1" dirty="0" smtClean="0">
                <a:solidFill>
                  <a:prstClr val="black"/>
                </a:solidFill>
              </a:rPr>
              <a:t>Response</a:t>
            </a:r>
            <a:endParaRPr lang="en-GB" sz="2000" b="1" dirty="0">
              <a:solidFill>
                <a:prstClr val="black"/>
              </a:solidFill>
            </a:endParaRPr>
          </a:p>
          <a:p>
            <a:pPr marL="169079" indent="-169079">
              <a:buSzPct val="100000"/>
              <a:buBlip>
                <a:blip r:embed="rId2"/>
              </a:buBlip>
            </a:pPr>
            <a:r>
              <a:rPr lang="en-GB" sz="2000" dirty="0">
                <a:solidFill>
                  <a:prstClr val="black"/>
                </a:solidFill>
              </a:rPr>
              <a:t>Check the casualty’s response. Ask questions and gently tap shoulders. Say “open your eyes!”</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5289" y="4163346"/>
            <a:ext cx="22129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95536" y="5013176"/>
            <a:ext cx="3600400" cy="1477328"/>
          </a:xfrm>
          <a:prstGeom prst="rect">
            <a:avLst/>
          </a:prstGeom>
        </p:spPr>
        <p:txBody>
          <a:bodyPr wrap="square">
            <a:spAutoFit/>
          </a:bodyPr>
          <a:lstStyle/>
          <a:p>
            <a:r>
              <a:rPr lang="en-GB" b="1" dirty="0" smtClean="0"/>
              <a:t>4. Airway</a:t>
            </a:r>
            <a:endParaRPr lang="en-GB" b="1" dirty="0"/>
          </a:p>
          <a:p>
            <a:r>
              <a:rPr lang="en-GB" dirty="0"/>
              <a:t>If not clear, then open by tilting the head back, use one hand on forehead and two fingers under the </a:t>
            </a:r>
            <a:r>
              <a:rPr lang="en-GB" dirty="0" smtClean="0"/>
              <a:t>chin.</a:t>
            </a:r>
            <a:endParaRPr lang="en-GB" dirty="0"/>
          </a:p>
        </p:txBody>
      </p:sp>
    </p:spTree>
    <p:extLst>
      <p:ext uri="{BB962C8B-B14F-4D97-AF65-F5344CB8AC3E}">
        <p14:creationId xmlns:p14="http://schemas.microsoft.com/office/powerpoint/2010/main" val="3982394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CAUSES OF TRAUMA</a:t>
            </a:r>
            <a:br>
              <a:rPr lang="en-US" b="1" dirty="0" smtClean="0"/>
            </a:br>
            <a:endParaRPr lang="en-US" b="1" dirty="0"/>
          </a:p>
        </p:txBody>
      </p:sp>
      <p:sp>
        <p:nvSpPr>
          <p:cNvPr id="3" name="Content Placeholder 2"/>
          <p:cNvSpPr>
            <a:spLocks noGrp="1"/>
          </p:cNvSpPr>
          <p:nvPr>
            <p:ph idx="1"/>
          </p:nvPr>
        </p:nvSpPr>
        <p:spPr/>
        <p:txBody>
          <a:bodyPr/>
          <a:lstStyle/>
          <a:p>
            <a:r>
              <a:rPr lang="en-GB" dirty="0" smtClean="0"/>
              <a:t>Accidents</a:t>
            </a:r>
          </a:p>
          <a:p>
            <a:r>
              <a:rPr lang="en-GB" dirty="0" smtClean="0"/>
              <a:t>Stings</a:t>
            </a:r>
          </a:p>
          <a:p>
            <a:r>
              <a:rPr lang="en-GB" dirty="0" smtClean="0"/>
              <a:t>Bites, e.g. snake or dog bites</a:t>
            </a:r>
          </a:p>
          <a:p>
            <a:r>
              <a:rPr lang="en-GB" dirty="0" smtClean="0"/>
              <a:t>Burns</a:t>
            </a:r>
          </a:p>
          <a:p>
            <a:r>
              <a:rPr lang="en-GB" dirty="0" smtClean="0"/>
              <a:t>Foreign body- can be in the ear, nose  or eyes.</a:t>
            </a:r>
          </a:p>
          <a:p>
            <a:endParaRPr lang="en-GB" dirty="0" smtClean="0"/>
          </a:p>
          <a:p>
            <a:endParaRPr lang="en-US" dirty="0"/>
          </a:p>
        </p:txBody>
      </p:sp>
    </p:spTree>
    <p:extLst>
      <p:ext uri="{BB962C8B-B14F-4D97-AF65-F5344CB8AC3E}">
        <p14:creationId xmlns:p14="http://schemas.microsoft.com/office/powerpoint/2010/main" val="36339589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Cont</a:t>
            </a:r>
            <a:r>
              <a:rPr lang="en-GB" dirty="0" smtClean="0"/>
              <a:t>…</a:t>
            </a:r>
            <a:endParaRPr lang="en-US" dirty="0"/>
          </a:p>
        </p:txBody>
      </p:sp>
      <p:sp>
        <p:nvSpPr>
          <p:cNvPr id="3" name="Content Placeholder 2"/>
          <p:cNvSpPr>
            <a:spLocks noGrp="1"/>
          </p:cNvSpPr>
          <p:nvPr>
            <p:ph idx="1"/>
          </p:nvPr>
        </p:nvSpPr>
        <p:spPr/>
        <p:txBody>
          <a:bodyPr>
            <a:normAutofit lnSpcReduction="10000"/>
          </a:bodyPr>
          <a:lstStyle/>
          <a:p>
            <a:pPr marL="168910" lvl="0" indent="-168910" defTabSz="744413">
              <a:spcBef>
                <a:spcPts val="0"/>
              </a:spcBef>
              <a:spcAft>
                <a:spcPts val="385"/>
              </a:spcAft>
              <a:buNone/>
            </a:pPr>
            <a:r>
              <a:rPr lang="en-GB" sz="1200" b="1" dirty="0">
                <a:solidFill>
                  <a:prstClr val="black"/>
                </a:solidFill>
                <a:latin typeface="Arial"/>
              </a:rPr>
              <a:t>	</a:t>
            </a:r>
            <a:r>
              <a:rPr lang="en-GB" sz="2000" b="1" dirty="0" smtClean="0">
                <a:solidFill>
                  <a:prstClr val="black"/>
                </a:solidFill>
                <a:latin typeface="Arial"/>
              </a:rPr>
              <a:t>5. Breathing</a:t>
            </a:r>
            <a:endParaRPr lang="en-US" sz="2000" dirty="0">
              <a:solidFill>
                <a:prstClr val="black"/>
              </a:solidFill>
              <a:latin typeface="Arial"/>
            </a:endParaRPr>
          </a:p>
          <a:p>
            <a:pPr marL="168910" lvl="0" indent="-168910" defTabSz="744413">
              <a:spcBef>
                <a:spcPts val="0"/>
              </a:spcBef>
              <a:buSzPct val="100000"/>
              <a:buBlip>
                <a:blip r:embed="rId2"/>
              </a:buBlip>
            </a:pPr>
            <a:r>
              <a:rPr lang="en-GB" sz="2000" dirty="0">
                <a:solidFill>
                  <a:prstClr val="black"/>
                </a:solidFill>
                <a:latin typeface="Arial"/>
              </a:rPr>
              <a:t>Check for normal breathing. Do not put your face next to theirs, </a:t>
            </a:r>
            <a:endParaRPr lang="en-GB" sz="2000" dirty="0" smtClean="0">
              <a:solidFill>
                <a:prstClr val="black"/>
              </a:solidFill>
              <a:latin typeface="Arial"/>
            </a:endParaRPr>
          </a:p>
          <a:p>
            <a:pPr marL="0" lvl="0" indent="0" defTabSz="744413">
              <a:spcBef>
                <a:spcPts val="0"/>
              </a:spcBef>
              <a:buSzPct val="100000"/>
              <a:buNone/>
            </a:pPr>
            <a:r>
              <a:rPr lang="en-GB" sz="2000" dirty="0">
                <a:solidFill>
                  <a:prstClr val="black"/>
                </a:solidFill>
                <a:latin typeface="Arial"/>
              </a:rPr>
              <a:t> </a:t>
            </a:r>
            <a:r>
              <a:rPr lang="en-GB" sz="2000" dirty="0" smtClean="0">
                <a:solidFill>
                  <a:prstClr val="black"/>
                </a:solidFill>
                <a:latin typeface="Arial"/>
              </a:rPr>
              <a:t>instead </a:t>
            </a:r>
            <a:r>
              <a:rPr lang="en-GB" sz="2000" dirty="0">
                <a:solidFill>
                  <a:prstClr val="black"/>
                </a:solidFill>
                <a:latin typeface="Arial"/>
              </a:rPr>
              <a:t>look at chest</a:t>
            </a:r>
            <a:r>
              <a:rPr lang="en-GB" sz="2000" i="1" dirty="0">
                <a:solidFill>
                  <a:prstClr val="black"/>
                </a:solidFill>
                <a:latin typeface="Arial"/>
              </a:rPr>
              <a:t> </a:t>
            </a:r>
            <a:r>
              <a:rPr lang="en-GB" sz="2000" dirty="0">
                <a:solidFill>
                  <a:prstClr val="black"/>
                </a:solidFill>
                <a:latin typeface="Arial"/>
              </a:rPr>
              <a:t>rising and falling only. (Remember 10 seconds!) </a:t>
            </a:r>
            <a:endParaRPr lang="en-GB" sz="2000" dirty="0" smtClean="0">
              <a:solidFill>
                <a:prstClr val="black"/>
              </a:solidFill>
              <a:latin typeface="Arial"/>
              <a:cs typeface="Arial"/>
            </a:endParaRPr>
          </a:p>
          <a:p>
            <a:pPr marL="0" indent="0">
              <a:buNone/>
            </a:pPr>
            <a:r>
              <a:rPr lang="en-GB" dirty="0" smtClean="0"/>
              <a:t>                                                                                </a:t>
            </a:r>
          </a:p>
          <a:p>
            <a:endParaRPr lang="en-GB" dirty="0"/>
          </a:p>
          <a:p>
            <a:endParaRPr lang="en-GB" dirty="0" smtClean="0"/>
          </a:p>
          <a:p>
            <a:endParaRPr lang="en-GB" dirty="0" smtClean="0"/>
          </a:p>
          <a:p>
            <a:pPr marL="0" indent="0">
              <a:spcAft>
                <a:spcPts val="385"/>
              </a:spcAft>
              <a:buNone/>
            </a:pPr>
            <a:r>
              <a:rPr lang="en-GB" b="1" dirty="0" smtClean="0">
                <a:solidFill>
                  <a:prstClr val="black"/>
                </a:solidFill>
              </a:rPr>
              <a:t>6. Circulation </a:t>
            </a:r>
            <a:r>
              <a:rPr lang="en-GB" dirty="0">
                <a:solidFill>
                  <a:prstClr val="black"/>
                </a:solidFill>
              </a:rPr>
              <a:t>(only if breathing normally)</a:t>
            </a:r>
          </a:p>
          <a:p>
            <a:pPr marL="0" indent="0">
              <a:buSzPct val="100000"/>
              <a:buNone/>
            </a:pPr>
            <a:r>
              <a:rPr lang="en-GB" dirty="0" smtClean="0">
                <a:solidFill>
                  <a:prstClr val="black"/>
                </a:solidFill>
              </a:rPr>
              <a:t>    Check</a:t>
            </a:r>
            <a:r>
              <a:rPr lang="en-GB" dirty="0">
                <a:solidFill>
                  <a:prstClr val="black"/>
                </a:solidFill>
              </a:rPr>
              <a:t> the casualty for bleeding</a:t>
            </a:r>
            <a:endParaRPr lang="en-GB" dirty="0">
              <a:solidFill>
                <a:prstClr val="black"/>
              </a:solidFill>
              <a:cs typeface="Arial"/>
            </a:endParaRPr>
          </a:p>
          <a:p>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3" y="2924944"/>
            <a:ext cx="3160936" cy="193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5293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What’s next? </a:t>
            </a:r>
            <a:endParaRPr lang="en-US" b="1"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988840"/>
            <a:ext cx="252028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phic 14" descr="Line arrow: Straight">
            <a:extLst>
              <a:ext uri="{FF2B5EF4-FFF2-40B4-BE49-F238E27FC236}">
                <a16:creationId xmlns="" xmlns:a16="http://schemas.microsoft.com/office/drawing/2014/main" xmlns:lc="http://schemas.openxmlformats.org/drawingml/2006/lockedCanvas" id="{A334ECB4-851E-4392-85B8-1FEEDBA1D78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4"/>
              </a:ext>
            </a:extLst>
          </a:blip>
          <a:stretch>
            <a:fillRect/>
          </a:stretch>
        </p:blipFill>
        <p:spPr>
          <a:xfrm rot="10800000">
            <a:off x="2771800" y="1772816"/>
            <a:ext cx="806467" cy="914400"/>
          </a:xfrm>
          <a:prstGeom prst="rect">
            <a:avLst/>
          </a:prstGeom>
        </p:spPr>
      </p:pic>
      <p:sp>
        <p:nvSpPr>
          <p:cNvPr id="4" name="Rectangle 3"/>
          <p:cNvSpPr/>
          <p:nvPr/>
        </p:nvSpPr>
        <p:spPr>
          <a:xfrm>
            <a:off x="3578267" y="1744351"/>
            <a:ext cx="2502024" cy="1261884"/>
          </a:xfrm>
          <a:prstGeom prst="rect">
            <a:avLst/>
          </a:prstGeom>
        </p:spPr>
        <p:txBody>
          <a:bodyPr wrap="square">
            <a:spAutoFit/>
          </a:bodyPr>
          <a:lstStyle/>
          <a:p>
            <a:pPr lvl="0" algn="ctr" defTabSz="744413"/>
            <a:r>
              <a:rPr lang="en-GB" b="1" dirty="0">
                <a:solidFill>
                  <a:prstClr val="black"/>
                </a:solidFill>
                <a:latin typeface="Arial"/>
              </a:rPr>
              <a:t>Is the casualty  </a:t>
            </a:r>
            <a:r>
              <a:rPr lang="en-GB" sz="2000" b="1" dirty="0">
                <a:solidFill>
                  <a:prstClr val="black"/>
                </a:solidFill>
                <a:latin typeface="Arial"/>
              </a:rPr>
              <a:t>unresponsive</a:t>
            </a:r>
            <a:r>
              <a:rPr lang="en-GB" b="1" dirty="0">
                <a:solidFill>
                  <a:prstClr val="black"/>
                </a:solidFill>
                <a:latin typeface="Arial"/>
              </a:rPr>
              <a:t> but </a:t>
            </a:r>
            <a:r>
              <a:rPr lang="en-GB" b="1" u="sng" dirty="0">
                <a:solidFill>
                  <a:prstClr val="black"/>
                </a:solidFill>
                <a:latin typeface="Arial"/>
              </a:rPr>
              <a:t>breathing normally</a:t>
            </a:r>
            <a:r>
              <a:rPr lang="en-GB" b="1" dirty="0">
                <a:solidFill>
                  <a:prstClr val="black"/>
                </a:solidFill>
                <a:latin typeface="Arial"/>
              </a:rPr>
              <a:t>?</a:t>
            </a:r>
          </a:p>
        </p:txBody>
      </p:sp>
      <p:sp>
        <p:nvSpPr>
          <p:cNvPr id="6" name="Rectangle 5"/>
          <p:cNvSpPr/>
          <p:nvPr/>
        </p:nvSpPr>
        <p:spPr>
          <a:xfrm>
            <a:off x="6948264" y="1484784"/>
            <a:ext cx="1925960" cy="2308324"/>
          </a:xfrm>
          <a:prstGeom prst="rect">
            <a:avLst/>
          </a:prstGeom>
        </p:spPr>
        <p:txBody>
          <a:bodyPr wrap="square">
            <a:spAutoFit/>
          </a:bodyPr>
          <a:lstStyle/>
          <a:p>
            <a:r>
              <a:rPr lang="en-GB" sz="2400" b="1" dirty="0">
                <a:solidFill>
                  <a:prstClr val="black"/>
                </a:solidFill>
                <a:latin typeface="Arial"/>
              </a:rPr>
              <a:t>If </a:t>
            </a:r>
            <a:r>
              <a:rPr lang="en-GB" sz="2400" b="1" u="sng" dirty="0">
                <a:solidFill>
                  <a:prstClr val="black"/>
                </a:solidFill>
                <a:latin typeface="Arial"/>
              </a:rPr>
              <a:t>YES</a:t>
            </a:r>
            <a:r>
              <a:rPr lang="en-GB" sz="2400" b="1" dirty="0">
                <a:solidFill>
                  <a:prstClr val="black"/>
                </a:solidFill>
                <a:latin typeface="Arial"/>
              </a:rPr>
              <a:t>, then place the casualty into the recovery position</a:t>
            </a:r>
            <a:endParaRPr lang="en-US" dirty="0"/>
          </a:p>
        </p:txBody>
      </p:sp>
      <p:pic>
        <p:nvPicPr>
          <p:cNvPr id="8" name="Graphic 13" descr="Line arrow: Straight">
            <a:extLst>
              <a:ext uri="{FF2B5EF4-FFF2-40B4-BE49-F238E27FC236}">
                <a16:creationId xmlns="" xmlns:a16="http://schemas.microsoft.com/office/drawing/2014/main" xmlns:lc="http://schemas.openxmlformats.org/drawingml/2006/lockedCanvas" id="{E04D0368-DE7F-4750-99FF-07C232FAD37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5"/>
              </a:ext>
            </a:extLst>
          </a:blip>
          <a:stretch>
            <a:fillRect/>
          </a:stretch>
        </p:blipFill>
        <p:spPr>
          <a:xfrm rot="10800000">
            <a:off x="5893116" y="1772817"/>
            <a:ext cx="806467" cy="914400"/>
          </a:xfrm>
          <a:prstGeom prst="rect">
            <a:avLst/>
          </a:prstGeom>
        </p:spPr>
      </p:pic>
    </p:spTree>
    <p:extLst>
      <p:ext uri="{BB962C8B-B14F-4D97-AF65-F5344CB8AC3E}">
        <p14:creationId xmlns:p14="http://schemas.microsoft.com/office/powerpoint/2010/main" val="28198451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Recovery position</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340768"/>
            <a:ext cx="2448271"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 xmlns:a16="http://schemas.microsoft.com/office/drawing/2014/main" xmlns:lc="http://schemas.openxmlformats.org/drawingml/2006/lockedCanvas" id="{30C8E062-49A9-491D-871D-15770C897CB9}"/>
              </a:ext>
              <a:ext uri="{C183D7F6-B498-43B3-948B-1728B52AA6E4}">
                <adec:decorative xmlns="" xmlns:adec="http://schemas.microsoft.com/office/drawing/2017/decorative" xmlns:lc="http://schemas.openxmlformats.org/drawingml/2006/lockedCanva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628800"/>
            <a:ext cx="1961136" cy="1961136"/>
          </a:xfrm>
          <a:prstGeom prst="rect">
            <a:avLst/>
          </a:prstGeom>
        </p:spPr>
      </p:pic>
      <p:sp>
        <p:nvSpPr>
          <p:cNvPr id="4" name="Rectangle 3"/>
          <p:cNvSpPr/>
          <p:nvPr/>
        </p:nvSpPr>
        <p:spPr>
          <a:xfrm>
            <a:off x="5292080" y="1452885"/>
            <a:ext cx="3168352" cy="1200329"/>
          </a:xfrm>
          <a:prstGeom prst="rect">
            <a:avLst/>
          </a:prstGeom>
        </p:spPr>
        <p:txBody>
          <a:bodyPr wrap="square">
            <a:spAutoFit/>
          </a:bodyPr>
          <a:lstStyle/>
          <a:p>
            <a:r>
              <a:rPr lang="en-GB" b="1" dirty="0" smtClean="0"/>
              <a:t>2. Angle </a:t>
            </a:r>
            <a:r>
              <a:rPr lang="en-GB" b="1" dirty="0"/>
              <a:t>arm</a:t>
            </a:r>
          </a:p>
          <a:p>
            <a:r>
              <a:rPr lang="en-GB" dirty="0"/>
              <a:t>Put the arm nearest to you to make a right angle. Palm facing upwards</a:t>
            </a:r>
          </a:p>
        </p:txBody>
      </p:sp>
      <p:sp>
        <p:nvSpPr>
          <p:cNvPr id="6" name="Rectangle 5"/>
          <p:cNvSpPr/>
          <p:nvPr/>
        </p:nvSpPr>
        <p:spPr>
          <a:xfrm>
            <a:off x="395536" y="3602386"/>
            <a:ext cx="4572000" cy="1477328"/>
          </a:xfrm>
          <a:prstGeom prst="rect">
            <a:avLst/>
          </a:prstGeom>
        </p:spPr>
        <p:txBody>
          <a:bodyPr>
            <a:spAutoFit/>
          </a:bodyPr>
          <a:lstStyle/>
          <a:p>
            <a:r>
              <a:rPr lang="en-GB" b="1" dirty="0" smtClean="0"/>
              <a:t>3. Hand </a:t>
            </a:r>
            <a:r>
              <a:rPr lang="en-GB" b="1" dirty="0"/>
              <a:t>to cheek</a:t>
            </a:r>
          </a:p>
          <a:p>
            <a:r>
              <a:rPr lang="en-GB" dirty="0"/>
              <a:t>Bring the arm furthest away across the chest and place the back of their hand against the cheek nearest to you</a:t>
            </a:r>
          </a:p>
          <a:p>
            <a:r>
              <a:rPr lang="en-GB" dirty="0"/>
              <a:t>Hold it there</a:t>
            </a:r>
          </a:p>
        </p:txBody>
      </p:sp>
      <p:sp>
        <p:nvSpPr>
          <p:cNvPr id="7" name="Rectangle 6"/>
          <p:cNvSpPr/>
          <p:nvPr/>
        </p:nvSpPr>
        <p:spPr>
          <a:xfrm>
            <a:off x="5724128" y="3589936"/>
            <a:ext cx="3168352" cy="1200329"/>
          </a:xfrm>
          <a:prstGeom prst="rect">
            <a:avLst/>
          </a:prstGeom>
        </p:spPr>
        <p:txBody>
          <a:bodyPr wrap="square">
            <a:spAutoFit/>
          </a:bodyPr>
          <a:lstStyle/>
          <a:p>
            <a:r>
              <a:rPr lang="en-GB" b="1" dirty="0" smtClean="0"/>
              <a:t>4. Knee </a:t>
            </a:r>
            <a:r>
              <a:rPr lang="en-GB" b="1" dirty="0"/>
              <a:t>bend</a:t>
            </a:r>
          </a:p>
          <a:p>
            <a:r>
              <a:rPr lang="en-GB" dirty="0"/>
              <a:t>With other hand, bend their far knee up so that the foot is flat on the </a:t>
            </a:r>
            <a:r>
              <a:rPr lang="en-GB" dirty="0" smtClean="0"/>
              <a:t>floor.</a:t>
            </a:r>
            <a:endParaRPr lang="en-US"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4725144"/>
            <a:ext cx="2292350" cy="2514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3456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Cont..</a:t>
            </a:r>
            <a:endParaRPr lang="en-US" dirty="0"/>
          </a:p>
        </p:txBody>
      </p:sp>
      <p:sp>
        <p:nvSpPr>
          <p:cNvPr id="3" name="Content Placeholder 2"/>
          <p:cNvSpPr>
            <a:spLocks noGrp="1"/>
          </p:cNvSpPr>
          <p:nvPr>
            <p:ph idx="1"/>
          </p:nvPr>
        </p:nvSpPr>
        <p:spPr/>
        <p:txBody>
          <a:bodyPr/>
          <a:lstStyle/>
          <a:p>
            <a:pPr marL="248609" lvl="0" indent="-248609" defTabSz="744413">
              <a:spcBef>
                <a:spcPts val="0"/>
              </a:spcBef>
              <a:spcAft>
                <a:spcPts val="566"/>
              </a:spcAft>
              <a:buNone/>
            </a:pPr>
            <a:r>
              <a:rPr lang="en-GB" sz="2000" b="1" dirty="0">
                <a:solidFill>
                  <a:srgbClr val="007A53"/>
                </a:solidFill>
                <a:latin typeface="Arial" panose="020B0604020202020204" pitchFamily="34" charset="0"/>
                <a:cs typeface="Arial" panose="020B0604020202020204" pitchFamily="34" charset="0"/>
              </a:rPr>
              <a:t>5</a:t>
            </a:r>
            <a:r>
              <a:rPr lang="en-GB" sz="2000" b="1" dirty="0" smtClean="0">
                <a:solidFill>
                  <a:srgbClr val="007A53"/>
                </a:solidFill>
                <a:latin typeface="Arial" panose="020B0604020202020204" pitchFamily="34" charset="0"/>
                <a:cs typeface="Arial" panose="020B0604020202020204" pitchFamily="34" charset="0"/>
              </a:rPr>
              <a:t>.</a:t>
            </a:r>
            <a:r>
              <a:rPr lang="en-GB" sz="2000" b="1" dirty="0">
                <a:solidFill>
                  <a:prstClr val="black"/>
                </a:solidFill>
                <a:latin typeface="Arial" panose="020B0604020202020204" pitchFamily="34" charset="0"/>
                <a:cs typeface="Arial" panose="020B0604020202020204" pitchFamily="34" charset="0"/>
              </a:rPr>
              <a:t>	Knee pull</a:t>
            </a:r>
          </a:p>
          <a:p>
            <a:pPr marL="248609" lvl="0" indent="-248609" defTabSz="744413">
              <a:spcBef>
                <a:spcPts val="0"/>
              </a:spcBef>
              <a:buSzPct val="100000"/>
              <a:buBlip>
                <a:blip r:embed="rId2"/>
              </a:buBlip>
            </a:pPr>
            <a:r>
              <a:rPr lang="en-GB" sz="2000" dirty="0">
                <a:solidFill>
                  <a:prstClr val="black"/>
                </a:solidFill>
                <a:latin typeface="Arial" panose="020B0604020202020204" pitchFamily="34" charset="0"/>
                <a:cs typeface="Arial" panose="020B0604020202020204" pitchFamily="34" charset="0"/>
              </a:rPr>
              <a:t>Pull on the knee to roll the casualty towards you onto their side</a:t>
            </a:r>
          </a:p>
          <a:p>
            <a:pPr marL="248609" lvl="0" indent="-248609" defTabSz="744413">
              <a:spcBef>
                <a:spcPts val="0"/>
              </a:spcBef>
              <a:buSzPct val="100000"/>
              <a:buBlip>
                <a:blip r:embed="rId2"/>
              </a:buBlip>
            </a:pPr>
            <a:r>
              <a:rPr lang="en-GB" sz="2000" dirty="0">
                <a:solidFill>
                  <a:prstClr val="black"/>
                </a:solidFill>
                <a:latin typeface="Arial" panose="020B0604020202020204" pitchFamily="34" charset="0"/>
                <a:cs typeface="Arial" panose="020B0604020202020204" pitchFamily="34" charset="0"/>
              </a:rPr>
              <a:t>Adjust them as necessary</a:t>
            </a:r>
          </a:p>
          <a:p>
            <a:pPr marL="0" indent="0">
              <a:buNone/>
            </a:pP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453821"/>
            <a:ext cx="1938337"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88977" y="4365104"/>
            <a:ext cx="4572000" cy="1631216"/>
          </a:xfrm>
          <a:prstGeom prst="rect">
            <a:avLst/>
          </a:prstGeom>
        </p:spPr>
        <p:txBody>
          <a:bodyPr>
            <a:spAutoFit/>
          </a:bodyPr>
          <a:lstStyle/>
          <a:p>
            <a:r>
              <a:rPr lang="en-GB" sz="2000" b="1" dirty="0"/>
              <a:t>6.  Ensure airway is open</a:t>
            </a:r>
          </a:p>
          <a:p>
            <a:pPr marL="342900" indent="-342900">
              <a:buFont typeface="Arial" pitchFamily="34" charset="0"/>
              <a:buChar char="•"/>
            </a:pPr>
            <a:r>
              <a:rPr lang="en-GB" sz="2000" dirty="0"/>
              <a:t>Recheck breathing</a:t>
            </a:r>
          </a:p>
          <a:p>
            <a:pPr marL="342900" indent="-342900">
              <a:buFont typeface="Arial" pitchFamily="34" charset="0"/>
              <a:buChar char="•"/>
            </a:pPr>
            <a:r>
              <a:rPr lang="en-GB" sz="2000" dirty="0"/>
              <a:t>Call 999/112</a:t>
            </a:r>
          </a:p>
          <a:p>
            <a:pPr marL="342900" indent="-342900">
              <a:buFont typeface="Arial" pitchFamily="34" charset="0"/>
              <a:buChar char="•"/>
            </a:pPr>
            <a:r>
              <a:rPr lang="en-GB" sz="2000" dirty="0"/>
              <a:t>Stay and monitor casualty until help arrives</a:t>
            </a:r>
          </a:p>
        </p:txBody>
      </p:sp>
    </p:spTree>
    <p:extLst>
      <p:ext uri="{BB962C8B-B14F-4D97-AF65-F5344CB8AC3E}">
        <p14:creationId xmlns:p14="http://schemas.microsoft.com/office/powerpoint/2010/main" val="297874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 </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132856"/>
            <a:ext cx="2088232" cy="68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132856"/>
            <a:ext cx="576064" cy="52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27784" y="1887141"/>
            <a:ext cx="1997968" cy="1631216"/>
          </a:xfrm>
          <a:prstGeom prst="rect">
            <a:avLst/>
          </a:prstGeom>
        </p:spPr>
        <p:txBody>
          <a:bodyPr wrap="square">
            <a:spAutoFit/>
          </a:bodyPr>
          <a:lstStyle/>
          <a:p>
            <a:r>
              <a:rPr lang="en-GB" sz="2000" dirty="0"/>
              <a:t>Is the casualty unresponsive and not breathing normally?</a:t>
            </a:r>
          </a:p>
        </p:txBody>
      </p:sp>
      <p:pic>
        <p:nvPicPr>
          <p:cNvPr id="7" name="Graphic 13" descr="Line arrow: Straight">
            <a:extLst>
              <a:ext uri="{FF2B5EF4-FFF2-40B4-BE49-F238E27FC236}">
                <a16:creationId xmlns="" xmlns:a16="http://schemas.microsoft.com/office/drawing/2014/main" xmlns:lc="http://schemas.openxmlformats.org/drawingml/2006/lockedCanvas" id="{E04D0368-DE7F-4750-99FF-07C232FAD37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5"/>
              </a:ext>
            </a:extLst>
          </a:blip>
          <a:stretch>
            <a:fillRect/>
          </a:stretch>
        </p:blipFill>
        <p:spPr>
          <a:xfrm rot="10800000">
            <a:off x="4427984" y="2030105"/>
            <a:ext cx="806467" cy="914400"/>
          </a:xfrm>
          <a:prstGeom prst="rect">
            <a:avLst/>
          </a:prstGeom>
        </p:spPr>
      </p:pic>
      <p:sp>
        <p:nvSpPr>
          <p:cNvPr id="5" name="Rectangle 4"/>
          <p:cNvSpPr/>
          <p:nvPr/>
        </p:nvSpPr>
        <p:spPr>
          <a:xfrm>
            <a:off x="5436096" y="1887141"/>
            <a:ext cx="2286000" cy="2246769"/>
          </a:xfrm>
          <a:prstGeom prst="rect">
            <a:avLst/>
          </a:prstGeom>
        </p:spPr>
        <p:txBody>
          <a:bodyPr wrap="square">
            <a:spAutoFit/>
          </a:bodyPr>
          <a:lstStyle/>
          <a:p>
            <a:r>
              <a:rPr lang="en-GB" sz="2000" dirty="0"/>
              <a:t>Call </a:t>
            </a:r>
            <a:r>
              <a:rPr lang="en-GB" sz="2000" dirty="0" smtClean="0"/>
              <a:t>911 </a:t>
            </a:r>
            <a:r>
              <a:rPr lang="en-GB" sz="2000" dirty="0"/>
              <a:t>for emergency help and start CPR. You can instruct an adult how to do this if you cannot do it yourself.</a:t>
            </a:r>
          </a:p>
        </p:txBody>
      </p:sp>
    </p:spTree>
    <p:extLst>
      <p:ext uri="{BB962C8B-B14F-4D97-AF65-F5344CB8AC3E}">
        <p14:creationId xmlns:p14="http://schemas.microsoft.com/office/powerpoint/2010/main" val="25206020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Cardiopulmonary Resuscitation</a:t>
            </a:r>
            <a:endParaRPr lang="en-US" dirty="0"/>
          </a:p>
        </p:txBody>
      </p:sp>
      <p:sp>
        <p:nvSpPr>
          <p:cNvPr id="3" name="Content Placeholder 2"/>
          <p:cNvSpPr>
            <a:spLocks noGrp="1"/>
          </p:cNvSpPr>
          <p:nvPr>
            <p:ph idx="1"/>
          </p:nvPr>
        </p:nvSpPr>
        <p:spPr/>
        <p:txBody>
          <a:bodyPr>
            <a:normAutofit fontScale="92500"/>
          </a:bodyPr>
          <a:lstStyle/>
          <a:p>
            <a:r>
              <a:rPr lang="en-GB" b="1" dirty="0"/>
              <a:t>Cardiopulmonary resuscitation (CPR</a:t>
            </a:r>
            <a:r>
              <a:rPr lang="en-GB" dirty="0"/>
              <a:t>) consists of the use of chest compressions and artificial ventilation to maintain circulatory flow and oxygenation during cardiac </a:t>
            </a:r>
            <a:r>
              <a:rPr lang="en-GB" dirty="0" smtClean="0"/>
              <a:t>arrest.</a:t>
            </a:r>
          </a:p>
          <a:p>
            <a:r>
              <a:rPr lang="en-GB" dirty="0"/>
              <a:t>CPR is artificial respiration and artificial circulation. </a:t>
            </a:r>
            <a:endParaRPr lang="en-GB" dirty="0" smtClean="0"/>
          </a:p>
          <a:p>
            <a:pPr>
              <a:buFont typeface="Wingdings" pitchFamily="2" charset="2"/>
              <a:buChar char="ü"/>
            </a:pPr>
            <a:r>
              <a:rPr lang="en-GB" dirty="0"/>
              <a:t>Artificial </a:t>
            </a:r>
            <a:r>
              <a:rPr lang="en-GB" dirty="0" smtClean="0"/>
              <a:t>respiration </a:t>
            </a:r>
            <a:r>
              <a:rPr lang="en-GB" dirty="0"/>
              <a:t>provides oxygen to the </a:t>
            </a:r>
            <a:r>
              <a:rPr lang="en-GB" dirty="0" smtClean="0"/>
              <a:t>lungs</a:t>
            </a:r>
          </a:p>
          <a:p>
            <a:pPr>
              <a:buFont typeface="Wingdings" pitchFamily="2" charset="2"/>
              <a:buChar char="ü"/>
            </a:pPr>
            <a:r>
              <a:rPr lang="en-GB" dirty="0"/>
              <a:t>Artificial circulation causes </a:t>
            </a:r>
            <a:r>
              <a:rPr lang="en-GB" dirty="0" smtClean="0"/>
              <a:t>blood </a:t>
            </a:r>
            <a:r>
              <a:rPr lang="en-GB" dirty="0"/>
              <a:t>to flow through the body.</a:t>
            </a:r>
            <a:endParaRPr lang="en-US" dirty="0"/>
          </a:p>
        </p:txBody>
      </p:sp>
    </p:spTree>
    <p:extLst>
      <p:ext uri="{BB962C8B-B14F-4D97-AF65-F5344CB8AC3E}">
        <p14:creationId xmlns:p14="http://schemas.microsoft.com/office/powerpoint/2010/main" val="25803454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CPR remember</a:t>
            </a:r>
          </a:p>
        </p:txBody>
      </p:sp>
      <p:sp>
        <p:nvSpPr>
          <p:cNvPr id="3" name="Content Placeholder 2"/>
          <p:cNvSpPr>
            <a:spLocks noGrp="1"/>
          </p:cNvSpPr>
          <p:nvPr>
            <p:ph idx="1"/>
          </p:nvPr>
        </p:nvSpPr>
        <p:spPr/>
        <p:txBody>
          <a:bodyPr>
            <a:normAutofit lnSpcReduction="10000"/>
          </a:bodyPr>
          <a:lstStyle/>
          <a:p>
            <a:r>
              <a:rPr lang="en-GB" dirty="0"/>
              <a:t>You may not be strong/confident enough to do CPR on a casualty. That’s OK, you can tell someone else what they need to do</a:t>
            </a:r>
          </a:p>
          <a:p>
            <a:r>
              <a:rPr lang="en-GB" dirty="0"/>
              <a:t>It is important to understand that sometimes even CPR cannot save somebody</a:t>
            </a:r>
          </a:p>
          <a:p>
            <a:r>
              <a:rPr lang="en-GB" dirty="0"/>
              <a:t>Anything you can do to help, even just calling someone else to help, could be lifesaving</a:t>
            </a:r>
          </a:p>
          <a:p>
            <a:r>
              <a:rPr lang="en-GB" dirty="0"/>
              <a:t>Never do CPR on someone if they are responsive and breathing normally</a:t>
            </a:r>
          </a:p>
          <a:p>
            <a:endParaRPr lang="en-US" dirty="0"/>
          </a:p>
        </p:txBody>
      </p:sp>
    </p:spTree>
    <p:extLst>
      <p:ext uri="{BB962C8B-B14F-4D97-AF65-F5344CB8AC3E}">
        <p14:creationId xmlns:p14="http://schemas.microsoft.com/office/powerpoint/2010/main" val="28085812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CPR – Adult casualty</a:t>
            </a: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GB" dirty="0"/>
              <a:t>Perform a scene survey.</a:t>
            </a:r>
          </a:p>
          <a:p>
            <a:pPr marL="514350" indent="-514350">
              <a:buFont typeface="+mj-lt"/>
              <a:buAutoNum type="arabicPeriod"/>
            </a:pPr>
            <a:r>
              <a:rPr lang="en-GB" dirty="0" smtClean="0"/>
              <a:t> </a:t>
            </a:r>
            <a:r>
              <a:rPr lang="en-GB" dirty="0"/>
              <a:t>Assess responsiveness</a:t>
            </a:r>
            <a:r>
              <a:rPr lang="en-GB" dirty="0" smtClean="0"/>
              <a:t>.</a:t>
            </a:r>
          </a:p>
          <a:p>
            <a:pPr marL="514350" indent="-514350">
              <a:buFont typeface="+mj-lt"/>
              <a:buAutoNum type="arabicPeriod"/>
            </a:pPr>
            <a:r>
              <a:rPr lang="en-GB" dirty="0"/>
              <a:t> If there is no response, call for medical help on a mobile device, and place the phone on speaker-phone, and send someone for an </a:t>
            </a:r>
            <a:r>
              <a:rPr lang="en-GB" dirty="0" smtClean="0"/>
              <a:t>AED.</a:t>
            </a:r>
          </a:p>
          <a:p>
            <a:pPr marL="514350" indent="-514350">
              <a:buFont typeface="+mj-lt"/>
              <a:buAutoNum type="arabicPeriod"/>
            </a:pPr>
            <a:r>
              <a:rPr lang="en-GB" dirty="0"/>
              <a:t>Perform a primary survey: </a:t>
            </a:r>
            <a:endParaRPr lang="en-GB" dirty="0" smtClean="0"/>
          </a:p>
          <a:p>
            <a:pPr>
              <a:buFont typeface="Wingdings" pitchFamily="2" charset="2"/>
              <a:buChar char="ü"/>
            </a:pPr>
            <a:r>
              <a:rPr lang="en-GB" dirty="0" smtClean="0"/>
              <a:t> </a:t>
            </a:r>
            <a:r>
              <a:rPr lang="en-GB" dirty="0"/>
              <a:t>Open the airway. </a:t>
            </a:r>
            <a:endParaRPr lang="en-GB" dirty="0" smtClean="0"/>
          </a:p>
          <a:p>
            <a:pPr>
              <a:buFont typeface="Wingdings" pitchFamily="2" charset="2"/>
              <a:buChar char="ü"/>
            </a:pPr>
            <a:r>
              <a:rPr lang="en-GB" dirty="0" smtClean="0"/>
              <a:t> </a:t>
            </a:r>
            <a:r>
              <a:rPr lang="en-GB" dirty="0"/>
              <a:t>Check for breathing for at least 5 and no more than 10 seconds</a:t>
            </a:r>
            <a:endParaRPr lang="en-US" dirty="0"/>
          </a:p>
        </p:txBody>
      </p:sp>
    </p:spTree>
    <p:extLst>
      <p:ext uri="{BB962C8B-B14F-4D97-AF65-F5344CB8AC3E}">
        <p14:creationId xmlns:p14="http://schemas.microsoft.com/office/powerpoint/2010/main" val="42033487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lstStyle/>
          <a:p>
            <a:pPr marL="0" indent="0">
              <a:buNone/>
            </a:pPr>
            <a:r>
              <a:rPr lang="en-GB" dirty="0"/>
              <a:t>5. If the casualty is not breathing, or not breathing effectively (</a:t>
            </a:r>
            <a:r>
              <a:rPr lang="en-GB" b="1" dirty="0" err="1"/>
              <a:t>agonal</a:t>
            </a:r>
            <a:r>
              <a:rPr lang="en-GB" b="1" dirty="0"/>
              <a:t> breaths</a:t>
            </a:r>
            <a:r>
              <a:rPr lang="en-GB" dirty="0"/>
              <a:t>) position your hands in the centre of the upper chest and your shoulders directly over your hands. Keep your elbows </a:t>
            </a:r>
            <a:r>
              <a:rPr lang="en-GB" dirty="0" smtClean="0"/>
              <a:t>locked.</a:t>
            </a:r>
            <a:endParaRPr lang="en-US" dirty="0"/>
          </a:p>
        </p:txBody>
      </p:sp>
    </p:spTree>
    <p:extLst>
      <p:ext uri="{BB962C8B-B14F-4D97-AF65-F5344CB8AC3E}">
        <p14:creationId xmlns:p14="http://schemas.microsoft.com/office/powerpoint/2010/main" val="34997868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t>6. Give 30 compressions—Push hard—Push Fast! </a:t>
            </a:r>
            <a:endParaRPr lang="en-GB" dirty="0" smtClean="0"/>
          </a:p>
          <a:p>
            <a:pPr>
              <a:buFont typeface="Wingdings" pitchFamily="2" charset="2"/>
              <a:buChar char="ü"/>
            </a:pPr>
            <a:r>
              <a:rPr lang="en-GB" dirty="0" smtClean="0"/>
              <a:t>Press </a:t>
            </a:r>
            <a:r>
              <a:rPr lang="en-GB" dirty="0"/>
              <a:t>the heels of the hands straight down on the breastbone. The depth of each compression should be at 5-6 cm (2-2.4 inches). </a:t>
            </a:r>
            <a:endParaRPr lang="en-GB" dirty="0" smtClean="0"/>
          </a:p>
          <a:p>
            <a:pPr>
              <a:buFont typeface="Wingdings" pitchFamily="2" charset="2"/>
              <a:buChar char="ü"/>
            </a:pPr>
            <a:r>
              <a:rPr lang="en-GB" dirty="0"/>
              <a:t> </a:t>
            </a:r>
            <a:r>
              <a:rPr lang="en-GB" dirty="0" smtClean="0"/>
              <a:t> </a:t>
            </a:r>
            <a:r>
              <a:rPr lang="en-GB" dirty="0"/>
              <a:t>Release pressure and completely remove your weight at the top of each compression to allow chest to return to the resting position</a:t>
            </a:r>
            <a:r>
              <a:rPr lang="en-GB" dirty="0" smtClean="0"/>
              <a:t>.</a:t>
            </a:r>
          </a:p>
          <a:p>
            <a:pPr>
              <a:buFont typeface="Wingdings" pitchFamily="2" charset="2"/>
              <a:buChar char="ü"/>
            </a:pPr>
            <a:r>
              <a:rPr lang="en-GB" dirty="0" smtClean="0"/>
              <a:t>  </a:t>
            </a:r>
            <a:r>
              <a:rPr lang="en-GB" dirty="0"/>
              <a:t>Give compressions at a rate of 100 to 120 per minute. Count compressions out loud to keep track of how many you have given, and to help keep a steady </a:t>
            </a:r>
            <a:r>
              <a:rPr lang="en-GB" dirty="0" smtClean="0"/>
              <a:t>rhythm.</a:t>
            </a:r>
            <a:endParaRPr lang="en-US" dirty="0"/>
          </a:p>
        </p:txBody>
      </p:sp>
    </p:spTree>
    <p:extLst>
      <p:ext uri="{BB962C8B-B14F-4D97-AF65-F5344CB8AC3E}">
        <p14:creationId xmlns:p14="http://schemas.microsoft.com/office/powerpoint/2010/main" val="95678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EMERGENCIES</a:t>
            </a:r>
            <a:br>
              <a:rPr lang="en-US" b="1" dirty="0" smtClean="0"/>
            </a:br>
            <a:endParaRPr lang="en-US" b="1" dirty="0"/>
          </a:p>
        </p:txBody>
      </p:sp>
      <p:sp>
        <p:nvSpPr>
          <p:cNvPr id="3" name="Content Placeholder 2"/>
          <p:cNvSpPr>
            <a:spLocks noGrp="1"/>
          </p:cNvSpPr>
          <p:nvPr>
            <p:ph idx="1"/>
          </p:nvPr>
        </p:nvSpPr>
        <p:spPr/>
        <p:txBody>
          <a:bodyPr>
            <a:normAutofit fontScale="92500" lnSpcReduction="10000"/>
          </a:bodyPr>
          <a:lstStyle/>
          <a:p>
            <a:r>
              <a:rPr lang="en-GB" b="1" dirty="0" err="1" smtClean="0"/>
              <a:t>Def</a:t>
            </a:r>
            <a:r>
              <a:rPr lang="en-GB" dirty="0" smtClean="0"/>
              <a:t>; it is a situation that requires urgent interventions or  immediate actions.</a:t>
            </a:r>
          </a:p>
          <a:p>
            <a:r>
              <a:rPr lang="en-GB" dirty="0" smtClean="0"/>
              <a:t>An emergency is a situation that poses an immediate risk to health, life, property, or environment. </a:t>
            </a:r>
          </a:p>
          <a:p>
            <a:r>
              <a:rPr lang="en-GB" dirty="0" smtClean="0"/>
              <a:t>Most emergencies require urgent intervention to prevent a worsening of the situation, although in some situations, mitigation may not be possible and agencies may only be able to offer palliative care for the aftermath.</a:t>
            </a:r>
          </a:p>
          <a:p>
            <a:endParaRPr lang="en-GB" dirty="0" smtClean="0"/>
          </a:p>
          <a:p>
            <a:endParaRPr lang="en-US" dirty="0"/>
          </a:p>
        </p:txBody>
      </p:sp>
    </p:spTree>
    <p:extLst>
      <p:ext uri="{BB962C8B-B14F-4D97-AF65-F5344CB8AC3E}">
        <p14:creationId xmlns:p14="http://schemas.microsoft.com/office/powerpoint/2010/main" val="42869217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GB" dirty="0"/>
              <a:t>7. Open the airway by tilting the head and lifting the chin</a:t>
            </a:r>
            <a:r>
              <a:rPr lang="en-GB" dirty="0" smtClean="0"/>
              <a:t>.</a:t>
            </a:r>
          </a:p>
          <a:p>
            <a:pPr marL="0" indent="0">
              <a:buNone/>
            </a:pPr>
            <a:r>
              <a:rPr lang="en-GB" dirty="0" smtClean="0"/>
              <a:t>8. Position </a:t>
            </a:r>
            <a:r>
              <a:rPr lang="en-GB" dirty="0"/>
              <a:t>a barrier device and breathe into the casualty twice. </a:t>
            </a:r>
            <a:endParaRPr lang="en-GB" dirty="0" smtClean="0"/>
          </a:p>
          <a:p>
            <a:pPr>
              <a:buFont typeface="Wingdings" pitchFamily="2" charset="2"/>
              <a:buChar char="ü"/>
            </a:pPr>
            <a:r>
              <a:rPr lang="en-GB" dirty="0" smtClean="0"/>
              <a:t>For </a:t>
            </a:r>
            <a:r>
              <a:rPr lang="en-GB" dirty="0"/>
              <a:t>an adult casualty, each breath should take about for 1 second, with just enough air to make the chest rise</a:t>
            </a:r>
            <a:r>
              <a:rPr lang="en-GB" dirty="0" smtClean="0"/>
              <a:t>.</a:t>
            </a:r>
            <a:endParaRPr lang="en-US" dirty="0"/>
          </a:p>
          <a:p>
            <a:pPr>
              <a:buFont typeface="Wingdings" pitchFamily="2" charset="2"/>
              <a:buChar char="ü"/>
            </a:pPr>
            <a:r>
              <a:rPr lang="en-GB" dirty="0"/>
              <a:t>This is one cycle of 30:2 (30 compressions to 2 ventilations)</a:t>
            </a:r>
            <a:endParaRPr lang="en-US" dirty="0"/>
          </a:p>
        </p:txBody>
      </p:sp>
    </p:spTree>
    <p:extLst>
      <p:ext uri="{BB962C8B-B14F-4D97-AF65-F5344CB8AC3E}">
        <p14:creationId xmlns:p14="http://schemas.microsoft.com/office/powerpoint/2010/main" val="6155104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916832"/>
            <a:ext cx="7344816" cy="439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32310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6768752" cy="45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5281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Agonal</a:t>
            </a:r>
            <a:r>
              <a:rPr lang="en-US" b="1" dirty="0"/>
              <a:t> breathing</a:t>
            </a:r>
          </a:p>
        </p:txBody>
      </p:sp>
      <p:sp>
        <p:nvSpPr>
          <p:cNvPr id="3" name="Content Placeholder 2"/>
          <p:cNvSpPr>
            <a:spLocks noGrp="1"/>
          </p:cNvSpPr>
          <p:nvPr>
            <p:ph idx="1"/>
          </p:nvPr>
        </p:nvSpPr>
        <p:spPr/>
        <p:txBody>
          <a:bodyPr>
            <a:normAutofit fontScale="92500"/>
          </a:bodyPr>
          <a:lstStyle/>
          <a:p>
            <a:r>
              <a:rPr lang="en-GB" b="1" dirty="0" err="1"/>
              <a:t>Agonal</a:t>
            </a:r>
            <a:r>
              <a:rPr lang="en-GB" b="1" dirty="0"/>
              <a:t> breathing </a:t>
            </a:r>
            <a:r>
              <a:rPr lang="en-GB" dirty="0"/>
              <a:t>is an abnormal pattern of breathing driven by a brain-stem reflex, characterized by irregular gasping respirations at times accompanied by strange vocalizations. </a:t>
            </a:r>
            <a:endParaRPr lang="en-GB" dirty="0" smtClean="0"/>
          </a:p>
          <a:p>
            <a:r>
              <a:rPr lang="en-GB" dirty="0"/>
              <a:t>They can occur with cardiac arrest and lead bystanders to believe the casualty is breathing</a:t>
            </a:r>
            <a:r>
              <a:rPr lang="en-GB" dirty="0" smtClean="0"/>
              <a:t>.</a:t>
            </a:r>
          </a:p>
          <a:p>
            <a:r>
              <a:rPr lang="en-GB" dirty="0" smtClean="0"/>
              <a:t>A </a:t>
            </a:r>
            <a:r>
              <a:rPr lang="en-GB" dirty="0"/>
              <a:t>casualty with </a:t>
            </a:r>
            <a:r>
              <a:rPr lang="en-GB" dirty="0" err="1"/>
              <a:t>agonal</a:t>
            </a:r>
            <a:r>
              <a:rPr lang="en-GB" dirty="0"/>
              <a:t> breathing should be treated as though they are not </a:t>
            </a:r>
            <a:r>
              <a:rPr lang="en-GB" dirty="0" smtClean="0"/>
              <a:t>breathing.</a:t>
            </a:r>
            <a:endParaRPr lang="en-US" dirty="0"/>
          </a:p>
        </p:txBody>
      </p:sp>
    </p:spTree>
    <p:extLst>
      <p:ext uri="{BB962C8B-B14F-4D97-AF65-F5344CB8AC3E}">
        <p14:creationId xmlns:p14="http://schemas.microsoft.com/office/powerpoint/2010/main" val="41839097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CPR – Child casualty</a:t>
            </a:r>
          </a:p>
        </p:txBody>
      </p:sp>
      <p:sp>
        <p:nvSpPr>
          <p:cNvPr id="3" name="Content Placeholder 2"/>
          <p:cNvSpPr>
            <a:spLocks noGrp="1"/>
          </p:cNvSpPr>
          <p:nvPr>
            <p:ph idx="1"/>
          </p:nvPr>
        </p:nvSpPr>
        <p:spPr/>
        <p:txBody>
          <a:bodyPr/>
          <a:lstStyle/>
          <a:p>
            <a:pPr marL="0" indent="0">
              <a:buNone/>
            </a:pPr>
            <a:r>
              <a:rPr lang="en-GB" dirty="0" smtClean="0"/>
              <a:t> 1</a:t>
            </a:r>
            <a:r>
              <a:rPr lang="en-GB" dirty="0"/>
              <a:t>. Perform a scene survey. </a:t>
            </a:r>
            <a:endParaRPr lang="en-GB" dirty="0" smtClean="0"/>
          </a:p>
          <a:p>
            <a:pPr marL="0" indent="0">
              <a:buNone/>
            </a:pPr>
            <a:r>
              <a:rPr lang="en-GB" dirty="0" smtClean="0"/>
              <a:t> 2</a:t>
            </a:r>
            <a:r>
              <a:rPr lang="en-GB" dirty="0"/>
              <a:t>. Assess responsiveness. </a:t>
            </a:r>
            <a:endParaRPr lang="en-GB" dirty="0" smtClean="0"/>
          </a:p>
          <a:p>
            <a:pPr marL="0" indent="0">
              <a:buNone/>
            </a:pPr>
            <a:r>
              <a:rPr lang="en-GB" dirty="0" smtClean="0"/>
              <a:t> 3</a:t>
            </a:r>
            <a:r>
              <a:rPr lang="en-GB" dirty="0"/>
              <a:t>. If there is no response, send or call for </a:t>
            </a:r>
            <a:r>
              <a:rPr lang="en-GB" dirty="0" smtClean="0"/>
              <a:t>  medical </a:t>
            </a:r>
            <a:r>
              <a:rPr lang="en-GB" dirty="0"/>
              <a:t>help and an AED if available</a:t>
            </a:r>
            <a:r>
              <a:rPr lang="en-GB" dirty="0" smtClean="0"/>
              <a:t>.</a:t>
            </a:r>
          </a:p>
          <a:p>
            <a:pPr marL="0" indent="0">
              <a:buNone/>
            </a:pPr>
            <a:r>
              <a:rPr lang="en-GB" dirty="0"/>
              <a:t>4. Perform a primary survey: </a:t>
            </a:r>
            <a:endParaRPr lang="en-GB" dirty="0" smtClean="0"/>
          </a:p>
          <a:p>
            <a:pPr>
              <a:buFont typeface="Wingdings" pitchFamily="2" charset="2"/>
              <a:buChar char="ü"/>
            </a:pPr>
            <a:r>
              <a:rPr lang="en-GB" dirty="0" smtClean="0"/>
              <a:t> </a:t>
            </a:r>
            <a:r>
              <a:rPr lang="en-GB" dirty="0"/>
              <a:t>Open the airway. </a:t>
            </a:r>
            <a:endParaRPr lang="en-GB" dirty="0" smtClean="0"/>
          </a:p>
          <a:p>
            <a:pPr>
              <a:buFont typeface="Wingdings" pitchFamily="2" charset="2"/>
              <a:buChar char="ü"/>
            </a:pPr>
            <a:r>
              <a:rPr lang="en-GB" dirty="0" smtClean="0"/>
              <a:t> </a:t>
            </a:r>
            <a:r>
              <a:rPr lang="en-GB" dirty="0"/>
              <a:t>Check for breathing for at least 5 and no more than 10 </a:t>
            </a:r>
            <a:r>
              <a:rPr lang="en-GB" dirty="0" smtClean="0"/>
              <a:t>seconds.</a:t>
            </a:r>
            <a:endParaRPr lang="en-US" dirty="0"/>
          </a:p>
        </p:txBody>
      </p:sp>
    </p:spTree>
    <p:extLst>
      <p:ext uri="{BB962C8B-B14F-4D97-AF65-F5344CB8AC3E}">
        <p14:creationId xmlns:p14="http://schemas.microsoft.com/office/powerpoint/2010/main" val="9581454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Cont</a:t>
            </a:r>
            <a:r>
              <a:rPr lang="en-GB" dirty="0" smtClean="0"/>
              <a:t>.</a:t>
            </a:r>
            <a:endParaRPr lang="en-US" dirty="0"/>
          </a:p>
        </p:txBody>
      </p:sp>
      <p:sp>
        <p:nvSpPr>
          <p:cNvPr id="3" name="Content Placeholder 2"/>
          <p:cNvSpPr>
            <a:spLocks noGrp="1"/>
          </p:cNvSpPr>
          <p:nvPr>
            <p:ph idx="1"/>
          </p:nvPr>
        </p:nvSpPr>
        <p:spPr/>
        <p:txBody>
          <a:bodyPr/>
          <a:lstStyle/>
          <a:p>
            <a:pPr marL="0" indent="0">
              <a:buNone/>
            </a:pPr>
            <a:r>
              <a:rPr lang="en-GB" dirty="0" smtClean="0"/>
              <a:t> 5</a:t>
            </a:r>
            <a:r>
              <a:rPr lang="en-GB" dirty="0"/>
              <a:t>. If the casualty is not breathing, or not breathing effectively (</a:t>
            </a:r>
            <a:r>
              <a:rPr lang="en-GB" dirty="0" err="1"/>
              <a:t>agonal</a:t>
            </a:r>
            <a:r>
              <a:rPr lang="en-GB" dirty="0"/>
              <a:t> breaths) position your </a:t>
            </a:r>
            <a:r>
              <a:rPr lang="en-GB" dirty="0" smtClean="0"/>
              <a:t>h</a:t>
            </a:r>
          </a:p>
          <a:p>
            <a:pPr marL="0" indent="0">
              <a:buNone/>
            </a:pPr>
            <a:r>
              <a:rPr lang="en-GB" dirty="0" smtClean="0"/>
              <a:t>ands </a:t>
            </a:r>
            <a:r>
              <a:rPr lang="en-GB" dirty="0"/>
              <a:t>in the centre of the upper chest and your shoulders directly over your hands. Keep your elbows locked. You may use one or two hands depending on the </a:t>
            </a:r>
            <a:r>
              <a:rPr lang="en-GB" b="1" dirty="0"/>
              <a:t>size of the child</a:t>
            </a:r>
            <a:r>
              <a:rPr lang="en-GB" dirty="0"/>
              <a:t>.</a:t>
            </a:r>
            <a:endParaRPr lang="en-US" dirty="0"/>
          </a:p>
        </p:txBody>
      </p:sp>
    </p:spTree>
    <p:extLst>
      <p:ext uri="{BB962C8B-B14F-4D97-AF65-F5344CB8AC3E}">
        <p14:creationId xmlns:p14="http://schemas.microsoft.com/office/powerpoint/2010/main" val="33101413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 </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02911"/>
            <a:ext cx="822960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723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 6</a:t>
            </a:r>
            <a:r>
              <a:rPr lang="en-GB" dirty="0"/>
              <a:t>. Give 30 compressions—Push hard—Push Fast</a:t>
            </a:r>
            <a:r>
              <a:rPr lang="en-GB" dirty="0" smtClean="0"/>
              <a:t>!</a:t>
            </a:r>
          </a:p>
          <a:p>
            <a:pPr marL="0" indent="0">
              <a:buNone/>
            </a:pPr>
            <a:endParaRPr lang="en-GB" dirty="0" smtClean="0"/>
          </a:p>
          <a:p>
            <a:pPr>
              <a:buFont typeface="Wingdings" pitchFamily="2" charset="2"/>
              <a:buChar char="ü"/>
            </a:pPr>
            <a:r>
              <a:rPr lang="en-GB" dirty="0" smtClean="0"/>
              <a:t> </a:t>
            </a:r>
            <a:r>
              <a:rPr lang="en-GB" dirty="0"/>
              <a:t>Press the heels of the hands straight down on the breastbone. The depth of each compression should be 1/3 of the chest depth, or 5 cm (2 inches). </a:t>
            </a:r>
            <a:endParaRPr lang="en-GB" dirty="0" smtClean="0"/>
          </a:p>
          <a:p>
            <a:pPr>
              <a:buFont typeface="Wingdings" pitchFamily="2" charset="2"/>
              <a:buChar char="ü"/>
            </a:pPr>
            <a:r>
              <a:rPr lang="en-GB" dirty="0" smtClean="0"/>
              <a:t> </a:t>
            </a:r>
            <a:r>
              <a:rPr lang="en-GB" dirty="0"/>
              <a:t>Release pressure and completely remove your weight at the top of each compression to allow chest to return to the resting position</a:t>
            </a:r>
            <a:r>
              <a:rPr lang="en-GB" dirty="0" smtClean="0"/>
              <a:t>.</a:t>
            </a:r>
          </a:p>
          <a:p>
            <a:pPr>
              <a:buFont typeface="Wingdings" pitchFamily="2" charset="2"/>
              <a:buChar char="ü"/>
            </a:pPr>
            <a:r>
              <a:rPr lang="en-GB" dirty="0" smtClean="0"/>
              <a:t>  </a:t>
            </a:r>
            <a:r>
              <a:rPr lang="en-GB" dirty="0"/>
              <a:t>Give compressions at a rate of 100 to 120 per minute. Count compressions out loud to keep track of how many you have given, and to help keep a steady rhythm.</a:t>
            </a:r>
            <a:endParaRPr lang="en-US" dirty="0"/>
          </a:p>
        </p:txBody>
      </p:sp>
    </p:spTree>
    <p:extLst>
      <p:ext uri="{BB962C8B-B14F-4D97-AF65-F5344CB8AC3E}">
        <p14:creationId xmlns:p14="http://schemas.microsoft.com/office/powerpoint/2010/main" val="42401758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lstStyle/>
          <a:p>
            <a:pPr marL="0" indent="0">
              <a:buNone/>
            </a:pPr>
            <a:r>
              <a:rPr lang="en-GB" dirty="0" smtClean="0"/>
              <a:t> 7</a:t>
            </a:r>
            <a:r>
              <a:rPr lang="en-GB" dirty="0"/>
              <a:t>. Open the airway by tilting the head and lifting the chin</a:t>
            </a:r>
            <a:r>
              <a:rPr lang="en-GB" dirty="0" smtClean="0"/>
              <a:t>.</a:t>
            </a:r>
          </a:p>
          <a:p>
            <a:pPr marL="0" indent="0">
              <a:buNone/>
            </a:pPr>
            <a:r>
              <a:rPr lang="en-GB" dirty="0"/>
              <a:t>8. Position a barrier device and breathe into the casualty twice, with just enough air to make the chest rise</a:t>
            </a:r>
            <a:r>
              <a:rPr lang="en-GB" dirty="0" smtClean="0"/>
              <a:t>.</a:t>
            </a:r>
          </a:p>
          <a:p>
            <a:pPr marL="0" indent="0">
              <a:buNone/>
            </a:pPr>
            <a:endParaRPr lang="en-US" dirty="0"/>
          </a:p>
        </p:txBody>
      </p:sp>
    </p:spTree>
    <p:extLst>
      <p:ext uri="{BB962C8B-B14F-4D97-AF65-F5344CB8AC3E}">
        <p14:creationId xmlns:p14="http://schemas.microsoft.com/office/powerpoint/2010/main" val="19492311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lstStyle/>
          <a:p>
            <a:pPr marL="0" indent="0">
              <a:buNone/>
            </a:pPr>
            <a:r>
              <a:rPr lang="en-GB" dirty="0"/>
              <a:t>9. Continue CPR until either an AED is applied, the casualty begins to respond, another first aider or medical help takes over or you are too exhausted to continue. The AED should be applied as soon as it arrives to the scene</a:t>
            </a:r>
            <a:endParaRPr lang="en-US" dirty="0"/>
          </a:p>
        </p:txBody>
      </p:sp>
    </p:spTree>
    <p:extLst>
      <p:ext uri="{BB962C8B-B14F-4D97-AF65-F5344CB8AC3E}">
        <p14:creationId xmlns:p14="http://schemas.microsoft.com/office/powerpoint/2010/main" val="271066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Cont.</a:t>
            </a:r>
            <a:endParaRPr lang="en-US" dirty="0"/>
          </a:p>
        </p:txBody>
      </p:sp>
      <p:sp>
        <p:nvSpPr>
          <p:cNvPr id="3" name="Content Placeholder 2"/>
          <p:cNvSpPr>
            <a:spLocks noGrp="1"/>
          </p:cNvSpPr>
          <p:nvPr>
            <p:ph idx="1"/>
          </p:nvPr>
        </p:nvSpPr>
        <p:spPr/>
        <p:txBody>
          <a:bodyPr/>
          <a:lstStyle/>
          <a:p>
            <a:pPr marL="0" indent="0">
              <a:buNone/>
            </a:pPr>
            <a:r>
              <a:rPr lang="en-US" b="1" dirty="0" smtClean="0"/>
              <a:t>CAUSES</a:t>
            </a:r>
          </a:p>
          <a:p>
            <a:r>
              <a:rPr lang="en-US" dirty="0" smtClean="0"/>
              <a:t>- Acute diseases</a:t>
            </a:r>
          </a:p>
          <a:p>
            <a:r>
              <a:rPr lang="en-US" dirty="0" smtClean="0"/>
              <a:t>- Accidents</a:t>
            </a:r>
          </a:p>
          <a:p>
            <a:endParaRPr lang="en-US" dirty="0"/>
          </a:p>
        </p:txBody>
      </p:sp>
    </p:spTree>
    <p:extLst>
      <p:ext uri="{BB962C8B-B14F-4D97-AF65-F5344CB8AC3E}">
        <p14:creationId xmlns:p14="http://schemas.microsoft.com/office/powerpoint/2010/main" val="612946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CPR – Infant casualty</a:t>
            </a: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GB" dirty="0" smtClean="0"/>
              <a:t> </a:t>
            </a:r>
            <a:r>
              <a:rPr lang="en-GB" dirty="0"/>
              <a:t>Perform a scene survey</a:t>
            </a:r>
            <a:r>
              <a:rPr lang="en-GB" dirty="0" smtClean="0"/>
              <a:t>.</a:t>
            </a:r>
          </a:p>
          <a:p>
            <a:pPr marL="514350" indent="-514350">
              <a:buFont typeface="+mj-lt"/>
              <a:buAutoNum type="arabicPeriod"/>
            </a:pPr>
            <a:r>
              <a:rPr lang="en-GB" dirty="0" smtClean="0"/>
              <a:t>  </a:t>
            </a:r>
            <a:r>
              <a:rPr lang="en-GB" dirty="0"/>
              <a:t>Assess responsiveness. Gently tap the baby’s feet. </a:t>
            </a:r>
            <a:endParaRPr lang="en-GB" dirty="0" smtClean="0"/>
          </a:p>
          <a:p>
            <a:pPr marL="514350" indent="-514350">
              <a:buFont typeface="+mj-lt"/>
              <a:buAutoNum type="arabicPeriod"/>
            </a:pPr>
            <a:r>
              <a:rPr lang="en-GB" dirty="0" smtClean="0"/>
              <a:t> </a:t>
            </a:r>
            <a:r>
              <a:rPr lang="en-GB" dirty="0"/>
              <a:t>If there is no response, send or call for medical help and an AED if </a:t>
            </a:r>
            <a:r>
              <a:rPr lang="en-GB" dirty="0" smtClean="0"/>
              <a:t>available.</a:t>
            </a:r>
          </a:p>
          <a:p>
            <a:pPr marL="514350" indent="-514350">
              <a:buFont typeface="+mj-lt"/>
              <a:buAutoNum type="arabicPeriod"/>
            </a:pPr>
            <a:r>
              <a:rPr lang="en-GB" dirty="0" smtClean="0"/>
              <a:t> </a:t>
            </a:r>
            <a:r>
              <a:rPr lang="en-GB" dirty="0"/>
              <a:t>Perform a Primary </a:t>
            </a:r>
            <a:r>
              <a:rPr lang="en-GB" dirty="0" smtClean="0"/>
              <a:t>Survey </a:t>
            </a:r>
          </a:p>
          <a:p>
            <a:pPr>
              <a:buFont typeface="Wingdings" pitchFamily="2" charset="2"/>
              <a:buChar char="ü"/>
            </a:pPr>
            <a:r>
              <a:rPr lang="en-GB" dirty="0" smtClean="0"/>
              <a:t> </a:t>
            </a:r>
            <a:r>
              <a:rPr lang="en-GB" dirty="0"/>
              <a:t>Open the airway. </a:t>
            </a:r>
            <a:endParaRPr lang="en-GB" dirty="0" smtClean="0"/>
          </a:p>
          <a:p>
            <a:pPr>
              <a:buFont typeface="Wingdings" pitchFamily="2" charset="2"/>
              <a:buChar char="ü"/>
            </a:pPr>
            <a:r>
              <a:rPr lang="en-GB" dirty="0" smtClean="0"/>
              <a:t> </a:t>
            </a:r>
            <a:r>
              <a:rPr lang="en-GB" dirty="0"/>
              <a:t>Check for breathing for at least 5 and no more 10 seconds</a:t>
            </a:r>
            <a:endParaRPr lang="en-US" dirty="0"/>
          </a:p>
        </p:txBody>
      </p:sp>
    </p:spTree>
    <p:extLst>
      <p:ext uri="{BB962C8B-B14F-4D97-AF65-F5344CB8AC3E}">
        <p14:creationId xmlns:p14="http://schemas.microsoft.com/office/powerpoint/2010/main" val="35390403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Conti…</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  5</a:t>
            </a:r>
            <a:r>
              <a:rPr lang="en-GB" dirty="0"/>
              <a:t>. If the baby is not breathing, or not breathing </a:t>
            </a:r>
            <a:r>
              <a:rPr lang="en-GB" dirty="0" smtClean="0"/>
              <a:t>effectively </a:t>
            </a:r>
            <a:r>
              <a:rPr lang="en-GB" dirty="0"/>
              <a:t>(</a:t>
            </a:r>
            <a:r>
              <a:rPr lang="en-GB" dirty="0" err="1"/>
              <a:t>agonal</a:t>
            </a:r>
            <a:r>
              <a:rPr lang="en-GB" dirty="0"/>
              <a:t> breaths) begin </a:t>
            </a:r>
            <a:r>
              <a:rPr lang="en-GB" dirty="0" smtClean="0"/>
              <a:t>CPR.</a:t>
            </a:r>
          </a:p>
          <a:p>
            <a:pPr>
              <a:buFont typeface="Wingdings" pitchFamily="2" charset="2"/>
              <a:buChar char="ü"/>
            </a:pPr>
            <a:r>
              <a:rPr lang="en-GB" dirty="0"/>
              <a:t>Place two fingers on the breastbone just below the nipple line. Push down on the breastbone 1/3 the depth of the chest or about 4 cm (1 1/2 inches</a:t>
            </a:r>
            <a:r>
              <a:rPr lang="en-GB" dirty="0" smtClean="0"/>
              <a:t>).</a:t>
            </a:r>
          </a:p>
          <a:p>
            <a:pPr>
              <a:buFont typeface="Wingdings" pitchFamily="2" charset="2"/>
              <a:buChar char="ü"/>
            </a:pPr>
            <a:r>
              <a:rPr lang="en-GB" dirty="0"/>
              <a:t>Release the pressure completely but keep your fingers in light contact with the chest. Repeat the pressure and release phases rhythmically so that each phase takes the same amount of time.</a:t>
            </a:r>
            <a:endParaRPr lang="en-US" dirty="0"/>
          </a:p>
        </p:txBody>
      </p:sp>
    </p:spTree>
    <p:extLst>
      <p:ext uri="{BB962C8B-B14F-4D97-AF65-F5344CB8AC3E}">
        <p14:creationId xmlns:p14="http://schemas.microsoft.com/office/powerpoint/2010/main" val="22777733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484784"/>
            <a:ext cx="633670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9286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 </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844824"/>
            <a:ext cx="6696744"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8747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ü"/>
            </a:pPr>
            <a:r>
              <a:rPr lang="en-GB" dirty="0"/>
              <a:t>Give compressions at a rate of 100 to 120 per minute. Count compressions out loud to keep track of how many you have given, and to help keep a steady rhythm</a:t>
            </a:r>
            <a:r>
              <a:rPr lang="en-GB" dirty="0" smtClean="0"/>
              <a:t>.</a:t>
            </a:r>
          </a:p>
          <a:p>
            <a:pPr marL="0" indent="0">
              <a:buNone/>
            </a:pPr>
            <a:r>
              <a:rPr lang="en-GB" dirty="0" smtClean="0"/>
              <a:t>  6.  </a:t>
            </a:r>
            <a:r>
              <a:rPr lang="en-GB" dirty="0"/>
              <a:t>Open the airway by tilting the head and lifting the chin. </a:t>
            </a:r>
            <a:endParaRPr lang="en-GB" dirty="0" smtClean="0"/>
          </a:p>
          <a:p>
            <a:pPr marL="0" indent="0">
              <a:buNone/>
            </a:pPr>
            <a:r>
              <a:rPr lang="en-GB" dirty="0" smtClean="0"/>
              <a:t>  7</a:t>
            </a:r>
            <a:r>
              <a:rPr lang="en-GB" dirty="0"/>
              <a:t>. </a:t>
            </a:r>
            <a:r>
              <a:rPr lang="en-GB" dirty="0" smtClean="0"/>
              <a:t> Position </a:t>
            </a:r>
            <a:r>
              <a:rPr lang="en-GB" dirty="0"/>
              <a:t>a barrier device and breathe into the casualty twice, with just enough air to make the chest rise. </a:t>
            </a:r>
            <a:endParaRPr lang="en-US" dirty="0"/>
          </a:p>
        </p:txBody>
      </p:sp>
    </p:spTree>
    <p:extLst>
      <p:ext uri="{BB962C8B-B14F-4D97-AF65-F5344CB8AC3E}">
        <p14:creationId xmlns:p14="http://schemas.microsoft.com/office/powerpoint/2010/main" val="1926564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lstStyle/>
          <a:p>
            <a:pPr marL="0" indent="0">
              <a:buNone/>
            </a:pPr>
            <a:r>
              <a:rPr lang="en-GB" dirty="0" smtClean="0"/>
              <a:t>8 . </a:t>
            </a:r>
            <a:r>
              <a:rPr lang="en-GB" dirty="0"/>
              <a:t>Continue CPR until either an AED is applied, the casualty begins to respond, another first aider or medical help takes over or you are too exhausted to continue. The AED should be applied as soon as it arrives to the </a:t>
            </a:r>
            <a:r>
              <a:rPr lang="en-GB" dirty="0" smtClean="0"/>
              <a:t>scene.</a:t>
            </a:r>
          </a:p>
          <a:p>
            <a:pPr marL="0" indent="0">
              <a:buNone/>
            </a:pPr>
            <a:endParaRPr lang="en-US" dirty="0"/>
          </a:p>
        </p:txBody>
      </p:sp>
    </p:spTree>
    <p:extLst>
      <p:ext uri="{BB962C8B-B14F-4D97-AF65-F5344CB8AC3E}">
        <p14:creationId xmlns:p14="http://schemas.microsoft.com/office/powerpoint/2010/main" val="13180140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Automated External Defibrillation—AED</a:t>
            </a:r>
          </a:p>
        </p:txBody>
      </p:sp>
      <p:sp>
        <p:nvSpPr>
          <p:cNvPr id="3" name="Content Placeholder 2"/>
          <p:cNvSpPr>
            <a:spLocks noGrp="1"/>
          </p:cNvSpPr>
          <p:nvPr>
            <p:ph idx="1"/>
          </p:nvPr>
        </p:nvSpPr>
        <p:spPr/>
        <p:txBody>
          <a:bodyPr>
            <a:normAutofit fontScale="92500" lnSpcReduction="10000"/>
          </a:bodyPr>
          <a:lstStyle/>
          <a:p>
            <a:r>
              <a:rPr lang="en-GB" dirty="0"/>
              <a:t>Automated external defibrillation, the application of an electric shock to a heart that has stopped pumping effectively, has been proven to be one of the most important tools in saving the lives of sudden cardiac arrest </a:t>
            </a:r>
            <a:r>
              <a:rPr lang="en-GB" dirty="0" smtClean="0"/>
              <a:t>casualties.</a:t>
            </a:r>
          </a:p>
          <a:p>
            <a:r>
              <a:rPr lang="en-GB" dirty="0"/>
              <a:t>An automated external defibrillator (AED) is an electronic device that is programmed to recognize and shock two types of heart rhythms, Ventricular Fibrillation (VF) and pulseless Ventricular Tachycardia (VT).</a:t>
            </a:r>
            <a:endParaRPr lang="en-US" dirty="0"/>
          </a:p>
        </p:txBody>
      </p:sp>
    </p:spTree>
    <p:extLst>
      <p:ext uri="{BB962C8B-B14F-4D97-AF65-F5344CB8AC3E}">
        <p14:creationId xmlns:p14="http://schemas.microsoft.com/office/powerpoint/2010/main" val="25728311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Using an AED (always follow the AED’s voice prompts)</a:t>
            </a:r>
            <a:endParaRPr lang="en-US" b="1"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dirty="0" smtClean="0"/>
              <a:t> </a:t>
            </a:r>
            <a:r>
              <a:rPr lang="en-GB" dirty="0"/>
              <a:t>Power on the AED. </a:t>
            </a:r>
            <a:endParaRPr lang="en-GB" dirty="0" smtClean="0"/>
          </a:p>
          <a:p>
            <a:pPr marL="514350" indent="-514350">
              <a:buFont typeface="+mj-lt"/>
              <a:buAutoNum type="arabicPeriod"/>
            </a:pPr>
            <a:r>
              <a:rPr lang="en-GB" dirty="0" smtClean="0"/>
              <a:t> </a:t>
            </a:r>
            <a:r>
              <a:rPr lang="en-GB" dirty="0"/>
              <a:t>Follow the voice prompts. The audio instructions will direct you to: </a:t>
            </a:r>
            <a:endParaRPr lang="en-GB" dirty="0" smtClean="0"/>
          </a:p>
          <a:p>
            <a:pPr>
              <a:buFont typeface="Wingdings" pitchFamily="2" charset="2"/>
              <a:buChar char="ü"/>
            </a:pPr>
            <a:r>
              <a:rPr lang="en-GB" dirty="0" smtClean="0"/>
              <a:t> </a:t>
            </a:r>
            <a:r>
              <a:rPr lang="en-GB" dirty="0"/>
              <a:t>Bare the chest and attach electrode pads. The pads need to stick directly to the skin, so excessive sweat, water, and chest hair needs to be removed before application</a:t>
            </a:r>
            <a:endParaRPr lang="en-US" dirty="0"/>
          </a:p>
        </p:txBody>
      </p:sp>
    </p:spTree>
    <p:extLst>
      <p:ext uri="{BB962C8B-B14F-4D97-AF65-F5344CB8AC3E}">
        <p14:creationId xmlns:p14="http://schemas.microsoft.com/office/powerpoint/2010/main" val="34372027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lstStyle/>
          <a:p>
            <a:pPr>
              <a:buFont typeface="Wingdings" pitchFamily="2" charset="2"/>
              <a:buChar char="ü"/>
            </a:pPr>
            <a:r>
              <a:rPr lang="en-GB" dirty="0" smtClean="0"/>
              <a:t> </a:t>
            </a:r>
            <a:r>
              <a:rPr lang="en-GB" dirty="0"/>
              <a:t>Stand back (or clear) </a:t>
            </a:r>
            <a:endParaRPr lang="en-GB" dirty="0" smtClean="0"/>
          </a:p>
          <a:p>
            <a:pPr>
              <a:buFont typeface="Wingdings" pitchFamily="2" charset="2"/>
              <a:buChar char="ü"/>
            </a:pPr>
            <a:r>
              <a:rPr lang="en-GB" dirty="0" smtClean="0"/>
              <a:t> </a:t>
            </a:r>
            <a:r>
              <a:rPr lang="en-GB" dirty="0"/>
              <a:t>Press the shock button and/or continue CPR as prompted by the </a:t>
            </a:r>
            <a:r>
              <a:rPr lang="en-GB" dirty="0" smtClean="0"/>
              <a:t>machine.</a:t>
            </a:r>
          </a:p>
          <a:p>
            <a:pPr>
              <a:buFont typeface="Wingdings" pitchFamily="2" charset="2"/>
              <a:buChar char="§"/>
            </a:pPr>
            <a:r>
              <a:rPr lang="en-GB" dirty="0"/>
              <a:t>Continue with CPR and listen for the AED to give additional instructions</a:t>
            </a:r>
            <a:endParaRPr lang="en-US" dirty="0"/>
          </a:p>
        </p:txBody>
      </p:sp>
    </p:spTree>
    <p:extLst>
      <p:ext uri="{BB962C8B-B14F-4D97-AF65-F5344CB8AC3E}">
        <p14:creationId xmlns:p14="http://schemas.microsoft.com/office/powerpoint/2010/main" val="26198895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AED</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600200"/>
            <a:ext cx="526521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436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EMERGENCIES</a:t>
            </a:r>
            <a:endParaRPr lang="en-US" b="1" dirty="0"/>
          </a:p>
        </p:txBody>
      </p:sp>
      <p:sp>
        <p:nvSpPr>
          <p:cNvPr id="3" name="Content Placeholder 2"/>
          <p:cNvSpPr>
            <a:spLocks noGrp="1"/>
          </p:cNvSpPr>
          <p:nvPr>
            <p:ph idx="1"/>
          </p:nvPr>
        </p:nvSpPr>
        <p:spPr/>
        <p:txBody>
          <a:bodyPr>
            <a:normAutofit fontScale="85000" lnSpcReduction="10000"/>
          </a:bodyPr>
          <a:lstStyle/>
          <a:p>
            <a:pPr>
              <a:buFont typeface="Wingdings" pitchFamily="2" charset="2"/>
              <a:buChar char="§"/>
            </a:pPr>
            <a:r>
              <a:rPr lang="en-US" dirty="0" smtClean="0"/>
              <a:t> </a:t>
            </a:r>
            <a:r>
              <a:rPr lang="en-US" b="1" dirty="0" smtClean="0"/>
              <a:t>Medical emergencies- </a:t>
            </a:r>
            <a:r>
              <a:rPr lang="en-US" dirty="0" smtClean="0"/>
              <a:t>which includes poisoning, asthmatic attacks, unconsciousness, epileptic fits, diabetic cases</a:t>
            </a:r>
          </a:p>
          <a:p>
            <a:pPr>
              <a:buFont typeface="Wingdings" pitchFamily="2" charset="2"/>
              <a:buChar char="§"/>
            </a:pPr>
            <a:r>
              <a:rPr lang="en-US" dirty="0" smtClean="0"/>
              <a:t> </a:t>
            </a:r>
            <a:r>
              <a:rPr lang="en-US" b="1" dirty="0" smtClean="0"/>
              <a:t>Surgical emergencies- </a:t>
            </a:r>
            <a:r>
              <a:rPr lang="en-US" dirty="0" smtClean="0"/>
              <a:t>this includes bleedings, cuts, stab wounds, vaginal bleedings, intestinal obstruction.</a:t>
            </a:r>
          </a:p>
          <a:p>
            <a:pPr>
              <a:buFont typeface="Wingdings" pitchFamily="2" charset="2"/>
              <a:buChar char="§"/>
            </a:pPr>
            <a:r>
              <a:rPr lang="en-US" b="1" dirty="0" smtClean="0"/>
              <a:t> </a:t>
            </a:r>
            <a:r>
              <a:rPr lang="en-US" b="1" dirty="0" err="1" smtClean="0"/>
              <a:t>Paediatric</a:t>
            </a:r>
            <a:r>
              <a:rPr lang="en-US" b="1" dirty="0" smtClean="0"/>
              <a:t> emergencies- </a:t>
            </a:r>
            <a:r>
              <a:rPr lang="en-US" dirty="0" smtClean="0"/>
              <a:t>includes conditions that affect children, examples, foreign bodies, poisoning.</a:t>
            </a:r>
          </a:p>
          <a:p>
            <a:pPr>
              <a:buFont typeface="Wingdings" pitchFamily="2" charset="2"/>
              <a:buChar char="§"/>
            </a:pPr>
            <a:r>
              <a:rPr lang="en-US" dirty="0" smtClean="0"/>
              <a:t> </a:t>
            </a:r>
            <a:r>
              <a:rPr lang="en-US" b="1" dirty="0" smtClean="0"/>
              <a:t>Psychiatric emergencies </a:t>
            </a:r>
            <a:r>
              <a:rPr lang="en-US" dirty="0" smtClean="0"/>
              <a:t>– include suicidal patients, aggressive.</a:t>
            </a:r>
          </a:p>
          <a:p>
            <a:pPr>
              <a:buFont typeface="Wingdings" pitchFamily="2" charset="2"/>
              <a:buChar char="§"/>
            </a:pPr>
            <a:r>
              <a:rPr lang="en-US" dirty="0" smtClean="0"/>
              <a:t> </a:t>
            </a:r>
            <a:r>
              <a:rPr lang="en-US" b="1" dirty="0" smtClean="0"/>
              <a:t>Obstetric emergencies- </a:t>
            </a:r>
            <a:r>
              <a:rPr lang="en-US" dirty="0" smtClean="0"/>
              <a:t>include precipitate </a:t>
            </a:r>
            <a:r>
              <a:rPr lang="en-US" dirty="0" err="1" smtClean="0"/>
              <a:t>labour</a:t>
            </a:r>
            <a:r>
              <a:rPr lang="en-US" dirty="0" smtClean="0"/>
              <a:t>,  obstructed </a:t>
            </a:r>
            <a:r>
              <a:rPr lang="en-US" dirty="0" err="1" smtClean="0"/>
              <a:t>labour</a:t>
            </a:r>
            <a:r>
              <a:rPr lang="en-US" dirty="0" smtClean="0"/>
              <a:t>.</a:t>
            </a:r>
          </a:p>
          <a:p>
            <a:endParaRPr lang="en-US" dirty="0"/>
          </a:p>
        </p:txBody>
      </p:sp>
    </p:spTree>
    <p:extLst>
      <p:ext uri="{BB962C8B-B14F-4D97-AF65-F5344CB8AC3E}">
        <p14:creationId xmlns:p14="http://schemas.microsoft.com/office/powerpoint/2010/main" val="197334044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endParaRPr lang="en-GB" dirty="0" smtClean="0"/>
          </a:p>
          <a:p>
            <a:endParaRPr lang="en-GB" dirty="0"/>
          </a:p>
          <a:p>
            <a:endParaRPr lang="en-GB" dirty="0" smtClean="0"/>
          </a:p>
          <a:p>
            <a:pPr marL="0" indent="0">
              <a:buNone/>
            </a:pPr>
            <a:r>
              <a:rPr lang="en-GB" dirty="0" smtClean="0"/>
              <a:t>                            </a:t>
            </a:r>
            <a:r>
              <a:rPr lang="en-GB" sz="4000" dirty="0" smtClean="0"/>
              <a:t>THE END</a:t>
            </a:r>
          </a:p>
          <a:p>
            <a:pPr marL="0" indent="0">
              <a:buNone/>
            </a:pPr>
            <a:endParaRPr lang="en-GB" sz="4000" dirty="0"/>
          </a:p>
          <a:p>
            <a:pPr marL="0" indent="0">
              <a:buNone/>
            </a:pPr>
            <a:endParaRPr lang="en-GB" sz="4000" dirty="0" smtClean="0"/>
          </a:p>
          <a:p>
            <a:pPr marL="0" indent="0">
              <a:buNone/>
            </a:pPr>
            <a:r>
              <a:rPr lang="en-GB" sz="4000" dirty="0" smtClean="0"/>
              <a:t>                     THANK YOU</a:t>
            </a:r>
            <a:endParaRPr lang="en-US" sz="4000" dirty="0"/>
          </a:p>
        </p:txBody>
      </p:sp>
    </p:spTree>
    <p:extLst>
      <p:ext uri="{BB962C8B-B14F-4D97-AF65-F5344CB8AC3E}">
        <p14:creationId xmlns:p14="http://schemas.microsoft.com/office/powerpoint/2010/main" val="1525173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EFFECTS OF EMERGENCIES</a:t>
            </a:r>
            <a:endParaRPr lang="en-US" b="1" dirty="0"/>
          </a:p>
        </p:txBody>
      </p:sp>
      <p:sp>
        <p:nvSpPr>
          <p:cNvPr id="3" name="Content Placeholder 2"/>
          <p:cNvSpPr>
            <a:spLocks noGrp="1"/>
          </p:cNvSpPr>
          <p:nvPr>
            <p:ph idx="1"/>
          </p:nvPr>
        </p:nvSpPr>
        <p:spPr/>
        <p:txBody>
          <a:bodyPr/>
          <a:lstStyle/>
          <a:p>
            <a:r>
              <a:rPr lang="en-US" dirty="0" err="1" smtClean="0"/>
              <a:t>Haemorrhage</a:t>
            </a:r>
            <a:endParaRPr lang="en-US" dirty="0" smtClean="0"/>
          </a:p>
          <a:p>
            <a:r>
              <a:rPr lang="en-US" dirty="0" smtClean="0"/>
              <a:t>Fractures</a:t>
            </a:r>
          </a:p>
          <a:p>
            <a:r>
              <a:rPr lang="en-US" dirty="0" smtClean="0"/>
              <a:t>Shock</a:t>
            </a:r>
          </a:p>
          <a:p>
            <a:r>
              <a:rPr lang="en-US" dirty="0" smtClean="0"/>
              <a:t>Unconsciousness</a:t>
            </a:r>
          </a:p>
          <a:p>
            <a:endParaRPr lang="en-US" dirty="0"/>
          </a:p>
        </p:txBody>
      </p:sp>
    </p:spTree>
    <p:extLst>
      <p:ext uri="{BB962C8B-B14F-4D97-AF65-F5344CB8AC3E}">
        <p14:creationId xmlns:p14="http://schemas.microsoft.com/office/powerpoint/2010/main" val="933425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1109</TotalTime>
  <Words>3237</Words>
  <Application>Microsoft Office PowerPoint</Application>
  <PresentationFormat>On-screen Show (4:3)</PresentationFormat>
  <Paragraphs>373</Paragraphs>
  <Slides>80</Slides>
  <Notes>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TRAUMA AND EMERGENCY</vt:lpstr>
      <vt:lpstr>Objectives </vt:lpstr>
      <vt:lpstr>First aid </vt:lpstr>
      <vt:lpstr>Principles of Trauma and Emergency</vt:lpstr>
      <vt:lpstr>CAUSES OF TRAUMA </vt:lpstr>
      <vt:lpstr>EMERGENCIES </vt:lpstr>
      <vt:lpstr>Cont.</vt:lpstr>
      <vt:lpstr>TYPES OF EMERGENCIES</vt:lpstr>
      <vt:lpstr>EFFECTS OF EMERGENCIES</vt:lpstr>
      <vt:lpstr>ACCIDENTS</vt:lpstr>
      <vt:lpstr>Common causes of accidents in our Kenyan homes. </vt:lpstr>
      <vt:lpstr>FACTORS THAT MAKE PEOPLE PRONE TO ACCIDENTS</vt:lpstr>
      <vt:lpstr>PRINCIPLES OF TRAUMA AND EMERGENCY</vt:lpstr>
      <vt:lpstr>Cont. </vt:lpstr>
      <vt:lpstr>Triage</vt:lpstr>
      <vt:lpstr>Cont.</vt:lpstr>
      <vt:lpstr>ASSESS THE SITUATION</vt:lpstr>
      <vt:lpstr>Cont.</vt:lpstr>
      <vt:lpstr>Cont.</vt:lpstr>
      <vt:lpstr>Principles of first aid</vt:lpstr>
      <vt:lpstr>The first aid kit</vt:lpstr>
      <vt:lpstr>Lifting and moving casualties</vt:lpstr>
      <vt:lpstr>Cont. </vt:lpstr>
      <vt:lpstr>Lifting techniques and proper body mechanics</vt:lpstr>
      <vt:lpstr>Cont. </vt:lpstr>
      <vt:lpstr>Management of casualties with, </vt:lpstr>
      <vt:lpstr>Cont. </vt:lpstr>
      <vt:lpstr>Cont. </vt:lpstr>
      <vt:lpstr>Cont..</vt:lpstr>
      <vt:lpstr>Cont. </vt:lpstr>
      <vt:lpstr>Cont. </vt:lpstr>
      <vt:lpstr>Cerebral Vascular injury</vt:lpstr>
      <vt:lpstr>Cont.</vt:lpstr>
      <vt:lpstr>Poisoning</vt:lpstr>
      <vt:lpstr>S&amp;S</vt:lpstr>
      <vt:lpstr>Assignment</vt:lpstr>
      <vt:lpstr>Snake bites</vt:lpstr>
      <vt:lpstr>Cont.</vt:lpstr>
      <vt:lpstr>Scorpion stings</vt:lpstr>
      <vt:lpstr>Drowning</vt:lpstr>
      <vt:lpstr>First aid for choking</vt:lpstr>
      <vt:lpstr>Cont.</vt:lpstr>
      <vt:lpstr>Cont. </vt:lpstr>
      <vt:lpstr>Conti. </vt:lpstr>
      <vt:lpstr>Reading assignment </vt:lpstr>
      <vt:lpstr>Basic Life Support</vt:lpstr>
      <vt:lpstr>Chain of survival</vt:lpstr>
      <vt:lpstr>Primary survey </vt:lpstr>
      <vt:lpstr>Primary survey</vt:lpstr>
      <vt:lpstr>Cont…</vt:lpstr>
      <vt:lpstr>What’s next? </vt:lpstr>
      <vt:lpstr>Recovery position</vt:lpstr>
      <vt:lpstr>Cont..</vt:lpstr>
      <vt:lpstr>Cont. </vt:lpstr>
      <vt:lpstr>Cardiopulmonary Resuscitation</vt:lpstr>
      <vt:lpstr>CPR remember</vt:lpstr>
      <vt:lpstr>CPR – Adult casualty</vt:lpstr>
      <vt:lpstr>Cont.</vt:lpstr>
      <vt:lpstr>Cont. </vt:lpstr>
      <vt:lpstr>Cont.</vt:lpstr>
      <vt:lpstr>Cont.</vt:lpstr>
      <vt:lpstr>Cont..</vt:lpstr>
      <vt:lpstr>Agonal breathing</vt:lpstr>
      <vt:lpstr>CPR – Child casualty</vt:lpstr>
      <vt:lpstr>Cont.</vt:lpstr>
      <vt:lpstr>Cont. </vt:lpstr>
      <vt:lpstr>Cont.</vt:lpstr>
      <vt:lpstr>Cont.</vt:lpstr>
      <vt:lpstr>Cont.</vt:lpstr>
      <vt:lpstr>CPR – Infant casualty</vt:lpstr>
      <vt:lpstr>Conti…</vt:lpstr>
      <vt:lpstr>Cont..</vt:lpstr>
      <vt:lpstr>Cont. </vt:lpstr>
      <vt:lpstr>Cont.</vt:lpstr>
      <vt:lpstr>Cont..</vt:lpstr>
      <vt:lpstr>Automated External Defibrillation—AED</vt:lpstr>
      <vt:lpstr>Using an AED (always follow the AED’s voice prompts)</vt:lpstr>
      <vt:lpstr>Cont..</vt:lpstr>
      <vt:lpstr>AED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34</cp:revision>
  <dcterms:created xsi:type="dcterms:W3CDTF">2021-05-30T12:50:07Z</dcterms:created>
  <dcterms:modified xsi:type="dcterms:W3CDTF">2021-06-02T12:08:52Z</dcterms:modified>
</cp:coreProperties>
</file>