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778" r:id="rId1"/>
  </p:sldMasterIdLst>
  <p:notesMasterIdLst>
    <p:notesMasterId r:id="rId2"/>
  </p:notesMasterIdLst>
  <p:sldIdLst>
    <p:sldId id="790" r:id="rId3"/>
    <p:sldId id="791" r:id="rId4"/>
    <p:sldId id="792" r:id="rId5"/>
    <p:sldId id="793" r:id="rId6"/>
    <p:sldId id="794" r:id="rId7"/>
    <p:sldId id="795" r:id="rId8"/>
    <p:sldId id="796" r:id="rId9"/>
    <p:sldId id="797" r:id="rId10"/>
    <p:sldId id="798" r:id="rId11"/>
    <p:sldId id="799" r:id="rId12"/>
    <p:sldId id="800" r:id="rId13"/>
    <p:sldId id="801" r:id="rId14"/>
    <p:sldId id="802" r:id="rId15"/>
    <p:sldId id="803" r:id="rId16"/>
    <p:sldId id="804" r:id="rId17"/>
    <p:sldId id="805" r:id="rId18"/>
    <p:sldId id="806" r:id="rId19"/>
    <p:sldId id="807" r:id="rId20"/>
    <p:sldId id="808" r:id="rId21"/>
    <p:sldId id="809" r:id="rId22"/>
    <p:sldId id="810" r:id="rId23"/>
    <p:sldId id="811" r:id="rId24"/>
    <p:sldId id="812" r:id="rId25"/>
    <p:sldId id="813" r:id="rId26"/>
    <p:sldId id="814" r:id="rId27"/>
    <p:sldId id="815" r:id="rId28"/>
    <p:sldId id="816" r:id="rId29"/>
    <p:sldId id="817" r:id="rId30"/>
    <p:sldId id="818" r:id="rId31"/>
    <p:sldId id="819" r:id="rId32"/>
    <p:sldId id="820" r:id="rId33"/>
    <p:sldId id="821" r:id="rId34"/>
    <p:sldId id="822" r:id="rId35"/>
    <p:sldId id="823" r:id="rId36"/>
    <p:sldId id="824" r:id="rId37"/>
    <p:sldId id="825" r:id="rId38"/>
    <p:sldId id="826" r:id="rId39"/>
    <p:sldId id="827" r:id="rId40"/>
    <p:sldId id="828" r:id="rId41"/>
    <p:sldId id="829" r:id="rId42"/>
    <p:sldId id="830" r:id="rId43"/>
    <p:sldId id="831" r:id="rId44"/>
    <p:sldId id="832" r:id="rId45"/>
    <p:sldId id="833" r:id="rId46"/>
    <p:sldId id="834" r:id="rId47"/>
    <p:sldId id="835" r:id="rId48"/>
    <p:sldId id="836" r:id="rId49"/>
    <p:sldId id="837" r:id="rId50"/>
    <p:sldId id="838" r:id="rId51"/>
    <p:sldId id="839" r:id="rId52"/>
    <p:sldId id="840" r:id="rId53"/>
    <p:sldId id="841" r:id="rId54"/>
    <p:sldId id="842" r:id="rId55"/>
    <p:sldId id="843" r:id="rId56"/>
    <p:sldId id="844" r:id="rId57"/>
    <p:sldId id="845" r:id="rId58"/>
    <p:sldId id="846" r:id="rId59"/>
    <p:sldId id="847" r:id="rId60"/>
    <p:sldId id="848" r:id="rId61"/>
    <p:sldId id="849" r:id="rId62"/>
    <p:sldId id="850" r:id="rId63"/>
    <p:sldId id="851" r:id="rId64"/>
    <p:sldId id="852" r:id="rId65"/>
    <p:sldId id="853" r:id="rId66"/>
    <p:sldId id="854" r:id="rId67"/>
    <p:sldId id="855" r:id="rId68"/>
    <p:sldId id="856" r:id="rId69"/>
    <p:sldId id="857" r:id="rId70"/>
    <p:sldId id="858" r:id="rId71"/>
    <p:sldId id="859" r:id="rId72"/>
    <p:sldId id="860" r:id="rId73"/>
    <p:sldId id="861" r:id="rId74"/>
    <p:sldId id="862" r:id="rId75"/>
    <p:sldId id="863" r:id="rId76"/>
    <p:sldId id="864" r:id="rId77"/>
    <p:sldId id="865" r:id="rId78"/>
    <p:sldId id="866" r:id="rId79"/>
    <p:sldId id="867" r:id="rId80"/>
    <p:sldId id="868" r:id="rId81"/>
    <p:sldId id="869" r:id="rId82"/>
    <p:sldId id="870" r:id="rId83"/>
    <p:sldId id="871" r:id="rId84"/>
    <p:sldId id="872" r:id="rId85"/>
    <p:sldId id="873" r:id="rId86"/>
    <p:sldId id="874" r:id="rId87"/>
    <p:sldId id="875" r:id="rId88"/>
    <p:sldId id="876" r:id="rId89"/>
    <p:sldId id="877" r:id="rId90"/>
    <p:sldId id="878" r:id="rId91"/>
    <p:sldId id="879" r:id="rId92"/>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620"/>
    <p:restoredTop sz="94660"/>
  </p:normalViewPr>
  <p:slideViewPr>
    <p:cSldViewPr>
      <p:cViewPr>
        <p:scale>
          <a:sx n="20" d="100"/>
          <a:sy n="20" d="100"/>
        </p:scale>
        <p:origin x="-1402" y="-20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tableStyles" Target="tableStyles.xml"/><Relationship Id="rId94" Type="http://schemas.openxmlformats.org/officeDocument/2006/relationships/presProps" Target="presProps.xml"/><Relationship Id="rId95" Type="http://schemas.openxmlformats.org/officeDocument/2006/relationships/viewProps" Target="viewProps.xml"/><Relationship Id="rId9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205" name=""/>
        <p:cNvGrpSpPr/>
        <p:nvPr/>
      </p:nvGrpSpPr>
      <p:grpSpPr>
        <a:xfrm>
          <a:off x="0" y="0"/>
          <a:ext cx="0" cy="0"/>
          <a:chOff x="0" y="0"/>
          <a:chExt cx="0" cy="0"/>
        </a:xfrm>
      </p:grpSpPr>
      <p:sp>
        <p:nvSpPr>
          <p:cNvPr id="1048815"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816"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817"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818"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819"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820"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3"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p>
            <a:r>
              <a:rPr lang="en-US" smtClean="0"/>
              <a:t>Click to edit Master title style</a:t>
            </a:r>
            <a:endParaRPr lang="en-GB"/>
          </a:p>
        </p:txBody>
      </p:sp>
      <p:sp>
        <p:nvSpPr>
          <p:cNvPr id="1048582"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GB"/>
          </a:p>
        </p:txBody>
      </p:sp>
      <p:sp>
        <p:nvSpPr>
          <p:cNvPr id="1048583" name="Date Placeholder 3"/>
          <p:cNvSpPr>
            <a:spLocks noGrp="1"/>
          </p:cNvSpPr>
          <p:nvPr>
            <p:ph type="dt" sz="half" idx="10"/>
          </p:nvPr>
        </p:nvSpPr>
        <p:spPr/>
        <p:txBody>
          <a:bodyPr/>
          <a:p>
            <a:fld id="{3CCB07A3-39ED-40BB-9E42-DD0609DCF6FC}" type="datetimeFigureOut">
              <a:rPr lang="en-GB" smtClean="0"/>
              <a:t>29/03/2015</a:t>
            </a:fld>
            <a:endParaRPr lang="en-GB"/>
          </a:p>
        </p:txBody>
      </p:sp>
      <p:sp>
        <p:nvSpPr>
          <p:cNvPr id="1048584" name="Footer Placeholder 4"/>
          <p:cNvSpPr>
            <a:spLocks noGrp="1"/>
          </p:cNvSpPr>
          <p:nvPr>
            <p:ph type="ftr" sz="quarter" idx="11"/>
          </p:nvPr>
        </p:nvSpPr>
        <p:spPr/>
        <p:txBody>
          <a:bodyPr/>
          <a:p>
            <a:endParaRPr lang="en-GB"/>
          </a:p>
        </p:txBody>
      </p:sp>
      <p:sp>
        <p:nvSpPr>
          <p:cNvPr id="1048585" name="Slide Number Placeholder 5"/>
          <p:cNvSpPr>
            <a:spLocks noGrp="1"/>
          </p:cNvSpPr>
          <p:nvPr>
            <p:ph type="sldNum" sz="quarter" idx="12"/>
          </p:nvPr>
        </p:nvSpPr>
        <p:spPr/>
        <p:txBody>
          <a:bodyPr/>
          <a:p>
            <a:fld id="{66A31AD9-8E13-4D7A-B1E1-8A4E68279C29}"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202" name=""/>
        <p:cNvGrpSpPr/>
        <p:nvPr/>
      </p:nvGrpSpPr>
      <p:grpSpPr>
        <a:xfrm>
          <a:off x="0" y="0"/>
          <a:ext cx="0" cy="0"/>
          <a:chOff x="0" y="0"/>
          <a:chExt cx="0" cy="0"/>
        </a:xfrm>
      </p:grpSpPr>
      <p:sp>
        <p:nvSpPr>
          <p:cNvPr id="1048804" name="Title 1"/>
          <p:cNvSpPr>
            <a:spLocks noGrp="1"/>
          </p:cNvSpPr>
          <p:nvPr>
            <p:ph type="title"/>
          </p:nvPr>
        </p:nvSpPr>
        <p:spPr/>
        <p:txBody>
          <a:bodyPr/>
          <a:p>
            <a:r>
              <a:rPr lang="en-US" smtClean="0"/>
              <a:t>Click to edit Master title style</a:t>
            </a:r>
            <a:endParaRPr lang="en-GB"/>
          </a:p>
        </p:txBody>
      </p:sp>
      <p:sp>
        <p:nvSpPr>
          <p:cNvPr id="1048805"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806" name="Date Placeholder 3"/>
          <p:cNvSpPr>
            <a:spLocks noGrp="1"/>
          </p:cNvSpPr>
          <p:nvPr>
            <p:ph type="dt" sz="half" idx="10"/>
          </p:nvPr>
        </p:nvSpPr>
        <p:spPr/>
        <p:txBody>
          <a:bodyPr/>
          <a:p>
            <a:fld id="{3CCB07A3-39ED-40BB-9E42-DD0609DCF6FC}" type="datetimeFigureOut">
              <a:rPr lang="en-GB" smtClean="0"/>
              <a:t>29/03/2015</a:t>
            </a:fld>
            <a:endParaRPr lang="en-GB"/>
          </a:p>
        </p:txBody>
      </p:sp>
      <p:sp>
        <p:nvSpPr>
          <p:cNvPr id="1048807" name="Footer Placeholder 4"/>
          <p:cNvSpPr>
            <a:spLocks noGrp="1"/>
          </p:cNvSpPr>
          <p:nvPr>
            <p:ph type="ftr" sz="quarter" idx="11"/>
          </p:nvPr>
        </p:nvSpPr>
        <p:spPr/>
        <p:txBody>
          <a:bodyPr/>
          <a:p>
            <a:endParaRPr lang="en-GB"/>
          </a:p>
        </p:txBody>
      </p:sp>
      <p:sp>
        <p:nvSpPr>
          <p:cNvPr id="1048808" name="Slide Number Placeholder 5"/>
          <p:cNvSpPr>
            <a:spLocks noGrp="1"/>
          </p:cNvSpPr>
          <p:nvPr>
            <p:ph type="sldNum" sz="quarter" idx="12"/>
          </p:nvPr>
        </p:nvSpPr>
        <p:spPr/>
        <p:txBody>
          <a:bodyPr/>
          <a:p>
            <a:fld id="{66A31AD9-8E13-4D7A-B1E1-8A4E68279C29}"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99" name=""/>
        <p:cNvGrpSpPr/>
        <p:nvPr/>
      </p:nvGrpSpPr>
      <p:grpSpPr>
        <a:xfrm>
          <a:off x="0" y="0"/>
          <a:ext cx="0" cy="0"/>
          <a:chOff x="0" y="0"/>
          <a:chExt cx="0" cy="0"/>
        </a:xfrm>
      </p:grpSpPr>
      <p:sp>
        <p:nvSpPr>
          <p:cNvPr id="1048788"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GB"/>
          </a:p>
        </p:txBody>
      </p:sp>
      <p:sp>
        <p:nvSpPr>
          <p:cNvPr id="1048789"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790" name="Date Placeholder 3"/>
          <p:cNvSpPr>
            <a:spLocks noGrp="1"/>
          </p:cNvSpPr>
          <p:nvPr>
            <p:ph type="dt" sz="half" idx="10"/>
          </p:nvPr>
        </p:nvSpPr>
        <p:spPr/>
        <p:txBody>
          <a:bodyPr/>
          <a:p>
            <a:fld id="{3CCB07A3-39ED-40BB-9E42-DD0609DCF6FC}" type="datetimeFigureOut">
              <a:rPr lang="en-GB" smtClean="0"/>
              <a:t>29/03/2015</a:t>
            </a:fld>
            <a:endParaRPr lang="en-GB"/>
          </a:p>
        </p:txBody>
      </p:sp>
      <p:sp>
        <p:nvSpPr>
          <p:cNvPr id="1048791" name="Footer Placeholder 4"/>
          <p:cNvSpPr>
            <a:spLocks noGrp="1"/>
          </p:cNvSpPr>
          <p:nvPr>
            <p:ph type="ftr" sz="quarter" idx="11"/>
          </p:nvPr>
        </p:nvSpPr>
        <p:spPr/>
        <p:txBody>
          <a:bodyPr/>
          <a:p>
            <a:endParaRPr lang="en-GB"/>
          </a:p>
        </p:txBody>
      </p:sp>
      <p:sp>
        <p:nvSpPr>
          <p:cNvPr id="1048792" name="Slide Number Placeholder 5"/>
          <p:cNvSpPr>
            <a:spLocks noGrp="1"/>
          </p:cNvSpPr>
          <p:nvPr>
            <p:ph type="sldNum" sz="quarter" idx="12"/>
          </p:nvPr>
        </p:nvSpPr>
        <p:spPr/>
        <p:txBody>
          <a:bodyPr/>
          <a:p>
            <a:fld id="{66A31AD9-8E13-4D7A-B1E1-8A4E68279C29}"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05" name=""/>
        <p:cNvGrpSpPr/>
        <p:nvPr/>
      </p:nvGrpSpPr>
      <p:grpSpPr>
        <a:xfrm>
          <a:off x="0" y="0"/>
          <a:ext cx="0" cy="0"/>
          <a:chOff x="0" y="0"/>
          <a:chExt cx="0" cy="0"/>
        </a:xfrm>
      </p:grpSpPr>
      <p:sp>
        <p:nvSpPr>
          <p:cNvPr id="1048588" name="Title 1"/>
          <p:cNvSpPr>
            <a:spLocks noGrp="1"/>
          </p:cNvSpPr>
          <p:nvPr>
            <p:ph type="title"/>
          </p:nvPr>
        </p:nvSpPr>
        <p:spPr/>
        <p:txBody>
          <a:bodyPr/>
          <a:p>
            <a:r>
              <a:rPr lang="en-US" smtClean="0"/>
              <a:t>Click to edit Master title style</a:t>
            </a:r>
            <a:endParaRPr lang="en-GB"/>
          </a:p>
        </p:txBody>
      </p:sp>
      <p:sp>
        <p:nvSpPr>
          <p:cNvPr id="1048589"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590" name="Date Placeholder 3"/>
          <p:cNvSpPr>
            <a:spLocks noGrp="1"/>
          </p:cNvSpPr>
          <p:nvPr>
            <p:ph type="dt" sz="half" idx="10"/>
          </p:nvPr>
        </p:nvSpPr>
        <p:spPr/>
        <p:txBody>
          <a:bodyPr/>
          <a:p>
            <a:fld id="{3CCB07A3-39ED-40BB-9E42-DD0609DCF6FC}" type="datetimeFigureOut">
              <a:rPr lang="en-GB" smtClean="0"/>
              <a:t>29/03/2015</a:t>
            </a:fld>
            <a:endParaRPr lang="en-GB"/>
          </a:p>
        </p:txBody>
      </p:sp>
      <p:sp>
        <p:nvSpPr>
          <p:cNvPr id="1048591" name="Footer Placeholder 4"/>
          <p:cNvSpPr>
            <a:spLocks noGrp="1"/>
          </p:cNvSpPr>
          <p:nvPr>
            <p:ph type="ftr" sz="quarter" idx="11"/>
          </p:nvPr>
        </p:nvSpPr>
        <p:spPr/>
        <p:txBody>
          <a:bodyPr/>
          <a:p>
            <a:endParaRPr lang="en-GB"/>
          </a:p>
        </p:txBody>
      </p:sp>
      <p:sp>
        <p:nvSpPr>
          <p:cNvPr id="1048592" name="Slide Number Placeholder 5"/>
          <p:cNvSpPr>
            <a:spLocks noGrp="1"/>
          </p:cNvSpPr>
          <p:nvPr>
            <p:ph type="sldNum" sz="quarter" idx="12"/>
          </p:nvPr>
        </p:nvSpPr>
        <p:spPr/>
        <p:txBody>
          <a:bodyPr/>
          <a:p>
            <a:fld id="{66A31AD9-8E13-4D7A-B1E1-8A4E68279C29}"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201" name=""/>
        <p:cNvGrpSpPr/>
        <p:nvPr/>
      </p:nvGrpSpPr>
      <p:grpSpPr>
        <a:xfrm>
          <a:off x="0" y="0"/>
          <a:ext cx="0" cy="0"/>
          <a:chOff x="0" y="0"/>
          <a:chExt cx="0" cy="0"/>
        </a:xfrm>
      </p:grpSpPr>
      <p:sp>
        <p:nvSpPr>
          <p:cNvPr id="1048799"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GB"/>
          </a:p>
        </p:txBody>
      </p:sp>
      <p:sp>
        <p:nvSpPr>
          <p:cNvPr id="1048800"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801" name="Date Placeholder 3"/>
          <p:cNvSpPr>
            <a:spLocks noGrp="1"/>
          </p:cNvSpPr>
          <p:nvPr>
            <p:ph type="dt" sz="half" idx="10"/>
          </p:nvPr>
        </p:nvSpPr>
        <p:spPr/>
        <p:txBody>
          <a:bodyPr/>
          <a:p>
            <a:fld id="{3CCB07A3-39ED-40BB-9E42-DD0609DCF6FC}" type="datetimeFigureOut">
              <a:rPr lang="en-GB" smtClean="0"/>
              <a:t>29/03/2015</a:t>
            </a:fld>
            <a:endParaRPr lang="en-GB"/>
          </a:p>
        </p:txBody>
      </p:sp>
      <p:sp>
        <p:nvSpPr>
          <p:cNvPr id="1048802" name="Footer Placeholder 4"/>
          <p:cNvSpPr>
            <a:spLocks noGrp="1"/>
          </p:cNvSpPr>
          <p:nvPr>
            <p:ph type="ftr" sz="quarter" idx="11"/>
          </p:nvPr>
        </p:nvSpPr>
        <p:spPr/>
        <p:txBody>
          <a:bodyPr/>
          <a:p>
            <a:endParaRPr lang="en-GB"/>
          </a:p>
        </p:txBody>
      </p:sp>
      <p:sp>
        <p:nvSpPr>
          <p:cNvPr id="1048803" name="Slide Number Placeholder 5"/>
          <p:cNvSpPr>
            <a:spLocks noGrp="1"/>
          </p:cNvSpPr>
          <p:nvPr>
            <p:ph type="sldNum" sz="quarter" idx="12"/>
          </p:nvPr>
        </p:nvSpPr>
        <p:spPr/>
        <p:txBody>
          <a:bodyPr/>
          <a:p>
            <a:fld id="{66A31AD9-8E13-4D7A-B1E1-8A4E68279C29}"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97" name=""/>
        <p:cNvGrpSpPr/>
        <p:nvPr/>
      </p:nvGrpSpPr>
      <p:grpSpPr>
        <a:xfrm>
          <a:off x="0" y="0"/>
          <a:ext cx="0" cy="0"/>
          <a:chOff x="0" y="0"/>
          <a:chExt cx="0" cy="0"/>
        </a:xfrm>
      </p:grpSpPr>
      <p:sp>
        <p:nvSpPr>
          <p:cNvPr id="1048774" name="Title 1"/>
          <p:cNvSpPr>
            <a:spLocks noGrp="1"/>
          </p:cNvSpPr>
          <p:nvPr>
            <p:ph type="title"/>
          </p:nvPr>
        </p:nvSpPr>
        <p:spPr/>
        <p:txBody>
          <a:bodyPr/>
          <a:p>
            <a:r>
              <a:rPr lang="en-US" smtClean="0"/>
              <a:t>Click to edit Master title style</a:t>
            </a:r>
            <a:endParaRPr lang="en-GB"/>
          </a:p>
        </p:txBody>
      </p:sp>
      <p:sp>
        <p:nvSpPr>
          <p:cNvPr id="1048775"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776"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777" name="Date Placeholder 4"/>
          <p:cNvSpPr>
            <a:spLocks noGrp="1"/>
          </p:cNvSpPr>
          <p:nvPr>
            <p:ph type="dt" sz="half" idx="10"/>
          </p:nvPr>
        </p:nvSpPr>
        <p:spPr/>
        <p:txBody>
          <a:bodyPr/>
          <a:p>
            <a:fld id="{3CCB07A3-39ED-40BB-9E42-DD0609DCF6FC}" type="datetimeFigureOut">
              <a:rPr lang="en-GB" smtClean="0"/>
              <a:t>29/03/2015</a:t>
            </a:fld>
            <a:endParaRPr lang="en-GB"/>
          </a:p>
        </p:txBody>
      </p:sp>
      <p:sp>
        <p:nvSpPr>
          <p:cNvPr id="1048778" name="Footer Placeholder 5"/>
          <p:cNvSpPr>
            <a:spLocks noGrp="1"/>
          </p:cNvSpPr>
          <p:nvPr>
            <p:ph type="ftr" sz="quarter" idx="11"/>
          </p:nvPr>
        </p:nvSpPr>
        <p:spPr/>
        <p:txBody>
          <a:bodyPr/>
          <a:p>
            <a:endParaRPr lang="en-GB"/>
          </a:p>
        </p:txBody>
      </p:sp>
      <p:sp>
        <p:nvSpPr>
          <p:cNvPr id="1048779" name="Slide Number Placeholder 6"/>
          <p:cNvSpPr>
            <a:spLocks noGrp="1"/>
          </p:cNvSpPr>
          <p:nvPr>
            <p:ph type="sldNum" sz="quarter" idx="12"/>
          </p:nvPr>
        </p:nvSpPr>
        <p:spPr/>
        <p:txBody>
          <a:bodyPr/>
          <a:p>
            <a:fld id="{66A31AD9-8E13-4D7A-B1E1-8A4E68279C29}"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98" name=""/>
        <p:cNvGrpSpPr/>
        <p:nvPr/>
      </p:nvGrpSpPr>
      <p:grpSpPr>
        <a:xfrm>
          <a:off x="0" y="0"/>
          <a:ext cx="0" cy="0"/>
          <a:chOff x="0" y="0"/>
          <a:chExt cx="0" cy="0"/>
        </a:xfrm>
      </p:grpSpPr>
      <p:sp>
        <p:nvSpPr>
          <p:cNvPr id="1048780" name="Title 1"/>
          <p:cNvSpPr>
            <a:spLocks noGrp="1"/>
          </p:cNvSpPr>
          <p:nvPr>
            <p:ph type="title"/>
          </p:nvPr>
        </p:nvSpPr>
        <p:spPr/>
        <p:txBody>
          <a:bodyPr/>
          <a:p>
            <a:r>
              <a:rPr lang="en-US" smtClean="0"/>
              <a:t>Click to edit Master title style</a:t>
            </a:r>
            <a:endParaRPr lang="en-GB"/>
          </a:p>
        </p:txBody>
      </p:sp>
      <p:sp>
        <p:nvSpPr>
          <p:cNvPr id="1048781"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82"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783"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84"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785" name="Date Placeholder 6"/>
          <p:cNvSpPr>
            <a:spLocks noGrp="1"/>
          </p:cNvSpPr>
          <p:nvPr>
            <p:ph type="dt" sz="half" idx="10"/>
          </p:nvPr>
        </p:nvSpPr>
        <p:spPr/>
        <p:txBody>
          <a:bodyPr/>
          <a:p>
            <a:fld id="{3CCB07A3-39ED-40BB-9E42-DD0609DCF6FC}" type="datetimeFigureOut">
              <a:rPr lang="en-GB" smtClean="0"/>
              <a:t>29/03/2015</a:t>
            </a:fld>
            <a:endParaRPr lang="en-GB"/>
          </a:p>
        </p:txBody>
      </p:sp>
      <p:sp>
        <p:nvSpPr>
          <p:cNvPr id="1048786" name="Footer Placeholder 7"/>
          <p:cNvSpPr>
            <a:spLocks noGrp="1"/>
          </p:cNvSpPr>
          <p:nvPr>
            <p:ph type="ftr" sz="quarter" idx="11"/>
          </p:nvPr>
        </p:nvSpPr>
        <p:spPr/>
        <p:txBody>
          <a:bodyPr/>
          <a:p>
            <a:endParaRPr lang="en-GB"/>
          </a:p>
        </p:txBody>
      </p:sp>
      <p:sp>
        <p:nvSpPr>
          <p:cNvPr id="1048787" name="Slide Number Placeholder 8"/>
          <p:cNvSpPr>
            <a:spLocks noGrp="1"/>
          </p:cNvSpPr>
          <p:nvPr>
            <p:ph type="sldNum" sz="quarter" idx="12"/>
          </p:nvPr>
        </p:nvSpPr>
        <p:spPr/>
        <p:txBody>
          <a:bodyPr/>
          <a:p>
            <a:fld id="{66A31AD9-8E13-4D7A-B1E1-8A4E68279C29}"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38" name=""/>
        <p:cNvGrpSpPr/>
        <p:nvPr/>
      </p:nvGrpSpPr>
      <p:grpSpPr>
        <a:xfrm>
          <a:off x="0" y="0"/>
          <a:ext cx="0" cy="0"/>
          <a:chOff x="0" y="0"/>
          <a:chExt cx="0" cy="0"/>
        </a:xfrm>
      </p:grpSpPr>
      <p:sp>
        <p:nvSpPr>
          <p:cNvPr id="1048657" name="Title 1"/>
          <p:cNvSpPr>
            <a:spLocks noGrp="1"/>
          </p:cNvSpPr>
          <p:nvPr>
            <p:ph type="title"/>
          </p:nvPr>
        </p:nvSpPr>
        <p:spPr/>
        <p:txBody>
          <a:bodyPr/>
          <a:p>
            <a:r>
              <a:rPr lang="en-US" smtClean="0"/>
              <a:t>Click to edit Master title style</a:t>
            </a:r>
            <a:endParaRPr lang="en-GB"/>
          </a:p>
        </p:txBody>
      </p:sp>
      <p:sp>
        <p:nvSpPr>
          <p:cNvPr id="1048658" name="Date Placeholder 2"/>
          <p:cNvSpPr>
            <a:spLocks noGrp="1"/>
          </p:cNvSpPr>
          <p:nvPr>
            <p:ph type="dt" sz="half" idx="10"/>
          </p:nvPr>
        </p:nvSpPr>
        <p:spPr/>
        <p:txBody>
          <a:bodyPr/>
          <a:p>
            <a:fld id="{3CCB07A3-39ED-40BB-9E42-DD0609DCF6FC}" type="datetimeFigureOut">
              <a:rPr lang="en-GB" smtClean="0"/>
              <a:t>29/03/2015</a:t>
            </a:fld>
            <a:endParaRPr lang="en-GB"/>
          </a:p>
        </p:txBody>
      </p:sp>
      <p:sp>
        <p:nvSpPr>
          <p:cNvPr id="1048659" name="Footer Placeholder 3"/>
          <p:cNvSpPr>
            <a:spLocks noGrp="1"/>
          </p:cNvSpPr>
          <p:nvPr>
            <p:ph type="ftr" sz="quarter" idx="11"/>
          </p:nvPr>
        </p:nvSpPr>
        <p:spPr/>
        <p:txBody>
          <a:bodyPr/>
          <a:p>
            <a:endParaRPr lang="en-GB"/>
          </a:p>
        </p:txBody>
      </p:sp>
      <p:sp>
        <p:nvSpPr>
          <p:cNvPr id="1048660" name="Slide Number Placeholder 4"/>
          <p:cNvSpPr>
            <a:spLocks noGrp="1"/>
          </p:cNvSpPr>
          <p:nvPr>
            <p:ph type="sldNum" sz="quarter" idx="12"/>
          </p:nvPr>
        </p:nvSpPr>
        <p:spPr/>
        <p:txBody>
          <a:bodyPr/>
          <a:p>
            <a:fld id="{66A31AD9-8E13-4D7A-B1E1-8A4E68279C29}"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57" name=""/>
        <p:cNvGrpSpPr/>
        <p:nvPr/>
      </p:nvGrpSpPr>
      <p:grpSpPr>
        <a:xfrm>
          <a:off x="0" y="0"/>
          <a:ext cx="0" cy="0"/>
          <a:chOff x="0" y="0"/>
          <a:chExt cx="0" cy="0"/>
        </a:xfrm>
      </p:grpSpPr>
      <p:sp>
        <p:nvSpPr>
          <p:cNvPr id="1048695" name="Date Placeholder 1"/>
          <p:cNvSpPr>
            <a:spLocks noGrp="1"/>
          </p:cNvSpPr>
          <p:nvPr>
            <p:ph type="dt" sz="half" idx="10"/>
          </p:nvPr>
        </p:nvSpPr>
        <p:spPr/>
        <p:txBody>
          <a:bodyPr/>
          <a:p>
            <a:fld id="{3CCB07A3-39ED-40BB-9E42-DD0609DCF6FC}" type="datetimeFigureOut">
              <a:rPr lang="en-GB" smtClean="0"/>
              <a:t>29/03/2015</a:t>
            </a:fld>
            <a:endParaRPr lang="en-GB"/>
          </a:p>
        </p:txBody>
      </p:sp>
      <p:sp>
        <p:nvSpPr>
          <p:cNvPr id="1048696" name="Footer Placeholder 2"/>
          <p:cNvSpPr>
            <a:spLocks noGrp="1"/>
          </p:cNvSpPr>
          <p:nvPr>
            <p:ph type="ftr" sz="quarter" idx="11"/>
          </p:nvPr>
        </p:nvSpPr>
        <p:spPr/>
        <p:txBody>
          <a:bodyPr/>
          <a:p>
            <a:endParaRPr lang="en-GB"/>
          </a:p>
        </p:txBody>
      </p:sp>
      <p:sp>
        <p:nvSpPr>
          <p:cNvPr id="1048697" name="Slide Number Placeholder 3"/>
          <p:cNvSpPr>
            <a:spLocks noGrp="1"/>
          </p:cNvSpPr>
          <p:nvPr>
            <p:ph type="sldNum" sz="quarter" idx="12"/>
          </p:nvPr>
        </p:nvSpPr>
        <p:spPr/>
        <p:txBody>
          <a:bodyPr/>
          <a:p>
            <a:fld id="{66A31AD9-8E13-4D7A-B1E1-8A4E68279C29}"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203" name=""/>
        <p:cNvGrpSpPr/>
        <p:nvPr/>
      </p:nvGrpSpPr>
      <p:grpSpPr>
        <a:xfrm>
          <a:off x="0" y="0"/>
          <a:ext cx="0" cy="0"/>
          <a:chOff x="0" y="0"/>
          <a:chExt cx="0" cy="0"/>
        </a:xfrm>
      </p:grpSpPr>
      <p:sp>
        <p:nvSpPr>
          <p:cNvPr id="1048809"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GB"/>
          </a:p>
        </p:txBody>
      </p:sp>
      <p:sp>
        <p:nvSpPr>
          <p:cNvPr id="1048810"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811"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812" name="Date Placeholder 4"/>
          <p:cNvSpPr>
            <a:spLocks noGrp="1"/>
          </p:cNvSpPr>
          <p:nvPr>
            <p:ph type="dt" sz="half" idx="10"/>
          </p:nvPr>
        </p:nvSpPr>
        <p:spPr/>
        <p:txBody>
          <a:bodyPr/>
          <a:p>
            <a:fld id="{3CCB07A3-39ED-40BB-9E42-DD0609DCF6FC}" type="datetimeFigureOut">
              <a:rPr lang="en-GB" smtClean="0"/>
              <a:t>29/03/2015</a:t>
            </a:fld>
            <a:endParaRPr lang="en-GB"/>
          </a:p>
        </p:txBody>
      </p:sp>
      <p:sp>
        <p:nvSpPr>
          <p:cNvPr id="1048813" name="Footer Placeholder 5"/>
          <p:cNvSpPr>
            <a:spLocks noGrp="1"/>
          </p:cNvSpPr>
          <p:nvPr>
            <p:ph type="ftr" sz="quarter" idx="11"/>
          </p:nvPr>
        </p:nvSpPr>
        <p:spPr/>
        <p:txBody>
          <a:bodyPr/>
          <a:p>
            <a:endParaRPr lang="en-GB"/>
          </a:p>
        </p:txBody>
      </p:sp>
      <p:sp>
        <p:nvSpPr>
          <p:cNvPr id="1048814" name="Slide Number Placeholder 6"/>
          <p:cNvSpPr>
            <a:spLocks noGrp="1"/>
          </p:cNvSpPr>
          <p:nvPr>
            <p:ph type="sldNum" sz="quarter" idx="12"/>
          </p:nvPr>
        </p:nvSpPr>
        <p:spPr/>
        <p:txBody>
          <a:bodyPr/>
          <a:p>
            <a:fld id="{66A31AD9-8E13-4D7A-B1E1-8A4E68279C29}"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200" name=""/>
        <p:cNvGrpSpPr/>
        <p:nvPr/>
      </p:nvGrpSpPr>
      <p:grpSpPr>
        <a:xfrm>
          <a:off x="0" y="0"/>
          <a:ext cx="0" cy="0"/>
          <a:chOff x="0" y="0"/>
          <a:chExt cx="0" cy="0"/>
        </a:xfrm>
      </p:grpSpPr>
      <p:sp>
        <p:nvSpPr>
          <p:cNvPr id="1048793"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GB"/>
          </a:p>
        </p:txBody>
      </p:sp>
      <p:sp>
        <p:nvSpPr>
          <p:cNvPr id="1048794"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GB"/>
          </a:p>
        </p:txBody>
      </p:sp>
      <p:sp>
        <p:nvSpPr>
          <p:cNvPr id="1048795"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796" name="Date Placeholder 4"/>
          <p:cNvSpPr>
            <a:spLocks noGrp="1"/>
          </p:cNvSpPr>
          <p:nvPr>
            <p:ph type="dt" sz="half" idx="10"/>
          </p:nvPr>
        </p:nvSpPr>
        <p:spPr/>
        <p:txBody>
          <a:bodyPr/>
          <a:p>
            <a:fld id="{3CCB07A3-39ED-40BB-9E42-DD0609DCF6FC}" type="datetimeFigureOut">
              <a:rPr lang="en-GB" smtClean="0"/>
              <a:t>29/03/2015</a:t>
            </a:fld>
            <a:endParaRPr lang="en-GB"/>
          </a:p>
        </p:txBody>
      </p:sp>
      <p:sp>
        <p:nvSpPr>
          <p:cNvPr id="1048797" name="Footer Placeholder 5"/>
          <p:cNvSpPr>
            <a:spLocks noGrp="1"/>
          </p:cNvSpPr>
          <p:nvPr>
            <p:ph type="ftr" sz="quarter" idx="11"/>
          </p:nvPr>
        </p:nvSpPr>
        <p:spPr/>
        <p:txBody>
          <a:bodyPr/>
          <a:p>
            <a:endParaRPr lang="en-GB"/>
          </a:p>
        </p:txBody>
      </p:sp>
      <p:sp>
        <p:nvSpPr>
          <p:cNvPr id="1048798" name="Slide Number Placeholder 6"/>
          <p:cNvSpPr>
            <a:spLocks noGrp="1"/>
          </p:cNvSpPr>
          <p:nvPr>
            <p:ph type="sldNum" sz="quarter" idx="12"/>
          </p:nvPr>
        </p:nvSpPr>
        <p:spPr/>
        <p:txBody>
          <a:bodyPr/>
          <a:p>
            <a:fld id="{66A31AD9-8E13-4D7A-B1E1-8A4E68279C29}"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smtClean="0"/>
              <a:t>Click to edit Master title style</a:t>
            </a:r>
            <a:endParaRPr lang="en-GB"/>
          </a:p>
        </p:txBody>
      </p:sp>
      <p:sp>
        <p:nvSpPr>
          <p:cNvPr id="1048577"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3CCB07A3-39ED-40BB-9E42-DD0609DCF6FC}" type="datetimeFigureOut">
              <a:rPr lang="en-GB" smtClean="0"/>
              <a:t>29/03/2015</a:t>
            </a:fld>
            <a:endParaRPr lang="en-GB"/>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GB"/>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66A31AD9-8E13-4D7A-B1E1-8A4E68279C29}" type="slidenum">
              <a:rPr lang="en-GB" smtClean="0"/>
              <a:t>‹#›</a:t>
            </a:fld>
            <a:endParaRPr lang="en-GB"/>
          </a:p>
        </p:txBody>
      </p:sp>
    </p:spTree>
  </p:cSld>
  <p:clrMap accent1="accent1" accent2="accent2" accent3="accent3" accent4="accent4" accent5="accent5" accent6="accent6" bg1="lt1" bg2="lt2" tx1="dk1" tx2="dk2"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86" name="Title 1"/>
          <p:cNvSpPr>
            <a:spLocks noGrp="1"/>
          </p:cNvSpPr>
          <p:nvPr>
            <p:ph type="ctrTitle"/>
          </p:nvPr>
        </p:nvSpPr>
        <p:spPr/>
        <p:txBody>
          <a:bodyPr/>
          <a:p>
            <a:r>
              <a:rPr dirty="0" lang="en-GB" smtClean="0"/>
              <a:t>INTRODUCTIO TO </a:t>
            </a:r>
            <a:br>
              <a:rPr dirty="0" lang="en-GB" smtClean="0"/>
            </a:br>
            <a:r>
              <a:rPr dirty="0" lang="en-GB" smtClean="0"/>
              <a:t>TRAUMA AND EMERGENCY</a:t>
            </a:r>
            <a:endParaRPr dirty="0" lang="en-GB"/>
          </a:p>
        </p:txBody>
      </p:sp>
      <p:sp>
        <p:nvSpPr>
          <p:cNvPr id="1048587" name="Subtitle 2"/>
          <p:cNvSpPr>
            <a:spLocks noGrp="1"/>
          </p:cNvSpPr>
          <p:nvPr>
            <p:ph type="subTitle" idx="1"/>
          </p:nvPr>
        </p:nvSpPr>
        <p:spPr/>
        <p:txBody>
          <a:bodyPr/>
          <a:p>
            <a:r>
              <a:rPr dirty="0" lang="en-GB" smtClean="0"/>
              <a:t>BY I. KIMOSOP</a:t>
            </a:r>
            <a:endParaRPr dirty="0" lang="en-GB"/>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14" name=""/>
        <p:cNvGrpSpPr/>
        <p:nvPr/>
      </p:nvGrpSpPr>
      <p:grpSpPr>
        <a:xfrm>
          <a:off x="0" y="0"/>
          <a:ext cx="0" cy="0"/>
          <a:chOff x="0" y="0"/>
          <a:chExt cx="0" cy="0"/>
        </a:xfrm>
      </p:grpSpPr>
      <p:sp>
        <p:nvSpPr>
          <p:cNvPr id="1048609" name="Title 1"/>
          <p:cNvSpPr>
            <a:spLocks noGrp="1"/>
          </p:cNvSpPr>
          <p:nvPr>
            <p:ph type="title"/>
          </p:nvPr>
        </p:nvSpPr>
        <p:spPr>
          <a:xfrm>
            <a:off x="467544" y="620688"/>
            <a:ext cx="8229600" cy="1143000"/>
          </a:xfrm>
        </p:spPr>
        <p:txBody>
          <a:bodyPr>
            <a:normAutofit fontScale="90000"/>
          </a:bodyPr>
          <a:p>
            <a:r>
              <a:rPr b="1" dirty="0" lang="en-GB" smtClean="0"/>
              <a:t>3</a:t>
            </a:r>
            <a:br>
              <a:rPr b="1" dirty="0" lang="en-GB" smtClean="0"/>
            </a:br>
            <a:r>
              <a:rPr b="1" dirty="0" lang="en-GB" smtClean="0"/>
              <a:t>2.TRIAGE</a:t>
            </a:r>
            <a:r>
              <a:rPr dirty="0" lang="en-GB" smtClean="0"/>
              <a:t> </a:t>
            </a:r>
            <a:br>
              <a:rPr dirty="0" lang="en-GB" smtClean="0"/>
            </a:br>
            <a:endParaRPr dirty="0" lang="en-GB"/>
          </a:p>
        </p:txBody>
      </p:sp>
      <p:sp>
        <p:nvSpPr>
          <p:cNvPr id="1048610" name="Content Placeholder 2"/>
          <p:cNvSpPr>
            <a:spLocks noGrp="1"/>
          </p:cNvSpPr>
          <p:nvPr>
            <p:ph idx="1"/>
          </p:nvPr>
        </p:nvSpPr>
        <p:spPr/>
        <p:txBody>
          <a:bodyPr/>
          <a:p>
            <a:r>
              <a:rPr dirty="0" lang="en-GB" smtClean="0"/>
              <a:t>-The word TRIAGE is derived from the </a:t>
            </a:r>
            <a:r>
              <a:rPr dirty="0" lang="en-GB" err="1" smtClean="0"/>
              <a:t>french</a:t>
            </a:r>
            <a:r>
              <a:rPr dirty="0" lang="en-GB" smtClean="0"/>
              <a:t> word </a:t>
            </a:r>
            <a:r>
              <a:rPr dirty="0" lang="en-GB" err="1" smtClean="0"/>
              <a:t>trier</a:t>
            </a:r>
            <a:r>
              <a:rPr dirty="0" lang="en-GB" smtClean="0"/>
              <a:t>, meaning to "sort."</a:t>
            </a:r>
          </a:p>
          <a:p>
            <a:r>
              <a:rPr dirty="0" lang="en-GB" smtClean="0"/>
              <a:t> -In emergency department triage is used to sort patients into groups based on severity of their health problems and the urgency in which these problems must be treated.</a:t>
            </a:r>
          </a:p>
          <a:p>
            <a:endParaRPr dirty="0" lang="en-GB"/>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15" name=""/>
        <p:cNvGrpSpPr/>
        <p:nvPr/>
      </p:nvGrpSpPr>
      <p:grpSpPr>
        <a:xfrm>
          <a:off x="0" y="0"/>
          <a:ext cx="0" cy="0"/>
          <a:chOff x="0" y="0"/>
          <a:chExt cx="0" cy="0"/>
        </a:xfrm>
      </p:grpSpPr>
      <p:sp>
        <p:nvSpPr>
          <p:cNvPr id="1048611" name="Title 1"/>
          <p:cNvSpPr>
            <a:spLocks noGrp="1"/>
          </p:cNvSpPr>
          <p:nvPr>
            <p:ph type="title"/>
          </p:nvPr>
        </p:nvSpPr>
        <p:spPr>
          <a:xfrm>
            <a:off x="467544" y="548680"/>
            <a:ext cx="8229600" cy="1143000"/>
          </a:xfrm>
        </p:spPr>
        <p:txBody>
          <a:bodyPr/>
          <a:p>
            <a:r>
              <a:rPr dirty="0" lang="en-GB" smtClean="0"/>
              <a:t>TRIAGE SYSTEMS</a:t>
            </a:r>
            <a:endParaRPr dirty="0" lang="en-GB"/>
          </a:p>
        </p:txBody>
      </p:sp>
      <p:sp>
        <p:nvSpPr>
          <p:cNvPr id="1048612" name="Content Placeholder 2"/>
          <p:cNvSpPr>
            <a:spLocks noGrp="1"/>
          </p:cNvSpPr>
          <p:nvPr>
            <p:ph idx="1"/>
          </p:nvPr>
        </p:nvSpPr>
        <p:spPr/>
        <p:txBody>
          <a:bodyPr>
            <a:normAutofit fontScale="96875" lnSpcReduction="10000"/>
          </a:bodyPr>
          <a:p>
            <a:pPr>
              <a:buNone/>
            </a:pPr>
            <a:r>
              <a:rPr dirty="0" lang="en-GB" smtClean="0"/>
              <a:t>They are two models currently used</a:t>
            </a:r>
          </a:p>
          <a:p>
            <a:pPr>
              <a:buNone/>
            </a:pPr>
            <a:r>
              <a:rPr dirty="0" lang="en-GB" smtClean="0"/>
              <a:t>(a) Three (3) level triage system</a:t>
            </a:r>
          </a:p>
          <a:p>
            <a:pPr>
              <a:buNone/>
            </a:pPr>
            <a:r>
              <a:rPr dirty="0" lang="en-GB" smtClean="0"/>
              <a:t>This system has three categories:-</a:t>
            </a:r>
          </a:p>
          <a:p>
            <a:pPr>
              <a:buNone/>
            </a:pPr>
            <a:r>
              <a:rPr b="1" dirty="0" lang="en-GB" smtClean="0"/>
              <a:t>(</a:t>
            </a:r>
            <a:r>
              <a:rPr b="1" dirty="0" lang="en-GB" err="1" smtClean="0"/>
              <a:t>i</a:t>
            </a:r>
            <a:r>
              <a:rPr b="1" dirty="0" lang="en-GB" smtClean="0"/>
              <a:t>) Emergent</a:t>
            </a:r>
            <a:r>
              <a:rPr dirty="0" lang="en-GB" smtClean="0"/>
              <a:t>- Patients have the highest priority. Their conditions are life threatening and must be </a:t>
            </a:r>
            <a:r>
              <a:rPr dirty="0" lang="en-GB" err="1" smtClean="0"/>
              <a:t>be</a:t>
            </a:r>
            <a:r>
              <a:rPr dirty="0" lang="en-GB" smtClean="0"/>
              <a:t> attended immediately.</a:t>
            </a:r>
          </a:p>
          <a:p>
            <a:pPr>
              <a:buNone/>
            </a:pPr>
            <a:r>
              <a:rPr b="1" dirty="0" lang="en-GB" smtClean="0"/>
              <a:t>(ii)Urgent  -</a:t>
            </a:r>
            <a:r>
              <a:rPr dirty="0" lang="en-GB" smtClean="0"/>
              <a:t> Patients have serious health problems but not life threatening ,must be attended within a hour</a:t>
            </a:r>
          </a:p>
          <a:p>
            <a:endParaRPr dirty="0" lang="en-GB"/>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16" name=""/>
        <p:cNvGrpSpPr/>
        <p:nvPr/>
      </p:nvGrpSpPr>
      <p:grpSpPr>
        <a:xfrm>
          <a:off x="0" y="0"/>
          <a:ext cx="0" cy="0"/>
          <a:chOff x="0" y="0"/>
          <a:chExt cx="0" cy="0"/>
        </a:xfrm>
      </p:grpSpPr>
      <p:sp>
        <p:nvSpPr>
          <p:cNvPr id="1048613" name="Title 1"/>
          <p:cNvSpPr>
            <a:spLocks noGrp="1"/>
          </p:cNvSpPr>
          <p:nvPr>
            <p:ph type="title"/>
          </p:nvPr>
        </p:nvSpPr>
        <p:spPr/>
        <p:txBody>
          <a:bodyPr/>
          <a:p>
            <a:endParaRPr lang="en-GB"/>
          </a:p>
        </p:txBody>
      </p:sp>
      <p:sp>
        <p:nvSpPr>
          <p:cNvPr id="1048614" name="Content Placeholder 2"/>
          <p:cNvSpPr>
            <a:spLocks noGrp="1"/>
          </p:cNvSpPr>
          <p:nvPr>
            <p:ph idx="1"/>
          </p:nvPr>
        </p:nvSpPr>
        <p:spPr/>
        <p:txBody>
          <a:bodyPr>
            <a:normAutofit fontScale="96875" lnSpcReduction="10000"/>
          </a:bodyPr>
          <a:p>
            <a:pPr>
              <a:buNone/>
            </a:pPr>
            <a:r>
              <a:rPr b="1" dirty="0" lang="en-GB" smtClean="0"/>
              <a:t>(iii)Non urgent -</a:t>
            </a:r>
            <a:r>
              <a:rPr dirty="0" lang="en-GB" smtClean="0"/>
              <a:t>Patients have episodic illnesses that can be addressed within 24 hours without increased morbidity.</a:t>
            </a:r>
          </a:p>
          <a:p>
            <a:pPr>
              <a:buNone/>
            </a:pPr>
            <a:r>
              <a:rPr b="1" dirty="0" lang="en-GB" smtClean="0"/>
              <a:t>(iv) fourth category that is increasingly</a:t>
            </a:r>
            <a:r>
              <a:rPr dirty="0" lang="en-GB" smtClean="0"/>
              <a:t> </a:t>
            </a:r>
            <a:r>
              <a:rPr b="1" dirty="0" lang="en-GB" smtClean="0"/>
              <a:t>used is “fast-track.”-</a:t>
            </a:r>
            <a:r>
              <a:rPr dirty="0" lang="en-GB" smtClean="0"/>
              <a:t> These patients require</a:t>
            </a:r>
          </a:p>
          <a:p>
            <a:pPr>
              <a:buNone/>
            </a:pPr>
            <a:r>
              <a:rPr dirty="0" lang="en-GB" smtClean="0"/>
              <a:t>simple first aid or basic primary care and may be treated in the</a:t>
            </a:r>
          </a:p>
          <a:p>
            <a:pPr>
              <a:buNone/>
            </a:pPr>
            <a:r>
              <a:rPr dirty="0" lang="en-GB" smtClean="0"/>
              <a:t>ED or safely referred to a clinic or physician review.</a:t>
            </a:r>
          </a:p>
          <a:p>
            <a:endParaRPr dirty="0" lang="en-GB"/>
          </a:p>
        </p:txBody>
      </p:sp>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17" name=""/>
        <p:cNvGrpSpPr/>
        <p:nvPr/>
      </p:nvGrpSpPr>
      <p:grpSpPr>
        <a:xfrm>
          <a:off x="0" y="0"/>
          <a:ext cx="0" cy="0"/>
          <a:chOff x="0" y="0"/>
          <a:chExt cx="0" cy="0"/>
        </a:xfrm>
      </p:grpSpPr>
      <p:sp>
        <p:nvSpPr>
          <p:cNvPr id="1048615" name="Title 1"/>
          <p:cNvSpPr>
            <a:spLocks noGrp="1"/>
          </p:cNvSpPr>
          <p:nvPr>
            <p:ph type="title"/>
          </p:nvPr>
        </p:nvSpPr>
        <p:spPr/>
        <p:txBody>
          <a:bodyPr/>
          <a:p>
            <a:r>
              <a:rPr dirty="0" lang="en-GB" smtClean="0"/>
              <a:t>(b)five levels triage systems</a:t>
            </a:r>
            <a:endParaRPr dirty="0" lang="en-GB"/>
          </a:p>
        </p:txBody>
      </p:sp>
      <p:sp>
        <p:nvSpPr>
          <p:cNvPr id="1048616" name="Content Placeholder 2"/>
          <p:cNvSpPr>
            <a:spLocks noGrp="1"/>
          </p:cNvSpPr>
          <p:nvPr>
            <p:ph idx="1"/>
          </p:nvPr>
        </p:nvSpPr>
        <p:spPr/>
        <p:txBody>
          <a:bodyPr>
            <a:normAutofit fontScale="93750" lnSpcReduction="20000"/>
          </a:bodyPr>
          <a:p>
            <a:pPr indent="-411480" marL="548640">
              <a:buClr>
                <a:schemeClr val="tx1">
                  <a:shade val="95000"/>
                </a:schemeClr>
              </a:buClr>
              <a:buNone/>
            </a:pPr>
            <a:r>
              <a:rPr dirty="0" lang="en-GB" smtClean="0"/>
              <a:t>A more refined comprehensive triage system, it for both emergency and routine</a:t>
            </a:r>
          </a:p>
          <a:p>
            <a:pPr indent="-411480" marL="548640">
              <a:buClr>
                <a:schemeClr val="tx1">
                  <a:shade val="95000"/>
                </a:schemeClr>
              </a:buClr>
              <a:buNone/>
            </a:pPr>
            <a:r>
              <a:rPr dirty="0" lang="en-GB" smtClean="0"/>
              <a:t>health care provision. The levels include:-</a:t>
            </a:r>
          </a:p>
          <a:p>
            <a:pPr indent="-411480" marL="548640">
              <a:buClr>
                <a:schemeClr val="tx1">
                  <a:shade val="95000"/>
                </a:schemeClr>
              </a:buClr>
              <a:buNone/>
            </a:pPr>
            <a:r>
              <a:rPr b="1" dirty="0" lang="en-GB" smtClean="0"/>
              <a:t> </a:t>
            </a:r>
            <a:endParaRPr dirty="0" lang="en-GB" smtClean="0"/>
          </a:p>
          <a:p>
            <a:pPr indent="-411480" marL="548640">
              <a:buClr>
                <a:schemeClr val="tx1">
                  <a:shade val="95000"/>
                </a:schemeClr>
              </a:buClr>
              <a:buNone/>
            </a:pPr>
            <a:r>
              <a:rPr b="1" dirty="0" lang="en-GB" smtClean="0"/>
              <a:t>(</a:t>
            </a:r>
            <a:r>
              <a:rPr b="1" dirty="0" lang="en-GB" err="1" smtClean="0"/>
              <a:t>i</a:t>
            </a:r>
            <a:r>
              <a:rPr b="1" dirty="0" lang="en-GB" smtClean="0"/>
              <a:t>) resuscitation </a:t>
            </a:r>
            <a:r>
              <a:rPr dirty="0" lang="en-GB" smtClean="0"/>
              <a:t>category- need treatment immediately to prevent death.</a:t>
            </a:r>
          </a:p>
          <a:p>
            <a:pPr indent="-411480" marL="548640">
              <a:buClr>
                <a:schemeClr val="tx1">
                  <a:shade val="95000"/>
                </a:schemeClr>
              </a:buClr>
              <a:buNone/>
            </a:pPr>
            <a:r>
              <a:rPr b="1" dirty="0" lang="en-GB" smtClean="0"/>
              <a:t> </a:t>
            </a:r>
            <a:endParaRPr dirty="0" lang="en-GB" smtClean="0"/>
          </a:p>
          <a:p>
            <a:pPr indent="-411480" marL="548640">
              <a:buClr>
                <a:schemeClr val="tx1">
                  <a:shade val="95000"/>
                </a:schemeClr>
              </a:buClr>
              <a:buNone/>
            </a:pPr>
            <a:r>
              <a:rPr b="1" dirty="0" lang="en-GB" smtClean="0"/>
              <a:t>(ii) Emergent category</a:t>
            </a:r>
            <a:r>
              <a:rPr dirty="0" lang="en-GB" smtClean="0"/>
              <a:t>- Patients in this category may deteriorate rapidly and develop a major life-threatening situation or require time-sensitive treatment.</a:t>
            </a:r>
          </a:p>
          <a:p>
            <a:pPr indent="-411480" marL="548640">
              <a:buClr>
                <a:schemeClr val="tx1">
                  <a:shade val="95000"/>
                </a:schemeClr>
              </a:buClr>
              <a:buNone/>
            </a:pPr>
            <a:endParaRPr dirty="0" lang="en-GB" smtClean="0"/>
          </a:p>
          <a:p>
            <a:endParaRPr dirty="0" lang="en-GB"/>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18" name=""/>
        <p:cNvGrpSpPr/>
        <p:nvPr/>
      </p:nvGrpSpPr>
      <p:grpSpPr>
        <a:xfrm>
          <a:off x="0" y="0"/>
          <a:ext cx="0" cy="0"/>
          <a:chOff x="0" y="0"/>
          <a:chExt cx="0" cy="0"/>
        </a:xfrm>
      </p:grpSpPr>
      <p:sp>
        <p:nvSpPr>
          <p:cNvPr id="1048617" name="Title 1"/>
          <p:cNvSpPr>
            <a:spLocks noGrp="1"/>
          </p:cNvSpPr>
          <p:nvPr>
            <p:ph type="title"/>
          </p:nvPr>
        </p:nvSpPr>
        <p:spPr/>
        <p:txBody>
          <a:bodyPr/>
          <a:p>
            <a:r>
              <a:rPr dirty="0" lang="en-GB" smtClean="0"/>
              <a:t>five levels triage systems cont...</a:t>
            </a:r>
            <a:endParaRPr dirty="0" lang="en-GB"/>
          </a:p>
        </p:txBody>
      </p:sp>
      <p:sp>
        <p:nvSpPr>
          <p:cNvPr id="1048618" name="Content Placeholder 2"/>
          <p:cNvSpPr>
            <a:spLocks noGrp="1"/>
          </p:cNvSpPr>
          <p:nvPr>
            <p:ph idx="1"/>
          </p:nvPr>
        </p:nvSpPr>
        <p:spPr/>
        <p:txBody>
          <a:bodyPr>
            <a:normAutofit fontScale="93750" lnSpcReduction="10000"/>
          </a:bodyPr>
          <a:p>
            <a:pPr>
              <a:buNone/>
            </a:pPr>
            <a:r>
              <a:rPr b="1" dirty="0" lang="en-GB" smtClean="0"/>
              <a:t>(iii) urgent category</a:t>
            </a:r>
            <a:r>
              <a:rPr dirty="0" lang="en-GB" smtClean="0"/>
              <a:t> -have non–</a:t>
            </a:r>
            <a:r>
              <a:rPr dirty="0" lang="en-GB" err="1" smtClean="0"/>
              <a:t>lifethreatening</a:t>
            </a:r>
            <a:r>
              <a:rPr dirty="0" lang="en-GB" smtClean="0"/>
              <a:t> conditions but require two or more resources</a:t>
            </a:r>
          </a:p>
          <a:p>
            <a:pPr>
              <a:buNone/>
            </a:pPr>
            <a:r>
              <a:rPr dirty="0" lang="en-GB" smtClean="0"/>
              <a:t>(defined below) to provide their care.</a:t>
            </a:r>
          </a:p>
          <a:p>
            <a:pPr>
              <a:buNone/>
            </a:pPr>
            <a:r>
              <a:rPr dirty="0" i="1" lang="en-GB" smtClean="0"/>
              <a:t>NB/</a:t>
            </a:r>
            <a:r>
              <a:rPr dirty="0" lang="en-GB" smtClean="0"/>
              <a:t>- If these patients’ vital signs deviate significantly from their baseline, they may require</a:t>
            </a:r>
          </a:p>
          <a:p>
            <a:pPr>
              <a:buNone/>
            </a:pPr>
            <a:r>
              <a:rPr dirty="0" lang="en-GB" smtClean="0"/>
              <a:t>“up-triaging” to the emergent category. </a:t>
            </a:r>
          </a:p>
          <a:p>
            <a:pPr>
              <a:buNone/>
            </a:pPr>
            <a:r>
              <a:rPr b="1" dirty="0" lang="en-GB" smtClean="0"/>
              <a:t> (iv)</a:t>
            </a:r>
            <a:r>
              <a:rPr b="1" dirty="0" lang="en-GB" err="1" smtClean="0"/>
              <a:t>nonurgent</a:t>
            </a:r>
            <a:r>
              <a:rPr b="1" dirty="0" lang="en-GB" smtClean="0"/>
              <a:t> category-</a:t>
            </a:r>
            <a:r>
              <a:rPr dirty="0" lang="en-GB" smtClean="0"/>
              <a:t> have non–life-threatening conditions and likely need only one resource to provide for their needs</a:t>
            </a:r>
          </a:p>
          <a:p>
            <a:endParaRPr dirty="0" lang="en-GB"/>
          </a:p>
        </p:txBody>
      </p:sp>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19" name=""/>
        <p:cNvGrpSpPr/>
        <p:nvPr/>
      </p:nvGrpSpPr>
      <p:grpSpPr>
        <a:xfrm>
          <a:off x="0" y="0"/>
          <a:ext cx="0" cy="0"/>
          <a:chOff x="0" y="0"/>
          <a:chExt cx="0" cy="0"/>
        </a:xfrm>
      </p:grpSpPr>
      <p:sp>
        <p:nvSpPr>
          <p:cNvPr id="1048619" name="Title 1"/>
          <p:cNvSpPr>
            <a:spLocks noGrp="1"/>
          </p:cNvSpPr>
          <p:nvPr>
            <p:ph type="title"/>
          </p:nvPr>
        </p:nvSpPr>
        <p:spPr/>
        <p:txBody>
          <a:bodyPr/>
          <a:p>
            <a:r>
              <a:rPr dirty="0" lang="en-GB" smtClean="0"/>
              <a:t>Levels cont...</a:t>
            </a:r>
            <a:endParaRPr dirty="0" lang="en-GB"/>
          </a:p>
        </p:txBody>
      </p:sp>
      <p:sp>
        <p:nvSpPr>
          <p:cNvPr id="1048620" name="Content Placeholder 2"/>
          <p:cNvSpPr>
            <a:spLocks noGrp="1"/>
          </p:cNvSpPr>
          <p:nvPr>
            <p:ph idx="1"/>
          </p:nvPr>
        </p:nvSpPr>
        <p:spPr/>
        <p:txBody>
          <a:bodyPr/>
          <a:p>
            <a:r>
              <a:rPr dirty="0" lang="en-GB" smtClean="0"/>
              <a:t>(v)the </a:t>
            </a:r>
            <a:r>
              <a:rPr b="1" dirty="0" lang="en-GB" smtClean="0"/>
              <a:t>minor </a:t>
            </a:r>
            <a:r>
              <a:rPr dirty="0" lang="en-GB" smtClean="0"/>
              <a:t>category have no life-threatening</a:t>
            </a:r>
          </a:p>
          <a:p>
            <a:r>
              <a:rPr dirty="0" lang="en-GB" smtClean="0"/>
              <a:t>conditions and likely require no resources to provide their evaluation and management.</a:t>
            </a:r>
          </a:p>
          <a:p>
            <a:pPr>
              <a:buNone/>
            </a:pPr>
            <a:r>
              <a:rPr dirty="0" lang="en-GB" smtClean="0"/>
              <a:t>.</a:t>
            </a:r>
          </a:p>
          <a:p>
            <a:endParaRPr dirty="0" lang="en-GB"/>
          </a:p>
        </p:txBody>
      </p:sp>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20" name=""/>
        <p:cNvGrpSpPr/>
        <p:nvPr/>
      </p:nvGrpSpPr>
      <p:grpSpPr>
        <a:xfrm>
          <a:off x="0" y="0"/>
          <a:ext cx="0" cy="0"/>
          <a:chOff x="0" y="0"/>
          <a:chExt cx="0" cy="0"/>
        </a:xfrm>
      </p:grpSpPr>
      <p:sp>
        <p:nvSpPr>
          <p:cNvPr id="1048621" name="Title 1"/>
          <p:cNvSpPr>
            <a:spLocks noGrp="1"/>
          </p:cNvSpPr>
          <p:nvPr>
            <p:ph type="title"/>
          </p:nvPr>
        </p:nvSpPr>
        <p:spPr/>
        <p:txBody>
          <a:bodyPr>
            <a:normAutofit fontScale="90000"/>
          </a:bodyPr>
          <a:p>
            <a:r>
              <a:rPr dirty="0" lang="en-GB" smtClean="0"/>
              <a:t>In hospital phase cont’d… </a:t>
            </a:r>
            <a:br>
              <a:rPr dirty="0" lang="en-GB" smtClean="0"/>
            </a:br>
            <a:endParaRPr dirty="0" lang="en-GB"/>
          </a:p>
        </p:txBody>
      </p:sp>
      <p:sp>
        <p:nvSpPr>
          <p:cNvPr id="1048622" name="Content Placeholder 2"/>
          <p:cNvSpPr>
            <a:spLocks noGrp="1"/>
          </p:cNvSpPr>
          <p:nvPr>
            <p:ph idx="1"/>
          </p:nvPr>
        </p:nvSpPr>
        <p:spPr/>
        <p:txBody>
          <a:bodyPr/>
          <a:p>
            <a:endParaRPr dirty="0" lang="en-GB"/>
          </a:p>
          <a:p>
            <a:endParaRPr dirty="0" lang="en-GB"/>
          </a:p>
          <a:p>
            <a:r>
              <a:rPr b="1" dirty="0" lang="en-GB" smtClean="0"/>
              <a:t>Appropriate referral</a:t>
            </a:r>
            <a:r>
              <a:rPr b="1" dirty="0" lang="en-GB"/>
              <a:t>/ Transfer arrangements </a:t>
            </a:r>
            <a:r>
              <a:rPr dirty="0" lang="en-GB"/>
              <a:t>: ICU, </a:t>
            </a:r>
            <a:r>
              <a:rPr dirty="0" lang="en-GB" smtClean="0"/>
              <a:t>Theatre, Burns unit, </a:t>
            </a:r>
            <a:r>
              <a:rPr dirty="0" lang="en-GB"/>
              <a:t>Admitting Wards etc </a:t>
            </a:r>
          </a:p>
          <a:p>
            <a:r>
              <a:rPr dirty="0" lang="en-GB"/>
              <a:t>•</a:t>
            </a:r>
            <a:r>
              <a:rPr b="1" dirty="0" lang="en-GB"/>
              <a:t>Infection Control Protocols</a:t>
            </a:r>
            <a:r>
              <a:rPr dirty="0" lang="en-GB"/>
              <a:t>: Must be adhered to as per CDC Guidelines </a:t>
            </a:r>
          </a:p>
          <a:p>
            <a:endParaRPr dirty="0" lang="en-GB"/>
          </a:p>
        </p:txBody>
      </p:sp>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21" name=""/>
        <p:cNvGrpSpPr/>
        <p:nvPr/>
      </p:nvGrpSpPr>
      <p:grpSpPr>
        <a:xfrm>
          <a:off x="0" y="0"/>
          <a:ext cx="0" cy="0"/>
          <a:chOff x="0" y="0"/>
          <a:chExt cx="0" cy="0"/>
        </a:xfrm>
      </p:grpSpPr>
      <p:sp>
        <p:nvSpPr>
          <p:cNvPr id="1048623" name="Title 1"/>
          <p:cNvSpPr>
            <a:spLocks noGrp="1"/>
          </p:cNvSpPr>
          <p:nvPr>
            <p:ph type="title"/>
          </p:nvPr>
        </p:nvSpPr>
        <p:spPr/>
        <p:txBody>
          <a:bodyPr/>
          <a:p>
            <a:r>
              <a:rPr dirty="0" lang="en-GB" smtClean="0"/>
              <a:t>In hospital phase cont’d…</a:t>
            </a:r>
            <a:endParaRPr dirty="0" lang="en-GB"/>
          </a:p>
        </p:txBody>
      </p:sp>
      <p:sp>
        <p:nvSpPr>
          <p:cNvPr id="1048624" name="Content Placeholder 2"/>
          <p:cNvSpPr>
            <a:spLocks noGrp="1"/>
          </p:cNvSpPr>
          <p:nvPr>
            <p:ph idx="1"/>
          </p:nvPr>
        </p:nvSpPr>
        <p:spPr/>
        <p:txBody>
          <a:bodyPr/>
          <a:p>
            <a:endParaRPr dirty="0" lang="en-GB"/>
          </a:p>
          <a:p>
            <a:endParaRPr dirty="0" lang="en-GB"/>
          </a:p>
          <a:p>
            <a:r>
              <a:rPr dirty="0" lang="en-GB" smtClean="0"/>
              <a:t>Appropriate referral</a:t>
            </a:r>
            <a:r>
              <a:rPr dirty="0" lang="en-GB"/>
              <a:t>/ Transfer arrangements : ICU, </a:t>
            </a:r>
            <a:r>
              <a:rPr dirty="0" lang="en-GB" err="1"/>
              <a:t>Theater</a:t>
            </a:r>
            <a:r>
              <a:rPr dirty="0" lang="en-GB"/>
              <a:t>, Burns, Admitting Wards etc </a:t>
            </a:r>
          </a:p>
          <a:p>
            <a:r>
              <a:rPr dirty="0" lang="en-GB"/>
              <a:t>•Infection Control Protocols: Must be adhered to as per CDC </a:t>
            </a:r>
            <a:r>
              <a:rPr dirty="0" lang="en-GB" err="1" smtClean="0"/>
              <a:t>Guidelin</a:t>
            </a:r>
            <a:r>
              <a:rPr dirty="0" lang="en-GB" smtClean="0"/>
              <a:t> </a:t>
            </a:r>
            <a:endParaRPr dirty="0" lang="en-GB"/>
          </a:p>
        </p:txBody>
      </p:sp>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22" name=""/>
        <p:cNvGrpSpPr/>
        <p:nvPr/>
      </p:nvGrpSpPr>
      <p:grpSpPr>
        <a:xfrm>
          <a:off x="0" y="0"/>
          <a:ext cx="0" cy="0"/>
          <a:chOff x="0" y="0"/>
          <a:chExt cx="0" cy="0"/>
        </a:xfrm>
      </p:grpSpPr>
      <p:sp>
        <p:nvSpPr>
          <p:cNvPr id="1048625" name="Title 1"/>
          <p:cNvSpPr>
            <a:spLocks noGrp="1"/>
          </p:cNvSpPr>
          <p:nvPr>
            <p:ph type="title"/>
          </p:nvPr>
        </p:nvSpPr>
        <p:spPr/>
        <p:txBody>
          <a:bodyPr>
            <a:normAutofit fontScale="90000"/>
          </a:bodyPr>
          <a:p>
            <a:r>
              <a:rPr dirty="0" lang="en-GB" smtClean="0"/>
              <a:t>3.Primary Survey </a:t>
            </a:r>
            <a:br>
              <a:rPr dirty="0" lang="en-GB" smtClean="0"/>
            </a:br>
            <a:endParaRPr dirty="0" lang="en-GB"/>
          </a:p>
        </p:txBody>
      </p:sp>
      <p:sp>
        <p:nvSpPr>
          <p:cNvPr id="1048626" name="Content Placeholder 2"/>
          <p:cNvSpPr>
            <a:spLocks noGrp="1"/>
          </p:cNvSpPr>
          <p:nvPr>
            <p:ph idx="1"/>
          </p:nvPr>
        </p:nvSpPr>
        <p:spPr/>
        <p:txBody>
          <a:bodyPr>
            <a:normAutofit fontScale="96875" lnSpcReduction="20000"/>
          </a:bodyPr>
          <a:p>
            <a:endParaRPr dirty="0" lang="en-GB"/>
          </a:p>
          <a:p>
            <a:r>
              <a:rPr dirty="0" lang="en-GB" smtClean="0"/>
              <a:t>Rapid </a:t>
            </a:r>
            <a:r>
              <a:rPr dirty="0" lang="en-GB"/>
              <a:t>and efficient establishment and institution of treatment / Intervention priorities based on overall patient assessment. </a:t>
            </a:r>
          </a:p>
          <a:p>
            <a:r>
              <a:rPr dirty="0" lang="en-GB"/>
              <a:t>Priority is based on: </a:t>
            </a:r>
          </a:p>
          <a:p>
            <a:r>
              <a:rPr dirty="0" lang="en-GB"/>
              <a:t>•</a:t>
            </a:r>
            <a:r>
              <a:rPr b="1" dirty="0" lang="en-GB"/>
              <a:t>Vital signs </a:t>
            </a:r>
          </a:p>
          <a:p>
            <a:r>
              <a:rPr dirty="0" lang="en-GB"/>
              <a:t>•</a:t>
            </a:r>
            <a:r>
              <a:rPr b="1" dirty="0" lang="en-GB"/>
              <a:t>Injury Types/ location </a:t>
            </a:r>
          </a:p>
          <a:p>
            <a:r>
              <a:rPr dirty="0" lang="en-GB"/>
              <a:t>•</a:t>
            </a:r>
            <a:r>
              <a:rPr b="1" dirty="0" lang="en-GB"/>
              <a:t>Injury Mechanisms </a:t>
            </a:r>
          </a:p>
          <a:p>
            <a:endParaRPr dirty="0" lang="en-GB"/>
          </a:p>
        </p:txBody>
      </p:sp>
    </p:spTree>
  </p:cSld>
  <p:clrMapOvr>
    <a:masterClrMapping/>
  </p:clrMapOvr>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23" name=""/>
        <p:cNvGrpSpPr/>
        <p:nvPr/>
      </p:nvGrpSpPr>
      <p:grpSpPr>
        <a:xfrm>
          <a:off x="0" y="0"/>
          <a:ext cx="0" cy="0"/>
          <a:chOff x="0" y="0"/>
          <a:chExt cx="0" cy="0"/>
        </a:xfrm>
      </p:grpSpPr>
      <p:sp>
        <p:nvSpPr>
          <p:cNvPr id="1048627" name="Title 1"/>
          <p:cNvSpPr>
            <a:spLocks noGrp="1"/>
          </p:cNvSpPr>
          <p:nvPr>
            <p:ph type="title"/>
          </p:nvPr>
        </p:nvSpPr>
        <p:spPr/>
        <p:txBody>
          <a:bodyPr>
            <a:normAutofit fontScale="90000"/>
          </a:bodyPr>
          <a:p>
            <a:r>
              <a:rPr dirty="0" lang="en-GB" smtClean="0"/>
              <a:t>Primary survey cont’d… </a:t>
            </a:r>
            <a:br>
              <a:rPr dirty="0" lang="en-GB" smtClean="0"/>
            </a:br>
            <a:endParaRPr dirty="0" lang="en-GB"/>
          </a:p>
        </p:txBody>
      </p:sp>
      <p:sp>
        <p:nvSpPr>
          <p:cNvPr id="1048628" name="Content Placeholder 2"/>
          <p:cNvSpPr>
            <a:spLocks noGrp="1"/>
          </p:cNvSpPr>
          <p:nvPr>
            <p:ph idx="1"/>
          </p:nvPr>
        </p:nvSpPr>
        <p:spPr/>
        <p:txBody>
          <a:bodyPr>
            <a:normAutofit fontScale="93750" lnSpcReduction="20000"/>
          </a:bodyPr>
          <a:p>
            <a:endParaRPr dirty="0" lang="en-GB"/>
          </a:p>
          <a:p>
            <a:r>
              <a:rPr dirty="0" lang="en-GB" smtClean="0"/>
              <a:t>•</a:t>
            </a:r>
            <a:r>
              <a:rPr b="1" dirty="0" lang="en-GB"/>
              <a:t>Goal of the primary survey: </a:t>
            </a:r>
            <a:r>
              <a:rPr dirty="0" lang="en-GB"/>
              <a:t>Simultaneously identify and manage life threatening conditions</a:t>
            </a:r>
            <a:r>
              <a:rPr b="1" dirty="0" lang="en-GB"/>
              <a:t>. </a:t>
            </a:r>
          </a:p>
          <a:p>
            <a:endParaRPr dirty="0" lang="en-GB"/>
          </a:p>
          <a:p>
            <a:r>
              <a:rPr b="1" dirty="0" lang="en-GB"/>
              <a:t>Note: </a:t>
            </a:r>
            <a:r>
              <a:rPr dirty="0" lang="en-GB" smtClean="0"/>
              <a:t>Prioritised </a:t>
            </a:r>
            <a:r>
              <a:rPr dirty="0" lang="en-GB"/>
              <a:t>assessment and management </a:t>
            </a:r>
            <a:r>
              <a:rPr dirty="0" lang="en-GB" smtClean="0"/>
              <a:t>procedures </a:t>
            </a:r>
            <a:r>
              <a:rPr dirty="0" lang="en-GB"/>
              <a:t>are identified as sequential steps in order of importance ( ABCDE approach) for purposes of clarity. </a:t>
            </a:r>
          </a:p>
          <a:p>
            <a:r>
              <a:rPr b="1" dirty="0" lang="en-GB"/>
              <a:t>In reality however, the steps are accomplished simultaneously </a:t>
            </a:r>
            <a:endParaRPr dirty="0" lang="en-GB"/>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06" name=""/>
        <p:cNvGrpSpPr/>
        <p:nvPr/>
      </p:nvGrpSpPr>
      <p:grpSpPr>
        <a:xfrm>
          <a:off x="0" y="0"/>
          <a:ext cx="0" cy="0"/>
          <a:chOff x="0" y="0"/>
          <a:chExt cx="0" cy="0"/>
        </a:xfrm>
      </p:grpSpPr>
      <p:sp>
        <p:nvSpPr>
          <p:cNvPr id="1048593" name="Title 1"/>
          <p:cNvSpPr>
            <a:spLocks noGrp="1"/>
          </p:cNvSpPr>
          <p:nvPr>
            <p:ph type="title"/>
          </p:nvPr>
        </p:nvSpPr>
        <p:spPr/>
        <p:txBody>
          <a:bodyPr>
            <a:normAutofit fontScale="90000"/>
          </a:bodyPr>
          <a:p>
            <a:r>
              <a:rPr b="1" dirty="0" lang="en-GB" smtClean="0"/>
              <a:t>INTRODUCTION TO ACCIDENT AND EMERGENCY NURSING</a:t>
            </a:r>
            <a:endParaRPr dirty="0" lang="en-GB"/>
          </a:p>
        </p:txBody>
      </p:sp>
      <p:sp>
        <p:nvSpPr>
          <p:cNvPr id="1048594" name="Content Placeholder 2"/>
          <p:cNvSpPr>
            <a:spLocks noGrp="1"/>
          </p:cNvSpPr>
          <p:nvPr>
            <p:ph idx="1"/>
          </p:nvPr>
        </p:nvSpPr>
        <p:spPr/>
        <p:txBody>
          <a:bodyPr/>
          <a:p>
            <a:endParaRPr dirty="0" lang="en-GB"/>
          </a:p>
          <a:p>
            <a:endParaRPr dirty="0" lang="en-GB"/>
            <a:r>
              <a:t>b</a:t>
            </a:r>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24" name=""/>
        <p:cNvGrpSpPr/>
        <p:nvPr/>
      </p:nvGrpSpPr>
      <p:grpSpPr>
        <a:xfrm>
          <a:off x="0" y="0"/>
          <a:ext cx="0" cy="0"/>
          <a:chOff x="0" y="0"/>
          <a:chExt cx="0" cy="0"/>
        </a:xfrm>
      </p:grpSpPr>
      <p:sp>
        <p:nvSpPr>
          <p:cNvPr id="1048629" name="Title 1"/>
          <p:cNvSpPr>
            <a:spLocks noGrp="1"/>
          </p:cNvSpPr>
          <p:nvPr>
            <p:ph type="title"/>
          </p:nvPr>
        </p:nvSpPr>
        <p:spPr/>
        <p:txBody>
          <a:bodyPr>
            <a:normAutofit fontScale="90000"/>
          </a:bodyPr>
          <a:p>
            <a:r>
              <a:rPr dirty="0" lang="en-GB" smtClean="0"/>
              <a:t>Primary survey components</a:t>
            </a:r>
            <a:r>
              <a:rPr b="1" dirty="0" lang="en-GB" smtClean="0"/>
              <a:t/>
            </a:r>
            <a:br>
              <a:rPr b="1" dirty="0" lang="en-GB" smtClean="0"/>
            </a:br>
            <a:endParaRPr dirty="0" lang="en-GB"/>
          </a:p>
        </p:txBody>
      </p:sp>
      <p:sp>
        <p:nvSpPr>
          <p:cNvPr id="1048630" name="Content Placeholder 2"/>
          <p:cNvSpPr>
            <a:spLocks noGrp="1"/>
          </p:cNvSpPr>
          <p:nvPr>
            <p:ph idx="1"/>
          </p:nvPr>
        </p:nvSpPr>
        <p:spPr/>
        <p:txBody>
          <a:bodyPr>
            <a:normAutofit fontScale="96875" lnSpcReduction="20000"/>
          </a:bodyPr>
          <a:p>
            <a:endParaRPr dirty="0" lang="en-GB"/>
          </a:p>
          <a:p>
            <a:r>
              <a:rPr dirty="0" lang="en-GB" smtClean="0"/>
              <a:t>1</a:t>
            </a:r>
            <a:r>
              <a:rPr dirty="0" lang="en-GB"/>
              <a:t>. AIRWAY AND CERVICAL SPINE PROTECTION: Stabilise Cervical spine and Ensure patent airway by; </a:t>
            </a:r>
          </a:p>
          <a:p>
            <a:r>
              <a:rPr b="1" dirty="0" lang="en-GB"/>
              <a:t>Positioning( unless contraindicated</a:t>
            </a:r>
            <a:r>
              <a:rPr dirty="0" lang="en-GB"/>
              <a:t>): head tilt, </a:t>
            </a:r>
            <a:r>
              <a:rPr dirty="0" lang="en-GB" smtClean="0"/>
              <a:t>chin lift, jaw thrust , </a:t>
            </a:r>
            <a:r>
              <a:rPr dirty="0" lang="en-GB"/>
              <a:t>preventing the falling back of tongue ( </a:t>
            </a:r>
            <a:r>
              <a:rPr dirty="0" lang="en-GB" err="1"/>
              <a:t>Guerdel</a:t>
            </a:r>
            <a:r>
              <a:rPr dirty="0" lang="en-GB"/>
              <a:t> airways) </a:t>
            </a:r>
          </a:p>
          <a:p>
            <a:r>
              <a:rPr b="1" dirty="0" lang="en-GB"/>
              <a:t>Intubation: </a:t>
            </a:r>
            <a:r>
              <a:rPr dirty="0" lang="en-GB" err="1"/>
              <a:t>Oropharyngeal</a:t>
            </a:r>
            <a:r>
              <a:rPr dirty="0" lang="en-GB"/>
              <a:t> or nasal airways </a:t>
            </a:r>
          </a:p>
          <a:p>
            <a:r>
              <a:rPr dirty="0" lang="en-GB" err="1"/>
              <a:t>endotracheal</a:t>
            </a:r>
            <a:r>
              <a:rPr dirty="0" lang="en-GB" smtClean="0"/>
              <a:t>, emergency </a:t>
            </a:r>
            <a:r>
              <a:rPr dirty="0" lang="en-GB"/>
              <a:t>tracheal intubation </a:t>
            </a:r>
          </a:p>
          <a:p>
            <a:r>
              <a:rPr dirty="0" lang="en-GB"/>
              <a:t>REMEMBER TO :Administer </a:t>
            </a:r>
            <a:r>
              <a:rPr b="1" dirty="0" lang="en-GB"/>
              <a:t>oxygen </a:t>
            </a:r>
            <a:endParaRPr dirty="0" lang="en-GB"/>
          </a:p>
        </p:txBody>
      </p:sp>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25" name=""/>
        <p:cNvGrpSpPr/>
        <p:nvPr/>
      </p:nvGrpSpPr>
      <p:grpSpPr>
        <a:xfrm>
          <a:off x="0" y="0"/>
          <a:ext cx="0" cy="0"/>
          <a:chOff x="0" y="0"/>
          <a:chExt cx="0" cy="0"/>
        </a:xfrm>
      </p:grpSpPr>
      <p:sp>
        <p:nvSpPr>
          <p:cNvPr id="1048631" name="Title 1"/>
          <p:cNvSpPr>
            <a:spLocks noGrp="1"/>
          </p:cNvSpPr>
          <p:nvPr>
            <p:ph type="title"/>
          </p:nvPr>
        </p:nvSpPr>
        <p:spPr/>
        <p:txBody>
          <a:bodyPr/>
          <a:p>
            <a:r>
              <a:rPr b="1" dirty="0" lang="en-GB" smtClean="0"/>
              <a:t>Primary survey components…</a:t>
            </a:r>
            <a:endParaRPr dirty="0" lang="en-GB"/>
          </a:p>
        </p:txBody>
      </p:sp>
      <p:sp>
        <p:nvSpPr>
          <p:cNvPr id="1048632" name="Content Placeholder 2"/>
          <p:cNvSpPr>
            <a:spLocks noGrp="1"/>
          </p:cNvSpPr>
          <p:nvPr>
            <p:ph idx="1"/>
          </p:nvPr>
        </p:nvSpPr>
        <p:spPr/>
        <p:txBody>
          <a:bodyPr>
            <a:normAutofit fontScale="78125" lnSpcReduction="20000"/>
          </a:bodyPr>
          <a:p>
            <a:endParaRPr dirty="0" lang="en-GB"/>
          </a:p>
          <a:p>
            <a:r>
              <a:rPr dirty="0" lang="en-GB" smtClean="0"/>
              <a:t>2. Breathing &amp;Management Of Impediments To Breathing:- </a:t>
            </a:r>
          </a:p>
          <a:p>
            <a:pPr>
              <a:buFont typeface="Wingdings" pitchFamily="2" charset="2"/>
              <a:buChar char="ü"/>
            </a:pPr>
            <a:r>
              <a:rPr dirty="0" lang="en-GB" smtClean="0"/>
              <a:t>Ensure </a:t>
            </a:r>
            <a:r>
              <a:rPr dirty="0" lang="en-GB"/>
              <a:t>effective breathing: start artificial ventilation of lungs if necessary </a:t>
            </a:r>
          </a:p>
          <a:p>
            <a:pPr>
              <a:buFont typeface="Wingdings" pitchFamily="2" charset="2"/>
              <a:buChar char="ü"/>
            </a:pPr>
            <a:r>
              <a:rPr dirty="0" lang="en-GB"/>
              <a:t>Manage any impediments to breathing ( </a:t>
            </a:r>
            <a:r>
              <a:rPr dirty="0" lang="en-GB" err="1" smtClean="0"/>
              <a:t>pneumothorax</a:t>
            </a:r>
            <a:r>
              <a:rPr dirty="0" lang="en-GB" smtClean="0"/>
              <a:t> or </a:t>
            </a:r>
            <a:r>
              <a:rPr dirty="0" lang="en-GB" err="1" smtClean="0"/>
              <a:t>heamothorax</a:t>
            </a:r>
            <a:r>
              <a:rPr dirty="0" lang="en-GB" smtClean="0"/>
              <a:t> </a:t>
            </a:r>
            <a:r>
              <a:rPr dirty="0" lang="en-GB"/>
              <a:t>etc) </a:t>
            </a:r>
          </a:p>
          <a:p>
            <a:r>
              <a:rPr dirty="0" lang="en-GB" smtClean="0"/>
              <a:t>3. Circulation And Control Of </a:t>
            </a:r>
            <a:r>
              <a:rPr dirty="0" lang="en-GB" err="1" smtClean="0"/>
              <a:t>Hemorrhage</a:t>
            </a:r>
            <a:r>
              <a:rPr dirty="0" lang="en-GB" smtClean="0"/>
              <a:t> </a:t>
            </a:r>
          </a:p>
          <a:p>
            <a:pPr>
              <a:buFont typeface="Wingdings" pitchFamily="2" charset="2"/>
              <a:buChar char="ü"/>
            </a:pPr>
            <a:r>
              <a:rPr dirty="0" lang="en-GB" smtClean="0"/>
              <a:t>Control </a:t>
            </a:r>
            <a:r>
              <a:rPr dirty="0" lang="en-GB"/>
              <a:t>/stop bleeding </a:t>
            </a:r>
          </a:p>
          <a:p>
            <a:pPr>
              <a:buFont typeface="Wingdings" pitchFamily="2" charset="2"/>
              <a:buChar char="ü"/>
            </a:pPr>
            <a:r>
              <a:rPr dirty="0" lang="en-GB"/>
              <a:t>Restore the circulation by: </a:t>
            </a:r>
          </a:p>
          <a:p>
            <a:pPr indent="-571500" marL="571500">
              <a:buFont typeface="+mj-lt"/>
              <a:buAutoNum type="romanLcPeriod"/>
            </a:pPr>
            <a:r>
              <a:rPr dirty="0" lang="en-GB"/>
              <a:t>External cardiac massage ( Chest Compressions) </a:t>
            </a:r>
          </a:p>
          <a:p>
            <a:pPr indent="-571500" marL="571500">
              <a:buFont typeface="+mj-lt"/>
              <a:buAutoNum type="romanLcPeriod"/>
            </a:pPr>
            <a:r>
              <a:rPr dirty="0" lang="en-GB"/>
              <a:t>Iv fluids </a:t>
            </a:r>
            <a:r>
              <a:rPr dirty="0" lang="en-GB" smtClean="0"/>
              <a:t>– crystalloids (0.9 sodium chloride, </a:t>
            </a:r>
            <a:r>
              <a:rPr dirty="0" lang="en-GB" err="1" smtClean="0"/>
              <a:t>hartmans</a:t>
            </a:r>
            <a:r>
              <a:rPr dirty="0" lang="en-GB" smtClean="0"/>
              <a:t> etc)</a:t>
            </a:r>
            <a:endParaRPr dirty="0" lang="en-GB"/>
          </a:p>
        </p:txBody>
      </p:sp>
    </p:spTree>
  </p:cSld>
  <p:clrMapOvr>
    <a:masterClrMapping/>
  </p:clrMapOvr>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26" name=""/>
        <p:cNvGrpSpPr/>
        <p:nvPr/>
      </p:nvGrpSpPr>
      <p:grpSpPr>
        <a:xfrm>
          <a:off x="0" y="0"/>
          <a:ext cx="0" cy="0"/>
          <a:chOff x="0" y="0"/>
          <a:chExt cx="0" cy="0"/>
        </a:xfrm>
      </p:grpSpPr>
      <p:sp>
        <p:nvSpPr>
          <p:cNvPr id="1048633" name="Title 1"/>
          <p:cNvSpPr>
            <a:spLocks noGrp="1"/>
          </p:cNvSpPr>
          <p:nvPr>
            <p:ph type="title"/>
          </p:nvPr>
        </p:nvSpPr>
        <p:spPr/>
        <p:txBody>
          <a:bodyPr>
            <a:normAutofit fontScale="90000"/>
          </a:bodyPr>
          <a:p>
            <a:r>
              <a:rPr dirty="0" lang="en-GB"/>
              <a:t/>
            </a:r>
            <a:br>
              <a:rPr dirty="0" lang="en-GB"/>
            </a:br>
            <a:r>
              <a:rPr dirty="0" lang="en-GB"/>
              <a:t>Primary survey components… </a:t>
            </a:r>
          </a:p>
        </p:txBody>
      </p:sp>
      <p:sp>
        <p:nvSpPr>
          <p:cNvPr id="1048634" name="Content Placeholder 2"/>
          <p:cNvSpPr>
            <a:spLocks noGrp="1"/>
          </p:cNvSpPr>
          <p:nvPr>
            <p:ph idx="1"/>
          </p:nvPr>
        </p:nvSpPr>
        <p:spPr/>
        <p:txBody>
          <a:bodyPr>
            <a:normAutofit fontScale="78125" lnSpcReduction="20000"/>
          </a:bodyPr>
          <a:p>
            <a:endParaRPr dirty="0" lang="en-GB"/>
          </a:p>
          <a:p>
            <a:r>
              <a:rPr dirty="0" lang="en-GB" smtClean="0"/>
              <a:t>4.Disability (</a:t>
            </a:r>
            <a:r>
              <a:rPr dirty="0" lang="en-GB" err="1" smtClean="0"/>
              <a:t>Gcs</a:t>
            </a:r>
            <a:r>
              <a:rPr dirty="0" lang="en-GB" smtClean="0"/>
              <a:t>/</a:t>
            </a:r>
            <a:r>
              <a:rPr dirty="0" lang="en-GB" err="1" smtClean="0"/>
              <a:t>Avpu</a:t>
            </a:r>
            <a:r>
              <a:rPr dirty="0" lang="en-GB" smtClean="0"/>
              <a:t>) And Pupils ,Drugs, Defibrillation </a:t>
            </a:r>
          </a:p>
          <a:p>
            <a:r>
              <a:rPr dirty="0" lang="en-GB" smtClean="0"/>
              <a:t>Disability done by assessing:</a:t>
            </a:r>
          </a:p>
          <a:p>
            <a:r>
              <a:rPr b="1" dirty="0" lang="en-GB" smtClean="0"/>
              <a:t> </a:t>
            </a:r>
            <a:r>
              <a:rPr b="1" dirty="0" lang="en-GB"/>
              <a:t>A</a:t>
            </a:r>
            <a:r>
              <a:rPr dirty="0" lang="en-GB"/>
              <a:t>-Alert </a:t>
            </a:r>
          </a:p>
          <a:p>
            <a:r>
              <a:rPr b="1" dirty="0" lang="en-GB"/>
              <a:t>V</a:t>
            </a:r>
            <a:r>
              <a:rPr dirty="0" lang="en-GB"/>
              <a:t>-responds to Vocal stimuli </a:t>
            </a:r>
          </a:p>
          <a:p>
            <a:r>
              <a:rPr b="1" dirty="0" lang="en-GB"/>
              <a:t>P-</a:t>
            </a:r>
            <a:r>
              <a:rPr dirty="0" lang="en-GB"/>
              <a:t> responds to Pain </a:t>
            </a:r>
          </a:p>
          <a:p>
            <a:r>
              <a:rPr b="1" dirty="0" lang="en-GB"/>
              <a:t>U</a:t>
            </a:r>
            <a:r>
              <a:rPr dirty="0" lang="en-GB"/>
              <a:t>-Unresponsive to all stimuli </a:t>
            </a:r>
          </a:p>
          <a:p>
            <a:r>
              <a:rPr dirty="0" lang="en-GB"/>
              <a:t>Quickly perform differential diagnosis of cardiac arrest </a:t>
            </a:r>
          </a:p>
          <a:p>
            <a:r>
              <a:rPr dirty="0" lang="en-GB"/>
              <a:t>use different medication to resuscitate/manage patient </a:t>
            </a:r>
          </a:p>
          <a:p>
            <a:r>
              <a:rPr dirty="0" lang="en-GB"/>
              <a:t>(depending on results from adjunct investigations) </a:t>
            </a:r>
          </a:p>
          <a:p>
            <a:r>
              <a:rPr dirty="0" lang="en-GB"/>
              <a:t>Prompt defibrillation in case of ventricular fibrillation </a:t>
            </a:r>
          </a:p>
        </p:txBody>
      </p:sp>
    </p:spTree>
  </p:cSld>
  <p:clrMapOvr>
    <a:masterClrMapping/>
  </p:clrMapOvr>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27" name=""/>
        <p:cNvGrpSpPr/>
        <p:nvPr/>
      </p:nvGrpSpPr>
      <p:grpSpPr>
        <a:xfrm>
          <a:off x="0" y="0"/>
          <a:ext cx="0" cy="0"/>
          <a:chOff x="0" y="0"/>
          <a:chExt cx="0" cy="0"/>
        </a:xfrm>
      </p:grpSpPr>
      <p:sp>
        <p:nvSpPr>
          <p:cNvPr id="1048635" name="Title 1"/>
          <p:cNvSpPr>
            <a:spLocks noGrp="1"/>
          </p:cNvSpPr>
          <p:nvPr>
            <p:ph type="title"/>
          </p:nvPr>
        </p:nvSpPr>
        <p:spPr>
          <a:xfrm>
            <a:off x="755576" y="260648"/>
            <a:ext cx="8085584" cy="1215008"/>
          </a:xfrm>
        </p:spPr>
        <p:txBody>
          <a:bodyPr>
            <a:normAutofit fontScale="90000"/>
          </a:bodyPr>
          <a:p>
            <a:r>
              <a:rPr dirty="0" sz="4000" lang="en-GB" smtClean="0"/>
              <a:t>EXPOSURE AND ENVIRONMENTAL CONTROL </a:t>
            </a:r>
            <a:r>
              <a:rPr b="1" dirty="0" lang="en-GB" smtClean="0"/>
              <a:t/>
            </a:r>
            <a:br>
              <a:rPr b="1" dirty="0" lang="en-GB" smtClean="0"/>
            </a:br>
            <a:endParaRPr dirty="0" lang="en-GB"/>
          </a:p>
        </p:txBody>
      </p:sp>
      <p:sp>
        <p:nvSpPr>
          <p:cNvPr id="1048636" name="Content Placeholder 2"/>
          <p:cNvSpPr>
            <a:spLocks noGrp="1"/>
          </p:cNvSpPr>
          <p:nvPr>
            <p:ph idx="1"/>
          </p:nvPr>
        </p:nvSpPr>
        <p:spPr/>
        <p:txBody>
          <a:bodyPr>
            <a:normAutofit/>
          </a:bodyPr>
          <a:p>
            <a:endParaRPr dirty="0" lang="en-GB"/>
          </a:p>
          <a:p>
            <a:r>
              <a:rPr dirty="0" lang="en-GB" smtClean="0"/>
              <a:t>Exposure</a:t>
            </a:r>
            <a:r>
              <a:rPr dirty="0" lang="en-GB"/>
              <a:t>: to facilitate proper patient examination </a:t>
            </a:r>
          </a:p>
          <a:p>
            <a:r>
              <a:rPr dirty="0" lang="en-GB"/>
              <a:t>Manage patient environment effectively to facilitate resuscitation and stabilization (depending on patient condition) </a:t>
            </a:r>
            <a:r>
              <a:rPr dirty="0" lang="en-GB" err="1"/>
              <a:t>eg</a:t>
            </a:r>
            <a:r>
              <a:rPr dirty="0" lang="en-GB"/>
              <a:t> Temperature control, etc </a:t>
            </a:r>
          </a:p>
        </p:txBody>
      </p:sp>
    </p:spTree>
  </p:cSld>
  <p:clrMapOvr>
    <a:masterClrMapping/>
  </p:clrMapOvr>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28" name=""/>
        <p:cNvGrpSpPr/>
        <p:nvPr/>
      </p:nvGrpSpPr>
      <p:grpSpPr>
        <a:xfrm>
          <a:off x="0" y="0"/>
          <a:ext cx="0" cy="0"/>
          <a:chOff x="0" y="0"/>
          <a:chExt cx="0" cy="0"/>
        </a:xfrm>
      </p:grpSpPr>
      <p:sp>
        <p:nvSpPr>
          <p:cNvPr id="1048637" name="Title 1"/>
          <p:cNvSpPr>
            <a:spLocks noGrp="1"/>
          </p:cNvSpPr>
          <p:nvPr>
            <p:ph type="title"/>
          </p:nvPr>
        </p:nvSpPr>
        <p:spPr/>
        <p:txBody>
          <a:bodyPr>
            <a:normAutofit fontScale="90000"/>
          </a:bodyPr>
          <a:p>
            <a:r>
              <a:rPr dirty="0" lang="en-GB" smtClean="0"/>
              <a:t>Adjuncts to Primary Survey </a:t>
            </a:r>
            <a:br>
              <a:rPr dirty="0" lang="en-GB" smtClean="0"/>
            </a:br>
            <a:endParaRPr dirty="0" lang="en-GB"/>
          </a:p>
        </p:txBody>
      </p:sp>
      <p:sp>
        <p:nvSpPr>
          <p:cNvPr id="1048638" name="Content Placeholder 2"/>
          <p:cNvSpPr>
            <a:spLocks noGrp="1"/>
          </p:cNvSpPr>
          <p:nvPr>
            <p:ph idx="1"/>
          </p:nvPr>
        </p:nvSpPr>
        <p:spPr/>
        <p:txBody>
          <a:bodyPr/>
          <a:p>
            <a:endParaRPr dirty="0" lang="en-GB"/>
          </a:p>
          <a:p>
            <a:r>
              <a:rPr dirty="0" lang="en-GB" smtClean="0"/>
              <a:t>•</a:t>
            </a:r>
            <a:r>
              <a:rPr dirty="0" lang="en-GB"/>
              <a:t>NG/OG, Foley </a:t>
            </a:r>
          </a:p>
          <a:p>
            <a:r>
              <a:rPr dirty="0" lang="en-GB"/>
              <a:t>•Baseline investigations: UEC’s, Blood Sugars, </a:t>
            </a:r>
            <a:r>
              <a:rPr dirty="0" lang="en-GB" err="1"/>
              <a:t>Tox</a:t>
            </a:r>
            <a:r>
              <a:rPr dirty="0" lang="en-GB"/>
              <a:t> screens. Imaging(trauma) : </a:t>
            </a:r>
            <a:r>
              <a:rPr dirty="0" lang="en-GB" err="1"/>
              <a:t>Xrays</a:t>
            </a:r>
            <a:r>
              <a:rPr dirty="0" lang="en-GB"/>
              <a:t> : Chest, Pelvis, C-spine </a:t>
            </a:r>
          </a:p>
          <a:p>
            <a:r>
              <a:rPr dirty="0" lang="it-IT"/>
              <a:t>•Monitoring: ECG, BP, Temperature, pulse SpO2, ABG, ETCO2 </a:t>
            </a:r>
          </a:p>
          <a:p>
            <a:endParaRPr dirty="0" lang="en-GB"/>
          </a:p>
        </p:txBody>
      </p:sp>
    </p:spTree>
  </p:cSld>
  <p:clrMapOvr>
    <a:masterClrMapping/>
  </p:clrMapOvr>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29" name=""/>
        <p:cNvGrpSpPr/>
        <p:nvPr/>
      </p:nvGrpSpPr>
      <p:grpSpPr>
        <a:xfrm>
          <a:off x="0" y="0"/>
          <a:ext cx="0" cy="0"/>
          <a:chOff x="0" y="0"/>
          <a:chExt cx="0" cy="0"/>
        </a:xfrm>
      </p:grpSpPr>
      <p:sp>
        <p:nvSpPr>
          <p:cNvPr id="1048639" name="Title 1"/>
          <p:cNvSpPr>
            <a:spLocks noGrp="1"/>
          </p:cNvSpPr>
          <p:nvPr>
            <p:ph type="title"/>
          </p:nvPr>
        </p:nvSpPr>
        <p:spPr/>
        <p:txBody>
          <a:bodyPr/>
          <a:p>
            <a:r>
              <a:rPr dirty="0" lang="en-GB" smtClean="0"/>
              <a:t>4.Secondary Survey</a:t>
            </a:r>
            <a:endParaRPr dirty="0" lang="en-GB"/>
          </a:p>
        </p:txBody>
      </p:sp>
      <p:sp>
        <p:nvSpPr>
          <p:cNvPr id="1048640" name="Content Placeholder 2"/>
          <p:cNvSpPr>
            <a:spLocks noGrp="1"/>
          </p:cNvSpPr>
          <p:nvPr>
            <p:ph idx="1"/>
          </p:nvPr>
        </p:nvSpPr>
        <p:spPr/>
        <p:txBody>
          <a:bodyPr/>
          <a:p>
            <a:endParaRPr dirty="0" lang="en-GB"/>
          </a:p>
          <a:p>
            <a:r>
              <a:rPr dirty="0" lang="en-GB" smtClean="0"/>
              <a:t>Does </a:t>
            </a:r>
            <a:r>
              <a:rPr dirty="0" lang="en-GB"/>
              <a:t>not begin until </a:t>
            </a:r>
            <a:r>
              <a:rPr dirty="0" lang="en-GB" smtClean="0"/>
              <a:t> Primary </a:t>
            </a:r>
            <a:r>
              <a:rPr dirty="0" lang="en-GB"/>
              <a:t>survey (ABCDE) is </a:t>
            </a:r>
            <a:r>
              <a:rPr dirty="0" lang="en-GB" smtClean="0"/>
              <a:t>completed and normalization </a:t>
            </a:r>
            <a:r>
              <a:rPr dirty="0" lang="en-GB"/>
              <a:t>of vital signs </a:t>
            </a:r>
            <a:r>
              <a:rPr dirty="0" lang="en-GB" smtClean="0"/>
              <a:t>after resuscitation </a:t>
            </a:r>
            <a:endParaRPr dirty="0" lang="en-GB"/>
          </a:p>
          <a:p>
            <a:endParaRPr dirty="0" lang="en-GB"/>
          </a:p>
        </p:txBody>
      </p:sp>
    </p:spTree>
  </p:cSld>
  <p:clrMapOvr>
    <a:masterClrMapping/>
  </p:clrMapOvr>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30" name=""/>
        <p:cNvGrpSpPr/>
        <p:nvPr/>
      </p:nvGrpSpPr>
      <p:grpSpPr>
        <a:xfrm>
          <a:off x="0" y="0"/>
          <a:ext cx="0" cy="0"/>
          <a:chOff x="0" y="0"/>
          <a:chExt cx="0" cy="0"/>
        </a:xfrm>
      </p:grpSpPr>
      <p:sp>
        <p:nvSpPr>
          <p:cNvPr id="1048641" name="Title 1"/>
          <p:cNvSpPr>
            <a:spLocks noGrp="1"/>
          </p:cNvSpPr>
          <p:nvPr>
            <p:ph type="title"/>
          </p:nvPr>
        </p:nvSpPr>
        <p:spPr/>
        <p:txBody>
          <a:bodyPr>
            <a:normAutofit fontScale="90000"/>
          </a:bodyPr>
          <a:p>
            <a:r>
              <a:rPr b="1" dirty="0" lang="en-GB" smtClean="0"/>
              <a:t>Secondary Survey components </a:t>
            </a:r>
            <a:br>
              <a:rPr b="1" dirty="0" lang="en-GB" smtClean="0"/>
            </a:br>
            <a:endParaRPr dirty="0" lang="en-GB"/>
          </a:p>
        </p:txBody>
      </p:sp>
      <p:sp>
        <p:nvSpPr>
          <p:cNvPr id="1048642" name="Content Placeholder 2"/>
          <p:cNvSpPr>
            <a:spLocks noGrp="1"/>
          </p:cNvSpPr>
          <p:nvPr>
            <p:ph idx="1"/>
          </p:nvPr>
        </p:nvSpPr>
        <p:spPr/>
        <p:txBody>
          <a:bodyPr>
            <a:normAutofit fontScale="96875" lnSpcReduction="20000"/>
          </a:bodyPr>
          <a:p>
            <a:endParaRPr dirty="0" lang="en-GB"/>
          </a:p>
          <a:p>
            <a:r>
              <a:rPr dirty="0" lang="en-GB" smtClean="0"/>
              <a:t>•</a:t>
            </a:r>
            <a:r>
              <a:rPr b="1" dirty="0" lang="en-GB"/>
              <a:t>Complete </a:t>
            </a:r>
            <a:r>
              <a:rPr b="1" dirty="0" lang="en-GB" smtClean="0"/>
              <a:t>History to include HX of :-</a:t>
            </a:r>
          </a:p>
          <a:p>
            <a:endParaRPr b="1" dirty="0" lang="en-GB" smtClean="0"/>
          </a:p>
          <a:p>
            <a:pPr>
              <a:buFont typeface="Wingdings" pitchFamily="2" charset="2"/>
              <a:buChar char="ü"/>
            </a:pPr>
            <a:r>
              <a:rPr dirty="0" lang="en-GB" smtClean="0"/>
              <a:t>Allergies </a:t>
            </a:r>
          </a:p>
          <a:p>
            <a:pPr>
              <a:buFont typeface="Wingdings" pitchFamily="2" charset="2"/>
              <a:buChar char="ü"/>
            </a:pPr>
            <a:r>
              <a:rPr dirty="0" lang="en-GB" smtClean="0"/>
              <a:t>Medication </a:t>
            </a:r>
            <a:endParaRPr dirty="0" lang="en-GB"/>
          </a:p>
          <a:p>
            <a:pPr>
              <a:buFont typeface="Wingdings" pitchFamily="2" charset="2"/>
              <a:buChar char="ü"/>
            </a:pPr>
            <a:r>
              <a:rPr dirty="0" lang="en-GB"/>
              <a:t>Past illness / pregnancy </a:t>
            </a:r>
          </a:p>
          <a:p>
            <a:pPr>
              <a:buFont typeface="Wingdings" pitchFamily="2" charset="2"/>
              <a:buChar char="ü"/>
            </a:pPr>
            <a:r>
              <a:rPr dirty="0" lang="en-GB"/>
              <a:t>Last meal </a:t>
            </a:r>
          </a:p>
          <a:p>
            <a:pPr>
              <a:buFont typeface="Wingdings" pitchFamily="2" charset="2"/>
              <a:buChar char="ü"/>
            </a:pPr>
            <a:r>
              <a:rPr dirty="0" lang="en-GB"/>
              <a:t>Events / environment </a:t>
            </a:r>
          </a:p>
          <a:p>
            <a:pPr>
              <a:buFont typeface="Wingdings" pitchFamily="2" charset="2"/>
              <a:buChar char="ü"/>
            </a:pPr>
            <a:r>
              <a:rPr dirty="0" lang="en-GB" smtClean="0"/>
              <a:t>Complete Physical Exam. - Head </a:t>
            </a:r>
            <a:r>
              <a:rPr dirty="0" lang="en-GB"/>
              <a:t>to toes </a:t>
            </a:r>
          </a:p>
          <a:p>
            <a:pPr>
              <a:buNone/>
            </a:pPr>
            <a:endParaRPr dirty="0" lang="en-GB"/>
          </a:p>
        </p:txBody>
      </p:sp>
    </p:spTree>
  </p:cSld>
  <p:clrMapOvr>
    <a:masterClrMapping/>
  </p:clrMapOvr>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31" name=""/>
        <p:cNvGrpSpPr/>
        <p:nvPr/>
      </p:nvGrpSpPr>
      <p:grpSpPr>
        <a:xfrm>
          <a:off x="0" y="0"/>
          <a:ext cx="0" cy="0"/>
          <a:chOff x="0" y="0"/>
          <a:chExt cx="0" cy="0"/>
        </a:xfrm>
      </p:grpSpPr>
      <p:sp>
        <p:nvSpPr>
          <p:cNvPr id="1048643" name="Title 1"/>
          <p:cNvSpPr>
            <a:spLocks noGrp="1"/>
          </p:cNvSpPr>
          <p:nvPr>
            <p:ph type="title"/>
          </p:nvPr>
        </p:nvSpPr>
        <p:spPr>
          <a:xfrm>
            <a:off x="467544" y="260648"/>
            <a:ext cx="8229600" cy="1143000"/>
          </a:xfrm>
        </p:spPr>
        <p:txBody>
          <a:bodyPr>
            <a:normAutofit fontScale="90000"/>
          </a:bodyPr>
          <a:p>
            <a:r>
              <a:rPr dirty="0" lang="en-GB" smtClean="0"/>
              <a:t>Adjuncts to Secondary Survey </a:t>
            </a:r>
            <a:br>
              <a:rPr dirty="0" lang="en-GB" smtClean="0"/>
            </a:br>
            <a:endParaRPr dirty="0" lang="en-GB"/>
          </a:p>
        </p:txBody>
      </p:sp>
      <p:sp>
        <p:nvSpPr>
          <p:cNvPr id="1048644" name="Content Placeholder 2"/>
          <p:cNvSpPr>
            <a:spLocks noGrp="1"/>
          </p:cNvSpPr>
          <p:nvPr>
            <p:ph idx="1"/>
          </p:nvPr>
        </p:nvSpPr>
        <p:spPr/>
        <p:txBody>
          <a:bodyPr/>
          <a:p>
            <a:endParaRPr dirty="0" lang="en-GB"/>
          </a:p>
          <a:p>
            <a:r>
              <a:rPr dirty="0" lang="en-GB" smtClean="0"/>
              <a:t>•</a:t>
            </a:r>
            <a:r>
              <a:rPr dirty="0" lang="en-GB"/>
              <a:t>Specialized diagnostic tests: </a:t>
            </a:r>
          </a:p>
          <a:p>
            <a:pPr>
              <a:buFont typeface="Wingdings" pitchFamily="2" charset="2"/>
              <a:buChar char="ü"/>
            </a:pPr>
            <a:r>
              <a:rPr dirty="0" lang="en-GB" smtClean="0"/>
              <a:t>CT scans, MRI</a:t>
            </a:r>
          </a:p>
          <a:p>
            <a:pPr>
              <a:buFont typeface="Wingdings" pitchFamily="2" charset="2"/>
              <a:buChar char="ü"/>
            </a:pPr>
            <a:r>
              <a:rPr dirty="0" lang="en-GB" smtClean="0"/>
              <a:t>Contrast x-rays </a:t>
            </a:r>
          </a:p>
          <a:p>
            <a:pPr>
              <a:buFont typeface="Wingdings" pitchFamily="2" charset="2"/>
              <a:buChar char="ü"/>
            </a:pPr>
            <a:r>
              <a:rPr dirty="0" lang="en-GB" smtClean="0"/>
              <a:t>Extremity x-rays </a:t>
            </a:r>
          </a:p>
          <a:p>
            <a:pPr>
              <a:buFont typeface="Wingdings" pitchFamily="2" charset="2"/>
              <a:buChar char="ü"/>
            </a:pPr>
            <a:r>
              <a:rPr dirty="0" lang="en-GB" smtClean="0"/>
              <a:t>Endoscopy </a:t>
            </a:r>
          </a:p>
          <a:p>
            <a:pPr>
              <a:buFont typeface="Wingdings" pitchFamily="2" charset="2"/>
              <a:buChar char="ü"/>
            </a:pPr>
            <a:r>
              <a:rPr dirty="0" lang="en-GB" err="1" smtClean="0"/>
              <a:t>Ultrasonography</a:t>
            </a:r>
            <a:r>
              <a:rPr dirty="0" lang="en-GB" smtClean="0"/>
              <a:t> </a:t>
            </a:r>
            <a:endParaRPr dirty="0" lang="en-GB"/>
          </a:p>
        </p:txBody>
      </p:sp>
    </p:spTree>
  </p:cSld>
  <p:clrMapOvr>
    <a:masterClrMapping/>
  </p:clrMapOvr>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32" name=""/>
        <p:cNvGrpSpPr/>
        <p:nvPr/>
      </p:nvGrpSpPr>
      <p:grpSpPr>
        <a:xfrm>
          <a:off x="0" y="0"/>
          <a:ext cx="0" cy="0"/>
          <a:chOff x="0" y="0"/>
          <a:chExt cx="0" cy="0"/>
        </a:xfrm>
      </p:grpSpPr>
      <p:sp>
        <p:nvSpPr>
          <p:cNvPr id="1048645" name="Title 1"/>
          <p:cNvSpPr>
            <a:spLocks noGrp="1"/>
          </p:cNvSpPr>
          <p:nvPr>
            <p:ph type="title"/>
          </p:nvPr>
        </p:nvSpPr>
        <p:spPr/>
        <p:txBody>
          <a:bodyPr>
            <a:normAutofit fontScale="90000"/>
          </a:bodyPr>
          <a:p>
            <a:r>
              <a:rPr dirty="0" lang="en-GB" smtClean="0"/>
              <a:t>Re-evaluation </a:t>
            </a:r>
            <a:br>
              <a:rPr dirty="0" lang="en-GB" smtClean="0"/>
            </a:br>
            <a:endParaRPr dirty="0" lang="en-GB"/>
          </a:p>
        </p:txBody>
      </p:sp>
      <p:sp>
        <p:nvSpPr>
          <p:cNvPr id="1048646" name="Content Placeholder 2"/>
          <p:cNvSpPr>
            <a:spLocks noGrp="1"/>
          </p:cNvSpPr>
          <p:nvPr>
            <p:ph idx="1"/>
          </p:nvPr>
        </p:nvSpPr>
        <p:spPr/>
        <p:txBody>
          <a:bodyPr>
            <a:normAutofit fontScale="93750" lnSpcReduction="20000"/>
          </a:bodyPr>
          <a:p>
            <a:endParaRPr dirty="0" lang="en-GB"/>
          </a:p>
          <a:p>
            <a:r>
              <a:rPr dirty="0" lang="en-GB" smtClean="0"/>
              <a:t>Re-evaluation </a:t>
            </a:r>
            <a:r>
              <a:rPr dirty="0" lang="en-GB"/>
              <a:t>must continue constantly (start with ABCDE) </a:t>
            </a:r>
            <a:endParaRPr dirty="0" lang="en-GB" smtClean="0"/>
          </a:p>
          <a:p>
            <a:r>
              <a:rPr dirty="0" lang="en-GB" smtClean="0"/>
              <a:t>Role/aim: </a:t>
            </a:r>
            <a:endParaRPr dirty="0" lang="en-GB"/>
          </a:p>
          <a:p>
            <a:pPr>
              <a:buFont typeface="Wingdings" pitchFamily="2" charset="2"/>
              <a:buChar char="ü"/>
            </a:pPr>
            <a:r>
              <a:rPr dirty="0" lang="en-GB"/>
              <a:t>-To discover new findings </a:t>
            </a:r>
          </a:p>
          <a:p>
            <a:pPr>
              <a:buFont typeface="Wingdings" pitchFamily="2" charset="2"/>
              <a:buChar char="ü"/>
            </a:pPr>
            <a:r>
              <a:rPr dirty="0" lang="en-GB"/>
              <a:t>-To discover deterioration/</a:t>
            </a:r>
            <a:r>
              <a:rPr dirty="0" lang="en-GB" err="1"/>
              <a:t>dvt</a:t>
            </a:r>
            <a:r>
              <a:rPr dirty="0" lang="en-GB"/>
              <a:t> of complications) </a:t>
            </a:r>
          </a:p>
          <a:p>
            <a:r>
              <a:rPr dirty="0" lang="en-GB" smtClean="0"/>
              <a:t>• Entails Continuous monitoring of :- </a:t>
            </a:r>
            <a:endParaRPr dirty="0" lang="en-GB"/>
          </a:p>
          <a:p>
            <a:pPr>
              <a:buFont typeface="Wingdings" pitchFamily="2" charset="2"/>
              <a:buChar char="ü"/>
            </a:pPr>
            <a:r>
              <a:rPr dirty="0" lang="en-GB" smtClean="0"/>
              <a:t>-</a:t>
            </a:r>
            <a:r>
              <a:rPr dirty="0" lang="en-GB"/>
              <a:t>Vital </a:t>
            </a:r>
            <a:r>
              <a:rPr dirty="0" lang="en-GB" smtClean="0"/>
              <a:t>signs </a:t>
            </a:r>
            <a:endParaRPr dirty="0" lang="en-GB"/>
          </a:p>
          <a:p>
            <a:pPr>
              <a:buFont typeface="Wingdings" pitchFamily="2" charset="2"/>
              <a:buChar char="ü"/>
            </a:pPr>
            <a:r>
              <a:rPr dirty="0" lang="en-GB"/>
              <a:t>-Urinary Output </a:t>
            </a:r>
          </a:p>
          <a:p>
            <a:pPr>
              <a:buFont typeface="Wingdings" pitchFamily="2" charset="2"/>
              <a:buChar char="ü"/>
            </a:pPr>
            <a:r>
              <a:rPr dirty="0" lang="en-GB"/>
              <a:t>-</a:t>
            </a:r>
            <a:r>
              <a:rPr dirty="0" lang="en-GB" smtClean="0"/>
              <a:t>Arterial </a:t>
            </a:r>
            <a:r>
              <a:rPr dirty="0" lang="en-GB"/>
              <a:t>Blood </a:t>
            </a:r>
            <a:r>
              <a:rPr dirty="0" lang="en-GB" smtClean="0"/>
              <a:t>Gasses-paO2 ,paCO2 </a:t>
            </a:r>
            <a:endParaRPr dirty="0" lang="en-GB"/>
          </a:p>
        </p:txBody>
      </p:sp>
    </p:spTree>
  </p:cSld>
  <p:clrMapOvr>
    <a:masterClrMapping/>
  </p:clrMapOvr>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33" name=""/>
        <p:cNvGrpSpPr/>
        <p:nvPr/>
      </p:nvGrpSpPr>
      <p:grpSpPr>
        <a:xfrm>
          <a:off x="0" y="0"/>
          <a:ext cx="0" cy="0"/>
          <a:chOff x="0" y="0"/>
          <a:chExt cx="0" cy="0"/>
        </a:xfrm>
      </p:grpSpPr>
      <p:sp>
        <p:nvSpPr>
          <p:cNvPr id="1048647" name="Title 1"/>
          <p:cNvSpPr>
            <a:spLocks noGrp="1"/>
          </p:cNvSpPr>
          <p:nvPr>
            <p:ph type="title"/>
          </p:nvPr>
        </p:nvSpPr>
        <p:spPr/>
        <p:txBody>
          <a:bodyPr>
            <a:normAutofit fontScale="90000"/>
          </a:bodyPr>
          <a:p>
            <a:r>
              <a:rPr dirty="0" lang="en-GB" smtClean="0"/>
              <a:t>5.Definite Care and Transfer </a:t>
            </a:r>
            <a:br>
              <a:rPr dirty="0" lang="en-GB" smtClean="0"/>
            </a:br>
            <a:endParaRPr dirty="0" lang="en-GB"/>
          </a:p>
        </p:txBody>
      </p:sp>
      <p:sp>
        <p:nvSpPr>
          <p:cNvPr id="1048648" name="Content Placeholder 2"/>
          <p:cNvSpPr>
            <a:spLocks noGrp="1"/>
          </p:cNvSpPr>
          <p:nvPr>
            <p:ph idx="1"/>
          </p:nvPr>
        </p:nvSpPr>
        <p:spPr/>
        <p:txBody>
          <a:bodyPr/>
          <a:p>
            <a:endParaRPr dirty="0" lang="en-GB"/>
          </a:p>
          <a:p>
            <a:r>
              <a:rPr dirty="0" lang="en-GB" smtClean="0"/>
              <a:t>•</a:t>
            </a:r>
            <a:r>
              <a:rPr dirty="0" lang="en-GB"/>
              <a:t>Decision is made during the primary survey and </a:t>
            </a:r>
            <a:r>
              <a:rPr dirty="0" lang="en-GB" smtClean="0"/>
              <a:t>resuscitation through; </a:t>
            </a:r>
            <a:endParaRPr dirty="0" lang="en-GB"/>
          </a:p>
          <a:p>
            <a:r>
              <a:rPr dirty="0" lang="en-GB"/>
              <a:t>• Physician to Physician communication </a:t>
            </a:r>
            <a:r>
              <a:rPr dirty="0" lang="en-GB" smtClean="0"/>
              <a:t> or between </a:t>
            </a:r>
            <a:r>
              <a:rPr dirty="0" lang="en-GB"/>
              <a:t>the </a:t>
            </a:r>
            <a:r>
              <a:rPr dirty="0" lang="en-GB" smtClean="0"/>
              <a:t>Accident &amp; Emergency </a:t>
            </a:r>
            <a:r>
              <a:rPr dirty="0" lang="en-GB"/>
              <a:t>Dr &amp; consultants </a:t>
            </a:r>
          </a:p>
          <a:p>
            <a:r>
              <a:rPr dirty="0" lang="en-GB" smtClean="0"/>
              <a:t>•Patient Transferred </a:t>
            </a:r>
            <a:r>
              <a:rPr dirty="0" lang="en-GB"/>
              <a:t>as appropriate after life-saving resuscitation &amp; stabilization </a:t>
            </a:r>
          </a:p>
          <a:p>
            <a:endParaRPr dirty="0" lang="en-GB"/>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07" name=""/>
        <p:cNvGrpSpPr/>
        <p:nvPr/>
      </p:nvGrpSpPr>
      <p:grpSpPr>
        <a:xfrm>
          <a:off x="0" y="0"/>
          <a:ext cx="0" cy="0"/>
          <a:chOff x="0" y="0"/>
          <a:chExt cx="0" cy="0"/>
        </a:xfrm>
      </p:grpSpPr>
      <p:sp>
        <p:nvSpPr>
          <p:cNvPr id="1048595" name="Title 1"/>
          <p:cNvSpPr>
            <a:spLocks noGrp="1"/>
          </p:cNvSpPr>
          <p:nvPr>
            <p:ph type="title"/>
          </p:nvPr>
        </p:nvSpPr>
        <p:spPr>
          <a:xfrm>
            <a:off x="395536" y="908720"/>
            <a:ext cx="8229600" cy="1143000"/>
          </a:xfrm>
        </p:spPr>
        <p:txBody>
          <a:bodyPr>
            <a:normAutofit fontScale="90000"/>
          </a:bodyPr>
          <a:p>
            <a:r>
              <a:rPr b="1" dirty="0" lang="en-GB" smtClean="0"/>
              <a:t>EMERGENCY NURSING </a:t>
            </a:r>
            <a:br>
              <a:rPr b="1" dirty="0" lang="en-GB" smtClean="0"/>
            </a:br>
            <a:endParaRPr dirty="0" lang="en-GB"/>
          </a:p>
        </p:txBody>
      </p:sp>
      <p:sp>
        <p:nvSpPr>
          <p:cNvPr id="1048596" name="Content Placeholder 2"/>
          <p:cNvSpPr>
            <a:spLocks noGrp="1"/>
          </p:cNvSpPr>
          <p:nvPr>
            <p:ph idx="1"/>
          </p:nvPr>
        </p:nvSpPr>
        <p:spPr/>
        <p:txBody>
          <a:bodyPr/>
          <a:p>
            <a:r>
              <a:rPr dirty="0" lang="en-GB" smtClean="0"/>
              <a:t>•Def: Is </a:t>
            </a:r>
            <a:r>
              <a:rPr dirty="0" lang="en-GB"/>
              <a:t>nursing care provided to prevent imminent severe damage or death or to avert serious injury. </a:t>
            </a:r>
          </a:p>
          <a:p>
            <a:r>
              <a:rPr dirty="0" lang="en-GB"/>
              <a:t>• Activities that exemplify emergency nursing are basic life support, cardiopulmonary resuscitation, and control of </a:t>
            </a:r>
            <a:r>
              <a:rPr dirty="0" lang="en-GB" err="1" smtClean="0"/>
              <a:t>heamorrhage</a:t>
            </a:r>
            <a:r>
              <a:rPr dirty="0" lang="en-GB"/>
              <a:t>. </a:t>
            </a:r>
          </a:p>
          <a:p>
            <a:endParaRPr dirty="0" lang="en-GB"/>
          </a:p>
        </p:txBody>
      </p:sp>
    </p:spTree>
  </p:cSld>
  <p:clrMapOvr>
    <a:masterClrMapping/>
  </p:clrMapOvr>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34" name=""/>
        <p:cNvGrpSpPr/>
        <p:nvPr/>
      </p:nvGrpSpPr>
      <p:grpSpPr>
        <a:xfrm>
          <a:off x="0" y="0"/>
          <a:ext cx="0" cy="0"/>
          <a:chOff x="0" y="0"/>
          <a:chExt cx="0" cy="0"/>
        </a:xfrm>
      </p:grpSpPr>
      <p:sp>
        <p:nvSpPr>
          <p:cNvPr id="1048649" name="Title 1"/>
          <p:cNvSpPr>
            <a:spLocks noGrp="1"/>
          </p:cNvSpPr>
          <p:nvPr>
            <p:ph type="title"/>
          </p:nvPr>
        </p:nvSpPr>
        <p:spPr/>
        <p:txBody>
          <a:bodyPr/>
          <a:p>
            <a:r>
              <a:rPr dirty="0" lang="en-GB" smtClean="0"/>
              <a:t>RESOURCES INCLUDE</a:t>
            </a:r>
            <a:endParaRPr dirty="0" lang="en-GB"/>
          </a:p>
        </p:txBody>
      </p:sp>
      <p:sp>
        <p:nvSpPr>
          <p:cNvPr id="1048650" name="Content Placeholder 2"/>
          <p:cNvSpPr>
            <a:spLocks noGrp="1"/>
          </p:cNvSpPr>
          <p:nvPr>
            <p:ph idx="1"/>
          </p:nvPr>
        </p:nvSpPr>
        <p:spPr/>
        <p:txBody>
          <a:bodyPr>
            <a:normAutofit fontScale="96875" lnSpcReduction="20000"/>
          </a:bodyPr>
          <a:p>
            <a:pPr>
              <a:buFont typeface="Wingdings" pitchFamily="2" charset="2"/>
              <a:buChar char="§"/>
            </a:pPr>
            <a:r>
              <a:rPr dirty="0" lang="en-GB" smtClean="0"/>
              <a:t>Imaging studies</a:t>
            </a:r>
          </a:p>
          <a:p>
            <a:pPr>
              <a:buFont typeface="Wingdings" pitchFamily="2" charset="2"/>
              <a:buChar char="§"/>
            </a:pPr>
            <a:r>
              <a:rPr dirty="0" lang="en-GB" smtClean="0"/>
              <a:t>medications administered</a:t>
            </a:r>
          </a:p>
          <a:p>
            <a:r>
              <a:rPr dirty="0" lang="en-GB" smtClean="0"/>
              <a:t>by intravenous (IV) or intramuscular (IM) routes, </a:t>
            </a:r>
          </a:p>
          <a:p>
            <a:r>
              <a:rPr dirty="0" lang="en-GB" smtClean="0"/>
              <a:t>Invasive procedures. Insertion of an indwelling catheter is an example of a one-resource procedure. Use of moderate</a:t>
            </a:r>
          </a:p>
          <a:p>
            <a:r>
              <a:rPr dirty="0" lang="en-GB" smtClean="0"/>
              <a:t>sedation is a two-resource procedure because it requires frequent monitoring and IV medications</a:t>
            </a:r>
          </a:p>
          <a:p>
            <a:endParaRPr dirty="0" lang="en-GB"/>
          </a:p>
        </p:txBody>
      </p:sp>
    </p:spTree>
  </p:cSld>
  <p:clrMapOvr>
    <a:masterClrMapping/>
  </p:clrMapOvr>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35" name=""/>
        <p:cNvGrpSpPr/>
        <p:nvPr/>
      </p:nvGrpSpPr>
      <p:grpSpPr>
        <a:xfrm>
          <a:off x="0" y="0"/>
          <a:ext cx="0" cy="0"/>
          <a:chOff x="0" y="0"/>
          <a:chExt cx="0" cy="0"/>
        </a:xfrm>
      </p:grpSpPr>
      <p:sp>
        <p:nvSpPr>
          <p:cNvPr id="1048651" name="Title 1"/>
          <p:cNvSpPr>
            <a:spLocks noGrp="1"/>
          </p:cNvSpPr>
          <p:nvPr>
            <p:ph type="title"/>
          </p:nvPr>
        </p:nvSpPr>
        <p:spPr/>
        <p:txBody>
          <a:bodyPr/>
          <a:p>
            <a:r>
              <a:rPr dirty="0" lang="en-GB" smtClean="0"/>
              <a:t>Roles of emergency nurse:</a:t>
            </a:r>
            <a:endParaRPr dirty="0" lang="en-GB"/>
          </a:p>
        </p:txBody>
      </p:sp>
      <p:sp>
        <p:nvSpPr>
          <p:cNvPr id="1048652" name="Content Placeholder 2"/>
          <p:cNvSpPr>
            <a:spLocks noGrp="1"/>
          </p:cNvSpPr>
          <p:nvPr>
            <p:ph idx="1"/>
          </p:nvPr>
        </p:nvSpPr>
        <p:spPr/>
        <p:txBody>
          <a:bodyPr>
            <a:normAutofit fontScale="96875" lnSpcReduction="10000"/>
          </a:bodyPr>
          <a:p>
            <a:r>
              <a:rPr dirty="0" lang="en-GB" smtClean="0"/>
              <a:t>Emergency nurses spend many hours learning to classify different illnesses and injuries to ensure that patients most in need of care do not needlessly wait. </a:t>
            </a:r>
          </a:p>
          <a:p>
            <a:r>
              <a:rPr dirty="0" lang="en-GB" smtClean="0"/>
              <a:t>Protocols may be followed to initiate laboratory or x-ray studies while the patient is in the triage area. </a:t>
            </a:r>
          </a:p>
          <a:p>
            <a:r>
              <a:rPr dirty="0" lang="en-GB" smtClean="0"/>
              <a:t>domestic violence screening, and necessary diagnostic data. </a:t>
            </a:r>
          </a:p>
          <a:p>
            <a:endParaRPr dirty="0" lang="en-GB"/>
          </a:p>
        </p:txBody>
      </p:sp>
    </p:spTree>
  </p:cSld>
  <p:clrMapOvr>
    <a:masterClrMapping/>
  </p:clrMapOvr>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36" name=""/>
        <p:cNvGrpSpPr/>
        <p:nvPr/>
      </p:nvGrpSpPr>
      <p:grpSpPr>
        <a:xfrm>
          <a:off x="0" y="0"/>
          <a:ext cx="0" cy="0"/>
          <a:chOff x="0" y="0"/>
          <a:chExt cx="0" cy="0"/>
        </a:xfrm>
      </p:grpSpPr>
      <p:sp>
        <p:nvSpPr>
          <p:cNvPr id="1048653" name="Title 1"/>
          <p:cNvSpPr>
            <a:spLocks noGrp="1"/>
          </p:cNvSpPr>
          <p:nvPr>
            <p:ph type="title"/>
          </p:nvPr>
        </p:nvSpPr>
        <p:spPr/>
        <p:txBody>
          <a:bodyPr/>
          <a:p>
            <a:r>
              <a:rPr dirty="0" lang="en-GB" smtClean="0"/>
              <a:t>Roles emergency Nurse cont..</a:t>
            </a:r>
            <a:endParaRPr dirty="0" lang="en-GB"/>
          </a:p>
        </p:txBody>
      </p:sp>
      <p:sp>
        <p:nvSpPr>
          <p:cNvPr id="1048654" name="Content Placeholder 2"/>
          <p:cNvSpPr>
            <a:spLocks noGrp="1"/>
          </p:cNvSpPr>
          <p:nvPr>
            <p:ph idx="1"/>
          </p:nvPr>
        </p:nvSpPr>
        <p:spPr/>
        <p:txBody>
          <a:bodyPr/>
          <a:p>
            <a:pPr>
              <a:buNone/>
            </a:pPr>
            <a:r>
              <a:rPr dirty="0" lang="en-GB" smtClean="0"/>
              <a:t> </a:t>
            </a:r>
          </a:p>
          <a:p>
            <a:r>
              <a:rPr dirty="0" lang="en-GB" smtClean="0"/>
              <a:t>Some facilities collect these data in a computerized system, which helps guide the nurse through assessment and documentation.</a:t>
            </a:r>
          </a:p>
          <a:p>
            <a:endParaRPr dirty="0" lang="en-GB"/>
          </a:p>
        </p:txBody>
      </p:sp>
    </p:spTree>
  </p:cSld>
  <p:clrMapOvr>
    <a:masterClrMapping/>
  </p:clrMapOvr>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37" name=""/>
        <p:cNvGrpSpPr/>
        <p:nvPr/>
      </p:nvGrpSpPr>
      <p:grpSpPr>
        <a:xfrm>
          <a:off x="0" y="0"/>
          <a:ext cx="0" cy="0"/>
          <a:chOff x="0" y="0"/>
          <a:chExt cx="0" cy="0"/>
        </a:xfrm>
      </p:grpSpPr>
      <p:sp>
        <p:nvSpPr>
          <p:cNvPr id="1048655" name="Title 1"/>
          <p:cNvSpPr>
            <a:spLocks noGrp="1"/>
          </p:cNvSpPr>
          <p:nvPr>
            <p:ph type="title"/>
          </p:nvPr>
        </p:nvSpPr>
        <p:spPr/>
        <p:txBody>
          <a:bodyPr/>
          <a:p>
            <a:r>
              <a:rPr dirty="0" lang="en-GB" smtClean="0"/>
              <a:t>Roles of </a:t>
            </a:r>
            <a:r>
              <a:rPr dirty="0" lang="en-GB" err="1" smtClean="0"/>
              <a:t>emerg</a:t>
            </a:r>
            <a:r>
              <a:rPr dirty="0" lang="en-GB" smtClean="0"/>
              <a:t>. Nurse cont....</a:t>
            </a:r>
            <a:endParaRPr dirty="0" lang="en-GB"/>
          </a:p>
        </p:txBody>
      </p:sp>
      <p:sp>
        <p:nvSpPr>
          <p:cNvPr id="1048656" name="Content Placeholder 2"/>
          <p:cNvSpPr>
            <a:spLocks noGrp="1"/>
          </p:cNvSpPr>
          <p:nvPr>
            <p:ph idx="1"/>
          </p:nvPr>
        </p:nvSpPr>
        <p:spPr/>
        <p:txBody>
          <a:bodyPr>
            <a:normAutofit fontScale="81250" lnSpcReduction="10000"/>
          </a:bodyPr>
          <a:p>
            <a:r>
              <a:rPr dirty="0" lang="en-GB" smtClean="0"/>
              <a:t>Collaborative protocols are developed and used by the triage nurse based on his or her level of experience.</a:t>
            </a:r>
          </a:p>
          <a:p>
            <a:r>
              <a:rPr dirty="0" lang="en-GB" smtClean="0"/>
              <a:t> Nurses in the triage area collect additional crucial baseline data such as:</a:t>
            </a:r>
          </a:p>
          <a:p>
            <a:pPr>
              <a:buFont typeface="Wingdings" pitchFamily="2" charset="2"/>
              <a:buChar char="ü"/>
            </a:pPr>
            <a:r>
              <a:rPr dirty="0" lang="en-GB" smtClean="0"/>
              <a:t>full vital signs including pain assessment</a:t>
            </a:r>
          </a:p>
          <a:p>
            <a:pPr>
              <a:buFont typeface="Wingdings" pitchFamily="2" charset="2"/>
              <a:buChar char="ü"/>
            </a:pPr>
            <a:r>
              <a:rPr dirty="0" lang="en-GB" smtClean="0"/>
              <a:t>history of the current event and past medical history</a:t>
            </a:r>
          </a:p>
          <a:p>
            <a:pPr>
              <a:buFont typeface="Wingdings" pitchFamily="2" charset="2"/>
              <a:buChar char="ü"/>
            </a:pPr>
            <a:r>
              <a:rPr dirty="0" lang="en-GB" smtClean="0"/>
              <a:t> neurologic assessment findings</a:t>
            </a:r>
          </a:p>
          <a:p>
            <a:pPr>
              <a:buFont typeface="Wingdings" pitchFamily="2" charset="2"/>
              <a:buChar char="ü"/>
            </a:pPr>
            <a:r>
              <a:rPr dirty="0" lang="en-GB" smtClean="0"/>
              <a:t> weight, allergies (especially to latex and medications),</a:t>
            </a:r>
          </a:p>
          <a:p>
            <a:endParaRPr dirty="0" lang="en-GB"/>
          </a:p>
        </p:txBody>
      </p:sp>
    </p:spTree>
  </p:cSld>
  <p:clrMapOvr>
    <a:masterClrMapping/>
  </p:clrMapOvr>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39" name=""/>
        <p:cNvGrpSpPr/>
        <p:nvPr/>
      </p:nvGrpSpPr>
      <p:grpSpPr>
        <a:xfrm>
          <a:off x="0" y="0"/>
          <a:ext cx="0" cy="0"/>
          <a:chOff x="0" y="0"/>
          <a:chExt cx="0" cy="0"/>
        </a:xfrm>
      </p:grpSpPr>
      <p:sp>
        <p:nvSpPr>
          <p:cNvPr id="1048661" name="Title 1"/>
          <p:cNvSpPr>
            <a:spLocks noGrp="1"/>
          </p:cNvSpPr>
          <p:nvPr>
            <p:ph type="title"/>
          </p:nvPr>
        </p:nvSpPr>
        <p:spPr/>
        <p:txBody>
          <a:bodyPr>
            <a:normAutofit fontScale="90000"/>
          </a:bodyPr>
          <a:p>
            <a:r>
              <a:rPr dirty="0" lang="en-GB"/>
              <a:t/>
            </a:r>
            <a:br>
              <a:rPr dirty="0" lang="en-GB"/>
            </a:br>
            <a:r>
              <a:rPr dirty="0" lang="en-GB"/>
              <a:t/>
            </a:r>
            <a:br>
              <a:rPr dirty="0" lang="en-GB"/>
            </a:br>
            <a:r>
              <a:rPr dirty="0" lang="en-GB"/>
              <a:t> </a:t>
            </a:r>
            <a:r>
              <a:rPr b="1" dirty="0" lang="en-GB"/>
              <a:t>EMERGENCY TROLLEY &amp; RESUSCITATION </a:t>
            </a:r>
            <a:endParaRPr dirty="0" lang="en-GB"/>
          </a:p>
        </p:txBody>
      </p:sp>
    </p:spTree>
  </p:cSld>
  <p:clrMapOvr>
    <a:masterClrMapping/>
  </p:clrMapOvr>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40" name=""/>
        <p:cNvGrpSpPr/>
        <p:nvPr/>
      </p:nvGrpSpPr>
      <p:grpSpPr>
        <a:xfrm>
          <a:off x="0" y="0"/>
          <a:ext cx="0" cy="0"/>
          <a:chOff x="0" y="0"/>
          <a:chExt cx="0" cy="0"/>
        </a:xfrm>
      </p:grpSpPr>
      <p:sp>
        <p:nvSpPr>
          <p:cNvPr id="1048662" name="Title 1"/>
          <p:cNvSpPr>
            <a:spLocks noGrp="1"/>
          </p:cNvSpPr>
          <p:nvPr>
            <p:ph type="title"/>
          </p:nvPr>
        </p:nvSpPr>
        <p:spPr/>
        <p:txBody>
          <a:bodyPr>
            <a:normAutofit fontScale="90000"/>
          </a:bodyPr>
          <a:p>
            <a:r>
              <a:rPr b="1" dirty="0" lang="en-GB" smtClean="0"/>
              <a:t>Resuscitation trolley </a:t>
            </a:r>
            <a:br>
              <a:rPr b="1" dirty="0" lang="en-GB" smtClean="0"/>
            </a:br>
            <a:endParaRPr dirty="0" lang="en-GB"/>
          </a:p>
        </p:txBody>
      </p:sp>
      <p:sp>
        <p:nvSpPr>
          <p:cNvPr id="1048663" name="Content Placeholder 2"/>
          <p:cNvSpPr>
            <a:spLocks noGrp="1"/>
          </p:cNvSpPr>
          <p:nvPr>
            <p:ph idx="1"/>
          </p:nvPr>
        </p:nvSpPr>
        <p:spPr/>
        <p:txBody>
          <a:bodyPr>
            <a:normAutofit/>
          </a:bodyPr>
          <a:p>
            <a:endParaRPr dirty="0" lang="en-GB"/>
          </a:p>
          <a:p>
            <a:r>
              <a:rPr dirty="0" lang="en-GB" smtClean="0"/>
              <a:t>•Contain </a:t>
            </a:r>
            <a:r>
              <a:rPr dirty="0" lang="en-GB"/>
              <a:t>equipment used for the purpose of pulmonary resuscitation and management of other emergencies in the health facility. </a:t>
            </a:r>
          </a:p>
          <a:p>
            <a:r>
              <a:rPr dirty="0" lang="en-GB"/>
              <a:t>•It should be accessible in emergency room and able to be moved to any area within the health facility. </a:t>
            </a:r>
          </a:p>
          <a:p>
            <a:pPr>
              <a:buNone/>
            </a:pPr>
            <a:endParaRPr dirty="0" lang="en-GB"/>
          </a:p>
          <a:p>
            <a:endParaRPr dirty="0" lang="en-GB"/>
          </a:p>
        </p:txBody>
      </p:sp>
    </p:spTree>
  </p:cSld>
  <p:clrMapOvr>
    <a:masterClrMapping/>
  </p:clrMapOvr>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41" name=""/>
        <p:cNvGrpSpPr/>
        <p:nvPr/>
      </p:nvGrpSpPr>
      <p:grpSpPr>
        <a:xfrm>
          <a:off x="0" y="0"/>
          <a:ext cx="0" cy="0"/>
          <a:chOff x="0" y="0"/>
          <a:chExt cx="0" cy="0"/>
        </a:xfrm>
      </p:grpSpPr>
      <p:sp>
        <p:nvSpPr>
          <p:cNvPr id="1048664" name="Title 1"/>
          <p:cNvSpPr>
            <a:spLocks noGrp="1"/>
          </p:cNvSpPr>
          <p:nvPr>
            <p:ph type="title"/>
          </p:nvPr>
        </p:nvSpPr>
        <p:spPr/>
        <p:txBody>
          <a:bodyPr>
            <a:normAutofit fontScale="90000"/>
          </a:bodyPr>
          <a:p>
            <a:r>
              <a:rPr b="1" dirty="0" lang="en-GB" smtClean="0"/>
              <a:t/>
            </a:r>
            <a:br>
              <a:rPr b="1" dirty="0" lang="en-GB" smtClean="0"/>
            </a:br>
            <a:endParaRPr dirty="0" lang="en-GB"/>
          </a:p>
        </p:txBody>
      </p:sp>
      <p:sp>
        <p:nvSpPr>
          <p:cNvPr id="1048665" name="Content Placeholder 2"/>
          <p:cNvSpPr>
            <a:spLocks noGrp="1"/>
          </p:cNvSpPr>
          <p:nvPr>
            <p:ph idx="1"/>
          </p:nvPr>
        </p:nvSpPr>
        <p:spPr/>
        <p:txBody>
          <a:bodyPr>
            <a:normAutofit fontScale="90625" lnSpcReduction="10000"/>
          </a:bodyPr>
          <a:p>
            <a:r>
              <a:rPr dirty="0" lang="en-GB" smtClean="0"/>
              <a:t>The resuscitation trolley is made up of four trays:</a:t>
            </a:r>
          </a:p>
          <a:p>
            <a:pPr indent="-514350" marL="514350">
              <a:buAutoNum type="arabicPeriod"/>
            </a:pPr>
            <a:r>
              <a:rPr b="1" dirty="0" lang="en-GB" smtClean="0"/>
              <a:t>TOP TRAY </a:t>
            </a:r>
          </a:p>
          <a:p>
            <a:pPr indent="-514350" marL="514350">
              <a:buNone/>
            </a:pPr>
            <a:r>
              <a:rPr dirty="0" lang="en-GB" smtClean="0"/>
              <a:t>contain the following;</a:t>
            </a:r>
            <a:endParaRPr dirty="0" lang="en-GB"/>
          </a:p>
          <a:p>
            <a:pPr indent="-571500" marL="571500">
              <a:buFont typeface="+mj-lt"/>
              <a:buAutoNum type="romanLcPeriod"/>
            </a:pPr>
            <a:r>
              <a:rPr dirty="0" lang="en-GB" smtClean="0"/>
              <a:t>Defibrillator </a:t>
            </a:r>
            <a:endParaRPr dirty="0" lang="en-GB"/>
          </a:p>
          <a:p>
            <a:pPr indent="-571500" marL="571500">
              <a:buFont typeface="+mj-lt"/>
              <a:buAutoNum type="romanLcPeriod"/>
            </a:pPr>
            <a:r>
              <a:rPr dirty="0" lang="en-GB" smtClean="0"/>
              <a:t>Working </a:t>
            </a:r>
            <a:r>
              <a:rPr dirty="0" lang="en-GB"/>
              <a:t>laryngeal scope &amp; blades of different sizes. </a:t>
            </a:r>
          </a:p>
          <a:p>
            <a:pPr indent="-571500" marL="571500">
              <a:buFont typeface="+mj-lt"/>
              <a:buAutoNum type="romanLcPeriod"/>
            </a:pPr>
            <a:r>
              <a:rPr dirty="0" lang="en-GB" smtClean="0"/>
              <a:t>Working </a:t>
            </a:r>
            <a:r>
              <a:rPr dirty="0" lang="en-GB"/>
              <a:t>examination set </a:t>
            </a:r>
          </a:p>
          <a:p>
            <a:pPr indent="-571500" marL="571500">
              <a:buFont typeface="+mj-lt"/>
              <a:buAutoNum type="romanLcPeriod"/>
            </a:pPr>
            <a:r>
              <a:rPr dirty="0" lang="en-GB" smtClean="0"/>
              <a:t>Alcohol </a:t>
            </a:r>
            <a:r>
              <a:rPr dirty="0" lang="en-GB"/>
              <a:t>swabs </a:t>
            </a:r>
          </a:p>
          <a:p>
            <a:pPr indent="-571500" marL="571500">
              <a:buFont typeface="+mj-lt"/>
              <a:buAutoNum type="romanLcPeriod"/>
            </a:pPr>
            <a:r>
              <a:rPr dirty="0" lang="en-GB" smtClean="0"/>
              <a:t>Scissors </a:t>
            </a:r>
            <a:endParaRPr dirty="0" lang="en-GB"/>
          </a:p>
          <a:p>
            <a:endParaRPr dirty="0" lang="en-GB"/>
          </a:p>
        </p:txBody>
      </p:sp>
    </p:spTree>
  </p:cSld>
  <p:clrMapOvr>
    <a:masterClrMapping/>
  </p:clrMapOvr>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42" name=""/>
        <p:cNvGrpSpPr/>
        <p:nvPr/>
      </p:nvGrpSpPr>
      <p:grpSpPr>
        <a:xfrm>
          <a:off x="0" y="0"/>
          <a:ext cx="0" cy="0"/>
          <a:chOff x="0" y="0"/>
          <a:chExt cx="0" cy="0"/>
        </a:xfrm>
      </p:grpSpPr>
      <p:sp>
        <p:nvSpPr>
          <p:cNvPr id="1048666" name="Title 1"/>
          <p:cNvSpPr>
            <a:spLocks noGrp="1"/>
          </p:cNvSpPr>
          <p:nvPr>
            <p:ph type="title"/>
          </p:nvPr>
        </p:nvSpPr>
        <p:spPr/>
        <p:txBody>
          <a:bodyPr>
            <a:normAutofit fontScale="90000"/>
          </a:bodyPr>
          <a:p>
            <a:r>
              <a:rPr b="1" dirty="0" lang="en-GB" smtClean="0"/>
              <a:t/>
            </a:r>
            <a:br>
              <a:rPr b="1" dirty="0" lang="en-GB" smtClean="0"/>
            </a:br>
            <a:endParaRPr dirty="0" lang="en-GB"/>
          </a:p>
        </p:txBody>
      </p:sp>
      <p:sp>
        <p:nvSpPr>
          <p:cNvPr id="1048667" name="Content Placeholder 2"/>
          <p:cNvSpPr>
            <a:spLocks noGrp="1"/>
          </p:cNvSpPr>
          <p:nvPr>
            <p:ph idx="1"/>
          </p:nvPr>
        </p:nvSpPr>
        <p:spPr/>
        <p:txBody>
          <a:bodyPr>
            <a:normAutofit lnSpcReduction="10000"/>
          </a:bodyPr>
          <a:p>
            <a:r>
              <a:rPr b="1" dirty="0" lang="en-GB" smtClean="0"/>
              <a:t>2. First tray </a:t>
            </a:r>
            <a:br>
              <a:rPr b="1" dirty="0" lang="en-GB" smtClean="0"/>
            </a:br>
            <a:r>
              <a:rPr dirty="0" lang="en-GB" smtClean="0"/>
              <a:t>• Contain Emergency medications:-</a:t>
            </a:r>
            <a:endParaRPr dirty="0" lang="en-GB"/>
          </a:p>
          <a:p>
            <a:pPr indent="-857250" marL="857250">
              <a:buFont typeface="+mj-lt"/>
              <a:buAutoNum type="romanLcPeriod"/>
            </a:pPr>
            <a:r>
              <a:rPr dirty="0" sz="3800" lang="en-GB" smtClean="0"/>
              <a:t>1.Epinephrine </a:t>
            </a:r>
            <a:endParaRPr dirty="0" sz="3800" lang="en-GB"/>
          </a:p>
          <a:p>
            <a:pPr indent="-857250" marL="857250">
              <a:buFont typeface="+mj-lt"/>
              <a:buAutoNum type="romanLcPeriod"/>
            </a:pPr>
            <a:r>
              <a:rPr dirty="0" sz="3800" lang="en-GB" smtClean="0"/>
              <a:t>2.Atropine </a:t>
            </a:r>
            <a:endParaRPr dirty="0" sz="3800" lang="en-GB"/>
          </a:p>
          <a:p>
            <a:pPr indent="-857250" marL="857250">
              <a:buFont typeface="+mj-lt"/>
              <a:buAutoNum type="romanLcPeriod"/>
            </a:pPr>
            <a:r>
              <a:rPr dirty="0" sz="3800" lang="en-GB"/>
              <a:t>3.Vasopressin </a:t>
            </a:r>
          </a:p>
          <a:p>
            <a:pPr indent="-857250" marL="857250">
              <a:buFont typeface="+mj-lt"/>
              <a:buAutoNum type="romanLcPeriod"/>
            </a:pPr>
            <a:r>
              <a:rPr dirty="0" sz="3800" lang="en-GB"/>
              <a:t>4.Sodium bicarbonate </a:t>
            </a:r>
          </a:p>
          <a:p>
            <a:pPr indent="-857250" marL="857250">
              <a:buFont typeface="+mj-lt"/>
              <a:buAutoNum type="romanLcPeriod"/>
            </a:pPr>
            <a:r>
              <a:rPr dirty="0" sz="3800" lang="en-GB"/>
              <a:t>5.Calcium </a:t>
            </a:r>
            <a:r>
              <a:rPr dirty="0" sz="3800" lang="en-GB" err="1"/>
              <a:t>gluconate</a:t>
            </a:r>
            <a:r>
              <a:rPr dirty="0" sz="3800" lang="en-GB"/>
              <a:t> </a:t>
            </a:r>
          </a:p>
          <a:p>
            <a:endParaRPr dirty="0" lang="en-GB"/>
          </a:p>
        </p:txBody>
      </p:sp>
    </p:spTree>
  </p:cSld>
  <p:clrMapOvr>
    <a:masterClrMapping/>
  </p:clrMapOvr>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43" name=""/>
        <p:cNvGrpSpPr/>
        <p:nvPr/>
      </p:nvGrpSpPr>
      <p:grpSpPr>
        <a:xfrm>
          <a:off x="0" y="0"/>
          <a:ext cx="0" cy="0"/>
          <a:chOff x="0" y="0"/>
          <a:chExt cx="0" cy="0"/>
        </a:xfrm>
      </p:grpSpPr>
      <p:sp>
        <p:nvSpPr>
          <p:cNvPr id="1048668" name="Title 1"/>
          <p:cNvSpPr>
            <a:spLocks noGrp="1"/>
          </p:cNvSpPr>
          <p:nvPr>
            <p:ph type="title"/>
          </p:nvPr>
        </p:nvSpPr>
        <p:spPr/>
        <p:txBody>
          <a:bodyPr/>
          <a:p>
            <a:endParaRPr lang="en-GB"/>
          </a:p>
        </p:txBody>
      </p:sp>
      <p:sp>
        <p:nvSpPr>
          <p:cNvPr id="1048669" name="Content Placeholder 2"/>
          <p:cNvSpPr>
            <a:spLocks noGrp="1"/>
          </p:cNvSpPr>
          <p:nvPr>
            <p:ph idx="1"/>
          </p:nvPr>
        </p:nvSpPr>
        <p:spPr/>
        <p:txBody>
          <a:bodyPr>
            <a:normAutofit fontScale="96875" lnSpcReduction="10000"/>
          </a:bodyPr>
          <a:p>
            <a:r>
              <a:rPr dirty="0" lang="en-GB" smtClean="0"/>
              <a:t>Vi .</a:t>
            </a:r>
            <a:r>
              <a:rPr dirty="0" lang="en-GB" err="1" smtClean="0"/>
              <a:t>Amiodarone</a:t>
            </a:r>
            <a:r>
              <a:rPr dirty="0" lang="en-GB" smtClean="0"/>
              <a:t> </a:t>
            </a:r>
          </a:p>
          <a:p>
            <a:r>
              <a:rPr dirty="0" lang="en-GB" smtClean="0"/>
              <a:t>Vi .</a:t>
            </a:r>
            <a:r>
              <a:rPr dirty="0" lang="en-GB" err="1" smtClean="0"/>
              <a:t>Lignocaine</a:t>
            </a:r>
            <a:r>
              <a:rPr dirty="0" lang="en-GB" smtClean="0"/>
              <a:t> </a:t>
            </a:r>
          </a:p>
          <a:p>
            <a:r>
              <a:rPr dirty="0" lang="en-GB" err="1" smtClean="0"/>
              <a:t>Viii.Magnesiums</a:t>
            </a:r>
            <a:r>
              <a:rPr dirty="0" lang="en-GB" smtClean="0"/>
              <a:t> sulphate </a:t>
            </a:r>
          </a:p>
          <a:p>
            <a:r>
              <a:rPr dirty="0" lang="en-GB" smtClean="0"/>
              <a:t>ix. 50% dextrose &amp; other IVFs </a:t>
            </a:r>
          </a:p>
          <a:p>
            <a:r>
              <a:rPr dirty="0" lang="en-GB" smtClean="0"/>
              <a:t>x. Thiamine </a:t>
            </a:r>
          </a:p>
          <a:p>
            <a:r>
              <a:rPr dirty="0" lang="en-GB" smtClean="0"/>
              <a:t>xi. Potassium Chloride </a:t>
            </a:r>
          </a:p>
          <a:p>
            <a:r>
              <a:rPr dirty="0" lang="en-GB" smtClean="0"/>
              <a:t>xii. </a:t>
            </a:r>
            <a:r>
              <a:rPr dirty="0" lang="en-GB" err="1" smtClean="0"/>
              <a:t>Nitorglycerine</a:t>
            </a:r>
            <a:r>
              <a:rPr dirty="0" lang="en-GB" smtClean="0"/>
              <a:t> </a:t>
            </a:r>
          </a:p>
          <a:p>
            <a:r>
              <a:rPr dirty="0" lang="en-GB" smtClean="0"/>
              <a:t>etc </a:t>
            </a:r>
          </a:p>
          <a:p>
            <a:endParaRPr dirty="0" lang="en-GB"/>
          </a:p>
        </p:txBody>
      </p:sp>
    </p:spTree>
  </p:cSld>
  <p:clrMapOvr>
    <a:masterClrMapping/>
  </p:clrMapOvr>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44" name=""/>
        <p:cNvGrpSpPr/>
        <p:nvPr/>
      </p:nvGrpSpPr>
      <p:grpSpPr>
        <a:xfrm>
          <a:off x="0" y="0"/>
          <a:ext cx="0" cy="0"/>
          <a:chOff x="0" y="0"/>
          <a:chExt cx="0" cy="0"/>
        </a:xfrm>
      </p:grpSpPr>
      <p:sp>
        <p:nvSpPr>
          <p:cNvPr id="1048670" name="Title 1"/>
          <p:cNvSpPr>
            <a:spLocks noGrp="1"/>
          </p:cNvSpPr>
          <p:nvPr>
            <p:ph type="title"/>
          </p:nvPr>
        </p:nvSpPr>
        <p:spPr/>
        <p:txBody>
          <a:bodyPr>
            <a:normAutofit fontScale="90000"/>
          </a:bodyPr>
          <a:p>
            <a:r>
              <a:rPr b="1" dirty="0" lang="en-GB" smtClean="0"/>
              <a:t/>
            </a:r>
            <a:br>
              <a:rPr b="1" dirty="0" lang="en-GB" smtClean="0"/>
            </a:br>
            <a:endParaRPr dirty="0" lang="en-GB"/>
          </a:p>
        </p:txBody>
      </p:sp>
      <p:sp>
        <p:nvSpPr>
          <p:cNvPr id="1048671" name="Content Placeholder 2"/>
          <p:cNvSpPr>
            <a:spLocks noGrp="1"/>
          </p:cNvSpPr>
          <p:nvPr>
            <p:ph idx="1"/>
          </p:nvPr>
        </p:nvSpPr>
        <p:spPr/>
        <p:txBody>
          <a:bodyPr>
            <a:normAutofit fontScale="84375" lnSpcReduction="20000"/>
          </a:bodyPr>
          <a:p>
            <a:r>
              <a:rPr b="1" dirty="0" lang="en-GB" smtClean="0"/>
              <a:t>3nd tray</a:t>
            </a:r>
            <a:endParaRPr dirty="0" lang="en-GB"/>
          </a:p>
          <a:p>
            <a:r>
              <a:rPr dirty="0" lang="en-GB" smtClean="0"/>
              <a:t>• contain </a:t>
            </a:r>
            <a:r>
              <a:rPr dirty="0" lang="en-GB" err="1" smtClean="0"/>
              <a:t>Surgicals</a:t>
            </a:r>
            <a:r>
              <a:rPr dirty="0" lang="en-GB" smtClean="0"/>
              <a:t> </a:t>
            </a:r>
            <a:endParaRPr dirty="0" lang="en-GB"/>
          </a:p>
          <a:p>
            <a:r>
              <a:rPr dirty="0" lang="en-GB"/>
              <a:t>1.Needles (Diff. sizes). </a:t>
            </a:r>
          </a:p>
          <a:p>
            <a:r>
              <a:rPr dirty="0" lang="en-GB"/>
              <a:t>2.Syringes (Diff. sizes) </a:t>
            </a:r>
          </a:p>
          <a:p>
            <a:r>
              <a:rPr dirty="0" lang="en-GB"/>
              <a:t>3.Cannulas (Diff. sizes) </a:t>
            </a:r>
          </a:p>
          <a:p>
            <a:r>
              <a:rPr dirty="0" lang="en-GB"/>
              <a:t>4.Gloves (clean and sterile) </a:t>
            </a:r>
          </a:p>
          <a:p>
            <a:r>
              <a:rPr dirty="0" lang="en-GB"/>
              <a:t>5.Electrodes </a:t>
            </a:r>
          </a:p>
          <a:p>
            <a:r>
              <a:rPr dirty="0" lang="en-GB"/>
              <a:t>6.Defibrillation pads </a:t>
            </a:r>
          </a:p>
          <a:p>
            <a:r>
              <a:rPr dirty="0" lang="en-GB"/>
              <a:t>7.IV 3000 </a:t>
            </a:r>
          </a:p>
          <a:p>
            <a:r>
              <a:rPr dirty="0" lang="en-GB"/>
              <a:t>8.Elastoplus </a:t>
            </a:r>
          </a:p>
          <a:p>
            <a:r>
              <a:rPr dirty="0" lang="en-GB"/>
              <a:t>etc </a:t>
            </a:r>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08" name=""/>
        <p:cNvGrpSpPr/>
        <p:nvPr/>
      </p:nvGrpSpPr>
      <p:grpSpPr>
        <a:xfrm>
          <a:off x="0" y="0"/>
          <a:ext cx="0" cy="0"/>
          <a:chOff x="0" y="0"/>
          <a:chExt cx="0" cy="0"/>
        </a:xfrm>
      </p:grpSpPr>
      <p:sp>
        <p:nvSpPr>
          <p:cNvPr id="1048597" name="Title 1"/>
          <p:cNvSpPr>
            <a:spLocks noGrp="1"/>
          </p:cNvSpPr>
          <p:nvPr>
            <p:ph type="title"/>
          </p:nvPr>
        </p:nvSpPr>
        <p:spPr>
          <a:xfrm>
            <a:off x="467544" y="1052736"/>
            <a:ext cx="8229600" cy="1143000"/>
          </a:xfrm>
        </p:spPr>
        <p:txBody>
          <a:bodyPr>
            <a:normAutofit fontScale="90000"/>
          </a:bodyPr>
          <a:p>
            <a:r>
              <a:rPr b="1" dirty="0" lang="en-GB" smtClean="0"/>
              <a:t>TRAUMA </a:t>
            </a:r>
            <a:br>
              <a:rPr b="1" dirty="0" lang="en-GB" smtClean="0"/>
            </a:br>
            <a:endParaRPr dirty="0" lang="en-GB"/>
          </a:p>
        </p:txBody>
      </p:sp>
      <p:sp>
        <p:nvSpPr>
          <p:cNvPr id="1048598" name="Content Placeholder 2"/>
          <p:cNvSpPr>
            <a:spLocks noGrp="1"/>
          </p:cNvSpPr>
          <p:nvPr>
            <p:ph idx="1"/>
          </p:nvPr>
        </p:nvSpPr>
        <p:spPr/>
        <p:txBody>
          <a:bodyPr>
            <a:normAutofit fontScale="96875" lnSpcReduction="20000"/>
          </a:bodyPr>
          <a:p>
            <a:r>
              <a:rPr dirty="0" lang="en-GB" smtClean="0"/>
              <a:t>• Injury/ Trauma.</a:t>
            </a:r>
          </a:p>
          <a:p>
            <a:r>
              <a:rPr dirty="0" lang="en-GB" smtClean="0"/>
              <a:t>•</a:t>
            </a:r>
            <a:r>
              <a:rPr b="1" dirty="0" lang="en-GB" smtClean="0"/>
              <a:t>Def</a:t>
            </a:r>
            <a:r>
              <a:rPr dirty="0" lang="en-GB" smtClean="0"/>
              <a:t>:-Unintentional and/or intentional physical injuries whereby the body has no ability to protect itself. </a:t>
            </a:r>
          </a:p>
          <a:p>
            <a:r>
              <a:rPr dirty="0" lang="en-GB" smtClean="0"/>
              <a:t>The </a:t>
            </a:r>
            <a:r>
              <a:rPr dirty="0" lang="en-GB"/>
              <a:t>5</a:t>
            </a:r>
            <a:r>
              <a:rPr baseline="30000" dirty="0" lang="en-GB"/>
              <a:t>th</a:t>
            </a:r>
            <a:r>
              <a:rPr dirty="0" lang="en-GB"/>
              <a:t> </a:t>
            </a:r>
            <a:r>
              <a:rPr dirty="0" lang="en-GB" smtClean="0"/>
              <a:t>leading cause of death, </a:t>
            </a:r>
            <a:r>
              <a:rPr dirty="0" lang="en-GB"/>
              <a:t>accounting for 6.23% </a:t>
            </a:r>
            <a:r>
              <a:rPr dirty="0" lang="en-GB" smtClean="0"/>
              <a:t>of </a:t>
            </a:r>
            <a:r>
              <a:rPr dirty="0" lang="en-GB"/>
              <a:t>worldwide </a:t>
            </a:r>
            <a:r>
              <a:rPr dirty="0" lang="en-GB" smtClean="0"/>
              <a:t>mortalities.(</a:t>
            </a:r>
            <a:r>
              <a:rPr dirty="0" lang="en-GB"/>
              <a:t>2002, WHO) </a:t>
            </a:r>
            <a:r>
              <a:rPr dirty="0" lang="en-GB" smtClean="0"/>
              <a:t>.</a:t>
            </a:r>
          </a:p>
          <a:p>
            <a:r>
              <a:rPr dirty="0" lang="en-GB" smtClean="0"/>
              <a:t>Also can be</a:t>
            </a:r>
            <a:r>
              <a:rPr b="1" dirty="0" lang="en-GB" smtClean="0"/>
              <a:t> </a:t>
            </a:r>
            <a:r>
              <a:rPr dirty="0" lang="en-GB" smtClean="0"/>
              <a:t>psychological or emotional damage </a:t>
            </a:r>
            <a:endParaRPr dirty="0" lang="en-GB"/>
          </a:p>
          <a:p>
            <a:endParaRPr dirty="0" lang="en-GB"/>
          </a:p>
        </p:txBody>
      </p:sp>
    </p:spTree>
  </p:cSld>
  <p:clrMapOvr>
    <a:masterClrMapping/>
  </p:clrMapOvr>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45" name=""/>
        <p:cNvGrpSpPr/>
        <p:nvPr/>
      </p:nvGrpSpPr>
      <p:grpSpPr>
        <a:xfrm>
          <a:off x="0" y="0"/>
          <a:ext cx="0" cy="0"/>
          <a:chOff x="0" y="0"/>
          <a:chExt cx="0" cy="0"/>
        </a:xfrm>
      </p:grpSpPr>
      <p:sp>
        <p:nvSpPr>
          <p:cNvPr id="1048672" name="Title 1"/>
          <p:cNvSpPr>
            <a:spLocks noGrp="1"/>
          </p:cNvSpPr>
          <p:nvPr>
            <p:ph type="title"/>
          </p:nvPr>
        </p:nvSpPr>
        <p:spPr/>
        <p:txBody>
          <a:bodyPr>
            <a:normAutofit fontScale="90000"/>
          </a:bodyPr>
          <a:p>
            <a:r>
              <a:rPr b="1" dirty="0" lang="en-GB" smtClean="0"/>
              <a:t/>
            </a:r>
            <a:br>
              <a:rPr b="1" dirty="0" lang="en-GB" smtClean="0"/>
            </a:br>
            <a:endParaRPr dirty="0" lang="en-GB"/>
          </a:p>
        </p:txBody>
      </p:sp>
      <p:sp>
        <p:nvSpPr>
          <p:cNvPr id="1048673" name="Content Placeholder 2"/>
          <p:cNvSpPr>
            <a:spLocks noGrp="1"/>
          </p:cNvSpPr>
          <p:nvPr>
            <p:ph idx="1"/>
          </p:nvPr>
        </p:nvSpPr>
        <p:spPr/>
        <p:txBody>
          <a:bodyPr>
            <a:normAutofit/>
          </a:bodyPr>
          <a:p>
            <a:r>
              <a:rPr b="1" dirty="0" lang="en-GB" smtClean="0"/>
              <a:t>3rd tray</a:t>
            </a:r>
            <a:endParaRPr dirty="0" lang="en-GB"/>
          </a:p>
          <a:p>
            <a:r>
              <a:rPr dirty="0" lang="en-GB" smtClean="0"/>
              <a:t>•</a:t>
            </a:r>
            <a:r>
              <a:rPr dirty="0" lang="en-GB" err="1"/>
              <a:t>Surgicals</a:t>
            </a:r>
            <a:r>
              <a:rPr dirty="0" lang="en-GB"/>
              <a:t> </a:t>
            </a:r>
          </a:p>
          <a:p>
            <a:r>
              <a:rPr dirty="0" lang="en-GB"/>
              <a:t>1.Endotracheal tubes (Diff. sizes) </a:t>
            </a:r>
          </a:p>
          <a:p>
            <a:r>
              <a:rPr dirty="0" lang="en-GB"/>
              <a:t>2.Suction catheters (Diff. sizes) </a:t>
            </a:r>
          </a:p>
          <a:p>
            <a:r>
              <a:rPr dirty="0" lang="en-GB"/>
              <a:t>3.NG tubes (Diff. sizes) </a:t>
            </a:r>
          </a:p>
          <a:p>
            <a:endParaRPr dirty="0" lang="en-GB"/>
          </a:p>
          <a:p>
            <a:r>
              <a:rPr dirty="0" lang="en-GB"/>
              <a:t>etc </a:t>
            </a:r>
          </a:p>
        </p:txBody>
      </p:sp>
    </p:spTree>
  </p:cSld>
  <p:clrMapOvr>
    <a:masterClrMapping/>
  </p:clrMapOvr>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46" name=""/>
        <p:cNvGrpSpPr/>
        <p:nvPr/>
      </p:nvGrpSpPr>
      <p:grpSpPr>
        <a:xfrm>
          <a:off x="0" y="0"/>
          <a:ext cx="0" cy="0"/>
          <a:chOff x="0" y="0"/>
          <a:chExt cx="0" cy="0"/>
        </a:xfrm>
      </p:grpSpPr>
      <p:sp>
        <p:nvSpPr>
          <p:cNvPr id="1048674" name="Title 1"/>
          <p:cNvSpPr>
            <a:spLocks noGrp="1"/>
          </p:cNvSpPr>
          <p:nvPr>
            <p:ph type="title"/>
          </p:nvPr>
        </p:nvSpPr>
        <p:spPr/>
        <p:txBody>
          <a:bodyPr>
            <a:normAutofit/>
          </a:bodyPr>
          <a:p>
            <a:endParaRPr dirty="0" lang="en-GB"/>
          </a:p>
        </p:txBody>
      </p:sp>
      <p:sp>
        <p:nvSpPr>
          <p:cNvPr id="1048675" name="Content Placeholder 2"/>
          <p:cNvSpPr>
            <a:spLocks noGrp="1"/>
          </p:cNvSpPr>
          <p:nvPr>
            <p:ph idx="1"/>
          </p:nvPr>
        </p:nvSpPr>
        <p:spPr/>
        <p:txBody>
          <a:bodyPr/>
          <a:p>
            <a:r>
              <a:rPr b="1" dirty="0" lang="en-GB" smtClean="0"/>
              <a:t>4th tray (Bottom tray)</a:t>
            </a:r>
            <a:endParaRPr dirty="0" lang="en-GB"/>
          </a:p>
          <a:p>
            <a:r>
              <a:rPr dirty="0" lang="en-GB" smtClean="0"/>
              <a:t>•</a:t>
            </a:r>
            <a:r>
              <a:rPr dirty="0" lang="en-GB" err="1"/>
              <a:t>Ambugs</a:t>
            </a:r>
            <a:r>
              <a:rPr dirty="0" lang="en-GB"/>
              <a:t> ( Adult and </a:t>
            </a:r>
            <a:r>
              <a:rPr dirty="0" lang="en-GB" err="1"/>
              <a:t>pedriatic</a:t>
            </a:r>
            <a:r>
              <a:rPr dirty="0" lang="en-GB"/>
              <a:t>). </a:t>
            </a:r>
          </a:p>
          <a:p>
            <a:r>
              <a:rPr dirty="0" lang="en-GB"/>
              <a:t>•Oxygen masks </a:t>
            </a:r>
          </a:p>
          <a:p>
            <a:r>
              <a:rPr dirty="0" lang="en-GB"/>
              <a:t>•Oxygen flow meter </a:t>
            </a:r>
          </a:p>
          <a:p>
            <a:endParaRPr dirty="0" lang="en-GB"/>
          </a:p>
        </p:txBody>
      </p:sp>
    </p:spTree>
  </p:cSld>
  <p:clrMapOvr>
    <a:masterClrMapping/>
  </p:clrMapOvr>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47" name=""/>
        <p:cNvGrpSpPr/>
        <p:nvPr/>
      </p:nvGrpSpPr>
      <p:grpSpPr>
        <a:xfrm>
          <a:off x="0" y="0"/>
          <a:ext cx="0" cy="0"/>
          <a:chOff x="0" y="0"/>
          <a:chExt cx="0" cy="0"/>
        </a:xfrm>
      </p:grpSpPr>
      <p:sp>
        <p:nvSpPr>
          <p:cNvPr id="1048676" name="Title 1"/>
          <p:cNvSpPr>
            <a:spLocks noGrp="1"/>
          </p:cNvSpPr>
          <p:nvPr>
            <p:ph type="title"/>
          </p:nvPr>
        </p:nvSpPr>
        <p:spPr/>
        <p:txBody>
          <a:bodyPr>
            <a:normAutofit fontScale="90000"/>
          </a:bodyPr>
          <a:p>
            <a:r>
              <a:rPr dirty="0" lang="en-GB"/>
              <a:t/>
            </a:r>
            <a:br>
              <a:rPr dirty="0" lang="en-GB"/>
            </a:br>
            <a:r>
              <a:rPr b="1" dirty="0" lang="en-GB"/>
              <a:t>EMERGENCY DRUGS </a:t>
            </a:r>
            <a:endParaRPr dirty="0" lang="en-GB"/>
          </a:p>
        </p:txBody>
      </p:sp>
      <p:sp>
        <p:nvSpPr>
          <p:cNvPr id="1048677" name="Content Placeholder 2"/>
          <p:cNvSpPr>
            <a:spLocks noGrp="1"/>
          </p:cNvSpPr>
          <p:nvPr>
            <p:ph idx="1"/>
          </p:nvPr>
        </p:nvSpPr>
        <p:spPr/>
        <p:txBody>
          <a:bodyPr>
            <a:normAutofit fontScale="87500" lnSpcReduction="20000"/>
          </a:bodyPr>
          <a:p>
            <a:endParaRPr dirty="0" lang="en-GB"/>
          </a:p>
          <a:p>
            <a:r>
              <a:rPr b="1" dirty="0" lang="en-GB"/>
              <a:t>1. Epinephrine/Adrenaline </a:t>
            </a:r>
          </a:p>
          <a:p>
            <a:r>
              <a:rPr dirty="0" lang="en-GB" smtClean="0"/>
              <a:t>Mode of action (MOA): </a:t>
            </a:r>
            <a:r>
              <a:rPr dirty="0" lang="en-GB"/>
              <a:t>increases systemic vascular resistance and blood pressure thus improves coronary and cerebral perfusion. </a:t>
            </a:r>
            <a:endParaRPr dirty="0" lang="en-GB" smtClean="0"/>
          </a:p>
          <a:p>
            <a:r>
              <a:rPr dirty="0" lang="en-GB" smtClean="0"/>
              <a:t>Also, increases </a:t>
            </a:r>
            <a:r>
              <a:rPr dirty="0" lang="en-GB"/>
              <a:t>myocardial rate and </a:t>
            </a:r>
            <a:r>
              <a:rPr dirty="0" lang="en-GB" smtClean="0"/>
              <a:t>contractility and relieves </a:t>
            </a:r>
            <a:r>
              <a:rPr dirty="0" lang="en-GB" err="1" smtClean="0"/>
              <a:t>bronchospasms</a:t>
            </a:r>
            <a:r>
              <a:rPr dirty="0" lang="en-GB" smtClean="0"/>
              <a:t>. </a:t>
            </a:r>
            <a:endParaRPr dirty="0" lang="en-GB"/>
          </a:p>
          <a:p>
            <a:r>
              <a:rPr b="1" dirty="0" lang="en-GB"/>
              <a:t>2. Atropine </a:t>
            </a:r>
          </a:p>
          <a:p>
            <a:r>
              <a:rPr dirty="0" lang="en-GB"/>
              <a:t>MOA: Block </a:t>
            </a:r>
            <a:r>
              <a:rPr dirty="0" lang="en-GB" err="1"/>
              <a:t>vagal</a:t>
            </a:r>
            <a:r>
              <a:rPr dirty="0" lang="en-GB"/>
              <a:t> stimulation on the heart at the level of SA node. Thus it </a:t>
            </a:r>
            <a:r>
              <a:rPr dirty="0" lang="en-GB" smtClean="0"/>
              <a:t>enhances </a:t>
            </a:r>
            <a:r>
              <a:rPr dirty="0" lang="en-GB"/>
              <a:t>the rate of discharge of the sinus node and decreases </a:t>
            </a:r>
            <a:r>
              <a:rPr dirty="0" lang="en-GB" err="1"/>
              <a:t>atrioventricular</a:t>
            </a:r>
            <a:r>
              <a:rPr dirty="0" lang="en-GB"/>
              <a:t> conduction time </a:t>
            </a:r>
          </a:p>
        </p:txBody>
      </p:sp>
    </p:spTree>
  </p:cSld>
  <p:clrMapOvr>
    <a:masterClrMapping/>
  </p:clrMapOvr>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48" name=""/>
        <p:cNvGrpSpPr/>
        <p:nvPr/>
      </p:nvGrpSpPr>
      <p:grpSpPr>
        <a:xfrm>
          <a:off x="0" y="0"/>
          <a:ext cx="0" cy="0"/>
          <a:chOff x="0" y="0"/>
          <a:chExt cx="0" cy="0"/>
        </a:xfrm>
      </p:grpSpPr>
      <p:sp>
        <p:nvSpPr>
          <p:cNvPr id="1048678" name="Title 1"/>
          <p:cNvSpPr>
            <a:spLocks noGrp="1"/>
          </p:cNvSpPr>
          <p:nvPr>
            <p:ph type="title"/>
          </p:nvPr>
        </p:nvSpPr>
        <p:spPr/>
        <p:txBody>
          <a:bodyPr/>
          <a:p>
            <a:r>
              <a:rPr b="1" dirty="0" lang="en-GB" smtClean="0"/>
              <a:t>Emergency drugs cont’d…</a:t>
            </a:r>
            <a:endParaRPr dirty="0" lang="en-GB"/>
          </a:p>
        </p:txBody>
      </p:sp>
      <p:sp>
        <p:nvSpPr>
          <p:cNvPr id="1048679" name="Content Placeholder 2"/>
          <p:cNvSpPr>
            <a:spLocks noGrp="1"/>
          </p:cNvSpPr>
          <p:nvPr>
            <p:ph idx="1"/>
          </p:nvPr>
        </p:nvSpPr>
        <p:spPr/>
        <p:txBody>
          <a:bodyPr>
            <a:normAutofit/>
          </a:bodyPr>
          <a:p>
            <a:endParaRPr dirty="0" lang="en-GB"/>
          </a:p>
          <a:p>
            <a:r>
              <a:rPr b="1" dirty="0" lang="en-GB"/>
              <a:t>3. Vasopressin (alpha-receptor agonist) </a:t>
            </a:r>
          </a:p>
          <a:p>
            <a:r>
              <a:rPr dirty="0" lang="en-GB"/>
              <a:t>MOA: increases systemic vascular resistance and blood pressure thus improves coronary and cerebral perfusion </a:t>
            </a:r>
          </a:p>
          <a:p>
            <a:r>
              <a:rPr b="1" dirty="0" lang="en-GB"/>
              <a:t>4. Sodium bicarbonate </a:t>
            </a:r>
          </a:p>
          <a:p>
            <a:r>
              <a:rPr dirty="0" lang="en-GB"/>
              <a:t>MOA: it corrects metabolic acidosis and recommended when pH is below 7.1 </a:t>
            </a:r>
          </a:p>
          <a:p>
            <a:endParaRPr dirty="0" lang="en-GB"/>
          </a:p>
        </p:txBody>
      </p:sp>
    </p:spTree>
  </p:cSld>
  <p:clrMapOvr>
    <a:masterClrMapping/>
  </p:clrMapOvr>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49" name=""/>
        <p:cNvGrpSpPr/>
        <p:nvPr/>
      </p:nvGrpSpPr>
      <p:grpSpPr>
        <a:xfrm>
          <a:off x="0" y="0"/>
          <a:ext cx="0" cy="0"/>
          <a:chOff x="0" y="0"/>
          <a:chExt cx="0" cy="0"/>
        </a:xfrm>
      </p:grpSpPr>
      <p:sp>
        <p:nvSpPr>
          <p:cNvPr id="1048680" name="Title 1"/>
          <p:cNvSpPr>
            <a:spLocks noGrp="1"/>
          </p:cNvSpPr>
          <p:nvPr>
            <p:ph type="title"/>
          </p:nvPr>
        </p:nvSpPr>
        <p:spPr/>
        <p:txBody>
          <a:bodyPr/>
          <a:p>
            <a:r>
              <a:rPr b="1" dirty="0" lang="en-GB" smtClean="0"/>
              <a:t>Emergency drugs cont’d…</a:t>
            </a:r>
            <a:endParaRPr dirty="0" lang="en-GB"/>
          </a:p>
        </p:txBody>
      </p:sp>
      <p:sp>
        <p:nvSpPr>
          <p:cNvPr id="1048681" name="Content Placeholder 2"/>
          <p:cNvSpPr>
            <a:spLocks noGrp="1"/>
          </p:cNvSpPr>
          <p:nvPr>
            <p:ph idx="1"/>
          </p:nvPr>
        </p:nvSpPr>
        <p:spPr/>
        <p:txBody>
          <a:bodyPr>
            <a:normAutofit fontScale="96875" lnSpcReduction="20000"/>
          </a:bodyPr>
          <a:p>
            <a:endParaRPr dirty="0" lang="en-GB"/>
          </a:p>
          <a:p>
            <a:r>
              <a:rPr b="1" dirty="0" lang="en-GB" smtClean="0"/>
              <a:t>5.Magnesium </a:t>
            </a:r>
            <a:r>
              <a:rPr b="1" dirty="0" lang="en-GB"/>
              <a:t>sulphate </a:t>
            </a:r>
          </a:p>
          <a:p>
            <a:r>
              <a:rPr dirty="0" lang="en-GB"/>
              <a:t>MOA: promote adequate functioning of the cellular sodium potassium pump. Given to patient with ventricular tachycardia. </a:t>
            </a:r>
          </a:p>
          <a:p>
            <a:r>
              <a:rPr b="1" dirty="0" lang="en-GB"/>
              <a:t>6. Calcium </a:t>
            </a:r>
            <a:r>
              <a:rPr b="1" dirty="0" lang="en-GB" err="1"/>
              <a:t>gluconate</a:t>
            </a:r>
            <a:r>
              <a:rPr b="1" dirty="0" lang="en-GB"/>
              <a:t> </a:t>
            </a:r>
          </a:p>
          <a:p>
            <a:r>
              <a:rPr dirty="0" lang="en-GB"/>
              <a:t>MOA: Essential for myocardial excitation-contraction coupling thus increasing contractility and enhances ventricular automaticity during </a:t>
            </a:r>
            <a:r>
              <a:rPr dirty="0" lang="en-GB" err="1"/>
              <a:t>asystole</a:t>
            </a:r>
            <a:r>
              <a:rPr dirty="0" lang="en-GB"/>
              <a:t>. </a:t>
            </a:r>
          </a:p>
        </p:txBody>
      </p:sp>
    </p:spTree>
  </p:cSld>
  <p:clrMapOvr>
    <a:masterClrMapping/>
  </p:clrMapOvr>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50" name=""/>
        <p:cNvGrpSpPr/>
        <p:nvPr/>
      </p:nvGrpSpPr>
      <p:grpSpPr>
        <a:xfrm>
          <a:off x="0" y="0"/>
          <a:ext cx="0" cy="0"/>
          <a:chOff x="0" y="0"/>
          <a:chExt cx="0" cy="0"/>
        </a:xfrm>
      </p:grpSpPr>
      <p:sp>
        <p:nvSpPr>
          <p:cNvPr id="1048682" name="Title 1"/>
          <p:cNvSpPr>
            <a:spLocks noGrp="1"/>
          </p:cNvSpPr>
          <p:nvPr>
            <p:ph type="title"/>
          </p:nvPr>
        </p:nvSpPr>
        <p:spPr/>
        <p:txBody>
          <a:bodyPr>
            <a:normAutofit fontScale="90000"/>
          </a:bodyPr>
          <a:p>
            <a:r>
              <a:rPr b="1" dirty="0" lang="en-GB" smtClean="0"/>
              <a:t>Emergency drugs cont’d… </a:t>
            </a:r>
            <a:r>
              <a:rPr dirty="0" lang="en-GB" smtClean="0"/>
              <a:t/>
            </a:r>
            <a:br>
              <a:rPr dirty="0" lang="en-GB" smtClean="0"/>
            </a:br>
            <a:endParaRPr dirty="0" lang="en-GB"/>
          </a:p>
        </p:txBody>
      </p:sp>
      <p:sp>
        <p:nvSpPr>
          <p:cNvPr id="1048683" name="Content Placeholder 2"/>
          <p:cNvSpPr>
            <a:spLocks noGrp="1"/>
          </p:cNvSpPr>
          <p:nvPr>
            <p:ph idx="1"/>
          </p:nvPr>
        </p:nvSpPr>
        <p:spPr/>
        <p:txBody>
          <a:bodyPr>
            <a:normAutofit fontScale="81250" lnSpcReduction="20000"/>
          </a:bodyPr>
          <a:p>
            <a:endParaRPr dirty="0" lang="en-GB"/>
          </a:p>
          <a:p>
            <a:r>
              <a:rPr b="1" dirty="0" lang="en-GB"/>
              <a:t>7. </a:t>
            </a:r>
            <a:r>
              <a:rPr b="1" dirty="0" lang="en-GB" err="1"/>
              <a:t>Amiodarone</a:t>
            </a:r>
            <a:r>
              <a:rPr b="1" dirty="0" lang="en-GB"/>
              <a:t> </a:t>
            </a:r>
          </a:p>
          <a:p>
            <a:r>
              <a:rPr dirty="0" lang="en-GB"/>
              <a:t>MOA: It is a potent ventricular and </a:t>
            </a:r>
            <a:r>
              <a:rPr dirty="0" lang="en-GB" err="1"/>
              <a:t>supraventricular</a:t>
            </a:r>
            <a:r>
              <a:rPr dirty="0" lang="en-GB"/>
              <a:t> </a:t>
            </a:r>
            <a:r>
              <a:rPr dirty="0" lang="en-GB" err="1"/>
              <a:t>antiarrhythmic</a:t>
            </a:r>
            <a:r>
              <a:rPr dirty="0" lang="en-GB"/>
              <a:t> that works by prolonging the conduction duration of action potentials, equalization in all myocardial cells and increasing the effective refractory period. </a:t>
            </a:r>
          </a:p>
          <a:p>
            <a:r>
              <a:rPr b="1" dirty="0" lang="en-GB"/>
              <a:t>8. </a:t>
            </a:r>
            <a:r>
              <a:rPr b="1" dirty="0" lang="en-GB" err="1"/>
              <a:t>Lignocaine</a:t>
            </a:r>
            <a:r>
              <a:rPr b="1" dirty="0" lang="en-GB"/>
              <a:t> </a:t>
            </a:r>
          </a:p>
          <a:p>
            <a:r>
              <a:rPr dirty="0" lang="en-GB"/>
              <a:t>MOA: It is a membrane stabilizing </a:t>
            </a:r>
            <a:r>
              <a:rPr dirty="0" lang="en-GB" err="1"/>
              <a:t>antiarrhythmic</a:t>
            </a:r>
            <a:r>
              <a:rPr dirty="0" lang="en-GB"/>
              <a:t>. It primarily inhibits retrograde conduction and re-entry mechanism by equalising the action potential duration of individual cells so that they are less likely to depolarize before the myocardium as a whole. </a:t>
            </a:r>
          </a:p>
        </p:txBody>
      </p:sp>
    </p:spTree>
  </p:cSld>
  <p:clrMapOvr>
    <a:masterClrMapping/>
  </p:clrMapOvr>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51" name=""/>
        <p:cNvGrpSpPr/>
        <p:nvPr/>
      </p:nvGrpSpPr>
      <p:grpSpPr>
        <a:xfrm>
          <a:off x="0" y="0"/>
          <a:ext cx="0" cy="0"/>
          <a:chOff x="0" y="0"/>
          <a:chExt cx="0" cy="0"/>
        </a:xfrm>
      </p:grpSpPr>
      <p:sp>
        <p:nvSpPr>
          <p:cNvPr id="1048684" name="Title 1"/>
          <p:cNvSpPr>
            <a:spLocks noGrp="1"/>
          </p:cNvSpPr>
          <p:nvPr>
            <p:ph type="title"/>
          </p:nvPr>
        </p:nvSpPr>
        <p:spPr/>
        <p:txBody>
          <a:bodyPr/>
          <a:p>
            <a:r>
              <a:rPr b="1" dirty="0" lang="en-GB" smtClean="0"/>
              <a:t>Emergency drugs cont’d…</a:t>
            </a:r>
            <a:endParaRPr dirty="0" lang="en-GB"/>
          </a:p>
        </p:txBody>
      </p:sp>
      <p:sp>
        <p:nvSpPr>
          <p:cNvPr id="1048685" name="Content Placeholder 2"/>
          <p:cNvSpPr>
            <a:spLocks noGrp="1"/>
          </p:cNvSpPr>
          <p:nvPr>
            <p:ph idx="1"/>
          </p:nvPr>
        </p:nvSpPr>
        <p:spPr/>
        <p:txBody>
          <a:bodyPr>
            <a:normAutofit fontScale="90625" lnSpcReduction="20000"/>
          </a:bodyPr>
          <a:p>
            <a:endParaRPr dirty="0" lang="en-GB"/>
          </a:p>
          <a:p>
            <a:r>
              <a:rPr b="1" dirty="0" lang="en-GB"/>
              <a:t>9. Oxygen </a:t>
            </a:r>
          </a:p>
          <a:p>
            <a:r>
              <a:rPr dirty="0" lang="en-GB"/>
              <a:t>MOA: Ensure </a:t>
            </a:r>
            <a:r>
              <a:rPr dirty="0" lang="en-GB" smtClean="0"/>
              <a:t>delivery </a:t>
            </a:r>
            <a:r>
              <a:rPr dirty="0" lang="en-GB"/>
              <a:t>of sufficient oxygen concentration to vital tissues. </a:t>
            </a:r>
          </a:p>
          <a:p>
            <a:r>
              <a:rPr b="1" dirty="0" lang="en-GB"/>
              <a:t>10. </a:t>
            </a:r>
            <a:r>
              <a:rPr b="1" dirty="0" lang="en-GB" smtClean="0"/>
              <a:t>Intravenous fluids </a:t>
            </a:r>
            <a:endParaRPr b="1" dirty="0" lang="en-GB"/>
          </a:p>
          <a:p>
            <a:r>
              <a:rPr dirty="0" lang="en-GB"/>
              <a:t>50% dextrose – treat </a:t>
            </a:r>
            <a:r>
              <a:rPr dirty="0" lang="en-GB" err="1"/>
              <a:t>hypoglycemia</a:t>
            </a:r>
            <a:r>
              <a:rPr dirty="0" lang="en-GB"/>
              <a:t> </a:t>
            </a:r>
          </a:p>
          <a:p>
            <a:r>
              <a:rPr dirty="0" lang="en-GB"/>
              <a:t>5% dextrose – prevent </a:t>
            </a:r>
            <a:r>
              <a:rPr dirty="0" lang="en-GB" err="1"/>
              <a:t>hypoglycemia</a:t>
            </a:r>
            <a:r>
              <a:rPr dirty="0" lang="en-GB"/>
              <a:t> </a:t>
            </a:r>
          </a:p>
          <a:p>
            <a:r>
              <a:rPr dirty="0" lang="en-GB"/>
              <a:t>Normal saline – increase blood volume </a:t>
            </a:r>
            <a:r>
              <a:rPr dirty="0" lang="en-GB" smtClean="0"/>
              <a:t>,Correct dehydration and electrolytes imbalance </a:t>
            </a:r>
            <a:endParaRPr dirty="0" lang="en-GB"/>
          </a:p>
          <a:p>
            <a:r>
              <a:rPr dirty="0" lang="en-GB" err="1"/>
              <a:t>Hartmanns</a:t>
            </a:r>
            <a:r>
              <a:rPr dirty="0" lang="en-GB"/>
              <a:t> solution – increase blood volume and </a:t>
            </a:r>
            <a:r>
              <a:rPr dirty="0" lang="en-GB" smtClean="0"/>
              <a:t>rehydration/electrolytes </a:t>
            </a:r>
            <a:endParaRPr dirty="0" lang="en-GB"/>
          </a:p>
        </p:txBody>
      </p:sp>
    </p:spTree>
  </p:cSld>
  <p:clrMapOvr>
    <a:masterClrMapping/>
  </p:clrMapOvr>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52" name=""/>
        <p:cNvGrpSpPr/>
        <p:nvPr/>
      </p:nvGrpSpPr>
      <p:grpSpPr>
        <a:xfrm>
          <a:off x="0" y="0"/>
          <a:ext cx="0" cy="0"/>
          <a:chOff x="0" y="0"/>
          <a:chExt cx="0" cy="0"/>
        </a:xfrm>
      </p:grpSpPr>
      <p:sp>
        <p:nvSpPr>
          <p:cNvPr id="1048686" name="Title 1"/>
          <p:cNvSpPr>
            <a:spLocks noGrp="1"/>
          </p:cNvSpPr>
          <p:nvPr>
            <p:ph type="title"/>
          </p:nvPr>
        </p:nvSpPr>
        <p:spPr/>
        <p:txBody>
          <a:bodyPr>
            <a:normAutofit fontScale="90000"/>
          </a:bodyPr>
          <a:p>
            <a:r>
              <a:rPr b="1" dirty="0" lang="en-GB" smtClean="0"/>
              <a:t>Resuscitation team </a:t>
            </a:r>
            <a:br>
              <a:rPr b="1" dirty="0" lang="en-GB" smtClean="0"/>
            </a:br>
            <a:endParaRPr dirty="0" lang="en-GB"/>
          </a:p>
        </p:txBody>
      </p:sp>
      <p:sp>
        <p:nvSpPr>
          <p:cNvPr id="1048687" name="Content Placeholder 2"/>
          <p:cNvSpPr>
            <a:spLocks noGrp="1"/>
          </p:cNvSpPr>
          <p:nvPr>
            <p:ph idx="1"/>
          </p:nvPr>
        </p:nvSpPr>
        <p:spPr/>
        <p:txBody>
          <a:bodyPr>
            <a:normAutofit fontScale="81250" lnSpcReduction="20000"/>
          </a:bodyPr>
          <a:p>
            <a:endParaRPr dirty="0" lang="en-GB"/>
          </a:p>
          <a:p>
            <a:r>
              <a:rPr dirty="0" lang="en-GB" smtClean="0"/>
              <a:t>1.Team </a:t>
            </a:r>
            <a:r>
              <a:rPr dirty="0" lang="en-GB"/>
              <a:t>leader – Directs all activities during pt resuscitation. </a:t>
            </a:r>
          </a:p>
          <a:p>
            <a:r>
              <a:rPr dirty="0" lang="en-GB"/>
              <a:t>2.Airway nurse – opens airway &amp; bags pt. </a:t>
            </a:r>
          </a:p>
          <a:p>
            <a:r>
              <a:rPr dirty="0" lang="en-GB"/>
              <a:t>3.Circulation system nurse – chest compressions. </a:t>
            </a:r>
          </a:p>
          <a:p>
            <a:r>
              <a:rPr dirty="0" lang="en-GB"/>
              <a:t>4.Drug nurse - ensures RRT is well stocked, prepares drugs for resuscitation </a:t>
            </a:r>
            <a:r>
              <a:rPr dirty="0" lang="en-GB" smtClean="0"/>
              <a:t>&amp; </a:t>
            </a:r>
            <a:r>
              <a:rPr dirty="0" lang="en-GB"/>
              <a:t>keeps counts of doses and drugs given. </a:t>
            </a:r>
          </a:p>
          <a:p>
            <a:r>
              <a:rPr dirty="0" lang="en-GB"/>
              <a:t>5.Runner nurse/steward </a:t>
            </a:r>
          </a:p>
          <a:p>
            <a:r>
              <a:rPr dirty="0" lang="en-GB"/>
              <a:t>6.Extra EMP – assists any team member who needs help. </a:t>
            </a:r>
          </a:p>
          <a:p>
            <a:pPr>
              <a:buNone/>
            </a:pPr>
            <a:r>
              <a:rPr dirty="0" lang="en-GB" smtClean="0"/>
              <a:t>NB: </a:t>
            </a:r>
            <a:r>
              <a:rPr dirty="0" lang="en-GB"/>
              <a:t>Current guidelines – resuscitate patient until when you get tired and cannot continue.</a:t>
            </a:r>
          </a:p>
        </p:txBody>
      </p:sp>
    </p:spTree>
  </p:cSld>
  <p:clrMapOvr>
    <a:masterClrMapping/>
  </p:clrMapOvr>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53" name=""/>
        <p:cNvGrpSpPr/>
        <p:nvPr/>
      </p:nvGrpSpPr>
      <p:grpSpPr>
        <a:xfrm>
          <a:off x="0" y="0"/>
          <a:ext cx="0" cy="0"/>
          <a:chOff x="0" y="0"/>
          <a:chExt cx="0" cy="0"/>
        </a:xfrm>
      </p:grpSpPr>
      <p:sp>
        <p:nvSpPr>
          <p:cNvPr id="1048688" name="Title 1"/>
          <p:cNvSpPr>
            <a:spLocks noGrp="1"/>
          </p:cNvSpPr>
          <p:nvPr>
            <p:ph type="title"/>
          </p:nvPr>
        </p:nvSpPr>
        <p:spPr/>
        <p:txBody>
          <a:bodyPr/>
          <a:p>
            <a:r>
              <a:rPr b="1" dirty="0" lang="en-US" smtClean="0"/>
              <a:t>HEAD INJURY</a:t>
            </a:r>
            <a:endParaRPr dirty="0" lang="en-GB"/>
          </a:p>
        </p:txBody>
      </p:sp>
    </p:spTree>
  </p:cSld>
  <p:clrMapOvr>
    <a:masterClrMapping/>
  </p:clrMapOvr>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54" name=""/>
        <p:cNvGrpSpPr/>
        <p:nvPr/>
      </p:nvGrpSpPr>
      <p:grpSpPr>
        <a:xfrm>
          <a:off x="0" y="0"/>
          <a:ext cx="0" cy="0"/>
          <a:chOff x="0" y="0"/>
          <a:chExt cx="0" cy="0"/>
        </a:xfrm>
      </p:grpSpPr>
      <p:sp>
        <p:nvSpPr>
          <p:cNvPr id="1048689" name="Title 1"/>
          <p:cNvSpPr>
            <a:spLocks noGrp="1"/>
          </p:cNvSpPr>
          <p:nvPr>
            <p:ph type="title"/>
          </p:nvPr>
        </p:nvSpPr>
        <p:spPr/>
        <p:txBody>
          <a:bodyPr/>
          <a:p>
            <a:r>
              <a:rPr dirty="0" lang="en-US" smtClean="0"/>
              <a:t>Causes of head injury</a:t>
            </a:r>
            <a:endParaRPr dirty="0" lang="en-GB"/>
          </a:p>
        </p:txBody>
      </p:sp>
      <p:sp>
        <p:nvSpPr>
          <p:cNvPr id="1048690" name="Content Placeholder 2"/>
          <p:cNvSpPr>
            <a:spLocks noGrp="1"/>
          </p:cNvSpPr>
          <p:nvPr>
            <p:ph idx="1"/>
          </p:nvPr>
        </p:nvSpPr>
        <p:spPr/>
        <p:txBody>
          <a:bodyPr/>
          <a:p>
            <a:r>
              <a:rPr dirty="0" lang="en-US" smtClean="0"/>
              <a:t>Road traffic accidents (RTAs)</a:t>
            </a:r>
          </a:p>
          <a:p>
            <a:r>
              <a:rPr dirty="0" lang="en-US" smtClean="0"/>
              <a:t>Fall</a:t>
            </a:r>
          </a:p>
          <a:p>
            <a:r>
              <a:rPr dirty="0" lang="en-US" smtClean="0"/>
              <a:t>Blunt/penetrating injury</a:t>
            </a:r>
          </a:p>
          <a:p>
            <a:endParaRPr dirty="0" lang="en-GB"/>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09" name=""/>
        <p:cNvGrpSpPr/>
        <p:nvPr/>
      </p:nvGrpSpPr>
      <p:grpSpPr>
        <a:xfrm>
          <a:off x="0" y="0"/>
          <a:ext cx="0" cy="0"/>
          <a:chOff x="0" y="0"/>
          <a:chExt cx="0" cy="0"/>
        </a:xfrm>
      </p:grpSpPr>
      <p:sp>
        <p:nvSpPr>
          <p:cNvPr id="1048599" name="Title 1"/>
          <p:cNvSpPr>
            <a:spLocks noGrp="1"/>
          </p:cNvSpPr>
          <p:nvPr>
            <p:ph type="title"/>
          </p:nvPr>
        </p:nvSpPr>
        <p:spPr>
          <a:xfrm>
            <a:off x="467544" y="980728"/>
            <a:ext cx="8229600" cy="1143000"/>
          </a:xfrm>
        </p:spPr>
        <p:txBody>
          <a:bodyPr>
            <a:normAutofit fontScale="90000"/>
          </a:bodyPr>
          <a:p>
            <a:r>
              <a:rPr dirty="0" lang="en-GB" smtClean="0"/>
              <a:t>Emergency Management components </a:t>
            </a:r>
            <a:br>
              <a:rPr dirty="0" lang="en-GB" smtClean="0"/>
            </a:br>
            <a:endParaRPr dirty="0" lang="en-GB"/>
          </a:p>
        </p:txBody>
      </p:sp>
      <p:sp>
        <p:nvSpPr>
          <p:cNvPr id="1048600" name="Content Placeholder 2"/>
          <p:cNvSpPr>
            <a:spLocks noGrp="1"/>
          </p:cNvSpPr>
          <p:nvPr>
            <p:ph idx="1"/>
          </p:nvPr>
        </p:nvSpPr>
        <p:spPr/>
        <p:txBody>
          <a:bodyPr>
            <a:normAutofit/>
          </a:bodyPr>
          <a:p>
            <a:r>
              <a:rPr dirty="0" lang="en-GB" smtClean="0"/>
              <a:t>1</a:t>
            </a:r>
            <a:r>
              <a:rPr dirty="0" lang="en-GB"/>
              <a:t>. Preparation </a:t>
            </a:r>
          </a:p>
          <a:p>
            <a:r>
              <a:rPr dirty="0" lang="en-GB"/>
              <a:t>2. Triage </a:t>
            </a:r>
          </a:p>
          <a:p>
            <a:r>
              <a:rPr dirty="0" lang="en-GB"/>
              <a:t>3. Primary survey (ABCDE) + Resuscitation </a:t>
            </a:r>
          </a:p>
          <a:p>
            <a:r>
              <a:rPr dirty="0" lang="en-GB" smtClean="0"/>
              <a:t>4</a:t>
            </a:r>
            <a:r>
              <a:rPr dirty="0" lang="en-GB"/>
              <a:t>. Secondary survey </a:t>
            </a:r>
          </a:p>
          <a:p>
            <a:r>
              <a:rPr dirty="0" lang="en-GB" smtClean="0"/>
              <a:t>- </a:t>
            </a:r>
            <a:r>
              <a:rPr dirty="0" lang="en-GB"/>
              <a:t>Continued monitoring and </a:t>
            </a:r>
            <a:r>
              <a:rPr dirty="0" lang="en-GB" smtClean="0"/>
              <a:t>re-evaluation </a:t>
            </a:r>
            <a:endParaRPr dirty="0" lang="en-GB"/>
          </a:p>
          <a:p>
            <a:r>
              <a:rPr dirty="0" lang="en-GB"/>
              <a:t>5. Definite care / Transfer </a:t>
            </a:r>
          </a:p>
        </p:txBody>
      </p:sp>
    </p:spTree>
  </p:cSld>
  <p:clrMapOvr>
    <a:masterClrMapping/>
  </p:clrMapOvr>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55" name=""/>
        <p:cNvGrpSpPr/>
        <p:nvPr/>
      </p:nvGrpSpPr>
      <p:grpSpPr>
        <a:xfrm>
          <a:off x="0" y="0"/>
          <a:ext cx="0" cy="0"/>
          <a:chOff x="0" y="0"/>
          <a:chExt cx="0" cy="0"/>
        </a:xfrm>
      </p:grpSpPr>
      <p:sp>
        <p:nvSpPr>
          <p:cNvPr id="1048691" name="Title 1"/>
          <p:cNvSpPr>
            <a:spLocks noGrp="1"/>
          </p:cNvSpPr>
          <p:nvPr>
            <p:ph type="title"/>
          </p:nvPr>
        </p:nvSpPr>
        <p:spPr/>
        <p:txBody>
          <a:bodyPr/>
          <a:p>
            <a:r>
              <a:rPr b="1" dirty="0" lang="en-GB" err="1" smtClean="0"/>
              <a:t>pathophysiology</a:t>
            </a:r>
            <a:endParaRPr dirty="0" lang="en-GB"/>
          </a:p>
        </p:txBody>
      </p:sp>
      <p:sp>
        <p:nvSpPr>
          <p:cNvPr id="1048692" name="Content Placeholder 2"/>
          <p:cNvSpPr>
            <a:spLocks noGrp="1"/>
          </p:cNvSpPr>
          <p:nvPr>
            <p:ph idx="1"/>
          </p:nvPr>
        </p:nvSpPr>
        <p:spPr/>
        <p:txBody>
          <a:bodyPr>
            <a:normAutofit/>
          </a:bodyPr>
          <a:p>
            <a:pPr>
              <a:buFont typeface="Wingdings" pitchFamily="2" charset="2"/>
              <a:buChar char="§"/>
            </a:pPr>
            <a:r>
              <a:rPr dirty="0" lang="en-GB" smtClean="0"/>
              <a:t>Primary injury	</a:t>
            </a:r>
          </a:p>
          <a:p>
            <a:pPr>
              <a:buFont typeface="Wingdings" pitchFamily="2" charset="2"/>
              <a:buChar char="ü"/>
            </a:pPr>
            <a:r>
              <a:rPr dirty="0" lang="en-GB" smtClean="0"/>
              <a:t>contusion </a:t>
            </a:r>
          </a:p>
          <a:p>
            <a:pPr>
              <a:buFont typeface="Wingdings" pitchFamily="2" charset="2"/>
              <a:buChar char="ü"/>
            </a:pPr>
            <a:r>
              <a:rPr dirty="0" lang="en-GB" smtClean="0"/>
              <a:t>Concussion </a:t>
            </a:r>
          </a:p>
          <a:p>
            <a:pPr>
              <a:buFont typeface="Wingdings" pitchFamily="2" charset="2"/>
              <a:buChar char="ü"/>
            </a:pPr>
            <a:r>
              <a:rPr dirty="0" lang="en-GB" smtClean="0"/>
              <a:t>laceration and torn blood vessels</a:t>
            </a:r>
          </a:p>
          <a:p>
            <a:pPr>
              <a:buFont typeface="Wingdings" pitchFamily="2" charset="2"/>
              <a:buChar char="§"/>
            </a:pPr>
            <a:r>
              <a:rPr dirty="0" lang="en-GB" smtClean="0"/>
              <a:t>Secondary injury</a:t>
            </a:r>
          </a:p>
          <a:p>
            <a:pPr>
              <a:buFont typeface="Wingdings" pitchFamily="2" charset="2"/>
              <a:buNone/>
            </a:pPr>
            <a:r>
              <a:rPr dirty="0" lang="en-GB" smtClean="0"/>
              <a:t>	- Evolves over the ensuing hours &amp; days after the initial injury and is due primarily to</a:t>
            </a:r>
            <a:r>
              <a:rPr b="1" dirty="0" lang="en-GB" smtClean="0"/>
              <a:t>  brain oedema</a:t>
            </a:r>
            <a:r>
              <a:rPr dirty="0" lang="en-GB" smtClean="0"/>
              <a:t> or</a:t>
            </a:r>
            <a:r>
              <a:rPr b="1" dirty="0" lang="en-GB" smtClean="0"/>
              <a:t> ongoing bleeding</a:t>
            </a:r>
            <a:endParaRPr dirty="0" lang="en-GB"/>
          </a:p>
        </p:txBody>
      </p:sp>
    </p:spTree>
  </p:cSld>
  <p:clrMapOvr>
    <a:masterClrMapping/>
  </p:clrMapOvr>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56" name=""/>
        <p:cNvGrpSpPr/>
        <p:nvPr/>
      </p:nvGrpSpPr>
      <p:grpSpPr>
        <a:xfrm>
          <a:off x="0" y="0"/>
          <a:ext cx="0" cy="0"/>
          <a:chOff x="0" y="0"/>
          <a:chExt cx="0" cy="0"/>
        </a:xfrm>
      </p:grpSpPr>
      <p:sp>
        <p:nvSpPr>
          <p:cNvPr id="1048693" name="Title 1"/>
          <p:cNvSpPr>
            <a:spLocks noGrp="1"/>
          </p:cNvSpPr>
          <p:nvPr>
            <p:ph type="title"/>
          </p:nvPr>
        </p:nvSpPr>
        <p:spPr/>
        <p:txBody>
          <a:bodyPr/>
          <a:p>
            <a:r>
              <a:rPr b="1" dirty="0" lang="en-GB" err="1" smtClean="0"/>
              <a:t>Pathophysiology</a:t>
            </a:r>
            <a:r>
              <a:rPr b="1" dirty="0" lang="en-GB" smtClean="0"/>
              <a:t> cont’d…</a:t>
            </a:r>
            <a:endParaRPr dirty="0" lang="en-GB"/>
          </a:p>
        </p:txBody>
      </p:sp>
      <p:sp>
        <p:nvSpPr>
          <p:cNvPr id="1048694" name="Content Placeholder 2"/>
          <p:cNvSpPr>
            <a:spLocks noGrp="1"/>
          </p:cNvSpPr>
          <p:nvPr>
            <p:ph idx="1"/>
          </p:nvPr>
        </p:nvSpPr>
        <p:spPr/>
        <p:txBody>
          <a:bodyPr>
            <a:normAutofit/>
          </a:bodyPr>
          <a:p>
            <a:r>
              <a:rPr dirty="0" lang="en-GB" smtClean="0"/>
              <a:t>Secondary injury </a:t>
            </a:r>
          </a:p>
          <a:p>
            <a:r>
              <a:rPr dirty="0" lang="en-GB" smtClean="0"/>
              <a:t>Due to cerebral oedema and bleeding, it results to increase of intracranial pressure(ICP), diminish blood &amp; oxygen supply because of cerebral ischemia, these will lead  irreversible brain damage &amp; eventually death.    </a:t>
            </a:r>
          </a:p>
          <a:p>
            <a:endParaRPr dirty="0" lang="en-GB"/>
          </a:p>
        </p:txBody>
      </p:sp>
    </p:spTree>
  </p:cSld>
  <p:clrMapOvr>
    <a:masterClrMapping/>
  </p:clrMapOvr>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58" name=""/>
        <p:cNvGrpSpPr/>
        <p:nvPr/>
      </p:nvGrpSpPr>
      <p:grpSpPr>
        <a:xfrm>
          <a:off x="0" y="0"/>
          <a:ext cx="0" cy="0"/>
          <a:chOff x="0" y="0"/>
          <a:chExt cx="0" cy="0"/>
        </a:xfrm>
      </p:grpSpPr>
      <p:pic>
        <p:nvPicPr>
          <p:cNvPr id="2097152" name="Picture 2"/>
          <p:cNvPicPr>
            <a:picLocks noChangeAspect="1" noChangeArrowheads="1"/>
          </p:cNvPicPr>
          <p:nvPr/>
        </p:nvPicPr>
        <p:blipFill>
          <a:blip xmlns:r="http://schemas.openxmlformats.org/officeDocument/2006/relationships" r:embed="rId1" cstate="print"/>
          <a:srcRect/>
          <a:stretch>
            <a:fillRect/>
          </a:stretch>
        </p:blipFill>
        <p:spPr bwMode="auto">
          <a:xfrm>
            <a:off x="609600" y="0"/>
            <a:ext cx="8001000" cy="6858000"/>
          </a:xfrm>
          <a:prstGeom prst="rect"/>
          <a:noFill/>
          <a:ln w="9525">
            <a:noFill/>
            <a:miter lim="800000"/>
            <a:headEnd/>
            <a:tailEnd/>
          </a:ln>
        </p:spPr>
      </p:pic>
    </p:spTree>
  </p:cSld>
  <p:clrMapOvr>
    <a:masterClrMapping/>
  </p:clrMapOvr>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59" name=""/>
        <p:cNvGrpSpPr/>
        <p:nvPr/>
      </p:nvGrpSpPr>
      <p:grpSpPr>
        <a:xfrm>
          <a:off x="0" y="0"/>
          <a:ext cx="0" cy="0"/>
          <a:chOff x="0" y="0"/>
          <a:chExt cx="0" cy="0"/>
        </a:xfrm>
      </p:grpSpPr>
      <p:sp>
        <p:nvSpPr>
          <p:cNvPr id="1048698" name="Title 1"/>
          <p:cNvSpPr>
            <a:spLocks noGrp="1"/>
          </p:cNvSpPr>
          <p:nvPr>
            <p:ph type="title"/>
          </p:nvPr>
        </p:nvSpPr>
        <p:spPr/>
        <p:txBody>
          <a:bodyPr/>
          <a:p>
            <a:r>
              <a:rPr b="1" dirty="0" lang="en-US" smtClean="0"/>
              <a:t>1. Concussion </a:t>
            </a:r>
            <a:endParaRPr dirty="0" lang="en-GB"/>
          </a:p>
        </p:txBody>
      </p:sp>
      <p:sp>
        <p:nvSpPr>
          <p:cNvPr id="1048699" name="Content Placeholder 2"/>
          <p:cNvSpPr>
            <a:spLocks noGrp="1"/>
          </p:cNvSpPr>
          <p:nvPr>
            <p:ph idx="1"/>
          </p:nvPr>
        </p:nvSpPr>
        <p:spPr/>
        <p:txBody>
          <a:bodyPr>
            <a:normAutofit fontScale="96875" lnSpcReduction="10000"/>
          </a:bodyPr>
          <a:p>
            <a:r>
              <a:rPr dirty="0" lang="en-US" smtClean="0"/>
              <a:t>Refers to a temporary loss of neurologic function with no apparent structural damage. </a:t>
            </a:r>
          </a:p>
          <a:p>
            <a:r>
              <a:rPr dirty="0" lang="en-US" smtClean="0"/>
              <a:t>Involves a period of unconsciousness lasting from a few seconds to a few minutes.</a:t>
            </a:r>
          </a:p>
          <a:p>
            <a:r>
              <a:rPr dirty="0" lang="en-US" smtClean="0"/>
              <a:t>The jarring of the brain may be so slight as to cause only dizziness and spots before the eyes (“seeing stars”), or it may be severe enough to cause complete loss of consciousness for a time.</a:t>
            </a:r>
          </a:p>
          <a:p>
            <a:endParaRPr dirty="0" lang="en-GB"/>
          </a:p>
        </p:txBody>
      </p:sp>
    </p:spTree>
  </p:cSld>
  <p:clrMapOvr>
    <a:masterClrMapping/>
  </p:clrMapOvr>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60" name=""/>
        <p:cNvGrpSpPr/>
        <p:nvPr/>
      </p:nvGrpSpPr>
      <p:grpSpPr>
        <a:xfrm>
          <a:off x="0" y="0"/>
          <a:ext cx="0" cy="0"/>
          <a:chOff x="0" y="0"/>
          <a:chExt cx="0" cy="0"/>
        </a:xfrm>
      </p:grpSpPr>
      <p:sp>
        <p:nvSpPr>
          <p:cNvPr id="1048700" name="Title 1"/>
          <p:cNvSpPr>
            <a:spLocks noGrp="1"/>
          </p:cNvSpPr>
          <p:nvPr>
            <p:ph type="title"/>
          </p:nvPr>
        </p:nvSpPr>
        <p:spPr/>
        <p:txBody>
          <a:bodyPr/>
          <a:p>
            <a:r>
              <a:rPr b="1" dirty="0" lang="en-US" smtClean="0"/>
              <a:t>2. Contusion </a:t>
            </a:r>
            <a:endParaRPr dirty="0" lang="en-GB"/>
          </a:p>
        </p:txBody>
      </p:sp>
      <p:sp>
        <p:nvSpPr>
          <p:cNvPr id="1048701" name="Content Placeholder 2"/>
          <p:cNvSpPr>
            <a:spLocks noGrp="1"/>
          </p:cNvSpPr>
          <p:nvPr>
            <p:ph idx="1"/>
          </p:nvPr>
        </p:nvSpPr>
        <p:spPr/>
        <p:txBody>
          <a:bodyPr>
            <a:normAutofit/>
          </a:bodyPr>
          <a:p>
            <a:r>
              <a:rPr dirty="0" lang="en-US" smtClean="0"/>
              <a:t>This is a more severe injury in which the brain is bruised, with possible surface hemorrhage.</a:t>
            </a:r>
          </a:p>
          <a:p>
            <a:pPr>
              <a:buNone/>
            </a:pPr>
            <a:r>
              <a:rPr b="1" dirty="0" lang="en-US" smtClean="0"/>
              <a:t>Manifestations:</a:t>
            </a:r>
          </a:p>
          <a:p>
            <a:pPr>
              <a:buFont typeface="Wingdings" pitchFamily="2" charset="2"/>
              <a:buChar char="ü"/>
            </a:pPr>
            <a:r>
              <a:rPr dirty="0" lang="en-US" smtClean="0"/>
              <a:t>pt unconscious for a few seconds or minutes</a:t>
            </a:r>
          </a:p>
          <a:p>
            <a:pPr>
              <a:buFont typeface="Wingdings" pitchFamily="2" charset="2"/>
              <a:buChar char="ü"/>
            </a:pPr>
            <a:r>
              <a:rPr dirty="0" lang="en-US" smtClean="0"/>
              <a:t>pt may lie motionless</a:t>
            </a:r>
          </a:p>
          <a:p>
            <a:pPr>
              <a:buFont typeface="Wingdings" pitchFamily="2" charset="2"/>
              <a:buChar char="ü"/>
            </a:pPr>
            <a:r>
              <a:rPr dirty="0" lang="en-US" smtClean="0"/>
              <a:t>faint pulse </a:t>
            </a:r>
          </a:p>
          <a:p>
            <a:pPr>
              <a:buFont typeface="Wingdings" pitchFamily="2" charset="2"/>
              <a:buChar char="ü"/>
            </a:pPr>
            <a:r>
              <a:rPr dirty="0" lang="en-US" smtClean="0"/>
              <a:t>shallow respirations</a:t>
            </a:r>
          </a:p>
          <a:p>
            <a:endParaRPr dirty="0" lang="en-GB"/>
          </a:p>
        </p:txBody>
      </p:sp>
    </p:spTree>
  </p:cSld>
  <p:clrMapOvr>
    <a:masterClrMapping/>
  </p:clrMapOvr>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61" name=""/>
        <p:cNvGrpSpPr/>
        <p:nvPr/>
      </p:nvGrpSpPr>
      <p:grpSpPr>
        <a:xfrm>
          <a:off x="0" y="0"/>
          <a:ext cx="0" cy="0"/>
          <a:chOff x="0" y="0"/>
          <a:chExt cx="0" cy="0"/>
        </a:xfrm>
      </p:grpSpPr>
      <p:sp>
        <p:nvSpPr>
          <p:cNvPr id="1048702" name="Title 1"/>
          <p:cNvSpPr>
            <a:spLocks noGrp="1"/>
          </p:cNvSpPr>
          <p:nvPr>
            <p:ph type="title"/>
          </p:nvPr>
        </p:nvSpPr>
        <p:spPr/>
        <p:txBody>
          <a:bodyPr>
            <a:normAutofit fontScale="90000"/>
          </a:bodyPr>
          <a:p>
            <a:r>
              <a:rPr b="1" dirty="0" lang="en-US" smtClean="0"/>
              <a:t>Contusion clinical manifestation cont’d…</a:t>
            </a:r>
            <a:endParaRPr dirty="0" lang="en-GB"/>
          </a:p>
        </p:txBody>
      </p:sp>
      <p:sp>
        <p:nvSpPr>
          <p:cNvPr id="1048703" name="Content Placeholder 2"/>
          <p:cNvSpPr>
            <a:spLocks noGrp="1"/>
          </p:cNvSpPr>
          <p:nvPr>
            <p:ph idx="1"/>
          </p:nvPr>
        </p:nvSpPr>
        <p:spPr/>
        <p:txBody>
          <a:bodyPr>
            <a:normAutofit/>
          </a:bodyPr>
          <a:p>
            <a:pPr>
              <a:buFont typeface="Wingdings" pitchFamily="2" charset="2"/>
              <a:buChar char="ü"/>
            </a:pPr>
            <a:r>
              <a:rPr dirty="0" lang="en-US" smtClean="0"/>
              <a:t>cool, pale skin. </a:t>
            </a:r>
          </a:p>
          <a:p>
            <a:pPr>
              <a:buFont typeface="Wingdings" pitchFamily="2" charset="2"/>
              <a:buChar char="ü"/>
            </a:pPr>
            <a:r>
              <a:rPr dirty="0" lang="en-US" smtClean="0"/>
              <a:t>Involuntary evacuation of the bowels &amp; bladder.</a:t>
            </a:r>
          </a:p>
          <a:p>
            <a:pPr>
              <a:buFont typeface="Wingdings" pitchFamily="2" charset="2"/>
              <a:buChar char="ü"/>
            </a:pPr>
            <a:r>
              <a:rPr dirty="0" lang="en-US" smtClean="0"/>
              <a:t>pt may be aroused with effort but soon slips back into unconsciousness. </a:t>
            </a:r>
          </a:p>
          <a:p>
            <a:pPr>
              <a:buFont typeface="Wingdings" pitchFamily="2" charset="2"/>
              <a:buChar char="ü"/>
            </a:pPr>
            <a:r>
              <a:rPr dirty="0" lang="en-US" smtClean="0"/>
              <a:t>BP and temperature are subnormal </a:t>
            </a:r>
          </a:p>
          <a:p>
            <a:r>
              <a:rPr dirty="0" lang="en-US" smtClean="0"/>
              <a:t>Note:  </a:t>
            </a:r>
            <a:r>
              <a:rPr b="1" dirty="0" lang="en-US" smtClean="0"/>
              <a:t>the picture is somewhat similar to that of shock</a:t>
            </a:r>
          </a:p>
          <a:p>
            <a:endParaRPr dirty="0" lang="en-GB"/>
          </a:p>
        </p:txBody>
      </p:sp>
    </p:spTree>
  </p:cSld>
  <p:clrMapOvr>
    <a:masterClrMapping/>
  </p:clrMapOvr>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62" name=""/>
        <p:cNvGrpSpPr/>
        <p:nvPr/>
      </p:nvGrpSpPr>
      <p:grpSpPr>
        <a:xfrm>
          <a:off x="0" y="0"/>
          <a:ext cx="0" cy="0"/>
          <a:chOff x="0" y="0"/>
          <a:chExt cx="0" cy="0"/>
        </a:xfrm>
      </p:grpSpPr>
      <p:sp>
        <p:nvSpPr>
          <p:cNvPr id="1048704" name="Title 1"/>
          <p:cNvSpPr>
            <a:spLocks noGrp="1"/>
          </p:cNvSpPr>
          <p:nvPr>
            <p:ph type="title"/>
          </p:nvPr>
        </p:nvSpPr>
        <p:spPr/>
        <p:txBody>
          <a:bodyPr/>
          <a:p>
            <a:r>
              <a:rPr b="1" dirty="0" lang="en-GB" smtClean="0"/>
              <a:t>3. Diffuse Axonal Injury</a:t>
            </a:r>
            <a:endParaRPr dirty="0" lang="en-GB"/>
          </a:p>
        </p:txBody>
      </p:sp>
      <p:sp>
        <p:nvSpPr>
          <p:cNvPr id="1048705" name="Content Placeholder 2"/>
          <p:cNvSpPr>
            <a:spLocks noGrp="1"/>
          </p:cNvSpPr>
          <p:nvPr>
            <p:ph idx="1"/>
          </p:nvPr>
        </p:nvSpPr>
        <p:spPr/>
        <p:txBody>
          <a:bodyPr>
            <a:normAutofit fontScale="96875" lnSpcReduction="10000"/>
          </a:bodyPr>
          <a:p>
            <a:r>
              <a:rPr dirty="0" lang="en-GB" smtClean="0"/>
              <a:t>It involves widespread damage to axons in the cerebral hemispheres, corpus </a:t>
            </a:r>
            <a:r>
              <a:rPr dirty="0" lang="en-GB" err="1" smtClean="0"/>
              <a:t>callosum</a:t>
            </a:r>
            <a:r>
              <a:rPr dirty="0" lang="en-GB" smtClean="0"/>
              <a:t>, and brain stem.</a:t>
            </a:r>
          </a:p>
          <a:p>
            <a:r>
              <a:rPr dirty="0" lang="en-GB" smtClean="0"/>
              <a:t> It can be seen in mild, moderate, or severe head trauma and results in axonal swelling and disconnection. </a:t>
            </a:r>
          </a:p>
          <a:p>
            <a:r>
              <a:rPr dirty="0" lang="en-GB" smtClean="0"/>
              <a:t>Clinically, with severe injury, the patient has </a:t>
            </a:r>
            <a:r>
              <a:rPr b="1" dirty="0" lang="en-GB" smtClean="0"/>
              <a:t>no lucid intervals</a:t>
            </a:r>
            <a:r>
              <a:rPr dirty="0" lang="en-GB" smtClean="0"/>
              <a:t> and </a:t>
            </a:r>
            <a:r>
              <a:rPr b="1" dirty="0" lang="en-GB" smtClean="0"/>
              <a:t>experiences immediate coma, decorticate </a:t>
            </a:r>
            <a:r>
              <a:rPr dirty="0" lang="en-GB" smtClean="0"/>
              <a:t>and </a:t>
            </a:r>
            <a:r>
              <a:rPr b="1" dirty="0" lang="en-GB" err="1" smtClean="0"/>
              <a:t>decerebrate</a:t>
            </a:r>
            <a:r>
              <a:rPr b="1" dirty="0" lang="en-GB" smtClean="0"/>
              <a:t> posturing  and global cerebral  </a:t>
            </a:r>
            <a:r>
              <a:rPr b="1" dirty="0" lang="en-GB" err="1" smtClean="0"/>
              <a:t>edema</a:t>
            </a:r>
            <a:r>
              <a:rPr b="1" dirty="0" lang="en-GB" smtClean="0"/>
              <a:t>. </a:t>
            </a:r>
          </a:p>
          <a:p>
            <a:endParaRPr dirty="0" lang="en-GB"/>
          </a:p>
        </p:txBody>
      </p:sp>
    </p:spTree>
  </p:cSld>
  <p:clrMapOvr>
    <a:masterClrMapping/>
  </p:clrMapOvr>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63" name=""/>
        <p:cNvGrpSpPr/>
        <p:nvPr/>
      </p:nvGrpSpPr>
      <p:grpSpPr>
        <a:xfrm>
          <a:off x="0" y="0"/>
          <a:ext cx="0" cy="0"/>
          <a:chOff x="0" y="0"/>
          <a:chExt cx="0" cy="0"/>
        </a:xfrm>
      </p:grpSpPr>
      <p:sp>
        <p:nvSpPr>
          <p:cNvPr id="1048706" name="Title 1"/>
          <p:cNvSpPr>
            <a:spLocks noGrp="1"/>
          </p:cNvSpPr>
          <p:nvPr>
            <p:ph type="title"/>
          </p:nvPr>
        </p:nvSpPr>
        <p:spPr/>
        <p:txBody>
          <a:bodyPr/>
          <a:p>
            <a:r>
              <a:rPr b="1" dirty="0" lang="en-GB" smtClean="0"/>
              <a:t>Diffuse Axonal Injury cont’d…</a:t>
            </a:r>
            <a:endParaRPr dirty="0" lang="en-GB"/>
          </a:p>
        </p:txBody>
      </p:sp>
      <p:sp>
        <p:nvSpPr>
          <p:cNvPr id="1048707" name="Content Placeholder 2"/>
          <p:cNvSpPr>
            <a:spLocks noGrp="1"/>
          </p:cNvSpPr>
          <p:nvPr>
            <p:ph idx="1"/>
          </p:nvPr>
        </p:nvSpPr>
        <p:spPr/>
        <p:txBody>
          <a:bodyPr/>
          <a:p>
            <a:pPr>
              <a:buNone/>
            </a:pPr>
            <a:r>
              <a:rPr b="1" dirty="0" lang="en-GB" smtClean="0"/>
              <a:t>DX</a:t>
            </a:r>
          </a:p>
          <a:p>
            <a:pPr>
              <a:buFont typeface="Wingdings" pitchFamily="2" charset="2"/>
              <a:buChar char="ü"/>
            </a:pPr>
            <a:r>
              <a:rPr dirty="0" lang="en-GB" smtClean="0"/>
              <a:t>Through clinical signs</a:t>
            </a:r>
          </a:p>
          <a:p>
            <a:pPr>
              <a:buFont typeface="Wingdings" pitchFamily="2" charset="2"/>
              <a:buChar char="ü"/>
            </a:pPr>
            <a:r>
              <a:rPr dirty="0" lang="en-GB" smtClean="0"/>
              <a:t>CT scan or MRI. </a:t>
            </a:r>
          </a:p>
          <a:p>
            <a:pPr>
              <a:buFont typeface="Wingdings" pitchFamily="2" charset="2"/>
              <a:buChar char="§"/>
            </a:pPr>
            <a:r>
              <a:rPr dirty="0" lang="en-GB" smtClean="0"/>
              <a:t>Recovery depends on the severity of the axonal injury.</a:t>
            </a:r>
          </a:p>
          <a:p>
            <a:endParaRPr dirty="0" lang="en-GB"/>
          </a:p>
        </p:txBody>
      </p:sp>
    </p:spTree>
  </p:cSld>
  <p:clrMapOvr>
    <a:masterClrMapping/>
  </p:clrMapOvr>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64" name=""/>
        <p:cNvGrpSpPr/>
        <p:nvPr/>
      </p:nvGrpSpPr>
      <p:grpSpPr>
        <a:xfrm>
          <a:off x="0" y="0"/>
          <a:ext cx="0" cy="0"/>
          <a:chOff x="0" y="0"/>
          <a:chExt cx="0" cy="0"/>
        </a:xfrm>
      </p:grpSpPr>
      <p:sp>
        <p:nvSpPr>
          <p:cNvPr id="1048708" name="Title 1"/>
          <p:cNvSpPr>
            <a:spLocks noGrp="1"/>
          </p:cNvSpPr>
          <p:nvPr>
            <p:ph type="title"/>
          </p:nvPr>
        </p:nvSpPr>
        <p:spPr/>
        <p:txBody>
          <a:bodyPr/>
          <a:p>
            <a:r>
              <a:rPr b="1" dirty="0" lang="en-GB" smtClean="0"/>
              <a:t>4. Intracranial haemorrhage</a:t>
            </a:r>
            <a:endParaRPr dirty="0" lang="en-GB"/>
          </a:p>
        </p:txBody>
      </p:sp>
      <p:sp>
        <p:nvSpPr>
          <p:cNvPr id="1048709" name="Content Placeholder 2"/>
          <p:cNvSpPr>
            <a:spLocks noGrp="1"/>
          </p:cNvSpPr>
          <p:nvPr>
            <p:ph idx="1"/>
          </p:nvPr>
        </p:nvSpPr>
        <p:spPr/>
        <p:txBody>
          <a:bodyPr>
            <a:normAutofit fontScale="96875" lnSpcReduction="20000"/>
          </a:bodyPr>
          <a:p>
            <a:r>
              <a:rPr dirty="0" lang="en-GB" smtClean="0"/>
              <a:t>Hematomas (collections of blood) that develop within the cranial vault are the most serious brain injuries.</a:t>
            </a:r>
          </a:p>
          <a:p>
            <a:r>
              <a:rPr dirty="0" lang="en-GB" smtClean="0"/>
              <a:t> A hematoma may be:- </a:t>
            </a:r>
          </a:p>
          <a:p>
            <a:pPr>
              <a:buFont typeface="Wingdings" pitchFamily="2" charset="2"/>
              <a:buChar char="ü"/>
            </a:pPr>
            <a:r>
              <a:rPr dirty="0" lang="en-GB" smtClean="0"/>
              <a:t>epidural (above the </a:t>
            </a:r>
            <a:r>
              <a:rPr dirty="0" lang="en-GB" err="1" smtClean="0"/>
              <a:t>dura</a:t>
            </a:r>
            <a:r>
              <a:rPr dirty="0" lang="en-GB" smtClean="0"/>
              <a:t>)</a:t>
            </a:r>
          </a:p>
          <a:p>
            <a:pPr>
              <a:buFont typeface="Wingdings" pitchFamily="2" charset="2"/>
              <a:buChar char="ü"/>
            </a:pPr>
            <a:r>
              <a:rPr dirty="0" lang="en-GB" smtClean="0"/>
              <a:t>subdural (below the </a:t>
            </a:r>
            <a:r>
              <a:rPr dirty="0" lang="en-GB" err="1" smtClean="0"/>
              <a:t>dura</a:t>
            </a:r>
            <a:r>
              <a:rPr dirty="0" lang="en-GB" smtClean="0"/>
              <a:t>) or </a:t>
            </a:r>
          </a:p>
          <a:p>
            <a:pPr>
              <a:buFont typeface="Wingdings" pitchFamily="2" charset="2"/>
              <a:buChar char="ü"/>
            </a:pPr>
            <a:r>
              <a:rPr dirty="0" lang="en-GB" err="1" smtClean="0"/>
              <a:t>intracerebral</a:t>
            </a:r>
            <a:r>
              <a:rPr dirty="0" lang="en-GB" smtClean="0"/>
              <a:t> (within the brain). </a:t>
            </a:r>
          </a:p>
          <a:p>
            <a:r>
              <a:rPr dirty="0" lang="en-GB" smtClean="0"/>
              <a:t>Major symptoms are frequently delayed until the hematoma is large enough to cause distortion of the brain and increased ICP.</a:t>
            </a:r>
          </a:p>
          <a:p>
            <a:endParaRPr dirty="0" lang="en-GB"/>
          </a:p>
        </p:txBody>
      </p:sp>
    </p:spTree>
  </p:cSld>
  <p:clrMapOvr>
    <a:masterClrMapping/>
  </p:clrMapOvr>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65" name=""/>
        <p:cNvGrpSpPr/>
        <p:nvPr/>
      </p:nvGrpSpPr>
      <p:grpSpPr>
        <a:xfrm>
          <a:off x="0" y="0"/>
          <a:ext cx="0" cy="0"/>
          <a:chOff x="0" y="0"/>
          <a:chExt cx="0" cy="0"/>
        </a:xfrm>
      </p:grpSpPr>
      <p:sp>
        <p:nvSpPr>
          <p:cNvPr id="1048710" name="Title 1"/>
          <p:cNvSpPr>
            <a:spLocks noGrp="1"/>
          </p:cNvSpPr>
          <p:nvPr>
            <p:ph type="title"/>
          </p:nvPr>
        </p:nvSpPr>
        <p:spPr>
          <a:xfrm>
            <a:off x="467544" y="928670"/>
            <a:ext cx="8229600" cy="1571636"/>
          </a:xfrm>
        </p:spPr>
        <p:txBody>
          <a:bodyPr>
            <a:normAutofit fontScale="90000"/>
          </a:bodyPr>
          <a:p>
            <a:r>
              <a:rPr b="1" dirty="0" sz="4000" lang="en-GB" smtClean="0"/>
              <a:t>	EPIDURAL HEMATOMA(</a:t>
            </a:r>
            <a:r>
              <a:rPr b="1" dirty="0" sz="4000" lang="en-GB" err="1" smtClean="0"/>
              <a:t>extradural</a:t>
            </a:r>
            <a:r>
              <a:rPr b="1" dirty="0" sz="4000" lang="en-GB" smtClean="0"/>
              <a:t> haematoma or haemorrhage)</a:t>
            </a:r>
            <a:br>
              <a:rPr b="1" dirty="0" sz="4000" lang="en-GB" smtClean="0"/>
            </a:br>
            <a:r>
              <a:rPr b="1" dirty="0" lang="en-GB" smtClean="0"/>
              <a:t/>
            </a:r>
            <a:br>
              <a:rPr b="1" dirty="0" lang="en-GB" smtClean="0"/>
            </a:br>
            <a:endParaRPr dirty="0" lang="en-GB"/>
          </a:p>
        </p:txBody>
      </p:sp>
      <p:sp>
        <p:nvSpPr>
          <p:cNvPr id="1048711" name="Content Placeholder 2"/>
          <p:cNvSpPr>
            <a:spLocks noGrp="1"/>
          </p:cNvSpPr>
          <p:nvPr>
            <p:ph idx="1"/>
          </p:nvPr>
        </p:nvSpPr>
        <p:spPr/>
        <p:txBody>
          <a:bodyPr>
            <a:normAutofit fontScale="96875" lnSpcReduction="10000"/>
          </a:bodyPr>
          <a:p>
            <a:r>
              <a:rPr dirty="0" lang="en-GB" smtClean="0"/>
              <a:t>After a head injury, </a:t>
            </a:r>
            <a:r>
              <a:rPr b="1" dirty="0" lang="en-GB" smtClean="0"/>
              <a:t>blood may collect in the epidural (</a:t>
            </a:r>
            <a:r>
              <a:rPr b="1" dirty="0" lang="en-GB" err="1" smtClean="0"/>
              <a:t>extradural</a:t>
            </a:r>
            <a:r>
              <a:rPr b="1" dirty="0" lang="en-GB" smtClean="0"/>
              <a:t>) space between the skull and the </a:t>
            </a:r>
            <a:r>
              <a:rPr b="1" dirty="0" lang="en-GB" err="1" smtClean="0"/>
              <a:t>dura</a:t>
            </a:r>
            <a:r>
              <a:rPr b="1" dirty="0" lang="en-GB" smtClean="0"/>
              <a:t>. </a:t>
            </a:r>
          </a:p>
          <a:p>
            <a:r>
              <a:rPr dirty="0" lang="en-GB" smtClean="0"/>
              <a:t>This can result from a skull fracture that causes a rupture or laceration of the middle </a:t>
            </a:r>
            <a:r>
              <a:rPr b="1" dirty="0" lang="en-GB" err="1" u="sng" smtClean="0"/>
              <a:t>meningeal</a:t>
            </a:r>
            <a:r>
              <a:rPr b="1" dirty="0" lang="en-GB" u="sng" smtClean="0"/>
              <a:t> artery</a:t>
            </a:r>
            <a:r>
              <a:rPr dirty="0" lang="en-GB" smtClean="0"/>
              <a:t>, the artery that runs between the </a:t>
            </a:r>
            <a:r>
              <a:rPr dirty="0" lang="en-GB" err="1" smtClean="0"/>
              <a:t>dura</a:t>
            </a:r>
            <a:r>
              <a:rPr dirty="0" lang="en-GB" smtClean="0"/>
              <a:t> and the skull inferior to a thin portion of temporal bone.</a:t>
            </a:r>
          </a:p>
          <a:p>
            <a:r>
              <a:rPr dirty="0" lang="en-GB" err="1" smtClean="0"/>
              <a:t>Hemorrhage</a:t>
            </a:r>
            <a:r>
              <a:rPr dirty="0" lang="en-GB" smtClean="0"/>
              <a:t> from this artery causes rapid pressure on the brain.</a:t>
            </a:r>
          </a:p>
          <a:p>
            <a:endParaRPr dirty="0" lang="en-GB"/>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10" name=""/>
        <p:cNvGrpSpPr/>
        <p:nvPr/>
      </p:nvGrpSpPr>
      <p:grpSpPr>
        <a:xfrm>
          <a:off x="0" y="0"/>
          <a:ext cx="0" cy="0"/>
          <a:chOff x="0" y="0"/>
          <a:chExt cx="0" cy="0"/>
        </a:xfrm>
      </p:grpSpPr>
      <p:sp>
        <p:nvSpPr>
          <p:cNvPr id="1048601" name="Title 1"/>
          <p:cNvSpPr>
            <a:spLocks noGrp="1"/>
          </p:cNvSpPr>
          <p:nvPr>
            <p:ph type="title"/>
          </p:nvPr>
        </p:nvSpPr>
        <p:spPr>
          <a:xfrm>
            <a:off x="467544" y="908720"/>
            <a:ext cx="8229600" cy="1143000"/>
          </a:xfrm>
        </p:spPr>
        <p:txBody>
          <a:bodyPr>
            <a:normAutofit fontScale="90000"/>
          </a:bodyPr>
          <a:p>
            <a:r>
              <a:rPr dirty="0" lang="en-GB" smtClean="0"/>
              <a:t>1.Preparation </a:t>
            </a:r>
            <a:br>
              <a:rPr dirty="0" lang="en-GB" smtClean="0"/>
            </a:br>
            <a:endParaRPr dirty="0" lang="en-GB"/>
          </a:p>
        </p:txBody>
      </p:sp>
      <p:sp>
        <p:nvSpPr>
          <p:cNvPr id="1048602" name="Content Placeholder 2"/>
          <p:cNvSpPr>
            <a:spLocks noGrp="1"/>
          </p:cNvSpPr>
          <p:nvPr>
            <p:ph idx="1"/>
          </p:nvPr>
        </p:nvSpPr>
        <p:spPr/>
        <p:txBody>
          <a:bodyPr>
            <a:normAutofit fontScale="87500" lnSpcReduction="20000"/>
          </a:bodyPr>
          <a:p>
            <a:pPr>
              <a:buNone/>
            </a:pPr>
            <a:r>
              <a:rPr dirty="0" lang="en-GB" smtClean="0"/>
              <a:t>•</a:t>
            </a:r>
            <a:r>
              <a:rPr dirty="0" lang="en-GB"/>
              <a:t>Occurs in 2 settings/phases </a:t>
            </a:r>
          </a:p>
          <a:p>
            <a:r>
              <a:rPr dirty="0" lang="en-GB" smtClean="0"/>
              <a:t>1.Pre-hospital </a:t>
            </a:r>
            <a:endParaRPr dirty="0" lang="en-GB"/>
          </a:p>
          <a:p>
            <a:r>
              <a:rPr dirty="0" lang="en-GB" smtClean="0"/>
              <a:t>2.In hospital </a:t>
            </a:r>
            <a:endParaRPr dirty="0" lang="en-GB"/>
          </a:p>
          <a:p>
            <a:endParaRPr dirty="0" lang="en-GB"/>
          </a:p>
          <a:p>
            <a:r>
              <a:rPr dirty="0" lang="en-GB"/>
              <a:t>A. </a:t>
            </a:r>
            <a:r>
              <a:rPr dirty="0" lang="en-GB" smtClean="0"/>
              <a:t>PRE-HOSPITAL </a:t>
            </a:r>
            <a:r>
              <a:rPr dirty="0" lang="en-GB"/>
              <a:t>PHASE: </a:t>
            </a:r>
          </a:p>
          <a:p>
            <a:r>
              <a:rPr dirty="0" lang="en-GB"/>
              <a:t>Involves </a:t>
            </a:r>
          </a:p>
          <a:p>
            <a:r>
              <a:rPr dirty="0" lang="en-GB"/>
              <a:t>•</a:t>
            </a:r>
            <a:r>
              <a:rPr dirty="0" i="1" lang="en-GB"/>
              <a:t>Coordination with Definitive care agency ( Hospital) </a:t>
            </a:r>
            <a:r>
              <a:rPr dirty="0" i="1" lang="en-GB" smtClean="0"/>
              <a:t>– </a:t>
            </a:r>
            <a:r>
              <a:rPr dirty="0" i="1" lang="en-GB" err="1" smtClean="0"/>
              <a:t>ie</a:t>
            </a:r>
            <a:r>
              <a:rPr dirty="0" i="1" lang="en-GB" smtClean="0"/>
              <a:t> </a:t>
            </a:r>
            <a:r>
              <a:rPr dirty="0" i="1" lang="en-GB"/>
              <a:t>Notification of Casualty </a:t>
            </a:r>
          </a:p>
          <a:p>
            <a:endParaRPr dirty="0" lang="en-GB"/>
          </a:p>
          <a:p>
            <a:r>
              <a:rPr dirty="0" lang="en-GB"/>
              <a:t>Rationale: Allow preparation of resources and </a:t>
            </a:r>
            <a:r>
              <a:rPr dirty="0" lang="en-GB" smtClean="0"/>
              <a:t>personnel </a:t>
            </a:r>
            <a:endParaRPr dirty="0" lang="en-GB"/>
          </a:p>
        </p:txBody>
      </p:sp>
    </p:spTree>
  </p:cSld>
  <p:clrMapOvr>
    <a:masterClrMapping/>
  </p:clrMapOvr>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66" name=""/>
        <p:cNvGrpSpPr/>
        <p:nvPr/>
      </p:nvGrpSpPr>
      <p:grpSpPr>
        <a:xfrm>
          <a:off x="0" y="0"/>
          <a:ext cx="0" cy="0"/>
          <a:chOff x="0" y="0"/>
          <a:chExt cx="0" cy="0"/>
        </a:xfrm>
      </p:grpSpPr>
      <p:sp>
        <p:nvSpPr>
          <p:cNvPr id="1048712" name="Title 1"/>
          <p:cNvSpPr>
            <a:spLocks noGrp="1"/>
          </p:cNvSpPr>
          <p:nvPr>
            <p:ph type="title"/>
          </p:nvPr>
        </p:nvSpPr>
        <p:spPr/>
        <p:txBody>
          <a:bodyPr/>
          <a:p>
            <a:r>
              <a:rPr b="1" dirty="0" lang="en-GB" smtClean="0"/>
              <a:t>Epidural </a:t>
            </a:r>
            <a:r>
              <a:rPr b="1" dirty="0" lang="en-GB" err="1" smtClean="0"/>
              <a:t>hemotoma</a:t>
            </a:r>
            <a:r>
              <a:rPr b="1" dirty="0" lang="en-GB" smtClean="0"/>
              <a:t> cont’d…</a:t>
            </a:r>
            <a:endParaRPr dirty="0" lang="en-GB"/>
          </a:p>
        </p:txBody>
      </p:sp>
      <p:sp>
        <p:nvSpPr>
          <p:cNvPr id="1048713" name="Content Placeholder 2"/>
          <p:cNvSpPr>
            <a:spLocks noGrp="1"/>
          </p:cNvSpPr>
          <p:nvPr>
            <p:ph idx="1"/>
          </p:nvPr>
        </p:nvSpPr>
        <p:spPr/>
        <p:txBody>
          <a:bodyPr>
            <a:normAutofit fontScale="93750" lnSpcReduction="20000"/>
          </a:bodyPr>
          <a:p>
            <a:r>
              <a:rPr b="1" dirty="0" lang="en-GB" smtClean="0"/>
              <a:t>Clinical manifestation:</a:t>
            </a:r>
            <a:endParaRPr dirty="0" lang="en-GB" smtClean="0"/>
          </a:p>
          <a:p>
            <a:r>
              <a:rPr dirty="0" lang="en-GB" smtClean="0"/>
              <a:t>Symptoms are caused by the expanding hematoma. </a:t>
            </a:r>
          </a:p>
          <a:p>
            <a:pPr>
              <a:buFont typeface="Wingdings" pitchFamily="2" charset="2"/>
              <a:buChar char="ü"/>
            </a:pPr>
            <a:r>
              <a:rPr dirty="0" lang="en-GB" smtClean="0"/>
              <a:t>a marked elevation in ICP.</a:t>
            </a:r>
          </a:p>
          <a:p>
            <a:pPr>
              <a:buFont typeface="Wingdings" pitchFamily="2" charset="2"/>
              <a:buChar char="ü"/>
            </a:pPr>
            <a:r>
              <a:rPr dirty="0" lang="en-GB" smtClean="0"/>
              <a:t>Restless</a:t>
            </a:r>
          </a:p>
          <a:p>
            <a:pPr>
              <a:buFont typeface="Wingdings" pitchFamily="2" charset="2"/>
              <a:buChar char="ü"/>
            </a:pPr>
            <a:r>
              <a:rPr dirty="0" lang="en-GB" smtClean="0"/>
              <a:t>Mentally confused </a:t>
            </a:r>
          </a:p>
          <a:p>
            <a:pPr>
              <a:buFont typeface="Wingdings" pitchFamily="2" charset="2"/>
              <a:buChar char="ü"/>
            </a:pPr>
            <a:r>
              <a:rPr dirty="0" lang="en-GB" smtClean="0"/>
              <a:t>as the condition progresses to coma. </a:t>
            </a:r>
          </a:p>
          <a:p>
            <a:pPr>
              <a:buFont typeface="Wingdings" pitchFamily="2" charset="2"/>
              <a:buChar char="ü"/>
            </a:pPr>
            <a:r>
              <a:rPr dirty="0" lang="en-GB" smtClean="0"/>
              <a:t>neurologic deficits (</a:t>
            </a:r>
            <a:r>
              <a:rPr dirty="0" lang="en-GB" err="1" smtClean="0"/>
              <a:t>ie</a:t>
            </a:r>
            <a:r>
              <a:rPr dirty="0" lang="en-GB" smtClean="0"/>
              <a:t> dilation and fixation of a pupil or paralysis of an extremity</a:t>
            </a:r>
          </a:p>
          <a:p>
            <a:pPr>
              <a:buFont typeface="Wingdings" pitchFamily="2" charset="2"/>
              <a:buChar char="ü"/>
            </a:pPr>
            <a:r>
              <a:rPr dirty="0" lang="en-GB" smtClean="0"/>
              <a:t>pt condition deteriorates rapidly.</a:t>
            </a:r>
            <a:endParaRPr b="1" dirty="0" lang="en-GB" smtClean="0"/>
          </a:p>
          <a:p>
            <a:endParaRPr dirty="0" lang="en-GB"/>
          </a:p>
        </p:txBody>
      </p:sp>
    </p:spTree>
  </p:cSld>
  <p:clrMapOvr>
    <a:masterClrMapping/>
  </p:clrMapOvr>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67" name=""/>
        <p:cNvGrpSpPr/>
        <p:nvPr/>
      </p:nvGrpSpPr>
      <p:grpSpPr>
        <a:xfrm>
          <a:off x="0" y="0"/>
          <a:ext cx="0" cy="0"/>
          <a:chOff x="0" y="0"/>
          <a:chExt cx="0" cy="0"/>
        </a:xfrm>
      </p:grpSpPr>
      <p:sp>
        <p:nvSpPr>
          <p:cNvPr id="1048714" name="Title 1"/>
          <p:cNvSpPr>
            <a:spLocks noGrp="1"/>
          </p:cNvSpPr>
          <p:nvPr>
            <p:ph type="title"/>
          </p:nvPr>
        </p:nvSpPr>
        <p:spPr/>
        <p:txBody>
          <a:bodyPr>
            <a:normAutofit fontScale="90000"/>
          </a:bodyPr>
          <a:p>
            <a:r>
              <a:rPr b="1" dirty="0" lang="en-GB" smtClean="0"/>
              <a:t>Management of epidural hematoma</a:t>
            </a:r>
            <a:endParaRPr dirty="0" lang="en-GB"/>
          </a:p>
        </p:txBody>
      </p:sp>
      <p:sp>
        <p:nvSpPr>
          <p:cNvPr id="1048715" name="Content Placeholder 2"/>
          <p:cNvSpPr>
            <a:spLocks noGrp="1"/>
          </p:cNvSpPr>
          <p:nvPr>
            <p:ph idx="1"/>
          </p:nvPr>
        </p:nvSpPr>
        <p:spPr/>
        <p:txBody>
          <a:bodyPr>
            <a:normAutofit fontScale="90625" lnSpcReduction="20000"/>
          </a:bodyPr>
          <a:p>
            <a:r>
              <a:rPr dirty="0" lang="en-GB" smtClean="0"/>
              <a:t>An epidural hematoma is considered an extreme emergency because; marked neurologic deficit or even respiratory arrest can occur within minutes. </a:t>
            </a:r>
          </a:p>
          <a:p>
            <a:r>
              <a:rPr dirty="0" lang="en-GB" smtClean="0"/>
              <a:t>1.Surgery</a:t>
            </a:r>
          </a:p>
          <a:p>
            <a:pPr>
              <a:buFont typeface="Wingdings" pitchFamily="2" charset="2"/>
              <a:buChar char="ü"/>
            </a:pPr>
            <a:r>
              <a:rPr dirty="0" lang="en-GB" smtClean="0"/>
              <a:t>Making openings through the skull (burr holes) to decrease ICP , remove the clot, and control the bleeding. or </a:t>
            </a:r>
          </a:p>
          <a:p>
            <a:pPr>
              <a:buFont typeface="Wingdings" pitchFamily="2" charset="2"/>
              <a:buChar char="ü"/>
            </a:pPr>
            <a:r>
              <a:rPr dirty="0" lang="en-GB" smtClean="0"/>
              <a:t>A craniotomy may be required to remove the clot and control the bleeding. A drain is usually inserted after creation of burr holes or a craniotomy to prevent re-accumulation of blood.</a:t>
            </a:r>
          </a:p>
          <a:p>
            <a:endParaRPr dirty="0" lang="en-GB"/>
          </a:p>
        </p:txBody>
      </p:sp>
    </p:spTree>
  </p:cSld>
  <p:clrMapOvr>
    <a:masterClrMapping/>
  </p:clrMapOvr>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68" name=""/>
        <p:cNvGrpSpPr/>
        <p:nvPr/>
      </p:nvGrpSpPr>
      <p:grpSpPr>
        <a:xfrm>
          <a:off x="0" y="0"/>
          <a:ext cx="0" cy="0"/>
          <a:chOff x="0" y="0"/>
          <a:chExt cx="0" cy="0"/>
        </a:xfrm>
      </p:grpSpPr>
      <p:sp>
        <p:nvSpPr>
          <p:cNvPr id="1048716" name="Title 1"/>
          <p:cNvSpPr>
            <a:spLocks noGrp="1"/>
          </p:cNvSpPr>
          <p:nvPr>
            <p:ph type="title"/>
          </p:nvPr>
        </p:nvSpPr>
        <p:spPr/>
        <p:txBody>
          <a:bodyPr/>
          <a:p>
            <a:r>
              <a:rPr b="1" dirty="0" lang="en-GB" smtClean="0"/>
              <a:t>SUBDURAL HEMATOMA</a:t>
            </a:r>
            <a:endParaRPr dirty="0" lang="en-GB"/>
          </a:p>
        </p:txBody>
      </p:sp>
      <p:sp>
        <p:nvSpPr>
          <p:cNvPr id="1048717" name="Content Placeholder 2"/>
          <p:cNvSpPr>
            <a:spLocks noGrp="1"/>
          </p:cNvSpPr>
          <p:nvPr>
            <p:ph idx="1"/>
          </p:nvPr>
        </p:nvSpPr>
        <p:spPr/>
        <p:txBody>
          <a:bodyPr>
            <a:normAutofit fontScale="96875" lnSpcReduction="10000"/>
          </a:bodyPr>
          <a:p>
            <a:r>
              <a:rPr dirty="0" lang="en-GB" smtClean="0"/>
              <a:t>Def:- Is a collection of blood between the </a:t>
            </a:r>
            <a:r>
              <a:rPr dirty="0" lang="en-GB" err="1" smtClean="0"/>
              <a:t>dura</a:t>
            </a:r>
            <a:r>
              <a:rPr dirty="0" lang="en-GB" smtClean="0"/>
              <a:t> and the brain ( a space by CSF) </a:t>
            </a:r>
          </a:p>
          <a:p>
            <a:r>
              <a:rPr dirty="0" lang="en-GB" smtClean="0"/>
              <a:t>Subdural </a:t>
            </a:r>
            <a:r>
              <a:rPr dirty="0" lang="en-GB" err="1" smtClean="0"/>
              <a:t>hemorrhage</a:t>
            </a:r>
            <a:r>
              <a:rPr dirty="0" lang="en-GB" smtClean="0"/>
              <a:t> is frequently venous in origin and is due to the rupture of small vessels that bridge the subdural space.</a:t>
            </a:r>
          </a:p>
          <a:p>
            <a:pPr>
              <a:buNone/>
            </a:pPr>
            <a:r>
              <a:rPr dirty="0" lang="en-GB" smtClean="0"/>
              <a:t>CAUSES</a:t>
            </a:r>
          </a:p>
          <a:p>
            <a:pPr>
              <a:buFont typeface="Wingdings" pitchFamily="2" charset="2"/>
              <a:buChar char="ü"/>
            </a:pPr>
            <a:r>
              <a:rPr dirty="0" lang="en-GB" smtClean="0"/>
              <a:t>Trauma- most common</a:t>
            </a:r>
          </a:p>
          <a:p>
            <a:pPr>
              <a:buFont typeface="Wingdings" pitchFamily="2" charset="2"/>
              <a:buChar char="ü"/>
            </a:pPr>
            <a:r>
              <a:rPr dirty="0" lang="en-GB" err="1" smtClean="0"/>
              <a:t>coagulopathies</a:t>
            </a:r>
            <a:r>
              <a:rPr dirty="0" lang="en-GB" smtClean="0"/>
              <a:t> or </a:t>
            </a:r>
          </a:p>
          <a:p>
            <a:pPr>
              <a:buFont typeface="Wingdings" pitchFamily="2" charset="2"/>
              <a:buChar char="ü"/>
            </a:pPr>
            <a:r>
              <a:rPr dirty="0" lang="en-GB" smtClean="0"/>
              <a:t>rupture of an aneurysm. </a:t>
            </a:r>
          </a:p>
          <a:p>
            <a:endParaRPr dirty="0" lang="en-GB" smtClean="0"/>
          </a:p>
          <a:p>
            <a:endParaRPr dirty="0" lang="en-GB"/>
          </a:p>
        </p:txBody>
      </p:sp>
    </p:spTree>
  </p:cSld>
  <p:clrMapOvr>
    <a:masterClrMapping/>
  </p:clrMapOvr>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69" name=""/>
        <p:cNvGrpSpPr/>
        <p:nvPr/>
      </p:nvGrpSpPr>
      <p:grpSpPr>
        <a:xfrm>
          <a:off x="0" y="0"/>
          <a:ext cx="0" cy="0"/>
          <a:chOff x="0" y="0"/>
          <a:chExt cx="0" cy="0"/>
        </a:xfrm>
      </p:grpSpPr>
      <p:sp>
        <p:nvSpPr>
          <p:cNvPr id="1048718" name="Title 1"/>
          <p:cNvSpPr>
            <a:spLocks noGrp="1"/>
          </p:cNvSpPr>
          <p:nvPr>
            <p:ph type="title"/>
          </p:nvPr>
        </p:nvSpPr>
        <p:spPr/>
        <p:txBody>
          <a:bodyPr/>
          <a:p>
            <a:r>
              <a:rPr b="1" dirty="0" lang="en-GB" smtClean="0"/>
              <a:t>Subdural hematoma cont’d…</a:t>
            </a:r>
            <a:endParaRPr dirty="0" lang="en-GB"/>
          </a:p>
        </p:txBody>
      </p:sp>
      <p:sp>
        <p:nvSpPr>
          <p:cNvPr id="1048719" name="Content Placeholder 2"/>
          <p:cNvSpPr>
            <a:spLocks noGrp="1"/>
          </p:cNvSpPr>
          <p:nvPr>
            <p:ph idx="1"/>
          </p:nvPr>
        </p:nvSpPr>
        <p:spPr/>
        <p:txBody>
          <a:bodyPr>
            <a:normAutofit/>
          </a:bodyPr>
          <a:p>
            <a:pPr>
              <a:buNone/>
            </a:pPr>
            <a:r>
              <a:rPr b="1" dirty="0" lang="en-GB" smtClean="0"/>
              <a:t>Classification</a:t>
            </a:r>
          </a:p>
          <a:p>
            <a:r>
              <a:rPr dirty="0" lang="en-GB" smtClean="0"/>
              <a:t>It classified depending on the size of involved vessel and the bleeding</a:t>
            </a:r>
          </a:p>
          <a:p>
            <a:pPr>
              <a:buFont typeface="Wingdings" pitchFamily="2" charset="2"/>
              <a:buChar char="ü"/>
            </a:pPr>
            <a:r>
              <a:rPr dirty="0" lang="en-GB" smtClean="0"/>
              <a:t>Acute or</a:t>
            </a:r>
          </a:p>
          <a:p>
            <a:pPr>
              <a:buFont typeface="Wingdings" pitchFamily="2" charset="2"/>
              <a:buChar char="ü"/>
            </a:pPr>
            <a:r>
              <a:rPr dirty="0" lang="en-GB" smtClean="0"/>
              <a:t>Sub-acute Subdural Hematoma. </a:t>
            </a:r>
          </a:p>
          <a:p>
            <a:r>
              <a:rPr dirty="0" lang="en-GB" smtClean="0"/>
              <a:t>NB/ Acute subdural hematomas are associated with major head injury involving contusion or laceration. </a:t>
            </a:r>
            <a:endParaRPr dirty="0" lang="en-GB"/>
          </a:p>
        </p:txBody>
      </p:sp>
    </p:spTree>
  </p:cSld>
  <p:clrMapOvr>
    <a:masterClrMapping/>
  </p:clrMapOvr>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70" name=""/>
        <p:cNvGrpSpPr/>
        <p:nvPr/>
      </p:nvGrpSpPr>
      <p:grpSpPr>
        <a:xfrm>
          <a:off x="0" y="0"/>
          <a:ext cx="0" cy="0"/>
          <a:chOff x="0" y="0"/>
          <a:chExt cx="0" cy="0"/>
        </a:xfrm>
      </p:grpSpPr>
      <p:sp>
        <p:nvSpPr>
          <p:cNvPr id="1048720" name="Title 1"/>
          <p:cNvSpPr>
            <a:spLocks noGrp="1"/>
          </p:cNvSpPr>
          <p:nvPr>
            <p:ph type="title"/>
          </p:nvPr>
        </p:nvSpPr>
        <p:spPr/>
        <p:txBody>
          <a:bodyPr/>
          <a:p>
            <a:r>
              <a:rPr b="1" dirty="0" lang="en-GB" smtClean="0"/>
              <a:t>Subdural hematoma cont’d…</a:t>
            </a:r>
            <a:endParaRPr dirty="0" lang="en-GB"/>
          </a:p>
        </p:txBody>
      </p:sp>
      <p:sp>
        <p:nvSpPr>
          <p:cNvPr id="1048721" name="Content Placeholder 2"/>
          <p:cNvSpPr>
            <a:spLocks noGrp="1"/>
          </p:cNvSpPr>
          <p:nvPr>
            <p:ph idx="1"/>
          </p:nvPr>
        </p:nvSpPr>
        <p:spPr/>
        <p:txBody>
          <a:bodyPr>
            <a:normAutofit fontScale="96875" lnSpcReduction="20000"/>
          </a:bodyPr>
          <a:p>
            <a:pPr>
              <a:buNone/>
            </a:pPr>
            <a:r>
              <a:rPr b="1" dirty="0" lang="en-GB" smtClean="0"/>
              <a:t>Clinical symptoms</a:t>
            </a:r>
          </a:p>
          <a:p>
            <a:r>
              <a:rPr dirty="0" lang="en-GB" smtClean="0"/>
              <a:t> develop over 24 to 48 hours. </a:t>
            </a:r>
          </a:p>
          <a:p>
            <a:pPr>
              <a:buFont typeface="Wingdings" pitchFamily="2" charset="2"/>
              <a:buChar char="ü"/>
            </a:pPr>
            <a:r>
              <a:rPr dirty="0" lang="en-GB" smtClean="0"/>
              <a:t>changes in the level of consciousness (LOC)</a:t>
            </a:r>
          </a:p>
          <a:p>
            <a:pPr>
              <a:buFont typeface="Wingdings" pitchFamily="2" charset="2"/>
              <a:buChar char="ü"/>
            </a:pPr>
            <a:r>
              <a:rPr dirty="0" lang="en-GB" err="1" smtClean="0"/>
              <a:t>pupillary</a:t>
            </a:r>
            <a:r>
              <a:rPr dirty="0" lang="en-GB" smtClean="0"/>
              <a:t> signs, and </a:t>
            </a:r>
          </a:p>
          <a:p>
            <a:pPr>
              <a:buFont typeface="Wingdings" pitchFamily="2" charset="2"/>
              <a:buChar char="ü"/>
            </a:pPr>
            <a:r>
              <a:rPr dirty="0" lang="en-GB" err="1" smtClean="0"/>
              <a:t>hemiparesis</a:t>
            </a:r>
            <a:r>
              <a:rPr dirty="0" lang="en-GB" smtClean="0"/>
              <a:t>.</a:t>
            </a:r>
          </a:p>
          <a:p>
            <a:pPr>
              <a:buFont typeface="Wingdings" pitchFamily="2" charset="2"/>
              <a:buChar char="ü"/>
            </a:pPr>
            <a:r>
              <a:rPr dirty="0" lang="en-GB" smtClean="0"/>
              <a:t>Coma</a:t>
            </a:r>
          </a:p>
          <a:p>
            <a:pPr>
              <a:buFont typeface="Wingdings" pitchFamily="2" charset="2"/>
              <a:buChar char="ü"/>
            </a:pPr>
            <a:r>
              <a:rPr dirty="0" lang="en-GB" smtClean="0"/>
              <a:t>increasing blood pressure </a:t>
            </a:r>
          </a:p>
          <a:p>
            <a:pPr>
              <a:buFont typeface="Wingdings" pitchFamily="2" charset="2"/>
              <a:buChar char="ü"/>
            </a:pPr>
            <a:r>
              <a:rPr dirty="0" lang="en-GB" smtClean="0"/>
              <a:t>decreasing heart rate </a:t>
            </a:r>
          </a:p>
          <a:p>
            <a:pPr>
              <a:buFont typeface="Wingdings" pitchFamily="2" charset="2"/>
              <a:buChar char="ü"/>
            </a:pPr>
            <a:r>
              <a:rPr dirty="0" lang="en-GB" smtClean="0"/>
              <a:t>slowing respiratory rate .</a:t>
            </a:r>
          </a:p>
          <a:p>
            <a:endParaRPr dirty="0" lang="en-GB"/>
          </a:p>
        </p:txBody>
      </p:sp>
    </p:spTree>
  </p:cSld>
  <p:clrMapOvr>
    <a:masterClrMapping/>
  </p:clrMapOvr>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71" name=""/>
        <p:cNvGrpSpPr/>
        <p:nvPr/>
      </p:nvGrpSpPr>
      <p:grpSpPr>
        <a:xfrm>
          <a:off x="0" y="0"/>
          <a:ext cx="0" cy="0"/>
          <a:chOff x="0" y="0"/>
          <a:chExt cx="0" cy="0"/>
        </a:xfrm>
      </p:grpSpPr>
      <p:sp>
        <p:nvSpPr>
          <p:cNvPr id="1048722" name="Title 1"/>
          <p:cNvSpPr>
            <a:spLocks noGrp="1"/>
          </p:cNvSpPr>
          <p:nvPr>
            <p:ph type="title"/>
          </p:nvPr>
        </p:nvSpPr>
        <p:spPr/>
        <p:txBody>
          <a:bodyPr>
            <a:normAutofit fontScale="90000"/>
          </a:bodyPr>
          <a:p>
            <a:r>
              <a:rPr b="1" dirty="0" lang="en-GB" smtClean="0"/>
              <a:t>Management of subdural hematoma</a:t>
            </a:r>
            <a:endParaRPr dirty="0" lang="en-GB"/>
          </a:p>
        </p:txBody>
      </p:sp>
      <p:sp>
        <p:nvSpPr>
          <p:cNvPr id="1048723" name="Content Placeholder 2"/>
          <p:cNvSpPr>
            <a:spLocks noGrp="1"/>
          </p:cNvSpPr>
          <p:nvPr>
            <p:ph idx="1"/>
          </p:nvPr>
        </p:nvSpPr>
        <p:spPr/>
        <p:txBody>
          <a:bodyPr>
            <a:normAutofit fontScale="92500" lnSpcReduction="20000"/>
          </a:bodyPr>
          <a:p>
            <a:r>
              <a:rPr b="1" dirty="0" lang="en-GB" smtClean="0"/>
              <a:t>1. Surgery</a:t>
            </a:r>
          </a:p>
          <a:p>
            <a:r>
              <a:rPr dirty="0" lang="en-GB" smtClean="0"/>
              <a:t>Pt must be transported rapidly to the hospital, and an immediate craniotomy is performed to open the </a:t>
            </a:r>
            <a:r>
              <a:rPr dirty="0" lang="en-GB" err="1" smtClean="0"/>
              <a:t>dura</a:t>
            </a:r>
            <a:r>
              <a:rPr dirty="0" lang="en-GB" smtClean="0"/>
              <a:t>, allowing the subdural clot to be evacuated. </a:t>
            </a:r>
          </a:p>
          <a:p>
            <a:r>
              <a:rPr dirty="0" lang="en-GB" smtClean="0"/>
              <a:t>Successful outcome depends on the control of ICP and careful monitoring of respiratory function. </a:t>
            </a:r>
          </a:p>
          <a:p>
            <a:r>
              <a:rPr b="1" dirty="0" lang="en-GB" smtClean="0"/>
              <a:t>Note: </a:t>
            </a:r>
            <a:r>
              <a:rPr dirty="0" lang="en-GB" smtClean="0"/>
              <a:t>Mortality rate for both acute and </a:t>
            </a:r>
            <a:r>
              <a:rPr dirty="0" lang="en-GB" err="1" smtClean="0"/>
              <a:t>subacute</a:t>
            </a:r>
            <a:r>
              <a:rPr dirty="0" lang="en-GB" smtClean="0"/>
              <a:t> subdural hematomas is high because of associated brain damage</a:t>
            </a:r>
            <a:r>
              <a:rPr b="1" dirty="0" lang="en-GB" smtClean="0"/>
              <a:t>.</a:t>
            </a:r>
          </a:p>
          <a:p>
            <a:endParaRPr dirty="0" lang="en-GB"/>
          </a:p>
        </p:txBody>
      </p:sp>
    </p:spTree>
  </p:cSld>
  <p:clrMapOvr>
    <a:masterClrMapping/>
  </p:clrMapOvr>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72" name=""/>
        <p:cNvGrpSpPr/>
        <p:nvPr/>
      </p:nvGrpSpPr>
      <p:grpSpPr>
        <a:xfrm>
          <a:off x="0" y="0"/>
          <a:ext cx="0" cy="0"/>
          <a:chOff x="0" y="0"/>
          <a:chExt cx="0" cy="0"/>
        </a:xfrm>
      </p:grpSpPr>
      <p:sp>
        <p:nvSpPr>
          <p:cNvPr id="1048724" name="Title 1"/>
          <p:cNvSpPr>
            <a:spLocks noGrp="1"/>
          </p:cNvSpPr>
          <p:nvPr>
            <p:ph type="title"/>
          </p:nvPr>
        </p:nvSpPr>
        <p:spPr/>
        <p:txBody>
          <a:bodyPr/>
          <a:p>
            <a:r>
              <a:rPr b="1" dirty="0" lang="en-GB" smtClean="0"/>
              <a:t>Chronic Subdural Hematoma.</a:t>
            </a:r>
            <a:endParaRPr dirty="0" lang="en-GB"/>
          </a:p>
        </p:txBody>
      </p:sp>
      <p:sp>
        <p:nvSpPr>
          <p:cNvPr id="1048725" name="Content Placeholder 2"/>
          <p:cNvSpPr>
            <a:spLocks noGrp="1"/>
          </p:cNvSpPr>
          <p:nvPr>
            <p:ph idx="1"/>
          </p:nvPr>
        </p:nvSpPr>
        <p:spPr/>
        <p:txBody>
          <a:bodyPr>
            <a:normAutofit fontScale="92500" lnSpcReduction="10000"/>
          </a:bodyPr>
          <a:p>
            <a:r>
              <a:rPr dirty="0" lang="en-GB" smtClean="0"/>
              <a:t>They can develop from seemingly minor head injuries</a:t>
            </a:r>
          </a:p>
          <a:p>
            <a:r>
              <a:rPr dirty="0" lang="en-GB" smtClean="0"/>
              <a:t>The elderly are more prone to this type of head injury secondary to brain atrophy, which is an expected consequence of the aging process. </a:t>
            </a:r>
          </a:p>
          <a:p>
            <a:r>
              <a:rPr dirty="0" lang="en-GB" smtClean="0"/>
              <a:t>Minor head trauma may produce enough impact to shift the brain contents abnormally. </a:t>
            </a:r>
          </a:p>
          <a:p>
            <a:r>
              <a:rPr dirty="0" lang="en-GB" smtClean="0"/>
              <a:t>The time between injury and onset of symptoms ranges from 3 weeks to months, and by that time the  actual insult may be forgotten.</a:t>
            </a:r>
          </a:p>
          <a:p>
            <a:endParaRPr dirty="0" lang="en-GB"/>
          </a:p>
        </p:txBody>
      </p:sp>
    </p:spTree>
  </p:cSld>
  <p:clrMapOvr>
    <a:masterClrMapping/>
  </p:clrMapOvr>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73" name=""/>
        <p:cNvGrpSpPr/>
        <p:nvPr/>
      </p:nvGrpSpPr>
      <p:grpSpPr>
        <a:xfrm>
          <a:off x="0" y="0"/>
          <a:ext cx="0" cy="0"/>
          <a:chOff x="0" y="0"/>
          <a:chExt cx="0" cy="0"/>
        </a:xfrm>
      </p:grpSpPr>
      <p:sp>
        <p:nvSpPr>
          <p:cNvPr id="1048726" name="Title 1"/>
          <p:cNvSpPr>
            <a:spLocks noGrp="1"/>
          </p:cNvSpPr>
          <p:nvPr>
            <p:ph type="title"/>
          </p:nvPr>
        </p:nvSpPr>
        <p:spPr/>
        <p:txBody>
          <a:bodyPr>
            <a:normAutofit fontScale="90000"/>
          </a:bodyPr>
          <a:p>
            <a:r>
              <a:rPr b="1" dirty="0" lang="en-GB" smtClean="0"/>
              <a:t>Chronic subdural hematoma cont’d…</a:t>
            </a:r>
            <a:endParaRPr dirty="0" lang="en-GB"/>
          </a:p>
        </p:txBody>
      </p:sp>
      <p:sp>
        <p:nvSpPr>
          <p:cNvPr id="1048727" name="Content Placeholder 2"/>
          <p:cNvSpPr>
            <a:spLocks noGrp="1"/>
          </p:cNvSpPr>
          <p:nvPr>
            <p:ph idx="1"/>
          </p:nvPr>
        </p:nvSpPr>
        <p:spPr/>
        <p:txBody>
          <a:bodyPr>
            <a:normAutofit/>
          </a:bodyPr>
          <a:p>
            <a:r>
              <a:rPr dirty="0" lang="en-GB" smtClean="0"/>
              <a:t>A chronic subdural hematoma resembles other conditions and may be mistaken for a stroke. </a:t>
            </a:r>
          </a:p>
          <a:p>
            <a:r>
              <a:rPr dirty="0" lang="en-GB" smtClean="0"/>
              <a:t>The bleeding is less profuse and there is compression of the intracranial contents.</a:t>
            </a:r>
          </a:p>
          <a:p>
            <a:r>
              <a:rPr dirty="0" lang="en-GB" smtClean="0"/>
              <a:t>The blood within the brain changes in character in 2 to 4 days, becoming thicker and darker.</a:t>
            </a:r>
          </a:p>
          <a:p>
            <a:endParaRPr dirty="0" lang="en-GB" smtClean="0"/>
          </a:p>
          <a:p>
            <a:endParaRPr dirty="0" lang="en-GB"/>
          </a:p>
        </p:txBody>
      </p:sp>
    </p:spTree>
  </p:cSld>
  <p:clrMapOvr>
    <a:masterClrMapping/>
  </p:clrMapOvr>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74" name=""/>
        <p:cNvGrpSpPr/>
        <p:nvPr/>
      </p:nvGrpSpPr>
      <p:grpSpPr>
        <a:xfrm>
          <a:off x="0" y="0"/>
          <a:ext cx="0" cy="0"/>
          <a:chOff x="0" y="0"/>
          <a:chExt cx="0" cy="0"/>
        </a:xfrm>
      </p:grpSpPr>
      <p:sp>
        <p:nvSpPr>
          <p:cNvPr id="1048728" name="Title 1"/>
          <p:cNvSpPr>
            <a:spLocks noGrp="1"/>
          </p:cNvSpPr>
          <p:nvPr>
            <p:ph type="title"/>
          </p:nvPr>
        </p:nvSpPr>
        <p:spPr/>
        <p:txBody>
          <a:bodyPr>
            <a:normAutofit fontScale="90000"/>
          </a:bodyPr>
          <a:p>
            <a:r>
              <a:rPr b="1" dirty="0" lang="en-GB" smtClean="0"/>
              <a:t>Chronic subdural hematoma cont’d…</a:t>
            </a:r>
            <a:endParaRPr dirty="0" lang="en-GB"/>
          </a:p>
        </p:txBody>
      </p:sp>
      <p:sp>
        <p:nvSpPr>
          <p:cNvPr id="1048729" name="Content Placeholder 2"/>
          <p:cNvSpPr>
            <a:spLocks noGrp="1"/>
          </p:cNvSpPr>
          <p:nvPr>
            <p:ph idx="1"/>
          </p:nvPr>
        </p:nvSpPr>
        <p:spPr/>
        <p:txBody>
          <a:bodyPr>
            <a:normAutofit lnSpcReduction="10000"/>
          </a:bodyPr>
          <a:p>
            <a:pPr>
              <a:buNone/>
            </a:pPr>
            <a:r>
              <a:rPr b="1" dirty="0" lang="en-GB" smtClean="0"/>
              <a:t>S &amp; S</a:t>
            </a:r>
          </a:p>
          <a:p>
            <a:pPr>
              <a:buFont typeface="Wingdings" pitchFamily="2" charset="2"/>
              <a:buChar char="ü"/>
            </a:pPr>
            <a:r>
              <a:rPr dirty="0" lang="en-GB" smtClean="0"/>
              <a:t>severe headache , may be on and off </a:t>
            </a:r>
          </a:p>
          <a:p>
            <a:pPr>
              <a:buFont typeface="Wingdings" pitchFamily="2" charset="2"/>
              <a:buChar char="ü"/>
            </a:pPr>
            <a:r>
              <a:rPr dirty="0" lang="en-GB" smtClean="0"/>
              <a:t>alternating focal neurologic signs</a:t>
            </a:r>
          </a:p>
          <a:p>
            <a:pPr>
              <a:buFont typeface="Wingdings" pitchFamily="2" charset="2"/>
              <a:buChar char="ü"/>
            </a:pPr>
            <a:r>
              <a:rPr dirty="0" lang="en-GB" smtClean="0"/>
              <a:t>personality changes</a:t>
            </a:r>
          </a:p>
          <a:p>
            <a:pPr>
              <a:buFont typeface="Wingdings" pitchFamily="2" charset="2"/>
              <a:buChar char="ü"/>
            </a:pPr>
            <a:r>
              <a:rPr dirty="0" lang="en-GB" smtClean="0"/>
              <a:t>mental deterioration</a:t>
            </a:r>
          </a:p>
          <a:p>
            <a:pPr>
              <a:buFont typeface="Wingdings" pitchFamily="2" charset="2"/>
              <a:buChar char="ü"/>
            </a:pPr>
            <a:r>
              <a:rPr dirty="0" lang="en-GB" smtClean="0"/>
              <a:t>focal seizures.  </a:t>
            </a:r>
          </a:p>
          <a:p>
            <a:r>
              <a:rPr dirty="0" lang="en-GB" smtClean="0"/>
              <a:t>Pt may be </a:t>
            </a:r>
            <a:r>
              <a:rPr dirty="0" lang="en-GB" err="1" smtClean="0"/>
              <a:t>labbeled</a:t>
            </a:r>
            <a:r>
              <a:rPr dirty="0" lang="en-GB" smtClean="0"/>
              <a:t> neurotic or psychotic if the cause of the symptoms is overlooked.</a:t>
            </a:r>
          </a:p>
          <a:p>
            <a:endParaRPr dirty="0" lang="en-GB"/>
          </a:p>
        </p:txBody>
      </p:sp>
    </p:spTree>
  </p:cSld>
  <p:clrMapOvr>
    <a:masterClrMapping/>
  </p:clrMapOvr>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75" name=""/>
        <p:cNvGrpSpPr/>
        <p:nvPr/>
      </p:nvGrpSpPr>
      <p:grpSpPr>
        <a:xfrm>
          <a:off x="0" y="0"/>
          <a:ext cx="0" cy="0"/>
          <a:chOff x="0" y="0"/>
          <a:chExt cx="0" cy="0"/>
        </a:xfrm>
      </p:grpSpPr>
      <p:sp>
        <p:nvSpPr>
          <p:cNvPr id="1048730" name="Title 1"/>
          <p:cNvSpPr>
            <a:spLocks noGrp="1"/>
          </p:cNvSpPr>
          <p:nvPr>
            <p:ph type="title"/>
          </p:nvPr>
        </p:nvSpPr>
        <p:spPr/>
        <p:txBody>
          <a:bodyPr>
            <a:normAutofit fontScale="90000"/>
          </a:bodyPr>
          <a:p>
            <a:r>
              <a:rPr b="1" dirty="0" lang="en-GB" smtClean="0"/>
              <a:t>Management Chronic subdural hematoma </a:t>
            </a:r>
            <a:endParaRPr dirty="0" lang="en-GB"/>
          </a:p>
        </p:txBody>
      </p:sp>
      <p:sp>
        <p:nvSpPr>
          <p:cNvPr id="1048731" name="Content Placeholder 2"/>
          <p:cNvSpPr>
            <a:spLocks noGrp="1"/>
          </p:cNvSpPr>
          <p:nvPr>
            <p:ph idx="1"/>
          </p:nvPr>
        </p:nvSpPr>
        <p:spPr/>
        <p:txBody>
          <a:bodyPr>
            <a:normAutofit/>
          </a:bodyPr>
          <a:p>
            <a:r>
              <a:rPr dirty="0" lang="en-GB" smtClean="0"/>
              <a:t>The treatment consists of surgical evacuation of the clot. </a:t>
            </a:r>
          </a:p>
          <a:p>
            <a:pPr>
              <a:buFont typeface="Wingdings" pitchFamily="2" charset="2"/>
              <a:buChar char="ü"/>
            </a:pPr>
            <a:r>
              <a:rPr b="1" dirty="0" lang="en-GB" smtClean="0"/>
              <a:t>Multiple burr holes</a:t>
            </a:r>
            <a:r>
              <a:rPr dirty="0" lang="en-GB" smtClean="0"/>
              <a:t>, or </a:t>
            </a:r>
            <a:r>
              <a:rPr b="1" dirty="0" lang="en-GB" smtClean="0"/>
              <a:t>a craniotomy </a:t>
            </a:r>
            <a:r>
              <a:rPr dirty="0" lang="en-GB" smtClean="0"/>
              <a:t>may be performed for a sizable subdural mass that cannot be suctioned or drained through burr holes.</a:t>
            </a:r>
          </a:p>
          <a:p>
            <a:endParaRPr dirty="0" lang="en-GB"/>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11" name=""/>
        <p:cNvGrpSpPr/>
        <p:nvPr/>
      </p:nvGrpSpPr>
      <p:grpSpPr>
        <a:xfrm>
          <a:off x="0" y="0"/>
          <a:ext cx="0" cy="0"/>
          <a:chOff x="0" y="0"/>
          <a:chExt cx="0" cy="0"/>
        </a:xfrm>
      </p:grpSpPr>
      <p:sp>
        <p:nvSpPr>
          <p:cNvPr id="1048603" name="Title 1"/>
          <p:cNvSpPr>
            <a:spLocks noGrp="1"/>
          </p:cNvSpPr>
          <p:nvPr>
            <p:ph type="title"/>
          </p:nvPr>
        </p:nvSpPr>
        <p:spPr>
          <a:xfrm>
            <a:off x="395536" y="908720"/>
            <a:ext cx="8229600" cy="1143000"/>
          </a:xfrm>
        </p:spPr>
        <p:txBody>
          <a:bodyPr>
            <a:normAutofit fontScale="90000"/>
          </a:bodyPr>
          <a:p>
            <a:r>
              <a:rPr dirty="0" lang="en-GB" smtClean="0"/>
              <a:t>Pre-hospital phase cont’d... </a:t>
            </a:r>
            <a:br>
              <a:rPr dirty="0" lang="en-GB" smtClean="0"/>
            </a:br>
            <a:endParaRPr dirty="0" lang="en-GB"/>
          </a:p>
        </p:txBody>
      </p:sp>
      <p:sp>
        <p:nvSpPr>
          <p:cNvPr id="1048604" name="Content Placeholder 2"/>
          <p:cNvSpPr>
            <a:spLocks noGrp="1"/>
          </p:cNvSpPr>
          <p:nvPr>
            <p:ph idx="1"/>
          </p:nvPr>
        </p:nvSpPr>
        <p:spPr/>
        <p:txBody>
          <a:bodyPr>
            <a:normAutofit fontScale="90625" lnSpcReduction="10000"/>
          </a:bodyPr>
          <a:p>
            <a:r>
              <a:rPr dirty="0" lang="en-GB" smtClean="0"/>
              <a:t>•</a:t>
            </a:r>
            <a:r>
              <a:rPr b="1" dirty="0" i="1" lang="en-GB"/>
              <a:t>Patient Stabilization</a:t>
            </a:r>
            <a:r>
              <a:rPr dirty="0" i="1" lang="en-GB"/>
              <a:t>: refers to on site patient management which emphasizes on Airway maintenance and Breathing, Control of Bleeding /shock and Patient immobilization. </a:t>
            </a:r>
          </a:p>
          <a:p>
            <a:endParaRPr dirty="0" lang="en-GB"/>
          </a:p>
          <a:p>
            <a:r>
              <a:rPr b="1" dirty="0" lang="en-GB"/>
              <a:t>Note</a:t>
            </a:r>
            <a:r>
              <a:rPr dirty="0" lang="en-GB"/>
              <a:t>: Scene time is minimized as much as possible ( Golden Hour) </a:t>
            </a:r>
          </a:p>
          <a:p>
            <a:r>
              <a:rPr dirty="0" lang="en-GB"/>
              <a:t>•</a:t>
            </a:r>
            <a:r>
              <a:rPr b="1" dirty="0" i="1" lang="en-GB"/>
              <a:t>Obtaining pertinent information</a:t>
            </a:r>
            <a:r>
              <a:rPr dirty="0" i="1" lang="en-GB"/>
              <a:t>: with regard to </a:t>
            </a:r>
            <a:r>
              <a:rPr dirty="0" i="1" lang="en-GB" smtClean="0"/>
              <a:t>the Patient </a:t>
            </a:r>
            <a:r>
              <a:rPr dirty="0" i="1" lang="en-GB" err="1" smtClean="0"/>
              <a:t>ie</a:t>
            </a:r>
            <a:r>
              <a:rPr dirty="0" i="1" lang="en-GB" smtClean="0"/>
              <a:t>; </a:t>
            </a:r>
            <a:r>
              <a:rPr dirty="0" i="1" lang="en-GB"/>
              <a:t>Time of Injury/Incident, Cause, Mechanism/aetiology of Injury, Patient history. </a:t>
            </a:r>
          </a:p>
          <a:p>
            <a:endParaRPr dirty="0" lang="en-GB"/>
          </a:p>
        </p:txBody>
      </p:sp>
    </p:spTree>
  </p:cSld>
  <p:clrMapOvr>
    <a:masterClrMapping/>
  </p:clrMapOvr>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76" name=""/>
        <p:cNvGrpSpPr/>
        <p:nvPr/>
      </p:nvGrpSpPr>
      <p:grpSpPr>
        <a:xfrm>
          <a:off x="0" y="0"/>
          <a:ext cx="0" cy="0"/>
          <a:chOff x="0" y="0"/>
          <a:chExt cx="0" cy="0"/>
        </a:xfrm>
      </p:grpSpPr>
      <p:sp>
        <p:nvSpPr>
          <p:cNvPr id="1048732" name="Title 1"/>
          <p:cNvSpPr>
            <a:spLocks noGrp="1"/>
          </p:cNvSpPr>
          <p:nvPr>
            <p:ph type="title"/>
          </p:nvPr>
        </p:nvSpPr>
        <p:spPr/>
        <p:txBody>
          <a:bodyPr>
            <a:normAutofit fontScale="90000"/>
          </a:bodyPr>
          <a:p>
            <a:r>
              <a:rPr dirty="0" sz="4000" lang="en-GB" smtClean="0"/>
              <a:t>INTRACEREBRAL HEMORRHAGE AND HEMATOMA</a:t>
            </a:r>
            <a:r>
              <a:rPr dirty="0" lang="en-GB" smtClean="0"/>
              <a:t/>
            </a:r>
            <a:br>
              <a:rPr dirty="0" lang="en-GB" smtClean="0"/>
            </a:br>
            <a:endParaRPr dirty="0" lang="en-GB"/>
          </a:p>
        </p:txBody>
      </p:sp>
      <p:sp>
        <p:nvSpPr>
          <p:cNvPr id="1048733" name="Content Placeholder 2"/>
          <p:cNvSpPr>
            <a:spLocks noGrp="1"/>
          </p:cNvSpPr>
          <p:nvPr>
            <p:ph idx="1"/>
          </p:nvPr>
        </p:nvSpPr>
        <p:spPr/>
        <p:txBody>
          <a:bodyPr>
            <a:normAutofit fontScale="92500" lnSpcReduction="10000"/>
          </a:bodyPr>
          <a:p>
            <a:r>
              <a:rPr b="1" dirty="0" sz="3400" lang="en-GB" smtClean="0"/>
              <a:t>Def:</a:t>
            </a:r>
            <a:r>
              <a:rPr dirty="0" sz="3400" lang="en-GB" smtClean="0"/>
              <a:t>- Is bleeding into the substance of the brain. </a:t>
            </a:r>
          </a:p>
          <a:p>
            <a:pPr>
              <a:buNone/>
            </a:pPr>
            <a:r>
              <a:rPr b="1" dirty="0" sz="3400" lang="en-GB" smtClean="0"/>
              <a:t>CAUSES</a:t>
            </a:r>
          </a:p>
          <a:p>
            <a:pPr indent="-571500" marL="571500">
              <a:buFont typeface="+mj-lt"/>
              <a:buAutoNum type="romanLcPeriod"/>
            </a:pPr>
            <a:r>
              <a:rPr dirty="0" sz="3400" lang="en-GB" smtClean="0"/>
              <a:t>Head injuries -Commonly seen when force is exerted to the head over a small area </a:t>
            </a:r>
            <a:r>
              <a:rPr dirty="0" sz="3400" lang="en-GB" err="1" smtClean="0"/>
              <a:t>eg</a:t>
            </a:r>
            <a:r>
              <a:rPr dirty="0" sz="3400" lang="en-GB" smtClean="0"/>
              <a:t> missile injuries or bullet wounds; stab injury.</a:t>
            </a:r>
          </a:p>
          <a:p>
            <a:pPr indent="-571500" marL="571500">
              <a:buFont typeface="+mj-lt"/>
              <a:buAutoNum type="romanLcPeriod"/>
            </a:pPr>
            <a:r>
              <a:rPr dirty="0" sz="3400" lang="en-GB" smtClean="0"/>
              <a:t>systemic hypertension- causes degeneration and rupture of a vessel</a:t>
            </a:r>
          </a:p>
          <a:p>
            <a:pPr indent="-571500" marL="571500">
              <a:buFont typeface="+mj-lt"/>
              <a:buAutoNum type="romanLcPeriod"/>
            </a:pPr>
            <a:r>
              <a:rPr dirty="0" sz="3400" lang="en-GB" smtClean="0"/>
              <a:t>rupture of a </a:t>
            </a:r>
            <a:r>
              <a:rPr dirty="0" sz="3400" lang="en-GB" err="1" smtClean="0"/>
              <a:t>saccular</a:t>
            </a:r>
            <a:r>
              <a:rPr dirty="0" sz="3400" lang="en-GB" smtClean="0"/>
              <a:t> aneurysm in the brain</a:t>
            </a:r>
          </a:p>
          <a:p>
            <a:pPr indent="-571500" marL="571500">
              <a:buFont typeface="+mj-lt"/>
              <a:buAutoNum type="romanLcPeriod"/>
            </a:pPr>
            <a:r>
              <a:rPr dirty="0" sz="3400" lang="en-GB" smtClean="0"/>
              <a:t>vascular anomalies</a:t>
            </a:r>
          </a:p>
          <a:p>
            <a:endParaRPr dirty="0" lang="en-GB"/>
          </a:p>
        </p:txBody>
      </p:sp>
    </p:spTree>
  </p:cSld>
  <p:clrMapOvr>
    <a:masterClrMapping/>
  </p:clrMapOvr>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77" name=""/>
        <p:cNvGrpSpPr/>
        <p:nvPr/>
      </p:nvGrpSpPr>
      <p:grpSpPr>
        <a:xfrm>
          <a:off x="0" y="0"/>
          <a:ext cx="0" cy="0"/>
          <a:chOff x="0" y="0"/>
          <a:chExt cx="0" cy="0"/>
        </a:xfrm>
      </p:grpSpPr>
      <p:sp>
        <p:nvSpPr>
          <p:cNvPr id="1048734" name="Title 1"/>
          <p:cNvSpPr>
            <a:spLocks noGrp="1"/>
          </p:cNvSpPr>
          <p:nvPr>
            <p:ph type="title"/>
          </p:nvPr>
        </p:nvSpPr>
        <p:spPr/>
        <p:txBody>
          <a:bodyPr/>
          <a:p>
            <a:r>
              <a:rPr dirty="0" lang="en-GB" smtClean="0"/>
              <a:t>Causes cont..</a:t>
            </a:r>
            <a:endParaRPr dirty="0" lang="en-GB"/>
          </a:p>
        </p:txBody>
      </p:sp>
      <p:sp>
        <p:nvSpPr>
          <p:cNvPr id="1048735" name="Content Placeholder 2"/>
          <p:cNvSpPr>
            <a:spLocks noGrp="1"/>
          </p:cNvSpPr>
          <p:nvPr>
            <p:ph idx="1"/>
          </p:nvPr>
        </p:nvSpPr>
        <p:spPr/>
        <p:txBody>
          <a:bodyPr/>
          <a:p>
            <a:pPr indent="-571500" marL="571500">
              <a:buAutoNum type="romanLcPeriod" startAt="5"/>
            </a:pPr>
            <a:r>
              <a:rPr dirty="0" lang="en-GB" smtClean="0"/>
              <a:t>intracranial tumours</a:t>
            </a:r>
          </a:p>
          <a:p>
            <a:pPr indent="-571500" marL="571500">
              <a:buAutoNum type="romanLcPeriod" startAt="5"/>
            </a:pPr>
            <a:r>
              <a:rPr dirty="0" lang="en-GB" smtClean="0"/>
              <a:t>bleeding disorders such as leukaemia, haemophilia, </a:t>
            </a:r>
            <a:r>
              <a:rPr dirty="0" lang="en-GB" err="1" smtClean="0"/>
              <a:t>aplastic</a:t>
            </a:r>
            <a:r>
              <a:rPr dirty="0" lang="en-GB" smtClean="0"/>
              <a:t> anaemia, and thrombocytopenia. </a:t>
            </a:r>
          </a:p>
          <a:p>
            <a:pPr indent="-571500" marL="571500">
              <a:buAutoNum type="romanLcPeriod" startAt="5"/>
            </a:pPr>
            <a:r>
              <a:rPr dirty="0" lang="en-GB" smtClean="0"/>
              <a:t>complications of anticoagulant therapy.</a:t>
            </a:r>
          </a:p>
          <a:p>
            <a:endParaRPr dirty="0" lang="en-GB"/>
          </a:p>
        </p:txBody>
      </p:sp>
    </p:spTree>
  </p:cSld>
  <p:clrMapOvr>
    <a:masterClrMapping/>
  </p:clrMapOvr>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78" name=""/>
        <p:cNvGrpSpPr/>
        <p:nvPr/>
      </p:nvGrpSpPr>
      <p:grpSpPr>
        <a:xfrm>
          <a:off x="0" y="0"/>
          <a:ext cx="0" cy="0"/>
          <a:chOff x="0" y="0"/>
          <a:chExt cx="0" cy="0"/>
        </a:xfrm>
      </p:grpSpPr>
      <p:sp>
        <p:nvSpPr>
          <p:cNvPr id="1048736" name="Title 1"/>
          <p:cNvSpPr>
            <a:spLocks noGrp="1"/>
          </p:cNvSpPr>
          <p:nvPr>
            <p:ph type="title"/>
          </p:nvPr>
        </p:nvSpPr>
        <p:spPr/>
        <p:txBody>
          <a:bodyPr>
            <a:normAutofit fontScale="90000"/>
          </a:bodyPr>
          <a:p>
            <a:r>
              <a:rPr dirty="0" lang="en-GB" err="1" smtClean="0"/>
              <a:t>Intracebral</a:t>
            </a:r>
            <a:r>
              <a:rPr dirty="0" lang="en-GB" smtClean="0"/>
              <a:t> haemorrhage/haematoma cont...</a:t>
            </a:r>
            <a:endParaRPr dirty="0" lang="en-GB"/>
          </a:p>
        </p:txBody>
      </p:sp>
      <p:sp>
        <p:nvSpPr>
          <p:cNvPr id="1048737" name="Content Placeholder 2"/>
          <p:cNvSpPr>
            <a:spLocks noGrp="1"/>
          </p:cNvSpPr>
          <p:nvPr>
            <p:ph idx="1"/>
          </p:nvPr>
        </p:nvSpPr>
        <p:spPr/>
        <p:txBody>
          <a:bodyPr>
            <a:normAutofit fontScale="92500" lnSpcReduction="20000"/>
          </a:bodyPr>
          <a:p>
            <a:r>
              <a:rPr b="1" dirty="0" lang="en-GB" smtClean="0"/>
              <a:t>Signs and symptoms</a:t>
            </a:r>
          </a:p>
          <a:p>
            <a:r>
              <a:rPr dirty="0" lang="en-GB" smtClean="0"/>
              <a:t>The onset may be insidious, beginning with the development</a:t>
            </a:r>
          </a:p>
          <a:p>
            <a:r>
              <a:rPr dirty="0" lang="en-GB" smtClean="0"/>
              <a:t>of neurologic deficits followed by headache. </a:t>
            </a:r>
          </a:p>
          <a:p>
            <a:pPr>
              <a:buNone/>
            </a:pPr>
            <a:r>
              <a:rPr b="1" dirty="0" lang="en-GB" smtClean="0"/>
              <a:t>Management</a:t>
            </a:r>
          </a:p>
          <a:p>
            <a:r>
              <a:rPr dirty="0" lang="en-GB" smtClean="0"/>
              <a:t>Management includes :-</a:t>
            </a:r>
          </a:p>
          <a:p>
            <a:r>
              <a:rPr dirty="0" lang="en-GB" smtClean="0"/>
              <a:t>supportive care </a:t>
            </a:r>
          </a:p>
          <a:p>
            <a:r>
              <a:rPr dirty="0" lang="en-GB" smtClean="0"/>
              <a:t>control of ICP</a:t>
            </a:r>
          </a:p>
          <a:p>
            <a:r>
              <a:rPr dirty="0" lang="en-GB" smtClean="0"/>
              <a:t>careful administration of fluids  and electrolytes</a:t>
            </a:r>
          </a:p>
          <a:p>
            <a:r>
              <a:rPr dirty="0" lang="en-GB" smtClean="0"/>
              <a:t>Antihypertensive medications. </a:t>
            </a:r>
          </a:p>
        </p:txBody>
      </p:sp>
    </p:spTree>
  </p:cSld>
  <p:clrMapOvr>
    <a:masterClrMapping/>
  </p:clrMapOvr>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79" name=""/>
        <p:cNvGrpSpPr/>
        <p:nvPr/>
      </p:nvGrpSpPr>
      <p:grpSpPr>
        <a:xfrm>
          <a:off x="0" y="0"/>
          <a:ext cx="0" cy="0"/>
          <a:chOff x="0" y="0"/>
          <a:chExt cx="0" cy="0"/>
        </a:xfrm>
      </p:grpSpPr>
      <p:sp>
        <p:nvSpPr>
          <p:cNvPr id="1048738" name="Title 1"/>
          <p:cNvSpPr>
            <a:spLocks noGrp="1"/>
          </p:cNvSpPr>
          <p:nvPr>
            <p:ph type="title"/>
          </p:nvPr>
        </p:nvSpPr>
        <p:spPr/>
        <p:txBody>
          <a:bodyPr>
            <a:normAutofit fontScale="90000"/>
          </a:bodyPr>
          <a:p>
            <a:r>
              <a:rPr dirty="0" lang="en-GB" err="1" smtClean="0"/>
              <a:t>Intracebral</a:t>
            </a:r>
            <a:r>
              <a:rPr dirty="0" lang="en-GB" smtClean="0"/>
              <a:t> haemorrhage/haematoma Management cont...</a:t>
            </a:r>
            <a:endParaRPr dirty="0" lang="en-GB"/>
          </a:p>
        </p:txBody>
      </p:sp>
      <p:sp>
        <p:nvSpPr>
          <p:cNvPr id="1048739" name="Content Placeholder 2"/>
          <p:cNvSpPr>
            <a:spLocks noGrp="1"/>
          </p:cNvSpPr>
          <p:nvPr>
            <p:ph idx="1"/>
          </p:nvPr>
        </p:nvSpPr>
        <p:spPr/>
        <p:txBody>
          <a:bodyPr>
            <a:normAutofit/>
          </a:bodyPr>
          <a:p>
            <a:r>
              <a:rPr b="1" dirty="0" lang="en-GB" smtClean="0"/>
              <a:t>Surgical intervention</a:t>
            </a:r>
          </a:p>
          <a:p>
            <a:r>
              <a:rPr dirty="0" lang="en-GB" smtClean="0"/>
              <a:t>Craniotomy or </a:t>
            </a:r>
            <a:r>
              <a:rPr dirty="0" lang="en-GB" err="1" smtClean="0"/>
              <a:t>craniectomy</a:t>
            </a:r>
            <a:r>
              <a:rPr dirty="0" lang="en-GB" smtClean="0"/>
              <a:t> -permits removal of the blood clot and control of </a:t>
            </a:r>
            <a:r>
              <a:rPr dirty="0" lang="en-GB" err="1" smtClean="0"/>
              <a:t>hemorrhage</a:t>
            </a:r>
            <a:r>
              <a:rPr dirty="0" lang="en-GB" smtClean="0"/>
              <a:t> but may not be possible because of the inaccessible location of the bleeding </a:t>
            </a:r>
            <a:r>
              <a:rPr lang="en-GB" smtClean="0"/>
              <a:t>or  the lack </a:t>
            </a:r>
            <a:r>
              <a:rPr dirty="0" lang="en-GB" smtClean="0"/>
              <a:t>of a clearly circumscribed area of blood that can be removed.</a:t>
            </a:r>
          </a:p>
          <a:p>
            <a:endParaRPr dirty="0" lang="en-GB"/>
          </a:p>
        </p:txBody>
      </p:sp>
    </p:spTree>
  </p:cSld>
  <p:clrMapOvr>
    <a:masterClrMapping/>
  </p:clrMapOvr>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80" name=""/>
        <p:cNvGrpSpPr/>
        <p:nvPr/>
      </p:nvGrpSpPr>
      <p:grpSpPr>
        <a:xfrm>
          <a:off x="0" y="0"/>
          <a:ext cx="0" cy="0"/>
          <a:chOff x="0" y="0"/>
          <a:chExt cx="0" cy="0"/>
        </a:xfrm>
      </p:grpSpPr>
      <p:sp>
        <p:nvSpPr>
          <p:cNvPr id="1048740" name="Title 1"/>
          <p:cNvSpPr>
            <a:spLocks noGrp="1"/>
          </p:cNvSpPr>
          <p:nvPr>
            <p:ph type="title"/>
          </p:nvPr>
        </p:nvSpPr>
        <p:spPr/>
        <p:txBody>
          <a:bodyPr/>
          <a:p>
            <a:r>
              <a:rPr b="1" dirty="0" lang="en-GB" smtClean="0"/>
              <a:t>Management of Brain Injuries</a:t>
            </a:r>
            <a:endParaRPr dirty="0" lang="en-GB"/>
          </a:p>
        </p:txBody>
      </p:sp>
      <p:sp>
        <p:nvSpPr>
          <p:cNvPr id="1048741" name="Content Placeholder 2"/>
          <p:cNvSpPr>
            <a:spLocks noGrp="1"/>
          </p:cNvSpPr>
          <p:nvPr>
            <p:ph idx="1"/>
          </p:nvPr>
        </p:nvSpPr>
        <p:spPr/>
        <p:txBody>
          <a:bodyPr>
            <a:normAutofit fontScale="92500"/>
          </a:bodyPr>
          <a:p>
            <a:pPr>
              <a:buFont typeface="Wingdings" pitchFamily="2" charset="2"/>
              <a:buChar char="§"/>
            </a:pPr>
            <a:r>
              <a:rPr b="1" dirty="0" lang="en-GB" smtClean="0"/>
              <a:t>Assessment and diagnosis of the extent of injury</a:t>
            </a:r>
          </a:p>
          <a:p>
            <a:r>
              <a:rPr dirty="0" lang="en-GB" smtClean="0"/>
              <a:t>accomplished by</a:t>
            </a:r>
          </a:p>
          <a:p>
            <a:pPr>
              <a:buFont typeface="Wingdings" pitchFamily="2" charset="2"/>
              <a:buChar char="ü"/>
            </a:pPr>
            <a:r>
              <a:rPr dirty="0" lang="en-GB" smtClean="0"/>
              <a:t> The initial physical and neurologic examinations.</a:t>
            </a:r>
          </a:p>
          <a:p>
            <a:pPr>
              <a:buFont typeface="Wingdings" pitchFamily="2" charset="2"/>
              <a:buChar char="ü"/>
            </a:pPr>
            <a:r>
              <a:rPr dirty="0" lang="en-GB" smtClean="0"/>
              <a:t>CT and MRI scans - are  primary </a:t>
            </a:r>
            <a:r>
              <a:rPr dirty="0" lang="en-GB" err="1" smtClean="0"/>
              <a:t>neuroimaging</a:t>
            </a:r>
            <a:r>
              <a:rPr dirty="0" lang="en-GB" smtClean="0"/>
              <a:t> diagnostic    tools and are useful in evaluating the brain structure.</a:t>
            </a:r>
          </a:p>
          <a:p>
            <a:pPr>
              <a:buFont typeface="Wingdings" pitchFamily="2" charset="2"/>
              <a:buChar char="ü"/>
            </a:pPr>
            <a:r>
              <a:rPr dirty="0" lang="en-GB" smtClean="0"/>
              <a:t>Position </a:t>
            </a:r>
            <a:r>
              <a:rPr dirty="0" lang="en-GB" smtClean="0"/>
              <a:t>emission tomography (PET) - for assessing brain function. </a:t>
            </a:r>
            <a:endParaRPr dirty="0" lang="en-GB"/>
          </a:p>
        </p:txBody>
      </p:sp>
    </p:spTree>
  </p:cSld>
  <p:clrMapOvr>
    <a:masterClrMapping/>
  </p:clrMapOvr>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81" name=""/>
        <p:cNvGrpSpPr/>
        <p:nvPr/>
      </p:nvGrpSpPr>
      <p:grpSpPr>
        <a:xfrm>
          <a:off x="0" y="0"/>
          <a:ext cx="0" cy="0"/>
          <a:chOff x="0" y="0"/>
          <a:chExt cx="0" cy="0"/>
        </a:xfrm>
      </p:grpSpPr>
      <p:sp>
        <p:nvSpPr>
          <p:cNvPr id="1048742" name="Title 1"/>
          <p:cNvSpPr>
            <a:spLocks noGrp="1"/>
          </p:cNvSpPr>
          <p:nvPr>
            <p:ph type="title"/>
          </p:nvPr>
        </p:nvSpPr>
        <p:spPr/>
        <p:txBody>
          <a:bodyPr/>
          <a:p>
            <a:r>
              <a:rPr dirty="0" lang="en-GB" smtClean="0"/>
              <a:t>Mgt of brain injuries cont.....</a:t>
            </a:r>
            <a:endParaRPr dirty="0" lang="en-GB"/>
          </a:p>
        </p:txBody>
      </p:sp>
      <p:sp>
        <p:nvSpPr>
          <p:cNvPr id="1048743" name="Content Placeholder 2"/>
          <p:cNvSpPr>
            <a:spLocks noGrp="1"/>
          </p:cNvSpPr>
          <p:nvPr>
            <p:ph idx="1"/>
          </p:nvPr>
        </p:nvSpPr>
        <p:spPr/>
        <p:txBody>
          <a:bodyPr>
            <a:normAutofit fontScale="92500"/>
          </a:bodyPr>
          <a:p>
            <a:r>
              <a:rPr dirty="0" lang="en-GB" smtClean="0"/>
              <a:t>Transported the pt from the scene of the injury on a board with the head and neck maintained in alignment with the axis of the body. </a:t>
            </a:r>
          </a:p>
          <a:p>
            <a:r>
              <a:rPr dirty="0" lang="en-GB" smtClean="0"/>
              <a:t>A cervical  collar should be applied an maintained until cervical spinal cord injury has been ruled out by spine x-rays.</a:t>
            </a:r>
          </a:p>
          <a:p>
            <a:r>
              <a:rPr b="1" dirty="0" lang="en-GB" smtClean="0"/>
              <a:t>Note</a:t>
            </a:r>
            <a:r>
              <a:rPr dirty="0" lang="en-GB" smtClean="0"/>
              <a:t>: Any patient with a head injury is presumed to have a cervical spine injury until proven otherwise. </a:t>
            </a:r>
          </a:p>
          <a:p>
            <a:endParaRPr dirty="0" lang="en-GB" smtClean="0"/>
          </a:p>
        </p:txBody>
      </p:sp>
    </p:spTree>
  </p:cSld>
  <p:clrMapOvr>
    <a:masterClrMapping/>
  </p:clrMapOvr>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82" name=""/>
        <p:cNvGrpSpPr/>
        <p:nvPr/>
      </p:nvGrpSpPr>
      <p:grpSpPr>
        <a:xfrm>
          <a:off x="0" y="0"/>
          <a:ext cx="0" cy="0"/>
          <a:chOff x="0" y="0"/>
          <a:chExt cx="0" cy="0"/>
        </a:xfrm>
      </p:grpSpPr>
      <p:sp>
        <p:nvSpPr>
          <p:cNvPr id="1048744" name="Title 1"/>
          <p:cNvSpPr>
            <a:spLocks noGrp="1"/>
          </p:cNvSpPr>
          <p:nvPr>
            <p:ph type="title"/>
          </p:nvPr>
        </p:nvSpPr>
        <p:spPr/>
        <p:txBody>
          <a:bodyPr/>
          <a:p>
            <a:r>
              <a:rPr dirty="0" lang="en-GB" smtClean="0"/>
              <a:t>Mgt brain injuries cont...</a:t>
            </a:r>
            <a:endParaRPr dirty="0" lang="en-GB"/>
          </a:p>
        </p:txBody>
      </p:sp>
      <p:sp>
        <p:nvSpPr>
          <p:cNvPr id="1048745" name="Content Placeholder 2"/>
          <p:cNvSpPr>
            <a:spLocks noGrp="1"/>
          </p:cNvSpPr>
          <p:nvPr>
            <p:ph idx="1"/>
          </p:nvPr>
        </p:nvSpPr>
        <p:spPr/>
        <p:txBody>
          <a:bodyPr>
            <a:normAutofit fontScale="85000" lnSpcReduction="10000"/>
          </a:bodyPr>
          <a:p>
            <a:r>
              <a:rPr dirty="0" lang="en-GB" smtClean="0"/>
              <a:t>All therapy is directed toward preserving brain homeostasis and preventing secondary brain injury.</a:t>
            </a:r>
          </a:p>
          <a:p>
            <a:pPr>
              <a:buFont typeface="Wingdings" pitchFamily="2" charset="2"/>
              <a:buChar char="§"/>
            </a:pPr>
            <a:r>
              <a:rPr dirty="0" lang="en-GB" smtClean="0"/>
              <a:t>Common causes of secondary injury are; cerebral </a:t>
            </a:r>
            <a:r>
              <a:rPr dirty="0" lang="en-GB" err="1" smtClean="0"/>
              <a:t>edema</a:t>
            </a:r>
            <a:r>
              <a:rPr dirty="0" lang="en-GB" smtClean="0"/>
              <a:t>, hypotension, and respiratory depression that may lead to hypoxemia and electrolyte imbalance. Treatments to prevent secondary injury include</a:t>
            </a:r>
          </a:p>
          <a:p>
            <a:r>
              <a:rPr dirty="0" lang="en-GB" smtClean="0"/>
              <a:t>stabilization of cardiovascular and respiratory function to maintain adequate cerebral perfusion, control of </a:t>
            </a:r>
            <a:r>
              <a:rPr dirty="0" lang="en-GB" err="1" smtClean="0"/>
              <a:t>hemorrhage</a:t>
            </a:r>
            <a:r>
              <a:rPr dirty="0" lang="en-GB" smtClean="0"/>
              <a:t> and </a:t>
            </a:r>
            <a:r>
              <a:rPr dirty="0" lang="en-GB" err="1" smtClean="0"/>
              <a:t>hypovolemia</a:t>
            </a:r>
            <a:r>
              <a:rPr dirty="0" lang="en-GB" smtClean="0"/>
              <a:t>, and maintenance of optimal blood gas values.</a:t>
            </a:r>
          </a:p>
          <a:p>
            <a:endParaRPr dirty="0" lang="en-GB"/>
          </a:p>
        </p:txBody>
      </p:sp>
    </p:spTree>
  </p:cSld>
  <p:clrMapOvr>
    <a:masterClrMapping/>
  </p:clrMapOvr>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83" name=""/>
        <p:cNvGrpSpPr/>
        <p:nvPr/>
      </p:nvGrpSpPr>
      <p:grpSpPr>
        <a:xfrm>
          <a:off x="0" y="0"/>
          <a:ext cx="0" cy="0"/>
          <a:chOff x="0" y="0"/>
          <a:chExt cx="0" cy="0"/>
        </a:xfrm>
      </p:grpSpPr>
      <p:sp>
        <p:nvSpPr>
          <p:cNvPr id="1048746" name="Title 1"/>
          <p:cNvSpPr>
            <a:spLocks noGrp="1"/>
          </p:cNvSpPr>
          <p:nvPr>
            <p:ph type="title"/>
          </p:nvPr>
        </p:nvSpPr>
        <p:spPr/>
        <p:txBody>
          <a:bodyPr>
            <a:normAutofit fontScale="90000"/>
          </a:bodyPr>
          <a:p>
            <a:r>
              <a:rPr dirty="0" lang="en-GB" smtClean="0"/>
              <a:t>INCREASED INTRACRANIAL PRESSURE(ICP)</a:t>
            </a:r>
            <a:endParaRPr dirty="0" lang="en-GB"/>
          </a:p>
        </p:txBody>
      </p:sp>
      <p:sp>
        <p:nvSpPr>
          <p:cNvPr id="1048747" name="Content Placeholder 2"/>
          <p:cNvSpPr>
            <a:spLocks noGrp="1"/>
          </p:cNvSpPr>
          <p:nvPr>
            <p:ph idx="1"/>
          </p:nvPr>
        </p:nvSpPr>
        <p:spPr/>
        <p:txBody>
          <a:bodyPr>
            <a:normAutofit fontScale="85000" lnSpcReduction="20000"/>
          </a:bodyPr>
          <a:p>
            <a:r>
              <a:rPr dirty="0" lang="en-GB" smtClean="0"/>
              <a:t>ICP occurs when  the damaged brain swells with </a:t>
            </a:r>
            <a:r>
              <a:rPr dirty="0" lang="en-GB" err="1" smtClean="0"/>
              <a:t>edema</a:t>
            </a:r>
            <a:r>
              <a:rPr dirty="0" lang="en-GB" smtClean="0"/>
              <a:t> or as blood collects</a:t>
            </a:r>
          </a:p>
          <a:p>
            <a:r>
              <a:rPr dirty="0" lang="en-GB" smtClean="0"/>
              <a:t>within the brain.</a:t>
            </a:r>
          </a:p>
          <a:p>
            <a:r>
              <a:rPr dirty="0" lang="en-GB" smtClean="0"/>
              <a:t>This requires aggressive treatment. </a:t>
            </a:r>
          </a:p>
          <a:p>
            <a:r>
              <a:rPr dirty="0" lang="en-GB" smtClean="0"/>
              <a:t>If the ICP remains elevated, it can decrease the cerebral perfusion pressure (CPP)</a:t>
            </a:r>
          </a:p>
          <a:p>
            <a:pPr>
              <a:buNone/>
            </a:pPr>
            <a:r>
              <a:rPr b="1" dirty="0" lang="en-GB" smtClean="0"/>
              <a:t>MANAGEMENT </a:t>
            </a:r>
          </a:p>
          <a:p>
            <a:r>
              <a:rPr dirty="0" lang="en-GB" smtClean="0"/>
              <a:t>Pt is cared for in the ICU where expert nursing care and medical treatment are readily available.</a:t>
            </a:r>
          </a:p>
          <a:p>
            <a:r>
              <a:rPr dirty="0" lang="en-GB" smtClean="0"/>
              <a:t>Aim of mgt is to prevent  secondary injury and maintaining adequate cerebral oxygenation</a:t>
            </a:r>
          </a:p>
        </p:txBody>
      </p:sp>
    </p:spTree>
  </p:cSld>
  <p:clrMapOvr>
    <a:masterClrMapping/>
  </p:clrMapOvr>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84" name=""/>
        <p:cNvGrpSpPr/>
        <p:nvPr/>
      </p:nvGrpSpPr>
      <p:grpSpPr>
        <a:xfrm>
          <a:off x="0" y="0"/>
          <a:ext cx="0" cy="0"/>
          <a:chOff x="0" y="0"/>
          <a:chExt cx="0" cy="0"/>
        </a:xfrm>
      </p:grpSpPr>
      <p:sp>
        <p:nvSpPr>
          <p:cNvPr id="1048748" name="Title 1"/>
          <p:cNvSpPr>
            <a:spLocks noGrp="1"/>
          </p:cNvSpPr>
          <p:nvPr>
            <p:ph type="title"/>
          </p:nvPr>
        </p:nvSpPr>
        <p:spPr/>
        <p:txBody>
          <a:bodyPr/>
          <a:p>
            <a:r>
              <a:rPr dirty="0" lang="en-GB" smtClean="0"/>
              <a:t>Mgt ICP cont...</a:t>
            </a:r>
            <a:endParaRPr dirty="0" lang="en-GB"/>
          </a:p>
        </p:txBody>
      </p:sp>
      <p:sp>
        <p:nvSpPr>
          <p:cNvPr id="1048749" name="Content Placeholder 2"/>
          <p:cNvSpPr>
            <a:spLocks noGrp="1"/>
          </p:cNvSpPr>
          <p:nvPr>
            <p:ph idx="1"/>
          </p:nvPr>
        </p:nvSpPr>
        <p:spPr/>
        <p:txBody>
          <a:bodyPr>
            <a:normAutofit fontScale="92500" lnSpcReduction="20000"/>
          </a:bodyPr>
          <a:p>
            <a:r>
              <a:rPr dirty="0" lang="en-GB" smtClean="0"/>
              <a:t>1.Surgery </a:t>
            </a:r>
          </a:p>
          <a:p>
            <a:r>
              <a:rPr dirty="0" lang="en-GB" smtClean="0"/>
              <a:t>Required for evacuation of blood clots, </a:t>
            </a:r>
            <a:r>
              <a:rPr dirty="0" lang="en-GB" err="1" smtClean="0"/>
              <a:t>débridement</a:t>
            </a:r>
            <a:r>
              <a:rPr dirty="0" lang="en-GB" smtClean="0"/>
              <a:t> and elevation of depressed fractures of the skull, and suture of severe scalp lacerations. </a:t>
            </a:r>
          </a:p>
          <a:p>
            <a:r>
              <a:rPr dirty="0" lang="en-GB" smtClean="0"/>
              <a:t>ICP is monitored closely; if increased, it is managed by maintaining adequate oxygenation, elevating the head of the bed, and maintaining normal blood volume.</a:t>
            </a:r>
          </a:p>
          <a:p>
            <a:r>
              <a:rPr dirty="0" lang="en-GB" smtClean="0"/>
              <a:t>Devices to monitor ICP or drain CSF can be inserted during surgery .</a:t>
            </a:r>
          </a:p>
          <a:p>
            <a:endParaRPr dirty="0" lang="en-GB"/>
          </a:p>
        </p:txBody>
      </p:sp>
    </p:spTree>
  </p:cSld>
  <p:clrMapOvr>
    <a:masterClrMapping/>
  </p:clrMapOvr>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85" name=""/>
        <p:cNvGrpSpPr/>
        <p:nvPr/>
      </p:nvGrpSpPr>
      <p:grpSpPr>
        <a:xfrm>
          <a:off x="0" y="0"/>
          <a:ext cx="0" cy="0"/>
          <a:chOff x="0" y="0"/>
          <a:chExt cx="0" cy="0"/>
        </a:xfrm>
      </p:grpSpPr>
      <p:sp>
        <p:nvSpPr>
          <p:cNvPr id="1048750" name="Title 1"/>
          <p:cNvSpPr>
            <a:spLocks noGrp="1"/>
          </p:cNvSpPr>
          <p:nvPr>
            <p:ph type="title"/>
          </p:nvPr>
        </p:nvSpPr>
        <p:spPr/>
        <p:txBody>
          <a:bodyPr/>
          <a:p>
            <a:r>
              <a:rPr dirty="0" lang="en-GB" smtClean="0"/>
              <a:t>Mgt ICP cont..</a:t>
            </a:r>
            <a:endParaRPr dirty="0" lang="en-GB"/>
          </a:p>
        </p:txBody>
      </p:sp>
      <p:sp>
        <p:nvSpPr>
          <p:cNvPr id="1048751" name="Content Placeholder 2"/>
          <p:cNvSpPr>
            <a:spLocks noGrp="1"/>
          </p:cNvSpPr>
          <p:nvPr>
            <p:ph idx="1"/>
          </p:nvPr>
        </p:nvSpPr>
        <p:spPr/>
        <p:txBody>
          <a:bodyPr>
            <a:normAutofit fontScale="77500" lnSpcReduction="20000"/>
          </a:bodyPr>
          <a:p>
            <a:r>
              <a:rPr dirty="0" lang="en-GB" smtClean="0"/>
              <a:t>Comatose pts are </a:t>
            </a:r>
            <a:r>
              <a:rPr dirty="0" lang="en-GB" err="1" smtClean="0"/>
              <a:t>intubated</a:t>
            </a:r>
            <a:r>
              <a:rPr dirty="0" lang="en-GB" smtClean="0"/>
              <a:t> and mechanically ventilated to ensure adequate oxygenation and protect the airway.</a:t>
            </a:r>
          </a:p>
          <a:p>
            <a:r>
              <a:rPr dirty="0" lang="en-GB" smtClean="0"/>
              <a:t>Administer </a:t>
            </a:r>
            <a:r>
              <a:rPr dirty="0" lang="en-GB" err="1" smtClean="0"/>
              <a:t>antiseizure</a:t>
            </a:r>
            <a:r>
              <a:rPr dirty="0" lang="en-GB" smtClean="0"/>
              <a:t> agents ,because seizures can occur after head injury and can cause secondary brain damage from hypoxia. </a:t>
            </a:r>
          </a:p>
          <a:p>
            <a:r>
              <a:rPr dirty="0" lang="en-GB" smtClean="0"/>
              <a:t>If </a:t>
            </a:r>
            <a:r>
              <a:rPr lang="en-GB" smtClean="0"/>
              <a:t>the </a:t>
            </a:r>
            <a:r>
              <a:rPr lang="en-GB" smtClean="0"/>
              <a:t>patient </a:t>
            </a:r>
            <a:r>
              <a:rPr dirty="0" lang="en-GB" smtClean="0"/>
              <a:t>is very agitated, benzodiazepines may be prescribed to calm the patient without decreasing LOC. </a:t>
            </a:r>
          </a:p>
          <a:p>
            <a:r>
              <a:rPr dirty="0" lang="en-GB" smtClean="0"/>
              <a:t>Benzodiazepines do not affect ICP or CPP, making them good choices for the patient with head injury. </a:t>
            </a:r>
          </a:p>
          <a:p>
            <a:r>
              <a:rPr dirty="0" lang="en-GB" smtClean="0"/>
              <a:t>NG tube may be inserted, due to reduced gastric motility &amp; reverse peristalsis  associated with head injury, making regurgitation and aspiration common in the first few hours.</a:t>
            </a:r>
            <a:endParaRPr dirty="0" lang="en-GB"/>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12" name=""/>
        <p:cNvGrpSpPr/>
        <p:nvPr/>
      </p:nvGrpSpPr>
      <p:grpSpPr>
        <a:xfrm>
          <a:off x="0" y="0"/>
          <a:ext cx="0" cy="0"/>
          <a:chOff x="0" y="0"/>
          <a:chExt cx="0" cy="0"/>
        </a:xfrm>
      </p:grpSpPr>
      <p:sp>
        <p:nvSpPr>
          <p:cNvPr id="1048605" name="Title 1"/>
          <p:cNvSpPr>
            <a:spLocks noGrp="1"/>
          </p:cNvSpPr>
          <p:nvPr>
            <p:ph type="title"/>
          </p:nvPr>
        </p:nvSpPr>
        <p:spPr>
          <a:xfrm>
            <a:off x="467544" y="908720"/>
            <a:ext cx="8229600" cy="1143000"/>
          </a:xfrm>
        </p:spPr>
        <p:txBody>
          <a:bodyPr>
            <a:normAutofit fontScale="90000"/>
          </a:bodyPr>
          <a:p>
            <a:r>
              <a:rPr dirty="0" lang="en-GB" smtClean="0"/>
              <a:t>B. INHOSPITAL PHASE </a:t>
            </a:r>
            <a:br>
              <a:rPr dirty="0" lang="en-GB" smtClean="0"/>
            </a:br>
            <a:endParaRPr dirty="0" lang="en-GB"/>
          </a:p>
        </p:txBody>
      </p:sp>
      <p:sp>
        <p:nvSpPr>
          <p:cNvPr id="1048606" name="Content Placeholder 2"/>
          <p:cNvSpPr>
            <a:spLocks noGrp="1"/>
          </p:cNvSpPr>
          <p:nvPr>
            <p:ph idx="1"/>
          </p:nvPr>
        </p:nvSpPr>
        <p:spPr/>
        <p:txBody>
          <a:bodyPr>
            <a:normAutofit fontScale="93750" lnSpcReduction="10000"/>
          </a:bodyPr>
          <a:p>
            <a:r>
              <a:rPr dirty="0" lang="en-GB" smtClean="0"/>
              <a:t>Involves </a:t>
            </a:r>
            <a:r>
              <a:rPr dirty="0" lang="en-GB"/>
              <a:t>preparation of </a:t>
            </a:r>
            <a:r>
              <a:rPr dirty="0" lang="en-GB" smtClean="0"/>
              <a:t>:- </a:t>
            </a:r>
            <a:endParaRPr dirty="0" lang="en-GB"/>
          </a:p>
          <a:p>
            <a:r>
              <a:rPr b="1" dirty="0" lang="en-GB" err="1" smtClean="0"/>
              <a:t>i</a:t>
            </a:r>
            <a:r>
              <a:rPr b="1" dirty="0" lang="en-GB" smtClean="0"/>
              <a:t> )Appropriate personnel: </a:t>
            </a:r>
            <a:r>
              <a:rPr dirty="0" lang="en-GB"/>
              <a:t>as anticipated from information relayed from the field. </a:t>
            </a:r>
          </a:p>
          <a:p>
            <a:endParaRPr dirty="0" lang="en-GB"/>
          </a:p>
          <a:p>
            <a:r>
              <a:rPr b="1" dirty="0" lang="en-GB" smtClean="0"/>
              <a:t>ii) </a:t>
            </a:r>
            <a:r>
              <a:rPr b="1" dirty="0" lang="en-GB"/>
              <a:t>Area to receive patient: </a:t>
            </a:r>
            <a:r>
              <a:rPr dirty="0" lang="en-GB"/>
              <a:t>(in line with received information) </a:t>
            </a:r>
            <a:r>
              <a:rPr dirty="0" lang="en-GB" smtClean="0"/>
              <a:t>– </a:t>
            </a:r>
            <a:r>
              <a:rPr dirty="0" lang="en-GB" err="1" smtClean="0"/>
              <a:t>ie</a:t>
            </a:r>
            <a:r>
              <a:rPr dirty="0" lang="en-GB" smtClean="0"/>
              <a:t> </a:t>
            </a:r>
            <a:r>
              <a:rPr dirty="0" lang="en-GB"/>
              <a:t>Receiving / </a:t>
            </a:r>
            <a:r>
              <a:rPr dirty="0" lang="en-GB" err="1"/>
              <a:t>Rescucitation</a:t>
            </a:r>
            <a:r>
              <a:rPr dirty="0" lang="en-GB"/>
              <a:t> area adequately following ABC </a:t>
            </a:r>
            <a:r>
              <a:rPr dirty="0" lang="en-GB" smtClean="0"/>
              <a:t>protocol. </a:t>
            </a:r>
            <a:endParaRPr dirty="0" lang="en-GB"/>
          </a:p>
          <a:p>
            <a:r>
              <a:rPr dirty="0" lang="en-GB"/>
              <a:t>•</a:t>
            </a:r>
            <a:r>
              <a:rPr b="1" dirty="0" lang="en-GB"/>
              <a:t>Airway Equipment</a:t>
            </a:r>
            <a:r>
              <a:rPr dirty="0" lang="en-GB"/>
              <a:t>: ET Tubes (assorted sizes), laryngoscopes( sterile, functional, assorted sizes </a:t>
            </a:r>
          </a:p>
          <a:p>
            <a:endParaRPr dirty="0" lang="en-GB"/>
          </a:p>
        </p:txBody>
      </p:sp>
    </p:spTree>
  </p:cSld>
  <p:clrMapOvr>
    <a:masterClrMapping/>
  </p:clrMapOvr>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86" name=""/>
        <p:cNvGrpSpPr/>
        <p:nvPr/>
      </p:nvGrpSpPr>
      <p:grpSpPr>
        <a:xfrm>
          <a:off x="0" y="0"/>
          <a:ext cx="0" cy="0"/>
          <a:chOff x="0" y="0"/>
          <a:chExt cx="0" cy="0"/>
        </a:xfrm>
      </p:grpSpPr>
      <p:sp>
        <p:nvSpPr>
          <p:cNvPr id="1048752" name="Title 1"/>
          <p:cNvSpPr>
            <a:spLocks noGrp="1"/>
          </p:cNvSpPr>
          <p:nvPr>
            <p:ph type="title"/>
          </p:nvPr>
        </p:nvSpPr>
        <p:spPr/>
        <p:txBody>
          <a:bodyPr>
            <a:normAutofit fontScale="90000"/>
          </a:bodyPr>
          <a:p>
            <a:r>
              <a:rPr dirty="0" lang="en-GB" smtClean="0"/>
              <a:t>Controlling ICP in pts with severe brain injury</a:t>
            </a:r>
            <a:endParaRPr dirty="0" lang="en-GB"/>
          </a:p>
        </p:txBody>
      </p:sp>
      <p:sp>
        <p:nvSpPr>
          <p:cNvPr id="1048753" name="Content Placeholder 2"/>
          <p:cNvSpPr>
            <a:spLocks noGrp="1"/>
          </p:cNvSpPr>
          <p:nvPr>
            <p:ph idx="1"/>
          </p:nvPr>
        </p:nvSpPr>
        <p:spPr/>
        <p:txBody>
          <a:bodyPr>
            <a:normAutofit fontScale="77500" lnSpcReduction="20000"/>
          </a:bodyPr>
          <a:p>
            <a:pPr>
              <a:buFont typeface="Wingdings" pitchFamily="2" charset="2"/>
              <a:buChar char="ü"/>
            </a:pPr>
            <a:r>
              <a:rPr dirty="0" lang="en-GB" smtClean="0"/>
              <a:t>Elevate the head of the bed as prescribed.</a:t>
            </a:r>
          </a:p>
          <a:p>
            <a:pPr>
              <a:buFont typeface="Wingdings" pitchFamily="2" charset="2"/>
              <a:buChar char="ü"/>
            </a:pPr>
            <a:r>
              <a:rPr dirty="0" lang="en-GB" smtClean="0"/>
              <a:t> Maintain the patient’s head and neck in neutral alignment (no twisting or flexing the neck).</a:t>
            </a:r>
          </a:p>
          <a:p>
            <a:pPr>
              <a:buFont typeface="Wingdings" pitchFamily="2" charset="2"/>
              <a:buChar char="ü"/>
            </a:pPr>
            <a:r>
              <a:rPr dirty="0" lang="en-GB" smtClean="0"/>
              <a:t> Initiate measures to prevent the </a:t>
            </a:r>
            <a:r>
              <a:rPr dirty="0" lang="en-GB" err="1" smtClean="0"/>
              <a:t>Valsalva</a:t>
            </a:r>
            <a:r>
              <a:rPr dirty="0" lang="en-GB" smtClean="0"/>
              <a:t> </a:t>
            </a:r>
            <a:r>
              <a:rPr dirty="0" lang="en-GB" err="1" smtClean="0"/>
              <a:t>maneuver</a:t>
            </a:r>
            <a:r>
              <a:rPr dirty="0" lang="en-GB" smtClean="0"/>
              <a:t> (</a:t>
            </a:r>
            <a:r>
              <a:rPr dirty="0" lang="en-GB" err="1" smtClean="0"/>
              <a:t>eg</a:t>
            </a:r>
            <a:r>
              <a:rPr dirty="0" lang="en-GB" smtClean="0"/>
              <a:t>, stool softeners).</a:t>
            </a:r>
          </a:p>
          <a:p>
            <a:pPr>
              <a:buFont typeface="Wingdings" pitchFamily="2" charset="2"/>
              <a:buChar char="ü"/>
            </a:pPr>
            <a:r>
              <a:rPr dirty="0" lang="en-GB" smtClean="0"/>
              <a:t> Maintain normal body temperature.</a:t>
            </a:r>
          </a:p>
          <a:p>
            <a:pPr>
              <a:buFont typeface="Wingdings" pitchFamily="2" charset="2"/>
              <a:buChar char="ü"/>
            </a:pPr>
            <a:r>
              <a:rPr dirty="0" lang="en-GB" smtClean="0"/>
              <a:t> Administer O2 to maintain PaO2 90 mm Hg.</a:t>
            </a:r>
          </a:p>
          <a:p>
            <a:pPr>
              <a:buFont typeface="Wingdings" pitchFamily="2" charset="2"/>
              <a:buChar char="ü"/>
            </a:pPr>
            <a:r>
              <a:rPr dirty="0" lang="en-GB" smtClean="0"/>
              <a:t> Maintain fluid balance with normal saline solution.</a:t>
            </a:r>
          </a:p>
          <a:p>
            <a:pPr>
              <a:buFont typeface="Wingdings" pitchFamily="2" charset="2"/>
              <a:buChar char="ü"/>
            </a:pPr>
            <a:r>
              <a:rPr dirty="0" lang="en-GB" smtClean="0"/>
              <a:t> Avoid noxious stimuli  </a:t>
            </a:r>
            <a:r>
              <a:rPr dirty="0" lang="en-GB" err="1" smtClean="0"/>
              <a:t>eg</a:t>
            </a:r>
            <a:r>
              <a:rPr dirty="0" lang="en-GB" smtClean="0"/>
              <a:t>, excessive suctioning, painful procedures.</a:t>
            </a:r>
          </a:p>
          <a:p>
            <a:pPr>
              <a:buFont typeface="Wingdings" pitchFamily="2" charset="2"/>
              <a:buChar char="ü"/>
            </a:pPr>
            <a:r>
              <a:rPr dirty="0" lang="en-GB" smtClean="0"/>
              <a:t> Administer sedation to reduce agitation.</a:t>
            </a:r>
          </a:p>
          <a:p>
            <a:pPr>
              <a:buFont typeface="Wingdings" pitchFamily="2" charset="2"/>
              <a:buChar char="ü"/>
            </a:pPr>
            <a:r>
              <a:rPr dirty="0" lang="en-GB" smtClean="0"/>
              <a:t> Maintain cerebral perfusion pressure 70 mm Hg.</a:t>
            </a:r>
            <a:endParaRPr dirty="0" lang="en-GB"/>
          </a:p>
        </p:txBody>
      </p:sp>
    </p:spTree>
  </p:cSld>
  <p:clrMapOvr>
    <a:masterClrMapping/>
  </p:clrMapOvr>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87" name=""/>
        <p:cNvGrpSpPr/>
        <p:nvPr/>
      </p:nvGrpSpPr>
      <p:grpSpPr>
        <a:xfrm>
          <a:off x="0" y="0"/>
          <a:ext cx="0" cy="0"/>
          <a:chOff x="0" y="0"/>
          <a:chExt cx="0" cy="0"/>
        </a:xfrm>
      </p:grpSpPr>
      <p:sp>
        <p:nvSpPr>
          <p:cNvPr id="1048754" name="Title 1"/>
          <p:cNvSpPr>
            <a:spLocks noGrp="1"/>
          </p:cNvSpPr>
          <p:nvPr>
            <p:ph type="title"/>
          </p:nvPr>
        </p:nvSpPr>
        <p:spPr/>
        <p:txBody>
          <a:bodyPr/>
          <a:p>
            <a:r>
              <a:rPr b="1" dirty="0" lang="en-GB" smtClean="0"/>
              <a:t>Spinal cord injury (SCI)</a:t>
            </a:r>
            <a:endParaRPr dirty="0" lang="en-GB"/>
          </a:p>
        </p:txBody>
      </p:sp>
      <p:sp>
        <p:nvSpPr>
          <p:cNvPr id="1048755" name="Content Placeholder 2"/>
          <p:cNvSpPr>
            <a:spLocks noGrp="1"/>
          </p:cNvSpPr>
          <p:nvPr>
            <p:ph idx="1"/>
          </p:nvPr>
        </p:nvSpPr>
        <p:spPr/>
        <p:txBody>
          <a:bodyPr>
            <a:normAutofit fontScale="85000" lnSpcReduction="20000"/>
          </a:bodyPr>
          <a:p>
            <a:r>
              <a:rPr b="1" dirty="0" lang="en-GB" smtClean="0"/>
              <a:t>SCI </a:t>
            </a:r>
            <a:r>
              <a:rPr dirty="0" lang="en-GB" smtClean="0"/>
              <a:t>is a major health disorder.</a:t>
            </a:r>
          </a:p>
          <a:p>
            <a:pPr>
              <a:buNone/>
            </a:pPr>
            <a:r>
              <a:rPr b="1" dirty="0" lang="en-GB" smtClean="0"/>
              <a:t>INCIDENCE</a:t>
            </a:r>
          </a:p>
          <a:p>
            <a:r>
              <a:rPr b="1" dirty="0" lang="en-GB" smtClean="0"/>
              <a:t> </a:t>
            </a:r>
            <a:r>
              <a:rPr dirty="0" lang="en-GB" smtClean="0"/>
              <a:t>Almost 200,000 people in US live with a disability from SCI (Mostly men 80%) .</a:t>
            </a:r>
          </a:p>
          <a:p>
            <a:r>
              <a:rPr dirty="0" lang="en-GB" smtClean="0"/>
              <a:t>SCI  affects primarily young adult males and 50% of those injured are between 16 and 30 yrs.</a:t>
            </a:r>
          </a:p>
          <a:p>
            <a:r>
              <a:rPr dirty="0" lang="en-GB" smtClean="0"/>
              <a:t>Pts over 60 years account for 10% of SCIs. </a:t>
            </a:r>
          </a:p>
          <a:p>
            <a:r>
              <a:rPr dirty="0" lang="en-GB" smtClean="0"/>
              <a:t>Motor vehicle crashes account for 48% , falls (23%), gunshot wounds (14%), recreational sporting activities (9%), and other events accounting for the remaining injuries</a:t>
            </a:r>
          </a:p>
        </p:txBody>
      </p:sp>
    </p:spTree>
  </p:cSld>
  <p:clrMapOvr>
    <a:masterClrMapping/>
  </p:clrMapOvr>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88" name=""/>
        <p:cNvGrpSpPr/>
        <p:nvPr/>
      </p:nvGrpSpPr>
      <p:grpSpPr>
        <a:xfrm>
          <a:off x="0" y="0"/>
          <a:ext cx="0" cy="0"/>
          <a:chOff x="0" y="0"/>
          <a:chExt cx="0" cy="0"/>
        </a:xfrm>
      </p:grpSpPr>
      <p:sp>
        <p:nvSpPr>
          <p:cNvPr id="1048756" name="Title 1"/>
          <p:cNvSpPr>
            <a:spLocks noGrp="1"/>
          </p:cNvSpPr>
          <p:nvPr>
            <p:ph type="title"/>
          </p:nvPr>
        </p:nvSpPr>
        <p:spPr/>
        <p:txBody>
          <a:bodyPr/>
          <a:p>
            <a:endParaRPr lang="en-GB"/>
          </a:p>
        </p:txBody>
      </p:sp>
      <p:sp>
        <p:nvSpPr>
          <p:cNvPr id="1048757" name="Content Placeholder 2"/>
          <p:cNvSpPr>
            <a:spLocks noGrp="1"/>
          </p:cNvSpPr>
          <p:nvPr>
            <p:ph idx="1"/>
          </p:nvPr>
        </p:nvSpPr>
        <p:spPr/>
        <p:txBody>
          <a:bodyPr>
            <a:normAutofit/>
          </a:bodyPr>
          <a:p>
            <a:r>
              <a:rPr dirty="0" lang="en-GB" smtClean="0"/>
              <a:t> </a:t>
            </a:r>
            <a:r>
              <a:rPr b="1" dirty="0" lang="en-GB" smtClean="0"/>
              <a:t>Paraplegia is </a:t>
            </a:r>
            <a:r>
              <a:rPr dirty="0" lang="en-GB" smtClean="0"/>
              <a:t>paralysis of the lower body. </a:t>
            </a:r>
            <a:r>
              <a:rPr b="1" dirty="0" lang="en-GB" err="1" smtClean="0"/>
              <a:t>tetraplegia</a:t>
            </a:r>
            <a:r>
              <a:rPr b="1" dirty="0" lang="en-GB" smtClean="0"/>
              <a:t> (</a:t>
            </a:r>
            <a:r>
              <a:rPr dirty="0" lang="en-GB" smtClean="0"/>
              <a:t>quadriplegia)—paralysis of all four extremities).</a:t>
            </a:r>
          </a:p>
        </p:txBody>
      </p:sp>
    </p:spTree>
  </p:cSld>
  <p:clrMapOvr>
    <a:masterClrMapping/>
  </p:clrMapOvr>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89" name=""/>
        <p:cNvGrpSpPr/>
        <p:nvPr/>
      </p:nvGrpSpPr>
      <p:grpSpPr>
        <a:xfrm>
          <a:off x="0" y="0"/>
          <a:ext cx="0" cy="0"/>
          <a:chOff x="0" y="0"/>
          <a:chExt cx="0" cy="0"/>
        </a:xfrm>
      </p:grpSpPr>
      <p:sp>
        <p:nvSpPr>
          <p:cNvPr id="1048758" name="Title 1"/>
          <p:cNvSpPr>
            <a:spLocks noGrp="1"/>
          </p:cNvSpPr>
          <p:nvPr>
            <p:ph type="title"/>
          </p:nvPr>
        </p:nvSpPr>
        <p:spPr/>
        <p:txBody>
          <a:bodyPr/>
          <a:p>
            <a:endParaRPr lang="en-GB"/>
          </a:p>
        </p:txBody>
      </p:sp>
      <p:sp>
        <p:nvSpPr>
          <p:cNvPr id="1048759" name="Content Placeholder 2"/>
          <p:cNvSpPr>
            <a:spLocks noGrp="1"/>
          </p:cNvSpPr>
          <p:nvPr>
            <p:ph idx="1"/>
          </p:nvPr>
        </p:nvSpPr>
        <p:spPr/>
        <p:txBody>
          <a:bodyPr>
            <a:normAutofit/>
          </a:bodyPr>
          <a:p>
            <a:r>
              <a:rPr b="1" dirty="0" lang="en-GB" smtClean="0"/>
              <a:t>Risk factors for SCI include</a:t>
            </a:r>
            <a:r>
              <a:rPr dirty="0" lang="en-GB" smtClean="0"/>
              <a:t>:</a:t>
            </a:r>
          </a:p>
          <a:p>
            <a:pPr>
              <a:buFont typeface="Wingdings" pitchFamily="2" charset="2"/>
              <a:buChar char="ü"/>
            </a:pPr>
            <a:r>
              <a:rPr dirty="0" lang="en-GB" smtClean="0"/>
              <a:t> young age</a:t>
            </a:r>
          </a:p>
          <a:p>
            <a:pPr>
              <a:buFont typeface="Wingdings" pitchFamily="2" charset="2"/>
              <a:buChar char="ü"/>
            </a:pPr>
            <a:r>
              <a:rPr dirty="0" lang="en-GB" smtClean="0"/>
              <a:t>male gender</a:t>
            </a:r>
          </a:p>
          <a:p>
            <a:pPr>
              <a:buFont typeface="Wingdings" pitchFamily="2" charset="2"/>
              <a:buChar char="ü"/>
            </a:pPr>
            <a:r>
              <a:rPr dirty="0" lang="en-GB" smtClean="0"/>
              <a:t>alcohol and drug use. </a:t>
            </a:r>
          </a:p>
          <a:p>
            <a:r>
              <a:rPr dirty="0" lang="en-GB" smtClean="0"/>
              <a:t>Life expectancy continues to increase for people with SCI because of improved health care but remains slightly lower than for those without SCI.</a:t>
            </a:r>
          </a:p>
        </p:txBody>
      </p:sp>
    </p:spTree>
  </p:cSld>
  <p:clrMapOvr>
    <a:masterClrMapping/>
  </p:clrMapOvr>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90" name=""/>
        <p:cNvGrpSpPr/>
        <p:nvPr/>
      </p:nvGrpSpPr>
      <p:grpSpPr>
        <a:xfrm>
          <a:off x="0" y="0"/>
          <a:ext cx="0" cy="0"/>
          <a:chOff x="0" y="0"/>
          <a:chExt cx="0" cy="0"/>
        </a:xfrm>
      </p:grpSpPr>
      <p:sp>
        <p:nvSpPr>
          <p:cNvPr id="1048760" name="Title 1"/>
          <p:cNvSpPr>
            <a:spLocks noGrp="1"/>
          </p:cNvSpPr>
          <p:nvPr>
            <p:ph type="title"/>
          </p:nvPr>
        </p:nvSpPr>
        <p:spPr/>
        <p:txBody>
          <a:bodyPr/>
          <a:p>
            <a:endParaRPr lang="en-GB"/>
          </a:p>
        </p:txBody>
      </p:sp>
      <p:sp>
        <p:nvSpPr>
          <p:cNvPr id="1048761" name="Content Placeholder 2"/>
          <p:cNvSpPr>
            <a:spLocks noGrp="1"/>
          </p:cNvSpPr>
          <p:nvPr>
            <p:ph idx="1"/>
          </p:nvPr>
        </p:nvSpPr>
        <p:spPr/>
        <p:txBody>
          <a:bodyPr>
            <a:normAutofit/>
          </a:bodyPr>
          <a:p>
            <a:r>
              <a:rPr dirty="0" lang="en-GB" smtClean="0"/>
              <a:t>The major causes of death in SCI:-</a:t>
            </a:r>
          </a:p>
          <a:p>
            <a:pPr>
              <a:buFont typeface="Wingdings" pitchFamily="2" charset="2"/>
              <a:buChar char="ü"/>
            </a:pPr>
            <a:r>
              <a:rPr dirty="0" lang="en-GB" smtClean="0"/>
              <a:t>Pneumonia</a:t>
            </a:r>
          </a:p>
          <a:p>
            <a:pPr>
              <a:buFont typeface="Wingdings" pitchFamily="2" charset="2"/>
              <a:buChar char="ü"/>
            </a:pPr>
            <a:r>
              <a:rPr dirty="0" lang="en-GB" smtClean="0"/>
              <a:t>pulmonary emboli (PE) and </a:t>
            </a:r>
          </a:p>
          <a:p>
            <a:pPr>
              <a:buFont typeface="Wingdings" pitchFamily="2" charset="2"/>
              <a:buChar char="ü"/>
            </a:pPr>
            <a:r>
              <a:rPr dirty="0" lang="en-GB" err="1" smtClean="0"/>
              <a:t>septicemia</a:t>
            </a:r>
            <a:r>
              <a:rPr dirty="0" lang="en-GB" smtClean="0"/>
              <a:t> .</a:t>
            </a:r>
          </a:p>
          <a:p>
            <a:endParaRPr dirty="0" lang="en-GB" smtClean="0"/>
          </a:p>
          <a:p>
            <a:endParaRPr dirty="0" lang="en-GB" smtClean="0"/>
          </a:p>
          <a:p>
            <a:endParaRPr dirty="0" lang="en-GB"/>
          </a:p>
        </p:txBody>
      </p:sp>
    </p:spTree>
  </p:cSld>
  <p:clrMapOvr>
    <a:masterClrMapping/>
  </p:clrMapOvr>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91" name=""/>
        <p:cNvGrpSpPr/>
        <p:nvPr/>
      </p:nvGrpSpPr>
      <p:grpSpPr>
        <a:xfrm>
          <a:off x="0" y="0"/>
          <a:ext cx="0" cy="0"/>
          <a:chOff x="0" y="0"/>
          <a:chExt cx="0" cy="0"/>
        </a:xfrm>
      </p:grpSpPr>
      <p:sp>
        <p:nvSpPr>
          <p:cNvPr id="1048762" name="Title 1"/>
          <p:cNvSpPr>
            <a:spLocks noGrp="1"/>
          </p:cNvSpPr>
          <p:nvPr>
            <p:ph type="title"/>
          </p:nvPr>
        </p:nvSpPr>
        <p:spPr/>
        <p:txBody>
          <a:bodyPr>
            <a:normAutofit fontScale="90000"/>
          </a:bodyPr>
          <a:p>
            <a:r>
              <a:rPr b="1" dirty="0" lang="en-GB" err="1" smtClean="0"/>
              <a:t>Pathophysiology</a:t>
            </a:r>
            <a:r>
              <a:rPr b="1" dirty="0" lang="en-GB" smtClean="0"/>
              <a:t/>
            </a:r>
            <a:br>
              <a:rPr b="1" dirty="0" lang="en-GB" smtClean="0"/>
            </a:br>
            <a:endParaRPr dirty="0" lang="en-GB"/>
          </a:p>
        </p:txBody>
      </p:sp>
      <p:sp>
        <p:nvSpPr>
          <p:cNvPr id="1048763" name="Content Placeholder 2"/>
          <p:cNvSpPr>
            <a:spLocks noGrp="1"/>
          </p:cNvSpPr>
          <p:nvPr>
            <p:ph idx="1"/>
          </p:nvPr>
        </p:nvSpPr>
        <p:spPr/>
        <p:txBody>
          <a:bodyPr>
            <a:normAutofit fontScale="55000" lnSpcReduction="20000"/>
          </a:bodyPr>
          <a:p>
            <a:r>
              <a:rPr dirty="0" sz="5100" lang="en-GB" smtClean="0"/>
              <a:t>Damage in SCI ranges from transient concussion (pt fully recovers), to contusion, laceration, and compression of the spinal cord substance (either alone or in combination), to complete </a:t>
            </a:r>
            <a:r>
              <a:rPr dirty="0" sz="5100" lang="en-GB" err="1" smtClean="0"/>
              <a:t>transection</a:t>
            </a:r>
            <a:r>
              <a:rPr dirty="0" sz="5100" lang="en-GB" smtClean="0"/>
              <a:t> (severing) of spinal cord which renders the patient paralyzed below the level of the injury. </a:t>
            </a:r>
          </a:p>
          <a:p>
            <a:r>
              <a:rPr dirty="0" sz="5100" lang="en-GB" smtClean="0"/>
              <a:t>Vertebrae most frequently involved are  from C5  to C7 cervical vertebrae , T12, and the 1st lumbar vertebra (L1).</a:t>
            </a:r>
          </a:p>
          <a:p>
            <a:r>
              <a:rPr dirty="0" sz="5100" lang="en-GB" smtClean="0"/>
              <a:t>These vertebrae are most susceptible because there is a greater range of mobility in the vertebral column in these areas </a:t>
            </a:r>
          </a:p>
          <a:p>
            <a:endParaRPr dirty="0" sz="5100" lang="en-GB" smtClean="0"/>
          </a:p>
          <a:p>
            <a:endParaRPr dirty="0" lang="en-GB"/>
          </a:p>
        </p:txBody>
      </p:sp>
    </p:spTree>
  </p:cSld>
  <p:clrMapOvr>
    <a:masterClrMapping/>
  </p:clrMapOvr>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92" name=""/>
        <p:cNvGrpSpPr/>
        <p:nvPr/>
      </p:nvGrpSpPr>
      <p:grpSpPr>
        <a:xfrm>
          <a:off x="0" y="0"/>
          <a:ext cx="0" cy="0"/>
          <a:chOff x="0" y="0"/>
          <a:chExt cx="0" cy="0"/>
        </a:xfrm>
      </p:grpSpPr>
      <p:sp>
        <p:nvSpPr>
          <p:cNvPr id="1048764" name="Title 1"/>
          <p:cNvSpPr>
            <a:spLocks noGrp="1"/>
          </p:cNvSpPr>
          <p:nvPr>
            <p:ph type="title"/>
          </p:nvPr>
        </p:nvSpPr>
        <p:spPr/>
        <p:txBody>
          <a:bodyPr/>
          <a:p>
            <a:endParaRPr lang="en-GB"/>
          </a:p>
        </p:txBody>
      </p:sp>
      <p:sp>
        <p:nvSpPr>
          <p:cNvPr id="1048765" name="Content Placeholder 2"/>
          <p:cNvSpPr>
            <a:spLocks noGrp="1"/>
          </p:cNvSpPr>
          <p:nvPr>
            <p:ph idx="1"/>
          </p:nvPr>
        </p:nvSpPr>
        <p:spPr/>
        <p:txBody>
          <a:bodyPr/>
          <a:p>
            <a:r>
              <a:rPr dirty="0" lang="en-GB" smtClean="0"/>
              <a:t>SCIs can be categorised into two: </a:t>
            </a:r>
          </a:p>
          <a:p>
            <a:r>
              <a:rPr b="1" dirty="0" lang="en-GB" smtClean="0"/>
              <a:t>1) primary injuries</a:t>
            </a:r>
            <a:r>
              <a:rPr dirty="0" lang="en-GB" smtClean="0"/>
              <a:t>-are the result of the initial insult or trauma and are usually permanent.</a:t>
            </a:r>
          </a:p>
          <a:p>
            <a:r>
              <a:rPr b="1" dirty="0" lang="en-GB" smtClean="0"/>
              <a:t>2.)secondary injuries</a:t>
            </a:r>
            <a:r>
              <a:rPr dirty="0" lang="en-GB" smtClean="0"/>
              <a:t> - Are usually the result of a contusion </a:t>
            </a:r>
            <a:r>
              <a:rPr dirty="0" sz="3600" lang="en-GB" smtClean="0"/>
              <a:t>or tear injury, in which the nerve fibres begin to swell and disintegrate.</a:t>
            </a:r>
          </a:p>
          <a:p>
            <a:endParaRPr dirty="0" lang="en-GB"/>
          </a:p>
        </p:txBody>
      </p:sp>
    </p:spTree>
  </p:cSld>
  <p:clrMapOvr>
    <a:masterClrMapping/>
  </p:clrMapOvr>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93" name=""/>
        <p:cNvGrpSpPr/>
        <p:nvPr/>
      </p:nvGrpSpPr>
      <p:grpSpPr>
        <a:xfrm>
          <a:off x="0" y="0"/>
          <a:ext cx="0" cy="0"/>
          <a:chOff x="0" y="0"/>
          <a:chExt cx="0" cy="0"/>
        </a:xfrm>
      </p:grpSpPr>
      <p:sp>
        <p:nvSpPr>
          <p:cNvPr id="1048766" name="Title 1"/>
          <p:cNvSpPr>
            <a:spLocks noGrp="1"/>
          </p:cNvSpPr>
          <p:nvPr>
            <p:ph type="title"/>
          </p:nvPr>
        </p:nvSpPr>
        <p:spPr/>
        <p:txBody>
          <a:bodyPr/>
          <a:p>
            <a:r>
              <a:rPr dirty="0" lang="en-GB" smtClean="0"/>
              <a:t>Secondary injuries cont....</a:t>
            </a:r>
            <a:endParaRPr dirty="0" lang="en-GB"/>
          </a:p>
        </p:txBody>
      </p:sp>
      <p:sp>
        <p:nvSpPr>
          <p:cNvPr id="1048767" name="Content Placeholder 2"/>
          <p:cNvSpPr>
            <a:spLocks noGrp="1"/>
          </p:cNvSpPr>
          <p:nvPr>
            <p:ph idx="1"/>
          </p:nvPr>
        </p:nvSpPr>
        <p:spPr/>
        <p:txBody>
          <a:bodyPr>
            <a:normAutofit fontScale="92500"/>
          </a:bodyPr>
          <a:p>
            <a:r>
              <a:rPr dirty="0" lang="en-GB" smtClean="0"/>
              <a:t>Secondary injuries are characterize by;- ischemia, hypoxia, </a:t>
            </a:r>
            <a:r>
              <a:rPr dirty="0" lang="en-GB" err="1" smtClean="0"/>
              <a:t>edema</a:t>
            </a:r>
            <a:r>
              <a:rPr dirty="0" lang="en-GB" smtClean="0"/>
              <a:t>, and hemorrhagic lesions, which result in destruction of myelin and axons. </a:t>
            </a:r>
          </a:p>
          <a:p>
            <a:r>
              <a:rPr dirty="0" lang="en-GB" smtClean="0"/>
              <a:t>Secondary injury is the principal cause of spinal cord degeneration at the level of injury and reversible during the first 4 to 6 hours after injury. </a:t>
            </a:r>
          </a:p>
          <a:p>
            <a:r>
              <a:rPr dirty="0" lang="en-GB" smtClean="0"/>
              <a:t>Early treatment are essential to prevent partial damage from becoming total and permanent</a:t>
            </a:r>
            <a:endParaRPr dirty="0" lang="en-GB"/>
          </a:p>
        </p:txBody>
      </p:sp>
    </p:spTree>
  </p:cSld>
  <p:clrMapOvr>
    <a:masterClrMapping/>
  </p:clrMapOvr>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94" name=""/>
        <p:cNvGrpSpPr/>
        <p:nvPr/>
      </p:nvGrpSpPr>
      <p:grpSpPr>
        <a:xfrm>
          <a:off x="0" y="0"/>
          <a:ext cx="0" cy="0"/>
          <a:chOff x="0" y="0"/>
          <a:chExt cx="0" cy="0"/>
        </a:xfrm>
      </p:grpSpPr>
      <p:sp>
        <p:nvSpPr>
          <p:cNvPr id="1048768" name="Title 1"/>
          <p:cNvSpPr>
            <a:spLocks noGrp="1"/>
          </p:cNvSpPr>
          <p:nvPr>
            <p:ph type="title"/>
          </p:nvPr>
        </p:nvSpPr>
        <p:spPr/>
        <p:txBody>
          <a:bodyPr/>
          <a:p>
            <a:r>
              <a:rPr dirty="0" lang="en-GB" smtClean="0"/>
              <a:t>Manifestations of SCI</a:t>
            </a:r>
            <a:endParaRPr dirty="0" lang="en-GB"/>
          </a:p>
        </p:txBody>
      </p:sp>
      <p:sp>
        <p:nvSpPr>
          <p:cNvPr id="1048769" name="Content Placeholder 2"/>
          <p:cNvSpPr>
            <a:spLocks noGrp="1"/>
          </p:cNvSpPr>
          <p:nvPr>
            <p:ph idx="1"/>
          </p:nvPr>
        </p:nvSpPr>
        <p:spPr/>
        <p:txBody>
          <a:bodyPr>
            <a:normAutofit fontScale="85000" lnSpcReduction="10000"/>
          </a:bodyPr>
          <a:p>
            <a:r>
              <a:rPr dirty="0" lang="en-GB" smtClean="0"/>
              <a:t>Depend on the type and level of injury (</a:t>
            </a:r>
            <a:r>
              <a:rPr dirty="0" lang="en-GB" err="1" smtClean="0"/>
              <a:t>ie</a:t>
            </a:r>
            <a:r>
              <a:rPr dirty="0" lang="en-GB" smtClean="0"/>
              <a:t> extent of injury to the spinal cord itself). </a:t>
            </a:r>
          </a:p>
          <a:p>
            <a:r>
              <a:rPr b="1" dirty="0" lang="en-GB" smtClean="0"/>
              <a:t>Incomplete spinal cord lesions </a:t>
            </a:r>
            <a:r>
              <a:rPr dirty="0" lang="en-GB" smtClean="0"/>
              <a:t>(the sensory or motor fibres, or both, are preserved below the lesion).</a:t>
            </a:r>
          </a:p>
          <a:p>
            <a:pPr>
              <a:buNone/>
            </a:pPr>
            <a:r>
              <a:rPr b="1" dirty="0" lang="en-GB" u="sng" smtClean="0"/>
              <a:t>Classification of  incomplete spinal cord lesions </a:t>
            </a:r>
          </a:p>
          <a:p>
            <a:r>
              <a:rPr dirty="0" lang="en-GB" smtClean="0"/>
              <a:t>Based on the area of spinal cord damage: </a:t>
            </a:r>
          </a:p>
          <a:p>
            <a:pPr>
              <a:buFont typeface="Wingdings" pitchFamily="2" charset="2"/>
              <a:buChar char="ü"/>
            </a:pPr>
            <a:r>
              <a:rPr dirty="0" lang="en-GB" smtClean="0"/>
              <a:t>Central</a:t>
            </a:r>
          </a:p>
          <a:p>
            <a:pPr>
              <a:buFont typeface="Wingdings" pitchFamily="2" charset="2"/>
              <a:buChar char="ü"/>
            </a:pPr>
            <a:r>
              <a:rPr dirty="0" lang="en-GB" smtClean="0"/>
              <a:t>Lateral</a:t>
            </a:r>
          </a:p>
          <a:p>
            <a:pPr>
              <a:buFont typeface="Wingdings" pitchFamily="2" charset="2"/>
              <a:buChar char="ü"/>
            </a:pPr>
            <a:r>
              <a:rPr dirty="0" lang="en-GB" smtClean="0"/>
              <a:t>Anterior, or </a:t>
            </a:r>
          </a:p>
          <a:p>
            <a:pPr>
              <a:buFont typeface="Wingdings" pitchFamily="2" charset="2"/>
              <a:buChar char="ü"/>
            </a:pPr>
            <a:r>
              <a:rPr dirty="0" lang="en-GB" smtClean="0"/>
              <a:t>Peripheral. </a:t>
            </a:r>
          </a:p>
        </p:txBody>
      </p:sp>
    </p:spTree>
  </p:cSld>
  <p:clrMapOvr>
    <a:masterClrMapping/>
  </p:clrMapOvr>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95" name=""/>
        <p:cNvGrpSpPr/>
        <p:nvPr/>
      </p:nvGrpSpPr>
      <p:grpSpPr>
        <a:xfrm>
          <a:off x="0" y="0"/>
          <a:ext cx="0" cy="0"/>
          <a:chOff x="0" y="0"/>
          <a:chExt cx="0" cy="0"/>
        </a:xfrm>
      </p:grpSpPr>
      <p:sp>
        <p:nvSpPr>
          <p:cNvPr id="1048770" name="Title 1"/>
          <p:cNvSpPr>
            <a:spLocks noGrp="1"/>
          </p:cNvSpPr>
          <p:nvPr>
            <p:ph type="title"/>
          </p:nvPr>
        </p:nvSpPr>
        <p:spPr/>
        <p:txBody>
          <a:bodyPr/>
          <a:p>
            <a:endParaRPr lang="en-GB"/>
          </a:p>
        </p:txBody>
      </p:sp>
      <p:sp>
        <p:nvSpPr>
          <p:cNvPr id="1048771" name="Content Placeholder 2"/>
          <p:cNvSpPr>
            <a:spLocks noGrp="1"/>
          </p:cNvSpPr>
          <p:nvPr>
            <p:ph idx="1"/>
          </p:nvPr>
        </p:nvSpPr>
        <p:spPr/>
        <p:txBody>
          <a:bodyPr>
            <a:normAutofit fontScale="92500"/>
          </a:bodyPr>
          <a:p>
            <a:r>
              <a:rPr b="1" dirty="0" lang="en-GB" smtClean="0"/>
              <a:t>“Neurologic level” </a:t>
            </a:r>
            <a:r>
              <a:rPr dirty="0" lang="en-GB" smtClean="0"/>
              <a:t>refers to the lowest level at which sensory and motor functions are normal.</a:t>
            </a:r>
          </a:p>
          <a:p>
            <a:r>
              <a:rPr dirty="0" lang="en-GB" smtClean="0"/>
              <a:t>Below the neurologic level, there is total sensory and motor paralysis, loss of bladder and bowel control (usually with urinary retention and bladder distension), loss of sweating and vasomotor tone, and marked reduction of blood pressure from loss of peripheral vascular resistance.</a:t>
            </a:r>
          </a:p>
          <a:p>
            <a:endParaRPr dirty="0" lang="en-GB"/>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13" name=""/>
        <p:cNvGrpSpPr/>
        <p:nvPr/>
      </p:nvGrpSpPr>
      <p:grpSpPr>
        <a:xfrm>
          <a:off x="0" y="0"/>
          <a:ext cx="0" cy="0"/>
          <a:chOff x="0" y="0"/>
          <a:chExt cx="0" cy="0"/>
        </a:xfrm>
      </p:grpSpPr>
      <p:sp>
        <p:nvSpPr>
          <p:cNvPr id="1048607" name="Title 1"/>
          <p:cNvSpPr>
            <a:spLocks noGrp="1"/>
          </p:cNvSpPr>
          <p:nvPr>
            <p:ph type="title"/>
          </p:nvPr>
        </p:nvSpPr>
        <p:spPr>
          <a:xfrm>
            <a:off x="467544" y="548680"/>
            <a:ext cx="8229600" cy="1143000"/>
          </a:xfrm>
        </p:spPr>
        <p:txBody>
          <a:bodyPr>
            <a:normAutofit/>
          </a:bodyPr>
          <a:p>
            <a:r>
              <a:rPr dirty="0" lang="en-GB" smtClean="0"/>
              <a:t>In hospital phase cont’d…</a:t>
            </a:r>
            <a:endParaRPr dirty="0" lang="en-GB"/>
          </a:p>
        </p:txBody>
      </p:sp>
      <p:sp>
        <p:nvSpPr>
          <p:cNvPr id="1048608" name="Content Placeholder 2"/>
          <p:cNvSpPr>
            <a:spLocks noGrp="1"/>
          </p:cNvSpPr>
          <p:nvPr>
            <p:ph idx="1"/>
          </p:nvPr>
        </p:nvSpPr>
        <p:spPr/>
        <p:txBody>
          <a:bodyPr>
            <a:normAutofit fontScale="96875" lnSpcReduction="10000"/>
          </a:bodyPr>
          <a:p>
            <a:r>
              <a:rPr dirty="0" lang="en-GB" smtClean="0"/>
              <a:t>Oxygen </a:t>
            </a:r>
            <a:r>
              <a:rPr dirty="0" lang="en-GB"/>
              <a:t>Source and supply equipment, Functional Ventilators. </a:t>
            </a:r>
          </a:p>
          <a:p>
            <a:r>
              <a:rPr dirty="0" lang="en-GB"/>
              <a:t>•IV fluids: assorted, appropriate temperatures. </a:t>
            </a:r>
          </a:p>
          <a:p>
            <a:r>
              <a:rPr dirty="0" lang="en-GB"/>
              <a:t>•Monitoring Equipment: ECG and Leads, BP Monitors. </a:t>
            </a:r>
          </a:p>
          <a:p>
            <a:r>
              <a:rPr dirty="0" lang="en-GB"/>
              <a:t>•Diagnostic Resources: for Standard investigations as per agency protocol: Blood Sugars, UEC’s , portable Imaging devices. </a:t>
            </a:r>
          </a:p>
          <a:p>
            <a:endParaRPr dirty="0" lang="en-GB"/>
          </a:p>
        </p:txBody>
      </p:sp>
    </p:spTree>
  </p:cSld>
  <p:clrMapOvr>
    <a:masterClrMapping/>
  </p:clrMapOvr>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96" name=""/>
        <p:cNvGrpSpPr/>
        <p:nvPr/>
      </p:nvGrpSpPr>
      <p:grpSpPr>
        <a:xfrm>
          <a:off x="0" y="0"/>
          <a:ext cx="0" cy="0"/>
          <a:chOff x="0" y="0"/>
          <a:chExt cx="0" cy="0"/>
        </a:xfrm>
      </p:grpSpPr>
      <p:sp>
        <p:nvSpPr>
          <p:cNvPr id="1048772" name="Title 1"/>
          <p:cNvSpPr>
            <a:spLocks noGrp="1"/>
          </p:cNvSpPr>
          <p:nvPr>
            <p:ph type="title"/>
          </p:nvPr>
        </p:nvSpPr>
        <p:spPr/>
        <p:txBody>
          <a:bodyPr/>
          <a:p>
            <a:endParaRPr lang="en-GB"/>
          </a:p>
        </p:txBody>
      </p:sp>
      <p:sp>
        <p:nvSpPr>
          <p:cNvPr id="1048773" name="Content Placeholder 2"/>
          <p:cNvSpPr>
            <a:spLocks noGrp="1"/>
          </p:cNvSpPr>
          <p:nvPr>
            <p:ph idx="1"/>
          </p:nvPr>
        </p:nvSpPr>
        <p:spPr/>
        <p:txBody>
          <a:bodyPr>
            <a:normAutofit fontScale="77500" lnSpcReduction="20000"/>
          </a:bodyPr>
          <a:p>
            <a:r>
              <a:rPr dirty="0" lang="en-GB" smtClean="0"/>
              <a:t>A complete spinal cord lesion can result in paraplegia or </a:t>
            </a:r>
            <a:r>
              <a:rPr dirty="0" lang="en-GB" err="1" smtClean="0"/>
              <a:t>tetraplegia</a:t>
            </a:r>
            <a:r>
              <a:rPr dirty="0" lang="en-GB" smtClean="0"/>
              <a:t>.</a:t>
            </a:r>
          </a:p>
          <a:p>
            <a:r>
              <a:rPr dirty="0" lang="en-GB" smtClean="0"/>
              <a:t>If conscious, the pt usually complains of acute pain in the back or neck, which may radiate along the involved nerve. </a:t>
            </a:r>
          </a:p>
          <a:p>
            <a:r>
              <a:rPr dirty="0" lang="en-GB" smtClean="0"/>
              <a:t>However, absence of pain does not rule out spinal injury,(careful assessment of the spine should be conducted) .Often the patient speaks of fear that the neck or back is broken.</a:t>
            </a:r>
          </a:p>
          <a:p>
            <a:r>
              <a:rPr dirty="0" lang="en-GB" smtClean="0"/>
              <a:t>Respiratory dysfunction is related to the level of injury.</a:t>
            </a:r>
          </a:p>
          <a:p>
            <a:r>
              <a:rPr dirty="0" lang="en-GB" smtClean="0"/>
              <a:t>The muscles contributing to respiration are the abdominals and intercostals (T1 to T11) and the diaphragm (C4). </a:t>
            </a:r>
          </a:p>
          <a:p>
            <a:r>
              <a:rPr dirty="0" lang="en-GB" smtClean="0"/>
              <a:t>In high cervical cord injury, acute respiratory failure is the leading cause of death. </a:t>
            </a:r>
          </a:p>
          <a:p>
            <a:endParaRPr dirty="0" lang="en-GB" smtClean="0"/>
          </a:p>
          <a:p>
            <a:endParaRPr dirty="0" lang="en-GB"/>
          </a:p>
        </p:txBody>
      </p:sp>
    </p:spTree>
  </p:cSld>
  <p:clrMapOvr>
    <a:masterClrMapping/>
  </p:clrMapOvr>
  <p:timing/>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Company>Hewlett-Packard</Company>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TRAUMA AND EMERGENCY</dc:title>
  <dc:creator>suter</dc:creator>
  <cp:lastModifiedBy>Asus</cp:lastModifiedBy>
  <dcterms:created xsi:type="dcterms:W3CDTF">2014-03-14T01:05:13Z</dcterms:created>
  <dcterms:modified xsi:type="dcterms:W3CDTF">2019-08-26T11:47:51Z</dcterms:modified>
</cp:coreProperties>
</file>