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7" r:id="rId4"/>
    <p:sldId id="298" r:id="rId5"/>
    <p:sldId id="299" r:id="rId6"/>
    <p:sldId id="300" r:id="rId7"/>
    <p:sldId id="301" r:id="rId8"/>
    <p:sldId id="291" r:id="rId9"/>
    <p:sldId id="302" r:id="rId10"/>
    <p:sldId id="292" r:id="rId11"/>
    <p:sldId id="293" r:id="rId12"/>
    <p:sldId id="303" r:id="rId13"/>
    <p:sldId id="294" r:id="rId14"/>
    <p:sldId id="304" r:id="rId15"/>
    <p:sldId id="295" r:id="rId16"/>
    <p:sldId id="305" r:id="rId17"/>
    <p:sldId id="259" r:id="rId18"/>
    <p:sldId id="260" r:id="rId19"/>
    <p:sldId id="261" r:id="rId20"/>
    <p:sldId id="262" r:id="rId21"/>
    <p:sldId id="263" r:id="rId22"/>
    <p:sldId id="264" r:id="rId23"/>
    <p:sldId id="265" r:id="rId24"/>
    <p:sldId id="266" r:id="rId25"/>
    <p:sldId id="267" r:id="rId26"/>
    <p:sldId id="268" r:id="rId27"/>
    <p:sldId id="269" r:id="rId28"/>
    <p:sldId id="270" r:id="rId29"/>
    <p:sldId id="271" r:id="rId30"/>
    <p:sldId id="272" r:id="rId31"/>
    <p:sldId id="273" r:id="rId32"/>
    <p:sldId id="274" r:id="rId33"/>
    <p:sldId id="275" r:id="rId34"/>
    <p:sldId id="276" r:id="rId35"/>
    <p:sldId id="277" r:id="rId36"/>
    <p:sldId id="278" r:id="rId37"/>
    <p:sldId id="279" r:id="rId38"/>
    <p:sldId id="280" r:id="rId39"/>
    <p:sldId id="281" r:id="rId40"/>
    <p:sldId id="282" r:id="rId41"/>
    <p:sldId id="283" r:id="rId42"/>
    <p:sldId id="284" r:id="rId43"/>
    <p:sldId id="285" r:id="rId44"/>
    <p:sldId id="286" r:id="rId45"/>
    <p:sldId id="287" r:id="rId46"/>
    <p:sldId id="288" r:id="rId47"/>
    <p:sldId id="289" r:id="rId48"/>
    <p:sldId id="290" r:id="rId49"/>
    <p:sldId id="306" r:id="rId50"/>
    <p:sldId id="307" r:id="rId51"/>
    <p:sldId id="308" r:id="rId52"/>
    <p:sldId id="309" r:id="rId53"/>
    <p:sldId id="310" r:id="rId54"/>
    <p:sldId id="311" r:id="rId55"/>
    <p:sldId id="317" r:id="rId56"/>
    <p:sldId id="312" r:id="rId57"/>
    <p:sldId id="313" r:id="rId58"/>
    <p:sldId id="314" r:id="rId59"/>
    <p:sldId id="315" r:id="rId60"/>
    <p:sldId id="316" r:id="rId61"/>
    <p:sldId id="318" r:id="rId62"/>
    <p:sldId id="319" r:id="rId63"/>
    <p:sldId id="320" r:id="rId64"/>
    <p:sldId id="321" r:id="rId65"/>
    <p:sldId id="322" r:id="rId66"/>
    <p:sldId id="258" r:id="rId6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72" d="100"/>
          <a:sy n="72" d="100"/>
        </p:scale>
        <p:origin x="660" y="6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27069" t="4107" r="25972" b="18563"/>
          <a:stretch/>
        </p:blipFill>
        <p:spPr>
          <a:xfrm>
            <a:off x="5082989" y="220128"/>
            <a:ext cx="2026023" cy="2357718"/>
          </a:xfrm>
          <a:prstGeom prst="rect">
            <a:avLst/>
          </a:prstGeom>
        </p:spPr>
      </p:pic>
      <p:sp>
        <p:nvSpPr>
          <p:cNvPr id="2" name="Title 1"/>
          <p:cNvSpPr>
            <a:spLocks noGrp="1"/>
          </p:cNvSpPr>
          <p:nvPr>
            <p:ph type="ctrTitle" hasCustomPrompt="1"/>
          </p:nvPr>
        </p:nvSpPr>
        <p:spPr>
          <a:xfrm>
            <a:off x="365312" y="3093249"/>
            <a:ext cx="11461376" cy="1173947"/>
          </a:xfrm>
        </p:spPr>
        <p:txBody>
          <a:bodyPr anchor="b">
            <a:normAutofit/>
          </a:bodyPr>
          <a:lstStyle>
            <a:lvl1pPr algn="ctr">
              <a:defRPr sz="4400" b="1" baseline="0">
                <a:latin typeface="Times New Roman" panose="02020603050405020304" pitchFamily="18" charset="0"/>
                <a:cs typeface="Times New Roman" panose="02020603050405020304" pitchFamily="18" charset="0"/>
              </a:defRPr>
            </a:lvl1pPr>
          </a:lstStyle>
          <a:p>
            <a:r>
              <a:rPr lang="en-US" dirty="0"/>
              <a:t>Event Tittle:....................................</a:t>
            </a:r>
          </a:p>
        </p:txBody>
      </p:sp>
      <p:sp>
        <p:nvSpPr>
          <p:cNvPr id="3" name="Subtitle 2"/>
          <p:cNvSpPr>
            <a:spLocks noGrp="1"/>
          </p:cNvSpPr>
          <p:nvPr>
            <p:ph type="subTitle" idx="1" hasCustomPrompt="1"/>
          </p:nvPr>
        </p:nvSpPr>
        <p:spPr>
          <a:xfrm>
            <a:off x="809065" y="4527601"/>
            <a:ext cx="10573871" cy="950023"/>
          </a:xfrm>
        </p:spPr>
        <p:txBody>
          <a:bodyPr/>
          <a:lstStyle>
            <a:lvl1pPr marL="0" indent="0" algn="ctr">
              <a:buNone/>
              <a:defRPr sz="2400" b="1" baseline="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 Date:............................</a:t>
            </a:r>
          </a:p>
        </p:txBody>
      </p:sp>
      <p:sp>
        <p:nvSpPr>
          <p:cNvPr id="4" name="Date Placeholder 3"/>
          <p:cNvSpPr>
            <a:spLocks noGrp="1"/>
          </p:cNvSpPr>
          <p:nvPr>
            <p:ph type="dt" sz="half" idx="10"/>
          </p:nvPr>
        </p:nvSpPr>
        <p:spPr/>
        <p:txBody>
          <a:bodyPr/>
          <a:lstStyle/>
          <a:p>
            <a:fld id="{61A03ED8-158B-4186-A037-E378B2EF1E08}" type="datetimeFigureOut">
              <a:rPr lang="en-US" smtClean="0"/>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t>‹#›</a:t>
            </a:fld>
            <a:endParaRPr lang="en-US"/>
          </a:p>
        </p:txBody>
      </p:sp>
      <p:pic>
        <p:nvPicPr>
          <p:cNvPr id="10" name="Picture 9"/>
          <p:cNvPicPr>
            <a:picLocks noChangeAspect="1"/>
          </p:cNvPicPr>
          <p:nvPr userDrawn="1"/>
        </p:nvPicPr>
        <p:blipFill rotWithShape="1">
          <a:blip r:embed="rId3">
            <a:extLst>
              <a:ext uri="{28A0092B-C50C-407E-A947-70E740481C1C}">
                <a14:useLocalDpi xmlns:a14="http://schemas.microsoft.com/office/drawing/2010/main" val="0"/>
              </a:ext>
            </a:extLst>
          </a:blip>
          <a:srcRect l="10030" t="82874" r="11012" b="8785"/>
          <a:stretch/>
        </p:blipFill>
        <p:spPr>
          <a:xfrm>
            <a:off x="2918799" y="2608307"/>
            <a:ext cx="6354403" cy="484942"/>
          </a:xfrm>
          <a:prstGeom prst="rect">
            <a:avLst/>
          </a:prstGeom>
        </p:spPr>
      </p:pic>
    </p:spTree>
    <p:extLst>
      <p:ext uri="{BB962C8B-B14F-4D97-AF65-F5344CB8AC3E}">
        <p14:creationId xmlns:p14="http://schemas.microsoft.com/office/powerpoint/2010/main" val="896505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A03ED8-158B-4186-A037-E378B2EF1E08}" type="datetimeFigureOut">
              <a:rPr lang="en-US" smtClean="0"/>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2213735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A03ED8-158B-4186-A037-E378B2EF1E08}" type="datetimeFigureOut">
              <a:rPr lang="en-US" smtClean="0"/>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2134191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A03ED8-158B-4186-A037-E378B2EF1E08}" type="datetimeFigureOut">
              <a:rPr lang="en-US" smtClean="0"/>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1143159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A03ED8-158B-4186-A037-E378B2EF1E08}" type="datetimeFigureOut">
              <a:rPr lang="en-US" smtClean="0"/>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2724409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1A03ED8-158B-4186-A037-E378B2EF1E08}" type="datetimeFigureOut">
              <a:rPr lang="en-US" smtClean="0"/>
              <a:t>8/16/2020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2224981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1A03ED8-158B-4186-A037-E378B2EF1E08}" type="datetimeFigureOut">
              <a:rPr lang="en-US" smtClean="0"/>
              <a:t>8/16/2020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1988499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1A03ED8-158B-4186-A037-E378B2EF1E08}" type="datetimeFigureOut">
              <a:rPr lang="en-US" smtClean="0"/>
              <a:t>8/16/2020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417760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A03ED8-158B-4186-A037-E378B2EF1E08}" type="datetimeFigureOut">
              <a:rPr lang="en-US" smtClean="0"/>
              <a:t>8/16/2020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3031129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A03ED8-158B-4186-A037-E378B2EF1E08}" type="datetimeFigureOut">
              <a:rPr lang="en-US" smtClean="0"/>
              <a:t>8/16/2020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3473472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A03ED8-158B-4186-A037-E378B2EF1E08}" type="datetimeFigureOut">
              <a:rPr lang="en-US" smtClean="0"/>
              <a:t>8/16/2020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1542433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12192000" cy="6858104"/>
          </a:xfrm>
          <a:prstGeom prst="rect">
            <a:avLst/>
          </a:prstGeom>
        </p:spPr>
      </p:pic>
      <p:pic>
        <p:nvPicPr>
          <p:cNvPr id="9" name="Picture 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0814176" y="6244799"/>
            <a:ext cx="576974" cy="572823"/>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A03ED8-158B-4186-A037-E378B2EF1E08}" type="datetimeFigureOut">
              <a:rPr lang="en-US" smtClean="0"/>
              <a:t>8/16/2020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327776"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2D17CE-3FC7-4894-B4FC-F9EB51F2E0DE}" type="slidenum">
              <a:rPr lang="en-US" smtClean="0"/>
              <a:t>‹#›</a:t>
            </a:fld>
            <a:endParaRPr lang="en-US"/>
          </a:p>
        </p:txBody>
      </p:sp>
      <p:sp>
        <p:nvSpPr>
          <p:cNvPr id="8" name="Title Placeholder 1"/>
          <p:cNvSpPr txBox="1">
            <a:spLocks/>
          </p:cNvSpPr>
          <p:nvPr userDrawn="1"/>
        </p:nvSpPr>
        <p:spPr>
          <a:xfrm>
            <a:off x="1196788" y="6033995"/>
            <a:ext cx="8789894" cy="507300"/>
          </a:xfrm>
          <a:prstGeom prst="rect">
            <a:avLst/>
          </a:prstGeom>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bg1"/>
                </a:solidFill>
                <a:latin typeface="Times New Roman" panose="02020603050405020304" pitchFamily="18" charset="0"/>
                <a:cs typeface="Times New Roman" panose="02020603050405020304" pitchFamily="18" charset="0"/>
              </a:rPr>
              <a:t>KENYA MEDICAL TRAINING COLLEGE</a:t>
            </a:r>
          </a:p>
        </p:txBody>
      </p:sp>
      <p:sp>
        <p:nvSpPr>
          <p:cNvPr id="10" name="Title 1"/>
          <p:cNvSpPr txBox="1">
            <a:spLocks/>
          </p:cNvSpPr>
          <p:nvPr userDrawn="1"/>
        </p:nvSpPr>
        <p:spPr>
          <a:xfrm>
            <a:off x="8639982" y="6506046"/>
            <a:ext cx="2243667" cy="326496"/>
          </a:xfrm>
          <a:prstGeom prst="rect">
            <a:avLst/>
          </a:prstGeom>
        </p:spPr>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600" i="1" dirty="0">
                <a:latin typeface="Times New Roman" panose="02020603050405020304" pitchFamily="18" charset="0"/>
                <a:cs typeface="Times New Roman" panose="02020603050405020304" pitchFamily="18" charset="0"/>
              </a:rPr>
              <a:t>ISO 9001:2015 Certified by</a:t>
            </a:r>
          </a:p>
        </p:txBody>
      </p:sp>
      <p:sp>
        <p:nvSpPr>
          <p:cNvPr id="11" name="Title Placeholder 1"/>
          <p:cNvSpPr txBox="1">
            <a:spLocks/>
          </p:cNvSpPr>
          <p:nvPr userDrawn="1"/>
        </p:nvSpPr>
        <p:spPr>
          <a:xfrm>
            <a:off x="4038600" y="6408732"/>
            <a:ext cx="2768599" cy="5154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i="1" dirty="0"/>
              <a:t>Training for Better Health</a:t>
            </a:r>
            <a:r>
              <a:rPr lang="en-US" sz="1800" i="1" baseline="0" dirty="0"/>
              <a:t> </a:t>
            </a:r>
            <a:endParaRPr lang="en-US" sz="1800" i="1" dirty="0"/>
          </a:p>
        </p:txBody>
      </p:sp>
      <p:pic>
        <p:nvPicPr>
          <p:cNvPr id="12" name="Picture 11"/>
          <p:cNvPicPr>
            <a:picLocks noChangeAspect="1"/>
          </p:cNvPicPr>
          <p:nvPr userDrawn="1"/>
        </p:nvPicPr>
        <p:blipFill rotWithShape="1">
          <a:blip r:embed="rId15" cstate="print">
            <a:extLst>
              <a:ext uri="{28A0092B-C50C-407E-A947-70E740481C1C}">
                <a14:useLocalDpi xmlns:a14="http://schemas.microsoft.com/office/drawing/2010/main" val="0"/>
              </a:ext>
            </a:extLst>
          </a:blip>
          <a:srcRect l="24360" r="23578" b="15789"/>
          <a:stretch/>
        </p:blipFill>
        <p:spPr>
          <a:xfrm>
            <a:off x="79667" y="5700777"/>
            <a:ext cx="930551" cy="1063487"/>
          </a:xfrm>
          <a:prstGeom prst="rect">
            <a:avLst/>
          </a:prstGeom>
        </p:spPr>
      </p:pic>
    </p:spTree>
    <p:extLst>
      <p:ext uri="{BB962C8B-B14F-4D97-AF65-F5344CB8AC3E}">
        <p14:creationId xmlns:p14="http://schemas.microsoft.com/office/powerpoint/2010/main" val="14431153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en.wikipedia.org/wiki/Ambulance" TargetMode="External"/><Relationship Id="rId2" Type="http://schemas.openxmlformats.org/officeDocument/2006/relationships/hyperlink" Target="https://en.wikipedia.org/wiki/MEDEVAC" TargetMode="External"/><Relationship Id="rId1" Type="http://schemas.openxmlformats.org/officeDocument/2006/relationships/slideLayout" Target="../slideLayouts/slideLayout2.xml"/><Relationship Id="rId5" Type="http://schemas.openxmlformats.org/officeDocument/2006/relationships/hyperlink" Target="https://en.wikipedia.org/wiki/Antiseptic" TargetMode="External"/><Relationship Id="rId4" Type="http://schemas.openxmlformats.org/officeDocument/2006/relationships/hyperlink" Target="https://en.wikipedia.org/wiki/Bandage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en.wikipedia.org/wiki/Cardiac_arrest" TargetMode="External"/><Relationship Id="rId2" Type="http://schemas.openxmlformats.org/officeDocument/2006/relationships/hyperlink" Target="https://en.wikipedia.org/wiki/Burn" TargetMode="External"/><Relationship Id="rId1" Type="http://schemas.openxmlformats.org/officeDocument/2006/relationships/slideLayout" Target="../slideLayouts/slideLayout2.xml"/><Relationship Id="rId6" Type="http://schemas.openxmlformats.org/officeDocument/2006/relationships/hyperlink" Target="https://en.wikipedia.org/wiki/Painkiller" TargetMode="External"/><Relationship Id="rId5" Type="http://schemas.openxmlformats.org/officeDocument/2006/relationships/hyperlink" Target="https://en.wikipedia.org/wiki/Palliative_care" TargetMode="External"/><Relationship Id="rId4" Type="http://schemas.openxmlformats.org/officeDocument/2006/relationships/hyperlink" Target="https://en.wikipedia.org/wiki/Septic_shock" TargetMode="External"/></Relationships>
</file>

<file path=ppt/slides/_rels/slide32.xml.rels><?xml version="1.0" encoding="UTF-8" standalone="yes"?>
<Relationships xmlns="http://schemas.openxmlformats.org/package/2006/relationships"><Relationship Id="rId2" Type="http://schemas.openxmlformats.org/officeDocument/2006/relationships/hyperlink" Target="https://en.wikipedia.org/wiki/Bone_fracture"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Life" TargetMode="External"/><Relationship Id="rId2" Type="http://schemas.openxmlformats.org/officeDocument/2006/relationships/hyperlink" Target="https://en.wikipedia.org/wiki/Health" TargetMode="External"/><Relationship Id="rId1" Type="http://schemas.openxmlformats.org/officeDocument/2006/relationships/slideLayout" Target="../slideLayouts/slideLayout2.xml"/><Relationship Id="rId5" Type="http://schemas.openxmlformats.org/officeDocument/2006/relationships/hyperlink" Target="https://en.wikipedia.org/wiki/Natural_environment" TargetMode="External"/><Relationship Id="rId4" Type="http://schemas.openxmlformats.org/officeDocument/2006/relationships/hyperlink" Target="https://en.wikipedia.org/wiki/Property"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TRAUMA &amp; EMERGENCY </a:t>
            </a:r>
          </a:p>
        </p:txBody>
      </p:sp>
      <p:sp>
        <p:nvSpPr>
          <p:cNvPr id="3" name="Subtitle 2"/>
          <p:cNvSpPr>
            <a:spLocks noGrp="1"/>
          </p:cNvSpPr>
          <p:nvPr>
            <p:ph type="subTitle" idx="1"/>
          </p:nvPr>
        </p:nvSpPr>
        <p:spPr/>
        <p:txBody>
          <a:bodyPr/>
          <a:lstStyle/>
          <a:p>
            <a:r>
              <a:rPr lang="en-US" dirty="0"/>
              <a:t>Mr. Manyala</a:t>
            </a:r>
          </a:p>
        </p:txBody>
      </p:sp>
    </p:spTree>
    <p:extLst>
      <p:ext uri="{BB962C8B-B14F-4D97-AF65-F5344CB8AC3E}">
        <p14:creationId xmlns:p14="http://schemas.microsoft.com/office/powerpoint/2010/main" val="1891419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0325" y="128810"/>
            <a:ext cx="8911687" cy="1280890"/>
          </a:xfrm>
        </p:spPr>
        <p:txBody>
          <a:bodyPr/>
          <a:lstStyle/>
          <a:p>
            <a:endParaRPr lang="en-US" dirty="0"/>
          </a:p>
        </p:txBody>
      </p:sp>
      <p:sp>
        <p:nvSpPr>
          <p:cNvPr id="9218" name="Content Placeholder 2"/>
          <p:cNvSpPr>
            <a:spLocks noGrp="1"/>
          </p:cNvSpPr>
          <p:nvPr>
            <p:ph idx="1"/>
          </p:nvPr>
        </p:nvSpPr>
        <p:spPr>
          <a:xfrm>
            <a:off x="635000" y="1409700"/>
            <a:ext cx="10869612" cy="4501522"/>
          </a:xfrm>
        </p:spPr>
        <p:txBody>
          <a:bodyPr>
            <a:normAutofit/>
          </a:bodyPr>
          <a:lstStyle/>
          <a:p>
            <a:pPr>
              <a:buFont typeface="Arial" panose="020B0604020202020204" pitchFamily="34" charset="0"/>
              <a:buNone/>
            </a:pPr>
            <a:r>
              <a:rPr lang="en-US" altLang="en-US" sz="3200" b="1" dirty="0">
                <a:solidFill>
                  <a:schemeClr val="tx1"/>
                </a:solidFill>
              </a:rPr>
              <a:t>3. </a:t>
            </a:r>
            <a:r>
              <a:rPr lang="en-US" altLang="en-US" sz="3200" b="1" dirty="0">
                <a:solidFill>
                  <a:schemeClr val="accent1"/>
                </a:solidFill>
              </a:rPr>
              <a:t>Hazardous materials</a:t>
            </a:r>
            <a:endParaRPr lang="en-GB" altLang="en-US" sz="3200" b="1" dirty="0">
              <a:solidFill>
                <a:schemeClr val="accent1"/>
              </a:solidFill>
            </a:endParaRPr>
          </a:p>
          <a:p>
            <a:r>
              <a:rPr lang="en-US" altLang="en-US" sz="3200" dirty="0">
                <a:solidFill>
                  <a:schemeClr val="tx1"/>
                </a:solidFill>
              </a:rPr>
              <a:t>Chemicals purify drinking water, increase crop production, and simplify household chores.</a:t>
            </a:r>
          </a:p>
          <a:p>
            <a:r>
              <a:rPr lang="en-US" altLang="en-US" sz="3200" dirty="0">
                <a:solidFill>
                  <a:schemeClr val="tx1"/>
                </a:solidFill>
              </a:rPr>
              <a:t>Hazardous materials are those that can cause death, serious injury, long-lasting health effects, and damage to buildings, residences, and other property.</a:t>
            </a:r>
            <a:endParaRPr lang="en-GB" altLang="en-US" sz="3200" dirty="0">
              <a:solidFill>
                <a:schemeClr val="tx1"/>
              </a:solidFill>
            </a:endParaRPr>
          </a:p>
        </p:txBody>
      </p:sp>
    </p:spTree>
    <p:extLst>
      <p:ext uri="{BB962C8B-B14F-4D97-AF65-F5344CB8AC3E}">
        <p14:creationId xmlns:p14="http://schemas.microsoft.com/office/powerpoint/2010/main" val="3030829484"/>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7425" y="90710"/>
            <a:ext cx="8911687" cy="1280890"/>
          </a:xfrm>
        </p:spPr>
        <p:txBody>
          <a:bodyPr/>
          <a:lstStyle/>
          <a:p>
            <a:pPr marL="514350" indent="-514350">
              <a:defRPr/>
            </a:pPr>
            <a:r>
              <a:rPr lang="en-GB" b="1" dirty="0">
                <a:solidFill>
                  <a:schemeClr val="accent1"/>
                </a:solidFill>
              </a:rPr>
              <a:t>ACCIDENTS</a:t>
            </a:r>
          </a:p>
        </p:txBody>
      </p:sp>
      <p:sp>
        <p:nvSpPr>
          <p:cNvPr id="6147" name="Content Placeholder 2"/>
          <p:cNvSpPr>
            <a:spLocks noGrp="1"/>
          </p:cNvSpPr>
          <p:nvPr>
            <p:ph idx="1"/>
          </p:nvPr>
        </p:nvSpPr>
        <p:spPr>
          <a:xfrm>
            <a:off x="457200" y="1536700"/>
            <a:ext cx="11047412" cy="4374522"/>
          </a:xfrm>
        </p:spPr>
        <p:txBody>
          <a:bodyPr/>
          <a:lstStyle/>
          <a:p>
            <a:pPr>
              <a:defRPr/>
            </a:pPr>
            <a:r>
              <a:rPr lang="en-GB" sz="2800" b="1" dirty="0">
                <a:solidFill>
                  <a:schemeClr val="tx1"/>
                </a:solidFill>
              </a:rPr>
              <a:t>Def: </a:t>
            </a:r>
            <a:r>
              <a:rPr lang="en-GB" sz="2800" dirty="0">
                <a:solidFill>
                  <a:schemeClr val="tx1"/>
                </a:solidFill>
              </a:rPr>
              <a:t>It is unfortunate incident that happens unexpectedly and unintentionally, typically resulting in damage and injury of tissues and cells.</a:t>
            </a:r>
          </a:p>
        </p:txBody>
      </p:sp>
    </p:spTree>
    <p:extLst>
      <p:ext uri="{BB962C8B-B14F-4D97-AF65-F5344CB8AC3E}">
        <p14:creationId xmlns:p14="http://schemas.microsoft.com/office/powerpoint/2010/main" val="2814526531"/>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9325" y="0"/>
            <a:ext cx="8911687" cy="1280890"/>
          </a:xfrm>
        </p:spPr>
        <p:txBody>
          <a:bodyPr>
            <a:normAutofit fontScale="90000"/>
          </a:bodyPr>
          <a:lstStyle/>
          <a:p>
            <a:r>
              <a:rPr lang="en-GB" b="1" dirty="0">
                <a:solidFill>
                  <a:schemeClr val="accent1"/>
                </a:solidFill>
              </a:rPr>
              <a:t>Common causes of accidents in our Kenyan homes.</a:t>
            </a:r>
            <a:br>
              <a:rPr lang="en-GB" b="1" dirty="0">
                <a:solidFill>
                  <a:schemeClr val="accent1"/>
                </a:solidFill>
              </a:rPr>
            </a:br>
            <a:endParaRPr lang="en-US" dirty="0">
              <a:solidFill>
                <a:schemeClr val="accent1"/>
              </a:solidFill>
            </a:endParaRPr>
          </a:p>
        </p:txBody>
      </p:sp>
      <p:sp>
        <p:nvSpPr>
          <p:cNvPr id="3" name="Content Placeholder 2"/>
          <p:cNvSpPr>
            <a:spLocks noGrp="1"/>
          </p:cNvSpPr>
          <p:nvPr>
            <p:ph idx="1"/>
          </p:nvPr>
        </p:nvSpPr>
        <p:spPr>
          <a:xfrm>
            <a:off x="582612" y="1384300"/>
            <a:ext cx="11329988" cy="4991100"/>
          </a:xfrm>
        </p:spPr>
        <p:txBody>
          <a:bodyPr>
            <a:noAutofit/>
          </a:bodyPr>
          <a:lstStyle/>
          <a:p>
            <a:pPr marL="514350" indent="-514350">
              <a:buFont typeface="Arial" charset="0"/>
              <a:buAutoNum type="arabicPeriod"/>
              <a:defRPr/>
            </a:pPr>
            <a:r>
              <a:rPr lang="en-GB" sz="3200" dirty="0">
                <a:solidFill>
                  <a:schemeClr val="tx1"/>
                </a:solidFill>
              </a:rPr>
              <a:t>Open fires.</a:t>
            </a:r>
          </a:p>
          <a:p>
            <a:pPr marL="514350" indent="-514350">
              <a:buFont typeface="Arial" charset="0"/>
              <a:buAutoNum type="arabicPeriod"/>
              <a:defRPr/>
            </a:pPr>
            <a:r>
              <a:rPr lang="en-GB" sz="3200" dirty="0">
                <a:solidFill>
                  <a:schemeClr val="tx1"/>
                </a:solidFill>
              </a:rPr>
              <a:t>Accidental ingestion of drugs and chemicals.</a:t>
            </a:r>
          </a:p>
          <a:p>
            <a:pPr marL="514350" indent="-514350">
              <a:buFont typeface="Arial" charset="0"/>
              <a:buAutoNum type="arabicPeriod"/>
              <a:defRPr/>
            </a:pPr>
            <a:r>
              <a:rPr lang="en-GB" sz="3200" dirty="0">
                <a:solidFill>
                  <a:schemeClr val="tx1"/>
                </a:solidFill>
              </a:rPr>
              <a:t>Charcoal burners in poorly ventilated rooms.</a:t>
            </a:r>
          </a:p>
          <a:p>
            <a:pPr marL="514350" indent="-514350">
              <a:buFont typeface="Arial" charset="0"/>
              <a:buAutoNum type="arabicPeriod"/>
              <a:defRPr/>
            </a:pPr>
            <a:r>
              <a:rPr lang="en-GB" sz="3200" dirty="0">
                <a:solidFill>
                  <a:schemeClr val="tx1"/>
                </a:solidFill>
              </a:rPr>
              <a:t>Open pools</a:t>
            </a:r>
          </a:p>
          <a:p>
            <a:pPr marL="514350" indent="-514350">
              <a:buFont typeface="Arial" charset="0"/>
              <a:buAutoNum type="arabicPeriod"/>
              <a:defRPr/>
            </a:pPr>
            <a:r>
              <a:rPr lang="en-GB" sz="3200" dirty="0">
                <a:solidFill>
                  <a:schemeClr val="tx1"/>
                </a:solidFill>
              </a:rPr>
              <a:t>Open pits.</a:t>
            </a:r>
          </a:p>
          <a:p>
            <a:pPr marL="514350" indent="-514350">
              <a:buFont typeface="Arial" charset="0"/>
              <a:buAutoNum type="arabicPeriod"/>
              <a:defRPr/>
            </a:pPr>
            <a:r>
              <a:rPr lang="en-GB" sz="3200" dirty="0">
                <a:solidFill>
                  <a:schemeClr val="tx1"/>
                </a:solidFill>
              </a:rPr>
              <a:t>Wet slippery floors.</a:t>
            </a:r>
          </a:p>
          <a:p>
            <a:pPr marL="514350" indent="-514350">
              <a:buFont typeface="Arial" charset="0"/>
              <a:buAutoNum type="arabicPeriod"/>
              <a:defRPr/>
            </a:pPr>
            <a:r>
              <a:rPr lang="en-GB" sz="3200" dirty="0">
                <a:solidFill>
                  <a:schemeClr val="tx1"/>
                </a:solidFill>
              </a:rPr>
              <a:t>Burns from hot fluids, e.g. hot water, soups, tea.</a:t>
            </a:r>
          </a:p>
          <a:p>
            <a:pPr marL="514350" indent="-514350">
              <a:buNone/>
              <a:defRPr/>
            </a:pPr>
            <a:endParaRPr lang="en-GB" sz="3200" dirty="0">
              <a:solidFill>
                <a:schemeClr val="tx1"/>
              </a:solidFill>
            </a:endParaRPr>
          </a:p>
          <a:p>
            <a:endParaRPr lang="en-US" sz="3200" b="1" dirty="0">
              <a:solidFill>
                <a:schemeClr val="tx1"/>
              </a:solidFill>
            </a:endParaRPr>
          </a:p>
        </p:txBody>
      </p:sp>
    </p:spTree>
    <p:extLst>
      <p:ext uri="{BB962C8B-B14F-4D97-AF65-F5344CB8AC3E}">
        <p14:creationId xmlns:p14="http://schemas.microsoft.com/office/powerpoint/2010/main" val="137851299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9325" y="0"/>
            <a:ext cx="8911687" cy="1280890"/>
          </a:xfrm>
        </p:spPr>
        <p:txBody>
          <a:bodyPr>
            <a:normAutofit fontScale="90000"/>
          </a:bodyPr>
          <a:lstStyle/>
          <a:p>
            <a:r>
              <a:rPr lang="en-GB" b="1" dirty="0">
                <a:solidFill>
                  <a:schemeClr val="accent1"/>
                </a:solidFill>
              </a:rPr>
              <a:t>FACTORS THAT MAKE PEOPLE PRONE TO ACCIDENTS</a:t>
            </a:r>
            <a:endParaRPr lang="en-US" dirty="0">
              <a:solidFill>
                <a:schemeClr val="accent1"/>
              </a:solidFill>
            </a:endParaRPr>
          </a:p>
        </p:txBody>
      </p:sp>
      <p:sp>
        <p:nvSpPr>
          <p:cNvPr id="7171" name="Content Placeholder 2"/>
          <p:cNvSpPr>
            <a:spLocks noGrp="1"/>
          </p:cNvSpPr>
          <p:nvPr>
            <p:ph idx="1"/>
          </p:nvPr>
        </p:nvSpPr>
        <p:spPr>
          <a:xfrm>
            <a:off x="735012" y="1485900"/>
            <a:ext cx="8915400" cy="3777622"/>
          </a:xfrm>
        </p:spPr>
        <p:txBody>
          <a:bodyPr>
            <a:normAutofit/>
          </a:bodyPr>
          <a:lstStyle/>
          <a:p>
            <a:pPr marL="514350" indent="-514350">
              <a:buFont typeface="Arial" charset="0"/>
              <a:buAutoNum type="arabicPeriod"/>
              <a:defRPr/>
            </a:pPr>
            <a:r>
              <a:rPr lang="en-GB" sz="3200" dirty="0">
                <a:solidFill>
                  <a:schemeClr val="tx1"/>
                </a:solidFill>
              </a:rPr>
              <a:t>Young age and old age.</a:t>
            </a:r>
          </a:p>
          <a:p>
            <a:pPr marL="514350" indent="-514350">
              <a:buFont typeface="Arial" charset="0"/>
              <a:buAutoNum type="arabicPeriod"/>
              <a:defRPr/>
            </a:pPr>
            <a:r>
              <a:rPr lang="en-GB" sz="3200" dirty="0">
                <a:solidFill>
                  <a:schemeClr val="tx1"/>
                </a:solidFill>
              </a:rPr>
              <a:t>Sickness e.g. epilepsy</a:t>
            </a:r>
          </a:p>
          <a:p>
            <a:pPr marL="514350" indent="-514350">
              <a:buFont typeface="Arial" charset="0"/>
              <a:buAutoNum type="arabicPeriod"/>
              <a:defRPr/>
            </a:pPr>
            <a:r>
              <a:rPr lang="en-GB" sz="3200" dirty="0">
                <a:solidFill>
                  <a:schemeClr val="tx1"/>
                </a:solidFill>
              </a:rPr>
              <a:t>Carelessness</a:t>
            </a:r>
          </a:p>
          <a:p>
            <a:pPr marL="514350" indent="-514350">
              <a:buFont typeface="Arial" charset="0"/>
              <a:buAutoNum type="arabicPeriod"/>
              <a:defRPr/>
            </a:pPr>
            <a:r>
              <a:rPr lang="en-GB" sz="3200" dirty="0">
                <a:solidFill>
                  <a:schemeClr val="tx1"/>
                </a:solidFill>
              </a:rPr>
              <a:t>Ignorance</a:t>
            </a:r>
          </a:p>
          <a:p>
            <a:pPr marL="514350" indent="-514350">
              <a:buFont typeface="Arial" charset="0"/>
              <a:buAutoNum type="arabicPeriod"/>
              <a:defRPr/>
            </a:pPr>
            <a:r>
              <a:rPr lang="en-GB" sz="3200" dirty="0">
                <a:solidFill>
                  <a:schemeClr val="tx1"/>
                </a:solidFill>
              </a:rPr>
              <a:t>Poverty</a:t>
            </a:r>
          </a:p>
        </p:txBody>
      </p:sp>
    </p:spTree>
    <p:extLst>
      <p:ext uri="{BB962C8B-B14F-4D97-AF65-F5344CB8AC3E}">
        <p14:creationId xmlns:p14="http://schemas.microsoft.com/office/powerpoint/2010/main" val="128177101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2825" y="128810"/>
            <a:ext cx="8911687" cy="1280890"/>
          </a:xfrm>
        </p:spPr>
        <p:txBody>
          <a:bodyPr>
            <a:normAutofit fontScale="90000"/>
          </a:bodyPr>
          <a:lstStyle/>
          <a:p>
            <a:r>
              <a:rPr lang="en-GB" b="1" dirty="0">
                <a:solidFill>
                  <a:schemeClr val="accent1"/>
                </a:solidFill>
              </a:rPr>
              <a:t>PRINCIPLES OF TRAUMA AND EMERGENCY</a:t>
            </a:r>
            <a:br>
              <a:rPr lang="en-GB" b="1" dirty="0">
                <a:solidFill>
                  <a:schemeClr val="accent1"/>
                </a:solidFill>
              </a:rPr>
            </a:br>
            <a:endParaRPr lang="en-US" dirty="0">
              <a:solidFill>
                <a:schemeClr val="accent1"/>
              </a:solidFill>
            </a:endParaRPr>
          </a:p>
        </p:txBody>
      </p:sp>
      <p:sp>
        <p:nvSpPr>
          <p:cNvPr id="3" name="Content Placeholder 2"/>
          <p:cNvSpPr>
            <a:spLocks noGrp="1"/>
          </p:cNvSpPr>
          <p:nvPr>
            <p:ph idx="1"/>
          </p:nvPr>
        </p:nvSpPr>
        <p:spPr>
          <a:xfrm>
            <a:off x="609600" y="1536700"/>
            <a:ext cx="11303000" cy="5118100"/>
          </a:xfrm>
        </p:spPr>
        <p:txBody>
          <a:bodyPr>
            <a:noAutofit/>
          </a:bodyPr>
          <a:lstStyle/>
          <a:p>
            <a:pPr marL="514350" indent="-514350">
              <a:buNone/>
              <a:defRPr/>
            </a:pPr>
            <a:r>
              <a:rPr lang="en-GB" sz="3200" dirty="0">
                <a:solidFill>
                  <a:schemeClr val="tx1"/>
                </a:solidFill>
              </a:rPr>
              <a:t>If the casualties have multiple problems , injuries:</a:t>
            </a:r>
          </a:p>
          <a:p>
            <a:pPr>
              <a:defRPr/>
            </a:pPr>
            <a:r>
              <a:rPr lang="en-GB" sz="3200" dirty="0">
                <a:solidFill>
                  <a:schemeClr val="tx1"/>
                </a:solidFill>
              </a:rPr>
              <a:t>Treat the first one which is greater in threatening ; example:</a:t>
            </a:r>
          </a:p>
          <a:p>
            <a:pPr lvl="1">
              <a:buFont typeface="Wingdings" panose="05000000000000000000" pitchFamily="2" charset="2"/>
              <a:buChar char="v"/>
              <a:defRPr/>
            </a:pPr>
            <a:r>
              <a:rPr lang="en-GB" sz="3000" dirty="0">
                <a:solidFill>
                  <a:schemeClr val="tx1"/>
                </a:solidFill>
              </a:rPr>
              <a:t>If you find a casualty / patient bleeding and have a fracture that is bleeding.</a:t>
            </a:r>
          </a:p>
          <a:p>
            <a:pPr lvl="1">
              <a:buFont typeface="Wingdings" panose="05000000000000000000" pitchFamily="2" charset="2"/>
              <a:buChar char="v"/>
              <a:defRPr/>
            </a:pPr>
            <a:r>
              <a:rPr lang="en-GB" sz="3000" dirty="0">
                <a:solidFill>
                  <a:schemeClr val="tx1"/>
                </a:solidFill>
              </a:rPr>
              <a:t>(resuscitation) must be done simultaneously with the primary survey</a:t>
            </a:r>
          </a:p>
          <a:p>
            <a:pPr lvl="1">
              <a:buFont typeface="Wingdings" panose="05000000000000000000" pitchFamily="2" charset="2"/>
              <a:buChar char="v"/>
              <a:defRPr/>
            </a:pPr>
            <a:r>
              <a:rPr lang="en-GB" sz="3000" dirty="0">
                <a:solidFill>
                  <a:schemeClr val="tx1"/>
                </a:solidFill>
              </a:rPr>
              <a:t>Treatment takes precedence over diagnosis</a:t>
            </a:r>
          </a:p>
          <a:p>
            <a:pPr marL="514350" indent="-514350">
              <a:buFontTx/>
              <a:buChar char="-"/>
              <a:defRPr/>
            </a:pPr>
            <a:endParaRPr lang="en-GB" sz="3200" b="1" dirty="0">
              <a:solidFill>
                <a:schemeClr val="tx1"/>
              </a:solidFill>
            </a:endParaRPr>
          </a:p>
          <a:p>
            <a:endParaRPr lang="en-US" sz="3200" b="1" dirty="0">
              <a:solidFill>
                <a:schemeClr val="tx1"/>
              </a:solidFill>
            </a:endParaRPr>
          </a:p>
        </p:txBody>
      </p:sp>
    </p:spTree>
    <p:extLst>
      <p:ext uri="{BB962C8B-B14F-4D97-AF65-F5344CB8AC3E}">
        <p14:creationId xmlns:p14="http://schemas.microsoft.com/office/powerpoint/2010/main" val="117555146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7425" y="0"/>
            <a:ext cx="8911687" cy="1280890"/>
          </a:xfrm>
        </p:spPr>
        <p:txBody>
          <a:bodyPr>
            <a:normAutofit fontScale="90000"/>
          </a:bodyPr>
          <a:lstStyle/>
          <a:p>
            <a:r>
              <a:rPr lang="en-US" altLang="en-US" b="1" dirty="0">
                <a:solidFill>
                  <a:schemeClr val="accent1"/>
                </a:solidFill>
              </a:rPr>
              <a:t>Principles of Emergency Trauma Care </a:t>
            </a:r>
            <a:br>
              <a:rPr lang="en-US" altLang="en-US" b="1" dirty="0">
                <a:solidFill>
                  <a:schemeClr val="accent1"/>
                </a:solidFill>
              </a:rPr>
            </a:br>
            <a:endParaRPr lang="en-US" b="1" dirty="0">
              <a:solidFill>
                <a:schemeClr val="accent1"/>
              </a:solidFill>
            </a:endParaRPr>
          </a:p>
        </p:txBody>
      </p:sp>
      <p:sp>
        <p:nvSpPr>
          <p:cNvPr id="12290" name="Content Placeholder 2"/>
          <p:cNvSpPr>
            <a:spLocks noGrp="1"/>
          </p:cNvSpPr>
          <p:nvPr>
            <p:ph idx="1"/>
          </p:nvPr>
        </p:nvSpPr>
        <p:spPr>
          <a:xfrm>
            <a:off x="368300" y="1384300"/>
            <a:ext cx="11645900" cy="4526922"/>
          </a:xfrm>
        </p:spPr>
        <p:txBody>
          <a:bodyPr>
            <a:noAutofit/>
          </a:bodyPr>
          <a:lstStyle/>
          <a:p>
            <a:r>
              <a:rPr lang="en-US" altLang="en-US" sz="2800" dirty="0">
                <a:solidFill>
                  <a:schemeClr val="tx1"/>
                </a:solidFill>
              </a:rPr>
              <a:t>If a patient has multiple problems or injuries, treat first the one that is the greatest threat to life </a:t>
            </a:r>
          </a:p>
          <a:p>
            <a:r>
              <a:rPr lang="en-US" altLang="en-US" sz="2800" dirty="0">
                <a:solidFill>
                  <a:schemeClr val="tx1"/>
                </a:solidFill>
              </a:rPr>
              <a:t>Indicated treatments should not be delayed simply because the diagnosis is not yet certain.</a:t>
            </a:r>
          </a:p>
          <a:p>
            <a:r>
              <a:rPr lang="en-US" altLang="en-US" sz="2800" dirty="0">
                <a:solidFill>
                  <a:schemeClr val="tx1"/>
                </a:solidFill>
              </a:rPr>
              <a:t>A detailed history is not essential to start evaluation &amp; treatment of an injured patient Identifying the greatest Threats to Life in the Trauma Patient.</a:t>
            </a:r>
          </a:p>
          <a:p>
            <a:pPr marL="0" indent="0">
              <a:buNone/>
            </a:pPr>
            <a:endParaRPr lang="en-US" altLang="en-US" sz="2800" b="1" dirty="0">
              <a:solidFill>
                <a:schemeClr val="tx1"/>
              </a:solidFill>
            </a:endParaRPr>
          </a:p>
        </p:txBody>
      </p:sp>
    </p:spTree>
    <p:extLst>
      <p:ext uri="{BB962C8B-B14F-4D97-AF65-F5344CB8AC3E}">
        <p14:creationId xmlns:p14="http://schemas.microsoft.com/office/powerpoint/2010/main" val="124147287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0125" y="0"/>
            <a:ext cx="8911687" cy="1280890"/>
          </a:xfrm>
        </p:spPr>
        <p:txBody>
          <a:bodyPr/>
          <a:lstStyle/>
          <a:p>
            <a:r>
              <a:rPr lang="en-US" dirty="0"/>
              <a:t>…cont.</a:t>
            </a:r>
          </a:p>
        </p:txBody>
      </p:sp>
      <p:sp>
        <p:nvSpPr>
          <p:cNvPr id="3" name="Content Placeholder 2"/>
          <p:cNvSpPr>
            <a:spLocks noGrp="1"/>
          </p:cNvSpPr>
          <p:nvPr>
            <p:ph idx="1"/>
          </p:nvPr>
        </p:nvSpPr>
        <p:spPr>
          <a:xfrm>
            <a:off x="900112" y="1752600"/>
            <a:ext cx="11177588" cy="3498222"/>
          </a:xfrm>
        </p:spPr>
        <p:txBody>
          <a:bodyPr>
            <a:normAutofit/>
          </a:bodyPr>
          <a:lstStyle/>
          <a:p>
            <a:r>
              <a:rPr lang="en-US" altLang="en-US" sz="3200" dirty="0"/>
              <a:t>Life threats from trauma are (listed in order of decreasing severity): </a:t>
            </a:r>
          </a:p>
          <a:p>
            <a:r>
              <a:rPr lang="en-US" altLang="en-US" sz="3200" dirty="0"/>
              <a:t>Loss of airway – kills most quickly – Head position, blood, vomitus, foreign body, external compression</a:t>
            </a:r>
          </a:p>
          <a:p>
            <a:r>
              <a:rPr lang="en-US" altLang="en-US" sz="3200" dirty="0"/>
              <a:t>Loss of breathing –  it kills </a:t>
            </a:r>
          </a:p>
          <a:p>
            <a:endParaRPr lang="en-US" sz="3200" dirty="0"/>
          </a:p>
        </p:txBody>
      </p:sp>
    </p:spTree>
    <p:extLst>
      <p:ext uri="{BB962C8B-B14F-4D97-AF65-F5344CB8AC3E}">
        <p14:creationId xmlns:p14="http://schemas.microsoft.com/office/powerpoint/2010/main" val="55911591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marR="0">
              <a:spcBef>
                <a:spcPts val="0"/>
              </a:spcBef>
              <a:spcAft>
                <a:spcPts val="0"/>
              </a:spcAft>
            </a:pPr>
            <a:r>
              <a:rPr lang="en-US" sz="2800" b="1" dirty="0">
                <a:solidFill>
                  <a:srgbClr val="000000"/>
                </a:solidFill>
                <a:effectLst/>
                <a:ea typeface="Calibri" panose="020F0502020204030204" pitchFamily="34" charset="0"/>
                <a:cs typeface="Cambria" panose="02040503050406030204" pitchFamily="18" charset="0"/>
              </a:rPr>
              <a:t>ACCIDENT AND EMERGENCY UNIT REQUIREMENTS </a:t>
            </a:r>
            <a:br>
              <a:rPr lang="en-US" sz="2800" dirty="0">
                <a:solidFill>
                  <a:srgbClr val="000000"/>
                </a:solidFill>
                <a:effectLst/>
                <a:ea typeface="Calibri" panose="020F0502020204030204" pitchFamily="34" charset="0"/>
                <a:cs typeface="Cambria" panose="02040503050406030204" pitchFamily="18" charset="0"/>
              </a:rPr>
            </a:br>
            <a:r>
              <a:rPr lang="en-US" sz="2800" dirty="0">
                <a:solidFill>
                  <a:srgbClr val="000000"/>
                </a:solidFill>
                <a:effectLst/>
                <a:ea typeface="Calibri" panose="020F0502020204030204" pitchFamily="34" charset="0"/>
                <a:cs typeface="Cambria" panose="02040503050406030204" pitchFamily="18" charset="0"/>
              </a:rPr>
              <a:t> </a:t>
            </a:r>
            <a:br>
              <a:rPr lang="en-US" sz="2800" dirty="0">
                <a:solidFill>
                  <a:srgbClr val="000000"/>
                </a:solidFill>
                <a:effectLst/>
                <a:ea typeface="Calibri" panose="020F0502020204030204" pitchFamily="34" charset="0"/>
                <a:cs typeface="Cambria" panose="02040503050406030204" pitchFamily="18" charset="0"/>
              </a:rPr>
            </a:br>
            <a:endParaRPr lang="en-US" sz="2800" dirty="0"/>
          </a:p>
        </p:txBody>
      </p:sp>
      <p:sp>
        <p:nvSpPr>
          <p:cNvPr id="3" name="Content Placeholder 2"/>
          <p:cNvSpPr>
            <a:spLocks noGrp="1"/>
          </p:cNvSpPr>
          <p:nvPr>
            <p:ph idx="1"/>
          </p:nvPr>
        </p:nvSpPr>
        <p:spPr/>
        <p:txBody>
          <a:bodyPr>
            <a:normAutofit/>
          </a:bodyPr>
          <a:lstStyle/>
          <a:p>
            <a:pPr marL="342900" marR="0" lvl="0" indent="-342900">
              <a:spcBef>
                <a:spcPts val="0"/>
              </a:spcBef>
              <a:spcAft>
                <a:spcPts val="0"/>
              </a:spcAft>
              <a:buFont typeface="+mj-lt"/>
              <a:buAutoNum type="arabicPeriod"/>
            </a:pP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Triage area. </a:t>
            </a: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mj-lt"/>
              <a:buAutoNum type="arabicPeriod"/>
            </a:pP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A functional resuscitation area for patient stabilization. </a:t>
            </a: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mj-lt"/>
              <a:buAutoNum type="arabicPeriod"/>
            </a:pP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A transient area for patient observation for not more than 24 hours </a:t>
            </a: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mj-lt"/>
              <a:buAutoNum type="arabicPeriod"/>
            </a:pP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Procedure room for minor cases/Theatre </a:t>
            </a: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mj-lt"/>
              <a:buAutoNum type="arabicPeriod"/>
            </a:pP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Waiting area </a:t>
            </a: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mj-lt"/>
              <a:buAutoNum type="arabicPeriod"/>
            </a:pP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Ambulance bay </a:t>
            </a: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mj-lt"/>
              <a:buAutoNum type="arabicPeriod"/>
            </a:pP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Customer care desk</a:t>
            </a: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mj-lt"/>
              <a:buAutoNum type="arabicPeriod"/>
            </a:pP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Health Information / Health record desk</a:t>
            </a: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mj-lt"/>
              <a:buAutoNum type="arabicPeriod"/>
            </a:pP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Cashier</a:t>
            </a: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0" marR="0">
              <a:spcBef>
                <a:spcPts val="0"/>
              </a:spcBef>
              <a:spcAft>
                <a:spcPts val="0"/>
              </a:spcAft>
            </a:pP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p:txBody>
      </p:sp>
    </p:spTree>
    <p:extLst>
      <p:ext uri="{BB962C8B-B14F-4D97-AF65-F5344CB8AC3E}">
        <p14:creationId xmlns:p14="http://schemas.microsoft.com/office/powerpoint/2010/main" val="303956298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rgbClr val="000000"/>
                </a:solidFill>
                <a:effectLst/>
                <a:ea typeface="Calibri" panose="020F0502020204030204" pitchFamily="34" charset="0"/>
                <a:cs typeface="Cambria" panose="02040503050406030204" pitchFamily="18" charset="0"/>
              </a:rPr>
              <a:t> Airways/Breathing equipment and supplies</a:t>
            </a:r>
            <a:br>
              <a:rPr lang="en-US" sz="2800" dirty="0">
                <a:solidFill>
                  <a:srgbClr val="000000"/>
                </a:solidFill>
                <a:effectLst/>
                <a:ea typeface="Calibri" panose="020F0502020204030204" pitchFamily="34" charset="0"/>
                <a:cs typeface="Cambria" panose="02040503050406030204" pitchFamily="18" charset="0"/>
              </a:rPr>
            </a:br>
            <a:endParaRPr lang="en-US" sz="2800" dirty="0"/>
          </a:p>
        </p:txBody>
      </p:sp>
      <p:sp>
        <p:nvSpPr>
          <p:cNvPr id="3" name="Content Placeholder 2"/>
          <p:cNvSpPr>
            <a:spLocks noGrp="1"/>
          </p:cNvSpPr>
          <p:nvPr>
            <p:ph idx="1"/>
          </p:nvPr>
        </p:nvSpPr>
        <p:spPr/>
        <p:txBody>
          <a:bodyPr>
            <a:normAutofit/>
          </a:bodyPr>
          <a:lstStyle/>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Bag and mask: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Chest tube / underwater seal drainage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err="1">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Combitube</a:t>
            </a: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Elastic gum bougies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Endotracheal </a:t>
            </a:r>
            <a:r>
              <a:rPr lang="en-US" sz="2400" dirty="0" err="1">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tubeTT</a:t>
            </a: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Laryngeal Mask Airway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Laryngoscope, various size s of blades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McGill forceps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Nasal prongs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Nasopharyngeal airways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Nebulizers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endParaRPr lang="en-US" sz="2400" dirty="0"/>
          </a:p>
        </p:txBody>
      </p:sp>
    </p:spTree>
    <p:extLst>
      <p:ext uri="{BB962C8B-B14F-4D97-AF65-F5344CB8AC3E}">
        <p14:creationId xmlns:p14="http://schemas.microsoft.com/office/powerpoint/2010/main" val="129032571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a:bodyPr>
          <a:lstStyle/>
          <a:p>
            <a:pPr marL="342900" marR="0" lvl="0" indent="-342900">
              <a:spcBef>
                <a:spcPts val="0"/>
              </a:spcBef>
              <a:spcAft>
                <a:spcPts val="0"/>
              </a:spcAft>
              <a:buFont typeface="Cambria" panose="02040503050406030204" pitchFamily="18" charset="0"/>
              <a:buChar char="•"/>
            </a:pP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Oropharyngeal airways </a:t>
            </a: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Oxygen cylinder with a flow </a:t>
            </a:r>
            <a:r>
              <a:rPr lang="en-US" dirty="0" err="1">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metre</a:t>
            </a: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 </a:t>
            </a: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Symbol" panose="05050102010706020507" pitchFamily="18" charset="2"/>
              <a:buChar char=""/>
            </a:pP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Suction machines and tubes </a:t>
            </a: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Thoracotomy set</a:t>
            </a: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Symbol" panose="05050102010706020507" pitchFamily="18" charset="2"/>
              <a:buChar char=""/>
            </a:pP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Tongue depressor </a:t>
            </a: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Symbol" panose="05050102010706020507" pitchFamily="18" charset="2"/>
              <a:buChar char=""/>
            </a:pP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Tracheostomy set </a:t>
            </a: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Symbol" panose="05050102010706020507" pitchFamily="18" charset="2"/>
              <a:buChar char=""/>
            </a:pP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Transport Ventilators </a:t>
            </a: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r>
              <a:rPr lang="en-US" dirty="0">
                <a:effectLst/>
                <a:latin typeface="Times New Roman" panose="02020603050405020304" pitchFamily="18" charset="0"/>
                <a:ea typeface="Calibri" panose="020F0502020204030204" pitchFamily="34" charset="0"/>
              </a:rPr>
              <a:t>Ventilator (ICU</a:t>
            </a:r>
            <a:endParaRPr lang="en-US" dirty="0"/>
          </a:p>
        </p:txBody>
      </p:sp>
    </p:spTree>
    <p:extLst>
      <p:ext uri="{BB962C8B-B14F-4D97-AF65-F5344CB8AC3E}">
        <p14:creationId xmlns:p14="http://schemas.microsoft.com/office/powerpoint/2010/main" val="244273903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400" b="1" dirty="0">
                <a:solidFill>
                  <a:schemeClr val="accent1"/>
                </a:solidFill>
              </a:rPr>
              <a:t>TRAUMA</a:t>
            </a:r>
            <a:endParaRPr lang="en-US" dirty="0"/>
          </a:p>
        </p:txBody>
      </p:sp>
      <p:sp>
        <p:nvSpPr>
          <p:cNvPr id="3" name="Content Placeholder 2"/>
          <p:cNvSpPr>
            <a:spLocks noGrp="1"/>
          </p:cNvSpPr>
          <p:nvPr>
            <p:ph idx="1"/>
          </p:nvPr>
        </p:nvSpPr>
        <p:spPr/>
        <p:txBody>
          <a:bodyPr/>
          <a:lstStyle/>
          <a:p>
            <a:pPr eaLnBrk="1" hangingPunct="1">
              <a:buFont typeface="Arial" charset="0"/>
              <a:buNone/>
              <a:defRPr/>
            </a:pPr>
            <a:r>
              <a:rPr lang="en-GB" sz="2800" b="1" dirty="0">
                <a:solidFill>
                  <a:schemeClr val="tx1"/>
                </a:solidFill>
              </a:rPr>
              <a:t>Def; it is an injury to the body tissues.</a:t>
            </a:r>
          </a:p>
          <a:p>
            <a:pPr eaLnBrk="1" hangingPunct="1">
              <a:buFont typeface="Arial" charset="0"/>
              <a:buNone/>
              <a:defRPr/>
            </a:pPr>
            <a:endParaRPr lang="en-GB" sz="2800" b="1" dirty="0"/>
          </a:p>
          <a:p>
            <a:pPr eaLnBrk="1" hangingPunct="1">
              <a:buFont typeface="Arial" charset="0"/>
              <a:buNone/>
              <a:defRPr/>
            </a:pPr>
            <a:r>
              <a:rPr lang="en-GB" sz="2800" b="1" dirty="0">
                <a:solidFill>
                  <a:schemeClr val="accent1"/>
                </a:solidFill>
              </a:rPr>
              <a:t>TYPES OF TRAUMA</a:t>
            </a:r>
          </a:p>
          <a:p>
            <a:pPr marL="514350" indent="-514350">
              <a:buFont typeface="Arial" charset="0"/>
              <a:buAutoNum type="arabicPeriod"/>
              <a:defRPr/>
            </a:pPr>
            <a:r>
              <a:rPr lang="en-GB" sz="2800" b="1" dirty="0">
                <a:solidFill>
                  <a:schemeClr val="tx1"/>
                </a:solidFill>
              </a:rPr>
              <a:t>Physical</a:t>
            </a:r>
          </a:p>
          <a:p>
            <a:pPr marL="514350" indent="-514350">
              <a:buFont typeface="Arial" charset="0"/>
              <a:buAutoNum type="arabicPeriod"/>
              <a:defRPr/>
            </a:pPr>
            <a:r>
              <a:rPr lang="en-GB" sz="2800" b="1" dirty="0">
                <a:solidFill>
                  <a:schemeClr val="tx1"/>
                </a:solidFill>
              </a:rPr>
              <a:t>psychological</a:t>
            </a:r>
          </a:p>
          <a:p>
            <a:endParaRPr lang="en-US" dirty="0"/>
          </a:p>
        </p:txBody>
      </p:sp>
    </p:spTree>
    <p:extLst>
      <p:ext uri="{BB962C8B-B14F-4D97-AF65-F5344CB8AC3E}">
        <p14:creationId xmlns:p14="http://schemas.microsoft.com/office/powerpoint/2010/main" val="22734237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rgbClr val="000000"/>
                </a:solidFill>
                <a:effectLst/>
                <a:ea typeface="Calibri" panose="020F0502020204030204" pitchFamily="34" charset="0"/>
                <a:cs typeface="Cambria" panose="02040503050406030204" pitchFamily="18" charset="0"/>
              </a:rPr>
              <a:t>Circulation/Hemodynamic equipment and supplies</a:t>
            </a:r>
            <a:br>
              <a:rPr lang="en-US" sz="2800" dirty="0">
                <a:solidFill>
                  <a:srgbClr val="000000"/>
                </a:solidFill>
                <a:effectLst/>
                <a:ea typeface="Calibri" panose="020F0502020204030204" pitchFamily="34" charset="0"/>
                <a:cs typeface="Cambria" panose="02040503050406030204" pitchFamily="18" charset="0"/>
              </a:rPr>
            </a:br>
            <a:endParaRPr lang="en-US" sz="2800" dirty="0"/>
          </a:p>
        </p:txBody>
      </p:sp>
      <p:sp>
        <p:nvSpPr>
          <p:cNvPr id="3" name="Content Placeholder 2"/>
          <p:cNvSpPr>
            <a:spLocks noGrp="1"/>
          </p:cNvSpPr>
          <p:nvPr>
            <p:ph idx="1"/>
          </p:nvPr>
        </p:nvSpPr>
        <p:spPr/>
        <p:txBody>
          <a:bodyPr>
            <a:normAutofit/>
          </a:bodyPr>
          <a:lstStyle/>
          <a:p>
            <a:pPr marL="342900" marR="0" lvl="0" indent="-342900">
              <a:spcBef>
                <a:spcPts val="0"/>
              </a:spcBef>
              <a:spcAft>
                <a:spcPts val="0"/>
              </a:spcAft>
              <a:buFont typeface="Cambria" panose="02040503050406030204" pitchFamily="18" charset="0"/>
              <a:buChar char="•"/>
            </a:pP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12 lead ECG machine </a:t>
            </a: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Central venous catheters </a:t>
            </a: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Cut-down set</a:t>
            </a: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Defibrillator/ Automated External Defibrillator (AED) </a:t>
            </a: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Foleys catheter  </a:t>
            </a: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Infusion sets </a:t>
            </a: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dirty="0" err="1">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Intraoseous</a:t>
            </a: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 Needles </a:t>
            </a: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IV </a:t>
            </a:r>
            <a:r>
              <a:rPr lang="en-US" dirty="0" err="1">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cannulae</a:t>
            </a: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 14, 16 18 20 and 22 </a:t>
            </a: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r>
              <a:rPr lang="en-US" dirty="0">
                <a:effectLst/>
                <a:latin typeface="Times New Roman" panose="02020603050405020304" pitchFamily="18" charset="0"/>
                <a:ea typeface="Calibri" panose="020F0502020204030204" pitchFamily="34" charset="0"/>
              </a:rPr>
              <a:t>Syringes and needles</a:t>
            </a:r>
            <a:endParaRPr lang="en-US" dirty="0"/>
          </a:p>
        </p:txBody>
      </p:sp>
    </p:spTree>
    <p:extLst>
      <p:ext uri="{BB962C8B-B14F-4D97-AF65-F5344CB8AC3E}">
        <p14:creationId xmlns:p14="http://schemas.microsoft.com/office/powerpoint/2010/main" val="325976730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effectLst/>
                <a:latin typeface="Times New Roman" panose="02020603050405020304" pitchFamily="18" charset="0"/>
                <a:ea typeface="Calibri" panose="020F0502020204030204" pitchFamily="34" charset="0"/>
              </a:rPr>
              <a:t>Splints</a:t>
            </a:r>
            <a:endParaRPr lang="en-US" sz="4000" dirty="0"/>
          </a:p>
        </p:txBody>
      </p:sp>
      <p:sp>
        <p:nvSpPr>
          <p:cNvPr id="3" name="Content Placeholder 2"/>
          <p:cNvSpPr>
            <a:spLocks noGrp="1"/>
          </p:cNvSpPr>
          <p:nvPr>
            <p:ph idx="1"/>
          </p:nvPr>
        </p:nvSpPr>
        <p:spPr/>
        <p:txBody>
          <a:bodyPr>
            <a:normAutofit/>
          </a:bodyPr>
          <a:lstStyle/>
          <a:p>
            <a:pPr marL="342900" marR="0" lvl="0" indent="-342900">
              <a:spcBef>
                <a:spcPts val="0"/>
              </a:spcBef>
              <a:spcAft>
                <a:spcPts val="0"/>
              </a:spcAft>
              <a:buFont typeface="Cambria" panose="02040503050406030204" pitchFamily="18" charset="0"/>
              <a:buChar char="•"/>
            </a:pPr>
            <a:r>
              <a:rPr lang="en-US" sz="32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Bandages </a:t>
            </a:r>
            <a:endParaRPr lang="en-US" sz="32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32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cervical collar –soft/hard collar </a:t>
            </a:r>
            <a:endParaRPr lang="en-US" sz="32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32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POP </a:t>
            </a:r>
            <a:endParaRPr lang="en-US" sz="32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32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Spine board </a:t>
            </a:r>
            <a:endParaRPr lang="en-US" sz="32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32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Splints (all types) </a:t>
            </a:r>
            <a:endParaRPr lang="en-US" sz="32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32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Traction kits </a:t>
            </a:r>
            <a:endParaRPr lang="en-US" sz="32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endParaRPr lang="en-US" sz="3200" dirty="0"/>
          </a:p>
        </p:txBody>
      </p:sp>
    </p:spTree>
    <p:extLst>
      <p:ext uri="{BB962C8B-B14F-4D97-AF65-F5344CB8AC3E}">
        <p14:creationId xmlns:p14="http://schemas.microsoft.com/office/powerpoint/2010/main" val="166156880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effectLst/>
                <a:latin typeface="Times New Roman" panose="02020603050405020304" pitchFamily="18" charset="0"/>
                <a:ea typeface="Calibri" panose="020F0502020204030204" pitchFamily="34" charset="0"/>
              </a:rPr>
              <a:t>Monitoring Devices </a:t>
            </a:r>
            <a:endParaRPr lang="en-US" sz="3200" dirty="0"/>
          </a:p>
        </p:txBody>
      </p:sp>
      <p:sp>
        <p:nvSpPr>
          <p:cNvPr id="3" name="Content Placeholder 2"/>
          <p:cNvSpPr>
            <a:spLocks noGrp="1"/>
          </p:cNvSpPr>
          <p:nvPr>
            <p:ph idx="1"/>
          </p:nvPr>
        </p:nvSpPr>
        <p:spPr/>
        <p:txBody>
          <a:bodyPr>
            <a:normAutofit/>
          </a:bodyPr>
          <a:lstStyle/>
          <a:p>
            <a:pPr marL="342900" marR="0" lvl="0" indent="-342900">
              <a:spcBef>
                <a:spcPts val="0"/>
              </a:spcBef>
              <a:spcAft>
                <a:spcPts val="0"/>
              </a:spcAft>
              <a:buFont typeface="Cambria" panose="02040503050406030204" pitchFamily="18" charset="0"/>
              <a:buChar char="•"/>
            </a:pP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Pulse oximeter </a:t>
            </a: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Patient Monitors  </a:t>
            </a: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Glucometer </a:t>
            </a: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Blood gas electrolyte </a:t>
            </a:r>
            <a:r>
              <a:rPr lang="en-US" dirty="0" err="1">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analyser</a:t>
            </a: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 </a:t>
            </a: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Thermometer </a:t>
            </a: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Diagnosis set </a:t>
            </a: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Stethoscope </a:t>
            </a: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Sphygmomanometer (Digital &amp; Aneroid) </a:t>
            </a: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endParaRPr lang="en-US" dirty="0"/>
          </a:p>
        </p:txBody>
      </p:sp>
    </p:spTree>
    <p:extLst>
      <p:ext uri="{BB962C8B-B14F-4D97-AF65-F5344CB8AC3E}">
        <p14:creationId xmlns:p14="http://schemas.microsoft.com/office/powerpoint/2010/main" val="323087878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Diagnostic </a:t>
            </a:r>
            <a:br>
              <a:rPr lang="en-US" sz="36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br>
            <a:endParaRPr lang="en-US" sz="3600" dirty="0"/>
          </a:p>
        </p:txBody>
      </p:sp>
      <p:sp>
        <p:nvSpPr>
          <p:cNvPr id="3" name="Content Placeholder 2"/>
          <p:cNvSpPr>
            <a:spLocks noGrp="1"/>
          </p:cNvSpPr>
          <p:nvPr>
            <p:ph idx="1"/>
          </p:nvPr>
        </p:nvSpPr>
        <p:spPr/>
        <p:txBody>
          <a:bodyPr>
            <a:normAutofit/>
          </a:bodyPr>
          <a:lstStyle/>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Blood gas/electrolyte analyzer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Mobile X-ray machine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Diagnostic set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Diagnostic Peritoneal Lavage set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Glucometer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Laboratory sample set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Lumber puncture set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Minor surgical set.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err="1">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Foetal</a:t>
            </a: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 heart monitor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Hand held Doppler machine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Suprapubic catheter sets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r>
              <a:rPr lang="en-US" sz="2400" dirty="0">
                <a:effectLst/>
                <a:latin typeface="Times New Roman" panose="02020603050405020304" pitchFamily="18" charset="0"/>
                <a:ea typeface="Calibri" panose="020F0502020204030204" pitchFamily="34" charset="0"/>
              </a:rPr>
              <a:t>Ultrasound machine </a:t>
            </a:r>
            <a:endParaRPr lang="en-US" sz="2400" dirty="0"/>
          </a:p>
        </p:txBody>
      </p:sp>
    </p:spTree>
    <p:extLst>
      <p:ext uri="{BB962C8B-B14F-4D97-AF65-F5344CB8AC3E}">
        <p14:creationId xmlns:p14="http://schemas.microsoft.com/office/powerpoint/2010/main" val="406212580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effectLst/>
                <a:latin typeface="Times New Roman" panose="02020603050405020304" pitchFamily="18" charset="0"/>
                <a:ea typeface="Calibri" panose="020F0502020204030204" pitchFamily="34" charset="0"/>
              </a:rPr>
              <a:t>Medicines: </a:t>
            </a:r>
            <a:r>
              <a:rPr lang="en-US" sz="2800" dirty="0">
                <a:effectLst/>
                <a:latin typeface="Times New Roman" panose="02020603050405020304" pitchFamily="18" charset="0"/>
                <a:ea typeface="Calibri" panose="020F0502020204030204" pitchFamily="34" charset="0"/>
              </a:rPr>
              <a:t>Essential medicines needed for effective running of A &amp; E are listed below</a:t>
            </a:r>
            <a:endParaRPr lang="en-US" sz="2800" dirty="0"/>
          </a:p>
        </p:txBody>
      </p:sp>
      <p:sp>
        <p:nvSpPr>
          <p:cNvPr id="3" name="Content Placeholder 2"/>
          <p:cNvSpPr>
            <a:spLocks noGrp="1"/>
          </p:cNvSpPr>
          <p:nvPr>
            <p:ph idx="1"/>
          </p:nvPr>
        </p:nvSpPr>
        <p:spPr/>
        <p:txBody>
          <a:bodyPr>
            <a:normAutofit/>
          </a:bodyPr>
          <a:lstStyle/>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50% Dextrose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Adrenaline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Nor-adrenaline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Anti snake venom serum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Aspirin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Atropine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Anti Tetanus Serum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Dextran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Diazepam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Fresh Frozen Plasma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Whole blood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r>
              <a:rPr lang="en-US" sz="2400" dirty="0">
                <a:effectLst/>
                <a:latin typeface="Times New Roman" panose="02020603050405020304" pitchFamily="18" charset="0"/>
                <a:ea typeface="Calibri" panose="020F0502020204030204" pitchFamily="34" charset="0"/>
              </a:rPr>
              <a:t>Heparin </a:t>
            </a:r>
            <a:endParaRPr lang="en-US" sz="2400" dirty="0"/>
          </a:p>
        </p:txBody>
      </p:sp>
    </p:spTree>
    <p:extLst>
      <p:ext uri="{BB962C8B-B14F-4D97-AF65-F5344CB8AC3E}">
        <p14:creationId xmlns:p14="http://schemas.microsoft.com/office/powerpoint/2010/main" val="210829772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a:bodyPr>
          <a:lstStyle/>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Hydralazine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Hydrocortisone</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IM Glucagon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Insulin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IV calcium Gluconate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IV Dopamine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IV Fluid - all type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IV Frusemide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IV </a:t>
            </a:r>
            <a:r>
              <a:rPr lang="en-US" sz="2400" dirty="0" err="1">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KCl</a:t>
            </a: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IV Vit K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r>
              <a:rPr lang="en-US" sz="2400" dirty="0">
                <a:effectLst/>
                <a:latin typeface="Times New Roman" panose="02020603050405020304" pitchFamily="18" charset="0"/>
                <a:ea typeface="Calibri" panose="020F0502020204030204" pitchFamily="34" charset="0"/>
              </a:rPr>
              <a:t>Labetalol </a:t>
            </a:r>
            <a:endParaRPr lang="en-US" sz="2400" dirty="0"/>
          </a:p>
        </p:txBody>
      </p:sp>
    </p:spTree>
    <p:extLst>
      <p:ext uri="{BB962C8B-B14F-4D97-AF65-F5344CB8AC3E}">
        <p14:creationId xmlns:p14="http://schemas.microsoft.com/office/powerpoint/2010/main" val="2509325233"/>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pPr marL="342900" marR="0" lvl="0" indent="-342900">
              <a:spcBef>
                <a:spcPts val="0"/>
              </a:spcBef>
              <a:spcAft>
                <a:spcPts val="0"/>
              </a:spcAft>
              <a:buFont typeface="Cambria" panose="02040503050406030204" pitchFamily="18" charset="0"/>
              <a:buChar char="•"/>
            </a:pPr>
            <a:r>
              <a:rPr lang="en-US" sz="18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Lignocaine </a:t>
            </a:r>
            <a:endParaRPr lang="en-US" sz="18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18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Magnesium Sulphate </a:t>
            </a:r>
            <a:endParaRPr lang="en-US" sz="18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18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Mannitol </a:t>
            </a:r>
            <a:endParaRPr lang="en-US" sz="18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18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Midazolam </a:t>
            </a:r>
            <a:endParaRPr lang="en-US" sz="18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18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Morphine </a:t>
            </a:r>
            <a:endParaRPr lang="en-US" sz="18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18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Naloxone </a:t>
            </a:r>
            <a:endParaRPr lang="en-US" sz="18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18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Nitroglycerine </a:t>
            </a:r>
            <a:endParaRPr lang="en-US" sz="18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18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Oral Rehydration Salt (ORS) </a:t>
            </a:r>
            <a:endParaRPr lang="en-US" sz="18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18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Oxygen supply </a:t>
            </a:r>
            <a:endParaRPr lang="en-US" sz="18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18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Pethidine </a:t>
            </a:r>
            <a:endParaRPr lang="en-US" sz="18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18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Phenylephrine </a:t>
            </a:r>
            <a:endParaRPr lang="en-US" sz="18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18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Propofol </a:t>
            </a:r>
            <a:endParaRPr lang="en-US" sz="18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18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Salbutamol </a:t>
            </a:r>
            <a:endParaRPr lang="en-US" sz="18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18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Sodium bicarbonate </a:t>
            </a:r>
            <a:endParaRPr lang="en-US" sz="18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marR="0" lvl="0" indent="-342900">
              <a:spcBef>
                <a:spcPts val="0"/>
              </a:spcBef>
              <a:spcAft>
                <a:spcPts val="0"/>
              </a:spcAft>
              <a:buFont typeface="Cambria" panose="02040503050406030204" pitchFamily="18" charset="0"/>
              <a:buChar char="•"/>
            </a:pPr>
            <a:r>
              <a:rPr lang="en-US" sz="1800" dirty="0" err="1">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Suxamethonium</a:t>
            </a:r>
            <a:r>
              <a:rPr lang="en-US" sz="18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 </a:t>
            </a:r>
            <a:endParaRPr lang="en-US" sz="18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0" marR="0">
              <a:spcBef>
                <a:spcPts val="0"/>
              </a:spcBef>
              <a:spcAft>
                <a:spcPts val="0"/>
              </a:spcAft>
            </a:pPr>
            <a:r>
              <a:rPr lang="en-US" sz="18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 </a:t>
            </a:r>
            <a:endParaRPr lang="en-US" sz="18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endParaRPr lang="en-US" dirty="0"/>
          </a:p>
        </p:txBody>
      </p:sp>
    </p:spTree>
    <p:extLst>
      <p:ext uri="{BB962C8B-B14F-4D97-AF65-F5344CB8AC3E}">
        <p14:creationId xmlns:p14="http://schemas.microsoft.com/office/powerpoint/2010/main" val="4079001321"/>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Triaging and disposition </a:t>
            </a:r>
            <a:br>
              <a:rPr lang="en-US" sz="32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br>
            <a:endParaRPr lang="en-US" sz="3200" dirty="0"/>
          </a:p>
        </p:txBody>
      </p:sp>
      <p:sp>
        <p:nvSpPr>
          <p:cNvPr id="3" name="Content Placeholder 2"/>
          <p:cNvSpPr>
            <a:spLocks noGrp="1"/>
          </p:cNvSpPr>
          <p:nvPr>
            <p:ph idx="1"/>
          </p:nvPr>
        </p:nvSpPr>
        <p:spPr/>
        <p:txBody>
          <a:bodyPr>
            <a:normAutofit/>
          </a:bodyPr>
          <a:lstStyle/>
          <a:p>
            <a:r>
              <a:rPr lang="en-US" b="1" dirty="0">
                <a:effectLst/>
                <a:latin typeface="Times New Roman" panose="02020603050405020304" pitchFamily="18" charset="0"/>
                <a:ea typeface="Calibri" panose="020F0502020204030204" pitchFamily="34" charset="0"/>
              </a:rPr>
              <a:t>Triaging </a:t>
            </a:r>
            <a:r>
              <a:rPr lang="en-US" dirty="0">
                <a:effectLst/>
                <a:latin typeface="Times New Roman" panose="02020603050405020304" pitchFamily="18" charset="0"/>
                <a:ea typeface="Calibri" panose="020F0502020204030204" pitchFamily="34" charset="0"/>
              </a:rPr>
              <a:t>is the process of determining the priority of patients' treatments based on the severity of their condition</a:t>
            </a:r>
          </a:p>
          <a:p>
            <a:r>
              <a:rPr lang="en-US"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Several models of triaging are applied by different emergency medical services. The models generally classify casualties in three clusters: </a:t>
            </a:r>
          </a:p>
          <a:p>
            <a:pPr marL="0" indent="0">
              <a:buNone/>
            </a:pPr>
            <a:endParaRPr lang="en-US"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0" marR="0" lvl="0" indent="0">
              <a:spcBef>
                <a:spcPts val="0"/>
              </a:spcBef>
              <a:spcAft>
                <a:spcPts val="0"/>
              </a:spcAft>
              <a:buSzPts val="1000"/>
              <a:buNone/>
              <a:tabLst>
                <a:tab pos="457200" algn="l"/>
              </a:tabLs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Those who are likely to live, regardless of what care they receive;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SzPts val="1000"/>
              <a:buNone/>
              <a:tabLst>
                <a:tab pos="457200" algn="l"/>
              </a:tabLs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Those who are likely to die, regardless of what care they receive;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SzPts val="1000"/>
              <a:buNone/>
              <a:tabLst>
                <a:tab pos="457200" algn="l"/>
              </a:tabLs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Those for whom immediate care might make a positive difference in outcome.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6061615"/>
      </p:ext>
    </p:extLst>
  </p:cSld>
  <p:clrMapOvr>
    <a:masterClrMapping/>
  </p:clrMapOvr>
  <p:transition spd="slow">
    <p:wheel spokes="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effectLst/>
                <a:ea typeface="Calibri" panose="020F0502020204030204" pitchFamily="34" charset="0"/>
                <a:cs typeface="Times New Roman" panose="02020603050405020304" pitchFamily="18" charset="0"/>
              </a:rPr>
              <a:t>S.T.A.R.T. model of Triaging</a:t>
            </a:r>
            <a:endParaRPr lang="en-US" sz="3200" b="1" dirty="0"/>
          </a:p>
        </p:txBody>
      </p:sp>
      <p:sp>
        <p:nvSpPr>
          <p:cNvPr id="3" name="Content Placeholder 2"/>
          <p:cNvSpPr>
            <a:spLocks noGrp="1"/>
          </p:cNvSpPr>
          <p:nvPr>
            <p:ph idx="1"/>
          </p:nvPr>
        </p:nvSpPr>
        <p:spPr/>
        <p:txBody>
          <a:bodyPr>
            <a:normAutofit/>
          </a:bodyPr>
          <a:lstStyle/>
          <a:p>
            <a:r>
              <a:rPr lang="en-US" sz="2400" dirty="0">
                <a:effectLst/>
                <a:ea typeface="Calibri" panose="020F0502020204030204" pitchFamily="34" charset="0"/>
                <a:cs typeface="Times New Roman" panose="02020603050405020304" pitchFamily="18" charset="0"/>
              </a:rPr>
              <a:t>S.T.A.R.T. (Simple Triage and Rapid Treatment) is a simple triage system that can be performed by lightly trained lay and emergency personnel in emergencies. </a:t>
            </a:r>
          </a:p>
          <a:p>
            <a:r>
              <a:rPr lang="en-US" sz="2400" dirty="0">
                <a:effectLst/>
                <a:ea typeface="Calibri" panose="020F0502020204030204" pitchFamily="34" charset="0"/>
                <a:cs typeface="Times New Roman" panose="02020603050405020304" pitchFamily="18" charset="0"/>
              </a:rPr>
              <a:t>It is not intended to supersede or instruct medical personnel or techniques. </a:t>
            </a:r>
          </a:p>
          <a:p>
            <a:pPr marL="0" marR="0"/>
            <a:r>
              <a:rPr lang="en-US" sz="2400" dirty="0">
                <a:effectLst/>
                <a:ea typeface="Times New Roman" panose="02020603050405020304" pitchFamily="18" charset="0"/>
              </a:rPr>
              <a:t>Triage separates the injured into four groups:</a:t>
            </a:r>
          </a:p>
          <a:p>
            <a:pPr marL="0" marR="0" indent="0">
              <a:buNone/>
            </a:pPr>
            <a:endParaRPr lang="en-US" sz="2400" dirty="0">
              <a:effectLst/>
              <a:ea typeface="Times New Roman" panose="02020603050405020304" pitchFamily="18" charset="0"/>
            </a:endParaRPr>
          </a:p>
          <a:p>
            <a:pPr marL="0" marR="0" lvl="0" indent="0">
              <a:spcBef>
                <a:spcPts val="0"/>
              </a:spcBef>
              <a:spcAft>
                <a:spcPts val="0"/>
              </a:spcAft>
              <a:buSzPts val="1000"/>
              <a:buNone/>
              <a:tabLst>
                <a:tab pos="457200" algn="l"/>
              </a:tabLst>
            </a:pPr>
            <a:r>
              <a:rPr lang="en-US" sz="2400" dirty="0">
                <a:effectLst/>
                <a:ea typeface="Calibri" panose="020F0502020204030204" pitchFamily="34" charset="0"/>
                <a:cs typeface="Times New Roman" panose="02020603050405020304" pitchFamily="18" charset="0"/>
              </a:rPr>
              <a:t>The </a:t>
            </a:r>
            <a:r>
              <a:rPr lang="en-US" sz="2400" i="1" dirty="0">
                <a:effectLst/>
                <a:ea typeface="Calibri" panose="020F0502020204030204" pitchFamily="34" charset="0"/>
                <a:cs typeface="Times New Roman" panose="02020603050405020304" pitchFamily="18" charset="0"/>
              </a:rPr>
              <a:t>expectant</a:t>
            </a:r>
            <a:r>
              <a:rPr lang="en-US" sz="2400" dirty="0">
                <a:effectLst/>
                <a:ea typeface="Calibri" panose="020F0502020204030204" pitchFamily="34" charset="0"/>
                <a:cs typeface="Times New Roman" panose="02020603050405020304" pitchFamily="18" charset="0"/>
              </a:rPr>
              <a:t> who are beyond help</a:t>
            </a:r>
          </a:p>
          <a:p>
            <a:pPr marL="0" marR="0" lvl="0" indent="0">
              <a:spcBef>
                <a:spcPts val="0"/>
              </a:spcBef>
              <a:spcAft>
                <a:spcPts val="0"/>
              </a:spcAft>
              <a:buSzPts val="1000"/>
              <a:buNone/>
              <a:tabLst>
                <a:tab pos="457200" algn="l"/>
              </a:tabLst>
            </a:pPr>
            <a:r>
              <a:rPr lang="en-US" sz="2400" dirty="0">
                <a:effectLst/>
                <a:ea typeface="Calibri" panose="020F0502020204030204" pitchFamily="34" charset="0"/>
                <a:cs typeface="Times New Roman" panose="02020603050405020304" pitchFamily="18" charset="0"/>
              </a:rPr>
              <a:t>The injured who can be helped by </a:t>
            </a:r>
            <a:r>
              <a:rPr lang="en-US" sz="2400" i="1" dirty="0">
                <a:effectLst/>
                <a:ea typeface="Calibri" panose="020F0502020204030204" pitchFamily="34" charset="0"/>
                <a:cs typeface="Times New Roman" panose="02020603050405020304" pitchFamily="18" charset="0"/>
              </a:rPr>
              <a:t>immediate</a:t>
            </a:r>
            <a:r>
              <a:rPr lang="en-US" sz="2400" dirty="0">
                <a:effectLst/>
                <a:ea typeface="Calibri" panose="020F0502020204030204" pitchFamily="34" charset="0"/>
                <a:cs typeface="Times New Roman" panose="02020603050405020304" pitchFamily="18" charset="0"/>
              </a:rPr>
              <a:t> transportation</a:t>
            </a:r>
          </a:p>
          <a:p>
            <a:pPr marL="0" marR="0" lvl="0" indent="0">
              <a:spcBef>
                <a:spcPts val="0"/>
              </a:spcBef>
              <a:spcAft>
                <a:spcPts val="0"/>
              </a:spcAft>
              <a:buSzPts val="1000"/>
              <a:buNone/>
              <a:tabLst>
                <a:tab pos="457200" algn="l"/>
              </a:tabLst>
            </a:pPr>
            <a:r>
              <a:rPr lang="en-US" sz="2400" dirty="0">
                <a:effectLst/>
                <a:ea typeface="Calibri" panose="020F0502020204030204" pitchFamily="34" charset="0"/>
                <a:cs typeface="Times New Roman" panose="02020603050405020304" pitchFamily="18" charset="0"/>
              </a:rPr>
              <a:t>The injured whose transport can be </a:t>
            </a:r>
            <a:r>
              <a:rPr lang="en-US" sz="2400" i="1" dirty="0">
                <a:effectLst/>
                <a:ea typeface="Calibri" panose="020F0502020204030204" pitchFamily="34" charset="0"/>
                <a:cs typeface="Times New Roman" panose="02020603050405020304" pitchFamily="18" charset="0"/>
              </a:rPr>
              <a:t>delayed</a:t>
            </a:r>
            <a:endParaRPr lang="en-US" sz="2400" dirty="0">
              <a:effectLst/>
              <a:ea typeface="Calibri" panose="020F0502020204030204" pitchFamily="34" charset="0"/>
              <a:cs typeface="Times New Roman" panose="02020603050405020304" pitchFamily="18" charset="0"/>
            </a:endParaRPr>
          </a:p>
          <a:p>
            <a:pPr marL="0" marR="0" lvl="0" indent="0">
              <a:spcBef>
                <a:spcPts val="0"/>
              </a:spcBef>
              <a:spcAft>
                <a:spcPts val="0"/>
              </a:spcAft>
              <a:buSzPts val="1000"/>
              <a:buNone/>
              <a:tabLst>
                <a:tab pos="457200" algn="l"/>
              </a:tabLst>
            </a:pPr>
            <a:r>
              <a:rPr lang="en-US" sz="2400" dirty="0">
                <a:effectLst/>
                <a:ea typeface="Calibri" panose="020F0502020204030204" pitchFamily="34" charset="0"/>
                <a:cs typeface="Times New Roman" panose="02020603050405020304" pitchFamily="18" charset="0"/>
              </a:rPr>
              <a:t>Those with </a:t>
            </a:r>
            <a:r>
              <a:rPr lang="en-US" sz="2400" i="1" dirty="0">
                <a:effectLst/>
                <a:ea typeface="Calibri" panose="020F0502020204030204" pitchFamily="34" charset="0"/>
                <a:cs typeface="Times New Roman" panose="02020603050405020304" pitchFamily="18" charset="0"/>
              </a:rPr>
              <a:t>minor</a:t>
            </a:r>
            <a:r>
              <a:rPr lang="en-US" sz="2400" dirty="0">
                <a:effectLst/>
                <a:ea typeface="Calibri" panose="020F0502020204030204" pitchFamily="34" charset="0"/>
                <a:cs typeface="Times New Roman" panose="02020603050405020304" pitchFamily="18" charset="0"/>
              </a:rPr>
              <a:t> injuries, who need help less urgently</a:t>
            </a:r>
          </a:p>
          <a:p>
            <a:endParaRPr lang="en-US" sz="2400" dirty="0"/>
          </a:p>
        </p:txBody>
      </p:sp>
    </p:spTree>
    <p:extLst>
      <p:ext uri="{BB962C8B-B14F-4D97-AF65-F5344CB8AC3E}">
        <p14:creationId xmlns:p14="http://schemas.microsoft.com/office/powerpoint/2010/main" val="19460278"/>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a:bodyPr>
          <a:lstStyle/>
          <a:p>
            <a:r>
              <a:rPr lang="en-US" sz="2000" dirty="0">
                <a:effectLst/>
                <a:latin typeface="Calibri" panose="020F0502020204030204" pitchFamily="34" charset="0"/>
                <a:ea typeface="Calibri" panose="020F0502020204030204" pitchFamily="34" charset="0"/>
                <a:cs typeface="Times New Roman" panose="02020603050405020304" pitchFamily="18" charset="0"/>
              </a:rPr>
              <a:t>Triage also sets priorities for evacuation and transport as follows:</a:t>
            </a:r>
          </a:p>
          <a:p>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000" b="1" i="1" dirty="0">
                <a:effectLst/>
                <a:latin typeface="Times New Roman" panose="02020603050405020304" pitchFamily="18" charset="0"/>
                <a:ea typeface="Calibri" panose="020F0502020204030204" pitchFamily="34" charset="0"/>
                <a:cs typeface="Times New Roman" panose="02020603050405020304" pitchFamily="18" charset="0"/>
              </a:rPr>
              <a:t>Deceased</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are </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left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where they fell. These people are not breathing and an effort to reposition their airway has been unsuccessful.</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000" b="1" i="1" dirty="0">
                <a:effectLst/>
                <a:latin typeface="Times New Roman" panose="02020603050405020304" pitchFamily="18" charset="0"/>
                <a:ea typeface="Calibri" panose="020F0502020204030204" pitchFamily="34" charset="0"/>
                <a:cs typeface="Times New Roman" panose="02020603050405020304" pitchFamily="18" charset="0"/>
              </a:rPr>
              <a:t>Immediate</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or Priority 1 (red)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evacuation by </a:t>
            </a:r>
            <a:r>
              <a:rPr lang="en-US" sz="20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2" tooltip="MEDEVAC"/>
              </a:rPr>
              <a:t>MEDEVAC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if available or </a:t>
            </a:r>
            <a:r>
              <a:rPr lang="en-US" sz="20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3" tooltip="Ambulance"/>
              </a:rPr>
              <a:t>ambulance</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as they need advanced medical care at once or within 1 hour. These people are in critical condition and would die without immediate assistance.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000" b="1" i="1" dirty="0">
                <a:effectLst/>
                <a:latin typeface="Times New Roman" panose="02020603050405020304" pitchFamily="18" charset="0"/>
                <a:ea typeface="Calibri" panose="020F0502020204030204" pitchFamily="34" charset="0"/>
                <a:cs typeface="Times New Roman" panose="02020603050405020304" pitchFamily="18" charset="0"/>
              </a:rPr>
              <a:t>Delayed</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or Priority 2 (yellow)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can have their medical evacuation delayed until all </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immediate</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persons have been transported. These people are in stable condition but require medical assistance.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000" b="1" i="1" dirty="0">
                <a:effectLst/>
                <a:latin typeface="Times New Roman" panose="02020603050405020304" pitchFamily="18" charset="0"/>
                <a:ea typeface="Calibri" panose="020F0502020204030204" pitchFamily="34" charset="0"/>
                <a:cs typeface="Times New Roman" panose="02020603050405020304" pitchFamily="18" charset="0"/>
              </a:rPr>
              <a:t>Minor</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or Priority 3 (green)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are not evacuated until all </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immediate</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delayed</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persons have been evacuated. These will not need advanced medical care for at least several hours. Continue to re-triage in case their condition worsens. These people are able to walk, and may only require </a:t>
            </a:r>
            <a:r>
              <a:rPr lang="en-US" sz="20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4" tooltip="Bandages"/>
              </a:rPr>
              <a:t>bandages</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en-US" sz="20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5" tooltip="Antiseptic"/>
              </a:rPr>
              <a:t>antiseptic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22243653"/>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9965" y="206099"/>
            <a:ext cx="8911687" cy="1280890"/>
          </a:xfrm>
        </p:spPr>
        <p:txBody>
          <a:bodyPr>
            <a:normAutofit fontScale="90000"/>
          </a:bodyPr>
          <a:lstStyle/>
          <a:p>
            <a:r>
              <a:rPr lang="en-GB" b="1" dirty="0">
                <a:solidFill>
                  <a:schemeClr val="accent1"/>
                </a:solidFill>
              </a:rPr>
              <a:t>CAUSES OF TRAUMA</a:t>
            </a:r>
            <a:br>
              <a:rPr lang="en-GB" b="1" dirty="0">
                <a:solidFill>
                  <a:schemeClr val="accent1"/>
                </a:solidFill>
              </a:rPr>
            </a:br>
            <a:endParaRPr lang="en-US" dirty="0">
              <a:solidFill>
                <a:schemeClr val="accent1"/>
              </a:solidFill>
            </a:endParaRPr>
          </a:p>
        </p:txBody>
      </p:sp>
      <p:sp>
        <p:nvSpPr>
          <p:cNvPr id="3" name="Content Placeholder 2"/>
          <p:cNvSpPr>
            <a:spLocks noGrp="1"/>
          </p:cNvSpPr>
          <p:nvPr>
            <p:ph idx="1"/>
          </p:nvPr>
        </p:nvSpPr>
        <p:spPr>
          <a:xfrm>
            <a:off x="800690" y="1735183"/>
            <a:ext cx="10250488" cy="3777622"/>
          </a:xfrm>
        </p:spPr>
        <p:txBody>
          <a:bodyPr>
            <a:normAutofit/>
          </a:bodyPr>
          <a:lstStyle/>
          <a:p>
            <a:pPr marL="514350" indent="-514350">
              <a:buFont typeface="Arial" charset="0"/>
              <a:buAutoNum type="arabicPeriod"/>
              <a:defRPr/>
            </a:pPr>
            <a:r>
              <a:rPr lang="en-GB" sz="3200" b="1" dirty="0">
                <a:solidFill>
                  <a:schemeClr val="tx1"/>
                </a:solidFill>
              </a:rPr>
              <a:t>Accidents</a:t>
            </a:r>
          </a:p>
          <a:p>
            <a:pPr marL="514350" indent="-514350">
              <a:buFont typeface="Arial" charset="0"/>
              <a:buAutoNum type="arabicPeriod"/>
              <a:defRPr/>
            </a:pPr>
            <a:r>
              <a:rPr lang="en-GB" sz="3200" b="1" dirty="0">
                <a:solidFill>
                  <a:schemeClr val="tx1"/>
                </a:solidFill>
              </a:rPr>
              <a:t>Stings</a:t>
            </a:r>
          </a:p>
          <a:p>
            <a:pPr marL="514350" indent="-514350">
              <a:buFont typeface="Arial" charset="0"/>
              <a:buAutoNum type="arabicPeriod"/>
              <a:defRPr/>
            </a:pPr>
            <a:r>
              <a:rPr lang="en-GB" sz="3200" b="1" dirty="0">
                <a:solidFill>
                  <a:schemeClr val="tx1"/>
                </a:solidFill>
              </a:rPr>
              <a:t>Bites, e.g. snake or dog bites</a:t>
            </a:r>
          </a:p>
          <a:p>
            <a:pPr marL="514350" indent="-514350">
              <a:buFont typeface="Arial" charset="0"/>
              <a:buAutoNum type="arabicPeriod"/>
              <a:defRPr/>
            </a:pPr>
            <a:r>
              <a:rPr lang="en-GB" sz="3200" b="1" dirty="0">
                <a:solidFill>
                  <a:schemeClr val="tx1"/>
                </a:solidFill>
              </a:rPr>
              <a:t>Burns</a:t>
            </a:r>
          </a:p>
          <a:p>
            <a:pPr marL="514350" indent="-514350">
              <a:buFont typeface="Arial" charset="0"/>
              <a:buAutoNum type="arabicPeriod"/>
              <a:defRPr/>
            </a:pPr>
            <a:r>
              <a:rPr lang="en-GB" sz="3200" b="1" dirty="0">
                <a:solidFill>
                  <a:schemeClr val="tx1"/>
                </a:solidFill>
              </a:rPr>
              <a:t>Foreign body- can be in the ear, nose  or eyes.</a:t>
            </a:r>
          </a:p>
          <a:p>
            <a:endParaRPr lang="en-US" sz="3200" dirty="0">
              <a:solidFill>
                <a:schemeClr val="tx1"/>
              </a:solidFill>
            </a:endParaRPr>
          </a:p>
        </p:txBody>
      </p:sp>
    </p:spTree>
    <p:extLst>
      <p:ext uri="{BB962C8B-B14F-4D97-AF65-F5344CB8AC3E}">
        <p14:creationId xmlns:p14="http://schemas.microsoft.com/office/powerpoint/2010/main" val="4233340317"/>
      </p:ext>
    </p:extLst>
  </p:cSld>
  <p:clrMapOvr>
    <a:masterClrMapping/>
  </p:clrMapOvr>
  <p:transition spd="slow">
    <p:push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effectLst/>
                <a:latin typeface="Times New Roman" panose="02020603050405020304" pitchFamily="18" charset="0"/>
                <a:ea typeface="Times New Roman" panose="02020603050405020304" pitchFamily="18" charset="0"/>
              </a:rPr>
              <a:t>Hospital systems</a:t>
            </a:r>
            <a:br>
              <a:rPr lang="en-US" sz="4000" b="1" dirty="0">
                <a:effectLst/>
                <a:latin typeface="Times New Roman" panose="02020603050405020304" pitchFamily="18" charset="0"/>
                <a:ea typeface="Times New Roman" panose="02020603050405020304" pitchFamily="18" charset="0"/>
              </a:rPr>
            </a:br>
            <a:endParaRPr lang="en-US" sz="4000" dirty="0"/>
          </a:p>
        </p:txBody>
      </p:sp>
      <p:sp>
        <p:nvSpPr>
          <p:cNvPr id="3" name="Content Placeholder 2"/>
          <p:cNvSpPr>
            <a:spLocks noGrp="1"/>
          </p:cNvSpPr>
          <p:nvPr>
            <p:ph idx="1"/>
          </p:nvPr>
        </p:nvSpPr>
        <p:spPr/>
        <p:txBody>
          <a:bodyPr>
            <a:normAutofit/>
          </a:bodyPr>
          <a:lstStyle/>
          <a:p>
            <a:r>
              <a:rPr lang="en-US" dirty="0">
                <a:effectLst/>
                <a:ea typeface="Calibri" panose="020F0502020204030204" pitchFamily="34" charset="0"/>
                <a:cs typeface="Times New Roman" panose="02020603050405020304" pitchFamily="18" charset="0"/>
              </a:rPr>
              <a:t>Within the hospital system, the first stage on arrival at the emergency room is assessment by the hospital triage nurse.</a:t>
            </a:r>
          </a:p>
          <a:p>
            <a:r>
              <a:rPr lang="en-US" dirty="0">
                <a:effectLst/>
                <a:ea typeface="Calibri" panose="020F0502020204030204" pitchFamily="34" charset="0"/>
                <a:cs typeface="Times New Roman" panose="02020603050405020304" pitchFamily="18" charset="0"/>
              </a:rPr>
              <a:t>This nurse will evaluate the patient's condition, as well as any changes, and will determine their priority for admission to the Emergency Room and also for delayed treatment. </a:t>
            </a:r>
            <a:endParaRPr lang="en-US" dirty="0">
              <a:ea typeface="Calibri" panose="020F0502020204030204" pitchFamily="34" charset="0"/>
              <a:cs typeface="Times New Roman" panose="02020603050405020304" pitchFamily="18" charset="0"/>
            </a:endParaRPr>
          </a:p>
          <a:p>
            <a:r>
              <a:rPr lang="en-US" dirty="0">
                <a:effectLst/>
                <a:ea typeface="Times New Roman" panose="02020603050405020304" pitchFamily="18" charset="0"/>
              </a:rPr>
              <a:t>Conventionally there are five classifications with corresponding colors and numbers although this may vary by region.</a:t>
            </a:r>
          </a:p>
          <a:p>
            <a:endParaRPr lang="en-US" dirty="0"/>
          </a:p>
        </p:txBody>
      </p:sp>
    </p:spTree>
    <p:extLst>
      <p:ext uri="{BB962C8B-B14F-4D97-AF65-F5344CB8AC3E}">
        <p14:creationId xmlns:p14="http://schemas.microsoft.com/office/powerpoint/2010/main" val="1759070681"/>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ea typeface="Times New Roman" panose="02020603050405020304" pitchFamily="18" charset="0"/>
              </a:rPr>
              <a:t>classifications with corresponding colors</a:t>
            </a:r>
            <a:endParaRPr lang="en-US" b="1" dirty="0"/>
          </a:p>
        </p:txBody>
      </p:sp>
      <p:sp>
        <p:nvSpPr>
          <p:cNvPr id="3" name="Content Placeholder 2"/>
          <p:cNvSpPr>
            <a:spLocks noGrp="1"/>
          </p:cNvSpPr>
          <p:nvPr>
            <p:ph idx="1"/>
          </p:nvPr>
        </p:nvSpPr>
        <p:spPr/>
        <p:txBody>
          <a:bodyPr>
            <a:normAutofit/>
          </a:bodyPr>
          <a:lstStyle/>
          <a:p>
            <a:pPr marL="0" indent="0">
              <a:buNone/>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1. Black / Expectant:</a:t>
            </a:r>
            <a:r>
              <a:rPr lang="en-US" dirty="0">
                <a:effectLst/>
                <a:latin typeface="Times New Roman" panose="02020603050405020304" pitchFamily="18" charset="0"/>
                <a:ea typeface="Calibri" panose="020F0502020204030204" pitchFamily="34" charset="0"/>
                <a:cs typeface="Times New Roman" panose="02020603050405020304" pitchFamily="18" charset="0"/>
              </a:rPr>
              <a:t> They are so severely injured that they will die of their injuries, possibly in hours or days (large-area </a:t>
            </a:r>
            <a:r>
              <a:rPr lang="en-US"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2" tooltip="Burn"/>
              </a:rPr>
              <a:t>burns</a:t>
            </a:r>
            <a:r>
              <a:rPr lang="en-US" dirty="0">
                <a:effectLst/>
                <a:latin typeface="Times New Roman" panose="02020603050405020304" pitchFamily="18" charset="0"/>
                <a:ea typeface="Calibri" panose="020F0502020204030204" pitchFamily="34" charset="0"/>
                <a:cs typeface="Times New Roman" panose="02020603050405020304" pitchFamily="18" charset="0"/>
              </a:rPr>
              <a:t>, severe trauma, lethal radiation dose), or in life-threatening medical crisis that they are unlikely to survive given the care available (</a:t>
            </a:r>
            <a:r>
              <a:rPr lang="en-US"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3" tooltip="Cardiac arrest"/>
              </a:rPr>
              <a:t>cardiac arrest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4" tooltip="Septic shock"/>
              </a:rPr>
              <a:t>septic shock</a:t>
            </a:r>
            <a:r>
              <a:rPr lang="en-US" dirty="0">
                <a:effectLst/>
                <a:latin typeface="Times New Roman" panose="02020603050405020304" pitchFamily="18" charset="0"/>
                <a:ea typeface="Calibri" panose="020F0502020204030204" pitchFamily="34" charset="0"/>
                <a:cs typeface="Times New Roman" panose="02020603050405020304" pitchFamily="18" charset="0"/>
              </a:rPr>
              <a:t>, severe head or chest wounds); their treatment is usually </a:t>
            </a:r>
            <a:r>
              <a:rPr lang="en-US"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5" tooltip="Palliative care"/>
              </a:rPr>
              <a:t>palliative</a:t>
            </a:r>
            <a:r>
              <a:rPr lang="en-US" dirty="0">
                <a:effectLst/>
                <a:latin typeface="Times New Roman" panose="02020603050405020304" pitchFamily="18" charset="0"/>
                <a:ea typeface="Calibri" panose="020F0502020204030204" pitchFamily="34" charset="0"/>
                <a:cs typeface="Times New Roman" panose="02020603050405020304" pitchFamily="18" charset="0"/>
              </a:rPr>
              <a:t>, such as being given </a:t>
            </a:r>
            <a:r>
              <a:rPr lang="en-US"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6" tooltip="Painkiller"/>
              </a:rPr>
              <a:t>painkillers</a:t>
            </a:r>
            <a:r>
              <a:rPr lang="en-US" dirty="0">
                <a:effectLst/>
                <a:latin typeface="Times New Roman" panose="02020603050405020304" pitchFamily="18" charset="0"/>
                <a:ea typeface="Calibri" panose="020F0502020204030204" pitchFamily="34" charset="0"/>
                <a:cs typeface="Times New Roman" panose="02020603050405020304" pitchFamily="18" charset="0"/>
              </a:rPr>
              <a:t>, to reduce suffering.</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b="1" dirty="0">
                <a:effectLst/>
                <a:latin typeface="Times New Roman" panose="02020603050405020304" pitchFamily="18" charset="0"/>
                <a:ea typeface="Calibri" panose="020F0502020204030204" pitchFamily="34" charset="0"/>
              </a:rPr>
              <a:t>2. Red / Immediate:</a:t>
            </a:r>
            <a:r>
              <a:rPr lang="en-US" dirty="0">
                <a:effectLst/>
                <a:latin typeface="Times New Roman" panose="02020603050405020304" pitchFamily="18" charset="0"/>
                <a:ea typeface="Calibri" panose="020F0502020204030204" pitchFamily="34" charset="0"/>
              </a:rPr>
              <a:t> They require immediate surgery or other life-saving intervention, and have first priority for surgical teams or transport to advanced facilities; they "cannot wait" but are likely to survive with immediate treatment</a:t>
            </a:r>
            <a:endParaRPr lang="en-US" dirty="0"/>
          </a:p>
        </p:txBody>
      </p:sp>
    </p:spTree>
    <p:extLst>
      <p:ext uri="{BB962C8B-B14F-4D97-AF65-F5344CB8AC3E}">
        <p14:creationId xmlns:p14="http://schemas.microsoft.com/office/powerpoint/2010/main" val="3322232831"/>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a:bodyPr>
          <a:lstStyle/>
          <a:p>
            <a:pPr marL="0" marR="0" lvl="0" indent="0">
              <a:spcBef>
                <a:spcPts val="0"/>
              </a:spcBef>
              <a:spcAft>
                <a:spcPts val="0"/>
              </a:spcAft>
              <a:buSzPts val="1000"/>
              <a:buNone/>
              <a:tabLst>
                <a:tab pos="457200" algn="l"/>
              </a:tabLst>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3. Yellow / Observation:</a:t>
            </a:r>
            <a:r>
              <a:rPr lang="en-US" dirty="0">
                <a:effectLst/>
                <a:latin typeface="Times New Roman" panose="02020603050405020304" pitchFamily="18" charset="0"/>
                <a:ea typeface="Calibri" panose="020F0502020204030204" pitchFamily="34" charset="0"/>
                <a:cs typeface="Times New Roman" panose="02020603050405020304" pitchFamily="18" charset="0"/>
              </a:rPr>
              <a:t> Their condition is stable for the moment but requires watching by trained persons and frequent re-triage, will need hospital care (and would receive immediate priority care under "normal" circumstances).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SzPts val="1000"/>
              <a:buNone/>
              <a:tabLst>
                <a:tab pos="457200" algn="l"/>
              </a:tabLst>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4. Green / Wait (walking wounded):</a:t>
            </a:r>
            <a:r>
              <a:rPr lang="en-US" dirty="0">
                <a:effectLst/>
                <a:latin typeface="Times New Roman" panose="02020603050405020304" pitchFamily="18" charset="0"/>
                <a:ea typeface="Calibri" panose="020F0502020204030204" pitchFamily="34" charset="0"/>
                <a:cs typeface="Times New Roman" panose="02020603050405020304" pitchFamily="18" charset="0"/>
              </a:rPr>
              <a:t> They will require a doctor's care in several hours or days but not immediately, may wait for a number of hours or be told to go home and come back the next day (broken bones without compound </a:t>
            </a:r>
            <a:r>
              <a:rPr lang="en-US"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2" tooltip="Bone fracture"/>
              </a:rPr>
              <a:t>fractures</a:t>
            </a:r>
            <a:r>
              <a:rPr lang="en-US" dirty="0">
                <a:effectLst/>
                <a:latin typeface="Times New Roman" panose="02020603050405020304" pitchFamily="18" charset="0"/>
                <a:ea typeface="Calibri" panose="020F0502020204030204" pitchFamily="34" charset="0"/>
                <a:cs typeface="Times New Roman" panose="02020603050405020304" pitchFamily="18" charset="0"/>
              </a:rPr>
              <a:t>, many soft tissue injuries).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SzPts val="1000"/>
              <a:buNone/>
              <a:tabLst>
                <a:tab pos="457200" algn="l"/>
              </a:tabLst>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5. White / Dismiss (walking wounded):</a:t>
            </a:r>
            <a:r>
              <a:rPr lang="en-US" dirty="0">
                <a:effectLst/>
                <a:latin typeface="Times New Roman" panose="02020603050405020304" pitchFamily="18" charset="0"/>
                <a:ea typeface="Calibri" panose="020F0502020204030204" pitchFamily="34" charset="0"/>
                <a:cs typeface="Times New Roman" panose="02020603050405020304" pitchFamily="18" charset="0"/>
              </a:rPr>
              <a:t> They have minor injuries; first aid and home care are sufficient, a doctor's care is not required. Injuries are along the lines of cuts and scrapes, or minor burns.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781301794"/>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effectLst/>
                <a:latin typeface="Times New Roman" panose="02020603050405020304" pitchFamily="18" charset="0"/>
                <a:ea typeface="Calibri" panose="020F0502020204030204" pitchFamily="34" charset="0"/>
              </a:rPr>
              <a:t>UNCONSCIOUSNESS - The unconscious patient</a:t>
            </a:r>
            <a:endParaRPr lang="en-US" sz="2800" dirty="0"/>
          </a:p>
        </p:txBody>
      </p:sp>
      <p:sp>
        <p:nvSpPr>
          <p:cNvPr id="3" name="Content Placeholder 2"/>
          <p:cNvSpPr>
            <a:spLocks noGrp="1"/>
          </p:cNvSpPr>
          <p:nvPr>
            <p:ph idx="1"/>
          </p:nvPr>
        </p:nvSpPr>
        <p:spPr/>
        <p:txBody>
          <a:bodyPr>
            <a:normAutofit/>
          </a:bodyPr>
          <a:lstStyle/>
          <a:p>
            <a:r>
              <a:rPr lang="en-US" sz="3200" dirty="0">
                <a:effectLst/>
                <a:ea typeface="Calibri" panose="020F0502020204030204" pitchFamily="34" charset="0"/>
              </a:rPr>
              <a:t>A decrease in the level of consciousness is a sign of lack of oxygen to the brain.</a:t>
            </a:r>
          </a:p>
          <a:p>
            <a:pPr marL="0" marR="0">
              <a:spcBef>
                <a:spcPts val="0"/>
              </a:spcBef>
              <a:spcAft>
                <a:spcPts val="0"/>
              </a:spcAft>
            </a:pPr>
            <a:r>
              <a:rPr lang="en-US" sz="3200" dirty="0">
                <a:effectLst/>
                <a:ea typeface="Calibri" panose="020F0502020204030204" pitchFamily="34" charset="0"/>
                <a:cs typeface="Times New Roman" panose="02020603050405020304" pitchFamily="18" charset="0"/>
              </a:rPr>
              <a:t>Lack of oxygen to the brain results from: </a:t>
            </a:r>
          </a:p>
          <a:p>
            <a:pPr marL="0" marR="0" indent="0">
              <a:spcBef>
                <a:spcPts val="0"/>
              </a:spcBef>
              <a:spcAft>
                <a:spcPts val="0"/>
              </a:spcAft>
              <a:buNone/>
            </a:pPr>
            <a:endParaRPr lang="en-US" sz="3200" dirty="0">
              <a:effectLst/>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3200" dirty="0">
                <a:effectLst/>
                <a:ea typeface="Calibri" panose="020F0502020204030204" pitchFamily="34" charset="0"/>
                <a:cs typeface="Times New Roman" panose="02020603050405020304" pitchFamily="18" charset="0"/>
              </a:rPr>
              <a:t>Reduced blood flow to the brain (e.g. severe </a:t>
            </a:r>
            <a:r>
              <a:rPr lang="en-US" sz="3200" dirty="0" err="1">
                <a:effectLst/>
                <a:ea typeface="Calibri" panose="020F0502020204030204" pitchFamily="34" charset="0"/>
                <a:cs typeface="Times New Roman" panose="02020603050405020304" pitchFamily="18" charset="0"/>
              </a:rPr>
              <a:t>haemorrhage</a:t>
            </a:r>
            <a:r>
              <a:rPr lang="en-US" sz="3200" dirty="0">
                <a:effectLst/>
                <a:ea typeface="Calibri" panose="020F0502020204030204" pitchFamily="34" charset="0"/>
                <a:cs typeface="Times New Roman" panose="02020603050405020304" pitchFamily="18" charset="0"/>
              </a:rPr>
              <a:t>) </a:t>
            </a:r>
          </a:p>
          <a:p>
            <a:pPr marL="0" marR="0" indent="0">
              <a:spcBef>
                <a:spcPts val="0"/>
              </a:spcBef>
              <a:spcAft>
                <a:spcPts val="0"/>
              </a:spcAft>
              <a:buNone/>
            </a:pPr>
            <a:r>
              <a:rPr lang="en-US" sz="3200" b="1" dirty="0">
                <a:effectLst/>
                <a:ea typeface="Calibri" panose="020F0502020204030204" pitchFamily="34" charset="0"/>
                <a:cs typeface="Times New Roman" panose="02020603050405020304" pitchFamily="18" charset="0"/>
              </a:rPr>
              <a:t>or </a:t>
            </a:r>
            <a:endParaRPr lang="en-US" sz="3200" dirty="0">
              <a:effectLst/>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3200" dirty="0">
                <a:effectLst/>
                <a:ea typeface="Calibri" panose="020F0502020204030204" pitchFamily="34" charset="0"/>
                <a:cs typeface="Times New Roman" panose="02020603050405020304" pitchFamily="18" charset="0"/>
              </a:rPr>
              <a:t>Reduced blood oxygen content (e.g. convulsions or </a:t>
            </a:r>
            <a:r>
              <a:rPr lang="en-US" sz="3200" dirty="0" err="1">
                <a:effectLst/>
                <a:ea typeface="Calibri" panose="020F0502020204030204" pitchFamily="34" charset="0"/>
                <a:cs typeface="Times New Roman" panose="02020603050405020304" pitchFamily="18" charset="0"/>
              </a:rPr>
              <a:t>anaemia</a:t>
            </a:r>
            <a:r>
              <a:rPr lang="en-US" sz="3200" dirty="0">
                <a:effectLst/>
                <a:ea typeface="Calibri" panose="020F0502020204030204" pitchFamily="34" charset="0"/>
                <a:cs typeface="Times New Roman" panose="02020603050405020304" pitchFamily="18" charset="0"/>
              </a:rPr>
              <a:t>)</a:t>
            </a:r>
          </a:p>
          <a:p>
            <a:endParaRPr lang="en-US" sz="3200" dirty="0"/>
          </a:p>
        </p:txBody>
      </p:sp>
    </p:spTree>
    <p:extLst>
      <p:ext uri="{BB962C8B-B14F-4D97-AF65-F5344CB8AC3E}">
        <p14:creationId xmlns:p14="http://schemas.microsoft.com/office/powerpoint/2010/main" val="4092792800"/>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effectLst/>
                <a:ea typeface="Calibri" panose="020F0502020204030204" pitchFamily="34" charset="0"/>
                <a:cs typeface="Times New Roman" panose="02020603050405020304" pitchFamily="18" charset="0"/>
              </a:rPr>
              <a:t>Levels of consciousness</a:t>
            </a:r>
            <a:br>
              <a:rPr lang="en-US" sz="3200" dirty="0">
                <a:effectLst/>
                <a:ea typeface="Calibri" panose="020F0502020204030204" pitchFamily="34" charset="0"/>
                <a:cs typeface="Times New Roman" panose="02020603050405020304" pitchFamily="18" charset="0"/>
              </a:rPr>
            </a:br>
            <a:endParaRPr lang="en-US" sz="3200" dirty="0"/>
          </a:p>
        </p:txBody>
      </p:sp>
      <p:sp>
        <p:nvSpPr>
          <p:cNvPr id="3" name="Content Placeholder 2"/>
          <p:cNvSpPr>
            <a:spLocks noGrp="1"/>
          </p:cNvSpPr>
          <p:nvPr>
            <p:ph idx="1"/>
          </p:nvPr>
        </p:nvSpPr>
        <p:spPr/>
        <p:txBody>
          <a:bodyPr>
            <a:normAutofit/>
          </a:bodyPr>
          <a:lstStyle/>
          <a:p>
            <a:pPr marL="0" marR="0">
              <a:spcBef>
                <a:spcPts val="0"/>
              </a:spcBef>
              <a:spcAft>
                <a:spcPts val="0"/>
              </a:spcAft>
            </a:pPr>
            <a:r>
              <a:rPr lang="en-US" sz="4000" b="1" dirty="0">
                <a:effectLst/>
                <a:latin typeface="Times New Roman" panose="02020603050405020304" pitchFamily="18" charset="0"/>
                <a:ea typeface="Calibri" panose="020F0502020204030204" pitchFamily="34" charset="0"/>
                <a:cs typeface="Times New Roman" panose="02020603050405020304" pitchFamily="18" charset="0"/>
              </a:rPr>
              <a:t>A - A</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lert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4000" b="1" dirty="0">
                <a:effectLst/>
                <a:latin typeface="Times New Roman" panose="02020603050405020304" pitchFamily="18" charset="0"/>
                <a:ea typeface="Calibri" panose="020F0502020204030204" pitchFamily="34" charset="0"/>
                <a:cs typeface="Times New Roman" panose="02020603050405020304" pitchFamily="18" charset="0"/>
              </a:rPr>
              <a:t>V - </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Responds to </a:t>
            </a:r>
            <a:r>
              <a:rPr lang="en-US" sz="4000" b="1" dirty="0">
                <a:effectLst/>
                <a:latin typeface="Times New Roman" panose="02020603050405020304" pitchFamily="18" charset="0"/>
                <a:ea typeface="Calibri" panose="020F0502020204030204" pitchFamily="34" charset="0"/>
                <a:cs typeface="Times New Roman" panose="02020603050405020304" pitchFamily="18" charset="0"/>
              </a:rPr>
              <a:t>V</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oice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4000" b="1" dirty="0">
                <a:effectLst/>
                <a:latin typeface="Times New Roman" panose="02020603050405020304" pitchFamily="18" charset="0"/>
                <a:ea typeface="Calibri" panose="020F0502020204030204" pitchFamily="34" charset="0"/>
                <a:cs typeface="Times New Roman" panose="02020603050405020304" pitchFamily="18" charset="0"/>
              </a:rPr>
              <a:t>P - </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Responds to </a:t>
            </a:r>
            <a:r>
              <a:rPr lang="en-US" sz="4000" b="1" dirty="0">
                <a:effectLst/>
                <a:latin typeface="Times New Roman" panose="02020603050405020304" pitchFamily="18" charset="0"/>
                <a:ea typeface="Calibri" panose="020F0502020204030204" pitchFamily="34" charset="0"/>
                <a:cs typeface="Times New Roman" panose="02020603050405020304" pitchFamily="18" charset="0"/>
              </a:rPr>
              <a:t>P</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ain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4000" b="1" dirty="0">
                <a:effectLst/>
                <a:latin typeface="Times New Roman" panose="02020603050405020304" pitchFamily="18" charset="0"/>
                <a:ea typeface="Calibri" panose="020F0502020204030204" pitchFamily="34" charset="0"/>
                <a:cs typeface="Times New Roman" panose="02020603050405020304" pitchFamily="18" charset="0"/>
              </a:rPr>
              <a:t>U - U</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nresponsive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4000" dirty="0"/>
          </a:p>
        </p:txBody>
      </p:sp>
    </p:spTree>
    <p:extLst>
      <p:ext uri="{BB962C8B-B14F-4D97-AF65-F5344CB8AC3E}">
        <p14:creationId xmlns:p14="http://schemas.microsoft.com/office/powerpoint/2010/main" val="281694306"/>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Managing unconscious patient</a:t>
            </a:r>
            <a:br>
              <a:rPr lang="en-US" sz="3200" dirty="0">
                <a:effectLst/>
                <a:latin typeface="Calibri" panose="020F0502020204030204" pitchFamily="34" charset="0"/>
                <a:ea typeface="Calibri" panose="020F0502020204030204" pitchFamily="34" charset="0"/>
                <a:cs typeface="Times New Roman" panose="02020603050405020304" pitchFamily="18" charset="0"/>
              </a:rPr>
            </a:br>
            <a:endParaRPr lang="en-US" sz="3200" dirty="0"/>
          </a:p>
        </p:txBody>
      </p:sp>
      <p:sp>
        <p:nvSpPr>
          <p:cNvPr id="3" name="Content Placeholder 2"/>
          <p:cNvSpPr>
            <a:spLocks noGrp="1"/>
          </p:cNvSpPr>
          <p:nvPr>
            <p:ph idx="1"/>
          </p:nvPr>
        </p:nvSpPr>
        <p:spPr/>
        <p:txBody>
          <a:bodyPr>
            <a:normAutofit/>
          </a:bodyPr>
          <a:lstStyle/>
          <a:p>
            <a:pPr marL="0" marR="0">
              <a:spcBef>
                <a:spcPts val="0"/>
              </a:spcBef>
              <a:spcAft>
                <a:spcPts val="0"/>
              </a:spcAft>
            </a:pPr>
            <a:r>
              <a:rPr lang="en-US" sz="2000" dirty="0">
                <a:effectLst/>
                <a:ea typeface="Calibri" panose="020F0502020204030204" pitchFamily="34" charset="0"/>
                <a:cs typeface="Times New Roman" panose="02020603050405020304" pitchFamily="18" charset="0"/>
              </a:rPr>
              <a:t>Assess for </a:t>
            </a:r>
            <a:r>
              <a:rPr lang="en-US" sz="2000" b="1" dirty="0">
                <a:effectLst/>
                <a:ea typeface="Calibri" panose="020F0502020204030204" pitchFamily="34" charset="0"/>
                <a:cs typeface="Times New Roman" panose="02020603050405020304" pitchFamily="18" charset="0"/>
              </a:rPr>
              <a:t>responsiveness</a:t>
            </a:r>
            <a:r>
              <a:rPr lang="en-US" sz="2000" dirty="0">
                <a:effectLst/>
                <a:ea typeface="Calibri" panose="020F0502020204030204" pitchFamily="34" charset="0"/>
                <a:cs typeface="Times New Roman" panose="02020603050405020304" pitchFamily="18" charset="0"/>
              </a:rPr>
              <a:t>. </a:t>
            </a:r>
          </a:p>
          <a:p>
            <a:pPr marL="0" marR="0" indent="0">
              <a:spcBef>
                <a:spcPts val="0"/>
              </a:spcBef>
              <a:spcAft>
                <a:spcPts val="0"/>
              </a:spcAft>
              <a:buNone/>
            </a:pPr>
            <a:r>
              <a:rPr lang="en-US" sz="2000" dirty="0">
                <a:effectLst/>
                <a:ea typeface="Calibri" panose="020F0502020204030204" pitchFamily="34" charset="0"/>
                <a:cs typeface="Times New Roman" panose="02020603050405020304" pitchFamily="18" charset="0"/>
              </a:rPr>
              <a:t>- Tap victim’s shoulder and shout “Are you all right?” </a:t>
            </a:r>
          </a:p>
          <a:p>
            <a:pPr marL="0" marR="0" indent="0">
              <a:spcBef>
                <a:spcPts val="0"/>
              </a:spcBef>
              <a:spcAft>
                <a:spcPts val="0"/>
              </a:spcAft>
              <a:buNone/>
            </a:pPr>
            <a:r>
              <a:rPr lang="en-US" sz="2000" dirty="0">
                <a:effectLst/>
                <a:ea typeface="Calibri" panose="020F0502020204030204" pitchFamily="34" charset="0"/>
                <a:cs typeface="Times New Roman" panose="02020603050405020304" pitchFamily="18" charset="0"/>
              </a:rPr>
              <a:t>- If no response, </a:t>
            </a:r>
            <a:r>
              <a:rPr lang="en-US" sz="2000" b="1" dirty="0">
                <a:effectLst/>
                <a:ea typeface="Calibri" panose="020F0502020204030204" pitchFamily="34" charset="0"/>
                <a:cs typeface="Times New Roman" panose="02020603050405020304" pitchFamily="18" charset="0"/>
              </a:rPr>
              <a:t>shout for help</a:t>
            </a:r>
            <a:r>
              <a:rPr lang="en-US" sz="2000" dirty="0">
                <a:effectLst/>
                <a:ea typeface="Calibri" panose="020F0502020204030204" pitchFamily="34" charset="0"/>
                <a:cs typeface="Times New Roman" panose="02020603050405020304" pitchFamily="18" charset="0"/>
              </a:rPr>
              <a:t>. </a:t>
            </a:r>
          </a:p>
          <a:p>
            <a:pPr marL="0" marR="0">
              <a:spcBef>
                <a:spcPts val="0"/>
              </a:spcBef>
              <a:spcAft>
                <a:spcPts val="0"/>
              </a:spcAft>
            </a:pPr>
            <a:r>
              <a:rPr lang="en-US" sz="2000" b="1" dirty="0">
                <a:effectLst/>
                <a:ea typeface="Calibri" panose="020F0502020204030204" pitchFamily="34" charset="0"/>
                <a:cs typeface="Times New Roman" panose="02020603050405020304" pitchFamily="18" charset="0"/>
              </a:rPr>
              <a:t>Open airway </a:t>
            </a:r>
            <a:r>
              <a:rPr lang="en-US" sz="2000" dirty="0">
                <a:effectLst/>
                <a:ea typeface="Calibri" panose="020F0502020204030204" pitchFamily="34" charset="0"/>
                <a:cs typeface="Times New Roman" panose="02020603050405020304" pitchFamily="18" charset="0"/>
              </a:rPr>
              <a:t>and </a:t>
            </a:r>
            <a:r>
              <a:rPr lang="en-US" sz="2000" b="1" dirty="0">
                <a:effectLst/>
                <a:ea typeface="Calibri" panose="020F0502020204030204" pitchFamily="34" charset="0"/>
                <a:cs typeface="Times New Roman" panose="02020603050405020304" pitchFamily="18" charset="0"/>
              </a:rPr>
              <a:t>check breathing </a:t>
            </a:r>
            <a:r>
              <a:rPr lang="en-US" sz="2000" dirty="0">
                <a:effectLst/>
                <a:ea typeface="Calibri" panose="020F0502020204030204" pitchFamily="34" charset="0"/>
                <a:cs typeface="Times New Roman" panose="02020603050405020304" pitchFamily="18" charset="0"/>
              </a:rPr>
              <a:t>(take at least 5 seconds and no more than 10 seconds) </a:t>
            </a:r>
          </a:p>
          <a:p>
            <a:pPr marL="0" marR="0" indent="0">
              <a:spcBef>
                <a:spcPts val="0"/>
              </a:spcBef>
              <a:spcAft>
                <a:spcPts val="0"/>
              </a:spcAft>
              <a:buNone/>
            </a:pPr>
            <a:r>
              <a:rPr lang="en-US" sz="2000" dirty="0">
                <a:effectLst/>
                <a:ea typeface="Calibri" panose="020F0502020204030204" pitchFamily="34" charset="0"/>
                <a:cs typeface="Times New Roman" panose="02020603050405020304" pitchFamily="18" charset="0"/>
              </a:rPr>
              <a:t>- Use </a:t>
            </a:r>
            <a:r>
              <a:rPr lang="en-US" sz="2000" b="1" dirty="0">
                <a:effectLst/>
                <a:ea typeface="Calibri" panose="020F0502020204030204" pitchFamily="34" charset="0"/>
                <a:cs typeface="Times New Roman" panose="02020603050405020304" pitchFamily="18" charset="0"/>
              </a:rPr>
              <a:t>head tilt-chin lift </a:t>
            </a:r>
            <a:endParaRPr lang="en-US" sz="2000" dirty="0">
              <a:effectLst/>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000" dirty="0">
                <a:effectLst/>
                <a:ea typeface="Calibri" panose="020F0502020204030204" pitchFamily="34" charset="0"/>
                <a:cs typeface="Times New Roman" panose="02020603050405020304" pitchFamily="18" charset="0"/>
              </a:rPr>
              <a:t>- </a:t>
            </a:r>
            <a:r>
              <a:rPr lang="en-US" sz="2000" b="1" dirty="0">
                <a:effectLst/>
                <a:ea typeface="Calibri" panose="020F0502020204030204" pitchFamily="34" charset="0"/>
                <a:cs typeface="Times New Roman" panose="02020603050405020304" pitchFamily="18" charset="0"/>
              </a:rPr>
              <a:t>Look </a:t>
            </a:r>
            <a:r>
              <a:rPr lang="en-US" sz="2000" dirty="0">
                <a:effectLst/>
                <a:ea typeface="Calibri" panose="020F0502020204030204" pitchFamily="34" charset="0"/>
                <a:cs typeface="Times New Roman" panose="02020603050405020304" pitchFamily="18" charset="0"/>
              </a:rPr>
              <a:t>for chest to rise &amp; fall; </a:t>
            </a:r>
            <a:r>
              <a:rPr lang="en-US" sz="2000" b="1" dirty="0">
                <a:effectLst/>
                <a:ea typeface="Calibri" panose="020F0502020204030204" pitchFamily="34" charset="0"/>
                <a:cs typeface="Times New Roman" panose="02020603050405020304" pitchFamily="18" charset="0"/>
              </a:rPr>
              <a:t>listen </a:t>
            </a:r>
            <a:r>
              <a:rPr lang="en-US" sz="2000" dirty="0">
                <a:effectLst/>
                <a:ea typeface="Calibri" panose="020F0502020204030204" pitchFamily="34" charset="0"/>
                <a:cs typeface="Times New Roman" panose="02020603050405020304" pitchFamily="18" charset="0"/>
              </a:rPr>
              <a:t>for air during exhalation; </a:t>
            </a:r>
            <a:r>
              <a:rPr lang="en-US" sz="2000" b="1" dirty="0">
                <a:effectLst/>
                <a:ea typeface="Calibri" panose="020F0502020204030204" pitchFamily="34" charset="0"/>
                <a:cs typeface="Times New Roman" panose="02020603050405020304" pitchFamily="18" charset="0"/>
              </a:rPr>
              <a:t>feel </a:t>
            </a:r>
            <a:r>
              <a:rPr lang="en-US" sz="2000" dirty="0">
                <a:effectLst/>
                <a:ea typeface="Calibri" panose="020F0502020204030204" pitchFamily="34" charset="0"/>
                <a:cs typeface="Times New Roman" panose="02020603050405020304" pitchFamily="18" charset="0"/>
              </a:rPr>
              <a:t>for flow of air on your cheek </a:t>
            </a:r>
          </a:p>
          <a:p>
            <a:pPr marL="0" marR="0">
              <a:spcBef>
                <a:spcPts val="0"/>
              </a:spcBef>
              <a:spcAft>
                <a:spcPts val="0"/>
              </a:spcAft>
            </a:pPr>
            <a:r>
              <a:rPr lang="en-US" sz="2000" b="1" dirty="0">
                <a:effectLst/>
                <a:ea typeface="Calibri" panose="020F0502020204030204" pitchFamily="34" charset="0"/>
                <a:cs typeface="Times New Roman" panose="02020603050405020304" pitchFamily="18" charset="0"/>
              </a:rPr>
              <a:t>If not adequate breathing, give 2 breaths</a:t>
            </a:r>
            <a:r>
              <a:rPr lang="en-US" sz="2000" dirty="0">
                <a:effectLst/>
                <a:ea typeface="Calibri" panose="020F0502020204030204" pitchFamily="34" charset="0"/>
                <a:cs typeface="Times New Roman" panose="02020603050405020304" pitchFamily="18" charset="0"/>
              </a:rPr>
              <a:t>. Pinch nose and seal your mouth over victim’s or use barrier device (e.g., face mask or bag/mask) </a:t>
            </a:r>
          </a:p>
          <a:p>
            <a:pPr marL="0" marR="0" indent="0">
              <a:spcBef>
                <a:spcPts val="0"/>
              </a:spcBef>
              <a:spcAft>
                <a:spcPts val="0"/>
              </a:spcAft>
              <a:buNone/>
            </a:pPr>
            <a:r>
              <a:rPr lang="en-US" sz="2000" dirty="0">
                <a:effectLst/>
                <a:ea typeface="Calibri" panose="020F0502020204030204" pitchFamily="34" charset="0"/>
                <a:cs typeface="Times New Roman" panose="02020603050405020304" pitchFamily="18" charset="0"/>
              </a:rPr>
              <a:t>- </a:t>
            </a:r>
            <a:r>
              <a:rPr lang="en-US" sz="2000" b="1" dirty="0">
                <a:effectLst/>
                <a:ea typeface="Calibri" panose="020F0502020204030204" pitchFamily="34" charset="0"/>
                <a:cs typeface="Times New Roman" panose="02020603050405020304" pitchFamily="18" charset="0"/>
              </a:rPr>
              <a:t>1 second per breath</a:t>
            </a:r>
            <a:r>
              <a:rPr lang="en-US" sz="2000" dirty="0">
                <a:effectLst/>
                <a:ea typeface="Calibri" panose="020F0502020204030204" pitchFamily="34" charset="0"/>
                <a:cs typeface="Times New Roman" panose="02020603050405020304" pitchFamily="18" charset="0"/>
              </a:rPr>
              <a:t>; watch for </a:t>
            </a:r>
            <a:r>
              <a:rPr lang="en-US" sz="2000" b="1" dirty="0">
                <a:effectLst/>
                <a:ea typeface="Calibri" panose="020F0502020204030204" pitchFamily="34" charset="0"/>
                <a:cs typeface="Times New Roman" panose="02020603050405020304" pitchFamily="18" charset="0"/>
              </a:rPr>
              <a:t>chest rise</a:t>
            </a:r>
            <a:endParaRPr lang="en-US" sz="2000" dirty="0">
              <a:effectLst/>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000" b="1" dirty="0">
                <a:effectLst/>
                <a:ea typeface="Calibri" panose="020F0502020204030204" pitchFamily="34" charset="0"/>
                <a:cs typeface="Times New Roman" panose="02020603050405020304" pitchFamily="18" charset="0"/>
              </a:rPr>
              <a:t>Check pulse </a:t>
            </a:r>
            <a:r>
              <a:rPr lang="en-US" sz="2000" dirty="0">
                <a:effectLst/>
                <a:ea typeface="Calibri" panose="020F0502020204030204" pitchFamily="34" charset="0"/>
                <a:cs typeface="Times New Roman" panose="02020603050405020304" pitchFamily="18" charset="0"/>
              </a:rPr>
              <a:t>(take at least 5 seconds and no more than 10 seconds). </a:t>
            </a:r>
          </a:p>
          <a:p>
            <a:pPr marL="0" marR="0" indent="0">
              <a:spcBef>
                <a:spcPts val="0"/>
              </a:spcBef>
              <a:spcAft>
                <a:spcPts val="0"/>
              </a:spcAft>
              <a:buNone/>
            </a:pPr>
            <a:r>
              <a:rPr lang="en-US" sz="2000" dirty="0">
                <a:effectLst/>
                <a:ea typeface="Calibri" panose="020F0502020204030204" pitchFamily="34" charset="0"/>
                <a:cs typeface="Times New Roman" panose="02020603050405020304" pitchFamily="18" charset="0"/>
              </a:rPr>
              <a:t>- use 2-3 fingers of 1 hand; check </a:t>
            </a:r>
            <a:r>
              <a:rPr lang="en-US" sz="2000" b="1" dirty="0">
                <a:effectLst/>
                <a:ea typeface="Calibri" panose="020F0502020204030204" pitchFamily="34" charset="0"/>
                <a:cs typeface="Times New Roman" panose="02020603050405020304" pitchFamily="18" charset="0"/>
              </a:rPr>
              <a:t>carotid pulse </a:t>
            </a:r>
            <a:r>
              <a:rPr lang="en-US" sz="2000" dirty="0">
                <a:effectLst/>
                <a:ea typeface="Calibri" panose="020F0502020204030204" pitchFamily="34" charset="0"/>
                <a:cs typeface="Times New Roman" panose="02020603050405020304" pitchFamily="18" charset="0"/>
              </a:rPr>
              <a:t>between trachea &amp; muscles at side of neck </a:t>
            </a:r>
          </a:p>
          <a:p>
            <a:pPr marL="0" marR="0" indent="0">
              <a:spcBef>
                <a:spcPts val="0"/>
              </a:spcBef>
              <a:spcAft>
                <a:spcPts val="0"/>
              </a:spcAft>
              <a:buNone/>
            </a:pPr>
            <a:r>
              <a:rPr lang="en-US" sz="2000" b="1" dirty="0">
                <a:effectLst/>
                <a:ea typeface="Calibri" panose="020F0502020204030204" pitchFamily="34" charset="0"/>
                <a:cs typeface="Times New Roman" panose="02020603050405020304" pitchFamily="18" charset="0"/>
              </a:rPr>
              <a:t>If do NOT definitely feel a pulse, perform 5 cycles of compressions and ventilations </a:t>
            </a:r>
            <a:endParaRPr lang="en-US" sz="2000" dirty="0">
              <a:effectLst/>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000" b="1" dirty="0">
                <a:effectLst/>
                <a:ea typeface="Calibri" panose="020F0502020204030204" pitchFamily="34" charset="0"/>
                <a:cs typeface="Times New Roman" panose="02020603050405020304" pitchFamily="18" charset="0"/>
              </a:rPr>
              <a:t>(30:2 ratio) </a:t>
            </a:r>
            <a:endParaRPr lang="en-US" sz="2000" dirty="0">
              <a:effectLst/>
              <a:ea typeface="Calibri" panose="020F0502020204030204" pitchFamily="34"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1829826502"/>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a:bodyPr>
          <a:lstStyle/>
          <a:p>
            <a:pPr marL="0" marR="0">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remove clothing from victim’s chest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 put heel of 1 hand on center of victim’s chest between the nipples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 put heel of other hand on top of first hand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Push hard &amp; fast (100/minute)</a:t>
            </a:r>
            <a:r>
              <a:rPr lang="en-US" dirty="0">
                <a:effectLst/>
                <a:latin typeface="Times New Roman" panose="02020603050405020304" pitchFamily="18" charset="0"/>
                <a:ea typeface="Calibri" panose="020F0502020204030204" pitchFamily="34" charset="0"/>
                <a:cs typeface="Times New Roman" panose="02020603050405020304" pitchFamily="18" charset="0"/>
              </a:rPr>
              <a:t>; press straight down </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1½ - 2 inches </a:t>
            </a:r>
            <a:r>
              <a:rPr lang="en-US" dirty="0">
                <a:effectLst/>
                <a:latin typeface="Times New Roman" panose="02020603050405020304" pitchFamily="18" charset="0"/>
                <a:ea typeface="Calibri" panose="020F0502020204030204" pitchFamily="34" charset="0"/>
                <a:cs typeface="Times New Roman" panose="02020603050405020304" pitchFamily="18" charset="0"/>
              </a:rPr>
              <a:t>with each compression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 after each compression, allow chest to recoil and re-expand completely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 deliver compressions at </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rate of 100/minute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 do NOT interrupt chest compression often or for long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 continue 30:2 until another providers take over, or victim starts to move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5699522"/>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SHOCK</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endParaRPr lang="en-US" sz="2800" dirty="0"/>
          </a:p>
        </p:txBody>
      </p:sp>
      <p:sp>
        <p:nvSpPr>
          <p:cNvPr id="3" name="Content Placeholder 2"/>
          <p:cNvSpPr>
            <a:spLocks noGrp="1"/>
          </p:cNvSpPr>
          <p:nvPr>
            <p:ph idx="1"/>
          </p:nvPr>
        </p:nvSpPr>
        <p:spPr/>
        <p:txBody>
          <a:bodyPr>
            <a:normAutofit/>
          </a:bodyPr>
          <a:lstStyle/>
          <a:p>
            <a:r>
              <a:rPr lang="en-US" dirty="0">
                <a:effectLst/>
                <a:ea typeface="Calibri" panose="020F0502020204030204" pitchFamily="34" charset="0"/>
              </a:rPr>
              <a:t>An inadequate perfusion of organs and cells with oxygenated blood, Some form of cardiovascular compromise</a:t>
            </a:r>
          </a:p>
          <a:p>
            <a:r>
              <a:rPr lang="en-US" dirty="0">
                <a:effectLst/>
                <a:ea typeface="Calibri" panose="020F0502020204030204" pitchFamily="34" charset="0"/>
              </a:rPr>
              <a:t>Shock is a </a:t>
            </a:r>
            <a:r>
              <a:rPr lang="en-US" b="1" dirty="0">
                <a:effectLst/>
                <a:ea typeface="Calibri" panose="020F0502020204030204" pitchFamily="34" charset="0"/>
              </a:rPr>
              <a:t>life threatening </a:t>
            </a:r>
            <a:r>
              <a:rPr lang="en-US" dirty="0">
                <a:effectLst/>
                <a:ea typeface="Calibri" panose="020F0502020204030204" pitchFamily="34" charset="0"/>
              </a:rPr>
              <a:t>condition that requires </a:t>
            </a:r>
            <a:r>
              <a:rPr lang="en-US" b="1" dirty="0">
                <a:effectLst/>
                <a:ea typeface="Calibri" panose="020F0502020204030204" pitchFamily="34" charset="0"/>
              </a:rPr>
              <a:t>immediate</a:t>
            </a:r>
            <a:r>
              <a:rPr lang="en-US" dirty="0">
                <a:effectLst/>
                <a:ea typeface="Calibri" panose="020F0502020204030204" pitchFamily="34" charset="0"/>
              </a:rPr>
              <a:t>, </a:t>
            </a:r>
            <a:r>
              <a:rPr lang="en-US" b="1" dirty="0">
                <a:effectLst/>
                <a:ea typeface="Calibri" panose="020F0502020204030204" pitchFamily="34" charset="0"/>
              </a:rPr>
              <a:t>intensive </a:t>
            </a:r>
            <a:r>
              <a:rPr lang="en-US" dirty="0">
                <a:effectLst/>
                <a:ea typeface="Calibri" panose="020F0502020204030204" pitchFamily="34" charset="0"/>
              </a:rPr>
              <a:t>treatment</a:t>
            </a:r>
            <a:endParaRPr lang="en-US" dirty="0">
              <a:ea typeface="Calibri" panose="020F0502020204030204" pitchFamily="34" charset="0"/>
            </a:endParaRPr>
          </a:p>
          <a:p>
            <a:pPr marL="0" marR="0">
              <a:spcBef>
                <a:spcPts val="0"/>
              </a:spcBef>
              <a:spcAft>
                <a:spcPts val="0"/>
              </a:spcAft>
            </a:pPr>
            <a:endParaRPr lang="en-US" b="1"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b="1" dirty="0">
                <a:effectLst/>
                <a:ea typeface="Calibri" panose="020F0502020204030204" pitchFamily="34" charset="0"/>
                <a:cs typeface="Times New Roman" panose="02020603050405020304" pitchFamily="18" charset="0"/>
              </a:rPr>
              <a:t>Causes of Shock</a:t>
            </a:r>
            <a:endParaRPr lang="en-US" dirty="0">
              <a:effectLst/>
              <a:ea typeface="Calibri" panose="020F0502020204030204" pitchFamily="34" charset="0"/>
              <a:cs typeface="Times New Roman" panose="02020603050405020304" pitchFamily="18" charset="0"/>
            </a:endParaRPr>
          </a:p>
          <a:p>
            <a:pPr marL="0" indent="0">
              <a:buNone/>
            </a:pPr>
            <a:r>
              <a:rPr lang="en-US" dirty="0">
                <a:effectLst/>
                <a:ea typeface="Calibri" panose="020F0502020204030204" pitchFamily="34" charset="0"/>
              </a:rPr>
              <a:t>-Bleeding (</a:t>
            </a:r>
            <a:r>
              <a:rPr lang="en-US" dirty="0" err="1">
                <a:effectLst/>
                <a:ea typeface="Calibri" panose="020F0502020204030204" pitchFamily="34" charset="0"/>
              </a:rPr>
              <a:t>Hypovolaemic</a:t>
            </a:r>
            <a:r>
              <a:rPr lang="en-US" dirty="0">
                <a:effectLst/>
                <a:ea typeface="Calibri" panose="020F0502020204030204" pitchFamily="34" charset="0"/>
              </a:rPr>
              <a:t> shock)</a:t>
            </a:r>
            <a:br>
              <a:rPr lang="en-US" dirty="0">
                <a:effectLst/>
                <a:ea typeface="Calibri" panose="020F0502020204030204" pitchFamily="34" charset="0"/>
              </a:rPr>
            </a:br>
            <a:r>
              <a:rPr lang="en-US" dirty="0">
                <a:effectLst/>
                <a:ea typeface="Calibri" panose="020F0502020204030204" pitchFamily="34" charset="0"/>
              </a:rPr>
              <a:t>-Sepsis (Septic shock)</a:t>
            </a:r>
            <a:endParaRPr lang="en-US" dirty="0"/>
          </a:p>
        </p:txBody>
      </p:sp>
    </p:spTree>
    <p:extLst>
      <p:ext uri="{BB962C8B-B14F-4D97-AF65-F5344CB8AC3E}">
        <p14:creationId xmlns:p14="http://schemas.microsoft.com/office/powerpoint/2010/main" val="3271535162"/>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Signs of shock</a:t>
            </a:r>
            <a:br>
              <a:rPr lang="en-US" sz="3200" dirty="0">
                <a:effectLst/>
                <a:latin typeface="Calibri" panose="020F0502020204030204" pitchFamily="34" charset="0"/>
                <a:ea typeface="Calibri" panose="020F0502020204030204" pitchFamily="34" charset="0"/>
                <a:cs typeface="Times New Roman" panose="02020603050405020304" pitchFamily="18" charset="0"/>
              </a:rPr>
            </a:br>
            <a:endParaRPr lang="en-US" sz="3200" dirty="0"/>
          </a:p>
        </p:txBody>
      </p:sp>
      <p:sp>
        <p:nvSpPr>
          <p:cNvPr id="3" name="Content Placeholder 2"/>
          <p:cNvSpPr>
            <a:spLocks noGrp="1"/>
          </p:cNvSpPr>
          <p:nvPr>
            <p:ph idx="1"/>
          </p:nvPr>
        </p:nvSpPr>
        <p:spPr/>
        <p:txBody>
          <a:bodyPr>
            <a:normAutofit/>
          </a:bodyPr>
          <a:lstStyle/>
          <a:p>
            <a:r>
              <a:rPr lang="en-US" b="1" dirty="0">
                <a:effectLst/>
                <a:latin typeface="Times New Roman" panose="02020603050405020304" pitchFamily="18" charset="0"/>
                <a:ea typeface="Calibri" panose="020F0502020204030204" pitchFamily="34" charset="0"/>
                <a:cs typeface="Times New Roman" panose="02020603050405020304" pitchFamily="18" charset="0"/>
              </a:rPr>
              <a:t>Brain - </a:t>
            </a:r>
            <a:r>
              <a:rPr lang="en-US" dirty="0">
                <a:effectLst/>
                <a:latin typeface="Times New Roman" panose="02020603050405020304" pitchFamily="18" charset="0"/>
                <a:ea typeface="Calibri" panose="020F0502020204030204" pitchFamily="34" charset="0"/>
                <a:cs typeface="Times New Roman" panose="02020603050405020304" pitchFamily="18" charset="0"/>
              </a:rPr>
              <a:t>anxious, agitated and confused, drowsy or unconscious</a:t>
            </a:r>
          </a:p>
          <a:p>
            <a:r>
              <a:rPr lang="en-US" b="1" dirty="0">
                <a:effectLst/>
                <a:latin typeface="Times New Roman" panose="02020603050405020304" pitchFamily="18" charset="0"/>
                <a:ea typeface="Calibri" panose="020F0502020204030204" pitchFamily="34" charset="0"/>
                <a:cs typeface="Times New Roman" panose="02020603050405020304" pitchFamily="18" charset="0"/>
              </a:rPr>
              <a:t>Skin - </a:t>
            </a:r>
            <a:r>
              <a:rPr lang="en-US" dirty="0">
                <a:effectLst/>
                <a:latin typeface="Times New Roman" panose="02020603050405020304" pitchFamily="18" charset="0"/>
                <a:ea typeface="Calibri" panose="020F0502020204030204" pitchFamily="34" charset="0"/>
                <a:cs typeface="Times New Roman" panose="02020603050405020304" pitchFamily="18" charset="0"/>
              </a:rPr>
              <a:t>sweaty or cold and clammy </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OR </a:t>
            </a:r>
            <a:r>
              <a:rPr lang="en-US" dirty="0">
                <a:effectLst/>
                <a:latin typeface="Times New Roman" panose="02020603050405020304" pitchFamily="18" charset="0"/>
                <a:ea typeface="Calibri" panose="020F0502020204030204" pitchFamily="34" charset="0"/>
                <a:cs typeface="Times New Roman" panose="02020603050405020304" pitchFamily="18" charset="0"/>
              </a:rPr>
              <a:t>warm</a:t>
            </a:r>
          </a:p>
          <a:p>
            <a:r>
              <a:rPr lang="en-US" b="1" dirty="0">
                <a:effectLst/>
                <a:latin typeface="Times New Roman" panose="02020603050405020304" pitchFamily="18" charset="0"/>
                <a:ea typeface="Calibri" panose="020F0502020204030204" pitchFamily="34" charset="0"/>
                <a:cs typeface="Times New Roman" panose="02020603050405020304" pitchFamily="18" charset="0"/>
              </a:rPr>
              <a:t>Conjunctivae – </a:t>
            </a:r>
            <a:r>
              <a:rPr lang="en-US" dirty="0">
                <a:effectLst/>
                <a:latin typeface="Times New Roman" panose="02020603050405020304" pitchFamily="18" charset="0"/>
                <a:ea typeface="Calibri" panose="020F0502020204030204" pitchFamily="34" charset="0"/>
                <a:cs typeface="Times New Roman" panose="02020603050405020304" pitchFamily="18" charset="0"/>
              </a:rPr>
              <a:t>pale</a:t>
            </a:r>
          </a:p>
          <a:p>
            <a:r>
              <a:rPr lang="en-US" b="1" dirty="0">
                <a:effectLst/>
                <a:latin typeface="Times New Roman" panose="02020603050405020304" pitchFamily="18" charset="0"/>
                <a:ea typeface="Calibri" panose="020F0502020204030204" pitchFamily="34" charset="0"/>
                <a:cs typeface="Times New Roman" panose="02020603050405020304" pitchFamily="18" charset="0"/>
              </a:rPr>
              <a:t>Breathing – </a:t>
            </a:r>
            <a:r>
              <a:rPr lang="en-US" dirty="0">
                <a:effectLst/>
                <a:latin typeface="Times New Roman" panose="02020603050405020304" pitchFamily="18" charset="0"/>
                <a:ea typeface="Calibri" panose="020F0502020204030204" pitchFamily="34" charset="0"/>
                <a:cs typeface="Times New Roman" panose="02020603050405020304" pitchFamily="18" charset="0"/>
              </a:rPr>
              <a:t>rapid                                                                                                                 </a:t>
            </a:r>
          </a:p>
          <a:p>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Pulse - </a:t>
            </a:r>
            <a:r>
              <a:rPr lang="en-US" dirty="0">
                <a:effectLst/>
                <a:latin typeface="Times New Roman" panose="02020603050405020304" pitchFamily="18" charset="0"/>
                <a:ea typeface="Calibri" panose="020F0502020204030204" pitchFamily="34" charset="0"/>
                <a:cs typeface="Times New Roman" panose="02020603050405020304" pitchFamily="18" charset="0"/>
              </a:rPr>
              <a:t>weak and fast &gt;100/minute (sometimes </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“bounding pulse”</a:t>
            </a:r>
            <a:r>
              <a:rPr lang="en-US" dirty="0">
                <a:effectLst/>
                <a:latin typeface="Times New Roman" panose="02020603050405020304" pitchFamily="18" charset="0"/>
                <a:ea typeface="Calibri" panose="020F0502020204030204" pitchFamily="34" charset="0"/>
                <a:cs typeface="Times New Roman" panose="02020603050405020304" pitchFamily="18" charset="0"/>
              </a:rPr>
              <a:t>)</a:t>
            </a:r>
          </a:p>
          <a:p>
            <a:r>
              <a:rPr lang="en-US" b="1" dirty="0">
                <a:effectLst/>
                <a:latin typeface="Times New Roman" panose="02020603050405020304" pitchFamily="18" charset="0"/>
                <a:ea typeface="Calibri" panose="020F0502020204030204" pitchFamily="34" charset="0"/>
                <a:cs typeface="Times New Roman" panose="02020603050405020304" pitchFamily="18" charset="0"/>
              </a:rPr>
              <a:t>BP - </a:t>
            </a:r>
            <a:r>
              <a:rPr lang="en-US" dirty="0">
                <a:effectLst/>
                <a:latin typeface="Times New Roman" panose="02020603050405020304" pitchFamily="18" charset="0"/>
                <a:ea typeface="Calibri" panose="020F0502020204030204" pitchFamily="34" charset="0"/>
                <a:cs typeface="Times New Roman" panose="02020603050405020304" pitchFamily="18" charset="0"/>
              </a:rPr>
              <a:t>low systolic &lt; 90 mmHg </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(late sign)</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p>
          <a:p>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Kidney - </a:t>
            </a:r>
            <a:r>
              <a:rPr lang="en-US" dirty="0">
                <a:effectLst/>
                <a:latin typeface="Times New Roman" panose="02020603050405020304" pitchFamily="18" charset="0"/>
                <a:ea typeface="Calibri" panose="020F0502020204030204" pitchFamily="34" charset="0"/>
                <a:cs typeface="Times New Roman" panose="02020603050405020304" pitchFamily="18" charset="0"/>
              </a:rPr>
              <a:t>poor urine output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16646498"/>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a:bodyPr>
          <a:lstStyle/>
          <a:p>
            <a:r>
              <a:rPr lang="en-US" sz="3600" dirty="0">
                <a:effectLst/>
                <a:latin typeface="Times New Roman" panose="02020603050405020304" pitchFamily="18" charset="0"/>
                <a:ea typeface="Calibri" panose="020F0502020204030204" pitchFamily="34" charset="0"/>
              </a:rPr>
              <a:t>Tachycardia</a:t>
            </a:r>
          </a:p>
          <a:p>
            <a:r>
              <a:rPr lang="en-US" sz="3600" dirty="0">
                <a:effectLst/>
                <a:latin typeface="Times New Roman" panose="02020603050405020304" pitchFamily="18" charset="0"/>
                <a:ea typeface="Calibri" panose="020F0502020204030204" pitchFamily="34" charset="0"/>
              </a:rPr>
              <a:t>Tachypnoea</a:t>
            </a:r>
            <a:endParaRPr lang="en-US" sz="3600" dirty="0">
              <a:latin typeface="Times New Roman" panose="02020603050405020304" pitchFamily="18" charset="0"/>
              <a:ea typeface="Calibri" panose="020F0502020204030204" pitchFamily="34" charset="0"/>
            </a:endParaRPr>
          </a:p>
          <a:p>
            <a:r>
              <a:rPr lang="en-US" sz="3600" dirty="0">
                <a:effectLst/>
                <a:latin typeface="Times New Roman" panose="02020603050405020304" pitchFamily="18" charset="0"/>
                <a:ea typeface="Calibri" panose="020F0502020204030204" pitchFamily="34" charset="0"/>
              </a:rPr>
              <a:t>Hypotension</a:t>
            </a:r>
            <a:endParaRPr lang="en-US" sz="3600" dirty="0">
              <a:latin typeface="Times New Roman" panose="02020603050405020304" pitchFamily="18" charset="0"/>
              <a:ea typeface="Calibri" panose="020F0502020204030204" pitchFamily="34" charset="0"/>
            </a:endParaRPr>
          </a:p>
          <a:p>
            <a:r>
              <a:rPr lang="en-US" sz="3600" dirty="0">
                <a:effectLst/>
                <a:latin typeface="Times New Roman" panose="02020603050405020304" pitchFamily="18" charset="0"/>
                <a:ea typeface="Calibri" panose="020F0502020204030204" pitchFamily="34" charset="0"/>
              </a:rPr>
              <a:t>Temperature changes - Pyrexia (early) or Hypothermia (late)</a:t>
            </a:r>
            <a:endParaRPr lang="en-US" sz="3600" dirty="0"/>
          </a:p>
        </p:txBody>
      </p:sp>
    </p:spTree>
    <p:extLst>
      <p:ext uri="{BB962C8B-B14F-4D97-AF65-F5344CB8AC3E}">
        <p14:creationId xmlns:p14="http://schemas.microsoft.com/office/powerpoint/2010/main" val="2521002460"/>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9025" y="103410"/>
            <a:ext cx="8911687" cy="1280890"/>
          </a:xfrm>
        </p:spPr>
        <p:txBody>
          <a:bodyPr>
            <a:normAutofit fontScale="90000"/>
          </a:bodyPr>
          <a:lstStyle/>
          <a:p>
            <a:r>
              <a:rPr lang="en-GB" altLang="en-US" b="1" dirty="0">
                <a:solidFill>
                  <a:schemeClr val="accent1"/>
                </a:solidFill>
              </a:rPr>
              <a:t>EMERGENCIES</a:t>
            </a:r>
            <a:br>
              <a:rPr lang="en-GB" altLang="en-US" b="1" dirty="0">
                <a:solidFill>
                  <a:schemeClr val="accent1"/>
                </a:solidFill>
              </a:rPr>
            </a:br>
            <a:endParaRPr lang="en-US" dirty="0">
              <a:solidFill>
                <a:schemeClr val="accent1"/>
              </a:solidFill>
            </a:endParaRPr>
          </a:p>
        </p:txBody>
      </p:sp>
      <p:sp>
        <p:nvSpPr>
          <p:cNvPr id="5122" name="Content Placeholder 2"/>
          <p:cNvSpPr>
            <a:spLocks noGrp="1"/>
          </p:cNvSpPr>
          <p:nvPr>
            <p:ph idx="1"/>
          </p:nvPr>
        </p:nvSpPr>
        <p:spPr>
          <a:xfrm>
            <a:off x="635000" y="1651000"/>
            <a:ext cx="11226800" cy="4260222"/>
          </a:xfrm>
        </p:spPr>
        <p:txBody>
          <a:bodyPr>
            <a:normAutofit/>
          </a:bodyPr>
          <a:lstStyle/>
          <a:p>
            <a:r>
              <a:rPr lang="en-GB" altLang="en-US" sz="3200" b="1" u="sng" dirty="0">
                <a:solidFill>
                  <a:schemeClr val="tx1"/>
                </a:solidFill>
              </a:rPr>
              <a:t>Def; </a:t>
            </a:r>
            <a:r>
              <a:rPr lang="en-GB" altLang="en-US" sz="3200" b="1" dirty="0">
                <a:solidFill>
                  <a:schemeClr val="tx1"/>
                </a:solidFill>
              </a:rPr>
              <a:t>it is a situation that requires urgent interventions or  immediate actions.</a:t>
            </a:r>
          </a:p>
          <a:p>
            <a:r>
              <a:rPr lang="en-US" altLang="en-US" sz="3200" b="1" dirty="0">
                <a:solidFill>
                  <a:schemeClr val="tx1"/>
                </a:solidFill>
              </a:rPr>
              <a:t>An emergency is a situation that poses an immediate risk to</a:t>
            </a:r>
            <a:r>
              <a:rPr lang="en-US" altLang="en-US" sz="3200" b="1" dirty="0"/>
              <a:t> </a:t>
            </a:r>
            <a:r>
              <a:rPr lang="en-US" altLang="en-US" sz="3200" b="1" u="sng" dirty="0">
                <a:hlinkClick r:id="rId2" tooltip="Health"/>
              </a:rPr>
              <a:t>health</a:t>
            </a:r>
            <a:r>
              <a:rPr lang="en-US" altLang="en-US" sz="3200" b="1" dirty="0"/>
              <a:t>, </a:t>
            </a:r>
            <a:r>
              <a:rPr lang="en-US" altLang="en-US" sz="3200" b="1" u="sng" dirty="0">
                <a:hlinkClick r:id="rId3" tooltip="Life"/>
              </a:rPr>
              <a:t>life</a:t>
            </a:r>
            <a:r>
              <a:rPr lang="en-US" altLang="en-US" sz="3200" b="1" dirty="0"/>
              <a:t>, </a:t>
            </a:r>
            <a:r>
              <a:rPr lang="en-US" altLang="en-US" sz="3200" b="1" u="sng" dirty="0">
                <a:hlinkClick r:id="rId4" tooltip="Property"/>
              </a:rPr>
              <a:t>property</a:t>
            </a:r>
            <a:r>
              <a:rPr lang="en-US" altLang="en-US" sz="3200" b="1" dirty="0"/>
              <a:t>, or </a:t>
            </a:r>
            <a:r>
              <a:rPr lang="en-US" altLang="en-US" sz="3200" b="1" u="sng" dirty="0">
                <a:hlinkClick r:id="rId5" tooltip="Natural environment"/>
              </a:rPr>
              <a:t>environment</a:t>
            </a:r>
            <a:r>
              <a:rPr lang="en-US" altLang="en-US" sz="3200" b="1" dirty="0"/>
              <a:t>.</a:t>
            </a:r>
            <a:r>
              <a:rPr lang="en-US" altLang="en-US" sz="3200" b="1" u="sng" baseline="30000" dirty="0"/>
              <a:t> </a:t>
            </a:r>
          </a:p>
        </p:txBody>
      </p:sp>
    </p:spTree>
    <p:extLst>
      <p:ext uri="{BB962C8B-B14F-4D97-AF65-F5344CB8AC3E}">
        <p14:creationId xmlns:p14="http://schemas.microsoft.com/office/powerpoint/2010/main" val="264028384"/>
      </p:ext>
    </p:extLst>
  </p:cSld>
  <p:clrMapOvr>
    <a:masterClrMapping/>
  </p:clrMapOvr>
  <p:transition spd="slow">
    <p:wip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 of Shock</a:t>
            </a:r>
          </a:p>
        </p:txBody>
      </p:sp>
      <p:sp>
        <p:nvSpPr>
          <p:cNvPr id="3" name="Content Placeholder 2"/>
          <p:cNvSpPr>
            <a:spLocks noGrp="1"/>
          </p:cNvSpPr>
          <p:nvPr>
            <p:ph idx="1"/>
          </p:nvPr>
        </p:nvSpPr>
        <p:spPr/>
        <p:txBody>
          <a:bodyPr>
            <a:normAutofit/>
          </a:bodyPr>
          <a:lstStyle/>
          <a:p>
            <a:r>
              <a:rPr lang="en-US" dirty="0">
                <a:effectLst/>
                <a:latin typeface="Times New Roman" panose="02020603050405020304" pitchFamily="18" charset="0"/>
                <a:ea typeface="Calibri" panose="020F0502020204030204" pitchFamily="34" charset="0"/>
              </a:rPr>
              <a:t>Assess </a:t>
            </a:r>
            <a:r>
              <a:rPr lang="en-US" b="1" dirty="0">
                <a:effectLst/>
                <a:latin typeface="Times New Roman" panose="02020603050405020304" pitchFamily="18" charset="0"/>
                <a:ea typeface="Calibri" panose="020F0502020204030204" pitchFamily="34" charset="0"/>
              </a:rPr>
              <a:t>consciousness</a:t>
            </a:r>
            <a:endParaRPr lang="en-US" b="1" dirty="0">
              <a:latin typeface="Times New Roman" panose="02020603050405020304" pitchFamily="18" charset="0"/>
              <a:ea typeface="Calibri" panose="020F0502020204030204" pitchFamily="34" charset="0"/>
            </a:endParaRPr>
          </a:p>
          <a:p>
            <a:r>
              <a:rPr lang="en-US" dirty="0">
                <a:effectLst/>
                <a:latin typeface="Times New Roman" panose="02020603050405020304" pitchFamily="18" charset="0"/>
                <a:ea typeface="Calibri" panose="020F0502020204030204" pitchFamily="34" charset="0"/>
              </a:rPr>
              <a:t>Assess </a:t>
            </a:r>
            <a:r>
              <a:rPr lang="en-US" b="1" dirty="0">
                <a:effectLst/>
                <a:latin typeface="Times New Roman" panose="02020603050405020304" pitchFamily="18" charset="0"/>
                <a:ea typeface="Calibri" panose="020F0502020204030204" pitchFamily="34" charset="0"/>
              </a:rPr>
              <a:t>Airway </a:t>
            </a:r>
            <a:r>
              <a:rPr lang="en-US" dirty="0">
                <a:effectLst/>
                <a:latin typeface="Times New Roman" panose="02020603050405020304" pitchFamily="18" charset="0"/>
                <a:ea typeface="Calibri" panose="020F0502020204030204" pitchFamily="34" charset="0"/>
              </a:rPr>
              <a:t>and </a:t>
            </a:r>
            <a:r>
              <a:rPr lang="en-US" b="1" dirty="0">
                <a:effectLst/>
                <a:latin typeface="Times New Roman" panose="02020603050405020304" pitchFamily="18" charset="0"/>
                <a:ea typeface="Calibri" panose="020F0502020204030204" pitchFamily="34" charset="0"/>
              </a:rPr>
              <a:t>Breathing</a:t>
            </a:r>
            <a:endParaRPr lang="en-US" b="1" dirty="0">
              <a:latin typeface="Times New Roman" panose="02020603050405020304" pitchFamily="18" charset="0"/>
              <a:ea typeface="Calibri" panose="020F0502020204030204" pitchFamily="34" charset="0"/>
            </a:endParaRPr>
          </a:p>
          <a:p>
            <a:r>
              <a:rPr lang="en-US" dirty="0">
                <a:effectLst/>
                <a:latin typeface="Times New Roman" panose="02020603050405020304" pitchFamily="18" charset="0"/>
                <a:ea typeface="Calibri" panose="020F0502020204030204" pitchFamily="34" charset="0"/>
              </a:rPr>
              <a:t>Check &amp; clear airway</a:t>
            </a:r>
          </a:p>
          <a:p>
            <a:r>
              <a:rPr lang="en-US" dirty="0">
                <a:effectLst/>
                <a:latin typeface="Times New Roman" panose="02020603050405020304" pitchFamily="18" charset="0"/>
                <a:ea typeface="Calibri" panose="020F0502020204030204" pitchFamily="34" charset="0"/>
              </a:rPr>
              <a:t>Check breathing</a:t>
            </a:r>
          </a:p>
          <a:p>
            <a:r>
              <a:rPr lang="en-US" b="1" dirty="0">
                <a:effectLst/>
                <a:latin typeface="Times New Roman" panose="02020603050405020304" pitchFamily="18" charset="0"/>
                <a:ea typeface="Calibri" panose="020F0502020204030204" pitchFamily="34" charset="0"/>
              </a:rPr>
              <a:t>If not Breathing</a:t>
            </a:r>
            <a:r>
              <a:rPr lang="en-US" dirty="0">
                <a:effectLst/>
                <a:latin typeface="Times New Roman" panose="02020603050405020304" pitchFamily="18" charset="0"/>
                <a:ea typeface="Calibri" panose="020F0502020204030204" pitchFamily="34" charset="0"/>
              </a:rPr>
              <a:t>: Airway opening maneuvers and CPR</a:t>
            </a:r>
          </a:p>
          <a:p>
            <a:r>
              <a:rPr lang="en-US" b="1" dirty="0">
                <a:effectLst/>
                <a:latin typeface="Times New Roman" panose="02020603050405020304" pitchFamily="18" charset="0"/>
                <a:ea typeface="Calibri" panose="020F0502020204030204" pitchFamily="34" charset="0"/>
              </a:rPr>
              <a:t>If Breathing</a:t>
            </a:r>
            <a:r>
              <a:rPr lang="en-US" dirty="0">
                <a:effectLst/>
                <a:latin typeface="Times New Roman" panose="02020603050405020304" pitchFamily="18" charset="0"/>
                <a:ea typeface="Calibri" panose="020F0502020204030204" pitchFamily="34" charset="0"/>
              </a:rPr>
              <a:t>: Give oxygen (if available) and recovery position</a:t>
            </a:r>
            <a:endParaRPr lang="en-US" dirty="0"/>
          </a:p>
        </p:txBody>
      </p:sp>
    </p:spTree>
    <p:extLst>
      <p:ext uri="{BB962C8B-B14F-4D97-AF65-F5344CB8AC3E}">
        <p14:creationId xmlns:p14="http://schemas.microsoft.com/office/powerpoint/2010/main" val="2978627885"/>
      </p:ext>
    </p:extLst>
  </p:cSld>
  <p:clrMapOvr>
    <a:masterClrMapping/>
  </p:clrMapOvr>
  <p:transition spd="slow">
    <p:comb/>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a:bodyPr>
          <a:lstStyle/>
          <a:p>
            <a:r>
              <a:rPr lang="en-US" sz="3200" b="1" dirty="0">
                <a:effectLst/>
                <a:latin typeface="Times New Roman" panose="02020603050405020304" pitchFamily="18" charset="0"/>
                <a:ea typeface="Calibri" panose="020F0502020204030204" pitchFamily="34" charset="0"/>
              </a:rPr>
              <a:t>Assess and treat Circulation                                                                                                                   </a:t>
            </a:r>
          </a:p>
          <a:p>
            <a:r>
              <a:rPr lang="en-US" sz="3200" b="1" dirty="0">
                <a:effectLst/>
                <a:latin typeface="Times New Roman" panose="02020603050405020304" pitchFamily="18" charset="0"/>
                <a:ea typeface="Calibri" panose="020F0502020204030204" pitchFamily="34" charset="0"/>
              </a:rPr>
              <a:t>  </a:t>
            </a:r>
            <a:r>
              <a:rPr lang="en-US" sz="3200" dirty="0">
                <a:effectLst/>
                <a:latin typeface="Times New Roman" panose="02020603050405020304" pitchFamily="18" charset="0"/>
                <a:ea typeface="Calibri" panose="020F0502020204030204" pitchFamily="34" charset="0"/>
              </a:rPr>
              <a:t>Get iv access and send blood samples for GXM</a:t>
            </a:r>
            <a:br>
              <a:rPr lang="en-US" sz="3200" dirty="0">
                <a:effectLst/>
                <a:latin typeface="Times New Roman" panose="02020603050405020304" pitchFamily="18" charset="0"/>
                <a:ea typeface="Calibri" panose="020F0502020204030204" pitchFamily="34" charset="0"/>
              </a:rPr>
            </a:br>
            <a:r>
              <a:rPr lang="en-US" sz="3200" b="1" dirty="0">
                <a:effectLst/>
                <a:latin typeface="Times New Roman" panose="02020603050405020304" pitchFamily="18" charset="0"/>
                <a:ea typeface="Calibri" panose="020F0502020204030204" pitchFamily="34" charset="0"/>
              </a:rPr>
              <a:t>If</a:t>
            </a:r>
            <a:r>
              <a:rPr lang="en-US" sz="3200" dirty="0">
                <a:effectLst/>
                <a:latin typeface="Times New Roman" panose="02020603050405020304" pitchFamily="18" charset="0"/>
                <a:ea typeface="Calibri" panose="020F0502020204030204" pitchFamily="34" charset="0"/>
              </a:rPr>
              <a:t> pulse &gt;100 beats/minute </a:t>
            </a:r>
            <a:r>
              <a:rPr lang="en-US" sz="3200" b="1" dirty="0">
                <a:effectLst/>
                <a:latin typeface="Times New Roman" panose="02020603050405020304" pitchFamily="18" charset="0"/>
                <a:ea typeface="Calibri" panose="020F0502020204030204" pitchFamily="34" charset="0"/>
              </a:rPr>
              <a:t>or </a:t>
            </a:r>
            <a:r>
              <a:rPr lang="en-US" sz="3200" dirty="0">
                <a:effectLst/>
                <a:latin typeface="Times New Roman" panose="02020603050405020304" pitchFamily="18" charset="0"/>
                <a:ea typeface="Calibri" panose="020F0502020204030204" pitchFamily="34" charset="0"/>
              </a:rPr>
              <a:t>BP&lt; 90 mm Hg </a:t>
            </a:r>
            <a:r>
              <a:rPr lang="en-US" sz="3200" b="1" dirty="0">
                <a:effectLst/>
                <a:latin typeface="Times New Roman" panose="02020603050405020304" pitchFamily="18" charset="0"/>
                <a:ea typeface="Calibri" panose="020F0502020204030204" pitchFamily="34" charset="0"/>
              </a:rPr>
              <a:t>or </a:t>
            </a:r>
            <a:r>
              <a:rPr lang="en-US" sz="3200" dirty="0">
                <a:effectLst/>
                <a:latin typeface="Times New Roman" panose="02020603050405020304" pitchFamily="18" charset="0"/>
                <a:ea typeface="Calibri" panose="020F0502020204030204" pitchFamily="34" charset="0"/>
              </a:rPr>
              <a:t>heavy bleeding,                                            </a:t>
            </a:r>
          </a:p>
          <a:p>
            <a:r>
              <a:rPr lang="en-US" sz="3200" dirty="0">
                <a:effectLst/>
                <a:latin typeface="Times New Roman" panose="02020603050405020304" pitchFamily="18" charset="0"/>
                <a:ea typeface="Calibri" panose="020F0502020204030204" pitchFamily="34" charset="0"/>
              </a:rPr>
              <a:t>Give </a:t>
            </a:r>
            <a:r>
              <a:rPr lang="en-US" sz="3200" b="1" dirty="0">
                <a:effectLst/>
                <a:latin typeface="Times New Roman" panose="02020603050405020304" pitchFamily="18" charset="0"/>
                <a:ea typeface="Calibri" panose="020F0502020204030204" pitchFamily="34" charset="0"/>
              </a:rPr>
              <a:t>1 </a:t>
            </a:r>
            <a:r>
              <a:rPr lang="en-US" sz="3200" b="1" dirty="0" err="1">
                <a:effectLst/>
                <a:latin typeface="Times New Roman" panose="02020603050405020304" pitchFamily="18" charset="0"/>
                <a:ea typeface="Calibri" panose="020F0502020204030204" pitchFamily="34" charset="0"/>
              </a:rPr>
              <a:t>litre</a:t>
            </a:r>
            <a:r>
              <a:rPr lang="en-US" sz="3200" b="1" dirty="0">
                <a:effectLst/>
                <a:latin typeface="Times New Roman" panose="02020603050405020304" pitchFamily="18" charset="0"/>
                <a:ea typeface="Calibri" panose="020F0502020204030204" pitchFamily="34" charset="0"/>
              </a:rPr>
              <a:t> </a:t>
            </a:r>
            <a:r>
              <a:rPr lang="en-US" sz="3200" dirty="0">
                <a:effectLst/>
                <a:latin typeface="Times New Roman" panose="02020603050405020304" pitchFamily="18" charset="0"/>
                <a:ea typeface="Calibri" panose="020F0502020204030204" pitchFamily="34" charset="0"/>
              </a:rPr>
              <a:t>of fluids IV </a:t>
            </a:r>
            <a:r>
              <a:rPr lang="en-US" sz="3200" b="1" dirty="0">
                <a:effectLst/>
                <a:latin typeface="Times New Roman" panose="02020603050405020304" pitchFamily="18" charset="0"/>
                <a:ea typeface="Calibri" panose="020F0502020204030204" pitchFamily="34" charset="0"/>
              </a:rPr>
              <a:t>over 20 minutes</a:t>
            </a:r>
            <a:br>
              <a:rPr lang="en-US" sz="3200" dirty="0">
                <a:effectLst/>
                <a:latin typeface="Times New Roman" panose="02020603050405020304" pitchFamily="18" charset="0"/>
                <a:ea typeface="Calibri" panose="020F0502020204030204" pitchFamily="34" charset="0"/>
              </a:rPr>
            </a:br>
            <a:r>
              <a:rPr lang="en-US" sz="3200" dirty="0">
                <a:effectLst/>
                <a:latin typeface="Times New Roman" panose="02020603050405020304" pitchFamily="18" charset="0"/>
                <a:ea typeface="Calibri" panose="020F0502020204030204" pitchFamily="34" charset="0"/>
              </a:rPr>
              <a:t>Give further </a:t>
            </a:r>
            <a:r>
              <a:rPr lang="en-US" sz="3200" b="1" dirty="0">
                <a:effectLst/>
                <a:latin typeface="Times New Roman" panose="02020603050405020304" pitchFamily="18" charset="0"/>
                <a:ea typeface="Calibri" panose="020F0502020204030204" pitchFamily="34" charset="0"/>
              </a:rPr>
              <a:t>1 </a:t>
            </a:r>
            <a:r>
              <a:rPr lang="en-US" sz="3200" b="1" dirty="0" err="1">
                <a:effectLst/>
                <a:latin typeface="Times New Roman" panose="02020603050405020304" pitchFamily="18" charset="0"/>
                <a:ea typeface="Calibri" panose="020F0502020204030204" pitchFamily="34" charset="0"/>
              </a:rPr>
              <a:t>litre</a:t>
            </a:r>
            <a:r>
              <a:rPr lang="en-US" sz="3200" b="1" dirty="0">
                <a:effectLst/>
                <a:latin typeface="Times New Roman" panose="02020603050405020304" pitchFamily="18" charset="0"/>
                <a:ea typeface="Calibri" panose="020F0502020204030204" pitchFamily="34" charset="0"/>
              </a:rPr>
              <a:t> </a:t>
            </a:r>
            <a:r>
              <a:rPr lang="en-US" sz="3200" dirty="0">
                <a:effectLst/>
                <a:latin typeface="Times New Roman" panose="02020603050405020304" pitchFamily="18" charset="0"/>
                <a:ea typeface="Calibri" panose="020F0502020204030204" pitchFamily="34" charset="0"/>
              </a:rPr>
              <a:t>IV </a:t>
            </a:r>
            <a:r>
              <a:rPr lang="en-US" sz="3200" b="1" dirty="0">
                <a:effectLst/>
                <a:latin typeface="Times New Roman" panose="02020603050405020304" pitchFamily="18" charset="0"/>
                <a:ea typeface="Calibri" panose="020F0502020204030204" pitchFamily="34" charset="0"/>
              </a:rPr>
              <a:t>over 30 minutes</a:t>
            </a:r>
            <a:br>
              <a:rPr lang="en-US" sz="3200" dirty="0">
                <a:effectLst/>
                <a:latin typeface="Times New Roman" panose="02020603050405020304" pitchFamily="18" charset="0"/>
                <a:ea typeface="Calibri" panose="020F0502020204030204" pitchFamily="34" charset="0"/>
              </a:rPr>
            </a:br>
            <a:endParaRPr lang="en-US" sz="3200" dirty="0">
              <a:effectLst/>
              <a:latin typeface="Times New Roman" panose="02020603050405020304" pitchFamily="18" charset="0"/>
              <a:ea typeface="Calibri" panose="020F0502020204030204" pitchFamily="34" charset="0"/>
            </a:endParaRPr>
          </a:p>
          <a:p>
            <a:r>
              <a:rPr lang="en-US" sz="3200" dirty="0">
                <a:effectLst/>
                <a:latin typeface="Times New Roman" panose="02020603050405020304" pitchFamily="18" charset="0"/>
                <a:ea typeface="Calibri" panose="020F0502020204030204" pitchFamily="34" charset="0"/>
              </a:rPr>
              <a:t>Review the situation and repeat if necessary</a:t>
            </a:r>
            <a:endParaRPr lang="en-US" sz="3200" dirty="0"/>
          </a:p>
        </p:txBody>
      </p:sp>
    </p:spTree>
    <p:extLst>
      <p:ext uri="{BB962C8B-B14F-4D97-AF65-F5344CB8AC3E}">
        <p14:creationId xmlns:p14="http://schemas.microsoft.com/office/powerpoint/2010/main" val="1219884929"/>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BURNS</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endParaRPr lang="en-US" sz="2800" dirty="0"/>
          </a:p>
        </p:txBody>
      </p:sp>
      <p:sp>
        <p:nvSpPr>
          <p:cNvPr id="3" name="Content Placeholder 2"/>
          <p:cNvSpPr>
            <a:spLocks noGrp="1"/>
          </p:cNvSpPr>
          <p:nvPr>
            <p:ph idx="1"/>
          </p:nvPr>
        </p:nvSpPr>
        <p:spPr/>
        <p:txBody>
          <a:bodyPr>
            <a:normAutofit/>
          </a:bodyPr>
          <a:lstStyle/>
          <a:p>
            <a:pPr marL="0" marR="0" indent="0">
              <a:spcBef>
                <a:spcPts val="0"/>
              </a:spcBef>
              <a:spcAft>
                <a:spcPts val="0"/>
              </a:spcAft>
              <a:buNone/>
            </a:pPr>
            <a:r>
              <a:rPr lang="en-US" sz="2000" b="1" u="sng" dirty="0">
                <a:effectLst/>
                <a:latin typeface="Times New Roman" panose="02020603050405020304" pitchFamily="18" charset="0"/>
                <a:ea typeface="Times New Roman" panose="02020603050405020304" pitchFamily="18" charset="0"/>
              </a:rPr>
              <a:t>Minor burns</a:t>
            </a:r>
          </a:p>
          <a:p>
            <a:pPr marL="0" marR="0" indent="0">
              <a:spcBef>
                <a:spcPts val="0"/>
              </a:spcBef>
              <a:spcAft>
                <a:spcPts val="0"/>
              </a:spcAft>
              <a:buNone/>
            </a:pPr>
            <a:endParaRPr lang="en-US" sz="2000" b="1"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000" dirty="0">
                <a:effectLst/>
                <a:latin typeface="Times New Roman" panose="02020603050405020304" pitchFamily="18" charset="0"/>
                <a:ea typeface="Times New Roman" panose="02020603050405020304" pitchFamily="18" charset="0"/>
              </a:rPr>
              <a:t>For minor burns:</a:t>
            </a:r>
          </a:p>
          <a:p>
            <a:pPr marL="0" marR="0" indent="0">
              <a:spcBef>
                <a:spcPts val="0"/>
              </a:spcBef>
              <a:spcAft>
                <a:spcPts val="0"/>
              </a:spcAft>
              <a:buNone/>
            </a:pP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Cool the burn to help soothe the pain.</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Hold the burned area under cool (not cold) running water for 10 to 15 minutes or until the pain eases. Or apply a clean towel dampened with cool tap water.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Remove rings or other tight items from the burned area.</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Try to do this quickly and gently, before the area swells.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Don't break small blisters (no bigger than your little fingernail).</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If blisters break, gently clean the area with mild soap and water, apply an antibiotic ointment, and cover it with a nonstick gauze bandage like paraffin gauze.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Administer pain reliever/analgesic</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such as ibuprofen, paracetamol or diclofenac.</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Consider a tetanus toxoid shot.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Make sure that your tetanus booster is up to date.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25043117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lstStyle/>
          <a:p>
            <a:pPr marL="0" marR="0" indent="0">
              <a:spcBef>
                <a:spcPts val="0"/>
              </a:spcBef>
              <a:spcAft>
                <a:spcPts val="0"/>
              </a:spcAft>
              <a:buNone/>
            </a:pPr>
            <a:r>
              <a:rPr lang="en-US" sz="1800" b="1" u="sng" dirty="0">
                <a:effectLst/>
                <a:latin typeface="Times New Roman" panose="02020603050405020304" pitchFamily="18" charset="0"/>
                <a:ea typeface="Times New Roman" panose="02020603050405020304" pitchFamily="18" charset="0"/>
              </a:rPr>
              <a:t>Major burns</a:t>
            </a:r>
          </a:p>
          <a:p>
            <a:pPr marL="0" marR="0" indent="0">
              <a:spcBef>
                <a:spcPts val="0"/>
              </a:spcBef>
              <a:spcAft>
                <a:spcPts val="0"/>
              </a:spcAft>
              <a:buNone/>
            </a:pPr>
            <a:endParaRPr lang="en-US" sz="1800" b="1"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Times New Roman" panose="02020603050405020304" pitchFamily="18" charset="0"/>
              </a:rPr>
              <a:t>Call emergency medical help</a:t>
            </a:r>
            <a:r>
              <a:rPr lang="en-US" sz="1800" dirty="0">
                <a:effectLst/>
                <a:latin typeface="Times New Roman" panose="02020603050405020304" pitchFamily="18" charset="0"/>
                <a:ea typeface="Times New Roman" panose="02020603050405020304" pitchFamily="18" charset="0"/>
              </a:rPr>
              <a:t> for major burns. Until an emergency unit arrives, take these actions:</a:t>
            </a:r>
          </a:p>
          <a:p>
            <a:pPr marL="0" marR="0">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Protect the burned person from further harm.</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If you can do so safely, make sure the person you're helping is not in contact with smoldering materials or exposed to smoke or heat. But don't remove burned clothing stuck to the skin.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Check for signs of circulation.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Look for breathing, coughing or movement. Begin CPR if needed.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Remove jewelry, belts and other restrictive items,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especially from around burned areas and the neck. Burned areas swell rapidly.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Don't immerse large severe burns in cold water.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Doing so could cause a serious loss of body heat (hypothermia) or a drop in blood pressure and decreased blood flow (shock).</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Elevate the burned area.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Raise the wound above heart level, if possible.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Cover the area of the burn.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Use a cool, moist, bandage or a clean cloth.</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908807861"/>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CHOCKING</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endParaRPr lang="en-US" sz="2800" dirty="0"/>
          </a:p>
        </p:txBody>
      </p:sp>
      <p:sp>
        <p:nvSpPr>
          <p:cNvPr id="3" name="Content Placeholder 2"/>
          <p:cNvSpPr>
            <a:spLocks noGrp="1"/>
          </p:cNvSpPr>
          <p:nvPr>
            <p:ph idx="1"/>
          </p:nvPr>
        </p:nvSpPr>
        <p:spPr/>
        <p:txBody>
          <a:bodyPr>
            <a:normAutofit/>
          </a:bodyPr>
          <a:lstStyle/>
          <a:p>
            <a:r>
              <a:rPr lang="en-US" sz="3600" dirty="0">
                <a:effectLst/>
                <a:latin typeface="Times New Roman" panose="02020603050405020304" pitchFamily="18" charset="0"/>
                <a:ea typeface="Times New Roman" panose="02020603050405020304" pitchFamily="18" charset="0"/>
              </a:rPr>
              <a:t>Choking occurs when a foreign object becomes lodged in the throat or windpipe, blocking the flow of air.</a:t>
            </a:r>
          </a:p>
          <a:p>
            <a:r>
              <a:rPr lang="en-US" sz="3600" dirty="0">
                <a:effectLst/>
                <a:latin typeface="Times New Roman" panose="02020603050405020304" pitchFamily="18" charset="0"/>
                <a:ea typeface="Times New Roman" panose="02020603050405020304" pitchFamily="18" charset="0"/>
              </a:rPr>
              <a:t>In adults, a piece of food often is the culprit. Young children often swallow small objects.</a:t>
            </a:r>
            <a:endParaRPr lang="en-US" sz="3600" dirty="0">
              <a:latin typeface="Times New Roman" panose="02020603050405020304" pitchFamily="18" charset="0"/>
              <a:ea typeface="Times New Roman" panose="02020603050405020304" pitchFamily="18" charset="0"/>
            </a:endParaRPr>
          </a:p>
          <a:p>
            <a:r>
              <a:rPr lang="en-US" sz="3600" dirty="0">
                <a:effectLst/>
                <a:latin typeface="Times New Roman" panose="02020603050405020304" pitchFamily="18" charset="0"/>
                <a:ea typeface="Times New Roman" panose="02020603050405020304" pitchFamily="18" charset="0"/>
              </a:rPr>
              <a:t>Because choking cuts off oxygen to the brain, administer first aid as quickly as possible.</a:t>
            </a:r>
            <a:endParaRPr lang="en-US" sz="3600" dirty="0"/>
          </a:p>
        </p:txBody>
      </p:sp>
    </p:spTree>
    <p:extLst>
      <p:ext uri="{BB962C8B-B14F-4D97-AF65-F5344CB8AC3E}">
        <p14:creationId xmlns:p14="http://schemas.microsoft.com/office/powerpoint/2010/main" val="1350703758"/>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Signs and symptoms </a:t>
            </a:r>
          </a:p>
        </p:txBody>
      </p:sp>
      <p:sp>
        <p:nvSpPr>
          <p:cNvPr id="3" name="Content Placeholder 2"/>
          <p:cNvSpPr>
            <a:spLocks noGrp="1"/>
          </p:cNvSpPr>
          <p:nvPr>
            <p:ph idx="1"/>
          </p:nvPr>
        </p:nvSpPr>
        <p:spPr/>
        <p:txBody>
          <a:bodyPr>
            <a:normAutofit/>
          </a:bodyPr>
          <a:lstStyle/>
          <a:p>
            <a:pPr marL="0" marR="0">
              <a:spcBef>
                <a:spcPts val="0"/>
              </a:spcBef>
              <a:spcAft>
                <a:spcPts val="0"/>
              </a:spcAft>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The universal sign for choking is hands clutched to the throat. If the person doesn't give the signal, look for these indications: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Inability to talk</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Difficulty breathing or noisy breathing</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Inability to cough forcefully</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Skin, lips and nails turning blue or dusky</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Loss of consciousness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3200" dirty="0"/>
          </a:p>
        </p:txBody>
      </p:sp>
    </p:spTree>
    <p:extLst>
      <p:ext uri="{BB962C8B-B14F-4D97-AF65-F5344CB8AC3E}">
        <p14:creationId xmlns:p14="http://schemas.microsoft.com/office/powerpoint/2010/main" val="285593456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 </a:t>
            </a:r>
          </a:p>
        </p:txBody>
      </p:sp>
      <p:sp>
        <p:nvSpPr>
          <p:cNvPr id="3" name="Content Placeholder 2"/>
          <p:cNvSpPr>
            <a:spLocks noGrp="1"/>
          </p:cNvSpPr>
          <p:nvPr>
            <p:ph idx="1"/>
          </p:nvPr>
        </p:nvSpPr>
        <p:spPr/>
        <p:txBody>
          <a:bodyPr>
            <a:normAutofit/>
          </a:bodyPr>
          <a:lstStyle/>
          <a:p>
            <a:pPr marL="0">
              <a:spcBef>
                <a:spcPts val="0"/>
              </a:spcBef>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To clear the airway of an </a:t>
            </a:r>
            <a:r>
              <a:rPr lang="en-US" sz="2000" b="1" u="sng" dirty="0">
                <a:effectLst/>
                <a:latin typeface="Times New Roman" panose="02020603050405020304" pitchFamily="18" charset="0"/>
                <a:ea typeface="Times New Roman" panose="02020603050405020304" pitchFamily="18" charset="0"/>
                <a:cs typeface="Times New Roman" panose="02020603050405020304" pitchFamily="18" charset="0"/>
              </a:rPr>
              <a:t>adult person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2000" b="1"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Give 5 back blows.</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First, deliver five back blows between the person's shoulder blades with the heel of your hand.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Give 5 abdominal thrusts.</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Perform five abdominal thrusts (also known as the Heimlich maneuver).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Alternate between 5 blows and 5 thrusts</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until the blockage is dislodged.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To perform abdominal thrusts (Heimlich maneuver) on someone else: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Stand behind the person.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Wrap your arms around the waist. Tip the person forward slightly.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Make a fist with one hand.</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Position it slightly above the person's navel.</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Grasp the fist with the other hand.</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Press hard into the abdomen with a quick, upward thrust — as if trying to lift the person up.</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000" b="1" dirty="0">
                <a:effectLst/>
                <a:latin typeface="Times New Roman" panose="02020603050405020304" pitchFamily="18" charset="0"/>
                <a:ea typeface="Times New Roman" panose="02020603050405020304" pitchFamily="18" charset="0"/>
              </a:rPr>
              <a:t>Perform a total of 5 abdominal thrusts,</a:t>
            </a:r>
            <a:r>
              <a:rPr lang="en-US" sz="2000" dirty="0">
                <a:effectLst/>
                <a:latin typeface="Times New Roman" panose="02020603050405020304" pitchFamily="18" charset="0"/>
                <a:ea typeface="Times New Roman" panose="02020603050405020304" pitchFamily="18" charset="0"/>
              </a:rPr>
              <a:t> if needed. If the blockage still isn't dislodged, repeat the five-and-five cycle</a:t>
            </a:r>
            <a:endParaRPr lang="en-US" sz="2000" dirty="0"/>
          </a:p>
        </p:txBody>
      </p:sp>
    </p:spTree>
    <p:extLst>
      <p:ext uri="{BB962C8B-B14F-4D97-AF65-F5344CB8AC3E}">
        <p14:creationId xmlns:p14="http://schemas.microsoft.com/office/powerpoint/2010/main" val="783811861"/>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a:bodyPr>
          <a:lstStyle/>
          <a:p>
            <a:pPr marL="0" marR="0">
              <a:spcBef>
                <a:spcPts val="0"/>
              </a:spcBef>
              <a:spcAft>
                <a:spcPts val="0"/>
              </a:spcAf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To clear the airway of an </a:t>
            </a:r>
            <a:r>
              <a:rPr lang="en-US" b="1" u="sng" dirty="0">
                <a:effectLst/>
                <a:latin typeface="Times New Roman" panose="02020603050405020304" pitchFamily="18" charset="0"/>
                <a:ea typeface="Times New Roman" panose="02020603050405020304" pitchFamily="18" charset="0"/>
                <a:cs typeface="Times New Roman" panose="02020603050405020304" pitchFamily="18" charset="0"/>
              </a:rPr>
              <a:t>unconscious person</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0" marR="0" indent="0">
              <a:spcBef>
                <a:spcPts val="0"/>
              </a:spcBef>
              <a:spcAft>
                <a:spcPts val="0"/>
              </a:spcAft>
              <a:buNone/>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Lower the person</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on his or her back onto the floor.</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Clear the airway.</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If a blockage is visible at the back of the throat or high in the throat, reach a finger into the mouth and sweep out the cause of the blockage. Be careful not to push the food or object deeper into the airway, which can happen easily in young children.</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r>
              <a:rPr lang="en-US" b="1" dirty="0">
                <a:effectLst/>
                <a:latin typeface="Times New Roman" panose="02020603050405020304" pitchFamily="18" charset="0"/>
                <a:ea typeface="Times New Roman" panose="02020603050405020304" pitchFamily="18" charset="0"/>
              </a:rPr>
              <a:t>Begin cardiopulmonary resuscitation (CPR)</a:t>
            </a:r>
            <a:r>
              <a:rPr lang="en-US" dirty="0">
                <a:effectLst/>
                <a:latin typeface="Times New Roman" panose="02020603050405020304" pitchFamily="18" charset="0"/>
                <a:ea typeface="Times New Roman" panose="02020603050405020304" pitchFamily="18" charset="0"/>
              </a:rPr>
              <a:t> if the object remains lodged and the person doesn't respond after you take the above measures</a:t>
            </a:r>
            <a:endParaRPr lang="en-US" dirty="0"/>
          </a:p>
        </p:txBody>
      </p:sp>
    </p:spTree>
    <p:extLst>
      <p:ext uri="{BB962C8B-B14F-4D97-AF65-F5344CB8AC3E}">
        <p14:creationId xmlns:p14="http://schemas.microsoft.com/office/powerpoint/2010/main" val="1840684726"/>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t>
            </a:r>
          </a:p>
        </p:txBody>
      </p:sp>
      <p:sp>
        <p:nvSpPr>
          <p:cNvPr id="3" name="Content Placeholder 2"/>
          <p:cNvSpPr>
            <a:spLocks noGrp="1"/>
          </p:cNvSpPr>
          <p:nvPr>
            <p:ph idx="1"/>
          </p:nvPr>
        </p:nvSpPr>
        <p:spPr/>
        <p:txBody>
          <a:bodyPr>
            <a:normAutofit/>
          </a:bodyPr>
          <a:lstStyle/>
          <a:p>
            <a:pPr marL="0" marR="0">
              <a:spcBef>
                <a:spcPts val="0"/>
              </a:spcBef>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To clear the airway of a choking </a:t>
            </a:r>
            <a:r>
              <a:rPr lang="en-US" sz="2000" b="1" u="sng" dirty="0">
                <a:effectLst/>
                <a:latin typeface="Times New Roman" panose="02020603050405020304" pitchFamily="18" charset="0"/>
                <a:ea typeface="Times New Roman" panose="02020603050405020304" pitchFamily="18" charset="0"/>
                <a:cs typeface="Times New Roman" panose="02020603050405020304" pitchFamily="18" charset="0"/>
              </a:rPr>
              <a:t>infant younger than age 1:</a:t>
            </a:r>
          </a:p>
          <a:p>
            <a:pPr marL="0" marR="0" indent="0">
              <a:spcBef>
                <a:spcPts val="0"/>
              </a:spcBef>
              <a:spcAft>
                <a:spcPts val="0"/>
              </a:spcAf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Assume a seated position and hold the infant facedown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on your forearm, which is resting on your thigh.</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Thump the infant gently but firmly</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five times on the middle of the back using the heel of your hand. The combination of gravity and the back blows should release the blocking object.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Hold the infant faceup on your forearm</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with the head lower than the trunk if the above doesn't work. Using two fingers placed at the center of the infant's breastbone, give five quick chest compressions.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Repeat the back blows and chest thrusts</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if breathing doesn't resume. Call for emergency medical help.</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Begin infant CPR</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if one of these techniques opens the airway but the infant doesn't resume breathing.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rPr>
              <a:t>If the child is older than age 1, give abdominal thrusts only</a:t>
            </a:r>
            <a:endParaRPr lang="en-US" sz="2000" dirty="0"/>
          </a:p>
        </p:txBody>
      </p:sp>
    </p:spTree>
    <p:extLst>
      <p:ext uri="{BB962C8B-B14F-4D97-AF65-F5344CB8AC3E}">
        <p14:creationId xmlns:p14="http://schemas.microsoft.com/office/powerpoint/2010/main" val="3756679225"/>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effectLst/>
                <a:latin typeface="Times New Roman" panose="02020603050405020304" pitchFamily="18" charset="0"/>
                <a:ea typeface="Times New Roman" panose="02020603050405020304" pitchFamily="18" charset="0"/>
              </a:rPr>
              <a:t>ANIMAL BITES</a:t>
            </a:r>
            <a:endParaRPr lang="en-US" sz="2800" dirty="0"/>
          </a:p>
        </p:txBody>
      </p:sp>
      <p:sp>
        <p:nvSpPr>
          <p:cNvPr id="3" name="Content Placeholder 2"/>
          <p:cNvSpPr>
            <a:spLocks noGrp="1"/>
          </p:cNvSpPr>
          <p:nvPr>
            <p:ph idx="1"/>
          </p:nvPr>
        </p:nvSpPr>
        <p:spPr/>
        <p:txBody>
          <a:bodyPr>
            <a:normAutofit/>
          </a:bodyPr>
          <a:lstStyle/>
          <a:p>
            <a:pPr marL="0" marR="0">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Bites can either be from wild or domestic animals.</a:t>
            </a:r>
          </a:p>
          <a:p>
            <a:pPr marL="0" marR="0" indent="0">
              <a:spcBef>
                <a:spcPts val="0"/>
              </a:spcBef>
              <a:spcAft>
                <a:spcPts val="0"/>
              </a:spcAft>
              <a:buNone/>
            </a:pP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Management: </a:t>
            </a:r>
          </a:p>
          <a:p>
            <a:pPr marL="0" marR="0" indent="0">
              <a:spcBef>
                <a:spcPts val="0"/>
              </a:spcBef>
              <a:spcAft>
                <a:spcPts val="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For minor wounds,</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If the bite barely breaks the skin and there's no danger of massive bleeding, treat it as a minor wound. Wash the wound thoroughly with soap and water. Apply an antibiotic cream to prevent infection and cover the bite with a clean bandage.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For deep wounds,</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If the animal bite creates a deep puncture of the skin or the skin is badly torn and bleeding, apply pressure with a clean, dry cloth to stop the bleeding. Continue with would management and tetanus and rabies vaccination in the hospital.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p>
        </p:txBody>
      </p:sp>
    </p:spTree>
    <p:extLst>
      <p:ext uri="{BB962C8B-B14F-4D97-AF65-F5344CB8AC3E}">
        <p14:creationId xmlns:p14="http://schemas.microsoft.com/office/powerpoint/2010/main" val="15041040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6325" y="0"/>
            <a:ext cx="8911687" cy="1280890"/>
          </a:xfrm>
        </p:spPr>
        <p:txBody>
          <a:bodyPr/>
          <a:lstStyle/>
          <a:p>
            <a:r>
              <a:rPr lang="en-US" dirty="0"/>
              <a:t>…CONT.</a:t>
            </a:r>
          </a:p>
        </p:txBody>
      </p:sp>
      <p:sp>
        <p:nvSpPr>
          <p:cNvPr id="3" name="Content Placeholder 2"/>
          <p:cNvSpPr>
            <a:spLocks noGrp="1"/>
          </p:cNvSpPr>
          <p:nvPr>
            <p:ph idx="1"/>
          </p:nvPr>
        </p:nvSpPr>
        <p:spPr>
          <a:xfrm>
            <a:off x="723900" y="1409700"/>
            <a:ext cx="10780712" cy="4501522"/>
          </a:xfrm>
        </p:spPr>
        <p:txBody>
          <a:bodyPr>
            <a:normAutofit/>
          </a:bodyPr>
          <a:lstStyle/>
          <a:p>
            <a:r>
              <a:rPr lang="en-US" altLang="en-US" sz="3200" dirty="0">
                <a:solidFill>
                  <a:schemeClr val="tx1"/>
                </a:solidFill>
              </a:rPr>
              <a:t>Most emergencies require urgent intervention to prevent a worsening of the situation, although in some situations, mitigation may not be possible and agencies may only be able to offer palliative care for the aftermath.</a:t>
            </a:r>
            <a:endParaRPr lang="en-GB" altLang="en-US" sz="3200" dirty="0">
              <a:solidFill>
                <a:schemeClr val="tx1"/>
              </a:solidFill>
            </a:endParaRPr>
          </a:p>
          <a:p>
            <a:pPr>
              <a:buNone/>
            </a:pPr>
            <a:r>
              <a:rPr lang="en-GB" altLang="en-US" sz="3200" dirty="0">
                <a:solidFill>
                  <a:schemeClr val="accent1"/>
                </a:solidFill>
              </a:rPr>
              <a:t>CAUSES</a:t>
            </a:r>
          </a:p>
          <a:p>
            <a:pPr>
              <a:buNone/>
            </a:pPr>
            <a:r>
              <a:rPr lang="en-GB" altLang="en-US" sz="3200" dirty="0">
                <a:solidFill>
                  <a:schemeClr val="tx1"/>
                </a:solidFill>
              </a:rPr>
              <a:t>- Acute diseases</a:t>
            </a:r>
          </a:p>
          <a:p>
            <a:pPr>
              <a:buNone/>
            </a:pPr>
            <a:r>
              <a:rPr lang="en-GB" altLang="en-US" sz="3200" dirty="0">
                <a:solidFill>
                  <a:schemeClr val="tx1"/>
                </a:solidFill>
              </a:rPr>
              <a:t>- Accidents</a:t>
            </a:r>
          </a:p>
          <a:p>
            <a:endParaRPr lang="en-US" sz="3200" dirty="0"/>
          </a:p>
        </p:txBody>
      </p:sp>
    </p:spTree>
    <p:extLst>
      <p:ext uri="{BB962C8B-B14F-4D97-AF65-F5344CB8AC3E}">
        <p14:creationId xmlns:p14="http://schemas.microsoft.com/office/powerpoint/2010/main" val="11235521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NOSEBLEEDING</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endParaRPr lang="en-US" sz="2800" dirty="0"/>
          </a:p>
        </p:txBody>
      </p:sp>
      <p:sp>
        <p:nvSpPr>
          <p:cNvPr id="3" name="Content Placeholder 2"/>
          <p:cNvSpPr>
            <a:spLocks noGrp="1"/>
          </p:cNvSpPr>
          <p:nvPr>
            <p:ph idx="1"/>
          </p:nvPr>
        </p:nvSpPr>
        <p:spPr/>
        <p:txBody>
          <a:bodyPr>
            <a:normAutofit/>
          </a:bodyPr>
          <a:lstStyle/>
          <a:p>
            <a:pPr marL="0" marR="0">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Nosebleeds are common. Most often they are a nuisance and not a true medical problem. But they can be both.</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2400" b="1" u="sng" dirty="0">
                <a:effectLst/>
                <a:latin typeface="Calibri" panose="020F0502020204030204" pitchFamily="34" charset="0"/>
                <a:ea typeface="Calibri" panose="020F0502020204030204" pitchFamily="34" charset="0"/>
                <a:cs typeface="Times New Roman" panose="02020603050405020304" pitchFamily="18" charset="0"/>
              </a:rPr>
              <a:t>management</a:t>
            </a:r>
          </a:p>
          <a:p>
            <a:pPr marL="0" marR="0">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The victim should sit upright and lean forward.</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By remaining upright, you reduce blood pressure in the veins of the nose. This discourages further bleeding. Sitting forward helps avoid swallowing blood, which can irritate the stomach.</a:t>
            </a:r>
          </a:p>
          <a:p>
            <a:pPr marL="0" marR="0" indent="0">
              <a:spcBef>
                <a:spcPts val="0"/>
              </a:spcBef>
              <a:spcAft>
                <a:spcPts val="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Pinch the nose.</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Instruct the patient to use their thumb and index finger to pinch their nostrils shut. Let them breathe through the mouth. Continue to pinch for five to 10 minutes. Pinching sends pressure to the bleeding point on the nasal septum and often stops the flow of blood.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p>
        </p:txBody>
      </p:sp>
    </p:spTree>
    <p:extLst>
      <p:ext uri="{BB962C8B-B14F-4D97-AF65-F5344CB8AC3E}">
        <p14:creationId xmlns:p14="http://schemas.microsoft.com/office/powerpoint/2010/main" val="545162826"/>
      </p:ext>
    </p:extLst>
  </p:cSld>
  <p:clrMapOvr>
    <a:masterClrMapping/>
  </p:clrMapOvr>
  <p:transition spd="slow">
    <p:push dir="u"/>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POISONING</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endParaRPr lang="en-US" sz="2800" dirty="0"/>
          </a:p>
        </p:txBody>
      </p:sp>
      <p:sp>
        <p:nvSpPr>
          <p:cNvPr id="3" name="Content Placeholder 2"/>
          <p:cNvSpPr>
            <a:spLocks noGrp="1"/>
          </p:cNvSpPr>
          <p:nvPr>
            <p:ph idx="1"/>
          </p:nvPr>
        </p:nvSpPr>
        <p:spPr/>
        <p:txBody>
          <a:bodyPr>
            <a:normAutofit/>
          </a:bodyPr>
          <a:lstStyle/>
          <a:p>
            <a:r>
              <a:rPr lang="en-US" sz="4000" dirty="0">
                <a:solidFill>
                  <a:srgbClr val="111111"/>
                </a:solidFill>
                <a:effectLst/>
                <a:latin typeface="Times New Roman" panose="02020603050405020304" pitchFamily="18" charset="0"/>
                <a:ea typeface="Times New Roman" panose="02020603050405020304" pitchFamily="18" charset="0"/>
              </a:rPr>
              <a:t>Poisoning is injury or death due to swallowing, inhaling, touching or injecting various drugs, chemicals, venoms or gases. Many substances — such as drugs and carbon monoxide — are poisonous only in higher concentrations </a:t>
            </a:r>
            <a:endParaRPr lang="en-US" sz="4000" dirty="0"/>
          </a:p>
        </p:txBody>
      </p:sp>
    </p:spTree>
    <p:extLst>
      <p:ext uri="{BB962C8B-B14F-4D97-AF65-F5344CB8AC3E}">
        <p14:creationId xmlns:p14="http://schemas.microsoft.com/office/powerpoint/2010/main" val="981921917"/>
      </p:ext>
    </p:extLst>
  </p:cSld>
  <p:clrMapOvr>
    <a:masterClrMapping/>
  </p:clrMapOvr>
  <p:transition spd="slow">
    <p:wip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54585A"/>
                </a:solidFill>
                <a:effectLst/>
                <a:latin typeface="+mn-lt"/>
                <a:ea typeface="Times New Roman" panose="02020603050405020304" pitchFamily="18" charset="0"/>
                <a:cs typeface="Times New Roman" panose="02020603050405020304" pitchFamily="18" charset="0"/>
              </a:rPr>
              <a:t>When to suspect poisoning</a:t>
            </a:r>
            <a:br>
              <a:rPr lang="en-US" sz="3200" dirty="0">
                <a:effectLst/>
                <a:latin typeface="+mn-lt"/>
                <a:ea typeface="Calibri" panose="020F0502020204030204" pitchFamily="34" charset="0"/>
                <a:cs typeface="Times New Roman" panose="02020603050405020304" pitchFamily="18" charset="0"/>
              </a:rPr>
            </a:br>
            <a:endParaRPr lang="en-US" sz="3200" dirty="0">
              <a:latin typeface="+mn-lt"/>
            </a:endParaRPr>
          </a:p>
        </p:txBody>
      </p:sp>
      <p:sp>
        <p:nvSpPr>
          <p:cNvPr id="3" name="Content Placeholder 2"/>
          <p:cNvSpPr>
            <a:spLocks noGrp="1"/>
          </p:cNvSpPr>
          <p:nvPr>
            <p:ph idx="1"/>
          </p:nvPr>
        </p:nvSpPr>
        <p:spPr/>
        <p:txBody>
          <a:bodyPr>
            <a:normAutofit/>
          </a:bodyPr>
          <a:lstStyle/>
          <a:p>
            <a:pPr marL="0" marR="0">
              <a:lnSpc>
                <a:spcPts val="1650"/>
              </a:lnSpc>
              <a:spcBef>
                <a:spcPts val="0"/>
              </a:spcBef>
              <a:spcAft>
                <a:spcPts val="900"/>
              </a:spcAft>
            </a:pPr>
            <a:r>
              <a:rPr lang="en-US"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Poisoning signs and symptoms can mimic other conditions, such as</a:t>
            </a:r>
          </a:p>
          <a:p>
            <a:pPr marL="0" marR="0">
              <a:lnSpc>
                <a:spcPts val="1650"/>
              </a:lnSpc>
              <a:spcBef>
                <a:spcPts val="0"/>
              </a:spcBef>
              <a:spcAft>
                <a:spcPts val="900"/>
              </a:spcAft>
            </a:pPr>
            <a:r>
              <a:rPr lang="en-US"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 seizure, alcohol intoxication, stroke and insulin reaction. Signs and</a:t>
            </a:r>
          </a:p>
          <a:p>
            <a:pPr marL="0" marR="0" indent="0">
              <a:lnSpc>
                <a:spcPts val="1650"/>
              </a:lnSpc>
              <a:spcBef>
                <a:spcPts val="0"/>
              </a:spcBef>
              <a:spcAft>
                <a:spcPts val="900"/>
              </a:spcAft>
              <a:buNone/>
            </a:pPr>
            <a:r>
              <a:rPr lang="en-US" b="1" i="1"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symptoms of poisoning may include</a:t>
            </a:r>
            <a:r>
              <a:rPr lang="en-US"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0" marR="0" indent="0">
              <a:lnSpc>
                <a:spcPts val="1650"/>
              </a:lnSpc>
              <a:spcBef>
                <a:spcPts val="0"/>
              </a:spcBef>
              <a:spcAft>
                <a:spcPts val="900"/>
              </a:spcAft>
              <a:buNone/>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650"/>
              </a:lnSpc>
              <a:spcBef>
                <a:spcPts val="0"/>
              </a:spcBef>
              <a:spcAft>
                <a:spcPts val="0"/>
              </a:spcAft>
              <a:buSzPts val="1000"/>
              <a:buFont typeface="Symbol" panose="05050102010706020507" pitchFamily="18" charset="2"/>
              <a:buChar char=""/>
              <a:tabLst>
                <a:tab pos="457200" algn="l"/>
              </a:tabLst>
            </a:pPr>
            <a:r>
              <a:rPr lang="en-US"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Burns or redness around the mouth and lips</a:t>
            </a:r>
          </a:p>
          <a:p>
            <a:pPr marL="342900" marR="0" lvl="0" indent="-342900">
              <a:lnSpc>
                <a:spcPts val="1650"/>
              </a:lnSpc>
              <a:spcBef>
                <a:spcPts val="0"/>
              </a:spcBef>
              <a:spcAft>
                <a:spcPts val="0"/>
              </a:spcAft>
              <a:buSzPts val="1000"/>
              <a:buFont typeface="Symbol" panose="05050102010706020507" pitchFamily="18" charset="2"/>
              <a:buChar char=""/>
              <a:tabLst>
                <a:tab pos="457200" algn="l"/>
              </a:tabLst>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650"/>
              </a:lnSpc>
              <a:spcBef>
                <a:spcPts val="0"/>
              </a:spcBef>
              <a:spcAft>
                <a:spcPts val="0"/>
              </a:spcAft>
              <a:buSzPts val="1000"/>
              <a:buFont typeface="Symbol" panose="05050102010706020507" pitchFamily="18" charset="2"/>
              <a:buChar char=""/>
              <a:tabLst>
                <a:tab pos="457200" algn="l"/>
              </a:tabLst>
            </a:pPr>
            <a:r>
              <a:rPr lang="en-US"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Breath that smells like chemicals, such as gasoline or paint thinner</a:t>
            </a:r>
          </a:p>
          <a:p>
            <a:pPr marL="342900" marR="0" lvl="0" indent="-342900">
              <a:lnSpc>
                <a:spcPts val="1650"/>
              </a:lnSpc>
              <a:spcBef>
                <a:spcPts val="0"/>
              </a:spcBef>
              <a:spcAft>
                <a:spcPts val="0"/>
              </a:spcAft>
              <a:buSzPts val="1000"/>
              <a:buFont typeface="Symbol" panose="05050102010706020507" pitchFamily="18" charset="2"/>
              <a:buChar char=""/>
              <a:tabLst>
                <a:tab pos="457200" algn="l"/>
              </a:tabLst>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650"/>
              </a:lnSpc>
              <a:spcBef>
                <a:spcPts val="0"/>
              </a:spcBef>
              <a:spcAft>
                <a:spcPts val="0"/>
              </a:spcAft>
              <a:buSzPts val="1000"/>
              <a:buFont typeface="Symbol" panose="05050102010706020507" pitchFamily="18" charset="2"/>
              <a:buChar char=""/>
              <a:tabLst>
                <a:tab pos="457200" algn="l"/>
              </a:tabLst>
            </a:pPr>
            <a:r>
              <a:rPr lang="en-US"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Vomiting</a:t>
            </a:r>
          </a:p>
          <a:p>
            <a:pPr marL="342900" marR="0" lvl="0" indent="-342900">
              <a:lnSpc>
                <a:spcPts val="1650"/>
              </a:lnSpc>
              <a:spcBef>
                <a:spcPts val="0"/>
              </a:spcBef>
              <a:spcAft>
                <a:spcPts val="0"/>
              </a:spcAft>
              <a:buSzPts val="1000"/>
              <a:buFont typeface="Symbol" panose="05050102010706020507" pitchFamily="18" charset="2"/>
              <a:buChar char=""/>
              <a:tabLst>
                <a:tab pos="457200" algn="l"/>
              </a:tabLst>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650"/>
              </a:lnSpc>
              <a:spcBef>
                <a:spcPts val="0"/>
              </a:spcBef>
              <a:spcAft>
                <a:spcPts val="0"/>
              </a:spcAft>
              <a:buSzPts val="1000"/>
              <a:buFont typeface="Symbol" panose="05050102010706020507" pitchFamily="18" charset="2"/>
              <a:buChar char=""/>
              <a:tabLst>
                <a:tab pos="457200" algn="l"/>
              </a:tabLst>
            </a:pPr>
            <a:r>
              <a:rPr lang="en-US"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Difficulty breathing</a:t>
            </a:r>
          </a:p>
          <a:p>
            <a:pPr marL="342900" marR="0" lvl="0" indent="-342900">
              <a:lnSpc>
                <a:spcPts val="1650"/>
              </a:lnSpc>
              <a:spcBef>
                <a:spcPts val="0"/>
              </a:spcBef>
              <a:spcAft>
                <a:spcPts val="0"/>
              </a:spcAft>
              <a:buSzPts val="1000"/>
              <a:buFont typeface="Symbol" panose="05050102010706020507" pitchFamily="18" charset="2"/>
              <a:buChar char=""/>
              <a:tabLst>
                <a:tab pos="457200" algn="l"/>
              </a:tabLst>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650"/>
              </a:lnSpc>
              <a:spcBef>
                <a:spcPts val="0"/>
              </a:spcBef>
              <a:spcAft>
                <a:spcPts val="0"/>
              </a:spcAft>
              <a:buSzPts val="1000"/>
              <a:buFont typeface="Symbol" panose="05050102010706020507" pitchFamily="18" charset="2"/>
              <a:buChar char=""/>
              <a:tabLst>
                <a:tab pos="457200" algn="l"/>
              </a:tabLst>
            </a:pPr>
            <a:r>
              <a:rPr lang="en-US"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Drowsiness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solidFill>
                  <a:srgbClr val="111111"/>
                </a:solidFill>
                <a:effectLst/>
                <a:latin typeface="Times New Roman" panose="02020603050405020304" pitchFamily="18" charset="0"/>
                <a:ea typeface="Times New Roman" panose="02020603050405020304" pitchFamily="18" charset="0"/>
              </a:rPr>
              <a:t>Confusion or other altered mental status</a:t>
            </a:r>
            <a:endParaRPr lang="en-US" dirty="0"/>
          </a:p>
        </p:txBody>
      </p:sp>
    </p:spTree>
    <p:extLst>
      <p:ext uri="{BB962C8B-B14F-4D97-AF65-F5344CB8AC3E}">
        <p14:creationId xmlns:p14="http://schemas.microsoft.com/office/powerpoint/2010/main" val="188946710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 </a:t>
            </a:r>
          </a:p>
        </p:txBody>
      </p:sp>
      <p:sp>
        <p:nvSpPr>
          <p:cNvPr id="3" name="Content Placeholder 2"/>
          <p:cNvSpPr>
            <a:spLocks noGrp="1"/>
          </p:cNvSpPr>
          <p:nvPr>
            <p:ph idx="1"/>
          </p:nvPr>
        </p:nvSpPr>
        <p:spPr/>
        <p:txBody>
          <a:bodyPr>
            <a:normAutofit/>
          </a:bodyPr>
          <a:lstStyle/>
          <a:p>
            <a:pPr marL="0" marR="0">
              <a:lnSpc>
                <a:spcPts val="1650"/>
              </a:lnSpc>
              <a:spcBef>
                <a:spcPts val="0"/>
              </a:spcBef>
              <a:spcAft>
                <a:spcPts val="0"/>
              </a:spcAft>
            </a:pPr>
            <a:r>
              <a:rPr lang="en-US" sz="2000" b="1"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Swallowed poison.</a:t>
            </a:r>
            <a:r>
              <a:rPr lang="en-US" sz="200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 Remove anything remaining in the person's mouth. If the suspected poison is a household cleaner or other chemical, read the container's label and follow instructions for accidental poisoning.</a:t>
            </a:r>
          </a:p>
          <a:p>
            <a:pPr marL="0" marR="0" indent="0">
              <a:lnSpc>
                <a:spcPts val="1650"/>
              </a:lnSpc>
              <a:spcBef>
                <a:spcPts val="0"/>
              </a:spcBef>
              <a:spcAft>
                <a:spcPts val="0"/>
              </a:spcAft>
              <a:buNone/>
            </a:pPr>
            <a:r>
              <a:rPr lang="en-US" sz="2000" dirty="0">
                <a:solidFill>
                  <a:srgbClr val="111111"/>
                </a:solidFill>
                <a:latin typeface="Times New Roman" panose="02020603050405020304" pitchFamily="18" charset="0"/>
                <a:ea typeface="Calibri" panose="020F0502020204030204" pitchFamily="34" charset="0"/>
                <a:cs typeface="Times New Roman" panose="02020603050405020304" pitchFamily="18" charset="0"/>
              </a:rPr>
              <a:t>-Gastric lavage</a:t>
            </a:r>
          </a:p>
          <a:p>
            <a:pPr marL="0" marR="0" indent="0">
              <a:lnSpc>
                <a:spcPts val="1650"/>
              </a:lnSpc>
              <a:spcBef>
                <a:spcPts val="0"/>
              </a:spcBef>
              <a:spcAft>
                <a:spcPts val="0"/>
              </a:spcAf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650"/>
              </a:lnSpc>
              <a:spcBef>
                <a:spcPts val="0"/>
              </a:spcBef>
              <a:spcAft>
                <a:spcPts val="0"/>
              </a:spcAft>
            </a:pPr>
            <a:r>
              <a:rPr lang="en-US" sz="2000" b="1"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Poison on the skin.</a:t>
            </a:r>
            <a:r>
              <a:rPr lang="en-US" sz="200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 Remove any contaminated clothing using gloves. Rinse the skin for 15 to 20 minutes in a shower or with a hose.</a:t>
            </a:r>
          </a:p>
          <a:p>
            <a:pPr marL="0" marR="0">
              <a:lnSpc>
                <a:spcPts val="165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650"/>
              </a:lnSpc>
              <a:spcBef>
                <a:spcPts val="0"/>
              </a:spcBef>
              <a:spcAft>
                <a:spcPts val="0"/>
              </a:spcAft>
            </a:pPr>
            <a:r>
              <a:rPr lang="en-US" sz="2000" b="1"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Poison in the eye.</a:t>
            </a:r>
            <a:r>
              <a:rPr lang="en-US" sz="200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 Gently flush the eye with cool or lukewarm water for 20 minutes or until help arrives.</a:t>
            </a:r>
          </a:p>
          <a:p>
            <a:pPr marL="0" marR="0">
              <a:lnSpc>
                <a:spcPts val="165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650"/>
              </a:lnSpc>
              <a:spcBef>
                <a:spcPts val="0"/>
              </a:spcBef>
              <a:spcAft>
                <a:spcPts val="0"/>
              </a:spcAft>
            </a:pPr>
            <a:r>
              <a:rPr lang="en-US" sz="2000" b="1"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Inhaled poison.</a:t>
            </a:r>
            <a:r>
              <a:rPr lang="en-US" sz="200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 Get the person into fresh air as soon as possible.</a:t>
            </a:r>
          </a:p>
          <a:p>
            <a:pPr marL="0" marR="0">
              <a:lnSpc>
                <a:spcPts val="165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650"/>
              </a:lnSpc>
              <a:spcBef>
                <a:spcPts val="0"/>
              </a:spcBef>
              <a:spcAft>
                <a:spcPts val="0"/>
              </a:spcAft>
            </a:pPr>
            <a:r>
              <a:rPr lang="en-US" sz="200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If the person vomits, turn his or her head to the side to prevent choking.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000" dirty="0">
                <a:solidFill>
                  <a:srgbClr val="111111"/>
                </a:solidFill>
                <a:effectLst/>
                <a:latin typeface="Times New Roman" panose="02020603050405020304" pitchFamily="18" charset="0"/>
                <a:ea typeface="Times New Roman" panose="02020603050405020304" pitchFamily="18" charset="0"/>
              </a:rPr>
              <a:t>Begin CPR If the person shows no signs of life, such as moving, breathing or coughing</a:t>
            </a:r>
          </a:p>
          <a:p>
            <a:r>
              <a:rPr lang="en-US" sz="2000" b="1" dirty="0">
                <a:solidFill>
                  <a:srgbClr val="111111"/>
                </a:solidFill>
                <a:effectLst/>
                <a:latin typeface="Times New Roman" panose="02020603050405020304" pitchFamily="18" charset="0"/>
                <a:ea typeface="Times New Roman" panose="02020603050405020304" pitchFamily="18" charset="0"/>
              </a:rPr>
              <a:t>NOTE:</a:t>
            </a:r>
            <a:r>
              <a:rPr lang="en-US" sz="2000" b="1" dirty="0">
                <a:solidFill>
                  <a:srgbClr val="111111"/>
                </a:solidFill>
                <a:latin typeface="Times New Roman" panose="02020603050405020304" pitchFamily="18" charset="0"/>
                <a:ea typeface="Times New Roman" panose="02020603050405020304" pitchFamily="18" charset="0"/>
              </a:rPr>
              <a:t> </a:t>
            </a:r>
            <a:r>
              <a:rPr lang="en-US" sz="2000" dirty="0">
                <a:solidFill>
                  <a:srgbClr val="111111"/>
                </a:solidFill>
                <a:effectLst/>
                <a:latin typeface="Times New Roman" panose="02020603050405020304" pitchFamily="18" charset="0"/>
                <a:ea typeface="Times New Roman" panose="02020603050405020304" pitchFamily="18" charset="0"/>
              </a:rPr>
              <a:t>Do not induce vomiting.</a:t>
            </a:r>
            <a:endParaRPr lang="en-US" sz="2000" dirty="0"/>
          </a:p>
        </p:txBody>
      </p:sp>
    </p:spTree>
    <p:extLst>
      <p:ext uri="{BB962C8B-B14F-4D97-AF65-F5344CB8AC3E}">
        <p14:creationId xmlns:p14="http://schemas.microsoft.com/office/powerpoint/2010/main" val="1422905617"/>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marR="0">
              <a:spcBef>
                <a:spcPts val="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CONVULSIVE DISORDERS</a:t>
            </a:r>
            <a:br>
              <a:rPr lang="en-US" sz="2400" dirty="0">
                <a:effectLst/>
                <a:latin typeface="Calibri" panose="020F0502020204030204" pitchFamily="34" charset="0"/>
                <a:ea typeface="Calibri" panose="020F0502020204030204" pitchFamily="34" charset="0"/>
                <a:cs typeface="Times New Roman" panose="02020603050405020304" pitchFamily="18" charset="0"/>
              </a:rPr>
            </a:br>
            <a:r>
              <a:rPr lang="en-US" sz="2400" dirty="0">
                <a:solidFill>
                  <a:srgbClr val="000000"/>
                </a:solidFill>
                <a:effectLst/>
                <a:latin typeface="HelveticaNeueLT Std"/>
                <a:ea typeface="Calibri" panose="020F0502020204030204" pitchFamily="34" charset="0"/>
                <a:cs typeface="HelveticaNeueLT Std"/>
              </a:rPr>
              <a:t> </a:t>
            </a:r>
            <a:br>
              <a:rPr lang="en-US" sz="2400" dirty="0">
                <a:effectLst/>
                <a:latin typeface="Calibri" panose="020F0502020204030204" pitchFamily="34" charset="0"/>
                <a:ea typeface="Calibri" panose="020F0502020204030204" pitchFamily="34" charset="0"/>
                <a:cs typeface="Times New Roman" panose="02020603050405020304" pitchFamily="18" charset="0"/>
              </a:rPr>
            </a:br>
            <a:endParaRPr lang="en-US" sz="2400" dirty="0"/>
          </a:p>
        </p:txBody>
      </p:sp>
      <p:sp>
        <p:nvSpPr>
          <p:cNvPr id="3" name="Content Placeholder 2"/>
          <p:cNvSpPr>
            <a:spLocks noGrp="1"/>
          </p:cNvSpPr>
          <p:nvPr>
            <p:ph idx="1"/>
          </p:nvPr>
        </p:nvSpPr>
        <p:spPr/>
        <p:txBody>
          <a:bodyPr>
            <a:normAutofit/>
          </a:bodyPr>
          <a:lstStyle/>
          <a:p>
            <a:pPr marL="0" marR="0">
              <a:lnSpc>
                <a:spcPts val="1405"/>
              </a:lnSpc>
              <a:spcBef>
                <a:spcPts val="0"/>
              </a:spcBef>
              <a:spcAft>
                <a:spcPts val="5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Signs &amp; symptoms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200"/>
              </a:spcBef>
              <a:spcAft>
                <a:spcPts val="200"/>
              </a:spcAft>
              <a:buNone/>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There are different types of seizures, and signs and symptoms may include the following: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165"/>
              </a:spcAft>
              <a:buFont typeface="Symbol" panose="05050102010706020507" pitchFamily="18" charset="2"/>
              <a:buChar char=""/>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Suddenly cry out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165"/>
              </a:spcAft>
              <a:buFont typeface="Symbol" panose="05050102010706020507" pitchFamily="18" charset="2"/>
              <a:buChar char=""/>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Fall to the ground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165"/>
              </a:spcAft>
              <a:buFont typeface="Symbol" panose="05050102010706020507" pitchFamily="18" charset="2"/>
              <a:buChar char=""/>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Stiffen and lie rigid for a few seconds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165"/>
              </a:spcAft>
              <a:buFont typeface="Symbol" panose="05050102010706020507" pitchFamily="18" charset="2"/>
              <a:buChar char=""/>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Have jerky, spasmodic muscular movements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165"/>
              </a:spcAft>
              <a:buFont typeface="Symbol" panose="05050102010706020507" pitchFamily="18" charset="2"/>
              <a:buChar char=""/>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Look very pale and have blue tinged lips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165"/>
              </a:spcAft>
              <a:buFont typeface="Symbol" panose="05050102010706020507" pitchFamily="18" charset="2"/>
              <a:buChar char=""/>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Have excessive saliva coming out of the mouth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400" dirty="0">
                <a:solidFill>
                  <a:srgbClr val="000000"/>
                </a:solidFill>
                <a:effectLst/>
                <a:latin typeface="Times New Roman" panose="02020603050405020304" pitchFamily="18" charset="0"/>
                <a:ea typeface="Calibri" panose="020F0502020204030204" pitchFamily="34" charset="0"/>
              </a:rPr>
              <a:t>Sometimes bite the tongue or cheek </a:t>
            </a:r>
          </a:p>
          <a:p>
            <a:pPr marL="342900" marR="0" lvl="0" indent="-342900">
              <a:spcBef>
                <a:spcPts val="0"/>
              </a:spcBef>
              <a:spcAft>
                <a:spcPts val="165"/>
              </a:spcAft>
              <a:buFont typeface="Symbol" panose="05050102010706020507" pitchFamily="18" charset="2"/>
              <a:buChar char=""/>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Lose control of bladder and bowels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Be extremely tired, confused or agitated afterwards.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p>
        </p:txBody>
      </p:sp>
    </p:spTree>
    <p:extLst>
      <p:ext uri="{BB962C8B-B14F-4D97-AF65-F5344CB8AC3E}">
        <p14:creationId xmlns:p14="http://schemas.microsoft.com/office/powerpoint/2010/main" val="470158960"/>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7DE7B-DE84-451B-A660-01DBA8BF2E5F}"/>
              </a:ext>
            </a:extLst>
          </p:cNvPr>
          <p:cNvSpPr>
            <a:spLocks noGrp="1"/>
          </p:cNvSpPr>
          <p:nvPr>
            <p:ph type="title"/>
          </p:nvPr>
        </p:nvSpPr>
        <p:spPr/>
        <p:txBody>
          <a:bodyPr/>
          <a:lstStyle/>
          <a:p>
            <a:r>
              <a:rPr lang="en-US" dirty="0"/>
              <a:t>Management </a:t>
            </a:r>
          </a:p>
        </p:txBody>
      </p:sp>
      <p:sp>
        <p:nvSpPr>
          <p:cNvPr id="3" name="Content Placeholder 2">
            <a:extLst>
              <a:ext uri="{FF2B5EF4-FFF2-40B4-BE49-F238E27FC236}">
                <a16:creationId xmlns:a16="http://schemas.microsoft.com/office/drawing/2014/main" id="{95A36FD1-42F0-4041-8AEC-236D63CDBE7A}"/>
              </a:ext>
            </a:extLst>
          </p:cNvPr>
          <p:cNvSpPr>
            <a:spLocks noGrp="1"/>
          </p:cNvSpPr>
          <p:nvPr>
            <p:ph idx="1"/>
          </p:nvPr>
        </p:nvSpPr>
        <p:spPr/>
        <p:txBody>
          <a:bodyPr/>
          <a:lstStyle/>
          <a:p>
            <a:pPr marL="0" marR="0" lvl="0" indent="0">
              <a:spcBef>
                <a:spcPts val="0"/>
              </a:spcBef>
              <a:spcAft>
                <a:spcPts val="500"/>
              </a:spcAft>
              <a:buNone/>
            </a:pP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During seizure</a:t>
            </a:r>
          </a:p>
          <a:p>
            <a:pPr marL="0" marR="0" lvl="0" indent="0">
              <a:spcBef>
                <a:spcPts val="0"/>
              </a:spcBef>
              <a:spcAft>
                <a:spcPts val="500"/>
              </a:spcAft>
              <a:buNone/>
            </a:pPr>
            <a:endParaRPr lang="en-US"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500"/>
              </a:spcAft>
              <a:buFont typeface="+mj-lt"/>
              <a:buAutoNum type="arabicPeriod"/>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Do not try to restrain the person.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500"/>
              </a:spcAft>
              <a:buFont typeface="+mj-lt"/>
              <a:buAutoNum type="arabicPeriod"/>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Do not put anything in their mouth.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500"/>
              </a:spcAft>
              <a:buFont typeface="+mj-lt"/>
              <a:buAutoNum type="arabicPeriod"/>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Do not move the person unless in danger.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500"/>
              </a:spcAft>
              <a:buFont typeface="+mj-lt"/>
              <a:buAutoNum type="arabicPeriod"/>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Protect the person from injury by placing something soft under head and shoulders.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Record the duration of the seizure.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8972623"/>
      </p:ext>
    </p:extLst>
  </p:cSld>
  <p:clrMapOvr>
    <a:masterClrMapping/>
  </p:clrMapOvr>
  <p:transition spd="slow">
    <p:randomBar dir="vert"/>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…cont. </a:t>
            </a:r>
          </a:p>
        </p:txBody>
      </p:sp>
      <p:sp>
        <p:nvSpPr>
          <p:cNvPr id="3" name="Content Placeholder 2"/>
          <p:cNvSpPr>
            <a:spLocks noGrp="1"/>
          </p:cNvSpPr>
          <p:nvPr>
            <p:ph idx="1"/>
          </p:nvPr>
        </p:nvSpPr>
        <p:spPr/>
        <p:txBody>
          <a:bodyPr>
            <a:normAutofit/>
          </a:bodyPr>
          <a:lstStyle/>
          <a:p>
            <a:pPr marL="0" marR="0">
              <a:lnSpc>
                <a:spcPts val="1405"/>
              </a:lnSpc>
              <a:spcBef>
                <a:spcPts val="200"/>
              </a:spcBef>
              <a:spcAft>
                <a:spcPts val="200"/>
              </a:spcAft>
            </a:pPr>
            <a:r>
              <a:rPr lang="en-US" sz="3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After the seizure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500"/>
              </a:spcAft>
              <a:buFont typeface="+mj-lt"/>
              <a:buAutoNum type="arabicPeriod"/>
            </a:pP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Follow DRABC. Check the person’s breathing and response.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500"/>
              </a:spcAft>
              <a:buFont typeface="+mj-lt"/>
              <a:buAutoNum type="arabicPeriod"/>
            </a:pP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Place the person in the recovery position as soon as jerking stops, or immediately if they have vomited or have food or fluid in their mouth.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500"/>
              </a:spcAft>
              <a:buFont typeface="+mj-lt"/>
              <a:buAutoNum type="arabicPeriod"/>
            </a:pP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Manage any injuries resulting from the seizure.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If the person falls asleep do not disturb them (this is normal) but do continue to check their breathing and response.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3200" dirty="0"/>
          </a:p>
        </p:txBody>
      </p:sp>
    </p:spTree>
    <p:extLst>
      <p:ext uri="{BB962C8B-B14F-4D97-AF65-F5344CB8AC3E}">
        <p14:creationId xmlns:p14="http://schemas.microsoft.com/office/powerpoint/2010/main" val="298806933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effectLst/>
                <a:latin typeface="HelveticaNeueLT Std"/>
                <a:ea typeface="Calibri" panose="020F0502020204030204" pitchFamily="34" charset="0"/>
                <a:cs typeface="Times New Roman" panose="02020603050405020304" pitchFamily="18" charset="0"/>
              </a:rPr>
              <a:t> </a:t>
            </a:r>
            <a:r>
              <a:rPr lang="en-US"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STINGS</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endParaRPr lang="en-US" sz="2800" dirty="0"/>
          </a:p>
        </p:txBody>
      </p:sp>
      <p:sp>
        <p:nvSpPr>
          <p:cNvPr id="3" name="Content Placeholder 2"/>
          <p:cNvSpPr>
            <a:spLocks noGrp="1"/>
          </p:cNvSpPr>
          <p:nvPr>
            <p:ph idx="1"/>
          </p:nvPr>
        </p:nvSpPr>
        <p:spPr/>
        <p:txBody>
          <a:bodyPr>
            <a:normAutofit/>
          </a:bodyPr>
          <a:lstStyle/>
          <a:p>
            <a:pPr marL="0" marR="0">
              <a:spcBef>
                <a:spcPts val="0"/>
              </a:spcBef>
              <a:spcAft>
                <a:spcPts val="0"/>
              </a:spcAft>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Stings can be from bees, wasps, scorpions etc.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Management</a:t>
            </a:r>
            <a:endParaRPr lang="en-US"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endPar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Calm the patient</a:t>
            </a:r>
          </a:p>
          <a:p>
            <a:pPr marL="0" marR="0">
              <a:spcBef>
                <a:spcPts val="0"/>
              </a:spcBef>
              <a:spcAft>
                <a:spcPts val="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Remove the stinger if possible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Apply an icepack directly over the sting site to relief the pain,</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t>Administer analgesics</a:t>
            </a:r>
          </a:p>
          <a:p>
            <a:r>
              <a:rPr lang="en-US" dirty="0"/>
              <a:t>Administer anti-inflammatory medication </a:t>
            </a:r>
            <a:r>
              <a:rPr lang="en-US" dirty="0" err="1"/>
              <a:t>e.g</a:t>
            </a:r>
            <a:r>
              <a:rPr lang="en-US" dirty="0"/>
              <a:t> hydrocortisone cream</a:t>
            </a:r>
          </a:p>
          <a:p>
            <a:r>
              <a:rPr lang="en-US" dirty="0"/>
              <a:t>Administer antihistamine</a:t>
            </a:r>
          </a:p>
        </p:txBody>
      </p:sp>
    </p:spTree>
    <p:extLst>
      <p:ext uri="{BB962C8B-B14F-4D97-AF65-F5344CB8AC3E}">
        <p14:creationId xmlns:p14="http://schemas.microsoft.com/office/powerpoint/2010/main" val="2169019481"/>
      </p:ext>
    </p:extLst>
  </p:cSld>
  <p:clrMapOvr>
    <a:masterClrMapping/>
  </p:clrMapOvr>
  <p:transition spd="med">
    <p:pull/>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rgbClr val="000000"/>
                </a:solidFill>
                <a:effectLst/>
                <a:latin typeface="Times New Roman" panose="02020603050405020304" pitchFamily="18" charset="0"/>
                <a:ea typeface="Calibri" panose="020F0502020204030204" pitchFamily="34" charset="0"/>
              </a:rPr>
              <a:t>SPINAL INJURY</a:t>
            </a:r>
            <a:endParaRPr lang="en-US" sz="2800" dirty="0"/>
          </a:p>
        </p:txBody>
      </p:sp>
      <p:sp>
        <p:nvSpPr>
          <p:cNvPr id="3" name="Content Placeholder 2"/>
          <p:cNvSpPr>
            <a:spLocks noGrp="1"/>
          </p:cNvSpPr>
          <p:nvPr>
            <p:ph idx="1"/>
          </p:nvPr>
        </p:nvSpPr>
        <p:spPr/>
        <p:txBody>
          <a:bodyPr>
            <a:normAutofit/>
          </a:bodyPr>
          <a:lstStyle/>
          <a:p>
            <a:pPr marL="0" marR="0" indent="0">
              <a:spcBef>
                <a:spcPts val="0"/>
              </a:spcBef>
              <a:spcAft>
                <a:spcPts val="0"/>
              </a:spcAft>
              <a:buNone/>
            </a:pP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Warning </a:t>
            </a:r>
          </a:p>
          <a:p>
            <a:pPr marL="0" marR="0" indent="0">
              <a:spcBef>
                <a:spcPts val="0"/>
              </a:spcBef>
              <a:spcAft>
                <a:spcPts val="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Take extreme care at all times to maintain alignment of the head, neck and spine.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400" dirty="0">
                <a:solidFill>
                  <a:srgbClr val="000000"/>
                </a:solidFill>
                <a:effectLst/>
                <a:latin typeface="Times New Roman" panose="02020603050405020304" pitchFamily="18" charset="0"/>
                <a:ea typeface="Calibri" panose="020F0502020204030204" pitchFamily="34" charset="0"/>
                <a:cs typeface="Cambria" panose="02040503050406030204" pitchFamily="18" charset="0"/>
              </a:rPr>
              <a:t>If the patient is unconscious as a result of a head injury, always suspect a spinal injury. </a:t>
            </a:r>
            <a:endParaRPr lang="en-US" sz="24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0" marR="0" indent="0">
              <a:lnSpc>
                <a:spcPts val="1405"/>
              </a:lnSpc>
              <a:spcBef>
                <a:spcPts val="0"/>
              </a:spcBef>
              <a:spcAft>
                <a:spcPts val="500"/>
              </a:spcAft>
              <a:buNone/>
            </a:pP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ts val="1405"/>
              </a:lnSpc>
              <a:spcBef>
                <a:spcPts val="0"/>
              </a:spcBef>
              <a:spcAft>
                <a:spcPts val="50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405"/>
              </a:lnSpc>
              <a:spcBef>
                <a:spcPts val="0"/>
              </a:spcBef>
              <a:spcAft>
                <a:spcPts val="500"/>
              </a:spcAft>
            </a:pP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Signs &amp; symptoms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165"/>
              </a:spcAft>
              <a:buFont typeface="+mj-lt"/>
              <a:buAutoNum type="arabicPeriod"/>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Pain at or below site of injury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165"/>
              </a:spcAft>
              <a:buFont typeface="+mj-lt"/>
              <a:buAutoNum type="arabicPeriod"/>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Loss of sensation, or abnormal sensation such as tingling in hands or feet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400" dirty="0">
                <a:solidFill>
                  <a:srgbClr val="000000"/>
                </a:solidFill>
                <a:effectLst/>
                <a:latin typeface="Times New Roman" panose="02020603050405020304" pitchFamily="18" charset="0"/>
                <a:ea typeface="Calibri" panose="020F0502020204030204" pitchFamily="34" charset="0"/>
              </a:rPr>
              <a:t>Loss of movement or impaired movement below site of injury </a:t>
            </a:r>
            <a:endParaRPr lang="en-US" sz="2400" dirty="0"/>
          </a:p>
        </p:txBody>
      </p:sp>
    </p:spTree>
    <p:extLst>
      <p:ext uri="{BB962C8B-B14F-4D97-AF65-F5344CB8AC3E}">
        <p14:creationId xmlns:p14="http://schemas.microsoft.com/office/powerpoint/2010/main" val="348366366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effectLst/>
                <a:latin typeface="Times New Roman" panose="02020603050405020304" pitchFamily="18" charset="0"/>
                <a:ea typeface="Calibri" panose="020F0502020204030204" pitchFamily="34" charset="0"/>
                <a:cs typeface="Times New Roman" panose="02020603050405020304" pitchFamily="18" charset="0"/>
              </a:rPr>
              <a:t>Intervention</a:t>
            </a:r>
            <a:br>
              <a:rPr lang="en-US" sz="44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p:txBody>
          <a:bodyPr>
            <a:normAutofit/>
          </a:bodyPr>
          <a:lstStyle/>
          <a:p>
            <a:pPr marL="0" marR="0">
              <a:lnSpc>
                <a:spcPts val="1405"/>
              </a:lnSpc>
              <a:spcBef>
                <a:spcPts val="200"/>
              </a:spcBef>
              <a:spcAft>
                <a:spcPts val="200"/>
              </a:spcAft>
            </a:pP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Unconscious patient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500"/>
              </a:spcAft>
              <a:buFont typeface="+mj-lt"/>
              <a:buAutoNum type="arabicPeriod"/>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Follow DRABC.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500"/>
              </a:spcAft>
              <a:buFont typeface="+mj-lt"/>
              <a:buAutoNum type="arabicPeriod"/>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Place unconscious patient in recovery position supporting neck and spine in a neutral position at all times to prevent twisting or bending movements.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500"/>
              </a:spcAft>
              <a:buFont typeface="+mj-lt"/>
              <a:buAutoNum type="arabicPeriod"/>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Maintain a clear and open airway. </a:t>
            </a:r>
          </a:p>
          <a:p>
            <a:pPr marL="0" marR="0" lvl="0" indent="0">
              <a:spcBef>
                <a:spcPts val="0"/>
              </a:spcBef>
              <a:spcAft>
                <a:spcPts val="500"/>
              </a:spcAft>
              <a:buNone/>
            </a:pPr>
            <a:endParaRPr lang="en-US"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marR="0">
              <a:lnSpc>
                <a:spcPts val="1405"/>
              </a:lnSpc>
              <a:spcBef>
                <a:spcPts val="200"/>
              </a:spcBef>
              <a:spcAft>
                <a:spcPts val="200"/>
              </a:spcAft>
            </a:pP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Conscious patient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500"/>
              </a:spcAft>
              <a:buFont typeface="+mj-lt"/>
              <a:buAutoNum type="arabicPeriod"/>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Follow DRABC.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500"/>
              </a:spcAft>
              <a:buFont typeface="+mj-lt"/>
              <a:buAutoNum type="arabicPeriod"/>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Calm the patient and loosen tight clothing.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500"/>
              </a:spcAft>
              <a:buFont typeface="+mj-lt"/>
              <a:buAutoNum type="arabicPeriod"/>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Do not move the patient unless in danger.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500"/>
              </a:spcAft>
              <a:buFont typeface="+mj-lt"/>
              <a:buAutoNum type="arabicPeriod"/>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Support head, neck and spine in a neutral position at all times to prevent twisting or bending movements.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spcBef>
                <a:spcPts val="0"/>
              </a:spcBef>
              <a:spcAft>
                <a:spcPts val="50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p>
        </p:txBody>
      </p:sp>
    </p:spTree>
    <p:extLst>
      <p:ext uri="{BB962C8B-B14F-4D97-AF65-F5344CB8AC3E}">
        <p14:creationId xmlns:p14="http://schemas.microsoft.com/office/powerpoint/2010/main" val="40806472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4725" y="116110"/>
            <a:ext cx="8911687" cy="1280890"/>
          </a:xfrm>
        </p:spPr>
        <p:txBody>
          <a:bodyPr>
            <a:normAutofit fontScale="90000"/>
          </a:bodyPr>
          <a:lstStyle/>
          <a:p>
            <a:r>
              <a:rPr lang="en-GB" altLang="en-US" b="1" dirty="0">
                <a:solidFill>
                  <a:schemeClr val="accent1"/>
                </a:solidFill>
              </a:rPr>
              <a:t>TYPES OF EMERGENCIES</a:t>
            </a:r>
            <a:br>
              <a:rPr lang="en-GB" altLang="en-US" b="1" dirty="0">
                <a:solidFill>
                  <a:schemeClr val="accent1"/>
                </a:solidFill>
              </a:rPr>
            </a:br>
            <a:endParaRPr lang="en-US" dirty="0">
              <a:solidFill>
                <a:schemeClr val="accent1"/>
              </a:solidFill>
            </a:endParaRPr>
          </a:p>
        </p:txBody>
      </p:sp>
      <p:sp>
        <p:nvSpPr>
          <p:cNvPr id="6146" name="Content Placeholder 2"/>
          <p:cNvSpPr>
            <a:spLocks noGrp="1"/>
          </p:cNvSpPr>
          <p:nvPr>
            <p:ph idx="1"/>
          </p:nvPr>
        </p:nvSpPr>
        <p:spPr>
          <a:xfrm>
            <a:off x="735012" y="1397000"/>
            <a:ext cx="11342688" cy="5283200"/>
          </a:xfrm>
        </p:spPr>
        <p:txBody>
          <a:bodyPr>
            <a:noAutofit/>
          </a:bodyPr>
          <a:lstStyle/>
          <a:p>
            <a:r>
              <a:rPr lang="en-GB" altLang="en-US" sz="2800" b="1" dirty="0">
                <a:solidFill>
                  <a:schemeClr val="tx1"/>
                </a:solidFill>
              </a:rPr>
              <a:t>1. Medical emergencies- </a:t>
            </a:r>
            <a:r>
              <a:rPr lang="en-GB" altLang="en-US" sz="2800" dirty="0">
                <a:solidFill>
                  <a:schemeClr val="tx1"/>
                </a:solidFill>
              </a:rPr>
              <a:t>which includes poisoning, asthmatic attacks, unconsciousness, epileptic fits, diabetic cases</a:t>
            </a:r>
          </a:p>
          <a:p>
            <a:r>
              <a:rPr lang="en-GB" altLang="en-US" sz="2800" b="1" dirty="0">
                <a:solidFill>
                  <a:schemeClr val="tx1"/>
                </a:solidFill>
              </a:rPr>
              <a:t>2. Surgical emergencies- </a:t>
            </a:r>
            <a:r>
              <a:rPr lang="en-GB" altLang="en-US" sz="2800" dirty="0">
                <a:solidFill>
                  <a:schemeClr val="tx1"/>
                </a:solidFill>
              </a:rPr>
              <a:t>this includes bleedings, cuts, stab wounds, vaginal bleedings, intestinal obstruction.</a:t>
            </a:r>
          </a:p>
          <a:p>
            <a:r>
              <a:rPr lang="en-GB" altLang="en-US" sz="2800" b="1" dirty="0">
                <a:solidFill>
                  <a:schemeClr val="tx1"/>
                </a:solidFill>
              </a:rPr>
              <a:t>3. Paediatric emergencies- </a:t>
            </a:r>
            <a:r>
              <a:rPr lang="en-GB" altLang="en-US" sz="2800" dirty="0">
                <a:solidFill>
                  <a:schemeClr val="tx1"/>
                </a:solidFill>
              </a:rPr>
              <a:t>includes conditions that affect children, examples, foreign bodies, poisoning.</a:t>
            </a:r>
          </a:p>
          <a:p>
            <a:r>
              <a:rPr lang="en-GB" altLang="en-US" sz="2800" b="1" dirty="0">
                <a:solidFill>
                  <a:schemeClr val="tx1"/>
                </a:solidFill>
              </a:rPr>
              <a:t>4. Psychiatric emergencies – </a:t>
            </a:r>
            <a:r>
              <a:rPr lang="en-GB" altLang="en-US" sz="2800" dirty="0">
                <a:solidFill>
                  <a:schemeClr val="tx1"/>
                </a:solidFill>
              </a:rPr>
              <a:t>include suicidal patients, aggressive.</a:t>
            </a:r>
          </a:p>
          <a:p>
            <a:r>
              <a:rPr lang="en-GB" altLang="en-US" sz="2800" b="1" dirty="0">
                <a:solidFill>
                  <a:schemeClr val="tx1"/>
                </a:solidFill>
              </a:rPr>
              <a:t>5. Obstetric emergencies- </a:t>
            </a:r>
            <a:r>
              <a:rPr lang="en-GB" altLang="en-US" sz="2800" dirty="0">
                <a:solidFill>
                  <a:schemeClr val="tx1"/>
                </a:solidFill>
              </a:rPr>
              <a:t>include precipitate labour,  obstructed labour.</a:t>
            </a:r>
          </a:p>
        </p:txBody>
      </p:sp>
    </p:spTree>
    <p:extLst>
      <p:ext uri="{BB962C8B-B14F-4D97-AF65-F5344CB8AC3E}">
        <p14:creationId xmlns:p14="http://schemas.microsoft.com/office/powerpoint/2010/main" val="2764429147"/>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NEAR DROWNING/ SUFFOCATION</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endParaRPr lang="en-US" sz="2800" dirty="0"/>
          </a:p>
        </p:txBody>
      </p:sp>
      <p:sp>
        <p:nvSpPr>
          <p:cNvPr id="3" name="Content Placeholder 2"/>
          <p:cNvSpPr>
            <a:spLocks noGrp="1"/>
          </p:cNvSpPr>
          <p:nvPr>
            <p:ph idx="1"/>
          </p:nvPr>
        </p:nvSpPr>
        <p:spPr/>
        <p:txBody>
          <a:bodyPr>
            <a:normAutofit/>
          </a:bodyPr>
          <a:lstStyle/>
          <a:p>
            <a:pPr marL="0" marR="0" indent="0">
              <a:spcBef>
                <a:spcPts val="1200"/>
              </a:spcBef>
              <a:spcAft>
                <a:spcPts val="300"/>
              </a:spcAft>
              <a:buNone/>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Definition</a:t>
            </a:r>
            <a:endParaRPr lang="en-US" b="1"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dirty="0">
                <a:effectLst/>
                <a:latin typeface="Times New Roman" panose="02020603050405020304" pitchFamily="18" charset="0"/>
                <a:ea typeface="Calibri" panose="020F0502020204030204" pitchFamily="34" charset="0"/>
              </a:rPr>
              <a:t>Near drowning occurs when a person becomes submerged in a liquid, usually water, making breathing difficult and causing near death. </a:t>
            </a:r>
          </a:p>
          <a:p>
            <a:pPr marL="0" indent="0">
              <a:buNone/>
            </a:pPr>
            <a:endParaRPr lang="en-US" dirty="0">
              <a:effectLst/>
              <a:latin typeface="Times New Roman" panose="02020603050405020304" pitchFamily="18" charset="0"/>
              <a:ea typeface="Calibri" panose="020F0502020204030204" pitchFamily="34" charset="0"/>
            </a:endParaRPr>
          </a:p>
          <a:p>
            <a:pPr marL="0" marR="0">
              <a:spcBef>
                <a:spcPts val="0"/>
              </a:spcBef>
              <a:spcAft>
                <a:spcPts val="0"/>
              </a:spcAft>
            </a:pPr>
            <a:r>
              <a:rPr lang="en-US" b="1" dirty="0">
                <a:effectLst/>
                <a:latin typeface="Times New Roman" panose="02020603050405020304" pitchFamily="18" charset="0"/>
                <a:ea typeface="Calibri" panose="020F0502020204030204" pitchFamily="34" charset="0"/>
                <a:cs typeface="Times New Roman" panose="02020603050405020304" pitchFamily="18" charset="0"/>
              </a:rPr>
              <a:t>Recognition of victim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dirty="0">
                <a:effectLst/>
                <a:latin typeface="Times New Roman" panose="02020603050405020304" pitchFamily="18" charset="0"/>
                <a:ea typeface="Calibri" panose="020F0502020204030204" pitchFamily="34" charset="0"/>
                <a:cs typeface="Times New Roman" panose="02020603050405020304" pitchFamily="18" charset="0"/>
              </a:rPr>
              <a:t>A drowning victim will usually be spotted panicking at the surface of a body of water. Sometimes the person is found lying in the water or liquid, or on the shore near a large body of water.</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0851865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Intervention</a:t>
            </a:r>
            <a:br>
              <a:rPr lang="en-US" sz="3200" b="1" dirty="0">
                <a:effectLst/>
                <a:latin typeface="Calibri" panose="020F0502020204030204" pitchFamily="34" charset="0"/>
                <a:ea typeface="Times New Roman" panose="02020603050405020304" pitchFamily="18" charset="0"/>
                <a:cs typeface="Times New Roman" panose="02020603050405020304" pitchFamily="18" charset="0"/>
              </a:rPr>
            </a:br>
            <a:endParaRPr lang="en-US" sz="3200" dirty="0"/>
          </a:p>
        </p:txBody>
      </p:sp>
      <p:sp>
        <p:nvSpPr>
          <p:cNvPr id="3" name="Content Placeholder 2"/>
          <p:cNvSpPr>
            <a:spLocks noGrp="1"/>
          </p:cNvSpPr>
          <p:nvPr>
            <p:ph idx="1"/>
          </p:nvPr>
        </p:nvSpPr>
        <p:spPr/>
        <p:txBody>
          <a:bodyPr>
            <a:normAutofit/>
          </a:bodyPr>
          <a:lstStyle/>
          <a:p>
            <a:pPr marL="342900" marR="0" lvl="0" indent="-342900">
              <a:spcBef>
                <a:spcPts val="0"/>
              </a:spcBef>
              <a:spcAft>
                <a:spcPts val="0"/>
              </a:spcAft>
              <a:buSzPts val="1000"/>
              <a:buFont typeface="Symbol" panose="05050102010706020507" pitchFamily="18" charset="2"/>
              <a:buChar char=""/>
              <a:tabLst>
                <a:tab pos="457200" algn="l"/>
              </a:tabLst>
            </a:pPr>
            <a:r>
              <a:rPr lang="en-US" dirty="0">
                <a:effectLst/>
                <a:latin typeface="Times New Roman" panose="02020603050405020304" pitchFamily="18" charset="0"/>
                <a:ea typeface="Calibri" panose="020F0502020204030204" pitchFamily="34" charset="0"/>
                <a:cs typeface="Times New Roman" panose="02020603050405020304" pitchFamily="18" charset="0"/>
              </a:rPr>
              <a:t>Get the drowning person out of the water without placing yourself in danger. Tie a rope to a buoy, life preserver, or other flotation device and throw it to the person. Use the rope to pull them out of the water.</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dirty="0">
                <a:effectLst/>
                <a:latin typeface="Times New Roman" panose="02020603050405020304" pitchFamily="18" charset="0"/>
                <a:ea typeface="Calibri" panose="020F0502020204030204" pitchFamily="34" charset="0"/>
                <a:cs typeface="Times New Roman" panose="02020603050405020304" pitchFamily="18" charset="0"/>
              </a:rPr>
              <a:t>In deep water, try to use a boat or other object to reach the victim. Many people who are drowning will panic and pull the rescuer under water.</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dirty="0">
                <a:effectLst/>
                <a:latin typeface="Times New Roman" panose="02020603050405020304" pitchFamily="18" charset="0"/>
                <a:ea typeface="Calibri" panose="020F0502020204030204" pitchFamily="34" charset="0"/>
                <a:cs typeface="Times New Roman" panose="02020603050405020304" pitchFamily="18" charset="0"/>
              </a:rPr>
              <a:t>Assess the airway, breathing and circulation.</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dirty="0">
                <a:effectLst/>
                <a:latin typeface="Times New Roman" panose="02020603050405020304" pitchFamily="18" charset="0"/>
                <a:ea typeface="Calibri" panose="020F0502020204030204" pitchFamily="34" charset="0"/>
                <a:cs typeface="Times New Roman" panose="02020603050405020304" pitchFamily="18" charset="0"/>
              </a:rPr>
              <a:t>Immediately contact the emergency medical system.</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effectLst/>
                <a:latin typeface="Times New Roman" panose="02020603050405020304" pitchFamily="18" charset="0"/>
                <a:ea typeface="Calibri" panose="020F0502020204030204" pitchFamily="34" charset="0"/>
              </a:rPr>
              <a:t>Start cardiopulmonary resuscitation, or CPR, if the person stops breathing. Use 30 chest compressions for every 2 rescue breaths.</a:t>
            </a:r>
            <a:endParaRPr lang="en-US" dirty="0"/>
          </a:p>
        </p:txBody>
      </p:sp>
    </p:spTree>
    <p:extLst>
      <p:ext uri="{BB962C8B-B14F-4D97-AF65-F5344CB8AC3E}">
        <p14:creationId xmlns:p14="http://schemas.microsoft.com/office/powerpoint/2010/main" val="221202212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 </a:t>
            </a:r>
          </a:p>
        </p:txBody>
      </p:sp>
      <p:sp>
        <p:nvSpPr>
          <p:cNvPr id="3" name="Content Placeholder 2"/>
          <p:cNvSpPr>
            <a:spLocks noGrp="1"/>
          </p:cNvSpPr>
          <p:nvPr>
            <p:ph idx="1"/>
          </p:nvPr>
        </p:nvSpPr>
        <p:spPr/>
        <p:txBody>
          <a:bodyPr>
            <a:normAutofit/>
          </a:bodyPr>
          <a:lstStyle/>
          <a:p>
            <a:pPr marL="342900" marR="0" lvl="0" indent="-342900">
              <a:spcBef>
                <a:spcPts val="0"/>
              </a:spcBef>
              <a:spcAft>
                <a:spcPts val="0"/>
              </a:spcAft>
              <a:buSzPts val="1000"/>
              <a:buFont typeface="Symbol" panose="05050102010706020507" pitchFamily="18" charset="2"/>
              <a:buChar char=""/>
              <a:tabLst>
                <a:tab pos="457200" algn="l"/>
              </a:tabLs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Stay with the victim and continue CPR until emergency help arrives, or until the person begins to breathe independently.</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If CPR is not needed, change any wet clothing, warm the person, and give first aid for any injuries.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a:spcBef>
                <a:spcPts val="0"/>
              </a:spcBef>
              <a:spcAft>
                <a:spcPts val="0"/>
              </a:spcAft>
            </a:pP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NOTE</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The person may vomit and  choke on his or her vomit during CPR and rescue breathing. If the victim does start to vomit, turn the person on his or her side so that the vomit will not block the throat or airway.</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3200" dirty="0"/>
          </a:p>
        </p:txBody>
      </p:sp>
    </p:spTree>
    <p:extLst>
      <p:ext uri="{BB962C8B-B14F-4D97-AF65-F5344CB8AC3E}">
        <p14:creationId xmlns:p14="http://schemas.microsoft.com/office/powerpoint/2010/main" val="234288690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 </a:t>
            </a:r>
          </a:p>
        </p:txBody>
      </p:sp>
      <p:sp>
        <p:nvSpPr>
          <p:cNvPr id="3" name="Content Placeholder 2"/>
          <p:cNvSpPr>
            <a:spLocks noGrp="1"/>
          </p:cNvSpPr>
          <p:nvPr>
            <p:ph idx="1"/>
          </p:nvPr>
        </p:nvSpPr>
        <p:spPr/>
        <p:txBody>
          <a:bodyPr>
            <a:normAutofit lnSpcReduction="10000"/>
          </a:bodyPr>
          <a:lstStyle/>
          <a:p>
            <a:r>
              <a:rPr lang="en-US" b="1" dirty="0"/>
              <a:t>In the hospital</a:t>
            </a:r>
          </a:p>
          <a:p>
            <a:pPr marL="0" indent="0">
              <a:buNone/>
            </a:pPr>
            <a:r>
              <a:rPr lang="en-US" dirty="0"/>
              <a:t>Connect patient to cardiopulmonary monitor</a:t>
            </a:r>
          </a:p>
          <a:p>
            <a:pPr marL="0" indent="0">
              <a:buNone/>
            </a:pPr>
            <a:r>
              <a:rPr lang="en-US" dirty="0"/>
              <a:t>Serum glucose monitor</a:t>
            </a:r>
          </a:p>
          <a:p>
            <a:pPr marL="0" indent="0">
              <a:buNone/>
            </a:pPr>
            <a:r>
              <a:rPr lang="en-US" dirty="0"/>
              <a:t>Perform ABC Check ups</a:t>
            </a:r>
          </a:p>
          <a:p>
            <a:pPr marL="0" indent="0">
              <a:buNone/>
            </a:pPr>
            <a:r>
              <a:rPr lang="en-US" dirty="0"/>
              <a:t>Intubation may be performed</a:t>
            </a:r>
          </a:p>
          <a:p>
            <a:pPr marL="0" indent="0">
              <a:buNone/>
            </a:pPr>
            <a:r>
              <a:rPr lang="en-US" dirty="0"/>
              <a:t>Connect to ECG to monitor conduction</a:t>
            </a:r>
          </a:p>
          <a:p>
            <a:pPr marL="0" indent="0">
              <a:buNone/>
            </a:pPr>
            <a:r>
              <a:rPr lang="en-US" dirty="0"/>
              <a:t>Chest x-ray to rule out pulmonary </a:t>
            </a:r>
            <a:r>
              <a:rPr lang="en-US" dirty="0" err="1"/>
              <a:t>oedema</a:t>
            </a:r>
            <a:endParaRPr lang="en-US" dirty="0"/>
          </a:p>
          <a:p>
            <a:pPr marL="0" indent="0">
              <a:buNone/>
            </a:pPr>
            <a:r>
              <a:rPr lang="en-US" dirty="0"/>
              <a:t>Perform ABG analysis</a:t>
            </a:r>
          </a:p>
          <a:p>
            <a:pPr marL="0" indent="0">
              <a:buNone/>
            </a:pPr>
            <a:r>
              <a:rPr lang="en-US" dirty="0"/>
              <a:t>Antibiotics for contaminated submersions</a:t>
            </a:r>
          </a:p>
        </p:txBody>
      </p:sp>
    </p:spTree>
    <p:extLst>
      <p:ext uri="{BB962C8B-B14F-4D97-AF65-F5344CB8AC3E}">
        <p14:creationId xmlns:p14="http://schemas.microsoft.com/office/powerpoint/2010/main" val="233176434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a:t>
            </a:r>
          </a:p>
        </p:txBody>
      </p:sp>
      <p:sp>
        <p:nvSpPr>
          <p:cNvPr id="3" name="Content Placeholder 2"/>
          <p:cNvSpPr>
            <a:spLocks noGrp="1"/>
          </p:cNvSpPr>
          <p:nvPr>
            <p:ph idx="1"/>
          </p:nvPr>
        </p:nvSpPr>
        <p:spPr/>
        <p:txBody>
          <a:bodyPr>
            <a:normAutofit/>
          </a:bodyPr>
          <a:lstStyle/>
          <a:p>
            <a:r>
              <a:rPr lang="en-US" u="sng" dirty="0"/>
              <a:t>Read and make notes on the following: </a:t>
            </a:r>
          </a:p>
          <a:p>
            <a:pPr marL="514350" indent="-514350">
              <a:buAutoNum type="arabicPeriod"/>
            </a:pPr>
            <a:r>
              <a:rPr lang="en-US" dirty="0"/>
              <a:t>Cerebral vascular accident</a:t>
            </a:r>
          </a:p>
          <a:p>
            <a:pPr marL="514350" indent="-514350">
              <a:buAutoNum type="arabicPeriod"/>
            </a:pPr>
            <a:r>
              <a:rPr lang="en-US" dirty="0"/>
              <a:t>Head injury</a:t>
            </a:r>
          </a:p>
          <a:p>
            <a:pPr marL="0" indent="0">
              <a:buNone/>
            </a:pPr>
            <a:r>
              <a:rPr lang="en-US" dirty="0"/>
              <a:t>Format:</a:t>
            </a:r>
          </a:p>
          <a:p>
            <a:pPr>
              <a:buFont typeface="Wingdings" panose="05000000000000000000" pitchFamily="2" charset="2"/>
              <a:buChar char="Ø"/>
            </a:pPr>
            <a:r>
              <a:rPr lang="en-US" dirty="0"/>
              <a:t>Definition</a:t>
            </a:r>
          </a:p>
          <a:p>
            <a:pPr>
              <a:buFont typeface="Wingdings" panose="05000000000000000000" pitchFamily="2" charset="2"/>
              <a:buChar char="Ø"/>
            </a:pPr>
            <a:r>
              <a:rPr lang="en-US" dirty="0"/>
              <a:t>Causes</a:t>
            </a:r>
          </a:p>
          <a:p>
            <a:pPr>
              <a:buFont typeface="Wingdings" panose="05000000000000000000" pitchFamily="2" charset="2"/>
              <a:buChar char="Ø"/>
            </a:pPr>
            <a:r>
              <a:rPr lang="en-US" dirty="0"/>
              <a:t>Acute nursing and medical management</a:t>
            </a:r>
          </a:p>
        </p:txBody>
      </p:sp>
    </p:spTree>
    <p:extLst>
      <p:ext uri="{BB962C8B-B14F-4D97-AF65-F5344CB8AC3E}">
        <p14:creationId xmlns:p14="http://schemas.microsoft.com/office/powerpoint/2010/main" val="349725882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Take away “CAT”</a:t>
            </a:r>
          </a:p>
        </p:txBody>
      </p:sp>
      <p:sp>
        <p:nvSpPr>
          <p:cNvPr id="3" name="Content Placeholder 2"/>
          <p:cNvSpPr>
            <a:spLocks noGrp="1"/>
          </p:cNvSpPr>
          <p:nvPr>
            <p:ph idx="1"/>
          </p:nvPr>
        </p:nvSpPr>
        <p:spPr/>
        <p:txBody>
          <a:bodyPr>
            <a:normAutofit/>
          </a:bodyPr>
          <a:lstStyle/>
          <a:p>
            <a:r>
              <a:rPr lang="en-US" dirty="0"/>
              <a:t>1. A patient is brought at the accident and emergency unit with history of getting involved in a road traffic accident. On examination; he has an open fracture of left femur, deep cut wound on the thigh, bleeding wound, difficulty in breathing and unconscious state. You are the nurse on duty and receiving the patient. Describe the acute medical and nursing management you will carry out in the first </a:t>
            </a:r>
            <a:r>
              <a:rPr lang="en-US" b="1" i="1" dirty="0"/>
              <a:t>30minutes</a:t>
            </a:r>
            <a:r>
              <a:rPr lang="en-US" dirty="0"/>
              <a:t> </a:t>
            </a:r>
            <a:r>
              <a:rPr lang="en-US" b="1" dirty="0"/>
              <a:t>(20mks)</a:t>
            </a:r>
          </a:p>
          <a:p>
            <a:r>
              <a:rPr lang="en-US" b="1"/>
              <a:t>Start date:17/8/2020 </a:t>
            </a:r>
            <a:endParaRPr lang="en-US" b="1" dirty="0"/>
          </a:p>
          <a:p>
            <a:r>
              <a:rPr lang="en-US" b="1" dirty="0"/>
              <a:t>Date line of submission: 21/8/2020 at 12:00noon</a:t>
            </a:r>
          </a:p>
          <a:p>
            <a:r>
              <a:rPr lang="en-US" b="1" dirty="0"/>
              <a:t>Email: cmanyala@kmtc.ac.ke</a:t>
            </a:r>
          </a:p>
        </p:txBody>
      </p:sp>
    </p:spTree>
    <p:extLst>
      <p:ext uri="{BB962C8B-B14F-4D97-AF65-F5344CB8AC3E}">
        <p14:creationId xmlns:p14="http://schemas.microsoft.com/office/powerpoint/2010/main" val="3666293476"/>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5049557"/>
          </a:xfrm>
        </p:spPr>
        <p:txBody>
          <a:bodyPr>
            <a:normAutofit/>
          </a:bodyPr>
          <a:lstStyle>
            <a:lvl1pPr algn="ctr">
              <a:defRPr sz="6600" b="1" baseline="0"/>
            </a:lvl1pPr>
          </a:lstStyle>
          <a:p>
            <a:r>
              <a:rPr lang="en-US" dirty="0">
                <a:latin typeface="Times New Roman" panose="02020603050405020304" pitchFamily="18" charset="0"/>
                <a:cs typeface="Times New Roman" panose="02020603050405020304" pitchFamily="18" charset="0"/>
              </a:rPr>
              <a:t>The End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Thank You</a:t>
            </a:r>
          </a:p>
        </p:txBody>
      </p:sp>
    </p:spTree>
    <p:extLst>
      <p:ext uri="{BB962C8B-B14F-4D97-AF65-F5344CB8AC3E}">
        <p14:creationId xmlns:p14="http://schemas.microsoft.com/office/powerpoint/2010/main" val="511093493"/>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9825" y="230410"/>
            <a:ext cx="8911687" cy="1280890"/>
          </a:xfrm>
        </p:spPr>
        <p:txBody>
          <a:bodyPr>
            <a:normAutofit fontScale="90000"/>
          </a:bodyPr>
          <a:lstStyle/>
          <a:p>
            <a:r>
              <a:rPr lang="en-GB" b="1" dirty="0">
                <a:solidFill>
                  <a:schemeClr val="accent1"/>
                </a:solidFill>
              </a:rPr>
              <a:t>EFFECTS OF EMERGENCIES</a:t>
            </a:r>
            <a:br>
              <a:rPr lang="en-GB" b="1" dirty="0">
                <a:solidFill>
                  <a:schemeClr val="accent1"/>
                </a:solidFill>
              </a:rPr>
            </a:br>
            <a:endParaRPr lang="en-US" dirty="0">
              <a:solidFill>
                <a:schemeClr val="accent1"/>
              </a:solidFill>
            </a:endParaRPr>
          </a:p>
        </p:txBody>
      </p:sp>
      <p:sp>
        <p:nvSpPr>
          <p:cNvPr id="3" name="Content Placeholder 2"/>
          <p:cNvSpPr>
            <a:spLocks noGrp="1"/>
          </p:cNvSpPr>
          <p:nvPr>
            <p:ph idx="1"/>
          </p:nvPr>
        </p:nvSpPr>
        <p:spPr>
          <a:xfrm>
            <a:off x="976312" y="1511300"/>
            <a:ext cx="8915400" cy="3777622"/>
          </a:xfrm>
        </p:spPr>
        <p:txBody>
          <a:bodyPr>
            <a:normAutofit/>
          </a:bodyPr>
          <a:lstStyle/>
          <a:p>
            <a:pPr marL="514350" indent="-514350">
              <a:buFont typeface="Arial" charset="0"/>
              <a:buAutoNum type="arabicPeriod"/>
              <a:defRPr/>
            </a:pPr>
            <a:r>
              <a:rPr lang="en-GB" sz="3200" dirty="0">
                <a:solidFill>
                  <a:schemeClr val="tx1"/>
                </a:solidFill>
              </a:rPr>
              <a:t>Haemorrhage</a:t>
            </a:r>
          </a:p>
          <a:p>
            <a:pPr marL="514350" indent="-514350">
              <a:buFont typeface="Arial" charset="0"/>
              <a:buAutoNum type="arabicPeriod"/>
              <a:defRPr/>
            </a:pPr>
            <a:r>
              <a:rPr lang="en-GB" sz="3200" dirty="0">
                <a:solidFill>
                  <a:schemeClr val="tx1"/>
                </a:solidFill>
              </a:rPr>
              <a:t>Fractures</a:t>
            </a:r>
          </a:p>
          <a:p>
            <a:pPr marL="514350" indent="-514350">
              <a:buFont typeface="Arial" charset="0"/>
              <a:buAutoNum type="arabicPeriod"/>
              <a:defRPr/>
            </a:pPr>
            <a:r>
              <a:rPr lang="en-GB" sz="3200" dirty="0">
                <a:solidFill>
                  <a:schemeClr val="tx1"/>
                </a:solidFill>
              </a:rPr>
              <a:t>Shock</a:t>
            </a:r>
          </a:p>
          <a:p>
            <a:pPr marL="514350" indent="-514350">
              <a:buFont typeface="Arial" charset="0"/>
              <a:buAutoNum type="arabicPeriod"/>
              <a:defRPr/>
            </a:pPr>
            <a:r>
              <a:rPr lang="en-GB" sz="3200" dirty="0">
                <a:solidFill>
                  <a:schemeClr val="tx1"/>
                </a:solidFill>
              </a:rPr>
              <a:t>Unconsciousness</a:t>
            </a:r>
          </a:p>
          <a:p>
            <a:pPr>
              <a:buFont typeface="Arial" charset="0"/>
              <a:buNone/>
              <a:defRPr/>
            </a:pPr>
            <a:endParaRPr lang="en-GB" sz="3200" b="1" dirty="0">
              <a:solidFill>
                <a:schemeClr val="tx1"/>
              </a:solidFill>
            </a:endParaRPr>
          </a:p>
        </p:txBody>
      </p:sp>
    </p:spTree>
    <p:extLst>
      <p:ext uri="{BB962C8B-B14F-4D97-AF65-F5344CB8AC3E}">
        <p14:creationId xmlns:p14="http://schemas.microsoft.com/office/powerpoint/2010/main" val="2187808831"/>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5825" y="90710"/>
            <a:ext cx="8911687" cy="1280890"/>
          </a:xfrm>
        </p:spPr>
        <p:txBody>
          <a:bodyPr>
            <a:normAutofit fontScale="90000"/>
          </a:bodyPr>
          <a:lstStyle/>
          <a:p>
            <a:r>
              <a:rPr lang="en-US" altLang="en-US" b="1" dirty="0">
                <a:solidFill>
                  <a:schemeClr val="accent1"/>
                </a:solidFill>
              </a:rPr>
              <a:t>CAUSES OF EMERGENCIES</a:t>
            </a:r>
            <a:br>
              <a:rPr lang="en-GB" altLang="en-US" dirty="0">
                <a:solidFill>
                  <a:schemeClr val="accent1"/>
                </a:solidFill>
              </a:rPr>
            </a:br>
            <a:endParaRPr lang="en-US" dirty="0">
              <a:solidFill>
                <a:schemeClr val="accent1"/>
              </a:solidFill>
            </a:endParaRPr>
          </a:p>
        </p:txBody>
      </p:sp>
      <p:sp>
        <p:nvSpPr>
          <p:cNvPr id="8194" name="Content Placeholder 2"/>
          <p:cNvSpPr>
            <a:spLocks noGrp="1"/>
          </p:cNvSpPr>
          <p:nvPr>
            <p:ph idx="1"/>
          </p:nvPr>
        </p:nvSpPr>
        <p:spPr>
          <a:xfrm>
            <a:off x="622300" y="1371600"/>
            <a:ext cx="11442700" cy="5486400"/>
          </a:xfrm>
        </p:spPr>
        <p:txBody>
          <a:bodyPr>
            <a:noAutofit/>
          </a:bodyPr>
          <a:lstStyle/>
          <a:p>
            <a:pPr>
              <a:buFont typeface="Arial" panose="020B0604020202020204" pitchFamily="34" charset="0"/>
              <a:buNone/>
            </a:pPr>
            <a:r>
              <a:rPr lang="en-US" altLang="en-US" sz="3200" b="1" dirty="0">
                <a:solidFill>
                  <a:schemeClr val="tx1"/>
                </a:solidFill>
              </a:rPr>
              <a:t>1.  </a:t>
            </a:r>
            <a:r>
              <a:rPr lang="en-US" altLang="en-US" sz="3200" b="1" dirty="0">
                <a:solidFill>
                  <a:schemeClr val="accent1"/>
                </a:solidFill>
              </a:rPr>
              <a:t>Natural emergencies</a:t>
            </a:r>
            <a:endParaRPr lang="en-GB" altLang="en-US" sz="3200" b="1" dirty="0">
              <a:solidFill>
                <a:schemeClr val="accent1"/>
              </a:solidFill>
            </a:endParaRPr>
          </a:p>
          <a:p>
            <a:r>
              <a:rPr lang="en-US" altLang="en-US" sz="3200" dirty="0">
                <a:solidFill>
                  <a:schemeClr val="tx1"/>
                </a:solidFill>
              </a:rPr>
              <a:t>Floods, land slides, thunders, tornadoes, fires e.g. wild fires, winter</a:t>
            </a:r>
            <a:r>
              <a:rPr lang="en-GB" altLang="en-US" sz="3200" dirty="0">
                <a:solidFill>
                  <a:schemeClr val="tx1"/>
                </a:solidFill>
              </a:rPr>
              <a:t>, </a:t>
            </a:r>
            <a:r>
              <a:rPr lang="en-US" altLang="en-US" sz="3200" dirty="0">
                <a:solidFill>
                  <a:schemeClr val="tx1"/>
                </a:solidFill>
              </a:rPr>
              <a:t>Health hazard, disease. </a:t>
            </a:r>
            <a:endParaRPr lang="en-GB" altLang="en-US" sz="3200" dirty="0">
              <a:solidFill>
                <a:schemeClr val="tx1"/>
              </a:solidFill>
            </a:endParaRPr>
          </a:p>
          <a:p>
            <a:r>
              <a:rPr lang="en-US" altLang="en-US" sz="3200" dirty="0">
                <a:solidFill>
                  <a:schemeClr val="tx1"/>
                </a:solidFill>
              </a:rPr>
              <a:t>A pandemic is a global disease outbreak. It is determined by how the disease spreads, not how many deaths it causes. When a new influenza A virus emerges, a flu pandemic can occur. Because the virus is new, the human population has little to no immunity against it. The virus spreads quickly from person-to-person worldwide.</a:t>
            </a:r>
            <a:endParaRPr lang="en-GB" altLang="en-US" sz="3200" dirty="0">
              <a:solidFill>
                <a:schemeClr val="tx1"/>
              </a:solidFill>
            </a:endParaRPr>
          </a:p>
        </p:txBody>
      </p:sp>
    </p:spTree>
    <p:extLst>
      <p:ext uri="{BB962C8B-B14F-4D97-AF65-F5344CB8AC3E}">
        <p14:creationId xmlns:p14="http://schemas.microsoft.com/office/powerpoint/2010/main" val="141613974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5525" y="0"/>
            <a:ext cx="8911687" cy="1280890"/>
          </a:xfrm>
        </p:spPr>
        <p:txBody>
          <a:bodyPr/>
          <a:lstStyle/>
          <a:p>
            <a:endParaRPr lang="en-US" dirty="0"/>
          </a:p>
        </p:txBody>
      </p:sp>
      <p:sp>
        <p:nvSpPr>
          <p:cNvPr id="3" name="Content Placeholder 2"/>
          <p:cNvSpPr>
            <a:spLocks noGrp="1"/>
          </p:cNvSpPr>
          <p:nvPr>
            <p:ph idx="1"/>
          </p:nvPr>
        </p:nvSpPr>
        <p:spPr>
          <a:xfrm>
            <a:off x="292100" y="1371600"/>
            <a:ext cx="11747500" cy="5283200"/>
          </a:xfrm>
        </p:spPr>
        <p:txBody>
          <a:bodyPr>
            <a:noAutofit/>
          </a:bodyPr>
          <a:lstStyle/>
          <a:p>
            <a:pPr>
              <a:buFont typeface="Arial" panose="020B0604020202020204" pitchFamily="34" charset="0"/>
              <a:buNone/>
            </a:pPr>
            <a:r>
              <a:rPr lang="en-US" altLang="en-US" sz="3200" b="1" dirty="0">
                <a:solidFill>
                  <a:schemeClr val="tx1"/>
                </a:solidFill>
              </a:rPr>
              <a:t>2. </a:t>
            </a:r>
            <a:r>
              <a:rPr lang="en-US" altLang="en-US" sz="3200" b="1" dirty="0">
                <a:solidFill>
                  <a:schemeClr val="accent1"/>
                </a:solidFill>
              </a:rPr>
              <a:t>Terrorism </a:t>
            </a:r>
          </a:p>
          <a:p>
            <a:r>
              <a:rPr lang="en-US" altLang="en-US" sz="3200" dirty="0">
                <a:solidFill>
                  <a:schemeClr val="tx1"/>
                </a:solidFill>
              </a:rPr>
              <a:t>is the use of force or violence against persons or property for purposes of intimidation, coercion, or ransom. Acts of terrorism include threats of terrorism, assassinations, kidnappings, hijackings, cyber attacks, bomb threats, and explosions.</a:t>
            </a:r>
          </a:p>
          <a:p>
            <a:r>
              <a:rPr lang="en-US" altLang="en-US" sz="3200" dirty="0">
                <a:solidFill>
                  <a:schemeClr val="tx1"/>
                </a:solidFill>
              </a:rPr>
              <a:t>To carry out these activities, terrorists use chemical, biological, radiological, and nuclear weapons as well as explosive devices. These weapons and devices are often referred to as CBRNE.</a:t>
            </a:r>
            <a:endParaRPr lang="en-GB" altLang="en-US" sz="3200" dirty="0">
              <a:solidFill>
                <a:schemeClr val="tx1"/>
              </a:solidFill>
            </a:endParaRPr>
          </a:p>
          <a:p>
            <a:endParaRPr lang="en-US" sz="3200" b="1" dirty="0">
              <a:solidFill>
                <a:schemeClr val="tx1"/>
              </a:solidFill>
            </a:endParaRPr>
          </a:p>
        </p:txBody>
      </p:sp>
    </p:spTree>
    <p:extLst>
      <p:ext uri="{BB962C8B-B14F-4D97-AF65-F5344CB8AC3E}">
        <p14:creationId xmlns:p14="http://schemas.microsoft.com/office/powerpoint/2010/main" val="2052508815"/>
      </p:ext>
    </p:extLst>
  </p:cSld>
  <p:clrMapOvr>
    <a:masterClrMapping/>
  </p:clrMapOvr>
  <p:transition spd="med">
    <p:pull/>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P2">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 PRESENTATION TEMPLATE 1" id="{9441E776-B668-4A4A-B6B9-99A375C1CB2B}" vid="{0BE2D323-E25A-4935-8427-0C6ED85E03F2}"/>
    </a:ext>
  </a:extLst>
</a:theme>
</file>

<file path=docProps/app.xml><?xml version="1.0" encoding="utf-8"?>
<Properties xmlns="http://schemas.openxmlformats.org/officeDocument/2006/extended-properties" xmlns:vt="http://schemas.openxmlformats.org/officeDocument/2006/docPropsVTypes">
  <Template>HEADQUARTERS POWERPOINT PRESENTATION TEMPLATE 1</Template>
  <TotalTime>179</TotalTime>
  <Words>4521</Words>
  <Application>Microsoft Office PowerPoint</Application>
  <PresentationFormat>Widescreen</PresentationFormat>
  <Paragraphs>484</Paragraphs>
  <Slides>66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66</vt:i4>
      </vt:variant>
    </vt:vector>
  </HeadingPairs>
  <TitlesOfParts>
    <vt:vector size="74" baseType="lpstr">
      <vt:lpstr>Arial</vt:lpstr>
      <vt:lpstr>Calibri</vt:lpstr>
      <vt:lpstr>Cambria</vt:lpstr>
      <vt:lpstr>HelveticaNeueLT Std</vt:lpstr>
      <vt:lpstr>Symbol</vt:lpstr>
      <vt:lpstr>Times New Roman</vt:lpstr>
      <vt:lpstr>Wingdings</vt:lpstr>
      <vt:lpstr>Office Theme</vt:lpstr>
      <vt:lpstr>TRAUMA &amp; EMERGENCY </vt:lpstr>
      <vt:lpstr>TRAUMA</vt:lpstr>
      <vt:lpstr>CAUSES OF TRAUMA </vt:lpstr>
      <vt:lpstr>EMERGENCIES </vt:lpstr>
      <vt:lpstr>…CONT.</vt:lpstr>
      <vt:lpstr>TYPES OF EMERGENCIES </vt:lpstr>
      <vt:lpstr>EFFECTS OF EMERGENCIES </vt:lpstr>
      <vt:lpstr>CAUSES OF EMERGENCIES </vt:lpstr>
      <vt:lpstr>PowerPoint Presentation</vt:lpstr>
      <vt:lpstr>PowerPoint Presentation</vt:lpstr>
      <vt:lpstr>ACCIDENTS</vt:lpstr>
      <vt:lpstr>Common causes of accidents in our Kenyan homes. </vt:lpstr>
      <vt:lpstr>FACTORS THAT MAKE PEOPLE PRONE TO ACCIDENTS</vt:lpstr>
      <vt:lpstr>PRINCIPLES OF TRAUMA AND EMERGENCY </vt:lpstr>
      <vt:lpstr>Principles of Emergency Trauma Care  </vt:lpstr>
      <vt:lpstr>…cont.</vt:lpstr>
      <vt:lpstr>ACCIDENT AND EMERGENCY UNIT REQUIREMENTS    </vt:lpstr>
      <vt:lpstr> Airways/Breathing equipment and supplies </vt:lpstr>
      <vt:lpstr>…cont.</vt:lpstr>
      <vt:lpstr>Circulation/Hemodynamic equipment and supplies </vt:lpstr>
      <vt:lpstr>Splints</vt:lpstr>
      <vt:lpstr>Monitoring Devices </vt:lpstr>
      <vt:lpstr>Diagnostic  </vt:lpstr>
      <vt:lpstr>Medicines: Essential medicines needed for effective running of A &amp; E are listed below</vt:lpstr>
      <vt:lpstr>…cont.</vt:lpstr>
      <vt:lpstr>…cont.</vt:lpstr>
      <vt:lpstr>Triaging and disposition  </vt:lpstr>
      <vt:lpstr>S.T.A.R.T. model of Triaging</vt:lpstr>
      <vt:lpstr>…cont.</vt:lpstr>
      <vt:lpstr>Hospital systems </vt:lpstr>
      <vt:lpstr>classifications with corresponding colors</vt:lpstr>
      <vt:lpstr>…cont.</vt:lpstr>
      <vt:lpstr>UNCONSCIOUSNESS - The unconscious patient</vt:lpstr>
      <vt:lpstr>Levels of consciousness </vt:lpstr>
      <vt:lpstr>Managing unconscious patient </vt:lpstr>
      <vt:lpstr>…cont.</vt:lpstr>
      <vt:lpstr>SHOCK </vt:lpstr>
      <vt:lpstr>Signs of shock </vt:lpstr>
      <vt:lpstr>…cont.</vt:lpstr>
      <vt:lpstr>Management of Shock</vt:lpstr>
      <vt:lpstr>…cont.</vt:lpstr>
      <vt:lpstr>BURNS </vt:lpstr>
      <vt:lpstr>….cont.</vt:lpstr>
      <vt:lpstr>CHOCKING </vt:lpstr>
      <vt:lpstr>Signs and symptoms </vt:lpstr>
      <vt:lpstr>Management </vt:lpstr>
      <vt:lpstr>…cont.</vt:lpstr>
      <vt:lpstr>….cont.</vt:lpstr>
      <vt:lpstr>ANIMAL BITES</vt:lpstr>
      <vt:lpstr>NOSEBLEEDING </vt:lpstr>
      <vt:lpstr>POISONING </vt:lpstr>
      <vt:lpstr>When to suspect poisoning </vt:lpstr>
      <vt:lpstr>Management </vt:lpstr>
      <vt:lpstr>CONVULSIVE DISORDERS   </vt:lpstr>
      <vt:lpstr>Management </vt:lpstr>
      <vt:lpstr> …cont. </vt:lpstr>
      <vt:lpstr> STINGS </vt:lpstr>
      <vt:lpstr>SPINAL INJURY</vt:lpstr>
      <vt:lpstr>Intervention </vt:lpstr>
      <vt:lpstr>NEAR DROWNING/ SUFFOCATION </vt:lpstr>
      <vt:lpstr>Intervention </vt:lpstr>
      <vt:lpstr>….cont. </vt:lpstr>
      <vt:lpstr>…cont. </vt:lpstr>
      <vt:lpstr>Assignment</vt:lpstr>
      <vt:lpstr>Take away “CAT”</vt:lpstr>
      <vt:lpstr>The End  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chris chris</cp:lastModifiedBy>
  <cp:revision>32</cp:revision>
  <dcterms:created xsi:type="dcterms:W3CDTF">2020-07-27T13:48:41Z</dcterms:created>
  <dcterms:modified xsi:type="dcterms:W3CDTF">2020-08-16T10:16:11Z</dcterms:modified>
</cp:coreProperties>
</file>